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4"/>
  </p:sldMasterIdLst>
  <p:notesMasterIdLst>
    <p:notesMasterId r:id="rId50"/>
  </p:notesMasterIdLst>
  <p:sldIdLst>
    <p:sldId id="318" r:id="rId5"/>
    <p:sldId id="4187" r:id="rId6"/>
    <p:sldId id="4189" r:id="rId7"/>
    <p:sldId id="4188" r:id="rId8"/>
    <p:sldId id="4190" r:id="rId9"/>
    <p:sldId id="4191" r:id="rId10"/>
    <p:sldId id="4192" r:id="rId11"/>
    <p:sldId id="4193" r:id="rId12"/>
    <p:sldId id="4194" r:id="rId13"/>
    <p:sldId id="4195" r:id="rId14"/>
    <p:sldId id="4196" r:id="rId15"/>
    <p:sldId id="4197" r:id="rId16"/>
    <p:sldId id="4198" r:id="rId17"/>
    <p:sldId id="4199" r:id="rId18"/>
    <p:sldId id="4200" r:id="rId19"/>
    <p:sldId id="4201" r:id="rId20"/>
    <p:sldId id="4202" r:id="rId21"/>
    <p:sldId id="4203" r:id="rId22"/>
    <p:sldId id="4204" r:id="rId23"/>
    <p:sldId id="4205" r:id="rId24"/>
    <p:sldId id="4206" r:id="rId25"/>
    <p:sldId id="4207" r:id="rId26"/>
    <p:sldId id="4208" r:id="rId27"/>
    <p:sldId id="4209" r:id="rId28"/>
    <p:sldId id="4210" r:id="rId29"/>
    <p:sldId id="4211" r:id="rId30"/>
    <p:sldId id="4212" r:id="rId31"/>
    <p:sldId id="4213" r:id="rId32"/>
    <p:sldId id="4214" r:id="rId33"/>
    <p:sldId id="4215" r:id="rId34"/>
    <p:sldId id="4082" r:id="rId35"/>
    <p:sldId id="4216" r:id="rId36"/>
    <p:sldId id="4144" r:id="rId37"/>
    <p:sldId id="4217" r:id="rId38"/>
    <p:sldId id="4218" r:id="rId39"/>
    <p:sldId id="4219" r:id="rId40"/>
    <p:sldId id="4220" r:id="rId41"/>
    <p:sldId id="4221" r:id="rId42"/>
    <p:sldId id="4222" r:id="rId43"/>
    <p:sldId id="4223" r:id="rId44"/>
    <p:sldId id="4224" r:id="rId45"/>
    <p:sldId id="4225" r:id="rId46"/>
    <p:sldId id="4226" r:id="rId47"/>
    <p:sldId id="4227" r:id="rId48"/>
    <p:sldId id="4080" r:id="rId4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4067" userDrawn="1">
          <p15:clr>
            <a:srgbClr val="A4A3A4"/>
          </p15:clr>
        </p15:guide>
        <p15:guide id="3" pos="257" userDrawn="1">
          <p15:clr>
            <a:srgbClr val="A4A3A4"/>
          </p15:clr>
        </p15:guide>
        <p15:guide id="4" pos="3613" userDrawn="1">
          <p15:clr>
            <a:srgbClr val="A4A3A4"/>
          </p15:clr>
        </p15:guide>
        <p15:guide id="5" orient="horz" pos="3135" userDrawn="1">
          <p15:clr>
            <a:srgbClr val="A4A3A4"/>
          </p15:clr>
        </p15:guide>
        <p15:guide id="6" orient="horz" pos="4065" userDrawn="1">
          <p15:clr>
            <a:srgbClr val="A4A3A4"/>
          </p15:clr>
        </p15:guide>
        <p15:guide id="7" pos="7423" userDrawn="1">
          <p15:clr>
            <a:srgbClr val="A4A3A4"/>
          </p15:clr>
        </p15:guide>
        <p15:guide id="8"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phy, Peggy" initials="MP" lastIdx="71" clrIdx="0">
    <p:extLst>
      <p:ext uri="{19B8F6BF-5375-455C-9EA6-DF929625EA0E}">
        <p15:presenceInfo xmlns:p15="http://schemas.microsoft.com/office/powerpoint/2012/main" userId="S::peggy.murphy@necam.com::fef17ec6-e47c-43e1-b21b-ee109ee53a25" providerId="AD"/>
      </p:ext>
    </p:extLst>
  </p:cmAuthor>
  <p:cmAuthor id="2" name="Kelley, Al" initials="KA" lastIdx="10" clrIdx="1">
    <p:extLst>
      <p:ext uri="{19B8F6BF-5375-455C-9EA6-DF929625EA0E}">
        <p15:presenceInfo xmlns:p15="http://schemas.microsoft.com/office/powerpoint/2012/main" userId="S-1-5-21-728256362-3318835794-128800106-20380" providerId="AD"/>
      </p:ext>
    </p:extLst>
  </p:cmAuthor>
  <p:cmAuthor id="3" name="Microsoft Office-gebruiker" initials="MO" lastIdx="1" clrIdx="2">
    <p:extLst>
      <p:ext uri="{19B8F6BF-5375-455C-9EA6-DF929625EA0E}">
        <p15:presenceInfo xmlns:p15="http://schemas.microsoft.com/office/powerpoint/2012/main" userId="Microsoft Office-gebruiker" providerId="None"/>
      </p:ext>
    </p:extLst>
  </p:cmAuthor>
  <p:cmAuthor id="4" name="Borel, Denise" initials="BD" lastIdx="19" clrIdx="3">
    <p:extLst>
      <p:ext uri="{19B8F6BF-5375-455C-9EA6-DF929625EA0E}">
        <p15:presenceInfo xmlns:p15="http://schemas.microsoft.com/office/powerpoint/2012/main" userId="S::denise.borel@necam.com::04bd69ef-31d4-40c0-8cf3-e3e7cec12326" providerId="AD"/>
      </p:ext>
    </p:extLst>
  </p:cmAuthor>
  <p:cmAuthor id="5" name="Ronald Schapendonk" initials="RS" lastIdx="1" clrIdx="4">
    <p:extLst>
      <p:ext uri="{19B8F6BF-5375-455C-9EA6-DF929625EA0E}">
        <p15:presenceInfo xmlns:p15="http://schemas.microsoft.com/office/powerpoint/2012/main" userId="Ronald Schapendon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E5C"/>
    <a:srgbClr val="F1F7ED"/>
    <a:srgbClr val="ECF1F9"/>
    <a:srgbClr val="527DC8"/>
    <a:srgbClr val="8FB32F"/>
    <a:srgbClr val="FAFDF9"/>
    <a:srgbClr val="004D9E"/>
    <a:srgbClr val="3FB2E5"/>
    <a:srgbClr val="E3E7ED"/>
    <a:srgbClr val="99AA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2" autoAdjust="0"/>
    <p:restoredTop sz="87059" autoAdjust="0"/>
  </p:normalViewPr>
  <p:slideViewPr>
    <p:cSldViewPr snapToGrid="0" snapToObjects="1" showGuides="1">
      <p:cViewPr varScale="1">
        <p:scale>
          <a:sx n="97" d="100"/>
          <a:sy n="97" d="100"/>
        </p:scale>
        <p:origin x="2532" y="84"/>
      </p:cViewPr>
      <p:guideLst>
        <p:guide orient="horz" pos="686"/>
        <p:guide pos="4067"/>
        <p:guide pos="257"/>
        <p:guide pos="3613"/>
        <p:guide orient="horz" pos="3135"/>
        <p:guide orient="horz" pos="4065"/>
        <p:guide pos="742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225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92F85-5564-4A5D-B56B-3F9888D2127F}" type="datetimeFigureOut">
              <a:rPr lang="en-US" smtClean="0"/>
              <a:t>4/16/2021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D2CDA-C506-434E-9C6F-220FE7D88588}" type="slidenum">
              <a:rPr lang="en-US" smtClean="0"/>
              <a:t>‹#›</a:t>
            </a:fld>
            <a:endParaRPr lang="en-US" dirty="0"/>
          </a:p>
        </p:txBody>
      </p:sp>
    </p:spTree>
    <p:extLst>
      <p:ext uri="{BB962C8B-B14F-4D97-AF65-F5344CB8AC3E}">
        <p14:creationId xmlns:p14="http://schemas.microsoft.com/office/powerpoint/2010/main" val="187045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2/5/2021</a:t>
            </a:r>
          </a:p>
        </p:txBody>
      </p:sp>
      <p:sp>
        <p:nvSpPr>
          <p:cNvPr id="4" name="Tijdelijke aanduiding voor dianummer 3"/>
          <p:cNvSpPr>
            <a:spLocks noGrp="1"/>
          </p:cNvSpPr>
          <p:nvPr>
            <p:ph type="sldNum" sz="quarter" idx="5"/>
          </p:nvPr>
        </p:nvSpPr>
        <p:spPr/>
        <p:txBody>
          <a:bodyPr/>
          <a:lstStyle/>
          <a:p>
            <a:fld id="{220D2CDA-C506-434E-9C6F-220FE7D8858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682877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user seats, we </a:t>
            </a:r>
            <a:r>
              <a:rPr lang="en-US" b="1" dirty="0"/>
              <a:t>also have low-cost resource licenses</a:t>
            </a:r>
            <a:r>
              <a:rPr lang="en-US" dirty="0"/>
              <a:t>. These resource licenses </a:t>
            </a:r>
            <a:r>
              <a:rPr lang="en-US" b="1" dirty="0"/>
              <a:t>can be used for a low-cost method getting dial tone to a conference room phone, kitchen phone, fax machine, or connecting a door phone or paging system </a:t>
            </a:r>
            <a:r>
              <a:rPr lang="en-US" dirty="0"/>
              <a:t>– locations that have no need for the UC capabilities of the user licenses.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price on the resource license varies based on use</a:t>
            </a:r>
            <a:r>
              <a:rPr lang="en-US" dirty="0"/>
              <a:t>. For example, if you want to connect a door phone that won't need to make any outbound calls you can use the pay per use resource license or if you have a conference room phone that has some usage you can use the resource license that comes with 500 minutes of usage.</a:t>
            </a:r>
          </a:p>
        </p:txBody>
      </p:sp>
      <p:sp>
        <p:nvSpPr>
          <p:cNvPr id="4" name="Slide Number Placeholder 3"/>
          <p:cNvSpPr>
            <a:spLocks noGrp="1"/>
          </p:cNvSpPr>
          <p:nvPr>
            <p:ph type="sldNum" sz="quarter" idx="5"/>
          </p:nvPr>
        </p:nvSpPr>
        <p:spPr/>
        <p:txBody>
          <a:bodyPr/>
          <a:lstStyle/>
          <a:p>
            <a:fld id="{220D2CDA-C506-434E-9C6F-220FE7D88588}" type="slidenum">
              <a:rPr lang="en-US" smtClean="0"/>
              <a:t>10</a:t>
            </a:fld>
            <a:endParaRPr lang="en-US" dirty="0"/>
          </a:p>
        </p:txBody>
      </p:sp>
    </p:spTree>
    <p:extLst>
      <p:ext uri="{BB962C8B-B14F-4D97-AF65-F5344CB8AC3E}">
        <p14:creationId xmlns:p14="http://schemas.microsoft.com/office/powerpoint/2010/main" val="276492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NEC works hard to make our feature sets all inclusive. We don’t nickel and dime with add-ons and we go above and beyond with the features included.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mentioned that the cloud-based phone system is a </a:t>
            </a:r>
            <a:r>
              <a:rPr lang="en-US" sz="1200" b="1" kern="1200" dirty="0">
                <a:solidFill>
                  <a:schemeClr val="tx1"/>
                </a:solidFill>
                <a:effectLst/>
                <a:latin typeface="+mn-lt"/>
                <a:ea typeface="+mn-ea"/>
                <a:cs typeface="+mn-cs"/>
              </a:rPr>
              <a:t>fully featured enterprise-grade cloud PBX </a:t>
            </a:r>
            <a:r>
              <a:rPr lang="en-US" sz="1200" kern="1200" dirty="0">
                <a:solidFill>
                  <a:schemeClr val="tx1"/>
                </a:solidFill>
                <a:effectLst/>
                <a:latin typeface="+mn-lt"/>
                <a:ea typeface="+mn-ea"/>
                <a:cs typeface="+mn-cs"/>
              </a:rPr>
              <a:t>including all the features that we typically expect, plus some that you might not. In addition, CONNECT </a:t>
            </a:r>
            <a:r>
              <a:rPr lang="en-US" sz="1200" b="1" kern="1200" dirty="0">
                <a:solidFill>
                  <a:schemeClr val="tx1"/>
                </a:solidFill>
                <a:effectLst/>
                <a:latin typeface="+mn-lt"/>
                <a:ea typeface="+mn-ea"/>
                <a:cs typeface="+mn-cs"/>
              </a:rPr>
              <a:t>includes unlimited parking, support for monitoring, and conferencing</a:t>
            </a:r>
            <a:r>
              <a:rPr lang="en-US" sz="1200" kern="1200" dirty="0">
                <a:solidFill>
                  <a:schemeClr val="tx1"/>
                </a:solidFill>
                <a:effectLst/>
                <a:latin typeface="+mn-lt"/>
                <a:ea typeface="+mn-ea"/>
                <a:cs typeface="+mn-cs"/>
              </a:rPr>
              <a:t>. If I want to go beyond three party conferencing, I can use my MEET personal audio bridge or video conferencing. CONNECT </a:t>
            </a:r>
            <a:r>
              <a:rPr lang="en-US" sz="1200" b="1" kern="1200" dirty="0">
                <a:solidFill>
                  <a:schemeClr val="tx1"/>
                </a:solidFill>
                <a:effectLst/>
                <a:latin typeface="+mn-lt"/>
                <a:ea typeface="+mn-ea"/>
                <a:cs typeface="+mn-cs"/>
              </a:rPr>
              <a:t>supports integration to a personal contact list</a:t>
            </a:r>
            <a:r>
              <a:rPr lang="en-US" sz="1200" kern="1200" dirty="0">
                <a:solidFill>
                  <a:schemeClr val="tx1"/>
                </a:solidFill>
                <a:effectLst/>
                <a:latin typeface="+mn-lt"/>
                <a:ea typeface="+mn-ea"/>
                <a:cs typeface="+mn-cs"/>
              </a:rPr>
              <a:t>; active directory is part of the integration at the base level for the Global Address List. </a:t>
            </a:r>
            <a:r>
              <a:rPr lang="en-US" sz="1200" b="1" kern="1200" dirty="0">
                <a:solidFill>
                  <a:schemeClr val="tx1"/>
                </a:solidFill>
                <a:effectLst/>
                <a:latin typeface="+mn-lt"/>
                <a:ea typeface="+mn-ea"/>
                <a:cs typeface="+mn-cs"/>
              </a:rPr>
              <a:t>Busy lamp fields, both physical and soft, follow-me forwarding, and call flip</a:t>
            </a:r>
            <a:r>
              <a:rPr lang="en-US" sz="1200" kern="1200" dirty="0">
                <a:solidFill>
                  <a:schemeClr val="tx1"/>
                </a:solidFill>
                <a:effectLst/>
                <a:latin typeface="+mn-lt"/>
                <a:ea typeface="+mn-ea"/>
                <a:cs typeface="+mn-cs"/>
              </a:rPr>
              <a:t> - a feature that lets me take a call and move it to one of my other devices – so I can move my calls from my desktop to my cell with one click – or vice versa.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an auto attendant standpoint this is one on steroids. Every CONNECT account </a:t>
            </a:r>
            <a:r>
              <a:rPr lang="en-US" sz="1200" b="1" kern="1200" dirty="0">
                <a:solidFill>
                  <a:schemeClr val="tx1"/>
                </a:solidFill>
                <a:effectLst/>
                <a:latin typeface="+mn-lt"/>
                <a:ea typeface="+mn-ea"/>
                <a:cs typeface="+mn-cs"/>
              </a:rPr>
              <a:t>includes 10 auto attendants with multi-menu, multi-level, schedule routing, and an easy GUI setup </a:t>
            </a:r>
            <a:r>
              <a:rPr lang="en-US" sz="1200" kern="1200" dirty="0">
                <a:solidFill>
                  <a:schemeClr val="tx1"/>
                </a:solidFill>
                <a:effectLst/>
                <a:latin typeface="+mn-lt"/>
                <a:ea typeface="+mn-ea"/>
                <a:cs typeface="+mn-cs"/>
              </a:rPr>
              <a:t>for graphical setup and management. You can add any number of auto attendants to the solutions that you may need.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t>
            </a:r>
            <a:r>
              <a:rPr lang="en-US" sz="1200" b="1" kern="1200" dirty="0">
                <a:solidFill>
                  <a:schemeClr val="tx1"/>
                </a:solidFill>
                <a:effectLst/>
                <a:latin typeface="+mn-lt"/>
                <a:ea typeface="+mn-ea"/>
                <a:cs typeface="+mn-cs"/>
              </a:rPr>
              <a:t>10 hunt groups built-in for basic routing with queuing and some basic call reporting for all users</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CORE contact center is available for PRO and PRO PLUS users offering priority routing, preferred agent routing, or longest idle</a:t>
            </a:r>
            <a:r>
              <a:rPr lang="en-US" sz="1200" kern="1200" dirty="0">
                <a:solidFill>
                  <a:schemeClr val="tx1"/>
                </a:solidFill>
                <a:effectLst/>
                <a:latin typeface="+mn-lt"/>
                <a:ea typeface="+mn-ea"/>
                <a:cs typeface="+mn-cs"/>
              </a:rPr>
              <a:t>. If you can think of a way to route it, you can do it with one of the contact center solutions available. If you need more than phone call routing, the optional ENGAGE ADVANCED or COMPLETE contact centers can route virtually any contact type you can imagine.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 supports multiple levels of recording</a:t>
            </a:r>
            <a:r>
              <a:rPr lang="en-US" sz="1200" kern="1200" dirty="0">
                <a:solidFill>
                  <a:schemeClr val="tx1"/>
                </a:solidFill>
                <a:effectLst/>
                <a:latin typeface="+mn-lt"/>
                <a:ea typeface="+mn-ea"/>
                <a:cs typeface="+mn-cs"/>
              </a:rPr>
              <a:t>, including an override as well as reporting on that recording for what you are looking for.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Call recording is a standard feature of CONNECT for all user license types and you record all calls to a specific pilot or hunt group, or you can do on-demand recording.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Receptionist routing can be combined with auto attendant </a:t>
            </a:r>
            <a:r>
              <a:rPr lang="en-US" sz="1200" kern="1200" dirty="0">
                <a:solidFill>
                  <a:schemeClr val="tx1"/>
                </a:solidFill>
                <a:effectLst/>
                <a:latin typeface="+mn-lt"/>
                <a:ea typeface="+mn-ea"/>
                <a:cs typeface="+mn-cs"/>
              </a:rPr>
              <a:t>so calls can be routed directly to a live person or sent to an auto attendant then to reception. It can be changed by time of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Multi-site is a typical capability in a cloud environment. It is easily deployed, even for remote workers in a home office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11</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45702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CONNECT doesn’t require any hardware or any phones, however </a:t>
            </a:r>
            <a:r>
              <a:rPr lang="en-US" b="1" noProof="0" dirty="0"/>
              <a:t>NEC has a plethora of phones that seamlessly integrate with UNIVERGE BLUE CONNECT services</a:t>
            </a:r>
            <a:r>
              <a:rPr lang="en-US" noProof="0" dirty="0"/>
              <a:t>. And currently we have a </a:t>
            </a:r>
            <a:r>
              <a:rPr lang="en-US" b="1" noProof="0" dirty="0"/>
              <a:t>promotion where you receive a free phone with PRO and PRO PLUS user licenses</a:t>
            </a:r>
            <a:r>
              <a:rPr lang="en-US" noProof="0"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397F6-A133-43E3-B0C7-10343A8B9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2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&lt;read a few of the highlights from the slide directly&gt;</a:t>
            </a:r>
          </a:p>
        </p:txBody>
      </p:sp>
      <p:sp>
        <p:nvSpPr>
          <p:cNvPr id="4" name="Slide Number Placeholder 3"/>
          <p:cNvSpPr>
            <a:spLocks noGrp="1"/>
          </p:cNvSpPr>
          <p:nvPr>
            <p:ph type="sldNum" sz="quarter" idx="5"/>
          </p:nvPr>
        </p:nvSpPr>
        <p:spPr/>
        <p:txBody>
          <a:bodyPr/>
          <a:lstStyle/>
          <a:p>
            <a:fld id="{220D2CDA-C506-434E-9C6F-220FE7D88588}" type="slidenum">
              <a:rPr lang="en-US" smtClean="0"/>
              <a:t>13</a:t>
            </a:fld>
            <a:endParaRPr lang="en-US" dirty="0"/>
          </a:p>
        </p:txBody>
      </p:sp>
    </p:spTree>
    <p:extLst>
      <p:ext uri="{BB962C8B-B14F-4D97-AF65-F5344CB8AC3E}">
        <p14:creationId xmlns:p14="http://schemas.microsoft.com/office/powerpoint/2010/main" val="60528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Basic phones can be used in classrooms,</a:t>
            </a:r>
            <a:r>
              <a:rPr lang="en-US" baseline="0" dirty="0"/>
              <a:t> break rooms, lobby areas, etc. This can also be used for a power user that mostly uses the softphone and desktop tools but wants a backup in case they experience PC issues.</a:t>
            </a:r>
            <a:endParaRPr lang="en-US" dirty="0"/>
          </a:p>
        </p:txBody>
      </p:sp>
      <p:sp>
        <p:nvSpPr>
          <p:cNvPr id="4" name="Slide Number Placeholder 3"/>
          <p:cNvSpPr>
            <a:spLocks noGrp="1"/>
          </p:cNvSpPr>
          <p:nvPr>
            <p:ph type="sldNum" sz="quarter" idx="5"/>
          </p:nvPr>
        </p:nvSpPr>
        <p:spPr/>
        <p:txBody>
          <a:bodyPr/>
          <a:lstStyle/>
          <a:p>
            <a:fld id="{220D2CDA-C506-434E-9C6F-220FE7D88588}" type="slidenum">
              <a:rPr lang="en-US" smtClean="0"/>
              <a:t>14</a:t>
            </a:fld>
            <a:endParaRPr lang="en-US" dirty="0"/>
          </a:p>
        </p:txBody>
      </p:sp>
    </p:spTree>
    <p:extLst>
      <p:ext uri="{BB962C8B-B14F-4D97-AF65-F5344CB8AC3E}">
        <p14:creationId xmlns:p14="http://schemas.microsoft.com/office/powerpoint/2010/main" val="3153164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&lt;point out a few features from reading slide directly&gt;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BA293-708C-4261-9FD1-AE04041D5F79}" type="slidenum">
              <a:rPr kumimoji="1" lang="ja-JP" altLang="en-US" sz="1000" b="0" i="0" u="none" strike="noStrike" kern="1200" cap="none" spc="0" normalizeH="0" baseline="0" noProof="0" smtClean="0">
                <a:ln>
                  <a:noFill/>
                </a:ln>
                <a:solidFill>
                  <a:srgbClr val="000000"/>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000" b="0" i="0" u="none" strike="noStrike" kern="1200" cap="none" spc="0" normalizeH="0" baseline="0" noProof="0">
              <a:ln>
                <a:noFill/>
              </a:ln>
              <a:solidFill>
                <a:srgbClr val="000000"/>
              </a:solidFill>
              <a:effectLst/>
              <a:uLnTx/>
              <a:uFillTx/>
              <a:latin typeface="メイリオ"/>
              <a:ea typeface="メイリオ"/>
              <a:cs typeface="+mn-cs"/>
            </a:endParaRPr>
          </a:p>
        </p:txBody>
      </p:sp>
    </p:spTree>
    <p:extLst>
      <p:ext uri="{BB962C8B-B14F-4D97-AF65-F5344CB8AC3E}">
        <p14:creationId xmlns:p14="http://schemas.microsoft.com/office/powerpoint/2010/main" val="349845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Color touch screen with Bluetooth support built in for headsets.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&lt;point out a few features from reading slide directly&gt;</a:t>
            </a:r>
            <a:endParaRPr lang="en-GB" dirty="0"/>
          </a:p>
          <a:p>
            <a:endParaRPr lang="nl-NL" dirty="0"/>
          </a:p>
        </p:txBody>
      </p:sp>
    </p:spTree>
    <p:extLst>
      <p:ext uri="{BB962C8B-B14F-4D97-AF65-F5344CB8AC3E}">
        <p14:creationId xmlns:p14="http://schemas.microsoft.com/office/powerpoint/2010/main" val="271002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In addition to the NEC phone models, Poly and Yealink are available with BLUE CONNECT contracts. </a:t>
            </a:r>
            <a:r>
              <a:rPr lang="en-US" b="1" dirty="0"/>
              <a:t>Those noted with a green star are offered free with every PRO or PRO PLUS user license.</a:t>
            </a:r>
            <a:r>
              <a:rPr lang="en-US" dirty="0"/>
              <a:t> Alternatively, you can elect to use the “free phone” to apply a credit toward a higher-level model as desired.</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17</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48900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No matter which licensing model you choose for UNIVERGE BLUE, you’ll get a free phone or credit toward an upgrade. The only requirement is a minimum 1yr contract. </a:t>
            </a:r>
          </a:p>
        </p:txBody>
      </p:sp>
      <p:sp>
        <p:nvSpPr>
          <p:cNvPr id="4" name="Slide Number Placeholder 3"/>
          <p:cNvSpPr>
            <a:spLocks noGrp="1"/>
          </p:cNvSpPr>
          <p:nvPr>
            <p:ph type="sldNum" sz="quarter" idx="5"/>
          </p:nvPr>
        </p:nvSpPr>
        <p:spPr/>
        <p:txBody>
          <a:bodyPr/>
          <a:lstStyle/>
          <a:p>
            <a:fld id="{220D2CDA-C506-434E-9C6F-220FE7D88588}" type="slidenum">
              <a:rPr lang="en-US" smtClean="0"/>
              <a:t>18</a:t>
            </a:fld>
            <a:endParaRPr lang="en-US" dirty="0"/>
          </a:p>
        </p:txBody>
      </p:sp>
    </p:spTree>
    <p:extLst>
      <p:ext uri="{BB962C8B-B14F-4D97-AF65-F5344CB8AC3E}">
        <p14:creationId xmlns:p14="http://schemas.microsoft.com/office/powerpoint/2010/main" val="1648733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you’re taking calls on your cell phone, your desk phone, or on your desktop, we want you to have the </a:t>
            </a:r>
            <a:r>
              <a:rPr lang="en-US" b="1" dirty="0"/>
              <a:t>same fully integrated experience</a:t>
            </a:r>
            <a:r>
              <a:rPr lang="en-US" dirty="0"/>
              <a:t>. The desktop app works on PC or Mac and will bring the full power of collaboration right to your desktop, all in one place. </a:t>
            </a:r>
            <a:r>
              <a:rPr lang="en-US" b="1" dirty="0"/>
              <a:t>You’ll be able to see someone’s presence, collaborate on files, place calls, chat with your team, and collaborate via video as it’s integrated with your company directory or as you’re reaching out to prospects or customers. </a:t>
            </a:r>
          </a:p>
          <a:p>
            <a:endParaRPr lang="en-US" dirty="0"/>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19</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15070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Here are the primary services offered as the basis for NEC’s UNIVERGE BLUE CLOUD SERVICES platform.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a:t>
            </a:r>
            <a:r>
              <a:rPr lang="en-US" sz="1200" kern="1200" dirty="0">
                <a:solidFill>
                  <a:schemeClr val="tx1"/>
                </a:solidFill>
                <a:effectLst/>
                <a:latin typeface="+mn-lt"/>
                <a:ea typeface="+mn-ea"/>
                <a:cs typeface="+mn-cs"/>
              </a:rPr>
              <a:t> is the name for NEC’s </a:t>
            </a:r>
            <a:r>
              <a:rPr lang="en-US" sz="1200" b="1" kern="1200" dirty="0">
                <a:solidFill>
                  <a:schemeClr val="tx1"/>
                </a:solidFill>
                <a:effectLst/>
                <a:latin typeface="+mn-lt"/>
                <a:ea typeface="+mn-ea"/>
                <a:cs typeface="+mn-cs"/>
              </a:rPr>
              <a:t>UCaaS solution </a:t>
            </a:r>
            <a:r>
              <a:rPr lang="en-US" sz="1200" kern="1200" dirty="0">
                <a:solidFill>
                  <a:schemeClr val="tx1"/>
                </a:solidFill>
                <a:effectLst/>
                <a:latin typeface="+mn-lt"/>
                <a:ea typeface="+mn-ea"/>
                <a:cs typeface="+mn-cs"/>
              </a:rPr>
              <a:t>but it’s much more than just UCaaS. CONNECT is </a:t>
            </a:r>
            <a:r>
              <a:rPr lang="en-US" sz="1200" b="1" kern="1200" dirty="0">
                <a:solidFill>
                  <a:schemeClr val="tx1"/>
                </a:solidFill>
                <a:effectLst/>
                <a:latin typeface="+mn-lt"/>
                <a:ea typeface="+mn-ea"/>
                <a:cs typeface="+mn-cs"/>
              </a:rPr>
              <a:t>a full-on telephony solution that can replace your current phone system plus multiple other applications</a:t>
            </a:r>
            <a:r>
              <a:rPr lang="en-US" sz="1200" kern="1200" dirty="0">
                <a:solidFill>
                  <a:schemeClr val="tx1"/>
                </a:solidFill>
                <a:effectLst/>
                <a:latin typeface="+mn-lt"/>
                <a:ea typeface="+mn-ea"/>
                <a:cs typeface="+mn-cs"/>
              </a:rPr>
              <a:t>. BLUE includes enterprise-grade calling features and can work across all user devices.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the collaboration tool. HD video conferencing with up to 200 attendees at once</a:t>
            </a:r>
            <a:r>
              <a:rPr lang="en-US" sz="1200" kern="1200" dirty="0">
                <a:solidFill>
                  <a:schemeClr val="tx1"/>
                </a:solidFill>
                <a:effectLst/>
                <a:latin typeface="+mn-lt"/>
                <a:ea typeface="+mn-ea"/>
                <a:cs typeface="+mn-cs"/>
              </a:rPr>
              <a:t>. MEET is unique as it has Artificial Intelligence taking the entire meeting transcript and capturing key words and action items from the meeting.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the file sharing and personal backup component</a:t>
            </a:r>
            <a:r>
              <a:rPr lang="en-US" sz="1200" kern="1200" dirty="0">
                <a:solidFill>
                  <a:schemeClr val="tx1"/>
                </a:solidFill>
                <a:effectLst/>
                <a:latin typeface="+mn-lt"/>
                <a:ea typeface="+mn-ea"/>
                <a:cs typeface="+mn-cs"/>
              </a:rPr>
              <a:t>. SHARE is built natively into the system’s single pane of glass, where you can co-collaborate on documents in Office365 and much more.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ENGAGE</a:t>
            </a:r>
            <a:r>
              <a:rPr lang="en-US" sz="1200" kern="1200" dirty="0">
                <a:solidFill>
                  <a:schemeClr val="tx1"/>
                </a:solidFill>
                <a:effectLst/>
                <a:latin typeface="+mn-lt"/>
                <a:ea typeface="+mn-ea"/>
                <a:cs typeface="+mn-cs"/>
              </a:rPr>
              <a:t>, that is the BLUE contact center. Unique to NEC, the </a:t>
            </a:r>
            <a:r>
              <a:rPr lang="en-US" sz="1200" b="1" kern="1200" dirty="0">
                <a:solidFill>
                  <a:schemeClr val="tx1"/>
                </a:solidFill>
                <a:effectLst/>
                <a:latin typeface="+mn-lt"/>
                <a:ea typeface="+mn-ea"/>
                <a:cs typeface="+mn-cs"/>
              </a:rPr>
              <a:t>ENGAGE CORE Contact Center is included as part of CONNECT</a:t>
            </a:r>
            <a:r>
              <a:rPr lang="en-US" sz="1200" kern="1200" dirty="0">
                <a:solidFill>
                  <a:schemeClr val="tx1"/>
                </a:solidFill>
                <a:effectLst/>
                <a:latin typeface="+mn-lt"/>
                <a:ea typeface="+mn-ea"/>
                <a:cs typeface="+mn-cs"/>
              </a:rPr>
              <a:t>. Need more? ENGAGE is </a:t>
            </a:r>
            <a:r>
              <a:rPr lang="en-US" sz="1200" b="1" kern="1200" dirty="0">
                <a:solidFill>
                  <a:schemeClr val="tx1"/>
                </a:solidFill>
                <a:effectLst/>
                <a:latin typeface="+mn-lt"/>
                <a:ea typeface="+mn-ea"/>
                <a:cs typeface="+mn-cs"/>
              </a:rPr>
              <a:t>an omni-channel enterprise grade contact center environment that can be added to any phone system</a:t>
            </a:r>
            <a:r>
              <a:rPr lang="en-US" sz="1200" kern="1200" dirty="0">
                <a:solidFill>
                  <a:schemeClr val="tx1"/>
                </a:solidFill>
                <a:effectLst/>
                <a:latin typeface="+mn-lt"/>
                <a:ea typeface="+mn-ea"/>
                <a:cs typeface="+mn-cs"/>
              </a:rPr>
              <a:t>. You don’t have to be an NEC customer to use our ENGAGE contact center offering. It can be layered on top of whatever phone system you are using today.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SIP TRUNKING- </a:t>
            </a:r>
            <a:r>
              <a:rPr lang="en-US" sz="1200" b="0" i="0" kern="1200" dirty="0">
                <a:solidFill>
                  <a:schemeClr val="tx1"/>
                </a:solidFill>
                <a:effectLst/>
                <a:latin typeface="+mn-lt"/>
                <a:ea typeface="+mn-ea"/>
                <a:cs typeface="+mn-cs"/>
              </a:rPr>
              <a:t>UNIVERGE BLUE SIP TRUNKING is </a:t>
            </a:r>
            <a:r>
              <a:rPr lang="en-US" sz="1200" b="1" i="0" kern="1200" dirty="0">
                <a:solidFill>
                  <a:schemeClr val="tx1"/>
                </a:solidFill>
                <a:effectLst/>
                <a:latin typeface="+mn-lt"/>
                <a:ea typeface="+mn-ea"/>
                <a:cs typeface="+mn-cs"/>
              </a:rPr>
              <a:t>a Voice over Internet Protocol (VoIP) and streaming media service by which NEC delivers telephone and unified communications features</a:t>
            </a:r>
            <a:r>
              <a:rPr lang="en-US" sz="1200" b="0" i="0" kern="1200" dirty="0">
                <a:solidFill>
                  <a:schemeClr val="tx1"/>
                </a:solidFill>
                <a:effectLst/>
                <a:latin typeface="+mn-lt"/>
                <a:ea typeface="+mn-ea"/>
                <a:cs typeface="+mn-cs"/>
              </a:rPr>
              <a:t>. SIP trunks are part of CONNECT, or they are available as PSTN services for customers who still have premises-based telephone solutions.</a:t>
            </a:r>
            <a:endParaRPr lang="en-US" sz="12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92665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The CONNECT mobile app is a fully integrated experience. It will have the </a:t>
            </a:r>
            <a:r>
              <a:rPr lang="en-US" b="1" dirty="0"/>
              <a:t>same look and feel as your desktop app</a:t>
            </a:r>
            <a:r>
              <a:rPr lang="en-US" dirty="0"/>
              <a:t>, you’ll be able to see your contacts, their presence, chat with people, place and receive calls, check your voicemail, flip calls back-and-forth between devices, and it even has Siri and Apple Watch integration. </a:t>
            </a:r>
            <a:r>
              <a:rPr lang="en-US" b="1" dirty="0"/>
              <a:t>There is no delay in synchronizing between the desktop and mobile apps, which is common with the competition.</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96858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noProof="0" dirty="0"/>
              <a:t>Companies are using other applications, whether it be their CRM or their other collaboration tools or ticketing desk. NEC’s UNIVERGE BLUE EXTEND has integrations for everyone! </a:t>
            </a:r>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21</a:t>
            </a:fld>
            <a:endParaRPr lang="en-US" dirty="0"/>
          </a:p>
        </p:txBody>
      </p:sp>
    </p:spTree>
    <p:extLst>
      <p:ext uri="{BB962C8B-B14F-4D97-AF65-F5344CB8AC3E}">
        <p14:creationId xmlns:p14="http://schemas.microsoft.com/office/powerpoint/2010/main" val="3850591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panose="020F0502020204030204" pitchFamily="34" charset="0"/>
              </a:rPr>
              <a:t>The UNIVERGE BLUE EXTEND integration platform </a:t>
            </a:r>
            <a:r>
              <a:rPr lang="en-US" sz="1200" b="1" dirty="0">
                <a:cs typeface="Calibri" panose="020F0502020204030204" pitchFamily="34" charset="0"/>
              </a:rPr>
              <a:t>connects powerful voice, chat, video conferencing, and contact center functionalities into everyday business applications </a:t>
            </a:r>
            <a:r>
              <a:rPr lang="en-US" sz="1200" dirty="0">
                <a:cs typeface="Calibri" panose="020F0502020204030204" pitchFamily="34" charset="0"/>
              </a:rPr>
              <a:t>from Google, Microsoft, Salesforce, and more — driving higher productivity and increasing customer retention with no heavy costs</a:t>
            </a:r>
            <a:r>
              <a:rPr lang="en-US" sz="1200" dirty="0"/>
              <a:t>. </a:t>
            </a:r>
            <a:endParaRPr lang="en-US" sz="1200" dirty="0">
              <a:cs typeface="Calibri" panose="020F0502020204030204" pitchFamily="34" charset="0"/>
            </a:endParaRPr>
          </a:p>
          <a:p>
            <a:endParaRPr lang="en-US" dirty="0"/>
          </a:p>
          <a:p>
            <a:r>
              <a:rPr lang="en-US" dirty="0"/>
              <a:t>From click-to-call in Outlook or Google, to contact integration in Salesforce, or screen pops in your ticketing or helpdesk system, to comprehensive integrations within your productivity tools like Microsoft 365 and SLACK, even custom API capabilities, UNIVERGE BLUE EXTEND has </a:t>
            </a:r>
            <a:r>
              <a:rPr lang="en-US" b="1" dirty="0"/>
              <a:t>integrations that are simple to use and deploy</a:t>
            </a:r>
            <a:r>
              <a:rPr lang="en-US" dirty="0"/>
              <a:t>. </a:t>
            </a:r>
            <a:r>
              <a:rPr lang="en-US" b="1" dirty="0"/>
              <a:t>You’ll notice the different integrations within the varying levels of licensing for CONNECT and ENGAGE</a:t>
            </a:r>
            <a:r>
              <a:rPr lang="en-US" dirty="0"/>
              <a:t>.  </a:t>
            </a:r>
          </a:p>
          <a:p>
            <a:endParaRPr lang="en-US" dirty="0"/>
          </a:p>
          <a:p>
            <a:r>
              <a:rPr lang="en-US" dirty="0"/>
              <a:t>An important differentiation with EXTEND is that </a:t>
            </a:r>
            <a:r>
              <a:rPr lang="en-US" b="1" dirty="0"/>
              <a:t>CONNECT includes all integrations, and they become available based upon the user license type</a:t>
            </a:r>
            <a:r>
              <a:rPr lang="en-US" dirty="0"/>
              <a:t>.  They are not “add on options” as is typical with most competitive providers.</a:t>
            </a:r>
          </a:p>
        </p:txBody>
      </p:sp>
      <p:sp>
        <p:nvSpPr>
          <p:cNvPr id="4" name="Slide Number Placeholder 3"/>
          <p:cNvSpPr>
            <a:spLocks noGrp="1"/>
          </p:cNvSpPr>
          <p:nvPr>
            <p:ph type="sldNum" sz="quarter" idx="10"/>
          </p:nvPr>
        </p:nvSpPr>
        <p:spPr/>
        <p:txBody>
          <a:bodyPr/>
          <a:lstStyle/>
          <a:p>
            <a:fld id="{D9F397F6-A133-43E3-B0C7-10343A8B93AA}" type="slidenum">
              <a:rPr lang="en-US" smtClean="0"/>
              <a:t>22</a:t>
            </a:fld>
            <a:endParaRPr lang="en-US" dirty="0"/>
          </a:p>
        </p:txBody>
      </p:sp>
    </p:spTree>
    <p:extLst>
      <p:ext uri="{BB962C8B-B14F-4D97-AF65-F5344CB8AC3E}">
        <p14:creationId xmlns:p14="http://schemas.microsoft.com/office/powerpoint/2010/main" val="657507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noProof="0" dirty="0"/>
              <a:t>UNIVERGE BLUE MEET is a robust, high-quality HD audio and video collaboration platform that will allow you to provide clearer and more interactive communications. </a:t>
            </a:r>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23</a:t>
            </a:fld>
            <a:endParaRPr lang="en-US" dirty="0"/>
          </a:p>
        </p:txBody>
      </p:sp>
    </p:spTree>
    <p:extLst>
      <p:ext uri="{BB962C8B-B14F-4D97-AF65-F5344CB8AC3E}">
        <p14:creationId xmlns:p14="http://schemas.microsoft.com/office/powerpoint/2010/main" val="2523040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noProof="0" dirty="0"/>
              <a:t>UNIVERGE BLUE MEET increases workforce productivity with its </a:t>
            </a:r>
            <a:r>
              <a:rPr lang="en-US" b="1" noProof="0" dirty="0"/>
              <a:t>integrated audio, video, and screen sharing capabilities</a:t>
            </a:r>
            <a:r>
              <a:rPr lang="en-US" noProof="0" dirty="0"/>
              <a:t>. It’s simple to use, you can have up to 30 videos visible in the screen (soon to be 200!) as well as up to 200 people on the line doing the screen sharing with audio. </a:t>
            </a:r>
            <a:r>
              <a:rPr lang="en-US" b="1" noProof="0" dirty="0"/>
              <a:t>There is a built-in chat room and attendees will be able to take notes that will be published post meeting to everyone, there’s even emojis to provide real-time reactions </a:t>
            </a:r>
            <a:r>
              <a:rPr lang="en-US" noProof="0" dirty="0"/>
              <a:t>during the meetings.  AND the </a:t>
            </a:r>
            <a:r>
              <a:rPr lang="en-US" b="1" noProof="0" dirty="0"/>
              <a:t>recording available with PRO and PRO plus includes a transcript </a:t>
            </a:r>
            <a:r>
              <a:rPr lang="en-US" noProof="0" dirty="0"/>
              <a:t>of the MEET session with insights and assignments called out. MEET is part of CONNECT for ESSENTIALS, PRO, and PRO PLUS license. </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24</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74151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noProof="0" dirty="0"/>
              <a:t>UNIVERGE BLUE offers a MEET WEBINAR platform option which allows you to tell your stories easier. </a:t>
            </a:r>
          </a:p>
          <a:p>
            <a:endParaRPr lang="en-US" sz="1200" noProof="0" dirty="0"/>
          </a:p>
          <a:p>
            <a:r>
              <a:rPr lang="en-US" sz="1200" noProof="0" dirty="0"/>
              <a:t>All webinar packages come with UNIVERGE BLUE MEET PRO features! Let’s take a high-level look at the features of MEET WEBINAR.</a:t>
            </a:r>
            <a:endParaRPr lang="en-US" noProof="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397F6-A133-43E3-B0C7-10343A8B9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1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With UNIVERGE BLUE MEET WEBINAR </a:t>
            </a:r>
            <a:r>
              <a:rPr lang="en-US" b="1" dirty="0"/>
              <a:t>presenters can use audio, video, and screen sharing for events, training sessions, large meetings, and to market their products and services to audiences anywhere</a:t>
            </a:r>
            <a:r>
              <a:rPr lang="en-US" dirty="0"/>
              <a:t>. Attendees can use HD computer audio or phone dial-in. The host can control </a:t>
            </a:r>
            <a:r>
              <a:rPr lang="en-US" b="1" dirty="0"/>
              <a:t>customizable email invites and registration forms with flexible reminder emails</a:t>
            </a:r>
            <a:r>
              <a:rPr lang="en-US" dirty="0"/>
              <a:t>. </a:t>
            </a:r>
          </a:p>
          <a:p>
            <a:endParaRPr lang="en-US" dirty="0"/>
          </a:p>
          <a:p>
            <a:r>
              <a:rPr lang="en-US" dirty="0"/>
              <a:t>MEET WEBINAR is very easy to use with </a:t>
            </a:r>
            <a:r>
              <a:rPr lang="en-US" b="1" dirty="0"/>
              <a:t>one click screen sharing, cloud recording, storage, and playback</a:t>
            </a:r>
            <a:r>
              <a:rPr lang="en-US" dirty="0"/>
              <a:t>. You can </a:t>
            </a:r>
            <a:r>
              <a:rPr lang="en-US" b="1" dirty="0"/>
              <a:t>custom brand the webinar portal</a:t>
            </a:r>
            <a:r>
              <a:rPr lang="en-US" dirty="0"/>
              <a:t>, you can </a:t>
            </a:r>
            <a:r>
              <a:rPr lang="en-US" b="1" dirty="0"/>
              <a:t>run real-time polls </a:t>
            </a:r>
            <a:r>
              <a:rPr lang="en-US" dirty="0"/>
              <a:t>during the webinar, there’s a </a:t>
            </a:r>
            <a:r>
              <a:rPr lang="en-US" b="1" dirty="0"/>
              <a:t>live audience Q&amp;A, a private and public chat, a waiting room, and even a green room </a:t>
            </a:r>
            <a:r>
              <a:rPr lang="en-US" dirty="0"/>
              <a:t>before the webinar kicks off for the presenters to practice. In addition to easily managing the setup of events, MEET WEBINAR </a:t>
            </a:r>
            <a:r>
              <a:rPr lang="en-US" b="1" dirty="0"/>
              <a:t>offers reports on registration, attendance, polls, responses, recording access, and utilization</a:t>
            </a:r>
            <a:r>
              <a:rPr lang="en-US" dirty="0"/>
              <a:t>.  </a:t>
            </a:r>
          </a:p>
          <a:p>
            <a:endParaRPr lang="en-US" dirty="0"/>
          </a:p>
          <a:p>
            <a:r>
              <a:rPr lang="en-US" dirty="0"/>
              <a:t>And again, </a:t>
            </a:r>
            <a:r>
              <a:rPr lang="en-US" b="1" dirty="0"/>
              <a:t>all webinar packages come with UNIVERGE BLUE MEET PRO level features</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29216-E9AD-402A-99D6-86F5950D4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477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noProof="0" dirty="0"/>
              <a:t>UNIVERGE BLUE SHARE is natively built into CONNECT. The SHARE feature is a differentiator, as it is part of our UCaaS – not a separate application like Dropbox. SHARE lives in the CONNECT app, on your phone or wherever you need to access your files. </a:t>
            </a:r>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27</a:t>
            </a:fld>
            <a:endParaRPr lang="en-US" dirty="0"/>
          </a:p>
        </p:txBody>
      </p:sp>
    </p:spTree>
    <p:extLst>
      <p:ext uri="{BB962C8B-B14F-4D97-AF65-F5344CB8AC3E}">
        <p14:creationId xmlns:p14="http://schemas.microsoft.com/office/powerpoint/2010/main" val="1018190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You’ll be able to </a:t>
            </a:r>
            <a:r>
              <a:rPr lang="en-US" b="1" dirty="0"/>
              <a:t>access your files from your desktop, your smart phone, tablet, or the web</a:t>
            </a:r>
            <a:r>
              <a:rPr lang="en-US" dirty="0"/>
              <a:t>. Your files will always be up-to-date with unlimited versioning.   You can </a:t>
            </a:r>
            <a:r>
              <a:rPr lang="en-US" b="1" dirty="0"/>
              <a:t>control the level of file access with others </a:t>
            </a:r>
            <a:r>
              <a:rPr lang="en-US" dirty="0"/>
              <a:t>when sharing files, and you can select which files you want to backup and share.</a:t>
            </a:r>
          </a:p>
          <a:p>
            <a:endParaRPr lang="en-US" dirty="0"/>
          </a:p>
          <a:p>
            <a:r>
              <a:rPr lang="en-US" dirty="0"/>
              <a:t>SHARE integrates with Microsoft 365 allowing you to collaborate on documents. You’ll experience </a:t>
            </a:r>
            <a:r>
              <a:rPr lang="en-US" b="1" dirty="0"/>
              <a:t>real-time backup of your files, while being protected with ransomware, anti-malware, and anti-virus</a:t>
            </a:r>
            <a:r>
              <a:rPr lang="en-US" dirty="0"/>
              <a:t>. You’ll feel secure about storing your files all in one, safe place. </a:t>
            </a:r>
          </a:p>
        </p:txBody>
      </p:sp>
      <p:sp>
        <p:nvSpPr>
          <p:cNvPr id="4" name="Slide Number Placeholder 3"/>
          <p:cNvSpPr>
            <a:spLocks noGrp="1"/>
          </p:cNvSpPr>
          <p:nvPr>
            <p:ph type="sldNum" sz="quarter" idx="5"/>
          </p:nvPr>
        </p:nvSpPr>
        <p:spPr/>
        <p:txBody>
          <a:bodyPr/>
          <a:lstStyle/>
          <a:p>
            <a:fld id="{220D2CDA-C506-434E-9C6F-220FE7D88588}" type="slidenum">
              <a:rPr lang="en-US" smtClean="0"/>
              <a:t>28</a:t>
            </a:fld>
            <a:endParaRPr lang="en-US" dirty="0"/>
          </a:p>
        </p:txBody>
      </p:sp>
    </p:spTree>
    <p:extLst>
      <p:ext uri="{BB962C8B-B14F-4D97-AF65-F5344CB8AC3E}">
        <p14:creationId xmlns:p14="http://schemas.microsoft.com/office/powerpoint/2010/main" val="1457041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UNIVERGE BLUE’s contact center is called ENGAGE. It’s a </a:t>
            </a:r>
            <a:r>
              <a:rPr lang="en-US" noProof="0" dirty="0">
                <a:ea typeface="Verdana" panose="020B0604030504040204" pitchFamily="34" charset="0"/>
                <a:cs typeface="Verdana" panose="020B0604030504040204" pitchFamily="34" charset="0"/>
              </a:rPr>
              <a:t>highly customizable cloud-based customer care contact center – from small call-centric teams to large omni-channel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ea typeface="Verdana" panose="020B0604030504040204" pitchFamily="34" charset="0"/>
                <a:cs typeface="Verdana" panose="020B0604030504040204" pitchFamily="34" charset="0"/>
              </a:rPr>
              <a:t>Remember that we include the ENGAGE CORE contact center with CONNECT PRO and PRO PLUS users – a key differentiator for NEC.</a:t>
            </a:r>
          </a:p>
          <a:p>
            <a:endParaRPr lang="en-US" noProof="0" dirty="0"/>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29</a:t>
            </a:fld>
            <a:endParaRPr lang="en-US" dirty="0"/>
          </a:p>
        </p:txBody>
      </p:sp>
    </p:spTree>
    <p:extLst>
      <p:ext uri="{BB962C8B-B14F-4D97-AF65-F5344CB8AC3E}">
        <p14:creationId xmlns:p14="http://schemas.microsoft.com/office/powerpoint/2010/main" val="101819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Let’s look at the CONNECT solution suite. </a:t>
            </a:r>
          </a:p>
        </p:txBody>
      </p:sp>
      <p:sp>
        <p:nvSpPr>
          <p:cNvPr id="4" name="Slide Number Placeholder 3"/>
          <p:cNvSpPr>
            <a:spLocks noGrp="1"/>
          </p:cNvSpPr>
          <p:nvPr>
            <p:ph type="sldNum" sz="quarter" idx="5"/>
          </p:nvPr>
        </p:nvSpPr>
        <p:spPr/>
        <p:txBody>
          <a:bodyPr/>
          <a:lstStyle/>
          <a:p>
            <a:fld id="{220D2CDA-C506-434E-9C6F-220FE7D88588}" type="slidenum">
              <a:rPr lang="en-US" smtClean="0"/>
              <a:t>3</a:t>
            </a:fld>
            <a:endParaRPr lang="en-US" dirty="0"/>
          </a:p>
        </p:txBody>
      </p:sp>
    </p:spTree>
    <p:extLst>
      <p:ext uri="{BB962C8B-B14F-4D97-AF65-F5344CB8AC3E}">
        <p14:creationId xmlns:p14="http://schemas.microsoft.com/office/powerpoint/2010/main" val="781261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ENGAGE is a very robust cloud contact center offering, with </a:t>
            </a:r>
            <a:r>
              <a:rPr lang="en-US" b="1" dirty="0"/>
              <a:t>enterprise grade features and omni-channel capabilities</a:t>
            </a:r>
            <a:r>
              <a:rPr lang="en-US" dirty="0"/>
              <a:t>. ENGAGE </a:t>
            </a:r>
            <a:r>
              <a:rPr lang="en-US" b="1" dirty="0"/>
              <a:t>ranges from simple inbound call routing with analytics to outbound, web, chat, email, and social media</a:t>
            </a:r>
            <a:r>
              <a:rPr lang="en-US" dirty="0"/>
              <a:t> -  you will be able to connect with your customers in a multitude of ways – omni-channel. </a:t>
            </a:r>
          </a:p>
          <a:p>
            <a:endParaRPr lang="en-US" dirty="0"/>
          </a:p>
          <a:p>
            <a:r>
              <a:rPr lang="en-US" dirty="0"/>
              <a:t>The </a:t>
            </a:r>
            <a:r>
              <a:rPr lang="en-US" b="1" dirty="0"/>
              <a:t>ENGAGE CORE inbound voice with analytics contact center is included with CONNECT</a:t>
            </a:r>
            <a:r>
              <a:rPr lang="en-US" dirty="0"/>
              <a:t>. If you have more advanced needs can move to either ADVANCED or COMPLETE depending upon your requirements. </a:t>
            </a:r>
          </a:p>
          <a:p>
            <a:br>
              <a:rPr lang="en-US" dirty="0"/>
            </a:br>
            <a:r>
              <a:rPr lang="en-US" b="1" dirty="0"/>
              <a:t>UNIVERGE BLUE ENGAGE can be part of CONNECT or can be sold stand alone operating over the top of any other phone system.</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30</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126738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The BLUE ENGAGE contact center utilizes the components and elements we just identified to improve the agent’s ability to respond to customer requests the first time through an </a:t>
            </a:r>
            <a:r>
              <a:rPr lang="nl-NL" b="1" dirty="0"/>
              <a:t>intuitive agent desktop</a:t>
            </a:r>
            <a:r>
              <a:rPr lang="nl-NL" dirty="0"/>
              <a:t>.  When customer contacts beyond voice are included, </a:t>
            </a:r>
            <a:r>
              <a:rPr lang="nl-NL" b="1" dirty="0"/>
              <a:t>ENGAGE threads all customer interaction types – including email, chat, sms, web, voice, and social within a single agent interface using advanced skills-based routing rules and methodologies</a:t>
            </a:r>
            <a:r>
              <a:rPr lang="nl-NL" dirty="0"/>
              <a:t>.  This improves the customer’s journey experience by getting to the best resource for their specific request.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ENGAGE also </a:t>
            </a:r>
            <a:r>
              <a:rPr lang="nl-NL" b="1" dirty="0"/>
              <a:t>manages outbound interactions utilizing dynamic notifications based upon schedules and rules you define</a:t>
            </a:r>
            <a:r>
              <a:rPr lang="nl-NL" dirty="0"/>
              <a:t>. You can </a:t>
            </a:r>
            <a:r>
              <a:rPr lang="nl-NL" b="1" dirty="0"/>
              <a:t>communicate with your customers using the same omni-channel engine via SMS, email, text-to-speech, or voice recording</a:t>
            </a:r>
            <a:r>
              <a:rPr lang="nl-NL" dirty="0"/>
              <a:t>.  This is useful for such purposes as collecting feedback via surveys, reminding customers of upcoming appointments or meetings, driving awareness of events, promotions, or new products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Easily customizable IVR’s </a:t>
            </a:r>
            <a:r>
              <a:rPr lang="nl-NL" dirty="0"/>
              <a:t>allow for database integration, self service, and effective routing.  ENGAGE includes advanced analytics for real time dashboards and monitoring, historical reports, workforce and quality management and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You can design ENGAGE to be as simple or as sophisticated as you like</a:t>
            </a:r>
            <a:r>
              <a:rPr lang="nl-NL" dirty="0"/>
              <a:t>.  You can even choose to use advanced options like outbound notifications for only those time periods you need them (for example, an education environment might use outbound reminders during the school year but not during the summer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 make it easy, we have designed ENGAGE in 3 packages.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Slide Number Placeholder 3"/>
          <p:cNvSpPr>
            <a:spLocks noGrp="1"/>
          </p:cNvSpPr>
          <p:nvPr>
            <p:ph type="sldNum" sz="quarter" idx="5"/>
          </p:nvPr>
        </p:nvSpPr>
        <p:spPr/>
        <p:txBody>
          <a:bodyPr/>
          <a:lstStyle/>
          <a:p>
            <a:fld id="{220D2CDA-C506-434E-9C6F-220FE7D88588}" type="slidenum">
              <a:rPr lang="en-US" smtClean="0"/>
              <a:t>31</a:t>
            </a:fld>
            <a:endParaRPr lang="en-US" dirty="0"/>
          </a:p>
        </p:txBody>
      </p:sp>
    </p:spTree>
    <p:extLst>
      <p:ext uri="{BB962C8B-B14F-4D97-AF65-F5344CB8AC3E}">
        <p14:creationId xmlns:p14="http://schemas.microsoft.com/office/powerpoint/2010/main" val="1462212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For </a:t>
            </a:r>
            <a:r>
              <a:rPr lang="en-US" sz="1200" b="1" kern="1200" dirty="0">
                <a:solidFill>
                  <a:schemeClr val="tx1"/>
                </a:solidFill>
                <a:effectLst/>
                <a:latin typeface="+mn-lt"/>
                <a:ea typeface="+mn-ea"/>
                <a:cs typeface="+mn-cs"/>
              </a:rPr>
              <a:t>ENGAGE</a:t>
            </a:r>
            <a:r>
              <a:rPr lang="en-US" sz="1200" kern="1200" dirty="0">
                <a:solidFill>
                  <a:schemeClr val="tx1"/>
                </a:solidFill>
                <a:effectLst/>
                <a:latin typeface="+mn-lt"/>
                <a:ea typeface="+mn-ea"/>
                <a:cs typeface="+mn-cs"/>
              </a:rPr>
              <a:t>, there are </a:t>
            </a:r>
            <a:r>
              <a:rPr lang="en-US" sz="1200" b="1" kern="1200" dirty="0">
                <a:solidFill>
                  <a:schemeClr val="tx1"/>
                </a:solidFill>
                <a:effectLst/>
                <a:latin typeface="+mn-lt"/>
                <a:ea typeface="+mn-ea"/>
                <a:cs typeface="+mn-cs"/>
              </a:rPr>
              <a:t>three user levels for contact center</a:t>
            </a:r>
            <a:r>
              <a:rPr lang="en-US" sz="1200" kern="1200" dirty="0">
                <a:solidFill>
                  <a:schemeClr val="tx1"/>
                </a:solidFill>
                <a:effectLst/>
                <a:latin typeface="+mn-lt"/>
                <a:ea typeface="+mn-ea"/>
                <a:cs typeface="+mn-cs"/>
              </a:rPr>
              <a:t>. The first contact center agent user type is ENGAGE CORE. </a:t>
            </a:r>
            <a:r>
              <a:rPr lang="en-US" sz="1200" b="1" kern="1200" dirty="0">
                <a:solidFill>
                  <a:schemeClr val="tx1"/>
                </a:solidFill>
                <a:effectLst/>
                <a:latin typeface="+mn-lt"/>
                <a:ea typeface="+mn-ea"/>
                <a:cs typeface="+mn-cs"/>
              </a:rPr>
              <a:t>CORE is a voice only contact center with flexible routing options, supervisor functionality, reporting, and call recording</a:t>
            </a:r>
            <a:r>
              <a:rPr lang="en-US" sz="1200" kern="1200" dirty="0">
                <a:solidFill>
                  <a:schemeClr val="tx1"/>
                </a:solidFill>
                <a:effectLst/>
                <a:latin typeface="+mn-lt"/>
                <a:ea typeface="+mn-ea"/>
                <a:cs typeface="+mn-cs"/>
              </a:rPr>
              <a:t>. CORE is </a:t>
            </a:r>
            <a:r>
              <a:rPr lang="en-US" sz="1200" b="1" kern="1200" dirty="0">
                <a:solidFill>
                  <a:schemeClr val="tx1"/>
                </a:solidFill>
                <a:effectLst/>
                <a:latin typeface="+mn-lt"/>
                <a:ea typeface="+mn-ea"/>
                <a:cs typeface="+mn-cs"/>
              </a:rPr>
              <a:t>great for SMB or simple contact centers</a:t>
            </a:r>
            <a:r>
              <a:rPr lang="en-US" sz="1200" kern="1200" dirty="0">
                <a:solidFill>
                  <a:schemeClr val="tx1"/>
                </a:solidFill>
                <a:effectLst/>
                <a:latin typeface="+mn-lt"/>
                <a:ea typeface="+mn-ea"/>
                <a:cs typeface="+mn-cs"/>
              </a:rPr>
              <a:t>. CORE is part of CONNECT and </a:t>
            </a:r>
            <a:r>
              <a:rPr lang="en-US" sz="1200" b="1" kern="1200" dirty="0">
                <a:solidFill>
                  <a:schemeClr val="tx1"/>
                </a:solidFill>
                <a:effectLst/>
                <a:latin typeface="+mn-lt"/>
                <a:ea typeface="+mn-ea"/>
                <a:cs typeface="+mn-cs"/>
              </a:rPr>
              <a:t>is included with every CONNECT PRO or PRO PLUS user license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need more than that, especially in terms of contact center analytics and scheduled reporting I would move into the ADVANCED contact center. Again, the biggest difference with CORE, ADVANCED, and COMPLETE is that CORE is part of the CONNECT user license. </a:t>
            </a:r>
            <a:r>
              <a:rPr lang="en-US" sz="1200" b="1" kern="1200" dirty="0">
                <a:solidFill>
                  <a:schemeClr val="tx1"/>
                </a:solidFill>
                <a:effectLst/>
                <a:latin typeface="+mn-lt"/>
                <a:ea typeface="+mn-ea"/>
                <a:cs typeface="+mn-cs"/>
              </a:rPr>
              <a:t>ADVANCED and COMPLETE are options with CONNECT, or they can be sold as a standalone contact center or over the top of an existing on-prem PBX</a:t>
            </a:r>
            <a:r>
              <a:rPr lang="en-US" sz="1200" kern="1200" dirty="0">
                <a:solidFill>
                  <a:schemeClr val="tx1"/>
                </a:solidFill>
                <a:effectLst/>
                <a:latin typeface="+mn-lt"/>
                <a:ea typeface="+mn-ea"/>
                <a:cs typeface="+mn-cs"/>
              </a:rPr>
              <a:t>. Let’s say you have an SL, SV, 3C, or non-NEC on-prem PBX and you need a contact center, you can do that with ADVANCED or COMPLETE licenses. </a:t>
            </a:r>
            <a:r>
              <a:rPr lang="en-US" sz="1200" b="1" kern="1200" dirty="0">
                <a:solidFill>
                  <a:schemeClr val="tx1"/>
                </a:solidFill>
                <a:effectLst/>
                <a:latin typeface="+mn-lt"/>
                <a:ea typeface="+mn-ea"/>
                <a:cs typeface="+mn-cs"/>
              </a:rPr>
              <a:t>CORE is only available as part of CONNECT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ADVANCED license</a:t>
            </a:r>
            <a:r>
              <a:rPr lang="en-US" sz="1200" kern="1200" dirty="0">
                <a:solidFill>
                  <a:schemeClr val="tx1"/>
                </a:solidFill>
                <a:effectLst/>
                <a:latin typeface="+mn-lt"/>
                <a:ea typeface="+mn-ea"/>
                <a:cs typeface="+mn-cs"/>
              </a:rPr>
              <a:t> has all the capabilities of CORE with additional contact center analytics as well as call scripting, outbound, post call surveys, callback, skills-based routing, smart greetings, and text to speech. In addition, you also get screen-based recording, scheduler, and evaluator.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ENGAGE COMPLETE </a:t>
            </a:r>
            <a:r>
              <a:rPr lang="en-US" sz="1200" kern="1200" dirty="0">
                <a:solidFill>
                  <a:schemeClr val="tx1"/>
                </a:solidFill>
                <a:effectLst/>
                <a:latin typeface="+mn-lt"/>
                <a:ea typeface="+mn-ea"/>
                <a:cs typeface="+mn-cs"/>
              </a:rPr>
              <a:t>takes you all the way up to </a:t>
            </a:r>
            <a:r>
              <a:rPr lang="en-US" sz="1200" b="1" kern="1200" dirty="0">
                <a:solidFill>
                  <a:schemeClr val="tx1"/>
                </a:solidFill>
                <a:effectLst/>
                <a:latin typeface="+mn-lt"/>
                <a:ea typeface="+mn-ea"/>
                <a:cs typeface="+mn-cs"/>
              </a:rPr>
              <a:t>an omni-channel contact center </a:t>
            </a:r>
            <a:r>
              <a:rPr lang="en-US" sz="1200" kern="1200" dirty="0">
                <a:solidFill>
                  <a:schemeClr val="tx1"/>
                </a:solidFill>
                <a:effectLst/>
                <a:latin typeface="+mn-lt"/>
                <a:ea typeface="+mn-ea"/>
                <a:cs typeface="+mn-cs"/>
              </a:rPr>
              <a:t>so that you can </a:t>
            </a:r>
            <a:r>
              <a:rPr lang="en-US" sz="1200" b="1" kern="1200" dirty="0">
                <a:solidFill>
                  <a:schemeClr val="tx1"/>
                </a:solidFill>
                <a:effectLst/>
                <a:latin typeface="+mn-lt"/>
                <a:ea typeface="+mn-ea"/>
                <a:cs typeface="+mn-cs"/>
              </a:rPr>
              <a:t>route things in addition to voice like email, web chat, and social media</a:t>
            </a:r>
            <a:r>
              <a:rPr lang="en-US" sz="1200" kern="1200" dirty="0">
                <a:solidFill>
                  <a:schemeClr val="tx1"/>
                </a:solidFill>
                <a:effectLst/>
                <a:latin typeface="+mn-lt"/>
                <a:ea typeface="+mn-ea"/>
                <a:cs typeface="+mn-cs"/>
              </a:rPr>
              <a:t>. It </a:t>
            </a:r>
            <a:r>
              <a:rPr lang="en-US" sz="1200" b="1" kern="1200" dirty="0">
                <a:solidFill>
                  <a:schemeClr val="tx1"/>
                </a:solidFill>
                <a:effectLst/>
                <a:latin typeface="+mn-lt"/>
                <a:ea typeface="+mn-ea"/>
                <a:cs typeface="+mn-cs"/>
              </a:rPr>
              <a:t>provides additional analytics to support the multiple channels</a:t>
            </a:r>
            <a:r>
              <a:rPr lang="en-US" sz="1200" kern="1200" dirty="0">
                <a:solidFill>
                  <a:schemeClr val="tx1"/>
                </a:solidFill>
                <a:effectLst/>
                <a:latin typeface="+mn-lt"/>
                <a:ea typeface="+mn-ea"/>
                <a:cs typeface="+mn-cs"/>
              </a:rPr>
              <a:t>, very importantly </a:t>
            </a:r>
            <a:r>
              <a:rPr lang="en-US" sz="1200" b="1" kern="1200" dirty="0">
                <a:solidFill>
                  <a:schemeClr val="tx1"/>
                </a:solidFill>
                <a:effectLst/>
                <a:latin typeface="+mn-lt"/>
                <a:ea typeface="+mn-ea"/>
                <a:cs typeface="+mn-cs"/>
              </a:rPr>
              <a:t>adds custom IVR</a:t>
            </a:r>
            <a:r>
              <a:rPr lang="en-US" sz="1200" kern="1200" dirty="0">
                <a:solidFill>
                  <a:schemeClr val="tx1"/>
                </a:solidFill>
                <a:effectLst/>
                <a:latin typeface="+mn-lt"/>
                <a:ea typeface="+mn-ea"/>
                <a:cs typeface="+mn-cs"/>
              </a:rPr>
              <a:t>, integration with database dipping so you can utilize that solution for callers to self-route or callers to be automatically routed based on the status in the database. You can also have other requests and be routed that way to the most effective agent because this is full omni-channel. It </a:t>
            </a:r>
            <a:r>
              <a:rPr lang="en-US" sz="1200" b="1" kern="1200" dirty="0">
                <a:solidFill>
                  <a:schemeClr val="tx1"/>
                </a:solidFill>
                <a:effectLst/>
                <a:latin typeface="+mn-lt"/>
                <a:ea typeface="+mn-ea"/>
                <a:cs typeface="+mn-cs"/>
              </a:rPr>
              <a:t>includes speech recognition, scheduler, and evaluator.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Those are the three levels for ENGAGE. One basic level (CORE) that is included with CONNECT and two that can be included in addition to CONNECT, next to or on top of a PBX or other cloud-based solutions.</a:t>
            </a:r>
          </a:p>
        </p:txBody>
      </p:sp>
      <p:sp>
        <p:nvSpPr>
          <p:cNvPr id="4" name="Slide Number Placeholder 3"/>
          <p:cNvSpPr>
            <a:spLocks noGrp="1"/>
          </p:cNvSpPr>
          <p:nvPr>
            <p:ph type="sldNum" sz="quarter" idx="5"/>
          </p:nvPr>
        </p:nvSpPr>
        <p:spPr/>
        <p:txBody>
          <a:bodyPr/>
          <a:lstStyle/>
          <a:p>
            <a:fld id="{220D2CDA-C506-434E-9C6F-220FE7D88588}" type="slidenum">
              <a:rPr lang="en-US" smtClean="0"/>
              <a:t>32</a:t>
            </a:fld>
            <a:endParaRPr lang="en-US" dirty="0"/>
          </a:p>
        </p:txBody>
      </p:sp>
    </p:spTree>
    <p:extLst>
      <p:ext uri="{BB962C8B-B14F-4D97-AF65-F5344CB8AC3E}">
        <p14:creationId xmlns:p14="http://schemas.microsoft.com/office/powerpoint/2010/main" val="3841958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b="0" i="0" dirty="0">
                <a:solidFill>
                  <a:srgbClr val="2D313A"/>
                </a:solidFill>
                <a:effectLst/>
                <a:latin typeface="Open Sans"/>
              </a:rPr>
              <a:t>Most companies, when shopping for cloud services, don't think about the day-to-day management, but nothing is more important to both admin and user productivity than a simple and secure control panel.</a:t>
            </a:r>
          </a:p>
          <a:p>
            <a:pPr algn="l"/>
            <a:endParaRPr lang="en-US" b="0" i="0" dirty="0">
              <a:solidFill>
                <a:srgbClr val="2D313A"/>
              </a:solidFill>
              <a:effectLst/>
              <a:latin typeface="Open Sans"/>
            </a:endParaRPr>
          </a:p>
          <a:p>
            <a:pPr algn="l"/>
            <a:r>
              <a:rPr lang="en-US" b="0" i="0" dirty="0">
                <a:solidFill>
                  <a:srgbClr val="2D313A"/>
                </a:solidFill>
                <a:effectLst/>
                <a:latin typeface="Open Sans"/>
              </a:rPr>
              <a:t>Accessible using a web browser, </a:t>
            </a:r>
            <a:r>
              <a:rPr lang="en-US" b="1" i="0" dirty="0">
                <a:solidFill>
                  <a:srgbClr val="2D313A"/>
                </a:solidFill>
                <a:effectLst/>
                <a:latin typeface="Open Sans"/>
              </a:rPr>
              <a:t>UNIVERGE BLUE CONTROL PANEL is your command post for deploying cloud services to your workforce</a:t>
            </a:r>
            <a:r>
              <a:rPr lang="en-US" b="0" i="0" dirty="0">
                <a:solidFill>
                  <a:srgbClr val="2D313A"/>
                </a:solidFill>
                <a:effectLst/>
                <a:latin typeface="Open Sans"/>
              </a:rPr>
              <a:t>. You'll use it to </a:t>
            </a:r>
            <a:r>
              <a:rPr lang="en-US" b="1" i="0" dirty="0">
                <a:solidFill>
                  <a:srgbClr val="2D313A"/>
                </a:solidFill>
                <a:effectLst/>
                <a:latin typeface="Open Sans"/>
              </a:rPr>
              <a:t>manage your user accounts, services, and devices—including mobile device management. </a:t>
            </a:r>
            <a:r>
              <a:rPr lang="en-US" b="1" i="0" dirty="0">
                <a:solidFill>
                  <a:srgbClr val="FFFFFF"/>
                </a:solidFill>
                <a:effectLst/>
                <a:latin typeface="DINOTRegular"/>
              </a:rPr>
              <a:t>It's a "single pane of glass" for your cloud. </a:t>
            </a:r>
          </a:p>
          <a:p>
            <a:pPr algn="l"/>
            <a:endParaRPr lang="en-US" b="0" i="0" dirty="0">
              <a:solidFill>
                <a:srgbClr val="FFFFFF"/>
              </a:solidFill>
              <a:effectLst/>
              <a:latin typeface="DINOTRegular"/>
            </a:endParaRPr>
          </a:p>
          <a:p>
            <a:pPr algn="l"/>
            <a:r>
              <a:rPr lang="en-US" b="1" i="0" dirty="0">
                <a:solidFill>
                  <a:srgbClr val="FFFFFF"/>
                </a:solidFill>
                <a:effectLst/>
                <a:latin typeface="DINOTRegular"/>
              </a:rPr>
              <a:t>It</a:t>
            </a:r>
            <a:r>
              <a:rPr lang="en-US" b="0" i="0" dirty="0">
                <a:solidFill>
                  <a:srgbClr val="FFFFFF"/>
                </a:solidFill>
                <a:effectLst/>
                <a:latin typeface="DINOTRegular"/>
              </a:rPr>
              <a:t> </a:t>
            </a:r>
            <a:r>
              <a:rPr lang="en-US" b="1" i="0" dirty="0">
                <a:solidFill>
                  <a:srgbClr val="FFFFFF"/>
                </a:solidFill>
                <a:effectLst/>
                <a:latin typeface="DINOTRegular"/>
              </a:rPr>
              <a:t>provides s</a:t>
            </a:r>
            <a:r>
              <a:rPr lang="en-US" b="1" i="0" dirty="0">
                <a:solidFill>
                  <a:srgbClr val="FFFFFF"/>
                </a:solidFill>
                <a:effectLst/>
                <a:latin typeface="Open Sans"/>
              </a:rPr>
              <a:t>imple, powerful and intuitive control over your cloud, integrates your users, services and devices for centralized management, and let’s you easily move, add and change your users</a:t>
            </a:r>
            <a:r>
              <a:rPr lang="en-US" b="0" i="0" dirty="0">
                <a:solidFill>
                  <a:srgbClr val="FFFFFF"/>
                </a:solidFill>
                <a:effectLst/>
                <a:latin typeface="Open Sans"/>
              </a:rPr>
              <a:t>. </a:t>
            </a:r>
            <a:r>
              <a:rPr lang="en-US" b="0" i="0" dirty="0">
                <a:solidFill>
                  <a:srgbClr val="2D313A"/>
                </a:solidFill>
                <a:effectLst/>
                <a:latin typeface="Open Sans"/>
              </a:rPr>
              <a:t>But while it's simple to use, it just got more secure. Now you can </a:t>
            </a:r>
            <a:r>
              <a:rPr lang="en-US" b="1" i="0" dirty="0">
                <a:solidFill>
                  <a:srgbClr val="2D313A"/>
                </a:solidFill>
                <a:effectLst/>
                <a:latin typeface="Open Sans"/>
              </a:rPr>
              <a:t>enable advanced two-factor authentication to add an extra layer of security when logging into the control panel</a:t>
            </a:r>
            <a:r>
              <a:rPr lang="en-US" b="0" i="0" dirty="0">
                <a:solidFill>
                  <a:srgbClr val="2D313A"/>
                </a:solidFill>
                <a:effectLst/>
                <a:latin typeface="Open Sans"/>
              </a:rPr>
              <a:t>.</a:t>
            </a:r>
          </a:p>
          <a:p>
            <a:pPr algn="l"/>
            <a:endParaRPr lang="en-US" b="0" i="0" dirty="0">
              <a:solidFill>
                <a:srgbClr val="2D313A"/>
              </a:solidFill>
              <a:effectLst/>
              <a:latin typeface="Open Sans"/>
            </a:endParaRPr>
          </a:p>
          <a:p>
            <a:pPr algn="l"/>
            <a:r>
              <a:rPr lang="en-US" b="0" i="0" dirty="0">
                <a:solidFill>
                  <a:srgbClr val="2D313A"/>
                </a:solidFill>
                <a:effectLst/>
                <a:latin typeface="Open Sans"/>
              </a:rPr>
              <a:t>While BLUE CONTROL PANEL makes the admin's job easy, NEC makes it a stress-free cloud experience. That's because </a:t>
            </a:r>
            <a:r>
              <a:rPr lang="en-US" b="1" i="0" dirty="0">
                <a:solidFill>
                  <a:srgbClr val="2D313A"/>
                </a:solidFill>
                <a:effectLst/>
                <a:latin typeface="Open Sans"/>
              </a:rPr>
              <a:t>we offer 24/7 admin phone support, a 99.999% uptime SLA, integration, and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33</a:t>
            </a:fld>
            <a:endParaRPr lang="en-US"/>
          </a:p>
        </p:txBody>
      </p:sp>
    </p:spTree>
    <p:extLst>
      <p:ext uri="{BB962C8B-B14F-4D97-AF65-F5344CB8AC3E}">
        <p14:creationId xmlns:p14="http://schemas.microsoft.com/office/powerpoint/2010/main" val="4121786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Most competitors don’t analyze the network (a few have flash / speed tests  - ping).</a:t>
            </a:r>
          </a:p>
          <a:p>
            <a:endParaRPr lang="en-US" dirty="0"/>
          </a:p>
          <a:p>
            <a:r>
              <a:rPr lang="en-US" dirty="0"/>
              <a:t>NEC believes testing is important, the call quality and service level are only as good as your network.  </a:t>
            </a:r>
          </a:p>
          <a:p>
            <a:endParaRPr lang="en-US" dirty="0"/>
          </a:p>
          <a:p>
            <a:r>
              <a:rPr lang="en-US" b="1" dirty="0"/>
              <a:t>For Front End Testing we offer VoIP Scout</a:t>
            </a:r>
            <a:r>
              <a:rPr lang="en-US" dirty="0"/>
              <a:t>: A business grade application – and we recommend three days minimum </a:t>
            </a:r>
            <a:r>
              <a:rPr lang="en-US" b="1" dirty="0"/>
              <a:t>monitoring/testing of entire the network</a:t>
            </a:r>
            <a:r>
              <a:rPr lang="en-US" dirty="0"/>
              <a:t>. This app is a soft client that runs on network computers or as a “box” and sends bidirectional VOIP traffic – analyzed for jitter, packet loss, delay, to get a good picture of the network.</a:t>
            </a:r>
          </a:p>
          <a:p>
            <a:endParaRPr lang="en-US" dirty="0"/>
          </a:p>
          <a:p>
            <a:r>
              <a:rPr lang="en-US" dirty="0"/>
              <a:t>Once deployed, </a:t>
            </a:r>
            <a:r>
              <a:rPr lang="en-US" b="1" dirty="0"/>
              <a:t>we offer the QoS Dashboard</a:t>
            </a:r>
            <a:r>
              <a:rPr lang="en-US" dirty="0"/>
              <a:t>: </a:t>
            </a:r>
            <a:r>
              <a:rPr lang="en-US" b="1" dirty="0"/>
              <a:t>a view into your network allowing you to actively monitor the status of your network</a:t>
            </a:r>
            <a:r>
              <a:rPr lang="en-US" dirty="0"/>
              <a:t>. You can set alerts and thresholds with notification of alerts via SMS and email.</a:t>
            </a:r>
          </a:p>
          <a:p>
            <a:endParaRPr lang="en-US" dirty="0"/>
          </a:p>
          <a:p>
            <a:r>
              <a:rPr lang="en-US" b="1" dirty="0"/>
              <a:t>We offer troubleshooting, showing what was happening view by time, extension, or on a specific call</a:t>
            </a:r>
            <a:r>
              <a:rPr lang="en-US" dirty="0"/>
              <a:t>. This dashboard allows your technicians to spot trends and proactively react to potential or growing network issues. </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34</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949270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UNIVERGE BLUE offers enhanced security via PROTECT with </a:t>
            </a:r>
            <a:r>
              <a:rPr lang="en-US" sz="1200" kern="1200" dirty="0">
                <a:solidFill>
                  <a:schemeClr val="tx1"/>
                </a:solidFill>
                <a:effectLst/>
                <a:latin typeface="+mn-lt"/>
                <a:ea typeface="+mn-ea"/>
                <a:cs typeface="+mn-cs"/>
              </a:rPr>
              <a:t>two factor authentication. Through the PROTECT app, you can add additional security for your UNIVERGE BLUE CLOUD SERVICES. This can be set per user per account by the admin.</a:t>
            </a:r>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35</a:t>
            </a:fld>
            <a:endParaRPr lang="en-US" dirty="0"/>
          </a:p>
        </p:txBody>
      </p:sp>
    </p:spTree>
    <p:extLst>
      <p:ext uri="{BB962C8B-B14F-4D97-AF65-F5344CB8AC3E}">
        <p14:creationId xmlns:p14="http://schemas.microsoft.com/office/powerpoint/2010/main" val="207145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&lt;recommend hiding slide and using only for deeper dive if needed, use text on-slide as needed&gt;</a:t>
            </a:r>
          </a:p>
        </p:txBody>
      </p:sp>
      <p:sp>
        <p:nvSpPr>
          <p:cNvPr id="4" name="Slide Number Placeholder 3"/>
          <p:cNvSpPr>
            <a:spLocks noGrp="1"/>
          </p:cNvSpPr>
          <p:nvPr>
            <p:ph type="sldNum" sz="quarter" idx="5"/>
          </p:nvPr>
        </p:nvSpPr>
        <p:spPr/>
        <p:txBody>
          <a:bodyPr/>
          <a:lstStyle/>
          <a:p>
            <a:pPr marL="0" marR="0" lvl="0" indent="0" algn="r" defTabSz="914014" rtl="0" eaLnBrk="1" fontAlgn="auto" latinLnBrk="0" hangingPunct="1">
              <a:lnSpc>
                <a:spcPct val="100000"/>
              </a:lnSpc>
              <a:spcBef>
                <a:spcPts val="0"/>
              </a:spcBef>
              <a:spcAft>
                <a:spcPts val="0"/>
              </a:spcAft>
              <a:buClrTx/>
              <a:buSzTx/>
              <a:buFontTx/>
              <a:buNone/>
              <a:tabLst/>
              <a:defRPr/>
            </a:pPr>
            <a:fld id="{77E0AC58-6CDC-4657-BDF5-C8E0F54240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1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722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b="1" dirty="0"/>
              <a:t>NEC takes security and redundancy seriously</a:t>
            </a:r>
            <a:r>
              <a:rPr lang="en-US" dirty="0"/>
              <a:t>, and it is our highest priority. There are </a:t>
            </a:r>
            <a:r>
              <a:rPr lang="en-US" b="1" dirty="0"/>
              <a:t>two data centers in the US, one on the west coast and one on the east, to ensure 99.999% SLA backed uptime.</a:t>
            </a:r>
            <a:r>
              <a:rPr lang="en-US" dirty="0"/>
              <a:t> In addition to the US data centers, we are </a:t>
            </a:r>
            <a:r>
              <a:rPr lang="en-US" b="1" dirty="0"/>
              <a:t>also deploying around the globe with data centers in EMEA, Asia Pacific, &amp; Canada.</a:t>
            </a:r>
          </a:p>
          <a:p>
            <a:endParaRPr lang="en-US" dirty="0"/>
          </a:p>
          <a:p>
            <a:r>
              <a:rPr lang="en-US" dirty="0"/>
              <a:t>In terms of security, </a:t>
            </a:r>
            <a:r>
              <a:rPr lang="en-US" b="1" dirty="0"/>
              <a:t>we offer three levels plus 2-factor authentication to ensure access is only granted to those authorized.</a:t>
            </a:r>
          </a:p>
        </p:txBody>
      </p:sp>
      <p:sp>
        <p:nvSpPr>
          <p:cNvPr id="4" name="Slide Number Placeholder 3"/>
          <p:cNvSpPr>
            <a:spLocks noGrp="1"/>
          </p:cNvSpPr>
          <p:nvPr>
            <p:ph type="sldNum" sz="quarter" idx="5"/>
          </p:nvPr>
        </p:nvSpPr>
        <p:spPr/>
        <p:txBody>
          <a:bodyPr/>
          <a:lstStyle/>
          <a:p>
            <a:fld id="{220D2CDA-C506-434E-9C6F-220FE7D88588}" type="slidenum">
              <a:rPr lang="en-US" smtClean="0"/>
              <a:t>37</a:t>
            </a:fld>
            <a:endParaRPr lang="en-US" dirty="0"/>
          </a:p>
        </p:txBody>
      </p:sp>
    </p:spTree>
    <p:extLst>
      <p:ext uri="{BB962C8B-B14F-4D97-AF65-F5344CB8AC3E}">
        <p14:creationId xmlns:p14="http://schemas.microsoft.com/office/powerpoint/2010/main" val="155429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NEC offers multiple competitive differentiators.</a:t>
            </a:r>
          </a:p>
          <a:p>
            <a:endParaRPr lang="en-US" dirty="0"/>
          </a:p>
          <a:p>
            <a:r>
              <a:rPr lang="en-US" dirty="0"/>
              <a:t>At NEC, we believe the Contact Center is key to the success and growth of our customers and their businesses. As such we INCLUDE the CORE Contact Center as part of our UCaaS offering. Some of our competition offers contact center as part of a bundle with associated fees, but </a:t>
            </a:r>
            <a:r>
              <a:rPr lang="en-US" b="1" dirty="0"/>
              <a:t>UNIVERGE BLUE CONNECT includes Contact Center in the base solution</a:t>
            </a:r>
            <a:r>
              <a:rPr lang="en-US" dirty="0"/>
              <a:t>. This not only provides savings for our customers but </a:t>
            </a:r>
            <a:r>
              <a:rPr lang="en-US" b="1" dirty="0"/>
              <a:t>delivers call routing technology and analytics to every CONNECT customer out of the gate</a:t>
            </a:r>
            <a:r>
              <a:rPr lang="en-US" dirty="0"/>
              <a:t>.</a:t>
            </a:r>
          </a:p>
          <a:p>
            <a:endParaRPr lang="en-US" dirty="0"/>
          </a:p>
          <a:p>
            <a:r>
              <a:rPr lang="en-US" dirty="0"/>
              <a:t>On the technology side, </a:t>
            </a:r>
            <a:r>
              <a:rPr lang="en-US" b="1" dirty="0"/>
              <a:t>UNIVERGE BLUE MEET with its artificial intelligence and insights built-in, coupled with the WEBINAR functionality makes it a game changer technology for videoconferencing</a:t>
            </a:r>
            <a:r>
              <a:rPr lang="en-US" dirty="0"/>
              <a:t>. This product comes with your different levels of licensing for CONNECT. </a:t>
            </a:r>
          </a:p>
          <a:p>
            <a:endParaRPr lang="en-US" dirty="0"/>
          </a:p>
          <a:p>
            <a:r>
              <a:rPr lang="en-US" b="1" dirty="0"/>
              <a:t>UNIVERGE BLUE SHARE</a:t>
            </a:r>
            <a:r>
              <a:rPr lang="en-US" dirty="0"/>
              <a:t>, being natively built into the application, is also a differentiator. We’re not integrating with a third-party, it’s an NEC product built into the NEC application.</a:t>
            </a:r>
          </a:p>
          <a:p>
            <a:endParaRPr lang="en-US" dirty="0"/>
          </a:p>
          <a:p>
            <a:r>
              <a:rPr lang="en-US" b="1" dirty="0"/>
              <a:t>UNIVERGE BLUE EXTEND</a:t>
            </a:r>
            <a:r>
              <a:rPr lang="en-US" dirty="0"/>
              <a:t>, </a:t>
            </a:r>
            <a:r>
              <a:rPr lang="en-US" b="0" i="0" dirty="0">
                <a:solidFill>
                  <a:srgbClr val="2B2D33"/>
                </a:solidFill>
                <a:effectLst/>
                <a:latin typeface="azo-sans-web"/>
              </a:rPr>
              <a:t>the integrations platform of UNIVERGE BLUE CONNECT and ENGAGE, connects powerful voice, chat, video conferencing, and contact center functionalities into everyday business applications like Google®, Microsoft®, Salesforce®, and more — driving higher productivity and increasing customer retention with no heavy costs.</a:t>
            </a:r>
            <a:endParaRPr lang="en-US" dirty="0"/>
          </a:p>
          <a:p>
            <a:endParaRPr lang="en-US" dirty="0"/>
          </a:p>
          <a:p>
            <a:r>
              <a:rPr lang="en-US" b="1" dirty="0"/>
              <a:t>NEC also specializes in different verticals</a:t>
            </a:r>
            <a:r>
              <a:rPr lang="en-US" dirty="0"/>
              <a:t>, whether it be healthcare, state local government, education, hospitality, or finance to name a few.</a:t>
            </a:r>
          </a:p>
          <a:p>
            <a:endParaRPr lang="en-US" dirty="0"/>
          </a:p>
          <a:p>
            <a:r>
              <a:rPr lang="en-US" dirty="0"/>
              <a:t>With our extensive security capabilities, </a:t>
            </a:r>
            <a:r>
              <a:rPr lang="en-US" b="1" dirty="0"/>
              <a:t>NEC complies and adheres to the security regulations that customers need to protect their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D2CDA-C506-434E-9C6F-220FE7D885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354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NEC offers you ONE communications platform for: meetings, storage, phones, conferencing, collaboration, and contact center, with all the security features that you will need. ALL in one platform ALL at one low monthly rate. </a:t>
            </a:r>
          </a:p>
        </p:txBody>
      </p:sp>
      <p:sp>
        <p:nvSpPr>
          <p:cNvPr id="4" name="Slide Number Placeholder 3"/>
          <p:cNvSpPr>
            <a:spLocks noGrp="1"/>
          </p:cNvSpPr>
          <p:nvPr>
            <p:ph type="sldNum" sz="quarter" idx="10"/>
          </p:nvPr>
        </p:nvSpPr>
        <p:spPr/>
        <p:txBody>
          <a:bodyPr/>
          <a:lstStyle/>
          <a:p>
            <a:fld id="{D9F397F6-A133-43E3-B0C7-10343A8B93AA}" type="slidenum">
              <a:rPr lang="en-US" smtClean="0"/>
              <a:t>39</a:t>
            </a:fld>
            <a:endParaRPr lang="en-US" dirty="0"/>
          </a:p>
        </p:txBody>
      </p:sp>
    </p:spTree>
    <p:extLst>
      <p:ext uri="{BB962C8B-B14F-4D97-AF65-F5344CB8AC3E}">
        <p14:creationId xmlns:p14="http://schemas.microsoft.com/office/powerpoint/2010/main" val="360401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b="1" kern="1200" dirty="0">
                <a:solidFill>
                  <a:schemeClr val="tx1"/>
                </a:solidFill>
                <a:effectLst/>
                <a:latin typeface="+mn-lt"/>
                <a:ea typeface="+mn-ea"/>
                <a:cs typeface="+mn-cs"/>
              </a:rPr>
              <a:t>CONNECT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the name for NEC’s UCaaS solution </a:t>
            </a:r>
            <a:r>
              <a:rPr lang="en-US" sz="1200" kern="1200" dirty="0">
                <a:solidFill>
                  <a:schemeClr val="tx1"/>
                </a:solidFill>
                <a:effectLst/>
                <a:latin typeface="+mn-lt"/>
                <a:ea typeface="+mn-ea"/>
                <a:cs typeface="+mn-cs"/>
              </a:rPr>
              <a:t>but it’s so much more than just UCaaS. I mentioned that there are </a:t>
            </a:r>
            <a:r>
              <a:rPr lang="en-US" sz="1200" b="0" kern="1200" dirty="0">
                <a:solidFill>
                  <a:schemeClr val="tx1"/>
                </a:solidFill>
                <a:effectLst/>
                <a:latin typeface="+mn-lt"/>
                <a:ea typeface="+mn-ea"/>
                <a:cs typeface="+mn-cs"/>
              </a:rPr>
              <a:t>four primary solutions </a:t>
            </a:r>
            <a:r>
              <a:rPr lang="en-US" sz="1200" kern="1200" dirty="0">
                <a:solidFill>
                  <a:schemeClr val="tx1"/>
                </a:solidFill>
                <a:effectLst/>
                <a:latin typeface="+mn-lt"/>
                <a:ea typeface="+mn-ea"/>
                <a:cs typeface="+mn-cs"/>
              </a:rPr>
              <a:t>that are part of CONNECT.  </a:t>
            </a:r>
            <a:r>
              <a:rPr lang="en-US" sz="1200" b="1" kern="1200" dirty="0">
                <a:solidFill>
                  <a:schemeClr val="tx1"/>
                </a:solidFill>
                <a:effectLst/>
                <a:latin typeface="+mn-lt"/>
                <a:ea typeface="+mn-ea"/>
                <a:cs typeface="+mn-cs"/>
              </a:rPr>
              <a:t>MEET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the collaboration tool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used for file sharing and personal file backup</a:t>
            </a:r>
            <a:r>
              <a:rPr lang="en-US" sz="1200" kern="1200" dirty="0">
                <a:solidFill>
                  <a:schemeClr val="tx1"/>
                </a:solidFill>
                <a:effectLst/>
                <a:latin typeface="+mn-lt"/>
                <a:ea typeface="+mn-ea"/>
                <a:cs typeface="+mn-cs"/>
              </a:rPr>
              <a:t>. </a:t>
            </a:r>
            <a:r>
              <a:rPr lang="en-US" sz="1200" b="1" kern="1200" dirty="0">
                <a:solidFill>
                  <a:srgbClr val="FF0000"/>
                </a:solidFill>
                <a:effectLst/>
                <a:latin typeface="+mn-lt"/>
                <a:ea typeface="+mn-ea"/>
                <a:cs typeface="+mn-cs"/>
              </a:rPr>
              <a:t>CONNECT includes a Contact Center called </a:t>
            </a:r>
            <a:r>
              <a:rPr lang="en-US" sz="1200" kern="1200" dirty="0">
                <a:solidFill>
                  <a:srgbClr val="FF0000"/>
                </a:solidFill>
                <a:effectLst/>
                <a:latin typeface="+mn-lt"/>
                <a:ea typeface="+mn-ea"/>
                <a:cs typeface="+mn-cs"/>
              </a:rPr>
              <a:t>“</a:t>
            </a:r>
            <a:r>
              <a:rPr lang="en-US" sz="1200" b="1" kern="1200" dirty="0">
                <a:solidFill>
                  <a:srgbClr val="FF0000"/>
                </a:solidFill>
                <a:effectLst/>
                <a:latin typeface="+mn-lt"/>
                <a:ea typeface="+mn-ea"/>
                <a:cs typeface="+mn-cs"/>
              </a:rPr>
              <a:t>CORE</a:t>
            </a:r>
            <a:r>
              <a:rPr lang="en-US" sz="1200" kern="1200" dirty="0">
                <a:solidFill>
                  <a:srgbClr val="FF0000"/>
                </a:solidFill>
                <a:effectLst/>
                <a:latin typeface="+mn-lt"/>
                <a:ea typeface="+mn-ea"/>
                <a:cs typeface="+mn-cs"/>
              </a:rPr>
              <a:t>” that is a strong voice-based contact center. </a:t>
            </a:r>
            <a:r>
              <a:rPr lang="en-US" sz="1200" b="1" kern="1200" dirty="0">
                <a:solidFill>
                  <a:srgbClr val="FF0000"/>
                </a:solidFill>
                <a:effectLst/>
                <a:latin typeface="+mn-lt"/>
                <a:ea typeface="+mn-ea"/>
                <a:cs typeface="+mn-cs"/>
              </a:rPr>
              <a:t>ENGAGE</a:t>
            </a:r>
            <a:r>
              <a:rPr lang="en-US" sz="1200" kern="1200" dirty="0">
                <a:solidFill>
                  <a:srgbClr val="FF0000"/>
                </a:solidFill>
                <a:effectLst/>
                <a:latin typeface="+mn-lt"/>
                <a:ea typeface="+mn-ea"/>
                <a:cs typeface="+mn-cs"/>
              </a:rPr>
              <a:t> </a:t>
            </a:r>
            <a:r>
              <a:rPr lang="en-US" sz="1200" b="1" kern="1200" dirty="0">
                <a:solidFill>
                  <a:srgbClr val="FF0000"/>
                </a:solidFill>
                <a:effectLst/>
                <a:latin typeface="+mn-lt"/>
                <a:ea typeface="+mn-ea"/>
                <a:cs typeface="+mn-cs"/>
              </a:rPr>
              <a:t>is the advanced contact center that comes in two flavors – ADVANCED and COMPLETE</a:t>
            </a:r>
            <a:r>
              <a:rPr lang="en-US" sz="1200" kern="1200" dirty="0">
                <a:solidFill>
                  <a:srgbClr val="FF0000"/>
                </a:solidFill>
                <a:effectLst/>
                <a:latin typeface="+mn-lt"/>
                <a:ea typeface="+mn-ea"/>
                <a:cs typeface="+mn-cs"/>
              </a:rPr>
              <a:t>. Both CONNECT UCaaS and ENGAGE ADVANCED Contact Centers offer integrations to 3</a:t>
            </a:r>
            <a:r>
              <a:rPr lang="en-US" sz="1200" kern="1200" baseline="30000" dirty="0">
                <a:solidFill>
                  <a:srgbClr val="FF0000"/>
                </a:solidFill>
                <a:effectLst/>
                <a:latin typeface="+mn-lt"/>
                <a:ea typeface="+mn-ea"/>
                <a:cs typeface="+mn-cs"/>
              </a:rPr>
              <a:t>rd</a:t>
            </a:r>
            <a:r>
              <a:rPr lang="en-US" sz="1200" kern="1200" dirty="0">
                <a:solidFill>
                  <a:srgbClr val="FF0000"/>
                </a:solidFill>
                <a:effectLst/>
                <a:latin typeface="+mn-lt"/>
                <a:ea typeface="+mn-ea"/>
                <a:cs typeface="+mn-cs"/>
              </a:rPr>
              <a:t> party applications or CRM tools like Outlook and Salesforce.com.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dive deeper into integrations in a moment but what I want to highlight here is that </a:t>
            </a:r>
            <a:r>
              <a:rPr lang="en-US" sz="1200" b="1" kern="1200" dirty="0">
                <a:solidFill>
                  <a:schemeClr val="tx1"/>
                </a:solidFill>
                <a:effectLst/>
                <a:latin typeface="+mn-lt"/>
                <a:ea typeface="+mn-ea"/>
                <a:cs typeface="+mn-cs"/>
              </a:rPr>
              <a:t>every CONNECT user license comes with a desktop and mobile option in addition to a physical phone with the option to add more licenses. </a:t>
            </a:r>
          </a:p>
        </p:txBody>
      </p:sp>
      <p:sp>
        <p:nvSpPr>
          <p:cNvPr id="4" name="Tijdelijke aanduiding voor dianummer 3"/>
          <p:cNvSpPr>
            <a:spLocks noGrp="1"/>
          </p:cNvSpPr>
          <p:nvPr>
            <p:ph type="sldNum" sz="quarter" idx="5"/>
          </p:nvPr>
        </p:nvSpPr>
        <p:spPr/>
        <p:txBody>
          <a:bodyPr/>
          <a:lstStyle/>
          <a:p>
            <a:fld id="{D9F397F6-A133-43E3-B0C7-10343A8B93AA}" type="slidenum">
              <a:rPr lang="en-US" smtClean="0"/>
              <a:t>4</a:t>
            </a:fld>
            <a:endParaRPr lang="en-US" dirty="0"/>
          </a:p>
        </p:txBody>
      </p:sp>
    </p:spTree>
    <p:extLst>
      <p:ext uri="{BB962C8B-B14F-4D97-AF65-F5344CB8AC3E}">
        <p14:creationId xmlns:p14="http://schemas.microsoft.com/office/powerpoint/2010/main" val="2958941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Let me show you what some of the key features and functionalities look like. </a:t>
            </a:r>
          </a:p>
        </p:txBody>
      </p:sp>
      <p:sp>
        <p:nvSpPr>
          <p:cNvPr id="4" name="Slide Number Placeholder 3"/>
          <p:cNvSpPr>
            <a:spLocks noGrp="1"/>
          </p:cNvSpPr>
          <p:nvPr>
            <p:ph type="sldNum" sz="quarter" idx="5"/>
          </p:nvPr>
        </p:nvSpPr>
        <p:spPr/>
        <p:txBody>
          <a:bodyPr/>
          <a:lstStyle/>
          <a:p>
            <a:fld id="{220D2CDA-C506-434E-9C6F-220FE7D88588}" type="slidenum">
              <a:rPr lang="en-US" smtClean="0"/>
              <a:t>40</a:t>
            </a:fld>
            <a:endParaRPr lang="en-US" dirty="0"/>
          </a:p>
        </p:txBody>
      </p:sp>
    </p:spTree>
    <p:extLst>
      <p:ext uri="{BB962C8B-B14F-4D97-AF65-F5344CB8AC3E}">
        <p14:creationId xmlns:p14="http://schemas.microsoft.com/office/powerpoint/2010/main" val="742006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When touring through the UNIVERGE BLUE CONNECT application, you’ll see a multitude of features: you’ll be able to see your colleagues’ presence, chat with SMS text capability, faxing, file share and back up, your actual phone system - across all your devices, video conferencing, contact center built into the application and the list goes on and on.</a:t>
            </a:r>
          </a:p>
        </p:txBody>
      </p:sp>
      <p:sp>
        <p:nvSpPr>
          <p:cNvPr id="4" name="Slide Number Placeholder 3"/>
          <p:cNvSpPr>
            <a:spLocks noGrp="1"/>
          </p:cNvSpPr>
          <p:nvPr>
            <p:ph type="sldNum" sz="quarter" idx="5"/>
          </p:nvPr>
        </p:nvSpPr>
        <p:spPr/>
        <p:txBody>
          <a:bodyPr/>
          <a:lstStyle/>
          <a:p>
            <a:fld id="{220D2CDA-C506-434E-9C6F-220FE7D88588}" type="slidenum">
              <a:rPr lang="en-US" smtClean="0"/>
              <a:t>41</a:t>
            </a:fld>
            <a:endParaRPr lang="en-US" dirty="0"/>
          </a:p>
        </p:txBody>
      </p:sp>
    </p:spTree>
    <p:extLst>
      <p:ext uri="{BB962C8B-B14F-4D97-AF65-F5344CB8AC3E}">
        <p14:creationId xmlns:p14="http://schemas.microsoft.com/office/powerpoint/2010/main" val="935678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noProof="0" dirty="0"/>
              <a:t>When you receive a voicemail, not only does it capture the audio, but it captures the transcript. You can read this transcript from your app on your desktop or from your cell phone, or even in your email.</a:t>
            </a:r>
          </a:p>
        </p:txBody>
      </p:sp>
      <p:sp>
        <p:nvSpPr>
          <p:cNvPr id="4" name="Slide Number Placeholder 3"/>
          <p:cNvSpPr>
            <a:spLocks noGrp="1"/>
          </p:cNvSpPr>
          <p:nvPr>
            <p:ph type="sldNum" sz="quarter" idx="5"/>
          </p:nvPr>
        </p:nvSpPr>
        <p:spPr/>
        <p:txBody>
          <a:bodyPr/>
          <a:lstStyle/>
          <a:p>
            <a:fld id="{220D2CDA-C506-434E-9C6F-220FE7D88588}" type="slidenum">
              <a:rPr lang="en-US" smtClean="0"/>
              <a:t>42</a:t>
            </a:fld>
            <a:endParaRPr lang="en-US" dirty="0"/>
          </a:p>
        </p:txBody>
      </p:sp>
    </p:spTree>
    <p:extLst>
      <p:ext uri="{BB962C8B-B14F-4D97-AF65-F5344CB8AC3E}">
        <p14:creationId xmlns:p14="http://schemas.microsoft.com/office/powerpoint/2010/main" val="2947974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In UNIVERGE BLUE MEET, you’ll be able to capture the transcripts of your calls via the artificial intelligence and send them to your email, by simply turning that feature on in the application.</a:t>
            </a:r>
          </a:p>
        </p:txBody>
      </p:sp>
      <p:sp>
        <p:nvSpPr>
          <p:cNvPr id="4" name="Slide Number Placeholder 3"/>
          <p:cNvSpPr>
            <a:spLocks noGrp="1"/>
          </p:cNvSpPr>
          <p:nvPr>
            <p:ph type="sldNum" sz="quarter" idx="5"/>
          </p:nvPr>
        </p:nvSpPr>
        <p:spPr/>
        <p:txBody>
          <a:bodyPr/>
          <a:lstStyle/>
          <a:p>
            <a:fld id="{220D2CDA-C506-434E-9C6F-220FE7D88588}" type="slidenum">
              <a:rPr lang="en-US" smtClean="0"/>
              <a:t>43</a:t>
            </a:fld>
            <a:endParaRPr lang="en-US" dirty="0"/>
          </a:p>
        </p:txBody>
      </p:sp>
    </p:spTree>
    <p:extLst>
      <p:ext uri="{BB962C8B-B14F-4D97-AF65-F5344CB8AC3E}">
        <p14:creationId xmlns:p14="http://schemas.microsoft.com/office/powerpoint/2010/main" val="2283837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dirty="0"/>
              <a:t>The </a:t>
            </a:r>
            <a:r>
              <a:rPr lang="en-US" b="1" dirty="0"/>
              <a:t>CONNECT mobile app is a fully integrated experience, replicating what you see on your desktop app</a:t>
            </a:r>
            <a:r>
              <a:rPr lang="en-US" dirty="0"/>
              <a:t>. You’ll be able to see your transcribed voicemails, chat with team members, place and receive calls, put calls on hold, transfer or even flip a call back and forth between devices. All your company contacts will be there, with their presence, and it even integrates with Siri and Apple Watch.</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44</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274081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10/16/2020</a:t>
            </a:r>
          </a:p>
          <a:p>
            <a:endParaRPr lang="en-US" dirty="0"/>
          </a:p>
        </p:txBody>
      </p:sp>
      <p:sp>
        <p:nvSpPr>
          <p:cNvPr id="4" name="Slide Number Placeholder 3"/>
          <p:cNvSpPr>
            <a:spLocks noGrp="1"/>
          </p:cNvSpPr>
          <p:nvPr>
            <p:ph type="sldNum" sz="quarter" idx="5"/>
          </p:nvPr>
        </p:nvSpPr>
        <p:spPr/>
        <p:txBody>
          <a:bodyPr/>
          <a:lstStyle/>
          <a:p>
            <a:fld id="{220D2CDA-C506-434E-9C6F-220FE7D88588}" type="slidenum">
              <a:rPr lang="en-US" smtClean="0"/>
              <a:t>45</a:t>
            </a:fld>
            <a:endParaRPr lang="en-US" dirty="0"/>
          </a:p>
        </p:txBody>
      </p:sp>
    </p:spTree>
    <p:extLst>
      <p:ext uri="{BB962C8B-B14F-4D97-AF65-F5344CB8AC3E}">
        <p14:creationId xmlns:p14="http://schemas.microsoft.com/office/powerpoint/2010/main" val="387962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now you’ve certainly come to realize that this is a very robust solution. However, UNIVERGE BLUE is also crazy simple! Imagine having </a:t>
            </a:r>
            <a:r>
              <a:rPr lang="en-US" b="1" dirty="0"/>
              <a:t>all your core collaboration tools all in one place</a:t>
            </a:r>
            <a:r>
              <a:rPr lang="en-US" dirty="0"/>
              <a:t>. Your business phone, your HD video and screen share, collaboration for meetings, file share built-in natively to the application, contact center, persistent chat to your peers or SMS chat to a cell phone, all the while adhering to the compliance and security that is required to run your business safely. </a:t>
            </a:r>
            <a:r>
              <a:rPr lang="en-US" b="1" dirty="0"/>
              <a:t>UNIVERGE BLUE is an all-in-one communications platform with one low monthly rate. We call this “Crazy Simple”, and it is unique in our industry.</a:t>
            </a:r>
          </a:p>
        </p:txBody>
      </p:sp>
      <p:sp>
        <p:nvSpPr>
          <p:cNvPr id="4" name="Slide Number Placeholder 3"/>
          <p:cNvSpPr>
            <a:spLocks noGrp="1"/>
          </p:cNvSpPr>
          <p:nvPr>
            <p:ph type="sldNum" sz="quarter" idx="5"/>
          </p:nvPr>
        </p:nvSpPr>
        <p:spPr/>
        <p:txBody>
          <a:bodyPr/>
          <a:lstStyle/>
          <a:p>
            <a:fld id="{220D2CDA-C506-434E-9C6F-220FE7D88588}" type="slidenum">
              <a:rPr lang="en-US" smtClean="0"/>
              <a:t>5</a:t>
            </a:fld>
            <a:endParaRPr lang="en-US" dirty="0"/>
          </a:p>
        </p:txBody>
      </p:sp>
    </p:spTree>
    <p:extLst>
      <p:ext uri="{BB962C8B-B14F-4D97-AF65-F5344CB8AC3E}">
        <p14:creationId xmlns:p14="http://schemas.microsoft.com/office/powerpoint/2010/main" val="2728448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glimpse of NEC’s UNIVERGE BLUE CLOUD SERVICES. You’ll be able to </a:t>
            </a:r>
            <a:r>
              <a:rPr lang="en-US" b="1" dirty="0"/>
              <a:t>seamlessly communicate across all your devices</a:t>
            </a:r>
            <a:r>
              <a:rPr lang="en-US" dirty="0"/>
              <a:t>. Whether you want to take a call on your desk phone or on your desktop, </a:t>
            </a:r>
            <a:r>
              <a:rPr lang="en-US" b="1" dirty="0"/>
              <a:t>all user licenses </a:t>
            </a:r>
            <a:r>
              <a:rPr lang="en-US" dirty="0"/>
              <a:t>for NEC’s UNIVERGE BLUE </a:t>
            </a:r>
            <a:r>
              <a:rPr lang="en-US" b="1" dirty="0"/>
              <a:t>include a desktop and a mobile app</a:t>
            </a:r>
            <a:r>
              <a:rPr lang="en-US" dirty="0"/>
              <a:t>. You’re </a:t>
            </a:r>
            <a:r>
              <a:rPr lang="en-US" b="1" dirty="0"/>
              <a:t>able to use </a:t>
            </a:r>
            <a:r>
              <a:rPr lang="en-US" dirty="0"/>
              <a:t>NEC’s CLOUD SERVICES </a:t>
            </a:r>
            <a:r>
              <a:rPr lang="en-US" b="1" dirty="0"/>
              <a:t>on up to five devices</a:t>
            </a:r>
            <a:r>
              <a:rPr lang="en-US" dirty="0"/>
              <a:t>, all the while being </a:t>
            </a:r>
            <a:r>
              <a:rPr lang="en-US" b="1" dirty="0"/>
              <a:t>able to flip back-and-forth between devices</a:t>
            </a:r>
            <a:r>
              <a:rPr lang="en-US" dirty="0"/>
              <a:t>. </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51714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Let’s take a walk around the wheel of CONNECT. At the top it says </a:t>
            </a:r>
            <a:r>
              <a:rPr lang="en-US" sz="1200" b="1" kern="1200" dirty="0">
                <a:solidFill>
                  <a:schemeClr val="tx1"/>
                </a:solidFill>
                <a:effectLst/>
                <a:latin typeface="+mn-lt"/>
                <a:ea typeface="+mn-ea"/>
                <a:cs typeface="+mn-cs"/>
              </a:rPr>
              <a:t>Cloud based phone system</a:t>
            </a:r>
            <a:r>
              <a:rPr lang="en-US" sz="1200" kern="1200" dirty="0">
                <a:solidFill>
                  <a:schemeClr val="tx1"/>
                </a:solidFill>
                <a:effectLst/>
                <a:latin typeface="+mn-lt"/>
                <a:ea typeface="+mn-ea"/>
                <a:cs typeface="+mn-cs"/>
              </a:rPr>
              <a:t>, that’s kind of a given. Over to the right it shows video conferencing. This solution has </a:t>
            </a:r>
            <a:r>
              <a:rPr lang="en-US" sz="1200" b="1" kern="1200" dirty="0">
                <a:solidFill>
                  <a:schemeClr val="tx1"/>
                </a:solidFill>
                <a:effectLst/>
                <a:latin typeface="+mn-lt"/>
                <a:ea typeface="+mn-ea"/>
                <a:cs typeface="+mn-cs"/>
              </a:rPr>
              <a:t>built in video and online conferencing and collaboration </a:t>
            </a:r>
            <a:r>
              <a:rPr lang="en-US" sz="1200" kern="1200" dirty="0">
                <a:solidFill>
                  <a:schemeClr val="tx1"/>
                </a:solidFill>
                <a:effectLst/>
                <a:latin typeface="+mn-lt"/>
                <a:ea typeface="+mn-ea"/>
                <a:cs typeface="+mn-cs"/>
              </a:rPr>
              <a:t>as part of the tool.  Based on the user role associated with their CONNECT licensing, they will have a varying level of video conferencing support. </a:t>
            </a:r>
            <a:r>
              <a:rPr lang="en-US" sz="1200" b="1" kern="1200" dirty="0">
                <a:solidFill>
                  <a:schemeClr val="tx1"/>
                </a:solidFill>
                <a:effectLst/>
                <a:latin typeface="+mn-lt"/>
                <a:ea typeface="+mn-ea"/>
                <a:cs typeface="+mn-cs"/>
              </a:rPr>
              <a:t>All level user licenses include video collaboration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 supports mobility on all 3 levels of user licensing </a:t>
            </a:r>
            <a:r>
              <a:rPr lang="en-US" sz="1200" kern="1200" dirty="0">
                <a:solidFill>
                  <a:schemeClr val="tx1"/>
                </a:solidFill>
                <a:effectLst/>
                <a:latin typeface="+mn-lt"/>
                <a:ea typeface="+mn-ea"/>
                <a:cs typeface="+mn-cs"/>
              </a:rPr>
              <a:t>so you never have worry about if mobile is included or not. This mobile app works just like the desktop app and is fully synchronized. There is no delay between what happens on the desktop and the mobile app as I will show in a live demo coming up.</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SHARE is used for personal backup and file sharing </a:t>
            </a:r>
            <a:r>
              <a:rPr lang="en-US" sz="1200" kern="1200" dirty="0">
                <a:solidFill>
                  <a:schemeClr val="tx1"/>
                </a:solidFill>
                <a:effectLst/>
                <a:latin typeface="+mn-lt"/>
                <a:ea typeface="+mn-ea"/>
                <a:cs typeface="+mn-cs"/>
              </a:rPr>
              <a:t>and is part of the CONNECT app. The </a:t>
            </a:r>
            <a:r>
              <a:rPr lang="en-US" sz="1200" b="1" kern="1200" dirty="0">
                <a:solidFill>
                  <a:schemeClr val="tx1"/>
                </a:solidFill>
                <a:effectLst/>
                <a:latin typeface="+mn-lt"/>
                <a:ea typeface="+mn-ea"/>
                <a:cs typeface="+mn-cs"/>
              </a:rPr>
              <a:t>mid level and high-level user licenses come with SHARE </a:t>
            </a:r>
            <a:r>
              <a:rPr lang="en-US" sz="1200" kern="1200" dirty="0">
                <a:solidFill>
                  <a:schemeClr val="tx1"/>
                </a:solidFill>
                <a:effectLst/>
                <a:latin typeface="+mn-lt"/>
                <a:ea typeface="+mn-ea"/>
                <a:cs typeface="+mn-cs"/>
              </a:rPr>
              <a:t>as part of the solution.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BLUE supports faxing in two ways. </a:t>
            </a:r>
            <a:r>
              <a:rPr lang="en-US" sz="1200" kern="1200" dirty="0">
                <a:solidFill>
                  <a:schemeClr val="tx1"/>
                </a:solidFill>
                <a:effectLst/>
                <a:latin typeface="+mn-lt"/>
                <a:ea typeface="+mn-ea"/>
                <a:cs typeface="+mn-cs"/>
              </a:rPr>
              <a:t>We support </a:t>
            </a:r>
            <a:r>
              <a:rPr lang="en-US" sz="1200" b="1" kern="1200" dirty="0">
                <a:solidFill>
                  <a:schemeClr val="tx1"/>
                </a:solidFill>
                <a:effectLst/>
                <a:latin typeface="+mn-lt"/>
                <a:ea typeface="+mn-ea"/>
                <a:cs typeface="+mn-cs"/>
              </a:rPr>
              <a:t>traditional, physical fax machines via ATI interface </a:t>
            </a:r>
            <a:r>
              <a:rPr lang="en-US" sz="1200" kern="1200" dirty="0">
                <a:solidFill>
                  <a:schemeClr val="tx1"/>
                </a:solidFill>
                <a:effectLst/>
                <a:latin typeface="+mn-lt"/>
                <a:ea typeface="+mn-ea"/>
                <a:cs typeface="+mn-cs"/>
              </a:rPr>
              <a:t>with an optional piece of gateway equipment and we also support </a:t>
            </a:r>
            <a:r>
              <a:rPr lang="en-US" sz="1200" b="1" kern="1200" dirty="0">
                <a:solidFill>
                  <a:schemeClr val="tx1"/>
                </a:solidFill>
                <a:effectLst/>
                <a:latin typeface="+mn-lt"/>
                <a:ea typeface="+mn-ea"/>
                <a:cs typeface="+mn-cs"/>
              </a:rPr>
              <a:t>web faxing </a:t>
            </a:r>
            <a:r>
              <a:rPr lang="en-US" sz="1200" kern="1200" dirty="0">
                <a:solidFill>
                  <a:schemeClr val="tx1"/>
                </a:solidFill>
                <a:effectLst/>
                <a:latin typeface="+mn-lt"/>
                <a:ea typeface="+mn-ea"/>
                <a:cs typeface="+mn-cs"/>
              </a:rPr>
              <a:t>as part of the core of CONNECT </a:t>
            </a:r>
            <a:r>
              <a:rPr lang="en-US" sz="1200" b="1" kern="1200" dirty="0">
                <a:solidFill>
                  <a:schemeClr val="tx1"/>
                </a:solidFill>
                <a:effectLst/>
                <a:latin typeface="+mn-lt"/>
                <a:ea typeface="+mn-ea"/>
                <a:cs typeface="+mn-cs"/>
              </a:rPr>
              <a:t>with the middle and higher-level licenses</a:t>
            </a:r>
            <a:r>
              <a:rPr lang="en-US" sz="1200" kern="1200" dirty="0">
                <a:solidFill>
                  <a:schemeClr val="tx1"/>
                </a:solidFill>
                <a:effectLst/>
                <a:latin typeface="+mn-lt"/>
                <a:ea typeface="+mn-ea"/>
                <a:cs typeface="+mn-cs"/>
              </a:rPr>
              <a:t>. With web fax the user will get an interface for sending and receiving fax files, and those files are viewable from the desktop and mobile apps.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service is UC as a service, </a:t>
            </a:r>
            <a:r>
              <a:rPr lang="en-US" sz="1200" b="1" kern="1200" dirty="0">
                <a:solidFill>
                  <a:schemeClr val="tx1"/>
                </a:solidFill>
                <a:effectLst/>
                <a:latin typeface="+mn-lt"/>
                <a:ea typeface="+mn-ea"/>
                <a:cs typeface="+mn-cs"/>
              </a:rPr>
              <a:t>presence indication </a:t>
            </a:r>
            <a:r>
              <a:rPr lang="en-US" sz="1200" kern="1200" dirty="0">
                <a:solidFill>
                  <a:schemeClr val="tx1"/>
                </a:solidFill>
                <a:effectLst/>
                <a:latin typeface="+mn-lt"/>
                <a:ea typeface="+mn-ea"/>
                <a:cs typeface="+mn-cs"/>
              </a:rPr>
              <a:t>is part of the solution and is driven throughout the tool in every location where you are and every app component that you are working with.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BLUE Desktop is also available for all user license types along with team chat and SMS</a:t>
            </a:r>
            <a:r>
              <a:rPr lang="en-US" sz="1200" kern="1200" dirty="0">
                <a:solidFill>
                  <a:schemeClr val="tx1"/>
                </a:solidFill>
                <a:effectLst/>
                <a:latin typeface="+mn-lt"/>
                <a:ea typeface="+mn-ea"/>
                <a:cs typeface="+mn-cs"/>
              </a:rPr>
              <a:t>. Chat supports one-to-one chat, group chat as well as sending a chat message via SMS to a mobile device. SMS chat is great for when you need to send a message to someone who is not on your network where you can simply open your desktop application, choose SMS chat and send texts directly to someone’s mobile device.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right, you’ll see the </a:t>
            </a:r>
            <a:r>
              <a:rPr lang="en-US" sz="1200" b="1" kern="1200" dirty="0">
                <a:solidFill>
                  <a:schemeClr val="tx1"/>
                </a:solidFill>
                <a:effectLst/>
                <a:latin typeface="+mn-lt"/>
                <a:ea typeface="+mn-ea"/>
                <a:cs typeface="+mn-cs"/>
              </a:rPr>
              <a:t>ENGAGE</a:t>
            </a:r>
            <a:r>
              <a:rPr lang="en-US" sz="1200" kern="1200" dirty="0">
                <a:solidFill>
                  <a:schemeClr val="tx1"/>
                </a:solidFill>
                <a:effectLst/>
                <a:latin typeface="+mn-lt"/>
                <a:ea typeface="+mn-ea"/>
                <a:cs typeface="+mn-cs"/>
              </a:rPr>
              <a:t> for cloud contact center. </a:t>
            </a:r>
            <a:r>
              <a:rPr lang="en-US" sz="1200" b="1" kern="1200" dirty="0">
                <a:solidFill>
                  <a:schemeClr val="tx1"/>
                </a:solidFill>
                <a:effectLst/>
                <a:latin typeface="+mn-lt"/>
                <a:ea typeface="+mn-ea"/>
                <a:cs typeface="+mn-cs"/>
              </a:rPr>
              <a:t>CONNECT &amp; ENGAGE are fully integrated </a:t>
            </a:r>
            <a:r>
              <a:rPr lang="en-US" sz="1200" kern="1200" dirty="0">
                <a:solidFill>
                  <a:schemeClr val="tx1"/>
                </a:solidFill>
                <a:effectLst/>
                <a:latin typeface="+mn-lt"/>
                <a:ea typeface="+mn-ea"/>
                <a:cs typeface="+mn-cs"/>
              </a:rPr>
              <a:t>with each other. In fact, the </a:t>
            </a:r>
            <a:r>
              <a:rPr lang="en-US" sz="1200" b="1" kern="1200" dirty="0">
                <a:solidFill>
                  <a:schemeClr val="tx1"/>
                </a:solidFill>
                <a:effectLst/>
                <a:latin typeface="+mn-lt"/>
                <a:ea typeface="+mn-ea"/>
                <a:cs typeface="+mn-cs"/>
              </a:rPr>
              <a:t>CORE version of ENGAGE is INCLUDED with CONNECT mid and high-level user licenses</a:t>
            </a:r>
            <a:r>
              <a:rPr lang="en-US" sz="1200" kern="1200" dirty="0">
                <a:solidFill>
                  <a:schemeClr val="tx1"/>
                </a:solidFill>
                <a:effectLst/>
                <a:latin typeface="+mn-lt"/>
                <a:ea typeface="+mn-ea"/>
                <a:cs typeface="+mn-cs"/>
              </a:rPr>
              <a:t>. For more advanced contact center users, ENGAGE contact center is an </a:t>
            </a:r>
            <a:r>
              <a:rPr lang="en-US" sz="1200" b="1" kern="1200" dirty="0">
                <a:solidFill>
                  <a:schemeClr val="tx1"/>
                </a:solidFill>
                <a:effectLst/>
                <a:latin typeface="+mn-lt"/>
                <a:ea typeface="+mn-ea"/>
                <a:cs typeface="+mn-cs"/>
              </a:rPr>
              <a:t>enterprise grade, omni-channel cloud contact center</a:t>
            </a:r>
            <a:r>
              <a:rPr lang="en-US" sz="1200" kern="1200" dirty="0">
                <a:solidFill>
                  <a:schemeClr val="tx1"/>
                </a:solidFill>
                <a:effectLst/>
                <a:latin typeface="+mn-lt"/>
                <a:ea typeface="+mn-ea"/>
                <a:cs typeface="+mn-cs"/>
              </a:rPr>
              <a:t>. A company’s inbound and outbound contact center agents can connect with their customers any way that they’d like, via mail, phone, chat, and even social media or the web. </a:t>
            </a:r>
            <a:r>
              <a:rPr lang="en-US" sz="1200" b="1" kern="1200" dirty="0">
                <a:solidFill>
                  <a:schemeClr val="tx1"/>
                </a:solidFill>
                <a:effectLst/>
                <a:latin typeface="+mn-lt"/>
                <a:ea typeface="+mn-ea"/>
                <a:cs typeface="+mn-cs"/>
              </a:rPr>
              <a:t>The ADVANCED and COMPLETE Omni-channel solution is available stand alone and does not require CONNECT and can run over the top of any PBX or Cloud phone system.</a:t>
            </a:r>
            <a:r>
              <a:rPr lang="en-US" sz="1200" kern="1200" dirty="0">
                <a:solidFill>
                  <a:schemeClr val="tx1"/>
                </a:solidFill>
                <a:effectLst/>
                <a:latin typeface="+mn-lt"/>
                <a:ea typeface="+mn-ea"/>
                <a:cs typeface="+mn-cs"/>
              </a:rPr>
              <a:t> Our ENGAGE product will be a key product for you to take to market and we’ll talk a little more about this product later. </a:t>
            </a:r>
            <a:endParaRPr lang="en-US" dirty="0"/>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7</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8679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I mentioned that </a:t>
            </a:r>
            <a:r>
              <a:rPr lang="en-US" sz="1200" b="1" kern="1200" dirty="0">
                <a:solidFill>
                  <a:schemeClr val="tx1"/>
                </a:solidFill>
                <a:effectLst/>
                <a:latin typeface="+mn-lt"/>
                <a:ea typeface="+mn-ea"/>
                <a:cs typeface="+mn-cs"/>
              </a:rPr>
              <a:t>CONNECT is a suite of solutions</a:t>
            </a:r>
            <a:r>
              <a:rPr lang="en-US" sz="1200" kern="1200" dirty="0">
                <a:solidFill>
                  <a:schemeClr val="tx1"/>
                </a:solidFill>
                <a:effectLst/>
                <a:latin typeface="+mn-lt"/>
                <a:ea typeface="+mn-ea"/>
                <a:cs typeface="+mn-cs"/>
              </a:rPr>
              <a:t>. If you look at this image, everything with a blue background is a standard part of CONNECT. </a:t>
            </a:r>
            <a:r>
              <a:rPr lang="en-US" sz="1200" b="1" kern="1200" dirty="0">
                <a:solidFill>
                  <a:schemeClr val="tx1"/>
                </a:solidFill>
                <a:effectLst/>
                <a:latin typeface="+mn-lt"/>
                <a:ea typeface="+mn-ea"/>
                <a:cs typeface="+mn-cs"/>
              </a:rPr>
              <a:t>What an individual user gets is dependent upon the user license profile</a:t>
            </a:r>
            <a:r>
              <a:rPr lang="en-US" sz="1200" kern="1200" dirty="0">
                <a:solidFill>
                  <a:schemeClr val="tx1"/>
                </a:solidFill>
                <a:effectLst/>
                <a:latin typeface="+mn-lt"/>
                <a:ea typeface="+mn-ea"/>
                <a:cs typeface="+mn-cs"/>
              </a:rPr>
              <a:t>. Every user license has individual chat, group chat, and SMS chat.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two, File Collaboration, also known as </a:t>
            </a:r>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and video conferencing, also known as </a:t>
            </a:r>
            <a:r>
              <a:rPr lang="en-US" sz="1200" b="1" kern="1200" dirty="0">
                <a:solidFill>
                  <a:schemeClr val="tx1"/>
                </a:solidFill>
                <a:effectLst/>
                <a:latin typeface="+mn-lt"/>
                <a:ea typeface="+mn-ea"/>
                <a:cs typeface="+mn-cs"/>
              </a:rPr>
              <a:t>MEET are integrated in the CONNECT control panel with the PRO and PRO PLUS licenses</a:t>
            </a:r>
            <a:r>
              <a:rPr lang="en-US" sz="1200" kern="1200" dirty="0">
                <a:solidFill>
                  <a:schemeClr val="tx1"/>
                </a:solidFill>
                <a:effectLst/>
                <a:latin typeface="+mn-lt"/>
                <a:ea typeface="+mn-ea"/>
                <a:cs typeface="+mn-cs"/>
              </a:rPr>
              <a:t>. In addition, the </a:t>
            </a:r>
            <a:r>
              <a:rPr lang="en-US" sz="1200" b="1" kern="1200" dirty="0">
                <a:solidFill>
                  <a:schemeClr val="tx1"/>
                </a:solidFill>
                <a:effectLst/>
                <a:latin typeface="+mn-lt"/>
                <a:ea typeface="+mn-ea"/>
                <a:cs typeface="+mn-cs"/>
              </a:rPr>
              <a:t>ENGAGE CORE Contact Center is also part of CONNECT for PRO and PRO PLUS user licenses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offers the ability to backup your personal files, quickly share files with file collaboration and you can even let someone co-edit a file </a:t>
            </a:r>
            <a:r>
              <a:rPr lang="en-US" sz="1200" kern="1200" dirty="0">
                <a:solidFill>
                  <a:schemeClr val="tx1"/>
                </a:solidFill>
                <a:effectLst/>
                <a:latin typeface="+mn-lt"/>
                <a:ea typeface="+mn-ea"/>
                <a:cs typeface="+mn-cs"/>
              </a:rPr>
              <a:t>along with you in a team environment if they are in the same Microsoft 365 business environment.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UNIVERGE BLUE MEET is the online meeting tool where you can do video conferencing of up to 30 viewable video feeds, file collaboration and sharing among 30 to 200 users depending on user license, as well as supporting up to 200 audio conference attendees.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solutions of </a:t>
            </a:r>
            <a:r>
              <a:rPr lang="en-US" sz="1200" b="1" kern="1200" dirty="0">
                <a:solidFill>
                  <a:schemeClr val="tx1"/>
                </a:solidFill>
                <a:effectLst/>
                <a:latin typeface="+mn-lt"/>
                <a:ea typeface="+mn-ea"/>
                <a:cs typeface="+mn-cs"/>
              </a:rPr>
              <a:t>CONNECT, SHARE, and MEET </a:t>
            </a:r>
            <a:r>
              <a:rPr lang="en-US" sz="1200" kern="1200" dirty="0">
                <a:solidFill>
                  <a:schemeClr val="tx1"/>
                </a:solidFill>
                <a:effectLst/>
                <a:latin typeface="+mn-lt"/>
                <a:ea typeface="+mn-ea"/>
                <a:cs typeface="+mn-cs"/>
              </a:rPr>
              <a:t>that are highlighted in blue </a:t>
            </a:r>
            <a:r>
              <a:rPr lang="en-US" sz="1200" b="1" kern="1200" dirty="0">
                <a:solidFill>
                  <a:schemeClr val="tx1"/>
                </a:solidFill>
                <a:effectLst/>
                <a:latin typeface="+mn-lt"/>
                <a:ea typeface="+mn-ea"/>
                <a:cs typeface="+mn-cs"/>
              </a:rPr>
              <a:t>are available for all PRO and PRO PLUS users including ENGAGE CORE contact center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ENGAGE ADVANCED and COMPLETE</a:t>
            </a:r>
            <a:r>
              <a:rPr lang="en-US" sz="1200" kern="1200" dirty="0">
                <a:solidFill>
                  <a:schemeClr val="tx1"/>
                </a:solidFill>
                <a:effectLst/>
                <a:latin typeface="+mn-lt"/>
                <a:ea typeface="+mn-ea"/>
                <a:cs typeface="+mn-cs"/>
              </a:rPr>
              <a:t>, in the green area, </a:t>
            </a:r>
            <a:r>
              <a:rPr lang="en-US" sz="1200" b="1" kern="1200" dirty="0">
                <a:solidFill>
                  <a:schemeClr val="tx1"/>
                </a:solidFill>
                <a:effectLst/>
                <a:latin typeface="+mn-lt"/>
                <a:ea typeface="+mn-ea"/>
                <a:cs typeface="+mn-cs"/>
              </a:rPr>
              <a:t>are optional upgrades for those who need multimedia and omni-channel contact center capabilities</a:t>
            </a:r>
            <a:r>
              <a:rPr lang="en-US" sz="1200" kern="1200" dirty="0">
                <a:solidFill>
                  <a:schemeClr val="tx1"/>
                </a:solidFill>
                <a:effectLst/>
                <a:latin typeface="+mn-lt"/>
                <a:ea typeface="+mn-ea"/>
                <a:cs typeface="+mn-cs"/>
              </a:rPr>
              <a:t>. Our experience tells us that some level of contact center is needed by every customer – so we include ENGAGE CORE with CONNECT.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CONNECT is a fully integrated cloud-based platform that includes all these solutions in one easy to use application offering a seamless experience.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Differentiation from our competition are the inclusion of File Share and the ENGAGE CORE contact center.</a:t>
            </a:r>
          </a:p>
        </p:txBody>
      </p:sp>
      <p:sp>
        <p:nvSpPr>
          <p:cNvPr id="4" name="Date Placeholder 3"/>
          <p:cNvSpPr>
            <a:spLocks noGrp="1"/>
          </p:cNvSpPr>
          <p:nvPr>
            <p:ph type="dt" idx="10"/>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1B4BF7C9-E1D2-4D26-9111-8490F533C1B3}" type="datetime1">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2021-04-16</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22979" rtl="0" eaLnBrk="1" fontAlgn="base" latinLnBrk="0" hangingPunct="1">
              <a:lnSpc>
                <a:spcPct val="100000"/>
              </a:lnSpc>
              <a:spcBef>
                <a:spcPct val="0"/>
              </a:spcBef>
              <a:spcAft>
                <a:spcPct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22979" rtl="0" eaLnBrk="1" fontAlgn="base" latinLnBrk="0" hangingPunct="1">
              <a:lnSpc>
                <a:spcPct val="100000"/>
              </a:lnSpc>
              <a:spcBef>
                <a:spcPct val="0"/>
              </a:spcBef>
              <a:spcAft>
                <a:spcPct val="0"/>
              </a:spcAft>
              <a:buClrTx/>
              <a:buSzTx/>
              <a:buFontTx/>
              <a:buNone/>
              <a:tabLst/>
              <a:defRPr/>
            </a:pPr>
            <a:fld id="{06AB404B-6990-4700-9F21-37FBC78E7495}" type="slidenum">
              <a:rPr kumimoji="0" lang="en-CA" sz="13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22979" rtl="0" eaLnBrk="1" fontAlgn="base" latinLnBrk="0" hangingPunct="1">
                <a:lnSpc>
                  <a:spcPct val="100000"/>
                </a:lnSpc>
                <a:spcBef>
                  <a:spcPct val="0"/>
                </a:spcBef>
                <a:spcAft>
                  <a:spcPct val="0"/>
                </a:spcAft>
                <a:buClrTx/>
                <a:buSzTx/>
                <a:buFontTx/>
                <a:buNone/>
                <a:tabLst/>
                <a:defRPr/>
              </a:pPr>
              <a:t>8</a:t>
            </a:fld>
            <a:endParaRPr kumimoji="0" lang="en-CA" sz="13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12220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2/5/21</a:t>
            </a:r>
          </a:p>
          <a:p>
            <a:r>
              <a:rPr lang="en-US" sz="1200" kern="1200" dirty="0">
                <a:solidFill>
                  <a:schemeClr val="tx1"/>
                </a:solidFill>
                <a:effectLst/>
                <a:latin typeface="+mn-lt"/>
                <a:ea typeface="+mn-ea"/>
                <a:cs typeface="+mn-cs"/>
              </a:rPr>
              <a:t>I mentioned that there are </a:t>
            </a:r>
            <a:r>
              <a:rPr lang="en-US" sz="1200" b="1" kern="1200" dirty="0">
                <a:solidFill>
                  <a:schemeClr val="tx1"/>
                </a:solidFill>
                <a:effectLst/>
                <a:latin typeface="+mn-lt"/>
                <a:ea typeface="+mn-ea"/>
                <a:cs typeface="+mn-cs"/>
              </a:rPr>
              <a:t>three user levels for CONNECT and ENGAGE </a:t>
            </a:r>
            <a:r>
              <a:rPr lang="en-US" sz="1200" kern="1200" dirty="0">
                <a:solidFill>
                  <a:schemeClr val="tx1"/>
                </a:solidFill>
                <a:effectLst/>
                <a:latin typeface="+mn-lt"/>
                <a:ea typeface="+mn-ea"/>
                <a:cs typeface="+mn-cs"/>
              </a:rPr>
              <a:t>and as you can see in the box on the left the </a:t>
            </a:r>
            <a:r>
              <a:rPr lang="en-US" sz="1200" b="1" kern="1200" dirty="0">
                <a:solidFill>
                  <a:schemeClr val="tx1"/>
                </a:solidFill>
                <a:effectLst/>
                <a:latin typeface="+mn-lt"/>
                <a:ea typeface="+mn-ea"/>
                <a:cs typeface="+mn-cs"/>
              </a:rPr>
              <a:t>CONNECT user seats are ESSENTIALS, PRO, and PRO PLUS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This chart provides a high-level overview of the hundreds of features and capabilities available with CONNECT.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ESSENTIALS is the basic level user license</a:t>
            </a:r>
            <a:r>
              <a:rPr lang="en-US" sz="1200" kern="1200" dirty="0">
                <a:solidFill>
                  <a:schemeClr val="tx1"/>
                </a:solidFill>
                <a:effectLst/>
                <a:latin typeface="+mn-lt"/>
                <a:ea typeface="+mn-ea"/>
                <a:cs typeface="+mn-cs"/>
              </a:rPr>
              <a:t>. It </a:t>
            </a:r>
            <a:r>
              <a:rPr lang="en-US" sz="1200" b="1" kern="1200" dirty="0">
                <a:solidFill>
                  <a:schemeClr val="tx1"/>
                </a:solidFill>
                <a:effectLst/>
                <a:latin typeface="+mn-lt"/>
                <a:ea typeface="+mn-ea"/>
                <a:cs typeface="+mn-cs"/>
              </a:rPr>
              <a:t>includes cloud-based phone service, all the typical phone features and functions that you see, and many more that you might not think are part of a typical </a:t>
            </a:r>
            <a:r>
              <a:rPr lang="en-US" sz="1200" b="1" kern="1200" dirty="0" err="1">
                <a:solidFill>
                  <a:schemeClr val="tx1"/>
                </a:solidFill>
                <a:effectLst/>
                <a:latin typeface="+mn-lt"/>
                <a:ea typeface="+mn-ea"/>
                <a:cs typeface="+mn-cs"/>
              </a:rPr>
              <a:t>UCaaS</a:t>
            </a:r>
            <a:r>
              <a:rPr lang="en-US" sz="1200" kern="1200" dirty="0">
                <a:solidFill>
                  <a:schemeClr val="tx1"/>
                </a:solidFill>
                <a:effectLst/>
                <a:latin typeface="+mn-lt"/>
                <a:ea typeface="+mn-ea"/>
                <a:cs typeface="+mn-cs"/>
              </a:rPr>
              <a:t>. It </a:t>
            </a:r>
            <a:r>
              <a:rPr lang="en-US" sz="1200" b="1" kern="1200" dirty="0">
                <a:solidFill>
                  <a:schemeClr val="tx1"/>
                </a:solidFill>
                <a:effectLst/>
                <a:latin typeface="+mn-lt"/>
                <a:ea typeface="+mn-ea"/>
                <a:cs typeface="+mn-cs"/>
              </a:rPr>
              <a:t>supports three devices</a:t>
            </a:r>
            <a:r>
              <a:rPr lang="en-US" sz="1200" kern="120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physical desk phone, a mobile app, and a desktop app</a:t>
            </a:r>
            <a:r>
              <a:rPr lang="en-US" sz="1200" kern="1200" dirty="0">
                <a:solidFill>
                  <a:schemeClr val="tx1"/>
                </a:solidFill>
                <a:effectLst/>
                <a:latin typeface="+mn-lt"/>
                <a:ea typeface="+mn-ea"/>
                <a:cs typeface="+mn-cs"/>
              </a:rPr>
              <a:t>. I can </a:t>
            </a:r>
            <a:r>
              <a:rPr lang="en-US" sz="1200" b="1" kern="1200" dirty="0">
                <a:solidFill>
                  <a:schemeClr val="tx1"/>
                </a:solidFill>
                <a:effectLst/>
                <a:latin typeface="+mn-lt"/>
                <a:ea typeface="+mn-ea"/>
                <a:cs typeface="+mn-cs"/>
              </a:rPr>
              <a:t>run my desktop as a softphone or can use it as a UC app that drives my hard phone and flip between the two </a:t>
            </a:r>
            <a:r>
              <a:rPr lang="en-US" sz="1200" kern="1200" dirty="0">
                <a:solidFill>
                  <a:schemeClr val="tx1"/>
                </a:solidFill>
                <a:effectLst/>
                <a:latin typeface="+mn-lt"/>
                <a:ea typeface="+mn-ea"/>
                <a:cs typeface="+mn-cs"/>
              </a:rPr>
              <a:t>and choose anytime. It also </a:t>
            </a:r>
            <a:r>
              <a:rPr lang="en-US" sz="1200" b="1" kern="1200" dirty="0">
                <a:solidFill>
                  <a:schemeClr val="tx1"/>
                </a:solidFill>
                <a:effectLst/>
                <a:latin typeface="+mn-lt"/>
                <a:ea typeface="+mn-ea"/>
                <a:cs typeface="+mn-cs"/>
              </a:rPr>
              <a:t>supports integration </a:t>
            </a:r>
            <a:r>
              <a:rPr lang="en-US" sz="1200" kern="1200" dirty="0">
                <a:solidFill>
                  <a:schemeClr val="tx1"/>
                </a:solidFill>
                <a:effectLst/>
                <a:latin typeface="+mn-lt"/>
                <a:ea typeface="+mn-ea"/>
                <a:cs typeface="+mn-cs"/>
              </a:rPr>
              <a:t>for G-Suite, Microsoft (MS) Active Directory, MS Outlook, MS Teams, and Slack. ESSENTIALS also </a:t>
            </a:r>
            <a:r>
              <a:rPr lang="en-US" sz="1200" b="1" kern="1200" dirty="0">
                <a:solidFill>
                  <a:schemeClr val="tx1"/>
                </a:solidFill>
                <a:effectLst/>
                <a:latin typeface="+mn-lt"/>
                <a:ea typeface="+mn-ea"/>
                <a:cs typeface="+mn-cs"/>
              </a:rPr>
              <a:t>includes a MEET starter package, and Call Recording</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PRO user gets everything from ESSENTIALS plus a few more things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Support for up to five endpoints </a:t>
            </a:r>
            <a:r>
              <a:rPr lang="en-US" sz="1200" kern="1200" dirty="0">
                <a:solidFill>
                  <a:schemeClr val="tx1"/>
                </a:solidFill>
                <a:effectLst/>
                <a:latin typeface="+mn-lt"/>
                <a:ea typeface="+mn-ea"/>
                <a:cs typeface="+mn-cs"/>
              </a:rPr>
              <a:t>gets added for devices such as a home phone, a tablet, or another device in another location. It </a:t>
            </a:r>
            <a:r>
              <a:rPr lang="en-US" sz="1200" b="1" kern="1200" dirty="0">
                <a:solidFill>
                  <a:schemeClr val="tx1"/>
                </a:solidFill>
                <a:effectLst/>
                <a:latin typeface="+mn-lt"/>
                <a:ea typeface="+mn-ea"/>
                <a:cs typeface="+mn-cs"/>
              </a:rPr>
              <a:t>adds additional integration to Sugar and Zoho along with what comes with ESSENTIALS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 MEET allows up to 100 people sharing a screen, file, or application</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MEET supports up to 200 in an audio conference bridge</a:t>
            </a:r>
            <a:r>
              <a:rPr lang="en-US" sz="1200" kern="1200" dirty="0">
                <a:solidFill>
                  <a:schemeClr val="tx1"/>
                </a:solidFill>
                <a:effectLst/>
                <a:latin typeface="+mn-lt"/>
                <a:ea typeface="+mn-ea"/>
                <a:cs typeface="+mn-cs"/>
              </a:rPr>
              <a:t>. That’s 100 people viewing online and up to 200 people just listening in, or a 200-party audio only bridge for every PRO user. The </a:t>
            </a:r>
            <a:r>
              <a:rPr lang="en-US" sz="1200" b="1" kern="1200" dirty="0">
                <a:solidFill>
                  <a:schemeClr val="tx1"/>
                </a:solidFill>
                <a:effectLst/>
                <a:latin typeface="+mn-lt"/>
                <a:ea typeface="+mn-ea"/>
                <a:cs typeface="+mn-cs"/>
              </a:rPr>
              <a:t>PRO license also supports SHARE -the personal backup, antivirus, and file sync tool </a:t>
            </a:r>
            <a:r>
              <a:rPr lang="en-US" sz="1200" kern="1200" dirty="0">
                <a:solidFill>
                  <a:schemeClr val="tx1"/>
                </a:solidFill>
                <a:effectLst/>
                <a:latin typeface="+mn-lt"/>
                <a:ea typeface="+mn-ea"/>
                <a:cs typeface="+mn-cs"/>
              </a:rPr>
              <a:t>that we talked about. PRO also </a:t>
            </a:r>
            <a:r>
              <a:rPr lang="en-US" sz="1200" b="1" kern="1200" dirty="0">
                <a:solidFill>
                  <a:schemeClr val="tx1"/>
                </a:solidFill>
                <a:effectLst/>
                <a:latin typeface="+mn-lt"/>
                <a:ea typeface="+mn-ea"/>
                <a:cs typeface="+mn-cs"/>
              </a:rPr>
              <a:t>includes support for an ENGAGE CORE Contact Center Agent.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 PLUS is the highest-level user license which includes everything in PRO and ESSENTIALS plus additional integration support with Salesforce, Zendesk, ServiceNow, Netsuite, and Microsoft Dynamics</a:t>
            </a:r>
            <a:r>
              <a:rPr lang="en-US" sz="1200" kern="1200" dirty="0">
                <a:solidFill>
                  <a:schemeClr val="tx1"/>
                </a:solidFill>
                <a:effectLst/>
                <a:latin typeface="+mn-lt"/>
                <a:ea typeface="+mn-ea"/>
                <a:cs typeface="+mn-cs"/>
              </a:rPr>
              <a:t>. From a </a:t>
            </a:r>
            <a:r>
              <a:rPr lang="en-US" sz="1200" b="1" kern="1200" dirty="0">
                <a:solidFill>
                  <a:schemeClr val="tx1"/>
                </a:solidFill>
                <a:effectLst/>
                <a:latin typeface="+mn-lt"/>
                <a:ea typeface="+mn-ea"/>
                <a:cs typeface="+mn-cs"/>
              </a:rPr>
              <a:t>MEET</a:t>
            </a:r>
            <a:r>
              <a:rPr lang="en-US" sz="1200" kern="1200" dirty="0">
                <a:solidFill>
                  <a:schemeClr val="tx1"/>
                </a:solidFill>
                <a:effectLst/>
                <a:latin typeface="+mn-lt"/>
                <a:ea typeface="+mn-ea"/>
                <a:cs typeface="+mn-cs"/>
              </a:rPr>
              <a:t> standpoint it </a:t>
            </a:r>
            <a:r>
              <a:rPr lang="en-US" sz="1200" b="1" kern="1200" dirty="0">
                <a:solidFill>
                  <a:schemeClr val="tx1"/>
                </a:solidFill>
                <a:effectLst/>
                <a:latin typeface="+mn-lt"/>
                <a:ea typeface="+mn-ea"/>
                <a:cs typeface="+mn-cs"/>
              </a:rPr>
              <a:t>increases the online attendees that can view the screen to 200 and includes 200 personal audio conference bridge. PRO PLUS also includes the file sync, share, and backup.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0D2CDA-C506-434E-9C6F-220FE7D88588}" type="slidenum">
              <a:rPr lang="en-US" smtClean="0"/>
              <a:t>9</a:t>
            </a:fld>
            <a:endParaRPr lang="en-US" dirty="0"/>
          </a:p>
        </p:txBody>
      </p:sp>
    </p:spTree>
    <p:extLst>
      <p:ext uri="{BB962C8B-B14F-4D97-AF65-F5344CB8AC3E}">
        <p14:creationId xmlns:p14="http://schemas.microsoft.com/office/powerpoint/2010/main" val="352610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952BC-7615-D840-9B4F-FE70FE9DBEDF}"/>
              </a:ext>
            </a:extLst>
          </p:cNvPr>
          <p:cNvSpPr>
            <a:spLocks noGrp="1"/>
          </p:cNvSpPr>
          <p:nvPr>
            <p:ph type="title" hasCustomPrompt="1"/>
          </p:nvPr>
        </p:nvSpPr>
        <p:spPr/>
        <p:txBody>
          <a:bodyPr/>
          <a:lstStyle>
            <a:lvl1pPr>
              <a:defRPr/>
            </a:lvl1pPr>
          </a:lstStyle>
          <a:p>
            <a:r>
              <a:rPr lang="en-US" noProof="0" dirty="0"/>
              <a:t>Enter the Title</a:t>
            </a:r>
          </a:p>
        </p:txBody>
      </p:sp>
      <p:sp>
        <p:nvSpPr>
          <p:cNvPr id="3" name="Tijdelijke aanduiding voor inhoud 2">
            <a:extLst>
              <a:ext uri="{FF2B5EF4-FFF2-40B4-BE49-F238E27FC236}">
                <a16:creationId xmlns:a16="http://schemas.microsoft.com/office/drawing/2014/main" id="{C0F96B8B-DD6A-AC4E-9C89-B10029F8ECD0}"/>
              </a:ext>
            </a:extLst>
          </p:cNvPr>
          <p:cNvSpPr>
            <a:spLocks noGrp="1"/>
          </p:cNvSpPr>
          <p:nvPr>
            <p:ph idx="1"/>
          </p:nvPr>
        </p:nvSpPr>
        <p:spPr/>
        <p:txBody>
          <a:bodyPr/>
          <a:lstStyle/>
          <a:p>
            <a:pPr lvl="0"/>
            <a:endParaRPr lang="en-US" noProof="0" dirty="0"/>
          </a:p>
        </p:txBody>
      </p:sp>
      <p:sp>
        <p:nvSpPr>
          <p:cNvPr id="4" name="Tijdelijke aanduiding voor datum 3">
            <a:extLst>
              <a:ext uri="{FF2B5EF4-FFF2-40B4-BE49-F238E27FC236}">
                <a16:creationId xmlns:a16="http://schemas.microsoft.com/office/drawing/2014/main" id="{7F355EBD-9847-A64D-8E88-A4898C5FD874}"/>
              </a:ext>
            </a:extLst>
          </p:cNvPr>
          <p:cNvSpPr>
            <a:spLocks noGrp="1"/>
          </p:cNvSpPr>
          <p:nvPr>
            <p:ph type="dt" sz="half" idx="10"/>
          </p:nvPr>
        </p:nvSpPr>
        <p:spPr/>
        <p:txBody>
          <a:bodyPr/>
          <a:lstStyle/>
          <a:p>
            <a:fld id="{C5361731-2848-6747-AFE4-2CDDF594A0EB}" type="datetimeFigureOut">
              <a:rPr lang="nl-NL" smtClean="0"/>
              <a:t>16-4-2021</a:t>
            </a:fld>
            <a:endParaRPr lang="nl-NL" dirty="0"/>
          </a:p>
        </p:txBody>
      </p:sp>
      <p:sp>
        <p:nvSpPr>
          <p:cNvPr id="5" name="Tijdelijke aanduiding voor voettekst 4">
            <a:extLst>
              <a:ext uri="{FF2B5EF4-FFF2-40B4-BE49-F238E27FC236}">
                <a16:creationId xmlns:a16="http://schemas.microsoft.com/office/drawing/2014/main" id="{6ACB1783-54A5-EA4C-9B40-612A521C48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A69FD9-DA18-D744-897C-D62E7BB53572}"/>
              </a:ext>
            </a:extLst>
          </p:cNvPr>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255007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24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6016" y="47544"/>
            <a:ext cx="10393897" cy="624000"/>
          </a:xfrm>
        </p:spPr>
        <p:txBody>
          <a:bodyPr/>
          <a:lstStyle/>
          <a:p>
            <a:r>
              <a:rPr lang="en-US"/>
              <a:t>Click to edit Master title style</a:t>
            </a:r>
          </a:p>
        </p:txBody>
      </p:sp>
      <p:sp>
        <p:nvSpPr>
          <p:cNvPr id="3" name="コンテンツ プレースホルダー"/>
          <p:cNvSpPr>
            <a:spLocks noGrp="1"/>
          </p:cNvSpPr>
          <p:nvPr>
            <p:ph sz="quarter" idx="10" hasCustomPrompt="1"/>
          </p:nvPr>
        </p:nvSpPr>
        <p:spPr bwMode="gray">
          <a:xfrm>
            <a:off x="239349" y="837580"/>
            <a:ext cx="11715840" cy="5474209"/>
          </a:xfrm>
        </p:spPr>
        <p:txBody>
          <a:bodyPr vert="horz" lIns="0" tIns="46800" rIns="0" bIns="46800" rtlCol="0">
            <a:noAutofit/>
          </a:bodyPr>
          <a:lstStyle>
            <a:lvl1pPr marL="239994" indent="-239994">
              <a:spcBef>
                <a:spcPts val="667"/>
              </a:spcBef>
              <a:defRPr lang="ja-JP" altLang="en-US" dirty="0" smtClean="0"/>
            </a:lvl1pPr>
            <a:lvl2pPr marL="479988" indent="-239994">
              <a:spcBef>
                <a:spcPts val="667"/>
              </a:spcBef>
              <a:defRPr lang="ja-JP" altLang="en-US" noProof="0" dirty="0" smtClean="0"/>
            </a:lvl2pPr>
            <a:lvl3pPr marL="623984" indent="-143996">
              <a:spcBef>
                <a:spcPts val="667"/>
              </a:spcBef>
              <a:defRPr lang="ja-JP" altLang="en-US" noProof="0" dirty="0" smtClean="0"/>
            </a:lvl3pPr>
            <a:lvl4pPr marL="767981" indent="-143996">
              <a:spcBef>
                <a:spcPts val="667"/>
              </a:spcBef>
              <a:defRPr lang="ja-JP" altLang="en-US" noProof="0" dirty="0" smtClean="0"/>
            </a:lvl4pPr>
          </a:lstStyle>
          <a:p>
            <a:pPr lvl="0"/>
            <a:r>
              <a:rPr kumimoji="1" lang="en-US" altLang="ja-JP" dirty="0"/>
              <a:t>Enter the text</a:t>
            </a:r>
            <a:endParaRPr kumimoji="1" lang="ja-JP" altLang="en-US" dirty="0"/>
          </a:p>
          <a:p>
            <a:pPr lvl="1"/>
            <a:r>
              <a:rPr kumimoji="1" lang="en-US" altLang="ja-JP" sz="2133" b="0" i="0" u="none" strike="noStrike" kern="0" cap="none" spc="0" normalizeH="0" baseline="0" noProof="0" dirty="0">
                <a:ln>
                  <a:noFill/>
                </a:ln>
                <a:solidFill>
                  <a:srgbClr val="000000"/>
                </a:solidFill>
                <a:effectLst/>
                <a:uLnTx/>
                <a:uFillTx/>
                <a:latin typeface="+mn-lt"/>
                <a:ea typeface="+mn-ea"/>
              </a:rPr>
              <a:t>Second level</a:t>
            </a:r>
            <a:endParaRPr kumimoji="1" lang="ja-JP" altLang="en-US" sz="2133" b="0" i="0" u="none" strike="noStrike" kern="0" cap="none" spc="0" normalizeH="0" baseline="0" noProof="0" dirty="0">
              <a:ln>
                <a:noFill/>
              </a:ln>
              <a:solidFill>
                <a:srgbClr val="000000"/>
              </a:solidFill>
              <a:effectLst/>
              <a:uLnTx/>
              <a:uFillTx/>
              <a:latin typeface="+mn-lt"/>
              <a:ea typeface="+mn-ea"/>
            </a:endParaRPr>
          </a:p>
          <a:p>
            <a:pPr lvl="2"/>
            <a:r>
              <a:rPr kumimoji="1" lang="en-US" altLang="ja-JP" sz="1867" b="0" i="0" u="none" strike="noStrike" kern="0" cap="none" spc="0" normalizeH="0" baseline="0" noProof="0" dirty="0">
                <a:ln>
                  <a:noFill/>
                </a:ln>
                <a:solidFill>
                  <a:srgbClr val="000000"/>
                </a:solidFill>
                <a:effectLst/>
                <a:uLnTx/>
                <a:uFillTx/>
                <a:latin typeface="+mn-lt"/>
                <a:ea typeface="+mn-ea"/>
              </a:rPr>
              <a:t>Third level</a:t>
            </a:r>
            <a:endParaRPr kumimoji="1" lang="ja-JP" altLang="en-US" sz="1867" b="0" i="0" u="none" strike="noStrike" kern="0" cap="none" spc="0" normalizeH="0" baseline="0" noProof="0" dirty="0">
              <a:ln>
                <a:noFill/>
              </a:ln>
              <a:solidFill>
                <a:srgbClr val="000000"/>
              </a:solidFill>
              <a:effectLst/>
              <a:uLnTx/>
              <a:uFillTx/>
              <a:latin typeface="+mn-lt"/>
              <a:ea typeface="+mn-ea"/>
            </a:endParaRPr>
          </a:p>
          <a:p>
            <a:pPr lvl="3"/>
            <a:r>
              <a:rPr kumimoji="1" lang="en-US" altLang="ja-JP" sz="1600" b="0" i="0" u="none" strike="noStrike" kern="0" cap="none" spc="0" normalizeH="0" baseline="0" noProof="0" dirty="0">
                <a:ln>
                  <a:noFill/>
                </a:ln>
                <a:solidFill>
                  <a:srgbClr val="000000"/>
                </a:solidFill>
                <a:effectLst/>
                <a:uLnTx/>
                <a:uFillTx/>
                <a:latin typeface="+mn-lt"/>
                <a:ea typeface="+mn-ea"/>
              </a:rPr>
              <a:t>Fourth level</a:t>
            </a:r>
            <a:endParaRPr kumimoji="1" lang="ja-JP" altLang="en-US" sz="1600" b="0" i="0" u="none" strike="noStrike" kern="0" cap="none" spc="0" normalizeH="0" baseline="0" noProof="0" dirty="0">
              <a:ln>
                <a:noFill/>
              </a:ln>
              <a:solidFill>
                <a:srgbClr val="000000"/>
              </a:solidFill>
              <a:effectLst/>
              <a:uLnTx/>
              <a:uFillTx/>
              <a:latin typeface="+mn-lt"/>
              <a:ea typeface="+mn-ea"/>
            </a:endParaRPr>
          </a:p>
        </p:txBody>
      </p:sp>
    </p:spTree>
    <p:extLst>
      <p:ext uri="{BB962C8B-B14F-4D97-AF65-F5344CB8AC3E}">
        <p14:creationId xmlns:p14="http://schemas.microsoft.com/office/powerpoint/2010/main" val="386865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y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7C7D45D3-29AE-4B09-B2FC-48446AC3EA54}"/>
              </a:ext>
            </a:extLst>
          </p:cNvPr>
          <p:cNvSpPr/>
          <p:nvPr userDrawn="1"/>
        </p:nvSpPr>
        <p:spPr>
          <a:xfrm>
            <a:off x="3514" y="758045"/>
            <a:ext cx="12188487" cy="5561925"/>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655" rtl="0" eaLnBrk="1" fontAlgn="auto" latinLnBrk="0" hangingPunct="1">
              <a:lnSpc>
                <a:spcPct val="100000"/>
              </a:lnSpc>
              <a:spcBef>
                <a:spcPts val="0"/>
              </a:spcBef>
              <a:spcAft>
                <a:spcPts val="0"/>
              </a:spcAft>
              <a:buClrTx/>
              <a:buSzTx/>
              <a:buFontTx/>
              <a:buNone/>
              <a:tabLst/>
              <a:defRPr/>
            </a:pPr>
            <a:endParaRPr kumimoji="0" lang="en-US" sz="2533"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Tree>
    <p:extLst>
      <p:ext uri="{BB962C8B-B14F-4D97-AF65-F5344CB8AC3E}">
        <p14:creationId xmlns:p14="http://schemas.microsoft.com/office/powerpoint/2010/main" val="125734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white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710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F549CF8-A61D-5F4D-9E2D-06CAFCE8CE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Verdana"/>
              <a:ea typeface="メイリオ"/>
              <a:cs typeface="+mn-cs"/>
            </a:endParaRPr>
          </a:p>
        </p:txBody>
      </p:sp>
      <p:sp>
        <p:nvSpPr>
          <p:cNvPr id="3" name="Tijdelijke aanduiding voor voettekst 2">
            <a:extLst>
              <a:ext uri="{FF2B5EF4-FFF2-40B4-BE49-F238E27FC236}">
                <a16:creationId xmlns:a16="http://schemas.microsoft.com/office/drawing/2014/main" id="{3E149190-FBFF-884E-9218-754C8C8409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Verdana"/>
              <a:ea typeface="メイリオ"/>
              <a:cs typeface="+mn-cs"/>
            </a:endParaRPr>
          </a:p>
        </p:txBody>
      </p:sp>
      <p:sp>
        <p:nvSpPr>
          <p:cNvPr id="4" name="Tijdelijke aanduiding voor dianummer 3">
            <a:extLst>
              <a:ext uri="{FF2B5EF4-FFF2-40B4-BE49-F238E27FC236}">
                <a16:creationId xmlns:a16="http://schemas.microsoft.com/office/drawing/2014/main" id="{DB0EB02D-8A4C-7142-9BDC-64BCA097C2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9F2335-D080-2D4A-9D53-7A7C5C7BC997}" type="slidenum">
              <a:rPr kumimoji="0" lang="nl-NL" sz="1800" b="0" i="0" u="none" strike="noStrike" kern="1200" cap="none" spc="0" normalizeH="0" baseline="0" noProof="0" smtClean="0">
                <a:ln>
                  <a:noFill/>
                </a:ln>
                <a:solidFill>
                  <a:srgbClr val="000000"/>
                </a:solidFill>
                <a:effectLst/>
                <a:uLnTx/>
                <a:uFillTx/>
                <a:latin typeface="Verdana"/>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800" b="0" i="0" u="none" strike="noStrike" kern="1200" cap="none" spc="0" normalizeH="0" baseline="0" noProof="0">
              <a:ln>
                <a:noFill/>
              </a:ln>
              <a:solidFill>
                <a:srgbClr val="000000"/>
              </a:solidFill>
              <a:effectLst/>
              <a:uLnTx/>
              <a:uFillTx/>
              <a:latin typeface="Verdana"/>
              <a:ea typeface="メイリオ"/>
              <a:cs typeface="+mn-cs"/>
            </a:endParaRPr>
          </a:p>
        </p:txBody>
      </p:sp>
    </p:spTree>
    <p:extLst>
      <p:ext uri="{BB962C8B-B14F-4D97-AF65-F5344CB8AC3E}">
        <p14:creationId xmlns:p14="http://schemas.microsoft.com/office/powerpoint/2010/main" val="404427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white)">
  <p:cSld name="Title Only(white)">
    <p:spTree>
      <p:nvGrpSpPr>
        <p:cNvPr id="1" name="Shape 68"/>
        <p:cNvGrpSpPr/>
        <p:nvPr/>
      </p:nvGrpSpPr>
      <p:grpSpPr>
        <a:xfrm>
          <a:off x="0" y="0"/>
          <a:ext cx="0" cy="0"/>
          <a:chOff x="0" y="0"/>
          <a:chExt cx="0" cy="0"/>
        </a:xfrm>
      </p:grpSpPr>
      <p:sp>
        <p:nvSpPr>
          <p:cNvPr id="70" name="Google Shape;70;p16"/>
          <p:cNvSpPr txBox="1">
            <a:spLocks noGrp="1"/>
          </p:cNvSpPr>
          <p:nvPr>
            <p:ph type="title"/>
          </p:nvPr>
        </p:nvSpPr>
        <p:spPr>
          <a:xfrm>
            <a:off x="239351" y="38400"/>
            <a:ext cx="11712000" cy="624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400"/>
              <a:buFont typeface="Calibri"/>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301247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pic>
        <p:nvPicPr>
          <p:cNvPr id="3" name="Afbeelding 2" descr="Afbeelding met voedsel, tekening&#10;&#10;Automatisch gegenereerde beschrijving">
            <a:extLst>
              <a:ext uri="{FF2B5EF4-FFF2-40B4-BE49-F238E27FC236}">
                <a16:creationId xmlns:a16="http://schemas.microsoft.com/office/drawing/2014/main" id="{AB772D6D-D353-7A4F-B93C-E62839565F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243840" y="221671"/>
            <a:ext cx="9991981" cy="624000"/>
          </a:xfrm>
        </p:spPr>
        <p:txBody>
          <a:bodyPr/>
          <a:lstStyle>
            <a:lvl1pPr>
              <a:defRPr>
                <a:solidFill>
                  <a:srgbClr val="002B62"/>
                </a:solidFill>
              </a:defRPr>
            </a:lvl1pPr>
          </a:lstStyle>
          <a:p>
            <a:r>
              <a:rPr lang="en-US" dirty="0"/>
              <a:t>Click to edit Master title style</a:t>
            </a:r>
          </a:p>
        </p:txBody>
      </p:sp>
      <p:pic>
        <p:nvPicPr>
          <p:cNvPr id="5" name="Graphic 11">
            <a:extLst>
              <a:ext uri="{FF2B5EF4-FFF2-40B4-BE49-F238E27FC236}">
                <a16:creationId xmlns:a16="http://schemas.microsoft.com/office/drawing/2014/main" id="{954A2F2E-BEA0-1F45-8440-AF351AE7D2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8262" y="349074"/>
            <a:ext cx="1420847" cy="369196"/>
          </a:xfrm>
          <a:prstGeom prst="rect">
            <a:avLst/>
          </a:prstGeom>
        </p:spPr>
      </p:pic>
    </p:spTree>
    <p:extLst>
      <p:ext uri="{BB962C8B-B14F-4D97-AF65-F5344CB8AC3E}">
        <p14:creationId xmlns:p14="http://schemas.microsoft.com/office/powerpoint/2010/main" val="306541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7" name="Rechthoek 223">
            <a:extLst>
              <a:ext uri="{FF2B5EF4-FFF2-40B4-BE49-F238E27FC236}">
                <a16:creationId xmlns:a16="http://schemas.microsoft.com/office/drawing/2014/main" id="{9620B633-A130-AA42-BD2A-20A4A4AE3CD3}"/>
              </a:ext>
            </a:extLst>
          </p:cNvPr>
          <p:cNvSpPr/>
          <p:nvPr userDrawn="1"/>
        </p:nvSpPr>
        <p:spPr>
          <a:xfrm>
            <a:off x="-976" y="24847"/>
            <a:ext cx="12192000" cy="730464"/>
          </a:xfrm>
          <a:prstGeom prst="rect">
            <a:avLst/>
          </a:prstGeom>
          <a:solidFill>
            <a:srgbClr val="002B6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Rechthoek 224">
            <a:extLst>
              <a:ext uri="{FF2B5EF4-FFF2-40B4-BE49-F238E27FC236}">
                <a16:creationId xmlns:a16="http://schemas.microsoft.com/office/drawing/2014/main" id="{521BE835-CBD4-354D-8EFE-6961CC756C40}"/>
              </a:ext>
            </a:extLst>
          </p:cNvPr>
          <p:cNvSpPr/>
          <p:nvPr userDrawn="1"/>
        </p:nvSpPr>
        <p:spPr>
          <a:xfrm>
            <a:off x="0" y="0"/>
            <a:ext cx="12192000" cy="66240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タイトル プレースホルダー"/>
          <p:cNvSpPr>
            <a:spLocks noGrp="1"/>
          </p:cNvSpPr>
          <p:nvPr>
            <p:ph type="title"/>
          </p:nvPr>
        </p:nvSpPr>
        <p:spPr bwMode="gray">
          <a:xfrm>
            <a:off x="66016" y="38400"/>
            <a:ext cx="10393897" cy="624000"/>
          </a:xfrm>
          <a:prstGeom prst="rect">
            <a:avLst/>
          </a:prstGeom>
        </p:spPr>
        <p:txBody>
          <a:bodyPr vert="horz" lIns="0" tIns="0" rIns="0" bIns="0" rtlCol="0" anchor="ctr">
            <a:normAutofit/>
          </a:bodyPr>
          <a:lstStyle/>
          <a:p>
            <a:r>
              <a:rPr kumimoji="1" lang="en-US" altLang="ja-JP" dirty="0"/>
              <a:t>Formatting for the master title</a:t>
            </a:r>
            <a:endParaRPr kumimoji="1" lang="ja-JP" altLang="en-US" dirty="0"/>
          </a:p>
        </p:txBody>
      </p:sp>
      <p:sp>
        <p:nvSpPr>
          <p:cNvPr id="3" name="テキスト プレースホルダー"/>
          <p:cNvSpPr>
            <a:spLocks noGrp="1"/>
          </p:cNvSpPr>
          <p:nvPr>
            <p:ph type="body" idx="1"/>
          </p:nvPr>
        </p:nvSpPr>
        <p:spPr bwMode="gray">
          <a:xfrm>
            <a:off x="239350" y="836713"/>
            <a:ext cx="11711351" cy="5485865"/>
          </a:xfrm>
          <a:prstGeom prst="rect">
            <a:avLst/>
          </a:prstGeom>
        </p:spPr>
        <p:txBody>
          <a:bodyPr vert="horz" lIns="0" tIns="45720" rIns="0" bIns="45720" rtlCol="0">
            <a:noAutofit/>
          </a:bodyPr>
          <a:lstStyle/>
          <a:p>
            <a:pPr lvl="0"/>
            <a:r>
              <a:rPr kumimoji="1" lang="en-US" altLang="ja-JP" dirty="0"/>
              <a:t>Formatting for the master text</a:t>
            </a:r>
            <a:endParaRPr kumimoji="1" lang="ja-JP" altLang="en-US" dirty="0"/>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endParaRPr kumimoji="1" lang="ja-JP" altLang="en-US" dirty="0"/>
          </a:p>
        </p:txBody>
      </p:sp>
      <p:sp>
        <p:nvSpPr>
          <p:cNvPr id="10" name="PageNumber"/>
          <p:cNvSpPr txBox="1"/>
          <p:nvPr userDrawn="1"/>
        </p:nvSpPr>
        <p:spPr bwMode="gray">
          <a:xfrm>
            <a:off x="10869084" y="6492303"/>
            <a:ext cx="1081617" cy="307200"/>
          </a:xfrm>
          <a:prstGeom prst="rect">
            <a:avLst/>
          </a:prstGeom>
          <a:noFill/>
        </p:spPr>
        <p:txBody>
          <a:bodyPr wrap="square" lIns="120000" tIns="0" rIns="0" bIns="0" rtlCol="0" anchor="ctr" anchorCtr="0">
            <a:noAutofit/>
          </a:bodyPr>
          <a:lstStyle/>
          <a:p>
            <a:pPr algn="r" fontAlgn="base">
              <a:spcBef>
                <a:spcPct val="0"/>
              </a:spcBef>
              <a:spcAft>
                <a:spcPct val="0"/>
              </a:spcAft>
              <a:defRPr/>
            </a:pPr>
            <a:fld id="{8BB99341-3773-4AA0-9F9D-94F83AE5E06F}" type="slidenum">
              <a:rPr lang="en-US" altLang="ja-JP" sz="1067" b="0" baseline="0" smtClean="0">
                <a:solidFill>
                  <a:srgbClr val="002B62"/>
                </a:solidFill>
                <a:latin typeface="+mn-lt"/>
                <a:ea typeface="+mn-ea"/>
              </a:rPr>
              <a:pPr algn="r" fontAlgn="base">
                <a:spcBef>
                  <a:spcPct val="0"/>
                </a:spcBef>
                <a:spcAft>
                  <a:spcPct val="0"/>
                </a:spcAft>
                <a:defRPr/>
              </a:pPr>
              <a:t>‹#›</a:t>
            </a:fld>
            <a:endParaRPr lang="en-US" altLang="ja-JP" sz="1067" b="0" baseline="0" dirty="0">
              <a:solidFill>
                <a:srgbClr val="002B62"/>
              </a:solidFill>
              <a:latin typeface="+mn-lt"/>
              <a:ea typeface="+mn-ea"/>
            </a:endParaRPr>
          </a:p>
        </p:txBody>
      </p:sp>
      <p:pic>
        <p:nvPicPr>
          <p:cNvPr id="4" name="Picture 3"/>
          <p:cNvPicPr>
            <a:picLocks noChangeAspect="1"/>
          </p:cNvPicPr>
          <p:nvPr userDrawn="1"/>
        </p:nvPicPr>
        <p:blipFill>
          <a:blip r:embed="rId10"/>
          <a:srcRect/>
          <a:stretch/>
        </p:blipFill>
        <p:spPr>
          <a:xfrm>
            <a:off x="276664" y="6526259"/>
            <a:ext cx="3291840" cy="270957"/>
          </a:xfrm>
          <a:prstGeom prst="rect">
            <a:avLst/>
          </a:prstGeom>
        </p:spPr>
      </p:pic>
      <p:pic>
        <p:nvPicPr>
          <p:cNvPr id="9" name="Graphic 71">
            <a:extLst>
              <a:ext uri="{FF2B5EF4-FFF2-40B4-BE49-F238E27FC236}">
                <a16:creationId xmlns:a16="http://schemas.microsoft.com/office/drawing/2014/main" id="{73638B0C-3319-D543-B22B-E6BB0E461D3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873573" y="190675"/>
            <a:ext cx="1081617" cy="281051"/>
          </a:xfrm>
          <a:prstGeom prst="rect">
            <a:avLst/>
          </a:prstGeom>
        </p:spPr>
      </p:pic>
      <p:sp>
        <p:nvSpPr>
          <p:cNvPr id="12" name="Google Shape;209;p31">
            <a:extLst>
              <a:ext uri="{FF2B5EF4-FFF2-40B4-BE49-F238E27FC236}">
                <a16:creationId xmlns:a16="http://schemas.microsoft.com/office/drawing/2014/main" id="{240FEE8C-0D79-4B16-9AFE-1B1F413CDD1A}"/>
              </a:ext>
            </a:extLst>
          </p:cNvPr>
          <p:cNvSpPr txBox="1"/>
          <p:nvPr userDrawn="1"/>
        </p:nvSpPr>
        <p:spPr>
          <a:xfrm>
            <a:off x="5089892" y="6608116"/>
            <a:ext cx="1998617" cy="11541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900" dirty="0">
                <a:solidFill>
                  <a:srgbClr val="002B62"/>
                </a:solidFill>
                <a:latin typeface="Calibri"/>
                <a:ea typeface="Calibri"/>
                <a:cs typeface="Calibri"/>
                <a:sym typeface="Calibri"/>
              </a:rPr>
              <a:t>©2021 NEC Corporation of America</a:t>
            </a:r>
            <a:endParaRPr sz="900" dirty="0">
              <a:solidFill>
                <a:srgbClr val="002B62"/>
              </a:solidFill>
              <a:latin typeface="Calibri"/>
              <a:ea typeface="Calibri"/>
              <a:cs typeface="Calibri"/>
              <a:sym typeface="Calibri"/>
            </a:endParaRPr>
          </a:p>
        </p:txBody>
      </p:sp>
    </p:spTree>
    <p:extLst>
      <p:ext uri="{BB962C8B-B14F-4D97-AF65-F5344CB8AC3E}">
        <p14:creationId xmlns:p14="http://schemas.microsoft.com/office/powerpoint/2010/main" val="3200477467"/>
      </p:ext>
    </p:extLst>
  </p:cSld>
  <p:clrMap bg1="lt1" tx1="dk1" bg2="lt2" tx2="dk2" accent1="accent1" accent2="accent2" accent3="accent3" accent4="accent4" accent5="accent5" accent6="accent6" hlink="hlink" folHlink="folHlink"/>
  <p:sldLayoutIdLst>
    <p:sldLayoutId id="2147483894" r:id="rId1"/>
    <p:sldLayoutId id="2147483789" r:id="rId2"/>
    <p:sldLayoutId id="2147483763" r:id="rId3"/>
    <p:sldLayoutId id="2147483770" r:id="rId4"/>
    <p:sldLayoutId id="2147483771" r:id="rId5"/>
    <p:sldLayoutId id="2147483788" r:id="rId6"/>
    <p:sldLayoutId id="2147483790" r:id="rId7"/>
    <p:sldLayoutId id="214748389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kumimoji="1" sz="3200" b="0">
          <a:solidFill>
            <a:schemeClr val="bg1"/>
          </a:solidFill>
          <a:latin typeface="+mj-lt"/>
          <a:ea typeface="+mj-ea"/>
          <a:cs typeface="+mj-cs"/>
        </a:defRPr>
      </a:lvl1pPr>
      <a:lvl2pPr algn="l" rtl="0" eaLnBrk="0" fontAlgn="base" hangingPunct="0">
        <a:spcBef>
          <a:spcPct val="0"/>
        </a:spcBef>
        <a:spcAft>
          <a:spcPct val="0"/>
        </a:spcAft>
        <a:defRPr kumimoji="1" sz="3733">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3733">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3733">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3733">
          <a:solidFill>
            <a:schemeClr val="tx1"/>
          </a:solidFill>
          <a:latin typeface="HGP創英角ｺﾞｼｯｸUB" pitchFamily="50" charset="-128"/>
          <a:ea typeface="ＭＳ Ｐゴシック" charset="-128"/>
        </a:defRPr>
      </a:lvl5pPr>
      <a:lvl6pPr marL="609585" algn="l" rtl="0" fontAlgn="base">
        <a:spcBef>
          <a:spcPct val="0"/>
        </a:spcBef>
        <a:spcAft>
          <a:spcPct val="0"/>
        </a:spcAft>
        <a:defRPr kumimoji="1" sz="3733">
          <a:solidFill>
            <a:schemeClr val="tx1"/>
          </a:solidFill>
          <a:latin typeface="HGP創英角ｺﾞｼｯｸUB" pitchFamily="50" charset="-128"/>
          <a:ea typeface="ＭＳ Ｐゴシック" charset="-128"/>
        </a:defRPr>
      </a:lvl6pPr>
      <a:lvl7pPr marL="1219170" algn="l" rtl="0" fontAlgn="base">
        <a:spcBef>
          <a:spcPct val="0"/>
        </a:spcBef>
        <a:spcAft>
          <a:spcPct val="0"/>
        </a:spcAft>
        <a:defRPr kumimoji="1" sz="3733">
          <a:solidFill>
            <a:schemeClr val="tx1"/>
          </a:solidFill>
          <a:latin typeface="HGP創英角ｺﾞｼｯｸUB" pitchFamily="50" charset="-128"/>
          <a:ea typeface="ＭＳ Ｐゴシック" charset="-128"/>
        </a:defRPr>
      </a:lvl7pPr>
      <a:lvl8pPr marL="1828754" algn="l" rtl="0" fontAlgn="base">
        <a:spcBef>
          <a:spcPct val="0"/>
        </a:spcBef>
        <a:spcAft>
          <a:spcPct val="0"/>
        </a:spcAft>
        <a:defRPr kumimoji="1" sz="3733">
          <a:solidFill>
            <a:schemeClr val="tx1"/>
          </a:solidFill>
          <a:latin typeface="HGP創英角ｺﾞｼｯｸUB" pitchFamily="50" charset="-128"/>
          <a:ea typeface="ＭＳ Ｐゴシック" charset="-128"/>
        </a:defRPr>
      </a:lvl8pPr>
      <a:lvl9pPr marL="2438339" algn="l" rtl="0" fontAlgn="base">
        <a:spcBef>
          <a:spcPct val="0"/>
        </a:spcBef>
        <a:spcAft>
          <a:spcPct val="0"/>
        </a:spcAft>
        <a:defRPr kumimoji="1" sz="3733">
          <a:solidFill>
            <a:schemeClr val="tx1"/>
          </a:solidFill>
          <a:latin typeface="HGP創英角ｺﾞｼｯｸUB" pitchFamily="50" charset="-128"/>
          <a:ea typeface="ＭＳ Ｐゴシック" charset="-128"/>
        </a:defRPr>
      </a:lvl9pPr>
    </p:titleStyle>
    <p:bodyStyle>
      <a:lvl1pPr marL="239994" indent="-239994" algn="l" rtl="0" eaLnBrk="0" fontAlgn="base" hangingPunct="0">
        <a:spcBef>
          <a:spcPts val="667"/>
        </a:spcBef>
        <a:spcAft>
          <a:spcPct val="0"/>
        </a:spcAft>
        <a:buClr>
          <a:schemeClr val="accent6"/>
        </a:buClr>
        <a:buFontTx/>
        <a:buBlip>
          <a:blip r:embed="rId13"/>
        </a:buBlip>
        <a:defRPr kumimoji="1" lang="ja-JP" altLang="en-US" sz="2667" b="0" i="0" u="none" strike="noStrike" kern="0" cap="none" spc="0" normalizeH="0" baseline="0" dirty="0" smtClean="0">
          <a:ln>
            <a:noFill/>
          </a:ln>
          <a:solidFill>
            <a:srgbClr val="000000"/>
          </a:solidFill>
          <a:effectLst/>
          <a:uLnTx/>
          <a:uFillTx/>
          <a:latin typeface="+mn-lt"/>
          <a:ea typeface="+mn-ea"/>
          <a:cs typeface="+mn-cs"/>
        </a:defRPr>
      </a:lvl1pPr>
      <a:lvl2pPr marL="479988" indent="-239994" algn="l" rtl="0" eaLnBrk="0" fontAlgn="base" hangingPunct="0">
        <a:spcBef>
          <a:spcPts val="667"/>
        </a:spcBef>
        <a:spcAft>
          <a:spcPct val="0"/>
        </a:spcAft>
        <a:buClr>
          <a:schemeClr val="accent6"/>
        </a:buClr>
        <a:buFontTx/>
        <a:buBlip>
          <a:blip r:embed="rId13"/>
        </a:buBlip>
        <a:defRPr kumimoji="1" lang="ja-JP" altLang="en-US" sz="2133" b="0" i="0" u="none" strike="noStrike" kern="0" cap="none" spc="0" normalizeH="0" baseline="0" dirty="0" smtClean="0">
          <a:ln>
            <a:noFill/>
          </a:ln>
          <a:solidFill>
            <a:srgbClr val="000000"/>
          </a:solidFill>
          <a:effectLst/>
          <a:uLnTx/>
          <a:uFillTx/>
          <a:latin typeface="+mn-lt"/>
          <a:ea typeface="+mn-ea"/>
        </a:defRPr>
      </a:lvl2pPr>
      <a:lvl3pPr marL="623984" indent="-143996" algn="l" rtl="0" eaLnBrk="0" fontAlgn="base" hangingPunct="0">
        <a:spcBef>
          <a:spcPts val="667"/>
        </a:spcBef>
        <a:spcAft>
          <a:spcPct val="0"/>
        </a:spcAft>
        <a:buClr>
          <a:schemeClr val="accent6"/>
        </a:buClr>
        <a:buFontTx/>
        <a:buBlip>
          <a:blip r:embed="rId13"/>
        </a:buBlip>
        <a:defRPr kumimoji="1" lang="ja-JP" altLang="en-US" sz="1867" b="0" i="0" u="none" strike="noStrike" kern="0" cap="none" spc="0" normalizeH="0" baseline="0" dirty="0" smtClean="0">
          <a:ln>
            <a:noFill/>
          </a:ln>
          <a:solidFill>
            <a:srgbClr val="000000"/>
          </a:solidFill>
          <a:effectLst/>
          <a:uLnTx/>
          <a:uFillTx/>
          <a:latin typeface="+mn-lt"/>
          <a:ea typeface="+mn-ea"/>
        </a:defRPr>
      </a:lvl3pPr>
      <a:lvl4pPr marL="767981" indent="-143996" algn="l" rtl="0" eaLnBrk="0" fontAlgn="base" hangingPunct="0">
        <a:spcBef>
          <a:spcPts val="667"/>
        </a:spcBef>
        <a:spcAft>
          <a:spcPct val="0"/>
        </a:spcAft>
        <a:buClr>
          <a:schemeClr val="accent6"/>
        </a:buClr>
        <a:buFontTx/>
        <a:buBlip>
          <a:blip r:embed="rId13"/>
        </a:buBlip>
        <a:defRPr kumimoji="1" lang="ja-JP" altLang="en-US" sz="1600" b="0" i="0" u="none" strike="noStrike" kern="0" cap="none" spc="0" normalizeH="0" baseline="0" dirty="0" smtClean="0">
          <a:ln>
            <a:noFill/>
          </a:ln>
          <a:solidFill>
            <a:srgbClr val="000000"/>
          </a:solidFill>
          <a:effectLst/>
          <a:uLnTx/>
          <a:uFillTx/>
          <a:latin typeface="+mn-lt"/>
          <a:ea typeface="+mn-ea"/>
        </a:defRPr>
      </a:lvl4pPr>
      <a:lvl5pPr marL="984226" indent="706949" algn="l" rtl="0" eaLnBrk="0" fontAlgn="base" hangingPunct="0">
        <a:spcBef>
          <a:spcPct val="20000"/>
        </a:spcBef>
        <a:spcAft>
          <a:spcPct val="0"/>
        </a:spcAft>
        <a:buClr>
          <a:schemeClr val="accent6"/>
        </a:buClr>
        <a:buChar char="≫"/>
        <a:defRPr kumimoji="1" sz="1600" b="0">
          <a:solidFill>
            <a:schemeClr val="tx1"/>
          </a:solidFill>
          <a:latin typeface="+mj-lt"/>
          <a:ea typeface="+mn-ea"/>
        </a:defRPr>
      </a:lvl5pPr>
      <a:lvl6pPr marL="3352716" indent="-304792" algn="l" rtl="0" fontAlgn="base">
        <a:spcBef>
          <a:spcPct val="20000"/>
        </a:spcBef>
        <a:spcAft>
          <a:spcPct val="0"/>
        </a:spcAft>
        <a:buChar char="≫"/>
        <a:defRPr kumimoji="1" sz="2667">
          <a:solidFill>
            <a:schemeClr val="tx1"/>
          </a:solidFill>
          <a:latin typeface="Arial" charset="0"/>
          <a:ea typeface="+mn-ea"/>
        </a:defRPr>
      </a:lvl6pPr>
      <a:lvl7pPr marL="3962301" indent="-304792" algn="l" rtl="0" fontAlgn="base">
        <a:spcBef>
          <a:spcPct val="20000"/>
        </a:spcBef>
        <a:spcAft>
          <a:spcPct val="0"/>
        </a:spcAft>
        <a:buChar char="≫"/>
        <a:defRPr kumimoji="1" sz="2667">
          <a:solidFill>
            <a:schemeClr val="tx1"/>
          </a:solidFill>
          <a:latin typeface="Arial" charset="0"/>
          <a:ea typeface="+mn-ea"/>
        </a:defRPr>
      </a:lvl7pPr>
      <a:lvl8pPr marL="4571886" indent="-304792" algn="l" rtl="0" fontAlgn="base">
        <a:spcBef>
          <a:spcPct val="20000"/>
        </a:spcBef>
        <a:spcAft>
          <a:spcPct val="0"/>
        </a:spcAft>
        <a:buChar char="≫"/>
        <a:defRPr kumimoji="1" sz="2667">
          <a:solidFill>
            <a:schemeClr val="tx1"/>
          </a:solidFill>
          <a:latin typeface="Arial" charset="0"/>
          <a:ea typeface="+mn-ea"/>
        </a:defRPr>
      </a:lvl8pPr>
      <a:lvl9pPr marL="5181470" indent="-304792" algn="l" rtl="0" fontAlgn="base">
        <a:spcBef>
          <a:spcPct val="20000"/>
        </a:spcBef>
        <a:spcAft>
          <a:spcPct val="0"/>
        </a:spcAft>
        <a:buChar char="≫"/>
        <a:defRPr kumimoji="1" sz="2667">
          <a:solidFill>
            <a:schemeClr val="tx1"/>
          </a:solidFill>
          <a:latin typeface="Arial" charset="0"/>
          <a:ea typeface="+mn-ea"/>
        </a:defRPr>
      </a:lvl9pPr>
    </p:bodyStyle>
    <p:otherStyle>
      <a:defPPr>
        <a:defRPr lang="ja-JP"/>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11.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3.sv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notesSlide" Target="../notesSlides/notesSlide13.xml"/><Relationship Id="rId16" Type="http://schemas.openxmlformats.org/officeDocument/2006/relationships/image" Target="../media/image89.svg"/><Relationship Id="rId1" Type="http://schemas.openxmlformats.org/officeDocument/2006/relationships/slideLayout" Target="../slideLayouts/slideLayout5.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2.png"/><Relationship Id="rId7" Type="http://schemas.openxmlformats.org/officeDocument/2006/relationships/image" Target="../media/image97.jpeg"/><Relationship Id="rId12"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3.svg"/><Relationship Id="rId9"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25.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109.sv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25.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113.svg"/><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17.JPG"/><Relationship Id="rId5" Type="http://schemas.openxmlformats.org/officeDocument/2006/relationships/image" Target="../media/image95.png"/><Relationship Id="rId10" Type="http://schemas.openxmlformats.org/officeDocument/2006/relationships/image" Target="../media/image116.JPG"/><Relationship Id="rId4" Type="http://schemas.openxmlformats.org/officeDocument/2006/relationships/image" Target="../media/image3.svg"/><Relationship Id="rId9"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25.svg"/><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96.svg"/></Relationships>
</file>

<file path=ppt/slides/_rels/slide27.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25.sv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127.svg"/><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95.png"/><Relationship Id="rId7"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1.svg"/><Relationship Id="rId4" Type="http://schemas.openxmlformats.org/officeDocument/2006/relationships/image" Target="../media/image96.svg"/><Relationship Id="rId9"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25.sv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133.png"/><Relationship Id="rId2" Type="http://schemas.openxmlformats.org/officeDocument/2006/relationships/notesSlide" Target="../notesSlides/notesSlide30.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emf"/><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2.svg"/><Relationship Id="rId4" Type="http://schemas.openxmlformats.org/officeDocument/2006/relationships/image" Target="../media/image3.svg"/><Relationship Id="rId9" Type="http://schemas.openxmlformats.org/officeDocument/2006/relationships/image" Target="../media/image53.png"/><Relationship Id="rId1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7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2.png"/><Relationship Id="rId7" Type="http://schemas.openxmlformats.org/officeDocument/2006/relationships/image" Target="../media/image141.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25.sv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145.svg"/><Relationship Id="rId4" Type="http://schemas.openxmlformats.org/officeDocument/2006/relationships/image" Target="../media/image1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png"/></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3.svg"/><Relationship Id="rId9" Type="http://schemas.openxmlformats.org/officeDocument/2006/relationships/image" Target="../media/image31.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emf"/><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7.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sv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3.png"/><Relationship Id="rId10" Type="http://schemas.openxmlformats.org/officeDocument/2006/relationships/image" Target="../media/image64.png"/><Relationship Id="rId4" Type="http://schemas.openxmlformats.org/officeDocument/2006/relationships/image" Target="../media/image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062C8-1688-4C44-96C6-A3481A2D2004}"/>
              </a:ext>
            </a:extLst>
          </p:cNvPr>
          <p:cNvSpPr/>
          <p:nvPr/>
        </p:nvSpPr>
        <p:spPr bwMode="auto">
          <a:xfrm>
            <a:off x="0" y="28189"/>
            <a:ext cx="2127153" cy="6829811"/>
          </a:xfrm>
          <a:prstGeom prst="rect">
            <a:avLst/>
          </a:prstGeom>
          <a:solidFill>
            <a:schemeClr val="bg1"/>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pic>
        <p:nvPicPr>
          <p:cNvPr id="3" name="Afbeelding 2">
            <a:extLst>
              <a:ext uri="{FF2B5EF4-FFF2-40B4-BE49-F238E27FC236}">
                <a16:creationId xmlns:a16="http://schemas.microsoft.com/office/drawing/2014/main" id="{7383402E-5355-1D4B-AE53-935C25B54979}"/>
              </a:ext>
            </a:extLst>
          </p:cNvPr>
          <p:cNvPicPr>
            <a:picLocks noChangeAspect="1"/>
          </p:cNvPicPr>
          <p:nvPr/>
        </p:nvPicPr>
        <p:blipFill rotWithShape="1">
          <a:blip r:embed="rId3">
            <a:extLst>
              <a:ext uri="{28A0092B-C50C-407E-A947-70E740481C1C}">
                <a14:useLocalDpi xmlns:a14="http://schemas.microsoft.com/office/drawing/2010/main" val="0"/>
              </a:ext>
            </a:extLst>
          </a:blip>
          <a:srcRect r="15460"/>
          <a:stretch/>
        </p:blipFill>
        <p:spPr>
          <a:xfrm>
            <a:off x="1927150" y="28189"/>
            <a:ext cx="10264849" cy="6829812"/>
          </a:xfrm>
          <a:prstGeom prst="rect">
            <a:avLst/>
          </a:prstGeom>
        </p:spPr>
      </p:pic>
      <p:sp>
        <p:nvSpPr>
          <p:cNvPr id="20" name="Rechthoek 19">
            <a:extLst>
              <a:ext uri="{FF2B5EF4-FFF2-40B4-BE49-F238E27FC236}">
                <a16:creationId xmlns:a16="http://schemas.microsoft.com/office/drawing/2014/main" id="{257D3E49-E7CF-4548-83A7-B425B9EC52FD}"/>
              </a:ext>
            </a:extLst>
          </p:cNvPr>
          <p:cNvSpPr/>
          <p:nvPr/>
        </p:nvSpPr>
        <p:spPr>
          <a:xfrm>
            <a:off x="1836035" y="0"/>
            <a:ext cx="4731026" cy="6858000"/>
          </a:xfrm>
          <a:prstGeom prst="rect">
            <a:avLst/>
          </a:prstGeom>
          <a:gradFill flip="none" rotWithShape="1">
            <a:gsLst>
              <a:gs pos="0">
                <a:schemeClr val="bg1"/>
              </a:gs>
              <a:gs pos="100000">
                <a:schemeClr val="accent3">
                  <a:lumMod val="30000"/>
                  <a:lumOff val="7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Freeform 17">
            <a:extLst>
              <a:ext uri="{FF2B5EF4-FFF2-40B4-BE49-F238E27FC236}">
                <a16:creationId xmlns:a16="http://schemas.microsoft.com/office/drawing/2014/main" id="{B3C61E32-1397-FD49-8B86-76997FF03ADC}"/>
              </a:ext>
            </a:extLst>
          </p:cNvPr>
          <p:cNvSpPr/>
          <p:nvPr/>
        </p:nvSpPr>
        <p:spPr>
          <a:xfrm rot="9789562" flipV="1">
            <a:off x="-4978740" y="-685871"/>
            <a:ext cx="11097116" cy="9702324"/>
          </a:xfrm>
          <a:custGeom>
            <a:avLst/>
            <a:gdLst>
              <a:gd name="connsiteX0" fmla="*/ 5080941 w 6946933"/>
              <a:gd name="connsiteY0" fmla="*/ 0 h 6073775"/>
              <a:gd name="connsiteX1" fmla="*/ 5066394 w 6946933"/>
              <a:gd name="connsiteY1" fmla="*/ 0 h 6073775"/>
              <a:gd name="connsiteX2" fmla="*/ 1880539 w 6946933"/>
              <a:gd name="connsiteY2" fmla="*/ 0 h 6073775"/>
              <a:gd name="connsiteX3" fmla="*/ 1865992 w 6946933"/>
              <a:gd name="connsiteY3" fmla="*/ 0 h 6073775"/>
              <a:gd name="connsiteX4" fmla="*/ 1769596 w 6946933"/>
              <a:gd name="connsiteY4" fmla="*/ 19462 h 6073775"/>
              <a:gd name="connsiteX5" fmla="*/ 1738697 w 6946933"/>
              <a:gd name="connsiteY5" fmla="*/ 36233 h 6073775"/>
              <a:gd name="connsiteX6" fmla="*/ 1738664 w 6946933"/>
              <a:gd name="connsiteY6" fmla="*/ 36245 h 6073775"/>
              <a:gd name="connsiteX7" fmla="*/ 1738583 w 6946933"/>
              <a:gd name="connsiteY7" fmla="*/ 36295 h 6073775"/>
              <a:gd name="connsiteX8" fmla="*/ 1727529 w 6946933"/>
              <a:gd name="connsiteY8" fmla="*/ 42295 h 6073775"/>
              <a:gd name="connsiteX9" fmla="*/ 1723870 w 6946933"/>
              <a:gd name="connsiteY9" fmla="*/ 45314 h 6073775"/>
              <a:gd name="connsiteX10" fmla="*/ 1697856 w 6946933"/>
              <a:gd name="connsiteY10" fmla="*/ 61260 h 6073775"/>
              <a:gd name="connsiteX11" fmla="*/ 1632804 w 6946933"/>
              <a:gd name="connsiteY11" fmla="*/ 135010 h 6073775"/>
              <a:gd name="connsiteX12" fmla="*/ 32603 w 6946933"/>
              <a:gd name="connsiteY12" fmla="*/ 2906640 h 6073775"/>
              <a:gd name="connsiteX13" fmla="*/ 1259 w 6946933"/>
              <a:gd name="connsiteY13" fmla="*/ 2999852 h 6073775"/>
              <a:gd name="connsiteX14" fmla="*/ 675 w 6946933"/>
              <a:gd name="connsiteY14" fmla="*/ 3022052 h 6073775"/>
              <a:gd name="connsiteX15" fmla="*/ 0 w 6946933"/>
              <a:gd name="connsiteY15" fmla="*/ 3026076 h 6073775"/>
              <a:gd name="connsiteX16" fmla="*/ 284 w 6946933"/>
              <a:gd name="connsiteY16" fmla="*/ 3036888 h 6073775"/>
              <a:gd name="connsiteX17" fmla="*/ 0 w 6946933"/>
              <a:gd name="connsiteY17" fmla="*/ 3047700 h 6073775"/>
              <a:gd name="connsiteX18" fmla="*/ 675 w 6946933"/>
              <a:gd name="connsiteY18" fmla="*/ 3051723 h 6073775"/>
              <a:gd name="connsiteX19" fmla="*/ 1259 w 6946933"/>
              <a:gd name="connsiteY19" fmla="*/ 3073923 h 6073775"/>
              <a:gd name="connsiteX20" fmla="*/ 32603 w 6946933"/>
              <a:gd name="connsiteY20" fmla="*/ 3167135 h 6073775"/>
              <a:gd name="connsiteX21" fmla="*/ 1632804 w 6946933"/>
              <a:gd name="connsiteY21" fmla="*/ 5938764 h 6073775"/>
              <a:gd name="connsiteX22" fmla="*/ 1697856 w 6946933"/>
              <a:gd name="connsiteY22" fmla="*/ 6012516 h 6073775"/>
              <a:gd name="connsiteX23" fmla="*/ 1723870 w 6946933"/>
              <a:gd name="connsiteY23" fmla="*/ 6028462 h 6073775"/>
              <a:gd name="connsiteX24" fmla="*/ 1727529 w 6946933"/>
              <a:gd name="connsiteY24" fmla="*/ 6031481 h 6073775"/>
              <a:gd name="connsiteX25" fmla="*/ 1738581 w 6946933"/>
              <a:gd name="connsiteY25" fmla="*/ 6037480 h 6073775"/>
              <a:gd name="connsiteX26" fmla="*/ 1738664 w 6946933"/>
              <a:gd name="connsiteY26" fmla="*/ 6037530 h 6073775"/>
              <a:gd name="connsiteX27" fmla="*/ 1738698 w 6946933"/>
              <a:gd name="connsiteY27" fmla="*/ 6037543 h 6073775"/>
              <a:gd name="connsiteX28" fmla="*/ 1769596 w 6946933"/>
              <a:gd name="connsiteY28" fmla="*/ 6054314 h 6073775"/>
              <a:gd name="connsiteX29" fmla="*/ 1865992 w 6946933"/>
              <a:gd name="connsiteY29" fmla="*/ 6073775 h 6073775"/>
              <a:gd name="connsiteX30" fmla="*/ 1880539 w 6946933"/>
              <a:gd name="connsiteY30" fmla="*/ 6073775 h 6073775"/>
              <a:gd name="connsiteX31" fmla="*/ 5066394 w 6946933"/>
              <a:gd name="connsiteY31" fmla="*/ 6073775 h 6073775"/>
              <a:gd name="connsiteX32" fmla="*/ 5080941 w 6946933"/>
              <a:gd name="connsiteY32" fmla="*/ 6073775 h 6073775"/>
              <a:gd name="connsiteX33" fmla="*/ 5177337 w 6946933"/>
              <a:gd name="connsiteY33" fmla="*/ 6054314 h 6073775"/>
              <a:gd name="connsiteX34" fmla="*/ 5208236 w 6946933"/>
              <a:gd name="connsiteY34" fmla="*/ 6037543 h 6073775"/>
              <a:gd name="connsiteX35" fmla="*/ 5208269 w 6946933"/>
              <a:gd name="connsiteY35" fmla="*/ 6037530 h 6073775"/>
              <a:gd name="connsiteX36" fmla="*/ 5208351 w 6946933"/>
              <a:gd name="connsiteY36" fmla="*/ 6037480 h 6073775"/>
              <a:gd name="connsiteX37" fmla="*/ 5219404 w 6946933"/>
              <a:gd name="connsiteY37" fmla="*/ 6031481 h 6073775"/>
              <a:gd name="connsiteX38" fmla="*/ 5223063 w 6946933"/>
              <a:gd name="connsiteY38" fmla="*/ 6028462 h 6073775"/>
              <a:gd name="connsiteX39" fmla="*/ 5249077 w 6946933"/>
              <a:gd name="connsiteY39" fmla="*/ 6012516 h 6073775"/>
              <a:gd name="connsiteX40" fmla="*/ 5314129 w 6946933"/>
              <a:gd name="connsiteY40" fmla="*/ 5938765 h 6073775"/>
              <a:gd name="connsiteX41" fmla="*/ 6914330 w 6946933"/>
              <a:gd name="connsiteY41" fmla="*/ 3167135 h 6073775"/>
              <a:gd name="connsiteX42" fmla="*/ 6945674 w 6946933"/>
              <a:gd name="connsiteY42" fmla="*/ 3073923 h 6073775"/>
              <a:gd name="connsiteX43" fmla="*/ 6946258 w 6946933"/>
              <a:gd name="connsiteY43" fmla="*/ 3051723 h 6073775"/>
              <a:gd name="connsiteX44" fmla="*/ 6946933 w 6946933"/>
              <a:gd name="connsiteY44" fmla="*/ 3047699 h 6073775"/>
              <a:gd name="connsiteX45" fmla="*/ 6946649 w 6946933"/>
              <a:gd name="connsiteY45" fmla="*/ 3036887 h 6073775"/>
              <a:gd name="connsiteX46" fmla="*/ 6946933 w 6946933"/>
              <a:gd name="connsiteY46" fmla="*/ 3026075 h 6073775"/>
              <a:gd name="connsiteX47" fmla="*/ 6946258 w 6946933"/>
              <a:gd name="connsiteY47" fmla="*/ 3022052 h 6073775"/>
              <a:gd name="connsiteX48" fmla="*/ 6945674 w 6946933"/>
              <a:gd name="connsiteY48" fmla="*/ 2999852 h 6073775"/>
              <a:gd name="connsiteX49" fmla="*/ 6914330 w 6946933"/>
              <a:gd name="connsiteY49" fmla="*/ 2906640 h 6073775"/>
              <a:gd name="connsiteX50" fmla="*/ 5314129 w 6946933"/>
              <a:gd name="connsiteY50" fmla="*/ 135011 h 6073775"/>
              <a:gd name="connsiteX51" fmla="*/ 5249077 w 6946933"/>
              <a:gd name="connsiteY51" fmla="*/ 61260 h 6073775"/>
              <a:gd name="connsiteX52" fmla="*/ 5223064 w 6946933"/>
              <a:gd name="connsiteY52" fmla="*/ 45314 h 6073775"/>
              <a:gd name="connsiteX53" fmla="*/ 5219404 w 6946933"/>
              <a:gd name="connsiteY53" fmla="*/ 42295 h 6073775"/>
              <a:gd name="connsiteX54" fmla="*/ 5208350 w 6946933"/>
              <a:gd name="connsiteY54" fmla="*/ 36294 h 6073775"/>
              <a:gd name="connsiteX55" fmla="*/ 5208269 w 6946933"/>
              <a:gd name="connsiteY55" fmla="*/ 36245 h 6073775"/>
              <a:gd name="connsiteX56" fmla="*/ 5208236 w 6946933"/>
              <a:gd name="connsiteY56" fmla="*/ 36233 h 6073775"/>
              <a:gd name="connsiteX57" fmla="*/ 5177337 w 6946933"/>
              <a:gd name="connsiteY57" fmla="*/ 19462 h 6073775"/>
              <a:gd name="connsiteX58" fmla="*/ 5080941 w 6946933"/>
              <a:gd name="connsiteY58" fmla="*/ 0 h 607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946933" h="6073775">
                <a:moveTo>
                  <a:pt x="5080941" y="0"/>
                </a:moveTo>
                <a:lnTo>
                  <a:pt x="5066394" y="0"/>
                </a:lnTo>
                <a:lnTo>
                  <a:pt x="1880539" y="0"/>
                </a:lnTo>
                <a:lnTo>
                  <a:pt x="1865992" y="0"/>
                </a:lnTo>
                <a:cubicBezTo>
                  <a:pt x="1831799" y="0"/>
                  <a:pt x="1799224" y="6930"/>
                  <a:pt x="1769596" y="19462"/>
                </a:cubicBezTo>
                <a:lnTo>
                  <a:pt x="1738697" y="36233"/>
                </a:lnTo>
                <a:lnTo>
                  <a:pt x="1738664" y="36245"/>
                </a:lnTo>
                <a:lnTo>
                  <a:pt x="1738583" y="36295"/>
                </a:lnTo>
                <a:lnTo>
                  <a:pt x="1727529" y="42295"/>
                </a:lnTo>
                <a:lnTo>
                  <a:pt x="1723870" y="45314"/>
                </a:lnTo>
                <a:lnTo>
                  <a:pt x="1697856" y="61260"/>
                </a:lnTo>
                <a:cubicBezTo>
                  <a:pt x="1672189" y="80653"/>
                  <a:pt x="1649901" y="105398"/>
                  <a:pt x="1632804" y="135010"/>
                </a:cubicBezTo>
                <a:lnTo>
                  <a:pt x="32603" y="2906640"/>
                </a:lnTo>
                <a:cubicBezTo>
                  <a:pt x="15506" y="2936252"/>
                  <a:pt x="5221" y="2967928"/>
                  <a:pt x="1259" y="2999852"/>
                </a:cubicBezTo>
                <a:lnTo>
                  <a:pt x="675" y="3022052"/>
                </a:lnTo>
                <a:lnTo>
                  <a:pt x="0" y="3026076"/>
                </a:lnTo>
                <a:lnTo>
                  <a:pt x="284" y="3036888"/>
                </a:lnTo>
                <a:lnTo>
                  <a:pt x="0" y="3047700"/>
                </a:lnTo>
                <a:lnTo>
                  <a:pt x="675" y="3051723"/>
                </a:lnTo>
                <a:lnTo>
                  <a:pt x="1259" y="3073923"/>
                </a:lnTo>
                <a:cubicBezTo>
                  <a:pt x="5221" y="3105848"/>
                  <a:pt x="15506" y="3137523"/>
                  <a:pt x="32603" y="3167135"/>
                </a:cubicBezTo>
                <a:lnTo>
                  <a:pt x="1632804" y="5938764"/>
                </a:lnTo>
                <a:cubicBezTo>
                  <a:pt x="1649901" y="5968377"/>
                  <a:pt x="1672189" y="5993123"/>
                  <a:pt x="1697856" y="6012516"/>
                </a:cubicBezTo>
                <a:lnTo>
                  <a:pt x="1723870" y="6028462"/>
                </a:lnTo>
                <a:lnTo>
                  <a:pt x="1727529" y="6031481"/>
                </a:lnTo>
                <a:lnTo>
                  <a:pt x="1738581" y="6037480"/>
                </a:lnTo>
                <a:lnTo>
                  <a:pt x="1738664" y="6037530"/>
                </a:lnTo>
                <a:lnTo>
                  <a:pt x="1738698" y="6037543"/>
                </a:lnTo>
                <a:lnTo>
                  <a:pt x="1769596" y="6054314"/>
                </a:lnTo>
                <a:cubicBezTo>
                  <a:pt x="1799224" y="6066845"/>
                  <a:pt x="1831799" y="6073775"/>
                  <a:pt x="1865992" y="6073775"/>
                </a:cubicBezTo>
                <a:lnTo>
                  <a:pt x="1880539" y="6073775"/>
                </a:lnTo>
                <a:lnTo>
                  <a:pt x="5066394" y="6073775"/>
                </a:lnTo>
                <a:lnTo>
                  <a:pt x="5080941" y="6073775"/>
                </a:lnTo>
                <a:cubicBezTo>
                  <a:pt x="5115134" y="6073775"/>
                  <a:pt x="5147709" y="6066845"/>
                  <a:pt x="5177337" y="6054314"/>
                </a:cubicBezTo>
                <a:lnTo>
                  <a:pt x="5208236" y="6037543"/>
                </a:lnTo>
                <a:lnTo>
                  <a:pt x="5208269" y="6037530"/>
                </a:lnTo>
                <a:lnTo>
                  <a:pt x="5208351" y="6037480"/>
                </a:lnTo>
                <a:lnTo>
                  <a:pt x="5219404" y="6031481"/>
                </a:lnTo>
                <a:lnTo>
                  <a:pt x="5223063" y="6028462"/>
                </a:lnTo>
                <a:lnTo>
                  <a:pt x="5249077" y="6012516"/>
                </a:lnTo>
                <a:cubicBezTo>
                  <a:pt x="5274744" y="5993123"/>
                  <a:pt x="5297033" y="5968377"/>
                  <a:pt x="5314129" y="5938765"/>
                </a:cubicBezTo>
                <a:lnTo>
                  <a:pt x="6914330" y="3167135"/>
                </a:lnTo>
                <a:cubicBezTo>
                  <a:pt x="6931427" y="3137523"/>
                  <a:pt x="6941712" y="3105847"/>
                  <a:pt x="6945674" y="3073923"/>
                </a:cubicBezTo>
                <a:lnTo>
                  <a:pt x="6946258" y="3051723"/>
                </a:lnTo>
                <a:lnTo>
                  <a:pt x="6946933" y="3047699"/>
                </a:lnTo>
                <a:lnTo>
                  <a:pt x="6946649" y="3036887"/>
                </a:lnTo>
                <a:lnTo>
                  <a:pt x="6946933" y="3026075"/>
                </a:lnTo>
                <a:lnTo>
                  <a:pt x="6946258" y="3022052"/>
                </a:lnTo>
                <a:lnTo>
                  <a:pt x="6945674" y="2999852"/>
                </a:lnTo>
                <a:cubicBezTo>
                  <a:pt x="6941712" y="2967927"/>
                  <a:pt x="6931427" y="2936252"/>
                  <a:pt x="6914330" y="2906640"/>
                </a:cubicBezTo>
                <a:lnTo>
                  <a:pt x="5314129" y="135011"/>
                </a:lnTo>
                <a:cubicBezTo>
                  <a:pt x="5297033" y="105399"/>
                  <a:pt x="5274744" y="80653"/>
                  <a:pt x="5249077" y="61260"/>
                </a:cubicBezTo>
                <a:lnTo>
                  <a:pt x="5223064" y="45314"/>
                </a:lnTo>
                <a:lnTo>
                  <a:pt x="5219404" y="42295"/>
                </a:lnTo>
                <a:lnTo>
                  <a:pt x="5208350" y="36294"/>
                </a:lnTo>
                <a:lnTo>
                  <a:pt x="5208269" y="36245"/>
                </a:lnTo>
                <a:lnTo>
                  <a:pt x="5208236" y="36233"/>
                </a:lnTo>
                <a:lnTo>
                  <a:pt x="5177337" y="19462"/>
                </a:lnTo>
                <a:cubicBezTo>
                  <a:pt x="5147709" y="6930"/>
                  <a:pt x="5115134" y="0"/>
                  <a:pt x="5080941" y="0"/>
                </a:cubicBezTo>
                <a:close/>
              </a:path>
            </a:pathLst>
          </a:custGeom>
          <a:solidFill>
            <a:srgbClr val="002B6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sp>
        <p:nvSpPr>
          <p:cNvPr id="21" name="Tekstvak 20">
            <a:extLst>
              <a:ext uri="{FF2B5EF4-FFF2-40B4-BE49-F238E27FC236}">
                <a16:creationId xmlns:a16="http://schemas.microsoft.com/office/drawing/2014/main" id="{B56FACD9-F54B-8547-BAEB-B6FD133EE96B}"/>
              </a:ext>
            </a:extLst>
          </p:cNvPr>
          <p:cNvSpPr txBox="1"/>
          <p:nvPr/>
        </p:nvSpPr>
        <p:spPr>
          <a:xfrm>
            <a:off x="785675" y="3630571"/>
            <a:ext cx="8021827" cy="2215991"/>
          </a:xfrm>
          <a:prstGeom prst="rect">
            <a:avLst/>
          </a:prstGeom>
          <a:noFill/>
        </p:spPr>
        <p:txBody>
          <a:bodyPr wrap="square" lIns="0" tIns="0" rIns="0" bIns="0" rtlCol="0">
            <a:spAutoFit/>
          </a:bodyPr>
          <a:lstStyle/>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sym typeface="Proxima Nova"/>
              </a:rPr>
              <a:t>Cloud solutions</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sym typeface="Proxima Nova"/>
              </a:rPr>
              <a:t>enable constant</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sym typeface="Proxima Nova"/>
              </a:rPr>
              <a:t>innovation </a:t>
            </a:r>
            <a:endParaRPr lang="en-US" sz="3600" b="1" dirty="0">
              <a:solidFill>
                <a:prstClr val="white">
                  <a:lumMod val="95000"/>
                </a:prstClr>
              </a:solidFill>
              <a:latin typeface="Verdana" panose="020B0604030504040204" pitchFamily="34" charset="0"/>
              <a:ea typeface="Verdana" panose="020B0604030504040204" pitchFamily="34" charset="0"/>
              <a:cs typeface="Verdana" panose="020B0604030504040204" pitchFamily="34" charset="0"/>
            </a:endParaRPr>
          </a:p>
          <a:p>
            <a:endParaRPr lang="en-US" sz="3600" b="1" dirty="0">
              <a:solidFill>
                <a:prstClr val="white">
                  <a:lumMod val="95000"/>
                </a:prst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Graphic 11">
            <a:extLst>
              <a:ext uri="{FF2B5EF4-FFF2-40B4-BE49-F238E27FC236}">
                <a16:creationId xmlns:a16="http://schemas.microsoft.com/office/drawing/2014/main" id="{F8FF72C7-4FE8-C54E-BA30-DB94B5F56D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8262" y="349074"/>
            <a:ext cx="1420847" cy="369196"/>
          </a:xfrm>
          <a:prstGeom prst="rect">
            <a:avLst/>
          </a:prstGeom>
        </p:spPr>
      </p:pic>
      <p:grpSp>
        <p:nvGrpSpPr>
          <p:cNvPr id="5" name="Graphic 3">
            <a:extLst>
              <a:ext uri="{FF2B5EF4-FFF2-40B4-BE49-F238E27FC236}">
                <a16:creationId xmlns:a16="http://schemas.microsoft.com/office/drawing/2014/main" id="{EC5862A9-F1CE-934E-A722-782374A0BB28}"/>
              </a:ext>
            </a:extLst>
          </p:cNvPr>
          <p:cNvGrpSpPr/>
          <p:nvPr/>
        </p:nvGrpSpPr>
        <p:grpSpPr>
          <a:xfrm>
            <a:off x="785676" y="5924763"/>
            <a:ext cx="2613508" cy="132134"/>
            <a:chOff x="1514910" y="5263990"/>
            <a:chExt cx="2662320" cy="134602"/>
          </a:xfrm>
        </p:grpSpPr>
        <p:sp>
          <p:nvSpPr>
            <p:cNvPr id="6" name="Vrije vorm 5">
              <a:extLst>
                <a:ext uri="{FF2B5EF4-FFF2-40B4-BE49-F238E27FC236}">
                  <a16:creationId xmlns:a16="http://schemas.microsoft.com/office/drawing/2014/main" id="{48D0AEC5-2FC9-A140-8BF0-9CF1A0CA5351}"/>
                </a:ext>
              </a:extLst>
            </p:cNvPr>
            <p:cNvSpPr/>
            <p:nvPr/>
          </p:nvSpPr>
          <p:spPr>
            <a:xfrm>
              <a:off x="1514910"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7 w 672978"/>
                <a:gd name="connsiteY3" fmla="*/ 134603 h 134602"/>
                <a:gd name="connsiteX4" fmla="*/ 672979 w 672978"/>
                <a:gd name="connsiteY4" fmla="*/ 67301 h 134602"/>
                <a:gd name="connsiteX5" fmla="*/ 605677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7" y="134603"/>
                  </a:lnTo>
                  <a:cubicBezTo>
                    <a:pt x="642848" y="134603"/>
                    <a:pt x="672979" y="104472"/>
                    <a:pt x="672979" y="67301"/>
                  </a:cubicBezTo>
                  <a:cubicBezTo>
                    <a:pt x="672979" y="30131"/>
                    <a:pt x="642848" y="0"/>
                    <a:pt x="605677" y="0"/>
                  </a:cubicBezTo>
                  <a:lnTo>
                    <a:pt x="67301" y="0"/>
                  </a:lnTo>
                  <a:close/>
                </a:path>
              </a:pathLst>
            </a:custGeom>
            <a:solidFill>
              <a:srgbClr val="F29224"/>
            </a:solidFill>
            <a:ln w="17266"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FA708530-B889-A840-9646-DFD4A019D263}"/>
                </a:ext>
              </a:extLst>
            </p:cNvPr>
            <p:cNvSpPr/>
            <p:nvPr/>
          </p:nvSpPr>
          <p:spPr>
            <a:xfrm>
              <a:off x="1514910"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7 w 672978"/>
                <a:gd name="connsiteY3" fmla="*/ 134603 h 134602"/>
                <a:gd name="connsiteX4" fmla="*/ 672979 w 672978"/>
                <a:gd name="connsiteY4" fmla="*/ 67301 h 134602"/>
                <a:gd name="connsiteX5" fmla="*/ 605677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7" y="134603"/>
                  </a:lnTo>
                  <a:cubicBezTo>
                    <a:pt x="642848" y="134603"/>
                    <a:pt x="672979" y="104472"/>
                    <a:pt x="672979" y="67301"/>
                  </a:cubicBezTo>
                  <a:cubicBezTo>
                    <a:pt x="672979" y="30131"/>
                    <a:pt x="642848" y="0"/>
                    <a:pt x="605677" y="0"/>
                  </a:cubicBezTo>
                  <a:lnTo>
                    <a:pt x="67301" y="0"/>
                  </a:lnTo>
                  <a:close/>
                </a:path>
              </a:pathLst>
            </a:custGeom>
            <a:solidFill>
              <a:srgbClr val="F29224"/>
            </a:solidFill>
            <a:ln w="17266"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2C5559ED-B0CB-DD48-901A-D6C37A8005FB}"/>
                </a:ext>
              </a:extLst>
            </p:cNvPr>
            <p:cNvSpPr/>
            <p:nvPr/>
          </p:nvSpPr>
          <p:spPr>
            <a:xfrm>
              <a:off x="2053286"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8 w 672978"/>
                <a:gd name="connsiteY3" fmla="*/ 134603 h 134602"/>
                <a:gd name="connsiteX4" fmla="*/ 672979 w 672978"/>
                <a:gd name="connsiteY4" fmla="*/ 67301 h 134602"/>
                <a:gd name="connsiteX5" fmla="*/ 605678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8" y="134603"/>
                  </a:lnTo>
                  <a:cubicBezTo>
                    <a:pt x="642848" y="134603"/>
                    <a:pt x="672979" y="104472"/>
                    <a:pt x="672979" y="67301"/>
                  </a:cubicBezTo>
                  <a:cubicBezTo>
                    <a:pt x="672979" y="30131"/>
                    <a:pt x="642848" y="0"/>
                    <a:pt x="605678" y="0"/>
                  </a:cubicBezTo>
                  <a:lnTo>
                    <a:pt x="67301" y="0"/>
                  </a:lnTo>
                  <a:close/>
                </a:path>
              </a:pathLst>
            </a:custGeom>
            <a:solidFill>
              <a:srgbClr val="ED5C01"/>
            </a:solidFill>
            <a:ln w="17266"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CFCF3072-0A43-F04B-B58F-8D2501D6157E}"/>
                </a:ext>
              </a:extLst>
            </p:cNvPr>
            <p:cNvSpPr/>
            <p:nvPr/>
          </p:nvSpPr>
          <p:spPr>
            <a:xfrm>
              <a:off x="2053286"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8 w 672978"/>
                <a:gd name="connsiteY3" fmla="*/ 134603 h 134602"/>
                <a:gd name="connsiteX4" fmla="*/ 672979 w 672978"/>
                <a:gd name="connsiteY4" fmla="*/ 67301 h 134602"/>
                <a:gd name="connsiteX5" fmla="*/ 605678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8" y="134603"/>
                  </a:lnTo>
                  <a:cubicBezTo>
                    <a:pt x="642848" y="134603"/>
                    <a:pt x="672979" y="104472"/>
                    <a:pt x="672979" y="67301"/>
                  </a:cubicBezTo>
                  <a:cubicBezTo>
                    <a:pt x="672979" y="30131"/>
                    <a:pt x="642848" y="0"/>
                    <a:pt x="605678" y="0"/>
                  </a:cubicBezTo>
                  <a:lnTo>
                    <a:pt x="67301" y="0"/>
                  </a:lnTo>
                  <a:close/>
                </a:path>
              </a:pathLst>
            </a:custGeom>
            <a:solidFill>
              <a:srgbClr val="ED5C01"/>
            </a:solidFill>
            <a:ln w="17266"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816DF993-013F-704C-B295-591F71CE9788}"/>
                </a:ext>
              </a:extLst>
            </p:cNvPr>
            <p:cNvSpPr/>
            <p:nvPr/>
          </p:nvSpPr>
          <p:spPr>
            <a:xfrm>
              <a:off x="2053286" y="5263990"/>
              <a:ext cx="134602" cy="134602"/>
            </a:xfrm>
            <a:custGeom>
              <a:avLst/>
              <a:gdLst>
                <a:gd name="connsiteX0" fmla="*/ 67301 w 134602"/>
                <a:gd name="connsiteY0" fmla="*/ 134603 h 134602"/>
                <a:gd name="connsiteX1" fmla="*/ 134603 w 134602"/>
                <a:gd name="connsiteY1" fmla="*/ 67301 h 134602"/>
                <a:gd name="connsiteX2" fmla="*/ 67301 w 134602"/>
                <a:gd name="connsiteY2" fmla="*/ 0 h 134602"/>
                <a:gd name="connsiteX3" fmla="*/ 0 w 134602"/>
                <a:gd name="connsiteY3" fmla="*/ 67301 h 134602"/>
                <a:gd name="connsiteX4" fmla="*/ 67301 w 134602"/>
                <a:gd name="connsiteY4" fmla="*/ 134603 h 13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02" h="134602">
                  <a:moveTo>
                    <a:pt x="67301" y="134603"/>
                  </a:moveTo>
                  <a:cubicBezTo>
                    <a:pt x="104472" y="134603"/>
                    <a:pt x="134603" y="104472"/>
                    <a:pt x="134603" y="67301"/>
                  </a:cubicBezTo>
                  <a:cubicBezTo>
                    <a:pt x="134603" y="30131"/>
                    <a:pt x="104472" y="0"/>
                    <a:pt x="67301" y="0"/>
                  </a:cubicBezTo>
                  <a:cubicBezTo>
                    <a:pt x="30131" y="0"/>
                    <a:pt x="0" y="30131"/>
                    <a:pt x="0" y="67301"/>
                  </a:cubicBezTo>
                  <a:cubicBezTo>
                    <a:pt x="0" y="104472"/>
                    <a:pt x="30131" y="134603"/>
                    <a:pt x="67301" y="134603"/>
                  </a:cubicBezTo>
                </a:path>
              </a:pathLst>
            </a:custGeom>
            <a:solidFill>
              <a:srgbClr val="DC291A"/>
            </a:solidFill>
            <a:ln w="17266"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C79A1B08-446B-D048-A0D4-568BD1F88292}"/>
                </a:ext>
              </a:extLst>
            </p:cNvPr>
            <p:cNvSpPr/>
            <p:nvPr/>
          </p:nvSpPr>
          <p:spPr>
            <a:xfrm>
              <a:off x="2965875"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8 w 672978"/>
                <a:gd name="connsiteY3" fmla="*/ 134603 h 134602"/>
                <a:gd name="connsiteX4" fmla="*/ 672979 w 672978"/>
                <a:gd name="connsiteY4" fmla="*/ 67301 h 134602"/>
                <a:gd name="connsiteX5" fmla="*/ 605678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8" y="134603"/>
                  </a:lnTo>
                  <a:cubicBezTo>
                    <a:pt x="642848" y="134603"/>
                    <a:pt x="672979" y="104472"/>
                    <a:pt x="672979" y="67301"/>
                  </a:cubicBezTo>
                  <a:cubicBezTo>
                    <a:pt x="672979" y="30131"/>
                    <a:pt x="642848" y="0"/>
                    <a:pt x="605678" y="0"/>
                  </a:cubicBezTo>
                  <a:lnTo>
                    <a:pt x="67301" y="0"/>
                  </a:lnTo>
                  <a:close/>
                </a:path>
              </a:pathLst>
            </a:custGeom>
            <a:solidFill>
              <a:srgbClr val="F29224"/>
            </a:solidFill>
            <a:ln w="17266"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EF2C1A8D-096C-A64D-A181-152C5C9BF076}"/>
                </a:ext>
              </a:extLst>
            </p:cNvPr>
            <p:cNvSpPr/>
            <p:nvPr/>
          </p:nvSpPr>
          <p:spPr>
            <a:xfrm>
              <a:off x="2965875"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8 w 672978"/>
                <a:gd name="connsiteY3" fmla="*/ 134603 h 134602"/>
                <a:gd name="connsiteX4" fmla="*/ 672979 w 672978"/>
                <a:gd name="connsiteY4" fmla="*/ 67301 h 134602"/>
                <a:gd name="connsiteX5" fmla="*/ 605678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8" y="134603"/>
                  </a:lnTo>
                  <a:cubicBezTo>
                    <a:pt x="642848" y="134603"/>
                    <a:pt x="672979" y="104472"/>
                    <a:pt x="672979" y="67301"/>
                  </a:cubicBezTo>
                  <a:cubicBezTo>
                    <a:pt x="672979" y="30131"/>
                    <a:pt x="642848" y="0"/>
                    <a:pt x="605678" y="0"/>
                  </a:cubicBezTo>
                  <a:lnTo>
                    <a:pt x="67301" y="0"/>
                  </a:lnTo>
                  <a:close/>
                </a:path>
              </a:pathLst>
            </a:custGeom>
            <a:solidFill>
              <a:srgbClr val="97BD30"/>
            </a:solidFill>
            <a:ln w="17266"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BCD75622-4AD1-8C4C-BF94-DC6997E7FBDC}"/>
                </a:ext>
              </a:extLst>
            </p:cNvPr>
            <p:cNvSpPr/>
            <p:nvPr/>
          </p:nvSpPr>
          <p:spPr>
            <a:xfrm>
              <a:off x="3504252"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7 w 672978"/>
                <a:gd name="connsiteY3" fmla="*/ 134603 h 134602"/>
                <a:gd name="connsiteX4" fmla="*/ 672979 w 672978"/>
                <a:gd name="connsiteY4" fmla="*/ 67301 h 134602"/>
                <a:gd name="connsiteX5" fmla="*/ 605677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7" y="134603"/>
                  </a:lnTo>
                  <a:cubicBezTo>
                    <a:pt x="642848" y="134603"/>
                    <a:pt x="672979" y="104472"/>
                    <a:pt x="672979" y="67301"/>
                  </a:cubicBezTo>
                  <a:cubicBezTo>
                    <a:pt x="672979" y="30131"/>
                    <a:pt x="642848" y="0"/>
                    <a:pt x="605677" y="0"/>
                  </a:cubicBezTo>
                  <a:lnTo>
                    <a:pt x="67301" y="0"/>
                  </a:lnTo>
                  <a:close/>
                </a:path>
              </a:pathLst>
            </a:custGeom>
            <a:solidFill>
              <a:srgbClr val="ED5C01"/>
            </a:solidFill>
            <a:ln w="17266"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7F4E48C9-A39F-9C44-9D2A-648EEF543E2E}"/>
                </a:ext>
              </a:extLst>
            </p:cNvPr>
            <p:cNvSpPr/>
            <p:nvPr/>
          </p:nvSpPr>
          <p:spPr>
            <a:xfrm>
              <a:off x="3504252" y="5263990"/>
              <a:ext cx="672978" cy="134602"/>
            </a:xfrm>
            <a:custGeom>
              <a:avLst/>
              <a:gdLst>
                <a:gd name="connsiteX0" fmla="*/ 67301 w 672978"/>
                <a:gd name="connsiteY0" fmla="*/ 0 h 134602"/>
                <a:gd name="connsiteX1" fmla="*/ 0 w 672978"/>
                <a:gd name="connsiteY1" fmla="*/ 67301 h 134602"/>
                <a:gd name="connsiteX2" fmla="*/ 67301 w 672978"/>
                <a:gd name="connsiteY2" fmla="*/ 134603 h 134602"/>
                <a:gd name="connsiteX3" fmla="*/ 605677 w 672978"/>
                <a:gd name="connsiteY3" fmla="*/ 134603 h 134602"/>
                <a:gd name="connsiteX4" fmla="*/ 672979 w 672978"/>
                <a:gd name="connsiteY4" fmla="*/ 67301 h 134602"/>
                <a:gd name="connsiteX5" fmla="*/ 605677 w 672978"/>
                <a:gd name="connsiteY5" fmla="*/ 0 h 134602"/>
                <a:gd name="connsiteX6" fmla="*/ 67301 w 672978"/>
                <a:gd name="connsiteY6" fmla="*/ 0 h 13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78" h="134602">
                  <a:moveTo>
                    <a:pt x="67301" y="0"/>
                  </a:moveTo>
                  <a:cubicBezTo>
                    <a:pt x="30131" y="0"/>
                    <a:pt x="0" y="30131"/>
                    <a:pt x="0" y="67301"/>
                  </a:cubicBezTo>
                  <a:cubicBezTo>
                    <a:pt x="0" y="104472"/>
                    <a:pt x="30131" y="134603"/>
                    <a:pt x="67301" y="134603"/>
                  </a:cubicBezTo>
                  <a:lnTo>
                    <a:pt x="605677" y="134603"/>
                  </a:lnTo>
                  <a:cubicBezTo>
                    <a:pt x="642848" y="134603"/>
                    <a:pt x="672979" y="104472"/>
                    <a:pt x="672979" y="67301"/>
                  </a:cubicBezTo>
                  <a:cubicBezTo>
                    <a:pt x="672979" y="30131"/>
                    <a:pt x="642848" y="0"/>
                    <a:pt x="605677" y="0"/>
                  </a:cubicBezTo>
                  <a:lnTo>
                    <a:pt x="67301" y="0"/>
                  </a:lnTo>
                  <a:close/>
                </a:path>
              </a:pathLst>
            </a:custGeom>
            <a:solidFill>
              <a:srgbClr val="3992C7"/>
            </a:solidFill>
            <a:ln w="17266"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192F89B-1980-FB4B-9E5F-153EB0A28AD9}"/>
                </a:ext>
              </a:extLst>
            </p:cNvPr>
            <p:cNvSpPr/>
            <p:nvPr/>
          </p:nvSpPr>
          <p:spPr>
            <a:xfrm>
              <a:off x="3504252" y="5263990"/>
              <a:ext cx="134602" cy="134602"/>
            </a:xfrm>
            <a:custGeom>
              <a:avLst/>
              <a:gdLst>
                <a:gd name="connsiteX0" fmla="*/ 67301 w 134602"/>
                <a:gd name="connsiteY0" fmla="*/ 134603 h 134602"/>
                <a:gd name="connsiteX1" fmla="*/ 134603 w 134602"/>
                <a:gd name="connsiteY1" fmla="*/ 67301 h 134602"/>
                <a:gd name="connsiteX2" fmla="*/ 67301 w 134602"/>
                <a:gd name="connsiteY2" fmla="*/ 0 h 134602"/>
                <a:gd name="connsiteX3" fmla="*/ 0 w 134602"/>
                <a:gd name="connsiteY3" fmla="*/ 67301 h 134602"/>
                <a:gd name="connsiteX4" fmla="*/ 67301 w 134602"/>
                <a:gd name="connsiteY4" fmla="*/ 134603 h 13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02" h="134602">
                  <a:moveTo>
                    <a:pt x="67301" y="134603"/>
                  </a:moveTo>
                  <a:cubicBezTo>
                    <a:pt x="104472" y="134603"/>
                    <a:pt x="134603" y="104472"/>
                    <a:pt x="134603" y="67301"/>
                  </a:cubicBezTo>
                  <a:cubicBezTo>
                    <a:pt x="134603" y="30131"/>
                    <a:pt x="104472" y="0"/>
                    <a:pt x="67301" y="0"/>
                  </a:cubicBezTo>
                  <a:cubicBezTo>
                    <a:pt x="30131" y="0"/>
                    <a:pt x="0" y="30131"/>
                    <a:pt x="0" y="67301"/>
                  </a:cubicBezTo>
                  <a:cubicBezTo>
                    <a:pt x="0" y="104472"/>
                    <a:pt x="30131" y="134603"/>
                    <a:pt x="67301" y="134603"/>
                  </a:cubicBezTo>
                </a:path>
              </a:pathLst>
            </a:custGeom>
            <a:solidFill>
              <a:srgbClr val="102E60"/>
            </a:solidFill>
            <a:ln w="17266" cap="flat">
              <a:noFill/>
              <a:prstDash val="solid"/>
              <a:miter/>
            </a:ln>
          </p:spPr>
          <p:txBody>
            <a:bodyPr rtlCol="0" anchor="ctr"/>
            <a:lstStyle/>
            <a:p>
              <a:endParaRPr lang="nl-NL"/>
            </a:p>
          </p:txBody>
        </p:sp>
      </p:grpSp>
      <p:pic>
        <p:nvPicPr>
          <p:cNvPr id="22" name="Graphic 21">
            <a:extLst>
              <a:ext uri="{FF2B5EF4-FFF2-40B4-BE49-F238E27FC236}">
                <a16:creationId xmlns:a16="http://schemas.microsoft.com/office/drawing/2014/main" id="{DD101822-58E6-DC43-843C-13CFB6BF16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223" y="407161"/>
            <a:ext cx="1959719" cy="1959719"/>
          </a:xfrm>
          <a:prstGeom prst="rect">
            <a:avLst/>
          </a:prstGeom>
        </p:spPr>
      </p:pic>
      <p:sp>
        <p:nvSpPr>
          <p:cNvPr id="23" name="TextBox 22">
            <a:extLst>
              <a:ext uri="{FF2B5EF4-FFF2-40B4-BE49-F238E27FC236}">
                <a16:creationId xmlns:a16="http://schemas.microsoft.com/office/drawing/2014/main" id="{5FD2BA15-B239-4F67-AB32-2EDE8304A593}"/>
              </a:ext>
            </a:extLst>
          </p:cNvPr>
          <p:cNvSpPr txBox="1"/>
          <p:nvPr/>
        </p:nvSpPr>
        <p:spPr>
          <a:xfrm>
            <a:off x="626634" y="1957192"/>
            <a:ext cx="6550021" cy="923330"/>
          </a:xfrm>
          <a:prstGeom prst="rect">
            <a:avLst/>
          </a:prstGeom>
          <a:noFill/>
        </p:spPr>
        <p:txBody>
          <a:bodyPr wrap="square" rtlCol="0">
            <a:spAutoFit/>
          </a:bodyPr>
          <a:lstStyle/>
          <a:p>
            <a:pPr defTabSz="1219170"/>
            <a:r>
              <a:rPr kumimoji="1" lang="en-US" sz="5400" b="1" dirty="0">
                <a:solidFill>
                  <a:prstClr val="white"/>
                </a:solidFill>
                <a:latin typeface="Calibri" panose="020F0502020204030204"/>
              </a:rPr>
              <a:t>NEC UNIVERGE BLUE</a:t>
            </a:r>
            <a:r>
              <a:rPr lang="en-US" sz="5400" b="1"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a:t>
            </a:r>
            <a:endParaRPr kumimoji="1" lang="en-US" sz="5400" b="1" baseline="30000" dirty="0">
              <a:solidFill>
                <a:prstClr val="white"/>
              </a:solidFill>
              <a:latin typeface="Franklin Gothic Medium" panose="020B060302010202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A520DB01-91E6-4ADD-822C-FABD0C87D8A5}"/>
              </a:ext>
            </a:extLst>
          </p:cNvPr>
          <p:cNvSpPr txBox="1"/>
          <p:nvPr/>
        </p:nvSpPr>
        <p:spPr>
          <a:xfrm>
            <a:off x="626634" y="2659521"/>
            <a:ext cx="9438213" cy="646331"/>
          </a:xfrm>
          <a:prstGeom prst="rect">
            <a:avLst/>
          </a:prstGeom>
          <a:noFill/>
        </p:spPr>
        <p:txBody>
          <a:bodyPr wrap="square" rtlCol="0">
            <a:spAutoFit/>
          </a:bodyPr>
          <a:lstStyle/>
          <a:p>
            <a:pPr defTabSz="1219170"/>
            <a:r>
              <a:rPr kumimoji="1" lang="en-US" sz="3600" spc="333" dirty="0">
                <a:solidFill>
                  <a:prstClr val="white"/>
                </a:solidFill>
                <a:latin typeface="Calibri Light" panose="020F0302020204030204"/>
              </a:rPr>
              <a:t>CLOUD SERVICES</a:t>
            </a:r>
          </a:p>
        </p:txBody>
      </p:sp>
    </p:spTree>
    <p:extLst>
      <p:ext uri="{BB962C8B-B14F-4D97-AF65-F5344CB8AC3E}">
        <p14:creationId xmlns:p14="http://schemas.microsoft.com/office/powerpoint/2010/main" val="119744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0.48685 -0.00232 L -3.125E-6 2.59259E-6 " pathEditMode="relative" rAng="0" ptsTypes="AA">
                                      <p:cBhvr>
                                        <p:cTn id="9" dur="2000" fill="hold"/>
                                        <p:tgtEl>
                                          <p:spTgt spid="13"/>
                                        </p:tgtEl>
                                        <p:attrNameLst>
                                          <p:attrName>ppt_x</p:attrName>
                                          <p:attrName>ppt_y</p:attrName>
                                        </p:attrNameLst>
                                      </p:cBhvr>
                                      <p:rCtr x="24349" y="116"/>
                                    </p:animMotion>
                                  </p:childTnLst>
                                </p:cTn>
                              </p:par>
                              <p:par>
                                <p:cTn id="10" presetID="8" presetClass="emph" presetSubtype="0" fill="hold" grpId="3" nodeType="withEffect">
                                  <p:stCondLst>
                                    <p:cond delay="0"/>
                                  </p:stCondLst>
                                  <p:childTnLst>
                                    <p:animRot by="-5400000">
                                      <p:cBhvr>
                                        <p:cTn id="11" dur="10" fill="hold"/>
                                        <p:tgtEl>
                                          <p:spTgt spid="13"/>
                                        </p:tgtEl>
                                        <p:attrNameLst>
                                          <p:attrName>r</p:attrName>
                                        </p:attrNameLst>
                                      </p:cBhvr>
                                    </p:animRot>
                                  </p:childTnLst>
                                </p:cTn>
                              </p:par>
                              <p:par>
                                <p:cTn id="12" presetID="8" presetClass="emph" presetSubtype="0" decel="100000" fill="hold" grpId="2" nodeType="withEffect">
                                  <p:stCondLst>
                                    <p:cond delay="100"/>
                                  </p:stCondLst>
                                  <p:childTnLst>
                                    <p:animRot by="5400000">
                                      <p:cBhvr>
                                        <p:cTn id="13" dur="2000" fill="hold"/>
                                        <p:tgtEl>
                                          <p:spTgt spid="13"/>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0-#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4E4749E-5599-48F9-9C39-AE3A1E471DB7}"/>
              </a:ext>
            </a:extLst>
          </p:cNvPr>
          <p:cNvPicPr>
            <a:picLocks noChangeAspect="1"/>
          </p:cNvPicPr>
          <p:nvPr/>
        </p:nvPicPr>
        <p:blipFill>
          <a:blip r:embed="rId3"/>
          <a:srcRect/>
          <a:stretch/>
        </p:blipFill>
        <p:spPr>
          <a:xfrm>
            <a:off x="1419743" y="879021"/>
            <a:ext cx="4597606" cy="545077"/>
          </a:xfrm>
          <a:prstGeom prst="rect">
            <a:avLst/>
          </a:prstGeom>
        </p:spPr>
      </p:pic>
      <p:sp>
        <p:nvSpPr>
          <p:cNvPr id="2" name="Title 1">
            <a:extLst>
              <a:ext uri="{FF2B5EF4-FFF2-40B4-BE49-F238E27FC236}">
                <a16:creationId xmlns:a16="http://schemas.microsoft.com/office/drawing/2014/main" id="{D63612DD-2550-4BD9-9337-ACBBEB2BF954}"/>
              </a:ext>
            </a:extLst>
          </p:cNvPr>
          <p:cNvSpPr>
            <a:spLocks noGrp="1"/>
          </p:cNvSpPr>
          <p:nvPr>
            <p:ph type="title"/>
          </p:nvPr>
        </p:nvSpPr>
        <p:spPr>
          <a:xfrm>
            <a:off x="68663" y="38400"/>
            <a:ext cx="11712000" cy="624000"/>
          </a:xfrm>
        </p:spPr>
        <p:txBody>
          <a:bodyPr/>
          <a:lstStyle/>
          <a:p>
            <a:r>
              <a:rPr lang="en-US" sz="2400" dirty="0">
                <a:latin typeface="Verdana" panose="020B0604030504040204" pitchFamily="34" charset="0"/>
                <a:ea typeface="Verdana" panose="020B0604030504040204" pitchFamily="34" charset="0"/>
              </a:rPr>
              <a:t>UNIVERGE BLUE Additional Device Connections (Resource License)</a:t>
            </a:r>
          </a:p>
        </p:txBody>
      </p:sp>
      <p:sp>
        <p:nvSpPr>
          <p:cNvPr id="13" name="TextBox 12">
            <a:extLst>
              <a:ext uri="{FF2B5EF4-FFF2-40B4-BE49-F238E27FC236}">
                <a16:creationId xmlns:a16="http://schemas.microsoft.com/office/drawing/2014/main" id="{85965D1D-AF7E-463B-B4EB-140710303439}"/>
              </a:ext>
            </a:extLst>
          </p:cNvPr>
          <p:cNvSpPr txBox="1"/>
          <p:nvPr/>
        </p:nvSpPr>
        <p:spPr>
          <a:xfrm>
            <a:off x="6095351" y="946877"/>
            <a:ext cx="4889501"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b="1" kern="0" dirty="0">
                <a:solidFill>
                  <a:srgbClr val="002060"/>
                </a:solidFill>
                <a:latin typeface="Arial"/>
                <a:cs typeface="Arial"/>
                <a:sym typeface="Arial"/>
              </a:rPr>
              <a:t>IP, Fax, or Analog Resource Packages</a:t>
            </a:r>
            <a:endParaRPr kumimoji="0" lang="en-US" b="1" i="0" u="none" strike="noStrike" kern="0" cap="none" spc="0" normalizeH="0" baseline="0" noProof="0" dirty="0">
              <a:ln>
                <a:noFill/>
              </a:ln>
              <a:solidFill>
                <a:srgbClr val="002060"/>
              </a:solidFill>
              <a:effectLst/>
              <a:uLnTx/>
              <a:uFillTx/>
              <a:latin typeface="Arial"/>
              <a:ea typeface="+mn-ea"/>
              <a:cs typeface="Arial"/>
              <a:sym typeface="Arial"/>
            </a:endParaRPr>
          </a:p>
        </p:txBody>
      </p:sp>
      <p:graphicFrame>
        <p:nvGraphicFramePr>
          <p:cNvPr id="9" name="Table 11">
            <a:extLst>
              <a:ext uri="{FF2B5EF4-FFF2-40B4-BE49-F238E27FC236}">
                <a16:creationId xmlns:a16="http://schemas.microsoft.com/office/drawing/2014/main" id="{1BE66FEE-8413-45E3-8FAB-66DEC6473EA7}"/>
              </a:ext>
            </a:extLst>
          </p:cNvPr>
          <p:cNvGraphicFramePr>
            <a:graphicFrameLocks noGrp="1"/>
          </p:cNvGraphicFramePr>
          <p:nvPr>
            <p:extLst>
              <p:ext uri="{D42A27DB-BD31-4B8C-83A1-F6EECF244321}">
                <p14:modId xmlns:p14="http://schemas.microsoft.com/office/powerpoint/2010/main" val="93982715"/>
              </p:ext>
            </p:extLst>
          </p:nvPr>
        </p:nvGraphicFramePr>
        <p:xfrm>
          <a:off x="301597" y="1722383"/>
          <a:ext cx="4572000" cy="4184641"/>
        </p:xfrm>
        <a:graphic>
          <a:graphicData uri="http://schemas.openxmlformats.org/drawingml/2006/table">
            <a:tbl>
              <a:tblPr firstRow="1" bandRow="1">
                <a:tableStyleId>{6E25E649-3F16-4E02-A733-19D2CDBF48F0}</a:tableStyleId>
              </a:tblPr>
              <a:tblGrid>
                <a:gridCol w="2286000">
                  <a:extLst>
                    <a:ext uri="{9D8B030D-6E8A-4147-A177-3AD203B41FA5}">
                      <a16:colId xmlns:a16="http://schemas.microsoft.com/office/drawing/2014/main" val="1651427462"/>
                    </a:ext>
                  </a:extLst>
                </a:gridCol>
                <a:gridCol w="2286000">
                  <a:extLst>
                    <a:ext uri="{9D8B030D-6E8A-4147-A177-3AD203B41FA5}">
                      <a16:colId xmlns:a16="http://schemas.microsoft.com/office/drawing/2014/main" val="643064984"/>
                    </a:ext>
                  </a:extLst>
                </a:gridCol>
              </a:tblGrid>
              <a:tr h="731520">
                <a:tc>
                  <a:txBody>
                    <a:bodyPr/>
                    <a:lstStyle/>
                    <a:p>
                      <a:pPr algn="ctr"/>
                      <a:r>
                        <a:rPr lang="en-US" sz="1600" dirty="0">
                          <a:effectLst>
                            <a:outerShdw blurRad="38100" dist="38100" dir="2700000" algn="tl">
                              <a:srgbClr val="000000">
                                <a:alpha val="43137"/>
                              </a:srgbClr>
                            </a:outerShdw>
                          </a:effectLst>
                        </a:rPr>
                        <a:t>Resource </a:t>
                      </a:r>
                    </a:p>
                    <a:p>
                      <a:pPr algn="ctr"/>
                      <a:r>
                        <a:rPr lang="en-US" sz="1400" dirty="0">
                          <a:effectLst>
                            <a:outerShdw blurRad="38100" dist="38100" dir="2700000" algn="tl">
                              <a:srgbClr val="000000">
                                <a:alpha val="43137"/>
                              </a:srgbClr>
                            </a:outerShdw>
                          </a:effectLst>
                        </a:rPr>
                        <a:t>Per Use</a:t>
                      </a:r>
                    </a:p>
                  </a:txBody>
                  <a:tcPr marL="121920" marR="121920" marT="60960" marB="6096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39224"/>
                    </a:solidFill>
                  </a:tcPr>
                </a:tc>
                <a:tc>
                  <a:txBody>
                    <a:bodyPr/>
                    <a:lstStyle/>
                    <a:p>
                      <a:pPr algn="ctr"/>
                      <a:r>
                        <a:rPr lang="en-US" sz="1600" dirty="0">
                          <a:effectLst>
                            <a:outerShdw blurRad="38100" dist="38100" dir="2700000" algn="tl">
                              <a:srgbClr val="000000">
                                <a:alpha val="43137"/>
                              </a:srgbClr>
                            </a:outerShdw>
                          </a:effectLst>
                        </a:rPr>
                        <a:t>Resource </a:t>
                      </a:r>
                    </a:p>
                    <a:p>
                      <a:pPr algn="ctr"/>
                      <a:r>
                        <a:rPr lang="en-US" sz="1400" dirty="0">
                          <a:effectLst>
                            <a:outerShdw blurRad="38100" dist="38100" dir="2700000" algn="tl">
                              <a:srgbClr val="000000">
                                <a:alpha val="43137"/>
                              </a:srgbClr>
                            </a:outerShdw>
                          </a:effectLst>
                        </a:rPr>
                        <a:t>Per Minutes</a:t>
                      </a:r>
                    </a:p>
                  </a:txBody>
                  <a:tcPr marL="121920" marR="121920" marT="60960" marB="6096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0B56A5"/>
                    </a:solidFill>
                  </a:tcPr>
                </a:tc>
                <a:extLst>
                  <a:ext uri="{0D108BD9-81ED-4DB2-BD59-A6C34878D82A}">
                    <a16:rowId xmlns:a16="http://schemas.microsoft.com/office/drawing/2014/main" val="3631208007"/>
                  </a:ext>
                </a:extLst>
              </a:tr>
              <a:tr h="891913">
                <a:tc gridSpan="2">
                  <a:txBody>
                    <a:bodyPr/>
                    <a:lstStyle/>
                    <a:p>
                      <a:pPr algn="ctr"/>
                      <a:r>
                        <a:rPr lang="en-US" sz="1300" dirty="0"/>
                        <a:t>Resource license used for general purpose device with no UC – IP device or analog*. Pay per use or metered. No free phone or rebate is available with these licenses</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tc>
                <a:extLst>
                  <a:ext uri="{0D108BD9-81ED-4DB2-BD59-A6C34878D82A}">
                    <a16:rowId xmlns:a16="http://schemas.microsoft.com/office/drawing/2014/main" val="4143623945"/>
                  </a:ext>
                </a:extLst>
              </a:tr>
              <a:tr h="630673">
                <a:tc gridSpan="2">
                  <a:txBody>
                    <a:bodyPr/>
                    <a:lstStyle/>
                    <a:p>
                      <a:pPr algn="ctr"/>
                      <a:r>
                        <a:rPr lang="en-US" sz="1300" dirty="0"/>
                        <a:t>Use Cases: Courtesy, Lobby, Conference Room, Paging Device</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9790498"/>
                  </a:ext>
                </a:extLst>
              </a:tr>
              <a:tr h="4572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Billed Per Minute</a:t>
                      </a:r>
                    </a:p>
                  </a:txBody>
                  <a:tcPr marL="121920" marR="121920" marT="60960" marB="6096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Includes 500 Minutes</a:t>
                      </a:r>
                    </a:p>
                  </a:txBody>
                  <a:tcPr marL="121920" marR="121920" marT="60960" marB="6096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97616"/>
                  </a:ext>
                </a:extLst>
              </a:tr>
              <a:tr h="493776">
                <a:tc gridSpan="2">
                  <a:txBody>
                    <a:bodyPr/>
                    <a:lstStyle/>
                    <a:p>
                      <a:pPr algn="ctr"/>
                      <a:r>
                        <a:rPr lang="en-US" sz="1300" b="0" dirty="0"/>
                        <a:t>*Analog Requires Adapter (purchased separately)</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4214734"/>
                  </a:ext>
                </a:extLst>
              </a:tr>
              <a:tr h="499872">
                <a:tc gridSpan="2">
                  <a:txBody>
                    <a:bodyPr/>
                    <a:lstStyle/>
                    <a:p>
                      <a:pPr algn="ctr"/>
                      <a:r>
                        <a:rPr lang="en-US" sz="1300" b="0" dirty="0"/>
                        <a:t>Includes 1 DID &amp; </a:t>
                      </a:r>
                      <a:r>
                        <a:rPr lang="en-US" sz="1300" b="0" dirty="0" err="1"/>
                        <a:t>VM</a:t>
                      </a:r>
                      <a:r>
                        <a:rPr lang="en-US" sz="1300" b="0" dirty="0"/>
                        <a:t> - Max 1 Device per License</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4258478"/>
                  </a:ext>
                </a:extLst>
              </a:tr>
              <a:tr h="457200">
                <a:tc gridSpan="2">
                  <a:txBody>
                    <a:bodyPr/>
                    <a:lstStyle/>
                    <a:p>
                      <a:pPr algn="ctr"/>
                      <a:r>
                        <a:rPr lang="en-US" sz="1300" b="1" dirty="0">
                          <a:solidFill>
                            <a:schemeClr val="tx1"/>
                          </a:solidFill>
                        </a:rPr>
                        <a:t>Call Recording On Demand and Automatic</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354359"/>
                  </a:ext>
                </a:extLst>
              </a:tr>
            </a:tbl>
          </a:graphicData>
        </a:graphic>
      </p:graphicFrame>
      <p:graphicFrame>
        <p:nvGraphicFramePr>
          <p:cNvPr id="8" name="Table 11">
            <a:extLst>
              <a:ext uri="{FF2B5EF4-FFF2-40B4-BE49-F238E27FC236}">
                <a16:creationId xmlns:a16="http://schemas.microsoft.com/office/drawing/2014/main" id="{2B088C26-8C2C-4601-B933-1911D3913352}"/>
              </a:ext>
            </a:extLst>
          </p:cNvPr>
          <p:cNvGraphicFramePr>
            <a:graphicFrameLocks noGrp="1"/>
          </p:cNvGraphicFramePr>
          <p:nvPr>
            <p:extLst>
              <p:ext uri="{D42A27DB-BD31-4B8C-83A1-F6EECF244321}">
                <p14:modId xmlns:p14="http://schemas.microsoft.com/office/powerpoint/2010/main" val="3030932683"/>
              </p:ext>
            </p:extLst>
          </p:nvPr>
        </p:nvGraphicFramePr>
        <p:xfrm>
          <a:off x="5065266" y="1722383"/>
          <a:ext cx="6858000" cy="4193800"/>
        </p:xfrm>
        <a:graphic>
          <a:graphicData uri="http://schemas.openxmlformats.org/drawingml/2006/table">
            <a:tbl>
              <a:tblPr firstRow="1" bandRow="1">
                <a:tableStyleId>{6E25E649-3F16-4E02-A733-19D2CDBF48F0}</a:tableStyleId>
              </a:tblPr>
              <a:tblGrid>
                <a:gridCol w="2286000">
                  <a:extLst>
                    <a:ext uri="{9D8B030D-6E8A-4147-A177-3AD203B41FA5}">
                      <a16:colId xmlns:a16="http://schemas.microsoft.com/office/drawing/2014/main" val="1651427462"/>
                    </a:ext>
                  </a:extLst>
                </a:gridCol>
                <a:gridCol w="2286000">
                  <a:extLst>
                    <a:ext uri="{9D8B030D-6E8A-4147-A177-3AD203B41FA5}">
                      <a16:colId xmlns:a16="http://schemas.microsoft.com/office/drawing/2014/main" val="643064984"/>
                    </a:ext>
                  </a:extLst>
                </a:gridCol>
                <a:gridCol w="2286000">
                  <a:extLst>
                    <a:ext uri="{9D8B030D-6E8A-4147-A177-3AD203B41FA5}">
                      <a16:colId xmlns:a16="http://schemas.microsoft.com/office/drawing/2014/main" val="185382115"/>
                    </a:ext>
                  </a:extLst>
                </a:gridCol>
              </a:tblGrid>
              <a:tr h="735033">
                <a:tc>
                  <a:txBody>
                    <a:bodyPr/>
                    <a:lstStyle/>
                    <a:p>
                      <a:pPr algn="ctr"/>
                      <a:r>
                        <a:rPr lang="en-US" sz="1600" dirty="0">
                          <a:effectLst>
                            <a:outerShdw blurRad="38100" dist="38100" dir="2700000" algn="tl">
                              <a:srgbClr val="000000">
                                <a:alpha val="43137"/>
                              </a:srgbClr>
                            </a:outerShdw>
                          </a:effectLst>
                        </a:rPr>
                        <a:t>Fax </a:t>
                      </a:r>
                      <a:r>
                        <a:rPr lang="en-US" sz="1400" dirty="0">
                          <a:effectLst>
                            <a:outerShdw blurRad="38100" dist="38100" dir="2700000" algn="tl">
                              <a:srgbClr val="000000">
                                <a:alpha val="43137"/>
                              </a:srgbClr>
                            </a:outerShdw>
                          </a:effectLst>
                        </a:rPr>
                        <a:t>Resource </a:t>
                      </a:r>
                    </a:p>
                    <a:p>
                      <a:pPr algn="ctr"/>
                      <a:r>
                        <a:rPr lang="en-US" sz="1400" dirty="0">
                          <a:effectLst>
                            <a:outerShdw blurRad="38100" dist="38100" dir="2700000" algn="tl">
                              <a:srgbClr val="000000">
                                <a:alpha val="43137"/>
                              </a:srgbClr>
                            </a:outerShdw>
                          </a:effectLst>
                        </a:rPr>
                        <a:t>Per Use</a:t>
                      </a:r>
                    </a:p>
                  </a:txBody>
                  <a:tcPr marL="121920" marR="121920" marT="60960" marB="6096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39224"/>
                    </a:solidFill>
                  </a:tcPr>
                </a:tc>
                <a:tc>
                  <a:txBody>
                    <a:bodyPr/>
                    <a:lstStyle/>
                    <a:p>
                      <a:pPr algn="ctr"/>
                      <a:r>
                        <a:rPr lang="en-US" sz="1600" dirty="0">
                          <a:effectLst>
                            <a:outerShdw blurRad="38100" dist="38100" dir="2700000" algn="tl">
                              <a:srgbClr val="000000">
                                <a:alpha val="43137"/>
                              </a:srgbClr>
                            </a:outerShdw>
                          </a:effectLst>
                        </a:rPr>
                        <a:t>Fax </a:t>
                      </a:r>
                      <a:r>
                        <a:rPr lang="en-US" sz="1400" dirty="0">
                          <a:effectLst>
                            <a:outerShdw blurRad="38100" dist="38100" dir="2700000" algn="tl">
                              <a:srgbClr val="000000">
                                <a:alpha val="43137"/>
                              </a:srgbClr>
                            </a:outerShdw>
                          </a:effectLst>
                        </a:rPr>
                        <a:t>Resource </a:t>
                      </a:r>
                    </a:p>
                    <a:p>
                      <a:pPr algn="ctr"/>
                      <a:r>
                        <a:rPr lang="en-US" sz="1400" dirty="0">
                          <a:effectLst>
                            <a:outerShdw blurRad="38100" dist="38100" dir="2700000" algn="tl">
                              <a:srgbClr val="000000">
                                <a:alpha val="43137"/>
                              </a:srgbClr>
                            </a:outerShdw>
                          </a:effectLst>
                        </a:rPr>
                        <a:t>Per Minutes</a:t>
                      </a:r>
                    </a:p>
                  </a:txBody>
                  <a:tcPr marL="121920" marR="121920" marT="60960" marB="60960" anchor="ctr">
                    <a:lnT w="38100" cap="flat" cmpd="sng" algn="ctr">
                      <a:solidFill>
                        <a:schemeClr val="tx1"/>
                      </a:solidFill>
                      <a:prstDash val="solid"/>
                      <a:round/>
                      <a:headEnd type="none" w="med" len="med"/>
                      <a:tailEnd type="none" w="med" len="med"/>
                    </a:lnT>
                    <a:solidFill>
                      <a:srgbClr val="0B56A5"/>
                    </a:solidFill>
                  </a:tcPr>
                </a:tc>
                <a:tc>
                  <a:txBody>
                    <a:bodyPr/>
                    <a:lstStyle/>
                    <a:p>
                      <a:pPr algn="ctr"/>
                      <a:r>
                        <a:rPr lang="en-US" sz="1600" dirty="0">
                          <a:effectLst>
                            <a:outerShdw blurRad="38100" dist="38100" dir="2700000" algn="tl">
                              <a:srgbClr val="000000">
                                <a:alpha val="43137"/>
                              </a:srgbClr>
                            </a:outerShdw>
                          </a:effectLst>
                        </a:rPr>
                        <a:t>Fax</a:t>
                      </a:r>
                      <a:r>
                        <a:rPr lang="en-US" sz="1400" dirty="0">
                          <a:effectLst>
                            <a:outerShdw blurRad="38100" dist="38100" dir="2700000" algn="tl">
                              <a:srgbClr val="000000">
                                <a:alpha val="43137"/>
                              </a:srgbClr>
                            </a:outerShdw>
                          </a:effectLst>
                        </a:rPr>
                        <a:t> Resource Unlimited</a:t>
                      </a:r>
                    </a:p>
                  </a:txBody>
                  <a:tcPr marL="121920" marR="121920" marT="60960" marB="6096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40B312"/>
                    </a:solidFill>
                  </a:tcPr>
                </a:tc>
                <a:extLst>
                  <a:ext uri="{0D108BD9-81ED-4DB2-BD59-A6C34878D82A}">
                    <a16:rowId xmlns:a16="http://schemas.microsoft.com/office/drawing/2014/main" val="3631208007"/>
                  </a:ext>
                </a:extLst>
              </a:tr>
              <a:tr h="918791">
                <a:tc gridSpan="3">
                  <a:txBody>
                    <a:bodyPr/>
                    <a:lstStyle/>
                    <a:p>
                      <a:pPr algn="ctr"/>
                      <a:r>
                        <a:rPr lang="en-US" sz="1300" dirty="0"/>
                        <a:t>License to support physical fax machine (use WebFax for virtual fax app), with no UC included. Pay per use or metered. No free phone or rebate is available with these licenses. Requires adapter*</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lnL w="38100" cap="flat" cmpd="sng" algn="ctr">
                      <a:solidFill>
                        <a:schemeClr val="tx1"/>
                      </a:solidFill>
                      <a:prstDash val="solid"/>
                      <a:round/>
                      <a:headEnd type="none" w="med" len="med"/>
                      <a:tailEnd type="none" w="med" len="med"/>
                    </a:lnL>
                  </a:tcPr>
                </a:tc>
                <a:tc hMerge="1">
                  <a:txBody>
                    <a:bodyPr/>
                    <a:lstStyle/>
                    <a:p>
                      <a:pPr algn="ctr"/>
                      <a:endParaRPr lang="en-US" sz="1300" dirty="0"/>
                    </a:p>
                  </a:txBody>
                  <a:tcPr marL="121920" marR="121920" marT="60960" marB="60960" anchor="ctr"/>
                </a:tc>
                <a:extLst>
                  <a:ext uri="{0D108BD9-81ED-4DB2-BD59-A6C34878D82A}">
                    <a16:rowId xmlns:a16="http://schemas.microsoft.com/office/drawing/2014/main" val="3071127255"/>
                  </a:ext>
                </a:extLst>
              </a:tr>
              <a:tr h="647153">
                <a:tc gridSpan="3">
                  <a:txBody>
                    <a:bodyPr/>
                    <a:lstStyle/>
                    <a:p>
                      <a:pPr algn="ctr"/>
                      <a:r>
                        <a:rPr lang="en-US" sz="1300" dirty="0"/>
                        <a:t>Used for Fax Machine or Analog Terminal</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tc>
                <a:tc hMerge="1">
                  <a:txBody>
                    <a:bodyPr/>
                    <a:lstStyle/>
                    <a:p>
                      <a:pPr algn="ctr"/>
                      <a:endParaRPr lang="en-US" sz="1300" dirty="0"/>
                    </a:p>
                  </a:txBody>
                  <a:tcPr marL="121920" marR="121920" marT="60960" marB="6096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9790498"/>
                  </a:ext>
                </a:extLst>
              </a:tr>
              <a:tr h="6827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Billed Per Minute</a:t>
                      </a:r>
                    </a:p>
                    <a:p>
                      <a:pPr algn="ctr"/>
                      <a:endParaRPr lang="en-US" sz="1300" dirty="0"/>
                    </a:p>
                  </a:txBody>
                  <a:tcPr marL="121920" marR="121920" marT="60960" marB="6096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Includes 500 Minutes</a:t>
                      </a:r>
                    </a:p>
                    <a:p>
                      <a:pPr algn="ctr"/>
                      <a:endParaRPr lang="en-US" sz="13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Unlimited Outbound, Local, and LD</a:t>
                      </a:r>
                    </a:p>
                  </a:txBody>
                  <a:tcPr marL="121920" marR="121920" marT="60960" marB="6096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97616"/>
                  </a:ext>
                </a:extLst>
              </a:tr>
              <a:tr h="490351">
                <a:tc gridSpan="3">
                  <a:txBody>
                    <a:bodyPr/>
                    <a:lstStyle/>
                    <a:p>
                      <a:pPr algn="ctr"/>
                      <a:r>
                        <a:rPr lang="en-US" sz="1300" dirty="0"/>
                        <a:t>*Requires Analog Fax Adapter </a:t>
                      </a:r>
                      <a:r>
                        <a:rPr lang="en-US" sz="1300" b="0" dirty="0"/>
                        <a:t>(purchased separately)</a:t>
                      </a:r>
                      <a:endParaRPr lang="en-US" sz="1300" dirty="0"/>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tc>
                <a:tc hMerge="1">
                  <a:txBody>
                    <a:bodyPr/>
                    <a:lstStyle/>
                    <a:p>
                      <a:pPr algn="ctr"/>
                      <a:endParaRPr lang="en-US" sz="1300" dirty="0"/>
                    </a:p>
                  </a:txBody>
                  <a:tcPr marL="121920" marR="121920" marT="60960" marB="6096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33598840"/>
                  </a:ext>
                </a:extLst>
              </a:tr>
              <a:tr h="719720">
                <a:tc gridSpan="3">
                  <a:txBody>
                    <a:bodyPr/>
                    <a:lstStyle/>
                    <a:p>
                      <a:pPr algn="ctr"/>
                      <a:r>
                        <a:rPr lang="en-US" sz="1300" dirty="0"/>
                        <a:t>Includes 1 DID - </a:t>
                      </a:r>
                      <a:r>
                        <a:rPr lang="en-US" sz="1300" b="0" dirty="0"/>
                        <a:t>Max 1 Device per License</a:t>
                      </a:r>
                    </a:p>
                  </a:txBody>
                  <a:tcPr marL="121920" marR="121920" marT="60960" marB="6096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lnB w="381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4258478"/>
                  </a:ext>
                </a:extLst>
              </a:tr>
            </a:tbl>
          </a:graphicData>
        </a:graphic>
      </p:graphicFrame>
      <p:sp>
        <p:nvSpPr>
          <p:cNvPr id="4" name="TextBox 3">
            <a:extLst>
              <a:ext uri="{FF2B5EF4-FFF2-40B4-BE49-F238E27FC236}">
                <a16:creationId xmlns:a16="http://schemas.microsoft.com/office/drawing/2014/main" id="{ED2C4D61-6D0B-4A2A-A415-AF23E028D198}"/>
              </a:ext>
            </a:extLst>
          </p:cNvPr>
          <p:cNvSpPr txBox="1"/>
          <p:nvPr/>
        </p:nvSpPr>
        <p:spPr>
          <a:xfrm>
            <a:off x="7940569" y="6464652"/>
            <a:ext cx="3345366" cy="215444"/>
          </a:xfrm>
          <a:prstGeom prst="rect">
            <a:avLst/>
          </a:prstGeom>
          <a:noFill/>
        </p:spPr>
        <p:txBody>
          <a:bodyPr wrap="square" rtlCol="0">
            <a:spAutoFit/>
          </a:bodyPr>
          <a:lstStyle/>
          <a:p>
            <a:r>
              <a:rPr lang="en-US" sz="800" dirty="0"/>
              <a:t>*Fax adapter included in quote tool on equipment screen</a:t>
            </a:r>
          </a:p>
        </p:txBody>
      </p:sp>
    </p:spTree>
    <p:extLst>
      <p:ext uri="{BB962C8B-B14F-4D97-AF65-F5344CB8AC3E}">
        <p14:creationId xmlns:p14="http://schemas.microsoft.com/office/powerpoint/2010/main" val="178811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5">
            <a:extLst>
              <a:ext uri="{FF2B5EF4-FFF2-40B4-BE49-F238E27FC236}">
                <a16:creationId xmlns:a16="http://schemas.microsoft.com/office/drawing/2014/main" id="{CC89497D-C57E-DF4B-949C-41B85DE2763A}"/>
              </a:ext>
            </a:extLst>
          </p:cNvPr>
          <p:cNvSpPr/>
          <p:nvPr/>
        </p:nvSpPr>
        <p:spPr>
          <a:xfrm>
            <a:off x="-6796" y="759397"/>
            <a:ext cx="12198795" cy="5675333"/>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66612"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CONNECT - 100+ Enterprise-level Features </a:t>
            </a:r>
            <a:r>
              <a:rPr kumimoji="0" lang="en-US" sz="2800" b="0" i="1" u="none" strike="noStrike" kern="1200" cap="none" spc="0" normalizeH="0" baseline="0" noProof="0" dirty="0">
                <a:ln>
                  <a:noFill/>
                </a:ln>
                <a:solidFill>
                  <a:srgbClr val="BFD66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Included</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cxnSp>
        <p:nvCxnSpPr>
          <p:cNvPr id="12" name="Straight Connector 30">
            <a:extLst>
              <a:ext uri="{FF2B5EF4-FFF2-40B4-BE49-F238E27FC236}">
                <a16:creationId xmlns:a16="http://schemas.microsoft.com/office/drawing/2014/main" id="{530A530C-D509-5841-9387-9473A4111DA0}"/>
              </a:ext>
            </a:extLst>
          </p:cNvPr>
          <p:cNvCxnSpPr>
            <a:cxnSpLocks/>
          </p:cNvCxnSpPr>
          <p:nvPr/>
        </p:nvCxnSpPr>
        <p:spPr>
          <a:xfrm>
            <a:off x="-76763" y="3260890"/>
            <a:ext cx="5778205"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4" name="Table 4">
            <a:extLst>
              <a:ext uri="{FF2B5EF4-FFF2-40B4-BE49-F238E27FC236}">
                <a16:creationId xmlns:a16="http://schemas.microsoft.com/office/drawing/2014/main" id="{52CCA403-2262-3F4C-8DF3-20C6E4FD89BB}"/>
              </a:ext>
            </a:extLst>
          </p:cNvPr>
          <p:cNvGraphicFramePr>
            <a:graphicFrameLocks noGrp="1"/>
          </p:cNvGraphicFramePr>
          <p:nvPr>
            <p:extLst>
              <p:ext uri="{D42A27DB-BD31-4B8C-83A1-F6EECF244321}">
                <p14:modId xmlns:p14="http://schemas.microsoft.com/office/powerpoint/2010/main" val="2526040224"/>
              </p:ext>
            </p:extLst>
          </p:nvPr>
        </p:nvGraphicFramePr>
        <p:xfrm>
          <a:off x="517371" y="1359068"/>
          <a:ext cx="11205051" cy="4861560"/>
        </p:xfrm>
        <a:graphic>
          <a:graphicData uri="http://schemas.openxmlformats.org/drawingml/2006/table">
            <a:tbl>
              <a:tblPr firstRow="1" bandRow="1">
                <a:tableStyleId>{5C22544A-7EE6-4342-B048-85BDC9FD1C3A}</a:tableStyleId>
              </a:tblPr>
              <a:tblGrid>
                <a:gridCol w="3852748">
                  <a:extLst>
                    <a:ext uri="{9D8B030D-6E8A-4147-A177-3AD203B41FA5}">
                      <a16:colId xmlns:a16="http://schemas.microsoft.com/office/drawing/2014/main" val="220100102"/>
                    </a:ext>
                  </a:extLst>
                </a:gridCol>
                <a:gridCol w="3617286">
                  <a:extLst>
                    <a:ext uri="{9D8B030D-6E8A-4147-A177-3AD203B41FA5}">
                      <a16:colId xmlns:a16="http://schemas.microsoft.com/office/drawing/2014/main" val="2577648159"/>
                    </a:ext>
                  </a:extLst>
                </a:gridCol>
                <a:gridCol w="3735017">
                  <a:extLst>
                    <a:ext uri="{9D8B030D-6E8A-4147-A177-3AD203B41FA5}">
                      <a16:colId xmlns:a16="http://schemas.microsoft.com/office/drawing/2014/main" val="2033866912"/>
                    </a:ext>
                  </a:extLst>
                </a:gridCol>
              </a:tblGrid>
              <a:tr h="82296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Full Featured Phone System</a:t>
                      </a:r>
                    </a:p>
                  </a:txBody>
                  <a:tcPr marL="822960" anchor="ctr">
                    <a:solidFill>
                      <a:srgbClr val="002B62"/>
                    </a:solidFill>
                  </a:tcPr>
                </a:tc>
                <a:tc>
                  <a:txBody>
                    <a:bodyPr/>
                    <a:lstStyle/>
                    <a:p>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Automated Attendant</a:t>
                      </a:r>
                    </a:p>
                  </a:txBody>
                  <a:tcPr marL="822960" anchor="ctr">
                    <a:solidFill>
                      <a:srgbClr val="002B62"/>
                    </a:solidFill>
                  </a:tcPr>
                </a:tc>
                <a:tc>
                  <a:txBody>
                    <a:bodyPr/>
                    <a:lstStyle/>
                    <a:p>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Hunt Groups </a:t>
                      </a:r>
                    </a:p>
                    <a:p>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(10 included with CONNECT)</a:t>
                      </a:r>
                    </a:p>
                  </a:txBody>
                  <a:tcPr marL="822960" anchor="ctr">
                    <a:solidFill>
                      <a:srgbClr val="002B62"/>
                    </a:solidFill>
                  </a:tcPr>
                </a:tc>
                <a:extLst>
                  <a:ext uri="{0D108BD9-81ED-4DB2-BD59-A6C34878D82A}">
                    <a16:rowId xmlns:a16="http://schemas.microsoft.com/office/drawing/2014/main" val="2617420705"/>
                  </a:ext>
                </a:extLst>
              </a:tr>
              <a:tr h="13716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Call transfer, hold, park, monitor, conference, contact list, BLF, Line Keys, follow me forwarding, call flip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b="1"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Easily deploy phones at remote </a:t>
                      </a:r>
                      <a:b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and home offices</a:t>
                      </a:r>
                    </a:p>
                    <a:p>
                      <a:endParaRPr lang="en-US" sz="13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74320" marR="274320" marT="91440" marB="91440">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Multi-menu, multi-level, scheduled routing with easy graphical setup and management</a:t>
                      </a:r>
                    </a:p>
                    <a:p>
                      <a:endParaRPr lang="en-US" sz="13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74320" marR="274320" marT="91440" marB="91440">
                    <a:solidFill>
                      <a:schemeClr val="bg1"/>
                    </a:solidFill>
                  </a:tcPr>
                </a:tc>
                <a:tc>
                  <a:txBody>
                    <a:bodyPr/>
                    <a:lstStyle/>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Flexible call delivery - simultaneous, round robin, sequential, longest idle</a:t>
                      </a:r>
                    </a:p>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Greetings &amp; recorded messages</a:t>
                      </a:r>
                    </a:p>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Graphical Data &amp; Usage Reports</a:t>
                      </a:r>
                    </a:p>
                  </a:txBody>
                  <a:tcPr marL="274320" marR="274320" marT="91440" marB="91440">
                    <a:solidFill>
                      <a:schemeClr val="bg1"/>
                    </a:solidFill>
                  </a:tcPr>
                </a:tc>
                <a:extLst>
                  <a:ext uri="{0D108BD9-81ED-4DB2-BD59-A6C34878D82A}">
                    <a16:rowId xmlns:a16="http://schemas.microsoft.com/office/drawing/2014/main" val="917519006"/>
                  </a:ext>
                </a:extLst>
              </a:tr>
              <a:tr h="822960">
                <a:tc>
                  <a:txBody>
                    <a:bodyPr/>
                    <a:lstStyle/>
                    <a:p>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Call Recording</a:t>
                      </a:r>
                    </a:p>
                  </a:txBody>
                  <a:tcPr marL="822960" anchor="ctr">
                    <a:lnB w="28575" cap="flat" cmpd="sng" algn="ctr">
                      <a:solidFill>
                        <a:schemeClr val="bg1"/>
                      </a:solidFill>
                      <a:prstDash val="solid"/>
                      <a:round/>
                      <a:headEnd type="none" w="med" len="med"/>
                      <a:tailEnd type="none" w="med" len="med"/>
                    </a:lnB>
                    <a:solidFill>
                      <a:srgbClr val="002B62"/>
                    </a:solidFill>
                  </a:tcPr>
                </a:tc>
                <a:tc>
                  <a:txBody>
                    <a:bodyPr/>
                    <a:lstStyle/>
                    <a:p>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Receptionist Routing</a:t>
                      </a:r>
                    </a:p>
                  </a:txBody>
                  <a:tcPr marL="822960" anchor="ctr">
                    <a:lnB w="28575" cap="flat" cmpd="sng" algn="ctr">
                      <a:solidFill>
                        <a:schemeClr val="bg1"/>
                      </a:solidFill>
                      <a:prstDash val="solid"/>
                      <a:round/>
                      <a:headEnd type="none" w="med" len="med"/>
                      <a:tailEnd type="none" w="med" len="med"/>
                    </a:lnB>
                    <a:solidFill>
                      <a:srgbClr val="002B62"/>
                    </a:solidFill>
                  </a:tcPr>
                </a:tc>
                <a:tc>
                  <a:txBody>
                    <a:bodyPr/>
                    <a:lstStyle/>
                    <a:p>
                      <a:r>
                        <a:rPr lang="en-US" sz="1300" b="1" i="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Control Panel (Admin)</a:t>
                      </a:r>
                    </a:p>
                  </a:txBody>
                  <a:tcPr marL="822960" anchor="ctr">
                    <a:lnB w="28575" cap="flat" cmpd="sng" algn="ctr">
                      <a:solidFill>
                        <a:schemeClr val="bg1"/>
                      </a:solidFill>
                      <a:prstDash val="solid"/>
                      <a:round/>
                      <a:headEnd type="none" w="med" len="med"/>
                      <a:tailEnd type="none" w="med" len="med"/>
                    </a:lnB>
                    <a:solidFill>
                      <a:srgbClr val="002B62"/>
                    </a:solidFill>
                  </a:tcPr>
                </a:tc>
                <a:extLst>
                  <a:ext uri="{0D108BD9-81ED-4DB2-BD59-A6C34878D82A}">
                    <a16:rowId xmlns:a16="http://schemas.microsoft.com/office/drawing/2014/main" val="1921869864"/>
                  </a:ext>
                </a:extLst>
              </a:tr>
              <a:tr h="1371600">
                <a:tc>
                  <a:txBody>
                    <a:bodyPr/>
                    <a:lstStyle/>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Automatic call recording: Records </a:t>
                      </a:r>
                      <a:r>
                        <a:rPr lang="en-US" sz="1400" b="0" i="0" u="sng" dirty="0">
                          <a:solidFill>
                            <a:schemeClr val="tx1"/>
                          </a:solidFill>
                          <a:latin typeface="Verdana" panose="020B0604030504040204" pitchFamily="34" charset="0"/>
                          <a:ea typeface="Verdana" panose="020B0604030504040204" pitchFamily="34" charset="0"/>
                          <a:cs typeface="Verdana" panose="020B0604030504040204" pitchFamily="34" charset="0"/>
                        </a:rPr>
                        <a:t>all</a:t>
                      </a: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 calls placed to a hunt group</a:t>
                      </a:r>
                    </a:p>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On-demand call recording: Decide when to record a call on the fly</a:t>
                      </a:r>
                    </a:p>
                  </a:txBody>
                  <a:tcPr marL="274320" marR="274320" marT="91440" marB="91440">
                    <a:lnT w="28575" cap="flat" cmpd="sng" algn="ctr">
                      <a:solidFill>
                        <a:schemeClr val="bg1"/>
                      </a:solidFill>
                      <a:prstDash val="solid"/>
                      <a:round/>
                      <a:headEnd type="none" w="med" len="med"/>
                      <a:tailEnd type="none" w="med" len="med"/>
                    </a:lnT>
                    <a:solidFill>
                      <a:schemeClr val="bg1"/>
                    </a:solidFill>
                  </a:tcPr>
                </a:tc>
                <a:tc>
                  <a:txBody>
                    <a:bodyPr/>
                    <a:lstStyle/>
                    <a:p>
                      <a:pPr marL="182880" indent="-182880" algn="l" defTabSz="609585">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Route to one or multiple receptionists</a:t>
                      </a:r>
                    </a:p>
                    <a:p>
                      <a:pPr marL="182880" indent="-182880" algn="l" defTabSz="609585">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Scheduled routing based </a:t>
                      </a:r>
                      <a:b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on time of day</a:t>
                      </a:r>
                    </a:p>
                  </a:txBody>
                  <a:tcPr marL="274320" marR="274320" marT="91440" marB="91440">
                    <a:lnT w="28575" cap="flat" cmpd="sng" algn="ctr">
                      <a:solidFill>
                        <a:schemeClr val="bg1"/>
                      </a:solidFill>
                      <a:prstDash val="solid"/>
                      <a:round/>
                      <a:headEnd type="none" w="med" len="med"/>
                      <a:tailEnd type="none" w="med" len="med"/>
                    </a:lnT>
                    <a:solidFill>
                      <a:schemeClr val="bg1"/>
                    </a:solidFill>
                  </a:tcPr>
                </a:tc>
                <a:tc>
                  <a:txBody>
                    <a:bodyPr/>
                    <a:lstStyle/>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Feature &amp; User Management</a:t>
                      </a:r>
                    </a:p>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Add phones, device, and numbers</a:t>
                      </a:r>
                    </a:p>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Manage Auto Attendant &amp; Groups</a:t>
                      </a:r>
                    </a:p>
                    <a:p>
                      <a:pPr marL="182880" indent="-182880" defTabSz="914400">
                        <a:spcAft>
                          <a:spcPts val="800"/>
                        </a:spcAft>
                        <a:buClr>
                          <a:schemeClr val="tx2"/>
                        </a:buClr>
                        <a:buSzPct val="85000"/>
                        <a:buFont typeface="Arial" panose="020B0604020202020204" pitchFamily="34" charset="0"/>
                        <a:buChar char="•"/>
                        <a:defRPr/>
                      </a:pPr>
                      <a:r>
                        <a:rPr lang="en-US" sz="1400" b="0" i="0" dirty="0">
                          <a:solidFill>
                            <a:schemeClr val="tx1"/>
                          </a:solidFill>
                          <a:latin typeface="Verdana" panose="020B0604030504040204" pitchFamily="34" charset="0"/>
                          <a:ea typeface="Verdana" panose="020B0604030504040204" pitchFamily="34" charset="0"/>
                          <a:cs typeface="Verdana" panose="020B0604030504040204" pitchFamily="34" charset="0"/>
                        </a:rPr>
                        <a:t>View Hunt Group Reports</a:t>
                      </a:r>
                    </a:p>
                  </a:txBody>
                  <a:tcPr marL="274320" marR="274320" marT="91440" marB="91440">
                    <a:lnT w="2857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289214619"/>
                  </a:ext>
                </a:extLst>
              </a:tr>
            </a:tbl>
          </a:graphicData>
        </a:graphic>
      </p:graphicFrame>
      <p:grpSp>
        <p:nvGrpSpPr>
          <p:cNvPr id="85" name="Group 19">
            <a:extLst>
              <a:ext uri="{FF2B5EF4-FFF2-40B4-BE49-F238E27FC236}">
                <a16:creationId xmlns:a16="http://schemas.microsoft.com/office/drawing/2014/main" id="{4FDA8F31-8A0F-7A47-9E8C-14DC4E806A2E}"/>
              </a:ext>
            </a:extLst>
          </p:cNvPr>
          <p:cNvGrpSpPr/>
          <p:nvPr/>
        </p:nvGrpSpPr>
        <p:grpSpPr>
          <a:xfrm>
            <a:off x="4283617" y="1424054"/>
            <a:ext cx="640080" cy="640080"/>
            <a:chOff x="4479758" y="1142810"/>
            <a:chExt cx="640080" cy="640080"/>
          </a:xfrm>
        </p:grpSpPr>
        <p:sp>
          <p:nvSpPr>
            <p:cNvPr id="86" name="Oval 42">
              <a:extLst>
                <a:ext uri="{FF2B5EF4-FFF2-40B4-BE49-F238E27FC236}">
                  <a16:creationId xmlns:a16="http://schemas.microsoft.com/office/drawing/2014/main" id="{517DF46C-CE55-614F-BB9E-B03FC02AD398}"/>
                </a:ext>
              </a:extLst>
            </p:cNvPr>
            <p:cNvSpPr>
              <a:spLocks noChangeAspect="1"/>
            </p:cNvSpPr>
            <p:nvPr/>
          </p:nvSpPr>
          <p:spPr>
            <a:xfrm>
              <a:off x="4479758" y="1142810"/>
              <a:ext cx="640080" cy="64008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87" name="Picture 6">
              <a:extLst>
                <a:ext uri="{FF2B5EF4-FFF2-40B4-BE49-F238E27FC236}">
                  <a16:creationId xmlns:a16="http://schemas.microsoft.com/office/drawing/2014/main" id="{8BD8FE32-A349-804A-BD0D-D2845196C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177100"/>
              <a:ext cx="571500" cy="571500"/>
            </a:xfrm>
            <a:prstGeom prst="rect">
              <a:avLst/>
            </a:prstGeom>
          </p:spPr>
        </p:pic>
      </p:grpSp>
      <p:grpSp>
        <p:nvGrpSpPr>
          <p:cNvPr id="88" name="Group 47">
            <a:extLst>
              <a:ext uri="{FF2B5EF4-FFF2-40B4-BE49-F238E27FC236}">
                <a16:creationId xmlns:a16="http://schemas.microsoft.com/office/drawing/2014/main" id="{90619AED-5D5F-664F-BDE1-A99D6CB35CF0}"/>
              </a:ext>
            </a:extLst>
          </p:cNvPr>
          <p:cNvGrpSpPr/>
          <p:nvPr/>
        </p:nvGrpSpPr>
        <p:grpSpPr>
          <a:xfrm>
            <a:off x="8034033" y="1424054"/>
            <a:ext cx="640080" cy="640080"/>
            <a:chOff x="8121316" y="1142810"/>
            <a:chExt cx="640080" cy="640080"/>
          </a:xfrm>
        </p:grpSpPr>
        <p:sp>
          <p:nvSpPr>
            <p:cNvPr id="89" name="Oval 43">
              <a:extLst>
                <a:ext uri="{FF2B5EF4-FFF2-40B4-BE49-F238E27FC236}">
                  <a16:creationId xmlns:a16="http://schemas.microsoft.com/office/drawing/2014/main" id="{C07A2EDD-71D0-7A48-BC3E-3B0E5BA61A93}"/>
                </a:ext>
              </a:extLst>
            </p:cNvPr>
            <p:cNvSpPr>
              <a:spLocks noChangeAspect="1"/>
            </p:cNvSpPr>
            <p:nvPr/>
          </p:nvSpPr>
          <p:spPr>
            <a:xfrm>
              <a:off x="8121316" y="1142810"/>
              <a:ext cx="640080" cy="64008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90" name="Picture 8">
              <a:extLst>
                <a:ext uri="{FF2B5EF4-FFF2-40B4-BE49-F238E27FC236}">
                  <a16:creationId xmlns:a16="http://schemas.microsoft.com/office/drawing/2014/main" id="{2ED3C5CC-A549-524B-9C27-9426A8BB2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0058" y="1177100"/>
              <a:ext cx="576072" cy="576072"/>
            </a:xfrm>
            <a:prstGeom prst="rect">
              <a:avLst/>
            </a:prstGeom>
          </p:spPr>
        </p:pic>
      </p:grpSp>
      <p:grpSp>
        <p:nvGrpSpPr>
          <p:cNvPr id="91" name="Group 50">
            <a:extLst>
              <a:ext uri="{FF2B5EF4-FFF2-40B4-BE49-F238E27FC236}">
                <a16:creationId xmlns:a16="http://schemas.microsoft.com/office/drawing/2014/main" id="{26660795-1A20-E040-9905-F50C8EB27ADC}"/>
              </a:ext>
            </a:extLst>
          </p:cNvPr>
          <p:cNvGrpSpPr/>
          <p:nvPr/>
        </p:nvGrpSpPr>
        <p:grpSpPr>
          <a:xfrm>
            <a:off x="576743" y="3922903"/>
            <a:ext cx="640080" cy="640080"/>
            <a:chOff x="838200" y="3340578"/>
            <a:chExt cx="640080" cy="640080"/>
          </a:xfrm>
        </p:grpSpPr>
        <p:sp>
          <p:nvSpPr>
            <p:cNvPr id="92" name="Oval 44">
              <a:extLst>
                <a:ext uri="{FF2B5EF4-FFF2-40B4-BE49-F238E27FC236}">
                  <a16:creationId xmlns:a16="http://schemas.microsoft.com/office/drawing/2014/main" id="{4F5DBB90-5196-B24C-817C-11771A30EE1E}"/>
                </a:ext>
              </a:extLst>
            </p:cNvPr>
            <p:cNvSpPr>
              <a:spLocks noChangeAspect="1"/>
            </p:cNvSpPr>
            <p:nvPr/>
          </p:nvSpPr>
          <p:spPr>
            <a:xfrm>
              <a:off x="838200" y="3340578"/>
              <a:ext cx="640080" cy="64008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93" name="Picture 10">
              <a:extLst>
                <a:ext uri="{FF2B5EF4-FFF2-40B4-BE49-F238E27FC236}">
                  <a16:creationId xmlns:a16="http://schemas.microsoft.com/office/drawing/2014/main" id="{AAF57009-6E70-654C-9C3A-E2A1551610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952" y="3388492"/>
              <a:ext cx="576072" cy="576072"/>
            </a:xfrm>
            <a:prstGeom prst="rect">
              <a:avLst/>
            </a:prstGeom>
          </p:spPr>
        </p:pic>
      </p:grpSp>
      <p:grpSp>
        <p:nvGrpSpPr>
          <p:cNvPr id="94" name="Group 18">
            <a:extLst>
              <a:ext uri="{FF2B5EF4-FFF2-40B4-BE49-F238E27FC236}">
                <a16:creationId xmlns:a16="http://schemas.microsoft.com/office/drawing/2014/main" id="{64D3A976-7AA0-414C-9373-5827B351FF1B}"/>
              </a:ext>
            </a:extLst>
          </p:cNvPr>
          <p:cNvGrpSpPr/>
          <p:nvPr/>
        </p:nvGrpSpPr>
        <p:grpSpPr>
          <a:xfrm>
            <a:off x="576743" y="1424054"/>
            <a:ext cx="640080" cy="640080"/>
            <a:chOff x="838200" y="1142810"/>
            <a:chExt cx="640080" cy="640080"/>
          </a:xfrm>
        </p:grpSpPr>
        <p:sp>
          <p:nvSpPr>
            <p:cNvPr id="95" name="Oval 17">
              <a:extLst>
                <a:ext uri="{FF2B5EF4-FFF2-40B4-BE49-F238E27FC236}">
                  <a16:creationId xmlns:a16="http://schemas.microsoft.com/office/drawing/2014/main" id="{20D901D8-A5B1-9442-95A1-E528F2E4D4BF}"/>
                </a:ext>
              </a:extLst>
            </p:cNvPr>
            <p:cNvSpPr>
              <a:spLocks noChangeAspect="1"/>
            </p:cNvSpPr>
            <p:nvPr/>
          </p:nvSpPr>
          <p:spPr>
            <a:xfrm>
              <a:off x="838200" y="1142810"/>
              <a:ext cx="640080" cy="64008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96" name="Picture 12">
              <a:extLst>
                <a:ext uri="{FF2B5EF4-FFF2-40B4-BE49-F238E27FC236}">
                  <a16:creationId xmlns:a16="http://schemas.microsoft.com/office/drawing/2014/main" id="{2E168414-B4F6-E544-9EDD-9B0A439C55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490" y="1181672"/>
              <a:ext cx="571500" cy="571500"/>
            </a:xfrm>
            <a:prstGeom prst="rect">
              <a:avLst/>
            </a:prstGeom>
          </p:spPr>
        </p:pic>
      </p:grpSp>
      <p:grpSp>
        <p:nvGrpSpPr>
          <p:cNvPr id="97" name="Group 48">
            <a:extLst>
              <a:ext uri="{FF2B5EF4-FFF2-40B4-BE49-F238E27FC236}">
                <a16:creationId xmlns:a16="http://schemas.microsoft.com/office/drawing/2014/main" id="{09501A4A-4ADC-C646-953B-9E1C308161F0}"/>
              </a:ext>
            </a:extLst>
          </p:cNvPr>
          <p:cNvGrpSpPr/>
          <p:nvPr/>
        </p:nvGrpSpPr>
        <p:grpSpPr>
          <a:xfrm>
            <a:off x="8034033" y="3922903"/>
            <a:ext cx="640080" cy="640080"/>
            <a:chOff x="8121316" y="3340578"/>
            <a:chExt cx="640080" cy="640080"/>
          </a:xfrm>
        </p:grpSpPr>
        <p:sp>
          <p:nvSpPr>
            <p:cNvPr id="98" name="Oval 46">
              <a:extLst>
                <a:ext uri="{FF2B5EF4-FFF2-40B4-BE49-F238E27FC236}">
                  <a16:creationId xmlns:a16="http://schemas.microsoft.com/office/drawing/2014/main" id="{9EF73D42-B0BB-C44F-88FA-018A54999871}"/>
                </a:ext>
              </a:extLst>
            </p:cNvPr>
            <p:cNvSpPr>
              <a:spLocks noChangeAspect="1"/>
            </p:cNvSpPr>
            <p:nvPr/>
          </p:nvSpPr>
          <p:spPr>
            <a:xfrm>
              <a:off x="8121316" y="3340578"/>
              <a:ext cx="640080" cy="64008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99" name="Picture 14">
              <a:extLst>
                <a:ext uri="{FF2B5EF4-FFF2-40B4-BE49-F238E27FC236}">
                  <a16:creationId xmlns:a16="http://schemas.microsoft.com/office/drawing/2014/main" id="{1EB77714-7405-044E-A812-0CE24B97B3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6612" y="3372582"/>
              <a:ext cx="576072" cy="576072"/>
            </a:xfrm>
            <a:prstGeom prst="rect">
              <a:avLst/>
            </a:prstGeom>
          </p:spPr>
        </p:pic>
      </p:grpSp>
      <p:grpSp>
        <p:nvGrpSpPr>
          <p:cNvPr id="100" name="Group 49">
            <a:extLst>
              <a:ext uri="{FF2B5EF4-FFF2-40B4-BE49-F238E27FC236}">
                <a16:creationId xmlns:a16="http://schemas.microsoft.com/office/drawing/2014/main" id="{6A1D32AE-A33E-5A47-9505-DF05A9651B9A}"/>
              </a:ext>
            </a:extLst>
          </p:cNvPr>
          <p:cNvGrpSpPr/>
          <p:nvPr/>
        </p:nvGrpSpPr>
        <p:grpSpPr>
          <a:xfrm>
            <a:off x="4283617" y="3922903"/>
            <a:ext cx="640080" cy="640080"/>
            <a:chOff x="4479758" y="3340578"/>
            <a:chExt cx="640080" cy="640080"/>
          </a:xfrm>
        </p:grpSpPr>
        <p:sp>
          <p:nvSpPr>
            <p:cNvPr id="101" name="Oval 45">
              <a:extLst>
                <a:ext uri="{FF2B5EF4-FFF2-40B4-BE49-F238E27FC236}">
                  <a16:creationId xmlns:a16="http://schemas.microsoft.com/office/drawing/2014/main" id="{346ECB0B-CE8C-AA4B-9246-8CFE44E866F5}"/>
                </a:ext>
              </a:extLst>
            </p:cNvPr>
            <p:cNvSpPr>
              <a:spLocks noChangeAspect="1"/>
            </p:cNvSpPr>
            <p:nvPr/>
          </p:nvSpPr>
          <p:spPr>
            <a:xfrm>
              <a:off x="4479758" y="3340578"/>
              <a:ext cx="640080" cy="64008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102" name="Picture 16">
              <a:extLst>
                <a:ext uri="{FF2B5EF4-FFF2-40B4-BE49-F238E27FC236}">
                  <a16:creationId xmlns:a16="http://schemas.microsoft.com/office/drawing/2014/main" id="{232FDEF0-C29B-5245-B6D5-3F6404BB2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5800" y="3364894"/>
              <a:ext cx="576072" cy="576072"/>
            </a:xfrm>
            <a:prstGeom prst="rect">
              <a:avLst/>
            </a:prstGeom>
          </p:spPr>
        </p:pic>
      </p:grpSp>
      <p:sp>
        <p:nvSpPr>
          <p:cNvPr id="28" name="Google Shape;145;p26">
            <a:extLst>
              <a:ext uri="{FF2B5EF4-FFF2-40B4-BE49-F238E27FC236}">
                <a16:creationId xmlns:a16="http://schemas.microsoft.com/office/drawing/2014/main" id="{6A5FC363-707E-47E2-B7A2-56233744B644}"/>
              </a:ext>
            </a:extLst>
          </p:cNvPr>
          <p:cNvSpPr/>
          <p:nvPr/>
        </p:nvSpPr>
        <p:spPr>
          <a:xfrm>
            <a:off x="8850176" y="6194236"/>
            <a:ext cx="4254620" cy="368321"/>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100" b="0" i="1" u="none" strike="noStrike" kern="0" cap="none" spc="0" normalizeH="0" baseline="0" noProof="0" dirty="0">
                <a:ln>
                  <a:noFill/>
                </a:ln>
                <a:solidFill>
                  <a:srgbClr val="7F7F7F"/>
                </a:solidFill>
                <a:effectLst/>
                <a:uLnTx/>
                <a:uFillTx/>
                <a:latin typeface="Verdana"/>
                <a:ea typeface="Verdana"/>
                <a:cs typeface="Verdana"/>
                <a:sym typeface="Verdana"/>
              </a:rPr>
              <a:t>*Feature Set depends on user profile type</a:t>
            </a:r>
            <a:endParaRPr kumimoji="0" sz="1100" b="0" i="1" u="none" strike="noStrike" kern="0" cap="none" spc="0" normalizeH="0" baseline="0" noProof="0" dirty="0">
              <a:ln>
                <a:noFill/>
              </a:ln>
              <a:solidFill>
                <a:srgbClr val="7F7F7F"/>
              </a:solidFill>
              <a:effectLst/>
              <a:uLnTx/>
              <a:uFillTx/>
              <a:latin typeface="Verdana"/>
              <a:ea typeface="Verdana"/>
              <a:cs typeface="Verdana"/>
              <a:sym typeface="Verdana"/>
            </a:endParaRPr>
          </a:p>
        </p:txBody>
      </p:sp>
      <p:pic>
        <p:nvPicPr>
          <p:cNvPr id="3" name="Picture 2" descr="A picture containing drawing&#10;&#10;Description automatically generated">
            <a:extLst>
              <a:ext uri="{FF2B5EF4-FFF2-40B4-BE49-F238E27FC236}">
                <a16:creationId xmlns:a16="http://schemas.microsoft.com/office/drawing/2014/main" id="{06A5A700-E68A-43BB-B3D7-6199C0645E69}"/>
              </a:ext>
            </a:extLst>
          </p:cNvPr>
          <p:cNvPicPr>
            <a:picLocks noChangeAspect="1"/>
          </p:cNvPicPr>
          <p:nvPr/>
        </p:nvPicPr>
        <p:blipFill>
          <a:blip r:embed="rId11"/>
          <a:stretch>
            <a:fillRect/>
          </a:stretch>
        </p:blipFill>
        <p:spPr>
          <a:xfrm>
            <a:off x="4907614" y="740584"/>
            <a:ext cx="2376773" cy="609334"/>
          </a:xfrm>
          <a:prstGeom prst="rect">
            <a:avLst/>
          </a:prstGeom>
        </p:spPr>
      </p:pic>
    </p:spTree>
    <p:extLst>
      <p:ext uri="{BB962C8B-B14F-4D97-AF65-F5344CB8AC3E}">
        <p14:creationId xmlns:p14="http://schemas.microsoft.com/office/powerpoint/2010/main" val="357260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persoon, binnen, tafel, voedsel&#10;&#10;Automatisch gegenereerde beschrijving">
            <a:extLst>
              <a:ext uri="{FF2B5EF4-FFF2-40B4-BE49-F238E27FC236}">
                <a16:creationId xmlns:a16="http://schemas.microsoft.com/office/drawing/2014/main" id="{31F19436-9899-6947-B105-06241D88E093}"/>
              </a:ext>
            </a:extLst>
          </p:cNvPr>
          <p:cNvPicPr>
            <a:picLocks noChangeAspect="1"/>
          </p:cNvPicPr>
          <p:nvPr/>
        </p:nvPicPr>
        <p:blipFill rotWithShape="1">
          <a:blip r:embed="rId3"/>
          <a:srcRect t="5009" r="3541" b="6260"/>
          <a:stretch/>
        </p:blipFill>
        <p:spPr>
          <a:xfrm>
            <a:off x="0" y="0"/>
            <a:ext cx="12192000" cy="6308725"/>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436562" y="0"/>
            <a:ext cx="3977783" cy="6308725"/>
          </a:xfrm>
          <a:prstGeom prst="rect">
            <a:avLst/>
          </a:prstGeom>
          <a:solidFill>
            <a:schemeClr val="bg1">
              <a:alpha val="70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メイリオ"/>
              <a:cs typeface="+mn-cs"/>
            </a:endParaRPr>
          </a:p>
        </p:txBody>
      </p:sp>
      <p:sp>
        <p:nvSpPr>
          <p:cNvPr id="7" name="TextBox 6"/>
          <p:cNvSpPr txBox="1"/>
          <p:nvPr/>
        </p:nvSpPr>
        <p:spPr>
          <a:xfrm>
            <a:off x="638175" y="2608046"/>
            <a:ext cx="36576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NEC Business Phones  </a:t>
            </a:r>
            <a:endParaRPr kumimoji="0" lang="en-US" sz="180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For UNIVERGE BLUE</a:t>
            </a:r>
            <a:endParaRPr kumimoji="0" lang="en-US" sz="180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00000"/>
              </a:solidFill>
              <a:effectLst/>
              <a:uLnTx/>
              <a:uFillTx/>
              <a:latin typeface="Verdana"/>
              <a:ea typeface="メイリオ"/>
              <a:cs typeface="Azo Sans M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00000"/>
              </a:solidFill>
              <a:effectLst/>
              <a:uLnTx/>
              <a:uFillTx/>
              <a:latin typeface="Verdana"/>
              <a:ea typeface="メイリオ"/>
              <a:cs typeface="Azo Sans M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Verdana"/>
                <a:ea typeface="メイリオ"/>
                <a:cs typeface="Azo Sans Md"/>
              </a:rPr>
              <a:t>Built for business needs </a:t>
            </a:r>
            <a:br>
              <a:rPr kumimoji="1" lang="en-US" sz="1800" b="0" i="0" u="none" strike="noStrike" kern="1200" cap="none" spc="0" normalizeH="0" baseline="0" noProof="0" dirty="0">
                <a:ln>
                  <a:noFill/>
                </a:ln>
                <a:solidFill>
                  <a:srgbClr val="000000"/>
                </a:solidFill>
                <a:effectLst/>
                <a:uLnTx/>
                <a:uFillTx/>
                <a:latin typeface="Verdana"/>
                <a:ea typeface="メイリオ"/>
                <a:cs typeface="Azo Sans Md"/>
              </a:rPr>
            </a:br>
            <a:r>
              <a:rPr kumimoji="1" lang="en-US" sz="1800" b="0" i="0" u="none" strike="noStrike" kern="1200" cap="none" spc="0" normalizeH="0" baseline="0" noProof="0" dirty="0">
                <a:ln>
                  <a:noFill/>
                </a:ln>
                <a:solidFill>
                  <a:srgbClr val="000000"/>
                </a:solidFill>
                <a:effectLst/>
                <a:uLnTx/>
                <a:uFillTx/>
                <a:latin typeface="Verdana"/>
                <a:ea typeface="メイリオ"/>
                <a:cs typeface="Azo Sans Md"/>
              </a:rPr>
              <a:t>and designed for easy deployment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pic>
        <p:nvPicPr>
          <p:cNvPr id="10" name="Graphic 9">
            <a:extLst>
              <a:ext uri="{FF2B5EF4-FFF2-40B4-BE49-F238E27FC236}">
                <a16:creationId xmlns:a16="http://schemas.microsoft.com/office/drawing/2014/main" id="{C47B0413-369E-D548-B870-04BDA2429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5957" y="458814"/>
            <a:ext cx="5620043" cy="2067752"/>
          </a:xfrm>
          <a:prstGeom prst="rect">
            <a:avLst/>
          </a:prstGeom>
        </p:spPr>
      </p:pic>
      <p:grpSp>
        <p:nvGrpSpPr>
          <p:cNvPr id="11" name="Groep 10">
            <a:extLst>
              <a:ext uri="{FF2B5EF4-FFF2-40B4-BE49-F238E27FC236}">
                <a16:creationId xmlns:a16="http://schemas.microsoft.com/office/drawing/2014/main" id="{67FC95C3-C95F-A242-8F37-ED5EAC7653D5}"/>
              </a:ext>
            </a:extLst>
          </p:cNvPr>
          <p:cNvGrpSpPr/>
          <p:nvPr/>
        </p:nvGrpSpPr>
        <p:grpSpPr>
          <a:xfrm>
            <a:off x="664100" y="5763003"/>
            <a:ext cx="3538380" cy="335280"/>
            <a:chOff x="1162251" y="5557520"/>
            <a:chExt cx="3216709" cy="304800"/>
          </a:xfrm>
        </p:grpSpPr>
        <p:pic>
          <p:nvPicPr>
            <p:cNvPr id="12" name="Graphic 11">
              <a:extLst>
                <a:ext uri="{FF2B5EF4-FFF2-40B4-BE49-F238E27FC236}">
                  <a16:creationId xmlns:a16="http://schemas.microsoft.com/office/drawing/2014/main" id="{5DB5B9A4-C670-C648-8722-FD943597E772}"/>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34567E91-2254-E04A-8CE1-BB0317B7FB58}"/>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1162251" y="5557520"/>
              <a:ext cx="1625600" cy="304800"/>
            </a:xfrm>
            <a:prstGeom prst="rect">
              <a:avLst/>
            </a:prstGeom>
          </p:spPr>
        </p:pic>
      </p:grpSp>
    </p:spTree>
    <p:extLst>
      <p:ext uri="{BB962C8B-B14F-4D97-AF65-F5344CB8AC3E}">
        <p14:creationId xmlns:p14="http://schemas.microsoft.com/office/powerpoint/2010/main" val="128806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3" y="38400"/>
            <a:ext cx="10393897" cy="624000"/>
          </a:xfrm>
        </p:spPr>
        <p:txBody>
          <a:bodyPr>
            <a:normAutofit/>
          </a:bodyPr>
          <a:lstStyle/>
          <a:p>
            <a:r>
              <a:rPr lang="en-US" dirty="0"/>
              <a:t>UNIVERGE BLUE Business Phones – DT900S</a:t>
            </a:r>
            <a:endParaRPr lang="en-GB" dirty="0"/>
          </a:p>
        </p:txBody>
      </p:sp>
      <p:sp>
        <p:nvSpPr>
          <p:cNvPr id="77" name="object 4"/>
          <p:cNvSpPr txBox="1"/>
          <p:nvPr/>
        </p:nvSpPr>
        <p:spPr>
          <a:xfrm>
            <a:off x="363453" y="906008"/>
            <a:ext cx="12567456" cy="623413"/>
          </a:xfrm>
          <a:prstGeom prst="rect">
            <a:avLst/>
          </a:prstGeom>
        </p:spPr>
        <p:txBody>
          <a:bodyPr vert="horz" wrap="square" lIns="0" tIns="0" rIns="0" bIns="0" rtlCol="0">
            <a:noAutofit/>
          </a:bodyPr>
          <a:lstStyle/>
          <a:p>
            <a:pPr marL="14965" marR="14965" defTabSz="1219170">
              <a:lnSpc>
                <a:spcPts val="4477"/>
              </a:lnSpc>
              <a:spcBef>
                <a:spcPts val="519"/>
              </a:spcBef>
            </a:pPr>
            <a:r>
              <a:rPr kumimoji="1" lang="en-US" sz="2293" b="1" dirty="0">
                <a:solidFill>
                  <a:srgbClr val="E36729"/>
                </a:solidFill>
                <a:latin typeface="Verdana"/>
                <a:ea typeface="メイリオ"/>
                <a:cs typeface="Azo Sans Md"/>
              </a:rPr>
              <a:t>BUILT FOR BUSINESS NEEDS AND DESIGNED FOR EASY DEPLOYMENT</a:t>
            </a:r>
          </a:p>
        </p:txBody>
      </p:sp>
      <p:sp>
        <p:nvSpPr>
          <p:cNvPr id="79" name="object 6"/>
          <p:cNvSpPr txBox="1"/>
          <p:nvPr/>
        </p:nvSpPr>
        <p:spPr>
          <a:xfrm>
            <a:off x="1117541" y="2891096"/>
            <a:ext cx="3973399" cy="657740"/>
          </a:xfrm>
          <a:prstGeom prst="rect">
            <a:avLst/>
          </a:prstGeom>
        </p:spPr>
        <p:txBody>
          <a:bodyPr vert="horz" wrap="square" lIns="0" tIns="0" rIns="0" bIns="0" rtlCol="0">
            <a:noAutofit/>
          </a:bodyPr>
          <a:lstStyle/>
          <a:p>
            <a:pPr marL="14965" defTabSz="1219170"/>
            <a:r>
              <a:rPr kumimoji="1" sz="1600" b="1" dirty="0">
                <a:solidFill>
                  <a:srgbClr val="122E5C"/>
                </a:solidFill>
                <a:latin typeface="Verdana"/>
                <a:ea typeface="メイリオ"/>
                <a:cs typeface="Azo Sans"/>
              </a:rPr>
              <a:t>HD </a:t>
            </a:r>
            <a:r>
              <a:rPr kumimoji="1" sz="1600" b="1" spc="-24" dirty="0">
                <a:solidFill>
                  <a:srgbClr val="122E5C"/>
                </a:solidFill>
                <a:latin typeface="Verdana"/>
                <a:ea typeface="メイリオ"/>
                <a:cs typeface="Azo Sans"/>
              </a:rPr>
              <a:t>A</a:t>
            </a:r>
            <a:r>
              <a:rPr kumimoji="1" sz="1600" b="1" dirty="0">
                <a:solidFill>
                  <a:srgbClr val="122E5C"/>
                </a:solidFill>
                <a:latin typeface="Verdana"/>
                <a:ea typeface="メイリオ"/>
                <a:cs typeface="Azo Sans"/>
              </a:rPr>
              <a:t>UDIO Q</a:t>
            </a:r>
            <a:r>
              <a:rPr kumimoji="1" sz="1600" b="1" spc="-24" dirty="0">
                <a:solidFill>
                  <a:srgbClr val="122E5C"/>
                </a:solidFill>
                <a:latin typeface="Verdana"/>
                <a:ea typeface="メイリオ"/>
                <a:cs typeface="Azo Sans"/>
              </a:rPr>
              <a:t>U</a:t>
            </a:r>
            <a:r>
              <a:rPr kumimoji="1" sz="1600" b="1" dirty="0">
                <a:solidFill>
                  <a:srgbClr val="122E5C"/>
                </a:solidFill>
                <a:latin typeface="Verdana"/>
                <a:ea typeface="メイリオ"/>
                <a:cs typeface="Azo Sans"/>
              </a:rPr>
              <a:t>ALI</a:t>
            </a:r>
            <a:r>
              <a:rPr kumimoji="1" sz="1600" b="1" spc="17" dirty="0">
                <a:solidFill>
                  <a:srgbClr val="122E5C"/>
                </a:solidFill>
                <a:latin typeface="Verdana"/>
                <a:ea typeface="メイリオ"/>
                <a:cs typeface="Azo Sans"/>
              </a:rPr>
              <a:t>T</a:t>
            </a:r>
            <a:r>
              <a:rPr kumimoji="1" sz="1600" b="1" dirty="0">
                <a:solidFill>
                  <a:srgbClr val="122E5C"/>
                </a:solidFill>
                <a:latin typeface="Verdana"/>
                <a:ea typeface="メイリオ"/>
                <a:cs typeface="Azo Sans"/>
              </a:rPr>
              <a:t>Y</a:t>
            </a:r>
            <a:endParaRPr kumimoji="1" sz="1600" dirty="0">
              <a:solidFill>
                <a:srgbClr val="000000"/>
              </a:solidFill>
              <a:latin typeface="Verdana"/>
              <a:ea typeface="メイリオ"/>
              <a:cs typeface="Azo Sans"/>
            </a:endParaRPr>
          </a:p>
          <a:p>
            <a:pPr marL="14965" marR="14965" defTabSz="1219170">
              <a:lnSpc>
                <a:spcPct val="120300"/>
              </a:lnSpc>
              <a:spcBef>
                <a:spcPts val="424"/>
              </a:spcBef>
            </a:pPr>
            <a:r>
              <a:rPr kumimoji="1" sz="1400" dirty="0">
                <a:solidFill>
                  <a:srgbClr val="000000"/>
                </a:solidFill>
                <a:latin typeface="Verdana"/>
                <a:ea typeface="メイリオ"/>
                <a:cs typeface="Azo Sans Lt"/>
              </a:rPr>
              <a:t>Both spea</a:t>
            </a:r>
            <a:r>
              <a:rPr kumimoji="1" sz="1400" spc="-53" dirty="0">
                <a:solidFill>
                  <a:srgbClr val="000000"/>
                </a:solidFill>
                <a:latin typeface="Verdana"/>
                <a:ea typeface="メイリオ"/>
                <a:cs typeface="Azo Sans Lt"/>
              </a:rPr>
              <a:t>k</a:t>
            </a:r>
            <a:r>
              <a:rPr kumimoji="1" sz="1400" dirty="0">
                <a:solidFill>
                  <a:srgbClr val="000000"/>
                </a:solidFill>
                <a:latin typeface="Verdana"/>
                <a:ea typeface="メイリオ"/>
                <a:cs typeface="Azo Sans Lt"/>
              </a:rPr>
              <a:t>erphone and hands</a:t>
            </a:r>
            <a:r>
              <a:rPr kumimoji="1" sz="1400" spc="-12" dirty="0">
                <a:solidFill>
                  <a:srgbClr val="000000"/>
                </a:solidFill>
                <a:latin typeface="Verdana"/>
                <a:ea typeface="メイリオ"/>
                <a:cs typeface="Azo Sans Lt"/>
              </a:rPr>
              <a:t>e</a:t>
            </a:r>
            <a:r>
              <a:rPr kumimoji="1" sz="1400" dirty="0">
                <a:solidFill>
                  <a:srgbClr val="000000"/>
                </a:solidFill>
                <a:latin typeface="Verdana"/>
                <a:ea typeface="メイリオ"/>
                <a:cs typeface="Azo Sans Lt"/>
              </a:rPr>
              <a:t>t of</a:t>
            </a:r>
            <a:r>
              <a:rPr kumimoji="1" sz="1400" spc="-12" dirty="0">
                <a:solidFill>
                  <a:srgbClr val="000000"/>
                </a:solidFill>
                <a:latin typeface="Verdana"/>
                <a:ea typeface="メイリオ"/>
                <a:cs typeface="Azo Sans Lt"/>
              </a:rPr>
              <a:t>f</a:t>
            </a:r>
            <a:r>
              <a:rPr kumimoji="1" sz="1400" dirty="0">
                <a:solidFill>
                  <a:srgbClr val="000000"/>
                </a:solidFill>
                <a:latin typeface="Verdana"/>
                <a:ea typeface="メイリオ"/>
                <a:cs typeface="Azo Sans Lt"/>
              </a:rPr>
              <a:t>er super wideband </a:t>
            </a:r>
            <a:r>
              <a:rPr kumimoji="1" sz="1400" spc="-12" dirty="0">
                <a:solidFill>
                  <a:srgbClr val="000000"/>
                </a:solidFill>
                <a:latin typeface="Verdana"/>
                <a:ea typeface="メイリオ"/>
                <a:cs typeface="Azo Sans Lt"/>
              </a:rPr>
              <a:t>t</a:t>
            </a:r>
            <a:r>
              <a:rPr kumimoji="1" sz="1400" dirty="0">
                <a:solidFill>
                  <a:srgbClr val="000000"/>
                </a:solidFill>
                <a:latin typeface="Verdana"/>
                <a:ea typeface="メイリオ"/>
                <a:cs typeface="Azo Sans Lt"/>
              </a:rPr>
              <a:t>echnology </a:t>
            </a:r>
            <a:r>
              <a:rPr kumimoji="1" sz="1400" spc="-12" dirty="0">
                <a:solidFill>
                  <a:srgbClr val="000000"/>
                </a:solidFill>
                <a:latin typeface="Verdana"/>
                <a:ea typeface="メイリオ"/>
                <a:cs typeface="Azo Sans Lt"/>
              </a:rPr>
              <a:t>f</a:t>
            </a:r>
            <a:r>
              <a:rPr kumimoji="1" sz="1400" dirty="0">
                <a:solidFill>
                  <a:srgbClr val="000000"/>
                </a:solidFill>
                <a:latin typeface="Verdana"/>
                <a:ea typeface="メイリオ"/>
                <a:cs typeface="Azo Sans Lt"/>
              </a:rPr>
              <a:t>or superior HD audio qualit</a:t>
            </a:r>
            <a:r>
              <a:rPr kumimoji="1" sz="1400" spc="-107" dirty="0">
                <a:solidFill>
                  <a:srgbClr val="000000"/>
                </a:solidFill>
                <a:latin typeface="Verdana"/>
                <a:ea typeface="メイリオ"/>
                <a:cs typeface="Azo Sans Lt"/>
              </a:rPr>
              <a:t>y</a:t>
            </a:r>
            <a:endParaRPr kumimoji="1" sz="1400" dirty="0">
              <a:solidFill>
                <a:srgbClr val="000000"/>
              </a:solidFill>
              <a:latin typeface="Verdana"/>
              <a:ea typeface="メイリオ"/>
              <a:cs typeface="Azo Sans Lt"/>
            </a:endParaRPr>
          </a:p>
        </p:txBody>
      </p:sp>
      <p:sp>
        <p:nvSpPr>
          <p:cNvPr id="80" name="object 7"/>
          <p:cNvSpPr txBox="1"/>
          <p:nvPr/>
        </p:nvSpPr>
        <p:spPr>
          <a:xfrm>
            <a:off x="1117532" y="4133280"/>
            <a:ext cx="3180557" cy="460941"/>
          </a:xfrm>
          <a:prstGeom prst="rect">
            <a:avLst/>
          </a:prstGeom>
        </p:spPr>
        <p:txBody>
          <a:bodyPr vert="horz" wrap="square" lIns="0" tIns="0" rIns="0" bIns="0" rtlCol="0">
            <a:noAutofit/>
          </a:bodyPr>
          <a:lstStyle/>
          <a:p>
            <a:pPr marL="14965" defTabSz="1219170"/>
            <a:r>
              <a:rPr kumimoji="1" sz="1600" b="1" dirty="0">
                <a:solidFill>
                  <a:srgbClr val="122E5C"/>
                </a:solidFill>
                <a:latin typeface="Verdana"/>
                <a:ea typeface="メイリオ"/>
                <a:cs typeface="Azo Sans"/>
              </a:rPr>
              <a:t>ADJUSTABLE STAND</a:t>
            </a:r>
            <a:endParaRPr kumimoji="1" sz="1600" dirty="0">
              <a:solidFill>
                <a:srgbClr val="000000"/>
              </a:solidFill>
              <a:latin typeface="Verdana"/>
              <a:ea typeface="メイリオ"/>
              <a:cs typeface="Azo Sans"/>
            </a:endParaRPr>
          </a:p>
          <a:p>
            <a:pPr defTabSz="1219170">
              <a:lnSpc>
                <a:spcPts val="648"/>
              </a:lnSpc>
              <a:spcBef>
                <a:spcPts val="19"/>
              </a:spcBef>
            </a:pPr>
            <a:endParaRPr kumimoji="1" sz="1000" dirty="0">
              <a:solidFill>
                <a:srgbClr val="000000"/>
              </a:solidFill>
              <a:latin typeface="Verdana"/>
              <a:ea typeface="メイリオ"/>
            </a:endParaRPr>
          </a:p>
          <a:p>
            <a:pPr marL="14965" defTabSz="1219170"/>
            <a:r>
              <a:rPr kumimoji="1" sz="1400" dirty="0">
                <a:solidFill>
                  <a:srgbClr val="000000"/>
                </a:solidFill>
                <a:latin typeface="Verdana"/>
                <a:ea typeface="メイリオ"/>
                <a:cs typeface="Azo Sans Lt"/>
              </a:rPr>
              <a:t>5 adjustments - Built-in</a:t>
            </a:r>
            <a:r>
              <a:rPr kumimoji="1" sz="1400" spc="-36" dirty="0">
                <a:solidFill>
                  <a:srgbClr val="000000"/>
                </a:solidFill>
                <a:latin typeface="Verdana"/>
                <a:ea typeface="メイリオ"/>
                <a:cs typeface="Azo Sans Lt"/>
              </a:rPr>
              <a:t> </a:t>
            </a:r>
            <a:r>
              <a:rPr kumimoji="1" sz="1400" dirty="0">
                <a:solidFill>
                  <a:srgbClr val="000000"/>
                </a:solidFill>
                <a:latin typeface="Verdana"/>
                <a:ea typeface="メイリオ"/>
                <a:cs typeface="Azo Sans Lt"/>
              </a:rPr>
              <a:t>wall mount</a:t>
            </a:r>
          </a:p>
        </p:txBody>
      </p:sp>
      <p:sp>
        <p:nvSpPr>
          <p:cNvPr id="81" name="object 8"/>
          <p:cNvSpPr txBox="1"/>
          <p:nvPr/>
        </p:nvSpPr>
        <p:spPr>
          <a:xfrm>
            <a:off x="1117539" y="5297822"/>
            <a:ext cx="4323552" cy="688831"/>
          </a:xfrm>
          <a:prstGeom prst="rect">
            <a:avLst/>
          </a:prstGeom>
        </p:spPr>
        <p:txBody>
          <a:bodyPr vert="horz" wrap="square" lIns="0" tIns="0" rIns="0" bIns="0" rtlCol="0">
            <a:noAutofit/>
          </a:bodyPr>
          <a:lstStyle/>
          <a:p>
            <a:pPr marL="14965" defTabSz="1219170"/>
            <a:r>
              <a:rPr kumimoji="1" sz="1600" b="1" dirty="0">
                <a:solidFill>
                  <a:srgbClr val="122E5C"/>
                </a:solidFill>
                <a:latin typeface="Verdana"/>
                <a:ea typeface="メイリオ"/>
                <a:cs typeface="Azo Sans"/>
              </a:rPr>
              <a:t>HIGH-Q</a:t>
            </a:r>
            <a:r>
              <a:rPr kumimoji="1" sz="1600" b="1" spc="-24" dirty="0">
                <a:solidFill>
                  <a:srgbClr val="122E5C"/>
                </a:solidFill>
                <a:latin typeface="Verdana"/>
                <a:ea typeface="メイリオ"/>
                <a:cs typeface="Azo Sans"/>
              </a:rPr>
              <a:t>U</a:t>
            </a:r>
            <a:r>
              <a:rPr kumimoji="1" sz="1600" b="1" dirty="0">
                <a:solidFill>
                  <a:srgbClr val="122E5C"/>
                </a:solidFill>
                <a:latin typeface="Verdana"/>
                <a:ea typeface="メイリオ"/>
                <a:cs typeface="Azo Sans"/>
              </a:rPr>
              <a:t>ALI</a:t>
            </a:r>
            <a:r>
              <a:rPr kumimoji="1" sz="1600" b="1" spc="17" dirty="0">
                <a:solidFill>
                  <a:srgbClr val="122E5C"/>
                </a:solidFill>
                <a:latin typeface="Verdana"/>
                <a:ea typeface="メイリオ"/>
                <a:cs typeface="Azo Sans"/>
              </a:rPr>
              <a:t>T</a:t>
            </a:r>
            <a:r>
              <a:rPr kumimoji="1" sz="1600" b="1" dirty="0">
                <a:solidFill>
                  <a:srgbClr val="122E5C"/>
                </a:solidFill>
                <a:latin typeface="Verdana"/>
                <a:ea typeface="メイリオ"/>
                <a:cs typeface="Azo Sans"/>
              </a:rPr>
              <a:t>Y HANDSET</a:t>
            </a:r>
            <a:endParaRPr kumimoji="1" sz="1600" dirty="0">
              <a:solidFill>
                <a:srgbClr val="000000"/>
              </a:solidFill>
              <a:latin typeface="Verdana"/>
              <a:ea typeface="メイリオ"/>
              <a:cs typeface="Azo Sans"/>
            </a:endParaRPr>
          </a:p>
          <a:p>
            <a:pPr defTabSz="1219170">
              <a:lnSpc>
                <a:spcPts val="648"/>
              </a:lnSpc>
              <a:spcBef>
                <a:spcPts val="36"/>
              </a:spcBef>
            </a:pPr>
            <a:endParaRPr kumimoji="1" sz="1000" dirty="0">
              <a:solidFill>
                <a:srgbClr val="000000"/>
              </a:solidFill>
              <a:latin typeface="Verdana"/>
              <a:ea typeface="メイリオ"/>
            </a:endParaRPr>
          </a:p>
          <a:p>
            <a:pPr marL="14965" defTabSz="1219170"/>
            <a:r>
              <a:rPr kumimoji="1" lang="en-US" sz="1400" dirty="0">
                <a:solidFill>
                  <a:srgbClr val="000000"/>
                </a:solidFill>
                <a:latin typeface="Verdana"/>
                <a:ea typeface="メイリオ"/>
                <a:cs typeface="Azo Sans Lt"/>
              </a:rPr>
              <a:t>Slimline</a:t>
            </a:r>
            <a:r>
              <a:rPr kumimoji="1" sz="1400" dirty="0">
                <a:solidFill>
                  <a:srgbClr val="000000"/>
                </a:solidFill>
                <a:latin typeface="Verdana"/>
                <a:ea typeface="メイリオ"/>
                <a:cs typeface="Azo Sans Lt"/>
              </a:rPr>
              <a:t> hands</a:t>
            </a:r>
            <a:r>
              <a:rPr kumimoji="1" sz="1400" spc="-12" dirty="0">
                <a:solidFill>
                  <a:srgbClr val="000000"/>
                </a:solidFill>
                <a:latin typeface="Verdana"/>
                <a:ea typeface="メイリオ"/>
                <a:cs typeface="Azo Sans Lt"/>
              </a:rPr>
              <a:t>e</a:t>
            </a:r>
            <a:r>
              <a:rPr kumimoji="1" sz="1400" dirty="0">
                <a:solidFill>
                  <a:srgbClr val="000000"/>
                </a:solidFill>
                <a:latin typeface="Verdana"/>
                <a:ea typeface="メイリオ"/>
                <a:cs typeface="Azo Sans Lt"/>
              </a:rPr>
              <a:t>t inc</a:t>
            </a:r>
            <a:r>
              <a:rPr kumimoji="1" sz="1400" spc="-17" dirty="0">
                <a:solidFill>
                  <a:srgbClr val="000000"/>
                </a:solidFill>
                <a:latin typeface="Verdana"/>
                <a:ea typeface="メイリオ"/>
                <a:cs typeface="Azo Sans Lt"/>
              </a:rPr>
              <a:t>r</a:t>
            </a:r>
            <a:r>
              <a:rPr kumimoji="1" sz="1400" dirty="0">
                <a:solidFill>
                  <a:srgbClr val="000000"/>
                </a:solidFill>
                <a:latin typeface="Verdana"/>
                <a:ea typeface="メイリオ"/>
                <a:cs typeface="Azo Sans Lt"/>
              </a:rPr>
              <a:t>eases the </a:t>
            </a:r>
            <a:r>
              <a:rPr kumimoji="1" sz="1400" spc="-5" dirty="0">
                <a:solidFill>
                  <a:srgbClr val="000000"/>
                </a:solidFill>
                <a:latin typeface="Verdana"/>
                <a:ea typeface="メイリオ"/>
                <a:cs typeface="Azo Sans Lt"/>
              </a:rPr>
              <a:t>c</a:t>
            </a:r>
            <a:r>
              <a:rPr kumimoji="1" sz="1400" dirty="0">
                <a:solidFill>
                  <a:srgbClr val="000000"/>
                </a:solidFill>
                <a:latin typeface="Verdana"/>
                <a:ea typeface="メイリオ"/>
                <a:cs typeface="Azo Sans Lt"/>
              </a:rPr>
              <a:t>o</a:t>
            </a:r>
            <a:r>
              <a:rPr kumimoji="1" sz="1400" spc="-29" dirty="0">
                <a:solidFill>
                  <a:srgbClr val="000000"/>
                </a:solidFill>
                <a:latin typeface="Verdana"/>
                <a:ea typeface="メイリオ"/>
                <a:cs typeface="Azo Sans Lt"/>
              </a:rPr>
              <a:t>nv</a:t>
            </a:r>
            <a:r>
              <a:rPr kumimoji="1" sz="1400" dirty="0">
                <a:solidFill>
                  <a:srgbClr val="000000"/>
                </a:solidFill>
                <a:latin typeface="Verdana"/>
                <a:ea typeface="メイリオ"/>
                <a:cs typeface="Azo Sans Lt"/>
              </a:rPr>
              <a:t>ersation </a:t>
            </a:r>
            <a:r>
              <a:rPr kumimoji="1" sz="1400" spc="-5" dirty="0">
                <a:solidFill>
                  <a:srgbClr val="000000"/>
                </a:solidFill>
                <a:latin typeface="Verdana"/>
                <a:ea typeface="メイリオ"/>
                <a:cs typeface="Azo Sans Lt"/>
              </a:rPr>
              <a:t>c</a:t>
            </a:r>
            <a:r>
              <a:rPr kumimoji="1" sz="1400" dirty="0">
                <a:solidFill>
                  <a:srgbClr val="000000"/>
                </a:solidFill>
                <a:latin typeface="Verdana"/>
                <a:ea typeface="メイリオ"/>
                <a:cs typeface="Azo Sans Lt"/>
              </a:rPr>
              <a:t>om</a:t>
            </a:r>
            <a:r>
              <a:rPr kumimoji="1" sz="1400" spc="-12" dirty="0">
                <a:solidFill>
                  <a:srgbClr val="000000"/>
                </a:solidFill>
                <a:latin typeface="Verdana"/>
                <a:ea typeface="メイリオ"/>
                <a:cs typeface="Azo Sans Lt"/>
              </a:rPr>
              <a:t>f</a:t>
            </a:r>
            <a:r>
              <a:rPr kumimoji="1" sz="1400" dirty="0">
                <a:solidFill>
                  <a:srgbClr val="000000"/>
                </a:solidFill>
                <a:latin typeface="Verdana"/>
                <a:ea typeface="メイリオ"/>
                <a:cs typeface="Azo Sans Lt"/>
              </a:rPr>
              <a:t>o</a:t>
            </a:r>
            <a:r>
              <a:rPr kumimoji="1" sz="1400" spc="5" dirty="0">
                <a:solidFill>
                  <a:srgbClr val="000000"/>
                </a:solidFill>
                <a:latin typeface="Verdana"/>
                <a:ea typeface="メイリオ"/>
                <a:cs typeface="Azo Sans Lt"/>
              </a:rPr>
              <a:t>r</a:t>
            </a:r>
            <a:r>
              <a:rPr kumimoji="1" sz="1400" dirty="0">
                <a:solidFill>
                  <a:srgbClr val="000000"/>
                </a:solidFill>
                <a:latin typeface="Verdana"/>
                <a:ea typeface="メイリオ"/>
                <a:cs typeface="Azo Sans Lt"/>
              </a:rPr>
              <a:t>t</a:t>
            </a:r>
          </a:p>
        </p:txBody>
      </p:sp>
      <p:sp>
        <p:nvSpPr>
          <p:cNvPr id="82" name="object 9"/>
          <p:cNvSpPr txBox="1"/>
          <p:nvPr/>
        </p:nvSpPr>
        <p:spPr>
          <a:xfrm>
            <a:off x="6783360" y="1768953"/>
            <a:ext cx="4494241" cy="730895"/>
          </a:xfrm>
          <a:prstGeom prst="rect">
            <a:avLst/>
          </a:prstGeom>
        </p:spPr>
        <p:txBody>
          <a:bodyPr vert="horz" wrap="square" lIns="0" tIns="0" rIns="0" bIns="0" rtlCol="0">
            <a:noAutofit/>
          </a:bodyPr>
          <a:lstStyle/>
          <a:p>
            <a:pPr marL="14965" defTabSz="1219170"/>
            <a:r>
              <a:rPr kumimoji="1" sz="1600" b="1" dirty="0">
                <a:solidFill>
                  <a:srgbClr val="122E5C"/>
                </a:solidFill>
                <a:latin typeface="Verdana"/>
                <a:ea typeface="メイリオ"/>
                <a:cs typeface="Azo Sans"/>
              </a:rPr>
              <a:t>SECURI</a:t>
            </a:r>
            <a:r>
              <a:rPr kumimoji="1" sz="1600" b="1" spc="17" dirty="0">
                <a:solidFill>
                  <a:srgbClr val="122E5C"/>
                </a:solidFill>
                <a:latin typeface="Verdana"/>
                <a:ea typeface="メイリオ"/>
                <a:cs typeface="Azo Sans"/>
              </a:rPr>
              <a:t>T</a:t>
            </a:r>
            <a:r>
              <a:rPr kumimoji="1" sz="1600" b="1" dirty="0">
                <a:solidFill>
                  <a:srgbClr val="122E5C"/>
                </a:solidFill>
                <a:latin typeface="Verdana"/>
                <a:ea typeface="メイリオ"/>
                <a:cs typeface="Azo Sans"/>
              </a:rPr>
              <a:t>Y</a:t>
            </a:r>
            <a:endParaRPr kumimoji="1" sz="1600" dirty="0">
              <a:solidFill>
                <a:srgbClr val="000000"/>
              </a:solidFill>
              <a:latin typeface="Verdana"/>
              <a:ea typeface="メイリオ"/>
              <a:cs typeface="Azo Sans"/>
            </a:endParaRPr>
          </a:p>
          <a:p>
            <a:pPr defTabSz="1219170">
              <a:lnSpc>
                <a:spcPts val="648"/>
              </a:lnSpc>
              <a:spcBef>
                <a:spcPts val="36"/>
              </a:spcBef>
            </a:pPr>
            <a:endParaRPr kumimoji="1" sz="1000" dirty="0">
              <a:solidFill>
                <a:srgbClr val="000000"/>
              </a:solidFill>
              <a:latin typeface="Verdana"/>
              <a:ea typeface="メイリオ"/>
            </a:endParaRPr>
          </a:p>
          <a:p>
            <a:pPr marL="14965" defTabSz="1219170"/>
            <a:r>
              <a:rPr kumimoji="1" sz="1400" dirty="0">
                <a:solidFill>
                  <a:srgbClr val="000000"/>
                </a:solidFill>
                <a:latin typeface="Verdana"/>
                <a:ea typeface="メイリオ"/>
                <a:cs typeface="Azo Sans Lt"/>
              </a:rPr>
              <a:t>TLS and SRTP security encryption </a:t>
            </a:r>
            <a:r>
              <a:rPr kumimoji="1" sz="1400" spc="-12" dirty="0">
                <a:solidFill>
                  <a:srgbClr val="000000"/>
                </a:solidFill>
                <a:latin typeface="Verdana"/>
                <a:ea typeface="メイリオ"/>
                <a:cs typeface="Azo Sans Lt"/>
              </a:rPr>
              <a:t>t</a:t>
            </a:r>
            <a:r>
              <a:rPr kumimoji="1" sz="1400" dirty="0">
                <a:solidFill>
                  <a:srgbClr val="000000"/>
                </a:solidFill>
                <a:latin typeface="Verdana"/>
                <a:ea typeface="メイリオ"/>
                <a:cs typeface="Azo Sans Lt"/>
              </a:rPr>
              <a:t>echnology </a:t>
            </a:r>
            <a:r>
              <a:rPr kumimoji="1" sz="1400" spc="-12" dirty="0">
                <a:solidFill>
                  <a:srgbClr val="000000"/>
                </a:solidFill>
                <a:latin typeface="Verdana"/>
                <a:ea typeface="メイリオ"/>
                <a:cs typeface="Azo Sans Lt"/>
              </a:rPr>
              <a:t>t</a:t>
            </a:r>
            <a:r>
              <a:rPr kumimoji="1" sz="1400" dirty="0">
                <a:solidFill>
                  <a:srgbClr val="000000"/>
                </a:solidFill>
                <a:latin typeface="Verdana"/>
                <a:ea typeface="メイリオ"/>
                <a:cs typeface="Azo Sans Lt"/>
              </a:rPr>
              <a:t>o p</a:t>
            </a:r>
            <a:r>
              <a:rPr kumimoji="1" sz="1400" spc="-17" dirty="0">
                <a:solidFill>
                  <a:srgbClr val="000000"/>
                </a:solidFill>
                <a:latin typeface="Verdana"/>
                <a:ea typeface="メイリオ"/>
                <a:cs typeface="Azo Sans Lt"/>
              </a:rPr>
              <a:t>r</a:t>
            </a:r>
            <a:r>
              <a:rPr kumimoji="1" sz="1400" dirty="0">
                <a:solidFill>
                  <a:srgbClr val="000000"/>
                </a:solidFill>
                <a:latin typeface="Verdana"/>
                <a:ea typeface="メイリオ"/>
                <a:cs typeface="Azo Sans Lt"/>
              </a:rPr>
              <a:t>o</a:t>
            </a:r>
            <a:r>
              <a:rPr kumimoji="1" sz="1400" spc="-12" dirty="0">
                <a:solidFill>
                  <a:srgbClr val="000000"/>
                </a:solidFill>
                <a:latin typeface="Verdana"/>
                <a:ea typeface="メイリオ"/>
                <a:cs typeface="Azo Sans Lt"/>
              </a:rPr>
              <a:t>t</a:t>
            </a:r>
            <a:r>
              <a:rPr kumimoji="1" sz="1400" dirty="0">
                <a:solidFill>
                  <a:srgbClr val="000000"/>
                </a:solidFill>
                <a:latin typeface="Verdana"/>
                <a:ea typeface="メイリオ"/>
                <a:cs typeface="Azo Sans Lt"/>
              </a:rPr>
              <a:t>ect calls and a</a:t>
            </a:r>
            <a:r>
              <a:rPr kumimoji="1" sz="1400" spc="-5" dirty="0">
                <a:solidFill>
                  <a:srgbClr val="000000"/>
                </a:solidFill>
                <a:latin typeface="Verdana"/>
                <a:ea typeface="メイリオ"/>
                <a:cs typeface="Azo Sans Lt"/>
              </a:rPr>
              <a:t>cc</a:t>
            </a:r>
            <a:r>
              <a:rPr kumimoji="1" sz="1400" dirty="0">
                <a:solidFill>
                  <a:srgbClr val="000000"/>
                </a:solidFill>
                <a:latin typeface="Verdana"/>
                <a:ea typeface="メイリオ"/>
                <a:cs typeface="Azo Sans Lt"/>
              </a:rPr>
              <a:t>ounts</a:t>
            </a:r>
          </a:p>
        </p:txBody>
      </p:sp>
      <p:sp>
        <p:nvSpPr>
          <p:cNvPr id="83" name="object 10"/>
          <p:cNvSpPr txBox="1"/>
          <p:nvPr/>
        </p:nvSpPr>
        <p:spPr>
          <a:xfrm>
            <a:off x="6813693" y="2891096"/>
            <a:ext cx="4641708" cy="972767"/>
          </a:xfrm>
          <a:prstGeom prst="rect">
            <a:avLst/>
          </a:prstGeom>
        </p:spPr>
        <p:txBody>
          <a:bodyPr vert="horz" wrap="square" lIns="0" tIns="0" rIns="0" bIns="0" rtlCol="0">
            <a:noAutofit/>
          </a:bodyPr>
          <a:lstStyle/>
          <a:p>
            <a:pPr marL="14965" defTabSz="1219170"/>
            <a:r>
              <a:rPr kumimoji="1" sz="1600" b="1" dirty="0">
                <a:solidFill>
                  <a:srgbClr val="122E5C"/>
                </a:solidFill>
                <a:latin typeface="Verdana"/>
                <a:ea typeface="メイリオ"/>
                <a:cs typeface="Azo Sans"/>
              </a:rPr>
              <a:t>INTUITIVE AND INTERACTIVE NAVIGATION</a:t>
            </a:r>
            <a:endParaRPr kumimoji="1" sz="1600" dirty="0">
              <a:solidFill>
                <a:srgbClr val="000000"/>
              </a:solidFill>
              <a:latin typeface="Verdana"/>
              <a:ea typeface="メイリオ"/>
              <a:cs typeface="Azo Sans"/>
            </a:endParaRPr>
          </a:p>
          <a:p>
            <a:pPr marL="14965" marR="14965" defTabSz="1219170">
              <a:lnSpc>
                <a:spcPct val="135200"/>
              </a:lnSpc>
              <a:spcBef>
                <a:spcPts val="47"/>
              </a:spcBef>
            </a:pPr>
            <a:r>
              <a:rPr kumimoji="1" sz="1400" dirty="0">
                <a:solidFill>
                  <a:srgbClr val="000000"/>
                </a:solidFill>
                <a:latin typeface="Verdana"/>
                <a:ea typeface="メイリオ"/>
                <a:cs typeface="Azo Sans Lt"/>
              </a:rPr>
              <a:t>All models offer intuitive and interactive navigation of the NEC </a:t>
            </a:r>
            <a:r>
              <a:rPr kumimoji="1" sz="1400" spc="-5" dirty="0">
                <a:solidFill>
                  <a:srgbClr val="000000"/>
                </a:solidFill>
                <a:latin typeface="Verdana"/>
                <a:ea typeface="メイリオ"/>
                <a:cs typeface="Azo Sans Lt"/>
              </a:rPr>
              <a:t>c</a:t>
            </a:r>
            <a:r>
              <a:rPr kumimoji="1" sz="1400" dirty="0">
                <a:solidFill>
                  <a:srgbClr val="000000"/>
                </a:solidFill>
                <a:latin typeface="Verdana"/>
                <a:ea typeface="メイリオ"/>
                <a:cs typeface="Azo Sans Lt"/>
              </a:rPr>
              <a:t>ommunication </a:t>
            </a:r>
            <a:r>
              <a:rPr kumimoji="1" sz="1400" spc="-12" dirty="0">
                <a:solidFill>
                  <a:srgbClr val="000000"/>
                </a:solidFill>
                <a:latin typeface="Verdana"/>
                <a:ea typeface="メイリオ"/>
                <a:cs typeface="Azo Sans Lt"/>
              </a:rPr>
              <a:t>f</a:t>
            </a:r>
            <a:r>
              <a:rPr kumimoji="1" sz="1400" dirty="0">
                <a:solidFill>
                  <a:srgbClr val="000000"/>
                </a:solidFill>
                <a:latin typeface="Verdana"/>
                <a:ea typeface="メイリオ"/>
                <a:cs typeface="Azo Sans Lt"/>
              </a:rPr>
              <a:t>eatu</a:t>
            </a:r>
            <a:r>
              <a:rPr kumimoji="1" sz="1400" spc="-17" dirty="0">
                <a:solidFill>
                  <a:srgbClr val="000000"/>
                </a:solidFill>
                <a:latin typeface="Verdana"/>
                <a:ea typeface="メイリオ"/>
                <a:cs typeface="Azo Sans Lt"/>
              </a:rPr>
              <a:t>r</a:t>
            </a:r>
            <a:r>
              <a:rPr kumimoji="1" sz="1400" dirty="0">
                <a:solidFill>
                  <a:srgbClr val="000000"/>
                </a:solidFill>
                <a:latin typeface="Verdana"/>
                <a:ea typeface="メイリオ"/>
                <a:cs typeface="Azo Sans Lt"/>
              </a:rPr>
              <a:t>es</a:t>
            </a:r>
          </a:p>
        </p:txBody>
      </p:sp>
      <p:sp>
        <p:nvSpPr>
          <p:cNvPr id="84" name="object 11"/>
          <p:cNvSpPr txBox="1"/>
          <p:nvPr/>
        </p:nvSpPr>
        <p:spPr>
          <a:xfrm>
            <a:off x="6783512" y="4133280"/>
            <a:ext cx="4034301" cy="706795"/>
          </a:xfrm>
          <a:prstGeom prst="rect">
            <a:avLst/>
          </a:prstGeom>
        </p:spPr>
        <p:txBody>
          <a:bodyPr vert="horz" wrap="square" lIns="0" tIns="0" rIns="0" bIns="0" rtlCol="0">
            <a:noAutofit/>
          </a:bodyPr>
          <a:lstStyle/>
          <a:p>
            <a:pPr marL="14965" defTabSz="1219170"/>
            <a:r>
              <a:rPr kumimoji="1" sz="1600" b="1" dirty="0">
                <a:solidFill>
                  <a:srgbClr val="122E5C"/>
                </a:solidFill>
                <a:latin typeface="Verdana"/>
                <a:ea typeface="メイリオ"/>
                <a:cs typeface="Azo Sans"/>
              </a:rPr>
              <a:t>P</a:t>
            </a:r>
            <a:r>
              <a:rPr kumimoji="1" lang="en-US" sz="1600" b="1" dirty="0">
                <a:solidFill>
                  <a:srgbClr val="122E5C"/>
                </a:solidFill>
                <a:latin typeface="Verdana"/>
                <a:ea typeface="メイリオ"/>
                <a:cs typeface="Azo Sans"/>
              </a:rPr>
              <a:t>o</a:t>
            </a:r>
            <a:r>
              <a:rPr kumimoji="1" sz="1600" b="1" dirty="0">
                <a:solidFill>
                  <a:srgbClr val="122E5C"/>
                </a:solidFill>
                <a:latin typeface="Verdana"/>
                <a:ea typeface="メイリオ"/>
                <a:cs typeface="Azo Sans"/>
              </a:rPr>
              <a:t>E</a:t>
            </a:r>
            <a:r>
              <a:rPr kumimoji="1" lang="en-US" sz="1600" b="1" dirty="0">
                <a:solidFill>
                  <a:srgbClr val="122E5C"/>
                </a:solidFill>
                <a:latin typeface="Verdana"/>
                <a:ea typeface="メイリオ"/>
                <a:cs typeface="Azo Sans"/>
              </a:rPr>
              <a:t> Powered</a:t>
            </a:r>
            <a:endParaRPr kumimoji="1" sz="1600" dirty="0">
              <a:solidFill>
                <a:srgbClr val="000000"/>
              </a:solidFill>
              <a:latin typeface="Verdana"/>
              <a:ea typeface="メイリオ"/>
              <a:cs typeface="Azo Sans"/>
            </a:endParaRPr>
          </a:p>
          <a:p>
            <a:pPr defTabSz="1219170">
              <a:lnSpc>
                <a:spcPts val="648"/>
              </a:lnSpc>
              <a:spcBef>
                <a:spcPts val="35"/>
              </a:spcBef>
            </a:pPr>
            <a:endParaRPr kumimoji="1" sz="1000" dirty="0">
              <a:solidFill>
                <a:srgbClr val="000000"/>
              </a:solidFill>
              <a:latin typeface="Verdana"/>
              <a:ea typeface="メイリオ"/>
            </a:endParaRPr>
          </a:p>
          <a:p>
            <a:pPr marL="14965" defTabSz="1219170"/>
            <a:r>
              <a:rPr kumimoji="1" lang="en-US" sz="1400" spc="-107" dirty="0">
                <a:solidFill>
                  <a:srgbClr val="000000"/>
                </a:solidFill>
                <a:latin typeface="Verdana"/>
                <a:ea typeface="メイリオ"/>
                <a:cs typeface="Azo Sans Lt"/>
              </a:rPr>
              <a:t>PoE</a:t>
            </a:r>
            <a:r>
              <a:rPr kumimoji="1" sz="1400" dirty="0">
                <a:solidFill>
                  <a:srgbClr val="000000"/>
                </a:solidFill>
                <a:latin typeface="Verdana"/>
                <a:ea typeface="メイリオ"/>
                <a:cs typeface="Azo Sans Lt"/>
              </a:rPr>
              <a:t> p</a:t>
            </a:r>
            <a:r>
              <a:rPr kumimoji="1" sz="1400" spc="-29" dirty="0">
                <a:solidFill>
                  <a:srgbClr val="000000"/>
                </a:solidFill>
                <a:latin typeface="Verdana"/>
                <a:ea typeface="メイリオ"/>
                <a:cs typeface="Azo Sans Lt"/>
              </a:rPr>
              <a:t>ow</a:t>
            </a:r>
            <a:r>
              <a:rPr kumimoji="1" sz="1400" dirty="0">
                <a:solidFill>
                  <a:srgbClr val="000000"/>
                </a:solidFill>
                <a:latin typeface="Verdana"/>
                <a:ea typeface="メイリオ"/>
                <a:cs typeface="Azo Sans Lt"/>
              </a:rPr>
              <a:t>er</a:t>
            </a:r>
            <a:r>
              <a:rPr kumimoji="1" lang="en-US" sz="1400" dirty="0">
                <a:solidFill>
                  <a:srgbClr val="000000"/>
                </a:solidFill>
                <a:latin typeface="Verdana"/>
                <a:ea typeface="メイリオ"/>
                <a:cs typeface="Azo Sans Lt"/>
              </a:rPr>
              <a:t>s</a:t>
            </a:r>
            <a:r>
              <a:rPr kumimoji="1" sz="1400" dirty="0">
                <a:solidFill>
                  <a:srgbClr val="000000"/>
                </a:solidFill>
                <a:latin typeface="Verdana"/>
                <a:ea typeface="メイリオ"/>
                <a:cs typeface="Azo Sans Lt"/>
              </a:rPr>
              <a:t> the d</a:t>
            </a:r>
            <a:r>
              <a:rPr kumimoji="1" sz="1400" spc="-24" dirty="0">
                <a:solidFill>
                  <a:srgbClr val="000000"/>
                </a:solidFill>
                <a:latin typeface="Verdana"/>
                <a:ea typeface="メイリオ"/>
                <a:cs typeface="Azo Sans Lt"/>
              </a:rPr>
              <a:t>e</a:t>
            </a:r>
            <a:r>
              <a:rPr kumimoji="1" sz="1400" dirty="0">
                <a:solidFill>
                  <a:srgbClr val="000000"/>
                </a:solidFill>
                <a:latin typeface="Verdana"/>
                <a:ea typeface="メイリオ"/>
                <a:cs typeface="Azo Sans Lt"/>
              </a:rPr>
              <a:t>vi</a:t>
            </a:r>
            <a:r>
              <a:rPr kumimoji="1" sz="1400" spc="-5" dirty="0">
                <a:solidFill>
                  <a:srgbClr val="000000"/>
                </a:solidFill>
                <a:latin typeface="Verdana"/>
                <a:ea typeface="メイリオ"/>
                <a:cs typeface="Azo Sans Lt"/>
              </a:rPr>
              <a:t>c</a:t>
            </a:r>
            <a:r>
              <a:rPr kumimoji="1" sz="1400" dirty="0">
                <a:solidFill>
                  <a:srgbClr val="000000"/>
                </a:solidFill>
                <a:latin typeface="Verdana"/>
                <a:ea typeface="メイリオ"/>
                <a:cs typeface="Azo Sans Lt"/>
              </a:rPr>
              <a:t>e and gi</a:t>
            </a:r>
            <a:r>
              <a:rPr kumimoji="1" sz="1400" spc="-29" dirty="0">
                <a:solidFill>
                  <a:srgbClr val="000000"/>
                </a:solidFill>
                <a:latin typeface="Verdana"/>
                <a:ea typeface="メイリオ"/>
                <a:cs typeface="Azo Sans Lt"/>
              </a:rPr>
              <a:t>v</a:t>
            </a:r>
            <a:r>
              <a:rPr kumimoji="1" sz="1400" dirty="0">
                <a:solidFill>
                  <a:srgbClr val="000000"/>
                </a:solidFill>
                <a:latin typeface="Verdana"/>
                <a:ea typeface="メイリオ"/>
                <a:cs typeface="Azo Sans Lt"/>
              </a:rPr>
              <a:t>e</a:t>
            </a:r>
            <a:r>
              <a:rPr kumimoji="1" lang="en-US" sz="1400" dirty="0">
                <a:solidFill>
                  <a:srgbClr val="000000"/>
                </a:solidFill>
                <a:latin typeface="Verdana"/>
                <a:ea typeface="メイリオ"/>
                <a:cs typeface="Azo Sans Lt"/>
              </a:rPr>
              <a:t>s</a:t>
            </a:r>
            <a:r>
              <a:rPr kumimoji="1" sz="1400" dirty="0">
                <a:solidFill>
                  <a:srgbClr val="000000"/>
                </a:solidFill>
                <a:latin typeface="Verdana"/>
                <a:ea typeface="メイリオ"/>
                <a:cs typeface="Azo Sans Lt"/>
              </a:rPr>
              <a:t> it a n</a:t>
            </a:r>
            <a:r>
              <a:rPr kumimoji="1" sz="1400" spc="-12" dirty="0">
                <a:solidFill>
                  <a:srgbClr val="000000"/>
                </a:solidFill>
                <a:latin typeface="Verdana"/>
                <a:ea typeface="メイリオ"/>
                <a:cs typeface="Azo Sans Lt"/>
              </a:rPr>
              <a:t>e</a:t>
            </a:r>
            <a:r>
              <a:rPr kumimoji="1" sz="1400" dirty="0">
                <a:solidFill>
                  <a:srgbClr val="000000"/>
                </a:solidFill>
                <a:latin typeface="Verdana"/>
                <a:ea typeface="メイリオ"/>
                <a:cs typeface="Azo Sans Lt"/>
              </a:rPr>
              <a:t>t</a:t>
            </a:r>
            <a:r>
              <a:rPr kumimoji="1" sz="1400" spc="-29" dirty="0">
                <a:solidFill>
                  <a:srgbClr val="000000"/>
                </a:solidFill>
                <a:latin typeface="Verdana"/>
                <a:ea typeface="メイリオ"/>
                <a:cs typeface="Azo Sans Lt"/>
              </a:rPr>
              <a:t>w</a:t>
            </a:r>
            <a:r>
              <a:rPr kumimoji="1" sz="1400" dirty="0">
                <a:solidFill>
                  <a:srgbClr val="000000"/>
                </a:solidFill>
                <a:latin typeface="Verdana"/>
                <a:ea typeface="メイリオ"/>
                <a:cs typeface="Azo Sans Lt"/>
              </a:rPr>
              <a:t>ork </a:t>
            </a:r>
            <a:r>
              <a:rPr kumimoji="1" sz="1400" spc="-5" dirty="0">
                <a:solidFill>
                  <a:srgbClr val="000000"/>
                </a:solidFill>
                <a:latin typeface="Verdana"/>
                <a:ea typeface="メイリオ"/>
                <a:cs typeface="Azo Sans Lt"/>
              </a:rPr>
              <a:t>c</a:t>
            </a:r>
            <a:r>
              <a:rPr kumimoji="1" sz="1400" dirty="0">
                <a:solidFill>
                  <a:srgbClr val="000000"/>
                </a:solidFill>
                <a:latin typeface="Verdana"/>
                <a:ea typeface="メイリオ"/>
                <a:cs typeface="Azo Sans Lt"/>
              </a:rPr>
              <a:t>onnection</a:t>
            </a:r>
          </a:p>
        </p:txBody>
      </p:sp>
      <p:sp>
        <p:nvSpPr>
          <p:cNvPr id="85" name="object 12"/>
          <p:cNvSpPr txBox="1"/>
          <p:nvPr/>
        </p:nvSpPr>
        <p:spPr>
          <a:xfrm>
            <a:off x="6772329" y="5297822"/>
            <a:ext cx="4830896" cy="847055"/>
          </a:xfrm>
          <a:prstGeom prst="rect">
            <a:avLst/>
          </a:prstGeom>
        </p:spPr>
        <p:txBody>
          <a:bodyPr vert="horz" wrap="square" lIns="0" tIns="0" rIns="0" bIns="0" rtlCol="0">
            <a:noAutofit/>
          </a:bodyPr>
          <a:lstStyle/>
          <a:p>
            <a:pPr marL="26189" defTabSz="1219170"/>
            <a:r>
              <a:rPr kumimoji="1" sz="1600" b="1" dirty="0">
                <a:solidFill>
                  <a:srgbClr val="122E5C"/>
                </a:solidFill>
                <a:latin typeface="Verdana"/>
                <a:ea typeface="メイリオ"/>
                <a:cs typeface="Azo Sans"/>
              </a:rPr>
              <a:t>MORE FLEXIBILI</a:t>
            </a:r>
            <a:r>
              <a:rPr kumimoji="1" sz="1600" b="1" spc="17" dirty="0">
                <a:solidFill>
                  <a:srgbClr val="122E5C"/>
                </a:solidFill>
                <a:latin typeface="Verdana"/>
                <a:ea typeface="メイリオ"/>
                <a:cs typeface="Azo Sans"/>
              </a:rPr>
              <a:t>T</a:t>
            </a:r>
            <a:r>
              <a:rPr kumimoji="1" sz="1600" b="1" dirty="0">
                <a:solidFill>
                  <a:srgbClr val="122E5C"/>
                </a:solidFill>
                <a:latin typeface="Verdana"/>
                <a:ea typeface="メイリオ"/>
                <a:cs typeface="Azo Sans"/>
              </a:rPr>
              <a:t>Y</a:t>
            </a:r>
            <a:r>
              <a:rPr kumimoji="1" sz="1600" b="1" spc="-41" dirty="0">
                <a:solidFill>
                  <a:srgbClr val="122E5C"/>
                </a:solidFill>
                <a:latin typeface="Verdana"/>
                <a:ea typeface="メイリオ"/>
                <a:cs typeface="Azo Sans"/>
              </a:rPr>
              <a:t> </a:t>
            </a:r>
            <a:r>
              <a:rPr kumimoji="1" sz="1600" b="1" dirty="0">
                <a:solidFill>
                  <a:srgbClr val="122E5C"/>
                </a:solidFill>
                <a:latin typeface="Verdana"/>
                <a:ea typeface="メイリオ"/>
                <a:cs typeface="Azo Sans"/>
              </a:rPr>
              <a:t>WITH ADD-ON MODULES</a:t>
            </a:r>
            <a:endParaRPr kumimoji="1" sz="1600" dirty="0">
              <a:solidFill>
                <a:srgbClr val="000000"/>
              </a:solidFill>
              <a:latin typeface="Verdana"/>
              <a:ea typeface="メイリオ"/>
              <a:cs typeface="Azo Sans"/>
            </a:endParaRPr>
          </a:p>
          <a:p>
            <a:pPr defTabSz="1219170">
              <a:lnSpc>
                <a:spcPts val="648"/>
              </a:lnSpc>
              <a:spcBef>
                <a:spcPts val="15"/>
              </a:spcBef>
            </a:pPr>
            <a:endParaRPr kumimoji="1" sz="1000" dirty="0">
              <a:solidFill>
                <a:srgbClr val="000000"/>
              </a:solidFill>
              <a:latin typeface="Verdana"/>
              <a:ea typeface="メイリオ"/>
            </a:endParaRPr>
          </a:p>
          <a:p>
            <a:pPr marL="21699" defTabSz="1219170"/>
            <a:r>
              <a:rPr kumimoji="1" sz="1400" dirty="0">
                <a:solidFill>
                  <a:srgbClr val="000000"/>
                </a:solidFill>
                <a:latin typeface="Verdana"/>
                <a:ea typeface="メイリオ"/>
                <a:cs typeface="Azo Sans Lt"/>
              </a:rPr>
              <a:t>60 additional line key options turn your phone into a switchboard</a:t>
            </a:r>
          </a:p>
        </p:txBody>
      </p:sp>
      <p:sp>
        <p:nvSpPr>
          <p:cNvPr id="96" name="object 23"/>
          <p:cNvSpPr/>
          <p:nvPr/>
        </p:nvSpPr>
        <p:spPr>
          <a:xfrm>
            <a:off x="6309135" y="4352819"/>
            <a:ext cx="318812" cy="199341"/>
          </a:xfrm>
          <a:custGeom>
            <a:avLst/>
            <a:gdLst/>
            <a:ahLst/>
            <a:cxnLst/>
            <a:rect l="l" t="t" r="r" b="b"/>
            <a:pathLst>
              <a:path w="225564" h="169163">
                <a:moveTo>
                  <a:pt x="166001" y="0"/>
                </a:moveTo>
                <a:lnTo>
                  <a:pt x="59563" y="0"/>
                </a:lnTo>
                <a:lnTo>
                  <a:pt x="56400" y="3174"/>
                </a:lnTo>
                <a:lnTo>
                  <a:pt x="56400" y="28193"/>
                </a:lnTo>
                <a:lnTo>
                  <a:pt x="31369" y="28193"/>
                </a:lnTo>
                <a:lnTo>
                  <a:pt x="28194" y="31368"/>
                </a:lnTo>
                <a:lnTo>
                  <a:pt x="28194" y="56387"/>
                </a:lnTo>
                <a:lnTo>
                  <a:pt x="3175" y="56387"/>
                </a:lnTo>
                <a:lnTo>
                  <a:pt x="0" y="59562"/>
                </a:lnTo>
                <a:lnTo>
                  <a:pt x="0" y="166001"/>
                </a:lnTo>
                <a:lnTo>
                  <a:pt x="3175" y="169163"/>
                </a:lnTo>
                <a:lnTo>
                  <a:pt x="222389" y="169163"/>
                </a:lnTo>
                <a:lnTo>
                  <a:pt x="225564" y="166001"/>
                </a:lnTo>
                <a:lnTo>
                  <a:pt x="225564" y="155066"/>
                </a:lnTo>
                <a:lnTo>
                  <a:pt x="14097" y="155066"/>
                </a:lnTo>
                <a:lnTo>
                  <a:pt x="14097" y="70484"/>
                </a:lnTo>
                <a:lnTo>
                  <a:pt x="42291" y="70484"/>
                </a:lnTo>
                <a:lnTo>
                  <a:pt x="42291" y="42290"/>
                </a:lnTo>
                <a:lnTo>
                  <a:pt x="70497" y="42290"/>
                </a:lnTo>
                <a:lnTo>
                  <a:pt x="70497" y="14096"/>
                </a:lnTo>
                <a:lnTo>
                  <a:pt x="169176" y="14096"/>
                </a:lnTo>
                <a:lnTo>
                  <a:pt x="169176" y="3174"/>
                </a:lnTo>
                <a:lnTo>
                  <a:pt x="166001" y="0"/>
                </a:lnTo>
                <a:close/>
              </a:path>
              <a:path w="225564" h="169163">
                <a:moveTo>
                  <a:pt x="56400" y="98678"/>
                </a:moveTo>
                <a:lnTo>
                  <a:pt x="42291" y="98678"/>
                </a:lnTo>
                <a:lnTo>
                  <a:pt x="42291" y="155066"/>
                </a:lnTo>
                <a:lnTo>
                  <a:pt x="56400" y="155066"/>
                </a:lnTo>
                <a:lnTo>
                  <a:pt x="56400" y="98678"/>
                </a:lnTo>
                <a:close/>
              </a:path>
              <a:path w="225564" h="169163">
                <a:moveTo>
                  <a:pt x="98691" y="98678"/>
                </a:moveTo>
                <a:lnTo>
                  <a:pt x="84594" y="98678"/>
                </a:lnTo>
                <a:lnTo>
                  <a:pt x="84594" y="155066"/>
                </a:lnTo>
                <a:lnTo>
                  <a:pt x="98691" y="155066"/>
                </a:lnTo>
                <a:lnTo>
                  <a:pt x="98691" y="98678"/>
                </a:lnTo>
                <a:close/>
              </a:path>
              <a:path w="225564" h="169163">
                <a:moveTo>
                  <a:pt x="140982" y="98678"/>
                </a:moveTo>
                <a:lnTo>
                  <a:pt x="126885" y="98678"/>
                </a:lnTo>
                <a:lnTo>
                  <a:pt x="126885" y="155066"/>
                </a:lnTo>
                <a:lnTo>
                  <a:pt x="140982" y="155066"/>
                </a:lnTo>
                <a:lnTo>
                  <a:pt x="140982" y="98678"/>
                </a:lnTo>
                <a:close/>
              </a:path>
              <a:path w="225564" h="169163">
                <a:moveTo>
                  <a:pt x="183273" y="98678"/>
                </a:moveTo>
                <a:lnTo>
                  <a:pt x="169176" y="98678"/>
                </a:lnTo>
                <a:lnTo>
                  <a:pt x="169176" y="155066"/>
                </a:lnTo>
                <a:lnTo>
                  <a:pt x="183273" y="155066"/>
                </a:lnTo>
                <a:lnTo>
                  <a:pt x="183273" y="98678"/>
                </a:lnTo>
                <a:close/>
              </a:path>
              <a:path w="225564" h="169163">
                <a:moveTo>
                  <a:pt x="169176" y="14096"/>
                </a:moveTo>
                <a:lnTo>
                  <a:pt x="155079" y="14096"/>
                </a:lnTo>
                <a:lnTo>
                  <a:pt x="155079" y="42290"/>
                </a:lnTo>
                <a:lnTo>
                  <a:pt x="183273" y="42290"/>
                </a:lnTo>
                <a:lnTo>
                  <a:pt x="183273" y="70484"/>
                </a:lnTo>
                <a:lnTo>
                  <a:pt x="211467" y="70484"/>
                </a:lnTo>
                <a:lnTo>
                  <a:pt x="211467" y="155066"/>
                </a:lnTo>
                <a:lnTo>
                  <a:pt x="225564" y="155066"/>
                </a:lnTo>
                <a:lnTo>
                  <a:pt x="225564" y="59562"/>
                </a:lnTo>
                <a:lnTo>
                  <a:pt x="222389" y="56387"/>
                </a:lnTo>
                <a:lnTo>
                  <a:pt x="197370" y="56387"/>
                </a:lnTo>
                <a:lnTo>
                  <a:pt x="197370" y="31368"/>
                </a:lnTo>
                <a:lnTo>
                  <a:pt x="194195" y="28193"/>
                </a:lnTo>
                <a:lnTo>
                  <a:pt x="169176" y="28193"/>
                </a:lnTo>
                <a:lnTo>
                  <a:pt x="169176" y="14096"/>
                </a:lnTo>
                <a:close/>
              </a:path>
            </a:pathLst>
          </a:custGeom>
          <a:solidFill>
            <a:srgbClr val="FFFFFF"/>
          </a:solidFill>
        </p:spPr>
        <p:txBody>
          <a:bodyPr wrap="square" lIns="0" tIns="0" rIns="0" bIns="0" rtlCol="0">
            <a:noAutofit/>
          </a:bodyPr>
          <a:lstStyle/>
          <a:p>
            <a:pPr defTabSz="1219170"/>
            <a:endParaRPr kumimoji="1" sz="2121" dirty="0">
              <a:solidFill>
                <a:srgbClr val="000000"/>
              </a:solidFill>
              <a:latin typeface="Verdana"/>
              <a:ea typeface="メイリオ"/>
            </a:endParaRPr>
          </a:p>
        </p:txBody>
      </p:sp>
      <p:sp>
        <p:nvSpPr>
          <p:cNvPr id="109" name="object 36"/>
          <p:cNvSpPr txBox="1"/>
          <p:nvPr/>
        </p:nvSpPr>
        <p:spPr>
          <a:xfrm>
            <a:off x="1091359" y="1768953"/>
            <a:ext cx="3759663" cy="578143"/>
          </a:xfrm>
          <a:prstGeom prst="rect">
            <a:avLst/>
          </a:prstGeom>
        </p:spPr>
        <p:txBody>
          <a:bodyPr vert="horz" wrap="square" lIns="0" tIns="0" rIns="0" bIns="0" rtlCol="0">
            <a:noAutofit/>
          </a:bodyPr>
          <a:lstStyle/>
          <a:p>
            <a:pPr marL="14965" defTabSz="1219170"/>
            <a:r>
              <a:rPr kumimoji="1" sz="1600" b="1" dirty="0">
                <a:solidFill>
                  <a:srgbClr val="002B62"/>
                </a:solidFill>
                <a:latin typeface="Verdana"/>
                <a:ea typeface="メイリオ"/>
                <a:cs typeface="Azo Sans"/>
              </a:rPr>
              <a:t>MWI LAMP</a:t>
            </a:r>
            <a:endParaRPr kumimoji="1" sz="1600" dirty="0">
              <a:solidFill>
                <a:srgbClr val="002B62"/>
              </a:solidFill>
              <a:latin typeface="Verdana"/>
              <a:ea typeface="メイリオ"/>
              <a:cs typeface="Azo Sans"/>
            </a:endParaRPr>
          </a:p>
          <a:p>
            <a:pPr marL="14965" defTabSz="1219170">
              <a:spcBef>
                <a:spcPts val="441"/>
              </a:spcBef>
            </a:pPr>
            <a:r>
              <a:rPr kumimoji="1" lang="en-US" sz="1400" dirty="0">
                <a:solidFill>
                  <a:srgbClr val="000000"/>
                </a:solidFill>
                <a:latin typeface="Verdana"/>
                <a:ea typeface="メイリオ"/>
                <a:cs typeface="Azo Sans Lt"/>
              </a:rPr>
              <a:t>M</a:t>
            </a:r>
            <a:r>
              <a:rPr kumimoji="1" sz="1400" dirty="0">
                <a:solidFill>
                  <a:srgbClr val="000000"/>
                </a:solidFill>
                <a:latin typeface="Verdana"/>
                <a:ea typeface="メイリオ"/>
                <a:cs typeface="Azo Sans Lt"/>
              </a:rPr>
              <a:t>essage-waiting indicator</a:t>
            </a:r>
          </a:p>
        </p:txBody>
      </p:sp>
      <p:pic>
        <p:nvPicPr>
          <p:cNvPr id="34" name="Graphic 20">
            <a:extLst>
              <a:ext uri="{FF2B5EF4-FFF2-40B4-BE49-F238E27FC236}">
                <a16:creationId xmlns:a16="http://schemas.microsoft.com/office/drawing/2014/main" id="{06758064-1920-564F-88D4-C9C1FAB3695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22260" y="4073700"/>
            <a:ext cx="672000" cy="672000"/>
          </a:xfrm>
          <a:prstGeom prst="rect">
            <a:avLst/>
          </a:prstGeom>
        </p:spPr>
      </p:pic>
      <p:pic>
        <p:nvPicPr>
          <p:cNvPr id="35" name="Graphic 44">
            <a:extLst>
              <a:ext uri="{FF2B5EF4-FFF2-40B4-BE49-F238E27FC236}">
                <a16:creationId xmlns:a16="http://schemas.microsoft.com/office/drawing/2014/main" id="{389E32F4-33A5-6343-A064-7B6F387C6E1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52440" y="5228376"/>
            <a:ext cx="672000" cy="672000"/>
          </a:xfrm>
          <a:prstGeom prst="rect">
            <a:avLst/>
          </a:prstGeom>
        </p:spPr>
      </p:pic>
      <p:pic>
        <p:nvPicPr>
          <p:cNvPr id="36" name="Graphic 16">
            <a:extLst>
              <a:ext uri="{FF2B5EF4-FFF2-40B4-BE49-F238E27FC236}">
                <a16:creationId xmlns:a16="http://schemas.microsoft.com/office/drawing/2014/main" id="{5B1E4F1B-62F3-6D45-BD47-0E52726008B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7132" y="1639007"/>
            <a:ext cx="672000" cy="672000"/>
          </a:xfrm>
          <a:prstGeom prst="rect">
            <a:avLst/>
          </a:prstGeom>
        </p:spPr>
      </p:pic>
      <p:pic>
        <p:nvPicPr>
          <p:cNvPr id="37" name="Graphic 8">
            <a:extLst>
              <a:ext uri="{FF2B5EF4-FFF2-40B4-BE49-F238E27FC236}">
                <a16:creationId xmlns:a16="http://schemas.microsoft.com/office/drawing/2014/main" id="{6F234100-08BF-E743-A679-BD504089C1A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7132" y="2846991"/>
            <a:ext cx="672000" cy="672000"/>
          </a:xfrm>
          <a:prstGeom prst="rect">
            <a:avLst/>
          </a:prstGeom>
        </p:spPr>
      </p:pic>
      <p:pic>
        <p:nvPicPr>
          <p:cNvPr id="38" name="Graphic 10">
            <a:extLst>
              <a:ext uri="{FF2B5EF4-FFF2-40B4-BE49-F238E27FC236}">
                <a16:creationId xmlns:a16="http://schemas.microsoft.com/office/drawing/2014/main" id="{F9F4E2A6-385C-1642-94FE-FE68DA900A79}"/>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11785" y="4073700"/>
            <a:ext cx="672000" cy="672000"/>
          </a:xfrm>
          <a:prstGeom prst="rect">
            <a:avLst/>
          </a:prstGeom>
        </p:spPr>
      </p:pic>
      <p:pic>
        <p:nvPicPr>
          <p:cNvPr id="39" name="Graphic 12">
            <a:extLst>
              <a:ext uri="{FF2B5EF4-FFF2-40B4-BE49-F238E27FC236}">
                <a16:creationId xmlns:a16="http://schemas.microsoft.com/office/drawing/2014/main" id="{598AE5BE-92A0-7742-988A-5D8CECDD263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11785" y="5228376"/>
            <a:ext cx="672000" cy="672000"/>
          </a:xfrm>
          <a:prstGeom prst="rect">
            <a:avLst/>
          </a:prstGeom>
        </p:spPr>
      </p:pic>
      <p:pic>
        <p:nvPicPr>
          <p:cNvPr id="41" name="Graphic 16">
            <a:extLst>
              <a:ext uri="{FF2B5EF4-FFF2-40B4-BE49-F238E27FC236}">
                <a16:creationId xmlns:a16="http://schemas.microsoft.com/office/drawing/2014/main" id="{5B1E4F1B-62F3-6D45-BD47-0E52726008B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09403" y="1639007"/>
            <a:ext cx="672000" cy="672000"/>
          </a:xfrm>
          <a:prstGeom prst="rect">
            <a:avLst/>
          </a:prstGeom>
        </p:spPr>
      </p:pic>
      <p:pic>
        <p:nvPicPr>
          <p:cNvPr id="43" name="Graphic 18">
            <a:extLst>
              <a:ext uri="{FF2B5EF4-FFF2-40B4-BE49-F238E27FC236}">
                <a16:creationId xmlns:a16="http://schemas.microsoft.com/office/drawing/2014/main" id="{4364EED2-3D99-F143-8502-302ED2420817}"/>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052440" y="2846991"/>
            <a:ext cx="672000" cy="672000"/>
          </a:xfrm>
          <a:prstGeom prst="rect">
            <a:avLst/>
          </a:prstGeom>
        </p:spPr>
      </p:pic>
    </p:spTree>
    <p:extLst>
      <p:ext uri="{BB962C8B-B14F-4D97-AF65-F5344CB8AC3E}">
        <p14:creationId xmlns:p14="http://schemas.microsoft.com/office/powerpoint/2010/main" val="13186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9428" y="1078308"/>
            <a:ext cx="7680000" cy="4987801"/>
          </a:xfrm>
          <a:prstGeom prst="rect">
            <a:avLst/>
          </a:prstGeom>
        </p:spPr>
      </p:pic>
      <p:pic>
        <p:nvPicPr>
          <p:cNvPr id="41" name="Afbeelding 40">
            <a:extLst>
              <a:ext uri="{FF2B5EF4-FFF2-40B4-BE49-F238E27FC236}">
                <a16:creationId xmlns:a16="http://schemas.microsoft.com/office/drawing/2014/main" id="{51E939F3-5E3E-E14B-A64E-5B1863799E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0177" y="2672226"/>
            <a:ext cx="2592000" cy="304940"/>
          </a:xfrm>
          <a:prstGeom prst="rect">
            <a:avLst/>
          </a:prstGeom>
        </p:spPr>
      </p:pic>
      <p:sp>
        <p:nvSpPr>
          <p:cNvPr id="2" name="Title 1"/>
          <p:cNvSpPr>
            <a:spLocks noGrp="1"/>
          </p:cNvSpPr>
          <p:nvPr>
            <p:ph type="title"/>
          </p:nvPr>
        </p:nvSpPr>
        <p:spPr>
          <a:xfrm>
            <a:off x="85345" y="38400"/>
            <a:ext cx="10393897" cy="624000"/>
          </a:xfrm>
        </p:spPr>
        <p:txBody>
          <a:bodyPr>
            <a:normAutofit/>
          </a:bodyPr>
          <a:lstStyle/>
          <a:p>
            <a:r>
              <a:rPr lang="en-US" dirty="0"/>
              <a:t>UNIVERGE BLUE Business Phones – DT920S 6-key</a:t>
            </a:r>
          </a:p>
        </p:txBody>
      </p:sp>
      <p:sp>
        <p:nvSpPr>
          <p:cNvPr id="9" name="object 3">
            <a:extLst>
              <a:ext uri="{FF2B5EF4-FFF2-40B4-BE49-F238E27FC236}">
                <a16:creationId xmlns:a16="http://schemas.microsoft.com/office/drawing/2014/main" id="{95FCDA23-75D1-614B-93A7-F9E0D5C3496E}"/>
              </a:ext>
            </a:extLst>
          </p:cNvPr>
          <p:cNvSpPr txBox="1"/>
          <p:nvPr/>
        </p:nvSpPr>
        <p:spPr>
          <a:xfrm>
            <a:off x="388467" y="1689333"/>
            <a:ext cx="3337792" cy="373392"/>
          </a:xfrm>
          <a:prstGeom prst="rect">
            <a:avLst/>
          </a:prstGeom>
        </p:spPr>
        <p:txBody>
          <a:bodyPr vert="horz" wrap="square" lIns="0" tIns="0" rIns="0" bIns="48000" rtlCol="0" anchor="b" anchorCtr="0">
            <a:noAutofit/>
          </a:bodyPr>
          <a:lstStyle/>
          <a:p>
            <a:pPr marL="14965" defTabSz="1219170"/>
            <a:r>
              <a:rPr kumimoji="1" lang="en-US" sz="1200" b="1" dirty="0">
                <a:solidFill>
                  <a:srgbClr val="231F20"/>
                </a:solidFill>
                <a:latin typeface="Verdana"/>
                <a:ea typeface="メイリオ"/>
                <a:cs typeface="Azo Sans Md"/>
              </a:rPr>
              <a:t>168x41 dot monochrome LCD</a:t>
            </a:r>
            <a:endParaRPr kumimoji="1" sz="1200" dirty="0">
              <a:solidFill>
                <a:srgbClr val="000000"/>
              </a:solidFill>
              <a:latin typeface="Verdana"/>
              <a:ea typeface="メイリオ"/>
              <a:cs typeface="Azo Sans Lt"/>
            </a:endParaRPr>
          </a:p>
        </p:txBody>
      </p:sp>
      <p:sp>
        <p:nvSpPr>
          <p:cNvPr id="10" name="object 5">
            <a:extLst>
              <a:ext uri="{FF2B5EF4-FFF2-40B4-BE49-F238E27FC236}">
                <a16:creationId xmlns:a16="http://schemas.microsoft.com/office/drawing/2014/main" id="{FB90A8E0-4D2A-3F42-986E-A1BEDA432E78}"/>
              </a:ext>
            </a:extLst>
          </p:cNvPr>
          <p:cNvSpPr txBox="1"/>
          <p:nvPr/>
        </p:nvSpPr>
        <p:spPr>
          <a:xfrm>
            <a:off x="388467" y="2560660"/>
            <a:ext cx="2588219" cy="373392"/>
          </a:xfrm>
          <a:prstGeom prst="rect">
            <a:avLst/>
          </a:prstGeom>
        </p:spPr>
        <p:txBody>
          <a:bodyPr vert="horz" wrap="square" lIns="0" tIns="0" rIns="0" bIns="48000" rtlCol="0" anchor="b" anchorCtr="0">
            <a:noAutofit/>
          </a:bodyPr>
          <a:lstStyle/>
          <a:p>
            <a:pPr marL="14965" defTabSz="1219170"/>
            <a:r>
              <a:rPr kumimoji="1" sz="1200" b="1" dirty="0">
                <a:solidFill>
                  <a:srgbClr val="231F20"/>
                </a:solidFill>
                <a:latin typeface="Verdana"/>
                <a:ea typeface="メイリオ"/>
                <a:cs typeface="Azo Sans Md"/>
              </a:rPr>
              <a:t>Handset and speaker</a:t>
            </a:r>
            <a:endParaRPr kumimoji="1" sz="1200" b="1" dirty="0">
              <a:solidFill>
                <a:srgbClr val="000000"/>
              </a:solidFill>
              <a:latin typeface="Verdana"/>
              <a:ea typeface="メイリオ"/>
              <a:cs typeface="Azo Sans Md"/>
            </a:endParaRPr>
          </a:p>
          <a:p>
            <a:pPr marL="14965" defTabSz="1219170">
              <a:spcBef>
                <a:spcPts val="259"/>
              </a:spcBef>
            </a:pPr>
            <a:r>
              <a:rPr kumimoji="1" lang="en-US" sz="1200" dirty="0">
                <a:solidFill>
                  <a:srgbClr val="231F20"/>
                </a:solidFill>
                <a:latin typeface="Verdana"/>
                <a:ea typeface="メイリオ"/>
                <a:cs typeface="Azo Sans Lt"/>
              </a:rPr>
              <a:t>Wideband and narrowband audio</a:t>
            </a:r>
            <a:endParaRPr kumimoji="1" sz="1200" dirty="0">
              <a:solidFill>
                <a:srgbClr val="000000"/>
              </a:solidFill>
              <a:latin typeface="Verdana"/>
              <a:ea typeface="メイリオ"/>
              <a:cs typeface="Azo Sans Lt"/>
            </a:endParaRPr>
          </a:p>
        </p:txBody>
      </p:sp>
      <p:sp>
        <p:nvSpPr>
          <p:cNvPr id="12" name="object 21">
            <a:extLst>
              <a:ext uri="{FF2B5EF4-FFF2-40B4-BE49-F238E27FC236}">
                <a16:creationId xmlns:a16="http://schemas.microsoft.com/office/drawing/2014/main" id="{3679AA7B-3B14-934E-91BC-61F0D2AFBCE7}"/>
              </a:ext>
            </a:extLst>
          </p:cNvPr>
          <p:cNvSpPr txBox="1"/>
          <p:nvPr/>
        </p:nvSpPr>
        <p:spPr>
          <a:xfrm>
            <a:off x="388467" y="5235277"/>
            <a:ext cx="3407156" cy="982465"/>
          </a:xfrm>
          <a:prstGeom prst="rect">
            <a:avLst/>
          </a:prstGeom>
        </p:spPr>
        <p:txBody>
          <a:bodyPr vert="horz" wrap="square" lIns="0" tIns="0" rIns="0" bIns="48000" rtlCol="0" anchor="b" anchorCtr="0">
            <a:noAutofit/>
          </a:bodyPr>
          <a:lstStyle/>
          <a:p>
            <a:pPr marL="14965" defTabSz="1219170"/>
            <a:r>
              <a:rPr kumimoji="1" sz="1200" b="1" dirty="0">
                <a:solidFill>
                  <a:srgbClr val="000000"/>
                </a:solidFill>
                <a:latin typeface="Verdana"/>
                <a:ea typeface="メイリオ"/>
                <a:cs typeface="Azo Sans Md"/>
              </a:rPr>
              <a:t>Connectivity</a:t>
            </a:r>
          </a:p>
          <a:p>
            <a:pPr marL="14965" defTabSz="1219170">
              <a:spcBef>
                <a:spcPts val="224"/>
              </a:spcBef>
            </a:pPr>
            <a:r>
              <a:rPr kumimoji="1" lang="en-US" sz="1200" dirty="0">
                <a:solidFill>
                  <a:srgbClr val="000000"/>
                </a:solidFill>
                <a:latin typeface="Verdana"/>
                <a:ea typeface="メイリオ"/>
                <a:cs typeface="Azo Sans Lt"/>
              </a:rPr>
              <a:t>Network support </a:t>
            </a:r>
            <a:br>
              <a:rPr kumimoji="1" lang="en-US" sz="1200" dirty="0">
                <a:solidFill>
                  <a:srgbClr val="000000"/>
                </a:solidFill>
                <a:latin typeface="Verdana"/>
                <a:ea typeface="メイリオ"/>
                <a:cs typeface="Azo Sans Lt"/>
              </a:rPr>
            </a:br>
            <a:r>
              <a:rPr kumimoji="1" lang="en-US" sz="1200" dirty="0">
                <a:solidFill>
                  <a:srgbClr val="000000"/>
                </a:solidFill>
                <a:latin typeface="Verdana"/>
                <a:ea typeface="メイリオ"/>
                <a:cs typeface="Azo Sans Lt"/>
              </a:rPr>
              <a:t>10/100/1000 Mbps;</a:t>
            </a:r>
          </a:p>
          <a:p>
            <a:pPr marL="14965" defTabSz="1219170">
              <a:spcBef>
                <a:spcPts val="224"/>
              </a:spcBef>
            </a:pPr>
            <a:r>
              <a:rPr kumimoji="1" lang="en-US" sz="1200" dirty="0">
                <a:solidFill>
                  <a:srgbClr val="000000"/>
                </a:solidFill>
                <a:latin typeface="Verdana"/>
                <a:ea typeface="メイリオ"/>
                <a:cs typeface="Azo Sans Lt"/>
              </a:rPr>
              <a:t>PoE Support</a:t>
            </a:r>
            <a:endParaRPr kumimoji="1" sz="1200" dirty="0">
              <a:solidFill>
                <a:srgbClr val="000000"/>
              </a:solidFill>
              <a:latin typeface="Verdana"/>
              <a:ea typeface="メイリオ"/>
              <a:cs typeface="Azo Sans Lt"/>
            </a:endParaRPr>
          </a:p>
        </p:txBody>
      </p:sp>
      <p:sp>
        <p:nvSpPr>
          <p:cNvPr id="14" name="object 18">
            <a:extLst>
              <a:ext uri="{FF2B5EF4-FFF2-40B4-BE49-F238E27FC236}">
                <a16:creationId xmlns:a16="http://schemas.microsoft.com/office/drawing/2014/main" id="{7B1AC910-02C3-2041-9703-ED454F65E989}"/>
              </a:ext>
            </a:extLst>
          </p:cNvPr>
          <p:cNvSpPr txBox="1"/>
          <p:nvPr/>
        </p:nvSpPr>
        <p:spPr>
          <a:xfrm>
            <a:off x="8982134" y="4637140"/>
            <a:ext cx="3226341" cy="865577"/>
          </a:xfrm>
          <a:prstGeom prst="rect">
            <a:avLst/>
          </a:prstGeom>
        </p:spPr>
        <p:txBody>
          <a:bodyPr vert="horz" wrap="square" lIns="0" tIns="0" rIns="0" bIns="48000" rtlCol="0" anchor="b" anchorCtr="0">
            <a:noAutofit/>
          </a:bodyPr>
          <a:lstStyle/>
          <a:p>
            <a:pPr marL="25399" marR="392092" lvl="3" indent="-25399" algn="r" defTabSz="1219170">
              <a:lnSpc>
                <a:spcPct val="120300"/>
              </a:lnSpc>
              <a:tabLst>
                <a:tab pos="7581710" algn="l"/>
              </a:tabLst>
            </a:pPr>
            <a:r>
              <a:rPr kumimoji="1" sz="1200" b="1" dirty="0">
                <a:solidFill>
                  <a:srgbClr val="231F20"/>
                </a:solidFill>
                <a:latin typeface="Verdana"/>
                <a:ea typeface="メイリオ"/>
                <a:cs typeface="Azo Sans Md"/>
              </a:rPr>
              <a:t>Menu </a:t>
            </a:r>
            <a:r>
              <a:rPr kumimoji="1" sz="1200" b="1" spc="-47" dirty="0">
                <a:solidFill>
                  <a:srgbClr val="231F20"/>
                </a:solidFill>
                <a:latin typeface="Verdana"/>
                <a:ea typeface="メイリオ"/>
                <a:cs typeface="Azo Sans Md"/>
              </a:rPr>
              <a:t>k</a:t>
            </a:r>
            <a:r>
              <a:rPr kumimoji="1" sz="1200" b="1" spc="-41" dirty="0">
                <a:solidFill>
                  <a:srgbClr val="231F20"/>
                </a:solidFill>
                <a:latin typeface="Verdana"/>
                <a:ea typeface="メイリオ"/>
                <a:cs typeface="Azo Sans Md"/>
              </a:rPr>
              <a:t>e</a:t>
            </a:r>
            <a:r>
              <a:rPr kumimoji="1" sz="1200" b="1" spc="-12" dirty="0">
                <a:solidFill>
                  <a:srgbClr val="231F20"/>
                </a:solidFill>
                <a:latin typeface="Verdana"/>
                <a:ea typeface="メイリオ"/>
                <a:cs typeface="Azo Sans Md"/>
              </a:rPr>
              <a:t>y</a:t>
            </a:r>
            <a:r>
              <a:rPr kumimoji="1" sz="1200" b="1" dirty="0">
                <a:solidFill>
                  <a:srgbClr val="231F20"/>
                </a:solidFill>
                <a:latin typeface="Verdana"/>
                <a:ea typeface="メイリオ"/>
                <a:cs typeface="Azo Sans Md"/>
              </a:rPr>
              <a:t>s</a:t>
            </a:r>
            <a:r>
              <a:rPr kumimoji="1" lang="en-US" sz="1200" b="1" dirty="0">
                <a:solidFill>
                  <a:srgbClr val="231F20"/>
                </a:solidFill>
                <a:latin typeface="Verdana"/>
                <a:ea typeface="メイリオ"/>
                <a:cs typeface="Azo Sans Md"/>
              </a:rPr>
              <a:t> </a:t>
            </a:r>
          </a:p>
          <a:p>
            <a:pPr marL="25399" marR="392092" lvl="3" indent="-25399" algn="r" defTabSz="1219170">
              <a:lnSpc>
                <a:spcPct val="120300"/>
              </a:lnSpc>
              <a:tabLst>
                <a:tab pos="7581710" algn="l"/>
              </a:tabLst>
            </a:pPr>
            <a:r>
              <a:rPr kumimoji="1" sz="1200" dirty="0">
                <a:solidFill>
                  <a:srgbClr val="231F20"/>
                </a:solidFill>
                <a:latin typeface="Verdana"/>
                <a:ea typeface="メイリオ"/>
                <a:cs typeface="Azo Sans Lt"/>
              </a:rPr>
              <a:t>Call his</a:t>
            </a:r>
            <a:r>
              <a:rPr kumimoji="1" sz="1200" spc="-17" dirty="0">
                <a:solidFill>
                  <a:srgbClr val="231F20"/>
                </a:solidFill>
                <a:latin typeface="Verdana"/>
                <a:ea typeface="メイリオ"/>
                <a:cs typeface="Azo Sans Lt"/>
              </a:rPr>
              <a:t>t</a:t>
            </a:r>
            <a:r>
              <a:rPr kumimoji="1" sz="1200" dirty="0">
                <a:solidFill>
                  <a:srgbClr val="231F20"/>
                </a:solidFill>
                <a:latin typeface="Verdana"/>
                <a:ea typeface="メイリオ"/>
                <a:cs typeface="Azo Sans Lt"/>
              </a:rPr>
              <a:t>ory</a:t>
            </a:r>
            <a:r>
              <a:rPr kumimoji="1" lang="en-US" sz="1200" dirty="0">
                <a:solidFill>
                  <a:srgbClr val="231F20"/>
                </a:solidFill>
                <a:latin typeface="Verdana"/>
                <a:ea typeface="メイリオ"/>
                <a:cs typeface="Azo Sans Lt"/>
              </a:rPr>
              <a:t> </a:t>
            </a:r>
            <a:r>
              <a:rPr kumimoji="1" sz="1200" dirty="0">
                <a:solidFill>
                  <a:srgbClr val="231F20"/>
                </a:solidFill>
                <a:latin typeface="Verdana"/>
                <a:ea typeface="メイリオ"/>
                <a:cs typeface="Azo Sans Lt"/>
              </a:rPr>
              <a:t>|</a:t>
            </a:r>
            <a:r>
              <a:rPr kumimoji="1" lang="en-US" sz="1200" dirty="0">
                <a:solidFill>
                  <a:srgbClr val="231F20"/>
                </a:solidFill>
                <a:latin typeface="Verdana"/>
                <a:ea typeface="メイリオ"/>
                <a:cs typeface="Azo Sans Lt"/>
              </a:rPr>
              <a:t> </a:t>
            </a:r>
            <a:r>
              <a:rPr kumimoji="1" sz="1200" spc="-41" dirty="0">
                <a:solidFill>
                  <a:srgbClr val="231F20"/>
                </a:solidFill>
                <a:latin typeface="Verdana"/>
                <a:ea typeface="メイリオ"/>
                <a:cs typeface="Azo Sans Lt"/>
              </a:rPr>
              <a:t>R</a:t>
            </a:r>
            <a:r>
              <a:rPr kumimoji="1" sz="1200" dirty="0">
                <a:solidFill>
                  <a:srgbClr val="231F20"/>
                </a:solidFill>
                <a:latin typeface="Verdana"/>
                <a:ea typeface="メイリオ"/>
                <a:cs typeface="Azo Sans Lt"/>
              </a:rPr>
              <a:t>edial/missed calls Di</a:t>
            </a:r>
            <a:r>
              <a:rPr kumimoji="1" sz="1200" spc="-17" dirty="0">
                <a:solidFill>
                  <a:srgbClr val="231F20"/>
                </a:solidFill>
                <a:latin typeface="Verdana"/>
                <a:ea typeface="メイリオ"/>
                <a:cs typeface="Azo Sans Lt"/>
              </a:rPr>
              <a:t>r</a:t>
            </a:r>
            <a:r>
              <a:rPr kumimoji="1" sz="1200" dirty="0">
                <a:solidFill>
                  <a:srgbClr val="231F20"/>
                </a:solidFill>
                <a:latin typeface="Verdana"/>
                <a:ea typeface="メイリオ"/>
                <a:cs typeface="Azo Sans Lt"/>
              </a:rPr>
              <a:t>ec</a:t>
            </a:r>
            <a:r>
              <a:rPr kumimoji="1" sz="1200" spc="-17" dirty="0">
                <a:solidFill>
                  <a:srgbClr val="231F20"/>
                </a:solidFill>
                <a:latin typeface="Verdana"/>
                <a:ea typeface="メイリオ"/>
                <a:cs typeface="Azo Sans Lt"/>
              </a:rPr>
              <a:t>t</a:t>
            </a:r>
            <a:r>
              <a:rPr kumimoji="1" sz="1200" dirty="0">
                <a:solidFill>
                  <a:srgbClr val="231F20"/>
                </a:solidFill>
                <a:latin typeface="Verdana"/>
                <a:ea typeface="メイリオ"/>
                <a:cs typeface="Azo Sans Lt"/>
              </a:rPr>
              <a:t>ories | S</a:t>
            </a:r>
            <a:r>
              <a:rPr kumimoji="1" sz="1200" spc="-12" dirty="0">
                <a:solidFill>
                  <a:srgbClr val="231F20"/>
                </a:solidFill>
                <a:latin typeface="Verdana"/>
                <a:ea typeface="メイリオ"/>
                <a:cs typeface="Azo Sans Lt"/>
              </a:rPr>
              <a:t>e</a:t>
            </a:r>
            <a:r>
              <a:rPr kumimoji="1" sz="1200" dirty="0">
                <a:solidFill>
                  <a:srgbClr val="231F20"/>
                </a:solidFill>
                <a:latin typeface="Verdana"/>
                <a:ea typeface="メイリオ"/>
                <a:cs typeface="Azo Sans Lt"/>
              </a:rPr>
              <a:t>ttings: ring </a:t>
            </a:r>
            <a:r>
              <a:rPr kumimoji="1" sz="1200" spc="-29" dirty="0">
                <a:solidFill>
                  <a:srgbClr val="231F20"/>
                </a:solidFill>
                <a:latin typeface="Verdana"/>
                <a:ea typeface="メイリオ"/>
                <a:cs typeface="Azo Sans Lt"/>
              </a:rPr>
              <a:t>v</a:t>
            </a:r>
            <a:r>
              <a:rPr kumimoji="1" sz="1200" dirty="0">
                <a:solidFill>
                  <a:srgbClr val="231F20"/>
                </a:solidFill>
                <a:latin typeface="Verdana"/>
                <a:ea typeface="メイリオ"/>
                <a:cs typeface="Azo Sans Lt"/>
              </a:rPr>
              <a:t>olume</a:t>
            </a:r>
            <a:endParaRPr kumimoji="1" sz="1200" dirty="0">
              <a:solidFill>
                <a:srgbClr val="000000"/>
              </a:solidFill>
              <a:latin typeface="Verdana"/>
              <a:ea typeface="メイリオ"/>
              <a:cs typeface="Azo Sans Md"/>
            </a:endParaRPr>
          </a:p>
        </p:txBody>
      </p:sp>
      <p:sp>
        <p:nvSpPr>
          <p:cNvPr id="15" name="object 20">
            <a:extLst>
              <a:ext uri="{FF2B5EF4-FFF2-40B4-BE49-F238E27FC236}">
                <a16:creationId xmlns:a16="http://schemas.microsoft.com/office/drawing/2014/main" id="{2475E7FA-AE46-4F46-8987-0906E1013C63}"/>
              </a:ext>
            </a:extLst>
          </p:cNvPr>
          <p:cNvSpPr txBox="1"/>
          <p:nvPr/>
        </p:nvSpPr>
        <p:spPr>
          <a:xfrm>
            <a:off x="8859652" y="1411409"/>
            <a:ext cx="2956560" cy="369651"/>
          </a:xfrm>
          <a:prstGeom prst="rect">
            <a:avLst/>
          </a:prstGeom>
        </p:spPr>
        <p:txBody>
          <a:bodyPr vert="horz" wrap="square" lIns="0" tIns="0" rIns="0" bIns="48000" rtlCol="0" anchor="b" anchorCtr="0">
            <a:noAutofit/>
          </a:bodyPr>
          <a:lstStyle/>
          <a:p>
            <a:pPr marL="14965" algn="r" defTabSz="1219170"/>
            <a:r>
              <a:rPr kumimoji="1" sz="1200" b="1" dirty="0">
                <a:solidFill>
                  <a:srgbClr val="000000"/>
                </a:solidFill>
                <a:latin typeface="Verdana"/>
                <a:ea typeface="メイリオ"/>
                <a:cs typeface="Azo Sans Md"/>
              </a:rPr>
              <a:t>Message Waiting Indicator</a:t>
            </a:r>
            <a:r>
              <a:rPr kumimoji="1" lang="en-US" sz="1200" b="1" dirty="0">
                <a:solidFill>
                  <a:srgbClr val="000000"/>
                </a:solidFill>
                <a:latin typeface="Verdana"/>
                <a:ea typeface="メイリオ"/>
                <a:cs typeface="Azo Sans Md"/>
              </a:rPr>
              <a:t> </a:t>
            </a:r>
            <a:r>
              <a:rPr kumimoji="1" sz="1200" b="1" dirty="0">
                <a:solidFill>
                  <a:srgbClr val="000000"/>
                </a:solidFill>
                <a:latin typeface="Verdana"/>
                <a:ea typeface="メイリオ"/>
                <a:cs typeface="Azo Sans Md"/>
              </a:rPr>
              <a:t>(MWI)</a:t>
            </a:r>
          </a:p>
          <a:p>
            <a:pPr algn="r" defTabSz="1219170">
              <a:spcBef>
                <a:spcPts val="229"/>
              </a:spcBef>
            </a:pPr>
            <a:r>
              <a:rPr kumimoji="1" lang="en-US" sz="1200" dirty="0">
                <a:solidFill>
                  <a:srgbClr val="000000"/>
                </a:solidFill>
                <a:latin typeface="Verdana"/>
                <a:ea typeface="メイリオ"/>
                <a:cs typeface="Azo Sans Lt"/>
              </a:rPr>
              <a:t>Incoming and MWA indication lamp</a:t>
            </a:r>
            <a:endParaRPr kumimoji="1" sz="1200" dirty="0">
              <a:solidFill>
                <a:srgbClr val="000000"/>
              </a:solidFill>
              <a:latin typeface="Verdana"/>
              <a:ea typeface="メイリオ"/>
              <a:cs typeface="Azo Sans Lt"/>
            </a:endParaRPr>
          </a:p>
        </p:txBody>
      </p:sp>
      <p:sp>
        <p:nvSpPr>
          <p:cNvPr id="16" name="object 4">
            <a:extLst>
              <a:ext uri="{FF2B5EF4-FFF2-40B4-BE49-F238E27FC236}">
                <a16:creationId xmlns:a16="http://schemas.microsoft.com/office/drawing/2014/main" id="{5FCA6A14-0A8C-7D41-81BF-117AA4E4EE71}"/>
              </a:ext>
            </a:extLst>
          </p:cNvPr>
          <p:cNvSpPr txBox="1"/>
          <p:nvPr/>
        </p:nvSpPr>
        <p:spPr>
          <a:xfrm>
            <a:off x="388467" y="3355344"/>
            <a:ext cx="2496000" cy="409093"/>
          </a:xfrm>
          <a:prstGeom prst="rect">
            <a:avLst/>
          </a:prstGeom>
        </p:spPr>
        <p:txBody>
          <a:bodyPr vert="horz" wrap="square" lIns="0" tIns="0" rIns="0" bIns="48000" rtlCol="0" anchor="b" anchorCtr="0">
            <a:noAutofit/>
          </a:bodyPr>
          <a:lstStyle/>
          <a:p>
            <a:pPr marL="8466" defTabSz="1219170"/>
            <a:r>
              <a:rPr kumimoji="1" sz="1200" b="1" dirty="0">
                <a:solidFill>
                  <a:srgbClr val="231F20"/>
                </a:solidFill>
                <a:latin typeface="Verdana"/>
                <a:ea typeface="メイリオ"/>
                <a:cs typeface="Azo Sans Md"/>
              </a:rPr>
              <a:t>Adjustable stand</a:t>
            </a:r>
            <a:endParaRPr kumimoji="1" sz="1200" b="1" dirty="0">
              <a:solidFill>
                <a:srgbClr val="000000"/>
              </a:solidFill>
              <a:latin typeface="Verdana"/>
              <a:ea typeface="メイリオ"/>
              <a:cs typeface="Azo Sans Md"/>
            </a:endParaRPr>
          </a:p>
          <a:p>
            <a:pPr marL="8466" defTabSz="1219170">
              <a:spcBef>
                <a:spcPts val="276"/>
              </a:spcBef>
            </a:pPr>
            <a:r>
              <a:rPr kumimoji="1" sz="1200" dirty="0">
                <a:solidFill>
                  <a:srgbClr val="231F20"/>
                </a:solidFill>
                <a:latin typeface="Verdana"/>
                <a:ea typeface="メイリオ"/>
                <a:cs typeface="Azo Sans Lt"/>
              </a:rPr>
              <a:t>5 adjustments</a:t>
            </a:r>
            <a:endParaRPr kumimoji="1" sz="1200" dirty="0">
              <a:solidFill>
                <a:srgbClr val="000000"/>
              </a:solidFill>
              <a:latin typeface="Verdana"/>
              <a:ea typeface="メイリオ"/>
              <a:cs typeface="Azo Sans Lt"/>
            </a:endParaRPr>
          </a:p>
        </p:txBody>
      </p:sp>
      <p:sp>
        <p:nvSpPr>
          <p:cNvPr id="18" name="object 11">
            <a:extLst>
              <a:ext uri="{FF2B5EF4-FFF2-40B4-BE49-F238E27FC236}">
                <a16:creationId xmlns:a16="http://schemas.microsoft.com/office/drawing/2014/main" id="{7649753C-1DA0-F04A-94FC-12169086EA9D}"/>
              </a:ext>
            </a:extLst>
          </p:cNvPr>
          <p:cNvSpPr txBox="1"/>
          <p:nvPr/>
        </p:nvSpPr>
        <p:spPr>
          <a:xfrm>
            <a:off x="10010791" y="4082760"/>
            <a:ext cx="1805420" cy="425027"/>
          </a:xfrm>
          <a:prstGeom prst="rect">
            <a:avLst/>
          </a:prstGeom>
        </p:spPr>
        <p:txBody>
          <a:bodyPr vert="horz" wrap="square" lIns="0" tIns="0" rIns="0" bIns="48000" rtlCol="0" anchor="b" anchorCtr="0">
            <a:noAutofit/>
          </a:bodyPr>
          <a:lstStyle/>
          <a:p>
            <a:pPr marL="16933" algn="r" defTabSz="1219170"/>
            <a:r>
              <a:rPr kumimoji="1" sz="1200" b="1" dirty="0">
                <a:solidFill>
                  <a:srgbClr val="231F20"/>
                </a:solidFill>
                <a:latin typeface="Verdana"/>
                <a:ea typeface="Verdana" panose="020B0604030504040204" pitchFamily="34" charset="0"/>
                <a:cs typeface="Azo Sans Md"/>
              </a:rPr>
              <a:t>Headset jack</a:t>
            </a:r>
            <a:endParaRPr kumimoji="1" lang="en-US" sz="1200" b="1" dirty="0">
              <a:solidFill>
                <a:srgbClr val="000000"/>
              </a:solidFill>
              <a:latin typeface="Verdana"/>
              <a:ea typeface="Verdana" panose="020B0604030504040204" pitchFamily="34" charset="0"/>
              <a:cs typeface="Azo Sans Md"/>
            </a:endParaRPr>
          </a:p>
          <a:p>
            <a:pPr marL="16933" algn="r" defTabSz="1219170"/>
            <a:r>
              <a:rPr kumimoji="1" lang="en-US" sz="1200" dirty="0">
                <a:solidFill>
                  <a:srgbClr val="231F20"/>
                </a:solidFill>
                <a:latin typeface="Verdana"/>
                <a:ea typeface="Verdana" panose="020B0604030504040204" pitchFamily="34" charset="0"/>
                <a:cs typeface="Azo Sans Lt"/>
              </a:rPr>
              <a:t>EHS support</a:t>
            </a:r>
            <a:endParaRPr kumimoji="1" sz="1200" dirty="0">
              <a:solidFill>
                <a:srgbClr val="000000"/>
              </a:solidFill>
              <a:latin typeface="Verdana"/>
              <a:ea typeface="Verdana" panose="020B0604030504040204" pitchFamily="34" charset="0"/>
              <a:cs typeface="Azo Sans Lt"/>
            </a:endParaRPr>
          </a:p>
        </p:txBody>
      </p:sp>
      <p:sp>
        <p:nvSpPr>
          <p:cNvPr id="20" name="object 9">
            <a:extLst>
              <a:ext uri="{FF2B5EF4-FFF2-40B4-BE49-F238E27FC236}">
                <a16:creationId xmlns:a16="http://schemas.microsoft.com/office/drawing/2014/main" id="{7A24F9A0-1814-434B-A0C6-7B2E6556CA15}"/>
              </a:ext>
            </a:extLst>
          </p:cNvPr>
          <p:cNvSpPr txBox="1"/>
          <p:nvPr/>
        </p:nvSpPr>
        <p:spPr>
          <a:xfrm>
            <a:off x="8473441" y="3026640"/>
            <a:ext cx="3342771" cy="778553"/>
          </a:xfrm>
          <a:prstGeom prst="rect">
            <a:avLst/>
          </a:prstGeom>
        </p:spPr>
        <p:txBody>
          <a:bodyPr vert="horz" wrap="square" lIns="0" tIns="0" rIns="0" bIns="48000" rtlCol="0" anchor="b" anchorCtr="0">
            <a:noAutofit/>
          </a:bodyPr>
          <a:lstStyle/>
          <a:p>
            <a:pPr marL="761134" algn="r" defTabSz="1219170"/>
            <a:r>
              <a:rPr kumimoji="1" sz="1200" b="1" dirty="0">
                <a:solidFill>
                  <a:srgbClr val="231F20"/>
                </a:solidFill>
                <a:latin typeface="Verdana" panose="020B0604030504040204" pitchFamily="34" charset="0"/>
                <a:ea typeface="Verdana" panose="020B0604030504040204" pitchFamily="34" charset="0"/>
                <a:cs typeface="Azo Sans Md"/>
              </a:rPr>
              <a:t>Fixed </a:t>
            </a:r>
            <a:r>
              <a:rPr kumimoji="1" lang="en-US" sz="1200" b="1" dirty="0">
                <a:solidFill>
                  <a:srgbClr val="231F20"/>
                </a:solidFill>
                <a:latin typeface="Verdana" panose="020B0604030504040204" pitchFamily="34" charset="0"/>
                <a:ea typeface="Verdana" panose="020B0604030504040204" pitchFamily="34" charset="0"/>
                <a:cs typeface="Azo Sans Md"/>
              </a:rPr>
              <a:t>telephone keys</a:t>
            </a:r>
            <a:endParaRPr kumimoji="1" sz="1200" b="1" dirty="0">
              <a:solidFill>
                <a:srgbClr val="000000"/>
              </a:solidFill>
              <a:latin typeface="Verdana" panose="020B0604030504040204" pitchFamily="34" charset="0"/>
              <a:ea typeface="Verdana" panose="020B0604030504040204" pitchFamily="34" charset="0"/>
              <a:cs typeface="Azo Sans Md"/>
            </a:endParaRPr>
          </a:p>
          <a:p>
            <a:pPr marL="16933" algn="r" defTabSz="1219170">
              <a:spcBef>
                <a:spcPts val="292"/>
              </a:spcBef>
            </a:pPr>
            <a:r>
              <a:rPr kumimoji="1" lang="en-US" sz="1200" dirty="0">
                <a:solidFill>
                  <a:srgbClr val="000000"/>
                </a:solidFill>
                <a:latin typeface="Verdana" panose="020B0604030504040204" pitchFamily="34" charset="0"/>
                <a:ea typeface="Verdana" panose="020B0604030504040204" pitchFamily="34" charset="0"/>
              </a:rPr>
              <a:t>Microphone Mute Headset | </a:t>
            </a:r>
          </a:p>
          <a:p>
            <a:pPr marL="16933" algn="r" defTabSz="1219170">
              <a:spcBef>
                <a:spcPts val="292"/>
              </a:spcBef>
            </a:pPr>
            <a:r>
              <a:rPr kumimoji="1" lang="en-US" sz="1200" dirty="0">
                <a:solidFill>
                  <a:srgbClr val="000000"/>
                </a:solidFill>
                <a:latin typeface="Verdana" panose="020B0604030504040204" pitchFamily="34" charset="0"/>
                <a:ea typeface="Verdana" panose="020B0604030504040204" pitchFamily="34" charset="0"/>
              </a:rPr>
              <a:t>Speaker and Hold</a:t>
            </a:r>
            <a:endParaRPr kumimoji="1" lang="en-US" sz="1200" dirty="0">
              <a:solidFill>
                <a:srgbClr val="000000"/>
              </a:solidFill>
              <a:latin typeface="Verdana" panose="020B0604030504040204" pitchFamily="34" charset="0"/>
              <a:ea typeface="Verdana" panose="020B0604030504040204" pitchFamily="34" charset="0"/>
              <a:cs typeface="Azo Sans Lt"/>
            </a:endParaRPr>
          </a:p>
        </p:txBody>
      </p:sp>
      <p:sp>
        <p:nvSpPr>
          <p:cNvPr id="21" name="object 8">
            <a:extLst>
              <a:ext uri="{FF2B5EF4-FFF2-40B4-BE49-F238E27FC236}">
                <a16:creationId xmlns:a16="http://schemas.microsoft.com/office/drawing/2014/main" id="{48DBDE04-D734-2B44-9B1B-9EB6B152043C}"/>
              </a:ext>
            </a:extLst>
          </p:cNvPr>
          <p:cNvSpPr txBox="1"/>
          <p:nvPr/>
        </p:nvSpPr>
        <p:spPr>
          <a:xfrm>
            <a:off x="8597617" y="2137425"/>
            <a:ext cx="3218595" cy="829755"/>
          </a:xfrm>
          <a:prstGeom prst="rect">
            <a:avLst/>
          </a:prstGeom>
        </p:spPr>
        <p:txBody>
          <a:bodyPr vert="horz" wrap="square" lIns="0" tIns="0" rIns="0" bIns="48000" rtlCol="0" anchor="b" anchorCtr="0">
            <a:noAutofit/>
          </a:bodyPr>
          <a:lstStyle/>
          <a:p>
            <a:pPr marL="487668" algn="r" defTabSz="1219170"/>
            <a:r>
              <a:rPr kumimoji="1" sz="1200" b="1" dirty="0">
                <a:solidFill>
                  <a:srgbClr val="231F20"/>
                </a:solidFill>
                <a:latin typeface="Verdana" panose="020B0604030504040204" pitchFamily="34" charset="0"/>
                <a:ea typeface="Verdana" panose="020B0604030504040204" pitchFamily="34" charset="0"/>
                <a:cs typeface="Azo Sans Md"/>
              </a:rPr>
              <a:t>Multiline support</a:t>
            </a:r>
            <a:endParaRPr kumimoji="1" sz="1200" b="1" dirty="0">
              <a:solidFill>
                <a:srgbClr val="000000"/>
              </a:solidFill>
              <a:latin typeface="Verdana" panose="020B0604030504040204" pitchFamily="34" charset="0"/>
              <a:ea typeface="Verdana" panose="020B0604030504040204" pitchFamily="34" charset="0"/>
              <a:cs typeface="Azo Sans Md"/>
            </a:endParaRPr>
          </a:p>
          <a:p>
            <a:pPr marL="16933" algn="r" defTabSz="1219170">
              <a:spcBef>
                <a:spcPts val="287"/>
              </a:spcBef>
            </a:pPr>
            <a:r>
              <a:rPr kumimoji="1" lang="en-US" sz="1200" dirty="0">
                <a:solidFill>
                  <a:srgbClr val="231F20"/>
                </a:solidFill>
                <a:latin typeface="Verdana" panose="020B0604030504040204" pitchFamily="34" charset="0"/>
                <a:ea typeface="Verdana" panose="020B0604030504040204" pitchFamily="34" charset="0"/>
                <a:cs typeface="Azo Sans Lt"/>
              </a:rPr>
              <a:t>6 soft keys | Backlit line keys</a:t>
            </a:r>
          </a:p>
        </p:txBody>
      </p:sp>
      <p:sp>
        <p:nvSpPr>
          <p:cNvPr id="23" name="object 8">
            <a:extLst>
              <a:ext uri="{FF2B5EF4-FFF2-40B4-BE49-F238E27FC236}">
                <a16:creationId xmlns:a16="http://schemas.microsoft.com/office/drawing/2014/main" id="{3EFC9D72-C7B1-894A-9606-2285C7B99D18}"/>
              </a:ext>
            </a:extLst>
          </p:cNvPr>
          <p:cNvSpPr/>
          <p:nvPr/>
        </p:nvSpPr>
        <p:spPr>
          <a:xfrm flipV="1">
            <a:off x="388467" y="2747938"/>
            <a:ext cx="4211636" cy="195933"/>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5" name="object 8">
            <a:extLst>
              <a:ext uri="{FF2B5EF4-FFF2-40B4-BE49-F238E27FC236}">
                <a16:creationId xmlns:a16="http://schemas.microsoft.com/office/drawing/2014/main" id="{BA8ABDF0-C7A5-A04C-983D-F3F45827EE83}"/>
              </a:ext>
            </a:extLst>
          </p:cNvPr>
          <p:cNvSpPr/>
          <p:nvPr/>
        </p:nvSpPr>
        <p:spPr>
          <a:xfrm flipV="1">
            <a:off x="388467" y="1871353"/>
            <a:ext cx="5517880" cy="196840"/>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6" name="object 8">
            <a:extLst>
              <a:ext uri="{FF2B5EF4-FFF2-40B4-BE49-F238E27FC236}">
                <a16:creationId xmlns:a16="http://schemas.microsoft.com/office/drawing/2014/main" id="{3A211E14-E296-7F47-961F-AED86E2C356E}"/>
              </a:ext>
            </a:extLst>
          </p:cNvPr>
          <p:cNvSpPr/>
          <p:nvPr/>
        </p:nvSpPr>
        <p:spPr>
          <a:xfrm flipV="1">
            <a:off x="8346115" y="4451338"/>
            <a:ext cx="3456000" cy="82561"/>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7" name="object 8">
            <a:extLst>
              <a:ext uri="{FF2B5EF4-FFF2-40B4-BE49-F238E27FC236}">
                <a16:creationId xmlns:a16="http://schemas.microsoft.com/office/drawing/2014/main" id="{CEA8693D-55D4-3049-9140-C20C59EB7F23}"/>
              </a:ext>
            </a:extLst>
          </p:cNvPr>
          <p:cNvSpPr/>
          <p:nvPr/>
        </p:nvSpPr>
        <p:spPr>
          <a:xfrm flipV="1">
            <a:off x="7570183" y="3679309"/>
            <a:ext cx="4233351" cy="119817"/>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9" name="object 8">
            <a:extLst>
              <a:ext uri="{FF2B5EF4-FFF2-40B4-BE49-F238E27FC236}">
                <a16:creationId xmlns:a16="http://schemas.microsoft.com/office/drawing/2014/main" id="{0395B890-056F-0048-BA7A-E468EC96EF11}"/>
              </a:ext>
            </a:extLst>
          </p:cNvPr>
          <p:cNvSpPr/>
          <p:nvPr/>
        </p:nvSpPr>
        <p:spPr>
          <a:xfrm flipV="1">
            <a:off x="383117" y="3695533"/>
            <a:ext cx="3528020" cy="60959"/>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2" name="object 8">
            <a:extLst>
              <a:ext uri="{FF2B5EF4-FFF2-40B4-BE49-F238E27FC236}">
                <a16:creationId xmlns:a16="http://schemas.microsoft.com/office/drawing/2014/main" id="{486FC9EC-B72B-7646-8134-B49E4203BDB0}"/>
              </a:ext>
            </a:extLst>
          </p:cNvPr>
          <p:cNvSpPr/>
          <p:nvPr/>
        </p:nvSpPr>
        <p:spPr>
          <a:xfrm rot="5400000" flipV="1">
            <a:off x="7270952" y="4981694"/>
            <a:ext cx="833853" cy="218959"/>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3" name="object 8">
            <a:extLst>
              <a:ext uri="{FF2B5EF4-FFF2-40B4-BE49-F238E27FC236}">
                <a16:creationId xmlns:a16="http://schemas.microsoft.com/office/drawing/2014/main" id="{0F96E174-8D21-C64A-B840-43115D4D1B71}"/>
              </a:ext>
            </a:extLst>
          </p:cNvPr>
          <p:cNvSpPr/>
          <p:nvPr/>
        </p:nvSpPr>
        <p:spPr>
          <a:xfrm flipV="1">
            <a:off x="7570183" y="5445411"/>
            <a:ext cx="4238700" cy="60959"/>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4" name="object 8">
            <a:extLst>
              <a:ext uri="{FF2B5EF4-FFF2-40B4-BE49-F238E27FC236}">
                <a16:creationId xmlns:a16="http://schemas.microsoft.com/office/drawing/2014/main" id="{3D1B97CC-5F6E-CB48-B6E6-F2B6C3AE9A83}"/>
              </a:ext>
            </a:extLst>
          </p:cNvPr>
          <p:cNvSpPr/>
          <p:nvPr/>
        </p:nvSpPr>
        <p:spPr>
          <a:xfrm flipV="1">
            <a:off x="7570183" y="2849555"/>
            <a:ext cx="4246028" cy="122075"/>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7" name="object 8">
            <a:extLst>
              <a:ext uri="{FF2B5EF4-FFF2-40B4-BE49-F238E27FC236}">
                <a16:creationId xmlns:a16="http://schemas.microsoft.com/office/drawing/2014/main" id="{573EBC87-40F0-2146-8678-3EBDE31346B7}"/>
              </a:ext>
            </a:extLst>
          </p:cNvPr>
          <p:cNvSpPr/>
          <p:nvPr/>
        </p:nvSpPr>
        <p:spPr>
          <a:xfrm flipV="1">
            <a:off x="383094" y="6151710"/>
            <a:ext cx="4936401" cy="69357"/>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8" name="object 8">
            <a:extLst>
              <a:ext uri="{FF2B5EF4-FFF2-40B4-BE49-F238E27FC236}">
                <a16:creationId xmlns:a16="http://schemas.microsoft.com/office/drawing/2014/main" id="{C8B105DE-7983-6C4B-BD8E-FC1D64DB02B0}"/>
              </a:ext>
            </a:extLst>
          </p:cNvPr>
          <p:cNvSpPr/>
          <p:nvPr/>
        </p:nvSpPr>
        <p:spPr>
          <a:xfrm rot="16200000" flipV="1">
            <a:off x="4877720" y="5766039"/>
            <a:ext cx="826736" cy="83320"/>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9" name="object 8">
            <a:extLst>
              <a:ext uri="{FF2B5EF4-FFF2-40B4-BE49-F238E27FC236}">
                <a16:creationId xmlns:a16="http://schemas.microsoft.com/office/drawing/2014/main" id="{0205A6A4-8181-2847-A354-277C0957B440}"/>
              </a:ext>
            </a:extLst>
          </p:cNvPr>
          <p:cNvSpPr/>
          <p:nvPr/>
        </p:nvSpPr>
        <p:spPr>
          <a:xfrm flipV="1">
            <a:off x="7570183" y="1659287"/>
            <a:ext cx="4246028" cy="122075"/>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pic>
        <p:nvPicPr>
          <p:cNvPr id="28" name="Afbeelding 8">
            <a:extLst>
              <a:ext uri="{FF2B5EF4-FFF2-40B4-BE49-F238E27FC236}">
                <a16:creationId xmlns:a16="http://schemas.microsoft.com/office/drawing/2014/main" id="{A6813499-7A7B-5C4D-8E51-30142E7126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7975" y="1659507"/>
            <a:ext cx="2114415" cy="137261"/>
          </a:xfrm>
          <a:prstGeom prst="rect">
            <a:avLst/>
          </a:prstGeom>
        </p:spPr>
      </p:pic>
    </p:spTree>
    <p:extLst>
      <p:ext uri="{BB962C8B-B14F-4D97-AF65-F5344CB8AC3E}">
        <p14:creationId xmlns:p14="http://schemas.microsoft.com/office/powerpoint/2010/main" val="17268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2000"/>
                            </p:stCondLst>
                            <p:childTnLst>
                              <p:par>
                                <p:cTn id="13" presetID="10" presetClass="exit" presetSubtype="0" fill="hold" nodeType="afterEffect">
                                  <p:stCondLst>
                                    <p:cond delay="100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2576" y="1007383"/>
            <a:ext cx="7248000" cy="5210999"/>
          </a:xfrm>
          <a:prstGeom prst="rect">
            <a:avLst/>
          </a:prstGeom>
        </p:spPr>
      </p:pic>
      <p:sp>
        <p:nvSpPr>
          <p:cNvPr id="2" name="Title 1"/>
          <p:cNvSpPr>
            <a:spLocks noGrp="1"/>
          </p:cNvSpPr>
          <p:nvPr>
            <p:ph type="title"/>
          </p:nvPr>
        </p:nvSpPr>
        <p:spPr>
          <a:xfrm>
            <a:off x="73153" y="38400"/>
            <a:ext cx="10393897" cy="624000"/>
          </a:xfrm>
        </p:spPr>
        <p:txBody>
          <a:bodyPr>
            <a:noAutofit/>
          </a:bodyPr>
          <a:lstStyle/>
          <a:p>
            <a:r>
              <a:rPr lang="en-US" sz="2800" dirty="0"/>
              <a:t>UNIVERGE BLUE Business Phones – DT920S Self-labeling</a:t>
            </a:r>
          </a:p>
        </p:txBody>
      </p:sp>
      <p:sp>
        <p:nvSpPr>
          <p:cNvPr id="9" name="object 3">
            <a:extLst>
              <a:ext uri="{FF2B5EF4-FFF2-40B4-BE49-F238E27FC236}">
                <a16:creationId xmlns:a16="http://schemas.microsoft.com/office/drawing/2014/main" id="{95FCDA23-75D1-614B-93A7-F9E0D5C3496E}"/>
              </a:ext>
            </a:extLst>
          </p:cNvPr>
          <p:cNvSpPr txBox="1"/>
          <p:nvPr/>
        </p:nvSpPr>
        <p:spPr>
          <a:xfrm>
            <a:off x="388467" y="1689333"/>
            <a:ext cx="3337792" cy="373392"/>
          </a:xfrm>
          <a:prstGeom prst="rect">
            <a:avLst/>
          </a:prstGeom>
        </p:spPr>
        <p:txBody>
          <a:bodyPr vert="horz" wrap="square" lIns="0" tIns="0" rIns="0" bIns="48000" rtlCol="0" anchor="b" anchorCtr="0">
            <a:noAutofit/>
          </a:bodyPr>
          <a:lstStyle/>
          <a:p>
            <a:pPr marL="14965" defTabSz="1219170"/>
            <a:r>
              <a:rPr kumimoji="1" lang="en-US" sz="1200" b="1" dirty="0">
                <a:solidFill>
                  <a:srgbClr val="231F20"/>
                </a:solidFill>
                <a:latin typeface="Verdana"/>
                <a:ea typeface="メイリオ"/>
                <a:cs typeface="Azo Sans Md"/>
              </a:rPr>
              <a:t>3.5” full color display</a:t>
            </a:r>
          </a:p>
        </p:txBody>
      </p:sp>
      <p:sp>
        <p:nvSpPr>
          <p:cNvPr id="10" name="object 5">
            <a:extLst>
              <a:ext uri="{FF2B5EF4-FFF2-40B4-BE49-F238E27FC236}">
                <a16:creationId xmlns:a16="http://schemas.microsoft.com/office/drawing/2014/main" id="{FB90A8E0-4D2A-3F42-986E-A1BEDA432E78}"/>
              </a:ext>
            </a:extLst>
          </p:cNvPr>
          <p:cNvSpPr txBox="1"/>
          <p:nvPr/>
        </p:nvSpPr>
        <p:spPr>
          <a:xfrm>
            <a:off x="388467" y="2560660"/>
            <a:ext cx="2588219" cy="373392"/>
          </a:xfrm>
          <a:prstGeom prst="rect">
            <a:avLst/>
          </a:prstGeom>
        </p:spPr>
        <p:txBody>
          <a:bodyPr vert="horz" wrap="square" lIns="0" tIns="0" rIns="0" bIns="48000" rtlCol="0" anchor="b" anchorCtr="0">
            <a:noAutofit/>
          </a:bodyPr>
          <a:lstStyle/>
          <a:p>
            <a:pPr marL="14965" defTabSz="1219170"/>
            <a:r>
              <a:rPr kumimoji="1" sz="1200" b="1" dirty="0">
                <a:solidFill>
                  <a:srgbClr val="231F20"/>
                </a:solidFill>
                <a:latin typeface="Verdana"/>
                <a:ea typeface="メイリオ"/>
                <a:cs typeface="Azo Sans Md"/>
              </a:rPr>
              <a:t>Handset and speaker</a:t>
            </a:r>
            <a:endParaRPr kumimoji="1" sz="1200" b="1" dirty="0">
              <a:solidFill>
                <a:srgbClr val="000000"/>
              </a:solidFill>
              <a:latin typeface="Verdana"/>
              <a:ea typeface="メイリオ"/>
              <a:cs typeface="Azo Sans Md"/>
            </a:endParaRPr>
          </a:p>
          <a:p>
            <a:pPr marL="14965" defTabSz="1219170">
              <a:spcBef>
                <a:spcPts val="259"/>
              </a:spcBef>
            </a:pPr>
            <a:r>
              <a:rPr kumimoji="1" lang="en-US" sz="1200" dirty="0">
                <a:solidFill>
                  <a:srgbClr val="231F20"/>
                </a:solidFill>
                <a:latin typeface="Verdana"/>
                <a:ea typeface="メイリオ"/>
                <a:cs typeface="Azo Sans Lt"/>
              </a:rPr>
              <a:t>Wideband and narrowband audio</a:t>
            </a:r>
            <a:endParaRPr kumimoji="1" sz="1200" dirty="0">
              <a:solidFill>
                <a:srgbClr val="000000"/>
              </a:solidFill>
              <a:latin typeface="Verdana"/>
              <a:ea typeface="メイリオ"/>
              <a:cs typeface="Azo Sans Lt"/>
            </a:endParaRPr>
          </a:p>
        </p:txBody>
      </p:sp>
      <p:sp>
        <p:nvSpPr>
          <p:cNvPr id="12" name="object 21">
            <a:extLst>
              <a:ext uri="{FF2B5EF4-FFF2-40B4-BE49-F238E27FC236}">
                <a16:creationId xmlns:a16="http://schemas.microsoft.com/office/drawing/2014/main" id="{3679AA7B-3B14-934E-91BC-61F0D2AFBCE7}"/>
              </a:ext>
            </a:extLst>
          </p:cNvPr>
          <p:cNvSpPr txBox="1"/>
          <p:nvPr/>
        </p:nvSpPr>
        <p:spPr>
          <a:xfrm>
            <a:off x="388467" y="5235277"/>
            <a:ext cx="1982655" cy="982465"/>
          </a:xfrm>
          <a:prstGeom prst="rect">
            <a:avLst/>
          </a:prstGeom>
        </p:spPr>
        <p:txBody>
          <a:bodyPr vert="horz" wrap="square" lIns="0" tIns="0" rIns="0" bIns="48000" rtlCol="0" anchor="b" anchorCtr="0">
            <a:noAutofit/>
          </a:bodyPr>
          <a:lstStyle/>
          <a:p>
            <a:pPr marL="14965" defTabSz="1219170"/>
            <a:r>
              <a:rPr kumimoji="1" sz="1200" b="1" dirty="0">
                <a:solidFill>
                  <a:srgbClr val="000000"/>
                </a:solidFill>
                <a:latin typeface="Verdana"/>
                <a:ea typeface="メイリオ"/>
                <a:cs typeface="Azo Sans Md"/>
              </a:rPr>
              <a:t>Connectivity</a:t>
            </a:r>
          </a:p>
          <a:p>
            <a:pPr marL="14965" defTabSz="1219170">
              <a:spcBef>
                <a:spcPts val="224"/>
              </a:spcBef>
            </a:pPr>
            <a:r>
              <a:rPr kumimoji="1" lang="en-US" sz="1200" dirty="0">
                <a:solidFill>
                  <a:srgbClr val="000000"/>
                </a:solidFill>
                <a:latin typeface="Verdana"/>
                <a:ea typeface="メイリオ"/>
                <a:cs typeface="Azo Sans Lt"/>
              </a:rPr>
              <a:t>Network support </a:t>
            </a:r>
            <a:br>
              <a:rPr kumimoji="1" lang="en-US" sz="1200" dirty="0">
                <a:solidFill>
                  <a:srgbClr val="000000"/>
                </a:solidFill>
                <a:latin typeface="Verdana"/>
                <a:ea typeface="メイリオ"/>
                <a:cs typeface="Azo Sans Lt"/>
              </a:rPr>
            </a:br>
            <a:r>
              <a:rPr kumimoji="1" lang="en-US" sz="1200" dirty="0">
                <a:solidFill>
                  <a:srgbClr val="000000"/>
                </a:solidFill>
                <a:latin typeface="Verdana"/>
                <a:ea typeface="メイリオ"/>
                <a:cs typeface="Azo Sans Lt"/>
              </a:rPr>
              <a:t>10/100/1000Mbps</a:t>
            </a:r>
          </a:p>
          <a:p>
            <a:pPr marL="14965" defTabSz="1219170">
              <a:spcBef>
                <a:spcPts val="224"/>
              </a:spcBef>
            </a:pPr>
            <a:r>
              <a:rPr kumimoji="1" lang="en-US" sz="1200" dirty="0">
                <a:solidFill>
                  <a:srgbClr val="000000"/>
                </a:solidFill>
                <a:latin typeface="Verdana"/>
                <a:ea typeface="メイリオ"/>
                <a:cs typeface="Azo Sans Lt"/>
              </a:rPr>
              <a:t>PoE</a:t>
            </a:r>
            <a:endParaRPr kumimoji="1" sz="1200" dirty="0">
              <a:solidFill>
                <a:srgbClr val="000000"/>
              </a:solidFill>
              <a:latin typeface="Verdana"/>
              <a:ea typeface="メイリオ"/>
              <a:cs typeface="Azo Sans Lt"/>
            </a:endParaRPr>
          </a:p>
        </p:txBody>
      </p:sp>
      <p:sp>
        <p:nvSpPr>
          <p:cNvPr id="14" name="object 18">
            <a:extLst>
              <a:ext uri="{FF2B5EF4-FFF2-40B4-BE49-F238E27FC236}">
                <a16:creationId xmlns:a16="http://schemas.microsoft.com/office/drawing/2014/main" id="{7B1AC910-02C3-2041-9703-ED454F65E989}"/>
              </a:ext>
            </a:extLst>
          </p:cNvPr>
          <p:cNvSpPr txBox="1"/>
          <p:nvPr/>
        </p:nvSpPr>
        <p:spPr>
          <a:xfrm>
            <a:off x="8982134" y="4904124"/>
            <a:ext cx="3226341" cy="865577"/>
          </a:xfrm>
          <a:prstGeom prst="rect">
            <a:avLst/>
          </a:prstGeom>
        </p:spPr>
        <p:txBody>
          <a:bodyPr vert="horz" wrap="square" lIns="0" tIns="0" rIns="0" bIns="48000" rtlCol="0" anchor="b" anchorCtr="0">
            <a:noAutofit/>
          </a:bodyPr>
          <a:lstStyle/>
          <a:p>
            <a:pPr marL="25399" marR="392092" lvl="3" indent="-25399" algn="r" defTabSz="1219170">
              <a:lnSpc>
                <a:spcPct val="120300"/>
              </a:lnSpc>
              <a:tabLst>
                <a:tab pos="7581710" algn="l"/>
              </a:tabLst>
            </a:pPr>
            <a:r>
              <a:rPr kumimoji="1" sz="1200" b="1" dirty="0">
                <a:solidFill>
                  <a:srgbClr val="231F20"/>
                </a:solidFill>
                <a:latin typeface="Verdana"/>
                <a:ea typeface="メイリオ"/>
                <a:cs typeface="Azo Sans Md"/>
              </a:rPr>
              <a:t>Menu </a:t>
            </a:r>
            <a:r>
              <a:rPr kumimoji="1" sz="1200" b="1" spc="-47" dirty="0">
                <a:solidFill>
                  <a:srgbClr val="231F20"/>
                </a:solidFill>
                <a:latin typeface="Verdana"/>
                <a:ea typeface="メイリオ"/>
                <a:cs typeface="Azo Sans Md"/>
              </a:rPr>
              <a:t>k</a:t>
            </a:r>
            <a:r>
              <a:rPr kumimoji="1" sz="1200" b="1" spc="-41" dirty="0">
                <a:solidFill>
                  <a:srgbClr val="231F20"/>
                </a:solidFill>
                <a:latin typeface="Verdana"/>
                <a:ea typeface="メイリオ"/>
                <a:cs typeface="Azo Sans Md"/>
              </a:rPr>
              <a:t>e</a:t>
            </a:r>
            <a:r>
              <a:rPr kumimoji="1" sz="1200" b="1" spc="-12" dirty="0">
                <a:solidFill>
                  <a:srgbClr val="231F20"/>
                </a:solidFill>
                <a:latin typeface="Verdana"/>
                <a:ea typeface="メイリオ"/>
                <a:cs typeface="Azo Sans Md"/>
              </a:rPr>
              <a:t>y</a:t>
            </a:r>
            <a:r>
              <a:rPr kumimoji="1" sz="1200" b="1" dirty="0">
                <a:solidFill>
                  <a:srgbClr val="231F20"/>
                </a:solidFill>
                <a:latin typeface="Verdana"/>
                <a:ea typeface="メイリオ"/>
                <a:cs typeface="Azo Sans Md"/>
              </a:rPr>
              <a:t>s</a:t>
            </a:r>
            <a:r>
              <a:rPr kumimoji="1" lang="en-US" sz="1200" b="1" dirty="0">
                <a:solidFill>
                  <a:srgbClr val="231F20"/>
                </a:solidFill>
                <a:latin typeface="Verdana"/>
                <a:ea typeface="メイリオ"/>
                <a:cs typeface="Azo Sans Md"/>
              </a:rPr>
              <a:t> </a:t>
            </a:r>
          </a:p>
          <a:p>
            <a:pPr marL="25399" marR="392092" lvl="3" indent="-25399" algn="r" defTabSz="1219170">
              <a:lnSpc>
                <a:spcPct val="120300"/>
              </a:lnSpc>
              <a:tabLst>
                <a:tab pos="7581710" algn="l"/>
              </a:tabLst>
            </a:pPr>
            <a:r>
              <a:rPr kumimoji="1" sz="1200" dirty="0">
                <a:solidFill>
                  <a:srgbClr val="231F20"/>
                </a:solidFill>
                <a:latin typeface="Verdana"/>
                <a:ea typeface="メイリオ"/>
                <a:cs typeface="Azo Sans Lt"/>
              </a:rPr>
              <a:t>Call his</a:t>
            </a:r>
            <a:r>
              <a:rPr kumimoji="1" sz="1200" spc="-17" dirty="0">
                <a:solidFill>
                  <a:srgbClr val="231F20"/>
                </a:solidFill>
                <a:latin typeface="Verdana"/>
                <a:ea typeface="メイリオ"/>
                <a:cs typeface="Azo Sans Lt"/>
              </a:rPr>
              <a:t>t</a:t>
            </a:r>
            <a:r>
              <a:rPr kumimoji="1" sz="1200" dirty="0">
                <a:solidFill>
                  <a:srgbClr val="231F20"/>
                </a:solidFill>
                <a:latin typeface="Verdana"/>
                <a:ea typeface="メイリオ"/>
                <a:cs typeface="Azo Sans Lt"/>
              </a:rPr>
              <a:t>ory</a:t>
            </a:r>
            <a:r>
              <a:rPr kumimoji="1" lang="en-US" sz="1200" dirty="0">
                <a:solidFill>
                  <a:srgbClr val="231F20"/>
                </a:solidFill>
                <a:latin typeface="Verdana"/>
                <a:ea typeface="メイリオ"/>
                <a:cs typeface="Azo Sans Lt"/>
              </a:rPr>
              <a:t> </a:t>
            </a:r>
            <a:r>
              <a:rPr kumimoji="1" sz="1200" dirty="0">
                <a:solidFill>
                  <a:srgbClr val="231F20"/>
                </a:solidFill>
                <a:latin typeface="Verdana"/>
                <a:ea typeface="メイリオ"/>
                <a:cs typeface="Azo Sans Lt"/>
              </a:rPr>
              <a:t>|</a:t>
            </a:r>
            <a:r>
              <a:rPr kumimoji="1" lang="en-US" sz="1200" dirty="0">
                <a:solidFill>
                  <a:srgbClr val="231F20"/>
                </a:solidFill>
                <a:latin typeface="Verdana"/>
                <a:ea typeface="メイリオ"/>
                <a:cs typeface="Azo Sans Lt"/>
              </a:rPr>
              <a:t> </a:t>
            </a:r>
            <a:r>
              <a:rPr kumimoji="1" sz="1200" spc="-41" dirty="0">
                <a:solidFill>
                  <a:srgbClr val="231F20"/>
                </a:solidFill>
                <a:latin typeface="Verdana"/>
                <a:ea typeface="メイリオ"/>
                <a:cs typeface="Azo Sans Lt"/>
              </a:rPr>
              <a:t>R</a:t>
            </a:r>
            <a:r>
              <a:rPr kumimoji="1" sz="1200" dirty="0">
                <a:solidFill>
                  <a:srgbClr val="231F20"/>
                </a:solidFill>
                <a:latin typeface="Verdana"/>
                <a:ea typeface="メイリオ"/>
                <a:cs typeface="Azo Sans Lt"/>
              </a:rPr>
              <a:t>edial/missed calls Di</a:t>
            </a:r>
            <a:r>
              <a:rPr kumimoji="1" sz="1200" spc="-17" dirty="0">
                <a:solidFill>
                  <a:srgbClr val="231F20"/>
                </a:solidFill>
                <a:latin typeface="Verdana"/>
                <a:ea typeface="メイリオ"/>
                <a:cs typeface="Azo Sans Lt"/>
              </a:rPr>
              <a:t>r</a:t>
            </a:r>
            <a:r>
              <a:rPr kumimoji="1" sz="1200" dirty="0">
                <a:solidFill>
                  <a:srgbClr val="231F20"/>
                </a:solidFill>
                <a:latin typeface="Verdana"/>
                <a:ea typeface="メイリオ"/>
                <a:cs typeface="Azo Sans Lt"/>
              </a:rPr>
              <a:t>ec</a:t>
            </a:r>
            <a:r>
              <a:rPr kumimoji="1" sz="1200" spc="-17" dirty="0">
                <a:solidFill>
                  <a:srgbClr val="231F20"/>
                </a:solidFill>
                <a:latin typeface="Verdana"/>
                <a:ea typeface="メイリオ"/>
                <a:cs typeface="Azo Sans Lt"/>
              </a:rPr>
              <a:t>t</a:t>
            </a:r>
            <a:r>
              <a:rPr kumimoji="1" sz="1200" dirty="0">
                <a:solidFill>
                  <a:srgbClr val="231F20"/>
                </a:solidFill>
                <a:latin typeface="Verdana"/>
                <a:ea typeface="メイリオ"/>
                <a:cs typeface="Azo Sans Lt"/>
              </a:rPr>
              <a:t>ories | S</a:t>
            </a:r>
            <a:r>
              <a:rPr kumimoji="1" sz="1200" spc="-12" dirty="0">
                <a:solidFill>
                  <a:srgbClr val="231F20"/>
                </a:solidFill>
                <a:latin typeface="Verdana"/>
                <a:ea typeface="メイリオ"/>
                <a:cs typeface="Azo Sans Lt"/>
              </a:rPr>
              <a:t>e</a:t>
            </a:r>
            <a:r>
              <a:rPr kumimoji="1" sz="1200" dirty="0">
                <a:solidFill>
                  <a:srgbClr val="231F20"/>
                </a:solidFill>
                <a:latin typeface="Verdana"/>
                <a:ea typeface="メイリオ"/>
                <a:cs typeface="Azo Sans Lt"/>
              </a:rPr>
              <a:t>ttings: ring </a:t>
            </a:r>
            <a:r>
              <a:rPr kumimoji="1" sz="1200" spc="-29" dirty="0">
                <a:solidFill>
                  <a:srgbClr val="231F20"/>
                </a:solidFill>
                <a:latin typeface="Verdana"/>
                <a:ea typeface="メイリオ"/>
                <a:cs typeface="Azo Sans Lt"/>
              </a:rPr>
              <a:t>v</a:t>
            </a:r>
            <a:r>
              <a:rPr kumimoji="1" sz="1200" dirty="0">
                <a:solidFill>
                  <a:srgbClr val="231F20"/>
                </a:solidFill>
                <a:latin typeface="Verdana"/>
                <a:ea typeface="メイリオ"/>
                <a:cs typeface="Azo Sans Lt"/>
              </a:rPr>
              <a:t>olume</a:t>
            </a:r>
            <a:endParaRPr kumimoji="1" sz="1200" dirty="0">
              <a:solidFill>
                <a:srgbClr val="000000"/>
              </a:solidFill>
              <a:latin typeface="Verdana"/>
              <a:ea typeface="メイリオ"/>
              <a:cs typeface="Azo Sans Md"/>
            </a:endParaRPr>
          </a:p>
        </p:txBody>
      </p:sp>
      <p:sp>
        <p:nvSpPr>
          <p:cNvPr id="15" name="object 20">
            <a:extLst>
              <a:ext uri="{FF2B5EF4-FFF2-40B4-BE49-F238E27FC236}">
                <a16:creationId xmlns:a16="http://schemas.microsoft.com/office/drawing/2014/main" id="{2475E7FA-AE46-4F46-8987-0906E1013C63}"/>
              </a:ext>
            </a:extLst>
          </p:cNvPr>
          <p:cNvSpPr txBox="1"/>
          <p:nvPr/>
        </p:nvSpPr>
        <p:spPr>
          <a:xfrm>
            <a:off x="8859652" y="1244921"/>
            <a:ext cx="2956560" cy="369651"/>
          </a:xfrm>
          <a:prstGeom prst="rect">
            <a:avLst/>
          </a:prstGeom>
        </p:spPr>
        <p:txBody>
          <a:bodyPr vert="horz" wrap="square" lIns="0" tIns="0" rIns="0" bIns="48000" rtlCol="0" anchor="b" anchorCtr="0">
            <a:noAutofit/>
          </a:bodyPr>
          <a:lstStyle/>
          <a:p>
            <a:pPr marL="14965" algn="r" defTabSz="1219170"/>
            <a:r>
              <a:rPr kumimoji="1" sz="1200" b="1" dirty="0">
                <a:solidFill>
                  <a:srgbClr val="000000"/>
                </a:solidFill>
                <a:latin typeface="Verdana"/>
                <a:ea typeface="メイリオ"/>
                <a:cs typeface="Azo Sans Md"/>
              </a:rPr>
              <a:t>Message Waiting Indicator</a:t>
            </a:r>
            <a:r>
              <a:rPr kumimoji="1" lang="en-US" sz="1200" b="1" dirty="0">
                <a:solidFill>
                  <a:srgbClr val="000000"/>
                </a:solidFill>
                <a:latin typeface="Verdana"/>
                <a:ea typeface="メイリオ"/>
                <a:cs typeface="Azo Sans Md"/>
              </a:rPr>
              <a:t> </a:t>
            </a:r>
            <a:r>
              <a:rPr kumimoji="1" sz="1200" b="1" dirty="0">
                <a:solidFill>
                  <a:srgbClr val="000000"/>
                </a:solidFill>
                <a:latin typeface="Verdana"/>
                <a:ea typeface="メイリオ"/>
                <a:cs typeface="Azo Sans Md"/>
              </a:rPr>
              <a:t>(MWI)</a:t>
            </a:r>
          </a:p>
          <a:p>
            <a:pPr algn="r" defTabSz="1219170">
              <a:spcBef>
                <a:spcPts val="229"/>
              </a:spcBef>
            </a:pPr>
            <a:r>
              <a:rPr kumimoji="1" lang="en-US" sz="1200" dirty="0">
                <a:solidFill>
                  <a:srgbClr val="000000"/>
                </a:solidFill>
                <a:latin typeface="Verdana"/>
                <a:ea typeface="メイリオ"/>
                <a:cs typeface="Azo Sans Lt"/>
              </a:rPr>
              <a:t>Incoming and MWA indication lamp</a:t>
            </a:r>
          </a:p>
        </p:txBody>
      </p:sp>
      <p:sp>
        <p:nvSpPr>
          <p:cNvPr id="16" name="object 4">
            <a:extLst>
              <a:ext uri="{FF2B5EF4-FFF2-40B4-BE49-F238E27FC236}">
                <a16:creationId xmlns:a16="http://schemas.microsoft.com/office/drawing/2014/main" id="{5FCA6A14-0A8C-7D41-81BF-117AA4E4EE71}"/>
              </a:ext>
            </a:extLst>
          </p:cNvPr>
          <p:cNvSpPr txBox="1"/>
          <p:nvPr/>
        </p:nvSpPr>
        <p:spPr>
          <a:xfrm>
            <a:off x="388467" y="3346698"/>
            <a:ext cx="2496000" cy="409093"/>
          </a:xfrm>
          <a:prstGeom prst="rect">
            <a:avLst/>
          </a:prstGeom>
        </p:spPr>
        <p:txBody>
          <a:bodyPr vert="horz" wrap="square" lIns="0" tIns="0" rIns="0" bIns="48000" rtlCol="0" anchor="b" anchorCtr="0">
            <a:noAutofit/>
          </a:bodyPr>
          <a:lstStyle/>
          <a:p>
            <a:pPr marL="8466" defTabSz="1219170"/>
            <a:r>
              <a:rPr kumimoji="1" sz="1200" b="1" dirty="0">
                <a:solidFill>
                  <a:srgbClr val="231F20"/>
                </a:solidFill>
                <a:latin typeface="Verdana"/>
                <a:ea typeface="メイリオ"/>
                <a:cs typeface="Azo Sans Md"/>
              </a:rPr>
              <a:t>Adjustable stand</a:t>
            </a:r>
            <a:endParaRPr kumimoji="1" sz="1200" b="1" dirty="0">
              <a:solidFill>
                <a:srgbClr val="000000"/>
              </a:solidFill>
              <a:latin typeface="Verdana"/>
              <a:ea typeface="メイリオ"/>
              <a:cs typeface="Azo Sans Md"/>
            </a:endParaRPr>
          </a:p>
          <a:p>
            <a:pPr marL="8466" defTabSz="1219170">
              <a:spcBef>
                <a:spcPts val="276"/>
              </a:spcBef>
            </a:pPr>
            <a:r>
              <a:rPr kumimoji="1" sz="1200" dirty="0">
                <a:solidFill>
                  <a:srgbClr val="231F20"/>
                </a:solidFill>
                <a:latin typeface="Verdana"/>
                <a:ea typeface="メイリオ"/>
                <a:cs typeface="Azo Sans Lt"/>
              </a:rPr>
              <a:t>5 adjustments</a:t>
            </a:r>
            <a:endParaRPr kumimoji="1" sz="1200" dirty="0">
              <a:solidFill>
                <a:srgbClr val="000000"/>
              </a:solidFill>
              <a:latin typeface="Verdana"/>
              <a:ea typeface="メイリオ"/>
              <a:cs typeface="Azo Sans Lt"/>
            </a:endParaRPr>
          </a:p>
        </p:txBody>
      </p:sp>
      <p:sp>
        <p:nvSpPr>
          <p:cNvPr id="18" name="object 11">
            <a:extLst>
              <a:ext uri="{FF2B5EF4-FFF2-40B4-BE49-F238E27FC236}">
                <a16:creationId xmlns:a16="http://schemas.microsoft.com/office/drawing/2014/main" id="{7649753C-1DA0-F04A-94FC-12169086EA9D}"/>
              </a:ext>
            </a:extLst>
          </p:cNvPr>
          <p:cNvSpPr txBox="1"/>
          <p:nvPr/>
        </p:nvSpPr>
        <p:spPr>
          <a:xfrm>
            <a:off x="10010791" y="4100053"/>
            <a:ext cx="1805420" cy="425027"/>
          </a:xfrm>
          <a:prstGeom prst="rect">
            <a:avLst/>
          </a:prstGeom>
        </p:spPr>
        <p:txBody>
          <a:bodyPr vert="horz" wrap="square" lIns="0" tIns="0" rIns="0" bIns="48000" rtlCol="0" anchor="b" anchorCtr="0">
            <a:noAutofit/>
          </a:bodyPr>
          <a:lstStyle/>
          <a:p>
            <a:pPr marL="16933" algn="r" defTabSz="1219170"/>
            <a:r>
              <a:rPr kumimoji="1" sz="1200" b="1" dirty="0">
                <a:solidFill>
                  <a:srgbClr val="231F20"/>
                </a:solidFill>
                <a:latin typeface="Verdana"/>
                <a:ea typeface="Verdana" panose="020B0604030504040204" pitchFamily="34" charset="0"/>
                <a:cs typeface="Azo Sans Md"/>
              </a:rPr>
              <a:t>Headset jack</a:t>
            </a:r>
            <a:endParaRPr kumimoji="1" lang="en-US" sz="1200" b="1" dirty="0">
              <a:solidFill>
                <a:srgbClr val="000000"/>
              </a:solidFill>
              <a:latin typeface="Verdana"/>
              <a:ea typeface="Verdana" panose="020B0604030504040204" pitchFamily="34" charset="0"/>
              <a:cs typeface="Azo Sans Md"/>
            </a:endParaRPr>
          </a:p>
          <a:p>
            <a:pPr marL="16933" algn="r" defTabSz="1219170"/>
            <a:r>
              <a:rPr kumimoji="1" lang="en-US" sz="1200" dirty="0">
                <a:solidFill>
                  <a:srgbClr val="231F20"/>
                </a:solidFill>
                <a:latin typeface="Verdana"/>
                <a:ea typeface="Verdana" panose="020B0604030504040204" pitchFamily="34" charset="0"/>
                <a:cs typeface="Azo Sans Lt"/>
              </a:rPr>
              <a:t>EHS support</a:t>
            </a:r>
            <a:endParaRPr kumimoji="1" sz="1200" dirty="0">
              <a:solidFill>
                <a:srgbClr val="000000"/>
              </a:solidFill>
              <a:latin typeface="Verdana"/>
              <a:ea typeface="Verdana" panose="020B0604030504040204" pitchFamily="34" charset="0"/>
              <a:cs typeface="Azo Sans Lt"/>
            </a:endParaRPr>
          </a:p>
        </p:txBody>
      </p:sp>
      <p:sp>
        <p:nvSpPr>
          <p:cNvPr id="20" name="object 9">
            <a:extLst>
              <a:ext uri="{FF2B5EF4-FFF2-40B4-BE49-F238E27FC236}">
                <a16:creationId xmlns:a16="http://schemas.microsoft.com/office/drawing/2014/main" id="{7A24F9A0-1814-434B-A0C6-7B2E6556CA15}"/>
              </a:ext>
            </a:extLst>
          </p:cNvPr>
          <p:cNvSpPr txBox="1"/>
          <p:nvPr/>
        </p:nvSpPr>
        <p:spPr>
          <a:xfrm>
            <a:off x="8712806" y="3150441"/>
            <a:ext cx="3103407" cy="646104"/>
          </a:xfrm>
          <a:prstGeom prst="rect">
            <a:avLst/>
          </a:prstGeom>
        </p:spPr>
        <p:txBody>
          <a:bodyPr vert="horz" wrap="square" lIns="0" tIns="0" rIns="0" bIns="48000" rtlCol="0" anchor="b" anchorCtr="0">
            <a:noAutofit/>
          </a:bodyPr>
          <a:lstStyle/>
          <a:p>
            <a:pPr marL="761134" algn="r" defTabSz="1219170"/>
            <a:r>
              <a:rPr kumimoji="1" sz="1200" b="1" dirty="0">
                <a:solidFill>
                  <a:srgbClr val="231F20"/>
                </a:solidFill>
                <a:latin typeface="Verdana" panose="020B0604030504040204" pitchFamily="34" charset="0"/>
                <a:ea typeface="Verdana" panose="020B0604030504040204" pitchFamily="34" charset="0"/>
                <a:cs typeface="Azo Sans Md"/>
              </a:rPr>
              <a:t>Fixed </a:t>
            </a:r>
            <a:r>
              <a:rPr kumimoji="1" lang="en-US" sz="1200" b="1" dirty="0">
                <a:solidFill>
                  <a:srgbClr val="231F20"/>
                </a:solidFill>
                <a:latin typeface="Verdana" panose="020B0604030504040204" pitchFamily="34" charset="0"/>
                <a:ea typeface="Verdana" panose="020B0604030504040204" pitchFamily="34" charset="0"/>
                <a:cs typeface="Azo Sans Md"/>
              </a:rPr>
              <a:t>telephone keys</a:t>
            </a:r>
            <a:endParaRPr kumimoji="1" sz="1200" b="1" dirty="0">
              <a:solidFill>
                <a:srgbClr val="000000"/>
              </a:solidFill>
              <a:latin typeface="Verdana" panose="020B0604030504040204" pitchFamily="34" charset="0"/>
              <a:ea typeface="Verdana" panose="020B0604030504040204" pitchFamily="34" charset="0"/>
              <a:cs typeface="Azo Sans Md"/>
            </a:endParaRPr>
          </a:p>
          <a:p>
            <a:pPr marL="16933" algn="r" defTabSz="1219170">
              <a:spcBef>
                <a:spcPts val="292"/>
              </a:spcBef>
            </a:pPr>
            <a:r>
              <a:rPr kumimoji="1" lang="en-US" sz="1200" dirty="0">
                <a:solidFill>
                  <a:srgbClr val="000000"/>
                </a:solidFill>
                <a:latin typeface="Verdana" panose="020B0604030504040204" pitchFamily="34" charset="0"/>
                <a:ea typeface="Verdana" panose="020B0604030504040204" pitchFamily="34" charset="0"/>
              </a:rPr>
              <a:t>Microphone Mute Headset | </a:t>
            </a:r>
          </a:p>
          <a:p>
            <a:pPr marL="16933" algn="r" defTabSz="1219170">
              <a:spcBef>
                <a:spcPts val="292"/>
              </a:spcBef>
            </a:pPr>
            <a:r>
              <a:rPr kumimoji="1" lang="en-US" sz="1200" dirty="0">
                <a:solidFill>
                  <a:srgbClr val="000000"/>
                </a:solidFill>
                <a:latin typeface="Verdana" panose="020B0604030504040204" pitchFamily="34" charset="0"/>
                <a:ea typeface="Verdana" panose="020B0604030504040204" pitchFamily="34" charset="0"/>
              </a:rPr>
              <a:t>Speaker and Hold</a:t>
            </a:r>
            <a:endParaRPr kumimoji="1" sz="1200" dirty="0">
              <a:solidFill>
                <a:srgbClr val="000000"/>
              </a:solidFill>
              <a:latin typeface="Verdana" panose="020B0604030504040204" pitchFamily="34" charset="0"/>
              <a:ea typeface="Verdana" panose="020B0604030504040204" pitchFamily="34" charset="0"/>
              <a:cs typeface="Azo Sans Lt"/>
            </a:endParaRPr>
          </a:p>
        </p:txBody>
      </p:sp>
      <p:sp>
        <p:nvSpPr>
          <p:cNvPr id="21" name="object 8">
            <a:extLst>
              <a:ext uri="{FF2B5EF4-FFF2-40B4-BE49-F238E27FC236}">
                <a16:creationId xmlns:a16="http://schemas.microsoft.com/office/drawing/2014/main" id="{48DBDE04-D734-2B44-9B1B-9EB6B152043C}"/>
              </a:ext>
            </a:extLst>
          </p:cNvPr>
          <p:cNvSpPr txBox="1"/>
          <p:nvPr/>
        </p:nvSpPr>
        <p:spPr>
          <a:xfrm>
            <a:off x="8597617" y="2084904"/>
            <a:ext cx="3218595" cy="829755"/>
          </a:xfrm>
          <a:prstGeom prst="rect">
            <a:avLst/>
          </a:prstGeom>
        </p:spPr>
        <p:txBody>
          <a:bodyPr vert="horz" wrap="square" lIns="0" tIns="0" rIns="0" bIns="48000" rtlCol="0" anchor="b" anchorCtr="0">
            <a:noAutofit/>
          </a:bodyPr>
          <a:lstStyle/>
          <a:p>
            <a:pPr marL="487668" algn="r" defTabSz="1219170"/>
            <a:r>
              <a:rPr kumimoji="1" lang="nl-NL" sz="1200" b="1">
                <a:solidFill>
                  <a:srgbClr val="231F20"/>
                </a:solidFill>
                <a:latin typeface="Verdana" panose="020B0604030504040204" pitchFamily="34" charset="0"/>
                <a:ea typeface="Verdana" panose="020B0604030504040204" pitchFamily="34" charset="0"/>
                <a:cs typeface="Azo Sans Md"/>
              </a:rPr>
              <a:t>Self-labeling multiline support</a:t>
            </a:r>
            <a:endParaRPr kumimoji="1" lang="nl-NL" sz="1200" b="1" dirty="0">
              <a:solidFill>
                <a:srgbClr val="231F20"/>
              </a:solidFill>
              <a:latin typeface="Verdana" panose="020B0604030504040204" pitchFamily="34" charset="0"/>
              <a:ea typeface="Verdana" panose="020B0604030504040204" pitchFamily="34" charset="0"/>
              <a:cs typeface="Azo Sans Md"/>
            </a:endParaRPr>
          </a:p>
          <a:p>
            <a:pPr marL="16933" algn="r" defTabSz="1219170">
              <a:spcBef>
                <a:spcPts val="287"/>
              </a:spcBef>
            </a:pPr>
            <a:r>
              <a:rPr kumimoji="1" lang="en-US" sz="1200" dirty="0">
                <a:solidFill>
                  <a:srgbClr val="231F20"/>
                </a:solidFill>
                <a:latin typeface="Verdana" panose="020B0604030504040204" pitchFamily="34" charset="0"/>
                <a:ea typeface="Verdana" panose="020B0604030504040204" pitchFamily="34" charset="0"/>
                <a:cs typeface="Azo Sans Lt"/>
              </a:rPr>
              <a:t>8 viewable lines with 32-line support</a:t>
            </a:r>
          </a:p>
        </p:txBody>
      </p:sp>
      <p:sp>
        <p:nvSpPr>
          <p:cNvPr id="23" name="object 8">
            <a:extLst>
              <a:ext uri="{FF2B5EF4-FFF2-40B4-BE49-F238E27FC236}">
                <a16:creationId xmlns:a16="http://schemas.microsoft.com/office/drawing/2014/main" id="{3EFC9D72-C7B1-894A-9606-2285C7B99D18}"/>
              </a:ext>
            </a:extLst>
          </p:cNvPr>
          <p:cNvSpPr/>
          <p:nvPr/>
        </p:nvSpPr>
        <p:spPr>
          <a:xfrm flipV="1">
            <a:off x="388467" y="2747938"/>
            <a:ext cx="4211636" cy="195933"/>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5" name="object 8">
            <a:extLst>
              <a:ext uri="{FF2B5EF4-FFF2-40B4-BE49-F238E27FC236}">
                <a16:creationId xmlns:a16="http://schemas.microsoft.com/office/drawing/2014/main" id="{BA8ABDF0-C7A5-A04C-983D-F3F45827EE83}"/>
              </a:ext>
            </a:extLst>
          </p:cNvPr>
          <p:cNvSpPr/>
          <p:nvPr/>
        </p:nvSpPr>
        <p:spPr>
          <a:xfrm flipV="1">
            <a:off x="388467" y="1871354"/>
            <a:ext cx="5707533" cy="191372"/>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6" name="object 8">
            <a:extLst>
              <a:ext uri="{FF2B5EF4-FFF2-40B4-BE49-F238E27FC236}">
                <a16:creationId xmlns:a16="http://schemas.microsoft.com/office/drawing/2014/main" id="{3A211E14-E296-7F47-961F-AED86E2C356E}"/>
              </a:ext>
            </a:extLst>
          </p:cNvPr>
          <p:cNvSpPr/>
          <p:nvPr/>
        </p:nvSpPr>
        <p:spPr>
          <a:xfrm flipV="1">
            <a:off x="8274995" y="4451338"/>
            <a:ext cx="3548687" cy="82561"/>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7" name="object 8">
            <a:extLst>
              <a:ext uri="{FF2B5EF4-FFF2-40B4-BE49-F238E27FC236}">
                <a16:creationId xmlns:a16="http://schemas.microsoft.com/office/drawing/2014/main" id="{CEA8693D-55D4-3049-9140-C20C59EB7F23}"/>
              </a:ext>
            </a:extLst>
          </p:cNvPr>
          <p:cNvSpPr/>
          <p:nvPr/>
        </p:nvSpPr>
        <p:spPr>
          <a:xfrm flipV="1">
            <a:off x="7570183" y="3679309"/>
            <a:ext cx="4233351" cy="119817"/>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9" name="object 8">
            <a:extLst>
              <a:ext uri="{FF2B5EF4-FFF2-40B4-BE49-F238E27FC236}">
                <a16:creationId xmlns:a16="http://schemas.microsoft.com/office/drawing/2014/main" id="{0395B890-056F-0048-BA7A-E468EC96EF11}"/>
              </a:ext>
            </a:extLst>
          </p:cNvPr>
          <p:cNvSpPr/>
          <p:nvPr/>
        </p:nvSpPr>
        <p:spPr>
          <a:xfrm flipV="1">
            <a:off x="383117" y="3695533"/>
            <a:ext cx="3528020" cy="60959"/>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2" name="object 8">
            <a:extLst>
              <a:ext uri="{FF2B5EF4-FFF2-40B4-BE49-F238E27FC236}">
                <a16:creationId xmlns:a16="http://schemas.microsoft.com/office/drawing/2014/main" id="{486FC9EC-B72B-7646-8134-B49E4203BDB0}"/>
              </a:ext>
            </a:extLst>
          </p:cNvPr>
          <p:cNvSpPr/>
          <p:nvPr/>
        </p:nvSpPr>
        <p:spPr>
          <a:xfrm rot="5400000" flipV="1">
            <a:off x="7262306" y="5248678"/>
            <a:ext cx="833853" cy="218959"/>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3" name="object 8">
            <a:extLst>
              <a:ext uri="{FF2B5EF4-FFF2-40B4-BE49-F238E27FC236}">
                <a16:creationId xmlns:a16="http://schemas.microsoft.com/office/drawing/2014/main" id="{0F96E174-8D21-C64A-B840-43115D4D1B71}"/>
              </a:ext>
            </a:extLst>
          </p:cNvPr>
          <p:cNvSpPr/>
          <p:nvPr/>
        </p:nvSpPr>
        <p:spPr>
          <a:xfrm flipV="1">
            <a:off x="7570183" y="5712395"/>
            <a:ext cx="4238700" cy="60959"/>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4" name="object 8">
            <a:extLst>
              <a:ext uri="{FF2B5EF4-FFF2-40B4-BE49-F238E27FC236}">
                <a16:creationId xmlns:a16="http://schemas.microsoft.com/office/drawing/2014/main" id="{3D1B97CC-5F6E-CB48-B6E6-F2B6C3AE9A83}"/>
              </a:ext>
            </a:extLst>
          </p:cNvPr>
          <p:cNvSpPr/>
          <p:nvPr/>
        </p:nvSpPr>
        <p:spPr>
          <a:xfrm flipV="1">
            <a:off x="7570183" y="2797033"/>
            <a:ext cx="4246028" cy="122075"/>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7" name="object 8">
            <a:extLst>
              <a:ext uri="{FF2B5EF4-FFF2-40B4-BE49-F238E27FC236}">
                <a16:creationId xmlns:a16="http://schemas.microsoft.com/office/drawing/2014/main" id="{573EBC87-40F0-2146-8678-3EBDE31346B7}"/>
              </a:ext>
            </a:extLst>
          </p:cNvPr>
          <p:cNvSpPr/>
          <p:nvPr/>
        </p:nvSpPr>
        <p:spPr>
          <a:xfrm flipV="1">
            <a:off x="383094" y="6151710"/>
            <a:ext cx="4936401" cy="69357"/>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8" name="object 8">
            <a:extLst>
              <a:ext uri="{FF2B5EF4-FFF2-40B4-BE49-F238E27FC236}">
                <a16:creationId xmlns:a16="http://schemas.microsoft.com/office/drawing/2014/main" id="{C8B105DE-7983-6C4B-BD8E-FC1D64DB02B0}"/>
              </a:ext>
            </a:extLst>
          </p:cNvPr>
          <p:cNvSpPr/>
          <p:nvPr/>
        </p:nvSpPr>
        <p:spPr>
          <a:xfrm rot="16200000" flipV="1">
            <a:off x="4931088" y="5819407"/>
            <a:ext cx="720000" cy="83320"/>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pic>
        <p:nvPicPr>
          <p:cNvPr id="32" name="Afbeelding 31">
            <a:extLst>
              <a:ext uri="{FF2B5EF4-FFF2-40B4-BE49-F238E27FC236}">
                <a16:creationId xmlns:a16="http://schemas.microsoft.com/office/drawing/2014/main" id="{3F506D73-8FB6-A841-B8CC-8ACAAD8908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6825" y="1536611"/>
            <a:ext cx="2114415" cy="137261"/>
          </a:xfrm>
          <a:prstGeom prst="rect">
            <a:avLst/>
          </a:prstGeom>
        </p:spPr>
      </p:pic>
      <p:sp>
        <p:nvSpPr>
          <p:cNvPr id="49" name="object 8">
            <a:extLst>
              <a:ext uri="{FF2B5EF4-FFF2-40B4-BE49-F238E27FC236}">
                <a16:creationId xmlns:a16="http://schemas.microsoft.com/office/drawing/2014/main" id="{0205A6A4-8181-2847-A354-277C0957B440}"/>
              </a:ext>
            </a:extLst>
          </p:cNvPr>
          <p:cNvSpPr/>
          <p:nvPr/>
        </p:nvSpPr>
        <p:spPr>
          <a:xfrm flipV="1">
            <a:off x="7570183" y="1492799"/>
            <a:ext cx="4246028" cy="122075"/>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Tree>
    <p:extLst>
      <p:ext uri="{BB962C8B-B14F-4D97-AF65-F5344CB8AC3E}">
        <p14:creationId xmlns:p14="http://schemas.microsoft.com/office/powerpoint/2010/main" val="279149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xit" presetSubtype="0" fill="hold" nodeType="afterEffect">
                                  <p:stCondLst>
                                    <p:cond delay="1000"/>
                                  </p:stCondLst>
                                  <p:childTnLst>
                                    <p:animEffect transition="out" filter="fade">
                                      <p:cBhvr>
                                        <p:cTn id="10" dur="500"/>
                                        <p:tgtEl>
                                          <p:spTgt spid="32"/>
                                        </p:tgtEl>
                                      </p:cBhvr>
                                    </p:animEffect>
                                    <p:set>
                                      <p:cBhvr>
                                        <p:cTn id="11"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1757709" y="1017689"/>
            <a:ext cx="7152000" cy="4898179"/>
          </a:xfrm>
          <a:prstGeom prst="rect">
            <a:avLst/>
          </a:prstGeom>
        </p:spPr>
      </p:pic>
      <p:sp>
        <p:nvSpPr>
          <p:cNvPr id="2" name="Title 1"/>
          <p:cNvSpPr>
            <a:spLocks noGrp="1"/>
          </p:cNvSpPr>
          <p:nvPr>
            <p:ph type="title"/>
          </p:nvPr>
        </p:nvSpPr>
        <p:spPr>
          <a:xfrm>
            <a:off x="85345" y="38400"/>
            <a:ext cx="10643615" cy="624000"/>
          </a:xfrm>
        </p:spPr>
        <p:txBody>
          <a:bodyPr>
            <a:noAutofit/>
          </a:bodyPr>
          <a:lstStyle/>
          <a:p>
            <a:r>
              <a:rPr lang="en-US" sz="2800" dirty="0"/>
              <a:t>UNIVERGE BLUE Business Phones – </a:t>
            </a:r>
            <a:r>
              <a:rPr lang="en-US" sz="2800" dirty="0" err="1"/>
              <a:t>DT930S</a:t>
            </a:r>
            <a:r>
              <a:rPr lang="en-US" sz="2800" dirty="0"/>
              <a:t> Touch Screen</a:t>
            </a:r>
          </a:p>
        </p:txBody>
      </p:sp>
      <p:sp>
        <p:nvSpPr>
          <p:cNvPr id="9" name="object 3">
            <a:extLst>
              <a:ext uri="{FF2B5EF4-FFF2-40B4-BE49-F238E27FC236}">
                <a16:creationId xmlns:a16="http://schemas.microsoft.com/office/drawing/2014/main" id="{95FCDA23-75D1-614B-93A7-F9E0D5C3496E}"/>
              </a:ext>
            </a:extLst>
          </p:cNvPr>
          <p:cNvSpPr txBox="1"/>
          <p:nvPr/>
        </p:nvSpPr>
        <p:spPr>
          <a:xfrm>
            <a:off x="388467" y="1119692"/>
            <a:ext cx="3337792" cy="943033"/>
          </a:xfrm>
          <a:prstGeom prst="rect">
            <a:avLst/>
          </a:prstGeom>
        </p:spPr>
        <p:txBody>
          <a:bodyPr vert="horz" wrap="square" lIns="0" tIns="0" rIns="0" bIns="48000" rtlCol="0" anchor="b" anchorCtr="0">
            <a:noAutofit/>
          </a:bodyPr>
          <a:lstStyle/>
          <a:p>
            <a:pPr marL="14965" defTabSz="1219170">
              <a:spcBef>
                <a:spcPts val="259"/>
              </a:spcBef>
            </a:pPr>
            <a:r>
              <a:rPr kumimoji="1" lang="en-US" sz="1200" b="1" dirty="0">
                <a:solidFill>
                  <a:srgbClr val="231F20"/>
                </a:solidFill>
                <a:latin typeface="Verdana"/>
                <a:ea typeface="メイリオ"/>
                <a:cs typeface="Azo Sans Md"/>
              </a:rPr>
              <a:t>4.3” full color display</a:t>
            </a:r>
          </a:p>
          <a:p>
            <a:pPr marL="14965" defTabSz="1219170">
              <a:spcBef>
                <a:spcPts val="259"/>
              </a:spcBef>
            </a:pPr>
            <a:r>
              <a:rPr kumimoji="1" lang="en-US" sz="1200" dirty="0">
                <a:solidFill>
                  <a:srgbClr val="231F20"/>
                </a:solidFill>
                <a:latin typeface="Verdana"/>
                <a:ea typeface="メイリオ"/>
                <a:cs typeface="Azo Sans Lt"/>
              </a:rPr>
              <a:t>Multi-touch 2-point</a:t>
            </a:r>
          </a:p>
          <a:p>
            <a:pPr marL="14965" defTabSz="1219170">
              <a:spcBef>
                <a:spcPts val="259"/>
              </a:spcBef>
            </a:pPr>
            <a:r>
              <a:rPr kumimoji="1" lang="en-GB" sz="1200" dirty="0">
                <a:solidFill>
                  <a:srgbClr val="000000"/>
                </a:solidFill>
                <a:latin typeface="Verdana"/>
                <a:ea typeface="メイリオ"/>
              </a:rPr>
              <a:t>Projective capacity sensor</a:t>
            </a:r>
            <a:endParaRPr kumimoji="1" lang="en-GB" sz="1200" dirty="0">
              <a:solidFill>
                <a:srgbClr val="231F20"/>
              </a:solidFill>
              <a:latin typeface="Verdana"/>
              <a:ea typeface="メイリオ"/>
              <a:cs typeface="Azo Sans Lt"/>
            </a:endParaRPr>
          </a:p>
          <a:p>
            <a:pPr marL="14965" defTabSz="1219170">
              <a:spcBef>
                <a:spcPts val="259"/>
              </a:spcBef>
            </a:pPr>
            <a:r>
              <a:rPr kumimoji="1" lang="en-GB" sz="1200" dirty="0">
                <a:solidFill>
                  <a:srgbClr val="231F20"/>
                </a:solidFill>
                <a:latin typeface="Verdana"/>
                <a:ea typeface="メイリオ"/>
                <a:cs typeface="Azo Sans Lt"/>
              </a:rPr>
              <a:t>Backlit</a:t>
            </a:r>
          </a:p>
        </p:txBody>
      </p:sp>
      <p:sp>
        <p:nvSpPr>
          <p:cNvPr id="10" name="object 5">
            <a:extLst>
              <a:ext uri="{FF2B5EF4-FFF2-40B4-BE49-F238E27FC236}">
                <a16:creationId xmlns:a16="http://schemas.microsoft.com/office/drawing/2014/main" id="{FB90A8E0-4D2A-3F42-986E-A1BEDA432E78}"/>
              </a:ext>
            </a:extLst>
          </p:cNvPr>
          <p:cNvSpPr txBox="1"/>
          <p:nvPr/>
        </p:nvSpPr>
        <p:spPr>
          <a:xfrm>
            <a:off x="388467" y="2560660"/>
            <a:ext cx="2588219" cy="373392"/>
          </a:xfrm>
          <a:prstGeom prst="rect">
            <a:avLst/>
          </a:prstGeom>
        </p:spPr>
        <p:txBody>
          <a:bodyPr vert="horz" wrap="square" lIns="0" tIns="0" rIns="0" bIns="48000" rtlCol="0" anchor="b" anchorCtr="0">
            <a:noAutofit/>
          </a:bodyPr>
          <a:lstStyle/>
          <a:p>
            <a:pPr marL="14965" defTabSz="1219170"/>
            <a:r>
              <a:rPr kumimoji="1" sz="1200" b="1" dirty="0">
                <a:solidFill>
                  <a:srgbClr val="231F20"/>
                </a:solidFill>
                <a:latin typeface="Verdana"/>
                <a:ea typeface="メイリオ"/>
                <a:cs typeface="Azo Sans Md"/>
              </a:rPr>
              <a:t>Handset and speaker</a:t>
            </a:r>
            <a:endParaRPr kumimoji="1" sz="1200" b="1" dirty="0">
              <a:solidFill>
                <a:srgbClr val="000000"/>
              </a:solidFill>
              <a:latin typeface="Verdana"/>
              <a:ea typeface="メイリオ"/>
              <a:cs typeface="Azo Sans Md"/>
            </a:endParaRPr>
          </a:p>
          <a:p>
            <a:pPr marL="14965" defTabSz="1219170">
              <a:spcBef>
                <a:spcPts val="259"/>
              </a:spcBef>
            </a:pPr>
            <a:r>
              <a:rPr kumimoji="1" lang="en-US" sz="1200" dirty="0">
                <a:solidFill>
                  <a:srgbClr val="231F20"/>
                </a:solidFill>
                <a:latin typeface="Verdana"/>
                <a:ea typeface="メイリオ"/>
                <a:cs typeface="Azo Sans Lt"/>
              </a:rPr>
              <a:t>Wideband and narrowband audio</a:t>
            </a:r>
            <a:endParaRPr kumimoji="1" sz="1200" dirty="0">
              <a:solidFill>
                <a:srgbClr val="000000"/>
              </a:solidFill>
              <a:latin typeface="Verdana"/>
              <a:ea typeface="メイリオ"/>
              <a:cs typeface="Azo Sans Lt"/>
            </a:endParaRPr>
          </a:p>
        </p:txBody>
      </p:sp>
      <p:sp>
        <p:nvSpPr>
          <p:cNvPr id="13" name="object 5">
            <a:extLst>
              <a:ext uri="{FF2B5EF4-FFF2-40B4-BE49-F238E27FC236}">
                <a16:creationId xmlns:a16="http://schemas.microsoft.com/office/drawing/2014/main" id="{124689BF-1994-7D48-98B3-909BE3ACCDE6}"/>
              </a:ext>
            </a:extLst>
          </p:cNvPr>
          <p:cNvSpPr txBox="1"/>
          <p:nvPr/>
        </p:nvSpPr>
        <p:spPr>
          <a:xfrm>
            <a:off x="388467" y="3954727"/>
            <a:ext cx="3528019" cy="373392"/>
          </a:xfrm>
          <a:prstGeom prst="rect">
            <a:avLst/>
          </a:prstGeom>
        </p:spPr>
        <p:txBody>
          <a:bodyPr vert="horz" wrap="square" lIns="0" tIns="0" rIns="0" bIns="48000" rtlCol="0" anchor="b" anchorCtr="0">
            <a:noAutofit/>
          </a:bodyPr>
          <a:lstStyle/>
          <a:p>
            <a:pPr marL="14965" defTabSz="1219170"/>
            <a:r>
              <a:rPr kumimoji="1" lang="en-US" sz="1200" b="1" dirty="0">
                <a:solidFill>
                  <a:srgbClr val="231F20"/>
                </a:solidFill>
                <a:latin typeface="Verdana"/>
                <a:ea typeface="メイリオ"/>
                <a:cs typeface="Azo Sans Md"/>
              </a:rPr>
              <a:t>Backlit keypad</a:t>
            </a:r>
            <a:endParaRPr kumimoji="1" sz="1200" dirty="0">
              <a:solidFill>
                <a:srgbClr val="000000"/>
              </a:solidFill>
              <a:latin typeface="Verdana"/>
              <a:ea typeface="メイリオ"/>
              <a:cs typeface="Azo Sans Lt"/>
            </a:endParaRPr>
          </a:p>
        </p:txBody>
      </p:sp>
      <p:sp>
        <p:nvSpPr>
          <p:cNvPr id="15" name="object 20">
            <a:extLst>
              <a:ext uri="{FF2B5EF4-FFF2-40B4-BE49-F238E27FC236}">
                <a16:creationId xmlns:a16="http://schemas.microsoft.com/office/drawing/2014/main" id="{2475E7FA-AE46-4F46-8987-0906E1013C63}"/>
              </a:ext>
            </a:extLst>
          </p:cNvPr>
          <p:cNvSpPr txBox="1"/>
          <p:nvPr/>
        </p:nvSpPr>
        <p:spPr>
          <a:xfrm>
            <a:off x="8859652" y="1208421"/>
            <a:ext cx="2956560" cy="369651"/>
          </a:xfrm>
          <a:prstGeom prst="rect">
            <a:avLst/>
          </a:prstGeom>
        </p:spPr>
        <p:txBody>
          <a:bodyPr vert="horz" wrap="square" lIns="0" tIns="0" rIns="0" bIns="48000" rtlCol="0" anchor="b" anchorCtr="0">
            <a:noAutofit/>
          </a:bodyPr>
          <a:lstStyle/>
          <a:p>
            <a:pPr marL="14965" algn="r" defTabSz="1219170"/>
            <a:r>
              <a:rPr kumimoji="1" sz="1200" b="1" dirty="0">
                <a:solidFill>
                  <a:srgbClr val="000000"/>
                </a:solidFill>
                <a:latin typeface="Verdana"/>
                <a:ea typeface="メイリオ"/>
                <a:cs typeface="Azo Sans Md"/>
              </a:rPr>
              <a:t>Message Waiting Indicator</a:t>
            </a:r>
            <a:r>
              <a:rPr kumimoji="1" lang="en-US" sz="1200" b="1" dirty="0">
                <a:solidFill>
                  <a:srgbClr val="000000"/>
                </a:solidFill>
                <a:latin typeface="Verdana"/>
                <a:ea typeface="メイリオ"/>
                <a:cs typeface="Azo Sans Md"/>
              </a:rPr>
              <a:t> </a:t>
            </a:r>
            <a:r>
              <a:rPr kumimoji="1" sz="1200" b="1" dirty="0">
                <a:solidFill>
                  <a:srgbClr val="000000"/>
                </a:solidFill>
                <a:latin typeface="Verdana"/>
                <a:ea typeface="メイリオ"/>
                <a:cs typeface="Azo Sans Md"/>
              </a:rPr>
              <a:t>(MWI)</a:t>
            </a:r>
          </a:p>
          <a:p>
            <a:pPr algn="r" defTabSz="1219170">
              <a:spcBef>
                <a:spcPts val="229"/>
              </a:spcBef>
            </a:pPr>
            <a:r>
              <a:rPr kumimoji="1" lang="en-US" sz="1200" dirty="0">
                <a:solidFill>
                  <a:srgbClr val="000000"/>
                </a:solidFill>
                <a:latin typeface="Verdana"/>
                <a:ea typeface="メイリオ"/>
                <a:cs typeface="Azo Sans Lt"/>
              </a:rPr>
              <a:t>Incoming and MWA indication lamp</a:t>
            </a:r>
          </a:p>
        </p:txBody>
      </p:sp>
      <p:sp>
        <p:nvSpPr>
          <p:cNvPr id="16" name="object 4">
            <a:extLst>
              <a:ext uri="{FF2B5EF4-FFF2-40B4-BE49-F238E27FC236}">
                <a16:creationId xmlns:a16="http://schemas.microsoft.com/office/drawing/2014/main" id="{5FCA6A14-0A8C-7D41-81BF-117AA4E4EE71}"/>
              </a:ext>
            </a:extLst>
          </p:cNvPr>
          <p:cNvSpPr txBox="1"/>
          <p:nvPr/>
        </p:nvSpPr>
        <p:spPr>
          <a:xfrm>
            <a:off x="388467" y="3346698"/>
            <a:ext cx="2496000" cy="409093"/>
          </a:xfrm>
          <a:prstGeom prst="rect">
            <a:avLst/>
          </a:prstGeom>
        </p:spPr>
        <p:txBody>
          <a:bodyPr vert="horz" wrap="square" lIns="0" tIns="0" rIns="0" bIns="48000" rtlCol="0" anchor="b" anchorCtr="0">
            <a:noAutofit/>
          </a:bodyPr>
          <a:lstStyle/>
          <a:p>
            <a:pPr marL="8466" defTabSz="1219170"/>
            <a:r>
              <a:rPr kumimoji="1" sz="1200" b="1" dirty="0">
                <a:solidFill>
                  <a:srgbClr val="231F20"/>
                </a:solidFill>
                <a:latin typeface="Verdana"/>
                <a:ea typeface="メイリオ"/>
                <a:cs typeface="Azo Sans Md"/>
              </a:rPr>
              <a:t>Adjustable stand</a:t>
            </a:r>
            <a:endParaRPr kumimoji="1" sz="1200" b="1" dirty="0">
              <a:solidFill>
                <a:srgbClr val="000000"/>
              </a:solidFill>
              <a:latin typeface="Verdana"/>
              <a:ea typeface="メイリオ"/>
              <a:cs typeface="Azo Sans Md"/>
            </a:endParaRPr>
          </a:p>
          <a:p>
            <a:pPr marL="8466" defTabSz="1219170">
              <a:spcBef>
                <a:spcPts val="276"/>
              </a:spcBef>
            </a:pPr>
            <a:r>
              <a:rPr kumimoji="1" sz="1200" dirty="0">
                <a:solidFill>
                  <a:srgbClr val="231F20"/>
                </a:solidFill>
                <a:latin typeface="Verdana"/>
                <a:ea typeface="メイリオ"/>
                <a:cs typeface="Azo Sans Lt"/>
              </a:rPr>
              <a:t>5 adjustments</a:t>
            </a:r>
            <a:endParaRPr kumimoji="1" sz="1200" dirty="0">
              <a:solidFill>
                <a:srgbClr val="000000"/>
              </a:solidFill>
              <a:latin typeface="Verdana"/>
              <a:ea typeface="メイリオ"/>
              <a:cs typeface="Azo Sans Lt"/>
            </a:endParaRPr>
          </a:p>
        </p:txBody>
      </p:sp>
      <p:sp>
        <p:nvSpPr>
          <p:cNvPr id="18" name="object 11">
            <a:extLst>
              <a:ext uri="{FF2B5EF4-FFF2-40B4-BE49-F238E27FC236}">
                <a16:creationId xmlns:a16="http://schemas.microsoft.com/office/drawing/2014/main" id="{7649753C-1DA0-F04A-94FC-12169086EA9D}"/>
              </a:ext>
            </a:extLst>
          </p:cNvPr>
          <p:cNvSpPr txBox="1"/>
          <p:nvPr/>
        </p:nvSpPr>
        <p:spPr>
          <a:xfrm>
            <a:off x="10010791" y="4100053"/>
            <a:ext cx="1805420" cy="425027"/>
          </a:xfrm>
          <a:prstGeom prst="rect">
            <a:avLst/>
          </a:prstGeom>
        </p:spPr>
        <p:txBody>
          <a:bodyPr vert="horz" wrap="square" lIns="0" tIns="0" rIns="0" bIns="48000" rtlCol="0" anchor="b" anchorCtr="0">
            <a:noAutofit/>
          </a:bodyPr>
          <a:lstStyle/>
          <a:p>
            <a:pPr marL="16933" algn="r" defTabSz="1219170"/>
            <a:r>
              <a:rPr kumimoji="1" sz="1200" b="1" dirty="0">
                <a:solidFill>
                  <a:srgbClr val="231F20"/>
                </a:solidFill>
                <a:latin typeface="Verdana"/>
                <a:ea typeface="Verdana" panose="020B0604030504040204" pitchFamily="34" charset="0"/>
                <a:cs typeface="Azo Sans Md"/>
              </a:rPr>
              <a:t>Headset jack</a:t>
            </a:r>
            <a:endParaRPr kumimoji="1" lang="en-US" sz="1200" b="1" dirty="0">
              <a:solidFill>
                <a:srgbClr val="000000"/>
              </a:solidFill>
              <a:latin typeface="Verdana"/>
              <a:ea typeface="Verdana" panose="020B0604030504040204" pitchFamily="34" charset="0"/>
              <a:cs typeface="Azo Sans Md"/>
            </a:endParaRPr>
          </a:p>
          <a:p>
            <a:pPr marL="16933" algn="r" defTabSz="1219170"/>
            <a:r>
              <a:rPr kumimoji="1" lang="en-US" sz="1200" dirty="0">
                <a:solidFill>
                  <a:srgbClr val="231F20"/>
                </a:solidFill>
                <a:latin typeface="Verdana"/>
                <a:ea typeface="Verdana" panose="020B0604030504040204" pitchFamily="34" charset="0"/>
                <a:cs typeface="Azo Sans Lt"/>
              </a:rPr>
              <a:t>EHS support</a:t>
            </a:r>
            <a:endParaRPr kumimoji="1" sz="1200" dirty="0">
              <a:solidFill>
                <a:srgbClr val="000000"/>
              </a:solidFill>
              <a:latin typeface="Verdana"/>
              <a:ea typeface="Verdana" panose="020B0604030504040204" pitchFamily="34" charset="0"/>
              <a:cs typeface="Azo Sans Lt"/>
            </a:endParaRPr>
          </a:p>
        </p:txBody>
      </p:sp>
      <p:sp>
        <p:nvSpPr>
          <p:cNvPr id="20" name="object 9">
            <a:extLst>
              <a:ext uri="{FF2B5EF4-FFF2-40B4-BE49-F238E27FC236}">
                <a16:creationId xmlns:a16="http://schemas.microsoft.com/office/drawing/2014/main" id="{7A24F9A0-1814-434B-A0C6-7B2E6556CA15}"/>
              </a:ext>
            </a:extLst>
          </p:cNvPr>
          <p:cNvSpPr txBox="1"/>
          <p:nvPr/>
        </p:nvSpPr>
        <p:spPr>
          <a:xfrm>
            <a:off x="8712806" y="3150441"/>
            <a:ext cx="3103407" cy="646104"/>
          </a:xfrm>
          <a:prstGeom prst="rect">
            <a:avLst/>
          </a:prstGeom>
        </p:spPr>
        <p:txBody>
          <a:bodyPr vert="horz" wrap="square" lIns="0" tIns="0" rIns="0" bIns="48000" rtlCol="0" anchor="b" anchorCtr="0">
            <a:noAutofit/>
          </a:bodyPr>
          <a:lstStyle/>
          <a:p>
            <a:pPr marL="761134" algn="r" defTabSz="1219170"/>
            <a:r>
              <a:rPr kumimoji="1" sz="1200" b="1" dirty="0">
                <a:solidFill>
                  <a:srgbClr val="231F20"/>
                </a:solidFill>
                <a:latin typeface="Verdana" panose="020B0604030504040204" pitchFamily="34" charset="0"/>
                <a:ea typeface="Verdana" panose="020B0604030504040204" pitchFamily="34" charset="0"/>
                <a:cs typeface="Azo Sans Md"/>
              </a:rPr>
              <a:t>Fixed </a:t>
            </a:r>
            <a:r>
              <a:rPr kumimoji="1" lang="en-US" sz="1200" b="1" dirty="0">
                <a:solidFill>
                  <a:srgbClr val="231F20"/>
                </a:solidFill>
                <a:latin typeface="Verdana" panose="020B0604030504040204" pitchFamily="34" charset="0"/>
                <a:ea typeface="Verdana" panose="020B0604030504040204" pitchFamily="34" charset="0"/>
                <a:cs typeface="Azo Sans Md"/>
              </a:rPr>
              <a:t>telephone keys</a:t>
            </a:r>
            <a:endParaRPr kumimoji="1" sz="1200" b="1" dirty="0">
              <a:solidFill>
                <a:srgbClr val="000000"/>
              </a:solidFill>
              <a:latin typeface="Verdana" panose="020B0604030504040204" pitchFamily="34" charset="0"/>
              <a:ea typeface="Verdana" panose="020B0604030504040204" pitchFamily="34" charset="0"/>
              <a:cs typeface="Azo Sans Md"/>
            </a:endParaRPr>
          </a:p>
          <a:p>
            <a:pPr marL="16933" algn="r" defTabSz="1219170">
              <a:spcBef>
                <a:spcPts val="292"/>
              </a:spcBef>
            </a:pPr>
            <a:r>
              <a:rPr kumimoji="1" lang="en-US" sz="1200" dirty="0">
                <a:solidFill>
                  <a:srgbClr val="000000"/>
                </a:solidFill>
                <a:latin typeface="Verdana" panose="020B0604030504040204" pitchFamily="34" charset="0"/>
                <a:ea typeface="Verdana" panose="020B0604030504040204" pitchFamily="34" charset="0"/>
              </a:rPr>
              <a:t>Microphone Mute | </a:t>
            </a:r>
          </a:p>
          <a:p>
            <a:pPr marL="16933" algn="r" defTabSz="1219170">
              <a:spcBef>
                <a:spcPts val="292"/>
              </a:spcBef>
            </a:pPr>
            <a:r>
              <a:rPr kumimoji="1" lang="en-US" sz="1200" dirty="0">
                <a:solidFill>
                  <a:srgbClr val="000000"/>
                </a:solidFill>
                <a:latin typeface="Verdana" panose="020B0604030504040204" pitchFamily="34" charset="0"/>
                <a:ea typeface="Verdana" panose="020B0604030504040204" pitchFamily="34" charset="0"/>
              </a:rPr>
              <a:t>Headset Speaker and Hold</a:t>
            </a:r>
            <a:endParaRPr kumimoji="1" sz="1200" dirty="0">
              <a:solidFill>
                <a:srgbClr val="000000"/>
              </a:solidFill>
              <a:latin typeface="Verdana" panose="020B0604030504040204" pitchFamily="34" charset="0"/>
              <a:ea typeface="Verdana" panose="020B0604030504040204" pitchFamily="34" charset="0"/>
              <a:cs typeface="Azo Sans Lt"/>
            </a:endParaRPr>
          </a:p>
        </p:txBody>
      </p:sp>
      <p:sp>
        <p:nvSpPr>
          <p:cNvPr id="21" name="object 8">
            <a:extLst>
              <a:ext uri="{FF2B5EF4-FFF2-40B4-BE49-F238E27FC236}">
                <a16:creationId xmlns:a16="http://schemas.microsoft.com/office/drawing/2014/main" id="{48DBDE04-D734-2B44-9B1B-9EB6B152043C}"/>
              </a:ext>
            </a:extLst>
          </p:cNvPr>
          <p:cNvSpPr txBox="1"/>
          <p:nvPr/>
        </p:nvSpPr>
        <p:spPr>
          <a:xfrm>
            <a:off x="8597617" y="2084904"/>
            <a:ext cx="3218595" cy="829755"/>
          </a:xfrm>
          <a:prstGeom prst="rect">
            <a:avLst/>
          </a:prstGeom>
        </p:spPr>
        <p:txBody>
          <a:bodyPr vert="horz" wrap="square" lIns="0" tIns="0" rIns="0" bIns="48000" rtlCol="0" anchor="b" anchorCtr="0">
            <a:noAutofit/>
          </a:bodyPr>
          <a:lstStyle/>
          <a:p>
            <a:pPr marL="487668" algn="r" defTabSz="1219170"/>
            <a:r>
              <a:rPr kumimoji="1" lang="nl-NL" sz="1200" b="1" dirty="0">
                <a:solidFill>
                  <a:srgbClr val="231F20"/>
                </a:solidFill>
                <a:latin typeface="Verdana" panose="020B0604030504040204" pitchFamily="34" charset="0"/>
                <a:ea typeface="Verdana" panose="020B0604030504040204" pitchFamily="34" charset="0"/>
                <a:cs typeface="Azo Sans Md"/>
              </a:rPr>
              <a:t>Self-labeling </a:t>
            </a:r>
          </a:p>
          <a:p>
            <a:pPr marL="487668" algn="r" defTabSz="1219170"/>
            <a:r>
              <a:rPr kumimoji="1" lang="nl-NL" sz="1200" b="1" dirty="0">
                <a:solidFill>
                  <a:srgbClr val="231F20"/>
                </a:solidFill>
                <a:latin typeface="Verdana" panose="020B0604030504040204" pitchFamily="34" charset="0"/>
                <a:ea typeface="Verdana" panose="020B0604030504040204" pitchFamily="34" charset="0"/>
                <a:cs typeface="Azo Sans Md"/>
              </a:rPr>
              <a:t>multiline-programmable </a:t>
            </a:r>
          </a:p>
          <a:p>
            <a:pPr marL="487668" algn="r" defTabSz="1219170"/>
            <a:r>
              <a:rPr kumimoji="1" lang="nl-NL" sz="1200" b="1" dirty="0">
                <a:solidFill>
                  <a:srgbClr val="231F20"/>
                </a:solidFill>
                <a:latin typeface="Verdana" panose="020B0604030504040204" pitchFamily="34" charset="0"/>
                <a:ea typeface="Verdana" panose="020B0604030504040204" pitchFamily="34" charset="0"/>
                <a:cs typeface="Azo Sans Md"/>
              </a:rPr>
              <a:t>touch-key color display</a:t>
            </a:r>
          </a:p>
        </p:txBody>
      </p:sp>
      <p:sp>
        <p:nvSpPr>
          <p:cNvPr id="22" name="object 8">
            <a:extLst>
              <a:ext uri="{FF2B5EF4-FFF2-40B4-BE49-F238E27FC236}">
                <a16:creationId xmlns:a16="http://schemas.microsoft.com/office/drawing/2014/main" id="{BCFB1860-A501-0D4A-A662-18675BF5B19F}"/>
              </a:ext>
            </a:extLst>
          </p:cNvPr>
          <p:cNvSpPr/>
          <p:nvPr/>
        </p:nvSpPr>
        <p:spPr>
          <a:xfrm flipV="1">
            <a:off x="383118" y="4217486"/>
            <a:ext cx="5370633" cy="113108"/>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3" name="object 8">
            <a:extLst>
              <a:ext uri="{FF2B5EF4-FFF2-40B4-BE49-F238E27FC236}">
                <a16:creationId xmlns:a16="http://schemas.microsoft.com/office/drawing/2014/main" id="{3EFC9D72-C7B1-894A-9606-2285C7B99D18}"/>
              </a:ext>
            </a:extLst>
          </p:cNvPr>
          <p:cNvSpPr/>
          <p:nvPr/>
        </p:nvSpPr>
        <p:spPr>
          <a:xfrm flipV="1">
            <a:off x="388467" y="2747938"/>
            <a:ext cx="4211636" cy="195933"/>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5" name="object 8">
            <a:extLst>
              <a:ext uri="{FF2B5EF4-FFF2-40B4-BE49-F238E27FC236}">
                <a16:creationId xmlns:a16="http://schemas.microsoft.com/office/drawing/2014/main" id="{BA8ABDF0-C7A5-A04C-983D-F3F45827EE83}"/>
              </a:ext>
            </a:extLst>
          </p:cNvPr>
          <p:cNvSpPr/>
          <p:nvPr/>
        </p:nvSpPr>
        <p:spPr>
          <a:xfrm flipV="1">
            <a:off x="388467" y="1871354"/>
            <a:ext cx="5707533" cy="191372"/>
          </a:xfrm>
          <a:custGeom>
            <a:avLst/>
            <a:gdLst/>
            <a:ahLst/>
            <a:cxnLst/>
            <a:rect l="l" t="t" r="r" b="b"/>
            <a:pathLst>
              <a:path w="3303003">
                <a:moveTo>
                  <a:pt x="0" y="0"/>
                </a:moveTo>
                <a:lnTo>
                  <a:pt x="3303003" y="0"/>
                </a:lnTo>
              </a:path>
            </a:pathLst>
          </a:custGeom>
          <a:ln w="11836" cap="sq">
            <a:solidFill>
              <a:srgbClr val="FF6600"/>
            </a:solidFill>
            <a:tailEnd type="oval"/>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6" name="object 8">
            <a:extLst>
              <a:ext uri="{FF2B5EF4-FFF2-40B4-BE49-F238E27FC236}">
                <a16:creationId xmlns:a16="http://schemas.microsoft.com/office/drawing/2014/main" id="{3A211E14-E296-7F47-961F-AED86E2C356E}"/>
              </a:ext>
            </a:extLst>
          </p:cNvPr>
          <p:cNvSpPr/>
          <p:nvPr/>
        </p:nvSpPr>
        <p:spPr>
          <a:xfrm flipV="1">
            <a:off x="8274995" y="4451338"/>
            <a:ext cx="3548687" cy="82561"/>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7" name="object 8">
            <a:extLst>
              <a:ext uri="{FF2B5EF4-FFF2-40B4-BE49-F238E27FC236}">
                <a16:creationId xmlns:a16="http://schemas.microsoft.com/office/drawing/2014/main" id="{CEA8693D-55D4-3049-9140-C20C59EB7F23}"/>
              </a:ext>
            </a:extLst>
          </p:cNvPr>
          <p:cNvSpPr/>
          <p:nvPr/>
        </p:nvSpPr>
        <p:spPr>
          <a:xfrm flipV="1">
            <a:off x="7570183" y="3679309"/>
            <a:ext cx="4233351" cy="119817"/>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29" name="object 8">
            <a:extLst>
              <a:ext uri="{FF2B5EF4-FFF2-40B4-BE49-F238E27FC236}">
                <a16:creationId xmlns:a16="http://schemas.microsoft.com/office/drawing/2014/main" id="{0395B890-056F-0048-BA7A-E468EC96EF11}"/>
              </a:ext>
            </a:extLst>
          </p:cNvPr>
          <p:cNvSpPr/>
          <p:nvPr/>
        </p:nvSpPr>
        <p:spPr>
          <a:xfrm flipV="1">
            <a:off x="383117" y="3695533"/>
            <a:ext cx="3528020" cy="60959"/>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4" name="object 8">
            <a:extLst>
              <a:ext uri="{FF2B5EF4-FFF2-40B4-BE49-F238E27FC236}">
                <a16:creationId xmlns:a16="http://schemas.microsoft.com/office/drawing/2014/main" id="{3D1B97CC-5F6E-CB48-B6E6-F2B6C3AE9A83}"/>
              </a:ext>
            </a:extLst>
          </p:cNvPr>
          <p:cNvSpPr/>
          <p:nvPr/>
        </p:nvSpPr>
        <p:spPr>
          <a:xfrm flipV="1">
            <a:off x="7570183" y="2797033"/>
            <a:ext cx="4246028" cy="122075"/>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7" name="object 8">
            <a:extLst>
              <a:ext uri="{FF2B5EF4-FFF2-40B4-BE49-F238E27FC236}">
                <a16:creationId xmlns:a16="http://schemas.microsoft.com/office/drawing/2014/main" id="{573EBC87-40F0-2146-8678-3EBDE31346B7}"/>
              </a:ext>
            </a:extLst>
          </p:cNvPr>
          <p:cNvSpPr/>
          <p:nvPr/>
        </p:nvSpPr>
        <p:spPr>
          <a:xfrm flipV="1">
            <a:off x="383094" y="6151710"/>
            <a:ext cx="4936401" cy="69357"/>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48" name="object 8">
            <a:extLst>
              <a:ext uri="{FF2B5EF4-FFF2-40B4-BE49-F238E27FC236}">
                <a16:creationId xmlns:a16="http://schemas.microsoft.com/office/drawing/2014/main" id="{C8B105DE-7983-6C4B-BD8E-FC1D64DB02B0}"/>
              </a:ext>
            </a:extLst>
          </p:cNvPr>
          <p:cNvSpPr/>
          <p:nvPr/>
        </p:nvSpPr>
        <p:spPr>
          <a:xfrm rot="16200000" flipV="1">
            <a:off x="4877720" y="5766039"/>
            <a:ext cx="826736" cy="83320"/>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pic>
        <p:nvPicPr>
          <p:cNvPr id="33" name="Afbeelding 32">
            <a:extLst>
              <a:ext uri="{FF2B5EF4-FFF2-40B4-BE49-F238E27FC236}">
                <a16:creationId xmlns:a16="http://schemas.microsoft.com/office/drawing/2014/main" id="{2898F3F9-8AC9-E44C-8513-A384EE20B3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74298" y="1489178"/>
            <a:ext cx="2114415" cy="137261"/>
          </a:xfrm>
          <a:prstGeom prst="rect">
            <a:avLst/>
          </a:prstGeom>
        </p:spPr>
      </p:pic>
      <p:sp>
        <p:nvSpPr>
          <p:cNvPr id="49" name="object 8">
            <a:extLst>
              <a:ext uri="{FF2B5EF4-FFF2-40B4-BE49-F238E27FC236}">
                <a16:creationId xmlns:a16="http://schemas.microsoft.com/office/drawing/2014/main" id="{0205A6A4-8181-2847-A354-277C0957B440}"/>
              </a:ext>
            </a:extLst>
          </p:cNvPr>
          <p:cNvSpPr/>
          <p:nvPr/>
        </p:nvSpPr>
        <p:spPr>
          <a:xfrm flipV="1">
            <a:off x="7570183" y="1456299"/>
            <a:ext cx="4246028" cy="122075"/>
          </a:xfrm>
          <a:custGeom>
            <a:avLst/>
            <a:gdLst/>
            <a:ahLst/>
            <a:cxnLst/>
            <a:rect l="l" t="t" r="r" b="b"/>
            <a:pathLst>
              <a:path w="3303003">
                <a:moveTo>
                  <a:pt x="0" y="0"/>
                </a:moveTo>
                <a:lnTo>
                  <a:pt x="3303003" y="0"/>
                </a:lnTo>
              </a:path>
            </a:pathLst>
          </a:custGeom>
          <a:ln w="11836" cap="sq">
            <a:solidFill>
              <a:srgbClr val="FF6600"/>
            </a:solidFill>
            <a:headEnd type="ova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34" name="object 5"/>
          <p:cNvSpPr txBox="1"/>
          <p:nvPr/>
        </p:nvSpPr>
        <p:spPr>
          <a:xfrm>
            <a:off x="388467" y="4526355"/>
            <a:ext cx="3528019" cy="373392"/>
          </a:xfrm>
          <a:prstGeom prst="rect">
            <a:avLst/>
          </a:prstGeom>
        </p:spPr>
        <p:txBody>
          <a:bodyPr vert="horz" wrap="square" lIns="0" tIns="0" rIns="0" bIns="0" rtlCol="0">
            <a:noAutofit/>
          </a:bodyPr>
          <a:lstStyle/>
          <a:p>
            <a:pPr marL="14965" defTabSz="1219170"/>
            <a:r>
              <a:rPr kumimoji="1" lang="en-US" sz="1200" b="1" dirty="0">
                <a:solidFill>
                  <a:srgbClr val="231F20"/>
                </a:solidFill>
                <a:latin typeface="Verdana"/>
                <a:ea typeface="メイリオ"/>
                <a:cs typeface="Azo Sans Md"/>
              </a:rPr>
              <a:t>Built-in Bluetooth</a:t>
            </a:r>
            <a:endParaRPr kumimoji="1" sz="1200" b="1" dirty="0">
              <a:solidFill>
                <a:srgbClr val="000000"/>
              </a:solidFill>
              <a:latin typeface="Verdana"/>
              <a:ea typeface="メイリオ"/>
              <a:cs typeface="Azo Sans Md"/>
            </a:endParaRPr>
          </a:p>
          <a:p>
            <a:pPr marL="14965" defTabSz="1219170">
              <a:spcBef>
                <a:spcPts val="259"/>
              </a:spcBef>
            </a:pPr>
            <a:r>
              <a:rPr kumimoji="1" lang="en-US" sz="1200" dirty="0">
                <a:solidFill>
                  <a:srgbClr val="231F20"/>
                </a:solidFill>
                <a:latin typeface="Verdana"/>
                <a:ea typeface="メイリオ"/>
                <a:cs typeface="Azo Sans Lt"/>
              </a:rPr>
              <a:t>For connecting Bluetooth headsets</a:t>
            </a:r>
            <a:endParaRPr kumimoji="1" sz="1200" dirty="0">
              <a:solidFill>
                <a:srgbClr val="000000"/>
              </a:solidFill>
              <a:latin typeface="Verdana"/>
              <a:ea typeface="メイリオ"/>
              <a:cs typeface="Azo Sans Lt"/>
            </a:endParaRPr>
          </a:p>
        </p:txBody>
      </p:sp>
      <p:sp>
        <p:nvSpPr>
          <p:cNvPr id="35" name="object 8">
            <a:extLst>
              <a:ext uri="{FF2B5EF4-FFF2-40B4-BE49-F238E27FC236}">
                <a16:creationId xmlns:a16="http://schemas.microsoft.com/office/drawing/2014/main" id="{0395B890-056F-0048-BA7A-E468EC96EF11}"/>
              </a:ext>
            </a:extLst>
          </p:cNvPr>
          <p:cNvSpPr/>
          <p:nvPr/>
        </p:nvSpPr>
        <p:spPr>
          <a:xfrm flipV="1">
            <a:off x="389123" y="4906987"/>
            <a:ext cx="3360000" cy="60959"/>
          </a:xfrm>
          <a:custGeom>
            <a:avLst/>
            <a:gdLst/>
            <a:ahLst/>
            <a:cxnLst/>
            <a:rect l="l" t="t" r="r" b="b"/>
            <a:pathLst>
              <a:path w="3303003">
                <a:moveTo>
                  <a:pt x="0" y="0"/>
                </a:moveTo>
                <a:lnTo>
                  <a:pt x="3303003" y="0"/>
                </a:lnTo>
              </a:path>
            </a:pathLst>
          </a:custGeom>
          <a:ln w="11836" cap="sq">
            <a:solidFill>
              <a:srgbClr val="FF6600"/>
            </a:solidFill>
            <a:tailEnd type="none"/>
          </a:ln>
        </p:spPr>
        <p:txBody>
          <a:bodyPr wrap="square" lIns="0" tIns="0" rIns="0" bIns="0" rtlCol="0">
            <a:noAutofit/>
          </a:bodyPr>
          <a:lstStyle/>
          <a:p>
            <a:pPr defTabSz="1219170"/>
            <a:endParaRPr kumimoji="1" sz="1200" dirty="0">
              <a:solidFill>
                <a:srgbClr val="000000"/>
              </a:solidFill>
              <a:latin typeface="Verdana"/>
              <a:ea typeface="メイリオ"/>
            </a:endParaRPr>
          </a:p>
        </p:txBody>
      </p:sp>
      <p:sp>
        <p:nvSpPr>
          <p:cNvPr id="36" name="object 21"/>
          <p:cNvSpPr txBox="1"/>
          <p:nvPr/>
        </p:nvSpPr>
        <p:spPr>
          <a:xfrm>
            <a:off x="382781" y="5163118"/>
            <a:ext cx="2675379" cy="902583"/>
          </a:xfrm>
          <a:prstGeom prst="rect">
            <a:avLst/>
          </a:prstGeom>
        </p:spPr>
        <p:txBody>
          <a:bodyPr vert="horz" wrap="square" lIns="0" tIns="0" rIns="0" bIns="0" rtlCol="0">
            <a:noAutofit/>
          </a:bodyPr>
          <a:lstStyle/>
          <a:p>
            <a:pPr marL="14965" defTabSz="1219170"/>
            <a:r>
              <a:rPr kumimoji="1" sz="1200" b="1" dirty="0">
                <a:solidFill>
                  <a:srgbClr val="000000"/>
                </a:solidFill>
                <a:latin typeface="Verdana"/>
                <a:ea typeface="メイリオ"/>
                <a:cs typeface="Azo Sans Md"/>
              </a:rPr>
              <a:t>Connectivity</a:t>
            </a:r>
          </a:p>
          <a:p>
            <a:pPr marL="14965" defTabSz="1219170">
              <a:spcBef>
                <a:spcPts val="224"/>
              </a:spcBef>
            </a:pPr>
            <a:r>
              <a:rPr kumimoji="1" sz="1200" dirty="0">
                <a:solidFill>
                  <a:srgbClr val="000000"/>
                </a:solidFill>
                <a:latin typeface="Verdana"/>
                <a:ea typeface="メイリオ"/>
                <a:cs typeface="Azo Sans Lt"/>
              </a:rPr>
              <a:t>Network support 10/100</a:t>
            </a:r>
            <a:r>
              <a:rPr kumimoji="1" lang="en-US" sz="1200" dirty="0">
                <a:solidFill>
                  <a:srgbClr val="000000"/>
                </a:solidFill>
                <a:latin typeface="Verdana"/>
                <a:ea typeface="メイリオ"/>
                <a:cs typeface="Azo Sans Lt"/>
              </a:rPr>
              <a:t>/1000</a:t>
            </a:r>
            <a:r>
              <a:rPr kumimoji="1" sz="1200" dirty="0">
                <a:solidFill>
                  <a:srgbClr val="000000"/>
                </a:solidFill>
                <a:latin typeface="Verdana"/>
                <a:ea typeface="メイリオ"/>
                <a:cs typeface="Azo Sans Lt"/>
              </a:rPr>
              <a:t>Mbps</a:t>
            </a:r>
            <a:endParaRPr kumimoji="1" lang="en-US" sz="1200" dirty="0">
              <a:solidFill>
                <a:srgbClr val="000000"/>
              </a:solidFill>
              <a:latin typeface="Verdana"/>
              <a:ea typeface="メイリオ"/>
              <a:cs typeface="Azo Sans Lt"/>
            </a:endParaRPr>
          </a:p>
          <a:p>
            <a:pPr marL="14965" defTabSz="1219170">
              <a:spcBef>
                <a:spcPts val="224"/>
              </a:spcBef>
            </a:pPr>
            <a:r>
              <a:rPr kumimoji="1" sz="1200" dirty="0">
                <a:solidFill>
                  <a:srgbClr val="000000"/>
                </a:solidFill>
                <a:latin typeface="Verdana"/>
                <a:ea typeface="メイリオ"/>
                <a:cs typeface="Azo Sans Lt"/>
              </a:rPr>
              <a:t>PoE</a:t>
            </a:r>
            <a:r>
              <a:rPr kumimoji="1" lang="en-US" sz="1200" dirty="0">
                <a:solidFill>
                  <a:srgbClr val="000000"/>
                </a:solidFill>
                <a:latin typeface="Verdana"/>
                <a:ea typeface="メイリオ"/>
                <a:cs typeface="Azo Sans Lt"/>
              </a:rPr>
              <a:t> or power adapter (optional)</a:t>
            </a:r>
          </a:p>
          <a:p>
            <a:pPr marL="14965" defTabSz="1219170">
              <a:spcBef>
                <a:spcPts val="224"/>
              </a:spcBef>
            </a:pPr>
            <a:r>
              <a:rPr kumimoji="1" lang="en-US" sz="1200" dirty="0">
                <a:solidFill>
                  <a:srgbClr val="000000"/>
                </a:solidFill>
                <a:latin typeface="Verdana"/>
                <a:ea typeface="メイリオ"/>
                <a:cs typeface="Azo Sans Lt"/>
              </a:rPr>
              <a:t>Terminal adapter</a:t>
            </a:r>
          </a:p>
        </p:txBody>
      </p:sp>
    </p:spTree>
    <p:extLst>
      <p:ext uri="{BB962C8B-B14F-4D97-AF65-F5344CB8AC3E}">
        <p14:creationId xmlns:p14="http://schemas.microsoft.com/office/powerpoint/2010/main" val="303152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xit" presetSubtype="0" fill="hold" nodeType="afterEffect">
                                  <p:stCondLst>
                                    <p:cond delay="100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66612"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CONNECT Plug and Play Phone – 3</a:t>
            </a:r>
            <a:r>
              <a:rPr kumimoji="0" lang="en-US" sz="3200" b="0" i="0" u="none" strike="noStrike" kern="1200" cap="none" spc="0" normalizeH="0" baseline="3000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rd</a:t>
            </a: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Party Options</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62507" y="245265"/>
            <a:ext cx="1098076" cy="285327"/>
          </a:xfrm>
          <a:prstGeom prst="rect">
            <a:avLst/>
          </a:prstGeom>
        </p:spPr>
      </p:pic>
      <p:sp>
        <p:nvSpPr>
          <p:cNvPr id="8" name="Content Placeholder 6">
            <a:extLst>
              <a:ext uri="{FF2B5EF4-FFF2-40B4-BE49-F238E27FC236}">
                <a16:creationId xmlns:a16="http://schemas.microsoft.com/office/drawing/2014/main" id="{4529B1D7-1F64-B44B-B05F-25A4F1A3CED8}"/>
              </a:ext>
            </a:extLst>
          </p:cNvPr>
          <p:cNvSpPr txBox="1">
            <a:spLocks/>
          </p:cNvSpPr>
          <p:nvPr/>
        </p:nvSpPr>
        <p:spPr>
          <a:xfrm>
            <a:off x="55686" y="4890090"/>
            <a:ext cx="4961731" cy="1012383"/>
          </a:xfrm>
          <a:prstGeom prst="rect">
            <a:avLst/>
          </a:prstGeom>
        </p:spPr>
        <p:txBody>
          <a:bodyPr/>
          <a:lstStyle>
            <a:lvl1pPr marL="457189" indent="-457189" algn="l" rtl="0" eaLnBrk="1" fontAlgn="base" hangingPunct="1">
              <a:lnSpc>
                <a:spcPct val="100000"/>
              </a:lnSpc>
              <a:spcBef>
                <a:spcPts val="0"/>
              </a:spcBef>
              <a:spcAft>
                <a:spcPts val="2000"/>
              </a:spcAft>
              <a:buSzPct val="150000"/>
              <a:buFont typeface="Arial"/>
              <a:buChar char="•"/>
              <a:defRPr sz="4267" b="0" i="0" kern="1200">
                <a:solidFill>
                  <a:schemeClr val="tx1"/>
                </a:solidFill>
                <a:latin typeface="Trebuchet MS"/>
                <a:ea typeface="ＭＳ Ｐゴシック" charset="0"/>
                <a:cs typeface="ＭＳ Ｐゴシック" charset="0"/>
              </a:defRPr>
            </a:lvl1pPr>
            <a:lvl2pPr marL="990575" indent="-380990" algn="l" rtl="0" eaLnBrk="1" fontAlgn="base" hangingPunct="1">
              <a:lnSpc>
                <a:spcPct val="100000"/>
              </a:lnSpc>
              <a:spcBef>
                <a:spcPts val="0"/>
              </a:spcBef>
              <a:spcAft>
                <a:spcPts val="2000"/>
              </a:spcAft>
              <a:buSzPct val="100000"/>
              <a:buFont typeface="Courier New"/>
              <a:buChar char="o"/>
              <a:defRPr sz="3733" b="0" i="0" kern="1200">
                <a:solidFill>
                  <a:schemeClr val="tx1"/>
                </a:solidFill>
                <a:latin typeface="Trebuchet MS"/>
                <a:ea typeface="ＭＳ Ｐゴシック" charset="0"/>
                <a:cs typeface="+mn-cs"/>
              </a:defRPr>
            </a:lvl2pPr>
            <a:lvl3pPr marL="1523962" indent="-304792" algn="l" rtl="0" eaLnBrk="1" fontAlgn="base" hangingPunct="1">
              <a:lnSpc>
                <a:spcPct val="100000"/>
              </a:lnSpc>
              <a:spcBef>
                <a:spcPts val="0"/>
              </a:spcBef>
              <a:spcAft>
                <a:spcPts val="2000"/>
              </a:spcAft>
              <a:buSzPct val="110000"/>
              <a:buFont typeface="Wingdings" charset="2"/>
              <a:buChar char="§"/>
              <a:defRPr sz="3200" b="0" i="0" kern="1200">
                <a:solidFill>
                  <a:schemeClr val="tx1"/>
                </a:solidFill>
                <a:latin typeface="Trebuchet MS"/>
                <a:ea typeface="ＭＳ Ｐゴシック" charset="0"/>
                <a:cs typeface="+mn-cs"/>
              </a:defRPr>
            </a:lvl3pPr>
            <a:lvl4pPr marL="2133547" indent="-304792" algn="l" rtl="0" eaLnBrk="1" fontAlgn="base" hangingPunct="1">
              <a:lnSpc>
                <a:spcPct val="100000"/>
              </a:lnSpc>
              <a:spcBef>
                <a:spcPts val="0"/>
              </a:spcBef>
              <a:spcAft>
                <a:spcPts val="2000"/>
              </a:spcAft>
              <a:buSzPct val="50000"/>
              <a:buFont typeface="Wingdings" charset="2"/>
              <a:buChar char=""/>
              <a:defRPr sz="2667" b="0" i="0" kern="1200">
                <a:solidFill>
                  <a:schemeClr val="tx1"/>
                </a:solidFill>
                <a:latin typeface="Trebuchet MS"/>
                <a:ea typeface="ＭＳ Ｐゴシック" charset="0"/>
                <a:cs typeface="+mn-cs"/>
              </a:defRPr>
            </a:lvl4pPr>
            <a:lvl5pPr marL="2743131" indent="-304792" algn="l" rtl="0" eaLnBrk="1" fontAlgn="base" hangingPunct="1">
              <a:lnSpc>
                <a:spcPct val="100000"/>
              </a:lnSpc>
              <a:spcBef>
                <a:spcPts val="0"/>
              </a:spcBef>
              <a:spcAft>
                <a:spcPts val="2000"/>
              </a:spcAft>
              <a:buSzPct val="100000"/>
              <a:buFont typeface="Arial"/>
              <a:buChar char="•"/>
              <a:defRPr sz="2667" b="0" i="0" kern="1200">
                <a:solidFill>
                  <a:schemeClr val="tx1"/>
                </a:solidFill>
                <a:latin typeface="Trebuchet MS"/>
                <a:ea typeface="ＭＳ Ｐゴシック" charset="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77800" marR="0" lvl="0" indent="-177800" algn="l" defTabSz="914400" rtl="0" eaLnBrk="1" fontAlgn="base" latinLnBrk="0" hangingPunct="1">
              <a:lnSpc>
                <a:spcPct val="100000"/>
              </a:lnSpc>
              <a:spcBef>
                <a:spcPts val="0"/>
              </a:spcBef>
              <a:spcAft>
                <a:spcPts val="600"/>
              </a:spcAft>
              <a:buClr>
                <a:srgbClr val="505050"/>
              </a:buClr>
              <a:buSzPct val="100000"/>
              <a:buFont typeface="Arial"/>
              <a:buBlip>
                <a:blip r:embed="rId5">
                  <a:extLst>
                    <a:ext uri="{96DAC541-7B7A-43D3-8B79-37D633B846F1}">
                      <asvg:svgBlip xmlns:asvg="http://schemas.microsoft.com/office/drawing/2016/SVG/main" r:embed="rId6"/>
                    </a:ext>
                  </a:extLst>
                </a:blip>
              </a:buBlip>
              <a:tabLst/>
              <a:defRPr/>
            </a:pPr>
            <a:r>
              <a:rPr kumimoji="0" lang="en-US" sz="1200" b="0" i="0" u="none" strike="noStrike" kern="1000" cap="none" spc="0" normalizeH="0" baseline="0" noProof="0" dirty="0">
                <a:ln>
                  <a:noFill/>
                </a:ln>
                <a:solidFill>
                  <a:prstClr val="black">
                    <a:lumMod val="75000"/>
                  </a:prstClr>
                </a:solidFill>
                <a:effectLst/>
                <a:uLnTx/>
                <a:uFillTx/>
                <a:latin typeface="Verdana" panose="020B0604030504040204" pitchFamily="34" charset="0"/>
                <a:ea typeface="Verdana" panose="020B0604030504040204" pitchFamily="34" charset="0"/>
                <a:cs typeface="Verdana" panose="020B0604030504040204" pitchFamily="34" charset="0"/>
              </a:rPr>
              <a:t>Delivered pre-configured to work seamlessly with UNIVERGE BLUE CONNECT service</a:t>
            </a:r>
          </a:p>
          <a:p>
            <a:pPr marL="177800" marR="0" lvl="0" indent="-177800" algn="l" defTabSz="914400" rtl="0" eaLnBrk="1" fontAlgn="base" latinLnBrk="0" hangingPunct="1">
              <a:lnSpc>
                <a:spcPct val="100000"/>
              </a:lnSpc>
              <a:spcBef>
                <a:spcPts val="0"/>
              </a:spcBef>
              <a:spcAft>
                <a:spcPts val="600"/>
              </a:spcAft>
              <a:buClr>
                <a:srgbClr val="505050"/>
              </a:buClr>
              <a:buSzPct val="100000"/>
              <a:buFont typeface="Arial"/>
              <a:buBlip>
                <a:blip r:embed="rId5">
                  <a:extLst>
                    <a:ext uri="{96DAC541-7B7A-43D3-8B79-37D633B846F1}">
                      <asvg:svgBlip xmlns:asvg="http://schemas.microsoft.com/office/drawing/2016/SVG/main" r:embed="rId6"/>
                    </a:ext>
                  </a:extLst>
                </a:blip>
              </a:buBlip>
              <a:tabLst/>
              <a:defRPr/>
            </a:pPr>
            <a:r>
              <a:rPr kumimoji="0" lang="en-US" sz="1200" b="0" i="0" u="none" strike="noStrike" kern="1000" cap="none" spc="0" normalizeH="0" baseline="0" noProof="0" dirty="0">
                <a:ln>
                  <a:noFill/>
                </a:ln>
                <a:solidFill>
                  <a:prstClr val="black">
                    <a:lumMod val="75000"/>
                  </a:prstClr>
                </a:solidFill>
                <a:effectLst/>
                <a:uLnTx/>
                <a:uFillTx/>
                <a:latin typeface="Verdana" panose="020B0604030504040204" pitchFamily="34" charset="0"/>
                <a:ea typeface="Verdana" panose="020B0604030504040204" pitchFamily="34" charset="0"/>
                <a:cs typeface="Verdana" panose="020B0604030504040204" pitchFamily="34" charset="0"/>
              </a:rPr>
              <a:t>No special setup required or special technician/IT resources</a:t>
            </a:r>
          </a:p>
          <a:p>
            <a:pPr marL="177800" marR="0" lvl="0" indent="-177800" algn="l" defTabSz="914400" rtl="0" eaLnBrk="1" fontAlgn="base" latinLnBrk="0" hangingPunct="1">
              <a:lnSpc>
                <a:spcPct val="100000"/>
              </a:lnSpc>
              <a:spcBef>
                <a:spcPts val="0"/>
              </a:spcBef>
              <a:spcAft>
                <a:spcPts val="600"/>
              </a:spcAft>
              <a:buClr>
                <a:srgbClr val="505050"/>
              </a:buClr>
              <a:buSzPct val="100000"/>
              <a:buFont typeface="Arial"/>
              <a:buBlip>
                <a:blip r:embed="rId5">
                  <a:extLst>
                    <a:ext uri="{96DAC541-7B7A-43D3-8B79-37D633B846F1}">
                      <asvg:svgBlip xmlns:asvg="http://schemas.microsoft.com/office/drawing/2016/SVG/main" r:embed="rId6"/>
                    </a:ext>
                  </a:extLst>
                </a:blip>
              </a:buBlip>
              <a:tabLst/>
              <a:defRPr/>
            </a:pPr>
            <a:r>
              <a:rPr kumimoji="0" lang="en-US" sz="1200" b="0" i="0" u="none" strike="noStrike" kern="1000" cap="none" spc="0" normalizeH="0" baseline="0" noProof="0" dirty="0">
                <a:ln>
                  <a:noFill/>
                </a:ln>
                <a:solidFill>
                  <a:prstClr val="black">
                    <a:lumMod val="75000"/>
                  </a:prstClr>
                </a:solidFill>
                <a:effectLst/>
                <a:uLnTx/>
                <a:uFillTx/>
                <a:latin typeface="Verdana" panose="020B0604030504040204" pitchFamily="34" charset="0"/>
                <a:ea typeface="Verdana" panose="020B0604030504040204" pitchFamily="34" charset="0"/>
                <a:cs typeface="Verdana" panose="020B0604030504040204" pitchFamily="34" charset="0"/>
              </a:rPr>
              <a:t>Management and configuration of phones from simple web-based management tool</a:t>
            </a:r>
          </a:p>
          <a:p>
            <a:pPr marL="177800" marR="0" lvl="0" indent="-177800" algn="l" defTabSz="914400" rtl="0" eaLnBrk="1" fontAlgn="base" latinLnBrk="0" hangingPunct="1">
              <a:lnSpc>
                <a:spcPct val="100000"/>
              </a:lnSpc>
              <a:spcBef>
                <a:spcPts val="0"/>
              </a:spcBef>
              <a:spcAft>
                <a:spcPts val="2000"/>
              </a:spcAft>
              <a:buClr>
                <a:srgbClr val="505050"/>
              </a:buClr>
              <a:buSzPct val="100000"/>
              <a:buFont typeface="Arial"/>
              <a:buBlip>
                <a:blip r:embed="rId5">
                  <a:extLst>
                    <a:ext uri="{96DAC541-7B7A-43D3-8B79-37D633B846F1}">
                      <asvg:svgBlip xmlns:asvg="http://schemas.microsoft.com/office/drawing/2016/SVG/main" r:embed="rId6"/>
                    </a:ext>
                  </a:extLst>
                </a:blip>
              </a:buBlip>
              <a:tabLst/>
              <a:defRPr/>
            </a:pPr>
            <a:endParaRPr kumimoji="0" lang="en-US" sz="1200" b="0" i="0" u="none" strike="noStrike" kern="1000" cap="none" spc="0" normalizeH="0" baseline="0" noProof="0" dirty="0">
              <a:ln>
                <a:noFill/>
              </a:ln>
              <a:solidFill>
                <a:prstClr val="black">
                  <a:lumMod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4">
            <a:extLst>
              <a:ext uri="{FF2B5EF4-FFF2-40B4-BE49-F238E27FC236}">
                <a16:creationId xmlns:a16="http://schemas.microsoft.com/office/drawing/2014/main" id="{6EFB2C6B-C5C1-F543-980E-4B3BDBE39BA6}"/>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31098"/>
          <a:stretch/>
        </p:blipFill>
        <p:spPr>
          <a:xfrm>
            <a:off x="-93100" y="3197446"/>
            <a:ext cx="2804769" cy="1873167"/>
          </a:xfrm>
          <a:prstGeom prst="rect">
            <a:avLst/>
          </a:prstGeom>
        </p:spPr>
      </p:pic>
      <p:pic>
        <p:nvPicPr>
          <p:cNvPr id="15" name="Picture 3">
            <a:extLst>
              <a:ext uri="{FF2B5EF4-FFF2-40B4-BE49-F238E27FC236}">
                <a16:creationId xmlns:a16="http://schemas.microsoft.com/office/drawing/2014/main" id="{E8DB0C4A-CA35-1E4D-8270-E1779B6C995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32829"/>
          <a:stretch/>
        </p:blipFill>
        <p:spPr>
          <a:xfrm>
            <a:off x="2301518" y="1898789"/>
            <a:ext cx="2569416" cy="1740948"/>
          </a:xfrm>
          <a:prstGeom prst="rect">
            <a:avLst/>
          </a:prstGeom>
        </p:spPr>
      </p:pic>
      <p:pic>
        <p:nvPicPr>
          <p:cNvPr id="16" name="Picture 2">
            <a:extLst>
              <a:ext uri="{FF2B5EF4-FFF2-40B4-BE49-F238E27FC236}">
                <a16:creationId xmlns:a16="http://schemas.microsoft.com/office/drawing/2014/main" id="{4618B200-42F4-F349-AB8C-A220813D4C2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1090274"/>
            <a:ext cx="2413853" cy="1508659"/>
          </a:xfrm>
          <a:prstGeom prst="rect">
            <a:avLst/>
          </a:prstGeom>
        </p:spPr>
      </p:pic>
      <p:sp>
        <p:nvSpPr>
          <p:cNvPr id="4" name="TextBox 3"/>
          <p:cNvSpPr txBox="1"/>
          <p:nvPr/>
        </p:nvSpPr>
        <p:spPr>
          <a:xfrm>
            <a:off x="1620605" y="752790"/>
            <a:ext cx="1703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NEC Phones</a:t>
            </a:r>
          </a:p>
        </p:txBody>
      </p:sp>
      <p:pic>
        <p:nvPicPr>
          <p:cNvPr id="12" name="Picture 11"/>
          <p:cNvPicPr>
            <a:picLocks noChangeAspect="1"/>
          </p:cNvPicPr>
          <p:nvPr/>
        </p:nvPicPr>
        <p:blipFill>
          <a:blip r:embed="rId10"/>
          <a:stretch>
            <a:fillRect/>
          </a:stretch>
        </p:blipFill>
        <p:spPr>
          <a:xfrm>
            <a:off x="5206765" y="1065683"/>
            <a:ext cx="6829425" cy="1152525"/>
          </a:xfrm>
          <a:prstGeom prst="rect">
            <a:avLst/>
          </a:prstGeom>
        </p:spPr>
      </p:pic>
      <p:pic>
        <p:nvPicPr>
          <p:cNvPr id="13" name="Picture 12"/>
          <p:cNvPicPr>
            <a:picLocks noChangeAspect="1"/>
          </p:cNvPicPr>
          <p:nvPr/>
        </p:nvPicPr>
        <p:blipFill>
          <a:blip r:embed="rId11"/>
          <a:stretch>
            <a:fillRect/>
          </a:stretch>
        </p:blipFill>
        <p:spPr>
          <a:xfrm>
            <a:off x="5206765" y="2318289"/>
            <a:ext cx="6831973" cy="1153076"/>
          </a:xfrm>
          <a:prstGeom prst="rect">
            <a:avLst/>
          </a:prstGeom>
        </p:spPr>
      </p:pic>
      <p:pic>
        <p:nvPicPr>
          <p:cNvPr id="17" name="Picture 16"/>
          <p:cNvPicPr>
            <a:picLocks noChangeAspect="1"/>
          </p:cNvPicPr>
          <p:nvPr/>
        </p:nvPicPr>
        <p:blipFill>
          <a:blip r:embed="rId12"/>
          <a:stretch>
            <a:fillRect/>
          </a:stretch>
        </p:blipFill>
        <p:spPr>
          <a:xfrm>
            <a:off x="5193988" y="3593538"/>
            <a:ext cx="6842202" cy="1165850"/>
          </a:xfrm>
          <a:prstGeom prst="rect">
            <a:avLst/>
          </a:prstGeom>
        </p:spPr>
      </p:pic>
      <p:pic>
        <p:nvPicPr>
          <p:cNvPr id="21" name="Picture 20"/>
          <p:cNvPicPr>
            <a:picLocks noChangeAspect="1"/>
          </p:cNvPicPr>
          <p:nvPr/>
        </p:nvPicPr>
        <p:blipFill>
          <a:blip r:embed="rId13"/>
          <a:stretch>
            <a:fillRect/>
          </a:stretch>
        </p:blipFill>
        <p:spPr>
          <a:xfrm>
            <a:off x="5206765" y="4884979"/>
            <a:ext cx="6829425" cy="1260077"/>
          </a:xfrm>
          <a:prstGeom prst="rect">
            <a:avLst/>
          </a:prstGeom>
        </p:spPr>
      </p:pic>
      <p:sp>
        <p:nvSpPr>
          <p:cNvPr id="22" name="TextBox 21"/>
          <p:cNvSpPr txBox="1"/>
          <p:nvPr/>
        </p:nvSpPr>
        <p:spPr>
          <a:xfrm>
            <a:off x="2204990" y="1701964"/>
            <a:ext cx="7407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DT-6DGS</a:t>
            </a:r>
          </a:p>
        </p:txBody>
      </p:sp>
      <p:sp>
        <p:nvSpPr>
          <p:cNvPr id="27" name="TextBox 26"/>
          <p:cNvSpPr txBox="1"/>
          <p:nvPr/>
        </p:nvSpPr>
        <p:spPr>
          <a:xfrm>
            <a:off x="2301518" y="2438977"/>
            <a:ext cx="867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DT-32LCGS</a:t>
            </a:r>
          </a:p>
        </p:txBody>
      </p:sp>
      <p:sp>
        <p:nvSpPr>
          <p:cNvPr id="28" name="TextBox 27"/>
          <p:cNvSpPr txBox="1"/>
          <p:nvPr/>
        </p:nvSpPr>
        <p:spPr>
          <a:xfrm>
            <a:off x="2386618" y="4014578"/>
            <a:ext cx="8773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DT-32TCGS</a:t>
            </a:r>
          </a:p>
        </p:txBody>
      </p:sp>
      <p:sp>
        <p:nvSpPr>
          <p:cNvPr id="2" name="Star: 5 Points 1">
            <a:extLst>
              <a:ext uri="{FF2B5EF4-FFF2-40B4-BE49-F238E27FC236}">
                <a16:creationId xmlns:a16="http://schemas.microsoft.com/office/drawing/2014/main" id="{C9CDF8CB-5500-4960-8E08-518FF8593D40}"/>
              </a:ext>
            </a:extLst>
          </p:cNvPr>
          <p:cNvSpPr/>
          <p:nvPr/>
        </p:nvSpPr>
        <p:spPr bwMode="auto">
          <a:xfrm>
            <a:off x="2301518" y="1359376"/>
            <a:ext cx="405482" cy="381957"/>
          </a:xfrm>
          <a:prstGeom prst="star5">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19" name="Star: 5 Points 18">
            <a:extLst>
              <a:ext uri="{FF2B5EF4-FFF2-40B4-BE49-F238E27FC236}">
                <a16:creationId xmlns:a16="http://schemas.microsoft.com/office/drawing/2014/main" id="{D155A540-A5FE-4F61-B748-5DE07608E16C}"/>
              </a:ext>
            </a:extLst>
          </p:cNvPr>
          <p:cNvSpPr/>
          <p:nvPr/>
        </p:nvSpPr>
        <p:spPr bwMode="auto">
          <a:xfrm>
            <a:off x="6766970" y="2357517"/>
            <a:ext cx="405482" cy="381957"/>
          </a:xfrm>
          <a:prstGeom prst="star5">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20" name="Star: 5 Points 19">
            <a:extLst>
              <a:ext uri="{FF2B5EF4-FFF2-40B4-BE49-F238E27FC236}">
                <a16:creationId xmlns:a16="http://schemas.microsoft.com/office/drawing/2014/main" id="{98092371-FE74-45E8-B3D5-2612DF7E635E}"/>
              </a:ext>
            </a:extLst>
          </p:cNvPr>
          <p:cNvSpPr/>
          <p:nvPr/>
        </p:nvSpPr>
        <p:spPr bwMode="auto">
          <a:xfrm>
            <a:off x="8075817" y="2318938"/>
            <a:ext cx="405482" cy="381957"/>
          </a:xfrm>
          <a:prstGeom prst="star5">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23" name="Star: 5 Points 22">
            <a:extLst>
              <a:ext uri="{FF2B5EF4-FFF2-40B4-BE49-F238E27FC236}">
                <a16:creationId xmlns:a16="http://schemas.microsoft.com/office/drawing/2014/main" id="{7348CF0A-70B5-49D1-AD89-169A9656C27E}"/>
              </a:ext>
            </a:extLst>
          </p:cNvPr>
          <p:cNvSpPr/>
          <p:nvPr/>
        </p:nvSpPr>
        <p:spPr bwMode="auto">
          <a:xfrm>
            <a:off x="7806872" y="1057641"/>
            <a:ext cx="405482" cy="381957"/>
          </a:xfrm>
          <a:prstGeom prst="star5">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24" name="Star: 5 Points 23">
            <a:extLst>
              <a:ext uri="{FF2B5EF4-FFF2-40B4-BE49-F238E27FC236}">
                <a16:creationId xmlns:a16="http://schemas.microsoft.com/office/drawing/2014/main" id="{397B4F60-9A64-4B4D-A709-3F9BA2A2D2D7}"/>
              </a:ext>
            </a:extLst>
          </p:cNvPr>
          <p:cNvSpPr/>
          <p:nvPr/>
        </p:nvSpPr>
        <p:spPr bwMode="auto">
          <a:xfrm>
            <a:off x="9892743" y="1010649"/>
            <a:ext cx="405482" cy="381957"/>
          </a:xfrm>
          <a:prstGeom prst="star5">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25" name="Star: 5 Points 24">
            <a:extLst>
              <a:ext uri="{FF2B5EF4-FFF2-40B4-BE49-F238E27FC236}">
                <a16:creationId xmlns:a16="http://schemas.microsoft.com/office/drawing/2014/main" id="{02EC80AC-B74B-412A-A0BA-EC56EC0D835E}"/>
              </a:ext>
            </a:extLst>
          </p:cNvPr>
          <p:cNvSpPr/>
          <p:nvPr/>
        </p:nvSpPr>
        <p:spPr bwMode="auto">
          <a:xfrm>
            <a:off x="4540173" y="1991172"/>
            <a:ext cx="405482" cy="381957"/>
          </a:xfrm>
          <a:prstGeom prst="star5">
            <a:avLst/>
          </a:prstGeom>
          <a:solidFill>
            <a:srgbClr val="00B05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Tree>
    <p:extLst>
      <p:ext uri="{BB962C8B-B14F-4D97-AF65-F5344CB8AC3E}">
        <p14:creationId xmlns:p14="http://schemas.microsoft.com/office/powerpoint/2010/main" val="223710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203662-909B-4416-8914-07A0C61CCFFD}"/>
              </a:ext>
            </a:extLst>
          </p:cNvPr>
          <p:cNvSpPr/>
          <p:nvPr/>
        </p:nvSpPr>
        <p:spPr bwMode="auto">
          <a:xfrm>
            <a:off x="0" y="-422"/>
            <a:ext cx="12192000" cy="6183087"/>
          </a:xfrm>
          <a:prstGeom prst="rect">
            <a:avLst/>
          </a:prstGeom>
          <a:solidFill>
            <a:srgbClr val="F4F4F4"/>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en-US" sz="1333" b="0" i="0" u="none" strike="noStrike" kern="1200" cap="none" spc="0" normalizeH="0" baseline="0" noProof="0" dirty="0">
              <a:ln>
                <a:noFill/>
              </a:ln>
              <a:solidFill>
                <a:srgbClr val="FFFFFF"/>
              </a:solidFill>
              <a:effectLst/>
              <a:uLnTx/>
              <a:uFillTx/>
              <a:latin typeface="Verdana"/>
              <a:ea typeface="メイリオ"/>
              <a:cs typeface="+mn-cs"/>
            </a:endParaRPr>
          </a:p>
        </p:txBody>
      </p:sp>
      <p:sp>
        <p:nvSpPr>
          <p:cNvPr id="6" name="Freeform: Shape 5">
            <a:extLst>
              <a:ext uri="{FF2B5EF4-FFF2-40B4-BE49-F238E27FC236}">
                <a16:creationId xmlns:a16="http://schemas.microsoft.com/office/drawing/2014/main" id="{6141BF33-63A6-4238-AA1D-687C3B8F0E57}"/>
              </a:ext>
            </a:extLst>
          </p:cNvPr>
          <p:cNvSpPr/>
          <p:nvPr/>
        </p:nvSpPr>
        <p:spPr>
          <a:xfrm rot="9789562" flipV="1">
            <a:off x="-372726" y="-930875"/>
            <a:ext cx="7563740" cy="4510285"/>
          </a:xfrm>
          <a:custGeom>
            <a:avLst/>
            <a:gdLst>
              <a:gd name="connsiteX0" fmla="*/ 0 w 5672805"/>
              <a:gd name="connsiteY0" fmla="*/ 1512207 h 3382714"/>
              <a:gd name="connsiteX1" fmla="*/ 1190045 w 5672805"/>
              <a:gd name="connsiteY1" fmla="*/ 3264708 h 3382714"/>
              <a:gd name="connsiteX2" fmla="*/ 1256920 w 5672805"/>
              <a:gd name="connsiteY2" fmla="*/ 3329170 h 3382714"/>
              <a:gd name="connsiteX3" fmla="*/ 1283663 w 5672805"/>
              <a:gd name="connsiteY3" fmla="*/ 3343108 h 3382714"/>
              <a:gd name="connsiteX4" fmla="*/ 1287425 w 5672805"/>
              <a:gd name="connsiteY4" fmla="*/ 3345747 h 3382714"/>
              <a:gd name="connsiteX5" fmla="*/ 1298786 w 5672805"/>
              <a:gd name="connsiteY5" fmla="*/ 3350990 h 3382714"/>
              <a:gd name="connsiteX6" fmla="*/ 1298872 w 5672805"/>
              <a:gd name="connsiteY6" fmla="*/ 3351034 h 3382714"/>
              <a:gd name="connsiteX7" fmla="*/ 1298907 w 5672805"/>
              <a:gd name="connsiteY7" fmla="*/ 3351045 h 3382714"/>
              <a:gd name="connsiteX8" fmla="*/ 1330670 w 5672805"/>
              <a:gd name="connsiteY8" fmla="*/ 3365704 h 3382714"/>
              <a:gd name="connsiteX9" fmla="*/ 1429767 w 5672805"/>
              <a:gd name="connsiteY9" fmla="*/ 3382714 h 3382714"/>
              <a:gd name="connsiteX10" fmla="*/ 1444722 w 5672805"/>
              <a:gd name="connsiteY10" fmla="*/ 3382714 h 3382714"/>
              <a:gd name="connsiteX11" fmla="*/ 4719849 w 5672805"/>
              <a:gd name="connsiteY11" fmla="*/ 3382714 h 3382714"/>
              <a:gd name="connsiteX12" fmla="*/ 4734803 w 5672805"/>
              <a:gd name="connsiteY12" fmla="*/ 3382714 h 3382714"/>
              <a:gd name="connsiteX13" fmla="*/ 4833900 w 5672805"/>
              <a:gd name="connsiteY13" fmla="*/ 3365704 h 3382714"/>
              <a:gd name="connsiteX14" fmla="*/ 4865665 w 5672805"/>
              <a:gd name="connsiteY14" fmla="*/ 3351046 h 3382714"/>
              <a:gd name="connsiteX15" fmla="*/ 4865699 w 5672805"/>
              <a:gd name="connsiteY15" fmla="*/ 3351034 h 3382714"/>
              <a:gd name="connsiteX16" fmla="*/ 4865783 w 5672805"/>
              <a:gd name="connsiteY16" fmla="*/ 3350991 h 3382714"/>
              <a:gd name="connsiteX17" fmla="*/ 4877146 w 5672805"/>
              <a:gd name="connsiteY17" fmla="*/ 3345747 h 3382714"/>
              <a:gd name="connsiteX18" fmla="*/ 4880908 w 5672805"/>
              <a:gd name="connsiteY18" fmla="*/ 3343108 h 3382714"/>
              <a:gd name="connsiteX19" fmla="*/ 4907651 w 5672805"/>
              <a:gd name="connsiteY19" fmla="*/ 3329171 h 3382714"/>
              <a:gd name="connsiteX20" fmla="*/ 4974525 w 5672805"/>
              <a:gd name="connsiteY20" fmla="*/ 3264709 h 3382714"/>
              <a:gd name="connsiteX21" fmla="*/ 5672805 w 5672805"/>
              <a:gd name="connsiteY21" fmla="*/ 2236398 h 3382714"/>
              <a:gd name="connsiteX22" fmla="*/ 4995866 w 5672805"/>
              <a:gd name="connsiteY22" fmla="*/ 0 h 338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2805" h="3382714">
                <a:moveTo>
                  <a:pt x="0" y="1512207"/>
                </a:moveTo>
                <a:lnTo>
                  <a:pt x="1190045" y="3264708"/>
                </a:lnTo>
                <a:cubicBezTo>
                  <a:pt x="1207622" y="3290591"/>
                  <a:pt x="1230534" y="3312220"/>
                  <a:pt x="1256920" y="3329170"/>
                </a:cubicBezTo>
                <a:lnTo>
                  <a:pt x="1283663" y="3343108"/>
                </a:lnTo>
                <a:lnTo>
                  <a:pt x="1287425" y="3345747"/>
                </a:lnTo>
                <a:lnTo>
                  <a:pt x="1298786" y="3350990"/>
                </a:lnTo>
                <a:lnTo>
                  <a:pt x="1298872" y="3351034"/>
                </a:lnTo>
                <a:lnTo>
                  <a:pt x="1298907" y="3351045"/>
                </a:lnTo>
                <a:lnTo>
                  <a:pt x="1330670" y="3365704"/>
                </a:lnTo>
                <a:cubicBezTo>
                  <a:pt x="1361129" y="3376657"/>
                  <a:pt x="1394617" y="3382714"/>
                  <a:pt x="1429767" y="3382714"/>
                </a:cubicBezTo>
                <a:lnTo>
                  <a:pt x="1444722" y="3382714"/>
                </a:lnTo>
                <a:lnTo>
                  <a:pt x="4719849" y="3382714"/>
                </a:lnTo>
                <a:lnTo>
                  <a:pt x="4734803" y="3382714"/>
                </a:lnTo>
                <a:cubicBezTo>
                  <a:pt x="4769954" y="3382714"/>
                  <a:pt x="4803442" y="3376657"/>
                  <a:pt x="4833900" y="3365704"/>
                </a:cubicBezTo>
                <a:lnTo>
                  <a:pt x="4865665" y="3351046"/>
                </a:lnTo>
                <a:lnTo>
                  <a:pt x="4865699" y="3351034"/>
                </a:lnTo>
                <a:lnTo>
                  <a:pt x="4865783" y="3350991"/>
                </a:lnTo>
                <a:lnTo>
                  <a:pt x="4877146" y="3345747"/>
                </a:lnTo>
                <a:lnTo>
                  <a:pt x="4880908" y="3343108"/>
                </a:lnTo>
                <a:lnTo>
                  <a:pt x="4907651" y="3329171"/>
                </a:lnTo>
                <a:cubicBezTo>
                  <a:pt x="4934037" y="3312220"/>
                  <a:pt x="4956950" y="3290591"/>
                  <a:pt x="4974525" y="3264709"/>
                </a:cubicBezTo>
                <a:lnTo>
                  <a:pt x="5672805" y="2236398"/>
                </a:lnTo>
                <a:lnTo>
                  <a:pt x="4995866" y="0"/>
                </a:lnTo>
                <a:close/>
              </a:path>
            </a:pathLst>
          </a:cu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AU" sz="1351" b="0" i="0" u="none" strike="noStrike" kern="1200" cap="none" spc="0" normalizeH="0" baseline="0" noProof="0" dirty="0">
              <a:ln>
                <a:noFill/>
              </a:ln>
              <a:solidFill>
                <a:prstClr val="white"/>
              </a:solidFill>
              <a:effectLst/>
              <a:uLnTx/>
              <a:uFillTx/>
              <a:latin typeface="Verdana"/>
              <a:ea typeface="メイリオ"/>
              <a:cs typeface="+mn-cs"/>
            </a:endParaRPr>
          </a:p>
        </p:txBody>
      </p:sp>
      <p:sp>
        <p:nvSpPr>
          <p:cNvPr id="4" name="Rectangle 3">
            <a:extLst>
              <a:ext uri="{FF2B5EF4-FFF2-40B4-BE49-F238E27FC236}">
                <a16:creationId xmlns:a16="http://schemas.microsoft.com/office/drawing/2014/main" id="{FD8E30FE-70B5-4500-B396-8E66627A57ED}"/>
              </a:ext>
            </a:extLst>
          </p:cNvPr>
          <p:cNvSpPr/>
          <p:nvPr/>
        </p:nvSpPr>
        <p:spPr bwMode="auto">
          <a:xfrm>
            <a:off x="4835676" y="4338720"/>
            <a:ext cx="7027333" cy="1628773"/>
          </a:xfrm>
          <a:prstGeom prst="rect">
            <a:avLst/>
          </a:prstGeom>
          <a:solidFill>
            <a:srgbClr val="F1F1F2"/>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002060"/>
                </a:solidFill>
                <a:effectLst/>
                <a:uLnTx/>
                <a:uFillTx/>
                <a:latin typeface="Verdana"/>
                <a:ea typeface="メイリオ"/>
                <a:cs typeface="+mn-cs"/>
              </a:rPr>
              <a:t>Free Phone (Select Models) with  CONNECT PRO or PRO PLUS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1" lang="en-US" sz="2400" b="1" i="1" u="none" strike="noStrike" kern="1200" cap="none" spc="0" normalizeH="0" baseline="0" noProof="0" dirty="0">
                <a:ln>
                  <a:noFill/>
                </a:ln>
                <a:solidFill>
                  <a:srgbClr val="ED5C01"/>
                </a:solidFill>
                <a:effectLst/>
                <a:uLnTx/>
                <a:uFillTx/>
                <a:latin typeface="Verdana"/>
                <a:ea typeface="メイリオ"/>
                <a:cs typeface="+mn-cs"/>
              </a:rPr>
              <a:t>Now includes ESSENTIALS!</a:t>
            </a:r>
          </a:p>
          <a:p>
            <a:pPr marL="0" marR="0" lvl="0" indent="0" algn="r" defTabSz="1219170" rtl="0" eaLnBrk="1" fontAlgn="auto" latinLnBrk="0" hangingPunct="1">
              <a:lnSpc>
                <a:spcPct val="100000"/>
              </a:lnSpc>
              <a:spcBef>
                <a:spcPts val="0"/>
              </a:spcBef>
              <a:spcAft>
                <a:spcPts val="0"/>
              </a:spcAft>
              <a:buClrTx/>
              <a:buSzTx/>
              <a:buFontTx/>
              <a:buNone/>
              <a:tabLst/>
              <a:defRPr/>
            </a:pPr>
            <a:endParaRPr kumimoji="1" lang="en-US" sz="1200" b="1" i="0" u="none" strike="noStrike" kern="1200" cap="none" spc="0" normalizeH="0" baseline="0" noProof="0" dirty="0">
              <a:ln>
                <a:noFill/>
              </a:ln>
              <a:solidFill>
                <a:srgbClr val="002060"/>
              </a:solidFill>
              <a:effectLst/>
              <a:uLnTx/>
              <a:uFillTx/>
              <a:latin typeface="Verdana"/>
              <a:ea typeface="メイリオ"/>
              <a:cs typeface="+mn-cs"/>
            </a:endParaRPr>
          </a:p>
          <a:p>
            <a:pPr marL="380990" marR="0" lvl="0" indent="-380990" algn="r" defTabSz="1219170" rtl="0" eaLnBrk="1" fontAlgn="auto" latinLnBrk="0" hangingPunct="1">
              <a:lnSpc>
                <a:spcPct val="100000"/>
              </a:lnSpc>
              <a:spcBef>
                <a:spcPts val="0"/>
              </a:spcBef>
              <a:spcAft>
                <a:spcPts val="0"/>
              </a:spcAft>
              <a:buClrTx/>
              <a:buSzTx/>
              <a:buFontTx/>
              <a:buChar char="-"/>
              <a:tabLst/>
              <a:defRPr/>
            </a:pPr>
            <a:r>
              <a:rPr kumimoji="1" lang="en-US" sz="2400" b="1" i="1" u="none" strike="noStrike" kern="1200" cap="none" spc="0" normalizeH="0" baseline="0" noProof="0" dirty="0">
                <a:ln>
                  <a:noFill/>
                </a:ln>
                <a:solidFill>
                  <a:srgbClr val="002060"/>
                </a:solidFill>
                <a:effectLst/>
                <a:uLnTx/>
                <a:uFillTx/>
                <a:latin typeface="Verdana"/>
                <a:ea typeface="メイリオ"/>
                <a:cs typeface="+mn-cs"/>
              </a:rPr>
              <a:t>or</a:t>
            </a:r>
            <a:r>
              <a:rPr kumimoji="1" lang="en-US" sz="2400" b="1" i="0" u="none" strike="noStrike" kern="1200" cap="none" spc="0" normalizeH="0" baseline="0" noProof="0" dirty="0">
                <a:ln>
                  <a:noFill/>
                </a:ln>
                <a:solidFill>
                  <a:srgbClr val="002060"/>
                </a:solidFill>
                <a:effectLst/>
                <a:uLnTx/>
                <a:uFillTx/>
                <a:latin typeface="Verdana"/>
                <a:ea typeface="メイリオ"/>
                <a:cs typeface="+mn-cs"/>
              </a:rPr>
              <a:t> – Credit toward upgrade of advanced color </a:t>
            </a:r>
            <a:r>
              <a:rPr kumimoji="1" lang="en-US" sz="2400" b="1" dirty="0">
                <a:solidFill>
                  <a:srgbClr val="002060"/>
                </a:solidFill>
                <a:latin typeface="Verdana"/>
                <a:ea typeface="メイリオ"/>
              </a:rPr>
              <a:t>p</a:t>
            </a:r>
            <a:r>
              <a:rPr kumimoji="1" lang="en-US" sz="2400" b="1" i="0" u="none" strike="noStrike" kern="1200" cap="none" spc="0" normalizeH="0" baseline="0" noProof="0" dirty="0">
                <a:ln>
                  <a:noFill/>
                </a:ln>
                <a:solidFill>
                  <a:srgbClr val="002060"/>
                </a:solidFill>
                <a:effectLst/>
                <a:uLnTx/>
                <a:uFillTx/>
                <a:latin typeface="Verdana"/>
                <a:ea typeface="メイリオ"/>
                <a:cs typeface="+mn-cs"/>
              </a:rPr>
              <a:t>hone </a:t>
            </a:r>
            <a:r>
              <a:rPr kumimoji="1" lang="en-US" sz="2400" b="1" dirty="0">
                <a:solidFill>
                  <a:srgbClr val="002060"/>
                </a:solidFill>
                <a:latin typeface="Verdana"/>
                <a:ea typeface="メイリオ"/>
              </a:rPr>
              <a:t>m</a:t>
            </a:r>
            <a:r>
              <a:rPr kumimoji="1" lang="en-US" sz="2400" b="1" i="0" u="none" strike="noStrike" kern="1200" cap="none" spc="0" normalizeH="0" baseline="0" noProof="0" dirty="0" err="1">
                <a:ln>
                  <a:noFill/>
                </a:ln>
                <a:solidFill>
                  <a:srgbClr val="002060"/>
                </a:solidFill>
                <a:effectLst/>
                <a:uLnTx/>
                <a:uFillTx/>
                <a:latin typeface="Verdana"/>
                <a:ea typeface="メイリオ"/>
                <a:cs typeface="+mn-cs"/>
              </a:rPr>
              <a:t>odel</a:t>
            </a:r>
            <a:r>
              <a:rPr kumimoji="1" lang="en-US" sz="2400" b="1" i="0" u="none" strike="noStrike" kern="1200" cap="none" spc="0" normalizeH="0" baseline="0" noProof="0" dirty="0">
                <a:ln>
                  <a:noFill/>
                </a:ln>
                <a:solidFill>
                  <a:srgbClr val="002060"/>
                </a:solidFill>
                <a:effectLst/>
                <a:uLnTx/>
                <a:uFillTx/>
                <a:latin typeface="Verdana"/>
                <a:ea typeface="メイリオ"/>
                <a:cs typeface="+mn-cs"/>
              </a:rPr>
              <a:t>.</a:t>
            </a:r>
          </a:p>
          <a:p>
            <a:pPr marL="0" marR="0" lvl="0" indent="0" algn="r" defTabSz="1219170" rtl="0" eaLnBrk="1" fontAlgn="auto" latinLnBrk="0" hangingPunct="1">
              <a:lnSpc>
                <a:spcPct val="100000"/>
              </a:lnSpc>
              <a:spcBef>
                <a:spcPts val="300"/>
              </a:spcBef>
              <a:spcAft>
                <a:spcPts val="0"/>
              </a:spcAft>
              <a:buClrTx/>
              <a:buSzTx/>
              <a:buFontTx/>
              <a:buNone/>
              <a:tabLst/>
              <a:defRPr/>
            </a:pPr>
            <a:r>
              <a:rPr kumimoji="1" lang="en-US" sz="1467" b="0" i="0" u="none" strike="noStrike" kern="1200" cap="none" spc="0" normalizeH="0" baseline="0" noProof="0" dirty="0">
                <a:ln>
                  <a:noFill/>
                </a:ln>
                <a:solidFill>
                  <a:srgbClr val="002060"/>
                </a:solidFill>
                <a:effectLst/>
                <a:uLnTx/>
                <a:uFillTx/>
                <a:latin typeface="Verdana"/>
                <a:ea typeface="メイリオ"/>
                <a:cs typeface="+mn-cs"/>
              </a:rPr>
              <a:t>Minimum One Year Contract Term</a:t>
            </a:r>
          </a:p>
          <a:p>
            <a:pPr marL="0" marR="0" lvl="0" indent="0" algn="r" defTabSz="121917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002060"/>
              </a:solidFill>
              <a:effectLst/>
              <a:uLnTx/>
              <a:uFillTx/>
              <a:latin typeface="Verdana"/>
              <a:ea typeface="メイリオ"/>
              <a:cs typeface="+mn-cs"/>
            </a:endParaRPr>
          </a:p>
        </p:txBody>
      </p:sp>
      <p:sp>
        <p:nvSpPr>
          <p:cNvPr id="7" name="TextBox 6">
            <a:extLst>
              <a:ext uri="{FF2B5EF4-FFF2-40B4-BE49-F238E27FC236}">
                <a16:creationId xmlns:a16="http://schemas.microsoft.com/office/drawing/2014/main" id="{604DA892-06EE-4407-A1F4-AEFDD2F7DBBB}"/>
              </a:ext>
            </a:extLst>
          </p:cNvPr>
          <p:cNvSpPr txBox="1"/>
          <p:nvPr/>
        </p:nvSpPr>
        <p:spPr>
          <a:xfrm>
            <a:off x="156275" y="337567"/>
            <a:ext cx="6410875" cy="11798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sz="4267"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FREE PHONE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WITH UNIVERGE BLUE CONNECT</a:t>
            </a:r>
          </a:p>
        </p:txBody>
      </p:sp>
      <p:pic>
        <p:nvPicPr>
          <p:cNvPr id="8" name="Picture 7" descr="A picture containing toy, control&#10;&#10;Description automatically generated">
            <a:extLst>
              <a:ext uri="{FF2B5EF4-FFF2-40B4-BE49-F238E27FC236}">
                <a16:creationId xmlns:a16="http://schemas.microsoft.com/office/drawing/2014/main" id="{BFF79C1C-B220-4940-AC77-06B3420A994A}"/>
              </a:ext>
            </a:extLst>
          </p:cNvPr>
          <p:cNvPicPr>
            <a:picLocks noChangeAspect="1"/>
          </p:cNvPicPr>
          <p:nvPr/>
        </p:nvPicPr>
        <p:blipFill>
          <a:blip r:embed="rId3"/>
          <a:stretch>
            <a:fillRect/>
          </a:stretch>
        </p:blipFill>
        <p:spPr>
          <a:xfrm>
            <a:off x="7098850" y="-620393"/>
            <a:ext cx="5325113" cy="5325113"/>
          </a:xfrm>
          <a:prstGeom prst="rect">
            <a:avLst/>
          </a:prstGeom>
        </p:spPr>
      </p:pic>
      <p:pic>
        <p:nvPicPr>
          <p:cNvPr id="10" name="Picture 9">
            <a:extLst>
              <a:ext uri="{FF2B5EF4-FFF2-40B4-BE49-F238E27FC236}">
                <a16:creationId xmlns:a16="http://schemas.microsoft.com/office/drawing/2014/main" id="{75D4E1C6-D20E-4FC1-979C-FCA709E3ABB6}"/>
              </a:ext>
            </a:extLst>
          </p:cNvPr>
          <p:cNvPicPr>
            <a:picLocks noChangeAspect="1"/>
          </p:cNvPicPr>
          <p:nvPr/>
        </p:nvPicPr>
        <p:blipFill>
          <a:blip r:embed="rId4"/>
          <a:srcRect/>
          <a:stretch/>
        </p:blipFill>
        <p:spPr>
          <a:xfrm>
            <a:off x="536865" y="4812723"/>
            <a:ext cx="5020114" cy="1287004"/>
          </a:xfrm>
          <a:prstGeom prst="rect">
            <a:avLst/>
          </a:prstGeom>
        </p:spPr>
      </p:pic>
      <p:sp>
        <p:nvSpPr>
          <p:cNvPr id="29" name="Rectangle 28">
            <a:extLst>
              <a:ext uri="{FF2B5EF4-FFF2-40B4-BE49-F238E27FC236}">
                <a16:creationId xmlns:a16="http://schemas.microsoft.com/office/drawing/2014/main" id="{8C13A619-B7AB-4DDE-BA14-6580ACC53A0A}"/>
              </a:ext>
            </a:extLst>
          </p:cNvPr>
          <p:cNvSpPr/>
          <p:nvPr/>
        </p:nvSpPr>
        <p:spPr>
          <a:xfrm>
            <a:off x="7303216" y="6296250"/>
            <a:ext cx="6096000" cy="256545"/>
          </a:xfrm>
          <a:prstGeom prst="rect">
            <a:avLst/>
          </a:prstGeom>
        </p:spPr>
        <p:txBody>
          <a:bodyP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sz="1067" b="0" i="0" u="none" strike="noStrike" kern="1200" cap="none" spc="0" normalizeH="0" baseline="0" noProof="0" dirty="0">
                <a:ln>
                  <a:noFill/>
                </a:ln>
                <a:solidFill>
                  <a:srgbClr val="000000"/>
                </a:solidFill>
                <a:effectLst/>
                <a:uLnTx/>
                <a:uFillTx/>
                <a:latin typeface="Calibri" panose="020F0502020204030204" pitchFamily="34" charset="0"/>
                <a:ea typeface="メイリオ"/>
                <a:cs typeface="Calibri" panose="020F0502020204030204" pitchFamily="34" charset="0"/>
              </a:rPr>
              <a:t>NEC reserves the right to end this promotion for any reason and without notice</a:t>
            </a:r>
          </a:p>
        </p:txBody>
      </p:sp>
      <p:grpSp>
        <p:nvGrpSpPr>
          <p:cNvPr id="14" name="Group 13">
            <a:extLst>
              <a:ext uri="{FF2B5EF4-FFF2-40B4-BE49-F238E27FC236}">
                <a16:creationId xmlns:a16="http://schemas.microsoft.com/office/drawing/2014/main" id="{6ECAA3FC-671E-467B-BCE1-0DCCE1B3EE01}"/>
              </a:ext>
            </a:extLst>
          </p:cNvPr>
          <p:cNvGrpSpPr/>
          <p:nvPr/>
        </p:nvGrpSpPr>
        <p:grpSpPr>
          <a:xfrm>
            <a:off x="536865" y="2091001"/>
            <a:ext cx="2000864" cy="1975104"/>
            <a:chOff x="479173" y="1451539"/>
            <a:chExt cx="1500648" cy="1481328"/>
          </a:xfrm>
        </p:grpSpPr>
        <p:sp>
          <p:nvSpPr>
            <p:cNvPr id="15" name="Vrije vorm 24">
              <a:extLst>
                <a:ext uri="{FF2B5EF4-FFF2-40B4-BE49-F238E27FC236}">
                  <a16:creationId xmlns:a16="http://schemas.microsoft.com/office/drawing/2014/main" id="{BFACD0E7-F35B-43BB-8911-0D4B1232FEAF}"/>
                </a:ext>
              </a:extLst>
            </p:cNvPr>
            <p:cNvSpPr/>
            <p:nvPr/>
          </p:nvSpPr>
          <p:spPr>
            <a:xfrm rot="520616">
              <a:off x="608221" y="1451539"/>
              <a:ext cx="1371600" cy="1481328"/>
            </a:xfrm>
            <a:custGeom>
              <a:avLst/>
              <a:gdLst>
                <a:gd name="connsiteX0" fmla="*/ 79597 w 1176030"/>
                <a:gd name="connsiteY0" fmla="*/ 268738 h 1302729"/>
                <a:gd name="connsiteX1" fmla="*/ 0 w 1176030"/>
                <a:gd name="connsiteY1" fmla="*/ 405453 h 1302729"/>
                <a:gd name="connsiteX2" fmla="*/ 0 w 1176030"/>
                <a:gd name="connsiteY2" fmla="*/ 902208 h 1302729"/>
                <a:gd name="connsiteX3" fmla="*/ 79597 w 1176030"/>
                <a:gd name="connsiteY3" fmla="*/ 1038923 h 1302729"/>
                <a:gd name="connsiteX4" fmla="*/ 510569 w 1176030"/>
                <a:gd name="connsiteY4" fmla="*/ 1287300 h 1302729"/>
                <a:gd name="connsiteX5" fmla="*/ 669046 w 1176030"/>
                <a:gd name="connsiteY5" fmla="*/ 1287300 h 1302729"/>
                <a:gd name="connsiteX6" fmla="*/ 1100018 w 1176030"/>
                <a:gd name="connsiteY6" fmla="*/ 1038923 h 1302729"/>
                <a:gd name="connsiteX7" fmla="*/ 1179616 w 1176030"/>
                <a:gd name="connsiteY7" fmla="*/ 902208 h 1302729"/>
                <a:gd name="connsiteX8" fmla="*/ 1179616 w 1176030"/>
                <a:gd name="connsiteY8" fmla="*/ 406168 h 1302729"/>
                <a:gd name="connsiteX9" fmla="*/ 1100018 w 1176030"/>
                <a:gd name="connsiteY9" fmla="*/ 269453 h 1302729"/>
                <a:gd name="connsiteX10" fmla="*/ 669046 w 1176030"/>
                <a:gd name="connsiteY10" fmla="*/ 20360 h 1302729"/>
                <a:gd name="connsiteX11" fmla="*/ 510569 w 1176030"/>
                <a:gd name="connsiteY11" fmla="*/ 20360 h 1302729"/>
                <a:gd name="connsiteX12" fmla="*/ 79597 w 1176030"/>
                <a:gd name="connsiteY12" fmla="*/ 268738 h 1302729"/>
                <a:gd name="connsiteX13" fmla="*/ 79597 w 1176030"/>
                <a:gd name="connsiteY13" fmla="*/ 268738 h 130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6030" h="1302729">
                  <a:moveTo>
                    <a:pt x="79597" y="268738"/>
                  </a:moveTo>
                  <a:cubicBezTo>
                    <a:pt x="79597" y="268738"/>
                    <a:pt x="0" y="314548"/>
                    <a:pt x="0" y="405453"/>
                  </a:cubicBezTo>
                  <a:lnTo>
                    <a:pt x="0" y="902208"/>
                  </a:lnTo>
                  <a:cubicBezTo>
                    <a:pt x="0" y="902208"/>
                    <a:pt x="0" y="993828"/>
                    <a:pt x="79597" y="1038923"/>
                  </a:cubicBezTo>
                  <a:lnTo>
                    <a:pt x="510569" y="1287300"/>
                  </a:lnTo>
                  <a:cubicBezTo>
                    <a:pt x="510569" y="1287300"/>
                    <a:pt x="590166" y="1333110"/>
                    <a:pt x="669046" y="1287300"/>
                  </a:cubicBezTo>
                  <a:lnTo>
                    <a:pt x="1100018" y="1038923"/>
                  </a:lnTo>
                  <a:cubicBezTo>
                    <a:pt x="1100018" y="1038923"/>
                    <a:pt x="1179616" y="993112"/>
                    <a:pt x="1179616" y="902208"/>
                  </a:cubicBezTo>
                  <a:lnTo>
                    <a:pt x="1179616" y="406168"/>
                  </a:lnTo>
                  <a:cubicBezTo>
                    <a:pt x="1179616" y="406168"/>
                    <a:pt x="1179616" y="314548"/>
                    <a:pt x="1100018" y="269453"/>
                  </a:cubicBezTo>
                  <a:lnTo>
                    <a:pt x="669046" y="20360"/>
                  </a:lnTo>
                  <a:cubicBezTo>
                    <a:pt x="669046" y="20360"/>
                    <a:pt x="590166" y="-25450"/>
                    <a:pt x="510569" y="20360"/>
                  </a:cubicBezTo>
                  <a:lnTo>
                    <a:pt x="79597" y="268738"/>
                  </a:lnTo>
                  <a:lnTo>
                    <a:pt x="79597" y="268738"/>
                  </a:lnTo>
                  <a:close/>
                </a:path>
              </a:pathLst>
            </a:custGeom>
            <a:solidFill>
              <a:srgbClr val="F29224"/>
            </a:solidFill>
            <a:ln w="50800" cap="flat">
              <a:solidFill>
                <a:srgbClr val="3992C7"/>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nl-NL" sz="2400" b="0" i="0" u="none" strike="noStrike" kern="1200" cap="none" spc="0" normalizeH="0" baseline="0" noProof="0" dirty="0">
                  <a:ln>
                    <a:noFill/>
                  </a:ln>
                  <a:solidFill>
                    <a:srgbClr val="000000"/>
                  </a:solidFill>
                  <a:effectLst/>
                  <a:uLnTx/>
                  <a:uFillTx/>
                  <a:latin typeface="Verdana"/>
                  <a:ea typeface="Verdana"/>
                  <a:cs typeface="+mn-cs"/>
                </a:rPr>
                <a:t>    </a:t>
              </a:r>
            </a:p>
          </p:txBody>
        </p:sp>
        <p:sp>
          <p:nvSpPr>
            <p:cNvPr id="16" name="Vrije vorm 24">
              <a:extLst>
                <a:ext uri="{FF2B5EF4-FFF2-40B4-BE49-F238E27FC236}">
                  <a16:creationId xmlns:a16="http://schemas.microsoft.com/office/drawing/2014/main" id="{F7E7E051-CB34-4E19-BE11-61682DB6BAD9}"/>
                </a:ext>
              </a:extLst>
            </p:cNvPr>
            <p:cNvSpPr/>
            <p:nvPr/>
          </p:nvSpPr>
          <p:spPr>
            <a:xfrm rot="520616">
              <a:off x="697904" y="1535572"/>
              <a:ext cx="1188465" cy="1316504"/>
            </a:xfrm>
            <a:custGeom>
              <a:avLst/>
              <a:gdLst>
                <a:gd name="connsiteX0" fmla="*/ 79597 w 1176030"/>
                <a:gd name="connsiteY0" fmla="*/ 268738 h 1302729"/>
                <a:gd name="connsiteX1" fmla="*/ 0 w 1176030"/>
                <a:gd name="connsiteY1" fmla="*/ 405453 h 1302729"/>
                <a:gd name="connsiteX2" fmla="*/ 0 w 1176030"/>
                <a:gd name="connsiteY2" fmla="*/ 902208 h 1302729"/>
                <a:gd name="connsiteX3" fmla="*/ 79597 w 1176030"/>
                <a:gd name="connsiteY3" fmla="*/ 1038923 h 1302729"/>
                <a:gd name="connsiteX4" fmla="*/ 510569 w 1176030"/>
                <a:gd name="connsiteY4" fmla="*/ 1287300 h 1302729"/>
                <a:gd name="connsiteX5" fmla="*/ 669046 w 1176030"/>
                <a:gd name="connsiteY5" fmla="*/ 1287300 h 1302729"/>
                <a:gd name="connsiteX6" fmla="*/ 1100018 w 1176030"/>
                <a:gd name="connsiteY6" fmla="*/ 1038923 h 1302729"/>
                <a:gd name="connsiteX7" fmla="*/ 1179616 w 1176030"/>
                <a:gd name="connsiteY7" fmla="*/ 902208 h 1302729"/>
                <a:gd name="connsiteX8" fmla="*/ 1179616 w 1176030"/>
                <a:gd name="connsiteY8" fmla="*/ 406168 h 1302729"/>
                <a:gd name="connsiteX9" fmla="*/ 1100018 w 1176030"/>
                <a:gd name="connsiteY9" fmla="*/ 269453 h 1302729"/>
                <a:gd name="connsiteX10" fmla="*/ 669046 w 1176030"/>
                <a:gd name="connsiteY10" fmla="*/ 20360 h 1302729"/>
                <a:gd name="connsiteX11" fmla="*/ 510569 w 1176030"/>
                <a:gd name="connsiteY11" fmla="*/ 20360 h 1302729"/>
                <a:gd name="connsiteX12" fmla="*/ 79597 w 1176030"/>
                <a:gd name="connsiteY12" fmla="*/ 268738 h 1302729"/>
                <a:gd name="connsiteX13" fmla="*/ 79597 w 1176030"/>
                <a:gd name="connsiteY13" fmla="*/ 268738 h 130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6030" h="1302729">
                  <a:moveTo>
                    <a:pt x="79597" y="268738"/>
                  </a:moveTo>
                  <a:cubicBezTo>
                    <a:pt x="79597" y="268738"/>
                    <a:pt x="0" y="314548"/>
                    <a:pt x="0" y="405453"/>
                  </a:cubicBezTo>
                  <a:lnTo>
                    <a:pt x="0" y="902208"/>
                  </a:lnTo>
                  <a:cubicBezTo>
                    <a:pt x="0" y="902208"/>
                    <a:pt x="0" y="993828"/>
                    <a:pt x="79597" y="1038923"/>
                  </a:cubicBezTo>
                  <a:lnTo>
                    <a:pt x="510569" y="1287300"/>
                  </a:lnTo>
                  <a:cubicBezTo>
                    <a:pt x="510569" y="1287300"/>
                    <a:pt x="590166" y="1333110"/>
                    <a:pt x="669046" y="1287300"/>
                  </a:cubicBezTo>
                  <a:lnTo>
                    <a:pt x="1100018" y="1038923"/>
                  </a:lnTo>
                  <a:cubicBezTo>
                    <a:pt x="1100018" y="1038923"/>
                    <a:pt x="1179616" y="993112"/>
                    <a:pt x="1179616" y="902208"/>
                  </a:cubicBezTo>
                  <a:lnTo>
                    <a:pt x="1179616" y="406168"/>
                  </a:lnTo>
                  <a:cubicBezTo>
                    <a:pt x="1179616" y="406168"/>
                    <a:pt x="1179616" y="314548"/>
                    <a:pt x="1100018" y="269453"/>
                  </a:cubicBezTo>
                  <a:lnTo>
                    <a:pt x="669046" y="20360"/>
                  </a:lnTo>
                  <a:cubicBezTo>
                    <a:pt x="669046" y="20360"/>
                    <a:pt x="590166" y="-25450"/>
                    <a:pt x="510569" y="20360"/>
                  </a:cubicBezTo>
                  <a:lnTo>
                    <a:pt x="79597" y="268738"/>
                  </a:lnTo>
                  <a:lnTo>
                    <a:pt x="79597" y="268738"/>
                  </a:lnTo>
                  <a:close/>
                </a:path>
              </a:pathLst>
            </a:custGeom>
            <a:solidFill>
              <a:schemeClr val="bg1"/>
            </a:solidFill>
            <a:ln w="50800" cap="flat">
              <a:solidFill>
                <a:srgbClr val="3CA43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nl-NL" sz="2400" b="0" i="0" u="none" strike="noStrike" kern="1200" cap="none" spc="0" normalizeH="0" baseline="0" noProof="0" dirty="0">
                  <a:ln>
                    <a:noFill/>
                  </a:ln>
                  <a:solidFill>
                    <a:srgbClr val="000000"/>
                  </a:solidFill>
                  <a:effectLst/>
                  <a:uLnTx/>
                  <a:uFillTx/>
                  <a:latin typeface="Verdana"/>
                  <a:ea typeface="Verdana"/>
                  <a:cs typeface="+mn-cs"/>
                </a:rPr>
                <a:t>    </a:t>
              </a:r>
            </a:p>
          </p:txBody>
        </p:sp>
        <p:pic>
          <p:nvPicPr>
            <p:cNvPr id="17" name="Picture 2">
              <a:extLst>
                <a:ext uri="{FF2B5EF4-FFF2-40B4-BE49-F238E27FC236}">
                  <a16:creationId xmlns:a16="http://schemas.microsoft.com/office/drawing/2014/main" id="{3C9C2F18-F020-492A-83BB-51BA4D90EC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9173" y="1731878"/>
              <a:ext cx="1316735" cy="822960"/>
            </a:xfrm>
            <a:prstGeom prst="rect">
              <a:avLst/>
            </a:prstGeom>
          </p:spPr>
        </p:pic>
      </p:grpSp>
      <p:graphicFrame>
        <p:nvGraphicFramePr>
          <p:cNvPr id="20" name="Table 8">
            <a:extLst>
              <a:ext uri="{FF2B5EF4-FFF2-40B4-BE49-F238E27FC236}">
                <a16:creationId xmlns:a16="http://schemas.microsoft.com/office/drawing/2014/main" id="{A298FBB3-C165-4340-8902-B2CF8188929F}"/>
              </a:ext>
            </a:extLst>
          </p:cNvPr>
          <p:cNvGraphicFramePr>
            <a:graphicFrameLocks noGrp="1"/>
          </p:cNvGraphicFramePr>
          <p:nvPr/>
        </p:nvGraphicFramePr>
        <p:xfrm>
          <a:off x="316667" y="4340584"/>
          <a:ext cx="2434838" cy="304800"/>
        </p:xfrm>
        <a:graphic>
          <a:graphicData uri="http://schemas.openxmlformats.org/drawingml/2006/table">
            <a:tbl>
              <a:tblPr firstRow="1" bandRow="1">
                <a:tableStyleId>{5C22544A-7EE6-4342-B048-85BDC9FD1C3A}</a:tableStyleId>
              </a:tblPr>
              <a:tblGrid>
                <a:gridCol w="2434838">
                  <a:extLst>
                    <a:ext uri="{9D8B030D-6E8A-4147-A177-3AD203B41FA5}">
                      <a16:colId xmlns:a16="http://schemas.microsoft.com/office/drawing/2014/main" val="1354186803"/>
                    </a:ext>
                  </a:extLst>
                </a:gridCol>
              </a:tblGrid>
              <a:tr h="0">
                <a:tc>
                  <a:txBody>
                    <a:bodyPr/>
                    <a:lstStyle/>
                    <a:p>
                      <a:pPr algn="ctr"/>
                      <a:r>
                        <a:rPr lang="en-US" sz="1400" b="0" dirty="0">
                          <a:solidFill>
                            <a:schemeClr val="tx1"/>
                          </a:solidFill>
                        </a:rPr>
                        <a:t>Expires March 31, 2021</a:t>
                      </a:r>
                    </a:p>
                  </a:txBody>
                  <a:tcPr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811756169"/>
                  </a:ext>
                </a:extLst>
              </a:tr>
            </a:tbl>
          </a:graphicData>
        </a:graphic>
      </p:graphicFrame>
    </p:spTree>
    <p:extLst>
      <p:ext uri="{BB962C8B-B14F-4D97-AF65-F5344CB8AC3E}">
        <p14:creationId xmlns:p14="http://schemas.microsoft.com/office/powerpoint/2010/main" val="98563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5">
            <a:extLst>
              <a:ext uri="{FF2B5EF4-FFF2-40B4-BE49-F238E27FC236}">
                <a16:creationId xmlns:a16="http://schemas.microsoft.com/office/drawing/2014/main" id="{6A04690A-107E-D54D-B67E-4E6D2FEAB1F6}"/>
              </a:ext>
            </a:extLst>
          </p:cNvPr>
          <p:cNvSpPr/>
          <p:nvPr/>
        </p:nvSpPr>
        <p:spPr>
          <a:xfrm>
            <a:off x="-10198" y="768965"/>
            <a:ext cx="12198795" cy="5656928"/>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pic>
        <p:nvPicPr>
          <p:cNvPr id="84" name="Afbeelding 83" descr="Afbeelding met monitor, elektronica, scherm, computer&#10;&#10;Automatisch gegenereerde beschrijving">
            <a:extLst>
              <a:ext uri="{FF2B5EF4-FFF2-40B4-BE49-F238E27FC236}">
                <a16:creationId xmlns:a16="http://schemas.microsoft.com/office/drawing/2014/main" id="{23B5E3C3-EAC8-B146-A500-E8F0E7DB2DD9}"/>
              </a:ext>
            </a:extLst>
          </p:cNvPr>
          <p:cNvPicPr>
            <a:picLocks noChangeAspect="1"/>
          </p:cNvPicPr>
          <p:nvPr/>
        </p:nvPicPr>
        <p:blipFill>
          <a:blip r:embed="rId3"/>
          <a:stretch>
            <a:fillRect/>
          </a:stretch>
        </p:blipFill>
        <p:spPr>
          <a:xfrm>
            <a:off x="1566102" y="825331"/>
            <a:ext cx="9298786" cy="5612950"/>
          </a:xfrm>
          <a:prstGeom prst="rect">
            <a:avLst/>
          </a:prstGeom>
        </p:spPr>
      </p:pic>
      <p:pic>
        <p:nvPicPr>
          <p:cNvPr id="5" name="Afbeelding 4" descr="Afbeelding met schermafbeelding&#10;&#10;Automatisch gegenereerde beschrijving">
            <a:extLst>
              <a:ext uri="{FF2B5EF4-FFF2-40B4-BE49-F238E27FC236}">
                <a16:creationId xmlns:a16="http://schemas.microsoft.com/office/drawing/2014/main" id="{A3645694-A18D-0E4D-8135-3DE1D3995D71}"/>
              </a:ext>
            </a:extLst>
          </p:cNvPr>
          <p:cNvPicPr>
            <a:picLocks noChangeAspect="1"/>
          </p:cNvPicPr>
          <p:nvPr/>
        </p:nvPicPr>
        <p:blipFill>
          <a:blip r:embed="rId4"/>
          <a:stretch>
            <a:fillRect/>
          </a:stretch>
        </p:blipFill>
        <p:spPr>
          <a:xfrm>
            <a:off x="2757375" y="1491904"/>
            <a:ext cx="6176867" cy="3727730"/>
          </a:xfrm>
          <a:prstGeom prst="rect">
            <a:avLst/>
          </a:prstGeom>
        </p:spPr>
      </p:pic>
      <p:pic>
        <p:nvPicPr>
          <p:cNvPr id="3" name="Afbeelding 2" descr="Afbeelding met persoon, binnen, tafel, foto&#10;&#10;Automatisch gegenereerde beschrijving">
            <a:extLst>
              <a:ext uri="{FF2B5EF4-FFF2-40B4-BE49-F238E27FC236}">
                <a16:creationId xmlns:a16="http://schemas.microsoft.com/office/drawing/2014/main" id="{A193726D-85A9-3843-989C-A4ED01C6988B}"/>
              </a:ext>
            </a:extLst>
          </p:cNvPr>
          <p:cNvPicPr>
            <a:picLocks noChangeAspect="1"/>
          </p:cNvPicPr>
          <p:nvPr/>
        </p:nvPicPr>
        <p:blipFill>
          <a:blip r:embed="rId5"/>
          <a:stretch>
            <a:fillRect/>
          </a:stretch>
        </p:blipFill>
        <p:spPr>
          <a:xfrm>
            <a:off x="6875311" y="3351375"/>
            <a:ext cx="2714444" cy="2035833"/>
          </a:xfrm>
          <a:prstGeom prst="rect">
            <a:avLst/>
          </a:prstGeom>
        </p:spPr>
      </p:pic>
      <p:sp>
        <p:nvSpPr>
          <p:cNvPr id="70" name="Title 1">
            <a:extLst>
              <a:ext uri="{FF2B5EF4-FFF2-40B4-BE49-F238E27FC236}">
                <a16:creationId xmlns:a16="http://schemas.microsoft.com/office/drawing/2014/main" id="{A22F9745-7DAE-BD4C-9B9F-DCFC30E9A236}"/>
              </a:ext>
            </a:extLst>
          </p:cNvPr>
          <p:cNvSpPr txBox="1">
            <a:spLocks/>
          </p:cNvSpPr>
          <p:nvPr/>
        </p:nvSpPr>
        <p:spPr>
          <a:xfrm>
            <a:off x="90996"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PC and Mac</a:t>
            </a:r>
            <a:r>
              <a:rPr lang="en-US" sz="2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 Platforms – Fully Integrated Experience</a:t>
            </a:r>
          </a:p>
        </p:txBody>
      </p:sp>
      <p:cxnSp>
        <p:nvCxnSpPr>
          <p:cNvPr id="12" name="Straight Connector 30">
            <a:extLst>
              <a:ext uri="{FF2B5EF4-FFF2-40B4-BE49-F238E27FC236}">
                <a16:creationId xmlns:a16="http://schemas.microsoft.com/office/drawing/2014/main" id="{530A530C-D509-5841-9387-9473A4111DA0}"/>
              </a:ext>
            </a:extLst>
          </p:cNvPr>
          <p:cNvCxnSpPr>
            <a:cxnSpLocks/>
          </p:cNvCxnSpPr>
          <p:nvPr/>
        </p:nvCxnSpPr>
        <p:spPr>
          <a:xfrm>
            <a:off x="143713" y="3253371"/>
            <a:ext cx="5778205"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Date Placeholder 3">
            <a:extLst>
              <a:ext uri="{FF2B5EF4-FFF2-40B4-BE49-F238E27FC236}">
                <a16:creationId xmlns:a16="http://schemas.microsoft.com/office/drawing/2014/main" id="{77DEFDAD-44A3-1644-897B-CD1DC8D6F58C}"/>
              </a:ext>
            </a:extLst>
          </p:cNvPr>
          <p:cNvSpPr txBox="1">
            <a:spLocks/>
          </p:cNvSpPr>
          <p:nvPr/>
        </p:nvSpPr>
        <p:spPr>
          <a:xfrm>
            <a:off x="5905507" y="4825997"/>
            <a:ext cx="1024844" cy="208347"/>
          </a:xfrm>
          <a:prstGeom prst="rect">
            <a:avLst/>
          </a:prstGeom>
        </p:spPr>
        <p:txBody>
          <a:bodyPr anchor="t" anchorCtr="0"/>
          <a:lstStyle>
            <a:defPPr>
              <a:defRPr lang="en-US"/>
            </a:defPPr>
            <a:lvl1pPr marL="0" algn="ctr" defTabSz="914400" rtl="0" eaLnBrk="1" latinLnBrk="0" hangingPunct="1">
              <a:defRPr sz="1000" kern="0" spc="133">
                <a:solidFill>
                  <a:schemeClr val="tx1">
                    <a:lumMod val="60000"/>
                    <a:lumOff val="40000"/>
                  </a:schemeClr>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000" b="0" i="0" u="none" strike="noStrike" kern="0" cap="none" spc="133" normalizeH="0" baseline="0" noProof="0">
              <a:ln>
                <a:noFill/>
              </a:ln>
              <a:solidFill>
                <a:srgbClr val="505050">
                  <a:lumMod val="60000"/>
                  <a:lumOff val="40000"/>
                </a:srgbClr>
              </a:solidFill>
              <a:effectLst/>
              <a:uLnTx/>
              <a:uFillTx/>
              <a:latin typeface="Trebuchet MS"/>
              <a:ea typeface="+mn-ea"/>
            </a:endParaRPr>
          </a:p>
        </p:txBody>
      </p:sp>
      <p:pic>
        <p:nvPicPr>
          <p:cNvPr id="39" name="Picture 7">
            <a:extLst>
              <a:ext uri="{FF2B5EF4-FFF2-40B4-BE49-F238E27FC236}">
                <a16:creationId xmlns:a16="http://schemas.microsoft.com/office/drawing/2014/main" id="{1F214B71-83A5-F14D-99FB-33CB929A0A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96106" y="2153043"/>
            <a:ext cx="88461" cy="255962"/>
          </a:xfrm>
          <a:prstGeom prst="rect">
            <a:avLst/>
          </a:prstGeom>
          <a:ln w="12700" cap="flat">
            <a:noFill/>
            <a:miter lim="400000"/>
          </a:ln>
          <a:effectLst>
            <a:outerShdw blurRad="685800" rotWithShape="0">
              <a:srgbClr val="000000">
                <a:alpha val="36540"/>
              </a:srgbClr>
            </a:outerShdw>
          </a:effectLst>
        </p:spPr>
      </p:pic>
      <p:grpSp>
        <p:nvGrpSpPr>
          <p:cNvPr id="41" name="Group 103">
            <a:extLst>
              <a:ext uri="{FF2B5EF4-FFF2-40B4-BE49-F238E27FC236}">
                <a16:creationId xmlns:a16="http://schemas.microsoft.com/office/drawing/2014/main" id="{18948D32-D047-3944-839A-49EC42CC0327}"/>
              </a:ext>
            </a:extLst>
          </p:cNvPr>
          <p:cNvGrpSpPr/>
          <p:nvPr/>
        </p:nvGrpSpPr>
        <p:grpSpPr>
          <a:xfrm>
            <a:off x="2063488" y="2467778"/>
            <a:ext cx="915201" cy="736677"/>
            <a:chOff x="3179905" y="3280674"/>
            <a:chExt cx="877480" cy="675766"/>
          </a:xfrm>
          <a:effectLst/>
        </p:grpSpPr>
        <p:sp>
          <p:nvSpPr>
            <p:cNvPr id="82" name="Oval 61">
              <a:extLst>
                <a:ext uri="{FF2B5EF4-FFF2-40B4-BE49-F238E27FC236}">
                  <a16:creationId xmlns:a16="http://schemas.microsoft.com/office/drawing/2014/main" id="{103C495E-C890-AB46-AF09-8380B8BEF950}"/>
                </a:ext>
              </a:extLst>
            </p:cNvPr>
            <p:cNvSpPr/>
            <p:nvPr/>
          </p:nvSpPr>
          <p:spPr>
            <a:xfrm>
              <a:off x="3875218" y="3280674"/>
              <a:ext cx="182167" cy="18216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83" name="Straight Connector 64">
              <a:extLst>
                <a:ext uri="{FF2B5EF4-FFF2-40B4-BE49-F238E27FC236}">
                  <a16:creationId xmlns:a16="http://schemas.microsoft.com/office/drawing/2014/main" id="{1290B729-F43B-5C4B-BE44-6562FB5CD4F0}"/>
                </a:ext>
              </a:extLst>
            </p:cNvPr>
            <p:cNvCxnSpPr>
              <a:cxnSpLocks/>
              <a:stCxn id="60" idx="3"/>
              <a:endCxn id="82" idx="3"/>
            </p:cNvCxnSpPr>
            <p:nvPr/>
          </p:nvCxnSpPr>
          <p:spPr>
            <a:xfrm flipV="1">
              <a:off x="3179905" y="3436163"/>
              <a:ext cx="721991" cy="520277"/>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74">
            <a:extLst>
              <a:ext uri="{FF2B5EF4-FFF2-40B4-BE49-F238E27FC236}">
                <a16:creationId xmlns:a16="http://schemas.microsoft.com/office/drawing/2014/main" id="{D2F8E059-D5CC-FB45-BC7F-61717F8C1636}"/>
              </a:ext>
            </a:extLst>
          </p:cNvPr>
          <p:cNvCxnSpPr>
            <a:cxnSpLocks/>
            <a:stCxn id="47" idx="3"/>
          </p:cNvCxnSpPr>
          <p:nvPr/>
        </p:nvCxnSpPr>
        <p:spPr>
          <a:xfrm flipV="1">
            <a:off x="2087845" y="5137303"/>
            <a:ext cx="885651" cy="985886"/>
          </a:xfrm>
          <a:prstGeom prst="line">
            <a:avLst/>
          </a:prstGeom>
          <a:ln w="19050">
            <a:solidFill>
              <a:srgbClr val="98BC33"/>
            </a:solidFill>
          </a:ln>
          <a:effectLst/>
        </p:spPr>
        <p:style>
          <a:lnRef idx="1">
            <a:schemeClr val="accent1"/>
          </a:lnRef>
          <a:fillRef idx="0">
            <a:schemeClr val="accent1"/>
          </a:fillRef>
          <a:effectRef idx="0">
            <a:schemeClr val="accent1"/>
          </a:effectRef>
          <a:fontRef idx="minor">
            <a:schemeClr val="tx1"/>
          </a:fontRef>
        </p:style>
      </p:cxnSp>
      <p:sp>
        <p:nvSpPr>
          <p:cNvPr id="43" name="Oval 75">
            <a:extLst>
              <a:ext uri="{FF2B5EF4-FFF2-40B4-BE49-F238E27FC236}">
                <a16:creationId xmlns:a16="http://schemas.microsoft.com/office/drawing/2014/main" id="{11A11FE2-B4B8-8745-9C3D-34C072740076}"/>
              </a:ext>
            </a:extLst>
          </p:cNvPr>
          <p:cNvSpPr/>
          <p:nvPr/>
        </p:nvSpPr>
        <p:spPr>
          <a:xfrm flipV="1">
            <a:off x="3109080" y="4793369"/>
            <a:ext cx="232588" cy="250724"/>
          </a:xfrm>
          <a:prstGeom prst="ellipse">
            <a:avLst/>
          </a:prstGeom>
          <a:noFill/>
          <a:ln w="19050">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grpSp>
        <p:nvGrpSpPr>
          <p:cNvPr id="44" name="Group 193">
            <a:extLst>
              <a:ext uri="{FF2B5EF4-FFF2-40B4-BE49-F238E27FC236}">
                <a16:creationId xmlns:a16="http://schemas.microsoft.com/office/drawing/2014/main" id="{416E8C89-04E0-CC4A-88AB-C9C0C243AB02}"/>
              </a:ext>
            </a:extLst>
          </p:cNvPr>
          <p:cNvGrpSpPr/>
          <p:nvPr/>
        </p:nvGrpSpPr>
        <p:grpSpPr>
          <a:xfrm>
            <a:off x="7661796" y="2164995"/>
            <a:ext cx="2517481" cy="284302"/>
            <a:chOff x="8144844" y="2049469"/>
            <a:chExt cx="2413724" cy="260792"/>
          </a:xfrm>
        </p:grpSpPr>
        <p:cxnSp>
          <p:nvCxnSpPr>
            <p:cNvPr id="80" name="Straight Connector 76">
              <a:extLst>
                <a:ext uri="{FF2B5EF4-FFF2-40B4-BE49-F238E27FC236}">
                  <a16:creationId xmlns:a16="http://schemas.microsoft.com/office/drawing/2014/main" id="{9B9F24E9-94B0-6C4F-B6A6-6DF40C4124B7}"/>
                </a:ext>
              </a:extLst>
            </p:cNvPr>
            <p:cNvCxnSpPr>
              <a:cxnSpLocks/>
              <a:stCxn id="81" idx="6"/>
              <a:endCxn id="48" idx="1"/>
            </p:cNvCxnSpPr>
            <p:nvPr/>
          </p:nvCxnSpPr>
          <p:spPr>
            <a:xfrm flipV="1">
              <a:off x="8885864" y="2053251"/>
              <a:ext cx="1672704" cy="126614"/>
            </a:xfrm>
            <a:prstGeom prst="line">
              <a:avLst/>
            </a:prstGeom>
            <a:ln w="22225">
              <a:solidFill>
                <a:srgbClr val="98BC33"/>
              </a:solidFill>
            </a:ln>
          </p:spPr>
          <p:style>
            <a:lnRef idx="1">
              <a:schemeClr val="accent1"/>
            </a:lnRef>
            <a:fillRef idx="0">
              <a:schemeClr val="accent1"/>
            </a:fillRef>
            <a:effectRef idx="0">
              <a:schemeClr val="accent1"/>
            </a:effectRef>
            <a:fontRef idx="minor">
              <a:schemeClr val="tx1"/>
            </a:fontRef>
          </p:style>
        </p:cxnSp>
        <p:sp>
          <p:nvSpPr>
            <p:cNvPr id="81" name="Oval 79">
              <a:extLst>
                <a:ext uri="{FF2B5EF4-FFF2-40B4-BE49-F238E27FC236}">
                  <a16:creationId xmlns:a16="http://schemas.microsoft.com/office/drawing/2014/main" id="{E99A7D4A-F2EB-A34E-ADF7-9116EE0431CB}"/>
                </a:ext>
              </a:extLst>
            </p:cNvPr>
            <p:cNvSpPr/>
            <p:nvPr/>
          </p:nvSpPr>
          <p:spPr>
            <a:xfrm>
              <a:off x="8144844" y="2049469"/>
              <a:ext cx="741020" cy="260792"/>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grpSp>
      <p:grpSp>
        <p:nvGrpSpPr>
          <p:cNvPr id="45" name="Group 186">
            <a:extLst>
              <a:ext uri="{FF2B5EF4-FFF2-40B4-BE49-F238E27FC236}">
                <a16:creationId xmlns:a16="http://schemas.microsoft.com/office/drawing/2014/main" id="{48EA0132-92D0-A04C-A3FE-14E383F9423D}"/>
              </a:ext>
            </a:extLst>
          </p:cNvPr>
          <p:cNvGrpSpPr/>
          <p:nvPr/>
        </p:nvGrpSpPr>
        <p:grpSpPr>
          <a:xfrm>
            <a:off x="5238207" y="2199994"/>
            <a:ext cx="4942692" cy="1258286"/>
            <a:chOff x="5325026" y="2531878"/>
            <a:chExt cx="4738975" cy="1154244"/>
          </a:xfrm>
        </p:grpSpPr>
        <p:cxnSp>
          <p:nvCxnSpPr>
            <p:cNvPr id="78" name="Straight Connector 77">
              <a:extLst>
                <a:ext uri="{FF2B5EF4-FFF2-40B4-BE49-F238E27FC236}">
                  <a16:creationId xmlns:a16="http://schemas.microsoft.com/office/drawing/2014/main" id="{5C572696-9B28-8047-9B1E-D07D1186889E}"/>
                </a:ext>
              </a:extLst>
            </p:cNvPr>
            <p:cNvCxnSpPr>
              <a:cxnSpLocks/>
              <a:stCxn id="79" idx="7"/>
              <a:endCxn id="49" idx="1"/>
            </p:cNvCxnSpPr>
            <p:nvPr/>
          </p:nvCxnSpPr>
          <p:spPr>
            <a:xfrm>
              <a:off x="5528054" y="2728189"/>
              <a:ext cx="4535947" cy="957933"/>
            </a:xfrm>
            <a:prstGeom prst="line">
              <a:avLst/>
            </a:prstGeom>
            <a:ln w="22225">
              <a:solidFill>
                <a:srgbClr val="98BC33"/>
              </a:solidFill>
            </a:ln>
            <a:effectLst/>
          </p:spPr>
          <p:style>
            <a:lnRef idx="1">
              <a:schemeClr val="accent1"/>
            </a:lnRef>
            <a:fillRef idx="0">
              <a:schemeClr val="accent1"/>
            </a:fillRef>
            <a:effectRef idx="0">
              <a:schemeClr val="accent1"/>
            </a:effectRef>
            <a:fontRef idx="minor">
              <a:schemeClr val="tx1"/>
            </a:fontRef>
          </p:style>
        </p:cxnSp>
        <p:sp>
          <p:nvSpPr>
            <p:cNvPr id="79" name="Oval 80">
              <a:extLst>
                <a:ext uri="{FF2B5EF4-FFF2-40B4-BE49-F238E27FC236}">
                  <a16:creationId xmlns:a16="http://schemas.microsoft.com/office/drawing/2014/main" id="{5F0D4D81-00B8-3341-B7DB-029F21142483}"/>
                </a:ext>
              </a:extLst>
            </p:cNvPr>
            <p:cNvSpPr/>
            <p:nvPr/>
          </p:nvSpPr>
          <p:spPr>
            <a:xfrm flipV="1">
              <a:off x="5325026" y="2531878"/>
              <a:ext cx="237862" cy="229993"/>
            </a:xfrm>
            <a:prstGeom prst="ellipse">
              <a:avLst/>
            </a:prstGeom>
            <a:noFill/>
            <a:ln w="19050">
              <a:solidFill>
                <a:srgbClr val="79B2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grpSp>
      <p:grpSp>
        <p:nvGrpSpPr>
          <p:cNvPr id="46" name="Group 111">
            <a:extLst>
              <a:ext uri="{FF2B5EF4-FFF2-40B4-BE49-F238E27FC236}">
                <a16:creationId xmlns:a16="http://schemas.microsoft.com/office/drawing/2014/main" id="{3E4A3E2B-E2B8-A545-BA03-706E2DF72571}"/>
              </a:ext>
            </a:extLst>
          </p:cNvPr>
          <p:cNvGrpSpPr/>
          <p:nvPr/>
        </p:nvGrpSpPr>
        <p:grpSpPr>
          <a:xfrm>
            <a:off x="1981585" y="1699650"/>
            <a:ext cx="3149252" cy="467383"/>
            <a:chOff x="3382903" y="1873192"/>
            <a:chExt cx="3249995" cy="428737"/>
          </a:xfrm>
          <a:effectLst/>
        </p:grpSpPr>
        <p:sp>
          <p:nvSpPr>
            <p:cNvPr id="76" name="Oval 81">
              <a:extLst>
                <a:ext uri="{FF2B5EF4-FFF2-40B4-BE49-F238E27FC236}">
                  <a16:creationId xmlns:a16="http://schemas.microsoft.com/office/drawing/2014/main" id="{07B2A4F3-7005-5440-83C6-82B6BF42938F}"/>
                </a:ext>
              </a:extLst>
            </p:cNvPr>
            <p:cNvSpPr/>
            <p:nvPr/>
          </p:nvSpPr>
          <p:spPr>
            <a:xfrm>
              <a:off x="3973626" y="1878277"/>
              <a:ext cx="2659272" cy="423652"/>
            </a:xfrm>
            <a:prstGeom prst="ellipse">
              <a:avLst/>
            </a:prstGeom>
            <a:noFill/>
            <a:ln w="19050">
              <a:solidFill>
                <a:srgbClr val="7CAF39"/>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77" name="Straight Connector 82">
              <a:extLst>
                <a:ext uri="{FF2B5EF4-FFF2-40B4-BE49-F238E27FC236}">
                  <a16:creationId xmlns:a16="http://schemas.microsoft.com/office/drawing/2014/main" id="{0DE06239-25DB-8A4F-A886-520EF60AE6F3}"/>
                </a:ext>
              </a:extLst>
            </p:cNvPr>
            <p:cNvCxnSpPr>
              <a:cxnSpLocks/>
              <a:endCxn id="76" idx="2"/>
            </p:cNvCxnSpPr>
            <p:nvPr/>
          </p:nvCxnSpPr>
          <p:spPr>
            <a:xfrm>
              <a:off x="3382903" y="1873192"/>
              <a:ext cx="590723" cy="216911"/>
            </a:xfrm>
            <a:prstGeom prst="line">
              <a:avLst/>
            </a:prstGeom>
            <a:ln w="19050">
              <a:solidFill>
                <a:srgbClr val="98BC33"/>
              </a:solidFill>
            </a:ln>
            <a:effectLst/>
          </p:spPr>
          <p:style>
            <a:lnRef idx="1">
              <a:schemeClr val="accent1"/>
            </a:lnRef>
            <a:fillRef idx="0">
              <a:schemeClr val="accent1"/>
            </a:fillRef>
            <a:effectRef idx="0">
              <a:schemeClr val="accent1"/>
            </a:effectRef>
            <a:fontRef idx="minor">
              <a:schemeClr val="tx1"/>
            </a:fontRef>
          </p:style>
        </p:cxnSp>
      </p:grpSp>
      <p:sp>
        <p:nvSpPr>
          <p:cNvPr id="47" name="TextBox 58">
            <a:extLst>
              <a:ext uri="{FF2B5EF4-FFF2-40B4-BE49-F238E27FC236}">
                <a16:creationId xmlns:a16="http://schemas.microsoft.com/office/drawing/2014/main" id="{F9738EC3-1165-9F4E-B651-0EDADAD2FFB8}"/>
              </a:ext>
            </a:extLst>
          </p:cNvPr>
          <p:cNvSpPr txBox="1"/>
          <p:nvPr/>
        </p:nvSpPr>
        <p:spPr bwMode="auto">
          <a:xfrm>
            <a:off x="461630" y="5953912"/>
            <a:ext cx="1626215"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Presence </a:t>
            </a:r>
          </a:p>
        </p:txBody>
      </p:sp>
      <p:sp>
        <p:nvSpPr>
          <p:cNvPr id="48" name="TextBox 59">
            <a:extLst>
              <a:ext uri="{FF2B5EF4-FFF2-40B4-BE49-F238E27FC236}">
                <a16:creationId xmlns:a16="http://schemas.microsoft.com/office/drawing/2014/main" id="{F74D859D-1CF7-1745-82E6-812CFDB5D972}"/>
              </a:ext>
            </a:extLst>
          </p:cNvPr>
          <p:cNvSpPr txBox="1"/>
          <p:nvPr/>
        </p:nvSpPr>
        <p:spPr bwMode="auto">
          <a:xfrm>
            <a:off x="10179277" y="1623963"/>
            <a:ext cx="1602937" cy="109030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Video, screen share, add participants to any chat</a:t>
            </a:r>
          </a:p>
        </p:txBody>
      </p:sp>
      <p:sp>
        <p:nvSpPr>
          <p:cNvPr id="49" name="TextBox 60">
            <a:extLst>
              <a:ext uri="{FF2B5EF4-FFF2-40B4-BE49-F238E27FC236}">
                <a16:creationId xmlns:a16="http://schemas.microsoft.com/office/drawing/2014/main" id="{AA8D5E83-6606-874C-B89A-34967FB1F1F3}"/>
              </a:ext>
            </a:extLst>
          </p:cNvPr>
          <p:cNvSpPr txBox="1"/>
          <p:nvPr/>
        </p:nvSpPr>
        <p:spPr bwMode="auto">
          <a:xfrm>
            <a:off x="10180899" y="3038363"/>
            <a:ext cx="1602936" cy="839833"/>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Integrated company directory</a:t>
            </a:r>
          </a:p>
        </p:txBody>
      </p:sp>
      <p:cxnSp>
        <p:nvCxnSpPr>
          <p:cNvPr id="50" name="Straight Connector 56">
            <a:extLst>
              <a:ext uri="{FF2B5EF4-FFF2-40B4-BE49-F238E27FC236}">
                <a16:creationId xmlns:a16="http://schemas.microsoft.com/office/drawing/2014/main" id="{BF688A08-B86A-E246-96FA-27A1EF445AA8}"/>
              </a:ext>
            </a:extLst>
          </p:cNvPr>
          <p:cNvCxnSpPr>
            <a:cxnSpLocks/>
            <a:stCxn id="52" idx="6"/>
            <a:endCxn id="54" idx="1"/>
          </p:cNvCxnSpPr>
          <p:nvPr/>
        </p:nvCxnSpPr>
        <p:spPr>
          <a:xfrm flipV="1">
            <a:off x="9506937" y="4726146"/>
            <a:ext cx="674610" cy="251158"/>
          </a:xfrm>
          <a:prstGeom prst="line">
            <a:avLst/>
          </a:prstGeom>
          <a:solidFill>
            <a:srgbClr val="9FBD4E"/>
          </a:solidFill>
          <a:ln w="19050">
            <a:noFill/>
          </a:ln>
        </p:spPr>
        <p:style>
          <a:lnRef idx="1">
            <a:schemeClr val="accent1"/>
          </a:lnRef>
          <a:fillRef idx="0">
            <a:schemeClr val="accent1"/>
          </a:fillRef>
          <a:effectRef idx="0">
            <a:schemeClr val="accent1"/>
          </a:effectRef>
          <a:fontRef idx="minor">
            <a:schemeClr val="tx1"/>
          </a:fontRef>
        </p:style>
      </p:cxnSp>
      <p:sp>
        <p:nvSpPr>
          <p:cNvPr id="52" name="Oval 195">
            <a:extLst>
              <a:ext uri="{FF2B5EF4-FFF2-40B4-BE49-F238E27FC236}">
                <a16:creationId xmlns:a16="http://schemas.microsoft.com/office/drawing/2014/main" id="{52D0EEB7-26AE-424E-BAB7-13275337FD23}"/>
              </a:ext>
            </a:extLst>
          </p:cNvPr>
          <p:cNvSpPr/>
          <p:nvPr/>
        </p:nvSpPr>
        <p:spPr>
          <a:xfrm rot="20107896">
            <a:off x="9357572" y="4928384"/>
            <a:ext cx="156626" cy="163706"/>
          </a:xfrm>
          <a:prstGeom prst="ellipse">
            <a:avLst/>
          </a:prstGeom>
          <a:solidFill>
            <a:srgbClr val="B8E13C"/>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53" name="Straight Connector 89">
            <a:extLst>
              <a:ext uri="{FF2B5EF4-FFF2-40B4-BE49-F238E27FC236}">
                <a16:creationId xmlns:a16="http://schemas.microsoft.com/office/drawing/2014/main" id="{4411A180-FAC8-C342-9557-82D15034FF8A}"/>
              </a:ext>
            </a:extLst>
          </p:cNvPr>
          <p:cNvCxnSpPr>
            <a:cxnSpLocks/>
            <a:stCxn id="52" idx="6"/>
          </p:cNvCxnSpPr>
          <p:nvPr/>
        </p:nvCxnSpPr>
        <p:spPr>
          <a:xfrm flipV="1">
            <a:off x="9506937" y="4711674"/>
            <a:ext cx="728757" cy="265630"/>
          </a:xfrm>
          <a:prstGeom prst="line">
            <a:avLst/>
          </a:prstGeom>
          <a:ln w="22225">
            <a:solidFill>
              <a:srgbClr val="98BC33"/>
            </a:solidFill>
          </a:ln>
          <a:effectLst/>
        </p:spPr>
        <p:style>
          <a:lnRef idx="1">
            <a:schemeClr val="accent1"/>
          </a:lnRef>
          <a:fillRef idx="0">
            <a:schemeClr val="accent1"/>
          </a:fillRef>
          <a:effectRef idx="0">
            <a:schemeClr val="accent1"/>
          </a:effectRef>
          <a:fontRef idx="minor">
            <a:schemeClr val="tx1"/>
          </a:fontRef>
        </p:style>
      </p:cxnSp>
      <p:sp>
        <p:nvSpPr>
          <p:cNvPr id="54" name="TextBox 57">
            <a:extLst>
              <a:ext uri="{FF2B5EF4-FFF2-40B4-BE49-F238E27FC236}">
                <a16:creationId xmlns:a16="http://schemas.microsoft.com/office/drawing/2014/main" id="{1D504672-0B32-544C-B663-952C8AB1F4EE}"/>
              </a:ext>
            </a:extLst>
          </p:cNvPr>
          <p:cNvSpPr txBox="1"/>
          <p:nvPr/>
        </p:nvSpPr>
        <p:spPr bwMode="auto">
          <a:xfrm>
            <a:off x="10181547" y="4431468"/>
            <a:ext cx="1608485" cy="589356"/>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Up to 30-way HD video</a:t>
            </a:r>
          </a:p>
        </p:txBody>
      </p:sp>
      <p:grpSp>
        <p:nvGrpSpPr>
          <p:cNvPr id="55" name="Group 72">
            <a:extLst>
              <a:ext uri="{FF2B5EF4-FFF2-40B4-BE49-F238E27FC236}">
                <a16:creationId xmlns:a16="http://schemas.microsoft.com/office/drawing/2014/main" id="{D70DE7E0-C567-664B-A352-972A525DF533}"/>
              </a:ext>
            </a:extLst>
          </p:cNvPr>
          <p:cNvGrpSpPr/>
          <p:nvPr/>
        </p:nvGrpSpPr>
        <p:grpSpPr>
          <a:xfrm>
            <a:off x="2039391" y="2198775"/>
            <a:ext cx="941154" cy="537975"/>
            <a:chOff x="3155022" y="3280674"/>
            <a:chExt cx="902363" cy="493494"/>
          </a:xfrm>
          <a:effectLst/>
        </p:grpSpPr>
        <p:sp>
          <p:nvSpPr>
            <p:cNvPr id="74" name="Oval 73">
              <a:extLst>
                <a:ext uri="{FF2B5EF4-FFF2-40B4-BE49-F238E27FC236}">
                  <a16:creationId xmlns:a16="http://schemas.microsoft.com/office/drawing/2014/main" id="{05E19BE0-6F49-9245-8D6B-D5E55E12020B}"/>
                </a:ext>
              </a:extLst>
            </p:cNvPr>
            <p:cNvSpPr/>
            <p:nvPr/>
          </p:nvSpPr>
          <p:spPr>
            <a:xfrm>
              <a:off x="3875218" y="3280674"/>
              <a:ext cx="182167" cy="18216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75" name="Straight Connector 84">
              <a:extLst>
                <a:ext uri="{FF2B5EF4-FFF2-40B4-BE49-F238E27FC236}">
                  <a16:creationId xmlns:a16="http://schemas.microsoft.com/office/drawing/2014/main" id="{D89747CF-2E35-4249-9455-DA53C56204A0}"/>
                </a:ext>
              </a:extLst>
            </p:cNvPr>
            <p:cNvCxnSpPr>
              <a:cxnSpLocks/>
              <a:stCxn id="61" idx="3"/>
              <a:endCxn id="74" idx="3"/>
            </p:cNvCxnSpPr>
            <p:nvPr/>
          </p:nvCxnSpPr>
          <p:spPr>
            <a:xfrm flipV="1">
              <a:off x="3155022" y="3436163"/>
              <a:ext cx="746874" cy="338005"/>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grpSp>
      <p:grpSp>
        <p:nvGrpSpPr>
          <p:cNvPr id="56" name="Group 85">
            <a:extLst>
              <a:ext uri="{FF2B5EF4-FFF2-40B4-BE49-F238E27FC236}">
                <a16:creationId xmlns:a16="http://schemas.microsoft.com/office/drawing/2014/main" id="{C8BDC6D4-F597-534B-A43C-28A87B99016A}"/>
              </a:ext>
            </a:extLst>
          </p:cNvPr>
          <p:cNvGrpSpPr/>
          <p:nvPr/>
        </p:nvGrpSpPr>
        <p:grpSpPr>
          <a:xfrm>
            <a:off x="2048268" y="2735088"/>
            <a:ext cx="930422" cy="950533"/>
            <a:chOff x="3165311" y="3280674"/>
            <a:chExt cx="892074" cy="871939"/>
          </a:xfrm>
          <a:effectLst/>
        </p:grpSpPr>
        <p:sp>
          <p:nvSpPr>
            <p:cNvPr id="69" name="Oval 86">
              <a:extLst>
                <a:ext uri="{FF2B5EF4-FFF2-40B4-BE49-F238E27FC236}">
                  <a16:creationId xmlns:a16="http://schemas.microsoft.com/office/drawing/2014/main" id="{E44309CE-3A6B-FB4E-8010-D3CFC09401A5}"/>
                </a:ext>
              </a:extLst>
            </p:cNvPr>
            <p:cNvSpPr/>
            <p:nvPr/>
          </p:nvSpPr>
          <p:spPr>
            <a:xfrm>
              <a:off x="3875218" y="3280674"/>
              <a:ext cx="182167" cy="18216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71" name="Straight Connector 88">
              <a:extLst>
                <a:ext uri="{FF2B5EF4-FFF2-40B4-BE49-F238E27FC236}">
                  <a16:creationId xmlns:a16="http://schemas.microsoft.com/office/drawing/2014/main" id="{AD2FB966-3BCA-624F-B12D-540B377208B7}"/>
                </a:ext>
              </a:extLst>
            </p:cNvPr>
            <p:cNvCxnSpPr>
              <a:cxnSpLocks/>
              <a:stCxn id="59" idx="3"/>
              <a:endCxn id="69" idx="3"/>
            </p:cNvCxnSpPr>
            <p:nvPr/>
          </p:nvCxnSpPr>
          <p:spPr>
            <a:xfrm flipV="1">
              <a:off x="3165311" y="3436163"/>
              <a:ext cx="736585" cy="716450"/>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grpSp>
      <p:grpSp>
        <p:nvGrpSpPr>
          <p:cNvPr id="57" name="Group 90">
            <a:extLst>
              <a:ext uri="{FF2B5EF4-FFF2-40B4-BE49-F238E27FC236}">
                <a16:creationId xmlns:a16="http://schemas.microsoft.com/office/drawing/2014/main" id="{E838F1D2-6F32-5A4A-9EE9-7F7F04575BCA}"/>
              </a:ext>
            </a:extLst>
          </p:cNvPr>
          <p:cNvGrpSpPr/>
          <p:nvPr/>
        </p:nvGrpSpPr>
        <p:grpSpPr>
          <a:xfrm>
            <a:off x="2057694" y="3009038"/>
            <a:ext cx="915804" cy="1179885"/>
            <a:chOff x="3179327" y="3280674"/>
            <a:chExt cx="878058" cy="1082327"/>
          </a:xfrm>
          <a:effectLst/>
        </p:grpSpPr>
        <p:sp>
          <p:nvSpPr>
            <p:cNvPr id="67" name="Oval 91">
              <a:extLst>
                <a:ext uri="{FF2B5EF4-FFF2-40B4-BE49-F238E27FC236}">
                  <a16:creationId xmlns:a16="http://schemas.microsoft.com/office/drawing/2014/main" id="{8161BA6D-BC92-C144-B5D3-5F94510EFC1A}"/>
                </a:ext>
              </a:extLst>
            </p:cNvPr>
            <p:cNvSpPr/>
            <p:nvPr/>
          </p:nvSpPr>
          <p:spPr>
            <a:xfrm>
              <a:off x="3875218" y="3280674"/>
              <a:ext cx="182167" cy="18216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68" name="Straight Connector 92">
              <a:extLst>
                <a:ext uri="{FF2B5EF4-FFF2-40B4-BE49-F238E27FC236}">
                  <a16:creationId xmlns:a16="http://schemas.microsoft.com/office/drawing/2014/main" id="{4664A68C-7429-364E-8193-0CC31710693D}"/>
                </a:ext>
              </a:extLst>
            </p:cNvPr>
            <p:cNvCxnSpPr>
              <a:cxnSpLocks/>
              <a:stCxn id="63" idx="3"/>
              <a:endCxn id="67" idx="3"/>
            </p:cNvCxnSpPr>
            <p:nvPr/>
          </p:nvCxnSpPr>
          <p:spPr>
            <a:xfrm flipV="1">
              <a:off x="3179327" y="3436163"/>
              <a:ext cx="722569" cy="926838"/>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grpSp>
      <p:grpSp>
        <p:nvGrpSpPr>
          <p:cNvPr id="58" name="Group 93">
            <a:extLst>
              <a:ext uri="{FF2B5EF4-FFF2-40B4-BE49-F238E27FC236}">
                <a16:creationId xmlns:a16="http://schemas.microsoft.com/office/drawing/2014/main" id="{472459CA-52F7-864A-89BF-1BAB55CE5DC8}"/>
              </a:ext>
            </a:extLst>
          </p:cNvPr>
          <p:cNvGrpSpPr/>
          <p:nvPr/>
        </p:nvGrpSpPr>
        <p:grpSpPr>
          <a:xfrm>
            <a:off x="2045735" y="3282781"/>
            <a:ext cx="933479" cy="1414201"/>
            <a:chOff x="3162381" y="3280674"/>
            <a:chExt cx="895004" cy="1297268"/>
          </a:xfrm>
          <a:effectLst/>
        </p:grpSpPr>
        <p:sp>
          <p:nvSpPr>
            <p:cNvPr id="65" name="Oval 94">
              <a:extLst>
                <a:ext uri="{FF2B5EF4-FFF2-40B4-BE49-F238E27FC236}">
                  <a16:creationId xmlns:a16="http://schemas.microsoft.com/office/drawing/2014/main" id="{6E5CD98D-CA0E-2B42-91BC-CE25187732E3}"/>
                </a:ext>
              </a:extLst>
            </p:cNvPr>
            <p:cNvSpPr/>
            <p:nvPr/>
          </p:nvSpPr>
          <p:spPr>
            <a:xfrm>
              <a:off x="3875218" y="3280674"/>
              <a:ext cx="182167" cy="18216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66" name="Straight Connector 95">
              <a:extLst>
                <a:ext uri="{FF2B5EF4-FFF2-40B4-BE49-F238E27FC236}">
                  <a16:creationId xmlns:a16="http://schemas.microsoft.com/office/drawing/2014/main" id="{FDE3DEB3-4F73-0447-B1E7-C853C28C69FE}"/>
                </a:ext>
              </a:extLst>
            </p:cNvPr>
            <p:cNvCxnSpPr>
              <a:cxnSpLocks/>
              <a:stCxn id="64" idx="3"/>
              <a:endCxn id="65" idx="3"/>
            </p:cNvCxnSpPr>
            <p:nvPr/>
          </p:nvCxnSpPr>
          <p:spPr>
            <a:xfrm flipV="1">
              <a:off x="3162381" y="3436163"/>
              <a:ext cx="739515" cy="1141779"/>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grpSp>
      <p:sp>
        <p:nvSpPr>
          <p:cNvPr id="59" name="TextBox 52">
            <a:extLst>
              <a:ext uri="{FF2B5EF4-FFF2-40B4-BE49-F238E27FC236}">
                <a16:creationId xmlns:a16="http://schemas.microsoft.com/office/drawing/2014/main" id="{82315886-983A-464C-97D5-9863E2664003}"/>
              </a:ext>
            </a:extLst>
          </p:cNvPr>
          <p:cNvSpPr txBox="1"/>
          <p:nvPr/>
        </p:nvSpPr>
        <p:spPr bwMode="auto">
          <a:xfrm>
            <a:off x="448932" y="3516344"/>
            <a:ext cx="1599336"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File SHARE</a:t>
            </a:r>
          </a:p>
        </p:txBody>
      </p:sp>
      <p:sp>
        <p:nvSpPr>
          <p:cNvPr id="60" name="TextBox 53">
            <a:extLst>
              <a:ext uri="{FF2B5EF4-FFF2-40B4-BE49-F238E27FC236}">
                <a16:creationId xmlns:a16="http://schemas.microsoft.com/office/drawing/2014/main" id="{6B83A235-58E2-FF43-89D9-10A05AA7C464}"/>
              </a:ext>
            </a:extLst>
          </p:cNvPr>
          <p:cNvSpPr txBox="1"/>
          <p:nvPr/>
        </p:nvSpPr>
        <p:spPr bwMode="auto">
          <a:xfrm>
            <a:off x="471555" y="3035178"/>
            <a:ext cx="1591933"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Web meeting</a:t>
            </a:r>
          </a:p>
        </p:txBody>
      </p:sp>
      <p:sp>
        <p:nvSpPr>
          <p:cNvPr id="61" name="TextBox 54">
            <a:extLst>
              <a:ext uri="{FF2B5EF4-FFF2-40B4-BE49-F238E27FC236}">
                <a16:creationId xmlns:a16="http://schemas.microsoft.com/office/drawing/2014/main" id="{7C898DBF-00AE-0741-B72A-9423C27D180E}"/>
              </a:ext>
            </a:extLst>
          </p:cNvPr>
          <p:cNvSpPr txBox="1"/>
          <p:nvPr/>
        </p:nvSpPr>
        <p:spPr bwMode="auto">
          <a:xfrm>
            <a:off x="454872" y="2567474"/>
            <a:ext cx="1584519"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Chat &amp; SMS</a:t>
            </a:r>
            <a:endPar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2" name="TextBox 78">
            <a:extLst>
              <a:ext uri="{FF2B5EF4-FFF2-40B4-BE49-F238E27FC236}">
                <a16:creationId xmlns:a16="http://schemas.microsoft.com/office/drawing/2014/main" id="{70F33D7F-6AEB-4A48-9E68-3D212B682934}"/>
              </a:ext>
            </a:extLst>
          </p:cNvPr>
          <p:cNvSpPr txBox="1"/>
          <p:nvPr/>
        </p:nvSpPr>
        <p:spPr bwMode="auto">
          <a:xfrm>
            <a:off x="461630" y="1103558"/>
            <a:ext cx="1596063" cy="132343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Phone with CID, hold, park, flip transfer, conference</a:t>
            </a:r>
          </a:p>
        </p:txBody>
      </p:sp>
      <p:sp>
        <p:nvSpPr>
          <p:cNvPr id="63" name="TextBox 55">
            <a:extLst>
              <a:ext uri="{FF2B5EF4-FFF2-40B4-BE49-F238E27FC236}">
                <a16:creationId xmlns:a16="http://schemas.microsoft.com/office/drawing/2014/main" id="{4AF3933A-AE05-244C-A239-CCC92046439E}"/>
              </a:ext>
            </a:extLst>
          </p:cNvPr>
          <p:cNvSpPr txBox="1"/>
          <p:nvPr/>
        </p:nvSpPr>
        <p:spPr bwMode="auto">
          <a:xfrm>
            <a:off x="453802" y="4019646"/>
            <a:ext cx="1603892"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Call history</a:t>
            </a:r>
          </a:p>
        </p:txBody>
      </p:sp>
      <p:sp>
        <p:nvSpPr>
          <p:cNvPr id="64" name="TextBox 51">
            <a:extLst>
              <a:ext uri="{FF2B5EF4-FFF2-40B4-BE49-F238E27FC236}">
                <a16:creationId xmlns:a16="http://schemas.microsoft.com/office/drawing/2014/main" id="{534FC006-F05F-A942-B91F-6CBA3E148A5D}"/>
              </a:ext>
            </a:extLst>
          </p:cNvPr>
          <p:cNvSpPr txBox="1"/>
          <p:nvPr/>
        </p:nvSpPr>
        <p:spPr bwMode="auto">
          <a:xfrm>
            <a:off x="441843" y="4527705"/>
            <a:ext cx="1603892"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lang="en-US" sz="1600"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CCaaS</a:t>
            </a:r>
            <a:r>
              <a:rPr lang="en-US"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/CORE</a:t>
            </a:r>
            <a:endPar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3" name="TextBox 51">
            <a:extLst>
              <a:ext uri="{FF2B5EF4-FFF2-40B4-BE49-F238E27FC236}">
                <a16:creationId xmlns:a16="http://schemas.microsoft.com/office/drawing/2014/main" id="{94C91ED4-AE7E-41E1-9433-4A70574B0639}"/>
              </a:ext>
            </a:extLst>
          </p:cNvPr>
          <p:cNvSpPr txBox="1"/>
          <p:nvPr/>
        </p:nvSpPr>
        <p:spPr bwMode="auto">
          <a:xfrm>
            <a:off x="446326" y="5016280"/>
            <a:ext cx="1601293"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Voicemail</a:t>
            </a:r>
            <a:endPar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5" name="Straight Connector 95">
            <a:extLst>
              <a:ext uri="{FF2B5EF4-FFF2-40B4-BE49-F238E27FC236}">
                <a16:creationId xmlns:a16="http://schemas.microsoft.com/office/drawing/2014/main" id="{51254BBF-48E8-4D68-9F45-78453E41D6AB}"/>
              </a:ext>
            </a:extLst>
          </p:cNvPr>
          <p:cNvCxnSpPr>
            <a:cxnSpLocks/>
            <a:stCxn id="73" idx="3"/>
            <a:endCxn id="86" idx="2"/>
          </p:cNvCxnSpPr>
          <p:nvPr/>
        </p:nvCxnSpPr>
        <p:spPr>
          <a:xfrm flipV="1">
            <a:off x="2047619" y="3655501"/>
            <a:ext cx="746079" cy="1530056"/>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sp>
        <p:nvSpPr>
          <p:cNvPr id="86" name="Oval 94">
            <a:extLst>
              <a:ext uri="{FF2B5EF4-FFF2-40B4-BE49-F238E27FC236}">
                <a16:creationId xmlns:a16="http://schemas.microsoft.com/office/drawing/2014/main" id="{5E1901B4-A0D0-4CB9-A51E-ED639BF67E25}"/>
              </a:ext>
            </a:extLst>
          </p:cNvPr>
          <p:cNvSpPr/>
          <p:nvPr/>
        </p:nvSpPr>
        <p:spPr>
          <a:xfrm>
            <a:off x="2793698" y="3556208"/>
            <a:ext cx="189998" cy="19858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sp>
        <p:nvSpPr>
          <p:cNvPr id="87" name="TextBox 51">
            <a:extLst>
              <a:ext uri="{FF2B5EF4-FFF2-40B4-BE49-F238E27FC236}">
                <a16:creationId xmlns:a16="http://schemas.microsoft.com/office/drawing/2014/main" id="{EEF908D0-C1FB-478D-B662-68E763D2FCE0}"/>
              </a:ext>
            </a:extLst>
          </p:cNvPr>
          <p:cNvSpPr txBox="1"/>
          <p:nvPr/>
        </p:nvSpPr>
        <p:spPr bwMode="auto">
          <a:xfrm>
            <a:off x="464256" y="5477961"/>
            <a:ext cx="1580300" cy="33855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Dial Pad</a:t>
            </a:r>
          </a:p>
        </p:txBody>
      </p:sp>
      <p:cxnSp>
        <p:nvCxnSpPr>
          <p:cNvPr id="89" name="Straight Connector 95">
            <a:extLst>
              <a:ext uri="{FF2B5EF4-FFF2-40B4-BE49-F238E27FC236}">
                <a16:creationId xmlns:a16="http://schemas.microsoft.com/office/drawing/2014/main" id="{96F8C043-D21C-4E8C-9FCB-364C4B096294}"/>
              </a:ext>
            </a:extLst>
          </p:cNvPr>
          <p:cNvCxnSpPr>
            <a:cxnSpLocks/>
            <a:stCxn id="87" idx="3"/>
            <a:endCxn id="90" idx="2"/>
          </p:cNvCxnSpPr>
          <p:nvPr/>
        </p:nvCxnSpPr>
        <p:spPr>
          <a:xfrm flipV="1">
            <a:off x="2044556" y="3928924"/>
            <a:ext cx="753625" cy="1718314"/>
          </a:xfrm>
          <a:prstGeom prst="line">
            <a:avLst/>
          </a:prstGeom>
          <a:ln w="19050">
            <a:solidFill>
              <a:srgbClr val="98BC33"/>
            </a:solidFill>
          </a:ln>
        </p:spPr>
        <p:style>
          <a:lnRef idx="1">
            <a:schemeClr val="accent1"/>
          </a:lnRef>
          <a:fillRef idx="0">
            <a:schemeClr val="accent1"/>
          </a:fillRef>
          <a:effectRef idx="0">
            <a:schemeClr val="accent1"/>
          </a:effectRef>
          <a:fontRef idx="minor">
            <a:schemeClr val="tx1"/>
          </a:fontRef>
        </p:style>
      </p:cxnSp>
      <p:sp>
        <p:nvSpPr>
          <p:cNvPr id="90" name="Oval 94">
            <a:extLst>
              <a:ext uri="{FF2B5EF4-FFF2-40B4-BE49-F238E27FC236}">
                <a16:creationId xmlns:a16="http://schemas.microsoft.com/office/drawing/2014/main" id="{C83ACC02-83C1-4A94-97F5-C5A05C1E8712}"/>
              </a:ext>
            </a:extLst>
          </p:cNvPr>
          <p:cNvSpPr/>
          <p:nvPr/>
        </p:nvSpPr>
        <p:spPr>
          <a:xfrm>
            <a:off x="2798181" y="3829631"/>
            <a:ext cx="189998" cy="198586"/>
          </a:xfrm>
          <a:prstGeom prst="ellipse">
            <a:avLst/>
          </a:prstGeom>
          <a:noFill/>
          <a:ln w="19050">
            <a:solidFill>
              <a:srgbClr val="98B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spTree>
    <p:extLst>
      <p:ext uri="{BB962C8B-B14F-4D97-AF65-F5344CB8AC3E}">
        <p14:creationId xmlns:p14="http://schemas.microsoft.com/office/powerpoint/2010/main" val="230891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140CAB-AD48-3747-84E7-80568A0F5636}"/>
              </a:ext>
            </a:extLst>
          </p:cNvPr>
          <p:cNvSpPr/>
          <p:nvPr/>
        </p:nvSpPr>
        <p:spPr>
          <a:xfrm>
            <a:off x="8172" y="1399698"/>
            <a:ext cx="12185199" cy="5027219"/>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3992"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4" name="Rechthoek 3">
            <a:extLst>
              <a:ext uri="{FF2B5EF4-FFF2-40B4-BE49-F238E27FC236}">
                <a16:creationId xmlns:a16="http://schemas.microsoft.com/office/drawing/2014/main" id="{C59ADDA0-8516-854A-916B-CA876E2A0B97}"/>
              </a:ext>
            </a:extLst>
          </p:cNvPr>
          <p:cNvSpPr/>
          <p:nvPr/>
        </p:nvSpPr>
        <p:spPr>
          <a:xfrm>
            <a:off x="407986" y="1558310"/>
            <a:ext cx="11376024" cy="86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メイリオ"/>
              <a:cs typeface="+mn-cs"/>
            </a:endParaRPr>
          </a:p>
        </p:txBody>
      </p:sp>
      <p:sp>
        <p:nvSpPr>
          <p:cNvPr id="27" name="Rechthoek 26">
            <a:extLst>
              <a:ext uri="{FF2B5EF4-FFF2-40B4-BE49-F238E27FC236}">
                <a16:creationId xmlns:a16="http://schemas.microsoft.com/office/drawing/2014/main" id="{B338316A-02A5-7648-95AC-5752118D263E}"/>
              </a:ext>
            </a:extLst>
          </p:cNvPr>
          <p:cNvSpPr/>
          <p:nvPr/>
        </p:nvSpPr>
        <p:spPr>
          <a:xfrm>
            <a:off x="407989" y="2526071"/>
            <a:ext cx="11376024" cy="86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メイリオ"/>
              <a:cs typeface="+mn-cs"/>
            </a:endParaRPr>
          </a:p>
        </p:txBody>
      </p:sp>
      <p:sp>
        <p:nvSpPr>
          <p:cNvPr id="28" name="Rechthoek 27">
            <a:extLst>
              <a:ext uri="{FF2B5EF4-FFF2-40B4-BE49-F238E27FC236}">
                <a16:creationId xmlns:a16="http://schemas.microsoft.com/office/drawing/2014/main" id="{1FC74EB1-E01A-3C4D-89C4-0BD8EA1BE350}"/>
              </a:ext>
            </a:extLst>
          </p:cNvPr>
          <p:cNvSpPr/>
          <p:nvPr/>
        </p:nvSpPr>
        <p:spPr>
          <a:xfrm>
            <a:off x="407986" y="3507126"/>
            <a:ext cx="11376024" cy="86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メイリオ"/>
              <a:cs typeface="+mn-cs"/>
            </a:endParaRPr>
          </a:p>
        </p:txBody>
      </p:sp>
      <p:sp>
        <p:nvSpPr>
          <p:cNvPr id="29" name="Rechthoek 28">
            <a:extLst>
              <a:ext uri="{FF2B5EF4-FFF2-40B4-BE49-F238E27FC236}">
                <a16:creationId xmlns:a16="http://schemas.microsoft.com/office/drawing/2014/main" id="{968CA1D2-C77E-254B-90A6-333DECE56FC2}"/>
              </a:ext>
            </a:extLst>
          </p:cNvPr>
          <p:cNvSpPr/>
          <p:nvPr/>
        </p:nvSpPr>
        <p:spPr>
          <a:xfrm>
            <a:off x="407989" y="4482566"/>
            <a:ext cx="11376024" cy="86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メイリオ"/>
              <a:cs typeface="+mn-cs"/>
            </a:endParaRPr>
          </a:p>
        </p:txBody>
      </p:sp>
      <p:pic>
        <p:nvPicPr>
          <p:cNvPr id="223" name="Graphic 222">
            <a:extLst>
              <a:ext uri="{FF2B5EF4-FFF2-40B4-BE49-F238E27FC236}">
                <a16:creationId xmlns:a16="http://schemas.microsoft.com/office/drawing/2014/main" id="{560FEF60-FECB-B34C-B62D-07FE6893F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9378" y="273426"/>
            <a:ext cx="1098076" cy="285327"/>
          </a:xfrm>
          <a:prstGeom prst="rect">
            <a:avLst/>
          </a:prstGeom>
        </p:spPr>
      </p:pic>
      <p:sp>
        <p:nvSpPr>
          <p:cNvPr id="224" name="Rechthoek 223">
            <a:extLst>
              <a:ext uri="{FF2B5EF4-FFF2-40B4-BE49-F238E27FC236}">
                <a16:creationId xmlns:a16="http://schemas.microsoft.com/office/drawing/2014/main" id="{9620B633-A130-AA42-BD2A-20A4A4AE3CD3}"/>
              </a:ext>
            </a:extLst>
          </p:cNvPr>
          <p:cNvSpPr/>
          <p:nvPr/>
        </p:nvSpPr>
        <p:spPr>
          <a:xfrm>
            <a:off x="-6798" y="-19818"/>
            <a:ext cx="12198795" cy="809494"/>
          </a:xfrm>
          <a:prstGeom prst="rect">
            <a:avLst/>
          </a:prstGeom>
          <a:solidFill>
            <a:srgbClr val="002B6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メイリオ"/>
              <a:cs typeface="+mn-cs"/>
            </a:endParaRPr>
          </a:p>
        </p:txBody>
      </p:sp>
      <p:sp>
        <p:nvSpPr>
          <p:cNvPr id="225" name="Rechthoek 224">
            <a:extLst>
              <a:ext uri="{FF2B5EF4-FFF2-40B4-BE49-F238E27FC236}">
                <a16:creationId xmlns:a16="http://schemas.microsoft.com/office/drawing/2014/main" id="{521BE835-CBD4-354D-8EFE-6961CC756C40}"/>
              </a:ext>
            </a:extLst>
          </p:cNvPr>
          <p:cNvSpPr/>
          <p:nvPr/>
        </p:nvSpPr>
        <p:spPr>
          <a:xfrm>
            <a:off x="-2" y="-17268"/>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メイリオ"/>
              <a:cs typeface="+mn-cs"/>
            </a:endParaRPr>
          </a:p>
        </p:txBody>
      </p:sp>
      <p:sp>
        <p:nvSpPr>
          <p:cNvPr id="226" name="Title 1">
            <a:extLst>
              <a:ext uri="{FF2B5EF4-FFF2-40B4-BE49-F238E27FC236}">
                <a16:creationId xmlns:a16="http://schemas.microsoft.com/office/drawing/2014/main" id="{B6C431B4-4797-9442-BF3B-DA62BA7C8CE2}"/>
              </a:ext>
            </a:extLst>
          </p:cNvPr>
          <p:cNvSpPr txBox="1">
            <a:spLocks/>
          </p:cNvSpPr>
          <p:nvPr/>
        </p:nvSpPr>
        <p:spPr>
          <a:xfrm>
            <a:off x="407986" y="13875"/>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27" name="Graphic 226">
            <a:extLst>
              <a:ext uri="{FF2B5EF4-FFF2-40B4-BE49-F238E27FC236}">
                <a16:creationId xmlns:a16="http://schemas.microsoft.com/office/drawing/2014/main" id="{FF6E2CB8-EBF9-AC40-BA03-1EB450F62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4" y="184827"/>
            <a:ext cx="1098076" cy="285327"/>
          </a:xfrm>
          <a:prstGeom prst="rect">
            <a:avLst/>
          </a:prstGeom>
        </p:spPr>
      </p:pic>
      <p:sp>
        <p:nvSpPr>
          <p:cNvPr id="2" name="Rechthoek 1">
            <a:extLst>
              <a:ext uri="{FF2B5EF4-FFF2-40B4-BE49-F238E27FC236}">
                <a16:creationId xmlns:a16="http://schemas.microsoft.com/office/drawing/2014/main" id="{C1AD622D-BCB7-6B4A-9B59-1432CA625B44}"/>
              </a:ext>
            </a:extLst>
          </p:cNvPr>
          <p:cNvSpPr/>
          <p:nvPr/>
        </p:nvSpPr>
        <p:spPr>
          <a:xfrm>
            <a:off x="333847" y="868407"/>
            <a:ext cx="11643672" cy="452560"/>
          </a:xfrm>
          <a:prstGeom prst="rect">
            <a:avLst/>
          </a:prstGeom>
        </p:spPr>
        <p:txBody>
          <a:bodyPr wrap="square">
            <a:spAutoFit/>
          </a:bodyPr>
          <a:lstStyle/>
          <a:p>
            <a:pPr marL="9525" marR="0" lvl="1"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4376A"/>
                </a:solidFill>
                <a:effectLst/>
                <a:uLnTx/>
                <a:uFillTx/>
                <a:latin typeface="Verdana" panose="020B0604030504040204" pitchFamily="34" charset="0"/>
                <a:ea typeface="Verdana" panose="020B0604030504040204" pitchFamily="34" charset="0"/>
                <a:cs typeface="Verdana" panose="020B0604030504040204" pitchFamily="34" charset="0"/>
              </a:rPr>
              <a:t>Fully integrated cloud communications, collaboration, and contact center</a:t>
            </a:r>
          </a:p>
        </p:txBody>
      </p:sp>
      <p:pic>
        <p:nvPicPr>
          <p:cNvPr id="17" name="Picture 12">
            <a:extLst>
              <a:ext uri="{FF2B5EF4-FFF2-40B4-BE49-F238E27FC236}">
                <a16:creationId xmlns:a16="http://schemas.microsoft.com/office/drawing/2014/main" id="{47AB8116-32A9-C946-8738-BF3171D30A38}"/>
              </a:ext>
            </a:extLst>
          </p:cNvPr>
          <p:cNvPicPr>
            <a:picLocks noChangeAspect="1"/>
          </p:cNvPicPr>
          <p:nvPr/>
        </p:nvPicPr>
        <p:blipFill>
          <a:blip r:embed="rId5"/>
          <a:srcRect/>
          <a:stretch/>
        </p:blipFill>
        <p:spPr>
          <a:xfrm>
            <a:off x="418874" y="1670273"/>
            <a:ext cx="2533515" cy="649515"/>
          </a:xfrm>
          <a:prstGeom prst="rect">
            <a:avLst/>
          </a:prstGeom>
        </p:spPr>
      </p:pic>
      <p:pic>
        <p:nvPicPr>
          <p:cNvPr id="30" name="Picture 12">
            <a:extLst>
              <a:ext uri="{FF2B5EF4-FFF2-40B4-BE49-F238E27FC236}">
                <a16:creationId xmlns:a16="http://schemas.microsoft.com/office/drawing/2014/main" id="{C455B766-DD2A-2B48-918C-4A42B87A68C4}"/>
              </a:ext>
            </a:extLst>
          </p:cNvPr>
          <p:cNvPicPr>
            <a:picLocks noChangeAspect="1"/>
          </p:cNvPicPr>
          <p:nvPr/>
        </p:nvPicPr>
        <p:blipFill>
          <a:blip r:embed="rId6"/>
          <a:srcRect/>
          <a:stretch/>
        </p:blipFill>
        <p:spPr>
          <a:xfrm>
            <a:off x="429765" y="4616692"/>
            <a:ext cx="2411836" cy="617429"/>
          </a:xfrm>
          <a:prstGeom prst="rect">
            <a:avLst/>
          </a:prstGeom>
        </p:spPr>
      </p:pic>
      <p:pic>
        <p:nvPicPr>
          <p:cNvPr id="31" name="Picture 12">
            <a:extLst>
              <a:ext uri="{FF2B5EF4-FFF2-40B4-BE49-F238E27FC236}">
                <a16:creationId xmlns:a16="http://schemas.microsoft.com/office/drawing/2014/main" id="{F1A1314A-9A23-E44A-B0A1-006D7731985D}"/>
              </a:ext>
            </a:extLst>
          </p:cNvPr>
          <p:cNvPicPr>
            <a:picLocks noChangeAspect="1"/>
          </p:cNvPicPr>
          <p:nvPr/>
        </p:nvPicPr>
        <p:blipFill>
          <a:blip r:embed="rId7"/>
          <a:srcRect/>
          <a:stretch/>
        </p:blipFill>
        <p:spPr>
          <a:xfrm>
            <a:off x="462264" y="2719472"/>
            <a:ext cx="2385811" cy="469527"/>
          </a:xfrm>
          <a:prstGeom prst="rect">
            <a:avLst/>
          </a:prstGeom>
        </p:spPr>
      </p:pic>
      <p:sp>
        <p:nvSpPr>
          <p:cNvPr id="21" name="TextBox 20">
            <a:extLst>
              <a:ext uri="{FF2B5EF4-FFF2-40B4-BE49-F238E27FC236}">
                <a16:creationId xmlns:a16="http://schemas.microsoft.com/office/drawing/2014/main" id="{F3547BAB-493A-E148-9D77-AEA08FD199E5}"/>
              </a:ext>
            </a:extLst>
          </p:cNvPr>
          <p:cNvSpPr txBox="1"/>
          <p:nvPr/>
        </p:nvSpPr>
        <p:spPr>
          <a:xfrm>
            <a:off x="3055961" y="1549741"/>
            <a:ext cx="8476618" cy="880376"/>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UCaaS</a:t>
            </a: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including fully integrated enterprise-grade communications, team collaboration, online meeting, and file sharing. All accessible through NEC desk phones and easy to use mobile and desktop apps.  </a:t>
            </a:r>
          </a:p>
        </p:txBody>
      </p:sp>
      <p:sp>
        <p:nvSpPr>
          <p:cNvPr id="22" name="TextBox 31">
            <a:extLst>
              <a:ext uri="{FF2B5EF4-FFF2-40B4-BE49-F238E27FC236}">
                <a16:creationId xmlns:a16="http://schemas.microsoft.com/office/drawing/2014/main" id="{5E9B4BCF-347A-3748-A066-92226534389E}"/>
              </a:ext>
            </a:extLst>
          </p:cNvPr>
          <p:cNvSpPr txBox="1"/>
          <p:nvPr/>
        </p:nvSpPr>
        <p:spPr>
          <a:xfrm>
            <a:off x="3055962" y="4505507"/>
            <a:ext cx="8491917" cy="865547"/>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CCaaS</a:t>
            </a: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designed to scale from the simple, single channel small business to the most sophisticated, large, omni-channel environment. Offered either integrated with BLUE CONNECT or “over the top” for existing NEC PBX or any other PBX. The CORE version of ENGAGE is included with CONNECT.</a:t>
            </a:r>
          </a:p>
        </p:txBody>
      </p:sp>
      <p:sp>
        <p:nvSpPr>
          <p:cNvPr id="25" name="TextBox 32">
            <a:extLst>
              <a:ext uri="{FF2B5EF4-FFF2-40B4-BE49-F238E27FC236}">
                <a16:creationId xmlns:a16="http://schemas.microsoft.com/office/drawing/2014/main" id="{285FBB04-D169-9845-9DB7-A9121CF68E10}"/>
              </a:ext>
            </a:extLst>
          </p:cNvPr>
          <p:cNvSpPr txBox="1"/>
          <p:nvPr/>
        </p:nvSpPr>
        <p:spPr>
          <a:xfrm>
            <a:off x="3055962" y="2484838"/>
            <a:ext cx="8706427" cy="889276"/>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HD Video Conferencing and Collaboration. </a:t>
            </a:r>
            <a:r>
              <a:rPr kumimoji="0" lang="en-US" sz="14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a:t>
            </a: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nline meeting with screen share, remote control, recording, Outlook, Teams and G Suite integration and Artificial Intelligence integration for meeting transcription, key word detection and search and action item capture. </a:t>
            </a:r>
          </a:p>
        </p:txBody>
      </p:sp>
      <p:sp>
        <p:nvSpPr>
          <p:cNvPr id="26" name="TextBox 33">
            <a:extLst>
              <a:ext uri="{FF2B5EF4-FFF2-40B4-BE49-F238E27FC236}">
                <a16:creationId xmlns:a16="http://schemas.microsoft.com/office/drawing/2014/main" id="{0BC60291-6C14-AE47-A253-5772509938DB}"/>
              </a:ext>
            </a:extLst>
          </p:cNvPr>
          <p:cNvSpPr txBox="1"/>
          <p:nvPr/>
        </p:nvSpPr>
        <p:spPr>
          <a:xfrm>
            <a:off x="3028125" y="3470358"/>
            <a:ext cx="8745153" cy="865548"/>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File Sync, Share, and Backup with Antivirus</a:t>
            </a: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Easily save, sync, and share files from any device with built-in file backup to mitigate any data loss situation that may occur.</a:t>
            </a:r>
          </a:p>
        </p:txBody>
      </p:sp>
      <p:cxnSp>
        <p:nvCxnSpPr>
          <p:cNvPr id="33" name="Rechte verbindingslijn 32">
            <a:extLst>
              <a:ext uri="{FF2B5EF4-FFF2-40B4-BE49-F238E27FC236}">
                <a16:creationId xmlns:a16="http://schemas.microsoft.com/office/drawing/2014/main" id="{2D0F2112-A501-6241-AB4B-64983C694203}"/>
              </a:ext>
            </a:extLst>
          </p:cNvPr>
          <p:cNvCxnSpPr>
            <a:cxnSpLocks/>
          </p:cNvCxnSpPr>
          <p:nvPr/>
        </p:nvCxnSpPr>
        <p:spPr>
          <a:xfrm>
            <a:off x="3006819" y="1665088"/>
            <a:ext cx="0" cy="649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9E935F17-333A-7945-8363-6545309E9924}"/>
              </a:ext>
            </a:extLst>
          </p:cNvPr>
          <p:cNvCxnSpPr>
            <a:cxnSpLocks/>
          </p:cNvCxnSpPr>
          <p:nvPr/>
        </p:nvCxnSpPr>
        <p:spPr>
          <a:xfrm>
            <a:off x="3006819" y="2624448"/>
            <a:ext cx="0" cy="649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A1D445D5-5456-6A42-B2F4-446E46025192}"/>
              </a:ext>
            </a:extLst>
          </p:cNvPr>
          <p:cNvCxnSpPr>
            <a:cxnSpLocks/>
          </p:cNvCxnSpPr>
          <p:nvPr/>
        </p:nvCxnSpPr>
        <p:spPr>
          <a:xfrm>
            <a:off x="3006819" y="3615059"/>
            <a:ext cx="0" cy="649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238DE6DD-582A-CD42-9036-B5DF017E98F2}"/>
              </a:ext>
            </a:extLst>
          </p:cNvPr>
          <p:cNvCxnSpPr>
            <a:cxnSpLocks/>
          </p:cNvCxnSpPr>
          <p:nvPr/>
        </p:nvCxnSpPr>
        <p:spPr>
          <a:xfrm>
            <a:off x="3006819" y="4580285"/>
            <a:ext cx="0" cy="649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rcRect/>
          <a:stretch/>
        </p:blipFill>
        <p:spPr>
          <a:xfrm>
            <a:off x="450800" y="3638916"/>
            <a:ext cx="2386584" cy="614784"/>
          </a:xfrm>
          <a:prstGeom prst="rect">
            <a:avLst/>
          </a:prstGeom>
        </p:spPr>
      </p:pic>
      <p:sp>
        <p:nvSpPr>
          <p:cNvPr id="5" name="Title 4">
            <a:extLst>
              <a:ext uri="{FF2B5EF4-FFF2-40B4-BE49-F238E27FC236}">
                <a16:creationId xmlns:a16="http://schemas.microsoft.com/office/drawing/2014/main" id="{DCC71C45-4E7D-4DCF-A5AC-5188F9A0B977}"/>
              </a:ext>
            </a:extLst>
          </p:cNvPr>
          <p:cNvSpPr>
            <a:spLocks noGrp="1"/>
          </p:cNvSpPr>
          <p:nvPr>
            <p:ph type="title"/>
          </p:nvPr>
        </p:nvSpPr>
        <p:spPr>
          <a:xfrm>
            <a:off x="80855" y="38400"/>
            <a:ext cx="11712000" cy="624000"/>
          </a:xfrm>
        </p:spPr>
        <p:txBody>
          <a:bodyPr>
            <a:normAutofit/>
          </a:bodyPr>
          <a:lstStyle/>
          <a:p>
            <a:r>
              <a:rPr lang="en-US" dirty="0"/>
              <a:t>NEC UNIVERGE BLUE CLOUD SERVICES</a:t>
            </a:r>
          </a:p>
        </p:txBody>
      </p:sp>
      <p:sp>
        <p:nvSpPr>
          <p:cNvPr id="32" name="Rechthoek 28">
            <a:extLst>
              <a:ext uri="{FF2B5EF4-FFF2-40B4-BE49-F238E27FC236}">
                <a16:creationId xmlns:a16="http://schemas.microsoft.com/office/drawing/2014/main" id="{C976F2E9-E9F2-4356-90AB-43A49F5D1BD3}"/>
              </a:ext>
            </a:extLst>
          </p:cNvPr>
          <p:cNvSpPr/>
          <p:nvPr/>
        </p:nvSpPr>
        <p:spPr>
          <a:xfrm>
            <a:off x="407995" y="5450532"/>
            <a:ext cx="11376024" cy="86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xtBox 33">
            <a:extLst>
              <a:ext uri="{FF2B5EF4-FFF2-40B4-BE49-F238E27FC236}">
                <a16:creationId xmlns:a16="http://schemas.microsoft.com/office/drawing/2014/main" id="{5AA4905F-6C43-405C-ABC8-1348B5D0B23C}"/>
              </a:ext>
            </a:extLst>
          </p:cNvPr>
          <p:cNvSpPr txBox="1"/>
          <p:nvPr/>
        </p:nvSpPr>
        <p:spPr>
          <a:xfrm>
            <a:off x="3028131" y="5450532"/>
            <a:ext cx="8745154" cy="865548"/>
          </a:xfrm>
          <a:prstGeom prst="rect">
            <a:avLst/>
          </a:prstGeom>
          <a:noFill/>
        </p:spPr>
        <p:txBody>
          <a:bodyPr wrap="square" rtlCol="0" anchor="ctr" anchorCtr="0">
            <a:no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Cost savings, scalability and flexibility. </a:t>
            </a:r>
            <a:r>
              <a:rPr lang="en-US" sz="1400" dirty="0">
                <a:latin typeface="Verdana" panose="020B0604030504040204" pitchFamily="34" charset="0"/>
                <a:ea typeface="Verdana" panose="020B0604030504040204" pitchFamily="34" charset="0"/>
                <a:cs typeface="Verdana" panose="020B0604030504040204" pitchFamily="34" charset="0"/>
              </a:rPr>
              <a:t>Offers superior call quality, optimized bandwidth,  unlimited local &amp; long distance, and a quick return on investment.</a:t>
            </a:r>
          </a:p>
        </p:txBody>
      </p:sp>
      <p:pic>
        <p:nvPicPr>
          <p:cNvPr id="38" name="Picture 37">
            <a:extLst>
              <a:ext uri="{FF2B5EF4-FFF2-40B4-BE49-F238E27FC236}">
                <a16:creationId xmlns:a16="http://schemas.microsoft.com/office/drawing/2014/main" id="{6E870B76-1E53-4546-88A6-F3EDB9BE1F9B}"/>
              </a:ext>
            </a:extLst>
          </p:cNvPr>
          <p:cNvPicPr>
            <a:picLocks noChangeAspect="1"/>
          </p:cNvPicPr>
          <p:nvPr/>
        </p:nvPicPr>
        <p:blipFill>
          <a:blip r:embed="rId9"/>
          <a:stretch>
            <a:fillRect/>
          </a:stretch>
        </p:blipFill>
        <p:spPr>
          <a:xfrm>
            <a:off x="634404" y="5583848"/>
            <a:ext cx="579419" cy="528592"/>
          </a:xfrm>
          <a:prstGeom prst="rect">
            <a:avLst/>
          </a:prstGeom>
        </p:spPr>
      </p:pic>
      <p:pic>
        <p:nvPicPr>
          <p:cNvPr id="39" name="Picture 38">
            <a:extLst>
              <a:ext uri="{FF2B5EF4-FFF2-40B4-BE49-F238E27FC236}">
                <a16:creationId xmlns:a16="http://schemas.microsoft.com/office/drawing/2014/main" id="{3D0DC312-DB7B-4804-ADD1-A0077E943120}"/>
              </a:ext>
            </a:extLst>
          </p:cNvPr>
          <p:cNvPicPr>
            <a:picLocks noChangeAspect="1"/>
          </p:cNvPicPr>
          <p:nvPr/>
        </p:nvPicPr>
        <p:blipFill>
          <a:blip r:embed="rId10"/>
          <a:stretch>
            <a:fillRect/>
          </a:stretch>
        </p:blipFill>
        <p:spPr>
          <a:xfrm>
            <a:off x="1257133" y="5848144"/>
            <a:ext cx="1602197" cy="214155"/>
          </a:xfrm>
          <a:prstGeom prst="rect">
            <a:avLst/>
          </a:prstGeom>
        </p:spPr>
      </p:pic>
      <p:pic>
        <p:nvPicPr>
          <p:cNvPr id="40" name="Picture 39">
            <a:extLst>
              <a:ext uri="{FF2B5EF4-FFF2-40B4-BE49-F238E27FC236}">
                <a16:creationId xmlns:a16="http://schemas.microsoft.com/office/drawing/2014/main" id="{0275EF9C-43B9-4752-A020-AC70DA2FDACE}"/>
              </a:ext>
            </a:extLst>
          </p:cNvPr>
          <p:cNvPicPr>
            <a:picLocks noChangeAspect="1"/>
          </p:cNvPicPr>
          <p:nvPr/>
        </p:nvPicPr>
        <p:blipFill>
          <a:blip r:embed="rId11"/>
          <a:stretch>
            <a:fillRect/>
          </a:stretch>
        </p:blipFill>
        <p:spPr>
          <a:xfrm>
            <a:off x="1257133" y="5616516"/>
            <a:ext cx="1324072" cy="187812"/>
          </a:xfrm>
          <a:prstGeom prst="rect">
            <a:avLst/>
          </a:prstGeom>
        </p:spPr>
      </p:pic>
      <p:cxnSp>
        <p:nvCxnSpPr>
          <p:cNvPr id="41" name="Rechte verbindingslijn 35">
            <a:extLst>
              <a:ext uri="{FF2B5EF4-FFF2-40B4-BE49-F238E27FC236}">
                <a16:creationId xmlns:a16="http://schemas.microsoft.com/office/drawing/2014/main" id="{2658F471-5ED4-454A-80B4-27193ED18CD7}"/>
              </a:ext>
            </a:extLst>
          </p:cNvPr>
          <p:cNvCxnSpPr>
            <a:cxnSpLocks/>
          </p:cNvCxnSpPr>
          <p:nvPr/>
        </p:nvCxnSpPr>
        <p:spPr>
          <a:xfrm>
            <a:off x="3009091" y="5565202"/>
            <a:ext cx="0" cy="649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66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
            <a:extLst>
              <a:ext uri="{FF2B5EF4-FFF2-40B4-BE49-F238E27FC236}">
                <a16:creationId xmlns:a16="http://schemas.microsoft.com/office/drawing/2014/main" id="{CD923F1D-D6A6-EF43-B033-FAA7D569E8DC}"/>
              </a:ext>
            </a:extLst>
          </p:cNvPr>
          <p:cNvSpPr/>
          <p:nvPr/>
        </p:nvSpPr>
        <p:spPr>
          <a:xfrm>
            <a:off x="-6796" y="786693"/>
            <a:ext cx="12198795" cy="5675333"/>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90996"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CONNECT Mobile – Fully Integrated Experience</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pic>
        <p:nvPicPr>
          <p:cNvPr id="10" name="Picture 22">
            <a:extLst>
              <a:ext uri="{FF2B5EF4-FFF2-40B4-BE49-F238E27FC236}">
                <a16:creationId xmlns:a16="http://schemas.microsoft.com/office/drawing/2014/main" id="{3461146B-990C-F74B-92A2-3F45E3C710F0}"/>
              </a:ext>
            </a:extLst>
          </p:cNvPr>
          <p:cNvPicPr>
            <a:picLocks noChangeAspect="1" noChangeArrowheads="1"/>
          </p:cNvPicPr>
          <p:nvPr/>
        </p:nvPicPr>
        <p:blipFill>
          <a:blip r:embed="rId5"/>
          <a:srcRect/>
          <a:stretch/>
        </p:blipFill>
        <p:spPr bwMode="auto">
          <a:xfrm>
            <a:off x="4607522" y="772968"/>
            <a:ext cx="2976957" cy="572866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24">
            <a:extLst>
              <a:ext uri="{FF2B5EF4-FFF2-40B4-BE49-F238E27FC236}">
                <a16:creationId xmlns:a16="http://schemas.microsoft.com/office/drawing/2014/main" id="{90F11B76-7A64-8D43-AF43-225207F11E2B}"/>
              </a:ext>
            </a:extLst>
          </p:cNvPr>
          <p:cNvSpPr/>
          <p:nvPr/>
        </p:nvSpPr>
        <p:spPr>
          <a:xfrm>
            <a:off x="6972918" y="4066969"/>
            <a:ext cx="211379" cy="211379"/>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15" name="Straight Connector 28">
            <a:extLst>
              <a:ext uri="{FF2B5EF4-FFF2-40B4-BE49-F238E27FC236}">
                <a16:creationId xmlns:a16="http://schemas.microsoft.com/office/drawing/2014/main" id="{95BA6310-233A-C149-A247-70EE1B42D336}"/>
              </a:ext>
            </a:extLst>
          </p:cNvPr>
          <p:cNvCxnSpPr>
            <a:cxnSpLocks/>
            <a:stCxn id="14" idx="6"/>
          </p:cNvCxnSpPr>
          <p:nvPr/>
        </p:nvCxnSpPr>
        <p:spPr>
          <a:xfrm flipV="1">
            <a:off x="7184297" y="3723265"/>
            <a:ext cx="1476692" cy="449394"/>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16" name="TextBox 29">
            <a:extLst>
              <a:ext uri="{FF2B5EF4-FFF2-40B4-BE49-F238E27FC236}">
                <a16:creationId xmlns:a16="http://schemas.microsoft.com/office/drawing/2014/main" id="{44D36A30-0E17-3C4B-AE4F-5B31111EF825}"/>
              </a:ext>
            </a:extLst>
          </p:cNvPr>
          <p:cNvSpPr txBox="1"/>
          <p:nvPr/>
        </p:nvSpPr>
        <p:spPr bwMode="auto">
          <a:xfrm>
            <a:off x="8290859" y="3255068"/>
            <a:ext cx="1555275" cy="1195283"/>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Place and receive business calls</a:t>
            </a:r>
          </a:p>
        </p:txBody>
      </p:sp>
      <p:sp>
        <p:nvSpPr>
          <p:cNvPr id="17" name="Oval 25">
            <a:extLst>
              <a:ext uri="{FF2B5EF4-FFF2-40B4-BE49-F238E27FC236}">
                <a16:creationId xmlns:a16="http://schemas.microsoft.com/office/drawing/2014/main" id="{F3192D00-0586-C646-8988-D02DE0D7DB79}"/>
              </a:ext>
            </a:extLst>
          </p:cNvPr>
          <p:cNvSpPr>
            <a:spLocks noChangeAspect="1"/>
          </p:cNvSpPr>
          <p:nvPr/>
        </p:nvSpPr>
        <p:spPr>
          <a:xfrm>
            <a:off x="6689088" y="2864700"/>
            <a:ext cx="229760" cy="228599"/>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18" name="Straight Connector 30">
            <a:extLst>
              <a:ext uri="{FF2B5EF4-FFF2-40B4-BE49-F238E27FC236}">
                <a16:creationId xmlns:a16="http://schemas.microsoft.com/office/drawing/2014/main" id="{D2F125D6-C556-C348-8F4D-AFDF351C7FF7}"/>
              </a:ext>
            </a:extLst>
          </p:cNvPr>
          <p:cNvCxnSpPr>
            <a:cxnSpLocks/>
            <a:endCxn id="19" idx="1"/>
          </p:cNvCxnSpPr>
          <p:nvPr/>
        </p:nvCxnSpPr>
        <p:spPr>
          <a:xfrm flipV="1">
            <a:off x="6918848" y="2669910"/>
            <a:ext cx="1387057" cy="272875"/>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19" name="TextBox 31">
            <a:extLst>
              <a:ext uri="{FF2B5EF4-FFF2-40B4-BE49-F238E27FC236}">
                <a16:creationId xmlns:a16="http://schemas.microsoft.com/office/drawing/2014/main" id="{CD77CB05-2BCA-7F4F-B3B3-B6FE6877D079}"/>
              </a:ext>
            </a:extLst>
          </p:cNvPr>
          <p:cNvSpPr txBox="1"/>
          <p:nvPr/>
        </p:nvSpPr>
        <p:spPr bwMode="auto">
          <a:xfrm>
            <a:off x="8305906" y="2456468"/>
            <a:ext cx="1555275" cy="426887"/>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Team chat</a:t>
            </a:r>
          </a:p>
        </p:txBody>
      </p:sp>
      <p:sp>
        <p:nvSpPr>
          <p:cNvPr id="20" name="Oval 33">
            <a:extLst>
              <a:ext uri="{FF2B5EF4-FFF2-40B4-BE49-F238E27FC236}">
                <a16:creationId xmlns:a16="http://schemas.microsoft.com/office/drawing/2014/main" id="{E703A9E6-B799-9E43-899A-CE610F03A65B}"/>
              </a:ext>
            </a:extLst>
          </p:cNvPr>
          <p:cNvSpPr/>
          <p:nvPr/>
        </p:nvSpPr>
        <p:spPr>
          <a:xfrm>
            <a:off x="6803970" y="1642342"/>
            <a:ext cx="365760" cy="36576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21" name="Straight Connector 34">
            <a:extLst>
              <a:ext uri="{FF2B5EF4-FFF2-40B4-BE49-F238E27FC236}">
                <a16:creationId xmlns:a16="http://schemas.microsoft.com/office/drawing/2014/main" id="{B9257608-C064-3546-AF92-084690AB3861}"/>
              </a:ext>
            </a:extLst>
          </p:cNvPr>
          <p:cNvCxnSpPr>
            <a:cxnSpLocks/>
            <a:stCxn id="20" idx="6"/>
          </p:cNvCxnSpPr>
          <p:nvPr/>
        </p:nvCxnSpPr>
        <p:spPr>
          <a:xfrm flipV="1">
            <a:off x="7169730" y="1282928"/>
            <a:ext cx="2014862" cy="542294"/>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22" name="TextBox 35">
            <a:extLst>
              <a:ext uri="{FF2B5EF4-FFF2-40B4-BE49-F238E27FC236}">
                <a16:creationId xmlns:a16="http://schemas.microsoft.com/office/drawing/2014/main" id="{91C783C8-A65B-B844-A361-1E7DF261334D}"/>
              </a:ext>
            </a:extLst>
          </p:cNvPr>
          <p:cNvSpPr txBox="1"/>
          <p:nvPr/>
        </p:nvSpPr>
        <p:spPr bwMode="auto">
          <a:xfrm>
            <a:off x="8305905" y="1201320"/>
            <a:ext cx="1540229" cy="68301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Transcribed voicemail</a:t>
            </a:r>
          </a:p>
        </p:txBody>
      </p:sp>
      <p:sp>
        <p:nvSpPr>
          <p:cNvPr id="23" name="Oval 26">
            <a:extLst>
              <a:ext uri="{FF2B5EF4-FFF2-40B4-BE49-F238E27FC236}">
                <a16:creationId xmlns:a16="http://schemas.microsoft.com/office/drawing/2014/main" id="{4427F440-0B87-0149-8DCA-914B1181CEAC}"/>
              </a:ext>
            </a:extLst>
          </p:cNvPr>
          <p:cNvSpPr>
            <a:spLocks noChangeAspect="1"/>
          </p:cNvSpPr>
          <p:nvPr/>
        </p:nvSpPr>
        <p:spPr>
          <a:xfrm>
            <a:off x="5181600" y="4188092"/>
            <a:ext cx="137160" cy="137160"/>
          </a:xfrm>
          <a:prstGeom prst="ellipse">
            <a:avLst/>
          </a:prstGeom>
          <a:noFill/>
          <a:ln w="25400">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24" name="Straight Connector 36">
            <a:extLst>
              <a:ext uri="{FF2B5EF4-FFF2-40B4-BE49-F238E27FC236}">
                <a16:creationId xmlns:a16="http://schemas.microsoft.com/office/drawing/2014/main" id="{9F05C91A-754D-B147-9C4A-222654273F83}"/>
              </a:ext>
            </a:extLst>
          </p:cNvPr>
          <p:cNvCxnSpPr>
            <a:cxnSpLocks/>
            <a:endCxn id="23" idx="2"/>
          </p:cNvCxnSpPr>
          <p:nvPr/>
        </p:nvCxnSpPr>
        <p:spPr>
          <a:xfrm>
            <a:off x="3151542" y="3763047"/>
            <a:ext cx="2030058" cy="493625"/>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25" name="TextBox 37">
            <a:extLst>
              <a:ext uri="{FF2B5EF4-FFF2-40B4-BE49-F238E27FC236}">
                <a16:creationId xmlns:a16="http://schemas.microsoft.com/office/drawing/2014/main" id="{4A7E7F12-D1E1-0541-9E0E-AC9879974EEF}"/>
              </a:ext>
            </a:extLst>
          </p:cNvPr>
          <p:cNvSpPr txBox="1"/>
          <p:nvPr/>
        </p:nvSpPr>
        <p:spPr bwMode="auto">
          <a:xfrm>
            <a:off x="2280297" y="3573652"/>
            <a:ext cx="1686340" cy="68301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Real-time presence </a:t>
            </a:r>
          </a:p>
        </p:txBody>
      </p:sp>
      <p:sp>
        <p:nvSpPr>
          <p:cNvPr id="26" name="Oval 27">
            <a:extLst>
              <a:ext uri="{FF2B5EF4-FFF2-40B4-BE49-F238E27FC236}">
                <a16:creationId xmlns:a16="http://schemas.microsoft.com/office/drawing/2014/main" id="{71A62CFC-641B-9B45-B923-125FCAE195AD}"/>
              </a:ext>
            </a:extLst>
          </p:cNvPr>
          <p:cNvSpPr>
            <a:spLocks noChangeAspect="1"/>
          </p:cNvSpPr>
          <p:nvPr/>
        </p:nvSpPr>
        <p:spPr>
          <a:xfrm>
            <a:off x="5002098" y="2843828"/>
            <a:ext cx="291131" cy="292608"/>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27" name="Straight Connector 38">
            <a:extLst>
              <a:ext uri="{FF2B5EF4-FFF2-40B4-BE49-F238E27FC236}">
                <a16:creationId xmlns:a16="http://schemas.microsoft.com/office/drawing/2014/main" id="{238F0D42-1F05-8B4F-BDAD-9C54BA3C6A93}"/>
              </a:ext>
            </a:extLst>
          </p:cNvPr>
          <p:cNvCxnSpPr>
            <a:cxnSpLocks/>
          </p:cNvCxnSpPr>
          <p:nvPr/>
        </p:nvCxnSpPr>
        <p:spPr>
          <a:xfrm>
            <a:off x="3733800" y="2559906"/>
            <a:ext cx="1287618" cy="373649"/>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28" name="TextBox 39">
            <a:extLst>
              <a:ext uri="{FF2B5EF4-FFF2-40B4-BE49-F238E27FC236}">
                <a16:creationId xmlns:a16="http://schemas.microsoft.com/office/drawing/2014/main" id="{D53534C5-0CFF-EF44-8217-5C7A509CAFAD}"/>
              </a:ext>
            </a:extLst>
          </p:cNvPr>
          <p:cNvSpPr txBox="1"/>
          <p:nvPr/>
        </p:nvSpPr>
        <p:spPr bwMode="auto">
          <a:xfrm>
            <a:off x="2280297" y="2307111"/>
            <a:ext cx="1686340" cy="68301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All company contacts</a:t>
            </a:r>
          </a:p>
        </p:txBody>
      </p:sp>
      <p:sp>
        <p:nvSpPr>
          <p:cNvPr id="29" name="Oval 40">
            <a:extLst>
              <a:ext uri="{FF2B5EF4-FFF2-40B4-BE49-F238E27FC236}">
                <a16:creationId xmlns:a16="http://schemas.microsoft.com/office/drawing/2014/main" id="{D8ACE5EB-6DAB-0C44-9992-643DE681A2C8}"/>
              </a:ext>
            </a:extLst>
          </p:cNvPr>
          <p:cNvSpPr/>
          <p:nvPr/>
        </p:nvSpPr>
        <p:spPr>
          <a:xfrm flipH="1">
            <a:off x="6736733" y="5500465"/>
            <a:ext cx="518355" cy="518356"/>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30" name="Straight Connector 41">
            <a:extLst>
              <a:ext uri="{FF2B5EF4-FFF2-40B4-BE49-F238E27FC236}">
                <a16:creationId xmlns:a16="http://schemas.microsoft.com/office/drawing/2014/main" id="{626BE9F8-413B-DB4D-9283-C03A62CECCA7}"/>
              </a:ext>
            </a:extLst>
          </p:cNvPr>
          <p:cNvCxnSpPr>
            <a:cxnSpLocks/>
            <a:endCxn id="29" idx="1"/>
          </p:cNvCxnSpPr>
          <p:nvPr/>
        </p:nvCxnSpPr>
        <p:spPr>
          <a:xfrm flipH="1">
            <a:off x="7179177" y="5108274"/>
            <a:ext cx="1019954" cy="468102"/>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31" name="TextBox 42">
            <a:extLst>
              <a:ext uri="{FF2B5EF4-FFF2-40B4-BE49-F238E27FC236}">
                <a16:creationId xmlns:a16="http://schemas.microsoft.com/office/drawing/2014/main" id="{A6ED5C13-E0D0-2E43-84FC-065C2D954238}"/>
              </a:ext>
            </a:extLst>
          </p:cNvPr>
          <p:cNvSpPr txBox="1"/>
          <p:nvPr/>
        </p:nvSpPr>
        <p:spPr bwMode="auto">
          <a:xfrm>
            <a:off x="8290859" y="4822065"/>
            <a:ext cx="1570322" cy="145141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Phone with hold, park, transfer, conference, and flip</a:t>
            </a:r>
          </a:p>
        </p:txBody>
      </p:sp>
      <p:cxnSp>
        <p:nvCxnSpPr>
          <p:cNvPr id="32" name="Straight Connector 43">
            <a:extLst>
              <a:ext uri="{FF2B5EF4-FFF2-40B4-BE49-F238E27FC236}">
                <a16:creationId xmlns:a16="http://schemas.microsoft.com/office/drawing/2014/main" id="{EA1FACD9-99DA-894F-9E98-937958B300C0}"/>
              </a:ext>
            </a:extLst>
          </p:cNvPr>
          <p:cNvCxnSpPr>
            <a:cxnSpLocks/>
            <a:endCxn id="33" idx="1"/>
          </p:cNvCxnSpPr>
          <p:nvPr/>
        </p:nvCxnSpPr>
        <p:spPr>
          <a:xfrm>
            <a:off x="3522319" y="4965569"/>
            <a:ext cx="1314577" cy="639160"/>
          </a:xfrm>
          <a:prstGeom prst="line">
            <a:avLst/>
          </a:prstGeom>
          <a:ln w="22225">
            <a:solidFill>
              <a:srgbClr val="87C024"/>
            </a:solidFill>
          </a:ln>
          <a:effectLst/>
        </p:spPr>
        <p:style>
          <a:lnRef idx="1">
            <a:schemeClr val="accent1"/>
          </a:lnRef>
          <a:fillRef idx="0">
            <a:schemeClr val="accent1"/>
          </a:fillRef>
          <a:effectRef idx="0">
            <a:schemeClr val="accent1"/>
          </a:effectRef>
          <a:fontRef idx="minor">
            <a:schemeClr val="tx1"/>
          </a:fontRef>
        </p:style>
      </p:cxnSp>
      <p:sp>
        <p:nvSpPr>
          <p:cNvPr id="33" name="Oval 12">
            <a:extLst>
              <a:ext uri="{FF2B5EF4-FFF2-40B4-BE49-F238E27FC236}">
                <a16:creationId xmlns:a16="http://schemas.microsoft.com/office/drawing/2014/main" id="{477393EF-00BB-6F48-95F9-ABA6B63A5B80}"/>
              </a:ext>
            </a:extLst>
          </p:cNvPr>
          <p:cNvSpPr/>
          <p:nvPr/>
        </p:nvSpPr>
        <p:spPr>
          <a:xfrm>
            <a:off x="4823228" y="5591063"/>
            <a:ext cx="93329" cy="93327"/>
          </a:xfrm>
          <a:prstGeom prst="ellipse">
            <a:avLst/>
          </a:prstGeom>
          <a:solidFill>
            <a:srgbClr val="87C024"/>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sp>
        <p:nvSpPr>
          <p:cNvPr id="34" name="TextBox 44">
            <a:extLst>
              <a:ext uri="{FF2B5EF4-FFF2-40B4-BE49-F238E27FC236}">
                <a16:creationId xmlns:a16="http://schemas.microsoft.com/office/drawing/2014/main" id="{29C6BD86-6C88-604D-A01B-579B216920EA}"/>
              </a:ext>
            </a:extLst>
          </p:cNvPr>
          <p:cNvSpPr txBox="1"/>
          <p:nvPr/>
        </p:nvSpPr>
        <p:spPr bwMode="auto">
          <a:xfrm>
            <a:off x="2278517" y="4781559"/>
            <a:ext cx="1677393" cy="939151"/>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Siri and Apple watch integration </a:t>
            </a:r>
          </a:p>
        </p:txBody>
      </p:sp>
    </p:spTree>
    <p:extLst>
      <p:ext uri="{BB962C8B-B14F-4D97-AF65-F5344CB8AC3E}">
        <p14:creationId xmlns:p14="http://schemas.microsoft.com/office/powerpoint/2010/main" val="273720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008" b="17832"/>
          <a:stretch/>
        </p:blipFill>
        <p:spPr>
          <a:xfrm flipH="1">
            <a:off x="0" y="0"/>
            <a:ext cx="12192000" cy="6308725"/>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903890" y="0"/>
            <a:ext cx="4115149" cy="6308725"/>
          </a:xfrm>
          <a:prstGeom prst="rect">
            <a:avLst/>
          </a:prstGeom>
          <a:solidFill>
            <a:schemeClr val="bg1">
              <a:alpha val="70000"/>
            </a:schemeClr>
          </a:solidFill>
          <a:ln w="6350" cap="flat" cmpd="sng" algn="ctr">
            <a:noFill/>
            <a:prstDash val="solid"/>
            <a:miter lim="800000"/>
          </a:ln>
          <a:effectLst/>
        </p:spPr>
        <p:txBody>
          <a:bodyPr rtlCol="0" anchor="ctr"/>
          <a:lstStyle/>
          <a:p>
            <a:endParaRPr lang="en-US" sz="3200" kern="0" dirty="0">
              <a:solidFill>
                <a:prstClr val="white"/>
              </a:solidFill>
              <a:latin typeface="Calibri" panose="020F0502020204030204"/>
            </a:endParaRPr>
          </a:p>
        </p:txBody>
      </p:sp>
      <p:sp>
        <p:nvSpPr>
          <p:cNvPr id="8" name="TextBox 7"/>
          <p:cNvSpPr txBox="1"/>
          <p:nvPr/>
        </p:nvSpPr>
        <p:spPr>
          <a:xfrm>
            <a:off x="1162251" y="2678539"/>
            <a:ext cx="3657600" cy="2585323"/>
          </a:xfrm>
          <a:prstGeom prst="rect">
            <a:avLst/>
          </a:prstGeom>
          <a:noFill/>
        </p:spPr>
        <p:txBody>
          <a:bodyPr wrap="square" rtlCol="0">
            <a:spAutoFit/>
          </a:bodyPr>
          <a:lstStyle/>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Enabling the workforce to provide personalized service…</a:t>
            </a:r>
          </a:p>
          <a:p>
            <a:r>
              <a:rPr lang="en-US" dirty="0">
                <a:latin typeface="Verdana" panose="020B0604030504040204" pitchFamily="34" charset="0"/>
                <a:ea typeface="Verdana" panose="020B0604030504040204" pitchFamily="34" charset="0"/>
                <a:cs typeface="Verdana" panose="020B0604030504040204" pitchFamily="34" charset="0"/>
              </a:rPr>
              <a:t>from anywhere</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EXTEND Integrations are included with CONNECT and ENGAGE based upon user license or package</a:t>
            </a:r>
          </a:p>
        </p:txBody>
      </p:sp>
      <p:pic>
        <p:nvPicPr>
          <p:cNvPr id="7" name="Graphic 6">
            <a:extLst>
              <a:ext uri="{FF2B5EF4-FFF2-40B4-BE49-F238E27FC236}">
                <a16:creationId xmlns:a16="http://schemas.microsoft.com/office/drawing/2014/main" id="{FE21FDD1-74CA-B441-B151-CC5D68D815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3891" y="350400"/>
            <a:ext cx="6743225" cy="2480998"/>
          </a:xfrm>
          <a:prstGeom prst="rect">
            <a:avLst/>
          </a:prstGeom>
        </p:spPr>
      </p:pic>
      <p:grpSp>
        <p:nvGrpSpPr>
          <p:cNvPr id="14" name="Groep 13">
            <a:extLst>
              <a:ext uri="{FF2B5EF4-FFF2-40B4-BE49-F238E27FC236}">
                <a16:creationId xmlns:a16="http://schemas.microsoft.com/office/drawing/2014/main" id="{7371FAA2-D60C-D344-949F-C4D26F8ED393}"/>
              </a:ext>
            </a:extLst>
          </p:cNvPr>
          <p:cNvGrpSpPr/>
          <p:nvPr/>
        </p:nvGrpSpPr>
        <p:grpSpPr>
          <a:xfrm>
            <a:off x="1162251" y="5783551"/>
            <a:ext cx="3538380" cy="335280"/>
            <a:chOff x="1162251" y="5557520"/>
            <a:chExt cx="3216709" cy="304800"/>
          </a:xfrm>
        </p:grpSpPr>
        <p:pic>
          <p:nvPicPr>
            <p:cNvPr id="12" name="Graphic 11">
              <a:extLst>
                <a:ext uri="{FF2B5EF4-FFF2-40B4-BE49-F238E27FC236}">
                  <a16:creationId xmlns:a16="http://schemas.microsoft.com/office/drawing/2014/main" id="{1524A9D0-5142-0E4D-AB37-0FA69DD95F58}"/>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890E2A49-6569-D144-AA0C-05CAFC5B8D6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1162251" y="5557520"/>
              <a:ext cx="1625600" cy="304800"/>
            </a:xfrm>
            <a:prstGeom prst="rect">
              <a:avLst/>
            </a:prstGeom>
          </p:spPr>
        </p:pic>
      </p:grpSp>
    </p:spTree>
    <p:extLst>
      <p:ext uri="{BB962C8B-B14F-4D97-AF65-F5344CB8AC3E}">
        <p14:creationId xmlns:p14="http://schemas.microsoft.com/office/powerpoint/2010/main" val="38028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ep 8">
            <a:extLst>
              <a:ext uri="{FF2B5EF4-FFF2-40B4-BE49-F238E27FC236}">
                <a16:creationId xmlns:a16="http://schemas.microsoft.com/office/drawing/2014/main" id="{B1280126-EA03-E648-B708-872B92D3FE53}"/>
              </a:ext>
            </a:extLst>
          </p:cNvPr>
          <p:cNvGrpSpPr>
            <a:grpSpLocks noChangeAspect="1"/>
          </p:cNvGrpSpPr>
          <p:nvPr/>
        </p:nvGrpSpPr>
        <p:grpSpPr>
          <a:xfrm>
            <a:off x="1562814" y="814519"/>
            <a:ext cx="9392119" cy="5669280"/>
            <a:chOff x="6296788" y="3411490"/>
            <a:chExt cx="4479222" cy="2703756"/>
          </a:xfrm>
        </p:grpSpPr>
        <p:pic>
          <p:nvPicPr>
            <p:cNvPr id="26" name="Afbeelding 4" descr="Afbeelding met monitor, elektronica, scherm, computer&#10;&#10;Automatisch gegenereerde beschrijving">
              <a:extLst>
                <a:ext uri="{FF2B5EF4-FFF2-40B4-BE49-F238E27FC236}">
                  <a16:creationId xmlns:a16="http://schemas.microsoft.com/office/drawing/2014/main" id="{00EEB85E-EB92-6B4E-B586-B6A5272C11E5}"/>
                </a:ext>
              </a:extLst>
            </p:cNvPr>
            <p:cNvPicPr>
              <a:picLocks noChangeAspect="1"/>
            </p:cNvPicPr>
            <p:nvPr/>
          </p:nvPicPr>
          <p:blipFill>
            <a:blip r:embed="rId3"/>
            <a:stretch>
              <a:fillRect/>
            </a:stretch>
          </p:blipFill>
          <p:spPr>
            <a:xfrm>
              <a:off x="6296788" y="3411490"/>
              <a:ext cx="4479222" cy="2703756"/>
            </a:xfrm>
            <a:prstGeom prst="rect">
              <a:avLst/>
            </a:prstGeom>
          </p:spPr>
        </p:pic>
        <p:pic>
          <p:nvPicPr>
            <p:cNvPr id="27" name="Afbeelding 7" descr="Afbeelding met schermafbeelding&#10;&#10;Automatisch gegenereerde beschrijving">
              <a:extLst>
                <a:ext uri="{FF2B5EF4-FFF2-40B4-BE49-F238E27FC236}">
                  <a16:creationId xmlns:a16="http://schemas.microsoft.com/office/drawing/2014/main" id="{E5E8E5A8-2C4E-2B45-92C5-92E7445E1AB0}"/>
                </a:ext>
              </a:extLst>
            </p:cNvPr>
            <p:cNvPicPr>
              <a:picLocks noChangeAspect="1"/>
            </p:cNvPicPr>
            <p:nvPr/>
          </p:nvPicPr>
          <p:blipFill rotWithShape="1">
            <a:blip r:embed="rId4"/>
            <a:srcRect/>
            <a:stretch/>
          </p:blipFill>
          <p:spPr>
            <a:xfrm>
              <a:off x="6809215" y="3663361"/>
              <a:ext cx="3400385" cy="2038554"/>
            </a:xfrm>
            <a:prstGeom prst="rect">
              <a:avLst/>
            </a:prstGeom>
          </p:spPr>
        </p:pic>
      </p:grpSp>
      <p:sp>
        <p:nvSpPr>
          <p:cNvPr id="28" name="Rectangle 27"/>
          <p:cNvSpPr/>
          <p:nvPr/>
        </p:nvSpPr>
        <p:spPr bwMode="auto">
          <a:xfrm>
            <a:off x="1112692" y="917441"/>
            <a:ext cx="9992299" cy="5321905"/>
          </a:xfrm>
          <a:prstGeom prst="rect">
            <a:avLst/>
          </a:prstGeom>
          <a:solidFill>
            <a:srgbClr val="F4F4F4">
              <a:alpha val="66000"/>
            </a:srgbClr>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2" name="Title 1"/>
          <p:cNvSpPr>
            <a:spLocks noGrp="1"/>
          </p:cNvSpPr>
          <p:nvPr>
            <p:ph type="title"/>
          </p:nvPr>
        </p:nvSpPr>
        <p:spPr>
          <a:xfrm>
            <a:off x="73153" y="0"/>
            <a:ext cx="10393897" cy="662400"/>
          </a:xfrm>
        </p:spPr>
        <p:txBody>
          <a:bodyPr>
            <a:normAutofit/>
          </a:bodyPr>
          <a:lstStyle/>
          <a:p>
            <a:r>
              <a:rPr lang="en-US" sz="2800" dirty="0">
                <a:latin typeface="+mn-lt"/>
              </a:rPr>
              <a:t>UNIVERGE BLUE EXTEND – Easily Access Pre-built Apps </a:t>
            </a:r>
          </a:p>
        </p:txBody>
      </p:sp>
      <p:sp>
        <p:nvSpPr>
          <p:cNvPr id="4" name="Rectangle 3"/>
          <p:cNvSpPr/>
          <p:nvPr/>
        </p:nvSpPr>
        <p:spPr bwMode="auto">
          <a:xfrm>
            <a:off x="0" y="2276875"/>
            <a:ext cx="3529172" cy="2649600"/>
          </a:xfrm>
          <a:prstGeom prst="rect">
            <a:avLst/>
          </a:prstGeom>
          <a:solidFill>
            <a:srgbClr val="004F9F"/>
          </a:solidFill>
          <a:ln>
            <a:noFill/>
          </a:ln>
          <a:effectLst/>
        </p:spPr>
        <p:txBody>
          <a:bodyPr rot="0" spcFirstLastPara="0" vertOverflow="overflow" horzOverflow="overflow" vert="horz" wrap="square" lIns="0" tIns="0" rIns="540000" bIns="0" numCol="1" spcCol="0" rtlCol="0" fromWordArt="0" anchor="ctr" anchorCtr="0" forceAA="0" compatLnSpc="1">
            <a:prstTxWarp prst="textNoShape">
              <a:avLst/>
            </a:prstTxWarp>
            <a:noAutofit/>
          </a:bodyPr>
          <a:lstStyle/>
          <a:p>
            <a:pPr lvl="1" algn="r">
              <a:spcBef>
                <a:spcPts val="1200"/>
              </a:spcBef>
              <a:buClr>
                <a:srgbClr val="FF8200"/>
              </a:buClr>
            </a:pPr>
            <a:r>
              <a:rPr lang="en-US" sz="1400" dirty="0">
                <a:solidFill>
                  <a:schemeClr val="bg1"/>
                </a:solidFill>
                <a:effectLst>
                  <a:outerShdw blurRad="38100" dist="38100" dir="2700000" algn="tl">
                    <a:srgbClr val="000000">
                      <a:alpha val="43137"/>
                    </a:srgbClr>
                  </a:outerShdw>
                </a:effectLst>
              </a:rPr>
              <a:t>Enhance existing business systems with click-to-dial, analytics, call logging, </a:t>
            </a:r>
            <a:br>
              <a:rPr lang="en-US" sz="1400" dirty="0">
                <a:solidFill>
                  <a:schemeClr val="bg1"/>
                </a:solidFill>
                <a:effectLst>
                  <a:outerShdw blurRad="38100" dist="38100" dir="2700000" algn="tl">
                    <a:srgbClr val="000000">
                      <a:alpha val="43137"/>
                    </a:srgbClr>
                  </a:outerShdw>
                </a:effectLst>
              </a:rPr>
            </a:br>
            <a:r>
              <a:rPr lang="en-US" sz="1400" dirty="0">
                <a:solidFill>
                  <a:schemeClr val="bg1"/>
                </a:solidFill>
                <a:effectLst>
                  <a:outerShdw blurRad="38100" dist="38100" dir="2700000" algn="tl">
                    <a:srgbClr val="000000">
                      <a:alpha val="43137"/>
                    </a:srgbClr>
                  </a:outerShdw>
                </a:effectLst>
              </a:rPr>
              <a:t>and fax </a:t>
            </a:r>
            <a:br>
              <a:rPr lang="en-US" sz="1400" dirty="0">
                <a:solidFill>
                  <a:schemeClr val="bg1"/>
                </a:solidFill>
                <a:effectLst>
                  <a:outerShdw blurRad="38100" dist="38100" dir="2700000" algn="tl">
                    <a:srgbClr val="000000">
                      <a:alpha val="43137"/>
                    </a:srgbClr>
                  </a:outerShdw>
                </a:effectLst>
              </a:rPr>
            </a:br>
            <a:r>
              <a:rPr lang="en-US" sz="1400" dirty="0">
                <a:solidFill>
                  <a:schemeClr val="bg1"/>
                </a:solidFill>
                <a:effectLst>
                  <a:outerShdw blurRad="38100" dist="38100" dir="2700000" algn="tl">
                    <a:srgbClr val="000000">
                      <a:alpha val="43137"/>
                    </a:srgbClr>
                  </a:outerShdw>
                </a:effectLst>
              </a:rPr>
              <a:t>from one UX </a:t>
            </a:r>
            <a:endParaRPr lang="en-US" sz="12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9172" y="1571945"/>
            <a:ext cx="5216812" cy="4054250"/>
          </a:xfrm>
          <a:prstGeom prst="rect">
            <a:avLst/>
          </a:prstGeom>
          <a:noFill/>
          <a:ln>
            <a:noFill/>
          </a:ln>
        </p:spPr>
      </p:pic>
      <p:sp>
        <p:nvSpPr>
          <p:cNvPr id="5" name="Rectangle 4"/>
          <p:cNvSpPr/>
          <p:nvPr/>
        </p:nvSpPr>
        <p:spPr bwMode="auto">
          <a:xfrm>
            <a:off x="8702211" y="2276875"/>
            <a:ext cx="3489789" cy="2642400"/>
          </a:xfrm>
          <a:prstGeom prst="rect">
            <a:avLst/>
          </a:prstGeom>
          <a:solidFill>
            <a:srgbClr val="004F9F"/>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1">
              <a:spcBef>
                <a:spcPts val="1200"/>
              </a:spcBef>
              <a:buClr>
                <a:srgbClr val="FF8200"/>
              </a:buClr>
            </a:pPr>
            <a:r>
              <a:rPr lang="en-US" sz="1400" dirty="0">
                <a:solidFill>
                  <a:schemeClr val="bg1"/>
                </a:solidFill>
                <a:effectLst>
                  <a:outerShdw blurRad="38100" dist="38100" dir="2700000" algn="tl">
                    <a:srgbClr val="000000">
                      <a:alpha val="43137"/>
                    </a:srgbClr>
                  </a:outerShdw>
                </a:effectLst>
              </a:rPr>
              <a:t>Comprehensive Google integration </a:t>
            </a:r>
          </a:p>
          <a:p>
            <a:pPr lvl="1">
              <a:spcBef>
                <a:spcPts val="1200"/>
              </a:spcBef>
              <a:buClr>
                <a:srgbClr val="FF8200"/>
              </a:buClr>
            </a:pPr>
            <a:r>
              <a:rPr lang="en-US" sz="1400" dirty="0">
                <a:solidFill>
                  <a:schemeClr val="bg1"/>
                </a:solidFill>
                <a:effectLst>
                  <a:outerShdw blurRad="38100" dist="38100" dir="2700000" algn="tl">
                    <a:srgbClr val="000000">
                      <a:alpha val="43137"/>
                    </a:srgbClr>
                  </a:outerShdw>
                </a:effectLst>
                <a:ea typeface="Verdana"/>
                <a:cs typeface="Verdana"/>
                <a:sym typeface="Verdana"/>
              </a:rPr>
              <a:t>Broad Microsoft support</a:t>
            </a:r>
          </a:p>
          <a:p>
            <a:pPr lvl="1">
              <a:spcBef>
                <a:spcPts val="1200"/>
              </a:spcBef>
              <a:buClr>
                <a:srgbClr val="FF8200"/>
              </a:buClr>
            </a:pPr>
            <a:r>
              <a:rPr lang="en-US" sz="1400" dirty="0">
                <a:solidFill>
                  <a:schemeClr val="bg1"/>
                </a:solidFill>
                <a:effectLst>
                  <a:outerShdw blurRad="38100" dist="38100" dir="2700000" algn="tl">
                    <a:srgbClr val="000000">
                      <a:alpha val="43137"/>
                    </a:srgbClr>
                  </a:outerShdw>
                </a:effectLst>
                <a:ea typeface="Verdana"/>
                <a:cs typeface="Verdana"/>
                <a:sym typeface="Verdana"/>
              </a:rPr>
              <a:t>APIs for everything – </a:t>
            </a:r>
            <a:br>
              <a:rPr lang="en-US" sz="1400" dirty="0">
                <a:solidFill>
                  <a:schemeClr val="bg1"/>
                </a:solidFill>
                <a:effectLst>
                  <a:outerShdw blurRad="38100" dist="38100" dir="2700000" algn="tl">
                    <a:srgbClr val="000000">
                      <a:alpha val="43137"/>
                    </a:srgbClr>
                  </a:outerShdw>
                </a:effectLst>
                <a:ea typeface="Verdana"/>
                <a:cs typeface="Verdana"/>
                <a:sym typeface="Verdana"/>
              </a:rPr>
            </a:br>
            <a:r>
              <a:rPr lang="en-US" sz="1400" dirty="0">
                <a:solidFill>
                  <a:schemeClr val="bg1"/>
                </a:solidFill>
                <a:effectLst>
                  <a:outerShdw blurRad="38100" dist="38100" dir="2700000" algn="tl">
                    <a:srgbClr val="000000">
                      <a:alpha val="43137"/>
                    </a:srgbClr>
                  </a:outerShdw>
                </a:effectLst>
                <a:ea typeface="Verdana"/>
                <a:cs typeface="Verdana"/>
                <a:sym typeface="Verdana"/>
              </a:rPr>
              <a:t>voice, SMS, messaging, meetings, and fax</a:t>
            </a:r>
            <a:endParaRPr kumimoji="1" lang="en-US" sz="1000" dirty="0">
              <a:solidFill>
                <a:srgbClr val="EA5B0A"/>
              </a:solidFill>
              <a:effectLst>
                <a:outerShdw blurRad="38100" dist="38100" dir="2700000" algn="tl">
                  <a:srgbClr val="000000">
                    <a:alpha val="43137"/>
                  </a:srgbClr>
                </a:outerShdw>
              </a:effectLst>
              <a:ea typeface="+mj-ea"/>
            </a:endParaRPr>
          </a:p>
        </p:txBody>
      </p:sp>
      <p:sp>
        <p:nvSpPr>
          <p:cNvPr id="7" name="Rectangle 6"/>
          <p:cNvSpPr/>
          <p:nvPr/>
        </p:nvSpPr>
        <p:spPr bwMode="auto">
          <a:xfrm>
            <a:off x="4807077" y="753036"/>
            <a:ext cx="2642172" cy="839942"/>
          </a:xfrm>
          <a:prstGeom prst="rect">
            <a:avLst/>
          </a:prstGeom>
          <a:solidFill>
            <a:srgbClr val="5FA1D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8" name="Rectangle 7"/>
          <p:cNvSpPr/>
          <p:nvPr/>
        </p:nvSpPr>
        <p:spPr bwMode="auto">
          <a:xfrm>
            <a:off x="4807076" y="5615920"/>
            <a:ext cx="2642171" cy="702687"/>
          </a:xfrm>
          <a:prstGeom prst="rect">
            <a:avLst/>
          </a:prstGeom>
          <a:solidFill>
            <a:srgbClr val="5FA1D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9" name="Rectangle 8">
            <a:extLst>
              <a:ext uri="{FF2B5EF4-FFF2-40B4-BE49-F238E27FC236}">
                <a16:creationId xmlns:a16="http://schemas.microsoft.com/office/drawing/2014/main" id="{CB114ACC-B80D-48B1-858D-C533EEE4E8FA}"/>
              </a:ext>
            </a:extLst>
          </p:cNvPr>
          <p:cNvSpPr/>
          <p:nvPr/>
        </p:nvSpPr>
        <p:spPr>
          <a:xfrm>
            <a:off x="1036021" y="2914528"/>
            <a:ext cx="1974110" cy="1369083"/>
          </a:xfrm>
          <a:prstGeom prst="rect">
            <a:avLst/>
          </a:prstGeom>
          <a:noFill/>
          <a:ln w="57150" cap="flat" cmpd="sng" algn="ctr">
            <a:noFill/>
            <a:prstDash val="solid"/>
          </a:ln>
          <a:effectLst/>
        </p:spPr>
        <p:txBody>
          <a:bodyPr lIns="0" tIns="0" rIns="0" bIns="0" rtlCol="0" anchor="ctr"/>
          <a:lstStyle/>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chemeClr val="bg1"/>
              </a:solidFill>
              <a:effectLst/>
              <a:uLnTx/>
              <a:uFillTx/>
              <a:ea typeface="ＭＳ Ｐゴシック" charset="0"/>
              <a:cs typeface="+mn-cs"/>
            </a:endParaRPr>
          </a:p>
        </p:txBody>
      </p:sp>
      <p:sp>
        <p:nvSpPr>
          <p:cNvPr id="10" name="Rectangle 9">
            <a:extLst>
              <a:ext uri="{FF2B5EF4-FFF2-40B4-BE49-F238E27FC236}">
                <a16:creationId xmlns:a16="http://schemas.microsoft.com/office/drawing/2014/main" id="{795CF4FE-85E1-4283-B087-52C4F433782C}"/>
              </a:ext>
            </a:extLst>
          </p:cNvPr>
          <p:cNvSpPr/>
          <p:nvPr/>
        </p:nvSpPr>
        <p:spPr>
          <a:xfrm>
            <a:off x="9650683" y="2914527"/>
            <a:ext cx="1974110" cy="1369083"/>
          </a:xfrm>
          <a:prstGeom prst="rect">
            <a:avLst/>
          </a:prstGeom>
          <a:noFill/>
          <a:ln w="57150" cap="flat" cmpd="sng" algn="ctr">
            <a:noFill/>
            <a:prstDash val="solid"/>
          </a:ln>
          <a:effectLst>
            <a:softEdge rad="0"/>
          </a:effectLst>
        </p:spPr>
        <p:txBody>
          <a:bodyPr lIns="0" tIns="0" rIns="0" bIns="0" rtlCol="0" anchor="ctr"/>
          <a:lstStyle/>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chemeClr val="bg1"/>
              </a:solidFill>
              <a:effectLst/>
              <a:uLnTx/>
              <a:uFillTx/>
              <a:ea typeface="ＭＳ Ｐゴシック" charset="0"/>
              <a:cs typeface="+mn-cs"/>
            </a:endParaRPr>
          </a:p>
        </p:txBody>
      </p:sp>
      <p:sp>
        <p:nvSpPr>
          <p:cNvPr id="11" name="Rectangle 10">
            <a:extLst>
              <a:ext uri="{FF2B5EF4-FFF2-40B4-BE49-F238E27FC236}">
                <a16:creationId xmlns:a16="http://schemas.microsoft.com/office/drawing/2014/main" id="{0C0F431B-0E20-43B3-BDA3-E67FC953DD4B}"/>
              </a:ext>
            </a:extLst>
          </p:cNvPr>
          <p:cNvSpPr/>
          <p:nvPr/>
        </p:nvSpPr>
        <p:spPr>
          <a:xfrm>
            <a:off x="4916243" y="5573798"/>
            <a:ext cx="1974110" cy="684541"/>
          </a:xfrm>
          <a:prstGeom prst="rect">
            <a:avLst/>
          </a:prstGeom>
          <a:noFill/>
          <a:ln w="57150" cap="flat" cmpd="sng" algn="ctr">
            <a:noFill/>
            <a:prstDash val="solid"/>
          </a:ln>
          <a:effectLst>
            <a:softEdge rad="0"/>
          </a:effectLst>
        </p:spPr>
        <p:txBody>
          <a:bodyPr lIns="0" tIns="0" rIns="0" bIns="0" rtlCol="0" anchor="ctr"/>
          <a:lstStyle/>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a typeface="ＭＳ Ｐゴシック" charset="0"/>
                <a:cs typeface="+mn-cs"/>
              </a:rPr>
              <a:t>Click to Call</a:t>
            </a:r>
          </a:p>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a typeface="ＭＳ Ｐゴシック" charset="0"/>
                <a:cs typeface="+mn-cs"/>
              </a:rPr>
              <a:t>Screen Pops</a:t>
            </a:r>
          </a:p>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a typeface="ＭＳ Ｐゴシック" charset="0"/>
                <a:cs typeface="+mn-cs"/>
              </a:rPr>
              <a:t>Advanced Ticketing</a:t>
            </a:r>
          </a:p>
        </p:txBody>
      </p:sp>
      <p:sp>
        <p:nvSpPr>
          <p:cNvPr id="12" name="Rectangle 11">
            <a:extLst>
              <a:ext uri="{FF2B5EF4-FFF2-40B4-BE49-F238E27FC236}">
                <a16:creationId xmlns:a16="http://schemas.microsoft.com/office/drawing/2014/main" id="{6D1ACC25-FF64-4AC1-9F80-DA50E8F4ED42}"/>
              </a:ext>
            </a:extLst>
          </p:cNvPr>
          <p:cNvSpPr/>
          <p:nvPr/>
        </p:nvSpPr>
        <p:spPr>
          <a:xfrm>
            <a:off x="4916243" y="703108"/>
            <a:ext cx="2388198" cy="934580"/>
          </a:xfrm>
          <a:prstGeom prst="rect">
            <a:avLst/>
          </a:prstGeom>
          <a:noFill/>
          <a:ln w="57150" cap="flat" cmpd="sng" algn="ctr">
            <a:noFill/>
            <a:prstDash val="solid"/>
          </a:ln>
          <a:effectLst>
            <a:softEdge rad="0"/>
          </a:effectLst>
        </p:spPr>
        <p:txBody>
          <a:bodyPr lIns="0" tIns="0" rIns="0" bIns="0" rtlCol="0" anchor="ctr"/>
          <a:lstStyle/>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schemeClr val="bg1"/>
                </a:solidFill>
                <a:effectLst>
                  <a:outerShdw blurRad="38100" dist="38100" dir="2700000" algn="tl">
                    <a:srgbClr val="000000">
                      <a:alpha val="43137"/>
                    </a:srgbClr>
                  </a:outerShdw>
                </a:effectLst>
                <a:ea typeface="ＭＳ Ｐゴシック" charset="0"/>
              </a:rPr>
              <a:t>Screen Pop CONNECT</a:t>
            </a:r>
          </a:p>
          <a:p>
            <a:pPr marL="228600" marR="0" lvl="0" indent="-228600" defTabSz="914014"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a typeface="ＭＳ Ｐゴシック" charset="0"/>
              </a:rPr>
              <a:t>Custom Integrations ENGAGE</a:t>
            </a:r>
          </a:p>
        </p:txBody>
      </p:sp>
      <p:cxnSp>
        <p:nvCxnSpPr>
          <p:cNvPr id="13" name="Straight Connector 12"/>
          <p:cNvCxnSpPr/>
          <p:nvPr/>
        </p:nvCxnSpPr>
        <p:spPr bwMode="auto">
          <a:xfrm>
            <a:off x="4916243" y="1571945"/>
            <a:ext cx="2388198" cy="0"/>
          </a:xfrm>
          <a:prstGeom prst="lin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4" name="Straight Connector 13"/>
          <p:cNvCxnSpPr/>
          <p:nvPr/>
        </p:nvCxnSpPr>
        <p:spPr bwMode="auto">
          <a:xfrm>
            <a:off x="4916243" y="5519098"/>
            <a:ext cx="2388198" cy="0"/>
          </a:xfrm>
          <a:prstGeom prst="lin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5" name="Straight Connector 14"/>
          <p:cNvCxnSpPr/>
          <p:nvPr/>
        </p:nvCxnSpPr>
        <p:spPr bwMode="auto">
          <a:xfrm flipH="1">
            <a:off x="3555769" y="2431228"/>
            <a:ext cx="2010" cy="2345168"/>
          </a:xfrm>
          <a:prstGeom prst="lin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21" name="Straight Connector 20"/>
          <p:cNvCxnSpPr/>
          <p:nvPr/>
        </p:nvCxnSpPr>
        <p:spPr bwMode="auto">
          <a:xfrm flipH="1">
            <a:off x="8680080" y="2434129"/>
            <a:ext cx="2010" cy="2345168"/>
          </a:xfrm>
          <a:prstGeom prst="lin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Tree>
    <p:extLst>
      <p:ext uri="{BB962C8B-B14F-4D97-AF65-F5344CB8AC3E}">
        <p14:creationId xmlns:p14="http://schemas.microsoft.com/office/powerpoint/2010/main" val="232352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5" y="-92466"/>
            <a:ext cx="12201525" cy="6401192"/>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7767146" y="-92466"/>
            <a:ext cx="3996230" cy="6401191"/>
          </a:xfrm>
          <a:prstGeom prst="rect">
            <a:avLst/>
          </a:prstGeom>
          <a:solidFill>
            <a:schemeClr val="bg1">
              <a:alpha val="86000"/>
            </a:schemeClr>
          </a:solidFill>
          <a:ln w="6350" cap="flat" cmpd="sng" algn="ctr">
            <a:noFill/>
            <a:prstDash val="solid"/>
            <a:miter lim="800000"/>
          </a:ln>
          <a:effectLst/>
        </p:spPr>
        <p:txBody>
          <a:bodyPr rtlCol="0" anchor="ctr"/>
          <a:lstStyle/>
          <a:p>
            <a:pPr>
              <a:defRPr/>
            </a:pPr>
            <a:endParaRPr lang="en-US" sz="3200" kern="0" dirty="0">
              <a:solidFill>
                <a:prstClr val="white"/>
              </a:solidFill>
              <a:latin typeface="Calibri" panose="020F0502020204030204"/>
            </a:endParaRPr>
          </a:p>
        </p:txBody>
      </p:sp>
      <p:sp>
        <p:nvSpPr>
          <p:cNvPr id="10" name="TextBox 9"/>
          <p:cNvSpPr txBox="1"/>
          <p:nvPr/>
        </p:nvSpPr>
        <p:spPr>
          <a:xfrm>
            <a:off x="8106310" y="2763298"/>
            <a:ext cx="3426754" cy="2769989"/>
          </a:xfrm>
          <a:prstGeom prst="rect">
            <a:avLst/>
          </a:prstGeom>
          <a:noFill/>
        </p:spPr>
        <p:txBody>
          <a:bodyPr wrap="square" lIns="0" tIns="0" rIns="0" bIns="0" rtlCol="0">
            <a:spAutoFit/>
          </a:bodyPr>
          <a:lstStyle/>
          <a:p>
            <a:r>
              <a:rPr lang="en-US" b="1" dirty="0">
                <a:ea typeface="Verdana" panose="020B0604030504040204" pitchFamily="34" charset="0"/>
                <a:cs typeface="Verdana" panose="020B0604030504040204" pitchFamily="34" charset="0"/>
              </a:rPr>
              <a:t>Video Conferencing</a:t>
            </a:r>
          </a:p>
          <a:p>
            <a:r>
              <a:rPr lang="en-US" dirty="0"/>
              <a:t>With high quality HD audio and video, interactive collaboration tools, and artificial intelligence capabilities, MEET transforms communications with a smarter, faster, engaging, </a:t>
            </a:r>
            <a:br>
              <a:rPr lang="en-US" dirty="0"/>
            </a:br>
            <a:r>
              <a:rPr lang="en-US" dirty="0"/>
              <a:t>and actionable meetings experience.</a:t>
            </a:r>
          </a:p>
        </p:txBody>
      </p:sp>
      <p:pic>
        <p:nvPicPr>
          <p:cNvPr id="9" name="Graphic 8">
            <a:extLst>
              <a:ext uri="{FF2B5EF4-FFF2-40B4-BE49-F238E27FC236}">
                <a16:creationId xmlns:a16="http://schemas.microsoft.com/office/drawing/2014/main" id="{0D6551D0-6330-4C4D-8C5A-A26EE598AF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767146" y="236068"/>
            <a:ext cx="6743225" cy="2480997"/>
          </a:xfrm>
          <a:prstGeom prst="rect">
            <a:avLst/>
          </a:prstGeom>
        </p:spPr>
      </p:pic>
      <p:grpSp>
        <p:nvGrpSpPr>
          <p:cNvPr id="13" name="Groep 12">
            <a:extLst>
              <a:ext uri="{FF2B5EF4-FFF2-40B4-BE49-F238E27FC236}">
                <a16:creationId xmlns:a16="http://schemas.microsoft.com/office/drawing/2014/main" id="{031B97A1-54EE-7E4C-886D-E5F1EE7CAF77}"/>
              </a:ext>
            </a:extLst>
          </p:cNvPr>
          <p:cNvGrpSpPr/>
          <p:nvPr/>
        </p:nvGrpSpPr>
        <p:grpSpPr>
          <a:xfrm>
            <a:off x="7994684" y="5799532"/>
            <a:ext cx="3538380" cy="335280"/>
            <a:chOff x="1162251" y="5557520"/>
            <a:chExt cx="3216709" cy="304800"/>
          </a:xfrm>
        </p:grpSpPr>
        <p:pic>
          <p:nvPicPr>
            <p:cNvPr id="14" name="Graphic 13">
              <a:extLst>
                <a:ext uri="{FF2B5EF4-FFF2-40B4-BE49-F238E27FC236}">
                  <a16:creationId xmlns:a16="http://schemas.microsoft.com/office/drawing/2014/main" id="{750A1E15-ACCA-1747-8F08-6D2DC8EEC87A}"/>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2753360" y="5557520"/>
              <a:ext cx="1625600" cy="304800"/>
            </a:xfrm>
            <a:prstGeom prst="rect">
              <a:avLst/>
            </a:prstGeom>
          </p:spPr>
        </p:pic>
        <p:pic>
          <p:nvPicPr>
            <p:cNvPr id="15" name="Graphic 14">
              <a:extLst>
                <a:ext uri="{FF2B5EF4-FFF2-40B4-BE49-F238E27FC236}">
                  <a16:creationId xmlns:a16="http://schemas.microsoft.com/office/drawing/2014/main" id="{50DAD03F-F7DC-5B48-BAA7-9E67DCBF8EE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1162251" y="5557520"/>
              <a:ext cx="1625600" cy="304800"/>
            </a:xfrm>
            <a:prstGeom prst="rect">
              <a:avLst/>
            </a:prstGeom>
          </p:spPr>
        </p:pic>
      </p:grpSp>
    </p:spTree>
    <p:extLst>
      <p:ext uri="{BB962C8B-B14F-4D97-AF65-F5344CB8AC3E}">
        <p14:creationId xmlns:p14="http://schemas.microsoft.com/office/powerpoint/2010/main" val="362082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5">
            <a:extLst>
              <a:ext uri="{FF2B5EF4-FFF2-40B4-BE49-F238E27FC236}">
                <a16:creationId xmlns:a16="http://schemas.microsoft.com/office/drawing/2014/main" id="{E9B51C52-B9D3-1445-B632-6962C11A7B98}"/>
              </a:ext>
            </a:extLst>
          </p:cNvPr>
          <p:cNvSpPr/>
          <p:nvPr/>
        </p:nvSpPr>
        <p:spPr>
          <a:xfrm flipH="1">
            <a:off x="-6799" y="786693"/>
            <a:ext cx="6102797" cy="5675333"/>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メイリオ"/>
              <a:cs typeface="+mn-cs"/>
            </a:endParaRPr>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78804"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MEET – Easy, Affordable, Reliable Online Meetings</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sp>
        <p:nvSpPr>
          <p:cNvPr id="16" name="Content Placeholder 6">
            <a:extLst>
              <a:ext uri="{FF2B5EF4-FFF2-40B4-BE49-F238E27FC236}">
                <a16:creationId xmlns:a16="http://schemas.microsoft.com/office/drawing/2014/main" id="{BCA968F4-AF37-6A45-8033-2664D4F0004E}"/>
              </a:ext>
            </a:extLst>
          </p:cNvPr>
          <p:cNvSpPr txBox="1">
            <a:spLocks/>
          </p:cNvSpPr>
          <p:nvPr/>
        </p:nvSpPr>
        <p:spPr>
          <a:xfrm>
            <a:off x="6411564" y="1851033"/>
            <a:ext cx="5793740" cy="4610993"/>
          </a:xfrm>
          <a:prstGeom prst="rect">
            <a:avLst/>
          </a:prstGeom>
        </p:spPr>
        <p:txBody>
          <a:bodyPr/>
          <a:lstStyle>
            <a:lvl1pPr marL="457189" indent="-457189" algn="l" rtl="0" eaLnBrk="1" fontAlgn="base" hangingPunct="1">
              <a:lnSpc>
                <a:spcPct val="100000"/>
              </a:lnSpc>
              <a:spcBef>
                <a:spcPts val="0"/>
              </a:spcBef>
              <a:spcAft>
                <a:spcPts val="2000"/>
              </a:spcAft>
              <a:buSzPct val="150000"/>
              <a:buFont typeface="Arial"/>
              <a:buChar char="•"/>
              <a:defRPr sz="4267" b="0" i="0" kern="1200">
                <a:solidFill>
                  <a:schemeClr val="tx1"/>
                </a:solidFill>
                <a:latin typeface="Trebuchet MS"/>
                <a:ea typeface="ＭＳ Ｐゴシック" charset="0"/>
                <a:cs typeface="ＭＳ Ｐゴシック" charset="0"/>
              </a:defRPr>
            </a:lvl1pPr>
            <a:lvl2pPr marL="990575" indent="-380990" algn="l" rtl="0" eaLnBrk="1" fontAlgn="base" hangingPunct="1">
              <a:lnSpc>
                <a:spcPct val="100000"/>
              </a:lnSpc>
              <a:spcBef>
                <a:spcPts val="0"/>
              </a:spcBef>
              <a:spcAft>
                <a:spcPts val="2000"/>
              </a:spcAft>
              <a:buSzPct val="100000"/>
              <a:buFont typeface="Courier New"/>
              <a:buChar char="o"/>
              <a:defRPr sz="3733" b="0" i="0" kern="1200">
                <a:solidFill>
                  <a:schemeClr val="tx1"/>
                </a:solidFill>
                <a:latin typeface="Trebuchet MS"/>
                <a:ea typeface="ＭＳ Ｐゴシック" charset="0"/>
                <a:cs typeface="+mn-cs"/>
              </a:defRPr>
            </a:lvl2pPr>
            <a:lvl3pPr marL="1523962" indent="-304792" algn="l" rtl="0" eaLnBrk="1" fontAlgn="base" hangingPunct="1">
              <a:lnSpc>
                <a:spcPct val="100000"/>
              </a:lnSpc>
              <a:spcBef>
                <a:spcPts val="0"/>
              </a:spcBef>
              <a:spcAft>
                <a:spcPts val="2000"/>
              </a:spcAft>
              <a:buSzPct val="110000"/>
              <a:buFont typeface="Wingdings" charset="2"/>
              <a:buChar char="§"/>
              <a:defRPr sz="3200" b="0" i="0" kern="1200">
                <a:solidFill>
                  <a:schemeClr val="tx1"/>
                </a:solidFill>
                <a:latin typeface="Trebuchet MS"/>
                <a:ea typeface="ＭＳ Ｐゴシック" charset="0"/>
                <a:cs typeface="+mn-cs"/>
              </a:defRPr>
            </a:lvl3pPr>
            <a:lvl4pPr marL="2133547" indent="-304792" algn="l" rtl="0" eaLnBrk="1" fontAlgn="base" hangingPunct="1">
              <a:lnSpc>
                <a:spcPct val="100000"/>
              </a:lnSpc>
              <a:spcBef>
                <a:spcPts val="0"/>
              </a:spcBef>
              <a:spcAft>
                <a:spcPts val="2000"/>
              </a:spcAft>
              <a:buSzPct val="50000"/>
              <a:buFont typeface="Wingdings" charset="2"/>
              <a:buChar char=""/>
              <a:defRPr sz="2667" b="0" i="0" kern="1200">
                <a:solidFill>
                  <a:schemeClr val="tx1"/>
                </a:solidFill>
                <a:latin typeface="Trebuchet MS"/>
                <a:ea typeface="ＭＳ Ｐゴシック" charset="0"/>
                <a:cs typeface="+mn-cs"/>
              </a:defRPr>
            </a:lvl4pPr>
            <a:lvl5pPr marL="2743131" indent="-304792" algn="l" rtl="0" eaLnBrk="1" fontAlgn="base" hangingPunct="1">
              <a:lnSpc>
                <a:spcPct val="100000"/>
              </a:lnSpc>
              <a:spcBef>
                <a:spcPts val="0"/>
              </a:spcBef>
              <a:spcAft>
                <a:spcPts val="2000"/>
              </a:spcAft>
              <a:buSzPct val="100000"/>
              <a:buFont typeface="Arial"/>
              <a:buChar char="•"/>
              <a:defRPr sz="2667" b="0" i="0" kern="1200">
                <a:solidFill>
                  <a:schemeClr val="tx1"/>
                </a:solidFill>
                <a:latin typeface="Trebuchet MS"/>
                <a:ea typeface="ＭＳ Ｐゴシック" charset="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014" rtl="0" eaLnBrk="1" fontAlgn="base" latinLnBrk="0" hangingPunct="1">
              <a:lnSpc>
                <a:spcPct val="100000"/>
              </a:lnSpc>
              <a:spcBef>
                <a:spcPts val="0"/>
              </a:spcBef>
              <a:spcAft>
                <a:spcPts val="1500"/>
              </a:spcAft>
              <a:buClrTx/>
              <a:buSzPct val="150000"/>
              <a:buFont typeface="Arial"/>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Comprehensive online meeting service</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Easy to use </a:t>
            </a:r>
            <a:r>
              <a:rPr kumimoji="0" lang="mr-IN"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one-click meetings </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HD video conferencing – up to 30 panels</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Screen sharing </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One-click recording</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Integrated phone and web audio conferencing </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Chat Rooms</a:t>
            </a: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In-meeting Notes published to attendees post-meeting</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7800" marR="0" lvl="0" indent="-177800" algn="l" defTabSz="914014" rtl="0" eaLnBrk="1" fontAlgn="base" latinLnBrk="0" hangingPunct="1">
              <a:lnSpc>
                <a:spcPct val="100000"/>
              </a:lnSpc>
              <a:spcBef>
                <a:spcPts val="0"/>
              </a:spcBef>
              <a:spcAft>
                <a:spcPts val="800"/>
              </a:spcAft>
              <a:buClr>
                <a:srgbClr val="44546A"/>
              </a:buClr>
              <a:buSzPct val="85000"/>
              <a:buFont typeface="Arial"/>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Emoji reactions during MEET, and much more</a:t>
            </a:r>
          </a:p>
          <a:p>
            <a:pPr marL="0" marR="0" lvl="0" indent="0" algn="l" defTabSz="914014" rtl="0" eaLnBrk="1" fontAlgn="base" latinLnBrk="0" hangingPunct="1">
              <a:lnSpc>
                <a:spcPct val="100000"/>
              </a:lnSpc>
              <a:spcBef>
                <a:spcPts val="0"/>
              </a:spcBef>
              <a:spcAft>
                <a:spcPts val="800"/>
              </a:spcAft>
              <a:buClr>
                <a:srgbClr val="44546A"/>
              </a:buClr>
              <a:buSzPct val="85000"/>
              <a:buFont typeface="Arial"/>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Part of CONNECT for ESSENTIALS (Starter), PRO, and PRO PLUS Users</a:t>
            </a:r>
          </a:p>
        </p:txBody>
      </p:sp>
      <p:pic>
        <p:nvPicPr>
          <p:cNvPr id="7" name="Picture 6">
            <a:extLst>
              <a:ext uri="{FF2B5EF4-FFF2-40B4-BE49-F238E27FC236}">
                <a16:creationId xmlns:a16="http://schemas.microsoft.com/office/drawing/2014/main" id="{1B3393EF-DD11-4CAA-B9DF-B405C1133F3E}"/>
              </a:ext>
            </a:extLst>
          </p:cNvPr>
          <p:cNvPicPr>
            <a:picLocks noChangeAspect="1"/>
          </p:cNvPicPr>
          <p:nvPr/>
        </p:nvPicPr>
        <p:blipFill>
          <a:blip r:embed="rId7"/>
          <a:srcRect/>
          <a:stretch/>
        </p:blipFill>
        <p:spPr>
          <a:xfrm>
            <a:off x="6411565" y="917513"/>
            <a:ext cx="3709898" cy="730108"/>
          </a:xfrm>
          <a:prstGeom prst="rect">
            <a:avLst/>
          </a:prstGeom>
        </p:spPr>
      </p:pic>
      <p:sp>
        <p:nvSpPr>
          <p:cNvPr id="24" name="Rectangle 23">
            <a:extLst>
              <a:ext uri="{FF2B5EF4-FFF2-40B4-BE49-F238E27FC236}">
                <a16:creationId xmlns:a16="http://schemas.microsoft.com/office/drawing/2014/main" id="{B88026F6-0803-4FAE-9467-283DF34A2AF1}"/>
              </a:ext>
            </a:extLst>
          </p:cNvPr>
          <p:cNvSpPr/>
          <p:nvPr/>
        </p:nvSpPr>
        <p:spPr>
          <a:xfrm>
            <a:off x="9668240" y="6232046"/>
            <a:ext cx="2309281" cy="215444"/>
          </a:xfrm>
          <a:prstGeom prst="rect">
            <a:avLst/>
          </a:prstGeom>
        </p:spPr>
        <p:txBody>
          <a:bodyPr wrap="square">
            <a:spAutoFit/>
          </a:bodyPr>
          <a:lstStyle/>
          <a:p>
            <a:pPr marL="0" marR="0" lvl="0" indent="0" algn="r" defTabSz="1625519"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0" cap="none" spc="0" normalizeH="0" baseline="0" noProof="0" dirty="0">
                <a:ln>
                  <a:noFill/>
                </a:ln>
                <a:solidFill>
                  <a:srgbClr val="000000">
                    <a:lumMod val="50000"/>
                    <a:lumOff val="50000"/>
                  </a:srgbClr>
                </a:solidFill>
                <a:effectLst/>
                <a:uLnTx/>
                <a:uFillTx/>
                <a:latin typeface="Verdana"/>
                <a:ea typeface="Verdana"/>
                <a:cs typeface="Verdana"/>
                <a:sym typeface="Verdana"/>
              </a:rPr>
              <a:t>*Feature set depends on user profile</a:t>
            </a:r>
          </a:p>
        </p:txBody>
      </p:sp>
      <p:pic>
        <p:nvPicPr>
          <p:cNvPr id="18" name="Picture 17" descr="A screenshot of a computer screen&#10;&#10;Description automatically generated">
            <a:extLst>
              <a:ext uri="{FF2B5EF4-FFF2-40B4-BE49-F238E27FC236}">
                <a16:creationId xmlns:a16="http://schemas.microsoft.com/office/drawing/2014/main" id="{EFFF752C-67B5-4C1C-B948-2993D530D8C8}"/>
              </a:ext>
            </a:extLst>
          </p:cNvPr>
          <p:cNvPicPr>
            <a:picLocks noChangeAspect="1"/>
          </p:cNvPicPr>
          <p:nvPr/>
        </p:nvPicPr>
        <p:blipFill>
          <a:blip r:embed="rId8"/>
          <a:stretch>
            <a:fillRect/>
          </a:stretch>
        </p:blipFill>
        <p:spPr>
          <a:xfrm>
            <a:off x="180506" y="917513"/>
            <a:ext cx="3291840" cy="1979773"/>
          </a:xfrm>
          <a:prstGeom prst="rect">
            <a:avLst/>
          </a:prstGeom>
        </p:spPr>
      </p:pic>
      <p:pic>
        <p:nvPicPr>
          <p:cNvPr id="13" name="Picture 12" descr="A screen shot of a person&#10;&#10;Description automatically generated">
            <a:extLst>
              <a:ext uri="{FF2B5EF4-FFF2-40B4-BE49-F238E27FC236}">
                <a16:creationId xmlns:a16="http://schemas.microsoft.com/office/drawing/2014/main" id="{8FA97F88-0423-4831-9B2C-D367F0512DE3}"/>
              </a:ext>
            </a:extLst>
          </p:cNvPr>
          <p:cNvPicPr>
            <a:picLocks noChangeAspect="1"/>
          </p:cNvPicPr>
          <p:nvPr/>
        </p:nvPicPr>
        <p:blipFill>
          <a:blip r:embed="rId9"/>
          <a:stretch>
            <a:fillRect/>
          </a:stretch>
        </p:blipFill>
        <p:spPr>
          <a:xfrm>
            <a:off x="2685596" y="1713819"/>
            <a:ext cx="3291840" cy="1993781"/>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7E950671-AA65-4180-B27A-1BF9CA0D5635}"/>
              </a:ext>
            </a:extLst>
          </p:cNvPr>
          <p:cNvPicPr>
            <a:picLocks noChangeAspect="1"/>
          </p:cNvPicPr>
          <p:nvPr/>
        </p:nvPicPr>
        <p:blipFill>
          <a:blip r:embed="rId10"/>
          <a:stretch>
            <a:fillRect/>
          </a:stretch>
        </p:blipFill>
        <p:spPr>
          <a:xfrm>
            <a:off x="180506" y="3198816"/>
            <a:ext cx="4151010" cy="1926123"/>
          </a:xfrm>
          <a:prstGeom prst="rect">
            <a:avLst/>
          </a:prstGeom>
        </p:spPr>
      </p:pic>
      <p:pic>
        <p:nvPicPr>
          <p:cNvPr id="3" name="Picture 2" descr="A picture containing photo, bunch, various, posing&#10;&#10;Description automatically generated">
            <a:extLst>
              <a:ext uri="{FF2B5EF4-FFF2-40B4-BE49-F238E27FC236}">
                <a16:creationId xmlns:a16="http://schemas.microsoft.com/office/drawing/2014/main" id="{4BBF72F4-65F1-453B-B7A6-9E94CECFFB84}"/>
              </a:ext>
            </a:extLst>
          </p:cNvPr>
          <p:cNvPicPr>
            <a:picLocks noChangeAspect="1"/>
          </p:cNvPicPr>
          <p:nvPr/>
        </p:nvPicPr>
        <p:blipFill>
          <a:blip r:embed="rId11"/>
          <a:stretch>
            <a:fillRect/>
          </a:stretch>
        </p:blipFill>
        <p:spPr>
          <a:xfrm>
            <a:off x="2777036" y="4584974"/>
            <a:ext cx="3200400" cy="1801163"/>
          </a:xfrm>
          <a:prstGeom prst="rect">
            <a:avLst/>
          </a:prstGeom>
        </p:spPr>
      </p:pic>
    </p:spTree>
    <p:extLst>
      <p:ext uri="{BB962C8B-B14F-4D97-AF65-F5344CB8AC3E}">
        <p14:creationId xmlns:p14="http://schemas.microsoft.com/office/powerpoint/2010/main" val="300262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2" descr="Afbeelding met tafel, persoon, computer, zitten&#10;&#10;Automatisch gegenereerde beschrijving">
            <a:extLst>
              <a:ext uri="{FF2B5EF4-FFF2-40B4-BE49-F238E27FC236}">
                <a16:creationId xmlns:a16="http://schemas.microsoft.com/office/drawing/2014/main" id="{7383402E-5355-1D4B-AE53-935C25B54979}"/>
              </a:ext>
            </a:extLst>
          </p:cNvPr>
          <p:cNvPicPr>
            <a:picLocks noChangeAspect="1"/>
          </p:cNvPicPr>
          <p:nvPr/>
        </p:nvPicPr>
        <p:blipFill rotWithShape="1">
          <a:blip r:embed="rId3">
            <a:extLst>
              <a:ext uri="{28A0092B-C50C-407E-A947-70E740481C1C}">
                <a14:useLocalDpi xmlns:a14="http://schemas.microsoft.com/office/drawing/2010/main" val="0"/>
              </a:ext>
            </a:extLst>
          </a:blip>
          <a:srcRect t="5902"/>
          <a:stretch/>
        </p:blipFill>
        <p:spPr>
          <a:xfrm>
            <a:off x="0" y="0"/>
            <a:ext cx="12192000" cy="6453188"/>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903890" y="0"/>
            <a:ext cx="4115149" cy="6453188"/>
          </a:xfrm>
          <a:prstGeom prst="rect">
            <a:avLst/>
          </a:prstGeom>
          <a:solidFill>
            <a:schemeClr val="bg1">
              <a:alpha val="70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メイリオ"/>
              <a:cs typeface="+mn-cs"/>
            </a:endParaRPr>
          </a:p>
        </p:txBody>
      </p:sp>
      <p:sp>
        <p:nvSpPr>
          <p:cNvPr id="8" name="TextBox 7"/>
          <p:cNvSpPr txBox="1"/>
          <p:nvPr/>
        </p:nvSpPr>
        <p:spPr>
          <a:xfrm>
            <a:off x="1162251" y="2678539"/>
            <a:ext cx="3657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メイリオ"/>
                <a:cs typeface="+mn-cs"/>
              </a:rPr>
              <a:t>Reach, engage, and convert your audience with a turnkey webinar solution</a:t>
            </a: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4" name="Groep 13">
            <a:extLst>
              <a:ext uri="{FF2B5EF4-FFF2-40B4-BE49-F238E27FC236}">
                <a16:creationId xmlns:a16="http://schemas.microsoft.com/office/drawing/2014/main" id="{7371FAA2-D60C-D344-949F-C4D26F8ED393}"/>
              </a:ext>
            </a:extLst>
          </p:cNvPr>
          <p:cNvGrpSpPr/>
          <p:nvPr/>
        </p:nvGrpSpPr>
        <p:grpSpPr>
          <a:xfrm>
            <a:off x="1162251" y="5783551"/>
            <a:ext cx="3538380" cy="335280"/>
            <a:chOff x="1162251" y="5557520"/>
            <a:chExt cx="3216709" cy="304800"/>
          </a:xfrm>
        </p:grpSpPr>
        <p:pic>
          <p:nvPicPr>
            <p:cNvPr id="12" name="Graphic 11">
              <a:extLst>
                <a:ext uri="{FF2B5EF4-FFF2-40B4-BE49-F238E27FC236}">
                  <a16:creationId xmlns:a16="http://schemas.microsoft.com/office/drawing/2014/main" id="{1524A9D0-5142-0E4D-AB37-0FA69DD95F58}"/>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890E2A49-6569-D144-AA0C-05CAFC5B8D6F}"/>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548" t="48923" r="20074" b="39757"/>
            <a:stretch/>
          </p:blipFill>
          <p:spPr>
            <a:xfrm>
              <a:off x="1162251" y="5557520"/>
              <a:ext cx="1625600" cy="30480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3445" y="1519378"/>
            <a:ext cx="3093171" cy="1594211"/>
          </a:xfrm>
          <a:prstGeom prst="rect">
            <a:avLst/>
          </a:prstGeom>
        </p:spPr>
      </p:pic>
    </p:spTree>
    <p:extLst>
      <p:ext uri="{BB962C8B-B14F-4D97-AF65-F5344CB8AC3E}">
        <p14:creationId xmlns:p14="http://schemas.microsoft.com/office/powerpoint/2010/main" val="19766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1" y="0"/>
            <a:ext cx="10393897" cy="662400"/>
          </a:xfrm>
        </p:spPr>
        <p:txBody>
          <a:bodyPr>
            <a:normAutofit/>
          </a:bodyPr>
          <a:lstStyle/>
          <a:p>
            <a:r>
              <a:rPr lang="en-US" kern="1000" dirty="0">
                <a:ea typeface="Verdana" panose="020B0604030504040204" pitchFamily="34" charset="0"/>
                <a:cs typeface="Verdana" panose="020B0604030504040204" pitchFamily="34" charset="0"/>
              </a:rPr>
              <a:t>UNIVERGE BLUE </a:t>
            </a:r>
            <a:r>
              <a:rPr lang="en-US" dirty="0"/>
              <a:t>MEET WEBINAR </a:t>
            </a:r>
          </a:p>
        </p:txBody>
      </p:sp>
      <p:sp>
        <p:nvSpPr>
          <p:cNvPr id="3" name="Content Placeholder 2"/>
          <p:cNvSpPr>
            <a:spLocks noGrp="1"/>
          </p:cNvSpPr>
          <p:nvPr>
            <p:ph sz="quarter" idx="4294967295"/>
          </p:nvPr>
        </p:nvSpPr>
        <p:spPr>
          <a:xfrm>
            <a:off x="243841" y="888403"/>
            <a:ext cx="5691187" cy="5322887"/>
          </a:xfrm>
        </p:spPr>
        <p:txBody>
          <a:bodyPr/>
          <a:lstStyle/>
          <a:p>
            <a:pPr marL="0" lvl="0" indent="0" defTabSz="914014" eaLnBrk="1" hangingPunct="1">
              <a:spcBef>
                <a:spcPts val="0"/>
              </a:spcBef>
              <a:spcAft>
                <a:spcPts val="1500"/>
              </a:spcAft>
              <a:buClrTx/>
              <a:buSzPct val="150000"/>
              <a:buNone/>
              <a:defRPr/>
            </a:pPr>
            <a:r>
              <a:rPr 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C</a:t>
            </a:r>
            <a:r>
              <a:rPr kumimoji="0" lang="en-US" sz="1600" b="1" kern="1200" dirty="0">
                <a:solidFill>
                  <a:prstClr val="black"/>
                </a:solidFill>
                <a:latin typeface="Verdana" panose="020B0604030504040204" pitchFamily="34" charset="0"/>
                <a:ea typeface="Verdana" panose="020B0604030504040204" pitchFamily="34" charset="0"/>
                <a:cs typeface="Verdana" panose="020B0604030504040204" pitchFamily="34" charset="0"/>
              </a:rPr>
              <a:t>omprehensive online webinar service</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HD video, computer audio, and phone </a:t>
            </a:r>
            <a:br>
              <a:rPr lang="en-US" sz="1600" dirty="0"/>
            </a:br>
            <a:r>
              <a:rPr lang="en-US" sz="1600" dirty="0"/>
              <a:t>dial-In audio cues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International dial-in numbers in 40 countries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Host controls: custom email invites, registration forms, and reminder emails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One-click screen sharing, cloud recording, </a:t>
            </a:r>
            <a:br>
              <a:rPr lang="en-US" sz="1600" dirty="0"/>
            </a:br>
            <a:r>
              <a:rPr lang="en-US" sz="1600" dirty="0"/>
              <a:t>storage, and playback hosting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Custom branding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Real-time quick polls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Live audience Q&amp;A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Private and public chat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Audience waiting room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dirty="0"/>
              <a:t>Presenter green room </a:t>
            </a:r>
          </a:p>
          <a:p>
            <a:pPr marL="17780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r>
              <a:rPr lang="en-US" sz="1600" b="1" dirty="0"/>
              <a:t>Plus! </a:t>
            </a:r>
            <a:r>
              <a:rPr lang="en-US" sz="1600" dirty="0"/>
              <a:t>All webinar packages come with </a:t>
            </a:r>
            <a:br>
              <a:rPr lang="en-US" sz="1600" dirty="0"/>
            </a:br>
            <a:r>
              <a:rPr lang="en-US" sz="1600" dirty="0"/>
              <a:t>UNIVERGE BLUE MEET PRO features</a:t>
            </a:r>
          </a:p>
          <a:p>
            <a:pPr marL="177800" lvl="0" indent="-177800" defTabSz="914014" eaLnBrk="1" hangingPunct="1">
              <a:spcBef>
                <a:spcPts val="0"/>
              </a:spcBef>
              <a:spcAft>
                <a:spcPts val="800"/>
              </a:spcAft>
              <a:buClr>
                <a:srgbClr val="44546A"/>
              </a:buClr>
              <a:buSzPct val="85000"/>
              <a:buBlip>
                <a:blip r:embed="rId3">
                  <a:extLst>
                    <a:ext uri="{96DAC541-7B7A-43D3-8B79-37D633B846F1}">
                      <asvg:svgBlip xmlns:asvg="http://schemas.microsoft.com/office/drawing/2016/SVG/main" r:embed="rId4"/>
                    </a:ext>
                  </a:extLst>
                </a:blip>
              </a:buBlip>
              <a:defRPr/>
            </a:pPr>
            <a:endParaRPr kumimoji="0" lang="en-US" sz="1600" kern="12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5">
            <a:extLst>
              <a:ext uri="{96DAC541-7B7A-43D3-8B79-37D633B846F1}">
                <asvg:svgBlip xmlns:asvg="http://schemas.microsoft.com/office/drawing/2016/SVG/main" r:embed="rId6"/>
              </a:ext>
            </a:extLst>
          </a:blip>
          <a:srcRect r="28923"/>
          <a:stretch/>
        </p:blipFill>
        <p:spPr>
          <a:xfrm>
            <a:off x="6832315" y="1374108"/>
            <a:ext cx="4488232" cy="1349276"/>
          </a:xfrm>
          <a:prstGeom prst="rect">
            <a:avLst/>
          </a:prstGeom>
        </p:spPr>
      </p:pic>
      <p:pic>
        <p:nvPicPr>
          <p:cNvPr id="6" name="Afbeelding 5" descr="Afbeelding met monitor, scherm, computer, oppervlak&#10;&#10;Automatisch gegenereerde beschrijving">
            <a:extLst>
              <a:ext uri="{FF2B5EF4-FFF2-40B4-BE49-F238E27FC236}">
                <a16:creationId xmlns:a16="http://schemas.microsoft.com/office/drawing/2014/main" id="{67DC1E06-1DE0-3243-88EF-F22F4AD435A2}"/>
              </a:ext>
            </a:extLst>
          </p:cNvPr>
          <p:cNvPicPr>
            <a:picLocks noChangeAspect="1"/>
          </p:cNvPicPr>
          <p:nvPr/>
        </p:nvPicPr>
        <p:blipFill rotWithShape="1">
          <a:blip r:embed="rId7"/>
          <a:srcRect l="17606" t="19542" r="14729" b="24513"/>
          <a:stretch/>
        </p:blipFill>
        <p:spPr>
          <a:xfrm>
            <a:off x="6268461" y="2891385"/>
            <a:ext cx="5679698" cy="3306907"/>
          </a:xfrm>
          <a:prstGeom prst="rect">
            <a:avLst/>
          </a:prstGeom>
        </p:spPr>
      </p:pic>
    </p:spTree>
    <p:extLst>
      <p:ext uri="{BB962C8B-B14F-4D97-AF65-F5344CB8AC3E}">
        <p14:creationId xmlns:p14="http://schemas.microsoft.com/office/powerpoint/2010/main" val="264472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500"/>
            <a:ext cx="12192000" cy="6372225"/>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436562" y="-63500"/>
            <a:ext cx="3977783" cy="6372225"/>
          </a:xfrm>
          <a:prstGeom prst="rect">
            <a:avLst/>
          </a:prstGeom>
          <a:solidFill>
            <a:schemeClr val="bg1">
              <a:alpha val="70000"/>
            </a:schemeClr>
          </a:solidFill>
          <a:ln w="6350" cap="flat" cmpd="sng" algn="ctr">
            <a:noFill/>
            <a:prstDash val="solid"/>
            <a:miter lim="800000"/>
          </a:ln>
          <a:effectLst/>
        </p:spPr>
        <p:txBody>
          <a:bodyPr rtlCol="0" anchor="ctr"/>
          <a:lstStyle/>
          <a:p>
            <a:endParaRPr lang="en-US" sz="3200" kern="0" dirty="0">
              <a:solidFill>
                <a:prstClr val="white"/>
              </a:solidFill>
              <a:latin typeface="Calibri" panose="020F0502020204030204"/>
            </a:endParaRPr>
          </a:p>
        </p:txBody>
      </p:sp>
      <p:sp>
        <p:nvSpPr>
          <p:cNvPr id="7" name="TextBox 6"/>
          <p:cNvSpPr txBox="1"/>
          <p:nvPr/>
        </p:nvSpPr>
        <p:spPr>
          <a:xfrm>
            <a:off x="638175" y="2608046"/>
            <a:ext cx="3657600" cy="2862322"/>
          </a:xfrm>
          <a:prstGeom prst="rect">
            <a:avLst/>
          </a:prstGeom>
          <a:noFill/>
        </p:spPr>
        <p:txBody>
          <a:bodyPr wrap="square" rtlCol="0">
            <a:spAutoFit/>
          </a:bodyPr>
          <a:lstStyle/>
          <a:p>
            <a:endParaRPr lang="en-US" b="1" dirty="0">
              <a:ea typeface="Verdana" panose="020B0604030504040204" pitchFamily="34" charset="0"/>
              <a:cs typeface="Verdana" panose="020B0604030504040204" pitchFamily="34" charset="0"/>
            </a:endParaRPr>
          </a:p>
          <a:p>
            <a:r>
              <a:rPr lang="en-US" b="1" dirty="0">
                <a:ea typeface="Verdana" panose="020B0604030504040204" pitchFamily="34" charset="0"/>
                <a:cs typeface="Verdana" panose="020B0604030504040204" pitchFamily="34" charset="0"/>
              </a:rPr>
              <a:t>Cloud Storage</a:t>
            </a:r>
          </a:p>
          <a:p>
            <a:r>
              <a:rPr lang="en-US" dirty="0">
                <a:ea typeface="Verdana" panose="020B0604030504040204" pitchFamily="34" charset="0"/>
                <a:cs typeface="Verdana" panose="020B0604030504040204" pitchFamily="34" charset="0"/>
              </a:rPr>
              <a:t>Beyond typical cloud file storage</a:t>
            </a:r>
          </a:p>
          <a:p>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Three functions in one product: file sync &amp; share, real-time backup, and antivirus protection</a:t>
            </a:r>
            <a:br>
              <a:rPr lang="en-US" dirty="0">
                <a:ea typeface="Verdana" panose="020B0604030504040204" pitchFamily="34" charset="0"/>
                <a:cs typeface="Verdana" panose="020B0604030504040204" pitchFamily="34" charset="0"/>
              </a:rPr>
            </a:br>
            <a:r>
              <a:rPr lang="en-US" dirty="0">
                <a:ea typeface="Verdana" panose="020B0604030504040204" pitchFamily="34" charset="0"/>
                <a:cs typeface="Verdana" panose="020B0604030504040204" pitchFamily="34" charset="0"/>
              </a:rPr>
              <a:t>(including ransomware).</a:t>
            </a:r>
            <a:endParaRPr lang="en-US" dirty="0"/>
          </a:p>
        </p:txBody>
      </p:sp>
      <p:pic>
        <p:nvPicPr>
          <p:cNvPr id="10" name="Graphic 9">
            <a:extLst>
              <a:ext uri="{FF2B5EF4-FFF2-40B4-BE49-F238E27FC236}">
                <a16:creationId xmlns:a16="http://schemas.microsoft.com/office/drawing/2014/main" id="{C47B0413-369E-D548-B870-04BDA2429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5740" y="329852"/>
            <a:ext cx="6743225" cy="2480997"/>
          </a:xfrm>
          <a:prstGeom prst="rect">
            <a:avLst/>
          </a:prstGeom>
        </p:spPr>
      </p:pic>
      <p:grpSp>
        <p:nvGrpSpPr>
          <p:cNvPr id="11" name="Groep 10">
            <a:extLst>
              <a:ext uri="{FF2B5EF4-FFF2-40B4-BE49-F238E27FC236}">
                <a16:creationId xmlns:a16="http://schemas.microsoft.com/office/drawing/2014/main" id="{67FC95C3-C95F-A242-8F37-ED5EAC7653D5}"/>
              </a:ext>
            </a:extLst>
          </p:cNvPr>
          <p:cNvGrpSpPr/>
          <p:nvPr/>
        </p:nvGrpSpPr>
        <p:grpSpPr>
          <a:xfrm>
            <a:off x="664100" y="5763003"/>
            <a:ext cx="3538380" cy="335280"/>
            <a:chOff x="1162251" y="5557520"/>
            <a:chExt cx="3216709" cy="304800"/>
          </a:xfrm>
        </p:grpSpPr>
        <p:pic>
          <p:nvPicPr>
            <p:cNvPr id="12" name="Graphic 11">
              <a:extLst>
                <a:ext uri="{FF2B5EF4-FFF2-40B4-BE49-F238E27FC236}">
                  <a16:creationId xmlns:a16="http://schemas.microsoft.com/office/drawing/2014/main" id="{5DB5B9A4-C670-C648-8722-FD943597E772}"/>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34567E91-2254-E04A-8CE1-BB0317B7FB58}"/>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1162251" y="5557520"/>
              <a:ext cx="1625600" cy="304800"/>
            </a:xfrm>
            <a:prstGeom prst="rect">
              <a:avLst/>
            </a:prstGeom>
          </p:spPr>
        </p:pic>
      </p:grpSp>
    </p:spTree>
    <p:extLst>
      <p:ext uri="{BB962C8B-B14F-4D97-AF65-F5344CB8AC3E}">
        <p14:creationId xmlns:p14="http://schemas.microsoft.com/office/powerpoint/2010/main" val="411357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6E37C2-C2FB-41FD-A2BF-1F82A7632E88}"/>
              </a:ext>
            </a:extLst>
          </p:cNvPr>
          <p:cNvSpPr/>
          <p:nvPr/>
        </p:nvSpPr>
        <p:spPr bwMode="auto">
          <a:xfrm>
            <a:off x="0" y="4347494"/>
            <a:ext cx="12192000" cy="2011680"/>
          </a:xfrm>
          <a:prstGeom prst="rect">
            <a:avLst/>
          </a:prstGeom>
          <a:solidFill>
            <a:srgbClr val="FAF2EA"/>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4" name="Rectangle 3">
            <a:extLst>
              <a:ext uri="{FF2B5EF4-FFF2-40B4-BE49-F238E27FC236}">
                <a16:creationId xmlns:a16="http://schemas.microsoft.com/office/drawing/2014/main" id="{ED3B43C7-2185-43D5-80CD-A74F44867428}"/>
              </a:ext>
            </a:extLst>
          </p:cNvPr>
          <p:cNvSpPr/>
          <p:nvPr/>
        </p:nvSpPr>
        <p:spPr bwMode="auto">
          <a:xfrm>
            <a:off x="0" y="862833"/>
            <a:ext cx="12192000" cy="2194560"/>
          </a:xfrm>
          <a:prstGeom prst="rect">
            <a:avLst/>
          </a:prstGeom>
          <a:solidFill>
            <a:srgbClr val="F3F8FF"/>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2" name="Title 1"/>
          <p:cNvSpPr>
            <a:spLocks noGrp="1"/>
          </p:cNvSpPr>
          <p:nvPr>
            <p:ph type="title"/>
          </p:nvPr>
        </p:nvSpPr>
        <p:spPr>
          <a:xfrm>
            <a:off x="85345" y="0"/>
            <a:ext cx="10393897" cy="662400"/>
          </a:xfrm>
        </p:spPr>
        <p:txBody>
          <a:bodyPr>
            <a:normAutofit/>
          </a:bodyPr>
          <a:lstStyle/>
          <a:p>
            <a:r>
              <a:rPr lang="en-US" dirty="0"/>
              <a:t>UNIVERGE BLUE SHARE Key Features </a:t>
            </a:r>
          </a:p>
        </p:txBody>
      </p:sp>
      <p:sp>
        <p:nvSpPr>
          <p:cNvPr id="3" name="Content Placeholder 2"/>
          <p:cNvSpPr>
            <a:spLocks noGrp="1"/>
          </p:cNvSpPr>
          <p:nvPr>
            <p:ph sz="quarter" idx="10"/>
          </p:nvPr>
        </p:nvSpPr>
        <p:spPr>
          <a:xfrm>
            <a:off x="1689129" y="942345"/>
            <a:ext cx="3291840" cy="1613731"/>
          </a:xfrm>
        </p:spPr>
        <p:txBody>
          <a:bodyPr/>
          <a:lstStyle/>
          <a:p>
            <a:pPr marL="0" indent="0">
              <a:buNone/>
            </a:pPr>
            <a:r>
              <a:rPr lang="en-US" altLang="en-US" sz="1400" b="1" dirty="0"/>
              <a:t>File sync and mobile access</a:t>
            </a:r>
          </a:p>
          <a:p>
            <a:pPr marL="184150" lvl="1" indent="-184150">
              <a:buBlip>
                <a:blip r:embed="rId3">
                  <a:extLst>
                    <a:ext uri="{96DAC541-7B7A-43D3-8B79-37D633B846F1}">
                      <asvg:svgBlip xmlns:asvg="http://schemas.microsoft.com/office/drawing/2016/SVG/main" r:embed="rId4"/>
                    </a:ext>
                  </a:extLst>
                </a:blip>
              </a:buBlip>
            </a:pPr>
            <a:r>
              <a:rPr lang="en-US" altLang="en-US" sz="1400" dirty="0"/>
              <a:t>Access files from desktops, laptops, smartphones, tablets, and the web </a:t>
            </a:r>
          </a:p>
          <a:p>
            <a:pPr marL="184150" lvl="1" indent="-184150">
              <a:buBlip>
                <a:blip r:embed="rId3">
                  <a:extLst>
                    <a:ext uri="{96DAC541-7B7A-43D3-8B79-37D633B846F1}">
                      <asvg:svgBlip xmlns:asvg="http://schemas.microsoft.com/office/drawing/2016/SVG/main" r:embed="rId4"/>
                    </a:ext>
                  </a:extLst>
                </a:blip>
              </a:buBlip>
            </a:pPr>
            <a:r>
              <a:rPr lang="en-US" altLang="en-US" sz="1400" dirty="0"/>
              <a:t>Always up to date</a:t>
            </a:r>
          </a:p>
          <a:p>
            <a:pPr marL="184150" lvl="1" indent="-184150">
              <a:buBlip>
                <a:blip r:embed="rId3">
                  <a:extLst>
                    <a:ext uri="{96DAC541-7B7A-43D3-8B79-37D633B846F1}">
                      <asvg:svgBlip xmlns:asvg="http://schemas.microsoft.com/office/drawing/2016/SVG/main" r:embed="rId4"/>
                    </a:ext>
                  </a:extLst>
                </a:blip>
              </a:buBlip>
            </a:pPr>
            <a:r>
              <a:rPr lang="en-US" altLang="en-US" sz="1400" dirty="0"/>
              <a:t>Unlimited versioning</a:t>
            </a:r>
          </a:p>
        </p:txBody>
      </p:sp>
      <p:sp>
        <p:nvSpPr>
          <p:cNvPr id="10" name="Content Placeholder 2">
            <a:extLst>
              <a:ext uri="{FF2B5EF4-FFF2-40B4-BE49-F238E27FC236}">
                <a16:creationId xmlns:a16="http://schemas.microsoft.com/office/drawing/2014/main" id="{09986584-50BE-2940-93F1-F72B60832DE7}"/>
              </a:ext>
            </a:extLst>
          </p:cNvPr>
          <p:cNvSpPr txBox="1">
            <a:spLocks/>
          </p:cNvSpPr>
          <p:nvPr/>
        </p:nvSpPr>
        <p:spPr bwMode="gray">
          <a:xfrm>
            <a:off x="5019105" y="942345"/>
            <a:ext cx="3291840" cy="1841445"/>
          </a:xfrm>
          <a:prstGeom prst="rect">
            <a:avLst/>
          </a:prstGeom>
        </p:spPr>
        <p:txBody>
          <a:bodyPr vert="horz" lIns="0" tIns="46800" rIns="0" bIns="46800" rtlCol="0">
            <a:noAutofit/>
          </a:bodyPr>
          <a:lstStyle>
            <a:lvl1pPr marL="239994" indent="-239994" algn="l" rtl="0" eaLnBrk="0" fontAlgn="base" hangingPunct="0">
              <a:spcBef>
                <a:spcPts val="667"/>
              </a:spcBef>
              <a:spcAft>
                <a:spcPct val="0"/>
              </a:spcAft>
              <a:buClr>
                <a:schemeClr val="accent6"/>
              </a:buClr>
              <a:buFontTx/>
              <a:buBlip>
                <a:blip r:embed="rId5"/>
              </a:buBlip>
              <a:defRPr kumimoji="1" lang="ja-JP" altLang="en-US" sz="2667" b="0" i="0" u="none" strike="noStrike" kern="0" cap="none" spc="0" normalizeH="0" baseline="0" dirty="0" smtClean="0">
                <a:ln>
                  <a:noFill/>
                </a:ln>
                <a:solidFill>
                  <a:srgbClr val="000000"/>
                </a:solidFill>
                <a:effectLst/>
                <a:uLnTx/>
                <a:uFillTx/>
                <a:latin typeface="+mn-lt"/>
                <a:ea typeface="+mn-ea"/>
                <a:cs typeface="+mn-cs"/>
              </a:defRPr>
            </a:lvl1pPr>
            <a:lvl2pPr marL="479988" indent="-239994" algn="l" rtl="0" eaLnBrk="0" fontAlgn="base" hangingPunct="0">
              <a:spcBef>
                <a:spcPts val="667"/>
              </a:spcBef>
              <a:spcAft>
                <a:spcPct val="0"/>
              </a:spcAft>
              <a:buClr>
                <a:schemeClr val="accent6"/>
              </a:buClr>
              <a:buFontTx/>
              <a:buBlip>
                <a:blip r:embed="rId5"/>
              </a:buBlip>
              <a:defRPr kumimoji="1" lang="ja-JP" altLang="en-US" sz="2133" b="0" i="0" u="none" strike="noStrike" kern="0" cap="none" spc="0" normalizeH="0" baseline="0" noProof="0" dirty="0" smtClean="0">
                <a:ln>
                  <a:noFill/>
                </a:ln>
                <a:solidFill>
                  <a:srgbClr val="000000"/>
                </a:solidFill>
                <a:effectLst/>
                <a:uLnTx/>
                <a:uFillTx/>
                <a:latin typeface="+mn-lt"/>
                <a:ea typeface="+mn-ea"/>
              </a:defRPr>
            </a:lvl2pPr>
            <a:lvl3pPr marL="623984" indent="-143996" algn="l" rtl="0" eaLnBrk="0" fontAlgn="base" hangingPunct="0">
              <a:spcBef>
                <a:spcPts val="667"/>
              </a:spcBef>
              <a:spcAft>
                <a:spcPct val="0"/>
              </a:spcAft>
              <a:buClr>
                <a:schemeClr val="accent6"/>
              </a:buClr>
              <a:buFontTx/>
              <a:buBlip>
                <a:blip r:embed="rId5"/>
              </a:buBlip>
              <a:defRPr kumimoji="1" lang="ja-JP" altLang="en-US" sz="1867" b="0" i="0" u="none" strike="noStrike" kern="0" cap="none" spc="0" normalizeH="0" baseline="0" noProof="0" dirty="0" smtClean="0">
                <a:ln>
                  <a:noFill/>
                </a:ln>
                <a:solidFill>
                  <a:srgbClr val="000000"/>
                </a:solidFill>
                <a:effectLst/>
                <a:uLnTx/>
                <a:uFillTx/>
                <a:latin typeface="+mn-lt"/>
                <a:ea typeface="+mn-ea"/>
              </a:defRPr>
            </a:lvl3pPr>
            <a:lvl4pPr marL="767981" indent="-143996" algn="l" rtl="0" eaLnBrk="0" fontAlgn="base" hangingPunct="0">
              <a:spcBef>
                <a:spcPts val="667"/>
              </a:spcBef>
              <a:spcAft>
                <a:spcPct val="0"/>
              </a:spcAft>
              <a:buClr>
                <a:schemeClr val="accent6"/>
              </a:buClr>
              <a:buFontTx/>
              <a:buBlip>
                <a:blip r:embed="rId5"/>
              </a:buBlip>
              <a:defRPr kumimoji="1" lang="ja-JP" altLang="en-US" sz="1600" b="0" i="0" u="none" strike="noStrike" kern="0" cap="none" spc="0" normalizeH="0" baseline="0" noProof="0" dirty="0" smtClean="0">
                <a:ln>
                  <a:noFill/>
                </a:ln>
                <a:solidFill>
                  <a:srgbClr val="000000"/>
                </a:solidFill>
                <a:effectLst/>
                <a:uLnTx/>
                <a:uFillTx/>
                <a:latin typeface="+mn-lt"/>
                <a:ea typeface="+mn-ea"/>
              </a:defRPr>
            </a:lvl4pPr>
            <a:lvl5pPr marL="984226" indent="706949" algn="l" rtl="0" eaLnBrk="0" fontAlgn="base" hangingPunct="0">
              <a:spcBef>
                <a:spcPct val="20000"/>
              </a:spcBef>
              <a:spcAft>
                <a:spcPct val="0"/>
              </a:spcAft>
              <a:buClr>
                <a:schemeClr val="accent6"/>
              </a:buClr>
              <a:buChar char="≫"/>
              <a:defRPr kumimoji="1" sz="1600" b="0">
                <a:solidFill>
                  <a:schemeClr val="tx1"/>
                </a:solidFill>
                <a:latin typeface="+mj-lt"/>
                <a:ea typeface="+mn-ea"/>
              </a:defRPr>
            </a:lvl5pPr>
            <a:lvl6pPr marL="3352716" indent="-304792" algn="l" rtl="0" fontAlgn="base">
              <a:spcBef>
                <a:spcPct val="20000"/>
              </a:spcBef>
              <a:spcAft>
                <a:spcPct val="0"/>
              </a:spcAft>
              <a:buChar char="≫"/>
              <a:defRPr kumimoji="1" sz="2667">
                <a:solidFill>
                  <a:schemeClr val="tx1"/>
                </a:solidFill>
                <a:latin typeface="Arial" charset="0"/>
                <a:ea typeface="+mn-ea"/>
              </a:defRPr>
            </a:lvl6pPr>
            <a:lvl7pPr marL="3962301" indent="-304792" algn="l" rtl="0" fontAlgn="base">
              <a:spcBef>
                <a:spcPct val="20000"/>
              </a:spcBef>
              <a:spcAft>
                <a:spcPct val="0"/>
              </a:spcAft>
              <a:buChar char="≫"/>
              <a:defRPr kumimoji="1" sz="2667">
                <a:solidFill>
                  <a:schemeClr val="tx1"/>
                </a:solidFill>
                <a:latin typeface="Arial" charset="0"/>
                <a:ea typeface="+mn-ea"/>
              </a:defRPr>
            </a:lvl7pPr>
            <a:lvl8pPr marL="4571886" indent="-304792" algn="l" rtl="0" fontAlgn="base">
              <a:spcBef>
                <a:spcPct val="20000"/>
              </a:spcBef>
              <a:spcAft>
                <a:spcPct val="0"/>
              </a:spcAft>
              <a:buChar char="≫"/>
              <a:defRPr kumimoji="1" sz="2667">
                <a:solidFill>
                  <a:schemeClr val="tx1"/>
                </a:solidFill>
                <a:latin typeface="Arial" charset="0"/>
                <a:ea typeface="+mn-ea"/>
              </a:defRPr>
            </a:lvl8pPr>
            <a:lvl9pPr marL="5181470" indent="-304792" algn="l" rtl="0" fontAlgn="base">
              <a:spcBef>
                <a:spcPct val="20000"/>
              </a:spcBef>
              <a:spcAft>
                <a:spcPct val="0"/>
              </a:spcAft>
              <a:buChar char="≫"/>
              <a:defRPr kumimoji="1" sz="2667">
                <a:solidFill>
                  <a:schemeClr val="tx1"/>
                </a:solidFill>
                <a:latin typeface="Arial" charset="0"/>
                <a:ea typeface="+mn-ea"/>
              </a:defRPr>
            </a:lvl9pPr>
          </a:lstStyle>
          <a:p>
            <a:pPr marL="0" indent="0">
              <a:buFontTx/>
              <a:buNone/>
            </a:pPr>
            <a:r>
              <a:rPr lang="en-US" sz="1400" b="1" dirty="0"/>
              <a:t>File sharing and collaboration</a:t>
            </a:r>
          </a:p>
          <a:p>
            <a:pPr marL="184150" lvl="1" indent="-174625">
              <a:buBlip>
                <a:blip r:embed="rId3">
                  <a:extLst>
                    <a:ext uri="{96DAC541-7B7A-43D3-8B79-37D633B846F1}">
                      <asvg:svgBlip xmlns:asvg="http://schemas.microsoft.com/office/drawing/2016/SVG/main" r:embed="rId4"/>
                    </a:ext>
                  </a:extLst>
                </a:blip>
              </a:buBlip>
            </a:pPr>
            <a:r>
              <a:rPr lang="en-US" sz="1400" dirty="0"/>
              <a:t>Secure internal &amp; external sharing </a:t>
            </a:r>
          </a:p>
          <a:p>
            <a:pPr marL="184150" lvl="1" indent="-174625">
              <a:buBlip>
                <a:blip r:embed="rId3">
                  <a:extLst>
                    <a:ext uri="{96DAC541-7B7A-43D3-8B79-37D633B846F1}">
                      <asvg:svgBlip xmlns:asvg="http://schemas.microsoft.com/office/drawing/2016/SVG/main" r:embed="rId4"/>
                    </a:ext>
                  </a:extLst>
                </a:blip>
              </a:buBlip>
            </a:pPr>
            <a:r>
              <a:rPr lang="en-US" sz="1400" dirty="0"/>
              <a:t>Co-editing in real-time (</a:t>
            </a:r>
            <a:r>
              <a:rPr lang="en-US" sz="1400" dirty="0" err="1"/>
              <a:t>MS365</a:t>
            </a:r>
            <a:r>
              <a:rPr lang="en-US" sz="1400" dirty="0"/>
              <a:t>)</a:t>
            </a:r>
          </a:p>
          <a:p>
            <a:pPr marL="184150" lvl="1" indent="-174625">
              <a:buBlip>
                <a:blip r:embed="rId3">
                  <a:extLst>
                    <a:ext uri="{96DAC541-7B7A-43D3-8B79-37D633B846F1}">
                      <asvg:svgBlip xmlns:asvg="http://schemas.microsoft.com/office/drawing/2016/SVG/main" r:embed="rId4"/>
                    </a:ext>
                  </a:extLst>
                </a:blip>
              </a:buBlip>
            </a:pPr>
            <a:r>
              <a:rPr lang="en-US" sz="1400" dirty="0"/>
              <a:t>Flexible sharing permissions </a:t>
            </a:r>
          </a:p>
          <a:p>
            <a:pPr marL="184150" lvl="1" indent="-174625">
              <a:buBlip>
                <a:blip r:embed="rId3">
                  <a:extLst>
                    <a:ext uri="{96DAC541-7B7A-43D3-8B79-37D633B846F1}">
                      <asvg:svgBlip xmlns:asvg="http://schemas.microsoft.com/office/drawing/2016/SVG/main" r:embed="rId4"/>
                    </a:ext>
                  </a:extLst>
                </a:blip>
              </a:buBlip>
            </a:pPr>
            <a:r>
              <a:rPr lang="en-US" sz="1400" dirty="0"/>
              <a:t>Powerful administrative controls </a:t>
            </a:r>
          </a:p>
          <a:p>
            <a:pPr marL="184150" lvl="1" indent="-174625">
              <a:buBlip>
                <a:blip r:embed="rId3">
                  <a:extLst>
                    <a:ext uri="{96DAC541-7B7A-43D3-8B79-37D633B846F1}">
                      <asvg:svgBlip xmlns:asvg="http://schemas.microsoft.com/office/drawing/2016/SVG/main" r:embed="rId4"/>
                    </a:ext>
                  </a:extLst>
                </a:blip>
              </a:buBlip>
            </a:pPr>
            <a:r>
              <a:rPr lang="en-US" sz="1400" dirty="0"/>
              <a:t>Device access policy</a:t>
            </a:r>
          </a:p>
        </p:txBody>
      </p:sp>
      <p:sp>
        <p:nvSpPr>
          <p:cNvPr id="12" name="Content Placeholder 2">
            <a:extLst>
              <a:ext uri="{FF2B5EF4-FFF2-40B4-BE49-F238E27FC236}">
                <a16:creationId xmlns:a16="http://schemas.microsoft.com/office/drawing/2014/main" id="{03780684-B954-B342-8910-697D199D8539}"/>
              </a:ext>
            </a:extLst>
          </p:cNvPr>
          <p:cNvSpPr txBox="1">
            <a:spLocks/>
          </p:cNvSpPr>
          <p:nvPr/>
        </p:nvSpPr>
        <p:spPr bwMode="gray">
          <a:xfrm>
            <a:off x="8609615" y="942345"/>
            <a:ext cx="3466427" cy="1950776"/>
          </a:xfrm>
          <a:prstGeom prst="rect">
            <a:avLst/>
          </a:prstGeom>
        </p:spPr>
        <p:txBody>
          <a:bodyPr vert="horz" lIns="0" tIns="46800" rIns="0" bIns="46800" rtlCol="0">
            <a:noAutofit/>
          </a:bodyPr>
          <a:lstStyle>
            <a:lvl1pPr marL="239994" indent="-239994" algn="l" rtl="0" eaLnBrk="0" fontAlgn="base" hangingPunct="0">
              <a:spcBef>
                <a:spcPts val="667"/>
              </a:spcBef>
              <a:spcAft>
                <a:spcPct val="0"/>
              </a:spcAft>
              <a:buClr>
                <a:schemeClr val="accent6"/>
              </a:buClr>
              <a:buFontTx/>
              <a:buBlip>
                <a:blip r:embed="rId5"/>
              </a:buBlip>
              <a:defRPr kumimoji="1" lang="ja-JP" altLang="en-US" sz="2667" b="0" i="0" u="none" strike="noStrike" kern="0" cap="none" spc="0" normalizeH="0" baseline="0" dirty="0" smtClean="0">
                <a:ln>
                  <a:noFill/>
                </a:ln>
                <a:solidFill>
                  <a:srgbClr val="000000"/>
                </a:solidFill>
                <a:effectLst/>
                <a:uLnTx/>
                <a:uFillTx/>
                <a:latin typeface="+mn-lt"/>
                <a:ea typeface="+mn-ea"/>
                <a:cs typeface="+mn-cs"/>
              </a:defRPr>
            </a:lvl1pPr>
            <a:lvl2pPr marL="479988" indent="-239994" algn="l" rtl="0" eaLnBrk="0" fontAlgn="base" hangingPunct="0">
              <a:spcBef>
                <a:spcPts val="667"/>
              </a:spcBef>
              <a:spcAft>
                <a:spcPct val="0"/>
              </a:spcAft>
              <a:buClr>
                <a:schemeClr val="accent6"/>
              </a:buClr>
              <a:buFontTx/>
              <a:buBlip>
                <a:blip r:embed="rId5"/>
              </a:buBlip>
              <a:defRPr kumimoji="1" lang="ja-JP" altLang="en-US" sz="2133" b="0" i="0" u="none" strike="noStrike" kern="0" cap="none" spc="0" normalizeH="0" baseline="0" noProof="0" dirty="0" smtClean="0">
                <a:ln>
                  <a:noFill/>
                </a:ln>
                <a:solidFill>
                  <a:srgbClr val="000000"/>
                </a:solidFill>
                <a:effectLst/>
                <a:uLnTx/>
                <a:uFillTx/>
                <a:latin typeface="+mn-lt"/>
                <a:ea typeface="+mn-ea"/>
              </a:defRPr>
            </a:lvl2pPr>
            <a:lvl3pPr marL="623984" indent="-143996" algn="l" rtl="0" eaLnBrk="0" fontAlgn="base" hangingPunct="0">
              <a:spcBef>
                <a:spcPts val="667"/>
              </a:spcBef>
              <a:spcAft>
                <a:spcPct val="0"/>
              </a:spcAft>
              <a:buClr>
                <a:schemeClr val="accent6"/>
              </a:buClr>
              <a:buFontTx/>
              <a:buBlip>
                <a:blip r:embed="rId5"/>
              </a:buBlip>
              <a:defRPr kumimoji="1" lang="ja-JP" altLang="en-US" sz="1867" b="0" i="0" u="none" strike="noStrike" kern="0" cap="none" spc="0" normalizeH="0" baseline="0" noProof="0" dirty="0" smtClean="0">
                <a:ln>
                  <a:noFill/>
                </a:ln>
                <a:solidFill>
                  <a:srgbClr val="000000"/>
                </a:solidFill>
                <a:effectLst/>
                <a:uLnTx/>
                <a:uFillTx/>
                <a:latin typeface="+mn-lt"/>
                <a:ea typeface="+mn-ea"/>
              </a:defRPr>
            </a:lvl3pPr>
            <a:lvl4pPr marL="767981" indent="-143996" algn="l" rtl="0" eaLnBrk="0" fontAlgn="base" hangingPunct="0">
              <a:spcBef>
                <a:spcPts val="667"/>
              </a:spcBef>
              <a:spcAft>
                <a:spcPct val="0"/>
              </a:spcAft>
              <a:buClr>
                <a:schemeClr val="accent6"/>
              </a:buClr>
              <a:buFontTx/>
              <a:buBlip>
                <a:blip r:embed="rId5"/>
              </a:buBlip>
              <a:defRPr kumimoji="1" lang="ja-JP" altLang="en-US" sz="1600" b="0" i="0" u="none" strike="noStrike" kern="0" cap="none" spc="0" normalizeH="0" baseline="0" noProof="0" dirty="0" smtClean="0">
                <a:ln>
                  <a:noFill/>
                </a:ln>
                <a:solidFill>
                  <a:srgbClr val="000000"/>
                </a:solidFill>
                <a:effectLst/>
                <a:uLnTx/>
                <a:uFillTx/>
                <a:latin typeface="+mn-lt"/>
                <a:ea typeface="+mn-ea"/>
              </a:defRPr>
            </a:lvl4pPr>
            <a:lvl5pPr marL="984226" indent="706949" algn="l" rtl="0" eaLnBrk="0" fontAlgn="base" hangingPunct="0">
              <a:spcBef>
                <a:spcPct val="20000"/>
              </a:spcBef>
              <a:spcAft>
                <a:spcPct val="0"/>
              </a:spcAft>
              <a:buClr>
                <a:schemeClr val="accent6"/>
              </a:buClr>
              <a:buChar char="≫"/>
              <a:defRPr kumimoji="1" sz="1600" b="0">
                <a:solidFill>
                  <a:schemeClr val="tx1"/>
                </a:solidFill>
                <a:latin typeface="+mj-lt"/>
                <a:ea typeface="+mn-ea"/>
              </a:defRPr>
            </a:lvl5pPr>
            <a:lvl6pPr marL="3352716" indent="-304792" algn="l" rtl="0" fontAlgn="base">
              <a:spcBef>
                <a:spcPct val="20000"/>
              </a:spcBef>
              <a:spcAft>
                <a:spcPct val="0"/>
              </a:spcAft>
              <a:buChar char="≫"/>
              <a:defRPr kumimoji="1" sz="2667">
                <a:solidFill>
                  <a:schemeClr val="tx1"/>
                </a:solidFill>
                <a:latin typeface="Arial" charset="0"/>
                <a:ea typeface="+mn-ea"/>
              </a:defRPr>
            </a:lvl6pPr>
            <a:lvl7pPr marL="3962301" indent="-304792" algn="l" rtl="0" fontAlgn="base">
              <a:spcBef>
                <a:spcPct val="20000"/>
              </a:spcBef>
              <a:spcAft>
                <a:spcPct val="0"/>
              </a:spcAft>
              <a:buChar char="≫"/>
              <a:defRPr kumimoji="1" sz="2667">
                <a:solidFill>
                  <a:schemeClr val="tx1"/>
                </a:solidFill>
                <a:latin typeface="Arial" charset="0"/>
                <a:ea typeface="+mn-ea"/>
              </a:defRPr>
            </a:lvl7pPr>
            <a:lvl8pPr marL="4571886" indent="-304792" algn="l" rtl="0" fontAlgn="base">
              <a:spcBef>
                <a:spcPct val="20000"/>
              </a:spcBef>
              <a:spcAft>
                <a:spcPct val="0"/>
              </a:spcAft>
              <a:buChar char="≫"/>
              <a:defRPr kumimoji="1" sz="2667">
                <a:solidFill>
                  <a:schemeClr val="tx1"/>
                </a:solidFill>
                <a:latin typeface="Arial" charset="0"/>
                <a:ea typeface="+mn-ea"/>
              </a:defRPr>
            </a:lvl8pPr>
            <a:lvl9pPr marL="5181470" indent="-304792" algn="l" rtl="0" fontAlgn="base">
              <a:spcBef>
                <a:spcPct val="20000"/>
              </a:spcBef>
              <a:spcAft>
                <a:spcPct val="0"/>
              </a:spcAft>
              <a:buChar char="≫"/>
              <a:defRPr kumimoji="1" sz="2667">
                <a:solidFill>
                  <a:schemeClr val="tx1"/>
                </a:solidFill>
                <a:latin typeface="Arial" charset="0"/>
                <a:ea typeface="+mn-ea"/>
              </a:defRPr>
            </a:lvl9pPr>
          </a:lstStyle>
          <a:p>
            <a:pPr marL="0" indent="0">
              <a:buNone/>
            </a:pPr>
            <a:r>
              <a:rPr lang="en-US" sz="1400" b="1" dirty="0"/>
              <a:t>Mobilize file servers</a:t>
            </a:r>
          </a:p>
          <a:p>
            <a:pPr marL="184150" lvl="1" indent="-184150">
              <a:buBlip>
                <a:blip r:embed="rId3">
                  <a:extLst>
                    <a:ext uri="{96DAC541-7B7A-43D3-8B79-37D633B846F1}">
                      <asvg:svgBlip xmlns:asvg="http://schemas.microsoft.com/office/drawing/2016/SVG/main" r:embed="rId4"/>
                    </a:ext>
                  </a:extLst>
                </a:blip>
              </a:buBlip>
            </a:pPr>
            <a:r>
              <a:rPr lang="en-US" sz="1400" dirty="0"/>
              <a:t>Windows file server integration </a:t>
            </a:r>
          </a:p>
          <a:p>
            <a:pPr marL="184150" lvl="1" indent="-184150">
              <a:buBlip>
                <a:blip r:embed="rId3">
                  <a:extLst>
                    <a:ext uri="{96DAC541-7B7A-43D3-8B79-37D633B846F1}">
                      <asvg:svgBlip xmlns:asvg="http://schemas.microsoft.com/office/drawing/2016/SVG/main" r:embed="rId4"/>
                    </a:ext>
                  </a:extLst>
                </a:blip>
              </a:buBlip>
            </a:pPr>
            <a:r>
              <a:rPr lang="en-US" sz="1400" dirty="0"/>
              <a:t>Access file server content from mobile devices </a:t>
            </a:r>
          </a:p>
          <a:p>
            <a:pPr marL="184150" lvl="1" indent="-184150">
              <a:buBlip>
                <a:blip r:embed="rId3">
                  <a:extLst>
                    <a:ext uri="{96DAC541-7B7A-43D3-8B79-37D633B846F1}">
                      <asvg:svgBlip xmlns:asvg="http://schemas.microsoft.com/office/drawing/2016/SVG/main" r:embed="rId4"/>
                    </a:ext>
                  </a:extLst>
                </a:blip>
              </a:buBlip>
            </a:pPr>
            <a:r>
              <a:rPr lang="en-US" sz="1400" dirty="0"/>
              <a:t>Easy, secure sharing of file server files </a:t>
            </a:r>
          </a:p>
          <a:p>
            <a:pPr marL="184150" lvl="1" indent="-184150">
              <a:buBlip>
                <a:blip r:embed="rId3">
                  <a:extLst>
                    <a:ext uri="{96DAC541-7B7A-43D3-8B79-37D633B846F1}">
                      <asvg:svgBlip xmlns:asvg="http://schemas.microsoft.com/office/drawing/2016/SVG/main" r:embed="rId4"/>
                    </a:ext>
                  </a:extLst>
                </a:blip>
              </a:buBlip>
            </a:pPr>
            <a:r>
              <a:rPr lang="en-US" sz="1400" dirty="0"/>
              <a:t>Backup &amp; restore file server files</a:t>
            </a:r>
          </a:p>
          <a:p>
            <a:pPr marL="184150" lvl="1" indent="-184150">
              <a:buBlip>
                <a:blip r:embed="rId3">
                  <a:extLst>
                    <a:ext uri="{96DAC541-7B7A-43D3-8B79-37D633B846F1}">
                      <asvg:svgBlip xmlns:asvg="http://schemas.microsoft.com/office/drawing/2016/SVG/main" r:embed="rId4"/>
                    </a:ext>
                  </a:extLst>
                </a:blip>
              </a:buBlip>
            </a:pPr>
            <a:endParaRPr lang="en-US" sz="1400" dirty="0"/>
          </a:p>
          <a:p>
            <a:pPr marL="184150" lvl="1" indent="-184150">
              <a:buBlip>
                <a:blip r:embed="rId3">
                  <a:extLst>
                    <a:ext uri="{96DAC541-7B7A-43D3-8B79-37D633B846F1}">
                      <asvg:svgBlip xmlns:asvg="http://schemas.microsoft.com/office/drawing/2016/SVG/main" r:embed="rId4"/>
                    </a:ext>
                  </a:extLst>
                </a:blip>
              </a:buBlip>
            </a:pPr>
            <a:endParaRPr lang="en-US" sz="1400" dirty="0"/>
          </a:p>
        </p:txBody>
      </p:sp>
      <p:pic>
        <p:nvPicPr>
          <p:cNvPr id="13" name="Content Placeholder 4">
            <a:extLst>
              <a:ext uri="{FF2B5EF4-FFF2-40B4-BE49-F238E27FC236}">
                <a16:creationId xmlns:a16="http://schemas.microsoft.com/office/drawing/2014/main" id="{1AEAFD83-A333-BE47-B87A-D03D5109E7BA}"/>
              </a:ext>
            </a:extLst>
          </p:cNvPr>
          <p:cNvPicPr>
            <a:picLocks noChangeAspect="1"/>
          </p:cNvPicPr>
          <p:nvPr/>
        </p:nvPicPr>
        <p:blipFill>
          <a:blip r:embed="rId6"/>
          <a:srcRect/>
          <a:stretch/>
        </p:blipFill>
        <p:spPr bwMode="gray">
          <a:xfrm>
            <a:off x="295167" y="3272359"/>
            <a:ext cx="3118233" cy="803257"/>
          </a:xfrm>
          <a:prstGeom prst="rect">
            <a:avLst/>
          </a:prstGeom>
        </p:spPr>
      </p:pic>
      <p:pic>
        <p:nvPicPr>
          <p:cNvPr id="16" name="Graphic 15">
            <a:extLst>
              <a:ext uri="{FF2B5EF4-FFF2-40B4-BE49-F238E27FC236}">
                <a16:creationId xmlns:a16="http://schemas.microsoft.com/office/drawing/2014/main" id="{62BB5088-11FF-2C4D-A3EE-6032063271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5167" y="1274546"/>
            <a:ext cx="1005840" cy="790303"/>
          </a:xfrm>
          <a:prstGeom prst="rect">
            <a:avLst/>
          </a:prstGeom>
        </p:spPr>
      </p:pic>
      <p:sp>
        <p:nvSpPr>
          <p:cNvPr id="8" name="Content Placeholder 2">
            <a:extLst>
              <a:ext uri="{FF2B5EF4-FFF2-40B4-BE49-F238E27FC236}">
                <a16:creationId xmlns:a16="http://schemas.microsoft.com/office/drawing/2014/main" id="{1E7D2EEA-CC6B-4634-85B7-B7980354D898}"/>
              </a:ext>
            </a:extLst>
          </p:cNvPr>
          <p:cNvSpPr txBox="1">
            <a:spLocks/>
          </p:cNvSpPr>
          <p:nvPr/>
        </p:nvSpPr>
        <p:spPr bwMode="gray">
          <a:xfrm>
            <a:off x="1689129" y="4518176"/>
            <a:ext cx="4937760" cy="1882043"/>
          </a:xfrm>
          <a:prstGeom prst="rect">
            <a:avLst/>
          </a:prstGeom>
        </p:spPr>
        <p:txBody>
          <a:bodyPr vert="horz" lIns="0" tIns="46800" rIns="0" bIns="46800" rtlCol="0">
            <a:noAutofit/>
          </a:bodyPr>
          <a:lstStyle>
            <a:lvl1pPr marL="239994" indent="-239994" algn="l" rtl="0" eaLnBrk="0" fontAlgn="base" hangingPunct="0">
              <a:spcBef>
                <a:spcPts val="667"/>
              </a:spcBef>
              <a:spcAft>
                <a:spcPct val="0"/>
              </a:spcAft>
              <a:buClr>
                <a:schemeClr val="accent6"/>
              </a:buClr>
              <a:buFontTx/>
              <a:buBlip>
                <a:blip r:embed="rId5"/>
              </a:buBlip>
              <a:defRPr kumimoji="1" lang="ja-JP" altLang="en-US" sz="2667" b="0" i="0" u="none" strike="noStrike" kern="0" cap="none" spc="0" normalizeH="0" baseline="0" dirty="0" smtClean="0">
                <a:ln>
                  <a:noFill/>
                </a:ln>
                <a:solidFill>
                  <a:srgbClr val="000000"/>
                </a:solidFill>
                <a:effectLst/>
                <a:uLnTx/>
                <a:uFillTx/>
                <a:latin typeface="+mn-lt"/>
                <a:ea typeface="+mn-ea"/>
                <a:cs typeface="+mn-cs"/>
              </a:defRPr>
            </a:lvl1pPr>
            <a:lvl2pPr marL="479988" indent="-239994" algn="l" rtl="0" eaLnBrk="0" fontAlgn="base" hangingPunct="0">
              <a:spcBef>
                <a:spcPts val="667"/>
              </a:spcBef>
              <a:spcAft>
                <a:spcPct val="0"/>
              </a:spcAft>
              <a:buClr>
                <a:schemeClr val="accent6"/>
              </a:buClr>
              <a:buFontTx/>
              <a:buBlip>
                <a:blip r:embed="rId5"/>
              </a:buBlip>
              <a:defRPr kumimoji="1" lang="ja-JP" altLang="en-US" sz="2133" b="0" i="0" u="none" strike="noStrike" kern="0" cap="none" spc="0" normalizeH="0" baseline="0" noProof="0" dirty="0" smtClean="0">
                <a:ln>
                  <a:noFill/>
                </a:ln>
                <a:solidFill>
                  <a:srgbClr val="000000"/>
                </a:solidFill>
                <a:effectLst/>
                <a:uLnTx/>
                <a:uFillTx/>
                <a:latin typeface="+mn-lt"/>
                <a:ea typeface="+mn-ea"/>
              </a:defRPr>
            </a:lvl2pPr>
            <a:lvl3pPr marL="623984" indent="-143996" algn="l" rtl="0" eaLnBrk="0" fontAlgn="base" hangingPunct="0">
              <a:spcBef>
                <a:spcPts val="667"/>
              </a:spcBef>
              <a:spcAft>
                <a:spcPct val="0"/>
              </a:spcAft>
              <a:buClr>
                <a:schemeClr val="accent6"/>
              </a:buClr>
              <a:buFontTx/>
              <a:buBlip>
                <a:blip r:embed="rId5"/>
              </a:buBlip>
              <a:defRPr kumimoji="1" lang="ja-JP" altLang="en-US" sz="1867" b="0" i="0" u="none" strike="noStrike" kern="0" cap="none" spc="0" normalizeH="0" baseline="0" noProof="0" dirty="0" smtClean="0">
                <a:ln>
                  <a:noFill/>
                </a:ln>
                <a:solidFill>
                  <a:srgbClr val="000000"/>
                </a:solidFill>
                <a:effectLst/>
                <a:uLnTx/>
                <a:uFillTx/>
                <a:latin typeface="+mn-lt"/>
                <a:ea typeface="+mn-ea"/>
              </a:defRPr>
            </a:lvl3pPr>
            <a:lvl4pPr marL="767981" indent="-143996" algn="l" rtl="0" eaLnBrk="0" fontAlgn="base" hangingPunct="0">
              <a:spcBef>
                <a:spcPts val="667"/>
              </a:spcBef>
              <a:spcAft>
                <a:spcPct val="0"/>
              </a:spcAft>
              <a:buClr>
                <a:schemeClr val="accent6"/>
              </a:buClr>
              <a:buFontTx/>
              <a:buBlip>
                <a:blip r:embed="rId5"/>
              </a:buBlip>
              <a:defRPr kumimoji="1" lang="ja-JP" altLang="en-US" sz="1600" b="0" i="0" u="none" strike="noStrike" kern="0" cap="none" spc="0" normalizeH="0" baseline="0" noProof="0" dirty="0" smtClean="0">
                <a:ln>
                  <a:noFill/>
                </a:ln>
                <a:solidFill>
                  <a:srgbClr val="000000"/>
                </a:solidFill>
                <a:effectLst/>
                <a:uLnTx/>
                <a:uFillTx/>
                <a:latin typeface="+mn-lt"/>
                <a:ea typeface="+mn-ea"/>
              </a:defRPr>
            </a:lvl4pPr>
            <a:lvl5pPr marL="984226" indent="706949" algn="l" rtl="0" eaLnBrk="0" fontAlgn="base" hangingPunct="0">
              <a:spcBef>
                <a:spcPct val="20000"/>
              </a:spcBef>
              <a:spcAft>
                <a:spcPct val="0"/>
              </a:spcAft>
              <a:buClr>
                <a:schemeClr val="accent6"/>
              </a:buClr>
              <a:buChar char="≫"/>
              <a:defRPr kumimoji="1" sz="1600" b="0">
                <a:solidFill>
                  <a:schemeClr val="tx1"/>
                </a:solidFill>
                <a:latin typeface="+mj-lt"/>
                <a:ea typeface="+mn-ea"/>
              </a:defRPr>
            </a:lvl5pPr>
            <a:lvl6pPr marL="3352716" indent="-304792" algn="l" rtl="0" fontAlgn="base">
              <a:spcBef>
                <a:spcPct val="20000"/>
              </a:spcBef>
              <a:spcAft>
                <a:spcPct val="0"/>
              </a:spcAft>
              <a:buChar char="≫"/>
              <a:defRPr kumimoji="1" sz="2667">
                <a:solidFill>
                  <a:schemeClr val="tx1"/>
                </a:solidFill>
                <a:latin typeface="Arial" charset="0"/>
                <a:ea typeface="+mn-ea"/>
              </a:defRPr>
            </a:lvl6pPr>
            <a:lvl7pPr marL="3962301" indent="-304792" algn="l" rtl="0" fontAlgn="base">
              <a:spcBef>
                <a:spcPct val="20000"/>
              </a:spcBef>
              <a:spcAft>
                <a:spcPct val="0"/>
              </a:spcAft>
              <a:buChar char="≫"/>
              <a:defRPr kumimoji="1" sz="2667">
                <a:solidFill>
                  <a:schemeClr val="tx1"/>
                </a:solidFill>
                <a:latin typeface="Arial" charset="0"/>
                <a:ea typeface="+mn-ea"/>
              </a:defRPr>
            </a:lvl7pPr>
            <a:lvl8pPr marL="4571886" indent="-304792" algn="l" rtl="0" fontAlgn="base">
              <a:spcBef>
                <a:spcPct val="20000"/>
              </a:spcBef>
              <a:spcAft>
                <a:spcPct val="0"/>
              </a:spcAft>
              <a:buChar char="≫"/>
              <a:defRPr kumimoji="1" sz="2667">
                <a:solidFill>
                  <a:schemeClr val="tx1"/>
                </a:solidFill>
                <a:latin typeface="Arial" charset="0"/>
                <a:ea typeface="+mn-ea"/>
              </a:defRPr>
            </a:lvl8pPr>
            <a:lvl9pPr marL="5181470" indent="-304792" algn="l" rtl="0" fontAlgn="base">
              <a:spcBef>
                <a:spcPct val="20000"/>
              </a:spcBef>
              <a:spcAft>
                <a:spcPct val="0"/>
              </a:spcAft>
              <a:buChar char="≫"/>
              <a:defRPr kumimoji="1" sz="2667">
                <a:solidFill>
                  <a:schemeClr val="tx1"/>
                </a:solidFill>
                <a:latin typeface="Arial" charset="0"/>
                <a:ea typeface="+mn-ea"/>
              </a:defRPr>
            </a:lvl9pPr>
          </a:lstStyle>
          <a:p>
            <a:pPr marL="0" indent="0">
              <a:buFontTx/>
              <a:buNone/>
            </a:pPr>
            <a:r>
              <a:rPr lang="en-US" sz="1400" b="1" dirty="0"/>
              <a:t>Real-time file backup</a:t>
            </a:r>
          </a:p>
          <a:p>
            <a:pPr marL="184150" lvl="1" indent="-174625">
              <a:buBlip>
                <a:blip r:embed="rId3">
                  <a:extLst>
                    <a:ext uri="{96DAC541-7B7A-43D3-8B79-37D633B846F1}">
                      <asvg:svgBlip xmlns:asvg="http://schemas.microsoft.com/office/drawing/2016/SVG/main" r:embed="rId4"/>
                    </a:ext>
                  </a:extLst>
                </a:blip>
              </a:buBlip>
            </a:pPr>
            <a:r>
              <a:rPr lang="en-US" sz="1400" dirty="0"/>
              <a:t>Real-time backup of all PC files, mobile photos, </a:t>
            </a:r>
            <a:br>
              <a:rPr lang="en-US" sz="1400" dirty="0"/>
            </a:br>
            <a:r>
              <a:rPr lang="en-US" sz="1400" dirty="0"/>
              <a:t>and videos </a:t>
            </a:r>
          </a:p>
          <a:p>
            <a:pPr marL="184150" lvl="1" indent="-174625">
              <a:buBlip>
                <a:blip r:embed="rId3">
                  <a:extLst>
                    <a:ext uri="{96DAC541-7B7A-43D3-8B79-37D633B846F1}">
                      <asvg:svgBlip xmlns:asvg="http://schemas.microsoft.com/office/drawing/2016/SVG/main" r:embed="rId4"/>
                    </a:ext>
                  </a:extLst>
                </a:blip>
              </a:buBlip>
            </a:pPr>
            <a:r>
              <a:rPr lang="en-US" sz="1400" dirty="0"/>
              <a:t>Restore files to any point in time with one click </a:t>
            </a:r>
          </a:p>
          <a:p>
            <a:pPr marL="184150" lvl="1" indent="-174625">
              <a:buBlip>
                <a:blip r:embed="rId3">
                  <a:extLst>
                    <a:ext uri="{96DAC541-7B7A-43D3-8B79-37D633B846F1}">
                      <asvg:svgBlip xmlns:asvg="http://schemas.microsoft.com/office/drawing/2016/SVG/main" r:embed="rId4"/>
                    </a:ext>
                  </a:extLst>
                </a:blip>
              </a:buBlip>
            </a:pPr>
            <a:r>
              <a:rPr lang="en-US" sz="1400" dirty="0"/>
              <a:t>Protects files &amp; enables quick recovery from ransomware attacks</a:t>
            </a:r>
          </a:p>
          <a:p>
            <a:pPr marL="0" indent="0">
              <a:buFontTx/>
              <a:buNone/>
            </a:pPr>
            <a:endParaRPr lang="en-US" sz="1400" dirty="0"/>
          </a:p>
        </p:txBody>
      </p:sp>
      <p:sp>
        <p:nvSpPr>
          <p:cNvPr id="9" name="Content Placeholder 2">
            <a:extLst>
              <a:ext uri="{FF2B5EF4-FFF2-40B4-BE49-F238E27FC236}">
                <a16:creationId xmlns:a16="http://schemas.microsoft.com/office/drawing/2014/main" id="{21EDC4F4-6493-4771-811C-E96A6EB7223F}"/>
              </a:ext>
            </a:extLst>
          </p:cNvPr>
          <p:cNvSpPr txBox="1">
            <a:spLocks/>
          </p:cNvSpPr>
          <p:nvPr/>
        </p:nvSpPr>
        <p:spPr bwMode="gray">
          <a:xfrm>
            <a:off x="7001463" y="4518176"/>
            <a:ext cx="4937760" cy="1882043"/>
          </a:xfrm>
          <a:prstGeom prst="rect">
            <a:avLst/>
          </a:prstGeom>
        </p:spPr>
        <p:txBody>
          <a:bodyPr vert="horz" lIns="0" tIns="46800" rIns="0" bIns="46800" rtlCol="0">
            <a:noAutofit/>
          </a:bodyPr>
          <a:lstStyle>
            <a:lvl1pPr marL="239994" indent="-239994" algn="l" rtl="0" eaLnBrk="0" fontAlgn="base" hangingPunct="0">
              <a:spcBef>
                <a:spcPts val="667"/>
              </a:spcBef>
              <a:spcAft>
                <a:spcPct val="0"/>
              </a:spcAft>
              <a:buClr>
                <a:schemeClr val="accent6"/>
              </a:buClr>
              <a:buFontTx/>
              <a:buBlip>
                <a:blip r:embed="rId5"/>
              </a:buBlip>
              <a:defRPr kumimoji="1" lang="ja-JP" altLang="en-US" sz="2667" b="0" i="0" u="none" strike="noStrike" kern="0" cap="none" spc="0" normalizeH="0" baseline="0" dirty="0" smtClean="0">
                <a:ln>
                  <a:noFill/>
                </a:ln>
                <a:solidFill>
                  <a:srgbClr val="000000"/>
                </a:solidFill>
                <a:effectLst/>
                <a:uLnTx/>
                <a:uFillTx/>
                <a:latin typeface="+mn-lt"/>
                <a:ea typeface="+mn-ea"/>
                <a:cs typeface="+mn-cs"/>
              </a:defRPr>
            </a:lvl1pPr>
            <a:lvl2pPr marL="479988" indent="-239994" algn="l" rtl="0" eaLnBrk="0" fontAlgn="base" hangingPunct="0">
              <a:spcBef>
                <a:spcPts val="667"/>
              </a:spcBef>
              <a:spcAft>
                <a:spcPct val="0"/>
              </a:spcAft>
              <a:buClr>
                <a:schemeClr val="accent6"/>
              </a:buClr>
              <a:buFontTx/>
              <a:buBlip>
                <a:blip r:embed="rId5"/>
              </a:buBlip>
              <a:defRPr kumimoji="1" lang="ja-JP" altLang="en-US" sz="2133" b="0" i="0" u="none" strike="noStrike" kern="0" cap="none" spc="0" normalizeH="0" baseline="0" noProof="0" dirty="0" smtClean="0">
                <a:ln>
                  <a:noFill/>
                </a:ln>
                <a:solidFill>
                  <a:srgbClr val="000000"/>
                </a:solidFill>
                <a:effectLst/>
                <a:uLnTx/>
                <a:uFillTx/>
                <a:latin typeface="+mn-lt"/>
                <a:ea typeface="+mn-ea"/>
              </a:defRPr>
            </a:lvl2pPr>
            <a:lvl3pPr marL="623984" indent="-143996" algn="l" rtl="0" eaLnBrk="0" fontAlgn="base" hangingPunct="0">
              <a:spcBef>
                <a:spcPts val="667"/>
              </a:spcBef>
              <a:spcAft>
                <a:spcPct val="0"/>
              </a:spcAft>
              <a:buClr>
                <a:schemeClr val="accent6"/>
              </a:buClr>
              <a:buFontTx/>
              <a:buBlip>
                <a:blip r:embed="rId5"/>
              </a:buBlip>
              <a:defRPr kumimoji="1" lang="ja-JP" altLang="en-US" sz="1867" b="0" i="0" u="none" strike="noStrike" kern="0" cap="none" spc="0" normalizeH="0" baseline="0" noProof="0" dirty="0" smtClean="0">
                <a:ln>
                  <a:noFill/>
                </a:ln>
                <a:solidFill>
                  <a:srgbClr val="000000"/>
                </a:solidFill>
                <a:effectLst/>
                <a:uLnTx/>
                <a:uFillTx/>
                <a:latin typeface="+mn-lt"/>
                <a:ea typeface="+mn-ea"/>
              </a:defRPr>
            </a:lvl3pPr>
            <a:lvl4pPr marL="767981" indent="-143996" algn="l" rtl="0" eaLnBrk="0" fontAlgn="base" hangingPunct="0">
              <a:spcBef>
                <a:spcPts val="667"/>
              </a:spcBef>
              <a:spcAft>
                <a:spcPct val="0"/>
              </a:spcAft>
              <a:buClr>
                <a:schemeClr val="accent6"/>
              </a:buClr>
              <a:buFontTx/>
              <a:buBlip>
                <a:blip r:embed="rId5"/>
              </a:buBlip>
              <a:defRPr kumimoji="1" lang="ja-JP" altLang="en-US" sz="1600" b="0" i="0" u="none" strike="noStrike" kern="0" cap="none" spc="0" normalizeH="0" baseline="0" noProof="0" dirty="0" smtClean="0">
                <a:ln>
                  <a:noFill/>
                </a:ln>
                <a:solidFill>
                  <a:srgbClr val="000000"/>
                </a:solidFill>
                <a:effectLst/>
                <a:uLnTx/>
                <a:uFillTx/>
                <a:latin typeface="+mn-lt"/>
                <a:ea typeface="+mn-ea"/>
              </a:defRPr>
            </a:lvl4pPr>
            <a:lvl5pPr marL="984226" indent="706949" algn="l" rtl="0" eaLnBrk="0" fontAlgn="base" hangingPunct="0">
              <a:spcBef>
                <a:spcPct val="20000"/>
              </a:spcBef>
              <a:spcAft>
                <a:spcPct val="0"/>
              </a:spcAft>
              <a:buClr>
                <a:schemeClr val="accent6"/>
              </a:buClr>
              <a:buChar char="≫"/>
              <a:defRPr kumimoji="1" sz="1600" b="0">
                <a:solidFill>
                  <a:schemeClr val="tx1"/>
                </a:solidFill>
                <a:latin typeface="+mj-lt"/>
                <a:ea typeface="+mn-ea"/>
              </a:defRPr>
            </a:lvl5pPr>
            <a:lvl6pPr marL="3352716" indent="-304792" algn="l" rtl="0" fontAlgn="base">
              <a:spcBef>
                <a:spcPct val="20000"/>
              </a:spcBef>
              <a:spcAft>
                <a:spcPct val="0"/>
              </a:spcAft>
              <a:buChar char="≫"/>
              <a:defRPr kumimoji="1" sz="2667">
                <a:solidFill>
                  <a:schemeClr val="tx1"/>
                </a:solidFill>
                <a:latin typeface="Arial" charset="0"/>
                <a:ea typeface="+mn-ea"/>
              </a:defRPr>
            </a:lvl6pPr>
            <a:lvl7pPr marL="3962301" indent="-304792" algn="l" rtl="0" fontAlgn="base">
              <a:spcBef>
                <a:spcPct val="20000"/>
              </a:spcBef>
              <a:spcAft>
                <a:spcPct val="0"/>
              </a:spcAft>
              <a:buChar char="≫"/>
              <a:defRPr kumimoji="1" sz="2667">
                <a:solidFill>
                  <a:schemeClr val="tx1"/>
                </a:solidFill>
                <a:latin typeface="Arial" charset="0"/>
                <a:ea typeface="+mn-ea"/>
              </a:defRPr>
            </a:lvl7pPr>
            <a:lvl8pPr marL="4571886" indent="-304792" algn="l" rtl="0" fontAlgn="base">
              <a:spcBef>
                <a:spcPct val="20000"/>
              </a:spcBef>
              <a:spcAft>
                <a:spcPct val="0"/>
              </a:spcAft>
              <a:buChar char="≫"/>
              <a:defRPr kumimoji="1" sz="2667">
                <a:solidFill>
                  <a:schemeClr val="tx1"/>
                </a:solidFill>
                <a:latin typeface="Arial" charset="0"/>
                <a:ea typeface="+mn-ea"/>
              </a:defRPr>
            </a:lvl8pPr>
            <a:lvl9pPr marL="5181470" indent="-304792" algn="l" rtl="0" fontAlgn="base">
              <a:spcBef>
                <a:spcPct val="20000"/>
              </a:spcBef>
              <a:spcAft>
                <a:spcPct val="0"/>
              </a:spcAft>
              <a:buChar char="≫"/>
              <a:defRPr kumimoji="1" sz="2667">
                <a:solidFill>
                  <a:schemeClr val="tx1"/>
                </a:solidFill>
                <a:latin typeface="Arial" charset="0"/>
                <a:ea typeface="+mn-ea"/>
              </a:defRPr>
            </a:lvl9pPr>
          </a:lstStyle>
          <a:p>
            <a:pPr marL="0" indent="0">
              <a:buNone/>
            </a:pPr>
            <a:r>
              <a:rPr lang="en-US" sz="1400" b="1" dirty="0"/>
              <a:t>Anti-malware and antivirus protection from Bitdefender</a:t>
            </a:r>
          </a:p>
          <a:p>
            <a:pPr marL="184150" lvl="1" indent="-184150">
              <a:buBlip>
                <a:blip r:embed="rId3">
                  <a:extLst>
                    <a:ext uri="{96DAC541-7B7A-43D3-8B79-37D633B846F1}">
                      <asvg:svgBlip xmlns:asvg="http://schemas.microsoft.com/office/drawing/2016/SVG/main" r:embed="rId4"/>
                    </a:ext>
                  </a:extLst>
                </a:blip>
              </a:buBlip>
            </a:pPr>
            <a:r>
              <a:rPr lang="en-US" sz="1400" dirty="0"/>
              <a:t>Files are protected with Bitdefender’s anti-malware and antivirus software at no extra cost</a:t>
            </a:r>
          </a:p>
          <a:p>
            <a:pPr marL="184150" lvl="1" indent="-184150">
              <a:buBlip>
                <a:blip r:embed="rId3">
                  <a:extLst>
                    <a:ext uri="{96DAC541-7B7A-43D3-8B79-37D633B846F1}">
                      <asvg:svgBlip xmlns:asvg="http://schemas.microsoft.com/office/drawing/2016/SVG/main" r:embed="rId4"/>
                    </a:ext>
                  </a:extLst>
                </a:blip>
              </a:buBlip>
            </a:pPr>
            <a:r>
              <a:rPr lang="en-US" sz="1400" dirty="0"/>
              <a:t>Two-factor authentication lets administrators add a second layer of protection</a:t>
            </a:r>
          </a:p>
          <a:p>
            <a:pPr marL="184150" lvl="1" indent="-184150">
              <a:buBlip>
                <a:blip r:embed="rId3">
                  <a:extLst>
                    <a:ext uri="{96DAC541-7B7A-43D3-8B79-37D633B846F1}">
                      <asvg:svgBlip xmlns:asvg="http://schemas.microsoft.com/office/drawing/2016/SVG/main" r:embed="rId4"/>
                    </a:ext>
                  </a:extLst>
                </a:blip>
              </a:buBlip>
            </a:pPr>
            <a:endParaRPr lang="en-US" sz="1400" dirty="0"/>
          </a:p>
        </p:txBody>
      </p:sp>
      <p:pic>
        <p:nvPicPr>
          <p:cNvPr id="11" name="Graphic 10">
            <a:extLst>
              <a:ext uri="{FF2B5EF4-FFF2-40B4-BE49-F238E27FC236}">
                <a16:creationId xmlns:a16="http://schemas.microsoft.com/office/drawing/2014/main" id="{0BE0968C-3C28-4276-8DD2-4148A2233E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7346" y="4873569"/>
            <a:ext cx="1005840" cy="790303"/>
          </a:xfrm>
          <a:prstGeom prst="rect">
            <a:avLst/>
          </a:prstGeom>
        </p:spPr>
      </p:pic>
    </p:spTree>
    <p:extLst>
      <p:ext uri="{BB962C8B-B14F-4D97-AF65-F5344CB8AC3E}">
        <p14:creationId xmlns:p14="http://schemas.microsoft.com/office/powerpoint/2010/main" val="316792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lum contrast="-40000"/>
          </a:blip>
          <a:srcRect/>
          <a:stretch/>
        </p:blipFill>
        <p:spPr>
          <a:xfrm>
            <a:off x="-30480" y="-31752"/>
            <a:ext cx="12252960" cy="6404086"/>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436562" y="-31751"/>
            <a:ext cx="3977783" cy="6370294"/>
          </a:xfrm>
          <a:prstGeom prst="rect">
            <a:avLst/>
          </a:prstGeom>
          <a:solidFill>
            <a:schemeClr val="bg1">
              <a:alpha val="70000"/>
            </a:schemeClr>
          </a:solidFill>
          <a:ln w="6350" cap="flat" cmpd="sng" algn="ctr">
            <a:noFill/>
            <a:prstDash val="solid"/>
            <a:miter lim="800000"/>
          </a:ln>
          <a:effectLst/>
        </p:spPr>
        <p:txBody>
          <a:bodyPr rtlCol="0" anchor="ctr"/>
          <a:lstStyle/>
          <a:p>
            <a:endParaRPr lang="en-US" sz="3200" kern="0" dirty="0">
              <a:solidFill>
                <a:prstClr val="white"/>
              </a:solidFill>
              <a:latin typeface="Calibri" panose="020F0502020204030204"/>
            </a:endParaRPr>
          </a:p>
        </p:txBody>
      </p:sp>
      <p:sp>
        <p:nvSpPr>
          <p:cNvPr id="7" name="TextBox 6"/>
          <p:cNvSpPr txBox="1"/>
          <p:nvPr/>
        </p:nvSpPr>
        <p:spPr>
          <a:xfrm>
            <a:off x="638175" y="2558351"/>
            <a:ext cx="3657600" cy="3139321"/>
          </a:xfrm>
          <a:prstGeom prst="rect">
            <a:avLst/>
          </a:prstGeom>
          <a:noFill/>
        </p:spPr>
        <p:txBody>
          <a:bodyPr wrap="square" rtlCol="0">
            <a:spAutoFit/>
          </a:bodyPr>
          <a:lstStyle/>
          <a:p>
            <a:endParaRPr lang="en-US" b="1" dirty="0">
              <a:ea typeface="Verdana" panose="020B0604030504040204" pitchFamily="34" charset="0"/>
              <a:cs typeface="Verdana" panose="020B0604030504040204" pitchFamily="34" charset="0"/>
            </a:endParaRPr>
          </a:p>
          <a:p>
            <a:r>
              <a:rPr lang="en-US" b="1" dirty="0">
                <a:ea typeface="Verdana" panose="020B0604030504040204" pitchFamily="34" charset="0"/>
                <a:cs typeface="Verdana" panose="020B0604030504040204" pitchFamily="34" charset="0"/>
              </a:rPr>
              <a:t>Contact Center</a:t>
            </a:r>
          </a:p>
          <a:p>
            <a:r>
              <a:rPr lang="en-US" dirty="0">
                <a:ea typeface="Verdana" panose="020B0604030504040204" pitchFamily="34" charset="0"/>
                <a:cs typeface="Verdana" panose="020B0604030504040204" pitchFamily="34" charset="0"/>
              </a:rPr>
              <a:t>A highly customizable cloud-based customer care contact center – from small call-centric teams to large omni-channel environments</a:t>
            </a:r>
          </a:p>
          <a:p>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Improve contact handling, customer experience, analytics, and oversight </a:t>
            </a:r>
            <a:endParaRPr lang="en-US" dirty="0"/>
          </a:p>
        </p:txBody>
      </p:sp>
      <p:grpSp>
        <p:nvGrpSpPr>
          <p:cNvPr id="11" name="Groep 10">
            <a:extLst>
              <a:ext uri="{FF2B5EF4-FFF2-40B4-BE49-F238E27FC236}">
                <a16:creationId xmlns:a16="http://schemas.microsoft.com/office/drawing/2014/main" id="{67FC95C3-C95F-A242-8F37-ED5EAC7653D5}"/>
              </a:ext>
            </a:extLst>
          </p:cNvPr>
          <p:cNvGrpSpPr/>
          <p:nvPr/>
        </p:nvGrpSpPr>
        <p:grpSpPr>
          <a:xfrm>
            <a:off x="664100" y="5763003"/>
            <a:ext cx="3538380" cy="335280"/>
            <a:chOff x="1162251" y="5557520"/>
            <a:chExt cx="3216709" cy="304800"/>
          </a:xfrm>
        </p:grpSpPr>
        <p:pic>
          <p:nvPicPr>
            <p:cNvPr id="12" name="Graphic 11">
              <a:extLst>
                <a:ext uri="{FF2B5EF4-FFF2-40B4-BE49-F238E27FC236}">
                  <a16:creationId xmlns:a16="http://schemas.microsoft.com/office/drawing/2014/main" id="{5DB5B9A4-C670-C648-8722-FD943597E772}"/>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34567E91-2254-E04A-8CE1-BB0317B7FB58}"/>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548" t="48923" r="20074" b="39757"/>
            <a:stretch/>
          </p:blipFill>
          <p:spPr>
            <a:xfrm>
              <a:off x="1162251" y="5557520"/>
              <a:ext cx="1625600" cy="304800"/>
            </a:xfrm>
            <a:prstGeom prst="rect">
              <a:avLst/>
            </a:prstGeom>
          </p:spPr>
        </p:pic>
      </p:grpSp>
      <p:pic>
        <p:nvPicPr>
          <p:cNvPr id="14" name="Graphic 9">
            <a:extLst>
              <a:ext uri="{FF2B5EF4-FFF2-40B4-BE49-F238E27FC236}">
                <a16:creationId xmlns:a16="http://schemas.microsoft.com/office/drawing/2014/main" id="{C01BEFCF-3FF3-4879-B1E3-FE542E201CEE}"/>
              </a:ext>
            </a:extLst>
          </p:cNvPr>
          <p:cNvPicPr>
            <a:picLocks noChangeAspect="1"/>
          </p:cNvPicPr>
          <p:nvPr/>
        </p:nvPicPr>
        <p:blipFill>
          <a:blip r:embed="rId6"/>
          <a:srcRect/>
          <a:stretch/>
        </p:blipFill>
        <p:spPr>
          <a:xfrm>
            <a:off x="744795" y="549276"/>
            <a:ext cx="2468880" cy="1950720"/>
          </a:xfrm>
          <a:prstGeom prst="rect">
            <a:avLst/>
          </a:prstGeom>
        </p:spPr>
      </p:pic>
    </p:spTree>
    <p:extLst>
      <p:ext uri="{BB962C8B-B14F-4D97-AF65-F5344CB8AC3E}">
        <p14:creationId xmlns:p14="http://schemas.microsoft.com/office/powerpoint/2010/main" val="106698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persoon, binnen, tafel, voedsel&#10;&#10;Automatisch gegenereerde beschrijving">
            <a:extLst>
              <a:ext uri="{FF2B5EF4-FFF2-40B4-BE49-F238E27FC236}">
                <a16:creationId xmlns:a16="http://schemas.microsoft.com/office/drawing/2014/main" id="{1AD1114D-23C9-0244-9FD1-023F271EDC92}"/>
              </a:ext>
            </a:extLst>
          </p:cNvPr>
          <p:cNvPicPr>
            <a:picLocks noChangeAspect="1"/>
          </p:cNvPicPr>
          <p:nvPr/>
        </p:nvPicPr>
        <p:blipFill rotWithShape="1">
          <a:blip r:embed="rId3"/>
          <a:srcRect t="521" r="3541" b="1772"/>
          <a:stretch/>
        </p:blipFill>
        <p:spPr>
          <a:xfrm>
            <a:off x="0" y="-88900"/>
            <a:ext cx="12192000" cy="6946899"/>
          </a:xfrm>
          <a:prstGeom prst="rect">
            <a:avLst/>
          </a:prstGeom>
        </p:spPr>
      </p:pic>
      <p:pic>
        <p:nvPicPr>
          <p:cNvPr id="12" name="Graphic 11">
            <a:extLst>
              <a:ext uri="{FF2B5EF4-FFF2-40B4-BE49-F238E27FC236}">
                <a16:creationId xmlns:a16="http://schemas.microsoft.com/office/drawing/2014/main" id="{954A2F2E-BEA0-1F45-8440-AF351AE7D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7884" y="363515"/>
            <a:ext cx="1286129" cy="334191"/>
          </a:xfrm>
          <a:prstGeom prst="rect">
            <a:avLst/>
          </a:prstGeom>
        </p:spPr>
      </p:pic>
      <p:sp>
        <p:nvSpPr>
          <p:cNvPr id="13" name="Freeform 17">
            <a:extLst>
              <a:ext uri="{FF2B5EF4-FFF2-40B4-BE49-F238E27FC236}">
                <a16:creationId xmlns:a16="http://schemas.microsoft.com/office/drawing/2014/main" id="{B3C61E32-1397-FD49-8B86-76997FF03ADC}"/>
              </a:ext>
            </a:extLst>
          </p:cNvPr>
          <p:cNvSpPr/>
          <p:nvPr/>
        </p:nvSpPr>
        <p:spPr>
          <a:xfrm rot="9789562" flipV="1">
            <a:off x="-1388406" y="2572750"/>
            <a:ext cx="7311420" cy="6392451"/>
          </a:xfrm>
          <a:custGeom>
            <a:avLst/>
            <a:gdLst>
              <a:gd name="connsiteX0" fmla="*/ 5080941 w 6946933"/>
              <a:gd name="connsiteY0" fmla="*/ 0 h 6073775"/>
              <a:gd name="connsiteX1" fmla="*/ 5066394 w 6946933"/>
              <a:gd name="connsiteY1" fmla="*/ 0 h 6073775"/>
              <a:gd name="connsiteX2" fmla="*/ 1880539 w 6946933"/>
              <a:gd name="connsiteY2" fmla="*/ 0 h 6073775"/>
              <a:gd name="connsiteX3" fmla="*/ 1865992 w 6946933"/>
              <a:gd name="connsiteY3" fmla="*/ 0 h 6073775"/>
              <a:gd name="connsiteX4" fmla="*/ 1769596 w 6946933"/>
              <a:gd name="connsiteY4" fmla="*/ 19462 h 6073775"/>
              <a:gd name="connsiteX5" fmla="*/ 1738697 w 6946933"/>
              <a:gd name="connsiteY5" fmla="*/ 36233 h 6073775"/>
              <a:gd name="connsiteX6" fmla="*/ 1738664 w 6946933"/>
              <a:gd name="connsiteY6" fmla="*/ 36245 h 6073775"/>
              <a:gd name="connsiteX7" fmla="*/ 1738583 w 6946933"/>
              <a:gd name="connsiteY7" fmla="*/ 36295 h 6073775"/>
              <a:gd name="connsiteX8" fmla="*/ 1727529 w 6946933"/>
              <a:gd name="connsiteY8" fmla="*/ 42295 h 6073775"/>
              <a:gd name="connsiteX9" fmla="*/ 1723870 w 6946933"/>
              <a:gd name="connsiteY9" fmla="*/ 45314 h 6073775"/>
              <a:gd name="connsiteX10" fmla="*/ 1697856 w 6946933"/>
              <a:gd name="connsiteY10" fmla="*/ 61260 h 6073775"/>
              <a:gd name="connsiteX11" fmla="*/ 1632804 w 6946933"/>
              <a:gd name="connsiteY11" fmla="*/ 135010 h 6073775"/>
              <a:gd name="connsiteX12" fmla="*/ 32603 w 6946933"/>
              <a:gd name="connsiteY12" fmla="*/ 2906640 h 6073775"/>
              <a:gd name="connsiteX13" fmla="*/ 1259 w 6946933"/>
              <a:gd name="connsiteY13" fmla="*/ 2999852 h 6073775"/>
              <a:gd name="connsiteX14" fmla="*/ 675 w 6946933"/>
              <a:gd name="connsiteY14" fmla="*/ 3022052 h 6073775"/>
              <a:gd name="connsiteX15" fmla="*/ 0 w 6946933"/>
              <a:gd name="connsiteY15" fmla="*/ 3026076 h 6073775"/>
              <a:gd name="connsiteX16" fmla="*/ 284 w 6946933"/>
              <a:gd name="connsiteY16" fmla="*/ 3036888 h 6073775"/>
              <a:gd name="connsiteX17" fmla="*/ 0 w 6946933"/>
              <a:gd name="connsiteY17" fmla="*/ 3047700 h 6073775"/>
              <a:gd name="connsiteX18" fmla="*/ 675 w 6946933"/>
              <a:gd name="connsiteY18" fmla="*/ 3051723 h 6073775"/>
              <a:gd name="connsiteX19" fmla="*/ 1259 w 6946933"/>
              <a:gd name="connsiteY19" fmla="*/ 3073923 h 6073775"/>
              <a:gd name="connsiteX20" fmla="*/ 32603 w 6946933"/>
              <a:gd name="connsiteY20" fmla="*/ 3167135 h 6073775"/>
              <a:gd name="connsiteX21" fmla="*/ 1632804 w 6946933"/>
              <a:gd name="connsiteY21" fmla="*/ 5938764 h 6073775"/>
              <a:gd name="connsiteX22" fmla="*/ 1697856 w 6946933"/>
              <a:gd name="connsiteY22" fmla="*/ 6012516 h 6073775"/>
              <a:gd name="connsiteX23" fmla="*/ 1723870 w 6946933"/>
              <a:gd name="connsiteY23" fmla="*/ 6028462 h 6073775"/>
              <a:gd name="connsiteX24" fmla="*/ 1727529 w 6946933"/>
              <a:gd name="connsiteY24" fmla="*/ 6031481 h 6073775"/>
              <a:gd name="connsiteX25" fmla="*/ 1738581 w 6946933"/>
              <a:gd name="connsiteY25" fmla="*/ 6037480 h 6073775"/>
              <a:gd name="connsiteX26" fmla="*/ 1738664 w 6946933"/>
              <a:gd name="connsiteY26" fmla="*/ 6037530 h 6073775"/>
              <a:gd name="connsiteX27" fmla="*/ 1738698 w 6946933"/>
              <a:gd name="connsiteY27" fmla="*/ 6037543 h 6073775"/>
              <a:gd name="connsiteX28" fmla="*/ 1769596 w 6946933"/>
              <a:gd name="connsiteY28" fmla="*/ 6054314 h 6073775"/>
              <a:gd name="connsiteX29" fmla="*/ 1865992 w 6946933"/>
              <a:gd name="connsiteY29" fmla="*/ 6073775 h 6073775"/>
              <a:gd name="connsiteX30" fmla="*/ 1880539 w 6946933"/>
              <a:gd name="connsiteY30" fmla="*/ 6073775 h 6073775"/>
              <a:gd name="connsiteX31" fmla="*/ 5066394 w 6946933"/>
              <a:gd name="connsiteY31" fmla="*/ 6073775 h 6073775"/>
              <a:gd name="connsiteX32" fmla="*/ 5080941 w 6946933"/>
              <a:gd name="connsiteY32" fmla="*/ 6073775 h 6073775"/>
              <a:gd name="connsiteX33" fmla="*/ 5177337 w 6946933"/>
              <a:gd name="connsiteY33" fmla="*/ 6054314 h 6073775"/>
              <a:gd name="connsiteX34" fmla="*/ 5208236 w 6946933"/>
              <a:gd name="connsiteY34" fmla="*/ 6037543 h 6073775"/>
              <a:gd name="connsiteX35" fmla="*/ 5208269 w 6946933"/>
              <a:gd name="connsiteY35" fmla="*/ 6037530 h 6073775"/>
              <a:gd name="connsiteX36" fmla="*/ 5208351 w 6946933"/>
              <a:gd name="connsiteY36" fmla="*/ 6037480 h 6073775"/>
              <a:gd name="connsiteX37" fmla="*/ 5219404 w 6946933"/>
              <a:gd name="connsiteY37" fmla="*/ 6031481 h 6073775"/>
              <a:gd name="connsiteX38" fmla="*/ 5223063 w 6946933"/>
              <a:gd name="connsiteY38" fmla="*/ 6028462 h 6073775"/>
              <a:gd name="connsiteX39" fmla="*/ 5249077 w 6946933"/>
              <a:gd name="connsiteY39" fmla="*/ 6012516 h 6073775"/>
              <a:gd name="connsiteX40" fmla="*/ 5314129 w 6946933"/>
              <a:gd name="connsiteY40" fmla="*/ 5938765 h 6073775"/>
              <a:gd name="connsiteX41" fmla="*/ 6914330 w 6946933"/>
              <a:gd name="connsiteY41" fmla="*/ 3167135 h 6073775"/>
              <a:gd name="connsiteX42" fmla="*/ 6945674 w 6946933"/>
              <a:gd name="connsiteY42" fmla="*/ 3073923 h 6073775"/>
              <a:gd name="connsiteX43" fmla="*/ 6946258 w 6946933"/>
              <a:gd name="connsiteY43" fmla="*/ 3051723 h 6073775"/>
              <a:gd name="connsiteX44" fmla="*/ 6946933 w 6946933"/>
              <a:gd name="connsiteY44" fmla="*/ 3047699 h 6073775"/>
              <a:gd name="connsiteX45" fmla="*/ 6946649 w 6946933"/>
              <a:gd name="connsiteY45" fmla="*/ 3036887 h 6073775"/>
              <a:gd name="connsiteX46" fmla="*/ 6946933 w 6946933"/>
              <a:gd name="connsiteY46" fmla="*/ 3026075 h 6073775"/>
              <a:gd name="connsiteX47" fmla="*/ 6946258 w 6946933"/>
              <a:gd name="connsiteY47" fmla="*/ 3022052 h 6073775"/>
              <a:gd name="connsiteX48" fmla="*/ 6945674 w 6946933"/>
              <a:gd name="connsiteY48" fmla="*/ 2999852 h 6073775"/>
              <a:gd name="connsiteX49" fmla="*/ 6914330 w 6946933"/>
              <a:gd name="connsiteY49" fmla="*/ 2906640 h 6073775"/>
              <a:gd name="connsiteX50" fmla="*/ 5314129 w 6946933"/>
              <a:gd name="connsiteY50" fmla="*/ 135011 h 6073775"/>
              <a:gd name="connsiteX51" fmla="*/ 5249077 w 6946933"/>
              <a:gd name="connsiteY51" fmla="*/ 61260 h 6073775"/>
              <a:gd name="connsiteX52" fmla="*/ 5223064 w 6946933"/>
              <a:gd name="connsiteY52" fmla="*/ 45314 h 6073775"/>
              <a:gd name="connsiteX53" fmla="*/ 5219404 w 6946933"/>
              <a:gd name="connsiteY53" fmla="*/ 42295 h 6073775"/>
              <a:gd name="connsiteX54" fmla="*/ 5208350 w 6946933"/>
              <a:gd name="connsiteY54" fmla="*/ 36294 h 6073775"/>
              <a:gd name="connsiteX55" fmla="*/ 5208269 w 6946933"/>
              <a:gd name="connsiteY55" fmla="*/ 36245 h 6073775"/>
              <a:gd name="connsiteX56" fmla="*/ 5208236 w 6946933"/>
              <a:gd name="connsiteY56" fmla="*/ 36233 h 6073775"/>
              <a:gd name="connsiteX57" fmla="*/ 5177337 w 6946933"/>
              <a:gd name="connsiteY57" fmla="*/ 19462 h 6073775"/>
              <a:gd name="connsiteX58" fmla="*/ 5080941 w 6946933"/>
              <a:gd name="connsiteY58" fmla="*/ 0 h 607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946933" h="6073775">
                <a:moveTo>
                  <a:pt x="5080941" y="0"/>
                </a:moveTo>
                <a:lnTo>
                  <a:pt x="5066394" y="0"/>
                </a:lnTo>
                <a:lnTo>
                  <a:pt x="1880539" y="0"/>
                </a:lnTo>
                <a:lnTo>
                  <a:pt x="1865992" y="0"/>
                </a:lnTo>
                <a:cubicBezTo>
                  <a:pt x="1831799" y="0"/>
                  <a:pt x="1799224" y="6930"/>
                  <a:pt x="1769596" y="19462"/>
                </a:cubicBezTo>
                <a:lnTo>
                  <a:pt x="1738697" y="36233"/>
                </a:lnTo>
                <a:lnTo>
                  <a:pt x="1738664" y="36245"/>
                </a:lnTo>
                <a:lnTo>
                  <a:pt x="1738583" y="36295"/>
                </a:lnTo>
                <a:lnTo>
                  <a:pt x="1727529" y="42295"/>
                </a:lnTo>
                <a:lnTo>
                  <a:pt x="1723870" y="45314"/>
                </a:lnTo>
                <a:lnTo>
                  <a:pt x="1697856" y="61260"/>
                </a:lnTo>
                <a:cubicBezTo>
                  <a:pt x="1672189" y="80653"/>
                  <a:pt x="1649901" y="105398"/>
                  <a:pt x="1632804" y="135010"/>
                </a:cubicBezTo>
                <a:lnTo>
                  <a:pt x="32603" y="2906640"/>
                </a:lnTo>
                <a:cubicBezTo>
                  <a:pt x="15506" y="2936252"/>
                  <a:pt x="5221" y="2967928"/>
                  <a:pt x="1259" y="2999852"/>
                </a:cubicBezTo>
                <a:lnTo>
                  <a:pt x="675" y="3022052"/>
                </a:lnTo>
                <a:lnTo>
                  <a:pt x="0" y="3026076"/>
                </a:lnTo>
                <a:lnTo>
                  <a:pt x="284" y="3036888"/>
                </a:lnTo>
                <a:lnTo>
                  <a:pt x="0" y="3047700"/>
                </a:lnTo>
                <a:lnTo>
                  <a:pt x="675" y="3051723"/>
                </a:lnTo>
                <a:lnTo>
                  <a:pt x="1259" y="3073923"/>
                </a:lnTo>
                <a:cubicBezTo>
                  <a:pt x="5221" y="3105848"/>
                  <a:pt x="15506" y="3137523"/>
                  <a:pt x="32603" y="3167135"/>
                </a:cubicBezTo>
                <a:lnTo>
                  <a:pt x="1632804" y="5938764"/>
                </a:lnTo>
                <a:cubicBezTo>
                  <a:pt x="1649901" y="5968377"/>
                  <a:pt x="1672189" y="5993123"/>
                  <a:pt x="1697856" y="6012516"/>
                </a:cubicBezTo>
                <a:lnTo>
                  <a:pt x="1723870" y="6028462"/>
                </a:lnTo>
                <a:lnTo>
                  <a:pt x="1727529" y="6031481"/>
                </a:lnTo>
                <a:lnTo>
                  <a:pt x="1738581" y="6037480"/>
                </a:lnTo>
                <a:lnTo>
                  <a:pt x="1738664" y="6037530"/>
                </a:lnTo>
                <a:lnTo>
                  <a:pt x="1738698" y="6037543"/>
                </a:lnTo>
                <a:lnTo>
                  <a:pt x="1769596" y="6054314"/>
                </a:lnTo>
                <a:cubicBezTo>
                  <a:pt x="1799224" y="6066845"/>
                  <a:pt x="1831799" y="6073775"/>
                  <a:pt x="1865992" y="6073775"/>
                </a:cubicBezTo>
                <a:lnTo>
                  <a:pt x="1880539" y="6073775"/>
                </a:lnTo>
                <a:lnTo>
                  <a:pt x="5066394" y="6073775"/>
                </a:lnTo>
                <a:lnTo>
                  <a:pt x="5080941" y="6073775"/>
                </a:lnTo>
                <a:cubicBezTo>
                  <a:pt x="5115134" y="6073775"/>
                  <a:pt x="5147709" y="6066845"/>
                  <a:pt x="5177337" y="6054314"/>
                </a:cubicBezTo>
                <a:lnTo>
                  <a:pt x="5208236" y="6037543"/>
                </a:lnTo>
                <a:lnTo>
                  <a:pt x="5208269" y="6037530"/>
                </a:lnTo>
                <a:lnTo>
                  <a:pt x="5208351" y="6037480"/>
                </a:lnTo>
                <a:lnTo>
                  <a:pt x="5219404" y="6031481"/>
                </a:lnTo>
                <a:lnTo>
                  <a:pt x="5223063" y="6028462"/>
                </a:lnTo>
                <a:lnTo>
                  <a:pt x="5249077" y="6012516"/>
                </a:lnTo>
                <a:cubicBezTo>
                  <a:pt x="5274744" y="5993123"/>
                  <a:pt x="5297033" y="5968377"/>
                  <a:pt x="5314129" y="5938765"/>
                </a:cubicBezTo>
                <a:lnTo>
                  <a:pt x="6914330" y="3167135"/>
                </a:lnTo>
                <a:cubicBezTo>
                  <a:pt x="6931427" y="3137523"/>
                  <a:pt x="6941712" y="3105847"/>
                  <a:pt x="6945674" y="3073923"/>
                </a:cubicBezTo>
                <a:lnTo>
                  <a:pt x="6946258" y="3051723"/>
                </a:lnTo>
                <a:lnTo>
                  <a:pt x="6946933" y="3047699"/>
                </a:lnTo>
                <a:lnTo>
                  <a:pt x="6946649" y="3036887"/>
                </a:lnTo>
                <a:lnTo>
                  <a:pt x="6946933" y="3026075"/>
                </a:lnTo>
                <a:lnTo>
                  <a:pt x="6946258" y="3022052"/>
                </a:lnTo>
                <a:lnTo>
                  <a:pt x="6945674" y="2999852"/>
                </a:lnTo>
                <a:cubicBezTo>
                  <a:pt x="6941712" y="2967927"/>
                  <a:pt x="6931427" y="2936252"/>
                  <a:pt x="6914330" y="2906640"/>
                </a:cubicBezTo>
                <a:lnTo>
                  <a:pt x="5314129" y="135011"/>
                </a:lnTo>
                <a:cubicBezTo>
                  <a:pt x="5297033" y="105399"/>
                  <a:pt x="5274744" y="80653"/>
                  <a:pt x="5249077" y="61260"/>
                </a:cubicBezTo>
                <a:lnTo>
                  <a:pt x="5223064" y="45314"/>
                </a:lnTo>
                <a:lnTo>
                  <a:pt x="5219404" y="42295"/>
                </a:lnTo>
                <a:lnTo>
                  <a:pt x="5208350" y="36294"/>
                </a:lnTo>
                <a:lnTo>
                  <a:pt x="5208269" y="36245"/>
                </a:lnTo>
                <a:lnTo>
                  <a:pt x="5208236" y="36233"/>
                </a:lnTo>
                <a:lnTo>
                  <a:pt x="5177337" y="19462"/>
                </a:lnTo>
                <a:cubicBezTo>
                  <a:pt x="5147709" y="6930"/>
                  <a:pt x="5115134" y="0"/>
                  <a:pt x="5080941" y="0"/>
                </a:cubicBezTo>
                <a:close/>
              </a:path>
            </a:pathLst>
          </a:custGeom>
          <a:solidFill>
            <a:srgbClr val="002B6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1" name="Tekstvak 20">
            <a:extLst>
              <a:ext uri="{FF2B5EF4-FFF2-40B4-BE49-F238E27FC236}">
                <a16:creationId xmlns:a16="http://schemas.microsoft.com/office/drawing/2014/main" id="{B56FACD9-F54B-8547-BAEB-B6FD133EE96B}"/>
              </a:ext>
            </a:extLst>
          </p:cNvPr>
          <p:cNvSpPr txBox="1"/>
          <p:nvPr/>
        </p:nvSpPr>
        <p:spPr>
          <a:xfrm>
            <a:off x="407989" y="4538774"/>
            <a:ext cx="4509452" cy="1600438"/>
          </a:xfrm>
          <a:prstGeom prst="rect">
            <a:avLst/>
          </a:prstGeom>
          <a:noFill/>
        </p:spPr>
        <p:txBody>
          <a:bodyPr wrap="square" lIns="0" tIns="0" rIns="0" bIns="0" rtlCol="0">
            <a:spAutoFit/>
          </a:bodyPr>
          <a:lstStyle/>
          <a:p>
            <a:r>
              <a:rPr lang="en-US" sz="36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UNIVERGE BLUE </a:t>
            </a:r>
          </a:p>
          <a:p>
            <a:r>
              <a:rPr lang="en-US" sz="3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CONNECT</a:t>
            </a:r>
          </a:p>
          <a:p>
            <a:endParaRPr lang="en-US" sz="1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AWARD WINNING UCaaS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Ovaal 1">
            <a:extLst>
              <a:ext uri="{FF2B5EF4-FFF2-40B4-BE49-F238E27FC236}">
                <a16:creationId xmlns:a16="http://schemas.microsoft.com/office/drawing/2014/main" id="{79993632-4C65-B34B-A88C-0AA801C5DCC7}"/>
              </a:ext>
            </a:extLst>
          </p:cNvPr>
          <p:cNvSpPr/>
          <p:nvPr/>
        </p:nvSpPr>
        <p:spPr>
          <a:xfrm>
            <a:off x="407988" y="2200515"/>
            <a:ext cx="1712912" cy="1712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Tijdelijke aanduiding voor inhoud 10">
            <a:extLst>
              <a:ext uri="{FF2B5EF4-FFF2-40B4-BE49-F238E27FC236}">
                <a16:creationId xmlns:a16="http://schemas.microsoft.com/office/drawing/2014/main" id="{369618FD-A710-8748-82AF-2D72493D9EF3}"/>
              </a:ext>
            </a:extLst>
          </p:cNvPr>
          <p:cNvPicPr>
            <a:picLocks noGrp="1" noChangeAspect="1"/>
          </p:cNvPicPr>
          <p:nvPr>
            <p:ph idx="4294967295"/>
          </p:nvPr>
        </p:nvPicPr>
        <p:blipFill rotWithShape="1">
          <a:blip r:embed="rId6">
            <a:extLst>
              <a:ext uri="{96DAC541-7B7A-43D3-8B79-37D633B846F1}">
                <asvg:svgBlip xmlns:asvg="http://schemas.microsoft.com/office/drawing/2016/SVG/main" r:embed="rId7"/>
              </a:ext>
            </a:extLst>
          </a:blip>
          <a:srcRect l="1543" r="82048"/>
          <a:stretch/>
        </p:blipFill>
        <p:spPr>
          <a:xfrm>
            <a:off x="630460" y="2557702"/>
            <a:ext cx="1219200" cy="998537"/>
          </a:xfrm>
          <a:prstGeom prst="rect">
            <a:avLst/>
          </a:prstGeom>
        </p:spPr>
      </p:pic>
    </p:spTree>
    <p:extLst>
      <p:ext uri="{BB962C8B-B14F-4D97-AF65-F5344CB8AC3E}">
        <p14:creationId xmlns:p14="http://schemas.microsoft.com/office/powerpoint/2010/main" val="219866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0.48685 -0.00232 L 4.375E-6 1.85185E-6 " pathEditMode="relative" rAng="0" ptsTypes="AA">
                                      <p:cBhvr>
                                        <p:cTn id="9" dur="2000" fill="hold"/>
                                        <p:tgtEl>
                                          <p:spTgt spid="13"/>
                                        </p:tgtEl>
                                        <p:attrNameLst>
                                          <p:attrName>ppt_x</p:attrName>
                                          <p:attrName>ppt_y</p:attrName>
                                        </p:attrNameLst>
                                      </p:cBhvr>
                                      <p:rCtr x="24349" y="116"/>
                                    </p:animMotion>
                                  </p:childTnLst>
                                </p:cTn>
                              </p:par>
                              <p:par>
                                <p:cTn id="10" presetID="8" presetClass="emph" presetSubtype="0" fill="hold" grpId="3" nodeType="withEffect">
                                  <p:stCondLst>
                                    <p:cond delay="0"/>
                                  </p:stCondLst>
                                  <p:childTnLst>
                                    <p:animRot by="-5400000">
                                      <p:cBhvr>
                                        <p:cTn id="11" dur="10" fill="hold"/>
                                        <p:tgtEl>
                                          <p:spTgt spid="13"/>
                                        </p:tgtEl>
                                        <p:attrNameLst>
                                          <p:attrName>r</p:attrName>
                                        </p:attrNameLst>
                                      </p:cBhvr>
                                    </p:animRot>
                                  </p:childTnLst>
                                </p:cTn>
                              </p:par>
                              <p:par>
                                <p:cTn id="12" presetID="8" presetClass="emph" presetSubtype="0" decel="100000" fill="hold" grpId="2" nodeType="withEffect">
                                  <p:stCondLst>
                                    <p:cond delay="100"/>
                                  </p:stCondLst>
                                  <p:childTnLst>
                                    <p:animRot by="5400000">
                                      <p:cBhvr>
                                        <p:cTn id="13" dur="2000" fill="hold"/>
                                        <p:tgtEl>
                                          <p:spTgt spid="13"/>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5">
            <a:extLst>
              <a:ext uri="{FF2B5EF4-FFF2-40B4-BE49-F238E27FC236}">
                <a16:creationId xmlns:a16="http://schemas.microsoft.com/office/drawing/2014/main" id="{E9B51C52-B9D3-1445-B632-6962C11A7B98}"/>
              </a:ext>
            </a:extLst>
          </p:cNvPr>
          <p:cNvSpPr/>
          <p:nvPr/>
        </p:nvSpPr>
        <p:spPr>
          <a:xfrm flipH="1">
            <a:off x="-6799" y="786693"/>
            <a:ext cx="12198797" cy="5666495"/>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78804"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ENGAGE – Everything A Modern Contact Center Needs</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sp>
        <p:nvSpPr>
          <p:cNvPr id="19" name="TextBox 5">
            <a:extLst>
              <a:ext uri="{FF2B5EF4-FFF2-40B4-BE49-F238E27FC236}">
                <a16:creationId xmlns:a16="http://schemas.microsoft.com/office/drawing/2014/main" id="{D1B59115-C3FA-3843-B65D-A74B893C606A}"/>
              </a:ext>
            </a:extLst>
          </p:cNvPr>
          <p:cNvSpPr txBox="1"/>
          <p:nvPr/>
        </p:nvSpPr>
        <p:spPr bwMode="auto">
          <a:xfrm>
            <a:off x="8653227" y="5896151"/>
            <a:ext cx="3309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Market Watch: Cloud-based Contact Center Market is Expected to Reach USD 33.296 Over the Forecast Period 2019-2024 (May 2019)</a:t>
            </a:r>
          </a:p>
        </p:txBody>
      </p:sp>
      <p:grpSp>
        <p:nvGrpSpPr>
          <p:cNvPr id="4" name="Groep 3">
            <a:extLst>
              <a:ext uri="{FF2B5EF4-FFF2-40B4-BE49-F238E27FC236}">
                <a16:creationId xmlns:a16="http://schemas.microsoft.com/office/drawing/2014/main" id="{BCA9F64C-99EF-8946-BED1-55D95172FCED}"/>
              </a:ext>
            </a:extLst>
          </p:cNvPr>
          <p:cNvGrpSpPr/>
          <p:nvPr/>
        </p:nvGrpSpPr>
        <p:grpSpPr>
          <a:xfrm>
            <a:off x="3090913" y="1103660"/>
            <a:ext cx="6088313" cy="5197179"/>
            <a:chOff x="3090913" y="1103660"/>
            <a:chExt cx="6088313" cy="5197179"/>
          </a:xfrm>
        </p:grpSpPr>
        <p:sp>
          <p:nvSpPr>
            <p:cNvPr id="21" name="TextBox 118">
              <a:extLst>
                <a:ext uri="{FF2B5EF4-FFF2-40B4-BE49-F238E27FC236}">
                  <a16:creationId xmlns:a16="http://schemas.microsoft.com/office/drawing/2014/main" id="{0C6D9FA3-BA31-D241-A092-23AACB06D218}"/>
                </a:ext>
              </a:extLst>
            </p:cNvPr>
            <p:cNvSpPr txBox="1"/>
            <p:nvPr/>
          </p:nvSpPr>
          <p:spPr bwMode="auto">
            <a:xfrm>
              <a:off x="5073630" y="5773599"/>
              <a:ext cx="20454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spc="40" dirty="0">
                  <a:solidFill>
                    <a:schemeClr val="tx2"/>
                  </a:solidFill>
                  <a:latin typeface="Verdana" panose="020B0604030504040204" pitchFamily="34" charset="0"/>
                  <a:ea typeface="Verdana" panose="020B0604030504040204" pitchFamily="34" charset="0"/>
                  <a:cs typeface="Verdana" panose="020B0604030504040204" pitchFamily="34" charset="0"/>
                </a:rPr>
                <a:t>Integrations</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CRM &amp; Other Business Applications</a:t>
              </a:r>
            </a:p>
          </p:txBody>
        </p:sp>
        <p:sp>
          <p:nvSpPr>
            <p:cNvPr id="22" name="TextBox 119">
              <a:extLst>
                <a:ext uri="{FF2B5EF4-FFF2-40B4-BE49-F238E27FC236}">
                  <a16:creationId xmlns:a16="http://schemas.microsoft.com/office/drawing/2014/main" id="{B22CEA9C-920A-EA48-B5DA-893D4D715DB9}"/>
                </a:ext>
              </a:extLst>
            </p:cNvPr>
            <p:cNvSpPr txBox="1"/>
            <p:nvPr/>
          </p:nvSpPr>
          <p:spPr bwMode="auto">
            <a:xfrm>
              <a:off x="4477154" y="1103660"/>
              <a:ext cx="3257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spc="30" dirty="0">
                  <a:solidFill>
                    <a:schemeClr val="tx2"/>
                  </a:solidFill>
                  <a:latin typeface="Verdana" panose="020B0604030504040204" pitchFamily="34" charset="0"/>
                  <a:ea typeface="Verdana" panose="020B0604030504040204" pitchFamily="34" charset="0"/>
                  <a:cs typeface="Verdana" panose="020B0604030504040204" pitchFamily="34" charset="0"/>
                </a:rPr>
                <a:t>Management Applications</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Workforce Management | Reporting </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Quality Management | Supervisor</a:t>
              </a:r>
            </a:p>
          </p:txBody>
        </p:sp>
        <p:cxnSp>
          <p:nvCxnSpPr>
            <p:cNvPr id="23" name="Straight Arrow Connector 121">
              <a:extLst>
                <a:ext uri="{FF2B5EF4-FFF2-40B4-BE49-F238E27FC236}">
                  <a16:creationId xmlns:a16="http://schemas.microsoft.com/office/drawing/2014/main" id="{03407A27-2C05-FC43-B4F4-7DA3E363ACB8}"/>
                </a:ext>
              </a:extLst>
            </p:cNvPr>
            <p:cNvCxnSpPr>
              <a:cxnSpLocks/>
            </p:cNvCxnSpPr>
            <p:nvPr/>
          </p:nvCxnSpPr>
          <p:spPr>
            <a:xfrm>
              <a:off x="6093148" y="1670347"/>
              <a:ext cx="0" cy="594810"/>
            </a:xfrm>
            <a:prstGeom prst="straightConnector1">
              <a:avLst/>
            </a:prstGeom>
            <a:ln w="254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122">
              <a:extLst>
                <a:ext uri="{FF2B5EF4-FFF2-40B4-BE49-F238E27FC236}">
                  <a16:creationId xmlns:a16="http://schemas.microsoft.com/office/drawing/2014/main" id="{A45164DF-B1AF-FB4D-94B3-36A2A60891F6}"/>
                </a:ext>
              </a:extLst>
            </p:cNvPr>
            <p:cNvCxnSpPr>
              <a:cxnSpLocks/>
            </p:cNvCxnSpPr>
            <p:nvPr/>
          </p:nvCxnSpPr>
          <p:spPr>
            <a:xfrm>
              <a:off x="6093148" y="5098529"/>
              <a:ext cx="0" cy="654529"/>
            </a:xfrm>
            <a:prstGeom prst="straightConnector1">
              <a:avLst/>
            </a:prstGeom>
            <a:ln w="254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Group 123">
              <a:extLst>
                <a:ext uri="{FF2B5EF4-FFF2-40B4-BE49-F238E27FC236}">
                  <a16:creationId xmlns:a16="http://schemas.microsoft.com/office/drawing/2014/main" id="{F7B0D5A0-C53F-494A-A2D1-A6DBF3C70473}"/>
                </a:ext>
              </a:extLst>
            </p:cNvPr>
            <p:cNvGrpSpPr/>
            <p:nvPr/>
          </p:nvGrpSpPr>
          <p:grpSpPr>
            <a:xfrm>
              <a:off x="7697875" y="1287675"/>
              <a:ext cx="974626" cy="822141"/>
              <a:chOff x="9927860" y="1848395"/>
              <a:chExt cx="841492" cy="709836"/>
            </a:xfrm>
          </p:grpSpPr>
          <p:pic>
            <p:nvPicPr>
              <p:cNvPr id="78" name="Picture 172">
                <a:extLst>
                  <a:ext uri="{FF2B5EF4-FFF2-40B4-BE49-F238E27FC236}">
                    <a16:creationId xmlns:a16="http://schemas.microsoft.com/office/drawing/2014/main" id="{FCDAA75C-CB06-D34C-BBDF-7D7946AA6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679" y="1848395"/>
                <a:ext cx="635261" cy="635261"/>
              </a:xfrm>
              <a:prstGeom prst="rect">
                <a:avLst/>
              </a:prstGeom>
            </p:spPr>
          </p:pic>
          <p:sp>
            <p:nvSpPr>
              <p:cNvPr id="79" name="TextBox 173">
                <a:extLst>
                  <a:ext uri="{FF2B5EF4-FFF2-40B4-BE49-F238E27FC236}">
                    <a16:creationId xmlns:a16="http://schemas.microsoft.com/office/drawing/2014/main" id="{A96EC291-3E94-214B-8B1D-6A7C9E53C2D1}"/>
                  </a:ext>
                </a:extLst>
              </p:cNvPr>
              <p:cNvSpPr txBox="1"/>
              <p:nvPr/>
            </p:nvSpPr>
            <p:spPr bwMode="auto">
              <a:xfrm>
                <a:off x="9927860" y="2438651"/>
                <a:ext cx="841492"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In-House Agents</a:t>
                </a:r>
              </a:p>
            </p:txBody>
          </p:sp>
        </p:grpSp>
        <p:grpSp>
          <p:nvGrpSpPr>
            <p:cNvPr id="26" name="Group 124">
              <a:extLst>
                <a:ext uri="{FF2B5EF4-FFF2-40B4-BE49-F238E27FC236}">
                  <a16:creationId xmlns:a16="http://schemas.microsoft.com/office/drawing/2014/main" id="{90542B5E-EEDD-7B4D-9C21-92815F21EA40}"/>
                </a:ext>
              </a:extLst>
            </p:cNvPr>
            <p:cNvGrpSpPr/>
            <p:nvPr/>
          </p:nvGrpSpPr>
          <p:grpSpPr>
            <a:xfrm>
              <a:off x="8195713" y="2251350"/>
              <a:ext cx="747273" cy="993589"/>
              <a:chOff x="10357696" y="2680432"/>
              <a:chExt cx="645195" cy="857864"/>
            </a:xfrm>
          </p:grpSpPr>
          <p:pic>
            <p:nvPicPr>
              <p:cNvPr id="76" name="Picture 170">
                <a:extLst>
                  <a:ext uri="{FF2B5EF4-FFF2-40B4-BE49-F238E27FC236}">
                    <a16:creationId xmlns:a16="http://schemas.microsoft.com/office/drawing/2014/main" id="{B6216094-6D29-3542-8E1A-F580D6EC8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7696" y="2680432"/>
                <a:ext cx="645195" cy="645195"/>
              </a:xfrm>
              <a:prstGeom prst="rect">
                <a:avLst/>
              </a:prstGeom>
            </p:spPr>
          </p:pic>
          <p:sp>
            <p:nvSpPr>
              <p:cNvPr id="77" name="TextBox 171">
                <a:extLst>
                  <a:ext uri="{FF2B5EF4-FFF2-40B4-BE49-F238E27FC236}">
                    <a16:creationId xmlns:a16="http://schemas.microsoft.com/office/drawing/2014/main" id="{295D9FF8-A656-0348-AB32-7E08574AE45D}"/>
                  </a:ext>
                </a:extLst>
              </p:cNvPr>
              <p:cNvSpPr txBox="1"/>
              <p:nvPr/>
            </p:nvSpPr>
            <p:spPr bwMode="auto">
              <a:xfrm>
                <a:off x="10389121" y="3323051"/>
                <a:ext cx="575758" cy="21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pPr algn="ctr">
                  <a:lnSpc>
                    <a:spcPct val="90000"/>
                  </a:lnSpc>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Outsourced</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Agents</a:t>
                </a:r>
              </a:p>
            </p:txBody>
          </p:sp>
        </p:grpSp>
        <p:grpSp>
          <p:nvGrpSpPr>
            <p:cNvPr id="27" name="Group 125">
              <a:extLst>
                <a:ext uri="{FF2B5EF4-FFF2-40B4-BE49-F238E27FC236}">
                  <a16:creationId xmlns:a16="http://schemas.microsoft.com/office/drawing/2014/main" id="{5BF1EAA5-983C-9E48-ACE8-EF6B298C214A}"/>
                </a:ext>
              </a:extLst>
            </p:cNvPr>
            <p:cNvGrpSpPr/>
            <p:nvPr/>
          </p:nvGrpSpPr>
          <p:grpSpPr>
            <a:xfrm>
              <a:off x="8305167" y="3297967"/>
              <a:ext cx="874059" cy="1056516"/>
              <a:chOff x="10452205" y="3584079"/>
              <a:chExt cx="754663" cy="912195"/>
            </a:xfrm>
          </p:grpSpPr>
          <p:pic>
            <p:nvPicPr>
              <p:cNvPr id="74" name="Picture 168">
                <a:extLst>
                  <a:ext uri="{FF2B5EF4-FFF2-40B4-BE49-F238E27FC236}">
                    <a16:creationId xmlns:a16="http://schemas.microsoft.com/office/drawing/2014/main" id="{B8E67FF9-993E-7C4F-BE85-83D5BA5885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2205" y="3584079"/>
                <a:ext cx="645195" cy="645195"/>
              </a:xfrm>
              <a:prstGeom prst="rect">
                <a:avLst/>
              </a:prstGeom>
            </p:spPr>
          </p:pic>
          <p:sp>
            <p:nvSpPr>
              <p:cNvPr id="75" name="TextBox 169">
                <a:extLst>
                  <a:ext uri="{FF2B5EF4-FFF2-40B4-BE49-F238E27FC236}">
                    <a16:creationId xmlns:a16="http://schemas.microsoft.com/office/drawing/2014/main" id="{C39882DF-83AD-6344-99D2-571FBE524274}"/>
                  </a:ext>
                </a:extLst>
              </p:cNvPr>
              <p:cNvSpPr txBox="1"/>
              <p:nvPr/>
            </p:nvSpPr>
            <p:spPr bwMode="auto">
              <a:xfrm>
                <a:off x="10463642" y="4281029"/>
                <a:ext cx="743226" cy="21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pPr algn="ctr">
                  <a:lnSpc>
                    <a:spcPct val="90000"/>
                  </a:lnSpc>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Work-at-Home</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Agents</a:t>
                </a:r>
              </a:p>
            </p:txBody>
          </p:sp>
        </p:grpSp>
        <p:grpSp>
          <p:nvGrpSpPr>
            <p:cNvPr id="28" name="Group 126">
              <a:extLst>
                <a:ext uri="{FF2B5EF4-FFF2-40B4-BE49-F238E27FC236}">
                  <a16:creationId xmlns:a16="http://schemas.microsoft.com/office/drawing/2014/main" id="{5B635EA1-50AF-704C-A444-CD37144D4DB8}"/>
                </a:ext>
              </a:extLst>
            </p:cNvPr>
            <p:cNvGrpSpPr/>
            <p:nvPr/>
          </p:nvGrpSpPr>
          <p:grpSpPr>
            <a:xfrm>
              <a:off x="8088786" y="4440056"/>
              <a:ext cx="747273" cy="954739"/>
              <a:chOff x="10265372" y="4570159"/>
              <a:chExt cx="645195" cy="824321"/>
            </a:xfrm>
          </p:grpSpPr>
          <p:pic>
            <p:nvPicPr>
              <p:cNvPr id="69" name="Picture 166">
                <a:extLst>
                  <a:ext uri="{FF2B5EF4-FFF2-40B4-BE49-F238E27FC236}">
                    <a16:creationId xmlns:a16="http://schemas.microsoft.com/office/drawing/2014/main" id="{B88BE5A5-2A9D-2340-BBE7-7AB12DFA6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5372" y="4570159"/>
                <a:ext cx="645195" cy="645195"/>
              </a:xfrm>
              <a:prstGeom prst="rect">
                <a:avLst/>
              </a:prstGeom>
            </p:spPr>
          </p:pic>
          <p:sp>
            <p:nvSpPr>
              <p:cNvPr id="71" name="TextBox 167">
                <a:extLst>
                  <a:ext uri="{FF2B5EF4-FFF2-40B4-BE49-F238E27FC236}">
                    <a16:creationId xmlns:a16="http://schemas.microsoft.com/office/drawing/2014/main" id="{2FE90639-5E68-E040-948B-B646747912B2}"/>
                  </a:ext>
                </a:extLst>
              </p:cNvPr>
              <p:cNvSpPr txBox="1"/>
              <p:nvPr/>
            </p:nvSpPr>
            <p:spPr bwMode="auto">
              <a:xfrm>
                <a:off x="10373968" y="5274900"/>
                <a:ext cx="379225"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Experts</a:t>
                </a:r>
              </a:p>
            </p:txBody>
          </p:sp>
        </p:grpSp>
        <p:sp>
          <p:nvSpPr>
            <p:cNvPr id="29" name="TextBox 127">
              <a:extLst>
                <a:ext uri="{FF2B5EF4-FFF2-40B4-BE49-F238E27FC236}">
                  <a16:creationId xmlns:a16="http://schemas.microsoft.com/office/drawing/2014/main" id="{AAAE3EEA-796A-DC42-BB09-991519D23308}"/>
                </a:ext>
              </a:extLst>
            </p:cNvPr>
            <p:cNvSpPr txBox="1"/>
            <p:nvPr/>
          </p:nvSpPr>
          <p:spPr bwMode="auto">
            <a:xfrm>
              <a:off x="7387358" y="6118611"/>
              <a:ext cx="7005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Self-Service</a:t>
              </a:r>
            </a:p>
          </p:txBody>
        </p:sp>
        <p:sp>
          <p:nvSpPr>
            <p:cNvPr id="30" name="TextBox 128">
              <a:extLst>
                <a:ext uri="{FF2B5EF4-FFF2-40B4-BE49-F238E27FC236}">
                  <a16:creationId xmlns:a16="http://schemas.microsoft.com/office/drawing/2014/main" id="{CE843C02-9156-D44A-85F5-815DC785844F}"/>
                </a:ext>
              </a:extLst>
            </p:cNvPr>
            <p:cNvSpPr txBox="1"/>
            <p:nvPr/>
          </p:nvSpPr>
          <p:spPr bwMode="auto">
            <a:xfrm>
              <a:off x="4486218" y="6162340"/>
              <a:ext cx="3735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Mobile</a:t>
              </a:r>
            </a:p>
          </p:txBody>
        </p:sp>
        <p:grpSp>
          <p:nvGrpSpPr>
            <p:cNvPr id="31" name="Group 129">
              <a:extLst>
                <a:ext uri="{FF2B5EF4-FFF2-40B4-BE49-F238E27FC236}">
                  <a16:creationId xmlns:a16="http://schemas.microsoft.com/office/drawing/2014/main" id="{EEFE34F1-1804-324B-AAFF-713EE2348A24}"/>
                </a:ext>
              </a:extLst>
            </p:cNvPr>
            <p:cNvGrpSpPr/>
            <p:nvPr/>
          </p:nvGrpSpPr>
          <p:grpSpPr>
            <a:xfrm>
              <a:off x="3666414" y="5023951"/>
              <a:ext cx="649898" cy="798357"/>
              <a:chOff x="6447098" y="5074294"/>
              <a:chExt cx="561122" cy="689301"/>
            </a:xfrm>
          </p:grpSpPr>
          <p:pic>
            <p:nvPicPr>
              <p:cNvPr id="67" name="Picture 164">
                <a:extLst>
                  <a:ext uri="{FF2B5EF4-FFF2-40B4-BE49-F238E27FC236}">
                    <a16:creationId xmlns:a16="http://schemas.microsoft.com/office/drawing/2014/main" id="{21EC3B60-ADDE-0D40-A721-E09D916B60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7098" y="5074294"/>
                <a:ext cx="561122" cy="561122"/>
              </a:xfrm>
              <a:prstGeom prst="rect">
                <a:avLst/>
              </a:prstGeom>
            </p:spPr>
          </p:pic>
          <p:sp>
            <p:nvSpPr>
              <p:cNvPr id="68" name="TextBox 165">
                <a:extLst>
                  <a:ext uri="{FF2B5EF4-FFF2-40B4-BE49-F238E27FC236}">
                    <a16:creationId xmlns:a16="http://schemas.microsoft.com/office/drawing/2014/main" id="{D7BC8625-1237-4943-BDF4-B629DCF05782}"/>
                  </a:ext>
                </a:extLst>
              </p:cNvPr>
              <p:cNvSpPr txBox="1"/>
              <p:nvPr/>
            </p:nvSpPr>
            <p:spPr bwMode="auto">
              <a:xfrm>
                <a:off x="6583081" y="5644015"/>
                <a:ext cx="231134"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Chat</a:t>
                </a:r>
              </a:p>
            </p:txBody>
          </p:sp>
        </p:grpSp>
        <p:grpSp>
          <p:nvGrpSpPr>
            <p:cNvPr id="32" name="Group 130">
              <a:extLst>
                <a:ext uri="{FF2B5EF4-FFF2-40B4-BE49-F238E27FC236}">
                  <a16:creationId xmlns:a16="http://schemas.microsoft.com/office/drawing/2014/main" id="{3FA03EDF-94E1-3248-84D0-56C60E0DBB7E}"/>
                </a:ext>
              </a:extLst>
            </p:cNvPr>
            <p:cNvGrpSpPr/>
            <p:nvPr/>
          </p:nvGrpSpPr>
          <p:grpSpPr>
            <a:xfrm>
              <a:off x="3162503" y="4107041"/>
              <a:ext cx="800632" cy="897505"/>
              <a:chOff x="6012023" y="4282634"/>
              <a:chExt cx="691265" cy="774905"/>
            </a:xfrm>
          </p:grpSpPr>
          <p:pic>
            <p:nvPicPr>
              <p:cNvPr id="65" name="Picture 162">
                <a:extLst>
                  <a:ext uri="{FF2B5EF4-FFF2-40B4-BE49-F238E27FC236}">
                    <a16:creationId xmlns:a16="http://schemas.microsoft.com/office/drawing/2014/main" id="{0B5DD47C-8B49-2C48-B107-C7F2B22E93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2023" y="4282634"/>
                <a:ext cx="691265" cy="691265"/>
              </a:xfrm>
              <a:prstGeom prst="rect">
                <a:avLst/>
              </a:prstGeom>
            </p:spPr>
          </p:pic>
          <p:sp>
            <p:nvSpPr>
              <p:cNvPr id="66" name="TextBox 163">
                <a:extLst>
                  <a:ext uri="{FF2B5EF4-FFF2-40B4-BE49-F238E27FC236}">
                    <a16:creationId xmlns:a16="http://schemas.microsoft.com/office/drawing/2014/main" id="{237C3D22-2FA9-1C49-8EC9-C711635703F7}"/>
                  </a:ext>
                </a:extLst>
              </p:cNvPr>
              <p:cNvSpPr txBox="1"/>
              <p:nvPr/>
            </p:nvSpPr>
            <p:spPr bwMode="auto">
              <a:xfrm>
                <a:off x="6047986" y="4937959"/>
                <a:ext cx="624199"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Social Media</a:t>
                </a:r>
              </a:p>
            </p:txBody>
          </p:sp>
        </p:grpSp>
        <p:grpSp>
          <p:nvGrpSpPr>
            <p:cNvPr id="33" name="Group 131">
              <a:extLst>
                <a:ext uri="{FF2B5EF4-FFF2-40B4-BE49-F238E27FC236}">
                  <a16:creationId xmlns:a16="http://schemas.microsoft.com/office/drawing/2014/main" id="{EFA8A94A-5883-A54E-A869-8CB14AB86AD9}"/>
                </a:ext>
              </a:extLst>
            </p:cNvPr>
            <p:cNvGrpSpPr/>
            <p:nvPr/>
          </p:nvGrpSpPr>
          <p:grpSpPr>
            <a:xfrm>
              <a:off x="3929606" y="2148003"/>
              <a:ext cx="4337434" cy="3266659"/>
              <a:chOff x="6674338" y="2591202"/>
              <a:chExt cx="3744938" cy="2820432"/>
            </a:xfrm>
          </p:grpSpPr>
          <p:cxnSp>
            <p:nvCxnSpPr>
              <p:cNvPr id="54" name="Straight Arrow Connector 151">
                <a:extLst>
                  <a:ext uri="{FF2B5EF4-FFF2-40B4-BE49-F238E27FC236}">
                    <a16:creationId xmlns:a16="http://schemas.microsoft.com/office/drawing/2014/main" id="{DDD5B0B8-D997-7E47-8721-6DA95A77AC0C}"/>
                  </a:ext>
                </a:extLst>
              </p:cNvPr>
              <p:cNvCxnSpPr>
                <a:cxnSpLocks/>
              </p:cNvCxnSpPr>
              <p:nvPr/>
            </p:nvCxnSpPr>
            <p:spPr>
              <a:xfrm flipH="1">
                <a:off x="8550826" y="2665344"/>
                <a:ext cx="1335458" cy="122064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152">
                <a:extLst>
                  <a:ext uri="{FF2B5EF4-FFF2-40B4-BE49-F238E27FC236}">
                    <a16:creationId xmlns:a16="http://schemas.microsoft.com/office/drawing/2014/main" id="{F9B4FFBB-5690-0C41-939F-5145DB459A47}"/>
                  </a:ext>
                </a:extLst>
              </p:cNvPr>
              <p:cNvCxnSpPr>
                <a:cxnSpLocks/>
              </p:cNvCxnSpPr>
              <p:nvPr/>
            </p:nvCxnSpPr>
            <p:spPr>
              <a:xfrm flipH="1">
                <a:off x="8561049" y="3222488"/>
                <a:ext cx="1753251" cy="66194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153">
                <a:extLst>
                  <a:ext uri="{FF2B5EF4-FFF2-40B4-BE49-F238E27FC236}">
                    <a16:creationId xmlns:a16="http://schemas.microsoft.com/office/drawing/2014/main" id="{7CD8ABF4-C9BD-EA42-9C70-7E32F8693965}"/>
                  </a:ext>
                </a:extLst>
              </p:cNvPr>
              <p:cNvCxnSpPr>
                <a:cxnSpLocks/>
              </p:cNvCxnSpPr>
              <p:nvPr/>
            </p:nvCxnSpPr>
            <p:spPr>
              <a:xfrm flipH="1" flipV="1">
                <a:off x="8563678" y="3882084"/>
                <a:ext cx="1855598" cy="8887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154">
                <a:extLst>
                  <a:ext uri="{FF2B5EF4-FFF2-40B4-BE49-F238E27FC236}">
                    <a16:creationId xmlns:a16="http://schemas.microsoft.com/office/drawing/2014/main" id="{DE1C1F92-F075-754F-95BE-3B0FE8A7761D}"/>
                  </a:ext>
                </a:extLst>
              </p:cNvPr>
              <p:cNvCxnSpPr>
                <a:cxnSpLocks/>
              </p:cNvCxnSpPr>
              <p:nvPr/>
            </p:nvCxnSpPr>
            <p:spPr>
              <a:xfrm flipH="1" flipV="1">
                <a:off x="8563679" y="3889283"/>
                <a:ext cx="1728940" cy="85833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155">
                <a:extLst>
                  <a:ext uri="{FF2B5EF4-FFF2-40B4-BE49-F238E27FC236}">
                    <a16:creationId xmlns:a16="http://schemas.microsoft.com/office/drawing/2014/main" id="{D4611755-430A-1E44-8B0C-DC0BE4825903}"/>
                  </a:ext>
                </a:extLst>
              </p:cNvPr>
              <p:cNvCxnSpPr>
                <a:cxnSpLocks/>
              </p:cNvCxnSpPr>
              <p:nvPr/>
            </p:nvCxnSpPr>
            <p:spPr>
              <a:xfrm flipH="1" flipV="1">
                <a:off x="8554161" y="3892267"/>
                <a:ext cx="1118412" cy="139996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156">
                <a:extLst>
                  <a:ext uri="{FF2B5EF4-FFF2-40B4-BE49-F238E27FC236}">
                    <a16:creationId xmlns:a16="http://schemas.microsoft.com/office/drawing/2014/main" id="{2D1845EE-11EA-8C46-8D32-E1309A7946BE}"/>
                  </a:ext>
                </a:extLst>
              </p:cNvPr>
              <p:cNvCxnSpPr>
                <a:cxnSpLocks/>
              </p:cNvCxnSpPr>
              <p:nvPr/>
            </p:nvCxnSpPr>
            <p:spPr>
              <a:xfrm flipV="1">
                <a:off x="7558287" y="3889284"/>
                <a:ext cx="995873" cy="152235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Arrow Connector 157">
                <a:extLst>
                  <a:ext uri="{FF2B5EF4-FFF2-40B4-BE49-F238E27FC236}">
                    <a16:creationId xmlns:a16="http://schemas.microsoft.com/office/drawing/2014/main" id="{BD0B7AD1-6E20-7944-8677-C82EC34414E9}"/>
                  </a:ext>
                </a:extLst>
              </p:cNvPr>
              <p:cNvCxnSpPr>
                <a:cxnSpLocks/>
              </p:cNvCxnSpPr>
              <p:nvPr/>
            </p:nvCxnSpPr>
            <p:spPr>
              <a:xfrm flipV="1">
                <a:off x="7018620" y="3887660"/>
                <a:ext cx="1524737" cy="111412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158">
                <a:extLst>
                  <a:ext uri="{FF2B5EF4-FFF2-40B4-BE49-F238E27FC236}">
                    <a16:creationId xmlns:a16="http://schemas.microsoft.com/office/drawing/2014/main" id="{D8F2B1ED-38FB-474D-A294-D38F0BB0E595}"/>
                  </a:ext>
                </a:extLst>
              </p:cNvPr>
              <p:cNvCxnSpPr>
                <a:cxnSpLocks/>
              </p:cNvCxnSpPr>
              <p:nvPr/>
            </p:nvCxnSpPr>
            <p:spPr>
              <a:xfrm flipV="1">
                <a:off x="6760689" y="3889269"/>
                <a:ext cx="1772508" cy="51133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Arrow Connector 159">
                <a:extLst>
                  <a:ext uri="{FF2B5EF4-FFF2-40B4-BE49-F238E27FC236}">
                    <a16:creationId xmlns:a16="http://schemas.microsoft.com/office/drawing/2014/main" id="{C2B071B4-7ADA-5A45-8DAB-8EC79F0D6C6A}"/>
                  </a:ext>
                </a:extLst>
              </p:cNvPr>
              <p:cNvCxnSpPr>
                <a:cxnSpLocks/>
              </p:cNvCxnSpPr>
              <p:nvPr/>
            </p:nvCxnSpPr>
            <p:spPr>
              <a:xfrm>
                <a:off x="6674338" y="3813499"/>
                <a:ext cx="1886711" cy="7874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Arrow Connector 160">
                <a:extLst>
                  <a:ext uri="{FF2B5EF4-FFF2-40B4-BE49-F238E27FC236}">
                    <a16:creationId xmlns:a16="http://schemas.microsoft.com/office/drawing/2014/main" id="{6798147D-0B9C-1C41-927D-D2889637A43D}"/>
                  </a:ext>
                </a:extLst>
              </p:cNvPr>
              <p:cNvCxnSpPr>
                <a:cxnSpLocks/>
              </p:cNvCxnSpPr>
              <p:nvPr/>
            </p:nvCxnSpPr>
            <p:spPr>
              <a:xfrm>
                <a:off x="7257769" y="2591202"/>
                <a:ext cx="1290427" cy="129511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Arrow Connector 161">
                <a:extLst>
                  <a:ext uri="{FF2B5EF4-FFF2-40B4-BE49-F238E27FC236}">
                    <a16:creationId xmlns:a16="http://schemas.microsoft.com/office/drawing/2014/main" id="{40F8DCBA-A40A-B54C-92C4-0414D0A1BCD0}"/>
                  </a:ext>
                </a:extLst>
              </p:cNvPr>
              <p:cNvCxnSpPr>
                <a:cxnSpLocks/>
              </p:cNvCxnSpPr>
              <p:nvPr/>
            </p:nvCxnSpPr>
            <p:spPr>
              <a:xfrm>
                <a:off x="6912948" y="3186418"/>
                <a:ext cx="1615172" cy="69990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5" name="Group 142">
              <a:extLst>
                <a:ext uri="{FF2B5EF4-FFF2-40B4-BE49-F238E27FC236}">
                  <a16:creationId xmlns:a16="http://schemas.microsoft.com/office/drawing/2014/main" id="{E56C9BCE-45DA-4547-9BB4-A765F66D990E}"/>
                </a:ext>
              </a:extLst>
            </p:cNvPr>
            <p:cNvGrpSpPr/>
            <p:nvPr/>
          </p:nvGrpSpPr>
          <p:grpSpPr>
            <a:xfrm>
              <a:off x="4737919" y="2329110"/>
              <a:ext cx="2706843" cy="2706843"/>
              <a:chOff x="7536118" y="2373445"/>
              <a:chExt cx="2468880" cy="2468880"/>
            </a:xfrm>
          </p:grpSpPr>
          <p:sp>
            <p:nvSpPr>
              <p:cNvPr id="50" name="Oval 147">
                <a:extLst>
                  <a:ext uri="{FF2B5EF4-FFF2-40B4-BE49-F238E27FC236}">
                    <a16:creationId xmlns:a16="http://schemas.microsoft.com/office/drawing/2014/main" id="{28392D07-C471-A147-B540-9310B7FED454}"/>
                  </a:ext>
                </a:extLst>
              </p:cNvPr>
              <p:cNvSpPr>
                <a:spLocks noChangeAspect="1"/>
              </p:cNvSpPr>
              <p:nvPr/>
            </p:nvSpPr>
            <p:spPr>
              <a:xfrm>
                <a:off x="7536118" y="2373445"/>
                <a:ext cx="2468880" cy="2468880"/>
              </a:xfrm>
              <a:prstGeom prst="ellipse">
                <a:avLst/>
              </a:prstGeom>
              <a:solidFill>
                <a:srgbClr val="002B62"/>
              </a:solidFill>
              <a:ln w="3492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ea typeface="ＭＳ Ｐゴシック" charset="0"/>
                </a:endParaRPr>
              </a:p>
            </p:txBody>
          </p:sp>
          <p:grpSp>
            <p:nvGrpSpPr>
              <p:cNvPr id="51" name="Group 148">
                <a:extLst>
                  <a:ext uri="{FF2B5EF4-FFF2-40B4-BE49-F238E27FC236}">
                    <a16:creationId xmlns:a16="http://schemas.microsoft.com/office/drawing/2014/main" id="{52804AB5-372D-EF4C-8170-B7599A86E01A}"/>
                  </a:ext>
                </a:extLst>
              </p:cNvPr>
              <p:cNvGrpSpPr/>
              <p:nvPr/>
            </p:nvGrpSpPr>
            <p:grpSpPr>
              <a:xfrm>
                <a:off x="8211207" y="3048534"/>
                <a:ext cx="1118703" cy="1118703"/>
                <a:chOff x="8012293" y="2902663"/>
                <a:chExt cx="1444224" cy="1444224"/>
              </a:xfrm>
            </p:grpSpPr>
            <p:sp>
              <p:nvSpPr>
                <p:cNvPr id="52" name="Oval 149">
                  <a:extLst>
                    <a:ext uri="{FF2B5EF4-FFF2-40B4-BE49-F238E27FC236}">
                      <a16:creationId xmlns:a16="http://schemas.microsoft.com/office/drawing/2014/main" id="{D75ADFA8-FC16-034F-A430-BD6B7D913A3B}"/>
                    </a:ext>
                  </a:extLst>
                </p:cNvPr>
                <p:cNvSpPr/>
                <p:nvPr/>
              </p:nvSpPr>
              <p:spPr>
                <a:xfrm>
                  <a:off x="8012293" y="2902663"/>
                  <a:ext cx="1444224" cy="1444224"/>
                </a:xfrm>
                <a:prstGeom prst="ellipse">
                  <a:avLst/>
                </a:prstGeom>
                <a:solidFill>
                  <a:schemeClr val="bg1"/>
                </a:solidFill>
                <a:ln w="3492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ea typeface="ＭＳ Ｐゴシック" charset="0"/>
                  </a:endParaRPr>
                </a:p>
              </p:txBody>
            </p:sp>
            <p:pic>
              <p:nvPicPr>
                <p:cNvPr id="53" name="Picture 150">
                  <a:extLst>
                    <a:ext uri="{FF2B5EF4-FFF2-40B4-BE49-F238E27FC236}">
                      <a16:creationId xmlns:a16="http://schemas.microsoft.com/office/drawing/2014/main" id="{D25F6D35-50BD-FC44-A5E8-8703A5A79F53}"/>
                    </a:ext>
                  </a:extLst>
                </p:cNvPr>
                <p:cNvPicPr>
                  <a:picLocks noChangeAspect="1"/>
                </p:cNvPicPr>
                <p:nvPr/>
              </p:nvPicPr>
              <p:blipFill>
                <a:blip r:embed="rId11">
                  <a:alphaModFix/>
                </a:blip>
                <a:stretch>
                  <a:fillRect/>
                </a:stretch>
              </p:blipFill>
              <p:spPr>
                <a:xfrm>
                  <a:off x="8230965" y="3370892"/>
                  <a:ext cx="1100044" cy="408588"/>
                </a:xfrm>
                <a:prstGeom prst="rect">
                  <a:avLst/>
                </a:prstGeom>
              </p:spPr>
            </p:pic>
          </p:grpSp>
        </p:grpSp>
        <p:sp>
          <p:nvSpPr>
            <p:cNvPr id="46" name="TextBox 143">
              <a:extLst>
                <a:ext uri="{FF2B5EF4-FFF2-40B4-BE49-F238E27FC236}">
                  <a16:creationId xmlns:a16="http://schemas.microsoft.com/office/drawing/2014/main" id="{1A1A001D-9248-A94C-8A54-BA9DF6923F7B}"/>
                </a:ext>
              </a:extLst>
            </p:cNvPr>
            <p:cNvSpPr txBox="1"/>
            <p:nvPr/>
          </p:nvSpPr>
          <p:spPr bwMode="auto">
            <a:xfrm>
              <a:off x="5319855" y="2493627"/>
              <a:ext cx="149300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Inbound</a:t>
              </a:r>
              <a:br>
                <a:rPr lang="en-US" sz="1000" b="1" dirty="0">
                  <a:solidFill>
                    <a:schemeClr val="bg1"/>
                  </a:solidFill>
                  <a:latin typeface="Trebuchet MS"/>
                  <a:cs typeface="Trebuchet MS"/>
                </a:rPr>
              </a:b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Customer Service</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TextBox 144">
              <a:extLst>
                <a:ext uri="{FF2B5EF4-FFF2-40B4-BE49-F238E27FC236}">
                  <a16:creationId xmlns:a16="http://schemas.microsoft.com/office/drawing/2014/main" id="{6CFECA96-8EBF-ED40-866B-08642DE455A8}"/>
                </a:ext>
              </a:extLst>
            </p:cNvPr>
            <p:cNvSpPr txBox="1"/>
            <p:nvPr/>
          </p:nvSpPr>
          <p:spPr bwMode="auto">
            <a:xfrm>
              <a:off x="5303774" y="4441362"/>
              <a:ext cx="164047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Outbound</a:t>
              </a:r>
              <a:b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Sales &amp; Marketing</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TextBox 145">
              <a:extLst>
                <a:ext uri="{FF2B5EF4-FFF2-40B4-BE49-F238E27FC236}">
                  <a16:creationId xmlns:a16="http://schemas.microsoft.com/office/drawing/2014/main" id="{DB28E9EB-F7E2-4340-8AA1-52BCAB488199}"/>
                </a:ext>
              </a:extLst>
            </p:cNvPr>
            <p:cNvSpPr txBox="1"/>
            <p:nvPr/>
          </p:nvSpPr>
          <p:spPr bwMode="auto">
            <a:xfrm rot="16200000">
              <a:off x="4962181" y="2797119"/>
              <a:ext cx="1800418" cy="180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ArchUp">
                <a:avLst/>
              </a:prstTxWarp>
              <a:noAutofit/>
            </a:bodyPr>
            <a:lstStyle/>
            <a:p>
              <a:pPr algn="ctr"/>
              <a:r>
                <a:rPr lang="en-US" sz="1200" b="1" spc="170" dirty="0">
                  <a:solidFill>
                    <a:schemeClr val="bg1"/>
                  </a:solidFill>
                  <a:latin typeface="Verdana" panose="020B0604030504040204" pitchFamily="34" charset="0"/>
                  <a:ea typeface="Verdana" panose="020B0604030504040204" pitchFamily="34" charset="0"/>
                  <a:cs typeface="Verdana" panose="020B0604030504040204" pitchFamily="34" charset="0"/>
                </a:rPr>
                <a:t>CUSTOMER</a:t>
              </a:r>
              <a:endParaRPr lang="en-US" sz="1200" spc="17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TextBox 146">
              <a:extLst>
                <a:ext uri="{FF2B5EF4-FFF2-40B4-BE49-F238E27FC236}">
                  <a16:creationId xmlns:a16="http://schemas.microsoft.com/office/drawing/2014/main" id="{5E083CFC-DC6D-874A-BED9-E4A1BA5EE1B2}"/>
                </a:ext>
              </a:extLst>
            </p:cNvPr>
            <p:cNvSpPr txBox="1"/>
            <p:nvPr/>
          </p:nvSpPr>
          <p:spPr bwMode="auto">
            <a:xfrm rot="5400000">
              <a:off x="5398274" y="2797119"/>
              <a:ext cx="1800418" cy="180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ArchUp">
                <a:avLst>
                  <a:gd name="adj" fmla="val 10706462"/>
                </a:avLst>
              </a:prstTxWarp>
              <a:noAutofit/>
            </a:bodyPr>
            <a:lstStyle/>
            <a:p>
              <a:pPr algn="ctr"/>
              <a:r>
                <a:rPr lang="en-US" sz="1200" b="1" spc="180" dirty="0">
                  <a:solidFill>
                    <a:schemeClr val="bg1"/>
                  </a:solidFill>
                  <a:latin typeface="Verdana" panose="020B0604030504040204" pitchFamily="34" charset="0"/>
                  <a:ea typeface="Verdana" panose="020B0604030504040204" pitchFamily="34" charset="0"/>
                  <a:cs typeface="Verdana" panose="020B0604030504040204" pitchFamily="34" charset="0"/>
                </a:rPr>
                <a:t>AGENT</a:t>
              </a:r>
              <a:endParaRPr lang="en-US" sz="1200" spc="18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5" name="Group 133">
              <a:extLst>
                <a:ext uri="{FF2B5EF4-FFF2-40B4-BE49-F238E27FC236}">
                  <a16:creationId xmlns:a16="http://schemas.microsoft.com/office/drawing/2014/main" id="{D015B192-BBEB-114E-889F-75312AD873A8}"/>
                </a:ext>
              </a:extLst>
            </p:cNvPr>
            <p:cNvGrpSpPr/>
            <p:nvPr/>
          </p:nvGrpSpPr>
          <p:grpSpPr>
            <a:xfrm>
              <a:off x="3090913" y="3145088"/>
              <a:ext cx="734052" cy="856871"/>
              <a:chOff x="5950211" y="3452085"/>
              <a:chExt cx="633780" cy="739822"/>
            </a:xfrm>
          </p:grpSpPr>
          <p:pic>
            <p:nvPicPr>
              <p:cNvPr id="43" name="Picture 140">
                <a:extLst>
                  <a:ext uri="{FF2B5EF4-FFF2-40B4-BE49-F238E27FC236}">
                    <a16:creationId xmlns:a16="http://schemas.microsoft.com/office/drawing/2014/main" id="{52F45818-D29D-A844-86F3-FA17D6649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0211" y="3452085"/>
                <a:ext cx="633780" cy="633780"/>
              </a:xfrm>
              <a:prstGeom prst="rect">
                <a:avLst/>
              </a:prstGeom>
            </p:spPr>
          </p:pic>
          <p:sp>
            <p:nvSpPr>
              <p:cNvPr id="44" name="TextBox 141">
                <a:extLst>
                  <a:ext uri="{FF2B5EF4-FFF2-40B4-BE49-F238E27FC236}">
                    <a16:creationId xmlns:a16="http://schemas.microsoft.com/office/drawing/2014/main" id="{E8971C41-48DB-E949-8FF7-37D5E2211243}"/>
                  </a:ext>
                </a:extLst>
              </p:cNvPr>
              <p:cNvSpPr txBox="1"/>
              <p:nvPr/>
            </p:nvSpPr>
            <p:spPr bwMode="auto">
              <a:xfrm>
                <a:off x="6154596" y="4072327"/>
                <a:ext cx="220061"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Web</a:t>
                </a:r>
              </a:p>
            </p:txBody>
          </p:sp>
        </p:grpSp>
        <p:sp>
          <p:nvSpPr>
            <p:cNvPr id="36" name="TextBox 134">
              <a:extLst>
                <a:ext uri="{FF2B5EF4-FFF2-40B4-BE49-F238E27FC236}">
                  <a16:creationId xmlns:a16="http://schemas.microsoft.com/office/drawing/2014/main" id="{B5319008-1EC3-6349-AE76-6B3502D50089}"/>
                </a:ext>
              </a:extLst>
            </p:cNvPr>
            <p:cNvSpPr txBox="1"/>
            <p:nvPr/>
          </p:nvSpPr>
          <p:spPr bwMode="auto">
            <a:xfrm>
              <a:off x="3551950" y="2877324"/>
              <a:ext cx="35586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Phone</a:t>
              </a:r>
            </a:p>
          </p:txBody>
        </p:sp>
        <p:sp>
          <p:nvSpPr>
            <p:cNvPr id="38" name="TextBox 135">
              <a:extLst>
                <a:ext uri="{FF2B5EF4-FFF2-40B4-BE49-F238E27FC236}">
                  <a16:creationId xmlns:a16="http://schemas.microsoft.com/office/drawing/2014/main" id="{1BC2466B-A9A6-9044-A256-0EAEF74EC393}"/>
                </a:ext>
              </a:extLst>
            </p:cNvPr>
            <p:cNvSpPr txBox="1"/>
            <p:nvPr/>
          </p:nvSpPr>
          <p:spPr bwMode="auto">
            <a:xfrm>
              <a:off x="4088259" y="2011931"/>
              <a:ext cx="3189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Email</a:t>
              </a:r>
            </a:p>
          </p:txBody>
        </p:sp>
        <p:pic>
          <p:nvPicPr>
            <p:cNvPr id="39" name="Picture 136">
              <a:extLst>
                <a:ext uri="{FF2B5EF4-FFF2-40B4-BE49-F238E27FC236}">
                  <a16:creationId xmlns:a16="http://schemas.microsoft.com/office/drawing/2014/main" id="{EFA114B8-AE12-BC4C-88B1-E79103DF40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3988" y="5259493"/>
              <a:ext cx="825650" cy="825650"/>
            </a:xfrm>
            <a:prstGeom prst="rect">
              <a:avLst/>
            </a:prstGeom>
          </p:spPr>
        </p:pic>
        <p:pic>
          <p:nvPicPr>
            <p:cNvPr id="40" name="Picture 137">
              <a:extLst>
                <a:ext uri="{FF2B5EF4-FFF2-40B4-BE49-F238E27FC236}">
                  <a16:creationId xmlns:a16="http://schemas.microsoft.com/office/drawing/2014/main" id="{F6A6DB23-D5A2-7943-8B24-E7BDEAA3CC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01845" y="1300128"/>
              <a:ext cx="740438" cy="740438"/>
            </a:xfrm>
            <a:prstGeom prst="rect">
              <a:avLst/>
            </a:prstGeom>
          </p:spPr>
        </p:pic>
        <p:pic>
          <p:nvPicPr>
            <p:cNvPr id="41" name="Picture 138">
              <a:extLst>
                <a:ext uri="{FF2B5EF4-FFF2-40B4-BE49-F238E27FC236}">
                  <a16:creationId xmlns:a16="http://schemas.microsoft.com/office/drawing/2014/main" id="{DCC13FA6-4685-4C47-8639-65AA55D86C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7298" y="2070375"/>
              <a:ext cx="814482" cy="814482"/>
            </a:xfrm>
            <a:prstGeom prst="rect">
              <a:avLst/>
            </a:prstGeom>
          </p:spPr>
        </p:pic>
        <p:pic>
          <p:nvPicPr>
            <p:cNvPr id="42" name="Picture 139">
              <a:extLst>
                <a:ext uri="{FF2B5EF4-FFF2-40B4-BE49-F238E27FC236}">
                  <a16:creationId xmlns:a16="http://schemas.microsoft.com/office/drawing/2014/main" id="{47E7E089-8EB8-3B4A-8125-C37E637AA04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57835" y="5407488"/>
              <a:ext cx="740438" cy="740438"/>
            </a:xfrm>
            <a:prstGeom prst="rect">
              <a:avLst/>
            </a:prstGeom>
          </p:spPr>
        </p:pic>
        <p:sp>
          <p:nvSpPr>
            <p:cNvPr id="80" name="Ovaal 79">
              <a:extLst>
                <a:ext uri="{FF2B5EF4-FFF2-40B4-BE49-F238E27FC236}">
                  <a16:creationId xmlns:a16="http://schemas.microsoft.com/office/drawing/2014/main" id="{DD30F425-B7D9-EA49-B40B-D5268FA3ADEB}"/>
                </a:ext>
              </a:extLst>
            </p:cNvPr>
            <p:cNvSpPr/>
            <p:nvPr/>
          </p:nvSpPr>
          <p:spPr>
            <a:xfrm>
              <a:off x="5467462" y="3015823"/>
              <a:ext cx="1288964" cy="1288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82" name="Tijdelijke aanduiding voor inhoud 10">
            <a:extLst>
              <a:ext uri="{FF2B5EF4-FFF2-40B4-BE49-F238E27FC236}">
                <a16:creationId xmlns:a16="http://schemas.microsoft.com/office/drawing/2014/main" id="{5E7278B3-6F32-2F4F-A087-0E610C2CCDF7}"/>
              </a:ext>
            </a:extLst>
          </p:cNvPr>
          <p:cNvPicPr>
            <a:picLocks noChangeAspect="1"/>
          </p:cNvPicPr>
          <p:nvPr/>
        </p:nvPicPr>
        <p:blipFill>
          <a:blip r:embed="rId17"/>
          <a:srcRect/>
          <a:stretch/>
        </p:blipFill>
        <p:spPr>
          <a:xfrm>
            <a:off x="285279" y="1008345"/>
            <a:ext cx="1967388" cy="1554480"/>
          </a:xfrm>
          <a:prstGeom prst="rect">
            <a:avLst/>
          </a:prstGeom>
        </p:spPr>
      </p:pic>
      <p:pic>
        <p:nvPicPr>
          <p:cNvPr id="81" name="Tijdelijke aanduiding voor inhoud 10">
            <a:extLst>
              <a:ext uri="{FF2B5EF4-FFF2-40B4-BE49-F238E27FC236}">
                <a16:creationId xmlns:a16="http://schemas.microsoft.com/office/drawing/2014/main" id="{B573E089-5C17-4DD2-9017-87E0892D8B25}"/>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3530" t="9625" r="79924" b="43645"/>
          <a:stretch/>
        </p:blipFill>
        <p:spPr>
          <a:xfrm>
            <a:off x="5714548" y="3294207"/>
            <a:ext cx="736678" cy="761927"/>
          </a:xfrm>
          <a:prstGeom prst="rect">
            <a:avLst/>
          </a:prstGeom>
        </p:spPr>
      </p:pic>
    </p:spTree>
    <p:extLst>
      <p:ext uri="{BB962C8B-B14F-4D97-AF65-F5344CB8AC3E}">
        <p14:creationId xmlns:p14="http://schemas.microsoft.com/office/powerpoint/2010/main" val="424954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593F-AB31-431B-9077-04B094BFB4AD}"/>
              </a:ext>
            </a:extLst>
          </p:cNvPr>
          <p:cNvSpPr>
            <a:spLocks noGrp="1"/>
          </p:cNvSpPr>
          <p:nvPr>
            <p:ph type="title"/>
          </p:nvPr>
        </p:nvSpPr>
        <p:spPr/>
        <p:txBody>
          <a:bodyPr/>
          <a:lstStyle/>
          <a:p>
            <a:r>
              <a:rPr lang="en-US" dirty="0"/>
              <a:t>UNIVERGE BLUE ENGAGE</a:t>
            </a:r>
          </a:p>
        </p:txBody>
      </p:sp>
      <p:grpSp>
        <p:nvGrpSpPr>
          <p:cNvPr id="5" name="Group 4">
            <a:extLst>
              <a:ext uri="{FF2B5EF4-FFF2-40B4-BE49-F238E27FC236}">
                <a16:creationId xmlns:a16="http://schemas.microsoft.com/office/drawing/2014/main" id="{77D0107D-C018-46F8-9643-2957F1EF2299}"/>
              </a:ext>
            </a:extLst>
          </p:cNvPr>
          <p:cNvGrpSpPr/>
          <p:nvPr/>
        </p:nvGrpSpPr>
        <p:grpSpPr>
          <a:xfrm>
            <a:off x="0" y="752791"/>
            <a:ext cx="12192000" cy="5692878"/>
            <a:chOff x="0" y="762730"/>
            <a:chExt cx="12192000" cy="5692878"/>
          </a:xfrm>
        </p:grpSpPr>
        <p:sp>
          <p:nvSpPr>
            <p:cNvPr id="4" name="Rectangle 3">
              <a:extLst>
                <a:ext uri="{FF2B5EF4-FFF2-40B4-BE49-F238E27FC236}">
                  <a16:creationId xmlns:a16="http://schemas.microsoft.com/office/drawing/2014/main" id="{10C10782-374C-44CE-BFF7-41C85ADDA623}"/>
                </a:ext>
              </a:extLst>
            </p:cNvPr>
            <p:cNvSpPr/>
            <p:nvPr/>
          </p:nvSpPr>
          <p:spPr bwMode="auto">
            <a:xfrm>
              <a:off x="0" y="762730"/>
              <a:ext cx="12192000" cy="5692878"/>
            </a:xfrm>
            <a:prstGeom prst="rect">
              <a:avLst/>
            </a:prstGeom>
            <a:solidFill>
              <a:srgbClr val="112E5C"/>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pic>
          <p:nvPicPr>
            <p:cNvPr id="3" name="Picture 2">
              <a:extLst>
                <a:ext uri="{FF2B5EF4-FFF2-40B4-BE49-F238E27FC236}">
                  <a16:creationId xmlns:a16="http://schemas.microsoft.com/office/drawing/2014/main" id="{21FB0E45-3AEF-4342-A565-07B10E570F91}"/>
                </a:ext>
              </a:extLst>
            </p:cNvPr>
            <p:cNvPicPr>
              <a:picLocks noChangeAspect="1"/>
            </p:cNvPicPr>
            <p:nvPr/>
          </p:nvPicPr>
          <p:blipFill rotWithShape="1">
            <a:blip r:embed="rId3"/>
            <a:srcRect l="1389" r="1243"/>
            <a:stretch/>
          </p:blipFill>
          <p:spPr>
            <a:xfrm>
              <a:off x="1699591" y="762730"/>
              <a:ext cx="8806070" cy="5692878"/>
            </a:xfrm>
            <a:prstGeom prst="rect">
              <a:avLst/>
            </a:prstGeom>
          </p:spPr>
        </p:pic>
      </p:grpSp>
    </p:spTree>
    <p:extLst>
      <p:ext uri="{BB962C8B-B14F-4D97-AF65-F5344CB8AC3E}">
        <p14:creationId xmlns:p14="http://schemas.microsoft.com/office/powerpoint/2010/main" val="293691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593F-AB31-431B-9077-04B094BFB4AD}"/>
              </a:ext>
            </a:extLst>
          </p:cNvPr>
          <p:cNvSpPr>
            <a:spLocks noGrp="1"/>
          </p:cNvSpPr>
          <p:nvPr>
            <p:ph type="title" idx="4294967295"/>
          </p:nvPr>
        </p:nvSpPr>
        <p:spPr>
          <a:xfrm>
            <a:off x="82962" y="17994"/>
            <a:ext cx="10393363" cy="623888"/>
          </a:xfrm>
        </p:spPr>
        <p:txBody>
          <a:bodyPr>
            <a:normAutofit/>
          </a:bodyPr>
          <a:lstStyle/>
          <a:p>
            <a:r>
              <a:rPr lang="en-US" dirty="0"/>
              <a:t>UNIVERGE BLUE ENGAGE – 3 Packages</a:t>
            </a:r>
          </a:p>
        </p:txBody>
      </p:sp>
      <p:graphicFrame>
        <p:nvGraphicFramePr>
          <p:cNvPr id="3" name="Table 2">
            <a:extLst>
              <a:ext uri="{FF2B5EF4-FFF2-40B4-BE49-F238E27FC236}">
                <a16:creationId xmlns:a16="http://schemas.microsoft.com/office/drawing/2014/main" id="{489BE85E-6552-4C1F-AFB9-21A56DE1F987}"/>
              </a:ext>
            </a:extLst>
          </p:cNvPr>
          <p:cNvGraphicFramePr>
            <a:graphicFrameLocks noGrp="1"/>
          </p:cNvGraphicFramePr>
          <p:nvPr>
            <p:extLst>
              <p:ext uri="{D42A27DB-BD31-4B8C-83A1-F6EECF244321}">
                <p14:modId xmlns:p14="http://schemas.microsoft.com/office/powerpoint/2010/main" val="1431710702"/>
              </p:ext>
            </p:extLst>
          </p:nvPr>
        </p:nvGraphicFramePr>
        <p:xfrm>
          <a:off x="71961" y="910358"/>
          <a:ext cx="12048079" cy="5608461"/>
        </p:xfrm>
        <a:graphic>
          <a:graphicData uri="http://schemas.openxmlformats.org/drawingml/2006/table">
            <a:tbl>
              <a:tblPr firstRow="1" bandRow="1">
                <a:tableStyleId>{5C22544A-7EE6-4342-B048-85BDC9FD1C3A}</a:tableStyleId>
              </a:tblPr>
              <a:tblGrid>
                <a:gridCol w="4148697">
                  <a:extLst>
                    <a:ext uri="{9D8B030D-6E8A-4147-A177-3AD203B41FA5}">
                      <a16:colId xmlns:a16="http://schemas.microsoft.com/office/drawing/2014/main" val="2632858876"/>
                    </a:ext>
                  </a:extLst>
                </a:gridCol>
                <a:gridCol w="3949921">
                  <a:extLst>
                    <a:ext uri="{9D8B030D-6E8A-4147-A177-3AD203B41FA5}">
                      <a16:colId xmlns:a16="http://schemas.microsoft.com/office/drawing/2014/main" val="4058331554"/>
                    </a:ext>
                  </a:extLst>
                </a:gridCol>
                <a:gridCol w="3949461">
                  <a:extLst>
                    <a:ext uri="{9D8B030D-6E8A-4147-A177-3AD203B41FA5}">
                      <a16:colId xmlns:a16="http://schemas.microsoft.com/office/drawing/2014/main" val="109042128"/>
                    </a:ext>
                  </a:extLst>
                </a:gridCol>
              </a:tblGrid>
              <a:tr h="640080">
                <a:tc>
                  <a:txBody>
                    <a:bodyPr/>
                    <a:lstStyle/>
                    <a:p>
                      <a:endParaRPr lang="en-US" sz="2400" dirty="0"/>
                    </a:p>
                  </a:txBody>
                  <a:tcPr marL="91432" marR="91432" marT="45723" marB="45723">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39224"/>
                    </a:solidFill>
                  </a:tcPr>
                </a:tc>
                <a:tc>
                  <a:txBody>
                    <a:bodyPr/>
                    <a:lstStyle/>
                    <a:p>
                      <a:endParaRPr lang="en-US" sz="2400" dirty="0"/>
                    </a:p>
                  </a:txBody>
                  <a:tcPr marL="91432" marR="91432" marT="45723" marB="45723">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5AA3FF"/>
                    </a:solidFill>
                  </a:tcPr>
                </a:tc>
                <a:tc>
                  <a:txBody>
                    <a:bodyPr/>
                    <a:lstStyle/>
                    <a:p>
                      <a:endParaRPr lang="en-US" sz="2400" dirty="0"/>
                    </a:p>
                  </a:txBody>
                  <a:tcPr marL="91432" marR="91432" marT="45723" marB="45723">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50000"/>
                        <a:lumOff val="50000"/>
                      </a:schemeClr>
                    </a:solidFill>
                  </a:tcPr>
                </a:tc>
                <a:extLst>
                  <a:ext uri="{0D108BD9-81ED-4DB2-BD59-A6C34878D82A}">
                    <a16:rowId xmlns:a16="http://schemas.microsoft.com/office/drawing/2014/main" val="666197742"/>
                  </a:ext>
                </a:extLst>
              </a:tr>
              <a:tr h="1196784">
                <a:tc>
                  <a:txBody>
                    <a:bodyPr/>
                    <a:lstStyle/>
                    <a:p>
                      <a:r>
                        <a:rPr lang="en-US" sz="1200" b="1" dirty="0">
                          <a:solidFill>
                            <a:schemeClr val="tx1"/>
                          </a:solidFill>
                        </a:rPr>
                        <a:t>The Contact Center Made Simple!</a:t>
                      </a:r>
                    </a:p>
                    <a:p>
                      <a:r>
                        <a:rPr lang="en-US" sz="1200" b="0" dirty="0">
                          <a:solidFill>
                            <a:schemeClr val="tx1"/>
                          </a:solidFill>
                        </a:rPr>
                        <a:t>Cost-effective voice-only contact center capabilities, available directly from your UNIVERGE BLUE CONNECT desktop app.</a:t>
                      </a:r>
                    </a:p>
                  </a:txBody>
                  <a:tcPr marL="182865" marR="182865" marT="182893" marB="91447">
                    <a:lnT w="38100" cap="flat" cmpd="sng" algn="ctr">
                      <a:solidFill>
                        <a:schemeClr val="tx1"/>
                      </a:solidFill>
                      <a:prstDash val="solid"/>
                      <a:round/>
                      <a:headEnd type="none" w="med" len="med"/>
                      <a:tailEnd type="none" w="med" len="med"/>
                    </a:lnT>
                    <a:solidFill>
                      <a:srgbClr val="F8EEE4"/>
                    </a:solidFill>
                  </a:tcPr>
                </a:tc>
                <a:tc>
                  <a:txBody>
                    <a:bodyPr/>
                    <a:lstStyle/>
                    <a:p>
                      <a:r>
                        <a:rPr lang="en-US" sz="1200" b="1" dirty="0">
                          <a:solidFill>
                            <a:schemeClr val="tx1"/>
                          </a:solidFill>
                        </a:rPr>
                        <a:t>Extend your Contact Center Capabilities</a:t>
                      </a:r>
                    </a:p>
                    <a:p>
                      <a:r>
                        <a:rPr lang="en-US" sz="1200" dirty="0">
                          <a:solidFill>
                            <a:schemeClr val="tx1"/>
                          </a:solidFill>
                        </a:rPr>
                        <a:t>A flexible solution providing sophisticated inbound and outbound voice contact center capabilities to increase customer satisfaction for businesses of any size.</a:t>
                      </a:r>
                    </a:p>
                  </a:txBody>
                  <a:tcPr marL="182865" marR="91432" marT="182893" marB="91447">
                    <a:lnT w="38100" cap="flat" cmpd="sng" algn="ctr">
                      <a:solidFill>
                        <a:schemeClr val="tx1"/>
                      </a:solidFill>
                      <a:prstDash val="solid"/>
                      <a:round/>
                      <a:headEnd type="none" w="med" len="med"/>
                      <a:tailEnd type="none" w="med" len="med"/>
                    </a:lnT>
                    <a:solidFill>
                      <a:srgbClr val="ECF1F9"/>
                    </a:solidFill>
                  </a:tcPr>
                </a:tc>
                <a:tc>
                  <a:txBody>
                    <a:bodyPr/>
                    <a:lstStyle/>
                    <a:p>
                      <a:r>
                        <a:rPr lang="en-US" sz="1200" b="1" dirty="0">
                          <a:solidFill>
                            <a:schemeClr val="tx1"/>
                          </a:solidFill>
                        </a:rPr>
                        <a:t>Optimize your Customer Experience</a:t>
                      </a:r>
                    </a:p>
                    <a:p>
                      <a:r>
                        <a:rPr lang="en-US" sz="1200" dirty="0">
                          <a:solidFill>
                            <a:schemeClr val="tx1"/>
                          </a:solidFill>
                        </a:rPr>
                        <a:t>A full-featured </a:t>
                      </a:r>
                      <a:r>
                        <a:rPr lang="en-US" sz="1200" b="1" dirty="0">
                          <a:solidFill>
                            <a:schemeClr val="tx1"/>
                          </a:solidFill>
                        </a:rPr>
                        <a:t>Omni-channel </a:t>
                      </a:r>
                      <a:r>
                        <a:rPr lang="en-US" sz="1200" dirty="0">
                          <a:solidFill>
                            <a:schemeClr val="tx1"/>
                          </a:solidFill>
                        </a:rPr>
                        <a:t>Contact Center solution with powerful integrations capable of delivering the ultimate customer experience.</a:t>
                      </a:r>
                    </a:p>
                  </a:txBody>
                  <a:tcPr marL="182865" marR="182865" marT="182893" marB="91447">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3">
                        <a:lumMod val="10000"/>
                        <a:lumOff val="90000"/>
                      </a:schemeClr>
                    </a:solidFill>
                  </a:tcPr>
                </a:tc>
                <a:extLst>
                  <a:ext uri="{0D108BD9-81ED-4DB2-BD59-A6C34878D82A}">
                    <a16:rowId xmlns:a16="http://schemas.microsoft.com/office/drawing/2014/main" val="1416781703"/>
                  </a:ext>
                </a:extLst>
              </a:tr>
              <a:tr h="2767973">
                <a:tc>
                  <a:txBody>
                    <a:bodyPr/>
                    <a:lstStyle/>
                    <a:p>
                      <a:pPr marL="0" indent="0">
                        <a:lnSpc>
                          <a:spcPct val="110000"/>
                        </a:lnSpc>
                        <a:buClr>
                          <a:schemeClr val="tx1">
                            <a:lumMod val="65000"/>
                            <a:lumOff val="35000"/>
                          </a:schemeClr>
                        </a:buClr>
                        <a:buSzPct val="85000"/>
                        <a:buFont typeface="Arial" panose="020B0604020202020204" pitchFamily="34" charset="0"/>
                        <a:buNone/>
                      </a:pPr>
                      <a:r>
                        <a:rPr lang="en-US" sz="1200" dirty="0">
                          <a:solidFill>
                            <a:schemeClr val="tx1"/>
                          </a:solidFill>
                        </a:rPr>
                        <a:t>Simple and robust cloud call center tightly integrated with CONNECT*</a:t>
                      </a:r>
                    </a:p>
                    <a:p>
                      <a:pPr marL="171450" indent="-171450">
                        <a:lnSpc>
                          <a:spcPct val="110000"/>
                        </a:lnSpc>
                        <a:buClr>
                          <a:schemeClr val="tx1">
                            <a:lumMod val="65000"/>
                            <a:lumOff val="35000"/>
                          </a:schemeClr>
                        </a:buClr>
                        <a:buSzPct val="85000"/>
                        <a:buFont typeface="Arial" panose="020B0604020202020204" pitchFamily="34" charset="0"/>
                        <a:buChar char="•"/>
                      </a:pPr>
                      <a:endParaRPr lang="en-US" sz="1050" dirty="0">
                        <a:solidFill>
                          <a:schemeClr val="tx1"/>
                        </a:solidFill>
                      </a:endParaRP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Inbound Voice Queues</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Supervisor functions including Monitor, Barge, and Whisper</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Real-Time &amp; Graphics Reports</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Scheduled Reporting   </a:t>
                      </a:r>
                      <a:r>
                        <a:rPr lang="en-US" sz="1200" b="1" i="1" dirty="0">
                          <a:solidFill>
                            <a:srgbClr val="C00000"/>
                          </a:solidFill>
                          <a:latin typeface="Abadi Extra Light" panose="020B0204020104020204" pitchFamily="34" charset="0"/>
                        </a:rPr>
                        <a:t>NEW!</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Call Recording</a:t>
                      </a:r>
                    </a:p>
                    <a:p>
                      <a:pPr marL="171450" indent="-171450">
                        <a:buClr>
                          <a:schemeClr val="tx1">
                            <a:lumMod val="65000"/>
                            <a:lumOff val="35000"/>
                          </a:schemeClr>
                        </a:buClr>
                        <a:buSzPct val="85000"/>
                        <a:buFont typeface="Arial" panose="020B0604020202020204" pitchFamily="34" charset="0"/>
                        <a:buChar char="•"/>
                      </a:pPr>
                      <a:endParaRPr lang="en-US" sz="1200" dirty="0">
                        <a:solidFill>
                          <a:schemeClr val="tx1"/>
                        </a:solidFill>
                      </a:endParaRPr>
                    </a:p>
                    <a:p>
                      <a:pPr marL="0" indent="0">
                        <a:buClr>
                          <a:schemeClr val="tx1">
                            <a:lumMod val="65000"/>
                            <a:lumOff val="35000"/>
                          </a:schemeClr>
                        </a:buClr>
                        <a:buSzPct val="85000"/>
                        <a:buFont typeface="Arial" panose="020B0604020202020204" pitchFamily="34" charset="0"/>
                        <a:buNone/>
                      </a:pPr>
                      <a:endParaRPr lang="en-US" sz="1200" dirty="0">
                        <a:solidFill>
                          <a:schemeClr val="tx1"/>
                        </a:solidFill>
                      </a:endParaRPr>
                    </a:p>
                    <a:p>
                      <a:pPr marL="0" indent="0">
                        <a:buClr>
                          <a:schemeClr val="tx1">
                            <a:lumMod val="65000"/>
                            <a:lumOff val="35000"/>
                          </a:schemeClr>
                        </a:buClr>
                        <a:buSzPct val="85000"/>
                        <a:buFont typeface="Arial" panose="020B0604020202020204" pitchFamily="34" charset="0"/>
                        <a:buNone/>
                      </a:pPr>
                      <a:endParaRPr lang="en-US" sz="1200" dirty="0">
                        <a:solidFill>
                          <a:schemeClr val="tx1"/>
                        </a:solidFill>
                      </a:endParaRPr>
                    </a:p>
                    <a:p>
                      <a:pPr marL="0" indent="0">
                        <a:buClr>
                          <a:schemeClr val="tx1">
                            <a:lumMod val="65000"/>
                            <a:lumOff val="35000"/>
                          </a:schemeClr>
                        </a:buClr>
                        <a:buSzPct val="85000"/>
                        <a:buFont typeface="Arial" panose="020B0604020202020204" pitchFamily="34" charset="0"/>
                        <a:buNone/>
                      </a:pPr>
                      <a:endParaRPr lang="en-US" sz="1200" dirty="0">
                        <a:solidFill>
                          <a:schemeClr val="tx1"/>
                        </a:solidFill>
                      </a:endParaRPr>
                    </a:p>
                    <a:p>
                      <a:pPr marL="115888" indent="-115888">
                        <a:buClr>
                          <a:schemeClr val="tx1">
                            <a:lumMod val="65000"/>
                            <a:lumOff val="35000"/>
                          </a:schemeClr>
                        </a:buClr>
                        <a:buSzPct val="85000"/>
                        <a:buFont typeface="Arial" panose="020B0604020202020204" pitchFamily="34" charset="0"/>
                        <a:buNone/>
                      </a:pPr>
                      <a:endParaRPr lang="en-US" sz="1200" dirty="0">
                        <a:solidFill>
                          <a:schemeClr val="tx1"/>
                        </a:solidFill>
                      </a:endParaRPr>
                    </a:p>
                    <a:p>
                      <a:pPr marL="115888" indent="-115888">
                        <a:buClr>
                          <a:schemeClr val="tx1">
                            <a:lumMod val="65000"/>
                            <a:lumOff val="35000"/>
                          </a:schemeClr>
                        </a:buClr>
                        <a:buSzPct val="85000"/>
                        <a:buFont typeface="Arial" panose="020B0604020202020204" pitchFamily="34" charset="0"/>
                        <a:buNone/>
                      </a:pPr>
                      <a:endParaRPr lang="en-US" sz="1200" dirty="0">
                        <a:solidFill>
                          <a:schemeClr val="tx1"/>
                        </a:solidFill>
                      </a:endParaRPr>
                    </a:p>
                    <a:p>
                      <a:pPr marL="115888" indent="-115888">
                        <a:buClr>
                          <a:schemeClr val="tx1">
                            <a:lumMod val="65000"/>
                            <a:lumOff val="35000"/>
                          </a:schemeClr>
                        </a:buClr>
                        <a:buSzPct val="85000"/>
                        <a:buFont typeface="Arial" panose="020B0604020202020204" pitchFamily="34" charset="0"/>
                        <a:buNone/>
                      </a:pPr>
                      <a:endParaRPr lang="en-US" sz="1200" dirty="0">
                        <a:solidFill>
                          <a:schemeClr val="tx1"/>
                        </a:solidFill>
                      </a:endParaRPr>
                    </a:p>
                    <a:p>
                      <a:pPr marL="115888" indent="-115888">
                        <a:buClr>
                          <a:schemeClr val="tx1">
                            <a:lumMod val="65000"/>
                            <a:lumOff val="35000"/>
                          </a:schemeClr>
                        </a:buClr>
                        <a:buSzPct val="85000"/>
                        <a:buFont typeface="Arial" panose="020B0604020202020204" pitchFamily="34" charset="0"/>
                        <a:buNone/>
                      </a:pPr>
                      <a:r>
                        <a:rPr lang="en-US" sz="1200" dirty="0">
                          <a:solidFill>
                            <a:schemeClr val="tx1"/>
                          </a:solidFill>
                        </a:rPr>
                        <a:t>*Included with every UNIVERGE BLUE CONNECT PRO &amp; PRO PLUS user license</a:t>
                      </a:r>
                    </a:p>
                  </a:txBody>
                  <a:tcPr marL="182865" marR="182865" marT="91447" marB="91447">
                    <a:lnB w="38100" cap="flat" cmpd="sng" algn="ctr">
                      <a:solidFill>
                        <a:schemeClr val="tx1"/>
                      </a:solidFill>
                      <a:prstDash val="solid"/>
                      <a:round/>
                      <a:headEnd type="none" w="med" len="med"/>
                      <a:tailEnd type="none" w="med" len="med"/>
                    </a:lnB>
                    <a:solidFill>
                      <a:srgbClr val="F8EEE4"/>
                    </a:solidFill>
                  </a:tcPr>
                </a:tc>
                <a:tc>
                  <a:txBody>
                    <a:bodyPr/>
                    <a:lstStyle/>
                    <a:p>
                      <a:pPr marL="0" indent="0">
                        <a:lnSpc>
                          <a:spcPct val="110000"/>
                        </a:lnSpc>
                        <a:buClr>
                          <a:schemeClr val="tx1">
                            <a:lumMod val="65000"/>
                            <a:lumOff val="35000"/>
                          </a:schemeClr>
                        </a:buClr>
                        <a:buSzPct val="85000"/>
                        <a:buFont typeface="Arial" panose="020B0604020202020204" pitchFamily="34" charset="0"/>
                        <a:buNone/>
                      </a:pPr>
                      <a:r>
                        <a:rPr lang="en-US" sz="1200" dirty="0">
                          <a:solidFill>
                            <a:schemeClr val="tx1"/>
                          </a:solidFill>
                        </a:rPr>
                        <a:t>ENGAGE ADVANCED includes All </a:t>
                      </a:r>
                      <a:r>
                        <a:rPr lang="en-US" sz="1200" b="1" dirty="0">
                          <a:solidFill>
                            <a:schemeClr val="tx1"/>
                          </a:solidFill>
                        </a:rPr>
                        <a:t>Contact Center CORE </a:t>
                      </a:r>
                      <a:r>
                        <a:rPr lang="en-US" sz="1200" dirty="0">
                          <a:solidFill>
                            <a:schemeClr val="tx1"/>
                          </a:solidFill>
                        </a:rPr>
                        <a:t>functionalities plus:</a:t>
                      </a:r>
                    </a:p>
                    <a:p>
                      <a:pPr marL="0" indent="0">
                        <a:lnSpc>
                          <a:spcPct val="110000"/>
                        </a:lnSpc>
                        <a:buClr>
                          <a:schemeClr val="tx1">
                            <a:lumMod val="65000"/>
                            <a:lumOff val="35000"/>
                          </a:schemeClr>
                        </a:buClr>
                        <a:buSzPct val="85000"/>
                        <a:buFont typeface="Arial" panose="020B0604020202020204" pitchFamily="34" charset="0"/>
                        <a:buNone/>
                      </a:pPr>
                      <a:endParaRPr lang="en-US" sz="1050" dirty="0">
                        <a:solidFill>
                          <a:schemeClr val="tx1"/>
                        </a:solidFill>
                      </a:endParaRP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Call Recording</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Call Scripting</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Analytic and Historical Reporting</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IVR</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Monitor | Whisper| Barge</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Outbound Scheduled Power Dialing</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Post Call Survey</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Queued Callbacks and Voicemails</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Skills-based Routing</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Smart Greetings (ETA/Position in Queue)</a:t>
                      </a:r>
                    </a:p>
                    <a:p>
                      <a:pPr marL="171450" indent="-171450">
                        <a:lnSpc>
                          <a:spcPct val="110000"/>
                        </a:lnSpc>
                        <a:buClr>
                          <a:schemeClr val="tx1">
                            <a:lumMod val="65000"/>
                            <a:lumOff val="35000"/>
                          </a:schemeClr>
                        </a:buClr>
                        <a:buSzPct val="85000"/>
                        <a:buFont typeface="Arial" panose="020B0604020202020204" pitchFamily="34" charset="0"/>
                        <a:buChar char="•"/>
                      </a:pPr>
                      <a:r>
                        <a:rPr lang="en-US" sz="1200" dirty="0">
                          <a:solidFill>
                            <a:schemeClr val="tx1"/>
                          </a:solidFill>
                        </a:rPr>
                        <a:t>Text-to-Speech</a:t>
                      </a:r>
                    </a:p>
                    <a:p>
                      <a:pPr marL="0" marR="0" lvl="0" indent="0" algn="l" defTabSz="1219170" rtl="0" eaLnBrk="1" fontAlgn="auto" latinLnBrk="0" hangingPunct="1">
                        <a:lnSpc>
                          <a:spcPct val="110000"/>
                        </a:lnSpc>
                        <a:spcBef>
                          <a:spcPts val="0"/>
                        </a:spcBef>
                        <a:spcAft>
                          <a:spcPts val="0"/>
                        </a:spcAft>
                        <a:buClr>
                          <a:schemeClr val="tx1">
                            <a:lumMod val="65000"/>
                            <a:lumOff val="35000"/>
                          </a:schemeClr>
                        </a:buClr>
                        <a:buSzPct val="85000"/>
                        <a:buFont typeface="Arial" panose="020B0604020202020204" pitchFamily="34" charset="0"/>
                        <a:buNone/>
                        <a:tabLst/>
                        <a:defRPr/>
                      </a:pPr>
                      <a:endParaRPr lang="en-US" sz="1200" dirty="0">
                        <a:solidFill>
                          <a:schemeClr val="tx1"/>
                        </a:solidFill>
                      </a:endParaRPr>
                    </a:p>
                    <a:p>
                      <a:pPr marL="0" marR="0" lvl="0" indent="0" algn="l" defTabSz="1219170" rtl="0" eaLnBrk="1" fontAlgn="auto" latinLnBrk="0" hangingPunct="1">
                        <a:lnSpc>
                          <a:spcPct val="110000"/>
                        </a:lnSpc>
                        <a:spcBef>
                          <a:spcPts val="0"/>
                        </a:spcBef>
                        <a:spcAft>
                          <a:spcPts val="0"/>
                        </a:spcAft>
                        <a:buClr>
                          <a:schemeClr val="tx1">
                            <a:lumMod val="65000"/>
                            <a:lumOff val="35000"/>
                          </a:schemeClr>
                        </a:buClr>
                        <a:buSzPct val="85000"/>
                        <a:buFont typeface="Arial" panose="020B0604020202020204" pitchFamily="34" charset="0"/>
                        <a:buNone/>
                        <a:tabLst/>
                        <a:defRPr/>
                      </a:pPr>
                      <a:endParaRPr lang="en-US" sz="700" dirty="0">
                        <a:solidFill>
                          <a:schemeClr val="tx1"/>
                        </a:solidFill>
                      </a:endParaRPr>
                    </a:p>
                    <a:p>
                      <a:pPr marL="0" marR="0" lvl="0" indent="0" algn="l" defTabSz="1219170" rtl="0" eaLnBrk="1" fontAlgn="auto" latinLnBrk="0" hangingPunct="1">
                        <a:lnSpc>
                          <a:spcPct val="110000"/>
                        </a:lnSpc>
                        <a:spcBef>
                          <a:spcPts val="0"/>
                        </a:spcBef>
                        <a:spcAft>
                          <a:spcPts val="0"/>
                        </a:spcAft>
                        <a:buClr>
                          <a:schemeClr val="tx1">
                            <a:lumMod val="65000"/>
                            <a:lumOff val="35000"/>
                          </a:schemeClr>
                        </a:buClr>
                        <a:buSzPct val="85000"/>
                        <a:buFont typeface="Arial" panose="020B0604020202020204" pitchFamily="34" charset="0"/>
                        <a:buNone/>
                        <a:tabLst/>
                        <a:defRPr/>
                      </a:pPr>
                      <a:endParaRPr lang="en-US" sz="1200" dirty="0">
                        <a:solidFill>
                          <a:schemeClr val="tx1"/>
                        </a:solidFill>
                      </a:endParaRPr>
                    </a:p>
                    <a:p>
                      <a:pPr marL="0" marR="0" lvl="0" indent="0" algn="l" defTabSz="1219170" rtl="0" eaLnBrk="1" fontAlgn="auto" latinLnBrk="0" hangingPunct="1">
                        <a:lnSpc>
                          <a:spcPct val="110000"/>
                        </a:lnSpc>
                        <a:spcBef>
                          <a:spcPts val="0"/>
                        </a:spcBef>
                        <a:spcAft>
                          <a:spcPts val="0"/>
                        </a:spcAft>
                        <a:buClr>
                          <a:schemeClr val="tx1">
                            <a:lumMod val="65000"/>
                            <a:lumOff val="35000"/>
                          </a:schemeClr>
                        </a:buClr>
                        <a:buSzPct val="85000"/>
                        <a:buFont typeface="Arial" panose="020B0604020202020204" pitchFamily="34" charset="0"/>
                        <a:buNone/>
                        <a:tabLst/>
                        <a:defRPr/>
                      </a:pPr>
                      <a:endParaRPr lang="en-US" sz="1200" dirty="0">
                        <a:solidFill>
                          <a:schemeClr val="tx1"/>
                        </a:solidFill>
                      </a:endParaRPr>
                    </a:p>
                  </a:txBody>
                  <a:tcPr marL="182865" marR="182865" marT="91447" marB="91447">
                    <a:lnB w="38100" cap="flat" cmpd="sng" algn="ctr">
                      <a:solidFill>
                        <a:schemeClr val="tx1"/>
                      </a:solidFill>
                      <a:prstDash val="solid"/>
                      <a:round/>
                      <a:headEnd type="none" w="med" len="med"/>
                      <a:tailEnd type="none" w="med" len="med"/>
                    </a:lnB>
                    <a:solidFill>
                      <a:srgbClr val="ECF1F9"/>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ENGAGE COMPLETE includes All </a:t>
                      </a:r>
                      <a:r>
                        <a:rPr lang="en-US" sz="1200" b="1" dirty="0">
                          <a:solidFill>
                            <a:schemeClr val="tx1"/>
                          </a:solidFill>
                        </a:rPr>
                        <a:t>Contact Center CORE &amp; ADVANCED </a:t>
                      </a:r>
                      <a:r>
                        <a:rPr lang="en-US" sz="1200" dirty="0">
                          <a:solidFill>
                            <a:schemeClr val="tx1"/>
                          </a:solidFill>
                        </a:rPr>
                        <a:t>functionalities plus: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171450" indent="-171450">
                        <a:buSzPct val="85000"/>
                        <a:buFont typeface="Arial" panose="020B0604020202020204" pitchFamily="34" charset="0"/>
                        <a:buChar char="•"/>
                      </a:pPr>
                      <a:r>
                        <a:rPr lang="en-US" sz="1200" dirty="0">
                          <a:solidFill>
                            <a:srgbClr val="0070C0"/>
                          </a:solidFill>
                        </a:rPr>
                        <a:t>Chat Channel Queues*</a:t>
                      </a:r>
                    </a:p>
                    <a:p>
                      <a:pPr marL="171450" indent="-171450">
                        <a:buSzPct val="85000"/>
                        <a:buFont typeface="Arial" panose="020B0604020202020204" pitchFamily="34" charset="0"/>
                        <a:buChar char="•"/>
                      </a:pPr>
                      <a:r>
                        <a:rPr lang="en-US" sz="1200" dirty="0">
                          <a:solidFill>
                            <a:srgbClr val="0070C0"/>
                          </a:solidFill>
                        </a:rPr>
                        <a:t>Email Channel Queues*</a:t>
                      </a:r>
                    </a:p>
                    <a:p>
                      <a:pPr marL="171450" indent="-171450">
                        <a:buSzPct val="85000"/>
                        <a:buFont typeface="Arial" panose="020B0604020202020204" pitchFamily="34" charset="0"/>
                        <a:buChar char="•"/>
                      </a:pPr>
                      <a:r>
                        <a:rPr lang="en-US" sz="1200" dirty="0">
                          <a:solidFill>
                            <a:srgbClr val="0070C0"/>
                          </a:solidFill>
                        </a:rPr>
                        <a:t>Dynamic Notification*</a:t>
                      </a:r>
                    </a:p>
                    <a:p>
                      <a:pPr marL="171450" indent="-171450">
                        <a:buSzPct val="85000"/>
                        <a:buFont typeface="Arial" panose="020B0604020202020204" pitchFamily="34" charset="0"/>
                        <a:buChar char="•"/>
                      </a:pPr>
                      <a:r>
                        <a:rPr lang="en-US" sz="1200" dirty="0">
                          <a:solidFill>
                            <a:srgbClr val="0070C0"/>
                          </a:solidFill>
                        </a:rPr>
                        <a:t>Evaluator*</a:t>
                      </a:r>
                    </a:p>
                    <a:p>
                      <a:pPr marL="171450" indent="-171450">
                        <a:buSzPct val="85000"/>
                        <a:buFont typeface="Arial" panose="020B0604020202020204" pitchFamily="34" charset="0"/>
                        <a:buChar char="•"/>
                      </a:pPr>
                      <a:r>
                        <a:rPr lang="en-US" sz="1200" dirty="0">
                          <a:solidFill>
                            <a:srgbClr val="0070C0"/>
                          </a:solidFill>
                        </a:rPr>
                        <a:t>Custom Reports*</a:t>
                      </a:r>
                    </a:p>
                    <a:p>
                      <a:pPr marL="171450" indent="-171450">
                        <a:buSzPct val="85000"/>
                        <a:buFont typeface="Arial" panose="020B0604020202020204" pitchFamily="34" charset="0"/>
                        <a:buChar char="•"/>
                      </a:pPr>
                      <a:r>
                        <a:rPr lang="en-US" sz="1200" dirty="0">
                          <a:solidFill>
                            <a:schemeClr val="tx1"/>
                          </a:solidFill>
                        </a:rPr>
                        <a:t>Custom IVR &amp; WFM (DB Dips and Self-service)</a:t>
                      </a:r>
                    </a:p>
                    <a:p>
                      <a:pPr marL="171450" indent="-171450">
                        <a:buSzPct val="85000"/>
                        <a:buFont typeface="Arial" panose="020B0604020202020204" pitchFamily="34" charset="0"/>
                        <a:buChar char="•"/>
                      </a:pPr>
                      <a:r>
                        <a:rPr lang="en-US" sz="1200" dirty="0">
                          <a:solidFill>
                            <a:srgbClr val="0070C0"/>
                          </a:solidFill>
                        </a:rPr>
                        <a:t>Schedule Manager*</a:t>
                      </a:r>
                    </a:p>
                    <a:p>
                      <a:pPr marL="171450" indent="-171450">
                        <a:buSzPct val="85000"/>
                        <a:buFont typeface="Arial" panose="020B0604020202020204" pitchFamily="34" charset="0"/>
                        <a:buChar char="•"/>
                      </a:pPr>
                      <a:r>
                        <a:rPr lang="en-US" sz="1200" dirty="0">
                          <a:solidFill>
                            <a:srgbClr val="0070C0"/>
                          </a:solidFill>
                        </a:rPr>
                        <a:t>Screen Recording*</a:t>
                      </a:r>
                    </a:p>
                    <a:p>
                      <a:pPr marL="171450" indent="-171450">
                        <a:buSzPct val="85000"/>
                        <a:buFont typeface="Arial" panose="020B0604020202020204" pitchFamily="34" charset="0"/>
                        <a:buChar char="•"/>
                      </a:pPr>
                      <a:r>
                        <a:rPr lang="en-US" sz="1200" dirty="0">
                          <a:solidFill>
                            <a:srgbClr val="0070C0"/>
                          </a:solidFill>
                        </a:rPr>
                        <a:t>SMS Channel Queues*</a:t>
                      </a:r>
                    </a:p>
                    <a:p>
                      <a:pPr marL="171450" indent="-171450">
                        <a:buSzPct val="85000"/>
                        <a:buFont typeface="Arial" panose="020B0604020202020204" pitchFamily="34" charset="0"/>
                        <a:buChar char="•"/>
                      </a:pPr>
                      <a:r>
                        <a:rPr lang="en-US" sz="1200" dirty="0">
                          <a:solidFill>
                            <a:schemeClr val="tx1"/>
                          </a:solidFill>
                        </a:rPr>
                        <a:t>Social Media</a:t>
                      </a:r>
                    </a:p>
                    <a:p>
                      <a:pPr marL="171450" indent="-171450">
                        <a:buSzPct val="85000"/>
                        <a:buFont typeface="Arial" panose="020B0604020202020204" pitchFamily="34" charset="0"/>
                        <a:buChar char="•"/>
                      </a:pPr>
                      <a:r>
                        <a:rPr lang="en-US" sz="1200" dirty="0">
                          <a:solidFill>
                            <a:schemeClr val="tx1"/>
                          </a:solidFill>
                        </a:rPr>
                        <a:t>Speech Recognition Integration</a:t>
                      </a:r>
                    </a:p>
                    <a:p>
                      <a:pPr marL="171450" indent="-171450">
                        <a:buSzPct val="85000"/>
                        <a:buFont typeface="Arial" panose="020B0604020202020204" pitchFamily="34" charset="0"/>
                        <a:buChar char="•"/>
                      </a:pPr>
                      <a:endParaRPr lang="en-US" sz="1200" dirty="0">
                        <a:solidFill>
                          <a:schemeClr val="tx1"/>
                        </a:solidFill>
                      </a:endParaRPr>
                    </a:p>
                    <a:p>
                      <a:pPr marL="0" marR="0" lvl="0" indent="0" algn="l" defTabSz="1219170" rtl="0" eaLnBrk="1" fontAlgn="auto" latinLnBrk="0" hangingPunct="1">
                        <a:lnSpc>
                          <a:spcPct val="100000"/>
                        </a:lnSpc>
                        <a:spcBef>
                          <a:spcPts val="0"/>
                        </a:spcBef>
                        <a:spcAft>
                          <a:spcPts val="0"/>
                        </a:spcAft>
                        <a:buClrTx/>
                        <a:buSzPct val="85000"/>
                        <a:buFont typeface="Arial" panose="020B0604020202020204" pitchFamily="34" charset="0"/>
                        <a:buNone/>
                        <a:tabLst/>
                        <a:defRPr/>
                      </a:pPr>
                      <a:r>
                        <a:rPr kumimoji="1" lang="en-US" altLang="en-US" sz="1200" b="0" i="1"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*Available to add individually ($) to </a:t>
                      </a:r>
                      <a:r>
                        <a:rPr kumimoji="1" lang="en-US" altLang="en-US" sz="1200" b="0" i="1"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ENGAGE</a:t>
                      </a:r>
                      <a:r>
                        <a:rPr kumimoji="1" lang="en-US" altLang="en-US" sz="1200" b="0" i="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1" lang="en-US" altLang="en-US" sz="1200" b="0" i="1"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ADVANCED</a:t>
                      </a:r>
                      <a:r>
                        <a:rPr kumimoji="1" lang="en-US" altLang="en-US" sz="12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1219170" rtl="0" eaLnBrk="1" fontAlgn="auto" latinLnBrk="0" hangingPunct="1">
                        <a:lnSpc>
                          <a:spcPct val="100000"/>
                        </a:lnSpc>
                        <a:spcBef>
                          <a:spcPts val="0"/>
                        </a:spcBef>
                        <a:spcAft>
                          <a:spcPts val="0"/>
                        </a:spcAft>
                        <a:buClrTx/>
                        <a:buSzPct val="85000"/>
                        <a:buFont typeface="Arial" panose="020B0604020202020204" pitchFamily="34" charset="0"/>
                        <a:buNone/>
                        <a:tabLst/>
                        <a:defRPr/>
                      </a:pPr>
                      <a:endParaRPr kumimoji="1" lang="en-US" altLang="en-US" sz="12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10000"/>
                        </a:lnSpc>
                        <a:spcBef>
                          <a:spcPts val="0"/>
                        </a:spcBef>
                        <a:spcAft>
                          <a:spcPts val="0"/>
                        </a:spcAft>
                        <a:buClr>
                          <a:schemeClr val="tx1">
                            <a:lumMod val="65000"/>
                            <a:lumOff val="35000"/>
                          </a:schemeClr>
                        </a:buClr>
                        <a:buSzPct val="85000"/>
                        <a:buFont typeface="Arial" panose="020B0604020202020204" pitchFamily="34" charset="0"/>
                        <a:buNone/>
                        <a:tabLst/>
                        <a:defRPr/>
                      </a:pPr>
                      <a:endParaRPr lang="en-US" sz="900" dirty="0">
                        <a:solidFill>
                          <a:schemeClr val="tx1"/>
                        </a:solidFill>
                      </a:endParaRPr>
                    </a:p>
                  </a:txBody>
                  <a:tcPr marL="182865" marR="182865" marT="91447" marB="91447">
                    <a:lnR w="12700" cap="flat" cmpd="sng" algn="ctr">
                      <a:no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3">
                        <a:lumMod val="10000"/>
                        <a:lumOff val="90000"/>
                      </a:schemeClr>
                    </a:solidFill>
                  </a:tcPr>
                </a:tc>
                <a:extLst>
                  <a:ext uri="{0D108BD9-81ED-4DB2-BD59-A6C34878D82A}">
                    <a16:rowId xmlns:a16="http://schemas.microsoft.com/office/drawing/2014/main" val="200946280"/>
                  </a:ext>
                </a:extLst>
              </a:tr>
            </a:tbl>
          </a:graphicData>
        </a:graphic>
      </p:graphicFrame>
      <p:grpSp>
        <p:nvGrpSpPr>
          <p:cNvPr id="4" name="Group 19">
            <a:extLst>
              <a:ext uri="{FF2B5EF4-FFF2-40B4-BE49-F238E27FC236}">
                <a16:creationId xmlns:a16="http://schemas.microsoft.com/office/drawing/2014/main" id="{4CA2595B-E9AE-4A1B-9FC4-BF7C718F9230}"/>
              </a:ext>
            </a:extLst>
          </p:cNvPr>
          <p:cNvGrpSpPr>
            <a:grpSpLocks/>
          </p:cNvGrpSpPr>
          <p:nvPr/>
        </p:nvGrpSpPr>
        <p:grpSpPr bwMode="auto">
          <a:xfrm>
            <a:off x="1031410" y="924712"/>
            <a:ext cx="2145456" cy="606425"/>
            <a:chOff x="3033029" y="1361916"/>
            <a:chExt cx="2146348" cy="607199"/>
          </a:xfrm>
        </p:grpSpPr>
        <p:pic>
          <p:nvPicPr>
            <p:cNvPr id="5" name="Picture 13">
              <a:extLst>
                <a:ext uri="{FF2B5EF4-FFF2-40B4-BE49-F238E27FC236}">
                  <a16:creationId xmlns:a16="http://schemas.microsoft.com/office/drawing/2014/main" id="{D403D90F-A4AC-4933-A7A8-6F44A61C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029" y="1361916"/>
              <a:ext cx="607199" cy="6071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4">
              <a:extLst>
                <a:ext uri="{FF2B5EF4-FFF2-40B4-BE49-F238E27FC236}">
                  <a16:creationId xmlns:a16="http://schemas.microsoft.com/office/drawing/2014/main" id="{2DCF27B5-0689-4BE5-BC25-C4F34CE3E90B}"/>
                </a:ext>
              </a:extLst>
            </p:cNvPr>
            <p:cNvSpPr txBox="1">
              <a:spLocks noChangeArrowheads="1"/>
            </p:cNvSpPr>
            <p:nvPr/>
          </p:nvSpPr>
          <p:spPr bwMode="auto">
            <a:xfrm>
              <a:off x="3644345" y="1496023"/>
              <a:ext cx="1535032" cy="3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900">
                  <a:solidFill>
                    <a:schemeClr val="tx1"/>
                  </a:solidFill>
                  <a:latin typeface="Trebuchet MS" panose="020B0603020202020204" pitchFamily="34" charset="0"/>
                </a:defRPr>
              </a:lvl1pPr>
              <a:lvl2pPr marL="742950" indent="-285750">
                <a:defRPr sz="1900">
                  <a:solidFill>
                    <a:schemeClr val="tx1"/>
                  </a:solidFill>
                  <a:latin typeface="Trebuchet MS" panose="020B0603020202020204" pitchFamily="34" charset="0"/>
                </a:defRPr>
              </a:lvl2pPr>
              <a:lvl3pPr marL="1143000" indent="-228600">
                <a:defRPr sz="1900">
                  <a:solidFill>
                    <a:schemeClr val="tx1"/>
                  </a:solidFill>
                  <a:latin typeface="Trebuchet MS" panose="020B0603020202020204" pitchFamily="34" charset="0"/>
                </a:defRPr>
              </a:lvl3pPr>
              <a:lvl4pPr marL="1600200" indent="-228600">
                <a:defRPr sz="1900">
                  <a:solidFill>
                    <a:schemeClr val="tx1"/>
                  </a:solidFill>
                  <a:latin typeface="Trebuchet MS" panose="020B0603020202020204" pitchFamily="34" charset="0"/>
                </a:defRPr>
              </a:lvl4pPr>
              <a:lvl5pPr marL="2057400" indent="-228600">
                <a:defRPr sz="1900">
                  <a:solidFill>
                    <a:schemeClr val="tx1"/>
                  </a:solidFill>
                  <a:latin typeface="Trebuchet MS" panose="020B0603020202020204" pitchFamily="34" charset="0"/>
                </a:defRPr>
              </a:lvl5pPr>
              <a:lvl6pPr marL="2514600" indent="-228600" defTabSz="912813" eaLnBrk="0" fontAlgn="base" hangingPunct="0">
                <a:spcBef>
                  <a:spcPct val="0"/>
                </a:spcBef>
                <a:spcAft>
                  <a:spcPct val="0"/>
                </a:spcAft>
                <a:defRPr sz="1900">
                  <a:solidFill>
                    <a:schemeClr val="tx1"/>
                  </a:solidFill>
                  <a:latin typeface="Trebuchet MS" panose="020B0603020202020204" pitchFamily="34" charset="0"/>
                </a:defRPr>
              </a:lvl6pPr>
              <a:lvl7pPr marL="2971800" indent="-228600" defTabSz="912813" eaLnBrk="0" fontAlgn="base" hangingPunct="0">
                <a:spcBef>
                  <a:spcPct val="0"/>
                </a:spcBef>
                <a:spcAft>
                  <a:spcPct val="0"/>
                </a:spcAft>
                <a:defRPr sz="1900">
                  <a:solidFill>
                    <a:schemeClr val="tx1"/>
                  </a:solidFill>
                  <a:latin typeface="Trebuchet MS" panose="020B0603020202020204" pitchFamily="34" charset="0"/>
                </a:defRPr>
              </a:lvl7pPr>
              <a:lvl8pPr marL="3429000" indent="-228600" defTabSz="912813" eaLnBrk="0" fontAlgn="base" hangingPunct="0">
                <a:spcBef>
                  <a:spcPct val="0"/>
                </a:spcBef>
                <a:spcAft>
                  <a:spcPct val="0"/>
                </a:spcAft>
                <a:defRPr sz="1900">
                  <a:solidFill>
                    <a:schemeClr val="tx1"/>
                  </a:solidFill>
                  <a:latin typeface="Trebuchet MS" panose="020B0603020202020204" pitchFamily="34" charset="0"/>
                </a:defRPr>
              </a:lvl8pPr>
              <a:lvl9pPr marL="3886200" indent="-228600" defTabSz="912813" eaLnBrk="0" fontAlgn="base" hangingPunct="0">
                <a:spcBef>
                  <a:spcPct val="0"/>
                </a:spcBef>
                <a:spcAft>
                  <a:spcPct val="0"/>
                </a:spcAft>
                <a:defRPr sz="1900">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Trebuchet MS" panose="020B0603020202020204" pitchFamily="34" charset="0"/>
                  <a:cs typeface="Trebuchet MS" panose="020B0603020202020204" pitchFamily="34" charset="0"/>
                </a:rPr>
                <a:t>ENGAGE CORE</a:t>
              </a:r>
            </a:p>
          </p:txBody>
        </p:sp>
      </p:grpSp>
      <p:grpSp>
        <p:nvGrpSpPr>
          <p:cNvPr id="7" name="Group 20">
            <a:extLst>
              <a:ext uri="{FF2B5EF4-FFF2-40B4-BE49-F238E27FC236}">
                <a16:creationId xmlns:a16="http://schemas.microsoft.com/office/drawing/2014/main" id="{62753F56-0544-422D-B6CA-597970812819}"/>
              </a:ext>
            </a:extLst>
          </p:cNvPr>
          <p:cNvGrpSpPr>
            <a:grpSpLocks/>
          </p:cNvGrpSpPr>
          <p:nvPr/>
        </p:nvGrpSpPr>
        <p:grpSpPr bwMode="auto">
          <a:xfrm>
            <a:off x="4752241" y="924712"/>
            <a:ext cx="2673818" cy="606425"/>
            <a:chOff x="6147545" y="1361916"/>
            <a:chExt cx="2673635" cy="607199"/>
          </a:xfrm>
        </p:grpSpPr>
        <p:pic>
          <p:nvPicPr>
            <p:cNvPr id="8" name="Picture 9">
              <a:extLst>
                <a:ext uri="{FF2B5EF4-FFF2-40B4-BE49-F238E27FC236}">
                  <a16:creationId xmlns:a16="http://schemas.microsoft.com/office/drawing/2014/main" id="{5CA098A2-5E32-4B6A-85FD-2D93C76D3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545" y="1361916"/>
              <a:ext cx="607199" cy="6071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5">
              <a:extLst>
                <a:ext uri="{FF2B5EF4-FFF2-40B4-BE49-F238E27FC236}">
                  <a16:creationId xmlns:a16="http://schemas.microsoft.com/office/drawing/2014/main" id="{84780760-1814-4A4C-86AF-1B03370353CC}"/>
                </a:ext>
              </a:extLst>
            </p:cNvPr>
            <p:cNvSpPr txBox="1">
              <a:spLocks noChangeArrowheads="1"/>
            </p:cNvSpPr>
            <p:nvPr/>
          </p:nvSpPr>
          <p:spPr bwMode="auto">
            <a:xfrm>
              <a:off x="6795764" y="1479694"/>
              <a:ext cx="2025416" cy="3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900">
                  <a:solidFill>
                    <a:schemeClr val="tx1"/>
                  </a:solidFill>
                  <a:latin typeface="Trebuchet MS" panose="020B0603020202020204" pitchFamily="34" charset="0"/>
                </a:defRPr>
              </a:lvl1pPr>
              <a:lvl2pPr marL="742950" indent="-285750">
                <a:defRPr sz="1900">
                  <a:solidFill>
                    <a:schemeClr val="tx1"/>
                  </a:solidFill>
                  <a:latin typeface="Trebuchet MS" panose="020B0603020202020204" pitchFamily="34" charset="0"/>
                </a:defRPr>
              </a:lvl2pPr>
              <a:lvl3pPr marL="1143000" indent="-228600">
                <a:defRPr sz="1900">
                  <a:solidFill>
                    <a:schemeClr val="tx1"/>
                  </a:solidFill>
                  <a:latin typeface="Trebuchet MS" panose="020B0603020202020204" pitchFamily="34" charset="0"/>
                </a:defRPr>
              </a:lvl3pPr>
              <a:lvl4pPr marL="1600200" indent="-228600">
                <a:defRPr sz="1900">
                  <a:solidFill>
                    <a:schemeClr val="tx1"/>
                  </a:solidFill>
                  <a:latin typeface="Trebuchet MS" panose="020B0603020202020204" pitchFamily="34" charset="0"/>
                </a:defRPr>
              </a:lvl4pPr>
              <a:lvl5pPr marL="2057400" indent="-228600">
                <a:defRPr sz="1900">
                  <a:solidFill>
                    <a:schemeClr val="tx1"/>
                  </a:solidFill>
                  <a:latin typeface="Trebuchet MS" panose="020B0603020202020204" pitchFamily="34" charset="0"/>
                </a:defRPr>
              </a:lvl5pPr>
              <a:lvl6pPr marL="2514600" indent="-228600" defTabSz="912813" eaLnBrk="0" fontAlgn="base" hangingPunct="0">
                <a:spcBef>
                  <a:spcPct val="0"/>
                </a:spcBef>
                <a:spcAft>
                  <a:spcPct val="0"/>
                </a:spcAft>
                <a:defRPr sz="1900">
                  <a:solidFill>
                    <a:schemeClr val="tx1"/>
                  </a:solidFill>
                  <a:latin typeface="Trebuchet MS" panose="020B0603020202020204" pitchFamily="34" charset="0"/>
                </a:defRPr>
              </a:lvl6pPr>
              <a:lvl7pPr marL="2971800" indent="-228600" defTabSz="912813" eaLnBrk="0" fontAlgn="base" hangingPunct="0">
                <a:spcBef>
                  <a:spcPct val="0"/>
                </a:spcBef>
                <a:spcAft>
                  <a:spcPct val="0"/>
                </a:spcAft>
                <a:defRPr sz="1900">
                  <a:solidFill>
                    <a:schemeClr val="tx1"/>
                  </a:solidFill>
                  <a:latin typeface="Trebuchet MS" panose="020B0603020202020204" pitchFamily="34" charset="0"/>
                </a:defRPr>
              </a:lvl7pPr>
              <a:lvl8pPr marL="3429000" indent="-228600" defTabSz="912813" eaLnBrk="0" fontAlgn="base" hangingPunct="0">
                <a:spcBef>
                  <a:spcPct val="0"/>
                </a:spcBef>
                <a:spcAft>
                  <a:spcPct val="0"/>
                </a:spcAft>
                <a:defRPr sz="1900">
                  <a:solidFill>
                    <a:schemeClr val="tx1"/>
                  </a:solidFill>
                  <a:latin typeface="Trebuchet MS" panose="020B0603020202020204" pitchFamily="34" charset="0"/>
                </a:defRPr>
              </a:lvl8pPr>
              <a:lvl9pPr marL="3886200" indent="-228600" defTabSz="912813" eaLnBrk="0" fontAlgn="base" hangingPunct="0">
                <a:spcBef>
                  <a:spcPct val="0"/>
                </a:spcBef>
                <a:spcAft>
                  <a:spcPct val="0"/>
                </a:spcAft>
                <a:defRPr sz="1900">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Trebuchet MS" panose="020B0603020202020204" pitchFamily="34" charset="0"/>
                  <a:cs typeface="Trebuchet MS" panose="020B0603020202020204" pitchFamily="34" charset="0"/>
                </a:rPr>
                <a:t>ENGAGE ADVANCED</a:t>
              </a:r>
            </a:p>
          </p:txBody>
        </p:sp>
      </p:grpSp>
      <p:grpSp>
        <p:nvGrpSpPr>
          <p:cNvPr id="10" name="Group 21">
            <a:extLst>
              <a:ext uri="{FF2B5EF4-FFF2-40B4-BE49-F238E27FC236}">
                <a16:creationId xmlns:a16="http://schemas.microsoft.com/office/drawing/2014/main" id="{1CC32F20-6AA0-4375-B18A-00B3B86DE4E6}"/>
              </a:ext>
            </a:extLst>
          </p:cNvPr>
          <p:cNvGrpSpPr>
            <a:grpSpLocks/>
          </p:cNvGrpSpPr>
          <p:nvPr/>
        </p:nvGrpSpPr>
        <p:grpSpPr bwMode="auto">
          <a:xfrm>
            <a:off x="8778097" y="924712"/>
            <a:ext cx="2730633" cy="606425"/>
            <a:chOff x="9041781" y="1361916"/>
            <a:chExt cx="2731522" cy="607199"/>
          </a:xfrm>
        </p:grpSpPr>
        <p:pic>
          <p:nvPicPr>
            <p:cNvPr id="11" name="Picture 11">
              <a:extLst>
                <a:ext uri="{FF2B5EF4-FFF2-40B4-BE49-F238E27FC236}">
                  <a16:creationId xmlns:a16="http://schemas.microsoft.com/office/drawing/2014/main" id="{C63BD3E0-5C16-4149-BC42-7E962DCCF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781" y="1361916"/>
              <a:ext cx="607199" cy="60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6">
              <a:extLst>
                <a:ext uri="{FF2B5EF4-FFF2-40B4-BE49-F238E27FC236}">
                  <a16:creationId xmlns:a16="http://schemas.microsoft.com/office/drawing/2014/main" id="{429CF945-DAB1-4CE3-B11F-57FD781AC1DA}"/>
                </a:ext>
              </a:extLst>
            </p:cNvPr>
            <p:cNvSpPr txBox="1">
              <a:spLocks noChangeArrowheads="1"/>
            </p:cNvSpPr>
            <p:nvPr/>
          </p:nvSpPr>
          <p:spPr bwMode="auto">
            <a:xfrm>
              <a:off x="9734903" y="1479694"/>
              <a:ext cx="2038400" cy="3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900">
                  <a:solidFill>
                    <a:schemeClr val="tx1"/>
                  </a:solidFill>
                  <a:latin typeface="Trebuchet MS" panose="020B0603020202020204" pitchFamily="34" charset="0"/>
                </a:defRPr>
              </a:lvl1pPr>
              <a:lvl2pPr marL="742950" indent="-285750">
                <a:defRPr sz="1900">
                  <a:solidFill>
                    <a:schemeClr val="tx1"/>
                  </a:solidFill>
                  <a:latin typeface="Trebuchet MS" panose="020B0603020202020204" pitchFamily="34" charset="0"/>
                </a:defRPr>
              </a:lvl2pPr>
              <a:lvl3pPr marL="1143000" indent="-228600">
                <a:defRPr sz="1900">
                  <a:solidFill>
                    <a:schemeClr val="tx1"/>
                  </a:solidFill>
                  <a:latin typeface="Trebuchet MS" panose="020B0603020202020204" pitchFamily="34" charset="0"/>
                </a:defRPr>
              </a:lvl3pPr>
              <a:lvl4pPr marL="1600200" indent="-228600">
                <a:defRPr sz="1900">
                  <a:solidFill>
                    <a:schemeClr val="tx1"/>
                  </a:solidFill>
                  <a:latin typeface="Trebuchet MS" panose="020B0603020202020204" pitchFamily="34" charset="0"/>
                </a:defRPr>
              </a:lvl4pPr>
              <a:lvl5pPr marL="2057400" indent="-228600">
                <a:defRPr sz="1900">
                  <a:solidFill>
                    <a:schemeClr val="tx1"/>
                  </a:solidFill>
                  <a:latin typeface="Trebuchet MS" panose="020B0603020202020204" pitchFamily="34" charset="0"/>
                </a:defRPr>
              </a:lvl5pPr>
              <a:lvl6pPr marL="2514600" indent="-228600" defTabSz="912813" eaLnBrk="0" fontAlgn="base" hangingPunct="0">
                <a:spcBef>
                  <a:spcPct val="0"/>
                </a:spcBef>
                <a:spcAft>
                  <a:spcPct val="0"/>
                </a:spcAft>
                <a:defRPr sz="1900">
                  <a:solidFill>
                    <a:schemeClr val="tx1"/>
                  </a:solidFill>
                  <a:latin typeface="Trebuchet MS" panose="020B0603020202020204" pitchFamily="34" charset="0"/>
                </a:defRPr>
              </a:lvl6pPr>
              <a:lvl7pPr marL="2971800" indent="-228600" defTabSz="912813" eaLnBrk="0" fontAlgn="base" hangingPunct="0">
                <a:spcBef>
                  <a:spcPct val="0"/>
                </a:spcBef>
                <a:spcAft>
                  <a:spcPct val="0"/>
                </a:spcAft>
                <a:defRPr sz="1900">
                  <a:solidFill>
                    <a:schemeClr val="tx1"/>
                  </a:solidFill>
                  <a:latin typeface="Trebuchet MS" panose="020B0603020202020204" pitchFamily="34" charset="0"/>
                </a:defRPr>
              </a:lvl7pPr>
              <a:lvl8pPr marL="3429000" indent="-228600" defTabSz="912813" eaLnBrk="0" fontAlgn="base" hangingPunct="0">
                <a:spcBef>
                  <a:spcPct val="0"/>
                </a:spcBef>
                <a:spcAft>
                  <a:spcPct val="0"/>
                </a:spcAft>
                <a:defRPr sz="1900">
                  <a:solidFill>
                    <a:schemeClr val="tx1"/>
                  </a:solidFill>
                  <a:latin typeface="Trebuchet MS" panose="020B0603020202020204" pitchFamily="34" charset="0"/>
                </a:defRPr>
              </a:lvl8pPr>
              <a:lvl9pPr marL="3886200" indent="-228600" defTabSz="912813" eaLnBrk="0" fontAlgn="base" hangingPunct="0">
                <a:spcBef>
                  <a:spcPct val="0"/>
                </a:spcBef>
                <a:spcAft>
                  <a:spcPct val="0"/>
                </a:spcAft>
                <a:defRPr sz="1900">
                  <a:solidFill>
                    <a:schemeClr val="tx1"/>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Trebuchet MS" panose="020B0603020202020204" pitchFamily="34" charset="0"/>
                  <a:cs typeface="Trebuchet MS" panose="020B0603020202020204" pitchFamily="34" charset="0"/>
                </a:rPr>
                <a:t>ENGAGE COMPLETE</a:t>
              </a:r>
            </a:p>
          </p:txBody>
        </p:sp>
      </p:grpSp>
      <p:sp>
        <p:nvSpPr>
          <p:cNvPr id="14" name="Rectangle 13">
            <a:extLst>
              <a:ext uri="{FF2B5EF4-FFF2-40B4-BE49-F238E27FC236}">
                <a16:creationId xmlns:a16="http://schemas.microsoft.com/office/drawing/2014/main" id="{C24F30FE-66B9-4698-AA07-83FD18D7AB35}"/>
              </a:ext>
            </a:extLst>
          </p:cNvPr>
          <p:cNvSpPr/>
          <p:nvPr/>
        </p:nvSpPr>
        <p:spPr>
          <a:xfrm>
            <a:off x="4310090" y="6243738"/>
            <a:ext cx="7748740" cy="245901"/>
          </a:xfrm>
          <a:prstGeom prst="rect">
            <a:avLst/>
          </a:prstGeom>
        </p:spPr>
        <p:txBody>
          <a:bodyPr wrap="square">
            <a:spAutoFit/>
          </a:bodyPr>
          <a:lstStyle/>
          <a:p>
            <a:pPr lvl="0" defTabSz="1219170">
              <a:lnSpc>
                <a:spcPct val="110000"/>
              </a:lnSpc>
              <a:buClr>
                <a:schemeClr val="tx1">
                  <a:lumMod val="65000"/>
                  <a:lumOff val="35000"/>
                </a:schemeClr>
              </a:buClr>
              <a:buSzPct val="85000"/>
              <a:defRPr/>
            </a:pPr>
            <a:r>
              <a:rPr lang="en-US" sz="1000" dirty="0"/>
              <a:t>ADVANCED and COMPLETE are available with a UNIVERGE BLUE CONNECT plan or with your existing phone system</a:t>
            </a:r>
          </a:p>
        </p:txBody>
      </p:sp>
      <p:sp>
        <p:nvSpPr>
          <p:cNvPr id="15" name="Arc 14">
            <a:extLst>
              <a:ext uri="{FF2B5EF4-FFF2-40B4-BE49-F238E27FC236}">
                <a16:creationId xmlns:a16="http://schemas.microsoft.com/office/drawing/2014/main" id="{35563EDF-1097-479E-B1C0-164034E5F9BD}"/>
              </a:ext>
            </a:extLst>
          </p:cNvPr>
          <p:cNvSpPr/>
          <p:nvPr/>
        </p:nvSpPr>
        <p:spPr bwMode="auto">
          <a:xfrm>
            <a:off x="3419958" y="2488270"/>
            <a:ext cx="914400" cy="731520"/>
          </a:xfrm>
          <a:prstGeom prst="arc">
            <a:avLst>
              <a:gd name="adj1" fmla="val 10974650"/>
              <a:gd name="adj2" fmla="val 0"/>
            </a:avLst>
          </a:prstGeom>
          <a:noFill/>
          <a:ln w="38100" cap="flat" cmpd="sng" algn="ctr">
            <a:solidFill>
              <a:srgbClr val="002060"/>
            </a:solidFill>
            <a:prstDash val="sysDot"/>
            <a:round/>
            <a:headEnd type="none" w="med" len="med"/>
            <a:tailEnd type="triangl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メイリオ"/>
              <a:cs typeface="+mn-cs"/>
            </a:endParaRPr>
          </a:p>
        </p:txBody>
      </p:sp>
      <p:sp>
        <p:nvSpPr>
          <p:cNvPr id="16" name="Arc 15">
            <a:extLst>
              <a:ext uri="{FF2B5EF4-FFF2-40B4-BE49-F238E27FC236}">
                <a16:creationId xmlns:a16="http://schemas.microsoft.com/office/drawing/2014/main" id="{6C8296E4-EA92-475A-B784-71C3B0AA3EF1}"/>
              </a:ext>
            </a:extLst>
          </p:cNvPr>
          <p:cNvSpPr/>
          <p:nvPr/>
        </p:nvSpPr>
        <p:spPr bwMode="auto">
          <a:xfrm>
            <a:off x="7528723" y="2488270"/>
            <a:ext cx="914400" cy="731520"/>
          </a:xfrm>
          <a:prstGeom prst="arc">
            <a:avLst>
              <a:gd name="adj1" fmla="val 10974650"/>
              <a:gd name="adj2" fmla="val 0"/>
            </a:avLst>
          </a:prstGeom>
          <a:noFill/>
          <a:ln w="38100" cap="flat" cmpd="sng" algn="ctr">
            <a:solidFill>
              <a:srgbClr val="002060"/>
            </a:solidFill>
            <a:prstDash val="sysDot"/>
            <a:round/>
            <a:headEnd type="none" w="med" len="med"/>
            <a:tailEnd type="triangl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メイリオ"/>
              <a:cs typeface="+mn-cs"/>
            </a:endParaRPr>
          </a:p>
        </p:txBody>
      </p:sp>
      <p:sp>
        <p:nvSpPr>
          <p:cNvPr id="13" name="Explosion: 14 Points 12">
            <a:extLst>
              <a:ext uri="{FF2B5EF4-FFF2-40B4-BE49-F238E27FC236}">
                <a16:creationId xmlns:a16="http://schemas.microsoft.com/office/drawing/2014/main" id="{F62774D1-28C0-4F7F-9931-58ED753E9743}"/>
              </a:ext>
            </a:extLst>
          </p:cNvPr>
          <p:cNvSpPr/>
          <p:nvPr/>
        </p:nvSpPr>
        <p:spPr bwMode="auto">
          <a:xfrm>
            <a:off x="2292627" y="3962400"/>
            <a:ext cx="2041732" cy="1806333"/>
          </a:xfrm>
          <a:prstGeom prst="irregularSeal2">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en-US" sz="1100" dirty="0">
                <a:solidFill>
                  <a:srgbClr val="FAF2EA"/>
                </a:solidFill>
                <a:ea typeface="+mj-ea"/>
              </a:rPr>
              <a:t>Included with CONNECT</a:t>
            </a:r>
          </a:p>
        </p:txBody>
      </p:sp>
    </p:spTree>
    <p:extLst>
      <p:ext uri="{BB962C8B-B14F-4D97-AF65-F5344CB8AC3E}">
        <p14:creationId xmlns:p14="http://schemas.microsoft.com/office/powerpoint/2010/main" val="219673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BB080-A541-4BCC-A088-BBA36AC2BD5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6809"/>
          <a:stretch/>
        </p:blipFill>
        <p:spPr>
          <a:xfrm>
            <a:off x="0" y="-31751"/>
            <a:ext cx="12258823" cy="6370294"/>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436562" y="29817"/>
            <a:ext cx="3977783" cy="6308725"/>
          </a:xfrm>
          <a:prstGeom prst="rect">
            <a:avLst/>
          </a:prstGeom>
          <a:solidFill>
            <a:schemeClr val="bg1">
              <a:alpha val="70000"/>
            </a:schemeClr>
          </a:solidFill>
          <a:ln w="6350" cap="flat" cmpd="sng" algn="ctr">
            <a:noFill/>
            <a:prstDash val="solid"/>
            <a:miter lim="800000"/>
          </a:ln>
          <a:effectLst/>
        </p:spPr>
        <p:txBody>
          <a:bodyPr rtlCol="0" anchor="ctr"/>
          <a:lstStyle/>
          <a:p>
            <a:endParaRPr lang="en-US" sz="3200" kern="0" dirty="0">
              <a:solidFill>
                <a:prstClr val="white"/>
              </a:solidFill>
              <a:latin typeface="Calibri" panose="020F0502020204030204"/>
            </a:endParaRPr>
          </a:p>
        </p:txBody>
      </p:sp>
      <p:sp>
        <p:nvSpPr>
          <p:cNvPr id="7" name="TextBox 6"/>
          <p:cNvSpPr txBox="1"/>
          <p:nvPr/>
        </p:nvSpPr>
        <p:spPr>
          <a:xfrm>
            <a:off x="638175" y="2558351"/>
            <a:ext cx="3657600" cy="3416320"/>
          </a:xfrm>
          <a:prstGeom prst="rect">
            <a:avLst/>
          </a:prstGeom>
          <a:noFill/>
        </p:spPr>
        <p:txBody>
          <a:bodyPr wrap="square" rtlCol="0">
            <a:spAutoFit/>
          </a:bodyPr>
          <a:lstStyle/>
          <a:p>
            <a:endParaRPr lang="en-US" b="1" dirty="0">
              <a:ea typeface="Verdana" panose="020B0604030504040204" pitchFamily="34" charset="0"/>
              <a:cs typeface="Verdana" panose="020B0604030504040204" pitchFamily="34" charset="0"/>
            </a:endParaRPr>
          </a:p>
          <a:p>
            <a:r>
              <a:rPr lang="en-US" b="1" dirty="0">
                <a:ea typeface="Verdana" panose="020B0604030504040204" pitchFamily="34" charset="0"/>
                <a:cs typeface="Verdana" panose="020B0604030504040204" pitchFamily="34" charset="0"/>
              </a:rPr>
              <a:t>Control &amp; Manage</a:t>
            </a:r>
          </a:p>
          <a:p>
            <a:r>
              <a:rPr lang="en-US" dirty="0">
                <a:ea typeface="Verdana" panose="020B0604030504040204" pitchFamily="34" charset="0"/>
                <a:cs typeface="Verdana" panose="020B0604030504040204" pitchFamily="34" charset="0"/>
              </a:rPr>
              <a:t>From the initial network testing, to Quality of Service (QoS) monitoring, we will make sure your BLUE solution is always available, secure and of the highest quality</a:t>
            </a:r>
          </a:p>
          <a:p>
            <a:endParaRPr lang="en-US" dirty="0">
              <a:ea typeface="Verdana" panose="020B0604030504040204" pitchFamily="34" charset="0"/>
              <a:cs typeface="Verdana" panose="020B0604030504040204" pitchFamily="34" charset="0"/>
            </a:endParaRPr>
          </a:p>
          <a:p>
            <a:r>
              <a:rPr lang="en-US" dirty="0">
                <a:ea typeface="Verdana" panose="020B0604030504040204" pitchFamily="34" charset="0"/>
                <a:cs typeface="Verdana" panose="020B0604030504040204" pitchFamily="34" charset="0"/>
              </a:rPr>
              <a:t>Protected with an NEC service level guarantee!</a:t>
            </a:r>
          </a:p>
          <a:p>
            <a:endParaRPr lang="en-US" dirty="0">
              <a:ea typeface="Verdana" panose="020B0604030504040204" pitchFamily="34" charset="0"/>
              <a:cs typeface="Verdana" panose="020B0604030504040204" pitchFamily="34" charset="0"/>
            </a:endParaRPr>
          </a:p>
        </p:txBody>
      </p:sp>
      <p:grpSp>
        <p:nvGrpSpPr>
          <p:cNvPr id="11" name="Groep 10">
            <a:extLst>
              <a:ext uri="{FF2B5EF4-FFF2-40B4-BE49-F238E27FC236}">
                <a16:creationId xmlns:a16="http://schemas.microsoft.com/office/drawing/2014/main" id="{67FC95C3-C95F-A242-8F37-ED5EAC7653D5}"/>
              </a:ext>
            </a:extLst>
          </p:cNvPr>
          <p:cNvGrpSpPr/>
          <p:nvPr/>
        </p:nvGrpSpPr>
        <p:grpSpPr>
          <a:xfrm>
            <a:off x="664100" y="5763003"/>
            <a:ext cx="3538380" cy="335280"/>
            <a:chOff x="1162251" y="5557520"/>
            <a:chExt cx="3216709" cy="304800"/>
          </a:xfrm>
        </p:grpSpPr>
        <p:pic>
          <p:nvPicPr>
            <p:cNvPr id="12" name="Graphic 11">
              <a:extLst>
                <a:ext uri="{FF2B5EF4-FFF2-40B4-BE49-F238E27FC236}">
                  <a16:creationId xmlns:a16="http://schemas.microsoft.com/office/drawing/2014/main" id="{5DB5B9A4-C670-C648-8722-FD943597E77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34567E91-2254-E04A-8CE1-BB0317B7FB58}"/>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548" t="48923" r="20074" b="39757"/>
            <a:stretch/>
          </p:blipFill>
          <p:spPr>
            <a:xfrm>
              <a:off x="1162251" y="5557520"/>
              <a:ext cx="1625600" cy="304800"/>
            </a:xfrm>
            <a:prstGeom prst="rect">
              <a:avLst/>
            </a:prstGeom>
          </p:spPr>
        </p:pic>
      </p:grpSp>
      <p:pic>
        <p:nvPicPr>
          <p:cNvPr id="14" name="Graphic 9">
            <a:extLst>
              <a:ext uri="{FF2B5EF4-FFF2-40B4-BE49-F238E27FC236}">
                <a16:creationId xmlns:a16="http://schemas.microsoft.com/office/drawing/2014/main" id="{C01BEFCF-3FF3-4879-B1E3-FE542E201CEE}"/>
              </a:ext>
            </a:extLst>
          </p:cNvPr>
          <p:cNvPicPr>
            <a:picLocks noChangeAspect="1"/>
          </p:cNvPicPr>
          <p:nvPr/>
        </p:nvPicPr>
        <p:blipFill>
          <a:blip r:embed="rId7"/>
          <a:srcRect/>
          <a:stretch/>
        </p:blipFill>
        <p:spPr>
          <a:xfrm>
            <a:off x="744795" y="1002163"/>
            <a:ext cx="3291840" cy="1393244"/>
          </a:xfrm>
          <a:prstGeom prst="rect">
            <a:avLst/>
          </a:prstGeom>
        </p:spPr>
      </p:pic>
    </p:spTree>
    <p:extLst>
      <p:ext uri="{BB962C8B-B14F-4D97-AF65-F5344CB8AC3E}">
        <p14:creationId xmlns:p14="http://schemas.microsoft.com/office/powerpoint/2010/main" val="327110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5">
            <a:extLst>
              <a:ext uri="{FF2B5EF4-FFF2-40B4-BE49-F238E27FC236}">
                <a16:creationId xmlns:a16="http://schemas.microsoft.com/office/drawing/2014/main" id="{E9B51C52-B9D3-1445-B632-6962C11A7B98}"/>
              </a:ext>
            </a:extLst>
          </p:cNvPr>
          <p:cNvSpPr/>
          <p:nvPr/>
        </p:nvSpPr>
        <p:spPr>
          <a:xfrm>
            <a:off x="6096000" y="786693"/>
            <a:ext cx="6095999" cy="5664709"/>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メイリオ"/>
              <a:cs typeface="+mn-cs"/>
            </a:endParaRPr>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90996"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Network Testing </a:t>
            </a:r>
            <a:r>
              <a:rPr lang="en-US" sz="2600" dirty="0">
                <a:solidFill>
                  <a:prstClr val="white"/>
                </a:solidFill>
                <a:latin typeface="Verdana" panose="020B0604030504040204" pitchFamily="34" charset="0"/>
                <a:ea typeface="Verdana" panose="020B0604030504040204" pitchFamily="34" charset="0"/>
                <a:cs typeface="Verdana" panose="020B0604030504040204" pitchFamily="34" charset="0"/>
              </a:rPr>
              <a:t>|</a:t>
            </a:r>
            <a:r>
              <a:rPr kumimoji="0" lang="en-US" sz="2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kumimoji="0" lang="en-US" sz="2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Real Time Analytics </a:t>
            </a:r>
            <a:r>
              <a:rPr lang="en-US" sz="2600" dirty="0">
                <a:solidFill>
                  <a:prstClr val="white"/>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kumimoji="0" lang="en-US" sz="2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Control Panel Admin</a:t>
            </a:r>
            <a:endParaRPr kumimoji="0" lang="en-US" sz="2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sp>
        <p:nvSpPr>
          <p:cNvPr id="26" name="TextBox 4">
            <a:extLst>
              <a:ext uri="{FF2B5EF4-FFF2-40B4-BE49-F238E27FC236}">
                <a16:creationId xmlns:a16="http://schemas.microsoft.com/office/drawing/2014/main" id="{4FF2E1C0-FA83-504B-82C8-D580E79F327D}"/>
              </a:ext>
            </a:extLst>
          </p:cNvPr>
          <p:cNvSpPr txBox="1"/>
          <p:nvPr/>
        </p:nvSpPr>
        <p:spPr bwMode="auto">
          <a:xfrm>
            <a:off x="407988" y="1153228"/>
            <a:ext cx="5688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marL="0" marR="0" lvl="0" indent="0" algn="ctr" defTabSz="91401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B62"/>
                </a:solidFill>
                <a:effectLst/>
                <a:uLnTx/>
                <a:uFillTx/>
                <a:latin typeface="Verdana" panose="020B0604030504040204" pitchFamily="34" charset="0"/>
                <a:ea typeface="Verdana" panose="020B0604030504040204" pitchFamily="34" charset="0"/>
                <a:cs typeface="Verdana" panose="020B0604030504040204" pitchFamily="34" charset="0"/>
              </a:rPr>
              <a:t>VoIP Scout for Network Testing</a:t>
            </a:r>
          </a:p>
        </p:txBody>
      </p:sp>
      <p:sp>
        <p:nvSpPr>
          <p:cNvPr id="27" name="TextBox 17">
            <a:extLst>
              <a:ext uri="{FF2B5EF4-FFF2-40B4-BE49-F238E27FC236}">
                <a16:creationId xmlns:a16="http://schemas.microsoft.com/office/drawing/2014/main" id="{504ABF07-54D6-1C4D-8629-C4787E45DD25}"/>
              </a:ext>
            </a:extLst>
          </p:cNvPr>
          <p:cNvSpPr txBox="1"/>
          <p:nvPr/>
        </p:nvSpPr>
        <p:spPr bwMode="auto">
          <a:xfrm>
            <a:off x="6096000" y="1153228"/>
            <a:ext cx="565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marL="0" marR="0" lvl="0" indent="0" algn="ctr" defTabSz="91401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B62"/>
                </a:solidFill>
                <a:effectLst/>
                <a:uLnTx/>
                <a:uFillTx/>
                <a:latin typeface="Verdana" panose="020B0604030504040204" pitchFamily="34" charset="0"/>
                <a:ea typeface="Verdana" panose="020B0604030504040204" pitchFamily="34" charset="0"/>
                <a:cs typeface="Verdana" panose="020B0604030504040204" pitchFamily="34" charset="0"/>
              </a:rPr>
              <a:t>Customer QoS Dashboard</a:t>
            </a:r>
          </a:p>
        </p:txBody>
      </p:sp>
      <p:grpSp>
        <p:nvGrpSpPr>
          <p:cNvPr id="28" name="Group 33">
            <a:extLst>
              <a:ext uri="{FF2B5EF4-FFF2-40B4-BE49-F238E27FC236}">
                <a16:creationId xmlns:a16="http://schemas.microsoft.com/office/drawing/2014/main" id="{94350B35-0A21-F040-92FB-2AB402AA7C87}"/>
              </a:ext>
            </a:extLst>
          </p:cNvPr>
          <p:cNvGrpSpPr/>
          <p:nvPr/>
        </p:nvGrpSpPr>
        <p:grpSpPr>
          <a:xfrm>
            <a:off x="1435718" y="1697254"/>
            <a:ext cx="3217769" cy="2443571"/>
            <a:chOff x="304800" y="1821414"/>
            <a:chExt cx="3842657" cy="2918110"/>
          </a:xfrm>
        </p:grpSpPr>
        <p:pic>
          <p:nvPicPr>
            <p:cNvPr id="29" name="Picture 31">
              <a:extLst>
                <a:ext uri="{FF2B5EF4-FFF2-40B4-BE49-F238E27FC236}">
                  <a16:creationId xmlns:a16="http://schemas.microsoft.com/office/drawing/2014/main" id="{37821BCD-6608-334B-908E-449D173E17BE}"/>
                </a:ext>
              </a:extLst>
            </p:cNvPr>
            <p:cNvPicPr>
              <a:picLocks noChangeAspect="1"/>
            </p:cNvPicPr>
            <p:nvPr/>
          </p:nvPicPr>
          <p:blipFill>
            <a:blip r:embed="rId5"/>
            <a:stretch>
              <a:fillRect/>
            </a:stretch>
          </p:blipFill>
          <p:spPr>
            <a:xfrm>
              <a:off x="304800" y="1821637"/>
              <a:ext cx="3842657" cy="2917887"/>
            </a:xfrm>
            <a:prstGeom prst="rect">
              <a:avLst/>
            </a:prstGeom>
            <a:effectLst>
              <a:outerShdw blurRad="50800" dist="38100" dir="2700000" algn="tl" rotWithShape="0">
                <a:prstClr val="black">
                  <a:alpha val="40000"/>
                </a:prstClr>
              </a:outerShdw>
            </a:effectLst>
          </p:spPr>
        </p:pic>
        <p:sp>
          <p:nvSpPr>
            <p:cNvPr id="30" name="Rectangle 32">
              <a:extLst>
                <a:ext uri="{FF2B5EF4-FFF2-40B4-BE49-F238E27FC236}">
                  <a16:creationId xmlns:a16="http://schemas.microsoft.com/office/drawing/2014/main" id="{5BC20168-E37F-7148-AA01-42C5F41E3FDB}"/>
                </a:ext>
              </a:extLst>
            </p:cNvPr>
            <p:cNvSpPr/>
            <p:nvPr/>
          </p:nvSpPr>
          <p:spPr>
            <a:xfrm>
              <a:off x="304800" y="1821414"/>
              <a:ext cx="3842657" cy="2917887"/>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grpSp>
      <p:pic>
        <p:nvPicPr>
          <p:cNvPr id="31" name="Picture 14">
            <a:extLst>
              <a:ext uri="{FF2B5EF4-FFF2-40B4-BE49-F238E27FC236}">
                <a16:creationId xmlns:a16="http://schemas.microsoft.com/office/drawing/2014/main" id="{DC7A5200-024A-6540-AB8A-5C1D73CF1041}"/>
              </a:ext>
            </a:extLst>
          </p:cNvPr>
          <p:cNvPicPr>
            <a:picLocks noChangeAspect="1"/>
          </p:cNvPicPr>
          <p:nvPr/>
        </p:nvPicPr>
        <p:blipFill>
          <a:blip r:embed="rId6"/>
          <a:stretch>
            <a:fillRect/>
          </a:stretch>
        </p:blipFill>
        <p:spPr>
          <a:xfrm>
            <a:off x="1655558" y="4247034"/>
            <a:ext cx="2735752" cy="2166660"/>
          </a:xfrm>
          <a:prstGeom prst="rect">
            <a:avLst/>
          </a:prstGeom>
        </p:spPr>
      </p:pic>
      <p:grpSp>
        <p:nvGrpSpPr>
          <p:cNvPr id="3" name="Group 2">
            <a:extLst>
              <a:ext uri="{FF2B5EF4-FFF2-40B4-BE49-F238E27FC236}">
                <a16:creationId xmlns:a16="http://schemas.microsoft.com/office/drawing/2014/main" id="{3FCA0518-8842-4383-B36F-AD44B1C8D00D}"/>
              </a:ext>
            </a:extLst>
          </p:cNvPr>
          <p:cNvGrpSpPr/>
          <p:nvPr/>
        </p:nvGrpSpPr>
        <p:grpSpPr>
          <a:xfrm>
            <a:off x="6721867" y="2208014"/>
            <a:ext cx="4844263" cy="3160058"/>
            <a:chOff x="6721867" y="2208014"/>
            <a:chExt cx="4844263" cy="3160058"/>
          </a:xfrm>
        </p:grpSpPr>
        <p:pic>
          <p:nvPicPr>
            <p:cNvPr id="32" name="Picture 16" descr="A screenshot of a social media post&#10;&#10;Description automatically generated">
              <a:extLst>
                <a:ext uri="{FF2B5EF4-FFF2-40B4-BE49-F238E27FC236}">
                  <a16:creationId xmlns:a16="http://schemas.microsoft.com/office/drawing/2014/main" id="{38245B03-BC65-8D45-9DD3-8371292DD9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1867" y="2208014"/>
              <a:ext cx="4844263" cy="3160058"/>
            </a:xfrm>
            <a:prstGeom prst="rect">
              <a:avLst/>
            </a:prstGeom>
            <a:ln w="6350">
              <a:solidFill>
                <a:schemeClr val="bg2">
                  <a:lumMod val="50000"/>
                  <a:alpha val="50000"/>
                </a:schemeClr>
              </a:solidFill>
            </a:ln>
            <a:effectLst>
              <a:outerShdw blurRad="101600" algn="ctr" rotWithShape="0">
                <a:prstClr val="black">
                  <a:alpha val="35000"/>
                </a:prstClr>
              </a:outerShdw>
            </a:effectLst>
          </p:spPr>
        </p:pic>
        <p:grpSp>
          <p:nvGrpSpPr>
            <p:cNvPr id="18" name="Group 17">
              <a:extLst>
                <a:ext uri="{FF2B5EF4-FFF2-40B4-BE49-F238E27FC236}">
                  <a16:creationId xmlns:a16="http://schemas.microsoft.com/office/drawing/2014/main" id="{DFBD9A19-C5DF-46D0-A028-A96F34947946}"/>
                </a:ext>
              </a:extLst>
            </p:cNvPr>
            <p:cNvGrpSpPr/>
            <p:nvPr/>
          </p:nvGrpSpPr>
          <p:grpSpPr>
            <a:xfrm>
              <a:off x="6739941" y="2238494"/>
              <a:ext cx="758139" cy="165101"/>
              <a:chOff x="994461" y="1104899"/>
              <a:chExt cx="758139" cy="165101"/>
            </a:xfrm>
          </p:grpSpPr>
          <p:sp>
            <p:nvSpPr>
              <p:cNvPr id="19" name="Rectangle 18">
                <a:extLst>
                  <a:ext uri="{FF2B5EF4-FFF2-40B4-BE49-F238E27FC236}">
                    <a16:creationId xmlns:a16="http://schemas.microsoft.com/office/drawing/2014/main" id="{8613B44D-C517-4B68-A79F-C1DE92C435A4}"/>
                  </a:ext>
                </a:extLst>
              </p:cNvPr>
              <p:cNvSpPr/>
              <p:nvPr/>
            </p:nvSpPr>
            <p:spPr>
              <a:xfrm>
                <a:off x="994461" y="1104899"/>
                <a:ext cx="758139" cy="16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メイリオ"/>
                  <a:cs typeface="+mn-cs"/>
                </a:endParaRPr>
              </a:p>
            </p:txBody>
          </p:sp>
          <p:pic>
            <p:nvPicPr>
              <p:cNvPr id="20" name="Picture 19" descr="A picture containing sitting, dark, black, laptop&#10;&#10;Description automatically generated">
                <a:extLst>
                  <a:ext uri="{FF2B5EF4-FFF2-40B4-BE49-F238E27FC236}">
                    <a16:creationId xmlns:a16="http://schemas.microsoft.com/office/drawing/2014/main" id="{6EF0C712-A156-4AF6-84D4-11C099820C5F}"/>
                  </a:ext>
                </a:extLst>
              </p:cNvPr>
              <p:cNvPicPr>
                <a:picLocks noChangeAspect="1"/>
              </p:cNvPicPr>
              <p:nvPr/>
            </p:nvPicPr>
            <p:blipFill rotWithShape="1">
              <a:blip r:embed="rId8"/>
              <a:srcRect r="51016"/>
              <a:stretch/>
            </p:blipFill>
            <p:spPr>
              <a:xfrm>
                <a:off x="1002092" y="1106676"/>
                <a:ext cx="567628" cy="155852"/>
              </a:xfrm>
              <a:prstGeom prst="rect">
                <a:avLst/>
              </a:prstGeom>
            </p:spPr>
          </p:pic>
        </p:grpSp>
      </p:grpSp>
    </p:spTree>
    <p:extLst>
      <p:ext uri="{BB962C8B-B14F-4D97-AF65-F5344CB8AC3E}">
        <p14:creationId xmlns:p14="http://schemas.microsoft.com/office/powerpoint/2010/main" val="127288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717" b="12764"/>
          <a:stretch/>
        </p:blipFill>
        <p:spPr>
          <a:xfrm>
            <a:off x="0" y="0"/>
            <a:ext cx="12192000" cy="6308726"/>
          </a:xfrm>
          <a:prstGeom prst="rect">
            <a:avLst/>
          </a:prstGeom>
        </p:spPr>
      </p:pic>
      <p:sp>
        <p:nvSpPr>
          <p:cNvPr id="4" name="Rectangle 3">
            <a:extLst>
              <a:ext uri="{FF2B5EF4-FFF2-40B4-BE49-F238E27FC236}">
                <a16:creationId xmlns:a16="http://schemas.microsoft.com/office/drawing/2014/main" id="{2C4BCD7E-A25A-AC40-88F7-7632663AE19F}"/>
              </a:ext>
            </a:extLst>
          </p:cNvPr>
          <p:cNvSpPr/>
          <p:nvPr/>
        </p:nvSpPr>
        <p:spPr>
          <a:xfrm>
            <a:off x="436562" y="0"/>
            <a:ext cx="3946252" cy="6372225"/>
          </a:xfrm>
          <a:prstGeom prst="rect">
            <a:avLst/>
          </a:prstGeom>
          <a:solidFill>
            <a:schemeClr val="bg1">
              <a:alpha val="70000"/>
            </a:schemeClr>
          </a:solidFill>
          <a:ln w="6350" cap="flat" cmpd="sng" algn="ctr">
            <a:noFill/>
            <a:prstDash val="solid"/>
            <a:miter lim="800000"/>
          </a:ln>
          <a:effectLst/>
        </p:spPr>
        <p:txBody>
          <a:bodyPr rtlCol="0" anchor="ctr"/>
          <a:lstStyle/>
          <a:p>
            <a:endParaRPr lang="en-US" sz="3200" kern="0" dirty="0">
              <a:solidFill>
                <a:prstClr val="white"/>
              </a:solidFill>
              <a:latin typeface="Calibri" panose="020F0502020204030204"/>
            </a:endParaRPr>
          </a:p>
        </p:txBody>
      </p:sp>
      <p:sp>
        <p:nvSpPr>
          <p:cNvPr id="9" name="TextBox 8"/>
          <p:cNvSpPr txBox="1"/>
          <p:nvPr/>
        </p:nvSpPr>
        <p:spPr>
          <a:xfrm>
            <a:off x="580888" y="2691224"/>
            <a:ext cx="3535500" cy="3139321"/>
          </a:xfrm>
          <a:prstGeom prst="rect">
            <a:avLst/>
          </a:prstGeom>
          <a:noFill/>
        </p:spPr>
        <p:txBody>
          <a:bodyPr wrap="square" rtlCol="0">
            <a:spAutoFit/>
          </a:bodyPr>
          <a:lstStyle/>
          <a:p>
            <a:endParaRPr lang="en-US" b="1" dirty="0">
              <a:ea typeface="Verdana" panose="020B0604030504040204" pitchFamily="34" charset="0"/>
              <a:cs typeface="Verdana" panose="020B0604030504040204" pitchFamily="34" charset="0"/>
            </a:endParaRPr>
          </a:p>
          <a:p>
            <a:r>
              <a:rPr lang="en-US" b="1" dirty="0">
                <a:ea typeface="Verdana" panose="020B0604030504040204" pitchFamily="34" charset="0"/>
                <a:cs typeface="Verdana" panose="020B0604030504040204" pitchFamily="34" charset="0"/>
              </a:rPr>
              <a:t>Enhanced Security</a:t>
            </a:r>
          </a:p>
          <a:p>
            <a:r>
              <a:rPr lang="en-US" dirty="0"/>
              <a:t>Two Factor Authentication (2FA) via Protect App.</a:t>
            </a:r>
          </a:p>
          <a:p>
            <a:r>
              <a:rPr lang="en-US" dirty="0"/>
              <a:t>Additional extra security layer for using UNIVERGE BLUE Services.</a:t>
            </a:r>
          </a:p>
          <a:p>
            <a:r>
              <a:rPr lang="en-US" dirty="0"/>
              <a:t>Can be set per user or per account by admin.</a:t>
            </a:r>
          </a:p>
          <a:p>
            <a:endParaRPr lang="en-US" b="1" dirty="0">
              <a:ea typeface="Verdana" panose="020B0604030504040204" pitchFamily="34" charset="0"/>
              <a:cs typeface="Verdana" panose="020B0604030504040204" pitchFamily="34" charset="0"/>
            </a:endParaRPr>
          </a:p>
          <a:p>
            <a:endParaRPr lang="en-US" dirty="0">
              <a:ea typeface="Verdana" panose="020B0604030504040204" pitchFamily="34" charset="0"/>
              <a:cs typeface="Verdana" panose="020B0604030504040204" pitchFamily="34" charset="0"/>
            </a:endParaRPr>
          </a:p>
        </p:txBody>
      </p:sp>
      <p:pic>
        <p:nvPicPr>
          <p:cNvPr id="10" name="Graphic 9">
            <a:extLst>
              <a:ext uri="{FF2B5EF4-FFF2-40B4-BE49-F238E27FC236}">
                <a16:creationId xmlns:a16="http://schemas.microsoft.com/office/drawing/2014/main" id="{A96BE8C3-C1F4-E548-925F-6B05C16FA4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5741" y="329852"/>
            <a:ext cx="6743222" cy="2480997"/>
          </a:xfrm>
          <a:prstGeom prst="rect">
            <a:avLst/>
          </a:prstGeom>
        </p:spPr>
      </p:pic>
      <p:grpSp>
        <p:nvGrpSpPr>
          <p:cNvPr id="11" name="Groep 10">
            <a:extLst>
              <a:ext uri="{FF2B5EF4-FFF2-40B4-BE49-F238E27FC236}">
                <a16:creationId xmlns:a16="http://schemas.microsoft.com/office/drawing/2014/main" id="{FCE48586-C26B-F846-AA26-0B66ADB0759C}"/>
              </a:ext>
            </a:extLst>
          </p:cNvPr>
          <p:cNvGrpSpPr/>
          <p:nvPr/>
        </p:nvGrpSpPr>
        <p:grpSpPr>
          <a:xfrm>
            <a:off x="664100" y="5763003"/>
            <a:ext cx="3538380" cy="335280"/>
            <a:chOff x="1162251" y="5557520"/>
            <a:chExt cx="3216709" cy="304800"/>
          </a:xfrm>
        </p:grpSpPr>
        <p:pic>
          <p:nvPicPr>
            <p:cNvPr id="12" name="Graphic 11">
              <a:extLst>
                <a:ext uri="{FF2B5EF4-FFF2-40B4-BE49-F238E27FC236}">
                  <a16:creationId xmlns:a16="http://schemas.microsoft.com/office/drawing/2014/main" id="{B5AD2129-0345-8546-950D-B4EC9FF27DC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2753360" y="5557520"/>
              <a:ext cx="1625600" cy="304800"/>
            </a:xfrm>
            <a:prstGeom prst="rect">
              <a:avLst/>
            </a:prstGeom>
          </p:spPr>
        </p:pic>
        <p:pic>
          <p:nvPicPr>
            <p:cNvPr id="13" name="Graphic 12">
              <a:extLst>
                <a:ext uri="{FF2B5EF4-FFF2-40B4-BE49-F238E27FC236}">
                  <a16:creationId xmlns:a16="http://schemas.microsoft.com/office/drawing/2014/main" id="{4956DFD4-1057-934C-AB2F-5D29DDD73CF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548" t="48923" r="20074" b="39757"/>
            <a:stretch/>
          </p:blipFill>
          <p:spPr>
            <a:xfrm>
              <a:off x="1162251" y="5557520"/>
              <a:ext cx="1625600" cy="304800"/>
            </a:xfrm>
            <a:prstGeom prst="rect">
              <a:avLst/>
            </a:prstGeom>
          </p:spPr>
        </p:pic>
      </p:grpSp>
    </p:spTree>
    <p:extLst>
      <p:ext uri="{BB962C8B-B14F-4D97-AF65-F5344CB8AC3E}">
        <p14:creationId xmlns:p14="http://schemas.microsoft.com/office/powerpoint/2010/main" val="342765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lack logo"/>
          <p:cNvSpPr>
            <a:spLocks noChangeAspect="1" noChangeArrowheads="1"/>
          </p:cNvSpPr>
          <p:nvPr/>
        </p:nvSpPr>
        <p:spPr bwMode="auto">
          <a:xfrm>
            <a:off x="155575" y="-555625"/>
            <a:ext cx="1743075"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9" name="Rectangular Callout 8"/>
          <p:cNvSpPr/>
          <p:nvPr/>
        </p:nvSpPr>
        <p:spPr bwMode="auto">
          <a:xfrm>
            <a:off x="243841" y="957718"/>
            <a:ext cx="2190010" cy="2576175"/>
          </a:xfrm>
          <a:prstGeom prst="wedgeRectCallout">
            <a:avLst>
              <a:gd name="adj1" fmla="val 7003"/>
              <a:gd name="adj2" fmla="val 42993"/>
            </a:avLst>
          </a:prstGeom>
          <a:solidFill>
            <a:srgbClr val="0070C0"/>
          </a:solidFill>
          <a:ln>
            <a:noFill/>
          </a:ln>
          <a:effectLst/>
        </p:spPr>
        <p:txBody>
          <a:bodyPr rot="0" spcFirstLastPara="0" vertOverflow="overflow" horzOverflow="overflow" vert="horz" wrap="square" lIns="91440" tIns="7200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Geographically dispersed, highly secure, monitored data centers by certified tier-three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Monitored with pan/tilt closed circuit TVs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Electronic man-trap devices, motion censors, ID key </a:t>
            </a:r>
            <a:r>
              <a:rPr lang="en-US" sz="1100" dirty="0">
                <a:solidFill>
                  <a:srgbClr val="FFFFFF"/>
                </a:solidFill>
                <a:effectLst>
                  <a:outerShdw blurRad="38100" dist="38100" dir="2700000" algn="tl">
                    <a:srgbClr val="000000">
                      <a:alpha val="43137"/>
                    </a:srgbClr>
                  </a:outerShdw>
                </a:effectLst>
                <a:latin typeface="Verdana"/>
                <a:ea typeface="メイリオ"/>
              </a:rPr>
              <a:t>c</a:t>
            </a: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Formal policies and procedures, config standards for firewalls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BLUE employee </a:t>
            </a:r>
            <a:r>
              <a:rPr lang="en-US" sz="1100" dirty="0">
                <a:solidFill>
                  <a:srgbClr val="FFFFFF"/>
                </a:solidFill>
                <a:effectLst>
                  <a:outerShdw blurRad="38100" dist="38100" dir="2700000" algn="tl">
                    <a:srgbClr val="000000">
                      <a:alpha val="43137"/>
                    </a:srgbClr>
                  </a:outerShdw>
                </a:effectLst>
                <a:latin typeface="Verdana"/>
                <a:ea typeface="メイリオ"/>
              </a:rPr>
              <a:t>b</a:t>
            </a: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ackground checks</a:t>
            </a:r>
          </a:p>
        </p:txBody>
      </p:sp>
      <p:sp>
        <p:nvSpPr>
          <p:cNvPr id="66" name="Rectangular Callout 65"/>
          <p:cNvSpPr/>
          <p:nvPr/>
        </p:nvSpPr>
        <p:spPr bwMode="auto">
          <a:xfrm>
            <a:off x="2608543" y="957717"/>
            <a:ext cx="2280161" cy="2576175"/>
          </a:xfrm>
          <a:prstGeom prst="wedgeRectCallout">
            <a:avLst>
              <a:gd name="adj1" fmla="val 5902"/>
              <a:gd name="adj2" fmla="val 44273"/>
            </a:avLst>
          </a:prstGeom>
          <a:solidFill>
            <a:srgbClr val="0070C0"/>
          </a:solidFill>
          <a:ln>
            <a:noFill/>
          </a:ln>
          <a:effectLst/>
        </p:spPr>
        <p:txBody>
          <a:bodyPr rot="0" spcFirstLastPara="0" vertOverflow="overflow" horzOverflow="overflow" vert="horz" wrap="square" lIns="91440" tIns="72000" rIns="91440" bIns="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Documented privacy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Working through the changes required for EU 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HIPPA compliant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Data centers located in U.S., Canada, UK, Germany, Australia, and soon Japan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Data encrypted in transit and at rest, including VMS, Chat, SMS, and File Sharing</a:t>
            </a:r>
          </a:p>
        </p:txBody>
      </p:sp>
      <p:sp>
        <p:nvSpPr>
          <p:cNvPr id="73" name="Rectangular Callout 72"/>
          <p:cNvSpPr/>
          <p:nvPr/>
        </p:nvSpPr>
        <p:spPr bwMode="auto">
          <a:xfrm>
            <a:off x="5070585" y="957716"/>
            <a:ext cx="2190010" cy="2576175"/>
          </a:xfrm>
          <a:prstGeom prst="wedgeRectCallout">
            <a:avLst>
              <a:gd name="adj1" fmla="val -897"/>
              <a:gd name="adj2" fmla="val 44593"/>
            </a:avLst>
          </a:prstGeom>
          <a:solidFill>
            <a:srgbClr val="0070C0"/>
          </a:solidFill>
          <a:ln>
            <a:noFill/>
          </a:ln>
          <a:effectLst/>
        </p:spPr>
        <p:txBody>
          <a:bodyPr rot="0" spcFirstLastPara="0" vertOverflow="overflow" horzOverflow="overflow" vert="horz" wrap="square" lIns="91440" tIns="72000" rIns="91440" bIns="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Handsets: </a:t>
            </a:r>
            <a:r>
              <a:rPr kumimoji="0" lang="en-US" sz="1100" b="0" i="0" u="none" strike="noStrike" kern="1200" cap="none" spc="0" normalizeH="0" baseline="0" dirty="0" err="1">
                <a:ln>
                  <a:noFill/>
                </a:ln>
                <a:solidFill>
                  <a:srgbClr val="FFFFFF"/>
                </a:solidFill>
                <a:effectLst>
                  <a:outerShdw blurRad="38100" dist="38100" dir="2700000" algn="tl">
                    <a:srgbClr val="000000">
                      <a:alpha val="43137"/>
                    </a:srgbClr>
                  </a:outerShdw>
                </a:effectLst>
                <a:uLnTx/>
                <a:uFillTx/>
                <a:latin typeface="Verdana"/>
                <a:ea typeface="メイリオ"/>
                <a:cs typeface="+mn-cs"/>
              </a:rPr>
              <a:t>MTLS</a:t>
            </a: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 authentication, HTTPS for provisioning, </a:t>
            </a:r>
            <a:r>
              <a:rPr kumimoji="0" lang="en-US" sz="1100" b="0" i="0" u="none" strike="noStrike" kern="1200" cap="none" spc="0" normalizeH="0" baseline="0" dirty="0" err="1">
                <a:ln>
                  <a:noFill/>
                </a:ln>
                <a:solidFill>
                  <a:srgbClr val="FFFFFF"/>
                </a:solidFill>
                <a:effectLst>
                  <a:outerShdw blurRad="38100" dist="38100" dir="2700000" algn="tl">
                    <a:srgbClr val="000000">
                      <a:alpha val="43137"/>
                    </a:srgbClr>
                  </a:outerShdw>
                </a:effectLst>
                <a:uLnTx/>
                <a:uFillTx/>
                <a:latin typeface="Verdana"/>
                <a:ea typeface="メイリオ"/>
                <a:cs typeface="+mn-cs"/>
              </a:rPr>
              <a:t>SRTP</a:t>
            </a: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 for voice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Apps: can enable </a:t>
            </a:r>
            <a:r>
              <a:rPr kumimoji="0" lang="en-US" sz="1100" b="0" i="0" u="none" strike="noStrike" kern="1200" cap="none" spc="0" normalizeH="0" baseline="0" dirty="0" err="1">
                <a:ln>
                  <a:noFill/>
                </a:ln>
                <a:solidFill>
                  <a:srgbClr val="FFFFFF"/>
                </a:solidFill>
                <a:effectLst>
                  <a:outerShdw blurRad="38100" dist="38100" dir="2700000" algn="tl">
                    <a:srgbClr val="000000">
                      <a:alpha val="43137"/>
                    </a:srgbClr>
                  </a:outerShdw>
                </a:effectLst>
                <a:uLnTx/>
                <a:uFillTx/>
                <a:latin typeface="Verdana"/>
                <a:ea typeface="メイリオ"/>
                <a:cs typeface="+mn-cs"/>
              </a:rPr>
              <a:t>2FA</a:t>
            </a:r>
            <a:endPar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Desktop App: Built using Google Chromium technology and kept current with latest security patches preventing malware, transient key-loggers, and file theft</a:t>
            </a:r>
          </a:p>
        </p:txBody>
      </p:sp>
      <p:sp>
        <p:nvSpPr>
          <p:cNvPr id="75" name="Rectangular Callout 74"/>
          <p:cNvSpPr/>
          <p:nvPr/>
        </p:nvSpPr>
        <p:spPr bwMode="auto">
          <a:xfrm>
            <a:off x="7435288" y="957718"/>
            <a:ext cx="2190010" cy="2576175"/>
          </a:xfrm>
          <a:prstGeom prst="wedgeRectCallout">
            <a:avLst>
              <a:gd name="adj1" fmla="val -2026"/>
              <a:gd name="adj2" fmla="val 42035"/>
            </a:avLst>
          </a:prstGeom>
          <a:solidFill>
            <a:srgbClr val="0070C0"/>
          </a:solidFill>
          <a:ln>
            <a:noFill/>
          </a:ln>
          <a:effectLst/>
        </p:spPr>
        <p:txBody>
          <a:bodyPr rot="0" spcFirstLastPara="0" vertOverflow="overflow" horzOverflow="overflow" vert="horz" wrap="square" lIns="91440" tIns="72000" rIns="91440" bIns="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Automated, 24/7 Toll Fraud and Threat Detection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Toll Fraud Monitoring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International calling threshold notifications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Active monitoring to detect suspicious logins and unrecognized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SPAM caller protection</a:t>
            </a:r>
          </a:p>
        </p:txBody>
      </p:sp>
      <p:sp>
        <p:nvSpPr>
          <p:cNvPr id="79" name="Rectangular Callout 78"/>
          <p:cNvSpPr/>
          <p:nvPr/>
        </p:nvSpPr>
        <p:spPr bwMode="auto">
          <a:xfrm>
            <a:off x="9807178" y="957718"/>
            <a:ext cx="2190010" cy="2576175"/>
          </a:xfrm>
          <a:prstGeom prst="wedgeRectCallout">
            <a:avLst>
              <a:gd name="adj1" fmla="val -16695"/>
              <a:gd name="adj2" fmla="val 47151"/>
            </a:avLst>
          </a:prstGeom>
          <a:solidFill>
            <a:srgbClr val="0070C0"/>
          </a:solidFill>
          <a:ln>
            <a:noFill/>
          </a:ln>
          <a:effectLst/>
        </p:spPr>
        <p:txBody>
          <a:bodyPr rot="0" spcFirstLastPara="0" vertOverflow="overflow" horzOverflow="overflow" vert="horz" wrap="square" lIns="91440" tIns="72000" rIns="91440" bIns="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SOC 2 report from independent auditor to ensure CONNECT, ENGAGE, MEET, and SHARE are effective in minimizing risk and data exposure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Support:</a:t>
            </a:r>
          </a:p>
          <a:p>
            <a:pPr marL="360363"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err="1">
                <a:ln>
                  <a:noFill/>
                </a:ln>
                <a:solidFill>
                  <a:srgbClr val="FFFFFF"/>
                </a:solidFill>
                <a:effectLst>
                  <a:outerShdw blurRad="38100" dist="38100" dir="2700000" algn="tl">
                    <a:srgbClr val="000000">
                      <a:alpha val="43137"/>
                    </a:srgbClr>
                  </a:outerShdw>
                </a:effectLst>
                <a:uLnTx/>
                <a:uFillTx/>
                <a:latin typeface="Verdana"/>
                <a:ea typeface="メイリオ"/>
                <a:cs typeface="+mn-cs"/>
              </a:rPr>
              <a:t>CPNI</a:t>
            </a:r>
            <a:endPar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endParaRPr>
          </a:p>
          <a:p>
            <a:pPr marL="360363"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HIPPA</a:t>
            </a:r>
          </a:p>
          <a:p>
            <a:pPr marL="360363"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PCI-DSS</a:t>
            </a:r>
          </a:p>
          <a:p>
            <a:pPr marL="360363"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dirty="0">
                <a:ln>
                  <a:noFill/>
                </a:ln>
                <a:solidFill>
                  <a:srgbClr val="FFFFFF"/>
                </a:solidFill>
                <a:effectLst>
                  <a:outerShdw blurRad="38100" dist="38100" dir="2700000" algn="tl">
                    <a:srgbClr val="000000">
                      <a:alpha val="43137"/>
                    </a:srgbClr>
                  </a:outerShdw>
                </a:effectLst>
                <a:uLnTx/>
                <a:uFillTx/>
                <a:latin typeface="Verdana"/>
                <a:ea typeface="メイリオ"/>
                <a:cs typeface="+mn-cs"/>
              </a:rPr>
              <a:t>GDPR compliance</a:t>
            </a:r>
          </a:p>
        </p:txBody>
      </p:sp>
      <p:sp>
        <p:nvSpPr>
          <p:cNvPr id="14" name="Title 1">
            <a:extLst>
              <a:ext uri="{FF2B5EF4-FFF2-40B4-BE49-F238E27FC236}">
                <a16:creationId xmlns:a16="http://schemas.microsoft.com/office/drawing/2014/main" id="{A068ACBA-2C04-674E-B18B-DFEB84F96CA6}"/>
              </a:ext>
            </a:extLst>
          </p:cNvPr>
          <p:cNvSpPr>
            <a:spLocks noGrp="1"/>
          </p:cNvSpPr>
          <p:nvPr>
            <p:ph type="title"/>
          </p:nvPr>
        </p:nvSpPr>
        <p:spPr>
          <a:xfrm>
            <a:off x="73153" y="0"/>
            <a:ext cx="10393897" cy="662400"/>
          </a:xfrm>
        </p:spPr>
        <p:txBody>
          <a:bodyPr>
            <a:normAutofit/>
          </a:bodyPr>
          <a:lstStyle/>
          <a:p>
            <a:r>
              <a:rPr lang="en-US" sz="2600" dirty="0"/>
              <a:t>UNIVERGE BLUE CLOUD SERVICES - </a:t>
            </a:r>
            <a:r>
              <a:rPr lang="en-US" sz="2600" dirty="0">
                <a:solidFill>
                  <a:schemeClr val="lt1"/>
                </a:solidFill>
                <a:ea typeface="Verdana" panose="020B0604030504040204" pitchFamily="34" charset="0"/>
                <a:cs typeface="Verdana" panose="020B0604030504040204" pitchFamily="34" charset="0"/>
              </a:rPr>
              <a:t>Layered Security Model</a:t>
            </a:r>
            <a:endParaRPr lang="en-US" sz="2600" dirty="0"/>
          </a:p>
        </p:txBody>
      </p:sp>
      <p:grpSp>
        <p:nvGrpSpPr>
          <p:cNvPr id="50" name="Groep 49">
            <a:extLst>
              <a:ext uri="{FF2B5EF4-FFF2-40B4-BE49-F238E27FC236}">
                <a16:creationId xmlns:a16="http://schemas.microsoft.com/office/drawing/2014/main" id="{AF0018B2-769E-B448-B785-8B0C1FE22FE0}"/>
              </a:ext>
            </a:extLst>
          </p:cNvPr>
          <p:cNvGrpSpPr/>
          <p:nvPr/>
        </p:nvGrpSpPr>
        <p:grpSpPr>
          <a:xfrm>
            <a:off x="804457" y="4010560"/>
            <a:ext cx="1068778" cy="1337017"/>
            <a:chOff x="4113231" y="4948453"/>
            <a:chExt cx="432955" cy="541617"/>
          </a:xfrm>
        </p:grpSpPr>
        <p:sp>
          <p:nvSpPr>
            <p:cNvPr id="7" name="Vrije vorm 6">
              <a:extLst>
                <a:ext uri="{FF2B5EF4-FFF2-40B4-BE49-F238E27FC236}">
                  <a16:creationId xmlns:a16="http://schemas.microsoft.com/office/drawing/2014/main" id="{D191DE23-64BE-E140-A083-1D1D67B09B83}"/>
                </a:ext>
              </a:extLst>
            </p:cNvPr>
            <p:cNvSpPr/>
            <p:nvPr/>
          </p:nvSpPr>
          <p:spPr>
            <a:xfrm>
              <a:off x="4113231" y="4948453"/>
              <a:ext cx="432955" cy="541617"/>
            </a:xfrm>
            <a:custGeom>
              <a:avLst/>
              <a:gdLst>
                <a:gd name="connsiteX0" fmla="*/ 432947 w 432955"/>
                <a:gd name="connsiteY0" fmla="*/ 83205 h 541617"/>
                <a:gd name="connsiteX1" fmla="*/ 216478 w 432955"/>
                <a:gd name="connsiteY1" fmla="*/ 0 h 541617"/>
                <a:gd name="connsiteX2" fmla="*/ 9 w 432955"/>
                <a:gd name="connsiteY2" fmla="*/ 83205 h 541617"/>
                <a:gd name="connsiteX3" fmla="*/ 9 w 432955"/>
                <a:gd name="connsiteY3" fmla="*/ 299657 h 541617"/>
                <a:gd name="connsiteX4" fmla="*/ 42274 w 432955"/>
                <a:gd name="connsiteY4" fmla="*/ 409619 h 541617"/>
                <a:gd name="connsiteX5" fmla="*/ 216478 w 432955"/>
                <a:gd name="connsiteY5" fmla="*/ 541618 h 541617"/>
                <a:gd name="connsiteX6" fmla="*/ 390682 w 432955"/>
                <a:gd name="connsiteY6" fmla="*/ 409619 h 541617"/>
                <a:gd name="connsiteX7" fmla="*/ 432947 w 432955"/>
                <a:gd name="connsiteY7" fmla="*/ 299657 h 541617"/>
                <a:gd name="connsiteX8" fmla="*/ 432947 w 432955"/>
                <a:gd name="connsiteY8" fmla="*/ 83205 h 54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955" h="541617">
                  <a:moveTo>
                    <a:pt x="432947" y="83205"/>
                  </a:moveTo>
                  <a:cubicBezTo>
                    <a:pt x="353820" y="83205"/>
                    <a:pt x="266839" y="51409"/>
                    <a:pt x="216478" y="0"/>
                  </a:cubicBezTo>
                  <a:cubicBezTo>
                    <a:pt x="166117" y="51409"/>
                    <a:pt x="79136" y="83205"/>
                    <a:pt x="9" y="83205"/>
                  </a:cubicBezTo>
                  <a:cubicBezTo>
                    <a:pt x="486" y="129644"/>
                    <a:pt x="434" y="257167"/>
                    <a:pt x="9" y="299657"/>
                  </a:cubicBezTo>
                  <a:cubicBezTo>
                    <a:pt x="-415" y="341852"/>
                    <a:pt x="13725" y="378368"/>
                    <a:pt x="42274" y="409619"/>
                  </a:cubicBezTo>
                  <a:cubicBezTo>
                    <a:pt x="92116" y="464205"/>
                    <a:pt x="149578" y="508956"/>
                    <a:pt x="216478" y="541618"/>
                  </a:cubicBezTo>
                  <a:cubicBezTo>
                    <a:pt x="283378" y="508956"/>
                    <a:pt x="340840" y="464205"/>
                    <a:pt x="390682" y="409619"/>
                  </a:cubicBezTo>
                  <a:cubicBezTo>
                    <a:pt x="419231" y="378368"/>
                    <a:pt x="433371" y="341852"/>
                    <a:pt x="432947" y="299657"/>
                  </a:cubicBezTo>
                  <a:cubicBezTo>
                    <a:pt x="432522" y="257167"/>
                    <a:pt x="432470" y="129644"/>
                    <a:pt x="432947" y="83205"/>
                  </a:cubicBezTo>
                </a:path>
              </a:pathLst>
            </a:custGeom>
            <a:solidFill>
              <a:srgbClr val="F0F2F2"/>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8" name="Vrije vorm 7">
              <a:extLst>
                <a:ext uri="{FF2B5EF4-FFF2-40B4-BE49-F238E27FC236}">
                  <a16:creationId xmlns:a16="http://schemas.microsoft.com/office/drawing/2014/main" id="{083F6B25-39B7-5D4F-BA61-691FAD43785D}"/>
                </a:ext>
              </a:extLst>
            </p:cNvPr>
            <p:cNvSpPr/>
            <p:nvPr/>
          </p:nvSpPr>
          <p:spPr>
            <a:xfrm>
              <a:off x="4217990" y="5135057"/>
              <a:ext cx="223447" cy="204025"/>
            </a:xfrm>
            <a:custGeom>
              <a:avLst/>
              <a:gdLst>
                <a:gd name="connsiteX0" fmla="*/ 0 w 223447"/>
                <a:gd name="connsiteY0" fmla="*/ 0 h 204025"/>
                <a:gd name="connsiteX1" fmla="*/ 223448 w 223447"/>
                <a:gd name="connsiteY1" fmla="*/ 0 h 204025"/>
                <a:gd name="connsiteX2" fmla="*/ 223448 w 223447"/>
                <a:gd name="connsiteY2" fmla="*/ 204026 h 204025"/>
                <a:gd name="connsiteX3" fmla="*/ 0 w 223447"/>
                <a:gd name="connsiteY3" fmla="*/ 204026 h 204025"/>
              </a:gdLst>
              <a:ahLst/>
              <a:cxnLst>
                <a:cxn ang="0">
                  <a:pos x="connsiteX0" y="connsiteY0"/>
                </a:cxn>
                <a:cxn ang="0">
                  <a:pos x="connsiteX1" y="connsiteY1"/>
                </a:cxn>
                <a:cxn ang="0">
                  <a:pos x="connsiteX2" y="connsiteY2"/>
                </a:cxn>
                <a:cxn ang="0">
                  <a:pos x="connsiteX3" y="connsiteY3"/>
                </a:cxn>
              </a:cxnLst>
              <a:rect l="l" t="t" r="r" b="b"/>
              <a:pathLst>
                <a:path w="223447" h="204025">
                  <a:moveTo>
                    <a:pt x="0" y="0"/>
                  </a:moveTo>
                  <a:lnTo>
                    <a:pt x="223448" y="0"/>
                  </a:lnTo>
                  <a:lnTo>
                    <a:pt x="223448" y="204026"/>
                  </a:lnTo>
                  <a:lnTo>
                    <a:pt x="0" y="204026"/>
                  </a:lnTo>
                  <a:close/>
                </a:path>
              </a:pathLst>
            </a:custGeom>
            <a:solidFill>
              <a:srgbClr val="006BA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0" name="Vrije vorm 9">
              <a:extLst>
                <a:ext uri="{FF2B5EF4-FFF2-40B4-BE49-F238E27FC236}">
                  <a16:creationId xmlns:a16="http://schemas.microsoft.com/office/drawing/2014/main" id="{EAD37E5E-407A-0340-8404-F0A321A3268C}"/>
                </a:ext>
              </a:extLst>
            </p:cNvPr>
            <p:cNvSpPr/>
            <p:nvPr/>
          </p:nvSpPr>
          <p:spPr>
            <a:xfrm>
              <a:off x="4185345" y="5099451"/>
              <a:ext cx="288711" cy="89569"/>
            </a:xfrm>
            <a:custGeom>
              <a:avLst/>
              <a:gdLst>
                <a:gd name="connsiteX0" fmla="*/ 0 w 288711"/>
                <a:gd name="connsiteY0" fmla="*/ 0 h 89569"/>
                <a:gd name="connsiteX1" fmla="*/ 288711 w 288711"/>
                <a:gd name="connsiteY1" fmla="*/ 0 h 89569"/>
                <a:gd name="connsiteX2" fmla="*/ 288711 w 288711"/>
                <a:gd name="connsiteY2" fmla="*/ 89570 h 89569"/>
                <a:gd name="connsiteX3" fmla="*/ 0 w 288711"/>
                <a:gd name="connsiteY3" fmla="*/ 89570 h 89569"/>
              </a:gdLst>
              <a:ahLst/>
              <a:cxnLst>
                <a:cxn ang="0">
                  <a:pos x="connsiteX0" y="connsiteY0"/>
                </a:cxn>
                <a:cxn ang="0">
                  <a:pos x="connsiteX1" y="connsiteY1"/>
                </a:cxn>
                <a:cxn ang="0">
                  <a:pos x="connsiteX2" y="connsiteY2"/>
                </a:cxn>
                <a:cxn ang="0">
                  <a:pos x="connsiteX3" y="connsiteY3"/>
                </a:cxn>
              </a:cxnLst>
              <a:rect l="l" t="t" r="r" b="b"/>
              <a:pathLst>
                <a:path w="288711" h="89569">
                  <a:moveTo>
                    <a:pt x="0" y="0"/>
                  </a:moveTo>
                  <a:lnTo>
                    <a:pt x="288711" y="0"/>
                  </a:lnTo>
                  <a:lnTo>
                    <a:pt x="288711" y="89570"/>
                  </a:lnTo>
                  <a:lnTo>
                    <a:pt x="0" y="89570"/>
                  </a:lnTo>
                  <a:close/>
                </a:path>
              </a:pathLst>
            </a:custGeom>
            <a:solidFill>
              <a:srgbClr val="32A7D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1" name="Vrije vorm 10">
              <a:extLst>
                <a:ext uri="{FF2B5EF4-FFF2-40B4-BE49-F238E27FC236}">
                  <a16:creationId xmlns:a16="http://schemas.microsoft.com/office/drawing/2014/main" id="{420BB7D3-7BBC-3B41-AA78-2F096D262BFB}"/>
                </a:ext>
              </a:extLst>
            </p:cNvPr>
            <p:cNvSpPr/>
            <p:nvPr/>
          </p:nvSpPr>
          <p:spPr>
            <a:xfrm>
              <a:off x="4185371" y="5219267"/>
              <a:ext cx="288702" cy="89569"/>
            </a:xfrm>
            <a:custGeom>
              <a:avLst/>
              <a:gdLst>
                <a:gd name="connsiteX0" fmla="*/ 0 w 288702"/>
                <a:gd name="connsiteY0" fmla="*/ 0 h 89569"/>
                <a:gd name="connsiteX1" fmla="*/ 288703 w 288702"/>
                <a:gd name="connsiteY1" fmla="*/ 0 h 89569"/>
                <a:gd name="connsiteX2" fmla="*/ 288703 w 288702"/>
                <a:gd name="connsiteY2" fmla="*/ 89570 h 89569"/>
                <a:gd name="connsiteX3" fmla="*/ 0 w 288702"/>
                <a:gd name="connsiteY3" fmla="*/ 89570 h 89569"/>
              </a:gdLst>
              <a:ahLst/>
              <a:cxnLst>
                <a:cxn ang="0">
                  <a:pos x="connsiteX0" y="connsiteY0"/>
                </a:cxn>
                <a:cxn ang="0">
                  <a:pos x="connsiteX1" y="connsiteY1"/>
                </a:cxn>
                <a:cxn ang="0">
                  <a:pos x="connsiteX2" y="connsiteY2"/>
                </a:cxn>
                <a:cxn ang="0">
                  <a:pos x="connsiteX3" y="connsiteY3"/>
                </a:cxn>
              </a:cxnLst>
              <a:rect l="l" t="t" r="r" b="b"/>
              <a:pathLst>
                <a:path w="288702" h="89569">
                  <a:moveTo>
                    <a:pt x="0" y="0"/>
                  </a:moveTo>
                  <a:lnTo>
                    <a:pt x="288703" y="0"/>
                  </a:lnTo>
                  <a:lnTo>
                    <a:pt x="288703" y="89570"/>
                  </a:lnTo>
                  <a:lnTo>
                    <a:pt x="0" y="89570"/>
                  </a:lnTo>
                  <a:close/>
                </a:path>
              </a:pathLst>
            </a:custGeom>
            <a:solidFill>
              <a:srgbClr val="32A7D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2" name="Vrije vorm 11">
              <a:extLst>
                <a:ext uri="{FF2B5EF4-FFF2-40B4-BE49-F238E27FC236}">
                  <a16:creationId xmlns:a16="http://schemas.microsoft.com/office/drawing/2014/main" id="{0A1F7ED6-0AB9-224F-954A-00E1D28EDE4C}"/>
                </a:ext>
              </a:extLst>
            </p:cNvPr>
            <p:cNvSpPr/>
            <p:nvPr/>
          </p:nvSpPr>
          <p:spPr>
            <a:xfrm>
              <a:off x="4217981" y="5243997"/>
              <a:ext cx="20340" cy="40108"/>
            </a:xfrm>
            <a:custGeom>
              <a:avLst/>
              <a:gdLst>
                <a:gd name="connsiteX0" fmla="*/ 0 w 20340"/>
                <a:gd name="connsiteY0" fmla="*/ 0 h 40108"/>
                <a:gd name="connsiteX1" fmla="*/ 20340 w 20340"/>
                <a:gd name="connsiteY1" fmla="*/ 0 h 40108"/>
                <a:gd name="connsiteX2" fmla="*/ 20340 w 20340"/>
                <a:gd name="connsiteY2" fmla="*/ 40109 h 40108"/>
                <a:gd name="connsiteX3" fmla="*/ 0 w 20340"/>
                <a:gd name="connsiteY3" fmla="*/ 40109 h 40108"/>
              </a:gdLst>
              <a:ahLst/>
              <a:cxnLst>
                <a:cxn ang="0">
                  <a:pos x="connsiteX0" y="connsiteY0"/>
                </a:cxn>
                <a:cxn ang="0">
                  <a:pos x="connsiteX1" y="connsiteY1"/>
                </a:cxn>
                <a:cxn ang="0">
                  <a:pos x="connsiteX2" y="connsiteY2"/>
                </a:cxn>
                <a:cxn ang="0">
                  <a:pos x="connsiteX3" y="connsiteY3"/>
                </a:cxn>
              </a:cxnLst>
              <a:rect l="l" t="t" r="r" b="b"/>
              <a:pathLst>
                <a:path w="20340" h="40108">
                  <a:moveTo>
                    <a:pt x="0" y="0"/>
                  </a:moveTo>
                  <a:lnTo>
                    <a:pt x="20340" y="0"/>
                  </a:lnTo>
                  <a:lnTo>
                    <a:pt x="20340" y="40109"/>
                  </a:lnTo>
                  <a:lnTo>
                    <a:pt x="0" y="40109"/>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5" name="Vrije vorm 14">
              <a:extLst>
                <a:ext uri="{FF2B5EF4-FFF2-40B4-BE49-F238E27FC236}">
                  <a16:creationId xmlns:a16="http://schemas.microsoft.com/office/drawing/2014/main" id="{20222213-6254-E64E-B215-2D9AA811D3A8}"/>
                </a:ext>
              </a:extLst>
            </p:cNvPr>
            <p:cNvSpPr/>
            <p:nvPr/>
          </p:nvSpPr>
          <p:spPr>
            <a:xfrm>
              <a:off x="4254020" y="5243616"/>
              <a:ext cx="20340" cy="40108"/>
            </a:xfrm>
            <a:custGeom>
              <a:avLst/>
              <a:gdLst>
                <a:gd name="connsiteX0" fmla="*/ 0 w 20340"/>
                <a:gd name="connsiteY0" fmla="*/ 0 h 40108"/>
                <a:gd name="connsiteX1" fmla="*/ 20340 w 20340"/>
                <a:gd name="connsiteY1" fmla="*/ 0 h 40108"/>
                <a:gd name="connsiteX2" fmla="*/ 20340 w 20340"/>
                <a:gd name="connsiteY2" fmla="*/ 40109 h 40108"/>
                <a:gd name="connsiteX3" fmla="*/ 0 w 20340"/>
                <a:gd name="connsiteY3" fmla="*/ 40109 h 40108"/>
              </a:gdLst>
              <a:ahLst/>
              <a:cxnLst>
                <a:cxn ang="0">
                  <a:pos x="connsiteX0" y="connsiteY0"/>
                </a:cxn>
                <a:cxn ang="0">
                  <a:pos x="connsiteX1" y="connsiteY1"/>
                </a:cxn>
                <a:cxn ang="0">
                  <a:pos x="connsiteX2" y="connsiteY2"/>
                </a:cxn>
                <a:cxn ang="0">
                  <a:pos x="connsiteX3" y="connsiteY3"/>
                </a:cxn>
              </a:cxnLst>
              <a:rect l="l" t="t" r="r" b="b"/>
              <a:pathLst>
                <a:path w="20340" h="40108">
                  <a:moveTo>
                    <a:pt x="0" y="0"/>
                  </a:moveTo>
                  <a:lnTo>
                    <a:pt x="20340" y="0"/>
                  </a:lnTo>
                  <a:lnTo>
                    <a:pt x="20340" y="40109"/>
                  </a:lnTo>
                  <a:lnTo>
                    <a:pt x="0" y="40109"/>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6" name="Vrije vorm 15">
              <a:extLst>
                <a:ext uri="{FF2B5EF4-FFF2-40B4-BE49-F238E27FC236}">
                  <a16:creationId xmlns:a16="http://schemas.microsoft.com/office/drawing/2014/main" id="{65D426C9-DA65-A541-AD44-A744A2839CCF}"/>
                </a:ext>
              </a:extLst>
            </p:cNvPr>
            <p:cNvSpPr/>
            <p:nvPr/>
          </p:nvSpPr>
          <p:spPr>
            <a:xfrm>
              <a:off x="4290051" y="5243616"/>
              <a:ext cx="20340" cy="40108"/>
            </a:xfrm>
            <a:custGeom>
              <a:avLst/>
              <a:gdLst>
                <a:gd name="connsiteX0" fmla="*/ 0 w 20340"/>
                <a:gd name="connsiteY0" fmla="*/ 0 h 40108"/>
                <a:gd name="connsiteX1" fmla="*/ 20340 w 20340"/>
                <a:gd name="connsiteY1" fmla="*/ 0 h 40108"/>
                <a:gd name="connsiteX2" fmla="*/ 20340 w 20340"/>
                <a:gd name="connsiteY2" fmla="*/ 40109 h 40108"/>
                <a:gd name="connsiteX3" fmla="*/ 0 w 20340"/>
                <a:gd name="connsiteY3" fmla="*/ 40109 h 40108"/>
              </a:gdLst>
              <a:ahLst/>
              <a:cxnLst>
                <a:cxn ang="0">
                  <a:pos x="connsiteX0" y="connsiteY0"/>
                </a:cxn>
                <a:cxn ang="0">
                  <a:pos x="connsiteX1" y="connsiteY1"/>
                </a:cxn>
                <a:cxn ang="0">
                  <a:pos x="connsiteX2" y="connsiteY2"/>
                </a:cxn>
                <a:cxn ang="0">
                  <a:pos x="connsiteX3" y="connsiteY3"/>
                </a:cxn>
              </a:cxnLst>
              <a:rect l="l" t="t" r="r" b="b"/>
              <a:pathLst>
                <a:path w="20340" h="40108">
                  <a:moveTo>
                    <a:pt x="0" y="0"/>
                  </a:moveTo>
                  <a:lnTo>
                    <a:pt x="20340" y="0"/>
                  </a:lnTo>
                  <a:lnTo>
                    <a:pt x="20340" y="40109"/>
                  </a:lnTo>
                  <a:lnTo>
                    <a:pt x="0" y="40109"/>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7" name="Vrije vorm 16">
              <a:extLst>
                <a:ext uri="{FF2B5EF4-FFF2-40B4-BE49-F238E27FC236}">
                  <a16:creationId xmlns:a16="http://schemas.microsoft.com/office/drawing/2014/main" id="{4414312C-F371-1D46-998C-5AD35AE51CAD}"/>
                </a:ext>
              </a:extLst>
            </p:cNvPr>
            <p:cNvSpPr/>
            <p:nvPr/>
          </p:nvSpPr>
          <p:spPr>
            <a:xfrm>
              <a:off x="4217981" y="5125220"/>
              <a:ext cx="20340" cy="40108"/>
            </a:xfrm>
            <a:custGeom>
              <a:avLst/>
              <a:gdLst>
                <a:gd name="connsiteX0" fmla="*/ 0 w 20340"/>
                <a:gd name="connsiteY0" fmla="*/ 0 h 40108"/>
                <a:gd name="connsiteX1" fmla="*/ 20340 w 20340"/>
                <a:gd name="connsiteY1" fmla="*/ 0 h 40108"/>
                <a:gd name="connsiteX2" fmla="*/ 20340 w 20340"/>
                <a:gd name="connsiteY2" fmla="*/ 40109 h 40108"/>
                <a:gd name="connsiteX3" fmla="*/ 0 w 20340"/>
                <a:gd name="connsiteY3" fmla="*/ 40109 h 40108"/>
              </a:gdLst>
              <a:ahLst/>
              <a:cxnLst>
                <a:cxn ang="0">
                  <a:pos x="connsiteX0" y="connsiteY0"/>
                </a:cxn>
                <a:cxn ang="0">
                  <a:pos x="connsiteX1" y="connsiteY1"/>
                </a:cxn>
                <a:cxn ang="0">
                  <a:pos x="connsiteX2" y="connsiteY2"/>
                </a:cxn>
                <a:cxn ang="0">
                  <a:pos x="connsiteX3" y="connsiteY3"/>
                </a:cxn>
              </a:cxnLst>
              <a:rect l="l" t="t" r="r" b="b"/>
              <a:pathLst>
                <a:path w="20340" h="40108">
                  <a:moveTo>
                    <a:pt x="0" y="0"/>
                  </a:moveTo>
                  <a:lnTo>
                    <a:pt x="20340" y="0"/>
                  </a:lnTo>
                  <a:lnTo>
                    <a:pt x="20340" y="40109"/>
                  </a:lnTo>
                  <a:lnTo>
                    <a:pt x="0" y="40109"/>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8" name="Vrije vorm 17">
              <a:extLst>
                <a:ext uri="{FF2B5EF4-FFF2-40B4-BE49-F238E27FC236}">
                  <a16:creationId xmlns:a16="http://schemas.microsoft.com/office/drawing/2014/main" id="{1E35564B-1D8D-7F40-A14C-12A9BE33A69A}"/>
                </a:ext>
              </a:extLst>
            </p:cNvPr>
            <p:cNvSpPr/>
            <p:nvPr/>
          </p:nvSpPr>
          <p:spPr>
            <a:xfrm>
              <a:off x="4254020" y="5124839"/>
              <a:ext cx="20340" cy="40108"/>
            </a:xfrm>
            <a:custGeom>
              <a:avLst/>
              <a:gdLst>
                <a:gd name="connsiteX0" fmla="*/ 0 w 20340"/>
                <a:gd name="connsiteY0" fmla="*/ 0 h 40108"/>
                <a:gd name="connsiteX1" fmla="*/ 20340 w 20340"/>
                <a:gd name="connsiteY1" fmla="*/ 0 h 40108"/>
                <a:gd name="connsiteX2" fmla="*/ 20340 w 20340"/>
                <a:gd name="connsiteY2" fmla="*/ 40109 h 40108"/>
                <a:gd name="connsiteX3" fmla="*/ 0 w 20340"/>
                <a:gd name="connsiteY3" fmla="*/ 40109 h 40108"/>
              </a:gdLst>
              <a:ahLst/>
              <a:cxnLst>
                <a:cxn ang="0">
                  <a:pos x="connsiteX0" y="connsiteY0"/>
                </a:cxn>
                <a:cxn ang="0">
                  <a:pos x="connsiteX1" y="connsiteY1"/>
                </a:cxn>
                <a:cxn ang="0">
                  <a:pos x="connsiteX2" y="connsiteY2"/>
                </a:cxn>
                <a:cxn ang="0">
                  <a:pos x="connsiteX3" y="connsiteY3"/>
                </a:cxn>
              </a:cxnLst>
              <a:rect l="l" t="t" r="r" b="b"/>
              <a:pathLst>
                <a:path w="20340" h="40108">
                  <a:moveTo>
                    <a:pt x="0" y="0"/>
                  </a:moveTo>
                  <a:lnTo>
                    <a:pt x="20340" y="0"/>
                  </a:lnTo>
                  <a:lnTo>
                    <a:pt x="20340" y="40109"/>
                  </a:lnTo>
                  <a:lnTo>
                    <a:pt x="0" y="40109"/>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19" name="Vrije vorm 18">
              <a:extLst>
                <a:ext uri="{FF2B5EF4-FFF2-40B4-BE49-F238E27FC236}">
                  <a16:creationId xmlns:a16="http://schemas.microsoft.com/office/drawing/2014/main" id="{81FE6F38-AD1C-2C4D-B7D5-7935280D4AAC}"/>
                </a:ext>
              </a:extLst>
            </p:cNvPr>
            <p:cNvSpPr/>
            <p:nvPr/>
          </p:nvSpPr>
          <p:spPr>
            <a:xfrm>
              <a:off x="4290051" y="5124839"/>
              <a:ext cx="20340" cy="40108"/>
            </a:xfrm>
            <a:custGeom>
              <a:avLst/>
              <a:gdLst>
                <a:gd name="connsiteX0" fmla="*/ 0 w 20340"/>
                <a:gd name="connsiteY0" fmla="*/ 0 h 40108"/>
                <a:gd name="connsiteX1" fmla="*/ 20340 w 20340"/>
                <a:gd name="connsiteY1" fmla="*/ 0 h 40108"/>
                <a:gd name="connsiteX2" fmla="*/ 20340 w 20340"/>
                <a:gd name="connsiteY2" fmla="*/ 40109 h 40108"/>
                <a:gd name="connsiteX3" fmla="*/ 0 w 20340"/>
                <a:gd name="connsiteY3" fmla="*/ 40109 h 40108"/>
              </a:gdLst>
              <a:ahLst/>
              <a:cxnLst>
                <a:cxn ang="0">
                  <a:pos x="connsiteX0" y="connsiteY0"/>
                </a:cxn>
                <a:cxn ang="0">
                  <a:pos x="connsiteX1" y="connsiteY1"/>
                </a:cxn>
                <a:cxn ang="0">
                  <a:pos x="connsiteX2" y="connsiteY2"/>
                </a:cxn>
                <a:cxn ang="0">
                  <a:pos x="connsiteX3" y="connsiteY3"/>
                </a:cxn>
              </a:cxnLst>
              <a:rect l="l" t="t" r="r" b="b"/>
              <a:pathLst>
                <a:path w="20340" h="40108">
                  <a:moveTo>
                    <a:pt x="0" y="0"/>
                  </a:moveTo>
                  <a:lnTo>
                    <a:pt x="20340" y="0"/>
                  </a:lnTo>
                  <a:lnTo>
                    <a:pt x="20340" y="40109"/>
                  </a:lnTo>
                  <a:lnTo>
                    <a:pt x="0" y="40109"/>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grpSp>
      <p:grpSp>
        <p:nvGrpSpPr>
          <p:cNvPr id="51" name="Groep 50">
            <a:extLst>
              <a:ext uri="{FF2B5EF4-FFF2-40B4-BE49-F238E27FC236}">
                <a16:creationId xmlns:a16="http://schemas.microsoft.com/office/drawing/2014/main" id="{D6E5B39C-9F5D-494E-A4FB-8CD043A1C770}"/>
              </a:ext>
            </a:extLst>
          </p:cNvPr>
          <p:cNvGrpSpPr/>
          <p:nvPr/>
        </p:nvGrpSpPr>
        <p:grpSpPr>
          <a:xfrm>
            <a:off x="3210408" y="4018436"/>
            <a:ext cx="1068778" cy="1337017"/>
            <a:chOff x="4996372" y="4948453"/>
            <a:chExt cx="432955" cy="541617"/>
          </a:xfrm>
        </p:grpSpPr>
        <p:grpSp>
          <p:nvGrpSpPr>
            <p:cNvPr id="20" name="Graphic 3">
              <a:extLst>
                <a:ext uri="{FF2B5EF4-FFF2-40B4-BE49-F238E27FC236}">
                  <a16:creationId xmlns:a16="http://schemas.microsoft.com/office/drawing/2014/main" id="{CA8F109F-A360-F647-A334-7F1FDA413F8C}"/>
                </a:ext>
              </a:extLst>
            </p:cNvPr>
            <p:cNvGrpSpPr/>
            <p:nvPr/>
          </p:nvGrpSpPr>
          <p:grpSpPr>
            <a:xfrm>
              <a:off x="4996372" y="4948453"/>
              <a:ext cx="432955" cy="541617"/>
              <a:chOff x="4996372" y="4948453"/>
              <a:chExt cx="432955" cy="541617"/>
            </a:xfrm>
          </p:grpSpPr>
          <p:sp>
            <p:nvSpPr>
              <p:cNvPr id="21" name="Vrije vorm 20">
                <a:extLst>
                  <a:ext uri="{FF2B5EF4-FFF2-40B4-BE49-F238E27FC236}">
                    <a16:creationId xmlns:a16="http://schemas.microsoft.com/office/drawing/2014/main" id="{7DCD1AC3-6A46-2D41-9001-4C71BACD5371}"/>
                  </a:ext>
                </a:extLst>
              </p:cNvPr>
              <p:cNvSpPr/>
              <p:nvPr/>
            </p:nvSpPr>
            <p:spPr>
              <a:xfrm>
                <a:off x="4996372" y="4948453"/>
                <a:ext cx="432955" cy="541617"/>
              </a:xfrm>
              <a:custGeom>
                <a:avLst/>
                <a:gdLst>
                  <a:gd name="connsiteX0" fmla="*/ 432947 w 432955"/>
                  <a:gd name="connsiteY0" fmla="*/ 83205 h 541617"/>
                  <a:gd name="connsiteX1" fmla="*/ 216478 w 432955"/>
                  <a:gd name="connsiteY1" fmla="*/ 0 h 541617"/>
                  <a:gd name="connsiteX2" fmla="*/ 9 w 432955"/>
                  <a:gd name="connsiteY2" fmla="*/ 83205 h 541617"/>
                  <a:gd name="connsiteX3" fmla="*/ 9 w 432955"/>
                  <a:gd name="connsiteY3" fmla="*/ 299657 h 541617"/>
                  <a:gd name="connsiteX4" fmla="*/ 42274 w 432955"/>
                  <a:gd name="connsiteY4" fmla="*/ 409619 h 541617"/>
                  <a:gd name="connsiteX5" fmla="*/ 216478 w 432955"/>
                  <a:gd name="connsiteY5" fmla="*/ 541618 h 541617"/>
                  <a:gd name="connsiteX6" fmla="*/ 390682 w 432955"/>
                  <a:gd name="connsiteY6" fmla="*/ 409619 h 541617"/>
                  <a:gd name="connsiteX7" fmla="*/ 432947 w 432955"/>
                  <a:gd name="connsiteY7" fmla="*/ 299657 h 541617"/>
                  <a:gd name="connsiteX8" fmla="*/ 432947 w 432955"/>
                  <a:gd name="connsiteY8" fmla="*/ 83205 h 54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955" h="541617">
                    <a:moveTo>
                      <a:pt x="432947" y="83205"/>
                    </a:moveTo>
                    <a:cubicBezTo>
                      <a:pt x="353828" y="83205"/>
                      <a:pt x="266839" y="51409"/>
                      <a:pt x="216478" y="0"/>
                    </a:cubicBezTo>
                    <a:cubicBezTo>
                      <a:pt x="166117" y="51409"/>
                      <a:pt x="79136" y="83205"/>
                      <a:pt x="9" y="83205"/>
                    </a:cubicBezTo>
                    <a:cubicBezTo>
                      <a:pt x="486" y="129644"/>
                      <a:pt x="434" y="257167"/>
                      <a:pt x="9" y="299657"/>
                    </a:cubicBezTo>
                    <a:cubicBezTo>
                      <a:pt x="-415" y="341852"/>
                      <a:pt x="13725" y="378368"/>
                      <a:pt x="42274" y="409619"/>
                    </a:cubicBezTo>
                    <a:cubicBezTo>
                      <a:pt x="92116" y="464205"/>
                      <a:pt x="149578" y="508956"/>
                      <a:pt x="216478" y="541618"/>
                    </a:cubicBezTo>
                    <a:cubicBezTo>
                      <a:pt x="283378" y="508956"/>
                      <a:pt x="340840" y="464205"/>
                      <a:pt x="390682" y="409619"/>
                    </a:cubicBezTo>
                    <a:cubicBezTo>
                      <a:pt x="419231" y="378368"/>
                      <a:pt x="433371" y="341852"/>
                      <a:pt x="432947" y="299657"/>
                    </a:cubicBezTo>
                    <a:cubicBezTo>
                      <a:pt x="432522" y="257167"/>
                      <a:pt x="432470" y="129644"/>
                      <a:pt x="432947" y="83205"/>
                    </a:cubicBezTo>
                  </a:path>
                </a:pathLst>
              </a:custGeom>
              <a:solidFill>
                <a:srgbClr val="F0F2F2"/>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22" name="Vrije vorm 21">
                <a:extLst>
                  <a:ext uri="{FF2B5EF4-FFF2-40B4-BE49-F238E27FC236}">
                    <a16:creationId xmlns:a16="http://schemas.microsoft.com/office/drawing/2014/main" id="{C47CE79F-A468-8149-99E1-4845283E8908}"/>
                  </a:ext>
                </a:extLst>
              </p:cNvPr>
              <p:cNvSpPr/>
              <p:nvPr/>
            </p:nvSpPr>
            <p:spPr>
              <a:xfrm>
                <a:off x="5136962" y="5073794"/>
                <a:ext cx="154079" cy="94920"/>
              </a:xfrm>
              <a:custGeom>
                <a:avLst/>
                <a:gdLst>
                  <a:gd name="connsiteX0" fmla="*/ 154080 w 154079"/>
                  <a:gd name="connsiteY0" fmla="*/ 94921 h 94920"/>
                  <a:gd name="connsiteX1" fmla="*/ 115668 w 154079"/>
                  <a:gd name="connsiteY1" fmla="*/ 94921 h 94920"/>
                  <a:gd name="connsiteX2" fmla="*/ 115668 w 154079"/>
                  <a:gd name="connsiteY2" fmla="*/ 75949 h 94920"/>
                  <a:gd name="connsiteX3" fmla="*/ 77040 w 154079"/>
                  <a:gd name="connsiteY3" fmla="*/ 37866 h 94920"/>
                  <a:gd name="connsiteX4" fmla="*/ 38403 w 154079"/>
                  <a:gd name="connsiteY4" fmla="*/ 75949 h 94920"/>
                  <a:gd name="connsiteX5" fmla="*/ 38403 w 154079"/>
                  <a:gd name="connsiteY5" fmla="*/ 94921 h 94920"/>
                  <a:gd name="connsiteX6" fmla="*/ 0 w 154079"/>
                  <a:gd name="connsiteY6" fmla="*/ 94921 h 94920"/>
                  <a:gd name="connsiteX7" fmla="*/ 0 w 154079"/>
                  <a:gd name="connsiteY7" fmla="*/ 75949 h 94920"/>
                  <a:gd name="connsiteX8" fmla="*/ 77040 w 154079"/>
                  <a:gd name="connsiteY8" fmla="*/ 0 h 94920"/>
                  <a:gd name="connsiteX9" fmla="*/ 154080 w 154079"/>
                  <a:gd name="connsiteY9" fmla="*/ 75949 h 94920"/>
                  <a:gd name="connsiteX10" fmla="*/ 154080 w 154079"/>
                  <a:gd name="connsiteY10" fmla="*/ 94921 h 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79" h="94920">
                    <a:moveTo>
                      <a:pt x="154080" y="94921"/>
                    </a:moveTo>
                    <a:lnTo>
                      <a:pt x="115668" y="94921"/>
                    </a:lnTo>
                    <a:lnTo>
                      <a:pt x="115668" y="75949"/>
                    </a:lnTo>
                    <a:cubicBezTo>
                      <a:pt x="115668" y="54951"/>
                      <a:pt x="98341" y="37866"/>
                      <a:pt x="77040" y="37866"/>
                    </a:cubicBezTo>
                    <a:cubicBezTo>
                      <a:pt x="55739" y="37866"/>
                      <a:pt x="38403" y="54951"/>
                      <a:pt x="38403" y="75949"/>
                    </a:cubicBezTo>
                    <a:lnTo>
                      <a:pt x="38403" y="94921"/>
                    </a:lnTo>
                    <a:lnTo>
                      <a:pt x="0" y="94921"/>
                    </a:lnTo>
                    <a:lnTo>
                      <a:pt x="0" y="75949"/>
                    </a:lnTo>
                    <a:cubicBezTo>
                      <a:pt x="0" y="34065"/>
                      <a:pt x="34558" y="0"/>
                      <a:pt x="77040" y="0"/>
                    </a:cubicBezTo>
                    <a:cubicBezTo>
                      <a:pt x="119522" y="0"/>
                      <a:pt x="154080" y="34065"/>
                      <a:pt x="154080" y="75949"/>
                    </a:cubicBezTo>
                    <a:lnTo>
                      <a:pt x="154080" y="94921"/>
                    </a:lnTo>
                    <a:close/>
                  </a:path>
                </a:pathLst>
              </a:custGeom>
              <a:solidFill>
                <a:srgbClr val="0082C4"/>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23" name="Vrije vorm 22">
                <a:extLst>
                  <a:ext uri="{FF2B5EF4-FFF2-40B4-BE49-F238E27FC236}">
                    <a16:creationId xmlns:a16="http://schemas.microsoft.com/office/drawing/2014/main" id="{0A3CEECC-663B-D346-B917-E172A223DC2D}"/>
                  </a:ext>
                </a:extLst>
              </p:cNvPr>
              <p:cNvSpPr/>
              <p:nvPr/>
            </p:nvSpPr>
            <p:spPr>
              <a:xfrm>
                <a:off x="5117098" y="5168715"/>
                <a:ext cx="96401" cy="209445"/>
              </a:xfrm>
              <a:custGeom>
                <a:avLst/>
                <a:gdLst>
                  <a:gd name="connsiteX0" fmla="*/ 96393 w 96401"/>
                  <a:gd name="connsiteY0" fmla="*/ 148798 h 209445"/>
                  <a:gd name="connsiteX1" fmla="*/ 69126 w 96401"/>
                  <a:gd name="connsiteY1" fmla="*/ 121912 h 209445"/>
                  <a:gd name="connsiteX2" fmla="*/ 34697 w 96401"/>
                  <a:gd name="connsiteY2" fmla="*/ 87977 h 209445"/>
                  <a:gd name="connsiteX3" fmla="*/ 61861 w 96401"/>
                  <a:gd name="connsiteY3" fmla="*/ 61194 h 209445"/>
                  <a:gd name="connsiteX4" fmla="*/ 96289 w 96401"/>
                  <a:gd name="connsiteY4" fmla="*/ 95137 h 209445"/>
                  <a:gd name="connsiteX5" fmla="*/ 96402 w 96401"/>
                  <a:gd name="connsiteY5" fmla="*/ 95025 h 209445"/>
                  <a:gd name="connsiteX6" fmla="*/ 96402 w 96401"/>
                  <a:gd name="connsiteY6" fmla="*/ 0 h 209445"/>
                  <a:gd name="connsiteX7" fmla="*/ 0 w 96401"/>
                  <a:gd name="connsiteY7" fmla="*/ 0 h 209445"/>
                  <a:gd name="connsiteX8" fmla="*/ 0 w 96401"/>
                  <a:gd name="connsiteY8" fmla="*/ 117816 h 209445"/>
                  <a:gd name="connsiteX9" fmla="*/ 32021 w 96401"/>
                  <a:gd name="connsiteY9" fmla="*/ 183270 h 209445"/>
                  <a:gd name="connsiteX10" fmla="*/ 96402 w 96401"/>
                  <a:gd name="connsiteY10" fmla="*/ 209446 h 209445"/>
                  <a:gd name="connsiteX11" fmla="*/ 96393 w 96401"/>
                  <a:gd name="connsiteY11" fmla="*/ 148798 h 209445"/>
                  <a:gd name="connsiteX12" fmla="*/ 96393 w 96401"/>
                  <a:gd name="connsiteY12" fmla="*/ 148798 h 20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401" h="209445">
                    <a:moveTo>
                      <a:pt x="96393" y="148798"/>
                    </a:moveTo>
                    <a:lnTo>
                      <a:pt x="69126" y="121912"/>
                    </a:lnTo>
                    <a:lnTo>
                      <a:pt x="34697" y="87977"/>
                    </a:lnTo>
                    <a:lnTo>
                      <a:pt x="61861" y="61194"/>
                    </a:lnTo>
                    <a:lnTo>
                      <a:pt x="96289" y="95137"/>
                    </a:lnTo>
                    <a:lnTo>
                      <a:pt x="96402" y="95025"/>
                    </a:lnTo>
                    <a:lnTo>
                      <a:pt x="96402" y="0"/>
                    </a:lnTo>
                    <a:lnTo>
                      <a:pt x="0" y="0"/>
                    </a:lnTo>
                    <a:lnTo>
                      <a:pt x="0" y="117816"/>
                    </a:lnTo>
                    <a:cubicBezTo>
                      <a:pt x="0" y="139870"/>
                      <a:pt x="10088" y="164783"/>
                      <a:pt x="32021" y="183270"/>
                    </a:cubicBezTo>
                    <a:cubicBezTo>
                      <a:pt x="47426" y="196241"/>
                      <a:pt x="68684" y="206043"/>
                      <a:pt x="96402" y="209446"/>
                    </a:cubicBezTo>
                    <a:lnTo>
                      <a:pt x="96393" y="148798"/>
                    </a:lnTo>
                    <a:lnTo>
                      <a:pt x="96393" y="148798"/>
                    </a:lnTo>
                    <a:close/>
                  </a:path>
                </a:pathLst>
              </a:custGeom>
              <a:solidFill>
                <a:srgbClr val="32A7D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24" name="Vrije vorm 23">
                <a:extLst>
                  <a:ext uri="{FF2B5EF4-FFF2-40B4-BE49-F238E27FC236}">
                    <a16:creationId xmlns:a16="http://schemas.microsoft.com/office/drawing/2014/main" id="{934DB551-EB29-6641-AACC-BCDAC541EDA7}"/>
                  </a:ext>
                </a:extLst>
              </p:cNvPr>
              <p:cNvSpPr/>
              <p:nvPr/>
            </p:nvSpPr>
            <p:spPr>
              <a:xfrm>
                <a:off x="5213500" y="5222453"/>
                <a:ext cx="96401" cy="155699"/>
              </a:xfrm>
              <a:custGeom>
                <a:avLst/>
                <a:gdLst>
                  <a:gd name="connsiteX0" fmla="*/ 0 w 96401"/>
                  <a:gd name="connsiteY0" fmla="*/ 95042 h 155699"/>
                  <a:gd name="connsiteX1" fmla="*/ 0 w 96401"/>
                  <a:gd name="connsiteY1" fmla="*/ 155699 h 155699"/>
                  <a:gd name="connsiteX2" fmla="*/ 64380 w 96401"/>
                  <a:gd name="connsiteY2" fmla="*/ 129523 h 155699"/>
                  <a:gd name="connsiteX3" fmla="*/ 96402 w 96401"/>
                  <a:gd name="connsiteY3" fmla="*/ 64069 h 155699"/>
                  <a:gd name="connsiteX4" fmla="*/ 96402 w 96401"/>
                  <a:gd name="connsiteY4" fmla="*/ 0 h 155699"/>
                  <a:gd name="connsiteX5" fmla="*/ 0 w 96401"/>
                  <a:gd name="connsiteY5" fmla="*/ 95042 h 15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01" h="155699">
                    <a:moveTo>
                      <a:pt x="0" y="95042"/>
                    </a:moveTo>
                    <a:lnTo>
                      <a:pt x="0" y="155699"/>
                    </a:lnTo>
                    <a:cubicBezTo>
                      <a:pt x="27718" y="152296"/>
                      <a:pt x="48976" y="142494"/>
                      <a:pt x="64380" y="129523"/>
                    </a:cubicBezTo>
                    <a:cubicBezTo>
                      <a:pt x="86322" y="111044"/>
                      <a:pt x="96402" y="86124"/>
                      <a:pt x="96402" y="64069"/>
                    </a:cubicBezTo>
                    <a:lnTo>
                      <a:pt x="96402" y="0"/>
                    </a:lnTo>
                    <a:lnTo>
                      <a:pt x="0" y="95042"/>
                    </a:lnTo>
                    <a:close/>
                  </a:path>
                </a:pathLst>
              </a:custGeom>
              <a:solidFill>
                <a:srgbClr val="006BA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grpSp>
        <p:sp>
          <p:nvSpPr>
            <p:cNvPr id="25" name="Vrije vorm 24">
              <a:extLst>
                <a:ext uri="{FF2B5EF4-FFF2-40B4-BE49-F238E27FC236}">
                  <a16:creationId xmlns:a16="http://schemas.microsoft.com/office/drawing/2014/main" id="{21AD8A0D-B12E-C94D-ADCD-FB9E64B5F16D}"/>
                </a:ext>
              </a:extLst>
            </p:cNvPr>
            <p:cNvSpPr/>
            <p:nvPr/>
          </p:nvSpPr>
          <p:spPr>
            <a:xfrm>
              <a:off x="5213500" y="5168715"/>
              <a:ext cx="96384" cy="95024"/>
            </a:xfrm>
            <a:custGeom>
              <a:avLst/>
              <a:gdLst>
                <a:gd name="connsiteX0" fmla="*/ 96384 w 96384"/>
                <a:gd name="connsiteY0" fmla="*/ 0 h 95024"/>
                <a:gd name="connsiteX1" fmla="*/ 0 w 96384"/>
                <a:gd name="connsiteY1" fmla="*/ 0 h 95024"/>
                <a:gd name="connsiteX2" fmla="*/ 0 w 96384"/>
                <a:gd name="connsiteY2" fmla="*/ 95025 h 95024"/>
              </a:gdLst>
              <a:ahLst/>
              <a:cxnLst>
                <a:cxn ang="0">
                  <a:pos x="connsiteX0" y="connsiteY0"/>
                </a:cxn>
                <a:cxn ang="0">
                  <a:pos x="connsiteX1" y="connsiteY1"/>
                </a:cxn>
                <a:cxn ang="0">
                  <a:pos x="connsiteX2" y="connsiteY2"/>
                </a:cxn>
              </a:cxnLst>
              <a:rect l="l" t="t" r="r" b="b"/>
              <a:pathLst>
                <a:path w="96384" h="95024">
                  <a:moveTo>
                    <a:pt x="96384" y="0"/>
                  </a:moveTo>
                  <a:lnTo>
                    <a:pt x="0" y="0"/>
                  </a:lnTo>
                  <a:lnTo>
                    <a:pt x="0" y="95025"/>
                  </a:lnTo>
                  <a:close/>
                </a:path>
              </a:pathLst>
            </a:custGeom>
            <a:solidFill>
              <a:srgbClr val="006BA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grpSp>
      <p:grpSp>
        <p:nvGrpSpPr>
          <p:cNvPr id="52" name="Groep 51">
            <a:extLst>
              <a:ext uri="{FF2B5EF4-FFF2-40B4-BE49-F238E27FC236}">
                <a16:creationId xmlns:a16="http://schemas.microsoft.com/office/drawing/2014/main" id="{80913D92-BCEF-934F-B46F-53D57F1FBD38}"/>
              </a:ext>
            </a:extLst>
          </p:cNvPr>
          <p:cNvGrpSpPr/>
          <p:nvPr/>
        </p:nvGrpSpPr>
        <p:grpSpPr>
          <a:xfrm>
            <a:off x="5561611" y="4008860"/>
            <a:ext cx="1068778" cy="1356171"/>
            <a:chOff x="5844253" y="4948453"/>
            <a:chExt cx="432955" cy="549376"/>
          </a:xfrm>
        </p:grpSpPr>
        <p:sp>
          <p:nvSpPr>
            <p:cNvPr id="26" name="Vrije vorm 25">
              <a:extLst>
                <a:ext uri="{FF2B5EF4-FFF2-40B4-BE49-F238E27FC236}">
                  <a16:creationId xmlns:a16="http://schemas.microsoft.com/office/drawing/2014/main" id="{12612171-4E4A-CE49-A9F6-8628577D8456}"/>
                </a:ext>
              </a:extLst>
            </p:cNvPr>
            <p:cNvSpPr/>
            <p:nvPr/>
          </p:nvSpPr>
          <p:spPr>
            <a:xfrm>
              <a:off x="5844253" y="4948453"/>
              <a:ext cx="432955" cy="549376"/>
            </a:xfrm>
            <a:custGeom>
              <a:avLst/>
              <a:gdLst>
                <a:gd name="connsiteX0" fmla="*/ 432946 w 432955"/>
                <a:gd name="connsiteY0" fmla="*/ 84392 h 549376"/>
                <a:gd name="connsiteX1" fmla="*/ 216478 w 432955"/>
                <a:gd name="connsiteY1" fmla="*/ 0 h 549376"/>
                <a:gd name="connsiteX2" fmla="*/ 9 w 432955"/>
                <a:gd name="connsiteY2" fmla="*/ 84392 h 549376"/>
                <a:gd name="connsiteX3" fmla="*/ 9 w 432955"/>
                <a:gd name="connsiteY3" fmla="*/ 303943 h 549376"/>
                <a:gd name="connsiteX4" fmla="*/ 42274 w 432955"/>
                <a:gd name="connsiteY4" fmla="*/ 415480 h 549376"/>
                <a:gd name="connsiteX5" fmla="*/ 216478 w 432955"/>
                <a:gd name="connsiteY5" fmla="*/ 549376 h 549376"/>
                <a:gd name="connsiteX6" fmla="*/ 390682 w 432955"/>
                <a:gd name="connsiteY6" fmla="*/ 415480 h 549376"/>
                <a:gd name="connsiteX7" fmla="*/ 432946 w 432955"/>
                <a:gd name="connsiteY7" fmla="*/ 303943 h 549376"/>
                <a:gd name="connsiteX8" fmla="*/ 432946 w 432955"/>
                <a:gd name="connsiteY8" fmla="*/ 84392 h 54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955" h="549376">
                  <a:moveTo>
                    <a:pt x="432946" y="84392"/>
                  </a:moveTo>
                  <a:cubicBezTo>
                    <a:pt x="353828" y="84392"/>
                    <a:pt x="266839" y="52145"/>
                    <a:pt x="216478" y="0"/>
                  </a:cubicBezTo>
                  <a:cubicBezTo>
                    <a:pt x="166125" y="52145"/>
                    <a:pt x="79136" y="84392"/>
                    <a:pt x="9" y="84392"/>
                  </a:cubicBezTo>
                  <a:cubicBezTo>
                    <a:pt x="485" y="131497"/>
                    <a:pt x="433" y="260847"/>
                    <a:pt x="9" y="303943"/>
                  </a:cubicBezTo>
                  <a:cubicBezTo>
                    <a:pt x="-415" y="346745"/>
                    <a:pt x="13725" y="383780"/>
                    <a:pt x="42274" y="415480"/>
                  </a:cubicBezTo>
                  <a:cubicBezTo>
                    <a:pt x="92116" y="470847"/>
                    <a:pt x="149578" y="516247"/>
                    <a:pt x="216478" y="549376"/>
                  </a:cubicBezTo>
                  <a:cubicBezTo>
                    <a:pt x="283378" y="516247"/>
                    <a:pt x="340840" y="470847"/>
                    <a:pt x="390682" y="415480"/>
                  </a:cubicBezTo>
                  <a:cubicBezTo>
                    <a:pt x="419231" y="383780"/>
                    <a:pt x="433371" y="346745"/>
                    <a:pt x="432946" y="303943"/>
                  </a:cubicBezTo>
                  <a:cubicBezTo>
                    <a:pt x="432522" y="260847"/>
                    <a:pt x="432470" y="131497"/>
                    <a:pt x="432946" y="84392"/>
                  </a:cubicBezTo>
                </a:path>
              </a:pathLst>
            </a:custGeom>
            <a:solidFill>
              <a:srgbClr val="F0F2F2"/>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27" name="Vrije vorm 26">
              <a:extLst>
                <a:ext uri="{FF2B5EF4-FFF2-40B4-BE49-F238E27FC236}">
                  <a16:creationId xmlns:a16="http://schemas.microsoft.com/office/drawing/2014/main" id="{95C04768-FE6F-D445-B095-A9EFE5B5FCD2}"/>
                </a:ext>
              </a:extLst>
            </p:cNvPr>
            <p:cNvSpPr/>
            <p:nvPr/>
          </p:nvSpPr>
          <p:spPr>
            <a:xfrm>
              <a:off x="5939331" y="5132174"/>
              <a:ext cx="241441" cy="170237"/>
            </a:xfrm>
            <a:custGeom>
              <a:avLst/>
              <a:gdLst>
                <a:gd name="connsiteX0" fmla="*/ 96436 w 241441"/>
                <a:gd name="connsiteY0" fmla="*/ 170238 h 170237"/>
                <a:gd name="connsiteX1" fmla="*/ 145005 w 241441"/>
                <a:gd name="connsiteY1" fmla="*/ 170238 h 170237"/>
                <a:gd name="connsiteX2" fmla="*/ 145005 w 241441"/>
                <a:gd name="connsiteY2" fmla="*/ 158600 h 170237"/>
                <a:gd name="connsiteX3" fmla="*/ 241441 w 241441"/>
                <a:gd name="connsiteY3" fmla="*/ 158600 h 170237"/>
                <a:gd name="connsiteX4" fmla="*/ 241441 w 241441"/>
                <a:gd name="connsiteY4" fmla="*/ 0 h 170237"/>
                <a:gd name="connsiteX5" fmla="*/ 0 w 241441"/>
                <a:gd name="connsiteY5" fmla="*/ 0 h 170237"/>
                <a:gd name="connsiteX6" fmla="*/ 0 w 241441"/>
                <a:gd name="connsiteY6" fmla="*/ 125539 h 170237"/>
                <a:gd name="connsiteX7" fmla="*/ 32532 w 241441"/>
                <a:gd name="connsiteY7" fmla="*/ 158600 h 170237"/>
                <a:gd name="connsiteX8" fmla="*/ 96436 w 241441"/>
                <a:gd name="connsiteY8" fmla="*/ 158600 h 170237"/>
                <a:gd name="connsiteX9" fmla="*/ 96436 w 241441"/>
                <a:gd name="connsiteY9" fmla="*/ 170238 h 170237"/>
                <a:gd name="connsiteX10" fmla="*/ 31961 w 241441"/>
                <a:gd name="connsiteY10" fmla="*/ 33311 h 170237"/>
                <a:gd name="connsiteX11" fmla="*/ 209299 w 241441"/>
                <a:gd name="connsiteY11" fmla="*/ 33311 h 170237"/>
                <a:gd name="connsiteX12" fmla="*/ 209299 w 241441"/>
                <a:gd name="connsiteY12" fmla="*/ 47599 h 170237"/>
                <a:gd name="connsiteX13" fmla="*/ 31961 w 241441"/>
                <a:gd name="connsiteY13" fmla="*/ 47599 h 170237"/>
                <a:gd name="connsiteX14" fmla="*/ 31961 w 241441"/>
                <a:gd name="connsiteY14" fmla="*/ 33311 h 170237"/>
                <a:gd name="connsiteX15" fmla="*/ 31961 w 241441"/>
                <a:gd name="connsiteY15" fmla="*/ 62744 h 170237"/>
                <a:gd name="connsiteX16" fmla="*/ 209299 w 241441"/>
                <a:gd name="connsiteY16" fmla="*/ 62744 h 170237"/>
                <a:gd name="connsiteX17" fmla="*/ 209299 w 241441"/>
                <a:gd name="connsiteY17" fmla="*/ 77031 h 170237"/>
                <a:gd name="connsiteX18" fmla="*/ 31961 w 241441"/>
                <a:gd name="connsiteY18" fmla="*/ 77031 h 170237"/>
                <a:gd name="connsiteX19" fmla="*/ 31961 w 241441"/>
                <a:gd name="connsiteY19" fmla="*/ 62744 h 170237"/>
                <a:gd name="connsiteX20" fmla="*/ 88193 w 241441"/>
                <a:gd name="connsiteY20" fmla="*/ 91007 h 170237"/>
                <a:gd name="connsiteX21" fmla="*/ 209290 w 241441"/>
                <a:gd name="connsiteY21" fmla="*/ 91007 h 170237"/>
                <a:gd name="connsiteX22" fmla="*/ 209290 w 241441"/>
                <a:gd name="connsiteY22" fmla="*/ 105294 h 170237"/>
                <a:gd name="connsiteX23" fmla="*/ 88193 w 241441"/>
                <a:gd name="connsiteY23" fmla="*/ 105294 h 170237"/>
                <a:gd name="connsiteX24" fmla="*/ 88193 w 241441"/>
                <a:gd name="connsiteY24" fmla="*/ 91007 h 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1441" h="170237">
                  <a:moveTo>
                    <a:pt x="96436" y="170238"/>
                  </a:moveTo>
                  <a:lnTo>
                    <a:pt x="145005" y="170238"/>
                  </a:lnTo>
                  <a:lnTo>
                    <a:pt x="145005" y="158600"/>
                  </a:lnTo>
                  <a:lnTo>
                    <a:pt x="241441" y="158600"/>
                  </a:lnTo>
                  <a:lnTo>
                    <a:pt x="241441" y="0"/>
                  </a:lnTo>
                  <a:lnTo>
                    <a:pt x="0" y="0"/>
                  </a:lnTo>
                  <a:lnTo>
                    <a:pt x="0" y="125539"/>
                  </a:lnTo>
                  <a:lnTo>
                    <a:pt x="32532" y="158600"/>
                  </a:lnTo>
                  <a:lnTo>
                    <a:pt x="96436" y="158600"/>
                  </a:lnTo>
                  <a:lnTo>
                    <a:pt x="96436" y="170238"/>
                  </a:lnTo>
                  <a:close/>
                  <a:moveTo>
                    <a:pt x="31961" y="33311"/>
                  </a:moveTo>
                  <a:lnTo>
                    <a:pt x="209299" y="33311"/>
                  </a:lnTo>
                  <a:lnTo>
                    <a:pt x="209299" y="47599"/>
                  </a:lnTo>
                  <a:lnTo>
                    <a:pt x="31961" y="47599"/>
                  </a:lnTo>
                  <a:lnTo>
                    <a:pt x="31961" y="33311"/>
                  </a:lnTo>
                  <a:close/>
                  <a:moveTo>
                    <a:pt x="31961" y="62744"/>
                  </a:moveTo>
                  <a:lnTo>
                    <a:pt x="209299" y="62744"/>
                  </a:lnTo>
                  <a:lnTo>
                    <a:pt x="209299" y="77031"/>
                  </a:lnTo>
                  <a:lnTo>
                    <a:pt x="31961" y="77031"/>
                  </a:lnTo>
                  <a:lnTo>
                    <a:pt x="31961" y="62744"/>
                  </a:lnTo>
                  <a:close/>
                  <a:moveTo>
                    <a:pt x="88193" y="91007"/>
                  </a:moveTo>
                  <a:lnTo>
                    <a:pt x="209290" y="91007"/>
                  </a:lnTo>
                  <a:lnTo>
                    <a:pt x="209290" y="105294"/>
                  </a:lnTo>
                  <a:lnTo>
                    <a:pt x="88193" y="105294"/>
                  </a:lnTo>
                  <a:lnTo>
                    <a:pt x="88193" y="91007"/>
                  </a:lnTo>
                  <a:close/>
                </a:path>
              </a:pathLst>
            </a:custGeom>
            <a:solidFill>
              <a:srgbClr val="F0F6F9"/>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28" name="Vrije vorm 27">
              <a:extLst>
                <a:ext uri="{FF2B5EF4-FFF2-40B4-BE49-F238E27FC236}">
                  <a16:creationId xmlns:a16="http://schemas.microsoft.com/office/drawing/2014/main" id="{47F9072E-8A34-0449-9EDA-FE0ABEC47983}"/>
                </a:ext>
              </a:extLst>
            </p:cNvPr>
            <p:cNvSpPr/>
            <p:nvPr/>
          </p:nvSpPr>
          <p:spPr>
            <a:xfrm>
              <a:off x="5917284" y="5110136"/>
              <a:ext cx="285524" cy="180637"/>
            </a:xfrm>
            <a:custGeom>
              <a:avLst/>
              <a:gdLst>
                <a:gd name="connsiteX0" fmla="*/ 22046 w 285524"/>
                <a:gd name="connsiteY0" fmla="*/ 22038 h 180637"/>
                <a:gd name="connsiteX1" fmla="*/ 263488 w 285524"/>
                <a:gd name="connsiteY1" fmla="*/ 22038 h 180637"/>
                <a:gd name="connsiteX2" fmla="*/ 263488 w 285524"/>
                <a:gd name="connsiteY2" fmla="*/ 180638 h 180637"/>
                <a:gd name="connsiteX3" fmla="*/ 285525 w 285524"/>
                <a:gd name="connsiteY3" fmla="*/ 180638 h 180637"/>
                <a:gd name="connsiteX4" fmla="*/ 285525 w 285524"/>
                <a:gd name="connsiteY4" fmla="*/ 22038 h 180637"/>
                <a:gd name="connsiteX5" fmla="*/ 285525 w 285524"/>
                <a:gd name="connsiteY5" fmla="*/ 0 h 180637"/>
                <a:gd name="connsiteX6" fmla="*/ 263488 w 285524"/>
                <a:gd name="connsiteY6" fmla="*/ 0 h 180637"/>
                <a:gd name="connsiteX7" fmla="*/ 22046 w 285524"/>
                <a:gd name="connsiteY7" fmla="*/ 0 h 180637"/>
                <a:gd name="connsiteX8" fmla="*/ 0 w 285524"/>
                <a:gd name="connsiteY8" fmla="*/ 0 h 180637"/>
                <a:gd name="connsiteX9" fmla="*/ 0 w 285524"/>
                <a:gd name="connsiteY9" fmla="*/ 22038 h 180637"/>
                <a:gd name="connsiteX10" fmla="*/ 0 w 285524"/>
                <a:gd name="connsiteY10" fmla="*/ 125176 h 180637"/>
                <a:gd name="connsiteX11" fmla="*/ 22046 w 285524"/>
                <a:gd name="connsiteY11" fmla="*/ 147577 h 18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524" h="180637">
                  <a:moveTo>
                    <a:pt x="22046" y="22038"/>
                  </a:moveTo>
                  <a:lnTo>
                    <a:pt x="263488" y="22038"/>
                  </a:lnTo>
                  <a:lnTo>
                    <a:pt x="263488" y="180638"/>
                  </a:lnTo>
                  <a:lnTo>
                    <a:pt x="285525" y="180638"/>
                  </a:lnTo>
                  <a:lnTo>
                    <a:pt x="285525" y="22038"/>
                  </a:lnTo>
                  <a:lnTo>
                    <a:pt x="285525" y="0"/>
                  </a:lnTo>
                  <a:lnTo>
                    <a:pt x="263488" y="0"/>
                  </a:lnTo>
                  <a:lnTo>
                    <a:pt x="22046" y="0"/>
                  </a:lnTo>
                  <a:lnTo>
                    <a:pt x="0" y="0"/>
                  </a:lnTo>
                  <a:lnTo>
                    <a:pt x="0" y="22038"/>
                  </a:lnTo>
                  <a:lnTo>
                    <a:pt x="0" y="125176"/>
                  </a:lnTo>
                  <a:lnTo>
                    <a:pt x="22046" y="147577"/>
                  </a:lnTo>
                  <a:close/>
                </a:path>
              </a:pathLst>
            </a:custGeom>
            <a:solidFill>
              <a:srgbClr val="00629B"/>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29" name="Vrije vorm 28">
              <a:extLst>
                <a:ext uri="{FF2B5EF4-FFF2-40B4-BE49-F238E27FC236}">
                  <a16:creationId xmlns:a16="http://schemas.microsoft.com/office/drawing/2014/main" id="{62C6AE82-3493-174E-AA12-B2136816DA4E}"/>
                </a:ext>
              </a:extLst>
            </p:cNvPr>
            <p:cNvSpPr/>
            <p:nvPr/>
          </p:nvSpPr>
          <p:spPr>
            <a:xfrm>
              <a:off x="5971291" y="5165494"/>
              <a:ext cx="177338" cy="14287"/>
            </a:xfrm>
            <a:custGeom>
              <a:avLst/>
              <a:gdLst>
                <a:gd name="connsiteX0" fmla="*/ 0 w 177338"/>
                <a:gd name="connsiteY0" fmla="*/ 0 h 14287"/>
                <a:gd name="connsiteX1" fmla="*/ 177338 w 177338"/>
                <a:gd name="connsiteY1" fmla="*/ 0 h 14287"/>
                <a:gd name="connsiteX2" fmla="*/ 177338 w 177338"/>
                <a:gd name="connsiteY2" fmla="*/ 14288 h 14287"/>
                <a:gd name="connsiteX3" fmla="*/ 0 w 177338"/>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77338" h="14287">
                  <a:moveTo>
                    <a:pt x="0" y="0"/>
                  </a:moveTo>
                  <a:lnTo>
                    <a:pt x="177338" y="0"/>
                  </a:lnTo>
                  <a:lnTo>
                    <a:pt x="177338" y="14288"/>
                  </a:lnTo>
                  <a:lnTo>
                    <a:pt x="0" y="14288"/>
                  </a:lnTo>
                  <a:close/>
                </a:path>
              </a:pathLst>
            </a:custGeom>
            <a:solidFill>
              <a:srgbClr val="82C9EB"/>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0" name="Vrije vorm 29">
              <a:extLst>
                <a:ext uri="{FF2B5EF4-FFF2-40B4-BE49-F238E27FC236}">
                  <a16:creationId xmlns:a16="http://schemas.microsoft.com/office/drawing/2014/main" id="{C6763837-08DC-9041-A87E-68FDA1DA210E}"/>
                </a:ext>
              </a:extLst>
            </p:cNvPr>
            <p:cNvSpPr/>
            <p:nvPr/>
          </p:nvSpPr>
          <p:spPr>
            <a:xfrm>
              <a:off x="5971291" y="5194917"/>
              <a:ext cx="177338" cy="14287"/>
            </a:xfrm>
            <a:custGeom>
              <a:avLst/>
              <a:gdLst>
                <a:gd name="connsiteX0" fmla="*/ 0 w 177338"/>
                <a:gd name="connsiteY0" fmla="*/ 0 h 14287"/>
                <a:gd name="connsiteX1" fmla="*/ 177338 w 177338"/>
                <a:gd name="connsiteY1" fmla="*/ 0 h 14287"/>
                <a:gd name="connsiteX2" fmla="*/ 177338 w 177338"/>
                <a:gd name="connsiteY2" fmla="*/ 14288 h 14287"/>
                <a:gd name="connsiteX3" fmla="*/ 0 w 177338"/>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77338" h="14287">
                  <a:moveTo>
                    <a:pt x="0" y="0"/>
                  </a:moveTo>
                  <a:lnTo>
                    <a:pt x="177338" y="0"/>
                  </a:lnTo>
                  <a:lnTo>
                    <a:pt x="177338" y="14288"/>
                  </a:lnTo>
                  <a:lnTo>
                    <a:pt x="0" y="14288"/>
                  </a:lnTo>
                  <a:close/>
                </a:path>
              </a:pathLst>
            </a:custGeom>
            <a:solidFill>
              <a:srgbClr val="82C9EB"/>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1" name="Vrije vorm 30">
              <a:extLst>
                <a:ext uri="{FF2B5EF4-FFF2-40B4-BE49-F238E27FC236}">
                  <a16:creationId xmlns:a16="http://schemas.microsoft.com/office/drawing/2014/main" id="{2DADB074-CD12-5042-B09F-DA6D2CA0B929}"/>
                </a:ext>
              </a:extLst>
            </p:cNvPr>
            <p:cNvSpPr/>
            <p:nvPr/>
          </p:nvSpPr>
          <p:spPr>
            <a:xfrm>
              <a:off x="6027532" y="5223180"/>
              <a:ext cx="121097" cy="14287"/>
            </a:xfrm>
            <a:custGeom>
              <a:avLst/>
              <a:gdLst>
                <a:gd name="connsiteX0" fmla="*/ 0 w 121097"/>
                <a:gd name="connsiteY0" fmla="*/ 0 h 14287"/>
                <a:gd name="connsiteX1" fmla="*/ 121097 w 121097"/>
                <a:gd name="connsiteY1" fmla="*/ 0 h 14287"/>
                <a:gd name="connsiteX2" fmla="*/ 121097 w 121097"/>
                <a:gd name="connsiteY2" fmla="*/ 14288 h 14287"/>
                <a:gd name="connsiteX3" fmla="*/ 0 w 121097"/>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21097" h="14287">
                  <a:moveTo>
                    <a:pt x="0" y="0"/>
                  </a:moveTo>
                  <a:lnTo>
                    <a:pt x="121097" y="0"/>
                  </a:lnTo>
                  <a:lnTo>
                    <a:pt x="121097" y="14288"/>
                  </a:lnTo>
                  <a:lnTo>
                    <a:pt x="0" y="14288"/>
                  </a:lnTo>
                  <a:close/>
                </a:path>
              </a:pathLst>
            </a:custGeom>
            <a:solidFill>
              <a:srgbClr val="82C9EB"/>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2" name="Vrije vorm 31">
              <a:extLst>
                <a:ext uri="{FF2B5EF4-FFF2-40B4-BE49-F238E27FC236}">
                  <a16:creationId xmlns:a16="http://schemas.microsoft.com/office/drawing/2014/main" id="{7F1B1FE8-B0E5-1643-8087-98A896951A18}"/>
                </a:ext>
              </a:extLst>
            </p:cNvPr>
            <p:cNvSpPr/>
            <p:nvPr/>
          </p:nvSpPr>
          <p:spPr>
            <a:xfrm>
              <a:off x="5971854" y="5290773"/>
              <a:ext cx="246550" cy="33060"/>
            </a:xfrm>
            <a:custGeom>
              <a:avLst/>
              <a:gdLst>
                <a:gd name="connsiteX0" fmla="*/ 208909 w 246550"/>
                <a:gd name="connsiteY0" fmla="*/ 0 h 33060"/>
                <a:gd name="connsiteX1" fmla="*/ 0 w 246550"/>
                <a:gd name="connsiteY1" fmla="*/ 0 h 33060"/>
                <a:gd name="connsiteX2" fmla="*/ 32532 w 246550"/>
                <a:gd name="connsiteY2" fmla="*/ 33060 h 33060"/>
                <a:gd name="connsiteX3" fmla="*/ 246550 w 246550"/>
                <a:gd name="connsiteY3" fmla="*/ 33060 h 33060"/>
                <a:gd name="connsiteX4" fmla="*/ 246550 w 246550"/>
                <a:gd name="connsiteY4" fmla="*/ 0 h 33060"/>
                <a:gd name="connsiteX5" fmla="*/ 230947 w 246550"/>
                <a:gd name="connsiteY5" fmla="*/ 0 h 3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50" h="33060">
                  <a:moveTo>
                    <a:pt x="208909" y="0"/>
                  </a:moveTo>
                  <a:lnTo>
                    <a:pt x="0" y="0"/>
                  </a:lnTo>
                  <a:lnTo>
                    <a:pt x="32532" y="33060"/>
                  </a:lnTo>
                  <a:lnTo>
                    <a:pt x="246550" y="33060"/>
                  </a:lnTo>
                  <a:lnTo>
                    <a:pt x="246550" y="0"/>
                  </a:lnTo>
                  <a:lnTo>
                    <a:pt x="230947" y="0"/>
                  </a:lnTo>
                  <a:close/>
                </a:path>
              </a:pathLst>
            </a:custGeom>
            <a:solidFill>
              <a:srgbClr val="00629B"/>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3" name="Vrije vorm 32">
              <a:extLst>
                <a:ext uri="{FF2B5EF4-FFF2-40B4-BE49-F238E27FC236}">
                  <a16:creationId xmlns:a16="http://schemas.microsoft.com/office/drawing/2014/main" id="{41BA5DB4-AF29-A641-B734-004010512823}"/>
                </a:ext>
              </a:extLst>
            </p:cNvPr>
            <p:cNvSpPr/>
            <p:nvPr/>
          </p:nvSpPr>
          <p:spPr>
            <a:xfrm>
              <a:off x="6040399" y="5290635"/>
              <a:ext cx="48568" cy="11637"/>
            </a:xfrm>
            <a:custGeom>
              <a:avLst/>
              <a:gdLst>
                <a:gd name="connsiteX0" fmla="*/ 0 w 48568"/>
                <a:gd name="connsiteY0" fmla="*/ 0 h 11637"/>
                <a:gd name="connsiteX1" fmla="*/ 48569 w 48568"/>
                <a:gd name="connsiteY1" fmla="*/ 0 h 11637"/>
                <a:gd name="connsiteX2" fmla="*/ 48569 w 48568"/>
                <a:gd name="connsiteY2" fmla="*/ 11638 h 11637"/>
                <a:gd name="connsiteX3" fmla="*/ 0 w 48568"/>
                <a:gd name="connsiteY3" fmla="*/ 11638 h 11637"/>
              </a:gdLst>
              <a:ahLst/>
              <a:cxnLst>
                <a:cxn ang="0">
                  <a:pos x="connsiteX0" y="connsiteY0"/>
                </a:cxn>
                <a:cxn ang="0">
                  <a:pos x="connsiteX1" y="connsiteY1"/>
                </a:cxn>
                <a:cxn ang="0">
                  <a:pos x="connsiteX2" y="connsiteY2"/>
                </a:cxn>
                <a:cxn ang="0">
                  <a:pos x="connsiteX3" y="connsiteY3"/>
                </a:cxn>
              </a:cxnLst>
              <a:rect l="l" t="t" r="r" b="b"/>
              <a:pathLst>
                <a:path w="48568" h="11637">
                  <a:moveTo>
                    <a:pt x="0" y="0"/>
                  </a:moveTo>
                  <a:lnTo>
                    <a:pt x="48569" y="0"/>
                  </a:lnTo>
                  <a:lnTo>
                    <a:pt x="48569" y="11638"/>
                  </a:lnTo>
                  <a:lnTo>
                    <a:pt x="0" y="11638"/>
                  </a:lnTo>
                  <a:close/>
                </a:path>
              </a:pathLst>
            </a:custGeom>
            <a:solidFill>
              <a:srgbClr val="F0F6F9"/>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4" name="Vrije vorm 33">
              <a:extLst>
                <a:ext uri="{FF2B5EF4-FFF2-40B4-BE49-F238E27FC236}">
                  <a16:creationId xmlns:a16="http://schemas.microsoft.com/office/drawing/2014/main" id="{3678CE0C-98F9-0F4F-AEEF-C18CB3161313}"/>
                </a:ext>
              </a:extLst>
            </p:cNvPr>
            <p:cNvSpPr/>
            <p:nvPr/>
          </p:nvSpPr>
          <p:spPr>
            <a:xfrm>
              <a:off x="5873123" y="5176777"/>
              <a:ext cx="182152" cy="182317"/>
            </a:xfrm>
            <a:custGeom>
              <a:avLst/>
              <a:gdLst>
                <a:gd name="connsiteX0" fmla="*/ 182153 w 182152"/>
                <a:gd name="connsiteY0" fmla="*/ 182317 h 182317"/>
                <a:gd name="connsiteX1" fmla="*/ 121409 w 182152"/>
                <a:gd name="connsiteY1" fmla="*/ 182300 h 182317"/>
                <a:gd name="connsiteX2" fmla="*/ 139 w 182152"/>
                <a:gd name="connsiteY2" fmla="*/ 60657 h 182317"/>
                <a:gd name="connsiteX3" fmla="*/ 0 w 182152"/>
                <a:gd name="connsiteY3" fmla="*/ 0 h 182317"/>
              </a:gdLst>
              <a:ahLst/>
              <a:cxnLst>
                <a:cxn ang="0">
                  <a:pos x="connsiteX0" y="connsiteY0"/>
                </a:cxn>
                <a:cxn ang="0">
                  <a:pos x="connsiteX1" y="connsiteY1"/>
                </a:cxn>
                <a:cxn ang="0">
                  <a:pos x="connsiteX2" y="connsiteY2"/>
                </a:cxn>
                <a:cxn ang="0">
                  <a:pos x="connsiteX3" y="connsiteY3"/>
                </a:cxn>
              </a:cxnLst>
              <a:rect l="l" t="t" r="r" b="b"/>
              <a:pathLst>
                <a:path w="182152" h="182317">
                  <a:moveTo>
                    <a:pt x="182153" y="182317"/>
                  </a:moveTo>
                  <a:lnTo>
                    <a:pt x="121409" y="182300"/>
                  </a:lnTo>
                  <a:lnTo>
                    <a:pt x="139" y="60657"/>
                  </a:lnTo>
                  <a:lnTo>
                    <a:pt x="0" y="0"/>
                  </a:lnTo>
                  <a:close/>
                </a:path>
              </a:pathLst>
            </a:custGeom>
            <a:solidFill>
              <a:srgbClr val="32A7D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5" name="Vrije vorm 34">
              <a:extLst>
                <a:ext uri="{FF2B5EF4-FFF2-40B4-BE49-F238E27FC236}">
                  <a16:creationId xmlns:a16="http://schemas.microsoft.com/office/drawing/2014/main" id="{CB396B2E-2BC7-A846-8171-D08446646720}"/>
                </a:ext>
              </a:extLst>
            </p:cNvPr>
            <p:cNvSpPr/>
            <p:nvPr/>
          </p:nvSpPr>
          <p:spPr>
            <a:xfrm rot="18900000">
              <a:off x="5889553" y="5152161"/>
              <a:ext cx="42931" cy="64397"/>
            </a:xfrm>
            <a:custGeom>
              <a:avLst/>
              <a:gdLst>
                <a:gd name="connsiteX0" fmla="*/ 0 w 42931"/>
                <a:gd name="connsiteY0" fmla="*/ 0 h 64397"/>
                <a:gd name="connsiteX1" fmla="*/ 42932 w 42931"/>
                <a:gd name="connsiteY1" fmla="*/ 0 h 64397"/>
                <a:gd name="connsiteX2" fmla="*/ 42932 w 42931"/>
                <a:gd name="connsiteY2" fmla="*/ 64397 h 64397"/>
                <a:gd name="connsiteX3" fmla="*/ 0 w 42931"/>
                <a:gd name="connsiteY3" fmla="*/ 64397 h 64397"/>
              </a:gdLst>
              <a:ahLst/>
              <a:cxnLst>
                <a:cxn ang="0">
                  <a:pos x="connsiteX0" y="connsiteY0"/>
                </a:cxn>
                <a:cxn ang="0">
                  <a:pos x="connsiteX1" y="connsiteY1"/>
                </a:cxn>
                <a:cxn ang="0">
                  <a:pos x="connsiteX2" y="connsiteY2"/>
                </a:cxn>
                <a:cxn ang="0">
                  <a:pos x="connsiteX3" y="connsiteY3"/>
                </a:cxn>
              </a:cxnLst>
              <a:rect l="l" t="t" r="r" b="b"/>
              <a:pathLst>
                <a:path w="42931" h="64397">
                  <a:moveTo>
                    <a:pt x="0" y="0"/>
                  </a:moveTo>
                  <a:lnTo>
                    <a:pt x="42932" y="0"/>
                  </a:lnTo>
                  <a:lnTo>
                    <a:pt x="42932" y="64397"/>
                  </a:lnTo>
                  <a:lnTo>
                    <a:pt x="0" y="64397"/>
                  </a:lnTo>
                  <a:close/>
                </a:path>
              </a:pathLst>
            </a:custGeom>
            <a:solidFill>
              <a:srgbClr val="0082C4"/>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6" name="Vrije vorm 35">
              <a:extLst>
                <a:ext uri="{FF2B5EF4-FFF2-40B4-BE49-F238E27FC236}">
                  <a16:creationId xmlns:a16="http://schemas.microsoft.com/office/drawing/2014/main" id="{A9D2E66C-D0E4-5747-9031-DBD8B9614069}"/>
                </a:ext>
              </a:extLst>
            </p:cNvPr>
            <p:cNvSpPr/>
            <p:nvPr/>
          </p:nvSpPr>
          <p:spPr>
            <a:xfrm rot="18900000">
              <a:off x="6026325" y="5288932"/>
              <a:ext cx="42931" cy="64397"/>
            </a:xfrm>
            <a:custGeom>
              <a:avLst/>
              <a:gdLst>
                <a:gd name="connsiteX0" fmla="*/ 0 w 42931"/>
                <a:gd name="connsiteY0" fmla="*/ 0 h 64397"/>
                <a:gd name="connsiteX1" fmla="*/ 42931 w 42931"/>
                <a:gd name="connsiteY1" fmla="*/ 0 h 64397"/>
                <a:gd name="connsiteX2" fmla="*/ 42931 w 42931"/>
                <a:gd name="connsiteY2" fmla="*/ 64397 h 64397"/>
                <a:gd name="connsiteX3" fmla="*/ 0 w 42931"/>
                <a:gd name="connsiteY3" fmla="*/ 64397 h 64397"/>
              </a:gdLst>
              <a:ahLst/>
              <a:cxnLst>
                <a:cxn ang="0">
                  <a:pos x="connsiteX0" y="connsiteY0"/>
                </a:cxn>
                <a:cxn ang="0">
                  <a:pos x="connsiteX1" y="connsiteY1"/>
                </a:cxn>
                <a:cxn ang="0">
                  <a:pos x="connsiteX2" y="connsiteY2"/>
                </a:cxn>
                <a:cxn ang="0">
                  <a:pos x="connsiteX3" y="connsiteY3"/>
                </a:cxn>
              </a:cxnLst>
              <a:rect l="l" t="t" r="r" b="b"/>
              <a:pathLst>
                <a:path w="42931" h="64397">
                  <a:moveTo>
                    <a:pt x="0" y="0"/>
                  </a:moveTo>
                  <a:lnTo>
                    <a:pt x="42931" y="0"/>
                  </a:lnTo>
                  <a:lnTo>
                    <a:pt x="42931" y="64397"/>
                  </a:lnTo>
                  <a:lnTo>
                    <a:pt x="0" y="64397"/>
                  </a:lnTo>
                  <a:close/>
                </a:path>
              </a:pathLst>
            </a:custGeom>
            <a:solidFill>
              <a:srgbClr val="0082C4"/>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grpSp>
      <p:grpSp>
        <p:nvGrpSpPr>
          <p:cNvPr id="54" name="Groep 53">
            <a:extLst>
              <a:ext uri="{FF2B5EF4-FFF2-40B4-BE49-F238E27FC236}">
                <a16:creationId xmlns:a16="http://schemas.microsoft.com/office/drawing/2014/main" id="{AC3AE57E-F8EA-C640-91E4-7C212E2D1878}"/>
              </a:ext>
            </a:extLst>
          </p:cNvPr>
          <p:cNvGrpSpPr/>
          <p:nvPr/>
        </p:nvGrpSpPr>
        <p:grpSpPr>
          <a:xfrm>
            <a:off x="7995904" y="4001668"/>
            <a:ext cx="1068778" cy="1337017"/>
            <a:chOff x="6762671" y="4948453"/>
            <a:chExt cx="432955" cy="541617"/>
          </a:xfrm>
        </p:grpSpPr>
        <p:sp>
          <p:nvSpPr>
            <p:cNvPr id="38" name="Vrije vorm 37">
              <a:extLst>
                <a:ext uri="{FF2B5EF4-FFF2-40B4-BE49-F238E27FC236}">
                  <a16:creationId xmlns:a16="http://schemas.microsoft.com/office/drawing/2014/main" id="{C6486C93-C93C-0B4E-B09D-D38AC68FFD98}"/>
                </a:ext>
              </a:extLst>
            </p:cNvPr>
            <p:cNvSpPr/>
            <p:nvPr/>
          </p:nvSpPr>
          <p:spPr>
            <a:xfrm>
              <a:off x="6762671" y="4948453"/>
              <a:ext cx="432955" cy="541617"/>
            </a:xfrm>
            <a:custGeom>
              <a:avLst/>
              <a:gdLst>
                <a:gd name="connsiteX0" fmla="*/ 432946 w 432955"/>
                <a:gd name="connsiteY0" fmla="*/ 83205 h 541617"/>
                <a:gd name="connsiteX1" fmla="*/ 216478 w 432955"/>
                <a:gd name="connsiteY1" fmla="*/ 0 h 541617"/>
                <a:gd name="connsiteX2" fmla="*/ 9 w 432955"/>
                <a:gd name="connsiteY2" fmla="*/ 83205 h 541617"/>
                <a:gd name="connsiteX3" fmla="*/ 9 w 432955"/>
                <a:gd name="connsiteY3" fmla="*/ 299657 h 541617"/>
                <a:gd name="connsiteX4" fmla="*/ 42274 w 432955"/>
                <a:gd name="connsiteY4" fmla="*/ 409619 h 541617"/>
                <a:gd name="connsiteX5" fmla="*/ 216478 w 432955"/>
                <a:gd name="connsiteY5" fmla="*/ 541618 h 541617"/>
                <a:gd name="connsiteX6" fmla="*/ 390682 w 432955"/>
                <a:gd name="connsiteY6" fmla="*/ 409619 h 541617"/>
                <a:gd name="connsiteX7" fmla="*/ 432946 w 432955"/>
                <a:gd name="connsiteY7" fmla="*/ 299657 h 541617"/>
                <a:gd name="connsiteX8" fmla="*/ 432946 w 432955"/>
                <a:gd name="connsiteY8" fmla="*/ 83205 h 54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955" h="541617">
                  <a:moveTo>
                    <a:pt x="432946" y="83205"/>
                  </a:moveTo>
                  <a:cubicBezTo>
                    <a:pt x="353828" y="83205"/>
                    <a:pt x="266839" y="51409"/>
                    <a:pt x="216478" y="0"/>
                  </a:cubicBezTo>
                  <a:cubicBezTo>
                    <a:pt x="166125" y="51409"/>
                    <a:pt x="79136" y="83205"/>
                    <a:pt x="9" y="83205"/>
                  </a:cubicBezTo>
                  <a:cubicBezTo>
                    <a:pt x="485" y="129644"/>
                    <a:pt x="433" y="257167"/>
                    <a:pt x="9" y="299657"/>
                  </a:cubicBezTo>
                  <a:cubicBezTo>
                    <a:pt x="-415" y="341852"/>
                    <a:pt x="13725" y="378368"/>
                    <a:pt x="42274" y="409619"/>
                  </a:cubicBezTo>
                  <a:cubicBezTo>
                    <a:pt x="92116" y="464205"/>
                    <a:pt x="149578" y="508956"/>
                    <a:pt x="216478" y="541618"/>
                  </a:cubicBezTo>
                  <a:cubicBezTo>
                    <a:pt x="283378" y="508956"/>
                    <a:pt x="340840" y="464205"/>
                    <a:pt x="390682" y="409619"/>
                  </a:cubicBezTo>
                  <a:cubicBezTo>
                    <a:pt x="419231" y="378368"/>
                    <a:pt x="433371" y="341852"/>
                    <a:pt x="432946" y="299657"/>
                  </a:cubicBezTo>
                  <a:cubicBezTo>
                    <a:pt x="432514" y="257167"/>
                    <a:pt x="432462" y="129644"/>
                    <a:pt x="432946" y="83205"/>
                  </a:cubicBezTo>
                </a:path>
              </a:pathLst>
            </a:custGeom>
            <a:solidFill>
              <a:srgbClr val="F0F2F2"/>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39" name="Vrije vorm 38">
              <a:extLst>
                <a:ext uri="{FF2B5EF4-FFF2-40B4-BE49-F238E27FC236}">
                  <a16:creationId xmlns:a16="http://schemas.microsoft.com/office/drawing/2014/main" id="{658A432A-7197-BE4D-A2B2-9F559D3E5EA3}"/>
                </a:ext>
              </a:extLst>
            </p:cNvPr>
            <p:cNvSpPr/>
            <p:nvPr/>
          </p:nvSpPr>
          <p:spPr>
            <a:xfrm>
              <a:off x="6809890" y="5113851"/>
              <a:ext cx="327027" cy="198440"/>
            </a:xfrm>
            <a:custGeom>
              <a:avLst/>
              <a:gdLst>
                <a:gd name="connsiteX0" fmla="*/ 326621 w 327027"/>
                <a:gd name="connsiteY0" fmla="*/ 99224 h 198440"/>
                <a:gd name="connsiteX1" fmla="*/ 163310 w 327027"/>
                <a:gd name="connsiteY1" fmla="*/ 0 h 198440"/>
                <a:gd name="connsiteX2" fmla="*/ 0 w 327027"/>
                <a:gd name="connsiteY2" fmla="*/ 99224 h 198440"/>
                <a:gd name="connsiteX3" fmla="*/ 416 w 327027"/>
                <a:gd name="connsiteY3" fmla="*/ 99224 h 198440"/>
                <a:gd name="connsiteX4" fmla="*/ 163718 w 327027"/>
                <a:gd name="connsiteY4" fmla="*/ 198440 h 198440"/>
                <a:gd name="connsiteX5" fmla="*/ 327028 w 327027"/>
                <a:gd name="connsiteY5" fmla="*/ 99224 h 198440"/>
                <a:gd name="connsiteX6" fmla="*/ 326621 w 327027"/>
                <a:gd name="connsiteY6" fmla="*/ 99224 h 1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27" h="198440">
                  <a:moveTo>
                    <a:pt x="326621" y="99224"/>
                  </a:moveTo>
                  <a:cubicBezTo>
                    <a:pt x="326621" y="99224"/>
                    <a:pt x="273991" y="0"/>
                    <a:pt x="163310" y="0"/>
                  </a:cubicBezTo>
                  <a:cubicBezTo>
                    <a:pt x="52639" y="0"/>
                    <a:pt x="0" y="99224"/>
                    <a:pt x="0" y="99224"/>
                  </a:cubicBezTo>
                  <a:lnTo>
                    <a:pt x="416" y="99224"/>
                  </a:lnTo>
                  <a:cubicBezTo>
                    <a:pt x="416" y="99224"/>
                    <a:pt x="53046" y="198440"/>
                    <a:pt x="163718" y="198440"/>
                  </a:cubicBezTo>
                  <a:cubicBezTo>
                    <a:pt x="274398" y="198440"/>
                    <a:pt x="327028" y="99224"/>
                    <a:pt x="327028" y="99224"/>
                  </a:cubicBezTo>
                  <a:lnTo>
                    <a:pt x="326621" y="99224"/>
                  </a:lnTo>
                  <a:close/>
                </a:path>
              </a:pathLst>
            </a:custGeom>
            <a:solidFill>
              <a:srgbClr val="32A7D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0" name="Vrije vorm 39">
              <a:extLst>
                <a:ext uri="{FF2B5EF4-FFF2-40B4-BE49-F238E27FC236}">
                  <a16:creationId xmlns:a16="http://schemas.microsoft.com/office/drawing/2014/main" id="{571A167F-9F0A-754D-B269-79CC8E97FFA7}"/>
                </a:ext>
              </a:extLst>
            </p:cNvPr>
            <p:cNvSpPr/>
            <p:nvPr/>
          </p:nvSpPr>
          <p:spPr>
            <a:xfrm>
              <a:off x="6885258" y="5126173"/>
              <a:ext cx="176298" cy="173813"/>
            </a:xfrm>
            <a:custGeom>
              <a:avLst/>
              <a:gdLst>
                <a:gd name="connsiteX0" fmla="*/ 150478 w 176298"/>
                <a:gd name="connsiteY0" fmla="*/ 148356 h 173813"/>
                <a:gd name="connsiteX1" fmla="*/ 88149 w 176298"/>
                <a:gd name="connsiteY1" fmla="*/ 86911 h 173813"/>
                <a:gd name="connsiteX2" fmla="*/ 88149 w 176298"/>
                <a:gd name="connsiteY2" fmla="*/ 173814 h 173813"/>
                <a:gd name="connsiteX3" fmla="*/ 0 w 176298"/>
                <a:gd name="connsiteY3" fmla="*/ 86911 h 173813"/>
                <a:gd name="connsiteX4" fmla="*/ 88149 w 176298"/>
                <a:gd name="connsiteY4" fmla="*/ 0 h 173813"/>
                <a:gd name="connsiteX5" fmla="*/ 176299 w 176298"/>
                <a:gd name="connsiteY5" fmla="*/ 86911 h 173813"/>
                <a:gd name="connsiteX6" fmla="*/ 150478 w 176298"/>
                <a:gd name="connsiteY6" fmla="*/ 148356 h 17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98" h="173813">
                  <a:moveTo>
                    <a:pt x="150478" y="148356"/>
                  </a:moveTo>
                  <a:lnTo>
                    <a:pt x="88149" y="86911"/>
                  </a:lnTo>
                  <a:lnTo>
                    <a:pt x="88149" y="173814"/>
                  </a:lnTo>
                  <a:cubicBezTo>
                    <a:pt x="39459" y="173814"/>
                    <a:pt x="0" y="134900"/>
                    <a:pt x="0" y="86911"/>
                  </a:cubicBezTo>
                  <a:cubicBezTo>
                    <a:pt x="0" y="38914"/>
                    <a:pt x="39459" y="0"/>
                    <a:pt x="88149" y="0"/>
                  </a:cubicBezTo>
                  <a:cubicBezTo>
                    <a:pt x="136831" y="0"/>
                    <a:pt x="176299" y="38914"/>
                    <a:pt x="176299" y="86911"/>
                  </a:cubicBezTo>
                  <a:cubicBezTo>
                    <a:pt x="176299" y="110905"/>
                    <a:pt x="166428" y="132631"/>
                    <a:pt x="150478" y="148356"/>
                  </a:cubicBezTo>
                </a:path>
              </a:pathLst>
            </a:custGeom>
            <a:solidFill>
              <a:srgbClr val="006BA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1" name="Vrije vorm 40">
              <a:extLst>
                <a:ext uri="{FF2B5EF4-FFF2-40B4-BE49-F238E27FC236}">
                  <a16:creationId xmlns:a16="http://schemas.microsoft.com/office/drawing/2014/main" id="{90228C07-42B7-F143-9FC2-7E29A5B9EE50}"/>
                </a:ext>
              </a:extLst>
            </p:cNvPr>
            <p:cNvSpPr/>
            <p:nvPr/>
          </p:nvSpPr>
          <p:spPr>
            <a:xfrm>
              <a:off x="6973408" y="5213084"/>
              <a:ext cx="62328" cy="86902"/>
            </a:xfrm>
            <a:custGeom>
              <a:avLst/>
              <a:gdLst>
                <a:gd name="connsiteX0" fmla="*/ 62328 w 62328"/>
                <a:gd name="connsiteY0" fmla="*/ 61445 h 86902"/>
                <a:gd name="connsiteX1" fmla="*/ 0 w 62328"/>
                <a:gd name="connsiteY1" fmla="*/ 86903 h 86902"/>
                <a:gd name="connsiteX2" fmla="*/ 0 w 62328"/>
                <a:gd name="connsiteY2" fmla="*/ 0 h 86902"/>
                <a:gd name="connsiteX3" fmla="*/ 62328 w 62328"/>
                <a:gd name="connsiteY3" fmla="*/ 61445 h 86902"/>
              </a:gdLst>
              <a:ahLst/>
              <a:cxnLst>
                <a:cxn ang="0">
                  <a:pos x="connsiteX0" y="connsiteY0"/>
                </a:cxn>
                <a:cxn ang="0">
                  <a:pos x="connsiteX1" y="connsiteY1"/>
                </a:cxn>
                <a:cxn ang="0">
                  <a:pos x="connsiteX2" y="connsiteY2"/>
                </a:cxn>
                <a:cxn ang="0">
                  <a:pos x="connsiteX3" y="connsiteY3"/>
                </a:cxn>
              </a:cxnLst>
              <a:rect l="l" t="t" r="r" b="b"/>
              <a:pathLst>
                <a:path w="62328" h="86902">
                  <a:moveTo>
                    <a:pt x="62328" y="61445"/>
                  </a:moveTo>
                  <a:cubicBezTo>
                    <a:pt x="46378" y="77170"/>
                    <a:pt x="24341" y="86903"/>
                    <a:pt x="0" y="86903"/>
                  </a:cubicBezTo>
                  <a:lnTo>
                    <a:pt x="0" y="0"/>
                  </a:lnTo>
                  <a:lnTo>
                    <a:pt x="62328" y="61445"/>
                  </a:lnTo>
                  <a:close/>
                </a:path>
              </a:pathLst>
            </a:custGeom>
            <a:solidFill>
              <a:srgbClr val="D0E6E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grpSp>
      <p:grpSp>
        <p:nvGrpSpPr>
          <p:cNvPr id="53" name="Groep 52">
            <a:extLst>
              <a:ext uri="{FF2B5EF4-FFF2-40B4-BE49-F238E27FC236}">
                <a16:creationId xmlns:a16="http://schemas.microsoft.com/office/drawing/2014/main" id="{BF52D548-0BD9-3442-811B-3E9BC508D57D}"/>
              </a:ext>
            </a:extLst>
          </p:cNvPr>
          <p:cNvGrpSpPr/>
          <p:nvPr/>
        </p:nvGrpSpPr>
        <p:grpSpPr>
          <a:xfrm>
            <a:off x="10367794" y="4001667"/>
            <a:ext cx="1068778" cy="1337017"/>
            <a:chOff x="7645812" y="4948453"/>
            <a:chExt cx="432955" cy="541617"/>
          </a:xfrm>
        </p:grpSpPr>
        <p:sp>
          <p:nvSpPr>
            <p:cNvPr id="42" name="Vrije vorm 41">
              <a:extLst>
                <a:ext uri="{FF2B5EF4-FFF2-40B4-BE49-F238E27FC236}">
                  <a16:creationId xmlns:a16="http://schemas.microsoft.com/office/drawing/2014/main" id="{572E0FF0-E345-E047-A434-2924E1C0E056}"/>
                </a:ext>
              </a:extLst>
            </p:cNvPr>
            <p:cNvSpPr/>
            <p:nvPr/>
          </p:nvSpPr>
          <p:spPr>
            <a:xfrm>
              <a:off x="7645812" y="4948453"/>
              <a:ext cx="432955" cy="541617"/>
            </a:xfrm>
            <a:custGeom>
              <a:avLst/>
              <a:gdLst>
                <a:gd name="connsiteX0" fmla="*/ 432946 w 432955"/>
                <a:gd name="connsiteY0" fmla="*/ 83205 h 541617"/>
                <a:gd name="connsiteX1" fmla="*/ 216478 w 432955"/>
                <a:gd name="connsiteY1" fmla="*/ 0 h 541617"/>
                <a:gd name="connsiteX2" fmla="*/ 9 w 432955"/>
                <a:gd name="connsiteY2" fmla="*/ 83205 h 541617"/>
                <a:gd name="connsiteX3" fmla="*/ 9 w 432955"/>
                <a:gd name="connsiteY3" fmla="*/ 299657 h 541617"/>
                <a:gd name="connsiteX4" fmla="*/ 42274 w 432955"/>
                <a:gd name="connsiteY4" fmla="*/ 409619 h 541617"/>
                <a:gd name="connsiteX5" fmla="*/ 216478 w 432955"/>
                <a:gd name="connsiteY5" fmla="*/ 541618 h 541617"/>
                <a:gd name="connsiteX6" fmla="*/ 390682 w 432955"/>
                <a:gd name="connsiteY6" fmla="*/ 409619 h 541617"/>
                <a:gd name="connsiteX7" fmla="*/ 432946 w 432955"/>
                <a:gd name="connsiteY7" fmla="*/ 299657 h 541617"/>
                <a:gd name="connsiteX8" fmla="*/ 432946 w 432955"/>
                <a:gd name="connsiteY8" fmla="*/ 83205 h 54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955" h="541617">
                  <a:moveTo>
                    <a:pt x="432946" y="83205"/>
                  </a:moveTo>
                  <a:cubicBezTo>
                    <a:pt x="353829" y="83205"/>
                    <a:pt x="266839" y="51409"/>
                    <a:pt x="216478" y="0"/>
                  </a:cubicBezTo>
                  <a:cubicBezTo>
                    <a:pt x="166125" y="51409"/>
                    <a:pt x="79136" y="83205"/>
                    <a:pt x="9" y="83205"/>
                  </a:cubicBezTo>
                  <a:cubicBezTo>
                    <a:pt x="485" y="129644"/>
                    <a:pt x="434" y="257167"/>
                    <a:pt x="9" y="299657"/>
                  </a:cubicBezTo>
                  <a:cubicBezTo>
                    <a:pt x="-415" y="341852"/>
                    <a:pt x="13725" y="378368"/>
                    <a:pt x="42274" y="409619"/>
                  </a:cubicBezTo>
                  <a:cubicBezTo>
                    <a:pt x="92116" y="464205"/>
                    <a:pt x="149578" y="508956"/>
                    <a:pt x="216478" y="541618"/>
                  </a:cubicBezTo>
                  <a:cubicBezTo>
                    <a:pt x="283378" y="508956"/>
                    <a:pt x="340840" y="464205"/>
                    <a:pt x="390682" y="409619"/>
                  </a:cubicBezTo>
                  <a:cubicBezTo>
                    <a:pt x="419231" y="378368"/>
                    <a:pt x="433371" y="341852"/>
                    <a:pt x="432946" y="299657"/>
                  </a:cubicBezTo>
                  <a:cubicBezTo>
                    <a:pt x="432523" y="257167"/>
                    <a:pt x="432470" y="129644"/>
                    <a:pt x="432946" y="83205"/>
                  </a:cubicBezTo>
                </a:path>
              </a:pathLst>
            </a:custGeom>
            <a:solidFill>
              <a:srgbClr val="F0F2F2"/>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3" name="Vrije vorm 42">
              <a:extLst>
                <a:ext uri="{FF2B5EF4-FFF2-40B4-BE49-F238E27FC236}">
                  <a16:creationId xmlns:a16="http://schemas.microsoft.com/office/drawing/2014/main" id="{1EE46C67-7B0A-E841-80D3-50FA6A05F715}"/>
                </a:ext>
              </a:extLst>
            </p:cNvPr>
            <p:cNvSpPr/>
            <p:nvPr/>
          </p:nvSpPr>
          <p:spPr>
            <a:xfrm>
              <a:off x="7754666" y="5073785"/>
              <a:ext cx="198925" cy="268206"/>
            </a:xfrm>
            <a:custGeom>
              <a:avLst/>
              <a:gdLst>
                <a:gd name="connsiteX0" fmla="*/ 139377 w 198925"/>
                <a:gd name="connsiteY0" fmla="*/ 0 h 268206"/>
                <a:gd name="connsiteX1" fmla="*/ 0 w 198925"/>
                <a:gd name="connsiteY1" fmla="*/ 0 h 268206"/>
                <a:gd name="connsiteX2" fmla="*/ 0 w 198925"/>
                <a:gd name="connsiteY2" fmla="*/ 268207 h 268206"/>
                <a:gd name="connsiteX3" fmla="*/ 198926 w 198925"/>
                <a:gd name="connsiteY3" fmla="*/ 268207 h 268206"/>
                <a:gd name="connsiteX4" fmla="*/ 198926 w 198925"/>
                <a:gd name="connsiteY4" fmla="*/ 58432 h 268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5" h="268206">
                  <a:moveTo>
                    <a:pt x="139377" y="0"/>
                  </a:moveTo>
                  <a:lnTo>
                    <a:pt x="0" y="0"/>
                  </a:lnTo>
                  <a:lnTo>
                    <a:pt x="0" y="268207"/>
                  </a:lnTo>
                  <a:lnTo>
                    <a:pt x="198926" y="268207"/>
                  </a:lnTo>
                  <a:lnTo>
                    <a:pt x="198926" y="58432"/>
                  </a:lnTo>
                  <a:close/>
                </a:path>
              </a:pathLst>
            </a:custGeom>
            <a:solidFill>
              <a:srgbClr val="0082C4"/>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4" name="Vrije vorm 43">
              <a:extLst>
                <a:ext uri="{FF2B5EF4-FFF2-40B4-BE49-F238E27FC236}">
                  <a16:creationId xmlns:a16="http://schemas.microsoft.com/office/drawing/2014/main" id="{4B748266-404F-EE47-9DB0-9E3C5E0E318E}"/>
                </a:ext>
              </a:extLst>
            </p:cNvPr>
            <p:cNvSpPr/>
            <p:nvPr/>
          </p:nvSpPr>
          <p:spPr>
            <a:xfrm>
              <a:off x="7789666" y="5139845"/>
              <a:ext cx="125452" cy="15811"/>
            </a:xfrm>
            <a:custGeom>
              <a:avLst/>
              <a:gdLst>
                <a:gd name="connsiteX0" fmla="*/ 0 w 125452"/>
                <a:gd name="connsiteY0" fmla="*/ 0 h 15811"/>
                <a:gd name="connsiteX1" fmla="*/ 125453 w 125452"/>
                <a:gd name="connsiteY1" fmla="*/ 0 h 15811"/>
                <a:gd name="connsiteX2" fmla="*/ 125453 w 125452"/>
                <a:gd name="connsiteY2" fmla="*/ 15811 h 15811"/>
                <a:gd name="connsiteX3" fmla="*/ 0 w 125452"/>
                <a:gd name="connsiteY3" fmla="*/ 15811 h 15811"/>
              </a:gdLst>
              <a:ahLst/>
              <a:cxnLst>
                <a:cxn ang="0">
                  <a:pos x="connsiteX0" y="connsiteY0"/>
                </a:cxn>
                <a:cxn ang="0">
                  <a:pos x="connsiteX1" y="connsiteY1"/>
                </a:cxn>
                <a:cxn ang="0">
                  <a:pos x="connsiteX2" y="connsiteY2"/>
                </a:cxn>
                <a:cxn ang="0">
                  <a:pos x="connsiteX3" y="connsiteY3"/>
                </a:cxn>
              </a:cxnLst>
              <a:rect l="l" t="t" r="r" b="b"/>
              <a:pathLst>
                <a:path w="125452" h="15811">
                  <a:moveTo>
                    <a:pt x="0" y="0"/>
                  </a:moveTo>
                  <a:lnTo>
                    <a:pt x="125453" y="0"/>
                  </a:lnTo>
                  <a:lnTo>
                    <a:pt x="125453" y="15811"/>
                  </a:lnTo>
                  <a:lnTo>
                    <a:pt x="0" y="15811"/>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5" name="Vrije vorm 44">
              <a:extLst>
                <a:ext uri="{FF2B5EF4-FFF2-40B4-BE49-F238E27FC236}">
                  <a16:creationId xmlns:a16="http://schemas.microsoft.com/office/drawing/2014/main" id="{305CB547-01A9-C445-9634-1D9D882FD21E}"/>
                </a:ext>
              </a:extLst>
            </p:cNvPr>
            <p:cNvSpPr/>
            <p:nvPr/>
          </p:nvSpPr>
          <p:spPr>
            <a:xfrm>
              <a:off x="7789666" y="5172923"/>
              <a:ext cx="125452" cy="15811"/>
            </a:xfrm>
            <a:custGeom>
              <a:avLst/>
              <a:gdLst>
                <a:gd name="connsiteX0" fmla="*/ 0 w 125452"/>
                <a:gd name="connsiteY0" fmla="*/ 0 h 15811"/>
                <a:gd name="connsiteX1" fmla="*/ 125453 w 125452"/>
                <a:gd name="connsiteY1" fmla="*/ 0 h 15811"/>
                <a:gd name="connsiteX2" fmla="*/ 125453 w 125452"/>
                <a:gd name="connsiteY2" fmla="*/ 15811 h 15811"/>
                <a:gd name="connsiteX3" fmla="*/ 0 w 125452"/>
                <a:gd name="connsiteY3" fmla="*/ 15811 h 15811"/>
              </a:gdLst>
              <a:ahLst/>
              <a:cxnLst>
                <a:cxn ang="0">
                  <a:pos x="connsiteX0" y="connsiteY0"/>
                </a:cxn>
                <a:cxn ang="0">
                  <a:pos x="connsiteX1" y="connsiteY1"/>
                </a:cxn>
                <a:cxn ang="0">
                  <a:pos x="connsiteX2" y="connsiteY2"/>
                </a:cxn>
                <a:cxn ang="0">
                  <a:pos x="connsiteX3" y="connsiteY3"/>
                </a:cxn>
              </a:cxnLst>
              <a:rect l="l" t="t" r="r" b="b"/>
              <a:pathLst>
                <a:path w="125452" h="15811">
                  <a:moveTo>
                    <a:pt x="0" y="0"/>
                  </a:moveTo>
                  <a:lnTo>
                    <a:pt x="125453" y="0"/>
                  </a:lnTo>
                  <a:lnTo>
                    <a:pt x="125453" y="15811"/>
                  </a:lnTo>
                  <a:lnTo>
                    <a:pt x="0" y="15811"/>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6" name="Vrije vorm 45">
              <a:extLst>
                <a:ext uri="{FF2B5EF4-FFF2-40B4-BE49-F238E27FC236}">
                  <a16:creationId xmlns:a16="http://schemas.microsoft.com/office/drawing/2014/main" id="{496EDE8B-B27E-B942-8963-C32F35D499FD}"/>
                </a:ext>
              </a:extLst>
            </p:cNvPr>
            <p:cNvSpPr/>
            <p:nvPr/>
          </p:nvSpPr>
          <p:spPr>
            <a:xfrm>
              <a:off x="7789666" y="5205992"/>
              <a:ext cx="83828" cy="15811"/>
            </a:xfrm>
            <a:custGeom>
              <a:avLst/>
              <a:gdLst>
                <a:gd name="connsiteX0" fmla="*/ 0 w 83828"/>
                <a:gd name="connsiteY0" fmla="*/ 0 h 15811"/>
                <a:gd name="connsiteX1" fmla="*/ 83829 w 83828"/>
                <a:gd name="connsiteY1" fmla="*/ 0 h 15811"/>
                <a:gd name="connsiteX2" fmla="*/ 83829 w 83828"/>
                <a:gd name="connsiteY2" fmla="*/ 15811 h 15811"/>
                <a:gd name="connsiteX3" fmla="*/ 0 w 83828"/>
                <a:gd name="connsiteY3" fmla="*/ 15811 h 15811"/>
              </a:gdLst>
              <a:ahLst/>
              <a:cxnLst>
                <a:cxn ang="0">
                  <a:pos x="connsiteX0" y="connsiteY0"/>
                </a:cxn>
                <a:cxn ang="0">
                  <a:pos x="connsiteX1" y="connsiteY1"/>
                </a:cxn>
                <a:cxn ang="0">
                  <a:pos x="connsiteX2" y="connsiteY2"/>
                </a:cxn>
                <a:cxn ang="0">
                  <a:pos x="connsiteX3" y="connsiteY3"/>
                </a:cxn>
              </a:cxnLst>
              <a:rect l="l" t="t" r="r" b="b"/>
              <a:pathLst>
                <a:path w="83828" h="15811">
                  <a:moveTo>
                    <a:pt x="0" y="0"/>
                  </a:moveTo>
                  <a:lnTo>
                    <a:pt x="83829" y="0"/>
                  </a:lnTo>
                  <a:lnTo>
                    <a:pt x="83829" y="15811"/>
                  </a:lnTo>
                  <a:lnTo>
                    <a:pt x="0" y="15811"/>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7" name="Vrije vorm 46">
              <a:extLst>
                <a:ext uri="{FF2B5EF4-FFF2-40B4-BE49-F238E27FC236}">
                  <a16:creationId xmlns:a16="http://schemas.microsoft.com/office/drawing/2014/main" id="{A47E905E-2EF1-9441-B4EF-484F89DAF089}"/>
                </a:ext>
              </a:extLst>
            </p:cNvPr>
            <p:cNvSpPr/>
            <p:nvPr/>
          </p:nvSpPr>
          <p:spPr>
            <a:xfrm>
              <a:off x="7895159" y="5310811"/>
              <a:ext cx="58301" cy="105415"/>
            </a:xfrm>
            <a:custGeom>
              <a:avLst/>
              <a:gdLst>
                <a:gd name="connsiteX0" fmla="*/ 58302 w 58301"/>
                <a:gd name="connsiteY0" fmla="*/ 105286 h 105415"/>
                <a:gd name="connsiteX1" fmla="*/ 29216 w 58301"/>
                <a:gd name="connsiteY1" fmla="*/ 85863 h 105415"/>
                <a:gd name="connsiteX2" fmla="*/ 243 w 58301"/>
                <a:gd name="connsiteY2" fmla="*/ 105415 h 105415"/>
                <a:gd name="connsiteX3" fmla="*/ 0 w 58301"/>
                <a:gd name="connsiteY3" fmla="*/ 129 h 105415"/>
                <a:gd name="connsiteX4" fmla="*/ 58059 w 58301"/>
                <a:gd name="connsiteY4" fmla="*/ 0 h 105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1" h="105415">
                  <a:moveTo>
                    <a:pt x="58302" y="105286"/>
                  </a:moveTo>
                  <a:lnTo>
                    <a:pt x="29216" y="85863"/>
                  </a:lnTo>
                  <a:lnTo>
                    <a:pt x="243" y="105415"/>
                  </a:lnTo>
                  <a:lnTo>
                    <a:pt x="0" y="129"/>
                  </a:lnTo>
                  <a:lnTo>
                    <a:pt x="58059" y="0"/>
                  </a:lnTo>
                  <a:close/>
                </a:path>
              </a:pathLst>
            </a:custGeom>
            <a:solidFill>
              <a:srgbClr val="91CEE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8" name="Vrije vorm 47">
              <a:extLst>
                <a:ext uri="{FF2B5EF4-FFF2-40B4-BE49-F238E27FC236}">
                  <a16:creationId xmlns:a16="http://schemas.microsoft.com/office/drawing/2014/main" id="{5413B3CB-C1DD-6648-9403-A66D25AEC516}"/>
                </a:ext>
              </a:extLst>
            </p:cNvPr>
            <p:cNvSpPr/>
            <p:nvPr/>
          </p:nvSpPr>
          <p:spPr>
            <a:xfrm>
              <a:off x="7872239" y="5264614"/>
              <a:ext cx="104151" cy="102679"/>
            </a:xfrm>
            <a:custGeom>
              <a:avLst/>
              <a:gdLst>
                <a:gd name="connsiteX0" fmla="*/ 104152 w 104151"/>
                <a:gd name="connsiteY0" fmla="*/ 51340 h 102679"/>
                <a:gd name="connsiteX1" fmla="*/ 52076 w 104151"/>
                <a:gd name="connsiteY1" fmla="*/ 102679 h 102679"/>
                <a:gd name="connsiteX2" fmla="*/ 0 w 104151"/>
                <a:gd name="connsiteY2" fmla="*/ 51340 h 102679"/>
                <a:gd name="connsiteX3" fmla="*/ 52076 w 104151"/>
                <a:gd name="connsiteY3" fmla="*/ 0 h 102679"/>
                <a:gd name="connsiteX4" fmla="*/ 104152 w 104151"/>
                <a:gd name="connsiteY4" fmla="*/ 5134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51" h="102679">
                  <a:moveTo>
                    <a:pt x="104152" y="51340"/>
                  </a:moveTo>
                  <a:cubicBezTo>
                    <a:pt x="104152" y="79698"/>
                    <a:pt x="80833" y="102679"/>
                    <a:pt x="52076" y="102679"/>
                  </a:cubicBezTo>
                  <a:cubicBezTo>
                    <a:pt x="23319" y="102679"/>
                    <a:pt x="0" y="79698"/>
                    <a:pt x="0" y="51340"/>
                  </a:cubicBezTo>
                  <a:cubicBezTo>
                    <a:pt x="0" y="22990"/>
                    <a:pt x="23319" y="0"/>
                    <a:pt x="52076" y="0"/>
                  </a:cubicBezTo>
                  <a:cubicBezTo>
                    <a:pt x="80833" y="0"/>
                    <a:pt x="104152" y="22990"/>
                    <a:pt x="104152" y="51340"/>
                  </a:cubicBezTo>
                </a:path>
              </a:pathLst>
            </a:custGeom>
            <a:solidFill>
              <a:srgbClr val="006BA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sp>
          <p:nvSpPr>
            <p:cNvPr id="49" name="Vrije vorm 48">
              <a:extLst>
                <a:ext uri="{FF2B5EF4-FFF2-40B4-BE49-F238E27FC236}">
                  <a16:creationId xmlns:a16="http://schemas.microsoft.com/office/drawing/2014/main" id="{15D1AFBC-01BF-D442-B8CF-A507EC90619A}"/>
                </a:ext>
              </a:extLst>
            </p:cNvPr>
            <p:cNvSpPr/>
            <p:nvPr/>
          </p:nvSpPr>
          <p:spPr>
            <a:xfrm>
              <a:off x="7899022" y="5285595"/>
              <a:ext cx="50586" cy="47426"/>
            </a:xfrm>
            <a:custGeom>
              <a:avLst/>
              <a:gdLst>
                <a:gd name="connsiteX0" fmla="*/ 25293 w 50586"/>
                <a:gd name="connsiteY0" fmla="*/ 39321 h 47426"/>
                <a:gd name="connsiteX1" fmla="*/ 9663 w 50586"/>
                <a:gd name="connsiteY1" fmla="*/ 47426 h 47426"/>
                <a:gd name="connsiteX2" fmla="*/ 12651 w 50586"/>
                <a:gd name="connsiteY2" fmla="*/ 30264 h 47426"/>
                <a:gd name="connsiteX3" fmla="*/ 0 w 50586"/>
                <a:gd name="connsiteY3" fmla="*/ 18115 h 47426"/>
                <a:gd name="connsiteX4" fmla="*/ 17474 w 50586"/>
                <a:gd name="connsiteY4" fmla="*/ 15613 h 47426"/>
                <a:gd name="connsiteX5" fmla="*/ 25293 w 50586"/>
                <a:gd name="connsiteY5" fmla="*/ 0 h 47426"/>
                <a:gd name="connsiteX6" fmla="*/ 33104 w 50586"/>
                <a:gd name="connsiteY6" fmla="*/ 15613 h 47426"/>
                <a:gd name="connsiteX7" fmla="*/ 50586 w 50586"/>
                <a:gd name="connsiteY7" fmla="*/ 18115 h 47426"/>
                <a:gd name="connsiteX8" fmla="*/ 37935 w 50586"/>
                <a:gd name="connsiteY8" fmla="*/ 30264 h 47426"/>
                <a:gd name="connsiteX9" fmla="*/ 40922 w 50586"/>
                <a:gd name="connsiteY9" fmla="*/ 47426 h 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86" h="47426">
                  <a:moveTo>
                    <a:pt x="25293" y="39321"/>
                  </a:moveTo>
                  <a:lnTo>
                    <a:pt x="9663" y="47426"/>
                  </a:lnTo>
                  <a:lnTo>
                    <a:pt x="12651" y="30264"/>
                  </a:lnTo>
                  <a:lnTo>
                    <a:pt x="0" y="18115"/>
                  </a:lnTo>
                  <a:lnTo>
                    <a:pt x="17474" y="15613"/>
                  </a:lnTo>
                  <a:lnTo>
                    <a:pt x="25293" y="0"/>
                  </a:lnTo>
                  <a:lnTo>
                    <a:pt x="33104" y="15613"/>
                  </a:lnTo>
                  <a:lnTo>
                    <a:pt x="50586" y="18115"/>
                  </a:lnTo>
                  <a:lnTo>
                    <a:pt x="37935" y="30264"/>
                  </a:lnTo>
                  <a:lnTo>
                    <a:pt x="40922" y="47426"/>
                  </a:lnTo>
                  <a:close/>
                </a:path>
              </a:pathLst>
            </a:custGeom>
            <a:solidFill>
              <a:srgbClr val="F0F6F9"/>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Verdana"/>
                <a:ea typeface="メイリオ"/>
                <a:cs typeface="+mn-cs"/>
              </a:endParaRPr>
            </a:p>
          </p:txBody>
        </p:sp>
      </p:grpSp>
      <p:sp>
        <p:nvSpPr>
          <p:cNvPr id="55" name="Rechthoek 54">
            <a:extLst>
              <a:ext uri="{FF2B5EF4-FFF2-40B4-BE49-F238E27FC236}">
                <a16:creationId xmlns:a16="http://schemas.microsoft.com/office/drawing/2014/main" id="{FF37D18A-5467-7546-9D7D-B614138BF29D}"/>
              </a:ext>
            </a:extLst>
          </p:cNvPr>
          <p:cNvSpPr/>
          <p:nvPr/>
        </p:nvSpPr>
        <p:spPr>
          <a:xfrm>
            <a:off x="243841" y="5562633"/>
            <a:ext cx="2190009" cy="523220"/>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Infrastructure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Network Security</a:t>
            </a:r>
          </a:p>
        </p:txBody>
      </p:sp>
      <p:sp>
        <p:nvSpPr>
          <p:cNvPr id="64" name="Rechthoek 63">
            <a:extLst>
              <a:ext uri="{FF2B5EF4-FFF2-40B4-BE49-F238E27FC236}">
                <a16:creationId xmlns:a16="http://schemas.microsoft.com/office/drawing/2014/main" id="{E39A2F56-D085-E641-88CD-B94439776397}"/>
              </a:ext>
            </a:extLst>
          </p:cNvPr>
          <p:cNvSpPr/>
          <p:nvPr/>
        </p:nvSpPr>
        <p:spPr>
          <a:xfrm>
            <a:off x="2608543" y="5562633"/>
            <a:ext cx="2280161" cy="523220"/>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Data Protection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&amp; Privacy</a:t>
            </a:r>
          </a:p>
        </p:txBody>
      </p:sp>
      <p:sp>
        <p:nvSpPr>
          <p:cNvPr id="65" name="Rechthoek 64">
            <a:extLst>
              <a:ext uri="{FF2B5EF4-FFF2-40B4-BE49-F238E27FC236}">
                <a16:creationId xmlns:a16="http://schemas.microsoft.com/office/drawing/2014/main" id="{81FA023F-CD1E-784F-A7DA-4025BA3DC8AD}"/>
              </a:ext>
            </a:extLst>
          </p:cNvPr>
          <p:cNvSpPr/>
          <p:nvPr/>
        </p:nvSpPr>
        <p:spPr>
          <a:xfrm>
            <a:off x="5070585" y="5562633"/>
            <a:ext cx="2190010" cy="523220"/>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Phones, Devices,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App Security</a:t>
            </a:r>
          </a:p>
        </p:txBody>
      </p:sp>
      <p:sp>
        <p:nvSpPr>
          <p:cNvPr id="67" name="Rechthoek 66">
            <a:extLst>
              <a:ext uri="{FF2B5EF4-FFF2-40B4-BE49-F238E27FC236}">
                <a16:creationId xmlns:a16="http://schemas.microsoft.com/office/drawing/2014/main" id="{39B82B51-1758-2A4C-82DB-81D522DD93AE}"/>
              </a:ext>
            </a:extLst>
          </p:cNvPr>
          <p:cNvSpPr/>
          <p:nvPr/>
        </p:nvSpPr>
        <p:spPr>
          <a:xfrm>
            <a:off x="7435288" y="5562633"/>
            <a:ext cx="2190010" cy="523220"/>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Monitoring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Detection</a:t>
            </a:r>
          </a:p>
        </p:txBody>
      </p:sp>
      <p:sp>
        <p:nvSpPr>
          <p:cNvPr id="72" name="Rechthoek 71">
            <a:extLst>
              <a:ext uri="{FF2B5EF4-FFF2-40B4-BE49-F238E27FC236}">
                <a16:creationId xmlns:a16="http://schemas.microsoft.com/office/drawing/2014/main" id="{6F403CF3-8788-B840-91D5-96A05A3CC2EA}"/>
              </a:ext>
            </a:extLst>
          </p:cNvPr>
          <p:cNvSpPr/>
          <p:nvPr/>
        </p:nvSpPr>
        <p:spPr>
          <a:xfrm>
            <a:off x="9807178" y="5562633"/>
            <a:ext cx="2140981" cy="523220"/>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Verdana"/>
                <a:ea typeface="メイリオ"/>
                <a:cs typeface="+mn-cs"/>
              </a:rPr>
              <a:t>Compliance</a:t>
            </a:r>
          </a:p>
        </p:txBody>
      </p:sp>
      <p:sp>
        <p:nvSpPr>
          <p:cNvPr id="56" name="Driehoek 55">
            <a:extLst>
              <a:ext uri="{FF2B5EF4-FFF2-40B4-BE49-F238E27FC236}">
                <a16:creationId xmlns:a16="http://schemas.microsoft.com/office/drawing/2014/main" id="{56E0EE2E-F2ED-BC43-8F5D-924EBE8F2FA9}"/>
              </a:ext>
            </a:extLst>
          </p:cNvPr>
          <p:cNvSpPr/>
          <p:nvPr/>
        </p:nvSpPr>
        <p:spPr bwMode="auto">
          <a:xfrm rot="10800000">
            <a:off x="1159858" y="3527956"/>
            <a:ext cx="362425" cy="226930"/>
          </a:xfrm>
          <a:prstGeom prst="triangle">
            <a:avLst>
              <a:gd name="adj" fmla="val 45454"/>
            </a:avLst>
          </a:prstGeom>
          <a:solidFill>
            <a:srgbClr val="0070C0"/>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dirty="0">
              <a:ln>
                <a:noFill/>
              </a:ln>
              <a:solidFill>
                <a:srgbClr val="FFFFFF"/>
              </a:solidFill>
              <a:effectLst/>
              <a:uLnTx/>
              <a:uFillTx/>
              <a:latin typeface="Verdana"/>
              <a:ea typeface="メイリオ"/>
              <a:cs typeface="+mn-cs"/>
            </a:endParaRPr>
          </a:p>
        </p:txBody>
      </p:sp>
      <p:sp>
        <p:nvSpPr>
          <p:cNvPr id="74" name="Driehoek 73">
            <a:extLst>
              <a:ext uri="{FF2B5EF4-FFF2-40B4-BE49-F238E27FC236}">
                <a16:creationId xmlns:a16="http://schemas.microsoft.com/office/drawing/2014/main" id="{B1F1161B-6341-AB41-864B-A84CF60BB3EB}"/>
              </a:ext>
            </a:extLst>
          </p:cNvPr>
          <p:cNvSpPr/>
          <p:nvPr/>
        </p:nvSpPr>
        <p:spPr bwMode="auto">
          <a:xfrm rot="10800000">
            <a:off x="3563584" y="3531892"/>
            <a:ext cx="362425" cy="226930"/>
          </a:xfrm>
          <a:prstGeom prst="triangle">
            <a:avLst>
              <a:gd name="adj" fmla="val 45454"/>
            </a:avLst>
          </a:prstGeom>
          <a:solidFill>
            <a:srgbClr val="0070C0"/>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dirty="0">
              <a:ln>
                <a:noFill/>
              </a:ln>
              <a:solidFill>
                <a:srgbClr val="FFFFFF"/>
              </a:solidFill>
              <a:effectLst/>
              <a:uLnTx/>
              <a:uFillTx/>
              <a:latin typeface="Verdana"/>
              <a:ea typeface="メイリオ"/>
              <a:cs typeface="+mn-cs"/>
            </a:endParaRPr>
          </a:p>
        </p:txBody>
      </p:sp>
      <p:sp>
        <p:nvSpPr>
          <p:cNvPr id="76" name="Driehoek 75">
            <a:extLst>
              <a:ext uri="{FF2B5EF4-FFF2-40B4-BE49-F238E27FC236}">
                <a16:creationId xmlns:a16="http://schemas.microsoft.com/office/drawing/2014/main" id="{13305B77-3059-D140-8F0D-28E077D0ADAD}"/>
              </a:ext>
            </a:extLst>
          </p:cNvPr>
          <p:cNvSpPr/>
          <p:nvPr/>
        </p:nvSpPr>
        <p:spPr bwMode="auto">
          <a:xfrm rot="10800000">
            <a:off x="5943130" y="3521721"/>
            <a:ext cx="362425" cy="226930"/>
          </a:xfrm>
          <a:prstGeom prst="triangle">
            <a:avLst>
              <a:gd name="adj" fmla="val 45454"/>
            </a:avLst>
          </a:prstGeom>
          <a:solidFill>
            <a:srgbClr val="0070C0"/>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dirty="0">
              <a:ln>
                <a:noFill/>
              </a:ln>
              <a:solidFill>
                <a:srgbClr val="FFFFFF"/>
              </a:solidFill>
              <a:effectLst/>
              <a:uLnTx/>
              <a:uFillTx/>
              <a:latin typeface="Verdana"/>
              <a:ea typeface="メイリオ"/>
              <a:cs typeface="+mn-cs"/>
            </a:endParaRPr>
          </a:p>
        </p:txBody>
      </p:sp>
      <p:sp>
        <p:nvSpPr>
          <p:cNvPr id="77" name="Driehoek 76">
            <a:extLst>
              <a:ext uri="{FF2B5EF4-FFF2-40B4-BE49-F238E27FC236}">
                <a16:creationId xmlns:a16="http://schemas.microsoft.com/office/drawing/2014/main" id="{FDB2FAED-2992-304D-A57A-90D93DDFAE50}"/>
              </a:ext>
            </a:extLst>
          </p:cNvPr>
          <p:cNvSpPr/>
          <p:nvPr/>
        </p:nvSpPr>
        <p:spPr bwMode="auto">
          <a:xfrm rot="10800000">
            <a:off x="8349080" y="3521721"/>
            <a:ext cx="362425" cy="226930"/>
          </a:xfrm>
          <a:prstGeom prst="triangle">
            <a:avLst>
              <a:gd name="adj" fmla="val 45454"/>
            </a:avLst>
          </a:prstGeom>
          <a:solidFill>
            <a:srgbClr val="0070C0"/>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dirty="0">
              <a:ln>
                <a:noFill/>
              </a:ln>
              <a:solidFill>
                <a:srgbClr val="FFFFFF"/>
              </a:solidFill>
              <a:effectLst/>
              <a:uLnTx/>
              <a:uFillTx/>
              <a:latin typeface="Verdana"/>
              <a:ea typeface="メイリオ"/>
              <a:cs typeface="+mn-cs"/>
            </a:endParaRPr>
          </a:p>
        </p:txBody>
      </p:sp>
      <p:sp>
        <p:nvSpPr>
          <p:cNvPr id="78" name="Driehoek 77">
            <a:extLst>
              <a:ext uri="{FF2B5EF4-FFF2-40B4-BE49-F238E27FC236}">
                <a16:creationId xmlns:a16="http://schemas.microsoft.com/office/drawing/2014/main" id="{F58E5213-E76B-9E48-BB7A-611CBCD6AE7C}"/>
              </a:ext>
            </a:extLst>
          </p:cNvPr>
          <p:cNvSpPr/>
          <p:nvPr/>
        </p:nvSpPr>
        <p:spPr bwMode="auto">
          <a:xfrm rot="10800000">
            <a:off x="10713783" y="3518130"/>
            <a:ext cx="362425" cy="226930"/>
          </a:xfrm>
          <a:prstGeom prst="triangle">
            <a:avLst>
              <a:gd name="adj" fmla="val 45454"/>
            </a:avLst>
          </a:prstGeom>
          <a:solidFill>
            <a:srgbClr val="0070C0"/>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dirty="0">
              <a:ln>
                <a:noFill/>
              </a:ln>
              <a:solidFill>
                <a:srgbClr val="FFFFFF"/>
              </a:solidFill>
              <a:effectLst/>
              <a:uLnTx/>
              <a:uFillTx/>
              <a:latin typeface="Verdana"/>
              <a:ea typeface="メイリオ"/>
              <a:cs typeface="+mn-cs"/>
            </a:endParaRPr>
          </a:p>
        </p:txBody>
      </p:sp>
    </p:spTree>
    <p:custDataLst>
      <p:tags r:id="rId1"/>
    </p:custDataLst>
    <p:extLst>
      <p:ext uri="{BB962C8B-B14F-4D97-AF65-F5344CB8AC3E}">
        <p14:creationId xmlns:p14="http://schemas.microsoft.com/office/powerpoint/2010/main" val="277652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C5D1-A89A-423A-AA75-F5F67C3BA77D}"/>
              </a:ext>
            </a:extLst>
          </p:cNvPr>
          <p:cNvSpPr>
            <a:spLocks noGrp="1"/>
          </p:cNvSpPr>
          <p:nvPr>
            <p:ph type="title"/>
          </p:nvPr>
        </p:nvSpPr>
        <p:spPr>
          <a:xfrm>
            <a:off x="85345" y="38400"/>
            <a:ext cx="10393897" cy="624000"/>
          </a:xfrm>
        </p:spPr>
        <p:txBody>
          <a:bodyPr>
            <a:normAutofit/>
          </a:bodyPr>
          <a:lstStyle/>
          <a:p>
            <a:r>
              <a:rPr lang="en-US" dirty="0"/>
              <a:t>UNIVERGE BLUE Cloud Architecture &amp; Security</a:t>
            </a:r>
          </a:p>
        </p:txBody>
      </p:sp>
      <p:sp>
        <p:nvSpPr>
          <p:cNvPr id="4" name="Content Placeholder 3">
            <a:extLst>
              <a:ext uri="{FF2B5EF4-FFF2-40B4-BE49-F238E27FC236}">
                <a16:creationId xmlns:a16="http://schemas.microsoft.com/office/drawing/2014/main" id="{3D6EBD30-67A8-4BFF-8417-60983F186BB5}"/>
              </a:ext>
            </a:extLst>
          </p:cNvPr>
          <p:cNvSpPr>
            <a:spLocks noGrp="1"/>
          </p:cNvSpPr>
          <p:nvPr>
            <p:ph sz="quarter" idx="10"/>
          </p:nvPr>
        </p:nvSpPr>
        <p:spPr>
          <a:xfrm>
            <a:off x="239349" y="837580"/>
            <a:ext cx="4942252" cy="5474209"/>
          </a:xfrm>
        </p:spPr>
        <p:txBody>
          <a:bodyPr/>
          <a:lstStyle/>
          <a:p>
            <a:r>
              <a:rPr lang="en-US" sz="1600" dirty="0"/>
              <a:t>World-class Multi-region Data Centers</a:t>
            </a:r>
          </a:p>
          <a:p>
            <a:pPr lvl="1"/>
            <a:r>
              <a:rPr lang="en-US" sz="1400" dirty="0"/>
              <a:t>North America, EMEA, and Asia Pacific data center deployments</a:t>
            </a:r>
          </a:p>
          <a:p>
            <a:pPr lvl="1"/>
            <a:r>
              <a:rPr lang="en-US" sz="1400" dirty="0"/>
              <a:t>Multiple full-peer connections to Internet &amp; Tier 1 telecom backbone carriers from each data center with redundant private circuit data paths between centers</a:t>
            </a:r>
          </a:p>
          <a:p>
            <a:pPr lvl="1"/>
            <a:r>
              <a:rPr lang="en-US" sz="1400" dirty="0"/>
              <a:t>By design prevents multi-component failures from impacting customers ensuring 99.999% SLA backed uptime with constant network resiliency/readiness testing</a:t>
            </a:r>
          </a:p>
          <a:p>
            <a:r>
              <a:rPr lang="en-US" sz="1600" dirty="0"/>
              <a:t>Voice Cloud Security – 3 levels plus 2-factor authentication</a:t>
            </a:r>
          </a:p>
        </p:txBody>
      </p:sp>
      <p:pic>
        <p:nvPicPr>
          <p:cNvPr id="3" name="Picture 2">
            <a:extLst>
              <a:ext uri="{FF2B5EF4-FFF2-40B4-BE49-F238E27FC236}">
                <a16:creationId xmlns:a16="http://schemas.microsoft.com/office/drawing/2014/main" id="{4119516A-E0EA-44B5-93A2-5C4DB2832EB7}"/>
              </a:ext>
            </a:extLst>
          </p:cNvPr>
          <p:cNvPicPr>
            <a:picLocks noChangeAspect="1"/>
          </p:cNvPicPr>
          <p:nvPr/>
        </p:nvPicPr>
        <p:blipFill>
          <a:blip r:embed="rId3"/>
          <a:stretch>
            <a:fillRect/>
          </a:stretch>
        </p:blipFill>
        <p:spPr>
          <a:xfrm>
            <a:off x="5333854" y="1327833"/>
            <a:ext cx="6756062" cy="5094738"/>
          </a:xfrm>
          <a:prstGeom prst="rect">
            <a:avLst/>
          </a:prstGeom>
        </p:spPr>
      </p:pic>
      <p:sp>
        <p:nvSpPr>
          <p:cNvPr id="5" name="TextBox 4">
            <a:extLst>
              <a:ext uri="{FF2B5EF4-FFF2-40B4-BE49-F238E27FC236}">
                <a16:creationId xmlns:a16="http://schemas.microsoft.com/office/drawing/2014/main" id="{B9B6B13C-D411-4712-8FA1-5B857B5CE3AB}"/>
              </a:ext>
            </a:extLst>
          </p:cNvPr>
          <p:cNvSpPr txBox="1"/>
          <p:nvPr/>
        </p:nvSpPr>
        <p:spPr>
          <a:xfrm>
            <a:off x="6502085" y="948173"/>
            <a:ext cx="4419600" cy="369332"/>
          </a:xfrm>
          <a:prstGeom prst="rect">
            <a:avLst/>
          </a:prstGeom>
          <a:noFill/>
        </p:spPr>
        <p:txBody>
          <a:bodyPr wrap="square" rtlCol="0">
            <a:spAutoFit/>
          </a:bodyPr>
          <a:lstStyle/>
          <a:p>
            <a:r>
              <a:rPr lang="en-US" dirty="0"/>
              <a:t>Typical Data Center Deployment</a:t>
            </a:r>
          </a:p>
        </p:txBody>
      </p:sp>
      <p:grpSp>
        <p:nvGrpSpPr>
          <p:cNvPr id="46" name="Group 45">
            <a:extLst>
              <a:ext uri="{FF2B5EF4-FFF2-40B4-BE49-F238E27FC236}">
                <a16:creationId xmlns:a16="http://schemas.microsoft.com/office/drawing/2014/main" id="{C69EE1D3-518A-4C56-9148-226FC90097A2}"/>
              </a:ext>
            </a:extLst>
          </p:cNvPr>
          <p:cNvGrpSpPr/>
          <p:nvPr/>
        </p:nvGrpSpPr>
        <p:grpSpPr>
          <a:xfrm>
            <a:off x="232280" y="3990087"/>
            <a:ext cx="5247589" cy="2214457"/>
            <a:chOff x="25452" y="4153373"/>
            <a:chExt cx="5247589" cy="2214457"/>
          </a:xfrm>
        </p:grpSpPr>
        <p:grpSp>
          <p:nvGrpSpPr>
            <p:cNvPr id="23" name="Group 22">
              <a:extLst>
                <a:ext uri="{FF2B5EF4-FFF2-40B4-BE49-F238E27FC236}">
                  <a16:creationId xmlns:a16="http://schemas.microsoft.com/office/drawing/2014/main" id="{D0DC6ECE-9400-455E-BF2D-73C26AC4E928}"/>
                </a:ext>
              </a:extLst>
            </p:cNvPr>
            <p:cNvGrpSpPr/>
            <p:nvPr/>
          </p:nvGrpSpPr>
          <p:grpSpPr>
            <a:xfrm>
              <a:off x="1671977" y="4275909"/>
              <a:ext cx="2011680" cy="2011680"/>
              <a:chOff x="1671977" y="4275909"/>
              <a:chExt cx="2011680" cy="2011680"/>
            </a:xfrm>
          </p:grpSpPr>
          <p:grpSp>
            <p:nvGrpSpPr>
              <p:cNvPr id="10" name="Group 9">
                <a:extLst>
                  <a:ext uri="{FF2B5EF4-FFF2-40B4-BE49-F238E27FC236}">
                    <a16:creationId xmlns:a16="http://schemas.microsoft.com/office/drawing/2014/main" id="{EA2DE1B5-58DB-4E1E-9BDB-39ED54144B40}"/>
                  </a:ext>
                </a:extLst>
              </p:cNvPr>
              <p:cNvGrpSpPr/>
              <p:nvPr/>
            </p:nvGrpSpPr>
            <p:grpSpPr>
              <a:xfrm>
                <a:off x="1671977" y="4275909"/>
                <a:ext cx="2011680" cy="2011680"/>
                <a:chOff x="2159725" y="4265149"/>
                <a:chExt cx="2011680" cy="2011680"/>
              </a:xfrm>
            </p:grpSpPr>
            <p:sp>
              <p:nvSpPr>
                <p:cNvPr id="7" name="Oval 6">
                  <a:extLst>
                    <a:ext uri="{FF2B5EF4-FFF2-40B4-BE49-F238E27FC236}">
                      <a16:creationId xmlns:a16="http://schemas.microsoft.com/office/drawing/2014/main" id="{844C36FD-EFB0-47A3-8249-B3EEA1E33D0C}"/>
                    </a:ext>
                  </a:extLst>
                </p:cNvPr>
                <p:cNvSpPr/>
                <p:nvPr/>
              </p:nvSpPr>
              <p:spPr bwMode="auto">
                <a:xfrm>
                  <a:off x="2159725" y="4265149"/>
                  <a:ext cx="2011680" cy="2011680"/>
                </a:xfrm>
                <a:prstGeom prst="ellipse">
                  <a:avLst/>
                </a:prstGeom>
                <a:noFill/>
                <a:ln w="114300">
                  <a:solidFill>
                    <a:srgbClr val="3893C7"/>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ln w="76200">
                      <a:solidFill>
                        <a:schemeClr val="tx1"/>
                      </a:solidFill>
                    </a:ln>
                    <a:solidFill>
                      <a:schemeClr val="bg1"/>
                    </a:solidFill>
                    <a:ea typeface="+mj-ea"/>
                  </a:endParaRPr>
                </a:p>
              </p:txBody>
            </p:sp>
            <p:sp>
              <p:nvSpPr>
                <p:cNvPr id="8" name="Oval 7">
                  <a:extLst>
                    <a:ext uri="{FF2B5EF4-FFF2-40B4-BE49-F238E27FC236}">
                      <a16:creationId xmlns:a16="http://schemas.microsoft.com/office/drawing/2014/main" id="{40B7FCFE-8BEF-4B6B-B6B3-BA3FA50BB229}"/>
                    </a:ext>
                  </a:extLst>
                </p:cNvPr>
                <p:cNvSpPr/>
                <p:nvPr/>
              </p:nvSpPr>
              <p:spPr bwMode="auto">
                <a:xfrm>
                  <a:off x="2342605" y="4448029"/>
                  <a:ext cx="1645920" cy="1645920"/>
                </a:xfrm>
                <a:prstGeom prst="ellipse">
                  <a:avLst/>
                </a:prstGeom>
                <a:noFill/>
                <a:ln w="114300">
                  <a:solidFill>
                    <a:srgbClr val="ED5C01"/>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ln w="76200">
                      <a:solidFill>
                        <a:schemeClr val="tx1"/>
                      </a:solidFill>
                    </a:ln>
                    <a:solidFill>
                      <a:schemeClr val="bg1"/>
                    </a:solidFill>
                    <a:ea typeface="+mj-ea"/>
                  </a:endParaRPr>
                </a:p>
              </p:txBody>
            </p:sp>
            <p:sp>
              <p:nvSpPr>
                <p:cNvPr id="9" name="Oval 8">
                  <a:extLst>
                    <a:ext uri="{FF2B5EF4-FFF2-40B4-BE49-F238E27FC236}">
                      <a16:creationId xmlns:a16="http://schemas.microsoft.com/office/drawing/2014/main" id="{98569B02-FEFA-4D42-8A34-534404569747}"/>
                    </a:ext>
                  </a:extLst>
                </p:cNvPr>
                <p:cNvSpPr/>
                <p:nvPr/>
              </p:nvSpPr>
              <p:spPr bwMode="auto">
                <a:xfrm>
                  <a:off x="2525485" y="4630909"/>
                  <a:ext cx="1280160" cy="1280160"/>
                </a:xfrm>
                <a:prstGeom prst="ellipse">
                  <a:avLst/>
                </a:prstGeom>
                <a:noFill/>
                <a:ln w="114300">
                  <a:solidFill>
                    <a:srgbClr val="87BD26"/>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ln w="76200">
                      <a:solidFill>
                        <a:schemeClr val="tx1"/>
                      </a:solidFill>
                    </a:ln>
                    <a:solidFill>
                      <a:schemeClr val="bg1"/>
                    </a:solidFill>
                    <a:ea typeface="+mj-ea"/>
                  </a:endParaRPr>
                </a:p>
              </p:txBody>
            </p:sp>
          </p:grpSp>
          <p:pic>
            <p:nvPicPr>
              <p:cNvPr id="22" name="Graphic 21" descr="Lock">
                <a:extLst>
                  <a:ext uri="{FF2B5EF4-FFF2-40B4-BE49-F238E27FC236}">
                    <a16:creationId xmlns:a16="http://schemas.microsoft.com/office/drawing/2014/main" id="{2371BD85-5A93-43A1-9FD8-074DA49CC3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9030" y="4641669"/>
                <a:ext cx="1219346" cy="1219346"/>
              </a:xfrm>
              <a:prstGeom prst="rect">
                <a:avLst/>
              </a:prstGeom>
            </p:spPr>
          </p:pic>
          <p:pic>
            <p:nvPicPr>
              <p:cNvPr id="19" name="Picture 18" descr="A close up of a logo&#10;&#10;Description automatically generated">
                <a:extLst>
                  <a:ext uri="{FF2B5EF4-FFF2-40B4-BE49-F238E27FC236}">
                    <a16:creationId xmlns:a16="http://schemas.microsoft.com/office/drawing/2014/main" id="{1A6985C9-59C0-44C4-84DB-9E434A457C5A}"/>
                  </a:ext>
                </a:extLst>
              </p:cNvPr>
              <p:cNvPicPr>
                <a:picLocks noChangeAspect="1"/>
              </p:cNvPicPr>
              <p:nvPr/>
            </p:nvPicPr>
            <p:blipFill>
              <a:blip r:embed="rId6"/>
              <a:stretch>
                <a:fillRect/>
              </a:stretch>
            </p:blipFill>
            <p:spPr>
              <a:xfrm>
                <a:off x="2381020" y="5294886"/>
                <a:ext cx="577484" cy="321804"/>
              </a:xfrm>
              <a:prstGeom prst="rect">
                <a:avLst/>
              </a:prstGeom>
            </p:spPr>
          </p:pic>
        </p:grpSp>
        <p:cxnSp>
          <p:nvCxnSpPr>
            <p:cNvPr id="25" name="Straight Connector 24">
              <a:extLst>
                <a:ext uri="{FF2B5EF4-FFF2-40B4-BE49-F238E27FC236}">
                  <a16:creationId xmlns:a16="http://schemas.microsoft.com/office/drawing/2014/main" id="{203883B3-A979-46B8-A456-083811FAF63C}"/>
                </a:ext>
              </a:extLst>
            </p:cNvPr>
            <p:cNvCxnSpPr/>
            <p:nvPr/>
          </p:nvCxnSpPr>
          <p:spPr bwMode="auto">
            <a:xfrm>
              <a:off x="3603171" y="4447903"/>
              <a:ext cx="1578430" cy="0"/>
            </a:xfrm>
            <a:prstGeom prst="line">
              <a:avLst/>
            </a:prstGeom>
            <a:solidFill>
              <a:schemeClr val="bg1"/>
            </a:solid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26" name="Straight Connector 25">
              <a:extLst>
                <a:ext uri="{FF2B5EF4-FFF2-40B4-BE49-F238E27FC236}">
                  <a16:creationId xmlns:a16="http://schemas.microsoft.com/office/drawing/2014/main" id="{72ED9177-4DE6-4CDE-B16B-08FD06FEBD6E}"/>
                </a:ext>
              </a:extLst>
            </p:cNvPr>
            <p:cNvCxnSpPr/>
            <p:nvPr/>
          </p:nvCxnSpPr>
          <p:spPr bwMode="auto">
            <a:xfrm>
              <a:off x="93547" y="5754189"/>
              <a:ext cx="1371600" cy="0"/>
            </a:xfrm>
            <a:prstGeom prst="line">
              <a:avLst/>
            </a:prstGeom>
            <a:solidFill>
              <a:schemeClr val="bg1"/>
            </a:solid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27" name="Straight Connector 26">
              <a:extLst>
                <a:ext uri="{FF2B5EF4-FFF2-40B4-BE49-F238E27FC236}">
                  <a16:creationId xmlns:a16="http://schemas.microsoft.com/office/drawing/2014/main" id="{4CF3E446-41BF-4EA4-A100-F6BB9518DB22}"/>
                </a:ext>
              </a:extLst>
            </p:cNvPr>
            <p:cNvCxnSpPr/>
            <p:nvPr/>
          </p:nvCxnSpPr>
          <p:spPr bwMode="auto">
            <a:xfrm>
              <a:off x="3615478" y="6309362"/>
              <a:ext cx="1578430" cy="0"/>
            </a:xfrm>
            <a:prstGeom prst="line">
              <a:avLst/>
            </a:prstGeom>
            <a:solidFill>
              <a:schemeClr val="bg1"/>
            </a:solid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28" name="TextBox 27">
              <a:extLst>
                <a:ext uri="{FF2B5EF4-FFF2-40B4-BE49-F238E27FC236}">
                  <a16:creationId xmlns:a16="http://schemas.microsoft.com/office/drawing/2014/main" id="{028DA72E-EBF8-49A1-9FD2-04D9DDFB79AE}"/>
                </a:ext>
              </a:extLst>
            </p:cNvPr>
            <p:cNvSpPr txBox="1"/>
            <p:nvPr/>
          </p:nvSpPr>
          <p:spPr>
            <a:xfrm>
              <a:off x="3550924" y="4153373"/>
              <a:ext cx="1722117" cy="338554"/>
            </a:xfrm>
            <a:prstGeom prst="rect">
              <a:avLst/>
            </a:prstGeom>
            <a:noFill/>
          </p:spPr>
          <p:txBody>
            <a:bodyPr wrap="square" rtlCol="0">
              <a:spAutoFit/>
            </a:bodyPr>
            <a:lstStyle/>
            <a:p>
              <a:pPr algn="r"/>
              <a:r>
                <a:rPr lang="en-US" sz="800" dirty="0"/>
                <a:t>SIP Endpoint Security (phones &amp; devices)</a:t>
              </a:r>
            </a:p>
          </p:txBody>
        </p:sp>
        <p:sp>
          <p:nvSpPr>
            <p:cNvPr id="29" name="TextBox 28">
              <a:extLst>
                <a:ext uri="{FF2B5EF4-FFF2-40B4-BE49-F238E27FC236}">
                  <a16:creationId xmlns:a16="http://schemas.microsoft.com/office/drawing/2014/main" id="{1104A7F5-4219-4F17-B8CA-20D8A73BDDC7}"/>
                </a:ext>
              </a:extLst>
            </p:cNvPr>
            <p:cNvSpPr txBox="1"/>
            <p:nvPr/>
          </p:nvSpPr>
          <p:spPr>
            <a:xfrm>
              <a:off x="3538038" y="6152386"/>
              <a:ext cx="1722117" cy="215444"/>
            </a:xfrm>
            <a:prstGeom prst="rect">
              <a:avLst/>
            </a:prstGeom>
            <a:noFill/>
          </p:spPr>
          <p:txBody>
            <a:bodyPr wrap="square" rtlCol="0">
              <a:spAutoFit/>
            </a:bodyPr>
            <a:lstStyle/>
            <a:p>
              <a:pPr algn="r"/>
              <a:r>
                <a:rPr lang="en-US" sz="800" dirty="0"/>
                <a:t>Physical &amp; Network Security</a:t>
              </a:r>
            </a:p>
          </p:txBody>
        </p:sp>
        <p:sp>
          <p:nvSpPr>
            <p:cNvPr id="30" name="TextBox 29">
              <a:extLst>
                <a:ext uri="{FF2B5EF4-FFF2-40B4-BE49-F238E27FC236}">
                  <a16:creationId xmlns:a16="http://schemas.microsoft.com/office/drawing/2014/main" id="{6DB24F29-CC3E-49AD-82A7-6D1DF886C761}"/>
                </a:ext>
              </a:extLst>
            </p:cNvPr>
            <p:cNvSpPr txBox="1"/>
            <p:nvPr/>
          </p:nvSpPr>
          <p:spPr>
            <a:xfrm>
              <a:off x="25452" y="5469623"/>
              <a:ext cx="1532961" cy="338554"/>
            </a:xfrm>
            <a:prstGeom prst="rect">
              <a:avLst/>
            </a:prstGeom>
            <a:noFill/>
          </p:spPr>
          <p:txBody>
            <a:bodyPr wrap="square" rtlCol="0">
              <a:spAutoFit/>
            </a:bodyPr>
            <a:lstStyle/>
            <a:p>
              <a:r>
                <a:rPr lang="en-US" sz="800" dirty="0"/>
                <a:t>Toll-fraud Monitoring/</a:t>
              </a:r>
            </a:p>
            <a:p>
              <a:r>
                <a:rPr lang="en-US" sz="800" dirty="0"/>
                <a:t>Detection</a:t>
              </a:r>
            </a:p>
          </p:txBody>
        </p:sp>
        <p:cxnSp>
          <p:nvCxnSpPr>
            <p:cNvPr id="32" name="Straight Connector 31">
              <a:extLst>
                <a:ext uri="{FF2B5EF4-FFF2-40B4-BE49-F238E27FC236}">
                  <a16:creationId xmlns:a16="http://schemas.microsoft.com/office/drawing/2014/main" id="{C184C420-05AD-48CE-BA0A-07DA6C792ACE}"/>
                </a:ext>
              </a:extLst>
            </p:cNvPr>
            <p:cNvCxnSpPr/>
            <p:nvPr/>
          </p:nvCxnSpPr>
          <p:spPr bwMode="auto">
            <a:xfrm flipH="1">
              <a:off x="3138429" y="4452257"/>
              <a:ext cx="464742" cy="370114"/>
            </a:xfrm>
            <a:prstGeom prst="line">
              <a:avLst/>
            </a:prstGeom>
            <a:solidFill>
              <a:schemeClr val="bg1"/>
            </a:solidFill>
            <a:ln w="9525" cap="flat" cmpd="sng" algn="ctr">
              <a:solidFill>
                <a:schemeClr val="accent6"/>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38" name="Straight Connector 37">
              <a:extLst>
                <a:ext uri="{FF2B5EF4-FFF2-40B4-BE49-F238E27FC236}">
                  <a16:creationId xmlns:a16="http://schemas.microsoft.com/office/drawing/2014/main" id="{C0639022-04F4-45EA-B3AC-A024181965A8}"/>
                </a:ext>
              </a:extLst>
            </p:cNvPr>
            <p:cNvCxnSpPr>
              <a:endCxn id="7" idx="5"/>
            </p:cNvCxnSpPr>
            <p:nvPr/>
          </p:nvCxnSpPr>
          <p:spPr bwMode="auto">
            <a:xfrm flipH="1" flipV="1">
              <a:off x="3389053" y="5992985"/>
              <a:ext cx="225288" cy="318804"/>
            </a:xfrm>
            <a:prstGeom prst="line">
              <a:avLst/>
            </a:prstGeom>
            <a:solidFill>
              <a:schemeClr val="bg1"/>
            </a:solidFill>
            <a:ln w="9525" cap="flat" cmpd="sng" algn="ctr">
              <a:solidFill>
                <a:schemeClr val="accent6"/>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43" name="Straight Connector 42">
              <a:extLst>
                <a:ext uri="{FF2B5EF4-FFF2-40B4-BE49-F238E27FC236}">
                  <a16:creationId xmlns:a16="http://schemas.microsoft.com/office/drawing/2014/main" id="{EFA89195-CC4F-4BBC-86A9-DD641084FB63}"/>
                </a:ext>
              </a:extLst>
            </p:cNvPr>
            <p:cNvCxnSpPr/>
            <p:nvPr/>
          </p:nvCxnSpPr>
          <p:spPr bwMode="auto">
            <a:xfrm flipV="1">
              <a:off x="1463630" y="5468833"/>
              <a:ext cx="429855" cy="291889"/>
            </a:xfrm>
            <a:prstGeom prst="line">
              <a:avLst/>
            </a:prstGeom>
            <a:solidFill>
              <a:schemeClr val="bg1"/>
            </a:solidFill>
            <a:ln w="9525" cap="flat" cmpd="sng" algn="ctr">
              <a:solidFill>
                <a:schemeClr val="accent6"/>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grpSp>
    </p:spTree>
    <p:extLst>
      <p:ext uri="{BB962C8B-B14F-4D97-AF65-F5344CB8AC3E}">
        <p14:creationId xmlns:p14="http://schemas.microsoft.com/office/powerpoint/2010/main" val="97210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FFA1-672B-4A41-AC45-02421DD36106}"/>
              </a:ext>
            </a:extLst>
          </p:cNvPr>
          <p:cNvSpPr>
            <a:spLocks noGrp="1"/>
          </p:cNvSpPr>
          <p:nvPr>
            <p:ph type="title" idx="4294967295"/>
          </p:nvPr>
        </p:nvSpPr>
        <p:spPr>
          <a:xfrm>
            <a:off x="89495" y="-2655"/>
            <a:ext cx="11351392" cy="663163"/>
          </a:xfrm>
        </p:spPr>
        <p:txBody>
          <a:bodyPr>
            <a:noAutofit/>
          </a:bodyPr>
          <a:lstStyle/>
          <a:p>
            <a:r>
              <a:rPr lang="en-US" dirty="0">
                <a:latin typeface="Verdana" panose="020B0604030504040204" pitchFamily="34" charset="0"/>
                <a:ea typeface="Verdana" panose="020B0604030504040204" pitchFamily="34" charset="0"/>
              </a:rPr>
              <a:t>Competitive Differentiation</a:t>
            </a:r>
          </a:p>
        </p:txBody>
      </p:sp>
      <p:sp>
        <p:nvSpPr>
          <p:cNvPr id="154" name="Freeform: Shape 153">
            <a:extLst>
              <a:ext uri="{FF2B5EF4-FFF2-40B4-BE49-F238E27FC236}">
                <a16:creationId xmlns:a16="http://schemas.microsoft.com/office/drawing/2014/main" id="{42D58366-973E-4ECB-8715-9A9EB1242D67}"/>
              </a:ext>
            </a:extLst>
          </p:cNvPr>
          <p:cNvSpPr>
            <a:spLocks/>
          </p:cNvSpPr>
          <p:nvPr/>
        </p:nvSpPr>
        <p:spPr bwMode="auto">
          <a:xfrm>
            <a:off x="5111061" y="2362144"/>
            <a:ext cx="824818" cy="657965"/>
          </a:xfrm>
          <a:custGeom>
            <a:avLst/>
            <a:gdLst>
              <a:gd name="connsiteX0" fmla="*/ 686335 w 686335"/>
              <a:gd name="connsiteY0" fmla="*/ 0 h 547496"/>
              <a:gd name="connsiteX1" fmla="*/ 686335 w 686335"/>
              <a:gd name="connsiteY1" fmla="*/ 201471 h 547496"/>
              <a:gd name="connsiteX2" fmla="*/ 600449 w 686335"/>
              <a:gd name="connsiteY2" fmla="*/ 219081 h 547496"/>
              <a:gd name="connsiteX3" fmla="*/ 173553 w 686335"/>
              <a:gd name="connsiteY3" fmla="*/ 547496 h 547496"/>
              <a:gd name="connsiteX4" fmla="*/ 0 w 686335"/>
              <a:gd name="connsiteY4" fmla="*/ 446765 h 547496"/>
              <a:gd name="connsiteX5" fmla="*/ 665978 w 686335"/>
              <a:gd name="connsiteY5" fmla="*/ 1373 h 547496"/>
              <a:gd name="connsiteX6" fmla="*/ 686335 w 686335"/>
              <a:gd name="connsiteY6" fmla="*/ 0 h 54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335" h="547496">
                <a:moveTo>
                  <a:pt x="686335" y="0"/>
                </a:moveTo>
                <a:lnTo>
                  <a:pt x="686335" y="201471"/>
                </a:lnTo>
                <a:lnTo>
                  <a:pt x="600449" y="219081"/>
                </a:lnTo>
                <a:cubicBezTo>
                  <a:pt x="418991" y="269141"/>
                  <a:pt x="266213" y="389065"/>
                  <a:pt x="173553" y="547496"/>
                </a:cubicBezTo>
                <a:cubicBezTo>
                  <a:pt x="173553" y="547496"/>
                  <a:pt x="173553" y="547496"/>
                  <a:pt x="0" y="446765"/>
                </a:cubicBezTo>
                <a:cubicBezTo>
                  <a:pt x="138132" y="209729"/>
                  <a:pt x="381364" y="40082"/>
                  <a:pt x="665978" y="1373"/>
                </a:cubicBezTo>
                <a:lnTo>
                  <a:pt x="686335" y="0"/>
                </a:lnTo>
                <a:close/>
              </a:path>
            </a:pathLst>
          </a:custGeom>
          <a:solidFill>
            <a:srgbClr val="E22A1B"/>
          </a:solidFill>
          <a:ln>
            <a:noFill/>
          </a:ln>
        </p:spPr>
        <p:txBody>
          <a:bodyPr vert="horz" wrap="square" lIns="91440" tIns="45720" rIns="91440" bIns="45720" numCol="1" anchor="t" anchorCtr="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55" name="Freeform 26">
            <a:extLst>
              <a:ext uri="{FF2B5EF4-FFF2-40B4-BE49-F238E27FC236}">
                <a16:creationId xmlns:a16="http://schemas.microsoft.com/office/drawing/2014/main" id="{2C01022D-FA7F-4731-A915-F2D9B3CAE940}"/>
              </a:ext>
            </a:extLst>
          </p:cNvPr>
          <p:cNvSpPr>
            <a:spLocks/>
          </p:cNvSpPr>
          <p:nvPr/>
        </p:nvSpPr>
        <p:spPr bwMode="auto">
          <a:xfrm>
            <a:off x="5121490" y="2535996"/>
            <a:ext cx="356349" cy="484112"/>
          </a:xfrm>
          <a:custGeom>
            <a:avLst/>
            <a:gdLst>
              <a:gd name="T0" fmla="*/ 283 w 302"/>
              <a:gd name="T1" fmla="*/ 0 h 412"/>
              <a:gd name="T2" fmla="*/ 0 w 302"/>
              <a:gd name="T3" fmla="*/ 295 h 412"/>
              <a:gd name="T4" fmla="*/ 169 w 302"/>
              <a:gd name="T5" fmla="*/ 412 h 412"/>
              <a:gd name="T6" fmla="*/ 230 w 302"/>
              <a:gd name="T7" fmla="*/ 323 h 412"/>
              <a:gd name="T8" fmla="*/ 283 w 302"/>
              <a:gd name="T9" fmla="*/ 0 h 412"/>
            </a:gdLst>
            <a:ahLst/>
            <a:cxnLst>
              <a:cxn ang="0">
                <a:pos x="T0" y="T1"/>
              </a:cxn>
              <a:cxn ang="0">
                <a:pos x="T2" y="T3"/>
              </a:cxn>
              <a:cxn ang="0">
                <a:pos x="T4" y="T5"/>
              </a:cxn>
              <a:cxn ang="0">
                <a:pos x="T6" y="T7"/>
              </a:cxn>
              <a:cxn ang="0">
                <a:pos x="T8" y="T9"/>
              </a:cxn>
            </a:cxnLst>
            <a:rect l="0" t="0" r="r" b="b"/>
            <a:pathLst>
              <a:path w="302" h="412">
                <a:moveTo>
                  <a:pt x="283" y="0"/>
                </a:moveTo>
                <a:cubicBezTo>
                  <a:pt x="165" y="78"/>
                  <a:pt x="69" y="180"/>
                  <a:pt x="0" y="295"/>
                </a:cubicBezTo>
                <a:cubicBezTo>
                  <a:pt x="169" y="412"/>
                  <a:pt x="169" y="412"/>
                  <a:pt x="169" y="412"/>
                </a:cubicBezTo>
                <a:cubicBezTo>
                  <a:pt x="187" y="381"/>
                  <a:pt x="207" y="351"/>
                  <a:pt x="230" y="323"/>
                </a:cubicBezTo>
                <a:cubicBezTo>
                  <a:pt x="300" y="199"/>
                  <a:pt x="302" y="87"/>
                  <a:pt x="283" y="0"/>
                </a:cubicBezTo>
                <a:close/>
              </a:path>
            </a:pathLst>
          </a:custGeom>
          <a:solidFill>
            <a:sysClr val="windowText" lastClr="000000">
              <a:lumMod val="75000"/>
              <a:lumOff val="25000"/>
              <a:alpha val="70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56" name="Freeform 31">
            <a:extLst>
              <a:ext uri="{FF2B5EF4-FFF2-40B4-BE49-F238E27FC236}">
                <a16:creationId xmlns:a16="http://schemas.microsoft.com/office/drawing/2014/main" id="{64B8B7B6-4F58-4036-BBA3-F20C842DCD78}"/>
              </a:ext>
            </a:extLst>
          </p:cNvPr>
          <p:cNvSpPr>
            <a:spLocks/>
          </p:cNvSpPr>
          <p:nvPr/>
        </p:nvSpPr>
        <p:spPr bwMode="auto">
          <a:xfrm>
            <a:off x="4454856" y="2083172"/>
            <a:ext cx="981264" cy="1912987"/>
          </a:xfrm>
          <a:custGeom>
            <a:avLst/>
            <a:gdLst>
              <a:gd name="T0" fmla="*/ 734 w 833"/>
              <a:gd name="T1" fmla="*/ 797 h 1628"/>
              <a:gd name="T2" fmla="*/ 603 w 833"/>
              <a:gd name="T3" fmla="*/ 306 h 1628"/>
              <a:gd name="T4" fmla="*/ 280 w 833"/>
              <a:gd name="T5" fmla="*/ 119 h 1628"/>
              <a:gd name="T6" fmla="*/ 349 w 833"/>
              <a:gd name="T7" fmla="*/ 0 h 1628"/>
              <a:gd name="T8" fmla="*/ 0 w 833"/>
              <a:gd name="T9" fmla="*/ 79 h 1628"/>
              <a:gd name="T10" fmla="*/ 105 w 833"/>
              <a:gd name="T11" fmla="*/ 421 h 1628"/>
              <a:gd name="T12" fmla="*/ 177 w 833"/>
              <a:gd name="T13" fmla="*/ 296 h 1628"/>
              <a:gd name="T14" fmla="*/ 500 w 833"/>
              <a:gd name="T15" fmla="*/ 484 h 1628"/>
              <a:gd name="T16" fmla="*/ 556 w 833"/>
              <a:gd name="T17" fmla="*/ 694 h 1628"/>
              <a:gd name="T18" fmla="*/ 557 w 833"/>
              <a:gd name="T19" fmla="*/ 694 h 1628"/>
              <a:gd name="T20" fmla="*/ 430 w 833"/>
              <a:gd name="T21" fmla="*/ 1162 h 1628"/>
              <a:gd name="T22" fmla="*/ 555 w 833"/>
              <a:gd name="T23" fmla="*/ 1628 h 1628"/>
              <a:gd name="T24" fmla="*/ 733 w 833"/>
              <a:gd name="T25" fmla="*/ 1525 h 1628"/>
              <a:gd name="T26" fmla="*/ 636 w 833"/>
              <a:gd name="T27" fmla="*/ 1162 h 1628"/>
              <a:gd name="T28" fmla="*/ 734 w 833"/>
              <a:gd name="T29" fmla="*/ 797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1628">
                <a:moveTo>
                  <a:pt x="734" y="797"/>
                </a:moveTo>
                <a:cubicBezTo>
                  <a:pt x="833" y="626"/>
                  <a:pt x="775" y="406"/>
                  <a:pt x="603" y="306"/>
                </a:cubicBezTo>
                <a:cubicBezTo>
                  <a:pt x="280" y="119"/>
                  <a:pt x="280" y="119"/>
                  <a:pt x="280" y="119"/>
                </a:cubicBezTo>
                <a:cubicBezTo>
                  <a:pt x="349" y="0"/>
                  <a:pt x="349" y="0"/>
                  <a:pt x="349" y="0"/>
                </a:cubicBezTo>
                <a:cubicBezTo>
                  <a:pt x="0" y="79"/>
                  <a:pt x="0" y="79"/>
                  <a:pt x="0" y="79"/>
                </a:cubicBezTo>
                <a:cubicBezTo>
                  <a:pt x="105" y="421"/>
                  <a:pt x="105" y="421"/>
                  <a:pt x="105" y="421"/>
                </a:cubicBezTo>
                <a:cubicBezTo>
                  <a:pt x="177" y="296"/>
                  <a:pt x="177" y="296"/>
                  <a:pt x="177" y="296"/>
                </a:cubicBezTo>
                <a:cubicBezTo>
                  <a:pt x="500" y="484"/>
                  <a:pt x="500" y="484"/>
                  <a:pt x="500" y="484"/>
                </a:cubicBezTo>
                <a:cubicBezTo>
                  <a:pt x="574" y="526"/>
                  <a:pt x="599" y="621"/>
                  <a:pt x="556" y="694"/>
                </a:cubicBezTo>
                <a:cubicBezTo>
                  <a:pt x="557" y="694"/>
                  <a:pt x="557" y="694"/>
                  <a:pt x="557" y="694"/>
                </a:cubicBezTo>
                <a:cubicBezTo>
                  <a:pt x="476" y="832"/>
                  <a:pt x="430" y="992"/>
                  <a:pt x="430" y="1162"/>
                </a:cubicBezTo>
                <a:cubicBezTo>
                  <a:pt x="430" y="1332"/>
                  <a:pt x="476" y="1491"/>
                  <a:pt x="555" y="1628"/>
                </a:cubicBezTo>
                <a:cubicBezTo>
                  <a:pt x="733" y="1525"/>
                  <a:pt x="733" y="1525"/>
                  <a:pt x="733" y="1525"/>
                </a:cubicBezTo>
                <a:cubicBezTo>
                  <a:pt x="671" y="1418"/>
                  <a:pt x="636" y="1294"/>
                  <a:pt x="636" y="1162"/>
                </a:cubicBezTo>
                <a:cubicBezTo>
                  <a:pt x="636" y="1029"/>
                  <a:pt x="672" y="905"/>
                  <a:pt x="734" y="797"/>
                </a:cubicBezTo>
                <a:close/>
              </a:path>
            </a:pathLst>
          </a:custGeom>
          <a:solidFill>
            <a:srgbClr val="003D8B"/>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57" name="Freeform 25">
            <a:extLst>
              <a:ext uri="{FF2B5EF4-FFF2-40B4-BE49-F238E27FC236}">
                <a16:creationId xmlns:a16="http://schemas.microsoft.com/office/drawing/2014/main" id="{0F15A4FF-20EF-48CB-BFE1-8506E598D8F9}"/>
              </a:ext>
            </a:extLst>
          </p:cNvPr>
          <p:cNvSpPr>
            <a:spLocks/>
          </p:cNvSpPr>
          <p:nvPr/>
        </p:nvSpPr>
        <p:spPr bwMode="auto">
          <a:xfrm>
            <a:off x="4965044" y="3519868"/>
            <a:ext cx="353743" cy="459777"/>
          </a:xfrm>
          <a:custGeom>
            <a:avLst/>
            <a:gdLst>
              <a:gd name="T0" fmla="*/ 0 w 300"/>
              <a:gd name="T1" fmla="*/ 0 h 392"/>
              <a:gd name="T2" fmla="*/ 114 w 300"/>
              <a:gd name="T3" fmla="*/ 392 h 392"/>
              <a:gd name="T4" fmla="*/ 300 w 300"/>
              <a:gd name="T5" fmla="*/ 304 h 392"/>
              <a:gd name="T6" fmla="*/ 253 w 300"/>
              <a:gd name="T7" fmla="*/ 207 h 392"/>
              <a:gd name="T8" fmla="*/ 0 w 300"/>
              <a:gd name="T9" fmla="*/ 0 h 392"/>
            </a:gdLst>
            <a:ahLst/>
            <a:cxnLst>
              <a:cxn ang="0">
                <a:pos x="T0" y="T1"/>
              </a:cxn>
              <a:cxn ang="0">
                <a:pos x="T2" y="T3"/>
              </a:cxn>
              <a:cxn ang="0">
                <a:pos x="T4" y="T5"/>
              </a:cxn>
              <a:cxn ang="0">
                <a:pos x="T6" y="T7"/>
              </a:cxn>
              <a:cxn ang="0">
                <a:pos x="T8" y="T9"/>
              </a:cxn>
            </a:cxnLst>
            <a:rect l="0" t="0" r="r" b="b"/>
            <a:pathLst>
              <a:path w="300" h="392">
                <a:moveTo>
                  <a:pt x="0" y="0"/>
                </a:moveTo>
                <a:cubicBezTo>
                  <a:pt x="8" y="141"/>
                  <a:pt x="49" y="274"/>
                  <a:pt x="114" y="392"/>
                </a:cubicBezTo>
                <a:cubicBezTo>
                  <a:pt x="300" y="304"/>
                  <a:pt x="300" y="304"/>
                  <a:pt x="300" y="304"/>
                </a:cubicBezTo>
                <a:cubicBezTo>
                  <a:pt x="282" y="273"/>
                  <a:pt x="266" y="240"/>
                  <a:pt x="253" y="207"/>
                </a:cubicBezTo>
                <a:cubicBezTo>
                  <a:pt x="181" y="84"/>
                  <a:pt x="85" y="27"/>
                  <a:pt x="0" y="0"/>
                </a:cubicBezTo>
                <a:close/>
              </a:path>
            </a:pathLst>
          </a:custGeom>
          <a:solidFill>
            <a:sysClr val="windowText" lastClr="000000">
              <a:lumMod val="75000"/>
              <a:lumOff val="25000"/>
              <a:alpha val="70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58" name="Freeform 22">
            <a:extLst>
              <a:ext uri="{FF2B5EF4-FFF2-40B4-BE49-F238E27FC236}">
                <a16:creationId xmlns:a16="http://schemas.microsoft.com/office/drawing/2014/main" id="{9423702E-EE93-4F67-99A0-71BBEFD0C418}"/>
              </a:ext>
            </a:extLst>
          </p:cNvPr>
          <p:cNvSpPr>
            <a:spLocks/>
          </p:cNvSpPr>
          <p:nvPr/>
        </p:nvSpPr>
        <p:spPr bwMode="auto">
          <a:xfrm>
            <a:off x="4149787" y="3604174"/>
            <a:ext cx="1911250" cy="941283"/>
          </a:xfrm>
          <a:custGeom>
            <a:avLst/>
            <a:gdLst>
              <a:gd name="T0" fmla="*/ 992 w 1622"/>
              <a:gd name="T1" fmla="*/ 231 h 801"/>
              <a:gd name="T2" fmla="*/ 992 w 1622"/>
              <a:gd name="T3" fmla="*/ 231 h 801"/>
              <a:gd name="T4" fmla="*/ 501 w 1622"/>
              <a:gd name="T5" fmla="*/ 99 h 801"/>
              <a:gd name="T6" fmla="*/ 178 w 1622"/>
              <a:gd name="T7" fmla="*/ 285 h 801"/>
              <a:gd name="T8" fmla="*/ 107 w 1622"/>
              <a:gd name="T9" fmla="*/ 161 h 801"/>
              <a:gd name="T10" fmla="*/ 0 w 1622"/>
              <a:gd name="T11" fmla="*/ 503 h 801"/>
              <a:gd name="T12" fmla="*/ 349 w 1622"/>
              <a:gd name="T13" fmla="*/ 583 h 801"/>
              <a:gd name="T14" fmla="*/ 280 w 1622"/>
              <a:gd name="T15" fmla="*/ 463 h 801"/>
              <a:gd name="T16" fmla="*/ 603 w 1622"/>
              <a:gd name="T17" fmla="*/ 277 h 801"/>
              <a:gd name="T18" fmla="*/ 814 w 1622"/>
              <a:gd name="T19" fmla="*/ 334 h 801"/>
              <a:gd name="T20" fmla="*/ 814 w 1622"/>
              <a:gd name="T21" fmla="*/ 334 h 801"/>
              <a:gd name="T22" fmla="*/ 1622 w 1622"/>
              <a:gd name="T23" fmla="*/ 801 h 801"/>
              <a:gd name="T24" fmla="*/ 1622 w 1622"/>
              <a:gd name="T25" fmla="*/ 595 h 801"/>
              <a:gd name="T26" fmla="*/ 992 w 1622"/>
              <a:gd name="T27" fmla="*/ 231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2" h="801">
                <a:moveTo>
                  <a:pt x="992" y="231"/>
                </a:moveTo>
                <a:cubicBezTo>
                  <a:pt x="992" y="231"/>
                  <a:pt x="992" y="231"/>
                  <a:pt x="992" y="231"/>
                </a:cubicBezTo>
                <a:cubicBezTo>
                  <a:pt x="893" y="59"/>
                  <a:pt x="673" y="0"/>
                  <a:pt x="501" y="99"/>
                </a:cubicBezTo>
                <a:cubicBezTo>
                  <a:pt x="178" y="285"/>
                  <a:pt x="178" y="285"/>
                  <a:pt x="178" y="285"/>
                </a:cubicBezTo>
                <a:cubicBezTo>
                  <a:pt x="107" y="161"/>
                  <a:pt x="107" y="161"/>
                  <a:pt x="107" y="161"/>
                </a:cubicBezTo>
                <a:cubicBezTo>
                  <a:pt x="0" y="503"/>
                  <a:pt x="0" y="503"/>
                  <a:pt x="0" y="503"/>
                </a:cubicBezTo>
                <a:cubicBezTo>
                  <a:pt x="349" y="583"/>
                  <a:pt x="349" y="583"/>
                  <a:pt x="349" y="583"/>
                </a:cubicBezTo>
                <a:cubicBezTo>
                  <a:pt x="280" y="463"/>
                  <a:pt x="280" y="463"/>
                  <a:pt x="280" y="463"/>
                </a:cubicBezTo>
                <a:cubicBezTo>
                  <a:pt x="603" y="277"/>
                  <a:pt x="603" y="277"/>
                  <a:pt x="603" y="277"/>
                </a:cubicBezTo>
                <a:cubicBezTo>
                  <a:pt x="677" y="235"/>
                  <a:pt x="771" y="260"/>
                  <a:pt x="814" y="334"/>
                </a:cubicBezTo>
                <a:cubicBezTo>
                  <a:pt x="814" y="334"/>
                  <a:pt x="814" y="334"/>
                  <a:pt x="814" y="334"/>
                </a:cubicBezTo>
                <a:cubicBezTo>
                  <a:pt x="975" y="613"/>
                  <a:pt x="1277" y="801"/>
                  <a:pt x="1622" y="801"/>
                </a:cubicBezTo>
                <a:cubicBezTo>
                  <a:pt x="1622" y="595"/>
                  <a:pt x="1622" y="595"/>
                  <a:pt x="1622" y="595"/>
                </a:cubicBezTo>
                <a:cubicBezTo>
                  <a:pt x="1353" y="595"/>
                  <a:pt x="1117" y="449"/>
                  <a:pt x="992" y="231"/>
                </a:cubicBezTo>
                <a:close/>
              </a:path>
            </a:pathLst>
          </a:custGeom>
          <a:solidFill>
            <a:srgbClr val="3A98CD"/>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59" name="Freeform 30">
            <a:extLst>
              <a:ext uri="{FF2B5EF4-FFF2-40B4-BE49-F238E27FC236}">
                <a16:creationId xmlns:a16="http://schemas.microsoft.com/office/drawing/2014/main" id="{09879158-6A9C-46BD-BC47-E1E244A240D2}"/>
              </a:ext>
            </a:extLst>
          </p:cNvPr>
          <p:cNvSpPr>
            <a:spLocks/>
          </p:cNvSpPr>
          <p:nvPr/>
        </p:nvSpPr>
        <p:spPr bwMode="auto">
          <a:xfrm>
            <a:off x="5557801" y="4291667"/>
            <a:ext cx="490198" cy="253790"/>
          </a:xfrm>
          <a:custGeom>
            <a:avLst/>
            <a:gdLst>
              <a:gd name="T0" fmla="*/ 0 w 416"/>
              <a:gd name="T1" fmla="*/ 113 h 216"/>
              <a:gd name="T2" fmla="*/ 397 w 416"/>
              <a:gd name="T3" fmla="*/ 216 h 216"/>
              <a:gd name="T4" fmla="*/ 416 w 416"/>
              <a:gd name="T5" fmla="*/ 10 h 216"/>
              <a:gd name="T6" fmla="*/ 309 w 416"/>
              <a:gd name="T7" fmla="*/ 1 h 216"/>
              <a:gd name="T8" fmla="*/ 0 w 416"/>
              <a:gd name="T9" fmla="*/ 113 h 216"/>
            </a:gdLst>
            <a:ahLst/>
            <a:cxnLst>
              <a:cxn ang="0">
                <a:pos x="T0" y="T1"/>
              </a:cxn>
              <a:cxn ang="0">
                <a:pos x="T2" y="T3"/>
              </a:cxn>
              <a:cxn ang="0">
                <a:pos x="T4" y="T5"/>
              </a:cxn>
              <a:cxn ang="0">
                <a:pos x="T6" y="T7"/>
              </a:cxn>
              <a:cxn ang="0">
                <a:pos x="T8" y="T9"/>
              </a:cxn>
            </a:cxnLst>
            <a:rect l="0" t="0" r="r" b="b"/>
            <a:pathLst>
              <a:path w="416" h="216">
                <a:moveTo>
                  <a:pt x="0" y="113"/>
                </a:moveTo>
                <a:cubicBezTo>
                  <a:pt x="126" y="178"/>
                  <a:pt x="262" y="211"/>
                  <a:pt x="397" y="216"/>
                </a:cubicBezTo>
                <a:cubicBezTo>
                  <a:pt x="416" y="10"/>
                  <a:pt x="416" y="10"/>
                  <a:pt x="416" y="10"/>
                </a:cubicBezTo>
                <a:cubicBezTo>
                  <a:pt x="381" y="10"/>
                  <a:pt x="344" y="6"/>
                  <a:pt x="309" y="1"/>
                </a:cubicBezTo>
                <a:cubicBezTo>
                  <a:pt x="166" y="0"/>
                  <a:pt x="67" y="53"/>
                  <a:pt x="0" y="113"/>
                </a:cubicBezTo>
                <a:close/>
              </a:path>
            </a:pathLst>
          </a:custGeom>
          <a:solidFill>
            <a:sysClr val="windowText" lastClr="000000">
              <a:lumMod val="75000"/>
              <a:lumOff val="25000"/>
              <a:alpha val="70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0" name="Freeform 21">
            <a:extLst>
              <a:ext uri="{FF2B5EF4-FFF2-40B4-BE49-F238E27FC236}">
                <a16:creationId xmlns:a16="http://schemas.microsoft.com/office/drawing/2014/main" id="{8830EC05-FE62-439E-B7A5-75561A3A0B35}"/>
              </a:ext>
            </a:extLst>
          </p:cNvPr>
          <p:cNvSpPr>
            <a:spLocks/>
          </p:cNvSpPr>
          <p:nvPr/>
        </p:nvSpPr>
        <p:spPr bwMode="auto">
          <a:xfrm>
            <a:off x="5475232" y="3877954"/>
            <a:ext cx="1535779" cy="1597487"/>
          </a:xfrm>
          <a:custGeom>
            <a:avLst/>
            <a:gdLst>
              <a:gd name="T0" fmla="*/ 1126 w 1303"/>
              <a:gd name="T1" fmla="*/ 0 h 1360"/>
              <a:gd name="T2" fmla="*/ 497 w 1303"/>
              <a:gd name="T3" fmla="*/ 362 h 1360"/>
              <a:gd name="T4" fmla="*/ 497 w 1303"/>
              <a:gd name="T5" fmla="*/ 362 h 1360"/>
              <a:gd name="T6" fmla="*/ 137 w 1303"/>
              <a:gd name="T7" fmla="*/ 722 h 1360"/>
              <a:gd name="T8" fmla="*/ 137 w 1303"/>
              <a:gd name="T9" fmla="*/ 1097 h 1360"/>
              <a:gd name="T10" fmla="*/ 0 w 1303"/>
              <a:gd name="T11" fmla="*/ 1097 h 1360"/>
              <a:gd name="T12" fmla="*/ 243 w 1303"/>
              <a:gd name="T13" fmla="*/ 1360 h 1360"/>
              <a:gd name="T14" fmla="*/ 486 w 1303"/>
              <a:gd name="T15" fmla="*/ 1097 h 1360"/>
              <a:gd name="T16" fmla="*/ 343 w 1303"/>
              <a:gd name="T17" fmla="*/ 1097 h 1360"/>
              <a:gd name="T18" fmla="*/ 343 w 1303"/>
              <a:gd name="T19" fmla="*/ 722 h 1360"/>
              <a:gd name="T20" fmla="*/ 497 w 1303"/>
              <a:gd name="T21" fmla="*/ 568 h 1360"/>
              <a:gd name="T22" fmla="*/ 497 w 1303"/>
              <a:gd name="T23" fmla="*/ 568 h 1360"/>
              <a:gd name="T24" fmla="*/ 1303 w 1303"/>
              <a:gd name="T25" fmla="*/ 103 h 1360"/>
              <a:gd name="T26" fmla="*/ 1126 w 1303"/>
              <a:gd name="T27"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3" h="1360">
                <a:moveTo>
                  <a:pt x="1126" y="0"/>
                </a:moveTo>
                <a:cubicBezTo>
                  <a:pt x="1000" y="217"/>
                  <a:pt x="765" y="362"/>
                  <a:pt x="497" y="362"/>
                </a:cubicBezTo>
                <a:cubicBezTo>
                  <a:pt x="497" y="362"/>
                  <a:pt x="497" y="362"/>
                  <a:pt x="497" y="362"/>
                </a:cubicBezTo>
                <a:cubicBezTo>
                  <a:pt x="299" y="362"/>
                  <a:pt x="137" y="524"/>
                  <a:pt x="137" y="722"/>
                </a:cubicBezTo>
                <a:cubicBezTo>
                  <a:pt x="137" y="1097"/>
                  <a:pt x="137" y="1097"/>
                  <a:pt x="137" y="1097"/>
                </a:cubicBezTo>
                <a:cubicBezTo>
                  <a:pt x="0" y="1097"/>
                  <a:pt x="0" y="1097"/>
                  <a:pt x="0" y="1097"/>
                </a:cubicBezTo>
                <a:cubicBezTo>
                  <a:pt x="243" y="1360"/>
                  <a:pt x="243" y="1360"/>
                  <a:pt x="243" y="1360"/>
                </a:cubicBezTo>
                <a:cubicBezTo>
                  <a:pt x="486" y="1097"/>
                  <a:pt x="486" y="1097"/>
                  <a:pt x="486" y="1097"/>
                </a:cubicBezTo>
                <a:cubicBezTo>
                  <a:pt x="343" y="1097"/>
                  <a:pt x="343" y="1097"/>
                  <a:pt x="343" y="1097"/>
                </a:cubicBezTo>
                <a:cubicBezTo>
                  <a:pt x="343" y="722"/>
                  <a:pt x="343" y="722"/>
                  <a:pt x="343" y="722"/>
                </a:cubicBezTo>
                <a:cubicBezTo>
                  <a:pt x="343" y="637"/>
                  <a:pt x="412" y="568"/>
                  <a:pt x="497" y="568"/>
                </a:cubicBezTo>
                <a:cubicBezTo>
                  <a:pt x="497" y="568"/>
                  <a:pt x="497" y="568"/>
                  <a:pt x="497" y="568"/>
                </a:cubicBezTo>
                <a:cubicBezTo>
                  <a:pt x="841" y="568"/>
                  <a:pt x="1142" y="381"/>
                  <a:pt x="1303" y="103"/>
                </a:cubicBezTo>
                <a:lnTo>
                  <a:pt x="1126" y="0"/>
                </a:lnTo>
                <a:close/>
              </a:path>
            </a:pathLst>
          </a:custGeom>
          <a:solidFill>
            <a:srgbClr val="42BA17"/>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1" name="Freeform 29">
            <a:extLst>
              <a:ext uri="{FF2B5EF4-FFF2-40B4-BE49-F238E27FC236}">
                <a16:creationId xmlns:a16="http://schemas.microsoft.com/office/drawing/2014/main" id="{B56CD89E-543F-41F9-B873-96A94B43ABD2}"/>
              </a:ext>
            </a:extLst>
          </p:cNvPr>
          <p:cNvSpPr>
            <a:spLocks/>
          </p:cNvSpPr>
          <p:nvPr/>
        </p:nvSpPr>
        <p:spPr bwMode="auto">
          <a:xfrm>
            <a:off x="6634671" y="3887516"/>
            <a:ext cx="358088" cy="482375"/>
          </a:xfrm>
          <a:custGeom>
            <a:avLst/>
            <a:gdLst>
              <a:gd name="T0" fmla="*/ 19 w 304"/>
              <a:gd name="T1" fmla="*/ 411 h 411"/>
              <a:gd name="T2" fmla="*/ 304 w 304"/>
              <a:gd name="T3" fmla="*/ 119 h 411"/>
              <a:gd name="T4" fmla="*/ 137 w 304"/>
              <a:gd name="T5" fmla="*/ 0 h 411"/>
              <a:gd name="T6" fmla="*/ 75 w 304"/>
              <a:gd name="T7" fmla="*/ 88 h 411"/>
              <a:gd name="T8" fmla="*/ 19 w 304"/>
              <a:gd name="T9" fmla="*/ 411 h 411"/>
            </a:gdLst>
            <a:ahLst/>
            <a:cxnLst>
              <a:cxn ang="0">
                <a:pos x="T0" y="T1"/>
              </a:cxn>
              <a:cxn ang="0">
                <a:pos x="T2" y="T3"/>
              </a:cxn>
              <a:cxn ang="0">
                <a:pos x="T4" y="T5"/>
              </a:cxn>
              <a:cxn ang="0">
                <a:pos x="T6" y="T7"/>
              </a:cxn>
              <a:cxn ang="0">
                <a:pos x="T8" y="T9"/>
              </a:cxn>
            </a:cxnLst>
            <a:rect l="0" t="0" r="r" b="b"/>
            <a:pathLst>
              <a:path w="304" h="411">
                <a:moveTo>
                  <a:pt x="19" y="411"/>
                </a:moveTo>
                <a:cubicBezTo>
                  <a:pt x="138" y="334"/>
                  <a:pt x="234" y="233"/>
                  <a:pt x="304" y="119"/>
                </a:cubicBezTo>
                <a:cubicBezTo>
                  <a:pt x="137" y="0"/>
                  <a:pt x="137" y="0"/>
                  <a:pt x="137" y="0"/>
                </a:cubicBezTo>
                <a:cubicBezTo>
                  <a:pt x="118" y="31"/>
                  <a:pt x="98" y="60"/>
                  <a:pt x="75" y="88"/>
                </a:cubicBezTo>
                <a:cubicBezTo>
                  <a:pt x="4" y="211"/>
                  <a:pt x="0" y="323"/>
                  <a:pt x="19" y="411"/>
                </a:cubicBezTo>
                <a:close/>
              </a:path>
            </a:pathLst>
          </a:custGeom>
          <a:solidFill>
            <a:sysClr val="windowText" lastClr="000000">
              <a:lumMod val="75000"/>
              <a:lumOff val="25000"/>
              <a:alpha val="70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2" name="Freeform 24">
            <a:extLst>
              <a:ext uri="{FF2B5EF4-FFF2-40B4-BE49-F238E27FC236}">
                <a16:creationId xmlns:a16="http://schemas.microsoft.com/office/drawing/2014/main" id="{09E7DF2C-F1B2-4C96-9CE0-5D4BA5BC2EDA}"/>
              </a:ext>
            </a:extLst>
          </p:cNvPr>
          <p:cNvSpPr>
            <a:spLocks/>
          </p:cNvSpPr>
          <p:nvPr/>
        </p:nvSpPr>
        <p:spPr bwMode="auto">
          <a:xfrm>
            <a:off x="6730277" y="2902775"/>
            <a:ext cx="934330" cy="1911247"/>
          </a:xfrm>
          <a:custGeom>
            <a:avLst/>
            <a:gdLst>
              <a:gd name="T0" fmla="*/ 793 w 793"/>
              <a:gd name="T1" fmla="*/ 1551 h 1627"/>
              <a:gd name="T2" fmla="*/ 689 w 793"/>
              <a:gd name="T3" fmla="*/ 1208 h 1627"/>
              <a:gd name="T4" fmla="*/ 617 w 793"/>
              <a:gd name="T5" fmla="*/ 1331 h 1627"/>
              <a:gd name="T6" fmla="*/ 294 w 793"/>
              <a:gd name="T7" fmla="*/ 1144 h 1627"/>
              <a:gd name="T8" fmla="*/ 223 w 793"/>
              <a:gd name="T9" fmla="*/ 1050 h 1627"/>
              <a:gd name="T10" fmla="*/ 238 w 793"/>
              <a:gd name="T11" fmla="*/ 933 h 1627"/>
              <a:gd name="T12" fmla="*/ 238 w 793"/>
              <a:gd name="T13" fmla="*/ 933 h 1627"/>
              <a:gd name="T14" fmla="*/ 364 w 793"/>
              <a:gd name="T15" fmla="*/ 465 h 1627"/>
              <a:gd name="T16" fmla="*/ 240 w 793"/>
              <a:gd name="T17" fmla="*/ 0 h 1627"/>
              <a:gd name="T18" fmla="*/ 62 w 793"/>
              <a:gd name="T19" fmla="*/ 103 h 1627"/>
              <a:gd name="T20" fmla="*/ 159 w 793"/>
              <a:gd name="T21" fmla="*/ 465 h 1627"/>
              <a:gd name="T22" fmla="*/ 61 w 793"/>
              <a:gd name="T23" fmla="*/ 830 h 1627"/>
              <a:gd name="T24" fmla="*/ 61 w 793"/>
              <a:gd name="T25" fmla="*/ 830 h 1627"/>
              <a:gd name="T26" fmla="*/ 24 w 793"/>
              <a:gd name="T27" fmla="*/ 1103 h 1627"/>
              <a:gd name="T28" fmla="*/ 191 w 793"/>
              <a:gd name="T29" fmla="*/ 1322 h 1627"/>
              <a:gd name="T30" fmla="*/ 513 w 793"/>
              <a:gd name="T31" fmla="*/ 1508 h 1627"/>
              <a:gd name="T32" fmla="*/ 443 w 793"/>
              <a:gd name="T33" fmla="*/ 1627 h 1627"/>
              <a:gd name="T34" fmla="*/ 793 w 793"/>
              <a:gd name="T35" fmla="*/ 1551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3" h="1627">
                <a:moveTo>
                  <a:pt x="793" y="1551"/>
                </a:moveTo>
                <a:cubicBezTo>
                  <a:pt x="689" y="1208"/>
                  <a:pt x="689" y="1208"/>
                  <a:pt x="689" y="1208"/>
                </a:cubicBezTo>
                <a:cubicBezTo>
                  <a:pt x="617" y="1331"/>
                  <a:pt x="617" y="1331"/>
                  <a:pt x="617" y="1331"/>
                </a:cubicBezTo>
                <a:cubicBezTo>
                  <a:pt x="294" y="1144"/>
                  <a:pt x="294" y="1144"/>
                  <a:pt x="294" y="1144"/>
                </a:cubicBezTo>
                <a:cubicBezTo>
                  <a:pt x="259" y="1123"/>
                  <a:pt x="233" y="1090"/>
                  <a:pt x="223" y="1050"/>
                </a:cubicBezTo>
                <a:cubicBezTo>
                  <a:pt x="212" y="1010"/>
                  <a:pt x="218" y="969"/>
                  <a:pt x="238" y="933"/>
                </a:cubicBezTo>
                <a:cubicBezTo>
                  <a:pt x="238" y="933"/>
                  <a:pt x="238" y="933"/>
                  <a:pt x="238" y="933"/>
                </a:cubicBezTo>
                <a:cubicBezTo>
                  <a:pt x="318" y="795"/>
                  <a:pt x="364" y="636"/>
                  <a:pt x="364" y="465"/>
                </a:cubicBezTo>
                <a:cubicBezTo>
                  <a:pt x="364" y="296"/>
                  <a:pt x="319" y="137"/>
                  <a:pt x="240" y="0"/>
                </a:cubicBezTo>
                <a:cubicBezTo>
                  <a:pt x="62" y="103"/>
                  <a:pt x="62" y="103"/>
                  <a:pt x="62" y="103"/>
                </a:cubicBezTo>
                <a:cubicBezTo>
                  <a:pt x="124" y="209"/>
                  <a:pt x="159" y="333"/>
                  <a:pt x="159" y="465"/>
                </a:cubicBezTo>
                <a:cubicBezTo>
                  <a:pt x="159" y="598"/>
                  <a:pt x="123" y="723"/>
                  <a:pt x="61" y="830"/>
                </a:cubicBezTo>
                <a:cubicBezTo>
                  <a:pt x="61" y="830"/>
                  <a:pt x="61" y="830"/>
                  <a:pt x="61" y="830"/>
                </a:cubicBezTo>
                <a:cubicBezTo>
                  <a:pt x="13" y="913"/>
                  <a:pt x="0" y="1010"/>
                  <a:pt x="24" y="1103"/>
                </a:cubicBezTo>
                <a:cubicBezTo>
                  <a:pt x="49" y="1196"/>
                  <a:pt x="108" y="1273"/>
                  <a:pt x="191" y="1322"/>
                </a:cubicBezTo>
                <a:cubicBezTo>
                  <a:pt x="513" y="1508"/>
                  <a:pt x="513" y="1508"/>
                  <a:pt x="513" y="1508"/>
                </a:cubicBezTo>
                <a:cubicBezTo>
                  <a:pt x="443" y="1627"/>
                  <a:pt x="443" y="1627"/>
                  <a:pt x="443" y="1627"/>
                </a:cubicBezTo>
                <a:lnTo>
                  <a:pt x="793" y="1551"/>
                </a:lnTo>
                <a:close/>
              </a:path>
            </a:pathLst>
          </a:custGeom>
          <a:solidFill>
            <a:srgbClr val="99C02A"/>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3" name="Freeform 28">
            <a:extLst>
              <a:ext uri="{FF2B5EF4-FFF2-40B4-BE49-F238E27FC236}">
                <a16:creationId xmlns:a16="http://schemas.microsoft.com/office/drawing/2014/main" id="{051776AF-230E-49A5-BFCA-B9535FFACEE3}"/>
              </a:ext>
            </a:extLst>
          </p:cNvPr>
          <p:cNvSpPr>
            <a:spLocks/>
          </p:cNvSpPr>
          <p:nvPr/>
        </p:nvSpPr>
        <p:spPr bwMode="auto">
          <a:xfrm>
            <a:off x="6807630" y="2927980"/>
            <a:ext cx="351135" cy="462384"/>
          </a:xfrm>
          <a:custGeom>
            <a:avLst/>
            <a:gdLst>
              <a:gd name="T0" fmla="*/ 298 w 298"/>
              <a:gd name="T1" fmla="*/ 393 h 393"/>
              <a:gd name="T2" fmla="*/ 186 w 298"/>
              <a:gd name="T3" fmla="*/ 0 h 393"/>
              <a:gd name="T4" fmla="*/ 0 w 298"/>
              <a:gd name="T5" fmla="*/ 87 h 393"/>
              <a:gd name="T6" fmla="*/ 46 w 298"/>
              <a:gd name="T7" fmla="*/ 184 h 393"/>
              <a:gd name="T8" fmla="*/ 298 w 298"/>
              <a:gd name="T9" fmla="*/ 393 h 393"/>
            </a:gdLst>
            <a:ahLst/>
            <a:cxnLst>
              <a:cxn ang="0">
                <a:pos x="T0" y="T1"/>
              </a:cxn>
              <a:cxn ang="0">
                <a:pos x="T2" y="T3"/>
              </a:cxn>
              <a:cxn ang="0">
                <a:pos x="T4" y="T5"/>
              </a:cxn>
              <a:cxn ang="0">
                <a:pos x="T6" y="T7"/>
              </a:cxn>
              <a:cxn ang="0">
                <a:pos x="T8" y="T9"/>
              </a:cxn>
            </a:cxnLst>
            <a:rect l="0" t="0" r="r" b="b"/>
            <a:pathLst>
              <a:path w="298" h="393">
                <a:moveTo>
                  <a:pt x="298" y="393"/>
                </a:moveTo>
                <a:cubicBezTo>
                  <a:pt x="290" y="252"/>
                  <a:pt x="251" y="118"/>
                  <a:pt x="186" y="0"/>
                </a:cubicBezTo>
                <a:cubicBezTo>
                  <a:pt x="0" y="87"/>
                  <a:pt x="0" y="87"/>
                  <a:pt x="0" y="87"/>
                </a:cubicBezTo>
                <a:cubicBezTo>
                  <a:pt x="18" y="118"/>
                  <a:pt x="33" y="150"/>
                  <a:pt x="46" y="184"/>
                </a:cubicBezTo>
                <a:cubicBezTo>
                  <a:pt x="117" y="307"/>
                  <a:pt x="213" y="366"/>
                  <a:pt x="298" y="393"/>
                </a:cubicBezTo>
                <a:close/>
              </a:path>
            </a:pathLst>
          </a:custGeom>
          <a:solidFill>
            <a:sysClr val="windowText" lastClr="000000">
              <a:lumMod val="75000"/>
              <a:lumOff val="25000"/>
              <a:alpha val="70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4" name="Freeform 23">
            <a:extLst>
              <a:ext uri="{FF2B5EF4-FFF2-40B4-BE49-F238E27FC236}">
                <a16:creationId xmlns:a16="http://schemas.microsoft.com/office/drawing/2014/main" id="{117E4505-7FBF-47BB-807B-EDBD513126DE}"/>
              </a:ext>
            </a:extLst>
          </p:cNvPr>
          <p:cNvSpPr>
            <a:spLocks/>
          </p:cNvSpPr>
          <p:nvPr/>
        </p:nvSpPr>
        <p:spPr bwMode="auto">
          <a:xfrm>
            <a:off x="6061035" y="2353476"/>
            <a:ext cx="1911250" cy="881313"/>
          </a:xfrm>
          <a:custGeom>
            <a:avLst/>
            <a:gdLst>
              <a:gd name="T0" fmla="*/ 1622 w 1622"/>
              <a:gd name="T1" fmla="*/ 295 h 750"/>
              <a:gd name="T2" fmla="*/ 1273 w 1622"/>
              <a:gd name="T3" fmla="*/ 215 h 750"/>
              <a:gd name="T4" fmla="*/ 1343 w 1622"/>
              <a:gd name="T5" fmla="*/ 337 h 750"/>
              <a:gd name="T6" fmla="*/ 1018 w 1622"/>
              <a:gd name="T7" fmla="*/ 524 h 750"/>
              <a:gd name="T8" fmla="*/ 901 w 1622"/>
              <a:gd name="T9" fmla="*/ 539 h 750"/>
              <a:gd name="T10" fmla="*/ 808 w 1622"/>
              <a:gd name="T11" fmla="*/ 467 h 750"/>
              <a:gd name="T12" fmla="*/ 808 w 1622"/>
              <a:gd name="T13" fmla="*/ 467 h 750"/>
              <a:gd name="T14" fmla="*/ 0 w 1622"/>
              <a:gd name="T15" fmla="*/ 0 h 750"/>
              <a:gd name="T16" fmla="*/ 0 w 1622"/>
              <a:gd name="T17" fmla="*/ 0 h 750"/>
              <a:gd name="T18" fmla="*/ 0 w 1622"/>
              <a:gd name="T19" fmla="*/ 205 h 750"/>
              <a:gd name="T20" fmla="*/ 0 w 1622"/>
              <a:gd name="T21" fmla="*/ 205 h 750"/>
              <a:gd name="T22" fmla="*/ 630 w 1622"/>
              <a:gd name="T23" fmla="*/ 570 h 750"/>
              <a:gd name="T24" fmla="*/ 630 w 1622"/>
              <a:gd name="T25" fmla="*/ 569 h 750"/>
              <a:gd name="T26" fmla="*/ 848 w 1622"/>
              <a:gd name="T27" fmla="*/ 737 h 750"/>
              <a:gd name="T28" fmla="*/ 942 w 1622"/>
              <a:gd name="T29" fmla="*/ 750 h 750"/>
              <a:gd name="T30" fmla="*/ 1121 w 1622"/>
              <a:gd name="T31" fmla="*/ 701 h 750"/>
              <a:gd name="T32" fmla="*/ 1445 w 1622"/>
              <a:gd name="T33" fmla="*/ 515 h 750"/>
              <a:gd name="T34" fmla="*/ 1515 w 1622"/>
              <a:gd name="T35" fmla="*/ 637 h 750"/>
              <a:gd name="T36" fmla="*/ 1622 w 1622"/>
              <a:gd name="T37" fmla="*/ 295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2" h="750">
                <a:moveTo>
                  <a:pt x="1622" y="295"/>
                </a:moveTo>
                <a:cubicBezTo>
                  <a:pt x="1273" y="215"/>
                  <a:pt x="1273" y="215"/>
                  <a:pt x="1273" y="215"/>
                </a:cubicBezTo>
                <a:cubicBezTo>
                  <a:pt x="1343" y="337"/>
                  <a:pt x="1343" y="337"/>
                  <a:pt x="1343" y="337"/>
                </a:cubicBezTo>
                <a:cubicBezTo>
                  <a:pt x="1018" y="524"/>
                  <a:pt x="1018" y="524"/>
                  <a:pt x="1018" y="524"/>
                </a:cubicBezTo>
                <a:cubicBezTo>
                  <a:pt x="983" y="544"/>
                  <a:pt x="941" y="550"/>
                  <a:pt x="901" y="539"/>
                </a:cubicBezTo>
                <a:cubicBezTo>
                  <a:pt x="862" y="528"/>
                  <a:pt x="828" y="503"/>
                  <a:pt x="808" y="467"/>
                </a:cubicBezTo>
                <a:cubicBezTo>
                  <a:pt x="808" y="467"/>
                  <a:pt x="808" y="467"/>
                  <a:pt x="808" y="467"/>
                </a:cubicBezTo>
                <a:cubicBezTo>
                  <a:pt x="646" y="188"/>
                  <a:pt x="345" y="0"/>
                  <a:pt x="0" y="0"/>
                </a:cubicBezTo>
                <a:cubicBezTo>
                  <a:pt x="0" y="0"/>
                  <a:pt x="0" y="0"/>
                  <a:pt x="0" y="0"/>
                </a:cubicBezTo>
                <a:cubicBezTo>
                  <a:pt x="0" y="205"/>
                  <a:pt x="0" y="205"/>
                  <a:pt x="0" y="205"/>
                </a:cubicBezTo>
                <a:cubicBezTo>
                  <a:pt x="0" y="205"/>
                  <a:pt x="0" y="205"/>
                  <a:pt x="0" y="205"/>
                </a:cubicBezTo>
                <a:cubicBezTo>
                  <a:pt x="269" y="205"/>
                  <a:pt x="504" y="352"/>
                  <a:pt x="630" y="570"/>
                </a:cubicBezTo>
                <a:cubicBezTo>
                  <a:pt x="630" y="569"/>
                  <a:pt x="630" y="569"/>
                  <a:pt x="630" y="569"/>
                </a:cubicBezTo>
                <a:cubicBezTo>
                  <a:pt x="678" y="653"/>
                  <a:pt x="755" y="712"/>
                  <a:pt x="848" y="737"/>
                </a:cubicBezTo>
                <a:cubicBezTo>
                  <a:pt x="879" y="745"/>
                  <a:pt x="911" y="750"/>
                  <a:pt x="942" y="750"/>
                </a:cubicBezTo>
                <a:cubicBezTo>
                  <a:pt x="1004" y="750"/>
                  <a:pt x="1066" y="733"/>
                  <a:pt x="1121" y="701"/>
                </a:cubicBezTo>
                <a:cubicBezTo>
                  <a:pt x="1445" y="515"/>
                  <a:pt x="1445" y="515"/>
                  <a:pt x="1445" y="515"/>
                </a:cubicBezTo>
                <a:cubicBezTo>
                  <a:pt x="1515" y="637"/>
                  <a:pt x="1515" y="637"/>
                  <a:pt x="1515" y="637"/>
                </a:cubicBezTo>
                <a:lnTo>
                  <a:pt x="1622" y="295"/>
                </a:lnTo>
                <a:close/>
              </a:path>
            </a:pathLst>
          </a:custGeom>
          <a:solidFill>
            <a:srgbClr val="F4931F"/>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5" name="Freeform 27">
            <a:extLst>
              <a:ext uri="{FF2B5EF4-FFF2-40B4-BE49-F238E27FC236}">
                <a16:creationId xmlns:a16="http://schemas.microsoft.com/office/drawing/2014/main" id="{96570337-8CC1-4BA4-B107-742A24E8E70B}"/>
              </a:ext>
            </a:extLst>
          </p:cNvPr>
          <p:cNvSpPr>
            <a:spLocks/>
          </p:cNvSpPr>
          <p:nvPr/>
        </p:nvSpPr>
        <p:spPr bwMode="auto">
          <a:xfrm>
            <a:off x="6067988" y="2355213"/>
            <a:ext cx="485852" cy="248575"/>
          </a:xfrm>
          <a:custGeom>
            <a:avLst/>
            <a:gdLst>
              <a:gd name="T0" fmla="*/ 412 w 412"/>
              <a:gd name="T1" fmla="*/ 98 h 212"/>
              <a:gd name="T2" fmla="*/ 18 w 412"/>
              <a:gd name="T3" fmla="*/ 0 h 212"/>
              <a:gd name="T4" fmla="*/ 0 w 412"/>
              <a:gd name="T5" fmla="*/ 204 h 212"/>
              <a:gd name="T6" fmla="*/ 107 w 412"/>
              <a:gd name="T7" fmla="*/ 212 h 212"/>
              <a:gd name="T8" fmla="*/ 412 w 412"/>
              <a:gd name="T9" fmla="*/ 98 h 212"/>
            </a:gdLst>
            <a:ahLst/>
            <a:cxnLst>
              <a:cxn ang="0">
                <a:pos x="T0" y="T1"/>
              </a:cxn>
              <a:cxn ang="0">
                <a:pos x="T2" y="T3"/>
              </a:cxn>
              <a:cxn ang="0">
                <a:pos x="T4" y="T5"/>
              </a:cxn>
              <a:cxn ang="0">
                <a:pos x="T6" y="T7"/>
              </a:cxn>
              <a:cxn ang="0">
                <a:pos x="T8" y="T9"/>
              </a:cxn>
            </a:cxnLst>
            <a:rect l="0" t="0" r="r" b="b"/>
            <a:pathLst>
              <a:path w="412" h="212">
                <a:moveTo>
                  <a:pt x="412" y="98"/>
                </a:moveTo>
                <a:cubicBezTo>
                  <a:pt x="286" y="34"/>
                  <a:pt x="152" y="3"/>
                  <a:pt x="18" y="0"/>
                </a:cubicBezTo>
                <a:cubicBezTo>
                  <a:pt x="0" y="204"/>
                  <a:pt x="0" y="204"/>
                  <a:pt x="0" y="204"/>
                </a:cubicBezTo>
                <a:cubicBezTo>
                  <a:pt x="36" y="204"/>
                  <a:pt x="71" y="207"/>
                  <a:pt x="107" y="212"/>
                </a:cubicBezTo>
                <a:cubicBezTo>
                  <a:pt x="248" y="211"/>
                  <a:pt x="346" y="158"/>
                  <a:pt x="412" y="98"/>
                </a:cubicBezTo>
                <a:close/>
              </a:path>
            </a:pathLst>
          </a:custGeom>
          <a:solidFill>
            <a:sysClr val="windowText" lastClr="000000">
              <a:lumMod val="75000"/>
              <a:lumOff val="25000"/>
              <a:alpha val="70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6" name="Freeform: Shape 165">
            <a:extLst>
              <a:ext uri="{FF2B5EF4-FFF2-40B4-BE49-F238E27FC236}">
                <a16:creationId xmlns:a16="http://schemas.microsoft.com/office/drawing/2014/main" id="{45A34F5B-6ACA-49A6-BB1E-46CAB91EEBB3}"/>
              </a:ext>
            </a:extLst>
          </p:cNvPr>
          <p:cNvSpPr>
            <a:spLocks/>
          </p:cNvSpPr>
          <p:nvPr/>
        </p:nvSpPr>
        <p:spPr bwMode="auto">
          <a:xfrm>
            <a:off x="5935879" y="1425231"/>
            <a:ext cx="715307" cy="1179037"/>
          </a:xfrm>
          <a:custGeom>
            <a:avLst/>
            <a:gdLst>
              <a:gd name="connsiteX0" fmla="*/ 356944 w 595211"/>
              <a:gd name="connsiteY0" fmla="*/ 0 h 981083"/>
              <a:gd name="connsiteX1" fmla="*/ 595211 w 595211"/>
              <a:gd name="connsiteY1" fmla="*/ 257207 h 981083"/>
              <a:gd name="connsiteX2" fmla="*/ 455977 w 595211"/>
              <a:gd name="connsiteY2" fmla="*/ 257207 h 981083"/>
              <a:gd name="connsiteX3" fmla="*/ 455977 w 595211"/>
              <a:gd name="connsiteY3" fmla="*/ 621990 h 981083"/>
              <a:gd name="connsiteX4" fmla="*/ 103968 w 595211"/>
              <a:gd name="connsiteY4" fmla="*/ 973082 h 981083"/>
              <a:gd name="connsiteX5" fmla="*/ 7088 w 595211"/>
              <a:gd name="connsiteY5" fmla="*/ 979630 h 981083"/>
              <a:gd name="connsiteX6" fmla="*/ 0 w 595211"/>
              <a:gd name="connsiteY6" fmla="*/ 981083 h 981083"/>
              <a:gd name="connsiteX7" fmla="*/ 0 w 595211"/>
              <a:gd name="connsiteY7" fmla="*/ 779612 h 981083"/>
              <a:gd name="connsiteX8" fmla="*/ 103968 w 595211"/>
              <a:gd name="connsiteY8" fmla="*/ 772598 h 981083"/>
              <a:gd name="connsiteX9" fmla="*/ 254969 w 595211"/>
              <a:gd name="connsiteY9" fmla="*/ 621990 h 981083"/>
              <a:gd name="connsiteX10" fmla="*/ 254969 w 595211"/>
              <a:gd name="connsiteY10" fmla="*/ 257207 h 981083"/>
              <a:gd name="connsiteX11" fmla="*/ 117696 w 595211"/>
              <a:gd name="connsiteY11" fmla="*/ 257207 h 981083"/>
              <a:gd name="connsiteX12" fmla="*/ 356944 w 595211"/>
              <a:gd name="connsiteY12" fmla="*/ 0 h 98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211" h="981083">
                <a:moveTo>
                  <a:pt x="356944" y="0"/>
                </a:moveTo>
                <a:cubicBezTo>
                  <a:pt x="356944" y="0"/>
                  <a:pt x="356944" y="0"/>
                  <a:pt x="595211" y="257207"/>
                </a:cubicBezTo>
                <a:lnTo>
                  <a:pt x="455977" y="257207"/>
                </a:lnTo>
                <a:cubicBezTo>
                  <a:pt x="455977" y="257207"/>
                  <a:pt x="455977" y="257207"/>
                  <a:pt x="455977" y="621990"/>
                </a:cubicBezTo>
                <a:cubicBezTo>
                  <a:pt x="455977" y="815629"/>
                  <a:pt x="298112" y="973082"/>
                  <a:pt x="103968" y="973082"/>
                </a:cubicBezTo>
                <a:cubicBezTo>
                  <a:pt x="71121" y="973082"/>
                  <a:pt x="38779" y="975313"/>
                  <a:pt x="7088" y="979630"/>
                </a:cubicBezTo>
                <a:lnTo>
                  <a:pt x="0" y="981083"/>
                </a:lnTo>
                <a:lnTo>
                  <a:pt x="0" y="779612"/>
                </a:lnTo>
                <a:lnTo>
                  <a:pt x="103968" y="772598"/>
                </a:lnTo>
                <a:cubicBezTo>
                  <a:pt x="187313" y="772598"/>
                  <a:pt x="254969" y="705118"/>
                  <a:pt x="254969" y="621990"/>
                </a:cubicBezTo>
                <a:cubicBezTo>
                  <a:pt x="254969" y="621990"/>
                  <a:pt x="254969" y="621990"/>
                  <a:pt x="254969" y="257207"/>
                </a:cubicBezTo>
                <a:cubicBezTo>
                  <a:pt x="254969" y="257207"/>
                  <a:pt x="254969" y="257207"/>
                  <a:pt x="117696" y="257207"/>
                </a:cubicBezTo>
                <a:cubicBezTo>
                  <a:pt x="117696" y="257207"/>
                  <a:pt x="117696" y="257207"/>
                  <a:pt x="356944" y="0"/>
                </a:cubicBezTo>
                <a:close/>
              </a:path>
            </a:pathLst>
          </a:custGeom>
          <a:solidFill>
            <a:srgbClr val="E22A1B"/>
          </a:solidFill>
          <a:ln>
            <a:noFill/>
          </a:ln>
        </p:spPr>
        <p:txBody>
          <a:bodyPr vert="horz" wrap="square" lIns="91440" tIns="45720" rIns="91440" bIns="45720" numCol="1" anchor="t" anchorCtr="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167" name="Rectangle 166">
            <a:extLst>
              <a:ext uri="{FF2B5EF4-FFF2-40B4-BE49-F238E27FC236}">
                <a16:creationId xmlns:a16="http://schemas.microsoft.com/office/drawing/2014/main" id="{465850C3-3DC7-4DD5-A736-AD90B19A1DB4}"/>
              </a:ext>
            </a:extLst>
          </p:cNvPr>
          <p:cNvSpPr/>
          <p:nvPr/>
        </p:nvSpPr>
        <p:spPr>
          <a:xfrm rot="2925062">
            <a:off x="5147110" y="530752"/>
            <a:ext cx="974861" cy="1900355"/>
          </a:xfrm>
          <a:prstGeom prst="rect">
            <a:avLst/>
          </a:prstGeom>
          <a:gradFill>
            <a:gsLst>
              <a:gs pos="10000">
                <a:sysClr val="windowText" lastClr="000000">
                  <a:lumMod val="75000"/>
                  <a:lumOff val="25000"/>
                  <a:alpha val="17000"/>
                </a:sysClr>
              </a:gs>
              <a:gs pos="68000">
                <a:sysClr val="windowText" lastClr="000000">
                  <a:lumMod val="65000"/>
                  <a:lumOff val="35000"/>
                  <a:alpha val="0"/>
                </a:sysClr>
              </a:gs>
            </a:gsLst>
            <a:lin ang="5400000" scaled="1"/>
          </a:gra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68" name="Oval 167">
            <a:extLst>
              <a:ext uri="{FF2B5EF4-FFF2-40B4-BE49-F238E27FC236}">
                <a16:creationId xmlns:a16="http://schemas.microsoft.com/office/drawing/2014/main" id="{CBB5B5DF-E9E1-489D-A66D-739D1DC1BA1F}"/>
              </a:ext>
            </a:extLst>
          </p:cNvPr>
          <p:cNvSpPr/>
          <p:nvPr/>
        </p:nvSpPr>
        <p:spPr>
          <a:xfrm>
            <a:off x="5871893" y="352293"/>
            <a:ext cx="977745" cy="977745"/>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69" name="Rectangle 168">
            <a:extLst>
              <a:ext uri="{FF2B5EF4-FFF2-40B4-BE49-F238E27FC236}">
                <a16:creationId xmlns:a16="http://schemas.microsoft.com/office/drawing/2014/main" id="{8D63BB72-C02E-4915-AB8F-AFB704EAD349}"/>
              </a:ext>
            </a:extLst>
          </p:cNvPr>
          <p:cNvSpPr/>
          <p:nvPr/>
        </p:nvSpPr>
        <p:spPr>
          <a:xfrm rot="2925062">
            <a:off x="7305282" y="2084671"/>
            <a:ext cx="974861" cy="1900355"/>
          </a:xfrm>
          <a:prstGeom prst="rect">
            <a:avLst/>
          </a:prstGeom>
          <a:gradFill>
            <a:gsLst>
              <a:gs pos="10000">
                <a:sysClr val="windowText" lastClr="000000">
                  <a:lumMod val="75000"/>
                  <a:lumOff val="25000"/>
                  <a:alpha val="17000"/>
                </a:sysClr>
              </a:gs>
              <a:gs pos="68000">
                <a:sysClr val="windowText" lastClr="000000">
                  <a:lumMod val="65000"/>
                  <a:lumOff val="35000"/>
                  <a:alpha val="0"/>
                </a:sysClr>
              </a:gs>
            </a:gsLst>
            <a:lin ang="5400000" scaled="1"/>
          </a:gra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1" name="Rectangle 170">
            <a:extLst>
              <a:ext uri="{FF2B5EF4-FFF2-40B4-BE49-F238E27FC236}">
                <a16:creationId xmlns:a16="http://schemas.microsoft.com/office/drawing/2014/main" id="{1EE9CDED-43F9-4AB8-8DDC-FA25912551C5}"/>
              </a:ext>
            </a:extLst>
          </p:cNvPr>
          <p:cNvSpPr/>
          <p:nvPr/>
        </p:nvSpPr>
        <p:spPr>
          <a:xfrm rot="2925062">
            <a:off x="7001273" y="4637096"/>
            <a:ext cx="974861" cy="1900355"/>
          </a:xfrm>
          <a:prstGeom prst="rect">
            <a:avLst/>
          </a:prstGeom>
          <a:gradFill>
            <a:gsLst>
              <a:gs pos="10000">
                <a:sysClr val="windowText" lastClr="000000">
                  <a:lumMod val="75000"/>
                  <a:lumOff val="25000"/>
                  <a:alpha val="17000"/>
                </a:sysClr>
              </a:gs>
              <a:gs pos="68000">
                <a:sysClr val="windowText" lastClr="000000">
                  <a:lumMod val="65000"/>
                  <a:lumOff val="35000"/>
                  <a:alpha val="0"/>
                </a:sysClr>
              </a:gs>
            </a:gsLst>
            <a:lin ang="5400000" scaled="1"/>
          </a:gra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2" name="Oval 171">
            <a:extLst>
              <a:ext uri="{FF2B5EF4-FFF2-40B4-BE49-F238E27FC236}">
                <a16:creationId xmlns:a16="http://schemas.microsoft.com/office/drawing/2014/main" id="{C61AD77A-AF43-465A-877E-BF5BFEBEE6CE}"/>
              </a:ext>
            </a:extLst>
          </p:cNvPr>
          <p:cNvSpPr/>
          <p:nvPr/>
        </p:nvSpPr>
        <p:spPr>
          <a:xfrm>
            <a:off x="7709816" y="4475824"/>
            <a:ext cx="977745" cy="977745"/>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3" name="Rectangle 172">
            <a:extLst>
              <a:ext uri="{FF2B5EF4-FFF2-40B4-BE49-F238E27FC236}">
                <a16:creationId xmlns:a16="http://schemas.microsoft.com/office/drawing/2014/main" id="{6B99A0DB-3D1A-4CF2-9635-AE939298B6FD}"/>
              </a:ext>
            </a:extLst>
          </p:cNvPr>
          <p:cNvSpPr/>
          <p:nvPr/>
        </p:nvSpPr>
        <p:spPr>
          <a:xfrm rot="2925062">
            <a:off x="4575866" y="5681311"/>
            <a:ext cx="974861" cy="1900355"/>
          </a:xfrm>
          <a:prstGeom prst="rect">
            <a:avLst/>
          </a:prstGeom>
          <a:gradFill>
            <a:gsLst>
              <a:gs pos="10000">
                <a:sysClr val="windowText" lastClr="000000">
                  <a:lumMod val="75000"/>
                  <a:lumOff val="25000"/>
                  <a:alpha val="17000"/>
                </a:sysClr>
              </a:gs>
              <a:gs pos="68000">
                <a:sysClr val="windowText" lastClr="000000">
                  <a:lumMod val="65000"/>
                  <a:lumOff val="35000"/>
                  <a:alpha val="0"/>
                </a:sysClr>
              </a:gs>
            </a:gsLst>
            <a:lin ang="5400000" scaled="1"/>
          </a:gra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4" name="Oval 173">
            <a:extLst>
              <a:ext uri="{FF2B5EF4-FFF2-40B4-BE49-F238E27FC236}">
                <a16:creationId xmlns:a16="http://schemas.microsoft.com/office/drawing/2014/main" id="{9DF37D20-492D-4AAC-8EF0-4EAB329D34B6}"/>
              </a:ext>
            </a:extLst>
          </p:cNvPr>
          <p:cNvSpPr/>
          <p:nvPr/>
        </p:nvSpPr>
        <p:spPr>
          <a:xfrm>
            <a:off x="5275421" y="5527962"/>
            <a:ext cx="977745" cy="977745"/>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5" name="Rectangle 174">
            <a:extLst>
              <a:ext uri="{FF2B5EF4-FFF2-40B4-BE49-F238E27FC236}">
                <a16:creationId xmlns:a16="http://schemas.microsoft.com/office/drawing/2014/main" id="{4235CBEE-815D-4E26-9F11-97D989BEAA0F}"/>
              </a:ext>
            </a:extLst>
          </p:cNvPr>
          <p:cNvSpPr/>
          <p:nvPr/>
        </p:nvSpPr>
        <p:spPr>
          <a:xfrm rot="2925062">
            <a:off x="2489170" y="4205208"/>
            <a:ext cx="974861" cy="1900355"/>
          </a:xfrm>
          <a:prstGeom prst="rect">
            <a:avLst/>
          </a:prstGeom>
          <a:gradFill>
            <a:gsLst>
              <a:gs pos="10000">
                <a:sysClr val="windowText" lastClr="000000">
                  <a:lumMod val="75000"/>
                  <a:lumOff val="25000"/>
                  <a:alpha val="17000"/>
                </a:sysClr>
              </a:gs>
              <a:gs pos="68000">
                <a:sysClr val="windowText" lastClr="000000">
                  <a:lumMod val="65000"/>
                  <a:lumOff val="35000"/>
                  <a:alpha val="0"/>
                </a:sysClr>
              </a:gs>
            </a:gsLst>
            <a:lin ang="5400000" scaled="1"/>
          </a:gra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6" name="Oval 175">
            <a:extLst>
              <a:ext uri="{FF2B5EF4-FFF2-40B4-BE49-F238E27FC236}">
                <a16:creationId xmlns:a16="http://schemas.microsoft.com/office/drawing/2014/main" id="{C34034AB-99D4-461D-BA7A-F7C137AA6541}"/>
              </a:ext>
            </a:extLst>
          </p:cNvPr>
          <p:cNvSpPr/>
          <p:nvPr/>
        </p:nvSpPr>
        <p:spPr>
          <a:xfrm>
            <a:off x="3193061" y="4050718"/>
            <a:ext cx="977745" cy="977745"/>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7" name="Rectangle 176">
            <a:extLst>
              <a:ext uri="{FF2B5EF4-FFF2-40B4-BE49-F238E27FC236}">
                <a16:creationId xmlns:a16="http://schemas.microsoft.com/office/drawing/2014/main" id="{BAEC9F5F-F181-412C-BE2C-73D67BDBFE95}"/>
              </a:ext>
            </a:extLst>
          </p:cNvPr>
          <p:cNvSpPr/>
          <p:nvPr/>
        </p:nvSpPr>
        <p:spPr>
          <a:xfrm rot="2925062">
            <a:off x="2740910" y="1605980"/>
            <a:ext cx="974861" cy="1900355"/>
          </a:xfrm>
          <a:prstGeom prst="rect">
            <a:avLst/>
          </a:prstGeom>
          <a:gradFill>
            <a:gsLst>
              <a:gs pos="10000">
                <a:sysClr val="windowText" lastClr="000000">
                  <a:lumMod val="75000"/>
                  <a:lumOff val="25000"/>
                  <a:alpha val="17000"/>
                </a:sysClr>
              </a:gs>
              <a:gs pos="68000">
                <a:sysClr val="windowText" lastClr="000000">
                  <a:lumMod val="65000"/>
                  <a:lumOff val="35000"/>
                  <a:alpha val="0"/>
                </a:sysClr>
              </a:gs>
            </a:gsLst>
            <a:lin ang="5400000" scaled="1"/>
          </a:gra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178" name="Oval 177">
            <a:extLst>
              <a:ext uri="{FF2B5EF4-FFF2-40B4-BE49-F238E27FC236}">
                <a16:creationId xmlns:a16="http://schemas.microsoft.com/office/drawing/2014/main" id="{5CC4D531-C1AC-404B-BB1D-1384E8C170FF}"/>
              </a:ext>
            </a:extLst>
          </p:cNvPr>
          <p:cNvSpPr/>
          <p:nvPr/>
        </p:nvSpPr>
        <p:spPr>
          <a:xfrm>
            <a:off x="3458753" y="1436314"/>
            <a:ext cx="977745" cy="977745"/>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grpSp>
        <p:nvGrpSpPr>
          <p:cNvPr id="210" name="Group 209">
            <a:extLst>
              <a:ext uri="{FF2B5EF4-FFF2-40B4-BE49-F238E27FC236}">
                <a16:creationId xmlns:a16="http://schemas.microsoft.com/office/drawing/2014/main" id="{8C0324DE-FB7B-49EB-9D64-5906C1BDC909}"/>
              </a:ext>
            </a:extLst>
          </p:cNvPr>
          <p:cNvGrpSpPr/>
          <p:nvPr/>
        </p:nvGrpSpPr>
        <p:grpSpPr>
          <a:xfrm>
            <a:off x="5527683" y="5762415"/>
            <a:ext cx="508979" cy="456704"/>
            <a:chOff x="12575132" y="706183"/>
            <a:chExt cx="4618037" cy="4143737"/>
          </a:xfrm>
        </p:grpSpPr>
        <p:sp>
          <p:nvSpPr>
            <p:cNvPr id="211" name="Freeform 69">
              <a:extLst>
                <a:ext uri="{FF2B5EF4-FFF2-40B4-BE49-F238E27FC236}">
                  <a16:creationId xmlns:a16="http://schemas.microsoft.com/office/drawing/2014/main" id="{80592F54-EA33-4E7C-B036-D9967091A798}"/>
                </a:ext>
              </a:extLst>
            </p:cNvPr>
            <p:cNvSpPr>
              <a:spLocks/>
            </p:cNvSpPr>
            <p:nvPr/>
          </p:nvSpPr>
          <p:spPr bwMode="auto">
            <a:xfrm>
              <a:off x="12886977" y="1559924"/>
              <a:ext cx="3994915" cy="3160487"/>
            </a:xfrm>
            <a:custGeom>
              <a:avLst/>
              <a:gdLst>
                <a:gd name="T0" fmla="*/ 0 w 5190"/>
                <a:gd name="T1" fmla="*/ 430 h 4117"/>
                <a:gd name="T2" fmla="*/ 0 w 5190"/>
                <a:gd name="T3" fmla="*/ 3766 h 4117"/>
                <a:gd name="T4" fmla="*/ 390 w 5190"/>
                <a:gd name="T5" fmla="*/ 4117 h 4117"/>
                <a:gd name="T6" fmla="*/ 4800 w 5190"/>
                <a:gd name="T7" fmla="*/ 4117 h 4117"/>
                <a:gd name="T8" fmla="*/ 5190 w 5190"/>
                <a:gd name="T9" fmla="*/ 3766 h 4117"/>
                <a:gd name="T10" fmla="*/ 5190 w 5190"/>
                <a:gd name="T11" fmla="*/ 430 h 4117"/>
                <a:gd name="T12" fmla="*/ 4800 w 5190"/>
                <a:gd name="T13" fmla="*/ 0 h 4117"/>
                <a:gd name="T14" fmla="*/ 390 w 5190"/>
                <a:gd name="T15" fmla="*/ 0 h 4117"/>
                <a:gd name="T16" fmla="*/ 0 w 5190"/>
                <a:gd name="T17" fmla="*/ 430 h 4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0" h="4117">
                  <a:moveTo>
                    <a:pt x="0" y="430"/>
                  </a:moveTo>
                  <a:cubicBezTo>
                    <a:pt x="0" y="3766"/>
                    <a:pt x="0" y="3766"/>
                    <a:pt x="0" y="3766"/>
                  </a:cubicBezTo>
                  <a:cubicBezTo>
                    <a:pt x="0" y="3942"/>
                    <a:pt x="175" y="4117"/>
                    <a:pt x="390" y="4117"/>
                  </a:cubicBezTo>
                  <a:cubicBezTo>
                    <a:pt x="4800" y="4117"/>
                    <a:pt x="4800" y="4117"/>
                    <a:pt x="4800" y="4117"/>
                  </a:cubicBezTo>
                  <a:cubicBezTo>
                    <a:pt x="5015" y="4117"/>
                    <a:pt x="5190" y="3942"/>
                    <a:pt x="5190" y="3766"/>
                  </a:cubicBezTo>
                  <a:cubicBezTo>
                    <a:pt x="5190" y="430"/>
                    <a:pt x="5190" y="430"/>
                    <a:pt x="5190" y="430"/>
                  </a:cubicBezTo>
                  <a:cubicBezTo>
                    <a:pt x="5190" y="175"/>
                    <a:pt x="5015" y="0"/>
                    <a:pt x="4800" y="0"/>
                  </a:cubicBezTo>
                  <a:cubicBezTo>
                    <a:pt x="390" y="0"/>
                    <a:pt x="390" y="0"/>
                    <a:pt x="390" y="0"/>
                  </a:cubicBezTo>
                  <a:cubicBezTo>
                    <a:pt x="175" y="0"/>
                    <a:pt x="0" y="175"/>
                    <a:pt x="0" y="430"/>
                  </a:cubicBezTo>
                  <a:close/>
                </a:path>
              </a:pathLst>
            </a:custGeom>
            <a:solidFill>
              <a:sysClr val="windowText" lastClr="000000">
                <a:lumMod val="75000"/>
                <a:lumOff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2" name="Freeform 70">
              <a:extLst>
                <a:ext uri="{FF2B5EF4-FFF2-40B4-BE49-F238E27FC236}">
                  <a16:creationId xmlns:a16="http://schemas.microsoft.com/office/drawing/2014/main" id="{796BB2FF-E59A-4F86-9A99-C7D539B57647}"/>
                </a:ext>
              </a:extLst>
            </p:cNvPr>
            <p:cNvSpPr>
              <a:spLocks/>
            </p:cNvSpPr>
            <p:nvPr/>
          </p:nvSpPr>
          <p:spPr bwMode="auto">
            <a:xfrm>
              <a:off x="16412136" y="1559924"/>
              <a:ext cx="469756" cy="3160487"/>
            </a:xfrm>
            <a:custGeom>
              <a:avLst/>
              <a:gdLst>
                <a:gd name="T0" fmla="*/ 220 w 610"/>
                <a:gd name="T1" fmla="*/ 0 h 4117"/>
                <a:gd name="T2" fmla="*/ 0 w 610"/>
                <a:gd name="T3" fmla="*/ 0 h 4117"/>
                <a:gd name="T4" fmla="*/ 390 w 610"/>
                <a:gd name="T5" fmla="*/ 430 h 4117"/>
                <a:gd name="T6" fmla="*/ 390 w 610"/>
                <a:gd name="T7" fmla="*/ 3766 h 4117"/>
                <a:gd name="T8" fmla="*/ 0 w 610"/>
                <a:gd name="T9" fmla="*/ 4117 h 4117"/>
                <a:gd name="T10" fmla="*/ 220 w 610"/>
                <a:gd name="T11" fmla="*/ 4117 h 4117"/>
                <a:gd name="T12" fmla="*/ 610 w 610"/>
                <a:gd name="T13" fmla="*/ 3766 h 4117"/>
                <a:gd name="T14" fmla="*/ 610 w 610"/>
                <a:gd name="T15" fmla="*/ 430 h 4117"/>
                <a:gd name="T16" fmla="*/ 220 w 610"/>
                <a:gd name="T17" fmla="*/ 0 h 4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4117">
                  <a:moveTo>
                    <a:pt x="220" y="0"/>
                  </a:moveTo>
                  <a:cubicBezTo>
                    <a:pt x="0" y="0"/>
                    <a:pt x="0" y="0"/>
                    <a:pt x="0" y="0"/>
                  </a:cubicBezTo>
                  <a:cubicBezTo>
                    <a:pt x="215" y="0"/>
                    <a:pt x="390" y="175"/>
                    <a:pt x="390" y="430"/>
                  </a:cubicBezTo>
                  <a:cubicBezTo>
                    <a:pt x="390" y="3766"/>
                    <a:pt x="390" y="3766"/>
                    <a:pt x="390" y="3766"/>
                  </a:cubicBezTo>
                  <a:cubicBezTo>
                    <a:pt x="390" y="3942"/>
                    <a:pt x="215" y="4117"/>
                    <a:pt x="0" y="4117"/>
                  </a:cubicBezTo>
                  <a:cubicBezTo>
                    <a:pt x="220" y="4117"/>
                    <a:pt x="220" y="4117"/>
                    <a:pt x="220" y="4117"/>
                  </a:cubicBezTo>
                  <a:cubicBezTo>
                    <a:pt x="435" y="4117"/>
                    <a:pt x="610" y="3942"/>
                    <a:pt x="610" y="3766"/>
                  </a:cubicBezTo>
                  <a:cubicBezTo>
                    <a:pt x="610" y="430"/>
                    <a:pt x="610" y="430"/>
                    <a:pt x="610" y="430"/>
                  </a:cubicBezTo>
                  <a:cubicBezTo>
                    <a:pt x="610" y="175"/>
                    <a:pt x="435" y="0"/>
                    <a:pt x="220" y="0"/>
                  </a:cubicBezTo>
                  <a:close/>
                </a:path>
              </a:pathLst>
            </a:custGeom>
            <a:solidFill>
              <a:srgbClr val="2E3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3" name="Freeform 71">
              <a:extLst>
                <a:ext uri="{FF2B5EF4-FFF2-40B4-BE49-F238E27FC236}">
                  <a16:creationId xmlns:a16="http://schemas.microsoft.com/office/drawing/2014/main" id="{C0D018E0-8308-4676-93E4-EEBBECA2176E}"/>
                </a:ext>
              </a:extLst>
            </p:cNvPr>
            <p:cNvSpPr>
              <a:spLocks/>
            </p:cNvSpPr>
            <p:nvPr/>
          </p:nvSpPr>
          <p:spPr bwMode="auto">
            <a:xfrm>
              <a:off x="13151109" y="1822919"/>
              <a:ext cx="3466652" cy="2168149"/>
            </a:xfrm>
            <a:custGeom>
              <a:avLst/>
              <a:gdLst>
                <a:gd name="T0" fmla="*/ 47 w 4504"/>
                <a:gd name="T1" fmla="*/ 2824 h 2824"/>
                <a:gd name="T2" fmla="*/ 0 w 4504"/>
                <a:gd name="T3" fmla="*/ 2801 h 2824"/>
                <a:gd name="T4" fmla="*/ 0 w 4504"/>
                <a:gd name="T5" fmla="*/ 87 h 2824"/>
                <a:gd name="T6" fmla="*/ 47 w 4504"/>
                <a:gd name="T7" fmla="*/ 0 h 2824"/>
                <a:gd name="T8" fmla="*/ 4457 w 4504"/>
                <a:gd name="T9" fmla="*/ 0 h 2824"/>
                <a:gd name="T10" fmla="*/ 4504 w 4504"/>
                <a:gd name="T11" fmla="*/ 87 h 2824"/>
                <a:gd name="T12" fmla="*/ 4504 w 4504"/>
                <a:gd name="T13" fmla="*/ 2801 h 2824"/>
                <a:gd name="T14" fmla="*/ 4457 w 4504"/>
                <a:gd name="T15" fmla="*/ 2824 h 2824"/>
                <a:gd name="T16" fmla="*/ 47 w 4504"/>
                <a:gd name="T17" fmla="*/ 2824 h 2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04" h="2824">
                  <a:moveTo>
                    <a:pt x="47" y="2824"/>
                  </a:moveTo>
                  <a:cubicBezTo>
                    <a:pt x="25" y="2824"/>
                    <a:pt x="7" y="2810"/>
                    <a:pt x="0" y="2801"/>
                  </a:cubicBezTo>
                  <a:cubicBezTo>
                    <a:pt x="0" y="87"/>
                    <a:pt x="0" y="87"/>
                    <a:pt x="0" y="87"/>
                  </a:cubicBezTo>
                  <a:cubicBezTo>
                    <a:pt x="0" y="78"/>
                    <a:pt x="1" y="0"/>
                    <a:pt x="47" y="0"/>
                  </a:cubicBezTo>
                  <a:cubicBezTo>
                    <a:pt x="4457" y="0"/>
                    <a:pt x="4457" y="0"/>
                    <a:pt x="4457" y="0"/>
                  </a:cubicBezTo>
                  <a:cubicBezTo>
                    <a:pt x="4503" y="0"/>
                    <a:pt x="4504" y="78"/>
                    <a:pt x="4504" y="87"/>
                  </a:cubicBezTo>
                  <a:cubicBezTo>
                    <a:pt x="4504" y="2801"/>
                    <a:pt x="4504" y="2801"/>
                    <a:pt x="4504" y="2801"/>
                  </a:cubicBezTo>
                  <a:cubicBezTo>
                    <a:pt x="4497" y="2810"/>
                    <a:pt x="4479" y="2824"/>
                    <a:pt x="4457" y="2824"/>
                  </a:cubicBezTo>
                  <a:lnTo>
                    <a:pt x="47" y="2824"/>
                  </a:lnTo>
                  <a:close/>
                </a:path>
              </a:pathLst>
            </a:custGeom>
            <a:solidFill>
              <a:srgbClr val="3A98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4" name="Freeform 72">
              <a:extLst>
                <a:ext uri="{FF2B5EF4-FFF2-40B4-BE49-F238E27FC236}">
                  <a16:creationId xmlns:a16="http://schemas.microsoft.com/office/drawing/2014/main" id="{9C335CCE-F304-42F9-AE35-99AA13788642}"/>
                </a:ext>
              </a:extLst>
            </p:cNvPr>
            <p:cNvSpPr>
              <a:spLocks/>
            </p:cNvSpPr>
            <p:nvPr/>
          </p:nvSpPr>
          <p:spPr bwMode="auto">
            <a:xfrm>
              <a:off x="12575132" y="4405157"/>
              <a:ext cx="4618037" cy="444763"/>
            </a:xfrm>
            <a:custGeom>
              <a:avLst/>
              <a:gdLst>
                <a:gd name="T0" fmla="*/ 3531 w 6000"/>
                <a:gd name="T1" fmla="*/ 79 h 579"/>
                <a:gd name="T2" fmla="*/ 3531 w 6000"/>
                <a:gd name="T3" fmla="*/ 170 h 579"/>
                <a:gd name="T4" fmla="*/ 3451 w 6000"/>
                <a:gd name="T5" fmla="*/ 249 h 579"/>
                <a:gd name="T6" fmla="*/ 2549 w 6000"/>
                <a:gd name="T7" fmla="*/ 249 h 579"/>
                <a:gd name="T8" fmla="*/ 2469 w 6000"/>
                <a:gd name="T9" fmla="*/ 170 h 579"/>
                <a:gd name="T10" fmla="*/ 2469 w 6000"/>
                <a:gd name="T11" fmla="*/ 79 h 579"/>
                <a:gd name="T12" fmla="*/ 2389 w 6000"/>
                <a:gd name="T13" fmla="*/ 0 h 579"/>
                <a:gd name="T14" fmla="*/ 80 w 6000"/>
                <a:gd name="T15" fmla="*/ 0 h 579"/>
                <a:gd name="T16" fmla="*/ 0 w 6000"/>
                <a:gd name="T17" fmla="*/ 79 h 579"/>
                <a:gd name="T18" fmla="*/ 0 w 6000"/>
                <a:gd name="T19" fmla="*/ 287 h 579"/>
                <a:gd name="T20" fmla="*/ 292 w 6000"/>
                <a:gd name="T21" fmla="*/ 579 h 579"/>
                <a:gd name="T22" fmla="*/ 5708 w 6000"/>
                <a:gd name="T23" fmla="*/ 579 h 579"/>
                <a:gd name="T24" fmla="*/ 6000 w 6000"/>
                <a:gd name="T25" fmla="*/ 287 h 579"/>
                <a:gd name="T26" fmla="*/ 6000 w 6000"/>
                <a:gd name="T27" fmla="*/ 79 h 579"/>
                <a:gd name="T28" fmla="*/ 5920 w 6000"/>
                <a:gd name="T29" fmla="*/ 0 h 579"/>
                <a:gd name="T30" fmla="*/ 3611 w 6000"/>
                <a:gd name="T31" fmla="*/ 0 h 579"/>
                <a:gd name="T32" fmla="*/ 3531 w 6000"/>
                <a:gd name="T33" fmla="*/ 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00" h="579">
                  <a:moveTo>
                    <a:pt x="3531" y="79"/>
                  </a:moveTo>
                  <a:cubicBezTo>
                    <a:pt x="3531" y="170"/>
                    <a:pt x="3531" y="170"/>
                    <a:pt x="3531" y="170"/>
                  </a:cubicBezTo>
                  <a:cubicBezTo>
                    <a:pt x="3531" y="214"/>
                    <a:pt x="3495" y="249"/>
                    <a:pt x="3451" y="249"/>
                  </a:cubicBezTo>
                  <a:cubicBezTo>
                    <a:pt x="2549" y="249"/>
                    <a:pt x="2549" y="249"/>
                    <a:pt x="2549" y="249"/>
                  </a:cubicBezTo>
                  <a:cubicBezTo>
                    <a:pt x="2505" y="249"/>
                    <a:pt x="2469" y="214"/>
                    <a:pt x="2469" y="170"/>
                  </a:cubicBezTo>
                  <a:cubicBezTo>
                    <a:pt x="2469" y="79"/>
                    <a:pt x="2469" y="79"/>
                    <a:pt x="2469" y="79"/>
                  </a:cubicBezTo>
                  <a:cubicBezTo>
                    <a:pt x="2469" y="35"/>
                    <a:pt x="2433" y="0"/>
                    <a:pt x="2389" y="0"/>
                  </a:cubicBezTo>
                  <a:cubicBezTo>
                    <a:pt x="80" y="0"/>
                    <a:pt x="80" y="0"/>
                    <a:pt x="80" y="0"/>
                  </a:cubicBezTo>
                  <a:cubicBezTo>
                    <a:pt x="36" y="0"/>
                    <a:pt x="0" y="35"/>
                    <a:pt x="0" y="79"/>
                  </a:cubicBezTo>
                  <a:cubicBezTo>
                    <a:pt x="0" y="287"/>
                    <a:pt x="0" y="287"/>
                    <a:pt x="0" y="287"/>
                  </a:cubicBezTo>
                  <a:cubicBezTo>
                    <a:pt x="0" y="448"/>
                    <a:pt x="131" y="579"/>
                    <a:pt x="292" y="579"/>
                  </a:cubicBezTo>
                  <a:cubicBezTo>
                    <a:pt x="5708" y="579"/>
                    <a:pt x="5708" y="579"/>
                    <a:pt x="5708" y="579"/>
                  </a:cubicBezTo>
                  <a:cubicBezTo>
                    <a:pt x="5869" y="579"/>
                    <a:pt x="6000" y="448"/>
                    <a:pt x="6000" y="287"/>
                  </a:cubicBezTo>
                  <a:cubicBezTo>
                    <a:pt x="6000" y="79"/>
                    <a:pt x="6000" y="79"/>
                    <a:pt x="6000" y="79"/>
                  </a:cubicBezTo>
                  <a:cubicBezTo>
                    <a:pt x="6000" y="35"/>
                    <a:pt x="5964" y="0"/>
                    <a:pt x="5920" y="0"/>
                  </a:cubicBezTo>
                  <a:cubicBezTo>
                    <a:pt x="3611" y="0"/>
                    <a:pt x="3611" y="0"/>
                    <a:pt x="3611" y="0"/>
                  </a:cubicBezTo>
                  <a:cubicBezTo>
                    <a:pt x="3567" y="0"/>
                    <a:pt x="3531" y="35"/>
                    <a:pt x="3531" y="79"/>
                  </a:cubicBez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5" name="Freeform 73">
              <a:extLst>
                <a:ext uri="{FF2B5EF4-FFF2-40B4-BE49-F238E27FC236}">
                  <a16:creationId xmlns:a16="http://schemas.microsoft.com/office/drawing/2014/main" id="{E4113751-7372-4233-8AC1-A04255F39EE8}"/>
                </a:ext>
              </a:extLst>
            </p:cNvPr>
            <p:cNvSpPr>
              <a:spLocks/>
            </p:cNvSpPr>
            <p:nvPr/>
          </p:nvSpPr>
          <p:spPr bwMode="auto">
            <a:xfrm>
              <a:off x="16743294" y="4405157"/>
              <a:ext cx="449875" cy="444763"/>
            </a:xfrm>
            <a:custGeom>
              <a:avLst/>
              <a:gdLst>
                <a:gd name="T0" fmla="*/ 505 w 585"/>
                <a:gd name="T1" fmla="*/ 0 h 579"/>
                <a:gd name="T2" fmla="*/ 212 w 585"/>
                <a:gd name="T3" fmla="*/ 0 h 579"/>
                <a:gd name="T4" fmla="*/ 292 w 585"/>
                <a:gd name="T5" fmla="*/ 79 h 579"/>
                <a:gd name="T6" fmla="*/ 292 w 585"/>
                <a:gd name="T7" fmla="*/ 287 h 579"/>
                <a:gd name="T8" fmla="*/ 0 w 585"/>
                <a:gd name="T9" fmla="*/ 579 h 579"/>
                <a:gd name="T10" fmla="*/ 293 w 585"/>
                <a:gd name="T11" fmla="*/ 579 h 579"/>
                <a:gd name="T12" fmla="*/ 585 w 585"/>
                <a:gd name="T13" fmla="*/ 287 h 579"/>
                <a:gd name="T14" fmla="*/ 585 w 585"/>
                <a:gd name="T15" fmla="*/ 79 h 579"/>
                <a:gd name="T16" fmla="*/ 505 w 585"/>
                <a:gd name="T17"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5" h="579">
                  <a:moveTo>
                    <a:pt x="505" y="0"/>
                  </a:moveTo>
                  <a:cubicBezTo>
                    <a:pt x="212" y="0"/>
                    <a:pt x="212" y="0"/>
                    <a:pt x="212" y="0"/>
                  </a:cubicBezTo>
                  <a:cubicBezTo>
                    <a:pt x="256" y="0"/>
                    <a:pt x="292" y="35"/>
                    <a:pt x="292" y="79"/>
                  </a:cubicBezTo>
                  <a:cubicBezTo>
                    <a:pt x="292" y="287"/>
                    <a:pt x="292" y="287"/>
                    <a:pt x="292" y="287"/>
                  </a:cubicBezTo>
                  <a:cubicBezTo>
                    <a:pt x="292" y="448"/>
                    <a:pt x="161" y="579"/>
                    <a:pt x="0" y="579"/>
                  </a:cubicBezTo>
                  <a:cubicBezTo>
                    <a:pt x="293" y="579"/>
                    <a:pt x="293" y="579"/>
                    <a:pt x="293" y="579"/>
                  </a:cubicBezTo>
                  <a:cubicBezTo>
                    <a:pt x="454" y="579"/>
                    <a:pt x="585" y="448"/>
                    <a:pt x="585" y="287"/>
                  </a:cubicBezTo>
                  <a:cubicBezTo>
                    <a:pt x="585" y="79"/>
                    <a:pt x="585" y="79"/>
                    <a:pt x="585" y="79"/>
                  </a:cubicBezTo>
                  <a:cubicBezTo>
                    <a:pt x="585" y="35"/>
                    <a:pt x="549" y="0"/>
                    <a:pt x="505" y="0"/>
                  </a:cubicBezTo>
                  <a:close/>
                </a:path>
              </a:pathLst>
            </a:custGeom>
            <a:solidFill>
              <a:sysClr val="window" lastClr="FFFFFF">
                <a:lumMod val="7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6" name="Freeform 74">
              <a:extLst>
                <a:ext uri="{FF2B5EF4-FFF2-40B4-BE49-F238E27FC236}">
                  <a16:creationId xmlns:a16="http://schemas.microsoft.com/office/drawing/2014/main" id="{8611C49B-C51E-4DA6-B677-E6AD45DEF7E4}"/>
                </a:ext>
              </a:extLst>
            </p:cNvPr>
            <p:cNvSpPr>
              <a:spLocks/>
            </p:cNvSpPr>
            <p:nvPr/>
          </p:nvSpPr>
          <p:spPr bwMode="auto">
            <a:xfrm>
              <a:off x="13988376" y="1636607"/>
              <a:ext cx="1792117" cy="1048573"/>
            </a:xfrm>
            <a:custGeom>
              <a:avLst/>
              <a:gdLst>
                <a:gd name="T0" fmla="*/ 2192 w 2328"/>
                <a:gd name="T1" fmla="*/ 1366 h 1366"/>
                <a:gd name="T2" fmla="*/ 2325 w 2328"/>
                <a:gd name="T3" fmla="*/ 1241 h 1366"/>
                <a:gd name="T4" fmla="*/ 2328 w 2328"/>
                <a:gd name="T5" fmla="*/ 1164 h 1366"/>
                <a:gd name="T6" fmla="*/ 1164 w 2328"/>
                <a:gd name="T7" fmla="*/ 0 h 1366"/>
                <a:gd name="T8" fmla="*/ 0 w 2328"/>
                <a:gd name="T9" fmla="*/ 1164 h 1366"/>
                <a:gd name="T10" fmla="*/ 3 w 2328"/>
                <a:gd name="T11" fmla="*/ 1241 h 1366"/>
                <a:gd name="T12" fmla="*/ 136 w 2328"/>
                <a:gd name="T13" fmla="*/ 1366 h 1366"/>
                <a:gd name="T14" fmla="*/ 2192 w 2328"/>
                <a:gd name="T15" fmla="*/ 1366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8" h="1366">
                  <a:moveTo>
                    <a:pt x="2192" y="1366"/>
                  </a:moveTo>
                  <a:cubicBezTo>
                    <a:pt x="2262" y="1366"/>
                    <a:pt x="2321" y="1312"/>
                    <a:pt x="2325" y="1241"/>
                  </a:cubicBezTo>
                  <a:cubicBezTo>
                    <a:pt x="2327" y="1216"/>
                    <a:pt x="2328" y="1190"/>
                    <a:pt x="2328" y="1164"/>
                  </a:cubicBezTo>
                  <a:cubicBezTo>
                    <a:pt x="2328" y="521"/>
                    <a:pt x="1807" y="0"/>
                    <a:pt x="1164" y="0"/>
                  </a:cubicBezTo>
                  <a:cubicBezTo>
                    <a:pt x="521" y="0"/>
                    <a:pt x="0" y="521"/>
                    <a:pt x="0" y="1164"/>
                  </a:cubicBezTo>
                  <a:cubicBezTo>
                    <a:pt x="0" y="1190"/>
                    <a:pt x="1" y="1216"/>
                    <a:pt x="3" y="1241"/>
                  </a:cubicBezTo>
                  <a:cubicBezTo>
                    <a:pt x="7" y="1312"/>
                    <a:pt x="66" y="1366"/>
                    <a:pt x="136" y="1366"/>
                  </a:cubicBezTo>
                  <a:lnTo>
                    <a:pt x="2192" y="1366"/>
                  </a:lnTo>
                  <a:close/>
                </a:path>
              </a:pathLst>
            </a:custGeom>
            <a:solidFill>
              <a:srgbClr val="E35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7" name="Freeform 75">
              <a:extLst>
                <a:ext uri="{FF2B5EF4-FFF2-40B4-BE49-F238E27FC236}">
                  <a16:creationId xmlns:a16="http://schemas.microsoft.com/office/drawing/2014/main" id="{F81B18B8-6717-4AE0-869F-6FEFEB01867F}"/>
                </a:ext>
              </a:extLst>
            </p:cNvPr>
            <p:cNvSpPr>
              <a:spLocks/>
            </p:cNvSpPr>
            <p:nvPr/>
          </p:nvSpPr>
          <p:spPr bwMode="auto">
            <a:xfrm>
              <a:off x="14356456" y="1636607"/>
              <a:ext cx="1196827" cy="1048573"/>
            </a:xfrm>
            <a:custGeom>
              <a:avLst/>
              <a:gdLst>
                <a:gd name="T0" fmla="*/ 0 w 1555"/>
                <a:gd name="T1" fmla="*/ 223 h 1366"/>
                <a:gd name="T2" fmla="*/ 291 w 1555"/>
                <a:gd name="T3" fmla="*/ 1366 h 1366"/>
                <a:gd name="T4" fmla="*/ 1292 w 1555"/>
                <a:gd name="T5" fmla="*/ 1366 h 1366"/>
                <a:gd name="T6" fmla="*/ 1555 w 1555"/>
                <a:gd name="T7" fmla="*/ 390 h 1366"/>
                <a:gd name="T8" fmla="*/ 686 w 1555"/>
                <a:gd name="T9" fmla="*/ 0 h 1366"/>
                <a:gd name="T10" fmla="*/ 0 w 1555"/>
                <a:gd name="T11" fmla="*/ 223 h 1366"/>
              </a:gdLst>
              <a:ahLst/>
              <a:cxnLst>
                <a:cxn ang="0">
                  <a:pos x="T0" y="T1"/>
                </a:cxn>
                <a:cxn ang="0">
                  <a:pos x="T2" y="T3"/>
                </a:cxn>
                <a:cxn ang="0">
                  <a:pos x="T4" y="T5"/>
                </a:cxn>
                <a:cxn ang="0">
                  <a:pos x="T6" y="T7"/>
                </a:cxn>
                <a:cxn ang="0">
                  <a:pos x="T8" y="T9"/>
                </a:cxn>
                <a:cxn ang="0">
                  <a:pos x="T10" y="T11"/>
                </a:cxn>
              </a:cxnLst>
              <a:rect l="0" t="0" r="r" b="b"/>
              <a:pathLst>
                <a:path w="1555" h="1366">
                  <a:moveTo>
                    <a:pt x="0" y="223"/>
                  </a:moveTo>
                  <a:cubicBezTo>
                    <a:pt x="53" y="577"/>
                    <a:pt x="162" y="1005"/>
                    <a:pt x="291" y="1366"/>
                  </a:cubicBezTo>
                  <a:cubicBezTo>
                    <a:pt x="1292" y="1366"/>
                    <a:pt x="1292" y="1366"/>
                    <a:pt x="1292" y="1366"/>
                  </a:cubicBezTo>
                  <a:cubicBezTo>
                    <a:pt x="1401" y="1060"/>
                    <a:pt x="1496" y="706"/>
                    <a:pt x="1555" y="390"/>
                  </a:cubicBezTo>
                  <a:cubicBezTo>
                    <a:pt x="1342" y="150"/>
                    <a:pt x="1032" y="0"/>
                    <a:pt x="686" y="0"/>
                  </a:cubicBezTo>
                  <a:cubicBezTo>
                    <a:pt x="429" y="0"/>
                    <a:pt x="192" y="83"/>
                    <a:pt x="0" y="223"/>
                  </a:cubicBezTo>
                  <a:close/>
                </a:path>
              </a:pathLst>
            </a:custGeom>
            <a:solidFill>
              <a:srgbClr val="E35A35">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8" name="Freeform 76">
              <a:extLst>
                <a:ext uri="{FF2B5EF4-FFF2-40B4-BE49-F238E27FC236}">
                  <a16:creationId xmlns:a16="http://schemas.microsoft.com/office/drawing/2014/main" id="{3471763B-6977-4952-9366-1911BBE00A56}"/>
                </a:ext>
              </a:extLst>
            </p:cNvPr>
            <p:cNvSpPr>
              <a:spLocks/>
            </p:cNvSpPr>
            <p:nvPr/>
          </p:nvSpPr>
          <p:spPr bwMode="auto">
            <a:xfrm>
              <a:off x="14248531" y="706183"/>
              <a:ext cx="1271806" cy="2153380"/>
            </a:xfrm>
            <a:custGeom>
              <a:avLst/>
              <a:gdLst>
                <a:gd name="T0" fmla="*/ 1135 w 1652"/>
                <a:gd name="T1" fmla="*/ 2805 h 2805"/>
                <a:gd name="T2" fmla="*/ 1278 w 1652"/>
                <a:gd name="T3" fmla="*/ 2707 h 2805"/>
                <a:gd name="T4" fmla="*/ 1652 w 1652"/>
                <a:gd name="T5" fmla="*/ 1045 h 2805"/>
                <a:gd name="T6" fmla="*/ 826 w 1652"/>
                <a:gd name="T7" fmla="*/ 0 h 2805"/>
                <a:gd name="T8" fmla="*/ 0 w 1652"/>
                <a:gd name="T9" fmla="*/ 1045 h 2805"/>
                <a:gd name="T10" fmla="*/ 374 w 1652"/>
                <a:gd name="T11" fmla="*/ 2707 h 2805"/>
                <a:gd name="T12" fmla="*/ 517 w 1652"/>
                <a:gd name="T13" fmla="*/ 2805 h 2805"/>
                <a:gd name="T14" fmla="*/ 1135 w 1652"/>
                <a:gd name="T15" fmla="*/ 2805 h 2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2" h="2805">
                  <a:moveTo>
                    <a:pt x="1135" y="2805"/>
                  </a:moveTo>
                  <a:cubicBezTo>
                    <a:pt x="1199" y="2805"/>
                    <a:pt x="1255" y="2766"/>
                    <a:pt x="1278" y="2707"/>
                  </a:cubicBezTo>
                  <a:cubicBezTo>
                    <a:pt x="1483" y="2181"/>
                    <a:pt x="1652" y="1454"/>
                    <a:pt x="1652" y="1045"/>
                  </a:cubicBezTo>
                  <a:cubicBezTo>
                    <a:pt x="1652" y="448"/>
                    <a:pt x="826" y="0"/>
                    <a:pt x="826" y="0"/>
                  </a:cubicBezTo>
                  <a:cubicBezTo>
                    <a:pt x="826" y="0"/>
                    <a:pt x="0" y="448"/>
                    <a:pt x="0" y="1045"/>
                  </a:cubicBezTo>
                  <a:cubicBezTo>
                    <a:pt x="0" y="1454"/>
                    <a:pt x="169" y="2181"/>
                    <a:pt x="374" y="2707"/>
                  </a:cubicBezTo>
                  <a:cubicBezTo>
                    <a:pt x="397" y="2766"/>
                    <a:pt x="453" y="2805"/>
                    <a:pt x="517" y="2805"/>
                  </a:cubicBezTo>
                  <a:lnTo>
                    <a:pt x="1135" y="2805"/>
                  </a:lnTo>
                  <a:close/>
                </a:path>
              </a:pathLst>
            </a:custGeom>
            <a:solidFill>
              <a:srgbClr val="EBE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19" name="Freeform 77">
              <a:extLst>
                <a:ext uri="{FF2B5EF4-FFF2-40B4-BE49-F238E27FC236}">
                  <a16:creationId xmlns:a16="http://schemas.microsoft.com/office/drawing/2014/main" id="{1AAAC8B4-F7DC-4610-96D2-992FBC307288}"/>
                </a:ext>
              </a:extLst>
            </p:cNvPr>
            <p:cNvSpPr>
              <a:spLocks/>
            </p:cNvSpPr>
            <p:nvPr/>
          </p:nvSpPr>
          <p:spPr bwMode="auto">
            <a:xfrm>
              <a:off x="14884150" y="706183"/>
              <a:ext cx="636187" cy="2153380"/>
            </a:xfrm>
            <a:custGeom>
              <a:avLst/>
              <a:gdLst>
                <a:gd name="T0" fmla="*/ 0 w 826"/>
                <a:gd name="T1" fmla="*/ 0 h 2805"/>
                <a:gd name="T2" fmla="*/ 504 w 826"/>
                <a:gd name="T3" fmla="*/ 1045 h 2805"/>
                <a:gd name="T4" fmla="*/ 276 w 826"/>
                <a:gd name="T5" fmla="*/ 2707 h 2805"/>
                <a:gd name="T6" fmla="*/ 189 w 826"/>
                <a:gd name="T7" fmla="*/ 2805 h 2805"/>
                <a:gd name="T8" fmla="*/ 309 w 826"/>
                <a:gd name="T9" fmla="*/ 2805 h 2805"/>
                <a:gd name="T10" fmla="*/ 452 w 826"/>
                <a:gd name="T11" fmla="*/ 2707 h 2805"/>
                <a:gd name="T12" fmla="*/ 826 w 826"/>
                <a:gd name="T13" fmla="*/ 1045 h 2805"/>
                <a:gd name="T14" fmla="*/ 0 w 826"/>
                <a:gd name="T15" fmla="*/ 0 h 2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6" h="2805">
                  <a:moveTo>
                    <a:pt x="0" y="0"/>
                  </a:moveTo>
                  <a:cubicBezTo>
                    <a:pt x="0" y="0"/>
                    <a:pt x="504" y="448"/>
                    <a:pt x="504" y="1045"/>
                  </a:cubicBezTo>
                  <a:cubicBezTo>
                    <a:pt x="504" y="1454"/>
                    <a:pt x="401" y="2181"/>
                    <a:pt x="276" y="2707"/>
                  </a:cubicBezTo>
                  <a:cubicBezTo>
                    <a:pt x="262" y="2766"/>
                    <a:pt x="227" y="2805"/>
                    <a:pt x="189" y="2805"/>
                  </a:cubicBezTo>
                  <a:cubicBezTo>
                    <a:pt x="309" y="2805"/>
                    <a:pt x="309" y="2805"/>
                    <a:pt x="309" y="2805"/>
                  </a:cubicBezTo>
                  <a:cubicBezTo>
                    <a:pt x="373" y="2805"/>
                    <a:pt x="429" y="2766"/>
                    <a:pt x="452" y="2707"/>
                  </a:cubicBezTo>
                  <a:cubicBezTo>
                    <a:pt x="657" y="2181"/>
                    <a:pt x="826" y="1454"/>
                    <a:pt x="826" y="1045"/>
                  </a:cubicBezTo>
                  <a:cubicBezTo>
                    <a:pt x="826" y="448"/>
                    <a:pt x="0" y="0"/>
                    <a:pt x="0" y="0"/>
                  </a:cubicBezTo>
                  <a:close/>
                </a:path>
              </a:pathLst>
            </a:custGeom>
            <a:solidFill>
              <a:srgbClr val="D1D6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20" name="Oval 78">
              <a:extLst>
                <a:ext uri="{FF2B5EF4-FFF2-40B4-BE49-F238E27FC236}">
                  <a16:creationId xmlns:a16="http://schemas.microsoft.com/office/drawing/2014/main" id="{53207A84-0C8E-4666-AF18-0AB7E36AFE70}"/>
                </a:ext>
              </a:extLst>
            </p:cNvPr>
            <p:cNvSpPr>
              <a:spLocks noChangeArrowheads="1"/>
            </p:cNvSpPr>
            <p:nvPr/>
          </p:nvSpPr>
          <p:spPr bwMode="auto">
            <a:xfrm>
              <a:off x="14647284" y="1492328"/>
              <a:ext cx="474868" cy="473164"/>
            </a:xfrm>
            <a:prstGeom prst="ellipse">
              <a:avLst/>
            </a:prstGeom>
            <a:solidFill>
              <a:srgbClr val="1F497D">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21" name="Freeform 79">
              <a:extLst>
                <a:ext uri="{FF2B5EF4-FFF2-40B4-BE49-F238E27FC236}">
                  <a16:creationId xmlns:a16="http://schemas.microsoft.com/office/drawing/2014/main" id="{2004B2CA-A43B-451C-A2B8-01EB92912B26}"/>
                </a:ext>
              </a:extLst>
            </p:cNvPr>
            <p:cNvSpPr>
              <a:spLocks/>
            </p:cNvSpPr>
            <p:nvPr/>
          </p:nvSpPr>
          <p:spPr bwMode="auto">
            <a:xfrm>
              <a:off x="14331463" y="706183"/>
              <a:ext cx="1106511" cy="511790"/>
            </a:xfrm>
            <a:custGeom>
              <a:avLst/>
              <a:gdLst>
                <a:gd name="T0" fmla="*/ 0 w 1437"/>
                <a:gd name="T1" fmla="*/ 667 h 667"/>
                <a:gd name="T2" fmla="*/ 1437 w 1437"/>
                <a:gd name="T3" fmla="*/ 667 h 667"/>
                <a:gd name="T4" fmla="*/ 718 w 1437"/>
                <a:gd name="T5" fmla="*/ 0 h 667"/>
                <a:gd name="T6" fmla="*/ 0 w 1437"/>
                <a:gd name="T7" fmla="*/ 667 h 667"/>
              </a:gdLst>
              <a:ahLst/>
              <a:cxnLst>
                <a:cxn ang="0">
                  <a:pos x="T0" y="T1"/>
                </a:cxn>
                <a:cxn ang="0">
                  <a:pos x="T2" y="T3"/>
                </a:cxn>
                <a:cxn ang="0">
                  <a:pos x="T4" y="T5"/>
                </a:cxn>
                <a:cxn ang="0">
                  <a:pos x="T6" y="T7"/>
                </a:cxn>
              </a:cxnLst>
              <a:rect l="0" t="0" r="r" b="b"/>
              <a:pathLst>
                <a:path w="1437" h="667">
                  <a:moveTo>
                    <a:pt x="0" y="667"/>
                  </a:moveTo>
                  <a:cubicBezTo>
                    <a:pt x="1437" y="667"/>
                    <a:pt x="1437" y="667"/>
                    <a:pt x="1437" y="667"/>
                  </a:cubicBezTo>
                  <a:cubicBezTo>
                    <a:pt x="1213" y="269"/>
                    <a:pt x="718" y="0"/>
                    <a:pt x="718" y="0"/>
                  </a:cubicBezTo>
                  <a:cubicBezTo>
                    <a:pt x="718" y="0"/>
                    <a:pt x="223" y="269"/>
                    <a:pt x="0" y="667"/>
                  </a:cubicBezTo>
                  <a:close/>
                </a:path>
              </a:pathLst>
            </a:custGeom>
            <a:solidFill>
              <a:srgbClr val="1F497D">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22" name="Freeform 80">
              <a:extLst>
                <a:ext uri="{FF2B5EF4-FFF2-40B4-BE49-F238E27FC236}">
                  <a16:creationId xmlns:a16="http://schemas.microsoft.com/office/drawing/2014/main" id="{45DF34FB-07C0-4ADB-B7FB-2B949BFD6D28}"/>
                </a:ext>
              </a:extLst>
            </p:cNvPr>
            <p:cNvSpPr>
              <a:spLocks/>
            </p:cNvSpPr>
            <p:nvPr/>
          </p:nvSpPr>
          <p:spPr bwMode="auto">
            <a:xfrm>
              <a:off x="14884150" y="706183"/>
              <a:ext cx="553824" cy="511790"/>
            </a:xfrm>
            <a:custGeom>
              <a:avLst/>
              <a:gdLst>
                <a:gd name="T0" fmla="*/ 438 w 719"/>
                <a:gd name="T1" fmla="*/ 667 h 667"/>
                <a:gd name="T2" fmla="*/ 719 w 719"/>
                <a:gd name="T3" fmla="*/ 667 h 667"/>
                <a:gd name="T4" fmla="*/ 40 w 719"/>
                <a:gd name="T5" fmla="*/ 24 h 667"/>
                <a:gd name="T6" fmla="*/ 39 w 719"/>
                <a:gd name="T7" fmla="*/ 23 h 667"/>
                <a:gd name="T8" fmla="*/ 22 w 719"/>
                <a:gd name="T9" fmla="*/ 13 h 667"/>
                <a:gd name="T10" fmla="*/ 22 w 719"/>
                <a:gd name="T11" fmla="*/ 13 h 667"/>
                <a:gd name="T12" fmla="*/ 18 w 719"/>
                <a:gd name="T13" fmla="*/ 10 h 667"/>
                <a:gd name="T14" fmla="*/ 16 w 719"/>
                <a:gd name="T15" fmla="*/ 9 h 667"/>
                <a:gd name="T16" fmla="*/ 13 w 719"/>
                <a:gd name="T17" fmla="*/ 7 h 667"/>
                <a:gd name="T18" fmla="*/ 11 w 719"/>
                <a:gd name="T19" fmla="*/ 7 h 667"/>
                <a:gd name="T20" fmla="*/ 9 w 719"/>
                <a:gd name="T21" fmla="*/ 5 h 667"/>
                <a:gd name="T22" fmla="*/ 6 w 719"/>
                <a:gd name="T23" fmla="*/ 3 h 667"/>
                <a:gd name="T24" fmla="*/ 4 w 719"/>
                <a:gd name="T25" fmla="*/ 3 h 667"/>
                <a:gd name="T26" fmla="*/ 3 w 719"/>
                <a:gd name="T27" fmla="*/ 2 h 667"/>
                <a:gd name="T28" fmla="*/ 2 w 719"/>
                <a:gd name="T29" fmla="*/ 1 h 667"/>
                <a:gd name="T30" fmla="*/ 1 w 719"/>
                <a:gd name="T31" fmla="*/ 1 h 667"/>
                <a:gd name="T32" fmla="*/ 0 w 719"/>
                <a:gd name="T33" fmla="*/ 1 h 667"/>
                <a:gd name="T34" fmla="*/ 0 w 719"/>
                <a:gd name="T35" fmla="*/ 0 h 667"/>
                <a:gd name="T36" fmla="*/ 438 w 719"/>
                <a:gd name="T37" fmla="*/ 6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9" h="667">
                  <a:moveTo>
                    <a:pt x="438" y="667"/>
                  </a:moveTo>
                  <a:cubicBezTo>
                    <a:pt x="719" y="667"/>
                    <a:pt x="719" y="667"/>
                    <a:pt x="719" y="667"/>
                  </a:cubicBezTo>
                  <a:cubicBezTo>
                    <a:pt x="534" y="337"/>
                    <a:pt x="163" y="97"/>
                    <a:pt x="40" y="24"/>
                  </a:cubicBezTo>
                  <a:cubicBezTo>
                    <a:pt x="40" y="23"/>
                    <a:pt x="40" y="23"/>
                    <a:pt x="39" y="23"/>
                  </a:cubicBezTo>
                  <a:cubicBezTo>
                    <a:pt x="33" y="19"/>
                    <a:pt x="27" y="16"/>
                    <a:pt x="22" y="13"/>
                  </a:cubicBezTo>
                  <a:cubicBezTo>
                    <a:pt x="22" y="13"/>
                    <a:pt x="22" y="13"/>
                    <a:pt x="22" y="13"/>
                  </a:cubicBezTo>
                  <a:cubicBezTo>
                    <a:pt x="20" y="12"/>
                    <a:pt x="19" y="11"/>
                    <a:pt x="18" y="10"/>
                  </a:cubicBezTo>
                  <a:cubicBezTo>
                    <a:pt x="17" y="10"/>
                    <a:pt x="17" y="10"/>
                    <a:pt x="16" y="9"/>
                  </a:cubicBezTo>
                  <a:cubicBezTo>
                    <a:pt x="15" y="9"/>
                    <a:pt x="14" y="8"/>
                    <a:pt x="13" y="7"/>
                  </a:cubicBezTo>
                  <a:cubicBezTo>
                    <a:pt x="12" y="7"/>
                    <a:pt x="12" y="7"/>
                    <a:pt x="11" y="7"/>
                  </a:cubicBezTo>
                  <a:cubicBezTo>
                    <a:pt x="11" y="6"/>
                    <a:pt x="10" y="6"/>
                    <a:pt x="9" y="5"/>
                  </a:cubicBezTo>
                  <a:cubicBezTo>
                    <a:pt x="8" y="5"/>
                    <a:pt x="7" y="4"/>
                    <a:pt x="6" y="3"/>
                  </a:cubicBezTo>
                  <a:cubicBezTo>
                    <a:pt x="5" y="3"/>
                    <a:pt x="5" y="3"/>
                    <a:pt x="4" y="3"/>
                  </a:cubicBezTo>
                  <a:cubicBezTo>
                    <a:pt x="4" y="2"/>
                    <a:pt x="3" y="2"/>
                    <a:pt x="3" y="2"/>
                  </a:cubicBezTo>
                  <a:cubicBezTo>
                    <a:pt x="2" y="2"/>
                    <a:pt x="2" y="1"/>
                    <a:pt x="2" y="1"/>
                  </a:cubicBezTo>
                  <a:cubicBezTo>
                    <a:pt x="2" y="1"/>
                    <a:pt x="1" y="1"/>
                    <a:pt x="1" y="1"/>
                  </a:cubicBezTo>
                  <a:cubicBezTo>
                    <a:pt x="1" y="1"/>
                    <a:pt x="1" y="1"/>
                    <a:pt x="0" y="1"/>
                  </a:cubicBezTo>
                  <a:cubicBezTo>
                    <a:pt x="0" y="0"/>
                    <a:pt x="0" y="0"/>
                    <a:pt x="0" y="0"/>
                  </a:cubicBezTo>
                  <a:cubicBezTo>
                    <a:pt x="0" y="0"/>
                    <a:pt x="302" y="269"/>
                    <a:pt x="438" y="667"/>
                  </a:cubicBezTo>
                  <a:close/>
                </a:path>
              </a:pathLst>
            </a:custGeom>
            <a:solidFill>
              <a:srgbClr val="1F497D">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23" name="Freeform 81">
              <a:extLst>
                <a:ext uri="{FF2B5EF4-FFF2-40B4-BE49-F238E27FC236}">
                  <a16:creationId xmlns:a16="http://schemas.microsoft.com/office/drawing/2014/main" id="{15543904-C4D9-4D95-AADE-9D70A9153C3D}"/>
                </a:ext>
              </a:extLst>
            </p:cNvPr>
            <p:cNvSpPr>
              <a:spLocks/>
            </p:cNvSpPr>
            <p:nvPr/>
          </p:nvSpPr>
          <p:spPr bwMode="auto">
            <a:xfrm>
              <a:off x="14714879" y="3100973"/>
              <a:ext cx="338542" cy="621987"/>
            </a:xfrm>
            <a:custGeom>
              <a:avLst/>
              <a:gdLst>
                <a:gd name="T0" fmla="*/ 0 w 440"/>
                <a:gd name="T1" fmla="*/ 405 h 810"/>
                <a:gd name="T2" fmla="*/ 220 w 440"/>
                <a:gd name="T3" fmla="*/ 810 h 810"/>
                <a:gd name="T4" fmla="*/ 440 w 440"/>
                <a:gd name="T5" fmla="*/ 405 h 810"/>
                <a:gd name="T6" fmla="*/ 220 w 440"/>
                <a:gd name="T7" fmla="*/ 0 h 810"/>
                <a:gd name="T8" fmla="*/ 0 w 440"/>
                <a:gd name="T9" fmla="*/ 405 h 810"/>
              </a:gdLst>
              <a:ahLst/>
              <a:cxnLst>
                <a:cxn ang="0">
                  <a:pos x="T0" y="T1"/>
                </a:cxn>
                <a:cxn ang="0">
                  <a:pos x="T2" y="T3"/>
                </a:cxn>
                <a:cxn ang="0">
                  <a:pos x="T4" y="T5"/>
                </a:cxn>
                <a:cxn ang="0">
                  <a:pos x="T6" y="T7"/>
                </a:cxn>
                <a:cxn ang="0">
                  <a:pos x="T8" y="T9"/>
                </a:cxn>
              </a:cxnLst>
              <a:rect l="0" t="0" r="r" b="b"/>
              <a:pathLst>
                <a:path w="440" h="810">
                  <a:moveTo>
                    <a:pt x="0" y="405"/>
                  </a:moveTo>
                  <a:cubicBezTo>
                    <a:pt x="0" y="575"/>
                    <a:pt x="88" y="724"/>
                    <a:pt x="220" y="810"/>
                  </a:cubicBezTo>
                  <a:cubicBezTo>
                    <a:pt x="352" y="724"/>
                    <a:pt x="440" y="575"/>
                    <a:pt x="440" y="405"/>
                  </a:cubicBezTo>
                  <a:cubicBezTo>
                    <a:pt x="440" y="235"/>
                    <a:pt x="352" y="86"/>
                    <a:pt x="220" y="0"/>
                  </a:cubicBezTo>
                  <a:cubicBezTo>
                    <a:pt x="88" y="86"/>
                    <a:pt x="0" y="235"/>
                    <a:pt x="0" y="405"/>
                  </a:cubicBezTo>
                  <a:close/>
                </a:path>
              </a:pathLst>
            </a:custGeom>
            <a:solidFill>
              <a:srgbClr val="ECB4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grpSp>
      <p:sp>
        <p:nvSpPr>
          <p:cNvPr id="241" name="Freeform 103">
            <a:extLst>
              <a:ext uri="{FF2B5EF4-FFF2-40B4-BE49-F238E27FC236}">
                <a16:creationId xmlns:a16="http://schemas.microsoft.com/office/drawing/2014/main" id="{DCC9D3C2-F06B-4F7C-8C4E-C1CF58D54C42}"/>
              </a:ext>
            </a:extLst>
          </p:cNvPr>
          <p:cNvSpPr>
            <a:spLocks/>
          </p:cNvSpPr>
          <p:nvPr/>
        </p:nvSpPr>
        <p:spPr bwMode="auto">
          <a:xfrm>
            <a:off x="7982511" y="4776171"/>
            <a:ext cx="490961" cy="352429"/>
          </a:xfrm>
          <a:custGeom>
            <a:avLst/>
            <a:gdLst>
              <a:gd name="T0" fmla="*/ 4889 w 5616"/>
              <a:gd name="T1" fmla="*/ 0 h 4041"/>
              <a:gd name="T2" fmla="*/ 727 w 5616"/>
              <a:gd name="T3" fmla="*/ 0 h 4041"/>
              <a:gd name="T4" fmla="*/ 0 w 5616"/>
              <a:gd name="T5" fmla="*/ 727 h 4041"/>
              <a:gd name="T6" fmla="*/ 0 w 5616"/>
              <a:gd name="T7" fmla="*/ 3313 h 4041"/>
              <a:gd name="T8" fmla="*/ 727 w 5616"/>
              <a:gd name="T9" fmla="*/ 4041 h 4041"/>
              <a:gd name="T10" fmla="*/ 4889 w 5616"/>
              <a:gd name="T11" fmla="*/ 4041 h 4041"/>
              <a:gd name="T12" fmla="*/ 5616 w 5616"/>
              <a:gd name="T13" fmla="*/ 3313 h 4041"/>
              <a:gd name="T14" fmla="*/ 5616 w 5616"/>
              <a:gd name="T15" fmla="*/ 727 h 4041"/>
              <a:gd name="T16" fmla="*/ 4889 w 5616"/>
              <a:gd name="T17"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6" h="4041">
                <a:moveTo>
                  <a:pt x="4889" y="0"/>
                </a:moveTo>
                <a:cubicBezTo>
                  <a:pt x="727" y="0"/>
                  <a:pt x="727" y="0"/>
                  <a:pt x="727" y="0"/>
                </a:cubicBezTo>
                <a:cubicBezTo>
                  <a:pt x="326" y="0"/>
                  <a:pt x="0" y="326"/>
                  <a:pt x="0" y="727"/>
                </a:cubicBezTo>
                <a:cubicBezTo>
                  <a:pt x="0" y="3313"/>
                  <a:pt x="0" y="3313"/>
                  <a:pt x="0" y="3313"/>
                </a:cubicBezTo>
                <a:cubicBezTo>
                  <a:pt x="0" y="3715"/>
                  <a:pt x="326" y="4041"/>
                  <a:pt x="727" y="4041"/>
                </a:cubicBezTo>
                <a:cubicBezTo>
                  <a:pt x="4889" y="4041"/>
                  <a:pt x="4889" y="4041"/>
                  <a:pt x="4889" y="4041"/>
                </a:cubicBezTo>
                <a:cubicBezTo>
                  <a:pt x="5290" y="4041"/>
                  <a:pt x="5616" y="3714"/>
                  <a:pt x="5616" y="3313"/>
                </a:cubicBezTo>
                <a:cubicBezTo>
                  <a:pt x="5616" y="727"/>
                  <a:pt x="5616" y="727"/>
                  <a:pt x="5616" y="727"/>
                </a:cubicBezTo>
                <a:cubicBezTo>
                  <a:pt x="5616" y="326"/>
                  <a:pt x="5290" y="0"/>
                  <a:pt x="4889" y="0"/>
                </a:cubicBezTo>
                <a:close/>
              </a:path>
            </a:pathLst>
          </a:custGeom>
          <a:solidFill>
            <a:srgbClr val="00297A"/>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2" name="Freeform 104">
            <a:extLst>
              <a:ext uri="{FF2B5EF4-FFF2-40B4-BE49-F238E27FC236}">
                <a16:creationId xmlns:a16="http://schemas.microsoft.com/office/drawing/2014/main" id="{BC1A606D-1346-4ADB-8D92-1572B3A0ACC9}"/>
              </a:ext>
            </a:extLst>
          </p:cNvPr>
          <p:cNvSpPr>
            <a:spLocks/>
          </p:cNvSpPr>
          <p:nvPr/>
        </p:nvSpPr>
        <p:spPr bwMode="auto">
          <a:xfrm>
            <a:off x="8220926" y="4777010"/>
            <a:ext cx="32585" cy="351590"/>
          </a:xfrm>
          <a:custGeom>
            <a:avLst/>
            <a:gdLst>
              <a:gd name="T0" fmla="*/ 373 w 373"/>
              <a:gd name="T1" fmla="*/ 4032 h 4032"/>
              <a:gd name="T2" fmla="*/ 0 w 373"/>
              <a:gd name="T3" fmla="*/ 4032 h 4032"/>
              <a:gd name="T4" fmla="*/ 0 w 373"/>
              <a:gd name="T5" fmla="*/ 101 h 4032"/>
              <a:gd name="T6" fmla="*/ 102 w 373"/>
              <a:gd name="T7" fmla="*/ 0 h 4032"/>
              <a:gd name="T8" fmla="*/ 271 w 373"/>
              <a:gd name="T9" fmla="*/ 0 h 4032"/>
              <a:gd name="T10" fmla="*/ 373 w 373"/>
              <a:gd name="T11" fmla="*/ 101 h 4032"/>
              <a:gd name="T12" fmla="*/ 373 w 373"/>
              <a:gd name="T13" fmla="*/ 4032 h 4032"/>
            </a:gdLst>
            <a:ahLst/>
            <a:cxnLst>
              <a:cxn ang="0">
                <a:pos x="T0" y="T1"/>
              </a:cxn>
              <a:cxn ang="0">
                <a:pos x="T2" y="T3"/>
              </a:cxn>
              <a:cxn ang="0">
                <a:pos x="T4" y="T5"/>
              </a:cxn>
              <a:cxn ang="0">
                <a:pos x="T6" y="T7"/>
              </a:cxn>
              <a:cxn ang="0">
                <a:pos x="T8" y="T9"/>
              </a:cxn>
              <a:cxn ang="0">
                <a:pos x="T10" y="T11"/>
              </a:cxn>
              <a:cxn ang="0">
                <a:pos x="T12" y="T13"/>
              </a:cxn>
            </a:cxnLst>
            <a:rect l="0" t="0" r="r" b="b"/>
            <a:pathLst>
              <a:path w="373" h="4032">
                <a:moveTo>
                  <a:pt x="373" y="4032"/>
                </a:moveTo>
                <a:cubicBezTo>
                  <a:pt x="0" y="4032"/>
                  <a:pt x="0" y="4032"/>
                  <a:pt x="0" y="4032"/>
                </a:cubicBezTo>
                <a:cubicBezTo>
                  <a:pt x="0" y="101"/>
                  <a:pt x="0" y="101"/>
                  <a:pt x="0" y="101"/>
                </a:cubicBezTo>
                <a:cubicBezTo>
                  <a:pt x="0" y="45"/>
                  <a:pt x="46" y="0"/>
                  <a:pt x="102" y="0"/>
                </a:cubicBezTo>
                <a:cubicBezTo>
                  <a:pt x="271" y="0"/>
                  <a:pt x="271" y="0"/>
                  <a:pt x="271" y="0"/>
                </a:cubicBezTo>
                <a:cubicBezTo>
                  <a:pt x="327" y="0"/>
                  <a:pt x="373" y="45"/>
                  <a:pt x="373" y="101"/>
                </a:cubicBezTo>
                <a:cubicBezTo>
                  <a:pt x="373" y="4032"/>
                  <a:pt x="373" y="4032"/>
                  <a:pt x="373" y="4032"/>
                </a:cubicBezTo>
                <a:close/>
              </a:path>
            </a:pathLst>
          </a:custGeom>
          <a:solidFill>
            <a:srgbClr val="E35A35">
              <a:lumMod val="75000"/>
              <a:alpha val="3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3" name="Freeform 105">
            <a:extLst>
              <a:ext uri="{FF2B5EF4-FFF2-40B4-BE49-F238E27FC236}">
                <a16:creationId xmlns:a16="http://schemas.microsoft.com/office/drawing/2014/main" id="{2752FACD-9FBF-4061-A9FB-9E98A55C6D38}"/>
              </a:ext>
            </a:extLst>
          </p:cNvPr>
          <p:cNvSpPr>
            <a:spLocks/>
          </p:cNvSpPr>
          <p:nvPr/>
        </p:nvSpPr>
        <p:spPr bwMode="auto">
          <a:xfrm>
            <a:off x="7982511" y="4792495"/>
            <a:ext cx="490961" cy="182022"/>
          </a:xfrm>
          <a:custGeom>
            <a:avLst/>
            <a:gdLst>
              <a:gd name="T0" fmla="*/ 5036 w 5616"/>
              <a:gd name="T1" fmla="*/ 0 h 2087"/>
              <a:gd name="T2" fmla="*/ 580 w 5616"/>
              <a:gd name="T3" fmla="*/ 0 h 2087"/>
              <a:gd name="T4" fmla="*/ 104 w 5616"/>
              <a:gd name="T5" fmla="*/ 166 h 2087"/>
              <a:gd name="T6" fmla="*/ 0 w 5616"/>
              <a:gd name="T7" fmla="*/ 540 h 2087"/>
              <a:gd name="T8" fmla="*/ 0 w 5616"/>
              <a:gd name="T9" fmla="*/ 1674 h 2087"/>
              <a:gd name="T10" fmla="*/ 18 w 5616"/>
              <a:gd name="T11" fmla="*/ 1681 h 2087"/>
              <a:gd name="T12" fmla="*/ 2808 w 5616"/>
              <a:gd name="T13" fmla="*/ 2087 h 2087"/>
              <a:gd name="T14" fmla="*/ 5598 w 5616"/>
              <a:gd name="T15" fmla="*/ 1681 h 2087"/>
              <a:gd name="T16" fmla="*/ 5616 w 5616"/>
              <a:gd name="T17" fmla="*/ 1674 h 2087"/>
              <a:gd name="T18" fmla="*/ 5616 w 5616"/>
              <a:gd name="T19" fmla="*/ 540 h 2087"/>
              <a:gd name="T20" fmla="*/ 5512 w 5616"/>
              <a:gd name="T21" fmla="*/ 166 h 2087"/>
              <a:gd name="T22" fmla="*/ 5036 w 5616"/>
              <a:gd name="T23"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6" h="2087">
                <a:moveTo>
                  <a:pt x="5036" y="0"/>
                </a:moveTo>
                <a:cubicBezTo>
                  <a:pt x="580" y="0"/>
                  <a:pt x="580" y="0"/>
                  <a:pt x="580" y="0"/>
                </a:cubicBezTo>
                <a:cubicBezTo>
                  <a:pt x="401" y="0"/>
                  <a:pt x="235" y="62"/>
                  <a:pt x="104" y="166"/>
                </a:cubicBezTo>
                <a:cubicBezTo>
                  <a:pt x="38" y="275"/>
                  <a:pt x="0" y="403"/>
                  <a:pt x="0" y="540"/>
                </a:cubicBezTo>
                <a:cubicBezTo>
                  <a:pt x="0" y="1674"/>
                  <a:pt x="0" y="1674"/>
                  <a:pt x="0" y="1674"/>
                </a:cubicBezTo>
                <a:cubicBezTo>
                  <a:pt x="6" y="1676"/>
                  <a:pt x="12" y="1679"/>
                  <a:pt x="18" y="1681"/>
                </a:cubicBezTo>
                <a:cubicBezTo>
                  <a:pt x="785" y="1943"/>
                  <a:pt x="1776" y="2087"/>
                  <a:pt x="2808" y="2087"/>
                </a:cubicBezTo>
                <a:cubicBezTo>
                  <a:pt x="3840" y="2087"/>
                  <a:pt x="4831" y="1943"/>
                  <a:pt x="5598" y="1681"/>
                </a:cubicBezTo>
                <a:cubicBezTo>
                  <a:pt x="5604" y="1679"/>
                  <a:pt x="5610" y="1676"/>
                  <a:pt x="5616" y="1674"/>
                </a:cubicBezTo>
                <a:cubicBezTo>
                  <a:pt x="5616" y="540"/>
                  <a:pt x="5616" y="540"/>
                  <a:pt x="5616" y="540"/>
                </a:cubicBezTo>
                <a:cubicBezTo>
                  <a:pt x="5616" y="403"/>
                  <a:pt x="5578" y="275"/>
                  <a:pt x="5512" y="166"/>
                </a:cubicBezTo>
                <a:cubicBezTo>
                  <a:pt x="5381" y="62"/>
                  <a:pt x="5215" y="0"/>
                  <a:pt x="5036" y="0"/>
                </a:cubicBezTo>
                <a:close/>
              </a:path>
            </a:pathLst>
          </a:custGeom>
          <a:solidFill>
            <a:srgbClr val="E35A35">
              <a:lumMod val="75000"/>
              <a:alpha val="3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4" name="Freeform 106">
            <a:extLst>
              <a:ext uri="{FF2B5EF4-FFF2-40B4-BE49-F238E27FC236}">
                <a16:creationId xmlns:a16="http://schemas.microsoft.com/office/drawing/2014/main" id="{14DC9B2C-487E-4F97-B247-7607DD61A605}"/>
              </a:ext>
            </a:extLst>
          </p:cNvPr>
          <p:cNvSpPr>
            <a:spLocks/>
          </p:cNvSpPr>
          <p:nvPr/>
        </p:nvSpPr>
        <p:spPr bwMode="auto">
          <a:xfrm>
            <a:off x="8379396" y="4776171"/>
            <a:ext cx="94076" cy="352429"/>
          </a:xfrm>
          <a:custGeom>
            <a:avLst/>
            <a:gdLst>
              <a:gd name="T0" fmla="*/ 349 w 1076"/>
              <a:gd name="T1" fmla="*/ 0 h 4041"/>
              <a:gd name="T2" fmla="*/ 0 w 1076"/>
              <a:gd name="T3" fmla="*/ 0 h 4041"/>
              <a:gd name="T4" fmla="*/ 727 w 1076"/>
              <a:gd name="T5" fmla="*/ 727 h 4041"/>
              <a:gd name="T6" fmla="*/ 727 w 1076"/>
              <a:gd name="T7" fmla="*/ 3313 h 4041"/>
              <a:gd name="T8" fmla="*/ 0 w 1076"/>
              <a:gd name="T9" fmla="*/ 4041 h 4041"/>
              <a:gd name="T10" fmla="*/ 349 w 1076"/>
              <a:gd name="T11" fmla="*/ 4041 h 4041"/>
              <a:gd name="T12" fmla="*/ 1076 w 1076"/>
              <a:gd name="T13" fmla="*/ 3313 h 4041"/>
              <a:gd name="T14" fmla="*/ 1076 w 1076"/>
              <a:gd name="T15" fmla="*/ 727 h 4041"/>
              <a:gd name="T16" fmla="*/ 349 w 1076"/>
              <a:gd name="T17" fmla="*/ 0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6" h="4041">
                <a:moveTo>
                  <a:pt x="349" y="0"/>
                </a:moveTo>
                <a:cubicBezTo>
                  <a:pt x="0" y="0"/>
                  <a:pt x="0" y="0"/>
                  <a:pt x="0" y="0"/>
                </a:cubicBezTo>
                <a:cubicBezTo>
                  <a:pt x="401" y="0"/>
                  <a:pt x="727" y="326"/>
                  <a:pt x="727" y="727"/>
                </a:cubicBezTo>
                <a:cubicBezTo>
                  <a:pt x="727" y="3313"/>
                  <a:pt x="727" y="3313"/>
                  <a:pt x="727" y="3313"/>
                </a:cubicBezTo>
                <a:cubicBezTo>
                  <a:pt x="727" y="3715"/>
                  <a:pt x="401" y="4041"/>
                  <a:pt x="0" y="4041"/>
                </a:cubicBezTo>
                <a:cubicBezTo>
                  <a:pt x="349" y="4041"/>
                  <a:pt x="349" y="4041"/>
                  <a:pt x="349" y="4041"/>
                </a:cubicBezTo>
                <a:cubicBezTo>
                  <a:pt x="750" y="4041"/>
                  <a:pt x="1076" y="3714"/>
                  <a:pt x="1076" y="3313"/>
                </a:cubicBezTo>
                <a:cubicBezTo>
                  <a:pt x="1076" y="727"/>
                  <a:pt x="1076" y="727"/>
                  <a:pt x="1076" y="727"/>
                </a:cubicBezTo>
                <a:cubicBezTo>
                  <a:pt x="1076" y="326"/>
                  <a:pt x="750" y="0"/>
                  <a:pt x="349" y="0"/>
                </a:cubicBezTo>
                <a:close/>
              </a:path>
            </a:pathLst>
          </a:custGeom>
          <a:solidFill>
            <a:srgbClr val="E085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5" name="Freeform 107">
            <a:extLst>
              <a:ext uri="{FF2B5EF4-FFF2-40B4-BE49-F238E27FC236}">
                <a16:creationId xmlns:a16="http://schemas.microsoft.com/office/drawing/2014/main" id="{7F23A47E-D5CE-46D6-9BA8-95C744F43C44}"/>
              </a:ext>
            </a:extLst>
          </p:cNvPr>
          <p:cNvSpPr>
            <a:spLocks/>
          </p:cNvSpPr>
          <p:nvPr/>
        </p:nvSpPr>
        <p:spPr bwMode="auto">
          <a:xfrm>
            <a:off x="8293580" y="4746555"/>
            <a:ext cx="15357" cy="44973"/>
          </a:xfrm>
          <a:custGeom>
            <a:avLst/>
            <a:gdLst>
              <a:gd name="T0" fmla="*/ 88 w 176"/>
              <a:gd name="T1" fmla="*/ 516 h 516"/>
              <a:gd name="T2" fmla="*/ 0 w 176"/>
              <a:gd name="T3" fmla="*/ 428 h 516"/>
              <a:gd name="T4" fmla="*/ 0 w 176"/>
              <a:gd name="T5" fmla="*/ 88 h 516"/>
              <a:gd name="T6" fmla="*/ 88 w 176"/>
              <a:gd name="T7" fmla="*/ 0 h 516"/>
              <a:gd name="T8" fmla="*/ 176 w 176"/>
              <a:gd name="T9" fmla="*/ 88 h 516"/>
              <a:gd name="T10" fmla="*/ 176 w 176"/>
              <a:gd name="T11" fmla="*/ 428 h 516"/>
              <a:gd name="T12" fmla="*/ 88 w 176"/>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76" h="516">
                <a:moveTo>
                  <a:pt x="88" y="516"/>
                </a:moveTo>
                <a:cubicBezTo>
                  <a:pt x="40" y="516"/>
                  <a:pt x="0" y="476"/>
                  <a:pt x="0" y="428"/>
                </a:cubicBezTo>
                <a:cubicBezTo>
                  <a:pt x="0" y="88"/>
                  <a:pt x="0" y="88"/>
                  <a:pt x="0" y="88"/>
                </a:cubicBezTo>
                <a:cubicBezTo>
                  <a:pt x="0" y="39"/>
                  <a:pt x="40" y="0"/>
                  <a:pt x="88" y="0"/>
                </a:cubicBezTo>
                <a:cubicBezTo>
                  <a:pt x="137" y="0"/>
                  <a:pt x="176" y="39"/>
                  <a:pt x="176" y="88"/>
                </a:cubicBezTo>
                <a:cubicBezTo>
                  <a:pt x="176" y="428"/>
                  <a:pt x="176" y="428"/>
                  <a:pt x="176" y="428"/>
                </a:cubicBezTo>
                <a:cubicBezTo>
                  <a:pt x="176" y="476"/>
                  <a:pt x="137" y="516"/>
                  <a:pt x="88" y="516"/>
                </a:cubicBezTo>
                <a:close/>
              </a:path>
            </a:pathLst>
          </a:custGeom>
          <a:solidFill>
            <a:sysClr val="windowText" lastClr="000000">
              <a:lumMod val="65000"/>
              <a:lumOff val="3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6" name="Freeform 108">
            <a:extLst>
              <a:ext uri="{FF2B5EF4-FFF2-40B4-BE49-F238E27FC236}">
                <a16:creationId xmlns:a16="http://schemas.microsoft.com/office/drawing/2014/main" id="{4153AAB3-5CFF-4B38-A14B-6A653D3C8E1F}"/>
              </a:ext>
            </a:extLst>
          </p:cNvPr>
          <p:cNvSpPr>
            <a:spLocks/>
          </p:cNvSpPr>
          <p:nvPr/>
        </p:nvSpPr>
        <p:spPr bwMode="auto">
          <a:xfrm>
            <a:off x="8147046" y="4746555"/>
            <a:ext cx="15357" cy="44973"/>
          </a:xfrm>
          <a:custGeom>
            <a:avLst/>
            <a:gdLst>
              <a:gd name="T0" fmla="*/ 88 w 176"/>
              <a:gd name="T1" fmla="*/ 516 h 516"/>
              <a:gd name="T2" fmla="*/ 0 w 176"/>
              <a:gd name="T3" fmla="*/ 428 h 516"/>
              <a:gd name="T4" fmla="*/ 0 w 176"/>
              <a:gd name="T5" fmla="*/ 88 h 516"/>
              <a:gd name="T6" fmla="*/ 88 w 176"/>
              <a:gd name="T7" fmla="*/ 0 h 516"/>
              <a:gd name="T8" fmla="*/ 176 w 176"/>
              <a:gd name="T9" fmla="*/ 88 h 516"/>
              <a:gd name="T10" fmla="*/ 176 w 176"/>
              <a:gd name="T11" fmla="*/ 428 h 516"/>
              <a:gd name="T12" fmla="*/ 88 w 176"/>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76" h="516">
                <a:moveTo>
                  <a:pt x="88" y="516"/>
                </a:moveTo>
                <a:cubicBezTo>
                  <a:pt x="39" y="516"/>
                  <a:pt x="0" y="476"/>
                  <a:pt x="0" y="428"/>
                </a:cubicBezTo>
                <a:cubicBezTo>
                  <a:pt x="0" y="88"/>
                  <a:pt x="0" y="88"/>
                  <a:pt x="0" y="88"/>
                </a:cubicBezTo>
                <a:cubicBezTo>
                  <a:pt x="0" y="39"/>
                  <a:pt x="39" y="0"/>
                  <a:pt x="88" y="0"/>
                </a:cubicBezTo>
                <a:cubicBezTo>
                  <a:pt x="136" y="0"/>
                  <a:pt x="176" y="39"/>
                  <a:pt x="176" y="88"/>
                </a:cubicBezTo>
                <a:cubicBezTo>
                  <a:pt x="176" y="428"/>
                  <a:pt x="176" y="428"/>
                  <a:pt x="176" y="428"/>
                </a:cubicBezTo>
                <a:cubicBezTo>
                  <a:pt x="176" y="476"/>
                  <a:pt x="136" y="516"/>
                  <a:pt x="88" y="516"/>
                </a:cubicBezTo>
                <a:close/>
              </a:path>
            </a:pathLst>
          </a:custGeom>
          <a:solidFill>
            <a:sysClr val="windowText" lastClr="000000">
              <a:lumMod val="65000"/>
              <a:lumOff val="3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7" name="Freeform 109">
            <a:extLst>
              <a:ext uri="{FF2B5EF4-FFF2-40B4-BE49-F238E27FC236}">
                <a16:creationId xmlns:a16="http://schemas.microsoft.com/office/drawing/2014/main" id="{4A1FC92D-6278-408A-85C1-F7756A8B90AD}"/>
              </a:ext>
            </a:extLst>
          </p:cNvPr>
          <p:cNvSpPr>
            <a:spLocks/>
          </p:cNvSpPr>
          <p:nvPr/>
        </p:nvSpPr>
        <p:spPr bwMode="auto">
          <a:xfrm>
            <a:off x="8132141" y="4688225"/>
            <a:ext cx="191635" cy="71041"/>
          </a:xfrm>
          <a:custGeom>
            <a:avLst/>
            <a:gdLst>
              <a:gd name="T0" fmla="*/ 1641 w 2192"/>
              <a:gd name="T1" fmla="*/ 0 h 815"/>
              <a:gd name="T2" fmla="*/ 551 w 2192"/>
              <a:gd name="T3" fmla="*/ 0 h 815"/>
              <a:gd name="T4" fmla="*/ 0 w 2192"/>
              <a:gd name="T5" fmla="*/ 551 h 815"/>
              <a:gd name="T6" fmla="*/ 0 w 2192"/>
              <a:gd name="T7" fmla="*/ 721 h 815"/>
              <a:gd name="T8" fmla="*/ 94 w 2192"/>
              <a:gd name="T9" fmla="*/ 815 h 815"/>
              <a:gd name="T10" fmla="*/ 422 w 2192"/>
              <a:gd name="T11" fmla="*/ 815 h 815"/>
              <a:gd name="T12" fmla="*/ 515 w 2192"/>
              <a:gd name="T13" fmla="*/ 721 h 815"/>
              <a:gd name="T14" fmla="*/ 515 w 2192"/>
              <a:gd name="T15" fmla="*/ 551 h 815"/>
              <a:gd name="T16" fmla="*/ 551 w 2192"/>
              <a:gd name="T17" fmla="*/ 515 h 815"/>
              <a:gd name="T18" fmla="*/ 1641 w 2192"/>
              <a:gd name="T19" fmla="*/ 515 h 815"/>
              <a:gd name="T20" fmla="*/ 1677 w 2192"/>
              <a:gd name="T21" fmla="*/ 551 h 815"/>
              <a:gd name="T22" fmla="*/ 1677 w 2192"/>
              <a:gd name="T23" fmla="*/ 721 h 815"/>
              <a:gd name="T24" fmla="*/ 1770 w 2192"/>
              <a:gd name="T25" fmla="*/ 815 h 815"/>
              <a:gd name="T26" fmla="*/ 2098 w 2192"/>
              <a:gd name="T27" fmla="*/ 815 h 815"/>
              <a:gd name="T28" fmla="*/ 2192 w 2192"/>
              <a:gd name="T29" fmla="*/ 721 h 815"/>
              <a:gd name="T30" fmla="*/ 2192 w 2192"/>
              <a:gd name="T31" fmla="*/ 551 h 815"/>
              <a:gd name="T32" fmla="*/ 1641 w 2192"/>
              <a:gd name="T3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2" h="815">
                <a:moveTo>
                  <a:pt x="1641" y="0"/>
                </a:moveTo>
                <a:cubicBezTo>
                  <a:pt x="551" y="0"/>
                  <a:pt x="551" y="0"/>
                  <a:pt x="551" y="0"/>
                </a:cubicBezTo>
                <a:cubicBezTo>
                  <a:pt x="247" y="0"/>
                  <a:pt x="0" y="247"/>
                  <a:pt x="0" y="551"/>
                </a:cubicBezTo>
                <a:cubicBezTo>
                  <a:pt x="0" y="721"/>
                  <a:pt x="0" y="721"/>
                  <a:pt x="0" y="721"/>
                </a:cubicBezTo>
                <a:cubicBezTo>
                  <a:pt x="0" y="773"/>
                  <a:pt x="42" y="815"/>
                  <a:pt x="94" y="815"/>
                </a:cubicBezTo>
                <a:cubicBezTo>
                  <a:pt x="422" y="815"/>
                  <a:pt x="422" y="815"/>
                  <a:pt x="422" y="815"/>
                </a:cubicBezTo>
                <a:cubicBezTo>
                  <a:pt x="473" y="815"/>
                  <a:pt x="515" y="773"/>
                  <a:pt x="515" y="721"/>
                </a:cubicBezTo>
                <a:cubicBezTo>
                  <a:pt x="515" y="551"/>
                  <a:pt x="515" y="551"/>
                  <a:pt x="515" y="551"/>
                </a:cubicBezTo>
                <a:cubicBezTo>
                  <a:pt x="515" y="531"/>
                  <a:pt x="531" y="515"/>
                  <a:pt x="551" y="515"/>
                </a:cubicBezTo>
                <a:cubicBezTo>
                  <a:pt x="1641" y="515"/>
                  <a:pt x="1641" y="515"/>
                  <a:pt x="1641" y="515"/>
                </a:cubicBezTo>
                <a:cubicBezTo>
                  <a:pt x="1661" y="515"/>
                  <a:pt x="1677" y="531"/>
                  <a:pt x="1677" y="551"/>
                </a:cubicBezTo>
                <a:cubicBezTo>
                  <a:pt x="1677" y="721"/>
                  <a:pt x="1677" y="721"/>
                  <a:pt x="1677" y="721"/>
                </a:cubicBezTo>
                <a:cubicBezTo>
                  <a:pt x="1677" y="773"/>
                  <a:pt x="1719" y="815"/>
                  <a:pt x="1770" y="815"/>
                </a:cubicBezTo>
                <a:cubicBezTo>
                  <a:pt x="2098" y="815"/>
                  <a:pt x="2098" y="815"/>
                  <a:pt x="2098" y="815"/>
                </a:cubicBezTo>
                <a:cubicBezTo>
                  <a:pt x="2150" y="815"/>
                  <a:pt x="2192" y="773"/>
                  <a:pt x="2192" y="721"/>
                </a:cubicBezTo>
                <a:cubicBezTo>
                  <a:pt x="2192" y="551"/>
                  <a:pt x="2192" y="551"/>
                  <a:pt x="2192" y="551"/>
                </a:cubicBezTo>
                <a:cubicBezTo>
                  <a:pt x="2192" y="247"/>
                  <a:pt x="1945" y="0"/>
                  <a:pt x="1641" y="0"/>
                </a:cubicBezTo>
                <a:close/>
              </a:path>
            </a:pathLst>
          </a:custGeom>
          <a:solidFill>
            <a:srgbClr val="42BA17"/>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8" name="Freeform 110">
            <a:extLst>
              <a:ext uri="{FF2B5EF4-FFF2-40B4-BE49-F238E27FC236}">
                <a16:creationId xmlns:a16="http://schemas.microsoft.com/office/drawing/2014/main" id="{125F6239-ADD2-49CC-B456-D508B08A2BE0}"/>
              </a:ext>
            </a:extLst>
          </p:cNvPr>
          <p:cNvSpPr>
            <a:spLocks/>
          </p:cNvSpPr>
          <p:nvPr/>
        </p:nvSpPr>
        <p:spPr bwMode="auto">
          <a:xfrm>
            <a:off x="7965670" y="4776171"/>
            <a:ext cx="524578" cy="182022"/>
          </a:xfrm>
          <a:custGeom>
            <a:avLst/>
            <a:gdLst>
              <a:gd name="T0" fmla="*/ 5228 w 6000"/>
              <a:gd name="T1" fmla="*/ 0 h 2087"/>
              <a:gd name="T2" fmla="*/ 772 w 6000"/>
              <a:gd name="T3" fmla="*/ 0 h 2087"/>
              <a:gd name="T4" fmla="*/ 0 w 6000"/>
              <a:gd name="T5" fmla="*/ 772 h 2087"/>
              <a:gd name="T6" fmla="*/ 0 w 6000"/>
              <a:gd name="T7" fmla="*/ 1387 h 2087"/>
              <a:gd name="T8" fmla="*/ 210 w 6000"/>
              <a:gd name="T9" fmla="*/ 1680 h 2087"/>
              <a:gd name="T10" fmla="*/ 3000 w 6000"/>
              <a:gd name="T11" fmla="*/ 2087 h 2087"/>
              <a:gd name="T12" fmla="*/ 5790 w 6000"/>
              <a:gd name="T13" fmla="*/ 1680 h 2087"/>
              <a:gd name="T14" fmla="*/ 6000 w 6000"/>
              <a:gd name="T15" fmla="*/ 1387 h 2087"/>
              <a:gd name="T16" fmla="*/ 6000 w 6000"/>
              <a:gd name="T17" fmla="*/ 772 h 2087"/>
              <a:gd name="T18" fmla="*/ 5228 w 6000"/>
              <a:gd name="T19"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0" h="2087">
                <a:moveTo>
                  <a:pt x="5228" y="0"/>
                </a:moveTo>
                <a:cubicBezTo>
                  <a:pt x="772" y="0"/>
                  <a:pt x="772" y="0"/>
                  <a:pt x="772" y="0"/>
                </a:cubicBezTo>
                <a:cubicBezTo>
                  <a:pt x="346" y="0"/>
                  <a:pt x="0" y="346"/>
                  <a:pt x="0" y="772"/>
                </a:cubicBezTo>
                <a:cubicBezTo>
                  <a:pt x="0" y="1387"/>
                  <a:pt x="0" y="1387"/>
                  <a:pt x="0" y="1387"/>
                </a:cubicBezTo>
                <a:cubicBezTo>
                  <a:pt x="0" y="1519"/>
                  <a:pt x="85" y="1637"/>
                  <a:pt x="210" y="1680"/>
                </a:cubicBezTo>
                <a:cubicBezTo>
                  <a:pt x="977" y="1942"/>
                  <a:pt x="1968" y="2087"/>
                  <a:pt x="3000" y="2087"/>
                </a:cubicBezTo>
                <a:cubicBezTo>
                  <a:pt x="4032" y="2087"/>
                  <a:pt x="5023" y="1942"/>
                  <a:pt x="5790" y="1680"/>
                </a:cubicBezTo>
                <a:cubicBezTo>
                  <a:pt x="5915" y="1637"/>
                  <a:pt x="6000" y="1519"/>
                  <a:pt x="6000" y="1387"/>
                </a:cubicBezTo>
                <a:cubicBezTo>
                  <a:pt x="6000" y="772"/>
                  <a:pt x="6000" y="772"/>
                  <a:pt x="6000" y="772"/>
                </a:cubicBezTo>
                <a:cubicBezTo>
                  <a:pt x="6000" y="346"/>
                  <a:pt x="5654" y="0"/>
                  <a:pt x="5228" y="0"/>
                </a:cubicBezTo>
                <a:close/>
              </a:path>
            </a:pathLst>
          </a:custGeom>
          <a:solidFill>
            <a:srgbClr val="3A98CD"/>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49" name="Freeform 111">
            <a:extLst>
              <a:ext uri="{FF2B5EF4-FFF2-40B4-BE49-F238E27FC236}">
                <a16:creationId xmlns:a16="http://schemas.microsoft.com/office/drawing/2014/main" id="{FDE5FC40-897F-44D7-A51B-D3AD9458EFC9}"/>
              </a:ext>
            </a:extLst>
          </p:cNvPr>
          <p:cNvSpPr>
            <a:spLocks/>
          </p:cNvSpPr>
          <p:nvPr/>
        </p:nvSpPr>
        <p:spPr bwMode="auto">
          <a:xfrm>
            <a:off x="8220926" y="4776171"/>
            <a:ext cx="32584" cy="182022"/>
          </a:xfrm>
          <a:custGeom>
            <a:avLst/>
            <a:gdLst>
              <a:gd name="T0" fmla="*/ 81 w 373"/>
              <a:gd name="T1" fmla="*/ 2087 h 2087"/>
              <a:gd name="T2" fmla="*/ 373 w 373"/>
              <a:gd name="T3" fmla="*/ 2083 h 2087"/>
              <a:gd name="T4" fmla="*/ 373 w 373"/>
              <a:gd name="T5" fmla="*/ 87 h 2087"/>
              <a:gd name="T6" fmla="*/ 323 w 373"/>
              <a:gd name="T7" fmla="*/ 0 h 2087"/>
              <a:gd name="T8" fmla="*/ 50 w 373"/>
              <a:gd name="T9" fmla="*/ 0 h 2087"/>
              <a:gd name="T10" fmla="*/ 0 w 373"/>
              <a:gd name="T11" fmla="*/ 87 h 2087"/>
              <a:gd name="T12" fmla="*/ 0 w 373"/>
              <a:gd name="T13" fmla="*/ 2086 h 2087"/>
              <a:gd name="T14" fmla="*/ 81 w 373"/>
              <a:gd name="T15" fmla="*/ 2087 h 20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2087">
                <a:moveTo>
                  <a:pt x="81" y="2087"/>
                </a:moveTo>
                <a:cubicBezTo>
                  <a:pt x="179" y="2087"/>
                  <a:pt x="276" y="2085"/>
                  <a:pt x="373" y="2083"/>
                </a:cubicBezTo>
                <a:cubicBezTo>
                  <a:pt x="373" y="87"/>
                  <a:pt x="373" y="87"/>
                  <a:pt x="373" y="87"/>
                </a:cubicBezTo>
                <a:cubicBezTo>
                  <a:pt x="373" y="50"/>
                  <a:pt x="353" y="18"/>
                  <a:pt x="323" y="0"/>
                </a:cubicBezTo>
                <a:cubicBezTo>
                  <a:pt x="50" y="0"/>
                  <a:pt x="50" y="0"/>
                  <a:pt x="50" y="0"/>
                </a:cubicBezTo>
                <a:cubicBezTo>
                  <a:pt x="20" y="18"/>
                  <a:pt x="0" y="50"/>
                  <a:pt x="0" y="87"/>
                </a:cubicBezTo>
                <a:cubicBezTo>
                  <a:pt x="0" y="2086"/>
                  <a:pt x="0" y="2086"/>
                  <a:pt x="0" y="2086"/>
                </a:cubicBezTo>
                <a:cubicBezTo>
                  <a:pt x="27" y="2087"/>
                  <a:pt x="54" y="2087"/>
                  <a:pt x="81" y="2087"/>
                </a:cubicBezTo>
                <a:close/>
              </a:path>
            </a:pathLst>
          </a:custGeom>
          <a:solidFill>
            <a:srgbClr val="E35A35">
              <a:lumMod val="75000"/>
              <a:alpha val="3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50" name="Freeform 112">
            <a:extLst>
              <a:ext uri="{FF2B5EF4-FFF2-40B4-BE49-F238E27FC236}">
                <a16:creationId xmlns:a16="http://schemas.microsoft.com/office/drawing/2014/main" id="{221465FC-58ED-4643-B2F7-74CBC4CE71AF}"/>
              </a:ext>
            </a:extLst>
          </p:cNvPr>
          <p:cNvSpPr>
            <a:spLocks/>
          </p:cNvSpPr>
          <p:nvPr/>
        </p:nvSpPr>
        <p:spPr bwMode="auto">
          <a:xfrm>
            <a:off x="8405786" y="4776171"/>
            <a:ext cx="84462" cy="160471"/>
          </a:xfrm>
          <a:custGeom>
            <a:avLst/>
            <a:gdLst>
              <a:gd name="T0" fmla="*/ 194 w 966"/>
              <a:gd name="T1" fmla="*/ 0 h 1840"/>
              <a:gd name="T2" fmla="*/ 0 w 966"/>
              <a:gd name="T3" fmla="*/ 0 h 1840"/>
              <a:gd name="T4" fmla="*/ 641 w 966"/>
              <a:gd name="T5" fmla="*/ 804 h 1840"/>
              <a:gd name="T6" fmla="*/ 641 w 966"/>
              <a:gd name="T7" fmla="*/ 1452 h 1840"/>
              <a:gd name="T8" fmla="*/ 435 w 966"/>
              <a:gd name="T9" fmla="*/ 1761 h 1840"/>
              <a:gd name="T10" fmla="*/ 202 w 966"/>
              <a:gd name="T11" fmla="*/ 1840 h 1840"/>
              <a:gd name="T12" fmla="*/ 756 w 966"/>
              <a:gd name="T13" fmla="*/ 1680 h 1840"/>
              <a:gd name="T14" fmla="*/ 966 w 966"/>
              <a:gd name="T15" fmla="*/ 1387 h 1840"/>
              <a:gd name="T16" fmla="*/ 966 w 966"/>
              <a:gd name="T17" fmla="*/ 772 h 1840"/>
              <a:gd name="T18" fmla="*/ 194 w 966"/>
              <a:gd name="T19" fmla="*/ 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6" h="1840">
                <a:moveTo>
                  <a:pt x="194" y="0"/>
                </a:moveTo>
                <a:cubicBezTo>
                  <a:pt x="0" y="0"/>
                  <a:pt x="0" y="0"/>
                  <a:pt x="0" y="0"/>
                </a:cubicBezTo>
                <a:cubicBezTo>
                  <a:pt x="363" y="61"/>
                  <a:pt x="641" y="398"/>
                  <a:pt x="641" y="804"/>
                </a:cubicBezTo>
                <a:cubicBezTo>
                  <a:pt x="641" y="1452"/>
                  <a:pt x="641" y="1452"/>
                  <a:pt x="641" y="1452"/>
                </a:cubicBezTo>
                <a:cubicBezTo>
                  <a:pt x="641" y="1591"/>
                  <a:pt x="558" y="1716"/>
                  <a:pt x="435" y="1761"/>
                </a:cubicBezTo>
                <a:cubicBezTo>
                  <a:pt x="359" y="1789"/>
                  <a:pt x="282" y="1815"/>
                  <a:pt x="202" y="1840"/>
                </a:cubicBezTo>
                <a:cubicBezTo>
                  <a:pt x="397" y="1793"/>
                  <a:pt x="582" y="1740"/>
                  <a:pt x="756" y="1680"/>
                </a:cubicBezTo>
                <a:cubicBezTo>
                  <a:pt x="881" y="1637"/>
                  <a:pt x="966" y="1519"/>
                  <a:pt x="966" y="1387"/>
                </a:cubicBezTo>
                <a:cubicBezTo>
                  <a:pt x="966" y="772"/>
                  <a:pt x="966" y="772"/>
                  <a:pt x="966" y="772"/>
                </a:cubicBezTo>
                <a:cubicBezTo>
                  <a:pt x="966" y="346"/>
                  <a:pt x="620" y="0"/>
                  <a:pt x="194" y="0"/>
                </a:cubicBezTo>
                <a:close/>
              </a:path>
            </a:pathLst>
          </a:custGeom>
          <a:solidFill>
            <a:srgbClr val="E59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51" name="Freeform 113">
            <a:extLst>
              <a:ext uri="{FF2B5EF4-FFF2-40B4-BE49-F238E27FC236}">
                <a16:creationId xmlns:a16="http://schemas.microsoft.com/office/drawing/2014/main" id="{090E02F2-C8E1-435E-A20A-9B8392CFFB58}"/>
              </a:ext>
            </a:extLst>
          </p:cNvPr>
          <p:cNvSpPr>
            <a:spLocks/>
          </p:cNvSpPr>
          <p:nvPr/>
        </p:nvSpPr>
        <p:spPr bwMode="auto">
          <a:xfrm>
            <a:off x="8211699" y="4775913"/>
            <a:ext cx="32520" cy="352687"/>
          </a:xfrm>
          <a:custGeom>
            <a:avLst/>
            <a:gdLst>
              <a:gd name="T0" fmla="*/ 372 w 372"/>
              <a:gd name="T1" fmla="*/ 4044 h 4044"/>
              <a:gd name="T2" fmla="*/ 0 w 372"/>
              <a:gd name="T3" fmla="*/ 4044 h 4044"/>
              <a:gd name="T4" fmla="*/ 0 w 372"/>
              <a:gd name="T5" fmla="*/ 102 h 4044"/>
              <a:gd name="T6" fmla="*/ 101 w 372"/>
              <a:gd name="T7" fmla="*/ 0 h 4044"/>
              <a:gd name="T8" fmla="*/ 271 w 372"/>
              <a:gd name="T9" fmla="*/ 0 h 4044"/>
              <a:gd name="T10" fmla="*/ 372 w 372"/>
              <a:gd name="T11" fmla="*/ 102 h 4044"/>
              <a:gd name="T12" fmla="*/ 372 w 372"/>
              <a:gd name="T13" fmla="*/ 4044 h 4044"/>
            </a:gdLst>
            <a:ahLst/>
            <a:cxnLst>
              <a:cxn ang="0">
                <a:pos x="T0" y="T1"/>
              </a:cxn>
              <a:cxn ang="0">
                <a:pos x="T2" y="T3"/>
              </a:cxn>
              <a:cxn ang="0">
                <a:pos x="T4" y="T5"/>
              </a:cxn>
              <a:cxn ang="0">
                <a:pos x="T6" y="T7"/>
              </a:cxn>
              <a:cxn ang="0">
                <a:pos x="T8" y="T9"/>
              </a:cxn>
              <a:cxn ang="0">
                <a:pos x="T10" y="T11"/>
              </a:cxn>
              <a:cxn ang="0">
                <a:pos x="T12" y="T13"/>
              </a:cxn>
            </a:cxnLst>
            <a:rect l="0" t="0" r="r" b="b"/>
            <a:pathLst>
              <a:path w="372" h="4044">
                <a:moveTo>
                  <a:pt x="372" y="4044"/>
                </a:moveTo>
                <a:cubicBezTo>
                  <a:pt x="0" y="4044"/>
                  <a:pt x="0" y="4044"/>
                  <a:pt x="0" y="4044"/>
                </a:cubicBezTo>
                <a:cubicBezTo>
                  <a:pt x="0" y="102"/>
                  <a:pt x="0" y="102"/>
                  <a:pt x="0" y="102"/>
                </a:cubicBezTo>
                <a:cubicBezTo>
                  <a:pt x="0" y="45"/>
                  <a:pt x="45" y="0"/>
                  <a:pt x="101" y="0"/>
                </a:cubicBezTo>
                <a:cubicBezTo>
                  <a:pt x="271" y="0"/>
                  <a:pt x="271" y="0"/>
                  <a:pt x="271" y="0"/>
                </a:cubicBezTo>
                <a:cubicBezTo>
                  <a:pt x="327" y="0"/>
                  <a:pt x="372" y="45"/>
                  <a:pt x="372" y="102"/>
                </a:cubicBezTo>
                <a:cubicBezTo>
                  <a:pt x="372" y="4044"/>
                  <a:pt x="372" y="4044"/>
                  <a:pt x="372" y="4044"/>
                </a:cubicBezTo>
                <a:close/>
              </a:path>
            </a:pathLst>
          </a:custGeom>
          <a:solidFill>
            <a:srgbClr val="E35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52" name="Freeform 114">
            <a:extLst>
              <a:ext uri="{FF2B5EF4-FFF2-40B4-BE49-F238E27FC236}">
                <a16:creationId xmlns:a16="http://schemas.microsoft.com/office/drawing/2014/main" id="{59891B44-8D64-4F7D-A8C8-BB0C73D58846}"/>
              </a:ext>
            </a:extLst>
          </p:cNvPr>
          <p:cNvSpPr>
            <a:spLocks/>
          </p:cNvSpPr>
          <p:nvPr/>
        </p:nvSpPr>
        <p:spPr bwMode="auto">
          <a:xfrm>
            <a:off x="8197439" y="4908380"/>
            <a:ext cx="61039" cy="88462"/>
          </a:xfrm>
          <a:custGeom>
            <a:avLst/>
            <a:gdLst>
              <a:gd name="T0" fmla="*/ 698 w 698"/>
              <a:gd name="T1" fmla="*/ 350 h 1014"/>
              <a:gd name="T2" fmla="*/ 349 w 698"/>
              <a:gd name="T3" fmla="*/ 0 h 1014"/>
              <a:gd name="T4" fmla="*/ 0 w 698"/>
              <a:gd name="T5" fmla="*/ 350 h 1014"/>
              <a:gd name="T6" fmla="*/ 199 w 698"/>
              <a:gd name="T7" fmla="*/ 665 h 1014"/>
              <a:gd name="T8" fmla="*/ 199 w 698"/>
              <a:gd name="T9" fmla="*/ 865 h 1014"/>
              <a:gd name="T10" fmla="*/ 349 w 698"/>
              <a:gd name="T11" fmla="*/ 1014 h 1014"/>
              <a:gd name="T12" fmla="*/ 499 w 698"/>
              <a:gd name="T13" fmla="*/ 865 h 1014"/>
              <a:gd name="T14" fmla="*/ 499 w 698"/>
              <a:gd name="T15" fmla="*/ 665 h 1014"/>
              <a:gd name="T16" fmla="*/ 698 w 698"/>
              <a:gd name="T17" fmla="*/ 35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 h="1014">
                <a:moveTo>
                  <a:pt x="698" y="350"/>
                </a:moveTo>
                <a:cubicBezTo>
                  <a:pt x="698" y="157"/>
                  <a:pt x="542" y="0"/>
                  <a:pt x="349" y="0"/>
                </a:cubicBezTo>
                <a:cubicBezTo>
                  <a:pt x="156" y="0"/>
                  <a:pt x="0" y="157"/>
                  <a:pt x="0" y="350"/>
                </a:cubicBezTo>
                <a:cubicBezTo>
                  <a:pt x="0" y="489"/>
                  <a:pt x="81" y="609"/>
                  <a:pt x="199" y="665"/>
                </a:cubicBezTo>
                <a:cubicBezTo>
                  <a:pt x="199" y="865"/>
                  <a:pt x="199" y="865"/>
                  <a:pt x="199" y="865"/>
                </a:cubicBezTo>
                <a:cubicBezTo>
                  <a:pt x="199" y="947"/>
                  <a:pt x="266" y="1014"/>
                  <a:pt x="349" y="1014"/>
                </a:cubicBezTo>
                <a:cubicBezTo>
                  <a:pt x="432" y="1014"/>
                  <a:pt x="499" y="947"/>
                  <a:pt x="499" y="865"/>
                </a:cubicBezTo>
                <a:cubicBezTo>
                  <a:pt x="499" y="665"/>
                  <a:pt x="499" y="665"/>
                  <a:pt x="499" y="665"/>
                </a:cubicBezTo>
                <a:cubicBezTo>
                  <a:pt x="617" y="609"/>
                  <a:pt x="698" y="489"/>
                  <a:pt x="698" y="350"/>
                </a:cubicBezTo>
                <a:close/>
              </a:path>
            </a:pathLst>
          </a:custGeom>
          <a:solidFill>
            <a:srgbClr val="ECB4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a:ea typeface="メイリオ"/>
              <a:cs typeface="+mn-cs"/>
            </a:endParaRPr>
          </a:p>
        </p:txBody>
      </p:sp>
      <p:sp>
        <p:nvSpPr>
          <p:cNvPr id="278" name="TextBox 277">
            <a:extLst>
              <a:ext uri="{FF2B5EF4-FFF2-40B4-BE49-F238E27FC236}">
                <a16:creationId xmlns:a16="http://schemas.microsoft.com/office/drawing/2014/main" id="{0B19BC75-1CB6-4171-B77C-DC6D166192EF}"/>
              </a:ext>
            </a:extLst>
          </p:cNvPr>
          <p:cNvSpPr txBox="1"/>
          <p:nvPr/>
        </p:nvSpPr>
        <p:spPr>
          <a:xfrm>
            <a:off x="6949520" y="1196278"/>
            <a:ext cx="4811302" cy="738664"/>
          </a:xfrm>
          <a:prstGeom prst="rect">
            <a:avLst/>
          </a:prstGeom>
          <a:noFill/>
        </p:spPr>
        <p:txBody>
          <a:bodyPr wrap="square" lIns="0" rIns="0" rtlCol="0" anchor="t">
            <a:spAutoFit/>
          </a:bodyPr>
          <a:lstStyle/>
          <a:p>
            <a:pPr lvl="0" defTabSz="1218987">
              <a:defRPr/>
            </a:pPr>
            <a:r>
              <a:rPr lang="en-US" sz="1400" kern="0" dirty="0">
                <a:solidFill>
                  <a:prstClr val="black">
                    <a:lumMod val="65000"/>
                    <a:lumOff val="35000"/>
                  </a:prstClr>
                </a:solidFill>
                <a:cs typeface="Arial" panose="020B0604020202020204" pitchFamily="34" charset="0"/>
              </a:rPr>
              <a:t>Allows for integration of CONNECT &amp; ENGAGE </a:t>
            </a:r>
            <a:r>
              <a:rPr lang="en-US" sz="1400" kern="0" dirty="0">
                <a:solidFill>
                  <a:prstClr val="black">
                    <a:lumMod val="65000"/>
                    <a:lumOff val="35000"/>
                  </a:prstClr>
                </a:solidFill>
                <a:ea typeface="メイリオ"/>
                <a:cs typeface="Arial" panose="020B0604020202020204" pitchFamily="34" charset="0"/>
              </a:rPr>
              <a:t>functionalities into everyday business applications from Google, Microsoft, Salesforce, and more </a:t>
            </a:r>
          </a:p>
        </p:txBody>
      </p:sp>
      <p:sp>
        <p:nvSpPr>
          <p:cNvPr id="279" name="TextBox 278">
            <a:extLst>
              <a:ext uri="{FF2B5EF4-FFF2-40B4-BE49-F238E27FC236}">
                <a16:creationId xmlns:a16="http://schemas.microsoft.com/office/drawing/2014/main" id="{C53FF3F1-EE59-48E4-B2EE-A2A2368F954D}"/>
              </a:ext>
            </a:extLst>
          </p:cNvPr>
          <p:cNvSpPr txBox="1"/>
          <p:nvPr/>
        </p:nvSpPr>
        <p:spPr>
          <a:xfrm>
            <a:off x="6949519" y="887900"/>
            <a:ext cx="3918349" cy="338554"/>
          </a:xfrm>
          <a:prstGeom prst="rect">
            <a:avLst/>
          </a:prstGeom>
          <a:noFill/>
        </p:spPr>
        <p:txBody>
          <a:bodyPr wrap="square" lIns="0" r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Verdana"/>
                <a:ea typeface="メイリオ"/>
                <a:cs typeface="Arial" panose="020B0604020202020204" pitchFamily="34" charset="0"/>
              </a:rPr>
              <a:t>UNIVERGE BLUE EXTEND </a:t>
            </a:r>
          </a:p>
        </p:txBody>
      </p:sp>
      <p:grpSp>
        <p:nvGrpSpPr>
          <p:cNvPr id="296" name="Group 295">
            <a:extLst>
              <a:ext uri="{FF2B5EF4-FFF2-40B4-BE49-F238E27FC236}">
                <a16:creationId xmlns:a16="http://schemas.microsoft.com/office/drawing/2014/main" id="{7BA64F8D-44D3-45BE-84E8-3606ED0FE70D}"/>
              </a:ext>
            </a:extLst>
          </p:cNvPr>
          <p:cNvGrpSpPr/>
          <p:nvPr/>
        </p:nvGrpSpPr>
        <p:grpSpPr>
          <a:xfrm>
            <a:off x="701006" y="953132"/>
            <a:ext cx="2543953" cy="1776036"/>
            <a:chOff x="9213081" y="2233750"/>
            <a:chExt cx="1915377" cy="1776036"/>
          </a:xfrm>
        </p:grpSpPr>
        <p:sp>
          <p:nvSpPr>
            <p:cNvPr id="280" name="TextBox 279">
              <a:extLst>
                <a:ext uri="{FF2B5EF4-FFF2-40B4-BE49-F238E27FC236}">
                  <a16:creationId xmlns:a16="http://schemas.microsoft.com/office/drawing/2014/main" id="{41F82334-A14A-4382-8A9D-4CE8246B70A5}"/>
                </a:ext>
              </a:extLst>
            </p:cNvPr>
            <p:cNvSpPr txBox="1"/>
            <p:nvPr/>
          </p:nvSpPr>
          <p:spPr>
            <a:xfrm>
              <a:off x="9213081" y="2840235"/>
              <a:ext cx="1915377" cy="1169551"/>
            </a:xfrm>
            <a:prstGeom prst="rect">
              <a:avLst/>
            </a:prstGeom>
            <a:noFill/>
          </p:spPr>
          <p:txBody>
            <a:bodyPr wrap="square" lIns="0" rIns="0"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Verdana"/>
                  <a:ea typeface="メイリオ"/>
                  <a:cs typeface="Arial" panose="020B0604020202020204" pitchFamily="34" charset="0"/>
                </a:rPr>
                <a:t>The CORE Contact Center is INCLUDED with CONNECT PRO and PRO PLUS User Licenses – Not bundled – </a:t>
              </a:r>
              <a:r>
                <a:rPr kumimoji="0" lang="en-US" sz="1400" i="0" u="none" strike="noStrike" kern="0" cap="none" spc="0" normalizeH="0" baseline="0" noProof="0" dirty="0">
                  <a:ln>
                    <a:noFill/>
                  </a:ln>
                  <a:solidFill>
                    <a:prstClr val="black">
                      <a:lumMod val="65000"/>
                      <a:lumOff val="35000"/>
                    </a:prstClr>
                  </a:solidFill>
                  <a:effectLst/>
                  <a:uLnTx/>
                  <a:uFillTx/>
                  <a:latin typeface="Verdana"/>
                  <a:ea typeface="メイリオ"/>
                  <a:cs typeface="Arial" panose="020B0604020202020204" pitchFamily="34" charset="0"/>
                </a:rPr>
                <a:t>included</a:t>
              </a:r>
              <a:r>
                <a:rPr kumimoji="0" lang="en-US" sz="1400" b="0" i="0" u="none" strike="noStrike" kern="0" cap="none" spc="0" normalizeH="0" baseline="0" noProof="0" dirty="0">
                  <a:ln>
                    <a:noFill/>
                  </a:ln>
                  <a:solidFill>
                    <a:prstClr val="black">
                      <a:lumMod val="65000"/>
                      <a:lumOff val="35000"/>
                    </a:prstClr>
                  </a:solidFill>
                  <a:effectLst/>
                  <a:uLnTx/>
                  <a:uFillTx/>
                  <a:latin typeface="Verdana"/>
                  <a:ea typeface="メイリオ"/>
                  <a:cs typeface="Arial" panose="020B0604020202020204" pitchFamily="34" charset="0"/>
                </a:rPr>
                <a:t>!</a:t>
              </a:r>
            </a:p>
          </p:txBody>
        </p:sp>
        <p:sp>
          <p:nvSpPr>
            <p:cNvPr id="281" name="TextBox 280">
              <a:extLst>
                <a:ext uri="{FF2B5EF4-FFF2-40B4-BE49-F238E27FC236}">
                  <a16:creationId xmlns:a16="http://schemas.microsoft.com/office/drawing/2014/main" id="{15336189-5F9A-488E-826D-E094A6D0F8F2}"/>
                </a:ext>
              </a:extLst>
            </p:cNvPr>
            <p:cNvSpPr txBox="1"/>
            <p:nvPr/>
          </p:nvSpPr>
          <p:spPr>
            <a:xfrm>
              <a:off x="9213081" y="2233750"/>
              <a:ext cx="1915377" cy="584775"/>
            </a:xfrm>
            <a:prstGeom prst="rect">
              <a:avLst/>
            </a:prstGeom>
            <a:noFill/>
          </p:spPr>
          <p:txBody>
            <a:bodyPr wrap="square" lIns="0" r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Verdana"/>
                  <a:ea typeface="メイリオ"/>
                  <a:cs typeface="Arial" panose="020B0604020202020204" pitchFamily="34" charset="0"/>
                </a:rPr>
                <a:t>Contact Center Included</a:t>
              </a:r>
            </a:p>
          </p:txBody>
        </p:sp>
      </p:grpSp>
      <p:grpSp>
        <p:nvGrpSpPr>
          <p:cNvPr id="295" name="Group 294">
            <a:extLst>
              <a:ext uri="{FF2B5EF4-FFF2-40B4-BE49-F238E27FC236}">
                <a16:creationId xmlns:a16="http://schemas.microsoft.com/office/drawing/2014/main" id="{B8A6EDD9-8981-43BF-97FA-756CCAF30113}"/>
              </a:ext>
            </a:extLst>
          </p:cNvPr>
          <p:cNvGrpSpPr/>
          <p:nvPr/>
        </p:nvGrpSpPr>
        <p:grpSpPr>
          <a:xfrm>
            <a:off x="536651" y="3341951"/>
            <a:ext cx="3145282" cy="1098928"/>
            <a:chOff x="9009587" y="4974870"/>
            <a:chExt cx="2676145" cy="1098928"/>
          </a:xfrm>
        </p:grpSpPr>
        <p:sp>
          <p:nvSpPr>
            <p:cNvPr id="282" name="TextBox 281">
              <a:extLst>
                <a:ext uri="{FF2B5EF4-FFF2-40B4-BE49-F238E27FC236}">
                  <a16:creationId xmlns:a16="http://schemas.microsoft.com/office/drawing/2014/main" id="{15AC2242-01FF-4FB3-8431-1C27A2D50A58}"/>
                </a:ext>
              </a:extLst>
            </p:cNvPr>
            <p:cNvSpPr txBox="1"/>
            <p:nvPr/>
          </p:nvSpPr>
          <p:spPr>
            <a:xfrm>
              <a:off x="9009587" y="5335134"/>
              <a:ext cx="2676145" cy="738664"/>
            </a:xfrm>
            <a:prstGeom prst="rect">
              <a:avLst/>
            </a:prstGeom>
            <a:noFill/>
          </p:spPr>
          <p:txBody>
            <a:bodyPr wrap="square" lIns="0" rIns="0"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Verdana"/>
                  <a:ea typeface="メイリオ"/>
                  <a:cs typeface="Arial" panose="020B0604020202020204" pitchFamily="34" charset="0"/>
                </a:rPr>
                <a:t>Two-Factor Authentication (</a:t>
              </a:r>
              <a:r>
                <a:rPr kumimoji="0" lang="en-US" sz="1400" b="0" i="0" u="none" strike="noStrike" kern="0" cap="none" spc="0" normalizeH="0" baseline="0" noProof="0" dirty="0" err="1">
                  <a:ln>
                    <a:noFill/>
                  </a:ln>
                  <a:solidFill>
                    <a:prstClr val="black">
                      <a:lumMod val="65000"/>
                      <a:lumOff val="35000"/>
                    </a:prstClr>
                  </a:solidFill>
                  <a:effectLst/>
                  <a:uLnTx/>
                  <a:uFillTx/>
                  <a:latin typeface="Verdana"/>
                  <a:ea typeface="メイリオ"/>
                  <a:cs typeface="Arial" panose="020B0604020202020204" pitchFamily="34" charset="0"/>
                </a:rPr>
                <a:t>2FA</a:t>
              </a:r>
              <a:r>
                <a:rPr kumimoji="0" lang="en-US" sz="1400" b="0" i="0" u="none" strike="noStrike" kern="0" cap="none" spc="0" normalizeH="0" baseline="0" noProof="0" dirty="0">
                  <a:ln>
                    <a:noFill/>
                  </a:ln>
                  <a:solidFill>
                    <a:prstClr val="black">
                      <a:lumMod val="65000"/>
                      <a:lumOff val="35000"/>
                    </a:prstClr>
                  </a:solidFill>
                  <a:effectLst/>
                  <a:uLnTx/>
                  <a:uFillTx/>
                  <a:latin typeface="Verdana"/>
                  <a:ea typeface="メイリオ"/>
                  <a:cs typeface="Arial" panose="020B0604020202020204" pitchFamily="34" charset="0"/>
                </a:rPr>
                <a:t>)</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Verdana"/>
                  <a:ea typeface="メイリオ"/>
                  <a:cs typeface="Arial" panose="020B0604020202020204" pitchFamily="34" charset="0"/>
                </a:rPr>
                <a:t>Regulatory Compliance (SOC2, GDPR, HIPAA, PCI)</a:t>
              </a:r>
            </a:p>
          </p:txBody>
        </p:sp>
        <p:sp>
          <p:nvSpPr>
            <p:cNvPr id="283" name="TextBox 282">
              <a:extLst>
                <a:ext uri="{FF2B5EF4-FFF2-40B4-BE49-F238E27FC236}">
                  <a16:creationId xmlns:a16="http://schemas.microsoft.com/office/drawing/2014/main" id="{2AAD5501-CB57-4891-B787-E21A1DE11E41}"/>
                </a:ext>
              </a:extLst>
            </p:cNvPr>
            <p:cNvSpPr txBox="1"/>
            <p:nvPr/>
          </p:nvSpPr>
          <p:spPr>
            <a:xfrm>
              <a:off x="9009588" y="4974870"/>
              <a:ext cx="2556876" cy="338554"/>
            </a:xfrm>
            <a:prstGeom prst="rect">
              <a:avLst/>
            </a:prstGeom>
            <a:noFill/>
          </p:spPr>
          <p:txBody>
            <a:bodyPr wrap="square" lIns="0" r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Verdana"/>
                  <a:ea typeface="メイリオ"/>
                  <a:cs typeface="Arial" panose="020B0604020202020204" pitchFamily="34" charset="0"/>
                </a:rPr>
                <a:t>Extreme Security</a:t>
              </a:r>
            </a:p>
          </p:txBody>
        </p:sp>
      </p:grpSp>
      <p:grpSp>
        <p:nvGrpSpPr>
          <p:cNvPr id="297" name="Group 296">
            <a:extLst>
              <a:ext uri="{FF2B5EF4-FFF2-40B4-BE49-F238E27FC236}">
                <a16:creationId xmlns:a16="http://schemas.microsoft.com/office/drawing/2014/main" id="{CEF3041F-0875-4D04-A807-08A269DF1547}"/>
              </a:ext>
            </a:extLst>
          </p:cNvPr>
          <p:cNvGrpSpPr/>
          <p:nvPr/>
        </p:nvGrpSpPr>
        <p:grpSpPr>
          <a:xfrm>
            <a:off x="9087304" y="2255326"/>
            <a:ext cx="2651951" cy="1437482"/>
            <a:chOff x="786653" y="1289108"/>
            <a:chExt cx="1996651" cy="1437482"/>
          </a:xfrm>
        </p:grpSpPr>
        <p:sp>
          <p:nvSpPr>
            <p:cNvPr id="284" name="TextBox 283">
              <a:extLst>
                <a:ext uri="{FF2B5EF4-FFF2-40B4-BE49-F238E27FC236}">
                  <a16:creationId xmlns:a16="http://schemas.microsoft.com/office/drawing/2014/main" id="{E00DF153-5E0F-4655-A203-824EFE88101B}"/>
                </a:ext>
              </a:extLst>
            </p:cNvPr>
            <p:cNvSpPr txBox="1"/>
            <p:nvPr/>
          </p:nvSpPr>
          <p:spPr>
            <a:xfrm>
              <a:off x="786653" y="1649372"/>
              <a:ext cx="1996651" cy="1077218"/>
            </a:xfrm>
            <a:prstGeom prst="rect">
              <a:avLst/>
            </a:prstGeom>
            <a:noFill/>
          </p:spPr>
          <p:txBody>
            <a:bodyPr wrap="square" lIns="0" rIns="0" rtlCol="0" anchor="t">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65000"/>
                      <a:lumOff val="35000"/>
                    </a:prstClr>
                  </a:solidFill>
                  <a:effectLst/>
                  <a:uLnTx/>
                  <a:uFillTx/>
                  <a:ea typeface="メイリオ"/>
                  <a:cs typeface="Arial" panose="020B0604020202020204" pitchFamily="34" charset="0"/>
                </a:rPr>
                <a:t>Custom Branded Online Meetings with Transcriptions, Insights, and WEBINAR</a:t>
              </a:r>
            </a:p>
          </p:txBody>
        </p:sp>
        <p:sp>
          <p:nvSpPr>
            <p:cNvPr id="285" name="TextBox 284">
              <a:extLst>
                <a:ext uri="{FF2B5EF4-FFF2-40B4-BE49-F238E27FC236}">
                  <a16:creationId xmlns:a16="http://schemas.microsoft.com/office/drawing/2014/main" id="{34C85649-7F3D-4F6A-8F37-E43C200645E1}"/>
                </a:ext>
              </a:extLst>
            </p:cNvPr>
            <p:cNvSpPr txBox="1"/>
            <p:nvPr/>
          </p:nvSpPr>
          <p:spPr>
            <a:xfrm>
              <a:off x="786653" y="1289108"/>
              <a:ext cx="1996651" cy="338554"/>
            </a:xfrm>
            <a:prstGeom prst="rect">
              <a:avLst/>
            </a:prstGeom>
            <a:noFill/>
          </p:spPr>
          <p:txBody>
            <a:bodyPr wrap="square" lIns="0" rIns="0" rtlCol="0" anchor="b">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Verdana"/>
                  <a:ea typeface="メイリオ"/>
                  <a:cs typeface="Arial" panose="020B0604020202020204" pitchFamily="34" charset="0"/>
                </a:rPr>
                <a:t>UNIVERGE BLUE MEET</a:t>
              </a:r>
            </a:p>
          </p:txBody>
        </p:sp>
      </p:grpSp>
      <p:grpSp>
        <p:nvGrpSpPr>
          <p:cNvPr id="298" name="Group 297">
            <a:extLst>
              <a:ext uri="{FF2B5EF4-FFF2-40B4-BE49-F238E27FC236}">
                <a16:creationId xmlns:a16="http://schemas.microsoft.com/office/drawing/2014/main" id="{8029BB68-910C-4A84-9475-825A22ED6E44}"/>
              </a:ext>
            </a:extLst>
          </p:cNvPr>
          <p:cNvGrpSpPr/>
          <p:nvPr/>
        </p:nvGrpSpPr>
        <p:grpSpPr>
          <a:xfrm>
            <a:off x="8797170" y="4782424"/>
            <a:ext cx="2963652" cy="945039"/>
            <a:chOff x="622361" y="3864668"/>
            <a:chExt cx="2160943" cy="945039"/>
          </a:xfrm>
        </p:grpSpPr>
        <p:sp>
          <p:nvSpPr>
            <p:cNvPr id="286" name="TextBox 285">
              <a:extLst>
                <a:ext uri="{FF2B5EF4-FFF2-40B4-BE49-F238E27FC236}">
                  <a16:creationId xmlns:a16="http://schemas.microsoft.com/office/drawing/2014/main" id="{7FF7B94E-D4E2-4B38-8CCD-7994C248E25A}"/>
                </a:ext>
              </a:extLst>
            </p:cNvPr>
            <p:cNvSpPr txBox="1"/>
            <p:nvPr/>
          </p:nvSpPr>
          <p:spPr>
            <a:xfrm>
              <a:off x="622361" y="4224932"/>
              <a:ext cx="2160943" cy="584775"/>
            </a:xfrm>
            <a:prstGeom prst="rect">
              <a:avLst/>
            </a:prstGeom>
            <a:noFill/>
          </p:spPr>
          <p:txBody>
            <a:bodyPr wrap="square" lIns="0" rIns="0" rtlCol="0" anchor="t">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65000"/>
                      <a:lumOff val="35000"/>
                    </a:prstClr>
                  </a:solidFill>
                  <a:effectLst/>
                  <a:uLnTx/>
                  <a:uFillTx/>
                  <a:ea typeface="メイリオ"/>
                  <a:cs typeface="Arial" panose="020B0604020202020204" pitchFamily="34" charset="0"/>
                </a:rPr>
                <a:t>Integrated Personal Backup, </a:t>
              </a:r>
              <a:br>
                <a:rPr kumimoji="0" lang="en-US" sz="1600" b="0" i="0" u="none" strike="noStrike" kern="0" cap="none" spc="0" normalizeH="0" baseline="0" noProof="0" dirty="0">
                  <a:ln>
                    <a:noFill/>
                  </a:ln>
                  <a:solidFill>
                    <a:prstClr val="black">
                      <a:lumMod val="65000"/>
                      <a:lumOff val="35000"/>
                    </a:prstClr>
                  </a:solidFill>
                  <a:effectLst/>
                  <a:uLnTx/>
                  <a:uFillTx/>
                  <a:ea typeface="メイリオ"/>
                  <a:cs typeface="Arial" panose="020B0604020202020204" pitchFamily="34" charset="0"/>
                </a:rPr>
              </a:br>
              <a:r>
                <a:rPr kumimoji="0" lang="en-US" sz="1600" b="0" i="0" u="none" strike="noStrike" kern="0" cap="none" spc="0" normalizeH="0" baseline="0" noProof="0" dirty="0">
                  <a:ln>
                    <a:noFill/>
                  </a:ln>
                  <a:solidFill>
                    <a:prstClr val="black">
                      <a:lumMod val="65000"/>
                      <a:lumOff val="35000"/>
                    </a:prstClr>
                  </a:solidFill>
                  <a:effectLst/>
                  <a:uLnTx/>
                  <a:uFillTx/>
                  <a:ea typeface="メイリオ"/>
                  <a:cs typeface="Arial" panose="020B0604020202020204" pitchFamily="34" charset="0"/>
                </a:rPr>
                <a:t>File Sharing, &amp; Collaboration  </a:t>
              </a:r>
            </a:p>
          </p:txBody>
        </p:sp>
        <p:sp>
          <p:nvSpPr>
            <p:cNvPr id="287" name="TextBox 286">
              <a:extLst>
                <a:ext uri="{FF2B5EF4-FFF2-40B4-BE49-F238E27FC236}">
                  <a16:creationId xmlns:a16="http://schemas.microsoft.com/office/drawing/2014/main" id="{41747F48-1716-46BF-9C98-1EB88E5F8299}"/>
                </a:ext>
              </a:extLst>
            </p:cNvPr>
            <p:cNvSpPr txBox="1"/>
            <p:nvPr/>
          </p:nvSpPr>
          <p:spPr>
            <a:xfrm>
              <a:off x="622361" y="3864668"/>
              <a:ext cx="2160943" cy="338554"/>
            </a:xfrm>
            <a:prstGeom prst="rect">
              <a:avLst/>
            </a:prstGeom>
            <a:noFill/>
          </p:spPr>
          <p:txBody>
            <a:bodyPr wrap="square" lIns="0" rIns="0" rtlCol="0" anchor="b">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Verdana"/>
                  <a:ea typeface="メイリオ"/>
                  <a:cs typeface="Arial" panose="020B0604020202020204" pitchFamily="34" charset="0"/>
                </a:rPr>
                <a:t>UNIVERGE BLUE SHARE</a:t>
              </a:r>
            </a:p>
          </p:txBody>
        </p:sp>
      </p:grpSp>
      <p:grpSp>
        <p:nvGrpSpPr>
          <p:cNvPr id="294" name="Group 293">
            <a:extLst>
              <a:ext uri="{FF2B5EF4-FFF2-40B4-BE49-F238E27FC236}">
                <a16:creationId xmlns:a16="http://schemas.microsoft.com/office/drawing/2014/main" id="{F81F13E8-BC0A-4E40-91BF-516130D3861D}"/>
              </a:ext>
            </a:extLst>
          </p:cNvPr>
          <p:cNvGrpSpPr/>
          <p:nvPr/>
        </p:nvGrpSpPr>
        <p:grpSpPr>
          <a:xfrm>
            <a:off x="1625348" y="5667425"/>
            <a:ext cx="3377378" cy="668041"/>
            <a:chOff x="2170331" y="5464352"/>
            <a:chExt cx="2556876" cy="668041"/>
          </a:xfrm>
        </p:grpSpPr>
        <p:sp>
          <p:nvSpPr>
            <p:cNvPr id="288" name="TextBox 287">
              <a:extLst>
                <a:ext uri="{FF2B5EF4-FFF2-40B4-BE49-F238E27FC236}">
                  <a16:creationId xmlns:a16="http://schemas.microsoft.com/office/drawing/2014/main" id="{5C1164CA-6DA0-4069-BBC9-3AB632A22D0C}"/>
                </a:ext>
              </a:extLst>
            </p:cNvPr>
            <p:cNvSpPr txBox="1"/>
            <p:nvPr/>
          </p:nvSpPr>
          <p:spPr>
            <a:xfrm>
              <a:off x="2170331" y="5824616"/>
              <a:ext cx="2556876" cy="307777"/>
            </a:xfrm>
            <a:prstGeom prst="rect">
              <a:avLst/>
            </a:prstGeom>
            <a:noFill/>
          </p:spPr>
          <p:txBody>
            <a:bodyPr wrap="square" lIns="0" rIns="0" rtlCol="0" anchor="t">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Regulatory Compliance &amp; Solutions</a:t>
              </a:r>
            </a:p>
          </p:txBody>
        </p:sp>
        <p:sp>
          <p:nvSpPr>
            <p:cNvPr id="289" name="TextBox 288">
              <a:extLst>
                <a:ext uri="{FF2B5EF4-FFF2-40B4-BE49-F238E27FC236}">
                  <a16:creationId xmlns:a16="http://schemas.microsoft.com/office/drawing/2014/main" id="{D01897BC-884E-49D1-9B48-4E79F682E37F}"/>
                </a:ext>
              </a:extLst>
            </p:cNvPr>
            <p:cNvSpPr txBox="1"/>
            <p:nvPr/>
          </p:nvSpPr>
          <p:spPr>
            <a:xfrm>
              <a:off x="2170331" y="5464352"/>
              <a:ext cx="2556876" cy="338554"/>
            </a:xfrm>
            <a:prstGeom prst="rect">
              <a:avLst/>
            </a:prstGeom>
            <a:noFill/>
          </p:spPr>
          <p:txBody>
            <a:bodyPr wrap="square" lIns="0" rIns="0" rtlCol="0" anchor="b">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Verdana"/>
                  <a:ea typeface="メイリオ"/>
                  <a:cs typeface="Arial" panose="020B0604020202020204" pitchFamily="34" charset="0"/>
                </a:rPr>
                <a:t>Vertical Market Focus</a:t>
              </a:r>
            </a:p>
          </p:txBody>
        </p:sp>
      </p:grpSp>
      <p:pic>
        <p:nvPicPr>
          <p:cNvPr id="300" name="Picture 299" descr="A picture containing clock&#10;&#10;Description automatically generated">
            <a:extLst>
              <a:ext uri="{FF2B5EF4-FFF2-40B4-BE49-F238E27FC236}">
                <a16:creationId xmlns:a16="http://schemas.microsoft.com/office/drawing/2014/main" id="{B9A6920C-C932-4177-A525-7D814BBF744E}"/>
              </a:ext>
            </a:extLst>
          </p:cNvPr>
          <p:cNvPicPr>
            <a:picLocks noChangeAspect="1"/>
          </p:cNvPicPr>
          <p:nvPr/>
        </p:nvPicPr>
        <p:blipFill>
          <a:blip r:embed="rId3"/>
          <a:stretch>
            <a:fillRect/>
          </a:stretch>
        </p:blipFill>
        <p:spPr>
          <a:xfrm>
            <a:off x="5510450" y="3184230"/>
            <a:ext cx="1101170" cy="613629"/>
          </a:xfrm>
          <a:prstGeom prst="rect">
            <a:avLst/>
          </a:prstGeom>
        </p:spPr>
      </p:pic>
      <p:grpSp>
        <p:nvGrpSpPr>
          <p:cNvPr id="309" name="Group 308">
            <a:extLst>
              <a:ext uri="{FF2B5EF4-FFF2-40B4-BE49-F238E27FC236}">
                <a16:creationId xmlns:a16="http://schemas.microsoft.com/office/drawing/2014/main" id="{5B6BE438-C198-4AF4-99C9-3D35A907383B}"/>
              </a:ext>
            </a:extLst>
          </p:cNvPr>
          <p:cNvGrpSpPr/>
          <p:nvPr/>
        </p:nvGrpSpPr>
        <p:grpSpPr>
          <a:xfrm>
            <a:off x="3360240" y="4331570"/>
            <a:ext cx="548640" cy="548640"/>
            <a:chOff x="4461233" y="1950232"/>
            <a:chExt cx="3266358" cy="3855032"/>
          </a:xfrm>
        </p:grpSpPr>
        <p:sp>
          <p:nvSpPr>
            <p:cNvPr id="310" name="Freeform 18">
              <a:extLst>
                <a:ext uri="{FF2B5EF4-FFF2-40B4-BE49-F238E27FC236}">
                  <a16:creationId xmlns:a16="http://schemas.microsoft.com/office/drawing/2014/main" id="{493701F0-A3F9-4D97-BE8E-4EA0061C9C78}"/>
                </a:ext>
              </a:extLst>
            </p:cNvPr>
            <p:cNvSpPr>
              <a:spLocks/>
            </p:cNvSpPr>
            <p:nvPr/>
          </p:nvSpPr>
          <p:spPr bwMode="auto">
            <a:xfrm>
              <a:off x="4461233" y="1950232"/>
              <a:ext cx="3266358" cy="3855032"/>
            </a:xfrm>
            <a:custGeom>
              <a:avLst/>
              <a:gdLst>
                <a:gd name="T0" fmla="*/ 10522 w 18699"/>
                <a:gd name="T1" fmla="*/ 6 h 22069"/>
                <a:gd name="T2" fmla="*/ 11499 w 18699"/>
                <a:gd name="T3" fmla="*/ 27 h 22069"/>
                <a:gd name="T4" fmla="*/ 12665 w 18699"/>
                <a:gd name="T5" fmla="*/ 80 h 22069"/>
                <a:gd name="T6" fmla="*/ 13944 w 18699"/>
                <a:gd name="T7" fmla="*/ 187 h 22069"/>
                <a:gd name="T8" fmla="*/ 15270 w 18699"/>
                <a:gd name="T9" fmla="*/ 348 h 22069"/>
                <a:gd name="T10" fmla="*/ 15880 w 18699"/>
                <a:gd name="T11" fmla="*/ 616 h 22069"/>
                <a:gd name="T12" fmla="*/ 16067 w 18699"/>
                <a:gd name="T13" fmla="*/ 1694 h 22069"/>
                <a:gd name="T14" fmla="*/ 16536 w 18699"/>
                <a:gd name="T15" fmla="*/ 2638 h 22069"/>
                <a:gd name="T16" fmla="*/ 17266 w 18699"/>
                <a:gd name="T17" fmla="*/ 3408 h 22069"/>
                <a:gd name="T18" fmla="*/ 18197 w 18699"/>
                <a:gd name="T19" fmla="*/ 3950 h 22069"/>
                <a:gd name="T20" fmla="*/ 18693 w 18699"/>
                <a:gd name="T21" fmla="*/ 4265 h 22069"/>
                <a:gd name="T22" fmla="*/ 18552 w 18699"/>
                <a:gd name="T23" fmla="*/ 7834 h 22069"/>
                <a:gd name="T24" fmla="*/ 18217 w 18699"/>
                <a:gd name="T25" fmla="*/ 11630 h 22069"/>
                <a:gd name="T26" fmla="*/ 17842 w 18699"/>
                <a:gd name="T27" fmla="*/ 13519 h 22069"/>
                <a:gd name="T28" fmla="*/ 17159 w 18699"/>
                <a:gd name="T29" fmla="*/ 15293 h 22069"/>
                <a:gd name="T30" fmla="*/ 16168 w 18699"/>
                <a:gd name="T31" fmla="*/ 16947 h 22069"/>
                <a:gd name="T32" fmla="*/ 14875 w 18699"/>
                <a:gd name="T33" fmla="*/ 18473 h 22069"/>
                <a:gd name="T34" fmla="*/ 13301 w 18699"/>
                <a:gd name="T35" fmla="*/ 19846 h 22069"/>
                <a:gd name="T36" fmla="*/ 11486 w 18699"/>
                <a:gd name="T37" fmla="*/ 21045 h 22069"/>
                <a:gd name="T38" fmla="*/ 9463 w 18699"/>
                <a:gd name="T39" fmla="*/ 22056 h 22069"/>
                <a:gd name="T40" fmla="*/ 9229 w 18699"/>
                <a:gd name="T41" fmla="*/ 22056 h 22069"/>
                <a:gd name="T42" fmla="*/ 7206 w 18699"/>
                <a:gd name="T43" fmla="*/ 21045 h 22069"/>
                <a:gd name="T44" fmla="*/ 5391 w 18699"/>
                <a:gd name="T45" fmla="*/ 19846 h 22069"/>
                <a:gd name="T46" fmla="*/ 3824 w 18699"/>
                <a:gd name="T47" fmla="*/ 18473 h 22069"/>
                <a:gd name="T48" fmla="*/ 2525 w 18699"/>
                <a:gd name="T49" fmla="*/ 16947 h 22069"/>
                <a:gd name="T50" fmla="*/ 1534 w 18699"/>
                <a:gd name="T51" fmla="*/ 15293 h 22069"/>
                <a:gd name="T52" fmla="*/ 851 w 18699"/>
                <a:gd name="T53" fmla="*/ 13519 h 22069"/>
                <a:gd name="T54" fmla="*/ 476 w 18699"/>
                <a:gd name="T55" fmla="*/ 11630 h 22069"/>
                <a:gd name="T56" fmla="*/ 141 w 18699"/>
                <a:gd name="T57" fmla="*/ 7834 h 22069"/>
                <a:gd name="T58" fmla="*/ 0 w 18699"/>
                <a:gd name="T59" fmla="*/ 4265 h 22069"/>
                <a:gd name="T60" fmla="*/ 496 w 18699"/>
                <a:gd name="T61" fmla="*/ 3950 h 22069"/>
                <a:gd name="T62" fmla="*/ 1433 w 18699"/>
                <a:gd name="T63" fmla="*/ 3408 h 22069"/>
                <a:gd name="T64" fmla="*/ 2157 w 18699"/>
                <a:gd name="T65" fmla="*/ 2638 h 22069"/>
                <a:gd name="T66" fmla="*/ 2625 w 18699"/>
                <a:gd name="T67" fmla="*/ 1694 h 22069"/>
                <a:gd name="T68" fmla="*/ 2813 w 18699"/>
                <a:gd name="T69" fmla="*/ 616 h 22069"/>
                <a:gd name="T70" fmla="*/ 3422 w 18699"/>
                <a:gd name="T71" fmla="*/ 348 h 22069"/>
                <a:gd name="T72" fmla="*/ 4748 w 18699"/>
                <a:gd name="T73" fmla="*/ 187 h 22069"/>
                <a:gd name="T74" fmla="*/ 6028 w 18699"/>
                <a:gd name="T75" fmla="*/ 80 h 22069"/>
                <a:gd name="T76" fmla="*/ 7193 w 18699"/>
                <a:gd name="T77" fmla="*/ 27 h 22069"/>
                <a:gd name="T78" fmla="*/ 8171 w 18699"/>
                <a:gd name="T79" fmla="*/ 6 h 22069"/>
                <a:gd name="T80" fmla="*/ 8887 w 18699"/>
                <a:gd name="T81" fmla="*/ 0 h 22069"/>
                <a:gd name="T82" fmla="*/ 9269 w 18699"/>
                <a:gd name="T83" fmla="*/ 6 h 22069"/>
                <a:gd name="T84" fmla="*/ 9423 w 18699"/>
                <a:gd name="T85" fmla="*/ 6 h 22069"/>
                <a:gd name="T86" fmla="*/ 9805 w 18699"/>
                <a:gd name="T87" fmla="*/ 0 h 2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99" h="22069">
                  <a:moveTo>
                    <a:pt x="10013" y="0"/>
                  </a:moveTo>
                  <a:lnTo>
                    <a:pt x="10254" y="0"/>
                  </a:lnTo>
                  <a:lnTo>
                    <a:pt x="10522" y="6"/>
                  </a:lnTo>
                  <a:lnTo>
                    <a:pt x="10823" y="6"/>
                  </a:lnTo>
                  <a:lnTo>
                    <a:pt x="11151" y="13"/>
                  </a:lnTo>
                  <a:lnTo>
                    <a:pt x="11499" y="27"/>
                  </a:lnTo>
                  <a:lnTo>
                    <a:pt x="11868" y="40"/>
                  </a:lnTo>
                  <a:lnTo>
                    <a:pt x="12256" y="60"/>
                  </a:lnTo>
                  <a:lnTo>
                    <a:pt x="12665" y="80"/>
                  </a:lnTo>
                  <a:lnTo>
                    <a:pt x="13080" y="114"/>
                  </a:lnTo>
                  <a:lnTo>
                    <a:pt x="13509" y="147"/>
                  </a:lnTo>
                  <a:lnTo>
                    <a:pt x="13944" y="187"/>
                  </a:lnTo>
                  <a:lnTo>
                    <a:pt x="14386" y="234"/>
                  </a:lnTo>
                  <a:lnTo>
                    <a:pt x="14828" y="288"/>
                  </a:lnTo>
                  <a:lnTo>
                    <a:pt x="15270" y="348"/>
                  </a:lnTo>
                  <a:lnTo>
                    <a:pt x="15712" y="422"/>
                  </a:lnTo>
                  <a:lnTo>
                    <a:pt x="15880" y="448"/>
                  </a:lnTo>
                  <a:lnTo>
                    <a:pt x="15880" y="616"/>
                  </a:lnTo>
                  <a:lnTo>
                    <a:pt x="15906" y="984"/>
                  </a:lnTo>
                  <a:lnTo>
                    <a:pt x="15973" y="1346"/>
                  </a:lnTo>
                  <a:lnTo>
                    <a:pt x="16067" y="1694"/>
                  </a:lnTo>
                  <a:lnTo>
                    <a:pt x="16194" y="2022"/>
                  </a:lnTo>
                  <a:lnTo>
                    <a:pt x="16348" y="2343"/>
                  </a:lnTo>
                  <a:lnTo>
                    <a:pt x="16536" y="2638"/>
                  </a:lnTo>
                  <a:lnTo>
                    <a:pt x="16757" y="2919"/>
                  </a:lnTo>
                  <a:lnTo>
                    <a:pt x="16998" y="3180"/>
                  </a:lnTo>
                  <a:lnTo>
                    <a:pt x="17266" y="3408"/>
                  </a:lnTo>
                  <a:lnTo>
                    <a:pt x="17554" y="3615"/>
                  </a:lnTo>
                  <a:lnTo>
                    <a:pt x="17862" y="3796"/>
                  </a:lnTo>
                  <a:lnTo>
                    <a:pt x="18197" y="3950"/>
                  </a:lnTo>
                  <a:lnTo>
                    <a:pt x="18545" y="4064"/>
                  </a:lnTo>
                  <a:lnTo>
                    <a:pt x="18699" y="4111"/>
                  </a:lnTo>
                  <a:lnTo>
                    <a:pt x="18693" y="4265"/>
                  </a:lnTo>
                  <a:lnTo>
                    <a:pt x="18666" y="5423"/>
                  </a:lnTo>
                  <a:lnTo>
                    <a:pt x="18619" y="6615"/>
                  </a:lnTo>
                  <a:lnTo>
                    <a:pt x="18552" y="7834"/>
                  </a:lnTo>
                  <a:lnTo>
                    <a:pt x="18458" y="9073"/>
                  </a:lnTo>
                  <a:lnTo>
                    <a:pt x="18351" y="10345"/>
                  </a:lnTo>
                  <a:lnTo>
                    <a:pt x="18217" y="11630"/>
                  </a:lnTo>
                  <a:lnTo>
                    <a:pt x="18123" y="12273"/>
                  </a:lnTo>
                  <a:lnTo>
                    <a:pt x="18003" y="12903"/>
                  </a:lnTo>
                  <a:lnTo>
                    <a:pt x="17842" y="13519"/>
                  </a:lnTo>
                  <a:lnTo>
                    <a:pt x="17648" y="14128"/>
                  </a:lnTo>
                  <a:lnTo>
                    <a:pt x="17420" y="14717"/>
                  </a:lnTo>
                  <a:lnTo>
                    <a:pt x="17159" y="15293"/>
                  </a:lnTo>
                  <a:lnTo>
                    <a:pt x="16864" y="15862"/>
                  </a:lnTo>
                  <a:lnTo>
                    <a:pt x="16529" y="16411"/>
                  </a:lnTo>
                  <a:lnTo>
                    <a:pt x="16168" y="16947"/>
                  </a:lnTo>
                  <a:lnTo>
                    <a:pt x="15772" y="17469"/>
                  </a:lnTo>
                  <a:lnTo>
                    <a:pt x="15337" y="17978"/>
                  </a:lnTo>
                  <a:lnTo>
                    <a:pt x="14875" y="18473"/>
                  </a:lnTo>
                  <a:lnTo>
                    <a:pt x="14373" y="18955"/>
                  </a:lnTo>
                  <a:lnTo>
                    <a:pt x="13850" y="19404"/>
                  </a:lnTo>
                  <a:lnTo>
                    <a:pt x="13301" y="19846"/>
                  </a:lnTo>
                  <a:lnTo>
                    <a:pt x="12725" y="20261"/>
                  </a:lnTo>
                  <a:lnTo>
                    <a:pt x="12116" y="20663"/>
                  </a:lnTo>
                  <a:lnTo>
                    <a:pt x="11486" y="21045"/>
                  </a:lnTo>
                  <a:lnTo>
                    <a:pt x="10830" y="21406"/>
                  </a:lnTo>
                  <a:lnTo>
                    <a:pt x="10160" y="21741"/>
                  </a:lnTo>
                  <a:lnTo>
                    <a:pt x="9463" y="22056"/>
                  </a:lnTo>
                  <a:lnTo>
                    <a:pt x="9430" y="22069"/>
                  </a:lnTo>
                  <a:lnTo>
                    <a:pt x="9263" y="22069"/>
                  </a:lnTo>
                  <a:lnTo>
                    <a:pt x="9229" y="22056"/>
                  </a:lnTo>
                  <a:lnTo>
                    <a:pt x="8533" y="21741"/>
                  </a:lnTo>
                  <a:lnTo>
                    <a:pt x="7863" y="21406"/>
                  </a:lnTo>
                  <a:lnTo>
                    <a:pt x="7206" y="21045"/>
                  </a:lnTo>
                  <a:lnTo>
                    <a:pt x="6577" y="20663"/>
                  </a:lnTo>
                  <a:lnTo>
                    <a:pt x="5967" y="20261"/>
                  </a:lnTo>
                  <a:lnTo>
                    <a:pt x="5391" y="19846"/>
                  </a:lnTo>
                  <a:lnTo>
                    <a:pt x="4842" y="19404"/>
                  </a:lnTo>
                  <a:lnTo>
                    <a:pt x="4320" y="18955"/>
                  </a:lnTo>
                  <a:lnTo>
                    <a:pt x="3824" y="18473"/>
                  </a:lnTo>
                  <a:lnTo>
                    <a:pt x="3355" y="17978"/>
                  </a:lnTo>
                  <a:lnTo>
                    <a:pt x="2920" y="17469"/>
                  </a:lnTo>
                  <a:lnTo>
                    <a:pt x="2525" y="16947"/>
                  </a:lnTo>
                  <a:lnTo>
                    <a:pt x="2163" y="16411"/>
                  </a:lnTo>
                  <a:lnTo>
                    <a:pt x="1828" y="15862"/>
                  </a:lnTo>
                  <a:lnTo>
                    <a:pt x="1534" y="15293"/>
                  </a:lnTo>
                  <a:lnTo>
                    <a:pt x="1273" y="14717"/>
                  </a:lnTo>
                  <a:lnTo>
                    <a:pt x="1045" y="14128"/>
                  </a:lnTo>
                  <a:lnTo>
                    <a:pt x="851" y="13519"/>
                  </a:lnTo>
                  <a:lnTo>
                    <a:pt x="690" y="12903"/>
                  </a:lnTo>
                  <a:lnTo>
                    <a:pt x="569" y="12273"/>
                  </a:lnTo>
                  <a:lnTo>
                    <a:pt x="476" y="11630"/>
                  </a:lnTo>
                  <a:lnTo>
                    <a:pt x="342" y="10345"/>
                  </a:lnTo>
                  <a:lnTo>
                    <a:pt x="234" y="9073"/>
                  </a:lnTo>
                  <a:lnTo>
                    <a:pt x="141" y="7834"/>
                  </a:lnTo>
                  <a:lnTo>
                    <a:pt x="74" y="6615"/>
                  </a:lnTo>
                  <a:lnTo>
                    <a:pt x="27" y="5423"/>
                  </a:lnTo>
                  <a:lnTo>
                    <a:pt x="0" y="4265"/>
                  </a:lnTo>
                  <a:lnTo>
                    <a:pt x="0" y="4111"/>
                  </a:lnTo>
                  <a:lnTo>
                    <a:pt x="147" y="4064"/>
                  </a:lnTo>
                  <a:lnTo>
                    <a:pt x="496" y="3950"/>
                  </a:lnTo>
                  <a:lnTo>
                    <a:pt x="830" y="3796"/>
                  </a:lnTo>
                  <a:lnTo>
                    <a:pt x="1139" y="3615"/>
                  </a:lnTo>
                  <a:lnTo>
                    <a:pt x="1433" y="3408"/>
                  </a:lnTo>
                  <a:lnTo>
                    <a:pt x="1694" y="3180"/>
                  </a:lnTo>
                  <a:lnTo>
                    <a:pt x="1936" y="2919"/>
                  </a:lnTo>
                  <a:lnTo>
                    <a:pt x="2157" y="2638"/>
                  </a:lnTo>
                  <a:lnTo>
                    <a:pt x="2344" y="2343"/>
                  </a:lnTo>
                  <a:lnTo>
                    <a:pt x="2498" y="2022"/>
                  </a:lnTo>
                  <a:lnTo>
                    <a:pt x="2625" y="1694"/>
                  </a:lnTo>
                  <a:lnTo>
                    <a:pt x="2726" y="1346"/>
                  </a:lnTo>
                  <a:lnTo>
                    <a:pt x="2786" y="984"/>
                  </a:lnTo>
                  <a:lnTo>
                    <a:pt x="2813" y="616"/>
                  </a:lnTo>
                  <a:lnTo>
                    <a:pt x="2813" y="448"/>
                  </a:lnTo>
                  <a:lnTo>
                    <a:pt x="2980" y="422"/>
                  </a:lnTo>
                  <a:lnTo>
                    <a:pt x="3422" y="348"/>
                  </a:lnTo>
                  <a:lnTo>
                    <a:pt x="3864" y="288"/>
                  </a:lnTo>
                  <a:lnTo>
                    <a:pt x="4306" y="234"/>
                  </a:lnTo>
                  <a:lnTo>
                    <a:pt x="4748" y="187"/>
                  </a:lnTo>
                  <a:lnTo>
                    <a:pt x="5184" y="147"/>
                  </a:lnTo>
                  <a:lnTo>
                    <a:pt x="5612" y="114"/>
                  </a:lnTo>
                  <a:lnTo>
                    <a:pt x="6028" y="80"/>
                  </a:lnTo>
                  <a:lnTo>
                    <a:pt x="6436" y="60"/>
                  </a:lnTo>
                  <a:lnTo>
                    <a:pt x="6825" y="40"/>
                  </a:lnTo>
                  <a:lnTo>
                    <a:pt x="7193" y="27"/>
                  </a:lnTo>
                  <a:lnTo>
                    <a:pt x="7548" y="13"/>
                  </a:lnTo>
                  <a:lnTo>
                    <a:pt x="7869" y="6"/>
                  </a:lnTo>
                  <a:lnTo>
                    <a:pt x="8171" y="6"/>
                  </a:lnTo>
                  <a:lnTo>
                    <a:pt x="8439" y="0"/>
                  </a:lnTo>
                  <a:lnTo>
                    <a:pt x="8680" y="0"/>
                  </a:lnTo>
                  <a:lnTo>
                    <a:pt x="8887" y="0"/>
                  </a:lnTo>
                  <a:lnTo>
                    <a:pt x="9055" y="0"/>
                  </a:lnTo>
                  <a:lnTo>
                    <a:pt x="9182" y="6"/>
                  </a:lnTo>
                  <a:lnTo>
                    <a:pt x="9269" y="6"/>
                  </a:lnTo>
                  <a:lnTo>
                    <a:pt x="9309" y="6"/>
                  </a:lnTo>
                  <a:lnTo>
                    <a:pt x="9383" y="6"/>
                  </a:lnTo>
                  <a:lnTo>
                    <a:pt x="9423" y="6"/>
                  </a:lnTo>
                  <a:lnTo>
                    <a:pt x="9510" y="6"/>
                  </a:lnTo>
                  <a:lnTo>
                    <a:pt x="9638" y="0"/>
                  </a:lnTo>
                  <a:lnTo>
                    <a:pt x="9805" y="0"/>
                  </a:lnTo>
                  <a:lnTo>
                    <a:pt x="10013" y="0"/>
                  </a:lnTo>
                  <a:close/>
                </a:path>
              </a:pathLst>
            </a:custGeom>
            <a:solidFill>
              <a:srgbClr val="003192"/>
            </a:solidFill>
            <a:ln w="0">
              <a:noFill/>
              <a:prstDash val="solid"/>
              <a:round/>
              <a:headEnd/>
              <a:tailEnd/>
            </a:ln>
            <a:effectLst>
              <a:outerShdw blurRad="101600" dist="889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1" name="Freeform 19">
              <a:extLst>
                <a:ext uri="{FF2B5EF4-FFF2-40B4-BE49-F238E27FC236}">
                  <a16:creationId xmlns:a16="http://schemas.microsoft.com/office/drawing/2014/main" id="{AEFFE8C4-4992-4EB8-A19D-33AFF6E4E5F0}"/>
                </a:ext>
              </a:extLst>
            </p:cNvPr>
            <p:cNvSpPr>
              <a:spLocks/>
            </p:cNvSpPr>
            <p:nvPr/>
          </p:nvSpPr>
          <p:spPr bwMode="auto">
            <a:xfrm>
              <a:off x="4496344" y="1986391"/>
              <a:ext cx="3195088" cy="3783762"/>
            </a:xfrm>
            <a:custGeom>
              <a:avLst/>
              <a:gdLst>
                <a:gd name="T0" fmla="*/ 8894 w 18291"/>
                <a:gd name="T1" fmla="*/ 0 h 21661"/>
                <a:gd name="T2" fmla="*/ 9108 w 18291"/>
                <a:gd name="T3" fmla="*/ 7 h 21661"/>
                <a:gd name="T4" fmla="*/ 9283 w 18291"/>
                <a:gd name="T5" fmla="*/ 0 h 21661"/>
                <a:gd name="T6" fmla="*/ 9751 w 18291"/>
                <a:gd name="T7" fmla="*/ 0 h 21661"/>
                <a:gd name="T8" fmla="*/ 10542 w 18291"/>
                <a:gd name="T9" fmla="*/ 0 h 21661"/>
                <a:gd name="T10" fmla="*/ 11586 w 18291"/>
                <a:gd name="T11" fmla="*/ 34 h 21661"/>
                <a:gd name="T12" fmla="*/ 12805 w 18291"/>
                <a:gd name="T13" fmla="*/ 101 h 21661"/>
                <a:gd name="T14" fmla="*/ 14131 w 18291"/>
                <a:gd name="T15" fmla="*/ 228 h 21661"/>
                <a:gd name="T16" fmla="*/ 15478 w 18291"/>
                <a:gd name="T17" fmla="*/ 415 h 21661"/>
                <a:gd name="T18" fmla="*/ 15679 w 18291"/>
                <a:gd name="T19" fmla="*/ 1560 h 21661"/>
                <a:gd name="T20" fmla="*/ 16188 w 18291"/>
                <a:gd name="T21" fmla="*/ 2565 h 21661"/>
                <a:gd name="T22" fmla="*/ 16958 w 18291"/>
                <a:gd name="T23" fmla="*/ 3375 h 21661"/>
                <a:gd name="T24" fmla="*/ 17929 w 18291"/>
                <a:gd name="T25" fmla="*/ 3931 h 21661"/>
                <a:gd name="T26" fmla="*/ 18264 w 18291"/>
                <a:gd name="T27" fmla="*/ 5196 h 21661"/>
                <a:gd name="T28" fmla="*/ 18170 w 18291"/>
                <a:gd name="T29" fmla="*/ 7218 h 21661"/>
                <a:gd name="T30" fmla="*/ 17989 w 18291"/>
                <a:gd name="T31" fmla="*/ 9615 h 21661"/>
                <a:gd name="T32" fmla="*/ 17728 w 18291"/>
                <a:gd name="T33" fmla="*/ 12013 h 21661"/>
                <a:gd name="T34" fmla="*/ 17299 w 18291"/>
                <a:gd name="T35" fmla="*/ 13720 h 21661"/>
                <a:gd name="T36" fmla="*/ 16656 w 18291"/>
                <a:gd name="T37" fmla="*/ 15233 h 21661"/>
                <a:gd name="T38" fmla="*/ 15833 w 18291"/>
                <a:gd name="T39" fmla="*/ 16572 h 21661"/>
                <a:gd name="T40" fmla="*/ 14888 w 18291"/>
                <a:gd name="T41" fmla="*/ 17744 h 21661"/>
                <a:gd name="T42" fmla="*/ 13857 w 18291"/>
                <a:gd name="T43" fmla="*/ 18755 h 21661"/>
                <a:gd name="T44" fmla="*/ 12799 w 18291"/>
                <a:gd name="T45" fmla="*/ 19606 h 21661"/>
                <a:gd name="T46" fmla="*/ 11754 w 18291"/>
                <a:gd name="T47" fmla="*/ 20315 h 21661"/>
                <a:gd name="T48" fmla="*/ 10776 w 18291"/>
                <a:gd name="T49" fmla="*/ 20891 h 21661"/>
                <a:gd name="T50" fmla="*/ 9899 w 18291"/>
                <a:gd name="T51" fmla="*/ 21333 h 21661"/>
                <a:gd name="T52" fmla="*/ 9182 w 18291"/>
                <a:gd name="T53" fmla="*/ 21661 h 21661"/>
                <a:gd name="T54" fmla="*/ 8646 w 18291"/>
                <a:gd name="T55" fmla="*/ 21454 h 21661"/>
                <a:gd name="T56" fmla="*/ 7823 w 18291"/>
                <a:gd name="T57" fmla="*/ 21052 h 21661"/>
                <a:gd name="T58" fmla="*/ 6871 w 18291"/>
                <a:gd name="T59" fmla="*/ 20523 h 21661"/>
                <a:gd name="T60" fmla="*/ 5840 w 18291"/>
                <a:gd name="T61" fmla="*/ 19860 h 21661"/>
                <a:gd name="T62" fmla="*/ 4782 w 18291"/>
                <a:gd name="T63" fmla="*/ 19056 h 21661"/>
                <a:gd name="T64" fmla="*/ 3744 w 18291"/>
                <a:gd name="T65" fmla="*/ 18099 h 21661"/>
                <a:gd name="T66" fmla="*/ 2759 w 18291"/>
                <a:gd name="T67" fmla="*/ 16981 h 21661"/>
                <a:gd name="T68" fmla="*/ 1895 w 18291"/>
                <a:gd name="T69" fmla="*/ 15702 h 21661"/>
                <a:gd name="T70" fmla="*/ 1185 w 18291"/>
                <a:gd name="T71" fmla="*/ 14242 h 21661"/>
                <a:gd name="T72" fmla="*/ 676 w 18291"/>
                <a:gd name="T73" fmla="*/ 12602 h 21661"/>
                <a:gd name="T74" fmla="*/ 382 w 18291"/>
                <a:gd name="T75" fmla="*/ 10486 h 21661"/>
                <a:gd name="T76" fmla="*/ 167 w 18291"/>
                <a:gd name="T77" fmla="*/ 7982 h 21661"/>
                <a:gd name="T78" fmla="*/ 47 w 18291"/>
                <a:gd name="T79" fmla="*/ 5826 h 21661"/>
                <a:gd name="T80" fmla="*/ 0 w 18291"/>
                <a:gd name="T81" fmla="*/ 4058 h 21661"/>
                <a:gd name="T82" fmla="*/ 1031 w 18291"/>
                <a:gd name="T83" fmla="*/ 3589 h 21661"/>
                <a:gd name="T84" fmla="*/ 1875 w 18291"/>
                <a:gd name="T85" fmla="*/ 2859 h 21661"/>
                <a:gd name="T86" fmla="*/ 2478 w 18291"/>
                <a:gd name="T87" fmla="*/ 1915 h 21661"/>
                <a:gd name="T88" fmla="*/ 2786 w 18291"/>
                <a:gd name="T89" fmla="*/ 811 h 21661"/>
                <a:gd name="T90" fmla="*/ 3710 w 18291"/>
                <a:gd name="T91" fmla="*/ 282 h 21661"/>
                <a:gd name="T92" fmla="*/ 5050 w 18291"/>
                <a:gd name="T93" fmla="*/ 134 h 21661"/>
                <a:gd name="T94" fmla="*/ 6316 w 18291"/>
                <a:gd name="T95" fmla="*/ 54 h 21661"/>
                <a:gd name="T96" fmla="*/ 7421 w 18291"/>
                <a:gd name="T97" fmla="*/ 7 h 21661"/>
                <a:gd name="T98" fmla="*/ 8311 w 18291"/>
                <a:gd name="T99" fmla="*/ 0 h 2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291" h="21661">
                  <a:moveTo>
                    <a:pt x="8539" y="0"/>
                  </a:moveTo>
                  <a:lnTo>
                    <a:pt x="8740" y="0"/>
                  </a:lnTo>
                  <a:lnTo>
                    <a:pt x="8894" y="0"/>
                  </a:lnTo>
                  <a:lnTo>
                    <a:pt x="9008" y="0"/>
                  </a:lnTo>
                  <a:lnTo>
                    <a:pt x="9082" y="0"/>
                  </a:lnTo>
                  <a:lnTo>
                    <a:pt x="9108" y="7"/>
                  </a:lnTo>
                  <a:lnTo>
                    <a:pt x="9182" y="7"/>
                  </a:lnTo>
                  <a:lnTo>
                    <a:pt x="9209" y="0"/>
                  </a:lnTo>
                  <a:lnTo>
                    <a:pt x="9283" y="0"/>
                  </a:lnTo>
                  <a:lnTo>
                    <a:pt x="9396" y="0"/>
                  </a:lnTo>
                  <a:lnTo>
                    <a:pt x="9557" y="0"/>
                  </a:lnTo>
                  <a:lnTo>
                    <a:pt x="9751" y="0"/>
                  </a:lnTo>
                  <a:lnTo>
                    <a:pt x="9979" y="0"/>
                  </a:lnTo>
                  <a:lnTo>
                    <a:pt x="10247" y="0"/>
                  </a:lnTo>
                  <a:lnTo>
                    <a:pt x="10542" y="0"/>
                  </a:lnTo>
                  <a:lnTo>
                    <a:pt x="10870" y="7"/>
                  </a:lnTo>
                  <a:lnTo>
                    <a:pt x="11218" y="20"/>
                  </a:lnTo>
                  <a:lnTo>
                    <a:pt x="11586" y="34"/>
                  </a:lnTo>
                  <a:lnTo>
                    <a:pt x="11982" y="54"/>
                  </a:lnTo>
                  <a:lnTo>
                    <a:pt x="12383" y="74"/>
                  </a:lnTo>
                  <a:lnTo>
                    <a:pt x="12805" y="101"/>
                  </a:lnTo>
                  <a:lnTo>
                    <a:pt x="13241" y="134"/>
                  </a:lnTo>
                  <a:lnTo>
                    <a:pt x="13683" y="174"/>
                  </a:lnTo>
                  <a:lnTo>
                    <a:pt x="14131" y="228"/>
                  </a:lnTo>
                  <a:lnTo>
                    <a:pt x="14580" y="282"/>
                  </a:lnTo>
                  <a:lnTo>
                    <a:pt x="15029" y="342"/>
                  </a:lnTo>
                  <a:lnTo>
                    <a:pt x="15478" y="415"/>
                  </a:lnTo>
                  <a:lnTo>
                    <a:pt x="15504" y="811"/>
                  </a:lnTo>
                  <a:lnTo>
                    <a:pt x="15571" y="1192"/>
                  </a:lnTo>
                  <a:lnTo>
                    <a:pt x="15679" y="1560"/>
                  </a:lnTo>
                  <a:lnTo>
                    <a:pt x="15813" y="1915"/>
                  </a:lnTo>
                  <a:lnTo>
                    <a:pt x="15987" y="2250"/>
                  </a:lnTo>
                  <a:lnTo>
                    <a:pt x="16188" y="2565"/>
                  </a:lnTo>
                  <a:lnTo>
                    <a:pt x="16415" y="2859"/>
                  </a:lnTo>
                  <a:lnTo>
                    <a:pt x="16677" y="3127"/>
                  </a:lnTo>
                  <a:lnTo>
                    <a:pt x="16958" y="3375"/>
                  </a:lnTo>
                  <a:lnTo>
                    <a:pt x="17259" y="3589"/>
                  </a:lnTo>
                  <a:lnTo>
                    <a:pt x="17587" y="3777"/>
                  </a:lnTo>
                  <a:lnTo>
                    <a:pt x="17929" y="3931"/>
                  </a:lnTo>
                  <a:lnTo>
                    <a:pt x="18291" y="4058"/>
                  </a:lnTo>
                  <a:lnTo>
                    <a:pt x="18277" y="4600"/>
                  </a:lnTo>
                  <a:lnTo>
                    <a:pt x="18264" y="5196"/>
                  </a:lnTo>
                  <a:lnTo>
                    <a:pt x="18244" y="5826"/>
                  </a:lnTo>
                  <a:lnTo>
                    <a:pt x="18210" y="6502"/>
                  </a:lnTo>
                  <a:lnTo>
                    <a:pt x="18170" y="7218"/>
                  </a:lnTo>
                  <a:lnTo>
                    <a:pt x="18123" y="7982"/>
                  </a:lnTo>
                  <a:lnTo>
                    <a:pt x="18063" y="8778"/>
                  </a:lnTo>
                  <a:lnTo>
                    <a:pt x="17989" y="9615"/>
                  </a:lnTo>
                  <a:lnTo>
                    <a:pt x="17909" y="10486"/>
                  </a:lnTo>
                  <a:lnTo>
                    <a:pt x="17808" y="11403"/>
                  </a:lnTo>
                  <a:lnTo>
                    <a:pt x="17728" y="12013"/>
                  </a:lnTo>
                  <a:lnTo>
                    <a:pt x="17614" y="12602"/>
                  </a:lnTo>
                  <a:lnTo>
                    <a:pt x="17467" y="13171"/>
                  </a:lnTo>
                  <a:lnTo>
                    <a:pt x="17299" y="13720"/>
                  </a:lnTo>
                  <a:lnTo>
                    <a:pt x="17105" y="14242"/>
                  </a:lnTo>
                  <a:lnTo>
                    <a:pt x="16891" y="14751"/>
                  </a:lnTo>
                  <a:lnTo>
                    <a:pt x="16656" y="15233"/>
                  </a:lnTo>
                  <a:lnTo>
                    <a:pt x="16395" y="15702"/>
                  </a:lnTo>
                  <a:lnTo>
                    <a:pt x="16121" y="16151"/>
                  </a:lnTo>
                  <a:lnTo>
                    <a:pt x="15833" y="16572"/>
                  </a:lnTo>
                  <a:lnTo>
                    <a:pt x="15531" y="16981"/>
                  </a:lnTo>
                  <a:lnTo>
                    <a:pt x="15210" y="17376"/>
                  </a:lnTo>
                  <a:lnTo>
                    <a:pt x="14888" y="17744"/>
                  </a:lnTo>
                  <a:lnTo>
                    <a:pt x="14553" y="18099"/>
                  </a:lnTo>
                  <a:lnTo>
                    <a:pt x="14205" y="18434"/>
                  </a:lnTo>
                  <a:lnTo>
                    <a:pt x="13857" y="18755"/>
                  </a:lnTo>
                  <a:lnTo>
                    <a:pt x="13509" y="19056"/>
                  </a:lnTo>
                  <a:lnTo>
                    <a:pt x="13154" y="19338"/>
                  </a:lnTo>
                  <a:lnTo>
                    <a:pt x="12799" y="19606"/>
                  </a:lnTo>
                  <a:lnTo>
                    <a:pt x="12450" y="19860"/>
                  </a:lnTo>
                  <a:lnTo>
                    <a:pt x="12102" y="20094"/>
                  </a:lnTo>
                  <a:lnTo>
                    <a:pt x="11754" y="20315"/>
                  </a:lnTo>
                  <a:lnTo>
                    <a:pt x="11419" y="20523"/>
                  </a:lnTo>
                  <a:lnTo>
                    <a:pt x="11091" y="20710"/>
                  </a:lnTo>
                  <a:lnTo>
                    <a:pt x="10776" y="20891"/>
                  </a:lnTo>
                  <a:lnTo>
                    <a:pt x="10468" y="21052"/>
                  </a:lnTo>
                  <a:lnTo>
                    <a:pt x="10180" y="21199"/>
                  </a:lnTo>
                  <a:lnTo>
                    <a:pt x="9899" y="21333"/>
                  </a:lnTo>
                  <a:lnTo>
                    <a:pt x="9644" y="21454"/>
                  </a:lnTo>
                  <a:lnTo>
                    <a:pt x="9403" y="21561"/>
                  </a:lnTo>
                  <a:lnTo>
                    <a:pt x="9182" y="21661"/>
                  </a:lnTo>
                  <a:lnTo>
                    <a:pt x="9108" y="21661"/>
                  </a:lnTo>
                  <a:lnTo>
                    <a:pt x="8887" y="21561"/>
                  </a:lnTo>
                  <a:lnTo>
                    <a:pt x="8646" y="21454"/>
                  </a:lnTo>
                  <a:lnTo>
                    <a:pt x="8392" y="21333"/>
                  </a:lnTo>
                  <a:lnTo>
                    <a:pt x="8117" y="21199"/>
                  </a:lnTo>
                  <a:lnTo>
                    <a:pt x="7823" y="21052"/>
                  </a:lnTo>
                  <a:lnTo>
                    <a:pt x="7514" y="20891"/>
                  </a:lnTo>
                  <a:lnTo>
                    <a:pt x="7200" y="20710"/>
                  </a:lnTo>
                  <a:lnTo>
                    <a:pt x="6871" y="20523"/>
                  </a:lnTo>
                  <a:lnTo>
                    <a:pt x="6537" y="20315"/>
                  </a:lnTo>
                  <a:lnTo>
                    <a:pt x="6195" y="20094"/>
                  </a:lnTo>
                  <a:lnTo>
                    <a:pt x="5840" y="19860"/>
                  </a:lnTo>
                  <a:lnTo>
                    <a:pt x="5492" y="19606"/>
                  </a:lnTo>
                  <a:lnTo>
                    <a:pt x="5137" y="19338"/>
                  </a:lnTo>
                  <a:lnTo>
                    <a:pt x="4782" y="19056"/>
                  </a:lnTo>
                  <a:lnTo>
                    <a:pt x="4434" y="18755"/>
                  </a:lnTo>
                  <a:lnTo>
                    <a:pt x="4085" y="18434"/>
                  </a:lnTo>
                  <a:lnTo>
                    <a:pt x="3744" y="18099"/>
                  </a:lnTo>
                  <a:lnTo>
                    <a:pt x="3402" y="17744"/>
                  </a:lnTo>
                  <a:lnTo>
                    <a:pt x="3081" y="17376"/>
                  </a:lnTo>
                  <a:lnTo>
                    <a:pt x="2759" y="16981"/>
                  </a:lnTo>
                  <a:lnTo>
                    <a:pt x="2458" y="16572"/>
                  </a:lnTo>
                  <a:lnTo>
                    <a:pt x="2170" y="16151"/>
                  </a:lnTo>
                  <a:lnTo>
                    <a:pt x="1895" y="15702"/>
                  </a:lnTo>
                  <a:lnTo>
                    <a:pt x="1641" y="15233"/>
                  </a:lnTo>
                  <a:lnTo>
                    <a:pt x="1400" y="14751"/>
                  </a:lnTo>
                  <a:lnTo>
                    <a:pt x="1185" y="14242"/>
                  </a:lnTo>
                  <a:lnTo>
                    <a:pt x="991" y="13720"/>
                  </a:lnTo>
                  <a:lnTo>
                    <a:pt x="824" y="13171"/>
                  </a:lnTo>
                  <a:lnTo>
                    <a:pt x="676" y="12602"/>
                  </a:lnTo>
                  <a:lnTo>
                    <a:pt x="563" y="12013"/>
                  </a:lnTo>
                  <a:lnTo>
                    <a:pt x="482" y="11403"/>
                  </a:lnTo>
                  <a:lnTo>
                    <a:pt x="382" y="10486"/>
                  </a:lnTo>
                  <a:lnTo>
                    <a:pt x="301" y="9615"/>
                  </a:lnTo>
                  <a:lnTo>
                    <a:pt x="228" y="8778"/>
                  </a:lnTo>
                  <a:lnTo>
                    <a:pt x="167" y="7982"/>
                  </a:lnTo>
                  <a:lnTo>
                    <a:pt x="120" y="7218"/>
                  </a:lnTo>
                  <a:lnTo>
                    <a:pt x="80" y="6502"/>
                  </a:lnTo>
                  <a:lnTo>
                    <a:pt x="47" y="5826"/>
                  </a:lnTo>
                  <a:lnTo>
                    <a:pt x="27" y="5196"/>
                  </a:lnTo>
                  <a:lnTo>
                    <a:pt x="13" y="4600"/>
                  </a:lnTo>
                  <a:lnTo>
                    <a:pt x="0" y="4058"/>
                  </a:lnTo>
                  <a:lnTo>
                    <a:pt x="362" y="3931"/>
                  </a:lnTo>
                  <a:lnTo>
                    <a:pt x="710" y="3777"/>
                  </a:lnTo>
                  <a:lnTo>
                    <a:pt x="1031" y="3589"/>
                  </a:lnTo>
                  <a:lnTo>
                    <a:pt x="1339" y="3375"/>
                  </a:lnTo>
                  <a:lnTo>
                    <a:pt x="1621" y="3127"/>
                  </a:lnTo>
                  <a:lnTo>
                    <a:pt x="1875" y="2859"/>
                  </a:lnTo>
                  <a:lnTo>
                    <a:pt x="2103" y="2565"/>
                  </a:lnTo>
                  <a:lnTo>
                    <a:pt x="2304" y="2250"/>
                  </a:lnTo>
                  <a:lnTo>
                    <a:pt x="2478" y="1915"/>
                  </a:lnTo>
                  <a:lnTo>
                    <a:pt x="2612" y="1560"/>
                  </a:lnTo>
                  <a:lnTo>
                    <a:pt x="2719" y="1192"/>
                  </a:lnTo>
                  <a:lnTo>
                    <a:pt x="2786" y="811"/>
                  </a:lnTo>
                  <a:lnTo>
                    <a:pt x="2813" y="415"/>
                  </a:lnTo>
                  <a:lnTo>
                    <a:pt x="3262" y="342"/>
                  </a:lnTo>
                  <a:lnTo>
                    <a:pt x="3710" y="282"/>
                  </a:lnTo>
                  <a:lnTo>
                    <a:pt x="4166" y="228"/>
                  </a:lnTo>
                  <a:lnTo>
                    <a:pt x="4608" y="174"/>
                  </a:lnTo>
                  <a:lnTo>
                    <a:pt x="5050" y="134"/>
                  </a:lnTo>
                  <a:lnTo>
                    <a:pt x="5485" y="101"/>
                  </a:lnTo>
                  <a:lnTo>
                    <a:pt x="5907" y="74"/>
                  </a:lnTo>
                  <a:lnTo>
                    <a:pt x="6316" y="54"/>
                  </a:lnTo>
                  <a:lnTo>
                    <a:pt x="6704" y="34"/>
                  </a:lnTo>
                  <a:lnTo>
                    <a:pt x="7072" y="20"/>
                  </a:lnTo>
                  <a:lnTo>
                    <a:pt x="7421" y="7"/>
                  </a:lnTo>
                  <a:lnTo>
                    <a:pt x="7749" y="0"/>
                  </a:lnTo>
                  <a:lnTo>
                    <a:pt x="8044" y="0"/>
                  </a:lnTo>
                  <a:lnTo>
                    <a:pt x="8311" y="0"/>
                  </a:lnTo>
                  <a:lnTo>
                    <a:pt x="8539" y="0"/>
                  </a:lnTo>
                  <a:close/>
                </a:path>
              </a:pathLst>
            </a:custGeom>
            <a:solidFill>
              <a:srgbClr val="42BA17"/>
            </a:solidFill>
            <a:ln w="0">
              <a:solidFill>
                <a:srgbClr val="E22A1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2" name="Freeform 20">
              <a:extLst>
                <a:ext uri="{FF2B5EF4-FFF2-40B4-BE49-F238E27FC236}">
                  <a16:creationId xmlns:a16="http://schemas.microsoft.com/office/drawing/2014/main" id="{052B1DFC-00DA-4F6C-93F9-589464E1A25F}"/>
                </a:ext>
              </a:extLst>
            </p:cNvPr>
            <p:cNvSpPr>
              <a:spLocks/>
            </p:cNvSpPr>
            <p:nvPr/>
          </p:nvSpPr>
          <p:spPr bwMode="auto">
            <a:xfrm>
              <a:off x="6094499" y="1986391"/>
              <a:ext cx="1596933" cy="3783762"/>
            </a:xfrm>
            <a:custGeom>
              <a:avLst/>
              <a:gdLst>
                <a:gd name="T0" fmla="*/ 830 w 9142"/>
                <a:gd name="T1" fmla="*/ 0 h 21661"/>
                <a:gd name="T2" fmla="*/ 1393 w 9142"/>
                <a:gd name="T3" fmla="*/ 0 h 21661"/>
                <a:gd name="T4" fmla="*/ 2069 w 9142"/>
                <a:gd name="T5" fmla="*/ 20 h 21661"/>
                <a:gd name="T6" fmla="*/ 2833 w 9142"/>
                <a:gd name="T7" fmla="*/ 54 h 21661"/>
                <a:gd name="T8" fmla="*/ 3656 w 9142"/>
                <a:gd name="T9" fmla="*/ 101 h 21661"/>
                <a:gd name="T10" fmla="*/ 4534 w 9142"/>
                <a:gd name="T11" fmla="*/ 174 h 21661"/>
                <a:gd name="T12" fmla="*/ 5431 w 9142"/>
                <a:gd name="T13" fmla="*/ 282 h 21661"/>
                <a:gd name="T14" fmla="*/ 6329 w 9142"/>
                <a:gd name="T15" fmla="*/ 415 h 21661"/>
                <a:gd name="T16" fmla="*/ 6422 w 9142"/>
                <a:gd name="T17" fmla="*/ 1192 h 21661"/>
                <a:gd name="T18" fmla="*/ 6664 w 9142"/>
                <a:gd name="T19" fmla="*/ 1915 h 21661"/>
                <a:gd name="T20" fmla="*/ 7039 w 9142"/>
                <a:gd name="T21" fmla="*/ 2565 h 21661"/>
                <a:gd name="T22" fmla="*/ 7528 w 9142"/>
                <a:gd name="T23" fmla="*/ 3127 h 21661"/>
                <a:gd name="T24" fmla="*/ 8110 w 9142"/>
                <a:gd name="T25" fmla="*/ 3589 h 21661"/>
                <a:gd name="T26" fmla="*/ 8780 w 9142"/>
                <a:gd name="T27" fmla="*/ 3931 h 21661"/>
                <a:gd name="T28" fmla="*/ 9128 w 9142"/>
                <a:gd name="T29" fmla="*/ 4600 h 21661"/>
                <a:gd name="T30" fmla="*/ 9095 w 9142"/>
                <a:gd name="T31" fmla="*/ 5826 h 21661"/>
                <a:gd name="T32" fmla="*/ 9021 w 9142"/>
                <a:gd name="T33" fmla="*/ 7218 h 21661"/>
                <a:gd name="T34" fmla="*/ 8914 w 9142"/>
                <a:gd name="T35" fmla="*/ 8778 h 21661"/>
                <a:gd name="T36" fmla="*/ 8760 w 9142"/>
                <a:gd name="T37" fmla="*/ 10486 h 21661"/>
                <a:gd name="T38" fmla="*/ 8579 w 9142"/>
                <a:gd name="T39" fmla="*/ 12013 h 21661"/>
                <a:gd name="T40" fmla="*/ 8318 w 9142"/>
                <a:gd name="T41" fmla="*/ 13171 h 21661"/>
                <a:gd name="T42" fmla="*/ 7956 w 9142"/>
                <a:gd name="T43" fmla="*/ 14242 h 21661"/>
                <a:gd name="T44" fmla="*/ 7507 w 9142"/>
                <a:gd name="T45" fmla="*/ 15233 h 21661"/>
                <a:gd name="T46" fmla="*/ 6972 w 9142"/>
                <a:gd name="T47" fmla="*/ 16151 h 21661"/>
                <a:gd name="T48" fmla="*/ 6382 w 9142"/>
                <a:gd name="T49" fmla="*/ 16981 h 21661"/>
                <a:gd name="T50" fmla="*/ 5739 w 9142"/>
                <a:gd name="T51" fmla="*/ 17744 h 21661"/>
                <a:gd name="T52" fmla="*/ 5056 w 9142"/>
                <a:gd name="T53" fmla="*/ 18434 h 21661"/>
                <a:gd name="T54" fmla="*/ 4360 w 9142"/>
                <a:gd name="T55" fmla="*/ 19056 h 21661"/>
                <a:gd name="T56" fmla="*/ 3650 w 9142"/>
                <a:gd name="T57" fmla="*/ 19606 h 21661"/>
                <a:gd name="T58" fmla="*/ 2953 w 9142"/>
                <a:gd name="T59" fmla="*/ 20094 h 21661"/>
                <a:gd name="T60" fmla="*/ 2270 w 9142"/>
                <a:gd name="T61" fmla="*/ 20523 h 21661"/>
                <a:gd name="T62" fmla="*/ 1627 w 9142"/>
                <a:gd name="T63" fmla="*/ 20891 h 21661"/>
                <a:gd name="T64" fmla="*/ 1031 w 9142"/>
                <a:gd name="T65" fmla="*/ 21199 h 21661"/>
                <a:gd name="T66" fmla="*/ 495 w 9142"/>
                <a:gd name="T67" fmla="*/ 21454 h 21661"/>
                <a:gd name="T68" fmla="*/ 33 w 9142"/>
                <a:gd name="T69" fmla="*/ 21661 h 21661"/>
                <a:gd name="T70" fmla="*/ 0 w 9142"/>
                <a:gd name="T71" fmla="*/ 7 h 21661"/>
                <a:gd name="T72" fmla="*/ 60 w 9142"/>
                <a:gd name="T73" fmla="*/ 0 h 21661"/>
                <a:gd name="T74" fmla="*/ 247 w 9142"/>
                <a:gd name="T75" fmla="*/ 0 h 21661"/>
                <a:gd name="T76" fmla="*/ 602 w 9142"/>
                <a:gd name="T77" fmla="*/ 0 h 2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42" h="21661">
                  <a:moveTo>
                    <a:pt x="602" y="0"/>
                  </a:moveTo>
                  <a:lnTo>
                    <a:pt x="830" y="0"/>
                  </a:lnTo>
                  <a:lnTo>
                    <a:pt x="1098" y="0"/>
                  </a:lnTo>
                  <a:lnTo>
                    <a:pt x="1393" y="0"/>
                  </a:lnTo>
                  <a:lnTo>
                    <a:pt x="1721" y="7"/>
                  </a:lnTo>
                  <a:lnTo>
                    <a:pt x="2069" y="20"/>
                  </a:lnTo>
                  <a:lnTo>
                    <a:pt x="2437" y="34"/>
                  </a:lnTo>
                  <a:lnTo>
                    <a:pt x="2833" y="54"/>
                  </a:lnTo>
                  <a:lnTo>
                    <a:pt x="3234" y="74"/>
                  </a:lnTo>
                  <a:lnTo>
                    <a:pt x="3656" y="101"/>
                  </a:lnTo>
                  <a:lnTo>
                    <a:pt x="4092" y="134"/>
                  </a:lnTo>
                  <a:lnTo>
                    <a:pt x="4534" y="174"/>
                  </a:lnTo>
                  <a:lnTo>
                    <a:pt x="4982" y="228"/>
                  </a:lnTo>
                  <a:lnTo>
                    <a:pt x="5431" y="282"/>
                  </a:lnTo>
                  <a:lnTo>
                    <a:pt x="5880" y="342"/>
                  </a:lnTo>
                  <a:lnTo>
                    <a:pt x="6329" y="415"/>
                  </a:lnTo>
                  <a:lnTo>
                    <a:pt x="6355" y="811"/>
                  </a:lnTo>
                  <a:lnTo>
                    <a:pt x="6422" y="1192"/>
                  </a:lnTo>
                  <a:lnTo>
                    <a:pt x="6530" y="1560"/>
                  </a:lnTo>
                  <a:lnTo>
                    <a:pt x="6664" y="1915"/>
                  </a:lnTo>
                  <a:lnTo>
                    <a:pt x="6838" y="2250"/>
                  </a:lnTo>
                  <a:lnTo>
                    <a:pt x="7039" y="2565"/>
                  </a:lnTo>
                  <a:lnTo>
                    <a:pt x="7266" y="2859"/>
                  </a:lnTo>
                  <a:lnTo>
                    <a:pt x="7528" y="3127"/>
                  </a:lnTo>
                  <a:lnTo>
                    <a:pt x="7809" y="3375"/>
                  </a:lnTo>
                  <a:lnTo>
                    <a:pt x="8110" y="3589"/>
                  </a:lnTo>
                  <a:lnTo>
                    <a:pt x="8438" y="3777"/>
                  </a:lnTo>
                  <a:lnTo>
                    <a:pt x="8780" y="3931"/>
                  </a:lnTo>
                  <a:lnTo>
                    <a:pt x="9142" y="4058"/>
                  </a:lnTo>
                  <a:lnTo>
                    <a:pt x="9128" y="4600"/>
                  </a:lnTo>
                  <a:lnTo>
                    <a:pt x="9115" y="5196"/>
                  </a:lnTo>
                  <a:lnTo>
                    <a:pt x="9095" y="5826"/>
                  </a:lnTo>
                  <a:lnTo>
                    <a:pt x="9061" y="6502"/>
                  </a:lnTo>
                  <a:lnTo>
                    <a:pt x="9021" y="7218"/>
                  </a:lnTo>
                  <a:lnTo>
                    <a:pt x="8974" y="7982"/>
                  </a:lnTo>
                  <a:lnTo>
                    <a:pt x="8914" y="8778"/>
                  </a:lnTo>
                  <a:lnTo>
                    <a:pt x="8840" y="9615"/>
                  </a:lnTo>
                  <a:lnTo>
                    <a:pt x="8760" y="10486"/>
                  </a:lnTo>
                  <a:lnTo>
                    <a:pt x="8659" y="11403"/>
                  </a:lnTo>
                  <a:lnTo>
                    <a:pt x="8579" y="12013"/>
                  </a:lnTo>
                  <a:lnTo>
                    <a:pt x="8465" y="12602"/>
                  </a:lnTo>
                  <a:lnTo>
                    <a:pt x="8318" y="13171"/>
                  </a:lnTo>
                  <a:lnTo>
                    <a:pt x="8150" y="13720"/>
                  </a:lnTo>
                  <a:lnTo>
                    <a:pt x="7956" y="14242"/>
                  </a:lnTo>
                  <a:lnTo>
                    <a:pt x="7742" y="14751"/>
                  </a:lnTo>
                  <a:lnTo>
                    <a:pt x="7507" y="15233"/>
                  </a:lnTo>
                  <a:lnTo>
                    <a:pt x="7246" y="15702"/>
                  </a:lnTo>
                  <a:lnTo>
                    <a:pt x="6972" y="16151"/>
                  </a:lnTo>
                  <a:lnTo>
                    <a:pt x="6684" y="16572"/>
                  </a:lnTo>
                  <a:lnTo>
                    <a:pt x="6382" y="16981"/>
                  </a:lnTo>
                  <a:lnTo>
                    <a:pt x="6061" y="17376"/>
                  </a:lnTo>
                  <a:lnTo>
                    <a:pt x="5739" y="17744"/>
                  </a:lnTo>
                  <a:lnTo>
                    <a:pt x="5404" y="18099"/>
                  </a:lnTo>
                  <a:lnTo>
                    <a:pt x="5056" y="18434"/>
                  </a:lnTo>
                  <a:lnTo>
                    <a:pt x="4708" y="18755"/>
                  </a:lnTo>
                  <a:lnTo>
                    <a:pt x="4360" y="19056"/>
                  </a:lnTo>
                  <a:lnTo>
                    <a:pt x="4005" y="19338"/>
                  </a:lnTo>
                  <a:lnTo>
                    <a:pt x="3650" y="19606"/>
                  </a:lnTo>
                  <a:lnTo>
                    <a:pt x="3301" y="19860"/>
                  </a:lnTo>
                  <a:lnTo>
                    <a:pt x="2953" y="20094"/>
                  </a:lnTo>
                  <a:lnTo>
                    <a:pt x="2605" y="20315"/>
                  </a:lnTo>
                  <a:lnTo>
                    <a:pt x="2270" y="20523"/>
                  </a:lnTo>
                  <a:lnTo>
                    <a:pt x="1942" y="20710"/>
                  </a:lnTo>
                  <a:lnTo>
                    <a:pt x="1627" y="20891"/>
                  </a:lnTo>
                  <a:lnTo>
                    <a:pt x="1319" y="21052"/>
                  </a:lnTo>
                  <a:lnTo>
                    <a:pt x="1031" y="21199"/>
                  </a:lnTo>
                  <a:lnTo>
                    <a:pt x="750" y="21333"/>
                  </a:lnTo>
                  <a:lnTo>
                    <a:pt x="495" y="21454"/>
                  </a:lnTo>
                  <a:lnTo>
                    <a:pt x="254" y="21561"/>
                  </a:lnTo>
                  <a:lnTo>
                    <a:pt x="33" y="21661"/>
                  </a:lnTo>
                  <a:lnTo>
                    <a:pt x="0" y="21661"/>
                  </a:lnTo>
                  <a:lnTo>
                    <a:pt x="0" y="7"/>
                  </a:lnTo>
                  <a:lnTo>
                    <a:pt x="33" y="7"/>
                  </a:lnTo>
                  <a:lnTo>
                    <a:pt x="60" y="0"/>
                  </a:lnTo>
                  <a:lnTo>
                    <a:pt x="134" y="0"/>
                  </a:lnTo>
                  <a:lnTo>
                    <a:pt x="247" y="0"/>
                  </a:lnTo>
                  <a:lnTo>
                    <a:pt x="408" y="0"/>
                  </a:lnTo>
                  <a:lnTo>
                    <a:pt x="602" y="0"/>
                  </a:lnTo>
                  <a:close/>
                </a:path>
              </a:pathLst>
            </a:custGeom>
            <a:solidFill>
              <a:srgbClr val="3A98CD"/>
            </a:solidFill>
            <a:ln w="0">
              <a:solidFill>
                <a:srgbClr val="E22A1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3" name="Freeform 21">
              <a:extLst>
                <a:ext uri="{FF2B5EF4-FFF2-40B4-BE49-F238E27FC236}">
                  <a16:creationId xmlns:a16="http://schemas.microsoft.com/office/drawing/2014/main" id="{9C13F667-FE84-4D1E-B775-0EFEFF46CD24}"/>
                </a:ext>
              </a:extLst>
            </p:cNvPr>
            <p:cNvSpPr>
              <a:spLocks/>
            </p:cNvSpPr>
            <p:nvPr/>
          </p:nvSpPr>
          <p:spPr bwMode="auto">
            <a:xfrm>
              <a:off x="5805402" y="2970019"/>
              <a:ext cx="576796" cy="1239885"/>
            </a:xfrm>
            <a:custGeom>
              <a:avLst/>
              <a:gdLst>
                <a:gd name="T0" fmla="*/ 1655 w 3302"/>
                <a:gd name="T1" fmla="*/ 0 h 7098"/>
                <a:gd name="T2" fmla="*/ 1896 w 3302"/>
                <a:gd name="T3" fmla="*/ 21 h 7098"/>
                <a:gd name="T4" fmla="*/ 2130 w 3302"/>
                <a:gd name="T5" fmla="*/ 74 h 7098"/>
                <a:gd name="T6" fmla="*/ 2344 w 3302"/>
                <a:gd name="T7" fmla="*/ 154 h 7098"/>
                <a:gd name="T8" fmla="*/ 2552 w 3302"/>
                <a:gd name="T9" fmla="*/ 268 h 7098"/>
                <a:gd name="T10" fmla="*/ 2733 w 3302"/>
                <a:gd name="T11" fmla="*/ 409 h 7098"/>
                <a:gd name="T12" fmla="*/ 2900 w 3302"/>
                <a:gd name="T13" fmla="*/ 570 h 7098"/>
                <a:gd name="T14" fmla="*/ 3034 w 3302"/>
                <a:gd name="T15" fmla="*/ 757 h 7098"/>
                <a:gd name="T16" fmla="*/ 3148 w 3302"/>
                <a:gd name="T17" fmla="*/ 958 h 7098"/>
                <a:gd name="T18" fmla="*/ 3235 w 3302"/>
                <a:gd name="T19" fmla="*/ 1179 h 7098"/>
                <a:gd name="T20" fmla="*/ 3282 w 3302"/>
                <a:gd name="T21" fmla="*/ 1407 h 7098"/>
                <a:gd name="T22" fmla="*/ 3302 w 3302"/>
                <a:gd name="T23" fmla="*/ 1654 h 7098"/>
                <a:gd name="T24" fmla="*/ 3282 w 3302"/>
                <a:gd name="T25" fmla="*/ 1895 h 7098"/>
                <a:gd name="T26" fmla="*/ 3235 w 3302"/>
                <a:gd name="T27" fmla="*/ 2130 h 7098"/>
                <a:gd name="T28" fmla="*/ 3148 w 3302"/>
                <a:gd name="T29" fmla="*/ 2351 h 7098"/>
                <a:gd name="T30" fmla="*/ 3034 w 3302"/>
                <a:gd name="T31" fmla="*/ 2552 h 7098"/>
                <a:gd name="T32" fmla="*/ 2894 w 3302"/>
                <a:gd name="T33" fmla="*/ 2739 h 7098"/>
                <a:gd name="T34" fmla="*/ 2733 w 3302"/>
                <a:gd name="T35" fmla="*/ 2900 h 7098"/>
                <a:gd name="T36" fmla="*/ 2545 w 3302"/>
                <a:gd name="T37" fmla="*/ 3040 h 7098"/>
                <a:gd name="T38" fmla="*/ 2927 w 3302"/>
                <a:gd name="T39" fmla="*/ 7098 h 7098"/>
                <a:gd name="T40" fmla="*/ 409 w 3302"/>
                <a:gd name="T41" fmla="*/ 7098 h 7098"/>
                <a:gd name="T42" fmla="*/ 851 w 3302"/>
                <a:gd name="T43" fmla="*/ 3094 h 7098"/>
                <a:gd name="T44" fmla="*/ 643 w 3302"/>
                <a:gd name="T45" fmla="*/ 2960 h 7098"/>
                <a:gd name="T46" fmla="*/ 462 w 3302"/>
                <a:gd name="T47" fmla="*/ 2793 h 7098"/>
                <a:gd name="T48" fmla="*/ 302 w 3302"/>
                <a:gd name="T49" fmla="*/ 2605 h 7098"/>
                <a:gd name="T50" fmla="*/ 174 w 3302"/>
                <a:gd name="T51" fmla="*/ 2391 h 7098"/>
                <a:gd name="T52" fmla="*/ 81 w 3302"/>
                <a:gd name="T53" fmla="*/ 2163 h 7098"/>
                <a:gd name="T54" fmla="*/ 20 w 3302"/>
                <a:gd name="T55" fmla="*/ 1915 h 7098"/>
                <a:gd name="T56" fmla="*/ 0 w 3302"/>
                <a:gd name="T57" fmla="*/ 1654 h 7098"/>
                <a:gd name="T58" fmla="*/ 20 w 3302"/>
                <a:gd name="T59" fmla="*/ 1407 h 7098"/>
                <a:gd name="T60" fmla="*/ 74 w 3302"/>
                <a:gd name="T61" fmla="*/ 1179 h 7098"/>
                <a:gd name="T62" fmla="*/ 154 w 3302"/>
                <a:gd name="T63" fmla="*/ 958 h 7098"/>
                <a:gd name="T64" fmla="*/ 268 w 3302"/>
                <a:gd name="T65" fmla="*/ 757 h 7098"/>
                <a:gd name="T66" fmla="*/ 409 w 3302"/>
                <a:gd name="T67" fmla="*/ 570 h 7098"/>
                <a:gd name="T68" fmla="*/ 570 w 3302"/>
                <a:gd name="T69" fmla="*/ 409 h 7098"/>
                <a:gd name="T70" fmla="*/ 750 w 3302"/>
                <a:gd name="T71" fmla="*/ 268 h 7098"/>
                <a:gd name="T72" fmla="*/ 958 w 3302"/>
                <a:gd name="T73" fmla="*/ 154 h 7098"/>
                <a:gd name="T74" fmla="*/ 1172 w 3302"/>
                <a:gd name="T75" fmla="*/ 74 h 7098"/>
                <a:gd name="T76" fmla="*/ 1407 w 3302"/>
                <a:gd name="T77" fmla="*/ 21 h 7098"/>
                <a:gd name="T78" fmla="*/ 1655 w 3302"/>
                <a:gd name="T79" fmla="*/ 0 h 7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2" h="7098">
                  <a:moveTo>
                    <a:pt x="1655" y="0"/>
                  </a:moveTo>
                  <a:lnTo>
                    <a:pt x="1896" y="21"/>
                  </a:lnTo>
                  <a:lnTo>
                    <a:pt x="2130" y="74"/>
                  </a:lnTo>
                  <a:lnTo>
                    <a:pt x="2344" y="154"/>
                  </a:lnTo>
                  <a:lnTo>
                    <a:pt x="2552" y="268"/>
                  </a:lnTo>
                  <a:lnTo>
                    <a:pt x="2733" y="409"/>
                  </a:lnTo>
                  <a:lnTo>
                    <a:pt x="2900" y="570"/>
                  </a:lnTo>
                  <a:lnTo>
                    <a:pt x="3034" y="757"/>
                  </a:lnTo>
                  <a:lnTo>
                    <a:pt x="3148" y="958"/>
                  </a:lnTo>
                  <a:lnTo>
                    <a:pt x="3235" y="1179"/>
                  </a:lnTo>
                  <a:lnTo>
                    <a:pt x="3282" y="1407"/>
                  </a:lnTo>
                  <a:lnTo>
                    <a:pt x="3302" y="1654"/>
                  </a:lnTo>
                  <a:lnTo>
                    <a:pt x="3282" y="1895"/>
                  </a:lnTo>
                  <a:lnTo>
                    <a:pt x="3235" y="2130"/>
                  </a:lnTo>
                  <a:lnTo>
                    <a:pt x="3148" y="2351"/>
                  </a:lnTo>
                  <a:lnTo>
                    <a:pt x="3034" y="2552"/>
                  </a:lnTo>
                  <a:lnTo>
                    <a:pt x="2894" y="2739"/>
                  </a:lnTo>
                  <a:lnTo>
                    <a:pt x="2733" y="2900"/>
                  </a:lnTo>
                  <a:lnTo>
                    <a:pt x="2545" y="3040"/>
                  </a:lnTo>
                  <a:lnTo>
                    <a:pt x="2927" y="7098"/>
                  </a:lnTo>
                  <a:lnTo>
                    <a:pt x="409" y="7098"/>
                  </a:lnTo>
                  <a:lnTo>
                    <a:pt x="851" y="3094"/>
                  </a:lnTo>
                  <a:lnTo>
                    <a:pt x="643" y="2960"/>
                  </a:lnTo>
                  <a:lnTo>
                    <a:pt x="462" y="2793"/>
                  </a:lnTo>
                  <a:lnTo>
                    <a:pt x="302" y="2605"/>
                  </a:lnTo>
                  <a:lnTo>
                    <a:pt x="174" y="2391"/>
                  </a:lnTo>
                  <a:lnTo>
                    <a:pt x="81" y="2163"/>
                  </a:lnTo>
                  <a:lnTo>
                    <a:pt x="20" y="1915"/>
                  </a:lnTo>
                  <a:lnTo>
                    <a:pt x="0" y="1654"/>
                  </a:lnTo>
                  <a:lnTo>
                    <a:pt x="20" y="1407"/>
                  </a:lnTo>
                  <a:lnTo>
                    <a:pt x="74" y="1179"/>
                  </a:lnTo>
                  <a:lnTo>
                    <a:pt x="154" y="958"/>
                  </a:lnTo>
                  <a:lnTo>
                    <a:pt x="268" y="757"/>
                  </a:lnTo>
                  <a:lnTo>
                    <a:pt x="409" y="570"/>
                  </a:lnTo>
                  <a:lnTo>
                    <a:pt x="570" y="409"/>
                  </a:lnTo>
                  <a:lnTo>
                    <a:pt x="750" y="268"/>
                  </a:lnTo>
                  <a:lnTo>
                    <a:pt x="958" y="154"/>
                  </a:lnTo>
                  <a:lnTo>
                    <a:pt x="1172" y="74"/>
                  </a:lnTo>
                  <a:lnTo>
                    <a:pt x="1407" y="21"/>
                  </a:lnTo>
                  <a:lnTo>
                    <a:pt x="1655" y="0"/>
                  </a:lnTo>
                  <a:close/>
                </a:path>
              </a:pathLst>
            </a:custGeom>
            <a:solidFill>
              <a:srgbClr val="002060"/>
            </a:solidFill>
            <a:ln w="0">
              <a:solidFill>
                <a:srgbClr val="E22A1B"/>
              </a:solidFill>
              <a:prstDash val="solid"/>
              <a:round/>
              <a:headEnd/>
              <a:tailEnd/>
            </a:ln>
            <a:effectLst>
              <a:innerShdw blurRad="139700" dist="139700" dir="18900000">
                <a:prstClr val="black">
                  <a:alpha val="38000"/>
                </a:prstClr>
              </a:inn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4" name="Freeform 22">
              <a:extLst>
                <a:ext uri="{FF2B5EF4-FFF2-40B4-BE49-F238E27FC236}">
                  <a16:creationId xmlns:a16="http://schemas.microsoft.com/office/drawing/2014/main" id="{C166CCF3-E963-4AFB-9024-448ACB51EA87}"/>
                </a:ext>
              </a:extLst>
            </p:cNvPr>
            <p:cNvSpPr>
              <a:spLocks/>
            </p:cNvSpPr>
            <p:nvPr/>
          </p:nvSpPr>
          <p:spPr bwMode="auto">
            <a:xfrm>
              <a:off x="5805402" y="3023821"/>
              <a:ext cx="511291" cy="1186083"/>
            </a:xfrm>
            <a:custGeom>
              <a:avLst/>
              <a:gdLst>
                <a:gd name="T0" fmla="*/ 704 w 2927"/>
                <a:gd name="T1" fmla="*/ 0 h 6790"/>
                <a:gd name="T2" fmla="*/ 556 w 2927"/>
                <a:gd name="T3" fmla="*/ 154 h 6790"/>
                <a:gd name="T4" fmla="*/ 436 w 2927"/>
                <a:gd name="T5" fmla="*/ 335 h 6790"/>
                <a:gd name="T6" fmla="*/ 335 w 2927"/>
                <a:gd name="T7" fmla="*/ 523 h 6790"/>
                <a:gd name="T8" fmla="*/ 268 w 2927"/>
                <a:gd name="T9" fmla="*/ 730 h 6790"/>
                <a:gd name="T10" fmla="*/ 221 w 2927"/>
                <a:gd name="T11" fmla="*/ 951 h 6790"/>
                <a:gd name="T12" fmla="*/ 208 w 2927"/>
                <a:gd name="T13" fmla="*/ 1172 h 6790"/>
                <a:gd name="T14" fmla="*/ 228 w 2927"/>
                <a:gd name="T15" fmla="*/ 1433 h 6790"/>
                <a:gd name="T16" fmla="*/ 288 w 2927"/>
                <a:gd name="T17" fmla="*/ 1681 h 6790"/>
                <a:gd name="T18" fmla="*/ 382 w 2927"/>
                <a:gd name="T19" fmla="*/ 1915 h 6790"/>
                <a:gd name="T20" fmla="*/ 509 w 2927"/>
                <a:gd name="T21" fmla="*/ 2130 h 6790"/>
                <a:gd name="T22" fmla="*/ 663 w 2927"/>
                <a:gd name="T23" fmla="*/ 2317 h 6790"/>
                <a:gd name="T24" fmla="*/ 851 w 2927"/>
                <a:gd name="T25" fmla="*/ 2485 h 6790"/>
                <a:gd name="T26" fmla="*/ 1052 w 2927"/>
                <a:gd name="T27" fmla="*/ 2619 h 6790"/>
                <a:gd name="T28" fmla="*/ 617 w 2927"/>
                <a:gd name="T29" fmla="*/ 6616 h 6790"/>
                <a:gd name="T30" fmla="*/ 2914 w 2927"/>
                <a:gd name="T31" fmla="*/ 6616 h 6790"/>
                <a:gd name="T32" fmla="*/ 2927 w 2927"/>
                <a:gd name="T33" fmla="*/ 6790 h 6790"/>
                <a:gd name="T34" fmla="*/ 409 w 2927"/>
                <a:gd name="T35" fmla="*/ 6790 h 6790"/>
                <a:gd name="T36" fmla="*/ 851 w 2927"/>
                <a:gd name="T37" fmla="*/ 2786 h 6790"/>
                <a:gd name="T38" fmla="*/ 643 w 2927"/>
                <a:gd name="T39" fmla="*/ 2652 h 6790"/>
                <a:gd name="T40" fmla="*/ 462 w 2927"/>
                <a:gd name="T41" fmla="*/ 2485 h 6790"/>
                <a:gd name="T42" fmla="*/ 302 w 2927"/>
                <a:gd name="T43" fmla="*/ 2297 h 6790"/>
                <a:gd name="T44" fmla="*/ 174 w 2927"/>
                <a:gd name="T45" fmla="*/ 2083 h 6790"/>
                <a:gd name="T46" fmla="*/ 81 w 2927"/>
                <a:gd name="T47" fmla="*/ 1855 h 6790"/>
                <a:gd name="T48" fmla="*/ 20 w 2927"/>
                <a:gd name="T49" fmla="*/ 1607 h 6790"/>
                <a:gd name="T50" fmla="*/ 0 w 2927"/>
                <a:gd name="T51" fmla="*/ 1346 h 6790"/>
                <a:gd name="T52" fmla="*/ 20 w 2927"/>
                <a:gd name="T53" fmla="*/ 1112 h 6790"/>
                <a:gd name="T54" fmla="*/ 67 w 2927"/>
                <a:gd name="T55" fmla="*/ 884 h 6790"/>
                <a:gd name="T56" fmla="*/ 141 w 2927"/>
                <a:gd name="T57" fmla="*/ 677 h 6790"/>
                <a:gd name="T58" fmla="*/ 248 w 2927"/>
                <a:gd name="T59" fmla="*/ 476 h 6790"/>
                <a:gd name="T60" fmla="*/ 375 w 2927"/>
                <a:gd name="T61" fmla="*/ 295 h 6790"/>
                <a:gd name="T62" fmla="*/ 529 w 2927"/>
                <a:gd name="T63" fmla="*/ 134 h 6790"/>
                <a:gd name="T64" fmla="*/ 704 w 2927"/>
                <a:gd name="T65" fmla="*/ 0 h 6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27" h="6790">
                  <a:moveTo>
                    <a:pt x="704" y="0"/>
                  </a:moveTo>
                  <a:lnTo>
                    <a:pt x="556" y="154"/>
                  </a:lnTo>
                  <a:lnTo>
                    <a:pt x="436" y="335"/>
                  </a:lnTo>
                  <a:lnTo>
                    <a:pt x="335" y="523"/>
                  </a:lnTo>
                  <a:lnTo>
                    <a:pt x="268" y="730"/>
                  </a:lnTo>
                  <a:lnTo>
                    <a:pt x="221" y="951"/>
                  </a:lnTo>
                  <a:lnTo>
                    <a:pt x="208" y="1172"/>
                  </a:lnTo>
                  <a:lnTo>
                    <a:pt x="228" y="1433"/>
                  </a:lnTo>
                  <a:lnTo>
                    <a:pt x="288" y="1681"/>
                  </a:lnTo>
                  <a:lnTo>
                    <a:pt x="382" y="1915"/>
                  </a:lnTo>
                  <a:lnTo>
                    <a:pt x="509" y="2130"/>
                  </a:lnTo>
                  <a:lnTo>
                    <a:pt x="663" y="2317"/>
                  </a:lnTo>
                  <a:lnTo>
                    <a:pt x="851" y="2485"/>
                  </a:lnTo>
                  <a:lnTo>
                    <a:pt x="1052" y="2619"/>
                  </a:lnTo>
                  <a:lnTo>
                    <a:pt x="617" y="6616"/>
                  </a:lnTo>
                  <a:lnTo>
                    <a:pt x="2914" y="6616"/>
                  </a:lnTo>
                  <a:lnTo>
                    <a:pt x="2927" y="6790"/>
                  </a:lnTo>
                  <a:lnTo>
                    <a:pt x="409" y="6790"/>
                  </a:lnTo>
                  <a:lnTo>
                    <a:pt x="851" y="2786"/>
                  </a:lnTo>
                  <a:lnTo>
                    <a:pt x="643" y="2652"/>
                  </a:lnTo>
                  <a:lnTo>
                    <a:pt x="462" y="2485"/>
                  </a:lnTo>
                  <a:lnTo>
                    <a:pt x="302" y="2297"/>
                  </a:lnTo>
                  <a:lnTo>
                    <a:pt x="174" y="2083"/>
                  </a:lnTo>
                  <a:lnTo>
                    <a:pt x="81" y="1855"/>
                  </a:lnTo>
                  <a:lnTo>
                    <a:pt x="20" y="1607"/>
                  </a:lnTo>
                  <a:lnTo>
                    <a:pt x="0" y="1346"/>
                  </a:lnTo>
                  <a:lnTo>
                    <a:pt x="20" y="1112"/>
                  </a:lnTo>
                  <a:lnTo>
                    <a:pt x="67" y="884"/>
                  </a:lnTo>
                  <a:lnTo>
                    <a:pt x="141" y="677"/>
                  </a:lnTo>
                  <a:lnTo>
                    <a:pt x="248" y="476"/>
                  </a:lnTo>
                  <a:lnTo>
                    <a:pt x="375" y="295"/>
                  </a:lnTo>
                  <a:lnTo>
                    <a:pt x="529" y="134"/>
                  </a:lnTo>
                  <a:lnTo>
                    <a:pt x="704" y="0"/>
                  </a:lnTo>
                  <a:close/>
                </a:path>
              </a:pathLst>
            </a:custGeom>
            <a:solidFill>
              <a:srgbClr val="E22A1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5" name="Freeform 23">
              <a:extLst>
                <a:ext uri="{FF2B5EF4-FFF2-40B4-BE49-F238E27FC236}">
                  <a16:creationId xmlns:a16="http://schemas.microsoft.com/office/drawing/2014/main" id="{75DA0BA5-AF91-40E3-814C-61B41E1EC2B2}"/>
                </a:ext>
              </a:extLst>
            </p:cNvPr>
            <p:cNvSpPr>
              <a:spLocks/>
            </p:cNvSpPr>
            <p:nvPr/>
          </p:nvSpPr>
          <p:spPr bwMode="auto">
            <a:xfrm>
              <a:off x="6286299" y="3464890"/>
              <a:ext cx="9433" cy="8210"/>
            </a:xfrm>
            <a:custGeom>
              <a:avLst/>
              <a:gdLst>
                <a:gd name="T0" fmla="*/ 54 w 54"/>
                <a:gd name="T1" fmla="*/ 0 h 47"/>
                <a:gd name="T2" fmla="*/ 0 w 54"/>
                <a:gd name="T3" fmla="*/ 47 h 47"/>
                <a:gd name="T4" fmla="*/ 0 w 54"/>
                <a:gd name="T5" fmla="*/ 33 h 47"/>
                <a:gd name="T6" fmla="*/ 54 w 54"/>
                <a:gd name="T7" fmla="*/ 0 h 47"/>
              </a:gdLst>
              <a:ahLst/>
              <a:cxnLst>
                <a:cxn ang="0">
                  <a:pos x="T0" y="T1"/>
                </a:cxn>
                <a:cxn ang="0">
                  <a:pos x="T2" y="T3"/>
                </a:cxn>
                <a:cxn ang="0">
                  <a:pos x="T4" y="T5"/>
                </a:cxn>
                <a:cxn ang="0">
                  <a:pos x="T6" y="T7"/>
                </a:cxn>
              </a:cxnLst>
              <a:rect l="0" t="0" r="r" b="b"/>
              <a:pathLst>
                <a:path w="54" h="47">
                  <a:moveTo>
                    <a:pt x="54" y="0"/>
                  </a:moveTo>
                  <a:lnTo>
                    <a:pt x="0" y="47"/>
                  </a:lnTo>
                  <a:lnTo>
                    <a:pt x="0" y="33"/>
                  </a:lnTo>
                  <a:lnTo>
                    <a:pt x="54" y="0"/>
                  </a:lnTo>
                  <a:close/>
                </a:path>
              </a:pathLst>
            </a:custGeom>
            <a:solidFill>
              <a:srgbClr val="F4931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6" name="Freeform 24">
              <a:extLst>
                <a:ext uri="{FF2B5EF4-FFF2-40B4-BE49-F238E27FC236}">
                  <a16:creationId xmlns:a16="http://schemas.microsoft.com/office/drawing/2014/main" id="{12C69321-B1D3-4C6A-BAE7-871D4AC53D8D}"/>
                </a:ext>
              </a:extLst>
            </p:cNvPr>
            <p:cNvSpPr>
              <a:spLocks noEditPoints="1"/>
            </p:cNvSpPr>
            <p:nvPr/>
          </p:nvSpPr>
          <p:spPr bwMode="auto">
            <a:xfrm>
              <a:off x="4593466" y="2099934"/>
              <a:ext cx="3000843" cy="3519295"/>
            </a:xfrm>
            <a:custGeom>
              <a:avLst/>
              <a:gdLst>
                <a:gd name="T0" fmla="*/ 8747 w 17179"/>
                <a:gd name="T1" fmla="*/ 1031 h 20147"/>
                <a:gd name="T2" fmla="*/ 8546 w 17179"/>
                <a:gd name="T3" fmla="*/ 1031 h 20147"/>
                <a:gd name="T4" fmla="*/ 8171 w 17179"/>
                <a:gd name="T5" fmla="*/ 1031 h 20147"/>
                <a:gd name="T6" fmla="*/ 7206 w 17179"/>
                <a:gd name="T7" fmla="*/ 1044 h 20147"/>
                <a:gd name="T8" fmla="*/ 5813 w 17179"/>
                <a:gd name="T9" fmla="*/ 1125 h 20147"/>
                <a:gd name="T10" fmla="*/ 4179 w 17179"/>
                <a:gd name="T11" fmla="*/ 1292 h 20147"/>
                <a:gd name="T12" fmla="*/ 3221 w 17179"/>
                <a:gd name="T13" fmla="*/ 2477 h 20147"/>
                <a:gd name="T14" fmla="*/ 2143 w 17179"/>
                <a:gd name="T15" fmla="*/ 3689 h 20147"/>
                <a:gd name="T16" fmla="*/ 1058 w 17179"/>
                <a:gd name="T17" fmla="*/ 5377 h 20147"/>
                <a:gd name="T18" fmla="*/ 1339 w 17179"/>
                <a:gd name="T19" fmla="*/ 9461 h 20147"/>
                <a:gd name="T20" fmla="*/ 1768 w 17179"/>
                <a:gd name="T21" fmla="*/ 12133 h 20147"/>
                <a:gd name="T22" fmla="*/ 2558 w 17179"/>
                <a:gd name="T23" fmla="*/ 14001 h 20147"/>
                <a:gd name="T24" fmla="*/ 3657 w 17179"/>
                <a:gd name="T25" fmla="*/ 15567 h 20147"/>
                <a:gd name="T26" fmla="*/ 4949 w 17179"/>
                <a:gd name="T27" fmla="*/ 16846 h 20147"/>
                <a:gd name="T28" fmla="*/ 6322 w 17179"/>
                <a:gd name="T29" fmla="*/ 17871 h 20147"/>
                <a:gd name="T30" fmla="*/ 7668 w 17179"/>
                <a:gd name="T31" fmla="*/ 18654 h 20147"/>
                <a:gd name="T32" fmla="*/ 8887 w 17179"/>
                <a:gd name="T33" fmla="*/ 18962 h 20147"/>
                <a:gd name="T34" fmla="*/ 10173 w 17179"/>
                <a:gd name="T35" fmla="*/ 18293 h 20147"/>
                <a:gd name="T36" fmla="*/ 11553 w 17179"/>
                <a:gd name="T37" fmla="*/ 17389 h 20147"/>
                <a:gd name="T38" fmla="*/ 12899 w 17179"/>
                <a:gd name="T39" fmla="*/ 16244 h 20147"/>
                <a:gd name="T40" fmla="*/ 14105 w 17179"/>
                <a:gd name="T41" fmla="*/ 14818 h 20147"/>
                <a:gd name="T42" fmla="*/ 15062 w 17179"/>
                <a:gd name="T43" fmla="*/ 13110 h 20147"/>
                <a:gd name="T44" fmla="*/ 15652 w 17179"/>
                <a:gd name="T45" fmla="*/ 11081 h 20147"/>
                <a:gd name="T46" fmla="*/ 16013 w 17179"/>
                <a:gd name="T47" fmla="*/ 7392 h 20147"/>
                <a:gd name="T48" fmla="*/ 15792 w 17179"/>
                <a:gd name="T49" fmla="*/ 4258 h 20147"/>
                <a:gd name="T50" fmla="*/ 14513 w 17179"/>
                <a:gd name="T51" fmla="*/ 3180 h 20147"/>
                <a:gd name="T52" fmla="*/ 13609 w 17179"/>
                <a:gd name="T53" fmla="*/ 1721 h 20147"/>
                <a:gd name="T54" fmla="*/ 12196 w 17179"/>
                <a:gd name="T55" fmla="*/ 1172 h 20147"/>
                <a:gd name="T56" fmla="*/ 10655 w 17179"/>
                <a:gd name="T57" fmla="*/ 1058 h 20147"/>
                <a:gd name="T58" fmla="*/ 9443 w 17179"/>
                <a:gd name="T59" fmla="*/ 1024 h 20147"/>
                <a:gd name="T60" fmla="*/ 9899 w 17179"/>
                <a:gd name="T61" fmla="*/ 13 h 20147"/>
                <a:gd name="T62" fmla="*/ 11332 w 17179"/>
                <a:gd name="T63" fmla="*/ 73 h 20147"/>
                <a:gd name="T64" fmla="*/ 13046 w 17179"/>
                <a:gd name="T65" fmla="*/ 241 h 20147"/>
                <a:gd name="T66" fmla="*/ 14372 w 17179"/>
                <a:gd name="T67" fmla="*/ 770 h 20147"/>
                <a:gd name="T68" fmla="*/ 14928 w 17179"/>
                <a:gd name="T69" fmla="*/ 2049 h 20147"/>
                <a:gd name="T70" fmla="*/ 15826 w 17179"/>
                <a:gd name="T71" fmla="*/ 3040 h 20147"/>
                <a:gd name="T72" fmla="*/ 16824 w 17179"/>
                <a:gd name="T73" fmla="*/ 3616 h 20147"/>
                <a:gd name="T74" fmla="*/ 17105 w 17179"/>
                <a:gd name="T75" fmla="*/ 6187 h 20147"/>
                <a:gd name="T76" fmla="*/ 16743 w 17179"/>
                <a:gd name="T77" fmla="*/ 10639 h 20147"/>
                <a:gd name="T78" fmla="*/ 16167 w 17179"/>
                <a:gd name="T79" fmla="*/ 13097 h 20147"/>
                <a:gd name="T80" fmla="*/ 14995 w 17179"/>
                <a:gd name="T81" fmla="*/ 15320 h 20147"/>
                <a:gd name="T82" fmla="*/ 13247 w 17179"/>
                <a:gd name="T83" fmla="*/ 17308 h 20147"/>
                <a:gd name="T84" fmla="*/ 11211 w 17179"/>
                <a:gd name="T85" fmla="*/ 18855 h 20147"/>
                <a:gd name="T86" fmla="*/ 8827 w 17179"/>
                <a:gd name="T87" fmla="*/ 20107 h 20147"/>
                <a:gd name="T88" fmla="*/ 7729 w 17179"/>
                <a:gd name="T89" fmla="*/ 19826 h 20147"/>
                <a:gd name="T90" fmla="*/ 5418 w 17179"/>
                <a:gd name="T91" fmla="*/ 18494 h 20147"/>
                <a:gd name="T92" fmla="*/ 3442 w 17179"/>
                <a:gd name="T93" fmla="*/ 16840 h 20147"/>
                <a:gd name="T94" fmla="*/ 1835 w 17179"/>
                <a:gd name="T95" fmla="*/ 14791 h 20147"/>
                <a:gd name="T96" fmla="*/ 810 w 17179"/>
                <a:gd name="T97" fmla="*/ 12501 h 20147"/>
                <a:gd name="T98" fmla="*/ 315 w 17179"/>
                <a:gd name="T99" fmla="*/ 9494 h 20147"/>
                <a:gd name="T100" fmla="*/ 33 w 17179"/>
                <a:gd name="T101" fmla="*/ 5135 h 20147"/>
                <a:gd name="T102" fmla="*/ 710 w 17179"/>
                <a:gd name="T103" fmla="*/ 3428 h 20147"/>
                <a:gd name="T104" fmla="*/ 1969 w 17179"/>
                <a:gd name="T105" fmla="*/ 2457 h 20147"/>
                <a:gd name="T106" fmla="*/ 2739 w 17179"/>
                <a:gd name="T107" fmla="*/ 1152 h 20147"/>
                <a:gd name="T108" fmla="*/ 3730 w 17179"/>
                <a:gd name="T109" fmla="*/ 328 h 20147"/>
                <a:gd name="T110" fmla="*/ 5485 w 17179"/>
                <a:gd name="T111" fmla="*/ 120 h 20147"/>
                <a:gd name="T112" fmla="*/ 6992 w 17179"/>
                <a:gd name="T113" fmla="*/ 33 h 20147"/>
                <a:gd name="T114" fmla="*/ 8077 w 17179"/>
                <a:gd name="T115" fmla="*/ 7 h 20147"/>
                <a:gd name="T116" fmla="*/ 8559 w 17179"/>
                <a:gd name="T117" fmla="*/ 13 h 20147"/>
                <a:gd name="T118" fmla="*/ 8927 w 17179"/>
                <a:gd name="T119" fmla="*/ 7 h 20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79" h="20147">
                  <a:moveTo>
                    <a:pt x="9215" y="1024"/>
                  </a:moveTo>
                  <a:lnTo>
                    <a:pt x="9021" y="1024"/>
                  </a:lnTo>
                  <a:lnTo>
                    <a:pt x="8861" y="1024"/>
                  </a:lnTo>
                  <a:lnTo>
                    <a:pt x="8747" y="1031"/>
                  </a:lnTo>
                  <a:lnTo>
                    <a:pt x="8673" y="1031"/>
                  </a:lnTo>
                  <a:lnTo>
                    <a:pt x="8639" y="1031"/>
                  </a:lnTo>
                  <a:lnTo>
                    <a:pt x="8546" y="1031"/>
                  </a:lnTo>
                  <a:lnTo>
                    <a:pt x="8546" y="1031"/>
                  </a:lnTo>
                  <a:lnTo>
                    <a:pt x="8512" y="1031"/>
                  </a:lnTo>
                  <a:lnTo>
                    <a:pt x="8439" y="1031"/>
                  </a:lnTo>
                  <a:lnTo>
                    <a:pt x="8325" y="1031"/>
                  </a:lnTo>
                  <a:lnTo>
                    <a:pt x="8171" y="1031"/>
                  </a:lnTo>
                  <a:lnTo>
                    <a:pt x="7976" y="1031"/>
                  </a:lnTo>
                  <a:lnTo>
                    <a:pt x="7749" y="1031"/>
                  </a:lnTo>
                  <a:lnTo>
                    <a:pt x="7494" y="1038"/>
                  </a:lnTo>
                  <a:lnTo>
                    <a:pt x="7206" y="1044"/>
                  </a:lnTo>
                  <a:lnTo>
                    <a:pt x="6891" y="1058"/>
                  </a:lnTo>
                  <a:lnTo>
                    <a:pt x="6550" y="1071"/>
                  </a:lnTo>
                  <a:lnTo>
                    <a:pt x="6195" y="1098"/>
                  </a:lnTo>
                  <a:lnTo>
                    <a:pt x="5813" y="1125"/>
                  </a:lnTo>
                  <a:lnTo>
                    <a:pt x="5425" y="1152"/>
                  </a:lnTo>
                  <a:lnTo>
                    <a:pt x="5016" y="1192"/>
                  </a:lnTo>
                  <a:lnTo>
                    <a:pt x="4601" y="1239"/>
                  </a:lnTo>
                  <a:lnTo>
                    <a:pt x="4179" y="1292"/>
                  </a:lnTo>
                  <a:lnTo>
                    <a:pt x="3750" y="1352"/>
                  </a:lnTo>
                  <a:lnTo>
                    <a:pt x="3596" y="1754"/>
                  </a:lnTo>
                  <a:lnTo>
                    <a:pt x="3422" y="2129"/>
                  </a:lnTo>
                  <a:lnTo>
                    <a:pt x="3221" y="2477"/>
                  </a:lnTo>
                  <a:lnTo>
                    <a:pt x="2994" y="2812"/>
                  </a:lnTo>
                  <a:lnTo>
                    <a:pt x="2739" y="3120"/>
                  </a:lnTo>
                  <a:lnTo>
                    <a:pt x="2458" y="3415"/>
                  </a:lnTo>
                  <a:lnTo>
                    <a:pt x="2143" y="3689"/>
                  </a:lnTo>
                  <a:lnTo>
                    <a:pt x="1808" y="3944"/>
                  </a:lnTo>
                  <a:lnTo>
                    <a:pt x="1433" y="4185"/>
                  </a:lnTo>
                  <a:lnTo>
                    <a:pt x="1031" y="4412"/>
                  </a:lnTo>
                  <a:lnTo>
                    <a:pt x="1058" y="5377"/>
                  </a:lnTo>
                  <a:lnTo>
                    <a:pt x="1105" y="6368"/>
                  </a:lnTo>
                  <a:lnTo>
                    <a:pt x="1165" y="7379"/>
                  </a:lnTo>
                  <a:lnTo>
                    <a:pt x="1239" y="8410"/>
                  </a:lnTo>
                  <a:lnTo>
                    <a:pt x="1339" y="9461"/>
                  </a:lnTo>
                  <a:lnTo>
                    <a:pt x="1446" y="10526"/>
                  </a:lnTo>
                  <a:lnTo>
                    <a:pt x="1527" y="11081"/>
                  </a:lnTo>
                  <a:lnTo>
                    <a:pt x="1634" y="11617"/>
                  </a:lnTo>
                  <a:lnTo>
                    <a:pt x="1768" y="12133"/>
                  </a:lnTo>
                  <a:lnTo>
                    <a:pt x="1935" y="12635"/>
                  </a:lnTo>
                  <a:lnTo>
                    <a:pt x="2116" y="13110"/>
                  </a:lnTo>
                  <a:lnTo>
                    <a:pt x="2331" y="13565"/>
                  </a:lnTo>
                  <a:lnTo>
                    <a:pt x="2558" y="14001"/>
                  </a:lnTo>
                  <a:lnTo>
                    <a:pt x="2806" y="14423"/>
                  </a:lnTo>
                  <a:lnTo>
                    <a:pt x="3074" y="14818"/>
                  </a:lnTo>
                  <a:lnTo>
                    <a:pt x="3355" y="15199"/>
                  </a:lnTo>
                  <a:lnTo>
                    <a:pt x="3657" y="15567"/>
                  </a:lnTo>
                  <a:lnTo>
                    <a:pt x="3965" y="15909"/>
                  </a:lnTo>
                  <a:lnTo>
                    <a:pt x="4286" y="16244"/>
                  </a:lnTo>
                  <a:lnTo>
                    <a:pt x="4614" y="16552"/>
                  </a:lnTo>
                  <a:lnTo>
                    <a:pt x="4949" y="16846"/>
                  </a:lnTo>
                  <a:lnTo>
                    <a:pt x="5284" y="17128"/>
                  </a:lnTo>
                  <a:lnTo>
                    <a:pt x="5632" y="17389"/>
                  </a:lnTo>
                  <a:lnTo>
                    <a:pt x="5974" y="17636"/>
                  </a:lnTo>
                  <a:lnTo>
                    <a:pt x="6322" y="17871"/>
                  </a:lnTo>
                  <a:lnTo>
                    <a:pt x="6664" y="18085"/>
                  </a:lnTo>
                  <a:lnTo>
                    <a:pt x="7005" y="18293"/>
                  </a:lnTo>
                  <a:lnTo>
                    <a:pt x="7340" y="18480"/>
                  </a:lnTo>
                  <a:lnTo>
                    <a:pt x="7668" y="18654"/>
                  </a:lnTo>
                  <a:lnTo>
                    <a:pt x="7983" y="18815"/>
                  </a:lnTo>
                  <a:lnTo>
                    <a:pt x="8291" y="18962"/>
                  </a:lnTo>
                  <a:lnTo>
                    <a:pt x="8593" y="19096"/>
                  </a:lnTo>
                  <a:lnTo>
                    <a:pt x="8887" y="18962"/>
                  </a:lnTo>
                  <a:lnTo>
                    <a:pt x="9195" y="18815"/>
                  </a:lnTo>
                  <a:lnTo>
                    <a:pt x="9510" y="18654"/>
                  </a:lnTo>
                  <a:lnTo>
                    <a:pt x="9838" y="18480"/>
                  </a:lnTo>
                  <a:lnTo>
                    <a:pt x="10173" y="18293"/>
                  </a:lnTo>
                  <a:lnTo>
                    <a:pt x="10515" y="18085"/>
                  </a:lnTo>
                  <a:lnTo>
                    <a:pt x="10856" y="17871"/>
                  </a:lnTo>
                  <a:lnTo>
                    <a:pt x="11205" y="17636"/>
                  </a:lnTo>
                  <a:lnTo>
                    <a:pt x="11553" y="17389"/>
                  </a:lnTo>
                  <a:lnTo>
                    <a:pt x="11894" y="17128"/>
                  </a:lnTo>
                  <a:lnTo>
                    <a:pt x="12236" y="16846"/>
                  </a:lnTo>
                  <a:lnTo>
                    <a:pt x="12571" y="16552"/>
                  </a:lnTo>
                  <a:lnTo>
                    <a:pt x="12899" y="16244"/>
                  </a:lnTo>
                  <a:lnTo>
                    <a:pt x="13214" y="15909"/>
                  </a:lnTo>
                  <a:lnTo>
                    <a:pt x="13522" y="15567"/>
                  </a:lnTo>
                  <a:lnTo>
                    <a:pt x="13823" y="15199"/>
                  </a:lnTo>
                  <a:lnTo>
                    <a:pt x="14105" y="14818"/>
                  </a:lnTo>
                  <a:lnTo>
                    <a:pt x="14372" y="14423"/>
                  </a:lnTo>
                  <a:lnTo>
                    <a:pt x="14620" y="14001"/>
                  </a:lnTo>
                  <a:lnTo>
                    <a:pt x="14848" y="13565"/>
                  </a:lnTo>
                  <a:lnTo>
                    <a:pt x="15062" y="13110"/>
                  </a:lnTo>
                  <a:lnTo>
                    <a:pt x="15250" y="12635"/>
                  </a:lnTo>
                  <a:lnTo>
                    <a:pt x="15411" y="12133"/>
                  </a:lnTo>
                  <a:lnTo>
                    <a:pt x="15545" y="11617"/>
                  </a:lnTo>
                  <a:lnTo>
                    <a:pt x="15652" y="11081"/>
                  </a:lnTo>
                  <a:lnTo>
                    <a:pt x="15732" y="10526"/>
                  </a:lnTo>
                  <a:lnTo>
                    <a:pt x="15839" y="9461"/>
                  </a:lnTo>
                  <a:lnTo>
                    <a:pt x="15940" y="8416"/>
                  </a:lnTo>
                  <a:lnTo>
                    <a:pt x="16013" y="7392"/>
                  </a:lnTo>
                  <a:lnTo>
                    <a:pt x="16074" y="6388"/>
                  </a:lnTo>
                  <a:lnTo>
                    <a:pt x="16121" y="5403"/>
                  </a:lnTo>
                  <a:lnTo>
                    <a:pt x="16147" y="4446"/>
                  </a:lnTo>
                  <a:lnTo>
                    <a:pt x="15792" y="4258"/>
                  </a:lnTo>
                  <a:lnTo>
                    <a:pt x="15451" y="4037"/>
                  </a:lnTo>
                  <a:lnTo>
                    <a:pt x="15116" y="3783"/>
                  </a:lnTo>
                  <a:lnTo>
                    <a:pt x="14801" y="3495"/>
                  </a:lnTo>
                  <a:lnTo>
                    <a:pt x="14513" y="3180"/>
                  </a:lnTo>
                  <a:lnTo>
                    <a:pt x="14245" y="2839"/>
                  </a:lnTo>
                  <a:lnTo>
                    <a:pt x="13997" y="2484"/>
                  </a:lnTo>
                  <a:lnTo>
                    <a:pt x="13790" y="2109"/>
                  </a:lnTo>
                  <a:lnTo>
                    <a:pt x="13609" y="1721"/>
                  </a:lnTo>
                  <a:lnTo>
                    <a:pt x="13462" y="1326"/>
                  </a:lnTo>
                  <a:lnTo>
                    <a:pt x="13040" y="1265"/>
                  </a:lnTo>
                  <a:lnTo>
                    <a:pt x="12611" y="1212"/>
                  </a:lnTo>
                  <a:lnTo>
                    <a:pt x="12196" y="1172"/>
                  </a:lnTo>
                  <a:lnTo>
                    <a:pt x="11787" y="1131"/>
                  </a:lnTo>
                  <a:lnTo>
                    <a:pt x="11392" y="1105"/>
                  </a:lnTo>
                  <a:lnTo>
                    <a:pt x="11017" y="1078"/>
                  </a:lnTo>
                  <a:lnTo>
                    <a:pt x="10655" y="1058"/>
                  </a:lnTo>
                  <a:lnTo>
                    <a:pt x="10314" y="1044"/>
                  </a:lnTo>
                  <a:lnTo>
                    <a:pt x="9992" y="1038"/>
                  </a:lnTo>
                  <a:lnTo>
                    <a:pt x="9704" y="1031"/>
                  </a:lnTo>
                  <a:lnTo>
                    <a:pt x="9443" y="1024"/>
                  </a:lnTo>
                  <a:lnTo>
                    <a:pt x="9215" y="1024"/>
                  </a:lnTo>
                  <a:close/>
                  <a:moveTo>
                    <a:pt x="9343" y="0"/>
                  </a:moveTo>
                  <a:lnTo>
                    <a:pt x="9604" y="7"/>
                  </a:lnTo>
                  <a:lnTo>
                    <a:pt x="9899" y="13"/>
                  </a:lnTo>
                  <a:lnTo>
                    <a:pt x="10220" y="20"/>
                  </a:lnTo>
                  <a:lnTo>
                    <a:pt x="10568" y="33"/>
                  </a:lnTo>
                  <a:lnTo>
                    <a:pt x="10937" y="47"/>
                  </a:lnTo>
                  <a:lnTo>
                    <a:pt x="11332" y="73"/>
                  </a:lnTo>
                  <a:lnTo>
                    <a:pt x="11740" y="100"/>
                  </a:lnTo>
                  <a:lnTo>
                    <a:pt x="12162" y="140"/>
                  </a:lnTo>
                  <a:lnTo>
                    <a:pt x="12604" y="187"/>
                  </a:lnTo>
                  <a:lnTo>
                    <a:pt x="13046" y="241"/>
                  </a:lnTo>
                  <a:lnTo>
                    <a:pt x="13502" y="301"/>
                  </a:lnTo>
                  <a:lnTo>
                    <a:pt x="13957" y="375"/>
                  </a:lnTo>
                  <a:lnTo>
                    <a:pt x="14299" y="428"/>
                  </a:lnTo>
                  <a:lnTo>
                    <a:pt x="14372" y="770"/>
                  </a:lnTo>
                  <a:lnTo>
                    <a:pt x="14466" y="1105"/>
                  </a:lnTo>
                  <a:lnTo>
                    <a:pt x="14593" y="1433"/>
                  </a:lnTo>
                  <a:lnTo>
                    <a:pt x="14748" y="1747"/>
                  </a:lnTo>
                  <a:lnTo>
                    <a:pt x="14928" y="2049"/>
                  </a:lnTo>
                  <a:lnTo>
                    <a:pt x="15129" y="2323"/>
                  </a:lnTo>
                  <a:lnTo>
                    <a:pt x="15350" y="2584"/>
                  </a:lnTo>
                  <a:lnTo>
                    <a:pt x="15578" y="2825"/>
                  </a:lnTo>
                  <a:lnTo>
                    <a:pt x="15826" y="3040"/>
                  </a:lnTo>
                  <a:lnTo>
                    <a:pt x="16074" y="3227"/>
                  </a:lnTo>
                  <a:lnTo>
                    <a:pt x="16328" y="3388"/>
                  </a:lnTo>
                  <a:lnTo>
                    <a:pt x="16576" y="3515"/>
                  </a:lnTo>
                  <a:lnTo>
                    <a:pt x="16824" y="3616"/>
                  </a:lnTo>
                  <a:lnTo>
                    <a:pt x="17179" y="3729"/>
                  </a:lnTo>
                  <a:lnTo>
                    <a:pt x="17172" y="4104"/>
                  </a:lnTo>
                  <a:lnTo>
                    <a:pt x="17152" y="5135"/>
                  </a:lnTo>
                  <a:lnTo>
                    <a:pt x="17105" y="6187"/>
                  </a:lnTo>
                  <a:lnTo>
                    <a:pt x="17045" y="7271"/>
                  </a:lnTo>
                  <a:lnTo>
                    <a:pt x="16964" y="8370"/>
                  </a:lnTo>
                  <a:lnTo>
                    <a:pt x="16864" y="9494"/>
                  </a:lnTo>
                  <a:lnTo>
                    <a:pt x="16743" y="10639"/>
                  </a:lnTo>
                  <a:lnTo>
                    <a:pt x="16656" y="11275"/>
                  </a:lnTo>
                  <a:lnTo>
                    <a:pt x="16529" y="11892"/>
                  </a:lnTo>
                  <a:lnTo>
                    <a:pt x="16368" y="12501"/>
                  </a:lnTo>
                  <a:lnTo>
                    <a:pt x="16167" y="13097"/>
                  </a:lnTo>
                  <a:lnTo>
                    <a:pt x="15926" y="13673"/>
                  </a:lnTo>
                  <a:lnTo>
                    <a:pt x="15652" y="14235"/>
                  </a:lnTo>
                  <a:lnTo>
                    <a:pt x="15344" y="14791"/>
                  </a:lnTo>
                  <a:lnTo>
                    <a:pt x="14995" y="15320"/>
                  </a:lnTo>
                  <a:lnTo>
                    <a:pt x="14614" y="15842"/>
                  </a:lnTo>
                  <a:lnTo>
                    <a:pt x="14198" y="16344"/>
                  </a:lnTo>
                  <a:lnTo>
                    <a:pt x="13743" y="16840"/>
                  </a:lnTo>
                  <a:lnTo>
                    <a:pt x="13247" y="17308"/>
                  </a:lnTo>
                  <a:lnTo>
                    <a:pt x="12778" y="17717"/>
                  </a:lnTo>
                  <a:lnTo>
                    <a:pt x="12283" y="18112"/>
                  </a:lnTo>
                  <a:lnTo>
                    <a:pt x="11760" y="18494"/>
                  </a:lnTo>
                  <a:lnTo>
                    <a:pt x="11211" y="18855"/>
                  </a:lnTo>
                  <a:lnTo>
                    <a:pt x="10649" y="19197"/>
                  </a:lnTo>
                  <a:lnTo>
                    <a:pt x="10059" y="19518"/>
                  </a:lnTo>
                  <a:lnTo>
                    <a:pt x="9450" y="19826"/>
                  </a:lnTo>
                  <a:lnTo>
                    <a:pt x="8827" y="20107"/>
                  </a:lnTo>
                  <a:lnTo>
                    <a:pt x="8727" y="20147"/>
                  </a:lnTo>
                  <a:lnTo>
                    <a:pt x="8452" y="20147"/>
                  </a:lnTo>
                  <a:lnTo>
                    <a:pt x="8351" y="20107"/>
                  </a:lnTo>
                  <a:lnTo>
                    <a:pt x="7729" y="19826"/>
                  </a:lnTo>
                  <a:lnTo>
                    <a:pt x="7126" y="19518"/>
                  </a:lnTo>
                  <a:lnTo>
                    <a:pt x="6536" y="19197"/>
                  </a:lnTo>
                  <a:lnTo>
                    <a:pt x="5967" y="18855"/>
                  </a:lnTo>
                  <a:lnTo>
                    <a:pt x="5418" y="18494"/>
                  </a:lnTo>
                  <a:lnTo>
                    <a:pt x="4896" y="18112"/>
                  </a:lnTo>
                  <a:lnTo>
                    <a:pt x="4400" y="17717"/>
                  </a:lnTo>
                  <a:lnTo>
                    <a:pt x="3931" y="17308"/>
                  </a:lnTo>
                  <a:lnTo>
                    <a:pt x="3442" y="16840"/>
                  </a:lnTo>
                  <a:lnTo>
                    <a:pt x="2987" y="16344"/>
                  </a:lnTo>
                  <a:lnTo>
                    <a:pt x="2565" y="15842"/>
                  </a:lnTo>
                  <a:lnTo>
                    <a:pt x="2183" y="15320"/>
                  </a:lnTo>
                  <a:lnTo>
                    <a:pt x="1835" y="14791"/>
                  </a:lnTo>
                  <a:lnTo>
                    <a:pt x="1527" y="14235"/>
                  </a:lnTo>
                  <a:lnTo>
                    <a:pt x="1252" y="13673"/>
                  </a:lnTo>
                  <a:lnTo>
                    <a:pt x="1011" y="13097"/>
                  </a:lnTo>
                  <a:lnTo>
                    <a:pt x="810" y="12501"/>
                  </a:lnTo>
                  <a:lnTo>
                    <a:pt x="649" y="11892"/>
                  </a:lnTo>
                  <a:lnTo>
                    <a:pt x="522" y="11275"/>
                  </a:lnTo>
                  <a:lnTo>
                    <a:pt x="435" y="10639"/>
                  </a:lnTo>
                  <a:lnTo>
                    <a:pt x="315" y="9494"/>
                  </a:lnTo>
                  <a:lnTo>
                    <a:pt x="214" y="8370"/>
                  </a:lnTo>
                  <a:lnTo>
                    <a:pt x="134" y="7271"/>
                  </a:lnTo>
                  <a:lnTo>
                    <a:pt x="73" y="6187"/>
                  </a:lnTo>
                  <a:lnTo>
                    <a:pt x="33" y="5135"/>
                  </a:lnTo>
                  <a:lnTo>
                    <a:pt x="7" y="4104"/>
                  </a:lnTo>
                  <a:lnTo>
                    <a:pt x="0" y="3776"/>
                  </a:lnTo>
                  <a:lnTo>
                    <a:pt x="301" y="3636"/>
                  </a:lnTo>
                  <a:lnTo>
                    <a:pt x="710" y="3428"/>
                  </a:lnTo>
                  <a:lnTo>
                    <a:pt x="1078" y="3207"/>
                  </a:lnTo>
                  <a:lnTo>
                    <a:pt x="1406" y="2973"/>
                  </a:lnTo>
                  <a:lnTo>
                    <a:pt x="1708" y="2725"/>
                  </a:lnTo>
                  <a:lnTo>
                    <a:pt x="1969" y="2457"/>
                  </a:lnTo>
                  <a:lnTo>
                    <a:pt x="2203" y="2169"/>
                  </a:lnTo>
                  <a:lnTo>
                    <a:pt x="2411" y="1855"/>
                  </a:lnTo>
                  <a:lnTo>
                    <a:pt x="2585" y="1520"/>
                  </a:lnTo>
                  <a:lnTo>
                    <a:pt x="2739" y="1152"/>
                  </a:lnTo>
                  <a:lnTo>
                    <a:pt x="2866" y="756"/>
                  </a:lnTo>
                  <a:lnTo>
                    <a:pt x="2953" y="455"/>
                  </a:lnTo>
                  <a:lnTo>
                    <a:pt x="3275" y="402"/>
                  </a:lnTo>
                  <a:lnTo>
                    <a:pt x="3730" y="328"/>
                  </a:lnTo>
                  <a:lnTo>
                    <a:pt x="4186" y="261"/>
                  </a:lnTo>
                  <a:lnTo>
                    <a:pt x="4628" y="207"/>
                  </a:lnTo>
                  <a:lnTo>
                    <a:pt x="5063" y="161"/>
                  </a:lnTo>
                  <a:lnTo>
                    <a:pt x="5485" y="120"/>
                  </a:lnTo>
                  <a:lnTo>
                    <a:pt x="5894" y="94"/>
                  </a:lnTo>
                  <a:lnTo>
                    <a:pt x="6282" y="67"/>
                  </a:lnTo>
                  <a:lnTo>
                    <a:pt x="6650" y="47"/>
                  </a:lnTo>
                  <a:lnTo>
                    <a:pt x="6992" y="33"/>
                  </a:lnTo>
                  <a:lnTo>
                    <a:pt x="7313" y="20"/>
                  </a:lnTo>
                  <a:lnTo>
                    <a:pt x="7601" y="13"/>
                  </a:lnTo>
                  <a:lnTo>
                    <a:pt x="7856" y="7"/>
                  </a:lnTo>
                  <a:lnTo>
                    <a:pt x="8077" y="7"/>
                  </a:lnTo>
                  <a:lnTo>
                    <a:pt x="8264" y="7"/>
                  </a:lnTo>
                  <a:lnTo>
                    <a:pt x="8405" y="7"/>
                  </a:lnTo>
                  <a:lnTo>
                    <a:pt x="8506" y="7"/>
                  </a:lnTo>
                  <a:lnTo>
                    <a:pt x="8559" y="13"/>
                  </a:lnTo>
                  <a:lnTo>
                    <a:pt x="8613" y="13"/>
                  </a:lnTo>
                  <a:lnTo>
                    <a:pt x="8673" y="7"/>
                  </a:lnTo>
                  <a:lnTo>
                    <a:pt x="8780" y="7"/>
                  </a:lnTo>
                  <a:lnTo>
                    <a:pt x="8927" y="7"/>
                  </a:lnTo>
                  <a:lnTo>
                    <a:pt x="9115" y="0"/>
                  </a:lnTo>
                  <a:lnTo>
                    <a:pt x="9343" y="0"/>
                  </a:lnTo>
                  <a:close/>
                </a:path>
              </a:pathLst>
            </a:custGeom>
            <a:solidFill>
              <a:srgbClr val="0070C0"/>
            </a:solidFill>
            <a:ln w="0">
              <a:noFill/>
              <a:prstDash val="solid"/>
              <a:round/>
              <a:headEnd/>
              <a:tailEnd/>
            </a:ln>
            <a:effectLst>
              <a:outerShdw blurRad="63500" sx="102000" sy="102000" algn="ctr" rotWithShape="0">
                <a:prstClr val="black">
                  <a:alpha val="2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17" name="Freeform 25">
              <a:extLst>
                <a:ext uri="{FF2B5EF4-FFF2-40B4-BE49-F238E27FC236}">
                  <a16:creationId xmlns:a16="http://schemas.microsoft.com/office/drawing/2014/main" id="{81E406D2-5291-4744-884E-8FA4B57882E1}"/>
                </a:ext>
              </a:extLst>
            </p:cNvPr>
            <p:cNvSpPr>
              <a:spLocks noEditPoints="1"/>
            </p:cNvSpPr>
            <p:nvPr/>
          </p:nvSpPr>
          <p:spPr bwMode="auto">
            <a:xfrm>
              <a:off x="4621590" y="2126834"/>
              <a:ext cx="2945819" cy="3465494"/>
            </a:xfrm>
            <a:custGeom>
              <a:avLst/>
              <a:gdLst>
                <a:gd name="T0" fmla="*/ 8579 w 16864"/>
                <a:gd name="T1" fmla="*/ 723 h 19839"/>
                <a:gd name="T2" fmla="*/ 8385 w 16864"/>
                <a:gd name="T3" fmla="*/ 723 h 19839"/>
                <a:gd name="T4" fmla="*/ 8003 w 16864"/>
                <a:gd name="T5" fmla="*/ 723 h 19839"/>
                <a:gd name="T6" fmla="*/ 7012 w 16864"/>
                <a:gd name="T7" fmla="*/ 743 h 19839"/>
                <a:gd name="T8" fmla="*/ 5585 w 16864"/>
                <a:gd name="T9" fmla="*/ 817 h 19839"/>
                <a:gd name="T10" fmla="*/ 3911 w 16864"/>
                <a:gd name="T11" fmla="*/ 998 h 19839"/>
                <a:gd name="T12" fmla="*/ 2946 w 16864"/>
                <a:gd name="T13" fmla="*/ 2216 h 19839"/>
                <a:gd name="T14" fmla="*/ 1855 w 16864"/>
                <a:gd name="T15" fmla="*/ 3435 h 19839"/>
                <a:gd name="T16" fmla="*/ 743 w 16864"/>
                <a:gd name="T17" fmla="*/ 5149 h 19839"/>
                <a:gd name="T18" fmla="*/ 1024 w 16864"/>
                <a:gd name="T19" fmla="*/ 9300 h 19839"/>
                <a:gd name="T20" fmla="*/ 1446 w 16864"/>
                <a:gd name="T21" fmla="*/ 11979 h 19839"/>
                <a:gd name="T22" fmla="*/ 2210 w 16864"/>
                <a:gd name="T23" fmla="*/ 13827 h 19839"/>
                <a:gd name="T24" fmla="*/ 3275 w 16864"/>
                <a:gd name="T25" fmla="*/ 15387 h 19839"/>
                <a:gd name="T26" fmla="*/ 4527 w 16864"/>
                <a:gd name="T27" fmla="*/ 16679 h 19839"/>
                <a:gd name="T28" fmla="*/ 5873 w 16864"/>
                <a:gd name="T29" fmla="*/ 17710 h 19839"/>
                <a:gd name="T30" fmla="*/ 7213 w 16864"/>
                <a:gd name="T31" fmla="*/ 18514 h 19839"/>
                <a:gd name="T32" fmla="*/ 8432 w 16864"/>
                <a:gd name="T33" fmla="*/ 19110 h 19839"/>
                <a:gd name="T34" fmla="*/ 9644 w 16864"/>
                <a:gd name="T35" fmla="*/ 18514 h 19839"/>
                <a:gd name="T36" fmla="*/ 10983 w 16864"/>
                <a:gd name="T37" fmla="*/ 17710 h 19839"/>
                <a:gd name="T38" fmla="*/ 12330 w 16864"/>
                <a:gd name="T39" fmla="*/ 16679 h 19839"/>
                <a:gd name="T40" fmla="*/ 13582 w 16864"/>
                <a:gd name="T41" fmla="*/ 15387 h 19839"/>
                <a:gd name="T42" fmla="*/ 14647 w 16864"/>
                <a:gd name="T43" fmla="*/ 13827 h 19839"/>
                <a:gd name="T44" fmla="*/ 15410 w 16864"/>
                <a:gd name="T45" fmla="*/ 11979 h 19839"/>
                <a:gd name="T46" fmla="*/ 15839 w 16864"/>
                <a:gd name="T47" fmla="*/ 9307 h 19839"/>
                <a:gd name="T48" fmla="*/ 16114 w 16864"/>
                <a:gd name="T49" fmla="*/ 5169 h 19839"/>
                <a:gd name="T50" fmla="*/ 15089 w 16864"/>
                <a:gd name="T51" fmla="*/ 3535 h 19839"/>
                <a:gd name="T52" fmla="*/ 13950 w 16864"/>
                <a:gd name="T53" fmla="*/ 2216 h 19839"/>
                <a:gd name="T54" fmla="*/ 12986 w 16864"/>
                <a:gd name="T55" fmla="*/ 971 h 19839"/>
                <a:gd name="T56" fmla="*/ 11305 w 16864"/>
                <a:gd name="T57" fmla="*/ 797 h 19839"/>
                <a:gd name="T58" fmla="*/ 9872 w 16864"/>
                <a:gd name="T59" fmla="*/ 730 h 19839"/>
                <a:gd name="T60" fmla="*/ 9168 w 16864"/>
                <a:gd name="T61" fmla="*/ 0 h 19839"/>
                <a:gd name="T62" fmla="*/ 10387 w 16864"/>
                <a:gd name="T63" fmla="*/ 27 h 19839"/>
                <a:gd name="T64" fmla="*/ 11981 w 16864"/>
                <a:gd name="T65" fmla="*/ 140 h 19839"/>
                <a:gd name="T66" fmla="*/ 13769 w 16864"/>
                <a:gd name="T67" fmla="*/ 368 h 19839"/>
                <a:gd name="T68" fmla="*/ 14292 w 16864"/>
                <a:gd name="T69" fmla="*/ 1339 h 19839"/>
                <a:gd name="T70" fmla="*/ 15075 w 16864"/>
                <a:gd name="T71" fmla="*/ 2538 h 19839"/>
                <a:gd name="T72" fmla="*/ 16093 w 16864"/>
                <a:gd name="T73" fmla="*/ 3368 h 19839"/>
                <a:gd name="T74" fmla="*/ 16857 w 16864"/>
                <a:gd name="T75" fmla="*/ 3950 h 19839"/>
                <a:gd name="T76" fmla="*/ 16649 w 16864"/>
                <a:gd name="T77" fmla="*/ 8202 h 19839"/>
                <a:gd name="T78" fmla="*/ 16221 w 16864"/>
                <a:gd name="T79" fmla="*/ 11704 h 19839"/>
                <a:gd name="T80" fmla="*/ 15357 w 16864"/>
                <a:gd name="T81" fmla="*/ 14014 h 19839"/>
                <a:gd name="T82" fmla="*/ 13917 w 16864"/>
                <a:gd name="T83" fmla="*/ 16096 h 19839"/>
                <a:gd name="T84" fmla="*/ 12028 w 16864"/>
                <a:gd name="T85" fmla="*/ 17837 h 19839"/>
                <a:gd name="T86" fmla="*/ 9825 w 16864"/>
                <a:gd name="T87" fmla="*/ 19230 h 19839"/>
                <a:gd name="T88" fmla="*/ 8318 w 16864"/>
                <a:gd name="T89" fmla="*/ 19839 h 19839"/>
                <a:gd name="T90" fmla="*/ 6449 w 16864"/>
                <a:gd name="T91" fmla="*/ 18909 h 19839"/>
                <a:gd name="T92" fmla="*/ 4339 w 16864"/>
                <a:gd name="T93" fmla="*/ 17449 h 19839"/>
                <a:gd name="T94" fmla="*/ 2524 w 16864"/>
                <a:gd name="T95" fmla="*/ 15594 h 19839"/>
                <a:gd name="T96" fmla="*/ 1232 w 16864"/>
                <a:gd name="T97" fmla="*/ 13458 h 19839"/>
                <a:gd name="T98" fmla="*/ 515 w 16864"/>
                <a:gd name="T99" fmla="*/ 11095 h 19839"/>
                <a:gd name="T100" fmla="*/ 127 w 16864"/>
                <a:gd name="T101" fmla="*/ 7104 h 19839"/>
                <a:gd name="T102" fmla="*/ 0 w 16864"/>
                <a:gd name="T103" fmla="*/ 3723 h 19839"/>
                <a:gd name="T104" fmla="*/ 1339 w 16864"/>
                <a:gd name="T105" fmla="*/ 2939 h 19839"/>
                <a:gd name="T106" fmla="*/ 2377 w 16864"/>
                <a:gd name="T107" fmla="*/ 1774 h 19839"/>
                <a:gd name="T108" fmla="*/ 2913 w 16864"/>
                <a:gd name="T109" fmla="*/ 435 h 19839"/>
                <a:gd name="T110" fmla="*/ 4494 w 16864"/>
                <a:gd name="T111" fmla="*/ 207 h 19839"/>
                <a:gd name="T112" fmla="*/ 6141 w 16864"/>
                <a:gd name="T113" fmla="*/ 67 h 19839"/>
                <a:gd name="T114" fmla="*/ 7454 w 16864"/>
                <a:gd name="T115" fmla="*/ 13 h 19839"/>
                <a:gd name="T116" fmla="*/ 8251 w 16864"/>
                <a:gd name="T117" fmla="*/ 7 h 19839"/>
                <a:gd name="T118" fmla="*/ 8512 w 16864"/>
                <a:gd name="T119" fmla="*/ 7 h 19839"/>
                <a:gd name="T120" fmla="*/ 9168 w 16864"/>
                <a:gd name="T121" fmla="*/ 0 h 19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64" h="19839">
                  <a:moveTo>
                    <a:pt x="9068" y="716"/>
                  </a:moveTo>
                  <a:lnTo>
                    <a:pt x="8867" y="716"/>
                  </a:lnTo>
                  <a:lnTo>
                    <a:pt x="8700" y="716"/>
                  </a:lnTo>
                  <a:lnTo>
                    <a:pt x="8579" y="723"/>
                  </a:lnTo>
                  <a:lnTo>
                    <a:pt x="8505" y="723"/>
                  </a:lnTo>
                  <a:lnTo>
                    <a:pt x="8478" y="723"/>
                  </a:lnTo>
                  <a:lnTo>
                    <a:pt x="8391" y="723"/>
                  </a:lnTo>
                  <a:lnTo>
                    <a:pt x="8385" y="723"/>
                  </a:lnTo>
                  <a:lnTo>
                    <a:pt x="8358" y="723"/>
                  </a:lnTo>
                  <a:lnTo>
                    <a:pt x="8284" y="723"/>
                  </a:lnTo>
                  <a:lnTo>
                    <a:pt x="8164" y="723"/>
                  </a:lnTo>
                  <a:lnTo>
                    <a:pt x="8003" y="723"/>
                  </a:lnTo>
                  <a:lnTo>
                    <a:pt x="7802" y="723"/>
                  </a:lnTo>
                  <a:lnTo>
                    <a:pt x="7568" y="723"/>
                  </a:lnTo>
                  <a:lnTo>
                    <a:pt x="7306" y="730"/>
                  </a:lnTo>
                  <a:lnTo>
                    <a:pt x="7012" y="743"/>
                  </a:lnTo>
                  <a:lnTo>
                    <a:pt x="6684" y="750"/>
                  </a:lnTo>
                  <a:lnTo>
                    <a:pt x="6342" y="770"/>
                  </a:lnTo>
                  <a:lnTo>
                    <a:pt x="5974" y="790"/>
                  </a:lnTo>
                  <a:lnTo>
                    <a:pt x="5585" y="817"/>
                  </a:lnTo>
                  <a:lnTo>
                    <a:pt x="5183" y="857"/>
                  </a:lnTo>
                  <a:lnTo>
                    <a:pt x="4768" y="897"/>
                  </a:lnTo>
                  <a:lnTo>
                    <a:pt x="4339" y="944"/>
                  </a:lnTo>
                  <a:lnTo>
                    <a:pt x="3911" y="998"/>
                  </a:lnTo>
                  <a:lnTo>
                    <a:pt x="3476" y="1064"/>
                  </a:lnTo>
                  <a:lnTo>
                    <a:pt x="3321" y="1473"/>
                  </a:lnTo>
                  <a:lnTo>
                    <a:pt x="3147" y="1855"/>
                  </a:lnTo>
                  <a:lnTo>
                    <a:pt x="2946" y="2216"/>
                  </a:lnTo>
                  <a:lnTo>
                    <a:pt x="2719" y="2551"/>
                  </a:lnTo>
                  <a:lnTo>
                    <a:pt x="2458" y="2866"/>
                  </a:lnTo>
                  <a:lnTo>
                    <a:pt x="2176" y="3160"/>
                  </a:lnTo>
                  <a:lnTo>
                    <a:pt x="1855" y="3435"/>
                  </a:lnTo>
                  <a:lnTo>
                    <a:pt x="1513" y="3696"/>
                  </a:lnTo>
                  <a:lnTo>
                    <a:pt x="1131" y="3937"/>
                  </a:lnTo>
                  <a:lnTo>
                    <a:pt x="716" y="4165"/>
                  </a:lnTo>
                  <a:lnTo>
                    <a:pt x="743" y="5149"/>
                  </a:lnTo>
                  <a:lnTo>
                    <a:pt x="783" y="6153"/>
                  </a:lnTo>
                  <a:lnTo>
                    <a:pt x="850" y="7184"/>
                  </a:lnTo>
                  <a:lnTo>
                    <a:pt x="924" y="8229"/>
                  </a:lnTo>
                  <a:lnTo>
                    <a:pt x="1024" y="9300"/>
                  </a:lnTo>
                  <a:lnTo>
                    <a:pt x="1131" y="10385"/>
                  </a:lnTo>
                  <a:lnTo>
                    <a:pt x="1212" y="10941"/>
                  </a:lnTo>
                  <a:lnTo>
                    <a:pt x="1319" y="11470"/>
                  </a:lnTo>
                  <a:lnTo>
                    <a:pt x="1446" y="11979"/>
                  </a:lnTo>
                  <a:lnTo>
                    <a:pt x="1607" y="12467"/>
                  </a:lnTo>
                  <a:lnTo>
                    <a:pt x="1788" y="12943"/>
                  </a:lnTo>
                  <a:lnTo>
                    <a:pt x="1989" y="13391"/>
                  </a:lnTo>
                  <a:lnTo>
                    <a:pt x="2210" y="13827"/>
                  </a:lnTo>
                  <a:lnTo>
                    <a:pt x="2451" y="14242"/>
                  </a:lnTo>
                  <a:lnTo>
                    <a:pt x="2712" y="14643"/>
                  </a:lnTo>
                  <a:lnTo>
                    <a:pt x="2987" y="15025"/>
                  </a:lnTo>
                  <a:lnTo>
                    <a:pt x="3275" y="15387"/>
                  </a:lnTo>
                  <a:lnTo>
                    <a:pt x="3576" y="15735"/>
                  </a:lnTo>
                  <a:lnTo>
                    <a:pt x="3884" y="16063"/>
                  </a:lnTo>
                  <a:lnTo>
                    <a:pt x="4206" y="16378"/>
                  </a:lnTo>
                  <a:lnTo>
                    <a:pt x="4527" y="16679"/>
                  </a:lnTo>
                  <a:lnTo>
                    <a:pt x="4862" y="16960"/>
                  </a:lnTo>
                  <a:lnTo>
                    <a:pt x="5197" y="17221"/>
                  </a:lnTo>
                  <a:lnTo>
                    <a:pt x="5538" y="17476"/>
                  </a:lnTo>
                  <a:lnTo>
                    <a:pt x="5873" y="17710"/>
                  </a:lnTo>
                  <a:lnTo>
                    <a:pt x="6215" y="17931"/>
                  </a:lnTo>
                  <a:lnTo>
                    <a:pt x="6550" y="18145"/>
                  </a:lnTo>
                  <a:lnTo>
                    <a:pt x="6885" y="18333"/>
                  </a:lnTo>
                  <a:lnTo>
                    <a:pt x="7213" y="18514"/>
                  </a:lnTo>
                  <a:lnTo>
                    <a:pt x="7527" y="18681"/>
                  </a:lnTo>
                  <a:lnTo>
                    <a:pt x="7842" y="18835"/>
                  </a:lnTo>
                  <a:lnTo>
                    <a:pt x="8144" y="18976"/>
                  </a:lnTo>
                  <a:lnTo>
                    <a:pt x="8432" y="19110"/>
                  </a:lnTo>
                  <a:lnTo>
                    <a:pt x="8720" y="18976"/>
                  </a:lnTo>
                  <a:lnTo>
                    <a:pt x="9014" y="18835"/>
                  </a:lnTo>
                  <a:lnTo>
                    <a:pt x="9329" y="18681"/>
                  </a:lnTo>
                  <a:lnTo>
                    <a:pt x="9644" y="18514"/>
                  </a:lnTo>
                  <a:lnTo>
                    <a:pt x="9972" y="18340"/>
                  </a:lnTo>
                  <a:lnTo>
                    <a:pt x="10307" y="18145"/>
                  </a:lnTo>
                  <a:lnTo>
                    <a:pt x="10642" y="17931"/>
                  </a:lnTo>
                  <a:lnTo>
                    <a:pt x="10983" y="17710"/>
                  </a:lnTo>
                  <a:lnTo>
                    <a:pt x="11318" y="17476"/>
                  </a:lnTo>
                  <a:lnTo>
                    <a:pt x="11660" y="17221"/>
                  </a:lnTo>
                  <a:lnTo>
                    <a:pt x="11995" y="16960"/>
                  </a:lnTo>
                  <a:lnTo>
                    <a:pt x="12330" y="16679"/>
                  </a:lnTo>
                  <a:lnTo>
                    <a:pt x="12658" y="16378"/>
                  </a:lnTo>
                  <a:lnTo>
                    <a:pt x="12972" y="16063"/>
                  </a:lnTo>
                  <a:lnTo>
                    <a:pt x="13287" y="15735"/>
                  </a:lnTo>
                  <a:lnTo>
                    <a:pt x="13582" y="15387"/>
                  </a:lnTo>
                  <a:lnTo>
                    <a:pt x="13870" y="15025"/>
                  </a:lnTo>
                  <a:lnTo>
                    <a:pt x="14145" y="14643"/>
                  </a:lnTo>
                  <a:lnTo>
                    <a:pt x="14406" y="14242"/>
                  </a:lnTo>
                  <a:lnTo>
                    <a:pt x="14647" y="13827"/>
                  </a:lnTo>
                  <a:lnTo>
                    <a:pt x="14868" y="13391"/>
                  </a:lnTo>
                  <a:lnTo>
                    <a:pt x="15069" y="12943"/>
                  </a:lnTo>
                  <a:lnTo>
                    <a:pt x="15250" y="12467"/>
                  </a:lnTo>
                  <a:lnTo>
                    <a:pt x="15410" y="11979"/>
                  </a:lnTo>
                  <a:lnTo>
                    <a:pt x="15538" y="11470"/>
                  </a:lnTo>
                  <a:lnTo>
                    <a:pt x="15645" y="10941"/>
                  </a:lnTo>
                  <a:lnTo>
                    <a:pt x="15725" y="10385"/>
                  </a:lnTo>
                  <a:lnTo>
                    <a:pt x="15839" y="9307"/>
                  </a:lnTo>
                  <a:lnTo>
                    <a:pt x="15933" y="8242"/>
                  </a:lnTo>
                  <a:lnTo>
                    <a:pt x="16006" y="7198"/>
                  </a:lnTo>
                  <a:lnTo>
                    <a:pt x="16073" y="6173"/>
                  </a:lnTo>
                  <a:lnTo>
                    <a:pt x="16114" y="5169"/>
                  </a:lnTo>
                  <a:lnTo>
                    <a:pt x="16140" y="4191"/>
                  </a:lnTo>
                  <a:lnTo>
                    <a:pt x="15779" y="4011"/>
                  </a:lnTo>
                  <a:lnTo>
                    <a:pt x="15424" y="3796"/>
                  </a:lnTo>
                  <a:lnTo>
                    <a:pt x="15089" y="3535"/>
                  </a:lnTo>
                  <a:lnTo>
                    <a:pt x="14767" y="3247"/>
                  </a:lnTo>
                  <a:lnTo>
                    <a:pt x="14466" y="2926"/>
                  </a:lnTo>
                  <a:lnTo>
                    <a:pt x="14191" y="2584"/>
                  </a:lnTo>
                  <a:lnTo>
                    <a:pt x="13950" y="2216"/>
                  </a:lnTo>
                  <a:lnTo>
                    <a:pt x="13736" y="1834"/>
                  </a:lnTo>
                  <a:lnTo>
                    <a:pt x="13562" y="1439"/>
                  </a:lnTo>
                  <a:lnTo>
                    <a:pt x="13421" y="1038"/>
                  </a:lnTo>
                  <a:lnTo>
                    <a:pt x="12986" y="971"/>
                  </a:lnTo>
                  <a:lnTo>
                    <a:pt x="12551" y="917"/>
                  </a:lnTo>
                  <a:lnTo>
                    <a:pt x="12129" y="870"/>
                  </a:lnTo>
                  <a:lnTo>
                    <a:pt x="11707" y="830"/>
                  </a:lnTo>
                  <a:lnTo>
                    <a:pt x="11305" y="797"/>
                  </a:lnTo>
                  <a:lnTo>
                    <a:pt x="10916" y="777"/>
                  </a:lnTo>
                  <a:lnTo>
                    <a:pt x="10548" y="756"/>
                  </a:lnTo>
                  <a:lnTo>
                    <a:pt x="10193" y="736"/>
                  </a:lnTo>
                  <a:lnTo>
                    <a:pt x="9872" y="730"/>
                  </a:lnTo>
                  <a:lnTo>
                    <a:pt x="9570" y="723"/>
                  </a:lnTo>
                  <a:lnTo>
                    <a:pt x="9302" y="716"/>
                  </a:lnTo>
                  <a:lnTo>
                    <a:pt x="9068" y="716"/>
                  </a:lnTo>
                  <a:close/>
                  <a:moveTo>
                    <a:pt x="9168" y="0"/>
                  </a:moveTo>
                  <a:lnTo>
                    <a:pt x="9430" y="7"/>
                  </a:lnTo>
                  <a:lnTo>
                    <a:pt x="9718" y="7"/>
                  </a:lnTo>
                  <a:lnTo>
                    <a:pt x="10039" y="20"/>
                  </a:lnTo>
                  <a:lnTo>
                    <a:pt x="10387" y="27"/>
                  </a:lnTo>
                  <a:lnTo>
                    <a:pt x="10756" y="47"/>
                  </a:lnTo>
                  <a:lnTo>
                    <a:pt x="11144" y="73"/>
                  </a:lnTo>
                  <a:lnTo>
                    <a:pt x="11553" y="100"/>
                  </a:lnTo>
                  <a:lnTo>
                    <a:pt x="11981" y="140"/>
                  </a:lnTo>
                  <a:lnTo>
                    <a:pt x="12417" y="181"/>
                  </a:lnTo>
                  <a:lnTo>
                    <a:pt x="12865" y="234"/>
                  </a:lnTo>
                  <a:lnTo>
                    <a:pt x="13314" y="301"/>
                  </a:lnTo>
                  <a:lnTo>
                    <a:pt x="13769" y="368"/>
                  </a:lnTo>
                  <a:lnTo>
                    <a:pt x="14011" y="408"/>
                  </a:lnTo>
                  <a:lnTo>
                    <a:pt x="14057" y="643"/>
                  </a:lnTo>
                  <a:lnTo>
                    <a:pt x="14158" y="998"/>
                  </a:lnTo>
                  <a:lnTo>
                    <a:pt x="14292" y="1339"/>
                  </a:lnTo>
                  <a:lnTo>
                    <a:pt x="14453" y="1667"/>
                  </a:lnTo>
                  <a:lnTo>
                    <a:pt x="14640" y="1975"/>
                  </a:lnTo>
                  <a:lnTo>
                    <a:pt x="14848" y="2263"/>
                  </a:lnTo>
                  <a:lnTo>
                    <a:pt x="15075" y="2538"/>
                  </a:lnTo>
                  <a:lnTo>
                    <a:pt x="15317" y="2785"/>
                  </a:lnTo>
                  <a:lnTo>
                    <a:pt x="15571" y="3006"/>
                  </a:lnTo>
                  <a:lnTo>
                    <a:pt x="15832" y="3200"/>
                  </a:lnTo>
                  <a:lnTo>
                    <a:pt x="16093" y="3368"/>
                  </a:lnTo>
                  <a:lnTo>
                    <a:pt x="16355" y="3502"/>
                  </a:lnTo>
                  <a:lnTo>
                    <a:pt x="16609" y="3602"/>
                  </a:lnTo>
                  <a:lnTo>
                    <a:pt x="16864" y="3689"/>
                  </a:lnTo>
                  <a:lnTo>
                    <a:pt x="16857" y="3950"/>
                  </a:lnTo>
                  <a:lnTo>
                    <a:pt x="16837" y="4975"/>
                  </a:lnTo>
                  <a:lnTo>
                    <a:pt x="16790" y="6026"/>
                  </a:lnTo>
                  <a:lnTo>
                    <a:pt x="16730" y="7104"/>
                  </a:lnTo>
                  <a:lnTo>
                    <a:pt x="16649" y="8202"/>
                  </a:lnTo>
                  <a:lnTo>
                    <a:pt x="16549" y="9327"/>
                  </a:lnTo>
                  <a:lnTo>
                    <a:pt x="16435" y="10465"/>
                  </a:lnTo>
                  <a:lnTo>
                    <a:pt x="16348" y="11095"/>
                  </a:lnTo>
                  <a:lnTo>
                    <a:pt x="16221" y="11704"/>
                  </a:lnTo>
                  <a:lnTo>
                    <a:pt x="16060" y="12300"/>
                  </a:lnTo>
                  <a:lnTo>
                    <a:pt x="15859" y="12889"/>
                  </a:lnTo>
                  <a:lnTo>
                    <a:pt x="15625" y="13458"/>
                  </a:lnTo>
                  <a:lnTo>
                    <a:pt x="15357" y="14014"/>
                  </a:lnTo>
                  <a:lnTo>
                    <a:pt x="15049" y="14556"/>
                  </a:lnTo>
                  <a:lnTo>
                    <a:pt x="14707" y="15085"/>
                  </a:lnTo>
                  <a:lnTo>
                    <a:pt x="14332" y="15594"/>
                  </a:lnTo>
                  <a:lnTo>
                    <a:pt x="13917" y="16096"/>
                  </a:lnTo>
                  <a:lnTo>
                    <a:pt x="13468" y="16579"/>
                  </a:lnTo>
                  <a:lnTo>
                    <a:pt x="12986" y="17041"/>
                  </a:lnTo>
                  <a:lnTo>
                    <a:pt x="12524" y="17449"/>
                  </a:lnTo>
                  <a:lnTo>
                    <a:pt x="12028" y="17837"/>
                  </a:lnTo>
                  <a:lnTo>
                    <a:pt x="11512" y="18212"/>
                  </a:lnTo>
                  <a:lnTo>
                    <a:pt x="10970" y="18567"/>
                  </a:lnTo>
                  <a:lnTo>
                    <a:pt x="10407" y="18909"/>
                  </a:lnTo>
                  <a:lnTo>
                    <a:pt x="9825" y="19230"/>
                  </a:lnTo>
                  <a:lnTo>
                    <a:pt x="9222" y="19531"/>
                  </a:lnTo>
                  <a:lnTo>
                    <a:pt x="8606" y="19813"/>
                  </a:lnTo>
                  <a:lnTo>
                    <a:pt x="8539" y="19839"/>
                  </a:lnTo>
                  <a:lnTo>
                    <a:pt x="8318" y="19839"/>
                  </a:lnTo>
                  <a:lnTo>
                    <a:pt x="8251" y="19813"/>
                  </a:lnTo>
                  <a:lnTo>
                    <a:pt x="7635" y="19531"/>
                  </a:lnTo>
                  <a:lnTo>
                    <a:pt x="7032" y="19230"/>
                  </a:lnTo>
                  <a:lnTo>
                    <a:pt x="6449" y="18909"/>
                  </a:lnTo>
                  <a:lnTo>
                    <a:pt x="5887" y="18567"/>
                  </a:lnTo>
                  <a:lnTo>
                    <a:pt x="5344" y="18212"/>
                  </a:lnTo>
                  <a:lnTo>
                    <a:pt x="4828" y="17837"/>
                  </a:lnTo>
                  <a:lnTo>
                    <a:pt x="4339" y="17449"/>
                  </a:lnTo>
                  <a:lnTo>
                    <a:pt x="3871" y="17041"/>
                  </a:lnTo>
                  <a:lnTo>
                    <a:pt x="3388" y="16579"/>
                  </a:lnTo>
                  <a:lnTo>
                    <a:pt x="2940" y="16096"/>
                  </a:lnTo>
                  <a:lnTo>
                    <a:pt x="2524" y="15594"/>
                  </a:lnTo>
                  <a:lnTo>
                    <a:pt x="2149" y="15085"/>
                  </a:lnTo>
                  <a:lnTo>
                    <a:pt x="1808" y="14556"/>
                  </a:lnTo>
                  <a:lnTo>
                    <a:pt x="1500" y="14014"/>
                  </a:lnTo>
                  <a:lnTo>
                    <a:pt x="1232" y="13458"/>
                  </a:lnTo>
                  <a:lnTo>
                    <a:pt x="997" y="12889"/>
                  </a:lnTo>
                  <a:lnTo>
                    <a:pt x="797" y="12300"/>
                  </a:lnTo>
                  <a:lnTo>
                    <a:pt x="636" y="11704"/>
                  </a:lnTo>
                  <a:lnTo>
                    <a:pt x="515" y="11095"/>
                  </a:lnTo>
                  <a:lnTo>
                    <a:pt x="421" y="10465"/>
                  </a:lnTo>
                  <a:lnTo>
                    <a:pt x="308" y="9327"/>
                  </a:lnTo>
                  <a:lnTo>
                    <a:pt x="207" y="8202"/>
                  </a:lnTo>
                  <a:lnTo>
                    <a:pt x="127" y="7104"/>
                  </a:lnTo>
                  <a:lnTo>
                    <a:pt x="67" y="6026"/>
                  </a:lnTo>
                  <a:lnTo>
                    <a:pt x="20" y="4975"/>
                  </a:lnTo>
                  <a:lnTo>
                    <a:pt x="0" y="3950"/>
                  </a:lnTo>
                  <a:lnTo>
                    <a:pt x="0" y="3723"/>
                  </a:lnTo>
                  <a:lnTo>
                    <a:pt x="200" y="3622"/>
                  </a:lnTo>
                  <a:lnTo>
                    <a:pt x="622" y="3408"/>
                  </a:lnTo>
                  <a:lnTo>
                    <a:pt x="997" y="3180"/>
                  </a:lnTo>
                  <a:lnTo>
                    <a:pt x="1339" y="2939"/>
                  </a:lnTo>
                  <a:lnTo>
                    <a:pt x="1647" y="2678"/>
                  </a:lnTo>
                  <a:lnTo>
                    <a:pt x="1922" y="2397"/>
                  </a:lnTo>
                  <a:lnTo>
                    <a:pt x="2163" y="2096"/>
                  </a:lnTo>
                  <a:lnTo>
                    <a:pt x="2377" y="1774"/>
                  </a:lnTo>
                  <a:lnTo>
                    <a:pt x="2565" y="1426"/>
                  </a:lnTo>
                  <a:lnTo>
                    <a:pt x="2719" y="1051"/>
                  </a:lnTo>
                  <a:lnTo>
                    <a:pt x="2853" y="649"/>
                  </a:lnTo>
                  <a:lnTo>
                    <a:pt x="2913" y="435"/>
                  </a:lnTo>
                  <a:lnTo>
                    <a:pt x="3134" y="395"/>
                  </a:lnTo>
                  <a:lnTo>
                    <a:pt x="3596" y="321"/>
                  </a:lnTo>
                  <a:lnTo>
                    <a:pt x="4045" y="261"/>
                  </a:lnTo>
                  <a:lnTo>
                    <a:pt x="4494" y="207"/>
                  </a:lnTo>
                  <a:lnTo>
                    <a:pt x="4922" y="161"/>
                  </a:lnTo>
                  <a:lnTo>
                    <a:pt x="5344" y="120"/>
                  </a:lnTo>
                  <a:lnTo>
                    <a:pt x="5753" y="87"/>
                  </a:lnTo>
                  <a:lnTo>
                    <a:pt x="6141" y="67"/>
                  </a:lnTo>
                  <a:lnTo>
                    <a:pt x="6509" y="47"/>
                  </a:lnTo>
                  <a:lnTo>
                    <a:pt x="6851" y="27"/>
                  </a:lnTo>
                  <a:lnTo>
                    <a:pt x="7166" y="20"/>
                  </a:lnTo>
                  <a:lnTo>
                    <a:pt x="7454" y="13"/>
                  </a:lnTo>
                  <a:lnTo>
                    <a:pt x="7708" y="7"/>
                  </a:lnTo>
                  <a:lnTo>
                    <a:pt x="7923" y="7"/>
                  </a:lnTo>
                  <a:lnTo>
                    <a:pt x="8110" y="7"/>
                  </a:lnTo>
                  <a:lnTo>
                    <a:pt x="8251" y="7"/>
                  </a:lnTo>
                  <a:lnTo>
                    <a:pt x="8345" y="7"/>
                  </a:lnTo>
                  <a:lnTo>
                    <a:pt x="8398" y="7"/>
                  </a:lnTo>
                  <a:lnTo>
                    <a:pt x="8458" y="7"/>
                  </a:lnTo>
                  <a:lnTo>
                    <a:pt x="8512" y="7"/>
                  </a:lnTo>
                  <a:lnTo>
                    <a:pt x="8612" y="7"/>
                  </a:lnTo>
                  <a:lnTo>
                    <a:pt x="8760" y="7"/>
                  </a:lnTo>
                  <a:lnTo>
                    <a:pt x="8947" y="0"/>
                  </a:lnTo>
                  <a:lnTo>
                    <a:pt x="9168" y="0"/>
                  </a:lnTo>
                  <a:close/>
                </a:path>
              </a:pathLst>
            </a:custGeom>
            <a:gradFill flip="none" rotWithShape="1">
              <a:gsLst>
                <a:gs pos="0">
                  <a:schemeClr val="bg1"/>
                </a:gs>
                <a:gs pos="100000">
                  <a:schemeClr val="bg1">
                    <a:lumMod val="85000"/>
                  </a:schemeClr>
                </a:gs>
              </a:gsLst>
              <a:lin ang="81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grpSp>
      <p:grpSp>
        <p:nvGrpSpPr>
          <p:cNvPr id="336" name="Group 335">
            <a:extLst>
              <a:ext uri="{FF2B5EF4-FFF2-40B4-BE49-F238E27FC236}">
                <a16:creationId xmlns:a16="http://schemas.microsoft.com/office/drawing/2014/main" id="{A37B9B36-62ED-48F4-8EE9-70B8FC5909F1}"/>
              </a:ext>
            </a:extLst>
          </p:cNvPr>
          <p:cNvGrpSpPr/>
          <p:nvPr/>
        </p:nvGrpSpPr>
        <p:grpSpPr>
          <a:xfrm>
            <a:off x="8018018" y="1914559"/>
            <a:ext cx="977745" cy="977745"/>
            <a:chOff x="8018018" y="1914559"/>
            <a:chExt cx="977745" cy="977745"/>
          </a:xfrm>
        </p:grpSpPr>
        <p:sp>
          <p:nvSpPr>
            <p:cNvPr id="170" name="Oval 169">
              <a:extLst>
                <a:ext uri="{FF2B5EF4-FFF2-40B4-BE49-F238E27FC236}">
                  <a16:creationId xmlns:a16="http://schemas.microsoft.com/office/drawing/2014/main" id="{6FC92332-8026-462B-BB0C-6052B483B364}"/>
                </a:ext>
              </a:extLst>
            </p:cNvPr>
            <p:cNvSpPr/>
            <p:nvPr/>
          </p:nvSpPr>
          <p:spPr>
            <a:xfrm>
              <a:off x="8018018" y="1914559"/>
              <a:ext cx="977745" cy="977745"/>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Calibri"/>
                <a:ea typeface="メイリオ"/>
                <a:cs typeface="+mn-cs"/>
              </a:endParaRPr>
            </a:p>
          </p:txBody>
        </p:sp>
        <p:sp>
          <p:nvSpPr>
            <p:cNvPr id="335" name="Rectangle 334">
              <a:extLst>
                <a:ext uri="{FF2B5EF4-FFF2-40B4-BE49-F238E27FC236}">
                  <a16:creationId xmlns:a16="http://schemas.microsoft.com/office/drawing/2014/main" id="{B6B1C6B8-4646-452F-819C-6E3CBDE66FA2}"/>
                </a:ext>
              </a:extLst>
            </p:cNvPr>
            <p:cNvSpPr/>
            <p:nvPr/>
          </p:nvSpPr>
          <p:spPr>
            <a:xfrm>
              <a:off x="8227958" y="2245951"/>
              <a:ext cx="600526" cy="33398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メイリオ"/>
                <a:cs typeface="+mn-cs"/>
              </a:endParaRPr>
            </a:p>
          </p:txBody>
        </p:sp>
      </p:grpSp>
      <p:grpSp>
        <p:nvGrpSpPr>
          <p:cNvPr id="334" name="Group 333">
            <a:extLst>
              <a:ext uri="{FF2B5EF4-FFF2-40B4-BE49-F238E27FC236}">
                <a16:creationId xmlns:a16="http://schemas.microsoft.com/office/drawing/2014/main" id="{64CF8E77-123D-46D4-94A2-75FE05077B59}"/>
              </a:ext>
            </a:extLst>
          </p:cNvPr>
          <p:cNvGrpSpPr/>
          <p:nvPr/>
        </p:nvGrpSpPr>
        <p:grpSpPr>
          <a:xfrm>
            <a:off x="8197439" y="2245951"/>
            <a:ext cx="640080" cy="365760"/>
            <a:chOff x="10155878" y="509019"/>
            <a:chExt cx="1293674" cy="697091"/>
          </a:xfrm>
        </p:grpSpPr>
        <p:sp>
          <p:nvSpPr>
            <p:cNvPr id="319" name="Freeform 24">
              <a:extLst>
                <a:ext uri="{FF2B5EF4-FFF2-40B4-BE49-F238E27FC236}">
                  <a16:creationId xmlns:a16="http://schemas.microsoft.com/office/drawing/2014/main" id="{DB39A9C4-C835-45FF-BAF0-C6F760C6870F}"/>
                </a:ext>
              </a:extLst>
            </p:cNvPr>
            <p:cNvSpPr>
              <a:spLocks/>
            </p:cNvSpPr>
            <p:nvPr/>
          </p:nvSpPr>
          <p:spPr bwMode="auto">
            <a:xfrm>
              <a:off x="10346579" y="902016"/>
              <a:ext cx="134006" cy="136583"/>
            </a:xfrm>
            <a:custGeom>
              <a:avLst/>
              <a:gdLst/>
              <a:ahLst/>
              <a:cxnLst>
                <a:cxn ang="0">
                  <a:pos x="52" y="0"/>
                </a:cxn>
                <a:cxn ang="0">
                  <a:pos x="72" y="4"/>
                </a:cxn>
                <a:cxn ang="0">
                  <a:pos x="88" y="17"/>
                </a:cxn>
                <a:cxn ang="0">
                  <a:pos x="101" y="33"/>
                </a:cxn>
                <a:cxn ang="0">
                  <a:pos x="104" y="54"/>
                </a:cxn>
                <a:cxn ang="0">
                  <a:pos x="101" y="74"/>
                </a:cxn>
                <a:cxn ang="0">
                  <a:pos x="88" y="90"/>
                </a:cxn>
                <a:cxn ang="0">
                  <a:pos x="72" y="103"/>
                </a:cxn>
                <a:cxn ang="0">
                  <a:pos x="52" y="106"/>
                </a:cxn>
                <a:cxn ang="0">
                  <a:pos x="33" y="103"/>
                </a:cxn>
                <a:cxn ang="0">
                  <a:pos x="15" y="90"/>
                </a:cxn>
                <a:cxn ang="0">
                  <a:pos x="4" y="74"/>
                </a:cxn>
                <a:cxn ang="0">
                  <a:pos x="0" y="54"/>
                </a:cxn>
                <a:cxn ang="0">
                  <a:pos x="4" y="33"/>
                </a:cxn>
                <a:cxn ang="0">
                  <a:pos x="15" y="17"/>
                </a:cxn>
                <a:cxn ang="0">
                  <a:pos x="33" y="4"/>
                </a:cxn>
                <a:cxn ang="0">
                  <a:pos x="52" y="0"/>
                </a:cxn>
              </a:cxnLst>
              <a:rect l="0" t="0" r="r" b="b"/>
              <a:pathLst>
                <a:path w="104" h="106">
                  <a:moveTo>
                    <a:pt x="52" y="0"/>
                  </a:moveTo>
                  <a:lnTo>
                    <a:pt x="72" y="4"/>
                  </a:lnTo>
                  <a:lnTo>
                    <a:pt x="88" y="17"/>
                  </a:lnTo>
                  <a:lnTo>
                    <a:pt x="101" y="33"/>
                  </a:lnTo>
                  <a:lnTo>
                    <a:pt x="104" y="54"/>
                  </a:lnTo>
                  <a:lnTo>
                    <a:pt x="101" y="74"/>
                  </a:lnTo>
                  <a:lnTo>
                    <a:pt x="88" y="90"/>
                  </a:lnTo>
                  <a:lnTo>
                    <a:pt x="72" y="103"/>
                  </a:lnTo>
                  <a:lnTo>
                    <a:pt x="52" y="106"/>
                  </a:lnTo>
                  <a:lnTo>
                    <a:pt x="33" y="103"/>
                  </a:lnTo>
                  <a:lnTo>
                    <a:pt x="15" y="90"/>
                  </a:lnTo>
                  <a:lnTo>
                    <a:pt x="4" y="74"/>
                  </a:lnTo>
                  <a:lnTo>
                    <a:pt x="0" y="54"/>
                  </a:lnTo>
                  <a:lnTo>
                    <a:pt x="4" y="33"/>
                  </a:lnTo>
                  <a:lnTo>
                    <a:pt x="15" y="17"/>
                  </a:lnTo>
                  <a:lnTo>
                    <a:pt x="33" y="4"/>
                  </a:lnTo>
                  <a:lnTo>
                    <a:pt x="52" y="0"/>
                  </a:lnTo>
                  <a:close/>
                </a:path>
              </a:pathLst>
            </a:custGeom>
            <a:solidFill>
              <a:srgbClr val="E22A1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0" name="Freeform 25">
              <a:extLst>
                <a:ext uri="{FF2B5EF4-FFF2-40B4-BE49-F238E27FC236}">
                  <a16:creationId xmlns:a16="http://schemas.microsoft.com/office/drawing/2014/main" id="{3276867B-A75A-456E-BEF1-658A10DB2D40}"/>
                </a:ext>
              </a:extLst>
            </p:cNvPr>
            <p:cNvSpPr>
              <a:spLocks/>
            </p:cNvSpPr>
            <p:nvPr/>
          </p:nvSpPr>
          <p:spPr bwMode="auto">
            <a:xfrm>
              <a:off x="10278287" y="1057928"/>
              <a:ext cx="271877" cy="148180"/>
            </a:xfrm>
            <a:custGeom>
              <a:avLst/>
              <a:gdLst/>
              <a:ahLst/>
              <a:cxnLst>
                <a:cxn ang="0">
                  <a:pos x="71" y="0"/>
                </a:cxn>
                <a:cxn ang="0">
                  <a:pos x="87" y="7"/>
                </a:cxn>
                <a:cxn ang="0">
                  <a:pos x="105" y="9"/>
                </a:cxn>
                <a:cxn ang="0">
                  <a:pos x="123" y="7"/>
                </a:cxn>
                <a:cxn ang="0">
                  <a:pos x="141" y="0"/>
                </a:cxn>
                <a:cxn ang="0">
                  <a:pos x="168" y="18"/>
                </a:cxn>
                <a:cxn ang="0">
                  <a:pos x="189" y="43"/>
                </a:cxn>
                <a:cxn ang="0">
                  <a:pos x="204" y="77"/>
                </a:cxn>
                <a:cxn ang="0">
                  <a:pos x="211" y="115"/>
                </a:cxn>
                <a:cxn ang="0">
                  <a:pos x="0" y="115"/>
                </a:cxn>
                <a:cxn ang="0">
                  <a:pos x="7" y="77"/>
                </a:cxn>
                <a:cxn ang="0">
                  <a:pos x="21" y="43"/>
                </a:cxn>
                <a:cxn ang="0">
                  <a:pos x="45" y="18"/>
                </a:cxn>
                <a:cxn ang="0">
                  <a:pos x="71" y="0"/>
                </a:cxn>
              </a:cxnLst>
              <a:rect l="0" t="0" r="r" b="b"/>
              <a:pathLst>
                <a:path w="211" h="115">
                  <a:moveTo>
                    <a:pt x="71" y="0"/>
                  </a:moveTo>
                  <a:lnTo>
                    <a:pt x="87" y="7"/>
                  </a:lnTo>
                  <a:lnTo>
                    <a:pt x="105" y="9"/>
                  </a:lnTo>
                  <a:lnTo>
                    <a:pt x="123" y="7"/>
                  </a:lnTo>
                  <a:lnTo>
                    <a:pt x="141" y="0"/>
                  </a:lnTo>
                  <a:lnTo>
                    <a:pt x="168" y="18"/>
                  </a:lnTo>
                  <a:lnTo>
                    <a:pt x="189" y="43"/>
                  </a:lnTo>
                  <a:lnTo>
                    <a:pt x="204" y="77"/>
                  </a:lnTo>
                  <a:lnTo>
                    <a:pt x="211" y="115"/>
                  </a:lnTo>
                  <a:lnTo>
                    <a:pt x="0" y="115"/>
                  </a:lnTo>
                  <a:lnTo>
                    <a:pt x="7" y="77"/>
                  </a:lnTo>
                  <a:lnTo>
                    <a:pt x="21" y="43"/>
                  </a:lnTo>
                  <a:lnTo>
                    <a:pt x="45" y="18"/>
                  </a:lnTo>
                  <a:lnTo>
                    <a:pt x="71" y="0"/>
                  </a:lnTo>
                  <a:close/>
                </a:path>
              </a:pathLst>
            </a:custGeom>
            <a:solidFill>
              <a:srgbClr val="F4931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1" name="Freeform 26">
              <a:extLst>
                <a:ext uri="{FF2B5EF4-FFF2-40B4-BE49-F238E27FC236}">
                  <a16:creationId xmlns:a16="http://schemas.microsoft.com/office/drawing/2014/main" id="{9307022D-2FB7-43B8-987F-56775EA45D49}"/>
                </a:ext>
              </a:extLst>
            </p:cNvPr>
            <p:cNvSpPr>
              <a:spLocks/>
            </p:cNvSpPr>
            <p:nvPr/>
          </p:nvSpPr>
          <p:spPr bwMode="auto">
            <a:xfrm>
              <a:off x="11135153" y="902016"/>
              <a:ext cx="134006" cy="136583"/>
            </a:xfrm>
            <a:custGeom>
              <a:avLst/>
              <a:gdLst/>
              <a:ahLst/>
              <a:cxnLst>
                <a:cxn ang="0">
                  <a:pos x="52" y="0"/>
                </a:cxn>
                <a:cxn ang="0">
                  <a:pos x="72" y="4"/>
                </a:cxn>
                <a:cxn ang="0">
                  <a:pos x="88" y="17"/>
                </a:cxn>
                <a:cxn ang="0">
                  <a:pos x="100" y="33"/>
                </a:cxn>
                <a:cxn ang="0">
                  <a:pos x="104" y="54"/>
                </a:cxn>
                <a:cxn ang="0">
                  <a:pos x="100" y="74"/>
                </a:cxn>
                <a:cxn ang="0">
                  <a:pos x="88" y="90"/>
                </a:cxn>
                <a:cxn ang="0">
                  <a:pos x="72" y="103"/>
                </a:cxn>
                <a:cxn ang="0">
                  <a:pos x="52" y="106"/>
                </a:cxn>
                <a:cxn ang="0">
                  <a:pos x="32" y="103"/>
                </a:cxn>
                <a:cxn ang="0">
                  <a:pos x="15" y="90"/>
                </a:cxn>
                <a:cxn ang="0">
                  <a:pos x="4" y="74"/>
                </a:cxn>
                <a:cxn ang="0">
                  <a:pos x="0" y="54"/>
                </a:cxn>
                <a:cxn ang="0">
                  <a:pos x="4" y="33"/>
                </a:cxn>
                <a:cxn ang="0">
                  <a:pos x="15" y="17"/>
                </a:cxn>
                <a:cxn ang="0">
                  <a:pos x="32" y="4"/>
                </a:cxn>
                <a:cxn ang="0">
                  <a:pos x="52" y="0"/>
                </a:cxn>
              </a:cxnLst>
              <a:rect l="0" t="0" r="r" b="b"/>
              <a:pathLst>
                <a:path w="104" h="106">
                  <a:moveTo>
                    <a:pt x="52" y="0"/>
                  </a:moveTo>
                  <a:lnTo>
                    <a:pt x="72" y="4"/>
                  </a:lnTo>
                  <a:lnTo>
                    <a:pt x="88" y="17"/>
                  </a:lnTo>
                  <a:lnTo>
                    <a:pt x="100" y="33"/>
                  </a:lnTo>
                  <a:lnTo>
                    <a:pt x="104" y="54"/>
                  </a:lnTo>
                  <a:lnTo>
                    <a:pt x="100" y="74"/>
                  </a:lnTo>
                  <a:lnTo>
                    <a:pt x="88" y="90"/>
                  </a:lnTo>
                  <a:lnTo>
                    <a:pt x="72" y="103"/>
                  </a:lnTo>
                  <a:lnTo>
                    <a:pt x="52" y="106"/>
                  </a:lnTo>
                  <a:lnTo>
                    <a:pt x="32" y="103"/>
                  </a:lnTo>
                  <a:lnTo>
                    <a:pt x="15" y="90"/>
                  </a:lnTo>
                  <a:lnTo>
                    <a:pt x="4" y="74"/>
                  </a:lnTo>
                  <a:lnTo>
                    <a:pt x="0" y="54"/>
                  </a:lnTo>
                  <a:lnTo>
                    <a:pt x="4" y="33"/>
                  </a:lnTo>
                  <a:lnTo>
                    <a:pt x="15" y="17"/>
                  </a:lnTo>
                  <a:lnTo>
                    <a:pt x="32" y="4"/>
                  </a:lnTo>
                  <a:lnTo>
                    <a:pt x="52" y="0"/>
                  </a:lnTo>
                  <a:close/>
                </a:path>
              </a:pathLst>
            </a:custGeom>
            <a:solidFill>
              <a:srgbClr val="F4931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2" name="Freeform 27">
              <a:extLst>
                <a:ext uri="{FF2B5EF4-FFF2-40B4-BE49-F238E27FC236}">
                  <a16:creationId xmlns:a16="http://schemas.microsoft.com/office/drawing/2014/main" id="{78C42883-A418-4B55-9811-7E15EBDC1BFF}"/>
                </a:ext>
              </a:extLst>
            </p:cNvPr>
            <p:cNvSpPr>
              <a:spLocks/>
            </p:cNvSpPr>
            <p:nvPr/>
          </p:nvSpPr>
          <p:spPr bwMode="auto">
            <a:xfrm>
              <a:off x="11066861" y="1057928"/>
              <a:ext cx="271877" cy="148180"/>
            </a:xfrm>
            <a:custGeom>
              <a:avLst/>
              <a:gdLst/>
              <a:ahLst/>
              <a:cxnLst>
                <a:cxn ang="0">
                  <a:pos x="71" y="0"/>
                </a:cxn>
                <a:cxn ang="0">
                  <a:pos x="87" y="7"/>
                </a:cxn>
                <a:cxn ang="0">
                  <a:pos x="105" y="9"/>
                </a:cxn>
                <a:cxn ang="0">
                  <a:pos x="123" y="7"/>
                </a:cxn>
                <a:cxn ang="0">
                  <a:pos x="141" y="0"/>
                </a:cxn>
                <a:cxn ang="0">
                  <a:pos x="168" y="18"/>
                </a:cxn>
                <a:cxn ang="0">
                  <a:pos x="189" y="43"/>
                </a:cxn>
                <a:cxn ang="0">
                  <a:pos x="204" y="77"/>
                </a:cxn>
                <a:cxn ang="0">
                  <a:pos x="211" y="115"/>
                </a:cxn>
                <a:cxn ang="0">
                  <a:pos x="0" y="115"/>
                </a:cxn>
                <a:cxn ang="0">
                  <a:pos x="7" y="77"/>
                </a:cxn>
                <a:cxn ang="0">
                  <a:pos x="21" y="43"/>
                </a:cxn>
                <a:cxn ang="0">
                  <a:pos x="44" y="18"/>
                </a:cxn>
                <a:cxn ang="0">
                  <a:pos x="71" y="0"/>
                </a:cxn>
              </a:cxnLst>
              <a:rect l="0" t="0" r="r" b="b"/>
              <a:pathLst>
                <a:path w="211" h="115">
                  <a:moveTo>
                    <a:pt x="71" y="0"/>
                  </a:moveTo>
                  <a:lnTo>
                    <a:pt x="87" y="7"/>
                  </a:lnTo>
                  <a:lnTo>
                    <a:pt x="105" y="9"/>
                  </a:lnTo>
                  <a:lnTo>
                    <a:pt x="123" y="7"/>
                  </a:lnTo>
                  <a:lnTo>
                    <a:pt x="141" y="0"/>
                  </a:lnTo>
                  <a:lnTo>
                    <a:pt x="168" y="18"/>
                  </a:lnTo>
                  <a:lnTo>
                    <a:pt x="189" y="43"/>
                  </a:lnTo>
                  <a:lnTo>
                    <a:pt x="204" y="77"/>
                  </a:lnTo>
                  <a:lnTo>
                    <a:pt x="211" y="115"/>
                  </a:lnTo>
                  <a:lnTo>
                    <a:pt x="0" y="115"/>
                  </a:lnTo>
                  <a:lnTo>
                    <a:pt x="7" y="77"/>
                  </a:lnTo>
                  <a:lnTo>
                    <a:pt x="21" y="43"/>
                  </a:lnTo>
                  <a:lnTo>
                    <a:pt x="44" y="18"/>
                  </a:lnTo>
                  <a:lnTo>
                    <a:pt x="71" y="0"/>
                  </a:lnTo>
                  <a:close/>
                </a:path>
              </a:pathLst>
            </a:custGeom>
            <a:solidFill>
              <a:srgbClr val="E22A1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3" name="Freeform 28">
              <a:extLst>
                <a:ext uri="{FF2B5EF4-FFF2-40B4-BE49-F238E27FC236}">
                  <a16:creationId xmlns:a16="http://schemas.microsoft.com/office/drawing/2014/main" id="{9820816B-37E0-4AB3-98CF-42DAC4108C4C}"/>
                </a:ext>
              </a:extLst>
            </p:cNvPr>
            <p:cNvSpPr>
              <a:spLocks/>
            </p:cNvSpPr>
            <p:nvPr/>
          </p:nvSpPr>
          <p:spPr bwMode="auto">
            <a:xfrm>
              <a:off x="10708653" y="755125"/>
              <a:ext cx="203586" cy="201009"/>
            </a:xfrm>
            <a:custGeom>
              <a:avLst/>
              <a:gdLst/>
              <a:ahLst/>
              <a:cxnLst>
                <a:cxn ang="0">
                  <a:pos x="79" y="0"/>
                </a:cxn>
                <a:cxn ang="0">
                  <a:pos x="104" y="3"/>
                </a:cxn>
                <a:cxn ang="0">
                  <a:pos x="126" y="14"/>
                </a:cxn>
                <a:cxn ang="0">
                  <a:pos x="142" y="30"/>
                </a:cxn>
                <a:cxn ang="0">
                  <a:pos x="154" y="52"/>
                </a:cxn>
                <a:cxn ang="0">
                  <a:pos x="158" y="77"/>
                </a:cxn>
                <a:cxn ang="0">
                  <a:pos x="154" y="102"/>
                </a:cxn>
                <a:cxn ang="0">
                  <a:pos x="142" y="123"/>
                </a:cxn>
                <a:cxn ang="0">
                  <a:pos x="126" y="141"/>
                </a:cxn>
                <a:cxn ang="0">
                  <a:pos x="104" y="152"/>
                </a:cxn>
                <a:cxn ang="0">
                  <a:pos x="79" y="156"/>
                </a:cxn>
                <a:cxn ang="0">
                  <a:pos x="54" y="152"/>
                </a:cxn>
                <a:cxn ang="0">
                  <a:pos x="33" y="141"/>
                </a:cxn>
                <a:cxn ang="0">
                  <a:pos x="16" y="123"/>
                </a:cxn>
                <a:cxn ang="0">
                  <a:pos x="4" y="102"/>
                </a:cxn>
                <a:cxn ang="0">
                  <a:pos x="0" y="77"/>
                </a:cxn>
                <a:cxn ang="0">
                  <a:pos x="4" y="52"/>
                </a:cxn>
                <a:cxn ang="0">
                  <a:pos x="16" y="30"/>
                </a:cxn>
                <a:cxn ang="0">
                  <a:pos x="33" y="14"/>
                </a:cxn>
                <a:cxn ang="0">
                  <a:pos x="54" y="3"/>
                </a:cxn>
                <a:cxn ang="0">
                  <a:pos x="79" y="0"/>
                </a:cxn>
              </a:cxnLst>
              <a:rect l="0" t="0" r="r" b="b"/>
              <a:pathLst>
                <a:path w="158" h="156">
                  <a:moveTo>
                    <a:pt x="79" y="0"/>
                  </a:moveTo>
                  <a:lnTo>
                    <a:pt x="104" y="3"/>
                  </a:lnTo>
                  <a:lnTo>
                    <a:pt x="126" y="14"/>
                  </a:lnTo>
                  <a:lnTo>
                    <a:pt x="142" y="30"/>
                  </a:lnTo>
                  <a:lnTo>
                    <a:pt x="154" y="52"/>
                  </a:lnTo>
                  <a:lnTo>
                    <a:pt x="158" y="77"/>
                  </a:lnTo>
                  <a:lnTo>
                    <a:pt x="154" y="102"/>
                  </a:lnTo>
                  <a:lnTo>
                    <a:pt x="142" y="123"/>
                  </a:lnTo>
                  <a:lnTo>
                    <a:pt x="126" y="141"/>
                  </a:lnTo>
                  <a:lnTo>
                    <a:pt x="104" y="152"/>
                  </a:lnTo>
                  <a:lnTo>
                    <a:pt x="79" y="156"/>
                  </a:lnTo>
                  <a:lnTo>
                    <a:pt x="54" y="152"/>
                  </a:lnTo>
                  <a:lnTo>
                    <a:pt x="33" y="141"/>
                  </a:lnTo>
                  <a:lnTo>
                    <a:pt x="16" y="123"/>
                  </a:lnTo>
                  <a:lnTo>
                    <a:pt x="4" y="102"/>
                  </a:lnTo>
                  <a:lnTo>
                    <a:pt x="0" y="77"/>
                  </a:lnTo>
                  <a:lnTo>
                    <a:pt x="4" y="52"/>
                  </a:lnTo>
                  <a:lnTo>
                    <a:pt x="16" y="30"/>
                  </a:lnTo>
                  <a:lnTo>
                    <a:pt x="33" y="14"/>
                  </a:lnTo>
                  <a:lnTo>
                    <a:pt x="54" y="3"/>
                  </a:lnTo>
                  <a:lnTo>
                    <a:pt x="79" y="0"/>
                  </a:lnTo>
                  <a:close/>
                </a:path>
              </a:pathLst>
            </a:custGeom>
            <a:solidFill>
              <a:srgbClr val="3A98C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4" name="Freeform 29">
              <a:extLst>
                <a:ext uri="{FF2B5EF4-FFF2-40B4-BE49-F238E27FC236}">
                  <a16:creationId xmlns:a16="http://schemas.microsoft.com/office/drawing/2014/main" id="{04F6F90A-573D-47DF-9F57-88A92B697B4E}"/>
                </a:ext>
              </a:extLst>
            </p:cNvPr>
            <p:cNvSpPr>
              <a:spLocks/>
            </p:cNvSpPr>
            <p:nvPr/>
          </p:nvSpPr>
          <p:spPr bwMode="auto">
            <a:xfrm>
              <a:off x="10608148" y="985773"/>
              <a:ext cx="404595" cy="220337"/>
            </a:xfrm>
            <a:custGeom>
              <a:avLst/>
              <a:gdLst/>
              <a:ahLst/>
              <a:cxnLst>
                <a:cxn ang="0">
                  <a:pos x="105" y="0"/>
                </a:cxn>
                <a:cxn ang="0">
                  <a:pos x="130" y="9"/>
                </a:cxn>
                <a:cxn ang="0">
                  <a:pos x="157" y="13"/>
                </a:cxn>
                <a:cxn ang="0">
                  <a:pos x="184" y="9"/>
                </a:cxn>
                <a:cxn ang="0">
                  <a:pos x="209" y="0"/>
                </a:cxn>
                <a:cxn ang="0">
                  <a:pos x="241" y="20"/>
                </a:cxn>
                <a:cxn ang="0">
                  <a:pos x="270" y="49"/>
                </a:cxn>
                <a:cxn ang="0">
                  <a:pos x="291" y="83"/>
                </a:cxn>
                <a:cxn ang="0">
                  <a:pos x="307" y="124"/>
                </a:cxn>
                <a:cxn ang="0">
                  <a:pos x="314" y="171"/>
                </a:cxn>
                <a:cxn ang="0">
                  <a:pos x="0" y="171"/>
                </a:cxn>
                <a:cxn ang="0">
                  <a:pos x="7" y="124"/>
                </a:cxn>
                <a:cxn ang="0">
                  <a:pos x="23" y="83"/>
                </a:cxn>
                <a:cxn ang="0">
                  <a:pos x="44" y="49"/>
                </a:cxn>
                <a:cxn ang="0">
                  <a:pos x="73" y="20"/>
                </a:cxn>
                <a:cxn ang="0">
                  <a:pos x="105" y="0"/>
                </a:cxn>
              </a:cxnLst>
              <a:rect l="0" t="0" r="r" b="b"/>
              <a:pathLst>
                <a:path w="314" h="171">
                  <a:moveTo>
                    <a:pt x="105" y="0"/>
                  </a:moveTo>
                  <a:lnTo>
                    <a:pt x="130" y="9"/>
                  </a:lnTo>
                  <a:lnTo>
                    <a:pt x="157" y="13"/>
                  </a:lnTo>
                  <a:lnTo>
                    <a:pt x="184" y="9"/>
                  </a:lnTo>
                  <a:lnTo>
                    <a:pt x="209" y="0"/>
                  </a:lnTo>
                  <a:lnTo>
                    <a:pt x="241" y="20"/>
                  </a:lnTo>
                  <a:lnTo>
                    <a:pt x="270" y="49"/>
                  </a:lnTo>
                  <a:lnTo>
                    <a:pt x="291" y="83"/>
                  </a:lnTo>
                  <a:lnTo>
                    <a:pt x="307" y="124"/>
                  </a:lnTo>
                  <a:lnTo>
                    <a:pt x="314" y="171"/>
                  </a:lnTo>
                  <a:lnTo>
                    <a:pt x="0" y="171"/>
                  </a:lnTo>
                  <a:lnTo>
                    <a:pt x="7" y="124"/>
                  </a:lnTo>
                  <a:lnTo>
                    <a:pt x="23" y="83"/>
                  </a:lnTo>
                  <a:lnTo>
                    <a:pt x="44" y="49"/>
                  </a:lnTo>
                  <a:lnTo>
                    <a:pt x="73" y="20"/>
                  </a:lnTo>
                  <a:lnTo>
                    <a:pt x="105" y="0"/>
                  </a:lnTo>
                  <a:close/>
                </a:path>
              </a:pathLst>
            </a:custGeom>
            <a:solidFill>
              <a:srgbClr val="42BA1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5" name="Freeform 30">
              <a:extLst>
                <a:ext uri="{FF2B5EF4-FFF2-40B4-BE49-F238E27FC236}">
                  <a16:creationId xmlns:a16="http://schemas.microsoft.com/office/drawing/2014/main" id="{C44AE321-1F00-4669-BEBF-15DE9AD28690}"/>
                </a:ext>
              </a:extLst>
            </p:cNvPr>
            <p:cNvSpPr>
              <a:spLocks/>
            </p:cNvSpPr>
            <p:nvPr/>
          </p:nvSpPr>
          <p:spPr bwMode="auto">
            <a:xfrm>
              <a:off x="10324674" y="676527"/>
              <a:ext cx="315687" cy="177816"/>
            </a:xfrm>
            <a:custGeom>
              <a:avLst/>
              <a:gdLst/>
              <a:ahLst/>
              <a:cxnLst>
                <a:cxn ang="0">
                  <a:pos x="173" y="0"/>
                </a:cxn>
                <a:cxn ang="0">
                  <a:pos x="245" y="0"/>
                </a:cxn>
                <a:cxn ang="0">
                  <a:pos x="245" y="71"/>
                </a:cxn>
                <a:cxn ang="0">
                  <a:pos x="220" y="46"/>
                </a:cxn>
                <a:cxn ang="0">
                  <a:pos x="148" y="120"/>
                </a:cxn>
                <a:cxn ang="0">
                  <a:pos x="94" y="66"/>
                </a:cxn>
                <a:cxn ang="0">
                  <a:pos x="23" y="138"/>
                </a:cxn>
                <a:cxn ang="0">
                  <a:pos x="0" y="116"/>
                </a:cxn>
                <a:cxn ang="0">
                  <a:pos x="94" y="23"/>
                </a:cxn>
                <a:cxn ang="0">
                  <a:pos x="146" y="77"/>
                </a:cxn>
                <a:cxn ang="0">
                  <a:pos x="198" y="25"/>
                </a:cxn>
                <a:cxn ang="0">
                  <a:pos x="173" y="0"/>
                </a:cxn>
              </a:cxnLst>
              <a:rect l="0" t="0" r="r" b="b"/>
              <a:pathLst>
                <a:path w="245" h="138">
                  <a:moveTo>
                    <a:pt x="173" y="0"/>
                  </a:moveTo>
                  <a:lnTo>
                    <a:pt x="245" y="0"/>
                  </a:lnTo>
                  <a:lnTo>
                    <a:pt x="245" y="71"/>
                  </a:lnTo>
                  <a:lnTo>
                    <a:pt x="220" y="46"/>
                  </a:lnTo>
                  <a:lnTo>
                    <a:pt x="148" y="120"/>
                  </a:lnTo>
                  <a:lnTo>
                    <a:pt x="94" y="66"/>
                  </a:lnTo>
                  <a:lnTo>
                    <a:pt x="23" y="138"/>
                  </a:lnTo>
                  <a:lnTo>
                    <a:pt x="0" y="116"/>
                  </a:lnTo>
                  <a:lnTo>
                    <a:pt x="94" y="23"/>
                  </a:lnTo>
                  <a:lnTo>
                    <a:pt x="146" y="77"/>
                  </a:lnTo>
                  <a:lnTo>
                    <a:pt x="198" y="25"/>
                  </a:lnTo>
                  <a:lnTo>
                    <a:pt x="173" y="0"/>
                  </a:lnTo>
                  <a:close/>
                </a:path>
              </a:pathLst>
            </a:custGeom>
            <a:solidFill>
              <a:srgbClr val="00B05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6" name="Rectangle 31">
              <a:extLst>
                <a:ext uri="{FF2B5EF4-FFF2-40B4-BE49-F238E27FC236}">
                  <a16:creationId xmlns:a16="http://schemas.microsoft.com/office/drawing/2014/main" id="{3508F2C7-8BDF-40A7-82D3-2ED7698C5925}"/>
                </a:ext>
              </a:extLst>
            </p:cNvPr>
            <p:cNvSpPr>
              <a:spLocks noChangeArrowheads="1"/>
            </p:cNvSpPr>
            <p:nvPr/>
          </p:nvSpPr>
          <p:spPr bwMode="auto">
            <a:xfrm>
              <a:off x="11050111" y="802803"/>
              <a:ext cx="48964" cy="51541"/>
            </a:xfrm>
            <a:prstGeom prst="rect">
              <a:avLst/>
            </a:prstGeom>
            <a:solidFill>
              <a:srgbClr val="E22A1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7" name="Rectangle 32">
              <a:extLst>
                <a:ext uri="{FF2B5EF4-FFF2-40B4-BE49-F238E27FC236}">
                  <a16:creationId xmlns:a16="http://schemas.microsoft.com/office/drawing/2014/main" id="{F6BF4720-5B3E-4257-BC30-3C0D98EA0A20}"/>
                </a:ext>
              </a:extLst>
            </p:cNvPr>
            <p:cNvSpPr>
              <a:spLocks noChangeArrowheads="1"/>
            </p:cNvSpPr>
            <p:nvPr/>
          </p:nvSpPr>
          <p:spPr bwMode="auto">
            <a:xfrm>
              <a:off x="11117114" y="761569"/>
              <a:ext cx="50252" cy="92773"/>
            </a:xfrm>
            <a:prstGeom prst="rect">
              <a:avLst/>
            </a:prstGeom>
            <a:solidFill>
              <a:srgbClr val="F4931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8" name="Rectangle 33">
              <a:extLst>
                <a:ext uri="{FF2B5EF4-FFF2-40B4-BE49-F238E27FC236}">
                  <a16:creationId xmlns:a16="http://schemas.microsoft.com/office/drawing/2014/main" id="{2951E4C5-8ADF-412D-9E0A-530FA3413D24}"/>
                </a:ext>
              </a:extLst>
            </p:cNvPr>
            <p:cNvSpPr>
              <a:spLocks noChangeArrowheads="1"/>
            </p:cNvSpPr>
            <p:nvPr/>
          </p:nvSpPr>
          <p:spPr bwMode="auto">
            <a:xfrm>
              <a:off x="11186694" y="720336"/>
              <a:ext cx="50252" cy="134006"/>
            </a:xfrm>
            <a:prstGeom prst="rect">
              <a:avLst/>
            </a:prstGeom>
            <a:solidFill>
              <a:srgbClr val="3A98CD"/>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29" name="Rectangle 34">
              <a:extLst>
                <a:ext uri="{FF2B5EF4-FFF2-40B4-BE49-F238E27FC236}">
                  <a16:creationId xmlns:a16="http://schemas.microsoft.com/office/drawing/2014/main" id="{053658C1-8A75-4B81-989A-CDD82DAE2662}"/>
                </a:ext>
              </a:extLst>
            </p:cNvPr>
            <p:cNvSpPr>
              <a:spLocks noChangeArrowheads="1"/>
            </p:cNvSpPr>
            <p:nvPr/>
          </p:nvSpPr>
          <p:spPr bwMode="auto">
            <a:xfrm>
              <a:off x="11254985" y="676527"/>
              <a:ext cx="48964" cy="177816"/>
            </a:xfrm>
            <a:prstGeom prst="rect">
              <a:avLst/>
            </a:prstGeom>
            <a:solidFill>
              <a:srgbClr val="42BA17"/>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30" name="Freeform 35">
              <a:extLst>
                <a:ext uri="{FF2B5EF4-FFF2-40B4-BE49-F238E27FC236}">
                  <a16:creationId xmlns:a16="http://schemas.microsoft.com/office/drawing/2014/main" id="{F104CA0B-136F-4B2B-AFC3-7A2C867D362F}"/>
                </a:ext>
              </a:extLst>
            </p:cNvPr>
            <p:cNvSpPr>
              <a:spLocks/>
            </p:cNvSpPr>
            <p:nvPr/>
          </p:nvSpPr>
          <p:spPr bwMode="auto">
            <a:xfrm>
              <a:off x="10543722" y="1092719"/>
              <a:ext cx="47675" cy="59272"/>
            </a:xfrm>
            <a:custGeom>
              <a:avLst/>
              <a:gdLst/>
              <a:ahLst/>
              <a:cxnLst>
                <a:cxn ang="0">
                  <a:pos x="0" y="0"/>
                </a:cxn>
                <a:cxn ang="0">
                  <a:pos x="37" y="0"/>
                </a:cxn>
                <a:cxn ang="0">
                  <a:pos x="30" y="21"/>
                </a:cxn>
                <a:cxn ang="0">
                  <a:pos x="23" y="46"/>
                </a:cxn>
                <a:cxn ang="0">
                  <a:pos x="14" y="23"/>
                </a:cxn>
                <a:cxn ang="0">
                  <a:pos x="0" y="0"/>
                </a:cxn>
              </a:cxnLst>
              <a:rect l="0" t="0" r="r" b="b"/>
              <a:pathLst>
                <a:path w="37" h="46">
                  <a:moveTo>
                    <a:pt x="0" y="0"/>
                  </a:moveTo>
                  <a:lnTo>
                    <a:pt x="37" y="0"/>
                  </a:lnTo>
                  <a:lnTo>
                    <a:pt x="30" y="21"/>
                  </a:lnTo>
                  <a:lnTo>
                    <a:pt x="23" y="46"/>
                  </a:lnTo>
                  <a:lnTo>
                    <a:pt x="14" y="23"/>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31" name="Freeform 36">
              <a:extLst>
                <a:ext uri="{FF2B5EF4-FFF2-40B4-BE49-F238E27FC236}">
                  <a16:creationId xmlns:a16="http://schemas.microsoft.com/office/drawing/2014/main" id="{E902A1D2-D5A6-440A-BE21-8B31BFE46825}"/>
                </a:ext>
              </a:extLst>
            </p:cNvPr>
            <p:cNvSpPr>
              <a:spLocks/>
            </p:cNvSpPr>
            <p:nvPr/>
          </p:nvSpPr>
          <p:spPr bwMode="auto">
            <a:xfrm>
              <a:off x="11024340" y="1092719"/>
              <a:ext cx="46387" cy="52830"/>
            </a:xfrm>
            <a:custGeom>
              <a:avLst/>
              <a:gdLst/>
              <a:ahLst/>
              <a:cxnLst>
                <a:cxn ang="0">
                  <a:pos x="0" y="0"/>
                </a:cxn>
                <a:cxn ang="0">
                  <a:pos x="36" y="0"/>
                </a:cxn>
                <a:cxn ang="0">
                  <a:pos x="22" y="21"/>
                </a:cxn>
                <a:cxn ang="0">
                  <a:pos x="15" y="41"/>
                </a:cxn>
                <a:cxn ang="0">
                  <a:pos x="0" y="0"/>
                </a:cxn>
              </a:cxnLst>
              <a:rect l="0" t="0" r="r" b="b"/>
              <a:pathLst>
                <a:path w="36" h="41">
                  <a:moveTo>
                    <a:pt x="0" y="0"/>
                  </a:moveTo>
                  <a:lnTo>
                    <a:pt x="36" y="0"/>
                  </a:lnTo>
                  <a:lnTo>
                    <a:pt x="22" y="21"/>
                  </a:lnTo>
                  <a:lnTo>
                    <a:pt x="15" y="41"/>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sp>
          <p:nvSpPr>
            <p:cNvPr id="332" name="Freeform 37">
              <a:extLst>
                <a:ext uri="{FF2B5EF4-FFF2-40B4-BE49-F238E27FC236}">
                  <a16:creationId xmlns:a16="http://schemas.microsoft.com/office/drawing/2014/main" id="{19D77867-0DC0-49AE-BF3B-F0DC78F2C52A}"/>
                </a:ext>
              </a:extLst>
            </p:cNvPr>
            <p:cNvSpPr>
              <a:spLocks/>
            </p:cNvSpPr>
            <p:nvPr/>
          </p:nvSpPr>
          <p:spPr bwMode="auto">
            <a:xfrm>
              <a:off x="10155878" y="509019"/>
              <a:ext cx="1293674" cy="645549"/>
            </a:xfrm>
            <a:custGeom>
              <a:avLst/>
              <a:gdLst/>
              <a:ahLst/>
              <a:cxnLst>
                <a:cxn ang="0">
                  <a:pos x="0" y="0"/>
                </a:cxn>
                <a:cxn ang="0">
                  <a:pos x="1004" y="0"/>
                </a:cxn>
                <a:cxn ang="0">
                  <a:pos x="1004" y="501"/>
                </a:cxn>
                <a:cxn ang="0">
                  <a:pos x="937" y="501"/>
                </a:cxn>
                <a:cxn ang="0">
                  <a:pos x="928" y="474"/>
                </a:cxn>
                <a:cxn ang="0">
                  <a:pos x="916" y="453"/>
                </a:cxn>
                <a:cxn ang="0">
                  <a:pos x="955" y="453"/>
                </a:cxn>
                <a:cxn ang="0">
                  <a:pos x="955" y="49"/>
                </a:cxn>
                <a:cxn ang="0">
                  <a:pos x="48" y="49"/>
                </a:cxn>
                <a:cxn ang="0">
                  <a:pos x="48" y="453"/>
                </a:cxn>
                <a:cxn ang="0">
                  <a:pos x="97" y="453"/>
                </a:cxn>
                <a:cxn ang="0">
                  <a:pos x="84" y="474"/>
                </a:cxn>
                <a:cxn ang="0">
                  <a:pos x="75" y="501"/>
                </a:cxn>
                <a:cxn ang="0">
                  <a:pos x="0" y="501"/>
                </a:cxn>
                <a:cxn ang="0">
                  <a:pos x="0" y="0"/>
                </a:cxn>
              </a:cxnLst>
              <a:rect l="0" t="0" r="r" b="b"/>
              <a:pathLst>
                <a:path w="1004" h="501">
                  <a:moveTo>
                    <a:pt x="0" y="0"/>
                  </a:moveTo>
                  <a:lnTo>
                    <a:pt x="1004" y="0"/>
                  </a:lnTo>
                  <a:lnTo>
                    <a:pt x="1004" y="501"/>
                  </a:lnTo>
                  <a:lnTo>
                    <a:pt x="937" y="501"/>
                  </a:lnTo>
                  <a:lnTo>
                    <a:pt x="928" y="474"/>
                  </a:lnTo>
                  <a:lnTo>
                    <a:pt x="916" y="453"/>
                  </a:lnTo>
                  <a:lnTo>
                    <a:pt x="955" y="453"/>
                  </a:lnTo>
                  <a:lnTo>
                    <a:pt x="955" y="49"/>
                  </a:lnTo>
                  <a:lnTo>
                    <a:pt x="48" y="49"/>
                  </a:lnTo>
                  <a:lnTo>
                    <a:pt x="48" y="453"/>
                  </a:lnTo>
                  <a:lnTo>
                    <a:pt x="97" y="453"/>
                  </a:lnTo>
                  <a:lnTo>
                    <a:pt x="84" y="474"/>
                  </a:lnTo>
                  <a:lnTo>
                    <a:pt x="75" y="501"/>
                  </a:lnTo>
                  <a:lnTo>
                    <a:pt x="0" y="501"/>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メイリオ"/>
                <a:cs typeface="+mn-cs"/>
              </a:endParaRPr>
            </a:p>
          </p:txBody>
        </p:sp>
      </p:grpSp>
      <p:grpSp>
        <p:nvGrpSpPr>
          <p:cNvPr id="5" name="Graphic 3" descr="Call center with solid fill">
            <a:extLst>
              <a:ext uri="{FF2B5EF4-FFF2-40B4-BE49-F238E27FC236}">
                <a16:creationId xmlns:a16="http://schemas.microsoft.com/office/drawing/2014/main" id="{4480EF3B-A308-4E2E-AB7D-E47F5AEC15EE}"/>
              </a:ext>
            </a:extLst>
          </p:cNvPr>
          <p:cNvGrpSpPr/>
          <p:nvPr/>
        </p:nvGrpSpPr>
        <p:grpSpPr>
          <a:xfrm>
            <a:off x="3575449" y="1541207"/>
            <a:ext cx="715327" cy="663163"/>
            <a:chOff x="-353343" y="1701190"/>
            <a:chExt cx="914400" cy="914400"/>
          </a:xfrm>
        </p:grpSpPr>
        <p:sp>
          <p:nvSpPr>
            <p:cNvPr id="6" name="Freeform: Shape 5">
              <a:extLst>
                <a:ext uri="{FF2B5EF4-FFF2-40B4-BE49-F238E27FC236}">
                  <a16:creationId xmlns:a16="http://schemas.microsoft.com/office/drawing/2014/main" id="{674CCABD-4025-475A-8C73-9DA6AAC58A0F}"/>
                </a:ext>
              </a:extLst>
            </p:cNvPr>
            <p:cNvSpPr/>
            <p:nvPr/>
          </p:nvSpPr>
          <p:spPr>
            <a:xfrm>
              <a:off x="-200943" y="2215540"/>
              <a:ext cx="609600" cy="304800"/>
            </a:xfrm>
            <a:custGeom>
              <a:avLst/>
              <a:gdLst>
                <a:gd name="connsiteX0" fmla="*/ 579120 w 609600"/>
                <a:gd name="connsiteY0" fmla="*/ 91440 h 304800"/>
                <a:gd name="connsiteX1" fmla="*/ 430530 w 609600"/>
                <a:gd name="connsiteY1" fmla="*/ 19050 h 304800"/>
                <a:gd name="connsiteX2" fmla="*/ 304800 w 609600"/>
                <a:gd name="connsiteY2" fmla="*/ 0 h 304800"/>
                <a:gd name="connsiteX3" fmla="*/ 179070 w 609600"/>
                <a:gd name="connsiteY3" fmla="*/ 19050 h 304800"/>
                <a:gd name="connsiteX4" fmla="*/ 30480 w 609600"/>
                <a:gd name="connsiteY4" fmla="*/ 91440 h 304800"/>
                <a:gd name="connsiteX5" fmla="*/ 0 w 609600"/>
                <a:gd name="connsiteY5" fmla="*/ 152400 h 304800"/>
                <a:gd name="connsiteX6" fmla="*/ 0 w 609600"/>
                <a:gd name="connsiteY6" fmla="*/ 304800 h 304800"/>
                <a:gd name="connsiteX7" fmla="*/ 609600 w 609600"/>
                <a:gd name="connsiteY7" fmla="*/ 304800 h 304800"/>
                <a:gd name="connsiteX8" fmla="*/ 609600 w 609600"/>
                <a:gd name="connsiteY8" fmla="*/ 152400 h 304800"/>
                <a:gd name="connsiteX9" fmla="*/ 579120 w 609600"/>
                <a:gd name="connsiteY9" fmla="*/ 9144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579120" y="91440"/>
                  </a:move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lnTo>
                    <a:pt x="609600" y="152400"/>
                  </a:lnTo>
                  <a:cubicBezTo>
                    <a:pt x="609600" y="129540"/>
                    <a:pt x="598170" y="106680"/>
                    <a:pt x="579120" y="91440"/>
                  </a:cubicBezTo>
                  <a:close/>
                </a:path>
              </a:pathLst>
            </a:custGeom>
            <a:solidFill>
              <a:srgbClr val="E35A35"/>
            </a:solidFill>
            <a:ln w="38100" cap="flat">
              <a:solidFill>
                <a:srgbClr val="003D8B"/>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D3686B7-EA50-4A3C-9119-C7F4E0B1D8D0}"/>
                </a:ext>
              </a:extLst>
            </p:cNvPr>
            <p:cNvSpPr/>
            <p:nvPr/>
          </p:nvSpPr>
          <p:spPr>
            <a:xfrm>
              <a:off x="-63783" y="1796440"/>
              <a:ext cx="425767" cy="361950"/>
            </a:xfrm>
            <a:custGeom>
              <a:avLst/>
              <a:gdLst>
                <a:gd name="connsiteX0" fmla="*/ 19050 w 425767"/>
                <a:gd name="connsiteY0" fmla="*/ 99060 h 361950"/>
                <a:gd name="connsiteX1" fmla="*/ 32385 w 425767"/>
                <a:gd name="connsiteY1" fmla="*/ 93345 h 361950"/>
                <a:gd name="connsiteX2" fmla="*/ 32385 w 425767"/>
                <a:gd name="connsiteY2" fmla="*/ 93345 h 361950"/>
                <a:gd name="connsiteX3" fmla="*/ 167640 w 425767"/>
                <a:gd name="connsiteY3" fmla="*/ 38100 h 361950"/>
                <a:gd name="connsiteX4" fmla="*/ 358140 w 425767"/>
                <a:gd name="connsiteY4" fmla="*/ 228600 h 361950"/>
                <a:gd name="connsiteX5" fmla="*/ 358140 w 425767"/>
                <a:gd name="connsiteY5" fmla="*/ 272415 h 361950"/>
                <a:gd name="connsiteX6" fmla="*/ 248603 w 425767"/>
                <a:gd name="connsiteY6" fmla="*/ 308610 h 361950"/>
                <a:gd name="connsiteX7" fmla="*/ 234315 w 425767"/>
                <a:gd name="connsiteY7" fmla="*/ 304800 h 361950"/>
                <a:gd name="connsiteX8" fmla="*/ 205740 w 425767"/>
                <a:gd name="connsiteY8" fmla="*/ 333375 h 361950"/>
                <a:gd name="connsiteX9" fmla="*/ 234315 w 425767"/>
                <a:gd name="connsiteY9" fmla="*/ 361950 h 361950"/>
                <a:gd name="connsiteX10" fmla="*/ 260985 w 425767"/>
                <a:gd name="connsiteY10" fmla="*/ 344805 h 361950"/>
                <a:gd name="connsiteX11" fmla="*/ 412432 w 425767"/>
                <a:gd name="connsiteY11" fmla="*/ 294323 h 361950"/>
                <a:gd name="connsiteX12" fmla="*/ 425768 w 425767"/>
                <a:gd name="connsiteY12" fmla="*/ 276225 h 361950"/>
                <a:gd name="connsiteX13" fmla="*/ 425768 w 425767"/>
                <a:gd name="connsiteY13" fmla="*/ 190500 h 361950"/>
                <a:gd name="connsiteX14" fmla="*/ 406718 w 425767"/>
                <a:gd name="connsiteY14" fmla="*/ 171450 h 361950"/>
                <a:gd name="connsiteX15" fmla="*/ 389573 w 425767"/>
                <a:gd name="connsiteY15" fmla="*/ 171450 h 361950"/>
                <a:gd name="connsiteX16" fmla="*/ 167640 w 425767"/>
                <a:gd name="connsiteY16" fmla="*/ 0 h 361950"/>
                <a:gd name="connsiteX17" fmla="*/ 7620 w 425767"/>
                <a:gd name="connsiteY17" fmla="*/ 64770 h 361950"/>
                <a:gd name="connsiteX18" fmla="*/ 0 w 425767"/>
                <a:gd name="connsiteY18" fmla="*/ 80010 h 361950"/>
                <a:gd name="connsiteX19" fmla="*/ 19050 w 425767"/>
                <a:gd name="connsiteY19" fmla="*/ 9906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5767" h="361950">
                  <a:moveTo>
                    <a:pt x="19050" y="99060"/>
                  </a:moveTo>
                  <a:cubicBezTo>
                    <a:pt x="24765" y="99060"/>
                    <a:pt x="29528" y="97155"/>
                    <a:pt x="32385" y="93345"/>
                  </a:cubicBezTo>
                  <a:lnTo>
                    <a:pt x="32385" y="93345"/>
                  </a:lnTo>
                  <a:cubicBezTo>
                    <a:pt x="67628" y="59055"/>
                    <a:pt x="115253" y="38100"/>
                    <a:pt x="167640" y="38100"/>
                  </a:cubicBezTo>
                  <a:cubicBezTo>
                    <a:pt x="272415" y="38100"/>
                    <a:pt x="358140" y="123825"/>
                    <a:pt x="358140" y="228600"/>
                  </a:cubicBezTo>
                  <a:lnTo>
                    <a:pt x="358140" y="272415"/>
                  </a:lnTo>
                  <a:lnTo>
                    <a:pt x="248603" y="308610"/>
                  </a:lnTo>
                  <a:cubicBezTo>
                    <a:pt x="243840" y="306705"/>
                    <a:pt x="239078" y="304800"/>
                    <a:pt x="234315" y="304800"/>
                  </a:cubicBezTo>
                  <a:cubicBezTo>
                    <a:pt x="218123" y="304800"/>
                    <a:pt x="205740" y="317183"/>
                    <a:pt x="205740" y="333375"/>
                  </a:cubicBezTo>
                  <a:cubicBezTo>
                    <a:pt x="205740" y="349568"/>
                    <a:pt x="218123" y="361950"/>
                    <a:pt x="234315" y="361950"/>
                  </a:cubicBezTo>
                  <a:cubicBezTo>
                    <a:pt x="245745" y="361950"/>
                    <a:pt x="256223" y="355283"/>
                    <a:pt x="260985" y="344805"/>
                  </a:cubicBezTo>
                  <a:lnTo>
                    <a:pt x="412432" y="294323"/>
                  </a:lnTo>
                  <a:cubicBezTo>
                    <a:pt x="420053" y="291465"/>
                    <a:pt x="425768" y="284798"/>
                    <a:pt x="425768" y="276225"/>
                  </a:cubicBezTo>
                  <a:lnTo>
                    <a:pt x="425768" y="190500"/>
                  </a:lnTo>
                  <a:cubicBezTo>
                    <a:pt x="425768" y="180023"/>
                    <a:pt x="417195" y="171450"/>
                    <a:pt x="406718" y="171450"/>
                  </a:cubicBezTo>
                  <a:lnTo>
                    <a:pt x="389573" y="171450"/>
                  </a:lnTo>
                  <a:cubicBezTo>
                    <a:pt x="363855" y="73343"/>
                    <a:pt x="274320" y="0"/>
                    <a:pt x="167640" y="0"/>
                  </a:cubicBezTo>
                  <a:cubicBezTo>
                    <a:pt x="105728" y="0"/>
                    <a:pt x="49530" y="24765"/>
                    <a:pt x="7620" y="64770"/>
                  </a:cubicBezTo>
                  <a:cubicBezTo>
                    <a:pt x="2858" y="68580"/>
                    <a:pt x="0" y="73343"/>
                    <a:pt x="0" y="80010"/>
                  </a:cubicBezTo>
                  <a:cubicBezTo>
                    <a:pt x="0" y="90488"/>
                    <a:pt x="8572" y="99060"/>
                    <a:pt x="19050" y="99060"/>
                  </a:cubicBezTo>
                  <a:close/>
                </a:path>
              </a:pathLst>
            </a:custGeom>
            <a:solidFill>
              <a:srgbClr val="0070C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26B2A15-A88B-4104-91A2-BBA80A9F7D17}"/>
                </a:ext>
              </a:extLst>
            </p:cNvPr>
            <p:cNvSpPr/>
            <p:nvPr/>
          </p:nvSpPr>
          <p:spPr>
            <a:xfrm>
              <a:off x="-48543" y="1872640"/>
              <a:ext cx="304800" cy="304800"/>
            </a:xfrm>
            <a:custGeom>
              <a:avLst/>
              <a:gdLst>
                <a:gd name="connsiteX0" fmla="*/ 303848 w 304800"/>
                <a:gd name="connsiteY0" fmla="*/ 168593 h 304800"/>
                <a:gd name="connsiteX1" fmla="*/ 304800 w 304800"/>
                <a:gd name="connsiteY1" fmla="*/ 152400 h 304800"/>
                <a:gd name="connsiteX2" fmla="*/ 152400 w 304800"/>
                <a:gd name="connsiteY2" fmla="*/ 0 h 304800"/>
                <a:gd name="connsiteX3" fmla="*/ 0 w 304800"/>
                <a:gd name="connsiteY3" fmla="*/ 152400 h 304800"/>
                <a:gd name="connsiteX4" fmla="*/ 152400 w 304800"/>
                <a:gd name="connsiteY4" fmla="*/ 304800 h 304800"/>
                <a:gd name="connsiteX5" fmla="*/ 161925 w 304800"/>
                <a:gd name="connsiteY5" fmla="*/ 303848 h 304800"/>
                <a:gd name="connsiteX6" fmla="*/ 161925 w 304800"/>
                <a:gd name="connsiteY6" fmla="*/ 257175 h 304800"/>
                <a:gd name="connsiteX7" fmla="*/ 161925 w 304800"/>
                <a:gd name="connsiteY7" fmla="*/ 257175 h 304800"/>
                <a:gd name="connsiteX8" fmla="*/ 167640 w 304800"/>
                <a:gd name="connsiteY8" fmla="*/ 231458 h 304800"/>
                <a:gd name="connsiteX9" fmla="*/ 200977 w 304800"/>
                <a:gd name="connsiteY9" fmla="*/ 202883 h 304800"/>
                <a:gd name="connsiteX10" fmla="*/ 303848 w 304800"/>
                <a:gd name="connsiteY10" fmla="*/ 16859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304800">
                  <a:moveTo>
                    <a:pt x="303848" y="168593"/>
                  </a:moveTo>
                  <a:cubicBezTo>
                    <a:pt x="304800" y="162877"/>
                    <a:pt x="304800" y="158115"/>
                    <a:pt x="304800" y="152400"/>
                  </a:cubicBezTo>
                  <a:cubicBezTo>
                    <a:pt x="304800" y="68580"/>
                    <a:pt x="236220" y="0"/>
                    <a:pt x="152400" y="0"/>
                  </a:cubicBezTo>
                  <a:cubicBezTo>
                    <a:pt x="68580" y="0"/>
                    <a:pt x="0" y="68580"/>
                    <a:pt x="0" y="152400"/>
                  </a:cubicBezTo>
                  <a:cubicBezTo>
                    <a:pt x="0" y="236220"/>
                    <a:pt x="68580" y="304800"/>
                    <a:pt x="152400" y="304800"/>
                  </a:cubicBezTo>
                  <a:cubicBezTo>
                    <a:pt x="155258" y="304800"/>
                    <a:pt x="159068" y="304800"/>
                    <a:pt x="161925" y="303848"/>
                  </a:cubicBezTo>
                  <a:lnTo>
                    <a:pt x="161925" y="257175"/>
                  </a:lnTo>
                  <a:lnTo>
                    <a:pt x="161925" y="257175"/>
                  </a:lnTo>
                  <a:cubicBezTo>
                    <a:pt x="161925" y="248602"/>
                    <a:pt x="163830" y="240030"/>
                    <a:pt x="167640" y="231458"/>
                  </a:cubicBezTo>
                  <a:cubicBezTo>
                    <a:pt x="174308" y="218123"/>
                    <a:pt x="185738" y="207645"/>
                    <a:pt x="200977" y="202883"/>
                  </a:cubicBezTo>
                  <a:lnTo>
                    <a:pt x="303848" y="168593"/>
                  </a:lnTo>
                  <a:close/>
                </a:path>
              </a:pathLst>
            </a:custGeom>
            <a:solidFill>
              <a:srgbClr val="42BA17"/>
            </a:solidFill>
            <a:ln w="9525"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72DA82B8-8CE7-466D-A20B-085FF6B3634F}"/>
              </a:ext>
            </a:extLst>
          </p:cNvPr>
          <p:cNvPicPr>
            <a:picLocks noChangeAspect="1"/>
          </p:cNvPicPr>
          <p:nvPr/>
        </p:nvPicPr>
        <p:blipFill>
          <a:blip r:embed="rId4"/>
          <a:stretch>
            <a:fillRect/>
          </a:stretch>
        </p:blipFill>
        <p:spPr>
          <a:xfrm>
            <a:off x="6030785" y="508548"/>
            <a:ext cx="653766" cy="653766"/>
          </a:xfrm>
          <a:prstGeom prst="rect">
            <a:avLst/>
          </a:prstGeom>
        </p:spPr>
      </p:pic>
    </p:spTree>
    <p:extLst>
      <p:ext uri="{BB962C8B-B14F-4D97-AF65-F5344CB8AC3E}">
        <p14:creationId xmlns:p14="http://schemas.microsoft.com/office/powerpoint/2010/main" val="420127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04" y="0"/>
            <a:ext cx="10393897" cy="662400"/>
          </a:xfrm>
        </p:spPr>
        <p:txBody>
          <a:bodyPr>
            <a:normAutofit/>
          </a:bodyPr>
          <a:lstStyle/>
          <a:p>
            <a:r>
              <a:rPr lang="en-US" dirty="0"/>
              <a:t>Advance Your Workforce To The Next Level</a:t>
            </a:r>
          </a:p>
        </p:txBody>
      </p:sp>
      <p:sp>
        <p:nvSpPr>
          <p:cNvPr id="5" name="Rectangle 4"/>
          <p:cNvSpPr/>
          <p:nvPr/>
        </p:nvSpPr>
        <p:spPr>
          <a:xfrm>
            <a:off x="1828800" y="864971"/>
            <a:ext cx="7896907" cy="954107"/>
          </a:xfrm>
          <a:prstGeom prst="rect">
            <a:avLst/>
          </a:prstGeom>
        </p:spPr>
        <p:txBody>
          <a:bodyPr wrap="square">
            <a:spAutoFit/>
          </a:bodyPr>
          <a:lstStyle/>
          <a:p>
            <a:pPr algn="ctr"/>
            <a:r>
              <a:rPr lang="en-US" sz="2800" b="1" dirty="0">
                <a:solidFill>
                  <a:srgbClr val="102E60"/>
                </a:solidFill>
              </a:rPr>
              <a:t>ONE </a:t>
            </a:r>
            <a:r>
              <a:rPr lang="en-US" sz="2800" dirty="0">
                <a:solidFill>
                  <a:srgbClr val="102E60"/>
                </a:solidFill>
              </a:rPr>
              <a:t>COMMUNICATIONS PLATFORM</a:t>
            </a:r>
          </a:p>
          <a:p>
            <a:pPr algn="ctr"/>
            <a:r>
              <a:rPr lang="en-US" sz="2800" b="1" dirty="0">
                <a:solidFill>
                  <a:srgbClr val="102E60"/>
                </a:solidFill>
              </a:rPr>
              <a:t>ONE </a:t>
            </a:r>
            <a:r>
              <a:rPr lang="en-US" sz="2800" dirty="0">
                <a:solidFill>
                  <a:srgbClr val="102E60"/>
                </a:solidFill>
              </a:rPr>
              <a:t>LOW MONTHLY RATE</a:t>
            </a:r>
            <a:endParaRPr lang="en-US" sz="2800" dirty="0"/>
          </a:p>
        </p:txBody>
      </p:sp>
      <p:grpSp>
        <p:nvGrpSpPr>
          <p:cNvPr id="7" name="Group 6">
            <a:extLst>
              <a:ext uri="{FF2B5EF4-FFF2-40B4-BE49-F238E27FC236}">
                <a16:creationId xmlns:a16="http://schemas.microsoft.com/office/drawing/2014/main" id="{C34B13F1-2B13-4749-BF06-5A2F103675F6}"/>
              </a:ext>
            </a:extLst>
          </p:cNvPr>
          <p:cNvGrpSpPr/>
          <p:nvPr/>
        </p:nvGrpSpPr>
        <p:grpSpPr>
          <a:xfrm>
            <a:off x="1614617" y="1791498"/>
            <a:ext cx="8467517" cy="4670038"/>
            <a:chOff x="1614617" y="1791498"/>
            <a:chExt cx="8467517" cy="4670038"/>
          </a:xfrm>
        </p:grpSpPr>
        <p:pic>
          <p:nvPicPr>
            <p:cNvPr id="4" name="Picture 3"/>
            <p:cNvPicPr>
              <a:picLocks noChangeAspect="1"/>
            </p:cNvPicPr>
            <p:nvPr/>
          </p:nvPicPr>
          <p:blipFill>
            <a:blip r:embed="rId3"/>
            <a:stretch>
              <a:fillRect/>
            </a:stretch>
          </p:blipFill>
          <p:spPr>
            <a:xfrm>
              <a:off x="1614617" y="1791498"/>
              <a:ext cx="8467517" cy="4670038"/>
            </a:xfrm>
            <a:prstGeom prst="rect">
              <a:avLst/>
            </a:prstGeom>
          </p:spPr>
        </p:pic>
        <p:sp>
          <p:nvSpPr>
            <p:cNvPr id="6" name="Flowchart: Manual Operation 5">
              <a:extLst>
                <a:ext uri="{FF2B5EF4-FFF2-40B4-BE49-F238E27FC236}">
                  <a16:creationId xmlns:a16="http://schemas.microsoft.com/office/drawing/2014/main" id="{3934BB34-B81F-4E33-B8F0-AAAE882F59BF}"/>
                </a:ext>
              </a:extLst>
            </p:cNvPr>
            <p:cNvSpPr/>
            <p:nvPr/>
          </p:nvSpPr>
          <p:spPr bwMode="auto">
            <a:xfrm>
              <a:off x="2456597" y="5134459"/>
              <a:ext cx="649224" cy="274320"/>
            </a:xfrm>
            <a:prstGeom prst="flowChartManualOperation">
              <a:avLst/>
            </a:prstGeom>
            <a:solidFill>
              <a:srgbClr val="3992C7"/>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en-US" sz="1000" dirty="0">
                <a:solidFill>
                  <a:schemeClr val="bg1"/>
                </a:solidFill>
                <a:ea typeface="+mj-ea"/>
              </a:endParaRPr>
            </a:p>
          </p:txBody>
        </p:sp>
        <p:sp>
          <p:nvSpPr>
            <p:cNvPr id="3" name="TextBox 2">
              <a:extLst>
                <a:ext uri="{FF2B5EF4-FFF2-40B4-BE49-F238E27FC236}">
                  <a16:creationId xmlns:a16="http://schemas.microsoft.com/office/drawing/2014/main" id="{520D2D70-7B72-474D-91BB-38AADF9E748B}"/>
                </a:ext>
              </a:extLst>
            </p:cNvPr>
            <p:cNvSpPr txBox="1"/>
            <p:nvPr/>
          </p:nvSpPr>
          <p:spPr>
            <a:xfrm>
              <a:off x="2197288" y="5079867"/>
              <a:ext cx="1201003" cy="369332"/>
            </a:xfrm>
            <a:prstGeom prst="rect">
              <a:avLst/>
            </a:prstGeom>
            <a:noFill/>
          </p:spPr>
          <p:txBody>
            <a:bodyPr wrap="square" rtlCol="0">
              <a:spAutoFit/>
            </a:bodyPr>
            <a:lstStyle/>
            <a:p>
              <a:pPr algn="ctr"/>
              <a:r>
                <a:rPr lang="en-US" sz="900" spc="-100" dirty="0">
                  <a:solidFill>
                    <a:schemeClr val="bg1"/>
                  </a:solidFill>
                </a:rPr>
                <a:t>CONTACT </a:t>
              </a:r>
            </a:p>
            <a:p>
              <a:pPr algn="ctr"/>
              <a:r>
                <a:rPr lang="en-US" sz="900" spc="-100" dirty="0">
                  <a:solidFill>
                    <a:schemeClr val="bg1"/>
                  </a:solidFill>
                </a:rPr>
                <a:t>CENTER</a:t>
              </a:r>
            </a:p>
          </p:txBody>
        </p:sp>
      </p:grpSp>
    </p:spTree>
    <p:extLst>
      <p:ext uri="{BB962C8B-B14F-4D97-AF65-F5344CB8AC3E}">
        <p14:creationId xmlns:p14="http://schemas.microsoft.com/office/powerpoint/2010/main" val="160028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vrouw, tafel, vasthouden&#10;&#10;Automatisch gegenereerde beschrijving">
            <a:extLst>
              <a:ext uri="{FF2B5EF4-FFF2-40B4-BE49-F238E27FC236}">
                <a16:creationId xmlns:a16="http://schemas.microsoft.com/office/drawing/2014/main" id="{D0D6D4C6-A322-8A4C-BA06-8654C2587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11">
            <a:extLst>
              <a:ext uri="{FF2B5EF4-FFF2-40B4-BE49-F238E27FC236}">
                <a16:creationId xmlns:a16="http://schemas.microsoft.com/office/drawing/2014/main" id="{954A2F2E-BEA0-1F45-8440-AF351AE7D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7207" y="349075"/>
            <a:ext cx="1420847" cy="369196"/>
          </a:xfrm>
          <a:prstGeom prst="rect">
            <a:avLst/>
          </a:prstGeom>
        </p:spPr>
      </p:pic>
      <p:pic>
        <p:nvPicPr>
          <p:cNvPr id="16" name="Graphic 15">
            <a:extLst>
              <a:ext uri="{FF2B5EF4-FFF2-40B4-BE49-F238E27FC236}">
                <a16:creationId xmlns:a16="http://schemas.microsoft.com/office/drawing/2014/main" id="{50A5A74A-EBDA-9643-BD41-419FEBBC481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6738"/>
          <a:stretch/>
        </p:blipFill>
        <p:spPr>
          <a:xfrm>
            <a:off x="152859" y="4074979"/>
            <a:ext cx="3066660" cy="2608045"/>
          </a:xfrm>
          <a:prstGeom prst="rect">
            <a:avLst/>
          </a:prstGeom>
        </p:spPr>
      </p:pic>
      <p:sp>
        <p:nvSpPr>
          <p:cNvPr id="4" name="Rechthoek 3">
            <a:extLst>
              <a:ext uri="{FF2B5EF4-FFF2-40B4-BE49-F238E27FC236}">
                <a16:creationId xmlns:a16="http://schemas.microsoft.com/office/drawing/2014/main" id="{3192871B-2B67-574D-BAB9-B7C548D8BF57}"/>
              </a:ext>
            </a:extLst>
          </p:cNvPr>
          <p:cNvSpPr/>
          <p:nvPr/>
        </p:nvSpPr>
        <p:spPr>
          <a:xfrm>
            <a:off x="311772" y="1070437"/>
            <a:ext cx="6020789" cy="2677656"/>
          </a:xfrm>
          <a:prstGeom prst="rect">
            <a:avLst/>
          </a:prstGeom>
        </p:spPr>
        <p:txBody>
          <a:bodyPr wrap="square">
            <a:spAutoFit/>
          </a:bodyPr>
          <a:lstStyle/>
          <a:p>
            <a:pPr defTabSz="1625519">
              <a:buClr>
                <a:srgbClr val="000000"/>
              </a:buClr>
              <a:defRPr/>
            </a:pPr>
            <a:r>
              <a:rPr lang="en-US" sz="2800" kern="0" dirty="0">
                <a:ea typeface="Verdana"/>
                <a:cs typeface="Verdana"/>
                <a:sym typeface="Verdana"/>
              </a:rPr>
              <a:t>Combines an enterprise grade </a:t>
            </a:r>
          </a:p>
          <a:p>
            <a:pPr defTabSz="1625519">
              <a:buClr>
                <a:srgbClr val="000000"/>
              </a:buClr>
              <a:defRPr/>
            </a:pPr>
            <a:r>
              <a:rPr lang="en-US" sz="2800" kern="0" dirty="0">
                <a:ea typeface="Verdana"/>
                <a:cs typeface="Verdana"/>
                <a:sym typeface="Verdana"/>
              </a:rPr>
              <a:t>cloud-based PBX phone system, </a:t>
            </a:r>
          </a:p>
          <a:p>
            <a:pPr defTabSz="1625519">
              <a:buClr>
                <a:srgbClr val="000000"/>
              </a:buClr>
              <a:defRPr/>
            </a:pPr>
            <a:r>
              <a:rPr lang="en-US" sz="2800" kern="0" dirty="0">
                <a:ea typeface="Verdana"/>
                <a:cs typeface="Verdana"/>
                <a:sym typeface="Verdana"/>
              </a:rPr>
              <a:t>video conferencing, chat, </a:t>
            </a:r>
          </a:p>
          <a:p>
            <a:pPr defTabSz="1625519">
              <a:buClr>
                <a:srgbClr val="000000"/>
              </a:buClr>
              <a:defRPr/>
            </a:pPr>
            <a:r>
              <a:rPr lang="en-US" sz="2800" kern="0" dirty="0">
                <a:ea typeface="Verdana"/>
                <a:cs typeface="Verdana"/>
                <a:sym typeface="Verdana"/>
              </a:rPr>
              <a:t>file management, and </a:t>
            </a:r>
          </a:p>
          <a:p>
            <a:pPr defTabSz="1625519">
              <a:buClr>
                <a:srgbClr val="000000"/>
              </a:buClr>
              <a:defRPr/>
            </a:pPr>
            <a:r>
              <a:rPr lang="en-US" sz="2800" kern="0" dirty="0">
                <a:ea typeface="Verdana"/>
                <a:cs typeface="Verdana"/>
                <a:sym typeface="Verdana"/>
              </a:rPr>
              <a:t>contact center into a </a:t>
            </a:r>
          </a:p>
          <a:p>
            <a:pPr defTabSz="1625519">
              <a:buClr>
                <a:srgbClr val="000000"/>
              </a:buClr>
              <a:defRPr/>
            </a:pPr>
            <a:r>
              <a:rPr lang="en-US" sz="2800" kern="0" dirty="0">
                <a:ea typeface="Verdana"/>
                <a:cs typeface="Verdana"/>
                <a:sym typeface="Verdana"/>
              </a:rPr>
              <a:t>seamless experience.</a:t>
            </a:r>
          </a:p>
        </p:txBody>
      </p:sp>
      <p:grpSp>
        <p:nvGrpSpPr>
          <p:cNvPr id="24" name="Groep 23">
            <a:extLst>
              <a:ext uri="{FF2B5EF4-FFF2-40B4-BE49-F238E27FC236}">
                <a16:creationId xmlns:a16="http://schemas.microsoft.com/office/drawing/2014/main" id="{453D48BE-6A84-0745-81D8-38E9C7DC8D47}"/>
              </a:ext>
            </a:extLst>
          </p:cNvPr>
          <p:cNvGrpSpPr/>
          <p:nvPr/>
        </p:nvGrpSpPr>
        <p:grpSpPr>
          <a:xfrm>
            <a:off x="152859" y="282766"/>
            <a:ext cx="5295887" cy="501813"/>
            <a:chOff x="1162251" y="5557520"/>
            <a:chExt cx="3216709" cy="304800"/>
          </a:xfrm>
        </p:grpSpPr>
        <p:pic>
          <p:nvPicPr>
            <p:cNvPr id="25" name="Graphic 24">
              <a:extLst>
                <a:ext uri="{FF2B5EF4-FFF2-40B4-BE49-F238E27FC236}">
                  <a16:creationId xmlns:a16="http://schemas.microsoft.com/office/drawing/2014/main" id="{CCA1F068-3678-1641-851B-02B9AF0EDAE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548" t="48923" r="20074" b="39757"/>
            <a:stretch/>
          </p:blipFill>
          <p:spPr>
            <a:xfrm>
              <a:off x="2753360" y="5557520"/>
              <a:ext cx="1625600" cy="304800"/>
            </a:xfrm>
            <a:prstGeom prst="rect">
              <a:avLst/>
            </a:prstGeom>
          </p:spPr>
        </p:pic>
        <p:pic>
          <p:nvPicPr>
            <p:cNvPr id="26" name="Graphic 25">
              <a:extLst>
                <a:ext uri="{FF2B5EF4-FFF2-40B4-BE49-F238E27FC236}">
                  <a16:creationId xmlns:a16="http://schemas.microsoft.com/office/drawing/2014/main" id="{CFADB670-2EEF-2945-93F4-AF2631B89B17}"/>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548" t="48923" r="20074" b="39757"/>
            <a:stretch/>
          </p:blipFill>
          <p:spPr>
            <a:xfrm>
              <a:off x="1162251" y="5557520"/>
              <a:ext cx="1625600" cy="304800"/>
            </a:xfrm>
            <a:prstGeom prst="rect">
              <a:avLst/>
            </a:prstGeom>
          </p:spPr>
        </p:pic>
      </p:grpSp>
    </p:spTree>
    <p:extLst>
      <p:ext uri="{BB962C8B-B14F-4D97-AF65-F5344CB8AC3E}">
        <p14:creationId xmlns:p14="http://schemas.microsoft.com/office/powerpoint/2010/main" val="413147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voedsel, tekening&#10;&#10;Automatisch gegenereerde beschrijving">
            <a:extLst>
              <a:ext uri="{FF2B5EF4-FFF2-40B4-BE49-F238E27FC236}">
                <a16:creationId xmlns:a16="http://schemas.microsoft.com/office/drawing/2014/main" id="{AB772D6D-D353-7A4F-B93C-E62839565F1F}"/>
              </a:ext>
            </a:extLst>
          </p:cNvPr>
          <p:cNvPicPr>
            <a:picLocks noChangeAspect="1"/>
          </p:cNvPicPr>
          <p:nvPr/>
        </p:nvPicPr>
        <p:blipFill>
          <a:blip r:embed="rId3"/>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954A2F2E-BEA0-1F45-8440-AF351AE7D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7884" y="363515"/>
            <a:ext cx="1286129" cy="334191"/>
          </a:xfrm>
          <a:prstGeom prst="rect">
            <a:avLst/>
          </a:prstGeom>
        </p:spPr>
      </p:pic>
      <p:pic>
        <p:nvPicPr>
          <p:cNvPr id="7" name="Tijdelijke aanduiding voor inhoud 10">
            <a:extLst>
              <a:ext uri="{FF2B5EF4-FFF2-40B4-BE49-F238E27FC236}">
                <a16:creationId xmlns:a16="http://schemas.microsoft.com/office/drawing/2014/main" id="{AFE5960F-D440-C941-A6F7-1E62EE25227D}"/>
              </a:ext>
            </a:extLst>
          </p:cNvPr>
          <p:cNvPicPr>
            <a:picLocks noChangeAspect="1"/>
          </p:cNvPicPr>
          <p:nvPr/>
        </p:nvPicPr>
        <p:blipFill>
          <a:blip r:embed="rId6"/>
          <a:srcRect/>
          <a:stretch/>
        </p:blipFill>
        <p:spPr>
          <a:xfrm>
            <a:off x="241158" y="264573"/>
            <a:ext cx="6584766" cy="541997"/>
          </a:xfrm>
          <a:prstGeom prst="rect">
            <a:avLst/>
          </a:prstGeom>
        </p:spPr>
      </p:pic>
      <p:sp>
        <p:nvSpPr>
          <p:cNvPr id="4" name="Rectangle 3">
            <a:extLst>
              <a:ext uri="{FF2B5EF4-FFF2-40B4-BE49-F238E27FC236}">
                <a16:creationId xmlns:a16="http://schemas.microsoft.com/office/drawing/2014/main" id="{1DF634E8-135C-4475-B770-1CE0F8A3DAEC}"/>
              </a:ext>
            </a:extLst>
          </p:cNvPr>
          <p:cNvSpPr/>
          <p:nvPr/>
        </p:nvSpPr>
        <p:spPr>
          <a:xfrm>
            <a:off x="0" y="2967335"/>
            <a:ext cx="12192000" cy="15132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4D049A4-BB2B-42E6-B97C-DC7D3F26D43C}"/>
              </a:ext>
            </a:extLst>
          </p:cNvPr>
          <p:cNvSpPr/>
          <p:nvPr/>
        </p:nvSpPr>
        <p:spPr>
          <a:xfrm>
            <a:off x="2242517" y="3074015"/>
            <a:ext cx="770698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 normalizeH="0" baseline="0" noProof="0" dirty="0">
                <a:ln w="9525" cmpd="sng">
                  <a:solidFill>
                    <a:srgbClr val="4472C4"/>
                  </a:solidFill>
                  <a:prstDash val="solid"/>
                </a:ln>
                <a:solidFill>
                  <a:srgbClr val="8FB32F"/>
                </a:solidFill>
                <a:effectLst>
                  <a:glow rad="38100">
                    <a:srgbClr val="4472C4">
                      <a:alpha val="40000"/>
                    </a:srgbClr>
                  </a:glow>
                </a:effectLst>
                <a:uLnTx/>
                <a:uFillTx/>
                <a:latin typeface="Calibri" panose="020F0502020204030204"/>
                <a:ea typeface="+mn-ea"/>
                <a:cs typeface="+mn-cs"/>
              </a:rPr>
              <a:t>Ready for a Tour?</a:t>
            </a:r>
          </a:p>
        </p:txBody>
      </p:sp>
    </p:spTree>
    <p:extLst>
      <p:ext uri="{BB962C8B-B14F-4D97-AF65-F5344CB8AC3E}">
        <p14:creationId xmlns:p14="http://schemas.microsoft.com/office/powerpoint/2010/main" val="232695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9603-295D-4DF7-ADBE-593AE15ADA72}"/>
              </a:ext>
            </a:extLst>
          </p:cNvPr>
          <p:cNvSpPr>
            <a:spLocks noGrp="1"/>
          </p:cNvSpPr>
          <p:nvPr>
            <p:ph type="title"/>
          </p:nvPr>
        </p:nvSpPr>
        <p:spPr>
          <a:xfrm>
            <a:off x="85345" y="38400"/>
            <a:ext cx="10393897" cy="624000"/>
          </a:xfrm>
        </p:spPr>
        <p:txBody>
          <a:bodyPr/>
          <a:lstStyle/>
          <a:p>
            <a:r>
              <a:rPr lang="en-US" dirty="0"/>
              <a:t>Tour of CONNECT UCaaS</a:t>
            </a:r>
          </a:p>
        </p:txBody>
      </p:sp>
      <p:sp>
        <p:nvSpPr>
          <p:cNvPr id="3" name="Rectangle 2">
            <a:extLst>
              <a:ext uri="{FF2B5EF4-FFF2-40B4-BE49-F238E27FC236}">
                <a16:creationId xmlns:a16="http://schemas.microsoft.com/office/drawing/2014/main" id="{145FDA9E-5481-4FAE-BA8E-36AAF43AE73F}"/>
              </a:ext>
            </a:extLst>
          </p:cNvPr>
          <p:cNvSpPr/>
          <p:nvPr/>
        </p:nvSpPr>
        <p:spPr>
          <a:xfrm>
            <a:off x="3048000" y="920925"/>
            <a:ext cx="6095999" cy="5313001"/>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900" dirty="0">
              <a:solidFill>
                <a:srgbClr val="FFFFFF"/>
              </a:solidFill>
              <a:latin typeface="Trebuchet MS" panose="020B0603020202020204"/>
              <a:ea typeface="ＭＳ Ｐゴシック" charset="0"/>
            </a:endParaRPr>
          </a:p>
        </p:txBody>
      </p:sp>
      <p:sp>
        <p:nvSpPr>
          <p:cNvPr id="4" name="Right Triangle 3">
            <a:extLst>
              <a:ext uri="{FF2B5EF4-FFF2-40B4-BE49-F238E27FC236}">
                <a16:creationId xmlns:a16="http://schemas.microsoft.com/office/drawing/2014/main" id="{AB851008-5E36-4EEE-9CAD-E39C3D830533}"/>
              </a:ext>
            </a:extLst>
          </p:cNvPr>
          <p:cNvSpPr/>
          <p:nvPr/>
        </p:nvSpPr>
        <p:spPr>
          <a:xfrm rot="18900000">
            <a:off x="5965546" y="1358174"/>
            <a:ext cx="260909" cy="260909"/>
          </a:xfrm>
          <a:prstGeom prst="rtTriangle">
            <a:avLst/>
          </a:prstGeom>
          <a:solidFill>
            <a:srgbClr val="00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mj-lt"/>
            </a:endParaRPr>
          </a:p>
        </p:txBody>
      </p:sp>
      <p:sp>
        <p:nvSpPr>
          <p:cNvPr id="5" name="Rectangle 4">
            <a:extLst>
              <a:ext uri="{FF2B5EF4-FFF2-40B4-BE49-F238E27FC236}">
                <a16:creationId xmlns:a16="http://schemas.microsoft.com/office/drawing/2014/main" id="{47CF96C0-EA8C-4F59-B39B-E6E277C91351}"/>
              </a:ext>
            </a:extLst>
          </p:cNvPr>
          <p:cNvSpPr/>
          <p:nvPr/>
        </p:nvSpPr>
        <p:spPr>
          <a:xfrm>
            <a:off x="527050" y="1009193"/>
            <a:ext cx="11137900" cy="500687"/>
          </a:xfrm>
          <a:prstGeom prst="rect">
            <a:avLst/>
          </a:prstGeom>
          <a:solidFill>
            <a:srgbClr val="004D9E"/>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b="1" dirty="0">
                <a:solidFill>
                  <a:srgbClr val="FFFFFF"/>
                </a:solidFill>
                <a:latin typeface="Verdana" panose="020B0604030504040204" pitchFamily="34" charset="0"/>
                <a:ea typeface="Verdana" panose="020B0604030504040204" pitchFamily="34" charset="0"/>
                <a:cs typeface="Arial" charset="0"/>
              </a:rPr>
              <a:t>UNIVERGE BLUE </a:t>
            </a:r>
            <a:r>
              <a:rPr lang="en-US" sz="2000" dirty="0">
                <a:solidFill>
                  <a:srgbClr val="FFFFFF"/>
                </a:solidFill>
                <a:latin typeface="Verdana" panose="020B0604030504040204" pitchFamily="34" charset="0"/>
                <a:ea typeface="Verdana" panose="020B0604030504040204" pitchFamily="34" charset="0"/>
                <a:cs typeface="Arial" charset="0"/>
              </a:rPr>
              <a:t>CONNECT</a:t>
            </a:r>
            <a:endParaRPr lang="en-US" sz="2000" dirty="0">
              <a:solidFill>
                <a:srgbClr val="FFFFFF"/>
              </a:solidFill>
              <a:latin typeface="Verdana" panose="020B0604030504040204" pitchFamily="34" charset="0"/>
              <a:ea typeface="Verdana" panose="020B0604030504040204" pitchFamily="34" charset="0"/>
            </a:endParaRPr>
          </a:p>
        </p:txBody>
      </p:sp>
      <p:pic>
        <p:nvPicPr>
          <p:cNvPr id="31" name="Picture 30" descr="A picture containing toy, control&#10;&#10;Description automatically generated">
            <a:extLst>
              <a:ext uri="{FF2B5EF4-FFF2-40B4-BE49-F238E27FC236}">
                <a16:creationId xmlns:a16="http://schemas.microsoft.com/office/drawing/2014/main" id="{224DDD68-5AB0-48C3-8D5C-266E2831A89A}"/>
              </a:ext>
            </a:extLst>
          </p:cNvPr>
          <p:cNvPicPr>
            <a:picLocks noChangeAspect="1"/>
          </p:cNvPicPr>
          <p:nvPr/>
        </p:nvPicPr>
        <p:blipFill>
          <a:blip r:embed="rId3"/>
          <a:stretch>
            <a:fillRect/>
          </a:stretch>
        </p:blipFill>
        <p:spPr>
          <a:xfrm>
            <a:off x="3057902" y="1058609"/>
            <a:ext cx="6035040" cy="6035040"/>
          </a:xfrm>
          <a:prstGeom prst="rect">
            <a:avLst/>
          </a:prstGeom>
        </p:spPr>
      </p:pic>
      <p:sp>
        <p:nvSpPr>
          <p:cNvPr id="10" name="Rectangle 9">
            <a:extLst>
              <a:ext uri="{FF2B5EF4-FFF2-40B4-BE49-F238E27FC236}">
                <a16:creationId xmlns:a16="http://schemas.microsoft.com/office/drawing/2014/main" id="{EB1433E5-17C5-47E9-9327-44099EF13978}"/>
              </a:ext>
            </a:extLst>
          </p:cNvPr>
          <p:cNvSpPr/>
          <p:nvPr/>
        </p:nvSpPr>
        <p:spPr>
          <a:xfrm>
            <a:off x="2622240" y="3734921"/>
            <a:ext cx="1387653" cy="276999"/>
          </a:xfrm>
          <a:prstGeom prst="rect">
            <a:avLst/>
          </a:prstGeom>
        </p:spPr>
        <p:txBody>
          <a:bodyPr wrap="square">
            <a:spAutoFit/>
          </a:bodyPr>
          <a:lstStyle/>
          <a:p>
            <a:pPr algn="r" defTabSz="913992">
              <a:defRPr/>
            </a:pPr>
            <a:r>
              <a:rPr lang="en-US" sz="1200" dirty="0">
                <a:solidFill>
                  <a:schemeClr val="tx2"/>
                </a:solidFill>
                <a:latin typeface="+mj-lt"/>
                <a:ea typeface="Verdana" panose="020B0604030504040204" pitchFamily="34" charset="0"/>
                <a:cs typeface="Verdana" panose="020B0604030504040204" pitchFamily="34" charset="0"/>
              </a:rPr>
              <a:t>Remote Work</a:t>
            </a:r>
          </a:p>
        </p:txBody>
      </p:sp>
      <p:sp>
        <p:nvSpPr>
          <p:cNvPr id="12" name="Rectangle 11">
            <a:extLst>
              <a:ext uri="{FF2B5EF4-FFF2-40B4-BE49-F238E27FC236}">
                <a16:creationId xmlns:a16="http://schemas.microsoft.com/office/drawing/2014/main" id="{16BE0C8F-974D-4D2E-B50D-381BA4AB0BBB}"/>
              </a:ext>
            </a:extLst>
          </p:cNvPr>
          <p:cNvSpPr/>
          <p:nvPr/>
        </p:nvSpPr>
        <p:spPr>
          <a:xfrm>
            <a:off x="7318471" y="2112211"/>
            <a:ext cx="1422473" cy="461665"/>
          </a:xfrm>
          <a:prstGeom prst="rect">
            <a:avLst/>
          </a:prstGeom>
        </p:spPr>
        <p:txBody>
          <a:bodyPr wrap="square">
            <a:spAutoFit/>
          </a:bodyPr>
          <a:lstStyle/>
          <a:p>
            <a:pPr defTabSz="913992">
              <a:defRPr/>
            </a:pPr>
            <a:r>
              <a:rPr lang="en-US" sz="1200" dirty="0">
                <a:solidFill>
                  <a:schemeClr val="tx2"/>
                </a:solidFill>
                <a:latin typeface="+mj-lt"/>
                <a:ea typeface="Verdana" panose="020B0604030504040204" pitchFamily="34" charset="0"/>
                <a:cs typeface="Verdana" panose="020B0604030504040204" pitchFamily="34" charset="0"/>
              </a:rPr>
              <a:t>Team Chat &amp; SMS</a:t>
            </a:r>
          </a:p>
        </p:txBody>
      </p:sp>
      <p:sp>
        <p:nvSpPr>
          <p:cNvPr id="13" name="Rectangle 12">
            <a:extLst>
              <a:ext uri="{FF2B5EF4-FFF2-40B4-BE49-F238E27FC236}">
                <a16:creationId xmlns:a16="http://schemas.microsoft.com/office/drawing/2014/main" id="{2EC1EC17-2E3E-424B-9981-87313CB1C2C5}"/>
              </a:ext>
            </a:extLst>
          </p:cNvPr>
          <p:cNvSpPr/>
          <p:nvPr/>
        </p:nvSpPr>
        <p:spPr>
          <a:xfrm>
            <a:off x="8029708" y="4534006"/>
            <a:ext cx="1584664" cy="276999"/>
          </a:xfrm>
          <a:prstGeom prst="rect">
            <a:avLst/>
          </a:prstGeom>
        </p:spPr>
        <p:txBody>
          <a:bodyPr wrap="square">
            <a:spAutoFit/>
          </a:bodyPr>
          <a:lstStyle/>
          <a:p>
            <a:pPr defTabSz="913992">
              <a:defRPr/>
            </a:pPr>
            <a:r>
              <a:rPr lang="en-US" sz="1200" dirty="0">
                <a:solidFill>
                  <a:schemeClr val="tx2"/>
                </a:solidFill>
                <a:latin typeface="+mj-lt"/>
                <a:ea typeface="Verdana" panose="020B0604030504040204" pitchFamily="34" charset="0"/>
                <a:cs typeface="Verdana" panose="020B0604030504040204" pitchFamily="34" charset="0"/>
              </a:rPr>
              <a:t>Backup</a:t>
            </a:r>
          </a:p>
        </p:txBody>
      </p:sp>
      <p:sp>
        <p:nvSpPr>
          <p:cNvPr id="15" name="Rectangle 14">
            <a:extLst>
              <a:ext uri="{FF2B5EF4-FFF2-40B4-BE49-F238E27FC236}">
                <a16:creationId xmlns:a16="http://schemas.microsoft.com/office/drawing/2014/main" id="{6A1DEF15-7E54-4A96-9036-F0E19D80C7FD}"/>
              </a:ext>
            </a:extLst>
          </p:cNvPr>
          <p:cNvSpPr/>
          <p:nvPr/>
        </p:nvSpPr>
        <p:spPr>
          <a:xfrm>
            <a:off x="6438337" y="5819974"/>
            <a:ext cx="1410814" cy="276999"/>
          </a:xfrm>
          <a:prstGeom prst="rect">
            <a:avLst/>
          </a:prstGeom>
        </p:spPr>
        <p:txBody>
          <a:bodyPr wrap="square">
            <a:spAutoFit/>
          </a:bodyPr>
          <a:lstStyle/>
          <a:p>
            <a:pPr algn="ctr" defTabSz="913992">
              <a:defRPr/>
            </a:pPr>
            <a:r>
              <a:rPr lang="en-US" sz="1200" dirty="0">
                <a:solidFill>
                  <a:schemeClr val="tx2"/>
                </a:solidFill>
                <a:latin typeface="+mj-lt"/>
                <a:ea typeface="Verdana" panose="020B0604030504040204" pitchFamily="34" charset="0"/>
                <a:cs typeface="Verdana" panose="020B0604030504040204" pitchFamily="34" charset="0"/>
              </a:rPr>
              <a:t>Mobile</a:t>
            </a:r>
          </a:p>
        </p:txBody>
      </p:sp>
      <p:sp>
        <p:nvSpPr>
          <p:cNvPr id="17" name="Rectangle 16">
            <a:extLst>
              <a:ext uri="{FF2B5EF4-FFF2-40B4-BE49-F238E27FC236}">
                <a16:creationId xmlns:a16="http://schemas.microsoft.com/office/drawing/2014/main" id="{3FAEDF2A-F2FF-4D55-9DC7-235A72B2543F}"/>
              </a:ext>
            </a:extLst>
          </p:cNvPr>
          <p:cNvSpPr/>
          <p:nvPr/>
        </p:nvSpPr>
        <p:spPr>
          <a:xfrm>
            <a:off x="5440789" y="1785853"/>
            <a:ext cx="1979958" cy="276999"/>
          </a:xfrm>
          <a:prstGeom prst="rect">
            <a:avLst/>
          </a:prstGeom>
        </p:spPr>
        <p:txBody>
          <a:bodyPr wrap="square">
            <a:spAutoFit/>
          </a:bodyPr>
          <a:lstStyle/>
          <a:p>
            <a:pPr algn="ctr" defTabSz="913992">
              <a:defRPr/>
            </a:pPr>
            <a:r>
              <a:rPr lang="en-US" sz="1200" dirty="0">
                <a:solidFill>
                  <a:schemeClr val="tx2"/>
                </a:solidFill>
                <a:latin typeface="+mj-lt"/>
                <a:ea typeface="Verdana" panose="020B0604030504040204" pitchFamily="34" charset="0"/>
                <a:cs typeface="Verdana" panose="020B0604030504040204" pitchFamily="34" charset="0"/>
              </a:rPr>
              <a:t>Presence</a:t>
            </a:r>
          </a:p>
        </p:txBody>
      </p:sp>
      <p:sp>
        <p:nvSpPr>
          <p:cNvPr id="19" name="Rectangle 18">
            <a:extLst>
              <a:ext uri="{FF2B5EF4-FFF2-40B4-BE49-F238E27FC236}">
                <a16:creationId xmlns:a16="http://schemas.microsoft.com/office/drawing/2014/main" id="{AB6BEF19-B1E8-4547-8151-6B524295B325}"/>
              </a:ext>
            </a:extLst>
          </p:cNvPr>
          <p:cNvSpPr/>
          <p:nvPr/>
        </p:nvSpPr>
        <p:spPr>
          <a:xfrm>
            <a:off x="2872513" y="4556129"/>
            <a:ext cx="1615327" cy="276999"/>
          </a:xfrm>
          <a:prstGeom prst="rect">
            <a:avLst/>
          </a:prstGeom>
        </p:spPr>
        <p:txBody>
          <a:bodyPr wrap="square">
            <a:spAutoFit/>
          </a:bodyPr>
          <a:lstStyle/>
          <a:p>
            <a:pPr algn="ctr" defTabSz="913992">
              <a:defRPr/>
            </a:pPr>
            <a:r>
              <a:rPr lang="en-US" sz="1200" dirty="0">
                <a:solidFill>
                  <a:schemeClr val="tx2"/>
                </a:solidFill>
                <a:latin typeface="+mj-lt"/>
                <a:ea typeface="Verdana" panose="020B0604030504040204" pitchFamily="34" charset="0"/>
                <a:cs typeface="Verdana" panose="020B0604030504040204" pitchFamily="34" charset="0"/>
              </a:rPr>
              <a:t>Desktop</a:t>
            </a:r>
          </a:p>
        </p:txBody>
      </p:sp>
      <p:sp>
        <p:nvSpPr>
          <p:cNvPr id="21" name="Rectangle 20">
            <a:extLst>
              <a:ext uri="{FF2B5EF4-FFF2-40B4-BE49-F238E27FC236}">
                <a16:creationId xmlns:a16="http://schemas.microsoft.com/office/drawing/2014/main" id="{12E2E38B-2380-4575-8B8D-6D966B511245}"/>
              </a:ext>
            </a:extLst>
          </p:cNvPr>
          <p:cNvSpPr/>
          <p:nvPr/>
        </p:nvSpPr>
        <p:spPr>
          <a:xfrm>
            <a:off x="7849151" y="2882851"/>
            <a:ext cx="972889" cy="276999"/>
          </a:xfrm>
          <a:prstGeom prst="rect">
            <a:avLst/>
          </a:prstGeom>
        </p:spPr>
        <p:txBody>
          <a:bodyPr wrap="square">
            <a:spAutoFit/>
          </a:bodyPr>
          <a:lstStyle/>
          <a:p>
            <a:pPr algn="ctr" defTabSz="913992">
              <a:defRPr/>
            </a:pPr>
            <a:r>
              <a:rPr lang="en-US" sz="1200" dirty="0">
                <a:solidFill>
                  <a:schemeClr val="tx2"/>
                </a:solidFill>
                <a:latin typeface="+mj-lt"/>
                <a:ea typeface="Verdana" panose="020B0604030504040204" pitchFamily="34" charset="0"/>
                <a:cs typeface="Verdana" panose="020B0604030504040204" pitchFamily="34" charset="0"/>
              </a:rPr>
              <a:t>Fax</a:t>
            </a:r>
          </a:p>
        </p:txBody>
      </p:sp>
      <p:sp>
        <p:nvSpPr>
          <p:cNvPr id="23" name="Rectangle 22">
            <a:extLst>
              <a:ext uri="{FF2B5EF4-FFF2-40B4-BE49-F238E27FC236}">
                <a16:creationId xmlns:a16="http://schemas.microsoft.com/office/drawing/2014/main" id="{31E48C2C-3122-444E-B803-A846D5514599}"/>
              </a:ext>
            </a:extLst>
          </p:cNvPr>
          <p:cNvSpPr/>
          <p:nvPr/>
        </p:nvSpPr>
        <p:spPr>
          <a:xfrm>
            <a:off x="7668142" y="5262704"/>
            <a:ext cx="2098630" cy="461665"/>
          </a:xfrm>
          <a:prstGeom prst="rect">
            <a:avLst/>
          </a:prstGeom>
        </p:spPr>
        <p:txBody>
          <a:bodyPr wrap="square">
            <a:spAutoFit/>
          </a:bodyPr>
          <a:lstStyle/>
          <a:p>
            <a:pPr defTabSz="913992">
              <a:defRPr/>
            </a:pPr>
            <a:r>
              <a:rPr lang="en-US" sz="1200" dirty="0">
                <a:solidFill>
                  <a:schemeClr val="tx2"/>
                </a:solidFill>
                <a:latin typeface="+mj-lt"/>
              </a:rPr>
              <a:t>Cloud Phone </a:t>
            </a:r>
          </a:p>
          <a:p>
            <a:pPr defTabSz="913992">
              <a:defRPr/>
            </a:pPr>
            <a:r>
              <a:rPr lang="en-US" sz="1200" dirty="0">
                <a:solidFill>
                  <a:schemeClr val="tx2"/>
                </a:solidFill>
                <a:latin typeface="+mj-lt"/>
              </a:rPr>
              <a:t>System</a:t>
            </a:r>
          </a:p>
        </p:txBody>
      </p:sp>
      <p:sp>
        <p:nvSpPr>
          <p:cNvPr id="26" name="Rectangle 25">
            <a:extLst>
              <a:ext uri="{FF2B5EF4-FFF2-40B4-BE49-F238E27FC236}">
                <a16:creationId xmlns:a16="http://schemas.microsoft.com/office/drawing/2014/main" id="{9B6DBBB8-F413-4E5A-946F-863A45A7F5A4}"/>
              </a:ext>
            </a:extLst>
          </p:cNvPr>
          <p:cNvSpPr/>
          <p:nvPr/>
        </p:nvSpPr>
        <p:spPr>
          <a:xfrm>
            <a:off x="2990401" y="2621241"/>
            <a:ext cx="1237407" cy="461665"/>
          </a:xfrm>
          <a:prstGeom prst="rect">
            <a:avLst/>
          </a:prstGeom>
        </p:spPr>
        <p:txBody>
          <a:bodyPr wrap="square">
            <a:spAutoFit/>
          </a:bodyPr>
          <a:lstStyle/>
          <a:p>
            <a:pPr algn="r" defTabSz="913992">
              <a:defRPr/>
            </a:pPr>
            <a:r>
              <a:rPr lang="en-US" sz="1200" dirty="0">
                <a:solidFill>
                  <a:schemeClr val="tx2"/>
                </a:solidFill>
                <a:latin typeface="+mj-lt"/>
              </a:rPr>
              <a:t>Contact Center</a:t>
            </a:r>
          </a:p>
        </p:txBody>
      </p:sp>
      <p:pic>
        <p:nvPicPr>
          <p:cNvPr id="33" name="Picture 32" descr="A picture containing drawing&#10;&#10;Description automatically generated">
            <a:extLst>
              <a:ext uri="{FF2B5EF4-FFF2-40B4-BE49-F238E27FC236}">
                <a16:creationId xmlns:a16="http://schemas.microsoft.com/office/drawing/2014/main" id="{9B00DE22-3739-4EB9-95B5-57861CDD9906}"/>
              </a:ext>
            </a:extLst>
          </p:cNvPr>
          <p:cNvPicPr>
            <a:picLocks noChangeAspect="1"/>
          </p:cNvPicPr>
          <p:nvPr/>
        </p:nvPicPr>
        <p:blipFill>
          <a:blip r:embed="rId4"/>
          <a:stretch>
            <a:fillRect/>
          </a:stretch>
        </p:blipFill>
        <p:spPr>
          <a:xfrm>
            <a:off x="493049" y="1856673"/>
            <a:ext cx="1914148" cy="490729"/>
          </a:xfrm>
          <a:prstGeom prst="rect">
            <a:avLst/>
          </a:prstGeom>
        </p:spPr>
      </p:pic>
      <p:sp>
        <p:nvSpPr>
          <p:cNvPr id="34" name="Rectangle 33">
            <a:extLst>
              <a:ext uri="{FF2B5EF4-FFF2-40B4-BE49-F238E27FC236}">
                <a16:creationId xmlns:a16="http://schemas.microsoft.com/office/drawing/2014/main" id="{0CD2F3BA-7FE6-4456-837B-6BA261A1F3EE}"/>
              </a:ext>
            </a:extLst>
          </p:cNvPr>
          <p:cNvSpPr/>
          <p:nvPr/>
        </p:nvSpPr>
        <p:spPr>
          <a:xfrm>
            <a:off x="8182108" y="3734921"/>
            <a:ext cx="1584664" cy="276999"/>
          </a:xfrm>
          <a:prstGeom prst="rect">
            <a:avLst/>
          </a:prstGeom>
        </p:spPr>
        <p:txBody>
          <a:bodyPr wrap="square">
            <a:spAutoFit/>
          </a:bodyPr>
          <a:lstStyle/>
          <a:p>
            <a:pPr defTabSz="913992">
              <a:defRPr/>
            </a:pPr>
            <a:r>
              <a:rPr lang="en-US" sz="1200" dirty="0">
                <a:solidFill>
                  <a:schemeClr val="tx2"/>
                </a:solidFill>
                <a:latin typeface="+mj-lt"/>
                <a:ea typeface="Verdana" panose="020B0604030504040204" pitchFamily="34" charset="0"/>
                <a:cs typeface="Verdana" panose="020B0604030504040204" pitchFamily="34" charset="0"/>
              </a:rPr>
              <a:t>File Share </a:t>
            </a:r>
          </a:p>
        </p:txBody>
      </p:sp>
      <p:sp>
        <p:nvSpPr>
          <p:cNvPr id="35" name="Rectangle 34">
            <a:extLst>
              <a:ext uri="{FF2B5EF4-FFF2-40B4-BE49-F238E27FC236}">
                <a16:creationId xmlns:a16="http://schemas.microsoft.com/office/drawing/2014/main" id="{505B82A4-A5A9-4C08-B64A-5925EC87692C}"/>
              </a:ext>
            </a:extLst>
          </p:cNvPr>
          <p:cNvSpPr/>
          <p:nvPr/>
        </p:nvSpPr>
        <p:spPr>
          <a:xfrm>
            <a:off x="3057902" y="5304733"/>
            <a:ext cx="1615327" cy="276999"/>
          </a:xfrm>
          <a:prstGeom prst="rect">
            <a:avLst/>
          </a:prstGeom>
        </p:spPr>
        <p:txBody>
          <a:bodyPr wrap="square">
            <a:spAutoFit/>
          </a:bodyPr>
          <a:lstStyle/>
          <a:p>
            <a:pPr algn="ctr" defTabSz="913992">
              <a:defRPr/>
            </a:pPr>
            <a:r>
              <a:rPr lang="en-US" sz="1200" dirty="0">
                <a:solidFill>
                  <a:schemeClr val="tx2"/>
                </a:solidFill>
                <a:latin typeface="+mj-lt"/>
                <a:ea typeface="Verdana" panose="020B0604030504040204" pitchFamily="34" charset="0"/>
                <a:cs typeface="Verdana" panose="020B0604030504040204" pitchFamily="34" charset="0"/>
              </a:rPr>
              <a:t>Video Conf</a:t>
            </a:r>
          </a:p>
        </p:txBody>
      </p:sp>
      <p:sp>
        <p:nvSpPr>
          <p:cNvPr id="36" name="Rectangle 35">
            <a:extLst>
              <a:ext uri="{FF2B5EF4-FFF2-40B4-BE49-F238E27FC236}">
                <a16:creationId xmlns:a16="http://schemas.microsoft.com/office/drawing/2014/main" id="{22797C5A-5EDE-44C0-882C-4378330CBDF3}"/>
              </a:ext>
            </a:extLst>
          </p:cNvPr>
          <p:cNvSpPr/>
          <p:nvPr/>
        </p:nvSpPr>
        <p:spPr>
          <a:xfrm>
            <a:off x="3981992" y="5819974"/>
            <a:ext cx="1615327" cy="276999"/>
          </a:xfrm>
          <a:prstGeom prst="rect">
            <a:avLst/>
          </a:prstGeom>
        </p:spPr>
        <p:txBody>
          <a:bodyPr wrap="square">
            <a:spAutoFit/>
          </a:bodyPr>
          <a:lstStyle/>
          <a:p>
            <a:pPr algn="ctr" defTabSz="913992">
              <a:defRPr/>
            </a:pPr>
            <a:r>
              <a:rPr lang="en-US" sz="1200" dirty="0">
                <a:solidFill>
                  <a:schemeClr val="tx2"/>
                </a:solidFill>
                <a:latin typeface="+mj-lt"/>
                <a:ea typeface="Verdana" panose="020B0604030504040204" pitchFamily="34" charset="0"/>
                <a:cs typeface="Verdana" panose="020B0604030504040204" pitchFamily="34" charset="0"/>
              </a:rPr>
              <a:t>Collaboration</a:t>
            </a:r>
          </a:p>
        </p:txBody>
      </p:sp>
      <p:sp>
        <p:nvSpPr>
          <p:cNvPr id="37" name="Rectangle 36">
            <a:extLst>
              <a:ext uri="{FF2B5EF4-FFF2-40B4-BE49-F238E27FC236}">
                <a16:creationId xmlns:a16="http://schemas.microsoft.com/office/drawing/2014/main" id="{CC550AD5-DB23-44B9-BC87-58BBEE1A83CB}"/>
              </a:ext>
            </a:extLst>
          </p:cNvPr>
          <p:cNvSpPr/>
          <p:nvPr/>
        </p:nvSpPr>
        <p:spPr>
          <a:xfrm>
            <a:off x="3950779" y="1758811"/>
            <a:ext cx="1237407" cy="461665"/>
          </a:xfrm>
          <a:prstGeom prst="rect">
            <a:avLst/>
          </a:prstGeom>
        </p:spPr>
        <p:txBody>
          <a:bodyPr wrap="square">
            <a:spAutoFit/>
          </a:bodyPr>
          <a:lstStyle/>
          <a:p>
            <a:pPr algn="r" defTabSz="913992">
              <a:defRPr/>
            </a:pPr>
            <a:r>
              <a:rPr lang="en-US" sz="1200" dirty="0">
                <a:solidFill>
                  <a:schemeClr val="tx2"/>
                </a:solidFill>
                <a:latin typeface="+mj-lt"/>
              </a:rPr>
              <a:t>Unified Messaging</a:t>
            </a:r>
          </a:p>
        </p:txBody>
      </p:sp>
    </p:spTree>
    <p:extLst>
      <p:ext uri="{BB962C8B-B14F-4D97-AF65-F5344CB8AC3E}">
        <p14:creationId xmlns:p14="http://schemas.microsoft.com/office/powerpoint/2010/main" val="350571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E4D0-3951-4AA3-ADF9-A29FBF3A430C}"/>
              </a:ext>
            </a:extLst>
          </p:cNvPr>
          <p:cNvSpPr>
            <a:spLocks noGrp="1"/>
          </p:cNvSpPr>
          <p:nvPr>
            <p:ph type="title"/>
          </p:nvPr>
        </p:nvSpPr>
        <p:spPr>
          <a:xfrm>
            <a:off x="85345" y="38400"/>
            <a:ext cx="10393897" cy="624000"/>
          </a:xfrm>
        </p:spPr>
        <p:txBody>
          <a:bodyPr/>
          <a:lstStyle/>
          <a:p>
            <a:r>
              <a:rPr lang="en-US" dirty="0"/>
              <a:t>Voicemail Transcription</a:t>
            </a:r>
          </a:p>
        </p:txBody>
      </p:sp>
      <p:pic>
        <p:nvPicPr>
          <p:cNvPr id="4" name="Picture 3">
            <a:extLst>
              <a:ext uri="{FF2B5EF4-FFF2-40B4-BE49-F238E27FC236}">
                <a16:creationId xmlns:a16="http://schemas.microsoft.com/office/drawing/2014/main" id="{48275337-378B-4BC2-906C-41E64B4E3FE1}"/>
              </a:ext>
            </a:extLst>
          </p:cNvPr>
          <p:cNvPicPr>
            <a:picLocks noChangeAspect="1"/>
          </p:cNvPicPr>
          <p:nvPr/>
        </p:nvPicPr>
        <p:blipFill>
          <a:blip r:embed="rId3"/>
          <a:stretch>
            <a:fillRect/>
          </a:stretch>
        </p:blipFill>
        <p:spPr>
          <a:xfrm>
            <a:off x="323464" y="900543"/>
            <a:ext cx="8871343" cy="323602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F175897-AD47-4D01-A9DC-BC03D4728E89}"/>
              </a:ext>
            </a:extLst>
          </p:cNvPr>
          <p:cNvPicPr>
            <a:picLocks noChangeAspect="1"/>
          </p:cNvPicPr>
          <p:nvPr/>
        </p:nvPicPr>
        <p:blipFill>
          <a:blip r:embed="rId4"/>
          <a:stretch>
            <a:fillRect/>
          </a:stretch>
        </p:blipFill>
        <p:spPr>
          <a:xfrm>
            <a:off x="6218850" y="3055990"/>
            <a:ext cx="5649686" cy="317718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7A49E445-614C-4F8E-A61D-BCE2B29FD796}"/>
              </a:ext>
            </a:extLst>
          </p:cNvPr>
          <p:cNvGrpSpPr/>
          <p:nvPr/>
        </p:nvGrpSpPr>
        <p:grpSpPr>
          <a:xfrm>
            <a:off x="2646477" y="2205079"/>
            <a:ext cx="3862985" cy="3862985"/>
            <a:chOff x="262506" y="2205079"/>
            <a:chExt cx="3862985" cy="3862985"/>
          </a:xfrm>
        </p:grpSpPr>
        <p:pic>
          <p:nvPicPr>
            <p:cNvPr id="13" name="Graphic 12" descr="Smart Phone">
              <a:extLst>
                <a:ext uri="{FF2B5EF4-FFF2-40B4-BE49-F238E27FC236}">
                  <a16:creationId xmlns:a16="http://schemas.microsoft.com/office/drawing/2014/main" id="{D6C69C85-EB44-47CA-BDEF-CEAE81DDB8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506" y="2205079"/>
              <a:ext cx="3862985" cy="386298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4324C7E-B2DC-4CB1-8DAE-316D935A6B74}"/>
                </a:ext>
              </a:extLst>
            </p:cNvPr>
            <p:cNvPicPr>
              <a:picLocks noChangeAspect="1"/>
            </p:cNvPicPr>
            <p:nvPr/>
          </p:nvPicPr>
          <p:blipFill>
            <a:blip r:embed="rId7"/>
            <a:stretch>
              <a:fillRect/>
            </a:stretch>
          </p:blipFill>
          <p:spPr>
            <a:xfrm>
              <a:off x="1473237" y="2843762"/>
              <a:ext cx="1463294" cy="2597346"/>
            </a:xfrm>
            <a:prstGeom prst="rect">
              <a:avLst/>
            </a:prstGeom>
          </p:spPr>
        </p:pic>
      </p:grpSp>
      <p:sp>
        <p:nvSpPr>
          <p:cNvPr id="15" name="TextBox 14">
            <a:extLst>
              <a:ext uri="{FF2B5EF4-FFF2-40B4-BE49-F238E27FC236}">
                <a16:creationId xmlns:a16="http://schemas.microsoft.com/office/drawing/2014/main" id="{F52C9681-7A0A-4436-855A-2431803CD234}"/>
              </a:ext>
            </a:extLst>
          </p:cNvPr>
          <p:cNvSpPr txBox="1"/>
          <p:nvPr/>
        </p:nvSpPr>
        <p:spPr>
          <a:xfrm>
            <a:off x="323464" y="4506686"/>
            <a:ext cx="3018450" cy="1323439"/>
          </a:xfrm>
          <a:prstGeom prst="rect">
            <a:avLst/>
          </a:prstGeom>
          <a:noFill/>
          <a:ln w="38100">
            <a:solidFill>
              <a:srgbClr val="8FB32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a:ea typeface="メイリオ"/>
                <a:cs typeface="+mn-cs"/>
              </a:rPr>
              <a:t>VM Transcription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Verdana"/>
                <a:ea typeface="メイリオ"/>
                <a:cs typeface="+mn-cs"/>
              </a:rPr>
              <a:t>On my desktop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Verdana"/>
                <a:ea typeface="メイリオ"/>
                <a:cs typeface="+mn-cs"/>
              </a:rPr>
              <a:t>In my email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Verdana"/>
                <a:ea typeface="メイリオ"/>
                <a:cs typeface="+mn-cs"/>
              </a:rPr>
              <a:t>On my mobile</a:t>
            </a:r>
          </a:p>
        </p:txBody>
      </p:sp>
      <p:cxnSp>
        <p:nvCxnSpPr>
          <p:cNvPr id="17" name="Straight Arrow Connector 16">
            <a:extLst>
              <a:ext uri="{FF2B5EF4-FFF2-40B4-BE49-F238E27FC236}">
                <a16:creationId xmlns:a16="http://schemas.microsoft.com/office/drawing/2014/main" id="{366DDD3A-6405-4297-91BE-8A40518C8B9C}"/>
              </a:ext>
            </a:extLst>
          </p:cNvPr>
          <p:cNvCxnSpPr>
            <a:stCxn id="15" idx="3"/>
          </p:cNvCxnSpPr>
          <p:nvPr/>
        </p:nvCxnSpPr>
        <p:spPr bwMode="auto">
          <a:xfrm flipV="1">
            <a:off x="3341914" y="4268747"/>
            <a:ext cx="671650" cy="899659"/>
          </a:xfrm>
          <a:prstGeom prst="straightConnector1">
            <a:avLst/>
          </a:prstGeom>
          <a:solidFill>
            <a:schemeClr val="bg1"/>
          </a:solidFill>
          <a:ln w="38100" cap="flat" cmpd="sng" algn="ctr">
            <a:solidFill>
              <a:srgbClr val="8FB32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8" name="Straight Arrow Connector 17">
            <a:extLst>
              <a:ext uri="{FF2B5EF4-FFF2-40B4-BE49-F238E27FC236}">
                <a16:creationId xmlns:a16="http://schemas.microsoft.com/office/drawing/2014/main" id="{1A9FB2E1-095D-44CC-91E0-E86A03EADA86}"/>
              </a:ext>
            </a:extLst>
          </p:cNvPr>
          <p:cNvCxnSpPr/>
          <p:nvPr/>
        </p:nvCxnSpPr>
        <p:spPr bwMode="auto">
          <a:xfrm flipV="1">
            <a:off x="3341914" y="2699657"/>
            <a:ext cx="3668486" cy="2468749"/>
          </a:xfrm>
          <a:prstGeom prst="straightConnector1">
            <a:avLst/>
          </a:prstGeom>
          <a:solidFill>
            <a:schemeClr val="bg1"/>
          </a:solidFill>
          <a:ln w="38100" cap="flat" cmpd="sng" algn="ctr">
            <a:solidFill>
              <a:srgbClr val="8FB32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21" name="Straight Arrow Connector 20">
            <a:extLst>
              <a:ext uri="{FF2B5EF4-FFF2-40B4-BE49-F238E27FC236}">
                <a16:creationId xmlns:a16="http://schemas.microsoft.com/office/drawing/2014/main" id="{C109287A-9210-443F-B230-81D16078269F}"/>
              </a:ext>
            </a:extLst>
          </p:cNvPr>
          <p:cNvCxnSpPr/>
          <p:nvPr/>
        </p:nvCxnSpPr>
        <p:spPr bwMode="auto">
          <a:xfrm>
            <a:off x="3341914" y="5184874"/>
            <a:ext cx="4974772" cy="750812"/>
          </a:xfrm>
          <a:prstGeom prst="straightConnector1">
            <a:avLst/>
          </a:prstGeom>
          <a:solidFill>
            <a:schemeClr val="bg1"/>
          </a:solidFill>
          <a:ln w="38100" cap="flat" cmpd="sng" algn="ctr">
            <a:solidFill>
              <a:srgbClr val="8FB32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Tree>
    <p:extLst>
      <p:ext uri="{BB962C8B-B14F-4D97-AF65-F5344CB8AC3E}">
        <p14:creationId xmlns:p14="http://schemas.microsoft.com/office/powerpoint/2010/main" val="11983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BEA4-D1C9-427E-BEB1-0DA8DF2E283C}"/>
              </a:ext>
            </a:extLst>
          </p:cNvPr>
          <p:cNvSpPr>
            <a:spLocks noGrp="1"/>
          </p:cNvSpPr>
          <p:nvPr>
            <p:ph type="title"/>
          </p:nvPr>
        </p:nvSpPr>
        <p:spPr>
          <a:xfrm>
            <a:off x="60961" y="38400"/>
            <a:ext cx="10393897" cy="624000"/>
          </a:xfrm>
        </p:spPr>
        <p:txBody>
          <a:bodyPr/>
          <a:lstStyle/>
          <a:p>
            <a:r>
              <a:rPr lang="en-US" dirty="0"/>
              <a:t>MEET Transcription – Sent to Email</a:t>
            </a:r>
          </a:p>
        </p:txBody>
      </p:sp>
      <p:grpSp>
        <p:nvGrpSpPr>
          <p:cNvPr id="9" name="Group 8">
            <a:extLst>
              <a:ext uri="{FF2B5EF4-FFF2-40B4-BE49-F238E27FC236}">
                <a16:creationId xmlns:a16="http://schemas.microsoft.com/office/drawing/2014/main" id="{BC1E27DB-F732-4D52-8F9C-82F3EFC98A8E}"/>
              </a:ext>
            </a:extLst>
          </p:cNvPr>
          <p:cNvGrpSpPr/>
          <p:nvPr/>
        </p:nvGrpSpPr>
        <p:grpSpPr>
          <a:xfrm>
            <a:off x="1171324" y="715900"/>
            <a:ext cx="9849352" cy="5312581"/>
            <a:chOff x="1171324" y="715900"/>
            <a:chExt cx="9849352" cy="5312581"/>
          </a:xfrm>
        </p:grpSpPr>
        <p:pic>
          <p:nvPicPr>
            <p:cNvPr id="3" name="Picture 2">
              <a:extLst>
                <a:ext uri="{FF2B5EF4-FFF2-40B4-BE49-F238E27FC236}">
                  <a16:creationId xmlns:a16="http://schemas.microsoft.com/office/drawing/2014/main" id="{BA7CF833-E972-4B13-B39A-42061B46EB97}"/>
                </a:ext>
              </a:extLst>
            </p:cNvPr>
            <p:cNvPicPr>
              <a:picLocks noChangeAspect="1"/>
            </p:cNvPicPr>
            <p:nvPr/>
          </p:nvPicPr>
          <p:blipFill>
            <a:blip r:embed="rId3"/>
            <a:stretch>
              <a:fillRect/>
            </a:stretch>
          </p:blipFill>
          <p:spPr>
            <a:xfrm>
              <a:off x="1171324" y="829519"/>
              <a:ext cx="9849352" cy="519896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25F7B6BE-1833-4179-8854-13C1C9922AD7}"/>
                </a:ext>
              </a:extLst>
            </p:cNvPr>
            <p:cNvSpPr/>
            <p:nvPr/>
          </p:nvSpPr>
          <p:spPr bwMode="auto">
            <a:xfrm>
              <a:off x="1171324" y="829519"/>
              <a:ext cx="1049362" cy="313481"/>
            </a:xfrm>
            <a:prstGeom prst="rect">
              <a:avLst/>
            </a:prstGeom>
            <a:solidFill>
              <a:schemeClr val="bg1"/>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noProof="0" dirty="0">
                <a:ln>
                  <a:noFill/>
                </a:ln>
                <a:solidFill>
                  <a:srgbClr val="FFFFFF"/>
                </a:solidFill>
                <a:effectLst/>
                <a:uLnTx/>
                <a:uFillTx/>
                <a:latin typeface="Verdana"/>
                <a:ea typeface="メイリオ"/>
                <a:cs typeface="+mn-cs"/>
              </a:endParaRPr>
            </a:p>
          </p:txBody>
        </p:sp>
        <p:pic>
          <p:nvPicPr>
            <p:cNvPr id="7" name="Picture 6" descr="A close up of a screen&#10;&#10;Description automatically generated">
              <a:extLst>
                <a:ext uri="{FF2B5EF4-FFF2-40B4-BE49-F238E27FC236}">
                  <a16:creationId xmlns:a16="http://schemas.microsoft.com/office/drawing/2014/main" id="{280D015D-9CE4-44B8-A5FE-177246A2996C}"/>
                </a:ext>
              </a:extLst>
            </p:cNvPr>
            <p:cNvPicPr>
              <a:picLocks noChangeAspect="1"/>
            </p:cNvPicPr>
            <p:nvPr/>
          </p:nvPicPr>
          <p:blipFill>
            <a:blip r:embed="rId4"/>
            <a:stretch>
              <a:fillRect/>
            </a:stretch>
          </p:blipFill>
          <p:spPr>
            <a:xfrm>
              <a:off x="1171324" y="715900"/>
              <a:ext cx="2526589" cy="540717"/>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1E2BAEE3-E7D5-4B9C-8545-53A263BE384B}"/>
              </a:ext>
            </a:extLst>
          </p:cNvPr>
          <p:cNvSpPr txBox="1"/>
          <p:nvPr/>
        </p:nvSpPr>
        <p:spPr>
          <a:xfrm>
            <a:off x="7523544" y="6142100"/>
            <a:ext cx="4166886" cy="246221"/>
          </a:xfrm>
          <a:prstGeom prst="rect">
            <a:avLst/>
          </a:prstGeom>
          <a:noFill/>
        </p:spPr>
        <p:txBody>
          <a:bodyPr wrap="square" rtlCol="0">
            <a:spAutoFit/>
          </a:bodyPr>
          <a:lstStyle/>
          <a:p>
            <a:r>
              <a:rPr lang="en-US" sz="1000" i="1" dirty="0"/>
              <a:t>Available for CONNECT Pro and ProPlus MEET Users Only</a:t>
            </a:r>
          </a:p>
        </p:txBody>
      </p:sp>
    </p:spTree>
    <p:extLst>
      <p:ext uri="{BB962C8B-B14F-4D97-AF65-F5344CB8AC3E}">
        <p14:creationId xmlns:p14="http://schemas.microsoft.com/office/powerpoint/2010/main" val="42499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
            <a:extLst>
              <a:ext uri="{FF2B5EF4-FFF2-40B4-BE49-F238E27FC236}">
                <a16:creationId xmlns:a16="http://schemas.microsoft.com/office/drawing/2014/main" id="{CD923F1D-D6A6-EF43-B033-FAA7D569E8DC}"/>
              </a:ext>
            </a:extLst>
          </p:cNvPr>
          <p:cNvSpPr/>
          <p:nvPr/>
        </p:nvSpPr>
        <p:spPr>
          <a:xfrm>
            <a:off x="-6796" y="786693"/>
            <a:ext cx="12198795" cy="5675333"/>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Calibri" panose="020F0502020204030204"/>
              <a:ea typeface="メイリオ"/>
              <a:cs typeface="+mn-cs"/>
            </a:endParaRPr>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90996"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CONNECT Mobile – Fully Integrated Experience</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pic>
        <p:nvPicPr>
          <p:cNvPr id="10" name="Picture 22">
            <a:extLst>
              <a:ext uri="{FF2B5EF4-FFF2-40B4-BE49-F238E27FC236}">
                <a16:creationId xmlns:a16="http://schemas.microsoft.com/office/drawing/2014/main" id="{3461146B-990C-F74B-92A2-3F45E3C710F0}"/>
              </a:ext>
            </a:extLst>
          </p:cNvPr>
          <p:cNvPicPr>
            <a:picLocks noChangeAspect="1" noChangeArrowheads="1"/>
          </p:cNvPicPr>
          <p:nvPr/>
        </p:nvPicPr>
        <p:blipFill>
          <a:blip r:embed="rId5"/>
          <a:srcRect/>
          <a:stretch/>
        </p:blipFill>
        <p:spPr bwMode="auto">
          <a:xfrm>
            <a:off x="4607522" y="772968"/>
            <a:ext cx="2976957" cy="572866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24">
            <a:extLst>
              <a:ext uri="{FF2B5EF4-FFF2-40B4-BE49-F238E27FC236}">
                <a16:creationId xmlns:a16="http://schemas.microsoft.com/office/drawing/2014/main" id="{90F11B76-7A64-8D43-AF43-225207F11E2B}"/>
              </a:ext>
            </a:extLst>
          </p:cNvPr>
          <p:cNvSpPr/>
          <p:nvPr/>
        </p:nvSpPr>
        <p:spPr>
          <a:xfrm>
            <a:off x="6972918" y="4066969"/>
            <a:ext cx="211379" cy="211379"/>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15" name="Straight Connector 28">
            <a:extLst>
              <a:ext uri="{FF2B5EF4-FFF2-40B4-BE49-F238E27FC236}">
                <a16:creationId xmlns:a16="http://schemas.microsoft.com/office/drawing/2014/main" id="{95BA6310-233A-C149-A247-70EE1B42D336}"/>
              </a:ext>
            </a:extLst>
          </p:cNvPr>
          <p:cNvCxnSpPr>
            <a:cxnSpLocks/>
            <a:stCxn id="14" idx="6"/>
          </p:cNvCxnSpPr>
          <p:nvPr/>
        </p:nvCxnSpPr>
        <p:spPr>
          <a:xfrm flipV="1">
            <a:off x="7184297" y="3723265"/>
            <a:ext cx="1476692" cy="449394"/>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16" name="TextBox 29">
            <a:extLst>
              <a:ext uri="{FF2B5EF4-FFF2-40B4-BE49-F238E27FC236}">
                <a16:creationId xmlns:a16="http://schemas.microsoft.com/office/drawing/2014/main" id="{44D36A30-0E17-3C4B-AE4F-5B31111EF825}"/>
              </a:ext>
            </a:extLst>
          </p:cNvPr>
          <p:cNvSpPr txBox="1"/>
          <p:nvPr/>
        </p:nvSpPr>
        <p:spPr bwMode="auto">
          <a:xfrm>
            <a:off x="8290859" y="3255068"/>
            <a:ext cx="1555275" cy="1195283"/>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Place and receive business calls</a:t>
            </a:r>
          </a:p>
        </p:txBody>
      </p:sp>
      <p:sp>
        <p:nvSpPr>
          <p:cNvPr id="17" name="Oval 25">
            <a:extLst>
              <a:ext uri="{FF2B5EF4-FFF2-40B4-BE49-F238E27FC236}">
                <a16:creationId xmlns:a16="http://schemas.microsoft.com/office/drawing/2014/main" id="{F3192D00-0586-C646-8988-D02DE0D7DB79}"/>
              </a:ext>
            </a:extLst>
          </p:cNvPr>
          <p:cNvSpPr>
            <a:spLocks noChangeAspect="1"/>
          </p:cNvSpPr>
          <p:nvPr/>
        </p:nvSpPr>
        <p:spPr>
          <a:xfrm>
            <a:off x="6689088" y="2864700"/>
            <a:ext cx="229760" cy="228599"/>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18" name="Straight Connector 30">
            <a:extLst>
              <a:ext uri="{FF2B5EF4-FFF2-40B4-BE49-F238E27FC236}">
                <a16:creationId xmlns:a16="http://schemas.microsoft.com/office/drawing/2014/main" id="{D2F125D6-C556-C348-8F4D-AFDF351C7FF7}"/>
              </a:ext>
            </a:extLst>
          </p:cNvPr>
          <p:cNvCxnSpPr>
            <a:cxnSpLocks/>
            <a:endCxn id="19" idx="1"/>
          </p:cNvCxnSpPr>
          <p:nvPr/>
        </p:nvCxnSpPr>
        <p:spPr>
          <a:xfrm flipV="1">
            <a:off x="6918848" y="2669910"/>
            <a:ext cx="1387057" cy="272875"/>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19" name="TextBox 31">
            <a:extLst>
              <a:ext uri="{FF2B5EF4-FFF2-40B4-BE49-F238E27FC236}">
                <a16:creationId xmlns:a16="http://schemas.microsoft.com/office/drawing/2014/main" id="{CD77CB05-2BCA-7F4F-B3B3-B6FE6877D079}"/>
              </a:ext>
            </a:extLst>
          </p:cNvPr>
          <p:cNvSpPr txBox="1"/>
          <p:nvPr/>
        </p:nvSpPr>
        <p:spPr bwMode="auto">
          <a:xfrm>
            <a:off x="8305906" y="2456468"/>
            <a:ext cx="1555275" cy="426887"/>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Team chat</a:t>
            </a:r>
          </a:p>
        </p:txBody>
      </p:sp>
      <p:sp>
        <p:nvSpPr>
          <p:cNvPr id="20" name="Oval 33">
            <a:extLst>
              <a:ext uri="{FF2B5EF4-FFF2-40B4-BE49-F238E27FC236}">
                <a16:creationId xmlns:a16="http://schemas.microsoft.com/office/drawing/2014/main" id="{E703A9E6-B799-9E43-899A-CE610F03A65B}"/>
              </a:ext>
            </a:extLst>
          </p:cNvPr>
          <p:cNvSpPr/>
          <p:nvPr/>
        </p:nvSpPr>
        <p:spPr>
          <a:xfrm>
            <a:off x="6803970" y="1642342"/>
            <a:ext cx="365760" cy="36576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21" name="Straight Connector 34">
            <a:extLst>
              <a:ext uri="{FF2B5EF4-FFF2-40B4-BE49-F238E27FC236}">
                <a16:creationId xmlns:a16="http://schemas.microsoft.com/office/drawing/2014/main" id="{B9257608-C064-3546-AF92-084690AB3861}"/>
              </a:ext>
            </a:extLst>
          </p:cNvPr>
          <p:cNvCxnSpPr>
            <a:cxnSpLocks/>
            <a:stCxn id="20" idx="6"/>
          </p:cNvCxnSpPr>
          <p:nvPr/>
        </p:nvCxnSpPr>
        <p:spPr>
          <a:xfrm flipV="1">
            <a:off x="7169730" y="1282928"/>
            <a:ext cx="2014862" cy="542294"/>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22" name="TextBox 35">
            <a:extLst>
              <a:ext uri="{FF2B5EF4-FFF2-40B4-BE49-F238E27FC236}">
                <a16:creationId xmlns:a16="http://schemas.microsoft.com/office/drawing/2014/main" id="{91C783C8-A65B-B844-A361-1E7DF261334D}"/>
              </a:ext>
            </a:extLst>
          </p:cNvPr>
          <p:cNvSpPr txBox="1"/>
          <p:nvPr/>
        </p:nvSpPr>
        <p:spPr bwMode="auto">
          <a:xfrm>
            <a:off x="8305905" y="1201320"/>
            <a:ext cx="1540229" cy="68301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Transcribed voicemail</a:t>
            </a:r>
          </a:p>
        </p:txBody>
      </p:sp>
      <p:sp>
        <p:nvSpPr>
          <p:cNvPr id="23" name="Oval 26">
            <a:extLst>
              <a:ext uri="{FF2B5EF4-FFF2-40B4-BE49-F238E27FC236}">
                <a16:creationId xmlns:a16="http://schemas.microsoft.com/office/drawing/2014/main" id="{4427F440-0B87-0149-8DCA-914B1181CEAC}"/>
              </a:ext>
            </a:extLst>
          </p:cNvPr>
          <p:cNvSpPr>
            <a:spLocks noChangeAspect="1"/>
          </p:cNvSpPr>
          <p:nvPr/>
        </p:nvSpPr>
        <p:spPr>
          <a:xfrm>
            <a:off x="5181600" y="4188092"/>
            <a:ext cx="137160" cy="137160"/>
          </a:xfrm>
          <a:prstGeom prst="ellipse">
            <a:avLst/>
          </a:prstGeom>
          <a:noFill/>
          <a:ln w="25400">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24" name="Straight Connector 36">
            <a:extLst>
              <a:ext uri="{FF2B5EF4-FFF2-40B4-BE49-F238E27FC236}">
                <a16:creationId xmlns:a16="http://schemas.microsoft.com/office/drawing/2014/main" id="{9F05C91A-754D-B147-9C4A-222654273F83}"/>
              </a:ext>
            </a:extLst>
          </p:cNvPr>
          <p:cNvCxnSpPr>
            <a:cxnSpLocks/>
            <a:endCxn id="23" idx="2"/>
          </p:cNvCxnSpPr>
          <p:nvPr/>
        </p:nvCxnSpPr>
        <p:spPr>
          <a:xfrm>
            <a:off x="3151542" y="3763047"/>
            <a:ext cx="2030058" cy="493625"/>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25" name="TextBox 37">
            <a:extLst>
              <a:ext uri="{FF2B5EF4-FFF2-40B4-BE49-F238E27FC236}">
                <a16:creationId xmlns:a16="http://schemas.microsoft.com/office/drawing/2014/main" id="{4A7E7F12-D1E1-0541-9E0E-AC9879974EEF}"/>
              </a:ext>
            </a:extLst>
          </p:cNvPr>
          <p:cNvSpPr txBox="1"/>
          <p:nvPr/>
        </p:nvSpPr>
        <p:spPr bwMode="auto">
          <a:xfrm>
            <a:off x="2280297" y="3573652"/>
            <a:ext cx="1686340" cy="68301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Real-time presence </a:t>
            </a:r>
          </a:p>
        </p:txBody>
      </p:sp>
      <p:sp>
        <p:nvSpPr>
          <p:cNvPr id="26" name="Oval 27">
            <a:extLst>
              <a:ext uri="{FF2B5EF4-FFF2-40B4-BE49-F238E27FC236}">
                <a16:creationId xmlns:a16="http://schemas.microsoft.com/office/drawing/2014/main" id="{71A62CFC-641B-9B45-B923-125FCAE195AD}"/>
              </a:ext>
            </a:extLst>
          </p:cNvPr>
          <p:cNvSpPr>
            <a:spLocks noChangeAspect="1"/>
          </p:cNvSpPr>
          <p:nvPr/>
        </p:nvSpPr>
        <p:spPr>
          <a:xfrm>
            <a:off x="5002098" y="2843828"/>
            <a:ext cx="291131" cy="292608"/>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27" name="Straight Connector 38">
            <a:extLst>
              <a:ext uri="{FF2B5EF4-FFF2-40B4-BE49-F238E27FC236}">
                <a16:creationId xmlns:a16="http://schemas.microsoft.com/office/drawing/2014/main" id="{238F0D42-1F05-8B4F-BDAD-9C54BA3C6A93}"/>
              </a:ext>
            </a:extLst>
          </p:cNvPr>
          <p:cNvCxnSpPr>
            <a:cxnSpLocks/>
          </p:cNvCxnSpPr>
          <p:nvPr/>
        </p:nvCxnSpPr>
        <p:spPr>
          <a:xfrm>
            <a:off x="3733800" y="2559906"/>
            <a:ext cx="1287618" cy="373649"/>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28" name="TextBox 39">
            <a:extLst>
              <a:ext uri="{FF2B5EF4-FFF2-40B4-BE49-F238E27FC236}">
                <a16:creationId xmlns:a16="http://schemas.microsoft.com/office/drawing/2014/main" id="{D53534C5-0CFF-EF44-8217-5C7A509CAFAD}"/>
              </a:ext>
            </a:extLst>
          </p:cNvPr>
          <p:cNvSpPr txBox="1"/>
          <p:nvPr/>
        </p:nvSpPr>
        <p:spPr bwMode="auto">
          <a:xfrm>
            <a:off x="2280297" y="2307111"/>
            <a:ext cx="1686340" cy="683019"/>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All company contacts</a:t>
            </a:r>
          </a:p>
        </p:txBody>
      </p:sp>
      <p:sp>
        <p:nvSpPr>
          <p:cNvPr id="29" name="Oval 40">
            <a:extLst>
              <a:ext uri="{FF2B5EF4-FFF2-40B4-BE49-F238E27FC236}">
                <a16:creationId xmlns:a16="http://schemas.microsoft.com/office/drawing/2014/main" id="{D8ACE5EB-6DAB-0C44-9992-643DE681A2C8}"/>
              </a:ext>
            </a:extLst>
          </p:cNvPr>
          <p:cNvSpPr/>
          <p:nvPr/>
        </p:nvSpPr>
        <p:spPr>
          <a:xfrm flipH="1">
            <a:off x="6749433" y="5513165"/>
            <a:ext cx="518355" cy="518356"/>
          </a:xfrm>
          <a:prstGeom prst="ellipse">
            <a:avLst/>
          </a:prstGeom>
          <a:noFill/>
          <a:ln w="28575">
            <a:solidFill>
              <a:srgbClr val="87C02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cxnSp>
        <p:nvCxnSpPr>
          <p:cNvPr id="30" name="Straight Connector 41">
            <a:extLst>
              <a:ext uri="{FF2B5EF4-FFF2-40B4-BE49-F238E27FC236}">
                <a16:creationId xmlns:a16="http://schemas.microsoft.com/office/drawing/2014/main" id="{626BE9F8-413B-DB4D-9283-C03A62CECCA7}"/>
              </a:ext>
            </a:extLst>
          </p:cNvPr>
          <p:cNvCxnSpPr>
            <a:cxnSpLocks/>
            <a:endCxn id="29" idx="1"/>
          </p:cNvCxnSpPr>
          <p:nvPr/>
        </p:nvCxnSpPr>
        <p:spPr>
          <a:xfrm flipH="1">
            <a:off x="7191877" y="5120974"/>
            <a:ext cx="1019954" cy="468102"/>
          </a:xfrm>
          <a:prstGeom prst="line">
            <a:avLst/>
          </a:prstGeom>
          <a:ln w="22225">
            <a:solidFill>
              <a:srgbClr val="87C024"/>
            </a:solidFill>
          </a:ln>
        </p:spPr>
        <p:style>
          <a:lnRef idx="1">
            <a:schemeClr val="accent1"/>
          </a:lnRef>
          <a:fillRef idx="0">
            <a:schemeClr val="accent1"/>
          </a:fillRef>
          <a:effectRef idx="0">
            <a:schemeClr val="accent1"/>
          </a:effectRef>
          <a:fontRef idx="minor">
            <a:schemeClr val="tx1"/>
          </a:fontRef>
        </p:style>
      </p:cxnSp>
      <p:sp>
        <p:nvSpPr>
          <p:cNvPr id="31" name="TextBox 42">
            <a:extLst>
              <a:ext uri="{FF2B5EF4-FFF2-40B4-BE49-F238E27FC236}">
                <a16:creationId xmlns:a16="http://schemas.microsoft.com/office/drawing/2014/main" id="{A6ED5C13-E0D0-2E43-84FC-065C2D954238}"/>
              </a:ext>
            </a:extLst>
          </p:cNvPr>
          <p:cNvSpPr txBox="1"/>
          <p:nvPr/>
        </p:nvSpPr>
        <p:spPr bwMode="auto">
          <a:xfrm>
            <a:off x="8290859" y="4822065"/>
            <a:ext cx="1570322" cy="1451414"/>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Phone with hold, park, transfer, conference, and flip</a:t>
            </a:r>
          </a:p>
        </p:txBody>
      </p:sp>
      <p:cxnSp>
        <p:nvCxnSpPr>
          <p:cNvPr id="32" name="Straight Connector 43">
            <a:extLst>
              <a:ext uri="{FF2B5EF4-FFF2-40B4-BE49-F238E27FC236}">
                <a16:creationId xmlns:a16="http://schemas.microsoft.com/office/drawing/2014/main" id="{EA1FACD9-99DA-894F-9E98-937958B300C0}"/>
              </a:ext>
            </a:extLst>
          </p:cNvPr>
          <p:cNvCxnSpPr>
            <a:cxnSpLocks/>
            <a:endCxn id="33" idx="1"/>
          </p:cNvCxnSpPr>
          <p:nvPr/>
        </p:nvCxnSpPr>
        <p:spPr>
          <a:xfrm>
            <a:off x="3522319" y="4965569"/>
            <a:ext cx="1314577" cy="639160"/>
          </a:xfrm>
          <a:prstGeom prst="line">
            <a:avLst/>
          </a:prstGeom>
          <a:ln w="22225">
            <a:solidFill>
              <a:srgbClr val="87C024"/>
            </a:solidFill>
          </a:ln>
          <a:effectLst/>
        </p:spPr>
        <p:style>
          <a:lnRef idx="1">
            <a:schemeClr val="accent1"/>
          </a:lnRef>
          <a:fillRef idx="0">
            <a:schemeClr val="accent1"/>
          </a:fillRef>
          <a:effectRef idx="0">
            <a:schemeClr val="accent1"/>
          </a:effectRef>
          <a:fontRef idx="minor">
            <a:schemeClr val="tx1"/>
          </a:fontRef>
        </p:style>
      </p:cxnSp>
      <p:sp>
        <p:nvSpPr>
          <p:cNvPr id="33" name="Oval 12">
            <a:extLst>
              <a:ext uri="{FF2B5EF4-FFF2-40B4-BE49-F238E27FC236}">
                <a16:creationId xmlns:a16="http://schemas.microsoft.com/office/drawing/2014/main" id="{477393EF-00BB-6F48-95F9-ABA6B63A5B80}"/>
              </a:ext>
            </a:extLst>
          </p:cNvPr>
          <p:cNvSpPr/>
          <p:nvPr/>
        </p:nvSpPr>
        <p:spPr>
          <a:xfrm>
            <a:off x="4823228" y="5591063"/>
            <a:ext cx="93329" cy="93327"/>
          </a:xfrm>
          <a:prstGeom prst="ellipse">
            <a:avLst/>
          </a:prstGeom>
          <a:solidFill>
            <a:srgbClr val="87C024"/>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ＭＳ Ｐゴシック" charset="0"/>
              <a:cs typeface="+mn-cs"/>
            </a:endParaRPr>
          </a:p>
        </p:txBody>
      </p:sp>
      <p:sp>
        <p:nvSpPr>
          <p:cNvPr id="34" name="TextBox 44">
            <a:extLst>
              <a:ext uri="{FF2B5EF4-FFF2-40B4-BE49-F238E27FC236}">
                <a16:creationId xmlns:a16="http://schemas.microsoft.com/office/drawing/2014/main" id="{29C6BD86-6C88-604D-A01B-579B216920EA}"/>
              </a:ext>
            </a:extLst>
          </p:cNvPr>
          <p:cNvSpPr txBox="1"/>
          <p:nvPr/>
        </p:nvSpPr>
        <p:spPr bwMode="auto">
          <a:xfrm>
            <a:off x="2278517" y="4781559"/>
            <a:ext cx="1677393" cy="939151"/>
          </a:xfrm>
          <a:prstGeom prst="rect">
            <a:avLst/>
          </a:prstGeom>
          <a:solidFill>
            <a:srgbClr val="9FBD4E"/>
          </a:solidFill>
          <a:ln w="19050">
            <a:noFill/>
            <a:miter lim="800000"/>
            <a:headEnd/>
            <a:tailEnd/>
          </a:ln>
          <a:extLst>
            <a:ext uri="{FAA26D3D-D897-4be2-8F04-BA451C77F1D7}">
              <ma14:placeholderFlag xmlns:ma14="http://schemas.microsoft.com/office/mac/drawingml/2011/main" xmlns="" val="1"/>
            </a:ext>
          </a:extLst>
        </p:spPr>
        <p:txBody>
          <a:bodyPr vert="horz" wrap="square" lIns="182880" tIns="91440" rIns="182880" bIns="91440" numCol="1" rtlCol="0" anchor="ctr" anchorCtr="0" compatLnSpc="1">
            <a:prstTxWarp prst="textNoShape">
              <a:avLst/>
            </a:prstTxWarp>
            <a:spAutoFit/>
          </a:bodyPr>
          <a:lstStyle/>
          <a:p>
            <a:pPr marL="0" marR="0" lvl="0" indent="0" algn="l" defTabSz="9140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Siri and Apple watch integration </a:t>
            </a:r>
          </a:p>
        </p:txBody>
      </p:sp>
    </p:spTree>
    <p:extLst>
      <p:ext uri="{BB962C8B-B14F-4D97-AF65-F5344CB8AC3E}">
        <p14:creationId xmlns:p14="http://schemas.microsoft.com/office/powerpoint/2010/main" val="254871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42BB-C24E-4F2E-818A-9AED6FEE7749}"/>
              </a:ext>
            </a:extLst>
          </p:cNvPr>
          <p:cNvSpPr>
            <a:spLocks noGrp="1"/>
          </p:cNvSpPr>
          <p:nvPr>
            <p:ph type="title"/>
          </p:nvPr>
        </p:nvSpPr>
        <p:spPr>
          <a:xfrm>
            <a:off x="243840" y="-224645"/>
            <a:ext cx="9991981" cy="2227615"/>
          </a:xfrm>
        </p:spPr>
        <p:txBody>
          <a:bodyPr>
            <a:normAutofit/>
          </a:bodyPr>
          <a:lstStyle/>
          <a:p>
            <a:r>
              <a:rPr lang="en-US" sz="4000" b="1" dirty="0"/>
              <a:t>Questions &amp; Discussion </a:t>
            </a:r>
          </a:p>
        </p:txBody>
      </p:sp>
    </p:spTree>
    <p:extLst>
      <p:ext uri="{BB962C8B-B14F-4D97-AF65-F5344CB8AC3E}">
        <p14:creationId xmlns:p14="http://schemas.microsoft.com/office/powerpoint/2010/main" val="396953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hthoek 36">
            <a:extLst>
              <a:ext uri="{FF2B5EF4-FFF2-40B4-BE49-F238E27FC236}">
                <a16:creationId xmlns:a16="http://schemas.microsoft.com/office/drawing/2014/main" id="{AA70D39C-8560-43AD-8D95-5C1B7BE89089}"/>
              </a:ext>
            </a:extLst>
          </p:cNvPr>
          <p:cNvSpPr/>
          <p:nvPr/>
        </p:nvSpPr>
        <p:spPr>
          <a:xfrm>
            <a:off x="-6796" y="-22440"/>
            <a:ext cx="12198795" cy="809494"/>
          </a:xfrm>
          <a:prstGeom prst="rect">
            <a:avLst/>
          </a:prstGeom>
          <a:solidFill>
            <a:srgbClr val="002B6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Tijdelijke aanduiding voor inhoud 10">
            <a:extLst>
              <a:ext uri="{FF2B5EF4-FFF2-40B4-BE49-F238E27FC236}">
                <a16:creationId xmlns:a16="http://schemas.microsoft.com/office/drawing/2014/main" id="{F2FC252D-CA2E-496D-9AE7-1615AE627E2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543" y="6409278"/>
            <a:ext cx="3576430" cy="480703"/>
          </a:xfrm>
          <a:prstGeom prst="rect">
            <a:avLst/>
          </a:prstGeom>
        </p:spPr>
      </p:pic>
      <p:sp>
        <p:nvSpPr>
          <p:cNvPr id="88" name="Footer Placeholder 3">
            <a:extLst>
              <a:ext uri="{FF2B5EF4-FFF2-40B4-BE49-F238E27FC236}">
                <a16:creationId xmlns:a16="http://schemas.microsoft.com/office/drawing/2014/main" id="{DF436301-71AF-463E-82B4-B2F4505BDCAA}"/>
              </a:ext>
            </a:extLst>
          </p:cNvPr>
          <p:cNvSpPr txBox="1">
            <a:spLocks/>
          </p:cNvSpPr>
          <p:nvPr/>
        </p:nvSpPr>
        <p:spPr>
          <a:xfrm>
            <a:off x="9972203" y="6476365"/>
            <a:ext cx="1885950" cy="2634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Open Sans" panose="020B0606030504020204" pitchFamily="34" charset="0"/>
                <a:cs typeface="Open Sans" panose="020B0606030504020204" pitchFamily="34" charset="0"/>
              </a:rPr>
              <a:t>CONFIDENTIAL</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9" name="Rechthoek 72">
            <a:extLst>
              <a:ext uri="{FF2B5EF4-FFF2-40B4-BE49-F238E27FC236}">
                <a16:creationId xmlns:a16="http://schemas.microsoft.com/office/drawing/2014/main" id="{294B5076-C535-41DF-82D3-D06B4817EA58}"/>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itle 1">
            <a:extLst>
              <a:ext uri="{FF2B5EF4-FFF2-40B4-BE49-F238E27FC236}">
                <a16:creationId xmlns:a16="http://schemas.microsoft.com/office/drawing/2014/main" id="{C2617E92-4CA7-4284-8BEB-D5EB6B84E748}"/>
              </a:ext>
            </a:extLst>
          </p:cNvPr>
          <p:cNvSpPr txBox="1">
            <a:spLocks/>
          </p:cNvSpPr>
          <p:nvPr/>
        </p:nvSpPr>
        <p:spPr>
          <a:xfrm>
            <a:off x="407988"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CRAZY SIMPLE</a:t>
            </a:r>
          </a:p>
        </p:txBody>
      </p:sp>
      <p:pic>
        <p:nvPicPr>
          <p:cNvPr id="91" name="Graphic 90">
            <a:extLst>
              <a:ext uri="{FF2B5EF4-FFF2-40B4-BE49-F238E27FC236}">
                <a16:creationId xmlns:a16="http://schemas.microsoft.com/office/drawing/2014/main" id="{B8A18541-65CE-4324-9DCD-4ABD0B565F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85936" y="182205"/>
            <a:ext cx="1098076" cy="28532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7" y="-58686"/>
            <a:ext cx="12198796" cy="6916686"/>
          </a:xfrm>
          <a:prstGeom prst="rect">
            <a:avLst/>
          </a:prstGeom>
        </p:spPr>
      </p:pic>
    </p:spTree>
    <p:extLst>
      <p:ext uri="{BB962C8B-B14F-4D97-AF65-F5344CB8AC3E}">
        <p14:creationId xmlns:p14="http://schemas.microsoft.com/office/powerpoint/2010/main" val="327336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90764475-46A6-284C-A45C-14137C5870CC}"/>
              </a:ext>
            </a:extLst>
          </p:cNvPr>
          <p:cNvSpPr/>
          <p:nvPr/>
        </p:nvSpPr>
        <p:spPr>
          <a:xfrm>
            <a:off x="-6796" y="786693"/>
            <a:ext cx="12198795" cy="5666495"/>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90996"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CONNECT - Complete Communications Solution</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pic>
        <p:nvPicPr>
          <p:cNvPr id="10" name="Tijdelijke aanduiding voor inhoud 10">
            <a:extLst>
              <a:ext uri="{FF2B5EF4-FFF2-40B4-BE49-F238E27FC236}">
                <a16:creationId xmlns:a16="http://schemas.microsoft.com/office/drawing/2014/main" id="{12750720-21FE-DC4D-BCB2-BC0339EA787C}"/>
              </a:ext>
            </a:extLst>
          </p:cNvPr>
          <p:cNvPicPr>
            <a:picLocks noChangeAspect="1"/>
          </p:cNvPicPr>
          <p:nvPr/>
        </p:nvPicPr>
        <p:blipFill>
          <a:blip r:embed="rId5"/>
          <a:srcRect/>
          <a:stretch/>
        </p:blipFill>
        <p:spPr>
          <a:xfrm>
            <a:off x="8232489" y="1265257"/>
            <a:ext cx="2702211" cy="2100984"/>
          </a:xfrm>
          <a:prstGeom prst="rect">
            <a:avLst/>
          </a:prstGeom>
        </p:spPr>
      </p:pic>
      <p:pic>
        <p:nvPicPr>
          <p:cNvPr id="3" name="Afbeelding 2" descr="Afbeelding met elektronica, monitor, scherm, computer&#10;&#10;Automatisch gegenereerde beschrijving">
            <a:extLst>
              <a:ext uri="{FF2B5EF4-FFF2-40B4-BE49-F238E27FC236}">
                <a16:creationId xmlns:a16="http://schemas.microsoft.com/office/drawing/2014/main" id="{3D7DB818-C885-F548-8D1B-5C8AA4CECD63}"/>
              </a:ext>
            </a:extLst>
          </p:cNvPr>
          <p:cNvPicPr>
            <a:picLocks noChangeAspect="1"/>
          </p:cNvPicPr>
          <p:nvPr/>
        </p:nvPicPr>
        <p:blipFill>
          <a:blip r:embed="rId6"/>
          <a:stretch>
            <a:fillRect/>
          </a:stretch>
        </p:blipFill>
        <p:spPr>
          <a:xfrm>
            <a:off x="2762397" y="1207634"/>
            <a:ext cx="5255535" cy="3981465"/>
          </a:xfrm>
          <a:prstGeom prst="rect">
            <a:avLst/>
          </a:prstGeom>
        </p:spPr>
      </p:pic>
      <p:pic>
        <p:nvPicPr>
          <p:cNvPr id="17" name="Image" descr="Image">
            <a:extLst>
              <a:ext uri="{FF2B5EF4-FFF2-40B4-BE49-F238E27FC236}">
                <a16:creationId xmlns:a16="http://schemas.microsoft.com/office/drawing/2014/main" id="{A69C3F4C-FA45-5940-A4E3-185C414185C2}"/>
              </a:ext>
            </a:extLst>
          </p:cNvPr>
          <p:cNvPicPr>
            <a:picLocks noChangeAspect="1"/>
          </p:cNvPicPr>
          <p:nvPr/>
        </p:nvPicPr>
        <p:blipFill rotWithShape="1">
          <a:blip r:embed="rId7"/>
          <a:srcRect t="2124"/>
          <a:stretch/>
        </p:blipFill>
        <p:spPr>
          <a:xfrm>
            <a:off x="3005594" y="1439186"/>
            <a:ext cx="4754880" cy="2944385"/>
          </a:xfrm>
          <a:prstGeom prst="rect">
            <a:avLst/>
          </a:prstGeom>
          <a:ln w="12700">
            <a:miter lim="400000"/>
          </a:ln>
        </p:spPr>
      </p:pic>
      <p:pic>
        <p:nvPicPr>
          <p:cNvPr id="12" name="Afbeelding 11" descr="Afbeelding met elektronica, monitor, zwart, tafel&#10;&#10;Automatisch gegenereerde beschrijving">
            <a:extLst>
              <a:ext uri="{FF2B5EF4-FFF2-40B4-BE49-F238E27FC236}">
                <a16:creationId xmlns:a16="http://schemas.microsoft.com/office/drawing/2014/main" id="{F6772989-16E3-F641-82FB-A52B5BA4A2E2}"/>
              </a:ext>
            </a:extLst>
          </p:cNvPr>
          <p:cNvPicPr>
            <a:picLocks noChangeAspect="1"/>
          </p:cNvPicPr>
          <p:nvPr/>
        </p:nvPicPr>
        <p:blipFill>
          <a:blip r:embed="rId8"/>
          <a:stretch>
            <a:fillRect/>
          </a:stretch>
        </p:blipFill>
        <p:spPr>
          <a:xfrm>
            <a:off x="610392" y="3553814"/>
            <a:ext cx="3382785" cy="2626501"/>
          </a:xfrm>
          <a:prstGeom prst="rect">
            <a:avLst/>
          </a:prstGeom>
        </p:spPr>
      </p:pic>
      <p:grpSp>
        <p:nvGrpSpPr>
          <p:cNvPr id="9" name="Groep 8">
            <a:extLst>
              <a:ext uri="{FF2B5EF4-FFF2-40B4-BE49-F238E27FC236}">
                <a16:creationId xmlns:a16="http://schemas.microsoft.com/office/drawing/2014/main" id="{B1280126-EA03-E648-B708-872B92D3FE53}"/>
              </a:ext>
            </a:extLst>
          </p:cNvPr>
          <p:cNvGrpSpPr/>
          <p:nvPr/>
        </p:nvGrpSpPr>
        <p:grpSpPr>
          <a:xfrm>
            <a:off x="6296788" y="3411490"/>
            <a:ext cx="4479222" cy="2703756"/>
            <a:chOff x="6296788" y="3411490"/>
            <a:chExt cx="4479222" cy="2703756"/>
          </a:xfrm>
        </p:grpSpPr>
        <p:pic>
          <p:nvPicPr>
            <p:cNvPr id="5" name="Afbeelding 4" descr="Afbeelding met monitor, elektronica, scherm, computer&#10;&#10;Automatisch gegenereerde beschrijving">
              <a:extLst>
                <a:ext uri="{FF2B5EF4-FFF2-40B4-BE49-F238E27FC236}">
                  <a16:creationId xmlns:a16="http://schemas.microsoft.com/office/drawing/2014/main" id="{00EEB85E-EB92-6B4E-B586-B6A5272C11E5}"/>
                </a:ext>
              </a:extLst>
            </p:cNvPr>
            <p:cNvPicPr>
              <a:picLocks noChangeAspect="1"/>
            </p:cNvPicPr>
            <p:nvPr/>
          </p:nvPicPr>
          <p:blipFill>
            <a:blip r:embed="rId9"/>
            <a:stretch>
              <a:fillRect/>
            </a:stretch>
          </p:blipFill>
          <p:spPr>
            <a:xfrm>
              <a:off x="6296788" y="3411490"/>
              <a:ext cx="4479222" cy="2703756"/>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E5E8E5A8-2C4E-2B45-92C5-92E7445E1AB0}"/>
                </a:ext>
              </a:extLst>
            </p:cNvPr>
            <p:cNvPicPr>
              <a:picLocks noChangeAspect="1"/>
            </p:cNvPicPr>
            <p:nvPr/>
          </p:nvPicPr>
          <p:blipFill rotWithShape="1">
            <a:blip r:embed="rId10"/>
            <a:srcRect/>
            <a:stretch/>
          </p:blipFill>
          <p:spPr>
            <a:xfrm>
              <a:off x="6809215" y="3663361"/>
              <a:ext cx="3400385" cy="2038554"/>
            </a:xfrm>
            <a:prstGeom prst="rect">
              <a:avLst/>
            </a:prstGeom>
          </p:spPr>
        </p:pic>
      </p:grpSp>
      <p:pic>
        <p:nvPicPr>
          <p:cNvPr id="21" name="Afbeelding 20" descr="Afbeelding met straat, telefoon, mobiele telefoon, meter&#10;&#10;Automatisch gegenereerde beschrijving">
            <a:extLst>
              <a:ext uri="{FF2B5EF4-FFF2-40B4-BE49-F238E27FC236}">
                <a16:creationId xmlns:a16="http://schemas.microsoft.com/office/drawing/2014/main" id="{C59DEAFE-1145-8941-B7CC-EB23F2A1B7D8}"/>
              </a:ext>
            </a:extLst>
          </p:cNvPr>
          <p:cNvPicPr>
            <a:picLocks noChangeAspect="1"/>
          </p:cNvPicPr>
          <p:nvPr/>
        </p:nvPicPr>
        <p:blipFill>
          <a:blip r:embed="rId11"/>
          <a:stretch>
            <a:fillRect/>
          </a:stretch>
        </p:blipFill>
        <p:spPr>
          <a:xfrm>
            <a:off x="10064079" y="4505370"/>
            <a:ext cx="857453" cy="1650027"/>
          </a:xfrm>
          <a:prstGeom prst="rect">
            <a:avLst/>
          </a:prstGeom>
        </p:spPr>
      </p:pic>
      <p:pic>
        <p:nvPicPr>
          <p:cNvPr id="18" name="Picture 13">
            <a:extLst>
              <a:ext uri="{FF2B5EF4-FFF2-40B4-BE49-F238E27FC236}">
                <a16:creationId xmlns:a16="http://schemas.microsoft.com/office/drawing/2014/main" id="{836CB5AB-5820-4F40-8350-B54DCFBD7164}"/>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1668709" y="2853867"/>
            <a:ext cx="810191" cy="8094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3" descr="Web cam">
            <a:extLst>
              <a:ext uri="{FF2B5EF4-FFF2-40B4-BE49-F238E27FC236}">
                <a16:creationId xmlns:a16="http://schemas.microsoft.com/office/drawing/2014/main" id="{AA595555-EAF2-4925-BA2F-E08C7C9C1F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54434" y="915484"/>
            <a:ext cx="457200" cy="457200"/>
          </a:xfrm>
          <a:prstGeom prst="rect">
            <a:avLst/>
          </a:prstGeom>
        </p:spPr>
      </p:pic>
      <p:sp>
        <p:nvSpPr>
          <p:cNvPr id="2" name="TextBox 1">
            <a:extLst>
              <a:ext uri="{FF2B5EF4-FFF2-40B4-BE49-F238E27FC236}">
                <a16:creationId xmlns:a16="http://schemas.microsoft.com/office/drawing/2014/main" id="{53314466-90AA-487C-94D9-AAA58A25C681}"/>
              </a:ext>
            </a:extLst>
          </p:cNvPr>
          <p:cNvSpPr txBox="1"/>
          <p:nvPr/>
        </p:nvSpPr>
        <p:spPr>
          <a:xfrm>
            <a:off x="1740023" y="6071307"/>
            <a:ext cx="8744505" cy="276999"/>
          </a:xfrm>
          <a:prstGeom prst="rect">
            <a:avLst/>
          </a:prstGeom>
          <a:noFill/>
        </p:spPr>
        <p:txBody>
          <a:bodyPr wrap="square" rtlCol="0">
            <a:spAutoFit/>
          </a:bodyPr>
          <a:lstStyle/>
          <a:p>
            <a:pPr algn="ctr"/>
            <a:r>
              <a:rPr lang="en-US" sz="1200" dirty="0">
                <a:solidFill>
                  <a:srgbClr val="002060"/>
                </a:solidFill>
              </a:rPr>
              <a:t>All User License Roles Include the UCaaS Desktop and Mobile App</a:t>
            </a:r>
          </a:p>
        </p:txBody>
      </p:sp>
    </p:spTree>
    <p:extLst>
      <p:ext uri="{BB962C8B-B14F-4D97-AF65-F5344CB8AC3E}">
        <p14:creationId xmlns:p14="http://schemas.microsoft.com/office/powerpoint/2010/main" val="389481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7F1C53F0-1117-7A4A-AA8D-8053C064A9F3}"/>
              </a:ext>
            </a:extLst>
          </p:cNvPr>
          <p:cNvSpPr/>
          <p:nvPr/>
        </p:nvSpPr>
        <p:spPr>
          <a:xfrm>
            <a:off x="-20462" y="804400"/>
            <a:ext cx="12212463" cy="443643"/>
          </a:xfrm>
          <a:prstGeom prst="rect">
            <a:avLst/>
          </a:prstGeom>
          <a:solidFill>
            <a:schemeClr val="bg1">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b" anchorCtr="0"/>
          <a:lstStyle/>
          <a:p>
            <a:pPr algn="ctr" defTabSz="913992">
              <a:defRPr/>
            </a:pPr>
            <a:endParaRPr lang="en-US" sz="1400" spc="20" dirty="0">
              <a:solidFill>
                <a:prstClr val="white"/>
              </a:solidFill>
              <a:latin typeface="Trebuchet MS"/>
              <a:ea typeface="ＭＳ Ｐゴシック" charset="0"/>
            </a:endParaRPr>
          </a:p>
        </p:txBody>
      </p:sp>
      <p:sp>
        <p:nvSpPr>
          <p:cNvPr id="6" name="Rectangle 5">
            <a:extLst>
              <a:ext uri="{FF2B5EF4-FFF2-40B4-BE49-F238E27FC236}">
                <a16:creationId xmlns:a16="http://schemas.microsoft.com/office/drawing/2014/main" id="{FC140CAB-AD48-3747-84E7-80568A0F5636}"/>
              </a:ext>
            </a:extLst>
          </p:cNvPr>
          <p:cNvSpPr/>
          <p:nvPr/>
        </p:nvSpPr>
        <p:spPr>
          <a:xfrm>
            <a:off x="-6798" y="1140187"/>
            <a:ext cx="6095999" cy="5313001"/>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900" dirty="0">
              <a:solidFill>
                <a:srgbClr val="FFFFFF"/>
              </a:solidFill>
              <a:latin typeface="Trebuchet MS" panose="020B0603020202020204"/>
              <a:ea typeface="ＭＳ Ｐゴシック" charset="0"/>
            </a:endParaRPr>
          </a:p>
        </p:txBody>
      </p:sp>
      <p:sp>
        <p:nvSpPr>
          <p:cNvPr id="99" name="Right Triangle 98">
            <a:extLst>
              <a:ext uri="{FF2B5EF4-FFF2-40B4-BE49-F238E27FC236}">
                <a16:creationId xmlns:a16="http://schemas.microsoft.com/office/drawing/2014/main" id="{A1278AC6-B144-DB4F-8922-A22C82317756}"/>
              </a:ext>
            </a:extLst>
          </p:cNvPr>
          <p:cNvSpPr/>
          <p:nvPr/>
        </p:nvSpPr>
        <p:spPr>
          <a:xfrm rot="18900000">
            <a:off x="9042162" y="1590055"/>
            <a:ext cx="260909" cy="260909"/>
          </a:xfrm>
          <a:prstGeom prst="rtTriangle">
            <a:avLst/>
          </a:prstGeom>
          <a:solidFill>
            <a:srgbClr val="3FB2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Open Sans Light" panose="020B0306030504020204" pitchFamily="34" charset="0"/>
            </a:endParaRPr>
          </a:p>
        </p:txBody>
      </p:sp>
      <p:sp>
        <p:nvSpPr>
          <p:cNvPr id="100" name="Right Triangle 99">
            <a:extLst>
              <a:ext uri="{FF2B5EF4-FFF2-40B4-BE49-F238E27FC236}">
                <a16:creationId xmlns:a16="http://schemas.microsoft.com/office/drawing/2014/main" id="{F7B57E41-6CE6-1C4D-B406-5DF33A794AF9}"/>
              </a:ext>
            </a:extLst>
          </p:cNvPr>
          <p:cNvSpPr/>
          <p:nvPr/>
        </p:nvSpPr>
        <p:spPr>
          <a:xfrm rot="18900000">
            <a:off x="2910750" y="1577436"/>
            <a:ext cx="260909" cy="260909"/>
          </a:xfrm>
          <a:prstGeom prst="rtTriangle">
            <a:avLst/>
          </a:prstGeom>
          <a:solidFill>
            <a:srgbClr val="00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Open Sans Light" panose="020B0306030504020204" pitchFamily="34" charset="0"/>
            </a:endParaRPr>
          </a:p>
        </p:txBody>
      </p:sp>
      <p:sp>
        <p:nvSpPr>
          <p:cNvPr id="19" name="Rectangle 18">
            <a:extLst>
              <a:ext uri="{FF2B5EF4-FFF2-40B4-BE49-F238E27FC236}">
                <a16:creationId xmlns:a16="http://schemas.microsoft.com/office/drawing/2014/main" id="{55ADED28-62F1-864C-82B3-B8148C3F7AE8}"/>
              </a:ext>
            </a:extLst>
          </p:cNvPr>
          <p:cNvSpPr/>
          <p:nvPr/>
        </p:nvSpPr>
        <p:spPr>
          <a:xfrm>
            <a:off x="1" y="1228455"/>
            <a:ext cx="6089201" cy="500687"/>
          </a:xfrm>
          <a:prstGeom prst="rect">
            <a:avLst/>
          </a:prstGeom>
          <a:solidFill>
            <a:srgbClr val="004D9E"/>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b="1" dirty="0">
                <a:solidFill>
                  <a:srgbClr val="FFFFFF"/>
                </a:solidFill>
                <a:latin typeface="Verdana" panose="020B0604030504040204" pitchFamily="34" charset="0"/>
                <a:ea typeface="Verdana" panose="020B0604030504040204" pitchFamily="34" charset="0"/>
                <a:cs typeface="Arial" charset="0"/>
              </a:rPr>
              <a:t>UNIVERGE BLUE </a:t>
            </a:r>
            <a:r>
              <a:rPr lang="en-US" sz="2000" dirty="0">
                <a:solidFill>
                  <a:srgbClr val="FFFFFF"/>
                </a:solidFill>
                <a:latin typeface="Verdana" panose="020B0604030504040204" pitchFamily="34" charset="0"/>
                <a:ea typeface="Verdana" panose="020B0604030504040204" pitchFamily="34" charset="0"/>
                <a:cs typeface="Arial" charset="0"/>
              </a:rPr>
              <a:t>CONNECT</a:t>
            </a:r>
            <a:endParaRPr lang="en-US" sz="2000" dirty="0">
              <a:solidFill>
                <a:srgbClr val="FFFFFF"/>
              </a:solidFill>
              <a:latin typeface="Verdana" panose="020B0604030504040204" pitchFamily="34" charset="0"/>
              <a:ea typeface="Verdana" panose="020B0604030504040204" pitchFamily="34" charset="0"/>
            </a:endParaRPr>
          </a:p>
        </p:txBody>
      </p:sp>
      <p:sp>
        <p:nvSpPr>
          <p:cNvPr id="123" name="Rectangle 122">
            <a:extLst>
              <a:ext uri="{FF2B5EF4-FFF2-40B4-BE49-F238E27FC236}">
                <a16:creationId xmlns:a16="http://schemas.microsoft.com/office/drawing/2014/main" id="{3D094D8F-68BE-0043-B72E-612FDA8C07EF}"/>
              </a:ext>
            </a:extLst>
          </p:cNvPr>
          <p:cNvSpPr/>
          <p:nvPr/>
        </p:nvSpPr>
        <p:spPr>
          <a:xfrm>
            <a:off x="6089203" y="1230166"/>
            <a:ext cx="6109598" cy="497263"/>
          </a:xfrm>
          <a:prstGeom prst="rect">
            <a:avLst/>
          </a:prstGeom>
          <a:solidFill>
            <a:srgbClr val="3FB2E5"/>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b="1" dirty="0">
                <a:solidFill>
                  <a:srgbClr val="FFFFFF"/>
                </a:solidFill>
                <a:latin typeface="Verdana" panose="020B0604030504040204" pitchFamily="34" charset="0"/>
                <a:ea typeface="Verdana" panose="020B0604030504040204" pitchFamily="34" charset="0"/>
                <a:cs typeface="Arial" charset="0"/>
              </a:rPr>
              <a:t>UNIVERGE BLUE </a:t>
            </a:r>
            <a:r>
              <a:rPr lang="en-US" sz="2000" dirty="0">
                <a:solidFill>
                  <a:srgbClr val="FFFFFF"/>
                </a:solidFill>
                <a:latin typeface="Verdana" panose="020B0604030504040204" pitchFamily="34" charset="0"/>
                <a:ea typeface="Verdana" panose="020B0604030504040204" pitchFamily="34" charset="0"/>
                <a:cs typeface="Arial" charset="0"/>
              </a:rPr>
              <a:t>ENGAGE</a:t>
            </a:r>
            <a:endParaRPr lang="en-US" sz="2000" dirty="0">
              <a:solidFill>
                <a:srgbClr val="FFFFFF"/>
              </a:solidFill>
              <a:latin typeface="Verdana" panose="020B0604030504040204" pitchFamily="34" charset="0"/>
              <a:ea typeface="Verdana" panose="020B0604030504040204" pitchFamily="34" charset="0"/>
            </a:endParaRPr>
          </a:p>
        </p:txBody>
      </p:sp>
      <p:sp>
        <p:nvSpPr>
          <p:cNvPr id="147" name="Freeform 146">
            <a:extLst>
              <a:ext uri="{FF2B5EF4-FFF2-40B4-BE49-F238E27FC236}">
                <a16:creationId xmlns:a16="http://schemas.microsoft.com/office/drawing/2014/main" id="{E2A42258-8176-684B-92C7-FB994139D5E6}"/>
              </a:ext>
            </a:extLst>
          </p:cNvPr>
          <p:cNvSpPr/>
          <p:nvPr/>
        </p:nvSpPr>
        <p:spPr>
          <a:xfrm flipH="1" flipV="1">
            <a:off x="7477070" y="1008572"/>
            <a:ext cx="1709305" cy="163991"/>
          </a:xfrm>
          <a:custGeom>
            <a:avLst/>
            <a:gdLst>
              <a:gd name="connsiteX0" fmla="*/ 0 w 2126512"/>
              <a:gd name="connsiteY0" fmla="*/ 0 h 372140"/>
              <a:gd name="connsiteX1" fmla="*/ 0 w 2126512"/>
              <a:gd name="connsiteY1" fmla="*/ 372140 h 372140"/>
              <a:gd name="connsiteX2" fmla="*/ 2126512 w 2126512"/>
              <a:gd name="connsiteY2" fmla="*/ 372140 h 372140"/>
            </a:gdLst>
            <a:ahLst/>
            <a:cxnLst>
              <a:cxn ang="0">
                <a:pos x="connsiteX0" y="connsiteY0"/>
              </a:cxn>
              <a:cxn ang="0">
                <a:pos x="connsiteX1" y="connsiteY1"/>
              </a:cxn>
              <a:cxn ang="0">
                <a:pos x="connsiteX2" y="connsiteY2"/>
              </a:cxn>
            </a:cxnLst>
            <a:rect l="l" t="t" r="r" b="b"/>
            <a:pathLst>
              <a:path w="2126512" h="372140">
                <a:moveTo>
                  <a:pt x="0" y="0"/>
                </a:moveTo>
                <a:lnTo>
                  <a:pt x="0" y="372140"/>
                </a:lnTo>
                <a:lnTo>
                  <a:pt x="2126512" y="37214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8" name="Freeform 147">
            <a:extLst>
              <a:ext uri="{FF2B5EF4-FFF2-40B4-BE49-F238E27FC236}">
                <a16:creationId xmlns:a16="http://schemas.microsoft.com/office/drawing/2014/main" id="{28F91589-8CB3-FB4F-9F65-E462334A3CCD}"/>
              </a:ext>
            </a:extLst>
          </p:cNvPr>
          <p:cNvSpPr/>
          <p:nvPr/>
        </p:nvSpPr>
        <p:spPr>
          <a:xfrm flipV="1">
            <a:off x="3013973" y="1004296"/>
            <a:ext cx="1385097" cy="163991"/>
          </a:xfrm>
          <a:custGeom>
            <a:avLst/>
            <a:gdLst>
              <a:gd name="connsiteX0" fmla="*/ 0 w 2126512"/>
              <a:gd name="connsiteY0" fmla="*/ 0 h 372140"/>
              <a:gd name="connsiteX1" fmla="*/ 0 w 2126512"/>
              <a:gd name="connsiteY1" fmla="*/ 372140 h 372140"/>
              <a:gd name="connsiteX2" fmla="*/ 2126512 w 2126512"/>
              <a:gd name="connsiteY2" fmla="*/ 372140 h 372140"/>
            </a:gdLst>
            <a:ahLst/>
            <a:cxnLst>
              <a:cxn ang="0">
                <a:pos x="connsiteX0" y="connsiteY0"/>
              </a:cxn>
              <a:cxn ang="0">
                <a:pos x="connsiteX1" y="connsiteY1"/>
              </a:cxn>
              <a:cxn ang="0">
                <a:pos x="connsiteX2" y="connsiteY2"/>
              </a:cxn>
            </a:cxnLst>
            <a:rect l="l" t="t" r="r" b="b"/>
            <a:pathLst>
              <a:path w="2126512" h="372140">
                <a:moveTo>
                  <a:pt x="0" y="0"/>
                </a:moveTo>
                <a:lnTo>
                  <a:pt x="0" y="372140"/>
                </a:lnTo>
                <a:lnTo>
                  <a:pt x="2126512" y="37214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0" name="Oval 149">
            <a:extLst>
              <a:ext uri="{FF2B5EF4-FFF2-40B4-BE49-F238E27FC236}">
                <a16:creationId xmlns:a16="http://schemas.microsoft.com/office/drawing/2014/main" id="{D2B09032-7B55-FB4E-9851-EE8302D69D82}"/>
              </a:ext>
            </a:extLst>
          </p:cNvPr>
          <p:cNvSpPr/>
          <p:nvPr/>
        </p:nvSpPr>
        <p:spPr>
          <a:xfrm>
            <a:off x="1432331" y="2559139"/>
            <a:ext cx="3172588" cy="3172588"/>
          </a:xfrm>
          <a:prstGeom prst="ellipse">
            <a:avLst/>
          </a:prstGeom>
          <a:noFill/>
          <a:ln w="25400" cap="rnd">
            <a:solidFill>
              <a:schemeClr val="bg1">
                <a:lumMod val="75000"/>
                <a:alpha val="9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051" dirty="0">
              <a:solidFill>
                <a:srgbClr val="113064"/>
              </a:solidFill>
              <a:latin typeface="Trebuchet MS"/>
              <a:ea typeface="ＭＳ Ｐゴシック" charset="0"/>
            </a:endParaRPr>
          </a:p>
        </p:txBody>
      </p:sp>
      <p:sp>
        <p:nvSpPr>
          <p:cNvPr id="151" name="Oval 150">
            <a:extLst>
              <a:ext uri="{FF2B5EF4-FFF2-40B4-BE49-F238E27FC236}">
                <a16:creationId xmlns:a16="http://schemas.microsoft.com/office/drawing/2014/main" id="{0ACA4905-7688-F142-877D-09F5597B88F2}"/>
              </a:ext>
            </a:extLst>
          </p:cNvPr>
          <p:cNvSpPr/>
          <p:nvPr/>
        </p:nvSpPr>
        <p:spPr>
          <a:xfrm>
            <a:off x="1937952" y="3064762"/>
            <a:ext cx="2161347" cy="2057588"/>
          </a:xfrm>
          <a:prstGeom prst="ellipse">
            <a:avLst/>
          </a:prstGeom>
          <a:solidFill>
            <a:schemeClr val="bg1">
              <a:lumMod val="95000"/>
            </a:schemeClr>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051" dirty="0">
              <a:solidFill>
                <a:srgbClr val="113064"/>
              </a:solidFill>
              <a:latin typeface="Trebuchet MS"/>
              <a:ea typeface="ＭＳ Ｐゴシック" charset="0"/>
            </a:endParaRPr>
          </a:p>
        </p:txBody>
      </p:sp>
      <p:sp>
        <p:nvSpPr>
          <p:cNvPr id="152" name="Oval 151">
            <a:extLst>
              <a:ext uri="{FF2B5EF4-FFF2-40B4-BE49-F238E27FC236}">
                <a16:creationId xmlns:a16="http://schemas.microsoft.com/office/drawing/2014/main" id="{FEAF92EE-8A07-034D-8E3A-7D0F0B397141}"/>
              </a:ext>
            </a:extLst>
          </p:cNvPr>
          <p:cNvSpPr/>
          <p:nvPr/>
        </p:nvSpPr>
        <p:spPr>
          <a:xfrm>
            <a:off x="2384419" y="3511227"/>
            <a:ext cx="1268412" cy="1268412"/>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051" dirty="0">
              <a:solidFill>
                <a:srgbClr val="113064"/>
              </a:solidFill>
              <a:latin typeface="Trebuchet MS"/>
              <a:ea typeface="ＭＳ Ｐゴシック" charset="0"/>
            </a:endParaRPr>
          </a:p>
        </p:txBody>
      </p:sp>
      <p:pic>
        <p:nvPicPr>
          <p:cNvPr id="142" name="Picture 141">
            <a:extLst>
              <a:ext uri="{FF2B5EF4-FFF2-40B4-BE49-F238E27FC236}">
                <a16:creationId xmlns:a16="http://schemas.microsoft.com/office/drawing/2014/main" id="{EB84BFF7-984A-D347-8494-01C31E07FB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9059" y="3608750"/>
            <a:ext cx="593980" cy="593980"/>
          </a:xfrm>
          <a:prstGeom prst="rect">
            <a:avLst/>
          </a:prstGeom>
        </p:spPr>
      </p:pic>
      <p:sp>
        <p:nvSpPr>
          <p:cNvPr id="149" name="Rectangle 148">
            <a:extLst>
              <a:ext uri="{FF2B5EF4-FFF2-40B4-BE49-F238E27FC236}">
                <a16:creationId xmlns:a16="http://schemas.microsoft.com/office/drawing/2014/main" id="{3C864A31-2AE1-6E47-908D-CDEF92363460}"/>
              </a:ext>
            </a:extLst>
          </p:cNvPr>
          <p:cNvSpPr/>
          <p:nvPr/>
        </p:nvSpPr>
        <p:spPr>
          <a:xfrm>
            <a:off x="223365" y="3642637"/>
            <a:ext cx="937271" cy="369332"/>
          </a:xfrm>
          <a:prstGeom prst="rect">
            <a:avLst/>
          </a:prstGeom>
        </p:spPr>
        <p:txBody>
          <a:bodyPr wrap="square">
            <a:spAutoFit/>
          </a:bodyPr>
          <a:lstStyle/>
          <a:p>
            <a:pPr algn="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Team Chat and SMS</a:t>
            </a:r>
          </a:p>
        </p:txBody>
      </p:sp>
      <p:pic>
        <p:nvPicPr>
          <p:cNvPr id="140" name="Picture 139">
            <a:extLst>
              <a:ext uri="{FF2B5EF4-FFF2-40B4-BE49-F238E27FC236}">
                <a16:creationId xmlns:a16="http://schemas.microsoft.com/office/drawing/2014/main" id="{CD69E14E-68EB-AA4B-A591-C3CEE50140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0599" y="2654883"/>
            <a:ext cx="622515" cy="622515"/>
          </a:xfrm>
          <a:prstGeom prst="rect">
            <a:avLst/>
          </a:prstGeom>
        </p:spPr>
      </p:pic>
      <p:sp>
        <p:nvSpPr>
          <p:cNvPr id="141" name="Rectangle 140">
            <a:extLst>
              <a:ext uri="{FF2B5EF4-FFF2-40B4-BE49-F238E27FC236}">
                <a16:creationId xmlns:a16="http://schemas.microsoft.com/office/drawing/2014/main" id="{C08386CB-B0CA-A346-931C-F8BC4B42779D}"/>
              </a:ext>
            </a:extLst>
          </p:cNvPr>
          <p:cNvSpPr/>
          <p:nvPr/>
        </p:nvSpPr>
        <p:spPr>
          <a:xfrm>
            <a:off x="4512994" y="2850546"/>
            <a:ext cx="1422473" cy="230832"/>
          </a:xfrm>
          <a:prstGeom prst="rect">
            <a:avLst/>
          </a:prstGeom>
        </p:spPr>
        <p:txBody>
          <a:bodyPr wrap="square">
            <a:spAutoFit/>
          </a:bodyPr>
          <a:lstStyle/>
          <a:p>
            <a:pP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Video Conferencing</a:t>
            </a:r>
          </a:p>
        </p:txBody>
      </p:sp>
      <p:sp>
        <p:nvSpPr>
          <p:cNvPr id="128" name="Rectangle 127">
            <a:extLst>
              <a:ext uri="{FF2B5EF4-FFF2-40B4-BE49-F238E27FC236}">
                <a16:creationId xmlns:a16="http://schemas.microsoft.com/office/drawing/2014/main" id="{79444A66-C8F4-1F43-A13C-4F4BB9036D03}"/>
              </a:ext>
            </a:extLst>
          </p:cNvPr>
          <p:cNvSpPr/>
          <p:nvPr/>
        </p:nvSpPr>
        <p:spPr>
          <a:xfrm>
            <a:off x="4595770" y="4753268"/>
            <a:ext cx="1262111" cy="369332"/>
          </a:xfrm>
          <a:prstGeom prst="rect">
            <a:avLst/>
          </a:prstGeom>
        </p:spPr>
        <p:txBody>
          <a:bodyPr wrap="square">
            <a:spAutoFit/>
          </a:bodyPr>
          <a:lstStyle/>
          <a:p>
            <a:pP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Backup and Collaboration</a:t>
            </a:r>
          </a:p>
        </p:txBody>
      </p:sp>
      <p:pic>
        <p:nvPicPr>
          <p:cNvPr id="130" name="Picture 129">
            <a:extLst>
              <a:ext uri="{FF2B5EF4-FFF2-40B4-BE49-F238E27FC236}">
                <a16:creationId xmlns:a16="http://schemas.microsoft.com/office/drawing/2014/main" id="{3128D596-36FE-3640-8CC3-D19FF2FD7B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38414" y="4696589"/>
            <a:ext cx="561655" cy="561655"/>
          </a:xfrm>
          <a:prstGeom prst="rect">
            <a:avLst/>
          </a:prstGeom>
        </p:spPr>
      </p:pic>
      <p:sp>
        <p:nvSpPr>
          <p:cNvPr id="124" name="Rectangle 123">
            <a:extLst>
              <a:ext uri="{FF2B5EF4-FFF2-40B4-BE49-F238E27FC236}">
                <a16:creationId xmlns:a16="http://schemas.microsoft.com/office/drawing/2014/main" id="{4C197EB1-5D89-F345-AF21-444C4FB08AA9}"/>
              </a:ext>
            </a:extLst>
          </p:cNvPr>
          <p:cNvSpPr/>
          <p:nvPr/>
        </p:nvSpPr>
        <p:spPr>
          <a:xfrm>
            <a:off x="3337356" y="5918284"/>
            <a:ext cx="546653" cy="230832"/>
          </a:xfrm>
          <a:prstGeom prst="rect">
            <a:avLst/>
          </a:prstGeom>
        </p:spPr>
        <p:txBody>
          <a:bodyPr wrap="square">
            <a:spAutoFit/>
          </a:bodyPr>
          <a:lstStyle/>
          <a:p>
            <a:pPr algn="ct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Fax</a:t>
            </a:r>
          </a:p>
        </p:txBody>
      </p:sp>
      <p:pic>
        <p:nvPicPr>
          <p:cNvPr id="126" name="Picture 125">
            <a:extLst>
              <a:ext uri="{FF2B5EF4-FFF2-40B4-BE49-F238E27FC236}">
                <a16:creationId xmlns:a16="http://schemas.microsoft.com/office/drawing/2014/main" id="{D45BE0A5-6272-9247-9947-397C099DF0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314853" y="5324857"/>
            <a:ext cx="609379" cy="609379"/>
          </a:xfrm>
          <a:prstGeom prst="rect">
            <a:avLst/>
          </a:prstGeom>
        </p:spPr>
      </p:pic>
      <p:sp>
        <p:nvSpPr>
          <p:cNvPr id="118" name="Rectangle 117">
            <a:extLst>
              <a:ext uri="{FF2B5EF4-FFF2-40B4-BE49-F238E27FC236}">
                <a16:creationId xmlns:a16="http://schemas.microsoft.com/office/drawing/2014/main" id="{2DA11C41-4953-6A4F-85F9-C2F06089C703}"/>
              </a:ext>
            </a:extLst>
          </p:cNvPr>
          <p:cNvSpPr/>
          <p:nvPr/>
        </p:nvSpPr>
        <p:spPr>
          <a:xfrm>
            <a:off x="1916768" y="5864594"/>
            <a:ext cx="949021" cy="369332"/>
          </a:xfrm>
          <a:prstGeom prst="rect">
            <a:avLst/>
          </a:prstGeom>
        </p:spPr>
        <p:txBody>
          <a:bodyPr wrap="square">
            <a:spAutoFit/>
          </a:bodyPr>
          <a:lstStyle/>
          <a:p>
            <a:pPr algn="ct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Presence Indicator</a:t>
            </a:r>
          </a:p>
        </p:txBody>
      </p:sp>
      <p:pic>
        <p:nvPicPr>
          <p:cNvPr id="122" name="Picture 121">
            <a:extLst>
              <a:ext uri="{FF2B5EF4-FFF2-40B4-BE49-F238E27FC236}">
                <a16:creationId xmlns:a16="http://schemas.microsoft.com/office/drawing/2014/main" id="{A56D483D-842E-C448-A2E9-BC0166672A9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74337" y="5243643"/>
            <a:ext cx="621792" cy="621792"/>
          </a:xfrm>
          <a:prstGeom prst="rect">
            <a:avLst/>
          </a:prstGeom>
        </p:spPr>
      </p:pic>
      <p:sp>
        <p:nvSpPr>
          <p:cNvPr id="115" name="Rectangle 114">
            <a:extLst>
              <a:ext uri="{FF2B5EF4-FFF2-40B4-BE49-F238E27FC236}">
                <a16:creationId xmlns:a16="http://schemas.microsoft.com/office/drawing/2014/main" id="{D397AFF6-7CBC-BF42-B04E-37E71A7A316F}"/>
              </a:ext>
            </a:extLst>
          </p:cNvPr>
          <p:cNvSpPr/>
          <p:nvPr/>
        </p:nvSpPr>
        <p:spPr>
          <a:xfrm>
            <a:off x="532893" y="4828921"/>
            <a:ext cx="855417" cy="230832"/>
          </a:xfrm>
          <a:prstGeom prst="rect">
            <a:avLst/>
          </a:prstGeom>
        </p:spPr>
        <p:txBody>
          <a:bodyPr wrap="square">
            <a:spAutoFit/>
          </a:bodyPr>
          <a:lstStyle/>
          <a:p>
            <a:pPr algn="ct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Desktop</a:t>
            </a:r>
          </a:p>
        </p:txBody>
      </p:sp>
      <p:pic>
        <p:nvPicPr>
          <p:cNvPr id="117" name="Picture 116">
            <a:extLst>
              <a:ext uri="{FF2B5EF4-FFF2-40B4-BE49-F238E27FC236}">
                <a16:creationId xmlns:a16="http://schemas.microsoft.com/office/drawing/2014/main" id="{B6E4F560-6A78-5140-9D87-0A010313386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82605" y="4648234"/>
            <a:ext cx="644652" cy="644652"/>
          </a:xfrm>
          <a:prstGeom prst="rect">
            <a:avLst/>
          </a:prstGeom>
        </p:spPr>
      </p:pic>
      <p:sp>
        <p:nvSpPr>
          <p:cNvPr id="111" name="Rectangle 110">
            <a:extLst>
              <a:ext uri="{FF2B5EF4-FFF2-40B4-BE49-F238E27FC236}">
                <a16:creationId xmlns:a16="http://schemas.microsoft.com/office/drawing/2014/main" id="{FAD1E5AC-D17F-9140-85D1-2EBDB87918F8}"/>
              </a:ext>
            </a:extLst>
          </p:cNvPr>
          <p:cNvSpPr/>
          <p:nvPr/>
        </p:nvSpPr>
        <p:spPr>
          <a:xfrm>
            <a:off x="4789742" y="3769783"/>
            <a:ext cx="734637" cy="230832"/>
          </a:xfrm>
          <a:prstGeom prst="rect">
            <a:avLst/>
          </a:prstGeom>
        </p:spPr>
        <p:txBody>
          <a:bodyPr wrap="square">
            <a:spAutoFit/>
          </a:bodyPr>
          <a:lstStyle/>
          <a:p>
            <a:pPr algn="ctr" defTabSz="913992">
              <a:defRPr/>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Mobile</a:t>
            </a:r>
          </a:p>
        </p:txBody>
      </p:sp>
      <p:pic>
        <p:nvPicPr>
          <p:cNvPr id="114" name="Picture 113">
            <a:extLst>
              <a:ext uri="{FF2B5EF4-FFF2-40B4-BE49-F238E27FC236}">
                <a16:creationId xmlns:a16="http://schemas.microsoft.com/office/drawing/2014/main" id="{6CED747E-96FD-A64B-80F9-54015086A0B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47591" y="3632509"/>
            <a:ext cx="548640" cy="548640"/>
          </a:xfrm>
          <a:prstGeom prst="rect">
            <a:avLst/>
          </a:prstGeom>
        </p:spPr>
      </p:pic>
      <p:sp>
        <p:nvSpPr>
          <p:cNvPr id="106" name="Rectangle 105">
            <a:extLst>
              <a:ext uri="{FF2B5EF4-FFF2-40B4-BE49-F238E27FC236}">
                <a16:creationId xmlns:a16="http://schemas.microsoft.com/office/drawing/2014/main" id="{56B75346-51B9-8A4D-B274-EDA33E5A95F3}"/>
              </a:ext>
            </a:extLst>
          </p:cNvPr>
          <p:cNvSpPr/>
          <p:nvPr/>
        </p:nvSpPr>
        <p:spPr>
          <a:xfrm>
            <a:off x="2248961" y="2022510"/>
            <a:ext cx="1502242" cy="230832"/>
          </a:xfrm>
          <a:prstGeom prst="rect">
            <a:avLst/>
          </a:prstGeom>
        </p:spPr>
        <p:txBody>
          <a:bodyPr wrap="square">
            <a:spAutoFit/>
          </a:bodyPr>
          <a:lstStyle/>
          <a:p>
            <a:pPr algn="ctr" defTabSz="913992">
              <a:defRPr/>
            </a:pPr>
            <a:r>
              <a:rPr lang="en-US" sz="900" dirty="0">
                <a:solidFill>
                  <a:schemeClr val="tx2"/>
                </a:solidFill>
                <a:latin typeface="Trebuchet MS" panose="020B0603020202020204"/>
              </a:rPr>
              <a:t>Cloud Phone System</a:t>
            </a:r>
          </a:p>
        </p:txBody>
      </p:sp>
      <p:sp>
        <p:nvSpPr>
          <p:cNvPr id="63" name="Rectangle 62">
            <a:extLst>
              <a:ext uri="{FF2B5EF4-FFF2-40B4-BE49-F238E27FC236}">
                <a16:creationId xmlns:a16="http://schemas.microsoft.com/office/drawing/2014/main" id="{DC82231C-0BD6-D44C-B315-BDC91CE1FF92}"/>
              </a:ext>
            </a:extLst>
          </p:cNvPr>
          <p:cNvSpPr/>
          <p:nvPr/>
        </p:nvSpPr>
        <p:spPr>
          <a:xfrm>
            <a:off x="2757758" y="2379192"/>
            <a:ext cx="450300" cy="422891"/>
          </a:xfrm>
          <a:prstGeom prst="rect">
            <a:avLst/>
          </a:prstGeom>
          <a:solidFill>
            <a:srgbClr val="F4F4F4"/>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900" dirty="0">
              <a:solidFill>
                <a:srgbClr val="113064"/>
              </a:solidFill>
              <a:latin typeface="Trebuchet MS" panose="020B0603020202020204"/>
              <a:ea typeface="ＭＳ Ｐゴシック" charset="0"/>
            </a:endParaRPr>
          </a:p>
        </p:txBody>
      </p:sp>
      <p:pic>
        <p:nvPicPr>
          <p:cNvPr id="110" name="Picture 109">
            <a:extLst>
              <a:ext uri="{FF2B5EF4-FFF2-40B4-BE49-F238E27FC236}">
                <a16:creationId xmlns:a16="http://schemas.microsoft.com/office/drawing/2014/main" id="{E2E4CDB4-2E7C-DB4E-8159-54074EB8556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45069" y="2291775"/>
            <a:ext cx="631507" cy="631507"/>
          </a:xfrm>
          <a:prstGeom prst="rect">
            <a:avLst/>
          </a:prstGeom>
        </p:spPr>
      </p:pic>
      <p:sp>
        <p:nvSpPr>
          <p:cNvPr id="98" name="Rectangle 97">
            <a:extLst>
              <a:ext uri="{FF2B5EF4-FFF2-40B4-BE49-F238E27FC236}">
                <a16:creationId xmlns:a16="http://schemas.microsoft.com/office/drawing/2014/main" id="{96CDFF45-76EF-0140-A23E-D4AA1939069F}"/>
              </a:ext>
            </a:extLst>
          </p:cNvPr>
          <p:cNvSpPr/>
          <p:nvPr/>
        </p:nvSpPr>
        <p:spPr>
          <a:xfrm>
            <a:off x="437405" y="2840503"/>
            <a:ext cx="1237407" cy="230832"/>
          </a:xfrm>
          <a:prstGeom prst="rect">
            <a:avLst/>
          </a:prstGeom>
        </p:spPr>
        <p:txBody>
          <a:bodyPr wrap="square">
            <a:spAutoFit/>
          </a:bodyPr>
          <a:lstStyle/>
          <a:p>
            <a:pPr algn="r" defTabSz="913992">
              <a:defRPr/>
            </a:pPr>
            <a:r>
              <a:rPr lang="en-US" sz="900" dirty="0">
                <a:solidFill>
                  <a:schemeClr val="tx2"/>
                </a:solidFill>
                <a:latin typeface="Trebuchet MS" panose="020B0603020202020204"/>
              </a:rPr>
              <a:t>Contact Center</a:t>
            </a:r>
          </a:p>
        </p:txBody>
      </p:sp>
      <p:pic>
        <p:nvPicPr>
          <p:cNvPr id="105" name="Picture 104">
            <a:extLst>
              <a:ext uri="{FF2B5EF4-FFF2-40B4-BE49-F238E27FC236}">
                <a16:creationId xmlns:a16="http://schemas.microsoft.com/office/drawing/2014/main" id="{42870E84-9A69-8340-AC40-595A5409355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630366" y="2638910"/>
            <a:ext cx="649847" cy="649847"/>
          </a:xfrm>
          <a:prstGeom prst="rect">
            <a:avLst/>
          </a:prstGeom>
        </p:spPr>
      </p:pic>
      <p:sp>
        <p:nvSpPr>
          <p:cNvPr id="76" name="Oval 75">
            <a:extLst>
              <a:ext uri="{FF2B5EF4-FFF2-40B4-BE49-F238E27FC236}">
                <a16:creationId xmlns:a16="http://schemas.microsoft.com/office/drawing/2014/main" id="{590FE23A-5296-1645-83EC-A46123F006E0}"/>
              </a:ext>
            </a:extLst>
          </p:cNvPr>
          <p:cNvSpPr/>
          <p:nvPr/>
        </p:nvSpPr>
        <p:spPr>
          <a:xfrm>
            <a:off x="2150588" y="3277397"/>
            <a:ext cx="1736072" cy="1736072"/>
          </a:xfrm>
          <a:prstGeom prst="ellipse">
            <a:avLst/>
          </a:prstGeom>
          <a:noFill/>
          <a:ln w="25400" cap="rnd">
            <a:solidFill>
              <a:schemeClr val="bg1">
                <a:lumMod val="75000"/>
                <a:alpha val="9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92">
              <a:defRPr/>
            </a:pPr>
            <a:endParaRPr lang="en-US" sz="1051" dirty="0">
              <a:solidFill>
                <a:srgbClr val="113064"/>
              </a:solidFill>
              <a:latin typeface="Trebuchet MS"/>
              <a:ea typeface="ＭＳ Ｐゴシック" charset="0"/>
            </a:endParaRPr>
          </a:p>
        </p:txBody>
      </p:sp>
      <p:pic>
        <p:nvPicPr>
          <p:cNvPr id="102" name="Picture 100">
            <a:extLst>
              <a:ext uri="{FF2B5EF4-FFF2-40B4-BE49-F238E27FC236}">
                <a16:creationId xmlns:a16="http://schemas.microsoft.com/office/drawing/2014/main" id="{B1089EC0-F996-4236-B414-388D6905229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76798" b="41206"/>
          <a:stretch/>
        </p:blipFill>
        <p:spPr>
          <a:xfrm>
            <a:off x="2426676" y="3592178"/>
            <a:ext cx="1137777" cy="1055804"/>
          </a:xfrm>
          <a:prstGeom prst="rect">
            <a:avLst/>
          </a:prstGeom>
        </p:spPr>
      </p:pic>
      <p:pic>
        <p:nvPicPr>
          <p:cNvPr id="16" name="Graphic 15">
            <a:extLst>
              <a:ext uri="{FF2B5EF4-FFF2-40B4-BE49-F238E27FC236}">
                <a16:creationId xmlns:a16="http://schemas.microsoft.com/office/drawing/2014/main" id="{5F7C7CEE-5AA1-4587-AF13-91CDFC1FCC1C}"/>
              </a:ext>
            </a:extLst>
          </p:cNvPr>
          <p:cNvPicPr>
            <a:picLocks noChangeAspect="1"/>
          </p:cNvPicPr>
          <p:nvPr/>
        </p:nvPicPr>
        <p:blipFill>
          <a:blip r:embed="rId14"/>
          <a:srcRect/>
          <a:stretch/>
        </p:blipFill>
        <p:spPr>
          <a:xfrm>
            <a:off x="4514521" y="891027"/>
            <a:ext cx="2869687" cy="288358"/>
          </a:xfrm>
          <a:prstGeom prst="rect">
            <a:avLst/>
          </a:prstGeom>
        </p:spPr>
      </p:pic>
      <p:sp>
        <p:nvSpPr>
          <p:cNvPr id="137" name="TextBox 118">
            <a:extLst>
              <a:ext uri="{FF2B5EF4-FFF2-40B4-BE49-F238E27FC236}">
                <a16:creationId xmlns:a16="http://schemas.microsoft.com/office/drawing/2014/main" id="{6865A57E-B8BA-AF41-A812-4D666DC69738}"/>
              </a:ext>
            </a:extLst>
          </p:cNvPr>
          <p:cNvSpPr txBox="1"/>
          <p:nvPr/>
        </p:nvSpPr>
        <p:spPr bwMode="auto">
          <a:xfrm>
            <a:off x="8315491" y="5870796"/>
            <a:ext cx="17109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spc="40" dirty="0">
                <a:solidFill>
                  <a:schemeClr val="tx2"/>
                </a:solidFill>
                <a:latin typeface="Verdana" panose="020B0604030504040204" pitchFamily="34" charset="0"/>
                <a:ea typeface="Verdana" panose="020B0604030504040204" pitchFamily="34" charset="0"/>
                <a:cs typeface="Verdana" panose="020B0604030504040204" pitchFamily="34" charset="0"/>
              </a:rPr>
              <a:t>Integrations</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CRM &amp; Other Business Applications</a:t>
            </a:r>
          </a:p>
        </p:txBody>
      </p:sp>
      <p:sp>
        <p:nvSpPr>
          <p:cNvPr id="138" name="TextBox 119">
            <a:extLst>
              <a:ext uri="{FF2B5EF4-FFF2-40B4-BE49-F238E27FC236}">
                <a16:creationId xmlns:a16="http://schemas.microsoft.com/office/drawing/2014/main" id="{F36703D0-67F3-A84C-8B23-BFF92524121B}"/>
              </a:ext>
            </a:extLst>
          </p:cNvPr>
          <p:cNvSpPr txBox="1"/>
          <p:nvPr/>
        </p:nvSpPr>
        <p:spPr bwMode="auto">
          <a:xfrm>
            <a:off x="7816578" y="1964702"/>
            <a:ext cx="27248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spc="30" dirty="0">
                <a:solidFill>
                  <a:schemeClr val="tx2"/>
                </a:solidFill>
                <a:latin typeface="Verdana" panose="020B0604030504040204" pitchFamily="34" charset="0"/>
                <a:ea typeface="Verdana" panose="020B0604030504040204" pitchFamily="34" charset="0"/>
                <a:cs typeface="Verdana" panose="020B0604030504040204" pitchFamily="34" charset="0"/>
              </a:rPr>
              <a:t>Management Applications</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Workforce Management | Reporting </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Quality Management | Supervisor</a:t>
            </a:r>
          </a:p>
        </p:txBody>
      </p:sp>
      <p:cxnSp>
        <p:nvCxnSpPr>
          <p:cNvPr id="139" name="Straight Arrow Connector 121">
            <a:extLst>
              <a:ext uri="{FF2B5EF4-FFF2-40B4-BE49-F238E27FC236}">
                <a16:creationId xmlns:a16="http://schemas.microsoft.com/office/drawing/2014/main" id="{95087847-0D77-FC45-AF70-2B3D949975F0}"/>
              </a:ext>
            </a:extLst>
          </p:cNvPr>
          <p:cNvCxnSpPr>
            <a:cxnSpLocks/>
          </p:cNvCxnSpPr>
          <p:nvPr/>
        </p:nvCxnSpPr>
        <p:spPr>
          <a:xfrm>
            <a:off x="9168250" y="2481488"/>
            <a:ext cx="0" cy="497519"/>
          </a:xfrm>
          <a:prstGeom prst="straightConnector1">
            <a:avLst/>
          </a:prstGeom>
          <a:ln w="254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22">
            <a:extLst>
              <a:ext uri="{FF2B5EF4-FFF2-40B4-BE49-F238E27FC236}">
                <a16:creationId xmlns:a16="http://schemas.microsoft.com/office/drawing/2014/main" id="{C81231A9-C46A-654A-931D-BD069780A450}"/>
              </a:ext>
            </a:extLst>
          </p:cNvPr>
          <p:cNvCxnSpPr>
            <a:cxnSpLocks/>
          </p:cNvCxnSpPr>
          <p:nvPr/>
        </p:nvCxnSpPr>
        <p:spPr>
          <a:xfrm>
            <a:off x="9168250" y="5348935"/>
            <a:ext cx="0" cy="547470"/>
          </a:xfrm>
          <a:prstGeom prst="straightConnector1">
            <a:avLst/>
          </a:prstGeom>
          <a:ln w="254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8" name="Group 123">
            <a:extLst>
              <a:ext uri="{FF2B5EF4-FFF2-40B4-BE49-F238E27FC236}">
                <a16:creationId xmlns:a16="http://schemas.microsoft.com/office/drawing/2014/main" id="{5E278652-1826-C944-B9F6-C3DF39FC4E26}"/>
              </a:ext>
            </a:extLst>
          </p:cNvPr>
          <p:cNvGrpSpPr/>
          <p:nvPr/>
        </p:nvGrpSpPr>
        <p:grpSpPr>
          <a:xfrm>
            <a:off x="10510498" y="2161409"/>
            <a:ext cx="815210" cy="687666"/>
            <a:chOff x="9927860" y="1848395"/>
            <a:chExt cx="841492" cy="709836"/>
          </a:xfrm>
        </p:grpSpPr>
        <p:pic>
          <p:nvPicPr>
            <p:cNvPr id="217" name="Picture 172">
              <a:extLst>
                <a:ext uri="{FF2B5EF4-FFF2-40B4-BE49-F238E27FC236}">
                  <a16:creationId xmlns:a16="http://schemas.microsoft.com/office/drawing/2014/main" id="{CBFCB06B-9D25-894E-91B2-DB9430BB04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83679" y="1848395"/>
              <a:ext cx="635261" cy="635261"/>
            </a:xfrm>
            <a:prstGeom prst="rect">
              <a:avLst/>
            </a:prstGeom>
          </p:spPr>
        </p:pic>
        <p:sp>
          <p:nvSpPr>
            <p:cNvPr id="218" name="TextBox 173">
              <a:extLst>
                <a:ext uri="{FF2B5EF4-FFF2-40B4-BE49-F238E27FC236}">
                  <a16:creationId xmlns:a16="http://schemas.microsoft.com/office/drawing/2014/main" id="{7FF2013A-7206-904C-AABE-A129D7260F19}"/>
                </a:ext>
              </a:extLst>
            </p:cNvPr>
            <p:cNvSpPr txBox="1"/>
            <p:nvPr/>
          </p:nvSpPr>
          <p:spPr bwMode="auto">
            <a:xfrm>
              <a:off x="9927860" y="2438651"/>
              <a:ext cx="841492"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In-House Agents</a:t>
              </a:r>
            </a:p>
          </p:txBody>
        </p:sp>
      </p:grpSp>
      <p:grpSp>
        <p:nvGrpSpPr>
          <p:cNvPr id="169" name="Group 124">
            <a:extLst>
              <a:ext uri="{FF2B5EF4-FFF2-40B4-BE49-F238E27FC236}">
                <a16:creationId xmlns:a16="http://schemas.microsoft.com/office/drawing/2014/main" id="{2FAFB4C3-4CC9-9848-AEBB-1F0443E9E13C}"/>
              </a:ext>
            </a:extLst>
          </p:cNvPr>
          <p:cNvGrpSpPr/>
          <p:nvPr/>
        </p:nvGrpSpPr>
        <p:grpSpPr>
          <a:xfrm>
            <a:off x="10926906" y="2967459"/>
            <a:ext cx="625044" cy="831071"/>
            <a:chOff x="10357696" y="2680432"/>
            <a:chExt cx="645195" cy="857864"/>
          </a:xfrm>
        </p:grpSpPr>
        <p:pic>
          <p:nvPicPr>
            <p:cNvPr id="215" name="Picture 170">
              <a:extLst>
                <a:ext uri="{FF2B5EF4-FFF2-40B4-BE49-F238E27FC236}">
                  <a16:creationId xmlns:a16="http://schemas.microsoft.com/office/drawing/2014/main" id="{A47F29C4-84F7-4F4D-8A33-91147EF817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57696" y="2680432"/>
              <a:ext cx="645195" cy="645195"/>
            </a:xfrm>
            <a:prstGeom prst="rect">
              <a:avLst/>
            </a:prstGeom>
          </p:spPr>
        </p:pic>
        <p:sp>
          <p:nvSpPr>
            <p:cNvPr id="216" name="TextBox 171">
              <a:extLst>
                <a:ext uri="{FF2B5EF4-FFF2-40B4-BE49-F238E27FC236}">
                  <a16:creationId xmlns:a16="http://schemas.microsoft.com/office/drawing/2014/main" id="{327FC000-EBEF-1742-A7BD-430A1DA62C66}"/>
                </a:ext>
              </a:extLst>
            </p:cNvPr>
            <p:cNvSpPr txBox="1"/>
            <p:nvPr/>
          </p:nvSpPr>
          <p:spPr bwMode="auto">
            <a:xfrm>
              <a:off x="10389121" y="3323051"/>
              <a:ext cx="575758" cy="21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pPr algn="ctr">
                <a:lnSpc>
                  <a:spcPct val="90000"/>
                </a:lnSpc>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Outsourced</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Agents</a:t>
              </a:r>
            </a:p>
          </p:txBody>
        </p:sp>
      </p:grpSp>
      <p:grpSp>
        <p:nvGrpSpPr>
          <p:cNvPr id="170" name="Group 125">
            <a:extLst>
              <a:ext uri="{FF2B5EF4-FFF2-40B4-BE49-F238E27FC236}">
                <a16:creationId xmlns:a16="http://schemas.microsoft.com/office/drawing/2014/main" id="{273CDCA4-9E70-9F47-8F95-704B647A9C0D}"/>
              </a:ext>
            </a:extLst>
          </p:cNvPr>
          <p:cNvGrpSpPr/>
          <p:nvPr/>
        </p:nvGrpSpPr>
        <p:grpSpPr>
          <a:xfrm>
            <a:off x="11018457" y="3842884"/>
            <a:ext cx="731093" cy="883705"/>
            <a:chOff x="10452205" y="3584079"/>
            <a:chExt cx="754663" cy="912195"/>
          </a:xfrm>
        </p:grpSpPr>
        <p:pic>
          <p:nvPicPr>
            <p:cNvPr id="213" name="Picture 168">
              <a:extLst>
                <a:ext uri="{FF2B5EF4-FFF2-40B4-BE49-F238E27FC236}">
                  <a16:creationId xmlns:a16="http://schemas.microsoft.com/office/drawing/2014/main" id="{9CDAAAE0-83A9-4E44-90BE-6F06F6E86E0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52205" y="3584079"/>
              <a:ext cx="645195" cy="645195"/>
            </a:xfrm>
            <a:prstGeom prst="rect">
              <a:avLst/>
            </a:prstGeom>
          </p:spPr>
        </p:pic>
        <p:sp>
          <p:nvSpPr>
            <p:cNvPr id="214" name="TextBox 169">
              <a:extLst>
                <a:ext uri="{FF2B5EF4-FFF2-40B4-BE49-F238E27FC236}">
                  <a16:creationId xmlns:a16="http://schemas.microsoft.com/office/drawing/2014/main" id="{25B1B2E8-A3F8-1541-AD2C-76DE9D707AC9}"/>
                </a:ext>
              </a:extLst>
            </p:cNvPr>
            <p:cNvSpPr txBox="1"/>
            <p:nvPr/>
          </p:nvSpPr>
          <p:spPr bwMode="auto">
            <a:xfrm>
              <a:off x="10463642" y="4281029"/>
              <a:ext cx="743226" cy="21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pPr algn="ctr">
                <a:lnSpc>
                  <a:spcPct val="90000"/>
                </a:lnSpc>
              </a:pP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Work-at-Home</a:t>
              </a:r>
              <a:b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Agents</a:t>
              </a:r>
            </a:p>
          </p:txBody>
        </p:sp>
      </p:grpSp>
      <p:grpSp>
        <p:nvGrpSpPr>
          <p:cNvPr id="171" name="Group 126">
            <a:extLst>
              <a:ext uri="{FF2B5EF4-FFF2-40B4-BE49-F238E27FC236}">
                <a16:creationId xmlns:a16="http://schemas.microsoft.com/office/drawing/2014/main" id="{A45B9D75-EA7D-8547-94C4-CEBB0483A501}"/>
              </a:ext>
            </a:extLst>
          </p:cNvPr>
          <p:cNvGrpSpPr/>
          <p:nvPr/>
        </p:nvGrpSpPr>
        <p:grpSpPr>
          <a:xfrm>
            <a:off x="10837469" y="4798166"/>
            <a:ext cx="625044" cy="798576"/>
            <a:chOff x="10265372" y="4570159"/>
            <a:chExt cx="645195" cy="824321"/>
          </a:xfrm>
        </p:grpSpPr>
        <p:pic>
          <p:nvPicPr>
            <p:cNvPr id="211" name="Picture 166">
              <a:extLst>
                <a:ext uri="{FF2B5EF4-FFF2-40B4-BE49-F238E27FC236}">
                  <a16:creationId xmlns:a16="http://schemas.microsoft.com/office/drawing/2014/main" id="{7879B934-111A-7945-B7EE-5C4B90DA822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65372" y="4570159"/>
              <a:ext cx="645195" cy="645195"/>
            </a:xfrm>
            <a:prstGeom prst="rect">
              <a:avLst/>
            </a:prstGeom>
          </p:spPr>
        </p:pic>
        <p:sp>
          <p:nvSpPr>
            <p:cNvPr id="212" name="TextBox 167">
              <a:extLst>
                <a:ext uri="{FF2B5EF4-FFF2-40B4-BE49-F238E27FC236}">
                  <a16:creationId xmlns:a16="http://schemas.microsoft.com/office/drawing/2014/main" id="{1500853E-28CF-2F41-A30A-343A4F4B1C28}"/>
                </a:ext>
              </a:extLst>
            </p:cNvPr>
            <p:cNvSpPr txBox="1"/>
            <p:nvPr/>
          </p:nvSpPr>
          <p:spPr bwMode="auto">
            <a:xfrm>
              <a:off x="10373968" y="5274900"/>
              <a:ext cx="379225"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Experts</a:t>
              </a:r>
            </a:p>
          </p:txBody>
        </p:sp>
      </p:grpSp>
      <p:sp>
        <p:nvSpPr>
          <p:cNvPr id="172" name="TextBox 127">
            <a:extLst>
              <a:ext uri="{FF2B5EF4-FFF2-40B4-BE49-F238E27FC236}">
                <a16:creationId xmlns:a16="http://schemas.microsoft.com/office/drawing/2014/main" id="{A8B52F34-9155-C54D-B32B-2D8BADE5A865}"/>
              </a:ext>
            </a:extLst>
          </p:cNvPr>
          <p:cNvSpPr txBox="1"/>
          <p:nvPr/>
        </p:nvSpPr>
        <p:spPr bwMode="auto">
          <a:xfrm>
            <a:off x="10250771" y="6202166"/>
            <a:ext cx="585933" cy="11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Self-Service</a:t>
            </a:r>
          </a:p>
        </p:txBody>
      </p:sp>
      <p:sp>
        <p:nvSpPr>
          <p:cNvPr id="173" name="TextBox 128">
            <a:extLst>
              <a:ext uri="{FF2B5EF4-FFF2-40B4-BE49-F238E27FC236}">
                <a16:creationId xmlns:a16="http://schemas.microsoft.com/office/drawing/2014/main" id="{7D570F97-5EDF-794D-8897-6DFA9F656EFB}"/>
              </a:ext>
            </a:extLst>
          </p:cNvPr>
          <p:cNvSpPr txBox="1"/>
          <p:nvPr/>
        </p:nvSpPr>
        <p:spPr bwMode="auto">
          <a:xfrm>
            <a:off x="7824159" y="6227416"/>
            <a:ext cx="3735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Mobile</a:t>
            </a:r>
          </a:p>
        </p:txBody>
      </p:sp>
      <p:grpSp>
        <p:nvGrpSpPr>
          <p:cNvPr id="174" name="Group 129">
            <a:extLst>
              <a:ext uri="{FF2B5EF4-FFF2-40B4-BE49-F238E27FC236}">
                <a16:creationId xmlns:a16="http://schemas.microsoft.com/office/drawing/2014/main" id="{4B341781-98F4-7349-A1FF-D35855E4FCAE}"/>
              </a:ext>
            </a:extLst>
          </p:cNvPr>
          <p:cNvGrpSpPr/>
          <p:nvPr/>
        </p:nvGrpSpPr>
        <p:grpSpPr>
          <a:xfrm>
            <a:off x="7138448" y="5286555"/>
            <a:ext cx="543597" cy="667773"/>
            <a:chOff x="6447098" y="5074294"/>
            <a:chExt cx="561122" cy="689301"/>
          </a:xfrm>
        </p:grpSpPr>
        <p:pic>
          <p:nvPicPr>
            <p:cNvPr id="209" name="Picture 164">
              <a:extLst>
                <a:ext uri="{FF2B5EF4-FFF2-40B4-BE49-F238E27FC236}">
                  <a16:creationId xmlns:a16="http://schemas.microsoft.com/office/drawing/2014/main" id="{E76A0716-6602-F24B-B105-D67D029953A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47098" y="5074294"/>
              <a:ext cx="561122" cy="561122"/>
            </a:xfrm>
            <a:prstGeom prst="rect">
              <a:avLst/>
            </a:prstGeom>
          </p:spPr>
        </p:pic>
        <p:sp>
          <p:nvSpPr>
            <p:cNvPr id="210" name="TextBox 165">
              <a:extLst>
                <a:ext uri="{FF2B5EF4-FFF2-40B4-BE49-F238E27FC236}">
                  <a16:creationId xmlns:a16="http://schemas.microsoft.com/office/drawing/2014/main" id="{9560A4B0-1129-CD42-BC96-A527D8B89146}"/>
                </a:ext>
              </a:extLst>
            </p:cNvPr>
            <p:cNvSpPr txBox="1"/>
            <p:nvPr/>
          </p:nvSpPr>
          <p:spPr bwMode="auto">
            <a:xfrm>
              <a:off x="6583081" y="5644015"/>
              <a:ext cx="231134"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Chat</a:t>
              </a:r>
            </a:p>
          </p:txBody>
        </p:sp>
      </p:grpSp>
      <p:grpSp>
        <p:nvGrpSpPr>
          <p:cNvPr id="175" name="Group 130">
            <a:extLst>
              <a:ext uri="{FF2B5EF4-FFF2-40B4-BE49-F238E27FC236}">
                <a16:creationId xmlns:a16="http://schemas.microsoft.com/office/drawing/2014/main" id="{21BA30D8-826D-4D4E-B7EA-6F9F1BB85D98}"/>
              </a:ext>
            </a:extLst>
          </p:cNvPr>
          <p:cNvGrpSpPr/>
          <p:nvPr/>
        </p:nvGrpSpPr>
        <p:grpSpPr>
          <a:xfrm>
            <a:off x="6716959" y="4519621"/>
            <a:ext cx="669676" cy="750703"/>
            <a:chOff x="6012023" y="4282634"/>
            <a:chExt cx="691265" cy="774905"/>
          </a:xfrm>
        </p:grpSpPr>
        <p:pic>
          <p:nvPicPr>
            <p:cNvPr id="207" name="Picture 162">
              <a:extLst>
                <a:ext uri="{FF2B5EF4-FFF2-40B4-BE49-F238E27FC236}">
                  <a16:creationId xmlns:a16="http://schemas.microsoft.com/office/drawing/2014/main" id="{803CC657-8CFC-FC4C-B730-DD178703B4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12023" y="4282634"/>
              <a:ext cx="691265" cy="691265"/>
            </a:xfrm>
            <a:prstGeom prst="rect">
              <a:avLst/>
            </a:prstGeom>
          </p:spPr>
        </p:pic>
        <p:sp>
          <p:nvSpPr>
            <p:cNvPr id="208" name="TextBox 163">
              <a:extLst>
                <a:ext uri="{FF2B5EF4-FFF2-40B4-BE49-F238E27FC236}">
                  <a16:creationId xmlns:a16="http://schemas.microsoft.com/office/drawing/2014/main" id="{E5958D12-F9E8-3F43-BE0F-5DBACCED66DA}"/>
                </a:ext>
              </a:extLst>
            </p:cNvPr>
            <p:cNvSpPr txBox="1"/>
            <p:nvPr/>
          </p:nvSpPr>
          <p:spPr bwMode="auto">
            <a:xfrm>
              <a:off x="6047986" y="4937959"/>
              <a:ext cx="624199"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Social Media</a:t>
              </a:r>
            </a:p>
          </p:txBody>
        </p:sp>
      </p:grpSp>
      <p:grpSp>
        <p:nvGrpSpPr>
          <p:cNvPr id="176" name="Group 131">
            <a:extLst>
              <a:ext uri="{FF2B5EF4-FFF2-40B4-BE49-F238E27FC236}">
                <a16:creationId xmlns:a16="http://schemas.microsoft.com/office/drawing/2014/main" id="{BF5B39C5-9E4A-B544-A2E8-048C9AF101E4}"/>
              </a:ext>
            </a:extLst>
          </p:cNvPr>
          <p:cNvGrpSpPr/>
          <p:nvPr/>
        </p:nvGrpSpPr>
        <p:grpSpPr>
          <a:xfrm>
            <a:off x="7358590" y="2881016"/>
            <a:ext cx="3627977" cy="2732343"/>
            <a:chOff x="6674338" y="2591202"/>
            <a:chExt cx="3744938" cy="2820432"/>
          </a:xfrm>
        </p:grpSpPr>
        <p:cxnSp>
          <p:nvCxnSpPr>
            <p:cNvPr id="196" name="Straight Arrow Connector 151">
              <a:extLst>
                <a:ext uri="{FF2B5EF4-FFF2-40B4-BE49-F238E27FC236}">
                  <a16:creationId xmlns:a16="http://schemas.microsoft.com/office/drawing/2014/main" id="{9E1D80E3-33DC-934D-B83C-97E80A4A3965}"/>
                </a:ext>
              </a:extLst>
            </p:cNvPr>
            <p:cNvCxnSpPr>
              <a:cxnSpLocks/>
            </p:cNvCxnSpPr>
            <p:nvPr/>
          </p:nvCxnSpPr>
          <p:spPr>
            <a:xfrm flipH="1">
              <a:off x="8550826" y="2665344"/>
              <a:ext cx="1335458" cy="122064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52">
              <a:extLst>
                <a:ext uri="{FF2B5EF4-FFF2-40B4-BE49-F238E27FC236}">
                  <a16:creationId xmlns:a16="http://schemas.microsoft.com/office/drawing/2014/main" id="{6346CA7C-3293-514F-AA79-EC6B55B5037D}"/>
                </a:ext>
              </a:extLst>
            </p:cNvPr>
            <p:cNvCxnSpPr>
              <a:cxnSpLocks/>
            </p:cNvCxnSpPr>
            <p:nvPr/>
          </p:nvCxnSpPr>
          <p:spPr>
            <a:xfrm flipH="1">
              <a:off x="8561049" y="3222488"/>
              <a:ext cx="1753251" cy="66194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53">
              <a:extLst>
                <a:ext uri="{FF2B5EF4-FFF2-40B4-BE49-F238E27FC236}">
                  <a16:creationId xmlns:a16="http://schemas.microsoft.com/office/drawing/2014/main" id="{649A8538-3007-0946-88D1-B7204A4687DA}"/>
                </a:ext>
              </a:extLst>
            </p:cNvPr>
            <p:cNvCxnSpPr>
              <a:cxnSpLocks/>
            </p:cNvCxnSpPr>
            <p:nvPr/>
          </p:nvCxnSpPr>
          <p:spPr>
            <a:xfrm flipH="1" flipV="1">
              <a:off x="8563678" y="3882084"/>
              <a:ext cx="1855598" cy="8887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54">
              <a:extLst>
                <a:ext uri="{FF2B5EF4-FFF2-40B4-BE49-F238E27FC236}">
                  <a16:creationId xmlns:a16="http://schemas.microsoft.com/office/drawing/2014/main" id="{2C0A727C-C95D-534E-B3B8-F8B18FA49CCB}"/>
                </a:ext>
              </a:extLst>
            </p:cNvPr>
            <p:cNvCxnSpPr>
              <a:cxnSpLocks/>
            </p:cNvCxnSpPr>
            <p:nvPr/>
          </p:nvCxnSpPr>
          <p:spPr>
            <a:xfrm flipH="1" flipV="1">
              <a:off x="8563679" y="3889283"/>
              <a:ext cx="1728940" cy="85833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55">
              <a:extLst>
                <a:ext uri="{FF2B5EF4-FFF2-40B4-BE49-F238E27FC236}">
                  <a16:creationId xmlns:a16="http://schemas.microsoft.com/office/drawing/2014/main" id="{0F39913A-B485-404B-8F31-611609499757}"/>
                </a:ext>
              </a:extLst>
            </p:cNvPr>
            <p:cNvCxnSpPr>
              <a:cxnSpLocks/>
            </p:cNvCxnSpPr>
            <p:nvPr/>
          </p:nvCxnSpPr>
          <p:spPr>
            <a:xfrm flipH="1" flipV="1">
              <a:off x="8554161" y="3892267"/>
              <a:ext cx="1118412" cy="139996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1" name="Straight Arrow Connector 156">
              <a:extLst>
                <a:ext uri="{FF2B5EF4-FFF2-40B4-BE49-F238E27FC236}">
                  <a16:creationId xmlns:a16="http://schemas.microsoft.com/office/drawing/2014/main" id="{2FE162DF-A1AF-814E-B49F-BE7108D13617}"/>
                </a:ext>
              </a:extLst>
            </p:cNvPr>
            <p:cNvCxnSpPr>
              <a:cxnSpLocks/>
            </p:cNvCxnSpPr>
            <p:nvPr/>
          </p:nvCxnSpPr>
          <p:spPr>
            <a:xfrm flipV="1">
              <a:off x="7558287" y="3889284"/>
              <a:ext cx="995873" cy="152235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2" name="Straight Arrow Connector 157">
              <a:extLst>
                <a:ext uri="{FF2B5EF4-FFF2-40B4-BE49-F238E27FC236}">
                  <a16:creationId xmlns:a16="http://schemas.microsoft.com/office/drawing/2014/main" id="{EB59B17C-0BCE-7C49-AC0E-B9073AB0E40C}"/>
                </a:ext>
              </a:extLst>
            </p:cNvPr>
            <p:cNvCxnSpPr>
              <a:cxnSpLocks/>
            </p:cNvCxnSpPr>
            <p:nvPr/>
          </p:nvCxnSpPr>
          <p:spPr>
            <a:xfrm flipV="1">
              <a:off x="7018620" y="3887660"/>
              <a:ext cx="1524737" cy="111412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3" name="Straight Arrow Connector 158">
              <a:extLst>
                <a:ext uri="{FF2B5EF4-FFF2-40B4-BE49-F238E27FC236}">
                  <a16:creationId xmlns:a16="http://schemas.microsoft.com/office/drawing/2014/main" id="{89B273BC-EB1C-2D47-8106-F1910844C4FE}"/>
                </a:ext>
              </a:extLst>
            </p:cNvPr>
            <p:cNvCxnSpPr>
              <a:cxnSpLocks/>
            </p:cNvCxnSpPr>
            <p:nvPr/>
          </p:nvCxnSpPr>
          <p:spPr>
            <a:xfrm flipV="1">
              <a:off x="6760689" y="3889269"/>
              <a:ext cx="1772508" cy="51133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4" name="Straight Arrow Connector 159">
              <a:extLst>
                <a:ext uri="{FF2B5EF4-FFF2-40B4-BE49-F238E27FC236}">
                  <a16:creationId xmlns:a16="http://schemas.microsoft.com/office/drawing/2014/main" id="{DFF1C0D6-9213-074B-8B59-77A41BC58031}"/>
                </a:ext>
              </a:extLst>
            </p:cNvPr>
            <p:cNvCxnSpPr>
              <a:cxnSpLocks/>
            </p:cNvCxnSpPr>
            <p:nvPr/>
          </p:nvCxnSpPr>
          <p:spPr>
            <a:xfrm>
              <a:off x="6674338" y="3813499"/>
              <a:ext cx="1886711" cy="7874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5" name="Straight Arrow Connector 160">
              <a:extLst>
                <a:ext uri="{FF2B5EF4-FFF2-40B4-BE49-F238E27FC236}">
                  <a16:creationId xmlns:a16="http://schemas.microsoft.com/office/drawing/2014/main" id="{DC0A09CC-9F0A-474F-8043-891D061692C8}"/>
                </a:ext>
              </a:extLst>
            </p:cNvPr>
            <p:cNvCxnSpPr>
              <a:cxnSpLocks/>
            </p:cNvCxnSpPr>
            <p:nvPr/>
          </p:nvCxnSpPr>
          <p:spPr>
            <a:xfrm>
              <a:off x="7257769" y="2591202"/>
              <a:ext cx="1290427" cy="129511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6" name="Straight Arrow Connector 161">
              <a:extLst>
                <a:ext uri="{FF2B5EF4-FFF2-40B4-BE49-F238E27FC236}">
                  <a16:creationId xmlns:a16="http://schemas.microsoft.com/office/drawing/2014/main" id="{C517D272-24FF-2A4D-93DC-30FFA7475199}"/>
                </a:ext>
              </a:extLst>
            </p:cNvPr>
            <p:cNvCxnSpPr>
              <a:cxnSpLocks/>
            </p:cNvCxnSpPr>
            <p:nvPr/>
          </p:nvCxnSpPr>
          <p:spPr>
            <a:xfrm>
              <a:off x="6912948" y="3186418"/>
              <a:ext cx="1615172" cy="69990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7" name="Group 142">
            <a:extLst>
              <a:ext uri="{FF2B5EF4-FFF2-40B4-BE49-F238E27FC236}">
                <a16:creationId xmlns:a16="http://schemas.microsoft.com/office/drawing/2014/main" id="{D156E3A4-C295-654F-B9EA-6C91DE8ACE36}"/>
              </a:ext>
            </a:extLst>
          </p:cNvPr>
          <p:cNvGrpSpPr/>
          <p:nvPr/>
        </p:nvGrpSpPr>
        <p:grpSpPr>
          <a:xfrm>
            <a:off x="8034691" y="3032500"/>
            <a:ext cx="2264095" cy="2264094"/>
            <a:chOff x="7536118" y="2373445"/>
            <a:chExt cx="2468880" cy="2468880"/>
          </a:xfrm>
        </p:grpSpPr>
        <p:sp>
          <p:nvSpPr>
            <p:cNvPr id="192" name="Oval 147">
              <a:extLst>
                <a:ext uri="{FF2B5EF4-FFF2-40B4-BE49-F238E27FC236}">
                  <a16:creationId xmlns:a16="http://schemas.microsoft.com/office/drawing/2014/main" id="{1E5D1A5C-2CFE-9844-98B9-1241C4BA357D}"/>
                </a:ext>
              </a:extLst>
            </p:cNvPr>
            <p:cNvSpPr>
              <a:spLocks noChangeAspect="1"/>
            </p:cNvSpPr>
            <p:nvPr/>
          </p:nvSpPr>
          <p:spPr>
            <a:xfrm>
              <a:off x="7536118" y="2373445"/>
              <a:ext cx="2468880" cy="2468880"/>
            </a:xfrm>
            <a:prstGeom prst="ellipse">
              <a:avLst/>
            </a:prstGeom>
            <a:solidFill>
              <a:srgbClr val="002B62"/>
            </a:solidFill>
            <a:ln w="3492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ea typeface="ＭＳ Ｐゴシック" charset="0"/>
              </a:endParaRPr>
            </a:p>
          </p:txBody>
        </p:sp>
        <p:grpSp>
          <p:nvGrpSpPr>
            <p:cNvPr id="193" name="Group 148">
              <a:extLst>
                <a:ext uri="{FF2B5EF4-FFF2-40B4-BE49-F238E27FC236}">
                  <a16:creationId xmlns:a16="http://schemas.microsoft.com/office/drawing/2014/main" id="{F5F90B15-2124-BC4A-BEA0-B43E4E142FB8}"/>
                </a:ext>
              </a:extLst>
            </p:cNvPr>
            <p:cNvGrpSpPr/>
            <p:nvPr/>
          </p:nvGrpSpPr>
          <p:grpSpPr>
            <a:xfrm>
              <a:off x="8211207" y="3048534"/>
              <a:ext cx="1118703" cy="1118703"/>
              <a:chOff x="8012293" y="2902663"/>
              <a:chExt cx="1444224" cy="1444224"/>
            </a:xfrm>
          </p:grpSpPr>
          <p:sp>
            <p:nvSpPr>
              <p:cNvPr id="194" name="Oval 149">
                <a:extLst>
                  <a:ext uri="{FF2B5EF4-FFF2-40B4-BE49-F238E27FC236}">
                    <a16:creationId xmlns:a16="http://schemas.microsoft.com/office/drawing/2014/main" id="{746481EB-A9FA-FD47-AAD6-9A37148CEF4B}"/>
                  </a:ext>
                </a:extLst>
              </p:cNvPr>
              <p:cNvSpPr/>
              <p:nvPr/>
            </p:nvSpPr>
            <p:spPr>
              <a:xfrm>
                <a:off x="8012293" y="2902663"/>
                <a:ext cx="1444224" cy="1444224"/>
              </a:xfrm>
              <a:prstGeom prst="ellipse">
                <a:avLst/>
              </a:prstGeom>
              <a:solidFill>
                <a:schemeClr val="bg1"/>
              </a:solidFill>
              <a:ln w="3492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ea typeface="ＭＳ Ｐゴシック" charset="0"/>
                </a:endParaRPr>
              </a:p>
            </p:txBody>
          </p:sp>
          <p:pic>
            <p:nvPicPr>
              <p:cNvPr id="195" name="Picture 150">
                <a:extLst>
                  <a:ext uri="{FF2B5EF4-FFF2-40B4-BE49-F238E27FC236}">
                    <a16:creationId xmlns:a16="http://schemas.microsoft.com/office/drawing/2014/main" id="{004AFC51-C926-0F46-A554-65E38EDA7212}"/>
                  </a:ext>
                </a:extLst>
              </p:cNvPr>
              <p:cNvPicPr>
                <a:picLocks noChangeAspect="1"/>
              </p:cNvPicPr>
              <p:nvPr/>
            </p:nvPicPr>
            <p:blipFill>
              <a:blip r:embed="rId21">
                <a:alphaModFix/>
              </a:blip>
              <a:stretch>
                <a:fillRect/>
              </a:stretch>
            </p:blipFill>
            <p:spPr>
              <a:xfrm>
                <a:off x="8230965" y="3370892"/>
                <a:ext cx="1100044" cy="408588"/>
              </a:xfrm>
              <a:prstGeom prst="rect">
                <a:avLst/>
              </a:prstGeom>
            </p:spPr>
          </p:pic>
        </p:grpSp>
      </p:grpSp>
      <p:sp>
        <p:nvSpPr>
          <p:cNvPr id="178" name="TextBox 143">
            <a:extLst>
              <a:ext uri="{FF2B5EF4-FFF2-40B4-BE49-F238E27FC236}">
                <a16:creationId xmlns:a16="http://schemas.microsoft.com/office/drawing/2014/main" id="{C66CACA6-C374-404E-A21E-80AAD0F5EA32}"/>
              </a:ext>
            </a:extLst>
          </p:cNvPr>
          <p:cNvSpPr txBox="1"/>
          <p:nvPr/>
        </p:nvSpPr>
        <p:spPr bwMode="auto">
          <a:xfrm>
            <a:off x="8521442" y="3170107"/>
            <a:ext cx="1248801" cy="32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Inbound</a:t>
            </a:r>
            <a:br>
              <a:rPr lang="en-US" sz="1000" b="1" dirty="0">
                <a:solidFill>
                  <a:schemeClr val="bg1"/>
                </a:solidFill>
                <a:latin typeface="Trebuchet MS"/>
                <a:cs typeface="Trebuchet MS"/>
              </a:rPr>
            </a:b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Customer Service</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9" name="TextBox 144">
            <a:extLst>
              <a:ext uri="{FF2B5EF4-FFF2-40B4-BE49-F238E27FC236}">
                <a16:creationId xmlns:a16="http://schemas.microsoft.com/office/drawing/2014/main" id="{DAB43F64-FA90-4C41-BE77-ACD8D6CB2FAB}"/>
              </a:ext>
            </a:extLst>
          </p:cNvPr>
          <p:cNvSpPr txBox="1"/>
          <p:nvPr/>
        </p:nvSpPr>
        <p:spPr bwMode="auto">
          <a:xfrm>
            <a:off x="8507991" y="4799258"/>
            <a:ext cx="1372145" cy="32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Outbound</a:t>
            </a:r>
            <a:b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Sales &amp; Marketing</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0" name="TextBox 145">
            <a:extLst>
              <a:ext uri="{FF2B5EF4-FFF2-40B4-BE49-F238E27FC236}">
                <a16:creationId xmlns:a16="http://schemas.microsoft.com/office/drawing/2014/main" id="{6E224937-A891-F047-87E1-0026698B0C1F}"/>
              </a:ext>
            </a:extLst>
          </p:cNvPr>
          <p:cNvSpPr txBox="1"/>
          <p:nvPr/>
        </p:nvSpPr>
        <p:spPr bwMode="auto">
          <a:xfrm rot="16200000">
            <a:off x="8222271" y="3423958"/>
            <a:ext cx="1505930" cy="15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ArchUp">
              <a:avLst/>
            </a:prstTxWarp>
            <a:noAutofit/>
          </a:bodyPr>
          <a:lstStyle/>
          <a:p>
            <a:pPr algn="ctr"/>
            <a:r>
              <a:rPr lang="en-US" sz="1200" b="1" spc="170" dirty="0">
                <a:solidFill>
                  <a:schemeClr val="bg1"/>
                </a:solidFill>
                <a:latin typeface="Verdana" panose="020B0604030504040204" pitchFamily="34" charset="0"/>
                <a:ea typeface="Verdana" panose="020B0604030504040204" pitchFamily="34" charset="0"/>
                <a:cs typeface="Verdana" panose="020B0604030504040204" pitchFamily="34" charset="0"/>
              </a:rPr>
              <a:t>CUSTOMER</a:t>
            </a:r>
            <a:endParaRPr lang="en-US" sz="1200" spc="17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1" name="TextBox 146">
            <a:extLst>
              <a:ext uri="{FF2B5EF4-FFF2-40B4-BE49-F238E27FC236}">
                <a16:creationId xmlns:a16="http://schemas.microsoft.com/office/drawing/2014/main" id="{F7730791-1438-1441-A8C5-09F803529D43}"/>
              </a:ext>
            </a:extLst>
          </p:cNvPr>
          <p:cNvSpPr txBox="1"/>
          <p:nvPr/>
        </p:nvSpPr>
        <p:spPr bwMode="auto">
          <a:xfrm rot="5400000">
            <a:off x="8587034" y="3423958"/>
            <a:ext cx="1505930" cy="15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ArchUp">
              <a:avLst>
                <a:gd name="adj" fmla="val 10706462"/>
              </a:avLst>
            </a:prstTxWarp>
            <a:noAutofit/>
          </a:bodyPr>
          <a:lstStyle/>
          <a:p>
            <a:pPr algn="ctr"/>
            <a:r>
              <a:rPr lang="en-US" sz="1200" b="1" spc="180" dirty="0">
                <a:solidFill>
                  <a:schemeClr val="bg1"/>
                </a:solidFill>
                <a:latin typeface="Verdana" panose="020B0604030504040204" pitchFamily="34" charset="0"/>
                <a:ea typeface="Verdana" panose="020B0604030504040204" pitchFamily="34" charset="0"/>
                <a:cs typeface="Verdana" panose="020B0604030504040204" pitchFamily="34" charset="0"/>
              </a:rPr>
              <a:t>AGENT</a:t>
            </a:r>
            <a:endParaRPr lang="en-US" sz="1200" spc="18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2" name="Group 133">
            <a:extLst>
              <a:ext uri="{FF2B5EF4-FFF2-40B4-BE49-F238E27FC236}">
                <a16:creationId xmlns:a16="http://schemas.microsoft.com/office/drawing/2014/main" id="{87E02AC9-2D11-4044-B4ED-01EB01EA1D17}"/>
              </a:ext>
            </a:extLst>
          </p:cNvPr>
          <p:cNvGrpSpPr/>
          <p:nvPr/>
        </p:nvGrpSpPr>
        <p:grpSpPr>
          <a:xfrm>
            <a:off x="6657079" y="3715011"/>
            <a:ext cx="613986" cy="716716"/>
            <a:chOff x="5950211" y="3452085"/>
            <a:chExt cx="633780" cy="739822"/>
          </a:xfrm>
        </p:grpSpPr>
        <p:pic>
          <p:nvPicPr>
            <p:cNvPr id="190" name="Picture 140">
              <a:extLst>
                <a:ext uri="{FF2B5EF4-FFF2-40B4-BE49-F238E27FC236}">
                  <a16:creationId xmlns:a16="http://schemas.microsoft.com/office/drawing/2014/main" id="{613F99F3-C96D-A846-B790-D07881F411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50211" y="3452085"/>
              <a:ext cx="633780" cy="633780"/>
            </a:xfrm>
            <a:prstGeom prst="rect">
              <a:avLst/>
            </a:prstGeom>
          </p:spPr>
        </p:pic>
        <p:sp>
          <p:nvSpPr>
            <p:cNvPr id="191" name="TextBox 141">
              <a:extLst>
                <a:ext uri="{FF2B5EF4-FFF2-40B4-BE49-F238E27FC236}">
                  <a16:creationId xmlns:a16="http://schemas.microsoft.com/office/drawing/2014/main" id="{17544A1D-C2B9-F14A-A0BF-61E499E4CB4B}"/>
                </a:ext>
              </a:extLst>
            </p:cNvPr>
            <p:cNvSpPr txBox="1"/>
            <p:nvPr/>
          </p:nvSpPr>
          <p:spPr bwMode="auto">
            <a:xfrm>
              <a:off x="6154596" y="4072327"/>
              <a:ext cx="220061" cy="1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Web</a:t>
              </a:r>
            </a:p>
          </p:txBody>
        </p:sp>
      </p:grpSp>
      <p:sp>
        <p:nvSpPr>
          <p:cNvPr id="183" name="TextBox 134">
            <a:extLst>
              <a:ext uri="{FF2B5EF4-FFF2-40B4-BE49-F238E27FC236}">
                <a16:creationId xmlns:a16="http://schemas.microsoft.com/office/drawing/2014/main" id="{26C7FA59-693E-0A45-BF81-0B946CBE465A}"/>
              </a:ext>
            </a:extLst>
          </p:cNvPr>
          <p:cNvSpPr txBox="1"/>
          <p:nvPr/>
        </p:nvSpPr>
        <p:spPr bwMode="auto">
          <a:xfrm>
            <a:off x="7042706" y="3491044"/>
            <a:ext cx="297659" cy="11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Phone</a:t>
            </a:r>
          </a:p>
        </p:txBody>
      </p:sp>
      <p:sp>
        <p:nvSpPr>
          <p:cNvPr id="184" name="TextBox 135">
            <a:extLst>
              <a:ext uri="{FF2B5EF4-FFF2-40B4-BE49-F238E27FC236}">
                <a16:creationId xmlns:a16="http://schemas.microsoft.com/office/drawing/2014/main" id="{5883D7B3-4DE4-5F43-BAE8-65BED3650814}"/>
              </a:ext>
            </a:extLst>
          </p:cNvPr>
          <p:cNvSpPr txBox="1"/>
          <p:nvPr/>
        </p:nvSpPr>
        <p:spPr bwMode="auto">
          <a:xfrm>
            <a:off x="7491293" y="2755873"/>
            <a:ext cx="3189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ctr" anchorCtr="0" compatLnSpc="1">
            <a:prstTxWarp prst="textNoShape">
              <a:avLst/>
            </a:prstTxWarp>
            <a:spAutoFit/>
          </a:bodyPr>
          <a:lstStyle/>
          <a:p>
            <a:r>
              <a:rPr lang="en-US" sz="900" dirty="0">
                <a:solidFill>
                  <a:schemeClr val="tx2"/>
                </a:solidFill>
                <a:latin typeface="Verdana" panose="020B0604030504040204" pitchFamily="34" charset="0"/>
                <a:ea typeface="Verdana" panose="020B0604030504040204" pitchFamily="34" charset="0"/>
                <a:cs typeface="Verdana" panose="020B0604030504040204" pitchFamily="34" charset="0"/>
              </a:rPr>
              <a:t>Email</a:t>
            </a:r>
          </a:p>
        </p:txBody>
      </p:sp>
      <p:pic>
        <p:nvPicPr>
          <p:cNvPr id="185" name="Picture 136">
            <a:extLst>
              <a:ext uri="{FF2B5EF4-FFF2-40B4-BE49-F238E27FC236}">
                <a16:creationId xmlns:a16="http://schemas.microsoft.com/office/drawing/2014/main" id="{3A85AB7B-5919-CB44-A5F2-E77DD3C9CF4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197766" y="5483571"/>
            <a:ext cx="690602" cy="690601"/>
          </a:xfrm>
          <a:prstGeom prst="rect">
            <a:avLst/>
          </a:prstGeom>
        </p:spPr>
      </p:pic>
      <p:pic>
        <p:nvPicPr>
          <p:cNvPr id="186" name="Picture 137">
            <a:extLst>
              <a:ext uri="{FF2B5EF4-FFF2-40B4-BE49-F238E27FC236}">
                <a16:creationId xmlns:a16="http://schemas.microsoft.com/office/drawing/2014/main" id="{A1F5D31C-C5EA-D147-A0F4-22FC8A48A23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35370" y="2171825"/>
            <a:ext cx="619327" cy="619327"/>
          </a:xfrm>
          <a:prstGeom prst="rect">
            <a:avLst/>
          </a:prstGeom>
        </p:spPr>
      </p:pic>
      <p:pic>
        <p:nvPicPr>
          <p:cNvPr id="187" name="Picture 138">
            <a:extLst>
              <a:ext uri="{FF2B5EF4-FFF2-40B4-BE49-F238E27FC236}">
                <a16:creationId xmlns:a16="http://schemas.microsoft.com/office/drawing/2014/main" id="{93384BF1-DEDD-9B4E-9FE3-3962DC51E3C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54799" y="2816085"/>
            <a:ext cx="681260" cy="681260"/>
          </a:xfrm>
          <a:prstGeom prst="rect">
            <a:avLst/>
          </a:prstGeom>
        </p:spPr>
      </p:pic>
      <p:pic>
        <p:nvPicPr>
          <p:cNvPr id="188" name="Picture 139">
            <a:extLst>
              <a:ext uri="{FF2B5EF4-FFF2-40B4-BE49-F238E27FC236}">
                <a16:creationId xmlns:a16="http://schemas.microsoft.com/office/drawing/2014/main" id="{ED7E1B9B-0856-684F-B52B-FC5955C2036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6775" y="5607359"/>
            <a:ext cx="619327" cy="619327"/>
          </a:xfrm>
          <a:prstGeom prst="rect">
            <a:avLst/>
          </a:prstGeom>
        </p:spPr>
      </p:pic>
      <p:sp>
        <p:nvSpPr>
          <p:cNvPr id="189" name="Ovaal 188">
            <a:extLst>
              <a:ext uri="{FF2B5EF4-FFF2-40B4-BE49-F238E27FC236}">
                <a16:creationId xmlns:a16="http://schemas.microsoft.com/office/drawing/2014/main" id="{FCB141F0-CFCE-4441-8AEA-A1B2032E1AB3}"/>
              </a:ext>
            </a:extLst>
          </p:cNvPr>
          <p:cNvSpPr/>
          <p:nvPr/>
        </p:nvSpPr>
        <p:spPr>
          <a:xfrm>
            <a:off x="8644905" y="3606890"/>
            <a:ext cx="1078133" cy="10781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2" name="Tijdelijke aanduiding voor inhoud 10">
            <a:extLst>
              <a:ext uri="{FF2B5EF4-FFF2-40B4-BE49-F238E27FC236}">
                <a16:creationId xmlns:a16="http://schemas.microsoft.com/office/drawing/2014/main" id="{90F252CF-AEBA-664E-A336-27F01597849E}"/>
              </a:ext>
            </a:extLst>
          </p:cNvPr>
          <p:cNvPicPr>
            <a:picLocks noChangeAspect="1"/>
          </p:cNvPicPr>
          <p:nvPr/>
        </p:nvPicPr>
        <p:blipFill rotWithShape="1">
          <a:blip r:embed="rId27">
            <a:extLst>
              <a:ext uri="{96DAC541-7B7A-43D3-8B79-37D633B846F1}">
                <asvg:svgBlip xmlns:asvg="http://schemas.microsoft.com/office/drawing/2016/SVG/main" r:embed="rId28"/>
              </a:ext>
            </a:extLst>
          </a:blip>
          <a:srcRect l="3530" t="9625" r="79924" b="43645"/>
          <a:stretch/>
        </p:blipFill>
        <p:spPr>
          <a:xfrm>
            <a:off x="8802604" y="3810013"/>
            <a:ext cx="736678" cy="761927"/>
          </a:xfrm>
          <a:prstGeom prst="rect">
            <a:avLst/>
          </a:prstGeom>
        </p:spPr>
      </p:pic>
      <p:sp>
        <p:nvSpPr>
          <p:cNvPr id="2" name="Title 1">
            <a:extLst>
              <a:ext uri="{FF2B5EF4-FFF2-40B4-BE49-F238E27FC236}">
                <a16:creationId xmlns:a16="http://schemas.microsoft.com/office/drawing/2014/main" id="{A5B0EE64-D797-45D6-9D7D-EA99818AE588}"/>
              </a:ext>
            </a:extLst>
          </p:cNvPr>
          <p:cNvSpPr>
            <a:spLocks noGrp="1"/>
          </p:cNvSpPr>
          <p:nvPr>
            <p:ph type="title"/>
          </p:nvPr>
        </p:nvSpPr>
        <p:spPr>
          <a:xfrm>
            <a:off x="68980" y="14096"/>
            <a:ext cx="11712000" cy="624000"/>
          </a:xfrm>
        </p:spPr>
        <p:txBody>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 New Generation </a:t>
            </a:r>
            <a:r>
              <a:rPr lang="en-US" sz="2800" dirty="0" err="1">
                <a:solidFill>
                  <a:schemeClr val="bg1"/>
                </a:solidFill>
                <a:latin typeface="Verdana" panose="020B0604030504040204" pitchFamily="34" charset="0"/>
                <a:ea typeface="Verdana" panose="020B0604030504040204" pitchFamily="34" charset="0"/>
                <a:cs typeface="Verdana" panose="020B0604030504040204" pitchFamily="34" charset="0"/>
              </a:rPr>
              <a:t>UCaaS</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 and </a:t>
            </a:r>
            <a:r>
              <a:rPr lang="en-US" sz="2800" dirty="0" err="1">
                <a:solidFill>
                  <a:schemeClr val="bg1"/>
                </a:solidFill>
                <a:latin typeface="Verdana" panose="020B0604030504040204" pitchFamily="34" charset="0"/>
                <a:ea typeface="Verdana" panose="020B0604030504040204" pitchFamily="34" charset="0"/>
                <a:cs typeface="Verdana" panose="020B0604030504040204" pitchFamily="34" charset="0"/>
              </a:rPr>
              <a:t>CCaaS</a:t>
            </a:r>
            <a:endParaRPr lang="en-US" sz="2800" dirty="0"/>
          </a:p>
        </p:txBody>
      </p:sp>
    </p:spTree>
    <p:extLst>
      <p:ext uri="{BB962C8B-B14F-4D97-AF65-F5344CB8AC3E}">
        <p14:creationId xmlns:p14="http://schemas.microsoft.com/office/powerpoint/2010/main" val="22788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90764475-46A6-284C-A45C-14137C5870CC}"/>
              </a:ext>
            </a:extLst>
          </p:cNvPr>
          <p:cNvSpPr/>
          <p:nvPr/>
        </p:nvSpPr>
        <p:spPr>
          <a:xfrm>
            <a:off x="-6796" y="1567542"/>
            <a:ext cx="12198795" cy="4885645"/>
          </a:xfrm>
          <a:prstGeom prst="rect">
            <a:avLst/>
          </a:prstGeom>
          <a:solidFill>
            <a:schemeClr val="bg1">
              <a:lumMod val="95000"/>
              <a:alpha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17" name="Rectangle 41">
            <a:extLst>
              <a:ext uri="{FF2B5EF4-FFF2-40B4-BE49-F238E27FC236}">
                <a16:creationId xmlns:a16="http://schemas.microsoft.com/office/drawing/2014/main" id="{59BBC418-F864-FF4E-B192-86D41C270F5E}"/>
              </a:ext>
            </a:extLst>
          </p:cNvPr>
          <p:cNvSpPr/>
          <p:nvPr/>
        </p:nvSpPr>
        <p:spPr>
          <a:xfrm>
            <a:off x="0" y="1558360"/>
            <a:ext cx="12200400" cy="3500304"/>
          </a:xfrm>
          <a:prstGeom prst="rect">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53" name="Rectangle 41">
            <a:extLst>
              <a:ext uri="{FF2B5EF4-FFF2-40B4-BE49-F238E27FC236}">
                <a16:creationId xmlns:a16="http://schemas.microsoft.com/office/drawing/2014/main" id="{32463489-6280-F14E-A769-104961E4B6C7}"/>
              </a:ext>
            </a:extLst>
          </p:cNvPr>
          <p:cNvSpPr/>
          <p:nvPr/>
        </p:nvSpPr>
        <p:spPr>
          <a:xfrm>
            <a:off x="9577868" y="1558360"/>
            <a:ext cx="2212941" cy="3500304"/>
          </a:xfrm>
          <a:prstGeom prst="rect">
            <a:avLst/>
          </a:prstGeom>
          <a:gradFill flip="none" rotWithShape="1">
            <a:gsLst>
              <a:gs pos="0">
                <a:srgbClr val="0070C0"/>
              </a:gs>
              <a:gs pos="49000">
                <a:srgbClr val="77AE44"/>
              </a:gs>
              <a:gs pos="12000">
                <a:srgbClr val="0070C0"/>
              </a:gs>
              <a:gs pos="100000">
                <a:srgbClr val="8FB32F">
                  <a:shade val="100000"/>
                  <a:satMod val="115000"/>
                </a:srgbClr>
              </a:gs>
            </a:gsLst>
            <a:lin ang="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01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Trebuchet MS" panose="020B0603020202020204"/>
              <a:ea typeface="ＭＳ Ｐゴシック" charset="0"/>
              <a:cs typeface="+mn-cs"/>
            </a:endParaRPr>
          </a:p>
        </p:txBody>
      </p:sp>
      <p:sp>
        <p:nvSpPr>
          <p:cNvPr id="73" name="Rechthoek 72">
            <a:extLst>
              <a:ext uri="{FF2B5EF4-FFF2-40B4-BE49-F238E27FC236}">
                <a16:creationId xmlns:a16="http://schemas.microsoft.com/office/drawing/2014/main" id="{FD53C6D4-0D25-4A4E-B077-B5E6B9D8EA2B}"/>
              </a:ext>
            </a:extLst>
          </p:cNvPr>
          <p:cNvSpPr/>
          <p:nvPr/>
        </p:nvSpPr>
        <p:spPr>
          <a:xfrm>
            <a:off x="0" y="-19890"/>
            <a:ext cx="12192000" cy="705690"/>
          </a:xfrm>
          <a:prstGeom prst="rect">
            <a:avLst/>
          </a:prstGeom>
          <a:solidFill>
            <a:srgbClr val="002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Title 1">
            <a:extLst>
              <a:ext uri="{FF2B5EF4-FFF2-40B4-BE49-F238E27FC236}">
                <a16:creationId xmlns:a16="http://schemas.microsoft.com/office/drawing/2014/main" id="{A22F9745-7DAE-BD4C-9B9F-DCFC30E9A236}"/>
              </a:ext>
            </a:extLst>
          </p:cNvPr>
          <p:cNvSpPr txBox="1">
            <a:spLocks/>
          </p:cNvSpPr>
          <p:nvPr/>
        </p:nvSpPr>
        <p:spPr>
          <a:xfrm>
            <a:off x="78804" y="11253"/>
            <a:ext cx="11569533" cy="67490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kern="1200">
                <a:solidFill>
                  <a:srgbClr val="007DB2"/>
                </a:solidFill>
                <a:latin typeface="+mj-lt"/>
                <a:ea typeface="+mj-ea"/>
                <a:cs typeface="+mj-cs"/>
              </a:defRPr>
            </a:lvl1p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 CONNECT Suite</a:t>
            </a:r>
          </a:p>
        </p:txBody>
      </p:sp>
      <p:pic>
        <p:nvPicPr>
          <p:cNvPr id="72" name="Graphic 71">
            <a:extLst>
              <a:ext uri="{FF2B5EF4-FFF2-40B4-BE49-F238E27FC236}">
                <a16:creationId xmlns:a16="http://schemas.microsoft.com/office/drawing/2014/main" id="{73638B0C-3319-D543-B22B-E6BB0E461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36" y="182205"/>
            <a:ext cx="1098076" cy="285327"/>
          </a:xfrm>
          <a:prstGeom prst="rect">
            <a:avLst/>
          </a:prstGeom>
        </p:spPr>
      </p:pic>
      <p:pic>
        <p:nvPicPr>
          <p:cNvPr id="12" name="Graphic 11">
            <a:extLst>
              <a:ext uri="{FF2B5EF4-FFF2-40B4-BE49-F238E27FC236}">
                <a16:creationId xmlns:a16="http://schemas.microsoft.com/office/drawing/2014/main" id="{4C69BAA5-1F21-A347-B124-B62D18F589DC}"/>
              </a:ext>
            </a:extLst>
          </p:cNvPr>
          <p:cNvPicPr>
            <a:picLocks noChangeAspect="1"/>
          </p:cNvPicPr>
          <p:nvPr/>
        </p:nvPicPr>
        <p:blipFill>
          <a:blip r:embed="rId5"/>
          <a:srcRect/>
          <a:stretch/>
        </p:blipFill>
        <p:spPr>
          <a:xfrm>
            <a:off x="4540715" y="946668"/>
            <a:ext cx="3110571" cy="452078"/>
          </a:xfrm>
          <a:prstGeom prst="rect">
            <a:avLst/>
          </a:prstGeom>
        </p:spPr>
      </p:pic>
      <p:sp>
        <p:nvSpPr>
          <p:cNvPr id="14" name="Google Shape;144;p26">
            <a:extLst>
              <a:ext uri="{FF2B5EF4-FFF2-40B4-BE49-F238E27FC236}">
                <a16:creationId xmlns:a16="http://schemas.microsoft.com/office/drawing/2014/main" id="{682A26F9-F0C8-9E4F-8FBB-3EBFEE1AAFEB}"/>
              </a:ext>
            </a:extLst>
          </p:cNvPr>
          <p:cNvSpPr txBox="1"/>
          <p:nvPr/>
        </p:nvSpPr>
        <p:spPr>
          <a:xfrm>
            <a:off x="0" y="5159918"/>
            <a:ext cx="12181264" cy="930164"/>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chemeClr val="tx2"/>
                </a:solidFill>
                <a:effectLst/>
                <a:uLnTx/>
                <a:uFillTx/>
                <a:latin typeface="Verdana"/>
                <a:ea typeface="Verdana"/>
                <a:cs typeface="Verdana"/>
                <a:sym typeface="Verdana"/>
              </a:rPr>
              <a:t>CONNECT is a fully integrated cloud based Unified Communications and Collaboration platform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chemeClr val="tx2"/>
                </a:solidFill>
                <a:effectLst/>
                <a:uLnTx/>
                <a:uFillTx/>
                <a:latin typeface="Verdana"/>
                <a:ea typeface="Verdana"/>
                <a:cs typeface="Verdana"/>
                <a:sym typeface="Verdana"/>
              </a:rPr>
              <a:t>that combines a cloud-based PBX phone system, video conferencing, chat, screen sharing, and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chemeClr val="tx2"/>
                </a:solidFill>
                <a:effectLst/>
                <a:uLnTx/>
                <a:uFillTx/>
                <a:latin typeface="Verdana"/>
                <a:ea typeface="Verdana"/>
                <a:cs typeface="Verdana"/>
                <a:sym typeface="Verdana"/>
              </a:rPr>
              <a:t>file management into a seamless experience*</a:t>
            </a:r>
          </a:p>
          <a:p>
            <a:pPr algn="ctr" defTabSz="1219170">
              <a:buClr>
                <a:srgbClr val="000000"/>
              </a:buClr>
              <a:defRPr/>
            </a:pPr>
            <a:br>
              <a:rPr lang="en-US" sz="900" kern="0" dirty="0">
                <a:solidFill>
                  <a:schemeClr val="tx2"/>
                </a:solidFill>
                <a:latin typeface="Verdana"/>
                <a:ea typeface="Verdana"/>
                <a:cs typeface="Verdana"/>
                <a:sym typeface="Verdana"/>
              </a:rPr>
            </a:br>
            <a:r>
              <a:rPr lang="en-US" sz="900" kern="0" dirty="0">
                <a:solidFill>
                  <a:schemeClr val="tx2"/>
                </a:solidFill>
                <a:latin typeface="Verdana"/>
                <a:ea typeface="Verdana"/>
                <a:cs typeface="Verdana"/>
                <a:sym typeface="Verdana"/>
              </a:rPr>
              <a:t>*Feature set depends on user profile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dirty="0">
              <a:ln>
                <a:noFill/>
              </a:ln>
              <a:solidFill>
                <a:schemeClr val="tx2"/>
              </a:solidFill>
              <a:effectLst/>
              <a:uLnTx/>
              <a:uFillTx/>
              <a:latin typeface="Arial"/>
              <a:cs typeface="Arial"/>
              <a:sym typeface="Arial"/>
            </a:endParaRPr>
          </a:p>
        </p:txBody>
      </p:sp>
      <p:sp>
        <p:nvSpPr>
          <p:cNvPr id="18" name="TextBox 52">
            <a:extLst>
              <a:ext uri="{FF2B5EF4-FFF2-40B4-BE49-F238E27FC236}">
                <a16:creationId xmlns:a16="http://schemas.microsoft.com/office/drawing/2014/main" id="{84776EC3-EF85-7947-AB91-5FD9C4399DF4}"/>
              </a:ext>
            </a:extLst>
          </p:cNvPr>
          <p:cNvSpPr txBox="1"/>
          <p:nvPr/>
        </p:nvSpPr>
        <p:spPr>
          <a:xfrm>
            <a:off x="407987" y="1869658"/>
            <a:ext cx="2275200" cy="523220"/>
          </a:xfrm>
          <a:prstGeom prst="rect">
            <a:avLst/>
          </a:prstGeom>
          <a:noFill/>
        </p:spPr>
        <p:txBody>
          <a:bodyPr wrap="square" rtlCol="0">
            <a:spAutoFit/>
          </a:bodyPr>
          <a:lstStyle/>
          <a:p>
            <a:pPr lvl="0" algn="ctr" defTabSz="1219170">
              <a:buClr>
                <a:srgbClr val="000000"/>
              </a:buClr>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a:t>
            </a:r>
            <a:r>
              <a:rPr lang="nl-NL" sz="1400" b="1" baseline="30000" dirty="0">
                <a:solidFill>
                  <a:schemeClr val="lt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kumimoji="0" lang="en-US" sz="140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a:sym typeface="Arial"/>
              </a:rPr>
              <a:t>CONNECT</a:t>
            </a:r>
          </a:p>
        </p:txBody>
      </p:sp>
      <p:sp>
        <p:nvSpPr>
          <p:cNvPr id="23" name="TextBox 52">
            <a:extLst>
              <a:ext uri="{FF2B5EF4-FFF2-40B4-BE49-F238E27FC236}">
                <a16:creationId xmlns:a16="http://schemas.microsoft.com/office/drawing/2014/main" id="{32CE7C21-576C-1B4C-AD74-627E3D8A8F92}"/>
              </a:ext>
            </a:extLst>
          </p:cNvPr>
          <p:cNvSpPr txBox="1"/>
          <p:nvPr/>
        </p:nvSpPr>
        <p:spPr>
          <a:xfrm>
            <a:off x="2680334" y="1869658"/>
            <a:ext cx="2275200" cy="523220"/>
          </a:xfrm>
          <a:prstGeom prst="rect">
            <a:avLst/>
          </a:prstGeom>
          <a:noFill/>
        </p:spPr>
        <p:txBody>
          <a:bodyPr wrap="square" rtlCol="0">
            <a:spAutoFit/>
          </a:bodyPr>
          <a:lstStyle/>
          <a:p>
            <a:pPr lvl="0" algn="ctr" defTabSz="1219170">
              <a:buClr>
                <a:srgbClr val="000000"/>
              </a:buClr>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a:t>
            </a:r>
            <a:r>
              <a:rPr lang="nl-NL" sz="1400" b="1" baseline="30000" dirty="0">
                <a:solidFill>
                  <a:schemeClr val="lt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lang="en-US" sz="1400" kern="0" dirty="0">
                <a:solidFill>
                  <a:srgbClr val="FFFFFF"/>
                </a:solidFill>
                <a:latin typeface="Verdana" panose="020B0604030504040204" pitchFamily="34" charset="0"/>
                <a:ea typeface="Verdana" panose="020B0604030504040204" pitchFamily="34" charset="0"/>
                <a:cs typeface="Arial"/>
                <a:sym typeface="Arial"/>
              </a:rPr>
              <a:t>CONNECT</a:t>
            </a:r>
          </a:p>
        </p:txBody>
      </p:sp>
      <p:sp>
        <p:nvSpPr>
          <p:cNvPr id="24" name="TextBox 52">
            <a:extLst>
              <a:ext uri="{FF2B5EF4-FFF2-40B4-BE49-F238E27FC236}">
                <a16:creationId xmlns:a16="http://schemas.microsoft.com/office/drawing/2014/main" id="{52A74F0E-3B40-104B-9A17-DACFE14EBFB7}"/>
              </a:ext>
            </a:extLst>
          </p:cNvPr>
          <p:cNvSpPr txBox="1"/>
          <p:nvPr/>
        </p:nvSpPr>
        <p:spPr>
          <a:xfrm>
            <a:off x="4952681" y="1869658"/>
            <a:ext cx="2275200" cy="523220"/>
          </a:xfrm>
          <a:prstGeom prst="rect">
            <a:avLst/>
          </a:prstGeom>
          <a:noFill/>
        </p:spPr>
        <p:txBody>
          <a:bodyPr wrap="square" rtlCol="0">
            <a:spAutoFit/>
          </a:bodyPr>
          <a:lstStyle/>
          <a:p>
            <a:pPr lvl="0" algn="ctr" defTabSz="1219170">
              <a:buClr>
                <a:srgbClr val="000000"/>
              </a:buClr>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a:t>
            </a:r>
            <a:r>
              <a:rPr lang="nl-NL" sz="1400" b="1" baseline="30000" dirty="0">
                <a:solidFill>
                  <a:schemeClr val="lt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lang="en-US" sz="1400" kern="0" dirty="0">
                <a:solidFill>
                  <a:srgbClr val="FFFFFF"/>
                </a:solidFill>
                <a:latin typeface="Verdana" panose="020B0604030504040204" pitchFamily="34" charset="0"/>
                <a:ea typeface="Verdana" panose="020B0604030504040204" pitchFamily="34" charset="0"/>
                <a:cs typeface="Arial"/>
                <a:sym typeface="Arial"/>
              </a:rPr>
              <a:t>SHARE</a:t>
            </a:r>
          </a:p>
        </p:txBody>
      </p:sp>
      <p:sp>
        <p:nvSpPr>
          <p:cNvPr id="25" name="TextBox 52">
            <a:extLst>
              <a:ext uri="{FF2B5EF4-FFF2-40B4-BE49-F238E27FC236}">
                <a16:creationId xmlns:a16="http://schemas.microsoft.com/office/drawing/2014/main" id="{C5536A0E-A238-0A47-A050-6602B9B072B3}"/>
              </a:ext>
            </a:extLst>
          </p:cNvPr>
          <p:cNvSpPr txBox="1"/>
          <p:nvPr/>
        </p:nvSpPr>
        <p:spPr>
          <a:xfrm>
            <a:off x="7225028" y="1869658"/>
            <a:ext cx="2275200" cy="523220"/>
          </a:xfrm>
          <a:prstGeom prst="rect">
            <a:avLst/>
          </a:prstGeom>
          <a:noFill/>
        </p:spPr>
        <p:txBody>
          <a:bodyPr wrap="square" rtlCol="0">
            <a:spAutoFit/>
          </a:bodyPr>
          <a:lstStyle/>
          <a:p>
            <a:pPr lvl="0" algn="ctr" defTabSz="1219170">
              <a:buClr>
                <a:srgbClr val="000000"/>
              </a:buClr>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a:t>
            </a:r>
            <a:endParaRPr lang="en-US" sz="1400" b="1" kern="0" dirty="0">
              <a:solidFill>
                <a:srgbClr val="FFFFFF"/>
              </a:solidFill>
              <a:latin typeface="Verdana" panose="020B0604030504040204" pitchFamily="34" charset="0"/>
              <a:ea typeface="Verdana" panose="020B0604030504040204" pitchFamily="34" charset="0"/>
              <a:cs typeface="Arial"/>
              <a:sym typeface="Arial"/>
            </a:endParaRPr>
          </a:p>
          <a:p>
            <a:pPr lvl="0" algn="ctr" defTabSz="1219170">
              <a:buClr>
                <a:srgbClr val="000000"/>
              </a:buClr>
              <a:defRPr/>
            </a:pPr>
            <a:r>
              <a:rPr lang="en-US" sz="1400" kern="0" dirty="0">
                <a:solidFill>
                  <a:srgbClr val="FFFFFF"/>
                </a:solidFill>
                <a:latin typeface="Verdana" panose="020B0604030504040204" pitchFamily="34" charset="0"/>
                <a:ea typeface="Verdana" panose="020B0604030504040204" pitchFamily="34" charset="0"/>
                <a:cs typeface="Arial"/>
                <a:sym typeface="Arial"/>
              </a:rPr>
              <a:t>MEET</a:t>
            </a:r>
          </a:p>
        </p:txBody>
      </p:sp>
      <p:sp>
        <p:nvSpPr>
          <p:cNvPr id="26" name="TextBox 52">
            <a:extLst>
              <a:ext uri="{FF2B5EF4-FFF2-40B4-BE49-F238E27FC236}">
                <a16:creationId xmlns:a16="http://schemas.microsoft.com/office/drawing/2014/main" id="{E3EA665D-74BF-3947-ADB7-09A02824ACF4}"/>
              </a:ext>
            </a:extLst>
          </p:cNvPr>
          <p:cNvSpPr txBox="1"/>
          <p:nvPr/>
        </p:nvSpPr>
        <p:spPr>
          <a:xfrm>
            <a:off x="9497375" y="1869658"/>
            <a:ext cx="2275200" cy="523220"/>
          </a:xfrm>
          <a:prstGeom prst="rect">
            <a:avLst/>
          </a:prstGeom>
          <a:noFill/>
        </p:spPr>
        <p:txBody>
          <a:bodyPr wrap="square" rtlCol="0">
            <a:spAutoFit/>
          </a:bodyPr>
          <a:lstStyle/>
          <a:p>
            <a:pPr lvl="0" algn="ctr" defTabSz="1219170">
              <a:buClr>
                <a:srgbClr val="000000"/>
              </a:buClr>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UNIVERGE BLUE</a:t>
            </a:r>
            <a:r>
              <a:rPr lang="nl-NL" sz="1400" b="1" baseline="30000" dirty="0">
                <a:solidFill>
                  <a:schemeClr val="lt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lang="en-US" sz="1400" kern="0" dirty="0">
                <a:solidFill>
                  <a:srgbClr val="FFFFFF"/>
                </a:solidFill>
                <a:latin typeface="Verdana" panose="020B0604030504040204" pitchFamily="34" charset="0"/>
                <a:ea typeface="Verdana" panose="020B0604030504040204" pitchFamily="34" charset="0"/>
                <a:cs typeface="Arial"/>
                <a:sym typeface="Arial"/>
              </a:rPr>
              <a:t>ENGAGE</a:t>
            </a:r>
          </a:p>
        </p:txBody>
      </p:sp>
      <p:sp>
        <p:nvSpPr>
          <p:cNvPr id="27" name="TextBox 52">
            <a:extLst>
              <a:ext uri="{FF2B5EF4-FFF2-40B4-BE49-F238E27FC236}">
                <a16:creationId xmlns:a16="http://schemas.microsoft.com/office/drawing/2014/main" id="{23221DA4-00DF-324F-8425-33FCFBF7E4D5}"/>
              </a:ext>
            </a:extLst>
          </p:cNvPr>
          <p:cNvSpPr txBox="1"/>
          <p:nvPr/>
        </p:nvSpPr>
        <p:spPr>
          <a:xfrm>
            <a:off x="419425" y="4223539"/>
            <a:ext cx="2275200" cy="830997"/>
          </a:xfrm>
          <a:prstGeom prst="rect">
            <a:avLst/>
          </a:prstGeom>
          <a:noFill/>
        </p:spPr>
        <p:txBody>
          <a:bodyPr wrap="square" rtlCol="0">
            <a:spAutoFit/>
          </a:bodyPr>
          <a:lstStyle/>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Cloud Phone System</a:t>
            </a:r>
          </a:p>
          <a:p>
            <a:pPr lvl="0" algn="ctr" defTabSz="1219170">
              <a:buClr>
                <a:srgbClr val="000000"/>
              </a:buClr>
              <a:defRPr/>
            </a:pPr>
            <a:endParaRPr lang="en-US" sz="1600" kern="0" dirty="0">
              <a:solidFill>
                <a:srgbClr val="FFFFFF"/>
              </a:solidFill>
              <a:latin typeface="Verdana" panose="020B0604030504040204" pitchFamily="34" charset="0"/>
              <a:ea typeface="Verdana" panose="020B0604030504040204" pitchFamily="34" charset="0"/>
              <a:cs typeface="Arial"/>
              <a:sym typeface="Arial"/>
            </a:endParaRPr>
          </a:p>
        </p:txBody>
      </p:sp>
      <p:sp>
        <p:nvSpPr>
          <p:cNvPr id="28" name="TextBox 52">
            <a:extLst>
              <a:ext uri="{FF2B5EF4-FFF2-40B4-BE49-F238E27FC236}">
                <a16:creationId xmlns:a16="http://schemas.microsoft.com/office/drawing/2014/main" id="{E1D6039D-25F7-8343-A052-B59C0E12E433}"/>
              </a:ext>
            </a:extLst>
          </p:cNvPr>
          <p:cNvSpPr txBox="1"/>
          <p:nvPr/>
        </p:nvSpPr>
        <p:spPr>
          <a:xfrm>
            <a:off x="2691772" y="4223539"/>
            <a:ext cx="2275200" cy="584775"/>
          </a:xfrm>
          <a:prstGeom prst="rect">
            <a:avLst/>
          </a:prstGeom>
          <a:noFill/>
        </p:spPr>
        <p:txBody>
          <a:bodyPr wrap="square" rtlCol="0">
            <a:spAutoFit/>
          </a:bodyPr>
          <a:lstStyle/>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Team Chat </a:t>
            </a:r>
            <a:br>
              <a:rPr lang="en-US" sz="1600" kern="0" dirty="0">
                <a:solidFill>
                  <a:srgbClr val="FFFFFF"/>
                </a:solidFill>
                <a:latin typeface="Verdana" panose="020B0604030504040204" pitchFamily="34" charset="0"/>
                <a:ea typeface="Verdana" panose="020B0604030504040204" pitchFamily="34" charset="0"/>
                <a:cs typeface="Arial"/>
                <a:sym typeface="Arial"/>
              </a:rPr>
            </a:br>
            <a:r>
              <a:rPr lang="en-US" sz="1600" kern="0" dirty="0">
                <a:solidFill>
                  <a:srgbClr val="FFFFFF"/>
                </a:solidFill>
                <a:latin typeface="Verdana" panose="020B0604030504040204" pitchFamily="34" charset="0"/>
                <a:ea typeface="Verdana" panose="020B0604030504040204" pitchFamily="34" charset="0"/>
                <a:cs typeface="Arial"/>
                <a:sym typeface="Arial"/>
              </a:rPr>
              <a:t>and SMS</a:t>
            </a:r>
          </a:p>
        </p:txBody>
      </p:sp>
      <p:sp>
        <p:nvSpPr>
          <p:cNvPr id="29" name="TextBox 52">
            <a:extLst>
              <a:ext uri="{FF2B5EF4-FFF2-40B4-BE49-F238E27FC236}">
                <a16:creationId xmlns:a16="http://schemas.microsoft.com/office/drawing/2014/main" id="{24EB55A8-2273-D04E-A786-ECC33D7F14C6}"/>
              </a:ext>
            </a:extLst>
          </p:cNvPr>
          <p:cNvSpPr txBox="1"/>
          <p:nvPr/>
        </p:nvSpPr>
        <p:spPr>
          <a:xfrm>
            <a:off x="4964119" y="4223539"/>
            <a:ext cx="2275200" cy="584775"/>
          </a:xfrm>
          <a:prstGeom prst="rect">
            <a:avLst/>
          </a:prstGeom>
          <a:noFill/>
        </p:spPr>
        <p:txBody>
          <a:bodyPr wrap="square" rtlCol="0">
            <a:spAutoFit/>
          </a:bodyPr>
          <a:lstStyle/>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File </a:t>
            </a:r>
          </a:p>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Collaboration</a:t>
            </a:r>
          </a:p>
        </p:txBody>
      </p:sp>
      <p:sp>
        <p:nvSpPr>
          <p:cNvPr id="30" name="TextBox 52">
            <a:extLst>
              <a:ext uri="{FF2B5EF4-FFF2-40B4-BE49-F238E27FC236}">
                <a16:creationId xmlns:a16="http://schemas.microsoft.com/office/drawing/2014/main" id="{CF5DC4F9-F026-9E4D-B255-A30A4EC2FA77}"/>
              </a:ext>
            </a:extLst>
          </p:cNvPr>
          <p:cNvSpPr txBox="1"/>
          <p:nvPr/>
        </p:nvSpPr>
        <p:spPr>
          <a:xfrm>
            <a:off x="7123284" y="4223539"/>
            <a:ext cx="2511968" cy="830997"/>
          </a:xfrm>
          <a:prstGeom prst="rect">
            <a:avLst/>
          </a:prstGeom>
          <a:noFill/>
        </p:spPr>
        <p:txBody>
          <a:bodyPr wrap="square" rtlCol="0">
            <a:spAutoFit/>
          </a:bodyPr>
          <a:lstStyle/>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Video Conferencing &amp; Screenshare</a:t>
            </a:r>
          </a:p>
          <a:p>
            <a:pPr lvl="0" algn="ctr" defTabSz="1219170">
              <a:buClr>
                <a:srgbClr val="000000"/>
              </a:buClr>
              <a:defRPr/>
            </a:pPr>
            <a:endParaRPr lang="en-US" sz="1600" kern="0" dirty="0">
              <a:solidFill>
                <a:srgbClr val="FFFFFF"/>
              </a:solidFill>
              <a:latin typeface="Verdana" panose="020B0604030504040204" pitchFamily="34" charset="0"/>
              <a:ea typeface="Verdana" panose="020B0604030504040204" pitchFamily="34" charset="0"/>
              <a:cs typeface="Arial"/>
              <a:sym typeface="Arial"/>
            </a:endParaRPr>
          </a:p>
        </p:txBody>
      </p:sp>
      <p:sp>
        <p:nvSpPr>
          <p:cNvPr id="31" name="TextBox 52">
            <a:extLst>
              <a:ext uri="{FF2B5EF4-FFF2-40B4-BE49-F238E27FC236}">
                <a16:creationId xmlns:a16="http://schemas.microsoft.com/office/drawing/2014/main" id="{8EFD9587-95B6-2346-A952-9854A2757A42}"/>
              </a:ext>
            </a:extLst>
          </p:cNvPr>
          <p:cNvSpPr txBox="1"/>
          <p:nvPr/>
        </p:nvSpPr>
        <p:spPr>
          <a:xfrm>
            <a:off x="9508813" y="4223539"/>
            <a:ext cx="2275200" cy="830997"/>
          </a:xfrm>
          <a:prstGeom prst="rect">
            <a:avLst/>
          </a:prstGeom>
          <a:noFill/>
        </p:spPr>
        <p:txBody>
          <a:bodyPr wrap="square" rtlCol="0">
            <a:spAutoFit/>
          </a:bodyPr>
          <a:lstStyle/>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Contact </a:t>
            </a:r>
          </a:p>
          <a:p>
            <a:pPr lvl="0" algn="ctr" defTabSz="1219170">
              <a:buClr>
                <a:srgbClr val="000000"/>
              </a:buClr>
              <a:defRPr/>
            </a:pPr>
            <a:r>
              <a:rPr lang="en-US" sz="1600" kern="0" dirty="0">
                <a:solidFill>
                  <a:srgbClr val="FFFFFF"/>
                </a:solidFill>
                <a:latin typeface="Verdana" panose="020B0604030504040204" pitchFamily="34" charset="0"/>
                <a:ea typeface="Verdana" panose="020B0604030504040204" pitchFamily="34" charset="0"/>
                <a:cs typeface="Arial"/>
                <a:sym typeface="Arial"/>
              </a:rPr>
              <a:t>Center</a:t>
            </a:r>
          </a:p>
          <a:p>
            <a:pPr lvl="0" algn="ctr" defTabSz="1219170">
              <a:buClr>
                <a:srgbClr val="000000"/>
              </a:buClr>
              <a:defRPr/>
            </a:pPr>
            <a:endParaRPr lang="en-US" sz="1600" kern="0" dirty="0">
              <a:solidFill>
                <a:srgbClr val="FFFFFF"/>
              </a:solidFill>
              <a:latin typeface="Verdana" panose="020B0604030504040204" pitchFamily="34" charset="0"/>
              <a:ea typeface="Verdana" panose="020B0604030504040204" pitchFamily="34" charset="0"/>
              <a:cs typeface="Arial"/>
              <a:sym typeface="Arial"/>
            </a:endParaRPr>
          </a:p>
        </p:txBody>
      </p:sp>
      <p:sp>
        <p:nvSpPr>
          <p:cNvPr id="2" name="Ovaal 1">
            <a:extLst>
              <a:ext uri="{FF2B5EF4-FFF2-40B4-BE49-F238E27FC236}">
                <a16:creationId xmlns:a16="http://schemas.microsoft.com/office/drawing/2014/main" id="{689FA532-0966-1545-B769-531E53A54111}"/>
              </a:ext>
            </a:extLst>
          </p:cNvPr>
          <p:cNvSpPr/>
          <p:nvPr/>
        </p:nvSpPr>
        <p:spPr>
          <a:xfrm>
            <a:off x="822775" y="2549595"/>
            <a:ext cx="1445623" cy="1445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CE919724-84F9-6B4A-92E5-9B4093E7AFBC}"/>
              </a:ext>
            </a:extLst>
          </p:cNvPr>
          <p:cNvSpPr/>
          <p:nvPr/>
        </p:nvSpPr>
        <p:spPr>
          <a:xfrm>
            <a:off x="3091173" y="2549595"/>
            <a:ext cx="1445623" cy="1445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AC749BF9-4014-CB44-AA8F-1C3EFC7C5A03}"/>
              </a:ext>
            </a:extLst>
          </p:cNvPr>
          <p:cNvSpPr/>
          <p:nvPr/>
        </p:nvSpPr>
        <p:spPr>
          <a:xfrm>
            <a:off x="5373188" y="2549595"/>
            <a:ext cx="1445623" cy="1445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FD3CF50C-FE86-5049-AAFA-36282DE6DC6F}"/>
              </a:ext>
            </a:extLst>
          </p:cNvPr>
          <p:cNvSpPr/>
          <p:nvPr/>
        </p:nvSpPr>
        <p:spPr>
          <a:xfrm>
            <a:off x="7641586" y="2549595"/>
            <a:ext cx="1445623" cy="1445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a:extLst>
              <a:ext uri="{FF2B5EF4-FFF2-40B4-BE49-F238E27FC236}">
                <a16:creationId xmlns:a16="http://schemas.microsoft.com/office/drawing/2014/main" id="{CBE3C6B1-F5A1-CC4F-97B3-84C237098182}"/>
              </a:ext>
            </a:extLst>
          </p:cNvPr>
          <p:cNvSpPr/>
          <p:nvPr/>
        </p:nvSpPr>
        <p:spPr>
          <a:xfrm>
            <a:off x="9923602" y="2549595"/>
            <a:ext cx="1445623" cy="1445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6" name="Picture 109">
            <a:extLst>
              <a:ext uri="{FF2B5EF4-FFF2-40B4-BE49-F238E27FC236}">
                <a16:creationId xmlns:a16="http://schemas.microsoft.com/office/drawing/2014/main" id="{89ED459D-EBEE-6B4F-A5F1-142B007378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1170" y="2881215"/>
            <a:ext cx="876080" cy="876080"/>
          </a:xfrm>
          <a:prstGeom prst="rect">
            <a:avLst/>
          </a:prstGeom>
        </p:spPr>
      </p:pic>
      <p:pic>
        <p:nvPicPr>
          <p:cNvPr id="38" name="Picture 141">
            <a:extLst>
              <a:ext uri="{FF2B5EF4-FFF2-40B4-BE49-F238E27FC236}">
                <a16:creationId xmlns:a16="http://schemas.microsoft.com/office/drawing/2014/main" id="{1F2D66C8-5AEA-AD47-AC34-B95DEC59B49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18365" y="2897608"/>
            <a:ext cx="791237" cy="791237"/>
          </a:xfrm>
          <a:prstGeom prst="rect">
            <a:avLst/>
          </a:prstGeom>
        </p:spPr>
      </p:pic>
      <p:pic>
        <p:nvPicPr>
          <p:cNvPr id="39" name="Picture 129">
            <a:extLst>
              <a:ext uri="{FF2B5EF4-FFF2-40B4-BE49-F238E27FC236}">
                <a16:creationId xmlns:a16="http://schemas.microsoft.com/office/drawing/2014/main" id="{BE67599C-9B78-1246-A66B-C3B85666C1B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77346" y="2881215"/>
            <a:ext cx="837308" cy="837308"/>
          </a:xfrm>
          <a:prstGeom prst="rect">
            <a:avLst/>
          </a:prstGeom>
        </p:spPr>
      </p:pic>
      <p:pic>
        <p:nvPicPr>
          <p:cNvPr id="40" name="Picture 139">
            <a:extLst>
              <a:ext uri="{FF2B5EF4-FFF2-40B4-BE49-F238E27FC236}">
                <a16:creationId xmlns:a16="http://schemas.microsoft.com/office/drawing/2014/main" id="{168C503A-166E-6446-A43E-DC349138D5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946268" y="2857369"/>
            <a:ext cx="854337" cy="854337"/>
          </a:xfrm>
          <a:prstGeom prst="rect">
            <a:avLst/>
          </a:prstGeom>
        </p:spPr>
      </p:pic>
      <p:sp>
        <p:nvSpPr>
          <p:cNvPr id="51" name="Freeform 146">
            <a:extLst>
              <a:ext uri="{FF2B5EF4-FFF2-40B4-BE49-F238E27FC236}">
                <a16:creationId xmlns:a16="http://schemas.microsoft.com/office/drawing/2014/main" id="{DD685458-9EB2-454D-881F-8848E411F8DF}"/>
              </a:ext>
            </a:extLst>
          </p:cNvPr>
          <p:cNvSpPr/>
          <p:nvPr/>
        </p:nvSpPr>
        <p:spPr>
          <a:xfrm flipH="1" flipV="1">
            <a:off x="7788069" y="1194120"/>
            <a:ext cx="3931920" cy="163991"/>
          </a:xfrm>
          <a:custGeom>
            <a:avLst/>
            <a:gdLst>
              <a:gd name="connsiteX0" fmla="*/ 0 w 2126512"/>
              <a:gd name="connsiteY0" fmla="*/ 0 h 372140"/>
              <a:gd name="connsiteX1" fmla="*/ 0 w 2126512"/>
              <a:gd name="connsiteY1" fmla="*/ 372140 h 372140"/>
              <a:gd name="connsiteX2" fmla="*/ 2126512 w 2126512"/>
              <a:gd name="connsiteY2" fmla="*/ 372140 h 372140"/>
            </a:gdLst>
            <a:ahLst/>
            <a:cxnLst>
              <a:cxn ang="0">
                <a:pos x="connsiteX0" y="connsiteY0"/>
              </a:cxn>
              <a:cxn ang="0">
                <a:pos x="connsiteX1" y="connsiteY1"/>
              </a:cxn>
              <a:cxn ang="0">
                <a:pos x="connsiteX2" y="connsiteY2"/>
              </a:cxn>
            </a:cxnLst>
            <a:rect l="l" t="t" r="r" b="b"/>
            <a:pathLst>
              <a:path w="2126512" h="372140">
                <a:moveTo>
                  <a:pt x="0" y="0"/>
                </a:moveTo>
                <a:lnTo>
                  <a:pt x="0" y="372140"/>
                </a:lnTo>
                <a:lnTo>
                  <a:pt x="2126512" y="37214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Freeform 147">
            <a:extLst>
              <a:ext uri="{FF2B5EF4-FFF2-40B4-BE49-F238E27FC236}">
                <a16:creationId xmlns:a16="http://schemas.microsoft.com/office/drawing/2014/main" id="{9008C10D-7C03-9042-8B2D-D3CD36EA5295}"/>
              </a:ext>
            </a:extLst>
          </p:cNvPr>
          <p:cNvSpPr/>
          <p:nvPr/>
        </p:nvSpPr>
        <p:spPr>
          <a:xfrm flipV="1">
            <a:off x="439676" y="1189844"/>
            <a:ext cx="3931920" cy="163991"/>
          </a:xfrm>
          <a:custGeom>
            <a:avLst/>
            <a:gdLst>
              <a:gd name="connsiteX0" fmla="*/ 0 w 2126512"/>
              <a:gd name="connsiteY0" fmla="*/ 0 h 372140"/>
              <a:gd name="connsiteX1" fmla="*/ 0 w 2126512"/>
              <a:gd name="connsiteY1" fmla="*/ 372140 h 372140"/>
              <a:gd name="connsiteX2" fmla="*/ 2126512 w 2126512"/>
              <a:gd name="connsiteY2" fmla="*/ 372140 h 372140"/>
            </a:gdLst>
            <a:ahLst/>
            <a:cxnLst>
              <a:cxn ang="0">
                <a:pos x="connsiteX0" y="connsiteY0"/>
              </a:cxn>
              <a:cxn ang="0">
                <a:pos x="connsiteX1" y="connsiteY1"/>
              </a:cxn>
              <a:cxn ang="0">
                <a:pos x="connsiteX2" y="connsiteY2"/>
              </a:cxn>
            </a:cxnLst>
            <a:rect l="l" t="t" r="r" b="b"/>
            <a:pathLst>
              <a:path w="2126512" h="372140">
                <a:moveTo>
                  <a:pt x="0" y="0"/>
                </a:moveTo>
                <a:lnTo>
                  <a:pt x="0" y="372140"/>
                </a:lnTo>
                <a:lnTo>
                  <a:pt x="2126512" y="37214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a:t>
            </a:r>
          </a:p>
        </p:txBody>
      </p:sp>
      <p:pic>
        <p:nvPicPr>
          <p:cNvPr id="54" name="Picture 13">
            <a:extLst>
              <a:ext uri="{FF2B5EF4-FFF2-40B4-BE49-F238E27FC236}">
                <a16:creationId xmlns:a16="http://schemas.microsoft.com/office/drawing/2014/main" id="{62F069EF-22AF-484F-B080-9D4CC6B336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0426" y="2837381"/>
            <a:ext cx="862419" cy="919914"/>
          </a:xfrm>
          <a:prstGeom prst="rect">
            <a:avLst/>
          </a:prstGeom>
        </p:spPr>
      </p:pic>
    </p:spTree>
    <p:extLst>
      <p:ext uri="{BB962C8B-B14F-4D97-AF65-F5344CB8AC3E}">
        <p14:creationId xmlns:p14="http://schemas.microsoft.com/office/powerpoint/2010/main" val="129414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A3CF62-ED6F-454D-94C1-13597B9AA838}"/>
              </a:ext>
            </a:extLst>
          </p:cNvPr>
          <p:cNvSpPr/>
          <p:nvPr/>
        </p:nvSpPr>
        <p:spPr bwMode="auto">
          <a:xfrm>
            <a:off x="0" y="1090079"/>
            <a:ext cx="12192000" cy="5394960"/>
          </a:xfrm>
          <a:prstGeom prst="rect">
            <a:avLst/>
          </a:prstGeom>
          <a:solidFill>
            <a:srgbClr val="2A61B9"/>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noProof="0" dirty="0">
              <a:ln>
                <a:noFill/>
              </a:ln>
              <a:solidFill>
                <a:srgbClr val="FFFFFF"/>
              </a:solidFill>
              <a:effectLst/>
              <a:uLnTx/>
              <a:uFillTx/>
              <a:latin typeface="Verdana"/>
              <a:ea typeface="メイリオ"/>
              <a:cs typeface="+mn-cs"/>
            </a:endParaRPr>
          </a:p>
        </p:txBody>
      </p:sp>
      <p:pic>
        <p:nvPicPr>
          <p:cNvPr id="8" name="Picture 7" descr="A screen shot of a computer&#10;&#10;Description automatically generated">
            <a:extLst>
              <a:ext uri="{FF2B5EF4-FFF2-40B4-BE49-F238E27FC236}">
                <a16:creationId xmlns:a16="http://schemas.microsoft.com/office/drawing/2014/main" id="{C5AB7F51-EF8A-4F84-AF99-D9D0867F56F8}"/>
              </a:ext>
            </a:extLst>
          </p:cNvPr>
          <p:cNvPicPr>
            <a:picLocks noChangeAspect="1"/>
          </p:cNvPicPr>
          <p:nvPr/>
        </p:nvPicPr>
        <p:blipFill rotWithShape="1">
          <a:blip r:embed="rId3"/>
          <a:srcRect l="2967" t="12168" r="8216" b="13960"/>
          <a:stretch/>
        </p:blipFill>
        <p:spPr>
          <a:xfrm>
            <a:off x="0" y="1111748"/>
            <a:ext cx="12192000" cy="5393139"/>
          </a:xfrm>
          <a:prstGeom prst="rect">
            <a:avLst/>
          </a:prstGeom>
        </p:spPr>
      </p:pic>
      <p:pic>
        <p:nvPicPr>
          <p:cNvPr id="15" name="Graphic 14">
            <a:extLst>
              <a:ext uri="{FF2B5EF4-FFF2-40B4-BE49-F238E27FC236}">
                <a16:creationId xmlns:a16="http://schemas.microsoft.com/office/drawing/2014/main" id="{54E4749E-5599-48F9-9C39-AE3A1E471DB7}"/>
              </a:ext>
            </a:extLst>
          </p:cNvPr>
          <p:cNvPicPr>
            <a:picLocks noChangeAspect="1"/>
          </p:cNvPicPr>
          <p:nvPr/>
        </p:nvPicPr>
        <p:blipFill>
          <a:blip r:embed="rId4"/>
          <a:srcRect/>
          <a:stretch/>
        </p:blipFill>
        <p:spPr>
          <a:xfrm>
            <a:off x="3010245" y="719805"/>
            <a:ext cx="3085106" cy="365760"/>
          </a:xfrm>
          <a:prstGeom prst="rect">
            <a:avLst/>
          </a:prstGeom>
        </p:spPr>
      </p:pic>
      <p:sp>
        <p:nvSpPr>
          <p:cNvPr id="2" name="Title 1">
            <a:extLst>
              <a:ext uri="{FF2B5EF4-FFF2-40B4-BE49-F238E27FC236}">
                <a16:creationId xmlns:a16="http://schemas.microsoft.com/office/drawing/2014/main" id="{D63612DD-2550-4BD9-9337-ACBBEB2BF954}"/>
              </a:ext>
            </a:extLst>
          </p:cNvPr>
          <p:cNvSpPr>
            <a:spLocks noGrp="1"/>
          </p:cNvSpPr>
          <p:nvPr>
            <p:ph type="title"/>
          </p:nvPr>
        </p:nvSpPr>
        <p:spPr>
          <a:xfrm>
            <a:off x="68663" y="38400"/>
            <a:ext cx="11712000" cy="624000"/>
          </a:xfrm>
        </p:spPr>
        <p:txBody>
          <a:bodyPr/>
          <a:lstStyle/>
          <a:p>
            <a:r>
              <a:rPr lang="en-US" sz="2400" dirty="0">
                <a:latin typeface="Verdana" panose="020B0604030504040204" pitchFamily="34" charset="0"/>
                <a:ea typeface="Verdana" panose="020B0604030504040204" pitchFamily="34" charset="0"/>
              </a:rPr>
              <a:t>UNIVERGE BLUE CONNECT Packages – Summarized Differences</a:t>
            </a:r>
          </a:p>
        </p:txBody>
      </p:sp>
      <p:graphicFrame>
        <p:nvGraphicFramePr>
          <p:cNvPr id="11" name="Table 11">
            <a:extLst>
              <a:ext uri="{FF2B5EF4-FFF2-40B4-BE49-F238E27FC236}">
                <a16:creationId xmlns:a16="http://schemas.microsoft.com/office/drawing/2014/main" id="{1674DCC2-9433-482A-8FC0-5747940406A7}"/>
              </a:ext>
            </a:extLst>
          </p:cNvPr>
          <p:cNvGraphicFramePr>
            <a:graphicFrameLocks noGrp="1"/>
          </p:cNvGraphicFramePr>
          <p:nvPr>
            <p:extLst>
              <p:ext uri="{D42A27DB-BD31-4B8C-83A1-F6EECF244321}">
                <p14:modId xmlns:p14="http://schemas.microsoft.com/office/powerpoint/2010/main" val="2055875366"/>
              </p:ext>
            </p:extLst>
          </p:nvPr>
        </p:nvGraphicFramePr>
        <p:xfrm>
          <a:off x="60960" y="1157350"/>
          <a:ext cx="5760720" cy="5257799"/>
        </p:xfrm>
        <a:graphic>
          <a:graphicData uri="http://schemas.openxmlformats.org/drawingml/2006/table">
            <a:tbl>
              <a:tblPr firstRow="1" bandRow="1">
                <a:tableStyleId>{6E25E649-3F16-4E02-A733-19D2CDBF48F0}</a:tableStyleId>
              </a:tblPr>
              <a:tblGrid>
                <a:gridCol w="1920240">
                  <a:extLst>
                    <a:ext uri="{9D8B030D-6E8A-4147-A177-3AD203B41FA5}">
                      <a16:colId xmlns:a16="http://schemas.microsoft.com/office/drawing/2014/main" val="1651427462"/>
                    </a:ext>
                  </a:extLst>
                </a:gridCol>
                <a:gridCol w="1920240">
                  <a:extLst>
                    <a:ext uri="{9D8B030D-6E8A-4147-A177-3AD203B41FA5}">
                      <a16:colId xmlns:a16="http://schemas.microsoft.com/office/drawing/2014/main" val="643064984"/>
                    </a:ext>
                  </a:extLst>
                </a:gridCol>
                <a:gridCol w="1920240">
                  <a:extLst>
                    <a:ext uri="{9D8B030D-6E8A-4147-A177-3AD203B41FA5}">
                      <a16:colId xmlns:a16="http://schemas.microsoft.com/office/drawing/2014/main" val="185382115"/>
                    </a:ext>
                  </a:extLst>
                </a:gridCol>
              </a:tblGrid>
              <a:tr h="510595">
                <a:tc>
                  <a:txBody>
                    <a:bodyPr/>
                    <a:lstStyle/>
                    <a:p>
                      <a:pPr algn="ctr"/>
                      <a:r>
                        <a:rPr lang="en-US" sz="1400" dirty="0">
                          <a:effectLst>
                            <a:outerShdw blurRad="38100" dist="38100" dir="2700000" algn="tl">
                              <a:srgbClr val="000000">
                                <a:alpha val="43137"/>
                              </a:srgbClr>
                            </a:outerShdw>
                          </a:effectLst>
                        </a:rPr>
                        <a:t>ESSENTIALS</a:t>
                      </a:r>
                    </a:p>
                  </a:txBody>
                  <a:tcPr marL="121920" marR="121920" marT="60960" marB="60960" anchor="ctr">
                    <a:solidFill>
                      <a:srgbClr val="F39224"/>
                    </a:solidFill>
                  </a:tcPr>
                </a:tc>
                <a:tc>
                  <a:txBody>
                    <a:bodyPr/>
                    <a:lstStyle/>
                    <a:p>
                      <a:pPr algn="ctr"/>
                      <a:r>
                        <a:rPr lang="en-US" sz="1400" dirty="0">
                          <a:effectLst>
                            <a:outerShdw blurRad="38100" dist="38100" dir="2700000" algn="tl">
                              <a:srgbClr val="000000">
                                <a:alpha val="43137"/>
                              </a:srgbClr>
                            </a:outerShdw>
                          </a:effectLst>
                        </a:rPr>
                        <a:t>PRO</a:t>
                      </a:r>
                    </a:p>
                  </a:txBody>
                  <a:tcPr marL="121920" marR="121920" marT="60960" marB="60960" anchor="ctr">
                    <a:solidFill>
                      <a:srgbClr val="0B56A5"/>
                    </a:solidFill>
                  </a:tcPr>
                </a:tc>
                <a:tc>
                  <a:txBody>
                    <a:bodyPr/>
                    <a:lstStyle/>
                    <a:p>
                      <a:pPr algn="ctr"/>
                      <a:r>
                        <a:rPr lang="en-US" sz="1400" dirty="0">
                          <a:effectLst>
                            <a:outerShdw blurRad="38100" dist="38100" dir="2700000" algn="tl">
                              <a:srgbClr val="000000">
                                <a:alpha val="43137"/>
                              </a:srgbClr>
                            </a:outerShdw>
                          </a:effectLst>
                        </a:rPr>
                        <a:t>PRO PLUS</a:t>
                      </a:r>
                    </a:p>
                  </a:txBody>
                  <a:tcPr marL="121920" marR="121920" marT="60960" marB="60960" anchor="ctr">
                    <a:solidFill>
                      <a:srgbClr val="40B312"/>
                    </a:solidFill>
                  </a:tcPr>
                </a:tc>
                <a:extLst>
                  <a:ext uri="{0D108BD9-81ED-4DB2-BD59-A6C34878D82A}">
                    <a16:rowId xmlns:a16="http://schemas.microsoft.com/office/drawing/2014/main" val="3631208007"/>
                  </a:ext>
                </a:extLst>
              </a:tr>
              <a:tr h="719890">
                <a:tc gridSpan="3">
                  <a:txBody>
                    <a:bodyPr/>
                    <a:lstStyle/>
                    <a:p>
                      <a:pPr algn="ctr"/>
                      <a:r>
                        <a:rPr lang="en-US" sz="1300" b="0" dirty="0"/>
                        <a:t>Advanced Phone Service with Collaboration/DID</a:t>
                      </a: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pPr algn="ctr"/>
                      <a:r>
                        <a:rPr lang="en-US" sz="1300" b="0" dirty="0"/>
                        <a:t>Advanced Phone Service with Collaboration/DID</a:t>
                      </a:r>
                    </a:p>
                  </a:txBody>
                  <a:tcPr marL="121920" marR="121920" marT="60960" marB="60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a:endParaRPr lang="en-US" sz="1300" b="0" dirty="0"/>
                    </a:p>
                  </a:txBody>
                  <a:tcPr marL="121920" marR="121920" marT="60960" marB="60960" anchor="ctr"/>
                </a:tc>
                <a:extLst>
                  <a:ext uri="{0D108BD9-81ED-4DB2-BD59-A6C34878D82A}">
                    <a16:rowId xmlns:a16="http://schemas.microsoft.com/office/drawing/2014/main" val="2839790498"/>
                  </a:ext>
                </a:extLst>
              </a:tr>
              <a:tr h="719890">
                <a:tc>
                  <a:txBody>
                    <a:bodyPr/>
                    <a:lstStyle/>
                    <a:p>
                      <a:pPr algn="ctr"/>
                      <a:r>
                        <a:rPr lang="en-US" sz="1300" b="0" dirty="0"/>
                        <a:t>One Desk Phone, One Mobile App,     One Desktop App</a:t>
                      </a: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300" b="0" dirty="0"/>
                        <a:t>5 Devices, Desk Phones, </a:t>
                      </a:r>
                      <a:br>
                        <a:rPr lang="en-US" sz="1300" b="0" dirty="0"/>
                      </a:br>
                      <a:r>
                        <a:rPr lang="en-US" sz="1300" b="0" dirty="0"/>
                        <a:t>or Apps</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tc>
                <a:extLst>
                  <a:ext uri="{0D108BD9-81ED-4DB2-BD59-A6C34878D82A}">
                    <a16:rowId xmlns:a16="http://schemas.microsoft.com/office/drawing/2014/main" val="2439797616"/>
                  </a:ext>
                </a:extLst>
              </a:tr>
              <a:tr h="11947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mn-lt"/>
                          <a:ea typeface="+mn-ea"/>
                          <a:cs typeface="+mn-cs"/>
                          <a:sym typeface="Arial"/>
                        </a:rPr>
                        <a:t>MEET Starter: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mn-lt"/>
                          <a:ea typeface="+mn-ea"/>
                          <a:cs typeface="+mn-cs"/>
                          <a:sym typeface="Arial"/>
                        </a:rPr>
                        <a:t>4 Collab</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mn-lt"/>
                          <a:ea typeface="+mn-ea"/>
                          <a:cs typeface="+mn-cs"/>
                          <a:sym typeface="Arial"/>
                        </a:rPr>
                        <a:t>Online Meeting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mn-lt"/>
                          <a:ea typeface="+mn-ea"/>
                          <a:cs typeface="+mn-cs"/>
                          <a:sym typeface="Arial"/>
                        </a:rPr>
                        <a:t>with Screen Share</a:t>
                      </a:r>
                      <a:endParaRPr kumimoji="0" lang="en-US" sz="1200" b="0" i="0" u="none" strike="noStrike" kern="0" cap="none" spc="0" normalizeH="0" baseline="0" noProof="0" dirty="0">
                        <a:ln>
                          <a:noFill/>
                        </a:ln>
                        <a:solidFill>
                          <a:srgbClr val="000000"/>
                        </a:solidFill>
                        <a:effectLst/>
                        <a:uLnTx/>
                        <a:uFillTx/>
                        <a:latin typeface="+mn-lt"/>
                        <a:ea typeface="+mn-ea"/>
                        <a:cs typeface="+mn-cs"/>
                        <a:sym typeface="Arial"/>
                      </a:endParaRP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0" dirty="0"/>
                        <a:t>MEET 100 Collab</a:t>
                      </a:r>
                    </a:p>
                    <a:p>
                      <a:pPr algn="ctr"/>
                      <a:r>
                        <a:rPr lang="en-US" sz="1300" b="0" dirty="0"/>
                        <a:t>Online Meeting </a:t>
                      </a:r>
                    </a:p>
                    <a:p>
                      <a:pPr algn="ctr"/>
                      <a:r>
                        <a:rPr lang="en-US" sz="1050" b="0" dirty="0"/>
                        <a:t>with Screen Share, Notes, Recording, Transcription &amp; Remote Control</a:t>
                      </a:r>
                      <a:endParaRPr lang="en-US" sz="1200" b="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0" dirty="0"/>
                        <a:t>MEET 200 Collab</a:t>
                      </a:r>
                    </a:p>
                    <a:p>
                      <a:pPr algn="ctr"/>
                      <a:r>
                        <a:rPr lang="en-US" sz="1300" b="0" dirty="0"/>
                        <a:t>Online Meeting </a:t>
                      </a:r>
                    </a:p>
                    <a:p>
                      <a:pPr algn="ctr"/>
                      <a:r>
                        <a:rPr lang="en-US" sz="1050" b="0" dirty="0"/>
                        <a:t>with Screen Share, Notes, Recording, Transcription &amp; Remote Control</a:t>
                      </a:r>
                      <a:endParaRPr lang="en-US" sz="1200" b="0" dirty="0"/>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8456165"/>
                  </a:ext>
                </a:extLst>
              </a:tr>
              <a:tr h="719890">
                <a:tc gridSpan="3">
                  <a:txBody>
                    <a:bodyPr/>
                    <a:lstStyle/>
                    <a:p>
                      <a:pPr algn="ctr"/>
                      <a:r>
                        <a:rPr lang="en-US" sz="1300" b="0" dirty="0"/>
                        <a:t>HD Audio Conf Bridge up to 200 Participants</a:t>
                      </a:r>
                    </a:p>
                  </a:txBody>
                  <a:tcPr marL="121920" marR="121920" marT="60960" marB="609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sz="1300" b="0" dirty="0"/>
                        <a:t>HD Audio Conf Bridge up to 200 Participants</a:t>
                      </a:r>
                    </a:p>
                  </a:txBody>
                  <a:tcPr marL="121920" marR="121920" marT="60960" marB="60960" anchor="ctr"/>
                </a:tc>
                <a:tc hMerge="1">
                  <a:txBody>
                    <a:bodyPr/>
                    <a:lstStyle/>
                    <a:p>
                      <a:pPr algn="ctr"/>
                      <a:r>
                        <a:rPr lang="en-US" sz="1300" b="0" dirty="0"/>
                        <a:t>HD Audio Conf Bridge up to 200 Participants</a:t>
                      </a:r>
                    </a:p>
                  </a:txBody>
                  <a:tcPr marL="121920" marR="121920" marT="60960" marB="6096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29641217"/>
                  </a:ext>
                </a:extLst>
              </a:tr>
              <a:tr h="8271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0" dirty="0"/>
                        <a:t>Video Conferencing 720p HD, up to 4 Webcam Panels</a:t>
                      </a: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0" dirty="0"/>
                        <a:t>Video Conferencing 720p HD,</a:t>
                      </a:r>
                      <a:br>
                        <a:rPr lang="en-US" sz="1300" b="0" dirty="0"/>
                      </a:br>
                      <a:r>
                        <a:rPr lang="en-US" sz="1300" b="0" dirty="0"/>
                        <a:t>up to 30 Webcam Panels</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tc>
                <a:extLst>
                  <a:ext uri="{0D108BD9-81ED-4DB2-BD59-A6C34878D82A}">
                    <a16:rowId xmlns:a16="http://schemas.microsoft.com/office/drawing/2014/main" val="2633598840"/>
                  </a:ext>
                </a:extLst>
              </a:tr>
              <a:tr h="565714">
                <a:tc gridSpan="3">
                  <a:txBody>
                    <a:bodyPr/>
                    <a:lstStyle/>
                    <a:p>
                      <a:pPr algn="ctr"/>
                      <a:r>
                        <a:rPr lang="en-US" sz="1300" b="0" dirty="0"/>
                        <a:t>Free Phone or Rebate 1</a:t>
                      </a:r>
                      <a:r>
                        <a:rPr lang="en-US" sz="1300" b="0" u="sng" dirty="0"/>
                        <a:t>&gt;</a:t>
                      </a:r>
                      <a:r>
                        <a:rPr lang="en-US" sz="1300" b="0" dirty="0"/>
                        <a:t> Year</a:t>
                      </a:r>
                    </a:p>
                  </a:txBody>
                  <a:tcPr marL="121920" marR="121920" marT="60960" marB="60960" anchor="ctr">
                    <a:lnT w="12700" cap="flat" cmpd="sng" algn="ctr">
                      <a:solidFill>
                        <a:schemeClr val="tx1"/>
                      </a:solidFill>
                      <a:prstDash val="solid"/>
                      <a:round/>
                      <a:headEnd type="none" w="med" len="med"/>
                      <a:tailEnd type="none" w="med" len="med"/>
                    </a:lnT>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b="0" dirty="0"/>
                    </a:p>
                  </a:txBody>
                  <a:tcPr marL="121920" marR="121920" marT="60960" marB="60960" anchor="ctr"/>
                </a:tc>
                <a:extLst>
                  <a:ext uri="{0D108BD9-81ED-4DB2-BD59-A6C34878D82A}">
                    <a16:rowId xmlns:a16="http://schemas.microsoft.com/office/drawing/2014/main" val="2187847401"/>
                  </a:ext>
                </a:extLst>
              </a:tr>
            </a:tbl>
          </a:graphicData>
        </a:graphic>
      </p:graphicFrame>
      <p:sp>
        <p:nvSpPr>
          <p:cNvPr id="13" name="TextBox 12">
            <a:extLst>
              <a:ext uri="{FF2B5EF4-FFF2-40B4-BE49-F238E27FC236}">
                <a16:creationId xmlns:a16="http://schemas.microsoft.com/office/drawing/2014/main" id="{85965D1D-AF7E-463B-B4EB-140710303439}"/>
              </a:ext>
            </a:extLst>
          </p:cNvPr>
          <p:cNvSpPr txBox="1"/>
          <p:nvPr/>
        </p:nvSpPr>
        <p:spPr>
          <a:xfrm>
            <a:off x="5379037" y="756119"/>
            <a:ext cx="4154311"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2060"/>
                </a:solidFill>
                <a:effectLst/>
                <a:uLnTx/>
                <a:uFillTx/>
                <a:latin typeface="Verdana"/>
                <a:ea typeface="Tahoma" panose="020B0604030504040204" pitchFamily="34" charset="0"/>
                <a:cs typeface="Tahoma" panose="020B0604030504040204" pitchFamily="34" charset="0"/>
                <a:sym typeface="Arial"/>
              </a:rPr>
              <a:t>USER Types Summarized</a:t>
            </a:r>
          </a:p>
        </p:txBody>
      </p:sp>
      <p:graphicFrame>
        <p:nvGraphicFramePr>
          <p:cNvPr id="12" name="Table 11">
            <a:extLst>
              <a:ext uri="{FF2B5EF4-FFF2-40B4-BE49-F238E27FC236}">
                <a16:creationId xmlns:a16="http://schemas.microsoft.com/office/drawing/2014/main" id="{1BD7067D-68F0-41CB-B736-6F74BC352203}"/>
              </a:ext>
            </a:extLst>
          </p:cNvPr>
          <p:cNvGraphicFramePr>
            <a:graphicFrameLocks noGrp="1"/>
          </p:cNvGraphicFramePr>
          <p:nvPr>
            <p:extLst>
              <p:ext uri="{D42A27DB-BD31-4B8C-83A1-F6EECF244321}">
                <p14:modId xmlns:p14="http://schemas.microsoft.com/office/powerpoint/2010/main" val="2047998237"/>
              </p:ext>
            </p:extLst>
          </p:nvPr>
        </p:nvGraphicFramePr>
        <p:xfrm>
          <a:off x="6552899" y="1152310"/>
          <a:ext cx="5569528" cy="5238922"/>
        </p:xfrm>
        <a:graphic>
          <a:graphicData uri="http://schemas.openxmlformats.org/drawingml/2006/table">
            <a:tbl>
              <a:tblPr firstRow="1" bandRow="1">
                <a:tableStyleId>{6E25E649-3F16-4E02-A733-19D2CDBF48F0}</a:tableStyleId>
              </a:tblPr>
              <a:tblGrid>
                <a:gridCol w="1808018">
                  <a:extLst>
                    <a:ext uri="{9D8B030D-6E8A-4147-A177-3AD203B41FA5}">
                      <a16:colId xmlns:a16="http://schemas.microsoft.com/office/drawing/2014/main" val="1651427462"/>
                    </a:ext>
                  </a:extLst>
                </a:gridCol>
                <a:gridCol w="1835568">
                  <a:extLst>
                    <a:ext uri="{9D8B030D-6E8A-4147-A177-3AD203B41FA5}">
                      <a16:colId xmlns:a16="http://schemas.microsoft.com/office/drawing/2014/main" val="643064984"/>
                    </a:ext>
                  </a:extLst>
                </a:gridCol>
                <a:gridCol w="1925942">
                  <a:extLst>
                    <a:ext uri="{9D8B030D-6E8A-4147-A177-3AD203B41FA5}">
                      <a16:colId xmlns:a16="http://schemas.microsoft.com/office/drawing/2014/main" val="185382115"/>
                    </a:ext>
                  </a:extLst>
                </a:gridCol>
              </a:tblGrid>
              <a:tr h="555605">
                <a:tc>
                  <a:txBody>
                    <a:bodyPr/>
                    <a:lstStyle/>
                    <a:p>
                      <a:pPr algn="ctr"/>
                      <a:r>
                        <a:rPr lang="en-US" sz="1400" dirty="0">
                          <a:effectLst>
                            <a:outerShdw blurRad="38100" dist="38100" dir="2700000" algn="tl">
                              <a:srgbClr val="000000">
                                <a:alpha val="43137"/>
                              </a:srgbClr>
                            </a:outerShdw>
                          </a:effectLst>
                        </a:rPr>
                        <a:t>ESSENTIALS </a:t>
                      </a:r>
                      <a:r>
                        <a:rPr lang="en-US" sz="1050" i="1" dirty="0">
                          <a:effectLst>
                            <a:outerShdw blurRad="38100" dist="38100" dir="2700000" algn="tl">
                              <a:srgbClr val="000000">
                                <a:alpha val="43137"/>
                              </a:srgbClr>
                            </a:outerShdw>
                          </a:effectLst>
                        </a:rPr>
                        <a:t>continued</a:t>
                      </a:r>
                      <a:endParaRPr lang="en-US" sz="1400" i="1" dirty="0">
                        <a:effectLst>
                          <a:outerShdw blurRad="38100" dist="38100" dir="2700000" algn="tl">
                            <a:srgbClr val="000000">
                              <a:alpha val="43137"/>
                            </a:srgbClr>
                          </a:outerShdw>
                        </a:effectLst>
                      </a:endParaRPr>
                    </a:p>
                  </a:txBody>
                  <a:tcPr marL="121920" marR="121920" marT="60960" marB="609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39224"/>
                    </a:solidFill>
                  </a:tcPr>
                </a:tc>
                <a:tc>
                  <a:txBody>
                    <a:bodyPr/>
                    <a:lstStyle/>
                    <a:p>
                      <a:pPr algn="ctr"/>
                      <a:r>
                        <a:rPr lang="en-US" sz="1400" dirty="0">
                          <a:effectLst>
                            <a:outerShdw blurRad="38100" dist="38100" dir="2700000" algn="tl">
                              <a:srgbClr val="000000">
                                <a:alpha val="43137"/>
                              </a:srgbClr>
                            </a:outerShdw>
                          </a:effectLst>
                        </a:rPr>
                        <a:t>PRO </a:t>
                      </a:r>
                    </a:p>
                    <a:p>
                      <a:pPr algn="ctr"/>
                      <a:r>
                        <a:rPr kumimoji="1" lang="en-US" sz="105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continued</a:t>
                      </a:r>
                      <a:endParaRPr lang="en-US" sz="1400" dirty="0">
                        <a:effectLst>
                          <a:outerShdw blurRad="38100" dist="38100" dir="2700000" algn="tl">
                            <a:srgbClr val="000000">
                              <a:alpha val="43137"/>
                            </a:srgbClr>
                          </a:outerShdw>
                        </a:effectLs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B56A5"/>
                    </a:solidFill>
                  </a:tcPr>
                </a:tc>
                <a:tc>
                  <a:txBody>
                    <a:bodyPr/>
                    <a:lstStyle/>
                    <a:p>
                      <a:pPr algn="ctr"/>
                      <a:r>
                        <a:rPr lang="en-US" sz="1400" dirty="0">
                          <a:effectLst>
                            <a:outerShdw blurRad="38100" dist="38100" dir="2700000" algn="tl">
                              <a:srgbClr val="000000">
                                <a:alpha val="43137"/>
                              </a:srgbClr>
                            </a:outerShdw>
                          </a:effectLst>
                        </a:rPr>
                        <a:t>PRO PLUS </a:t>
                      </a:r>
                    </a:p>
                    <a:p>
                      <a:pPr algn="ctr"/>
                      <a:r>
                        <a:rPr kumimoji="1" lang="en-US" sz="105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continued</a:t>
                      </a:r>
                      <a:endParaRPr lang="en-US" sz="1400" dirty="0">
                        <a:effectLst>
                          <a:outerShdw blurRad="38100" dist="38100" dir="2700000" algn="tl">
                            <a:srgbClr val="000000">
                              <a:alpha val="43137"/>
                            </a:srgbClr>
                          </a:outerShdw>
                        </a:effectLst>
                      </a:endParaRPr>
                    </a:p>
                  </a:txBody>
                  <a:tcPr marL="121920" marR="121920" marT="60960" marB="60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0B312"/>
                    </a:solidFill>
                  </a:tcPr>
                </a:tc>
                <a:extLst>
                  <a:ext uri="{0D108BD9-81ED-4DB2-BD59-A6C34878D82A}">
                    <a16:rowId xmlns:a16="http://schemas.microsoft.com/office/drawing/2014/main" val="3631208007"/>
                  </a:ext>
                </a:extLst>
              </a:tr>
              <a:tr h="708471">
                <a:tc>
                  <a:txBody>
                    <a:bodyPr/>
                    <a:lstStyle/>
                    <a:p>
                      <a:pPr algn="ctr"/>
                      <a:endParaRPr lang="en-US" sz="1300" dirty="0"/>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300" dirty="0"/>
                        <a:t>File Sync, Share, &amp; Backup 10GB/Pooled</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9790498"/>
                  </a:ext>
                </a:extLst>
              </a:tr>
              <a:tr h="904431">
                <a:tc>
                  <a:txBody>
                    <a:bodyPr/>
                    <a:lstStyle/>
                    <a:p>
                      <a:pPr algn="ctr"/>
                      <a:r>
                        <a:rPr lang="en-US" sz="1300" dirty="0"/>
                        <a:t>G-Suite, Microsoft Active Directory, Outlook,&amp; Teams, &amp; Slack Integrations</a:t>
                      </a: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sym typeface="Symbol" panose="05050102010706020507" pitchFamily="18" charset="2"/>
                        </a:rPr>
                        <a:t> </a:t>
                      </a:r>
                      <a:r>
                        <a:rPr lang="en-US" sz="1300" dirty="0"/>
                        <a:t>+ Sugar Zoho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0" dirty="0">
                          <a:sym typeface="Symbol" panose="05050102010706020507" pitchFamily="18" charset="2"/>
                        </a:rPr>
                        <a:t></a:t>
                      </a:r>
                      <a:r>
                        <a:rPr lang="en-US" sz="1300" b="0" dirty="0"/>
                        <a:t> + Salesforce, Zendesk, ServiceNow, Netsuite, MS Dynamics</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0197746"/>
                  </a:ext>
                </a:extLst>
              </a:tr>
              <a:tr h="494454">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Call Recording - </a:t>
                      </a:r>
                      <a:r>
                        <a:rPr lang="en-US" sz="1300" b="0" i="0" u="none" strike="noStrike" cap="none" dirty="0">
                          <a:solidFill>
                            <a:schemeClr val="dk1"/>
                          </a:solidFill>
                          <a:latin typeface="+mn-lt"/>
                          <a:ea typeface="+mn-ea"/>
                          <a:cs typeface="+mn-cs"/>
                          <a:sym typeface="Arial"/>
                        </a:rPr>
                        <a:t>24 </a:t>
                      </a:r>
                      <a:r>
                        <a:rPr lang="en-US" sz="1300" b="0" i="0" u="none" strike="noStrike" cap="none" dirty="0" err="1">
                          <a:solidFill>
                            <a:schemeClr val="dk1"/>
                          </a:solidFill>
                          <a:latin typeface="+mn-lt"/>
                          <a:ea typeface="+mn-ea"/>
                          <a:cs typeface="+mn-cs"/>
                          <a:sym typeface="Arial"/>
                        </a:rPr>
                        <a:t>Hrs</a:t>
                      </a:r>
                      <a:r>
                        <a:rPr lang="en-US" sz="1300" b="0" i="0" u="none" strike="noStrike" cap="none" dirty="0">
                          <a:solidFill>
                            <a:schemeClr val="dk1"/>
                          </a:solidFill>
                          <a:latin typeface="+mn-lt"/>
                          <a:ea typeface="+mn-ea"/>
                          <a:cs typeface="+mn-cs"/>
                          <a:sym typeface="Arial"/>
                        </a:rPr>
                        <a:t> (300MB)/User</a:t>
                      </a:r>
                      <a:endParaRPr lang="en-US" sz="1300" dirty="0"/>
                    </a:p>
                  </a:txBody>
                  <a:tcPr marL="121920" marR="121920" marT="60960" marB="609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u="none" strike="noStrike" cap="none" dirty="0">
                        <a:solidFill>
                          <a:schemeClr val="dk1"/>
                        </a:solidFill>
                        <a:latin typeface="+mn-lt"/>
                        <a:ea typeface="+mn-ea"/>
                        <a:cs typeface="+mn-cs"/>
                        <a:sym typeface="Arial"/>
                      </a:endParaRPr>
                    </a:p>
                  </a:txBody>
                  <a:tcPr marL="121920" marR="121920" marT="60960" marB="60960"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sz="1100" b="0" i="0" u="none" strike="noStrike" kern="1200" cap="none" spc="0" normalizeH="0" baseline="0" noProof="0" dirty="0">
                        <a:ln>
                          <a:noFill/>
                        </a:ln>
                        <a:solidFill>
                          <a:srgbClr val="000000"/>
                        </a:solidFill>
                        <a:effectLst/>
                        <a:uLnTx/>
                        <a:uFillTx/>
                        <a:latin typeface="+mn-lt"/>
                        <a:ea typeface="+mn-ea"/>
                        <a:cs typeface="+mn-cs"/>
                      </a:endParaRPr>
                    </a:p>
                  </a:txBody>
                  <a:tcPr marL="121920" marR="121920" marT="60960" marB="60960" anchor="ctr"/>
                </a:tc>
                <a:extLst>
                  <a:ext uri="{0D108BD9-81ED-4DB2-BD59-A6C34878D82A}">
                    <a16:rowId xmlns:a16="http://schemas.microsoft.com/office/drawing/2014/main" val="2735669237"/>
                  </a:ext>
                </a:extLst>
              </a:tr>
              <a:tr h="574766">
                <a:tc>
                  <a:txBody>
                    <a:bodyPr/>
                    <a:lstStyle/>
                    <a:p>
                      <a:pPr algn="ctr"/>
                      <a:r>
                        <a:rPr lang="en-US" sz="1300" dirty="0"/>
                        <a:t>10 </a:t>
                      </a:r>
                      <a:r>
                        <a:rPr lang="en-US" sz="1300" dirty="0" err="1"/>
                        <a:t>Hrs</a:t>
                      </a:r>
                      <a:r>
                        <a:rPr lang="en-US" sz="1300" dirty="0"/>
                        <a:t> Voicemail Storage</a:t>
                      </a: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10 </a:t>
                      </a:r>
                      <a:r>
                        <a:rPr lang="en-US" sz="1300" dirty="0" err="1"/>
                        <a:t>Hrs</a:t>
                      </a:r>
                      <a:r>
                        <a:rPr lang="en-US" sz="1300" dirty="0"/>
                        <a:t> Voicemail Storage with Transcription</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nchor="ctr"/>
                </a:tc>
                <a:extLst>
                  <a:ext uri="{0D108BD9-81ED-4DB2-BD59-A6C34878D82A}">
                    <a16:rowId xmlns:a16="http://schemas.microsoft.com/office/drawing/2014/main" val="2439797616"/>
                  </a:ext>
                </a:extLst>
              </a:tr>
              <a:tr h="470263">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1:1 and Group Instant Messaging </a:t>
                      </a:r>
                    </a:p>
                  </a:txBody>
                  <a:tcPr marL="121920" marR="121920" marT="60960" marB="609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nchor="ctr"/>
                </a:tc>
                <a:extLst>
                  <a:ext uri="{0D108BD9-81ED-4DB2-BD59-A6C34878D82A}">
                    <a16:rowId xmlns:a16="http://schemas.microsoft.com/office/drawing/2014/main" val="2527691258"/>
                  </a:ext>
                </a:extLst>
              </a:tr>
              <a:tr h="51251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ENGAGE CORE Contact Center</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nchor="ctr"/>
                </a:tc>
                <a:extLst>
                  <a:ext uri="{0D108BD9-81ED-4DB2-BD59-A6C34878D82A}">
                    <a16:rowId xmlns:a16="http://schemas.microsoft.com/office/drawing/2014/main" val="1254107228"/>
                  </a:ext>
                </a:extLst>
              </a:tr>
              <a:tr h="358943">
                <a:tc>
                  <a:txBody>
                    <a:bodyPr/>
                    <a:lstStyle/>
                    <a:p>
                      <a:pPr algn="ctr"/>
                      <a:endParaRPr lang="en-US" sz="1300" dirty="0"/>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300" dirty="0"/>
                        <a:t>WebFax/DID</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300" dirty="0"/>
                    </a:p>
                  </a:txBody>
                  <a:tcPr marL="121920" marR="121920" marT="60960" marB="60960" anchor="ctr"/>
                </a:tc>
                <a:extLst>
                  <a:ext uri="{0D108BD9-81ED-4DB2-BD59-A6C34878D82A}">
                    <a16:rowId xmlns:a16="http://schemas.microsoft.com/office/drawing/2014/main" val="1618456165"/>
                  </a:ext>
                </a:extLst>
              </a:tr>
              <a:tr h="451389">
                <a:tc>
                  <a:txBody>
                    <a:bodyPr/>
                    <a:lstStyle/>
                    <a:p>
                      <a:pPr algn="ctr"/>
                      <a:endParaRPr lang="en-US" sz="1300" dirty="0"/>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sz="1300" dirty="0"/>
                        <a:t>Receptionist Mode</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1300" dirty="0"/>
                    </a:p>
                  </a:txBody>
                  <a:tcPr marL="121920" marR="121920" marT="60960" marB="60960" anchor="ctr"/>
                </a:tc>
                <a:extLst>
                  <a:ext uri="{0D108BD9-81ED-4DB2-BD59-A6C34878D82A}">
                    <a16:rowId xmlns:a16="http://schemas.microsoft.com/office/drawing/2014/main" val="1529641217"/>
                  </a:ext>
                </a:extLst>
              </a:tr>
            </a:tbl>
          </a:graphicData>
        </a:graphic>
      </p:graphicFrame>
      <p:sp>
        <p:nvSpPr>
          <p:cNvPr id="16" name="Google Shape;145;p26">
            <a:extLst>
              <a:ext uri="{FF2B5EF4-FFF2-40B4-BE49-F238E27FC236}">
                <a16:creationId xmlns:a16="http://schemas.microsoft.com/office/drawing/2014/main" id="{2E749D97-4716-41EE-AD4C-5AE000C56E9B}"/>
              </a:ext>
            </a:extLst>
          </p:cNvPr>
          <p:cNvSpPr/>
          <p:nvPr/>
        </p:nvSpPr>
        <p:spPr>
          <a:xfrm>
            <a:off x="8776735" y="6504887"/>
            <a:ext cx="4254620" cy="368321"/>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100" b="0" i="1" u="none" strike="noStrike" kern="0" cap="none" spc="0" normalizeH="0" baseline="0" noProof="0" dirty="0">
                <a:ln>
                  <a:noFill/>
                </a:ln>
                <a:solidFill>
                  <a:srgbClr val="7F7F7F"/>
                </a:solidFill>
                <a:effectLst/>
                <a:uLnTx/>
                <a:uFillTx/>
                <a:latin typeface="Verdana"/>
                <a:ea typeface="Verdana"/>
                <a:cs typeface="Verdana"/>
                <a:sym typeface="Verdana"/>
              </a:rPr>
              <a:t>*Feature Set depends on user license profile</a:t>
            </a:r>
            <a:endParaRPr kumimoji="0" sz="1100" b="0" i="1" u="none" strike="noStrike" kern="0" cap="none" spc="0" normalizeH="0" baseline="0" noProof="0" dirty="0">
              <a:ln>
                <a:noFill/>
              </a:ln>
              <a:solidFill>
                <a:srgbClr val="7F7F7F"/>
              </a:solidFill>
              <a:effectLst/>
              <a:uLnTx/>
              <a:uFillTx/>
              <a:latin typeface="Verdana"/>
              <a:ea typeface="Verdana"/>
              <a:cs typeface="Verdana"/>
              <a:sym typeface="Verdana"/>
            </a:endParaRPr>
          </a:p>
        </p:txBody>
      </p:sp>
      <p:sp>
        <p:nvSpPr>
          <p:cNvPr id="3" name="TextBox 2">
            <a:extLst>
              <a:ext uri="{FF2B5EF4-FFF2-40B4-BE49-F238E27FC236}">
                <a16:creationId xmlns:a16="http://schemas.microsoft.com/office/drawing/2014/main" id="{3C4BBD2B-D5AD-49B6-9D81-33D4AF49B1CD}"/>
              </a:ext>
            </a:extLst>
          </p:cNvPr>
          <p:cNvSpPr txBox="1"/>
          <p:nvPr/>
        </p:nvSpPr>
        <p:spPr>
          <a:xfrm rot="19466594">
            <a:off x="1073016" y="5946778"/>
            <a:ext cx="7954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C00000"/>
                </a:solidFill>
                <a:effectLst/>
                <a:uLnTx/>
                <a:uFillTx/>
                <a:latin typeface="Arial Narrow" panose="020B0606020202030204" pitchFamily="34" charset="0"/>
                <a:ea typeface="メイリオ"/>
                <a:cs typeface="+mn-cs"/>
              </a:rPr>
              <a:t>PROMO</a:t>
            </a:r>
          </a:p>
        </p:txBody>
      </p:sp>
    </p:spTree>
    <p:extLst>
      <p:ext uri="{BB962C8B-B14F-4D97-AF65-F5344CB8AC3E}">
        <p14:creationId xmlns:p14="http://schemas.microsoft.com/office/powerpoint/2010/main" val="221452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NEC_Ublue_16_9">
  <a:themeElements>
    <a:clrScheme name="orchestratedcolor_C">
      <a:dk1>
        <a:srgbClr val="000000"/>
      </a:dk1>
      <a:lt1>
        <a:srgbClr val="FFFFFF"/>
      </a:lt1>
      <a:dk2>
        <a:srgbClr val="000000"/>
      </a:dk2>
      <a:lt2>
        <a:srgbClr val="FFFFFF"/>
      </a:lt2>
      <a:accent1>
        <a:srgbClr val="76491B"/>
      </a:accent1>
      <a:accent2>
        <a:srgbClr val="76161B"/>
      </a:accent2>
      <a:accent3>
        <a:srgbClr val="203315"/>
      </a:accent3>
      <a:accent4>
        <a:srgbClr val="1C4A50"/>
      </a:accent4>
      <a:accent5>
        <a:srgbClr val="31253B"/>
      </a:accent5>
      <a:accent6>
        <a:srgbClr val="002B62"/>
      </a:accent6>
      <a:hlink>
        <a:srgbClr val="4575FD"/>
      </a:hlink>
      <a:folHlink>
        <a:srgbClr val="9E5ECE"/>
      </a:folHlink>
    </a:clrScheme>
    <a:fontScheme name="Orchestrated_font">
      <a:majorFont>
        <a:latin typeface="Verdana"/>
        <a:ea typeface="メイリオ"/>
        <a:cs typeface=""/>
        <a:font script="Jpan" typeface="メイリオ"/>
        <a:font script="Hans" typeface="微軟雅黒"/>
        <a:font script="Hant" typeface="微軟雅黒"/>
      </a:majorFont>
      <a:minorFont>
        <a:latin typeface="Verdana"/>
        <a:ea typeface="メイリオ"/>
        <a:cs typeface=""/>
        <a:font script="Jpan" typeface="メイリオ"/>
        <a:font script="Hans" typeface="微軟雅黒"/>
        <a:font script="Hant" typeface="微軟雅黒"/>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kumimoji="1" sz="1000" dirty="0" smtClean="0">
            <a:solidFill>
              <a:schemeClr val="bg1"/>
            </a:solidFill>
            <a:ea typeface="+mj-ea"/>
          </a:defRPr>
        </a:defPPr>
      </a:lstStyle>
    </a:spDef>
    <a:lnDef>
      <a:spPr bwMode="auto">
        <a:solidFill>
          <a:schemeClr val="bg1"/>
        </a:solid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objectDefaults>
  <a:extraClrSchemeLst>
    <a:extraClrScheme>
      <a:clrScheme name="1_stream_st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eam_st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eam_st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eam_st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eam_st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eam_st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eam_st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eam_st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eam_st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eam_st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eam_st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eam_st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ream_stn 13">
        <a:dk1>
          <a:srgbClr val="000000"/>
        </a:dk1>
        <a:lt1>
          <a:srgbClr val="FFFFFF"/>
        </a:lt1>
        <a:dk2>
          <a:srgbClr val="000000"/>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
      <a:clrScheme name="1_stream_stn 14">
        <a:dk1>
          <a:srgbClr val="000000"/>
        </a:dk1>
        <a:lt1>
          <a:srgbClr val="FFFFFF"/>
        </a:lt1>
        <a:dk2>
          <a:srgbClr val="000066"/>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029A49686DB744900D5E7F66BB67F3" ma:contentTypeVersion="13" ma:contentTypeDescription="Create a new document." ma:contentTypeScope="" ma:versionID="ed33835058b803a2104b0787841f6d40">
  <xsd:schema xmlns:xsd="http://www.w3.org/2001/XMLSchema" xmlns:xs="http://www.w3.org/2001/XMLSchema" xmlns:p="http://schemas.microsoft.com/office/2006/metadata/properties" xmlns:ns3="d4f3bb52-9f87-4218-ba21-6dda332098b6" xmlns:ns4="4aa2978d-4014-4005-91fd-e3ca850ff4c7" targetNamespace="http://schemas.microsoft.com/office/2006/metadata/properties" ma:root="true" ma:fieldsID="fc3d28f05b12297c8227756e19ed2a8b" ns3:_="" ns4:_="">
    <xsd:import namespace="d4f3bb52-9f87-4218-ba21-6dda332098b6"/>
    <xsd:import namespace="4aa2978d-4014-4005-91fd-e3ca850ff4c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3bb52-9f87-4218-ba21-6dda332098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a2978d-4014-4005-91fd-e3ca850ff4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079B06-F941-42B0-8641-EC8F0A101D98}">
  <ds:schemaRefs>
    <ds:schemaRef ds:uri="d4f3bb52-9f87-4218-ba21-6dda332098b6"/>
    <ds:schemaRef ds:uri="4aa2978d-4014-4005-91fd-e3ca850ff4c7"/>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7861FB6-7608-41C2-9744-D2F2DD1E74F1}">
  <ds:schemaRefs>
    <ds:schemaRef ds:uri="http://schemas.microsoft.com/sharepoint/v3/contenttype/forms"/>
  </ds:schemaRefs>
</ds:datastoreItem>
</file>

<file path=customXml/itemProps3.xml><?xml version="1.0" encoding="utf-8"?>
<ds:datastoreItem xmlns:ds="http://schemas.openxmlformats.org/officeDocument/2006/customXml" ds:itemID="{8EEAB9B6-BE20-4307-BF18-48091ABF1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f3bb52-9f87-4218-ba21-6dda332098b6"/>
    <ds:schemaRef ds:uri="4aa2978d-4014-4005-91fd-e3ca850ff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20223</TotalTime>
  <Words>8553</Words>
  <Application>Microsoft Office PowerPoint</Application>
  <PresentationFormat>Widescreen</PresentationFormat>
  <Paragraphs>830</Paragraphs>
  <Slides>45</Slides>
  <Notes>45</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45</vt:i4>
      </vt:variant>
    </vt:vector>
  </HeadingPairs>
  <TitlesOfParts>
    <vt:vector size="62" baseType="lpstr">
      <vt:lpstr>HGP創英角ｺﾞｼｯｸUB</vt:lpstr>
      <vt:lpstr>メイリオ</vt:lpstr>
      <vt:lpstr>Abadi Extra Light</vt:lpstr>
      <vt:lpstr>Arial</vt:lpstr>
      <vt:lpstr>Arial Narrow</vt:lpstr>
      <vt:lpstr>azo-sans-web</vt:lpstr>
      <vt:lpstr>Calibri</vt:lpstr>
      <vt:lpstr>Calibri Light</vt:lpstr>
      <vt:lpstr>DINOTRegular</vt:lpstr>
      <vt:lpstr>Franklin Gothic Medium</vt:lpstr>
      <vt:lpstr>Open Sans</vt:lpstr>
      <vt:lpstr>Open Sans Light</vt:lpstr>
      <vt:lpstr>Symbol</vt:lpstr>
      <vt:lpstr>Trebuchet MS</vt:lpstr>
      <vt:lpstr>Verdana</vt:lpstr>
      <vt:lpstr>Wingdings</vt:lpstr>
      <vt:lpstr>1_NEC_Ublue_16_9</vt:lpstr>
      <vt:lpstr>PowerPoint Presentation</vt:lpstr>
      <vt:lpstr>NEC UNIVERGE BLUE CLOUD SERVICES</vt:lpstr>
      <vt:lpstr>PowerPoint Presentation</vt:lpstr>
      <vt:lpstr>PowerPoint Presentation</vt:lpstr>
      <vt:lpstr>PowerPoint Presentation</vt:lpstr>
      <vt:lpstr>PowerPoint Presentation</vt:lpstr>
      <vt:lpstr>UNIVERGE BLUE New Generation UCaaS and CCaaS</vt:lpstr>
      <vt:lpstr>PowerPoint Presentation</vt:lpstr>
      <vt:lpstr>UNIVERGE BLUE CONNECT Packages – Summarized Differences</vt:lpstr>
      <vt:lpstr>UNIVERGE BLUE Additional Device Connections (Resource License)</vt:lpstr>
      <vt:lpstr>PowerPoint Presentation</vt:lpstr>
      <vt:lpstr>PowerPoint Presentation</vt:lpstr>
      <vt:lpstr>UNIVERGE BLUE Business Phones – DT900S</vt:lpstr>
      <vt:lpstr>UNIVERGE BLUE Business Phones – DT920S 6-key</vt:lpstr>
      <vt:lpstr>UNIVERGE BLUE Business Phones – DT920S Self-labeling</vt:lpstr>
      <vt:lpstr>UNIVERGE BLUE Business Phones – DT930S Touch Screen</vt:lpstr>
      <vt:lpstr>PowerPoint Presentation</vt:lpstr>
      <vt:lpstr>PowerPoint Presentation</vt:lpstr>
      <vt:lpstr>PowerPoint Presentation</vt:lpstr>
      <vt:lpstr>PowerPoint Presentation</vt:lpstr>
      <vt:lpstr>PowerPoint Presentation</vt:lpstr>
      <vt:lpstr>UNIVERGE BLUE EXTEND – Easily Access Pre-built Apps </vt:lpstr>
      <vt:lpstr>PowerPoint Presentation</vt:lpstr>
      <vt:lpstr>PowerPoint Presentation</vt:lpstr>
      <vt:lpstr>PowerPoint Presentation</vt:lpstr>
      <vt:lpstr>UNIVERGE BLUE MEET WEBINAR </vt:lpstr>
      <vt:lpstr>PowerPoint Presentation</vt:lpstr>
      <vt:lpstr>UNIVERGE BLUE SHARE Key Features </vt:lpstr>
      <vt:lpstr>PowerPoint Presentation</vt:lpstr>
      <vt:lpstr>PowerPoint Presentation</vt:lpstr>
      <vt:lpstr>UNIVERGE BLUE ENGAGE</vt:lpstr>
      <vt:lpstr>UNIVERGE BLUE ENGAGE – 3 Packages</vt:lpstr>
      <vt:lpstr>PowerPoint Presentation</vt:lpstr>
      <vt:lpstr>PowerPoint Presentation</vt:lpstr>
      <vt:lpstr>PowerPoint Presentation</vt:lpstr>
      <vt:lpstr>UNIVERGE BLUE CLOUD SERVICES - Layered Security Model</vt:lpstr>
      <vt:lpstr>UNIVERGE BLUE Cloud Architecture &amp; Security</vt:lpstr>
      <vt:lpstr>Competitive Differentiation</vt:lpstr>
      <vt:lpstr>Advance Your Workforce To The Next Level</vt:lpstr>
      <vt:lpstr>PowerPoint Presentation</vt:lpstr>
      <vt:lpstr>Tour of CONNECT UCaaS</vt:lpstr>
      <vt:lpstr>Voicemail Transcription</vt:lpstr>
      <vt:lpstr>MEET Transcription – Sent to Email</vt:lpstr>
      <vt:lpstr>PowerPoint Presentation</vt:lpstr>
      <vt:lpstr>Questions &amp;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Santel Communications</cp:lastModifiedBy>
  <cp:revision>367</cp:revision>
  <dcterms:created xsi:type="dcterms:W3CDTF">2020-03-20T09:36:28Z</dcterms:created>
  <dcterms:modified xsi:type="dcterms:W3CDTF">2021-04-16T18:37:34Z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0x01010066029A49686DB744900D5E7F66BB67F3</vt:lpwstr>
  </property>
</Properties>
</file>