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1" ContentType="image/jpe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56" r:id="rId5"/>
    <p:sldId id="259" r:id="rId6"/>
    <p:sldId id="258" r:id="rId7"/>
    <p:sldId id="257" r:id="rId8"/>
    <p:sldId id="260" r:id="rId9"/>
    <p:sldId id="267" r:id="rId10"/>
    <p:sldId id="271" r:id="rId11"/>
    <p:sldId id="262" r:id="rId12"/>
    <p:sldId id="269" r:id="rId13"/>
    <p:sldId id="266" r:id="rId14"/>
    <p:sldId id="268" r:id="rId15"/>
    <p:sldId id="270" r:id="rId16"/>
    <p:sldId id="261" r:id="rId17"/>
    <p:sldId id="26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DA2F5F9-5D38-47EF-82E2-B1D536EA8E61}">
          <p14:sldIdLst>
            <p14:sldId id="256"/>
            <p14:sldId id="259"/>
            <p14:sldId id="258"/>
            <p14:sldId id="257"/>
            <p14:sldId id="260"/>
            <p14:sldId id="267"/>
            <p14:sldId id="271"/>
            <p14:sldId id="262"/>
            <p14:sldId id="269"/>
            <p14:sldId id="266"/>
            <p14:sldId id="268"/>
            <p14:sldId id="270"/>
            <p14:sldId id="261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447" autoAdjust="0"/>
  </p:normalViewPr>
  <p:slideViewPr>
    <p:cSldViewPr snapToGrid="0">
      <p:cViewPr varScale="1">
        <p:scale>
          <a:sx n="107" d="100"/>
          <a:sy n="107" d="100"/>
        </p:scale>
        <p:origin x="6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visi, Mary E." userId="4d133acd-b9d3-4d96-908b-ab0fbe2763b5" providerId="ADAL" clId="{16622788-E57F-458A-BC8D-A372ABB18637}"/>
    <pc:docChg chg="modSld">
      <pc:chgData name="Luvisi, Mary E." userId="4d133acd-b9d3-4d96-908b-ab0fbe2763b5" providerId="ADAL" clId="{16622788-E57F-458A-BC8D-A372ABB18637}" dt="2025-03-11T12:49:05.145" v="5" actId="688"/>
      <pc:docMkLst>
        <pc:docMk/>
      </pc:docMkLst>
      <pc:sldChg chg="addSp modSp">
        <pc:chgData name="Luvisi, Mary E." userId="4d133acd-b9d3-4d96-908b-ab0fbe2763b5" providerId="ADAL" clId="{16622788-E57F-458A-BC8D-A372ABB18637}" dt="2025-03-11T12:49:05.145" v="5" actId="688"/>
        <pc:sldMkLst>
          <pc:docMk/>
          <pc:sldMk cId="4195824224" sldId="271"/>
        </pc:sldMkLst>
        <pc:picChg chg="add mod">
          <ac:chgData name="Luvisi, Mary E." userId="4d133acd-b9d3-4d96-908b-ab0fbe2763b5" providerId="ADAL" clId="{16622788-E57F-458A-BC8D-A372ABB18637}" dt="2025-03-11T12:49:05.145" v="5" actId="688"/>
          <ac:picMkLst>
            <pc:docMk/>
            <pc:sldMk cId="4195824224" sldId="271"/>
            <ac:picMk id="5" creationId="{3F77E4A4-A388-4BB5-B3C0-3ECEDC276054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sng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u="sng">
                <a:solidFill>
                  <a:sysClr val="windowText" lastClr="000000"/>
                </a:solidFill>
              </a:rPr>
              <a:t>2025 Budget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sng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DB-4667-A76F-647D80D259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DB-4667-A76F-647D80D2590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DB-4667-A76F-647D80D2590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3DB-4667-A76F-647D80D2590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3DB-4667-A76F-647D80D2590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3DB-4667-A76F-647D80D2590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3DB-4667-A76F-647D80D2590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3DB-4667-A76F-647D80D2590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3DB-4667-A76F-647D80D2590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3DB-4667-A76F-647D80D2590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23DB-4667-A76F-647D80D2590D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23DB-4667-A76F-647D80D2590D}"/>
              </c:ext>
            </c:extLst>
          </c:dPt>
          <c:dLbls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'Paynes Landing HOA'!$E$55:$E$66</c:f>
              <c:strCache>
                <c:ptCount val="12"/>
                <c:pt idx="0">
                  <c:v>Lawn Care</c:v>
                </c:pt>
                <c:pt idx="1">
                  <c:v>Pond Maintenance</c:v>
                </c:pt>
                <c:pt idx="2">
                  <c:v>HOA Insurance</c:v>
                </c:pt>
                <c:pt idx="3">
                  <c:v>HOA Taxes</c:v>
                </c:pt>
                <c:pt idx="4">
                  <c:v>Tree Replacement/Landscaping</c:v>
                </c:pt>
                <c:pt idx="5">
                  <c:v>Office Supplies</c:v>
                </c:pt>
                <c:pt idx="6">
                  <c:v>Mailings</c:v>
                </c:pt>
                <c:pt idx="7">
                  <c:v>PO Box</c:v>
                </c:pt>
                <c:pt idx="8">
                  <c:v>Social Committee</c:v>
                </c:pt>
                <c:pt idx="9">
                  <c:v>Attorney Fees</c:v>
                </c:pt>
                <c:pt idx="10">
                  <c:v>Website Creation</c:v>
                </c:pt>
                <c:pt idx="11">
                  <c:v>Quickbooks</c:v>
                </c:pt>
              </c:strCache>
            </c:strRef>
          </c:cat>
          <c:val>
            <c:numRef>
              <c:f>'Paynes Landing HOA'!$F$55:$F$66</c:f>
              <c:numCache>
                <c:formatCode>"$"#,##0.00</c:formatCode>
                <c:ptCount val="12"/>
                <c:pt idx="0">
                  <c:v>17200</c:v>
                </c:pt>
                <c:pt idx="1">
                  <c:v>1575</c:v>
                </c:pt>
                <c:pt idx="2">
                  <c:v>2831.6</c:v>
                </c:pt>
                <c:pt idx="3">
                  <c:v>265</c:v>
                </c:pt>
                <c:pt idx="4">
                  <c:v>3800</c:v>
                </c:pt>
                <c:pt idx="5">
                  <c:v>200</c:v>
                </c:pt>
                <c:pt idx="6">
                  <c:v>300</c:v>
                </c:pt>
                <c:pt idx="7">
                  <c:v>183.84</c:v>
                </c:pt>
                <c:pt idx="8">
                  <c:v>2000</c:v>
                </c:pt>
                <c:pt idx="9">
                  <c:v>3000</c:v>
                </c:pt>
                <c:pt idx="10">
                  <c:v>2000</c:v>
                </c:pt>
                <c:pt idx="11">
                  <c:v>1133.3499999999999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23DB-4667-A76F-647D80D259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8021221307994122E-2"/>
          <c:y val="0.71237323890591742"/>
          <c:w val="0.84620737912458099"/>
          <c:h val="0.274241190072122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979BF6-E5A4-4118-81AD-F3773FC1A34B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DA877075-23C6-4336-9823-CFC0B0D9709F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 b="1" dirty="0"/>
            <a:t>Election Results</a:t>
          </a:r>
          <a:endParaRPr lang="en-US" sz="2000" dirty="0"/>
        </a:p>
      </dgm:t>
    </dgm:pt>
    <dgm:pt modelId="{B87A2272-C0D1-4832-AA67-A0D1F38AFBC1}" type="parTrans" cxnId="{32AE2726-41C4-4793-870C-E98CCFC4DF8E}">
      <dgm:prSet/>
      <dgm:spPr/>
      <dgm:t>
        <a:bodyPr/>
        <a:lstStyle/>
        <a:p>
          <a:endParaRPr lang="en-US"/>
        </a:p>
      </dgm:t>
    </dgm:pt>
    <dgm:pt modelId="{84E9FAF0-71C5-4EE8-8AE9-71E6D8CCF8F7}" type="sibTrans" cxnId="{32AE2726-41C4-4793-870C-E98CCFC4DF8E}">
      <dgm:prSet/>
      <dgm:spPr/>
      <dgm:t>
        <a:bodyPr/>
        <a:lstStyle/>
        <a:p>
          <a:endParaRPr lang="en-US"/>
        </a:p>
      </dgm:t>
    </dgm:pt>
    <dgm:pt modelId="{12FEFCFB-4CA3-4467-A969-32E75FAC09A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 b="1" dirty="0"/>
            <a:t>Damage to median trees/turf</a:t>
          </a:r>
          <a:endParaRPr lang="en-US" sz="2000" dirty="0"/>
        </a:p>
      </dgm:t>
    </dgm:pt>
    <dgm:pt modelId="{DEB77442-D6D6-4589-849E-06AE87C4277C}" type="parTrans" cxnId="{8C1E05F2-2FAE-43F8-AB93-500C3279FA6F}">
      <dgm:prSet/>
      <dgm:spPr/>
      <dgm:t>
        <a:bodyPr/>
        <a:lstStyle/>
        <a:p>
          <a:endParaRPr lang="en-US"/>
        </a:p>
      </dgm:t>
    </dgm:pt>
    <dgm:pt modelId="{15E79116-EEA9-49AE-B360-12B25F53F0D3}" type="sibTrans" cxnId="{8C1E05F2-2FAE-43F8-AB93-500C3279FA6F}">
      <dgm:prSet/>
      <dgm:spPr/>
      <dgm:t>
        <a:bodyPr/>
        <a:lstStyle/>
        <a:p>
          <a:endParaRPr lang="en-US"/>
        </a:p>
      </dgm:t>
    </dgm:pt>
    <dgm:pt modelId="{03E638E2-1A4B-4D43-B405-A57D1FC1074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Replacing trees/adding up front</a:t>
          </a:r>
          <a:endParaRPr lang="en-US" sz="2000" dirty="0"/>
        </a:p>
      </dgm:t>
    </dgm:pt>
    <dgm:pt modelId="{7F49B604-48FF-46BD-B6AF-FF3A1BAFC55B}" type="parTrans" cxnId="{56D944F2-747E-48C0-BC4A-0704C52B3C52}">
      <dgm:prSet/>
      <dgm:spPr/>
      <dgm:t>
        <a:bodyPr/>
        <a:lstStyle/>
        <a:p>
          <a:endParaRPr lang="en-US"/>
        </a:p>
      </dgm:t>
    </dgm:pt>
    <dgm:pt modelId="{3765DCEA-EB92-4045-8897-505BAB520421}" type="sibTrans" cxnId="{56D944F2-747E-48C0-BC4A-0704C52B3C52}">
      <dgm:prSet/>
      <dgm:spPr/>
      <dgm:t>
        <a:bodyPr/>
        <a:lstStyle/>
        <a:p>
          <a:endParaRPr lang="en-US"/>
        </a:p>
      </dgm:t>
    </dgm:pt>
    <dgm:pt modelId="{46D2B40C-CCFE-46F0-B488-B944D9F4EF9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Roundabout fixup</a:t>
          </a:r>
        </a:p>
        <a:p>
          <a:pPr>
            <a:lnSpc>
              <a:spcPct val="100000"/>
            </a:lnSpc>
          </a:pPr>
          <a:endParaRPr lang="en-US" sz="2000" dirty="0"/>
        </a:p>
      </dgm:t>
    </dgm:pt>
    <dgm:pt modelId="{FC387F39-3EEE-4B23-B66F-049468C0C51D}" type="parTrans" cxnId="{568A21FB-DB92-4DF3-8A1C-9E630E845EF3}">
      <dgm:prSet/>
      <dgm:spPr/>
      <dgm:t>
        <a:bodyPr/>
        <a:lstStyle/>
        <a:p>
          <a:endParaRPr lang="en-US"/>
        </a:p>
      </dgm:t>
    </dgm:pt>
    <dgm:pt modelId="{BBD6496E-5BE1-4C02-8120-CA4EA49A5ABF}" type="sibTrans" cxnId="{568A21FB-DB92-4DF3-8A1C-9E630E845EF3}">
      <dgm:prSet/>
      <dgm:spPr/>
      <dgm:t>
        <a:bodyPr/>
        <a:lstStyle/>
        <a:p>
          <a:endParaRPr lang="en-US"/>
        </a:p>
      </dgm:t>
    </dgm:pt>
    <dgm:pt modelId="{5D83F2B5-065D-4EBF-9F33-29FE5745F9FD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 b="1" dirty="0"/>
            <a:t>Web Site</a:t>
          </a:r>
        </a:p>
        <a:p>
          <a:pPr>
            <a:lnSpc>
              <a:spcPct val="100000"/>
            </a:lnSpc>
            <a:defRPr b="1"/>
          </a:pPr>
          <a:r>
            <a:rPr lang="en-US" sz="2000" dirty="0"/>
            <a:t>Online fee payments</a:t>
          </a:r>
        </a:p>
        <a:p>
          <a:pPr>
            <a:lnSpc>
              <a:spcPct val="100000"/>
            </a:lnSpc>
            <a:defRPr b="1"/>
          </a:pPr>
          <a:r>
            <a:rPr lang="en-US" sz="2000" dirty="0"/>
            <a:t>Coming Soon!</a:t>
          </a:r>
        </a:p>
      </dgm:t>
    </dgm:pt>
    <dgm:pt modelId="{0D4857E7-748B-4CB8-B3AF-369860C1EC24}" type="parTrans" cxnId="{BD1149E5-2E7F-4F08-AAB2-140C79DABE5F}">
      <dgm:prSet/>
      <dgm:spPr/>
      <dgm:t>
        <a:bodyPr/>
        <a:lstStyle/>
        <a:p>
          <a:endParaRPr lang="en-US"/>
        </a:p>
      </dgm:t>
    </dgm:pt>
    <dgm:pt modelId="{C5F5791F-6AEE-4B2A-A0C6-8C9A4C4CA20D}" type="sibTrans" cxnId="{BD1149E5-2E7F-4F08-AAB2-140C79DABE5F}">
      <dgm:prSet/>
      <dgm:spPr/>
      <dgm:t>
        <a:bodyPr/>
        <a:lstStyle/>
        <a:p>
          <a:endParaRPr lang="en-US"/>
        </a:p>
      </dgm:t>
    </dgm:pt>
    <dgm:pt modelId="{7770C354-CDE2-4B41-B7F5-4BE1A0C24E4B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 b="1" dirty="0"/>
            <a:t>Pet waste stations</a:t>
          </a:r>
        </a:p>
        <a:p>
          <a:pPr>
            <a:lnSpc>
              <a:spcPct val="100000"/>
            </a:lnSpc>
            <a:defRPr b="1"/>
          </a:pPr>
          <a:r>
            <a:rPr lang="en-US" sz="2000" b="1" dirty="0"/>
            <a:t>Dog Boarding and Grooming Business-</a:t>
          </a:r>
          <a:r>
            <a:rPr lang="en-US" sz="2000" b="1" dirty="0" err="1"/>
            <a:t>LaCosta</a:t>
          </a:r>
          <a:endParaRPr lang="en-US" sz="2000" dirty="0"/>
        </a:p>
      </dgm:t>
    </dgm:pt>
    <dgm:pt modelId="{C879AC8C-4999-4E37-916C-4F9004A3B508}" type="parTrans" cxnId="{FA2CAB9E-71CD-458B-9388-F78CD7B61631}">
      <dgm:prSet/>
      <dgm:spPr/>
      <dgm:t>
        <a:bodyPr/>
        <a:lstStyle/>
        <a:p>
          <a:endParaRPr lang="en-US"/>
        </a:p>
      </dgm:t>
    </dgm:pt>
    <dgm:pt modelId="{807D9C7A-5E64-472E-A2F1-92C3E4A3B92F}" type="sibTrans" cxnId="{FA2CAB9E-71CD-458B-9388-F78CD7B61631}">
      <dgm:prSet/>
      <dgm:spPr/>
      <dgm:t>
        <a:bodyPr/>
        <a:lstStyle/>
        <a:p>
          <a:endParaRPr lang="en-US"/>
        </a:p>
      </dgm:t>
    </dgm:pt>
    <dgm:pt modelId="{9EC9EADD-F532-451F-9FC5-7BBD7D8BAA67}" type="pres">
      <dgm:prSet presAssocID="{C9979BF6-E5A4-4118-81AD-F3773FC1A34B}" presName="root" presStyleCnt="0">
        <dgm:presLayoutVars>
          <dgm:dir/>
          <dgm:resizeHandles val="exact"/>
        </dgm:presLayoutVars>
      </dgm:prSet>
      <dgm:spPr/>
    </dgm:pt>
    <dgm:pt modelId="{A3E4B7A7-1491-47B8-811D-BE2DDF2A7F42}" type="pres">
      <dgm:prSet presAssocID="{DA877075-23C6-4336-9823-CFC0B0D9709F}" presName="compNode" presStyleCnt="0"/>
      <dgm:spPr/>
    </dgm:pt>
    <dgm:pt modelId="{713DD5C0-B185-4394-A4C5-12841C1117AE}" type="pres">
      <dgm:prSet presAssocID="{DA877075-23C6-4336-9823-CFC0B0D9709F}" presName="iconRect" presStyleLbl="node1" presStyleIdx="0" presStyleCnt="4" custLinFactNeighborX="-12141" custLinFactNeighborY="-711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5675C6C6-ADA0-4B2C-AA7A-A3D32DB40F24}" type="pres">
      <dgm:prSet presAssocID="{DA877075-23C6-4336-9823-CFC0B0D9709F}" presName="iconSpace" presStyleCnt="0"/>
      <dgm:spPr/>
    </dgm:pt>
    <dgm:pt modelId="{1978E518-827A-4643-91E8-36867E2AD0AF}" type="pres">
      <dgm:prSet presAssocID="{DA877075-23C6-4336-9823-CFC0B0D9709F}" presName="parTx" presStyleLbl="revTx" presStyleIdx="0" presStyleCnt="8" custLinFactNeighborX="5464" custLinFactNeighborY="-9099">
        <dgm:presLayoutVars>
          <dgm:chMax val="0"/>
          <dgm:chPref val="0"/>
        </dgm:presLayoutVars>
      </dgm:prSet>
      <dgm:spPr/>
    </dgm:pt>
    <dgm:pt modelId="{5BE3F46A-075A-4EC7-AB46-86B57A369057}" type="pres">
      <dgm:prSet presAssocID="{DA877075-23C6-4336-9823-CFC0B0D9709F}" presName="txSpace" presStyleCnt="0"/>
      <dgm:spPr/>
    </dgm:pt>
    <dgm:pt modelId="{851C355F-30F1-4C41-9CFB-094AF608DA49}" type="pres">
      <dgm:prSet presAssocID="{DA877075-23C6-4336-9823-CFC0B0D9709F}" presName="desTx" presStyleLbl="revTx" presStyleIdx="1" presStyleCnt="8">
        <dgm:presLayoutVars/>
      </dgm:prSet>
      <dgm:spPr/>
    </dgm:pt>
    <dgm:pt modelId="{053DD023-38BA-4FD5-A65A-0D99DEC3A9E7}" type="pres">
      <dgm:prSet presAssocID="{84E9FAF0-71C5-4EE8-8AE9-71E6D8CCF8F7}" presName="sibTrans" presStyleCnt="0"/>
      <dgm:spPr/>
    </dgm:pt>
    <dgm:pt modelId="{93579394-84EA-4989-8372-E4A98CD1D233}" type="pres">
      <dgm:prSet presAssocID="{12FEFCFB-4CA3-4467-A969-32E75FAC09AC}" presName="compNode" presStyleCnt="0"/>
      <dgm:spPr/>
    </dgm:pt>
    <dgm:pt modelId="{D0D2CAC5-957E-49AD-BB03-E86D8805C89D}" type="pres">
      <dgm:prSet presAssocID="{12FEFCFB-4CA3-4467-A969-32E75FAC09AC}" presName="iconRect" presStyleLbl="node1" presStyleIdx="1" presStyleCnt="4" custLinFactNeighborX="3945" custLinFactNeighborY="-1246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196CE487-86DB-41FC-8010-A213107B94DC}" type="pres">
      <dgm:prSet presAssocID="{12FEFCFB-4CA3-4467-A969-32E75FAC09AC}" presName="iconSpace" presStyleCnt="0"/>
      <dgm:spPr/>
    </dgm:pt>
    <dgm:pt modelId="{BFD7D31D-A793-4D91-94BD-4EF1F7470CD8}" type="pres">
      <dgm:prSet presAssocID="{12FEFCFB-4CA3-4467-A969-32E75FAC09AC}" presName="parTx" presStyleLbl="revTx" presStyleIdx="2" presStyleCnt="8" custLinFactNeighborX="12025" custLinFactNeighborY="-9902">
        <dgm:presLayoutVars>
          <dgm:chMax val="0"/>
          <dgm:chPref val="0"/>
        </dgm:presLayoutVars>
      </dgm:prSet>
      <dgm:spPr/>
    </dgm:pt>
    <dgm:pt modelId="{DD3553A3-80DC-475F-A220-023010E9A663}" type="pres">
      <dgm:prSet presAssocID="{12FEFCFB-4CA3-4467-A969-32E75FAC09AC}" presName="txSpace" presStyleCnt="0"/>
      <dgm:spPr/>
    </dgm:pt>
    <dgm:pt modelId="{A6DC524A-81FE-403B-9E06-C1977FA39880}" type="pres">
      <dgm:prSet presAssocID="{12FEFCFB-4CA3-4467-A969-32E75FAC09AC}" presName="desTx" presStyleLbl="revTx" presStyleIdx="3" presStyleCnt="8" custScaleX="143662" custLinFactNeighborX="12896" custLinFactNeighborY="-13789">
        <dgm:presLayoutVars/>
      </dgm:prSet>
      <dgm:spPr/>
    </dgm:pt>
    <dgm:pt modelId="{60216B91-A583-4029-AD08-5E69CAEDCF59}" type="pres">
      <dgm:prSet presAssocID="{15E79116-EEA9-49AE-B360-12B25F53F0D3}" presName="sibTrans" presStyleCnt="0"/>
      <dgm:spPr/>
    </dgm:pt>
    <dgm:pt modelId="{E49D2EDD-A24E-451E-913B-1E163753929A}" type="pres">
      <dgm:prSet presAssocID="{5D83F2B5-065D-4EBF-9F33-29FE5745F9FD}" presName="compNode" presStyleCnt="0"/>
      <dgm:spPr/>
    </dgm:pt>
    <dgm:pt modelId="{C5962569-611C-4196-B617-B53F5F7B9AD1}" type="pres">
      <dgm:prSet presAssocID="{5D83F2B5-065D-4EBF-9F33-29FE5745F9FD}" presName="iconRect" presStyleLbl="node1" presStyleIdx="2" presStyleCnt="4" custLinFactNeighborX="9995" custLinFactNeighborY="-1506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ilding with solid fill"/>
        </a:ext>
      </dgm:extLst>
    </dgm:pt>
    <dgm:pt modelId="{78128656-B55A-4BE7-AD85-1D5B3D3D6E8B}" type="pres">
      <dgm:prSet presAssocID="{5D83F2B5-065D-4EBF-9F33-29FE5745F9FD}" presName="iconSpace" presStyleCnt="0"/>
      <dgm:spPr/>
    </dgm:pt>
    <dgm:pt modelId="{F2B374F9-A8B6-46C0-91DC-FDCE96D6D7C7}" type="pres">
      <dgm:prSet presAssocID="{5D83F2B5-065D-4EBF-9F33-29FE5745F9FD}" presName="parTx" presStyleLbl="revTx" presStyleIdx="4" presStyleCnt="8" custScaleX="112222" custLinFactNeighborX="6528" custLinFactNeighborY="-18063">
        <dgm:presLayoutVars>
          <dgm:chMax val="0"/>
          <dgm:chPref val="0"/>
        </dgm:presLayoutVars>
      </dgm:prSet>
      <dgm:spPr/>
    </dgm:pt>
    <dgm:pt modelId="{A63C78E5-6A43-46CB-B0B9-1EAAE9B2175E}" type="pres">
      <dgm:prSet presAssocID="{5D83F2B5-065D-4EBF-9F33-29FE5745F9FD}" presName="txSpace" presStyleCnt="0"/>
      <dgm:spPr/>
    </dgm:pt>
    <dgm:pt modelId="{6B670D27-6C2E-466D-887D-19AB5914C5B9}" type="pres">
      <dgm:prSet presAssocID="{5D83F2B5-065D-4EBF-9F33-29FE5745F9FD}" presName="desTx" presStyleLbl="revTx" presStyleIdx="5" presStyleCnt="8">
        <dgm:presLayoutVars/>
      </dgm:prSet>
      <dgm:spPr/>
    </dgm:pt>
    <dgm:pt modelId="{64050BA0-5691-4D67-BA32-ABFB96552817}" type="pres">
      <dgm:prSet presAssocID="{C5F5791F-6AEE-4B2A-A0C6-8C9A4C4CA20D}" presName="sibTrans" presStyleCnt="0"/>
      <dgm:spPr/>
    </dgm:pt>
    <dgm:pt modelId="{77A9B000-DFB8-4A07-A664-5684436D7709}" type="pres">
      <dgm:prSet presAssocID="{7770C354-CDE2-4B41-B7F5-4BE1A0C24E4B}" presName="compNode" presStyleCnt="0"/>
      <dgm:spPr/>
    </dgm:pt>
    <dgm:pt modelId="{E88A1D30-4AB5-48AD-AA32-65342599FFA8}" type="pres">
      <dgm:prSet presAssocID="{7770C354-CDE2-4B41-B7F5-4BE1A0C24E4B}" presName="iconRect" presStyleLbl="node1" presStyleIdx="3" presStyleCnt="4" custLinFactNeighborX="35804" custLinFactNeighborY="112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g"/>
        </a:ext>
      </dgm:extLst>
    </dgm:pt>
    <dgm:pt modelId="{BBD69081-F140-40AE-8904-63A03F2B8780}" type="pres">
      <dgm:prSet presAssocID="{7770C354-CDE2-4B41-B7F5-4BE1A0C24E4B}" presName="iconSpace" presStyleCnt="0"/>
      <dgm:spPr/>
    </dgm:pt>
    <dgm:pt modelId="{9F6F9E48-E089-4377-920B-A85C0CFDF105}" type="pres">
      <dgm:prSet presAssocID="{7770C354-CDE2-4B41-B7F5-4BE1A0C24E4B}" presName="parTx" presStyleLbl="revTx" presStyleIdx="6" presStyleCnt="8" custLinFactNeighborX="11036" custLinFactNeighborY="-11466">
        <dgm:presLayoutVars>
          <dgm:chMax val="0"/>
          <dgm:chPref val="0"/>
        </dgm:presLayoutVars>
      </dgm:prSet>
      <dgm:spPr/>
    </dgm:pt>
    <dgm:pt modelId="{DA3DAB70-EF1A-4EF7-8759-C48686275D52}" type="pres">
      <dgm:prSet presAssocID="{7770C354-CDE2-4B41-B7F5-4BE1A0C24E4B}" presName="txSpace" presStyleCnt="0"/>
      <dgm:spPr/>
    </dgm:pt>
    <dgm:pt modelId="{4728CE34-A32C-4FEE-A455-D4EA420C2440}" type="pres">
      <dgm:prSet presAssocID="{7770C354-CDE2-4B41-B7F5-4BE1A0C24E4B}" presName="desTx" presStyleLbl="revTx" presStyleIdx="7" presStyleCnt="8">
        <dgm:presLayoutVars/>
      </dgm:prSet>
      <dgm:spPr/>
    </dgm:pt>
  </dgm:ptLst>
  <dgm:cxnLst>
    <dgm:cxn modelId="{F924271C-A33E-403B-9B13-DC0E6F79D0CB}" type="presOf" srcId="{46D2B40C-CCFE-46F0-B488-B944D9F4EF9A}" destId="{A6DC524A-81FE-403B-9E06-C1977FA39880}" srcOrd="0" destOrd="1" presId="urn:microsoft.com/office/officeart/2018/5/layout/CenteredIconLabelDescriptionList"/>
    <dgm:cxn modelId="{32AE2726-41C4-4793-870C-E98CCFC4DF8E}" srcId="{C9979BF6-E5A4-4118-81AD-F3773FC1A34B}" destId="{DA877075-23C6-4336-9823-CFC0B0D9709F}" srcOrd="0" destOrd="0" parTransId="{B87A2272-C0D1-4832-AA67-A0D1F38AFBC1}" sibTransId="{84E9FAF0-71C5-4EE8-8AE9-71E6D8CCF8F7}"/>
    <dgm:cxn modelId="{AAE85F28-7AA8-45E4-AFBC-B7F017E725AA}" type="presOf" srcId="{12FEFCFB-4CA3-4467-A969-32E75FAC09AC}" destId="{BFD7D31D-A793-4D91-94BD-4EF1F7470CD8}" srcOrd="0" destOrd="0" presId="urn:microsoft.com/office/officeart/2018/5/layout/CenteredIconLabelDescriptionList"/>
    <dgm:cxn modelId="{1E963C42-8327-4C63-ABE1-41C7DA1465A9}" type="presOf" srcId="{03E638E2-1A4B-4D43-B405-A57D1FC10749}" destId="{A6DC524A-81FE-403B-9E06-C1977FA39880}" srcOrd="0" destOrd="0" presId="urn:microsoft.com/office/officeart/2018/5/layout/CenteredIconLabelDescriptionList"/>
    <dgm:cxn modelId="{9630D370-7CDF-49DE-A2D3-25875368655D}" type="presOf" srcId="{DA877075-23C6-4336-9823-CFC0B0D9709F}" destId="{1978E518-827A-4643-91E8-36867E2AD0AF}" srcOrd="0" destOrd="0" presId="urn:microsoft.com/office/officeart/2018/5/layout/CenteredIconLabelDescriptionList"/>
    <dgm:cxn modelId="{EE4F2A72-BC64-4E76-868D-86835863C333}" type="presOf" srcId="{5D83F2B5-065D-4EBF-9F33-29FE5745F9FD}" destId="{F2B374F9-A8B6-46C0-91DC-FDCE96D6D7C7}" srcOrd="0" destOrd="0" presId="urn:microsoft.com/office/officeart/2018/5/layout/CenteredIconLabelDescriptionList"/>
    <dgm:cxn modelId="{FA2CAB9E-71CD-458B-9388-F78CD7B61631}" srcId="{C9979BF6-E5A4-4118-81AD-F3773FC1A34B}" destId="{7770C354-CDE2-4B41-B7F5-4BE1A0C24E4B}" srcOrd="3" destOrd="0" parTransId="{C879AC8C-4999-4E37-916C-4F9004A3B508}" sibTransId="{807D9C7A-5E64-472E-A2F1-92C3E4A3B92F}"/>
    <dgm:cxn modelId="{502180A5-95C3-4EC5-9600-169250FF27AB}" type="presOf" srcId="{C9979BF6-E5A4-4118-81AD-F3773FC1A34B}" destId="{9EC9EADD-F532-451F-9FC5-7BBD7D8BAA67}" srcOrd="0" destOrd="0" presId="urn:microsoft.com/office/officeart/2018/5/layout/CenteredIconLabelDescriptionList"/>
    <dgm:cxn modelId="{BD1149E5-2E7F-4F08-AAB2-140C79DABE5F}" srcId="{C9979BF6-E5A4-4118-81AD-F3773FC1A34B}" destId="{5D83F2B5-065D-4EBF-9F33-29FE5745F9FD}" srcOrd="2" destOrd="0" parTransId="{0D4857E7-748B-4CB8-B3AF-369860C1EC24}" sibTransId="{C5F5791F-6AEE-4B2A-A0C6-8C9A4C4CA20D}"/>
    <dgm:cxn modelId="{E0D446EF-B211-4AF5-A3BB-F26D5D7F5857}" type="presOf" srcId="{7770C354-CDE2-4B41-B7F5-4BE1A0C24E4B}" destId="{9F6F9E48-E089-4377-920B-A85C0CFDF105}" srcOrd="0" destOrd="0" presId="urn:microsoft.com/office/officeart/2018/5/layout/CenteredIconLabelDescriptionList"/>
    <dgm:cxn modelId="{8C1E05F2-2FAE-43F8-AB93-500C3279FA6F}" srcId="{C9979BF6-E5A4-4118-81AD-F3773FC1A34B}" destId="{12FEFCFB-4CA3-4467-A969-32E75FAC09AC}" srcOrd="1" destOrd="0" parTransId="{DEB77442-D6D6-4589-849E-06AE87C4277C}" sibTransId="{15E79116-EEA9-49AE-B360-12B25F53F0D3}"/>
    <dgm:cxn modelId="{56D944F2-747E-48C0-BC4A-0704C52B3C52}" srcId="{12FEFCFB-4CA3-4467-A969-32E75FAC09AC}" destId="{03E638E2-1A4B-4D43-B405-A57D1FC10749}" srcOrd="0" destOrd="0" parTransId="{7F49B604-48FF-46BD-B6AF-FF3A1BAFC55B}" sibTransId="{3765DCEA-EB92-4045-8897-505BAB520421}"/>
    <dgm:cxn modelId="{568A21FB-DB92-4DF3-8A1C-9E630E845EF3}" srcId="{12FEFCFB-4CA3-4467-A969-32E75FAC09AC}" destId="{46D2B40C-CCFE-46F0-B488-B944D9F4EF9A}" srcOrd="1" destOrd="0" parTransId="{FC387F39-3EEE-4B23-B66F-049468C0C51D}" sibTransId="{BBD6496E-5BE1-4C02-8120-CA4EA49A5ABF}"/>
    <dgm:cxn modelId="{08D79054-8F34-4DCD-9F59-F02FB31D611F}" type="presParOf" srcId="{9EC9EADD-F532-451F-9FC5-7BBD7D8BAA67}" destId="{A3E4B7A7-1491-47B8-811D-BE2DDF2A7F42}" srcOrd="0" destOrd="0" presId="urn:microsoft.com/office/officeart/2018/5/layout/CenteredIconLabelDescriptionList"/>
    <dgm:cxn modelId="{669BAAC6-0EC8-4240-9B84-5AF51263F561}" type="presParOf" srcId="{A3E4B7A7-1491-47B8-811D-BE2DDF2A7F42}" destId="{713DD5C0-B185-4394-A4C5-12841C1117AE}" srcOrd="0" destOrd="0" presId="urn:microsoft.com/office/officeart/2018/5/layout/CenteredIconLabelDescriptionList"/>
    <dgm:cxn modelId="{1AD28677-15FE-411B-B06F-1018250424E1}" type="presParOf" srcId="{A3E4B7A7-1491-47B8-811D-BE2DDF2A7F42}" destId="{5675C6C6-ADA0-4B2C-AA7A-A3D32DB40F24}" srcOrd="1" destOrd="0" presId="urn:microsoft.com/office/officeart/2018/5/layout/CenteredIconLabelDescriptionList"/>
    <dgm:cxn modelId="{142B2B92-D11F-4B08-91AA-821112790D52}" type="presParOf" srcId="{A3E4B7A7-1491-47B8-811D-BE2DDF2A7F42}" destId="{1978E518-827A-4643-91E8-36867E2AD0AF}" srcOrd="2" destOrd="0" presId="urn:microsoft.com/office/officeart/2018/5/layout/CenteredIconLabelDescriptionList"/>
    <dgm:cxn modelId="{024CFD9D-3451-4646-ADFE-2F064CE29EF1}" type="presParOf" srcId="{A3E4B7A7-1491-47B8-811D-BE2DDF2A7F42}" destId="{5BE3F46A-075A-4EC7-AB46-86B57A369057}" srcOrd="3" destOrd="0" presId="urn:microsoft.com/office/officeart/2018/5/layout/CenteredIconLabelDescriptionList"/>
    <dgm:cxn modelId="{8508435B-AFA8-4581-91F3-542455C993C2}" type="presParOf" srcId="{A3E4B7A7-1491-47B8-811D-BE2DDF2A7F42}" destId="{851C355F-30F1-4C41-9CFB-094AF608DA49}" srcOrd="4" destOrd="0" presId="urn:microsoft.com/office/officeart/2018/5/layout/CenteredIconLabelDescriptionList"/>
    <dgm:cxn modelId="{90E8AFA2-C73E-4082-96CF-7C6E26E788DD}" type="presParOf" srcId="{9EC9EADD-F532-451F-9FC5-7BBD7D8BAA67}" destId="{053DD023-38BA-4FD5-A65A-0D99DEC3A9E7}" srcOrd="1" destOrd="0" presId="urn:microsoft.com/office/officeart/2018/5/layout/CenteredIconLabelDescriptionList"/>
    <dgm:cxn modelId="{8D42A514-BCCD-4F16-9742-CD7AB14AF920}" type="presParOf" srcId="{9EC9EADD-F532-451F-9FC5-7BBD7D8BAA67}" destId="{93579394-84EA-4989-8372-E4A98CD1D233}" srcOrd="2" destOrd="0" presId="urn:microsoft.com/office/officeart/2018/5/layout/CenteredIconLabelDescriptionList"/>
    <dgm:cxn modelId="{AC13CE86-9025-445F-A821-75DEF32D7C4E}" type="presParOf" srcId="{93579394-84EA-4989-8372-E4A98CD1D233}" destId="{D0D2CAC5-957E-49AD-BB03-E86D8805C89D}" srcOrd="0" destOrd="0" presId="urn:microsoft.com/office/officeart/2018/5/layout/CenteredIconLabelDescriptionList"/>
    <dgm:cxn modelId="{7B2A8519-15F1-4BC5-9E26-FDADEE3B21A8}" type="presParOf" srcId="{93579394-84EA-4989-8372-E4A98CD1D233}" destId="{196CE487-86DB-41FC-8010-A213107B94DC}" srcOrd="1" destOrd="0" presId="urn:microsoft.com/office/officeart/2018/5/layout/CenteredIconLabelDescriptionList"/>
    <dgm:cxn modelId="{73F6F644-9F2A-4EBA-97AB-C318A317ADC6}" type="presParOf" srcId="{93579394-84EA-4989-8372-E4A98CD1D233}" destId="{BFD7D31D-A793-4D91-94BD-4EF1F7470CD8}" srcOrd="2" destOrd="0" presId="urn:microsoft.com/office/officeart/2018/5/layout/CenteredIconLabelDescriptionList"/>
    <dgm:cxn modelId="{6A144FE1-0BB2-4FA2-8A91-02031202A532}" type="presParOf" srcId="{93579394-84EA-4989-8372-E4A98CD1D233}" destId="{DD3553A3-80DC-475F-A220-023010E9A663}" srcOrd="3" destOrd="0" presId="urn:microsoft.com/office/officeart/2018/5/layout/CenteredIconLabelDescriptionList"/>
    <dgm:cxn modelId="{B7F87ACF-BCA2-415A-ADEA-B9E39FBA8019}" type="presParOf" srcId="{93579394-84EA-4989-8372-E4A98CD1D233}" destId="{A6DC524A-81FE-403B-9E06-C1977FA39880}" srcOrd="4" destOrd="0" presId="urn:microsoft.com/office/officeart/2018/5/layout/CenteredIconLabelDescriptionList"/>
    <dgm:cxn modelId="{A0C3058C-9E42-4912-A706-C359B819C931}" type="presParOf" srcId="{9EC9EADD-F532-451F-9FC5-7BBD7D8BAA67}" destId="{60216B91-A583-4029-AD08-5E69CAEDCF59}" srcOrd="3" destOrd="0" presId="urn:microsoft.com/office/officeart/2018/5/layout/CenteredIconLabelDescriptionList"/>
    <dgm:cxn modelId="{74E20511-3059-4078-B4F9-4774FB206D14}" type="presParOf" srcId="{9EC9EADD-F532-451F-9FC5-7BBD7D8BAA67}" destId="{E49D2EDD-A24E-451E-913B-1E163753929A}" srcOrd="4" destOrd="0" presId="urn:microsoft.com/office/officeart/2018/5/layout/CenteredIconLabelDescriptionList"/>
    <dgm:cxn modelId="{2C37CB26-E456-40B8-A752-31C3C0F98DF6}" type="presParOf" srcId="{E49D2EDD-A24E-451E-913B-1E163753929A}" destId="{C5962569-611C-4196-B617-B53F5F7B9AD1}" srcOrd="0" destOrd="0" presId="urn:microsoft.com/office/officeart/2018/5/layout/CenteredIconLabelDescriptionList"/>
    <dgm:cxn modelId="{8839D471-E0BD-4723-AC0F-9A6DB4C662B3}" type="presParOf" srcId="{E49D2EDD-A24E-451E-913B-1E163753929A}" destId="{78128656-B55A-4BE7-AD85-1D5B3D3D6E8B}" srcOrd="1" destOrd="0" presId="urn:microsoft.com/office/officeart/2018/5/layout/CenteredIconLabelDescriptionList"/>
    <dgm:cxn modelId="{1465E2CE-997F-419C-84D5-6CB65B72ADCC}" type="presParOf" srcId="{E49D2EDD-A24E-451E-913B-1E163753929A}" destId="{F2B374F9-A8B6-46C0-91DC-FDCE96D6D7C7}" srcOrd="2" destOrd="0" presId="urn:microsoft.com/office/officeart/2018/5/layout/CenteredIconLabelDescriptionList"/>
    <dgm:cxn modelId="{4CF46956-83D9-4257-AFE2-9ECE565C67FF}" type="presParOf" srcId="{E49D2EDD-A24E-451E-913B-1E163753929A}" destId="{A63C78E5-6A43-46CB-B0B9-1EAAE9B2175E}" srcOrd="3" destOrd="0" presId="urn:microsoft.com/office/officeart/2018/5/layout/CenteredIconLabelDescriptionList"/>
    <dgm:cxn modelId="{009E8C18-D4A1-472C-914F-EB693E1013C9}" type="presParOf" srcId="{E49D2EDD-A24E-451E-913B-1E163753929A}" destId="{6B670D27-6C2E-466D-887D-19AB5914C5B9}" srcOrd="4" destOrd="0" presId="urn:microsoft.com/office/officeart/2018/5/layout/CenteredIconLabelDescriptionList"/>
    <dgm:cxn modelId="{11724D28-325E-4335-9FA0-708C0760115D}" type="presParOf" srcId="{9EC9EADD-F532-451F-9FC5-7BBD7D8BAA67}" destId="{64050BA0-5691-4D67-BA32-ABFB96552817}" srcOrd="5" destOrd="0" presId="urn:microsoft.com/office/officeart/2018/5/layout/CenteredIconLabelDescriptionList"/>
    <dgm:cxn modelId="{F4EE640B-8BBC-4580-84A0-DBDE8490186D}" type="presParOf" srcId="{9EC9EADD-F532-451F-9FC5-7BBD7D8BAA67}" destId="{77A9B000-DFB8-4A07-A664-5684436D7709}" srcOrd="6" destOrd="0" presId="urn:microsoft.com/office/officeart/2018/5/layout/CenteredIconLabelDescriptionList"/>
    <dgm:cxn modelId="{55FEA72A-D591-4451-9368-734F3DE8D320}" type="presParOf" srcId="{77A9B000-DFB8-4A07-A664-5684436D7709}" destId="{E88A1D30-4AB5-48AD-AA32-65342599FFA8}" srcOrd="0" destOrd="0" presId="urn:microsoft.com/office/officeart/2018/5/layout/CenteredIconLabelDescriptionList"/>
    <dgm:cxn modelId="{86D681A3-C80D-42EF-9479-FD8B82230D05}" type="presParOf" srcId="{77A9B000-DFB8-4A07-A664-5684436D7709}" destId="{BBD69081-F140-40AE-8904-63A03F2B8780}" srcOrd="1" destOrd="0" presId="urn:microsoft.com/office/officeart/2018/5/layout/CenteredIconLabelDescriptionList"/>
    <dgm:cxn modelId="{EB32E0A3-AB68-4401-967F-857282D5B083}" type="presParOf" srcId="{77A9B000-DFB8-4A07-A664-5684436D7709}" destId="{9F6F9E48-E089-4377-920B-A85C0CFDF105}" srcOrd="2" destOrd="0" presId="urn:microsoft.com/office/officeart/2018/5/layout/CenteredIconLabelDescriptionList"/>
    <dgm:cxn modelId="{966265DA-DFA3-4B69-83D6-99990BB27109}" type="presParOf" srcId="{77A9B000-DFB8-4A07-A664-5684436D7709}" destId="{DA3DAB70-EF1A-4EF7-8759-C48686275D52}" srcOrd="3" destOrd="0" presId="urn:microsoft.com/office/officeart/2018/5/layout/CenteredIconLabelDescriptionList"/>
    <dgm:cxn modelId="{6BB5403D-C1A8-416B-BC57-4324130DAA01}" type="presParOf" srcId="{77A9B000-DFB8-4A07-A664-5684436D7709}" destId="{4728CE34-A32C-4FEE-A455-D4EA420C2440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DD5C0-B185-4394-A4C5-12841C1117AE}">
      <dsp:nvSpPr>
        <dsp:cNvPr id="0" name=""/>
        <dsp:cNvSpPr/>
      </dsp:nvSpPr>
      <dsp:spPr>
        <a:xfrm>
          <a:off x="681490" y="669002"/>
          <a:ext cx="834918" cy="8357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78E518-827A-4643-91E8-36867E2AD0AF}">
      <dsp:nvSpPr>
        <dsp:cNvPr id="0" name=""/>
        <dsp:cNvSpPr/>
      </dsp:nvSpPr>
      <dsp:spPr>
        <a:xfrm>
          <a:off x="137919" y="1548306"/>
          <a:ext cx="2385480" cy="1186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 dirty="0"/>
            <a:t>Election Results</a:t>
          </a:r>
          <a:endParaRPr lang="en-US" sz="2000" kern="1200" dirty="0"/>
        </a:p>
      </dsp:txBody>
      <dsp:txXfrm>
        <a:off x="137919" y="1548306"/>
        <a:ext cx="2385480" cy="1186892"/>
      </dsp:txXfrm>
    </dsp:sp>
    <dsp:sp modelId="{851C355F-30F1-4C41-9CFB-094AF608DA49}">
      <dsp:nvSpPr>
        <dsp:cNvPr id="0" name=""/>
        <dsp:cNvSpPr/>
      </dsp:nvSpPr>
      <dsp:spPr>
        <a:xfrm>
          <a:off x="7576" y="2886052"/>
          <a:ext cx="2385480" cy="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D2CAC5-957E-49AD-BB03-E86D8805C89D}">
      <dsp:nvSpPr>
        <dsp:cNvPr id="0" name=""/>
        <dsp:cNvSpPr/>
      </dsp:nvSpPr>
      <dsp:spPr>
        <a:xfrm>
          <a:off x="4139509" y="417561"/>
          <a:ext cx="834918" cy="8357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D7D31D-A793-4D91-94BD-4EF1F7470CD8}">
      <dsp:nvSpPr>
        <dsp:cNvPr id="0" name=""/>
        <dsp:cNvSpPr/>
      </dsp:nvSpPr>
      <dsp:spPr>
        <a:xfrm>
          <a:off x="3618144" y="1332047"/>
          <a:ext cx="2385480" cy="1186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 dirty="0"/>
            <a:t>Damage to median trees/turf</a:t>
          </a:r>
          <a:endParaRPr lang="en-US" sz="2000" kern="1200" dirty="0"/>
        </a:p>
      </dsp:txBody>
      <dsp:txXfrm>
        <a:off x="3618144" y="1332047"/>
        <a:ext cx="2385480" cy="1186892"/>
      </dsp:txXfrm>
    </dsp:sp>
    <dsp:sp modelId="{A6DC524A-81FE-403B-9E06-C1977FA39880}">
      <dsp:nvSpPr>
        <dsp:cNvPr id="0" name=""/>
        <dsp:cNvSpPr/>
      </dsp:nvSpPr>
      <dsp:spPr>
        <a:xfrm>
          <a:off x="3118147" y="2151807"/>
          <a:ext cx="3427029" cy="827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Replacing trees/adding up front</a:t>
          </a:r>
          <a:endParaRPr lang="en-US" sz="2000" kern="1200" dirty="0"/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Roundabout fixup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3118147" y="2151807"/>
        <a:ext cx="3427029" cy="827176"/>
      </dsp:txXfrm>
    </dsp:sp>
    <dsp:sp modelId="{C5962569-611C-4196-B617-B53F5F7B9AD1}">
      <dsp:nvSpPr>
        <dsp:cNvPr id="0" name=""/>
        <dsp:cNvSpPr/>
      </dsp:nvSpPr>
      <dsp:spPr>
        <a:xfrm>
          <a:off x="7659512" y="602519"/>
          <a:ext cx="834918" cy="8357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B374F9-A8B6-46C0-91DC-FDCE96D6D7C7}">
      <dsp:nvSpPr>
        <dsp:cNvPr id="0" name=""/>
        <dsp:cNvSpPr/>
      </dsp:nvSpPr>
      <dsp:spPr>
        <a:xfrm>
          <a:off x="6810728" y="1441913"/>
          <a:ext cx="2677034" cy="1186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 dirty="0"/>
            <a:t>Web Site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Online fee payments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Coming Soon!</a:t>
          </a:r>
        </a:p>
      </dsp:txBody>
      <dsp:txXfrm>
        <a:off x="6810728" y="1441913"/>
        <a:ext cx="2677034" cy="1186892"/>
      </dsp:txXfrm>
    </dsp:sp>
    <dsp:sp modelId="{6B670D27-6C2E-466D-887D-19AB5914C5B9}">
      <dsp:nvSpPr>
        <dsp:cNvPr id="0" name=""/>
        <dsp:cNvSpPr/>
      </dsp:nvSpPr>
      <dsp:spPr>
        <a:xfrm>
          <a:off x="6800781" y="2886052"/>
          <a:ext cx="2385480" cy="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A1D30-4AB5-48AD-AA32-65342599FFA8}">
      <dsp:nvSpPr>
        <dsp:cNvPr id="0" name=""/>
        <dsp:cNvSpPr/>
      </dsp:nvSpPr>
      <dsp:spPr>
        <a:xfrm>
          <a:off x="10823713" y="737833"/>
          <a:ext cx="834918" cy="83573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6F9E48-E089-4377-920B-A85C0CFDF105}">
      <dsp:nvSpPr>
        <dsp:cNvPr id="0" name=""/>
        <dsp:cNvSpPr/>
      </dsp:nvSpPr>
      <dsp:spPr>
        <a:xfrm>
          <a:off x="9757074" y="1520212"/>
          <a:ext cx="2385480" cy="1186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 dirty="0"/>
            <a:t>Pet waste stations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 dirty="0"/>
            <a:t>Dog Boarding and Grooming Business-</a:t>
          </a:r>
          <a:r>
            <a:rPr lang="en-US" sz="2000" b="1" kern="1200" dirty="0" err="1"/>
            <a:t>LaCosta</a:t>
          </a:r>
          <a:endParaRPr lang="en-US" sz="2000" kern="1200" dirty="0"/>
        </a:p>
      </dsp:txBody>
      <dsp:txXfrm>
        <a:off x="9757074" y="1520212"/>
        <a:ext cx="2385480" cy="1186892"/>
      </dsp:txXfrm>
    </dsp:sp>
    <dsp:sp modelId="{4728CE34-A32C-4FEE-A455-D4EA420C2440}">
      <dsp:nvSpPr>
        <dsp:cNvPr id="0" name=""/>
        <dsp:cNvSpPr/>
      </dsp:nvSpPr>
      <dsp:spPr>
        <a:xfrm>
          <a:off x="9749497" y="2886052"/>
          <a:ext cx="2385480" cy="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4911B-5662-4971-B782-7BC499B1460A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215F7-854B-4122-9500-E85AA98FF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89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52E0-0831-459E-969A-A51592FA676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97D-F3A0-4B04-93F9-069AB13B321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471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52E0-0831-459E-969A-A51592FA676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97D-F3A0-4B04-93F9-069AB13B3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86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52E0-0831-459E-969A-A51592FA676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97D-F3A0-4B04-93F9-069AB13B3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04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52E0-0831-459E-969A-A51592FA676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97D-F3A0-4B04-93F9-069AB13B321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4184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52E0-0831-459E-969A-A51592FA676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97D-F3A0-4B04-93F9-069AB13B3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17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52E0-0831-459E-969A-A51592FA676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97D-F3A0-4B04-93F9-069AB13B321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720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52E0-0831-459E-969A-A51592FA676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97D-F3A0-4B04-93F9-069AB13B3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26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52E0-0831-459E-969A-A51592FA676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97D-F3A0-4B04-93F9-069AB13B3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94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52E0-0831-459E-969A-A51592FA676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97D-F3A0-4B04-93F9-069AB13B3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65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52E0-0831-459E-969A-A51592FA676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97D-F3A0-4B04-93F9-069AB13B3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88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52E0-0831-459E-969A-A51592FA676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97D-F3A0-4B04-93F9-069AB13B3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27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52E0-0831-459E-969A-A51592FA676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97D-F3A0-4B04-93F9-069AB13B3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17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52E0-0831-459E-969A-A51592FA676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97D-F3A0-4B04-93F9-069AB13B3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02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52E0-0831-459E-969A-A51592FA676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97D-F3A0-4B04-93F9-069AB13B3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0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52E0-0831-459E-969A-A51592FA676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97D-F3A0-4B04-93F9-069AB13B3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8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52E0-0831-459E-969A-A51592FA676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97D-F3A0-4B04-93F9-069AB13B3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52E0-0831-459E-969A-A51592FA676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97D-F3A0-4B04-93F9-069AB13B3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5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1EF52E0-0831-459E-969A-A51592FA676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CBFC97D-F3A0-4B04-93F9-069AB13B3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55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lfcartreport.com/how-to-clean-golf-cart-batteries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ckr.com/photos/eucyclistsfed/7413139494" TargetMode="Externa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es-es/foto/campo-de-hierba-cesped-hierba-molido-1001676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999795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policy" TargetMode="External"/><Relationship Id="rId2" Type="http://schemas.openxmlformats.org/officeDocument/2006/relationships/image" Target="../media/image8.1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luediamondgallery.com/wooden-tile/v/vote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luediamondgallery.com/wooden-tile/v/vote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5EA321-BEF1-4CF1-AE3C-F41E8E2A2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2710" y="628617"/>
            <a:ext cx="3971902" cy="3028983"/>
          </a:xfrm>
        </p:spPr>
        <p:txBody>
          <a:bodyPr>
            <a:normAutofit/>
          </a:bodyPr>
          <a:lstStyle/>
          <a:p>
            <a:r>
              <a:rPr lang="en-US" b="1" dirty="0"/>
              <a:t>Payne’s landing </a:t>
            </a:r>
            <a:r>
              <a:rPr lang="en-US" b="1" dirty="0" err="1"/>
              <a:t>hoa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3E42FF-C138-4D27-B39C-E6C86ED50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2709" y="3843868"/>
            <a:ext cx="2827315" cy="156474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Spring Meeting</a:t>
            </a:r>
          </a:p>
          <a:p>
            <a:r>
              <a:rPr lang="en-US" b="1" dirty="0">
                <a:solidFill>
                  <a:schemeClr val="tx1"/>
                </a:solidFill>
              </a:rPr>
              <a:t>March 11, 2025</a:t>
            </a:r>
          </a:p>
          <a:p>
            <a:r>
              <a:rPr lang="en-US" b="1" dirty="0">
                <a:solidFill>
                  <a:schemeClr val="tx1"/>
                </a:solidFill>
              </a:rPr>
              <a:t>6:30 p.m.</a:t>
            </a:r>
          </a:p>
        </p:txBody>
      </p:sp>
      <p:sp>
        <p:nvSpPr>
          <p:cNvPr id="12" name="Snip Diagonal Corner Rectangle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DAF8FA-74CB-432A-95C1-CDAC24B6D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2" r="-2" b="10560"/>
          <a:stretch/>
        </p:blipFill>
        <p:spPr>
          <a:xfrm>
            <a:off x="79907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123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AA523-3FFE-42F8-91A9-3A13B77B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55" y="5064274"/>
            <a:ext cx="8534400" cy="1507067"/>
          </a:xfrm>
        </p:spPr>
        <p:txBody>
          <a:bodyPr>
            <a:normAutofit/>
          </a:bodyPr>
          <a:lstStyle/>
          <a:p>
            <a:r>
              <a:rPr lang="en-US" b="1" dirty="0"/>
              <a:t>General updates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A03670D3-FD80-C454-2EA3-B2B2D9459F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2009103"/>
              </p:ext>
            </p:extLst>
          </p:nvPr>
        </p:nvGraphicFramePr>
        <p:xfrm>
          <a:off x="-137909" y="863601"/>
          <a:ext cx="12142555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1451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C2EA4-5065-D7E7-4BCF-72DC3E2C1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golf cart parked next to a potted plant">
            <a:extLst>
              <a:ext uri="{FF2B5EF4-FFF2-40B4-BE49-F238E27FC236}">
                <a16:creationId xmlns:a16="http://schemas.microsoft.com/office/drawing/2014/main" id="{79276CF4-A733-2972-DBD6-CCDB70A80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45628" y="208668"/>
            <a:ext cx="3520089" cy="23895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3A471A-5D96-65E4-9CE0-B2FD09F5444F}"/>
              </a:ext>
            </a:extLst>
          </p:cNvPr>
          <p:cNvSpPr txBox="1"/>
          <p:nvPr/>
        </p:nvSpPr>
        <p:spPr>
          <a:xfrm>
            <a:off x="237484" y="2668276"/>
            <a:ext cx="6890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As warmer weather heads out way….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77D8A9-871F-08E0-9C3A-09834FD61C2D}"/>
              </a:ext>
            </a:extLst>
          </p:cNvPr>
          <p:cNvSpPr txBox="1"/>
          <p:nvPr/>
        </p:nvSpPr>
        <p:spPr>
          <a:xfrm flipH="1">
            <a:off x="74611" y="3303232"/>
            <a:ext cx="121173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Please remind kids on bikes and golf carts to be courteous and respectful of the neighborhood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Limit loud music and music with profane language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Mind traffic rules and signs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Do not litter throughout the neighborhood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Everyone should monitor their speed in the neighborhood, particularly during the warmer months when we have more children playing outdoors.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pic>
        <p:nvPicPr>
          <p:cNvPr id="12" name="Picture 11" descr="A child and child riding bikes">
            <a:extLst>
              <a:ext uri="{FF2B5EF4-FFF2-40B4-BE49-F238E27FC236}">
                <a16:creationId xmlns:a16="http://schemas.microsoft.com/office/drawing/2014/main" id="{8A301FF3-9F5E-1671-FD3B-283A703BA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922769" y="208668"/>
            <a:ext cx="3520089" cy="234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97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ED6A0-965A-EE87-D5CC-F01671E83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4DF1AB2-3049-454F-3668-2626101AECEA}"/>
              </a:ext>
            </a:extLst>
          </p:cNvPr>
          <p:cNvSpPr txBox="1"/>
          <p:nvPr/>
        </p:nvSpPr>
        <p:spPr>
          <a:xfrm>
            <a:off x="161284" y="138448"/>
            <a:ext cx="6890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GREEN SPACE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B8BE64-4046-0C8D-03DA-8627483E60FA}"/>
              </a:ext>
            </a:extLst>
          </p:cNvPr>
          <p:cNvSpPr txBox="1"/>
          <p:nvPr/>
        </p:nvSpPr>
        <p:spPr>
          <a:xfrm flipH="1">
            <a:off x="0" y="3603172"/>
            <a:ext cx="121173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Please be respectful of the neighbors living next to the Green Space by: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Picking up dog waste and putting it in the dog waste station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Monitoring noise levels when playing in the Green Space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Removing toys, sports equipment and other items brought to the space once play time is completed</a:t>
            </a:r>
          </a:p>
          <a:p>
            <a:endParaRPr lang="en-US" sz="2400" b="1" dirty="0"/>
          </a:p>
          <a:p>
            <a:endParaRPr lang="en-US" sz="2400" b="1" dirty="0"/>
          </a:p>
        </p:txBody>
      </p:sp>
      <p:pic>
        <p:nvPicPr>
          <p:cNvPr id="3" name="Picture 2" descr="A close-up of a green grass field">
            <a:extLst>
              <a:ext uri="{FF2B5EF4-FFF2-40B4-BE49-F238E27FC236}">
                <a16:creationId xmlns:a16="http://schemas.microsoft.com/office/drawing/2014/main" id="{617B125F-6D4B-1B37-296C-EA3A87203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59088" y="138448"/>
            <a:ext cx="4654326" cy="31024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6CF916-BD46-A7DA-56B7-9E1F0590EC38}"/>
              </a:ext>
            </a:extLst>
          </p:cNvPr>
          <p:cNvSpPr txBox="1"/>
          <p:nvPr/>
        </p:nvSpPr>
        <p:spPr>
          <a:xfrm>
            <a:off x="161284" y="1088571"/>
            <a:ext cx="71978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By Inverness Dr. and </a:t>
            </a:r>
            <a:r>
              <a:rPr lang="en-US" sz="2800" b="1" dirty="0" err="1"/>
              <a:t>Swilcan</a:t>
            </a:r>
            <a:r>
              <a:rPr lang="en-US" sz="2800" b="1" dirty="0"/>
              <a:t> Bridge Way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414C66-E3BE-ACCB-7F53-B97D4E572E51}"/>
              </a:ext>
            </a:extLst>
          </p:cNvPr>
          <p:cNvSpPr txBox="1"/>
          <p:nvPr/>
        </p:nvSpPr>
        <p:spPr>
          <a:xfrm>
            <a:off x="74611" y="2072440"/>
            <a:ext cx="2103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Reminders: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474495-6723-BC64-ADA9-0B465EBCCF39}"/>
              </a:ext>
            </a:extLst>
          </p:cNvPr>
          <p:cNvSpPr txBox="1"/>
          <p:nvPr/>
        </p:nvSpPr>
        <p:spPr>
          <a:xfrm>
            <a:off x="4498447" y="5736772"/>
            <a:ext cx="3195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059227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AA523-3FFE-42F8-91A9-3A13B77B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835" y="5519691"/>
            <a:ext cx="8534400" cy="1507067"/>
          </a:xfrm>
        </p:spPr>
        <p:txBody>
          <a:bodyPr>
            <a:normAutofit/>
          </a:bodyPr>
          <a:lstStyle/>
          <a:p>
            <a:r>
              <a:rPr lang="en-US" b="1" dirty="0"/>
              <a:t>General updates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C46BAE-8251-F4D3-86F7-07999A8D683E}"/>
              </a:ext>
            </a:extLst>
          </p:cNvPr>
          <p:cNvSpPr txBox="1"/>
          <p:nvPr/>
        </p:nvSpPr>
        <p:spPr>
          <a:xfrm>
            <a:off x="6371064" y="0"/>
            <a:ext cx="40712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ENTRANCE </a:t>
            </a:r>
          </a:p>
          <a:p>
            <a:r>
              <a:rPr lang="en-US" sz="3200" b="1" dirty="0"/>
              <a:t>STRIPING MARKERS</a:t>
            </a:r>
          </a:p>
          <a:p>
            <a:r>
              <a:rPr lang="en-US" sz="3200" b="1" dirty="0"/>
              <a:t>COMING THIS SPRING!</a:t>
            </a:r>
          </a:p>
        </p:txBody>
      </p:sp>
      <p:pic>
        <p:nvPicPr>
          <p:cNvPr id="7" name="Picture 6" descr="A road with arrows painted on it&#10;&#10;Description automatically generated">
            <a:extLst>
              <a:ext uri="{FF2B5EF4-FFF2-40B4-BE49-F238E27FC236}">
                <a16:creationId xmlns:a16="http://schemas.microsoft.com/office/drawing/2014/main" id="{A1D02EEA-5D45-9008-30D3-C0D4BF4C0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572948" y="1"/>
            <a:ext cx="1516565" cy="1137424"/>
          </a:xfrm>
          <a:prstGeom prst="rect">
            <a:avLst/>
          </a:prstGeom>
        </p:spPr>
      </p:pic>
      <p:pic>
        <p:nvPicPr>
          <p:cNvPr id="9" name="Picture 8" descr="An aerial view of a crossroad">
            <a:extLst>
              <a:ext uri="{FF2B5EF4-FFF2-40B4-BE49-F238E27FC236}">
                <a16:creationId xmlns:a16="http://schemas.microsoft.com/office/drawing/2014/main" id="{94C2904C-A14D-0E4A-FE8E-0CE39DFD3B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1" b="12840"/>
          <a:stretch/>
        </p:blipFill>
        <p:spPr>
          <a:xfrm>
            <a:off x="0" y="5870"/>
            <a:ext cx="4343401" cy="685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26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D2D7C63-562A-41C7-892E-0C73F5D59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08A55-C0D4-47E4-B7C5-AB443871A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738" y="685799"/>
            <a:ext cx="6159273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Questions / discussion</a:t>
            </a:r>
          </a:p>
        </p:txBody>
      </p:sp>
      <p:pic>
        <p:nvPicPr>
          <p:cNvPr id="4" name="Picture 3" descr="Yellow and blue symbols">
            <a:extLst>
              <a:ext uri="{FF2B5EF4-FFF2-40B4-BE49-F238E27FC236}">
                <a16:creationId xmlns:a16="http://schemas.microsoft.com/office/drawing/2014/main" id="{B0AF260A-93FF-B3C9-9C37-62BD0A482B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545" r="26696" b="11"/>
          <a:stretch/>
        </p:blipFill>
        <p:spPr>
          <a:xfrm>
            <a:off x="20" y="10"/>
            <a:ext cx="4639713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DF25E23-BE15-4E36-A700-59F0CE8C5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CE9353A-F333-4305-BED0-D126D75F5D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D1D327-6D34-4AB1-BBCB-FFD18B92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3D4CCB5-F27F-4868-B1D4-55D8654F07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5F00F96-8833-4C32-AD31-05286BC80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22EE3D4-FE2C-4B01-BC8C-3CE2C6CC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4219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A7134-B10E-4426-8A50-4FF245F57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2"/>
            <a:ext cx="3518748" cy="1142462"/>
          </a:xfrm>
        </p:spPr>
        <p:txBody>
          <a:bodyPr anchor="b">
            <a:normAutofit/>
          </a:bodyPr>
          <a:lstStyle/>
          <a:p>
            <a:r>
              <a:rPr lang="en-US" sz="4000" b="1" dirty="0"/>
              <a:t>agenda</a:t>
            </a:r>
          </a:p>
        </p:txBody>
      </p:sp>
      <p:sp>
        <p:nvSpPr>
          <p:cNvPr id="11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816236-D667-4E1E-A307-3E3A530B5C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71" r="21152" b="1"/>
          <a:stretch/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85AA1-564C-4539-A0A8-4C460F429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710" y="1822449"/>
            <a:ext cx="3479419" cy="3070226"/>
          </a:xfrm>
        </p:spPr>
        <p:txBody>
          <a:bodyPr anchor="t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</a:rPr>
              <a:t>Introductions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</a:rPr>
              <a:t>Events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</a:rPr>
              <a:t>CCR Vote Status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</a:rPr>
              <a:t>Financials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</a:rPr>
              <a:t>Elections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</a:rPr>
              <a:t>General Update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</a:rPr>
              <a:t>Q&amp;A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6524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9179E38-4DB0-4557-8671-80415E061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8" y="141514"/>
            <a:ext cx="9033762" cy="50856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98753E-9FB3-9FEB-70AA-6274C0B47C36}"/>
              </a:ext>
            </a:extLst>
          </p:cNvPr>
          <p:cNvSpPr txBox="1"/>
          <p:nvPr/>
        </p:nvSpPr>
        <p:spPr>
          <a:xfrm>
            <a:off x="7565574" y="5296995"/>
            <a:ext cx="4531178" cy="156100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Michael Cropper-President (2024-2026)</a:t>
            </a:r>
            <a:endParaRPr lang="en-US" sz="1600" b="1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Geneva Stacy-Vice President (2024-2026)</a:t>
            </a:r>
            <a:endParaRPr lang="en-US" b="1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 </a:t>
            </a:r>
            <a:r>
              <a:rPr lang="en-US" b="1" kern="1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Stadnyk</a:t>
            </a:r>
            <a:r>
              <a:rPr lang="en-US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-Treasurer (02/2025-03/2025)</a:t>
            </a: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Mary </a:t>
            </a:r>
            <a:r>
              <a:rPr lang="en-US" b="1" kern="1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Luvisi</a:t>
            </a:r>
            <a:r>
              <a:rPr lang="en-US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-Secretary (2024-2025)</a:t>
            </a: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Skeeter Stokley-Member at large (2024-2025)</a:t>
            </a:r>
          </a:p>
        </p:txBody>
      </p:sp>
    </p:spTree>
    <p:extLst>
      <p:ext uri="{BB962C8B-B14F-4D97-AF65-F5344CB8AC3E}">
        <p14:creationId xmlns:p14="http://schemas.microsoft.com/office/powerpoint/2010/main" val="4005282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403C7F-76AE-4587-92A2-D4E41EBE6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0AA523-3FFE-42F8-91A9-3A13B77B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4460" y="-144554"/>
            <a:ext cx="6517832" cy="97963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ACTIVITIES COMMITTEE-EVENTS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B2708-39BD-4481-9C8D-1F0EAF6FA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0024" y="3736167"/>
            <a:ext cx="6072773" cy="1979613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Yard Sale-May 17 OR 24 (TBD)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We need a Social Committee Lead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Social Committee Volunteers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Welcoming Committee Volunteers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C71778-3DDA-4748-AEBB-2A4B75016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A1F5C7D-5183-424E-BD72-BBFC59C5A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848F76E-D8DE-4826-901B-4E409024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AE84420-E672-4A16-8384-42BDDC4A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44D91EB-FA8D-4FD3-88F8-053F9962B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56B711F-46BD-4789-926C-CF2F01F71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7302299-70DD-7ED6-41BD-870D91275E58}"/>
              </a:ext>
            </a:extLst>
          </p:cNvPr>
          <p:cNvSpPr txBox="1"/>
          <p:nvPr/>
        </p:nvSpPr>
        <p:spPr>
          <a:xfrm>
            <a:off x="2394806" y="6291698"/>
            <a:ext cx="9172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Interested in joining the Social Committee?  Please contact Paynes Landing HOA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8E2A6A-812D-48C8-B147-36F1479D7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54" y="835076"/>
            <a:ext cx="1891553" cy="1413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A57981-DDA2-4CB1-B6E3-51FD0CDCF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17" y="2563449"/>
            <a:ext cx="1922089" cy="14404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C46E19-E797-4552-8437-763A7C516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54" y="4318000"/>
            <a:ext cx="1902707" cy="1440493"/>
          </a:xfrm>
          <a:prstGeom prst="rect">
            <a:avLst/>
          </a:prstGeom>
        </p:spPr>
      </p:pic>
      <p:sp>
        <p:nvSpPr>
          <p:cNvPr id="20" name="Explosion: 14 Points 19">
            <a:extLst>
              <a:ext uri="{FF2B5EF4-FFF2-40B4-BE49-F238E27FC236}">
                <a16:creationId xmlns:a16="http://schemas.microsoft.com/office/drawing/2014/main" id="{E940F41B-BE29-18A0-1A0C-D54AE3C066E8}"/>
              </a:ext>
            </a:extLst>
          </p:cNvPr>
          <p:cNvSpPr/>
          <p:nvPr/>
        </p:nvSpPr>
        <p:spPr>
          <a:xfrm>
            <a:off x="2889173" y="564333"/>
            <a:ext cx="8508170" cy="3234075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IN SEARCH Of INDIVIDUALS to SERVE ON THE SOCIAL and WELCOMING COMMITTEES</a:t>
            </a:r>
          </a:p>
        </p:txBody>
      </p:sp>
    </p:spTree>
    <p:extLst>
      <p:ext uri="{BB962C8B-B14F-4D97-AF65-F5344CB8AC3E}">
        <p14:creationId xmlns:p14="http://schemas.microsoft.com/office/powerpoint/2010/main" val="684307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12F9CB-A1A0-4043-A103-F6A4B94B6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469638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DBE6588-EE16-4389-857C-86A156D49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9796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7FD48D2-B0A7-413D-B947-AA55AC12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477451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BE668D0-D906-4EEE-B32F-8C028624B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77463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1DE67A3-B8F6-4CFD-A8E0-D15200F23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087052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C6F269C0-E938-4ACE-9291-680DA455A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41626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0AA523-3FFE-42F8-91A9-3A13B77B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700" y="5935133"/>
            <a:ext cx="5408613" cy="9228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Financials</a:t>
            </a:r>
          </a:p>
        </p:txBody>
      </p:sp>
      <p:sp useBgFill="1">
        <p:nvSpPr>
          <p:cNvPr id="30" name="Snip Diagonal Corner Rectangle 6">
            <a:extLst>
              <a:ext uri="{FF2B5EF4-FFF2-40B4-BE49-F238E27FC236}">
                <a16:creationId xmlns:a16="http://schemas.microsoft.com/office/drawing/2014/main" id="{353910D8-86D8-4812-AACB-F5860956E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75626" y="620722"/>
            <a:ext cx="4977369" cy="5286838"/>
          </a:xfrm>
          <a:prstGeom prst="snip2DiagRect">
            <a:avLst>
              <a:gd name="adj1" fmla="val 9763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0DDB13E-0746-49BA-B832-3DBEF6AB5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48595" y="2963333"/>
            <a:ext cx="2981858" cy="3208867"/>
            <a:chOff x="9206969" y="2963333"/>
            <a:chExt cx="2981858" cy="320886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75ABE57-032A-4BDB-8DA5-921E3A265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1CBD4F3-E4C6-4345-B5B9-225E609D3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AD7E20A-1B41-40E2-9927-FD6E3E09D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42C5E4E-9C9A-4C8F-A06F-0C25A124E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4382779-711D-4169-BCDC-A353BB9E7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Calculator, pen, compass, money and a paper with graphs printed on it">
            <a:extLst>
              <a:ext uri="{FF2B5EF4-FFF2-40B4-BE49-F238E27FC236}">
                <a16:creationId xmlns:a16="http://schemas.microsoft.com/office/drawing/2014/main" id="{5594F0F3-8907-F23F-9C60-A64517EB73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241" r="33944" b="8"/>
          <a:stretch/>
        </p:blipFill>
        <p:spPr>
          <a:xfrm>
            <a:off x="15933" y="8467"/>
            <a:ext cx="2241626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FCB7E5B-B0FF-BAAC-9801-9305D7DEAA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538265"/>
              </p:ext>
            </p:extLst>
          </p:nvPr>
        </p:nvGraphicFramePr>
        <p:xfrm>
          <a:off x="2977968" y="945984"/>
          <a:ext cx="4468898" cy="4784907"/>
        </p:xfrm>
        <a:graphic>
          <a:graphicData uri="http://schemas.openxmlformats.org/drawingml/2006/table">
            <a:tbl>
              <a:tblPr/>
              <a:tblGrid>
                <a:gridCol w="3346277">
                  <a:extLst>
                    <a:ext uri="{9D8B030D-6E8A-4147-A177-3AD203B41FA5}">
                      <a16:colId xmlns:a16="http://schemas.microsoft.com/office/drawing/2014/main" val="868640792"/>
                    </a:ext>
                  </a:extLst>
                </a:gridCol>
                <a:gridCol w="1122621">
                  <a:extLst>
                    <a:ext uri="{9D8B030D-6E8A-4147-A177-3AD203B41FA5}">
                      <a16:colId xmlns:a16="http://schemas.microsoft.com/office/drawing/2014/main" val="500927427"/>
                    </a:ext>
                  </a:extLst>
                </a:gridCol>
              </a:tblGrid>
              <a:tr h="31888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Expenses Forecast 2025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524062"/>
                  </a:ext>
                </a:extLst>
              </a:tr>
              <a:tr h="399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506016"/>
                  </a:ext>
                </a:extLst>
              </a:tr>
              <a:tr h="3128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Lawn Care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$17,200.00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557251"/>
                  </a:ext>
                </a:extLst>
              </a:tr>
              <a:tr h="3128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Pond Maintenance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$1,575.00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2365937"/>
                  </a:ext>
                </a:extLst>
              </a:tr>
              <a:tr h="3128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HOA Insurance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$2,831.60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3182290"/>
                  </a:ext>
                </a:extLst>
              </a:tr>
              <a:tr h="3128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HOA Taxes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$265.00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9977995"/>
                  </a:ext>
                </a:extLst>
              </a:tr>
              <a:tr h="3128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Tree Replacement/Landscaping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$3,800.00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3000460"/>
                  </a:ext>
                </a:extLst>
              </a:tr>
              <a:tr h="3128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Office Supplies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4629290"/>
                  </a:ext>
                </a:extLst>
              </a:tr>
              <a:tr h="3128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Mailings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9782005"/>
                  </a:ext>
                </a:extLst>
              </a:tr>
              <a:tr h="3128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 Box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$183.84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377063"/>
                  </a:ext>
                </a:extLst>
              </a:tr>
              <a:tr h="3128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Committee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8006706"/>
                  </a:ext>
                </a:extLst>
              </a:tr>
              <a:tr h="3128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Attorney Fees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1863803"/>
                  </a:ext>
                </a:extLst>
              </a:tr>
              <a:tr h="3128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Website Creation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8564673"/>
                  </a:ext>
                </a:extLst>
              </a:tr>
              <a:tr h="3128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Quickbooks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$1,133.35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7850181"/>
                  </a:ext>
                </a:extLst>
              </a:tr>
              <a:tr h="3128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$34,488.79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8521084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6DD93B3-8165-4FFA-0B13-B7C27131FA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8591258"/>
              </p:ext>
            </p:extLst>
          </p:nvPr>
        </p:nvGraphicFramePr>
        <p:xfrm>
          <a:off x="7483023" y="417792"/>
          <a:ext cx="6312429" cy="5692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8C2683E-F020-53A4-3D5D-F04C6655F47E}"/>
              </a:ext>
            </a:extLst>
          </p:cNvPr>
          <p:cNvSpPr txBox="1"/>
          <p:nvPr/>
        </p:nvSpPr>
        <p:spPr>
          <a:xfrm>
            <a:off x="6634976" y="6343616"/>
            <a:ext cx="6404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CURRENT ACCOUNT BALANCE: $39,376.24 </a:t>
            </a:r>
          </a:p>
        </p:txBody>
      </p:sp>
    </p:spTree>
    <p:extLst>
      <p:ext uri="{BB962C8B-B14F-4D97-AF65-F5344CB8AC3E}">
        <p14:creationId xmlns:p14="http://schemas.microsoft.com/office/powerpoint/2010/main" val="2968493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12F9CB-A1A0-4043-A103-F6A4B94B6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469638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BE6588-EE16-4389-857C-86A156D49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9796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FD48D2-B0A7-413D-B947-AA55AC12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477451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E668D0-D906-4EEE-B32F-8C028624B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77463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DE67A3-B8F6-4CFD-A8E0-D15200F23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087052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91E317B-75E3-4171-A07A-B263C1D6D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41626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0AA523-3FFE-42F8-91A9-3A13B77B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8693" y="3801678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Financials</a:t>
            </a:r>
          </a:p>
        </p:txBody>
      </p:sp>
      <p:sp useBgFill="1"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4A9B19C2-B29A-4924-9E7E-6FBF17F58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75626" y="620722"/>
            <a:ext cx="6418778" cy="5286838"/>
          </a:xfrm>
          <a:prstGeom prst="snip2DiagRect">
            <a:avLst>
              <a:gd name="adj1" fmla="val 10973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4C85634-D5F5-4047-8F35-F4B1F50AB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48595" y="2963333"/>
            <a:ext cx="2981858" cy="3208867"/>
            <a:chOff x="9206969" y="2963333"/>
            <a:chExt cx="2981858" cy="32088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224BF71-948F-411D-AA79-8B2315715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34B4526-E715-4199-A597-CD757CB4A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5E295A6-48D5-4F9E-A32C-5D87EAA5E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10BF5B3-9260-4D36-BB24-07BC414B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AE0C886-FA2E-4E7C-BC00-8397AAEC8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Calculator, pen, compass, money and a paper with graphs printed on it">
            <a:extLst>
              <a:ext uri="{FF2B5EF4-FFF2-40B4-BE49-F238E27FC236}">
                <a16:creationId xmlns:a16="http://schemas.microsoft.com/office/drawing/2014/main" id="{5594F0F3-8907-F23F-9C60-A64517EB73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241" r="33944" b="8"/>
          <a:stretch/>
        </p:blipFill>
        <p:spPr>
          <a:xfrm>
            <a:off x="832" y="10"/>
            <a:ext cx="2241626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50A42FF-B943-DF9E-CB2A-9A3451EF3992}"/>
              </a:ext>
            </a:extLst>
          </p:cNvPr>
          <p:cNvCxnSpPr/>
          <p:nvPr/>
        </p:nvCxnSpPr>
        <p:spPr>
          <a:xfrm>
            <a:off x="10087052" y="3581400"/>
            <a:ext cx="914400" cy="9144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F9BC293-DAEF-F66B-C76D-91F2DF56C3F6}"/>
              </a:ext>
            </a:extLst>
          </p:cNvPr>
          <p:cNvSpPr/>
          <p:nvPr/>
        </p:nvSpPr>
        <p:spPr>
          <a:xfrm>
            <a:off x="9584050" y="1589681"/>
            <a:ext cx="35942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HOA DUES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SUMMARY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06C4D77-CC4D-7396-FCC7-63DE2202D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601773"/>
              </p:ext>
            </p:extLst>
          </p:nvPr>
        </p:nvGraphicFramePr>
        <p:xfrm>
          <a:off x="2970082" y="1470767"/>
          <a:ext cx="6274634" cy="3710834"/>
        </p:xfrm>
        <a:graphic>
          <a:graphicData uri="http://schemas.openxmlformats.org/drawingml/2006/table">
            <a:tbl>
              <a:tblPr/>
              <a:tblGrid>
                <a:gridCol w="2967732">
                  <a:extLst>
                    <a:ext uri="{9D8B030D-6E8A-4147-A177-3AD203B41FA5}">
                      <a16:colId xmlns:a16="http://schemas.microsoft.com/office/drawing/2014/main" val="1115318402"/>
                    </a:ext>
                  </a:extLst>
                </a:gridCol>
                <a:gridCol w="1399074">
                  <a:extLst>
                    <a:ext uri="{9D8B030D-6E8A-4147-A177-3AD203B41FA5}">
                      <a16:colId xmlns:a16="http://schemas.microsoft.com/office/drawing/2014/main" val="236851234"/>
                    </a:ext>
                  </a:extLst>
                </a:gridCol>
                <a:gridCol w="1907828">
                  <a:extLst>
                    <a:ext uri="{9D8B030D-6E8A-4147-A177-3AD203B41FA5}">
                      <a16:colId xmlns:a16="http://schemas.microsoft.com/office/drawing/2014/main" val="1784174169"/>
                    </a:ext>
                  </a:extLst>
                </a:gridCol>
              </a:tblGrid>
              <a:tr h="51121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HOA DUES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990571"/>
                  </a:ext>
                </a:extLst>
              </a:tr>
              <a:tr h="4284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Homes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219957"/>
                  </a:ext>
                </a:extLst>
              </a:tr>
              <a:tr h="85695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Outstanding Dues                     Past-2024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$11,454.00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homes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493971"/>
                  </a:ext>
                </a:extLst>
              </a:tr>
              <a:tr h="42847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*Data as of 3/10/2025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606685"/>
                  </a:ext>
                </a:extLst>
              </a:tr>
              <a:tr h="4284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 HOA Dues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$34,560.00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 homes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5670147"/>
                  </a:ext>
                </a:extLst>
              </a:tr>
              <a:tr h="4284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 HOA Dues Collected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$21,480.00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 homes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981023"/>
                  </a:ext>
                </a:extLst>
              </a:tr>
              <a:tr h="628741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 HOA Dues outstanding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$13,080.00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homes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87045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918328F-6F3E-8067-8413-33592EC63F3B}"/>
              </a:ext>
            </a:extLst>
          </p:cNvPr>
          <p:cNvSpPr txBox="1"/>
          <p:nvPr/>
        </p:nvSpPr>
        <p:spPr>
          <a:xfrm>
            <a:off x="4285712" y="5301667"/>
            <a:ext cx="3867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62% 2025 Dues Received</a:t>
            </a:r>
          </a:p>
        </p:txBody>
      </p:sp>
    </p:spTree>
    <p:extLst>
      <p:ext uri="{BB962C8B-B14F-4D97-AF65-F5344CB8AC3E}">
        <p14:creationId xmlns:p14="http://schemas.microsoft.com/office/powerpoint/2010/main" val="750392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93398-A0EC-49E8-8D5B-2EBD2CA37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372" y="436540"/>
            <a:ext cx="8534400" cy="1507067"/>
          </a:xfrm>
        </p:spPr>
        <p:txBody>
          <a:bodyPr/>
          <a:lstStyle/>
          <a:p>
            <a:r>
              <a:rPr lang="en-US" b="1" dirty="0"/>
              <a:t>Draft Policy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D9CEF-A315-49D0-9C67-FAEF710B9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372" y="1389888"/>
            <a:ext cx="9346756" cy="361526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Goal – collect past due HOA fees without putting liens on property</a:t>
            </a:r>
          </a:p>
          <a:p>
            <a:r>
              <a:rPr lang="en-US" dirty="0">
                <a:solidFill>
                  <a:schemeClr val="tx1"/>
                </a:solidFill>
              </a:rPr>
              <a:t>Allows home owners with past due fees to catch up monthly on past due fees if they pay current 2025 fee.</a:t>
            </a:r>
          </a:p>
          <a:p>
            <a:r>
              <a:rPr lang="en-US" dirty="0">
                <a:solidFill>
                  <a:schemeClr val="tx1"/>
                </a:solidFill>
              </a:rPr>
              <a:t>See draft on your table for review</a:t>
            </a:r>
          </a:p>
          <a:p>
            <a:r>
              <a:rPr lang="en-US" dirty="0">
                <a:solidFill>
                  <a:schemeClr val="tx1"/>
                </a:solidFill>
              </a:rPr>
              <a:t>Suggestions appreciated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77E4A4-A388-4BB5-B3C0-3ECEDC276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61865" y="3822917"/>
            <a:ext cx="2438400" cy="18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24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403C7F-76AE-4587-92A2-D4E41EBE6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0AA523-3FFE-42F8-91A9-3A13B77B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096" y="-71964"/>
            <a:ext cx="5627158" cy="1507067"/>
          </a:xfrm>
        </p:spPr>
        <p:txBody>
          <a:bodyPr>
            <a:normAutofit/>
          </a:bodyPr>
          <a:lstStyle/>
          <a:p>
            <a:r>
              <a:rPr lang="en-US" b="1" dirty="0" err="1"/>
              <a:t>Ccr</a:t>
            </a:r>
            <a:r>
              <a:rPr lang="en-US" b="1" dirty="0"/>
              <a:t> Vote status/outreach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B2708-39BD-4481-9C8D-1F0EAF6FA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773" y="1396709"/>
            <a:ext cx="7388226" cy="4134515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/>
              <a:t>172 Votes in favor</a:t>
            </a:r>
          </a:p>
          <a:p>
            <a:r>
              <a:rPr lang="en-US" sz="3200" b="1" dirty="0"/>
              <a:t>44 still needed</a:t>
            </a:r>
          </a:p>
          <a:p>
            <a:r>
              <a:rPr lang="en-US" sz="3200" b="1" dirty="0"/>
              <a:t>Outreach-door to door discussions in the next month</a:t>
            </a:r>
          </a:p>
          <a:p>
            <a:r>
              <a:rPr lang="en-US" sz="3200" b="1" dirty="0"/>
              <a:t>Monthly drawings began in February</a:t>
            </a:r>
          </a:p>
          <a:p>
            <a:r>
              <a:rPr lang="en-US" sz="3200" b="1" dirty="0"/>
              <a:t>We need your help in talking to your neighbors </a:t>
            </a:r>
            <a:br>
              <a:rPr lang="en-US" sz="3200" b="1" dirty="0"/>
            </a:br>
            <a:endParaRPr lang="en-US" sz="32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C71778-3DDA-4748-AEBB-2A4B75016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A1F5C7D-5183-424E-BD72-BBFC59C5A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848F76E-D8DE-4826-901B-4E409024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AE84420-E672-4A16-8384-42BDDC4A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44D91EB-FA8D-4FD3-88F8-053F9962B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56B711F-46BD-4789-926C-CF2F01F71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A wooden letter tiles spelling out the word vote">
            <a:extLst>
              <a:ext uri="{FF2B5EF4-FFF2-40B4-BE49-F238E27FC236}">
                <a16:creationId xmlns:a16="http://schemas.microsoft.com/office/drawing/2014/main" id="{6DAEF2BC-0469-9E17-A171-1D1CE100E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4247660"/>
            <a:ext cx="3915511" cy="26103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8E2A8F1-5ED2-4746-79CA-F06B4CD91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50349">
            <a:off x="565876" y="413193"/>
            <a:ext cx="3377021" cy="386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93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F21B0-B130-3BE2-BCFC-A10063870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37D2D-B006-3169-7434-FA7C27981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773" y="-242268"/>
            <a:ext cx="6922190" cy="1507067"/>
          </a:xfrm>
        </p:spPr>
        <p:txBody>
          <a:bodyPr>
            <a:normAutofit/>
          </a:bodyPr>
          <a:lstStyle/>
          <a:p>
            <a:r>
              <a:rPr lang="en-US" b="1" dirty="0" err="1"/>
              <a:t>Ccr</a:t>
            </a:r>
            <a:r>
              <a:rPr lang="en-US" b="1" dirty="0"/>
              <a:t> Vote status by Streets</a:t>
            </a:r>
          </a:p>
        </p:txBody>
      </p:sp>
      <p:pic>
        <p:nvPicPr>
          <p:cNvPr id="10" name="Picture 9" descr="A wooden letter tiles spelling out the word vote">
            <a:extLst>
              <a:ext uri="{FF2B5EF4-FFF2-40B4-BE49-F238E27FC236}">
                <a16:creationId xmlns:a16="http://schemas.microsoft.com/office/drawing/2014/main" id="{FFBC3E00-3631-614C-29B7-211128DEF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" y="5352093"/>
            <a:ext cx="3744685" cy="1505906"/>
          </a:xfrm>
          <a:prstGeom prst="rect">
            <a:avLst/>
          </a:prstGeom>
        </p:spPr>
      </p:pic>
      <p:pic>
        <p:nvPicPr>
          <p:cNvPr id="8" name="Picture 7" descr="A wooden letter tiles spelling out the word vote">
            <a:extLst>
              <a:ext uri="{FF2B5EF4-FFF2-40B4-BE49-F238E27FC236}">
                <a16:creationId xmlns:a16="http://schemas.microsoft.com/office/drawing/2014/main" id="{88FC281B-73F6-E9C5-95E5-7916064E0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" y="0"/>
            <a:ext cx="3744685" cy="1505906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4C347AA-48F9-C52C-4DC4-C7E9F81A0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145882"/>
              </p:ext>
            </p:extLst>
          </p:nvPr>
        </p:nvGraphicFramePr>
        <p:xfrm>
          <a:off x="2500141" y="1264799"/>
          <a:ext cx="9343514" cy="4397831"/>
        </p:xfrm>
        <a:graphic>
          <a:graphicData uri="http://schemas.openxmlformats.org/drawingml/2006/table">
            <a:tbl>
              <a:tblPr/>
              <a:tblGrid>
                <a:gridCol w="2789400">
                  <a:extLst>
                    <a:ext uri="{9D8B030D-6E8A-4147-A177-3AD203B41FA5}">
                      <a16:colId xmlns:a16="http://schemas.microsoft.com/office/drawing/2014/main" val="3896609491"/>
                    </a:ext>
                  </a:extLst>
                </a:gridCol>
                <a:gridCol w="2847919">
                  <a:extLst>
                    <a:ext uri="{9D8B030D-6E8A-4147-A177-3AD203B41FA5}">
                      <a16:colId xmlns:a16="http://schemas.microsoft.com/office/drawing/2014/main" val="621696349"/>
                    </a:ext>
                  </a:extLst>
                </a:gridCol>
                <a:gridCol w="2769894">
                  <a:extLst>
                    <a:ext uri="{9D8B030D-6E8A-4147-A177-3AD203B41FA5}">
                      <a16:colId xmlns:a16="http://schemas.microsoft.com/office/drawing/2014/main" val="2161001450"/>
                    </a:ext>
                  </a:extLst>
                </a:gridCol>
                <a:gridCol w="936301">
                  <a:extLst>
                    <a:ext uri="{9D8B030D-6E8A-4147-A177-3AD203B41FA5}">
                      <a16:colId xmlns:a16="http://schemas.microsoft.com/office/drawing/2014/main" val="482175403"/>
                    </a:ext>
                  </a:extLst>
                </a:gridCol>
              </a:tblGrid>
              <a:tr h="279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Street Name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sng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Number of Houses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sng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Number of Houses Not Voted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sng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786017"/>
                  </a:ext>
                </a:extLst>
              </a:tr>
              <a:tr h="4118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Amen Corner Way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859087"/>
                  </a:ext>
                </a:extLst>
              </a:tr>
              <a:tr h="4118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Inverness Drive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659302"/>
                  </a:ext>
                </a:extLst>
              </a:tr>
              <a:tr h="4118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Lacosta Drive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158454"/>
                  </a:ext>
                </a:extLst>
              </a:tr>
              <a:tr h="4118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Osprey Way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907518"/>
                  </a:ext>
                </a:extLst>
              </a:tr>
              <a:tr h="4118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Paynes Landing Blvd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824490"/>
                  </a:ext>
                </a:extLst>
              </a:tr>
              <a:tr h="4118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Quail Hollow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885555"/>
                  </a:ext>
                </a:extLst>
              </a:tr>
              <a:tr h="4118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Sea Pines Way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522753"/>
                  </a:ext>
                </a:extLst>
              </a:tr>
              <a:tr h="4118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Shinnecock Hills Dr.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072465"/>
                  </a:ext>
                </a:extLst>
              </a:tr>
              <a:tr h="4118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Swilcan Bridge Way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251379"/>
                  </a:ext>
                </a:extLst>
              </a:tr>
              <a:tr h="4118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Turtle Point Drive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419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1667439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2eea7d3-29a4-495f-9410-13b80093c82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42CC3FD70E444180C7B2EDCD583A75" ma:contentTypeVersion="18" ma:contentTypeDescription="Create a new document." ma:contentTypeScope="" ma:versionID="602cb4b51197d9bbf043c19186113a86">
  <xsd:schema xmlns:xsd="http://www.w3.org/2001/XMLSchema" xmlns:xs="http://www.w3.org/2001/XMLSchema" xmlns:p="http://schemas.microsoft.com/office/2006/metadata/properties" xmlns:ns3="b2eea7d3-29a4-495f-9410-13b80093c825" xmlns:ns4="88460beb-a1cc-4741-8c86-09fbbe81a802" targetNamespace="http://schemas.microsoft.com/office/2006/metadata/properties" ma:root="true" ma:fieldsID="bcc07b76cbaeb93596ef9ffa27092a01" ns3:_="" ns4:_="">
    <xsd:import namespace="b2eea7d3-29a4-495f-9410-13b80093c825"/>
    <xsd:import namespace="88460beb-a1cc-4741-8c86-09fbbe81a80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eea7d3-29a4-495f-9410-13b80093c8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460beb-a1cc-4741-8c86-09fbbe81a8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D4F16B-B134-4078-A251-0FA2A76F81E2}">
  <ds:schemaRefs>
    <ds:schemaRef ds:uri="b2eea7d3-29a4-495f-9410-13b80093c825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88460beb-a1cc-4741-8c86-09fbbe81a802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F7A0DDF-25B4-4998-BAC4-4966A2EC33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eea7d3-29a4-495f-9410-13b80093c825"/>
    <ds:schemaRef ds:uri="88460beb-a1cc-4741-8c86-09fbbe81a8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4366CD-D379-4DC3-A8FC-309BBE9736F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2c7890e8-8459-473b-8b86-643375e9aab5}" enabled="1" method="Privileged" siteId="{8c642d1d-d709-47b0-ab10-080af10798f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706</TotalTime>
  <Words>560</Words>
  <Application>Microsoft Office PowerPoint</Application>
  <PresentationFormat>Widescreen</PresentationFormat>
  <Paragraphs>165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</vt:lpstr>
      <vt:lpstr>Aptos Narrow</vt:lpstr>
      <vt:lpstr>Arial</vt:lpstr>
      <vt:lpstr>Calibri</vt:lpstr>
      <vt:lpstr>Century Gothic</vt:lpstr>
      <vt:lpstr>Times New Roman</vt:lpstr>
      <vt:lpstr>Wingdings</vt:lpstr>
      <vt:lpstr>Wingdings 3</vt:lpstr>
      <vt:lpstr>Slice</vt:lpstr>
      <vt:lpstr>Payne’s landing hoa</vt:lpstr>
      <vt:lpstr>agenda</vt:lpstr>
      <vt:lpstr>PowerPoint Presentation</vt:lpstr>
      <vt:lpstr>ACTIVITIES COMMITTEE-EVENTS</vt:lpstr>
      <vt:lpstr>Financials</vt:lpstr>
      <vt:lpstr>Financials</vt:lpstr>
      <vt:lpstr>Draft Policy Proposal</vt:lpstr>
      <vt:lpstr>Ccr Vote status/outreach</vt:lpstr>
      <vt:lpstr>Ccr Vote status by Streets</vt:lpstr>
      <vt:lpstr>General updates</vt:lpstr>
      <vt:lpstr>PowerPoint Presentation</vt:lpstr>
      <vt:lpstr>PowerPoint Presentation</vt:lpstr>
      <vt:lpstr>General updates</vt:lpstr>
      <vt:lpstr>Questions /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Paynes landing hoa</dc:title>
  <dc:creator>Luvisi, Mary E.</dc:creator>
  <cp:lastModifiedBy>Luvisi, Mary E.</cp:lastModifiedBy>
  <cp:revision>36</cp:revision>
  <dcterms:created xsi:type="dcterms:W3CDTF">2024-10-03T20:24:41Z</dcterms:created>
  <dcterms:modified xsi:type="dcterms:W3CDTF">2025-03-11T12:49:25Z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0x010100C842CC3FD70E444180C7B2EDCD583A75</vt:lpwstr>
  </property>
  <property fmtid="{D5CDD505-2E9C-101B-9397-08002B2CF9AE}" pid="3" name="MediaServiceImageTags">
    <vt:lpwstr/>
  </property>
</Properties>
</file>