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259" r:id="rId6"/>
    <p:sldId id="258" r:id="rId7"/>
    <p:sldId id="257" r:id="rId8"/>
    <p:sldId id="260" r:id="rId9"/>
    <p:sldId id="267" r:id="rId10"/>
    <p:sldId id="272" r:id="rId11"/>
    <p:sldId id="262" r:id="rId12"/>
    <p:sldId id="273" r:id="rId13"/>
    <p:sldId id="271" r:id="rId14"/>
    <p:sldId id="266" r:id="rId15"/>
    <p:sldId id="261" r:id="rId16"/>
    <p:sldId id="270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DA2F5F9-5D38-47EF-82E2-B1D536EA8E61}">
          <p14:sldIdLst>
            <p14:sldId id="256"/>
            <p14:sldId id="259"/>
            <p14:sldId id="258"/>
            <p14:sldId id="257"/>
            <p14:sldId id="260"/>
            <p14:sldId id="267"/>
            <p14:sldId id="272"/>
            <p14:sldId id="262"/>
            <p14:sldId id="273"/>
            <p14:sldId id="271"/>
            <p14:sldId id="266"/>
            <p14:sldId id="261"/>
            <p14:sldId id="270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57BC67-FFC6-4AD6-B020-ADB62B969151}" v="1" dt="2025-09-09T03:30:21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447" autoAdjust="0"/>
  </p:normalViewPr>
  <p:slideViewPr>
    <p:cSldViewPr snapToGrid="0">
      <p:cViewPr varScale="1">
        <p:scale>
          <a:sx n="106" d="100"/>
          <a:sy n="106" d="100"/>
        </p:scale>
        <p:origin x="73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u="sng">
                <a:solidFill>
                  <a:sysClr val="windowText" lastClr="000000"/>
                </a:solidFill>
              </a:rPr>
              <a:t>2025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B-4667-A76F-647D80D25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B-4667-A76F-647D80D25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DB-4667-A76F-647D80D25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3DB-4667-A76F-647D80D25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3DB-4667-A76F-647D80D2590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3DB-4667-A76F-647D80D2590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3DB-4667-A76F-647D80D2590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3DB-4667-A76F-647D80D2590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3DB-4667-A76F-647D80D2590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3DB-4667-A76F-647D80D2590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3DB-4667-A76F-647D80D2590D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3DB-4667-A76F-647D80D2590D}"/>
              </c:ext>
            </c:extLst>
          </c:dPt>
          <c:dLbls>
            <c:spPr>
              <a:solidFill>
                <a:srgbClr val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'Paynes Landing HOA'!$E$55:$E$66</c:f>
              <c:strCache>
                <c:ptCount val="12"/>
                <c:pt idx="0">
                  <c:v>Lawn Care</c:v>
                </c:pt>
                <c:pt idx="1">
                  <c:v>Pond Maintenance</c:v>
                </c:pt>
                <c:pt idx="2">
                  <c:v>HOA Insurance</c:v>
                </c:pt>
                <c:pt idx="3">
                  <c:v>HOA Taxes</c:v>
                </c:pt>
                <c:pt idx="4">
                  <c:v>Tree Replacement/Landscaping</c:v>
                </c:pt>
                <c:pt idx="5">
                  <c:v>Office Supplies</c:v>
                </c:pt>
                <c:pt idx="6">
                  <c:v>Mailings</c:v>
                </c:pt>
                <c:pt idx="7">
                  <c:v>PO Box</c:v>
                </c:pt>
                <c:pt idx="8">
                  <c:v>Social Committee</c:v>
                </c:pt>
                <c:pt idx="9">
                  <c:v>Attorney Fees</c:v>
                </c:pt>
                <c:pt idx="10">
                  <c:v>Website Creation</c:v>
                </c:pt>
                <c:pt idx="11">
                  <c:v>Quickbooks</c:v>
                </c:pt>
              </c:strCache>
            </c:strRef>
          </c:cat>
          <c:val>
            <c:numRef>
              <c:f>'Paynes Landing HOA'!$F$55:$F$66</c:f>
              <c:numCache>
                <c:formatCode>"$"#,##0.00</c:formatCode>
                <c:ptCount val="12"/>
                <c:pt idx="0">
                  <c:v>17200</c:v>
                </c:pt>
                <c:pt idx="1">
                  <c:v>1575</c:v>
                </c:pt>
                <c:pt idx="2">
                  <c:v>2831.6</c:v>
                </c:pt>
                <c:pt idx="3">
                  <c:v>265</c:v>
                </c:pt>
                <c:pt idx="4">
                  <c:v>3800</c:v>
                </c:pt>
                <c:pt idx="5">
                  <c:v>200</c:v>
                </c:pt>
                <c:pt idx="6">
                  <c:v>300</c:v>
                </c:pt>
                <c:pt idx="7">
                  <c:v>183.84</c:v>
                </c:pt>
                <c:pt idx="8">
                  <c:v>2000</c:v>
                </c:pt>
                <c:pt idx="9">
                  <c:v>3000</c:v>
                </c:pt>
                <c:pt idx="10">
                  <c:v>2000</c:v>
                </c:pt>
                <c:pt idx="11">
                  <c:v>1133.3499999999999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3DB-4667-A76F-647D80D25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021221307994122E-2"/>
          <c:y val="0.71237323890591742"/>
          <c:w val="0.84620737912458099"/>
          <c:h val="0.274241190072122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4911B-5662-4971-B782-7BC499B1460A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215F7-854B-4122-9500-E85AA98FF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47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8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0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4184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17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720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6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94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6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8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0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0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1EF52E0-0831-459E-969A-A51592FA6760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CBFC97D-F3A0-4B04-93F9-069AB13B3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55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ecommunityglobal.org/strategic-sustainable-lifestyle-creation/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chumanist.ca/notes_on_the_proposed_bcha_bylaws" TargetMode="Externa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99795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es-es/foto/campo-de-hierba-cesped-hierba-molido-1001676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ayneslandinghoa@gmail.co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EA321-BEF1-4CF1-AE3C-F41E8E2A2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1436" y="1255169"/>
            <a:ext cx="4563105" cy="1762405"/>
          </a:xfrm>
        </p:spPr>
        <p:txBody>
          <a:bodyPr>
            <a:normAutofit/>
          </a:bodyPr>
          <a:lstStyle/>
          <a:p>
            <a:r>
              <a:rPr lang="en-US" b="1" dirty="0"/>
              <a:t>Payne’s landing </a:t>
            </a:r>
            <a:r>
              <a:rPr lang="en-US" b="1" dirty="0" err="1"/>
              <a:t>hoa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E42FF-C138-4D27-B39C-E6C86ED50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4568" y="3290285"/>
            <a:ext cx="3570720" cy="156474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Fall Meeting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September 9, 2025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6:30 p.m.</a:t>
            </a:r>
          </a:p>
        </p:txBody>
      </p:sp>
      <p:sp>
        <p:nvSpPr>
          <p:cNvPr id="12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AF8FA-74CB-432A-95C1-CDAC24B6D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 r="-2" b="10560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23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398-A0EC-49E8-8D5B-2EBD2CA37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2" y="-20375"/>
            <a:ext cx="8767943" cy="1507067"/>
          </a:xfrm>
        </p:spPr>
        <p:txBody>
          <a:bodyPr>
            <a:normAutofit/>
          </a:bodyPr>
          <a:lstStyle/>
          <a:p>
            <a:r>
              <a:rPr lang="en-US" sz="4000" b="1" dirty="0"/>
              <a:t>Next order of business…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D9CEF-A315-49D0-9C67-FAEF710B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22" y="2569658"/>
            <a:ext cx="8502821" cy="3058256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Bylaws were created during the building phase of Paynes Landing</a:t>
            </a:r>
          </a:p>
          <a:p>
            <a:r>
              <a:rPr lang="en-US" b="1" dirty="0">
                <a:solidFill>
                  <a:schemeClr val="tx1"/>
                </a:solidFill>
              </a:rPr>
              <a:t>Language needs to be updated to include Board of Directors instead of Builders</a:t>
            </a:r>
          </a:p>
          <a:p>
            <a:r>
              <a:rPr lang="en-US" b="1" dirty="0">
                <a:solidFill>
                  <a:schemeClr val="tx1"/>
                </a:solidFill>
              </a:rPr>
              <a:t>Clarify number of board members, add term limits and resignation procedure</a:t>
            </a:r>
          </a:p>
          <a:p>
            <a:r>
              <a:rPr lang="en-US" b="1" dirty="0">
                <a:solidFill>
                  <a:schemeClr val="tx1"/>
                </a:solidFill>
              </a:rPr>
              <a:t>Review language to focus on HOA majority vote for high capital purchases, loans, etc.  Currently not outlined today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25729-5C0F-CDC7-2A1C-01EC4A15F202}"/>
              </a:ext>
            </a:extLst>
          </p:cNvPr>
          <p:cNvSpPr txBox="1"/>
          <p:nvPr/>
        </p:nvSpPr>
        <p:spPr>
          <a:xfrm>
            <a:off x="144912" y="1773990"/>
            <a:ext cx="3849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Update Bylaws</a:t>
            </a:r>
          </a:p>
        </p:txBody>
      </p:sp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5AB0CC32-2858-BC19-0086-192E5370C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4703"/>
          <a:stretch>
            <a:fillRect/>
          </a:stretch>
        </p:blipFill>
        <p:spPr>
          <a:xfrm>
            <a:off x="8697685" y="68760"/>
            <a:ext cx="3349403" cy="4455473"/>
          </a:xfrm>
          <a:prstGeom prst="rect">
            <a:avLst/>
          </a:prstGeom>
          <a:ln w="69850">
            <a:solidFill>
              <a:schemeClr val="accent1"/>
            </a:solidFill>
          </a:ln>
        </p:spPr>
      </p:pic>
      <p:pic>
        <p:nvPicPr>
          <p:cNvPr id="7" name="Picture 6" descr="A close-up of a pen on a paper">
            <a:extLst>
              <a:ext uri="{FF2B5EF4-FFF2-40B4-BE49-F238E27FC236}">
                <a16:creationId xmlns:a16="http://schemas.microsoft.com/office/drawing/2014/main" id="{466083AE-3ABC-DBF7-1659-3F2F6C447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26970">
            <a:off x="7106043" y="4962349"/>
            <a:ext cx="4417420" cy="1492248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5824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27" y="5350933"/>
            <a:ext cx="10092644" cy="1507067"/>
          </a:xfrm>
        </p:spPr>
        <p:txBody>
          <a:bodyPr>
            <a:normAutofit/>
          </a:bodyPr>
          <a:lstStyle/>
          <a:p>
            <a:r>
              <a:rPr lang="en-US" b="1" dirty="0"/>
              <a:t>Updates</a:t>
            </a:r>
            <a:br>
              <a:rPr lang="en-US" b="1" dirty="0"/>
            </a:br>
            <a:r>
              <a:rPr lang="en-US" b="1" dirty="0"/>
              <a:t>we are making progress!</a:t>
            </a:r>
          </a:p>
        </p:txBody>
      </p:sp>
      <p:pic>
        <p:nvPicPr>
          <p:cNvPr id="4" name="Picture 3" descr="A sign on a pole">
            <a:extLst>
              <a:ext uri="{FF2B5EF4-FFF2-40B4-BE49-F238E27FC236}">
                <a16:creationId xmlns:a16="http://schemas.microsoft.com/office/drawing/2014/main" id="{59740760-3AC9-23B0-2571-3D6A23F38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1553" y="665592"/>
            <a:ext cx="3892615" cy="291946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202356-9D5B-27A4-8851-01B54304A5F9}"/>
              </a:ext>
            </a:extLst>
          </p:cNvPr>
          <p:cNvGrpSpPr/>
          <p:nvPr/>
        </p:nvGrpSpPr>
        <p:grpSpPr>
          <a:xfrm>
            <a:off x="777695" y="3880426"/>
            <a:ext cx="2544299" cy="665792"/>
            <a:chOff x="560574" y="2171749"/>
            <a:chExt cx="2544299" cy="6657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EC7A5D-95A3-56C9-12EE-14D9E2DB32A1}"/>
                </a:ext>
              </a:extLst>
            </p:cNvPr>
            <p:cNvSpPr/>
            <p:nvPr/>
          </p:nvSpPr>
          <p:spPr>
            <a:xfrm>
              <a:off x="560574" y="2171749"/>
              <a:ext cx="2544299" cy="66579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11449D-73A4-0A81-8B3B-157B3B1CA861}"/>
                </a:ext>
              </a:extLst>
            </p:cNvPr>
            <p:cNvSpPr txBox="1"/>
            <p:nvPr/>
          </p:nvSpPr>
          <p:spPr>
            <a:xfrm>
              <a:off x="560574" y="2171749"/>
              <a:ext cx="2544299" cy="6657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000" b="1" kern="1200" dirty="0"/>
                <a:t>NEW PICNIC TABLES ADDED BY THE POND</a:t>
              </a:r>
              <a:endParaRPr lang="en-US" sz="2000" kern="1200" dirty="0"/>
            </a:p>
          </p:txBody>
        </p:sp>
      </p:grpSp>
      <p:sp>
        <p:nvSpPr>
          <p:cNvPr id="8" name="Rectangle 7" descr="Picnic table">
            <a:extLst>
              <a:ext uri="{FF2B5EF4-FFF2-40B4-BE49-F238E27FC236}">
                <a16:creationId xmlns:a16="http://schemas.microsoft.com/office/drawing/2014/main" id="{0B318808-E697-2A1C-5A00-9F6C00F10CDD}"/>
              </a:ext>
            </a:extLst>
          </p:cNvPr>
          <p:cNvSpPr/>
          <p:nvPr/>
        </p:nvSpPr>
        <p:spPr>
          <a:xfrm>
            <a:off x="1593294" y="4490077"/>
            <a:ext cx="913099" cy="913099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9422D5-269F-7A44-1D07-26A5712BCE37}"/>
              </a:ext>
            </a:extLst>
          </p:cNvPr>
          <p:cNvGrpSpPr/>
          <p:nvPr/>
        </p:nvGrpSpPr>
        <p:grpSpPr>
          <a:xfrm>
            <a:off x="4078952" y="2940733"/>
            <a:ext cx="2821843" cy="2156050"/>
            <a:chOff x="9053017" y="1900979"/>
            <a:chExt cx="2821843" cy="215605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97CE80-FE47-0D5A-DC80-72AB0958D7BD}"/>
                </a:ext>
              </a:extLst>
            </p:cNvPr>
            <p:cNvSpPr/>
            <p:nvPr/>
          </p:nvSpPr>
          <p:spPr>
            <a:xfrm>
              <a:off x="9266004" y="1900979"/>
              <a:ext cx="2608856" cy="93656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62C6D0-9356-3F8F-DE8A-FB7C28803681}"/>
                </a:ext>
              </a:extLst>
            </p:cNvPr>
            <p:cNvSpPr txBox="1"/>
            <p:nvPr/>
          </p:nvSpPr>
          <p:spPr>
            <a:xfrm>
              <a:off x="9053017" y="3120467"/>
              <a:ext cx="2608856" cy="9365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2000" b="1" kern="1200" dirty="0"/>
                <a:t>ADDITIONAL WASTE STATION ADDED AT AMEN CORNER WAY</a:t>
              </a:r>
            </a:p>
          </p:txBody>
        </p:sp>
      </p:grpSp>
      <p:pic>
        <p:nvPicPr>
          <p:cNvPr id="15" name="Graphic 14" descr="Dog with solid fill">
            <a:extLst>
              <a:ext uri="{FF2B5EF4-FFF2-40B4-BE49-F238E27FC236}">
                <a16:creationId xmlns:a16="http://schemas.microsoft.com/office/drawing/2014/main" id="{25B07737-E52D-98BC-AA93-1821A09E4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1332" y="5008455"/>
            <a:ext cx="914400" cy="914400"/>
          </a:xfrm>
          <a:prstGeom prst="rect">
            <a:avLst/>
          </a:prstGeom>
        </p:spPr>
      </p:pic>
      <p:pic>
        <p:nvPicPr>
          <p:cNvPr id="17" name="Picture 16" descr="A pond with picnic tables and benches in a park">
            <a:extLst>
              <a:ext uri="{FF2B5EF4-FFF2-40B4-BE49-F238E27FC236}">
                <a16:creationId xmlns:a16="http://schemas.microsoft.com/office/drawing/2014/main" id="{54279685-8E11-9A1B-1007-361E3F611D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7"/>
          <a:stretch>
            <a:fillRect/>
          </a:stretch>
        </p:blipFill>
        <p:spPr>
          <a:xfrm>
            <a:off x="117935" y="322271"/>
            <a:ext cx="3762690" cy="31557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271F9C-690C-CFA3-B554-D9CE63D4575A}"/>
              </a:ext>
            </a:extLst>
          </p:cNvPr>
          <p:cNvSpPr txBox="1"/>
          <p:nvPr/>
        </p:nvSpPr>
        <p:spPr>
          <a:xfrm>
            <a:off x="8546734" y="4490077"/>
            <a:ext cx="3573636" cy="132707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en-US" sz="2000" b="1" dirty="0"/>
              <a:t>TREES HAVE BEEN TRIMMED AND MULCH HAS BEEN PLACED AROUND THE PUBLIC SPACES AND TREES</a:t>
            </a:r>
            <a:endParaRPr lang="en-US" sz="2000" b="1" kern="1200" dirty="0"/>
          </a:p>
        </p:txBody>
      </p:sp>
      <p:pic>
        <p:nvPicPr>
          <p:cNvPr id="21" name="Graphic 20" descr="Deciduous tree with solid fill">
            <a:extLst>
              <a:ext uri="{FF2B5EF4-FFF2-40B4-BE49-F238E27FC236}">
                <a16:creationId xmlns:a16="http://schemas.microsoft.com/office/drawing/2014/main" id="{F82A7582-88FA-3161-A836-41CD0084D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5923" y="5892401"/>
            <a:ext cx="914400" cy="914400"/>
          </a:xfrm>
          <a:prstGeom prst="rect">
            <a:avLst/>
          </a:prstGeom>
        </p:spPr>
      </p:pic>
      <p:pic>
        <p:nvPicPr>
          <p:cNvPr id="27" name="Picture 26" descr="A tree next to a road">
            <a:extLst>
              <a:ext uri="{FF2B5EF4-FFF2-40B4-BE49-F238E27FC236}">
                <a16:creationId xmlns:a16="http://schemas.microsoft.com/office/drawing/2014/main" id="{F845E176-E439-5DF6-B772-D1AE346F0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4021" r="19365" b="10115"/>
          <a:stretch>
            <a:fillRect/>
          </a:stretch>
        </p:blipFill>
        <p:spPr>
          <a:xfrm rot="5400000">
            <a:off x="8679108" y="589276"/>
            <a:ext cx="3805218" cy="29846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3" name="Picture 22" descr="A tree stump in a grassy area">
            <a:extLst>
              <a:ext uri="{FF2B5EF4-FFF2-40B4-BE49-F238E27FC236}">
                <a16:creationId xmlns:a16="http://schemas.microsoft.com/office/drawing/2014/main" id="{BD18EE52-E127-222E-302A-EF8E2E56E2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r="29365" b="6038"/>
          <a:stretch>
            <a:fillRect/>
          </a:stretch>
        </p:blipFill>
        <p:spPr>
          <a:xfrm rot="5400000">
            <a:off x="7196755" y="2104586"/>
            <a:ext cx="2127224" cy="260885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41451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17" y="5564296"/>
            <a:ext cx="8534400" cy="1507067"/>
          </a:xfrm>
        </p:spPr>
        <p:txBody>
          <a:bodyPr>
            <a:normAutofit/>
          </a:bodyPr>
          <a:lstStyle/>
          <a:p>
            <a:r>
              <a:rPr lang="en-US" b="1" dirty="0"/>
              <a:t>General updates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46BAE-8251-F4D3-86F7-07999A8D683E}"/>
              </a:ext>
            </a:extLst>
          </p:cNvPr>
          <p:cNvSpPr txBox="1"/>
          <p:nvPr/>
        </p:nvSpPr>
        <p:spPr>
          <a:xfrm>
            <a:off x="5189034" y="99027"/>
            <a:ext cx="4869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ENTRANCE </a:t>
            </a:r>
          </a:p>
          <a:p>
            <a:pPr algn="ctr"/>
            <a:r>
              <a:rPr lang="en-US" sz="4000" b="1" dirty="0"/>
              <a:t>STRIPING MARKERS</a:t>
            </a:r>
          </a:p>
        </p:txBody>
      </p:sp>
      <p:pic>
        <p:nvPicPr>
          <p:cNvPr id="7" name="Picture 6" descr="A road with arrows painted on it&#10;&#10;Description automatically generated">
            <a:extLst>
              <a:ext uri="{FF2B5EF4-FFF2-40B4-BE49-F238E27FC236}">
                <a16:creationId xmlns:a16="http://schemas.microsoft.com/office/drawing/2014/main" id="{A1D02EEA-5D45-9008-30D3-C0D4BF4C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572948" y="1"/>
            <a:ext cx="1516565" cy="1137424"/>
          </a:xfrm>
          <a:prstGeom prst="rect">
            <a:avLst/>
          </a:prstGeom>
        </p:spPr>
      </p:pic>
      <p:pic>
        <p:nvPicPr>
          <p:cNvPr id="9" name="Picture 8" descr="An aerial view of a crossroad">
            <a:extLst>
              <a:ext uri="{FF2B5EF4-FFF2-40B4-BE49-F238E27FC236}">
                <a16:creationId xmlns:a16="http://schemas.microsoft.com/office/drawing/2014/main" id="{94C2904C-A14D-0E4A-FE8E-0CE39DFD3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1" b="12840"/>
          <a:stretch/>
        </p:blipFill>
        <p:spPr>
          <a:xfrm>
            <a:off x="0" y="5870"/>
            <a:ext cx="4343401" cy="6852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1A402-2BDE-DF59-FB84-A6AFBCD8D3FB}"/>
              </a:ext>
            </a:extLst>
          </p:cNvPr>
          <p:cNvSpPr txBox="1"/>
          <p:nvPr/>
        </p:nvSpPr>
        <p:spPr>
          <a:xfrm rot="20553786">
            <a:off x="5138563" y="2483520"/>
            <a:ext cx="5420075" cy="156966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/>
              <a:t>COMPLETED!</a:t>
            </a:r>
          </a:p>
          <a:p>
            <a:pPr algn="ctr"/>
            <a:r>
              <a:rPr lang="en-US" sz="4800" b="1" dirty="0"/>
              <a:t>MID AUGUST 2025</a:t>
            </a:r>
          </a:p>
        </p:txBody>
      </p:sp>
    </p:spTree>
    <p:extLst>
      <p:ext uri="{BB962C8B-B14F-4D97-AF65-F5344CB8AC3E}">
        <p14:creationId xmlns:p14="http://schemas.microsoft.com/office/powerpoint/2010/main" val="23044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ED6A0-965A-EE87-D5CC-F01671E8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4DF1AB2-3049-454F-3668-2626101AECEA}"/>
              </a:ext>
            </a:extLst>
          </p:cNvPr>
          <p:cNvSpPr txBox="1"/>
          <p:nvPr/>
        </p:nvSpPr>
        <p:spPr>
          <a:xfrm>
            <a:off x="37305" y="68889"/>
            <a:ext cx="7441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GREEN SPACES</a:t>
            </a:r>
          </a:p>
          <a:p>
            <a:r>
              <a:rPr lang="en-US" sz="4000" b="1" dirty="0"/>
              <a:t>ELECTRICAL PEDESTAL PROPOSAL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8BE64-4046-0C8D-03DA-8627483E60FA}"/>
              </a:ext>
            </a:extLst>
          </p:cNvPr>
          <p:cNvSpPr txBox="1"/>
          <p:nvPr/>
        </p:nvSpPr>
        <p:spPr>
          <a:xfrm flipH="1">
            <a:off x="37305" y="3637146"/>
            <a:ext cx="121173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This would provide a power source for these areas to assist with social activities and making enhancements possible by the pond (installing a fountain, etc.)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Through KU (Kentucky Utilities)  awaiting final costs to share with the HOA.</a:t>
            </a:r>
          </a:p>
          <a:p>
            <a:endParaRPr lang="en-US" sz="2400" b="1" dirty="0"/>
          </a:p>
        </p:txBody>
      </p:sp>
      <p:pic>
        <p:nvPicPr>
          <p:cNvPr id="3" name="Picture 2" descr="A close-up of a green grass field">
            <a:extLst>
              <a:ext uri="{FF2B5EF4-FFF2-40B4-BE49-F238E27FC236}">
                <a16:creationId xmlns:a16="http://schemas.microsoft.com/office/drawing/2014/main" id="{617B125F-6D4B-1B37-296C-EA3A87203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59088" y="138448"/>
            <a:ext cx="4654326" cy="31024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6CF916-BD46-A7DA-56B7-9E1F0590EC38}"/>
              </a:ext>
            </a:extLst>
          </p:cNvPr>
          <p:cNvSpPr txBox="1"/>
          <p:nvPr/>
        </p:nvSpPr>
        <p:spPr>
          <a:xfrm>
            <a:off x="0" y="2027944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 would like to place two electrical pedestals in the green spaces.</a:t>
            </a:r>
          </a:p>
          <a:p>
            <a:r>
              <a:rPr lang="en-US" sz="2400" b="1" dirty="0"/>
              <a:t>One by the pond</a:t>
            </a:r>
          </a:p>
          <a:p>
            <a:r>
              <a:rPr lang="en-US" sz="2400" b="1" dirty="0"/>
              <a:t>One by Inverness Dr. and </a:t>
            </a:r>
            <a:r>
              <a:rPr lang="en-US" sz="2400" b="1" dirty="0" err="1"/>
              <a:t>Swilcan</a:t>
            </a:r>
            <a:r>
              <a:rPr lang="en-US" sz="2400" b="1" dirty="0"/>
              <a:t> Bridge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AEE77-42D2-FE89-667B-AB95DCD6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822" y="158511"/>
            <a:ext cx="1521444" cy="30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27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D2D7C63-562A-41C7-892E-0C73F5D59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08A55-C0D4-47E4-B7C5-AB443871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6738" y="685799"/>
            <a:ext cx="6159273" cy="2971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Questions/     open discussion</a:t>
            </a:r>
          </a:p>
        </p:txBody>
      </p:sp>
      <p:pic>
        <p:nvPicPr>
          <p:cNvPr id="4" name="Picture 3" descr="Yellow and blue symbols">
            <a:extLst>
              <a:ext uri="{FF2B5EF4-FFF2-40B4-BE49-F238E27FC236}">
                <a16:creationId xmlns:a16="http://schemas.microsoft.com/office/drawing/2014/main" id="{B0AF260A-93FF-B3C9-9C37-62BD0A48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545" r="26696" b="11"/>
          <a:stretch/>
        </p:blipFill>
        <p:spPr>
          <a:xfrm>
            <a:off x="20" y="10"/>
            <a:ext cx="4639713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DF25E23-BE15-4E36-A700-59F0CE8C5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E9353A-F333-4305-BED0-D126D75F5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5D1D327-6D34-4AB1-BBCB-FFD18B92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3D4CCB5-F27F-4868-B1D4-55D8654F0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5F00F96-8833-4C32-AD31-05286BC80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22EE3D4-FE2C-4B01-BC8C-3CE2C6CC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421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A7134-B10E-4426-8A50-4FF245F5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8910" y="-82315"/>
            <a:ext cx="3518748" cy="1142462"/>
          </a:xfrm>
        </p:spPr>
        <p:txBody>
          <a:bodyPr anchor="b">
            <a:normAutofit/>
          </a:bodyPr>
          <a:lstStyle/>
          <a:p>
            <a:r>
              <a:rPr lang="en-US" sz="4400" b="1" dirty="0"/>
              <a:t>agenda</a:t>
            </a:r>
          </a:p>
        </p:txBody>
      </p:sp>
      <p:sp>
        <p:nvSpPr>
          <p:cNvPr id="11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16236-D667-4E1E-A307-3E3A530B5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1" r="21152" b="1"/>
          <a:stretch/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85AA1-564C-4539-A0A8-4C460F429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482462"/>
            <a:ext cx="3881228" cy="3070226"/>
          </a:xfrm>
        </p:spPr>
        <p:txBody>
          <a:bodyPr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Introductions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CCR Update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Bylaws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Financials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General Updates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tx1"/>
                </a:solidFill>
              </a:rPr>
              <a:t>Q&amp;A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52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2398BC-4A5C-DE9B-5539-461E00472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34" y="0"/>
            <a:ext cx="10480485" cy="5893628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98753E-9FB3-9FEB-70AA-6274C0B47C36}"/>
              </a:ext>
            </a:extLst>
          </p:cNvPr>
          <p:cNvSpPr txBox="1"/>
          <p:nvPr/>
        </p:nvSpPr>
        <p:spPr>
          <a:xfrm>
            <a:off x="7660822" y="5296995"/>
            <a:ext cx="4531178" cy="15610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Cropper-President (2024-2026)</a:t>
            </a:r>
            <a:endParaRPr lang="en-US" sz="16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Geneva Stacy-Vice President (2024-2026)</a:t>
            </a:r>
            <a:endParaRPr lang="en-US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 Stadnyk-Treasurer (02/2025-03/2027)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Mary Luvisi-Secretary (2024-2027)</a:t>
            </a:r>
          </a:p>
          <a:p>
            <a:pPr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Skeeter Stokley-Member at large (2024-2027)</a:t>
            </a:r>
          </a:p>
        </p:txBody>
      </p:sp>
    </p:spTree>
    <p:extLst>
      <p:ext uri="{BB962C8B-B14F-4D97-AF65-F5344CB8AC3E}">
        <p14:creationId xmlns:p14="http://schemas.microsoft.com/office/powerpoint/2010/main" val="400528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4460" y="-144554"/>
            <a:ext cx="6517832" cy="979630"/>
          </a:xfrm>
        </p:spPr>
        <p:txBody>
          <a:bodyPr>
            <a:normAutofit/>
          </a:bodyPr>
          <a:lstStyle/>
          <a:p>
            <a:r>
              <a:rPr lang="en-US" b="1" dirty="0"/>
              <a:t>VOLUNTEERS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B2708-39BD-4481-9C8D-1F0EAF6FA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2109" y="3947550"/>
            <a:ext cx="6072773" cy="1979613"/>
          </a:xfrm>
          <a:solidFill>
            <a:schemeClr val="tx2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</a:rPr>
              <a:t>Social Committee Volunteers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</a:rPr>
              <a:t>Welcoming Committee Volunteers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7302299-70DD-7ED6-41BD-870D91275E58}"/>
              </a:ext>
            </a:extLst>
          </p:cNvPr>
          <p:cNvSpPr txBox="1"/>
          <p:nvPr/>
        </p:nvSpPr>
        <p:spPr>
          <a:xfrm>
            <a:off x="374896" y="6114990"/>
            <a:ext cx="1178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Interested in joining the Social Committee?  Please contact us payneslandinghoa@gmail.com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E2A6A-812D-48C8-B147-36F1479D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24241">
            <a:off x="159226" y="271158"/>
            <a:ext cx="2549073" cy="1904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57981-DDA2-4CB1-B6E3-51FD0CDCF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4195">
            <a:off x="293125" y="2172902"/>
            <a:ext cx="2451532" cy="1837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46E19-E797-4552-8437-763A7C516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067">
            <a:off x="293085" y="4096560"/>
            <a:ext cx="2373594" cy="1796990"/>
          </a:xfrm>
          <a:prstGeom prst="rect">
            <a:avLst/>
          </a:prstGeom>
        </p:spPr>
      </p:pic>
      <p:sp>
        <p:nvSpPr>
          <p:cNvPr id="20" name="Explosion: 14 Points 19">
            <a:extLst>
              <a:ext uri="{FF2B5EF4-FFF2-40B4-BE49-F238E27FC236}">
                <a16:creationId xmlns:a16="http://schemas.microsoft.com/office/drawing/2014/main" id="{E940F41B-BE29-18A0-1A0C-D54AE3C066E8}"/>
              </a:ext>
            </a:extLst>
          </p:cNvPr>
          <p:cNvSpPr/>
          <p:nvPr/>
        </p:nvSpPr>
        <p:spPr>
          <a:xfrm>
            <a:off x="2556772" y="526875"/>
            <a:ext cx="8913095" cy="3873852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 SEARCH Of INDIVIDUALS to SERVE ON THE SOCIAL and WELCOMING COMMITTEES</a:t>
            </a:r>
          </a:p>
        </p:txBody>
      </p:sp>
    </p:spTree>
    <p:extLst>
      <p:ext uri="{BB962C8B-B14F-4D97-AF65-F5344CB8AC3E}">
        <p14:creationId xmlns:p14="http://schemas.microsoft.com/office/powerpoint/2010/main" val="68430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469638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9796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77451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77463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87052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6F269C0-E938-4ACE-9291-680DA455A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626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700" y="5935133"/>
            <a:ext cx="5408613" cy="9228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Financials</a:t>
            </a:r>
          </a:p>
        </p:txBody>
      </p:sp>
      <p:sp useBgFill="1">
        <p:nvSpPr>
          <p:cNvPr id="30" name="Snip Diagonal Corner Rectangle 6">
            <a:extLst>
              <a:ext uri="{FF2B5EF4-FFF2-40B4-BE49-F238E27FC236}">
                <a16:creationId xmlns:a16="http://schemas.microsoft.com/office/drawing/2014/main" id="{353910D8-86D8-4812-AACB-F5860956E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5626" y="620722"/>
            <a:ext cx="4977369" cy="5286838"/>
          </a:xfrm>
          <a:prstGeom prst="snip2DiagRect">
            <a:avLst>
              <a:gd name="adj1" fmla="val 976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DDB13E-0746-49BA-B832-3DBEF6AB5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8595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75ABE57-032A-4BDB-8DA5-921E3A265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1CBD4F3-E4C6-4345-B5B9-225E609D3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AD7E20A-1B41-40E2-9927-FD6E3E09DF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42C5E4E-9C9A-4C8F-A06F-0C25A124E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4382779-711D-4169-BCDC-A353BB9E7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Calculator, pen, compass, money and a paper with graphs printed on it">
            <a:extLst>
              <a:ext uri="{FF2B5EF4-FFF2-40B4-BE49-F238E27FC236}">
                <a16:creationId xmlns:a16="http://schemas.microsoft.com/office/drawing/2014/main" id="{5594F0F3-8907-F23F-9C60-A64517EB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41" r="33944" b="8"/>
          <a:stretch/>
        </p:blipFill>
        <p:spPr>
          <a:xfrm>
            <a:off x="15933" y="8467"/>
            <a:ext cx="2241626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6DD93B3-8165-4FFA-0B13-B7C27131FA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591258"/>
              </p:ext>
            </p:extLst>
          </p:nvPr>
        </p:nvGraphicFramePr>
        <p:xfrm>
          <a:off x="7483023" y="417792"/>
          <a:ext cx="6312429" cy="5692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8C2683E-F020-53A4-3D5D-F04C6655F47E}"/>
              </a:ext>
            </a:extLst>
          </p:cNvPr>
          <p:cNvSpPr txBox="1"/>
          <p:nvPr/>
        </p:nvSpPr>
        <p:spPr>
          <a:xfrm>
            <a:off x="6634976" y="6343616"/>
            <a:ext cx="6317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CURRENT ACCOUNT BALANCE: $27,681.56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B2339-F3E4-C727-AC16-EC63EDAAA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3163" y="1367702"/>
            <a:ext cx="4238567" cy="4256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4E1DEB-3166-7718-C496-1E5B491F4ACA}"/>
              </a:ext>
            </a:extLst>
          </p:cNvPr>
          <p:cNvSpPr txBox="1"/>
          <p:nvPr/>
        </p:nvSpPr>
        <p:spPr>
          <a:xfrm>
            <a:off x="3427619" y="970797"/>
            <a:ext cx="3571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YTD Expenses 8/31/2025</a:t>
            </a:r>
          </a:p>
        </p:txBody>
      </p:sp>
    </p:spTree>
    <p:extLst>
      <p:ext uri="{BB962C8B-B14F-4D97-AF65-F5344CB8AC3E}">
        <p14:creationId xmlns:p14="http://schemas.microsoft.com/office/powerpoint/2010/main" val="2968493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469638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9796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77451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577463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87052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41626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693" y="3801678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Financials</a:t>
            </a:r>
          </a:p>
        </p:txBody>
      </p:sp>
      <p:sp useBgFill="1">
        <p:nvSpPr>
          <p:cNvPr id="22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75626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48595" y="2963333"/>
            <a:ext cx="2981858" cy="3208867"/>
            <a:chOff x="9206969" y="2963333"/>
            <a:chExt cx="2981858" cy="32088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Calculator, pen, compass, money and a paper with graphs printed on it">
            <a:extLst>
              <a:ext uri="{FF2B5EF4-FFF2-40B4-BE49-F238E27FC236}">
                <a16:creationId xmlns:a16="http://schemas.microsoft.com/office/drawing/2014/main" id="{5594F0F3-8907-F23F-9C60-A64517EB73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41" r="33944" b="8"/>
          <a:stretch/>
        </p:blipFill>
        <p:spPr>
          <a:xfrm>
            <a:off x="832" y="10"/>
            <a:ext cx="2241626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50A42FF-B943-DF9E-CB2A-9A3451EF3992}"/>
              </a:ext>
            </a:extLst>
          </p:cNvPr>
          <p:cNvCxnSpPr/>
          <p:nvPr/>
        </p:nvCxnSpPr>
        <p:spPr>
          <a:xfrm>
            <a:off x="10087052" y="3581400"/>
            <a:ext cx="91440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F9BC293-DAEF-F66B-C76D-91F2DF56C3F6}"/>
              </a:ext>
            </a:extLst>
          </p:cNvPr>
          <p:cNvSpPr/>
          <p:nvPr/>
        </p:nvSpPr>
        <p:spPr>
          <a:xfrm>
            <a:off x="9584050" y="1589681"/>
            <a:ext cx="3594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HOA DUES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SUMMARY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18328F-6F3E-8067-8413-33592EC63F3B}"/>
              </a:ext>
            </a:extLst>
          </p:cNvPr>
          <p:cNvSpPr txBox="1"/>
          <p:nvPr/>
        </p:nvSpPr>
        <p:spPr>
          <a:xfrm>
            <a:off x="4258435" y="5450100"/>
            <a:ext cx="386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86% 2025 Dues Received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21F56A-6430-1D45-93CD-6BB1ACA29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214253"/>
              </p:ext>
            </p:extLst>
          </p:nvPr>
        </p:nvGraphicFramePr>
        <p:xfrm>
          <a:off x="2942046" y="1112365"/>
          <a:ext cx="6281470" cy="4345404"/>
        </p:xfrm>
        <a:graphic>
          <a:graphicData uri="http://schemas.openxmlformats.org/drawingml/2006/table">
            <a:tbl>
              <a:tblPr/>
              <a:tblGrid>
                <a:gridCol w="2570691">
                  <a:extLst>
                    <a:ext uri="{9D8B030D-6E8A-4147-A177-3AD203B41FA5}">
                      <a16:colId xmlns:a16="http://schemas.microsoft.com/office/drawing/2014/main" val="325837054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025484595"/>
                    </a:ext>
                  </a:extLst>
                </a:gridCol>
                <a:gridCol w="2478879">
                  <a:extLst>
                    <a:ext uri="{9D8B030D-6E8A-4147-A177-3AD203B41FA5}">
                      <a16:colId xmlns:a16="http://schemas.microsoft.com/office/drawing/2014/main" val="817030615"/>
                    </a:ext>
                  </a:extLst>
                </a:gridCol>
              </a:tblGrid>
              <a:tr h="615528"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4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HOA DUES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10875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Homes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946287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*Data as of 9/8/2025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889547"/>
                  </a:ext>
                </a:extLst>
              </a:tr>
              <a:tr h="832518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Outstanding Dues                     Past-2024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$9,683.86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homes down from 38 in March 2025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80034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292067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 HOA Dues 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$34,560.00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 homes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75510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 HOA Dues Collected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$29,760.00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248 homes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91635"/>
                  </a:ext>
                </a:extLst>
              </a:tr>
              <a:tr h="416259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 HOA Dues outstanding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$4,800.00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homes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285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392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4A0950-7788-2005-B67A-BF734433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E4800-A8C5-C04A-DFFE-4A3D71E6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486" y="158488"/>
            <a:ext cx="5700939" cy="114246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CAN NOW ACCEPT ONLINE PAYMENTS!</a:t>
            </a:r>
          </a:p>
        </p:txBody>
      </p:sp>
      <p:sp>
        <p:nvSpPr>
          <p:cNvPr id="13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EAAE4-5200-FB8E-FEDB-8DFAFDAF5E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96" r="-2" b="9141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A492B-4F22-7379-897F-6657BA305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558" y="1806574"/>
            <a:ext cx="4835267" cy="1745720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make payments for HOA dues at the following address: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https://pay.payneslandinghoa.com/dues</a:t>
            </a: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002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AA523-3FFE-42F8-91A9-3A13B77B8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096" y="-71964"/>
            <a:ext cx="5627158" cy="150706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CCRs are now finalized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B2708-39BD-4481-9C8D-1F0EAF6FA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299" y="1676400"/>
            <a:ext cx="7388226" cy="4134515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We did secure favorable signatures of 216 current residents.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Thank you to everyone who submitted signatures and shared feedback during this process!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We need to focus on getting unapproved items that are now outlined in the CCRs, approved.  Including:</a:t>
            </a:r>
          </a:p>
          <a:p>
            <a:r>
              <a:rPr lang="en-US" sz="3200" b="1" dirty="0">
                <a:solidFill>
                  <a:schemeClr val="tx1"/>
                </a:solidFill>
              </a:rPr>
              <a:t>Fences, Sheds and Home-based businesses.</a:t>
            </a:r>
            <a:br>
              <a:rPr lang="en-US" sz="3000" b="1" dirty="0">
                <a:solidFill>
                  <a:schemeClr val="tx1"/>
                </a:solidFill>
              </a:rPr>
            </a:br>
            <a:endParaRPr lang="en-US" sz="3000" b="1" dirty="0">
              <a:solidFill>
                <a:schemeClr val="tx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8E2A8F1-5ED2-4746-79CA-F06B4CD9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605">
            <a:off x="446002" y="322862"/>
            <a:ext cx="4152469" cy="475358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92E2C29-AFAB-E326-8283-9AE73DFF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33492" r="9762"/>
          <a:stretch>
            <a:fillRect/>
          </a:stretch>
        </p:blipFill>
        <p:spPr>
          <a:xfrm>
            <a:off x="371526" y="4158343"/>
            <a:ext cx="4234710" cy="23912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33193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33B90-9B1D-6C0C-DB3E-2161A8B2B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DFBB6-42A9-B015-6F71-374AA815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567" y="-146446"/>
            <a:ext cx="5679821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FFFFFF"/>
                </a:solidFill>
              </a:rPr>
              <a:t>Form to complete to get  HOA Board Approval</a:t>
            </a:r>
          </a:p>
        </p:txBody>
      </p:sp>
      <p:pic>
        <p:nvPicPr>
          <p:cNvPr id="5" name="Picture 4" descr="A form with text and a box&#10;&#10;AI-generated content may be incorrect.">
            <a:extLst>
              <a:ext uri="{FF2B5EF4-FFF2-40B4-BE49-F238E27FC236}">
                <a16:creationId xmlns:a16="http://schemas.microsoft.com/office/drawing/2014/main" id="{9A776E16-9463-4AEA-7F0A-E29E9884F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75414" y="139703"/>
            <a:ext cx="4722195" cy="535093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0E307-B30D-D186-35F0-E42545239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005" y="1875367"/>
            <a:ext cx="5679821" cy="361526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Please submit the approval form to the HOA Board to review and approve these items.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Please email the completed form to:  </a:t>
            </a:r>
            <a:r>
              <a:rPr lang="en-US" sz="2200" b="1" dirty="0">
                <a:solidFill>
                  <a:schemeClr val="bg1"/>
                </a:solidFill>
                <a:hlinkClick r:id="rId3"/>
              </a:rPr>
              <a:t>payneslandinghoa@gmail.com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The approvals will be tracked as we are creating a formalized approval process and tracking system. 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bg1"/>
                </a:solidFill>
              </a:rPr>
              <a:t>We are asking that everyone participate to avoid notification of not being in compliance with the new CCRs.</a:t>
            </a:r>
            <a:br>
              <a:rPr lang="en-US" sz="2200" b="1" dirty="0">
                <a:solidFill>
                  <a:schemeClr val="bg1"/>
                </a:solidFill>
              </a:rPr>
            </a:br>
            <a:endParaRPr lang="en-US" sz="2200" b="1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D6092E8-5D4A-4E4A-1AC8-A27B4C8DD43D}"/>
              </a:ext>
            </a:extLst>
          </p:cNvPr>
          <p:cNvSpPr txBox="1"/>
          <p:nvPr/>
        </p:nvSpPr>
        <p:spPr>
          <a:xfrm>
            <a:off x="237241" y="6151828"/>
            <a:ext cx="8728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 can be found on our website: payneslandinghoa.com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E7E22-E152-1575-CF6F-16947F08E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114" y="3285067"/>
            <a:ext cx="2988990" cy="29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66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2CC3FD70E444180C7B2EDCD583A75" ma:contentTypeVersion="18" ma:contentTypeDescription="Create a new document." ma:contentTypeScope="" ma:versionID="602cb4b51197d9bbf043c19186113a86">
  <xsd:schema xmlns:xsd="http://www.w3.org/2001/XMLSchema" xmlns:xs="http://www.w3.org/2001/XMLSchema" xmlns:p="http://schemas.microsoft.com/office/2006/metadata/properties" xmlns:ns3="b2eea7d3-29a4-495f-9410-13b80093c825" xmlns:ns4="88460beb-a1cc-4741-8c86-09fbbe81a802" targetNamespace="http://schemas.microsoft.com/office/2006/metadata/properties" ma:root="true" ma:fieldsID="bcc07b76cbaeb93596ef9ffa27092a01" ns3:_="" ns4:_="">
    <xsd:import namespace="b2eea7d3-29a4-495f-9410-13b80093c825"/>
    <xsd:import namespace="88460beb-a1cc-4741-8c86-09fbbe81a8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eea7d3-29a4-495f-9410-13b80093c8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460beb-a1cc-4741-8c86-09fbbe81a8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2eea7d3-29a4-495f-9410-13b80093c82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7A0DDF-25B4-4998-BAC4-4966A2EC3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eea7d3-29a4-495f-9410-13b80093c825"/>
    <ds:schemaRef ds:uri="88460beb-a1cc-4741-8c86-09fbbe81a8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D4F16B-B134-4078-A251-0FA2A76F81E2}">
  <ds:schemaRefs>
    <ds:schemaRef ds:uri="88460beb-a1cc-4741-8c86-09fbbe81a802"/>
    <ds:schemaRef ds:uri="b2eea7d3-29a4-495f-9410-13b80093c825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F4366CD-D379-4DC3-A8FC-309BBE9736F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c7890e8-8459-473b-8b86-643375e9aab5}" enabled="1" method="Privileged" siteId="{8c642d1d-d709-47b0-ab10-080af10798f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3377</TotalTime>
  <Words>518</Words>
  <Application>Microsoft Office PowerPoint</Application>
  <PresentationFormat>Widescreen</PresentationFormat>
  <Paragraphs>89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Century Gothic</vt:lpstr>
      <vt:lpstr>Times New Roman</vt:lpstr>
      <vt:lpstr>Wingdings</vt:lpstr>
      <vt:lpstr>Wingdings 3</vt:lpstr>
      <vt:lpstr>Slice</vt:lpstr>
      <vt:lpstr>Payne’s landing hoa</vt:lpstr>
      <vt:lpstr>agenda</vt:lpstr>
      <vt:lpstr>PowerPoint Presentation</vt:lpstr>
      <vt:lpstr>VOLUNTEERS NEEDED!</vt:lpstr>
      <vt:lpstr>Financials</vt:lpstr>
      <vt:lpstr>Financials</vt:lpstr>
      <vt:lpstr>WE CAN NOW ACCEPT ONLINE PAYMENTS!</vt:lpstr>
      <vt:lpstr>CCRs are now finalized</vt:lpstr>
      <vt:lpstr>Form to complete to get  HOA Board Approval</vt:lpstr>
      <vt:lpstr>Next order of business…</vt:lpstr>
      <vt:lpstr>Updates we are making progress!</vt:lpstr>
      <vt:lpstr>General updates</vt:lpstr>
      <vt:lpstr>PowerPoint Presentation</vt:lpstr>
      <vt:lpstr>Questions/     open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Paynes landing hoa</dc:title>
  <dc:creator>Luvisi, Mary E.</dc:creator>
  <cp:lastModifiedBy>Luvisi, Mary E.</cp:lastModifiedBy>
  <cp:revision>41</cp:revision>
  <dcterms:created xsi:type="dcterms:W3CDTF">2024-10-03T20:24:41Z</dcterms:created>
  <dcterms:modified xsi:type="dcterms:W3CDTF">2025-09-09T15:27:39Z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0x010100C842CC3FD70E444180C7B2EDCD583A75</vt:lpwstr>
  </property>
  <property fmtid="{D5CDD505-2E9C-101B-9397-08002B2CF9AE}" pid="3" name="MediaServiceImageTags">
    <vt:lpwstr/>
  </property>
</Properties>
</file>