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8"/>
  </p:notesMasterIdLst>
  <p:sldIdLst>
    <p:sldId id="256" r:id="rId5"/>
    <p:sldId id="259" r:id="rId6"/>
    <p:sldId id="258" r:id="rId7"/>
    <p:sldId id="289" r:id="rId8"/>
    <p:sldId id="257" r:id="rId9"/>
    <p:sldId id="281" r:id="rId10"/>
    <p:sldId id="260" r:id="rId11"/>
    <p:sldId id="267" r:id="rId12"/>
    <p:sldId id="272" r:id="rId13"/>
    <p:sldId id="273" r:id="rId14"/>
    <p:sldId id="282" r:id="rId15"/>
    <p:sldId id="294" r:id="rId16"/>
    <p:sldId id="295" r:id="rId17"/>
    <p:sldId id="296" r:id="rId18"/>
    <p:sldId id="297" r:id="rId19"/>
    <p:sldId id="271" r:id="rId20"/>
    <p:sldId id="290" r:id="rId21"/>
    <p:sldId id="291" r:id="rId22"/>
    <p:sldId id="292" r:id="rId23"/>
    <p:sldId id="293" r:id="rId24"/>
    <p:sldId id="270" r:id="rId25"/>
    <p:sldId id="288" r:id="rId26"/>
    <p:sldId id="263"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DA2F5F9-5D38-47EF-82E2-B1D536EA8E61}">
          <p14:sldIdLst>
            <p14:sldId id="256"/>
            <p14:sldId id="259"/>
            <p14:sldId id="258"/>
            <p14:sldId id="289"/>
            <p14:sldId id="257"/>
            <p14:sldId id="281"/>
            <p14:sldId id="260"/>
            <p14:sldId id="267"/>
            <p14:sldId id="272"/>
            <p14:sldId id="273"/>
            <p14:sldId id="282"/>
            <p14:sldId id="294"/>
            <p14:sldId id="295"/>
            <p14:sldId id="296"/>
            <p14:sldId id="297"/>
            <p14:sldId id="271"/>
            <p14:sldId id="290"/>
            <p14:sldId id="291"/>
            <p14:sldId id="292"/>
            <p14:sldId id="293"/>
            <p14:sldId id="270"/>
            <p14:sldId id="288"/>
            <p14:sldId id="2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83FD2E-393A-4F96-AA91-8E4B6155251A}" v="2" dt="2026-03-10T20:37:30.8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92" autoAdjust="0"/>
    <p:restoredTop sz="93447" autoAdjust="0"/>
  </p:normalViewPr>
  <p:slideViewPr>
    <p:cSldViewPr snapToGrid="0">
      <p:cViewPr varScale="1">
        <p:scale>
          <a:sx n="106" d="100"/>
          <a:sy n="106" d="100"/>
        </p:scale>
        <p:origin x="660"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sng" strike="noStrike" kern="1200" spc="0" baseline="0">
                <a:solidFill>
                  <a:sysClr val="windowText" lastClr="000000"/>
                </a:solidFill>
                <a:latin typeface="+mn-lt"/>
                <a:ea typeface="+mn-ea"/>
                <a:cs typeface="+mn-cs"/>
              </a:defRPr>
            </a:pPr>
            <a:r>
              <a:rPr lang="en-US" b="1" u="sng">
                <a:solidFill>
                  <a:sysClr val="windowText" lastClr="000000"/>
                </a:solidFill>
              </a:rPr>
              <a:t>Fiscal</a:t>
            </a:r>
            <a:r>
              <a:rPr lang="en-US" b="1" u="sng" baseline="0">
                <a:solidFill>
                  <a:sysClr val="windowText" lastClr="000000"/>
                </a:solidFill>
              </a:rPr>
              <a:t> Year 2025 Expenses</a:t>
            </a:r>
            <a:endParaRPr lang="en-US" b="1" u="sng">
              <a:solidFill>
                <a:sysClr val="windowText" lastClr="000000"/>
              </a:solidFill>
            </a:endParaRPr>
          </a:p>
        </c:rich>
      </c:tx>
      <c:layout>
        <c:manualLayout>
          <c:xMode val="edge"/>
          <c:yMode val="edge"/>
          <c:x val="0.32005764611311505"/>
          <c:y val="3.021628196026107E-3"/>
        </c:manualLayout>
      </c:layout>
      <c:overlay val="0"/>
      <c:spPr>
        <a:noFill/>
        <a:ln>
          <a:noFill/>
        </a:ln>
        <a:effectLst/>
      </c:spPr>
      <c:txPr>
        <a:bodyPr rot="0" spcFirstLastPara="1" vertOverflow="ellipsis" vert="horz" wrap="square" anchor="ctr" anchorCtr="1"/>
        <a:lstStyle/>
        <a:p>
          <a:pPr>
            <a:defRPr sz="1400" b="1" i="0" u="sng"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29149611681183724"/>
          <c:y val="0.15286060158476072"/>
          <c:w val="0.47694293121321907"/>
          <c:h val="0.57708316282150596"/>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70F-4EB3-A5B5-56B48B22159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70F-4EB3-A5B5-56B48B22159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70F-4EB3-A5B5-56B48B22159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70F-4EB3-A5B5-56B48B22159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70F-4EB3-A5B5-56B48B22159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A70F-4EB3-A5B5-56B48B221596}"/>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A70F-4EB3-A5B5-56B48B221596}"/>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A70F-4EB3-A5B5-56B48B221596}"/>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A70F-4EB3-A5B5-56B48B221596}"/>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A70F-4EB3-A5B5-56B48B221596}"/>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A70F-4EB3-A5B5-56B48B221596}"/>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A70F-4EB3-A5B5-56B48B221596}"/>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A70F-4EB3-A5B5-56B48B221596}"/>
              </c:ext>
            </c:extLst>
          </c:dPt>
          <c:dLbls>
            <c:dLbl>
              <c:idx val="2"/>
              <c:layout>
                <c:manualLayout>
                  <c:x val="2.8111033854604912E-2"/>
                  <c:y val="-9.7251222450840252E-2"/>
                </c:manualLayout>
              </c:layout>
              <c:spPr>
                <a:solidFill>
                  <a:srgbClr val="FFFFFF"/>
                </a:solid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8.9315687388015208E-2"/>
                      <c:h val="4.5279217479191211E-2"/>
                    </c:manualLayout>
                  </c15:layout>
                </c:ext>
                <c:ext xmlns:c16="http://schemas.microsoft.com/office/drawing/2014/chart" uri="{C3380CC4-5D6E-409C-BE32-E72D297353CC}">
                  <c16:uniqueId val="{00000005-A70F-4EB3-A5B5-56B48B221596}"/>
                </c:ext>
              </c:extLst>
            </c:dLbl>
            <c:dLbl>
              <c:idx val="3"/>
              <c:layout>
                <c:manualLayout>
                  <c:x val="4.1004327587861357E-2"/>
                  <c:y val="-8.47690429194924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70F-4EB3-A5B5-56B48B221596}"/>
                </c:ext>
              </c:extLst>
            </c:dLbl>
            <c:spPr>
              <a:solidFill>
                <a:srgbClr val="FFFFFF"/>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'Paynes Landing HOA'!$E$55:$E$67</c:f>
              <c:strCache>
                <c:ptCount val="13"/>
                <c:pt idx="0">
                  <c:v>Common Area Maint.</c:v>
                </c:pt>
                <c:pt idx="1">
                  <c:v>Mowing</c:v>
                </c:pt>
                <c:pt idx="2">
                  <c:v>Pond Maint.</c:v>
                </c:pt>
                <c:pt idx="3">
                  <c:v>HOA Insurance</c:v>
                </c:pt>
                <c:pt idx="4">
                  <c:v>Tree Improvements</c:v>
                </c:pt>
                <c:pt idx="5">
                  <c:v>Legal and Accounting</c:v>
                </c:pt>
                <c:pt idx="6">
                  <c:v>Grounds Cleaning</c:v>
                </c:pt>
                <c:pt idx="7">
                  <c:v>Bookkeeping</c:v>
                </c:pt>
                <c:pt idx="8">
                  <c:v>Social Committee</c:v>
                </c:pt>
                <c:pt idx="9">
                  <c:v>Attorney Fees</c:v>
                </c:pt>
                <c:pt idx="10">
                  <c:v>Office Expenses</c:v>
                </c:pt>
                <c:pt idx="11">
                  <c:v>Misc. Expense</c:v>
                </c:pt>
                <c:pt idx="12">
                  <c:v>Tax and Licenses</c:v>
                </c:pt>
              </c:strCache>
            </c:strRef>
          </c:cat>
          <c:val>
            <c:numRef>
              <c:f>'Paynes Landing HOA'!$F$55:$F$67</c:f>
              <c:numCache>
                <c:formatCode>"$"#,##0.00</c:formatCode>
                <c:ptCount val="13"/>
                <c:pt idx="0">
                  <c:v>92.2</c:v>
                </c:pt>
                <c:pt idx="1">
                  <c:v>17810.5</c:v>
                </c:pt>
                <c:pt idx="2">
                  <c:v>787.5</c:v>
                </c:pt>
                <c:pt idx="3">
                  <c:v>2831.6</c:v>
                </c:pt>
                <c:pt idx="4">
                  <c:v>8109</c:v>
                </c:pt>
                <c:pt idx="5">
                  <c:v>349</c:v>
                </c:pt>
                <c:pt idx="6">
                  <c:v>937.64</c:v>
                </c:pt>
                <c:pt idx="7">
                  <c:v>150.03</c:v>
                </c:pt>
                <c:pt idx="8">
                  <c:v>1527.96</c:v>
                </c:pt>
                <c:pt idx="9">
                  <c:v>1371.21</c:v>
                </c:pt>
                <c:pt idx="10">
                  <c:v>3179.41</c:v>
                </c:pt>
                <c:pt idx="11">
                  <c:v>190.78</c:v>
                </c:pt>
                <c:pt idx="12">
                  <c:v>25</c:v>
                </c:pt>
              </c:numCache>
            </c:numRef>
          </c:val>
          <c:extLst>
            <c:ext xmlns:c16="http://schemas.microsoft.com/office/drawing/2014/chart" uri="{C3380CC4-5D6E-409C-BE32-E72D297353CC}">
              <c16:uniqueId val="{0000001A-A70F-4EB3-A5B5-56B48B221596}"/>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6145414660313456"/>
          <c:y val="0.73447263784810579"/>
          <c:w val="0.67709170679373087"/>
          <c:h val="0.25041922117176363"/>
        </c:manualLayout>
      </c:layout>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24911B-5662-4971-B782-7BC499B1460A}" type="datetimeFigureOut">
              <a:rPr lang="en-US" smtClean="0"/>
              <a:t>3/11/2026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2215F7-854B-4122-9500-E85AA98FF9BF}" type="slidenum">
              <a:rPr lang="en-US" smtClean="0"/>
              <a:t>‹#›</a:t>
            </a:fld>
            <a:endParaRPr lang="en-US"/>
          </a:p>
        </p:txBody>
      </p:sp>
    </p:spTree>
    <p:extLst>
      <p:ext uri="{BB962C8B-B14F-4D97-AF65-F5344CB8AC3E}">
        <p14:creationId xmlns:p14="http://schemas.microsoft.com/office/powerpoint/2010/main" val="1926789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Michael called the meeting to order at 6:30 p.m.  8 families attended in person and 3 online.  Sign in included:  Elena Moore, </a:t>
            </a:r>
            <a:r>
              <a:rPr lang="en-US" dirty="0" err="1"/>
              <a:t>Wandy</a:t>
            </a:r>
            <a:r>
              <a:rPr lang="en-US" dirty="0"/>
              <a:t> Ray, Amy Maynard, Alisa Vance, George Brock, Edie Brock, Jamie and Glenn Hudson, Robin (Online), Patrick Ballard, Cassie Ernest (Online), Luke M (Online).  Board members present Michael Cropper, Geneva Stacy and Mary Ballard.  </a:t>
            </a:r>
          </a:p>
        </p:txBody>
      </p:sp>
      <p:sp>
        <p:nvSpPr>
          <p:cNvPr id="4" name="Slide Number Placeholder 3"/>
          <p:cNvSpPr>
            <a:spLocks noGrp="1"/>
          </p:cNvSpPr>
          <p:nvPr>
            <p:ph type="sldNum" sz="quarter" idx="5"/>
          </p:nvPr>
        </p:nvSpPr>
        <p:spPr/>
        <p:txBody>
          <a:bodyPr/>
          <a:lstStyle/>
          <a:p>
            <a:fld id="{0E2215F7-854B-4122-9500-E85AA98FF9BF}" type="slidenum">
              <a:rPr lang="en-US" smtClean="0"/>
              <a:t>1</a:t>
            </a:fld>
            <a:endParaRPr lang="en-US"/>
          </a:p>
        </p:txBody>
      </p:sp>
    </p:spTree>
    <p:extLst>
      <p:ext uri="{BB962C8B-B14F-4D97-AF65-F5344CB8AC3E}">
        <p14:creationId xmlns:p14="http://schemas.microsoft.com/office/powerpoint/2010/main" val="2280500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Michael reminded everyone that any CCR requests from homeowners require the completion of the online request form and approval from the board.</a:t>
            </a:r>
          </a:p>
        </p:txBody>
      </p:sp>
      <p:sp>
        <p:nvSpPr>
          <p:cNvPr id="4" name="Slide Number Placeholder 3"/>
          <p:cNvSpPr>
            <a:spLocks noGrp="1"/>
          </p:cNvSpPr>
          <p:nvPr>
            <p:ph type="sldNum" sz="quarter" idx="5"/>
          </p:nvPr>
        </p:nvSpPr>
        <p:spPr/>
        <p:txBody>
          <a:bodyPr/>
          <a:lstStyle/>
          <a:p>
            <a:fld id="{0E2215F7-854B-4122-9500-E85AA98FF9BF}" type="slidenum">
              <a:rPr lang="en-US" smtClean="0"/>
              <a:t>10</a:t>
            </a:fld>
            <a:endParaRPr lang="en-US"/>
          </a:p>
        </p:txBody>
      </p:sp>
    </p:spTree>
    <p:extLst>
      <p:ext uri="{BB962C8B-B14F-4D97-AF65-F5344CB8AC3E}">
        <p14:creationId xmlns:p14="http://schemas.microsoft.com/office/powerpoint/2010/main" val="1940865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spent a large amount of time discussing the homes out of compliance with CCRs.  Several home owners expressed that it is just a fence and why do we care where they come to.  Michael reminded everyone that 75% of our home owners approved the CCRs and it is required of the board to enforce them.  The CCRs have always said fence must connect at the back of the house.  </a:t>
            </a:r>
            <a:r>
              <a:rPr lang="en-US" dirty="0" err="1"/>
              <a:t>Noone</a:t>
            </a:r>
            <a:r>
              <a:rPr lang="en-US" dirty="0"/>
              <a:t> expressed any concerns in meetings, surveys, </a:t>
            </a:r>
            <a:r>
              <a:rPr lang="en-US" dirty="0" err="1"/>
              <a:t>etc</a:t>
            </a:r>
            <a:r>
              <a:rPr lang="en-US" dirty="0"/>
              <a:t> about this requirement and 20% of the homes our out of compliance.</a:t>
            </a:r>
          </a:p>
        </p:txBody>
      </p:sp>
      <p:sp>
        <p:nvSpPr>
          <p:cNvPr id="4" name="Slide Number Placeholder 3"/>
          <p:cNvSpPr>
            <a:spLocks noGrp="1"/>
          </p:cNvSpPr>
          <p:nvPr>
            <p:ph type="sldNum" sz="quarter" idx="5"/>
          </p:nvPr>
        </p:nvSpPr>
        <p:spPr/>
        <p:txBody>
          <a:bodyPr/>
          <a:lstStyle/>
          <a:p>
            <a:fld id="{0E2215F7-854B-4122-9500-E85AA98FF9BF}" type="slidenum">
              <a:rPr lang="en-US" smtClean="0"/>
              <a:t>11</a:t>
            </a:fld>
            <a:endParaRPr lang="en-US"/>
          </a:p>
        </p:txBody>
      </p:sp>
    </p:spTree>
    <p:extLst>
      <p:ext uri="{BB962C8B-B14F-4D97-AF65-F5344CB8AC3E}">
        <p14:creationId xmlns:p14="http://schemas.microsoft.com/office/powerpoint/2010/main" val="1196483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57 of 288 homes in the neighborhood have violations or 20%.  We are looking for a solution that doesn’t require another 1.5 process to update the CCRs.  No past approvals from previous boards to address this with any homes have been found on file or in email.</a:t>
            </a:r>
          </a:p>
        </p:txBody>
      </p:sp>
      <p:sp>
        <p:nvSpPr>
          <p:cNvPr id="4" name="Slide Number Placeholder 3"/>
          <p:cNvSpPr>
            <a:spLocks noGrp="1"/>
          </p:cNvSpPr>
          <p:nvPr>
            <p:ph type="sldNum" sz="quarter" idx="5"/>
          </p:nvPr>
        </p:nvSpPr>
        <p:spPr/>
        <p:txBody>
          <a:bodyPr/>
          <a:lstStyle/>
          <a:p>
            <a:fld id="{0E2215F7-854B-4122-9500-E85AA98FF9BF}" type="slidenum">
              <a:rPr lang="en-US" smtClean="0"/>
              <a:t>12</a:t>
            </a:fld>
            <a:endParaRPr lang="en-US"/>
          </a:p>
        </p:txBody>
      </p:sp>
    </p:spTree>
    <p:extLst>
      <p:ext uri="{BB962C8B-B14F-4D97-AF65-F5344CB8AC3E}">
        <p14:creationId xmlns:p14="http://schemas.microsoft.com/office/powerpoint/2010/main" val="3483646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r>
              <a:rPr lang="en-US" sz="1200" b="0" kern="1200" dirty="0">
                <a:solidFill>
                  <a:schemeClr val="tx1"/>
                </a:solidFill>
                <a:effectLst/>
                <a:latin typeface="+mn-lt"/>
                <a:ea typeface="+mn-ea"/>
                <a:cs typeface="+mn-cs"/>
              </a:rPr>
              <a:t>Background</a:t>
            </a:r>
            <a:endParaRPr lang="en-US" sz="1200" b="1"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We have a fence issue never mentioned in prior committee, member meetings, member surveys about updating CCRs.</a:t>
            </a:r>
          </a:p>
          <a:p>
            <a:pPr lvl="0"/>
            <a:r>
              <a:rPr lang="en-US" sz="1200" kern="1200" dirty="0">
                <a:solidFill>
                  <a:schemeClr val="tx1"/>
                </a:solidFill>
                <a:effectLst/>
                <a:latin typeface="+mn-lt"/>
                <a:ea typeface="+mn-ea"/>
                <a:cs typeface="+mn-cs"/>
              </a:rPr>
              <a:t>Took 1.5 years for current board to get 75% vote on new consolidated, simplified CCRs.  Michael reviewed the options the board came up with.  Even the 5 board members were not in agreement on the solution.  We want to be transparent and get input from our members before we act on the CCR violations.  Current CCR require homes with be in compliance within 90 days of receiving a violation letter or face $100 month fine.  Geneva has created a survey and will send out via Facebook group and on our website for input.  She requested </a:t>
            </a:r>
            <a:r>
              <a:rPr lang="en-US" sz="1200" kern="1200" dirty="0" err="1">
                <a:solidFill>
                  <a:schemeClr val="tx1"/>
                </a:solidFill>
                <a:effectLst/>
                <a:latin typeface="+mn-lt"/>
                <a:ea typeface="+mn-ea"/>
                <a:cs typeface="+mn-cs"/>
              </a:rPr>
              <a:t>everyones</a:t>
            </a:r>
            <a:r>
              <a:rPr lang="en-US" sz="1200" kern="1200" dirty="0">
                <a:solidFill>
                  <a:schemeClr val="tx1"/>
                </a:solidFill>
                <a:effectLst/>
                <a:latin typeface="+mn-lt"/>
                <a:ea typeface="+mn-ea"/>
                <a:cs typeface="+mn-cs"/>
              </a:rPr>
              <a:t> help to get the word out.  Michael went over the 3 options in detail and asked for any other suggestions.  Only other suggestions was to update the CCRs again which the board could do in the future but is not in favor of doing now after just completing 1.5 years of work.  IN the mean time we need a solution.  Discussion over Option 2 and conditions that would meet a variance.  </a:t>
            </a:r>
            <a:r>
              <a:rPr lang="en-US" sz="1200" kern="1200" dirty="0" err="1">
                <a:solidFill>
                  <a:schemeClr val="tx1"/>
                </a:solidFill>
                <a:effectLst/>
                <a:latin typeface="+mn-lt"/>
                <a:ea typeface="+mn-ea"/>
                <a:cs typeface="+mn-cs"/>
              </a:rPr>
              <a:t>Alenda</a:t>
            </a:r>
            <a:r>
              <a:rPr lang="en-US" sz="1200" kern="1200" dirty="0">
                <a:solidFill>
                  <a:schemeClr val="tx1"/>
                </a:solidFill>
                <a:effectLst/>
                <a:latin typeface="+mn-lt"/>
                <a:ea typeface="+mn-ea"/>
                <a:cs typeface="+mn-cs"/>
              </a:rPr>
              <a:t> suggested survey the 57 homes that are out of compliance.  </a:t>
            </a:r>
          </a:p>
          <a:p>
            <a:pPr lvl="0"/>
            <a:r>
              <a:rPr lang="en-US" sz="1200" kern="1200" dirty="0">
                <a:solidFill>
                  <a:schemeClr val="tx1"/>
                </a:solidFill>
                <a:effectLst/>
                <a:latin typeface="+mn-lt"/>
                <a:ea typeface="+mn-ea"/>
                <a:cs typeface="+mn-cs"/>
              </a:rPr>
              <a:t>All past CCRs included language on fences constructed in front of rear wall of homeowner’s residence </a:t>
            </a:r>
          </a:p>
          <a:p>
            <a:pPr lvl="0"/>
            <a:r>
              <a:rPr lang="en-US" sz="1200" kern="1200" dirty="0">
                <a:solidFill>
                  <a:schemeClr val="tx1"/>
                </a:solidFill>
                <a:effectLst/>
                <a:latin typeface="+mn-lt"/>
                <a:ea typeface="+mn-ea"/>
                <a:cs typeface="+mn-cs"/>
              </a:rPr>
              <a:t>New CCRs kept that language</a:t>
            </a:r>
          </a:p>
          <a:p>
            <a:pPr lvl="0"/>
            <a:r>
              <a:rPr lang="en-US" sz="1200" kern="1200" dirty="0">
                <a:solidFill>
                  <a:schemeClr val="tx1"/>
                </a:solidFill>
                <a:effectLst/>
                <a:latin typeface="+mn-lt"/>
                <a:ea typeface="+mn-ea"/>
                <a:cs typeface="+mn-cs"/>
              </a:rPr>
              <a:t>Board must enforce language in CCRs</a:t>
            </a:r>
          </a:p>
          <a:p>
            <a:pPr lvl="0"/>
            <a:r>
              <a:rPr lang="en-US" sz="1200" kern="1200" dirty="0">
                <a:solidFill>
                  <a:schemeClr val="tx1"/>
                </a:solidFill>
                <a:effectLst/>
                <a:latin typeface="+mn-lt"/>
                <a:ea typeface="+mn-ea"/>
                <a:cs typeface="+mn-cs"/>
              </a:rPr>
              <a:t>Future CCR modifications could change rear wall language with 50% of homeowner’s approval</a:t>
            </a:r>
          </a:p>
          <a:p>
            <a:pPr lvl="0"/>
            <a:r>
              <a:rPr lang="en-US" sz="1200" kern="1200" dirty="0">
                <a:solidFill>
                  <a:schemeClr val="tx1"/>
                </a:solidFill>
                <a:effectLst/>
                <a:latin typeface="+mn-lt"/>
                <a:ea typeface="+mn-ea"/>
                <a:cs typeface="+mn-cs"/>
              </a:rPr>
              <a:t>All homes received notice of approved CCRs with 75%-member vote and were notified that enforcement would begin.  No homes have received noncompliant fence letters </a:t>
            </a:r>
            <a:r>
              <a:rPr lang="en-US" sz="1200" u="sng" kern="1200" dirty="0">
                <a:solidFill>
                  <a:schemeClr val="tx1"/>
                </a:solidFill>
                <a:effectLst/>
                <a:latin typeface="+mn-lt"/>
                <a:ea typeface="+mn-ea"/>
                <a:cs typeface="+mn-cs"/>
              </a:rPr>
              <a:t>yet</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Issue</a:t>
            </a:r>
          </a:p>
          <a:p>
            <a:pPr lvl="0"/>
            <a:r>
              <a:rPr lang="en-US" sz="1200" kern="1200" dirty="0">
                <a:solidFill>
                  <a:schemeClr val="tx1"/>
                </a:solidFill>
                <a:effectLst/>
                <a:latin typeface="+mn-lt"/>
                <a:ea typeface="+mn-ea"/>
                <a:cs typeface="+mn-cs"/>
              </a:rPr>
              <a:t>Two homeowners have submitted fence plans with fence not connecting to rear wall of homeowner’s residence</a:t>
            </a:r>
          </a:p>
          <a:p>
            <a:pPr lvl="0" eaLnBrk="0" hangingPunct="0"/>
            <a:r>
              <a:rPr lang="en-US" sz="1200" kern="1200" dirty="0">
                <a:solidFill>
                  <a:schemeClr val="tx1"/>
                </a:solidFill>
                <a:effectLst/>
                <a:latin typeface="+mn-lt"/>
                <a:ea typeface="+mn-ea"/>
                <a:cs typeface="+mn-cs"/>
              </a:rPr>
              <a:t>Board denied both requests.  Homeowners pointed out that other homes in the neighborhood are not in compliance with CCRs</a:t>
            </a:r>
          </a:p>
          <a:p>
            <a:pPr lvl="0" eaLnBrk="0" hangingPunct="0"/>
            <a:r>
              <a:rPr lang="en-US" sz="1200" kern="1200" dirty="0">
                <a:solidFill>
                  <a:schemeClr val="tx1"/>
                </a:solidFill>
                <a:effectLst/>
                <a:latin typeface="+mn-lt"/>
                <a:ea typeface="+mn-ea"/>
                <a:cs typeface="+mn-cs"/>
              </a:rPr>
              <a:t>Board must enforce current CCRs</a:t>
            </a:r>
          </a:p>
          <a:p>
            <a:pPr lvl="0" eaLnBrk="0" hangingPunct="0"/>
            <a:r>
              <a:rPr lang="en-US" sz="1200" kern="1200" dirty="0">
                <a:solidFill>
                  <a:schemeClr val="tx1"/>
                </a:solidFill>
                <a:effectLst/>
                <a:latin typeface="+mn-lt"/>
                <a:ea typeface="+mn-ea"/>
                <a:cs typeface="+mn-cs"/>
              </a:rPr>
              <a:t>Board wants input from homeowners on enforcement actions</a:t>
            </a:r>
          </a:p>
          <a:p>
            <a:pPr lvl="0" eaLnBrk="0" hangingPunct="0"/>
            <a:r>
              <a:rPr lang="en-US" sz="1200" kern="1200" dirty="0">
                <a:solidFill>
                  <a:schemeClr val="tx1"/>
                </a:solidFill>
                <a:effectLst/>
                <a:latin typeface="+mn-lt"/>
                <a:ea typeface="+mn-ea"/>
                <a:cs typeface="+mn-cs"/>
              </a:rPr>
              <a:t>Board wants to enforce CCRs, recognize homeowners that followed the rules, punish violators but give reasonable time for compliance</a:t>
            </a:r>
          </a:p>
          <a:p>
            <a:pPr lvl="0" eaLnBrk="0" hangingPunct="0"/>
            <a:r>
              <a:rPr lang="en-US" sz="1200" kern="1200" dirty="0">
                <a:solidFill>
                  <a:schemeClr val="tx1"/>
                </a:solidFill>
                <a:effectLst/>
                <a:latin typeface="+mn-lt"/>
                <a:ea typeface="+mn-ea"/>
                <a:cs typeface="+mn-cs"/>
              </a:rPr>
              <a:t>Board is in no win situation</a:t>
            </a:r>
          </a:p>
          <a:p>
            <a:pPr eaLnBrk="0" hangingPunct="0"/>
            <a:r>
              <a:rPr lang="en-US" sz="1200" kern="1200" dirty="0">
                <a:solidFill>
                  <a:schemeClr val="tx1"/>
                </a:solidFill>
                <a:effectLst/>
                <a:latin typeface="+mn-lt"/>
                <a:ea typeface="+mn-ea"/>
                <a:cs typeface="+mn-cs"/>
              </a:rPr>
              <a:t> </a:t>
            </a:r>
          </a:p>
          <a:p>
            <a:pPr eaLnBrk="0" hangingPunct="0"/>
            <a:r>
              <a:rPr lang="en-US" sz="1200" kern="1200" dirty="0">
                <a:solidFill>
                  <a:schemeClr val="tx1"/>
                </a:solidFill>
                <a:effectLst/>
                <a:latin typeface="+mn-lt"/>
                <a:ea typeface="+mn-ea"/>
                <a:cs typeface="+mn-cs"/>
              </a:rPr>
              <a:t>Outreach/Input</a:t>
            </a:r>
          </a:p>
          <a:p>
            <a:pPr lvl="0" eaLnBrk="0" hangingPunct="0"/>
            <a:r>
              <a:rPr lang="en-US" sz="1200" kern="1200" dirty="0">
                <a:solidFill>
                  <a:schemeClr val="tx1"/>
                </a:solidFill>
                <a:effectLst/>
                <a:latin typeface="+mn-lt"/>
                <a:ea typeface="+mn-ea"/>
                <a:cs typeface="+mn-cs"/>
              </a:rPr>
              <a:t>Board will reach out to members for input on Facebook page, website and via email if members have provided an email</a:t>
            </a:r>
          </a:p>
          <a:p>
            <a:pPr lvl="0" eaLnBrk="0" hangingPunct="0"/>
            <a:r>
              <a:rPr lang="en-US" sz="1200" kern="1200" dirty="0">
                <a:solidFill>
                  <a:schemeClr val="tx1"/>
                </a:solidFill>
                <a:effectLst/>
                <a:latin typeface="+mn-lt"/>
                <a:ea typeface="+mn-ea"/>
                <a:cs typeface="+mn-cs"/>
              </a:rPr>
              <a:t>Board wants transparency and neighborhood input on this issue</a:t>
            </a:r>
          </a:p>
          <a:p>
            <a:pPr lvl="0" eaLnBrk="0" hangingPunct="0"/>
            <a:r>
              <a:rPr lang="en-US" sz="1200" kern="1200" dirty="0">
                <a:solidFill>
                  <a:schemeClr val="tx1"/>
                </a:solidFill>
                <a:effectLst/>
                <a:latin typeface="+mn-lt"/>
                <a:ea typeface="+mn-ea"/>
                <a:cs typeface="+mn-cs"/>
              </a:rPr>
              <a:t>Board and members will discuss at March 10, 2026 Annual Member meeting</a:t>
            </a:r>
          </a:p>
          <a:p>
            <a:pPr lvl="0" eaLnBrk="0" hangingPunct="0"/>
            <a:r>
              <a:rPr lang="en-US" sz="1200" kern="1200" dirty="0">
                <a:solidFill>
                  <a:schemeClr val="tx1"/>
                </a:solidFill>
                <a:effectLst/>
                <a:latin typeface="+mn-lt"/>
                <a:ea typeface="+mn-ea"/>
                <a:cs typeface="+mn-cs"/>
              </a:rPr>
              <a:t>Board will conduct compliance review of all homes in the HOA to provide data on homes out of compliance</a:t>
            </a:r>
          </a:p>
          <a:p>
            <a:pPr eaLnBrk="0" hangingPunct="0"/>
            <a:r>
              <a:rPr lang="en-US" sz="1200" b="0" kern="1200" dirty="0">
                <a:solidFill>
                  <a:schemeClr val="tx1"/>
                </a:solidFill>
                <a:effectLst/>
                <a:latin typeface="+mn-lt"/>
                <a:ea typeface="+mn-ea"/>
                <a:cs typeface="+mn-cs"/>
              </a:rPr>
              <a:t> </a:t>
            </a:r>
            <a:endParaRPr lang="en-US" sz="1200" b="1" kern="1200" dirty="0">
              <a:solidFill>
                <a:schemeClr val="tx1"/>
              </a:solidFill>
              <a:effectLst/>
              <a:latin typeface="+mn-lt"/>
              <a:ea typeface="+mn-ea"/>
              <a:cs typeface="+mn-cs"/>
            </a:endParaRPr>
          </a:p>
          <a:p>
            <a:pPr eaLnBrk="0" hangingPunct="0"/>
            <a:r>
              <a:rPr lang="en-US" sz="1200" b="0" kern="1200" dirty="0">
                <a:solidFill>
                  <a:schemeClr val="tx1"/>
                </a:solidFill>
                <a:effectLst/>
                <a:latin typeface="+mn-lt"/>
                <a:ea typeface="+mn-ea"/>
                <a:cs typeface="+mn-cs"/>
              </a:rPr>
              <a:t> </a:t>
            </a:r>
            <a:endParaRPr lang="en-US" sz="1200" b="1" kern="1200" dirty="0">
              <a:solidFill>
                <a:schemeClr val="tx1"/>
              </a:solidFill>
              <a:effectLst/>
              <a:latin typeface="+mn-lt"/>
              <a:ea typeface="+mn-ea"/>
              <a:cs typeface="+mn-cs"/>
            </a:endParaRPr>
          </a:p>
          <a:p>
            <a:pPr eaLnBrk="0" hangingPunct="0"/>
            <a:r>
              <a:rPr lang="en-US" sz="1200" b="0" kern="1200" dirty="0">
                <a:solidFill>
                  <a:schemeClr val="tx1"/>
                </a:solidFill>
                <a:effectLst/>
                <a:latin typeface="+mn-lt"/>
                <a:ea typeface="+mn-ea"/>
                <a:cs typeface="+mn-cs"/>
              </a:rPr>
              <a:t>Review of CCR Section 4(d)(</a:t>
            </a:r>
            <a:r>
              <a:rPr lang="en-US" sz="1200" b="0" kern="1200" dirty="0" err="1">
                <a:solidFill>
                  <a:schemeClr val="tx1"/>
                </a:solidFill>
                <a:effectLst/>
                <a:latin typeface="+mn-lt"/>
                <a:ea typeface="+mn-ea"/>
                <a:cs typeface="+mn-cs"/>
              </a:rPr>
              <a:t>i</a:t>
            </a:r>
            <a:r>
              <a:rPr lang="en-US" sz="1200" b="0" kern="1200" dirty="0">
                <a:solidFill>
                  <a:schemeClr val="tx1"/>
                </a:solidFill>
                <a:effectLst/>
                <a:latin typeface="+mn-lt"/>
                <a:ea typeface="+mn-ea"/>
                <a:cs typeface="+mn-cs"/>
              </a:rPr>
              <a:t>-vii)- Fences:</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Constructing, erecting, or planting a new fence, hedge, wall, or barrier requires Board approval in writing before construction, erection, or planting may begin. Homeowners must submit plans for the fence, hedge, wall, or barrier project to the Board in writing before construction, erection, or planting may begin. Fences, hedges, walls, or barriers cannot be constructed, erected, or planted beyond the building set back lines (except for those along the rear property lines) as shown on the recorded subdivision plat without the written permission of the Board; nor shall any fence, hedge, wall, or barrier of any nature be constructed, erected, or planted in front of the rear wall of the Homeowner’s residence building. For corner lots, side fences must be setback 15 ft from street curb. ii. No chain link or vinyl fences are permitted whatsoever. Brick walls, hedge walls, wooden and wood-like composite fences, rod iron, and rod iron-like aluminum fences are permitted. Rod iron, and rod iron-like aluminum fences must be black. iii. Approved fences, hedges, walls, or barriers may only be up to six (6) feet in height. No specific fence style is mandated, other than the requirements stated herein. iv. All fences, hedges, walls, or barrier shall comply with all government regulations and shall be approved by the Board in writing prior to commencement of the construction thereof. v. In the event a Homeowner fails to obtain prior written approval from the Board before constructing, erecting, or planting a fence, hedge, wall, or barrier, then such lot Homeowner shall incur a fine of $100.00 per week from the date of written notice to the Homeowner by the entity seeking to enforce this restriction until such violation ceases. vi. Homeowners with fences, hedges, walls, or barriers erected under the previous Declarations which were not compliant thereunder, and which are not complainant under these Consolidated CCRs, are hereby considered non-compliant fences, hedges, walls, or barriers and must be made to be in accordance with the fence requirements stated herein or be removed within three months of receipt of the notice of non-compliance sent to the Homeowner after the recording of this instrument. Non-compliant fences, hedges, walls, or barriers will be assessed an HOA fine of $100.00 per month until the fence, hedge, wall, or barrier is either made to be in compliance with these rules or removed. vii. The Board’s approval of the proposed fence, hedge, wall, or barrier will be based on Neighborhood safety and cohesive Neighborhood aesthetics. viii. Board approval of construction and design plans for proposed fence, hedge, wall, or barrier will not be unreasonably withheld.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E2215F7-854B-4122-9500-E85AA98FF9BF}" type="slidenum">
              <a:rPr lang="en-US" smtClean="0"/>
              <a:t>13</a:t>
            </a:fld>
            <a:endParaRPr lang="en-US"/>
          </a:p>
        </p:txBody>
      </p:sp>
    </p:spTree>
    <p:extLst>
      <p:ext uri="{BB962C8B-B14F-4D97-AF65-F5344CB8AC3E}">
        <p14:creationId xmlns:p14="http://schemas.microsoft.com/office/powerpoint/2010/main" val="924904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Michael discussed option 3 and compliance policy.  Would give homeowners 12 months vs. 90 days to comply.  No new options suggested other than rewrite the CCRs.  </a:t>
            </a:r>
          </a:p>
        </p:txBody>
      </p:sp>
      <p:sp>
        <p:nvSpPr>
          <p:cNvPr id="4" name="Slide Number Placeholder 3"/>
          <p:cNvSpPr>
            <a:spLocks noGrp="1"/>
          </p:cNvSpPr>
          <p:nvPr>
            <p:ph type="sldNum" sz="quarter" idx="5"/>
          </p:nvPr>
        </p:nvSpPr>
        <p:spPr/>
        <p:txBody>
          <a:bodyPr/>
          <a:lstStyle/>
          <a:p>
            <a:fld id="{0E2215F7-854B-4122-9500-E85AA98FF9BF}" type="slidenum">
              <a:rPr lang="en-US" smtClean="0"/>
              <a:t>14</a:t>
            </a:fld>
            <a:endParaRPr lang="en-US"/>
          </a:p>
        </p:txBody>
      </p:sp>
    </p:spTree>
    <p:extLst>
      <p:ext uri="{BB962C8B-B14F-4D97-AF65-F5344CB8AC3E}">
        <p14:creationId xmlns:p14="http://schemas.microsoft.com/office/powerpoint/2010/main" val="4016818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previous approvals found on file or in emails.</a:t>
            </a:r>
          </a:p>
        </p:txBody>
      </p:sp>
      <p:sp>
        <p:nvSpPr>
          <p:cNvPr id="4" name="Slide Number Placeholder 3"/>
          <p:cNvSpPr>
            <a:spLocks noGrp="1"/>
          </p:cNvSpPr>
          <p:nvPr>
            <p:ph type="sldNum" sz="quarter" idx="5"/>
          </p:nvPr>
        </p:nvSpPr>
        <p:spPr/>
        <p:txBody>
          <a:bodyPr/>
          <a:lstStyle/>
          <a:p>
            <a:fld id="{0E2215F7-854B-4122-9500-E85AA98FF9BF}" type="slidenum">
              <a:rPr lang="en-US" smtClean="0"/>
              <a:t>15</a:t>
            </a:fld>
            <a:endParaRPr lang="en-US"/>
          </a:p>
        </p:txBody>
      </p:sp>
    </p:spTree>
    <p:extLst>
      <p:ext uri="{BB962C8B-B14F-4D97-AF65-F5344CB8AC3E}">
        <p14:creationId xmlns:p14="http://schemas.microsoft.com/office/powerpoint/2010/main" val="3170997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Geneva reviewed current state of bylaws and that board would like to address since they are more builder based.  We went over what we would like to change and mentioned that we will have the HOA attorney draft the first updated version and share with homeowners for input.  Stressed the need to members voting when high capital purchases are involved.  As it is now board could take on huge debt and raise HOA dues or charge assessment to homeowners.  This board would like to prevent that by requiring 75% HOA member votes.</a:t>
            </a:r>
          </a:p>
        </p:txBody>
      </p:sp>
      <p:sp>
        <p:nvSpPr>
          <p:cNvPr id="4" name="Slide Number Placeholder 3"/>
          <p:cNvSpPr>
            <a:spLocks noGrp="1"/>
          </p:cNvSpPr>
          <p:nvPr>
            <p:ph type="sldNum" sz="quarter" idx="5"/>
          </p:nvPr>
        </p:nvSpPr>
        <p:spPr/>
        <p:txBody>
          <a:bodyPr/>
          <a:lstStyle/>
          <a:p>
            <a:fld id="{0E2215F7-854B-4122-9500-E85AA98FF9BF}" type="slidenum">
              <a:rPr lang="en-US" smtClean="0"/>
              <a:t>16</a:t>
            </a:fld>
            <a:endParaRPr lang="en-US"/>
          </a:p>
        </p:txBody>
      </p:sp>
    </p:spTree>
    <p:extLst>
      <p:ext uri="{BB962C8B-B14F-4D97-AF65-F5344CB8AC3E}">
        <p14:creationId xmlns:p14="http://schemas.microsoft.com/office/powerpoint/2010/main" val="617013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Geneva covered additional proposed changes.  Attendees agreed changes are needed.  </a:t>
            </a:r>
          </a:p>
        </p:txBody>
      </p:sp>
      <p:sp>
        <p:nvSpPr>
          <p:cNvPr id="4" name="Slide Number Placeholder 3"/>
          <p:cNvSpPr>
            <a:spLocks noGrp="1"/>
          </p:cNvSpPr>
          <p:nvPr>
            <p:ph type="sldNum" sz="quarter" idx="5"/>
          </p:nvPr>
        </p:nvSpPr>
        <p:spPr/>
        <p:txBody>
          <a:bodyPr/>
          <a:lstStyle/>
          <a:p>
            <a:fld id="{0E2215F7-854B-4122-9500-E85AA98FF9BF}" type="slidenum">
              <a:rPr lang="en-US" smtClean="0"/>
              <a:t>17</a:t>
            </a:fld>
            <a:endParaRPr lang="en-US"/>
          </a:p>
        </p:txBody>
      </p:sp>
    </p:spTree>
    <p:extLst>
      <p:ext uri="{BB962C8B-B14F-4D97-AF65-F5344CB8AC3E}">
        <p14:creationId xmlns:p14="http://schemas.microsoft.com/office/powerpoint/2010/main" val="1680145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 review and discussion of proposed changes.</a:t>
            </a:r>
          </a:p>
        </p:txBody>
      </p:sp>
      <p:sp>
        <p:nvSpPr>
          <p:cNvPr id="4" name="Slide Number Placeholder 3"/>
          <p:cNvSpPr>
            <a:spLocks noGrp="1"/>
          </p:cNvSpPr>
          <p:nvPr>
            <p:ph type="sldNum" sz="quarter" idx="5"/>
          </p:nvPr>
        </p:nvSpPr>
        <p:spPr/>
        <p:txBody>
          <a:bodyPr/>
          <a:lstStyle/>
          <a:p>
            <a:fld id="{0E2215F7-854B-4122-9500-E85AA98FF9BF}" type="slidenum">
              <a:rPr lang="en-US" smtClean="0"/>
              <a:t>18</a:t>
            </a:fld>
            <a:endParaRPr lang="en-US"/>
          </a:p>
        </p:txBody>
      </p:sp>
    </p:spTree>
    <p:extLst>
      <p:ext uri="{BB962C8B-B14F-4D97-AF65-F5344CB8AC3E}">
        <p14:creationId xmlns:p14="http://schemas.microsoft.com/office/powerpoint/2010/main" val="404801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review and discussion on proposed changes.</a:t>
            </a:r>
          </a:p>
        </p:txBody>
      </p:sp>
      <p:sp>
        <p:nvSpPr>
          <p:cNvPr id="4" name="Slide Number Placeholder 3"/>
          <p:cNvSpPr>
            <a:spLocks noGrp="1"/>
          </p:cNvSpPr>
          <p:nvPr>
            <p:ph type="sldNum" sz="quarter" idx="5"/>
          </p:nvPr>
        </p:nvSpPr>
        <p:spPr/>
        <p:txBody>
          <a:bodyPr/>
          <a:lstStyle/>
          <a:p>
            <a:fld id="{0E2215F7-854B-4122-9500-E85AA98FF9BF}" type="slidenum">
              <a:rPr lang="en-US" smtClean="0"/>
              <a:t>19</a:t>
            </a:fld>
            <a:endParaRPr lang="en-US"/>
          </a:p>
        </p:txBody>
      </p:sp>
    </p:spTree>
    <p:extLst>
      <p:ext uri="{BB962C8B-B14F-4D97-AF65-F5344CB8AC3E}">
        <p14:creationId xmlns:p14="http://schemas.microsoft.com/office/powerpoint/2010/main" val="1009603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Michael reviewed the agenda.</a:t>
            </a:r>
          </a:p>
        </p:txBody>
      </p:sp>
      <p:sp>
        <p:nvSpPr>
          <p:cNvPr id="4" name="Slide Number Placeholder 3"/>
          <p:cNvSpPr>
            <a:spLocks noGrp="1"/>
          </p:cNvSpPr>
          <p:nvPr>
            <p:ph type="sldNum" sz="quarter" idx="5"/>
          </p:nvPr>
        </p:nvSpPr>
        <p:spPr/>
        <p:txBody>
          <a:bodyPr/>
          <a:lstStyle/>
          <a:p>
            <a:fld id="{0E2215F7-854B-4122-9500-E85AA98FF9BF}" type="slidenum">
              <a:rPr lang="en-US" smtClean="0"/>
              <a:t>2</a:t>
            </a:fld>
            <a:endParaRPr lang="en-US"/>
          </a:p>
        </p:txBody>
      </p:sp>
    </p:spTree>
    <p:extLst>
      <p:ext uri="{BB962C8B-B14F-4D97-AF65-F5344CB8AC3E}">
        <p14:creationId xmlns:p14="http://schemas.microsoft.com/office/powerpoint/2010/main" val="1801665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Discussed next steps.    Question about who is creating.  Michael confirmed attorney will be drafting revised bylaws based on that was covered today.  </a:t>
            </a:r>
          </a:p>
        </p:txBody>
      </p:sp>
      <p:sp>
        <p:nvSpPr>
          <p:cNvPr id="4" name="Slide Number Placeholder 3"/>
          <p:cNvSpPr>
            <a:spLocks noGrp="1"/>
          </p:cNvSpPr>
          <p:nvPr>
            <p:ph type="sldNum" sz="quarter" idx="5"/>
          </p:nvPr>
        </p:nvSpPr>
        <p:spPr/>
        <p:txBody>
          <a:bodyPr/>
          <a:lstStyle/>
          <a:p>
            <a:fld id="{0E2215F7-854B-4122-9500-E85AA98FF9BF}" type="slidenum">
              <a:rPr lang="en-US" smtClean="0"/>
              <a:t>20</a:t>
            </a:fld>
            <a:endParaRPr lang="en-US"/>
          </a:p>
        </p:txBody>
      </p:sp>
    </p:spTree>
    <p:extLst>
      <p:ext uri="{BB962C8B-B14F-4D97-AF65-F5344CB8AC3E}">
        <p14:creationId xmlns:p14="http://schemas.microsoft.com/office/powerpoint/2010/main" val="10164692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Still working on getting electrical pedestals for the green space.  They would power events like our back to school bash and if we add a fountain to the pond.  Question about cost when not in use.  Michael indicated there is a set up cost then based on usage.  Most usage would be if we get a pond fountain.  </a:t>
            </a:r>
          </a:p>
        </p:txBody>
      </p:sp>
      <p:sp>
        <p:nvSpPr>
          <p:cNvPr id="4" name="Slide Number Placeholder 3"/>
          <p:cNvSpPr>
            <a:spLocks noGrp="1"/>
          </p:cNvSpPr>
          <p:nvPr>
            <p:ph type="sldNum" sz="quarter" idx="5"/>
          </p:nvPr>
        </p:nvSpPr>
        <p:spPr/>
        <p:txBody>
          <a:bodyPr/>
          <a:lstStyle/>
          <a:p>
            <a:fld id="{0E2215F7-854B-4122-9500-E85AA98FF9BF}" type="slidenum">
              <a:rPr lang="en-US" smtClean="0"/>
              <a:t>21</a:t>
            </a:fld>
            <a:endParaRPr lang="en-US"/>
          </a:p>
        </p:txBody>
      </p:sp>
    </p:spTree>
    <p:extLst>
      <p:ext uri="{BB962C8B-B14F-4D97-AF65-F5344CB8AC3E}">
        <p14:creationId xmlns:p14="http://schemas.microsoft.com/office/powerpoint/2010/main" val="1034740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Door prize winners were selected based on random numbers and winners are Wanda Ray in person and Robin online.  Geneva have Wanda her gift card and will get Robins to her.  No further discussion </a:t>
            </a:r>
            <a:r>
              <a:rPr lang="en-US"/>
              <a:t>meeting adjourned at 7:45 p.m.</a:t>
            </a:r>
          </a:p>
        </p:txBody>
      </p:sp>
      <p:sp>
        <p:nvSpPr>
          <p:cNvPr id="4" name="Slide Number Placeholder 3"/>
          <p:cNvSpPr>
            <a:spLocks noGrp="1"/>
          </p:cNvSpPr>
          <p:nvPr>
            <p:ph type="sldNum" sz="quarter" idx="5"/>
          </p:nvPr>
        </p:nvSpPr>
        <p:spPr/>
        <p:txBody>
          <a:bodyPr/>
          <a:lstStyle/>
          <a:p>
            <a:fld id="{0E2215F7-854B-4122-9500-E85AA98FF9BF}" type="slidenum">
              <a:rPr lang="en-US" smtClean="0"/>
              <a:t>22</a:t>
            </a:fld>
            <a:endParaRPr lang="en-US"/>
          </a:p>
        </p:txBody>
      </p:sp>
    </p:spTree>
    <p:extLst>
      <p:ext uri="{BB962C8B-B14F-4D97-AF65-F5344CB8AC3E}">
        <p14:creationId xmlns:p14="http://schemas.microsoft.com/office/powerpoint/2010/main" val="3632406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Michael reminded everyone of our current board members and their terms.  Up for reelection today are Michael Cropper, President and Geneva Stacy, Vice President.  No additional candidates applied via the application form available on our website.  Michael and Geneva agreed to continue on for a new term.  No one opposed.  </a:t>
            </a:r>
          </a:p>
        </p:txBody>
      </p:sp>
      <p:sp>
        <p:nvSpPr>
          <p:cNvPr id="4" name="Slide Number Placeholder 3"/>
          <p:cNvSpPr>
            <a:spLocks noGrp="1"/>
          </p:cNvSpPr>
          <p:nvPr>
            <p:ph type="sldNum" sz="quarter" idx="5"/>
          </p:nvPr>
        </p:nvSpPr>
        <p:spPr/>
        <p:txBody>
          <a:bodyPr/>
          <a:lstStyle/>
          <a:p>
            <a:fld id="{0E2215F7-854B-4122-9500-E85AA98FF9BF}" type="slidenum">
              <a:rPr lang="en-US" smtClean="0"/>
              <a:t>3</a:t>
            </a:fld>
            <a:endParaRPr lang="en-US"/>
          </a:p>
        </p:txBody>
      </p:sp>
    </p:spTree>
    <p:extLst>
      <p:ext uri="{BB962C8B-B14F-4D97-AF65-F5344CB8AC3E}">
        <p14:creationId xmlns:p14="http://schemas.microsoft.com/office/powerpoint/2010/main" val="3628170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nominations from the floor for President or Vice President but Alena Moore self nominated for at large board member.  No one opposed.  </a:t>
            </a:r>
          </a:p>
        </p:txBody>
      </p:sp>
      <p:sp>
        <p:nvSpPr>
          <p:cNvPr id="4" name="Slide Number Placeholder 3"/>
          <p:cNvSpPr>
            <a:spLocks noGrp="1"/>
          </p:cNvSpPr>
          <p:nvPr>
            <p:ph type="sldNum" sz="quarter" idx="5"/>
          </p:nvPr>
        </p:nvSpPr>
        <p:spPr/>
        <p:txBody>
          <a:bodyPr/>
          <a:lstStyle/>
          <a:p>
            <a:fld id="{0E2215F7-854B-4122-9500-E85AA98FF9BF}" type="slidenum">
              <a:rPr lang="en-US" smtClean="0"/>
              <a:t>4</a:t>
            </a:fld>
            <a:endParaRPr lang="en-US"/>
          </a:p>
        </p:txBody>
      </p:sp>
    </p:spTree>
    <p:extLst>
      <p:ext uri="{BB962C8B-B14F-4D97-AF65-F5344CB8AC3E}">
        <p14:creationId xmlns:p14="http://schemas.microsoft.com/office/powerpoint/2010/main" val="1856460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Geneva asked for volunteers to assist with social committee and to start a welcoming committee.  No volunteers.  Robin online offered to help with yearly envelope stuffing for invoice mailing.</a:t>
            </a:r>
          </a:p>
        </p:txBody>
      </p:sp>
      <p:sp>
        <p:nvSpPr>
          <p:cNvPr id="4" name="Slide Number Placeholder 3"/>
          <p:cNvSpPr>
            <a:spLocks noGrp="1"/>
          </p:cNvSpPr>
          <p:nvPr>
            <p:ph type="sldNum" sz="quarter" idx="5"/>
          </p:nvPr>
        </p:nvSpPr>
        <p:spPr/>
        <p:txBody>
          <a:bodyPr/>
          <a:lstStyle/>
          <a:p>
            <a:fld id="{0E2215F7-854B-4122-9500-E85AA98FF9BF}" type="slidenum">
              <a:rPr lang="en-US" smtClean="0"/>
              <a:t>5</a:t>
            </a:fld>
            <a:endParaRPr lang="en-US"/>
          </a:p>
        </p:txBody>
      </p:sp>
    </p:spTree>
    <p:extLst>
      <p:ext uri="{BB962C8B-B14F-4D97-AF65-F5344CB8AC3E}">
        <p14:creationId xmlns:p14="http://schemas.microsoft.com/office/powerpoint/2010/main" val="2686763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Geneva covered planned social activities.  Question about yard sale.  We do plan on participating again this year.  Waiting for Canewood and White Oak to determine their date so we can have a larger event to attract more yard </a:t>
            </a:r>
            <a:r>
              <a:rPr lang="en-US" dirty="0" err="1"/>
              <a:t>salers</a:t>
            </a:r>
            <a:r>
              <a:rPr lang="en-US" dirty="0"/>
              <a:t>.  We did attempt a Christmas house decorating contest but no one signed up last year.  Question about 4</a:t>
            </a:r>
            <a:r>
              <a:rPr lang="en-US" baseline="30000" dirty="0"/>
              <a:t>th</a:t>
            </a:r>
            <a:r>
              <a:rPr lang="en-US" dirty="0"/>
              <a:t> of July.  Michael explained it was a liability issue and insurance was very expensive. </a:t>
            </a:r>
          </a:p>
        </p:txBody>
      </p:sp>
      <p:sp>
        <p:nvSpPr>
          <p:cNvPr id="4" name="Slide Number Placeholder 3"/>
          <p:cNvSpPr>
            <a:spLocks noGrp="1"/>
          </p:cNvSpPr>
          <p:nvPr>
            <p:ph type="sldNum" sz="quarter" idx="5"/>
          </p:nvPr>
        </p:nvSpPr>
        <p:spPr/>
        <p:txBody>
          <a:bodyPr/>
          <a:lstStyle/>
          <a:p>
            <a:fld id="{0E2215F7-854B-4122-9500-E85AA98FF9BF}" type="slidenum">
              <a:rPr lang="en-US" smtClean="0"/>
              <a:t>6</a:t>
            </a:fld>
            <a:endParaRPr lang="en-US"/>
          </a:p>
        </p:txBody>
      </p:sp>
    </p:spTree>
    <p:extLst>
      <p:ext uri="{BB962C8B-B14F-4D97-AF65-F5344CB8AC3E}">
        <p14:creationId xmlns:p14="http://schemas.microsoft.com/office/powerpoint/2010/main" val="3698291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Geneva covered the expenses for 2025 and Alena commented that mowing was a large portion of our budget.  She asked about White Oak helping chip in.  Michael found out that our contract does not include mowing the front area, our landscape company just does it to keep our neighborhood looking beautiful.  We also do not own any of the medians.  They are city owned and they rarely address needs.  They did agree for us to go ahead and replace the dead trees.</a:t>
            </a:r>
          </a:p>
        </p:txBody>
      </p:sp>
      <p:sp>
        <p:nvSpPr>
          <p:cNvPr id="4" name="Slide Number Placeholder 3"/>
          <p:cNvSpPr>
            <a:spLocks noGrp="1"/>
          </p:cNvSpPr>
          <p:nvPr>
            <p:ph type="sldNum" sz="quarter" idx="5"/>
          </p:nvPr>
        </p:nvSpPr>
        <p:spPr/>
        <p:txBody>
          <a:bodyPr/>
          <a:lstStyle/>
          <a:p>
            <a:fld id="{0E2215F7-854B-4122-9500-E85AA98FF9BF}" type="slidenum">
              <a:rPr lang="en-US" smtClean="0"/>
              <a:t>7</a:t>
            </a:fld>
            <a:endParaRPr lang="en-US"/>
          </a:p>
        </p:txBody>
      </p:sp>
    </p:spTree>
    <p:extLst>
      <p:ext uri="{BB962C8B-B14F-4D97-AF65-F5344CB8AC3E}">
        <p14:creationId xmlns:p14="http://schemas.microsoft.com/office/powerpoint/2010/main" val="234736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Geneva covered status of HOA dues received.  We are ahead of last year but still have 93 homes with dues outstanding.</a:t>
            </a:r>
          </a:p>
        </p:txBody>
      </p:sp>
      <p:sp>
        <p:nvSpPr>
          <p:cNvPr id="4" name="Slide Number Placeholder 3"/>
          <p:cNvSpPr>
            <a:spLocks noGrp="1"/>
          </p:cNvSpPr>
          <p:nvPr>
            <p:ph type="sldNum" sz="quarter" idx="5"/>
          </p:nvPr>
        </p:nvSpPr>
        <p:spPr/>
        <p:txBody>
          <a:bodyPr/>
          <a:lstStyle/>
          <a:p>
            <a:fld id="{0E2215F7-854B-4122-9500-E85AA98FF9BF}" type="slidenum">
              <a:rPr lang="en-US" smtClean="0"/>
              <a:t>8</a:t>
            </a:fld>
            <a:endParaRPr lang="en-US"/>
          </a:p>
        </p:txBody>
      </p:sp>
    </p:spTree>
    <p:extLst>
      <p:ext uri="{BB962C8B-B14F-4D97-AF65-F5344CB8AC3E}">
        <p14:creationId xmlns:p14="http://schemas.microsoft.com/office/powerpoint/2010/main" val="482661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Payments online are easy and have been going well.  Led to us being ahead of last years receipts.</a:t>
            </a:r>
          </a:p>
        </p:txBody>
      </p:sp>
      <p:sp>
        <p:nvSpPr>
          <p:cNvPr id="4" name="Slide Number Placeholder 3"/>
          <p:cNvSpPr>
            <a:spLocks noGrp="1"/>
          </p:cNvSpPr>
          <p:nvPr>
            <p:ph type="sldNum" sz="quarter" idx="5"/>
          </p:nvPr>
        </p:nvSpPr>
        <p:spPr/>
        <p:txBody>
          <a:bodyPr/>
          <a:lstStyle/>
          <a:p>
            <a:fld id="{0E2215F7-854B-4122-9500-E85AA98FF9BF}" type="slidenum">
              <a:rPr lang="en-US" smtClean="0"/>
              <a:t>9</a:t>
            </a:fld>
            <a:endParaRPr lang="en-US"/>
          </a:p>
        </p:txBody>
      </p:sp>
    </p:spTree>
    <p:extLst>
      <p:ext uri="{BB962C8B-B14F-4D97-AF65-F5344CB8AC3E}">
        <p14:creationId xmlns:p14="http://schemas.microsoft.com/office/powerpoint/2010/main" val="3324591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1EF52E0-0831-459E-969A-A51592FA6760}"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FC97D-F3A0-4B04-93F9-069AB13B3215}"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8471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81EF52E0-0831-459E-969A-A51592FA6760}" type="datetimeFigureOut">
              <a:rPr lang="en-US" smtClean="0"/>
              <a:t>3/11/2026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BFC97D-F3A0-4B04-93F9-069AB13B3215}" type="slidenum">
              <a:rPr lang="en-US" smtClean="0"/>
              <a:t>‹#›</a:t>
            </a:fld>
            <a:endParaRPr lang="en-US"/>
          </a:p>
        </p:txBody>
      </p:sp>
    </p:spTree>
    <p:extLst>
      <p:ext uri="{BB962C8B-B14F-4D97-AF65-F5344CB8AC3E}">
        <p14:creationId xmlns:p14="http://schemas.microsoft.com/office/powerpoint/2010/main" val="3264186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1EF52E0-0831-459E-969A-A51592FA6760}"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FC97D-F3A0-4B04-93F9-069AB13B3215}" type="slidenum">
              <a:rPr lang="en-US" smtClean="0"/>
              <a:t>‹#›</a:t>
            </a:fld>
            <a:endParaRPr lang="en-US"/>
          </a:p>
        </p:txBody>
      </p:sp>
    </p:spTree>
    <p:extLst>
      <p:ext uri="{BB962C8B-B14F-4D97-AF65-F5344CB8AC3E}">
        <p14:creationId xmlns:p14="http://schemas.microsoft.com/office/powerpoint/2010/main" val="592504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1EF52E0-0831-459E-969A-A51592FA6760}"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FC97D-F3A0-4B04-93F9-069AB13B3215}"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9141842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1EF52E0-0831-459E-969A-A51592FA6760}"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FC97D-F3A0-4B04-93F9-069AB13B3215}" type="slidenum">
              <a:rPr lang="en-US" smtClean="0"/>
              <a:t>‹#›</a:t>
            </a:fld>
            <a:endParaRPr lang="en-US"/>
          </a:p>
        </p:txBody>
      </p:sp>
    </p:spTree>
    <p:extLst>
      <p:ext uri="{BB962C8B-B14F-4D97-AF65-F5344CB8AC3E}">
        <p14:creationId xmlns:p14="http://schemas.microsoft.com/office/powerpoint/2010/main" val="3942217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1EF52E0-0831-459E-969A-A51592FA6760}"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FC97D-F3A0-4B04-93F9-069AB13B3215}"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007201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1EF52E0-0831-459E-969A-A51592FA6760}"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FC97D-F3A0-4B04-93F9-069AB13B3215}" type="slidenum">
              <a:rPr lang="en-US" smtClean="0"/>
              <a:t>‹#›</a:t>
            </a:fld>
            <a:endParaRPr lang="en-US"/>
          </a:p>
        </p:txBody>
      </p:sp>
    </p:spTree>
    <p:extLst>
      <p:ext uri="{BB962C8B-B14F-4D97-AF65-F5344CB8AC3E}">
        <p14:creationId xmlns:p14="http://schemas.microsoft.com/office/powerpoint/2010/main" val="1637926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EF52E0-0831-459E-969A-A51592FA6760}"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FC97D-F3A0-4B04-93F9-069AB13B3215}" type="slidenum">
              <a:rPr lang="en-US" smtClean="0"/>
              <a:t>‹#›</a:t>
            </a:fld>
            <a:endParaRPr lang="en-US"/>
          </a:p>
        </p:txBody>
      </p:sp>
    </p:spTree>
    <p:extLst>
      <p:ext uri="{BB962C8B-B14F-4D97-AF65-F5344CB8AC3E}">
        <p14:creationId xmlns:p14="http://schemas.microsoft.com/office/powerpoint/2010/main" val="3452894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EF52E0-0831-459E-969A-A51592FA6760}"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FC97D-F3A0-4B04-93F9-069AB13B3215}" type="slidenum">
              <a:rPr lang="en-US" smtClean="0"/>
              <a:t>‹#›</a:t>
            </a:fld>
            <a:endParaRPr lang="en-US"/>
          </a:p>
        </p:txBody>
      </p:sp>
    </p:spTree>
    <p:extLst>
      <p:ext uri="{BB962C8B-B14F-4D97-AF65-F5344CB8AC3E}">
        <p14:creationId xmlns:p14="http://schemas.microsoft.com/office/powerpoint/2010/main" val="1064965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EF52E0-0831-459E-969A-A51592FA6760}"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FC97D-F3A0-4B04-93F9-069AB13B3215}" type="slidenum">
              <a:rPr lang="en-US" smtClean="0"/>
              <a:t>‹#›</a:t>
            </a:fld>
            <a:endParaRPr lang="en-US"/>
          </a:p>
        </p:txBody>
      </p:sp>
    </p:spTree>
    <p:extLst>
      <p:ext uri="{BB962C8B-B14F-4D97-AF65-F5344CB8AC3E}">
        <p14:creationId xmlns:p14="http://schemas.microsoft.com/office/powerpoint/2010/main" val="2963888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1EF52E0-0831-459E-969A-A51592FA6760}"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FC97D-F3A0-4B04-93F9-069AB13B3215}" type="slidenum">
              <a:rPr lang="en-US" smtClean="0"/>
              <a:t>‹#›</a:t>
            </a:fld>
            <a:endParaRPr lang="en-US"/>
          </a:p>
        </p:txBody>
      </p:sp>
    </p:spTree>
    <p:extLst>
      <p:ext uri="{BB962C8B-B14F-4D97-AF65-F5344CB8AC3E}">
        <p14:creationId xmlns:p14="http://schemas.microsoft.com/office/powerpoint/2010/main" val="3943827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EF52E0-0831-459E-969A-A51592FA6760}" type="datetimeFigureOut">
              <a:rPr lang="en-US" smtClean="0"/>
              <a:t>3/11/2026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BFC97D-F3A0-4B04-93F9-069AB13B3215}" type="slidenum">
              <a:rPr lang="en-US" smtClean="0"/>
              <a:t>‹#›</a:t>
            </a:fld>
            <a:endParaRPr lang="en-US"/>
          </a:p>
        </p:txBody>
      </p:sp>
    </p:spTree>
    <p:extLst>
      <p:ext uri="{BB962C8B-B14F-4D97-AF65-F5344CB8AC3E}">
        <p14:creationId xmlns:p14="http://schemas.microsoft.com/office/powerpoint/2010/main" val="3656617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EF52E0-0831-459E-969A-A51592FA6760}" type="datetimeFigureOut">
              <a:rPr lang="en-US" smtClean="0"/>
              <a:t>3/11/2026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BFC97D-F3A0-4B04-93F9-069AB13B3215}" type="slidenum">
              <a:rPr lang="en-US" smtClean="0"/>
              <a:t>‹#›</a:t>
            </a:fld>
            <a:endParaRPr lang="en-US"/>
          </a:p>
        </p:txBody>
      </p:sp>
    </p:spTree>
    <p:extLst>
      <p:ext uri="{BB962C8B-B14F-4D97-AF65-F5344CB8AC3E}">
        <p14:creationId xmlns:p14="http://schemas.microsoft.com/office/powerpoint/2010/main" val="2112202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EF52E0-0831-459E-969A-A51592FA6760}" type="datetimeFigureOut">
              <a:rPr lang="en-US" smtClean="0"/>
              <a:t>3/11/2026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BFC97D-F3A0-4B04-93F9-069AB13B3215}" type="slidenum">
              <a:rPr lang="en-US" smtClean="0"/>
              <a:t>‹#›</a:t>
            </a:fld>
            <a:endParaRPr lang="en-US"/>
          </a:p>
        </p:txBody>
      </p:sp>
    </p:spTree>
    <p:extLst>
      <p:ext uri="{BB962C8B-B14F-4D97-AF65-F5344CB8AC3E}">
        <p14:creationId xmlns:p14="http://schemas.microsoft.com/office/powerpoint/2010/main" val="2404007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EF52E0-0831-459E-969A-A51592FA6760}" type="datetimeFigureOut">
              <a:rPr lang="en-US" smtClean="0"/>
              <a:t>3/11/2026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BFC97D-F3A0-4B04-93F9-069AB13B3215}" type="slidenum">
              <a:rPr lang="en-US" smtClean="0"/>
              <a:t>‹#›</a:t>
            </a:fld>
            <a:endParaRPr lang="en-US"/>
          </a:p>
        </p:txBody>
      </p:sp>
    </p:spTree>
    <p:extLst>
      <p:ext uri="{BB962C8B-B14F-4D97-AF65-F5344CB8AC3E}">
        <p14:creationId xmlns:p14="http://schemas.microsoft.com/office/powerpoint/2010/main" val="2254889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1EF52E0-0831-459E-969A-A51592FA6760}" type="datetimeFigureOut">
              <a:rPr lang="en-US" smtClean="0"/>
              <a:t>3/11/2026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BFC97D-F3A0-4B04-93F9-069AB13B3215}" type="slidenum">
              <a:rPr lang="en-US" smtClean="0"/>
              <a:t>‹#›</a:t>
            </a:fld>
            <a:endParaRPr lang="en-US"/>
          </a:p>
        </p:txBody>
      </p:sp>
    </p:spTree>
    <p:extLst>
      <p:ext uri="{BB962C8B-B14F-4D97-AF65-F5344CB8AC3E}">
        <p14:creationId xmlns:p14="http://schemas.microsoft.com/office/powerpoint/2010/main" val="38237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1EF52E0-0831-459E-969A-A51592FA6760}" type="datetimeFigureOut">
              <a:rPr lang="en-US" smtClean="0"/>
              <a:t>3/11/2026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BFC97D-F3A0-4B04-93F9-069AB13B3215}" type="slidenum">
              <a:rPr lang="en-US" smtClean="0"/>
              <a:t>‹#›</a:t>
            </a:fld>
            <a:endParaRPr lang="en-US"/>
          </a:p>
        </p:txBody>
      </p:sp>
    </p:spTree>
    <p:extLst>
      <p:ext uri="{BB962C8B-B14F-4D97-AF65-F5344CB8AC3E}">
        <p14:creationId xmlns:p14="http://schemas.microsoft.com/office/powerpoint/2010/main" val="85345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81EF52E0-0831-459E-969A-A51592FA6760}" type="datetimeFigureOut">
              <a:rPr lang="en-US" smtClean="0"/>
              <a:t>3/11/2026</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9CBFC97D-F3A0-4B04-93F9-069AB13B3215}" type="slidenum">
              <a:rPr lang="en-US" smtClean="0"/>
              <a:t>‹#›</a:t>
            </a:fld>
            <a:endParaRPr lang="en-US"/>
          </a:p>
        </p:txBody>
      </p:sp>
    </p:spTree>
    <p:extLst>
      <p:ext uri="{BB962C8B-B14F-4D97-AF65-F5344CB8AC3E}">
        <p14:creationId xmlns:p14="http://schemas.microsoft.com/office/powerpoint/2010/main" val="264195565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mailto:payneslandinghoa@gmail.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northerntoolshed.blogspot.com/2021/01/garden-sheds-homebase.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thebluediamondgallery.com/tablet/c/compliance.html"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bchumanist.ca/notes_on_the_proposed_bcha_bylaws" TargetMode="External"/><Relationship Id="rId5" Type="http://schemas.openxmlformats.org/officeDocument/2006/relationships/image" Target="../media/image19.jpg"/><Relationship Id="rId4" Type="http://schemas.openxmlformats.org/officeDocument/2006/relationships/hyperlink" Target="http://www.onecommunityglobal.org/strategic-sustainable-lifestyle-creatio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bchumanist.ca/notes_on_the_proposed_bcha_bylaws" TargetMode="External"/><Relationship Id="rId5" Type="http://schemas.openxmlformats.org/officeDocument/2006/relationships/image" Target="../media/image19.jpg"/><Relationship Id="rId4" Type="http://schemas.openxmlformats.org/officeDocument/2006/relationships/hyperlink" Target="http://www.onecommunityglobal.org/strategic-sustainable-lifestyle-creatio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bchumanist.ca/notes_on_the_proposed_bcha_bylaws" TargetMode="External"/><Relationship Id="rId5" Type="http://schemas.openxmlformats.org/officeDocument/2006/relationships/image" Target="../media/image19.jpg"/><Relationship Id="rId4" Type="http://schemas.openxmlformats.org/officeDocument/2006/relationships/hyperlink" Target="http://www.onecommunityglobal.org/strategic-sustainable-lifestyle-creatio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bchumanist.ca/notes_on_the_proposed_bcha_bylaws" TargetMode="External"/><Relationship Id="rId5" Type="http://schemas.openxmlformats.org/officeDocument/2006/relationships/image" Target="../media/image19.jpg"/><Relationship Id="rId4" Type="http://schemas.openxmlformats.org/officeDocument/2006/relationships/hyperlink" Target="http://www.onecommunityglobal.org/strategic-sustainable-lifestyle-creatio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www.latitudeministries.com/product/got-questions-about-your-journey/" TargetMode="External"/><Relationship Id="rId3" Type="http://schemas.openxmlformats.org/officeDocument/2006/relationships/image" Target="../media/image18.jpg"/><Relationship Id="rId7"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bchumanist.ca/notes_on_the_proposed_bcha_bylaws" TargetMode="External"/><Relationship Id="rId5" Type="http://schemas.openxmlformats.org/officeDocument/2006/relationships/image" Target="../media/image19.jpg"/><Relationship Id="rId4" Type="http://schemas.openxmlformats.org/officeDocument/2006/relationships/hyperlink" Target="http://www.onecommunityglobal.org/strategic-sustainable-lifestyle-creatio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www.pexels.com/es-es/foto/campo-de-hierba-cesped-hierba-molido-1001676/"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sportpszicho.blog.hu/" TargetMode="External"/><Relationship Id="rId5" Type="http://schemas.openxmlformats.org/officeDocument/2006/relationships/image" Target="../media/image24.jpg"/><Relationship Id="rId4" Type="http://schemas.openxmlformats.org/officeDocument/2006/relationships/hyperlink" Target="https://www.publicdomainpictures.net/en/view-image.php?image=245940&amp;picture=raffle-tickets"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stayhappening.com/e/easter-egg-hunt-E2ISYCMBCQB"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5BDD1EA-D8C1-45AF-9F0A-14A2A137B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5EA321-BEF1-4CF1-AE3C-F41E8E2A2121}"/>
              </a:ext>
            </a:extLst>
          </p:cNvPr>
          <p:cNvSpPr>
            <a:spLocks noGrp="1"/>
          </p:cNvSpPr>
          <p:nvPr>
            <p:ph type="ctrTitle"/>
          </p:nvPr>
        </p:nvSpPr>
        <p:spPr>
          <a:xfrm>
            <a:off x="7291436" y="1255169"/>
            <a:ext cx="4563105" cy="1762405"/>
          </a:xfrm>
        </p:spPr>
        <p:txBody>
          <a:bodyPr>
            <a:normAutofit/>
          </a:bodyPr>
          <a:lstStyle/>
          <a:p>
            <a:r>
              <a:rPr lang="en-US" b="1" dirty="0"/>
              <a:t>Payne’s landing </a:t>
            </a:r>
            <a:r>
              <a:rPr lang="en-US" b="1" dirty="0" err="1"/>
              <a:t>hoa</a:t>
            </a:r>
            <a:endParaRPr lang="en-US" b="1" dirty="0"/>
          </a:p>
        </p:txBody>
      </p:sp>
      <p:sp>
        <p:nvSpPr>
          <p:cNvPr id="3" name="Subtitle 2">
            <a:extLst>
              <a:ext uri="{FF2B5EF4-FFF2-40B4-BE49-F238E27FC236}">
                <a16:creationId xmlns:a16="http://schemas.microsoft.com/office/drawing/2014/main" id="{6D3E42FF-C138-4D27-B39C-E6C86ED50A8B}"/>
              </a:ext>
            </a:extLst>
          </p:cNvPr>
          <p:cNvSpPr>
            <a:spLocks noGrp="1"/>
          </p:cNvSpPr>
          <p:nvPr>
            <p:ph type="subTitle" idx="1"/>
          </p:nvPr>
        </p:nvSpPr>
        <p:spPr>
          <a:xfrm>
            <a:off x="7374568" y="3290285"/>
            <a:ext cx="3570720" cy="1564744"/>
          </a:xfrm>
        </p:spPr>
        <p:txBody>
          <a:bodyPr>
            <a:noAutofit/>
          </a:bodyPr>
          <a:lstStyle/>
          <a:p>
            <a:r>
              <a:rPr lang="en-US" sz="2800" b="1" dirty="0">
                <a:solidFill>
                  <a:schemeClr val="tx1"/>
                </a:solidFill>
              </a:rPr>
              <a:t>Spring Meeting</a:t>
            </a:r>
          </a:p>
          <a:p>
            <a:r>
              <a:rPr lang="en-US" sz="2800" b="1" dirty="0">
                <a:solidFill>
                  <a:schemeClr val="tx1"/>
                </a:solidFill>
              </a:rPr>
              <a:t>March 10, 2026</a:t>
            </a:r>
          </a:p>
          <a:p>
            <a:r>
              <a:rPr lang="en-US" sz="2800" b="1" dirty="0">
                <a:solidFill>
                  <a:schemeClr val="tx1"/>
                </a:solidFill>
              </a:rPr>
              <a:t>6:30 p.m.</a:t>
            </a:r>
          </a:p>
        </p:txBody>
      </p:sp>
      <p:sp>
        <p:nvSpPr>
          <p:cNvPr id="12" name="Snip Diagonal Corner Rectangle 6">
            <a:extLst>
              <a:ext uri="{FF2B5EF4-FFF2-40B4-BE49-F238E27FC236}">
                <a16:creationId xmlns:a16="http://schemas.microsoft.com/office/drawing/2014/main" id="{14354E08-0068-48D7-A8AD-84C7B1CF5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9DAF8FA-74CB-432A-95C1-CDAC24B6D875}"/>
              </a:ext>
            </a:extLst>
          </p:cNvPr>
          <p:cNvPicPr>
            <a:picLocks noChangeAspect="1"/>
          </p:cNvPicPr>
          <p:nvPr/>
        </p:nvPicPr>
        <p:blipFill>
          <a:blip r:embed="rId3">
            <a:extLst>
              <a:ext uri="{28A0092B-C50C-407E-A947-70E740481C1C}">
                <a14:useLocalDpi xmlns:a14="http://schemas.microsoft.com/office/drawing/2010/main" val="0"/>
              </a:ext>
            </a:extLst>
          </a:blip>
          <a:srcRect t="10082" r="-2" b="10560"/>
          <a:stretch/>
        </p:blipFill>
        <p:spPr>
          <a:xfrm>
            <a:off x="79907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grpSp>
        <p:nvGrpSpPr>
          <p:cNvPr id="14" name="Group 13">
            <a:extLst>
              <a:ext uri="{FF2B5EF4-FFF2-40B4-BE49-F238E27FC236}">
                <a16:creationId xmlns:a16="http://schemas.microsoft.com/office/drawing/2014/main" id="{A779F34F-2960-4B81-BA08-445B6F6A0C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5" name="Straight Connector 14">
              <a:extLst>
                <a:ext uri="{FF2B5EF4-FFF2-40B4-BE49-F238E27FC236}">
                  <a16:creationId xmlns:a16="http://schemas.microsoft.com/office/drawing/2014/main" id="{10A57ACC-416F-4A5D-B7F7-DDA9886A3A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6522B4F-50C4-4FCE-8AE2-3789D63ED3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2C3978FC-B5D1-42BE-B086-BC2A733D58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ACED99F1-340D-4970-8E66-3B28E927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50A54E39-63C0-4847-A766-C6B74FEB48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0123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633B90-9B1D-6C0C-DB3E-2161A8B2BE2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24D9F5B-C72B-41EE-97C2-D3600B627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DDFBB6-42A9-B015-6F71-374AA8151FD6}"/>
              </a:ext>
            </a:extLst>
          </p:cNvPr>
          <p:cNvSpPr>
            <a:spLocks noGrp="1"/>
          </p:cNvSpPr>
          <p:nvPr>
            <p:ph type="title"/>
          </p:nvPr>
        </p:nvSpPr>
        <p:spPr>
          <a:xfrm>
            <a:off x="6322567" y="-146446"/>
            <a:ext cx="5679821" cy="1507067"/>
          </a:xfrm>
        </p:spPr>
        <p:txBody>
          <a:bodyPr>
            <a:normAutofit/>
          </a:bodyPr>
          <a:lstStyle/>
          <a:p>
            <a:pPr>
              <a:lnSpc>
                <a:spcPct val="90000"/>
              </a:lnSpc>
            </a:pPr>
            <a:r>
              <a:rPr lang="en-US" sz="2800" b="1" dirty="0">
                <a:solidFill>
                  <a:srgbClr val="FFFFFF"/>
                </a:solidFill>
              </a:rPr>
              <a:t>Reminder-Form</a:t>
            </a:r>
            <a:r>
              <a:rPr lang="en-US" sz="3200" b="1" dirty="0">
                <a:solidFill>
                  <a:srgbClr val="FFFFFF"/>
                </a:solidFill>
              </a:rPr>
              <a:t> </a:t>
            </a:r>
            <a:r>
              <a:rPr lang="en-US" sz="2800" b="1" dirty="0">
                <a:solidFill>
                  <a:srgbClr val="FFFFFF"/>
                </a:solidFill>
              </a:rPr>
              <a:t>to complete to get  HOA Board Approval</a:t>
            </a:r>
          </a:p>
        </p:txBody>
      </p:sp>
      <p:pic>
        <p:nvPicPr>
          <p:cNvPr id="5" name="Picture 4" descr="A form with text and a box&#10;&#10;AI-generated content may be incorrect.">
            <a:extLst>
              <a:ext uri="{FF2B5EF4-FFF2-40B4-BE49-F238E27FC236}">
                <a16:creationId xmlns:a16="http://schemas.microsoft.com/office/drawing/2014/main" id="{9A776E16-9463-4AEA-7F0A-E29E9884FDAA}"/>
              </a:ext>
            </a:extLst>
          </p:cNvPr>
          <p:cNvPicPr>
            <a:picLocks noChangeAspect="1"/>
          </p:cNvPicPr>
          <p:nvPr/>
        </p:nvPicPr>
        <p:blipFill>
          <a:blip r:embed="rId3"/>
          <a:stretch>
            <a:fillRect/>
          </a:stretch>
        </p:blipFill>
        <p:spPr>
          <a:xfrm rot="21600000">
            <a:off x="175414" y="139703"/>
            <a:ext cx="4722195" cy="5350931"/>
          </a:xfrm>
          <a:prstGeom prst="rect">
            <a:avLst/>
          </a:prstGeom>
          <a:ln w="38100">
            <a:solidFill>
              <a:schemeClr val="accent1"/>
            </a:solidFill>
          </a:ln>
          <a:effectLst>
            <a:innerShdw blurRad="57150" dist="38100" dir="14460000">
              <a:prstClr val="black">
                <a:alpha val="70000"/>
              </a:prstClr>
            </a:innerShdw>
          </a:effectLst>
        </p:spPr>
      </p:pic>
      <p:sp>
        <p:nvSpPr>
          <p:cNvPr id="3" name="Content Placeholder 2">
            <a:extLst>
              <a:ext uri="{FF2B5EF4-FFF2-40B4-BE49-F238E27FC236}">
                <a16:creationId xmlns:a16="http://schemas.microsoft.com/office/drawing/2014/main" id="{8E70E307-B30D-D186-35F0-E42545239F5B}"/>
              </a:ext>
            </a:extLst>
          </p:cNvPr>
          <p:cNvSpPr>
            <a:spLocks noGrp="1"/>
          </p:cNvSpPr>
          <p:nvPr>
            <p:ph idx="1"/>
          </p:nvPr>
        </p:nvSpPr>
        <p:spPr>
          <a:xfrm>
            <a:off x="5874005" y="1875367"/>
            <a:ext cx="5679821" cy="3615267"/>
          </a:xfrm>
        </p:spPr>
        <p:txBody>
          <a:bodyPr>
            <a:noAutofit/>
          </a:bodyPr>
          <a:lstStyle/>
          <a:p>
            <a:pPr lvl="1">
              <a:buFont typeface="Wingdings" panose="05000000000000000000" pitchFamily="2" charset="2"/>
              <a:buChar char="v"/>
            </a:pPr>
            <a:r>
              <a:rPr lang="en-US" sz="2200" b="1" dirty="0">
                <a:solidFill>
                  <a:schemeClr val="bg1"/>
                </a:solidFill>
              </a:rPr>
              <a:t>Please submit the approval form to the HOA Board to review and approve these items.</a:t>
            </a:r>
          </a:p>
          <a:p>
            <a:pPr lvl="1">
              <a:buFont typeface="Wingdings" panose="05000000000000000000" pitchFamily="2" charset="2"/>
              <a:buChar char="v"/>
            </a:pPr>
            <a:r>
              <a:rPr lang="en-US" sz="2200" b="1" dirty="0">
                <a:solidFill>
                  <a:schemeClr val="bg1"/>
                </a:solidFill>
              </a:rPr>
              <a:t>Please email the completed form to:  </a:t>
            </a:r>
            <a:r>
              <a:rPr lang="en-US" sz="2200" b="1" dirty="0">
                <a:solidFill>
                  <a:schemeClr val="bg1"/>
                </a:solidFill>
                <a:hlinkClick r:id="rId4"/>
              </a:rPr>
              <a:t>payneslandinghoa@gmail.com</a:t>
            </a:r>
            <a:r>
              <a:rPr lang="en-US" sz="2200" b="1" dirty="0">
                <a:solidFill>
                  <a:schemeClr val="bg1"/>
                </a:solidFill>
              </a:rPr>
              <a:t> </a:t>
            </a:r>
          </a:p>
          <a:p>
            <a:pPr lvl="1">
              <a:buFont typeface="Wingdings" panose="05000000000000000000" pitchFamily="2" charset="2"/>
              <a:buChar char="v"/>
            </a:pPr>
            <a:r>
              <a:rPr lang="en-US" sz="2200" b="1" dirty="0">
                <a:solidFill>
                  <a:schemeClr val="bg1"/>
                </a:solidFill>
              </a:rPr>
              <a:t>The approvals will be tracked as we are creating a formalized approval process and tracking system.  </a:t>
            </a:r>
          </a:p>
          <a:p>
            <a:pPr lvl="1">
              <a:buFont typeface="Wingdings" panose="05000000000000000000" pitchFamily="2" charset="2"/>
              <a:buChar char="v"/>
            </a:pPr>
            <a:r>
              <a:rPr lang="en-US" sz="2200" b="1" dirty="0">
                <a:solidFill>
                  <a:schemeClr val="bg1"/>
                </a:solidFill>
              </a:rPr>
              <a:t>We are asking that everyone participate to avoid notification of not being in compliance with the new CCRs.</a:t>
            </a:r>
            <a:br>
              <a:rPr lang="en-US" sz="2200" b="1" dirty="0">
                <a:solidFill>
                  <a:schemeClr val="bg1"/>
                </a:solidFill>
              </a:rPr>
            </a:br>
            <a:endParaRPr lang="en-US" sz="2200" b="1" dirty="0">
              <a:solidFill>
                <a:schemeClr val="bg1"/>
              </a:solidFill>
            </a:endParaRPr>
          </a:p>
        </p:txBody>
      </p:sp>
      <p:grpSp>
        <p:nvGrpSpPr>
          <p:cNvPr id="12" name="Group 11">
            <a:extLst>
              <a:ext uri="{FF2B5EF4-FFF2-40B4-BE49-F238E27FC236}">
                <a16:creationId xmlns:a16="http://schemas.microsoft.com/office/drawing/2014/main" id="{0180A64C-1862-4B1B-8953-FA96DEE4C44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3" name="Straight Connector 12">
              <a:extLst>
                <a:ext uri="{FF2B5EF4-FFF2-40B4-BE49-F238E27FC236}">
                  <a16:creationId xmlns:a16="http://schemas.microsoft.com/office/drawing/2014/main" id="{52859A51-B3CA-4126-956F-D0DCCBA2129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1ECA05ED-FBC3-48F4-8E6D-AB89EC6081C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EE24CC5-F080-45A3-B2B4-59A7BCA5AB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3EC6EC2-2351-427C-90C2-F107915733B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524D87A-9540-4F77-B006-823176623B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6" name="TextBox 5">
            <a:extLst>
              <a:ext uri="{FF2B5EF4-FFF2-40B4-BE49-F238E27FC236}">
                <a16:creationId xmlns:a16="http://schemas.microsoft.com/office/drawing/2014/main" id="{5D6092E8-5D4A-4E4A-1AC8-A27B4C8DD43D}"/>
              </a:ext>
            </a:extLst>
          </p:cNvPr>
          <p:cNvSpPr txBox="1"/>
          <p:nvPr/>
        </p:nvSpPr>
        <p:spPr>
          <a:xfrm>
            <a:off x="237241" y="6151828"/>
            <a:ext cx="8728543" cy="523220"/>
          </a:xfrm>
          <a:prstGeom prst="rect">
            <a:avLst/>
          </a:prstGeom>
          <a:noFill/>
        </p:spPr>
        <p:txBody>
          <a:bodyPr wrap="none" rtlCol="0">
            <a:spAutoFit/>
          </a:body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Form can be found on our website: payneslandinghoa.com</a:t>
            </a:r>
          </a:p>
        </p:txBody>
      </p:sp>
      <p:pic>
        <p:nvPicPr>
          <p:cNvPr id="7" name="Picture 6">
            <a:extLst>
              <a:ext uri="{FF2B5EF4-FFF2-40B4-BE49-F238E27FC236}">
                <a16:creationId xmlns:a16="http://schemas.microsoft.com/office/drawing/2014/main" id="{771E7E22-E152-1575-CF6F-16947F08E67D}"/>
              </a:ext>
            </a:extLst>
          </p:cNvPr>
          <p:cNvPicPr>
            <a:picLocks noChangeAspect="1"/>
          </p:cNvPicPr>
          <p:nvPr/>
        </p:nvPicPr>
        <p:blipFill>
          <a:blip r:embed="rId5"/>
          <a:stretch>
            <a:fillRect/>
          </a:stretch>
        </p:blipFill>
        <p:spPr>
          <a:xfrm>
            <a:off x="3403114" y="3285067"/>
            <a:ext cx="2988990" cy="2938329"/>
          </a:xfrm>
          <a:prstGeom prst="rect">
            <a:avLst/>
          </a:prstGeom>
        </p:spPr>
      </p:pic>
    </p:spTree>
    <p:extLst>
      <p:ext uri="{BB962C8B-B14F-4D97-AF65-F5344CB8AC3E}">
        <p14:creationId xmlns:p14="http://schemas.microsoft.com/office/powerpoint/2010/main" val="1190866202"/>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B199E71-5B75-49FD-A1A2-B7DA98321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4FEB6B-8363-471E-8EE0-0C258C4E1AAF}"/>
              </a:ext>
            </a:extLst>
          </p:cNvPr>
          <p:cNvSpPr>
            <a:spLocks noGrp="1"/>
          </p:cNvSpPr>
          <p:nvPr>
            <p:ph type="title"/>
          </p:nvPr>
        </p:nvSpPr>
        <p:spPr>
          <a:xfrm>
            <a:off x="6585239" y="5482322"/>
            <a:ext cx="6211770" cy="1142462"/>
          </a:xfrm>
        </p:spPr>
        <p:txBody>
          <a:bodyPr anchor="b">
            <a:noAutofit/>
          </a:bodyPr>
          <a:lstStyle/>
          <a:p>
            <a:r>
              <a:rPr lang="en-US" sz="4400" b="1" dirty="0"/>
              <a:t>CCR </a:t>
            </a:r>
            <a:r>
              <a:rPr lang="en-US" sz="4400" b="1" dirty="0" err="1"/>
              <a:t>CoMPLIANCE</a:t>
            </a:r>
            <a:endParaRPr lang="en-US" sz="4400" b="1" dirty="0"/>
          </a:p>
        </p:txBody>
      </p:sp>
      <p:sp>
        <p:nvSpPr>
          <p:cNvPr id="16" name="Snip Diagonal Corner Rectangle 40">
            <a:extLst>
              <a:ext uri="{FF2B5EF4-FFF2-40B4-BE49-F238E27FC236}">
                <a16:creationId xmlns:a16="http://schemas.microsoft.com/office/drawing/2014/main" id="{7EB7416A-9432-4340-BECA-CDA3F2D4D8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6556248" cy="5266944"/>
          </a:xfrm>
          <a:prstGeom prst="snip2DiagRect">
            <a:avLst>
              <a:gd name="adj1" fmla="val 11870"/>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1531C96-5CD5-8424-7DFF-40327F8089B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0024" r="2" b="2"/>
          <a:stretch>
            <a:fillRect/>
          </a:stretch>
        </p:blipFill>
        <p:spPr>
          <a:xfrm>
            <a:off x="799073" y="786115"/>
            <a:ext cx="3311119" cy="2967046"/>
          </a:xfrm>
          <a:custGeom>
            <a:avLst/>
            <a:gdLst/>
            <a:ahLst/>
            <a:cxnLst/>
            <a:rect l="l" t="t" r="r" b="b"/>
            <a:pathLst>
              <a:path w="3311119" h="2967046">
                <a:moveTo>
                  <a:pt x="534609" y="0"/>
                </a:moveTo>
                <a:lnTo>
                  <a:pt x="3311119" y="0"/>
                </a:lnTo>
                <a:lnTo>
                  <a:pt x="3311119" y="2967046"/>
                </a:lnTo>
                <a:lnTo>
                  <a:pt x="0" y="2967046"/>
                </a:lnTo>
                <a:lnTo>
                  <a:pt x="0" y="534609"/>
                </a:lnTo>
                <a:close/>
              </a:path>
            </a:pathLst>
          </a:custGeom>
        </p:spPr>
      </p:pic>
      <p:pic>
        <p:nvPicPr>
          <p:cNvPr id="6" name="Picture 5">
            <a:extLst>
              <a:ext uri="{FF2B5EF4-FFF2-40B4-BE49-F238E27FC236}">
                <a16:creationId xmlns:a16="http://schemas.microsoft.com/office/drawing/2014/main" id="{1F036CDB-3A91-4BD3-83EC-0AAFD576562D}"/>
              </a:ext>
            </a:extLst>
          </p:cNvPr>
          <p:cNvPicPr>
            <a:picLocks noChangeAspect="1"/>
          </p:cNvPicPr>
          <p:nvPr/>
        </p:nvPicPr>
        <p:blipFill>
          <a:blip r:embed="rId5"/>
          <a:srcRect t="3343" r="6" b="6"/>
          <a:stretch>
            <a:fillRect/>
          </a:stretch>
        </p:blipFill>
        <p:spPr>
          <a:xfrm>
            <a:off x="4261002" y="786609"/>
            <a:ext cx="2783422" cy="1701655"/>
          </a:xfrm>
          <a:prstGeom prst="rect">
            <a:avLst/>
          </a:prstGeom>
        </p:spPr>
      </p:pic>
      <p:pic>
        <p:nvPicPr>
          <p:cNvPr id="7" name="Picture 6">
            <a:extLst>
              <a:ext uri="{FF2B5EF4-FFF2-40B4-BE49-F238E27FC236}">
                <a16:creationId xmlns:a16="http://schemas.microsoft.com/office/drawing/2014/main" id="{C9A20676-75CD-4953-AB9C-B815D35DD2CC}"/>
              </a:ext>
            </a:extLst>
          </p:cNvPr>
          <p:cNvPicPr>
            <a:picLocks noChangeAspect="1"/>
          </p:cNvPicPr>
          <p:nvPr/>
        </p:nvPicPr>
        <p:blipFill>
          <a:blip r:embed="rId6"/>
          <a:srcRect l="6568" r="7255" b="4"/>
          <a:stretch>
            <a:fillRect/>
          </a:stretch>
        </p:blipFill>
        <p:spPr>
          <a:xfrm>
            <a:off x="795897" y="3883046"/>
            <a:ext cx="3314293" cy="1859120"/>
          </a:xfrm>
          <a:prstGeom prst="rect">
            <a:avLst/>
          </a:prstGeom>
        </p:spPr>
      </p:pic>
      <p:pic>
        <p:nvPicPr>
          <p:cNvPr id="5" name="Picture 4">
            <a:extLst>
              <a:ext uri="{FF2B5EF4-FFF2-40B4-BE49-F238E27FC236}">
                <a16:creationId xmlns:a16="http://schemas.microsoft.com/office/drawing/2014/main" id="{BBE2CCA5-7ECA-404F-87FD-788214C45A65}"/>
              </a:ext>
            </a:extLst>
          </p:cNvPr>
          <p:cNvPicPr>
            <a:picLocks noChangeAspect="1"/>
          </p:cNvPicPr>
          <p:nvPr/>
        </p:nvPicPr>
        <p:blipFill rotWithShape="1">
          <a:blip r:embed="rId7"/>
          <a:srcRect t="3786" r="1" b="44502"/>
          <a:stretch>
            <a:fillRect/>
          </a:stretch>
        </p:blipFill>
        <p:spPr>
          <a:xfrm>
            <a:off x="4250406" y="2618147"/>
            <a:ext cx="2794018" cy="3124019"/>
          </a:xfrm>
          <a:custGeom>
            <a:avLst/>
            <a:gdLst/>
            <a:ahLst/>
            <a:cxnLst/>
            <a:rect l="l" t="t" r="r" b="b"/>
            <a:pathLst>
              <a:path w="2794018" h="3124019">
                <a:moveTo>
                  <a:pt x="0" y="0"/>
                </a:moveTo>
                <a:lnTo>
                  <a:pt x="2794018" y="0"/>
                </a:lnTo>
                <a:lnTo>
                  <a:pt x="2794018" y="2589410"/>
                </a:lnTo>
                <a:lnTo>
                  <a:pt x="2259409" y="3124019"/>
                </a:lnTo>
                <a:lnTo>
                  <a:pt x="0" y="3124019"/>
                </a:lnTo>
                <a:close/>
              </a:path>
            </a:pathLst>
          </a:custGeom>
        </p:spPr>
      </p:pic>
      <p:sp>
        <p:nvSpPr>
          <p:cNvPr id="3" name="Content Placeholder 2">
            <a:extLst>
              <a:ext uri="{FF2B5EF4-FFF2-40B4-BE49-F238E27FC236}">
                <a16:creationId xmlns:a16="http://schemas.microsoft.com/office/drawing/2014/main" id="{63E0CFB9-BBEA-458D-BF8C-B1B28933F4A5}"/>
              </a:ext>
            </a:extLst>
          </p:cNvPr>
          <p:cNvSpPr>
            <a:spLocks noGrp="1"/>
          </p:cNvSpPr>
          <p:nvPr>
            <p:ph idx="1"/>
          </p:nvPr>
        </p:nvSpPr>
        <p:spPr>
          <a:xfrm>
            <a:off x="7588198" y="597956"/>
            <a:ext cx="3652361" cy="2922591"/>
          </a:xfrm>
        </p:spPr>
        <p:txBody>
          <a:bodyPr anchor="t">
            <a:normAutofit/>
          </a:bodyPr>
          <a:lstStyle/>
          <a:p>
            <a:r>
              <a:rPr lang="en-US" sz="3200" b="1" dirty="0"/>
              <a:t>Fences</a:t>
            </a:r>
          </a:p>
          <a:p>
            <a:r>
              <a:rPr lang="en-US" sz="3200" b="1" dirty="0"/>
              <a:t>Sheds</a:t>
            </a:r>
          </a:p>
          <a:p>
            <a:r>
              <a:rPr lang="en-US" sz="3200" b="1" dirty="0"/>
              <a:t>Clutter</a:t>
            </a:r>
          </a:p>
        </p:txBody>
      </p:sp>
      <p:grpSp>
        <p:nvGrpSpPr>
          <p:cNvPr id="18" name="Group 17">
            <a:extLst>
              <a:ext uri="{FF2B5EF4-FFF2-40B4-BE49-F238E27FC236}">
                <a16:creationId xmlns:a16="http://schemas.microsoft.com/office/drawing/2014/main" id="{01D927EF-4EA2-4056-882B-CB84454E36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2292" y="3429000"/>
            <a:ext cx="1896535" cy="2218267"/>
            <a:chOff x="10292292" y="2963333"/>
            <a:chExt cx="1896535" cy="2218267"/>
          </a:xfrm>
        </p:grpSpPr>
        <p:cxnSp>
          <p:nvCxnSpPr>
            <p:cNvPr id="19" name="Straight Connector 18">
              <a:extLst>
                <a:ext uri="{FF2B5EF4-FFF2-40B4-BE49-F238E27FC236}">
                  <a16:creationId xmlns:a16="http://schemas.microsoft.com/office/drawing/2014/main" id="{DE98674C-3774-4C2D-BBAD-759875FCCAE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E8FBF186-3FEC-4002-9105-072484F2E7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699485" y="3190344"/>
              <a:ext cx="1489342" cy="1489341"/>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F1764ABB-65FC-4142-A18D-9213DCFCA89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47005BEB-313C-4F9A-AEF5-4E095D352E2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1DC54D9E-4215-47B1-8E57-1A7A80ECA81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03479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538DE7E2-E217-8A6D-BA79-741C610C33AC}"/>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9CCB3F-DBCE-4964-9E34-8C5DE80EF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nip Diagonal Corner Rectangle 24">
            <a:extLst>
              <a:ext uri="{FF2B5EF4-FFF2-40B4-BE49-F238E27FC236}">
                <a16:creationId xmlns:a16="http://schemas.microsoft.com/office/drawing/2014/main" id="{1DFF944F-74BA-483A-82C0-64E3AAF4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E09A45A-C89B-F677-9988-80ABCFFC2BE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5885"/>
          <a:stretch>
            <a:fillRect/>
          </a:stretch>
        </p:blipFill>
        <p:spPr>
          <a:xfrm>
            <a:off x="791737" y="742585"/>
            <a:ext cx="6169074" cy="4895517"/>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
        <p:nvSpPr>
          <p:cNvPr id="3" name="Content Placeholder 2">
            <a:extLst>
              <a:ext uri="{FF2B5EF4-FFF2-40B4-BE49-F238E27FC236}">
                <a16:creationId xmlns:a16="http://schemas.microsoft.com/office/drawing/2014/main" id="{AF0F27E8-47B4-5EC6-CFF6-D1E050BE5A41}"/>
              </a:ext>
            </a:extLst>
          </p:cNvPr>
          <p:cNvSpPr>
            <a:spLocks noGrp="1"/>
          </p:cNvSpPr>
          <p:nvPr>
            <p:ph idx="1"/>
          </p:nvPr>
        </p:nvSpPr>
        <p:spPr>
          <a:xfrm>
            <a:off x="7353558" y="712518"/>
            <a:ext cx="4645154" cy="5286838"/>
          </a:xfrm>
        </p:spPr>
        <p:txBody>
          <a:bodyPr anchor="t">
            <a:normAutofit fontScale="85000" lnSpcReduction="10000"/>
          </a:bodyPr>
          <a:lstStyle/>
          <a:p>
            <a:pPr marL="0" indent="0">
              <a:lnSpc>
                <a:spcPct val="90000"/>
              </a:lnSpc>
              <a:buNone/>
            </a:pPr>
            <a:r>
              <a:rPr lang="en-US" sz="2400" b="1" dirty="0">
                <a:solidFill>
                  <a:schemeClr val="tx1"/>
                </a:solidFill>
              </a:rPr>
              <a:t>Current CCR Compliance Issues:</a:t>
            </a:r>
          </a:p>
          <a:p>
            <a:pPr>
              <a:lnSpc>
                <a:spcPct val="90000"/>
              </a:lnSpc>
            </a:pPr>
            <a:r>
              <a:rPr lang="en-US" sz="2400" b="1" dirty="0">
                <a:solidFill>
                  <a:schemeClr val="tx1"/>
                </a:solidFill>
              </a:rPr>
              <a:t>Fences – Current and Past CCRS required fences to not come past the rear wall of the house.</a:t>
            </a:r>
          </a:p>
          <a:p>
            <a:pPr>
              <a:lnSpc>
                <a:spcPct val="90000"/>
              </a:lnSpc>
            </a:pPr>
            <a:r>
              <a:rPr lang="en-US" sz="2400" b="1" dirty="0">
                <a:solidFill>
                  <a:schemeClr val="tx1"/>
                </a:solidFill>
              </a:rPr>
              <a:t>The board has not been granting approvals for noncompliant fences. </a:t>
            </a:r>
          </a:p>
          <a:p>
            <a:pPr>
              <a:lnSpc>
                <a:spcPct val="90000"/>
              </a:lnSpc>
            </a:pPr>
            <a:r>
              <a:rPr lang="en-US" sz="2400" b="1" dirty="0">
                <a:solidFill>
                  <a:schemeClr val="tx1"/>
                </a:solidFill>
              </a:rPr>
              <a:t>Some homes have requested approvals of fences past the back wall of the house which approvals have not been granted.</a:t>
            </a:r>
          </a:p>
          <a:p>
            <a:pPr>
              <a:lnSpc>
                <a:spcPct val="90000"/>
              </a:lnSpc>
            </a:pPr>
            <a:r>
              <a:rPr lang="en-US" sz="2400" b="1" dirty="0">
                <a:solidFill>
                  <a:schemeClr val="tx1"/>
                </a:solidFill>
              </a:rPr>
              <a:t>Currently 57 of 288 homes in the neighborhood have fence violations, roughly 20%.</a:t>
            </a:r>
          </a:p>
          <a:p>
            <a:pPr>
              <a:lnSpc>
                <a:spcPct val="90000"/>
              </a:lnSpc>
            </a:pPr>
            <a:r>
              <a:rPr lang="en-US" sz="2400" b="1" dirty="0">
                <a:solidFill>
                  <a:schemeClr val="tx1"/>
                </a:solidFill>
              </a:rPr>
              <a:t>Most of these houses the board can not find past approvals for these fences.</a:t>
            </a:r>
          </a:p>
          <a:p>
            <a:pPr>
              <a:lnSpc>
                <a:spcPct val="90000"/>
              </a:lnSpc>
            </a:pPr>
            <a:endParaRPr lang="en-US" sz="1100" dirty="0"/>
          </a:p>
        </p:txBody>
      </p:sp>
      <p:grpSp>
        <p:nvGrpSpPr>
          <p:cNvPr id="13" name="Group 12">
            <a:extLst>
              <a:ext uri="{FF2B5EF4-FFF2-40B4-BE49-F238E27FC236}">
                <a16:creationId xmlns:a16="http://schemas.microsoft.com/office/drawing/2014/main" id="{A9733A91-F958-4629-801A-3F6F1E09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4" name="Straight Connector 13">
              <a:extLst>
                <a:ext uri="{FF2B5EF4-FFF2-40B4-BE49-F238E27FC236}">
                  <a16:creationId xmlns:a16="http://schemas.microsoft.com/office/drawing/2014/main" id="{F3812972-C68B-4C59-B3A7-4AF61E935D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CB3F3B7C-7909-4486-AA08-5C6B625C3A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0BD7DA8-741F-4296-9363-05EF915411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62068EFC-20FC-456F-839F-4BCFFCAA81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3251C60F-B911-433E-BF75-3BBEFD0538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79612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A5EC26-4E5A-435B-8246-284547B27C4B}"/>
              </a:ext>
            </a:extLst>
          </p:cNvPr>
          <p:cNvSpPr>
            <a:spLocks noGrp="1"/>
          </p:cNvSpPr>
          <p:nvPr>
            <p:ph idx="1"/>
          </p:nvPr>
        </p:nvSpPr>
        <p:spPr>
          <a:xfrm>
            <a:off x="372260" y="1"/>
            <a:ext cx="11005891" cy="6858000"/>
          </a:xfrm>
        </p:spPr>
        <p:txBody>
          <a:bodyPr>
            <a:normAutofit fontScale="25000" lnSpcReduction="20000"/>
          </a:bodyPr>
          <a:lstStyle/>
          <a:p>
            <a:pPr marL="0" indent="0">
              <a:buNone/>
            </a:pPr>
            <a:r>
              <a:rPr lang="en-US" sz="9600" b="1" dirty="0">
                <a:solidFill>
                  <a:schemeClr val="tx1"/>
                </a:solidFill>
              </a:rPr>
              <a:t>The board is considering several options and would like homeowners’ input:</a:t>
            </a:r>
            <a:endParaRPr lang="en-US" sz="9600" dirty="0">
              <a:solidFill>
                <a:schemeClr val="tx1"/>
              </a:solidFill>
            </a:endParaRPr>
          </a:p>
          <a:p>
            <a:pPr marL="0" indent="0">
              <a:buNone/>
            </a:pPr>
            <a:endParaRPr lang="en-US" sz="7200" dirty="0">
              <a:solidFill>
                <a:schemeClr val="tx1"/>
              </a:solidFill>
            </a:endParaRPr>
          </a:p>
          <a:p>
            <a:r>
              <a:rPr lang="en-US" sz="7200" b="1" dirty="0">
                <a:solidFill>
                  <a:schemeClr val="tx1"/>
                </a:solidFill>
              </a:rPr>
              <a:t>Option 1:  Grandfather clause + strict forward enforcement</a:t>
            </a:r>
            <a:endParaRPr lang="en-US" sz="7200" dirty="0">
              <a:solidFill>
                <a:schemeClr val="tx1"/>
              </a:solidFill>
            </a:endParaRPr>
          </a:p>
          <a:p>
            <a:pPr lvl="0"/>
            <a:r>
              <a:rPr lang="en-US" sz="7200" dirty="0">
                <a:solidFill>
                  <a:schemeClr val="tx1"/>
                </a:solidFill>
              </a:rPr>
              <a:t>Existing non-compliant fences → </a:t>
            </a:r>
            <a:r>
              <a:rPr lang="en-US" sz="7200" b="1" dirty="0">
                <a:solidFill>
                  <a:schemeClr val="tx1"/>
                </a:solidFill>
              </a:rPr>
              <a:t>grandfathered (</a:t>
            </a:r>
            <a:r>
              <a:rPr lang="en-US" sz="7200" dirty="0">
                <a:solidFill>
                  <a:schemeClr val="tx1"/>
                </a:solidFill>
              </a:rPr>
              <a:t>only until repaired, replaced or substantially modified, or property is sold then must be brought into compliance)</a:t>
            </a:r>
          </a:p>
          <a:p>
            <a:pPr lvl="0"/>
            <a:r>
              <a:rPr lang="en-US" sz="7200" dirty="0">
                <a:solidFill>
                  <a:schemeClr val="tx1"/>
                </a:solidFill>
              </a:rPr>
              <a:t>New fences → </a:t>
            </a:r>
            <a:r>
              <a:rPr lang="en-US" sz="7200" b="1" dirty="0">
                <a:solidFill>
                  <a:schemeClr val="tx1"/>
                </a:solidFill>
              </a:rPr>
              <a:t>strict enforcement</a:t>
            </a:r>
            <a:endParaRPr lang="en-US" sz="7200" dirty="0">
              <a:solidFill>
                <a:schemeClr val="tx1"/>
              </a:solidFill>
            </a:endParaRPr>
          </a:p>
          <a:p>
            <a:pPr marL="0" indent="0">
              <a:buNone/>
            </a:pPr>
            <a:r>
              <a:rPr lang="en-US" sz="7200" dirty="0">
                <a:solidFill>
                  <a:schemeClr val="tx1"/>
                </a:solidFill>
              </a:rPr>
              <a:t> </a:t>
            </a:r>
          </a:p>
          <a:p>
            <a:r>
              <a:rPr lang="en-US" sz="7200" b="1" dirty="0">
                <a:solidFill>
                  <a:schemeClr val="tx1"/>
                </a:solidFill>
              </a:rPr>
              <a:t>Option 2: Hardship variance policy</a:t>
            </a:r>
            <a:endParaRPr lang="en-US" sz="7200" dirty="0">
              <a:solidFill>
                <a:schemeClr val="tx1"/>
              </a:solidFill>
            </a:endParaRPr>
          </a:p>
          <a:p>
            <a:pPr lvl="0"/>
            <a:r>
              <a:rPr lang="en-US" sz="7200" dirty="0">
                <a:solidFill>
                  <a:schemeClr val="tx1"/>
                </a:solidFill>
              </a:rPr>
              <a:t>Variances may only be granted for:</a:t>
            </a:r>
          </a:p>
          <a:p>
            <a:pPr lvl="1"/>
            <a:r>
              <a:rPr lang="en-US" sz="7200" dirty="0">
                <a:solidFill>
                  <a:schemeClr val="tx1"/>
                </a:solidFill>
              </a:rPr>
              <a:t>Lot shape (including if back of neighbor’s house is farther back/forward than yours).</a:t>
            </a:r>
          </a:p>
          <a:p>
            <a:pPr lvl="1"/>
            <a:r>
              <a:rPr lang="en-US" sz="7200" dirty="0">
                <a:solidFill>
                  <a:schemeClr val="tx1"/>
                </a:solidFill>
              </a:rPr>
              <a:t>Drainage</a:t>
            </a:r>
          </a:p>
          <a:p>
            <a:pPr lvl="1"/>
            <a:r>
              <a:rPr lang="en-US" sz="7200" dirty="0">
                <a:solidFill>
                  <a:schemeClr val="tx1"/>
                </a:solidFill>
              </a:rPr>
              <a:t>Topography</a:t>
            </a:r>
          </a:p>
          <a:p>
            <a:pPr lvl="1"/>
            <a:r>
              <a:rPr lang="en-US" sz="7200" dirty="0">
                <a:solidFill>
                  <a:schemeClr val="tx1"/>
                </a:solidFill>
              </a:rPr>
              <a:t>Easements</a:t>
            </a:r>
          </a:p>
          <a:p>
            <a:pPr lvl="0"/>
            <a:r>
              <a:rPr lang="en-US" sz="7200" dirty="0">
                <a:solidFill>
                  <a:schemeClr val="tx1"/>
                </a:solidFill>
              </a:rPr>
              <a:t>Variances </a:t>
            </a:r>
            <a:r>
              <a:rPr lang="en-US" sz="7200" b="1" dirty="0">
                <a:solidFill>
                  <a:schemeClr val="tx1"/>
                </a:solidFill>
              </a:rPr>
              <a:t>must not materially conflict with aesthetics</a:t>
            </a:r>
            <a:endParaRPr lang="en-US" sz="7200" dirty="0">
              <a:solidFill>
                <a:schemeClr val="tx1"/>
              </a:solidFill>
            </a:endParaRPr>
          </a:p>
          <a:p>
            <a:pPr lvl="0"/>
            <a:r>
              <a:rPr lang="en-US" sz="7200" dirty="0">
                <a:solidFill>
                  <a:schemeClr val="tx1"/>
                </a:solidFill>
              </a:rPr>
              <a:t>Homeowners must apply for hardship variance and be approved by the board</a:t>
            </a:r>
          </a:p>
          <a:p>
            <a:pPr lvl="1"/>
            <a:r>
              <a:rPr lang="en-US" sz="7200" dirty="0">
                <a:solidFill>
                  <a:schemeClr val="tx1"/>
                </a:solidFill>
              </a:rPr>
              <a:t>New fences → </a:t>
            </a:r>
            <a:r>
              <a:rPr lang="en-US" sz="7200" b="1" dirty="0">
                <a:solidFill>
                  <a:schemeClr val="tx1"/>
                </a:solidFill>
              </a:rPr>
              <a:t>strict enforcement</a:t>
            </a:r>
            <a:endParaRPr lang="en-US" sz="7200" dirty="0">
              <a:solidFill>
                <a:schemeClr val="tx1"/>
              </a:solidFill>
            </a:endParaRPr>
          </a:p>
          <a:p>
            <a:endParaRPr lang="en-US" sz="6400" dirty="0"/>
          </a:p>
          <a:p>
            <a:endParaRPr lang="en-US" dirty="0"/>
          </a:p>
        </p:txBody>
      </p:sp>
    </p:spTree>
    <p:extLst>
      <p:ext uri="{BB962C8B-B14F-4D97-AF65-F5344CB8AC3E}">
        <p14:creationId xmlns:p14="http://schemas.microsoft.com/office/powerpoint/2010/main" val="565887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B124FC-0EA4-44E9-985F-6D43DA55B7E6}"/>
              </a:ext>
            </a:extLst>
          </p:cNvPr>
          <p:cNvSpPr>
            <a:spLocks noGrp="1"/>
          </p:cNvSpPr>
          <p:nvPr>
            <p:ph idx="1"/>
          </p:nvPr>
        </p:nvSpPr>
        <p:spPr>
          <a:xfrm>
            <a:off x="246668" y="0"/>
            <a:ext cx="11698663" cy="5279011"/>
          </a:xfrm>
        </p:spPr>
        <p:txBody>
          <a:bodyPr>
            <a:noAutofit/>
          </a:bodyPr>
          <a:lstStyle/>
          <a:p>
            <a:r>
              <a:rPr lang="en-US" sz="1800" b="1" dirty="0">
                <a:solidFill>
                  <a:schemeClr val="tx1"/>
                </a:solidFill>
              </a:rPr>
              <a:t>Option 3: Enforce CCRs + adopt a compliance policy	</a:t>
            </a:r>
            <a:endParaRPr lang="en-US" sz="1800" dirty="0">
              <a:solidFill>
                <a:schemeClr val="tx1"/>
              </a:solidFill>
            </a:endParaRPr>
          </a:p>
          <a:p>
            <a:pPr lvl="0"/>
            <a:r>
              <a:rPr lang="en-US" sz="1800" dirty="0">
                <a:solidFill>
                  <a:schemeClr val="tx1"/>
                </a:solidFill>
              </a:rPr>
              <a:t>Establish a </a:t>
            </a:r>
            <a:r>
              <a:rPr lang="en-US" sz="1800" b="1" dirty="0">
                <a:solidFill>
                  <a:schemeClr val="tx1"/>
                </a:solidFill>
              </a:rPr>
              <a:t>written compliance/enforcement policy</a:t>
            </a:r>
            <a:r>
              <a:rPr lang="en-US" sz="1800" dirty="0">
                <a:solidFill>
                  <a:schemeClr val="tx1"/>
                </a:solidFill>
              </a:rPr>
              <a:t>:</a:t>
            </a:r>
          </a:p>
          <a:p>
            <a:pPr lvl="1"/>
            <a:r>
              <a:rPr lang="en-US" dirty="0">
                <a:solidFill>
                  <a:schemeClr val="tx1"/>
                </a:solidFill>
              </a:rPr>
              <a:t>Existing non-compliant fences:</a:t>
            </a:r>
          </a:p>
          <a:p>
            <a:pPr lvl="2"/>
            <a:r>
              <a:rPr lang="en-US" sz="1800" dirty="0">
                <a:solidFill>
                  <a:schemeClr val="tx1"/>
                </a:solidFill>
              </a:rPr>
              <a:t>Grant temporary variance for existing non-compliant fences with compliance timeline increased to 12 months vs 3 months in CCRs</a:t>
            </a:r>
          </a:p>
          <a:p>
            <a:pPr lvl="1"/>
            <a:r>
              <a:rPr lang="en-US" dirty="0">
                <a:solidFill>
                  <a:schemeClr val="tx1"/>
                </a:solidFill>
              </a:rPr>
              <a:t>Variance void before 12 months if fence is repaired, replaced or substantially modified, or property is sold, then fence must be brought into compliance </a:t>
            </a:r>
          </a:p>
          <a:p>
            <a:pPr lvl="1"/>
            <a:r>
              <a:rPr lang="en-US" dirty="0">
                <a:solidFill>
                  <a:schemeClr val="tx1"/>
                </a:solidFill>
              </a:rPr>
              <a:t>New fences:</a:t>
            </a:r>
          </a:p>
          <a:p>
            <a:pPr lvl="2"/>
            <a:r>
              <a:rPr lang="en-US" sz="1800" dirty="0">
                <a:solidFill>
                  <a:schemeClr val="tx1"/>
                </a:solidFill>
              </a:rPr>
              <a:t>Must fully comply, no exceptions.</a:t>
            </a:r>
          </a:p>
          <a:p>
            <a:endParaRPr lang="en-US" sz="1800" dirty="0"/>
          </a:p>
          <a:p>
            <a:r>
              <a:rPr lang="en-US" sz="1800" b="1" dirty="0">
                <a:solidFill>
                  <a:schemeClr val="tx1"/>
                </a:solidFill>
              </a:rPr>
              <a:t>Option 4: Any other options?</a:t>
            </a:r>
            <a:endParaRPr lang="en-US" sz="1800" dirty="0"/>
          </a:p>
        </p:txBody>
      </p:sp>
    </p:spTree>
    <p:extLst>
      <p:ext uri="{BB962C8B-B14F-4D97-AF65-F5344CB8AC3E}">
        <p14:creationId xmlns:p14="http://schemas.microsoft.com/office/powerpoint/2010/main" val="921849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1A6AF2-9C80-4EC4-93A6-6AEACC33844A}"/>
              </a:ext>
            </a:extLst>
          </p:cNvPr>
          <p:cNvSpPr>
            <a:spLocks noGrp="1"/>
          </p:cNvSpPr>
          <p:nvPr>
            <p:ph idx="1"/>
          </p:nvPr>
        </p:nvSpPr>
        <p:spPr>
          <a:xfrm>
            <a:off x="292231" y="226243"/>
            <a:ext cx="11453567" cy="6183984"/>
          </a:xfrm>
        </p:spPr>
        <p:txBody>
          <a:bodyPr>
            <a:normAutofit/>
          </a:bodyPr>
          <a:lstStyle/>
          <a:p>
            <a:r>
              <a:rPr lang="en-US" sz="2100" b="1" dirty="0">
                <a:solidFill>
                  <a:schemeClr val="tx1"/>
                </a:solidFill>
              </a:rPr>
              <a:t>Homeowners with any approved fence plans that do not comply with current CCRs from previous boards or variance approved from previous boards should supply copy to current board.  We have reviewed what we have on file.</a:t>
            </a:r>
            <a:endParaRPr lang="en-US" sz="2100" dirty="0">
              <a:solidFill>
                <a:schemeClr val="tx1"/>
              </a:solidFill>
            </a:endParaRPr>
          </a:p>
          <a:p>
            <a:pPr marL="0" indent="0">
              <a:buNone/>
            </a:pPr>
            <a:endParaRPr lang="en-US" sz="2100" dirty="0">
              <a:solidFill>
                <a:schemeClr val="tx1"/>
              </a:solidFill>
            </a:endParaRPr>
          </a:p>
          <a:p>
            <a:r>
              <a:rPr lang="en-US" sz="2100" dirty="0">
                <a:solidFill>
                  <a:schemeClr val="tx1"/>
                </a:solidFill>
              </a:rPr>
              <a:t>Enforcement/Penalty (once input received from homeowners and board members vote)-</a:t>
            </a:r>
          </a:p>
          <a:p>
            <a:r>
              <a:rPr lang="en-US" sz="2100" dirty="0">
                <a:solidFill>
                  <a:schemeClr val="tx1"/>
                </a:solidFill>
              </a:rPr>
              <a:t>Non-compliant fences, hedges, walls, or barriers will be assessed an HOA fine of $100.00 per month until the fence, hedge, wall, or barrier is either made to be in compliance with these rules or removed.</a:t>
            </a:r>
          </a:p>
          <a:p>
            <a:endParaRPr lang="en-US" sz="2100" dirty="0">
              <a:solidFill>
                <a:schemeClr val="tx1"/>
              </a:solidFill>
            </a:endParaRPr>
          </a:p>
          <a:p>
            <a:r>
              <a:rPr lang="en-US" sz="2100" b="1" dirty="0">
                <a:solidFill>
                  <a:schemeClr val="tx1"/>
                </a:solidFill>
              </a:rPr>
              <a:t>Note this issue also applies to out of compliant sheds, clutter.  </a:t>
            </a:r>
            <a:endParaRPr lang="en-US" sz="2100" dirty="0">
              <a:solidFill>
                <a:schemeClr val="tx1"/>
              </a:solidFill>
            </a:endParaRPr>
          </a:p>
          <a:p>
            <a:endParaRPr lang="en-US" dirty="0"/>
          </a:p>
        </p:txBody>
      </p:sp>
    </p:spTree>
    <p:extLst>
      <p:ext uri="{BB962C8B-B14F-4D97-AF65-F5344CB8AC3E}">
        <p14:creationId xmlns:p14="http://schemas.microsoft.com/office/powerpoint/2010/main" val="1990843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3D9CEF-A315-49D0-9C67-FAEF710B9731}"/>
              </a:ext>
            </a:extLst>
          </p:cNvPr>
          <p:cNvSpPr>
            <a:spLocks noGrp="1"/>
          </p:cNvSpPr>
          <p:nvPr>
            <p:ph idx="1"/>
          </p:nvPr>
        </p:nvSpPr>
        <p:spPr>
          <a:xfrm>
            <a:off x="144912" y="1258651"/>
            <a:ext cx="8502821" cy="3853176"/>
          </a:xfrm>
        </p:spPr>
        <p:txBody>
          <a:bodyPr>
            <a:normAutofit fontScale="92500"/>
          </a:bodyPr>
          <a:lstStyle/>
          <a:p>
            <a:r>
              <a:rPr lang="en-US" b="1" dirty="0">
                <a:solidFill>
                  <a:schemeClr val="tx1"/>
                </a:solidFill>
              </a:rPr>
              <a:t>Bylaws were created during the building phase of Paynes Landing</a:t>
            </a:r>
          </a:p>
          <a:p>
            <a:r>
              <a:rPr lang="en-US" b="1" dirty="0">
                <a:solidFill>
                  <a:schemeClr val="tx1"/>
                </a:solidFill>
              </a:rPr>
              <a:t>Purpose: Present recommended updates to the Bylaws</a:t>
            </a:r>
          </a:p>
          <a:p>
            <a:r>
              <a:rPr lang="en-US" b="1" dirty="0">
                <a:solidFill>
                  <a:schemeClr val="tx1"/>
                </a:solidFill>
              </a:rPr>
              <a:t>Goal: Improve clarity, transparency, and operational effectiveness</a:t>
            </a:r>
          </a:p>
          <a:p>
            <a:r>
              <a:rPr lang="en-US" b="1" dirty="0">
                <a:solidFill>
                  <a:schemeClr val="tx1"/>
                </a:solidFill>
              </a:rPr>
              <a:t>Language needs to be updated to include Board of Directors instead of Builders</a:t>
            </a:r>
          </a:p>
          <a:p>
            <a:r>
              <a:rPr lang="en-US" b="1" dirty="0">
                <a:solidFill>
                  <a:schemeClr val="tx1"/>
                </a:solidFill>
              </a:rPr>
              <a:t>Clarify number of board members, add term limits and resignation procedure</a:t>
            </a:r>
          </a:p>
          <a:p>
            <a:r>
              <a:rPr lang="en-US" b="1" dirty="0">
                <a:solidFill>
                  <a:schemeClr val="tx1"/>
                </a:solidFill>
              </a:rPr>
              <a:t>Review language to focus on HOA majority vote for high capital purchases, loans, etc.  Currently not outlined today</a:t>
            </a:r>
          </a:p>
          <a:p>
            <a:pPr marL="0" indent="0">
              <a:buNone/>
            </a:pPr>
            <a:endParaRPr lang="en-US" b="1" dirty="0">
              <a:solidFill>
                <a:schemeClr val="tx1"/>
              </a:solidFill>
            </a:endParaRPr>
          </a:p>
        </p:txBody>
      </p:sp>
      <p:sp>
        <p:nvSpPr>
          <p:cNvPr id="4" name="TextBox 3">
            <a:extLst>
              <a:ext uri="{FF2B5EF4-FFF2-40B4-BE49-F238E27FC236}">
                <a16:creationId xmlns:a16="http://schemas.microsoft.com/office/drawing/2014/main" id="{C5325729-5C0F-CDC7-2A1C-01EC4A15F202}"/>
              </a:ext>
            </a:extLst>
          </p:cNvPr>
          <p:cNvSpPr txBox="1"/>
          <p:nvPr/>
        </p:nvSpPr>
        <p:spPr>
          <a:xfrm>
            <a:off x="144912" y="152887"/>
            <a:ext cx="4583306" cy="830997"/>
          </a:xfrm>
          <a:prstGeom prst="rect">
            <a:avLst/>
          </a:prstGeom>
          <a:noFill/>
        </p:spPr>
        <p:txBody>
          <a:bodyPr wrap="none" rtlCol="0">
            <a:spAutoFit/>
          </a:bodyPr>
          <a:lstStyle/>
          <a:p>
            <a:r>
              <a:rPr lang="en-US" sz="4800" b="1" dirty="0"/>
              <a:t>Update Bylaws</a:t>
            </a:r>
          </a:p>
        </p:txBody>
      </p:sp>
      <p:pic>
        <p:nvPicPr>
          <p:cNvPr id="10" name="Picture 9" descr="A close-up of a document&#10;&#10;AI-generated content may be incorrect.">
            <a:extLst>
              <a:ext uri="{FF2B5EF4-FFF2-40B4-BE49-F238E27FC236}">
                <a16:creationId xmlns:a16="http://schemas.microsoft.com/office/drawing/2014/main" id="{5AB0CC32-2858-BC19-0086-192E5370C2C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64703"/>
          <a:stretch>
            <a:fillRect/>
          </a:stretch>
        </p:blipFill>
        <p:spPr>
          <a:xfrm>
            <a:off x="8697685" y="68760"/>
            <a:ext cx="3349403" cy="4455473"/>
          </a:xfrm>
          <a:prstGeom prst="rect">
            <a:avLst/>
          </a:prstGeom>
          <a:ln w="69850">
            <a:solidFill>
              <a:schemeClr val="accent1"/>
            </a:solidFill>
          </a:ln>
        </p:spPr>
      </p:pic>
      <p:pic>
        <p:nvPicPr>
          <p:cNvPr id="7" name="Picture 6" descr="A close-up of a pen on a paper">
            <a:extLst>
              <a:ext uri="{FF2B5EF4-FFF2-40B4-BE49-F238E27FC236}">
                <a16:creationId xmlns:a16="http://schemas.microsoft.com/office/drawing/2014/main" id="{466083AE-3ABC-DBF7-1659-3F2F6C447C9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21126970">
            <a:off x="7106043" y="4962349"/>
            <a:ext cx="4417420" cy="1492248"/>
          </a:xfrm>
          <a:prstGeom prst="rect">
            <a:avLst/>
          </a:prstGeom>
          <a:ln w="47625">
            <a:solidFill>
              <a:schemeClr val="accent1"/>
            </a:solidFill>
          </a:ln>
        </p:spPr>
      </p:pic>
    </p:spTree>
    <p:extLst>
      <p:ext uri="{BB962C8B-B14F-4D97-AF65-F5344CB8AC3E}">
        <p14:creationId xmlns:p14="http://schemas.microsoft.com/office/powerpoint/2010/main" val="4195824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A118A-3E18-8640-1F10-09852D2A88D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5E7562-2E57-5F26-8645-B5E8A257AE84}"/>
              </a:ext>
            </a:extLst>
          </p:cNvPr>
          <p:cNvSpPr>
            <a:spLocks noGrp="1"/>
          </p:cNvSpPr>
          <p:nvPr>
            <p:ph idx="1"/>
          </p:nvPr>
        </p:nvSpPr>
        <p:spPr>
          <a:xfrm>
            <a:off x="144912" y="1211855"/>
            <a:ext cx="9803319" cy="4753516"/>
          </a:xfrm>
        </p:spPr>
        <p:txBody>
          <a:bodyPr>
            <a:normAutofit fontScale="70000" lnSpcReduction="20000"/>
          </a:bodyPr>
          <a:lstStyle/>
          <a:p>
            <a:pPr marL="0" indent="0">
              <a:buNone/>
            </a:pPr>
            <a:r>
              <a:rPr lang="en-US" sz="2300" b="1" u="sng" dirty="0">
                <a:solidFill>
                  <a:schemeClr val="tx1"/>
                </a:solidFill>
              </a:rPr>
              <a:t>Organizational Improvements:</a:t>
            </a:r>
          </a:p>
          <a:p>
            <a:r>
              <a:rPr lang="en-US" sz="2300" b="1" dirty="0">
                <a:solidFill>
                  <a:schemeClr val="tx1"/>
                </a:solidFill>
              </a:rPr>
              <a:t>Add a Table of Contents for easy navigation</a:t>
            </a:r>
          </a:p>
          <a:p>
            <a:r>
              <a:rPr lang="en-US" sz="2300" b="1" dirty="0">
                <a:solidFill>
                  <a:schemeClr val="tx1"/>
                </a:solidFill>
              </a:rPr>
              <a:t>Standardize section numbering, fonts, and formatting</a:t>
            </a:r>
          </a:p>
          <a:p>
            <a:r>
              <a:rPr lang="en-US" sz="2300" b="1" dirty="0">
                <a:solidFill>
                  <a:schemeClr val="tx1"/>
                </a:solidFill>
              </a:rPr>
              <a:t>Include a definitions section (e.g., "Member," "Quorum," "Common Elements")</a:t>
            </a:r>
          </a:p>
          <a:p>
            <a:endParaRPr lang="en-US" b="1" dirty="0">
              <a:solidFill>
                <a:schemeClr val="tx1"/>
              </a:solidFill>
            </a:endParaRPr>
          </a:p>
          <a:p>
            <a:pPr marL="0" indent="0">
              <a:buNone/>
            </a:pPr>
            <a:r>
              <a:rPr lang="en-US" sz="2300" b="1" u="sng" dirty="0">
                <a:solidFill>
                  <a:schemeClr val="tx1"/>
                </a:solidFill>
              </a:rPr>
              <a:t>Governance Enhancements:</a:t>
            </a:r>
            <a:endParaRPr lang="en-US" sz="2300" u="sng" dirty="0">
              <a:solidFill>
                <a:schemeClr val="tx1"/>
              </a:solidFill>
            </a:endParaRPr>
          </a:p>
          <a:p>
            <a:r>
              <a:rPr lang="en-US" sz="2300" b="1" dirty="0">
                <a:solidFill>
                  <a:schemeClr val="tx1"/>
                </a:solidFill>
              </a:rPr>
              <a:t>Define minimum qualifications for Board members</a:t>
            </a:r>
          </a:p>
          <a:p>
            <a:r>
              <a:rPr lang="en-US" sz="2300" b="1" dirty="0">
                <a:solidFill>
                  <a:schemeClr val="tx1"/>
                </a:solidFill>
              </a:rPr>
              <a:t>Introduce term limits (e.g., two consecutive terms)</a:t>
            </a:r>
          </a:p>
          <a:p>
            <a:pPr lvl="1"/>
            <a:r>
              <a:rPr lang="en-US" sz="2300" b="1" dirty="0">
                <a:solidFill>
                  <a:schemeClr val="tx1"/>
                </a:solidFill>
              </a:rPr>
              <a:t>Cannot hold same position for more than two consecutive terms</a:t>
            </a:r>
          </a:p>
          <a:p>
            <a:r>
              <a:rPr lang="en-US" sz="2300" b="1" dirty="0">
                <a:solidFill>
                  <a:schemeClr val="tx1"/>
                </a:solidFill>
              </a:rPr>
              <a:t>Add formal procedure for removal of a Board member</a:t>
            </a:r>
          </a:p>
          <a:p>
            <a:pPr lvl="1"/>
            <a:r>
              <a:rPr lang="en-US" sz="2300" b="1" dirty="0">
                <a:solidFill>
                  <a:schemeClr val="tx1"/>
                </a:solidFill>
              </a:rPr>
              <a:t>Member request special meeting by 50% signature</a:t>
            </a:r>
          </a:p>
          <a:p>
            <a:pPr lvl="1"/>
            <a:r>
              <a:rPr lang="en-US" sz="2300" b="1" dirty="0">
                <a:solidFill>
                  <a:schemeClr val="tx1"/>
                </a:solidFill>
              </a:rPr>
              <a:t>Board process to remove:  75% vote of board for removal</a:t>
            </a:r>
          </a:p>
          <a:p>
            <a:r>
              <a:rPr lang="en-US" sz="2300" b="1" dirty="0">
                <a:solidFill>
                  <a:schemeClr val="tx1"/>
                </a:solidFill>
              </a:rPr>
              <a:t>Require disclosure of conflicts of interest</a:t>
            </a:r>
          </a:p>
          <a:p>
            <a:pPr lvl="1"/>
            <a:r>
              <a:rPr lang="en-US" sz="2300" b="1" dirty="0">
                <a:solidFill>
                  <a:schemeClr val="tx1"/>
                </a:solidFill>
              </a:rPr>
              <a:t>At election and anytime during term that conflict arises. </a:t>
            </a:r>
          </a:p>
          <a:p>
            <a:pPr marL="0" indent="0">
              <a:buNone/>
            </a:pPr>
            <a:endParaRPr lang="en-US" b="1" dirty="0">
              <a:solidFill>
                <a:schemeClr val="tx1"/>
              </a:solidFill>
            </a:endParaRPr>
          </a:p>
        </p:txBody>
      </p:sp>
      <p:sp>
        <p:nvSpPr>
          <p:cNvPr id="4" name="TextBox 3">
            <a:extLst>
              <a:ext uri="{FF2B5EF4-FFF2-40B4-BE49-F238E27FC236}">
                <a16:creationId xmlns:a16="http://schemas.microsoft.com/office/drawing/2014/main" id="{17EA5E02-53A7-4263-3676-DC7C7BF0D6D5}"/>
              </a:ext>
            </a:extLst>
          </p:cNvPr>
          <p:cNvSpPr txBox="1"/>
          <p:nvPr/>
        </p:nvSpPr>
        <p:spPr>
          <a:xfrm>
            <a:off x="144912" y="152887"/>
            <a:ext cx="5862502" cy="830997"/>
          </a:xfrm>
          <a:prstGeom prst="rect">
            <a:avLst/>
          </a:prstGeom>
          <a:noFill/>
        </p:spPr>
        <p:txBody>
          <a:bodyPr wrap="none" rtlCol="0">
            <a:spAutoFit/>
          </a:bodyPr>
          <a:lstStyle/>
          <a:p>
            <a:r>
              <a:rPr lang="en-US" sz="4800" b="1" dirty="0"/>
              <a:t>Proposed Changes</a:t>
            </a:r>
          </a:p>
        </p:txBody>
      </p:sp>
      <p:pic>
        <p:nvPicPr>
          <p:cNvPr id="10" name="Picture 9" descr="A close-up of a document&#10;&#10;AI-generated content may be incorrect.">
            <a:extLst>
              <a:ext uri="{FF2B5EF4-FFF2-40B4-BE49-F238E27FC236}">
                <a16:creationId xmlns:a16="http://schemas.microsoft.com/office/drawing/2014/main" id="{F955F251-F73B-5478-F9B9-85F5E195BD6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64703"/>
          <a:stretch>
            <a:fillRect/>
          </a:stretch>
        </p:blipFill>
        <p:spPr>
          <a:xfrm>
            <a:off x="8697685" y="68760"/>
            <a:ext cx="3349403" cy="4455473"/>
          </a:xfrm>
          <a:prstGeom prst="rect">
            <a:avLst/>
          </a:prstGeom>
          <a:ln w="69850">
            <a:solidFill>
              <a:schemeClr val="accent1"/>
            </a:solidFill>
          </a:ln>
        </p:spPr>
      </p:pic>
      <p:pic>
        <p:nvPicPr>
          <p:cNvPr id="7" name="Picture 6" descr="A close-up of a pen on a paper">
            <a:extLst>
              <a:ext uri="{FF2B5EF4-FFF2-40B4-BE49-F238E27FC236}">
                <a16:creationId xmlns:a16="http://schemas.microsoft.com/office/drawing/2014/main" id="{304F2CC7-29BF-BB4F-6821-05F1097362E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21126970">
            <a:off x="7106043" y="4962349"/>
            <a:ext cx="4417420" cy="1492248"/>
          </a:xfrm>
          <a:prstGeom prst="rect">
            <a:avLst/>
          </a:prstGeom>
          <a:ln w="47625">
            <a:solidFill>
              <a:schemeClr val="accent1"/>
            </a:solidFill>
          </a:ln>
        </p:spPr>
      </p:pic>
    </p:spTree>
    <p:extLst>
      <p:ext uri="{BB962C8B-B14F-4D97-AF65-F5344CB8AC3E}">
        <p14:creationId xmlns:p14="http://schemas.microsoft.com/office/powerpoint/2010/main" val="3713426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AA71C-1131-2171-476B-9C952951C9D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31D569-A7B3-6B93-9528-3F0D79A5E0C0}"/>
              </a:ext>
            </a:extLst>
          </p:cNvPr>
          <p:cNvSpPr>
            <a:spLocks noGrp="1"/>
          </p:cNvSpPr>
          <p:nvPr>
            <p:ph idx="1"/>
          </p:nvPr>
        </p:nvSpPr>
        <p:spPr>
          <a:xfrm>
            <a:off x="101370" y="892628"/>
            <a:ext cx="8226202" cy="5725885"/>
          </a:xfrm>
        </p:spPr>
        <p:txBody>
          <a:bodyPr>
            <a:normAutofit fontScale="55000" lnSpcReduction="20000"/>
          </a:bodyPr>
          <a:lstStyle/>
          <a:p>
            <a:pPr marL="0" indent="0">
              <a:buNone/>
            </a:pPr>
            <a:r>
              <a:rPr lang="en-US" sz="2900" b="1" u="sng" dirty="0">
                <a:solidFill>
                  <a:schemeClr val="tx1"/>
                </a:solidFill>
              </a:rPr>
              <a:t>Meetings and Voting Enhancements:</a:t>
            </a:r>
          </a:p>
          <a:p>
            <a:r>
              <a:rPr lang="en-US" sz="2900" b="1" dirty="0">
                <a:solidFill>
                  <a:schemeClr val="tx1"/>
                </a:solidFill>
              </a:rPr>
              <a:t>Allow electronic voting and virtual meetings</a:t>
            </a:r>
          </a:p>
          <a:p>
            <a:pPr lvl="1"/>
            <a:r>
              <a:rPr lang="en-US" sz="2900" b="1" dirty="0">
                <a:solidFill>
                  <a:schemeClr val="tx1"/>
                </a:solidFill>
              </a:rPr>
              <a:t>Board required to offer remote option.</a:t>
            </a:r>
          </a:p>
          <a:p>
            <a:pPr lvl="1"/>
            <a:r>
              <a:rPr lang="en-US" sz="2900" b="1" dirty="0">
                <a:solidFill>
                  <a:schemeClr val="tx1"/>
                </a:solidFill>
              </a:rPr>
              <a:t>Two meetings per year</a:t>
            </a:r>
          </a:p>
          <a:p>
            <a:r>
              <a:rPr lang="en-US" sz="2900" b="1" dirty="0">
                <a:solidFill>
                  <a:schemeClr val="tx1"/>
                </a:solidFill>
              </a:rPr>
              <a:t>Review and revise quorum requirements for feasibility</a:t>
            </a:r>
          </a:p>
          <a:p>
            <a:r>
              <a:rPr lang="en-US" sz="2900" b="1" dirty="0">
                <a:solidFill>
                  <a:schemeClr val="tx1"/>
                </a:solidFill>
              </a:rPr>
              <a:t>Clarify proxy voting procedures.  Clarify % voting required.</a:t>
            </a:r>
            <a:r>
              <a:rPr lang="en-US" sz="2900" dirty="0">
                <a:solidFill>
                  <a:schemeClr val="tx1"/>
                </a:solidFill>
              </a:rPr>
              <a:t> </a:t>
            </a:r>
          </a:p>
          <a:p>
            <a:pPr marL="0" indent="0">
              <a:buNone/>
            </a:pPr>
            <a:endParaRPr lang="en-US" sz="2900" b="1" u="sng" dirty="0">
              <a:solidFill>
                <a:schemeClr val="tx1"/>
              </a:solidFill>
            </a:endParaRPr>
          </a:p>
          <a:p>
            <a:pPr marL="0" indent="0">
              <a:buNone/>
            </a:pPr>
            <a:r>
              <a:rPr lang="en-US" sz="2900" b="1" u="sng" dirty="0">
                <a:solidFill>
                  <a:schemeClr val="tx1"/>
                </a:solidFill>
              </a:rPr>
              <a:t>Financials and Budgeting:</a:t>
            </a:r>
            <a:endParaRPr lang="en-US" sz="2900" u="sng" dirty="0">
              <a:solidFill>
                <a:schemeClr val="tx1"/>
              </a:solidFill>
            </a:endParaRPr>
          </a:p>
          <a:p>
            <a:r>
              <a:rPr lang="en-US" sz="2900" b="1" dirty="0">
                <a:solidFill>
                  <a:schemeClr val="tx1"/>
                </a:solidFill>
              </a:rPr>
              <a:t>Capital expenditures/loan voting requirement outline</a:t>
            </a:r>
          </a:p>
          <a:p>
            <a:pPr lvl="1"/>
            <a:r>
              <a:rPr lang="en-US" sz="2900" b="1" dirty="0">
                <a:solidFill>
                  <a:schemeClr val="tx1"/>
                </a:solidFill>
              </a:rPr>
              <a:t>Set capital expenditure limit based on % of income/budget. Get feedback from  owners on amount.  Cannot be changed by board without 75% approval of membership.  </a:t>
            </a:r>
          </a:p>
          <a:p>
            <a:r>
              <a:rPr lang="en-US" sz="2900" b="1" dirty="0">
                <a:solidFill>
                  <a:schemeClr val="tx1"/>
                </a:solidFill>
              </a:rPr>
              <a:t>Include language on late fees, interest, and collections process.  Per CCRs unpaid dues or fines accrue 15% late fees and interest, enforceable via lien and foreclosure.  Set timeframe.</a:t>
            </a:r>
          </a:p>
          <a:p>
            <a:r>
              <a:rPr lang="en-US" sz="2900" b="1" dirty="0">
                <a:solidFill>
                  <a:schemeClr val="tx1"/>
                </a:solidFill>
              </a:rPr>
              <a:t>Mandate reserve fund maintenance and periodic reserve review.  % of budget</a:t>
            </a:r>
          </a:p>
          <a:p>
            <a:r>
              <a:rPr lang="en-US" sz="2900" b="1" dirty="0">
                <a:solidFill>
                  <a:schemeClr val="tx1"/>
                </a:solidFill>
              </a:rPr>
              <a:t>Require annual budget and audit transparency to members.  Budget and expenditure review at least twice annual at member meetings.  </a:t>
            </a:r>
          </a:p>
          <a:p>
            <a:pPr marL="0" indent="0">
              <a:buNone/>
            </a:pPr>
            <a:endParaRPr lang="en-US" b="1" dirty="0">
              <a:solidFill>
                <a:schemeClr val="tx1"/>
              </a:solidFill>
            </a:endParaRPr>
          </a:p>
        </p:txBody>
      </p:sp>
      <p:sp>
        <p:nvSpPr>
          <p:cNvPr id="4" name="TextBox 3">
            <a:extLst>
              <a:ext uri="{FF2B5EF4-FFF2-40B4-BE49-F238E27FC236}">
                <a16:creationId xmlns:a16="http://schemas.microsoft.com/office/drawing/2014/main" id="{C6A17B4E-0082-0659-F99A-AD27A34991C7}"/>
              </a:ext>
            </a:extLst>
          </p:cNvPr>
          <p:cNvSpPr txBox="1"/>
          <p:nvPr/>
        </p:nvSpPr>
        <p:spPr>
          <a:xfrm>
            <a:off x="144912" y="152887"/>
            <a:ext cx="5862502" cy="830997"/>
          </a:xfrm>
          <a:prstGeom prst="rect">
            <a:avLst/>
          </a:prstGeom>
          <a:noFill/>
        </p:spPr>
        <p:txBody>
          <a:bodyPr wrap="none" rtlCol="0">
            <a:spAutoFit/>
          </a:bodyPr>
          <a:lstStyle/>
          <a:p>
            <a:r>
              <a:rPr lang="en-US" sz="4800" b="1" dirty="0"/>
              <a:t>Proposed Changes</a:t>
            </a:r>
          </a:p>
        </p:txBody>
      </p:sp>
      <p:pic>
        <p:nvPicPr>
          <p:cNvPr id="10" name="Picture 9" descr="A close-up of a document&#10;&#10;AI-generated content may be incorrect.">
            <a:extLst>
              <a:ext uri="{FF2B5EF4-FFF2-40B4-BE49-F238E27FC236}">
                <a16:creationId xmlns:a16="http://schemas.microsoft.com/office/drawing/2014/main" id="{C6F7F309-BAF8-EAF0-FE07-EE4F5E3D005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64703"/>
          <a:stretch>
            <a:fillRect/>
          </a:stretch>
        </p:blipFill>
        <p:spPr>
          <a:xfrm>
            <a:off x="8535791" y="152887"/>
            <a:ext cx="3346619" cy="4451770"/>
          </a:xfrm>
          <a:prstGeom prst="rect">
            <a:avLst/>
          </a:prstGeom>
          <a:ln w="69850">
            <a:solidFill>
              <a:schemeClr val="accent1"/>
            </a:solidFill>
          </a:ln>
        </p:spPr>
      </p:pic>
      <p:pic>
        <p:nvPicPr>
          <p:cNvPr id="7" name="Picture 6" descr="A close-up of a pen on a paper">
            <a:extLst>
              <a:ext uri="{FF2B5EF4-FFF2-40B4-BE49-F238E27FC236}">
                <a16:creationId xmlns:a16="http://schemas.microsoft.com/office/drawing/2014/main" id="{846881A8-45B3-A82E-4345-A9BFEBED6F9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226202" y="5552558"/>
            <a:ext cx="3864428" cy="1305442"/>
          </a:xfrm>
          <a:prstGeom prst="rect">
            <a:avLst/>
          </a:prstGeom>
          <a:ln w="47625">
            <a:solidFill>
              <a:schemeClr val="accent1"/>
            </a:solidFill>
          </a:ln>
        </p:spPr>
      </p:pic>
    </p:spTree>
    <p:extLst>
      <p:ext uri="{BB962C8B-B14F-4D97-AF65-F5344CB8AC3E}">
        <p14:creationId xmlns:p14="http://schemas.microsoft.com/office/powerpoint/2010/main" val="1457995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347E0-EB14-0D86-363C-F1519DB560A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71CF00-DDB9-DD5B-C2C8-8493ACA7E2B4}"/>
              </a:ext>
            </a:extLst>
          </p:cNvPr>
          <p:cNvSpPr>
            <a:spLocks noGrp="1"/>
          </p:cNvSpPr>
          <p:nvPr>
            <p:ph idx="1"/>
          </p:nvPr>
        </p:nvSpPr>
        <p:spPr>
          <a:xfrm>
            <a:off x="101370" y="983884"/>
            <a:ext cx="8434421" cy="5725885"/>
          </a:xfrm>
        </p:spPr>
        <p:txBody>
          <a:bodyPr>
            <a:normAutofit lnSpcReduction="10000"/>
          </a:bodyPr>
          <a:lstStyle/>
          <a:p>
            <a:pPr marL="0" indent="0">
              <a:buNone/>
            </a:pPr>
            <a:r>
              <a:rPr lang="en-US" sz="1600" b="1" u="sng" dirty="0">
                <a:solidFill>
                  <a:schemeClr val="tx1"/>
                </a:solidFill>
              </a:rPr>
              <a:t>Maintenance and Property Standards:</a:t>
            </a:r>
          </a:p>
          <a:p>
            <a:r>
              <a:rPr lang="en-US" sz="1600" b="1" dirty="0">
                <a:solidFill>
                  <a:schemeClr val="tx1"/>
                </a:solidFill>
              </a:rPr>
              <a:t>Detail the request submission, review process and timelines</a:t>
            </a:r>
          </a:p>
          <a:p>
            <a:r>
              <a:rPr lang="en-US" sz="1600" b="1" dirty="0">
                <a:solidFill>
                  <a:schemeClr val="tx1"/>
                </a:solidFill>
              </a:rPr>
              <a:t>Clarify HOA vs. homeowner maintenance responsibilities</a:t>
            </a:r>
          </a:p>
          <a:p>
            <a:r>
              <a:rPr lang="en-US" sz="1600" b="1" dirty="0">
                <a:solidFill>
                  <a:schemeClr val="tx1"/>
                </a:solidFill>
              </a:rPr>
              <a:t>Create a maintenance responsibility matrix/chart</a:t>
            </a:r>
          </a:p>
          <a:p>
            <a:pPr marL="0" indent="0">
              <a:buNone/>
            </a:pPr>
            <a:endParaRPr lang="en-US" sz="2600" b="1" u="sng" dirty="0">
              <a:solidFill>
                <a:schemeClr val="tx1"/>
              </a:solidFill>
            </a:endParaRPr>
          </a:p>
          <a:p>
            <a:pPr marL="0" indent="0">
              <a:buNone/>
            </a:pPr>
            <a:r>
              <a:rPr lang="en-US" sz="1600" b="1" u="sng" dirty="0">
                <a:solidFill>
                  <a:schemeClr val="tx1"/>
                </a:solidFill>
              </a:rPr>
              <a:t>Rules Enforcement &amp; Dispute Resolution:</a:t>
            </a:r>
            <a:endParaRPr lang="en-US" sz="1600" u="sng" dirty="0">
              <a:solidFill>
                <a:schemeClr val="tx1"/>
              </a:solidFill>
            </a:endParaRPr>
          </a:p>
          <a:p>
            <a:r>
              <a:rPr lang="en-US" sz="1600" b="1" dirty="0">
                <a:solidFill>
                  <a:schemeClr val="tx1"/>
                </a:solidFill>
              </a:rPr>
              <a:t>Outline steps for rule enforcement (warnings, hearings, fines) CCRs-Unpaid dues or fines accrue 15% late fees and interest, enforceable via lien and foreclosure.</a:t>
            </a:r>
          </a:p>
          <a:p>
            <a:r>
              <a:rPr lang="en-US" sz="1600" b="1" dirty="0">
                <a:solidFill>
                  <a:schemeClr val="tx1"/>
                </a:solidFill>
              </a:rPr>
              <a:t>Add an Alternative Dispute Resolution (ADR) clause (e.g., mediation before litigation)</a:t>
            </a:r>
          </a:p>
          <a:p>
            <a:pPr marL="0" indent="0">
              <a:buNone/>
            </a:pPr>
            <a:endParaRPr lang="en-US" b="1" u="sng" dirty="0">
              <a:solidFill>
                <a:schemeClr val="tx1"/>
              </a:solidFill>
            </a:endParaRPr>
          </a:p>
          <a:p>
            <a:pPr marL="0" indent="0">
              <a:buNone/>
            </a:pPr>
            <a:r>
              <a:rPr lang="en-US" sz="1700" b="1" u="sng" dirty="0">
                <a:solidFill>
                  <a:schemeClr val="tx1"/>
                </a:solidFill>
              </a:rPr>
              <a:t>Emergency Provisions:</a:t>
            </a:r>
            <a:endParaRPr lang="en-US" sz="1700" u="sng" dirty="0">
              <a:solidFill>
                <a:schemeClr val="tx1"/>
              </a:solidFill>
            </a:endParaRPr>
          </a:p>
          <a:p>
            <a:r>
              <a:rPr lang="en-US" sz="1700" b="1" dirty="0">
                <a:solidFill>
                  <a:schemeClr val="tx1"/>
                </a:solidFill>
              </a:rPr>
              <a:t>Define Board powers during emergencies (e.g., natural disasters, pandemics, temporary relief of CCR requirements)</a:t>
            </a:r>
          </a:p>
          <a:p>
            <a:r>
              <a:rPr lang="en-US" sz="1700" b="1" dirty="0">
                <a:solidFill>
                  <a:schemeClr val="tx1"/>
                </a:solidFill>
              </a:rPr>
              <a:t>Provide a contingency plan for Board vacancy or inactivity.  If board member becomes incapacitated, temporarily unavailable.  Limit 6-month appointment of new member without member vote</a:t>
            </a:r>
            <a:r>
              <a:rPr lang="en-US" b="1" dirty="0">
                <a:solidFill>
                  <a:schemeClr val="tx1"/>
                </a:solidFill>
              </a:rPr>
              <a:t>.</a:t>
            </a:r>
          </a:p>
          <a:p>
            <a:pPr marL="0" indent="0">
              <a:buNone/>
            </a:pPr>
            <a:endParaRPr lang="en-US" b="1" dirty="0">
              <a:solidFill>
                <a:schemeClr val="tx1"/>
              </a:solidFill>
            </a:endParaRPr>
          </a:p>
        </p:txBody>
      </p:sp>
      <p:sp>
        <p:nvSpPr>
          <p:cNvPr id="4" name="TextBox 3">
            <a:extLst>
              <a:ext uri="{FF2B5EF4-FFF2-40B4-BE49-F238E27FC236}">
                <a16:creationId xmlns:a16="http://schemas.microsoft.com/office/drawing/2014/main" id="{E52D88AC-CC3A-6329-1093-8B43B6D08CD3}"/>
              </a:ext>
            </a:extLst>
          </p:cNvPr>
          <p:cNvSpPr txBox="1"/>
          <p:nvPr/>
        </p:nvSpPr>
        <p:spPr>
          <a:xfrm>
            <a:off x="101370" y="0"/>
            <a:ext cx="5862502" cy="830997"/>
          </a:xfrm>
          <a:prstGeom prst="rect">
            <a:avLst/>
          </a:prstGeom>
          <a:noFill/>
        </p:spPr>
        <p:txBody>
          <a:bodyPr wrap="none" rtlCol="0">
            <a:spAutoFit/>
          </a:bodyPr>
          <a:lstStyle/>
          <a:p>
            <a:r>
              <a:rPr lang="en-US" sz="4800" b="1" dirty="0"/>
              <a:t>Proposed Changes</a:t>
            </a:r>
          </a:p>
        </p:txBody>
      </p:sp>
      <p:pic>
        <p:nvPicPr>
          <p:cNvPr id="10" name="Picture 9" descr="A close-up of a document&#10;&#10;AI-generated content may be incorrect.">
            <a:extLst>
              <a:ext uri="{FF2B5EF4-FFF2-40B4-BE49-F238E27FC236}">
                <a16:creationId xmlns:a16="http://schemas.microsoft.com/office/drawing/2014/main" id="{F187E710-FDC5-85F0-4C54-C300BD79073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64703"/>
          <a:stretch>
            <a:fillRect/>
          </a:stretch>
        </p:blipFill>
        <p:spPr>
          <a:xfrm>
            <a:off x="8535791" y="152887"/>
            <a:ext cx="3346619" cy="4451770"/>
          </a:xfrm>
          <a:prstGeom prst="rect">
            <a:avLst/>
          </a:prstGeom>
          <a:ln w="69850">
            <a:solidFill>
              <a:schemeClr val="accent1"/>
            </a:solidFill>
          </a:ln>
        </p:spPr>
      </p:pic>
      <p:pic>
        <p:nvPicPr>
          <p:cNvPr id="7" name="Picture 6" descr="A close-up of a pen on a paper">
            <a:extLst>
              <a:ext uri="{FF2B5EF4-FFF2-40B4-BE49-F238E27FC236}">
                <a16:creationId xmlns:a16="http://schemas.microsoft.com/office/drawing/2014/main" id="{2B1B5F4A-C1DB-ABEE-8B30-AC83AEF4B2D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20465109">
            <a:off x="8276887" y="4808567"/>
            <a:ext cx="3864428" cy="1305442"/>
          </a:xfrm>
          <a:prstGeom prst="rect">
            <a:avLst/>
          </a:prstGeom>
          <a:ln w="47625">
            <a:solidFill>
              <a:schemeClr val="accent1"/>
            </a:solidFill>
          </a:ln>
        </p:spPr>
      </p:pic>
    </p:spTree>
    <p:extLst>
      <p:ext uri="{BB962C8B-B14F-4D97-AF65-F5344CB8AC3E}">
        <p14:creationId xmlns:p14="http://schemas.microsoft.com/office/powerpoint/2010/main" val="1533602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9CCB3F-DBCE-4964-9E34-8C5DE80EF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BA7134-B10E-4426-8A50-4FF245F57FAD}"/>
              </a:ext>
            </a:extLst>
          </p:cNvPr>
          <p:cNvSpPr>
            <a:spLocks noGrp="1"/>
          </p:cNvSpPr>
          <p:nvPr>
            <p:ph type="title"/>
          </p:nvPr>
        </p:nvSpPr>
        <p:spPr>
          <a:xfrm>
            <a:off x="7608910" y="-82315"/>
            <a:ext cx="3518748" cy="1142462"/>
          </a:xfrm>
        </p:spPr>
        <p:txBody>
          <a:bodyPr anchor="b">
            <a:normAutofit/>
          </a:bodyPr>
          <a:lstStyle/>
          <a:p>
            <a:r>
              <a:rPr lang="en-US" sz="4400" b="1" dirty="0"/>
              <a:t>agenda</a:t>
            </a:r>
          </a:p>
        </p:txBody>
      </p:sp>
      <p:sp>
        <p:nvSpPr>
          <p:cNvPr id="11" name="Snip Diagonal Corner Rectangle 24">
            <a:extLst>
              <a:ext uri="{FF2B5EF4-FFF2-40B4-BE49-F238E27FC236}">
                <a16:creationId xmlns:a16="http://schemas.microsoft.com/office/drawing/2014/main" id="{1DFF944F-74BA-483A-82C0-64E3AAF4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4816236-D667-4E1E-A307-3E3A530B5C73}"/>
              </a:ext>
            </a:extLst>
          </p:cNvPr>
          <p:cNvPicPr>
            <a:picLocks noChangeAspect="1"/>
          </p:cNvPicPr>
          <p:nvPr/>
        </p:nvPicPr>
        <p:blipFill>
          <a:blip r:embed="rId3"/>
          <a:srcRect l="3871" r="21152" b="1"/>
          <a:stretch/>
        </p:blipFill>
        <p:spPr>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
        <p:nvSpPr>
          <p:cNvPr id="3" name="Content Placeholder 2">
            <a:extLst>
              <a:ext uri="{FF2B5EF4-FFF2-40B4-BE49-F238E27FC236}">
                <a16:creationId xmlns:a16="http://schemas.microsoft.com/office/drawing/2014/main" id="{09985AA1-564C-4539-A0A8-4C460F4291CB}"/>
              </a:ext>
            </a:extLst>
          </p:cNvPr>
          <p:cNvSpPr>
            <a:spLocks noGrp="1"/>
          </p:cNvSpPr>
          <p:nvPr>
            <p:ph idx="1"/>
          </p:nvPr>
        </p:nvSpPr>
        <p:spPr>
          <a:xfrm>
            <a:off x="7532710" y="1482462"/>
            <a:ext cx="3881228" cy="3070226"/>
          </a:xfrm>
        </p:spPr>
        <p:txBody>
          <a:bodyPr anchor="t">
            <a:noAutofit/>
          </a:bodyPr>
          <a:lstStyle/>
          <a:p>
            <a:pPr>
              <a:buFont typeface="Wingdings" panose="05000000000000000000" pitchFamily="2" charset="2"/>
              <a:buChar char="§"/>
            </a:pPr>
            <a:r>
              <a:rPr lang="en-US" sz="2800" b="1" dirty="0">
                <a:solidFill>
                  <a:schemeClr val="tx1"/>
                </a:solidFill>
              </a:rPr>
              <a:t>Introductions</a:t>
            </a:r>
          </a:p>
          <a:p>
            <a:pPr>
              <a:buFont typeface="Wingdings" panose="05000000000000000000" pitchFamily="2" charset="2"/>
              <a:buChar char="§"/>
            </a:pPr>
            <a:r>
              <a:rPr lang="en-US" sz="2800" b="1" dirty="0">
                <a:solidFill>
                  <a:schemeClr val="tx1"/>
                </a:solidFill>
              </a:rPr>
              <a:t>Elections</a:t>
            </a:r>
          </a:p>
          <a:p>
            <a:pPr>
              <a:buFont typeface="Wingdings" panose="05000000000000000000" pitchFamily="2" charset="2"/>
              <a:buChar char="§"/>
            </a:pPr>
            <a:r>
              <a:rPr lang="en-US" sz="2800" b="1" dirty="0">
                <a:solidFill>
                  <a:schemeClr val="tx1"/>
                </a:solidFill>
              </a:rPr>
              <a:t>Social Committee</a:t>
            </a:r>
          </a:p>
          <a:p>
            <a:pPr>
              <a:buFont typeface="Wingdings" panose="05000000000000000000" pitchFamily="2" charset="2"/>
              <a:buChar char="§"/>
            </a:pPr>
            <a:r>
              <a:rPr lang="en-US" sz="2800" b="1" dirty="0">
                <a:solidFill>
                  <a:schemeClr val="tx1"/>
                </a:solidFill>
              </a:rPr>
              <a:t>Financials</a:t>
            </a:r>
          </a:p>
          <a:p>
            <a:pPr>
              <a:buFont typeface="Wingdings" panose="05000000000000000000" pitchFamily="2" charset="2"/>
              <a:buChar char="§"/>
            </a:pPr>
            <a:r>
              <a:rPr lang="en-US" sz="2800" b="1" dirty="0">
                <a:solidFill>
                  <a:schemeClr val="tx1"/>
                </a:solidFill>
              </a:rPr>
              <a:t>CCR Issues</a:t>
            </a:r>
          </a:p>
          <a:p>
            <a:pPr>
              <a:buFont typeface="Wingdings" panose="05000000000000000000" pitchFamily="2" charset="2"/>
              <a:buChar char="§"/>
            </a:pPr>
            <a:r>
              <a:rPr lang="en-US" sz="2800" b="1" dirty="0">
                <a:solidFill>
                  <a:schemeClr val="tx1"/>
                </a:solidFill>
              </a:rPr>
              <a:t>Bylaws</a:t>
            </a:r>
          </a:p>
          <a:p>
            <a:pPr>
              <a:buFont typeface="Wingdings" panose="05000000000000000000" pitchFamily="2" charset="2"/>
              <a:buChar char="§"/>
            </a:pPr>
            <a:r>
              <a:rPr lang="en-US" sz="2800" b="1" dirty="0">
                <a:solidFill>
                  <a:schemeClr val="tx1"/>
                </a:solidFill>
              </a:rPr>
              <a:t>General Updates</a:t>
            </a:r>
          </a:p>
          <a:p>
            <a:pPr>
              <a:buFont typeface="Wingdings" panose="05000000000000000000" pitchFamily="2" charset="2"/>
              <a:buChar char="§"/>
            </a:pPr>
            <a:r>
              <a:rPr lang="en-US" sz="2800" b="1" dirty="0">
                <a:solidFill>
                  <a:schemeClr val="tx1"/>
                </a:solidFill>
              </a:rPr>
              <a:t>Q&amp;A</a:t>
            </a:r>
          </a:p>
        </p:txBody>
      </p:sp>
      <p:grpSp>
        <p:nvGrpSpPr>
          <p:cNvPr id="13" name="Group 12">
            <a:extLst>
              <a:ext uri="{FF2B5EF4-FFF2-40B4-BE49-F238E27FC236}">
                <a16:creationId xmlns:a16="http://schemas.microsoft.com/office/drawing/2014/main" id="{A9733A91-F958-4629-801A-3F6F1E09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4" name="Straight Connector 13">
              <a:extLst>
                <a:ext uri="{FF2B5EF4-FFF2-40B4-BE49-F238E27FC236}">
                  <a16:creationId xmlns:a16="http://schemas.microsoft.com/office/drawing/2014/main" id="{F3812972-C68B-4C59-B3A7-4AF61E935D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CB3F3B7C-7909-4486-AA08-5C6B625C3A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0BD7DA8-741F-4296-9363-05EF915411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62068EFC-20FC-456F-839F-4BCFFCAA81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3251C60F-B911-433E-BF75-3BBEFD0538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716524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89D27-F763-839F-A15D-338697EC06D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0F6B8B-82B5-D915-B678-A92538686B31}"/>
              </a:ext>
            </a:extLst>
          </p:cNvPr>
          <p:cNvSpPr>
            <a:spLocks noGrp="1"/>
          </p:cNvSpPr>
          <p:nvPr>
            <p:ph idx="1"/>
          </p:nvPr>
        </p:nvSpPr>
        <p:spPr>
          <a:xfrm>
            <a:off x="177571" y="1252852"/>
            <a:ext cx="8434421" cy="2775373"/>
          </a:xfrm>
        </p:spPr>
        <p:txBody>
          <a:bodyPr>
            <a:normAutofit/>
          </a:bodyPr>
          <a:lstStyle/>
          <a:p>
            <a:r>
              <a:rPr lang="en-US" sz="2400" b="1" dirty="0">
                <a:solidFill>
                  <a:schemeClr val="tx1"/>
                </a:solidFill>
              </a:rPr>
              <a:t>Board review and feedback</a:t>
            </a:r>
          </a:p>
          <a:p>
            <a:r>
              <a:rPr lang="en-US" sz="2400" b="1" dirty="0">
                <a:solidFill>
                  <a:schemeClr val="tx1"/>
                </a:solidFill>
              </a:rPr>
              <a:t>Legal review and creation of proposed updates</a:t>
            </a:r>
          </a:p>
          <a:p>
            <a:r>
              <a:rPr lang="en-US" sz="2400" b="1" dirty="0">
                <a:solidFill>
                  <a:schemeClr val="tx1"/>
                </a:solidFill>
              </a:rPr>
              <a:t>Share Draft with Homeowners and get feedback through survey</a:t>
            </a:r>
          </a:p>
          <a:p>
            <a:r>
              <a:rPr lang="en-US" sz="2400" b="1" dirty="0">
                <a:solidFill>
                  <a:schemeClr val="tx1"/>
                </a:solidFill>
              </a:rPr>
              <a:t>Vote on Adoption  (Tentative June 2026)</a:t>
            </a:r>
          </a:p>
          <a:p>
            <a:pPr marL="0" indent="0">
              <a:buNone/>
            </a:pPr>
            <a:endParaRPr lang="en-US" sz="1600" b="1" u="sng" dirty="0">
              <a:solidFill>
                <a:schemeClr val="tx1"/>
              </a:solidFill>
            </a:endParaRPr>
          </a:p>
          <a:p>
            <a:pPr marL="0" indent="0">
              <a:buNone/>
            </a:pPr>
            <a:endParaRPr lang="en-US" sz="1600" b="1" u="sng" dirty="0">
              <a:solidFill>
                <a:schemeClr val="tx1"/>
              </a:solidFill>
            </a:endParaRPr>
          </a:p>
          <a:p>
            <a:pPr marL="0" indent="0">
              <a:buNone/>
            </a:pPr>
            <a:endParaRPr lang="en-US" b="1" dirty="0">
              <a:solidFill>
                <a:schemeClr val="tx1"/>
              </a:solidFill>
            </a:endParaRPr>
          </a:p>
        </p:txBody>
      </p:sp>
      <p:sp>
        <p:nvSpPr>
          <p:cNvPr id="4" name="TextBox 3">
            <a:extLst>
              <a:ext uri="{FF2B5EF4-FFF2-40B4-BE49-F238E27FC236}">
                <a16:creationId xmlns:a16="http://schemas.microsoft.com/office/drawing/2014/main" id="{9BF09D1F-93DE-34F4-81DD-3047F225BD01}"/>
              </a:ext>
            </a:extLst>
          </p:cNvPr>
          <p:cNvSpPr txBox="1"/>
          <p:nvPr/>
        </p:nvSpPr>
        <p:spPr>
          <a:xfrm>
            <a:off x="309590" y="0"/>
            <a:ext cx="3373039" cy="830997"/>
          </a:xfrm>
          <a:prstGeom prst="rect">
            <a:avLst/>
          </a:prstGeom>
          <a:noFill/>
        </p:spPr>
        <p:txBody>
          <a:bodyPr wrap="none" rtlCol="0">
            <a:spAutoFit/>
          </a:bodyPr>
          <a:lstStyle/>
          <a:p>
            <a:r>
              <a:rPr lang="en-US" sz="4800" b="1" dirty="0"/>
              <a:t>NEXT STEPS</a:t>
            </a:r>
          </a:p>
        </p:txBody>
      </p:sp>
      <p:pic>
        <p:nvPicPr>
          <p:cNvPr id="10" name="Picture 9" descr="A close-up of a document&#10;&#10;AI-generated content may be incorrect.">
            <a:extLst>
              <a:ext uri="{FF2B5EF4-FFF2-40B4-BE49-F238E27FC236}">
                <a16:creationId xmlns:a16="http://schemas.microsoft.com/office/drawing/2014/main" id="{A985B443-2D7B-B3FF-F2E2-0266EF23BB9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64703"/>
          <a:stretch>
            <a:fillRect/>
          </a:stretch>
        </p:blipFill>
        <p:spPr>
          <a:xfrm>
            <a:off x="8535791" y="152887"/>
            <a:ext cx="3346619" cy="4451770"/>
          </a:xfrm>
          <a:prstGeom prst="rect">
            <a:avLst/>
          </a:prstGeom>
          <a:ln w="69850">
            <a:solidFill>
              <a:schemeClr val="accent1"/>
            </a:solidFill>
          </a:ln>
        </p:spPr>
      </p:pic>
      <p:pic>
        <p:nvPicPr>
          <p:cNvPr id="7" name="Picture 6" descr="A close-up of a pen on a paper">
            <a:extLst>
              <a:ext uri="{FF2B5EF4-FFF2-40B4-BE49-F238E27FC236}">
                <a16:creationId xmlns:a16="http://schemas.microsoft.com/office/drawing/2014/main" id="{C5D2675E-B565-8149-0C77-465E9433782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20465109">
            <a:off x="7974409" y="4952426"/>
            <a:ext cx="3864428" cy="1305442"/>
          </a:xfrm>
          <a:prstGeom prst="rect">
            <a:avLst/>
          </a:prstGeom>
          <a:ln w="47625">
            <a:solidFill>
              <a:schemeClr val="accent1"/>
            </a:solidFill>
          </a:ln>
        </p:spPr>
      </p:pic>
      <p:pic>
        <p:nvPicPr>
          <p:cNvPr id="9" name="Picture 8">
            <a:extLst>
              <a:ext uri="{FF2B5EF4-FFF2-40B4-BE49-F238E27FC236}">
                <a16:creationId xmlns:a16="http://schemas.microsoft.com/office/drawing/2014/main" id="{F9C02163-CF5B-DE1E-4778-477DA3B5583B}"/>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745918" y="3538907"/>
            <a:ext cx="4552893" cy="2959380"/>
          </a:xfrm>
          <a:prstGeom prst="rect">
            <a:avLst/>
          </a:prstGeom>
          <a:ln w="60325">
            <a:solidFill>
              <a:schemeClr val="tx1"/>
            </a:solidFill>
          </a:ln>
        </p:spPr>
      </p:pic>
    </p:spTree>
    <p:extLst>
      <p:ext uri="{BB962C8B-B14F-4D97-AF65-F5344CB8AC3E}">
        <p14:creationId xmlns:p14="http://schemas.microsoft.com/office/powerpoint/2010/main" val="4124864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ED6A0-965A-EE87-D5CC-F01671E8349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B4DF1AB2-3049-454F-3668-2626101AECEA}"/>
              </a:ext>
            </a:extLst>
          </p:cNvPr>
          <p:cNvSpPr txBox="1"/>
          <p:nvPr/>
        </p:nvSpPr>
        <p:spPr>
          <a:xfrm>
            <a:off x="37305" y="68889"/>
            <a:ext cx="7441181" cy="1938992"/>
          </a:xfrm>
          <a:prstGeom prst="rect">
            <a:avLst/>
          </a:prstGeom>
          <a:noFill/>
        </p:spPr>
        <p:txBody>
          <a:bodyPr wrap="square" rtlCol="0">
            <a:spAutoFit/>
          </a:bodyPr>
          <a:lstStyle/>
          <a:p>
            <a:r>
              <a:rPr lang="en-US" sz="4000" b="1" dirty="0"/>
              <a:t>GREEN SPACES</a:t>
            </a:r>
          </a:p>
          <a:p>
            <a:r>
              <a:rPr lang="en-US" sz="4000" b="1" dirty="0"/>
              <a:t>ELECTRICAL PEDESTAL PROPOSAL </a:t>
            </a:r>
          </a:p>
        </p:txBody>
      </p:sp>
      <p:sp>
        <p:nvSpPr>
          <p:cNvPr id="10" name="TextBox 9">
            <a:extLst>
              <a:ext uri="{FF2B5EF4-FFF2-40B4-BE49-F238E27FC236}">
                <a16:creationId xmlns:a16="http://schemas.microsoft.com/office/drawing/2014/main" id="{4BB8BE64-4046-0C8D-03DA-8627483E60FA}"/>
              </a:ext>
            </a:extLst>
          </p:cNvPr>
          <p:cNvSpPr txBox="1"/>
          <p:nvPr/>
        </p:nvSpPr>
        <p:spPr>
          <a:xfrm flipH="1">
            <a:off x="37305" y="3637146"/>
            <a:ext cx="12117389" cy="2308324"/>
          </a:xfrm>
          <a:prstGeom prst="rect">
            <a:avLst/>
          </a:prstGeom>
          <a:noFill/>
        </p:spPr>
        <p:txBody>
          <a:bodyPr wrap="square" rtlCol="0">
            <a:spAutoFit/>
          </a:bodyPr>
          <a:lstStyle/>
          <a:p>
            <a:pPr marL="342900" indent="-342900">
              <a:buFont typeface="Arial" panose="020B0604020202020204" pitchFamily="34" charset="0"/>
              <a:buChar char="•"/>
            </a:pPr>
            <a:r>
              <a:rPr lang="en-US" sz="2400" b="1" dirty="0"/>
              <a:t>This would provide a power source for these areas to assist with social activities and making enhancements possible by the pond (installing a fountain, etc.)</a:t>
            </a:r>
          </a:p>
          <a:p>
            <a:endParaRPr lang="en-US" sz="2400" b="1" dirty="0"/>
          </a:p>
          <a:p>
            <a:pPr marL="342900" indent="-342900">
              <a:buFont typeface="Arial" panose="020B0604020202020204" pitchFamily="34" charset="0"/>
              <a:buChar char="•"/>
            </a:pPr>
            <a:r>
              <a:rPr lang="en-US" sz="2400" b="1" dirty="0"/>
              <a:t>Through KU (Kentucky Utilities)  awaiting final costs to share with the HOA.</a:t>
            </a:r>
          </a:p>
          <a:p>
            <a:endParaRPr lang="en-US" sz="2400" b="1" dirty="0"/>
          </a:p>
        </p:txBody>
      </p:sp>
      <p:pic>
        <p:nvPicPr>
          <p:cNvPr id="3" name="Picture 2" descr="A close-up of a green grass field">
            <a:extLst>
              <a:ext uri="{FF2B5EF4-FFF2-40B4-BE49-F238E27FC236}">
                <a16:creationId xmlns:a16="http://schemas.microsoft.com/office/drawing/2014/main" id="{617B125F-6D4B-1B37-296C-EA3A872032F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359088" y="138448"/>
            <a:ext cx="4654326" cy="3102471"/>
          </a:xfrm>
          <a:prstGeom prst="rect">
            <a:avLst/>
          </a:prstGeom>
        </p:spPr>
      </p:pic>
      <p:sp>
        <p:nvSpPr>
          <p:cNvPr id="6" name="TextBox 5">
            <a:extLst>
              <a:ext uri="{FF2B5EF4-FFF2-40B4-BE49-F238E27FC236}">
                <a16:creationId xmlns:a16="http://schemas.microsoft.com/office/drawing/2014/main" id="{A36CF916-BD46-A7DA-56B7-9E1F0590EC38}"/>
              </a:ext>
            </a:extLst>
          </p:cNvPr>
          <p:cNvSpPr txBox="1"/>
          <p:nvPr/>
        </p:nvSpPr>
        <p:spPr>
          <a:xfrm>
            <a:off x="0" y="2027944"/>
            <a:ext cx="6248400" cy="1569660"/>
          </a:xfrm>
          <a:prstGeom prst="rect">
            <a:avLst/>
          </a:prstGeom>
          <a:noFill/>
        </p:spPr>
        <p:txBody>
          <a:bodyPr wrap="square" rtlCol="0">
            <a:spAutoFit/>
          </a:bodyPr>
          <a:lstStyle/>
          <a:p>
            <a:r>
              <a:rPr lang="en-US" sz="2400" b="1" dirty="0"/>
              <a:t>We would like to place two electrical pedestals in the green spaces.</a:t>
            </a:r>
          </a:p>
          <a:p>
            <a:r>
              <a:rPr lang="en-US" sz="2400" b="1" dirty="0"/>
              <a:t>One by the pond</a:t>
            </a:r>
          </a:p>
          <a:p>
            <a:r>
              <a:rPr lang="en-US" sz="2400" b="1" dirty="0"/>
              <a:t>One by Inverness Dr. and </a:t>
            </a:r>
            <a:r>
              <a:rPr lang="en-US" sz="2400" b="1" dirty="0" err="1"/>
              <a:t>Swilcan</a:t>
            </a:r>
            <a:r>
              <a:rPr lang="en-US" sz="2400" b="1" dirty="0"/>
              <a:t> Bridge </a:t>
            </a:r>
          </a:p>
        </p:txBody>
      </p:sp>
      <p:pic>
        <p:nvPicPr>
          <p:cNvPr id="12" name="Picture 11">
            <a:extLst>
              <a:ext uri="{FF2B5EF4-FFF2-40B4-BE49-F238E27FC236}">
                <a16:creationId xmlns:a16="http://schemas.microsoft.com/office/drawing/2014/main" id="{3FBAEE77-42D2-FE89-667B-AB95DCD6784D}"/>
              </a:ext>
            </a:extLst>
          </p:cNvPr>
          <p:cNvPicPr>
            <a:picLocks noChangeAspect="1"/>
          </p:cNvPicPr>
          <p:nvPr/>
        </p:nvPicPr>
        <p:blipFill>
          <a:blip r:embed="rId5"/>
          <a:stretch>
            <a:fillRect/>
          </a:stretch>
        </p:blipFill>
        <p:spPr>
          <a:xfrm>
            <a:off x="5966822" y="158511"/>
            <a:ext cx="1521444" cy="3062344"/>
          </a:xfrm>
          <a:prstGeom prst="rect">
            <a:avLst/>
          </a:prstGeom>
        </p:spPr>
      </p:pic>
    </p:spTree>
    <p:extLst>
      <p:ext uri="{BB962C8B-B14F-4D97-AF65-F5344CB8AC3E}">
        <p14:creationId xmlns:p14="http://schemas.microsoft.com/office/powerpoint/2010/main" val="4059227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214EE-66E4-4EF4-BCBF-608A4D81C026}"/>
              </a:ext>
            </a:extLst>
          </p:cNvPr>
          <p:cNvSpPr>
            <a:spLocks noGrp="1"/>
          </p:cNvSpPr>
          <p:nvPr>
            <p:ph type="title"/>
          </p:nvPr>
        </p:nvSpPr>
        <p:spPr>
          <a:xfrm>
            <a:off x="174925" y="-67734"/>
            <a:ext cx="8534400" cy="1507067"/>
          </a:xfrm>
        </p:spPr>
        <p:txBody>
          <a:bodyPr>
            <a:normAutofit/>
          </a:bodyPr>
          <a:lstStyle/>
          <a:p>
            <a:r>
              <a:rPr lang="en-US" sz="4800" b="1" dirty="0"/>
              <a:t>Door prize</a:t>
            </a:r>
          </a:p>
        </p:txBody>
      </p:sp>
      <p:pic>
        <p:nvPicPr>
          <p:cNvPr id="7" name="Content Placeholder 6">
            <a:extLst>
              <a:ext uri="{FF2B5EF4-FFF2-40B4-BE49-F238E27FC236}">
                <a16:creationId xmlns:a16="http://schemas.microsoft.com/office/drawing/2014/main" id="{513F7B50-A3DF-D816-C1DD-861E17C9C127}"/>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9787296">
            <a:off x="7011108" y="2460739"/>
            <a:ext cx="4809025" cy="2776119"/>
          </a:xfrm>
        </p:spPr>
      </p:pic>
      <p:sp>
        <p:nvSpPr>
          <p:cNvPr id="8" name="TextBox 7">
            <a:extLst>
              <a:ext uri="{FF2B5EF4-FFF2-40B4-BE49-F238E27FC236}">
                <a16:creationId xmlns:a16="http://schemas.microsoft.com/office/drawing/2014/main" id="{3CF6B6C6-EDAB-D5C5-CAF5-0E6343ACA1C8}"/>
              </a:ext>
            </a:extLst>
          </p:cNvPr>
          <p:cNvSpPr txBox="1"/>
          <p:nvPr/>
        </p:nvSpPr>
        <p:spPr>
          <a:xfrm>
            <a:off x="2136018" y="1439333"/>
            <a:ext cx="7247497" cy="830997"/>
          </a:xfrm>
          <a:prstGeom prst="rect">
            <a:avLst/>
          </a:prstGeom>
          <a:noFill/>
        </p:spPr>
        <p:txBody>
          <a:bodyPr wrap="none" rtlCol="0">
            <a:spAutoFit/>
          </a:bodyPr>
          <a:lstStyle/>
          <a:p>
            <a:r>
              <a:rPr lang="en-US" sz="4800" b="1" dirty="0"/>
              <a:t>AND THE WINNER IS…….</a:t>
            </a:r>
          </a:p>
        </p:txBody>
      </p:sp>
      <p:pic>
        <p:nvPicPr>
          <p:cNvPr id="10" name="Picture 9">
            <a:extLst>
              <a:ext uri="{FF2B5EF4-FFF2-40B4-BE49-F238E27FC236}">
                <a16:creationId xmlns:a16="http://schemas.microsoft.com/office/drawing/2014/main" id="{78CA580C-DB64-BD81-BC25-8A1451D5795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62987" y="3777397"/>
            <a:ext cx="5221489" cy="2613031"/>
          </a:xfrm>
          <a:prstGeom prst="rect">
            <a:avLst/>
          </a:prstGeom>
        </p:spPr>
      </p:pic>
    </p:spTree>
    <p:extLst>
      <p:ext uri="{BB962C8B-B14F-4D97-AF65-F5344CB8AC3E}">
        <p14:creationId xmlns:p14="http://schemas.microsoft.com/office/powerpoint/2010/main" val="629999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18" name="Rectangle 17">
            <a:extLst>
              <a:ext uri="{FF2B5EF4-FFF2-40B4-BE49-F238E27FC236}">
                <a16:creationId xmlns:a16="http://schemas.microsoft.com/office/drawing/2014/main" id="{ED2D7C63-562A-41C7-892E-0C73F5D59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208A55-C0D4-47E4-B7C5-AB443871A10F}"/>
              </a:ext>
            </a:extLst>
          </p:cNvPr>
          <p:cNvSpPr>
            <a:spLocks noGrp="1"/>
          </p:cNvSpPr>
          <p:nvPr>
            <p:ph type="title"/>
          </p:nvPr>
        </p:nvSpPr>
        <p:spPr>
          <a:xfrm>
            <a:off x="5116738" y="685799"/>
            <a:ext cx="6159273" cy="2971801"/>
          </a:xfrm>
        </p:spPr>
        <p:txBody>
          <a:bodyPr vert="horz" lIns="91440" tIns="45720" rIns="91440" bIns="45720" rtlCol="0" anchor="b">
            <a:normAutofit/>
          </a:bodyPr>
          <a:lstStyle/>
          <a:p>
            <a:r>
              <a:rPr lang="en-US" sz="4800" b="1" dirty="0"/>
              <a:t>Questions/     open discussion</a:t>
            </a:r>
          </a:p>
        </p:txBody>
      </p:sp>
      <p:pic>
        <p:nvPicPr>
          <p:cNvPr id="4" name="Picture 3" descr="Yellow and blue symbols">
            <a:extLst>
              <a:ext uri="{FF2B5EF4-FFF2-40B4-BE49-F238E27FC236}">
                <a16:creationId xmlns:a16="http://schemas.microsoft.com/office/drawing/2014/main" id="{B0AF260A-93FF-B3C9-9C37-62BD0A482B3C}"/>
              </a:ext>
            </a:extLst>
          </p:cNvPr>
          <p:cNvPicPr>
            <a:picLocks noChangeAspect="1"/>
          </p:cNvPicPr>
          <p:nvPr/>
        </p:nvPicPr>
        <p:blipFill>
          <a:blip r:embed="rId2"/>
          <a:srcRect l="21545" r="26696" b="11"/>
          <a:stretch/>
        </p:blipFill>
        <p:spPr>
          <a:xfrm>
            <a:off x="20" y="10"/>
            <a:ext cx="4639713" cy="6857990"/>
          </a:xfrm>
          <a:prstGeom prst="rect">
            <a:avLst/>
          </a:prstGeom>
          <a:effectLst>
            <a:innerShdw blurRad="57150" dist="38100" dir="14460000">
              <a:prstClr val="black">
                <a:alpha val="70000"/>
              </a:prstClr>
            </a:innerShdw>
          </a:effectLst>
        </p:spPr>
      </p:pic>
      <p:grpSp>
        <p:nvGrpSpPr>
          <p:cNvPr id="20" name="Group 19">
            <a:extLst>
              <a:ext uri="{FF2B5EF4-FFF2-40B4-BE49-F238E27FC236}">
                <a16:creationId xmlns:a16="http://schemas.microsoft.com/office/drawing/2014/main" id="{6DF25E23-BE15-4E36-A700-59F0CE8C54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1" name="Straight Connector 20">
              <a:extLst>
                <a:ext uri="{FF2B5EF4-FFF2-40B4-BE49-F238E27FC236}">
                  <a16:creationId xmlns:a16="http://schemas.microsoft.com/office/drawing/2014/main" id="{2CE9353A-F333-4305-BED0-D126D75F5D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95D1D327-6D34-4AB1-BBCB-FFD18B927B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C3D4CCB5-F27F-4868-B1D4-55D8654F07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55F00F96-8833-4C32-AD31-05286BC800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C22EE3D4-FE2C-4B01-BC8C-3CE2C6CC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44219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2398BC-4A5C-DE9B-5539-461E00472404}"/>
              </a:ext>
            </a:extLst>
          </p:cNvPr>
          <p:cNvPicPr>
            <a:picLocks noChangeAspect="1"/>
          </p:cNvPicPr>
          <p:nvPr/>
        </p:nvPicPr>
        <p:blipFill>
          <a:blip r:embed="rId3"/>
          <a:stretch>
            <a:fillRect/>
          </a:stretch>
        </p:blipFill>
        <p:spPr>
          <a:xfrm>
            <a:off x="337134" y="0"/>
            <a:ext cx="10480485" cy="5893628"/>
          </a:xfrm>
          <a:prstGeom prst="rect">
            <a:avLst/>
          </a:prstGeom>
          <a:ln w="50800">
            <a:solidFill>
              <a:schemeClr val="accent1"/>
            </a:solidFill>
          </a:ln>
        </p:spPr>
      </p:pic>
      <p:sp>
        <p:nvSpPr>
          <p:cNvPr id="3" name="TextBox 2">
            <a:extLst>
              <a:ext uri="{FF2B5EF4-FFF2-40B4-BE49-F238E27FC236}">
                <a16:creationId xmlns:a16="http://schemas.microsoft.com/office/drawing/2014/main" id="{8198753E-9FB3-9FEB-70AA-6274C0B47C36}"/>
              </a:ext>
            </a:extLst>
          </p:cNvPr>
          <p:cNvSpPr txBox="1"/>
          <p:nvPr/>
        </p:nvSpPr>
        <p:spPr>
          <a:xfrm>
            <a:off x="7660822" y="5296995"/>
            <a:ext cx="4531178" cy="1561005"/>
          </a:xfrm>
          <a:prstGeom prst="rect">
            <a:avLst/>
          </a:prstGeom>
          <a:solidFill>
            <a:srgbClr val="FFC000"/>
          </a:solidFill>
        </p:spPr>
        <p:txBody>
          <a:bodyPr wrap="square">
            <a:spAutoFit/>
          </a:bodyPr>
          <a:lstStyle/>
          <a:p>
            <a:pPr algn="ctr">
              <a:lnSpc>
                <a:spcPct val="107000"/>
              </a:lnSpc>
              <a:spcBef>
                <a:spcPts val="0"/>
              </a:spcBef>
              <a:spcAft>
                <a:spcPts val="0"/>
              </a:spcAft>
            </a:pPr>
            <a:r>
              <a:rPr lang="en-US"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Michael Cropper-President (2024-2026)</a:t>
            </a:r>
            <a:endParaRPr lang="en-US" sz="16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Bef>
                <a:spcPts val="0"/>
              </a:spcBef>
              <a:spcAft>
                <a:spcPts val="0"/>
              </a:spcAft>
            </a:pPr>
            <a:r>
              <a:rPr lang="en-US" b="1" kern="100" dirty="0">
                <a:solidFill>
                  <a:schemeClr val="bg1"/>
                </a:solidFill>
                <a:latin typeface="Calibri" panose="020F0502020204030204" pitchFamily="34" charset="0"/>
                <a:ea typeface="Times New Roman" panose="02020603050405020304" pitchFamily="18" charset="0"/>
                <a:cs typeface="Calibri" panose="020F0502020204030204" pitchFamily="34" charset="0"/>
              </a:rPr>
              <a:t>Geneva Stacy-Vice President (2024-2026)</a:t>
            </a:r>
            <a:endParaRPr lang="en-US"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Bef>
                <a:spcPts val="0"/>
              </a:spcBef>
              <a:spcAft>
                <a:spcPts val="0"/>
              </a:spcAft>
            </a:pPr>
            <a:r>
              <a:rPr lang="en-US"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Dan Stadnyk-Treasurer (02/2025-2027)</a:t>
            </a:r>
          </a:p>
          <a:p>
            <a:pPr algn="ctr">
              <a:lnSpc>
                <a:spcPct val="107000"/>
              </a:lnSpc>
              <a:spcBef>
                <a:spcPts val="0"/>
              </a:spcBef>
              <a:spcAft>
                <a:spcPts val="0"/>
              </a:spcAft>
            </a:pPr>
            <a:r>
              <a:rPr lang="en-US"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Mary Luvisi-Secretary (2024-2027)</a:t>
            </a:r>
          </a:p>
          <a:p>
            <a:pPr algn="ctr">
              <a:lnSpc>
                <a:spcPct val="107000"/>
              </a:lnSpc>
              <a:spcBef>
                <a:spcPts val="0"/>
              </a:spcBef>
              <a:spcAft>
                <a:spcPts val="0"/>
              </a:spcAft>
            </a:pPr>
            <a:r>
              <a:rPr lang="en-US"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Skeeter Stokley-Member at large (2024-2027)</a:t>
            </a:r>
          </a:p>
        </p:txBody>
      </p:sp>
    </p:spTree>
    <p:extLst>
      <p:ext uri="{BB962C8B-B14F-4D97-AF65-F5344CB8AC3E}">
        <p14:creationId xmlns:p14="http://schemas.microsoft.com/office/powerpoint/2010/main" val="4005282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574B8-2A63-4EFE-B0BA-70CFCA6A71A9}"/>
              </a:ext>
            </a:extLst>
          </p:cNvPr>
          <p:cNvSpPr>
            <a:spLocks noGrp="1"/>
          </p:cNvSpPr>
          <p:nvPr>
            <p:ph type="title"/>
          </p:nvPr>
        </p:nvSpPr>
        <p:spPr>
          <a:xfrm>
            <a:off x="2296853" y="2857500"/>
            <a:ext cx="6019800" cy="1143000"/>
          </a:xfrm>
        </p:spPr>
        <p:txBody>
          <a:bodyPr>
            <a:noAutofit/>
          </a:bodyPr>
          <a:lstStyle/>
          <a:p>
            <a:r>
              <a:rPr lang="en-US" sz="4800" b="1" dirty="0"/>
              <a:t>Nominations from the floor</a:t>
            </a:r>
          </a:p>
        </p:txBody>
      </p:sp>
    </p:spTree>
    <p:extLst>
      <p:ext uri="{BB962C8B-B14F-4D97-AF65-F5344CB8AC3E}">
        <p14:creationId xmlns:p14="http://schemas.microsoft.com/office/powerpoint/2010/main" val="2975907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403C7F-76AE-4587-92A2-D4E41EBE6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0AA523-3FFE-42F8-91A9-3A13B77B860F}"/>
              </a:ext>
            </a:extLst>
          </p:cNvPr>
          <p:cNvSpPr>
            <a:spLocks noGrp="1"/>
          </p:cNvSpPr>
          <p:nvPr>
            <p:ph type="title"/>
          </p:nvPr>
        </p:nvSpPr>
        <p:spPr>
          <a:xfrm>
            <a:off x="3774460" y="-144554"/>
            <a:ext cx="6517832" cy="979630"/>
          </a:xfrm>
        </p:spPr>
        <p:txBody>
          <a:bodyPr>
            <a:normAutofit/>
          </a:bodyPr>
          <a:lstStyle/>
          <a:p>
            <a:r>
              <a:rPr lang="en-US" b="1" dirty="0"/>
              <a:t>VOLUNTEERS NEEDED!</a:t>
            </a:r>
          </a:p>
        </p:txBody>
      </p:sp>
      <p:sp>
        <p:nvSpPr>
          <p:cNvPr id="3" name="Content Placeholder 2">
            <a:extLst>
              <a:ext uri="{FF2B5EF4-FFF2-40B4-BE49-F238E27FC236}">
                <a16:creationId xmlns:a16="http://schemas.microsoft.com/office/drawing/2014/main" id="{FE5B2708-39BD-4481-9C8D-1F0EAF6FA985}"/>
              </a:ext>
            </a:extLst>
          </p:cNvPr>
          <p:cNvSpPr>
            <a:spLocks noGrp="1"/>
          </p:cNvSpPr>
          <p:nvPr>
            <p:ph idx="1"/>
          </p:nvPr>
        </p:nvSpPr>
        <p:spPr>
          <a:xfrm>
            <a:off x="3232109" y="3947550"/>
            <a:ext cx="6072773" cy="1979613"/>
          </a:xfrm>
          <a:solidFill>
            <a:schemeClr val="tx2"/>
          </a:solidFill>
        </p:spPr>
        <p:txBody>
          <a:bodyPr>
            <a:noAutofit/>
          </a:bodyPr>
          <a:lstStyle/>
          <a:p>
            <a:pPr>
              <a:buFont typeface="Wingdings" panose="05000000000000000000" pitchFamily="2" charset="2"/>
              <a:buChar char="q"/>
            </a:pPr>
            <a:r>
              <a:rPr lang="en-US" sz="2400" b="1" dirty="0">
                <a:solidFill>
                  <a:schemeClr val="tx1"/>
                </a:solidFill>
              </a:rPr>
              <a:t>Social Committee Volunteers</a:t>
            </a:r>
          </a:p>
          <a:p>
            <a:pPr>
              <a:buFont typeface="Wingdings" panose="05000000000000000000" pitchFamily="2" charset="2"/>
              <a:buChar char="q"/>
            </a:pPr>
            <a:r>
              <a:rPr lang="en-US" sz="2400" b="1" dirty="0">
                <a:solidFill>
                  <a:schemeClr val="tx1"/>
                </a:solidFill>
              </a:rPr>
              <a:t>Welcoming Committee Volunteers</a:t>
            </a:r>
          </a:p>
        </p:txBody>
      </p:sp>
      <p:grpSp>
        <p:nvGrpSpPr>
          <p:cNvPr id="11" name="Group 10">
            <a:extLst>
              <a:ext uri="{FF2B5EF4-FFF2-40B4-BE49-F238E27FC236}">
                <a16:creationId xmlns:a16="http://schemas.microsoft.com/office/drawing/2014/main" id="{D6C71778-3DDA-4748-AEBB-2A4B750163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2" name="Straight Connector 11">
              <a:extLst>
                <a:ext uri="{FF2B5EF4-FFF2-40B4-BE49-F238E27FC236}">
                  <a16:creationId xmlns:a16="http://schemas.microsoft.com/office/drawing/2014/main" id="{BA1F5C7D-5183-424E-BD72-BBFC59C5A2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848F76E-D8DE-4826-901B-4E4090240E5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AE84420-E672-4A16-8384-42BDDC4A96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44D91EB-FA8D-4FD3-88F8-053F9962B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56B711F-46BD-4789-926C-CF2F01F71D6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7" name="TextBox 16">
            <a:extLst>
              <a:ext uri="{FF2B5EF4-FFF2-40B4-BE49-F238E27FC236}">
                <a16:creationId xmlns:a16="http://schemas.microsoft.com/office/drawing/2014/main" id="{B7302299-70DD-7ED6-41BD-870D91275E58}"/>
              </a:ext>
            </a:extLst>
          </p:cNvPr>
          <p:cNvSpPr txBox="1"/>
          <p:nvPr/>
        </p:nvSpPr>
        <p:spPr>
          <a:xfrm>
            <a:off x="374896" y="6114990"/>
            <a:ext cx="11787201" cy="400110"/>
          </a:xfrm>
          <a:prstGeom prst="rect">
            <a:avLst/>
          </a:prstGeom>
          <a:noFill/>
        </p:spPr>
        <p:txBody>
          <a:bodyPr wrap="none" rtlCol="0">
            <a:spAutoFit/>
          </a:bodyPr>
          <a:lstStyle/>
          <a:p>
            <a:r>
              <a:rPr lang="en-US" sz="2000" b="1" dirty="0"/>
              <a:t>Interested in joining the Social Committee?  Please contact us payneslandinghoa@gmail.com</a:t>
            </a:r>
          </a:p>
        </p:txBody>
      </p:sp>
      <p:pic>
        <p:nvPicPr>
          <p:cNvPr id="6" name="Picture 5">
            <a:extLst>
              <a:ext uri="{FF2B5EF4-FFF2-40B4-BE49-F238E27FC236}">
                <a16:creationId xmlns:a16="http://schemas.microsoft.com/office/drawing/2014/main" id="{888E2A6A-812D-48C8-B147-36F1479D790F}"/>
              </a:ext>
            </a:extLst>
          </p:cNvPr>
          <p:cNvPicPr>
            <a:picLocks noChangeAspect="1"/>
          </p:cNvPicPr>
          <p:nvPr/>
        </p:nvPicPr>
        <p:blipFill>
          <a:blip r:embed="rId3"/>
          <a:stretch>
            <a:fillRect/>
          </a:stretch>
        </p:blipFill>
        <p:spPr>
          <a:xfrm rot="20924241">
            <a:off x="159226" y="271158"/>
            <a:ext cx="2549073" cy="1904676"/>
          </a:xfrm>
          <a:prstGeom prst="rect">
            <a:avLst/>
          </a:prstGeom>
        </p:spPr>
      </p:pic>
      <p:pic>
        <p:nvPicPr>
          <p:cNvPr id="8" name="Picture 7">
            <a:extLst>
              <a:ext uri="{FF2B5EF4-FFF2-40B4-BE49-F238E27FC236}">
                <a16:creationId xmlns:a16="http://schemas.microsoft.com/office/drawing/2014/main" id="{BCA57981-DDA2-4CB1-B6E3-51FD0CDCF81E}"/>
              </a:ext>
            </a:extLst>
          </p:cNvPr>
          <p:cNvPicPr>
            <a:picLocks noChangeAspect="1"/>
          </p:cNvPicPr>
          <p:nvPr/>
        </p:nvPicPr>
        <p:blipFill>
          <a:blip r:embed="rId4"/>
          <a:stretch>
            <a:fillRect/>
          </a:stretch>
        </p:blipFill>
        <p:spPr>
          <a:xfrm rot="774195">
            <a:off x="293125" y="2172902"/>
            <a:ext cx="2451532" cy="1837278"/>
          </a:xfrm>
          <a:prstGeom prst="rect">
            <a:avLst/>
          </a:prstGeom>
        </p:spPr>
      </p:pic>
      <p:pic>
        <p:nvPicPr>
          <p:cNvPr id="18" name="Picture 17">
            <a:extLst>
              <a:ext uri="{FF2B5EF4-FFF2-40B4-BE49-F238E27FC236}">
                <a16:creationId xmlns:a16="http://schemas.microsoft.com/office/drawing/2014/main" id="{CCC46E19-E797-4552-8437-763A7C5163D4}"/>
              </a:ext>
            </a:extLst>
          </p:cNvPr>
          <p:cNvPicPr>
            <a:picLocks noChangeAspect="1"/>
          </p:cNvPicPr>
          <p:nvPr/>
        </p:nvPicPr>
        <p:blipFill>
          <a:blip r:embed="rId5"/>
          <a:stretch>
            <a:fillRect/>
          </a:stretch>
        </p:blipFill>
        <p:spPr>
          <a:xfrm rot="20631067">
            <a:off x="293085" y="4096560"/>
            <a:ext cx="2373594" cy="1796990"/>
          </a:xfrm>
          <a:prstGeom prst="rect">
            <a:avLst/>
          </a:prstGeom>
        </p:spPr>
      </p:pic>
      <p:sp>
        <p:nvSpPr>
          <p:cNvPr id="20" name="Explosion: 14 Points 19">
            <a:extLst>
              <a:ext uri="{FF2B5EF4-FFF2-40B4-BE49-F238E27FC236}">
                <a16:creationId xmlns:a16="http://schemas.microsoft.com/office/drawing/2014/main" id="{E940F41B-BE29-18A0-1A0C-D54AE3C066E8}"/>
              </a:ext>
            </a:extLst>
          </p:cNvPr>
          <p:cNvSpPr/>
          <p:nvPr/>
        </p:nvSpPr>
        <p:spPr>
          <a:xfrm>
            <a:off x="2556772" y="526875"/>
            <a:ext cx="8913095" cy="3873852"/>
          </a:xfrm>
          <a:prstGeom prst="irregularSeal2">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IN SEARCH Of INDIVIDUALS to SERVE ON THE SOCIAL and WELCOMING COMMITTEES</a:t>
            </a:r>
          </a:p>
        </p:txBody>
      </p:sp>
    </p:spTree>
    <p:extLst>
      <p:ext uri="{BB962C8B-B14F-4D97-AF65-F5344CB8AC3E}">
        <p14:creationId xmlns:p14="http://schemas.microsoft.com/office/powerpoint/2010/main" val="684307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ED0BC-D6DC-428D-A296-8934489B38AD}"/>
              </a:ext>
            </a:extLst>
          </p:cNvPr>
          <p:cNvSpPr>
            <a:spLocks noGrp="1"/>
          </p:cNvSpPr>
          <p:nvPr>
            <p:ph type="title"/>
          </p:nvPr>
        </p:nvSpPr>
        <p:spPr/>
        <p:txBody>
          <a:bodyPr/>
          <a:lstStyle/>
          <a:p>
            <a:r>
              <a:rPr lang="en-US" dirty="0"/>
              <a:t>2026 Social Events</a:t>
            </a:r>
          </a:p>
        </p:txBody>
      </p:sp>
      <p:sp>
        <p:nvSpPr>
          <p:cNvPr id="3" name="Content Placeholder 2">
            <a:extLst>
              <a:ext uri="{FF2B5EF4-FFF2-40B4-BE49-F238E27FC236}">
                <a16:creationId xmlns:a16="http://schemas.microsoft.com/office/drawing/2014/main" id="{1C38D397-A40E-4D62-AC6B-09A85415AA23}"/>
              </a:ext>
            </a:extLst>
          </p:cNvPr>
          <p:cNvSpPr>
            <a:spLocks noGrp="1"/>
          </p:cNvSpPr>
          <p:nvPr>
            <p:ph idx="1"/>
          </p:nvPr>
        </p:nvSpPr>
        <p:spPr/>
        <p:txBody>
          <a:bodyPr/>
          <a:lstStyle/>
          <a:p>
            <a:r>
              <a:rPr lang="en-US" dirty="0">
                <a:solidFill>
                  <a:schemeClr val="tx1"/>
                </a:solidFill>
              </a:rPr>
              <a:t>Easter Egg Hunt</a:t>
            </a:r>
          </a:p>
          <a:p>
            <a:r>
              <a:rPr lang="en-US" dirty="0">
                <a:solidFill>
                  <a:schemeClr val="tx1"/>
                </a:solidFill>
              </a:rPr>
              <a:t>Back to School Bash</a:t>
            </a:r>
          </a:p>
          <a:p>
            <a:r>
              <a:rPr lang="en-US" dirty="0">
                <a:solidFill>
                  <a:schemeClr val="tx1"/>
                </a:solidFill>
              </a:rPr>
              <a:t>Trunk or Treat</a:t>
            </a:r>
          </a:p>
        </p:txBody>
      </p:sp>
      <p:pic>
        <p:nvPicPr>
          <p:cNvPr id="10" name="Picture 9">
            <a:extLst>
              <a:ext uri="{FF2B5EF4-FFF2-40B4-BE49-F238E27FC236}">
                <a16:creationId xmlns:a16="http://schemas.microsoft.com/office/drawing/2014/main" id="{A8A151E1-8166-438E-A98B-172AB61D9EF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503436" y="685800"/>
            <a:ext cx="4254759" cy="5679548"/>
          </a:xfrm>
          <a:prstGeom prst="rect">
            <a:avLst/>
          </a:prstGeom>
        </p:spPr>
      </p:pic>
    </p:spTree>
    <p:extLst>
      <p:ext uri="{BB962C8B-B14F-4D97-AF65-F5344CB8AC3E}">
        <p14:creationId xmlns:p14="http://schemas.microsoft.com/office/powerpoint/2010/main" val="770549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0512F9CB-A1A0-4043-A103-F6A4B94B69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469638"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ADBE6588-EE16-4389-857C-86A156D49E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9796"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17FD48D2-B0A7-413D-B947-AA55AC1296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477451"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BE668D0-D906-4EEE-B32F-8C028624B8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577463"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1DE67A3-B8F6-4CFD-A8E0-D15200F231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087052"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Rectangle 27">
            <a:extLst>
              <a:ext uri="{FF2B5EF4-FFF2-40B4-BE49-F238E27FC236}">
                <a16:creationId xmlns:a16="http://schemas.microsoft.com/office/drawing/2014/main" id="{C6F269C0-E938-4ACE-9291-680DA455A4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41626"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0AA523-3FFE-42F8-91A9-3A13B77B860F}"/>
              </a:ext>
            </a:extLst>
          </p:cNvPr>
          <p:cNvSpPr>
            <a:spLocks noGrp="1"/>
          </p:cNvSpPr>
          <p:nvPr>
            <p:ph type="title"/>
          </p:nvPr>
        </p:nvSpPr>
        <p:spPr>
          <a:xfrm>
            <a:off x="2281700" y="5935133"/>
            <a:ext cx="5408613" cy="922867"/>
          </a:xfrm>
        </p:spPr>
        <p:txBody>
          <a:bodyPr vert="horz" lIns="91440" tIns="45720" rIns="91440" bIns="45720" rtlCol="0" anchor="b">
            <a:normAutofit/>
          </a:bodyPr>
          <a:lstStyle/>
          <a:p>
            <a:r>
              <a:rPr lang="en-US" sz="4800" b="1" dirty="0">
                <a:solidFill>
                  <a:srgbClr val="FFFFFF"/>
                </a:solidFill>
              </a:rPr>
              <a:t>Financials</a:t>
            </a:r>
          </a:p>
        </p:txBody>
      </p:sp>
      <p:sp useBgFill="1">
        <p:nvSpPr>
          <p:cNvPr id="30" name="Snip Diagonal Corner Rectangle 6">
            <a:extLst>
              <a:ext uri="{FF2B5EF4-FFF2-40B4-BE49-F238E27FC236}">
                <a16:creationId xmlns:a16="http://schemas.microsoft.com/office/drawing/2014/main" id="{353910D8-86D8-4812-AACB-F5860956EB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75626" y="620722"/>
            <a:ext cx="4977369" cy="5286838"/>
          </a:xfrm>
          <a:prstGeom prst="snip2DiagRect">
            <a:avLst>
              <a:gd name="adj1" fmla="val 9763"/>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B0DDB13E-0746-49BA-B832-3DBEF6AB5E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48595" y="2963333"/>
            <a:ext cx="2981858" cy="3208867"/>
            <a:chOff x="9206969" y="2963333"/>
            <a:chExt cx="2981858" cy="3208867"/>
          </a:xfrm>
        </p:grpSpPr>
        <p:cxnSp>
          <p:nvCxnSpPr>
            <p:cNvPr id="38" name="Straight Connector 37">
              <a:extLst>
                <a:ext uri="{FF2B5EF4-FFF2-40B4-BE49-F238E27FC236}">
                  <a16:creationId xmlns:a16="http://schemas.microsoft.com/office/drawing/2014/main" id="{675ABE57-032A-4BDB-8DA5-921E3A26575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B1CBD4F3-E4C6-4345-B5B9-225E609D38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3AD7E20A-1B41-40E2-9927-FD6E3E09DF6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B42C5E4E-9C9A-4C8F-A06F-0C25A124EA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24382779-711D-4169-BCDC-A353BB9E75A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pic>
        <p:nvPicPr>
          <p:cNvPr id="5" name="Picture 4" descr="Calculator, pen, compass, money and a paper with graphs printed on it">
            <a:extLst>
              <a:ext uri="{FF2B5EF4-FFF2-40B4-BE49-F238E27FC236}">
                <a16:creationId xmlns:a16="http://schemas.microsoft.com/office/drawing/2014/main" id="{5594F0F3-8907-F23F-9C60-A64517EB734E}"/>
              </a:ext>
            </a:extLst>
          </p:cNvPr>
          <p:cNvPicPr>
            <a:picLocks noChangeAspect="1"/>
          </p:cNvPicPr>
          <p:nvPr/>
        </p:nvPicPr>
        <p:blipFill>
          <a:blip r:embed="rId3"/>
          <a:srcRect l="35241" r="33944" b="8"/>
          <a:stretch/>
        </p:blipFill>
        <p:spPr>
          <a:xfrm>
            <a:off x="-6365" y="8467"/>
            <a:ext cx="2241626" cy="6857990"/>
          </a:xfrm>
          <a:prstGeom prst="rect">
            <a:avLst/>
          </a:prstGeom>
          <a:effectLst>
            <a:innerShdw blurRad="57150" dist="38100" dir="14460000">
              <a:prstClr val="black">
                <a:alpha val="70000"/>
              </a:prstClr>
            </a:innerShdw>
          </a:effectLst>
        </p:spPr>
      </p:pic>
      <p:sp>
        <p:nvSpPr>
          <p:cNvPr id="8" name="TextBox 7">
            <a:extLst>
              <a:ext uri="{FF2B5EF4-FFF2-40B4-BE49-F238E27FC236}">
                <a16:creationId xmlns:a16="http://schemas.microsoft.com/office/drawing/2014/main" id="{E8C2683E-F020-53A4-3D5D-F04C6655F47E}"/>
              </a:ext>
            </a:extLst>
          </p:cNvPr>
          <p:cNvSpPr txBox="1"/>
          <p:nvPr/>
        </p:nvSpPr>
        <p:spPr>
          <a:xfrm>
            <a:off x="6209301" y="5871002"/>
            <a:ext cx="4919937" cy="830997"/>
          </a:xfrm>
          <a:prstGeom prst="rect">
            <a:avLst/>
          </a:prstGeom>
          <a:noFill/>
        </p:spPr>
        <p:txBody>
          <a:bodyPr wrap="none" rtlCol="0">
            <a:spAutoFit/>
          </a:bodyPr>
          <a:lstStyle/>
          <a:p>
            <a:pPr algn="ctr"/>
            <a:r>
              <a:rPr lang="en-US" sz="2400" b="1" dirty="0">
                <a:solidFill>
                  <a:schemeClr val="bg1"/>
                </a:solidFill>
              </a:rPr>
              <a:t>CURRENT BANK </a:t>
            </a:r>
          </a:p>
          <a:p>
            <a:pPr algn="ctr"/>
            <a:r>
              <a:rPr lang="en-US" sz="2400" b="1" dirty="0">
                <a:solidFill>
                  <a:schemeClr val="bg1"/>
                </a:solidFill>
              </a:rPr>
              <a:t>ACCOUNT BALANCE: $38,892.48</a:t>
            </a:r>
          </a:p>
        </p:txBody>
      </p:sp>
      <p:sp>
        <p:nvSpPr>
          <p:cNvPr id="4" name="TextBox 3">
            <a:extLst>
              <a:ext uri="{FF2B5EF4-FFF2-40B4-BE49-F238E27FC236}">
                <a16:creationId xmlns:a16="http://schemas.microsoft.com/office/drawing/2014/main" id="{BC4E1DEB-3166-7718-C496-1E5B491F4ACA}"/>
              </a:ext>
            </a:extLst>
          </p:cNvPr>
          <p:cNvSpPr txBox="1"/>
          <p:nvPr/>
        </p:nvSpPr>
        <p:spPr>
          <a:xfrm>
            <a:off x="3362916" y="831043"/>
            <a:ext cx="3571218"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Fiscal Year 2025 Actual Expenses</a:t>
            </a:r>
          </a:p>
        </p:txBody>
      </p:sp>
      <p:pic>
        <p:nvPicPr>
          <p:cNvPr id="3" name="Picture 2">
            <a:extLst>
              <a:ext uri="{FF2B5EF4-FFF2-40B4-BE49-F238E27FC236}">
                <a16:creationId xmlns:a16="http://schemas.microsoft.com/office/drawing/2014/main" id="{F7C1354F-2D28-402C-0AD1-8FAF57F338DB}"/>
              </a:ext>
            </a:extLst>
          </p:cNvPr>
          <p:cNvPicPr>
            <a:picLocks noChangeAspect="1"/>
          </p:cNvPicPr>
          <p:nvPr/>
        </p:nvPicPr>
        <p:blipFill>
          <a:blip r:embed="rId4"/>
          <a:stretch>
            <a:fillRect/>
          </a:stretch>
        </p:blipFill>
        <p:spPr>
          <a:xfrm>
            <a:off x="3029721" y="1598025"/>
            <a:ext cx="4540579" cy="3867505"/>
          </a:xfrm>
          <a:prstGeom prst="rect">
            <a:avLst/>
          </a:prstGeom>
        </p:spPr>
      </p:pic>
      <p:graphicFrame>
        <p:nvGraphicFramePr>
          <p:cNvPr id="6" name="Chart 5">
            <a:extLst>
              <a:ext uri="{FF2B5EF4-FFF2-40B4-BE49-F238E27FC236}">
                <a16:creationId xmlns:a16="http://schemas.microsoft.com/office/drawing/2014/main" id="{A6DD93B3-8165-4FFA-0B13-B7C27131FA26}"/>
              </a:ext>
            </a:extLst>
          </p:cNvPr>
          <p:cNvGraphicFramePr>
            <a:graphicFrameLocks/>
          </p:cNvGraphicFramePr>
          <p:nvPr>
            <p:extLst>
              <p:ext uri="{D42A27DB-BD31-4B8C-83A1-F6EECF244321}">
                <p14:modId xmlns:p14="http://schemas.microsoft.com/office/powerpoint/2010/main" val="1181738771"/>
              </p:ext>
            </p:extLst>
          </p:nvPr>
        </p:nvGraphicFramePr>
        <p:xfrm>
          <a:off x="7880414" y="798244"/>
          <a:ext cx="4801141" cy="455719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968493139"/>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0512F9CB-A1A0-4043-A103-F6A4B94B69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469638"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DBE6588-EE16-4389-857C-86A156D49E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9796"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17FD48D2-B0A7-413D-B947-AA55AC1296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477451"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BE668D0-D906-4EEE-B32F-8C028624B8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577463"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D1DE67A3-B8F6-4CFD-A8E0-D15200F231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087052"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991E317B-75E3-4171-A07A-B263C1D6DC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41626"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0AA523-3FFE-42F8-91A9-3A13B77B860F}"/>
              </a:ext>
            </a:extLst>
          </p:cNvPr>
          <p:cNvSpPr>
            <a:spLocks noGrp="1"/>
          </p:cNvSpPr>
          <p:nvPr>
            <p:ph type="title"/>
          </p:nvPr>
        </p:nvSpPr>
        <p:spPr>
          <a:xfrm>
            <a:off x="2538693" y="3801678"/>
            <a:ext cx="3971902" cy="3028983"/>
          </a:xfrm>
        </p:spPr>
        <p:txBody>
          <a:bodyPr vert="horz" lIns="91440" tIns="45720" rIns="91440" bIns="45720" rtlCol="0" anchor="b">
            <a:normAutofit/>
          </a:bodyPr>
          <a:lstStyle/>
          <a:p>
            <a:r>
              <a:rPr lang="en-US" sz="4800" b="1" dirty="0">
                <a:solidFill>
                  <a:srgbClr val="FFFFFF"/>
                </a:solidFill>
              </a:rPr>
              <a:t>Financials</a:t>
            </a:r>
          </a:p>
        </p:txBody>
      </p:sp>
      <p:sp useBgFill="1">
        <p:nvSpPr>
          <p:cNvPr id="22" name="Snip Diagonal Corner Rectangle 6">
            <a:extLst>
              <a:ext uri="{FF2B5EF4-FFF2-40B4-BE49-F238E27FC236}">
                <a16:creationId xmlns:a16="http://schemas.microsoft.com/office/drawing/2014/main" id="{4A9B19C2-B29A-4924-9E7E-6FBF17F58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75626" y="620722"/>
            <a:ext cx="6418778" cy="5286838"/>
          </a:xfrm>
          <a:prstGeom prst="snip2DiagRect">
            <a:avLst>
              <a:gd name="adj1" fmla="val 10973"/>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34C85634-D5F5-4047-8F35-F4B1F50AB1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48595" y="2963333"/>
            <a:ext cx="2981858" cy="3208867"/>
            <a:chOff x="9206969" y="2963333"/>
            <a:chExt cx="2981858" cy="3208867"/>
          </a:xfrm>
        </p:grpSpPr>
        <p:cxnSp>
          <p:nvCxnSpPr>
            <p:cNvPr id="25" name="Straight Connector 24">
              <a:extLst>
                <a:ext uri="{FF2B5EF4-FFF2-40B4-BE49-F238E27FC236}">
                  <a16:creationId xmlns:a16="http://schemas.microsoft.com/office/drawing/2014/main" id="{1224BF71-948F-411D-AA79-8B23157151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434B4526-E715-4199-A597-CD757CB4A0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35E295A6-48D5-4F9E-A32C-5D87EAA5E7E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10BF5B3-9260-4D36-BB24-07BC414B9D4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AAE0C886-FA2E-4E7C-BC00-8397AAEC86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pic>
        <p:nvPicPr>
          <p:cNvPr id="5" name="Picture 4" descr="Calculator, pen, compass, money and a paper with graphs printed on it">
            <a:extLst>
              <a:ext uri="{FF2B5EF4-FFF2-40B4-BE49-F238E27FC236}">
                <a16:creationId xmlns:a16="http://schemas.microsoft.com/office/drawing/2014/main" id="{5594F0F3-8907-F23F-9C60-A64517EB734E}"/>
              </a:ext>
            </a:extLst>
          </p:cNvPr>
          <p:cNvPicPr>
            <a:picLocks noChangeAspect="1"/>
          </p:cNvPicPr>
          <p:nvPr/>
        </p:nvPicPr>
        <p:blipFill>
          <a:blip r:embed="rId3"/>
          <a:srcRect l="35241" r="33944" b="8"/>
          <a:stretch/>
        </p:blipFill>
        <p:spPr>
          <a:xfrm>
            <a:off x="832" y="10"/>
            <a:ext cx="2241626" cy="6857990"/>
          </a:xfrm>
          <a:prstGeom prst="rect">
            <a:avLst/>
          </a:prstGeom>
          <a:effectLst>
            <a:innerShdw blurRad="57150" dist="38100" dir="14460000">
              <a:prstClr val="black">
                <a:alpha val="70000"/>
              </a:prstClr>
            </a:innerShdw>
          </a:effectLst>
        </p:spPr>
      </p:pic>
      <p:cxnSp>
        <p:nvCxnSpPr>
          <p:cNvPr id="6" name="Straight Arrow Connector 5">
            <a:extLst>
              <a:ext uri="{FF2B5EF4-FFF2-40B4-BE49-F238E27FC236}">
                <a16:creationId xmlns:a16="http://schemas.microsoft.com/office/drawing/2014/main" id="{C50A42FF-B943-DF9E-CB2A-9A3451EF3992}"/>
              </a:ext>
            </a:extLst>
          </p:cNvPr>
          <p:cNvCxnSpPr/>
          <p:nvPr/>
        </p:nvCxnSpPr>
        <p:spPr>
          <a:xfrm>
            <a:off x="10087052" y="3581400"/>
            <a:ext cx="914400" cy="9144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F9BC293-DAEF-F66B-C76D-91F2DF56C3F6}"/>
              </a:ext>
            </a:extLst>
          </p:cNvPr>
          <p:cNvSpPr/>
          <p:nvPr/>
        </p:nvSpPr>
        <p:spPr>
          <a:xfrm>
            <a:off x="9584050" y="1589681"/>
            <a:ext cx="3594254" cy="1754326"/>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HOA DUES</a:t>
            </a:r>
          </a:p>
          <a:p>
            <a:pPr algn="ctr"/>
            <a:r>
              <a:rPr lang="en-US" sz="5400" b="1" dirty="0">
                <a:ln w="22225">
                  <a:solidFill>
                    <a:schemeClr val="accent2"/>
                  </a:solidFill>
                  <a:prstDash val="solid"/>
                </a:ln>
                <a:solidFill>
                  <a:schemeClr val="accent2">
                    <a:lumMod val="40000"/>
                    <a:lumOff val="60000"/>
                  </a:schemeClr>
                </a:solidFill>
              </a:rPr>
              <a:t>SUMMARY</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8" name="TextBox 7">
            <a:extLst>
              <a:ext uri="{FF2B5EF4-FFF2-40B4-BE49-F238E27FC236}">
                <a16:creationId xmlns:a16="http://schemas.microsoft.com/office/drawing/2014/main" id="{4918328F-6F3E-8067-8413-33592EC63F3B}"/>
              </a:ext>
            </a:extLst>
          </p:cNvPr>
          <p:cNvSpPr txBox="1"/>
          <p:nvPr/>
        </p:nvSpPr>
        <p:spPr>
          <a:xfrm>
            <a:off x="4258435" y="5450100"/>
            <a:ext cx="3867790" cy="523220"/>
          </a:xfrm>
          <a:prstGeom prst="rect">
            <a:avLst/>
          </a:prstGeom>
          <a:noFill/>
        </p:spPr>
        <p:txBody>
          <a:bodyPr wrap="none" rtlCol="0">
            <a:spAutoFit/>
          </a:bodyPr>
          <a:lstStyle/>
          <a:p>
            <a:r>
              <a:rPr lang="en-US" sz="2800" b="1" dirty="0">
                <a:latin typeface="Calibri" panose="020F0502020204030204" pitchFamily="34" charset="0"/>
                <a:ea typeface="Calibri" panose="020F0502020204030204" pitchFamily="34" charset="0"/>
                <a:cs typeface="Calibri" panose="020F0502020204030204" pitchFamily="34" charset="0"/>
              </a:rPr>
              <a:t>68% 2026 Dues Received</a:t>
            </a:r>
          </a:p>
        </p:txBody>
      </p:sp>
      <p:graphicFrame>
        <p:nvGraphicFramePr>
          <p:cNvPr id="9" name="Table 8">
            <a:extLst>
              <a:ext uri="{FF2B5EF4-FFF2-40B4-BE49-F238E27FC236}">
                <a16:creationId xmlns:a16="http://schemas.microsoft.com/office/drawing/2014/main" id="{8121F56A-6430-1D45-93CD-6BB1ACA29E4E}"/>
              </a:ext>
            </a:extLst>
          </p:cNvPr>
          <p:cNvGraphicFramePr>
            <a:graphicFrameLocks noGrp="1"/>
          </p:cNvGraphicFramePr>
          <p:nvPr>
            <p:extLst>
              <p:ext uri="{D42A27DB-BD31-4B8C-83A1-F6EECF244321}">
                <p14:modId xmlns:p14="http://schemas.microsoft.com/office/powerpoint/2010/main" val="1806289466"/>
              </p:ext>
            </p:extLst>
          </p:nvPr>
        </p:nvGraphicFramePr>
        <p:xfrm>
          <a:off x="2942046" y="1112365"/>
          <a:ext cx="6281470" cy="4345404"/>
        </p:xfrm>
        <a:graphic>
          <a:graphicData uri="http://schemas.openxmlformats.org/drawingml/2006/table">
            <a:tbl>
              <a:tblPr/>
              <a:tblGrid>
                <a:gridCol w="2570691">
                  <a:extLst>
                    <a:ext uri="{9D8B030D-6E8A-4147-A177-3AD203B41FA5}">
                      <a16:colId xmlns:a16="http://schemas.microsoft.com/office/drawing/2014/main" val="3258370540"/>
                    </a:ext>
                  </a:extLst>
                </a:gridCol>
                <a:gridCol w="1231900">
                  <a:extLst>
                    <a:ext uri="{9D8B030D-6E8A-4147-A177-3AD203B41FA5}">
                      <a16:colId xmlns:a16="http://schemas.microsoft.com/office/drawing/2014/main" val="3025484595"/>
                    </a:ext>
                  </a:extLst>
                </a:gridCol>
                <a:gridCol w="2478879">
                  <a:extLst>
                    <a:ext uri="{9D8B030D-6E8A-4147-A177-3AD203B41FA5}">
                      <a16:colId xmlns:a16="http://schemas.microsoft.com/office/drawing/2014/main" val="817030615"/>
                    </a:ext>
                  </a:extLst>
                </a:gridCol>
              </a:tblGrid>
              <a:tr h="615528">
                <a:tc gridSpan="3">
                  <a:txBody>
                    <a:bodyPr/>
                    <a:lstStyle/>
                    <a:p>
                      <a:pPr algn="ctr" fontAlgn="b">
                        <a:buNone/>
                      </a:pPr>
                      <a:r>
                        <a:rPr lang="en-US" sz="4000" b="1" i="0" u="none" strike="noStrike" dirty="0">
                          <a:solidFill>
                            <a:srgbClr val="000000"/>
                          </a:solidFill>
                          <a:effectLst/>
                          <a:latin typeface="Calibri" panose="020F0502020204030204" pitchFamily="34" charset="0"/>
                        </a:rPr>
                        <a:t>HOA DUES</a:t>
                      </a:r>
                    </a:p>
                  </a:txBody>
                  <a:tcPr marL="6350" marR="6350" marT="635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25810875"/>
                  </a:ext>
                </a:extLst>
              </a:tr>
              <a:tr h="416259">
                <a:tc>
                  <a:txBody>
                    <a:bodyPr/>
                    <a:lstStyle/>
                    <a:p>
                      <a:pPr algn="ctr" fontAlgn="t">
                        <a:buNone/>
                      </a:pPr>
                      <a:r>
                        <a:rPr lang="en-US" sz="2000" b="1" i="0" u="none" strike="noStrike">
                          <a:solidFill>
                            <a:srgbClr val="000000"/>
                          </a:solidFill>
                          <a:effectLst/>
                          <a:latin typeface="Calibri" panose="020F0502020204030204" pitchFamily="34" charset="0"/>
                        </a:rPr>
                        <a:t>Item</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2000" b="1" i="0" u="none" strike="noStrike">
                          <a:solidFill>
                            <a:srgbClr val="000000"/>
                          </a:solidFill>
                          <a:effectLst/>
                          <a:latin typeface="Calibri" panose="020F0502020204030204" pitchFamily="34" charset="0"/>
                        </a:rPr>
                        <a:t>Amount</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buNone/>
                      </a:pPr>
                      <a:r>
                        <a:rPr lang="en-US" sz="2000" b="1" i="0" u="none" strike="noStrike">
                          <a:solidFill>
                            <a:srgbClr val="000000"/>
                          </a:solidFill>
                          <a:effectLst/>
                          <a:latin typeface="Calibri" panose="020F0502020204030204" pitchFamily="34" charset="0"/>
                        </a:rPr>
                        <a:t># of Homes</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00946287"/>
                  </a:ext>
                </a:extLst>
              </a:tr>
              <a:tr h="416259">
                <a:tc>
                  <a:txBody>
                    <a:bodyPr/>
                    <a:lstStyle/>
                    <a:p>
                      <a:pPr algn="l" fontAlgn="t">
                        <a:buNone/>
                      </a:pPr>
                      <a:r>
                        <a:rPr lang="en-US" sz="2000" b="1" i="0" u="none" strike="noStrike" dirty="0">
                          <a:solidFill>
                            <a:srgbClr val="000000"/>
                          </a:solidFill>
                          <a:effectLst/>
                          <a:latin typeface="Calibri" panose="020F0502020204030204" pitchFamily="34" charset="0"/>
                        </a:rPr>
                        <a:t>*Data as of 3/9/2026</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l" fontAlgn="t">
                        <a:buNone/>
                      </a:pPr>
                      <a:r>
                        <a:rPr lang="en-US" sz="2000" b="0" i="0" u="none" strike="noStrike">
                          <a:solidFill>
                            <a:srgbClr val="000000"/>
                          </a:solidFill>
                          <a:effectLst/>
                          <a:latin typeface="Calibri" panose="020F050202020403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l" fontAlgn="t">
                        <a:buNone/>
                      </a:pPr>
                      <a:r>
                        <a:rPr lang="en-US" sz="2000" b="0" i="0" u="none" strike="noStrike">
                          <a:solidFill>
                            <a:srgbClr val="000000"/>
                          </a:solidFill>
                          <a:effectLst/>
                          <a:latin typeface="Calibri" panose="020F050202020403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extLst>
                  <a:ext uri="{0D108BD9-81ED-4DB2-BD59-A6C34878D82A}">
                    <a16:rowId xmlns:a16="http://schemas.microsoft.com/office/drawing/2014/main" val="3283889547"/>
                  </a:ext>
                </a:extLst>
              </a:tr>
              <a:tr h="832518">
                <a:tc>
                  <a:txBody>
                    <a:bodyPr/>
                    <a:lstStyle/>
                    <a:p>
                      <a:pPr algn="ctr" fontAlgn="t">
                        <a:buNone/>
                      </a:pPr>
                      <a:r>
                        <a:rPr lang="en-US" sz="2000" b="1" i="0" u="none" strike="noStrike" dirty="0">
                          <a:solidFill>
                            <a:srgbClr val="000000"/>
                          </a:solidFill>
                          <a:effectLst/>
                          <a:latin typeface="Calibri" panose="020F0502020204030204" pitchFamily="34" charset="0"/>
                        </a:rPr>
                        <a:t>Outstanding Dues                     Past-2025</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US" sz="2000" b="1" i="0" u="none" strike="noStrike" dirty="0">
                          <a:solidFill>
                            <a:srgbClr val="000000"/>
                          </a:solidFill>
                          <a:effectLst/>
                          <a:latin typeface="Calibri" panose="020F0502020204030204" pitchFamily="34" charset="0"/>
                        </a:rPr>
                        <a:t>$12,740.41</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2000" b="1" i="0" u="none" strike="noStrike" dirty="0">
                          <a:solidFill>
                            <a:srgbClr val="000000"/>
                          </a:solidFill>
                          <a:effectLst/>
                          <a:latin typeface="Calibri" panose="020F0502020204030204" pitchFamily="34" charset="0"/>
                        </a:rPr>
                        <a:t># homes past due</a:t>
                      </a:r>
                    </a:p>
                    <a:p>
                      <a:pPr algn="ctr" fontAlgn="t">
                        <a:buNone/>
                      </a:pPr>
                      <a:r>
                        <a:rPr lang="en-US" sz="2000" b="1" i="0" u="none" strike="noStrike" dirty="0">
                          <a:solidFill>
                            <a:srgbClr val="000000"/>
                          </a:solidFill>
                          <a:effectLst/>
                          <a:latin typeface="Calibri" panose="020F0502020204030204" pitchFamily="34" charset="0"/>
                        </a:rPr>
                        <a:t>36 homes</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10180034"/>
                  </a:ext>
                </a:extLst>
              </a:tr>
              <a:tr h="416259">
                <a:tc>
                  <a:txBody>
                    <a:bodyPr/>
                    <a:lstStyle/>
                    <a:p>
                      <a:pPr algn="l" fontAlgn="b">
                        <a:buNone/>
                      </a:pPr>
                      <a:r>
                        <a:rPr lang="en-US" sz="20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2000" b="0" i="0" u="none" strike="noStrike" dirty="0">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2000" b="0" i="0" u="none" strike="noStrike" dirty="0">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69292067"/>
                  </a:ext>
                </a:extLst>
              </a:tr>
              <a:tr h="416259">
                <a:tc>
                  <a:txBody>
                    <a:bodyPr/>
                    <a:lstStyle/>
                    <a:p>
                      <a:pPr algn="ctr" fontAlgn="t">
                        <a:buNone/>
                      </a:pPr>
                      <a:r>
                        <a:rPr lang="en-US" sz="2000" b="1" i="0" u="none" strike="noStrike" dirty="0">
                          <a:solidFill>
                            <a:srgbClr val="000000"/>
                          </a:solidFill>
                          <a:effectLst/>
                          <a:latin typeface="Calibri" panose="020F0502020204030204" pitchFamily="34" charset="0"/>
                        </a:rPr>
                        <a:t>2026 HOA Dues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US" sz="2000" b="1" i="0" u="none" strike="noStrike" dirty="0">
                          <a:solidFill>
                            <a:srgbClr val="000000"/>
                          </a:solidFill>
                          <a:effectLst/>
                          <a:latin typeface="Calibri" panose="020F0502020204030204" pitchFamily="34" charset="0"/>
                        </a:rPr>
                        <a:t>$34,560.00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2000" b="1" i="0" u="none" strike="noStrike" dirty="0">
                          <a:solidFill>
                            <a:srgbClr val="000000"/>
                          </a:solidFill>
                          <a:effectLst/>
                          <a:latin typeface="Calibri" panose="020F0502020204030204" pitchFamily="34" charset="0"/>
                        </a:rPr>
                        <a:t>288 homes</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775510"/>
                  </a:ext>
                </a:extLst>
              </a:tr>
              <a:tr h="416259">
                <a:tc>
                  <a:txBody>
                    <a:bodyPr/>
                    <a:lstStyle/>
                    <a:p>
                      <a:pPr algn="ctr" fontAlgn="t">
                        <a:buNone/>
                      </a:pPr>
                      <a:r>
                        <a:rPr lang="en-US" sz="2000" b="1" i="0" u="none" strike="noStrike" dirty="0">
                          <a:solidFill>
                            <a:srgbClr val="000000"/>
                          </a:solidFill>
                          <a:effectLst/>
                          <a:latin typeface="Calibri" panose="020F0502020204030204" pitchFamily="34" charset="0"/>
                        </a:rPr>
                        <a:t>2026 HOA Dues Collected</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US" sz="2000" b="1" i="0" u="sng" strike="noStrike" dirty="0">
                          <a:solidFill>
                            <a:srgbClr val="000000"/>
                          </a:solidFill>
                          <a:effectLst/>
                          <a:latin typeface="Calibri" panose="020F0502020204030204" pitchFamily="34" charset="0"/>
                        </a:rPr>
                        <a:t>$23,430.00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2000" b="1" i="0" u="none" strike="noStrike" dirty="0">
                          <a:solidFill>
                            <a:srgbClr val="000000"/>
                          </a:solidFill>
                          <a:effectLst/>
                          <a:latin typeface="Calibri" panose="020F0502020204030204" pitchFamily="34" charset="0"/>
                        </a:rPr>
                        <a:t>195 homes</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44091635"/>
                  </a:ext>
                </a:extLst>
              </a:tr>
              <a:tr h="416259">
                <a:tc>
                  <a:txBody>
                    <a:bodyPr/>
                    <a:lstStyle/>
                    <a:p>
                      <a:pPr algn="ctr" fontAlgn="t">
                        <a:buNone/>
                      </a:pPr>
                      <a:r>
                        <a:rPr lang="en-US" sz="2000" b="1" i="0" u="none" strike="noStrike" dirty="0">
                          <a:solidFill>
                            <a:srgbClr val="000000"/>
                          </a:solidFill>
                          <a:effectLst/>
                          <a:latin typeface="Calibri" panose="020F0502020204030204" pitchFamily="34" charset="0"/>
                        </a:rPr>
                        <a:t>2026 HOA Dues outstanding</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t">
                        <a:buNone/>
                      </a:pPr>
                      <a:r>
                        <a:rPr lang="en-US" sz="2000" b="1" i="0" u="none" strike="noStrike" dirty="0">
                          <a:solidFill>
                            <a:srgbClr val="000000"/>
                          </a:solidFill>
                          <a:effectLst/>
                          <a:latin typeface="Calibri" panose="020F0502020204030204" pitchFamily="34" charset="0"/>
                        </a:rPr>
                        <a:t>$11,130.00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t">
                        <a:buNone/>
                      </a:pPr>
                      <a:r>
                        <a:rPr lang="en-US" sz="2000" b="1" i="0" u="none" strike="noStrike" dirty="0">
                          <a:solidFill>
                            <a:srgbClr val="000000"/>
                          </a:solidFill>
                          <a:effectLst/>
                          <a:latin typeface="Calibri" panose="020F0502020204030204" pitchFamily="34" charset="0"/>
                        </a:rPr>
                        <a:t># homes = 93</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4284285323"/>
                  </a:ext>
                </a:extLst>
              </a:tr>
            </a:tbl>
          </a:graphicData>
        </a:graphic>
      </p:graphicFrame>
    </p:spTree>
    <p:extLst>
      <p:ext uri="{BB962C8B-B14F-4D97-AF65-F5344CB8AC3E}">
        <p14:creationId xmlns:p14="http://schemas.microsoft.com/office/powerpoint/2010/main" val="750392422"/>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E74A0950-7788-2005-B67A-BF7344337B1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09CCB3F-DBCE-4964-9E34-8C5DE80EF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4E4800-A8C5-C04A-DFFE-4A3D71E6ADBA}"/>
              </a:ext>
            </a:extLst>
          </p:cNvPr>
          <p:cNvSpPr>
            <a:spLocks noGrp="1"/>
          </p:cNvSpPr>
          <p:nvPr>
            <p:ph type="title"/>
          </p:nvPr>
        </p:nvSpPr>
        <p:spPr>
          <a:xfrm>
            <a:off x="7188486" y="808836"/>
            <a:ext cx="5700939" cy="1142462"/>
          </a:xfrm>
        </p:spPr>
        <p:txBody>
          <a:bodyPr anchor="b">
            <a:noAutofit/>
          </a:bodyPr>
          <a:lstStyle/>
          <a:p>
            <a:pPr>
              <a:lnSpc>
                <a:spcPct val="90000"/>
              </a:lnSpc>
            </a:pPr>
            <a:r>
              <a:rPr lang="en-US" sz="4000" b="1" dirty="0">
                <a:latin typeface="Calibri" panose="020F0502020204030204" pitchFamily="34" charset="0"/>
                <a:ea typeface="Calibri" panose="020F0502020204030204" pitchFamily="34" charset="0"/>
                <a:cs typeface="Calibri" panose="020F0502020204030204" pitchFamily="34" charset="0"/>
              </a:rPr>
              <a:t>Reminder-WE CAN </a:t>
            </a:r>
            <a:br>
              <a:rPr lang="en-US" sz="4000" b="1" dirty="0">
                <a:latin typeface="Calibri" panose="020F0502020204030204" pitchFamily="34" charset="0"/>
                <a:ea typeface="Calibri" panose="020F0502020204030204" pitchFamily="34" charset="0"/>
                <a:cs typeface="Calibri" panose="020F0502020204030204" pitchFamily="34" charset="0"/>
              </a:rPr>
            </a:br>
            <a:r>
              <a:rPr lang="en-US" sz="4000" b="1" dirty="0">
                <a:latin typeface="Calibri" panose="020F0502020204030204" pitchFamily="34" charset="0"/>
                <a:ea typeface="Calibri" panose="020F0502020204030204" pitchFamily="34" charset="0"/>
                <a:cs typeface="Calibri" panose="020F0502020204030204" pitchFamily="34" charset="0"/>
              </a:rPr>
              <a:t>NOW ACCEPT ONLINE PAYMENTS!</a:t>
            </a:r>
          </a:p>
        </p:txBody>
      </p:sp>
      <p:sp>
        <p:nvSpPr>
          <p:cNvPr id="13" name="Snip Diagonal Corner Rectangle 24">
            <a:extLst>
              <a:ext uri="{FF2B5EF4-FFF2-40B4-BE49-F238E27FC236}">
                <a16:creationId xmlns:a16="http://schemas.microsoft.com/office/drawing/2014/main" id="{1DFF944F-74BA-483A-82C0-64E3AAF4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C3EAAE4-5200-FB8E-FEDB-8DFAFDAF5E9E}"/>
              </a:ext>
            </a:extLst>
          </p:cNvPr>
          <p:cNvPicPr>
            <a:picLocks noChangeAspect="1"/>
          </p:cNvPicPr>
          <p:nvPr/>
        </p:nvPicPr>
        <p:blipFill>
          <a:blip r:embed="rId3"/>
          <a:srcRect t="10496" r="-2" b="9141"/>
          <a:stretch>
            <a:fillRect/>
          </a:stretch>
        </p:blipFill>
        <p:spPr>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
        <p:nvSpPr>
          <p:cNvPr id="3" name="Content Placeholder 2">
            <a:extLst>
              <a:ext uri="{FF2B5EF4-FFF2-40B4-BE49-F238E27FC236}">
                <a16:creationId xmlns:a16="http://schemas.microsoft.com/office/drawing/2014/main" id="{AECA492B-4F22-7379-897F-6657BA305A62}"/>
              </a:ext>
            </a:extLst>
          </p:cNvPr>
          <p:cNvSpPr>
            <a:spLocks noGrp="1"/>
          </p:cNvSpPr>
          <p:nvPr>
            <p:ph idx="1"/>
          </p:nvPr>
        </p:nvSpPr>
        <p:spPr>
          <a:xfrm>
            <a:off x="7356733" y="2427726"/>
            <a:ext cx="4835267" cy="1745720"/>
          </a:xfrm>
        </p:spPr>
        <p:txBody>
          <a:bodyPr anchor="t">
            <a:normAutofit fontScale="92500" lnSpcReduction="20000"/>
          </a:bodyPr>
          <a:lstStyle/>
          <a:p>
            <a:pPr marL="0" indent="0">
              <a:buNone/>
            </a:pPr>
            <a:r>
              <a:rPr lang="en-US" sz="2600" b="1" dirty="0">
                <a:solidFill>
                  <a:schemeClr val="tx1"/>
                </a:solidFill>
                <a:latin typeface="Calibri" panose="020F0502020204030204" pitchFamily="34" charset="0"/>
                <a:ea typeface="Calibri" panose="020F0502020204030204" pitchFamily="34" charset="0"/>
                <a:cs typeface="Calibri" panose="020F0502020204030204" pitchFamily="34" charset="0"/>
              </a:rPr>
              <a:t>Please make payments for HOA dues at the following address:</a:t>
            </a:r>
          </a:p>
          <a:p>
            <a:pPr marL="0" indent="0">
              <a:buNone/>
            </a:pP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rPr>
              <a:t>https://pay.payneslandinghoa.com/dues</a:t>
            </a:r>
          </a:p>
          <a:p>
            <a:pPr marL="0" indent="0">
              <a:buNone/>
            </a:pPr>
            <a:endParaRPr lang="en-US" sz="1400" b="1" dirty="0">
              <a:solidFill>
                <a:schemeClr val="tx1"/>
              </a:solidFill>
            </a:endParaRPr>
          </a:p>
        </p:txBody>
      </p:sp>
      <p:grpSp>
        <p:nvGrpSpPr>
          <p:cNvPr id="15" name="Group 14">
            <a:extLst>
              <a:ext uri="{FF2B5EF4-FFF2-40B4-BE49-F238E27FC236}">
                <a16:creationId xmlns:a16="http://schemas.microsoft.com/office/drawing/2014/main" id="{A9733A91-F958-4629-801A-3F6F1E09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id="{F3812972-C68B-4C59-B3A7-4AF61E935D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CB3F3B7C-7909-4486-AA08-5C6B625C3A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00BD7DA8-741F-4296-9363-05EF915411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62068EFC-20FC-456F-839F-4BCFFCAA81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3251C60F-B911-433E-BF75-3BBEFD0538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4002412"/>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2eea7d3-29a4-495f-9410-13b80093c82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842CC3FD70E444180C7B2EDCD583A75" ma:contentTypeVersion="19" ma:contentTypeDescription="Create a new document." ma:contentTypeScope="" ma:versionID="f3107098f70747c71de49e0541450b09">
  <xsd:schema xmlns:xsd="http://www.w3.org/2001/XMLSchema" xmlns:xs="http://www.w3.org/2001/XMLSchema" xmlns:p="http://schemas.microsoft.com/office/2006/metadata/properties" xmlns:ns3="b2eea7d3-29a4-495f-9410-13b80093c825" xmlns:ns4="88460beb-a1cc-4741-8c86-09fbbe81a802" targetNamespace="http://schemas.microsoft.com/office/2006/metadata/properties" ma:root="true" ma:fieldsID="e03b413e3e16383939e81ac188fdf33b" ns3:_="" ns4:_="">
    <xsd:import namespace="b2eea7d3-29a4-495f-9410-13b80093c825"/>
    <xsd:import namespace="88460beb-a1cc-4741-8c86-09fbbe81a802"/>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element ref="ns3:MediaServiceObjectDetectorVersions" minOccurs="0"/>
                <xsd:element ref="ns3:_activity" minOccurs="0"/>
                <xsd:element ref="ns3:MediaServiceSystemTag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eea7d3-29a4-495f-9410-13b80093c8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_activity" ma:index="23" nillable="true" ma:displayName="_activity" ma:hidden="true" ma:internalName="_activity">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460beb-a1cc-4741-8c86-09fbbe81a80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4366CD-D379-4DC3-A8FC-309BBE9736F0}">
  <ds:schemaRefs>
    <ds:schemaRef ds:uri="http://schemas.microsoft.com/sharepoint/v3/contenttype/forms"/>
  </ds:schemaRefs>
</ds:datastoreItem>
</file>

<file path=customXml/itemProps2.xml><?xml version="1.0" encoding="utf-8"?>
<ds:datastoreItem xmlns:ds="http://schemas.openxmlformats.org/officeDocument/2006/customXml" ds:itemID="{EED4F16B-B134-4078-A251-0FA2A76F81E2}">
  <ds:schemaRefs>
    <ds:schemaRef ds:uri="http://schemas.microsoft.com/office/2006/documentManagement/types"/>
    <ds:schemaRef ds:uri="http://purl.org/dc/terms/"/>
    <ds:schemaRef ds:uri="http://schemas.openxmlformats.org/package/2006/metadata/core-properties"/>
    <ds:schemaRef ds:uri="http://purl.org/dc/dcmitype/"/>
    <ds:schemaRef ds:uri="88460beb-a1cc-4741-8c86-09fbbe81a802"/>
    <ds:schemaRef ds:uri="b2eea7d3-29a4-495f-9410-13b80093c825"/>
    <ds:schemaRef ds:uri="http://purl.org/dc/elements/1.1/"/>
    <ds:schemaRef ds:uri="http://schemas.microsoft.com/office/2006/metadata/properti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07EB1117-1496-4D60-B78F-9A3FCE777C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eea7d3-29a4-495f-9410-13b80093c825"/>
    <ds:schemaRef ds:uri="88460beb-a1cc-4741-8c86-09fbbe81a8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2c7890e8-8459-473b-8b86-643375e9aab5}" enabled="1" method="Privileged" siteId="{8c642d1d-d709-47b0-ab10-080af10798fb}" removed="0"/>
</clbl:labelList>
</file>

<file path=docProps/app.xml><?xml version="1.0" encoding="utf-8"?>
<Properties xmlns="http://schemas.openxmlformats.org/officeDocument/2006/extended-properties" xmlns:vt="http://schemas.openxmlformats.org/officeDocument/2006/docPropsVTypes">
  <Template>Slice</Template>
  <TotalTime>3569</TotalTime>
  <Words>3155</Words>
  <Application>Microsoft Office PowerPoint</Application>
  <PresentationFormat>Widescreen</PresentationFormat>
  <Paragraphs>246</Paragraphs>
  <Slides>23</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Aptos</vt:lpstr>
      <vt:lpstr>Arial</vt:lpstr>
      <vt:lpstr>Calibri</vt:lpstr>
      <vt:lpstr>Century Gothic</vt:lpstr>
      <vt:lpstr>Times New Roman</vt:lpstr>
      <vt:lpstr>Wingdings</vt:lpstr>
      <vt:lpstr>Wingdings 3</vt:lpstr>
      <vt:lpstr>Slice</vt:lpstr>
      <vt:lpstr>Payne’s landing hoa</vt:lpstr>
      <vt:lpstr>agenda</vt:lpstr>
      <vt:lpstr>PowerPoint Presentation</vt:lpstr>
      <vt:lpstr>Nominations from the floor</vt:lpstr>
      <vt:lpstr>VOLUNTEERS NEEDED!</vt:lpstr>
      <vt:lpstr>2026 Social Events</vt:lpstr>
      <vt:lpstr>Financials</vt:lpstr>
      <vt:lpstr>Financials</vt:lpstr>
      <vt:lpstr>Reminder-WE CAN  NOW ACCEPT ONLINE PAYMENTS!</vt:lpstr>
      <vt:lpstr>Reminder-Form to complete to get  HOA Board Approval</vt:lpstr>
      <vt:lpstr>CCR CoMPLIANCE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Door prize</vt:lpstr>
      <vt:lpstr>Questions/     open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Paynes landing hoa</dc:title>
  <dc:creator>Luvisi, Mary E.</dc:creator>
  <cp:lastModifiedBy>Ballard, Mary E.</cp:lastModifiedBy>
  <cp:revision>50</cp:revision>
  <dcterms:created xsi:type="dcterms:W3CDTF">2024-10-03T20:24:41Z</dcterms:created>
  <dcterms:modified xsi:type="dcterms:W3CDTF">2026-03-11T13:17:22Z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0x010100C842CC3FD70E444180C7B2EDCD583A75</vt:lpwstr>
  </property>
  <property fmtid="{D5CDD505-2E9C-101B-9397-08002B2CF9AE}" pid="3" name="MediaServiceImageTags">
    <vt:lpwstr/>
  </property>
</Properties>
</file>