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2" r:id="rId2"/>
  </p:sldMasterIdLst>
  <p:notesMasterIdLst>
    <p:notesMasterId r:id="rId31"/>
  </p:notesMasterIdLst>
  <p:sldIdLst>
    <p:sldId id="489" r:id="rId3"/>
    <p:sldId id="651" r:id="rId4"/>
    <p:sldId id="257" r:id="rId5"/>
    <p:sldId id="643" r:id="rId6"/>
    <p:sldId id="649" r:id="rId7"/>
    <p:sldId id="652" r:id="rId8"/>
    <p:sldId id="544" r:id="rId9"/>
    <p:sldId id="550" r:id="rId10"/>
    <p:sldId id="551" r:id="rId11"/>
    <p:sldId id="496" r:id="rId12"/>
    <p:sldId id="618" r:id="rId13"/>
    <p:sldId id="619" r:id="rId14"/>
    <p:sldId id="435" r:id="rId15"/>
    <p:sldId id="283" r:id="rId16"/>
    <p:sldId id="626" r:id="rId17"/>
    <p:sldId id="627" r:id="rId18"/>
    <p:sldId id="556" r:id="rId19"/>
    <p:sldId id="559" r:id="rId20"/>
    <p:sldId id="376" r:id="rId21"/>
    <p:sldId id="597" r:id="rId22"/>
    <p:sldId id="599" r:id="rId23"/>
    <p:sldId id="647" r:id="rId24"/>
    <p:sldId id="339" r:id="rId25"/>
    <p:sldId id="268" r:id="rId26"/>
    <p:sldId id="519" r:id="rId27"/>
    <p:sldId id="580" r:id="rId28"/>
    <p:sldId id="315" r:id="rId29"/>
    <p:sldId id="650" r:id="rId30"/>
  </p:sldIdLst>
  <p:sldSz cx="6858000" cy="9144000" type="letter"/>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sWilburn" initials="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p:scale>
          <a:sx n="70" d="100"/>
          <a:sy n="70" d="100"/>
        </p:scale>
        <p:origin x="2342" y="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D21C28-96DE-4E91-8CEA-6215C50BE558}" type="doc">
      <dgm:prSet loTypeId="urn:microsoft.com/office/officeart/2005/8/layout/vProcess5" loCatId="process" qsTypeId="urn:microsoft.com/office/officeart/2005/8/quickstyle/simple4" qsCatId="simple" csTypeId="urn:microsoft.com/office/officeart/2005/8/colors/accent2_2" csCatId="accent2" phldr="1"/>
      <dgm:spPr/>
      <dgm:t>
        <a:bodyPr/>
        <a:lstStyle/>
        <a:p>
          <a:endParaRPr lang="en-US"/>
        </a:p>
      </dgm:t>
    </dgm:pt>
    <dgm:pt modelId="{39C6DC54-C9EA-4D25-B568-2031E23576CE}">
      <dgm:prSet/>
      <dgm:spPr/>
      <dgm:t>
        <a:bodyPr/>
        <a:lstStyle/>
        <a:p>
          <a:r>
            <a:rPr lang="en-US"/>
            <a:t>Always use at least two ply for heavy recovery work.</a:t>
          </a:r>
        </a:p>
      </dgm:t>
    </dgm:pt>
    <dgm:pt modelId="{E45BDADA-CF91-4857-B2FB-E008D15B6CEC}" type="parTrans" cxnId="{FA592D3A-6E14-48F8-AE5F-9F6550FC5826}">
      <dgm:prSet/>
      <dgm:spPr/>
      <dgm:t>
        <a:bodyPr/>
        <a:lstStyle/>
        <a:p>
          <a:endParaRPr lang="en-US"/>
        </a:p>
      </dgm:t>
    </dgm:pt>
    <dgm:pt modelId="{27172A79-F33F-41DB-B853-82825A980148}" type="sibTrans" cxnId="{FA592D3A-6E14-48F8-AE5F-9F6550FC5826}">
      <dgm:prSet/>
      <dgm:spPr/>
      <dgm:t>
        <a:bodyPr/>
        <a:lstStyle/>
        <a:p>
          <a:endParaRPr lang="en-US"/>
        </a:p>
      </dgm:t>
    </dgm:pt>
    <dgm:pt modelId="{1763F6AA-A970-4380-B36B-E700CD02010F}">
      <dgm:prSet/>
      <dgm:spPr/>
      <dgm:t>
        <a:bodyPr/>
        <a:lstStyle/>
        <a:p>
          <a:r>
            <a:rPr lang="en-US" dirty="0"/>
            <a:t>Always use wear pads at all corners to give the recovery strap a better surface to touch as it stretches. </a:t>
          </a:r>
        </a:p>
      </dgm:t>
    </dgm:pt>
    <dgm:pt modelId="{2AD027D4-8BE6-4218-8B2E-9E7A73AB6F18}" type="parTrans" cxnId="{C5118552-E7F6-4724-B34B-9FC3F9131B48}">
      <dgm:prSet/>
      <dgm:spPr/>
      <dgm:t>
        <a:bodyPr/>
        <a:lstStyle/>
        <a:p>
          <a:endParaRPr lang="en-US"/>
        </a:p>
      </dgm:t>
    </dgm:pt>
    <dgm:pt modelId="{CFF19FA8-ED86-4D4A-8CD8-F6F56B07E098}" type="sibTrans" cxnId="{C5118552-E7F6-4724-B34B-9FC3F9131B48}">
      <dgm:prSet/>
      <dgm:spPr/>
      <dgm:t>
        <a:bodyPr/>
        <a:lstStyle/>
        <a:p>
          <a:endParaRPr lang="en-US"/>
        </a:p>
      </dgm:t>
    </dgm:pt>
    <dgm:pt modelId="{CA5F2371-8DDC-455D-8EAE-8A68A2054EA3}">
      <dgm:prSet/>
      <dgm:spPr/>
      <dgm:t>
        <a:bodyPr/>
        <a:lstStyle/>
        <a:p>
          <a:r>
            <a:rPr lang="en-US" dirty="0"/>
            <a:t>Cordura wrapped is always a good idea. It does NOT make the strap bullet-proof but it does help!</a:t>
          </a:r>
        </a:p>
      </dgm:t>
    </dgm:pt>
    <dgm:pt modelId="{823DFD00-58C7-45E4-B3F3-C931A50A35A1}" type="parTrans" cxnId="{3A88E320-F065-41DD-AF9F-B69E18B82134}">
      <dgm:prSet/>
      <dgm:spPr/>
      <dgm:t>
        <a:bodyPr/>
        <a:lstStyle/>
        <a:p>
          <a:endParaRPr lang="en-US"/>
        </a:p>
      </dgm:t>
    </dgm:pt>
    <dgm:pt modelId="{D38F7D68-CBD9-4325-B56C-78A2DB5FB7CD}" type="sibTrans" cxnId="{3A88E320-F065-41DD-AF9F-B69E18B82134}">
      <dgm:prSet/>
      <dgm:spPr/>
      <dgm:t>
        <a:bodyPr/>
        <a:lstStyle/>
        <a:p>
          <a:endParaRPr lang="en-US"/>
        </a:p>
      </dgm:t>
    </dgm:pt>
    <dgm:pt modelId="{475D0F86-A11E-436B-B259-0DF0183D6604}">
      <dgm:prSet/>
      <dgm:spPr/>
      <dgm:t>
        <a:bodyPr/>
        <a:lstStyle/>
        <a:p>
          <a:r>
            <a:rPr lang="en-US" dirty="0"/>
            <a:t>Always load fiber evenly</a:t>
          </a:r>
        </a:p>
      </dgm:t>
    </dgm:pt>
    <dgm:pt modelId="{F9500A06-C127-48DA-A0E8-28C7B5D7A84C}" type="parTrans" cxnId="{4CBD1F1E-E33F-4201-B39B-E7D36C70576D}">
      <dgm:prSet/>
      <dgm:spPr/>
      <dgm:t>
        <a:bodyPr/>
        <a:lstStyle/>
        <a:p>
          <a:endParaRPr lang="en-US"/>
        </a:p>
      </dgm:t>
    </dgm:pt>
    <dgm:pt modelId="{CAFF9006-0838-47F6-A77F-5F9CF0935C58}" type="sibTrans" cxnId="{4CBD1F1E-E33F-4201-B39B-E7D36C70576D}">
      <dgm:prSet/>
      <dgm:spPr/>
      <dgm:t>
        <a:bodyPr/>
        <a:lstStyle/>
        <a:p>
          <a:endParaRPr lang="en-US"/>
        </a:p>
      </dgm:t>
    </dgm:pt>
    <dgm:pt modelId="{FB90B79A-6FA0-4142-B5F9-98F878B67AEA}" type="pres">
      <dgm:prSet presAssocID="{A7D21C28-96DE-4E91-8CEA-6215C50BE558}" presName="outerComposite" presStyleCnt="0">
        <dgm:presLayoutVars>
          <dgm:chMax val="5"/>
          <dgm:dir/>
          <dgm:resizeHandles val="exact"/>
        </dgm:presLayoutVars>
      </dgm:prSet>
      <dgm:spPr/>
    </dgm:pt>
    <dgm:pt modelId="{587A8D68-85CC-4D46-A64E-2A721BB2D45D}" type="pres">
      <dgm:prSet presAssocID="{A7D21C28-96DE-4E91-8CEA-6215C50BE558}" presName="dummyMaxCanvas" presStyleCnt="0">
        <dgm:presLayoutVars/>
      </dgm:prSet>
      <dgm:spPr/>
    </dgm:pt>
    <dgm:pt modelId="{CCB036BB-A367-48EB-86B1-19480219D8CF}" type="pres">
      <dgm:prSet presAssocID="{A7D21C28-96DE-4E91-8CEA-6215C50BE558}" presName="FourNodes_1" presStyleLbl="node1" presStyleIdx="0" presStyleCnt="4" custLinFactNeighborX="6280" custLinFactNeighborY="658">
        <dgm:presLayoutVars>
          <dgm:bulletEnabled val="1"/>
        </dgm:presLayoutVars>
      </dgm:prSet>
      <dgm:spPr/>
    </dgm:pt>
    <dgm:pt modelId="{1FE3F230-3F36-4D08-A9F0-E2350E1ED4C3}" type="pres">
      <dgm:prSet presAssocID="{A7D21C28-96DE-4E91-8CEA-6215C50BE558}" presName="FourNodes_2" presStyleLbl="node1" presStyleIdx="1" presStyleCnt="4" custLinFactNeighborX="-1998" custLinFactNeighborY="-23097">
        <dgm:presLayoutVars>
          <dgm:bulletEnabled val="1"/>
        </dgm:presLayoutVars>
      </dgm:prSet>
      <dgm:spPr/>
    </dgm:pt>
    <dgm:pt modelId="{5BAEB8C2-F1A4-41A7-B4F1-CCF592A03E38}" type="pres">
      <dgm:prSet presAssocID="{A7D21C28-96DE-4E91-8CEA-6215C50BE558}" presName="FourNodes_3" presStyleLbl="node1" presStyleIdx="2" presStyleCnt="4" custLinFactNeighborX="-10248" custLinFactNeighborY="-45969">
        <dgm:presLayoutVars>
          <dgm:bulletEnabled val="1"/>
        </dgm:presLayoutVars>
      </dgm:prSet>
      <dgm:spPr/>
    </dgm:pt>
    <dgm:pt modelId="{AE0C349A-AFF3-494A-B3B2-624D108612D7}" type="pres">
      <dgm:prSet presAssocID="{A7D21C28-96DE-4E91-8CEA-6215C50BE558}" presName="FourNodes_4" presStyleLbl="node1" presStyleIdx="3" presStyleCnt="4" custLinFactNeighborX="-18381" custLinFactNeighborY="-64264">
        <dgm:presLayoutVars>
          <dgm:bulletEnabled val="1"/>
        </dgm:presLayoutVars>
      </dgm:prSet>
      <dgm:spPr/>
    </dgm:pt>
    <dgm:pt modelId="{41E8AB84-6B2F-4F0D-AB2C-1122A06EC087}" type="pres">
      <dgm:prSet presAssocID="{A7D21C28-96DE-4E91-8CEA-6215C50BE558}" presName="FourConn_1-2" presStyleLbl="fgAccFollowNode1" presStyleIdx="0" presStyleCnt="3" custLinFactNeighborX="-6344" custLinFactNeighborY="-75405">
        <dgm:presLayoutVars>
          <dgm:bulletEnabled val="1"/>
        </dgm:presLayoutVars>
      </dgm:prSet>
      <dgm:spPr/>
    </dgm:pt>
    <dgm:pt modelId="{14F4B11F-3B76-4578-AEAA-6D2B525FC9AD}" type="pres">
      <dgm:prSet presAssocID="{A7D21C28-96DE-4E91-8CEA-6215C50BE558}" presName="FourConn_2-3" presStyleLbl="fgAccFollowNode1" presStyleIdx="1" presStyleCnt="3" custLinFactX="-20084" custLinFactY="-20386" custLinFactNeighborX="-100000" custLinFactNeighborY="-100000">
        <dgm:presLayoutVars>
          <dgm:bulletEnabled val="1"/>
        </dgm:presLayoutVars>
      </dgm:prSet>
      <dgm:spPr/>
    </dgm:pt>
    <dgm:pt modelId="{D831E8AE-0768-4381-8F13-352209703CAE}" type="pres">
      <dgm:prSet presAssocID="{A7D21C28-96DE-4E91-8CEA-6215C50BE558}" presName="FourConn_3-4" presStyleLbl="fgAccFollowNode1" presStyleIdx="2" presStyleCnt="3" custLinFactX="-100000" custLinFactY="-47213" custLinFactNeighborX="-130120" custLinFactNeighborY="-100000">
        <dgm:presLayoutVars>
          <dgm:bulletEnabled val="1"/>
        </dgm:presLayoutVars>
      </dgm:prSet>
      <dgm:spPr/>
    </dgm:pt>
    <dgm:pt modelId="{79308EAC-C49E-42FD-8E87-C8C6B4AFD44A}" type="pres">
      <dgm:prSet presAssocID="{A7D21C28-96DE-4E91-8CEA-6215C50BE558}" presName="FourNodes_1_text" presStyleLbl="node1" presStyleIdx="3" presStyleCnt="4">
        <dgm:presLayoutVars>
          <dgm:bulletEnabled val="1"/>
        </dgm:presLayoutVars>
      </dgm:prSet>
      <dgm:spPr/>
    </dgm:pt>
    <dgm:pt modelId="{3D7A40B7-9966-40BC-879E-1928BA11B4D8}" type="pres">
      <dgm:prSet presAssocID="{A7D21C28-96DE-4E91-8CEA-6215C50BE558}" presName="FourNodes_2_text" presStyleLbl="node1" presStyleIdx="3" presStyleCnt="4">
        <dgm:presLayoutVars>
          <dgm:bulletEnabled val="1"/>
        </dgm:presLayoutVars>
      </dgm:prSet>
      <dgm:spPr/>
    </dgm:pt>
    <dgm:pt modelId="{03A00000-575C-479E-8676-4365AB660FAC}" type="pres">
      <dgm:prSet presAssocID="{A7D21C28-96DE-4E91-8CEA-6215C50BE558}" presName="FourNodes_3_text" presStyleLbl="node1" presStyleIdx="3" presStyleCnt="4">
        <dgm:presLayoutVars>
          <dgm:bulletEnabled val="1"/>
        </dgm:presLayoutVars>
      </dgm:prSet>
      <dgm:spPr/>
    </dgm:pt>
    <dgm:pt modelId="{59D72683-051F-42AA-8DFF-6A09B1525D21}" type="pres">
      <dgm:prSet presAssocID="{A7D21C28-96DE-4E91-8CEA-6215C50BE558}" presName="FourNodes_4_text" presStyleLbl="node1" presStyleIdx="3" presStyleCnt="4">
        <dgm:presLayoutVars>
          <dgm:bulletEnabled val="1"/>
        </dgm:presLayoutVars>
      </dgm:prSet>
      <dgm:spPr/>
    </dgm:pt>
  </dgm:ptLst>
  <dgm:cxnLst>
    <dgm:cxn modelId="{F6F5F30A-F9FF-4509-8050-71C2FB7396BC}" type="presOf" srcId="{A7D21C28-96DE-4E91-8CEA-6215C50BE558}" destId="{FB90B79A-6FA0-4142-B5F9-98F878B67AEA}" srcOrd="0" destOrd="0" presId="urn:microsoft.com/office/officeart/2005/8/layout/vProcess5"/>
    <dgm:cxn modelId="{4CBD1F1E-E33F-4201-B39B-E7D36C70576D}" srcId="{A7D21C28-96DE-4E91-8CEA-6215C50BE558}" destId="{475D0F86-A11E-436B-B259-0DF0183D6604}" srcOrd="3" destOrd="0" parTransId="{F9500A06-C127-48DA-A0E8-28C7B5D7A84C}" sibTransId="{CAFF9006-0838-47F6-A77F-5F9CF0935C58}"/>
    <dgm:cxn modelId="{3A88E320-F065-41DD-AF9F-B69E18B82134}" srcId="{A7D21C28-96DE-4E91-8CEA-6215C50BE558}" destId="{CA5F2371-8DDC-455D-8EAE-8A68A2054EA3}" srcOrd="2" destOrd="0" parTransId="{823DFD00-58C7-45E4-B3F3-C931A50A35A1}" sibTransId="{D38F7D68-CBD9-4325-B56C-78A2DB5FB7CD}"/>
    <dgm:cxn modelId="{5453D333-79BE-4734-87FD-51A2A0C4DE3F}" type="presOf" srcId="{CFF19FA8-ED86-4D4A-8CD8-F6F56B07E098}" destId="{14F4B11F-3B76-4578-AEAA-6D2B525FC9AD}" srcOrd="0" destOrd="0" presId="urn:microsoft.com/office/officeart/2005/8/layout/vProcess5"/>
    <dgm:cxn modelId="{79DDF436-0D01-4597-8D9D-F8F830203713}" type="presOf" srcId="{475D0F86-A11E-436B-B259-0DF0183D6604}" destId="{AE0C349A-AFF3-494A-B3B2-624D108612D7}" srcOrd="0" destOrd="0" presId="urn:microsoft.com/office/officeart/2005/8/layout/vProcess5"/>
    <dgm:cxn modelId="{FA592D3A-6E14-48F8-AE5F-9F6550FC5826}" srcId="{A7D21C28-96DE-4E91-8CEA-6215C50BE558}" destId="{39C6DC54-C9EA-4D25-B568-2031E23576CE}" srcOrd="0" destOrd="0" parTransId="{E45BDADA-CF91-4857-B2FB-E008D15B6CEC}" sibTransId="{27172A79-F33F-41DB-B853-82825A980148}"/>
    <dgm:cxn modelId="{0F375C3C-B4AE-429C-9628-E095D76492A7}" type="presOf" srcId="{CA5F2371-8DDC-455D-8EAE-8A68A2054EA3}" destId="{5BAEB8C2-F1A4-41A7-B4F1-CCF592A03E38}" srcOrd="0" destOrd="0" presId="urn:microsoft.com/office/officeart/2005/8/layout/vProcess5"/>
    <dgm:cxn modelId="{6EC18A6A-2229-46D4-85EC-A9343E533FEA}" type="presOf" srcId="{1763F6AA-A970-4380-B36B-E700CD02010F}" destId="{1FE3F230-3F36-4D08-A9F0-E2350E1ED4C3}" srcOrd="0" destOrd="0" presId="urn:microsoft.com/office/officeart/2005/8/layout/vProcess5"/>
    <dgm:cxn modelId="{C5118552-E7F6-4724-B34B-9FC3F9131B48}" srcId="{A7D21C28-96DE-4E91-8CEA-6215C50BE558}" destId="{1763F6AA-A970-4380-B36B-E700CD02010F}" srcOrd="1" destOrd="0" parTransId="{2AD027D4-8BE6-4218-8B2E-9E7A73AB6F18}" sibTransId="{CFF19FA8-ED86-4D4A-8CD8-F6F56B07E098}"/>
    <dgm:cxn modelId="{70812D75-29E7-4568-A5A6-328E5AFA7C48}" type="presOf" srcId="{39C6DC54-C9EA-4D25-B568-2031E23576CE}" destId="{79308EAC-C49E-42FD-8E87-C8C6B4AFD44A}" srcOrd="1" destOrd="0" presId="urn:microsoft.com/office/officeart/2005/8/layout/vProcess5"/>
    <dgm:cxn modelId="{47ED14BF-E857-4761-8DD3-733D443BE0BA}" type="presOf" srcId="{39C6DC54-C9EA-4D25-B568-2031E23576CE}" destId="{CCB036BB-A367-48EB-86B1-19480219D8CF}" srcOrd="0" destOrd="0" presId="urn:microsoft.com/office/officeart/2005/8/layout/vProcess5"/>
    <dgm:cxn modelId="{D8B19DCF-A34E-4181-A70E-6C9647244B19}" type="presOf" srcId="{D38F7D68-CBD9-4325-B56C-78A2DB5FB7CD}" destId="{D831E8AE-0768-4381-8F13-352209703CAE}" srcOrd="0" destOrd="0" presId="urn:microsoft.com/office/officeart/2005/8/layout/vProcess5"/>
    <dgm:cxn modelId="{64487ADE-3D84-4542-AE3C-F9941A631F33}" type="presOf" srcId="{1763F6AA-A970-4380-B36B-E700CD02010F}" destId="{3D7A40B7-9966-40BC-879E-1928BA11B4D8}" srcOrd="1" destOrd="0" presId="urn:microsoft.com/office/officeart/2005/8/layout/vProcess5"/>
    <dgm:cxn modelId="{D55350E4-B1B7-418A-941C-D48D0CF8E81A}" type="presOf" srcId="{475D0F86-A11E-436B-B259-0DF0183D6604}" destId="{59D72683-051F-42AA-8DFF-6A09B1525D21}" srcOrd="1" destOrd="0" presId="urn:microsoft.com/office/officeart/2005/8/layout/vProcess5"/>
    <dgm:cxn modelId="{9E111EF7-69A1-4FED-90A4-1740F5E55D4E}" type="presOf" srcId="{27172A79-F33F-41DB-B853-82825A980148}" destId="{41E8AB84-6B2F-4F0D-AB2C-1122A06EC087}" srcOrd="0" destOrd="0" presId="urn:microsoft.com/office/officeart/2005/8/layout/vProcess5"/>
    <dgm:cxn modelId="{BBCB4FFE-9132-4697-A1F6-24CA8FFE6A23}" type="presOf" srcId="{CA5F2371-8DDC-455D-8EAE-8A68A2054EA3}" destId="{03A00000-575C-479E-8676-4365AB660FAC}" srcOrd="1" destOrd="0" presId="urn:microsoft.com/office/officeart/2005/8/layout/vProcess5"/>
    <dgm:cxn modelId="{341BE2A5-5010-484D-82A0-5075242CCD4F}" type="presParOf" srcId="{FB90B79A-6FA0-4142-B5F9-98F878B67AEA}" destId="{587A8D68-85CC-4D46-A64E-2A721BB2D45D}" srcOrd="0" destOrd="0" presId="urn:microsoft.com/office/officeart/2005/8/layout/vProcess5"/>
    <dgm:cxn modelId="{B31341E5-0953-41E2-AF95-2160CE197A2B}" type="presParOf" srcId="{FB90B79A-6FA0-4142-B5F9-98F878B67AEA}" destId="{CCB036BB-A367-48EB-86B1-19480219D8CF}" srcOrd="1" destOrd="0" presId="urn:microsoft.com/office/officeart/2005/8/layout/vProcess5"/>
    <dgm:cxn modelId="{0C39326E-3EF1-4FDC-B7F7-73F854E4E5F2}" type="presParOf" srcId="{FB90B79A-6FA0-4142-B5F9-98F878B67AEA}" destId="{1FE3F230-3F36-4D08-A9F0-E2350E1ED4C3}" srcOrd="2" destOrd="0" presId="urn:microsoft.com/office/officeart/2005/8/layout/vProcess5"/>
    <dgm:cxn modelId="{9B6CF545-C158-4CB4-9044-1C9D9B4B411F}" type="presParOf" srcId="{FB90B79A-6FA0-4142-B5F9-98F878B67AEA}" destId="{5BAEB8C2-F1A4-41A7-B4F1-CCF592A03E38}" srcOrd="3" destOrd="0" presId="urn:microsoft.com/office/officeart/2005/8/layout/vProcess5"/>
    <dgm:cxn modelId="{83994255-9894-40BF-A350-6A8B275C4466}" type="presParOf" srcId="{FB90B79A-6FA0-4142-B5F9-98F878B67AEA}" destId="{AE0C349A-AFF3-494A-B3B2-624D108612D7}" srcOrd="4" destOrd="0" presId="urn:microsoft.com/office/officeart/2005/8/layout/vProcess5"/>
    <dgm:cxn modelId="{6073A455-B511-426D-9A30-6FDA8EC6BE04}" type="presParOf" srcId="{FB90B79A-6FA0-4142-B5F9-98F878B67AEA}" destId="{41E8AB84-6B2F-4F0D-AB2C-1122A06EC087}" srcOrd="5" destOrd="0" presId="urn:microsoft.com/office/officeart/2005/8/layout/vProcess5"/>
    <dgm:cxn modelId="{A9B5649A-DE8D-41D6-9463-60571457D00D}" type="presParOf" srcId="{FB90B79A-6FA0-4142-B5F9-98F878B67AEA}" destId="{14F4B11F-3B76-4578-AEAA-6D2B525FC9AD}" srcOrd="6" destOrd="0" presId="urn:microsoft.com/office/officeart/2005/8/layout/vProcess5"/>
    <dgm:cxn modelId="{6295F29C-4154-4F26-B416-85D32159A6AA}" type="presParOf" srcId="{FB90B79A-6FA0-4142-B5F9-98F878B67AEA}" destId="{D831E8AE-0768-4381-8F13-352209703CAE}" srcOrd="7" destOrd="0" presId="urn:microsoft.com/office/officeart/2005/8/layout/vProcess5"/>
    <dgm:cxn modelId="{66187A3D-8420-4B43-833C-7020BF3B5774}" type="presParOf" srcId="{FB90B79A-6FA0-4142-B5F9-98F878B67AEA}" destId="{79308EAC-C49E-42FD-8E87-C8C6B4AFD44A}" srcOrd="8" destOrd="0" presId="urn:microsoft.com/office/officeart/2005/8/layout/vProcess5"/>
    <dgm:cxn modelId="{8A58A5DF-B5B2-4558-8210-C18EECFAD162}" type="presParOf" srcId="{FB90B79A-6FA0-4142-B5F9-98F878B67AEA}" destId="{3D7A40B7-9966-40BC-879E-1928BA11B4D8}" srcOrd="9" destOrd="0" presId="urn:microsoft.com/office/officeart/2005/8/layout/vProcess5"/>
    <dgm:cxn modelId="{DCB5865B-BAD3-495C-8BC2-8DCF36DF5E35}" type="presParOf" srcId="{FB90B79A-6FA0-4142-B5F9-98F878B67AEA}" destId="{03A00000-575C-479E-8676-4365AB660FAC}" srcOrd="10" destOrd="0" presId="urn:microsoft.com/office/officeart/2005/8/layout/vProcess5"/>
    <dgm:cxn modelId="{4464047C-0443-41E6-B182-31DF1FCF8CFB}" type="presParOf" srcId="{FB90B79A-6FA0-4142-B5F9-98F878B67AEA}" destId="{59D72683-051F-42AA-8DFF-6A09B1525D21}"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036BB-A367-48EB-86B1-19480219D8CF}">
      <dsp:nvSpPr>
        <dsp:cNvPr id="0" name=""/>
        <dsp:cNvSpPr/>
      </dsp:nvSpPr>
      <dsp:spPr>
        <a:xfrm>
          <a:off x="372802" y="5009"/>
          <a:ext cx="5936349" cy="76139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Always use at least two ply for heavy recovery work.</a:t>
          </a:r>
        </a:p>
      </dsp:txBody>
      <dsp:txXfrm>
        <a:off x="395102" y="27309"/>
        <a:ext cx="5050412" cy="716790"/>
      </dsp:txXfrm>
    </dsp:sp>
    <dsp:sp modelId="{1FE3F230-3F36-4D08-A9F0-E2350E1ED4C3}">
      <dsp:nvSpPr>
        <dsp:cNvPr id="0" name=""/>
        <dsp:cNvSpPr/>
      </dsp:nvSpPr>
      <dsp:spPr>
        <a:xfrm>
          <a:off x="378561" y="723967"/>
          <a:ext cx="5936349" cy="76139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Always use wear pads at all corners to give the recovery strap a better surface to touch as it stretches. </a:t>
          </a:r>
        </a:p>
      </dsp:txBody>
      <dsp:txXfrm>
        <a:off x="400861" y="746267"/>
        <a:ext cx="4899676" cy="716790"/>
      </dsp:txXfrm>
    </dsp:sp>
    <dsp:sp modelId="{5BAEB8C2-F1A4-41A7-B4F1-CCF592A03E38}">
      <dsp:nvSpPr>
        <dsp:cNvPr id="0" name=""/>
        <dsp:cNvSpPr/>
      </dsp:nvSpPr>
      <dsp:spPr>
        <a:xfrm>
          <a:off x="378561" y="1449647"/>
          <a:ext cx="5936349" cy="76139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Cordura wrapped is always a good idea. It does NOT make the strap bullet-proof but it does help!</a:t>
          </a:r>
        </a:p>
      </dsp:txBody>
      <dsp:txXfrm>
        <a:off x="400861" y="1471947"/>
        <a:ext cx="4907096" cy="716790"/>
      </dsp:txXfrm>
    </dsp:sp>
    <dsp:sp modelId="{AE0C349A-AFF3-494A-B3B2-624D108612D7}">
      <dsp:nvSpPr>
        <dsp:cNvPr id="0" name=""/>
        <dsp:cNvSpPr/>
      </dsp:nvSpPr>
      <dsp:spPr>
        <a:xfrm>
          <a:off x="392926" y="2210176"/>
          <a:ext cx="5936349" cy="76139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Always load fiber evenly</a:t>
          </a:r>
        </a:p>
      </dsp:txBody>
      <dsp:txXfrm>
        <a:off x="415226" y="2232476"/>
        <a:ext cx="4899676" cy="716790"/>
      </dsp:txXfrm>
    </dsp:sp>
    <dsp:sp modelId="{41E8AB84-6B2F-4F0D-AB2C-1122A06EC087}">
      <dsp:nvSpPr>
        <dsp:cNvPr id="0" name=""/>
        <dsp:cNvSpPr/>
      </dsp:nvSpPr>
      <dsp:spPr>
        <a:xfrm>
          <a:off x="5410048" y="209973"/>
          <a:ext cx="494904" cy="494904"/>
        </a:xfrm>
        <a:prstGeom prst="downArrow">
          <a:avLst>
            <a:gd name="adj1" fmla="val 55000"/>
            <a:gd name="adj2" fmla="val 45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521401" y="209973"/>
        <a:ext cx="272198" cy="372415"/>
      </dsp:txXfrm>
    </dsp:sp>
    <dsp:sp modelId="{14F4B11F-3B76-4578-AEAA-6D2B525FC9AD}">
      <dsp:nvSpPr>
        <dsp:cNvPr id="0" name=""/>
        <dsp:cNvSpPr/>
      </dsp:nvSpPr>
      <dsp:spPr>
        <a:xfrm>
          <a:off x="5344314" y="887186"/>
          <a:ext cx="494904" cy="494904"/>
        </a:xfrm>
        <a:prstGeom prst="downArrow">
          <a:avLst>
            <a:gd name="adj1" fmla="val 55000"/>
            <a:gd name="adj2" fmla="val 45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455667" y="887186"/>
        <a:ext cx="272198" cy="372415"/>
      </dsp:txXfrm>
    </dsp:sp>
    <dsp:sp modelId="{D831E8AE-0768-4381-8F13-352209703CAE}">
      <dsp:nvSpPr>
        <dsp:cNvPr id="0" name=""/>
        <dsp:cNvSpPr/>
      </dsp:nvSpPr>
      <dsp:spPr>
        <a:xfrm>
          <a:off x="5289490" y="1654244"/>
          <a:ext cx="494904" cy="494904"/>
        </a:xfrm>
        <a:prstGeom prst="downArrow">
          <a:avLst>
            <a:gd name="adj1" fmla="val 55000"/>
            <a:gd name="adj2" fmla="val 45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400843" y="1654244"/>
        <a:ext cx="272198" cy="37241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50" tIns="48325" rIns="96650" bIns="48325" rtlCol="0"/>
          <a:lstStyle>
            <a:lvl1pPr algn="l">
              <a:defRPr sz="1200"/>
            </a:lvl1pPr>
          </a:lstStyle>
          <a:p>
            <a:endParaRPr lang="en-US"/>
          </a:p>
        </p:txBody>
      </p:sp>
      <p:sp>
        <p:nvSpPr>
          <p:cNvPr id="3" name="Date Placeholder 2"/>
          <p:cNvSpPr>
            <a:spLocks noGrp="1"/>
          </p:cNvSpPr>
          <p:nvPr>
            <p:ph type="dt" idx="1"/>
          </p:nvPr>
        </p:nvSpPr>
        <p:spPr>
          <a:xfrm>
            <a:off x="4143588" y="1"/>
            <a:ext cx="3169920" cy="481727"/>
          </a:xfrm>
          <a:prstGeom prst="rect">
            <a:avLst/>
          </a:prstGeom>
        </p:spPr>
        <p:txBody>
          <a:bodyPr vert="horz" lIns="96650" tIns="48325" rIns="96650" bIns="48325" rtlCol="0"/>
          <a:lstStyle>
            <a:lvl1pPr algn="r">
              <a:defRPr sz="1200"/>
            </a:lvl1pPr>
          </a:lstStyle>
          <a:p>
            <a:fld id="{0ABEB9F7-55C6-46EE-B46C-DBBAC4BD606B}" type="datetimeFigureOut">
              <a:rPr lang="en-US" smtClean="0"/>
              <a:t>3/4/2025</a:t>
            </a:fld>
            <a:endParaRPr lang="en-US"/>
          </a:p>
        </p:txBody>
      </p:sp>
      <p:sp>
        <p:nvSpPr>
          <p:cNvPr id="4" name="Slide Image Placeholder 3"/>
          <p:cNvSpPr>
            <a:spLocks noGrp="1" noRot="1" noChangeAspect="1"/>
          </p:cNvSpPr>
          <p:nvPr>
            <p:ph type="sldImg" idx="2"/>
          </p:nvPr>
        </p:nvSpPr>
        <p:spPr>
          <a:xfrm>
            <a:off x="2443163" y="1200150"/>
            <a:ext cx="2428875" cy="3240088"/>
          </a:xfrm>
          <a:prstGeom prst="rect">
            <a:avLst/>
          </a:prstGeom>
          <a:noFill/>
          <a:ln w="12700">
            <a:solidFill>
              <a:prstClr val="black"/>
            </a:solidFill>
          </a:ln>
        </p:spPr>
        <p:txBody>
          <a:bodyPr vert="horz" lIns="96650" tIns="48325" rIns="96650" bIns="48325" rtlCol="0" anchor="ctr"/>
          <a:lstStyle/>
          <a:p>
            <a:endParaRPr lang="en-US"/>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6650" tIns="48325" rIns="96650" bIns="483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0" tIns="48325" rIns="96650" bIns="48325"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5"/>
            <a:ext cx="3169920" cy="481726"/>
          </a:xfrm>
          <a:prstGeom prst="rect">
            <a:avLst/>
          </a:prstGeom>
        </p:spPr>
        <p:txBody>
          <a:bodyPr vert="horz" lIns="96650" tIns="48325" rIns="96650" bIns="48325" rtlCol="0" anchor="b"/>
          <a:lstStyle>
            <a:lvl1pPr algn="r">
              <a:defRPr sz="1200"/>
            </a:lvl1pPr>
          </a:lstStyle>
          <a:p>
            <a:fld id="{651E6323-1CA5-487B-AB59-C327E976B867}" type="slidenum">
              <a:rPr lang="en-US" smtClean="0"/>
              <a:t>‹#›</a:t>
            </a:fld>
            <a:endParaRPr lang="en-US"/>
          </a:p>
        </p:txBody>
      </p:sp>
    </p:spTree>
    <p:extLst>
      <p:ext uri="{BB962C8B-B14F-4D97-AF65-F5344CB8AC3E}">
        <p14:creationId xmlns:p14="http://schemas.microsoft.com/office/powerpoint/2010/main" val="3607442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7700F172-29A3-4E7B-8A4C-95CD7A1502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288" indent="-302034">
              <a:defRPr>
                <a:solidFill>
                  <a:schemeClr val="tx1"/>
                </a:solidFill>
                <a:latin typeface="Arial" panose="020B0604020202020204" pitchFamily="34" charset="0"/>
                <a:ea typeface="MS PGothic" panose="020B0600070205080204" pitchFamily="34" charset="-128"/>
              </a:defRPr>
            </a:lvl2pPr>
            <a:lvl3pPr marL="1208134" indent="-241627">
              <a:defRPr>
                <a:solidFill>
                  <a:schemeClr val="tx1"/>
                </a:solidFill>
                <a:latin typeface="Arial" panose="020B0604020202020204" pitchFamily="34" charset="0"/>
                <a:ea typeface="MS PGothic" panose="020B0600070205080204" pitchFamily="34" charset="-128"/>
              </a:defRPr>
            </a:lvl3pPr>
            <a:lvl4pPr marL="1691388" indent="-241627">
              <a:defRPr>
                <a:solidFill>
                  <a:schemeClr val="tx1"/>
                </a:solidFill>
                <a:latin typeface="Arial" panose="020B0604020202020204" pitchFamily="34" charset="0"/>
                <a:ea typeface="MS PGothic" panose="020B0600070205080204" pitchFamily="34" charset="-128"/>
              </a:defRPr>
            </a:lvl4pPr>
            <a:lvl5pPr marL="2174642" indent="-241627">
              <a:defRPr>
                <a:solidFill>
                  <a:schemeClr val="tx1"/>
                </a:solidFill>
                <a:latin typeface="Arial" panose="020B0604020202020204" pitchFamily="34" charset="0"/>
                <a:ea typeface="MS PGothic" panose="020B0600070205080204" pitchFamily="34" charset="-128"/>
              </a:defRPr>
            </a:lvl5pPr>
            <a:lvl6pPr marL="2657896" indent="-24162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150" indent="-24162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404" indent="-24162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7658" indent="-24162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966507" fontAlgn="base">
              <a:spcBef>
                <a:spcPct val="0"/>
              </a:spcBef>
              <a:spcAft>
                <a:spcPct val="0"/>
              </a:spcAft>
              <a:defRPr/>
            </a:pPr>
            <a:fld id="{1E0417C7-3BD7-49B5-B093-186FA239CA48}" type="slidenum">
              <a:rPr lang="en-US" altLang="en-US">
                <a:solidFill>
                  <a:prstClr val="black"/>
                </a:solidFill>
              </a:rPr>
              <a:pPr defTabSz="966507" fontAlgn="base">
                <a:spcBef>
                  <a:spcPct val="0"/>
                </a:spcBef>
                <a:spcAft>
                  <a:spcPct val="0"/>
                </a:spcAft>
                <a:defRPr/>
              </a:pPr>
              <a:t>1</a:t>
            </a:fld>
            <a:endParaRPr lang="en-US" altLang="en-US">
              <a:solidFill>
                <a:prstClr val="black"/>
              </a:solidFill>
            </a:endParaRPr>
          </a:p>
        </p:txBody>
      </p:sp>
      <p:sp>
        <p:nvSpPr>
          <p:cNvPr id="10243" name="Rectangle 2">
            <a:extLst>
              <a:ext uri="{FF2B5EF4-FFF2-40B4-BE49-F238E27FC236}">
                <a16:creationId xmlns:a16="http://schemas.microsoft.com/office/drawing/2014/main" id="{ECDE6DB6-5036-4E31-AD3C-A32B1782657D}"/>
              </a:ext>
            </a:extLst>
          </p:cNvPr>
          <p:cNvSpPr>
            <a:spLocks noGrp="1" noRot="1" noChangeAspect="1" noChangeArrowheads="1" noTextEdit="1"/>
          </p:cNvSpPr>
          <p:nvPr>
            <p:ph type="sldImg"/>
          </p:nvPr>
        </p:nvSpPr>
        <p:spPr bwMode="auto">
          <a:xfrm>
            <a:off x="2443163" y="1200150"/>
            <a:ext cx="2428875"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a:extLst>
              <a:ext uri="{FF2B5EF4-FFF2-40B4-BE49-F238E27FC236}">
                <a16:creationId xmlns:a16="http://schemas.microsoft.com/office/drawing/2014/main" id="{D8A92246-BF8D-41F7-9DF3-F1C0608C25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A2719B2B-800E-0987-E8B0-90196FF9FB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5288" indent="-302034">
              <a:defRPr>
                <a:solidFill>
                  <a:schemeClr val="tx1"/>
                </a:solidFill>
                <a:latin typeface="Calibri" panose="020F0502020204030204" pitchFamily="34" charset="0"/>
              </a:defRPr>
            </a:lvl2pPr>
            <a:lvl3pPr marL="1208134" indent="-241627">
              <a:defRPr>
                <a:solidFill>
                  <a:schemeClr val="tx1"/>
                </a:solidFill>
                <a:latin typeface="Calibri" panose="020F0502020204030204" pitchFamily="34" charset="0"/>
              </a:defRPr>
            </a:lvl3pPr>
            <a:lvl4pPr marL="1691388" indent="-241627">
              <a:defRPr>
                <a:solidFill>
                  <a:schemeClr val="tx1"/>
                </a:solidFill>
                <a:latin typeface="Calibri" panose="020F0502020204030204" pitchFamily="34" charset="0"/>
              </a:defRPr>
            </a:lvl4pPr>
            <a:lvl5pPr marL="2174642" indent="-241627">
              <a:defRPr>
                <a:solidFill>
                  <a:schemeClr val="tx1"/>
                </a:solidFill>
                <a:latin typeface="Calibri" panose="020F0502020204030204" pitchFamily="34" charset="0"/>
              </a:defRPr>
            </a:lvl5pPr>
            <a:lvl6pPr marL="2657896" indent="-241627" eaLnBrk="0" fontAlgn="base" hangingPunct="0">
              <a:spcBef>
                <a:spcPct val="0"/>
              </a:spcBef>
              <a:spcAft>
                <a:spcPct val="0"/>
              </a:spcAft>
              <a:defRPr>
                <a:solidFill>
                  <a:schemeClr val="tx1"/>
                </a:solidFill>
                <a:latin typeface="Calibri" panose="020F0502020204030204" pitchFamily="34" charset="0"/>
              </a:defRPr>
            </a:lvl6pPr>
            <a:lvl7pPr marL="3141150" indent="-241627" eaLnBrk="0" fontAlgn="base" hangingPunct="0">
              <a:spcBef>
                <a:spcPct val="0"/>
              </a:spcBef>
              <a:spcAft>
                <a:spcPct val="0"/>
              </a:spcAft>
              <a:defRPr>
                <a:solidFill>
                  <a:schemeClr val="tx1"/>
                </a:solidFill>
                <a:latin typeface="Calibri" panose="020F0502020204030204" pitchFamily="34" charset="0"/>
              </a:defRPr>
            </a:lvl7pPr>
            <a:lvl8pPr marL="3624404" indent="-241627" eaLnBrk="0" fontAlgn="base" hangingPunct="0">
              <a:spcBef>
                <a:spcPct val="0"/>
              </a:spcBef>
              <a:spcAft>
                <a:spcPct val="0"/>
              </a:spcAft>
              <a:defRPr>
                <a:solidFill>
                  <a:schemeClr val="tx1"/>
                </a:solidFill>
                <a:latin typeface="Calibri" panose="020F0502020204030204" pitchFamily="34" charset="0"/>
              </a:defRPr>
            </a:lvl8pPr>
            <a:lvl9pPr marL="4107658" indent="-241627" eaLnBrk="0" fontAlgn="base" hangingPunct="0">
              <a:spcBef>
                <a:spcPct val="0"/>
              </a:spcBef>
              <a:spcAft>
                <a:spcPct val="0"/>
              </a:spcAft>
              <a:defRPr>
                <a:solidFill>
                  <a:schemeClr val="tx1"/>
                </a:solidFill>
                <a:latin typeface="Calibri" panose="020F0502020204030204" pitchFamily="34" charset="0"/>
              </a:defRPr>
            </a:lvl9pPr>
          </a:lstStyle>
          <a:p>
            <a:pPr defTabSz="966507" fontAlgn="base">
              <a:spcBef>
                <a:spcPct val="0"/>
              </a:spcBef>
              <a:spcAft>
                <a:spcPct val="0"/>
              </a:spcAft>
              <a:defRPr/>
            </a:pPr>
            <a:fld id="{9249DD5A-9C2B-4E41-AF86-D9B77BC6DBF7}" type="slidenum">
              <a:rPr lang="en-US" altLang="en-US">
                <a:solidFill>
                  <a:prstClr val="black"/>
                </a:solidFill>
                <a:latin typeface="Arial" panose="020B0604020202020204" pitchFamily="34" charset="0"/>
                <a:ea typeface="MS PGothic" panose="020B0600070205080204" pitchFamily="34" charset="-128"/>
                <a:cs typeface="Arial" panose="020B0604020202020204" pitchFamily="34" charset="0"/>
              </a:rPr>
              <a:pPr defTabSz="966507" fontAlgn="base">
                <a:spcBef>
                  <a:spcPct val="0"/>
                </a:spcBef>
                <a:spcAft>
                  <a:spcPct val="0"/>
                </a:spcAft>
                <a:defRPr/>
              </a:pPr>
              <a:t>24</a:t>
            </a:fld>
            <a:endParaRPr lang="en-US" altLang="en-US">
              <a:solidFill>
                <a:prstClr val="black"/>
              </a:solidFill>
              <a:latin typeface="Arial" panose="020B0604020202020204" pitchFamily="34" charset="0"/>
              <a:ea typeface="MS PGothic" panose="020B0600070205080204" pitchFamily="34" charset="-128"/>
              <a:cs typeface="Arial" panose="020B0604020202020204" pitchFamily="34" charset="0"/>
            </a:endParaRPr>
          </a:p>
        </p:txBody>
      </p:sp>
      <p:sp>
        <p:nvSpPr>
          <p:cNvPr id="71683" name="Rectangle 2">
            <a:extLst>
              <a:ext uri="{FF2B5EF4-FFF2-40B4-BE49-F238E27FC236}">
                <a16:creationId xmlns:a16="http://schemas.microsoft.com/office/drawing/2014/main" id="{5929A2FC-66B7-A3C8-A799-226A88D9172F}"/>
              </a:ext>
            </a:extLst>
          </p:cNvPr>
          <p:cNvSpPr>
            <a:spLocks noGrp="1" noRot="1" noChangeAspect="1" noChangeArrowheads="1" noTextEdit="1"/>
          </p:cNvSpPr>
          <p:nvPr>
            <p:ph type="sldImg"/>
          </p:nvPr>
        </p:nvSpPr>
        <p:spPr bwMode="auto">
          <a:xfrm>
            <a:off x="2443163" y="1200150"/>
            <a:ext cx="2428875"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a:extLst>
              <a:ext uri="{FF2B5EF4-FFF2-40B4-BE49-F238E27FC236}">
                <a16:creationId xmlns:a16="http://schemas.microsoft.com/office/drawing/2014/main" id="{FC90F0DB-1C1D-51E7-2F38-9074ECB130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872D1FE7-1B14-C8CE-CDFD-C44F741681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5288" indent="-302034">
              <a:defRPr>
                <a:solidFill>
                  <a:schemeClr val="tx1"/>
                </a:solidFill>
                <a:latin typeface="Calibri" panose="020F0502020204030204" pitchFamily="34" charset="0"/>
              </a:defRPr>
            </a:lvl2pPr>
            <a:lvl3pPr marL="1208134" indent="-241627">
              <a:defRPr>
                <a:solidFill>
                  <a:schemeClr val="tx1"/>
                </a:solidFill>
                <a:latin typeface="Calibri" panose="020F0502020204030204" pitchFamily="34" charset="0"/>
              </a:defRPr>
            </a:lvl3pPr>
            <a:lvl4pPr marL="1691388" indent="-241627">
              <a:defRPr>
                <a:solidFill>
                  <a:schemeClr val="tx1"/>
                </a:solidFill>
                <a:latin typeface="Calibri" panose="020F0502020204030204" pitchFamily="34" charset="0"/>
              </a:defRPr>
            </a:lvl4pPr>
            <a:lvl5pPr marL="2174642" indent="-241627">
              <a:defRPr>
                <a:solidFill>
                  <a:schemeClr val="tx1"/>
                </a:solidFill>
                <a:latin typeface="Calibri" panose="020F0502020204030204" pitchFamily="34" charset="0"/>
              </a:defRPr>
            </a:lvl5pPr>
            <a:lvl6pPr marL="2657896" indent="-241627" eaLnBrk="0" fontAlgn="base" hangingPunct="0">
              <a:spcBef>
                <a:spcPct val="0"/>
              </a:spcBef>
              <a:spcAft>
                <a:spcPct val="0"/>
              </a:spcAft>
              <a:defRPr>
                <a:solidFill>
                  <a:schemeClr val="tx1"/>
                </a:solidFill>
                <a:latin typeface="Calibri" panose="020F0502020204030204" pitchFamily="34" charset="0"/>
              </a:defRPr>
            </a:lvl6pPr>
            <a:lvl7pPr marL="3141150" indent="-241627" eaLnBrk="0" fontAlgn="base" hangingPunct="0">
              <a:spcBef>
                <a:spcPct val="0"/>
              </a:spcBef>
              <a:spcAft>
                <a:spcPct val="0"/>
              </a:spcAft>
              <a:defRPr>
                <a:solidFill>
                  <a:schemeClr val="tx1"/>
                </a:solidFill>
                <a:latin typeface="Calibri" panose="020F0502020204030204" pitchFamily="34" charset="0"/>
              </a:defRPr>
            </a:lvl7pPr>
            <a:lvl8pPr marL="3624404" indent="-241627" eaLnBrk="0" fontAlgn="base" hangingPunct="0">
              <a:spcBef>
                <a:spcPct val="0"/>
              </a:spcBef>
              <a:spcAft>
                <a:spcPct val="0"/>
              </a:spcAft>
              <a:defRPr>
                <a:solidFill>
                  <a:schemeClr val="tx1"/>
                </a:solidFill>
                <a:latin typeface="Calibri" panose="020F0502020204030204" pitchFamily="34" charset="0"/>
              </a:defRPr>
            </a:lvl8pPr>
            <a:lvl9pPr marL="4107658" indent="-241627" eaLnBrk="0" fontAlgn="base" hangingPunct="0">
              <a:spcBef>
                <a:spcPct val="0"/>
              </a:spcBef>
              <a:spcAft>
                <a:spcPct val="0"/>
              </a:spcAft>
              <a:defRPr>
                <a:solidFill>
                  <a:schemeClr val="tx1"/>
                </a:solidFill>
                <a:latin typeface="Calibri" panose="020F0502020204030204" pitchFamily="34" charset="0"/>
              </a:defRPr>
            </a:lvl9pPr>
          </a:lstStyle>
          <a:p>
            <a:pPr defTabSz="966507" fontAlgn="base">
              <a:spcBef>
                <a:spcPct val="0"/>
              </a:spcBef>
              <a:spcAft>
                <a:spcPct val="0"/>
              </a:spcAft>
              <a:defRPr/>
            </a:pPr>
            <a:fld id="{7840620C-6656-4852-8FB2-D5FB1FD0174F}" type="slidenum">
              <a:rPr lang="en-US" altLang="en-US">
                <a:solidFill>
                  <a:prstClr val="black"/>
                </a:solidFill>
                <a:latin typeface="Arial" panose="020B0604020202020204" pitchFamily="34" charset="0"/>
                <a:ea typeface="MS PGothic" panose="020B0600070205080204" pitchFamily="34" charset="-128"/>
                <a:cs typeface="Arial" panose="020B0604020202020204" pitchFamily="34" charset="0"/>
              </a:rPr>
              <a:pPr defTabSz="966507" fontAlgn="base">
                <a:spcBef>
                  <a:spcPct val="0"/>
                </a:spcBef>
                <a:spcAft>
                  <a:spcPct val="0"/>
                </a:spcAft>
                <a:defRPr/>
              </a:pPr>
              <a:t>3</a:t>
            </a:fld>
            <a:endParaRPr lang="en-US" altLang="en-US">
              <a:solidFill>
                <a:prstClr val="black"/>
              </a:solidFill>
              <a:latin typeface="Arial" panose="020B0604020202020204" pitchFamily="34" charset="0"/>
              <a:ea typeface="MS PGothic" panose="020B0600070205080204" pitchFamily="34" charset="-128"/>
              <a:cs typeface="Arial" panose="020B0604020202020204" pitchFamily="34" charset="0"/>
            </a:endParaRPr>
          </a:p>
        </p:txBody>
      </p:sp>
      <p:sp>
        <p:nvSpPr>
          <p:cNvPr id="13315" name="Rectangle 2">
            <a:extLst>
              <a:ext uri="{FF2B5EF4-FFF2-40B4-BE49-F238E27FC236}">
                <a16:creationId xmlns:a16="http://schemas.microsoft.com/office/drawing/2014/main" id="{7B4E3DE3-6550-5CAC-3AB0-E6AB7E9B69E7}"/>
              </a:ext>
            </a:extLst>
          </p:cNvPr>
          <p:cNvSpPr>
            <a:spLocks noGrp="1" noRot="1" noChangeAspect="1" noChangeArrowheads="1" noTextEdit="1"/>
          </p:cNvSpPr>
          <p:nvPr>
            <p:ph type="sldImg"/>
          </p:nvPr>
        </p:nvSpPr>
        <p:spPr bwMode="auto">
          <a:xfrm>
            <a:off x="2443163" y="1200150"/>
            <a:ext cx="2428875"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a:extLst>
              <a:ext uri="{FF2B5EF4-FFF2-40B4-BE49-F238E27FC236}">
                <a16:creationId xmlns:a16="http://schemas.microsoft.com/office/drawing/2014/main" id="{25A2CEBA-89AF-DC84-69D8-05772F541C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680EC684-6703-439D-AD95-3F8C6718B6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288" indent="-302034">
              <a:defRPr>
                <a:solidFill>
                  <a:schemeClr val="tx1"/>
                </a:solidFill>
                <a:latin typeface="Arial" panose="020B0604020202020204" pitchFamily="34" charset="0"/>
                <a:ea typeface="MS PGothic" panose="020B0600070205080204" pitchFamily="34" charset="-128"/>
              </a:defRPr>
            </a:lvl2pPr>
            <a:lvl3pPr marL="1208134" indent="-241627">
              <a:defRPr>
                <a:solidFill>
                  <a:schemeClr val="tx1"/>
                </a:solidFill>
                <a:latin typeface="Arial" panose="020B0604020202020204" pitchFamily="34" charset="0"/>
                <a:ea typeface="MS PGothic" panose="020B0600070205080204" pitchFamily="34" charset="-128"/>
              </a:defRPr>
            </a:lvl3pPr>
            <a:lvl4pPr marL="1691388" indent="-241627">
              <a:defRPr>
                <a:solidFill>
                  <a:schemeClr val="tx1"/>
                </a:solidFill>
                <a:latin typeface="Arial" panose="020B0604020202020204" pitchFamily="34" charset="0"/>
                <a:ea typeface="MS PGothic" panose="020B0600070205080204" pitchFamily="34" charset="-128"/>
              </a:defRPr>
            </a:lvl4pPr>
            <a:lvl5pPr marL="2174642" indent="-241627">
              <a:defRPr>
                <a:solidFill>
                  <a:schemeClr val="tx1"/>
                </a:solidFill>
                <a:latin typeface="Arial" panose="020B0604020202020204" pitchFamily="34" charset="0"/>
                <a:ea typeface="MS PGothic" panose="020B0600070205080204" pitchFamily="34" charset="-128"/>
              </a:defRPr>
            </a:lvl5pPr>
            <a:lvl6pPr marL="2657896" indent="-24162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150" indent="-24162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404" indent="-24162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7658" indent="-24162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966507" fontAlgn="base">
              <a:spcBef>
                <a:spcPct val="0"/>
              </a:spcBef>
              <a:spcAft>
                <a:spcPct val="0"/>
              </a:spcAft>
              <a:defRPr/>
            </a:pPr>
            <a:fld id="{E62B8A69-8BEC-44BC-9669-C3FA00D38713}" type="slidenum">
              <a:rPr lang="en-US" altLang="en-US">
                <a:solidFill>
                  <a:prstClr val="black"/>
                </a:solidFill>
              </a:rPr>
              <a:pPr defTabSz="966507" fontAlgn="base">
                <a:spcBef>
                  <a:spcPct val="0"/>
                </a:spcBef>
                <a:spcAft>
                  <a:spcPct val="0"/>
                </a:spcAft>
                <a:defRPr/>
              </a:pPr>
              <a:t>10</a:t>
            </a:fld>
            <a:endParaRPr lang="en-US" altLang="en-US">
              <a:solidFill>
                <a:prstClr val="black"/>
              </a:solidFill>
            </a:endParaRPr>
          </a:p>
        </p:txBody>
      </p:sp>
      <p:sp>
        <p:nvSpPr>
          <p:cNvPr id="31747" name="Rectangle 2">
            <a:extLst>
              <a:ext uri="{FF2B5EF4-FFF2-40B4-BE49-F238E27FC236}">
                <a16:creationId xmlns:a16="http://schemas.microsoft.com/office/drawing/2014/main" id="{0D5F8A66-695B-415D-A929-4F20A2898EE6}"/>
              </a:ext>
            </a:extLst>
          </p:cNvPr>
          <p:cNvSpPr>
            <a:spLocks noGrp="1" noRot="1" noChangeAspect="1" noChangeArrowheads="1" noTextEdit="1"/>
          </p:cNvSpPr>
          <p:nvPr>
            <p:ph type="sldImg"/>
          </p:nvPr>
        </p:nvSpPr>
        <p:spPr bwMode="auto">
          <a:xfrm>
            <a:off x="2443163" y="1200150"/>
            <a:ext cx="2428875"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a:extLst>
              <a:ext uri="{FF2B5EF4-FFF2-40B4-BE49-F238E27FC236}">
                <a16:creationId xmlns:a16="http://schemas.microsoft.com/office/drawing/2014/main" id="{08A923D7-80FC-4AC6-8CED-26268DDF29C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Print out </a:t>
            </a:r>
          </a:p>
        </p:txBody>
      </p:sp>
      <p:sp>
        <p:nvSpPr>
          <p:cNvPr id="4" name="Slide Number Placeholder 3"/>
          <p:cNvSpPr>
            <a:spLocks noGrp="1"/>
          </p:cNvSpPr>
          <p:nvPr>
            <p:ph type="sldNum" sz="quarter" idx="5"/>
          </p:nvPr>
        </p:nvSpPr>
        <p:spPr/>
        <p:txBody>
          <a:bodyPr/>
          <a:lstStyle/>
          <a:p>
            <a:fld id="{651E6323-1CA5-487B-AB59-C327E976B867}" type="slidenum">
              <a:rPr lang="en-US" smtClean="0"/>
              <a:t>11</a:t>
            </a:fld>
            <a:endParaRPr lang="en-US"/>
          </a:p>
        </p:txBody>
      </p:sp>
    </p:spTree>
    <p:extLst>
      <p:ext uri="{BB962C8B-B14F-4D97-AF65-F5344CB8AC3E}">
        <p14:creationId xmlns:p14="http://schemas.microsoft.com/office/powerpoint/2010/main" val="381222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Print out</a:t>
            </a:r>
          </a:p>
        </p:txBody>
      </p:sp>
      <p:sp>
        <p:nvSpPr>
          <p:cNvPr id="4" name="Slide Number Placeholder 3"/>
          <p:cNvSpPr>
            <a:spLocks noGrp="1"/>
          </p:cNvSpPr>
          <p:nvPr>
            <p:ph type="sldNum" sz="quarter" idx="5"/>
          </p:nvPr>
        </p:nvSpPr>
        <p:spPr/>
        <p:txBody>
          <a:bodyPr/>
          <a:lstStyle/>
          <a:p>
            <a:fld id="{651E6323-1CA5-487B-AB59-C327E976B867}" type="slidenum">
              <a:rPr lang="en-US" smtClean="0"/>
              <a:t>12</a:t>
            </a:fld>
            <a:endParaRPr lang="en-US"/>
          </a:p>
        </p:txBody>
      </p:sp>
    </p:spTree>
    <p:extLst>
      <p:ext uri="{BB962C8B-B14F-4D97-AF65-F5344CB8AC3E}">
        <p14:creationId xmlns:p14="http://schemas.microsoft.com/office/powerpoint/2010/main" val="1748115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1E6323-1CA5-487B-AB59-C327E976B867}" type="slidenum">
              <a:rPr lang="en-US" smtClean="0"/>
              <a:t>13</a:t>
            </a:fld>
            <a:endParaRPr lang="en-US"/>
          </a:p>
        </p:txBody>
      </p:sp>
    </p:spTree>
    <p:extLst>
      <p:ext uri="{BB962C8B-B14F-4D97-AF65-F5344CB8AC3E}">
        <p14:creationId xmlns:p14="http://schemas.microsoft.com/office/powerpoint/2010/main" val="3339139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C4D0A267-EFA1-4616-B778-D4E0C734E8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288" indent="-302034">
              <a:defRPr>
                <a:solidFill>
                  <a:schemeClr val="tx1"/>
                </a:solidFill>
                <a:latin typeface="Arial" panose="020B0604020202020204" pitchFamily="34" charset="0"/>
                <a:ea typeface="MS PGothic" panose="020B0600070205080204" pitchFamily="34" charset="-128"/>
              </a:defRPr>
            </a:lvl2pPr>
            <a:lvl3pPr marL="1208134" indent="-241627">
              <a:defRPr>
                <a:solidFill>
                  <a:schemeClr val="tx1"/>
                </a:solidFill>
                <a:latin typeface="Arial" panose="020B0604020202020204" pitchFamily="34" charset="0"/>
                <a:ea typeface="MS PGothic" panose="020B0600070205080204" pitchFamily="34" charset="-128"/>
              </a:defRPr>
            </a:lvl3pPr>
            <a:lvl4pPr marL="1691388" indent="-241627">
              <a:defRPr>
                <a:solidFill>
                  <a:schemeClr val="tx1"/>
                </a:solidFill>
                <a:latin typeface="Arial" panose="020B0604020202020204" pitchFamily="34" charset="0"/>
                <a:ea typeface="MS PGothic" panose="020B0600070205080204" pitchFamily="34" charset="-128"/>
              </a:defRPr>
            </a:lvl4pPr>
            <a:lvl5pPr marL="2174642" indent="-241627">
              <a:defRPr>
                <a:solidFill>
                  <a:schemeClr val="tx1"/>
                </a:solidFill>
                <a:latin typeface="Arial" panose="020B0604020202020204" pitchFamily="34" charset="0"/>
                <a:ea typeface="MS PGothic" panose="020B0600070205080204" pitchFamily="34" charset="-128"/>
              </a:defRPr>
            </a:lvl5pPr>
            <a:lvl6pPr marL="2657896" indent="-24162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150" indent="-24162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404" indent="-24162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7658" indent="-24162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966507" fontAlgn="base">
              <a:spcBef>
                <a:spcPct val="0"/>
              </a:spcBef>
              <a:spcAft>
                <a:spcPct val="0"/>
              </a:spcAft>
              <a:defRPr/>
            </a:pPr>
            <a:fld id="{9150C200-5070-4834-889E-C7FA0D8031E1}" type="slidenum">
              <a:rPr lang="en-US" altLang="en-US">
                <a:solidFill>
                  <a:prstClr val="black"/>
                </a:solidFill>
              </a:rPr>
              <a:pPr defTabSz="966507" fontAlgn="base">
                <a:spcBef>
                  <a:spcPct val="0"/>
                </a:spcBef>
                <a:spcAft>
                  <a:spcPct val="0"/>
                </a:spcAft>
                <a:defRPr/>
              </a:pPr>
              <a:t>14</a:t>
            </a:fld>
            <a:endParaRPr lang="en-US" altLang="en-US">
              <a:solidFill>
                <a:prstClr val="black"/>
              </a:solidFill>
            </a:endParaRPr>
          </a:p>
        </p:txBody>
      </p:sp>
      <p:sp>
        <p:nvSpPr>
          <p:cNvPr id="50179" name="Rectangle 2">
            <a:extLst>
              <a:ext uri="{FF2B5EF4-FFF2-40B4-BE49-F238E27FC236}">
                <a16:creationId xmlns:a16="http://schemas.microsoft.com/office/drawing/2014/main" id="{9EED5B45-D260-4A02-9E47-18BE919FB3CF}"/>
              </a:ext>
            </a:extLst>
          </p:cNvPr>
          <p:cNvSpPr>
            <a:spLocks noGrp="1" noRot="1" noChangeAspect="1" noChangeArrowheads="1" noTextEdit="1"/>
          </p:cNvSpPr>
          <p:nvPr>
            <p:ph type="sldImg"/>
          </p:nvPr>
        </p:nvSpPr>
        <p:spPr bwMode="auto">
          <a:xfrm>
            <a:off x="2443163" y="1200150"/>
            <a:ext cx="2428875"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a:extLst>
              <a:ext uri="{FF2B5EF4-FFF2-40B4-BE49-F238E27FC236}">
                <a16:creationId xmlns:a16="http://schemas.microsoft.com/office/drawing/2014/main" id="{ECE0EFA1-6D52-4780-BADE-FC463CBD4A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Print out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Print out </a:t>
            </a:r>
          </a:p>
        </p:txBody>
      </p:sp>
      <p:sp>
        <p:nvSpPr>
          <p:cNvPr id="4" name="Slide Number Placeholder 3"/>
          <p:cNvSpPr>
            <a:spLocks noGrp="1"/>
          </p:cNvSpPr>
          <p:nvPr>
            <p:ph type="sldNum" sz="quarter" idx="5"/>
          </p:nvPr>
        </p:nvSpPr>
        <p:spPr/>
        <p:txBody>
          <a:bodyPr/>
          <a:lstStyle/>
          <a:p>
            <a:fld id="{651E6323-1CA5-487B-AB59-C327E976B867}" type="slidenum">
              <a:rPr lang="en-US" smtClean="0"/>
              <a:t>15</a:t>
            </a:fld>
            <a:endParaRPr lang="en-US"/>
          </a:p>
        </p:txBody>
      </p:sp>
    </p:spTree>
    <p:extLst>
      <p:ext uri="{BB962C8B-B14F-4D97-AF65-F5344CB8AC3E}">
        <p14:creationId xmlns:p14="http://schemas.microsoft.com/office/powerpoint/2010/main" val="4237487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Print out </a:t>
            </a:r>
          </a:p>
        </p:txBody>
      </p:sp>
      <p:sp>
        <p:nvSpPr>
          <p:cNvPr id="4" name="Slide Number Placeholder 3"/>
          <p:cNvSpPr>
            <a:spLocks noGrp="1"/>
          </p:cNvSpPr>
          <p:nvPr>
            <p:ph type="sldNum" sz="quarter" idx="5"/>
          </p:nvPr>
        </p:nvSpPr>
        <p:spPr/>
        <p:txBody>
          <a:bodyPr/>
          <a:lstStyle/>
          <a:p>
            <a:fld id="{651E6323-1CA5-487B-AB59-C327E976B867}" type="slidenum">
              <a:rPr lang="en-US" smtClean="0"/>
              <a:t>16</a:t>
            </a:fld>
            <a:endParaRPr lang="en-US"/>
          </a:p>
        </p:txBody>
      </p:sp>
    </p:spTree>
    <p:extLst>
      <p:ext uri="{BB962C8B-B14F-4D97-AF65-F5344CB8AC3E}">
        <p14:creationId xmlns:p14="http://schemas.microsoft.com/office/powerpoint/2010/main" val="274346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9"/>
            <a:ext cx="5829300" cy="1960033"/>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DD605AA-2490-4931-A8A4-64C796A550D3}"/>
              </a:ext>
            </a:extLst>
          </p:cNvPr>
          <p:cNvSpPr>
            <a:spLocks noGrp="1" noChangeArrowheads="1"/>
          </p:cNvSpPr>
          <p:nvPr>
            <p:ph type="dt" sz="half" idx="10"/>
          </p:nvPr>
        </p:nvSpPr>
        <p:spPr>
          <a:ln/>
        </p:spPr>
        <p:txBody>
          <a:bodyPr/>
          <a:lstStyle>
            <a:lvl1pPr>
              <a:defRPr/>
            </a:lvl1pPr>
          </a:lstStyle>
          <a:p>
            <a:pPr>
              <a:defRPr/>
            </a:pPr>
            <a:fld id="{64A18B82-6158-4C69-B7E9-F61AF302F21E}" type="datetime1">
              <a:rPr lang="en-US" altLang="en-US" smtClean="0"/>
              <a:t>3/4/2025</a:t>
            </a:fld>
            <a:endParaRPr lang="en-US" altLang="en-US"/>
          </a:p>
        </p:txBody>
      </p:sp>
      <p:sp>
        <p:nvSpPr>
          <p:cNvPr id="5" name="Rectangle 5">
            <a:extLst>
              <a:ext uri="{FF2B5EF4-FFF2-40B4-BE49-F238E27FC236}">
                <a16:creationId xmlns:a16="http://schemas.microsoft.com/office/drawing/2014/main" id="{F2B173A0-E6A7-4A9C-94A6-579CB0451C91}"/>
              </a:ext>
            </a:extLst>
          </p:cNvPr>
          <p:cNvSpPr>
            <a:spLocks noGrp="1" noChangeArrowheads="1"/>
          </p:cNvSpPr>
          <p:nvPr>
            <p:ph type="ftr" sz="quarter" idx="11"/>
          </p:nvPr>
        </p:nvSpPr>
        <p:spPr>
          <a:ln/>
        </p:spPr>
        <p:txBody>
          <a:bodyPr/>
          <a:lstStyle>
            <a:lvl1pPr>
              <a:defRPr/>
            </a:lvl1pPr>
          </a:lstStyle>
          <a:p>
            <a:pPr>
              <a:defRPr/>
            </a:pPr>
            <a:r>
              <a:rPr lang="en-US"/>
              <a:t>The American Towing &amp; Recovery Institute * PO Box 007 Wade NC 28395 * 910.747.9000 or Fax 910.486.8930 * www.amtowri.org * www.towingequipmentdirect.com * wes@americantowingandrecoveryinstitute.org </a:t>
            </a:r>
          </a:p>
        </p:txBody>
      </p:sp>
      <p:sp>
        <p:nvSpPr>
          <p:cNvPr id="6" name="Rectangle 6">
            <a:extLst>
              <a:ext uri="{FF2B5EF4-FFF2-40B4-BE49-F238E27FC236}">
                <a16:creationId xmlns:a16="http://schemas.microsoft.com/office/drawing/2014/main" id="{BBD69C99-01C0-4F0B-9A6C-1F16818F7437}"/>
              </a:ext>
            </a:extLst>
          </p:cNvPr>
          <p:cNvSpPr>
            <a:spLocks noGrp="1" noChangeArrowheads="1"/>
          </p:cNvSpPr>
          <p:nvPr>
            <p:ph type="sldNum" sz="quarter" idx="12"/>
          </p:nvPr>
        </p:nvSpPr>
        <p:spPr>
          <a:ln/>
        </p:spPr>
        <p:txBody>
          <a:bodyPr/>
          <a:lstStyle>
            <a:lvl1pPr>
              <a:defRPr/>
            </a:lvl1pPr>
          </a:lstStyle>
          <a:p>
            <a:fld id="{BAD0D17B-93D7-40E0-9AC2-ED14FF89C419}" type="slidenum">
              <a:rPr lang="en-US" altLang="en-US"/>
              <a:pPr/>
              <a:t>‹#›</a:t>
            </a:fld>
            <a:endParaRPr lang="en-US" altLang="en-US"/>
          </a:p>
        </p:txBody>
      </p:sp>
    </p:spTree>
    <p:extLst>
      <p:ext uri="{BB962C8B-B14F-4D97-AF65-F5344CB8AC3E}">
        <p14:creationId xmlns:p14="http://schemas.microsoft.com/office/powerpoint/2010/main" val="1837940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FF72BF-53DF-4775-A649-456346D0B345}"/>
              </a:ext>
            </a:extLst>
          </p:cNvPr>
          <p:cNvSpPr>
            <a:spLocks noGrp="1" noChangeArrowheads="1"/>
          </p:cNvSpPr>
          <p:nvPr>
            <p:ph type="dt" sz="half" idx="10"/>
          </p:nvPr>
        </p:nvSpPr>
        <p:spPr>
          <a:ln/>
        </p:spPr>
        <p:txBody>
          <a:bodyPr/>
          <a:lstStyle>
            <a:lvl1pPr>
              <a:defRPr/>
            </a:lvl1pPr>
          </a:lstStyle>
          <a:p>
            <a:pPr>
              <a:defRPr/>
            </a:pPr>
            <a:fld id="{480C4C8F-97D3-4D1A-A3A8-E4E6DEE594BF}" type="datetime1">
              <a:rPr lang="en-US" altLang="en-US" smtClean="0"/>
              <a:t>3/4/2025</a:t>
            </a:fld>
            <a:endParaRPr lang="en-US" altLang="en-US"/>
          </a:p>
        </p:txBody>
      </p:sp>
      <p:sp>
        <p:nvSpPr>
          <p:cNvPr id="5" name="Rectangle 5">
            <a:extLst>
              <a:ext uri="{FF2B5EF4-FFF2-40B4-BE49-F238E27FC236}">
                <a16:creationId xmlns:a16="http://schemas.microsoft.com/office/drawing/2014/main" id="{B4424EAC-801C-4039-9E63-50410B96D999}"/>
              </a:ext>
            </a:extLst>
          </p:cNvPr>
          <p:cNvSpPr>
            <a:spLocks noGrp="1" noChangeArrowheads="1"/>
          </p:cNvSpPr>
          <p:nvPr>
            <p:ph type="ftr" sz="quarter" idx="11"/>
          </p:nvPr>
        </p:nvSpPr>
        <p:spPr>
          <a:ln/>
        </p:spPr>
        <p:txBody>
          <a:bodyPr/>
          <a:lstStyle>
            <a:lvl1pPr>
              <a:defRPr/>
            </a:lvl1pPr>
          </a:lstStyle>
          <a:p>
            <a:pPr>
              <a:defRPr/>
            </a:pPr>
            <a:r>
              <a:rPr lang="en-US"/>
              <a:t>The American Towing &amp; Recovery Institute * PO Box 007 Wade NC 28395 * 910.747.9000 or Fax 910.486.8930 * www.amtowri.org * www.towingequipmentdirect.com * wes@americantowingandrecoveryinstitute.org </a:t>
            </a:r>
          </a:p>
        </p:txBody>
      </p:sp>
      <p:sp>
        <p:nvSpPr>
          <p:cNvPr id="6" name="Rectangle 6">
            <a:extLst>
              <a:ext uri="{FF2B5EF4-FFF2-40B4-BE49-F238E27FC236}">
                <a16:creationId xmlns:a16="http://schemas.microsoft.com/office/drawing/2014/main" id="{F316D373-85CC-4F26-B170-3F6226FEC27A}"/>
              </a:ext>
            </a:extLst>
          </p:cNvPr>
          <p:cNvSpPr>
            <a:spLocks noGrp="1" noChangeArrowheads="1"/>
          </p:cNvSpPr>
          <p:nvPr>
            <p:ph type="sldNum" sz="quarter" idx="12"/>
          </p:nvPr>
        </p:nvSpPr>
        <p:spPr>
          <a:ln/>
        </p:spPr>
        <p:txBody>
          <a:bodyPr/>
          <a:lstStyle>
            <a:lvl1pPr>
              <a:defRPr/>
            </a:lvl1pPr>
          </a:lstStyle>
          <a:p>
            <a:fld id="{B70BEF40-B597-447B-AE4E-01DAFD5393BC}" type="slidenum">
              <a:rPr lang="en-US" altLang="en-US"/>
              <a:pPr/>
              <a:t>‹#›</a:t>
            </a:fld>
            <a:endParaRPr lang="en-US" altLang="en-US"/>
          </a:p>
        </p:txBody>
      </p:sp>
    </p:spTree>
    <p:extLst>
      <p:ext uri="{BB962C8B-B14F-4D97-AF65-F5344CB8AC3E}">
        <p14:creationId xmlns:p14="http://schemas.microsoft.com/office/powerpoint/2010/main" val="2403431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6"/>
            <a:ext cx="154305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186"/>
            <a:ext cx="451485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1D1CF9B-902D-4490-A3B7-D0B0004D85BF}"/>
              </a:ext>
            </a:extLst>
          </p:cNvPr>
          <p:cNvSpPr>
            <a:spLocks noGrp="1" noChangeArrowheads="1"/>
          </p:cNvSpPr>
          <p:nvPr>
            <p:ph type="dt" sz="half" idx="10"/>
          </p:nvPr>
        </p:nvSpPr>
        <p:spPr>
          <a:ln/>
        </p:spPr>
        <p:txBody>
          <a:bodyPr/>
          <a:lstStyle>
            <a:lvl1pPr>
              <a:defRPr/>
            </a:lvl1pPr>
          </a:lstStyle>
          <a:p>
            <a:pPr>
              <a:defRPr/>
            </a:pPr>
            <a:fld id="{272C5806-D02E-4472-B57F-B5EDE63AA934}" type="datetime1">
              <a:rPr lang="en-US" altLang="en-US" smtClean="0"/>
              <a:t>3/4/2025</a:t>
            </a:fld>
            <a:endParaRPr lang="en-US" altLang="en-US"/>
          </a:p>
        </p:txBody>
      </p:sp>
      <p:sp>
        <p:nvSpPr>
          <p:cNvPr id="5" name="Rectangle 5">
            <a:extLst>
              <a:ext uri="{FF2B5EF4-FFF2-40B4-BE49-F238E27FC236}">
                <a16:creationId xmlns:a16="http://schemas.microsoft.com/office/drawing/2014/main" id="{FBAF3263-5826-4E47-B08D-1A4F386C5C8E}"/>
              </a:ext>
            </a:extLst>
          </p:cNvPr>
          <p:cNvSpPr>
            <a:spLocks noGrp="1" noChangeArrowheads="1"/>
          </p:cNvSpPr>
          <p:nvPr>
            <p:ph type="ftr" sz="quarter" idx="11"/>
          </p:nvPr>
        </p:nvSpPr>
        <p:spPr>
          <a:ln/>
        </p:spPr>
        <p:txBody>
          <a:bodyPr/>
          <a:lstStyle>
            <a:lvl1pPr>
              <a:defRPr/>
            </a:lvl1pPr>
          </a:lstStyle>
          <a:p>
            <a:pPr>
              <a:defRPr/>
            </a:pPr>
            <a:r>
              <a:rPr lang="en-US"/>
              <a:t>The American Towing &amp; Recovery Institute * PO Box 007 Wade NC 28395 * 910.747.9000 or Fax 910.486.8930 * www.amtowri.org * www.towingequipmentdirect.com * wes@americantowingandrecoveryinstitute.org </a:t>
            </a:r>
          </a:p>
        </p:txBody>
      </p:sp>
      <p:sp>
        <p:nvSpPr>
          <p:cNvPr id="6" name="Rectangle 6">
            <a:extLst>
              <a:ext uri="{FF2B5EF4-FFF2-40B4-BE49-F238E27FC236}">
                <a16:creationId xmlns:a16="http://schemas.microsoft.com/office/drawing/2014/main" id="{890986EE-BD7E-4E4B-A9C3-5A0BAAFDDB17}"/>
              </a:ext>
            </a:extLst>
          </p:cNvPr>
          <p:cNvSpPr>
            <a:spLocks noGrp="1" noChangeArrowheads="1"/>
          </p:cNvSpPr>
          <p:nvPr>
            <p:ph type="sldNum" sz="quarter" idx="12"/>
          </p:nvPr>
        </p:nvSpPr>
        <p:spPr>
          <a:ln/>
        </p:spPr>
        <p:txBody>
          <a:bodyPr/>
          <a:lstStyle>
            <a:lvl1pPr>
              <a:defRPr/>
            </a:lvl1pPr>
          </a:lstStyle>
          <a:p>
            <a:fld id="{08E08EF5-A75B-45A0-A62F-29651A49B8BC}" type="slidenum">
              <a:rPr lang="en-US" altLang="en-US"/>
              <a:pPr/>
              <a:t>‹#›</a:t>
            </a:fld>
            <a:endParaRPr lang="en-US" altLang="en-US"/>
          </a:p>
        </p:txBody>
      </p:sp>
    </p:spTree>
    <p:extLst>
      <p:ext uri="{BB962C8B-B14F-4D97-AF65-F5344CB8AC3E}">
        <p14:creationId xmlns:p14="http://schemas.microsoft.com/office/powerpoint/2010/main" val="4250871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p>
            <a:r>
              <a:rPr lang="en-US"/>
              <a:t>Click to edit Master title style</a:t>
            </a:r>
          </a:p>
        </p:txBody>
      </p:sp>
      <p:sp>
        <p:nvSpPr>
          <p:cNvPr id="3" name="Table Placeholder 2"/>
          <p:cNvSpPr>
            <a:spLocks noGrp="1"/>
          </p:cNvSpPr>
          <p:nvPr>
            <p:ph type="tbl" idx="1"/>
          </p:nvPr>
        </p:nvSpPr>
        <p:spPr>
          <a:xfrm>
            <a:off x="342900" y="2133602"/>
            <a:ext cx="6172200" cy="6034617"/>
          </a:xfrm>
        </p:spPr>
        <p:txBody>
          <a:bodyPr/>
          <a:lstStyle/>
          <a:p>
            <a:pPr lvl="0"/>
            <a:endParaRPr lang="en-US" noProof="0"/>
          </a:p>
        </p:txBody>
      </p:sp>
      <p:sp>
        <p:nvSpPr>
          <p:cNvPr id="4" name="Rectangle 4">
            <a:extLst>
              <a:ext uri="{FF2B5EF4-FFF2-40B4-BE49-F238E27FC236}">
                <a16:creationId xmlns:a16="http://schemas.microsoft.com/office/drawing/2014/main" id="{7BD7A538-A0D2-4587-B101-039F29A4752C}"/>
              </a:ext>
            </a:extLst>
          </p:cNvPr>
          <p:cNvSpPr>
            <a:spLocks noGrp="1" noChangeArrowheads="1"/>
          </p:cNvSpPr>
          <p:nvPr>
            <p:ph type="dt" sz="half" idx="10"/>
          </p:nvPr>
        </p:nvSpPr>
        <p:spPr>
          <a:ln/>
        </p:spPr>
        <p:txBody>
          <a:bodyPr/>
          <a:lstStyle>
            <a:lvl1pPr>
              <a:defRPr/>
            </a:lvl1pPr>
          </a:lstStyle>
          <a:p>
            <a:pPr>
              <a:defRPr/>
            </a:pPr>
            <a:fld id="{EC2D8EC1-F7F2-4AAE-8AED-98EE84F180AC}" type="datetime1">
              <a:rPr lang="en-US" altLang="en-US" smtClean="0"/>
              <a:t>3/4/2025</a:t>
            </a:fld>
            <a:endParaRPr lang="en-US" altLang="en-US"/>
          </a:p>
        </p:txBody>
      </p:sp>
      <p:sp>
        <p:nvSpPr>
          <p:cNvPr id="5" name="Rectangle 5">
            <a:extLst>
              <a:ext uri="{FF2B5EF4-FFF2-40B4-BE49-F238E27FC236}">
                <a16:creationId xmlns:a16="http://schemas.microsoft.com/office/drawing/2014/main" id="{36290B4C-2741-4E30-9C53-3985D942ED93}"/>
              </a:ext>
            </a:extLst>
          </p:cNvPr>
          <p:cNvSpPr>
            <a:spLocks noGrp="1" noChangeArrowheads="1"/>
          </p:cNvSpPr>
          <p:nvPr>
            <p:ph type="ftr" sz="quarter" idx="11"/>
          </p:nvPr>
        </p:nvSpPr>
        <p:spPr>
          <a:ln/>
        </p:spPr>
        <p:txBody>
          <a:bodyPr/>
          <a:lstStyle>
            <a:lvl1pPr>
              <a:defRPr/>
            </a:lvl1pPr>
          </a:lstStyle>
          <a:p>
            <a:pPr>
              <a:defRPr/>
            </a:pPr>
            <a:r>
              <a:rPr lang="en-US"/>
              <a:t>The American Towing &amp; Recovery Institute * PO Box 007 Wade NC 28395 * 910.747.9000 or Fax 910.486.8930 * www.amtowri.org * www.towingequipmentdirect.com * wes@americantowingandrecoveryinstitute.org </a:t>
            </a:r>
          </a:p>
        </p:txBody>
      </p:sp>
      <p:sp>
        <p:nvSpPr>
          <p:cNvPr id="6" name="Rectangle 6">
            <a:extLst>
              <a:ext uri="{FF2B5EF4-FFF2-40B4-BE49-F238E27FC236}">
                <a16:creationId xmlns:a16="http://schemas.microsoft.com/office/drawing/2014/main" id="{829A3B75-6853-4917-ADF1-9ADB1281779A}"/>
              </a:ext>
            </a:extLst>
          </p:cNvPr>
          <p:cNvSpPr>
            <a:spLocks noGrp="1" noChangeArrowheads="1"/>
          </p:cNvSpPr>
          <p:nvPr>
            <p:ph type="sldNum" sz="quarter" idx="12"/>
          </p:nvPr>
        </p:nvSpPr>
        <p:spPr>
          <a:ln/>
        </p:spPr>
        <p:txBody>
          <a:bodyPr/>
          <a:lstStyle>
            <a:lvl1pPr>
              <a:defRPr/>
            </a:lvl1pPr>
          </a:lstStyle>
          <a:p>
            <a:fld id="{FF6232BA-8B20-462F-83EE-D8AF8E9759E8}" type="slidenum">
              <a:rPr lang="en-US" altLang="en-US"/>
              <a:pPr/>
              <a:t>‹#›</a:t>
            </a:fld>
            <a:endParaRPr lang="en-US" altLang="en-US"/>
          </a:p>
        </p:txBody>
      </p:sp>
    </p:spTree>
    <p:extLst>
      <p:ext uri="{BB962C8B-B14F-4D97-AF65-F5344CB8AC3E}">
        <p14:creationId xmlns:p14="http://schemas.microsoft.com/office/powerpoint/2010/main" val="3269171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389467"/>
            <a:ext cx="6172200" cy="1845733"/>
          </a:xfrm>
        </p:spPr>
        <p:txBody>
          <a:bodyPr/>
          <a:lstStyle/>
          <a:p>
            <a:r>
              <a:rPr lang="en-US"/>
              <a:t>Click to edit Master title style</a:t>
            </a:r>
          </a:p>
        </p:txBody>
      </p:sp>
      <p:sp>
        <p:nvSpPr>
          <p:cNvPr id="3" name="Text Placeholder 2"/>
          <p:cNvSpPr>
            <a:spLocks noGrp="1"/>
          </p:cNvSpPr>
          <p:nvPr>
            <p:ph type="body" sz="half" idx="1"/>
          </p:nvPr>
        </p:nvSpPr>
        <p:spPr>
          <a:xfrm>
            <a:off x="342900" y="2540000"/>
            <a:ext cx="302895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3486150" y="2540000"/>
            <a:ext cx="3028950" cy="264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486150" y="5384800"/>
            <a:ext cx="3028950" cy="264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7CCAE1E-B8C7-41D4-8384-90CBA386D527}"/>
              </a:ext>
            </a:extLst>
          </p:cNvPr>
          <p:cNvSpPr>
            <a:spLocks noGrp="1" noChangeArrowheads="1"/>
          </p:cNvSpPr>
          <p:nvPr>
            <p:ph type="dt" sz="half" idx="10"/>
          </p:nvPr>
        </p:nvSpPr>
        <p:spPr/>
        <p:txBody>
          <a:bodyPr/>
          <a:lstStyle>
            <a:lvl1pPr>
              <a:defRPr/>
            </a:lvl1pPr>
          </a:lstStyle>
          <a:p>
            <a:pPr>
              <a:defRPr/>
            </a:pPr>
            <a:fld id="{AAF7DEC4-EDEE-46BE-9280-EABABDC14C0D}" type="datetime1">
              <a:rPr lang="en-US" smtClean="0"/>
              <a:t>3/4/2025</a:t>
            </a:fld>
            <a:endParaRPr lang="en-US"/>
          </a:p>
        </p:txBody>
      </p:sp>
      <p:sp>
        <p:nvSpPr>
          <p:cNvPr id="7" name="Rectangle 5">
            <a:extLst>
              <a:ext uri="{FF2B5EF4-FFF2-40B4-BE49-F238E27FC236}">
                <a16:creationId xmlns:a16="http://schemas.microsoft.com/office/drawing/2014/main" id="{5A4E7FC3-3E26-4E1F-A56B-D216C559A5E9}"/>
              </a:ext>
            </a:extLst>
          </p:cNvPr>
          <p:cNvSpPr>
            <a:spLocks noGrp="1" noChangeArrowheads="1"/>
          </p:cNvSpPr>
          <p:nvPr>
            <p:ph type="ftr" sz="quarter" idx="11"/>
          </p:nvPr>
        </p:nvSpPr>
        <p:spPr/>
        <p:txBody>
          <a:bodyPr/>
          <a:lstStyle>
            <a:lvl1pPr>
              <a:defRPr/>
            </a:lvl1pPr>
          </a:lstStyle>
          <a:p>
            <a:pPr>
              <a:defRPr/>
            </a:pPr>
            <a:r>
              <a:rPr lang="en-US"/>
              <a:t>The American Towing &amp; Recovery Institute * PO Box 007 Wade NC 28395 * 910.747.9000 or Fax 910.486.8930 * www.amtowri.org * www.towingequipmentdirect.com * wes@americantowingandrecoveryinstitute.org </a:t>
            </a:r>
          </a:p>
        </p:txBody>
      </p:sp>
      <p:sp>
        <p:nvSpPr>
          <p:cNvPr id="8" name="Rectangle 6">
            <a:extLst>
              <a:ext uri="{FF2B5EF4-FFF2-40B4-BE49-F238E27FC236}">
                <a16:creationId xmlns:a16="http://schemas.microsoft.com/office/drawing/2014/main" id="{FBDDFF3F-CAF9-4FF3-9DF6-183B919FA8C2}"/>
              </a:ext>
            </a:extLst>
          </p:cNvPr>
          <p:cNvSpPr>
            <a:spLocks noGrp="1" noChangeArrowheads="1"/>
          </p:cNvSpPr>
          <p:nvPr>
            <p:ph type="sldNum" sz="quarter" idx="12"/>
          </p:nvPr>
        </p:nvSpPr>
        <p:spPr/>
        <p:txBody>
          <a:bodyPr/>
          <a:lstStyle>
            <a:lvl1pPr>
              <a:defRPr/>
            </a:lvl1pPr>
          </a:lstStyle>
          <a:p>
            <a:fld id="{D92D2F56-9023-42E0-BC32-2E8B0ADD63E8}" type="slidenum">
              <a:rPr lang="en-US" altLang="en-US"/>
              <a:pPr/>
              <a:t>‹#›</a:t>
            </a:fld>
            <a:endParaRPr lang="en-US" altLang="en-US"/>
          </a:p>
        </p:txBody>
      </p:sp>
    </p:spTree>
    <p:extLst>
      <p:ext uri="{BB962C8B-B14F-4D97-AF65-F5344CB8AC3E}">
        <p14:creationId xmlns:p14="http://schemas.microsoft.com/office/powerpoint/2010/main" val="1866830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42900" y="389468"/>
            <a:ext cx="6172200" cy="1845733"/>
          </a:xfrm>
        </p:spPr>
        <p:txBody>
          <a:bodyPr/>
          <a:lstStyle/>
          <a:p>
            <a:r>
              <a:rPr lang="en-US"/>
              <a:t>Click to edit Master title style</a:t>
            </a:r>
          </a:p>
        </p:txBody>
      </p:sp>
      <p:sp>
        <p:nvSpPr>
          <p:cNvPr id="3" name="Content Placeholder 2"/>
          <p:cNvSpPr>
            <a:spLocks noGrp="1"/>
          </p:cNvSpPr>
          <p:nvPr>
            <p:ph sz="quarter" idx="1"/>
          </p:nvPr>
        </p:nvSpPr>
        <p:spPr>
          <a:xfrm>
            <a:off x="342900" y="2540000"/>
            <a:ext cx="3028950" cy="264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3486150" y="2540000"/>
            <a:ext cx="3028950" cy="264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42900" y="5384800"/>
            <a:ext cx="3028950" cy="264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3486150" y="5384800"/>
            <a:ext cx="3028950" cy="264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5E4322AC-FDBE-4BCE-820B-ED517511B86F}"/>
              </a:ext>
            </a:extLst>
          </p:cNvPr>
          <p:cNvSpPr>
            <a:spLocks noGrp="1" noChangeArrowheads="1"/>
          </p:cNvSpPr>
          <p:nvPr>
            <p:ph type="dt" sz="half" idx="10"/>
          </p:nvPr>
        </p:nvSpPr>
        <p:spPr/>
        <p:txBody>
          <a:bodyPr/>
          <a:lstStyle>
            <a:lvl1pPr>
              <a:defRPr/>
            </a:lvl1pPr>
          </a:lstStyle>
          <a:p>
            <a:pPr>
              <a:defRPr/>
            </a:pPr>
            <a:fld id="{02B7CA65-FC47-4D83-B18A-1B844410E4FA}" type="datetime1">
              <a:rPr lang="en-US" smtClean="0"/>
              <a:t>3/4/2025</a:t>
            </a:fld>
            <a:endParaRPr lang="en-US"/>
          </a:p>
        </p:txBody>
      </p:sp>
      <p:sp>
        <p:nvSpPr>
          <p:cNvPr id="8" name="Rectangle 8">
            <a:extLst>
              <a:ext uri="{FF2B5EF4-FFF2-40B4-BE49-F238E27FC236}">
                <a16:creationId xmlns:a16="http://schemas.microsoft.com/office/drawing/2014/main" id="{E44B2909-841A-4282-9B6A-E3E496A06798}"/>
              </a:ext>
            </a:extLst>
          </p:cNvPr>
          <p:cNvSpPr>
            <a:spLocks noGrp="1" noChangeArrowheads="1"/>
          </p:cNvSpPr>
          <p:nvPr>
            <p:ph type="ftr" sz="quarter" idx="11"/>
          </p:nvPr>
        </p:nvSpPr>
        <p:spPr/>
        <p:txBody>
          <a:bodyPr/>
          <a:lstStyle>
            <a:lvl1pPr>
              <a:defRPr/>
            </a:lvl1pPr>
          </a:lstStyle>
          <a:p>
            <a:pPr>
              <a:defRPr/>
            </a:pPr>
            <a:r>
              <a:rPr lang="en-US"/>
              <a:t>The American Towing &amp; Recovery Institute * PO Box 007 Wade NC 28395 * 910.747.9000 or Fax 910.486.8930 * www.amtowri.org * www.towingequipmentdirect.com * wes@americantowingandrecoveryinstitute.org </a:t>
            </a:r>
          </a:p>
        </p:txBody>
      </p:sp>
      <p:sp>
        <p:nvSpPr>
          <p:cNvPr id="9" name="Rectangle 9">
            <a:extLst>
              <a:ext uri="{FF2B5EF4-FFF2-40B4-BE49-F238E27FC236}">
                <a16:creationId xmlns:a16="http://schemas.microsoft.com/office/drawing/2014/main" id="{7F3C5CCF-2D5D-4AE3-B39D-301D6F5E3940}"/>
              </a:ext>
            </a:extLst>
          </p:cNvPr>
          <p:cNvSpPr>
            <a:spLocks noGrp="1" noChangeArrowheads="1"/>
          </p:cNvSpPr>
          <p:nvPr>
            <p:ph type="sldNum" sz="quarter" idx="12"/>
          </p:nvPr>
        </p:nvSpPr>
        <p:spPr/>
        <p:txBody>
          <a:bodyPr/>
          <a:lstStyle>
            <a:lvl1pPr>
              <a:defRPr/>
            </a:lvl1pPr>
          </a:lstStyle>
          <a:p>
            <a:fld id="{B5E5AD1A-A7D1-4CCF-8BDB-4E2F7088B591}" type="slidenum">
              <a:rPr lang="en-US" altLang="en-US"/>
              <a:pPr/>
              <a:t>‹#›</a:t>
            </a:fld>
            <a:endParaRPr lang="en-US" altLang="en-US"/>
          </a:p>
        </p:txBody>
      </p:sp>
    </p:spTree>
    <p:extLst>
      <p:ext uri="{BB962C8B-B14F-4D97-AF65-F5344CB8AC3E}">
        <p14:creationId xmlns:p14="http://schemas.microsoft.com/office/powerpoint/2010/main" val="2665851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389467"/>
            <a:ext cx="6172200" cy="1845733"/>
          </a:xfrm>
        </p:spPr>
        <p:txBody>
          <a:bodyPr/>
          <a:lstStyle/>
          <a:p>
            <a:r>
              <a:rPr lang="en-US"/>
              <a:t>Click to edit Master title style</a:t>
            </a:r>
          </a:p>
        </p:txBody>
      </p:sp>
      <p:sp>
        <p:nvSpPr>
          <p:cNvPr id="3" name="Text Placeholder 2"/>
          <p:cNvSpPr>
            <a:spLocks noGrp="1"/>
          </p:cNvSpPr>
          <p:nvPr>
            <p:ph type="body" sz="half" idx="1"/>
          </p:nvPr>
        </p:nvSpPr>
        <p:spPr>
          <a:xfrm>
            <a:off x="342900" y="2540000"/>
            <a:ext cx="302895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2540000"/>
            <a:ext cx="302895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BC55D59F-F957-44BA-90E0-330069C7EC43}"/>
              </a:ext>
            </a:extLst>
          </p:cNvPr>
          <p:cNvSpPr>
            <a:spLocks noGrp="1" noChangeArrowheads="1"/>
          </p:cNvSpPr>
          <p:nvPr>
            <p:ph type="dt" sz="half" idx="10"/>
          </p:nvPr>
        </p:nvSpPr>
        <p:spPr/>
        <p:txBody>
          <a:bodyPr/>
          <a:lstStyle>
            <a:lvl1pPr>
              <a:defRPr/>
            </a:lvl1pPr>
          </a:lstStyle>
          <a:p>
            <a:pPr>
              <a:defRPr/>
            </a:pPr>
            <a:fld id="{DC1E6338-0172-4AC6-B276-179AAB729EEC}" type="datetime1">
              <a:rPr lang="en-US" smtClean="0"/>
              <a:t>3/4/2025</a:t>
            </a:fld>
            <a:endParaRPr lang="en-US"/>
          </a:p>
        </p:txBody>
      </p:sp>
      <p:sp>
        <p:nvSpPr>
          <p:cNvPr id="6" name="Rectangle 8">
            <a:extLst>
              <a:ext uri="{FF2B5EF4-FFF2-40B4-BE49-F238E27FC236}">
                <a16:creationId xmlns:a16="http://schemas.microsoft.com/office/drawing/2014/main" id="{672BE2D9-E130-4727-B579-77F603A14350}"/>
              </a:ext>
            </a:extLst>
          </p:cNvPr>
          <p:cNvSpPr>
            <a:spLocks noGrp="1" noChangeArrowheads="1"/>
          </p:cNvSpPr>
          <p:nvPr>
            <p:ph type="ftr" sz="quarter" idx="11"/>
          </p:nvPr>
        </p:nvSpPr>
        <p:spPr/>
        <p:txBody>
          <a:bodyPr/>
          <a:lstStyle>
            <a:lvl1pPr>
              <a:defRPr/>
            </a:lvl1pPr>
          </a:lstStyle>
          <a:p>
            <a:pPr>
              <a:defRPr/>
            </a:pPr>
            <a:r>
              <a:rPr lang="en-US"/>
              <a:t>The American Towing &amp; Recovery Institute * PO Box 007 Wade NC 28395 * 910.747.9000 or Fax 910.486.8930 * www.amtowri.org * www.towingequipmentdirect.com * wes@americantowingandrecoveryinstitute.org </a:t>
            </a:r>
          </a:p>
        </p:txBody>
      </p:sp>
      <p:sp>
        <p:nvSpPr>
          <p:cNvPr id="7" name="Rectangle 9">
            <a:extLst>
              <a:ext uri="{FF2B5EF4-FFF2-40B4-BE49-F238E27FC236}">
                <a16:creationId xmlns:a16="http://schemas.microsoft.com/office/drawing/2014/main" id="{14799DE9-75FB-44D0-88AF-588E3CFC436F}"/>
              </a:ext>
            </a:extLst>
          </p:cNvPr>
          <p:cNvSpPr>
            <a:spLocks noGrp="1" noChangeArrowheads="1"/>
          </p:cNvSpPr>
          <p:nvPr>
            <p:ph type="sldNum" sz="quarter" idx="12"/>
          </p:nvPr>
        </p:nvSpPr>
        <p:spPr/>
        <p:txBody>
          <a:bodyPr/>
          <a:lstStyle>
            <a:lvl1pPr>
              <a:defRPr/>
            </a:lvl1pPr>
          </a:lstStyle>
          <a:p>
            <a:fld id="{C2C2D456-4621-4824-BB4C-0B959BA5724E}" type="slidenum">
              <a:rPr lang="en-US" altLang="en-US"/>
              <a:pPr/>
              <a:t>‹#›</a:t>
            </a:fld>
            <a:endParaRPr lang="en-US" altLang="en-US"/>
          </a:p>
        </p:txBody>
      </p:sp>
    </p:spTree>
    <p:extLst>
      <p:ext uri="{BB962C8B-B14F-4D97-AF65-F5344CB8AC3E}">
        <p14:creationId xmlns:p14="http://schemas.microsoft.com/office/powerpoint/2010/main" val="1492784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2900" y="389468"/>
            <a:ext cx="6172200" cy="76369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
            <a:extLst>
              <a:ext uri="{FF2B5EF4-FFF2-40B4-BE49-F238E27FC236}">
                <a16:creationId xmlns:a16="http://schemas.microsoft.com/office/drawing/2014/main" id="{01BD98AE-203C-416A-8604-FDFD779BF6E1}"/>
              </a:ext>
            </a:extLst>
          </p:cNvPr>
          <p:cNvSpPr>
            <a:spLocks noGrp="1" noChangeArrowheads="1"/>
          </p:cNvSpPr>
          <p:nvPr>
            <p:ph type="dt" sz="half" idx="10"/>
          </p:nvPr>
        </p:nvSpPr>
        <p:spPr/>
        <p:txBody>
          <a:bodyPr/>
          <a:lstStyle>
            <a:lvl1pPr>
              <a:defRPr/>
            </a:lvl1pPr>
          </a:lstStyle>
          <a:p>
            <a:pPr>
              <a:defRPr/>
            </a:pPr>
            <a:fld id="{EE72FC4C-1DE8-43CA-B7B8-C3ECFF0B0390}" type="datetime1">
              <a:rPr lang="en-US" smtClean="0"/>
              <a:t>3/4/2025</a:t>
            </a:fld>
            <a:endParaRPr lang="en-US"/>
          </a:p>
        </p:txBody>
      </p:sp>
      <p:sp>
        <p:nvSpPr>
          <p:cNvPr id="4" name="Rectangle 8">
            <a:extLst>
              <a:ext uri="{FF2B5EF4-FFF2-40B4-BE49-F238E27FC236}">
                <a16:creationId xmlns:a16="http://schemas.microsoft.com/office/drawing/2014/main" id="{562920A5-661C-4FBD-BE9A-59D3AB71135E}"/>
              </a:ext>
            </a:extLst>
          </p:cNvPr>
          <p:cNvSpPr>
            <a:spLocks noGrp="1" noChangeArrowheads="1"/>
          </p:cNvSpPr>
          <p:nvPr>
            <p:ph type="ftr" sz="quarter" idx="11"/>
          </p:nvPr>
        </p:nvSpPr>
        <p:spPr/>
        <p:txBody>
          <a:bodyPr/>
          <a:lstStyle>
            <a:lvl1pPr>
              <a:defRPr/>
            </a:lvl1pPr>
          </a:lstStyle>
          <a:p>
            <a:pPr>
              <a:defRPr/>
            </a:pPr>
            <a:r>
              <a:rPr lang="en-US"/>
              <a:t>The American Towing &amp; Recovery Institute * PO Box 007 Wade NC 28395 * 910.747.9000 or Fax 910.486.8930 * www.amtowri.org * www.towingequipmentdirect.com * wes@americantowingandrecoveryinstitute.org </a:t>
            </a:r>
          </a:p>
        </p:txBody>
      </p:sp>
      <p:sp>
        <p:nvSpPr>
          <p:cNvPr id="5" name="Rectangle 9">
            <a:extLst>
              <a:ext uri="{FF2B5EF4-FFF2-40B4-BE49-F238E27FC236}">
                <a16:creationId xmlns:a16="http://schemas.microsoft.com/office/drawing/2014/main" id="{C84665CA-020A-4570-8BE5-C26A02B21A53}"/>
              </a:ext>
            </a:extLst>
          </p:cNvPr>
          <p:cNvSpPr>
            <a:spLocks noGrp="1" noChangeArrowheads="1"/>
          </p:cNvSpPr>
          <p:nvPr>
            <p:ph type="sldNum" sz="quarter" idx="12"/>
          </p:nvPr>
        </p:nvSpPr>
        <p:spPr/>
        <p:txBody>
          <a:bodyPr/>
          <a:lstStyle>
            <a:lvl1pPr>
              <a:defRPr/>
            </a:lvl1pPr>
          </a:lstStyle>
          <a:p>
            <a:fld id="{EBE23111-9976-4AAD-ACE7-3CF5B0C4EF71}" type="slidenum">
              <a:rPr lang="en-US" altLang="en-US"/>
              <a:pPr/>
              <a:t>‹#›</a:t>
            </a:fld>
            <a:endParaRPr lang="en-US" altLang="en-US"/>
          </a:p>
        </p:txBody>
      </p:sp>
    </p:spTree>
    <p:extLst>
      <p:ext uri="{BB962C8B-B14F-4D97-AF65-F5344CB8AC3E}">
        <p14:creationId xmlns:p14="http://schemas.microsoft.com/office/powerpoint/2010/main" val="2155731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7F744D70-34BD-4B2E-A2F7-D2002335D746}" type="datetime1">
              <a:rPr lang="en-US" altLang="en-US" smtClean="0"/>
              <a:t>3/4/2025</a:t>
            </a:fld>
            <a:endParaRPr lang="en-US" altLang="en-US"/>
          </a:p>
        </p:txBody>
      </p:sp>
      <p:sp>
        <p:nvSpPr>
          <p:cNvPr id="5" name="Footer Placeholder 4"/>
          <p:cNvSpPr>
            <a:spLocks noGrp="1"/>
          </p:cNvSpPr>
          <p:nvPr>
            <p:ph type="ftr" sz="quarter" idx="11"/>
          </p:nvPr>
        </p:nvSpPr>
        <p:spPr/>
        <p:txBody>
          <a:bodyPr/>
          <a:lstStyle/>
          <a:p>
            <a:pPr>
              <a:defRPr/>
            </a:pPr>
            <a:r>
              <a:rPr lang="en-US"/>
              <a:t>The American Towing &amp; Recovery Institute * PO Box 007 Wade NC 28395 * 910.747.9000 or Fax 910.486.8930 * www.amtowri.org * www.towingequipmentdirect.com * wes@americantowingandrecoveryinstitute.org </a:t>
            </a:r>
          </a:p>
        </p:txBody>
      </p:sp>
      <p:sp>
        <p:nvSpPr>
          <p:cNvPr id="6" name="Slide Number Placeholder 5"/>
          <p:cNvSpPr>
            <a:spLocks noGrp="1"/>
          </p:cNvSpPr>
          <p:nvPr>
            <p:ph type="sldNum" sz="quarter" idx="12"/>
          </p:nvPr>
        </p:nvSpPr>
        <p:spPr/>
        <p:txBody>
          <a:bodyPr/>
          <a:lstStyle/>
          <a:p>
            <a:pPr>
              <a:defRPr/>
            </a:pPr>
            <a:fld id="{2BC806EC-9E7D-4735-97C5-D6ED23CBAEAF}" type="slidenum">
              <a:rPr lang="en-US" altLang="en-US" smtClean="0"/>
              <a:pPr>
                <a:defRPr/>
              </a:pPr>
              <a:t>‹#›</a:t>
            </a:fld>
            <a:endParaRPr lang="en-US" altLang="en-US"/>
          </a:p>
        </p:txBody>
      </p:sp>
    </p:spTree>
    <p:extLst>
      <p:ext uri="{BB962C8B-B14F-4D97-AF65-F5344CB8AC3E}">
        <p14:creationId xmlns:p14="http://schemas.microsoft.com/office/powerpoint/2010/main" val="3385028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6B52921-6382-4EDC-AEAA-1E293C758522}" type="datetime1">
              <a:rPr lang="en-US" altLang="en-US" smtClean="0"/>
              <a:t>3/4/2025</a:t>
            </a:fld>
            <a:endParaRPr lang="en-US" altLang="en-US"/>
          </a:p>
        </p:txBody>
      </p:sp>
      <p:sp>
        <p:nvSpPr>
          <p:cNvPr id="5" name="Footer Placeholder 4"/>
          <p:cNvSpPr>
            <a:spLocks noGrp="1"/>
          </p:cNvSpPr>
          <p:nvPr>
            <p:ph type="ftr" sz="quarter" idx="11"/>
          </p:nvPr>
        </p:nvSpPr>
        <p:spPr/>
        <p:txBody>
          <a:bodyPr/>
          <a:lstStyle/>
          <a:p>
            <a:pPr>
              <a:defRPr/>
            </a:pPr>
            <a:r>
              <a:rPr lang="en-US"/>
              <a:t>The American Towing &amp; Recovery Institute * PO Box 007 Wade NC 28395 * 910.747.9000 or Fax 910.486.8930 * www.amtowri.org * www.towingequipmentdirect.com * wes@americantowingandrecoveryinstitute.org </a:t>
            </a:r>
          </a:p>
        </p:txBody>
      </p:sp>
      <p:sp>
        <p:nvSpPr>
          <p:cNvPr id="6" name="Slide Number Placeholder 5"/>
          <p:cNvSpPr>
            <a:spLocks noGrp="1"/>
          </p:cNvSpPr>
          <p:nvPr>
            <p:ph type="sldNum" sz="quarter" idx="12"/>
          </p:nvPr>
        </p:nvSpPr>
        <p:spPr/>
        <p:txBody>
          <a:bodyPr/>
          <a:lstStyle/>
          <a:p>
            <a:pPr>
              <a:defRPr/>
            </a:pPr>
            <a:fld id="{56D59DC6-6EE6-447C-886C-C516B5D4BF20}" type="slidenum">
              <a:rPr lang="en-US" altLang="en-US" smtClean="0"/>
              <a:pPr>
                <a:defRPr/>
              </a:pPr>
              <a:t>‹#›</a:t>
            </a:fld>
            <a:endParaRPr lang="en-US" altLang="en-US"/>
          </a:p>
        </p:txBody>
      </p:sp>
    </p:spTree>
    <p:extLst>
      <p:ext uri="{BB962C8B-B14F-4D97-AF65-F5344CB8AC3E}">
        <p14:creationId xmlns:p14="http://schemas.microsoft.com/office/powerpoint/2010/main" val="174397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5587D9E3-1FE4-4551-B743-C96BF1209388}" type="datetime1">
              <a:rPr lang="en-US" altLang="en-US" smtClean="0"/>
              <a:t>3/4/2025</a:t>
            </a:fld>
            <a:endParaRPr lang="en-US" altLang="en-US"/>
          </a:p>
        </p:txBody>
      </p:sp>
      <p:sp>
        <p:nvSpPr>
          <p:cNvPr id="5" name="Footer Placeholder 4"/>
          <p:cNvSpPr>
            <a:spLocks noGrp="1"/>
          </p:cNvSpPr>
          <p:nvPr>
            <p:ph type="ftr" sz="quarter" idx="11"/>
          </p:nvPr>
        </p:nvSpPr>
        <p:spPr/>
        <p:txBody>
          <a:bodyPr/>
          <a:lstStyle/>
          <a:p>
            <a:pPr>
              <a:defRPr/>
            </a:pPr>
            <a:r>
              <a:rPr lang="en-US"/>
              <a:t>The American Towing &amp; Recovery Institute * PO Box 007 Wade NC 28395 * 910.747.9000 or Fax 910.486.8930 * www.amtowri.org * www.towingequipmentdirect.com * wes@americantowingandrecoveryinstitute.org </a:t>
            </a:r>
          </a:p>
        </p:txBody>
      </p:sp>
      <p:sp>
        <p:nvSpPr>
          <p:cNvPr id="6" name="Slide Number Placeholder 5"/>
          <p:cNvSpPr>
            <a:spLocks noGrp="1"/>
          </p:cNvSpPr>
          <p:nvPr>
            <p:ph type="sldNum" sz="quarter" idx="12"/>
          </p:nvPr>
        </p:nvSpPr>
        <p:spPr/>
        <p:txBody>
          <a:bodyPr/>
          <a:lstStyle/>
          <a:p>
            <a:pPr>
              <a:defRPr/>
            </a:pPr>
            <a:fld id="{02937DE6-EA3B-4ACD-9B4F-243A7DFEAF81}" type="slidenum">
              <a:rPr lang="en-US" altLang="en-US" smtClean="0"/>
              <a:pPr>
                <a:defRPr/>
              </a:pPr>
              <a:t>‹#›</a:t>
            </a:fld>
            <a:endParaRPr lang="en-US" altLang="en-US"/>
          </a:p>
        </p:txBody>
      </p:sp>
    </p:spTree>
    <p:extLst>
      <p:ext uri="{BB962C8B-B14F-4D97-AF65-F5344CB8AC3E}">
        <p14:creationId xmlns:p14="http://schemas.microsoft.com/office/powerpoint/2010/main" val="704297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B491E3-7892-45DD-87C1-8B45A92A20E5}"/>
              </a:ext>
            </a:extLst>
          </p:cNvPr>
          <p:cNvSpPr>
            <a:spLocks noGrp="1" noChangeArrowheads="1"/>
          </p:cNvSpPr>
          <p:nvPr>
            <p:ph type="dt" sz="half" idx="10"/>
          </p:nvPr>
        </p:nvSpPr>
        <p:spPr>
          <a:ln/>
        </p:spPr>
        <p:txBody>
          <a:bodyPr/>
          <a:lstStyle>
            <a:lvl1pPr>
              <a:defRPr/>
            </a:lvl1pPr>
          </a:lstStyle>
          <a:p>
            <a:pPr>
              <a:defRPr/>
            </a:pPr>
            <a:fld id="{D7AE20E1-7FB2-4ADD-97B8-47139172A257}" type="datetime1">
              <a:rPr lang="en-US" altLang="en-US" smtClean="0"/>
              <a:t>3/4/2025</a:t>
            </a:fld>
            <a:endParaRPr lang="en-US" altLang="en-US"/>
          </a:p>
        </p:txBody>
      </p:sp>
      <p:sp>
        <p:nvSpPr>
          <p:cNvPr id="5" name="Rectangle 5">
            <a:extLst>
              <a:ext uri="{FF2B5EF4-FFF2-40B4-BE49-F238E27FC236}">
                <a16:creationId xmlns:a16="http://schemas.microsoft.com/office/drawing/2014/main" id="{71A1C018-37C2-49E3-95DB-28020548E86E}"/>
              </a:ext>
            </a:extLst>
          </p:cNvPr>
          <p:cNvSpPr>
            <a:spLocks noGrp="1" noChangeArrowheads="1"/>
          </p:cNvSpPr>
          <p:nvPr>
            <p:ph type="ftr" sz="quarter" idx="11"/>
          </p:nvPr>
        </p:nvSpPr>
        <p:spPr>
          <a:ln/>
        </p:spPr>
        <p:txBody>
          <a:bodyPr/>
          <a:lstStyle>
            <a:lvl1pPr>
              <a:defRPr/>
            </a:lvl1pPr>
          </a:lstStyle>
          <a:p>
            <a:pPr>
              <a:defRPr/>
            </a:pPr>
            <a:r>
              <a:rPr lang="en-US"/>
              <a:t>The American Towing &amp; Recovery Institute * PO Box 007 Wade NC 28395 * 910.747.9000 or Fax 910.486.8930 * www.amtowri.org * www.towingequipmentdirect.com * wes@americantowingandrecoveryinstitute.org </a:t>
            </a:r>
          </a:p>
        </p:txBody>
      </p:sp>
      <p:sp>
        <p:nvSpPr>
          <p:cNvPr id="6" name="Rectangle 6">
            <a:extLst>
              <a:ext uri="{FF2B5EF4-FFF2-40B4-BE49-F238E27FC236}">
                <a16:creationId xmlns:a16="http://schemas.microsoft.com/office/drawing/2014/main" id="{42D69A74-8212-485F-95B6-942CE0A26BD6}"/>
              </a:ext>
            </a:extLst>
          </p:cNvPr>
          <p:cNvSpPr>
            <a:spLocks noGrp="1" noChangeArrowheads="1"/>
          </p:cNvSpPr>
          <p:nvPr>
            <p:ph type="sldNum" sz="quarter" idx="12"/>
          </p:nvPr>
        </p:nvSpPr>
        <p:spPr>
          <a:ln/>
        </p:spPr>
        <p:txBody>
          <a:bodyPr/>
          <a:lstStyle>
            <a:lvl1pPr>
              <a:defRPr/>
            </a:lvl1pPr>
          </a:lstStyle>
          <a:p>
            <a:fld id="{2E8B3CE3-D344-40CE-80FD-835F501599B1}" type="slidenum">
              <a:rPr lang="en-US" altLang="en-US"/>
              <a:pPr/>
              <a:t>‹#›</a:t>
            </a:fld>
            <a:endParaRPr lang="en-US" altLang="en-US"/>
          </a:p>
        </p:txBody>
      </p:sp>
    </p:spTree>
    <p:extLst>
      <p:ext uri="{BB962C8B-B14F-4D97-AF65-F5344CB8AC3E}">
        <p14:creationId xmlns:p14="http://schemas.microsoft.com/office/powerpoint/2010/main" val="37585572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12632E6B-C9F4-4C94-90AC-920ACE0C9505}" type="datetime1">
              <a:rPr lang="en-US" altLang="en-US" smtClean="0"/>
              <a:t>3/4/2025</a:t>
            </a:fld>
            <a:endParaRPr lang="en-US" altLang="en-US"/>
          </a:p>
        </p:txBody>
      </p:sp>
      <p:sp>
        <p:nvSpPr>
          <p:cNvPr id="6" name="Footer Placeholder 5"/>
          <p:cNvSpPr>
            <a:spLocks noGrp="1"/>
          </p:cNvSpPr>
          <p:nvPr>
            <p:ph type="ftr" sz="quarter" idx="11"/>
          </p:nvPr>
        </p:nvSpPr>
        <p:spPr/>
        <p:txBody>
          <a:bodyPr/>
          <a:lstStyle/>
          <a:p>
            <a:pPr>
              <a:defRPr/>
            </a:pPr>
            <a:r>
              <a:rPr lang="en-US"/>
              <a:t>The American Towing &amp; Recovery Institute * PO Box 007 Wade NC 28395 * 910.747.9000 or Fax 910.486.8930 * www.amtowri.org * www.towingequipmentdirect.com * wes@americantowingandrecoveryinstitute.org </a:t>
            </a:r>
          </a:p>
        </p:txBody>
      </p:sp>
      <p:sp>
        <p:nvSpPr>
          <p:cNvPr id="7" name="Slide Number Placeholder 6"/>
          <p:cNvSpPr>
            <a:spLocks noGrp="1"/>
          </p:cNvSpPr>
          <p:nvPr>
            <p:ph type="sldNum" sz="quarter" idx="12"/>
          </p:nvPr>
        </p:nvSpPr>
        <p:spPr/>
        <p:txBody>
          <a:bodyPr/>
          <a:lstStyle/>
          <a:p>
            <a:pPr>
              <a:defRPr/>
            </a:pPr>
            <a:fld id="{F2A21697-07AE-455D-9B98-851AFF45232D}" type="slidenum">
              <a:rPr lang="en-US" altLang="en-US" smtClean="0"/>
              <a:pPr>
                <a:defRPr/>
              </a:pPr>
              <a:t>‹#›</a:t>
            </a:fld>
            <a:endParaRPr lang="en-US" altLang="en-US"/>
          </a:p>
        </p:txBody>
      </p:sp>
    </p:spTree>
    <p:extLst>
      <p:ext uri="{BB962C8B-B14F-4D97-AF65-F5344CB8AC3E}">
        <p14:creationId xmlns:p14="http://schemas.microsoft.com/office/powerpoint/2010/main" val="2701373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8C83649C-747F-4BD5-91BF-49B6D01BF2D9}" type="datetime1">
              <a:rPr lang="en-US" altLang="en-US" smtClean="0"/>
              <a:t>3/4/2025</a:t>
            </a:fld>
            <a:endParaRPr lang="en-US" altLang="en-US"/>
          </a:p>
        </p:txBody>
      </p:sp>
      <p:sp>
        <p:nvSpPr>
          <p:cNvPr id="8" name="Footer Placeholder 7"/>
          <p:cNvSpPr>
            <a:spLocks noGrp="1"/>
          </p:cNvSpPr>
          <p:nvPr>
            <p:ph type="ftr" sz="quarter" idx="11"/>
          </p:nvPr>
        </p:nvSpPr>
        <p:spPr/>
        <p:txBody>
          <a:bodyPr/>
          <a:lstStyle/>
          <a:p>
            <a:pPr>
              <a:defRPr/>
            </a:pPr>
            <a:r>
              <a:rPr lang="en-US"/>
              <a:t>The American Towing &amp; Recovery Institute * PO Box 007 Wade NC 28395 * 910.747.9000 or Fax 910.486.8930 * www.amtowri.org * www.towingequipmentdirect.com * wes@americantowingandrecoveryinstitute.org </a:t>
            </a:r>
          </a:p>
        </p:txBody>
      </p:sp>
      <p:sp>
        <p:nvSpPr>
          <p:cNvPr id="9" name="Slide Number Placeholder 8"/>
          <p:cNvSpPr>
            <a:spLocks noGrp="1"/>
          </p:cNvSpPr>
          <p:nvPr>
            <p:ph type="sldNum" sz="quarter" idx="12"/>
          </p:nvPr>
        </p:nvSpPr>
        <p:spPr/>
        <p:txBody>
          <a:bodyPr/>
          <a:lstStyle/>
          <a:p>
            <a:pPr>
              <a:defRPr/>
            </a:pPr>
            <a:fld id="{21C01ACA-58C5-4712-B8AF-C7A079821EDE}" type="slidenum">
              <a:rPr lang="en-US" altLang="en-US" smtClean="0"/>
              <a:pPr>
                <a:defRPr/>
              </a:pPr>
              <a:t>‹#›</a:t>
            </a:fld>
            <a:endParaRPr lang="en-US" altLang="en-US"/>
          </a:p>
        </p:txBody>
      </p:sp>
    </p:spTree>
    <p:extLst>
      <p:ext uri="{BB962C8B-B14F-4D97-AF65-F5344CB8AC3E}">
        <p14:creationId xmlns:p14="http://schemas.microsoft.com/office/powerpoint/2010/main" val="2240012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E4A73BF6-E47D-466B-8B72-2B4AEACDFE1F}" type="datetime1">
              <a:rPr lang="en-US" altLang="en-US" smtClean="0"/>
              <a:t>3/4/2025</a:t>
            </a:fld>
            <a:endParaRPr lang="en-US" altLang="en-US"/>
          </a:p>
        </p:txBody>
      </p:sp>
      <p:sp>
        <p:nvSpPr>
          <p:cNvPr id="4" name="Footer Placeholder 3"/>
          <p:cNvSpPr>
            <a:spLocks noGrp="1"/>
          </p:cNvSpPr>
          <p:nvPr>
            <p:ph type="ftr" sz="quarter" idx="11"/>
          </p:nvPr>
        </p:nvSpPr>
        <p:spPr/>
        <p:txBody>
          <a:bodyPr/>
          <a:lstStyle/>
          <a:p>
            <a:pPr>
              <a:defRPr/>
            </a:pPr>
            <a:r>
              <a:rPr lang="en-US"/>
              <a:t>The American Towing &amp; Recovery Institute * PO Box 007 Wade NC 28395 * 910.747.9000 or Fax 910.486.8930 * www.amtowri.org * www.towingequipmentdirect.com * wes@americantowingandrecoveryinstitute.org </a:t>
            </a:r>
          </a:p>
        </p:txBody>
      </p:sp>
      <p:sp>
        <p:nvSpPr>
          <p:cNvPr id="5" name="Slide Number Placeholder 4"/>
          <p:cNvSpPr>
            <a:spLocks noGrp="1"/>
          </p:cNvSpPr>
          <p:nvPr>
            <p:ph type="sldNum" sz="quarter" idx="12"/>
          </p:nvPr>
        </p:nvSpPr>
        <p:spPr/>
        <p:txBody>
          <a:bodyPr/>
          <a:lstStyle/>
          <a:p>
            <a:pPr>
              <a:defRPr/>
            </a:pPr>
            <a:fld id="{28763D95-2BBA-4DBD-A76E-67A065CE2805}" type="slidenum">
              <a:rPr lang="en-US" altLang="en-US" smtClean="0"/>
              <a:pPr>
                <a:defRPr/>
              </a:pPr>
              <a:t>‹#›</a:t>
            </a:fld>
            <a:endParaRPr lang="en-US" altLang="en-US"/>
          </a:p>
        </p:txBody>
      </p:sp>
    </p:spTree>
    <p:extLst>
      <p:ext uri="{BB962C8B-B14F-4D97-AF65-F5344CB8AC3E}">
        <p14:creationId xmlns:p14="http://schemas.microsoft.com/office/powerpoint/2010/main" val="154131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9B2D2F3-73C4-49E3-8C90-F727437E84FA}" type="datetime1">
              <a:rPr lang="en-US" altLang="en-US" smtClean="0"/>
              <a:t>3/4/2025</a:t>
            </a:fld>
            <a:endParaRPr lang="en-US" altLang="en-US"/>
          </a:p>
        </p:txBody>
      </p:sp>
      <p:sp>
        <p:nvSpPr>
          <p:cNvPr id="3" name="Footer Placeholder 2"/>
          <p:cNvSpPr>
            <a:spLocks noGrp="1"/>
          </p:cNvSpPr>
          <p:nvPr>
            <p:ph type="ftr" sz="quarter" idx="11"/>
          </p:nvPr>
        </p:nvSpPr>
        <p:spPr/>
        <p:txBody>
          <a:bodyPr/>
          <a:lstStyle/>
          <a:p>
            <a:pPr>
              <a:defRPr/>
            </a:pPr>
            <a:r>
              <a:rPr lang="en-US"/>
              <a:t>The American Towing &amp; Recovery Institute * PO Box 007 Wade NC 28395 * 910.747.9000 or Fax 910.486.8930 * www.amtowri.org * www.towingequipmentdirect.com * wes@americantowingandrecoveryinstitute.org </a:t>
            </a:r>
          </a:p>
        </p:txBody>
      </p:sp>
      <p:sp>
        <p:nvSpPr>
          <p:cNvPr id="4" name="Slide Number Placeholder 3"/>
          <p:cNvSpPr>
            <a:spLocks noGrp="1"/>
          </p:cNvSpPr>
          <p:nvPr>
            <p:ph type="sldNum" sz="quarter" idx="12"/>
          </p:nvPr>
        </p:nvSpPr>
        <p:spPr/>
        <p:txBody>
          <a:bodyPr/>
          <a:lstStyle/>
          <a:p>
            <a:pPr>
              <a:defRPr/>
            </a:pPr>
            <a:fld id="{ACC94322-0133-4371-AFE1-2878F2B3A964}" type="slidenum">
              <a:rPr lang="en-US" altLang="en-US" smtClean="0"/>
              <a:pPr>
                <a:defRPr/>
              </a:pPr>
              <a:t>‹#›</a:t>
            </a:fld>
            <a:endParaRPr lang="en-US" altLang="en-US"/>
          </a:p>
        </p:txBody>
      </p:sp>
    </p:spTree>
    <p:extLst>
      <p:ext uri="{BB962C8B-B14F-4D97-AF65-F5344CB8AC3E}">
        <p14:creationId xmlns:p14="http://schemas.microsoft.com/office/powerpoint/2010/main" val="3705464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5866F7C5-9F90-4677-A1B0-8B32E6766C38}" type="datetime1">
              <a:rPr lang="en-US" altLang="en-US" smtClean="0"/>
              <a:t>3/4/2025</a:t>
            </a:fld>
            <a:endParaRPr lang="en-US" altLang="en-US"/>
          </a:p>
        </p:txBody>
      </p:sp>
      <p:sp>
        <p:nvSpPr>
          <p:cNvPr id="6" name="Footer Placeholder 5"/>
          <p:cNvSpPr>
            <a:spLocks noGrp="1"/>
          </p:cNvSpPr>
          <p:nvPr>
            <p:ph type="ftr" sz="quarter" idx="11"/>
          </p:nvPr>
        </p:nvSpPr>
        <p:spPr/>
        <p:txBody>
          <a:bodyPr/>
          <a:lstStyle/>
          <a:p>
            <a:pPr>
              <a:defRPr/>
            </a:pPr>
            <a:r>
              <a:rPr lang="en-US"/>
              <a:t>The American Towing &amp; Recovery Institute * PO Box 007 Wade NC 28395 * 910.747.9000 or Fax 910.486.8930 * www.amtowri.org * www.towingequipmentdirect.com * wes@americantowingandrecoveryinstitute.org </a:t>
            </a:r>
          </a:p>
        </p:txBody>
      </p:sp>
      <p:sp>
        <p:nvSpPr>
          <p:cNvPr id="7" name="Slide Number Placeholder 6"/>
          <p:cNvSpPr>
            <a:spLocks noGrp="1"/>
          </p:cNvSpPr>
          <p:nvPr>
            <p:ph type="sldNum" sz="quarter" idx="12"/>
          </p:nvPr>
        </p:nvSpPr>
        <p:spPr/>
        <p:txBody>
          <a:bodyPr/>
          <a:lstStyle/>
          <a:p>
            <a:pPr>
              <a:defRPr/>
            </a:pPr>
            <a:fld id="{8EB0C70B-1977-4595-BF5E-F028DCB04203}" type="slidenum">
              <a:rPr lang="en-US" altLang="en-US" smtClean="0"/>
              <a:pPr>
                <a:defRPr/>
              </a:pPr>
              <a:t>‹#›</a:t>
            </a:fld>
            <a:endParaRPr lang="en-US" altLang="en-US"/>
          </a:p>
        </p:txBody>
      </p:sp>
    </p:spTree>
    <p:extLst>
      <p:ext uri="{BB962C8B-B14F-4D97-AF65-F5344CB8AC3E}">
        <p14:creationId xmlns:p14="http://schemas.microsoft.com/office/powerpoint/2010/main" val="2617102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B65DDBD-7398-4E1B-A6DD-A14B52A04659}" type="datetime1">
              <a:rPr lang="en-US" altLang="en-US" smtClean="0"/>
              <a:t>3/4/2025</a:t>
            </a:fld>
            <a:endParaRPr lang="en-US" altLang="en-US"/>
          </a:p>
        </p:txBody>
      </p:sp>
      <p:sp>
        <p:nvSpPr>
          <p:cNvPr id="6" name="Footer Placeholder 5"/>
          <p:cNvSpPr>
            <a:spLocks noGrp="1"/>
          </p:cNvSpPr>
          <p:nvPr>
            <p:ph type="ftr" sz="quarter" idx="11"/>
          </p:nvPr>
        </p:nvSpPr>
        <p:spPr/>
        <p:txBody>
          <a:bodyPr/>
          <a:lstStyle/>
          <a:p>
            <a:pPr>
              <a:defRPr/>
            </a:pPr>
            <a:r>
              <a:rPr lang="en-US"/>
              <a:t>The American Towing &amp; Recovery Institute * PO Box 007 Wade NC 28395 * 910.747.9000 or Fax 910.486.8930 * www.amtowri.org * www.towingequipmentdirect.com * wes@americantowingandrecoveryinstitute.org </a:t>
            </a:r>
          </a:p>
        </p:txBody>
      </p:sp>
      <p:sp>
        <p:nvSpPr>
          <p:cNvPr id="7" name="Slide Number Placeholder 6"/>
          <p:cNvSpPr>
            <a:spLocks noGrp="1"/>
          </p:cNvSpPr>
          <p:nvPr>
            <p:ph type="sldNum" sz="quarter" idx="12"/>
          </p:nvPr>
        </p:nvSpPr>
        <p:spPr/>
        <p:txBody>
          <a:bodyPr/>
          <a:lstStyle/>
          <a:p>
            <a:pPr>
              <a:defRPr/>
            </a:pPr>
            <a:fld id="{20BDCA9A-4363-433C-94BE-33FB0AFA36F6}" type="slidenum">
              <a:rPr lang="en-US" altLang="en-US" smtClean="0"/>
              <a:pPr>
                <a:defRPr/>
              </a:pPr>
              <a:t>‹#›</a:t>
            </a:fld>
            <a:endParaRPr lang="en-US" altLang="en-US"/>
          </a:p>
        </p:txBody>
      </p:sp>
    </p:spTree>
    <p:extLst>
      <p:ext uri="{BB962C8B-B14F-4D97-AF65-F5344CB8AC3E}">
        <p14:creationId xmlns:p14="http://schemas.microsoft.com/office/powerpoint/2010/main" val="20398702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56863D7-CAE4-4A35-B617-B120BD390A9E}" type="datetime1">
              <a:rPr lang="en-US" altLang="en-US" smtClean="0"/>
              <a:t>3/4/2025</a:t>
            </a:fld>
            <a:endParaRPr lang="en-US" altLang="en-US"/>
          </a:p>
        </p:txBody>
      </p:sp>
      <p:sp>
        <p:nvSpPr>
          <p:cNvPr id="5" name="Footer Placeholder 4"/>
          <p:cNvSpPr>
            <a:spLocks noGrp="1"/>
          </p:cNvSpPr>
          <p:nvPr>
            <p:ph type="ftr" sz="quarter" idx="11"/>
          </p:nvPr>
        </p:nvSpPr>
        <p:spPr/>
        <p:txBody>
          <a:bodyPr/>
          <a:lstStyle/>
          <a:p>
            <a:pPr>
              <a:defRPr/>
            </a:pPr>
            <a:r>
              <a:rPr lang="en-US"/>
              <a:t>The American Towing &amp; Recovery Institute * PO Box 007 Wade NC 28395 * 910.747.9000 or Fax 910.486.8930 * www.amtowri.org * www.towingequipmentdirect.com * wes@americantowingandrecoveryinstitute.org </a:t>
            </a:r>
          </a:p>
        </p:txBody>
      </p:sp>
      <p:sp>
        <p:nvSpPr>
          <p:cNvPr id="6" name="Slide Number Placeholder 5"/>
          <p:cNvSpPr>
            <a:spLocks noGrp="1"/>
          </p:cNvSpPr>
          <p:nvPr>
            <p:ph type="sldNum" sz="quarter" idx="12"/>
          </p:nvPr>
        </p:nvSpPr>
        <p:spPr/>
        <p:txBody>
          <a:bodyPr/>
          <a:lstStyle/>
          <a:p>
            <a:pPr>
              <a:defRPr/>
            </a:pPr>
            <a:fld id="{B6882795-6BC1-4FD8-8BB0-C627AC4ED85A}" type="slidenum">
              <a:rPr lang="en-US" altLang="en-US" smtClean="0"/>
              <a:pPr>
                <a:defRPr/>
              </a:pPr>
              <a:t>‹#›</a:t>
            </a:fld>
            <a:endParaRPr lang="en-US" altLang="en-US"/>
          </a:p>
        </p:txBody>
      </p:sp>
    </p:spTree>
    <p:extLst>
      <p:ext uri="{BB962C8B-B14F-4D97-AF65-F5344CB8AC3E}">
        <p14:creationId xmlns:p14="http://schemas.microsoft.com/office/powerpoint/2010/main" val="2648695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C3D9DCAE-665E-4878-A96B-81D7AEFE503D}" type="datetime1">
              <a:rPr lang="en-US" altLang="en-US" smtClean="0"/>
              <a:t>3/4/2025</a:t>
            </a:fld>
            <a:endParaRPr lang="en-US" altLang="en-US"/>
          </a:p>
        </p:txBody>
      </p:sp>
      <p:sp>
        <p:nvSpPr>
          <p:cNvPr id="5" name="Footer Placeholder 4"/>
          <p:cNvSpPr>
            <a:spLocks noGrp="1"/>
          </p:cNvSpPr>
          <p:nvPr>
            <p:ph type="ftr" sz="quarter" idx="11"/>
          </p:nvPr>
        </p:nvSpPr>
        <p:spPr/>
        <p:txBody>
          <a:bodyPr/>
          <a:lstStyle/>
          <a:p>
            <a:pPr>
              <a:defRPr/>
            </a:pPr>
            <a:r>
              <a:rPr lang="en-US"/>
              <a:t>The American Towing &amp; Recovery Institute * PO Box 007 Wade NC 28395 * 910.747.9000 or Fax 910.486.8930 * www.amtowri.org * www.towingequipmentdirect.com * wes@americantowingandrecoveryinstitute.org </a:t>
            </a:r>
          </a:p>
        </p:txBody>
      </p:sp>
      <p:sp>
        <p:nvSpPr>
          <p:cNvPr id="6" name="Slide Number Placeholder 5"/>
          <p:cNvSpPr>
            <a:spLocks noGrp="1"/>
          </p:cNvSpPr>
          <p:nvPr>
            <p:ph type="sldNum" sz="quarter" idx="12"/>
          </p:nvPr>
        </p:nvSpPr>
        <p:spPr/>
        <p:txBody>
          <a:bodyPr/>
          <a:lstStyle/>
          <a:p>
            <a:pPr>
              <a:defRPr/>
            </a:pPr>
            <a:fld id="{BFDEADB9-C6E4-4AAD-B9C0-D7C703114076}" type="slidenum">
              <a:rPr lang="en-US" altLang="en-US" smtClean="0"/>
              <a:pPr>
                <a:defRPr/>
              </a:pPr>
              <a:t>‹#›</a:t>
            </a:fld>
            <a:endParaRPr lang="en-US" altLang="en-US"/>
          </a:p>
        </p:txBody>
      </p:sp>
    </p:spTree>
    <p:extLst>
      <p:ext uri="{BB962C8B-B14F-4D97-AF65-F5344CB8AC3E}">
        <p14:creationId xmlns:p14="http://schemas.microsoft.com/office/powerpoint/2010/main" val="596907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9"/>
            <a:ext cx="5829300" cy="1816100"/>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1125"/>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en-US"/>
              <a:t>Click to edit Master text styles</a:t>
            </a:r>
          </a:p>
        </p:txBody>
      </p:sp>
      <p:sp>
        <p:nvSpPr>
          <p:cNvPr id="4" name="Rectangle 4">
            <a:extLst>
              <a:ext uri="{FF2B5EF4-FFF2-40B4-BE49-F238E27FC236}">
                <a16:creationId xmlns:a16="http://schemas.microsoft.com/office/drawing/2014/main" id="{0E48923E-D083-4BD5-A6F0-008BFC5AD3CE}"/>
              </a:ext>
            </a:extLst>
          </p:cNvPr>
          <p:cNvSpPr>
            <a:spLocks noGrp="1" noChangeArrowheads="1"/>
          </p:cNvSpPr>
          <p:nvPr>
            <p:ph type="dt" sz="half" idx="10"/>
          </p:nvPr>
        </p:nvSpPr>
        <p:spPr>
          <a:ln/>
        </p:spPr>
        <p:txBody>
          <a:bodyPr/>
          <a:lstStyle>
            <a:lvl1pPr>
              <a:defRPr/>
            </a:lvl1pPr>
          </a:lstStyle>
          <a:p>
            <a:pPr>
              <a:defRPr/>
            </a:pPr>
            <a:fld id="{81C2C1F1-B7B7-4047-A415-84CA7D791461}" type="datetime1">
              <a:rPr lang="en-US" altLang="en-US" smtClean="0"/>
              <a:t>3/4/2025</a:t>
            </a:fld>
            <a:endParaRPr lang="en-US" altLang="en-US"/>
          </a:p>
        </p:txBody>
      </p:sp>
      <p:sp>
        <p:nvSpPr>
          <p:cNvPr id="5" name="Rectangle 5">
            <a:extLst>
              <a:ext uri="{FF2B5EF4-FFF2-40B4-BE49-F238E27FC236}">
                <a16:creationId xmlns:a16="http://schemas.microsoft.com/office/drawing/2014/main" id="{169E4A87-D43E-4FDF-97C3-4047EC7F17B1}"/>
              </a:ext>
            </a:extLst>
          </p:cNvPr>
          <p:cNvSpPr>
            <a:spLocks noGrp="1" noChangeArrowheads="1"/>
          </p:cNvSpPr>
          <p:nvPr>
            <p:ph type="ftr" sz="quarter" idx="11"/>
          </p:nvPr>
        </p:nvSpPr>
        <p:spPr>
          <a:ln/>
        </p:spPr>
        <p:txBody>
          <a:bodyPr/>
          <a:lstStyle>
            <a:lvl1pPr>
              <a:defRPr/>
            </a:lvl1pPr>
          </a:lstStyle>
          <a:p>
            <a:pPr>
              <a:defRPr/>
            </a:pPr>
            <a:r>
              <a:rPr lang="en-US"/>
              <a:t>The American Towing &amp; Recovery Institute * PO Box 007 Wade NC 28395 * 910.747.9000 or Fax 910.486.8930 * www.amtowri.org * www.towingequipmentdirect.com * wes@americantowingandrecoveryinstitute.org </a:t>
            </a:r>
          </a:p>
        </p:txBody>
      </p:sp>
      <p:sp>
        <p:nvSpPr>
          <p:cNvPr id="6" name="Rectangle 6">
            <a:extLst>
              <a:ext uri="{FF2B5EF4-FFF2-40B4-BE49-F238E27FC236}">
                <a16:creationId xmlns:a16="http://schemas.microsoft.com/office/drawing/2014/main" id="{9E97BD31-B11F-47B2-843B-DF27CE7B67FB}"/>
              </a:ext>
            </a:extLst>
          </p:cNvPr>
          <p:cNvSpPr>
            <a:spLocks noGrp="1" noChangeArrowheads="1"/>
          </p:cNvSpPr>
          <p:nvPr>
            <p:ph type="sldNum" sz="quarter" idx="12"/>
          </p:nvPr>
        </p:nvSpPr>
        <p:spPr>
          <a:ln/>
        </p:spPr>
        <p:txBody>
          <a:bodyPr/>
          <a:lstStyle>
            <a:lvl1pPr>
              <a:defRPr/>
            </a:lvl1pPr>
          </a:lstStyle>
          <a:p>
            <a:fld id="{6D87A080-6672-4D09-A301-5129F7978F7A}" type="slidenum">
              <a:rPr lang="en-US" altLang="en-US"/>
              <a:pPr/>
              <a:t>‹#›</a:t>
            </a:fld>
            <a:endParaRPr lang="en-US" altLang="en-US"/>
          </a:p>
        </p:txBody>
      </p:sp>
    </p:spTree>
    <p:extLst>
      <p:ext uri="{BB962C8B-B14F-4D97-AF65-F5344CB8AC3E}">
        <p14:creationId xmlns:p14="http://schemas.microsoft.com/office/powerpoint/2010/main" val="1369155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2"/>
            <a:ext cx="3028950" cy="6034617"/>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2133602"/>
            <a:ext cx="3028950" cy="6034617"/>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9FCCAD4-A8E8-4FAE-AAFA-97C7ACBF607B}"/>
              </a:ext>
            </a:extLst>
          </p:cNvPr>
          <p:cNvSpPr>
            <a:spLocks noGrp="1" noChangeArrowheads="1"/>
          </p:cNvSpPr>
          <p:nvPr>
            <p:ph type="dt" sz="half" idx="10"/>
          </p:nvPr>
        </p:nvSpPr>
        <p:spPr>
          <a:ln/>
        </p:spPr>
        <p:txBody>
          <a:bodyPr/>
          <a:lstStyle>
            <a:lvl1pPr>
              <a:defRPr/>
            </a:lvl1pPr>
          </a:lstStyle>
          <a:p>
            <a:pPr>
              <a:defRPr/>
            </a:pPr>
            <a:fld id="{C6B5B969-67E9-49EE-BCBB-D55F65B2CFCD}" type="datetime1">
              <a:rPr lang="en-US" altLang="en-US" smtClean="0"/>
              <a:t>3/4/2025</a:t>
            </a:fld>
            <a:endParaRPr lang="en-US" altLang="en-US"/>
          </a:p>
        </p:txBody>
      </p:sp>
      <p:sp>
        <p:nvSpPr>
          <p:cNvPr id="6" name="Rectangle 5">
            <a:extLst>
              <a:ext uri="{FF2B5EF4-FFF2-40B4-BE49-F238E27FC236}">
                <a16:creationId xmlns:a16="http://schemas.microsoft.com/office/drawing/2014/main" id="{5220A78B-39DB-46FC-A559-590E9B8D7AA5}"/>
              </a:ext>
            </a:extLst>
          </p:cNvPr>
          <p:cNvSpPr>
            <a:spLocks noGrp="1" noChangeArrowheads="1"/>
          </p:cNvSpPr>
          <p:nvPr>
            <p:ph type="ftr" sz="quarter" idx="11"/>
          </p:nvPr>
        </p:nvSpPr>
        <p:spPr>
          <a:ln/>
        </p:spPr>
        <p:txBody>
          <a:bodyPr/>
          <a:lstStyle>
            <a:lvl1pPr>
              <a:defRPr/>
            </a:lvl1pPr>
          </a:lstStyle>
          <a:p>
            <a:pPr>
              <a:defRPr/>
            </a:pPr>
            <a:r>
              <a:rPr lang="en-US"/>
              <a:t>The American Towing &amp; Recovery Institute * PO Box 007 Wade NC 28395 * 910.747.9000 or Fax 910.486.8930 * www.amtowri.org * www.towingequipmentdirect.com * wes@americantowingandrecoveryinstitute.org </a:t>
            </a:r>
          </a:p>
        </p:txBody>
      </p:sp>
      <p:sp>
        <p:nvSpPr>
          <p:cNvPr id="7" name="Rectangle 6">
            <a:extLst>
              <a:ext uri="{FF2B5EF4-FFF2-40B4-BE49-F238E27FC236}">
                <a16:creationId xmlns:a16="http://schemas.microsoft.com/office/drawing/2014/main" id="{7F98784F-D58B-4522-87D6-DC248D95C64E}"/>
              </a:ext>
            </a:extLst>
          </p:cNvPr>
          <p:cNvSpPr>
            <a:spLocks noGrp="1" noChangeArrowheads="1"/>
          </p:cNvSpPr>
          <p:nvPr>
            <p:ph type="sldNum" sz="quarter" idx="12"/>
          </p:nvPr>
        </p:nvSpPr>
        <p:spPr>
          <a:ln/>
        </p:spPr>
        <p:txBody>
          <a:bodyPr/>
          <a:lstStyle>
            <a:lvl1pPr>
              <a:defRPr/>
            </a:lvl1pPr>
          </a:lstStyle>
          <a:p>
            <a:fld id="{1A339F82-1A83-4D61-BBB4-CCDC19133870}" type="slidenum">
              <a:rPr lang="en-US" altLang="en-US"/>
              <a:pPr/>
              <a:t>‹#›</a:t>
            </a:fld>
            <a:endParaRPr lang="en-US" altLang="en-US"/>
          </a:p>
        </p:txBody>
      </p:sp>
    </p:spTree>
    <p:extLst>
      <p:ext uri="{BB962C8B-B14F-4D97-AF65-F5344CB8AC3E}">
        <p14:creationId xmlns:p14="http://schemas.microsoft.com/office/powerpoint/2010/main" val="3124394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817"/>
            <a:ext cx="3030141" cy="853016"/>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2046817"/>
            <a:ext cx="3031331" cy="853016"/>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3483770" y="2899833"/>
            <a:ext cx="3031331" cy="5268384"/>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438EC4A-F4B4-4900-8776-6D4B5F340891}"/>
              </a:ext>
            </a:extLst>
          </p:cNvPr>
          <p:cNvSpPr>
            <a:spLocks noGrp="1" noChangeArrowheads="1"/>
          </p:cNvSpPr>
          <p:nvPr>
            <p:ph type="dt" sz="half" idx="10"/>
          </p:nvPr>
        </p:nvSpPr>
        <p:spPr>
          <a:ln/>
        </p:spPr>
        <p:txBody>
          <a:bodyPr/>
          <a:lstStyle>
            <a:lvl1pPr>
              <a:defRPr/>
            </a:lvl1pPr>
          </a:lstStyle>
          <a:p>
            <a:pPr>
              <a:defRPr/>
            </a:pPr>
            <a:fld id="{ECCA71A7-4543-4EAA-94A8-2F777DCB5F8D}" type="datetime1">
              <a:rPr lang="en-US" altLang="en-US" smtClean="0"/>
              <a:t>3/4/2025</a:t>
            </a:fld>
            <a:endParaRPr lang="en-US" altLang="en-US"/>
          </a:p>
        </p:txBody>
      </p:sp>
      <p:sp>
        <p:nvSpPr>
          <p:cNvPr id="8" name="Rectangle 5">
            <a:extLst>
              <a:ext uri="{FF2B5EF4-FFF2-40B4-BE49-F238E27FC236}">
                <a16:creationId xmlns:a16="http://schemas.microsoft.com/office/drawing/2014/main" id="{816E5AF3-071F-4C49-AA75-7571891EC6A5}"/>
              </a:ext>
            </a:extLst>
          </p:cNvPr>
          <p:cNvSpPr>
            <a:spLocks noGrp="1" noChangeArrowheads="1"/>
          </p:cNvSpPr>
          <p:nvPr>
            <p:ph type="ftr" sz="quarter" idx="11"/>
          </p:nvPr>
        </p:nvSpPr>
        <p:spPr>
          <a:ln/>
        </p:spPr>
        <p:txBody>
          <a:bodyPr/>
          <a:lstStyle>
            <a:lvl1pPr>
              <a:defRPr/>
            </a:lvl1pPr>
          </a:lstStyle>
          <a:p>
            <a:pPr>
              <a:defRPr/>
            </a:pPr>
            <a:r>
              <a:rPr lang="en-US"/>
              <a:t>The American Towing &amp; Recovery Institute * PO Box 007 Wade NC 28395 * 910.747.9000 or Fax 910.486.8930 * www.amtowri.org * www.towingequipmentdirect.com * wes@americantowingandrecoveryinstitute.org </a:t>
            </a:r>
          </a:p>
        </p:txBody>
      </p:sp>
      <p:sp>
        <p:nvSpPr>
          <p:cNvPr id="9" name="Rectangle 6">
            <a:extLst>
              <a:ext uri="{FF2B5EF4-FFF2-40B4-BE49-F238E27FC236}">
                <a16:creationId xmlns:a16="http://schemas.microsoft.com/office/drawing/2014/main" id="{49D7A54B-D0CA-488F-A154-B17EEF2F62BF}"/>
              </a:ext>
            </a:extLst>
          </p:cNvPr>
          <p:cNvSpPr>
            <a:spLocks noGrp="1" noChangeArrowheads="1"/>
          </p:cNvSpPr>
          <p:nvPr>
            <p:ph type="sldNum" sz="quarter" idx="12"/>
          </p:nvPr>
        </p:nvSpPr>
        <p:spPr>
          <a:ln/>
        </p:spPr>
        <p:txBody>
          <a:bodyPr/>
          <a:lstStyle>
            <a:lvl1pPr>
              <a:defRPr/>
            </a:lvl1pPr>
          </a:lstStyle>
          <a:p>
            <a:fld id="{10362A97-1FEA-42EE-ABB2-9030BC775730}" type="slidenum">
              <a:rPr lang="en-US" altLang="en-US"/>
              <a:pPr/>
              <a:t>‹#›</a:t>
            </a:fld>
            <a:endParaRPr lang="en-US" altLang="en-US"/>
          </a:p>
        </p:txBody>
      </p:sp>
    </p:spTree>
    <p:extLst>
      <p:ext uri="{BB962C8B-B14F-4D97-AF65-F5344CB8AC3E}">
        <p14:creationId xmlns:p14="http://schemas.microsoft.com/office/powerpoint/2010/main" val="801954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B36C156-2068-40E2-9247-59807CC9A50F}"/>
              </a:ext>
            </a:extLst>
          </p:cNvPr>
          <p:cNvSpPr>
            <a:spLocks noGrp="1" noChangeArrowheads="1"/>
          </p:cNvSpPr>
          <p:nvPr>
            <p:ph type="dt" sz="half" idx="10"/>
          </p:nvPr>
        </p:nvSpPr>
        <p:spPr>
          <a:ln/>
        </p:spPr>
        <p:txBody>
          <a:bodyPr/>
          <a:lstStyle>
            <a:lvl1pPr>
              <a:defRPr/>
            </a:lvl1pPr>
          </a:lstStyle>
          <a:p>
            <a:pPr>
              <a:defRPr/>
            </a:pPr>
            <a:fld id="{E160B648-CE12-41A4-9C42-2D25CAA834D3}" type="datetime1">
              <a:rPr lang="en-US" altLang="en-US" smtClean="0"/>
              <a:t>3/4/2025</a:t>
            </a:fld>
            <a:endParaRPr lang="en-US" altLang="en-US"/>
          </a:p>
        </p:txBody>
      </p:sp>
      <p:sp>
        <p:nvSpPr>
          <p:cNvPr id="4" name="Rectangle 5">
            <a:extLst>
              <a:ext uri="{FF2B5EF4-FFF2-40B4-BE49-F238E27FC236}">
                <a16:creationId xmlns:a16="http://schemas.microsoft.com/office/drawing/2014/main" id="{1A456865-6094-42E6-9C74-9B3C7901FCF2}"/>
              </a:ext>
            </a:extLst>
          </p:cNvPr>
          <p:cNvSpPr>
            <a:spLocks noGrp="1" noChangeArrowheads="1"/>
          </p:cNvSpPr>
          <p:nvPr>
            <p:ph type="ftr" sz="quarter" idx="11"/>
          </p:nvPr>
        </p:nvSpPr>
        <p:spPr>
          <a:ln/>
        </p:spPr>
        <p:txBody>
          <a:bodyPr/>
          <a:lstStyle>
            <a:lvl1pPr>
              <a:defRPr/>
            </a:lvl1pPr>
          </a:lstStyle>
          <a:p>
            <a:pPr>
              <a:defRPr/>
            </a:pPr>
            <a:r>
              <a:rPr lang="en-US"/>
              <a:t>The American Towing &amp; Recovery Institute * PO Box 007 Wade NC 28395 * 910.747.9000 or Fax 910.486.8930 * www.amtowri.org * www.towingequipmentdirect.com * wes@americantowingandrecoveryinstitute.org </a:t>
            </a:r>
          </a:p>
        </p:txBody>
      </p:sp>
      <p:sp>
        <p:nvSpPr>
          <p:cNvPr id="5" name="Rectangle 6">
            <a:extLst>
              <a:ext uri="{FF2B5EF4-FFF2-40B4-BE49-F238E27FC236}">
                <a16:creationId xmlns:a16="http://schemas.microsoft.com/office/drawing/2014/main" id="{1502D2E5-F590-4A12-ACE0-78E821B22BFB}"/>
              </a:ext>
            </a:extLst>
          </p:cNvPr>
          <p:cNvSpPr>
            <a:spLocks noGrp="1" noChangeArrowheads="1"/>
          </p:cNvSpPr>
          <p:nvPr>
            <p:ph type="sldNum" sz="quarter" idx="12"/>
          </p:nvPr>
        </p:nvSpPr>
        <p:spPr>
          <a:ln/>
        </p:spPr>
        <p:txBody>
          <a:bodyPr/>
          <a:lstStyle>
            <a:lvl1pPr>
              <a:defRPr/>
            </a:lvl1pPr>
          </a:lstStyle>
          <a:p>
            <a:fld id="{C9D4AD32-69C9-47EA-9811-0266F6513FC0}" type="slidenum">
              <a:rPr lang="en-US" altLang="en-US"/>
              <a:pPr/>
              <a:t>‹#›</a:t>
            </a:fld>
            <a:endParaRPr lang="en-US" altLang="en-US"/>
          </a:p>
        </p:txBody>
      </p:sp>
    </p:spTree>
    <p:extLst>
      <p:ext uri="{BB962C8B-B14F-4D97-AF65-F5344CB8AC3E}">
        <p14:creationId xmlns:p14="http://schemas.microsoft.com/office/powerpoint/2010/main" val="2424046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0FC762B-7906-4F36-BE9E-990C8D539259}"/>
              </a:ext>
            </a:extLst>
          </p:cNvPr>
          <p:cNvSpPr>
            <a:spLocks noGrp="1" noChangeArrowheads="1"/>
          </p:cNvSpPr>
          <p:nvPr>
            <p:ph type="dt" sz="half" idx="10"/>
          </p:nvPr>
        </p:nvSpPr>
        <p:spPr>
          <a:ln/>
        </p:spPr>
        <p:txBody>
          <a:bodyPr/>
          <a:lstStyle>
            <a:lvl1pPr>
              <a:defRPr/>
            </a:lvl1pPr>
          </a:lstStyle>
          <a:p>
            <a:pPr>
              <a:defRPr/>
            </a:pPr>
            <a:fld id="{2B20C6CA-9196-4C11-A648-0EF979694DCB}" type="datetime1">
              <a:rPr lang="en-US" altLang="en-US" smtClean="0"/>
              <a:t>3/4/2025</a:t>
            </a:fld>
            <a:endParaRPr lang="en-US" altLang="en-US"/>
          </a:p>
        </p:txBody>
      </p:sp>
      <p:sp>
        <p:nvSpPr>
          <p:cNvPr id="3" name="Rectangle 5">
            <a:extLst>
              <a:ext uri="{FF2B5EF4-FFF2-40B4-BE49-F238E27FC236}">
                <a16:creationId xmlns:a16="http://schemas.microsoft.com/office/drawing/2014/main" id="{F1F1002B-4188-4325-91F0-D9F88ACDAE1B}"/>
              </a:ext>
            </a:extLst>
          </p:cNvPr>
          <p:cNvSpPr>
            <a:spLocks noGrp="1" noChangeArrowheads="1"/>
          </p:cNvSpPr>
          <p:nvPr>
            <p:ph type="ftr" sz="quarter" idx="11"/>
          </p:nvPr>
        </p:nvSpPr>
        <p:spPr>
          <a:ln/>
        </p:spPr>
        <p:txBody>
          <a:bodyPr/>
          <a:lstStyle>
            <a:lvl1pPr>
              <a:defRPr/>
            </a:lvl1pPr>
          </a:lstStyle>
          <a:p>
            <a:pPr>
              <a:defRPr/>
            </a:pPr>
            <a:r>
              <a:rPr lang="en-US"/>
              <a:t>The American Towing &amp; Recovery Institute * PO Box 007 Wade NC 28395 * 910.747.9000 or Fax 910.486.8930 * www.amtowri.org * www.towingequipmentdirect.com * wes@americantowingandrecoveryinstitute.org </a:t>
            </a:r>
          </a:p>
        </p:txBody>
      </p:sp>
      <p:sp>
        <p:nvSpPr>
          <p:cNvPr id="4" name="Rectangle 6">
            <a:extLst>
              <a:ext uri="{FF2B5EF4-FFF2-40B4-BE49-F238E27FC236}">
                <a16:creationId xmlns:a16="http://schemas.microsoft.com/office/drawing/2014/main" id="{94840A59-1188-4C1C-B6D2-220BADFF168C}"/>
              </a:ext>
            </a:extLst>
          </p:cNvPr>
          <p:cNvSpPr>
            <a:spLocks noGrp="1" noChangeArrowheads="1"/>
          </p:cNvSpPr>
          <p:nvPr>
            <p:ph type="sldNum" sz="quarter" idx="12"/>
          </p:nvPr>
        </p:nvSpPr>
        <p:spPr>
          <a:ln/>
        </p:spPr>
        <p:txBody>
          <a:bodyPr/>
          <a:lstStyle>
            <a:lvl1pPr>
              <a:defRPr/>
            </a:lvl1pPr>
          </a:lstStyle>
          <a:p>
            <a:fld id="{21CEE7BD-87AB-4906-9B61-BA2E946FD7BC}" type="slidenum">
              <a:rPr lang="en-US" altLang="en-US"/>
              <a:pPr/>
              <a:t>‹#›</a:t>
            </a:fld>
            <a:endParaRPr lang="en-US" altLang="en-US"/>
          </a:p>
        </p:txBody>
      </p:sp>
    </p:spTree>
    <p:extLst>
      <p:ext uri="{BB962C8B-B14F-4D97-AF65-F5344CB8AC3E}">
        <p14:creationId xmlns:p14="http://schemas.microsoft.com/office/powerpoint/2010/main" val="2157716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2681287" y="364069"/>
            <a:ext cx="3833813" cy="7804151"/>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3469"/>
            <a:ext cx="2256235" cy="6254751"/>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Rectangle 4">
            <a:extLst>
              <a:ext uri="{FF2B5EF4-FFF2-40B4-BE49-F238E27FC236}">
                <a16:creationId xmlns:a16="http://schemas.microsoft.com/office/drawing/2014/main" id="{8CA1982C-F457-4FED-A018-101034F9D1BB}"/>
              </a:ext>
            </a:extLst>
          </p:cNvPr>
          <p:cNvSpPr>
            <a:spLocks noGrp="1" noChangeArrowheads="1"/>
          </p:cNvSpPr>
          <p:nvPr>
            <p:ph type="dt" sz="half" idx="10"/>
          </p:nvPr>
        </p:nvSpPr>
        <p:spPr>
          <a:ln/>
        </p:spPr>
        <p:txBody>
          <a:bodyPr/>
          <a:lstStyle>
            <a:lvl1pPr>
              <a:defRPr/>
            </a:lvl1pPr>
          </a:lstStyle>
          <a:p>
            <a:pPr>
              <a:defRPr/>
            </a:pPr>
            <a:fld id="{D8D076BA-0062-4BA2-83E9-095F41821922}" type="datetime1">
              <a:rPr lang="en-US" altLang="en-US" smtClean="0"/>
              <a:t>3/4/2025</a:t>
            </a:fld>
            <a:endParaRPr lang="en-US" altLang="en-US"/>
          </a:p>
        </p:txBody>
      </p:sp>
      <p:sp>
        <p:nvSpPr>
          <p:cNvPr id="6" name="Rectangle 5">
            <a:extLst>
              <a:ext uri="{FF2B5EF4-FFF2-40B4-BE49-F238E27FC236}">
                <a16:creationId xmlns:a16="http://schemas.microsoft.com/office/drawing/2014/main" id="{0D0C7DDE-B8C5-47C4-BD02-C572F14DC2E8}"/>
              </a:ext>
            </a:extLst>
          </p:cNvPr>
          <p:cNvSpPr>
            <a:spLocks noGrp="1" noChangeArrowheads="1"/>
          </p:cNvSpPr>
          <p:nvPr>
            <p:ph type="ftr" sz="quarter" idx="11"/>
          </p:nvPr>
        </p:nvSpPr>
        <p:spPr>
          <a:ln/>
        </p:spPr>
        <p:txBody>
          <a:bodyPr/>
          <a:lstStyle>
            <a:lvl1pPr>
              <a:defRPr/>
            </a:lvl1pPr>
          </a:lstStyle>
          <a:p>
            <a:pPr>
              <a:defRPr/>
            </a:pPr>
            <a:r>
              <a:rPr lang="en-US"/>
              <a:t>The American Towing &amp; Recovery Institute * PO Box 007 Wade NC 28395 * 910.747.9000 or Fax 910.486.8930 * www.amtowri.org * www.towingequipmentdirect.com * wes@americantowingandrecoveryinstitute.org </a:t>
            </a:r>
          </a:p>
        </p:txBody>
      </p:sp>
      <p:sp>
        <p:nvSpPr>
          <p:cNvPr id="7" name="Rectangle 6">
            <a:extLst>
              <a:ext uri="{FF2B5EF4-FFF2-40B4-BE49-F238E27FC236}">
                <a16:creationId xmlns:a16="http://schemas.microsoft.com/office/drawing/2014/main" id="{B1E88033-F3A6-49F5-B4B7-64520849C20C}"/>
              </a:ext>
            </a:extLst>
          </p:cNvPr>
          <p:cNvSpPr>
            <a:spLocks noGrp="1" noChangeArrowheads="1"/>
          </p:cNvSpPr>
          <p:nvPr>
            <p:ph type="sldNum" sz="quarter" idx="12"/>
          </p:nvPr>
        </p:nvSpPr>
        <p:spPr>
          <a:ln/>
        </p:spPr>
        <p:txBody>
          <a:bodyPr/>
          <a:lstStyle>
            <a:lvl1pPr>
              <a:defRPr/>
            </a:lvl1pPr>
          </a:lstStyle>
          <a:p>
            <a:fld id="{8BD5E5E5-DAF1-40A8-9025-2CE01A9A29FB}" type="slidenum">
              <a:rPr lang="en-US" altLang="en-US"/>
              <a:pPr/>
              <a:t>‹#›</a:t>
            </a:fld>
            <a:endParaRPr lang="en-US" altLang="en-US"/>
          </a:p>
        </p:txBody>
      </p:sp>
    </p:spTree>
    <p:extLst>
      <p:ext uri="{BB962C8B-B14F-4D97-AF65-F5344CB8AC3E}">
        <p14:creationId xmlns:p14="http://schemas.microsoft.com/office/powerpoint/2010/main" val="2434612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344216" y="817033"/>
            <a:ext cx="4114800" cy="54864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Rectangle 4">
            <a:extLst>
              <a:ext uri="{FF2B5EF4-FFF2-40B4-BE49-F238E27FC236}">
                <a16:creationId xmlns:a16="http://schemas.microsoft.com/office/drawing/2014/main" id="{DB22266D-C265-4BCD-89E3-E6874C636ED3}"/>
              </a:ext>
            </a:extLst>
          </p:cNvPr>
          <p:cNvSpPr>
            <a:spLocks noGrp="1" noChangeArrowheads="1"/>
          </p:cNvSpPr>
          <p:nvPr>
            <p:ph type="dt" sz="half" idx="10"/>
          </p:nvPr>
        </p:nvSpPr>
        <p:spPr>
          <a:ln/>
        </p:spPr>
        <p:txBody>
          <a:bodyPr/>
          <a:lstStyle>
            <a:lvl1pPr>
              <a:defRPr/>
            </a:lvl1pPr>
          </a:lstStyle>
          <a:p>
            <a:pPr>
              <a:defRPr/>
            </a:pPr>
            <a:fld id="{76F01E9B-EB23-43B0-B7D5-A1B8B50B71D6}" type="datetime1">
              <a:rPr lang="en-US" altLang="en-US" smtClean="0"/>
              <a:t>3/4/2025</a:t>
            </a:fld>
            <a:endParaRPr lang="en-US" altLang="en-US"/>
          </a:p>
        </p:txBody>
      </p:sp>
      <p:sp>
        <p:nvSpPr>
          <p:cNvPr id="6" name="Rectangle 5">
            <a:extLst>
              <a:ext uri="{FF2B5EF4-FFF2-40B4-BE49-F238E27FC236}">
                <a16:creationId xmlns:a16="http://schemas.microsoft.com/office/drawing/2014/main" id="{F0229FA6-AF2E-4303-90EA-153645A7B031}"/>
              </a:ext>
            </a:extLst>
          </p:cNvPr>
          <p:cNvSpPr>
            <a:spLocks noGrp="1" noChangeArrowheads="1"/>
          </p:cNvSpPr>
          <p:nvPr>
            <p:ph type="ftr" sz="quarter" idx="11"/>
          </p:nvPr>
        </p:nvSpPr>
        <p:spPr>
          <a:ln/>
        </p:spPr>
        <p:txBody>
          <a:bodyPr/>
          <a:lstStyle>
            <a:lvl1pPr>
              <a:defRPr/>
            </a:lvl1pPr>
          </a:lstStyle>
          <a:p>
            <a:pPr>
              <a:defRPr/>
            </a:pPr>
            <a:r>
              <a:rPr lang="en-US"/>
              <a:t>The American Towing &amp; Recovery Institute * PO Box 007 Wade NC 28395 * 910.747.9000 or Fax 910.486.8930 * www.amtowri.org * www.towingequipmentdirect.com * wes@americantowingandrecoveryinstitute.org </a:t>
            </a:r>
          </a:p>
        </p:txBody>
      </p:sp>
      <p:sp>
        <p:nvSpPr>
          <p:cNvPr id="7" name="Rectangle 6">
            <a:extLst>
              <a:ext uri="{FF2B5EF4-FFF2-40B4-BE49-F238E27FC236}">
                <a16:creationId xmlns:a16="http://schemas.microsoft.com/office/drawing/2014/main" id="{0E745F7A-DD0F-446B-9D72-AB29AF8A22BF}"/>
              </a:ext>
            </a:extLst>
          </p:cNvPr>
          <p:cNvSpPr>
            <a:spLocks noGrp="1" noChangeArrowheads="1"/>
          </p:cNvSpPr>
          <p:nvPr>
            <p:ph type="sldNum" sz="quarter" idx="12"/>
          </p:nvPr>
        </p:nvSpPr>
        <p:spPr>
          <a:ln/>
        </p:spPr>
        <p:txBody>
          <a:bodyPr/>
          <a:lstStyle>
            <a:lvl1pPr>
              <a:defRPr/>
            </a:lvl1pPr>
          </a:lstStyle>
          <a:p>
            <a:fld id="{66AD6340-5912-47D1-B7FE-33645772A68F}" type="slidenum">
              <a:rPr lang="en-US" altLang="en-US"/>
              <a:pPr/>
              <a:t>‹#›</a:t>
            </a:fld>
            <a:endParaRPr lang="en-US" altLang="en-US"/>
          </a:p>
        </p:txBody>
      </p:sp>
    </p:spTree>
    <p:extLst>
      <p:ext uri="{BB962C8B-B14F-4D97-AF65-F5344CB8AC3E}">
        <p14:creationId xmlns:p14="http://schemas.microsoft.com/office/powerpoint/2010/main" val="2267556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07C64D3-E061-4DD9-8999-E15D08E05F48}"/>
              </a:ext>
            </a:extLst>
          </p:cNvPr>
          <p:cNvSpPr>
            <a:spLocks noGrp="1" noChangeArrowheads="1"/>
          </p:cNvSpPr>
          <p:nvPr>
            <p:ph type="title"/>
          </p:nvPr>
        </p:nvSpPr>
        <p:spPr bwMode="auto">
          <a:xfrm>
            <a:off x="342900" y="366184"/>
            <a:ext cx="6172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8E151C2-6D7B-43A8-8128-2D963A701B56}"/>
              </a:ext>
            </a:extLst>
          </p:cNvPr>
          <p:cNvSpPr>
            <a:spLocks noGrp="1" noChangeArrowheads="1"/>
          </p:cNvSpPr>
          <p:nvPr>
            <p:ph type="body" idx="1"/>
          </p:nvPr>
        </p:nvSpPr>
        <p:spPr bwMode="auto">
          <a:xfrm>
            <a:off x="342900" y="2133602"/>
            <a:ext cx="6172200" cy="603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5880AA0-CA88-4839-A893-76322550DAFB}"/>
              </a:ext>
            </a:extLst>
          </p:cNvPr>
          <p:cNvSpPr>
            <a:spLocks noGrp="1" noChangeArrowheads="1"/>
          </p:cNvSpPr>
          <p:nvPr>
            <p:ph type="dt" sz="half" idx="2"/>
          </p:nvPr>
        </p:nvSpPr>
        <p:spPr bwMode="auto">
          <a:xfrm>
            <a:off x="342900" y="8326967"/>
            <a:ext cx="1600200" cy="6350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788"/>
            </a:lvl1pPr>
          </a:lstStyle>
          <a:p>
            <a:pPr>
              <a:defRPr/>
            </a:pPr>
            <a:fld id="{3A21268A-C0F8-481A-8C3E-6AB73A61A507}" type="datetime1">
              <a:rPr lang="en-US" altLang="en-US" smtClean="0"/>
              <a:t>3/4/2025</a:t>
            </a:fld>
            <a:endParaRPr lang="en-US" altLang="en-US"/>
          </a:p>
        </p:txBody>
      </p:sp>
      <p:sp>
        <p:nvSpPr>
          <p:cNvPr id="1029" name="Rectangle 5">
            <a:extLst>
              <a:ext uri="{FF2B5EF4-FFF2-40B4-BE49-F238E27FC236}">
                <a16:creationId xmlns:a16="http://schemas.microsoft.com/office/drawing/2014/main" id="{B3906DBF-9546-47A5-9DEC-AE7CBE94C9D7}"/>
              </a:ext>
            </a:extLst>
          </p:cNvPr>
          <p:cNvSpPr>
            <a:spLocks noGrp="1" noChangeArrowheads="1"/>
          </p:cNvSpPr>
          <p:nvPr>
            <p:ph type="ftr" sz="quarter" idx="3"/>
          </p:nvPr>
        </p:nvSpPr>
        <p:spPr bwMode="auto">
          <a:xfrm>
            <a:off x="2343150" y="8326967"/>
            <a:ext cx="2171700" cy="6350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788">
                <a:latin typeface="Arial" charset="0"/>
                <a:ea typeface="+mn-ea"/>
                <a:cs typeface="Arial" charset="0"/>
              </a:defRPr>
            </a:lvl1pPr>
          </a:lstStyle>
          <a:p>
            <a:pPr>
              <a:defRPr/>
            </a:pPr>
            <a:r>
              <a:rPr lang="en-US"/>
              <a:t>The American Towing &amp; Recovery Institute * PO Box 007 Wade NC 28395 * 910.747.9000 or Fax 910.486.8930 * www.amtowri.org * www.towingequipmentdirect.com * wes@americantowingandrecoveryinstitute.org </a:t>
            </a:r>
          </a:p>
        </p:txBody>
      </p:sp>
      <p:sp>
        <p:nvSpPr>
          <p:cNvPr id="1030" name="Rectangle 6">
            <a:extLst>
              <a:ext uri="{FF2B5EF4-FFF2-40B4-BE49-F238E27FC236}">
                <a16:creationId xmlns:a16="http://schemas.microsoft.com/office/drawing/2014/main" id="{F972FD8F-DF92-4A7C-907E-65DC32DD583D}"/>
              </a:ext>
            </a:extLst>
          </p:cNvPr>
          <p:cNvSpPr>
            <a:spLocks noGrp="1" noChangeArrowheads="1"/>
          </p:cNvSpPr>
          <p:nvPr>
            <p:ph type="sldNum" sz="quarter" idx="4"/>
          </p:nvPr>
        </p:nvSpPr>
        <p:spPr bwMode="auto">
          <a:xfrm>
            <a:off x="4914900" y="8326967"/>
            <a:ext cx="1600200" cy="6350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788"/>
            </a:lvl1pPr>
          </a:lstStyle>
          <a:p>
            <a:fld id="{07446A67-B5B4-4540-9FF7-467FD4FE68E6}" type="slidenum">
              <a:rPr lang="en-US" altLang="en-US"/>
              <a:pPr/>
              <a:t>‹#›</a:t>
            </a:fld>
            <a:endParaRPr lang="en-US" altLang="en-US"/>
          </a:p>
        </p:txBody>
      </p:sp>
    </p:spTree>
    <p:extLst>
      <p:ext uri="{BB962C8B-B14F-4D97-AF65-F5344CB8AC3E}">
        <p14:creationId xmlns:p14="http://schemas.microsoft.com/office/powerpoint/2010/main" val="10070466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7" r:id="rId16"/>
  </p:sldLayoutIdLst>
  <p:hf hdr="0" dt="0"/>
  <p:txStyles>
    <p:titleStyle>
      <a:lvl1pPr algn="ctr" rtl="0" eaLnBrk="0" fontAlgn="base" hangingPunct="0">
        <a:spcBef>
          <a:spcPct val="0"/>
        </a:spcBef>
        <a:spcAft>
          <a:spcPct val="0"/>
        </a:spcAft>
        <a:defRPr sz="2475">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2475">
          <a:solidFill>
            <a:schemeClr val="tx2"/>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2475">
          <a:solidFill>
            <a:schemeClr val="tx2"/>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2475">
          <a:solidFill>
            <a:schemeClr val="tx2"/>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2475">
          <a:solidFill>
            <a:schemeClr val="tx2"/>
          </a:solidFill>
          <a:latin typeface="Arial" charset="0"/>
          <a:ea typeface="MS PGothic" panose="020B0600070205080204" pitchFamily="34" charset="-128"/>
          <a:cs typeface="Arial" charset="0"/>
        </a:defRPr>
      </a:lvl5pPr>
      <a:lvl6pPr marL="257175" algn="ctr" rtl="0" fontAlgn="base">
        <a:spcBef>
          <a:spcPct val="0"/>
        </a:spcBef>
        <a:spcAft>
          <a:spcPct val="0"/>
        </a:spcAft>
        <a:defRPr sz="2475">
          <a:solidFill>
            <a:schemeClr val="tx2"/>
          </a:solidFill>
          <a:latin typeface="Arial" charset="0"/>
          <a:cs typeface="Arial" charset="0"/>
        </a:defRPr>
      </a:lvl6pPr>
      <a:lvl7pPr marL="514350" algn="ctr" rtl="0" fontAlgn="base">
        <a:spcBef>
          <a:spcPct val="0"/>
        </a:spcBef>
        <a:spcAft>
          <a:spcPct val="0"/>
        </a:spcAft>
        <a:defRPr sz="2475">
          <a:solidFill>
            <a:schemeClr val="tx2"/>
          </a:solidFill>
          <a:latin typeface="Arial" charset="0"/>
          <a:cs typeface="Arial" charset="0"/>
        </a:defRPr>
      </a:lvl7pPr>
      <a:lvl8pPr marL="771525" algn="ctr" rtl="0" fontAlgn="base">
        <a:spcBef>
          <a:spcPct val="0"/>
        </a:spcBef>
        <a:spcAft>
          <a:spcPct val="0"/>
        </a:spcAft>
        <a:defRPr sz="2475">
          <a:solidFill>
            <a:schemeClr val="tx2"/>
          </a:solidFill>
          <a:latin typeface="Arial" charset="0"/>
          <a:cs typeface="Arial" charset="0"/>
        </a:defRPr>
      </a:lvl8pPr>
      <a:lvl9pPr marL="1028700" algn="ctr" rtl="0" fontAlgn="base">
        <a:spcBef>
          <a:spcPct val="0"/>
        </a:spcBef>
        <a:spcAft>
          <a:spcPct val="0"/>
        </a:spcAft>
        <a:defRPr sz="2475">
          <a:solidFill>
            <a:schemeClr val="tx2"/>
          </a:solidFill>
          <a:latin typeface="Arial" charset="0"/>
          <a:cs typeface="Arial" charset="0"/>
        </a:defRPr>
      </a:lvl9pPr>
    </p:titleStyle>
    <p:bodyStyle>
      <a:lvl1pPr marL="192881" indent="-192881" algn="l" rtl="0" eaLnBrk="0" fontAlgn="base" hangingPunct="0">
        <a:spcBef>
          <a:spcPct val="20000"/>
        </a:spcBef>
        <a:spcAft>
          <a:spcPct val="0"/>
        </a:spcAft>
        <a:buChar char="•"/>
        <a:defRPr sz="1800">
          <a:solidFill>
            <a:schemeClr val="tx1"/>
          </a:solidFill>
          <a:latin typeface="+mn-lt"/>
          <a:ea typeface="MS PGothic" panose="020B0600070205080204" pitchFamily="34" charset="-128"/>
          <a:cs typeface="+mn-cs"/>
        </a:defRPr>
      </a:lvl1pPr>
      <a:lvl2pPr marL="417909" indent="-160734" algn="l" rtl="0" eaLnBrk="0" fontAlgn="base" hangingPunct="0">
        <a:spcBef>
          <a:spcPct val="20000"/>
        </a:spcBef>
        <a:spcAft>
          <a:spcPct val="0"/>
        </a:spcAft>
        <a:buChar char="–"/>
        <a:defRPr sz="1575">
          <a:solidFill>
            <a:schemeClr val="tx1"/>
          </a:solidFill>
          <a:latin typeface="+mn-lt"/>
          <a:ea typeface="Arial" charset="0"/>
          <a:cs typeface="+mn-cs"/>
        </a:defRPr>
      </a:lvl2pPr>
      <a:lvl3pPr marL="642938" indent="-128588" algn="l" rtl="0" eaLnBrk="0" fontAlgn="base" hangingPunct="0">
        <a:spcBef>
          <a:spcPct val="20000"/>
        </a:spcBef>
        <a:spcAft>
          <a:spcPct val="0"/>
        </a:spcAft>
        <a:buChar char="•"/>
        <a:defRPr sz="1350">
          <a:solidFill>
            <a:schemeClr val="tx1"/>
          </a:solidFill>
          <a:latin typeface="+mn-lt"/>
          <a:ea typeface="Arial" charset="0"/>
          <a:cs typeface="+mn-cs"/>
        </a:defRPr>
      </a:lvl3pPr>
      <a:lvl4pPr marL="900113" indent="-128588" algn="l" rtl="0" eaLnBrk="0" fontAlgn="base" hangingPunct="0">
        <a:spcBef>
          <a:spcPct val="20000"/>
        </a:spcBef>
        <a:spcAft>
          <a:spcPct val="0"/>
        </a:spcAft>
        <a:buChar char="–"/>
        <a:defRPr sz="1125">
          <a:solidFill>
            <a:schemeClr val="tx1"/>
          </a:solidFill>
          <a:latin typeface="+mn-lt"/>
          <a:ea typeface="Arial" charset="0"/>
          <a:cs typeface="+mn-cs"/>
        </a:defRPr>
      </a:lvl4pPr>
      <a:lvl5pPr marL="1157288" indent="-128588" algn="l" rtl="0" eaLnBrk="0" fontAlgn="base" hangingPunct="0">
        <a:spcBef>
          <a:spcPct val="20000"/>
        </a:spcBef>
        <a:spcAft>
          <a:spcPct val="0"/>
        </a:spcAft>
        <a:buChar char="»"/>
        <a:defRPr sz="1125">
          <a:solidFill>
            <a:schemeClr val="tx1"/>
          </a:solidFill>
          <a:latin typeface="+mn-lt"/>
          <a:ea typeface="Arial" charset="0"/>
          <a:cs typeface="+mn-cs"/>
        </a:defRPr>
      </a:lvl5pPr>
      <a:lvl6pPr marL="1414463" indent="-128588" algn="l" rtl="0" fontAlgn="base">
        <a:spcBef>
          <a:spcPct val="20000"/>
        </a:spcBef>
        <a:spcAft>
          <a:spcPct val="0"/>
        </a:spcAft>
        <a:buChar char="»"/>
        <a:defRPr sz="1125">
          <a:solidFill>
            <a:schemeClr val="tx1"/>
          </a:solidFill>
          <a:latin typeface="+mn-lt"/>
          <a:cs typeface="+mn-cs"/>
        </a:defRPr>
      </a:lvl6pPr>
      <a:lvl7pPr marL="1671638" indent="-128588" algn="l" rtl="0" fontAlgn="base">
        <a:spcBef>
          <a:spcPct val="20000"/>
        </a:spcBef>
        <a:spcAft>
          <a:spcPct val="0"/>
        </a:spcAft>
        <a:buChar char="»"/>
        <a:defRPr sz="1125">
          <a:solidFill>
            <a:schemeClr val="tx1"/>
          </a:solidFill>
          <a:latin typeface="+mn-lt"/>
          <a:cs typeface="+mn-cs"/>
        </a:defRPr>
      </a:lvl7pPr>
      <a:lvl8pPr marL="1928813" indent="-128588" algn="l" rtl="0" fontAlgn="base">
        <a:spcBef>
          <a:spcPct val="20000"/>
        </a:spcBef>
        <a:spcAft>
          <a:spcPct val="0"/>
        </a:spcAft>
        <a:buChar char="»"/>
        <a:defRPr sz="1125">
          <a:solidFill>
            <a:schemeClr val="tx1"/>
          </a:solidFill>
          <a:latin typeface="+mn-lt"/>
          <a:cs typeface="+mn-cs"/>
        </a:defRPr>
      </a:lvl8pPr>
      <a:lvl9pPr marL="2185988" indent="-128588" algn="l" rtl="0" fontAlgn="base">
        <a:spcBef>
          <a:spcPct val="20000"/>
        </a:spcBef>
        <a:spcAft>
          <a:spcPct val="0"/>
        </a:spcAft>
        <a:buChar char="»"/>
        <a:defRPr sz="1125">
          <a:solidFill>
            <a:schemeClr val="tx1"/>
          </a:solidFill>
          <a:latin typeface="+mn-lt"/>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3A21268A-C0F8-481A-8C3E-6AB73A61A507}" type="datetime1">
              <a:rPr lang="en-US" altLang="en-US" smtClean="0"/>
              <a:t>3/4/2025</a:t>
            </a:fld>
            <a:endParaRPr lang="en-US" alt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en-US"/>
              <a:t>The American Towing &amp; Recovery Institute * PO Box 007 Wade NC 28395 * 910.747.9000 or Fax 910.486.8930 * www.amtowri.org * www.towingequipmentdirect.com * wes@americantowingandrecoveryinstitute.org </a:t>
            </a:r>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07446A67-B5B4-4540-9FF7-467FD4FE68E6}" type="slidenum">
              <a:rPr lang="en-US" altLang="en-US" smtClean="0"/>
              <a:pPr/>
              <a:t>‹#›</a:t>
            </a:fld>
            <a:endParaRPr lang="en-US" altLang="en-US"/>
          </a:p>
        </p:txBody>
      </p:sp>
    </p:spTree>
    <p:extLst>
      <p:ext uri="{BB962C8B-B14F-4D97-AF65-F5344CB8AC3E}">
        <p14:creationId xmlns:p14="http://schemas.microsoft.com/office/powerpoint/2010/main" val="71934856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45.png"/><Relationship Id="rId4" Type="http://schemas.microsoft.com/office/2007/relationships/hdphoto" Target="../media/hdphoto1.wdp"/><Relationship Id="rId9"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www.westernsling.com/" TargetMode="External"/><Relationship Id="rId3" Type="http://schemas.openxmlformats.org/officeDocument/2006/relationships/hyperlink" Target="http://www.awrf.org/" TargetMode="External"/><Relationship Id="rId7" Type="http://schemas.openxmlformats.org/officeDocument/2006/relationships/hyperlink" Target="http://www.baprod.com/" TargetMode="External"/><Relationship Id="rId2" Type="http://schemas.openxmlformats.org/officeDocument/2006/relationships/hyperlink" Target="http://www.wstda.com/" TargetMode="External"/><Relationship Id="rId1" Type="http://schemas.openxmlformats.org/officeDocument/2006/relationships/slideLayout" Target="../slideLayouts/slideLayout2.xml"/><Relationship Id="rId6" Type="http://schemas.openxmlformats.org/officeDocument/2006/relationships/hyperlink" Target="http://www.ropecord.com/" TargetMode="External"/><Relationship Id="rId11" Type="http://schemas.openxmlformats.org/officeDocument/2006/relationships/hyperlink" Target="http://www.cvsa.org/" TargetMode="External"/><Relationship Id="rId5" Type="http://schemas.openxmlformats.org/officeDocument/2006/relationships/hyperlink" Target="http://www.wireropetechnicalboard.org/" TargetMode="External"/><Relationship Id="rId10" Type="http://schemas.openxmlformats.org/officeDocument/2006/relationships/hyperlink" Target="http://www.osha.gov/" TargetMode="External"/><Relationship Id="rId4" Type="http://schemas.openxmlformats.org/officeDocument/2006/relationships/hyperlink" Target="http://www.nacm.org/" TargetMode="External"/><Relationship Id="rId9" Type="http://schemas.openxmlformats.org/officeDocument/2006/relationships/hyperlink" Target="http://www.peerlesschain.com/"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28D2B444-9881-4E83-8176-0212E3E24ED0}"/>
              </a:ext>
            </a:extLst>
          </p:cNvPr>
          <p:cNvSpPr>
            <a:spLocks noGrp="1" noChangeArrowheads="1"/>
          </p:cNvSpPr>
          <p:nvPr>
            <p:ph type="ctrTitle"/>
          </p:nvPr>
        </p:nvSpPr>
        <p:spPr>
          <a:xfrm>
            <a:off x="387814" y="2873983"/>
            <a:ext cx="5809775" cy="452735"/>
          </a:xfrm>
        </p:spPr>
        <p:txBody>
          <a:bodyPr/>
          <a:lstStyle/>
          <a:p>
            <a:pPr algn="l" eaLnBrk="1" hangingPunct="1">
              <a:defRPr/>
            </a:pPr>
            <a:br>
              <a:rPr lang="en-US" sz="361" b="1" dirty="0"/>
            </a:br>
            <a:br>
              <a:rPr lang="en-US" sz="361" b="1" dirty="0"/>
            </a:br>
            <a:br>
              <a:rPr lang="en-US" sz="748" dirty="0"/>
            </a:br>
            <a:br>
              <a:rPr lang="en-US" sz="568" dirty="0"/>
            </a:br>
            <a:r>
              <a:rPr lang="en-US" sz="568" dirty="0"/>
              <a:t> </a:t>
            </a:r>
            <a:br>
              <a:rPr lang="en-US" sz="929" dirty="0"/>
            </a:br>
            <a:br>
              <a:rPr lang="en-US" sz="929" dirty="0"/>
            </a:br>
            <a:br>
              <a:rPr lang="en-US" sz="929" dirty="0"/>
            </a:br>
            <a:br>
              <a:rPr lang="en-US" sz="929" dirty="0"/>
            </a:br>
            <a:br>
              <a:rPr lang="en-US" sz="929" dirty="0"/>
            </a:br>
            <a:endParaRPr lang="en-US" sz="929" dirty="0"/>
          </a:p>
        </p:txBody>
      </p:sp>
      <p:sp>
        <p:nvSpPr>
          <p:cNvPr id="9219" name="Rectangle 3">
            <a:extLst>
              <a:ext uri="{FF2B5EF4-FFF2-40B4-BE49-F238E27FC236}">
                <a16:creationId xmlns:a16="http://schemas.microsoft.com/office/drawing/2014/main" id="{1EB6B4F1-019A-4CFF-B06F-926F807DB0B6}"/>
              </a:ext>
            </a:extLst>
          </p:cNvPr>
          <p:cNvSpPr>
            <a:spLocks noGrp="1" noChangeArrowheads="1"/>
          </p:cNvSpPr>
          <p:nvPr>
            <p:ph type="subTitle" idx="1"/>
          </p:nvPr>
        </p:nvSpPr>
        <p:spPr>
          <a:xfrm>
            <a:off x="2800350" y="4552356"/>
            <a:ext cx="1254621" cy="409873"/>
          </a:xfrm>
        </p:spPr>
        <p:txBody>
          <a:bodyPr/>
          <a:lstStyle/>
          <a:p>
            <a:pPr eaLnBrk="1" hangingPunct="1"/>
            <a:r>
              <a:rPr lang="en-US" altLang="en-US" dirty="0"/>
              <a:t> </a:t>
            </a:r>
          </a:p>
        </p:txBody>
      </p:sp>
      <p:sp>
        <p:nvSpPr>
          <p:cNvPr id="9220" name="TextBox 3">
            <a:extLst>
              <a:ext uri="{FF2B5EF4-FFF2-40B4-BE49-F238E27FC236}">
                <a16:creationId xmlns:a16="http://schemas.microsoft.com/office/drawing/2014/main" id="{7FD89B06-9C2D-4A1D-8577-9A217E83C10C}"/>
              </a:ext>
            </a:extLst>
          </p:cNvPr>
          <p:cNvSpPr txBox="1">
            <a:spLocks noChangeArrowheads="1"/>
          </p:cNvSpPr>
          <p:nvPr/>
        </p:nvSpPr>
        <p:spPr bwMode="auto">
          <a:xfrm>
            <a:off x="68305" y="5331913"/>
            <a:ext cx="6686550" cy="123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0" fontAlgn="base" hangingPunct="0">
              <a:spcBef>
                <a:spcPct val="0"/>
              </a:spcBef>
              <a:spcAft>
                <a:spcPct val="0"/>
              </a:spcAft>
              <a:buNone/>
            </a:pPr>
            <a:r>
              <a:rPr lang="en-US" alt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All the information in this workbook is for the use of The American Towing &amp; Recovery Institute only. All rights of this manual are reserved for their use only. No part of this manual shall be copied or used without the written permission of Wes Wilburn &amp; The American Towing &amp; Recovery Institute. </a:t>
            </a:r>
            <a:br>
              <a:rPr lang="en-US" altLang="en-US" sz="1013" dirty="0">
                <a:solidFill>
                  <a:srgbClr val="000000"/>
                </a:solidFill>
                <a:latin typeface="Calibri" panose="020F0502020204030204" pitchFamily="34" charset="0"/>
              </a:rPr>
            </a:br>
            <a:endParaRPr lang="en-US" altLang="en-US" sz="1013" dirty="0">
              <a:solidFill>
                <a:srgbClr val="000000"/>
              </a:solidFill>
              <a:latin typeface="Calibri" panose="020F0502020204030204" pitchFamily="34" charset="0"/>
            </a:endParaRPr>
          </a:p>
        </p:txBody>
      </p:sp>
      <p:sp>
        <p:nvSpPr>
          <p:cNvPr id="9222" name="Slide Number Placeholder 5">
            <a:extLst>
              <a:ext uri="{FF2B5EF4-FFF2-40B4-BE49-F238E27FC236}">
                <a16:creationId xmlns:a16="http://schemas.microsoft.com/office/drawing/2014/main" id="{E1F5BB23-20AF-4624-9421-B9E5300B11F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MS PGothic" panose="020B0600070205080204" pitchFamily="34" charset="-128"/>
              </a:defRPr>
            </a:lvl1pPr>
            <a:lvl2pPr marL="234851" indent="-90190">
              <a:defRPr>
                <a:solidFill>
                  <a:schemeClr val="tx1"/>
                </a:solidFill>
                <a:latin typeface="Arial" panose="020B0604020202020204" pitchFamily="34" charset="0"/>
                <a:ea typeface="MS PGothic" panose="020B0600070205080204" pitchFamily="34" charset="-128"/>
              </a:defRPr>
            </a:lvl2pPr>
            <a:lvl3pPr marL="361653" indent="-72331">
              <a:defRPr>
                <a:solidFill>
                  <a:schemeClr val="tx1"/>
                </a:solidFill>
                <a:latin typeface="Arial" panose="020B0604020202020204" pitchFamily="34" charset="0"/>
                <a:ea typeface="MS PGothic" panose="020B0600070205080204" pitchFamily="34" charset="-128"/>
              </a:defRPr>
            </a:lvl3pPr>
            <a:lvl4pPr marL="506314" indent="-72331">
              <a:defRPr>
                <a:solidFill>
                  <a:schemeClr val="tx1"/>
                </a:solidFill>
                <a:latin typeface="Arial" panose="020B0604020202020204" pitchFamily="34" charset="0"/>
                <a:ea typeface="MS PGothic" panose="020B0600070205080204" pitchFamily="34" charset="-128"/>
              </a:defRPr>
            </a:lvl4pPr>
            <a:lvl5pPr marL="650975" indent="-72331">
              <a:defRPr>
                <a:solidFill>
                  <a:schemeClr val="tx1"/>
                </a:solidFill>
                <a:latin typeface="Arial" panose="020B0604020202020204" pitchFamily="34" charset="0"/>
                <a:ea typeface="MS PGothic" panose="020B0600070205080204" pitchFamily="34" charset="-128"/>
              </a:defRPr>
            </a:lvl5pPr>
            <a:lvl6pPr marL="908150" indent="-7233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1165325" indent="-7233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1422500" indent="-7233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1679675" indent="-7233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pPr>
            <a:fld id="{B4A6527F-AFF0-4B53-99D3-BBAF36A61E85}" type="slidenum">
              <a:rPr lang="en-US" altLang="en-US">
                <a:solidFill>
                  <a:srgbClr val="000000"/>
                </a:solidFill>
                <a:cs typeface="Arial"/>
              </a:rPr>
              <a:pPr fontAlgn="base">
                <a:spcBef>
                  <a:spcPct val="0"/>
                </a:spcBef>
                <a:spcAft>
                  <a:spcPct val="0"/>
                </a:spcAft>
              </a:pPr>
              <a:t>1</a:t>
            </a:fld>
            <a:endParaRPr lang="en-US" altLang="en-US">
              <a:solidFill>
                <a:srgbClr val="000000"/>
              </a:solidFill>
              <a:cs typeface="Arial"/>
            </a:endParaRPr>
          </a:p>
        </p:txBody>
      </p:sp>
      <p:pic>
        <p:nvPicPr>
          <p:cNvPr id="9223" name="Picture 6">
            <a:extLst>
              <a:ext uri="{FF2B5EF4-FFF2-40B4-BE49-F238E27FC236}">
                <a16:creationId xmlns:a16="http://schemas.microsoft.com/office/drawing/2014/main" id="{701349BE-485A-48DC-B09D-604578ABFC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5" r="355"/>
          <a:stretch/>
        </p:blipFill>
        <p:spPr bwMode="auto">
          <a:xfrm>
            <a:off x="2462475" y="2656907"/>
            <a:ext cx="1930369" cy="208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4F17564D-B141-EBCE-EA3E-8BF9E09963DB}"/>
              </a:ext>
            </a:extLst>
          </p:cNvPr>
          <p:cNvSpPr>
            <a:spLocks noGrp="1"/>
          </p:cNvSpPr>
          <p:nvPr>
            <p:ph type="ftr" sz="quarter" idx="11"/>
          </p:nvPr>
        </p:nvSpPr>
        <p:spPr>
          <a:xfrm>
            <a:off x="183480" y="7967537"/>
            <a:ext cx="6366628" cy="267891"/>
          </a:xfrm>
        </p:spPr>
        <p:txBody>
          <a:bodyPr/>
          <a:lstStyle/>
          <a:p>
            <a:pPr>
              <a:defRPr/>
            </a:pPr>
            <a:r>
              <a:rPr lang="en-US" sz="1400" dirty="0">
                <a:solidFill>
                  <a:schemeClr val="accent3">
                    <a:lumMod val="50000"/>
                  </a:schemeClr>
                </a:solidFill>
              </a:rPr>
              <a:t>The American Towing &amp; Recovery Institute * PO Box 007 Wade NC 28395 * 910.747.9000 or Fax 910.486.8930 * www.amtowri.org * www.towingequipmentdirect.com * wes@americantowingandrecoveryinstitute.org </a:t>
            </a:r>
          </a:p>
        </p:txBody>
      </p:sp>
      <p:sp>
        <p:nvSpPr>
          <p:cNvPr id="3" name="TextBox 2">
            <a:extLst>
              <a:ext uri="{FF2B5EF4-FFF2-40B4-BE49-F238E27FC236}">
                <a16:creationId xmlns:a16="http://schemas.microsoft.com/office/drawing/2014/main" id="{58500F7C-6246-0089-873E-DD61F93562F2}"/>
              </a:ext>
            </a:extLst>
          </p:cNvPr>
          <p:cNvSpPr txBox="1"/>
          <p:nvPr/>
        </p:nvSpPr>
        <p:spPr>
          <a:xfrm>
            <a:off x="216777" y="996180"/>
            <a:ext cx="6389606" cy="1077218"/>
          </a:xfrm>
          <a:prstGeom prst="rect">
            <a:avLst/>
          </a:prstGeom>
          <a:noFill/>
        </p:spPr>
        <p:txBody>
          <a:bodyPr wrap="square" rtlCol="0">
            <a:spAutoFit/>
          </a:bodyPr>
          <a:lstStyle/>
          <a:p>
            <a:pPr algn="ctr"/>
            <a:r>
              <a:rPr lang="en-US" sz="3200" dirty="0">
                <a:latin typeface="Ink Free" panose="03080402000500000000" pitchFamily="66" charset="0"/>
                <a:cs typeface="Dreaming Outloud Pro" panose="020B0604020202020204" pitchFamily="66" charset="0"/>
              </a:rPr>
              <a:t>Welcome to Heavy Duty Towing &amp; Recovery Class </a:t>
            </a:r>
          </a:p>
        </p:txBody>
      </p:sp>
      <p:sp>
        <p:nvSpPr>
          <p:cNvPr id="4" name="TextBox 3">
            <a:extLst>
              <a:ext uri="{FF2B5EF4-FFF2-40B4-BE49-F238E27FC236}">
                <a16:creationId xmlns:a16="http://schemas.microsoft.com/office/drawing/2014/main" id="{7E6A36BC-7E80-A917-70D8-29E7C307F0C5}"/>
              </a:ext>
            </a:extLst>
          </p:cNvPr>
          <p:cNvSpPr txBox="1"/>
          <p:nvPr/>
        </p:nvSpPr>
        <p:spPr>
          <a:xfrm>
            <a:off x="3101500" y="8835009"/>
            <a:ext cx="530588" cy="253916"/>
          </a:xfrm>
          <a:prstGeom prst="rect">
            <a:avLst/>
          </a:prstGeom>
          <a:noFill/>
        </p:spPr>
        <p:txBody>
          <a:bodyPr wrap="square" rtlCol="0">
            <a:spAutoFit/>
          </a:bodyPr>
          <a:lstStyle/>
          <a:p>
            <a:r>
              <a:rPr lang="en-US" sz="1050" dirty="0"/>
              <a:t>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CA5D5A56-B8B3-4F2A-8F9C-2645A53A0CE3}"/>
              </a:ext>
            </a:extLst>
          </p:cNvPr>
          <p:cNvSpPr>
            <a:spLocks noGrp="1" noChangeArrowheads="1"/>
          </p:cNvSpPr>
          <p:nvPr>
            <p:ph type="title"/>
          </p:nvPr>
        </p:nvSpPr>
        <p:spPr>
          <a:xfrm>
            <a:off x="427287" y="702655"/>
            <a:ext cx="6172200" cy="642938"/>
          </a:xfrm>
        </p:spPr>
        <p:txBody>
          <a:bodyPr wrap="square" anchor="ctr">
            <a:normAutofit/>
          </a:bodyPr>
          <a:lstStyle/>
          <a:p>
            <a:pPr eaLnBrk="1" hangingPunct="1"/>
            <a:r>
              <a:rPr lang="en-US" altLang="en-US" dirty="0"/>
              <a:t>How line angles affect tensions</a:t>
            </a:r>
          </a:p>
        </p:txBody>
      </p:sp>
      <p:pic>
        <p:nvPicPr>
          <p:cNvPr id="4" name="Content Placeholder 3" descr="Diagram&#10;&#10;Description automatically generated">
            <a:extLst>
              <a:ext uri="{FF2B5EF4-FFF2-40B4-BE49-F238E27FC236}">
                <a16:creationId xmlns:a16="http://schemas.microsoft.com/office/drawing/2014/main" id="{DB3A2BAA-AB42-61CB-2761-6B614CC7871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8513" y="2470622"/>
            <a:ext cx="6340974" cy="3978962"/>
          </a:xfrm>
          <a:noFill/>
        </p:spPr>
      </p:pic>
      <p:sp>
        <p:nvSpPr>
          <p:cNvPr id="2" name="Footer Placeholder 1">
            <a:extLst>
              <a:ext uri="{FF2B5EF4-FFF2-40B4-BE49-F238E27FC236}">
                <a16:creationId xmlns:a16="http://schemas.microsoft.com/office/drawing/2014/main" id="{3A0B541E-C435-4C1D-7971-AFA2D7343030}"/>
              </a:ext>
            </a:extLst>
          </p:cNvPr>
          <p:cNvSpPr>
            <a:spLocks noGrp="1"/>
          </p:cNvSpPr>
          <p:nvPr>
            <p:ph type="ftr" sz="quarter" idx="11"/>
          </p:nvPr>
        </p:nvSpPr>
        <p:spPr>
          <a:xfrm>
            <a:off x="411080" y="8326967"/>
            <a:ext cx="5693498" cy="267891"/>
          </a:xfrm>
        </p:spPr>
        <p:txBody>
          <a:bodyPr/>
          <a:lstStyle/>
          <a:p>
            <a:pPr>
              <a:defRPr/>
            </a:pPr>
            <a:r>
              <a:rPr lang="en-US" sz="675" dirty="0"/>
              <a:t>The American Towing &amp; Recovery Institute * PO Box 007 Wade NC 28395 * 910.747.9000 or Fax 910.486.8930 * www.amtowri.org * www.towingequipmentdirect.com * wes@americantowingandrecoveryinstitute.org </a:t>
            </a:r>
          </a:p>
        </p:txBody>
      </p:sp>
      <p:sp>
        <p:nvSpPr>
          <p:cNvPr id="3" name="Slide Number Placeholder 2">
            <a:extLst>
              <a:ext uri="{FF2B5EF4-FFF2-40B4-BE49-F238E27FC236}">
                <a16:creationId xmlns:a16="http://schemas.microsoft.com/office/drawing/2014/main" id="{49956F38-2108-158A-C0BB-6322B3C81E3B}"/>
              </a:ext>
            </a:extLst>
          </p:cNvPr>
          <p:cNvSpPr>
            <a:spLocks noGrp="1"/>
          </p:cNvSpPr>
          <p:nvPr>
            <p:ph type="sldNum" sz="quarter" idx="12"/>
          </p:nvPr>
        </p:nvSpPr>
        <p:spPr/>
        <p:txBody>
          <a:bodyPr/>
          <a:lstStyle/>
          <a:p>
            <a:fld id="{2E8B3CE3-D344-40CE-80FD-835F501599B1}" type="slidenum">
              <a:rPr lang="en-US" altLang="en-US" smtClean="0"/>
              <a:pPr/>
              <a:t>10</a:t>
            </a:fld>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344806-DDF4-2C88-AB07-2BF6CB6746E0}"/>
              </a:ext>
            </a:extLst>
          </p:cNvPr>
          <p:cNvSpPr>
            <a:spLocks noGrp="1"/>
          </p:cNvSpPr>
          <p:nvPr>
            <p:ph type="title"/>
          </p:nvPr>
        </p:nvSpPr>
        <p:spPr>
          <a:xfrm>
            <a:off x="404185" y="394279"/>
            <a:ext cx="6386510" cy="896893"/>
          </a:xfrm>
        </p:spPr>
        <p:txBody>
          <a:bodyPr/>
          <a:lstStyle/>
          <a:p>
            <a:pPr algn="ctr"/>
            <a:r>
              <a:rPr lang="en-US" sz="2800" dirty="0"/>
              <a:t>10,000 </a:t>
            </a:r>
            <a:r>
              <a:rPr lang="en-US" sz="2800" dirty="0" err="1"/>
              <a:t>lb</a:t>
            </a:r>
            <a:r>
              <a:rPr lang="en-US" sz="2800" dirty="0"/>
              <a:t> Coil, Single Line to Load</a:t>
            </a:r>
          </a:p>
        </p:txBody>
      </p:sp>
      <p:pic>
        <p:nvPicPr>
          <p:cNvPr id="9" name="Content Placeholder 8">
            <a:extLst>
              <a:ext uri="{FF2B5EF4-FFF2-40B4-BE49-F238E27FC236}">
                <a16:creationId xmlns:a16="http://schemas.microsoft.com/office/drawing/2014/main" id="{0EFD1A8D-30FA-F943-BD22-F47214FEE3D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3664" r="3801"/>
          <a:stretch/>
        </p:blipFill>
        <p:spPr>
          <a:xfrm>
            <a:off x="31314" y="3317120"/>
            <a:ext cx="6795371" cy="3481137"/>
          </a:xfrm>
        </p:spPr>
      </p:pic>
      <p:sp>
        <p:nvSpPr>
          <p:cNvPr id="2" name="Slide Number Placeholder 1">
            <a:extLst>
              <a:ext uri="{FF2B5EF4-FFF2-40B4-BE49-F238E27FC236}">
                <a16:creationId xmlns:a16="http://schemas.microsoft.com/office/drawing/2014/main" id="{9B5FACE2-FA48-F5AA-014D-D4554ABFB615}"/>
              </a:ext>
            </a:extLst>
          </p:cNvPr>
          <p:cNvSpPr>
            <a:spLocks noGrp="1"/>
          </p:cNvSpPr>
          <p:nvPr>
            <p:ph type="sldNum" sz="quarter" idx="12"/>
          </p:nvPr>
        </p:nvSpPr>
        <p:spPr/>
        <p:txBody>
          <a:bodyPr/>
          <a:lstStyle/>
          <a:p>
            <a:pPr>
              <a:defRPr/>
            </a:pPr>
            <a:fld id="{56D59DC6-6EE6-447C-886C-C516B5D4BF20}" type="slidenum">
              <a:rPr lang="en-US" altLang="en-US" smtClean="0"/>
              <a:pPr>
                <a:defRPr/>
              </a:pPr>
              <a:t>11</a:t>
            </a:fld>
            <a:endParaRPr lang="en-US" altLang="en-US"/>
          </a:p>
        </p:txBody>
      </p:sp>
      <p:sp>
        <p:nvSpPr>
          <p:cNvPr id="11" name="TextBox 10">
            <a:extLst>
              <a:ext uri="{FF2B5EF4-FFF2-40B4-BE49-F238E27FC236}">
                <a16:creationId xmlns:a16="http://schemas.microsoft.com/office/drawing/2014/main" id="{DB8F0A32-4782-48B8-3D03-1A03AC186DBC}"/>
              </a:ext>
            </a:extLst>
          </p:cNvPr>
          <p:cNvSpPr txBox="1"/>
          <p:nvPr/>
        </p:nvSpPr>
        <p:spPr>
          <a:xfrm>
            <a:off x="179270" y="1788410"/>
            <a:ext cx="6647415" cy="738664"/>
          </a:xfrm>
          <a:prstGeom prst="rect">
            <a:avLst/>
          </a:prstGeom>
          <a:noFill/>
        </p:spPr>
        <p:txBody>
          <a:bodyPr wrap="square" rtlCol="0">
            <a:spAutoFit/>
          </a:bodyPr>
          <a:lstStyle/>
          <a:p>
            <a:r>
              <a:rPr lang="en-US" altLang="en-US" sz="1400" dirty="0">
                <a:solidFill>
                  <a:srgbClr val="FF0000"/>
                </a:solidFill>
                <a:latin typeface="+mj-lt"/>
                <a:ea typeface="+mj-ea"/>
                <a:cs typeface="+mj-cs"/>
              </a:rPr>
              <a:t>Now, test your understanding of the winching information. Try to find the tensions on the cables on the following problems. Then determine the minimum size cable for the problem, disregard friction when calculating.</a:t>
            </a:r>
            <a:endParaRPr lang="en-US" sz="1400" dirty="0">
              <a:solidFill>
                <a:srgbClr val="FF0000"/>
              </a:solidFill>
            </a:endParaRPr>
          </a:p>
        </p:txBody>
      </p:sp>
    </p:spTree>
    <p:extLst>
      <p:ext uri="{BB962C8B-B14F-4D97-AF65-F5344CB8AC3E}">
        <p14:creationId xmlns:p14="http://schemas.microsoft.com/office/powerpoint/2010/main" val="3199651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CE6C8-60C4-FE96-50B7-FBE7D461A093}"/>
              </a:ext>
            </a:extLst>
          </p:cNvPr>
          <p:cNvSpPr>
            <a:spLocks noGrp="1"/>
          </p:cNvSpPr>
          <p:nvPr>
            <p:ph type="title"/>
          </p:nvPr>
        </p:nvSpPr>
        <p:spPr>
          <a:xfrm>
            <a:off x="471487" y="344274"/>
            <a:ext cx="5915025" cy="745629"/>
          </a:xfrm>
        </p:spPr>
        <p:txBody>
          <a:bodyPr/>
          <a:lstStyle/>
          <a:p>
            <a:pPr algn="ctr"/>
            <a:r>
              <a:rPr lang="en-US" dirty="0"/>
              <a:t>10,000 </a:t>
            </a:r>
            <a:r>
              <a:rPr lang="en-US" dirty="0" err="1"/>
              <a:t>lb</a:t>
            </a:r>
            <a:r>
              <a:rPr lang="en-US" dirty="0"/>
              <a:t> Coil, Two Lines to Load</a:t>
            </a:r>
          </a:p>
        </p:txBody>
      </p:sp>
      <p:pic>
        <p:nvPicPr>
          <p:cNvPr id="6" name="Content Placeholder 5">
            <a:extLst>
              <a:ext uri="{FF2B5EF4-FFF2-40B4-BE49-F238E27FC236}">
                <a16:creationId xmlns:a16="http://schemas.microsoft.com/office/drawing/2014/main" id="{4E494C08-7B90-A021-99DF-11F16C7AB2B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3399" r="5019"/>
          <a:stretch/>
        </p:blipFill>
        <p:spPr>
          <a:xfrm>
            <a:off x="72189" y="2526064"/>
            <a:ext cx="6744372" cy="3674210"/>
          </a:xfrm>
        </p:spPr>
      </p:pic>
      <p:sp>
        <p:nvSpPr>
          <p:cNvPr id="3" name="Slide Number Placeholder 2">
            <a:extLst>
              <a:ext uri="{FF2B5EF4-FFF2-40B4-BE49-F238E27FC236}">
                <a16:creationId xmlns:a16="http://schemas.microsoft.com/office/drawing/2014/main" id="{4806210B-B628-D9D1-9895-63386B021148}"/>
              </a:ext>
            </a:extLst>
          </p:cNvPr>
          <p:cNvSpPr>
            <a:spLocks noGrp="1"/>
          </p:cNvSpPr>
          <p:nvPr>
            <p:ph type="sldNum" sz="quarter" idx="12"/>
          </p:nvPr>
        </p:nvSpPr>
        <p:spPr/>
        <p:txBody>
          <a:bodyPr/>
          <a:lstStyle/>
          <a:p>
            <a:pPr>
              <a:defRPr/>
            </a:pPr>
            <a:fld id="{56D59DC6-6EE6-447C-886C-C516B5D4BF20}" type="slidenum">
              <a:rPr lang="en-US" altLang="en-US" smtClean="0"/>
              <a:pPr>
                <a:defRPr/>
              </a:pPr>
              <a:t>12</a:t>
            </a:fld>
            <a:endParaRPr lang="en-US" altLang="en-US"/>
          </a:p>
        </p:txBody>
      </p:sp>
      <p:sp>
        <p:nvSpPr>
          <p:cNvPr id="7" name="TextBox 6">
            <a:extLst>
              <a:ext uri="{FF2B5EF4-FFF2-40B4-BE49-F238E27FC236}">
                <a16:creationId xmlns:a16="http://schemas.microsoft.com/office/drawing/2014/main" id="{A80D3272-53E7-31AC-1F71-1E35585DFC08}"/>
              </a:ext>
            </a:extLst>
          </p:cNvPr>
          <p:cNvSpPr txBox="1"/>
          <p:nvPr/>
        </p:nvSpPr>
        <p:spPr>
          <a:xfrm>
            <a:off x="72189" y="1438651"/>
            <a:ext cx="6803956" cy="738664"/>
          </a:xfrm>
          <a:prstGeom prst="rect">
            <a:avLst/>
          </a:prstGeom>
          <a:noFill/>
        </p:spPr>
        <p:txBody>
          <a:bodyPr wrap="square" rtlCol="0">
            <a:spAutoFit/>
          </a:bodyPr>
          <a:lstStyle/>
          <a:p>
            <a:r>
              <a:rPr lang="en-US" altLang="en-US" sz="1400" dirty="0">
                <a:solidFill>
                  <a:srgbClr val="FF0000"/>
                </a:solidFill>
                <a:latin typeface="+mj-lt"/>
                <a:ea typeface="+mj-ea"/>
                <a:cs typeface="+mj-cs"/>
              </a:rPr>
              <a:t>Now, test your understanding of the winching information. Try to find the tensions on the cables on the following problems. Then determine the minimum size cable for the problem, disregard friction when calculating.</a:t>
            </a:r>
            <a:endParaRPr lang="en-US" sz="1400" dirty="0">
              <a:solidFill>
                <a:srgbClr val="FF0000"/>
              </a:solidFill>
            </a:endParaRPr>
          </a:p>
        </p:txBody>
      </p:sp>
    </p:spTree>
    <p:extLst>
      <p:ext uri="{BB962C8B-B14F-4D97-AF65-F5344CB8AC3E}">
        <p14:creationId xmlns:p14="http://schemas.microsoft.com/office/powerpoint/2010/main" val="2496425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page9">
            <a:extLst>
              <a:ext uri="{FF2B5EF4-FFF2-40B4-BE49-F238E27FC236}">
                <a16:creationId xmlns:a16="http://schemas.microsoft.com/office/drawing/2014/main" id="{13384094-0FC0-4145-8F79-5DDAA0D491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66" t="29224" r="5880" b="8759"/>
          <a:stretch/>
        </p:blipFill>
        <p:spPr bwMode="auto">
          <a:xfrm>
            <a:off x="76200" y="1914825"/>
            <a:ext cx="6705600" cy="373308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5BDFBC38-DD2A-6017-7D59-8E476601CF2C}"/>
              </a:ext>
            </a:extLst>
          </p:cNvPr>
          <p:cNvSpPr>
            <a:spLocks noGrp="1"/>
          </p:cNvSpPr>
          <p:nvPr>
            <p:ph type="sldNum" sz="quarter" idx="12"/>
          </p:nvPr>
        </p:nvSpPr>
        <p:spPr/>
        <p:txBody>
          <a:bodyPr/>
          <a:lstStyle/>
          <a:p>
            <a:fld id="{2E8B3CE3-D344-40CE-80FD-835F501599B1}" type="slidenum">
              <a:rPr lang="en-US" altLang="en-US" smtClean="0"/>
              <a:pPr/>
              <a:t>13</a:t>
            </a:fld>
            <a:endParaRPr lang="en-US" altLang="en-US"/>
          </a:p>
        </p:txBody>
      </p:sp>
      <p:sp>
        <p:nvSpPr>
          <p:cNvPr id="4" name="TextBox 3">
            <a:extLst>
              <a:ext uri="{FF2B5EF4-FFF2-40B4-BE49-F238E27FC236}">
                <a16:creationId xmlns:a16="http://schemas.microsoft.com/office/drawing/2014/main" id="{196C6C09-6CC5-CB92-FFF5-4396417F4644}"/>
              </a:ext>
            </a:extLst>
          </p:cNvPr>
          <p:cNvSpPr txBox="1"/>
          <p:nvPr/>
        </p:nvSpPr>
        <p:spPr>
          <a:xfrm>
            <a:off x="259854" y="647156"/>
            <a:ext cx="6338292" cy="830997"/>
          </a:xfrm>
          <a:prstGeom prst="rect">
            <a:avLst/>
          </a:prstGeom>
          <a:noFill/>
        </p:spPr>
        <p:txBody>
          <a:bodyPr wrap="square" rtlCol="0">
            <a:spAutoFit/>
          </a:bodyPr>
          <a:lstStyle/>
          <a:p>
            <a:pPr algn="ctr"/>
            <a:r>
              <a:rPr lang="en-US" sz="2400" dirty="0">
                <a:solidFill>
                  <a:srgbClr val="FF0000"/>
                </a:solidFill>
              </a:rPr>
              <a:t>Opposing forces create more stress at the boom pulley.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0BF8AB9A-648B-4CB6-A0F4-5C4470EE8698}"/>
              </a:ext>
            </a:extLst>
          </p:cNvPr>
          <p:cNvSpPr>
            <a:spLocks noGrp="1" noChangeArrowheads="1"/>
          </p:cNvSpPr>
          <p:nvPr>
            <p:ph type="title"/>
          </p:nvPr>
        </p:nvSpPr>
        <p:spPr>
          <a:xfrm>
            <a:off x="614558" y="268360"/>
            <a:ext cx="5282803" cy="385763"/>
          </a:xfrm>
        </p:spPr>
        <p:txBody>
          <a:bodyPr/>
          <a:lstStyle/>
          <a:p>
            <a:pPr eaLnBrk="1" hangingPunct="1"/>
            <a:r>
              <a:rPr lang="en-US" altLang="en-US" sz="2025" u="sng" dirty="0">
                <a:solidFill>
                  <a:srgbClr val="FF0000"/>
                </a:solidFill>
              </a:rPr>
              <a:t>Loads on Snatch Blocks &amp; Other Sheaves</a:t>
            </a:r>
          </a:p>
        </p:txBody>
      </p:sp>
      <p:sp>
        <p:nvSpPr>
          <p:cNvPr id="150531" name="Rectangle 3">
            <a:extLst>
              <a:ext uri="{FF2B5EF4-FFF2-40B4-BE49-F238E27FC236}">
                <a16:creationId xmlns:a16="http://schemas.microsoft.com/office/drawing/2014/main" id="{459AA84A-95C3-4321-90A0-639627606AC9}"/>
              </a:ext>
            </a:extLst>
          </p:cNvPr>
          <p:cNvSpPr>
            <a:spLocks noGrp="1" noChangeArrowheads="1"/>
          </p:cNvSpPr>
          <p:nvPr>
            <p:ph type="body" sz="half" idx="1"/>
          </p:nvPr>
        </p:nvSpPr>
        <p:spPr>
          <a:xfrm>
            <a:off x="190202" y="752666"/>
            <a:ext cx="6477595" cy="714544"/>
          </a:xfrm>
        </p:spPr>
        <p:txBody>
          <a:bodyPr/>
          <a:lstStyle/>
          <a:p>
            <a:pPr algn="ctr" eaLnBrk="1" hangingPunct="1">
              <a:buFontTx/>
              <a:buNone/>
            </a:pPr>
            <a:r>
              <a:rPr lang="en-US" altLang="en-US" sz="1400" b="1" dirty="0"/>
              <a:t>Loading Formulas    </a:t>
            </a:r>
          </a:p>
          <a:p>
            <a:pPr algn="ctr" eaLnBrk="1" hangingPunct="1">
              <a:buFontTx/>
              <a:buNone/>
            </a:pPr>
            <a:r>
              <a:rPr lang="en-US" altLang="en-US" sz="1400" b="1" dirty="0"/>
              <a:t>Block Loading </a:t>
            </a:r>
            <a:r>
              <a:rPr lang="en-US" altLang="en-US" sz="1400" b="1" i="1" dirty="0"/>
              <a:t>vs.</a:t>
            </a:r>
            <a:r>
              <a:rPr lang="en-US" altLang="en-US" sz="1400" b="1" dirty="0"/>
              <a:t> Angle of Deflection</a:t>
            </a:r>
          </a:p>
          <a:p>
            <a:pPr algn="ctr" eaLnBrk="1" hangingPunct="1">
              <a:buFontTx/>
              <a:buNone/>
            </a:pPr>
            <a:r>
              <a:rPr lang="en-US" altLang="en-US" sz="1400" dirty="0"/>
              <a:t>Load on a block is a combination of the load on the line passing through the block, plus a block loading factor, which is determined by the angle of which the block supports the line.</a:t>
            </a:r>
          </a:p>
        </p:txBody>
      </p:sp>
      <p:graphicFrame>
        <p:nvGraphicFramePr>
          <p:cNvPr id="150532" name="Group 4">
            <a:extLst>
              <a:ext uri="{FF2B5EF4-FFF2-40B4-BE49-F238E27FC236}">
                <a16:creationId xmlns:a16="http://schemas.microsoft.com/office/drawing/2014/main" id="{77B73410-F66B-437D-AFD9-031C15BA9757}"/>
              </a:ext>
            </a:extLst>
          </p:cNvPr>
          <p:cNvGraphicFramePr>
            <a:graphicFrameLocks noGrp="1"/>
          </p:cNvGraphicFramePr>
          <p:nvPr>
            <p:ph sz="half" idx="2"/>
            <p:extLst>
              <p:ext uri="{D42A27DB-BD31-4B8C-83A1-F6EECF244321}">
                <p14:modId xmlns:p14="http://schemas.microsoft.com/office/powerpoint/2010/main" val="2876099551"/>
              </p:ext>
            </p:extLst>
          </p:nvPr>
        </p:nvGraphicFramePr>
        <p:xfrm>
          <a:off x="3651782" y="2223056"/>
          <a:ext cx="2526235" cy="3939552"/>
        </p:xfrm>
        <a:graphic>
          <a:graphicData uri="http://schemas.openxmlformats.org/drawingml/2006/table">
            <a:tbl>
              <a:tblPr/>
              <a:tblGrid>
                <a:gridCol w="1095474">
                  <a:extLst>
                    <a:ext uri="{9D8B030D-6E8A-4147-A177-3AD203B41FA5}">
                      <a16:colId xmlns:a16="http://schemas.microsoft.com/office/drawing/2014/main" val="20000"/>
                    </a:ext>
                  </a:extLst>
                </a:gridCol>
                <a:gridCol w="1430761">
                  <a:extLst>
                    <a:ext uri="{9D8B030D-6E8A-4147-A177-3AD203B41FA5}">
                      <a16:colId xmlns:a16="http://schemas.microsoft.com/office/drawing/2014/main" val="20001"/>
                    </a:ext>
                  </a:extLst>
                </a:gridCol>
              </a:tblGrid>
              <a:tr h="50960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cs typeface="Times New Roman" pitchFamily="18" charset="0"/>
                        </a:rPr>
                        <a:t>Angle of</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cs typeface="Times New Roman" pitchFamily="18" charset="0"/>
                        </a:rPr>
                        <a:t>Deflection</a:t>
                      </a:r>
                      <a:endParaRPr kumimoji="0" lang="en-US" sz="1600" b="1" i="0" u="none" strike="noStrike" cap="none" normalizeH="0" baseline="0" dirty="0">
                        <a:ln>
                          <a:noFill/>
                        </a:ln>
                        <a:solidFill>
                          <a:schemeClr val="tx1"/>
                        </a:solidFill>
                        <a:effectLst/>
                        <a:latin typeface="Arial" charset="0"/>
                        <a:cs typeface="Arial" charset="0"/>
                      </a:endParaRPr>
                    </a:p>
                  </a:txBody>
                  <a:tcPr marL="51435" marR="51435" marT="25718" marB="25718" horzOverflow="overflow">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cs typeface="Times New Roman" pitchFamily="18" charset="0"/>
                        </a:rPr>
                        <a:t>Load</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cs typeface="Times New Roman" pitchFamily="18" charset="0"/>
                        </a:rPr>
                        <a:t>Factor</a:t>
                      </a:r>
                      <a:endParaRPr kumimoji="0" lang="en-US" sz="1600" b="1" i="0" u="none" strike="noStrike" cap="none" normalizeH="0" baseline="0" dirty="0">
                        <a:ln>
                          <a:noFill/>
                        </a:ln>
                        <a:solidFill>
                          <a:schemeClr val="tx1"/>
                        </a:solidFill>
                        <a:effectLst/>
                        <a:latin typeface="Arial" charset="0"/>
                        <a:cs typeface="Arial" charset="0"/>
                      </a:endParaRPr>
                    </a:p>
                  </a:txBody>
                  <a:tcPr marL="51435" marR="51435" marT="25718" marB="25718" horzOverflow="overflow">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429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cs typeface="Times New Roman" pitchFamily="18" charset="0"/>
                        </a:rPr>
                        <a:t>30</a:t>
                      </a:r>
                      <a:r>
                        <a:rPr kumimoji="0" lang="en-US" sz="1600" b="1" i="0" u="none" strike="noStrike" cap="none" normalizeH="0" baseline="0" dirty="0">
                          <a:ln>
                            <a:noFill/>
                          </a:ln>
                          <a:solidFill>
                            <a:schemeClr val="tx1"/>
                          </a:solidFill>
                          <a:effectLst/>
                          <a:latin typeface="Arial" charset="0"/>
                          <a:cs typeface="Times New Roman" pitchFamily="18" charset="0"/>
                        </a:rPr>
                        <a:t>°</a:t>
                      </a:r>
                      <a:endParaRPr kumimoji="0" lang="en-US" sz="1600" b="1" i="0" u="none" strike="noStrike" cap="none" normalizeH="0" baseline="0" dirty="0">
                        <a:ln>
                          <a:noFill/>
                        </a:ln>
                        <a:solidFill>
                          <a:schemeClr val="tx1"/>
                        </a:solidFill>
                        <a:effectLst/>
                        <a:latin typeface="Times New Roman" pitchFamily="18" charset="0"/>
                        <a:cs typeface="Times New Roman" pitchFamily="18" charset="0"/>
                      </a:endParaRPr>
                    </a:p>
                  </a:txBody>
                  <a:tcPr marL="51435" marR="51435" marT="25718" marB="25718" horzOverflow="overflow">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cs typeface="Times New Roman" pitchFamily="18" charset="0"/>
                        </a:rPr>
                        <a:t>52%</a:t>
                      </a:r>
                      <a:endParaRPr kumimoji="0" lang="en-US" sz="1600" b="1" i="0" u="none" strike="noStrike" cap="none" normalizeH="0" baseline="0" dirty="0">
                        <a:ln>
                          <a:noFill/>
                        </a:ln>
                        <a:solidFill>
                          <a:schemeClr val="tx1"/>
                        </a:solidFill>
                        <a:effectLst/>
                        <a:latin typeface="Arial" charset="0"/>
                        <a:cs typeface="Arial" charset="0"/>
                      </a:endParaRPr>
                    </a:p>
                  </a:txBody>
                  <a:tcPr marL="51435" marR="51435" marT="25718" marB="25718" horzOverflow="overflow">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29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619125" algn="ctr"/>
                        </a:tabLst>
                      </a:pPr>
                      <a:r>
                        <a:rPr kumimoji="0" lang="en-US" sz="1600" b="1" i="0" u="none" strike="noStrike" cap="none" normalizeH="0" baseline="0" dirty="0">
                          <a:ln>
                            <a:noFill/>
                          </a:ln>
                          <a:solidFill>
                            <a:schemeClr val="tx1"/>
                          </a:solidFill>
                          <a:effectLst/>
                          <a:latin typeface="Arial" charset="0"/>
                          <a:cs typeface="Times New Roman" pitchFamily="18" charset="0"/>
                        </a:rPr>
                        <a:t>45°</a:t>
                      </a:r>
                      <a:endParaRPr kumimoji="0" lang="en-US" sz="1600" b="1" i="0" u="none" strike="noStrike" cap="none" normalizeH="0" baseline="0" dirty="0">
                        <a:ln>
                          <a:noFill/>
                        </a:ln>
                        <a:solidFill>
                          <a:schemeClr val="tx1"/>
                        </a:solidFill>
                        <a:effectLst/>
                        <a:latin typeface="Times New Roman" pitchFamily="18" charset="0"/>
                        <a:cs typeface="Times New Roman" pitchFamily="18" charset="0"/>
                      </a:endParaRPr>
                    </a:p>
                  </a:txBody>
                  <a:tcPr marL="51435" marR="51435" marT="25718" marB="25718" horzOverflow="overflow">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cs typeface="Times New Roman" pitchFamily="18" charset="0"/>
                        </a:rPr>
                        <a:t>76%</a:t>
                      </a:r>
                      <a:endParaRPr kumimoji="0" lang="en-US" sz="1600" b="1" i="0" u="none" strike="noStrike" cap="none" normalizeH="0" baseline="0" dirty="0">
                        <a:ln>
                          <a:noFill/>
                        </a:ln>
                        <a:solidFill>
                          <a:schemeClr val="tx1"/>
                        </a:solidFill>
                        <a:effectLst/>
                        <a:latin typeface="Arial" charset="0"/>
                        <a:cs typeface="Arial" charset="0"/>
                      </a:endParaRPr>
                    </a:p>
                  </a:txBody>
                  <a:tcPr marL="51435" marR="51435" marT="25718" marB="25718" horzOverflow="overflow">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29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cs typeface="Times New Roman" pitchFamily="18" charset="0"/>
                        </a:rPr>
                        <a:t>60°</a:t>
                      </a:r>
                      <a:endParaRPr kumimoji="0" lang="en-US" sz="1600" b="1" i="0" u="none" strike="noStrike" cap="none" normalizeH="0" baseline="0" dirty="0">
                        <a:ln>
                          <a:noFill/>
                        </a:ln>
                        <a:solidFill>
                          <a:schemeClr val="tx1"/>
                        </a:solidFill>
                        <a:effectLst/>
                        <a:latin typeface="Arial" charset="0"/>
                        <a:cs typeface="Arial" charset="0"/>
                      </a:endParaRPr>
                    </a:p>
                  </a:txBody>
                  <a:tcPr marL="51435" marR="51435" marT="25718" marB="25718" horzOverflow="overflow">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cs typeface="Times New Roman" pitchFamily="18" charset="0"/>
                        </a:rPr>
                        <a:t>100%</a:t>
                      </a:r>
                      <a:endParaRPr kumimoji="0" lang="en-US" sz="1600" b="1" i="0" u="none" strike="noStrike" cap="none" normalizeH="0" baseline="0" dirty="0">
                        <a:ln>
                          <a:noFill/>
                        </a:ln>
                        <a:solidFill>
                          <a:schemeClr val="tx1"/>
                        </a:solidFill>
                        <a:effectLst/>
                        <a:latin typeface="Arial" charset="0"/>
                        <a:cs typeface="Arial" charset="0"/>
                      </a:endParaRPr>
                    </a:p>
                  </a:txBody>
                  <a:tcPr marL="51435" marR="51435" marT="25718" marB="25718" horzOverflow="overflow">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429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cs typeface="Times New Roman" pitchFamily="18" charset="0"/>
                        </a:rPr>
                        <a:t>75°</a:t>
                      </a:r>
                      <a:endParaRPr kumimoji="0" lang="en-US" sz="1600" b="1" i="0" u="none" strike="noStrike" cap="none" normalizeH="0" baseline="0" dirty="0">
                        <a:ln>
                          <a:noFill/>
                        </a:ln>
                        <a:solidFill>
                          <a:schemeClr val="tx1"/>
                        </a:solidFill>
                        <a:effectLst/>
                        <a:latin typeface="Arial" charset="0"/>
                        <a:cs typeface="Arial" charset="0"/>
                      </a:endParaRPr>
                    </a:p>
                  </a:txBody>
                  <a:tcPr marL="51435" marR="51435" marT="25718" marB="25718" horzOverflow="overflow">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cs typeface="Times New Roman" pitchFamily="18" charset="0"/>
                        </a:rPr>
                        <a:t>122%</a:t>
                      </a:r>
                      <a:endParaRPr kumimoji="0" lang="en-US" sz="1600" b="1" i="0" u="none" strike="noStrike" cap="none" normalizeH="0" baseline="0" dirty="0">
                        <a:ln>
                          <a:noFill/>
                        </a:ln>
                        <a:solidFill>
                          <a:schemeClr val="tx1"/>
                        </a:solidFill>
                        <a:effectLst/>
                        <a:latin typeface="Arial" charset="0"/>
                        <a:cs typeface="Arial" charset="0"/>
                      </a:endParaRPr>
                    </a:p>
                  </a:txBody>
                  <a:tcPr marL="51435" marR="51435" marT="25718" marB="25718" horzOverflow="overflow">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57446">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cs typeface="Times New Roman" pitchFamily="18" charset="0"/>
                        </a:rPr>
                        <a:t>90°</a:t>
                      </a:r>
                      <a:endParaRPr kumimoji="0" lang="en-US" sz="1600" b="1" i="0" u="none" strike="noStrike" cap="none" normalizeH="0" baseline="0" dirty="0">
                        <a:ln>
                          <a:noFill/>
                        </a:ln>
                        <a:solidFill>
                          <a:schemeClr val="tx1"/>
                        </a:solidFill>
                        <a:effectLst/>
                        <a:latin typeface="Arial" charset="0"/>
                        <a:cs typeface="Arial" charset="0"/>
                      </a:endParaRPr>
                    </a:p>
                  </a:txBody>
                  <a:tcPr marL="51435" marR="51435" marT="25718" marB="25718" horzOverflow="overflow">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cs typeface="Times New Roman" pitchFamily="18" charset="0"/>
                        </a:rPr>
                        <a:t>141%</a:t>
                      </a:r>
                      <a:endParaRPr kumimoji="0" lang="en-US" sz="1600" b="1" i="0" u="none" strike="noStrike" cap="none" normalizeH="0" baseline="0" dirty="0">
                        <a:ln>
                          <a:noFill/>
                        </a:ln>
                        <a:solidFill>
                          <a:schemeClr val="tx1"/>
                        </a:solidFill>
                        <a:effectLst/>
                        <a:latin typeface="Arial" charset="0"/>
                        <a:cs typeface="Arial" charset="0"/>
                      </a:endParaRPr>
                    </a:p>
                  </a:txBody>
                  <a:tcPr marL="51435" marR="51435" marT="25718" marB="25718" horzOverflow="overflow">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429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cs typeface="Times New Roman" pitchFamily="18" charset="0"/>
                        </a:rPr>
                        <a:t>105°</a:t>
                      </a:r>
                      <a:endParaRPr kumimoji="0" lang="en-US" sz="1600" b="1" i="0" u="none" strike="noStrike" cap="none" normalizeH="0" baseline="0" dirty="0">
                        <a:ln>
                          <a:noFill/>
                        </a:ln>
                        <a:solidFill>
                          <a:schemeClr val="tx1"/>
                        </a:solidFill>
                        <a:effectLst/>
                        <a:latin typeface="Arial" charset="0"/>
                        <a:cs typeface="Arial" charset="0"/>
                      </a:endParaRPr>
                    </a:p>
                  </a:txBody>
                  <a:tcPr marL="51435" marR="51435" marT="25718" marB="25718" horzOverflow="overflow">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cs typeface="Times New Roman" pitchFamily="18" charset="0"/>
                        </a:rPr>
                        <a:t>159%</a:t>
                      </a:r>
                      <a:endParaRPr kumimoji="0" lang="en-US" sz="1600" b="1" i="0" u="none" strike="noStrike" cap="none" normalizeH="0" baseline="0" dirty="0">
                        <a:ln>
                          <a:noFill/>
                        </a:ln>
                        <a:solidFill>
                          <a:schemeClr val="tx1"/>
                        </a:solidFill>
                        <a:effectLst/>
                        <a:latin typeface="Arial" charset="0"/>
                        <a:cs typeface="Arial" charset="0"/>
                      </a:endParaRPr>
                    </a:p>
                  </a:txBody>
                  <a:tcPr marL="51435" marR="51435" marT="25718" marB="25718" horzOverflow="overflow">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0429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cs typeface="Times New Roman" pitchFamily="18" charset="0"/>
                        </a:rPr>
                        <a:t>120°</a:t>
                      </a:r>
                      <a:endParaRPr kumimoji="0" lang="en-US" sz="1600" b="1" i="0" u="none" strike="noStrike" cap="none" normalizeH="0" baseline="0" dirty="0">
                        <a:ln>
                          <a:noFill/>
                        </a:ln>
                        <a:solidFill>
                          <a:schemeClr val="tx1"/>
                        </a:solidFill>
                        <a:effectLst/>
                        <a:latin typeface="Arial" charset="0"/>
                        <a:cs typeface="Arial" charset="0"/>
                      </a:endParaRPr>
                    </a:p>
                  </a:txBody>
                  <a:tcPr marL="51435" marR="51435" marT="25718" marB="25718" horzOverflow="overflow">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cs typeface="Times New Roman" pitchFamily="18" charset="0"/>
                        </a:rPr>
                        <a:t>173%</a:t>
                      </a:r>
                      <a:endParaRPr kumimoji="0" lang="en-US" sz="1600" b="1" i="0" u="none" strike="noStrike" cap="none" normalizeH="0" baseline="0" dirty="0">
                        <a:ln>
                          <a:noFill/>
                        </a:ln>
                        <a:solidFill>
                          <a:schemeClr val="tx1"/>
                        </a:solidFill>
                        <a:effectLst/>
                        <a:latin typeface="Arial" charset="0"/>
                        <a:cs typeface="Arial" charset="0"/>
                      </a:endParaRPr>
                    </a:p>
                  </a:txBody>
                  <a:tcPr marL="51435" marR="51435" marT="25718" marB="25718" horzOverflow="overflow">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0429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cs typeface="Times New Roman" pitchFamily="18" charset="0"/>
                        </a:rPr>
                        <a:t>135°</a:t>
                      </a:r>
                      <a:endParaRPr kumimoji="0" lang="en-US" sz="1600" b="1" i="0" u="none" strike="noStrike" cap="none" normalizeH="0" baseline="0" dirty="0">
                        <a:ln>
                          <a:noFill/>
                        </a:ln>
                        <a:solidFill>
                          <a:schemeClr val="tx1"/>
                        </a:solidFill>
                        <a:effectLst/>
                        <a:latin typeface="Arial" charset="0"/>
                        <a:cs typeface="Arial" charset="0"/>
                      </a:endParaRPr>
                    </a:p>
                  </a:txBody>
                  <a:tcPr marL="51435" marR="51435" marT="25718" marB="25718" horzOverflow="overflow">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cs typeface="Times New Roman" pitchFamily="18" charset="0"/>
                        </a:rPr>
                        <a:t>185%</a:t>
                      </a:r>
                      <a:endParaRPr kumimoji="0" lang="en-US" sz="1600" b="1" i="0" u="none" strike="noStrike" cap="none" normalizeH="0" baseline="0" dirty="0">
                        <a:ln>
                          <a:noFill/>
                        </a:ln>
                        <a:solidFill>
                          <a:schemeClr val="tx1"/>
                        </a:solidFill>
                        <a:effectLst/>
                        <a:latin typeface="Arial" charset="0"/>
                        <a:cs typeface="Arial" charset="0"/>
                      </a:endParaRPr>
                    </a:p>
                  </a:txBody>
                  <a:tcPr marL="51435" marR="51435" marT="25718" marB="25718" horzOverflow="overflow">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0429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cs typeface="Times New Roman" pitchFamily="18" charset="0"/>
                        </a:rPr>
                        <a:t>150°</a:t>
                      </a:r>
                      <a:endParaRPr kumimoji="0" lang="en-US" sz="1600" b="1" i="0" u="none" strike="noStrike" cap="none" normalizeH="0" baseline="0" dirty="0">
                        <a:ln>
                          <a:noFill/>
                        </a:ln>
                        <a:solidFill>
                          <a:schemeClr val="tx1"/>
                        </a:solidFill>
                        <a:effectLst/>
                        <a:latin typeface="Arial" charset="0"/>
                        <a:cs typeface="Arial" charset="0"/>
                      </a:endParaRPr>
                    </a:p>
                  </a:txBody>
                  <a:tcPr marL="51435" marR="51435" marT="25718" marB="25718" horzOverflow="overflow">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cs typeface="Times New Roman" pitchFamily="18" charset="0"/>
                        </a:rPr>
                        <a:t>193%</a:t>
                      </a:r>
                      <a:endParaRPr kumimoji="0" lang="en-US" sz="1600" b="1" i="0" u="none" strike="noStrike" cap="none" normalizeH="0" baseline="0" dirty="0">
                        <a:ln>
                          <a:noFill/>
                        </a:ln>
                        <a:solidFill>
                          <a:schemeClr val="tx1"/>
                        </a:solidFill>
                        <a:effectLst/>
                        <a:latin typeface="Arial" charset="0"/>
                        <a:cs typeface="Arial" charset="0"/>
                      </a:endParaRPr>
                    </a:p>
                  </a:txBody>
                  <a:tcPr marL="51435" marR="51435" marT="25718" marB="25718" horzOverflow="overflow">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0429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cs typeface="Times New Roman" pitchFamily="18" charset="0"/>
                        </a:rPr>
                        <a:t>160°</a:t>
                      </a:r>
                      <a:endParaRPr kumimoji="0" lang="en-US" sz="1600" b="1" i="0" u="none" strike="noStrike" cap="none" normalizeH="0" baseline="0" dirty="0">
                        <a:ln>
                          <a:noFill/>
                        </a:ln>
                        <a:solidFill>
                          <a:schemeClr val="tx1"/>
                        </a:solidFill>
                        <a:effectLst/>
                        <a:latin typeface="Arial" charset="0"/>
                        <a:cs typeface="Arial" charset="0"/>
                      </a:endParaRPr>
                    </a:p>
                  </a:txBody>
                  <a:tcPr marL="51435" marR="51435" marT="25718" marB="25718" horzOverflow="overflow">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cs typeface="Times New Roman" pitchFamily="18" charset="0"/>
                        </a:rPr>
                        <a:t>197%</a:t>
                      </a:r>
                      <a:endParaRPr kumimoji="0" lang="en-US" sz="1600" b="1" i="0" u="none" strike="noStrike" cap="none" normalizeH="0" baseline="0" dirty="0">
                        <a:ln>
                          <a:noFill/>
                        </a:ln>
                        <a:solidFill>
                          <a:schemeClr val="tx1"/>
                        </a:solidFill>
                        <a:effectLst/>
                        <a:latin typeface="Arial" charset="0"/>
                        <a:cs typeface="Arial" charset="0"/>
                      </a:endParaRPr>
                    </a:p>
                  </a:txBody>
                  <a:tcPr marL="51435" marR="51435" marT="25718" marB="25718" horzOverflow="overflow">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0429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cs typeface="Times New Roman" pitchFamily="18" charset="0"/>
                        </a:rPr>
                        <a:t>180°</a:t>
                      </a:r>
                      <a:endParaRPr kumimoji="0" lang="en-US" sz="1600" b="1" i="0" u="none" strike="noStrike" cap="none" normalizeH="0" baseline="0" dirty="0">
                        <a:ln>
                          <a:noFill/>
                        </a:ln>
                        <a:solidFill>
                          <a:schemeClr val="tx1"/>
                        </a:solidFill>
                        <a:effectLst/>
                        <a:latin typeface="Arial" charset="0"/>
                        <a:cs typeface="Arial" charset="0"/>
                      </a:endParaRPr>
                    </a:p>
                  </a:txBody>
                  <a:tcPr marL="51435" marR="51435" marT="25718" marB="25718" horzOverflow="overflow">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cs typeface="Times New Roman" pitchFamily="18" charset="0"/>
                        </a:rPr>
                        <a:t>200%</a:t>
                      </a:r>
                      <a:endParaRPr kumimoji="0" lang="en-US" sz="1600" b="1" i="0" u="none" strike="noStrike" cap="none" normalizeH="0" baseline="0" dirty="0">
                        <a:ln>
                          <a:noFill/>
                        </a:ln>
                        <a:solidFill>
                          <a:schemeClr val="tx1"/>
                        </a:solidFill>
                        <a:effectLst/>
                        <a:latin typeface="Arial" charset="0"/>
                        <a:cs typeface="Arial" charset="0"/>
                      </a:endParaRPr>
                    </a:p>
                  </a:txBody>
                  <a:tcPr marL="51435" marR="51435" marT="25718" marB="25718" horzOverflow="overflow">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pic>
        <p:nvPicPr>
          <p:cNvPr id="3" name="Picture 2" descr="Diagram&#10;&#10;Description automatically generated">
            <a:extLst>
              <a:ext uri="{FF2B5EF4-FFF2-40B4-BE49-F238E27FC236}">
                <a16:creationId xmlns:a16="http://schemas.microsoft.com/office/drawing/2014/main" id="{503711CD-1C84-7064-DBBE-75EA6162F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59" y="2223056"/>
            <a:ext cx="3229141" cy="3939552"/>
          </a:xfrm>
          <a:prstGeom prst="rect">
            <a:avLst/>
          </a:prstGeom>
        </p:spPr>
      </p:pic>
      <p:sp>
        <p:nvSpPr>
          <p:cNvPr id="4" name="Slide Number Placeholder 3">
            <a:extLst>
              <a:ext uri="{FF2B5EF4-FFF2-40B4-BE49-F238E27FC236}">
                <a16:creationId xmlns:a16="http://schemas.microsoft.com/office/drawing/2014/main" id="{1F4881A7-C8FB-16AC-BFB6-2AB73290CA35}"/>
              </a:ext>
            </a:extLst>
          </p:cNvPr>
          <p:cNvSpPr>
            <a:spLocks noGrp="1"/>
          </p:cNvSpPr>
          <p:nvPr>
            <p:ph type="sldNum" sz="quarter" idx="12"/>
          </p:nvPr>
        </p:nvSpPr>
        <p:spPr/>
        <p:txBody>
          <a:bodyPr/>
          <a:lstStyle/>
          <a:p>
            <a:fld id="{C2C2D456-4621-4824-BB4C-0B959BA5724E}" type="slidenum">
              <a:rPr lang="en-US" altLang="en-US" smtClean="0"/>
              <a:pPr/>
              <a:t>14</a:t>
            </a:fld>
            <a:endParaRPr lang="en-US" altLang="en-US"/>
          </a:p>
        </p:txBody>
      </p:sp>
      <p:sp>
        <p:nvSpPr>
          <p:cNvPr id="6" name="TextBox 5">
            <a:extLst>
              <a:ext uri="{FF2B5EF4-FFF2-40B4-BE49-F238E27FC236}">
                <a16:creationId xmlns:a16="http://schemas.microsoft.com/office/drawing/2014/main" id="{7B71B53B-8015-2134-86B1-ACB255ECC15F}"/>
              </a:ext>
            </a:extLst>
          </p:cNvPr>
          <p:cNvSpPr txBox="1"/>
          <p:nvPr/>
        </p:nvSpPr>
        <p:spPr>
          <a:xfrm>
            <a:off x="1026106" y="6452342"/>
            <a:ext cx="4459705" cy="193899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sng"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Arial"/>
              </a:rPr>
              <a:t>Boom Load vs Angle of Deflection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MS PGothic" panose="020B0600070205080204" pitchFamily="34" charset="-128"/>
                <a:cs typeface="Arial"/>
              </a:rPr>
              <a:t>If Boom Angle is   	        Angle Multiplier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MS PGothic" panose="020B0600070205080204" pitchFamily="34" charset="-128"/>
                <a:cs typeface="Arial"/>
              </a:rPr>
              <a:t>        60º			1.93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MS PGothic" panose="020B0600070205080204" pitchFamily="34" charset="-128"/>
                <a:cs typeface="Arial"/>
              </a:rPr>
              <a:t>        50º</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a:rPr>
              <a:t>   		</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MS PGothic" panose="020B0600070205080204" pitchFamily="34" charset="-128"/>
                <a:cs typeface="Arial"/>
              </a:rPr>
              <a:t>1.87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MS PGothic" panose="020B0600070205080204" pitchFamily="34" charset="-128"/>
                <a:cs typeface="Arial"/>
              </a:rPr>
              <a:t>        45º			1.85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MS PGothic" panose="020B0600070205080204" pitchFamily="34" charset="-128"/>
                <a:cs typeface="Arial"/>
              </a:rPr>
              <a:t>        30º			1.73</a:t>
            </a:r>
            <a:endParaRPr lang="en-US" dirty="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FA9E46-FD1C-00E6-969F-19B960AFBBA8}"/>
              </a:ext>
            </a:extLst>
          </p:cNvPr>
          <p:cNvSpPr>
            <a:spLocks noGrp="1"/>
          </p:cNvSpPr>
          <p:nvPr>
            <p:ph type="sldNum" sz="quarter" idx="12"/>
          </p:nvPr>
        </p:nvSpPr>
        <p:spPr/>
        <p:txBody>
          <a:bodyPr/>
          <a:lstStyle/>
          <a:p>
            <a:fld id="{21CEE7BD-87AB-4906-9B61-BA2E946FD7BC}" type="slidenum">
              <a:rPr lang="en-US" altLang="en-US" smtClean="0"/>
              <a:pPr/>
              <a:t>15</a:t>
            </a:fld>
            <a:endParaRPr lang="en-US" altLang="en-US"/>
          </a:p>
        </p:txBody>
      </p:sp>
      <p:pic>
        <p:nvPicPr>
          <p:cNvPr id="4" name="Picture 3">
            <a:extLst>
              <a:ext uri="{FF2B5EF4-FFF2-40B4-BE49-F238E27FC236}">
                <a16:creationId xmlns:a16="http://schemas.microsoft.com/office/drawing/2014/main" id="{E1724074-CEED-AE6C-F54F-7AF472FE5A75}"/>
              </a:ext>
            </a:extLst>
          </p:cNvPr>
          <p:cNvPicPr>
            <a:picLocks noChangeAspect="1"/>
          </p:cNvPicPr>
          <p:nvPr/>
        </p:nvPicPr>
        <p:blipFill rotWithShape="1">
          <a:blip r:embed="rId3"/>
          <a:srcRect l="19056" t="10564" r="11667" b="20624"/>
          <a:stretch/>
        </p:blipFill>
        <p:spPr>
          <a:xfrm>
            <a:off x="121371" y="3504558"/>
            <a:ext cx="6736629" cy="3763977"/>
          </a:xfrm>
          <a:prstGeom prst="rect">
            <a:avLst/>
          </a:prstGeom>
        </p:spPr>
      </p:pic>
      <p:sp>
        <p:nvSpPr>
          <p:cNvPr id="5" name="TextBox 4">
            <a:extLst>
              <a:ext uri="{FF2B5EF4-FFF2-40B4-BE49-F238E27FC236}">
                <a16:creationId xmlns:a16="http://schemas.microsoft.com/office/drawing/2014/main" id="{150FD8EA-D5D3-1D22-D969-6872E34BBEC5}"/>
              </a:ext>
            </a:extLst>
          </p:cNvPr>
          <p:cNvSpPr txBox="1"/>
          <p:nvPr/>
        </p:nvSpPr>
        <p:spPr>
          <a:xfrm>
            <a:off x="605565" y="257028"/>
            <a:ext cx="5771172" cy="461665"/>
          </a:xfrm>
          <a:prstGeom prst="rect">
            <a:avLst/>
          </a:prstGeom>
          <a:noFill/>
        </p:spPr>
        <p:txBody>
          <a:bodyPr wrap="square" rtlCol="0">
            <a:spAutoFit/>
          </a:bodyPr>
          <a:lstStyle/>
          <a:p>
            <a:pPr algn="ctr"/>
            <a:r>
              <a:rPr lang="en-US" sz="2400" dirty="0"/>
              <a:t>Calculating Boom Load – Single Line </a:t>
            </a:r>
          </a:p>
        </p:txBody>
      </p:sp>
      <p:sp>
        <p:nvSpPr>
          <p:cNvPr id="7" name="TextBox 6">
            <a:extLst>
              <a:ext uri="{FF2B5EF4-FFF2-40B4-BE49-F238E27FC236}">
                <a16:creationId xmlns:a16="http://schemas.microsoft.com/office/drawing/2014/main" id="{C41D5999-DAD1-30FC-E4C5-B7DAC0A48DB4}"/>
              </a:ext>
            </a:extLst>
          </p:cNvPr>
          <p:cNvSpPr txBox="1"/>
          <p:nvPr/>
        </p:nvSpPr>
        <p:spPr>
          <a:xfrm>
            <a:off x="222572" y="1078218"/>
            <a:ext cx="6537158" cy="338554"/>
          </a:xfrm>
          <a:prstGeom prst="rect">
            <a:avLst/>
          </a:prstGeom>
          <a:noFill/>
        </p:spPr>
        <p:txBody>
          <a:bodyPr wrap="square" rtlCol="0">
            <a:spAutoFit/>
          </a:bodyPr>
          <a:lstStyle/>
          <a:p>
            <a:r>
              <a:rPr lang="en-US" sz="1600" dirty="0">
                <a:solidFill>
                  <a:srgbClr val="FF0000"/>
                </a:solidFill>
              </a:rPr>
              <a:t>Boom angle is 45 degrees, so use line load x 1.85 = load on pulley  </a:t>
            </a:r>
          </a:p>
        </p:txBody>
      </p:sp>
      <p:sp>
        <p:nvSpPr>
          <p:cNvPr id="9" name="Rectangle 8">
            <a:extLst>
              <a:ext uri="{FF2B5EF4-FFF2-40B4-BE49-F238E27FC236}">
                <a16:creationId xmlns:a16="http://schemas.microsoft.com/office/drawing/2014/main" id="{F79A11F9-75A8-6F8D-1F06-B6DA69F242F1}"/>
              </a:ext>
            </a:extLst>
          </p:cNvPr>
          <p:cNvSpPr/>
          <p:nvPr/>
        </p:nvSpPr>
        <p:spPr>
          <a:xfrm>
            <a:off x="484259" y="1703177"/>
            <a:ext cx="1192141" cy="422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TextBox 9">
            <a:extLst>
              <a:ext uri="{FF2B5EF4-FFF2-40B4-BE49-F238E27FC236}">
                <a16:creationId xmlns:a16="http://schemas.microsoft.com/office/drawing/2014/main" id="{C527B30B-9F4B-CD65-9F5E-148AC2DDF5F9}"/>
              </a:ext>
            </a:extLst>
          </p:cNvPr>
          <p:cNvSpPr txBox="1"/>
          <p:nvPr/>
        </p:nvSpPr>
        <p:spPr>
          <a:xfrm>
            <a:off x="579595" y="2185320"/>
            <a:ext cx="1096805" cy="307777"/>
          </a:xfrm>
          <a:prstGeom prst="rect">
            <a:avLst/>
          </a:prstGeom>
          <a:noFill/>
        </p:spPr>
        <p:txBody>
          <a:bodyPr wrap="square" rtlCol="0">
            <a:spAutoFit/>
          </a:bodyPr>
          <a:lstStyle/>
          <a:p>
            <a:r>
              <a:rPr lang="en-US" sz="1400" dirty="0"/>
              <a:t>Line Load</a:t>
            </a:r>
          </a:p>
        </p:txBody>
      </p:sp>
      <p:sp>
        <p:nvSpPr>
          <p:cNvPr id="11" name="TextBox 10">
            <a:extLst>
              <a:ext uri="{FF2B5EF4-FFF2-40B4-BE49-F238E27FC236}">
                <a16:creationId xmlns:a16="http://schemas.microsoft.com/office/drawing/2014/main" id="{7530815A-D8FE-F76F-A867-D246E747C231}"/>
              </a:ext>
            </a:extLst>
          </p:cNvPr>
          <p:cNvSpPr txBox="1"/>
          <p:nvPr/>
        </p:nvSpPr>
        <p:spPr>
          <a:xfrm>
            <a:off x="1834773" y="1782868"/>
            <a:ext cx="229166" cy="338554"/>
          </a:xfrm>
          <a:prstGeom prst="rect">
            <a:avLst/>
          </a:prstGeom>
          <a:noFill/>
        </p:spPr>
        <p:txBody>
          <a:bodyPr wrap="square" rtlCol="0">
            <a:spAutoFit/>
          </a:bodyPr>
          <a:lstStyle/>
          <a:p>
            <a:r>
              <a:rPr lang="en-US" sz="1600" dirty="0"/>
              <a:t>X</a:t>
            </a:r>
          </a:p>
        </p:txBody>
      </p:sp>
      <p:sp>
        <p:nvSpPr>
          <p:cNvPr id="12" name="TextBox 11">
            <a:extLst>
              <a:ext uri="{FF2B5EF4-FFF2-40B4-BE49-F238E27FC236}">
                <a16:creationId xmlns:a16="http://schemas.microsoft.com/office/drawing/2014/main" id="{57B42714-AD46-AB98-6CF1-484C30812E56}"/>
              </a:ext>
            </a:extLst>
          </p:cNvPr>
          <p:cNvSpPr txBox="1"/>
          <p:nvPr/>
        </p:nvSpPr>
        <p:spPr>
          <a:xfrm>
            <a:off x="2441002" y="1782868"/>
            <a:ext cx="931941" cy="369332"/>
          </a:xfrm>
          <a:prstGeom prst="rect">
            <a:avLst/>
          </a:prstGeom>
          <a:noFill/>
        </p:spPr>
        <p:txBody>
          <a:bodyPr wrap="square" rtlCol="0">
            <a:spAutoFit/>
          </a:bodyPr>
          <a:lstStyle/>
          <a:p>
            <a:r>
              <a:rPr lang="en-US" dirty="0"/>
              <a:t>1.85</a:t>
            </a:r>
          </a:p>
        </p:txBody>
      </p:sp>
      <p:sp>
        <p:nvSpPr>
          <p:cNvPr id="13" name="TextBox 12">
            <a:extLst>
              <a:ext uri="{FF2B5EF4-FFF2-40B4-BE49-F238E27FC236}">
                <a16:creationId xmlns:a16="http://schemas.microsoft.com/office/drawing/2014/main" id="{76B28F8F-7296-70E3-292E-25EBA1F44D69}"/>
              </a:ext>
            </a:extLst>
          </p:cNvPr>
          <p:cNvSpPr txBox="1"/>
          <p:nvPr/>
        </p:nvSpPr>
        <p:spPr>
          <a:xfrm>
            <a:off x="3372943" y="1752090"/>
            <a:ext cx="544906" cy="369332"/>
          </a:xfrm>
          <a:prstGeom prst="rect">
            <a:avLst/>
          </a:prstGeom>
          <a:noFill/>
        </p:spPr>
        <p:txBody>
          <a:bodyPr wrap="square" rtlCol="0">
            <a:spAutoFit/>
          </a:bodyPr>
          <a:lstStyle/>
          <a:p>
            <a:r>
              <a:rPr lang="en-US" dirty="0"/>
              <a:t>=</a:t>
            </a:r>
          </a:p>
        </p:txBody>
      </p:sp>
      <p:sp>
        <p:nvSpPr>
          <p:cNvPr id="15" name="Rectangle 14">
            <a:extLst>
              <a:ext uri="{FF2B5EF4-FFF2-40B4-BE49-F238E27FC236}">
                <a16:creationId xmlns:a16="http://schemas.microsoft.com/office/drawing/2014/main" id="{801C0072-2069-7EF0-0D4C-F5BD6E60A6FA}"/>
              </a:ext>
            </a:extLst>
          </p:cNvPr>
          <p:cNvSpPr/>
          <p:nvPr/>
        </p:nvSpPr>
        <p:spPr>
          <a:xfrm>
            <a:off x="4137545" y="1782868"/>
            <a:ext cx="1206940" cy="40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TextBox 15">
            <a:extLst>
              <a:ext uri="{FF2B5EF4-FFF2-40B4-BE49-F238E27FC236}">
                <a16:creationId xmlns:a16="http://schemas.microsoft.com/office/drawing/2014/main" id="{BBE9610C-529D-E47A-FED0-51638AB314DD}"/>
              </a:ext>
            </a:extLst>
          </p:cNvPr>
          <p:cNvSpPr txBox="1"/>
          <p:nvPr/>
        </p:nvSpPr>
        <p:spPr>
          <a:xfrm>
            <a:off x="3998838" y="2198205"/>
            <a:ext cx="1832123" cy="276999"/>
          </a:xfrm>
          <a:prstGeom prst="rect">
            <a:avLst/>
          </a:prstGeom>
          <a:noFill/>
        </p:spPr>
        <p:txBody>
          <a:bodyPr wrap="square" rtlCol="0">
            <a:spAutoFit/>
          </a:bodyPr>
          <a:lstStyle/>
          <a:p>
            <a:r>
              <a:rPr lang="en-US" sz="1200" dirty="0"/>
              <a:t>Total Boom Load</a:t>
            </a:r>
          </a:p>
        </p:txBody>
      </p:sp>
    </p:spTree>
    <p:extLst>
      <p:ext uri="{BB962C8B-B14F-4D97-AF65-F5344CB8AC3E}">
        <p14:creationId xmlns:p14="http://schemas.microsoft.com/office/powerpoint/2010/main" val="1355001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8A215D-0F75-D9CC-CF83-95CF870AE79C}"/>
              </a:ext>
            </a:extLst>
          </p:cNvPr>
          <p:cNvSpPr>
            <a:spLocks noGrp="1"/>
          </p:cNvSpPr>
          <p:nvPr>
            <p:ph type="sldNum" sz="quarter" idx="12"/>
          </p:nvPr>
        </p:nvSpPr>
        <p:spPr/>
        <p:txBody>
          <a:bodyPr/>
          <a:lstStyle/>
          <a:p>
            <a:fld id="{21CEE7BD-87AB-4906-9B61-BA2E946FD7BC}" type="slidenum">
              <a:rPr lang="en-US" altLang="en-US" smtClean="0"/>
              <a:pPr/>
              <a:t>16</a:t>
            </a:fld>
            <a:endParaRPr lang="en-US" altLang="en-US"/>
          </a:p>
        </p:txBody>
      </p:sp>
      <p:pic>
        <p:nvPicPr>
          <p:cNvPr id="4" name="Picture 3">
            <a:extLst>
              <a:ext uri="{FF2B5EF4-FFF2-40B4-BE49-F238E27FC236}">
                <a16:creationId xmlns:a16="http://schemas.microsoft.com/office/drawing/2014/main" id="{D6C2180B-FB9C-F4C3-9F88-8E933F52E417}"/>
              </a:ext>
            </a:extLst>
          </p:cNvPr>
          <p:cNvPicPr>
            <a:picLocks noChangeAspect="1"/>
          </p:cNvPicPr>
          <p:nvPr/>
        </p:nvPicPr>
        <p:blipFill rotWithShape="1">
          <a:blip r:embed="rId3"/>
          <a:srcRect l="17888" t="8879" r="18028" b="18044"/>
          <a:stretch/>
        </p:blipFill>
        <p:spPr>
          <a:xfrm>
            <a:off x="160629" y="2582556"/>
            <a:ext cx="6530377" cy="4188770"/>
          </a:xfrm>
          <a:prstGeom prst="rect">
            <a:avLst/>
          </a:prstGeom>
        </p:spPr>
      </p:pic>
      <p:sp>
        <p:nvSpPr>
          <p:cNvPr id="5" name="TextBox 4">
            <a:extLst>
              <a:ext uri="{FF2B5EF4-FFF2-40B4-BE49-F238E27FC236}">
                <a16:creationId xmlns:a16="http://schemas.microsoft.com/office/drawing/2014/main" id="{D6601E0F-5881-192C-AD7A-E6CDA3B81C53}"/>
              </a:ext>
            </a:extLst>
          </p:cNvPr>
          <p:cNvSpPr txBox="1"/>
          <p:nvPr/>
        </p:nvSpPr>
        <p:spPr>
          <a:xfrm>
            <a:off x="977774" y="182033"/>
            <a:ext cx="5011093" cy="400110"/>
          </a:xfrm>
          <a:prstGeom prst="rect">
            <a:avLst/>
          </a:prstGeom>
          <a:noFill/>
        </p:spPr>
        <p:txBody>
          <a:bodyPr wrap="square" rtlCol="0">
            <a:spAutoFit/>
          </a:bodyPr>
          <a:lstStyle/>
          <a:p>
            <a:pPr algn="ctr" defTabSz="514350">
              <a:defRPr/>
            </a:pPr>
            <a:r>
              <a:rPr lang="en-US" sz="2000" dirty="0">
                <a:solidFill>
                  <a:srgbClr val="000000"/>
                </a:solidFill>
                <a:latin typeface="Arial"/>
                <a:cs typeface="Arial"/>
              </a:rPr>
              <a:t>Calculating Boom Load – Two Lines </a:t>
            </a:r>
          </a:p>
        </p:txBody>
      </p:sp>
      <p:sp>
        <p:nvSpPr>
          <p:cNvPr id="6" name="TextBox 5">
            <a:extLst>
              <a:ext uri="{FF2B5EF4-FFF2-40B4-BE49-F238E27FC236}">
                <a16:creationId xmlns:a16="http://schemas.microsoft.com/office/drawing/2014/main" id="{669E105D-E0A7-59C5-639D-CBAF50CDFCAD}"/>
              </a:ext>
            </a:extLst>
          </p:cNvPr>
          <p:cNvSpPr txBox="1"/>
          <p:nvPr/>
        </p:nvSpPr>
        <p:spPr>
          <a:xfrm>
            <a:off x="496666" y="760999"/>
            <a:ext cx="6289145" cy="646331"/>
          </a:xfrm>
          <a:prstGeom prst="rect">
            <a:avLst/>
          </a:prstGeom>
          <a:noFill/>
        </p:spPr>
        <p:txBody>
          <a:bodyPr wrap="square" rtlCol="0">
            <a:spAutoFit/>
          </a:bodyPr>
          <a:lstStyle/>
          <a:p>
            <a:pPr defTabSz="514350">
              <a:defRPr/>
            </a:pPr>
            <a:r>
              <a:rPr lang="en-US" dirty="0">
                <a:solidFill>
                  <a:srgbClr val="FF0000"/>
                </a:solidFill>
                <a:latin typeface="Arial"/>
                <a:cs typeface="Arial"/>
              </a:rPr>
              <a:t>Boom angle is 45 degrees, so use line load x 1.85 = load on pulley  </a:t>
            </a:r>
          </a:p>
        </p:txBody>
      </p:sp>
      <p:pic>
        <p:nvPicPr>
          <p:cNvPr id="7" name="Picture 6">
            <a:extLst>
              <a:ext uri="{FF2B5EF4-FFF2-40B4-BE49-F238E27FC236}">
                <a16:creationId xmlns:a16="http://schemas.microsoft.com/office/drawing/2014/main" id="{DB11CE25-46CD-6054-628D-589AD4D0499F}"/>
              </a:ext>
            </a:extLst>
          </p:cNvPr>
          <p:cNvPicPr>
            <a:picLocks noChangeAspect="1"/>
          </p:cNvPicPr>
          <p:nvPr/>
        </p:nvPicPr>
        <p:blipFill>
          <a:blip r:embed="rId4"/>
          <a:stretch>
            <a:fillRect/>
          </a:stretch>
        </p:blipFill>
        <p:spPr>
          <a:xfrm>
            <a:off x="521451" y="1706563"/>
            <a:ext cx="1473151" cy="498693"/>
          </a:xfrm>
          <a:prstGeom prst="rect">
            <a:avLst/>
          </a:prstGeom>
        </p:spPr>
      </p:pic>
      <p:sp>
        <p:nvSpPr>
          <p:cNvPr id="8" name="TextBox 7">
            <a:extLst>
              <a:ext uri="{FF2B5EF4-FFF2-40B4-BE49-F238E27FC236}">
                <a16:creationId xmlns:a16="http://schemas.microsoft.com/office/drawing/2014/main" id="{41348E8C-87AB-9815-8532-683BC604B956}"/>
              </a:ext>
            </a:extLst>
          </p:cNvPr>
          <p:cNvSpPr txBox="1"/>
          <p:nvPr/>
        </p:nvSpPr>
        <p:spPr>
          <a:xfrm>
            <a:off x="2185246" y="1757369"/>
            <a:ext cx="458332" cy="400110"/>
          </a:xfrm>
          <a:prstGeom prst="rect">
            <a:avLst/>
          </a:prstGeom>
          <a:noFill/>
        </p:spPr>
        <p:txBody>
          <a:bodyPr wrap="square" rtlCol="0">
            <a:spAutoFit/>
          </a:bodyPr>
          <a:lstStyle/>
          <a:p>
            <a:r>
              <a:rPr lang="en-US" sz="2000" dirty="0"/>
              <a:t>x</a:t>
            </a:r>
          </a:p>
        </p:txBody>
      </p:sp>
      <p:sp>
        <p:nvSpPr>
          <p:cNvPr id="9" name="TextBox 8">
            <a:extLst>
              <a:ext uri="{FF2B5EF4-FFF2-40B4-BE49-F238E27FC236}">
                <a16:creationId xmlns:a16="http://schemas.microsoft.com/office/drawing/2014/main" id="{7C342EE4-073B-5AAF-6282-5049600A6869}"/>
              </a:ext>
            </a:extLst>
          </p:cNvPr>
          <p:cNvSpPr txBox="1"/>
          <p:nvPr/>
        </p:nvSpPr>
        <p:spPr>
          <a:xfrm>
            <a:off x="2643578" y="1868985"/>
            <a:ext cx="718053" cy="369332"/>
          </a:xfrm>
          <a:prstGeom prst="rect">
            <a:avLst/>
          </a:prstGeom>
          <a:noFill/>
        </p:spPr>
        <p:txBody>
          <a:bodyPr wrap="square" rtlCol="0">
            <a:spAutoFit/>
          </a:bodyPr>
          <a:lstStyle/>
          <a:p>
            <a:r>
              <a:rPr lang="en-US" dirty="0"/>
              <a:t>1.85</a:t>
            </a:r>
          </a:p>
        </p:txBody>
      </p:sp>
      <p:sp>
        <p:nvSpPr>
          <p:cNvPr id="10" name="TextBox 9">
            <a:extLst>
              <a:ext uri="{FF2B5EF4-FFF2-40B4-BE49-F238E27FC236}">
                <a16:creationId xmlns:a16="http://schemas.microsoft.com/office/drawing/2014/main" id="{75CC6CB8-134A-3675-D412-2BF754B44DB5}"/>
              </a:ext>
            </a:extLst>
          </p:cNvPr>
          <p:cNvSpPr txBox="1"/>
          <p:nvPr/>
        </p:nvSpPr>
        <p:spPr>
          <a:xfrm>
            <a:off x="3496371" y="1918021"/>
            <a:ext cx="585646" cy="369332"/>
          </a:xfrm>
          <a:prstGeom prst="rect">
            <a:avLst/>
          </a:prstGeom>
          <a:noFill/>
        </p:spPr>
        <p:txBody>
          <a:bodyPr wrap="square" rtlCol="0">
            <a:spAutoFit/>
          </a:bodyPr>
          <a:lstStyle/>
          <a:p>
            <a:r>
              <a:rPr lang="en-US" dirty="0"/>
              <a:t>=</a:t>
            </a:r>
          </a:p>
        </p:txBody>
      </p:sp>
      <p:pic>
        <p:nvPicPr>
          <p:cNvPr id="11" name="Picture 10">
            <a:extLst>
              <a:ext uri="{FF2B5EF4-FFF2-40B4-BE49-F238E27FC236}">
                <a16:creationId xmlns:a16="http://schemas.microsoft.com/office/drawing/2014/main" id="{DE1CABC6-3D90-77D5-5E36-08EEDF4A5C2E}"/>
              </a:ext>
            </a:extLst>
          </p:cNvPr>
          <p:cNvPicPr>
            <a:picLocks noChangeAspect="1"/>
          </p:cNvPicPr>
          <p:nvPr/>
        </p:nvPicPr>
        <p:blipFill>
          <a:blip r:embed="rId4"/>
          <a:stretch>
            <a:fillRect/>
          </a:stretch>
        </p:blipFill>
        <p:spPr>
          <a:xfrm>
            <a:off x="4204784" y="1836135"/>
            <a:ext cx="1227429" cy="415511"/>
          </a:xfrm>
          <a:prstGeom prst="rect">
            <a:avLst/>
          </a:prstGeom>
        </p:spPr>
      </p:pic>
      <p:sp>
        <p:nvSpPr>
          <p:cNvPr id="12" name="TextBox 11">
            <a:extLst>
              <a:ext uri="{FF2B5EF4-FFF2-40B4-BE49-F238E27FC236}">
                <a16:creationId xmlns:a16="http://schemas.microsoft.com/office/drawing/2014/main" id="{629CDE7C-6237-FB1E-66A6-76B2729151A4}"/>
              </a:ext>
            </a:extLst>
          </p:cNvPr>
          <p:cNvSpPr txBox="1"/>
          <p:nvPr/>
        </p:nvSpPr>
        <p:spPr>
          <a:xfrm>
            <a:off x="568207" y="2188636"/>
            <a:ext cx="1340704" cy="338554"/>
          </a:xfrm>
          <a:prstGeom prst="rect">
            <a:avLst/>
          </a:prstGeom>
          <a:noFill/>
        </p:spPr>
        <p:txBody>
          <a:bodyPr wrap="square" rtlCol="0">
            <a:spAutoFit/>
          </a:bodyPr>
          <a:lstStyle/>
          <a:p>
            <a:r>
              <a:rPr lang="en-US" sz="1600" dirty="0"/>
              <a:t>Line Load</a:t>
            </a:r>
          </a:p>
        </p:txBody>
      </p:sp>
      <p:sp>
        <p:nvSpPr>
          <p:cNvPr id="13" name="TextBox 12">
            <a:extLst>
              <a:ext uri="{FF2B5EF4-FFF2-40B4-BE49-F238E27FC236}">
                <a16:creationId xmlns:a16="http://schemas.microsoft.com/office/drawing/2014/main" id="{398869EF-205C-AA80-6938-BF9CB29A8A31}"/>
              </a:ext>
            </a:extLst>
          </p:cNvPr>
          <p:cNvSpPr txBox="1"/>
          <p:nvPr/>
        </p:nvSpPr>
        <p:spPr>
          <a:xfrm>
            <a:off x="4106544" y="2265974"/>
            <a:ext cx="1967864" cy="338554"/>
          </a:xfrm>
          <a:prstGeom prst="rect">
            <a:avLst/>
          </a:prstGeom>
          <a:noFill/>
        </p:spPr>
        <p:txBody>
          <a:bodyPr wrap="square" rtlCol="0">
            <a:spAutoFit/>
          </a:bodyPr>
          <a:lstStyle/>
          <a:p>
            <a:pPr defTabSz="514350">
              <a:defRPr/>
            </a:pPr>
            <a:r>
              <a:rPr lang="en-US" sz="1600" dirty="0">
                <a:solidFill>
                  <a:srgbClr val="000000"/>
                </a:solidFill>
                <a:latin typeface="Arial"/>
                <a:cs typeface="Arial"/>
              </a:rPr>
              <a:t>Load on Pulley</a:t>
            </a:r>
          </a:p>
        </p:txBody>
      </p:sp>
      <p:sp>
        <p:nvSpPr>
          <p:cNvPr id="15" name="Rectangle 14">
            <a:extLst>
              <a:ext uri="{FF2B5EF4-FFF2-40B4-BE49-F238E27FC236}">
                <a16:creationId xmlns:a16="http://schemas.microsoft.com/office/drawing/2014/main" id="{01F2CB56-E1A6-7F21-5EFB-EC8B6159FA40}"/>
              </a:ext>
            </a:extLst>
          </p:cNvPr>
          <p:cNvSpPr/>
          <p:nvPr/>
        </p:nvSpPr>
        <p:spPr>
          <a:xfrm>
            <a:off x="322967" y="7156019"/>
            <a:ext cx="1076118" cy="424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TextBox 15">
            <a:extLst>
              <a:ext uri="{FF2B5EF4-FFF2-40B4-BE49-F238E27FC236}">
                <a16:creationId xmlns:a16="http://schemas.microsoft.com/office/drawing/2014/main" id="{007B7C22-989A-6080-80A3-F34B895032BC}"/>
              </a:ext>
            </a:extLst>
          </p:cNvPr>
          <p:cNvSpPr txBox="1"/>
          <p:nvPr/>
        </p:nvSpPr>
        <p:spPr>
          <a:xfrm>
            <a:off x="55435" y="7636976"/>
            <a:ext cx="1637159" cy="338554"/>
          </a:xfrm>
          <a:prstGeom prst="rect">
            <a:avLst/>
          </a:prstGeom>
          <a:noFill/>
        </p:spPr>
        <p:txBody>
          <a:bodyPr wrap="square" rtlCol="0">
            <a:spAutoFit/>
          </a:bodyPr>
          <a:lstStyle/>
          <a:p>
            <a:r>
              <a:rPr lang="en-US" sz="1600" dirty="0"/>
              <a:t>Load on pulley</a:t>
            </a:r>
          </a:p>
        </p:txBody>
      </p:sp>
      <p:sp>
        <p:nvSpPr>
          <p:cNvPr id="17" name="TextBox 16">
            <a:extLst>
              <a:ext uri="{FF2B5EF4-FFF2-40B4-BE49-F238E27FC236}">
                <a16:creationId xmlns:a16="http://schemas.microsoft.com/office/drawing/2014/main" id="{A0620F54-EBFA-0FF9-9D08-9E8A4711FDD4}"/>
              </a:ext>
            </a:extLst>
          </p:cNvPr>
          <p:cNvSpPr txBox="1"/>
          <p:nvPr/>
        </p:nvSpPr>
        <p:spPr>
          <a:xfrm>
            <a:off x="1623370" y="7267644"/>
            <a:ext cx="499073" cy="369332"/>
          </a:xfrm>
          <a:prstGeom prst="rect">
            <a:avLst/>
          </a:prstGeom>
          <a:noFill/>
        </p:spPr>
        <p:txBody>
          <a:bodyPr wrap="square" rtlCol="0">
            <a:spAutoFit/>
          </a:bodyPr>
          <a:lstStyle/>
          <a:p>
            <a:r>
              <a:rPr lang="en-US" dirty="0"/>
              <a:t>+</a:t>
            </a:r>
          </a:p>
        </p:txBody>
      </p:sp>
      <p:sp>
        <p:nvSpPr>
          <p:cNvPr id="18" name="TextBox 17">
            <a:extLst>
              <a:ext uri="{FF2B5EF4-FFF2-40B4-BE49-F238E27FC236}">
                <a16:creationId xmlns:a16="http://schemas.microsoft.com/office/drawing/2014/main" id="{61ACF9DD-69AB-264A-CD8F-30B2772A7C45}"/>
              </a:ext>
            </a:extLst>
          </p:cNvPr>
          <p:cNvSpPr txBox="1"/>
          <p:nvPr/>
        </p:nvSpPr>
        <p:spPr>
          <a:xfrm>
            <a:off x="1927681" y="7736169"/>
            <a:ext cx="1888110" cy="338554"/>
          </a:xfrm>
          <a:prstGeom prst="rect">
            <a:avLst/>
          </a:prstGeom>
          <a:noFill/>
        </p:spPr>
        <p:txBody>
          <a:bodyPr wrap="square" rtlCol="0">
            <a:spAutoFit/>
          </a:bodyPr>
          <a:lstStyle/>
          <a:p>
            <a:r>
              <a:rPr lang="en-US" sz="1600" dirty="0"/>
              <a:t>Drivers Side Hook</a:t>
            </a:r>
          </a:p>
        </p:txBody>
      </p:sp>
      <p:sp>
        <p:nvSpPr>
          <p:cNvPr id="19" name="Rectangle 18">
            <a:extLst>
              <a:ext uri="{FF2B5EF4-FFF2-40B4-BE49-F238E27FC236}">
                <a16:creationId xmlns:a16="http://schemas.microsoft.com/office/drawing/2014/main" id="{B926232E-7B74-9436-A7A6-5F3FBB252343}"/>
              </a:ext>
            </a:extLst>
          </p:cNvPr>
          <p:cNvSpPr/>
          <p:nvPr/>
        </p:nvSpPr>
        <p:spPr>
          <a:xfrm>
            <a:off x="2223969" y="7209394"/>
            <a:ext cx="1201848" cy="3969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TextBox 19">
            <a:extLst>
              <a:ext uri="{FF2B5EF4-FFF2-40B4-BE49-F238E27FC236}">
                <a16:creationId xmlns:a16="http://schemas.microsoft.com/office/drawing/2014/main" id="{8A55AF14-ED79-7C7F-3BA6-834817998CF6}"/>
              </a:ext>
            </a:extLst>
          </p:cNvPr>
          <p:cNvSpPr txBox="1"/>
          <p:nvPr/>
        </p:nvSpPr>
        <p:spPr>
          <a:xfrm>
            <a:off x="3794286" y="7307865"/>
            <a:ext cx="575461" cy="334707"/>
          </a:xfrm>
          <a:prstGeom prst="rect">
            <a:avLst/>
          </a:prstGeom>
          <a:noFill/>
        </p:spPr>
        <p:txBody>
          <a:bodyPr wrap="square" rtlCol="0">
            <a:spAutoFit/>
          </a:bodyPr>
          <a:lstStyle/>
          <a:p>
            <a:r>
              <a:rPr lang="en-US" sz="1575" dirty="0"/>
              <a:t>=</a:t>
            </a:r>
          </a:p>
        </p:txBody>
      </p:sp>
      <p:sp>
        <p:nvSpPr>
          <p:cNvPr id="21" name="TextBox 20">
            <a:extLst>
              <a:ext uri="{FF2B5EF4-FFF2-40B4-BE49-F238E27FC236}">
                <a16:creationId xmlns:a16="http://schemas.microsoft.com/office/drawing/2014/main" id="{BA60FBE0-6611-1E6D-5B01-DCE23D52003B}"/>
              </a:ext>
            </a:extLst>
          </p:cNvPr>
          <p:cNvSpPr txBox="1"/>
          <p:nvPr/>
        </p:nvSpPr>
        <p:spPr>
          <a:xfrm>
            <a:off x="4204784" y="7729149"/>
            <a:ext cx="1767338" cy="338554"/>
          </a:xfrm>
          <a:prstGeom prst="rect">
            <a:avLst/>
          </a:prstGeom>
          <a:noFill/>
        </p:spPr>
        <p:txBody>
          <a:bodyPr wrap="square" rtlCol="0">
            <a:spAutoFit/>
          </a:bodyPr>
          <a:lstStyle/>
          <a:p>
            <a:r>
              <a:rPr lang="en-US" sz="1600" dirty="0"/>
              <a:t>Total Boom Load</a:t>
            </a:r>
          </a:p>
        </p:txBody>
      </p:sp>
      <p:sp>
        <p:nvSpPr>
          <p:cNvPr id="22" name="Rectangle 21">
            <a:extLst>
              <a:ext uri="{FF2B5EF4-FFF2-40B4-BE49-F238E27FC236}">
                <a16:creationId xmlns:a16="http://schemas.microsoft.com/office/drawing/2014/main" id="{4ED8F6BE-214B-C13A-8DDC-FB2CFF1ED591}"/>
              </a:ext>
            </a:extLst>
          </p:cNvPr>
          <p:cNvSpPr/>
          <p:nvPr/>
        </p:nvSpPr>
        <p:spPr>
          <a:xfrm>
            <a:off x="4563556" y="7284956"/>
            <a:ext cx="1053839" cy="3347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746331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DACB5-DE0E-12BC-A672-928BBEEF78D9}"/>
              </a:ext>
            </a:extLst>
          </p:cNvPr>
          <p:cNvSpPr>
            <a:spLocks noGrp="1"/>
          </p:cNvSpPr>
          <p:nvPr>
            <p:ph type="title"/>
          </p:nvPr>
        </p:nvSpPr>
        <p:spPr>
          <a:xfrm>
            <a:off x="342900" y="559407"/>
            <a:ext cx="6172200" cy="1524000"/>
          </a:xfrm>
        </p:spPr>
        <p:txBody>
          <a:bodyPr/>
          <a:lstStyle/>
          <a:p>
            <a:pPr defTabSz="385763">
              <a:lnSpc>
                <a:spcPct val="90000"/>
              </a:lnSpc>
              <a:spcBef>
                <a:spcPts val="422"/>
              </a:spcBef>
              <a:defRPr/>
            </a:pPr>
            <a:r>
              <a:rPr lang="en-US" dirty="0"/>
              <a:t>Working Load Limits</a:t>
            </a:r>
            <a:br>
              <a:rPr lang="en-US" dirty="0"/>
            </a:br>
            <a:r>
              <a:rPr lang="en-US" sz="1400" kern="1200" dirty="0">
                <a:solidFill>
                  <a:prstClr val="black"/>
                </a:solidFill>
                <a:ea typeface="+mn-ea"/>
                <a:cs typeface="+mn-cs"/>
              </a:rPr>
              <a:t>What they are, how they are determined, and why they are important</a:t>
            </a:r>
            <a:endParaRPr lang="en-US" sz="1400" dirty="0"/>
          </a:p>
        </p:txBody>
      </p:sp>
      <p:sp>
        <p:nvSpPr>
          <p:cNvPr id="3" name="Content Placeholder 2">
            <a:extLst>
              <a:ext uri="{FF2B5EF4-FFF2-40B4-BE49-F238E27FC236}">
                <a16:creationId xmlns:a16="http://schemas.microsoft.com/office/drawing/2014/main" id="{320E085E-E42F-64EC-38F5-49722AAE9AA6}"/>
              </a:ext>
            </a:extLst>
          </p:cNvPr>
          <p:cNvSpPr>
            <a:spLocks noGrp="1"/>
          </p:cNvSpPr>
          <p:nvPr>
            <p:ph idx="1"/>
          </p:nvPr>
        </p:nvSpPr>
        <p:spPr>
          <a:xfrm>
            <a:off x="144378" y="2398932"/>
            <a:ext cx="6713622" cy="4781941"/>
          </a:xfrm>
        </p:spPr>
        <p:txBody>
          <a:bodyPr/>
          <a:lstStyle/>
          <a:p>
            <a:pPr marL="0" indent="0" algn="ctr">
              <a:buNone/>
            </a:pPr>
            <a:r>
              <a:rPr lang="en-US" dirty="0"/>
              <a:t>Working Load Limit (WLL) is the </a:t>
            </a:r>
            <a:r>
              <a:rPr lang="en-US" b="1" u="sng" dirty="0"/>
              <a:t>maximum</a:t>
            </a:r>
            <a:r>
              <a:rPr lang="en-US" dirty="0"/>
              <a:t> load a product should ever see.</a:t>
            </a:r>
          </a:p>
          <a:p>
            <a:pPr marL="0" indent="0" algn="ctr">
              <a:buNone/>
            </a:pPr>
            <a:endParaRPr lang="en-US" b="1" u="sng" dirty="0"/>
          </a:p>
          <a:p>
            <a:pPr marL="0" indent="0" algn="ctr">
              <a:buNone/>
            </a:pPr>
            <a:r>
              <a:rPr lang="en-US" dirty="0"/>
              <a:t>WLL is a ratio of the minimum breaking strength (MBS)</a:t>
            </a:r>
          </a:p>
          <a:p>
            <a:pPr marL="0" indent="0" algn="ctr">
              <a:buNone/>
            </a:pPr>
            <a:endParaRPr lang="en-US" dirty="0"/>
          </a:p>
          <a:p>
            <a:pPr marL="0" indent="0" algn="ctr">
              <a:buNone/>
            </a:pPr>
            <a:r>
              <a:rPr lang="en-US" dirty="0"/>
              <a:t>MBS is determined by testing, then a ratio or design factor is applied</a:t>
            </a:r>
          </a:p>
          <a:p>
            <a:pPr marL="0" indent="0" algn="ctr">
              <a:buNone/>
            </a:pPr>
            <a:endParaRPr lang="en-US" dirty="0"/>
          </a:p>
          <a:p>
            <a:pPr marL="0" indent="0" algn="ctr">
              <a:buNone/>
            </a:pPr>
            <a:r>
              <a:rPr lang="en-US" dirty="0"/>
              <a:t>All chains, straps, shackles, and other rigging items have at least one WLL</a:t>
            </a:r>
          </a:p>
          <a:p>
            <a:pPr marL="0" indent="0" algn="ctr">
              <a:buNone/>
            </a:pPr>
            <a:endParaRPr lang="en-US" dirty="0"/>
          </a:p>
          <a:p>
            <a:pPr marL="0" indent="0" algn="ctr">
              <a:buNone/>
            </a:pPr>
            <a:r>
              <a:rPr lang="en-US" dirty="0"/>
              <a:t>Items can have two or more WLLs depending on how they are rigged and what angles are present</a:t>
            </a:r>
          </a:p>
          <a:p>
            <a:pPr marL="0" indent="0" algn="ctr">
              <a:buNone/>
            </a:pPr>
            <a:endParaRPr lang="en-US" dirty="0"/>
          </a:p>
        </p:txBody>
      </p:sp>
      <p:sp>
        <p:nvSpPr>
          <p:cNvPr id="5" name="Footer Placeholder 4">
            <a:extLst>
              <a:ext uri="{FF2B5EF4-FFF2-40B4-BE49-F238E27FC236}">
                <a16:creationId xmlns:a16="http://schemas.microsoft.com/office/drawing/2014/main" id="{1107FB9F-9BAC-3EDB-600E-E96017E7795A}"/>
              </a:ext>
            </a:extLst>
          </p:cNvPr>
          <p:cNvSpPr>
            <a:spLocks noGrp="1"/>
          </p:cNvSpPr>
          <p:nvPr>
            <p:ph type="ftr" sz="quarter" idx="11"/>
          </p:nvPr>
        </p:nvSpPr>
        <p:spPr/>
        <p:txBody>
          <a:bodyPr/>
          <a:lstStyle/>
          <a:p>
            <a:pPr defTabSz="514350">
              <a:defRPr/>
            </a:pPr>
            <a:r>
              <a:rPr lang="en-US" sz="506">
                <a:solidFill>
                  <a:prstClr val="black">
                    <a:tint val="75000"/>
                  </a:prstClr>
                </a:solidFill>
                <a:latin typeface="Calibri" panose="020F0502020204030204"/>
                <a:cs typeface="+mn-cs"/>
              </a:rPr>
              <a:t>The American Towing &amp; Recovery Institute * PO Box 007 Wade NC 28395 * 910.747.9000 or Fax 910.486.8930 * www.amtowri.org * www.towingequipmentdirect.com * wes@americantowingandrecoveryinstitute.org </a:t>
            </a:r>
          </a:p>
        </p:txBody>
      </p:sp>
      <p:sp>
        <p:nvSpPr>
          <p:cNvPr id="6" name="Slide Number Placeholder 5">
            <a:extLst>
              <a:ext uri="{FF2B5EF4-FFF2-40B4-BE49-F238E27FC236}">
                <a16:creationId xmlns:a16="http://schemas.microsoft.com/office/drawing/2014/main" id="{48404403-83E8-4BCF-B9B9-267E8890AD14}"/>
              </a:ext>
            </a:extLst>
          </p:cNvPr>
          <p:cNvSpPr>
            <a:spLocks noGrp="1"/>
          </p:cNvSpPr>
          <p:nvPr>
            <p:ph type="sldNum" sz="quarter" idx="12"/>
          </p:nvPr>
        </p:nvSpPr>
        <p:spPr/>
        <p:txBody>
          <a:bodyPr/>
          <a:lstStyle/>
          <a:p>
            <a:pPr>
              <a:defRPr/>
            </a:pPr>
            <a:fld id="{56D59DC6-6EE6-447C-886C-C516B5D4BF20}" type="slidenum">
              <a:rPr lang="en-US" altLang="en-US" smtClean="0"/>
              <a:pPr>
                <a:defRPr/>
              </a:pPr>
              <a:t>17</a:t>
            </a:fld>
            <a:endParaRPr lang="en-US" altLang="en-US"/>
          </a:p>
        </p:txBody>
      </p:sp>
      <p:pic>
        <p:nvPicPr>
          <p:cNvPr id="4" name="Picture 3">
            <a:extLst>
              <a:ext uri="{FF2B5EF4-FFF2-40B4-BE49-F238E27FC236}">
                <a16:creationId xmlns:a16="http://schemas.microsoft.com/office/drawing/2014/main" id="{FEC3E24C-3184-2214-2E7C-A08F981C5E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6606" y="7404825"/>
            <a:ext cx="5164787" cy="29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1301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15B40-DEF1-4CAF-6375-59927F158C17}"/>
              </a:ext>
            </a:extLst>
          </p:cNvPr>
          <p:cNvSpPr>
            <a:spLocks noGrp="1"/>
          </p:cNvSpPr>
          <p:nvPr>
            <p:ph type="title"/>
          </p:nvPr>
        </p:nvSpPr>
        <p:spPr>
          <a:xfrm>
            <a:off x="82112" y="309358"/>
            <a:ext cx="6775888" cy="1513659"/>
          </a:xfrm>
        </p:spPr>
        <p:txBody>
          <a:bodyPr anchor="t">
            <a:normAutofit/>
          </a:bodyPr>
          <a:lstStyle/>
          <a:p>
            <a:r>
              <a:rPr lang="en-US" sz="2700" dirty="0"/>
              <a:t>Design Factors &amp; WLL Applied to Products</a:t>
            </a:r>
          </a:p>
        </p:txBody>
      </p:sp>
      <p:sp>
        <p:nvSpPr>
          <p:cNvPr id="3" name="Content Placeholder 2">
            <a:extLst>
              <a:ext uri="{FF2B5EF4-FFF2-40B4-BE49-F238E27FC236}">
                <a16:creationId xmlns:a16="http://schemas.microsoft.com/office/drawing/2014/main" id="{B66572B4-E03D-1C5B-1BC9-BEC04594B860}"/>
              </a:ext>
            </a:extLst>
          </p:cNvPr>
          <p:cNvSpPr>
            <a:spLocks noGrp="1"/>
          </p:cNvSpPr>
          <p:nvPr>
            <p:ph idx="1"/>
          </p:nvPr>
        </p:nvSpPr>
        <p:spPr>
          <a:xfrm>
            <a:off x="82112" y="923819"/>
            <a:ext cx="6511193" cy="2811487"/>
          </a:xfrm>
        </p:spPr>
        <p:txBody>
          <a:bodyPr anchor="t">
            <a:normAutofit/>
          </a:bodyPr>
          <a:lstStyle/>
          <a:p>
            <a:pPr marL="0" indent="0">
              <a:buNone/>
            </a:pPr>
            <a:r>
              <a:rPr lang="en-US" sz="1400" dirty="0"/>
              <a:t>Synthetic Web, Winchlines, Round Slings, etc. – </a:t>
            </a:r>
            <a:r>
              <a:rPr lang="en-US" sz="1400" u="sng" dirty="0"/>
              <a:t>5 to 1</a:t>
            </a:r>
          </a:p>
          <a:p>
            <a:pPr marL="0" indent="0">
              <a:buNone/>
            </a:pPr>
            <a:endParaRPr lang="en-US" sz="1400" dirty="0"/>
          </a:p>
          <a:p>
            <a:pPr marL="0" indent="0">
              <a:buNone/>
            </a:pPr>
            <a:r>
              <a:rPr lang="en-US" sz="1400" dirty="0"/>
              <a:t>Chain, Hooks, Connectors, Oblongs, &amp; most Shackles – </a:t>
            </a:r>
            <a:r>
              <a:rPr lang="en-US" sz="1400" u="sng" dirty="0"/>
              <a:t>4 to 1</a:t>
            </a:r>
          </a:p>
          <a:p>
            <a:pPr marL="0" indent="0">
              <a:buNone/>
            </a:pPr>
            <a:endParaRPr lang="en-US" sz="1400" dirty="0"/>
          </a:p>
          <a:p>
            <a:pPr marL="0" indent="0">
              <a:buNone/>
            </a:pPr>
            <a:r>
              <a:rPr lang="en-US" sz="1400" dirty="0"/>
              <a:t>Wire Rope (normally in Towing) – </a:t>
            </a:r>
            <a:r>
              <a:rPr lang="en-US" sz="1400" u="sng" dirty="0"/>
              <a:t>3.55 to 1</a:t>
            </a:r>
          </a:p>
          <a:p>
            <a:pPr marL="0" indent="0">
              <a:buNone/>
            </a:pPr>
            <a:r>
              <a:rPr lang="en-US" sz="1400" u="sng" dirty="0"/>
              <a:t>For overhead lifting 5:1</a:t>
            </a:r>
          </a:p>
          <a:p>
            <a:pPr marL="0" indent="0">
              <a:buNone/>
            </a:pPr>
            <a:endParaRPr lang="en-US" sz="1400" dirty="0"/>
          </a:p>
          <a:p>
            <a:pPr marL="0" indent="0">
              <a:buNone/>
            </a:pPr>
            <a:r>
              <a:rPr lang="en-US" sz="1400" dirty="0"/>
              <a:t>Tie-Down Straps &amp; Ratchets – </a:t>
            </a:r>
            <a:r>
              <a:rPr lang="en-US" sz="1400" u="sng" dirty="0"/>
              <a:t>3 to 1</a:t>
            </a:r>
          </a:p>
          <a:p>
            <a:pPr marL="0" indent="0">
              <a:buNone/>
            </a:pPr>
            <a:endParaRPr lang="en-US" sz="1400" u="sng" dirty="0"/>
          </a:p>
          <a:p>
            <a:pPr marL="0" indent="0">
              <a:buNone/>
            </a:pPr>
            <a:r>
              <a:rPr lang="en-US" sz="1400" dirty="0"/>
              <a:t>*AMSE/ANSI B30.5, formerly SAE J-959</a:t>
            </a:r>
          </a:p>
        </p:txBody>
      </p:sp>
      <p:sp>
        <p:nvSpPr>
          <p:cNvPr id="4" name="Footer Placeholder 3">
            <a:extLst>
              <a:ext uri="{FF2B5EF4-FFF2-40B4-BE49-F238E27FC236}">
                <a16:creationId xmlns:a16="http://schemas.microsoft.com/office/drawing/2014/main" id="{41C07871-50E9-82F9-9E74-3B81C314DAA0}"/>
              </a:ext>
            </a:extLst>
          </p:cNvPr>
          <p:cNvSpPr>
            <a:spLocks noGrp="1"/>
          </p:cNvSpPr>
          <p:nvPr>
            <p:ph type="ftr" sz="quarter" idx="11"/>
          </p:nvPr>
        </p:nvSpPr>
        <p:spPr>
          <a:xfrm>
            <a:off x="757920" y="8326967"/>
            <a:ext cx="5159573" cy="205383"/>
          </a:xfrm>
        </p:spPr>
        <p:txBody>
          <a:bodyPr/>
          <a:lstStyle/>
          <a:p>
            <a:pPr defTabSz="514350">
              <a:defRPr/>
            </a:pPr>
            <a:r>
              <a:rPr lang="en-US" sz="1100" dirty="0">
                <a:solidFill>
                  <a:prstClr val="black">
                    <a:tint val="75000"/>
                  </a:prstClr>
                </a:solidFill>
                <a:latin typeface="Calibri" panose="020F0502020204030204"/>
                <a:cs typeface="+mn-cs"/>
              </a:rPr>
              <a:t>The American Towing &amp; Recovery Institute * PO Box 007 Wade NC 28395 * 910.747.9000 or Fax 910.486.8930 * www.amtowri.org * www.towingequipmentdirct.com * wes@americantowingandrecoveryinstitute.org e</a:t>
            </a:r>
          </a:p>
        </p:txBody>
      </p:sp>
      <p:sp>
        <p:nvSpPr>
          <p:cNvPr id="5" name="Slide Number Placeholder 4">
            <a:extLst>
              <a:ext uri="{FF2B5EF4-FFF2-40B4-BE49-F238E27FC236}">
                <a16:creationId xmlns:a16="http://schemas.microsoft.com/office/drawing/2014/main" id="{DCC24243-4ED9-92E7-A006-0447C357CB8E}"/>
              </a:ext>
            </a:extLst>
          </p:cNvPr>
          <p:cNvSpPr>
            <a:spLocks noGrp="1"/>
          </p:cNvSpPr>
          <p:nvPr>
            <p:ph type="sldNum" sz="quarter" idx="12"/>
          </p:nvPr>
        </p:nvSpPr>
        <p:spPr/>
        <p:txBody>
          <a:bodyPr/>
          <a:lstStyle/>
          <a:p>
            <a:pPr>
              <a:defRPr/>
            </a:pPr>
            <a:fld id="{56D59DC6-6EE6-447C-886C-C516B5D4BF20}" type="slidenum">
              <a:rPr lang="en-US" altLang="en-US" smtClean="0"/>
              <a:pPr>
                <a:defRPr/>
              </a:pPr>
              <a:t>18</a:t>
            </a:fld>
            <a:endParaRPr lang="en-US" altLang="en-US"/>
          </a:p>
        </p:txBody>
      </p:sp>
      <p:sp>
        <p:nvSpPr>
          <p:cNvPr id="82946" name="Title 1">
            <a:extLst>
              <a:ext uri="{FF2B5EF4-FFF2-40B4-BE49-F238E27FC236}">
                <a16:creationId xmlns:a16="http://schemas.microsoft.com/office/drawing/2014/main" id="{1B92F304-7360-4698-9894-F90C66E082A7}"/>
              </a:ext>
            </a:extLst>
          </p:cNvPr>
          <p:cNvSpPr txBox="1">
            <a:spLocks noChangeArrowheads="1"/>
          </p:cNvSpPr>
          <p:nvPr/>
        </p:nvSpPr>
        <p:spPr bwMode="auto">
          <a:xfrm>
            <a:off x="41055" y="3783852"/>
            <a:ext cx="6775889" cy="78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2475">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2475">
                <a:solidFill>
                  <a:schemeClr val="tx2"/>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2475">
                <a:solidFill>
                  <a:schemeClr val="tx2"/>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2475">
                <a:solidFill>
                  <a:schemeClr val="tx2"/>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2475">
                <a:solidFill>
                  <a:schemeClr val="tx2"/>
                </a:solidFill>
                <a:latin typeface="Arial" charset="0"/>
                <a:ea typeface="MS PGothic" panose="020B0600070205080204" pitchFamily="34" charset="-128"/>
                <a:cs typeface="Arial" charset="0"/>
              </a:defRPr>
            </a:lvl5pPr>
            <a:lvl6pPr marL="257175" algn="ctr" rtl="0" fontAlgn="base">
              <a:spcBef>
                <a:spcPct val="0"/>
              </a:spcBef>
              <a:spcAft>
                <a:spcPct val="0"/>
              </a:spcAft>
              <a:defRPr sz="2475">
                <a:solidFill>
                  <a:schemeClr val="tx2"/>
                </a:solidFill>
                <a:latin typeface="Arial" charset="0"/>
                <a:cs typeface="Arial" charset="0"/>
              </a:defRPr>
            </a:lvl6pPr>
            <a:lvl7pPr marL="514350" algn="ctr" rtl="0" fontAlgn="base">
              <a:spcBef>
                <a:spcPct val="0"/>
              </a:spcBef>
              <a:spcAft>
                <a:spcPct val="0"/>
              </a:spcAft>
              <a:defRPr sz="2475">
                <a:solidFill>
                  <a:schemeClr val="tx2"/>
                </a:solidFill>
                <a:latin typeface="Arial" charset="0"/>
                <a:cs typeface="Arial" charset="0"/>
              </a:defRPr>
            </a:lvl7pPr>
            <a:lvl8pPr marL="771525" algn="ctr" rtl="0" fontAlgn="base">
              <a:spcBef>
                <a:spcPct val="0"/>
              </a:spcBef>
              <a:spcAft>
                <a:spcPct val="0"/>
              </a:spcAft>
              <a:defRPr sz="2475">
                <a:solidFill>
                  <a:schemeClr val="tx2"/>
                </a:solidFill>
                <a:latin typeface="Arial" charset="0"/>
                <a:cs typeface="Arial" charset="0"/>
              </a:defRPr>
            </a:lvl8pPr>
            <a:lvl9pPr marL="1028700" algn="ctr" rtl="0" fontAlgn="base">
              <a:spcBef>
                <a:spcPct val="0"/>
              </a:spcBef>
              <a:spcAft>
                <a:spcPct val="0"/>
              </a:spcAft>
              <a:defRPr sz="2475">
                <a:solidFill>
                  <a:schemeClr val="tx2"/>
                </a:solidFill>
                <a:latin typeface="Arial" charset="0"/>
                <a:cs typeface="Arial" charset="0"/>
              </a:defRPr>
            </a:lvl9pPr>
          </a:lstStyle>
          <a:p>
            <a:r>
              <a:rPr lang="en-US" altLang="en-US" sz="3200" u="sng" kern="0" dirty="0"/>
              <a:t>Basic recovery strap suggestions…</a:t>
            </a:r>
          </a:p>
        </p:txBody>
      </p:sp>
      <p:graphicFrame>
        <p:nvGraphicFramePr>
          <p:cNvPr id="82953" name="Content Placeholder 2">
            <a:extLst>
              <a:ext uri="{FF2B5EF4-FFF2-40B4-BE49-F238E27FC236}">
                <a16:creationId xmlns:a16="http://schemas.microsoft.com/office/drawing/2014/main" id="{509E8248-EBCB-6FCF-CA8E-B4F9107999BF}"/>
              </a:ext>
            </a:extLst>
          </p:cNvPr>
          <p:cNvGraphicFramePr>
            <a:graphicFrameLocks/>
          </p:cNvGraphicFramePr>
          <p:nvPr>
            <p:extLst>
              <p:ext uri="{D42A27DB-BD31-4B8C-83A1-F6EECF244321}">
                <p14:modId xmlns:p14="http://schemas.microsoft.com/office/powerpoint/2010/main" val="1571959643"/>
              </p:ext>
            </p:extLst>
          </p:nvPr>
        </p:nvGraphicFramePr>
        <p:xfrm>
          <a:off x="82112" y="4637094"/>
          <a:ext cx="7420437" cy="3460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102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2B8E806-F809-C737-7643-61F81A68762E}"/>
              </a:ext>
            </a:extLst>
          </p:cNvPr>
          <p:cNvSpPr>
            <a:spLocks noGrp="1"/>
          </p:cNvSpPr>
          <p:nvPr>
            <p:ph type="ftr" sz="quarter" idx="11"/>
          </p:nvPr>
        </p:nvSpPr>
        <p:spPr>
          <a:xfrm>
            <a:off x="725983" y="7791615"/>
            <a:ext cx="5406033" cy="267891"/>
          </a:xfrm>
        </p:spPr>
        <p:txBody>
          <a:bodyPr/>
          <a:lstStyle/>
          <a:p>
            <a:pPr>
              <a:defRPr/>
            </a:pPr>
            <a:r>
              <a:rPr lang="en-US" sz="1400" dirty="0"/>
              <a:t>The American Towing &amp; Recovery Institute * PO Box 007 Wade NC 28395 * 910.747.9000 or Fax 910.486.8930 * www.amtowri.org * www.towingequipmentdirect.com * wes@americantowingandrecoveryinstitute.org </a:t>
            </a:r>
          </a:p>
        </p:txBody>
      </p:sp>
      <p:sp>
        <p:nvSpPr>
          <p:cNvPr id="3" name="Slide Number Placeholder 2">
            <a:extLst>
              <a:ext uri="{FF2B5EF4-FFF2-40B4-BE49-F238E27FC236}">
                <a16:creationId xmlns:a16="http://schemas.microsoft.com/office/drawing/2014/main" id="{2473F2A3-84B7-1C65-9330-1012C484F28A}"/>
              </a:ext>
            </a:extLst>
          </p:cNvPr>
          <p:cNvSpPr>
            <a:spLocks noGrp="1"/>
          </p:cNvSpPr>
          <p:nvPr>
            <p:ph type="sldNum" sz="quarter" idx="12"/>
          </p:nvPr>
        </p:nvSpPr>
        <p:spPr/>
        <p:txBody>
          <a:bodyPr/>
          <a:lstStyle/>
          <a:p>
            <a:fld id="{FF6232BA-8B20-462F-83EE-D8AF8E9759E8}" type="slidenum">
              <a:rPr lang="en-US" altLang="en-US" smtClean="0"/>
              <a:pPr/>
              <a:t>19</a:t>
            </a:fld>
            <a:endParaRPr lang="en-US" altLang="en-US"/>
          </a:p>
        </p:txBody>
      </p:sp>
      <p:pic>
        <p:nvPicPr>
          <p:cNvPr id="5" name="Picture 4">
            <a:extLst>
              <a:ext uri="{FF2B5EF4-FFF2-40B4-BE49-F238E27FC236}">
                <a16:creationId xmlns:a16="http://schemas.microsoft.com/office/drawing/2014/main" id="{0776EF59-684E-B803-867C-8EC719288671}"/>
              </a:ext>
            </a:extLst>
          </p:cNvPr>
          <p:cNvPicPr>
            <a:picLocks noChangeAspect="1"/>
          </p:cNvPicPr>
          <p:nvPr/>
        </p:nvPicPr>
        <p:blipFill>
          <a:blip r:embed="rId2"/>
          <a:stretch>
            <a:fillRect/>
          </a:stretch>
        </p:blipFill>
        <p:spPr>
          <a:xfrm>
            <a:off x="31221" y="297188"/>
            <a:ext cx="6860122" cy="676438"/>
          </a:xfrm>
          <a:prstGeom prst="rect">
            <a:avLst/>
          </a:prstGeom>
        </p:spPr>
      </p:pic>
      <p:pic>
        <p:nvPicPr>
          <p:cNvPr id="6" name="Picture 5">
            <a:extLst>
              <a:ext uri="{FF2B5EF4-FFF2-40B4-BE49-F238E27FC236}">
                <a16:creationId xmlns:a16="http://schemas.microsoft.com/office/drawing/2014/main" id="{54AD1B11-99A6-A6C7-9B49-0223EF57D62C}"/>
              </a:ext>
            </a:extLst>
          </p:cNvPr>
          <p:cNvPicPr>
            <a:picLocks noChangeAspect="1"/>
          </p:cNvPicPr>
          <p:nvPr/>
        </p:nvPicPr>
        <p:blipFill>
          <a:blip r:embed="rId3"/>
          <a:stretch>
            <a:fillRect/>
          </a:stretch>
        </p:blipFill>
        <p:spPr>
          <a:xfrm>
            <a:off x="166151" y="1567845"/>
            <a:ext cx="2241021" cy="1628308"/>
          </a:xfrm>
          <a:prstGeom prst="rect">
            <a:avLst/>
          </a:prstGeom>
        </p:spPr>
      </p:pic>
      <p:sp>
        <p:nvSpPr>
          <p:cNvPr id="8" name="TextBox 7">
            <a:extLst>
              <a:ext uri="{FF2B5EF4-FFF2-40B4-BE49-F238E27FC236}">
                <a16:creationId xmlns:a16="http://schemas.microsoft.com/office/drawing/2014/main" id="{71792855-7E93-D13F-68F2-D28367DFE8F0}"/>
              </a:ext>
            </a:extLst>
          </p:cNvPr>
          <p:cNvSpPr txBox="1"/>
          <p:nvPr/>
        </p:nvSpPr>
        <p:spPr>
          <a:xfrm>
            <a:off x="2502179" y="1036064"/>
            <a:ext cx="4231678" cy="3170099"/>
          </a:xfrm>
          <a:prstGeom prst="rect">
            <a:avLst/>
          </a:prstGeom>
          <a:noFill/>
        </p:spPr>
        <p:txBody>
          <a:bodyPr wrap="square" rtlCol="0">
            <a:spAutoFit/>
          </a:bodyPr>
          <a:lstStyle/>
          <a:p>
            <a:r>
              <a:rPr lang="en-US" sz="2000" dirty="0"/>
              <a:t>These web shackles will help to extend the life of your recovery straps by evenly distributing the load of the fibers of the strap. All ratings on these straps are obtained using a straight pin style shackle. The load rating info is forged into the body of the shackle and manufacturer info on the pin as well. </a:t>
            </a:r>
          </a:p>
        </p:txBody>
      </p:sp>
      <p:sp>
        <p:nvSpPr>
          <p:cNvPr id="9" name="TextBox 8">
            <a:extLst>
              <a:ext uri="{FF2B5EF4-FFF2-40B4-BE49-F238E27FC236}">
                <a16:creationId xmlns:a16="http://schemas.microsoft.com/office/drawing/2014/main" id="{72C07371-5CEC-EB0A-DF26-DBB6B2469A37}"/>
              </a:ext>
            </a:extLst>
          </p:cNvPr>
          <p:cNvSpPr txBox="1"/>
          <p:nvPr/>
        </p:nvSpPr>
        <p:spPr>
          <a:xfrm>
            <a:off x="342899" y="4931848"/>
            <a:ext cx="6172200" cy="523220"/>
          </a:xfrm>
          <a:prstGeom prst="rect">
            <a:avLst/>
          </a:prstGeom>
          <a:noFill/>
        </p:spPr>
        <p:txBody>
          <a:bodyPr wrap="square" rtlCol="0">
            <a:spAutoFit/>
          </a:bodyPr>
          <a:lstStyle/>
          <a:p>
            <a:pPr algn="ctr"/>
            <a:r>
              <a:rPr lang="en-US" sz="2800" u="sng" dirty="0"/>
              <a:t>Alloy Web Shackle Info</a:t>
            </a:r>
          </a:p>
        </p:txBody>
      </p:sp>
      <p:pic>
        <p:nvPicPr>
          <p:cNvPr id="10" name="Picture 9">
            <a:extLst>
              <a:ext uri="{FF2B5EF4-FFF2-40B4-BE49-F238E27FC236}">
                <a16:creationId xmlns:a16="http://schemas.microsoft.com/office/drawing/2014/main" id="{B2593B5A-703D-6CD8-E2CF-A0C534287D17}"/>
              </a:ext>
            </a:extLst>
          </p:cNvPr>
          <p:cNvPicPr>
            <a:picLocks noChangeAspect="1"/>
          </p:cNvPicPr>
          <p:nvPr/>
        </p:nvPicPr>
        <p:blipFill>
          <a:blip r:embed="rId4"/>
          <a:stretch>
            <a:fillRect/>
          </a:stretch>
        </p:blipFill>
        <p:spPr>
          <a:xfrm>
            <a:off x="1106231" y="5532700"/>
            <a:ext cx="4645538" cy="874454"/>
          </a:xfrm>
          <a:prstGeom prst="rect">
            <a:avLst/>
          </a:prstGeom>
        </p:spPr>
      </p:pic>
      <p:sp>
        <p:nvSpPr>
          <p:cNvPr id="11" name="TextBox 10">
            <a:extLst>
              <a:ext uri="{FF2B5EF4-FFF2-40B4-BE49-F238E27FC236}">
                <a16:creationId xmlns:a16="http://schemas.microsoft.com/office/drawing/2014/main" id="{4745A483-E84F-B3A6-583D-2488ECD08AFB}"/>
              </a:ext>
            </a:extLst>
          </p:cNvPr>
          <p:cNvSpPr txBox="1"/>
          <p:nvPr/>
        </p:nvSpPr>
        <p:spPr>
          <a:xfrm>
            <a:off x="100460" y="6323825"/>
            <a:ext cx="6721643" cy="1200329"/>
          </a:xfrm>
          <a:prstGeom prst="rect">
            <a:avLst/>
          </a:prstGeom>
          <a:noFill/>
        </p:spPr>
        <p:txBody>
          <a:bodyPr wrap="square" rtlCol="0">
            <a:spAutoFit/>
          </a:bodyPr>
          <a:lstStyle/>
          <a:p>
            <a:pPr algn="ctr"/>
            <a:r>
              <a:rPr lang="en-US" sz="2400" dirty="0"/>
              <a:t>6 inch is the largest size &amp; WLL available. Something to consider when you are choosing recovery straps.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8E0506-4D42-ECCE-2730-6C02083759DF}"/>
              </a:ext>
            </a:extLst>
          </p:cNvPr>
          <p:cNvSpPr>
            <a:spLocks noGrp="1"/>
          </p:cNvSpPr>
          <p:nvPr>
            <p:ph type="ftr" sz="quarter" idx="11"/>
          </p:nvPr>
        </p:nvSpPr>
        <p:spPr>
          <a:xfrm>
            <a:off x="578734" y="8326967"/>
            <a:ext cx="5312780" cy="635000"/>
          </a:xfrm>
        </p:spPr>
        <p:txBody>
          <a:bodyPr/>
          <a:lstStyle/>
          <a:p>
            <a:pPr>
              <a:defRPr/>
            </a:pPr>
            <a:r>
              <a:rPr lang="en-US" dirty="0"/>
              <a:t>The American Towing &amp; Recovery Institute * PO Box 007 Wade NC 28395 * 910.747.9000 or Fax 910.486.8930 * www.amtowri.org * www.towingequipmentdirect.com * wes@americantowingandrecoveryinstitute.org </a:t>
            </a:r>
          </a:p>
        </p:txBody>
      </p:sp>
      <p:sp>
        <p:nvSpPr>
          <p:cNvPr id="3" name="Slide Number Placeholder 2">
            <a:extLst>
              <a:ext uri="{FF2B5EF4-FFF2-40B4-BE49-F238E27FC236}">
                <a16:creationId xmlns:a16="http://schemas.microsoft.com/office/drawing/2014/main" id="{FC1ECB6A-61DF-587B-2443-F92F5679944C}"/>
              </a:ext>
            </a:extLst>
          </p:cNvPr>
          <p:cNvSpPr>
            <a:spLocks noGrp="1"/>
          </p:cNvSpPr>
          <p:nvPr>
            <p:ph type="sldNum" sz="quarter" idx="12"/>
          </p:nvPr>
        </p:nvSpPr>
        <p:spPr/>
        <p:txBody>
          <a:bodyPr/>
          <a:lstStyle/>
          <a:p>
            <a:fld id="{21CEE7BD-87AB-4906-9B61-BA2E946FD7BC}" type="slidenum">
              <a:rPr lang="en-US" altLang="en-US" smtClean="0"/>
              <a:pPr/>
              <a:t>2</a:t>
            </a:fld>
            <a:endParaRPr lang="en-US" altLang="en-US"/>
          </a:p>
        </p:txBody>
      </p:sp>
      <p:sp>
        <p:nvSpPr>
          <p:cNvPr id="4" name="Rectangle 3">
            <a:extLst>
              <a:ext uri="{FF2B5EF4-FFF2-40B4-BE49-F238E27FC236}">
                <a16:creationId xmlns:a16="http://schemas.microsoft.com/office/drawing/2014/main" id="{3AA6A12A-61BF-A5C1-C3DC-7660073CDBF6}"/>
              </a:ext>
            </a:extLst>
          </p:cNvPr>
          <p:cNvSpPr/>
          <p:nvPr/>
        </p:nvSpPr>
        <p:spPr>
          <a:xfrm>
            <a:off x="63662" y="77164"/>
            <a:ext cx="6794338" cy="1200329"/>
          </a:xfrm>
          <a:prstGeom prst="rect">
            <a:avLst/>
          </a:prstGeom>
          <a:noFill/>
        </p:spPr>
        <p:txBody>
          <a:bodyPr wrap="square" lIns="91440" tIns="45720" rIns="91440" bIns="45720">
            <a:spAutoFit/>
          </a:bodyPr>
          <a:lstStyle/>
          <a:p>
            <a:pPr algn="ctr"/>
            <a:r>
              <a:rPr lang="en-US" sz="3600" b="1" cap="none" spc="0" dirty="0">
                <a:ln w="12700">
                  <a:solidFill>
                    <a:schemeClr val="tx2">
                      <a:lumMod val="75000"/>
                    </a:schemeClr>
                  </a:solidFill>
                  <a:prstDash val="solid"/>
                </a:ln>
                <a:solidFill>
                  <a:srgbClr val="00B0F0"/>
                </a:solidFill>
                <a:effectLst>
                  <a:outerShdw dist="38100" dir="2640000" algn="bl" rotWithShape="0">
                    <a:schemeClr val="tx2">
                      <a:lumMod val="75000"/>
                    </a:schemeClr>
                  </a:outerShdw>
                </a:effectLst>
              </a:rPr>
              <a:t>Special Thanks to our Sponsors!</a:t>
            </a:r>
          </a:p>
        </p:txBody>
      </p:sp>
      <p:pic>
        <p:nvPicPr>
          <p:cNvPr id="6" name="Picture 5" descr="A group of logos and text&#10;&#10;AI-generated content may be incorrect.">
            <a:extLst>
              <a:ext uri="{FF2B5EF4-FFF2-40B4-BE49-F238E27FC236}">
                <a16:creationId xmlns:a16="http://schemas.microsoft.com/office/drawing/2014/main" id="{51149A73-4B15-AF17-3EAC-505AEA2BA500}"/>
              </a:ext>
            </a:extLst>
          </p:cNvPr>
          <p:cNvPicPr>
            <a:picLocks noChangeAspect="1"/>
          </p:cNvPicPr>
          <p:nvPr/>
        </p:nvPicPr>
        <p:blipFill>
          <a:blip r:embed="rId2">
            <a:extLst>
              <a:ext uri="{28A0092B-C50C-407E-A947-70E740481C1C}">
                <a14:useLocalDpi xmlns:a14="http://schemas.microsoft.com/office/drawing/2010/main" val="0"/>
              </a:ext>
            </a:extLst>
          </a:blip>
          <a:srcRect l="1439"/>
          <a:stretch/>
        </p:blipFill>
        <p:spPr>
          <a:xfrm>
            <a:off x="810848" y="1260377"/>
            <a:ext cx="5236304" cy="7083707"/>
          </a:xfrm>
          <a:prstGeom prst="rect">
            <a:avLst/>
          </a:prstGeom>
        </p:spPr>
      </p:pic>
    </p:spTree>
    <p:extLst>
      <p:ext uri="{BB962C8B-B14F-4D97-AF65-F5344CB8AC3E}">
        <p14:creationId xmlns:p14="http://schemas.microsoft.com/office/powerpoint/2010/main" val="4081719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34F89-E1B2-822C-E5BB-DB168EF9A3D5}"/>
              </a:ext>
            </a:extLst>
          </p:cNvPr>
          <p:cNvSpPr>
            <a:spLocks noGrp="1"/>
          </p:cNvSpPr>
          <p:nvPr>
            <p:ph type="title"/>
          </p:nvPr>
        </p:nvSpPr>
        <p:spPr>
          <a:xfrm>
            <a:off x="342900" y="487674"/>
            <a:ext cx="6172200" cy="642938"/>
          </a:xfrm>
        </p:spPr>
        <p:txBody>
          <a:bodyPr/>
          <a:lstStyle/>
          <a:p>
            <a:r>
              <a:rPr lang="en-US" dirty="0"/>
              <a:t>Angles matter, BIG TIME!</a:t>
            </a:r>
          </a:p>
        </p:txBody>
      </p:sp>
      <p:sp>
        <p:nvSpPr>
          <p:cNvPr id="7" name="TextBox 6">
            <a:extLst>
              <a:ext uri="{FF2B5EF4-FFF2-40B4-BE49-F238E27FC236}">
                <a16:creationId xmlns:a16="http://schemas.microsoft.com/office/drawing/2014/main" id="{B417B7DF-99BC-F2F7-E821-4E89E8C43AC7}"/>
              </a:ext>
            </a:extLst>
          </p:cNvPr>
          <p:cNvSpPr txBox="1"/>
          <p:nvPr/>
        </p:nvSpPr>
        <p:spPr>
          <a:xfrm>
            <a:off x="1058481" y="4663421"/>
            <a:ext cx="4741037" cy="830997"/>
          </a:xfrm>
          <a:prstGeom prst="rect">
            <a:avLst/>
          </a:prstGeom>
          <a:noFill/>
        </p:spPr>
        <p:txBody>
          <a:bodyPr wrap="square" rtlCol="0">
            <a:spAutoFit/>
          </a:bodyPr>
          <a:lstStyle/>
          <a:p>
            <a:pPr algn="ctr"/>
            <a:r>
              <a:rPr lang="en-US" sz="2400" u="sng" dirty="0">
                <a:solidFill>
                  <a:srgbClr val="FF0000"/>
                </a:solidFill>
              </a:rPr>
              <a:t>Sling angle should not be less than 30°</a:t>
            </a:r>
          </a:p>
        </p:txBody>
      </p:sp>
      <p:sp>
        <p:nvSpPr>
          <p:cNvPr id="3" name="Footer Placeholder 2">
            <a:extLst>
              <a:ext uri="{FF2B5EF4-FFF2-40B4-BE49-F238E27FC236}">
                <a16:creationId xmlns:a16="http://schemas.microsoft.com/office/drawing/2014/main" id="{003A7F61-8B70-B36B-1F48-DF86963C421F}"/>
              </a:ext>
            </a:extLst>
          </p:cNvPr>
          <p:cNvSpPr>
            <a:spLocks noGrp="1"/>
          </p:cNvSpPr>
          <p:nvPr>
            <p:ph type="ftr" sz="quarter" idx="11"/>
          </p:nvPr>
        </p:nvSpPr>
        <p:spPr>
          <a:xfrm>
            <a:off x="762015" y="7823689"/>
            <a:ext cx="5164931" cy="267891"/>
          </a:xfrm>
        </p:spPr>
        <p:txBody>
          <a:bodyPr/>
          <a:lstStyle/>
          <a:p>
            <a:pPr>
              <a:defRPr/>
            </a:pPr>
            <a:r>
              <a:rPr lang="en-US" sz="1400" dirty="0"/>
              <a:t>The American Towing &amp; Recovery Institute * PO Box 007 Wade NC 28395 * 910.747.9000 or Fax 910.486.8930 * www.amtowri.org * www.towingequipmentdirect.com * wes@americantowingandrecoveryinstitute.org </a:t>
            </a:r>
          </a:p>
        </p:txBody>
      </p:sp>
      <p:sp>
        <p:nvSpPr>
          <p:cNvPr id="4" name="Slide Number Placeholder 3">
            <a:extLst>
              <a:ext uri="{FF2B5EF4-FFF2-40B4-BE49-F238E27FC236}">
                <a16:creationId xmlns:a16="http://schemas.microsoft.com/office/drawing/2014/main" id="{C933C73E-D416-EC0B-BD34-DB9090F5C735}"/>
              </a:ext>
            </a:extLst>
          </p:cNvPr>
          <p:cNvSpPr>
            <a:spLocks noGrp="1"/>
          </p:cNvSpPr>
          <p:nvPr>
            <p:ph type="sldNum" sz="quarter" idx="12"/>
          </p:nvPr>
        </p:nvSpPr>
        <p:spPr/>
        <p:txBody>
          <a:bodyPr/>
          <a:lstStyle/>
          <a:p>
            <a:fld id="{2E8B3CE3-D344-40CE-80FD-835F501599B1}" type="slidenum">
              <a:rPr lang="en-US" altLang="en-US" smtClean="0"/>
              <a:pPr/>
              <a:t>20</a:t>
            </a:fld>
            <a:endParaRPr lang="en-US" altLang="en-US"/>
          </a:p>
        </p:txBody>
      </p:sp>
      <p:pic>
        <p:nvPicPr>
          <p:cNvPr id="10" name="Content Placeholder 9" descr="A diagram of a weight chart&#10;&#10;Description automatically generated with medium confidence">
            <a:extLst>
              <a:ext uri="{FF2B5EF4-FFF2-40B4-BE49-F238E27FC236}">
                <a16:creationId xmlns:a16="http://schemas.microsoft.com/office/drawing/2014/main" id="{9A62AE08-7938-2C08-E69A-5CAD4E0DC1D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099" t="3261" r="2097" b="4054"/>
          <a:stretch/>
        </p:blipFill>
        <p:spPr>
          <a:xfrm>
            <a:off x="120780" y="1365999"/>
            <a:ext cx="6616440" cy="3133422"/>
          </a:xfrm>
        </p:spPr>
      </p:pic>
    </p:spTree>
    <p:extLst>
      <p:ext uri="{BB962C8B-B14F-4D97-AF65-F5344CB8AC3E}">
        <p14:creationId xmlns:p14="http://schemas.microsoft.com/office/powerpoint/2010/main" val="1360139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843432-8356-A26B-B71F-3B7CA2784070}"/>
              </a:ext>
            </a:extLst>
          </p:cNvPr>
          <p:cNvSpPr>
            <a:spLocks noGrp="1"/>
          </p:cNvSpPr>
          <p:nvPr>
            <p:ph type="sldNum" sz="quarter" idx="12"/>
          </p:nvPr>
        </p:nvSpPr>
        <p:spPr/>
        <p:txBody>
          <a:bodyPr/>
          <a:lstStyle/>
          <a:p>
            <a:pPr>
              <a:defRPr/>
            </a:pPr>
            <a:fld id="{56D59DC6-6EE6-447C-886C-C516B5D4BF20}" type="slidenum">
              <a:rPr lang="en-US" altLang="en-US" smtClean="0"/>
              <a:pPr>
                <a:defRPr/>
              </a:pPr>
              <a:t>21</a:t>
            </a:fld>
            <a:endParaRPr lang="en-US" altLang="en-US"/>
          </a:p>
        </p:txBody>
      </p:sp>
      <p:pic>
        <p:nvPicPr>
          <p:cNvPr id="5" name="Picture 4">
            <a:extLst>
              <a:ext uri="{FF2B5EF4-FFF2-40B4-BE49-F238E27FC236}">
                <a16:creationId xmlns:a16="http://schemas.microsoft.com/office/drawing/2014/main" id="{7E2B7A64-90D5-E0BC-9545-5B80989BF6BD}"/>
              </a:ext>
            </a:extLst>
          </p:cNvPr>
          <p:cNvPicPr>
            <a:picLocks noChangeAspect="1"/>
          </p:cNvPicPr>
          <p:nvPr/>
        </p:nvPicPr>
        <p:blipFill>
          <a:blip r:embed="rId2"/>
          <a:stretch>
            <a:fillRect/>
          </a:stretch>
        </p:blipFill>
        <p:spPr>
          <a:xfrm>
            <a:off x="177976" y="8428421"/>
            <a:ext cx="5918967" cy="432092"/>
          </a:xfrm>
          <a:prstGeom prst="rect">
            <a:avLst/>
          </a:prstGeom>
        </p:spPr>
      </p:pic>
      <p:pic>
        <p:nvPicPr>
          <p:cNvPr id="8" name="Picture 7" descr="A black and white text on a white background&#10;&#10;Description automatically generated">
            <a:extLst>
              <a:ext uri="{FF2B5EF4-FFF2-40B4-BE49-F238E27FC236}">
                <a16:creationId xmlns:a16="http://schemas.microsoft.com/office/drawing/2014/main" id="{D1004F6B-666A-2B95-FE04-4D6EE078B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45" y="374399"/>
            <a:ext cx="6797755" cy="2366211"/>
          </a:xfrm>
          <a:prstGeom prst="rect">
            <a:avLst/>
          </a:prstGeom>
        </p:spPr>
      </p:pic>
      <p:pic>
        <p:nvPicPr>
          <p:cNvPr id="10" name="Picture 9" descr="A black text on a white background&#10;&#10;Description automatically generated">
            <a:extLst>
              <a:ext uri="{FF2B5EF4-FFF2-40B4-BE49-F238E27FC236}">
                <a16:creationId xmlns:a16="http://schemas.microsoft.com/office/drawing/2014/main" id="{3789D02C-E6F5-DCD8-5D05-99E8AA6BBE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45" y="2842064"/>
            <a:ext cx="6797755" cy="1645007"/>
          </a:xfrm>
          <a:prstGeom prst="rect">
            <a:avLst/>
          </a:prstGeom>
        </p:spPr>
      </p:pic>
      <p:pic>
        <p:nvPicPr>
          <p:cNvPr id="3" name="Picture 2">
            <a:extLst>
              <a:ext uri="{FF2B5EF4-FFF2-40B4-BE49-F238E27FC236}">
                <a16:creationId xmlns:a16="http://schemas.microsoft.com/office/drawing/2014/main" id="{417ADC3E-586C-9084-A19F-671943C34642}"/>
              </a:ext>
            </a:extLst>
          </p:cNvPr>
          <p:cNvPicPr>
            <a:picLocks noChangeAspect="1"/>
          </p:cNvPicPr>
          <p:nvPr/>
        </p:nvPicPr>
        <p:blipFill>
          <a:blip r:embed="rId5"/>
          <a:stretch>
            <a:fillRect/>
          </a:stretch>
        </p:blipFill>
        <p:spPr>
          <a:xfrm>
            <a:off x="45759" y="4711149"/>
            <a:ext cx="6766480" cy="1332688"/>
          </a:xfrm>
          <a:prstGeom prst="rect">
            <a:avLst/>
          </a:prstGeom>
        </p:spPr>
      </p:pic>
      <p:pic>
        <p:nvPicPr>
          <p:cNvPr id="4" name="Picture 3">
            <a:extLst>
              <a:ext uri="{FF2B5EF4-FFF2-40B4-BE49-F238E27FC236}">
                <a16:creationId xmlns:a16="http://schemas.microsoft.com/office/drawing/2014/main" id="{5935FDC4-E210-2AD1-8F73-D9AFAB1B3E86}"/>
              </a:ext>
            </a:extLst>
          </p:cNvPr>
          <p:cNvPicPr>
            <a:picLocks noChangeAspect="1"/>
          </p:cNvPicPr>
          <p:nvPr/>
        </p:nvPicPr>
        <p:blipFill>
          <a:blip r:embed="rId6"/>
          <a:stretch>
            <a:fillRect/>
          </a:stretch>
        </p:blipFill>
        <p:spPr>
          <a:xfrm>
            <a:off x="186436" y="6116655"/>
            <a:ext cx="6485127" cy="1474790"/>
          </a:xfrm>
          <a:prstGeom prst="rect">
            <a:avLst/>
          </a:prstGeom>
        </p:spPr>
      </p:pic>
    </p:spTree>
    <p:extLst>
      <p:ext uri="{BB962C8B-B14F-4D97-AF65-F5344CB8AC3E}">
        <p14:creationId xmlns:p14="http://schemas.microsoft.com/office/powerpoint/2010/main" val="3216040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26663B-4581-211B-D693-EBD94015DA1D}"/>
              </a:ext>
            </a:extLst>
          </p:cNvPr>
          <p:cNvSpPr>
            <a:spLocks noGrp="1"/>
          </p:cNvSpPr>
          <p:nvPr>
            <p:ph type="ftr" sz="quarter" idx="11"/>
          </p:nvPr>
        </p:nvSpPr>
        <p:spPr>
          <a:xfrm>
            <a:off x="96030" y="8000025"/>
            <a:ext cx="6264442" cy="326942"/>
          </a:xfrm>
        </p:spPr>
        <p:txBody>
          <a:bodyPr/>
          <a:lstStyle/>
          <a:p>
            <a:pPr>
              <a:defRPr/>
            </a:pPr>
            <a:r>
              <a:rPr lang="en-US" sz="900" dirty="0"/>
              <a:t>The American Towing &amp; Recovery Institute * PO Box 007 Wade NC 28395 * 910.747.9000 or Fax 910.486.8930 * www.amtowri.org * www.towingequipmentdirect.com * wes@americantowingandrecoveryinstitute.org </a:t>
            </a:r>
          </a:p>
        </p:txBody>
      </p:sp>
      <p:sp>
        <p:nvSpPr>
          <p:cNvPr id="3" name="Slide Number Placeholder 2">
            <a:extLst>
              <a:ext uri="{FF2B5EF4-FFF2-40B4-BE49-F238E27FC236}">
                <a16:creationId xmlns:a16="http://schemas.microsoft.com/office/drawing/2014/main" id="{9E22F680-70E7-C1B5-61D7-F888C03C2CB6}"/>
              </a:ext>
            </a:extLst>
          </p:cNvPr>
          <p:cNvSpPr>
            <a:spLocks noGrp="1"/>
          </p:cNvSpPr>
          <p:nvPr>
            <p:ph type="sldNum" sz="quarter" idx="12"/>
          </p:nvPr>
        </p:nvSpPr>
        <p:spPr/>
        <p:txBody>
          <a:bodyPr/>
          <a:lstStyle/>
          <a:p>
            <a:pPr>
              <a:defRPr/>
            </a:pPr>
            <a:fld id="{ACC94322-0133-4371-AFE1-2878F2B3A964}" type="slidenum">
              <a:rPr lang="en-US" altLang="en-US" smtClean="0"/>
              <a:pPr>
                <a:defRPr/>
              </a:pPr>
              <a:t>22</a:t>
            </a:fld>
            <a:endParaRPr lang="en-US" altLang="en-US"/>
          </a:p>
        </p:txBody>
      </p:sp>
      <p:pic>
        <p:nvPicPr>
          <p:cNvPr id="5" name="Picture 4" descr="A white background with black text&#10;&#10;Description automatically generated">
            <a:extLst>
              <a:ext uri="{FF2B5EF4-FFF2-40B4-BE49-F238E27FC236}">
                <a16:creationId xmlns:a16="http://schemas.microsoft.com/office/drawing/2014/main" id="{D996177C-ED0D-7012-931F-4E87101DC3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598" y="364446"/>
            <a:ext cx="6158502" cy="1277889"/>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9985EFD2-951A-AF8E-E6DA-62026001E53A}"/>
              </a:ext>
            </a:extLst>
          </p:cNvPr>
          <p:cNvPicPr>
            <a:picLocks noChangeAspect="1"/>
          </p:cNvPicPr>
          <p:nvPr/>
        </p:nvPicPr>
        <p:blipFill rotWithShape="1">
          <a:blip r:embed="rId3">
            <a:extLst>
              <a:ext uri="{28A0092B-C50C-407E-A947-70E740481C1C}">
                <a14:useLocalDpi xmlns:a14="http://schemas.microsoft.com/office/drawing/2010/main" val="0"/>
              </a:ext>
            </a:extLst>
          </a:blip>
          <a:srcRect t="4795"/>
          <a:stretch/>
        </p:blipFill>
        <p:spPr>
          <a:xfrm>
            <a:off x="260530" y="1965256"/>
            <a:ext cx="6282866" cy="1277889"/>
          </a:xfrm>
          <a:prstGeom prst="rect">
            <a:avLst/>
          </a:prstGeom>
        </p:spPr>
      </p:pic>
      <p:pic>
        <p:nvPicPr>
          <p:cNvPr id="4" name="Picture 3">
            <a:extLst>
              <a:ext uri="{FF2B5EF4-FFF2-40B4-BE49-F238E27FC236}">
                <a16:creationId xmlns:a16="http://schemas.microsoft.com/office/drawing/2014/main" id="{5231495C-1C76-E14B-4F57-AB6B6F8E2732}"/>
              </a:ext>
            </a:extLst>
          </p:cNvPr>
          <p:cNvPicPr>
            <a:picLocks noChangeAspect="1"/>
          </p:cNvPicPr>
          <p:nvPr/>
        </p:nvPicPr>
        <p:blipFill>
          <a:blip r:embed="rId4"/>
          <a:stretch>
            <a:fillRect/>
          </a:stretch>
        </p:blipFill>
        <p:spPr>
          <a:xfrm>
            <a:off x="131176" y="3496270"/>
            <a:ext cx="6541575" cy="1237595"/>
          </a:xfrm>
          <a:prstGeom prst="rect">
            <a:avLst/>
          </a:prstGeom>
        </p:spPr>
      </p:pic>
      <p:pic>
        <p:nvPicPr>
          <p:cNvPr id="6" name="Picture 5">
            <a:extLst>
              <a:ext uri="{FF2B5EF4-FFF2-40B4-BE49-F238E27FC236}">
                <a16:creationId xmlns:a16="http://schemas.microsoft.com/office/drawing/2014/main" id="{CEDA3680-B6EC-53F2-3B17-2BF6DE09537E}"/>
              </a:ext>
            </a:extLst>
          </p:cNvPr>
          <p:cNvPicPr>
            <a:picLocks noChangeAspect="1"/>
          </p:cNvPicPr>
          <p:nvPr/>
        </p:nvPicPr>
        <p:blipFill>
          <a:blip r:embed="rId5"/>
          <a:stretch>
            <a:fillRect/>
          </a:stretch>
        </p:blipFill>
        <p:spPr>
          <a:xfrm>
            <a:off x="131176" y="5173579"/>
            <a:ext cx="6609346" cy="1180240"/>
          </a:xfrm>
          <a:prstGeom prst="rect">
            <a:avLst/>
          </a:prstGeom>
        </p:spPr>
      </p:pic>
    </p:spTree>
    <p:extLst>
      <p:ext uri="{BB962C8B-B14F-4D97-AF65-F5344CB8AC3E}">
        <p14:creationId xmlns:p14="http://schemas.microsoft.com/office/powerpoint/2010/main" val="3878789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5E27326C-6F10-E030-C40D-855C81E8F23D}"/>
              </a:ext>
            </a:extLst>
          </p:cNvPr>
          <p:cNvSpPr>
            <a:spLocks noGrp="1" noChangeArrowheads="1"/>
          </p:cNvSpPr>
          <p:nvPr>
            <p:ph type="title"/>
          </p:nvPr>
        </p:nvSpPr>
        <p:spPr>
          <a:xfrm>
            <a:off x="1929342" y="278584"/>
            <a:ext cx="3268033" cy="342631"/>
          </a:xfrm>
        </p:spPr>
        <p:txBody>
          <a:bodyPr/>
          <a:lstStyle/>
          <a:p>
            <a:pPr eaLnBrk="1" hangingPunct="1"/>
            <a:r>
              <a:rPr lang="en-US" altLang="en-US" sz="2250" b="1" dirty="0"/>
              <a:t>CHAIN MEMORY</a:t>
            </a:r>
          </a:p>
        </p:txBody>
      </p:sp>
      <p:sp>
        <p:nvSpPr>
          <p:cNvPr id="3" name="Footer Placeholder 2">
            <a:extLst>
              <a:ext uri="{FF2B5EF4-FFF2-40B4-BE49-F238E27FC236}">
                <a16:creationId xmlns:a16="http://schemas.microsoft.com/office/drawing/2014/main" id="{60E33602-577B-94CF-F302-15399AFAE39F}"/>
              </a:ext>
            </a:extLst>
          </p:cNvPr>
          <p:cNvSpPr>
            <a:spLocks noGrp="1"/>
          </p:cNvSpPr>
          <p:nvPr>
            <p:ph type="ftr" sz="quarter" idx="11"/>
          </p:nvPr>
        </p:nvSpPr>
        <p:spPr>
          <a:xfrm>
            <a:off x="482673" y="8225892"/>
            <a:ext cx="5582841" cy="205383"/>
          </a:xfrm>
        </p:spPr>
        <p:txBody>
          <a:bodyPr/>
          <a:lstStyle/>
          <a:p>
            <a:pPr defTabSz="514350">
              <a:defRPr/>
            </a:pPr>
            <a:r>
              <a:rPr lang="en-US" sz="675" dirty="0">
                <a:solidFill>
                  <a:prstClr val="black">
                    <a:tint val="75000"/>
                  </a:prstClr>
                </a:solidFill>
                <a:latin typeface="Calibri" panose="020F0502020204030204"/>
                <a:cs typeface="+mn-cs"/>
              </a:rPr>
              <a:t>The American Towing &amp; Recovery Institute * PO Box 007 Wade NC 28395 * 910.747.9000 or Fax 910.486.8930 * www.amtowri.org * www.towingequipmentdirect.com * wes@americantowingandrecoveryinstitute.org </a:t>
            </a:r>
          </a:p>
        </p:txBody>
      </p:sp>
      <p:sp>
        <p:nvSpPr>
          <p:cNvPr id="2" name="Slide Number Placeholder 1">
            <a:extLst>
              <a:ext uri="{FF2B5EF4-FFF2-40B4-BE49-F238E27FC236}">
                <a16:creationId xmlns:a16="http://schemas.microsoft.com/office/drawing/2014/main" id="{AB7B548F-4D59-C1A2-6271-A9A977C4046F}"/>
              </a:ext>
            </a:extLst>
          </p:cNvPr>
          <p:cNvSpPr>
            <a:spLocks noGrp="1"/>
          </p:cNvSpPr>
          <p:nvPr>
            <p:ph type="sldNum" sz="quarter" idx="12"/>
          </p:nvPr>
        </p:nvSpPr>
        <p:spPr/>
        <p:txBody>
          <a:bodyPr/>
          <a:lstStyle/>
          <a:p>
            <a:pPr>
              <a:defRPr/>
            </a:pPr>
            <a:fld id="{56D59DC6-6EE6-447C-886C-C516B5D4BF20}" type="slidenum">
              <a:rPr lang="en-US" altLang="en-US" smtClean="0"/>
              <a:pPr>
                <a:defRPr/>
              </a:pPr>
              <a:t>23</a:t>
            </a:fld>
            <a:endParaRPr lang="en-US" altLang="en-US"/>
          </a:p>
        </p:txBody>
      </p:sp>
      <p:pic>
        <p:nvPicPr>
          <p:cNvPr id="5" name="Picture 4">
            <a:extLst>
              <a:ext uri="{FF2B5EF4-FFF2-40B4-BE49-F238E27FC236}">
                <a16:creationId xmlns:a16="http://schemas.microsoft.com/office/drawing/2014/main" id="{C046F6F6-6B2B-7A43-3E94-DFB4AA824E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8481" y="5602295"/>
            <a:ext cx="4896619" cy="151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2F1BBF7-EA5B-B6C9-B556-0DA246C340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4692" y="2812825"/>
            <a:ext cx="4896619" cy="151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TextBox 1">
            <a:extLst>
              <a:ext uri="{FF2B5EF4-FFF2-40B4-BE49-F238E27FC236}">
                <a16:creationId xmlns:a16="http://schemas.microsoft.com/office/drawing/2014/main" id="{8D7B1DAB-D85A-0678-1248-EF7C14080AB9}"/>
              </a:ext>
            </a:extLst>
          </p:cNvPr>
          <p:cNvSpPr txBox="1">
            <a:spLocks noChangeArrowheads="1"/>
          </p:cNvSpPr>
          <p:nvPr/>
        </p:nvSpPr>
        <p:spPr bwMode="auto">
          <a:xfrm>
            <a:off x="772211" y="1966787"/>
            <a:ext cx="5903482" cy="738664"/>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defTabSz="514350">
              <a:spcBef>
                <a:spcPct val="0"/>
              </a:spcBef>
              <a:buNone/>
              <a:defRPr/>
            </a:pPr>
            <a:r>
              <a:rPr lang="en-US" altLang="en-US" sz="1400" b="1" dirty="0">
                <a:solidFill>
                  <a:prstClr val="black"/>
                </a:solidFill>
              </a:rPr>
              <a:t>Grade 100 3/8” </a:t>
            </a:r>
          </a:p>
          <a:p>
            <a:pPr algn="ctr" defTabSz="514350">
              <a:spcBef>
                <a:spcPct val="0"/>
              </a:spcBef>
              <a:buNone/>
              <a:defRPr/>
            </a:pPr>
            <a:r>
              <a:rPr lang="en-US" altLang="en-US" sz="1400" b="1" dirty="0">
                <a:solidFill>
                  <a:prstClr val="black"/>
                </a:solidFill>
              </a:rPr>
              <a:t>WLL 8800lbs</a:t>
            </a:r>
          </a:p>
          <a:p>
            <a:pPr algn="ctr" defTabSz="514350">
              <a:spcBef>
                <a:spcPct val="0"/>
              </a:spcBef>
              <a:buNone/>
              <a:defRPr/>
            </a:pPr>
            <a:r>
              <a:rPr lang="en-US" altLang="en-US" sz="1400" b="1" dirty="0">
                <a:solidFill>
                  <a:prstClr val="black"/>
                </a:solidFill>
              </a:rPr>
              <a:t>MBS 35,200lbs</a:t>
            </a:r>
          </a:p>
        </p:txBody>
      </p:sp>
      <p:sp>
        <p:nvSpPr>
          <p:cNvPr id="59399" name="TextBox 1">
            <a:extLst>
              <a:ext uri="{FF2B5EF4-FFF2-40B4-BE49-F238E27FC236}">
                <a16:creationId xmlns:a16="http://schemas.microsoft.com/office/drawing/2014/main" id="{85DB0FC2-0652-6D1D-F60E-3D1248EE130D}"/>
              </a:ext>
            </a:extLst>
          </p:cNvPr>
          <p:cNvSpPr txBox="1">
            <a:spLocks noChangeArrowheads="1"/>
          </p:cNvSpPr>
          <p:nvPr/>
        </p:nvSpPr>
        <p:spPr bwMode="auto">
          <a:xfrm>
            <a:off x="210665" y="762454"/>
            <a:ext cx="670538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514350" eaLnBrk="0" fontAlgn="base" hangingPunct="0">
              <a:spcBef>
                <a:spcPct val="0"/>
              </a:spcBef>
              <a:spcAft>
                <a:spcPct val="0"/>
              </a:spcAft>
              <a:defRPr/>
            </a:pPr>
            <a:r>
              <a:rPr lang="en-US" altLang="en-US" sz="2400" dirty="0">
                <a:solidFill>
                  <a:srgbClr val="0070C0"/>
                </a:solidFill>
              </a:rPr>
              <a:t>How much does a one-time overload affect the overall strength of a chain?</a:t>
            </a:r>
          </a:p>
        </p:txBody>
      </p:sp>
      <p:sp>
        <p:nvSpPr>
          <p:cNvPr id="59400" name="TextBox 2">
            <a:extLst>
              <a:ext uri="{FF2B5EF4-FFF2-40B4-BE49-F238E27FC236}">
                <a16:creationId xmlns:a16="http://schemas.microsoft.com/office/drawing/2014/main" id="{7634578F-D9F9-EB6E-6F7F-124DC8FA05C8}"/>
              </a:ext>
            </a:extLst>
          </p:cNvPr>
          <p:cNvSpPr txBox="1">
            <a:spLocks noChangeArrowheads="1"/>
          </p:cNvSpPr>
          <p:nvPr/>
        </p:nvSpPr>
        <p:spPr bwMode="auto">
          <a:xfrm>
            <a:off x="201528" y="3281402"/>
            <a:ext cx="1152397"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514350" eaLnBrk="0" fontAlgn="base" hangingPunct="0">
              <a:spcBef>
                <a:spcPct val="0"/>
              </a:spcBef>
              <a:spcAft>
                <a:spcPct val="0"/>
              </a:spcAft>
              <a:defRPr/>
            </a:pPr>
            <a:r>
              <a:rPr lang="en-US" altLang="en-US" sz="1575" b="1" dirty="0">
                <a:solidFill>
                  <a:srgbClr val="FF0000"/>
                </a:solidFill>
              </a:rPr>
              <a:t>1</a:t>
            </a:r>
            <a:r>
              <a:rPr lang="en-US" altLang="en-US" sz="1575" b="1" baseline="30000" dirty="0">
                <a:solidFill>
                  <a:srgbClr val="FF0000"/>
                </a:solidFill>
              </a:rPr>
              <a:t>st</a:t>
            </a:r>
            <a:r>
              <a:rPr lang="en-US" altLang="en-US" sz="1575" b="1" dirty="0">
                <a:solidFill>
                  <a:srgbClr val="FF0000"/>
                </a:solidFill>
              </a:rPr>
              <a:t> pull 17,820 </a:t>
            </a:r>
            <a:r>
              <a:rPr lang="en-US" altLang="en-US" sz="1575" b="1" dirty="0" err="1">
                <a:solidFill>
                  <a:srgbClr val="FF0000"/>
                </a:solidFill>
              </a:rPr>
              <a:t>lbs</a:t>
            </a:r>
            <a:endParaRPr lang="en-US" altLang="en-US" sz="1575" b="1" dirty="0">
              <a:solidFill>
                <a:srgbClr val="FF0000"/>
              </a:solidFill>
            </a:endParaRPr>
          </a:p>
        </p:txBody>
      </p:sp>
      <p:sp>
        <p:nvSpPr>
          <p:cNvPr id="59401" name="TextBox 9">
            <a:extLst>
              <a:ext uri="{FF2B5EF4-FFF2-40B4-BE49-F238E27FC236}">
                <a16:creationId xmlns:a16="http://schemas.microsoft.com/office/drawing/2014/main" id="{73792D22-2214-09AF-4570-63916C0C2B7F}"/>
              </a:ext>
            </a:extLst>
          </p:cNvPr>
          <p:cNvSpPr txBox="1">
            <a:spLocks noChangeArrowheads="1"/>
          </p:cNvSpPr>
          <p:nvPr/>
        </p:nvSpPr>
        <p:spPr bwMode="auto">
          <a:xfrm>
            <a:off x="129332" y="6181856"/>
            <a:ext cx="1285759"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514350" eaLnBrk="0" fontAlgn="base" hangingPunct="0">
              <a:spcBef>
                <a:spcPct val="0"/>
              </a:spcBef>
              <a:spcAft>
                <a:spcPct val="0"/>
              </a:spcAft>
              <a:defRPr/>
            </a:pPr>
            <a:r>
              <a:rPr lang="en-US" altLang="en-US" sz="1575" b="1" dirty="0">
                <a:solidFill>
                  <a:srgbClr val="FF0000"/>
                </a:solidFill>
              </a:rPr>
              <a:t>2</a:t>
            </a:r>
            <a:r>
              <a:rPr lang="en-US" altLang="en-US" sz="1575" b="1" baseline="30000" dirty="0">
                <a:solidFill>
                  <a:srgbClr val="FF0000"/>
                </a:solidFill>
              </a:rPr>
              <a:t>nd</a:t>
            </a:r>
            <a:r>
              <a:rPr lang="en-US" altLang="en-US" sz="1575" b="1" dirty="0">
                <a:solidFill>
                  <a:srgbClr val="FF0000"/>
                </a:solidFill>
              </a:rPr>
              <a:t> Pull 28,510 </a:t>
            </a:r>
            <a:r>
              <a:rPr lang="en-US" altLang="en-US" sz="1575" b="1" dirty="0" err="1">
                <a:solidFill>
                  <a:srgbClr val="FF0000"/>
                </a:solidFill>
              </a:rPr>
              <a:t>lbs</a:t>
            </a:r>
            <a:endParaRPr lang="en-US" altLang="en-US" sz="1575" b="1" dirty="0">
              <a:solidFill>
                <a:srgbClr val="FF0000"/>
              </a:solidFill>
            </a:endParaRPr>
          </a:p>
        </p:txBody>
      </p:sp>
      <p:sp>
        <p:nvSpPr>
          <p:cNvPr id="59402" name="TextBox 10">
            <a:extLst>
              <a:ext uri="{FF2B5EF4-FFF2-40B4-BE49-F238E27FC236}">
                <a16:creationId xmlns:a16="http://schemas.microsoft.com/office/drawing/2014/main" id="{8464918C-33C0-739E-F3D2-558A3F1DAD13}"/>
              </a:ext>
            </a:extLst>
          </p:cNvPr>
          <p:cNvSpPr txBox="1">
            <a:spLocks noChangeArrowheads="1"/>
          </p:cNvSpPr>
          <p:nvPr/>
        </p:nvSpPr>
        <p:spPr bwMode="auto">
          <a:xfrm>
            <a:off x="5444365" y="3220165"/>
            <a:ext cx="99694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514350" eaLnBrk="0" fontAlgn="base" hangingPunct="0">
              <a:spcBef>
                <a:spcPct val="0"/>
              </a:spcBef>
              <a:spcAft>
                <a:spcPct val="0"/>
              </a:spcAft>
              <a:defRPr/>
            </a:pPr>
            <a:r>
              <a:rPr lang="en-US" altLang="en-US" sz="1350" dirty="0">
                <a:solidFill>
                  <a:srgbClr val="FF0000"/>
                </a:solidFill>
              </a:rPr>
              <a:t>Lost about 25 percent in ONE overload.</a:t>
            </a: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5BFD4196-7EAE-DC9D-D668-C75AC6145A3E}"/>
              </a:ext>
            </a:extLst>
          </p:cNvPr>
          <p:cNvSpPr>
            <a:spLocks noGrp="1" noChangeArrowheads="1"/>
          </p:cNvSpPr>
          <p:nvPr>
            <p:ph type="title"/>
          </p:nvPr>
        </p:nvSpPr>
        <p:spPr>
          <a:xfrm>
            <a:off x="2297707" y="117706"/>
            <a:ext cx="2969667" cy="634538"/>
          </a:xfrm>
        </p:spPr>
        <p:txBody>
          <a:bodyPr vert="horz" wrap="square" lIns="51435" tIns="25718" rIns="51435" bIns="25718" numCol="1" rtlCol="0" anchor="ctr" anchorCtr="0" compatLnSpc="1">
            <a:prstTxWarp prst="textNoShape">
              <a:avLst/>
            </a:prstTxWarp>
            <a:normAutofit/>
          </a:bodyPr>
          <a:lstStyle/>
          <a:p>
            <a:pPr defTabSz="514350" eaLnBrk="1" fontAlgn="auto" hangingPunct="1">
              <a:spcAft>
                <a:spcPts val="0"/>
              </a:spcAft>
              <a:defRPr/>
            </a:pPr>
            <a:r>
              <a:rPr lang="en-US" altLang="en-US" sz="2250" dirty="0"/>
              <a:t>Break Test #1</a:t>
            </a:r>
          </a:p>
        </p:txBody>
      </p:sp>
      <p:sp>
        <p:nvSpPr>
          <p:cNvPr id="104451" name="Rectangle 3">
            <a:extLst>
              <a:ext uri="{FF2B5EF4-FFF2-40B4-BE49-F238E27FC236}">
                <a16:creationId xmlns:a16="http://schemas.microsoft.com/office/drawing/2014/main" id="{E9253EE9-9953-A00D-CD24-F7904B7D9225}"/>
              </a:ext>
            </a:extLst>
          </p:cNvPr>
          <p:cNvSpPr>
            <a:spLocks noGrp="1" noChangeArrowheads="1"/>
          </p:cNvSpPr>
          <p:nvPr>
            <p:ph type="body" sz="half" idx="1"/>
          </p:nvPr>
        </p:nvSpPr>
        <p:spPr>
          <a:xfrm>
            <a:off x="137517" y="829560"/>
            <a:ext cx="3816216" cy="1973630"/>
          </a:xfrm>
        </p:spPr>
        <p:txBody>
          <a:bodyPr vert="horz" wrap="square" lIns="51435" tIns="25718" rIns="51435" bIns="25718" numCol="1" rtlCol="0" anchor="ctr" anchorCtr="0" compatLnSpc="1">
            <a:prstTxWarp prst="textNoShape">
              <a:avLst/>
            </a:prstTxWarp>
            <a:noAutofit/>
          </a:bodyPr>
          <a:lstStyle/>
          <a:p>
            <a:pPr marL="108496" indent="-128588" defTabSz="514350" eaLnBrk="1" fontAlgn="auto" hangingPunct="1">
              <a:spcAft>
                <a:spcPts val="0"/>
              </a:spcAft>
              <a:defRPr/>
            </a:pPr>
            <a:r>
              <a:rPr lang="en-US" altLang="en-US" sz="1013" b="1" i="1" u="sng" dirty="0"/>
              <a:t>Chain:</a:t>
            </a:r>
            <a:r>
              <a:rPr lang="en-US" altLang="en-US" sz="1013" dirty="0"/>
              <a:t> 9/32” Grade 100 - Working load limit 4,300 lbs.</a:t>
            </a:r>
            <a:endParaRPr lang="en-US" altLang="en-US" sz="1013" b="1" i="1" u="sng" dirty="0"/>
          </a:p>
          <a:p>
            <a:pPr marL="108496" indent="-128588" defTabSz="514350" eaLnBrk="1" fontAlgn="auto" hangingPunct="1">
              <a:spcAft>
                <a:spcPts val="0"/>
              </a:spcAft>
              <a:defRPr/>
            </a:pPr>
            <a:r>
              <a:rPr lang="en-US" altLang="en-US" sz="1013" b="1" i="1" u="sng" dirty="0"/>
              <a:t>Fittings:</a:t>
            </a:r>
            <a:r>
              <a:rPr lang="en-US" altLang="en-US" sz="1013" dirty="0"/>
              <a:t> 2 Grade 100 alloy grab hooks</a:t>
            </a:r>
            <a:endParaRPr lang="en-US" altLang="en-US" sz="1013" b="1" i="1" u="sng" dirty="0"/>
          </a:p>
          <a:p>
            <a:pPr marL="108496" indent="-128588" defTabSz="514350" eaLnBrk="1" fontAlgn="auto" hangingPunct="1">
              <a:spcAft>
                <a:spcPts val="0"/>
              </a:spcAft>
              <a:defRPr/>
            </a:pPr>
            <a:r>
              <a:rPr lang="en-US" altLang="en-US" sz="1013" b="1" i="1" u="sng" dirty="0"/>
              <a:t>Configuration:</a:t>
            </a:r>
            <a:r>
              <a:rPr lang="en-US" altLang="en-US" sz="1013" dirty="0"/>
              <a:t> Single leg with one end of chain choked around 3-inch pin and the chain hooked back onto itself.  The other end of the chain hooked back onto itself with the power coming from a 2-ton slip hook similar to what is found on many light duty wreckers.</a:t>
            </a:r>
            <a:endParaRPr lang="en-US" altLang="en-US" sz="1013" b="1" i="1" u="sng" dirty="0"/>
          </a:p>
          <a:p>
            <a:pPr marL="108496" indent="-128588" defTabSz="514350" eaLnBrk="1" fontAlgn="auto" hangingPunct="1">
              <a:spcAft>
                <a:spcPts val="0"/>
              </a:spcAft>
              <a:defRPr/>
            </a:pPr>
            <a:r>
              <a:rPr lang="en-US" altLang="en-US" sz="1013" b="1" i="1" u="sng" dirty="0"/>
              <a:t>Amount of force to break:</a:t>
            </a:r>
            <a:r>
              <a:rPr lang="en-US" altLang="en-US" sz="1013" dirty="0"/>
              <a:t> 16,140 lbs.</a:t>
            </a:r>
            <a:endParaRPr lang="en-US" altLang="en-US" sz="1013" b="1" i="1" u="sng" dirty="0"/>
          </a:p>
          <a:p>
            <a:pPr marL="108496" indent="-128588" defTabSz="514350" eaLnBrk="1" fontAlgn="auto" hangingPunct="1">
              <a:spcAft>
                <a:spcPts val="0"/>
              </a:spcAft>
              <a:defRPr/>
            </a:pPr>
            <a:r>
              <a:rPr lang="en-US" altLang="en-US" sz="1013" b="1" i="1" u="sng" dirty="0"/>
              <a:t>Where did it fail:</a:t>
            </a:r>
            <a:r>
              <a:rPr lang="en-US" altLang="en-US" sz="1013" dirty="0"/>
              <a:t> </a:t>
            </a:r>
            <a:r>
              <a:rPr lang="en-US" altLang="en-US" sz="1013" b="1" dirty="0"/>
              <a:t> </a:t>
            </a:r>
            <a:r>
              <a:rPr lang="en-US" altLang="en-US" sz="1013" dirty="0"/>
              <a:t>A </a:t>
            </a:r>
            <a:r>
              <a:rPr lang="en-US" altLang="en-US" sz="1013" b="1" i="1" u="sng" dirty="0"/>
              <a:t>chain link failed </a:t>
            </a:r>
            <a:r>
              <a:rPr lang="en-US" altLang="en-US" sz="1013" dirty="0"/>
              <a:t>where a grab hook was connected to the chain on the right hand side.</a:t>
            </a:r>
            <a:endParaRPr lang="en-US" altLang="en-US" sz="1013" b="1" i="1" u="sng" dirty="0"/>
          </a:p>
          <a:p>
            <a:pPr marL="108496" indent="-128588" defTabSz="514350" eaLnBrk="1" fontAlgn="auto" hangingPunct="1">
              <a:spcAft>
                <a:spcPts val="0"/>
              </a:spcAft>
              <a:defRPr/>
            </a:pPr>
            <a:r>
              <a:rPr lang="en-US" altLang="en-US" sz="1013" b="1" i="1" u="sng" dirty="0"/>
              <a:t>Notes and comments:</a:t>
            </a:r>
            <a:r>
              <a:rPr lang="en-US" altLang="en-US" sz="1013" dirty="0"/>
              <a:t> While this method allows the chain to be as long as possible the two small loops proves to be weaker than one larger loop.</a:t>
            </a:r>
          </a:p>
        </p:txBody>
      </p:sp>
      <p:pic>
        <p:nvPicPr>
          <p:cNvPr id="70660" name="Picture 4" descr="break 1">
            <a:extLst>
              <a:ext uri="{FF2B5EF4-FFF2-40B4-BE49-F238E27FC236}">
                <a16:creationId xmlns:a16="http://schemas.microsoft.com/office/drawing/2014/main" id="{DE6B2CCE-869D-94A4-6932-0D117DF66542}"/>
              </a:ext>
            </a:extLst>
          </p:cNvPr>
          <p:cNvPicPr>
            <a:picLocks noGrp="1" noChangeAspect="1" noChangeArrowheads="1"/>
          </p:cNvPicPr>
          <p:nvPr>
            <p:ph sz="quarter" idx="2"/>
          </p:nvPr>
        </p:nvPicPr>
        <p:blipFill rotWithShape="1">
          <a:blip r:embed="rId3">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val="0"/>
              </a:ext>
            </a:extLst>
          </a:blip>
          <a:srcRect t="19990" b="23030"/>
          <a:stretch/>
        </p:blipFill>
        <p:spPr>
          <a:xfrm>
            <a:off x="4041544" y="1950576"/>
            <a:ext cx="2736609" cy="702530"/>
          </a:xfrm>
          <a:prstGeom prst="rect">
            <a:avLst/>
          </a:prstGeom>
        </p:spPr>
      </p:pic>
      <p:pic>
        <p:nvPicPr>
          <p:cNvPr id="70661" name="Picture 5" descr="break 1">
            <a:extLst>
              <a:ext uri="{FF2B5EF4-FFF2-40B4-BE49-F238E27FC236}">
                <a16:creationId xmlns:a16="http://schemas.microsoft.com/office/drawing/2014/main" id="{A404A279-72DA-C5BD-0532-55C8FCBC1D64}"/>
              </a:ext>
            </a:extLst>
          </p:cNvPr>
          <p:cNvPicPr>
            <a:picLocks noGrp="1" noChangeAspect="1" noChangeArrowheads="1"/>
          </p:cNvPicPr>
          <p:nvPr>
            <p:ph sz="quarter" idx="3"/>
          </p:nvPr>
        </p:nvPicPr>
        <p:blipFill>
          <a:blip r:embed="rId5">
            <a:extLst>
              <a:ext uri="{BEBA8EAE-BF5A-486C-A8C5-ECC9F3942E4B}">
                <a14:imgProps xmlns:a14="http://schemas.microsoft.com/office/drawing/2010/main">
                  <a14:imgLayer r:embed="rId6">
                    <a14:imgEffect>
                      <a14:brightnessContrast bright="13000"/>
                    </a14:imgEffect>
                  </a14:imgLayer>
                </a14:imgProps>
              </a:ext>
              <a:ext uri="{28A0092B-C50C-407E-A947-70E740481C1C}">
                <a14:useLocalDpi xmlns:a14="http://schemas.microsoft.com/office/drawing/2010/main" val="0"/>
              </a:ext>
            </a:extLst>
          </a:blip>
          <a:srcRect l="76160" t="33730" b="31136"/>
          <a:stretch>
            <a:fillRect/>
          </a:stretch>
        </p:blipFill>
        <p:spPr>
          <a:xfrm>
            <a:off x="4041544" y="629919"/>
            <a:ext cx="2736608" cy="1348791"/>
          </a:xfrm>
          <a:prstGeom prst="rect">
            <a:avLst/>
          </a:prstGeom>
        </p:spPr>
      </p:pic>
      <p:sp>
        <p:nvSpPr>
          <p:cNvPr id="2" name="Footer Placeholder 1">
            <a:extLst>
              <a:ext uri="{FF2B5EF4-FFF2-40B4-BE49-F238E27FC236}">
                <a16:creationId xmlns:a16="http://schemas.microsoft.com/office/drawing/2014/main" id="{8B623660-03B7-927E-624C-AC3002B98C6F}"/>
              </a:ext>
            </a:extLst>
          </p:cNvPr>
          <p:cNvSpPr>
            <a:spLocks noGrp="1"/>
          </p:cNvSpPr>
          <p:nvPr>
            <p:ph type="ftr" sz="quarter" idx="11"/>
          </p:nvPr>
        </p:nvSpPr>
        <p:spPr>
          <a:xfrm>
            <a:off x="642491" y="8742156"/>
            <a:ext cx="5214543" cy="205383"/>
          </a:xfrm>
        </p:spPr>
        <p:txBody>
          <a:bodyPr/>
          <a:lstStyle/>
          <a:p>
            <a:pPr defTabSz="514350">
              <a:defRPr/>
            </a:pPr>
            <a:r>
              <a:rPr lang="en-US" dirty="0">
                <a:solidFill>
                  <a:prstClr val="black">
                    <a:tint val="75000"/>
                  </a:prstClr>
                </a:solidFill>
                <a:latin typeface="Calibri" panose="020F0502020204030204"/>
                <a:cs typeface="+mn-cs"/>
              </a:rPr>
              <a:t>The American Towing &amp; Recovery Institute * PO Box 007 Wade NC 28395 * 910.747.9000 or Fax 910.486.8930 * www.amtowri.org * www.towingequipmentdirect.com * wes@americantowingandrecoveryinstitute.org </a:t>
            </a:r>
          </a:p>
        </p:txBody>
      </p:sp>
      <p:sp>
        <p:nvSpPr>
          <p:cNvPr id="3" name="Slide Number Placeholder 2">
            <a:extLst>
              <a:ext uri="{FF2B5EF4-FFF2-40B4-BE49-F238E27FC236}">
                <a16:creationId xmlns:a16="http://schemas.microsoft.com/office/drawing/2014/main" id="{35034A4C-E79D-307F-21D8-85E0C21DE2A8}"/>
              </a:ext>
            </a:extLst>
          </p:cNvPr>
          <p:cNvSpPr>
            <a:spLocks noGrp="1"/>
          </p:cNvSpPr>
          <p:nvPr>
            <p:ph type="sldNum" sz="quarter" idx="12"/>
          </p:nvPr>
        </p:nvSpPr>
        <p:spPr>
          <a:xfrm>
            <a:off x="5052613" y="8435244"/>
            <a:ext cx="1600200" cy="635000"/>
          </a:xfrm>
        </p:spPr>
        <p:txBody>
          <a:bodyPr/>
          <a:lstStyle/>
          <a:p>
            <a:pPr>
              <a:defRPr/>
            </a:pPr>
            <a:fld id="{49E54D8B-5658-4A39-9A54-A81D3EB717D8}" type="slidenum">
              <a:rPr lang="en-US" altLang="en-US" smtClean="0"/>
              <a:pPr>
                <a:defRPr/>
              </a:pPr>
              <a:t>24</a:t>
            </a:fld>
            <a:endParaRPr lang="en-US" altLang="en-US" dirty="0"/>
          </a:p>
        </p:txBody>
      </p:sp>
      <p:sp>
        <p:nvSpPr>
          <p:cNvPr id="5" name="TextBox 4">
            <a:extLst>
              <a:ext uri="{FF2B5EF4-FFF2-40B4-BE49-F238E27FC236}">
                <a16:creationId xmlns:a16="http://schemas.microsoft.com/office/drawing/2014/main" id="{A2F62C24-286E-300B-0A95-77446647BBF8}"/>
              </a:ext>
            </a:extLst>
          </p:cNvPr>
          <p:cNvSpPr txBox="1"/>
          <p:nvPr/>
        </p:nvSpPr>
        <p:spPr>
          <a:xfrm>
            <a:off x="2648848" y="2931407"/>
            <a:ext cx="3429000" cy="461665"/>
          </a:xfrm>
          <a:prstGeom prst="rect">
            <a:avLst/>
          </a:prstGeom>
          <a:noFill/>
        </p:spPr>
        <p:txBody>
          <a:bodyPr wrap="square">
            <a:spAutoFit/>
          </a:bodyPr>
          <a:lstStyle/>
          <a:p>
            <a:r>
              <a:rPr lang="en-US" sz="2400" dirty="0"/>
              <a:t>Break Test #2</a:t>
            </a:r>
          </a:p>
        </p:txBody>
      </p:sp>
      <p:pic>
        <p:nvPicPr>
          <p:cNvPr id="6" name="Picture 5">
            <a:extLst>
              <a:ext uri="{FF2B5EF4-FFF2-40B4-BE49-F238E27FC236}">
                <a16:creationId xmlns:a16="http://schemas.microsoft.com/office/drawing/2014/main" id="{CD3FE35E-63FA-E122-6ECB-49A83AC83BB9}"/>
              </a:ext>
            </a:extLst>
          </p:cNvPr>
          <p:cNvPicPr>
            <a:picLocks noChangeAspect="1"/>
          </p:cNvPicPr>
          <p:nvPr/>
        </p:nvPicPr>
        <p:blipFill>
          <a:blip r:embed="rId7"/>
          <a:stretch>
            <a:fillRect/>
          </a:stretch>
        </p:blipFill>
        <p:spPr>
          <a:xfrm>
            <a:off x="55508" y="3307160"/>
            <a:ext cx="3846909" cy="2426418"/>
          </a:xfrm>
          <a:prstGeom prst="rect">
            <a:avLst/>
          </a:prstGeom>
        </p:spPr>
      </p:pic>
      <p:pic>
        <p:nvPicPr>
          <p:cNvPr id="7" name="Picture 6">
            <a:extLst>
              <a:ext uri="{FF2B5EF4-FFF2-40B4-BE49-F238E27FC236}">
                <a16:creationId xmlns:a16="http://schemas.microsoft.com/office/drawing/2014/main" id="{B8732949-7FE0-FD7F-03A4-709E028488C0}"/>
              </a:ext>
            </a:extLst>
          </p:cNvPr>
          <p:cNvPicPr>
            <a:picLocks noChangeAspect="1"/>
          </p:cNvPicPr>
          <p:nvPr/>
        </p:nvPicPr>
        <p:blipFill rotWithShape="1">
          <a:blip r:embed="rId8"/>
          <a:srcRect t="25056" b="33447"/>
          <a:stretch/>
        </p:blipFill>
        <p:spPr>
          <a:xfrm>
            <a:off x="3918130" y="3824732"/>
            <a:ext cx="2725148" cy="635000"/>
          </a:xfrm>
          <a:prstGeom prst="rect">
            <a:avLst/>
          </a:prstGeom>
        </p:spPr>
      </p:pic>
      <p:pic>
        <p:nvPicPr>
          <p:cNvPr id="8" name="Picture 7">
            <a:extLst>
              <a:ext uri="{FF2B5EF4-FFF2-40B4-BE49-F238E27FC236}">
                <a16:creationId xmlns:a16="http://schemas.microsoft.com/office/drawing/2014/main" id="{4014850B-6C2C-3885-FEA5-950052219007}"/>
              </a:ext>
            </a:extLst>
          </p:cNvPr>
          <p:cNvPicPr>
            <a:picLocks noChangeAspect="1"/>
          </p:cNvPicPr>
          <p:nvPr/>
        </p:nvPicPr>
        <p:blipFill>
          <a:blip r:embed="rId9"/>
          <a:stretch>
            <a:fillRect/>
          </a:stretch>
        </p:blipFill>
        <p:spPr>
          <a:xfrm>
            <a:off x="3927275" y="4459732"/>
            <a:ext cx="2706859" cy="1115665"/>
          </a:xfrm>
          <a:prstGeom prst="rect">
            <a:avLst/>
          </a:prstGeom>
        </p:spPr>
      </p:pic>
      <p:sp>
        <p:nvSpPr>
          <p:cNvPr id="12" name="TextBox 11">
            <a:extLst>
              <a:ext uri="{FF2B5EF4-FFF2-40B4-BE49-F238E27FC236}">
                <a16:creationId xmlns:a16="http://schemas.microsoft.com/office/drawing/2014/main" id="{6D476C67-8CFB-1140-71CE-9DF43AF83E66}"/>
              </a:ext>
            </a:extLst>
          </p:cNvPr>
          <p:cNvSpPr txBox="1"/>
          <p:nvPr/>
        </p:nvSpPr>
        <p:spPr>
          <a:xfrm>
            <a:off x="1944166" y="5781234"/>
            <a:ext cx="3429000" cy="461665"/>
          </a:xfrm>
          <a:prstGeom prst="rect">
            <a:avLst/>
          </a:prstGeom>
          <a:noFill/>
        </p:spPr>
        <p:txBody>
          <a:bodyPr wrap="square">
            <a:spAutoFit/>
          </a:bodyPr>
          <a:lstStyle/>
          <a:p>
            <a:pPr algn="ctr"/>
            <a:r>
              <a:rPr lang="en-US" sz="2400" dirty="0"/>
              <a:t>Break Test #3</a:t>
            </a:r>
          </a:p>
        </p:txBody>
      </p:sp>
      <p:sp>
        <p:nvSpPr>
          <p:cNvPr id="14" name="TextBox 13">
            <a:extLst>
              <a:ext uri="{FF2B5EF4-FFF2-40B4-BE49-F238E27FC236}">
                <a16:creationId xmlns:a16="http://schemas.microsoft.com/office/drawing/2014/main" id="{08171304-846E-10E8-330C-5B39910428F2}"/>
              </a:ext>
            </a:extLst>
          </p:cNvPr>
          <p:cNvSpPr txBox="1"/>
          <p:nvPr/>
        </p:nvSpPr>
        <p:spPr>
          <a:xfrm>
            <a:off x="79849" y="6148767"/>
            <a:ext cx="3737491" cy="2516073"/>
          </a:xfrm>
          <a:prstGeom prst="rect">
            <a:avLst/>
          </a:prstGeom>
          <a:noFill/>
        </p:spPr>
        <p:txBody>
          <a:bodyPr wrap="square">
            <a:spAutoFit/>
          </a:bodyPr>
          <a:lstStyle/>
          <a:p>
            <a:r>
              <a:rPr lang="en-US" sz="1050" dirty="0"/>
              <a:t>Chain: 9/32” Grade 100 - Working load limit 7,400 </a:t>
            </a:r>
            <a:r>
              <a:rPr lang="en-US" sz="1050" dirty="0" err="1"/>
              <a:t>lbs</a:t>
            </a:r>
            <a:endParaRPr lang="en-US" sz="1050" dirty="0"/>
          </a:p>
          <a:p>
            <a:r>
              <a:rPr lang="en-US" sz="1050" dirty="0"/>
              <a:t>Fittings: 1 Oblong ring (rated for a two leg bridle), 1 Grade 100 alloy chain coupler - hammer lock, 1 Grade 100 sling hook.</a:t>
            </a:r>
          </a:p>
          <a:p>
            <a:r>
              <a:rPr lang="en-US" sz="1050" dirty="0"/>
              <a:t>Configuration: Created almost a two legged bridle with chain legs encompassed around 3-inch pin.</a:t>
            </a:r>
          </a:p>
          <a:p>
            <a:r>
              <a:rPr lang="en-US" sz="1050" dirty="0"/>
              <a:t>Amount of force to break: 37,840 </a:t>
            </a:r>
            <a:r>
              <a:rPr lang="en-US" sz="1050" dirty="0" err="1"/>
              <a:t>lbs</a:t>
            </a:r>
            <a:endParaRPr lang="en-US" sz="1050" dirty="0"/>
          </a:p>
          <a:p>
            <a:r>
              <a:rPr lang="en-US" sz="1050" dirty="0"/>
              <a:t>Where did it fail: The chain link failed in the bend at the connection at the load, i.e. the 3-inch pin. The alloy chain coupler - hammer lock was stretching significantly as well.  All of the assembly was warm to the touch.</a:t>
            </a:r>
          </a:p>
          <a:p>
            <a:r>
              <a:rPr lang="en-US" sz="1050" dirty="0"/>
              <a:t>Notes and comments: This method was the strongest of the all of the methods tested and is the best method for achieving the best strength expectations when rigging a chain for a serious heavy pull or lift.</a:t>
            </a:r>
          </a:p>
        </p:txBody>
      </p:sp>
      <p:pic>
        <p:nvPicPr>
          <p:cNvPr id="15" name="Picture 14">
            <a:extLst>
              <a:ext uri="{FF2B5EF4-FFF2-40B4-BE49-F238E27FC236}">
                <a16:creationId xmlns:a16="http://schemas.microsoft.com/office/drawing/2014/main" id="{E441F2FF-E892-506E-FE0E-356A7D7C369A}"/>
              </a:ext>
            </a:extLst>
          </p:cNvPr>
          <p:cNvPicPr>
            <a:picLocks noChangeAspect="1"/>
          </p:cNvPicPr>
          <p:nvPr/>
        </p:nvPicPr>
        <p:blipFill>
          <a:blip r:embed="rId10"/>
          <a:stretch>
            <a:fillRect/>
          </a:stretch>
        </p:blipFill>
        <p:spPr>
          <a:xfrm>
            <a:off x="3816658" y="6392954"/>
            <a:ext cx="2973961" cy="708517"/>
          </a:xfrm>
          <a:prstGeom prst="rect">
            <a:avLst/>
          </a:prstGeom>
        </p:spPr>
      </p:pic>
      <p:pic>
        <p:nvPicPr>
          <p:cNvPr id="16" name="Picture 15">
            <a:extLst>
              <a:ext uri="{FF2B5EF4-FFF2-40B4-BE49-F238E27FC236}">
                <a16:creationId xmlns:a16="http://schemas.microsoft.com/office/drawing/2014/main" id="{4D43873B-5A66-4C87-7AB4-32B5D884CD61}"/>
              </a:ext>
            </a:extLst>
          </p:cNvPr>
          <p:cNvPicPr>
            <a:picLocks noChangeAspect="1"/>
          </p:cNvPicPr>
          <p:nvPr/>
        </p:nvPicPr>
        <p:blipFill>
          <a:blip r:embed="rId11"/>
          <a:stretch>
            <a:fillRect/>
          </a:stretch>
        </p:blipFill>
        <p:spPr>
          <a:xfrm>
            <a:off x="3816658" y="7067351"/>
            <a:ext cx="2961493" cy="131075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31D934B4-30B1-26E8-71E9-1B052A1A44EE}"/>
              </a:ext>
            </a:extLst>
          </p:cNvPr>
          <p:cNvSpPr>
            <a:spLocks noGrp="1" noChangeArrowheads="1"/>
          </p:cNvSpPr>
          <p:nvPr>
            <p:ph type="title"/>
          </p:nvPr>
        </p:nvSpPr>
        <p:spPr>
          <a:xfrm>
            <a:off x="379258" y="3157538"/>
            <a:ext cx="2057400" cy="1624263"/>
          </a:xfrm>
        </p:spPr>
        <p:txBody>
          <a:bodyPr vert="horz" wrap="square" lIns="51435" tIns="25718" rIns="51435" bIns="25718" numCol="1" rtlCol="0" anchor="b" anchorCtr="0" compatLnSpc="1">
            <a:prstTxWarp prst="textNoShape">
              <a:avLst/>
            </a:prstTxWarp>
            <a:normAutofit/>
          </a:bodyPr>
          <a:lstStyle/>
          <a:p>
            <a:pPr defTabSz="514350" eaLnBrk="1" hangingPunct="1"/>
            <a:r>
              <a:rPr lang="en-US" altLang="en-US" sz="2700" kern="1200">
                <a:solidFill>
                  <a:srgbClr val="FFFFFF"/>
                </a:solidFill>
                <a:ea typeface="+mj-ea"/>
              </a:rPr>
              <a:t>An example of a two-leg chain bridle</a:t>
            </a:r>
          </a:p>
        </p:txBody>
      </p:sp>
      <p:sp>
        <p:nvSpPr>
          <p:cNvPr id="2" name="Footer Placeholder 1">
            <a:extLst>
              <a:ext uri="{FF2B5EF4-FFF2-40B4-BE49-F238E27FC236}">
                <a16:creationId xmlns:a16="http://schemas.microsoft.com/office/drawing/2014/main" id="{2FDFE28C-CEDC-34DE-DA40-DC75D89BCC12}"/>
              </a:ext>
            </a:extLst>
          </p:cNvPr>
          <p:cNvSpPr>
            <a:spLocks noGrp="1"/>
          </p:cNvSpPr>
          <p:nvPr>
            <p:ph type="ftr" sz="quarter" idx="11"/>
          </p:nvPr>
        </p:nvSpPr>
        <p:spPr>
          <a:xfrm>
            <a:off x="342900" y="8447645"/>
            <a:ext cx="5632207" cy="393643"/>
          </a:xfrm>
        </p:spPr>
        <p:txBody>
          <a:bodyPr/>
          <a:lstStyle/>
          <a:p>
            <a:pPr defTabSz="514350">
              <a:defRPr/>
            </a:pPr>
            <a:r>
              <a:rPr lang="en-US" sz="675" dirty="0">
                <a:solidFill>
                  <a:prstClr val="black">
                    <a:tint val="75000"/>
                  </a:prstClr>
                </a:solidFill>
                <a:latin typeface="Calibri" panose="020F0502020204030204"/>
                <a:cs typeface="+mn-cs"/>
              </a:rPr>
              <a:t>The American Towing &amp; Recovery Institute * PO Box 007 Wade NC 28395 * 910.747.9000 or Fax 910.486.8930 * www.amtowri.org * www.towingequipmentdirect.com * wes@americantowingandrecoveryinstitute.org </a:t>
            </a:r>
          </a:p>
        </p:txBody>
      </p:sp>
      <p:sp>
        <p:nvSpPr>
          <p:cNvPr id="3" name="Slide Number Placeholder 2">
            <a:extLst>
              <a:ext uri="{FF2B5EF4-FFF2-40B4-BE49-F238E27FC236}">
                <a16:creationId xmlns:a16="http://schemas.microsoft.com/office/drawing/2014/main" id="{90C1D6F2-92BC-80A7-0291-734DB3AFB994}"/>
              </a:ext>
            </a:extLst>
          </p:cNvPr>
          <p:cNvSpPr>
            <a:spLocks noGrp="1"/>
          </p:cNvSpPr>
          <p:nvPr>
            <p:ph type="sldNum" sz="quarter" idx="12"/>
          </p:nvPr>
        </p:nvSpPr>
        <p:spPr/>
        <p:txBody>
          <a:bodyPr/>
          <a:lstStyle/>
          <a:p>
            <a:pPr>
              <a:defRPr/>
            </a:pPr>
            <a:fld id="{49E54D8B-5658-4A39-9A54-A81D3EB717D8}" type="slidenum">
              <a:rPr lang="en-US" altLang="en-US" smtClean="0"/>
              <a:pPr>
                <a:defRPr/>
              </a:pPr>
              <a:t>25</a:t>
            </a:fld>
            <a:endParaRPr lang="en-US" altLang="en-US"/>
          </a:p>
        </p:txBody>
      </p:sp>
      <p:pic>
        <p:nvPicPr>
          <p:cNvPr id="76803" name="Picture 4" descr="A picture containing metalware, chain, key&#10;&#10;Description automatically generated">
            <a:extLst>
              <a:ext uri="{FF2B5EF4-FFF2-40B4-BE49-F238E27FC236}">
                <a16:creationId xmlns:a16="http://schemas.microsoft.com/office/drawing/2014/main" id="{AC11F428-E36A-2FE8-960D-0397885C55F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59072" y="565034"/>
            <a:ext cx="4814897" cy="1919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BF00F58-F26E-43CC-2F30-02664E9CFBC2}"/>
              </a:ext>
            </a:extLst>
          </p:cNvPr>
          <p:cNvSpPr txBox="1"/>
          <p:nvPr/>
        </p:nvSpPr>
        <p:spPr>
          <a:xfrm>
            <a:off x="1099628" y="103223"/>
            <a:ext cx="4326903" cy="400110"/>
          </a:xfrm>
          <a:prstGeom prst="rect">
            <a:avLst/>
          </a:prstGeom>
          <a:noFill/>
        </p:spPr>
        <p:txBody>
          <a:bodyPr wrap="square" rtlCol="0">
            <a:spAutoFit/>
          </a:bodyPr>
          <a:lstStyle/>
          <a:p>
            <a:pPr algn="ctr"/>
            <a:r>
              <a:rPr lang="en-US" sz="2000" dirty="0"/>
              <a:t>Winching Chains</a:t>
            </a:r>
          </a:p>
        </p:txBody>
      </p:sp>
      <p:sp>
        <p:nvSpPr>
          <p:cNvPr id="6" name="TextBox 5">
            <a:extLst>
              <a:ext uri="{FF2B5EF4-FFF2-40B4-BE49-F238E27FC236}">
                <a16:creationId xmlns:a16="http://schemas.microsoft.com/office/drawing/2014/main" id="{47264115-44DF-5E7F-40CC-F6CDBD441C42}"/>
              </a:ext>
            </a:extLst>
          </p:cNvPr>
          <p:cNvSpPr txBox="1"/>
          <p:nvPr/>
        </p:nvSpPr>
        <p:spPr>
          <a:xfrm>
            <a:off x="950364" y="2557611"/>
            <a:ext cx="4814898" cy="369332"/>
          </a:xfrm>
          <a:prstGeom prst="rect">
            <a:avLst/>
          </a:prstGeom>
          <a:noFill/>
        </p:spPr>
        <p:txBody>
          <a:bodyPr wrap="square">
            <a:spAutoFit/>
          </a:bodyPr>
          <a:lstStyle/>
          <a:p>
            <a:r>
              <a:rPr lang="en-US" dirty="0">
                <a:solidFill>
                  <a:srgbClr val="0070C0"/>
                </a:solidFill>
              </a:rPr>
              <a:t>Slings &amp; D/D Ratio – Alloy Chain Slings</a:t>
            </a:r>
          </a:p>
        </p:txBody>
      </p:sp>
      <p:sp>
        <p:nvSpPr>
          <p:cNvPr id="8" name="TextBox 7">
            <a:extLst>
              <a:ext uri="{FF2B5EF4-FFF2-40B4-BE49-F238E27FC236}">
                <a16:creationId xmlns:a16="http://schemas.microsoft.com/office/drawing/2014/main" id="{C6C565C2-A721-D3FE-DA88-E4333CD8E090}"/>
              </a:ext>
            </a:extLst>
          </p:cNvPr>
          <p:cNvSpPr txBox="1"/>
          <p:nvPr/>
        </p:nvSpPr>
        <p:spPr>
          <a:xfrm>
            <a:off x="50131" y="2856488"/>
            <a:ext cx="6615364" cy="954107"/>
          </a:xfrm>
          <a:prstGeom prst="rect">
            <a:avLst/>
          </a:prstGeom>
          <a:noFill/>
        </p:spPr>
        <p:txBody>
          <a:bodyPr wrap="square">
            <a:spAutoFit/>
          </a:bodyPr>
          <a:lstStyle/>
          <a:p>
            <a:r>
              <a:rPr lang="en-US" sz="1400" dirty="0"/>
              <a:t>D/d ratio is the diameter of curvature around which a sling is bent affecting its capacity.   The upper case “D” refers to the diameter of the object to which the sling hitch is applied, and the lower case “d” represents the diameter of the chain link of the sling</a:t>
            </a:r>
          </a:p>
        </p:txBody>
      </p:sp>
      <p:pic>
        <p:nvPicPr>
          <p:cNvPr id="11" name="Picture 10">
            <a:extLst>
              <a:ext uri="{FF2B5EF4-FFF2-40B4-BE49-F238E27FC236}">
                <a16:creationId xmlns:a16="http://schemas.microsoft.com/office/drawing/2014/main" id="{95260B7A-8F95-D0BA-35CB-C9926B83E240}"/>
              </a:ext>
            </a:extLst>
          </p:cNvPr>
          <p:cNvPicPr>
            <a:picLocks noChangeAspect="1"/>
          </p:cNvPicPr>
          <p:nvPr/>
        </p:nvPicPr>
        <p:blipFill>
          <a:blip r:embed="rId3"/>
          <a:stretch>
            <a:fillRect/>
          </a:stretch>
        </p:blipFill>
        <p:spPr>
          <a:xfrm>
            <a:off x="192505" y="3747758"/>
            <a:ext cx="3966964" cy="2068085"/>
          </a:xfrm>
          <a:prstGeom prst="rect">
            <a:avLst/>
          </a:prstGeom>
        </p:spPr>
      </p:pic>
      <p:pic>
        <p:nvPicPr>
          <p:cNvPr id="12" name="Picture 11">
            <a:extLst>
              <a:ext uri="{FF2B5EF4-FFF2-40B4-BE49-F238E27FC236}">
                <a16:creationId xmlns:a16="http://schemas.microsoft.com/office/drawing/2014/main" id="{2195ABDD-4541-2539-18BB-61893AFA590A}"/>
              </a:ext>
            </a:extLst>
          </p:cNvPr>
          <p:cNvPicPr>
            <a:picLocks noChangeAspect="1"/>
          </p:cNvPicPr>
          <p:nvPr/>
        </p:nvPicPr>
        <p:blipFill>
          <a:blip r:embed="rId4"/>
          <a:stretch>
            <a:fillRect/>
          </a:stretch>
        </p:blipFill>
        <p:spPr>
          <a:xfrm>
            <a:off x="1518586" y="6040794"/>
            <a:ext cx="1634600" cy="2068085"/>
          </a:xfrm>
          <a:prstGeom prst="rect">
            <a:avLst/>
          </a:prstGeom>
        </p:spPr>
      </p:pic>
      <p:pic>
        <p:nvPicPr>
          <p:cNvPr id="13" name="Picture 12">
            <a:extLst>
              <a:ext uri="{FF2B5EF4-FFF2-40B4-BE49-F238E27FC236}">
                <a16:creationId xmlns:a16="http://schemas.microsoft.com/office/drawing/2014/main" id="{D9A68607-C1D6-F474-AE69-1EBFCFDB01CF}"/>
              </a:ext>
            </a:extLst>
          </p:cNvPr>
          <p:cNvPicPr>
            <a:picLocks noChangeAspect="1"/>
          </p:cNvPicPr>
          <p:nvPr/>
        </p:nvPicPr>
        <p:blipFill>
          <a:blip r:embed="rId5"/>
          <a:stretch>
            <a:fillRect/>
          </a:stretch>
        </p:blipFill>
        <p:spPr>
          <a:xfrm>
            <a:off x="4159469" y="5815843"/>
            <a:ext cx="2423650" cy="2488860"/>
          </a:xfrm>
          <a:prstGeom prst="rect">
            <a:avLst/>
          </a:prstGeom>
        </p:spPr>
      </p:pic>
      <p:sp>
        <p:nvSpPr>
          <p:cNvPr id="15" name="TextBox 14">
            <a:extLst>
              <a:ext uri="{FF2B5EF4-FFF2-40B4-BE49-F238E27FC236}">
                <a16:creationId xmlns:a16="http://schemas.microsoft.com/office/drawing/2014/main" id="{8DD37556-FE80-3D93-C09C-4D53A5950EC2}"/>
              </a:ext>
            </a:extLst>
          </p:cNvPr>
          <p:cNvSpPr txBox="1"/>
          <p:nvPr/>
        </p:nvSpPr>
        <p:spPr>
          <a:xfrm>
            <a:off x="4159469" y="5424247"/>
            <a:ext cx="3429000" cy="369332"/>
          </a:xfrm>
          <a:prstGeom prst="rect">
            <a:avLst/>
          </a:prstGeom>
          <a:noFill/>
        </p:spPr>
        <p:txBody>
          <a:bodyPr wrap="square">
            <a:spAutoFit/>
          </a:bodyPr>
          <a:lstStyle/>
          <a:p>
            <a:r>
              <a:rPr lang="en-US" dirty="0"/>
              <a:t>Chain Conversion Table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able with text and numbers&#10;&#10;AI-generated content may be incorrect.">
            <a:extLst>
              <a:ext uri="{FF2B5EF4-FFF2-40B4-BE49-F238E27FC236}">
                <a16:creationId xmlns:a16="http://schemas.microsoft.com/office/drawing/2014/main" id="{854EB889-49AC-8FB3-7A5F-D2387B7AC0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330" y="337458"/>
            <a:ext cx="5040242" cy="4414997"/>
          </a:xfrm>
          <a:prstGeom prst="rect">
            <a:avLst/>
          </a:prstGeom>
        </p:spPr>
      </p:pic>
      <p:pic>
        <p:nvPicPr>
          <p:cNvPr id="6" name="Picture 5" descr="A screenshot of a math table&#10;&#10;AI-generated content may be incorrect.">
            <a:extLst>
              <a:ext uri="{FF2B5EF4-FFF2-40B4-BE49-F238E27FC236}">
                <a16:creationId xmlns:a16="http://schemas.microsoft.com/office/drawing/2014/main" id="{B53A5AAF-ECB4-9A2D-C32A-A70266E5E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914" y="4752455"/>
            <a:ext cx="5508171" cy="4302312"/>
          </a:xfrm>
          <a:prstGeom prst="rect">
            <a:avLst/>
          </a:prstGeom>
        </p:spPr>
      </p:pic>
    </p:spTree>
    <p:extLst>
      <p:ext uri="{BB962C8B-B14F-4D97-AF65-F5344CB8AC3E}">
        <p14:creationId xmlns:p14="http://schemas.microsoft.com/office/powerpoint/2010/main" val="3859211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a:extLst>
              <a:ext uri="{FF2B5EF4-FFF2-40B4-BE49-F238E27FC236}">
                <a16:creationId xmlns:a16="http://schemas.microsoft.com/office/drawing/2014/main" id="{1221584C-F408-FA02-62E5-6ECFE0E784FA}"/>
              </a:ext>
            </a:extLst>
          </p:cNvPr>
          <p:cNvSpPr>
            <a:spLocks noGrp="1" noChangeArrowheads="1"/>
          </p:cNvSpPr>
          <p:nvPr>
            <p:ph type="title"/>
          </p:nvPr>
        </p:nvSpPr>
        <p:spPr>
          <a:xfrm>
            <a:off x="539160" y="3093408"/>
            <a:ext cx="5773892" cy="681807"/>
          </a:xfrm>
        </p:spPr>
        <p:txBody>
          <a:bodyPr>
            <a:normAutofit/>
          </a:bodyPr>
          <a:lstStyle/>
          <a:p>
            <a:pPr eaLnBrk="1" hangingPunct="1"/>
            <a:r>
              <a:rPr lang="en-US" altLang="en-US" sz="2250" b="1">
                <a:solidFill>
                  <a:srgbClr val="FFFFFF"/>
                </a:solidFill>
              </a:rPr>
              <a:t>REFERENCES AND RESOURCES</a:t>
            </a:r>
          </a:p>
        </p:txBody>
      </p:sp>
      <p:sp>
        <p:nvSpPr>
          <p:cNvPr id="4099" name="Content Placeholder 2">
            <a:extLst>
              <a:ext uri="{FF2B5EF4-FFF2-40B4-BE49-F238E27FC236}">
                <a16:creationId xmlns:a16="http://schemas.microsoft.com/office/drawing/2014/main" id="{D2F10BF7-E45D-BE3C-342F-F17B73C3ABC9}"/>
              </a:ext>
            </a:extLst>
          </p:cNvPr>
          <p:cNvSpPr>
            <a:spLocks noGrp="1" noChangeArrowheads="1"/>
          </p:cNvSpPr>
          <p:nvPr>
            <p:ph idx="1"/>
          </p:nvPr>
        </p:nvSpPr>
        <p:spPr>
          <a:xfrm>
            <a:off x="312088" y="776956"/>
            <a:ext cx="6203012" cy="2657355"/>
          </a:xfrm>
        </p:spPr>
        <p:txBody>
          <a:bodyPr rtlCol="0" anchor="ctr">
            <a:noAutofit/>
          </a:bodyPr>
          <a:lstStyle/>
          <a:p>
            <a:pPr marL="0" indent="0" eaLnBrk="1" fontAlgn="auto" hangingPunct="1">
              <a:spcAft>
                <a:spcPts val="0"/>
              </a:spcAft>
              <a:buNone/>
              <a:defRPr/>
            </a:pPr>
            <a:r>
              <a:rPr lang="en-US" altLang="en-US" sz="1600" dirty="0"/>
              <a:t>Web Sling Tie Down Association </a:t>
            </a:r>
            <a:r>
              <a:rPr lang="en-US" altLang="en-US" sz="1600" dirty="0">
                <a:hlinkClick r:id="rId2"/>
              </a:rPr>
              <a:t>www.wstda.com</a:t>
            </a:r>
            <a:endParaRPr lang="en-US" altLang="en-US" sz="1600" dirty="0"/>
          </a:p>
          <a:p>
            <a:pPr marL="0" indent="0" eaLnBrk="1" fontAlgn="auto" hangingPunct="1">
              <a:spcAft>
                <a:spcPts val="0"/>
              </a:spcAft>
              <a:buNone/>
              <a:defRPr/>
            </a:pPr>
            <a:r>
              <a:rPr lang="en-US" altLang="en-US" sz="1600" dirty="0"/>
              <a:t>Associated Wire Rope Fabricators </a:t>
            </a:r>
            <a:r>
              <a:rPr lang="en-US" altLang="en-US" sz="1600" dirty="0">
                <a:hlinkClick r:id="rId3"/>
              </a:rPr>
              <a:t>www.awrf.org</a:t>
            </a:r>
            <a:endParaRPr lang="en-US" altLang="en-US" sz="1600" dirty="0"/>
          </a:p>
          <a:p>
            <a:pPr marL="0" indent="0" eaLnBrk="1" fontAlgn="auto" hangingPunct="1">
              <a:spcAft>
                <a:spcPts val="0"/>
              </a:spcAft>
              <a:buNone/>
              <a:defRPr/>
            </a:pPr>
            <a:r>
              <a:rPr lang="en-US" altLang="en-US" sz="1600" dirty="0"/>
              <a:t>National Association of Chain manufacturers </a:t>
            </a:r>
            <a:r>
              <a:rPr lang="en-US" altLang="en-US" sz="1600" dirty="0">
                <a:hlinkClick r:id="rId4"/>
              </a:rPr>
              <a:t>www.nacm.org</a:t>
            </a:r>
            <a:endParaRPr lang="en-US" altLang="en-US" sz="1600" dirty="0"/>
          </a:p>
          <a:p>
            <a:pPr marL="0" indent="0" eaLnBrk="1" fontAlgn="auto" hangingPunct="1">
              <a:spcAft>
                <a:spcPts val="0"/>
              </a:spcAft>
              <a:buNone/>
              <a:defRPr/>
            </a:pPr>
            <a:r>
              <a:rPr lang="en-US" altLang="en-US" sz="1600" dirty="0"/>
              <a:t>Wire Rope Technical Board </a:t>
            </a:r>
            <a:r>
              <a:rPr lang="en-US" altLang="en-US" sz="1600" dirty="0">
                <a:hlinkClick r:id="rId5"/>
              </a:rPr>
              <a:t>www.wireropetechnicalboard.org</a:t>
            </a:r>
            <a:endParaRPr lang="en-US" altLang="en-US" sz="1600" dirty="0"/>
          </a:p>
          <a:p>
            <a:pPr marL="0" indent="0" eaLnBrk="1" fontAlgn="auto" hangingPunct="1">
              <a:spcAft>
                <a:spcPts val="0"/>
              </a:spcAft>
              <a:buNone/>
              <a:defRPr/>
            </a:pPr>
            <a:r>
              <a:rPr lang="en-US" altLang="en-US" sz="1600" dirty="0"/>
              <a:t>The Cordage Institute </a:t>
            </a:r>
            <a:r>
              <a:rPr lang="en-US" altLang="en-US" sz="1600" dirty="0">
                <a:hlinkClick r:id="rId6"/>
              </a:rPr>
              <a:t>www.ropecord.com</a:t>
            </a:r>
            <a:endParaRPr lang="en-US" altLang="en-US" sz="1600" dirty="0"/>
          </a:p>
          <a:p>
            <a:pPr marL="0" indent="0" eaLnBrk="1" fontAlgn="auto" hangingPunct="1">
              <a:spcAft>
                <a:spcPts val="0"/>
              </a:spcAft>
              <a:buNone/>
              <a:defRPr/>
            </a:pPr>
            <a:r>
              <a:rPr lang="en-US" altLang="en-US" sz="1600" dirty="0"/>
              <a:t>B/A Products Company </a:t>
            </a:r>
            <a:r>
              <a:rPr lang="en-US" altLang="en-US" sz="1600" dirty="0">
                <a:hlinkClick r:id="rId7"/>
              </a:rPr>
              <a:t>www.baprod.com</a:t>
            </a:r>
            <a:endParaRPr lang="en-US" altLang="en-US" sz="1600" dirty="0"/>
          </a:p>
          <a:p>
            <a:pPr marL="0" indent="0" eaLnBrk="1" fontAlgn="auto" hangingPunct="1">
              <a:spcAft>
                <a:spcPts val="0"/>
              </a:spcAft>
              <a:buNone/>
              <a:defRPr/>
            </a:pPr>
            <a:r>
              <a:rPr lang="en-US" altLang="en-US" sz="1600" dirty="0"/>
              <a:t>Western Sling – Bishop Co </a:t>
            </a:r>
            <a:r>
              <a:rPr lang="en-US" altLang="en-US" sz="1600" dirty="0">
                <a:hlinkClick r:id="rId8"/>
              </a:rPr>
              <a:t>www.westernsling.com</a:t>
            </a:r>
            <a:endParaRPr lang="en-US" altLang="en-US" sz="1600" dirty="0"/>
          </a:p>
          <a:p>
            <a:pPr marL="0" indent="0" eaLnBrk="1" fontAlgn="auto" hangingPunct="1">
              <a:spcAft>
                <a:spcPts val="0"/>
              </a:spcAft>
              <a:buNone/>
              <a:defRPr/>
            </a:pPr>
            <a:r>
              <a:rPr lang="en-US" altLang="en-US" sz="1600" dirty="0"/>
              <a:t>Peerless Chain Co – </a:t>
            </a:r>
            <a:r>
              <a:rPr lang="en-US" altLang="en-US" sz="1600" dirty="0">
                <a:hlinkClick r:id="rId9"/>
              </a:rPr>
              <a:t>www.peerlesschain.com</a:t>
            </a:r>
            <a:r>
              <a:rPr lang="en-US" altLang="en-US" sz="1600" dirty="0"/>
              <a:t> </a:t>
            </a:r>
          </a:p>
          <a:p>
            <a:pPr marL="0" indent="0" eaLnBrk="1" fontAlgn="auto" hangingPunct="1">
              <a:spcAft>
                <a:spcPts val="0"/>
              </a:spcAft>
              <a:buNone/>
              <a:defRPr/>
            </a:pPr>
            <a:r>
              <a:rPr lang="en-US" altLang="en-US" sz="1600" dirty="0"/>
              <a:t>OSHA </a:t>
            </a:r>
            <a:r>
              <a:rPr lang="en-US" altLang="en-US" sz="1600" dirty="0">
                <a:hlinkClick r:id="rId10"/>
              </a:rPr>
              <a:t>www.osha.gov</a:t>
            </a:r>
            <a:r>
              <a:rPr lang="en-US" altLang="en-US" sz="1600" dirty="0"/>
              <a:t> </a:t>
            </a:r>
          </a:p>
          <a:p>
            <a:pPr marL="0" indent="0" eaLnBrk="1" fontAlgn="auto" hangingPunct="1">
              <a:spcAft>
                <a:spcPts val="0"/>
              </a:spcAft>
              <a:buNone/>
              <a:defRPr/>
            </a:pPr>
            <a:r>
              <a:rPr lang="en-US" altLang="en-US" sz="1600" dirty="0"/>
              <a:t>Commercial Vehicle Safety Alliance </a:t>
            </a:r>
            <a:r>
              <a:rPr lang="en-US" altLang="en-US" sz="1600" dirty="0">
                <a:hlinkClick r:id="rId11"/>
              </a:rPr>
              <a:t>www.cvsa.org</a:t>
            </a:r>
            <a:r>
              <a:rPr lang="en-US" altLang="en-US" sz="1600" dirty="0"/>
              <a:t> </a:t>
            </a:r>
          </a:p>
          <a:p>
            <a:pPr marL="0" indent="0" eaLnBrk="1" fontAlgn="auto" hangingPunct="1">
              <a:spcAft>
                <a:spcPts val="0"/>
              </a:spcAft>
              <a:buNone/>
              <a:defRPr/>
            </a:pPr>
            <a:endParaRPr lang="en-US" altLang="en-US" sz="1600" dirty="0"/>
          </a:p>
        </p:txBody>
      </p:sp>
      <p:sp>
        <p:nvSpPr>
          <p:cNvPr id="2" name="Footer Placeholder 1">
            <a:extLst>
              <a:ext uri="{FF2B5EF4-FFF2-40B4-BE49-F238E27FC236}">
                <a16:creationId xmlns:a16="http://schemas.microsoft.com/office/drawing/2014/main" id="{1D6FEA9D-9AB5-908D-8BBC-2623E2B678B8}"/>
              </a:ext>
            </a:extLst>
          </p:cNvPr>
          <p:cNvSpPr>
            <a:spLocks noGrp="1"/>
          </p:cNvSpPr>
          <p:nvPr>
            <p:ph type="ftr" sz="quarter" idx="11"/>
          </p:nvPr>
        </p:nvSpPr>
        <p:spPr>
          <a:xfrm>
            <a:off x="312088" y="8009467"/>
            <a:ext cx="5700959" cy="635000"/>
          </a:xfrm>
        </p:spPr>
        <p:txBody>
          <a:bodyPr/>
          <a:lstStyle/>
          <a:p>
            <a:pPr defTabSz="514350">
              <a:defRPr/>
            </a:pPr>
            <a:r>
              <a:rPr lang="en-US" sz="1200" dirty="0">
                <a:solidFill>
                  <a:prstClr val="black">
                    <a:tint val="75000"/>
                  </a:prstClr>
                </a:solidFill>
                <a:latin typeface="Calibri" panose="020F0502020204030204"/>
                <a:cs typeface="+mn-cs"/>
              </a:rPr>
              <a:t>The American Towing &amp; Recovery Institute * PO Box 007 Wade NC 28395 * 910.747.9000 or Fax 910.486.8930 * www.amtowri.org * www.towingequipmentdirect.com * wes@americantowingandrecoveryinstitute.org </a:t>
            </a:r>
          </a:p>
        </p:txBody>
      </p:sp>
      <p:sp>
        <p:nvSpPr>
          <p:cNvPr id="3" name="Slide Number Placeholder 2">
            <a:extLst>
              <a:ext uri="{FF2B5EF4-FFF2-40B4-BE49-F238E27FC236}">
                <a16:creationId xmlns:a16="http://schemas.microsoft.com/office/drawing/2014/main" id="{B1642F01-1A55-354D-F4B5-35A0CED0FB55}"/>
              </a:ext>
            </a:extLst>
          </p:cNvPr>
          <p:cNvSpPr>
            <a:spLocks noGrp="1"/>
          </p:cNvSpPr>
          <p:nvPr>
            <p:ph type="sldNum" sz="quarter" idx="12"/>
          </p:nvPr>
        </p:nvSpPr>
        <p:spPr/>
        <p:txBody>
          <a:bodyPr/>
          <a:lstStyle/>
          <a:p>
            <a:pPr>
              <a:defRPr/>
            </a:pPr>
            <a:fld id="{56D59DC6-6EE6-447C-886C-C516B5D4BF20}" type="slidenum">
              <a:rPr lang="en-US" altLang="en-US" smtClean="0"/>
              <a:pPr>
                <a:defRPr/>
              </a:pPr>
              <a:t>27</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additive="base">
                                        <p:cTn id="7" dur="500" fill="hold"/>
                                        <p:tgtEl>
                                          <p:spTgt spid="40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9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anim calcmode="lin" valueType="num">
                                      <p:cBhvr additive="base">
                                        <p:cTn id="11" dur="500" fill="hold"/>
                                        <p:tgtEl>
                                          <p:spTgt spid="4099">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09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099">
                                            <p:txEl>
                                              <p:pRg st="2" end="2"/>
                                            </p:txEl>
                                          </p:spTgt>
                                        </p:tgtEl>
                                        <p:attrNameLst>
                                          <p:attrName>style.visibility</p:attrName>
                                        </p:attrNameLst>
                                      </p:cBhvr>
                                      <p:to>
                                        <p:strVal val="visible"/>
                                      </p:to>
                                    </p:set>
                                    <p:anim calcmode="lin" valueType="num">
                                      <p:cBhvr additive="base">
                                        <p:cTn id="15" dur="500" fill="hold"/>
                                        <p:tgtEl>
                                          <p:spTgt spid="4099">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099">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099">
                                            <p:txEl>
                                              <p:pRg st="3" end="3"/>
                                            </p:txEl>
                                          </p:spTgt>
                                        </p:tgtEl>
                                        <p:attrNameLst>
                                          <p:attrName>style.visibility</p:attrName>
                                        </p:attrNameLst>
                                      </p:cBhvr>
                                      <p:to>
                                        <p:strVal val="visible"/>
                                      </p:to>
                                    </p:set>
                                    <p:anim calcmode="lin" valueType="num">
                                      <p:cBhvr additive="base">
                                        <p:cTn id="19" dur="500" fill="hold"/>
                                        <p:tgtEl>
                                          <p:spTgt spid="409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99">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099">
                                            <p:txEl>
                                              <p:pRg st="4" end="4"/>
                                            </p:txEl>
                                          </p:spTgt>
                                        </p:tgtEl>
                                        <p:attrNameLst>
                                          <p:attrName>style.visibility</p:attrName>
                                        </p:attrNameLst>
                                      </p:cBhvr>
                                      <p:to>
                                        <p:strVal val="visible"/>
                                      </p:to>
                                    </p:set>
                                    <p:anim calcmode="lin" valueType="num">
                                      <p:cBhvr additive="base">
                                        <p:cTn id="23" dur="500" fill="hold"/>
                                        <p:tgtEl>
                                          <p:spTgt spid="4099">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099">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099">
                                            <p:txEl>
                                              <p:pRg st="5" end="5"/>
                                            </p:txEl>
                                          </p:spTgt>
                                        </p:tgtEl>
                                        <p:attrNameLst>
                                          <p:attrName>style.visibility</p:attrName>
                                        </p:attrNameLst>
                                      </p:cBhvr>
                                      <p:to>
                                        <p:strVal val="visible"/>
                                      </p:to>
                                    </p:set>
                                    <p:anim calcmode="lin" valueType="num">
                                      <p:cBhvr additive="base">
                                        <p:cTn id="27" dur="500" fill="hold"/>
                                        <p:tgtEl>
                                          <p:spTgt spid="4099">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09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4099">
                                            <p:txEl>
                                              <p:pRg st="6" end="6"/>
                                            </p:txEl>
                                          </p:spTgt>
                                        </p:tgtEl>
                                        <p:attrNameLst>
                                          <p:attrName>style.visibility</p:attrName>
                                        </p:attrNameLst>
                                      </p:cBhvr>
                                      <p:to>
                                        <p:strVal val="visible"/>
                                      </p:to>
                                    </p:set>
                                    <p:anim calcmode="lin" valueType="num">
                                      <p:cBhvr additive="base">
                                        <p:cTn id="33" dur="500" fill="hold"/>
                                        <p:tgtEl>
                                          <p:spTgt spid="4099">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409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4099">
                                            <p:txEl>
                                              <p:pRg st="7" end="7"/>
                                            </p:txEl>
                                          </p:spTgt>
                                        </p:tgtEl>
                                        <p:attrNameLst>
                                          <p:attrName>style.visibility</p:attrName>
                                        </p:attrNameLst>
                                      </p:cBhvr>
                                      <p:to>
                                        <p:strVal val="visible"/>
                                      </p:to>
                                    </p:set>
                                    <p:anim calcmode="lin" valueType="num">
                                      <p:cBhvr additive="base">
                                        <p:cTn id="39" dur="500" fill="hold"/>
                                        <p:tgtEl>
                                          <p:spTgt spid="4099">
                                            <p:txEl>
                                              <p:pRg st="7" end="7"/>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4099">
                                            <p:txEl>
                                              <p:pRg st="7" end="7"/>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099">
                                            <p:txEl>
                                              <p:pRg st="8" end="8"/>
                                            </p:txEl>
                                          </p:spTgt>
                                        </p:tgtEl>
                                        <p:attrNameLst>
                                          <p:attrName>style.visibility</p:attrName>
                                        </p:attrNameLst>
                                      </p:cBhvr>
                                      <p:to>
                                        <p:strVal val="visible"/>
                                      </p:to>
                                    </p:set>
                                    <p:anim calcmode="lin" valueType="num">
                                      <p:cBhvr additive="base">
                                        <p:cTn id="43" dur="500" fill="hold"/>
                                        <p:tgtEl>
                                          <p:spTgt spid="4099">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099">
                                            <p:txEl>
                                              <p:pRg st="8" end="8"/>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4099">
                                            <p:txEl>
                                              <p:pRg st="9" end="9"/>
                                            </p:txEl>
                                          </p:spTgt>
                                        </p:tgtEl>
                                        <p:attrNameLst>
                                          <p:attrName>style.visibility</p:attrName>
                                        </p:attrNameLst>
                                      </p:cBhvr>
                                      <p:to>
                                        <p:strVal val="visible"/>
                                      </p:to>
                                    </p:set>
                                    <p:anim calcmode="lin" valueType="num">
                                      <p:cBhvr additive="base">
                                        <p:cTn id="47" dur="500" fill="hold"/>
                                        <p:tgtEl>
                                          <p:spTgt spid="4099">
                                            <p:txEl>
                                              <p:pRg st="9" end="9"/>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4099">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hidden="1">
            <a:extLst>
              <a:ext uri="{FF2B5EF4-FFF2-40B4-BE49-F238E27FC236}">
                <a16:creationId xmlns:a16="http://schemas.microsoft.com/office/drawing/2014/main" id="{44DCD12E-1B28-223E-A427-FAD6C31A625A}"/>
              </a:ext>
            </a:extLst>
          </p:cNvPr>
          <p:cNvSpPr>
            <a:spLocks noGrp="1"/>
          </p:cNvSpPr>
          <p:nvPr>
            <p:ph type="sldNum" sz="quarter" idx="12"/>
          </p:nvPr>
        </p:nvSpPr>
        <p:spPr/>
        <p:txBody>
          <a:bodyPr/>
          <a:lstStyle/>
          <a:p>
            <a:pPr>
              <a:spcAft>
                <a:spcPts val="600"/>
              </a:spcAft>
            </a:pPr>
            <a:fld id="{21CEE7BD-87AB-4906-9B61-BA2E946FD7BC}" type="slidenum">
              <a:rPr lang="en-US" altLang="en-US" smtClean="0"/>
              <a:pPr>
                <a:spcAft>
                  <a:spcPts val="600"/>
                </a:spcAft>
              </a:pPr>
              <a:t>28</a:t>
            </a:fld>
            <a:endParaRPr lang="en-US" altLang="en-US"/>
          </a:p>
        </p:txBody>
      </p:sp>
      <p:pic>
        <p:nvPicPr>
          <p:cNvPr id="4" name="Picture 3" descr="A screenshot of a website&#10;&#10;Description automatically generated">
            <a:extLst>
              <a:ext uri="{FF2B5EF4-FFF2-40B4-BE49-F238E27FC236}">
                <a16:creationId xmlns:a16="http://schemas.microsoft.com/office/drawing/2014/main" id="{3AABC752-87FA-83F5-EA31-431F435F25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9814"/>
            <a:ext cx="6717323" cy="8584371"/>
          </a:xfrm>
          <a:prstGeom prst="rect">
            <a:avLst/>
          </a:prstGeom>
        </p:spPr>
      </p:pic>
    </p:spTree>
    <p:extLst>
      <p:ext uri="{BB962C8B-B14F-4D97-AF65-F5344CB8AC3E}">
        <p14:creationId xmlns:p14="http://schemas.microsoft.com/office/powerpoint/2010/main" val="2818084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0A38F9F-7589-D65B-52A2-891C9A753E11}"/>
              </a:ext>
            </a:extLst>
          </p:cNvPr>
          <p:cNvSpPr>
            <a:spLocks noGrp="1"/>
          </p:cNvSpPr>
          <p:nvPr>
            <p:ph sz="half" idx="1"/>
          </p:nvPr>
        </p:nvSpPr>
        <p:spPr>
          <a:xfrm>
            <a:off x="345123" y="403611"/>
            <a:ext cx="6167753" cy="2655226"/>
          </a:xfrm>
        </p:spPr>
        <p:txBody>
          <a:bodyPr/>
          <a:lstStyle/>
          <a:p>
            <a:pPr marL="0" indent="0" algn="ctr" defTabSz="514350" eaLnBrk="1" fontAlgn="auto" hangingPunct="1">
              <a:spcBef>
                <a:spcPct val="0"/>
              </a:spcBef>
              <a:spcAft>
                <a:spcPts val="0"/>
              </a:spcAft>
              <a:buNone/>
              <a:defRPr/>
            </a:pPr>
            <a:r>
              <a:rPr lang="en-US" altLang="en-US" sz="1350" b="1" u="sng" kern="1200" dirty="0">
                <a:solidFill>
                  <a:prstClr val="black"/>
                </a:solidFill>
                <a:latin typeface="Times New Roman" panose="02020603050405020304" pitchFamily="18" charset="0"/>
                <a:ea typeface="+mn-ea"/>
                <a:cs typeface="Times New Roman" panose="02020603050405020304" pitchFamily="18" charset="0"/>
              </a:rPr>
              <a:t>Attitude</a:t>
            </a:r>
            <a:br>
              <a:rPr lang="en-US" altLang="en-US" sz="443" kern="1200" dirty="0">
                <a:solidFill>
                  <a:prstClr val="black"/>
                </a:solidFill>
                <a:latin typeface="Times New Roman" panose="02020603050405020304" pitchFamily="18" charset="0"/>
                <a:ea typeface="+mn-ea"/>
                <a:cs typeface="Times New Roman" panose="02020603050405020304" pitchFamily="18" charset="0"/>
              </a:rPr>
            </a:br>
            <a:endParaRPr lang="en-US" altLang="en-US" sz="443" kern="1200" dirty="0">
              <a:solidFill>
                <a:prstClr val="black"/>
              </a:solidFill>
              <a:latin typeface="Times New Roman" panose="02020603050405020304" pitchFamily="18" charset="0"/>
              <a:ea typeface="+mn-ea"/>
              <a:cs typeface="Times New Roman" panose="02020603050405020304" pitchFamily="18" charset="0"/>
            </a:endParaRPr>
          </a:p>
          <a:p>
            <a:pPr marL="0" indent="0" algn="ctr" defTabSz="514350" eaLnBrk="1" fontAlgn="auto" hangingPunct="1">
              <a:spcBef>
                <a:spcPct val="0"/>
              </a:spcBef>
              <a:spcAft>
                <a:spcPts val="0"/>
              </a:spcAft>
              <a:buNone/>
              <a:defRPr/>
            </a:pPr>
            <a:r>
              <a:rPr lang="en-US" altLang="en-US" sz="394" kern="1200" dirty="0">
                <a:solidFill>
                  <a:prstClr val="black"/>
                </a:solidFill>
                <a:latin typeface="Times New Roman" panose="02020603050405020304" pitchFamily="18" charset="0"/>
                <a:ea typeface="+mn-ea"/>
                <a:cs typeface="Times New Roman" panose="02020603050405020304" pitchFamily="18" charset="0"/>
              </a:rPr>
              <a:t> </a:t>
            </a:r>
            <a:br>
              <a:rPr lang="en-US" altLang="en-US" sz="900" kern="1200" dirty="0">
                <a:solidFill>
                  <a:prstClr val="black"/>
                </a:solidFill>
                <a:latin typeface="Times New Roman" panose="02020603050405020304" pitchFamily="18" charset="0"/>
                <a:ea typeface="+mn-ea"/>
                <a:cs typeface="Times New Roman" panose="02020603050405020304" pitchFamily="18" charset="0"/>
              </a:rPr>
            </a:br>
            <a:r>
              <a:rPr lang="en-US" altLang="en-US" sz="900" kern="1200" dirty="0">
                <a:solidFill>
                  <a:prstClr val="black"/>
                </a:solidFill>
                <a:latin typeface="Times New Roman" panose="02020603050405020304" pitchFamily="18" charset="0"/>
                <a:ea typeface="+mn-ea"/>
                <a:cs typeface="Times New Roman" panose="02020603050405020304" pitchFamily="18" charset="0"/>
              </a:rPr>
              <a:t>“The longer I live, the more I realize the impact of attitude on life. Attitude, to me, is more important than facts. It is more important than the past, than education, than money, than circumstances, than failures, than successes, than what other people think or say or do.</a:t>
            </a:r>
            <a:br>
              <a:rPr lang="en-US" altLang="en-US" sz="900" kern="1200" dirty="0">
                <a:solidFill>
                  <a:prstClr val="black"/>
                </a:solidFill>
                <a:latin typeface="Times New Roman" panose="02020603050405020304" pitchFamily="18" charset="0"/>
                <a:ea typeface="+mn-ea"/>
                <a:cs typeface="Times New Roman" panose="02020603050405020304" pitchFamily="18" charset="0"/>
              </a:rPr>
            </a:br>
            <a:r>
              <a:rPr lang="en-US" altLang="en-US" sz="900" kern="1200" dirty="0">
                <a:solidFill>
                  <a:prstClr val="black"/>
                </a:solidFill>
                <a:latin typeface="Times New Roman" panose="02020603050405020304" pitchFamily="18" charset="0"/>
                <a:ea typeface="+mn-ea"/>
                <a:cs typeface="Times New Roman" panose="02020603050405020304" pitchFamily="18" charset="0"/>
              </a:rPr>
              <a:t>		</a:t>
            </a:r>
            <a:br>
              <a:rPr lang="en-US" altLang="en-US" sz="900" kern="1200" dirty="0">
                <a:solidFill>
                  <a:prstClr val="black"/>
                </a:solidFill>
                <a:latin typeface="Times New Roman" panose="02020603050405020304" pitchFamily="18" charset="0"/>
                <a:ea typeface="+mn-ea"/>
                <a:cs typeface="Times New Roman" panose="02020603050405020304" pitchFamily="18" charset="0"/>
              </a:rPr>
            </a:br>
            <a:r>
              <a:rPr lang="en-US" altLang="en-US" sz="900" kern="1200" dirty="0">
                <a:solidFill>
                  <a:prstClr val="black"/>
                </a:solidFill>
                <a:latin typeface="Times New Roman" panose="02020603050405020304" pitchFamily="18" charset="0"/>
                <a:ea typeface="+mn-ea"/>
                <a:cs typeface="Times New Roman" panose="02020603050405020304" pitchFamily="18" charset="0"/>
              </a:rPr>
              <a:t>It is more important than appearance, giftedness, or skill. </a:t>
            </a:r>
            <a:r>
              <a:rPr lang="en-US" altLang="en-US" sz="900" u="sng" kern="1200" dirty="0">
                <a:solidFill>
                  <a:prstClr val="black"/>
                </a:solidFill>
                <a:latin typeface="Times New Roman" panose="02020603050405020304" pitchFamily="18" charset="0"/>
                <a:ea typeface="+mn-ea"/>
                <a:cs typeface="Times New Roman" panose="02020603050405020304" pitchFamily="18" charset="0"/>
              </a:rPr>
              <a:t>It will make or break a company, a church, a home. </a:t>
            </a:r>
            <a:r>
              <a:rPr lang="en-US" altLang="en-US" sz="900" kern="1200" dirty="0">
                <a:solidFill>
                  <a:prstClr val="black"/>
                </a:solidFill>
                <a:latin typeface="Times New Roman" panose="02020603050405020304" pitchFamily="18" charset="0"/>
                <a:ea typeface="+mn-ea"/>
                <a:cs typeface="Times New Roman" panose="02020603050405020304" pitchFamily="18" charset="0"/>
              </a:rPr>
              <a:t>The remarkable thing is we have a choice everyday regarding which attitude we will embrace for that day. </a:t>
            </a:r>
          </a:p>
          <a:p>
            <a:pPr marL="0" indent="0" algn="ctr" defTabSz="514350" eaLnBrk="1" fontAlgn="auto" hangingPunct="1">
              <a:spcBef>
                <a:spcPct val="0"/>
              </a:spcBef>
              <a:spcAft>
                <a:spcPts val="0"/>
              </a:spcAft>
              <a:buNone/>
              <a:defRPr/>
            </a:pPr>
            <a:r>
              <a:rPr lang="en-US" altLang="en-US" sz="900" kern="1200" dirty="0">
                <a:solidFill>
                  <a:prstClr val="black"/>
                </a:solidFill>
                <a:latin typeface="Times New Roman" panose="02020603050405020304" pitchFamily="18" charset="0"/>
                <a:ea typeface="+mn-ea"/>
                <a:cs typeface="Times New Roman" panose="02020603050405020304" pitchFamily="18" charset="0"/>
              </a:rPr>
              <a:t> </a:t>
            </a:r>
          </a:p>
          <a:p>
            <a:pPr marL="0" indent="0" algn="ctr" defTabSz="514350" eaLnBrk="1" fontAlgn="auto" hangingPunct="1">
              <a:spcBef>
                <a:spcPct val="0"/>
              </a:spcBef>
              <a:spcAft>
                <a:spcPts val="0"/>
              </a:spcAft>
              <a:buNone/>
              <a:defRPr/>
            </a:pPr>
            <a:r>
              <a:rPr lang="en-US" altLang="en-US" sz="900" kern="1200" dirty="0">
                <a:solidFill>
                  <a:prstClr val="black"/>
                </a:solidFill>
                <a:latin typeface="Times New Roman" panose="02020603050405020304" pitchFamily="18" charset="0"/>
                <a:ea typeface="+mn-ea"/>
                <a:cs typeface="Times New Roman" panose="02020603050405020304" pitchFamily="18" charset="0"/>
              </a:rPr>
              <a:t>We cannot change our past…we cannot change the fact that people will act in a certain way. We cannot change the inevitable. The only thing we can do is play on the one thing we have, and that’s our attitude. </a:t>
            </a:r>
          </a:p>
          <a:p>
            <a:pPr marL="0" indent="0" algn="ctr" defTabSz="514350" eaLnBrk="1" fontAlgn="auto" hangingPunct="1">
              <a:spcBef>
                <a:spcPct val="0"/>
              </a:spcBef>
              <a:spcAft>
                <a:spcPts val="0"/>
              </a:spcAft>
              <a:buNone/>
              <a:defRPr/>
            </a:pPr>
            <a:br>
              <a:rPr lang="en-US" altLang="en-US" sz="900" kern="1200" dirty="0">
                <a:solidFill>
                  <a:prstClr val="black"/>
                </a:solidFill>
                <a:latin typeface="Times New Roman" panose="02020603050405020304" pitchFamily="18" charset="0"/>
                <a:ea typeface="+mn-ea"/>
                <a:cs typeface="Times New Roman" panose="02020603050405020304" pitchFamily="18" charset="0"/>
              </a:rPr>
            </a:br>
            <a:r>
              <a:rPr lang="en-US" altLang="en-US" sz="900" kern="1200" dirty="0">
                <a:solidFill>
                  <a:prstClr val="black"/>
                </a:solidFill>
                <a:latin typeface="Times New Roman" panose="02020603050405020304" pitchFamily="18" charset="0"/>
                <a:ea typeface="+mn-ea"/>
                <a:cs typeface="Times New Roman" panose="02020603050405020304" pitchFamily="18" charset="0"/>
              </a:rPr>
              <a:t>I am convinced that life is 10% what happens to me and 90% how I react to it.</a:t>
            </a:r>
          </a:p>
          <a:p>
            <a:pPr marL="0" indent="0" algn="ctr" defTabSz="514350" eaLnBrk="1" fontAlgn="auto" hangingPunct="1">
              <a:spcBef>
                <a:spcPct val="0"/>
              </a:spcBef>
              <a:spcAft>
                <a:spcPts val="0"/>
              </a:spcAft>
              <a:buNone/>
              <a:defRPr/>
            </a:pPr>
            <a:br>
              <a:rPr lang="en-US" altLang="en-US" sz="900" kern="1200" dirty="0">
                <a:solidFill>
                  <a:prstClr val="black"/>
                </a:solidFill>
                <a:latin typeface="Times New Roman" panose="02020603050405020304" pitchFamily="18" charset="0"/>
                <a:ea typeface="+mn-ea"/>
                <a:cs typeface="Times New Roman" panose="02020603050405020304" pitchFamily="18" charset="0"/>
              </a:rPr>
            </a:br>
            <a:r>
              <a:rPr lang="en-US" altLang="en-US" sz="900" kern="1200" dirty="0">
                <a:solidFill>
                  <a:prstClr val="black"/>
                </a:solidFill>
                <a:latin typeface="Times New Roman" panose="02020603050405020304" pitchFamily="18" charset="0"/>
                <a:ea typeface="+mn-ea"/>
                <a:cs typeface="Times New Roman" panose="02020603050405020304" pitchFamily="18" charset="0"/>
              </a:rPr>
              <a:t>And so it is with you, </a:t>
            </a:r>
            <a:r>
              <a:rPr lang="en-US" altLang="en-US" sz="900" u="sng" kern="1200" dirty="0">
                <a:solidFill>
                  <a:prstClr val="black"/>
                </a:solidFill>
                <a:latin typeface="Times New Roman" panose="02020603050405020304" pitchFamily="18" charset="0"/>
                <a:ea typeface="+mn-ea"/>
                <a:cs typeface="Times New Roman" panose="02020603050405020304" pitchFamily="18" charset="0"/>
              </a:rPr>
              <a:t>we are in charge of our attitudes</a:t>
            </a:r>
            <a:r>
              <a:rPr lang="en-US" altLang="en-US" sz="900" kern="1200" dirty="0">
                <a:solidFill>
                  <a:prstClr val="black"/>
                </a:solidFill>
                <a:latin typeface="Times New Roman" panose="02020603050405020304" pitchFamily="18" charset="0"/>
                <a:ea typeface="+mn-ea"/>
                <a:cs typeface="Times New Roman" panose="02020603050405020304" pitchFamily="18" charset="0"/>
              </a:rPr>
              <a:t>.”</a:t>
            </a:r>
            <a:br>
              <a:rPr lang="en-US" altLang="en-US" sz="900" kern="1200" dirty="0">
                <a:solidFill>
                  <a:prstClr val="black"/>
                </a:solidFill>
                <a:latin typeface="Times New Roman" panose="02020603050405020304" pitchFamily="18" charset="0"/>
                <a:ea typeface="+mn-ea"/>
                <a:cs typeface="Times New Roman" panose="02020603050405020304" pitchFamily="18" charset="0"/>
              </a:rPr>
            </a:br>
            <a:r>
              <a:rPr lang="en-US" altLang="en-US" sz="900" kern="1200" dirty="0">
                <a:solidFill>
                  <a:prstClr val="black"/>
                </a:solidFill>
                <a:latin typeface="Times New Roman" panose="02020603050405020304" pitchFamily="18" charset="0"/>
                <a:ea typeface="+mn-ea"/>
                <a:cs typeface="Times New Roman" panose="02020603050405020304" pitchFamily="18" charset="0"/>
              </a:rPr>
              <a:t>			</a:t>
            </a:r>
          </a:p>
          <a:p>
            <a:pPr marL="0" indent="0" algn="ctr" defTabSz="514350" eaLnBrk="1" fontAlgn="auto" hangingPunct="1">
              <a:spcBef>
                <a:spcPct val="0"/>
              </a:spcBef>
              <a:spcAft>
                <a:spcPts val="0"/>
              </a:spcAft>
              <a:buNone/>
              <a:defRPr/>
            </a:pPr>
            <a:r>
              <a:rPr lang="en-US" altLang="en-US" sz="675" kern="1200" dirty="0">
                <a:solidFill>
                  <a:prstClr val="black"/>
                </a:solidFill>
                <a:latin typeface="Times New Roman" panose="02020603050405020304" pitchFamily="18" charset="0"/>
                <a:ea typeface="+mn-ea"/>
                <a:cs typeface="Times New Roman" panose="02020603050405020304" pitchFamily="18" charset="0"/>
              </a:rPr>
              <a:t>CHARLES SWINDOLL</a:t>
            </a:r>
            <a:endParaRPr lang="en-US" sz="675" dirty="0"/>
          </a:p>
        </p:txBody>
      </p:sp>
      <p:sp>
        <p:nvSpPr>
          <p:cNvPr id="2" name="Footer Placeholder 1">
            <a:extLst>
              <a:ext uri="{FF2B5EF4-FFF2-40B4-BE49-F238E27FC236}">
                <a16:creationId xmlns:a16="http://schemas.microsoft.com/office/drawing/2014/main" id="{C7A9B002-8F31-374C-1B3B-6D5CE6C4605F}"/>
              </a:ext>
            </a:extLst>
          </p:cNvPr>
          <p:cNvSpPr>
            <a:spLocks noGrp="1"/>
          </p:cNvSpPr>
          <p:nvPr>
            <p:ph type="ftr" sz="quarter" idx="11"/>
          </p:nvPr>
        </p:nvSpPr>
        <p:spPr>
          <a:xfrm>
            <a:off x="849567" y="7272801"/>
            <a:ext cx="4751372" cy="205383"/>
          </a:xfrm>
        </p:spPr>
        <p:txBody>
          <a:bodyPr/>
          <a:lstStyle/>
          <a:p>
            <a:pPr defTabSz="514350">
              <a:defRPr/>
            </a:pPr>
            <a:r>
              <a:rPr lang="en-US" sz="675" dirty="0">
                <a:solidFill>
                  <a:prstClr val="black">
                    <a:tint val="75000"/>
                  </a:prstClr>
                </a:solidFill>
                <a:latin typeface="Calibri" panose="020F0502020204030204"/>
                <a:cs typeface="+mn-cs"/>
              </a:rPr>
              <a:t>The American Towing &amp; Recovery Institute * PO Box 007 Wade NC 28395 * 910.747.9000 or Fax 910.486.8930 * www.amtowri.org * www.towingequipmentdirect.com * wes@americantowingandrecoveryinstitute.org </a:t>
            </a:r>
          </a:p>
        </p:txBody>
      </p:sp>
      <p:sp>
        <p:nvSpPr>
          <p:cNvPr id="3" name="Slide Number Placeholder 2">
            <a:extLst>
              <a:ext uri="{FF2B5EF4-FFF2-40B4-BE49-F238E27FC236}">
                <a16:creationId xmlns:a16="http://schemas.microsoft.com/office/drawing/2014/main" id="{01D95335-6AE7-594A-ED88-20285FB508B0}"/>
              </a:ext>
            </a:extLst>
          </p:cNvPr>
          <p:cNvSpPr>
            <a:spLocks noGrp="1"/>
          </p:cNvSpPr>
          <p:nvPr>
            <p:ph type="sldNum" sz="quarter" idx="12"/>
          </p:nvPr>
        </p:nvSpPr>
        <p:spPr/>
        <p:txBody>
          <a:bodyPr/>
          <a:lstStyle/>
          <a:p>
            <a:pPr>
              <a:defRPr/>
            </a:pPr>
            <a:fld id="{F2A21697-07AE-455D-9B98-851AFF45232D}" type="slidenum">
              <a:rPr lang="en-US" altLang="en-US" smtClean="0"/>
              <a:pPr>
                <a:defRPr/>
              </a:pPr>
              <a:t>3</a:t>
            </a:fld>
            <a:endParaRPr lang="en-US" altLang="en-US"/>
          </a:p>
        </p:txBody>
      </p:sp>
      <p:sp>
        <p:nvSpPr>
          <p:cNvPr id="4" name="TextBox 3">
            <a:extLst>
              <a:ext uri="{FF2B5EF4-FFF2-40B4-BE49-F238E27FC236}">
                <a16:creationId xmlns:a16="http://schemas.microsoft.com/office/drawing/2014/main" id="{77224875-EBEF-BBEA-D262-3DADF880FE1C}"/>
              </a:ext>
            </a:extLst>
          </p:cNvPr>
          <p:cNvSpPr txBox="1"/>
          <p:nvPr/>
        </p:nvSpPr>
        <p:spPr>
          <a:xfrm>
            <a:off x="605588" y="3657896"/>
            <a:ext cx="5646821" cy="2427268"/>
          </a:xfrm>
          <a:prstGeom prst="rect">
            <a:avLst/>
          </a:prstGeom>
          <a:noFill/>
        </p:spPr>
        <p:txBody>
          <a:bodyPr wrap="square" rtlCol="0">
            <a:spAutoFit/>
          </a:bodyPr>
          <a:lstStyle/>
          <a:p>
            <a:pPr marL="0" marR="0" lvl="0" indent="0" algn="ctr" defTabSz="914400" rtl="0" eaLnBrk="0" fontAlgn="base" latinLnBrk="0" hangingPunct="0">
              <a:lnSpc>
                <a:spcPct val="150000"/>
              </a:lnSpc>
              <a:spcBef>
                <a:spcPts val="0"/>
              </a:spcBef>
              <a:spcAft>
                <a:spcPts val="675"/>
              </a:spcAft>
              <a:buClrTx/>
              <a:buSzTx/>
              <a:buFontTx/>
              <a:buNone/>
              <a:tabLst>
                <a:tab pos="364331" algn="l"/>
              </a:tabLst>
              <a:defRPr/>
            </a:pPr>
            <a:r>
              <a:rPr kumimoji="0" lang="en-US" altLang="en-US" sz="1350" b="0" i="0" u="none" strike="noStrike" kern="0" cap="none" spc="0" normalizeH="0" baseline="0" noProof="0" dirty="0">
                <a:ln>
                  <a:noFill/>
                </a:ln>
                <a:solidFill>
                  <a:srgbClr val="000000"/>
                </a:solidFill>
                <a:effectLst/>
                <a:uLnTx/>
                <a:uFillTx/>
                <a:latin typeface="Dreaming Outloud Pro" panose="03050502040302030504" pitchFamily="66" charset="0"/>
                <a:ea typeface="MS PGothic" panose="020B0600070205080204" pitchFamily="34" charset="-128"/>
                <a:cs typeface="Dreaming Outloud Pro" panose="03050502040302030504" pitchFamily="66" charset="0"/>
              </a:rPr>
              <a:t>There is </a:t>
            </a:r>
            <a:r>
              <a:rPr kumimoji="0" lang="en-US" altLang="en-US" sz="1350" b="0" i="1" u="sng" strike="noStrike" kern="0" cap="none" spc="0" normalizeH="0" baseline="0" noProof="0" dirty="0">
                <a:ln>
                  <a:noFill/>
                </a:ln>
                <a:solidFill>
                  <a:srgbClr val="000000"/>
                </a:solidFill>
                <a:effectLst/>
                <a:uLnTx/>
                <a:uFillTx/>
                <a:latin typeface="Dreaming Outloud Pro" panose="03050502040302030504" pitchFamily="66" charset="0"/>
                <a:ea typeface="MS PGothic" panose="020B0600070205080204" pitchFamily="34" charset="-128"/>
                <a:cs typeface="Dreaming Outloud Pro" panose="03050502040302030504" pitchFamily="66" charset="0"/>
              </a:rPr>
              <a:t>Never</a:t>
            </a:r>
            <a:r>
              <a:rPr kumimoji="0" lang="en-US" altLang="en-US" sz="1350" b="0" i="0" u="none" strike="noStrike" kern="0" cap="none" spc="0" normalizeH="0" baseline="0" noProof="0" dirty="0">
                <a:ln>
                  <a:noFill/>
                </a:ln>
                <a:solidFill>
                  <a:srgbClr val="000000"/>
                </a:solidFill>
                <a:effectLst/>
                <a:uLnTx/>
                <a:uFillTx/>
                <a:latin typeface="Dreaming Outloud Pro" panose="03050502040302030504" pitchFamily="66" charset="0"/>
                <a:ea typeface="MS PGothic" panose="020B0600070205080204" pitchFamily="34" charset="-128"/>
                <a:cs typeface="Dreaming Outloud Pro" panose="03050502040302030504" pitchFamily="66" charset="0"/>
              </a:rPr>
              <a:t> any reason for a towing &amp; recovery instructor to say </a:t>
            </a:r>
          </a:p>
          <a:p>
            <a:pPr marL="0" marR="0" lvl="0" indent="0" algn="ctr" defTabSz="914400" rtl="0" eaLnBrk="0" fontAlgn="base" latinLnBrk="0" hangingPunct="0">
              <a:lnSpc>
                <a:spcPct val="150000"/>
              </a:lnSpc>
              <a:spcBef>
                <a:spcPts val="0"/>
              </a:spcBef>
              <a:spcAft>
                <a:spcPts val="675"/>
              </a:spcAft>
              <a:buClrTx/>
              <a:buSzTx/>
              <a:buFontTx/>
              <a:buNone/>
              <a:tabLst>
                <a:tab pos="364331" algn="l"/>
              </a:tabLst>
              <a:defRPr/>
            </a:pPr>
            <a:r>
              <a:rPr kumimoji="0" lang="en-US" altLang="en-US" sz="1350" b="0" i="0" u="none" strike="noStrike" kern="0" cap="none" spc="0" normalizeH="0" baseline="0" noProof="0" dirty="0">
                <a:ln>
                  <a:noFill/>
                </a:ln>
                <a:solidFill>
                  <a:srgbClr val="000000"/>
                </a:solidFill>
                <a:effectLst/>
                <a:uLnTx/>
                <a:uFillTx/>
                <a:latin typeface="Dreaming Outloud Pro" panose="03050502040302030504" pitchFamily="66" charset="0"/>
                <a:ea typeface="MS PGothic" panose="020B0600070205080204" pitchFamily="34" charset="-128"/>
                <a:cs typeface="Dreaming Outloud Pro" panose="03050502040302030504" pitchFamily="66" charset="0"/>
              </a:rPr>
              <a:t>“</a:t>
            </a:r>
            <a:r>
              <a:rPr kumimoji="0" lang="en-US" altLang="en-US" sz="1350" b="0" i="1" u="sng" strike="noStrike" kern="0" cap="none" spc="0" normalizeH="0" baseline="0" noProof="0" dirty="0">
                <a:ln>
                  <a:noFill/>
                </a:ln>
                <a:solidFill>
                  <a:srgbClr val="000000"/>
                </a:solidFill>
                <a:effectLst/>
                <a:uLnTx/>
                <a:uFillTx/>
                <a:latin typeface="Dreaming Outloud Pro" panose="03050502040302030504" pitchFamily="66" charset="0"/>
                <a:ea typeface="MS PGothic" panose="020B0600070205080204" pitchFamily="34" charset="-128"/>
                <a:cs typeface="Dreaming Outloud Pro" panose="03050502040302030504" pitchFamily="66" charset="0"/>
              </a:rPr>
              <a:t>THIS is the ONLY WAY to handle a towing-recovery job</a:t>
            </a:r>
            <a:r>
              <a:rPr kumimoji="0" lang="en-US" altLang="en-US" sz="1350" b="0" i="0" u="none" strike="noStrike" kern="0" cap="none" spc="0" normalizeH="0" baseline="0" noProof="0" dirty="0">
                <a:ln>
                  <a:noFill/>
                </a:ln>
                <a:solidFill>
                  <a:srgbClr val="000000"/>
                </a:solidFill>
                <a:effectLst/>
                <a:uLnTx/>
                <a:uFillTx/>
                <a:latin typeface="Dreaming Outloud Pro" panose="03050502040302030504" pitchFamily="66" charset="0"/>
                <a:ea typeface="MS PGothic" panose="020B0600070205080204" pitchFamily="34" charset="-128"/>
                <a:cs typeface="Dreaming Outloud Pro" panose="03050502040302030504" pitchFamily="66" charset="0"/>
              </a:rPr>
              <a:t>.”</a:t>
            </a:r>
          </a:p>
          <a:p>
            <a:pPr marL="0" marR="0" lvl="0" indent="0" algn="ctr" defTabSz="914400" rtl="0" eaLnBrk="0" fontAlgn="base" latinLnBrk="0" hangingPunct="0">
              <a:lnSpc>
                <a:spcPct val="150000"/>
              </a:lnSpc>
              <a:spcBef>
                <a:spcPts val="0"/>
              </a:spcBef>
              <a:spcAft>
                <a:spcPts val="675"/>
              </a:spcAft>
              <a:buClrTx/>
              <a:buSzTx/>
              <a:buFontTx/>
              <a:buNone/>
              <a:tabLst>
                <a:tab pos="364331" algn="l"/>
              </a:tabLst>
              <a:defRPr/>
            </a:pPr>
            <a:br>
              <a:rPr kumimoji="0" lang="en-US" altLang="en-US" sz="1350" b="0" i="0" u="none" strike="noStrike" kern="0" cap="none" spc="0" normalizeH="0" baseline="0" noProof="0" dirty="0">
                <a:ln>
                  <a:noFill/>
                </a:ln>
                <a:solidFill>
                  <a:srgbClr val="000000"/>
                </a:solidFill>
                <a:effectLst/>
                <a:uLnTx/>
                <a:uFillTx/>
                <a:latin typeface="Dreaming Outloud Pro" panose="03050502040302030504" pitchFamily="66" charset="0"/>
                <a:ea typeface="MS PGothic" panose="020B0600070205080204" pitchFamily="34" charset="-128"/>
                <a:cs typeface="Dreaming Outloud Pro" panose="03050502040302030504" pitchFamily="66" charset="0"/>
              </a:rPr>
            </a:br>
            <a:r>
              <a:rPr kumimoji="0" lang="en-US" altLang="en-US" sz="1350" b="0" i="0" u="none" strike="noStrike" kern="0" cap="none" spc="0" normalizeH="0" baseline="0" noProof="0" dirty="0">
                <a:ln>
                  <a:noFill/>
                </a:ln>
                <a:solidFill>
                  <a:srgbClr val="000000"/>
                </a:solidFill>
                <a:effectLst/>
                <a:uLnTx/>
                <a:uFillTx/>
                <a:latin typeface="Dreaming Outloud Pro" panose="03050502040302030504" pitchFamily="66" charset="0"/>
                <a:ea typeface="MS PGothic" panose="020B0600070205080204" pitchFamily="34" charset="-128"/>
                <a:cs typeface="Dreaming Outloud Pro" panose="03050502040302030504" pitchFamily="66" charset="0"/>
              </a:rPr>
              <a:t>However, there are several ways to do the same job; if the casualty is taken out in a timely manner, with little to no further damage being done.</a:t>
            </a:r>
            <a:br>
              <a:rPr kumimoji="0" lang="en-US" altLang="en-US" sz="1350" b="0" i="0" u="none" strike="noStrike" kern="0" cap="none" spc="0" normalizeH="0" baseline="0" noProof="0" dirty="0">
                <a:ln>
                  <a:noFill/>
                </a:ln>
                <a:solidFill>
                  <a:srgbClr val="000000"/>
                </a:solidFill>
                <a:effectLst/>
                <a:uLnTx/>
                <a:uFillTx/>
                <a:latin typeface="Dreaming Outloud Pro" panose="03050502040302030504" pitchFamily="66" charset="0"/>
                <a:ea typeface="MS PGothic" panose="020B0600070205080204" pitchFamily="34" charset="-128"/>
                <a:cs typeface="Dreaming Outloud Pro" panose="03050502040302030504" pitchFamily="66" charset="0"/>
              </a:rPr>
            </a:br>
            <a:r>
              <a:rPr kumimoji="0" lang="en-US" altLang="en-US" sz="1350" b="0" i="0" u="none" strike="noStrike" kern="0" cap="none" spc="0" normalizeH="0" baseline="0" noProof="0" dirty="0">
                <a:ln>
                  <a:noFill/>
                </a:ln>
                <a:solidFill>
                  <a:srgbClr val="000000"/>
                </a:solidFill>
                <a:effectLst/>
                <a:uLnTx/>
                <a:uFillTx/>
                <a:latin typeface="Dreaming Outloud Pro" panose="03050502040302030504" pitchFamily="66" charset="0"/>
                <a:ea typeface="MS PGothic" panose="020B0600070205080204" pitchFamily="34" charset="-128"/>
                <a:cs typeface="Dreaming Outloud Pro" panose="03050502040302030504" pitchFamily="66" charset="0"/>
              </a:rPr>
              <a:t>So, lets learn from each other and have fun in doing so. </a:t>
            </a:r>
            <a:br>
              <a:rPr kumimoji="0" lang="en-US" altLang="en-US" sz="1350" b="0" i="0" u="none" strike="noStrike" kern="0" cap="none" spc="0" normalizeH="0" baseline="0" noProof="0" dirty="0">
                <a:ln>
                  <a:noFill/>
                </a:ln>
                <a:solidFill>
                  <a:srgbClr val="000000"/>
                </a:solidFill>
                <a:effectLst/>
                <a:uLnTx/>
                <a:uFillTx/>
                <a:latin typeface="Dreaming Outloud Pro" panose="03050502040302030504" pitchFamily="66" charset="0"/>
                <a:ea typeface="MS PGothic" panose="020B0600070205080204" pitchFamily="34" charset="-128"/>
                <a:cs typeface="Dreaming Outloud Pro" panose="03050502040302030504" pitchFamily="66" charset="0"/>
              </a:rPr>
            </a:br>
            <a:r>
              <a:rPr kumimoji="0" lang="en-US" altLang="en-US" sz="1350" b="0" i="0" u="none" strike="noStrike" kern="0" cap="none" spc="0" normalizeH="0" baseline="0" noProof="0" dirty="0">
                <a:ln>
                  <a:noFill/>
                </a:ln>
                <a:solidFill>
                  <a:srgbClr val="000000"/>
                </a:solidFill>
                <a:effectLst/>
                <a:uLnTx/>
                <a:uFillTx/>
                <a:latin typeface="Dreaming Outloud Pro" panose="03050502040302030504" pitchFamily="66" charset="0"/>
                <a:ea typeface="MS PGothic" panose="020B0600070205080204" pitchFamily="34" charset="-128"/>
                <a:cs typeface="Dreaming Outloud Pro" panose="03050502040302030504" pitchFamily="66" charset="0"/>
              </a:rPr>
              <a:t>THANK YOU FOR ATTENDING</a:t>
            </a:r>
            <a:endParaRPr kumimoji="0" lang="en-US" sz="1350" b="0" i="0" u="none" strike="noStrike" kern="0" cap="none" spc="0" normalizeH="0" baseline="0" noProof="0" dirty="0">
              <a:ln>
                <a:noFill/>
              </a:ln>
              <a:solidFill>
                <a:srgbClr val="000000"/>
              </a:solidFill>
              <a:effectLst/>
              <a:uLnTx/>
              <a:uFillTx/>
              <a:latin typeface="Dreaming Outloud Pro" panose="03050502040302030504" pitchFamily="66" charset="0"/>
              <a:ea typeface="MS PGothic" panose="020B0600070205080204" pitchFamily="34" charset="-128"/>
              <a:cs typeface="Dreaming Outloud Pro" panose="03050502040302030504" pitchFamily="66"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0D81F0-CEDA-A52D-13A6-B1538FBC301B}"/>
              </a:ext>
            </a:extLst>
          </p:cNvPr>
          <p:cNvSpPr>
            <a:spLocks noGrp="1"/>
          </p:cNvSpPr>
          <p:nvPr>
            <p:ph type="sldNum" sz="quarter" idx="12"/>
          </p:nvPr>
        </p:nvSpPr>
        <p:spPr/>
        <p:txBody>
          <a:bodyPr/>
          <a:lstStyle/>
          <a:p>
            <a:pPr>
              <a:defRPr/>
            </a:pPr>
            <a:fld id="{ACC94322-0133-4371-AFE1-2878F2B3A964}" type="slidenum">
              <a:rPr lang="en-US" altLang="en-US" smtClean="0"/>
              <a:pPr>
                <a:defRPr/>
              </a:pPr>
              <a:t>4</a:t>
            </a:fld>
            <a:endParaRPr lang="en-US" altLang="en-US"/>
          </a:p>
        </p:txBody>
      </p:sp>
      <p:sp>
        <p:nvSpPr>
          <p:cNvPr id="4" name="TextBox 3">
            <a:extLst>
              <a:ext uri="{FF2B5EF4-FFF2-40B4-BE49-F238E27FC236}">
                <a16:creationId xmlns:a16="http://schemas.microsoft.com/office/drawing/2014/main" id="{7C4A2B9A-A1B4-4105-D168-2530C475A80C}"/>
              </a:ext>
            </a:extLst>
          </p:cNvPr>
          <p:cNvSpPr txBox="1"/>
          <p:nvPr/>
        </p:nvSpPr>
        <p:spPr>
          <a:xfrm>
            <a:off x="1913681" y="24241"/>
            <a:ext cx="3364275" cy="403957"/>
          </a:xfrm>
          <a:prstGeom prst="rect">
            <a:avLst/>
          </a:prstGeom>
          <a:noFill/>
        </p:spPr>
        <p:txBody>
          <a:bodyPr wrap="square" rtlCol="0">
            <a:spAutoFit/>
          </a:bodyPr>
          <a:lstStyle/>
          <a:p>
            <a:r>
              <a:rPr lang="en-US" sz="2025" dirty="0"/>
              <a:t>10 years passes quickly…</a:t>
            </a:r>
          </a:p>
        </p:txBody>
      </p:sp>
      <p:pic>
        <p:nvPicPr>
          <p:cNvPr id="8" name="Picture 7" descr="A logo with a flag in the middle&#10;&#10;Description automatically generated">
            <a:extLst>
              <a:ext uri="{FF2B5EF4-FFF2-40B4-BE49-F238E27FC236}">
                <a16:creationId xmlns:a16="http://schemas.microsoft.com/office/drawing/2014/main" id="{04655936-DF1A-FC0A-F463-FF65B7459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35" y="6659191"/>
            <a:ext cx="2420671" cy="1490779"/>
          </a:xfrm>
          <a:prstGeom prst="rect">
            <a:avLst/>
          </a:prstGeom>
        </p:spPr>
      </p:pic>
      <p:pic>
        <p:nvPicPr>
          <p:cNvPr id="12" name="Picture 11" descr="A grey rectangular sign with white text&#10;&#10;Description automatically generated">
            <a:extLst>
              <a:ext uri="{FF2B5EF4-FFF2-40B4-BE49-F238E27FC236}">
                <a16:creationId xmlns:a16="http://schemas.microsoft.com/office/drawing/2014/main" id="{EE154979-F842-57E9-BD50-39B5DEAFE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02" y="453885"/>
            <a:ext cx="3759773" cy="1353232"/>
          </a:xfrm>
          <a:prstGeom prst="rect">
            <a:avLst/>
          </a:prstGeom>
        </p:spPr>
      </p:pic>
      <p:pic>
        <p:nvPicPr>
          <p:cNvPr id="18" name="Picture 17" descr="A car with a door open&#10;&#10;Description automatically generated">
            <a:extLst>
              <a:ext uri="{FF2B5EF4-FFF2-40B4-BE49-F238E27FC236}">
                <a16:creationId xmlns:a16="http://schemas.microsoft.com/office/drawing/2014/main" id="{FBE4DF8D-4752-ECC3-D1BA-408339D8D5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3552" y="6645989"/>
            <a:ext cx="2017708" cy="1070507"/>
          </a:xfrm>
          <a:prstGeom prst="rect">
            <a:avLst/>
          </a:prstGeom>
        </p:spPr>
      </p:pic>
      <p:pic>
        <p:nvPicPr>
          <p:cNvPr id="20" name="Picture 19" descr="A logo for a tow truck&#10;&#10;Description automatically generated">
            <a:extLst>
              <a:ext uri="{FF2B5EF4-FFF2-40B4-BE49-F238E27FC236}">
                <a16:creationId xmlns:a16="http://schemas.microsoft.com/office/drawing/2014/main" id="{D70D9069-599D-FDE4-652B-94C8EFC859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974" y="376660"/>
            <a:ext cx="2567963" cy="1417255"/>
          </a:xfrm>
          <a:prstGeom prst="rect">
            <a:avLst/>
          </a:prstGeom>
        </p:spPr>
      </p:pic>
      <p:pic>
        <p:nvPicPr>
          <p:cNvPr id="22" name="Picture 21" descr="A logo with a flag and text&#10;&#10;Description automatically generated">
            <a:extLst>
              <a:ext uri="{FF2B5EF4-FFF2-40B4-BE49-F238E27FC236}">
                <a16:creationId xmlns:a16="http://schemas.microsoft.com/office/drawing/2014/main" id="{E1615069-9F24-4B96-9305-D63229B4AF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1393" y="6514309"/>
            <a:ext cx="2267189" cy="1635661"/>
          </a:xfrm>
          <a:prstGeom prst="rect">
            <a:avLst/>
          </a:prstGeom>
        </p:spPr>
      </p:pic>
      <p:pic>
        <p:nvPicPr>
          <p:cNvPr id="5" name="Picture 4" descr="A screenshot of a phone&#10;&#10;Description automatically generated">
            <a:extLst>
              <a:ext uri="{FF2B5EF4-FFF2-40B4-BE49-F238E27FC236}">
                <a16:creationId xmlns:a16="http://schemas.microsoft.com/office/drawing/2014/main" id="{A551A7FC-34C5-0A6E-A1CD-F61C9157D4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34" y="2416076"/>
            <a:ext cx="6573442" cy="3344392"/>
          </a:xfrm>
          <a:prstGeom prst="rect">
            <a:avLst/>
          </a:prstGeom>
        </p:spPr>
      </p:pic>
    </p:spTree>
    <p:extLst>
      <p:ext uri="{BB962C8B-B14F-4D97-AF65-F5344CB8AC3E}">
        <p14:creationId xmlns:p14="http://schemas.microsoft.com/office/powerpoint/2010/main" val="1858789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760F7DA-8D81-1A0F-8EF3-6CC25EA707B3}"/>
              </a:ext>
            </a:extLst>
          </p:cNvPr>
          <p:cNvSpPr>
            <a:spLocks noGrp="1"/>
          </p:cNvSpPr>
          <p:nvPr>
            <p:ph type="ftr" sz="quarter" idx="11"/>
          </p:nvPr>
        </p:nvSpPr>
        <p:spPr>
          <a:xfrm>
            <a:off x="144379" y="8410967"/>
            <a:ext cx="6368716" cy="486833"/>
          </a:xfrm>
        </p:spPr>
        <p:txBody>
          <a:bodyPr/>
          <a:lstStyle/>
          <a:p>
            <a:pPr>
              <a:defRPr/>
            </a:pPr>
            <a:r>
              <a:rPr lang="en-US" dirty="0"/>
              <a:t>The American Towing &amp; Recovery Institute * PO Box 007 Wade NC 28395 * 910.747.9000 or Fax 910.486.8930 * www.amtowri.org * www.towingequipmentdirect.com * wes@americantowingandrecoveryinstitute.org </a:t>
            </a:r>
          </a:p>
        </p:txBody>
      </p:sp>
      <p:sp>
        <p:nvSpPr>
          <p:cNvPr id="3" name="Slide Number Placeholder 2">
            <a:extLst>
              <a:ext uri="{FF2B5EF4-FFF2-40B4-BE49-F238E27FC236}">
                <a16:creationId xmlns:a16="http://schemas.microsoft.com/office/drawing/2014/main" id="{EFB83FA4-7C17-5407-5B2B-46D5F1EE742D}"/>
              </a:ext>
            </a:extLst>
          </p:cNvPr>
          <p:cNvSpPr>
            <a:spLocks noGrp="1"/>
          </p:cNvSpPr>
          <p:nvPr>
            <p:ph type="sldNum" sz="quarter" idx="12"/>
          </p:nvPr>
        </p:nvSpPr>
        <p:spPr/>
        <p:txBody>
          <a:bodyPr/>
          <a:lstStyle/>
          <a:p>
            <a:pPr>
              <a:defRPr/>
            </a:pPr>
            <a:fld id="{ACC94322-0133-4371-AFE1-2878F2B3A964}" type="slidenum">
              <a:rPr lang="en-US" altLang="en-US" smtClean="0"/>
              <a:pPr>
                <a:defRPr/>
              </a:pPr>
              <a:t>5</a:t>
            </a:fld>
            <a:endParaRPr lang="en-US" altLang="en-US"/>
          </a:p>
        </p:txBody>
      </p:sp>
      <p:pic>
        <p:nvPicPr>
          <p:cNvPr id="4" name="Picture 3">
            <a:extLst>
              <a:ext uri="{FF2B5EF4-FFF2-40B4-BE49-F238E27FC236}">
                <a16:creationId xmlns:a16="http://schemas.microsoft.com/office/drawing/2014/main" id="{A4EB7DF5-1867-92A5-75DD-3AC0CDEA285D}"/>
              </a:ext>
            </a:extLst>
          </p:cNvPr>
          <p:cNvPicPr>
            <a:picLocks noChangeAspect="1"/>
          </p:cNvPicPr>
          <p:nvPr/>
        </p:nvPicPr>
        <p:blipFill rotWithShape="1">
          <a:blip r:embed="rId2"/>
          <a:srcRect l="26027" r="29477" b="11531"/>
          <a:stretch/>
        </p:blipFill>
        <p:spPr>
          <a:xfrm>
            <a:off x="144378" y="246200"/>
            <a:ext cx="6422453" cy="8164767"/>
          </a:xfrm>
          <a:prstGeom prst="rect">
            <a:avLst/>
          </a:prstGeom>
        </p:spPr>
      </p:pic>
    </p:spTree>
    <p:extLst>
      <p:ext uri="{BB962C8B-B14F-4D97-AF65-F5344CB8AC3E}">
        <p14:creationId xmlns:p14="http://schemas.microsoft.com/office/powerpoint/2010/main" val="757383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C032511-7578-A305-917C-4B39D6DFCA78}"/>
              </a:ext>
            </a:extLst>
          </p:cNvPr>
          <p:cNvSpPr>
            <a:spLocks noGrp="1"/>
          </p:cNvSpPr>
          <p:nvPr>
            <p:ph type="ftr" sz="quarter" idx="11"/>
          </p:nvPr>
        </p:nvSpPr>
        <p:spPr>
          <a:xfrm>
            <a:off x="0" y="8718552"/>
            <a:ext cx="6858000" cy="486833"/>
          </a:xfrm>
        </p:spPr>
        <p:txBody>
          <a:bodyPr/>
          <a:lstStyle/>
          <a:p>
            <a:pPr>
              <a:defRPr/>
            </a:pPr>
            <a:r>
              <a:rPr lang="en-US" dirty="0"/>
              <a:t>The American Towing &amp; Recovery Institute * PO Box 007 Wade NC 28395 * 910.747.9000 or Fax 910.486.8930 * www.amtowri.org * www.towingequipmentdirect.com * wes@americantowingandrecoveryinstitute.org </a:t>
            </a:r>
          </a:p>
        </p:txBody>
      </p:sp>
      <p:sp>
        <p:nvSpPr>
          <p:cNvPr id="3" name="Slide Number Placeholder 2">
            <a:extLst>
              <a:ext uri="{FF2B5EF4-FFF2-40B4-BE49-F238E27FC236}">
                <a16:creationId xmlns:a16="http://schemas.microsoft.com/office/drawing/2014/main" id="{33D065E7-5122-515D-FB8A-AF97A932BDAB}"/>
              </a:ext>
            </a:extLst>
          </p:cNvPr>
          <p:cNvSpPr>
            <a:spLocks noGrp="1"/>
          </p:cNvSpPr>
          <p:nvPr>
            <p:ph type="sldNum" sz="quarter" idx="12"/>
          </p:nvPr>
        </p:nvSpPr>
        <p:spPr/>
        <p:txBody>
          <a:bodyPr/>
          <a:lstStyle/>
          <a:p>
            <a:pPr>
              <a:defRPr/>
            </a:pPr>
            <a:fld id="{ACC94322-0133-4371-AFE1-2878F2B3A964}" type="slidenum">
              <a:rPr lang="en-US" altLang="en-US" smtClean="0"/>
              <a:pPr>
                <a:defRPr/>
              </a:pPr>
              <a:t>6</a:t>
            </a:fld>
            <a:endParaRPr lang="en-US" altLang="en-US"/>
          </a:p>
        </p:txBody>
      </p:sp>
      <p:pic>
        <p:nvPicPr>
          <p:cNvPr id="5" name="Picture 4" descr="A close-up of a document&#10;&#10;AI-generated content may be incorrect.">
            <a:extLst>
              <a:ext uri="{FF2B5EF4-FFF2-40B4-BE49-F238E27FC236}">
                <a16:creationId xmlns:a16="http://schemas.microsoft.com/office/drawing/2014/main" id="{6A11F6C5-567F-1DBA-A4D7-B5CE5CC43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825" y="11021"/>
            <a:ext cx="5943236" cy="8707531"/>
          </a:xfrm>
          <a:prstGeom prst="rect">
            <a:avLst/>
          </a:prstGeom>
        </p:spPr>
      </p:pic>
    </p:spTree>
    <p:extLst>
      <p:ext uri="{BB962C8B-B14F-4D97-AF65-F5344CB8AC3E}">
        <p14:creationId xmlns:p14="http://schemas.microsoft.com/office/powerpoint/2010/main" val="1969237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FE096-2412-5C81-371B-A8364C933E1C}"/>
              </a:ext>
            </a:extLst>
          </p:cNvPr>
          <p:cNvSpPr>
            <a:spLocks noGrp="1"/>
          </p:cNvSpPr>
          <p:nvPr>
            <p:ph type="title"/>
          </p:nvPr>
        </p:nvSpPr>
        <p:spPr>
          <a:xfrm>
            <a:off x="1910810" y="294150"/>
            <a:ext cx="3004090" cy="644724"/>
          </a:xfrm>
        </p:spPr>
        <p:txBody>
          <a:bodyPr vert="horz" wrap="square" lIns="51435" tIns="25718" rIns="51435" bIns="25718" numCol="1" rtlCol="0" anchor="ctr" anchorCtr="0" compatLnSpc="1">
            <a:prstTxWarp prst="textNoShape">
              <a:avLst/>
            </a:prstTxWarp>
            <a:normAutofit/>
          </a:bodyPr>
          <a:lstStyle/>
          <a:p>
            <a:pPr defTabSz="514350" eaLnBrk="1" hangingPunct="1"/>
            <a:r>
              <a:rPr lang="en-US" kern="1200" dirty="0">
                <a:solidFill>
                  <a:schemeClr val="tx1"/>
                </a:solidFill>
                <a:ea typeface="+mj-ea"/>
              </a:rPr>
              <a:t>Winching &amp; Rigging</a:t>
            </a:r>
          </a:p>
        </p:txBody>
      </p:sp>
      <p:sp>
        <p:nvSpPr>
          <p:cNvPr id="3" name="Content Placeholder 2">
            <a:extLst>
              <a:ext uri="{FF2B5EF4-FFF2-40B4-BE49-F238E27FC236}">
                <a16:creationId xmlns:a16="http://schemas.microsoft.com/office/drawing/2014/main" id="{4C63FAA7-36A7-0A5D-A230-13F6B6C6CE0C}"/>
              </a:ext>
            </a:extLst>
          </p:cNvPr>
          <p:cNvSpPr>
            <a:spLocks noGrp="1"/>
          </p:cNvSpPr>
          <p:nvPr>
            <p:ph sz="half" idx="1"/>
          </p:nvPr>
        </p:nvSpPr>
        <p:spPr>
          <a:xfrm>
            <a:off x="72786" y="3219982"/>
            <a:ext cx="3402792" cy="2047322"/>
          </a:xfrm>
        </p:spPr>
        <p:txBody>
          <a:bodyPr vert="horz" wrap="square" lIns="51435" tIns="25718" rIns="51435" bIns="25718" numCol="1" rtlCol="0" anchor="ctr" anchorCtr="0" compatLnSpc="1">
            <a:prstTxWarp prst="textNoShape">
              <a:avLst/>
            </a:prstTxWarp>
            <a:normAutofit/>
          </a:bodyPr>
          <a:lstStyle/>
          <a:p>
            <a:pPr marL="0" indent="0" defTabSz="514350" eaLnBrk="1" hangingPunct="1">
              <a:buNone/>
            </a:pPr>
            <a:r>
              <a:rPr lang="en-US" sz="1350" u="sng" dirty="0">
                <a:solidFill>
                  <a:srgbClr val="FFFFFF"/>
                </a:solidFill>
              </a:rPr>
              <a:t>Snatch blocks serve two different purposes when rigging one is to; </a:t>
            </a:r>
          </a:p>
          <a:p>
            <a:pPr marL="0" indent="-128588" defTabSz="514350" eaLnBrk="1" hangingPunct="1"/>
            <a:endParaRPr lang="en-US" sz="1125" dirty="0">
              <a:solidFill>
                <a:srgbClr val="FFFFFF"/>
              </a:solidFill>
            </a:endParaRPr>
          </a:p>
          <a:p>
            <a:pPr marL="257175" indent="-128588" defTabSz="514350" eaLnBrk="1" hangingPunct="1"/>
            <a:r>
              <a:rPr lang="en-US" sz="1350" dirty="0">
                <a:solidFill>
                  <a:srgbClr val="FFFFFF"/>
                </a:solidFill>
              </a:rPr>
              <a:t>To change direction</a:t>
            </a:r>
          </a:p>
          <a:p>
            <a:pPr marL="128588" indent="0" defTabSz="514350" eaLnBrk="1" hangingPunct="1">
              <a:buNone/>
            </a:pPr>
            <a:endParaRPr lang="en-US" sz="1125" dirty="0">
              <a:solidFill>
                <a:srgbClr val="FFFFFF"/>
              </a:solidFill>
            </a:endParaRPr>
          </a:p>
        </p:txBody>
      </p:sp>
      <p:pic>
        <p:nvPicPr>
          <p:cNvPr id="6" name="Content Placeholder 5">
            <a:extLst>
              <a:ext uri="{FF2B5EF4-FFF2-40B4-BE49-F238E27FC236}">
                <a16:creationId xmlns:a16="http://schemas.microsoft.com/office/drawing/2014/main" id="{74647325-92E5-671D-FC51-665F97278EE2}"/>
              </a:ext>
            </a:extLst>
          </p:cNvPr>
          <p:cNvPicPr>
            <a:picLocks noGrp="1" noChangeAspect="1"/>
          </p:cNvPicPr>
          <p:nvPr>
            <p:ph sz="half" idx="2"/>
          </p:nvPr>
        </p:nvPicPr>
        <p:blipFill>
          <a:blip r:embed="rId2"/>
          <a:stretch>
            <a:fillRect/>
          </a:stretch>
        </p:blipFill>
        <p:spPr>
          <a:xfrm>
            <a:off x="3410644" y="3406289"/>
            <a:ext cx="3402793" cy="4920678"/>
          </a:xfrm>
          <a:prstGeom prst="rect">
            <a:avLst/>
          </a:prstGeom>
        </p:spPr>
      </p:pic>
      <p:sp>
        <p:nvSpPr>
          <p:cNvPr id="9" name="Footer Placeholder 8">
            <a:extLst>
              <a:ext uri="{FF2B5EF4-FFF2-40B4-BE49-F238E27FC236}">
                <a16:creationId xmlns:a16="http://schemas.microsoft.com/office/drawing/2014/main" id="{5B149EFF-F2DC-B7D9-380D-E6D515D48AEF}"/>
              </a:ext>
            </a:extLst>
          </p:cNvPr>
          <p:cNvSpPr>
            <a:spLocks noGrp="1"/>
          </p:cNvSpPr>
          <p:nvPr>
            <p:ph type="ftr" sz="quarter" idx="11"/>
          </p:nvPr>
        </p:nvSpPr>
        <p:spPr>
          <a:xfrm>
            <a:off x="1290979" y="8644467"/>
            <a:ext cx="3842159" cy="205383"/>
          </a:xfrm>
        </p:spPr>
        <p:txBody>
          <a:bodyPr/>
          <a:lstStyle/>
          <a:p>
            <a:pPr defTabSz="514350">
              <a:defRPr/>
            </a:pPr>
            <a:r>
              <a:rPr lang="en-US" sz="619" dirty="0">
                <a:solidFill>
                  <a:prstClr val="black">
                    <a:tint val="75000"/>
                  </a:prstClr>
                </a:solidFill>
                <a:latin typeface="Calibri" panose="020F0502020204030204"/>
                <a:cs typeface="+mn-cs"/>
              </a:rPr>
              <a:t>The American Towing &amp; Recovery Institute * PO Box 007 Wade NC 28395 * 910.747.9000 or Fax 910.486.8930 * www.amtowri.org * www.towingequipmentdirect.com * wes@americantowingandrecoveryinstitute.org </a:t>
            </a:r>
          </a:p>
        </p:txBody>
      </p:sp>
      <p:sp>
        <p:nvSpPr>
          <p:cNvPr id="4" name="Slide Number Placeholder 3">
            <a:extLst>
              <a:ext uri="{FF2B5EF4-FFF2-40B4-BE49-F238E27FC236}">
                <a16:creationId xmlns:a16="http://schemas.microsoft.com/office/drawing/2014/main" id="{7DD76770-7CA6-A485-AC37-72FA2FA352C2}"/>
              </a:ext>
            </a:extLst>
          </p:cNvPr>
          <p:cNvSpPr>
            <a:spLocks noGrp="1"/>
          </p:cNvSpPr>
          <p:nvPr>
            <p:ph type="sldNum" sz="quarter" idx="12"/>
          </p:nvPr>
        </p:nvSpPr>
        <p:spPr/>
        <p:txBody>
          <a:bodyPr/>
          <a:lstStyle/>
          <a:p>
            <a:pPr>
              <a:defRPr/>
            </a:pPr>
            <a:fld id="{F2A21697-07AE-455D-9B98-851AFF45232D}" type="slidenum">
              <a:rPr lang="en-US" altLang="en-US" smtClean="0"/>
              <a:pPr>
                <a:defRPr/>
              </a:pPr>
              <a:t>7</a:t>
            </a:fld>
            <a:endParaRPr lang="en-US" altLang="en-US"/>
          </a:p>
        </p:txBody>
      </p:sp>
      <p:pic>
        <p:nvPicPr>
          <p:cNvPr id="5" name="Picture 4">
            <a:extLst>
              <a:ext uri="{FF2B5EF4-FFF2-40B4-BE49-F238E27FC236}">
                <a16:creationId xmlns:a16="http://schemas.microsoft.com/office/drawing/2014/main" id="{AD3D7C62-0270-5644-2F12-E17856436A7A}"/>
              </a:ext>
            </a:extLst>
          </p:cNvPr>
          <p:cNvPicPr>
            <a:picLocks noChangeAspect="1"/>
          </p:cNvPicPr>
          <p:nvPr/>
        </p:nvPicPr>
        <p:blipFill>
          <a:blip r:embed="rId3"/>
          <a:srcRect l="17535"/>
          <a:stretch/>
        </p:blipFill>
        <p:spPr>
          <a:xfrm>
            <a:off x="0" y="560977"/>
            <a:ext cx="3178629" cy="4919125"/>
          </a:xfrm>
          <a:prstGeom prst="rect">
            <a:avLst/>
          </a:prstGeom>
        </p:spPr>
      </p:pic>
    </p:spTree>
    <p:extLst>
      <p:ext uri="{BB962C8B-B14F-4D97-AF65-F5344CB8AC3E}">
        <p14:creationId xmlns:p14="http://schemas.microsoft.com/office/powerpoint/2010/main" val="859612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04327E40-FFCB-7C74-0F03-BEB998FCE5C4}"/>
              </a:ext>
            </a:extLst>
          </p:cNvPr>
          <p:cNvSpPr>
            <a:spLocks noGrp="1"/>
          </p:cNvSpPr>
          <p:nvPr>
            <p:ph type="ftr" sz="quarter" idx="11"/>
          </p:nvPr>
        </p:nvSpPr>
        <p:spPr/>
        <p:txBody>
          <a:bodyPr/>
          <a:lstStyle/>
          <a:p>
            <a:pPr defTabSz="514350">
              <a:defRPr/>
            </a:pPr>
            <a:r>
              <a:rPr lang="en-US" sz="506">
                <a:solidFill>
                  <a:prstClr val="black">
                    <a:tint val="75000"/>
                  </a:prstClr>
                </a:solidFill>
                <a:latin typeface="Calibri" panose="020F0502020204030204"/>
                <a:cs typeface="+mn-cs"/>
              </a:rPr>
              <a:t>The American Towing &amp; Recovery Institute * PO Box 007 Wade NC 28395 * 910.747.9000 or Fax 910.486.8930 * www.amtowri.org * www.towingequipmentdirect.com * wes@americantowingandrecoveryinstitute.org </a:t>
            </a:r>
          </a:p>
        </p:txBody>
      </p:sp>
      <p:sp>
        <p:nvSpPr>
          <p:cNvPr id="2" name="Slide Number Placeholder 1">
            <a:extLst>
              <a:ext uri="{FF2B5EF4-FFF2-40B4-BE49-F238E27FC236}">
                <a16:creationId xmlns:a16="http://schemas.microsoft.com/office/drawing/2014/main" id="{65225394-9760-F879-F90F-030981E9D709}"/>
              </a:ext>
            </a:extLst>
          </p:cNvPr>
          <p:cNvSpPr>
            <a:spLocks noGrp="1"/>
          </p:cNvSpPr>
          <p:nvPr>
            <p:ph type="sldNum" sz="quarter" idx="12"/>
          </p:nvPr>
        </p:nvSpPr>
        <p:spPr/>
        <p:txBody>
          <a:bodyPr/>
          <a:lstStyle/>
          <a:p>
            <a:pPr>
              <a:defRPr/>
            </a:pPr>
            <a:fld id="{F2A21697-07AE-455D-9B98-851AFF45232D}" type="slidenum">
              <a:rPr lang="en-US" altLang="en-US" smtClean="0"/>
              <a:pPr>
                <a:defRPr/>
              </a:pPr>
              <a:t>8</a:t>
            </a:fld>
            <a:endParaRPr lang="en-US" altLang="en-US"/>
          </a:p>
        </p:txBody>
      </p:sp>
      <p:pic>
        <p:nvPicPr>
          <p:cNvPr id="8" name="Picture 7" descr="Diagram&#10;&#10;Description automatically generated">
            <a:extLst>
              <a:ext uri="{FF2B5EF4-FFF2-40B4-BE49-F238E27FC236}">
                <a16:creationId xmlns:a16="http://schemas.microsoft.com/office/drawing/2014/main" id="{8C7FB4FE-6BE7-3F2E-8311-5081904BAE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03" y="5558591"/>
            <a:ext cx="6492697" cy="2085473"/>
          </a:xfrm>
          <a:prstGeom prst="rect">
            <a:avLst/>
          </a:prstGeom>
        </p:spPr>
      </p:pic>
      <p:sp>
        <p:nvSpPr>
          <p:cNvPr id="3" name="TextBox 2">
            <a:extLst>
              <a:ext uri="{FF2B5EF4-FFF2-40B4-BE49-F238E27FC236}">
                <a16:creationId xmlns:a16="http://schemas.microsoft.com/office/drawing/2014/main" id="{89456215-93D1-E14F-CBAB-430EA88E3E29}"/>
              </a:ext>
            </a:extLst>
          </p:cNvPr>
          <p:cNvSpPr txBox="1"/>
          <p:nvPr/>
        </p:nvSpPr>
        <p:spPr>
          <a:xfrm>
            <a:off x="339892" y="617620"/>
            <a:ext cx="6049879" cy="1200329"/>
          </a:xfrm>
          <a:prstGeom prst="rect">
            <a:avLst/>
          </a:prstGeom>
          <a:noFill/>
        </p:spPr>
        <p:txBody>
          <a:bodyPr wrap="square" rtlCol="0">
            <a:spAutoFit/>
          </a:bodyPr>
          <a:lstStyle/>
          <a:p>
            <a:r>
              <a:rPr lang="en-US" dirty="0"/>
              <a:t>Why Use Snatch Blocks – You can significantly increase the capacity of your wrecker by using snatch blocks. You should always use them for loads that would exceed the recommended working limits of your wrecker cables.</a:t>
            </a:r>
          </a:p>
        </p:txBody>
      </p:sp>
      <p:sp>
        <p:nvSpPr>
          <p:cNvPr id="6" name="TextBox 5">
            <a:extLst>
              <a:ext uri="{FF2B5EF4-FFF2-40B4-BE49-F238E27FC236}">
                <a16:creationId xmlns:a16="http://schemas.microsoft.com/office/drawing/2014/main" id="{E2C1C02B-947F-ACC3-8EFA-33FDFC3F322B}"/>
              </a:ext>
            </a:extLst>
          </p:cNvPr>
          <p:cNvSpPr txBox="1"/>
          <p:nvPr/>
        </p:nvSpPr>
        <p:spPr>
          <a:xfrm>
            <a:off x="275723" y="2647817"/>
            <a:ext cx="6178216" cy="1815882"/>
          </a:xfrm>
          <a:prstGeom prst="rect">
            <a:avLst/>
          </a:prstGeom>
          <a:noFill/>
        </p:spPr>
        <p:txBody>
          <a:bodyPr wrap="square" rtlCol="0">
            <a:spAutoFit/>
          </a:bodyPr>
          <a:lstStyle/>
          <a:p>
            <a:r>
              <a:rPr lang="en-US" sz="1600" dirty="0"/>
              <a:t>How a Snatch Block Reduces Line Tension – A single snatch block used to its best advantage would give the effect of connecting two lines to the load. Hence, we say the line has two parts or is a two-part line. Each of those two parts would share the load equally. Hence, tension on each part would be reduced to ½ the tension of a single line. The use of additional snatch blocks would further divide and reduce the tensions when properly used. </a:t>
            </a:r>
          </a:p>
        </p:txBody>
      </p:sp>
    </p:spTree>
    <p:extLst>
      <p:ext uri="{BB962C8B-B14F-4D97-AF65-F5344CB8AC3E}">
        <p14:creationId xmlns:p14="http://schemas.microsoft.com/office/powerpoint/2010/main" val="348764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546120-D362-FC15-55AB-3A1B4CC2F0F8}"/>
              </a:ext>
            </a:extLst>
          </p:cNvPr>
          <p:cNvSpPr>
            <a:spLocks noGrp="1"/>
          </p:cNvSpPr>
          <p:nvPr>
            <p:ph type="title"/>
          </p:nvPr>
        </p:nvSpPr>
        <p:spPr>
          <a:xfrm>
            <a:off x="471488" y="806955"/>
            <a:ext cx="6007974" cy="644724"/>
          </a:xfrm>
        </p:spPr>
        <p:txBody>
          <a:bodyPr>
            <a:normAutofit fontScale="90000"/>
          </a:bodyPr>
          <a:lstStyle/>
          <a:p>
            <a:r>
              <a:rPr lang="en-US" dirty="0"/>
              <a:t>Using Snatch Blocks with Wreckers: Theory &amp; Practice</a:t>
            </a:r>
          </a:p>
        </p:txBody>
      </p:sp>
      <p:sp>
        <p:nvSpPr>
          <p:cNvPr id="9" name="Footer Placeholder 8">
            <a:extLst>
              <a:ext uri="{FF2B5EF4-FFF2-40B4-BE49-F238E27FC236}">
                <a16:creationId xmlns:a16="http://schemas.microsoft.com/office/drawing/2014/main" id="{22BBB928-CCBD-9EBC-AE5B-CB9E5DAB70C9}"/>
              </a:ext>
            </a:extLst>
          </p:cNvPr>
          <p:cNvSpPr>
            <a:spLocks noGrp="1"/>
          </p:cNvSpPr>
          <p:nvPr>
            <p:ph type="ftr" sz="quarter" idx="11"/>
          </p:nvPr>
        </p:nvSpPr>
        <p:spPr/>
        <p:txBody>
          <a:bodyPr/>
          <a:lstStyle/>
          <a:p>
            <a:pPr defTabSz="514350">
              <a:defRPr/>
            </a:pPr>
            <a:r>
              <a:rPr lang="en-US" sz="506" dirty="0">
                <a:solidFill>
                  <a:prstClr val="black">
                    <a:tint val="75000"/>
                  </a:prstClr>
                </a:solidFill>
                <a:latin typeface="Calibri" panose="020F0502020204030204"/>
                <a:cs typeface="+mn-cs"/>
              </a:rPr>
              <a:t>The American Towing &amp; Recovery Institute * PO Box 007 Wade NC 28395 * 910.747.9000 or Fax 910.486.8930 * www.amtowri.org * www.towingequipmentdirect.com * wes@americantowingandrecoveryinstitute.org </a:t>
            </a:r>
          </a:p>
        </p:txBody>
      </p:sp>
      <p:sp>
        <p:nvSpPr>
          <p:cNvPr id="2" name="Slide Number Placeholder 1">
            <a:extLst>
              <a:ext uri="{FF2B5EF4-FFF2-40B4-BE49-F238E27FC236}">
                <a16:creationId xmlns:a16="http://schemas.microsoft.com/office/drawing/2014/main" id="{90039FDD-09A5-C25E-4209-8ECC5BDAC283}"/>
              </a:ext>
            </a:extLst>
          </p:cNvPr>
          <p:cNvSpPr>
            <a:spLocks noGrp="1"/>
          </p:cNvSpPr>
          <p:nvPr>
            <p:ph type="sldNum" sz="quarter" idx="12"/>
          </p:nvPr>
        </p:nvSpPr>
        <p:spPr/>
        <p:txBody>
          <a:bodyPr/>
          <a:lstStyle/>
          <a:p>
            <a:pPr>
              <a:defRPr/>
            </a:pPr>
            <a:fld id="{56D59DC6-6EE6-447C-886C-C516B5D4BF20}" type="slidenum">
              <a:rPr lang="en-US" altLang="en-US" smtClean="0"/>
              <a:pPr>
                <a:defRPr/>
              </a:pPr>
              <a:t>9</a:t>
            </a:fld>
            <a:endParaRPr lang="en-US" altLang="en-US"/>
          </a:p>
        </p:txBody>
      </p:sp>
      <p:pic>
        <p:nvPicPr>
          <p:cNvPr id="8" name="Picture 7" descr="Diagram&#10;&#10;Description automatically generated with low confidence">
            <a:extLst>
              <a:ext uri="{FF2B5EF4-FFF2-40B4-BE49-F238E27FC236}">
                <a16:creationId xmlns:a16="http://schemas.microsoft.com/office/drawing/2014/main" id="{D3A0E5E3-C613-C442-5B0A-9142FB669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012" y="1847553"/>
            <a:ext cx="6007975" cy="285378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B5A1956-EBDB-89EF-AA2E-5DD0352E3340}"/>
              </a:ext>
            </a:extLst>
          </p:cNvPr>
          <p:cNvPicPr>
            <a:picLocks noChangeAspect="1"/>
          </p:cNvPicPr>
          <p:nvPr/>
        </p:nvPicPr>
        <p:blipFill>
          <a:blip r:embed="rId3"/>
          <a:stretch>
            <a:fillRect/>
          </a:stretch>
        </p:blipFill>
        <p:spPr>
          <a:xfrm>
            <a:off x="143222" y="4701341"/>
            <a:ext cx="6816113" cy="3834063"/>
          </a:xfrm>
          <a:prstGeom prst="rect">
            <a:avLst/>
          </a:prstGeom>
        </p:spPr>
      </p:pic>
    </p:spTree>
    <p:extLst>
      <p:ext uri="{BB962C8B-B14F-4D97-AF65-F5344CB8AC3E}">
        <p14:creationId xmlns:p14="http://schemas.microsoft.com/office/powerpoint/2010/main" val="470749337"/>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13021</TotalTime>
  <Words>2374</Words>
  <Application>Microsoft Office PowerPoint</Application>
  <PresentationFormat>Letter Paper (8.5x11 in)</PresentationFormat>
  <Paragraphs>216</Paragraphs>
  <Slides>28</Slides>
  <Notes>10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Calibri</vt:lpstr>
      <vt:lpstr>Calibri Light</vt:lpstr>
      <vt:lpstr>Dreaming Outloud Pro</vt:lpstr>
      <vt:lpstr>Ink Free</vt:lpstr>
      <vt:lpstr>Times New Roman</vt:lpstr>
      <vt:lpstr>Default Design</vt:lpstr>
      <vt:lpstr>Office Theme</vt:lpstr>
      <vt:lpstr>          </vt:lpstr>
      <vt:lpstr>PowerPoint Presentation</vt:lpstr>
      <vt:lpstr>PowerPoint Presentation</vt:lpstr>
      <vt:lpstr>PowerPoint Presentation</vt:lpstr>
      <vt:lpstr>PowerPoint Presentation</vt:lpstr>
      <vt:lpstr>PowerPoint Presentation</vt:lpstr>
      <vt:lpstr>Winching &amp; Rigging</vt:lpstr>
      <vt:lpstr>PowerPoint Presentation</vt:lpstr>
      <vt:lpstr>Using Snatch Blocks with Wreckers: Theory &amp; Practice</vt:lpstr>
      <vt:lpstr>How line angles affect tensions</vt:lpstr>
      <vt:lpstr>10,000 lb Coil, Single Line to Load</vt:lpstr>
      <vt:lpstr>10,000 lb Coil, Two Lines to Load</vt:lpstr>
      <vt:lpstr>PowerPoint Presentation</vt:lpstr>
      <vt:lpstr>Loads on Snatch Blocks &amp; Other Sheaves</vt:lpstr>
      <vt:lpstr>PowerPoint Presentation</vt:lpstr>
      <vt:lpstr>PowerPoint Presentation</vt:lpstr>
      <vt:lpstr>Working Load Limits What they are, how they are determined, and why they are important</vt:lpstr>
      <vt:lpstr>Design Factors &amp; WLL Applied to Products</vt:lpstr>
      <vt:lpstr>PowerPoint Presentation</vt:lpstr>
      <vt:lpstr>Angles matter, BIG TIME!</vt:lpstr>
      <vt:lpstr>PowerPoint Presentation</vt:lpstr>
      <vt:lpstr>PowerPoint Presentation</vt:lpstr>
      <vt:lpstr>CHAIN MEMORY</vt:lpstr>
      <vt:lpstr>Break Test #1</vt:lpstr>
      <vt:lpstr>An example of a two-leg chain bridle</vt:lpstr>
      <vt:lpstr>PowerPoint Presentation</vt:lpstr>
      <vt:lpstr>REFERENCES AND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Wes Wilburn</dc:creator>
  <cp:lastModifiedBy>Wes Wilburn</cp:lastModifiedBy>
  <cp:revision>63</cp:revision>
  <cp:lastPrinted>2024-01-29T21:12:26Z</cp:lastPrinted>
  <dcterms:created xsi:type="dcterms:W3CDTF">2022-12-08T16:02:52Z</dcterms:created>
  <dcterms:modified xsi:type="dcterms:W3CDTF">2025-03-04T20:16:48Z</dcterms:modified>
</cp:coreProperties>
</file>