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notesMasterIdLst>
    <p:notesMasterId r:id="rId17"/>
  </p:notesMasterIdLst>
  <p:sldIdLst>
    <p:sldId id="257" r:id="rId2"/>
    <p:sldId id="272" r:id="rId3"/>
    <p:sldId id="277" r:id="rId4"/>
    <p:sldId id="278" r:id="rId5"/>
    <p:sldId id="258" r:id="rId6"/>
    <p:sldId id="274" r:id="rId7"/>
    <p:sldId id="261" r:id="rId8"/>
    <p:sldId id="262" r:id="rId9"/>
    <p:sldId id="269" r:id="rId10"/>
    <p:sldId id="279" r:id="rId11"/>
    <p:sldId id="275" r:id="rId12"/>
    <p:sldId id="271" r:id="rId13"/>
    <p:sldId id="273" r:id="rId14"/>
    <p:sldId id="276" r:id="rId15"/>
    <p:sldId id="26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2AD8A-8B88-4C7D-8B52-08B57371F06A}"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9E710-9322-4D41-8949-3D95A355F401}" type="slidenum">
              <a:rPr lang="en-US" smtClean="0"/>
              <a:t>‹#›</a:t>
            </a:fld>
            <a:endParaRPr lang="en-US"/>
          </a:p>
        </p:txBody>
      </p:sp>
    </p:spTree>
    <p:extLst>
      <p:ext uri="{BB962C8B-B14F-4D97-AF65-F5344CB8AC3E}">
        <p14:creationId xmlns:p14="http://schemas.microsoft.com/office/powerpoint/2010/main" val="289633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JUUL pods gave away vapes in the beginning to college students in clubs and at parties. Those same college students came home to their younger siblings who then gained access to vapes. JUUL took out ads focusing on young adults (college students), ran social media campaigns to influence other young adults </a:t>
            </a:r>
          </a:p>
        </p:txBody>
      </p:sp>
      <p:sp>
        <p:nvSpPr>
          <p:cNvPr id="4" name="Slide Number Placeholder 3"/>
          <p:cNvSpPr>
            <a:spLocks noGrp="1"/>
          </p:cNvSpPr>
          <p:nvPr>
            <p:ph type="sldNum" sz="quarter" idx="5"/>
          </p:nvPr>
        </p:nvSpPr>
        <p:spPr/>
        <p:txBody>
          <a:bodyPr/>
          <a:lstStyle/>
          <a:p>
            <a:fld id="{63A9E710-9322-4D41-8949-3D95A355F401}" type="slidenum">
              <a:rPr lang="en-US" smtClean="0"/>
              <a:t>5</a:t>
            </a:fld>
            <a:endParaRPr lang="en-US"/>
          </a:p>
        </p:txBody>
      </p:sp>
    </p:spTree>
    <p:extLst>
      <p:ext uri="{BB962C8B-B14F-4D97-AF65-F5344CB8AC3E}">
        <p14:creationId xmlns:p14="http://schemas.microsoft.com/office/powerpoint/2010/main" val="210857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Brightly colored packaging, flavors that are comparable to cherry, grapes and cotton candy. </a:t>
            </a:r>
          </a:p>
          <a:p>
            <a:r>
              <a:rPr lang="en-US" dirty="0"/>
              <a:t>Cartoons with vaping and smoking references </a:t>
            </a:r>
          </a:p>
          <a:p>
            <a:r>
              <a:rPr lang="en-US" dirty="0"/>
              <a:t>In the store items are positioned in the store eye level for you to see </a:t>
            </a:r>
          </a:p>
          <a:p>
            <a:r>
              <a:rPr lang="en-US" dirty="0"/>
              <a:t>Utilize social media influencers, celebrities to entice youth to indulge </a:t>
            </a:r>
          </a:p>
        </p:txBody>
      </p:sp>
      <p:sp>
        <p:nvSpPr>
          <p:cNvPr id="4" name="Slide Number Placeholder 3"/>
          <p:cNvSpPr>
            <a:spLocks noGrp="1"/>
          </p:cNvSpPr>
          <p:nvPr>
            <p:ph type="sldNum" sz="quarter" idx="5"/>
          </p:nvPr>
        </p:nvSpPr>
        <p:spPr/>
        <p:txBody>
          <a:bodyPr/>
          <a:lstStyle/>
          <a:p>
            <a:fld id="{63A9E710-9322-4D41-8949-3D95A355F401}" type="slidenum">
              <a:rPr lang="en-US" smtClean="0"/>
              <a:t>6</a:t>
            </a:fld>
            <a:endParaRPr lang="en-US"/>
          </a:p>
        </p:txBody>
      </p:sp>
    </p:spTree>
    <p:extLst>
      <p:ext uri="{BB962C8B-B14F-4D97-AF65-F5344CB8AC3E}">
        <p14:creationId xmlns:p14="http://schemas.microsoft.com/office/powerpoint/2010/main" val="112689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EBE8D8"/>
                </a:solidFill>
                <a:latin typeface="Open Sauce Semi-Bold"/>
                <a:ea typeface="Open Sauce Semi-Bold"/>
                <a:cs typeface="Open Sauce Semi-Bold"/>
                <a:sym typeface="Open Sauce Semi-Bold"/>
              </a:rPr>
              <a:t>At last count, there were more than 15,500 vape flavors available online. </a:t>
            </a:r>
            <a:endParaRPr lang="en-US" b="0" dirty="0"/>
          </a:p>
          <a:p>
            <a:r>
              <a:rPr lang="en-US" dirty="0"/>
              <a:t>Top left: highlights, resembling a highlighter </a:t>
            </a:r>
          </a:p>
          <a:p>
            <a:r>
              <a:rPr lang="en-US" dirty="0"/>
              <a:t>Bottom left: </a:t>
            </a:r>
            <a:r>
              <a:rPr lang="en-US" dirty="0" err="1"/>
              <a:t>Elfbar</a:t>
            </a:r>
            <a:r>
              <a:rPr lang="en-US" dirty="0"/>
              <a:t>/</a:t>
            </a:r>
            <a:r>
              <a:rPr lang="en-US" dirty="0" err="1"/>
              <a:t>flums</a:t>
            </a:r>
            <a:r>
              <a:rPr lang="en-US" dirty="0"/>
              <a:t> </a:t>
            </a:r>
          </a:p>
          <a:p>
            <a:r>
              <a:rPr lang="en-US" dirty="0"/>
              <a:t>Top right: JUUL pods (look like jump drive)</a:t>
            </a:r>
          </a:p>
        </p:txBody>
      </p:sp>
      <p:sp>
        <p:nvSpPr>
          <p:cNvPr id="4" name="Slide Number Placeholder 3"/>
          <p:cNvSpPr>
            <a:spLocks noGrp="1"/>
          </p:cNvSpPr>
          <p:nvPr>
            <p:ph type="sldNum" sz="quarter" idx="5"/>
          </p:nvPr>
        </p:nvSpPr>
        <p:spPr/>
        <p:txBody>
          <a:bodyPr/>
          <a:lstStyle/>
          <a:p>
            <a:fld id="{63A9E710-9322-4D41-8949-3D95A355F401}" type="slidenum">
              <a:rPr lang="en-US" smtClean="0"/>
              <a:t>8</a:t>
            </a:fld>
            <a:endParaRPr lang="en-US"/>
          </a:p>
        </p:txBody>
      </p:sp>
    </p:spTree>
    <p:extLst>
      <p:ext uri="{BB962C8B-B14F-4D97-AF65-F5344CB8AC3E}">
        <p14:creationId xmlns:p14="http://schemas.microsoft.com/office/powerpoint/2010/main" val="451441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A9E710-9322-4D41-8949-3D95A355F401}" type="slidenum">
              <a:rPr lang="en-US" smtClean="0"/>
              <a:t>9</a:t>
            </a:fld>
            <a:endParaRPr lang="en-US"/>
          </a:p>
        </p:txBody>
      </p:sp>
    </p:spTree>
    <p:extLst>
      <p:ext uri="{BB962C8B-B14F-4D97-AF65-F5344CB8AC3E}">
        <p14:creationId xmlns:p14="http://schemas.microsoft.com/office/powerpoint/2010/main" val="289411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stats on smoking </a:t>
            </a:r>
          </a:p>
        </p:txBody>
      </p:sp>
      <p:sp>
        <p:nvSpPr>
          <p:cNvPr id="4" name="Slide Number Placeholder 3"/>
          <p:cNvSpPr>
            <a:spLocks noGrp="1"/>
          </p:cNvSpPr>
          <p:nvPr>
            <p:ph type="sldNum" sz="quarter" idx="5"/>
          </p:nvPr>
        </p:nvSpPr>
        <p:spPr/>
        <p:txBody>
          <a:bodyPr/>
          <a:lstStyle/>
          <a:p>
            <a:fld id="{63A9E710-9322-4D41-8949-3D95A355F401}" type="slidenum">
              <a:rPr lang="en-US" smtClean="0"/>
              <a:t>10</a:t>
            </a:fld>
            <a:endParaRPr lang="en-US"/>
          </a:p>
        </p:txBody>
      </p:sp>
    </p:spTree>
    <p:extLst>
      <p:ext uri="{BB962C8B-B14F-4D97-AF65-F5344CB8AC3E}">
        <p14:creationId xmlns:p14="http://schemas.microsoft.com/office/powerpoint/2010/main" val="3253203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JUUL pod or Puff bar is equivalent of smoking a pack of cigarettes </a:t>
            </a:r>
          </a:p>
        </p:txBody>
      </p:sp>
      <p:sp>
        <p:nvSpPr>
          <p:cNvPr id="4" name="Slide Number Placeholder 3"/>
          <p:cNvSpPr>
            <a:spLocks noGrp="1"/>
          </p:cNvSpPr>
          <p:nvPr>
            <p:ph type="sldNum" sz="quarter" idx="5"/>
          </p:nvPr>
        </p:nvSpPr>
        <p:spPr/>
        <p:txBody>
          <a:bodyPr/>
          <a:lstStyle/>
          <a:p>
            <a:fld id="{63A9E710-9322-4D41-8949-3D95A355F401}" type="slidenum">
              <a:rPr lang="en-US" smtClean="0"/>
              <a:t>11</a:t>
            </a:fld>
            <a:endParaRPr lang="en-US"/>
          </a:p>
        </p:txBody>
      </p:sp>
    </p:spTree>
    <p:extLst>
      <p:ext uri="{BB962C8B-B14F-4D97-AF65-F5344CB8AC3E}">
        <p14:creationId xmlns:p14="http://schemas.microsoft.com/office/powerpoint/2010/main" val="2333078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Smells of fruit flavors such as cotton candy </a:t>
            </a:r>
          </a:p>
        </p:txBody>
      </p:sp>
      <p:sp>
        <p:nvSpPr>
          <p:cNvPr id="4" name="Slide Number Placeholder 3"/>
          <p:cNvSpPr>
            <a:spLocks noGrp="1"/>
          </p:cNvSpPr>
          <p:nvPr>
            <p:ph type="sldNum" sz="quarter" idx="5"/>
          </p:nvPr>
        </p:nvSpPr>
        <p:spPr/>
        <p:txBody>
          <a:bodyPr/>
          <a:lstStyle/>
          <a:p>
            <a:fld id="{63A9E710-9322-4D41-8949-3D95A355F401}" type="slidenum">
              <a:rPr lang="en-US" smtClean="0"/>
              <a:t>13</a:t>
            </a:fld>
            <a:endParaRPr lang="en-US"/>
          </a:p>
        </p:txBody>
      </p:sp>
    </p:spTree>
    <p:extLst>
      <p:ext uri="{BB962C8B-B14F-4D97-AF65-F5344CB8AC3E}">
        <p14:creationId xmlns:p14="http://schemas.microsoft.com/office/powerpoint/2010/main" val="1473079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1ECB5883-038C-4696-8E27-1811E470D6D4}" type="datetime1">
              <a:rPr lang="en-US" smtClean="0"/>
              <a:t>11/21/2024</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r>
              <a:rPr lang="en-US"/>
              <a:t>Sample Footer Text</a:t>
            </a: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C68AC1EC-23E2-4F0E-A5A4-674EC8DB954E}" type="slidenum">
              <a:rPr lang="en-US" smtClean="0"/>
              <a:t>‹#›</a:t>
            </a:fld>
            <a:endParaRPr lang="en-US"/>
          </a:p>
        </p:txBody>
      </p:sp>
    </p:spTree>
    <p:extLst>
      <p:ext uri="{BB962C8B-B14F-4D97-AF65-F5344CB8AC3E}">
        <p14:creationId xmlns:p14="http://schemas.microsoft.com/office/powerpoint/2010/main" val="225864821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8A6D4-154B-4E4D-9001-7A6C328D243E}" type="datetime1">
              <a:rPr lang="en-US" smtClean="0"/>
              <a:t>11/21/2024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1574017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880999-9BD6-4929-BDEC-B84E21C16701}" type="datetime1">
              <a:rPr lang="en-US" smtClean="0"/>
              <a:t>11/21/2024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288684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9F6069-8263-4296-913A-BC2234E8D32B}" type="datetime1">
              <a:rPr lang="en-US" smtClean="0"/>
              <a:t>11/21/2024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203782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BC9F5005-EC25-4FB9-B19B-2437F0B120D2}" type="datetime1">
              <a:rPr lang="en-US" smtClean="0"/>
              <a:t>11/21/2024</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r>
              <a:rPr lang="en-US"/>
              <a:t>Sample Footer Text</a:t>
            </a:r>
          </a:p>
        </p:txBody>
      </p:sp>
      <p:sp>
        <p:nvSpPr>
          <p:cNvPr id="6" name="Slide Number Placeholder 5"/>
          <p:cNvSpPr>
            <a:spLocks noGrp="1"/>
          </p:cNvSpPr>
          <p:nvPr>
            <p:ph type="sldNum" sz="quarter" idx="12"/>
          </p:nvPr>
        </p:nvSpPr>
        <p:spPr>
          <a:xfrm>
            <a:off x="8604504" y="5212080"/>
            <a:ext cx="2112264" cy="228600"/>
          </a:xfrm>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25549447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283B5C-2325-42FF-AF91-C1451D9D66CC}" type="datetime1">
              <a:rPr lang="en-US" smtClean="0"/>
              <a:t>11/21/2024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335260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88DB08-3B01-46DD-99F2-F6F6334EA669}" type="datetime1">
              <a:rPr lang="en-US" smtClean="0"/>
              <a:t>11/21/2024</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248466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92AC11-ACC3-4129-BBD7-C580BF1A4EE7}" type="datetime1">
              <a:rPr lang="en-US" smtClean="0"/>
              <a:t>11/21/2024</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402928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0F7F3-E406-44E2-93AF-674B3F1A2E51}" type="datetime1">
              <a:rPr lang="en-US" smtClean="0"/>
              <a:t>11/21/2024</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2524401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2FB1DD93-7C9D-4E53-81F0-DDE57FEA7EDB}" type="datetime1">
              <a:rPr lang="en-US" smtClean="0"/>
              <a:t>11/21/2024</a:t>
            </a:fld>
            <a:endParaRPr lang="en-US"/>
          </a:p>
        </p:txBody>
      </p:sp>
      <p:sp>
        <p:nvSpPr>
          <p:cNvPr id="9" name="Footer Placeholder 8"/>
          <p:cNvSpPr>
            <a:spLocks noGrp="1"/>
          </p:cNvSpPr>
          <p:nvPr>
            <p:ph type="ftr" sz="quarter" idx="11"/>
          </p:nvPr>
        </p:nvSpPr>
        <p:spPr/>
        <p:txBody>
          <a:bodyPr/>
          <a:lstStyle>
            <a:lvl1pPr algn="r">
              <a:defRPr/>
            </a:lvl1pPr>
          </a:lstStyle>
          <a:p>
            <a:r>
              <a:rPr lang="en-US"/>
              <a:t>Sample Footer Text</a:t>
            </a:r>
          </a:p>
        </p:txBody>
      </p:sp>
      <p:sp>
        <p:nvSpPr>
          <p:cNvPr id="11" name="Slide Number Placeholder 10"/>
          <p:cNvSpPr>
            <a:spLocks noGrp="1"/>
          </p:cNvSpPr>
          <p:nvPr>
            <p:ph type="sldNum" sz="quarter" idx="12"/>
          </p:nvPr>
        </p:nvSpPr>
        <p:spPr>
          <a:xfrm>
            <a:off x="10396728" y="6227064"/>
            <a:ext cx="1463040" cy="256032"/>
          </a:xfrm>
        </p:spPr>
        <p:txBody>
          <a:bodyPr/>
          <a:lstStyle/>
          <a:p>
            <a:fld id="{C68AC1EC-23E2-4F0E-A5A4-674EC8DB954E}"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277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3DF7BC28-59DE-4F83-B4A1-497203279FAD}" type="datetime1">
              <a:rPr lang="en-US" smtClean="0"/>
              <a:t>11/21/2024</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r>
              <a:rPr lang="en-US"/>
              <a:t>Sample Footer Text</a:t>
            </a:r>
          </a:p>
        </p:txBody>
      </p:sp>
      <p:sp>
        <p:nvSpPr>
          <p:cNvPr id="7" name="Slide Number Placeholder 6"/>
          <p:cNvSpPr>
            <a:spLocks noGrp="1"/>
          </p:cNvSpPr>
          <p:nvPr>
            <p:ph type="sldNum" sz="quarter" idx="12"/>
          </p:nvPr>
        </p:nvSpPr>
        <p:spPr>
          <a:xfrm>
            <a:off x="10396728" y="6227064"/>
            <a:ext cx="1463040" cy="256032"/>
          </a:xfrm>
        </p:spPr>
        <p:txBody>
          <a:bodyPr/>
          <a:lstStyle/>
          <a:p>
            <a:fld id="{C68AC1EC-23E2-4F0E-A5A4-674EC8DB954E}"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30222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0BDC4764-F656-4735-9820-9886F8DF1D6A}" type="datetime1">
              <a:rPr lang="en-US" smtClean="0"/>
              <a:t>11/21/2024</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C68AC1EC-23E2-4F0E-A5A4-674EC8DB954E}" type="slidenum">
              <a:rPr lang="en-US" smtClean="0"/>
              <a:pPr/>
              <a:t>‹#›</a:t>
            </a:fld>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41650740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kickitca.org/text"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tel:1-855-335-3569" TargetMode="External"/><Relationship Id="rId4" Type="http://schemas.openxmlformats.org/officeDocument/2006/relationships/hyperlink" Target="tel:1-800-784-8669"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jeopardylabs.com/play/vaping-and-tobacco-prevention" TargetMode="External"/><Relationship Id="rId2" Type="http://schemas.openxmlformats.org/officeDocument/2006/relationships/hyperlink" Target="https://jeopardylabs.com/play/jeopardy-for-tobacc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323F-3511-309A-B83B-D15FCD891D77}"/>
              </a:ext>
            </a:extLst>
          </p:cNvPr>
          <p:cNvSpPr>
            <a:spLocks noGrp="1"/>
          </p:cNvSpPr>
          <p:nvPr>
            <p:ph type="title"/>
          </p:nvPr>
        </p:nvSpPr>
        <p:spPr>
          <a:xfrm>
            <a:off x="573136" y="539497"/>
            <a:ext cx="10689405" cy="1353312"/>
          </a:xfrm>
        </p:spPr>
        <p:txBody>
          <a:bodyPr>
            <a:normAutofit/>
          </a:bodyPr>
          <a:lstStyle/>
          <a:p>
            <a:r>
              <a:rPr lang="en-US" sz="2800" b="1" spc="630" dirty="0">
                <a:solidFill>
                  <a:schemeClr val="tx1"/>
                </a:solidFill>
                <a:latin typeface="Poppins Heavy"/>
                <a:ea typeface="Poppins Heavy"/>
                <a:cs typeface="Poppins Heavy"/>
                <a:sym typeface="Poppins Heavy"/>
              </a:rPr>
              <a:t>THE UNFILTERED TRUTH:</a:t>
            </a:r>
            <a:br>
              <a:rPr lang="en-US" sz="2800" b="1" spc="630" dirty="0">
                <a:solidFill>
                  <a:schemeClr val="bg1"/>
                </a:solidFill>
                <a:latin typeface="Poppins Heavy"/>
                <a:ea typeface="Poppins Heavy"/>
                <a:cs typeface="Poppins Heavy"/>
                <a:sym typeface="Poppins Heavy"/>
              </a:rPr>
            </a:br>
            <a:r>
              <a:rPr lang="en-US" sz="2800" b="1" spc="300" dirty="0">
                <a:solidFill>
                  <a:srgbClr val="0070C0"/>
                </a:solidFill>
                <a:latin typeface="Poppins Heavy"/>
                <a:ea typeface="Poppins Heavy"/>
                <a:cs typeface="Poppins Heavy"/>
                <a:sym typeface="Poppins Heavy"/>
              </a:rPr>
              <a:t>EMPOWERING the YOUTH AGAINST BIG Tobacco</a:t>
            </a:r>
            <a:endParaRPr lang="en-US" sz="2800" dirty="0">
              <a:solidFill>
                <a:srgbClr val="0070C0"/>
              </a:solidFill>
            </a:endParaRPr>
          </a:p>
        </p:txBody>
      </p:sp>
      <p:pic>
        <p:nvPicPr>
          <p:cNvPr id="10" name="Content Placeholder 9" descr="A logo of a tree with leaves and roots&#10;&#10;Description automatically generated">
            <a:extLst>
              <a:ext uri="{FF2B5EF4-FFF2-40B4-BE49-F238E27FC236}">
                <a16:creationId xmlns:a16="http://schemas.microsoft.com/office/drawing/2014/main" id="{CC36AB8F-4A09-87EE-7B0E-88C58B8106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136" y="4925679"/>
            <a:ext cx="1392824" cy="1392824"/>
          </a:xfrm>
        </p:spPr>
      </p:pic>
      <p:sp>
        <p:nvSpPr>
          <p:cNvPr id="14" name="TextBox 13">
            <a:extLst>
              <a:ext uri="{FF2B5EF4-FFF2-40B4-BE49-F238E27FC236}">
                <a16:creationId xmlns:a16="http://schemas.microsoft.com/office/drawing/2014/main" id="{122F0DE7-CF1D-9860-9973-CBB8B255F282}"/>
              </a:ext>
            </a:extLst>
          </p:cNvPr>
          <p:cNvSpPr txBox="1"/>
          <p:nvPr/>
        </p:nvSpPr>
        <p:spPr>
          <a:xfrm>
            <a:off x="1965960" y="2124960"/>
            <a:ext cx="8339328" cy="3323987"/>
          </a:xfrm>
          <a:prstGeom prst="rect">
            <a:avLst/>
          </a:prstGeom>
          <a:noFill/>
        </p:spPr>
        <p:txBody>
          <a:bodyPr wrap="square">
            <a:spAutoFit/>
          </a:bodyPr>
          <a:lstStyle/>
          <a:p>
            <a:pPr algn="ctr" rtl="0" fontAlgn="base"/>
            <a:r>
              <a:rPr lang="en-US" sz="4400" b="1" i="0" u="none" strike="noStrike" dirty="0">
                <a:solidFill>
                  <a:srgbClr val="FF0000"/>
                </a:solidFill>
                <a:effectLst/>
                <a:latin typeface="Calibri" panose="020F0502020204030204" pitchFamily="34" charset="0"/>
              </a:rPr>
              <a:t>VAPING 101 </a:t>
            </a:r>
            <a:r>
              <a:rPr lang="en-US" sz="4400" b="0" i="0" dirty="0">
                <a:solidFill>
                  <a:srgbClr val="FF0000"/>
                </a:solidFill>
                <a:effectLst/>
                <a:latin typeface="Calibri" panose="020F0502020204030204" pitchFamily="34" charset="0"/>
              </a:rPr>
              <a:t>​</a:t>
            </a:r>
            <a:endParaRPr lang="en-US" dirty="0">
              <a:solidFill>
                <a:srgbClr val="FF0000"/>
              </a:solidFill>
              <a:latin typeface="Segoe UI" panose="020B0502040204020203" pitchFamily="34" charset="0"/>
            </a:endParaRPr>
          </a:p>
          <a:p>
            <a:pPr algn="ctr" rtl="0" fontAlgn="base"/>
            <a:r>
              <a:rPr lang="en-US" sz="2000" b="1" i="0" u="none" strike="noStrike" dirty="0">
                <a:solidFill>
                  <a:schemeClr val="bg1"/>
                </a:solidFill>
                <a:effectLst/>
                <a:latin typeface="Calibri" panose="020F0502020204030204" pitchFamily="34" charset="0"/>
              </a:rPr>
              <a:t>Presented by:</a:t>
            </a:r>
            <a:r>
              <a:rPr lang="en-US" sz="2000" b="0" i="0" dirty="0">
                <a:solidFill>
                  <a:schemeClr val="bg1"/>
                </a:solidFill>
                <a:effectLst/>
                <a:latin typeface="Calibri" panose="020F0502020204030204" pitchFamily="34" charset="0"/>
              </a:rPr>
              <a:t>​</a:t>
            </a:r>
            <a:endParaRPr lang="en-US" b="0" i="0" dirty="0">
              <a:solidFill>
                <a:schemeClr val="bg1"/>
              </a:solidFill>
              <a:effectLst/>
              <a:latin typeface="Segoe UI" panose="020B0502040204020203" pitchFamily="34" charset="0"/>
            </a:endParaRPr>
          </a:p>
          <a:p>
            <a:pPr algn="ctr" rtl="0" fontAlgn="base"/>
            <a:r>
              <a:rPr lang="en-US" sz="2000" b="1" i="0" u="none" strike="noStrike" dirty="0">
                <a:solidFill>
                  <a:schemeClr val="bg1"/>
                </a:solidFill>
                <a:effectLst/>
                <a:latin typeface="Calibri" panose="020F0502020204030204" pitchFamily="34" charset="0"/>
              </a:rPr>
              <a:t>Dr. Raymond Chimezie, </a:t>
            </a:r>
          </a:p>
          <a:p>
            <a:pPr algn="ctr" rtl="0" fontAlgn="base"/>
            <a:r>
              <a:rPr lang="en-US" sz="1800" b="0" i="0" u="none" strike="noStrike" dirty="0">
                <a:solidFill>
                  <a:schemeClr val="bg1"/>
                </a:solidFill>
                <a:effectLst/>
                <a:latin typeface="Aptos" panose="020B0004020202020204" pitchFamily="34" charset="0"/>
              </a:rPr>
              <a:t>President, </a:t>
            </a:r>
            <a:r>
              <a:rPr lang="en-US" sz="1800" b="0" i="0" dirty="0">
                <a:solidFill>
                  <a:schemeClr val="bg1"/>
                </a:solidFill>
                <a:effectLst/>
                <a:latin typeface="Aptos" panose="020B0004020202020204" pitchFamily="34" charset="0"/>
              </a:rPr>
              <a:t>​</a:t>
            </a:r>
            <a:endParaRPr lang="en-US" b="0" i="0" dirty="0">
              <a:solidFill>
                <a:schemeClr val="bg1"/>
              </a:solidFill>
              <a:effectLst/>
              <a:latin typeface="Segoe UI" panose="020B0502040204020203" pitchFamily="34" charset="0"/>
            </a:endParaRPr>
          </a:p>
          <a:p>
            <a:pPr algn="ctr" rtl="0" fontAlgn="base"/>
            <a:r>
              <a:rPr lang="en-US" sz="1800" b="0" i="0" u="none" strike="noStrike" dirty="0">
                <a:solidFill>
                  <a:schemeClr val="bg1"/>
                </a:solidFill>
                <a:effectLst/>
                <a:latin typeface="Aptos" panose="020B0004020202020204" pitchFamily="34" charset="0"/>
              </a:rPr>
              <a:t>Health for Schools &amp; Communities Foundation </a:t>
            </a:r>
          </a:p>
          <a:p>
            <a:pPr algn="ctr" rtl="0" fontAlgn="base"/>
            <a:r>
              <a:rPr lang="en-US" sz="1800" b="0" i="0" u="none" strike="noStrike" dirty="0">
                <a:solidFill>
                  <a:schemeClr val="bg1"/>
                </a:solidFill>
                <a:effectLst/>
                <a:latin typeface="Aptos" panose="020B0004020202020204" pitchFamily="34" charset="0"/>
              </a:rPr>
              <a:t>In collaboration with </a:t>
            </a:r>
          </a:p>
          <a:p>
            <a:pPr algn="ctr" rtl="0" fontAlgn="base"/>
            <a:r>
              <a:rPr lang="en-US" dirty="0">
                <a:solidFill>
                  <a:schemeClr val="bg1"/>
                </a:solidFill>
                <a:latin typeface="Aptos" panose="020B0004020202020204" pitchFamily="34" charset="0"/>
              </a:rPr>
              <a:t>Breathe California</a:t>
            </a:r>
            <a:endParaRPr lang="en-US" sz="1800" b="0" i="0" u="none" strike="noStrike" dirty="0">
              <a:solidFill>
                <a:schemeClr val="bg1"/>
              </a:solidFill>
              <a:effectLst/>
              <a:latin typeface="Aptos" panose="020B0004020202020204" pitchFamily="34" charset="0"/>
            </a:endParaRPr>
          </a:p>
          <a:p>
            <a:pPr algn="ctr" rtl="0" fontAlgn="base"/>
            <a:r>
              <a:rPr lang="en-US" dirty="0">
                <a:solidFill>
                  <a:schemeClr val="bg1"/>
                </a:solidFill>
                <a:latin typeface="Aptos" panose="020B0004020202020204" pitchFamily="34" charset="0"/>
              </a:rPr>
              <a:t>&amp; </a:t>
            </a:r>
          </a:p>
          <a:p>
            <a:pPr algn="ctr" rtl="0" fontAlgn="base"/>
            <a:r>
              <a:rPr lang="en-US" b="1" dirty="0">
                <a:solidFill>
                  <a:schemeClr val="bg1"/>
                </a:solidFill>
                <a:latin typeface="Aptos" panose="020B0004020202020204" pitchFamily="34" charset="0"/>
              </a:rPr>
              <a:t>Kristen Lockhart, MPH</a:t>
            </a:r>
            <a:r>
              <a:rPr lang="en-US" dirty="0">
                <a:solidFill>
                  <a:schemeClr val="bg1"/>
                </a:solidFill>
                <a:latin typeface="Aptos" panose="020B0004020202020204" pitchFamily="34" charset="0"/>
              </a:rPr>
              <a:t> from the R.I.C.E Team of ACS CAN</a:t>
            </a:r>
          </a:p>
          <a:p>
            <a:pPr algn="ctr" rtl="0" fontAlgn="base"/>
            <a:r>
              <a:rPr lang="en-US" sz="1800" b="0" i="0" dirty="0">
                <a:solidFill>
                  <a:schemeClr val="bg1"/>
                </a:solidFill>
                <a:effectLst/>
                <a:latin typeface="Aptos" panose="020B0004020202020204" pitchFamily="34" charset="0"/>
              </a:rPr>
              <a:t>​</a:t>
            </a:r>
            <a:endParaRPr lang="en-US" b="0" i="0" dirty="0">
              <a:solidFill>
                <a:schemeClr val="bg1"/>
              </a:solidFill>
              <a:effectLst/>
              <a:latin typeface="Segoe UI" panose="020B0502040204020203" pitchFamily="34" charset="0"/>
            </a:endParaRPr>
          </a:p>
        </p:txBody>
      </p:sp>
      <p:pic>
        <p:nvPicPr>
          <p:cNvPr id="18" name="Picture 17">
            <a:extLst>
              <a:ext uri="{FF2B5EF4-FFF2-40B4-BE49-F238E27FC236}">
                <a16:creationId xmlns:a16="http://schemas.microsoft.com/office/drawing/2014/main" id="{A7AEE467-A6ED-6354-4DD8-EB61CC7486E3}"/>
              </a:ext>
            </a:extLst>
          </p:cNvPr>
          <p:cNvPicPr>
            <a:picLocks noChangeAspect="1"/>
          </p:cNvPicPr>
          <p:nvPr/>
        </p:nvPicPr>
        <p:blipFill>
          <a:blip r:embed="rId3"/>
          <a:stretch>
            <a:fillRect/>
          </a:stretch>
        </p:blipFill>
        <p:spPr>
          <a:xfrm>
            <a:off x="6913272" y="5112298"/>
            <a:ext cx="4705592" cy="1019586"/>
          </a:xfrm>
          <a:prstGeom prst="rect">
            <a:avLst/>
          </a:prstGeom>
        </p:spPr>
      </p:pic>
    </p:spTree>
    <p:extLst>
      <p:ext uri="{BB962C8B-B14F-4D97-AF65-F5344CB8AC3E}">
        <p14:creationId xmlns:p14="http://schemas.microsoft.com/office/powerpoint/2010/main" val="505892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8E0FBF5-F1B5-4711-AFDD-A39FF34BC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8C101B-4757-46DF-AB0F-72AE1AD2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C9E467D7-0F19-6E00-1535-8DAC7C6A86E7}"/>
              </a:ext>
            </a:extLst>
          </p:cNvPr>
          <p:cNvPicPr>
            <a:picLocks noChangeAspect="1"/>
          </p:cNvPicPr>
          <p:nvPr/>
        </p:nvPicPr>
        <p:blipFill>
          <a:blip r:embed="rId3"/>
          <a:srcRect t="6178" r="1" b="14000"/>
          <a:stretch/>
        </p:blipFill>
        <p:spPr>
          <a:xfrm>
            <a:off x="643467" y="643467"/>
            <a:ext cx="10905066" cy="5571066"/>
          </a:xfrm>
          <a:prstGeom prst="rect">
            <a:avLst/>
          </a:prstGeom>
        </p:spPr>
      </p:pic>
      <p:sp>
        <p:nvSpPr>
          <p:cNvPr id="4" name="Slide Number Placeholder 3">
            <a:extLst>
              <a:ext uri="{FF2B5EF4-FFF2-40B4-BE49-F238E27FC236}">
                <a16:creationId xmlns:a16="http://schemas.microsoft.com/office/drawing/2014/main" id="{475A5007-9F68-C020-25CD-6752165F7244}"/>
              </a:ext>
            </a:extLst>
          </p:cNvPr>
          <p:cNvSpPr>
            <a:spLocks noGrp="1"/>
          </p:cNvSpPr>
          <p:nvPr>
            <p:ph type="sldNum" sz="quarter" idx="12"/>
          </p:nvPr>
        </p:nvSpPr>
        <p:spPr>
          <a:xfrm>
            <a:off x="10469880" y="6423282"/>
            <a:ext cx="1463040" cy="274320"/>
          </a:xfrm>
        </p:spPr>
        <p:txBody>
          <a:bodyPr>
            <a:normAutofit/>
          </a:bodyPr>
          <a:lstStyle/>
          <a:p>
            <a:pPr>
              <a:spcAft>
                <a:spcPts val="600"/>
              </a:spcAft>
            </a:pPr>
            <a:fld id="{C68AC1EC-23E2-4F0E-A5A4-674EC8DB954E}" type="slidenum">
              <a:rPr lang="en-US" smtClean="0"/>
              <a:pPr>
                <a:spcAft>
                  <a:spcPts val="600"/>
                </a:spcAft>
              </a:pPr>
              <a:t>10</a:t>
            </a:fld>
            <a:endParaRPr lang="en-US"/>
          </a:p>
        </p:txBody>
      </p:sp>
    </p:spTree>
    <p:extLst>
      <p:ext uri="{BB962C8B-B14F-4D97-AF65-F5344CB8AC3E}">
        <p14:creationId xmlns:p14="http://schemas.microsoft.com/office/powerpoint/2010/main" val="3280278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7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4F0DA48-5E2D-69F8-1C5F-9CD6EA36AFEB}"/>
              </a:ext>
            </a:extLst>
          </p:cNvPr>
          <p:cNvPicPr>
            <a:picLocks noChangeAspect="1"/>
          </p:cNvPicPr>
          <p:nvPr/>
        </p:nvPicPr>
        <p:blipFill>
          <a:blip r:embed="rId3"/>
          <a:stretch>
            <a:fillRect/>
          </a:stretch>
        </p:blipFill>
        <p:spPr>
          <a:xfrm>
            <a:off x="903452" y="630304"/>
            <a:ext cx="10385096" cy="5590540"/>
          </a:xfrm>
          <a:prstGeom prst="rect">
            <a:avLst/>
          </a:prstGeom>
        </p:spPr>
      </p:pic>
      <p:sp>
        <p:nvSpPr>
          <p:cNvPr id="2" name="Date Placeholder 1">
            <a:extLst>
              <a:ext uri="{FF2B5EF4-FFF2-40B4-BE49-F238E27FC236}">
                <a16:creationId xmlns:a16="http://schemas.microsoft.com/office/drawing/2014/main" id="{64483CBB-BA20-8F11-9432-CF89127839EF}"/>
              </a:ext>
            </a:extLst>
          </p:cNvPr>
          <p:cNvSpPr>
            <a:spLocks noGrp="1"/>
          </p:cNvSpPr>
          <p:nvPr>
            <p:ph type="dt" sz="half" idx="10"/>
          </p:nvPr>
        </p:nvSpPr>
        <p:spPr>
          <a:xfrm>
            <a:off x="274320" y="6402262"/>
            <a:ext cx="2743200" cy="274320"/>
          </a:xfrm>
        </p:spPr>
        <p:txBody>
          <a:bodyPr>
            <a:normAutofit/>
          </a:bodyPr>
          <a:lstStyle/>
          <a:p>
            <a:pPr>
              <a:spcAft>
                <a:spcPts val="600"/>
              </a:spcAft>
            </a:pPr>
            <a:fld id="{6D80F7F3-E406-44E2-93AF-674B3F1A2E51}" type="datetime1">
              <a:rPr lang="en-US">
                <a:solidFill>
                  <a:srgbClr val="FFFFFF"/>
                </a:solidFill>
              </a:rPr>
              <a:pPr>
                <a:spcAft>
                  <a:spcPts val="600"/>
                </a:spcAft>
              </a:pPr>
              <a:t>11/21/2024</a:t>
            </a:fld>
            <a:endParaRPr lang="en-US">
              <a:solidFill>
                <a:srgbClr val="FFFFFF"/>
              </a:solidFill>
            </a:endParaRPr>
          </a:p>
        </p:txBody>
      </p:sp>
      <p:sp>
        <p:nvSpPr>
          <p:cNvPr id="3" name="Footer Placeholder 2">
            <a:extLst>
              <a:ext uri="{FF2B5EF4-FFF2-40B4-BE49-F238E27FC236}">
                <a16:creationId xmlns:a16="http://schemas.microsoft.com/office/drawing/2014/main" id="{591EF008-C168-3E83-259F-1F03D974A566}"/>
              </a:ext>
            </a:extLst>
          </p:cNvPr>
          <p:cNvSpPr>
            <a:spLocks noGrp="1"/>
          </p:cNvSpPr>
          <p:nvPr>
            <p:ph type="ftr" sz="quarter" idx="11"/>
          </p:nvPr>
        </p:nvSpPr>
        <p:spPr>
          <a:xfrm>
            <a:off x="3489960" y="6402262"/>
            <a:ext cx="5212080" cy="274320"/>
          </a:xfrm>
        </p:spPr>
        <p:txBody>
          <a:bodyPr>
            <a:normAutofit/>
          </a:bodyPr>
          <a:lstStyle/>
          <a:p>
            <a:pPr>
              <a:spcAft>
                <a:spcPts val="600"/>
              </a:spcAft>
            </a:pPr>
            <a:r>
              <a:rPr lang="en-US" dirty="0">
                <a:solidFill>
                  <a:srgbClr val="FFFFFF"/>
                </a:solidFill>
              </a:rPr>
              <a:t>Utah State University </a:t>
            </a:r>
          </a:p>
        </p:txBody>
      </p:sp>
      <p:sp>
        <p:nvSpPr>
          <p:cNvPr id="4" name="Slide Number Placeholder 3">
            <a:extLst>
              <a:ext uri="{FF2B5EF4-FFF2-40B4-BE49-F238E27FC236}">
                <a16:creationId xmlns:a16="http://schemas.microsoft.com/office/drawing/2014/main" id="{537E9DDA-1DE3-3564-72AA-6CC05FF8A5D0}"/>
              </a:ext>
            </a:extLst>
          </p:cNvPr>
          <p:cNvSpPr>
            <a:spLocks noGrp="1"/>
          </p:cNvSpPr>
          <p:nvPr>
            <p:ph type="sldNum" sz="quarter" idx="12"/>
          </p:nvPr>
        </p:nvSpPr>
        <p:spPr>
          <a:xfrm>
            <a:off x="10469880" y="6402262"/>
            <a:ext cx="1463040" cy="274320"/>
          </a:xfrm>
        </p:spPr>
        <p:txBody>
          <a:bodyPr>
            <a:normAutofit/>
          </a:bodyPr>
          <a:lstStyle/>
          <a:p>
            <a:pPr>
              <a:spcAft>
                <a:spcPts val="600"/>
              </a:spcAft>
            </a:pPr>
            <a:fld id="{C68AC1EC-23E2-4F0E-A5A4-674EC8DB954E}" type="slidenum">
              <a:rPr lang="en-US">
                <a:solidFill>
                  <a:srgbClr val="FFFFFF"/>
                </a:solidFill>
              </a:rPr>
              <a:pPr>
                <a:spcAft>
                  <a:spcPts val="600"/>
                </a:spcAft>
              </a:pPr>
              <a:t>11</a:t>
            </a:fld>
            <a:endParaRPr lang="en-US">
              <a:solidFill>
                <a:srgbClr val="FFFFFF"/>
              </a:solidFill>
            </a:endParaRPr>
          </a:p>
        </p:txBody>
      </p:sp>
    </p:spTree>
    <p:extLst>
      <p:ext uri="{BB962C8B-B14F-4D97-AF65-F5344CB8AC3E}">
        <p14:creationId xmlns:p14="http://schemas.microsoft.com/office/powerpoint/2010/main" val="3076329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0E12E8-D924-FED9-28DA-3AEA0827092A}"/>
              </a:ext>
            </a:extLst>
          </p:cNvPr>
          <p:cNvSpPr>
            <a:spLocks noGrp="1"/>
          </p:cNvSpPr>
          <p:nvPr>
            <p:ph type="title"/>
          </p:nvPr>
        </p:nvSpPr>
        <p:spPr>
          <a:xfrm>
            <a:off x="6579450" y="727627"/>
            <a:ext cx="4957553" cy="1165517"/>
          </a:xfrm>
        </p:spPr>
        <p:txBody>
          <a:bodyPr>
            <a:normAutofit/>
          </a:bodyPr>
          <a:lstStyle/>
          <a:p>
            <a:r>
              <a:rPr lang="en-US" dirty="0"/>
              <a:t>Vaping &amp; Health </a:t>
            </a:r>
          </a:p>
        </p:txBody>
      </p:sp>
      <p:sp>
        <p:nvSpPr>
          <p:cNvPr id="46" name="Rectangle 45">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48" name="Rectangle 47">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pic>
        <p:nvPicPr>
          <p:cNvPr id="16" name="Picture 15">
            <a:extLst>
              <a:ext uri="{FF2B5EF4-FFF2-40B4-BE49-F238E27FC236}">
                <a16:creationId xmlns:a16="http://schemas.microsoft.com/office/drawing/2014/main" id="{198C4543-1270-A0CC-449F-67775C9FA319}"/>
              </a:ext>
            </a:extLst>
          </p:cNvPr>
          <p:cNvPicPr>
            <a:picLocks noChangeAspect="1"/>
          </p:cNvPicPr>
          <p:nvPr/>
        </p:nvPicPr>
        <p:blipFill>
          <a:blip r:embed="rId2"/>
          <a:stretch>
            <a:fillRect/>
          </a:stretch>
        </p:blipFill>
        <p:spPr>
          <a:xfrm>
            <a:off x="1463040" y="1206900"/>
            <a:ext cx="4050792" cy="4674477"/>
          </a:xfrm>
          <a:prstGeom prst="rect">
            <a:avLst/>
          </a:prstGeom>
        </p:spPr>
      </p:pic>
      <p:sp>
        <p:nvSpPr>
          <p:cNvPr id="6" name="Content Placeholder 5">
            <a:extLst>
              <a:ext uri="{FF2B5EF4-FFF2-40B4-BE49-F238E27FC236}">
                <a16:creationId xmlns:a16="http://schemas.microsoft.com/office/drawing/2014/main" id="{36B58B95-39AD-43E4-DD3E-632B8CC38AD2}"/>
              </a:ext>
            </a:extLst>
          </p:cNvPr>
          <p:cNvSpPr>
            <a:spLocks noGrp="1"/>
          </p:cNvSpPr>
          <p:nvPr>
            <p:ph idx="1"/>
          </p:nvPr>
        </p:nvSpPr>
        <p:spPr>
          <a:xfrm>
            <a:off x="6579450" y="2072640"/>
            <a:ext cx="4957554" cy="3962399"/>
          </a:xfrm>
        </p:spPr>
        <p:txBody>
          <a:bodyPr>
            <a:normAutofit/>
          </a:bodyPr>
          <a:lstStyle/>
          <a:p>
            <a:pPr>
              <a:lnSpc>
                <a:spcPct val="90000"/>
              </a:lnSpc>
            </a:pPr>
            <a:r>
              <a:rPr lang="en-US" sz="1600" dirty="0">
                <a:latin typeface="Amasis MT Pro Light" panose="020F0502020204030204" pitchFamily="18" charset="0"/>
              </a:rPr>
              <a:t>Nicotine can rewire a teen’s brain to crave more nicotine and can create addiction.</a:t>
            </a:r>
          </a:p>
          <a:p>
            <a:pPr>
              <a:lnSpc>
                <a:spcPct val="90000"/>
              </a:lnSpc>
            </a:pPr>
            <a:r>
              <a:rPr lang="en-US" sz="1600" b="0" i="0" dirty="0">
                <a:effectLst/>
                <a:latin typeface="Amasis MT Pro Light" panose="020F0502020204030204" pitchFamily="18" charset="0"/>
              </a:rPr>
              <a:t>Changes in the development of memories;</a:t>
            </a:r>
          </a:p>
          <a:p>
            <a:pPr>
              <a:lnSpc>
                <a:spcPct val="90000"/>
              </a:lnSpc>
            </a:pPr>
            <a:r>
              <a:rPr lang="en-US" sz="1600" b="0" i="0" dirty="0">
                <a:effectLst/>
                <a:latin typeface="Amasis MT Pro Light" panose="020F0502020204030204" pitchFamily="18" charset="0"/>
              </a:rPr>
              <a:t>Difficulty focusing and concentrating on tasks;</a:t>
            </a:r>
          </a:p>
          <a:p>
            <a:pPr>
              <a:lnSpc>
                <a:spcPct val="90000"/>
              </a:lnSpc>
            </a:pPr>
            <a:r>
              <a:rPr lang="en-US" sz="1600" b="0" i="0" dirty="0">
                <a:effectLst/>
                <a:latin typeface="Amasis MT Pro Light" panose="020F0502020204030204" pitchFamily="18" charset="0"/>
              </a:rPr>
              <a:t>Extreme mood swings </a:t>
            </a:r>
          </a:p>
          <a:p>
            <a:pPr>
              <a:lnSpc>
                <a:spcPct val="90000"/>
              </a:lnSpc>
            </a:pPr>
            <a:r>
              <a:rPr lang="en-US" sz="1600" dirty="0">
                <a:latin typeface="Amasis MT Pro Light" panose="020F0502020204030204" pitchFamily="18" charset="0"/>
              </a:rPr>
              <a:t>Vaping can expose users to toxic chemicals and metal particles—such as lead, chromium, and nickel—that can harm the lungs. </a:t>
            </a:r>
          </a:p>
          <a:p>
            <a:pPr>
              <a:lnSpc>
                <a:spcPct val="90000"/>
              </a:lnSpc>
            </a:pPr>
            <a:r>
              <a:rPr lang="en-US" sz="1600" dirty="0">
                <a:latin typeface="Amasis MT Pro Light" panose="020F0502020204030204" pitchFamily="18" charset="0"/>
              </a:rPr>
              <a:t>E-liquid that contains nicotine may be toxic if swallowed. Accidental exposure to e-liquids in children can lead to nicotine poisoning and even death.</a:t>
            </a:r>
          </a:p>
          <a:p>
            <a:pPr>
              <a:lnSpc>
                <a:spcPct val="90000"/>
              </a:lnSpc>
            </a:pPr>
            <a:r>
              <a:rPr lang="en-US" sz="1600" dirty="0">
                <a:latin typeface="Amasis MT Pro Light" panose="020F0502020204030204" pitchFamily="18" charset="0"/>
              </a:rPr>
              <a:t>ENDS can explode and cause serious injuries. The cause of explosions is not always clear, but the problem may be related to the batteries in these devices. </a:t>
            </a:r>
            <a:endParaRPr lang="en-US" sz="1600" b="0" i="0" dirty="0">
              <a:effectLst/>
              <a:latin typeface="Amasis MT Pro Light" panose="020F0502020204030204" pitchFamily="18" charset="0"/>
            </a:endParaRPr>
          </a:p>
          <a:p>
            <a:pPr>
              <a:lnSpc>
                <a:spcPct val="90000"/>
              </a:lnSpc>
            </a:pPr>
            <a:endParaRPr lang="en-US" sz="1400" dirty="0"/>
          </a:p>
        </p:txBody>
      </p:sp>
      <p:sp>
        <p:nvSpPr>
          <p:cNvPr id="2" name="Date Placeholder 1">
            <a:extLst>
              <a:ext uri="{FF2B5EF4-FFF2-40B4-BE49-F238E27FC236}">
                <a16:creationId xmlns:a16="http://schemas.microsoft.com/office/drawing/2014/main" id="{2BD6B556-7FA8-3921-68AF-F7FEEBA2CC14}"/>
              </a:ext>
            </a:extLst>
          </p:cNvPr>
          <p:cNvSpPr>
            <a:spLocks noGrp="1"/>
          </p:cNvSpPr>
          <p:nvPr>
            <p:ph type="dt" sz="half" idx="10"/>
          </p:nvPr>
        </p:nvSpPr>
        <p:spPr>
          <a:xfrm>
            <a:off x="389464" y="6214535"/>
            <a:ext cx="2743200" cy="256032"/>
          </a:xfrm>
        </p:spPr>
        <p:txBody>
          <a:bodyPr>
            <a:normAutofit/>
          </a:bodyPr>
          <a:lstStyle/>
          <a:p>
            <a:pPr>
              <a:spcAft>
                <a:spcPts val="600"/>
              </a:spcAft>
            </a:pPr>
            <a:fld id="{6D80F7F3-E406-44E2-93AF-674B3F1A2E51}" type="datetime1">
              <a:rPr lang="en-US" smtClean="0"/>
              <a:pPr>
                <a:spcAft>
                  <a:spcPts val="600"/>
                </a:spcAft>
              </a:pPr>
              <a:t>11/21/2024</a:t>
            </a:fld>
            <a:endParaRPr lang="en-US"/>
          </a:p>
        </p:txBody>
      </p:sp>
      <p:sp>
        <p:nvSpPr>
          <p:cNvPr id="4" name="Slide Number Placeholder 3">
            <a:extLst>
              <a:ext uri="{FF2B5EF4-FFF2-40B4-BE49-F238E27FC236}">
                <a16:creationId xmlns:a16="http://schemas.microsoft.com/office/drawing/2014/main" id="{8F065149-37DD-F919-F5D5-FFDAE21EC945}"/>
              </a:ext>
            </a:extLst>
          </p:cNvPr>
          <p:cNvSpPr>
            <a:spLocks noGrp="1"/>
          </p:cNvSpPr>
          <p:nvPr>
            <p:ph type="sldNum" sz="quarter" idx="12"/>
          </p:nvPr>
        </p:nvSpPr>
        <p:spPr>
          <a:xfrm>
            <a:off x="10348535" y="6214535"/>
            <a:ext cx="1463040" cy="256032"/>
          </a:xfrm>
        </p:spPr>
        <p:txBody>
          <a:bodyPr>
            <a:normAutofit/>
          </a:bodyPr>
          <a:lstStyle/>
          <a:p>
            <a:pPr>
              <a:spcAft>
                <a:spcPts val="600"/>
              </a:spcAft>
            </a:pPr>
            <a:fld id="{C68AC1EC-23E2-4F0E-A5A4-674EC8DB954E}" type="slidenum">
              <a:rPr lang="en-US" smtClean="0"/>
              <a:pPr>
                <a:spcAft>
                  <a:spcPts val="600"/>
                </a:spcAft>
              </a:pPr>
              <a:t>12</a:t>
            </a:fld>
            <a:endParaRPr lang="en-US"/>
          </a:p>
        </p:txBody>
      </p:sp>
    </p:spTree>
    <p:extLst>
      <p:ext uri="{BB962C8B-B14F-4D97-AF65-F5344CB8AC3E}">
        <p14:creationId xmlns:p14="http://schemas.microsoft.com/office/powerpoint/2010/main" val="372848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6ED0-EE19-245B-33B8-559CD2735382}"/>
              </a:ext>
            </a:extLst>
          </p:cNvPr>
          <p:cNvSpPr>
            <a:spLocks noGrp="1"/>
          </p:cNvSpPr>
          <p:nvPr>
            <p:ph type="title"/>
          </p:nvPr>
        </p:nvSpPr>
        <p:spPr>
          <a:xfrm>
            <a:off x="521208" y="387433"/>
            <a:ext cx="10603992" cy="1175013"/>
          </a:xfrm>
        </p:spPr>
        <p:txBody>
          <a:bodyPr/>
          <a:lstStyle/>
          <a:p>
            <a:pPr algn="ctr"/>
            <a:r>
              <a:rPr lang="en-US" dirty="0">
                <a:solidFill>
                  <a:srgbClr val="FF0000"/>
                </a:solidFill>
              </a:rPr>
              <a:t>Signs of Vaping:  </a:t>
            </a:r>
          </a:p>
        </p:txBody>
      </p:sp>
      <p:sp>
        <p:nvSpPr>
          <p:cNvPr id="6" name="Slide Number Placeholder 5">
            <a:extLst>
              <a:ext uri="{FF2B5EF4-FFF2-40B4-BE49-F238E27FC236}">
                <a16:creationId xmlns:a16="http://schemas.microsoft.com/office/drawing/2014/main" id="{7D6B4206-BEDB-0DA5-1728-858BA4B99D15}"/>
              </a:ext>
            </a:extLst>
          </p:cNvPr>
          <p:cNvSpPr>
            <a:spLocks noGrp="1"/>
          </p:cNvSpPr>
          <p:nvPr>
            <p:ph type="sldNum" sz="quarter" idx="12"/>
          </p:nvPr>
        </p:nvSpPr>
        <p:spPr/>
        <p:txBody>
          <a:bodyPr/>
          <a:lstStyle/>
          <a:p>
            <a:fld id="{C68AC1EC-23E2-4F0E-A5A4-674EC8DB954E}" type="slidenum">
              <a:rPr lang="en-US" smtClean="0"/>
              <a:t>13</a:t>
            </a:fld>
            <a:endParaRPr lang="en-US"/>
          </a:p>
        </p:txBody>
      </p:sp>
      <p:pic>
        <p:nvPicPr>
          <p:cNvPr id="8" name="Picture 7">
            <a:extLst>
              <a:ext uri="{FF2B5EF4-FFF2-40B4-BE49-F238E27FC236}">
                <a16:creationId xmlns:a16="http://schemas.microsoft.com/office/drawing/2014/main" id="{145B9633-FE23-8D95-8775-59355ACE20CF}"/>
              </a:ext>
            </a:extLst>
          </p:cNvPr>
          <p:cNvPicPr>
            <a:picLocks noChangeAspect="1"/>
          </p:cNvPicPr>
          <p:nvPr/>
        </p:nvPicPr>
        <p:blipFill>
          <a:blip r:embed="rId3"/>
          <a:stretch>
            <a:fillRect/>
          </a:stretch>
        </p:blipFill>
        <p:spPr>
          <a:xfrm>
            <a:off x="667512" y="1355358"/>
            <a:ext cx="10677841" cy="4755208"/>
          </a:xfrm>
          <a:prstGeom prst="rect">
            <a:avLst/>
          </a:prstGeom>
        </p:spPr>
      </p:pic>
      <p:sp>
        <p:nvSpPr>
          <p:cNvPr id="9" name="TextBox 8">
            <a:extLst>
              <a:ext uri="{FF2B5EF4-FFF2-40B4-BE49-F238E27FC236}">
                <a16:creationId xmlns:a16="http://schemas.microsoft.com/office/drawing/2014/main" id="{8E93E905-FCDA-BC00-B884-870A82AEFC07}"/>
              </a:ext>
            </a:extLst>
          </p:cNvPr>
          <p:cNvSpPr txBox="1"/>
          <p:nvPr/>
        </p:nvSpPr>
        <p:spPr>
          <a:xfrm>
            <a:off x="448056" y="6202006"/>
            <a:ext cx="2178123" cy="369332"/>
          </a:xfrm>
          <a:prstGeom prst="rect">
            <a:avLst/>
          </a:prstGeom>
          <a:noFill/>
        </p:spPr>
        <p:txBody>
          <a:bodyPr wrap="square" rtlCol="0">
            <a:spAutoFit/>
          </a:bodyPr>
          <a:lstStyle/>
          <a:p>
            <a:r>
              <a:rPr lang="en-US" dirty="0"/>
              <a:t>Undo.org </a:t>
            </a:r>
          </a:p>
        </p:txBody>
      </p:sp>
    </p:spTree>
    <p:extLst>
      <p:ext uri="{BB962C8B-B14F-4D97-AF65-F5344CB8AC3E}">
        <p14:creationId xmlns:p14="http://schemas.microsoft.com/office/powerpoint/2010/main" val="1189171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C4302AC-E197-23E0-02B3-67D1DB2343ED}"/>
              </a:ext>
            </a:extLst>
          </p:cNvPr>
          <p:cNvSpPr>
            <a:spLocks noGrp="1"/>
          </p:cNvSpPr>
          <p:nvPr>
            <p:ph type="title"/>
          </p:nvPr>
        </p:nvSpPr>
        <p:spPr>
          <a:xfrm>
            <a:off x="9321801" y="612843"/>
            <a:ext cx="2312480" cy="630741"/>
          </a:xfrm>
        </p:spPr>
        <p:txBody>
          <a:bodyPr anchor="b">
            <a:noAutofit/>
          </a:bodyPr>
          <a:lstStyle/>
          <a:p>
            <a:r>
              <a:rPr lang="en-US" sz="4000" dirty="0">
                <a:solidFill>
                  <a:schemeClr val="accent1"/>
                </a:solidFill>
              </a:rPr>
              <a:t>Resources</a:t>
            </a:r>
            <a:r>
              <a:rPr lang="en-US" sz="4000" dirty="0"/>
              <a:t> </a:t>
            </a:r>
          </a:p>
        </p:txBody>
      </p:sp>
      <p:sp>
        <p:nvSpPr>
          <p:cNvPr id="4" name="Date Placeholder 3">
            <a:extLst>
              <a:ext uri="{FF2B5EF4-FFF2-40B4-BE49-F238E27FC236}">
                <a16:creationId xmlns:a16="http://schemas.microsoft.com/office/drawing/2014/main" id="{35614105-298E-5AEB-E46D-6A10C0508849}"/>
              </a:ext>
            </a:extLst>
          </p:cNvPr>
          <p:cNvSpPr>
            <a:spLocks noGrp="1"/>
          </p:cNvSpPr>
          <p:nvPr>
            <p:ph type="dt" sz="half" idx="10"/>
          </p:nvPr>
        </p:nvSpPr>
        <p:spPr>
          <a:xfrm>
            <a:off x="468874" y="6156304"/>
            <a:ext cx="2194560" cy="274320"/>
          </a:xfrm>
        </p:spPr>
        <p:txBody>
          <a:bodyPr>
            <a:normAutofit/>
          </a:bodyPr>
          <a:lstStyle/>
          <a:p>
            <a:pPr>
              <a:spcAft>
                <a:spcPts val="600"/>
              </a:spcAft>
            </a:pPr>
            <a:fld id="{579F6069-8263-4296-913A-BC2234E8D32B}" type="datetime1">
              <a:rPr lang="en-US" smtClean="0"/>
              <a:pPr>
                <a:spcAft>
                  <a:spcPts val="600"/>
                </a:spcAft>
              </a:pPr>
              <a:t>11/21/2024</a:t>
            </a:fld>
            <a:endParaRPr lang="en-US"/>
          </a:p>
        </p:txBody>
      </p:sp>
      <p:sp>
        <p:nvSpPr>
          <p:cNvPr id="17" name="Rectangle 16">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pic>
        <p:nvPicPr>
          <p:cNvPr id="8" name="Picture 7">
            <a:extLst>
              <a:ext uri="{FF2B5EF4-FFF2-40B4-BE49-F238E27FC236}">
                <a16:creationId xmlns:a16="http://schemas.microsoft.com/office/drawing/2014/main" id="{00AD4BCB-67E7-D3B2-9DAE-84CB65FEAE15}"/>
              </a:ext>
            </a:extLst>
          </p:cNvPr>
          <p:cNvPicPr>
            <a:picLocks noChangeAspect="1"/>
          </p:cNvPicPr>
          <p:nvPr/>
        </p:nvPicPr>
        <p:blipFill>
          <a:blip r:embed="rId2"/>
          <a:stretch>
            <a:fillRect/>
          </a:stretch>
        </p:blipFill>
        <p:spPr>
          <a:xfrm>
            <a:off x="904701" y="1353268"/>
            <a:ext cx="7237877" cy="4179872"/>
          </a:xfrm>
          <a:prstGeom prst="rect">
            <a:avLst/>
          </a:prstGeom>
        </p:spPr>
      </p:pic>
      <p:sp>
        <p:nvSpPr>
          <p:cNvPr id="3" name="Content Placeholder 2">
            <a:extLst>
              <a:ext uri="{FF2B5EF4-FFF2-40B4-BE49-F238E27FC236}">
                <a16:creationId xmlns:a16="http://schemas.microsoft.com/office/drawing/2014/main" id="{2BF59DB0-D2DB-2C56-8360-53A7ADA77E34}"/>
              </a:ext>
            </a:extLst>
          </p:cNvPr>
          <p:cNvSpPr>
            <a:spLocks noGrp="1"/>
          </p:cNvSpPr>
          <p:nvPr>
            <p:ph idx="1"/>
          </p:nvPr>
        </p:nvSpPr>
        <p:spPr>
          <a:xfrm>
            <a:off x="9229961" y="1481329"/>
            <a:ext cx="2404320" cy="4437232"/>
          </a:xfrm>
        </p:spPr>
        <p:txBody>
          <a:bodyPr>
            <a:normAutofit/>
          </a:bodyPr>
          <a:lstStyle/>
          <a:p>
            <a:r>
              <a:rPr lang="en-US" sz="1600" b="1" i="0" dirty="0">
                <a:effectLst/>
                <a:latin typeface="+mj-lt"/>
              </a:rPr>
              <a:t>Text “Quit Vaping” to 66819 </a:t>
            </a:r>
          </a:p>
          <a:p>
            <a:r>
              <a:rPr lang="en-US" sz="1600" b="0" i="0" dirty="0">
                <a:effectLst/>
                <a:latin typeface="+mj-lt"/>
              </a:rPr>
              <a:t>visit </a:t>
            </a:r>
            <a:r>
              <a:rPr lang="en-US" sz="1600" b="1" i="0" dirty="0">
                <a:effectLst/>
                <a:latin typeface="+mj-lt"/>
                <a:hlinkClick r:id="rId3">
                  <a:extLst>
                    <a:ext uri="{A12FA001-AC4F-418D-AE19-62706E023703}">
                      <ahyp:hlinkClr xmlns:ahyp="http://schemas.microsoft.com/office/drawing/2018/hyperlinkcolor" val="tx"/>
                    </a:ext>
                  </a:extLst>
                </a:hlinkClick>
              </a:rPr>
              <a:t>kickitca.org/text</a:t>
            </a:r>
            <a:endParaRPr lang="en-US" sz="1600" b="1" dirty="0">
              <a:latin typeface="+mj-lt"/>
            </a:endParaRPr>
          </a:p>
          <a:p>
            <a:pPr marL="0" indent="0">
              <a:buNone/>
            </a:pPr>
            <a:r>
              <a:rPr lang="en-US" sz="1600" b="1" i="0" dirty="0">
                <a:effectLst/>
                <a:latin typeface="+mj-lt"/>
                <a:cs typeface="Times New Roman"/>
                <a:sym typeface="Times New Roman"/>
              </a:rPr>
              <a:t>CDC: </a:t>
            </a:r>
            <a:endParaRPr lang="en-US" sz="1600" b="1" dirty="0">
              <a:latin typeface="+mj-lt"/>
              <a:cs typeface="Times New Roman"/>
              <a:sym typeface="Times New Roman"/>
            </a:endParaRPr>
          </a:p>
          <a:p>
            <a:pPr marL="0" indent="0" algn="ctr">
              <a:lnSpc>
                <a:spcPts val="2778"/>
              </a:lnSpc>
              <a:buNone/>
            </a:pPr>
            <a:r>
              <a:rPr lang="en-US" sz="1600" b="1" u="sng" dirty="0">
                <a:latin typeface="+mj-lt"/>
                <a:ea typeface="Times New Roman"/>
                <a:cs typeface="Times New Roman"/>
                <a:sym typeface="Times New Roman"/>
                <a:hlinkClick r:id="rId4" tooltip="tel:1-800-784-8669">
                  <a:extLst>
                    <a:ext uri="{A12FA001-AC4F-418D-AE19-62706E023703}">
                      <ahyp:hlinkClr xmlns:ahyp="http://schemas.microsoft.com/office/drawing/2018/hyperlinkcolor" val="tx"/>
                    </a:ext>
                  </a:extLst>
                </a:hlinkClick>
              </a:rPr>
              <a:t>English </a:t>
            </a:r>
            <a:r>
              <a:rPr lang="en-US" sz="1600" u="sng" dirty="0">
                <a:latin typeface="+mj-lt"/>
                <a:ea typeface="Times New Roman"/>
                <a:cs typeface="Times New Roman"/>
                <a:sym typeface="Times New Roman"/>
                <a:hlinkClick r:id="rId4" tooltip="tel:1-800-784-8669">
                  <a:extLst>
                    <a:ext uri="{A12FA001-AC4F-418D-AE19-62706E023703}">
                      <ahyp:hlinkClr xmlns:ahyp="http://schemas.microsoft.com/office/drawing/2018/hyperlinkcolor" val="tx"/>
                    </a:ext>
                  </a:extLst>
                </a:hlinkClick>
              </a:rPr>
              <a:t>1-800-784-8669</a:t>
            </a:r>
            <a:endParaRPr lang="en-US" sz="1600" u="sng" dirty="0">
              <a:latin typeface="+mj-lt"/>
              <a:ea typeface="Times New Roman"/>
              <a:cs typeface="Times New Roman"/>
              <a:sym typeface="Times New Roman"/>
            </a:endParaRPr>
          </a:p>
          <a:p>
            <a:pPr marL="0" indent="0" algn="ctr">
              <a:lnSpc>
                <a:spcPts val="2778"/>
              </a:lnSpc>
              <a:buNone/>
            </a:pPr>
            <a:r>
              <a:rPr lang="en-US" sz="1600" b="1" u="sng" dirty="0">
                <a:latin typeface="+mj-lt"/>
                <a:ea typeface="Times New Roman"/>
                <a:cs typeface="Times New Roman"/>
                <a:sym typeface="Times New Roman"/>
              </a:rPr>
              <a:t>Spanish: </a:t>
            </a:r>
            <a:r>
              <a:rPr lang="en-US" sz="1600" u="sng" dirty="0">
                <a:latin typeface="+mj-lt"/>
                <a:ea typeface="Times New Roman"/>
                <a:cs typeface="Times New Roman"/>
                <a:sym typeface="Times New Roman"/>
                <a:hlinkClick r:id="rId5" tooltip="tel:1-855-335-3569">
                  <a:extLst>
                    <a:ext uri="{A12FA001-AC4F-418D-AE19-62706E023703}">
                      <ahyp:hlinkClr xmlns:ahyp="http://schemas.microsoft.com/office/drawing/2018/hyperlinkcolor" val="tx"/>
                    </a:ext>
                  </a:extLst>
                </a:hlinkClick>
              </a:rPr>
              <a:t>1-855-335-3569</a:t>
            </a:r>
            <a:endParaRPr lang="en-US" sz="1600" u="sng" dirty="0">
              <a:latin typeface="+mj-lt"/>
              <a:ea typeface="Times New Roman"/>
              <a:cs typeface="Times New Roman"/>
              <a:sym typeface="Times New Roman"/>
            </a:endParaRPr>
          </a:p>
          <a:p>
            <a:r>
              <a:rPr lang="en-US" b="1" dirty="0">
                <a:latin typeface="+mj-lt"/>
              </a:rPr>
              <a:t>My Life My Quit connects: </a:t>
            </a:r>
            <a:r>
              <a:rPr lang="en-US" dirty="0">
                <a:latin typeface="+mj-lt"/>
              </a:rPr>
              <a:t>Text “Start My Quit” to 855-891-9989 or call. </a:t>
            </a:r>
          </a:p>
          <a:p>
            <a:r>
              <a:rPr lang="en-US" b="1" i="0" dirty="0" err="1">
                <a:solidFill>
                  <a:srgbClr val="333333"/>
                </a:solidFill>
                <a:effectLst/>
                <a:latin typeface="+mj-lt"/>
                <a:ea typeface="Roboto" panose="02000000000000000000" pitchFamily="2" charset="0"/>
                <a:cs typeface="Roboto" panose="02000000000000000000" pitchFamily="2" charset="0"/>
              </a:rPr>
              <a:t>SmokeFree</a:t>
            </a:r>
            <a:r>
              <a:rPr lang="en-US" b="1" i="0" dirty="0">
                <a:solidFill>
                  <a:srgbClr val="333333"/>
                </a:solidFill>
                <a:effectLst/>
                <a:latin typeface="+mj-lt"/>
                <a:ea typeface="Roboto" panose="02000000000000000000" pitchFamily="2" charset="0"/>
                <a:cs typeface="Roboto" panose="02000000000000000000" pitchFamily="2" charset="0"/>
              </a:rPr>
              <a:t> Text </a:t>
            </a:r>
            <a:r>
              <a:rPr lang="en-US" b="1" i="0" dirty="0">
                <a:solidFill>
                  <a:srgbClr val="333333"/>
                </a:solidFill>
                <a:effectLst/>
                <a:latin typeface="+mj-lt"/>
              </a:rPr>
              <a:t>: </a:t>
            </a:r>
            <a:r>
              <a:rPr lang="en-US" i="0" dirty="0">
                <a:solidFill>
                  <a:srgbClr val="333333"/>
                </a:solidFill>
                <a:effectLst/>
                <a:latin typeface="+mj-lt"/>
              </a:rPr>
              <a:t>QUIT to 47848</a:t>
            </a:r>
            <a:br>
              <a:rPr lang="en-US" b="0" i="0" dirty="0">
                <a:solidFill>
                  <a:srgbClr val="002B49"/>
                </a:solidFill>
                <a:effectLst/>
                <a:latin typeface="+mj-lt"/>
              </a:rPr>
            </a:br>
            <a:endParaRPr lang="en-US" dirty="0">
              <a:solidFill>
                <a:schemeClr val="tx1">
                  <a:lumMod val="85000"/>
                  <a:lumOff val="15000"/>
                </a:schemeClr>
              </a:solidFill>
              <a:latin typeface="+mj-lt"/>
            </a:endParaRPr>
          </a:p>
        </p:txBody>
      </p:sp>
      <p:sp>
        <p:nvSpPr>
          <p:cNvPr id="6" name="Slide Number Placeholder 5">
            <a:extLst>
              <a:ext uri="{FF2B5EF4-FFF2-40B4-BE49-F238E27FC236}">
                <a16:creationId xmlns:a16="http://schemas.microsoft.com/office/drawing/2014/main" id="{1DC8FD88-2439-CEC2-2722-E0A29FB6AD2C}"/>
              </a:ext>
            </a:extLst>
          </p:cNvPr>
          <p:cNvSpPr>
            <a:spLocks noGrp="1"/>
          </p:cNvSpPr>
          <p:nvPr>
            <p:ph type="sldNum" sz="quarter" idx="12"/>
          </p:nvPr>
        </p:nvSpPr>
        <p:spPr>
          <a:xfrm>
            <a:off x="10304780" y="6156304"/>
            <a:ext cx="1463040" cy="274320"/>
          </a:xfrm>
        </p:spPr>
        <p:txBody>
          <a:bodyPr>
            <a:normAutofit/>
          </a:bodyPr>
          <a:lstStyle/>
          <a:p>
            <a:pPr>
              <a:spcAft>
                <a:spcPts val="600"/>
              </a:spcAft>
            </a:pPr>
            <a:fld id="{C68AC1EC-23E2-4F0E-A5A4-674EC8DB954E}" type="slidenum">
              <a:rPr lang="en-US" smtClean="0"/>
              <a:pPr>
                <a:spcAft>
                  <a:spcPts val="600"/>
                </a:spcAft>
              </a:pPr>
              <a:t>14</a:t>
            </a:fld>
            <a:endParaRPr lang="en-US"/>
          </a:p>
        </p:txBody>
      </p:sp>
      <p:sp>
        <p:nvSpPr>
          <p:cNvPr id="19" name="Rectangle 18">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6699"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25">
            <a:extLst>
              <a:ext uri="{FF2B5EF4-FFF2-40B4-BE49-F238E27FC236}">
                <a16:creationId xmlns:a16="http://schemas.microsoft.com/office/drawing/2014/main" id="{3FB99C19-7B76-EB84-1AE4-50355A4A3AAE}"/>
              </a:ext>
            </a:extLst>
          </p:cNvPr>
          <p:cNvSpPr txBox="1"/>
          <p:nvPr/>
        </p:nvSpPr>
        <p:spPr>
          <a:xfrm>
            <a:off x="1627632" y="5775953"/>
            <a:ext cx="5664798" cy="429092"/>
          </a:xfrm>
          <a:prstGeom prst="rect">
            <a:avLst/>
          </a:prstGeom>
        </p:spPr>
        <p:txBody>
          <a:bodyPr wrap="square" lIns="0" tIns="0" rIns="0" bIns="0" rtlCol="0" anchor="t">
            <a:spAutoFit/>
          </a:bodyPr>
          <a:lstStyle/>
          <a:p>
            <a:pPr algn="ctr">
              <a:lnSpc>
                <a:spcPts val="3523"/>
              </a:lnSpc>
              <a:spcBef>
                <a:spcPct val="0"/>
              </a:spcBef>
            </a:pPr>
            <a:r>
              <a:rPr lang="en-US" sz="2800" b="1" i="0" dirty="0">
                <a:solidFill>
                  <a:schemeClr val="accent1"/>
                </a:solidFill>
                <a:effectLst/>
                <a:latin typeface="-apple-system"/>
              </a:rPr>
              <a:t>DITCHVAPE to 88709</a:t>
            </a:r>
            <a:endParaRPr lang="en-US" sz="2689" dirty="0">
              <a:solidFill>
                <a:schemeClr val="accen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5518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96F96-5FCF-D7DB-05A4-7EFF229948DB}"/>
              </a:ext>
            </a:extLst>
          </p:cNvPr>
          <p:cNvSpPr>
            <a:spLocks noGrp="1"/>
          </p:cNvSpPr>
          <p:nvPr>
            <p:ph type="title"/>
          </p:nvPr>
        </p:nvSpPr>
        <p:spPr>
          <a:xfrm>
            <a:off x="389464" y="641773"/>
            <a:ext cx="10058400" cy="1371600"/>
          </a:xfrm>
        </p:spPr>
        <p:txBody>
          <a:bodyPr/>
          <a:lstStyle/>
          <a:p>
            <a:r>
              <a:rPr lang="en-US" dirty="0"/>
              <a:t>           Test your knowledge/Questions </a:t>
            </a:r>
          </a:p>
        </p:txBody>
      </p:sp>
      <p:sp>
        <p:nvSpPr>
          <p:cNvPr id="3" name="Content Placeholder 2">
            <a:extLst>
              <a:ext uri="{FF2B5EF4-FFF2-40B4-BE49-F238E27FC236}">
                <a16:creationId xmlns:a16="http://schemas.microsoft.com/office/drawing/2014/main" id="{D6807AA3-E5F6-D2D5-3669-87D5F882C2D4}"/>
              </a:ext>
            </a:extLst>
          </p:cNvPr>
          <p:cNvSpPr>
            <a:spLocks noGrp="1"/>
          </p:cNvSpPr>
          <p:nvPr>
            <p:ph idx="1"/>
          </p:nvPr>
        </p:nvSpPr>
        <p:spPr/>
        <p:txBody>
          <a:bodyPr/>
          <a:lstStyle/>
          <a:p>
            <a:endParaRPr lang="en-US" dirty="0">
              <a:hlinkClick r:id="rId2"/>
            </a:endParaRPr>
          </a:p>
          <a:p>
            <a:endParaRPr lang="en-US" dirty="0">
              <a:hlinkClick r:id="rId2"/>
            </a:endParaRPr>
          </a:p>
          <a:p>
            <a:pPr marL="0" indent="0" algn="ctr">
              <a:buNone/>
            </a:pPr>
            <a:r>
              <a:rPr lang="en-US" dirty="0">
                <a:hlinkClick r:id="rId2"/>
              </a:rPr>
              <a:t> </a:t>
            </a:r>
            <a:r>
              <a:rPr lang="en-US" dirty="0">
                <a:hlinkClick r:id="rId3"/>
              </a:rPr>
              <a:t>Vaping and Tobacco Prevention Jeopardy Template (jeopardylabs.com)</a:t>
            </a:r>
            <a:r>
              <a:rPr lang="en-US" dirty="0"/>
              <a:t>  </a:t>
            </a:r>
          </a:p>
        </p:txBody>
      </p:sp>
      <p:sp>
        <p:nvSpPr>
          <p:cNvPr id="4" name="Date Placeholder 3">
            <a:extLst>
              <a:ext uri="{FF2B5EF4-FFF2-40B4-BE49-F238E27FC236}">
                <a16:creationId xmlns:a16="http://schemas.microsoft.com/office/drawing/2014/main" id="{0669C82D-53B9-3B0B-F661-9E9FC9473030}"/>
              </a:ext>
            </a:extLst>
          </p:cNvPr>
          <p:cNvSpPr>
            <a:spLocks noGrp="1"/>
          </p:cNvSpPr>
          <p:nvPr>
            <p:ph type="dt" sz="half" idx="10"/>
          </p:nvPr>
        </p:nvSpPr>
        <p:spPr/>
        <p:txBody>
          <a:bodyPr/>
          <a:lstStyle/>
          <a:p>
            <a:fld id="{579F6069-8263-4296-913A-BC2234E8D32B}" type="datetime1">
              <a:rPr lang="en-US" smtClean="0"/>
              <a:t>11/21/2024</a:t>
            </a:fld>
            <a:endParaRPr lang="en-US"/>
          </a:p>
        </p:txBody>
      </p:sp>
      <p:sp>
        <p:nvSpPr>
          <p:cNvPr id="6" name="Slide Number Placeholder 5">
            <a:extLst>
              <a:ext uri="{FF2B5EF4-FFF2-40B4-BE49-F238E27FC236}">
                <a16:creationId xmlns:a16="http://schemas.microsoft.com/office/drawing/2014/main" id="{CDC075E3-CB08-63BD-E905-0AEE21F30651}"/>
              </a:ext>
            </a:extLst>
          </p:cNvPr>
          <p:cNvSpPr>
            <a:spLocks noGrp="1"/>
          </p:cNvSpPr>
          <p:nvPr>
            <p:ph type="sldNum" sz="quarter" idx="12"/>
          </p:nvPr>
        </p:nvSpPr>
        <p:spPr/>
        <p:txBody>
          <a:bodyPr/>
          <a:lstStyle/>
          <a:p>
            <a:fld id="{C68AC1EC-23E2-4F0E-A5A4-674EC8DB954E}" type="slidenum">
              <a:rPr lang="en-US" smtClean="0"/>
              <a:t>15</a:t>
            </a:fld>
            <a:endParaRPr lang="en-US"/>
          </a:p>
        </p:txBody>
      </p:sp>
    </p:spTree>
    <p:extLst>
      <p:ext uri="{BB962C8B-B14F-4D97-AF65-F5344CB8AC3E}">
        <p14:creationId xmlns:p14="http://schemas.microsoft.com/office/powerpoint/2010/main" val="506110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E9072-F219-B04B-FC87-05F8A6B23AE3}"/>
              </a:ext>
            </a:extLst>
          </p:cNvPr>
          <p:cNvSpPr>
            <a:spLocks noGrp="1"/>
          </p:cNvSpPr>
          <p:nvPr>
            <p:ph type="title"/>
          </p:nvPr>
        </p:nvSpPr>
        <p:spPr>
          <a:xfrm>
            <a:off x="1066800" y="536251"/>
            <a:ext cx="10058400" cy="692430"/>
          </a:xfrm>
        </p:spPr>
        <p:txBody>
          <a:bodyPr>
            <a:normAutofit fontScale="90000"/>
          </a:bodyPr>
          <a:lstStyle/>
          <a:p>
            <a:r>
              <a:rPr lang="en-US" b="1" dirty="0">
                <a:solidFill>
                  <a:schemeClr val="accent1"/>
                </a:solidFill>
              </a:rPr>
              <a:t>                           Agenda </a:t>
            </a:r>
          </a:p>
        </p:txBody>
      </p:sp>
      <p:sp>
        <p:nvSpPr>
          <p:cNvPr id="3" name="Content Placeholder 2">
            <a:extLst>
              <a:ext uri="{FF2B5EF4-FFF2-40B4-BE49-F238E27FC236}">
                <a16:creationId xmlns:a16="http://schemas.microsoft.com/office/drawing/2014/main" id="{716C1EAC-4145-8425-10CC-E0E80DDA52ED}"/>
              </a:ext>
            </a:extLst>
          </p:cNvPr>
          <p:cNvSpPr>
            <a:spLocks noGrp="1"/>
          </p:cNvSpPr>
          <p:nvPr>
            <p:ph idx="1"/>
          </p:nvPr>
        </p:nvSpPr>
        <p:spPr>
          <a:xfrm>
            <a:off x="1066800" y="1188720"/>
            <a:ext cx="10132127" cy="5025815"/>
          </a:xfrm>
        </p:spPr>
        <p:txBody>
          <a:bodyPr>
            <a:normAutofit fontScale="32500" lnSpcReduction="20000"/>
          </a:bodyPr>
          <a:lstStyle/>
          <a:p>
            <a:pPr marL="331751" lvl="1" indent="0" algn="l">
              <a:lnSpc>
                <a:spcPts val="4302"/>
              </a:lnSpc>
              <a:buNone/>
            </a:pPr>
            <a:r>
              <a:rPr lang="en-US" sz="8000" b="1" spc="307" dirty="0">
                <a:solidFill>
                  <a:schemeClr val="accent6"/>
                </a:solidFill>
                <a:latin typeface="Times New Roman"/>
                <a:ea typeface="Times New Roman"/>
                <a:cs typeface="Times New Roman"/>
                <a:sym typeface="Times New Roman"/>
              </a:rPr>
              <a:t>1. Who are we?</a:t>
            </a:r>
          </a:p>
          <a:p>
            <a:pPr marL="331751" lvl="1" indent="0" algn="l">
              <a:lnSpc>
                <a:spcPts val="4302"/>
              </a:lnSpc>
              <a:buNone/>
            </a:pPr>
            <a:r>
              <a:rPr lang="en-US" sz="8000" b="1" spc="307" dirty="0">
                <a:solidFill>
                  <a:schemeClr val="accent6"/>
                </a:solidFill>
                <a:latin typeface="Times New Roman"/>
                <a:ea typeface="Times New Roman"/>
                <a:cs typeface="Times New Roman"/>
                <a:sym typeface="Times New Roman"/>
              </a:rPr>
              <a:t>2. Tobacco Targeting: Advertising </a:t>
            </a:r>
          </a:p>
          <a:p>
            <a:pPr marL="331751" lvl="1" indent="0" algn="l">
              <a:lnSpc>
                <a:spcPts val="4302"/>
              </a:lnSpc>
              <a:buNone/>
            </a:pPr>
            <a:r>
              <a:rPr lang="en-US" sz="8000" b="1" spc="307" dirty="0">
                <a:solidFill>
                  <a:schemeClr val="accent6"/>
                </a:solidFill>
                <a:latin typeface="Times New Roman"/>
                <a:ea typeface="Times New Roman"/>
                <a:cs typeface="Times New Roman"/>
                <a:sym typeface="Times New Roman"/>
              </a:rPr>
              <a:t>3. Vaping devices: hiding in plain sight/contents </a:t>
            </a:r>
          </a:p>
          <a:p>
            <a:pPr marL="331751" lvl="1" indent="0" algn="l">
              <a:lnSpc>
                <a:spcPts val="4302"/>
              </a:lnSpc>
              <a:buNone/>
            </a:pPr>
            <a:r>
              <a:rPr lang="en-US" sz="8000" b="1" spc="307" dirty="0">
                <a:solidFill>
                  <a:schemeClr val="accent6"/>
                </a:solidFill>
                <a:latin typeface="Times New Roman"/>
                <a:ea typeface="Times New Roman"/>
                <a:cs typeface="Times New Roman"/>
                <a:sym typeface="Times New Roman"/>
              </a:rPr>
              <a:t>4. Vaping devices: can you name the device</a:t>
            </a:r>
          </a:p>
          <a:p>
            <a:pPr marL="331751" lvl="1" indent="0" algn="l">
              <a:lnSpc>
                <a:spcPts val="4302"/>
              </a:lnSpc>
              <a:buNone/>
            </a:pPr>
            <a:r>
              <a:rPr lang="en-US" sz="8000" b="1" spc="307" dirty="0">
                <a:solidFill>
                  <a:schemeClr val="accent6"/>
                </a:solidFill>
                <a:latin typeface="Times New Roman"/>
                <a:ea typeface="Times New Roman"/>
                <a:cs typeface="Times New Roman"/>
                <a:sym typeface="Times New Roman"/>
              </a:rPr>
              <a:t>5. Ingredients of vapes </a:t>
            </a:r>
          </a:p>
          <a:p>
            <a:pPr marL="331751" lvl="1" indent="0">
              <a:lnSpc>
                <a:spcPts val="4302"/>
              </a:lnSpc>
              <a:buNone/>
            </a:pPr>
            <a:r>
              <a:rPr lang="en-US" sz="8000" b="1" spc="307" dirty="0">
                <a:solidFill>
                  <a:schemeClr val="accent6"/>
                </a:solidFill>
                <a:latin typeface="Times New Roman"/>
                <a:ea typeface="Times New Roman"/>
                <a:cs typeface="Times New Roman"/>
                <a:sym typeface="Times New Roman"/>
              </a:rPr>
              <a:t>5. Health risks from vaping </a:t>
            </a:r>
          </a:p>
          <a:p>
            <a:pPr marL="331751" lvl="1" indent="0" algn="l">
              <a:lnSpc>
                <a:spcPts val="4302"/>
              </a:lnSpc>
              <a:buNone/>
            </a:pPr>
            <a:r>
              <a:rPr lang="en-US" sz="8000" b="1" spc="307" dirty="0">
                <a:solidFill>
                  <a:schemeClr val="accent6"/>
                </a:solidFill>
                <a:latin typeface="Times New Roman"/>
                <a:ea typeface="Times New Roman"/>
                <a:cs typeface="Times New Roman"/>
                <a:sym typeface="Times New Roman"/>
              </a:rPr>
              <a:t>6. Resources </a:t>
            </a:r>
          </a:p>
          <a:p>
            <a:pPr marL="331751" lvl="1" indent="0" algn="l">
              <a:lnSpc>
                <a:spcPts val="4302"/>
              </a:lnSpc>
              <a:buNone/>
            </a:pPr>
            <a:r>
              <a:rPr lang="en-US" sz="8000" b="1" spc="307" dirty="0">
                <a:solidFill>
                  <a:schemeClr val="accent6"/>
                </a:solidFill>
                <a:latin typeface="Times New Roman"/>
                <a:ea typeface="Times New Roman"/>
                <a:cs typeface="Times New Roman"/>
                <a:sym typeface="Times New Roman"/>
              </a:rPr>
              <a:t>7. Test your knowledge  </a:t>
            </a:r>
          </a:p>
          <a:p>
            <a:endParaRPr lang="en-US" dirty="0"/>
          </a:p>
        </p:txBody>
      </p:sp>
      <p:sp>
        <p:nvSpPr>
          <p:cNvPr id="4" name="Date Placeholder 3">
            <a:extLst>
              <a:ext uri="{FF2B5EF4-FFF2-40B4-BE49-F238E27FC236}">
                <a16:creationId xmlns:a16="http://schemas.microsoft.com/office/drawing/2014/main" id="{2A3812C5-7EEE-689D-9E2B-8361BECD762B}"/>
              </a:ext>
            </a:extLst>
          </p:cNvPr>
          <p:cNvSpPr>
            <a:spLocks noGrp="1"/>
          </p:cNvSpPr>
          <p:nvPr>
            <p:ph type="dt" sz="half" idx="10"/>
          </p:nvPr>
        </p:nvSpPr>
        <p:spPr/>
        <p:txBody>
          <a:bodyPr/>
          <a:lstStyle/>
          <a:p>
            <a:fld id="{579F6069-8263-4296-913A-BC2234E8D32B}" type="datetime1">
              <a:rPr lang="en-US" smtClean="0"/>
              <a:t>11/21/2024</a:t>
            </a:fld>
            <a:endParaRPr lang="en-US"/>
          </a:p>
        </p:txBody>
      </p:sp>
      <p:sp>
        <p:nvSpPr>
          <p:cNvPr id="6" name="Slide Number Placeholder 5">
            <a:extLst>
              <a:ext uri="{FF2B5EF4-FFF2-40B4-BE49-F238E27FC236}">
                <a16:creationId xmlns:a16="http://schemas.microsoft.com/office/drawing/2014/main" id="{5E501C1C-791A-B719-B1E6-A1D7DA174847}"/>
              </a:ext>
            </a:extLst>
          </p:cNvPr>
          <p:cNvSpPr>
            <a:spLocks noGrp="1"/>
          </p:cNvSpPr>
          <p:nvPr>
            <p:ph type="sldNum" sz="quarter" idx="12"/>
          </p:nvPr>
        </p:nvSpPr>
        <p:spPr/>
        <p:txBody>
          <a:bodyPr/>
          <a:lstStyle/>
          <a:p>
            <a:fld id="{C68AC1EC-23E2-4F0E-A5A4-674EC8DB954E}" type="slidenum">
              <a:rPr lang="en-US" smtClean="0"/>
              <a:t>2</a:t>
            </a:fld>
            <a:endParaRPr lang="en-US"/>
          </a:p>
        </p:txBody>
      </p:sp>
    </p:spTree>
    <p:extLst>
      <p:ext uri="{BB962C8B-B14F-4D97-AF65-F5344CB8AC3E}">
        <p14:creationId xmlns:p14="http://schemas.microsoft.com/office/powerpoint/2010/main" val="1966805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F9FEB-86B6-DEE7-25FF-04568B03D961}"/>
              </a:ext>
            </a:extLst>
          </p:cNvPr>
          <p:cNvSpPr>
            <a:spLocks noGrp="1"/>
          </p:cNvSpPr>
          <p:nvPr>
            <p:ph type="title"/>
          </p:nvPr>
        </p:nvSpPr>
        <p:spPr/>
        <p:txBody>
          <a:bodyPr>
            <a:normAutofit fontScale="90000"/>
          </a:bodyPr>
          <a:lstStyle/>
          <a:p>
            <a:r>
              <a:rPr lang="en-US" sz="4400" dirty="0"/>
              <a:t>Dr. Chimezie, PhD, CHES Community Health </a:t>
            </a:r>
            <a:br>
              <a:rPr lang="en-US" dirty="0"/>
            </a:br>
            <a:endParaRPr lang="en-US" dirty="0"/>
          </a:p>
        </p:txBody>
      </p:sp>
      <p:sp>
        <p:nvSpPr>
          <p:cNvPr id="3" name="Content Placeholder 2">
            <a:extLst>
              <a:ext uri="{FF2B5EF4-FFF2-40B4-BE49-F238E27FC236}">
                <a16:creationId xmlns:a16="http://schemas.microsoft.com/office/drawing/2014/main" id="{81F26457-7F24-B962-2971-F7F2CE4DE947}"/>
              </a:ext>
            </a:extLst>
          </p:cNvPr>
          <p:cNvSpPr>
            <a:spLocks noGrp="1"/>
          </p:cNvSpPr>
          <p:nvPr>
            <p:ph idx="1"/>
          </p:nvPr>
        </p:nvSpPr>
        <p:spPr>
          <a:xfrm>
            <a:off x="1066800" y="1676400"/>
            <a:ext cx="10058400" cy="3435096"/>
          </a:xfrm>
        </p:spPr>
        <p:txBody>
          <a:bodyPr/>
          <a:lstStyle/>
          <a:p>
            <a:pPr algn="ctr"/>
            <a:r>
              <a:rPr lang="en-US" sz="3200" dirty="0">
                <a:solidFill>
                  <a:srgbClr val="FF0000"/>
                </a:solidFill>
              </a:rPr>
              <a:t>Vision</a:t>
            </a:r>
          </a:p>
          <a:p>
            <a:r>
              <a:rPr lang="en-US" dirty="0"/>
              <a:t> </a:t>
            </a:r>
            <a:r>
              <a:rPr lang="en-US" b="0" i="0" dirty="0">
                <a:solidFill>
                  <a:srgbClr val="5E5E5E"/>
                </a:solidFill>
                <a:effectLst/>
                <a:latin typeface="Cantarell"/>
              </a:rPr>
              <a:t>Healthier and safer communities with improved access to preventive health</a:t>
            </a:r>
            <a:endParaRPr lang="en-US" dirty="0"/>
          </a:p>
          <a:p>
            <a:endParaRPr lang="en-US" dirty="0"/>
          </a:p>
          <a:p>
            <a:pPr algn="ctr"/>
            <a:r>
              <a:rPr lang="en-US" sz="2800" dirty="0">
                <a:solidFill>
                  <a:srgbClr val="FF0000"/>
                </a:solidFill>
              </a:rPr>
              <a:t>Mission</a:t>
            </a:r>
          </a:p>
          <a:p>
            <a:r>
              <a:rPr lang="en-US" dirty="0"/>
              <a:t> </a:t>
            </a:r>
            <a:r>
              <a:rPr lang="en-US" b="0" i="0" dirty="0">
                <a:solidFill>
                  <a:srgbClr val="5E5E5E"/>
                </a:solidFill>
                <a:effectLst/>
                <a:latin typeface="Cantarell"/>
              </a:rPr>
              <a:t>Our organization engages in activities that promote health, improves lifestyle, empowers and supports human development in schools and communities adversely impacted by lack of access to basic and preventive care. We will focus our services in California and West Africa. </a:t>
            </a:r>
            <a:r>
              <a:rPr lang="en-US" dirty="0"/>
              <a:t> </a:t>
            </a:r>
          </a:p>
        </p:txBody>
      </p:sp>
      <p:sp>
        <p:nvSpPr>
          <p:cNvPr id="4" name="Date Placeholder 3">
            <a:extLst>
              <a:ext uri="{FF2B5EF4-FFF2-40B4-BE49-F238E27FC236}">
                <a16:creationId xmlns:a16="http://schemas.microsoft.com/office/drawing/2014/main" id="{49A7E088-60F0-8998-512D-C015D4690BDE}"/>
              </a:ext>
            </a:extLst>
          </p:cNvPr>
          <p:cNvSpPr>
            <a:spLocks noGrp="1"/>
          </p:cNvSpPr>
          <p:nvPr>
            <p:ph type="dt" sz="half" idx="10"/>
          </p:nvPr>
        </p:nvSpPr>
        <p:spPr/>
        <p:txBody>
          <a:bodyPr/>
          <a:lstStyle/>
          <a:p>
            <a:fld id="{579F6069-8263-4296-913A-BC2234E8D32B}" type="datetime1">
              <a:rPr lang="en-US" smtClean="0"/>
              <a:t>11/21/2024</a:t>
            </a:fld>
            <a:endParaRPr lang="en-US"/>
          </a:p>
        </p:txBody>
      </p:sp>
      <p:sp>
        <p:nvSpPr>
          <p:cNvPr id="6" name="Slide Number Placeholder 5">
            <a:extLst>
              <a:ext uri="{FF2B5EF4-FFF2-40B4-BE49-F238E27FC236}">
                <a16:creationId xmlns:a16="http://schemas.microsoft.com/office/drawing/2014/main" id="{66645514-649C-1DE8-B2E4-2B1D970262D8}"/>
              </a:ext>
            </a:extLst>
          </p:cNvPr>
          <p:cNvSpPr>
            <a:spLocks noGrp="1"/>
          </p:cNvSpPr>
          <p:nvPr>
            <p:ph type="sldNum" sz="quarter" idx="12"/>
          </p:nvPr>
        </p:nvSpPr>
        <p:spPr/>
        <p:txBody>
          <a:bodyPr/>
          <a:lstStyle/>
          <a:p>
            <a:fld id="{C68AC1EC-23E2-4F0E-A5A4-674EC8DB954E}" type="slidenum">
              <a:rPr lang="en-US" smtClean="0"/>
              <a:t>3</a:t>
            </a:fld>
            <a:endParaRPr lang="en-US"/>
          </a:p>
        </p:txBody>
      </p:sp>
      <p:pic>
        <p:nvPicPr>
          <p:cNvPr id="7" name="Picture 6">
            <a:extLst>
              <a:ext uri="{FF2B5EF4-FFF2-40B4-BE49-F238E27FC236}">
                <a16:creationId xmlns:a16="http://schemas.microsoft.com/office/drawing/2014/main" id="{4C447109-B8A1-454E-4460-F17C4ABD5671}"/>
              </a:ext>
            </a:extLst>
          </p:cNvPr>
          <p:cNvPicPr>
            <a:picLocks noChangeAspect="1"/>
          </p:cNvPicPr>
          <p:nvPr/>
        </p:nvPicPr>
        <p:blipFill>
          <a:blip r:embed="rId2"/>
          <a:stretch>
            <a:fillRect/>
          </a:stretch>
        </p:blipFill>
        <p:spPr>
          <a:xfrm>
            <a:off x="6939280" y="5322965"/>
            <a:ext cx="4472854" cy="1019586"/>
          </a:xfrm>
          <a:prstGeom prst="rect">
            <a:avLst/>
          </a:prstGeom>
        </p:spPr>
      </p:pic>
    </p:spTree>
    <p:extLst>
      <p:ext uri="{BB962C8B-B14F-4D97-AF65-F5344CB8AC3E}">
        <p14:creationId xmlns:p14="http://schemas.microsoft.com/office/powerpoint/2010/main" val="801204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CC6F1-DD89-7F5F-6330-072933D3B0C7}"/>
              </a:ext>
            </a:extLst>
          </p:cNvPr>
          <p:cNvSpPr>
            <a:spLocks noGrp="1"/>
          </p:cNvSpPr>
          <p:nvPr>
            <p:ph type="title"/>
          </p:nvPr>
        </p:nvSpPr>
        <p:spPr>
          <a:xfrm>
            <a:off x="1066800" y="642594"/>
            <a:ext cx="10058400" cy="975894"/>
          </a:xfrm>
        </p:spPr>
        <p:txBody>
          <a:bodyPr>
            <a:normAutofit/>
          </a:bodyPr>
          <a:lstStyle/>
          <a:p>
            <a:r>
              <a:rPr lang="en-US" sz="3600" dirty="0"/>
              <a:t>Kristen Lockhart, MPH ACS CAN </a:t>
            </a:r>
          </a:p>
        </p:txBody>
      </p:sp>
      <p:sp>
        <p:nvSpPr>
          <p:cNvPr id="3" name="Content Placeholder 2">
            <a:extLst>
              <a:ext uri="{FF2B5EF4-FFF2-40B4-BE49-F238E27FC236}">
                <a16:creationId xmlns:a16="http://schemas.microsoft.com/office/drawing/2014/main" id="{07E2C475-D596-C38A-E2EB-4ED2F0A0D4EB}"/>
              </a:ext>
            </a:extLst>
          </p:cNvPr>
          <p:cNvSpPr>
            <a:spLocks noGrp="1"/>
          </p:cNvSpPr>
          <p:nvPr>
            <p:ph idx="1"/>
          </p:nvPr>
        </p:nvSpPr>
        <p:spPr>
          <a:xfrm>
            <a:off x="658368" y="1773064"/>
            <a:ext cx="10332720" cy="4307695"/>
          </a:xfrm>
        </p:spPr>
        <p:txBody>
          <a:bodyPr>
            <a:normAutofit/>
          </a:bodyPr>
          <a:lstStyle/>
          <a:p>
            <a:pPr algn="ctr">
              <a:lnSpc>
                <a:spcPts val="4862"/>
              </a:lnSpc>
              <a:spcBef>
                <a:spcPct val="0"/>
              </a:spcBef>
            </a:pPr>
            <a:r>
              <a:rPr lang="en-US" sz="2000" b="1" spc="37" dirty="0">
                <a:solidFill>
                  <a:srgbClr val="FF0000"/>
                </a:solidFill>
                <a:latin typeface="TT Rounds Condensed Bold"/>
                <a:ea typeface="TT Rounds Condensed Bold"/>
                <a:cs typeface="TT Rounds Condensed Bold"/>
                <a:sym typeface="TT Rounds Condensed Bold"/>
              </a:rPr>
              <a:t>Our Vision: </a:t>
            </a:r>
          </a:p>
          <a:p>
            <a:pPr algn="ctr">
              <a:lnSpc>
                <a:spcPts val="4862"/>
              </a:lnSpc>
              <a:spcBef>
                <a:spcPct val="0"/>
              </a:spcBef>
            </a:pPr>
            <a:r>
              <a:rPr lang="en-US" sz="2000" spc="36" dirty="0">
                <a:solidFill>
                  <a:srgbClr val="000000"/>
                </a:solidFill>
                <a:latin typeface="TT Rounds Condensed"/>
                <a:ea typeface="TT Rounds Condensed"/>
                <a:cs typeface="TT Rounds Condensed"/>
                <a:sym typeface="TT Rounds Condensed"/>
              </a:rPr>
              <a:t>End cancer as we know it, for everyone.</a:t>
            </a:r>
          </a:p>
          <a:p>
            <a:pPr algn="ctr">
              <a:lnSpc>
                <a:spcPts val="4596"/>
              </a:lnSpc>
              <a:spcBef>
                <a:spcPct val="0"/>
              </a:spcBef>
            </a:pPr>
            <a:r>
              <a:rPr lang="en-US" sz="2000" b="1" spc="35" dirty="0">
                <a:solidFill>
                  <a:srgbClr val="FF0000"/>
                </a:solidFill>
                <a:latin typeface="TT Rounds Condensed Bold"/>
                <a:ea typeface="TT Rounds Condensed Bold"/>
                <a:cs typeface="TT Rounds Condensed Bold"/>
                <a:sym typeface="TT Rounds Condensed Bold"/>
              </a:rPr>
              <a:t>Our Mission:</a:t>
            </a:r>
          </a:p>
          <a:p>
            <a:pPr algn="ctr">
              <a:lnSpc>
                <a:spcPts val="4596"/>
              </a:lnSpc>
              <a:spcBef>
                <a:spcPct val="0"/>
              </a:spcBef>
            </a:pPr>
            <a:r>
              <a:rPr lang="en-US" sz="2000" spc="34" dirty="0">
                <a:solidFill>
                  <a:srgbClr val="000000"/>
                </a:solidFill>
                <a:latin typeface="TT Rounds Condensed"/>
                <a:ea typeface="TT Rounds Condensed"/>
                <a:cs typeface="TT Rounds Condensed"/>
                <a:sym typeface="TT Rounds Condensed"/>
              </a:rPr>
              <a:t>To improve the lives of people with cancer and their families through</a:t>
            </a:r>
          </a:p>
          <a:p>
            <a:pPr algn="ctr">
              <a:lnSpc>
                <a:spcPts val="4596"/>
              </a:lnSpc>
              <a:spcBef>
                <a:spcPct val="0"/>
              </a:spcBef>
            </a:pPr>
            <a:r>
              <a:rPr lang="en-US" sz="2000" spc="35" dirty="0">
                <a:solidFill>
                  <a:srgbClr val="000000"/>
                </a:solidFill>
                <a:latin typeface="TT Rounds Condensed"/>
                <a:ea typeface="TT Rounds Condensed"/>
                <a:cs typeface="TT Rounds Condensed"/>
                <a:sym typeface="TT Rounds Condensed"/>
              </a:rPr>
              <a:t> advocacy, research, and patient support to ensure everyone has an opportunity to prevent, detect, treat, and survive cancer.</a:t>
            </a:r>
          </a:p>
          <a:p>
            <a:pPr algn="ctr"/>
            <a:r>
              <a:rPr lang="en-US" sz="2000" b="1" dirty="0">
                <a:solidFill>
                  <a:srgbClr val="2746F8"/>
                </a:solidFill>
                <a:latin typeface="TT Rounds Condensed Bold"/>
                <a:ea typeface="TT Rounds Condensed Bold"/>
                <a:cs typeface="TT Rounds Condensed Bold"/>
                <a:sym typeface="TT Rounds Condensed Bold"/>
              </a:rPr>
              <a:t>The American Cancer Society exists because the burden of cancer is unacceptably high.</a:t>
            </a:r>
          </a:p>
          <a:p>
            <a:endParaRPr lang="en-US" dirty="0"/>
          </a:p>
        </p:txBody>
      </p:sp>
      <p:sp>
        <p:nvSpPr>
          <p:cNvPr id="4" name="Date Placeholder 3">
            <a:extLst>
              <a:ext uri="{FF2B5EF4-FFF2-40B4-BE49-F238E27FC236}">
                <a16:creationId xmlns:a16="http://schemas.microsoft.com/office/drawing/2014/main" id="{68ACE068-F3EF-102D-0F9A-7F6F462380B9}"/>
              </a:ext>
            </a:extLst>
          </p:cNvPr>
          <p:cNvSpPr>
            <a:spLocks noGrp="1"/>
          </p:cNvSpPr>
          <p:nvPr>
            <p:ph type="dt" sz="half" idx="10"/>
          </p:nvPr>
        </p:nvSpPr>
        <p:spPr/>
        <p:txBody>
          <a:bodyPr/>
          <a:lstStyle/>
          <a:p>
            <a:fld id="{579F6069-8263-4296-913A-BC2234E8D32B}" type="datetime1">
              <a:rPr lang="en-US" smtClean="0"/>
              <a:t>11/21/2024</a:t>
            </a:fld>
            <a:endParaRPr lang="en-US"/>
          </a:p>
        </p:txBody>
      </p:sp>
      <p:sp>
        <p:nvSpPr>
          <p:cNvPr id="6" name="Slide Number Placeholder 5">
            <a:extLst>
              <a:ext uri="{FF2B5EF4-FFF2-40B4-BE49-F238E27FC236}">
                <a16:creationId xmlns:a16="http://schemas.microsoft.com/office/drawing/2014/main" id="{DB7C6365-5999-0985-C85C-7C910387594E}"/>
              </a:ext>
            </a:extLst>
          </p:cNvPr>
          <p:cNvSpPr>
            <a:spLocks noGrp="1"/>
          </p:cNvSpPr>
          <p:nvPr>
            <p:ph type="sldNum" sz="quarter" idx="12"/>
          </p:nvPr>
        </p:nvSpPr>
        <p:spPr/>
        <p:txBody>
          <a:bodyPr/>
          <a:lstStyle/>
          <a:p>
            <a:fld id="{C68AC1EC-23E2-4F0E-A5A4-674EC8DB954E}" type="slidenum">
              <a:rPr lang="en-US" smtClean="0"/>
              <a:t>4</a:t>
            </a:fld>
            <a:endParaRPr lang="en-US"/>
          </a:p>
        </p:txBody>
      </p:sp>
      <p:sp>
        <p:nvSpPr>
          <p:cNvPr id="7" name="Freeform 7">
            <a:extLst>
              <a:ext uri="{FF2B5EF4-FFF2-40B4-BE49-F238E27FC236}">
                <a16:creationId xmlns:a16="http://schemas.microsoft.com/office/drawing/2014/main" id="{57AFD31D-9D6B-CABA-BF0F-988742D42DFB}"/>
              </a:ext>
            </a:extLst>
          </p:cNvPr>
          <p:cNvSpPr/>
          <p:nvPr/>
        </p:nvSpPr>
        <p:spPr>
          <a:xfrm>
            <a:off x="9637776" y="642594"/>
            <a:ext cx="1811374" cy="1761407"/>
          </a:xfrm>
          <a:custGeom>
            <a:avLst/>
            <a:gdLst/>
            <a:ahLst/>
            <a:cxnLst/>
            <a:rect l="l" t="t" r="r" b="b"/>
            <a:pathLst>
              <a:path w="4452590" h="3749549">
                <a:moveTo>
                  <a:pt x="0" y="0"/>
                </a:moveTo>
                <a:lnTo>
                  <a:pt x="4452590" y="0"/>
                </a:lnTo>
                <a:lnTo>
                  <a:pt x="4452590" y="3749550"/>
                </a:lnTo>
                <a:lnTo>
                  <a:pt x="0" y="374955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348606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A3EE-C4F6-D147-F8FA-B762951160B9}"/>
              </a:ext>
            </a:extLst>
          </p:cNvPr>
          <p:cNvSpPr>
            <a:spLocks noGrp="1"/>
          </p:cNvSpPr>
          <p:nvPr>
            <p:ph type="title"/>
          </p:nvPr>
        </p:nvSpPr>
        <p:spPr>
          <a:xfrm>
            <a:off x="1066800" y="521208"/>
            <a:ext cx="10058400" cy="1609344"/>
          </a:xfrm>
        </p:spPr>
        <p:txBody>
          <a:bodyPr>
            <a:normAutofit fontScale="90000"/>
          </a:bodyPr>
          <a:lstStyle/>
          <a:p>
            <a:br>
              <a:rPr lang="en-US" sz="3100" b="1" dirty="0">
                <a:solidFill>
                  <a:srgbClr val="253532"/>
                </a:solidFill>
                <a:latin typeface="Open Sauce Heavy"/>
                <a:ea typeface="Open Sauce Heavy"/>
                <a:cs typeface="Open Sauce Heavy"/>
                <a:sym typeface="Open Sauce Heavy"/>
              </a:rPr>
            </a:br>
            <a:br>
              <a:rPr lang="en-US" sz="3100" b="1" dirty="0">
                <a:solidFill>
                  <a:srgbClr val="253532"/>
                </a:solidFill>
                <a:latin typeface="Open Sauce Heavy"/>
                <a:ea typeface="Open Sauce Heavy"/>
                <a:cs typeface="Open Sauce Heavy"/>
                <a:sym typeface="Open Sauce Heavy"/>
              </a:rPr>
            </a:br>
            <a:br>
              <a:rPr lang="en-US" sz="3100" b="1" dirty="0">
                <a:solidFill>
                  <a:srgbClr val="253532"/>
                </a:solidFill>
                <a:latin typeface="Open Sauce Heavy"/>
                <a:ea typeface="Open Sauce Heavy"/>
                <a:cs typeface="Open Sauce Heavy"/>
                <a:sym typeface="Open Sauce Heavy"/>
              </a:rPr>
            </a:br>
            <a:r>
              <a:rPr lang="en-US" sz="4000" b="1" dirty="0">
                <a:solidFill>
                  <a:srgbClr val="253532"/>
                </a:solidFill>
                <a:latin typeface="Open Sauce Heavy"/>
                <a:ea typeface="Open Sauce Heavy"/>
                <a:cs typeface="Open Sauce Heavy"/>
                <a:sym typeface="Open Sauce Heavy"/>
              </a:rPr>
              <a:t>BIG TOBACCO’S </a:t>
            </a:r>
            <a:br>
              <a:rPr lang="en-US" sz="4000" b="1" dirty="0">
                <a:solidFill>
                  <a:srgbClr val="253532"/>
                </a:solidFill>
                <a:latin typeface="Open Sauce Heavy"/>
                <a:ea typeface="Open Sauce Heavy"/>
                <a:cs typeface="Open Sauce Heavy"/>
                <a:sym typeface="Open Sauce Heavy"/>
              </a:rPr>
            </a:br>
            <a:r>
              <a:rPr lang="en-US" sz="4000" b="1" dirty="0">
                <a:solidFill>
                  <a:srgbClr val="253532"/>
                </a:solidFill>
                <a:latin typeface="Open Sauce Heavy"/>
                <a:ea typeface="Open Sauce Heavy"/>
                <a:cs typeface="Open Sauce Heavy"/>
                <a:sym typeface="Open Sauce Heavy"/>
              </a:rPr>
              <a:t>DEADLY MISSION: </a:t>
            </a:r>
            <a:br>
              <a:rPr lang="en-US" sz="4000" b="1" dirty="0">
                <a:solidFill>
                  <a:srgbClr val="253532"/>
                </a:solidFill>
                <a:latin typeface="Open Sauce Heavy"/>
                <a:ea typeface="Open Sauce Heavy"/>
                <a:cs typeface="Open Sauce Heavy"/>
                <a:sym typeface="Open Sauce Heavy"/>
              </a:rPr>
            </a:br>
            <a:r>
              <a:rPr lang="en-US" sz="4000" b="1" dirty="0">
                <a:solidFill>
                  <a:schemeClr val="bg1"/>
                </a:solidFill>
                <a:latin typeface="Open Sauce Bold"/>
                <a:ea typeface="Open Sauce Bold"/>
                <a:cs typeface="Open Sauce Bold"/>
                <a:sym typeface="Open Sauce Bold"/>
              </a:rPr>
              <a:t>Make </a:t>
            </a:r>
            <a:r>
              <a:rPr lang="en-US" sz="4000" b="1" u="sng" dirty="0">
                <a:solidFill>
                  <a:schemeClr val="bg1"/>
                </a:solidFill>
                <a:latin typeface="Open Sauce Bold"/>
                <a:ea typeface="Open Sauce Bold"/>
                <a:cs typeface="Open Sauce Bold"/>
                <a:sym typeface="Open Sauce Bold"/>
              </a:rPr>
              <a:t>YOU</a:t>
            </a:r>
            <a:r>
              <a:rPr lang="en-US" sz="4000" b="1" dirty="0">
                <a:solidFill>
                  <a:schemeClr val="bg1"/>
                </a:solidFill>
                <a:latin typeface="Open Sauce Bold"/>
                <a:ea typeface="Open Sauce Bold"/>
                <a:cs typeface="Open Sauce Bold"/>
                <a:sym typeface="Open Sauce Bold"/>
              </a:rPr>
              <a:t> the customers of the future.</a:t>
            </a:r>
            <a:br>
              <a:rPr lang="en-US" sz="4000" b="1" dirty="0">
                <a:solidFill>
                  <a:schemeClr val="bg1"/>
                </a:solidFill>
                <a:latin typeface="Open Sauce Bold"/>
                <a:ea typeface="Open Sauce Bold"/>
                <a:cs typeface="Open Sauce Bold"/>
                <a:sym typeface="Open Sauce Bold"/>
              </a:rPr>
            </a:br>
            <a:br>
              <a:rPr lang="en-US" sz="4000" b="1" dirty="0">
                <a:solidFill>
                  <a:schemeClr val="bg1"/>
                </a:solidFill>
                <a:latin typeface="Open Sauce Heavy"/>
                <a:ea typeface="Open Sauce Heavy"/>
                <a:cs typeface="Open Sauce Heavy"/>
                <a:sym typeface="Open Sauce Heavy"/>
              </a:rPr>
            </a:br>
            <a:endParaRPr lang="en-US" sz="4000" dirty="0">
              <a:solidFill>
                <a:schemeClr val="bg1"/>
              </a:solidFill>
            </a:endParaRPr>
          </a:p>
        </p:txBody>
      </p:sp>
      <p:sp>
        <p:nvSpPr>
          <p:cNvPr id="4" name="Date Placeholder 3">
            <a:extLst>
              <a:ext uri="{FF2B5EF4-FFF2-40B4-BE49-F238E27FC236}">
                <a16:creationId xmlns:a16="http://schemas.microsoft.com/office/drawing/2014/main" id="{00153D93-6B3A-979B-9B85-FA58CB0EAFBE}"/>
              </a:ext>
            </a:extLst>
          </p:cNvPr>
          <p:cNvSpPr>
            <a:spLocks noGrp="1"/>
          </p:cNvSpPr>
          <p:nvPr>
            <p:ph type="dt" sz="half" idx="10"/>
          </p:nvPr>
        </p:nvSpPr>
        <p:spPr/>
        <p:txBody>
          <a:bodyPr/>
          <a:lstStyle/>
          <a:p>
            <a:fld id="{579F6069-8263-4296-913A-BC2234E8D32B}" type="datetime1">
              <a:rPr lang="en-US" smtClean="0"/>
              <a:t>11/21/2024</a:t>
            </a:fld>
            <a:endParaRPr lang="en-US"/>
          </a:p>
        </p:txBody>
      </p:sp>
      <p:sp>
        <p:nvSpPr>
          <p:cNvPr id="6" name="Slide Number Placeholder 5">
            <a:extLst>
              <a:ext uri="{FF2B5EF4-FFF2-40B4-BE49-F238E27FC236}">
                <a16:creationId xmlns:a16="http://schemas.microsoft.com/office/drawing/2014/main" id="{791B03C3-F999-3B7C-4C3B-AD1C35F25BC7}"/>
              </a:ext>
            </a:extLst>
          </p:cNvPr>
          <p:cNvSpPr>
            <a:spLocks noGrp="1"/>
          </p:cNvSpPr>
          <p:nvPr>
            <p:ph type="sldNum" sz="quarter" idx="12"/>
          </p:nvPr>
        </p:nvSpPr>
        <p:spPr/>
        <p:txBody>
          <a:bodyPr/>
          <a:lstStyle/>
          <a:p>
            <a:fld id="{C68AC1EC-23E2-4F0E-A5A4-674EC8DB954E}" type="slidenum">
              <a:rPr lang="en-US" smtClean="0"/>
              <a:t>5</a:t>
            </a:fld>
            <a:endParaRPr lang="en-US"/>
          </a:p>
        </p:txBody>
      </p:sp>
      <p:sp>
        <p:nvSpPr>
          <p:cNvPr id="10" name="Freeform 2">
            <a:extLst>
              <a:ext uri="{FF2B5EF4-FFF2-40B4-BE49-F238E27FC236}">
                <a16:creationId xmlns:a16="http://schemas.microsoft.com/office/drawing/2014/main" id="{BAA7EF11-1340-92F8-CFAF-6B71433B80C5}"/>
              </a:ext>
            </a:extLst>
          </p:cNvPr>
          <p:cNvSpPr/>
          <p:nvPr/>
        </p:nvSpPr>
        <p:spPr>
          <a:xfrm>
            <a:off x="5907024" y="2560320"/>
            <a:ext cx="4732466" cy="3558423"/>
          </a:xfrm>
          <a:custGeom>
            <a:avLst/>
            <a:gdLst/>
            <a:ahLst/>
            <a:cxnLst/>
            <a:rect l="l" t="t" r="r" b="b"/>
            <a:pathLst>
              <a:path w="6597867" h="4981868">
                <a:moveTo>
                  <a:pt x="0" y="0"/>
                </a:moveTo>
                <a:lnTo>
                  <a:pt x="6597867" y="0"/>
                </a:lnTo>
                <a:lnTo>
                  <a:pt x="6597867" y="4981868"/>
                </a:lnTo>
                <a:lnTo>
                  <a:pt x="0" y="498186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002299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75504" y="1044373"/>
            <a:ext cx="6578773" cy="654025"/>
          </a:xfrm>
          <a:prstGeom prst="rect">
            <a:avLst/>
          </a:prstGeom>
        </p:spPr>
        <p:txBody>
          <a:bodyPr wrap="square" lIns="0" tIns="0" rIns="0" bIns="0" rtlCol="0" anchor="t">
            <a:spAutoFit/>
          </a:bodyPr>
          <a:lstStyle/>
          <a:p>
            <a:pPr>
              <a:lnSpc>
                <a:spcPts val="5096"/>
              </a:lnSpc>
            </a:pPr>
            <a:r>
              <a:rPr lang="en-US" sz="4633" b="1" dirty="0">
                <a:solidFill>
                  <a:srgbClr val="FF3131"/>
                </a:solidFill>
                <a:latin typeface="Open Sauce Heavy"/>
                <a:ea typeface="Open Sauce Heavy"/>
                <a:cs typeface="Open Sauce Heavy"/>
                <a:sym typeface="Open Sauce Heavy"/>
              </a:rPr>
              <a:t>FLAVORS HOOK KIDS</a:t>
            </a:r>
          </a:p>
        </p:txBody>
      </p:sp>
      <p:sp>
        <p:nvSpPr>
          <p:cNvPr id="3" name="TextBox 3"/>
          <p:cNvSpPr txBox="1"/>
          <p:nvPr/>
        </p:nvSpPr>
        <p:spPr>
          <a:xfrm>
            <a:off x="454152" y="2072860"/>
            <a:ext cx="5641848" cy="2913042"/>
          </a:xfrm>
          <a:prstGeom prst="rect">
            <a:avLst/>
          </a:prstGeom>
        </p:spPr>
        <p:txBody>
          <a:bodyPr wrap="square" lIns="0" tIns="0" rIns="0" bIns="0" rtlCol="0" anchor="t">
            <a:spAutoFit/>
          </a:bodyPr>
          <a:lstStyle/>
          <a:p>
            <a:pPr>
              <a:lnSpc>
                <a:spcPts val="4560"/>
              </a:lnSpc>
            </a:pPr>
            <a:endParaRPr lang="en-US" sz="3800" b="1" dirty="0">
              <a:solidFill>
                <a:schemeClr val="accent1"/>
              </a:solidFill>
              <a:latin typeface="Open Sauce Semi-Bold"/>
              <a:ea typeface="Open Sauce Semi-Bold"/>
              <a:cs typeface="Open Sauce Semi-Bold"/>
              <a:sym typeface="Open Sauce Semi-Bold"/>
            </a:endParaRPr>
          </a:p>
          <a:p>
            <a:pPr>
              <a:lnSpc>
                <a:spcPts val="4560"/>
              </a:lnSpc>
            </a:pPr>
            <a:r>
              <a:rPr lang="en-US" sz="3800" b="1" dirty="0">
                <a:solidFill>
                  <a:schemeClr val="accent1"/>
                </a:solidFill>
                <a:latin typeface="Open Sauce Semi-Bold"/>
                <a:ea typeface="Open Sauce Semi-Bold"/>
                <a:cs typeface="Open Sauce Semi-Bold"/>
                <a:sym typeface="Open Sauce Semi-Bold"/>
              </a:rPr>
              <a:t>93% of youth who tried vaping started with a flavored product.</a:t>
            </a:r>
          </a:p>
          <a:p>
            <a:pPr>
              <a:lnSpc>
                <a:spcPts val="4560"/>
              </a:lnSpc>
            </a:pPr>
            <a:endParaRPr lang="en-US" sz="3800" b="1" dirty="0">
              <a:solidFill>
                <a:srgbClr val="EBE8D8"/>
              </a:solidFill>
              <a:latin typeface="Open Sauce Semi-Bold"/>
              <a:ea typeface="Open Sauce Semi-Bold"/>
              <a:cs typeface="Open Sauce Semi-Bold"/>
              <a:sym typeface="Open Sauce Semi-Bold"/>
            </a:endParaRPr>
          </a:p>
        </p:txBody>
      </p:sp>
      <p:sp>
        <p:nvSpPr>
          <p:cNvPr id="6" name="TextBox 5">
            <a:extLst>
              <a:ext uri="{FF2B5EF4-FFF2-40B4-BE49-F238E27FC236}">
                <a16:creationId xmlns:a16="http://schemas.microsoft.com/office/drawing/2014/main" id="{A766B6F3-2A4F-5FE5-BE9B-2A23CEE3EE16}"/>
              </a:ext>
            </a:extLst>
          </p:cNvPr>
          <p:cNvSpPr txBox="1"/>
          <p:nvPr/>
        </p:nvSpPr>
        <p:spPr>
          <a:xfrm>
            <a:off x="585216" y="448056"/>
            <a:ext cx="4718304" cy="923330"/>
          </a:xfrm>
          <a:prstGeom prst="rect">
            <a:avLst/>
          </a:prstGeom>
          <a:noFill/>
        </p:spPr>
        <p:txBody>
          <a:bodyPr wrap="square" rtlCol="0">
            <a:spAutoFit/>
          </a:bodyPr>
          <a:lstStyle/>
          <a:p>
            <a:r>
              <a:rPr lang="en-US" sz="5400" dirty="0">
                <a:solidFill>
                  <a:schemeClr val="bg1"/>
                </a:solidFill>
              </a:rPr>
              <a:t>Tobacco Tactics </a:t>
            </a:r>
            <a:endParaRPr lang="en-US" sz="5400" dirty="0"/>
          </a:p>
        </p:txBody>
      </p:sp>
      <p:pic>
        <p:nvPicPr>
          <p:cNvPr id="8" name="Picture 7">
            <a:extLst>
              <a:ext uri="{FF2B5EF4-FFF2-40B4-BE49-F238E27FC236}">
                <a16:creationId xmlns:a16="http://schemas.microsoft.com/office/drawing/2014/main" id="{E3708666-FD2D-0F18-9704-B2CA94AE9339}"/>
              </a:ext>
            </a:extLst>
          </p:cNvPr>
          <p:cNvPicPr>
            <a:picLocks noChangeAspect="1"/>
          </p:cNvPicPr>
          <p:nvPr/>
        </p:nvPicPr>
        <p:blipFill>
          <a:blip r:embed="rId3"/>
          <a:stretch>
            <a:fillRect/>
          </a:stretch>
        </p:blipFill>
        <p:spPr>
          <a:xfrm>
            <a:off x="5989320" y="1792224"/>
            <a:ext cx="5449824" cy="44348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7193718" y="1905533"/>
            <a:ext cx="3724447" cy="3595245"/>
            <a:chOff x="-612387" y="-628472"/>
            <a:chExt cx="1913890" cy="1913890"/>
          </a:xfrm>
        </p:grpSpPr>
        <p:sp>
          <p:nvSpPr>
            <p:cNvPr id="3" name="Freeform 3"/>
            <p:cNvSpPr/>
            <p:nvPr/>
          </p:nvSpPr>
          <p:spPr>
            <a:xfrm>
              <a:off x="-612387" y="-628472"/>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271FF"/>
            </a:solidFill>
          </p:spPr>
          <p:txBody>
            <a:bodyPr/>
            <a:lstStyle/>
            <a:p>
              <a:endParaRPr lang="en-US" sz="1200" dirty="0">
                <a:solidFill>
                  <a:srgbClr val="FF0000"/>
                </a:solidFill>
              </a:endParaRPr>
            </a:p>
          </p:txBody>
        </p:sp>
      </p:grpSp>
      <p:sp>
        <p:nvSpPr>
          <p:cNvPr id="13" name="TextBox 13"/>
          <p:cNvSpPr txBox="1"/>
          <p:nvPr/>
        </p:nvSpPr>
        <p:spPr>
          <a:xfrm>
            <a:off x="2325235" y="511852"/>
            <a:ext cx="7413514" cy="461665"/>
          </a:xfrm>
          <a:prstGeom prst="rect">
            <a:avLst/>
          </a:prstGeom>
        </p:spPr>
        <p:txBody>
          <a:bodyPr wrap="square" lIns="0" tIns="0" rIns="0" bIns="0" rtlCol="0" anchor="t">
            <a:spAutoFit/>
          </a:bodyPr>
          <a:lstStyle/>
          <a:p>
            <a:pPr algn="ctr">
              <a:lnSpc>
                <a:spcPts val="3590"/>
              </a:lnSpc>
            </a:pPr>
            <a:r>
              <a:rPr lang="en-US" sz="3419" b="1" spc="171" dirty="0">
                <a:solidFill>
                  <a:srgbClr val="FF0000"/>
                </a:solidFill>
                <a:latin typeface="Poppins Ultra-Bold"/>
                <a:ea typeface="Poppins Ultra-Bold"/>
                <a:cs typeface="Poppins Ultra-Bold"/>
                <a:sym typeface="Poppins Ultra-Bold"/>
              </a:rPr>
              <a:t>WHAT ARE E-CIGARETTES?</a:t>
            </a:r>
          </a:p>
        </p:txBody>
      </p:sp>
      <p:grpSp>
        <p:nvGrpSpPr>
          <p:cNvPr id="14" name="Group 14"/>
          <p:cNvGrpSpPr/>
          <p:nvPr/>
        </p:nvGrpSpPr>
        <p:grpSpPr>
          <a:xfrm rot="5400000">
            <a:off x="-873" y="873"/>
            <a:ext cx="1090643" cy="1088897"/>
            <a:chOff x="0" y="0"/>
            <a:chExt cx="6350000" cy="6339840"/>
          </a:xfrm>
        </p:grpSpPr>
        <p:sp>
          <p:nvSpPr>
            <p:cNvPr id="15" name="Freeform 1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2B4A9D"/>
            </a:solidFill>
          </p:spPr>
          <p:txBody>
            <a:bodyPr/>
            <a:lstStyle/>
            <a:p>
              <a:endParaRPr lang="en-US" sz="1200"/>
            </a:p>
          </p:txBody>
        </p:sp>
      </p:grpSp>
      <p:grpSp>
        <p:nvGrpSpPr>
          <p:cNvPr id="16" name="Group 16"/>
          <p:cNvGrpSpPr/>
          <p:nvPr/>
        </p:nvGrpSpPr>
        <p:grpSpPr>
          <a:xfrm>
            <a:off x="668860" y="2560458"/>
            <a:ext cx="7940304" cy="1095314"/>
            <a:chOff x="0" y="0"/>
            <a:chExt cx="3000983" cy="334080"/>
          </a:xfrm>
        </p:grpSpPr>
        <p:sp>
          <p:nvSpPr>
            <p:cNvPr id="17" name="Freeform 17"/>
            <p:cNvSpPr/>
            <p:nvPr/>
          </p:nvSpPr>
          <p:spPr>
            <a:xfrm>
              <a:off x="0" y="0"/>
              <a:ext cx="3000983" cy="334080"/>
            </a:xfrm>
            <a:custGeom>
              <a:avLst/>
              <a:gdLst/>
              <a:ahLst/>
              <a:cxnLst/>
              <a:rect l="l" t="t" r="r" b="b"/>
              <a:pathLst>
                <a:path w="3000983" h="334080">
                  <a:moveTo>
                    <a:pt x="2797783" y="0"/>
                  </a:moveTo>
                  <a:cubicBezTo>
                    <a:pt x="2910007" y="0"/>
                    <a:pt x="3000983" y="74786"/>
                    <a:pt x="3000983" y="167040"/>
                  </a:cubicBezTo>
                  <a:cubicBezTo>
                    <a:pt x="3000983" y="259294"/>
                    <a:pt x="2910007" y="334080"/>
                    <a:pt x="2797783" y="334080"/>
                  </a:cubicBezTo>
                  <a:lnTo>
                    <a:pt x="203200" y="334080"/>
                  </a:lnTo>
                  <a:cubicBezTo>
                    <a:pt x="90976" y="334080"/>
                    <a:pt x="0" y="259294"/>
                    <a:pt x="0" y="167040"/>
                  </a:cubicBezTo>
                  <a:cubicBezTo>
                    <a:pt x="0" y="74786"/>
                    <a:pt x="90976" y="0"/>
                    <a:pt x="203200" y="0"/>
                  </a:cubicBezTo>
                  <a:close/>
                </a:path>
              </a:pathLst>
            </a:custGeom>
            <a:solidFill>
              <a:srgbClr val="2B4A9D"/>
            </a:solidFill>
          </p:spPr>
          <p:txBody>
            <a:bodyPr/>
            <a:lstStyle/>
            <a:p>
              <a:endParaRPr lang="en-US" sz="1200"/>
            </a:p>
          </p:txBody>
        </p:sp>
        <p:sp>
          <p:nvSpPr>
            <p:cNvPr id="18" name="TextBox 18"/>
            <p:cNvSpPr txBox="1"/>
            <p:nvPr/>
          </p:nvSpPr>
          <p:spPr>
            <a:xfrm>
              <a:off x="0" y="-76200"/>
              <a:ext cx="3000983" cy="410280"/>
            </a:xfrm>
            <a:prstGeom prst="rect">
              <a:avLst/>
            </a:prstGeom>
          </p:spPr>
          <p:txBody>
            <a:bodyPr lIns="33867" tIns="33867" rIns="33867" bIns="33867" rtlCol="0" anchor="ctr"/>
            <a:lstStyle/>
            <a:p>
              <a:pPr algn="ctr">
                <a:lnSpc>
                  <a:spcPts val="1945"/>
                </a:lnSpc>
              </a:pPr>
              <a:endParaRPr sz="1200"/>
            </a:p>
          </p:txBody>
        </p:sp>
      </p:grpSp>
      <p:grpSp>
        <p:nvGrpSpPr>
          <p:cNvPr id="19" name="Group 19"/>
          <p:cNvGrpSpPr/>
          <p:nvPr/>
        </p:nvGrpSpPr>
        <p:grpSpPr>
          <a:xfrm>
            <a:off x="668859" y="1320015"/>
            <a:ext cx="7816136" cy="1121735"/>
            <a:chOff x="0" y="0"/>
            <a:chExt cx="3000983" cy="334080"/>
          </a:xfrm>
        </p:grpSpPr>
        <p:sp>
          <p:nvSpPr>
            <p:cNvPr id="20" name="Freeform 20"/>
            <p:cNvSpPr/>
            <p:nvPr/>
          </p:nvSpPr>
          <p:spPr>
            <a:xfrm>
              <a:off x="0" y="0"/>
              <a:ext cx="3000983" cy="334080"/>
            </a:xfrm>
            <a:custGeom>
              <a:avLst/>
              <a:gdLst/>
              <a:ahLst/>
              <a:cxnLst/>
              <a:rect l="l" t="t" r="r" b="b"/>
              <a:pathLst>
                <a:path w="3000983" h="334080">
                  <a:moveTo>
                    <a:pt x="2797783" y="0"/>
                  </a:moveTo>
                  <a:cubicBezTo>
                    <a:pt x="2910007" y="0"/>
                    <a:pt x="3000983" y="74786"/>
                    <a:pt x="3000983" y="167040"/>
                  </a:cubicBezTo>
                  <a:cubicBezTo>
                    <a:pt x="3000983" y="259294"/>
                    <a:pt x="2910007" y="334080"/>
                    <a:pt x="2797783" y="334080"/>
                  </a:cubicBezTo>
                  <a:lnTo>
                    <a:pt x="203200" y="334080"/>
                  </a:lnTo>
                  <a:cubicBezTo>
                    <a:pt x="90976" y="334080"/>
                    <a:pt x="0" y="259294"/>
                    <a:pt x="0" y="167040"/>
                  </a:cubicBezTo>
                  <a:cubicBezTo>
                    <a:pt x="0" y="74786"/>
                    <a:pt x="90976" y="0"/>
                    <a:pt x="203200" y="0"/>
                  </a:cubicBezTo>
                  <a:close/>
                </a:path>
              </a:pathLst>
            </a:custGeom>
            <a:solidFill>
              <a:srgbClr val="2B4A9D"/>
            </a:solidFill>
          </p:spPr>
          <p:txBody>
            <a:bodyPr/>
            <a:lstStyle/>
            <a:p>
              <a:endParaRPr lang="en-US" sz="1200"/>
            </a:p>
          </p:txBody>
        </p:sp>
        <p:sp>
          <p:nvSpPr>
            <p:cNvPr id="21" name="TextBox 21"/>
            <p:cNvSpPr txBox="1"/>
            <p:nvPr/>
          </p:nvSpPr>
          <p:spPr>
            <a:xfrm>
              <a:off x="0" y="-76200"/>
              <a:ext cx="3000983" cy="410280"/>
            </a:xfrm>
            <a:prstGeom prst="rect">
              <a:avLst/>
            </a:prstGeom>
          </p:spPr>
          <p:txBody>
            <a:bodyPr lIns="33867" tIns="33867" rIns="33867" bIns="33867" rtlCol="0" anchor="ctr"/>
            <a:lstStyle/>
            <a:p>
              <a:pPr algn="ctr">
                <a:lnSpc>
                  <a:spcPts val="1945"/>
                </a:lnSpc>
              </a:pPr>
              <a:endParaRPr sz="1200"/>
            </a:p>
          </p:txBody>
        </p:sp>
      </p:grpSp>
      <p:grpSp>
        <p:nvGrpSpPr>
          <p:cNvPr id="22" name="Group 22"/>
          <p:cNvGrpSpPr/>
          <p:nvPr/>
        </p:nvGrpSpPr>
        <p:grpSpPr>
          <a:xfrm>
            <a:off x="719086" y="3763135"/>
            <a:ext cx="7596239" cy="1177752"/>
            <a:chOff x="0" y="0"/>
            <a:chExt cx="3000983" cy="334080"/>
          </a:xfrm>
        </p:grpSpPr>
        <p:sp>
          <p:nvSpPr>
            <p:cNvPr id="23" name="Freeform 23"/>
            <p:cNvSpPr/>
            <p:nvPr/>
          </p:nvSpPr>
          <p:spPr>
            <a:xfrm>
              <a:off x="0" y="0"/>
              <a:ext cx="3000983" cy="334080"/>
            </a:xfrm>
            <a:custGeom>
              <a:avLst/>
              <a:gdLst/>
              <a:ahLst/>
              <a:cxnLst/>
              <a:rect l="l" t="t" r="r" b="b"/>
              <a:pathLst>
                <a:path w="3000983" h="334080">
                  <a:moveTo>
                    <a:pt x="2797783" y="0"/>
                  </a:moveTo>
                  <a:cubicBezTo>
                    <a:pt x="2910007" y="0"/>
                    <a:pt x="3000983" y="74786"/>
                    <a:pt x="3000983" y="167040"/>
                  </a:cubicBezTo>
                  <a:cubicBezTo>
                    <a:pt x="3000983" y="259294"/>
                    <a:pt x="2910007" y="334080"/>
                    <a:pt x="2797783" y="334080"/>
                  </a:cubicBezTo>
                  <a:lnTo>
                    <a:pt x="203200" y="334080"/>
                  </a:lnTo>
                  <a:cubicBezTo>
                    <a:pt x="90976" y="334080"/>
                    <a:pt x="0" y="259294"/>
                    <a:pt x="0" y="167040"/>
                  </a:cubicBezTo>
                  <a:cubicBezTo>
                    <a:pt x="0" y="74786"/>
                    <a:pt x="90976" y="0"/>
                    <a:pt x="203200" y="0"/>
                  </a:cubicBezTo>
                  <a:close/>
                </a:path>
              </a:pathLst>
            </a:custGeom>
            <a:solidFill>
              <a:srgbClr val="2B4A9D"/>
            </a:solidFill>
          </p:spPr>
          <p:txBody>
            <a:bodyPr/>
            <a:lstStyle/>
            <a:p>
              <a:endParaRPr lang="en-US" sz="1200" dirty="0"/>
            </a:p>
          </p:txBody>
        </p:sp>
        <p:sp>
          <p:nvSpPr>
            <p:cNvPr id="24" name="TextBox 24"/>
            <p:cNvSpPr txBox="1"/>
            <p:nvPr/>
          </p:nvSpPr>
          <p:spPr>
            <a:xfrm>
              <a:off x="0" y="-76200"/>
              <a:ext cx="3000983" cy="410280"/>
            </a:xfrm>
            <a:prstGeom prst="rect">
              <a:avLst/>
            </a:prstGeom>
          </p:spPr>
          <p:txBody>
            <a:bodyPr lIns="33867" tIns="33867" rIns="33867" bIns="33867" rtlCol="0" anchor="ctr"/>
            <a:lstStyle/>
            <a:p>
              <a:pPr algn="ctr">
                <a:lnSpc>
                  <a:spcPts val="1945"/>
                </a:lnSpc>
              </a:pPr>
              <a:endParaRPr sz="1200"/>
            </a:p>
          </p:txBody>
        </p:sp>
      </p:grpSp>
      <p:sp>
        <p:nvSpPr>
          <p:cNvPr id="25" name="TextBox 25"/>
          <p:cNvSpPr txBox="1"/>
          <p:nvPr/>
        </p:nvSpPr>
        <p:spPr>
          <a:xfrm>
            <a:off x="1519450" y="4114380"/>
            <a:ext cx="5640090" cy="826508"/>
          </a:xfrm>
          <a:prstGeom prst="rect">
            <a:avLst/>
          </a:prstGeom>
        </p:spPr>
        <p:txBody>
          <a:bodyPr lIns="0" tIns="0" rIns="0" bIns="0" rtlCol="0" anchor="t">
            <a:spAutoFit/>
          </a:bodyPr>
          <a:lstStyle/>
          <a:p>
            <a:pPr algn="ctr">
              <a:lnSpc>
                <a:spcPts val="2207"/>
              </a:lnSpc>
              <a:spcBef>
                <a:spcPct val="0"/>
              </a:spcBef>
            </a:pPr>
            <a:r>
              <a:rPr lang="en-US" sz="2400" b="1" dirty="0">
                <a:solidFill>
                  <a:srgbClr val="FFFFFF"/>
                </a:solidFill>
                <a:latin typeface="Times New Roman Bold"/>
                <a:ea typeface="Times New Roman Bold"/>
                <a:cs typeface="Times New Roman Bold"/>
                <a:sym typeface="Times New Roman Bold"/>
              </a:rPr>
              <a:t>Some e-cigarettes are disposable and designed for one-time use. </a:t>
            </a:r>
          </a:p>
          <a:p>
            <a:pPr algn="ctr">
              <a:lnSpc>
                <a:spcPts val="2207"/>
              </a:lnSpc>
              <a:spcBef>
                <a:spcPct val="0"/>
              </a:spcBef>
            </a:pPr>
            <a:endParaRPr lang="en-US" sz="1685" b="1" dirty="0">
              <a:solidFill>
                <a:srgbClr val="FFFFFF"/>
              </a:solidFill>
              <a:latin typeface="Times New Roman Bold"/>
              <a:ea typeface="Times New Roman Bold"/>
              <a:cs typeface="Times New Roman Bold"/>
              <a:sym typeface="Times New Roman Bold"/>
            </a:endParaRPr>
          </a:p>
        </p:txBody>
      </p:sp>
      <p:sp>
        <p:nvSpPr>
          <p:cNvPr id="30" name="TextBox 30"/>
          <p:cNvSpPr txBox="1"/>
          <p:nvPr/>
        </p:nvSpPr>
        <p:spPr>
          <a:xfrm>
            <a:off x="1088897" y="2774812"/>
            <a:ext cx="7423072" cy="958339"/>
          </a:xfrm>
          <a:prstGeom prst="rect">
            <a:avLst/>
          </a:prstGeom>
        </p:spPr>
        <p:txBody>
          <a:bodyPr lIns="0" tIns="0" rIns="0" bIns="0" rtlCol="0" anchor="t">
            <a:spAutoFit/>
          </a:bodyPr>
          <a:lstStyle/>
          <a:p>
            <a:pPr algn="ctr">
              <a:lnSpc>
                <a:spcPts val="1945"/>
              </a:lnSpc>
              <a:spcBef>
                <a:spcPct val="0"/>
              </a:spcBef>
            </a:pPr>
            <a:r>
              <a:rPr lang="en-US" sz="2400" b="1" dirty="0">
                <a:solidFill>
                  <a:srgbClr val="FFFFFF"/>
                </a:solidFill>
                <a:latin typeface="Times New Roman Bold"/>
                <a:ea typeface="Times New Roman Bold"/>
                <a:cs typeface="Times New Roman Bold"/>
                <a:sym typeface="Times New Roman Bold"/>
              </a:rPr>
              <a:t>Even e-cigarettes that claim to have no nicotine have been found to contain nicotine. Some might contain marijuana, herbs, or oils.</a:t>
            </a:r>
          </a:p>
          <a:p>
            <a:pPr algn="ctr">
              <a:lnSpc>
                <a:spcPts val="1945"/>
              </a:lnSpc>
              <a:spcBef>
                <a:spcPct val="0"/>
              </a:spcBef>
            </a:pPr>
            <a:endParaRPr lang="en-US" sz="1485" b="1" dirty="0">
              <a:solidFill>
                <a:srgbClr val="FFFFFF"/>
              </a:solidFill>
              <a:latin typeface="Times New Roman Bold"/>
              <a:ea typeface="Times New Roman Bold"/>
              <a:cs typeface="Times New Roman Bold"/>
              <a:sym typeface="Times New Roman Bold"/>
            </a:endParaRPr>
          </a:p>
        </p:txBody>
      </p:sp>
      <p:grpSp>
        <p:nvGrpSpPr>
          <p:cNvPr id="31" name="Group 31"/>
          <p:cNvGrpSpPr/>
          <p:nvPr/>
        </p:nvGrpSpPr>
        <p:grpSpPr>
          <a:xfrm>
            <a:off x="810446" y="5048250"/>
            <a:ext cx="7701523" cy="1242807"/>
            <a:chOff x="0" y="0"/>
            <a:chExt cx="3000983" cy="334080"/>
          </a:xfrm>
        </p:grpSpPr>
        <p:sp>
          <p:nvSpPr>
            <p:cNvPr id="32" name="Freeform 32"/>
            <p:cNvSpPr/>
            <p:nvPr/>
          </p:nvSpPr>
          <p:spPr>
            <a:xfrm>
              <a:off x="0" y="0"/>
              <a:ext cx="3000983" cy="334080"/>
            </a:xfrm>
            <a:custGeom>
              <a:avLst/>
              <a:gdLst/>
              <a:ahLst/>
              <a:cxnLst/>
              <a:rect l="l" t="t" r="r" b="b"/>
              <a:pathLst>
                <a:path w="3000983" h="334080">
                  <a:moveTo>
                    <a:pt x="2797783" y="0"/>
                  </a:moveTo>
                  <a:cubicBezTo>
                    <a:pt x="2910007" y="0"/>
                    <a:pt x="3000983" y="74786"/>
                    <a:pt x="3000983" y="167040"/>
                  </a:cubicBezTo>
                  <a:cubicBezTo>
                    <a:pt x="3000983" y="259294"/>
                    <a:pt x="2910007" y="334080"/>
                    <a:pt x="2797783" y="334080"/>
                  </a:cubicBezTo>
                  <a:lnTo>
                    <a:pt x="203200" y="334080"/>
                  </a:lnTo>
                  <a:cubicBezTo>
                    <a:pt x="90976" y="334080"/>
                    <a:pt x="0" y="259294"/>
                    <a:pt x="0" y="167040"/>
                  </a:cubicBezTo>
                  <a:cubicBezTo>
                    <a:pt x="0" y="74786"/>
                    <a:pt x="90976" y="0"/>
                    <a:pt x="203200" y="0"/>
                  </a:cubicBezTo>
                  <a:close/>
                </a:path>
              </a:pathLst>
            </a:custGeom>
            <a:solidFill>
              <a:srgbClr val="2B4A9D"/>
            </a:solidFill>
          </p:spPr>
          <p:txBody>
            <a:bodyPr/>
            <a:lstStyle/>
            <a:p>
              <a:endParaRPr lang="en-US" sz="1200"/>
            </a:p>
          </p:txBody>
        </p:sp>
        <p:sp>
          <p:nvSpPr>
            <p:cNvPr id="33" name="TextBox 33"/>
            <p:cNvSpPr txBox="1"/>
            <p:nvPr/>
          </p:nvSpPr>
          <p:spPr>
            <a:xfrm>
              <a:off x="0" y="-76200"/>
              <a:ext cx="3000983" cy="410280"/>
            </a:xfrm>
            <a:prstGeom prst="rect">
              <a:avLst/>
            </a:prstGeom>
          </p:spPr>
          <p:txBody>
            <a:bodyPr lIns="33867" tIns="33867" rIns="33867" bIns="33867" rtlCol="0" anchor="ctr"/>
            <a:lstStyle/>
            <a:p>
              <a:pPr algn="ctr">
                <a:lnSpc>
                  <a:spcPts val="1945"/>
                </a:lnSpc>
              </a:pPr>
              <a:endParaRPr sz="1200"/>
            </a:p>
          </p:txBody>
        </p:sp>
      </p:grpSp>
      <p:sp>
        <p:nvSpPr>
          <p:cNvPr id="34" name="TextBox 34"/>
          <p:cNvSpPr txBox="1"/>
          <p:nvPr/>
        </p:nvSpPr>
        <p:spPr>
          <a:xfrm>
            <a:off x="1624792" y="5445306"/>
            <a:ext cx="6093123" cy="565861"/>
          </a:xfrm>
          <a:prstGeom prst="rect">
            <a:avLst/>
          </a:prstGeom>
        </p:spPr>
        <p:txBody>
          <a:bodyPr lIns="0" tIns="0" rIns="0" bIns="0" rtlCol="0" anchor="t">
            <a:spAutoFit/>
          </a:bodyPr>
          <a:lstStyle/>
          <a:p>
            <a:pPr algn="ctr">
              <a:lnSpc>
                <a:spcPts val="2207"/>
              </a:lnSpc>
              <a:spcBef>
                <a:spcPct val="0"/>
              </a:spcBef>
            </a:pPr>
            <a:r>
              <a:rPr lang="en-US" sz="2400" b="1" dirty="0">
                <a:solidFill>
                  <a:srgbClr val="FFFFFF"/>
                </a:solidFill>
                <a:latin typeface="Times New Roman Bold"/>
                <a:ea typeface="Times New Roman Bold"/>
                <a:cs typeface="Times New Roman Bold"/>
                <a:sym typeface="Times New Roman Bold"/>
              </a:rPr>
              <a:t>Others can be refilled with liquid, recharged, and used over and over. </a:t>
            </a:r>
          </a:p>
        </p:txBody>
      </p:sp>
      <p:sp>
        <p:nvSpPr>
          <p:cNvPr id="35" name="TextBox 35"/>
          <p:cNvSpPr txBox="1"/>
          <p:nvPr/>
        </p:nvSpPr>
        <p:spPr>
          <a:xfrm>
            <a:off x="952034" y="1534796"/>
            <a:ext cx="7313064" cy="742191"/>
          </a:xfrm>
          <a:prstGeom prst="rect">
            <a:avLst/>
          </a:prstGeom>
        </p:spPr>
        <p:txBody>
          <a:bodyPr wrap="square" lIns="0" tIns="0" rIns="0" bIns="0" rtlCol="0" anchor="t">
            <a:spAutoFit/>
          </a:bodyPr>
          <a:lstStyle/>
          <a:p>
            <a:pPr algn="ctr">
              <a:lnSpc>
                <a:spcPts val="1945"/>
              </a:lnSpc>
              <a:spcBef>
                <a:spcPct val="0"/>
              </a:spcBef>
            </a:pPr>
            <a:r>
              <a:rPr lang="en-US" sz="2400" b="1" dirty="0">
                <a:solidFill>
                  <a:srgbClr val="FFFFFF"/>
                </a:solidFill>
                <a:latin typeface="Times New Roman Bold"/>
                <a:ea typeface="Times New Roman Bold"/>
                <a:cs typeface="Times New Roman Bold"/>
                <a:sym typeface="Times New Roman Bold"/>
              </a:rPr>
              <a:t>E-cigarettes (often called vape pens) are battery-operated vaping devices that heat a liquid until it becomes an aerosol (mist), which is inhaled.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7822016" y="2487178"/>
            <a:ext cx="4374322" cy="4367323"/>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en-US" sz="1200"/>
            </a:p>
          </p:txBody>
        </p:sp>
      </p:grpSp>
      <p:grpSp>
        <p:nvGrpSpPr>
          <p:cNvPr id="4" name="Group 4"/>
          <p:cNvGrpSpPr/>
          <p:nvPr/>
        </p:nvGrpSpPr>
        <p:grpSpPr>
          <a:xfrm rot="5400000">
            <a:off x="-3499" y="3499"/>
            <a:ext cx="4374322" cy="4367323"/>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en-US" sz="1200"/>
            </a:p>
          </p:txBody>
        </p:sp>
      </p:grpSp>
      <p:sp>
        <p:nvSpPr>
          <p:cNvPr id="12" name="Freeform 12"/>
          <p:cNvSpPr/>
          <p:nvPr/>
        </p:nvSpPr>
        <p:spPr>
          <a:xfrm>
            <a:off x="3766022" y="1609689"/>
            <a:ext cx="3941926" cy="3304508"/>
          </a:xfrm>
          <a:custGeom>
            <a:avLst/>
            <a:gdLst/>
            <a:ahLst/>
            <a:cxnLst/>
            <a:rect l="l" t="t" r="r" b="b"/>
            <a:pathLst>
              <a:path w="5912889" h="4956762">
                <a:moveTo>
                  <a:pt x="0" y="0"/>
                </a:moveTo>
                <a:lnTo>
                  <a:pt x="5912889" y="0"/>
                </a:lnTo>
                <a:lnTo>
                  <a:pt x="5912889" y="4956763"/>
                </a:lnTo>
                <a:lnTo>
                  <a:pt x="0" y="4956763"/>
                </a:lnTo>
                <a:lnTo>
                  <a:pt x="0" y="0"/>
                </a:lnTo>
                <a:close/>
              </a:path>
            </a:pathLst>
          </a:custGeom>
          <a:blipFill>
            <a:blip r:embed="rId3"/>
            <a:stretch>
              <a:fillRect/>
            </a:stretch>
          </a:blipFill>
        </p:spPr>
        <p:txBody>
          <a:bodyPr/>
          <a:lstStyle/>
          <a:p>
            <a:endParaRPr lang="en-US" sz="1200"/>
          </a:p>
        </p:txBody>
      </p:sp>
      <p:sp>
        <p:nvSpPr>
          <p:cNvPr id="13" name="Freeform 13"/>
          <p:cNvSpPr/>
          <p:nvPr/>
        </p:nvSpPr>
        <p:spPr>
          <a:xfrm>
            <a:off x="425398" y="3654342"/>
            <a:ext cx="3120068" cy="2756373"/>
          </a:xfrm>
          <a:custGeom>
            <a:avLst/>
            <a:gdLst/>
            <a:ahLst/>
            <a:cxnLst/>
            <a:rect l="l" t="t" r="r" b="b"/>
            <a:pathLst>
              <a:path w="5750608" h="5057761">
                <a:moveTo>
                  <a:pt x="0" y="0"/>
                </a:moveTo>
                <a:lnTo>
                  <a:pt x="5750608" y="0"/>
                </a:lnTo>
                <a:lnTo>
                  <a:pt x="5750608" y="5057762"/>
                </a:lnTo>
                <a:lnTo>
                  <a:pt x="0" y="5057762"/>
                </a:lnTo>
                <a:lnTo>
                  <a:pt x="0" y="0"/>
                </a:lnTo>
                <a:close/>
              </a:path>
            </a:pathLst>
          </a:custGeom>
          <a:blipFill>
            <a:blip r:embed="rId4"/>
            <a:stretch>
              <a:fillRect t="-13698"/>
            </a:stretch>
          </a:blipFill>
        </p:spPr>
        <p:txBody>
          <a:bodyPr/>
          <a:lstStyle/>
          <a:p>
            <a:endParaRPr lang="en-US" sz="1200"/>
          </a:p>
        </p:txBody>
      </p:sp>
      <p:sp>
        <p:nvSpPr>
          <p:cNvPr id="14" name="Freeform 14"/>
          <p:cNvSpPr/>
          <p:nvPr/>
        </p:nvSpPr>
        <p:spPr>
          <a:xfrm>
            <a:off x="8133346" y="715205"/>
            <a:ext cx="3388117" cy="2939137"/>
          </a:xfrm>
          <a:custGeom>
            <a:avLst/>
            <a:gdLst/>
            <a:ahLst/>
            <a:cxnLst/>
            <a:rect l="l" t="t" r="r" b="b"/>
            <a:pathLst>
              <a:path w="5868007" h="5270287">
                <a:moveTo>
                  <a:pt x="0" y="0"/>
                </a:moveTo>
                <a:lnTo>
                  <a:pt x="5868007" y="0"/>
                </a:lnTo>
                <a:lnTo>
                  <a:pt x="5868007" y="5270287"/>
                </a:lnTo>
                <a:lnTo>
                  <a:pt x="0" y="5270287"/>
                </a:lnTo>
                <a:lnTo>
                  <a:pt x="0" y="0"/>
                </a:lnTo>
                <a:close/>
              </a:path>
            </a:pathLst>
          </a:custGeom>
          <a:blipFill>
            <a:blip r:embed="rId5"/>
            <a:stretch>
              <a:fillRect l="-70900" t="-51074"/>
            </a:stretch>
          </a:blipFill>
        </p:spPr>
        <p:txBody>
          <a:bodyPr/>
          <a:lstStyle/>
          <a:p>
            <a:endParaRPr lang="en-US" sz="1200"/>
          </a:p>
        </p:txBody>
      </p:sp>
      <p:sp>
        <p:nvSpPr>
          <p:cNvPr id="15" name="TextBox 15"/>
          <p:cNvSpPr txBox="1"/>
          <p:nvPr/>
        </p:nvSpPr>
        <p:spPr>
          <a:xfrm>
            <a:off x="0" y="56948"/>
            <a:ext cx="12192000" cy="658257"/>
          </a:xfrm>
          <a:prstGeom prst="rect">
            <a:avLst/>
          </a:prstGeom>
        </p:spPr>
        <p:txBody>
          <a:bodyPr lIns="0" tIns="0" rIns="0" bIns="0" rtlCol="0" anchor="t">
            <a:spAutoFit/>
          </a:bodyPr>
          <a:lstStyle/>
          <a:p>
            <a:pPr algn="ctr">
              <a:lnSpc>
                <a:spcPts val="5414"/>
              </a:lnSpc>
            </a:pPr>
            <a:r>
              <a:rPr lang="en-US" sz="3867" b="1" dirty="0">
                <a:solidFill>
                  <a:schemeClr val="accent1"/>
                </a:solidFill>
                <a:latin typeface="Poppins Bold"/>
                <a:ea typeface="Poppins Bold"/>
                <a:cs typeface="Poppins Bold"/>
                <a:sym typeface="Poppins Bold"/>
              </a:rPr>
              <a:t>Vaping devices and how they can be concealed</a:t>
            </a:r>
          </a:p>
        </p:txBody>
      </p:sp>
      <p:pic>
        <p:nvPicPr>
          <p:cNvPr id="19" name="Picture 18">
            <a:extLst>
              <a:ext uri="{FF2B5EF4-FFF2-40B4-BE49-F238E27FC236}">
                <a16:creationId xmlns:a16="http://schemas.microsoft.com/office/drawing/2014/main" id="{3B7E9619-A420-8045-C57B-51ABD870757F}"/>
              </a:ext>
            </a:extLst>
          </p:cNvPr>
          <p:cNvPicPr>
            <a:picLocks noChangeAspect="1"/>
          </p:cNvPicPr>
          <p:nvPr/>
        </p:nvPicPr>
        <p:blipFill>
          <a:blip r:embed="rId6"/>
          <a:stretch>
            <a:fillRect/>
          </a:stretch>
        </p:blipFill>
        <p:spPr>
          <a:xfrm>
            <a:off x="308690" y="715205"/>
            <a:ext cx="3031934" cy="2666522"/>
          </a:xfrm>
          <a:prstGeom prst="rect">
            <a:avLst/>
          </a:prstGeom>
        </p:spPr>
      </p:pic>
      <p:pic>
        <p:nvPicPr>
          <p:cNvPr id="21" name="Picture 20">
            <a:extLst>
              <a:ext uri="{FF2B5EF4-FFF2-40B4-BE49-F238E27FC236}">
                <a16:creationId xmlns:a16="http://schemas.microsoft.com/office/drawing/2014/main" id="{DC2D033A-3FDC-1D36-C050-53D6F5285270}"/>
              </a:ext>
            </a:extLst>
          </p:cNvPr>
          <p:cNvPicPr>
            <a:picLocks noChangeAspect="1"/>
          </p:cNvPicPr>
          <p:nvPr/>
        </p:nvPicPr>
        <p:blipFill>
          <a:blip r:embed="rId7"/>
          <a:stretch>
            <a:fillRect/>
          </a:stretch>
        </p:blipFill>
        <p:spPr>
          <a:xfrm>
            <a:off x="8133346" y="3813242"/>
            <a:ext cx="3530266" cy="252940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69264" y="1440967"/>
            <a:ext cx="10250424" cy="4937761"/>
          </a:xfrm>
          <a:custGeom>
            <a:avLst/>
            <a:gdLst/>
            <a:ahLst/>
            <a:cxnLst/>
            <a:rect l="l" t="t" r="r" b="b"/>
            <a:pathLst>
              <a:path w="12322435" h="8212951">
                <a:moveTo>
                  <a:pt x="0" y="0"/>
                </a:moveTo>
                <a:lnTo>
                  <a:pt x="12322434" y="0"/>
                </a:lnTo>
                <a:lnTo>
                  <a:pt x="12322434" y="8212951"/>
                </a:lnTo>
                <a:lnTo>
                  <a:pt x="0" y="8212951"/>
                </a:lnTo>
                <a:lnTo>
                  <a:pt x="0" y="0"/>
                </a:lnTo>
                <a:close/>
              </a:path>
            </a:pathLst>
          </a:custGeom>
          <a:blipFill>
            <a:blip r:embed="rId3"/>
            <a:stretch>
              <a:fillRect/>
            </a:stretch>
          </a:blipFill>
        </p:spPr>
        <p:txBody>
          <a:bodyPr/>
          <a:lstStyle/>
          <a:p>
            <a:endParaRPr lang="en-US" sz="1200"/>
          </a:p>
        </p:txBody>
      </p:sp>
      <p:sp>
        <p:nvSpPr>
          <p:cNvPr id="3" name="TextBox 3"/>
          <p:cNvSpPr txBox="1"/>
          <p:nvPr/>
        </p:nvSpPr>
        <p:spPr>
          <a:xfrm>
            <a:off x="2064295" y="466342"/>
            <a:ext cx="9015985" cy="974625"/>
          </a:xfrm>
          <a:prstGeom prst="rect">
            <a:avLst/>
          </a:prstGeom>
        </p:spPr>
        <p:txBody>
          <a:bodyPr wrap="square" lIns="0" tIns="0" rIns="0" bIns="0" rtlCol="0" anchor="t">
            <a:spAutoFit/>
          </a:bodyPr>
          <a:lstStyle/>
          <a:p>
            <a:pPr algn="ctr">
              <a:lnSpc>
                <a:spcPts val="4180"/>
              </a:lnSpc>
            </a:pPr>
            <a:r>
              <a:rPr lang="en-US" sz="3800" b="1" dirty="0">
                <a:solidFill>
                  <a:srgbClr val="253532"/>
                </a:solidFill>
                <a:latin typeface="Open Sauce Heavy"/>
                <a:ea typeface="Open Sauce Heavy"/>
                <a:cs typeface="Open Sauce Heavy"/>
                <a:sym typeface="Open Sauce Heavy"/>
              </a:rPr>
              <a:t>THE TRUTH...</a:t>
            </a:r>
          </a:p>
          <a:p>
            <a:pPr algn="ctr">
              <a:lnSpc>
                <a:spcPts val="3447"/>
              </a:lnSpc>
            </a:pPr>
            <a:r>
              <a:rPr lang="en-US" sz="3133" b="1" dirty="0">
                <a:solidFill>
                  <a:srgbClr val="FF3131"/>
                </a:solidFill>
                <a:latin typeface="Open Sauce Heavy"/>
                <a:ea typeface="Open Sauce Heavy"/>
                <a:cs typeface="Open Sauce Heavy"/>
                <a:sym typeface="Open Sauce Heavy"/>
              </a:rPr>
              <a:t>VAPES ARE DANGEROUS.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Savon</Template>
  <TotalTime>2064</TotalTime>
  <Words>771</Words>
  <Application>Microsoft Office PowerPoint</Application>
  <PresentationFormat>Widescreen</PresentationFormat>
  <Paragraphs>107</Paragraphs>
  <Slides>15</Slides>
  <Notes>7</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15</vt:i4>
      </vt:variant>
    </vt:vector>
  </HeadingPairs>
  <TitlesOfParts>
    <vt:vector size="33" baseType="lpstr">
      <vt:lpstr>Amasis MT Pro Light</vt:lpstr>
      <vt:lpstr>-apple-system</vt:lpstr>
      <vt:lpstr>Aptos</vt:lpstr>
      <vt:lpstr>Calibri</vt:lpstr>
      <vt:lpstr>Cantarell</vt:lpstr>
      <vt:lpstr>Garamond</vt:lpstr>
      <vt:lpstr>Open Sauce Bold</vt:lpstr>
      <vt:lpstr>Open Sauce Heavy</vt:lpstr>
      <vt:lpstr>Open Sauce Semi-Bold</vt:lpstr>
      <vt:lpstr>Poppins Bold</vt:lpstr>
      <vt:lpstr>Poppins Heavy</vt:lpstr>
      <vt:lpstr>Poppins Ultra-Bold</vt:lpstr>
      <vt:lpstr>Segoe UI</vt:lpstr>
      <vt:lpstr>Times New Roman</vt:lpstr>
      <vt:lpstr>Times New Roman Bold</vt:lpstr>
      <vt:lpstr>TT Rounds Condensed</vt:lpstr>
      <vt:lpstr>TT Rounds Condensed Bold</vt:lpstr>
      <vt:lpstr>Savon</vt:lpstr>
      <vt:lpstr>THE UNFILTERED TRUTH: EMPOWERING the YOUTH AGAINST BIG Tobacco</vt:lpstr>
      <vt:lpstr>                           Agenda </vt:lpstr>
      <vt:lpstr>Dr. Chimezie, PhD, CHES Community Health  </vt:lpstr>
      <vt:lpstr>Kristen Lockhart, MPH ACS CAN </vt:lpstr>
      <vt:lpstr>   BIG TOBACCO’S  DEADLY MISSION:  Make YOU the customers of the future.  </vt:lpstr>
      <vt:lpstr>PowerPoint Presentation</vt:lpstr>
      <vt:lpstr>PowerPoint Presentation</vt:lpstr>
      <vt:lpstr>PowerPoint Presentation</vt:lpstr>
      <vt:lpstr>PowerPoint Presentation</vt:lpstr>
      <vt:lpstr>PowerPoint Presentation</vt:lpstr>
      <vt:lpstr>PowerPoint Presentation</vt:lpstr>
      <vt:lpstr>Vaping &amp; Health </vt:lpstr>
      <vt:lpstr>Signs of Vaping:  </vt:lpstr>
      <vt:lpstr>Resources </vt:lpstr>
      <vt:lpstr>           Test your knowledge/Questions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Kristen Lockhart</dc:creator>
  <cp:lastModifiedBy>RAY CHIMEZIE</cp:lastModifiedBy>
  <cp:revision>5</cp:revision>
  <dcterms:created xsi:type="dcterms:W3CDTF">2024-11-20T19:01:21Z</dcterms:created>
  <dcterms:modified xsi:type="dcterms:W3CDTF">2024-11-22T05:59:04Z</dcterms:modified>
</cp:coreProperties>
</file>