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Lst>
  <p:sldSz cx="43891200" cy="3291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08" autoAdjust="0"/>
    <p:restoredTop sz="94676" autoAdjust="0"/>
  </p:normalViewPr>
  <p:slideViewPr>
    <p:cSldViewPr>
      <p:cViewPr>
        <p:scale>
          <a:sx n="30" d="100"/>
          <a:sy n="30" d="100"/>
        </p:scale>
        <p:origin x="144" y="-72"/>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52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5AA2320-7051-4086-BE30-05F3CED99B81}"/>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CCB6650-51D1-4FB7-8D77-2EAACEEADF8A}"/>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90E7C8-7FF9-4C9C-8025-3CCF1F580193}"/>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985D6BDF-9D0E-4E2B-85B8-D8F4790360C9}" type="datetimeFigureOut">
              <a:rPr lang="en-US" smtClean="0"/>
              <a:t>5/19/2019</a:t>
            </a:fld>
            <a:endParaRPr lang="en-US" dirty="0"/>
          </a:p>
        </p:txBody>
      </p:sp>
      <p:sp>
        <p:nvSpPr>
          <p:cNvPr id="5" name="Footer Placeholder 4">
            <a:extLst>
              <a:ext uri="{FF2B5EF4-FFF2-40B4-BE49-F238E27FC236}">
                <a16:creationId xmlns="" xmlns:a16="http://schemas.microsoft.com/office/drawing/2014/main" id="{FAC26B8D-9A00-4784-BBA0-627D012CA801}"/>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A6772DF0-F4C0-44E8-9F72-FFC4534F3346}"/>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FBB075EA-769C-4ECD-B48E-D6FCDC24F876}" type="slidenum">
              <a:rPr lang="en-US" smtClean="0"/>
              <a:t>‹#›</a:t>
            </a:fld>
            <a:endParaRPr lang="en-US" dirty="0"/>
          </a:p>
        </p:txBody>
      </p:sp>
      <p:sp>
        <p:nvSpPr>
          <p:cNvPr id="7" name="Rectangle 6">
            <a:extLst>
              <a:ext uri="{FF2B5EF4-FFF2-40B4-BE49-F238E27FC236}">
                <a16:creationId xmlns="" xmlns:a16="http://schemas.microsoft.com/office/drawing/2014/main" id="{1A6B75E9-20AF-4508-B0B1-37EB62C7573F}"/>
              </a:ext>
            </a:extLst>
          </p:cNvPr>
          <p:cNvSpPr/>
          <p:nvPr/>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8" name="Rectangle 7">
            <a:extLst>
              <a:ext uri="{FF2B5EF4-FFF2-40B4-BE49-F238E27FC236}">
                <a16:creationId xmlns="" xmlns:a16="http://schemas.microsoft.com/office/drawing/2014/main" id="{1908E2B7-FD7C-4917-9116-BC481670380D}"/>
              </a:ext>
            </a:extLst>
          </p:cNvPr>
          <p:cNvSpPr/>
          <p:nvPr/>
        </p:nvSpPr>
        <p:spPr>
          <a:xfrm>
            <a:off x="-3"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9" name="Rectangle 8">
            <a:extLst>
              <a:ext uri="{FF2B5EF4-FFF2-40B4-BE49-F238E27FC236}">
                <a16:creationId xmlns="" xmlns:a16="http://schemas.microsoft.com/office/drawing/2014/main" id="{4E459857-EC20-4725-9729-C46C2B82E67B}"/>
              </a:ext>
            </a:extLst>
          </p:cNvPr>
          <p:cNvSpPr/>
          <p:nvPr/>
        </p:nvSpPr>
        <p:spPr>
          <a:xfrm>
            <a:off x="0" y="0"/>
            <a:ext cx="438912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0" name="Rectangle 9">
            <a:extLst>
              <a:ext uri="{FF2B5EF4-FFF2-40B4-BE49-F238E27FC236}">
                <a16:creationId xmlns="" xmlns:a16="http://schemas.microsoft.com/office/drawing/2014/main" id="{53D01061-EB55-4BDA-9715-6B258A79D235}"/>
              </a:ext>
            </a:extLst>
          </p:cNvPr>
          <p:cNvSpPr/>
          <p:nvPr/>
        </p:nvSpPr>
        <p:spPr>
          <a:xfrm>
            <a:off x="0" y="28803600"/>
            <a:ext cx="43891200" cy="411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1" name="Instructions">
            <a:extLst>
              <a:ext uri="{FF2B5EF4-FFF2-40B4-BE49-F238E27FC236}">
                <a16:creationId xmlns="" xmlns:a16="http://schemas.microsoft.com/office/drawing/2014/main" id="{2635A212-2F14-4E54-B188-2E68FF297809}"/>
              </a:ext>
            </a:extLst>
          </p:cNvPr>
          <p:cNvSpPr/>
          <p:nvPr/>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Placeholders</a:t>
            </a:r>
            <a:r>
              <a:rPr sz="7200" dirty="0">
                <a:solidFill>
                  <a:srgbClr val="7F7F7F"/>
                </a:solidFill>
                <a:latin typeface="Calibri" pitchFamily="34" charset="0"/>
                <a:cs typeface="Calibri" panose="020F0502020204030204" pitchFamily="34" charset="0"/>
              </a:rPr>
              <a:t>:</a:t>
            </a: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a:solidFill>
                  <a:srgbClr val="7F7F7F"/>
                </a:solidFill>
                <a:latin typeface="Calibri" pitchFamily="34" charset="0"/>
                <a:cs typeface="Calibri" panose="020F0502020204030204" pitchFamily="34" charset="0"/>
              </a:rPr>
              <a:t>various elements included</a:t>
            </a:r>
            <a:r>
              <a:rPr sz="4900" dirty="0">
                <a:solidFill>
                  <a:srgbClr val="7F7F7F"/>
                </a:solidFill>
                <a:latin typeface="Calibri" pitchFamily="34" charset="0"/>
                <a:cs typeface="Calibri" panose="020F0502020204030204" pitchFamily="34" charset="0"/>
              </a:rPr>
              <a:t> in this </a:t>
            </a:r>
            <a:r>
              <a:rPr lang="en-US" sz="4900" dirty="0">
                <a:solidFill>
                  <a:srgbClr val="7F7F7F"/>
                </a:solidFill>
                <a:latin typeface="Calibri" pitchFamily="34" charset="0"/>
                <a:cs typeface="Calibri" panose="020F0502020204030204" pitchFamily="34" charset="0"/>
              </a:rPr>
              <a:t>poster are ones</a:t>
            </a:r>
            <a:r>
              <a:rPr lang="en-US" sz="4900" baseline="0" dirty="0">
                <a:solidFill>
                  <a:srgbClr val="7F7F7F"/>
                </a:solidFill>
                <a:latin typeface="Calibri" pitchFamily="34" charset="0"/>
                <a:cs typeface="Calibri" panose="020F0502020204030204" pitchFamily="34" charset="0"/>
              </a:rPr>
              <a:t> we often see in medical, research, and scientific posters.</a:t>
            </a:r>
            <a:r>
              <a:rPr sz="4900" dirty="0">
                <a:solidFill>
                  <a:srgbClr val="7F7F7F"/>
                </a:solidFill>
                <a:latin typeface="Calibri" pitchFamily="34" charset="0"/>
                <a:cs typeface="Calibri" panose="020F0502020204030204" pitchFamily="34" charset="0"/>
              </a:rPr>
              <a:t> </a:t>
            </a:r>
            <a:r>
              <a:rPr lang="en-US" sz="4900" dirty="0">
                <a:solidFill>
                  <a:srgbClr val="7F7F7F"/>
                </a:solidFill>
                <a:latin typeface="Calibri" pitchFamily="34" charset="0"/>
                <a:cs typeface="Calibri" panose="020F0502020204030204" pitchFamily="34" charset="0"/>
              </a:rPr>
              <a:t>Feel</a:t>
            </a:r>
            <a:r>
              <a:rPr lang="en-US" sz="49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Image</a:t>
            </a:r>
            <a:r>
              <a:rPr lang="en-US" sz="7200" baseline="0" dirty="0">
                <a:solidFill>
                  <a:srgbClr val="7F7F7F"/>
                </a:solidFill>
                <a:latin typeface="Calibri" pitchFamily="34" charset="0"/>
                <a:cs typeface="Calibri" panose="020F0502020204030204" pitchFamily="34" charset="0"/>
              </a:rPr>
              <a:t> Quality</a:t>
            </a:r>
            <a:r>
              <a:rPr lang="en-US" sz="7200" dirty="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a:solidFill>
                  <a:srgbClr val="7F7F7F"/>
                </a:solidFill>
                <a:latin typeface="Calibri" pitchFamily="34" charset="0"/>
                <a:cs typeface="Calibri" panose="020F0502020204030204" pitchFamily="34" charset="0"/>
              </a:rPr>
              <a:t>Insert, Picture</a:t>
            </a:r>
            <a:r>
              <a:rPr lang="en-US" sz="49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a:solidFill>
                  <a:srgbClr val="7F7F7F"/>
                </a:solidFill>
                <a:latin typeface="Calibri" pitchFamily="34" charset="0"/>
                <a:cs typeface="Calibri" panose="020F0502020204030204" pitchFamily="34" charset="0"/>
              </a:rPr>
              <a:t>150-200 pixels per inch in their final printed size</a:t>
            </a:r>
            <a:r>
              <a:rPr lang="en-US" sz="4900" dirty="0">
                <a:solidFill>
                  <a:srgbClr val="7F7F7F"/>
                </a:solidFill>
                <a:latin typeface="Calibri" pitchFamily="34" charset="0"/>
                <a:cs typeface="Calibri" panose="020F0502020204030204" pitchFamily="34" charset="0"/>
              </a:rPr>
              <a:t>. For instance, a 1600 x 1200 pixel</a:t>
            </a:r>
            <a:r>
              <a:rPr lang="en-US" sz="4900" baseline="0" dirty="0">
                <a:solidFill>
                  <a:srgbClr val="7F7F7F"/>
                </a:solidFill>
                <a:latin typeface="Calibri" pitchFamily="34" charset="0"/>
                <a:cs typeface="Calibri" panose="020F0502020204030204" pitchFamily="34" charset="0"/>
              </a:rPr>
              <a:t> photo will usually look fine up to </a:t>
            </a:r>
            <a:r>
              <a:rPr lang="en-US" sz="4900" dirty="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r>
              <a:rPr lang="en-US" sz="3600" dirty="0">
                <a:solidFill>
                  <a:srgbClr val="7F7F7F"/>
                </a:solidFill>
                <a:latin typeface="Calibri" pitchFamily="34" charset="0"/>
                <a:cs typeface="Calibri" panose="020F0502020204030204" pitchFamily="34" charset="0"/>
              </a:rPr>
              <a:t/>
            </a:r>
            <a:br>
              <a:rPr lang="en-US" sz="3600" dirty="0">
                <a:solidFill>
                  <a:srgbClr val="7F7F7F"/>
                </a:solidFill>
                <a:latin typeface="Calibri" pitchFamily="34" charset="0"/>
                <a:cs typeface="Calibri" panose="020F0502020204030204" pitchFamily="34" charset="0"/>
              </a:rPr>
            </a:br>
            <a:r>
              <a:rPr lang="en-US" sz="3600" dirty="0">
                <a:solidFill>
                  <a:srgbClr val="7F7F7F"/>
                </a:solidFill>
                <a:latin typeface="Calibri" pitchFamily="34" charset="0"/>
                <a:cs typeface="Calibri" panose="020F0502020204030204" pitchFamily="34" charset="0"/>
              </a:rPr>
              <a:t>[This sidebar area does not print.]</a:t>
            </a:r>
          </a:p>
        </p:txBody>
      </p:sp>
      <p:grpSp>
        <p:nvGrpSpPr>
          <p:cNvPr id="12" name="Group 11">
            <a:extLst>
              <a:ext uri="{FF2B5EF4-FFF2-40B4-BE49-F238E27FC236}">
                <a16:creationId xmlns="" xmlns:a16="http://schemas.microsoft.com/office/drawing/2014/main" id="{8C03A960-1683-409E-A55D-F51A19859FC5}"/>
              </a:ext>
            </a:extLst>
          </p:cNvPr>
          <p:cNvGrpSpPr/>
          <p:nvPr/>
        </p:nvGrpSpPr>
        <p:grpSpPr>
          <a:xfrm>
            <a:off x="44805600" y="0"/>
            <a:ext cx="9601200" cy="32918400"/>
            <a:chOff x="33832800" y="0"/>
            <a:chExt cx="12801600" cy="43891200"/>
          </a:xfrm>
        </p:grpSpPr>
        <p:sp>
          <p:nvSpPr>
            <p:cNvPr id="13" name="Instructions">
              <a:extLst>
                <a:ext uri="{FF2B5EF4-FFF2-40B4-BE49-F238E27FC236}">
                  <a16:creationId xmlns="" xmlns:a16="http://schemas.microsoft.com/office/drawing/2014/main" id="{AB929665-0AA8-4244-A1ED-F55D3543CCB6}"/>
                </a:ext>
              </a:extLst>
            </p:cNvPr>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Change</a:t>
              </a:r>
              <a:r>
                <a:rPr lang="en-US" sz="7200" baseline="0" dirty="0">
                  <a:solidFill>
                    <a:schemeClr val="bg1">
                      <a:lumMod val="50000"/>
                    </a:schemeClr>
                  </a:solidFill>
                  <a:latin typeface="Calibri" pitchFamily="34" charset="0"/>
                  <a:cs typeface="Calibri" panose="020F0502020204030204" pitchFamily="34" charset="0"/>
                </a:rPr>
                <a:t> Color Theme</a:t>
              </a:r>
              <a:r>
                <a:rPr lang="en-US" sz="7200" dirty="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To change the color theme, select the </a:t>
              </a:r>
              <a:r>
                <a:rPr lang="en-US" sz="4900" b="1" baseline="0" dirty="0">
                  <a:solidFill>
                    <a:schemeClr val="bg1">
                      <a:lumMod val="50000"/>
                    </a:schemeClr>
                  </a:solidFill>
                  <a:latin typeface="Calibri" pitchFamily="34" charset="0"/>
                  <a:cs typeface="Calibri" panose="020F0502020204030204" pitchFamily="34" charset="0"/>
                </a:rPr>
                <a:t>Design</a:t>
              </a:r>
              <a:r>
                <a:rPr lang="en-US" sz="4900" baseline="0" dirty="0">
                  <a:solidFill>
                    <a:schemeClr val="bg1">
                      <a:lumMod val="50000"/>
                    </a:schemeClr>
                  </a:solidFill>
                  <a:latin typeface="Calibri" pitchFamily="34" charset="0"/>
                  <a:cs typeface="Calibri" panose="020F0502020204030204" pitchFamily="34" charset="0"/>
                </a:rPr>
                <a:t> tab, then select the </a:t>
              </a:r>
              <a:r>
                <a:rPr lang="en-US" sz="4900" b="1" baseline="0" dirty="0">
                  <a:solidFill>
                    <a:schemeClr val="bg1">
                      <a:lumMod val="50000"/>
                    </a:schemeClr>
                  </a:solidFill>
                  <a:latin typeface="Calibri" pitchFamily="34" charset="0"/>
                  <a:cs typeface="Calibri" panose="020F0502020204030204" pitchFamily="34" charset="0"/>
                </a:rPr>
                <a:t>Colors</a:t>
              </a:r>
              <a:r>
                <a:rPr lang="en-US" sz="49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Once your poster file is ready, visit</a:t>
              </a:r>
              <a:r>
                <a:rPr lang="en-US" sz="4900" baseline="0" dirty="0">
                  <a:solidFill>
                    <a:schemeClr val="bg1">
                      <a:lumMod val="50000"/>
                    </a:schemeClr>
                  </a:solidFill>
                  <a:latin typeface="Calibri" pitchFamily="34" charset="0"/>
                  <a:cs typeface="Calibri" panose="020F0502020204030204" pitchFamily="34" charset="0"/>
                </a:rPr>
                <a:t> </a:t>
              </a:r>
              <a:r>
                <a:rPr lang="en-US" sz="4900" b="1" baseline="0" dirty="0">
                  <a:solidFill>
                    <a:schemeClr val="bg1">
                      <a:lumMod val="50000"/>
                    </a:schemeClr>
                  </a:solidFill>
                  <a:latin typeface="Calibri" pitchFamily="34" charset="0"/>
                  <a:cs typeface="Calibri" panose="020F0502020204030204" pitchFamily="34" charset="0"/>
                </a:rPr>
                <a:t>www.genigraphics.com</a:t>
              </a:r>
              <a:r>
                <a:rPr lang="en-US" sz="49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dirty="0">
                  <a:solidFill>
                    <a:schemeClr val="bg1">
                      <a:lumMod val="50000"/>
                    </a:schemeClr>
                  </a:solidFill>
                  <a:latin typeface="Calibri" pitchFamily="34" charset="0"/>
                  <a:cs typeface="Calibri" panose="020F0502020204030204" pitchFamily="34" charset="0"/>
                </a:rPr>
                <a:t>US and Canada:  1-800-790-4001</a:t>
              </a:r>
              <a:br>
                <a:rPr lang="en-US" sz="4900" baseline="0" dirty="0">
                  <a:solidFill>
                    <a:schemeClr val="bg1">
                      <a:lumMod val="50000"/>
                    </a:schemeClr>
                  </a:solidFill>
                  <a:latin typeface="Calibri" pitchFamily="34" charset="0"/>
                  <a:cs typeface="Calibri" panose="020F0502020204030204" pitchFamily="34" charset="0"/>
                </a:rPr>
              </a:br>
              <a:r>
                <a:rPr lang="en-US" sz="49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600" dirty="0">
                  <a:solidFill>
                    <a:schemeClr val="bg1">
                      <a:lumMod val="50000"/>
                    </a:schemeClr>
                  </a:solidFill>
                  <a:latin typeface="Calibri" pitchFamily="34" charset="0"/>
                  <a:cs typeface="Calibri" panose="020F0502020204030204" pitchFamily="34" charset="0"/>
                </a:rPr>
                <a:t/>
              </a:r>
              <a:br>
                <a:rPr lang="en-US" sz="3600" dirty="0">
                  <a:solidFill>
                    <a:schemeClr val="bg1">
                      <a:lumMod val="50000"/>
                    </a:schemeClr>
                  </a:solidFill>
                  <a:latin typeface="Calibri" pitchFamily="34" charset="0"/>
                  <a:cs typeface="Calibri" panose="020F0502020204030204" pitchFamily="34" charset="0"/>
                </a:rPr>
              </a:br>
              <a:r>
                <a:rPr lang="en-US" sz="360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a:extLst>
                <a:ext uri="{FF2B5EF4-FFF2-40B4-BE49-F238E27FC236}">
                  <a16:creationId xmlns="" xmlns:a16="http://schemas.microsoft.com/office/drawing/2014/main" id="{7BC9F82D-95DA-49DA-BE65-A0623C7DA1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15" name="Picture 14">
            <a:extLst>
              <a:ext uri="{FF2B5EF4-FFF2-40B4-BE49-F238E27FC236}">
                <a16:creationId xmlns="" xmlns:a16="http://schemas.microsoft.com/office/drawing/2014/main" id="{C3E37D2B-E2A9-420A-AA43-8831BDD464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00" y="32613600"/>
            <a:ext cx="5297435" cy="185928"/>
          </a:xfrm>
          <a:prstGeom prst="rect">
            <a:avLst/>
          </a:prstGeom>
        </p:spPr>
      </p:pic>
    </p:spTree>
    <p:extLst>
      <p:ext uri="{BB962C8B-B14F-4D97-AF65-F5344CB8AC3E}">
        <p14:creationId xmlns:p14="http://schemas.microsoft.com/office/powerpoint/2010/main" val="3690493784"/>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3291840" rtl="0" eaLnBrk="1" latinLnBrk="0" hangingPunct="1">
        <a:lnSpc>
          <a:spcPct val="90000"/>
        </a:lnSpc>
        <a:spcBef>
          <a:spcPct val="0"/>
        </a:spcBef>
        <a:buNone/>
        <a:defRPr sz="8000" b="0" kern="1200">
          <a:solidFill>
            <a:schemeClr val="tx1"/>
          </a:solidFill>
          <a:latin typeface="Calibri" panose="020F0502020204030204" pitchFamily="34" charset="0"/>
          <a:ea typeface="+mj-ea"/>
          <a:cs typeface="Calibri" panose="020F0502020204030204" pitchFamily="34" charset="0"/>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800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660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54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480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480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chimezie@healthfsc.org"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3644374" y="553998"/>
            <a:ext cx="36741626" cy="180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37" tIns="342842" rIns="137137" bIns="3428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en-US" sz="7200" b="1" dirty="0"/>
              <a:t> </a:t>
            </a:r>
            <a:r>
              <a:rPr lang="en-US" sz="6000" b="1" dirty="0">
                <a:solidFill>
                  <a:schemeClr val="bg1"/>
                </a:solidFill>
              </a:rPr>
              <a:t>School-based Health Promotion Program:  An Approach to Reduced Youth Behavioral Risk Factors</a:t>
            </a:r>
            <a:endParaRPr lang="en-US" sz="6000" dirty="0">
              <a:solidFill>
                <a:schemeClr val="bg1"/>
              </a:solidFill>
            </a:endParaRPr>
          </a:p>
        </p:txBody>
      </p:sp>
      <p:sp>
        <p:nvSpPr>
          <p:cNvPr id="5" name="Text Box 123"/>
          <p:cNvSpPr txBox="1">
            <a:spLocks noChangeArrowheads="1"/>
          </p:cNvSpPr>
          <p:nvPr/>
        </p:nvSpPr>
        <p:spPr bwMode="auto">
          <a:xfrm>
            <a:off x="8229600" y="2354374"/>
            <a:ext cx="27432000" cy="176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137137" rIns="137137" bIns="13713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400" b="1" dirty="0">
                <a:solidFill>
                  <a:schemeClr val="bg1"/>
                </a:solidFill>
                <a:latin typeface="Arial" panose="020B0604020202020204" pitchFamily="34" charset="0"/>
                <a:cs typeface="Arial" panose="020B0604020202020204" pitchFamily="34" charset="0"/>
              </a:rPr>
              <a:t>Raymond O. Chimezie, PhD, CHES, FRSPH</a:t>
            </a:r>
          </a:p>
          <a:p>
            <a:pPr algn="ctr" eaLnBrk="1" hangingPunct="1"/>
            <a:r>
              <a:rPr lang="en-US" sz="3600" b="1" dirty="0">
                <a:solidFill>
                  <a:schemeClr val="bg1"/>
                </a:solidFill>
                <a:latin typeface="Arial" panose="020B0604020202020204" pitchFamily="34" charset="0"/>
                <a:cs typeface="Arial" panose="020B0604020202020204" pitchFamily="34" charset="0"/>
              </a:rPr>
              <a:t>President &amp; Founder,  Health for Schools &amp; Communities Foundation, Inc</a:t>
            </a:r>
            <a:r>
              <a:rPr lang="en-US" sz="4000" dirty="0">
                <a:solidFill>
                  <a:schemeClr val="bg1"/>
                </a:solidFill>
                <a:latin typeface="Arial" panose="020B0604020202020204" pitchFamily="34" charset="0"/>
                <a:cs typeface="Arial" panose="020B0604020202020204" pitchFamily="34" charset="0"/>
              </a:rPr>
              <a:t>.</a:t>
            </a:r>
          </a:p>
        </p:txBody>
      </p:sp>
      <p:sp>
        <p:nvSpPr>
          <p:cNvPr id="24" name="TextBox 23"/>
          <p:cNvSpPr txBox="1"/>
          <p:nvPr/>
        </p:nvSpPr>
        <p:spPr>
          <a:xfrm>
            <a:off x="1706881" y="30503545"/>
            <a:ext cx="12923519" cy="931012"/>
          </a:xfrm>
          <a:prstGeom prst="rect">
            <a:avLst/>
          </a:prstGeom>
          <a:noFill/>
        </p:spPr>
        <p:txBody>
          <a:bodyPr wrap="square" lIns="68568" tIns="34284" rIns="68568" bIns="34284" rtlCol="0">
            <a:spAutoFit/>
          </a:bodyPr>
          <a:lstStyle/>
          <a:p>
            <a:r>
              <a:rPr lang="en-US" sz="2800" dirty="0"/>
              <a:t>Poster presentation at the 2018 California School-based Health Alliance Conference, Sacramento, California, May 17, 2018</a:t>
            </a:r>
          </a:p>
        </p:txBody>
      </p:sp>
      <p:sp>
        <p:nvSpPr>
          <p:cNvPr id="25" name="TextBox 24"/>
          <p:cNvSpPr txBox="1"/>
          <p:nvPr/>
        </p:nvSpPr>
        <p:spPr>
          <a:xfrm>
            <a:off x="1706880" y="29146502"/>
            <a:ext cx="12891005" cy="746346"/>
          </a:xfrm>
          <a:prstGeom prst="rect">
            <a:avLst/>
          </a:prstGeom>
          <a:noFill/>
        </p:spPr>
        <p:txBody>
          <a:bodyPr wrap="none" lIns="68568" tIns="34284" rIns="68568" bIns="34284" rtlCol="0">
            <a:spAutoFit/>
          </a:bodyPr>
          <a:lstStyle/>
          <a:p>
            <a:r>
              <a:rPr lang="en-US" sz="4400" b="1" dirty="0"/>
              <a:t>Contacts: </a:t>
            </a:r>
            <a:r>
              <a:rPr lang="en-US" sz="4400" b="1" dirty="0">
                <a:hlinkClick r:id="rId2"/>
              </a:rPr>
              <a:t>Rchimezie@healthfsc.org</a:t>
            </a:r>
            <a:r>
              <a:rPr lang="en-US" sz="4400" b="1" dirty="0"/>
              <a:t>. Ph.: 510-703-7798</a:t>
            </a:r>
          </a:p>
        </p:txBody>
      </p:sp>
      <p:sp>
        <p:nvSpPr>
          <p:cNvPr id="26" name="TextBox 25"/>
          <p:cNvSpPr txBox="1"/>
          <p:nvPr/>
        </p:nvSpPr>
        <p:spPr>
          <a:xfrm>
            <a:off x="28854239" y="26646365"/>
            <a:ext cx="13257213" cy="4324236"/>
          </a:xfrm>
          <a:prstGeom prst="rect">
            <a:avLst/>
          </a:prstGeom>
          <a:noFill/>
        </p:spPr>
        <p:txBody>
          <a:bodyPr wrap="square" lIns="68568" tIns="68568" rIns="68568" bIns="68568" numCol="1" spcCol="342842" rtlCol="0">
            <a:spAutoFit/>
          </a:bodyPr>
          <a:lstStyle/>
          <a:p>
            <a:r>
              <a:rPr lang="en-US" sz="1600" dirty="0">
                <a:latin typeface="Times New Roman" panose="02020603050405020304" pitchFamily="18" charset="0"/>
                <a:cs typeface="Times New Roman" panose="02020603050405020304" pitchFamily="18" charset="0"/>
              </a:rPr>
              <a:t>1. Allensworth D, Lawson E, Nicholson L, et al., editors. Schools &amp; Health: Our nation's 	investment. Washington (DC): National Academies Press (US); 1997. 2, Evolution of School Health Programs. Retrieved from: https://www.ncbi.nlm.nih.gov/books/NBK232693 </a:t>
            </a:r>
          </a:p>
          <a:p>
            <a:r>
              <a:rPr lang="en-US" sz="1600" dirty="0">
                <a:latin typeface="Times New Roman" panose="02020603050405020304" pitchFamily="18" charset="0"/>
                <a:cs typeface="Times New Roman" panose="02020603050405020304" pitchFamily="18" charset="0"/>
              </a:rPr>
              <a:t>2. Center on Juvenile and Criminal Justice. (2018). California’s Division of Juvenile Justice (DJJ)  reports high recidivism despite surging costs. Retrieved from http://www.cjcj.org/news/11350</a:t>
            </a:r>
          </a:p>
          <a:p>
            <a:r>
              <a:rPr lang="en-US" sz="1600" dirty="0">
                <a:latin typeface="Times New Roman" panose="02020603050405020304" pitchFamily="18" charset="0"/>
                <a:cs typeface="Times New Roman" panose="02020603050405020304" pitchFamily="18" charset="0"/>
              </a:rPr>
              <a:t>3. </a:t>
            </a:r>
            <a:r>
              <a:rPr lang="en-US" sz="1600" dirty="0" err="1">
                <a:latin typeface="Times New Roman" panose="02020603050405020304" pitchFamily="18" charset="0"/>
                <a:cs typeface="Times New Roman" panose="02020603050405020304" pitchFamily="18" charset="0"/>
              </a:rPr>
              <a:t>McEvily</a:t>
            </a:r>
            <a:r>
              <a:rPr lang="en-US" sz="1600" dirty="0">
                <a:latin typeface="Times New Roman" panose="02020603050405020304" pitchFamily="18" charset="0"/>
                <a:cs typeface="Times New Roman" panose="02020603050405020304" pitchFamily="18" charset="0"/>
              </a:rPr>
              <a:t>, B., </a:t>
            </a:r>
            <a:r>
              <a:rPr lang="en-US" sz="1600" dirty="0" err="1">
                <a:latin typeface="Times New Roman" panose="02020603050405020304" pitchFamily="18" charset="0"/>
                <a:cs typeface="Times New Roman" panose="02020603050405020304" pitchFamily="18" charset="0"/>
              </a:rPr>
              <a:t>Jaffee</a:t>
            </a:r>
            <a:r>
              <a:rPr lang="en-US" sz="1600" dirty="0">
                <a:latin typeface="Times New Roman" panose="02020603050405020304" pitchFamily="18" charset="0"/>
                <a:cs typeface="Times New Roman" panose="02020603050405020304" pitchFamily="18" charset="0"/>
              </a:rPr>
              <a:t>, J., &amp; </a:t>
            </a:r>
            <a:r>
              <a:rPr lang="en-US" sz="1600" dirty="0" err="1">
                <a:latin typeface="Times New Roman" panose="02020603050405020304" pitchFamily="18" charset="0"/>
                <a:cs typeface="Times New Roman" panose="02020603050405020304" pitchFamily="18" charset="0"/>
              </a:rPr>
              <a:t>Tortoriello</a:t>
            </a:r>
            <a:r>
              <a:rPr lang="en-US" sz="1600" dirty="0">
                <a:latin typeface="Times New Roman" panose="02020603050405020304" pitchFamily="18" charset="0"/>
                <a:cs typeface="Times New Roman" panose="02020603050405020304" pitchFamily="18" charset="0"/>
              </a:rPr>
              <a:t>, M. (2012). Not all bridging ties are equal:  Network  imprinting and firm growth in the Nashville legal industry, 1933–1978. Organization Science 23(2): 547-563. </a:t>
            </a:r>
          </a:p>
          <a:p>
            <a:r>
              <a:rPr lang="en-US" sz="1600" dirty="0">
                <a:latin typeface="Times New Roman" panose="02020603050405020304" pitchFamily="18" charset="0"/>
                <a:cs typeface="Times New Roman" panose="02020603050405020304" pitchFamily="18" charset="0"/>
              </a:rPr>
              <a:t>4. Mitchel, R. and O’Connell, J. (2009). Health education content standards for California Schools 2015. Retrieved from https://www.cde.ca.gov/be/st/ss/index.asp</a:t>
            </a:r>
          </a:p>
          <a:p>
            <a:r>
              <a:rPr lang="en-US" sz="1600" dirty="0">
                <a:latin typeface="Times New Roman" panose="02020603050405020304" pitchFamily="18" charset="0"/>
                <a:cs typeface="Times New Roman" panose="02020603050405020304" pitchFamily="18" charset="0"/>
              </a:rPr>
              <a:t>5. Morbidity and Mortality Weekly Report (2016). Youth behavior surveillance United States, 2015. Retrieved from https://www.cdc.gov/healthyyouth/data/yrbs/index.htm</a:t>
            </a:r>
          </a:p>
          <a:p>
            <a:r>
              <a:rPr lang="en-US" sz="1600" dirty="0">
                <a:latin typeface="Times New Roman" panose="02020603050405020304" pitchFamily="18" charset="0"/>
                <a:cs typeface="Times New Roman" panose="02020603050405020304" pitchFamily="18" charset="0"/>
              </a:rPr>
              <a:t>6. The Institute of Medicine (2012). Accelerating progress in of obesity prevention: Solving the weight of the nation. Washington, DC: The National Academies Press; 2012 </a:t>
            </a:r>
          </a:p>
          <a:p>
            <a:r>
              <a:rPr lang="en-US" sz="1600" dirty="0">
                <a:latin typeface="Times New Roman" panose="02020603050405020304" pitchFamily="18" charset="0"/>
                <a:cs typeface="Times New Roman" panose="02020603050405020304" pitchFamily="18" charset="0"/>
              </a:rPr>
              <a:t>7. United States Census Bureau. (2018). Annual Survey of School System Finances: Per Pupil Amounts for Current Spending of Public Elementary-Secondary School Systems by State: Fiscal Year 2015. Retrieved from https://factfinder.census.gov/faces/tableservices/jsf/pages/productview.xhtml?src=bkmk</a:t>
            </a:r>
          </a:p>
          <a:p>
            <a:r>
              <a:rPr lang="en-US" sz="1600" dirty="0">
                <a:latin typeface="Times New Roman" panose="02020603050405020304" pitchFamily="18" charset="0"/>
                <a:cs typeface="Times New Roman" panose="02020603050405020304" pitchFamily="18" charset="0"/>
              </a:rPr>
              <a:t>8. WHO. (2017). Child health. Retrieved from http://www.who.int/topics/child_health/en/</a:t>
            </a:r>
          </a:p>
          <a:p>
            <a:r>
              <a:rPr lang="en-US" sz="1600" dirty="0">
                <a:latin typeface="Times New Roman" panose="02020603050405020304" pitchFamily="18" charset="0"/>
                <a:cs typeface="Times New Roman" panose="02020603050405020304" pitchFamily="18" charset="0"/>
              </a:rPr>
              <a:t>9. WHO Technical Report Series N°870. Geneva, In St Leger, L., Young, I., Blanchard, C, &amp; 	Perry, M. (2009). Promoting health in school: from evidence to action. Retrieved from http://hivhealthclearinghouse.unesco.org/library/documents/promoting-health-schools- evidence-action </a:t>
            </a:r>
          </a:p>
        </p:txBody>
      </p:sp>
      <p:sp>
        <p:nvSpPr>
          <p:cNvPr id="10" name="Text Box 189"/>
          <p:cNvSpPr txBox="1">
            <a:spLocks noChangeArrowheads="1"/>
          </p:cNvSpPr>
          <p:nvPr/>
        </p:nvSpPr>
        <p:spPr bwMode="auto">
          <a:xfrm>
            <a:off x="1350515" y="5476841"/>
            <a:ext cx="13157705" cy="12588015"/>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b="1" dirty="0">
                <a:latin typeface="Times New Roman" panose="02020603050405020304" pitchFamily="18" charset="0"/>
                <a:cs typeface="Times New Roman" panose="02020603050405020304" pitchFamily="18" charset="0"/>
              </a:rPr>
              <a:t>Background: </a:t>
            </a:r>
          </a:p>
          <a:p>
            <a:pPr eaLnBrk="1" hangingPunct="1"/>
            <a:r>
              <a:rPr lang="en-US" sz="3200" i="1" dirty="0">
                <a:latin typeface="Times New Roman" panose="02020603050405020304" pitchFamily="18" charset="0"/>
                <a:cs typeface="Times New Roman" panose="02020603050405020304" pitchFamily="18" charset="0"/>
              </a:rPr>
              <a:t>Every child should be taught early in life, that, to preserve his own life and his own health and the lives and health of others, is one of the most important and constantly abiding duties,…  knowing and avoiding the causes of disease, disease itself will be avoided, and he may enjoy health and live; -(Allensworth, Lawson, Nicholson, et </a:t>
            </a:r>
            <a:r>
              <a:rPr lang="en-US" sz="3200" i="1" dirty="0" smtClean="0">
                <a:latin typeface="Times New Roman" panose="02020603050405020304" pitchFamily="18" charset="0"/>
                <a:cs typeface="Times New Roman" panose="02020603050405020304" pitchFamily="18" charset="0"/>
              </a:rPr>
              <a:t>al., 1997</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eaLnBrk="1" hangingPunct="1"/>
            <a:r>
              <a:rPr lang="en-US" sz="3200" dirty="0">
                <a:latin typeface="Times New Roman" panose="02020603050405020304" pitchFamily="18" charset="0"/>
                <a:cs typeface="Times New Roman" panose="02020603050405020304" pitchFamily="18" charset="0"/>
              </a:rPr>
              <a:t> </a:t>
            </a:r>
          </a:p>
          <a:p>
            <a:pPr eaLnBrk="1" hangingPunct="1"/>
            <a:r>
              <a:rPr lang="en-US" sz="3200" dirty="0">
                <a:latin typeface="Times New Roman" panose="02020603050405020304" pitchFamily="18" charset="0"/>
                <a:cs typeface="Times New Roman" panose="02020603050405020304" pitchFamily="18" charset="0"/>
              </a:rPr>
              <a:t>Early exposure of school children to proper healthy behaviors and awareness of the consequences of making poor choices is of primary importance to the education of the whole child. </a:t>
            </a:r>
          </a:p>
          <a:p>
            <a:pPr eaLnBrk="1" hangingPunct="1"/>
            <a:endParaRPr lang="en-US" sz="3200" dirty="0">
              <a:latin typeface="Times New Roman" panose="02020603050405020304" pitchFamily="18" charset="0"/>
              <a:cs typeface="Times New Roman" panose="02020603050405020304" pitchFamily="18" charset="0"/>
            </a:endParaRPr>
          </a:p>
          <a:p>
            <a:pPr eaLnBrk="1" hangingPunct="1"/>
            <a:r>
              <a:rPr lang="en-US" sz="3200" dirty="0">
                <a:latin typeface="Times New Roman" panose="02020603050405020304" pitchFamily="18" charset="0"/>
                <a:cs typeface="Times New Roman" panose="02020603050405020304" pitchFamily="18" charset="0"/>
              </a:rPr>
              <a:t>Failure to teach children proper health promotion and education habits while in school represents a gap in the education to develop the whole child. </a:t>
            </a:r>
          </a:p>
          <a:p>
            <a:pPr eaLnBrk="1" hangingPunct="1"/>
            <a:endParaRPr lang="en-US" sz="3200" dirty="0">
              <a:latin typeface="Times New Roman" panose="02020603050405020304" pitchFamily="18" charset="0"/>
              <a:cs typeface="Times New Roman" panose="02020603050405020304" pitchFamily="18" charset="0"/>
            </a:endParaRPr>
          </a:p>
          <a:p>
            <a:pPr eaLnBrk="1" hangingPunct="1"/>
            <a:r>
              <a:rPr lang="en-US" sz="3200" dirty="0">
                <a:latin typeface="Times New Roman" panose="02020603050405020304" pitchFamily="18" charset="0"/>
                <a:cs typeface="Times New Roman" panose="02020603050405020304" pitchFamily="18" charset="0"/>
              </a:rPr>
              <a:t>Children represent the future, and ensuring their healthy growth and development ought to be a prime concern of all societies (WHO, 2017).</a:t>
            </a:r>
          </a:p>
          <a:p>
            <a:pPr eaLnBrk="1" hangingPunct="1"/>
            <a:endParaRPr lang="en-US" sz="3200" dirty="0">
              <a:latin typeface="Times New Roman" panose="02020603050405020304" pitchFamily="18" charset="0"/>
              <a:cs typeface="Times New Roman" panose="02020603050405020304" pitchFamily="18" charset="0"/>
            </a:endParaRPr>
          </a:p>
          <a:p>
            <a:pPr eaLnBrk="1" hangingPunct="1"/>
            <a:r>
              <a:rPr lang="en-US" sz="3200" b="1" dirty="0">
                <a:latin typeface="Times New Roman" panose="02020603050405020304" pitchFamily="18" charset="0"/>
                <a:cs typeface="Times New Roman" panose="02020603050405020304" pitchFamily="18" charset="0"/>
              </a:rPr>
              <a:t>Problem:</a:t>
            </a:r>
          </a:p>
          <a:p>
            <a:pPr eaLnBrk="1" hangingPunct="1"/>
            <a:r>
              <a:rPr lang="en-US" sz="3200" dirty="0">
                <a:latin typeface="Times New Roman" panose="02020603050405020304" pitchFamily="18" charset="0"/>
                <a:cs typeface="Times New Roman" panose="02020603050405020304" pitchFamily="18" charset="0"/>
              </a:rPr>
              <a:t>Many school districts do not see the need for health education and promotion (HPE) especially at K-6 levels.</a:t>
            </a:r>
          </a:p>
          <a:p>
            <a:pPr eaLnBrk="1" hangingPunct="1"/>
            <a:endParaRPr lang="en-US" sz="3200" dirty="0">
              <a:latin typeface="Times New Roman" panose="02020603050405020304" pitchFamily="18" charset="0"/>
              <a:cs typeface="Times New Roman" panose="02020603050405020304" pitchFamily="18" charset="0"/>
            </a:endParaRPr>
          </a:p>
          <a:p>
            <a:pPr eaLnBrk="1" hangingPunct="1"/>
            <a:r>
              <a:rPr lang="en-US" sz="3200" b="1" dirty="0">
                <a:latin typeface="Times New Roman" panose="02020603050405020304" pitchFamily="18" charset="0"/>
                <a:cs typeface="Times New Roman" panose="02020603050405020304" pitchFamily="18" charset="0"/>
              </a:rPr>
              <a:t>Hypothesis:</a:t>
            </a:r>
          </a:p>
          <a:p>
            <a:pPr eaLnBrk="1" hangingPunct="1"/>
            <a:r>
              <a:rPr lang="en-US" sz="3200" dirty="0">
                <a:latin typeface="Times New Roman" panose="02020603050405020304" pitchFamily="18" charset="0"/>
                <a:cs typeface="Times New Roman" panose="02020603050405020304" pitchFamily="18" charset="0"/>
              </a:rPr>
              <a:t>Schools that are not incorporating health promotion and education in their curricula could be depriving students opportunities to learn, form, and practice desired healthy behaviors that could prevent life threatening diseases.  </a:t>
            </a:r>
          </a:p>
        </p:txBody>
      </p:sp>
      <p:sp>
        <p:nvSpPr>
          <p:cNvPr id="32" name="Rectangle 31"/>
          <p:cNvSpPr/>
          <p:nvPr/>
        </p:nvSpPr>
        <p:spPr>
          <a:xfrm>
            <a:off x="1340860" y="4409599"/>
            <a:ext cx="13167360" cy="1057751"/>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Abstract</a:t>
            </a:r>
          </a:p>
        </p:txBody>
      </p:sp>
      <p:sp>
        <p:nvSpPr>
          <p:cNvPr id="15" name="Text Box 194"/>
          <p:cNvSpPr txBox="1">
            <a:spLocks noChangeArrowheads="1"/>
          </p:cNvSpPr>
          <p:nvPr/>
        </p:nvSpPr>
        <p:spPr bwMode="auto">
          <a:xfrm>
            <a:off x="15361920" y="14706600"/>
            <a:ext cx="11384280" cy="1754280"/>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Calibri" pitchFamily="34" charset="0"/>
              </a:rPr>
              <a:t>Click here to insert your Results text. Type it in or copy and paste from your Word document or other source.</a:t>
            </a:r>
          </a:p>
          <a:p>
            <a:pPr eaLnBrk="1" hangingPunct="1"/>
            <a:endParaRPr lang="en-US" sz="3200" dirty="0">
              <a:latin typeface="Calibri" pitchFamily="34" charset="0"/>
            </a:endParaRPr>
          </a:p>
        </p:txBody>
      </p:sp>
      <p:sp>
        <p:nvSpPr>
          <p:cNvPr id="13" name="Text Box 192"/>
          <p:cNvSpPr txBox="1">
            <a:spLocks noChangeArrowheads="1"/>
          </p:cNvSpPr>
          <p:nvPr/>
        </p:nvSpPr>
        <p:spPr bwMode="auto">
          <a:xfrm>
            <a:off x="15361920" y="4449840"/>
            <a:ext cx="13167360" cy="23544861"/>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eaLnBrk="1" hangingPunct="1">
              <a:buFont typeface="Arial" panose="020B0604020202020204" pitchFamily="34" charset="0"/>
              <a:buChar char="•"/>
            </a:pPr>
            <a:r>
              <a:rPr lang="en-US" sz="3200" dirty="0">
                <a:latin typeface="Calibri" pitchFamily="34" charset="0"/>
              </a:rPr>
              <a:t> </a:t>
            </a:r>
            <a:r>
              <a:rPr lang="en-US" sz="3600" dirty="0">
                <a:latin typeface="Times New Roman" panose="02020603050405020304" pitchFamily="18" charset="0"/>
                <a:cs typeface="Times New Roman" panose="02020603050405020304" pitchFamily="18" charset="0"/>
              </a:rPr>
              <a:t>Youths are at risk of unintentional injuries and violence, tobacco use, alcohol and drug use, sexual misbehaviors and sexually transmitted infections (STIs), unhealthy dietary behaviors, and physical inactivity (Morbidity and Mortality Weekly Report, 2016).</a:t>
            </a:r>
          </a:p>
          <a:p>
            <a:pPr eaLnBrk="1" hangingPunct="1"/>
            <a:endParaRPr lang="en-US" sz="3600" dirty="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Tobacco use, unhealthy eating, and inadequate physical activity lead to chronic disease conditions in adulthood.</a:t>
            </a:r>
          </a:p>
          <a:p>
            <a:pPr lvl="0"/>
            <a:endParaRPr lang="en-US" sz="3600" dirty="0">
              <a:latin typeface="Times New Roman" panose="02020603050405020304" pitchFamily="18" charset="0"/>
              <a:cs typeface="Times New Roman" panose="02020603050405020304" pitchFamily="18" charset="0"/>
            </a:endParaRPr>
          </a:p>
          <a:p>
            <a:pPr lvl="0" eaLnBrk="1" hangingPunct="1"/>
            <a:r>
              <a:rPr lang="en-US" sz="3600" b="1" dirty="0">
                <a:latin typeface="Times New Roman" panose="02020603050405020304" pitchFamily="18" charset="0"/>
                <a:cs typeface="Times New Roman" panose="02020603050405020304" pitchFamily="18" charset="0"/>
              </a:rPr>
              <a:t>The Whole School, Whole Community, Whole Child Model:</a:t>
            </a:r>
          </a:p>
          <a:p>
            <a:pPr lvl="0" eaLnBrk="1" hangingPunct="1"/>
            <a:r>
              <a:rPr lang="en-US" sz="3600" b="1" dirty="0">
                <a:latin typeface="Times New Roman" panose="02020603050405020304" pitchFamily="18" charset="0"/>
                <a:cs typeface="Times New Roman" panose="02020603050405020304" pitchFamily="18" charset="0"/>
              </a:rPr>
              <a:t>-A framework for all schools</a:t>
            </a:r>
          </a:p>
          <a:p>
            <a:pPr lvl="0" eaLnBrk="1" hangingPunct="1"/>
            <a:endParaRPr lang="en-US" sz="3600" dirty="0">
              <a:latin typeface="Times New Roman" panose="02020603050405020304" pitchFamily="18" charset="0"/>
              <a:cs typeface="Times New Roman" panose="02020603050405020304" pitchFamily="18" charset="0"/>
            </a:endParaRPr>
          </a:p>
          <a:p>
            <a:pPr marL="571500" lvl="0" indent="-571500" eaLnBrk="1" hangingPunct="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Closes the gap to unbalanced education of children</a:t>
            </a:r>
          </a:p>
          <a:p>
            <a:pPr lvl="0" eaLnBrk="1" hangingPunct="1"/>
            <a:endParaRPr lang="en-US" sz="3600" dirty="0">
              <a:latin typeface="Times New Roman" panose="02020603050405020304" pitchFamily="18" charset="0"/>
              <a:cs typeface="Times New Roman" panose="02020603050405020304" pitchFamily="18" charset="0"/>
            </a:endParaRPr>
          </a:p>
          <a:p>
            <a:pPr marL="571500" lvl="0" indent="-571500" eaLnBrk="1" hangingPunct="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Healthy people are more likely to learn more effectively and accomplish higher goals</a:t>
            </a:r>
          </a:p>
          <a:p>
            <a:pPr lvl="0" eaLnBrk="1" hangingPunct="1"/>
            <a:endParaRPr lang="en-US" sz="3600" dirty="0">
              <a:latin typeface="Times New Roman" panose="02020603050405020304" pitchFamily="18" charset="0"/>
              <a:cs typeface="Times New Roman" panose="02020603050405020304" pitchFamily="18" charset="0"/>
            </a:endParaRPr>
          </a:p>
          <a:p>
            <a:pPr marL="571500" lvl="0" indent="-571500" eaLnBrk="1" hangingPunct="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Reinforce health promoting behaviors in students, and reduce risks that cause premature mortality and morbidity among young children.</a:t>
            </a:r>
          </a:p>
          <a:p>
            <a:pPr lvl="0" eaLnBrk="1" hangingPunct="1"/>
            <a:endParaRPr lang="en-US" sz="3600" dirty="0">
              <a:latin typeface="Times New Roman" panose="02020603050405020304" pitchFamily="18" charset="0"/>
              <a:cs typeface="Times New Roman" panose="02020603050405020304" pitchFamily="18" charset="0"/>
            </a:endParaRPr>
          </a:p>
          <a:p>
            <a:pPr marL="571500" lvl="0" indent="-571500" eaLnBrk="1" hangingPunct="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Promote a healthy national labor force and a productive society. </a:t>
            </a:r>
          </a:p>
          <a:p>
            <a:pPr lvl="0" eaLnBrk="1" hangingPunct="1"/>
            <a:endParaRPr lang="en-US" sz="3600" dirty="0">
              <a:latin typeface="Times New Roman" panose="02020603050405020304" pitchFamily="18" charset="0"/>
              <a:cs typeface="Times New Roman" panose="02020603050405020304" pitchFamily="18" charset="0"/>
            </a:endParaRPr>
          </a:p>
          <a:p>
            <a:pPr marL="571500" lvl="0" indent="-571500" eaLnBrk="1" hangingPunct="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Education focused on immediate and future needs of the child</a:t>
            </a:r>
          </a:p>
          <a:p>
            <a:pPr lvl="0" eaLnBrk="1" hangingPunct="1"/>
            <a:endParaRPr lang="en-US" sz="3600" dirty="0">
              <a:latin typeface="Times New Roman" panose="02020603050405020304" pitchFamily="18" charset="0"/>
              <a:cs typeface="Times New Roman" panose="02020603050405020304" pitchFamily="18" charset="0"/>
            </a:endParaRPr>
          </a:p>
          <a:p>
            <a:pPr marL="571500" lvl="0" indent="-571500" eaLnBrk="1" hangingPunct="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Engages schools, families, and communities to adopt positive healthy behaviors</a:t>
            </a:r>
          </a:p>
          <a:p>
            <a:pPr marL="571500" lvl="0" indent="-571500" eaLnBrk="1" hangingPunct="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lvl="0" indent="-571500" eaLnBrk="1" hangingPunct="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Promotes employee health and trains teachers as role models for students.</a:t>
            </a:r>
          </a:p>
          <a:p>
            <a:pPr lvl="0" eaLnBrk="1" hangingPunct="1"/>
            <a:endParaRPr lang="en-US" sz="3600" dirty="0">
              <a:latin typeface="Times New Roman" panose="02020603050405020304" pitchFamily="18" charset="0"/>
              <a:cs typeface="Times New Roman" panose="02020603050405020304" pitchFamily="18" charset="0"/>
            </a:endParaRPr>
          </a:p>
          <a:p>
            <a:pPr lvl="0" eaLnBrk="1" hangingPunct="1"/>
            <a:endParaRPr lang="en-US" sz="3600" dirty="0">
              <a:latin typeface="Times New Roman" panose="02020603050405020304" pitchFamily="18" charset="0"/>
              <a:cs typeface="Times New Roman" panose="02020603050405020304" pitchFamily="18" charset="0"/>
            </a:endParaRPr>
          </a:p>
          <a:p>
            <a:pPr lvl="0" eaLnBrk="1" hangingPunct="1"/>
            <a:endParaRPr lang="en-US" sz="4400" dirty="0">
              <a:latin typeface="Calibri" pitchFamily="34" charset="0"/>
            </a:endParaRPr>
          </a:p>
          <a:p>
            <a:pPr lvl="0" eaLnBrk="1" hangingPunct="1"/>
            <a:endParaRPr lang="en-US" sz="4400" dirty="0">
              <a:latin typeface="Calibri" pitchFamily="34" charset="0"/>
            </a:endParaRPr>
          </a:p>
          <a:p>
            <a:pPr lvl="0" eaLnBrk="1" hangingPunct="1"/>
            <a:endParaRPr lang="en-US" sz="4400" dirty="0">
              <a:latin typeface="Calibri" pitchFamily="34" charset="0"/>
            </a:endParaRPr>
          </a:p>
          <a:p>
            <a:pPr lvl="0" eaLnBrk="1" hangingPunct="1"/>
            <a:endParaRPr lang="en-US" sz="4400" dirty="0">
              <a:latin typeface="Calibri" pitchFamily="34" charset="0"/>
            </a:endParaRPr>
          </a:p>
          <a:p>
            <a:pPr lvl="0" eaLnBrk="1" hangingPunct="1"/>
            <a:endParaRPr lang="en-US" sz="4400" dirty="0">
              <a:latin typeface="Calibri" pitchFamily="34" charset="0"/>
            </a:endParaRPr>
          </a:p>
          <a:p>
            <a:pPr lvl="0" eaLnBrk="1" hangingPunct="1"/>
            <a:endParaRPr lang="en-US" sz="4400" dirty="0">
              <a:latin typeface="Calibri" pitchFamily="34" charset="0"/>
            </a:endParaRPr>
          </a:p>
          <a:p>
            <a:pPr lvl="0" eaLnBrk="1" hangingPunct="1"/>
            <a:endParaRPr lang="en-US" sz="4400" dirty="0">
              <a:latin typeface="Calibri" pitchFamily="34" charset="0"/>
            </a:endParaRPr>
          </a:p>
          <a:p>
            <a:pPr lvl="0" eaLnBrk="1" hangingPunct="1"/>
            <a:endParaRPr lang="en-US" sz="4400" dirty="0">
              <a:latin typeface="Calibri" pitchFamily="34" charset="0"/>
            </a:endParaRPr>
          </a:p>
          <a:p>
            <a:pPr lvl="0" eaLnBrk="1" hangingPunct="1"/>
            <a:endParaRPr lang="en-US" sz="4400" dirty="0">
              <a:latin typeface="Calibri" pitchFamily="34" charset="0"/>
            </a:endParaRPr>
          </a:p>
        </p:txBody>
      </p:sp>
      <p:sp>
        <p:nvSpPr>
          <p:cNvPr id="12" name="Text Box 191"/>
          <p:cNvSpPr txBox="1">
            <a:spLocks noChangeArrowheads="1"/>
          </p:cNvSpPr>
          <p:nvPr/>
        </p:nvSpPr>
        <p:spPr bwMode="auto">
          <a:xfrm>
            <a:off x="28879639" y="5073240"/>
            <a:ext cx="13167361" cy="9633360"/>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Average spending per child in K-12 is lower than national average in </a:t>
            </a:r>
            <a:r>
              <a:rPr lang="en-US" sz="3200" dirty="0" smtClean="0">
                <a:latin typeface="Times New Roman" panose="02020603050405020304" pitchFamily="18" charset="0"/>
                <a:cs typeface="Times New Roman" panose="02020603050405020304" pitchFamily="18" charset="0"/>
              </a:rPr>
              <a:t>California. In 2015, $10.467; </a:t>
            </a:r>
            <a:r>
              <a:rPr lang="en-US" sz="3200" dirty="0">
                <a:latin typeface="Times New Roman" panose="02020603050405020304" pitchFamily="18" charset="0"/>
                <a:cs typeface="Times New Roman" panose="02020603050405020304" pitchFamily="18" charset="0"/>
              </a:rPr>
              <a:t>$9,595 (2014),  $9,220 (2013) –(U.S. Census Bureau, 2018). Cost/juvenile  </a:t>
            </a:r>
            <a:r>
              <a:rPr lang="en-US" sz="3200" dirty="0" smtClean="0">
                <a:latin typeface="Times New Roman" panose="02020603050405020304" pitchFamily="18" charset="0"/>
                <a:cs typeface="Times New Roman" panose="02020603050405020304" pitchFamily="18" charset="0"/>
              </a:rPr>
              <a:t>rose from $251,751(2015), $252,391(2016), to  </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251,318 in 2017. </a:t>
            </a:r>
            <a:endParaRPr lang="en-US" sz="3200" dirty="0">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Investing in health education and promotion </a:t>
            </a:r>
            <a:r>
              <a:rPr lang="en-US" sz="3200" dirty="0" smtClean="0">
                <a:latin typeface="Times New Roman" panose="02020603050405020304" pitchFamily="18" charset="0"/>
                <a:cs typeface="Times New Roman" panose="02020603050405020304" pitchFamily="18" charset="0"/>
              </a:rPr>
              <a:t> could have reduced </a:t>
            </a:r>
            <a:r>
              <a:rPr lang="en-US" sz="3200" dirty="0">
                <a:latin typeface="Times New Roman" panose="02020603050405020304" pitchFamily="18" charset="0"/>
                <a:cs typeface="Times New Roman" panose="02020603050405020304" pitchFamily="18" charset="0"/>
              </a:rPr>
              <a:t>the number of incarcerated children,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rate </a:t>
            </a:r>
            <a:r>
              <a:rPr lang="en-US" sz="3200" dirty="0" smtClean="0">
                <a:latin typeface="Times New Roman" panose="02020603050405020304" pitchFamily="18" charset="0"/>
                <a:cs typeface="Times New Roman" panose="02020603050405020304" pitchFamily="18" charset="0"/>
              </a:rPr>
              <a:t>of mortality </a:t>
            </a:r>
            <a:r>
              <a:rPr lang="en-US" sz="3200" dirty="0">
                <a:latin typeface="Times New Roman" panose="02020603050405020304" pitchFamily="18" charset="0"/>
                <a:cs typeface="Times New Roman" panose="02020603050405020304" pitchFamily="18" charset="0"/>
              </a:rPr>
              <a:t>and morbidity, and </a:t>
            </a:r>
            <a:r>
              <a:rPr lang="en-US" sz="3200" dirty="0" smtClean="0">
                <a:latin typeface="Times New Roman" panose="02020603050405020304" pitchFamily="18" charset="0"/>
                <a:cs typeface="Times New Roman" panose="02020603050405020304" pitchFamily="18" charset="0"/>
              </a:rPr>
              <a:t> the associated  costs. </a:t>
            </a:r>
            <a:endParaRPr lang="en-US" sz="3200" dirty="0">
              <a:latin typeface="Times New Roman" panose="02020603050405020304" pitchFamily="18" charset="0"/>
              <a:cs typeface="Times New Roman" panose="02020603050405020304" pitchFamily="18" charset="0"/>
            </a:endParaRPr>
          </a:p>
          <a:p>
            <a:pPr eaLnBrk="1" hangingPunct="1"/>
            <a:r>
              <a:rPr lang="en-US" sz="3200" dirty="0">
                <a:latin typeface="Calibri" pitchFamily="34" charset="0"/>
              </a:rPr>
              <a:t>   </a:t>
            </a:r>
            <a:endParaRPr lang="en-US" sz="3200" b="1" dirty="0"/>
          </a:p>
          <a:p>
            <a:pPr eaLnBrk="1" hangingPunct="1"/>
            <a:r>
              <a:rPr lang="en-US" sz="3200" b="1" dirty="0">
                <a:latin typeface="Times New Roman" panose="02020603050405020304" pitchFamily="18" charset="0"/>
                <a:cs typeface="Times New Roman" panose="02020603050405020304" pitchFamily="18" charset="0"/>
              </a:rPr>
              <a:t>Figure 1. DJJ cost per youth, actual (FY 2008-09—FY 2015-16), and expected (FY 2016-17</a:t>
            </a: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r>
              <a:rPr lang="en-US" sz="3200" dirty="0">
                <a:latin typeface="Calibri" pitchFamily="34" charset="0"/>
              </a:rPr>
              <a:t> http://www.cjcj.org/news/11350</a:t>
            </a:r>
          </a:p>
        </p:txBody>
      </p:sp>
      <p:sp>
        <p:nvSpPr>
          <p:cNvPr id="14" name="Text Box 193"/>
          <p:cNvSpPr txBox="1">
            <a:spLocks noChangeArrowheads="1"/>
          </p:cNvSpPr>
          <p:nvPr/>
        </p:nvSpPr>
        <p:spPr bwMode="auto">
          <a:xfrm>
            <a:off x="28854238" y="21072921"/>
            <a:ext cx="13257213" cy="4195718"/>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00" marR="0" lvl="0" indent="-342900">
              <a:lnSpc>
                <a:spcPct val="115000"/>
              </a:lnSpc>
              <a:spcBef>
                <a:spcPts val="0"/>
              </a:spcBef>
              <a:spcAft>
                <a:spcPts val="0"/>
              </a:spcAft>
              <a:buFont typeface="Symbol"/>
              <a:buChar char=""/>
            </a:pPr>
            <a:r>
              <a:rPr lang="en-US" sz="3200" dirty="0">
                <a:latin typeface="Times New Roman" panose="02020603050405020304" pitchFamily="18" charset="0"/>
                <a:ea typeface="Calibri"/>
                <a:cs typeface="Times New Roman" panose="02020603050405020304" pitchFamily="18" charset="0"/>
              </a:rPr>
              <a:t>Schools occupy a unique position to promote healthy behaviors while educating children </a:t>
            </a:r>
          </a:p>
          <a:p>
            <a:pPr marL="342900" marR="0" lvl="0" indent="-342900">
              <a:lnSpc>
                <a:spcPct val="115000"/>
              </a:lnSpc>
              <a:spcBef>
                <a:spcPts val="0"/>
              </a:spcBef>
              <a:spcAft>
                <a:spcPts val="0"/>
              </a:spcAft>
              <a:buFont typeface="Symbol"/>
              <a:buChar char=""/>
            </a:pPr>
            <a:r>
              <a:rPr lang="en-US" sz="3200" dirty="0">
                <a:latin typeface="Times New Roman" panose="02020603050405020304" pitchFamily="18" charset="0"/>
                <a:ea typeface="Calibri"/>
                <a:cs typeface="Times New Roman" panose="02020603050405020304" pitchFamily="18" charset="0"/>
              </a:rPr>
              <a:t>School-based health programs will help children avoid risky health behaviors and reduce the chances of developing chronic diseases</a:t>
            </a:r>
          </a:p>
          <a:p>
            <a:pPr marL="342900" marR="0" lvl="0" indent="-342900">
              <a:lnSpc>
                <a:spcPct val="115000"/>
              </a:lnSpc>
              <a:spcBef>
                <a:spcPts val="0"/>
              </a:spcBef>
              <a:spcAft>
                <a:spcPts val="1000"/>
              </a:spcAft>
              <a:buFont typeface="Symbol"/>
              <a:buChar char=""/>
            </a:pPr>
            <a:r>
              <a:rPr lang="en-US" sz="3200" dirty="0">
                <a:latin typeface="Times New Roman" panose="02020603050405020304" pitchFamily="18" charset="0"/>
                <a:ea typeface="Calibri"/>
                <a:cs typeface="Times New Roman" panose="02020603050405020304" pitchFamily="18" charset="0"/>
              </a:rPr>
              <a:t>Teaching health promotion and education relentlessly to school children is a preventive measure far more effective and productive than paying for the costs of incarcerating and rehabilitating juveniles.  </a:t>
            </a:r>
            <a:endParaRPr lang="en-US" sz="3200" dirty="0">
              <a:effectLst/>
              <a:latin typeface="Times New Roman" panose="02020603050405020304" pitchFamily="18" charset="0"/>
              <a:ea typeface="Calibri"/>
              <a:cs typeface="Times New Roman" panose="02020603050405020304" pitchFamily="18" charset="0"/>
            </a:endParaRPr>
          </a:p>
        </p:txBody>
      </p:sp>
      <p:sp>
        <p:nvSpPr>
          <p:cNvPr id="36" name="Rectangle 35"/>
          <p:cNvSpPr/>
          <p:nvPr/>
        </p:nvSpPr>
        <p:spPr>
          <a:xfrm>
            <a:off x="28854238" y="20342119"/>
            <a:ext cx="13257214"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Conclusions</a:t>
            </a:r>
          </a:p>
        </p:txBody>
      </p:sp>
      <p:sp>
        <p:nvSpPr>
          <p:cNvPr id="11" name="Text Box 190"/>
          <p:cNvSpPr txBox="1">
            <a:spLocks noChangeArrowheads="1"/>
          </p:cNvSpPr>
          <p:nvPr/>
        </p:nvSpPr>
        <p:spPr bwMode="auto">
          <a:xfrm>
            <a:off x="1350515" y="20034386"/>
            <a:ext cx="13157705" cy="8156032"/>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t> </a:t>
            </a: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Good health and academic success go hand in hand. Healthy children make better students, and better students become healthy, successful adults who are productive members of their communities (California Department of Education, 2009).  </a:t>
            </a:r>
          </a:p>
          <a:p>
            <a:pPr eaLnBrk="1" hangingPunct="1"/>
            <a:endParaRPr lang="en-US" sz="3200" dirty="0">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 health promoting school can be characterized as a school constantly strengthening its capacity as a healthy setting for living, learning and working-WHO, 1997</a:t>
            </a:r>
          </a:p>
          <a:p>
            <a:pPr marL="457200" indent="-457200" eaLnBrk="1" hangingPunct="1">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Children’s beliefs and behaviors are shaped during their formative years by the dominant behaviors in their environment and such behaviors tend to persist well into their lives (McEvily, Jaffee, &amp; Tortoriello, 2012). </a:t>
            </a:r>
          </a:p>
          <a:p>
            <a:pPr marL="457200" indent="-457200" eaLnBrk="1" hangingPunct="1">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must ‘‘strengthen schools as the heart of health.’’ The Institute of Medicine (2012)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0" y="27110737"/>
            <a:ext cx="3981450" cy="88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9639" y="4300504"/>
            <a:ext cx="1318101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191"/>
          <p:cNvSpPr txBox="1">
            <a:spLocks noChangeArrowheads="1"/>
          </p:cNvSpPr>
          <p:nvPr/>
        </p:nvSpPr>
        <p:spPr bwMode="auto">
          <a:xfrm>
            <a:off x="28854238" y="16221446"/>
            <a:ext cx="13231814" cy="3724050"/>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School districts to make policies and be supported by key figures in the district including principals</a:t>
            </a: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HPE be integrated in the life and culture of every school</a:t>
            </a: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K-12 schools adapt and contextualize health education to local needs</a:t>
            </a: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Appoint school health coordinator </a:t>
            </a: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Teachers trained and supported with resources</a:t>
            </a:r>
          </a:p>
          <a:p>
            <a:pPr marL="457200" indent="-457200" eaLnBrk="1" hangingPunct="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Engage parents as partners to reinforce HPE programs at home.</a:t>
            </a:r>
          </a:p>
        </p:txBody>
      </p:sp>
      <p:sp>
        <p:nvSpPr>
          <p:cNvPr id="29" name="Rectangle 28"/>
          <p:cNvSpPr/>
          <p:nvPr/>
        </p:nvSpPr>
        <p:spPr>
          <a:xfrm>
            <a:off x="28854238" y="15489926"/>
            <a:ext cx="13231814"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Recommendations</a:t>
            </a:r>
          </a:p>
        </p:txBody>
      </p:sp>
      <p:sp>
        <p:nvSpPr>
          <p:cNvPr id="34" name="Rectangle 33"/>
          <p:cNvSpPr/>
          <p:nvPr/>
        </p:nvSpPr>
        <p:spPr>
          <a:xfrm>
            <a:off x="1340860" y="19452932"/>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Literature Review</a:t>
            </a:r>
          </a:p>
        </p:txBody>
      </p:sp>
      <p:sp>
        <p:nvSpPr>
          <p:cNvPr id="27" name="Rectangle 26"/>
          <p:cNvSpPr/>
          <p:nvPr/>
        </p:nvSpPr>
        <p:spPr>
          <a:xfrm>
            <a:off x="28854238" y="25537463"/>
            <a:ext cx="13257212" cy="1057751"/>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Reference</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83100" y="21536682"/>
            <a:ext cx="9525000" cy="515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7580" y="10363200"/>
            <a:ext cx="12190570" cy="356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9937</TotalTime>
  <Words>836</Words>
  <Application>Microsoft Office PowerPoint</Application>
  <PresentationFormat>Custom</PresentationFormat>
  <Paragraphs>93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Genigraphics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Dr. Ray Chimezie</cp:lastModifiedBy>
  <cp:revision>303</cp:revision>
  <cp:lastPrinted>2018-04-20T03:06:09Z</cp:lastPrinted>
  <dcterms:created xsi:type="dcterms:W3CDTF">2013-02-10T21:14:48Z</dcterms:created>
  <dcterms:modified xsi:type="dcterms:W3CDTF">2019-05-20T06:44:34Z</dcterms:modified>
</cp:coreProperties>
</file>