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8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0"/>
  </p:normalViewPr>
  <p:slideViewPr>
    <p:cSldViewPr snapToGrid="0">
      <p:cViewPr varScale="1">
        <p:scale>
          <a:sx n="107" d="100"/>
          <a:sy n="107" d="100"/>
        </p:scale>
        <p:origin x="4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340A1-ACA0-DC4A-8407-EF910AF9D0F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23217-E45E-D144-9A0C-2DAFB18A3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3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6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8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8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2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1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1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Friday, November 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4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November 1,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836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t3tech@tee3tech.com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F7F2020-3718-4400-926B-893A0FBDC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00C66CE-2B3E-4513-9B9D-EC2B8182F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26" y="5230792"/>
            <a:ext cx="12198725" cy="164502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9F3C764-BCFB-4F32-B897-6513FF0F6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26" y="5230792"/>
            <a:ext cx="8122026" cy="1653935"/>
          </a:xfrm>
          <a:prstGeom prst="rect">
            <a:avLst/>
          </a:prstGeom>
          <a:gradFill>
            <a:gsLst>
              <a:gs pos="24000">
                <a:schemeClr val="accent2">
                  <a:alpha val="0"/>
                </a:schemeClr>
              </a:gs>
              <a:gs pos="99000">
                <a:schemeClr val="accent2">
                  <a:alpha val="68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11D24A-F765-48C8-813D-D3A5E5AAB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5080" y="3111827"/>
            <a:ext cx="1177951" cy="5415888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B8478-BE2F-A6FD-A114-0D1C9C820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302" y="5675092"/>
            <a:ext cx="5873585" cy="897157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Company presentation 2024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FD42042-BF9E-AC96-3B27-54CD3F42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49" y="2625774"/>
            <a:ext cx="4971783" cy="1677976"/>
          </a:xfrm>
          <a:prstGeom prst="rect">
            <a:avLst/>
          </a:prstGeom>
        </p:spPr>
      </p:pic>
      <p:pic>
        <p:nvPicPr>
          <p:cNvPr id="7" name="Picture 6" descr="Airplane on runway">
            <a:extLst>
              <a:ext uri="{FF2B5EF4-FFF2-40B4-BE49-F238E27FC236}">
                <a16:creationId xmlns:a16="http://schemas.microsoft.com/office/drawing/2014/main" id="{67524F53-A9EB-5EBD-15BA-B9E62DBD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088" y="1012556"/>
            <a:ext cx="4930626" cy="32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6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11C7-2572-08CF-D411-CCB6889D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48" y="423546"/>
            <a:ext cx="6501765" cy="214014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Aircraft Delivery &amp; Redelivery Solutions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1651EC-3616-1424-3D20-960BD68BF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48" y="3197368"/>
            <a:ext cx="5268037" cy="2567508"/>
          </a:xfrm>
        </p:spPr>
        <p:txBody>
          <a:bodyPr anchor="t">
            <a:normAutofit/>
          </a:bodyPr>
          <a:lstStyle/>
          <a:p>
            <a:r>
              <a:rPr lang="en-US" dirty="0"/>
              <a:t>Complete Aircraft Delivery and Redelivery Solutions for both Airline and Lessors, so that you can focus on your core business</a:t>
            </a:r>
          </a:p>
        </p:txBody>
      </p:sp>
      <p:pic>
        <p:nvPicPr>
          <p:cNvPr id="5" name="Content Placeholder 4" descr="A plane flying in the sky&#10;&#10;Description automatically generated">
            <a:extLst>
              <a:ext uri="{FF2B5EF4-FFF2-40B4-BE49-F238E27FC236}">
                <a16:creationId xmlns:a16="http://schemas.microsoft.com/office/drawing/2014/main" id="{CFEFADE5-598D-1B54-F608-D76FA2893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2" r="8481" b="3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7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7D9A3-55CF-A072-6A1C-04BC8E6B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715865"/>
            <a:ext cx="5268036" cy="811407"/>
          </a:xfrm>
        </p:spPr>
        <p:txBody>
          <a:bodyPr anchor="b">
            <a:normAutofit/>
          </a:bodyPr>
          <a:lstStyle/>
          <a:p>
            <a:r>
              <a:rPr lang="en-US" dirty="0"/>
              <a:t>INSPECTIONS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C2BB35-5A51-E08C-C83A-35856C51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2145246"/>
            <a:ext cx="5268037" cy="2567508"/>
          </a:xfrm>
        </p:spPr>
        <p:txBody>
          <a:bodyPr anchor="t">
            <a:normAutofit/>
          </a:bodyPr>
          <a:lstStyle/>
          <a:p>
            <a:r>
              <a:rPr lang="en-US" dirty="0"/>
              <a:t>Pre-Purchase Inspections</a:t>
            </a:r>
          </a:p>
          <a:p>
            <a:r>
              <a:rPr lang="en-US" dirty="0"/>
              <a:t>Surveillance Inspections</a:t>
            </a:r>
          </a:p>
          <a:p>
            <a:r>
              <a:rPr lang="en-US" dirty="0"/>
              <a:t>Lease Term Inspections</a:t>
            </a:r>
          </a:p>
          <a:p>
            <a:r>
              <a:rPr lang="en-US" dirty="0"/>
              <a:t>Shop Visit Management</a:t>
            </a:r>
          </a:p>
        </p:txBody>
      </p:sp>
      <p:pic>
        <p:nvPicPr>
          <p:cNvPr id="5" name="Content Placeholder 4" descr="A person in blue overalls looking at a tablet&#10;&#10;Description automatically generated">
            <a:extLst>
              <a:ext uri="{FF2B5EF4-FFF2-40B4-BE49-F238E27FC236}">
                <a16:creationId xmlns:a16="http://schemas.microsoft.com/office/drawing/2014/main" id="{878FB1B7-EBA7-BF22-670E-8370124D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06" r="3877" b="1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5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CC3EB-A7D2-3774-50B1-180EEBA58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457200"/>
            <a:ext cx="6329363" cy="2140145"/>
          </a:xfrm>
        </p:spPr>
        <p:txBody>
          <a:bodyPr anchor="b">
            <a:normAutofit/>
          </a:bodyPr>
          <a:lstStyle/>
          <a:p>
            <a:r>
              <a:rPr lang="en-US" dirty="0"/>
              <a:t>Airframe, Engine &amp; Component Records Review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750F7E-54CD-F006-AE75-784C98EE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" y="3054545"/>
            <a:ext cx="5268037" cy="2567508"/>
          </a:xfrm>
        </p:spPr>
        <p:txBody>
          <a:bodyPr anchor="t">
            <a:normAutofit/>
          </a:bodyPr>
          <a:lstStyle/>
          <a:p>
            <a:r>
              <a:rPr lang="en-US" dirty="0"/>
              <a:t>Complete Airframe, Engine &amp; Component Records Review </a:t>
            </a:r>
          </a:p>
          <a:p>
            <a:r>
              <a:rPr lang="en-US" dirty="0"/>
              <a:t>Back to Birth (B2B) Engine and Component Review</a:t>
            </a:r>
          </a:p>
        </p:txBody>
      </p:sp>
      <p:pic>
        <p:nvPicPr>
          <p:cNvPr id="5" name="Content Placeholder 4" descr="A person writing on a paper&#10;&#10;Description automatically generated">
            <a:extLst>
              <a:ext uri="{FF2B5EF4-FFF2-40B4-BE49-F238E27FC236}">
                <a16:creationId xmlns:a16="http://schemas.microsoft.com/office/drawing/2014/main" id="{D52B4EFB-4118-0642-D28C-37BC24AE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00" r="-2" b="-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5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69626-6542-3A92-9A72-C18656B4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Worldwide footprint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F1C8F-6350-657C-7A11-AB5DB74D6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9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93E1-2447-0AFF-6E42-E53B59368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-172373"/>
            <a:ext cx="10241280" cy="1234440"/>
          </a:xfrm>
        </p:spPr>
        <p:txBody>
          <a:bodyPr/>
          <a:lstStyle/>
          <a:p>
            <a:r>
              <a:rPr lang="en-US" dirty="0"/>
              <a:t>Our Customers: Airlines </a:t>
            </a:r>
          </a:p>
        </p:txBody>
      </p:sp>
      <p:pic>
        <p:nvPicPr>
          <p:cNvPr id="5" name="Picture 4" descr="A red and blue logo&#10;&#10;Description automatically generated">
            <a:extLst>
              <a:ext uri="{FF2B5EF4-FFF2-40B4-BE49-F238E27FC236}">
                <a16:creationId xmlns:a16="http://schemas.microsoft.com/office/drawing/2014/main" id="{51CC03E5-F6F1-AF2F-F448-779D8515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81" y="1480543"/>
            <a:ext cx="3921919" cy="968375"/>
          </a:xfrm>
          <a:prstGeom prst="rect">
            <a:avLst/>
          </a:prstGeom>
        </p:spPr>
      </p:pic>
      <p:pic>
        <p:nvPicPr>
          <p:cNvPr id="9" name="Picture 8" descr="A logo with blue letters and a rainbow&#10;&#10;Description automatically generated">
            <a:extLst>
              <a:ext uri="{FF2B5EF4-FFF2-40B4-BE49-F238E27FC236}">
                <a16:creationId xmlns:a16="http://schemas.microsoft.com/office/drawing/2014/main" id="{C237D659-72CF-5871-704D-767C42F1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84" y="2608533"/>
            <a:ext cx="2518966" cy="1370113"/>
          </a:xfrm>
          <a:prstGeom prst="rect">
            <a:avLst/>
          </a:prstGeom>
        </p:spPr>
      </p:pic>
      <p:pic>
        <p:nvPicPr>
          <p:cNvPr id="1026" name="Picture 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2837D235-218B-055A-9FB7-566A2AA1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45" y="1577976"/>
            <a:ext cx="2437487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83970DFC-4AB0-BC1A-F022-B875B0E0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683125"/>
            <a:ext cx="2632075" cy="102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645927F2-38D4-B7BA-41C4-C0B9A213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59" y="3293590"/>
            <a:ext cx="3581282" cy="5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logo with a red and yellow ribbon&#10;&#10;Description automatically generated">
            <a:extLst>
              <a:ext uri="{FF2B5EF4-FFF2-40B4-BE49-F238E27FC236}">
                <a16:creationId xmlns:a16="http://schemas.microsoft.com/office/drawing/2014/main" id="{03A298B6-2769-36A5-1AC4-84470E295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549622"/>
            <a:ext cx="35560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 blue sign with yellow letters&#10;&#10;Description automatically generated">
            <a:extLst>
              <a:ext uri="{FF2B5EF4-FFF2-40B4-BE49-F238E27FC236}">
                <a16:creationId xmlns:a16="http://schemas.microsoft.com/office/drawing/2014/main" id="{F426CF6A-A67E-1841-F164-5B1910E8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27" y="1577976"/>
            <a:ext cx="2582186" cy="5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 blue and orange text&#10;&#10;Description automatically generated">
            <a:extLst>
              <a:ext uri="{FF2B5EF4-FFF2-40B4-BE49-F238E27FC236}">
                <a16:creationId xmlns:a16="http://schemas.microsoft.com/office/drawing/2014/main" id="{6C89A37E-67EE-D17E-50BE-9F3BB175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27" y="3035300"/>
            <a:ext cx="2298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17CF5727-6163-CEDD-66FF-606550729E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9227" y="4397829"/>
            <a:ext cx="2554014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1EB9-75F8-2CBB-015A-1BA82034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538353"/>
            <a:ext cx="10241280" cy="1234440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our Customers: Leasing Companies/ Consultant Agencies/ Banks</a:t>
            </a:r>
          </a:p>
        </p:txBody>
      </p:sp>
      <p:pic>
        <p:nvPicPr>
          <p:cNvPr id="2050" name="Picture 2" descr="A logo with black text&#10;&#10;Description automatically generated">
            <a:extLst>
              <a:ext uri="{FF2B5EF4-FFF2-40B4-BE49-F238E27FC236}">
                <a16:creationId xmlns:a16="http://schemas.microsoft.com/office/drawing/2014/main" id="{6BB2132E-6015-4E71-BAF1-80E7B050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33575"/>
            <a:ext cx="4306455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0158AC2-27FC-D156-2B7C-D4904088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1" y="2214562"/>
            <a:ext cx="5080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56A6F87-8BD2-0A74-9560-7AE62D98C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19" y="5124269"/>
            <a:ext cx="28575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 logo with red letters&#10;&#10;Description automatically generated">
            <a:extLst>
              <a:ext uri="{FF2B5EF4-FFF2-40B4-BE49-F238E27FC236}">
                <a16:creationId xmlns:a16="http://schemas.microsoft.com/office/drawing/2014/main" id="{E9FFB5B8-BAF1-BF77-CADC-FB1066ED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278631"/>
            <a:ext cx="25717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D9CB8AD-CE75-D278-DFFE-5176B0A4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025143"/>
            <a:ext cx="2708585" cy="95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 logo with text on it&#10;&#10;Description automatically generated">
            <a:extLst>
              <a:ext uri="{FF2B5EF4-FFF2-40B4-BE49-F238E27FC236}">
                <a16:creationId xmlns:a16="http://schemas.microsoft.com/office/drawing/2014/main" id="{8A455F38-4C8F-68D8-61AE-085AFD74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90" y="5025143"/>
            <a:ext cx="1907969" cy="95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A447B772-B3E6-84A9-A0D8-E88DE5136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4651702"/>
            <a:ext cx="2044021" cy="13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text on a blue background&#10;&#10;Description automatically generated">
            <a:extLst>
              <a:ext uri="{FF2B5EF4-FFF2-40B4-BE49-F238E27FC236}">
                <a16:creationId xmlns:a16="http://schemas.microsoft.com/office/drawing/2014/main" id="{0C2E83F4-ED8F-EF5A-093C-BF76144C1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891" y="3738385"/>
            <a:ext cx="3415241" cy="622300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5499B49-C5BD-1D33-FF8E-C93A2D60C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0450" y="3278631"/>
            <a:ext cx="2489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8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56FFE-1EC4-C4BD-2ED2-E5FA1D97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627091"/>
            <a:ext cx="5268036" cy="697107"/>
          </a:xfrm>
        </p:spPr>
        <p:txBody>
          <a:bodyPr anchor="b">
            <a:normAutofit/>
          </a:bodyPr>
          <a:lstStyle/>
          <a:p>
            <a:r>
              <a:rPr lang="en-US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B085D-6FA3-208E-3100-911E817B0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39" y="1597220"/>
            <a:ext cx="5268037" cy="154603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/>
              <a:t>Tel/</a:t>
            </a:r>
            <a:r>
              <a:rPr lang="en-US" sz="1900" dirty="0" err="1"/>
              <a:t>Whatsapp</a:t>
            </a:r>
            <a:r>
              <a:rPr lang="en-US" sz="1600" dirty="0"/>
              <a:t>:</a:t>
            </a:r>
          </a:p>
          <a:p>
            <a:pPr lvl="1"/>
            <a:r>
              <a:rPr lang="en-US" sz="1600" dirty="0"/>
              <a:t>Manuel Cordero: +1 (9250 322-9205</a:t>
            </a:r>
          </a:p>
          <a:p>
            <a:pPr lvl="1"/>
            <a:r>
              <a:rPr lang="en-US" sz="1600" dirty="0"/>
              <a:t>Cesar </a:t>
            </a:r>
            <a:r>
              <a:rPr lang="en-US" sz="1600" dirty="0" err="1"/>
              <a:t>Guedez</a:t>
            </a:r>
            <a:r>
              <a:rPr lang="en-US" sz="1600" dirty="0"/>
              <a:t>: +1 (786) 705-9417</a:t>
            </a:r>
          </a:p>
          <a:p>
            <a:pPr lvl="1"/>
            <a:r>
              <a:rPr lang="en-US" sz="1600" dirty="0"/>
              <a:t>Joaquin Cordero: +1 (925) 247-4279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 descr="Airplane taking off with city lights in background">
            <a:extLst>
              <a:ext uri="{FF2B5EF4-FFF2-40B4-BE49-F238E27FC236}">
                <a16:creationId xmlns:a16="http://schemas.microsoft.com/office/drawing/2014/main" id="{097426EC-4384-8D45-5FE0-C6D6902A2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2" r="25799" b="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82572-3B67-0914-20C3-27E2BD76790D}"/>
              </a:ext>
            </a:extLst>
          </p:cNvPr>
          <p:cNvSpPr txBox="1"/>
          <p:nvPr/>
        </p:nvSpPr>
        <p:spPr>
          <a:xfrm>
            <a:off x="701038" y="3031502"/>
            <a:ext cx="37709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500" dirty="0"/>
            </a:br>
            <a:r>
              <a:rPr lang="en-US" dirty="0"/>
              <a:t>Email</a:t>
            </a:r>
            <a:r>
              <a:rPr lang="en-US" sz="15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Manuel Cordero: ceo@tee3tech.com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Cesar </a:t>
            </a:r>
            <a:r>
              <a:rPr lang="en-US" sz="1500" dirty="0" err="1"/>
              <a:t>Guedez</a:t>
            </a:r>
            <a:r>
              <a:rPr lang="en-US" sz="1500" dirty="0"/>
              <a:t>: </a:t>
            </a:r>
            <a:r>
              <a:rPr lang="en-US" sz="1500" dirty="0">
                <a:hlinkClick r:id="rId3"/>
              </a:rPr>
              <a:t>t3tech@tee3tech.com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Joaquin Cordero: jcordero@tee3tech.com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7C2D1-D15A-3DA2-5949-4FF4F52A95D3}"/>
              </a:ext>
            </a:extLst>
          </p:cNvPr>
          <p:cNvSpPr txBox="1"/>
          <p:nvPr/>
        </p:nvSpPr>
        <p:spPr>
          <a:xfrm>
            <a:off x="701038" y="4588839"/>
            <a:ext cx="15338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Website</a:t>
            </a:r>
            <a:r>
              <a:rPr lang="en-US" sz="15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tee3tech.com</a:t>
            </a:r>
          </a:p>
        </p:txBody>
      </p:sp>
    </p:spTree>
    <p:extLst>
      <p:ext uri="{BB962C8B-B14F-4D97-AF65-F5344CB8AC3E}">
        <p14:creationId xmlns:p14="http://schemas.microsoft.com/office/powerpoint/2010/main" val="100656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0A118-1E6D-61FA-6666-6ED5E87C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5268036" cy="2140145"/>
          </a:xfrm>
        </p:spPr>
        <p:txBody>
          <a:bodyPr anchor="b">
            <a:normAutofit/>
          </a:bodyPr>
          <a:lstStyle/>
          <a:p>
            <a:r>
              <a:rPr lang="en-US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F829-DBA7-9237-1E60-584F40DA2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3054545"/>
            <a:ext cx="5268037" cy="256750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To Provide a Complete Suite of Technical &amp; Aircraft Ferry Services for Airlines &amp; Aircraft Leasing Companies</a:t>
            </a:r>
          </a:p>
        </p:txBody>
      </p:sp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601ED546-F2D1-E719-3B8E-9249F341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41" r="23460" b="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2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8650D-6ABA-4323-B5A0-7A62FBBC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5268036" cy="2140145"/>
          </a:xfrm>
        </p:spPr>
        <p:txBody>
          <a:bodyPr anchor="b">
            <a:normAutofit/>
          </a:bodyPr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DB8A0-20A7-4AC5-285C-E24ABECF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3054545"/>
            <a:ext cx="5268037" cy="2567508"/>
          </a:xfrm>
        </p:spPr>
        <p:txBody>
          <a:bodyPr anchor="t">
            <a:normAutofit/>
          </a:bodyPr>
          <a:lstStyle/>
          <a:p>
            <a:r>
              <a:rPr lang="en-US" sz="1600"/>
              <a:t>T3Tech, LLC is an Aviation Technical Services group</a:t>
            </a:r>
          </a:p>
          <a:p>
            <a:r>
              <a:rPr lang="en-US" sz="1600"/>
              <a:t>Founded by Manuel E. Cordero &amp; Cesar Guedez in 2019</a:t>
            </a:r>
          </a:p>
          <a:p>
            <a:r>
              <a:rPr lang="en-US" sz="1600"/>
              <a:t>Core Group of Consultants that are available to support and help with any questions and or needs the Customer might have</a:t>
            </a:r>
          </a:p>
          <a:p>
            <a:r>
              <a:rPr lang="en-US" sz="1600"/>
              <a:t>Manuel &amp; Cesar bring over 45 years of combined experience in the Aviation Technical Services Industry</a:t>
            </a:r>
          </a:p>
          <a:p>
            <a:endParaRPr lang="en-US" sz="1600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</p:txBody>
      </p:sp>
      <p:pic>
        <p:nvPicPr>
          <p:cNvPr id="5" name="Picture 4" descr="Team of four people using computer in call center">
            <a:extLst>
              <a:ext uri="{FF2B5EF4-FFF2-40B4-BE49-F238E27FC236}">
                <a16:creationId xmlns:a16="http://schemas.microsoft.com/office/drawing/2014/main" id="{33825701-0BFE-33E2-6D3F-4C8BCC8ACB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70" r="16581" b="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DE2C2FD-E004-4D9F-8114-036DC61BD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FBAF-5598-5BDC-80CD-95C6EBA2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199"/>
            <a:ext cx="9556320" cy="1009523"/>
          </a:xfrm>
        </p:spPr>
        <p:txBody>
          <a:bodyPr>
            <a:normAutofit/>
          </a:bodyPr>
          <a:lstStyle/>
          <a:p>
            <a:pPr algn="r"/>
            <a:r>
              <a:rPr lang="en-US"/>
              <a:t>HEadquarters</a:t>
            </a:r>
          </a:p>
        </p:txBody>
      </p:sp>
      <p:pic>
        <p:nvPicPr>
          <p:cNvPr id="5" name="Content Placeholder 4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4DD1F39C-8860-8E54-2625-AB63A6017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94"/>
          <a:stretch/>
        </p:blipFill>
        <p:spPr>
          <a:xfrm>
            <a:off x="1371609" y="1848455"/>
            <a:ext cx="4553509" cy="2294862"/>
          </a:xfrm>
          <a:prstGeom prst="rect">
            <a:avLst/>
          </a:prstGeom>
        </p:spPr>
      </p:pic>
      <p:pic>
        <p:nvPicPr>
          <p:cNvPr id="7" name="Picture 6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7EA96BF0-5E09-342B-EAF9-E465C3C27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09" r="-2" b="-2"/>
          <a:stretch/>
        </p:blipFill>
        <p:spPr>
          <a:xfrm>
            <a:off x="6246836" y="1848455"/>
            <a:ext cx="4568884" cy="229486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014D88-ECFC-0B8B-0403-6A30AD76A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457700"/>
            <a:ext cx="4357687" cy="14062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500" dirty="0"/>
              <a:t>Miami, Florida, USA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C204CD-18A5-4523-8283-B1288474E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5C168E-B52D-46FA-9CE0-8C2650473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3684A-2224-A709-4087-C54B48F455A1}"/>
              </a:ext>
            </a:extLst>
          </p:cNvPr>
          <p:cNvSpPr txBox="1"/>
          <p:nvPr/>
        </p:nvSpPr>
        <p:spPr>
          <a:xfrm>
            <a:off x="6246836" y="4795004"/>
            <a:ext cx="48672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Gig Harbor, Washington State, USA</a:t>
            </a:r>
          </a:p>
        </p:txBody>
      </p:sp>
    </p:spTree>
    <p:extLst>
      <p:ext uri="{BB962C8B-B14F-4D97-AF65-F5344CB8AC3E}">
        <p14:creationId xmlns:p14="http://schemas.microsoft.com/office/powerpoint/2010/main" val="4020467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FDB85-A4B9-F070-C976-C7A7C32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460180"/>
            <a:ext cx="5268036" cy="711395"/>
          </a:xfrm>
        </p:spPr>
        <p:txBody>
          <a:bodyPr anchor="b">
            <a:normAutofit/>
          </a:bodyPr>
          <a:lstStyle/>
          <a:p>
            <a:r>
              <a:rPr lang="en-US" dirty="0"/>
              <a:t>Our Team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645F64-272F-BB17-B372-B0D5CAC86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2018624"/>
            <a:ext cx="5645433" cy="421072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600" dirty="0"/>
              <a:t>CEO &amp; President of T3Tech, LLC</a:t>
            </a:r>
          </a:p>
          <a:p>
            <a:r>
              <a:rPr lang="en-US" sz="1600" dirty="0"/>
              <a:t>Prior to T3Tech, Manuel was responsible for the Technical Group at Jackson Square Aviation as their Senior Vice President of Technical Services</a:t>
            </a:r>
          </a:p>
          <a:p>
            <a:r>
              <a:rPr lang="en-US" sz="1600" dirty="0"/>
              <a:t>Was part of the team who founded Sky Holding and Jackson Square Aviation</a:t>
            </a:r>
          </a:p>
          <a:p>
            <a:r>
              <a:rPr lang="en-US" sz="1600" dirty="0"/>
              <a:t>During his various tenures, Manuel has provided expert advice on all technical and commercial aspects of lease, purchase and sale transactions</a:t>
            </a:r>
          </a:p>
          <a:p>
            <a:r>
              <a:rPr lang="en-US" sz="1600" dirty="0"/>
              <a:t>Led transition efforts related to over 250 aircraft delivery, redeliveries and early terminations</a:t>
            </a:r>
          </a:p>
          <a:p>
            <a:r>
              <a:rPr lang="en-US" sz="1600" dirty="0"/>
              <a:t>Holds a Bachelor of Science degree in Fluid Dynamics and an FAA Certified Airframe &amp; Powerplant Mechanics license; all obtained at the University of Illinois</a:t>
            </a:r>
          </a:p>
          <a:p>
            <a:endParaRPr lang="en-US" sz="1600" dirty="0"/>
          </a:p>
        </p:txBody>
      </p:sp>
      <p:pic>
        <p:nvPicPr>
          <p:cNvPr id="5" name="Content Placeholder 4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2F6164F2-E8DC-F5A0-8378-89A2878B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25" r="-3" b="112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C4497-94C8-160A-9B8E-BA06DE58AE34}"/>
              </a:ext>
            </a:extLst>
          </p:cNvPr>
          <p:cNvSpPr txBox="1"/>
          <p:nvPr/>
        </p:nvSpPr>
        <p:spPr>
          <a:xfrm>
            <a:off x="701040" y="1219341"/>
            <a:ext cx="375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Manuel E. Cordero</a:t>
            </a:r>
          </a:p>
        </p:txBody>
      </p:sp>
    </p:spTree>
    <p:extLst>
      <p:ext uri="{BB962C8B-B14F-4D97-AF65-F5344CB8AC3E}">
        <p14:creationId xmlns:p14="http://schemas.microsoft.com/office/powerpoint/2010/main" val="232070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DCC9A-FB58-8B97-54E1-5925F667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64" y="364263"/>
            <a:ext cx="5268036" cy="611382"/>
          </a:xfrm>
        </p:spPr>
        <p:txBody>
          <a:bodyPr anchor="b">
            <a:normAutofit/>
          </a:bodyPr>
          <a:lstStyle/>
          <a:p>
            <a:r>
              <a:rPr lang="en-US" dirty="0"/>
              <a:t>Our </a:t>
            </a:r>
            <a:r>
              <a:rPr lang="en-US" dirty="0" err="1"/>
              <a:t>TEam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5BD57D-57C6-3A8B-A101-BB878697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2058683"/>
            <a:ext cx="5268037" cy="4042079"/>
          </a:xfrm>
        </p:spPr>
        <p:txBody>
          <a:bodyPr anchor="t">
            <a:normAutofit/>
          </a:bodyPr>
          <a:lstStyle/>
          <a:p>
            <a:r>
              <a:rPr lang="en-US" sz="1600" dirty="0"/>
              <a:t>Founder and COO at T3Tech, LLC</a:t>
            </a:r>
          </a:p>
          <a:p>
            <a:r>
              <a:rPr lang="en-US" sz="1600" dirty="0"/>
              <a:t>25+ years of experience in the Aviation </a:t>
            </a:r>
            <a:r>
              <a:rPr lang="en-US" sz="1600" dirty="0" err="1"/>
              <a:t>Indiustry</a:t>
            </a:r>
            <a:endParaRPr lang="en-US" sz="1600" dirty="0"/>
          </a:p>
          <a:p>
            <a:r>
              <a:rPr lang="en-US" sz="1600" dirty="0"/>
              <a:t>Started his career in Airworthiness Engineering role in Venezuela</a:t>
            </a:r>
          </a:p>
          <a:p>
            <a:r>
              <a:rPr lang="en-US" sz="1600" dirty="0"/>
              <a:t>Transitioned to the MRO and Airline sector</a:t>
            </a:r>
          </a:p>
          <a:p>
            <a:r>
              <a:rPr lang="en-US" sz="1600" dirty="0"/>
              <a:t>Had roles as Quality Control, Quality Assurance Director, SVP of Engineering and Maintenance, Corporate VP of Operations</a:t>
            </a:r>
          </a:p>
          <a:p>
            <a:r>
              <a:rPr lang="en-US" sz="1600" dirty="0"/>
              <a:t>Has an expertise in Aircraft Purchase and Leasing Projects, Aircraft Deliveries &amp; Re-Deliveries, Fleet Transitions and Heavy Maintenance Management</a:t>
            </a:r>
          </a:p>
        </p:txBody>
      </p:sp>
      <p:pic>
        <p:nvPicPr>
          <p:cNvPr id="5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EB7A96C-52DE-7FB8-7B66-612FDA16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50" r="-4" b="-4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ED993-7BEA-655A-2FD9-DD5A0D4A837A}"/>
              </a:ext>
            </a:extLst>
          </p:cNvPr>
          <p:cNvSpPr txBox="1"/>
          <p:nvPr/>
        </p:nvSpPr>
        <p:spPr>
          <a:xfrm>
            <a:off x="889739" y="1221582"/>
            <a:ext cx="425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Cesar </a:t>
            </a:r>
            <a:r>
              <a:rPr lang="en-US" sz="2800" dirty="0" err="1"/>
              <a:t>Guedez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483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A3A77-38F0-F0D2-D375-62CABE51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631630"/>
            <a:ext cx="5268036" cy="597095"/>
          </a:xfrm>
        </p:spPr>
        <p:txBody>
          <a:bodyPr anchor="b">
            <a:normAutofit/>
          </a:bodyPr>
          <a:lstStyle/>
          <a:p>
            <a:r>
              <a:rPr lang="en-US" dirty="0"/>
              <a:t>Our Team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94890A-083F-37EB-F14E-0FD2A2E8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2531008"/>
            <a:ext cx="5268037" cy="2567508"/>
          </a:xfrm>
        </p:spPr>
        <p:txBody>
          <a:bodyPr anchor="t">
            <a:normAutofit/>
          </a:bodyPr>
          <a:lstStyle/>
          <a:p>
            <a:r>
              <a:rPr lang="en-US" sz="1600" dirty="0"/>
              <a:t>Supports T3Tech’s Marketing &amp; Business Development efforts</a:t>
            </a:r>
          </a:p>
          <a:p>
            <a:r>
              <a:rPr lang="en-US" sz="1600" dirty="0"/>
              <a:t>Currently expanding T3Tech’s Worldwide customer base</a:t>
            </a:r>
          </a:p>
          <a:p>
            <a:r>
              <a:rPr lang="en-US" sz="1600" dirty="0"/>
              <a:t>Holds a Bachelor of Media Studies &amp; Communications degree from Dominican University of California and a Masters degree from The San Francisco Academy of Art University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Content Placeholder 4" descr="A person with a beard smiling&#10;&#10;Description automatically generated">
            <a:extLst>
              <a:ext uri="{FF2B5EF4-FFF2-40B4-BE49-F238E27FC236}">
                <a16:creationId xmlns:a16="http://schemas.microsoft.com/office/drawing/2014/main" id="{7F1219B9-D1BA-B550-E971-DF0C103D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76" r="5622" b="-3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32DC2-147B-40DA-FA34-677152ECA6AC}"/>
              </a:ext>
            </a:extLst>
          </p:cNvPr>
          <p:cNvSpPr txBox="1"/>
          <p:nvPr/>
        </p:nvSpPr>
        <p:spPr>
          <a:xfrm>
            <a:off x="771525" y="150018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Joaquin E. Cordero</a:t>
            </a:r>
          </a:p>
        </p:txBody>
      </p:sp>
    </p:spTree>
    <p:extLst>
      <p:ext uri="{BB962C8B-B14F-4D97-AF65-F5344CB8AC3E}">
        <p14:creationId xmlns:p14="http://schemas.microsoft.com/office/powerpoint/2010/main" val="298127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4D397C-17DC-4973-9159-3B9A5293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B4E7F-34CB-1FC3-8247-31F18AC1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23830"/>
            <a:ext cx="9448800" cy="67586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Our Team: Core Consultants</a:t>
            </a:r>
          </a:p>
        </p:txBody>
      </p:sp>
      <p:pic>
        <p:nvPicPr>
          <p:cNvPr id="5" name="Content Placeholder 4" descr="A person in a suit&#10;&#10;Description automatically generated">
            <a:extLst>
              <a:ext uri="{FF2B5EF4-FFF2-40B4-BE49-F238E27FC236}">
                <a16:creationId xmlns:a16="http://schemas.microsoft.com/office/drawing/2014/main" id="{DBAAB3DF-6132-E36F-82DC-3F127B42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00" r="-2" b="14748"/>
          <a:stretch/>
        </p:blipFill>
        <p:spPr>
          <a:xfrm>
            <a:off x="585296" y="1598212"/>
            <a:ext cx="2412452" cy="2412452"/>
          </a:xfrm>
          <a:custGeom>
            <a:avLst/>
            <a:gdLst/>
            <a:ahLst/>
            <a:cxnLst/>
            <a:rect l="l" t="t" r="r" b="b"/>
            <a:pathLst>
              <a:path w="2412452" h="2412452">
                <a:moveTo>
                  <a:pt x="1206226" y="0"/>
                </a:moveTo>
                <a:cubicBezTo>
                  <a:pt x="1872406" y="0"/>
                  <a:pt x="2412452" y="540046"/>
                  <a:pt x="2412452" y="1206226"/>
                </a:cubicBezTo>
                <a:cubicBezTo>
                  <a:pt x="2412452" y="1872406"/>
                  <a:pt x="1872406" y="2412452"/>
                  <a:pt x="1206226" y="2412452"/>
                </a:cubicBezTo>
                <a:cubicBezTo>
                  <a:pt x="540046" y="2412452"/>
                  <a:pt x="0" y="1872406"/>
                  <a:pt x="0" y="1206226"/>
                </a:cubicBezTo>
                <a:cubicBezTo>
                  <a:pt x="0" y="540046"/>
                  <a:pt x="540046" y="0"/>
                  <a:pt x="1206226" y="0"/>
                </a:cubicBezTo>
                <a:close/>
              </a:path>
            </a:pathLst>
          </a:custGeom>
        </p:spPr>
      </p:pic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82FC50B8-ABEA-B750-8DB0-D2DCA7D96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-2"/>
          <a:stretch/>
        </p:blipFill>
        <p:spPr>
          <a:xfrm>
            <a:off x="4889774" y="1512269"/>
            <a:ext cx="2412452" cy="2412452"/>
          </a:xfrm>
          <a:custGeom>
            <a:avLst/>
            <a:gdLst/>
            <a:ahLst/>
            <a:cxnLst/>
            <a:rect l="l" t="t" r="r" b="b"/>
            <a:pathLst>
              <a:path w="2412452" h="2412452">
                <a:moveTo>
                  <a:pt x="1206226" y="0"/>
                </a:moveTo>
                <a:cubicBezTo>
                  <a:pt x="1872406" y="0"/>
                  <a:pt x="2412452" y="540046"/>
                  <a:pt x="2412452" y="1206226"/>
                </a:cubicBezTo>
                <a:cubicBezTo>
                  <a:pt x="2412452" y="1872406"/>
                  <a:pt x="1872406" y="2412452"/>
                  <a:pt x="1206226" y="2412452"/>
                </a:cubicBezTo>
                <a:cubicBezTo>
                  <a:pt x="540046" y="2412452"/>
                  <a:pt x="0" y="1872406"/>
                  <a:pt x="0" y="1206226"/>
                </a:cubicBezTo>
                <a:cubicBezTo>
                  <a:pt x="0" y="540046"/>
                  <a:pt x="540046" y="0"/>
                  <a:pt x="1206226" y="0"/>
                </a:cubicBezTo>
                <a:close/>
              </a:path>
            </a:pathLst>
          </a:custGeom>
        </p:spPr>
      </p:pic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A02F740-00A2-87F9-83EB-955F8936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75" r="1378" b="3"/>
          <a:stretch/>
        </p:blipFill>
        <p:spPr>
          <a:xfrm>
            <a:off x="9194252" y="1507363"/>
            <a:ext cx="2412452" cy="2412452"/>
          </a:xfrm>
          <a:custGeom>
            <a:avLst/>
            <a:gdLst/>
            <a:ahLst/>
            <a:cxnLst/>
            <a:rect l="l" t="t" r="r" b="b"/>
            <a:pathLst>
              <a:path w="2412452" h="2412452">
                <a:moveTo>
                  <a:pt x="1206226" y="0"/>
                </a:moveTo>
                <a:cubicBezTo>
                  <a:pt x="1872406" y="0"/>
                  <a:pt x="2412452" y="540046"/>
                  <a:pt x="2412452" y="1206226"/>
                </a:cubicBezTo>
                <a:cubicBezTo>
                  <a:pt x="2412452" y="1872406"/>
                  <a:pt x="1872406" y="2412452"/>
                  <a:pt x="1206226" y="2412452"/>
                </a:cubicBezTo>
                <a:cubicBezTo>
                  <a:pt x="540046" y="2412452"/>
                  <a:pt x="0" y="1872406"/>
                  <a:pt x="0" y="1206226"/>
                </a:cubicBezTo>
                <a:cubicBezTo>
                  <a:pt x="0" y="540046"/>
                  <a:pt x="540046" y="0"/>
                  <a:pt x="1206226" y="0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6BED9D8-C6B1-55A3-528B-DF15672B3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96" y="4229426"/>
            <a:ext cx="2664618" cy="20607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Oscar Amaya</a:t>
            </a:r>
          </a:p>
          <a:p>
            <a:r>
              <a:rPr lang="en-US" sz="1600" dirty="0"/>
              <a:t>Mechanical Aerospace Engineer with 25+ years experience in the Aviation Industry</a:t>
            </a:r>
          </a:p>
          <a:p>
            <a:r>
              <a:rPr lang="en-US" sz="1600" dirty="0"/>
              <a:t>Vast knowledge in Airframe Systems, Structures and Heavy Maintenance Specialist </a:t>
            </a:r>
          </a:p>
          <a:p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C0199-B50A-472C-9B6A-51424657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5540A2-2D72-419F-AFB6-A82A97E9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8A09C-F7CC-C5D5-65F7-558D8C07282B}"/>
              </a:ext>
            </a:extLst>
          </p:cNvPr>
          <p:cNvSpPr txBox="1"/>
          <p:nvPr/>
        </p:nvSpPr>
        <p:spPr>
          <a:xfrm>
            <a:off x="4346849" y="4170803"/>
            <a:ext cx="3939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Armando Colmenares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Aeronautical Engineer with 18+ years of experience in maintenance administration, production control and auditing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Armando was in charge of the Reliability Department, Maintenance Production Control, Fleet Maintenance Management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A4293-9BFD-1D62-B580-5F37B0877C61}"/>
              </a:ext>
            </a:extLst>
          </p:cNvPr>
          <p:cNvSpPr txBox="1"/>
          <p:nvPr/>
        </p:nvSpPr>
        <p:spPr>
          <a:xfrm>
            <a:off x="8707986" y="4068939"/>
            <a:ext cx="32506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Raul Guillen 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15+ years of experience in the Aviation Industry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Vast experience as a technical representative on-site, maintenance inspections, airframe checks, major modifications, technical records, &amp; technical reviews</a:t>
            </a:r>
          </a:p>
        </p:txBody>
      </p:sp>
      <p:pic>
        <p:nvPicPr>
          <p:cNvPr id="14" name="Content Placeholder 4" descr="A person in a suit&#10;&#10;Description automatically generated">
            <a:extLst>
              <a:ext uri="{FF2B5EF4-FFF2-40B4-BE49-F238E27FC236}">
                <a16:creationId xmlns:a16="http://schemas.microsoft.com/office/drawing/2014/main" id="{DAB3620A-93C5-E0BE-4BE4-4C4A501D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00" r="-2" b="14748"/>
          <a:stretch/>
        </p:blipFill>
        <p:spPr>
          <a:xfrm>
            <a:off x="585296" y="1441551"/>
            <a:ext cx="2412452" cy="2412452"/>
          </a:xfrm>
          <a:custGeom>
            <a:avLst/>
            <a:gdLst/>
            <a:ahLst/>
            <a:cxnLst/>
            <a:rect l="l" t="t" r="r" b="b"/>
            <a:pathLst>
              <a:path w="2412452" h="2412452">
                <a:moveTo>
                  <a:pt x="1206226" y="0"/>
                </a:moveTo>
                <a:cubicBezTo>
                  <a:pt x="1872406" y="0"/>
                  <a:pt x="2412452" y="540046"/>
                  <a:pt x="2412452" y="1206226"/>
                </a:cubicBezTo>
                <a:cubicBezTo>
                  <a:pt x="2412452" y="1872406"/>
                  <a:pt x="1872406" y="2412452"/>
                  <a:pt x="1206226" y="2412452"/>
                </a:cubicBezTo>
                <a:cubicBezTo>
                  <a:pt x="540046" y="2412452"/>
                  <a:pt x="0" y="1872406"/>
                  <a:pt x="0" y="1206226"/>
                </a:cubicBezTo>
                <a:cubicBezTo>
                  <a:pt x="0" y="540046"/>
                  <a:pt x="540046" y="0"/>
                  <a:pt x="12062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22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BBD5505-E50C-4C8C-B29A-6E8BC4075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D407A-9F9B-8E00-5FA9-B504FE3F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533281"/>
            <a:ext cx="4724399" cy="686282"/>
          </a:xfrm>
        </p:spPr>
        <p:txBody>
          <a:bodyPr>
            <a:normAutofit/>
          </a:bodyPr>
          <a:lstStyle/>
          <a:p>
            <a:r>
              <a:rPr lang="en-US" dirty="0"/>
              <a:t>Our Services</a:t>
            </a:r>
          </a:p>
        </p:txBody>
      </p:sp>
      <p:pic>
        <p:nvPicPr>
          <p:cNvPr id="15" name="Picture 14" descr="Filling out forms on a table">
            <a:extLst>
              <a:ext uri="{FF2B5EF4-FFF2-40B4-BE49-F238E27FC236}">
                <a16:creationId xmlns:a16="http://schemas.microsoft.com/office/drawing/2014/main" id="{C562B2EB-B21D-77C9-D6B9-2CD052B9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41" r="-3" b="-3"/>
          <a:stretch/>
        </p:blipFill>
        <p:spPr>
          <a:xfrm>
            <a:off x="8483967" y="1546065"/>
            <a:ext cx="2932189" cy="2444725"/>
          </a:xfrm>
          <a:prstGeom prst="rect">
            <a:avLst/>
          </a:prstGeom>
        </p:spPr>
      </p:pic>
      <p:pic>
        <p:nvPicPr>
          <p:cNvPr id="13" name="Picture 12" descr="Airplane taking off against dramatic sky">
            <a:extLst>
              <a:ext uri="{FF2B5EF4-FFF2-40B4-BE49-F238E27FC236}">
                <a16:creationId xmlns:a16="http://schemas.microsoft.com/office/drawing/2014/main" id="{8233296D-8E8B-85AE-F901-0A9F0442B8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243" b="3"/>
          <a:stretch/>
        </p:blipFill>
        <p:spPr>
          <a:xfrm>
            <a:off x="661544" y="1580781"/>
            <a:ext cx="2932189" cy="244472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885AD6D-D74B-9010-79D8-5388C54A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6" y="4282106"/>
            <a:ext cx="2328862" cy="1118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Aircraft Delivery                           &amp;                Redelivery Solutions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8E942F-99B3-4B03-9483-257868F33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798"/>
            <a:ext cx="12191999" cy="457198"/>
          </a:xfrm>
          <a:prstGeom prst="rect">
            <a:avLst/>
          </a:prstGeom>
          <a:gradFill>
            <a:gsLst>
              <a:gs pos="36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5F2208-8069-4052-9996-5399372CD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81454" y="6400798"/>
            <a:ext cx="8510542" cy="465570"/>
          </a:xfrm>
          <a:prstGeom prst="rect">
            <a:avLst/>
          </a:prstGeom>
          <a:gradFill>
            <a:gsLst>
              <a:gs pos="0">
                <a:schemeClr val="accent5">
                  <a:alpha val="57000"/>
                </a:schemeClr>
              </a:gs>
              <a:gs pos="100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0" descr="Mechanic working on an airplane">
            <a:extLst>
              <a:ext uri="{FF2B5EF4-FFF2-40B4-BE49-F238E27FC236}">
                <a16:creationId xmlns:a16="http://schemas.microsoft.com/office/drawing/2014/main" id="{95008301-4036-D6F3-A384-6860B27D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52" r="2286" b="-3"/>
          <a:stretch/>
        </p:blipFill>
        <p:spPr>
          <a:xfrm>
            <a:off x="4572754" y="2219686"/>
            <a:ext cx="2932189" cy="24447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4484CD-BDB1-656C-AE84-9C054AFFAFF1}"/>
              </a:ext>
            </a:extLst>
          </p:cNvPr>
          <p:cNvSpPr txBox="1"/>
          <p:nvPr/>
        </p:nvSpPr>
        <p:spPr>
          <a:xfrm>
            <a:off x="4800600" y="5072063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Inspections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9244C-CA6A-3B4D-6A20-78E3064D43F4}"/>
              </a:ext>
            </a:extLst>
          </p:cNvPr>
          <p:cNvSpPr txBox="1"/>
          <p:nvPr/>
        </p:nvSpPr>
        <p:spPr>
          <a:xfrm>
            <a:off x="8483964" y="4282106"/>
            <a:ext cx="2932189" cy="143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Airframe, Engine &amp; Component Records Review</a:t>
            </a:r>
          </a:p>
        </p:txBody>
      </p:sp>
    </p:spTree>
    <p:extLst>
      <p:ext uri="{BB962C8B-B14F-4D97-AF65-F5344CB8AC3E}">
        <p14:creationId xmlns:p14="http://schemas.microsoft.com/office/powerpoint/2010/main" val="359431440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Custom 3">
      <a:dk1>
        <a:srgbClr val="000000"/>
      </a:dk1>
      <a:lt1>
        <a:srgbClr val="FFFEF0"/>
      </a:lt1>
      <a:dk2>
        <a:srgbClr val="212745"/>
      </a:dk2>
      <a:lt2>
        <a:srgbClr val="B4DCFA"/>
      </a:lt2>
      <a:accent1>
        <a:srgbClr val="D30000"/>
      </a:accent1>
      <a:accent2>
        <a:srgbClr val="FF0000"/>
      </a:accent2>
      <a:accent3>
        <a:srgbClr val="FD0500"/>
      </a:accent3>
      <a:accent4>
        <a:srgbClr val="DD0000"/>
      </a:accent4>
      <a:accent5>
        <a:srgbClr val="FF0000"/>
      </a:accent5>
      <a:accent6>
        <a:srgbClr val="F20000"/>
      </a:accent6>
      <a:hlink>
        <a:srgbClr val="D60000"/>
      </a:hlink>
      <a:folHlink>
        <a:srgbClr val="59A8D1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587</Words>
  <Application>Microsoft Macintosh PowerPoint</Application>
  <PresentationFormat>Widescreen</PresentationFormat>
  <Paragraphs>76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Arial</vt:lpstr>
      <vt:lpstr>Gill Sans Nova</vt:lpstr>
      <vt:lpstr>GradientRiseVTI</vt:lpstr>
      <vt:lpstr>PowerPoint Presentation</vt:lpstr>
      <vt:lpstr>Our Mission</vt:lpstr>
      <vt:lpstr>About US</vt:lpstr>
      <vt:lpstr>HEadquarters</vt:lpstr>
      <vt:lpstr>Our Team</vt:lpstr>
      <vt:lpstr>Our TEam</vt:lpstr>
      <vt:lpstr>Our Team</vt:lpstr>
      <vt:lpstr>Our Team: Core Consultants</vt:lpstr>
      <vt:lpstr>Our Services</vt:lpstr>
      <vt:lpstr>Aircraft Delivery &amp; Redelivery Solutions </vt:lpstr>
      <vt:lpstr>INSPECTIONS</vt:lpstr>
      <vt:lpstr>Airframe, Engine &amp; Component Records Review</vt:lpstr>
      <vt:lpstr>Worldwide footprint</vt:lpstr>
      <vt:lpstr>Our Customers: Airlines </vt:lpstr>
      <vt:lpstr> our Customers: Leasing Companies/ Consultant Agencies/ Banks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Joaquin Cordero</dc:creator>
  <cp:lastModifiedBy>Joaquin Cordero</cp:lastModifiedBy>
  <cp:revision>4</cp:revision>
  <dcterms:created xsi:type="dcterms:W3CDTF">2024-08-28T19:12:28Z</dcterms:created>
  <dcterms:modified xsi:type="dcterms:W3CDTF">2024-11-01T19:26:29Z</dcterms:modified>
</cp:coreProperties>
</file>