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58" r:id="rId4"/>
    <p:sldId id="283" r:id="rId5"/>
    <p:sldId id="284" r:id="rId6"/>
    <p:sldId id="259" r:id="rId7"/>
    <p:sldId id="288" r:id="rId8"/>
    <p:sldId id="285" r:id="rId9"/>
    <p:sldId id="287" r:id="rId10"/>
    <p:sldId id="286" r:id="rId11"/>
    <p:sldId id="261" r:id="rId12"/>
    <p:sldId id="262" r:id="rId13"/>
    <p:sldId id="263" r:id="rId14"/>
    <p:sldId id="264" r:id="rId15"/>
    <p:sldId id="265" r:id="rId16"/>
    <p:sldId id="280" r:id="rId17"/>
    <p:sldId id="266" r:id="rId18"/>
    <p:sldId id="267" r:id="rId19"/>
    <p:sldId id="28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B1D"/>
    <a:srgbClr val="C11621"/>
    <a:srgbClr val="C61520"/>
    <a:srgbClr val="C91520"/>
    <a:srgbClr val="CB1420"/>
    <a:srgbClr val="CA1520"/>
    <a:srgbClr val="C4161F"/>
    <a:srgbClr val="C2161F"/>
    <a:srgbClr val="531414"/>
    <a:srgbClr val="50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72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16422-7070-48AA-8D8E-90001694813A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14F3F-61CD-4012-9C12-F3BC4D3DAF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82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60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3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97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111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861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273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347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14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59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9997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955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17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78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661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710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948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767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75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26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4652-544C-1AC5-5B19-CBD071D34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4D3AC-1BFD-3F7A-3150-3CACB19F6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471E4-4BF1-00A8-2EF4-0E55B0BF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24F7-48C7-EC33-68A2-29C11936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EF46-F164-583D-AECC-ECE758F9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190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A8C5-18F3-13D2-494C-655EF30D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AE230-8652-8FB2-7F57-74E82E47E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B84A-1B3B-B69B-2EE0-B324F49B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77D0-F6D9-AEEB-6A01-673F7D27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1AF8-EB47-8A61-93DF-796988F9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1908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6674B-DA16-4A5B-C9F5-216F6F6F1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A38E9-0BAA-5DC9-64F1-692749A8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99ED-32E8-A33B-90FC-7F1FDAB7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4822-4311-D9DB-580B-ADFC7B4A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A79-4081-C6AE-6705-9BF862AC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589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CB28-29A8-D41B-7323-7386D6B1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B298-810C-9A21-44DD-28964712D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88D51-AF05-29BE-52DE-CD9D9423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C241-79E4-A5B7-45E2-443372EC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7B4B7-80F6-D50A-DDC3-3A602DD3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608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946C-C9D5-C463-B111-523B6D1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6DE2-9E66-2785-54C1-7BF4D8359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366F-84A0-9E8D-4BC2-4C7554E3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E6EB3-96C9-501F-4FA4-561CAAEA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F957D-CBA9-E545-788F-68915B4A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3070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F826-B76D-76E8-3102-6EC50FCE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6ED1-4B7D-EB31-E5F2-9012CA758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89706-79A2-0913-F35C-9950D968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BBB8D-84BD-33A1-0729-7A9C7C8C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7BD97-EAB9-5608-6B63-938C556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AD33-F705-A629-5821-6779E42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7529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9966-39F0-5AD0-983F-D88C23A0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B2B47-F7A8-B9DA-4BFC-7DDFE8663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246E2-B671-E75C-52D4-1C1F83AAD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96803-FDC2-F263-5C31-A4DB0F5BC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485D0-7038-988D-DF9B-7DCDBF9CB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B0138-A102-E0B2-C208-70772F6B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1E616-5DFB-46BD-8A6C-12ACD583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AD87F-3AC3-03BF-34F2-44B29675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235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37B1-812E-E3C5-5720-3E9891F0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DF277-16FB-1CD1-F3EC-97EDBFA9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CFF8C-686E-5347-C7BB-35C7DB84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2506-320F-30A8-B578-C768DF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474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0FF84-CF12-1809-FE74-3A7E2FBE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926B9-9F2E-7076-41DE-EC861AAB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E173F-1CC7-45E7-9157-83B8C44A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4026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5ED8-7DED-BABE-EEED-3A7924EF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88F7-F2BF-D32C-402D-FF001BC6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5A0E1-A6F3-F941-E7B0-CAAA89987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ADBD3-3715-6FD7-7FC7-4DCEA4F9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58621-3AEE-8583-1159-B6F94286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17A9-9838-B79A-E7BC-C9D0D040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800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4EF2-0669-FDD4-C1F2-AE55D17C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5BEDE-C772-0369-714C-74F10689F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5F528-D232-6E6E-B278-171D8A60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0C5E1-7419-4AD2-8379-C3DDD8DB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6D386-F637-FF35-3059-EA746226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53382-63FF-BFBB-4B7B-A8DBCC0C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47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9FDD5-14D1-C274-57CB-560106A1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1614B-9961-6467-F1F4-39E88CA0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85C1E-7820-5D7E-27DE-35712CF49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F27CC-E8AB-4C66-BE23-9B89BE1009FD}" type="datetimeFigureOut">
              <a:rPr lang="fr-CA" smtClean="0"/>
              <a:t>2024-10-19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F726A-E8F7-5CEE-79B4-D1CE7D011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4D72-CC05-1CC5-B903-BC215DF65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586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unterjays.com/voyage-costa-rica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cM-mX0gnfs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unterjays.com/voyage-costa-ric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google.com/search?q=waterfall+gardens&amp;sca_esv=25548075e51acb0e&amp;udm=2&amp;biw=1536&amp;bih=730&amp;sxsrf=ADLYWIK1rOu6BBewh_kK3EoSJGfpyc0PoA%3A1729267126117&amp;ei=toUSZ8HpBqDfwN4PzYeS6QQ&amp;ved=0ahUKEwjBnJiGppiJAxWgL9AFHc2DJE0Q4dUDCBA&amp;uact=5&amp;oq=waterfall+gardens&amp;gs_lp=Egxnd3Mtd2l6LXNlcnAiEXdhdGVyZmFsbCBnYXJkZW5zMgcQABiABBgTMgcQABiABBgTMgcQABiABBgTMgcQABiABBgTMgcQABiABBgTMgcQABiABBgTMgcQABiABBgTMgcQABiABBgTMgcQABiABBgTMgcQABiABBgTSMgCUABYcHAAeACQAQCYAWOgAcQBqgEBMrgBA8gBAPgBAZgCAaACb5gDAJIHAzAuMaAHiAY&amp;sclient=gws-wiz-ser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sca_esv=25548075e51acb0e&amp;sxsrf=ADLYWIIrn73wMi8G6paQBhpC1M-7csHafA:1729267034394&amp;q=poas+volcano&amp;udm=2&amp;fbs=AEQNm0ApuDDWXG2olmiwGE61AnirpXFRUBrudQzl6ZDJHXQ4AJhtDrS5CElZqIV-3VkHjq8kBP8z9TrP5BwmrLPHf_FdxKPl9fl1k32sEIdh80bJcYjj46fG2PrdXmknEYAuXtcqarG9ne9_uTHVszhf4DYzZXjXosOCrPNFUt1kXB27kFF1RIJ8AN4hyDIqTBXeKFvJ8kooyIQAbbH9ifLWV61ttkjrqQ&amp;sa=X&amp;ved=2ahUKEwiP6LnapZiJAxXn48kDHZ5zHwoQtKgLegQIFBAB&amp;biw=1536&amp;bih=730&amp;dpr=1.25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isticopark.com/tours/natural-history-walk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booking.com/hotel/cr/orquideas-boutique.fr.html?activeTab=photosGaller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Relationship Id="rId9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fishunterjays.com/voyage-costa-rica" TargetMode="External"/><Relationship Id="rId4" Type="http://schemas.openxmlformats.org/officeDocument/2006/relationships/hyperlink" Target="https://baldihotsprings.c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png"/><Relationship Id="rId7" Type="http://schemas.openxmlformats.org/officeDocument/2006/relationships/hyperlink" Target="https://www.barcelo.com/es-cr/barcelo-tambor/?utm_source=google&amp;utm_medium=organic&amp;utm_campaign=my_business&amp;utm_content=735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a/search?sca_esv=f1335be37f2cdbad&amp;hl=fr&amp;q=TRAVERSIER+COSTA+RICA&amp;udm=2&amp;fbs=AEQNm0CbCVgAZ5mWEJDg6aoPVcBgfGBByjl0rNvrFO3YDfDROB5KD-5QyKpNXb9acBbywHNlSwg3iqTgGBvjTmTwBTln17cQ_AsrJ1h2gAZHtWlORFO7_tM8cSojpKLReAN824erll2wcr8C0cK3UECNOrceAmyRVsMd1UELR487WKeMBQtcuv12alTbvxi4LxAzV2BVdJcnk3Z9KlmDDO9US4a7EAG-hQ&amp;sa=X&amp;ved=2ahUKEwjVmoO26p2JAxUiCnkGHcaiEQoQtKgLegQIBBAB&amp;biw=1536&amp;bih=695&amp;dpr=1.25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0S9H7rp8uM?start=1&amp;feature=oembed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fishunterjays.com/voyage-costa-rica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.images.search.yahoo.com/search/images;_ylt=AwrEr8LawhJnKAIAtmHrFAx.;_ylu=Y29sbwNiZjEEcG9zAzEEdnRpZAMEc2VjA3BpdnM-?p=barcelo+san+jose&amp;fr2=piv-web&amp;type=E210CA91166G0&amp;fr=mcafe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hyperlink" Target="https://www.airtransat.com/fr-CA/info-voyage/bagages/poids-dimension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airtransat.com/fr-CA/info-voyage/bagages/poids-dimens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airtransat.com/fr-CA/info-voyage/bagages/articles-interdits-ou-reglement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tegez-vous.ca/content/download/103965/file/Liste+bagages+Protegez-Vous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tegez-vous.ca/content/download/103965/file/Liste+bagages+Protegez-Vous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fishunterjays.com/voyage-costa-rica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unterjays.com/voyage-costa-ric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s://www.airtransat.com/fr-CA/airbus-a321lr/a-bord/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INFORMATIONS GÉNÉRALES SUR LE VOYAGE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B2F48D22-C35B-AB48-9D53-0E4FEA55444F}"/>
              </a:ext>
            </a:extLst>
          </p:cNvPr>
          <p:cNvSpPr txBox="1"/>
          <p:nvPr/>
        </p:nvSpPr>
        <p:spPr>
          <a:xfrm>
            <a:off x="3083638" y="2027153"/>
            <a:ext cx="5780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Date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 27 Janvier au 11 Février 2025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Vols Direct Aller/Retour (MTL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SJO)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Durée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 15 Nuits / 16 Jours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Formule Tout-Inclus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2 Journées de Pêche Incluses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5 Activités en Cours de Route Incluses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E3671C35-6D93-4EA2-9C23-BE1D0F2B5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SUR LES TRANSPORTS AU COSTA RICA</a:t>
            </a: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7DD5E4B5-F97D-103F-EDD4-AA61A0B3CF36}"/>
              </a:ext>
            </a:extLst>
          </p:cNvPr>
          <p:cNvSpPr txBox="1"/>
          <p:nvPr/>
        </p:nvSpPr>
        <p:spPr>
          <a:xfrm>
            <a:off x="-5777" y="2131498"/>
            <a:ext cx="40519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LONGUE DISTANCE</a:t>
            </a:r>
          </a:p>
          <a:p>
            <a:pPr algn="ctr"/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AÉROPORT </a:t>
            </a:r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 HÔTEL   HÔTEL   AÉROPORT</a:t>
            </a:r>
            <a:endParaRPr lang="fr-CA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E7B17D0-6F8B-559C-2AAE-5D7962FB79C5}"/>
              </a:ext>
            </a:extLst>
          </p:cNvPr>
          <p:cNvCxnSpPr>
            <a:cxnSpLocks/>
          </p:cNvCxnSpPr>
          <p:nvPr/>
        </p:nvCxnSpPr>
        <p:spPr>
          <a:xfrm rot="5400000">
            <a:off x="6133137" y="4126241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F820617D-14FD-83C8-9C0E-21142E221965}"/>
              </a:ext>
            </a:extLst>
          </p:cNvPr>
          <p:cNvCxnSpPr>
            <a:cxnSpLocks/>
          </p:cNvCxnSpPr>
          <p:nvPr/>
        </p:nvCxnSpPr>
        <p:spPr>
          <a:xfrm rot="5400000">
            <a:off x="2039235" y="4126241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28">
            <a:extLst>
              <a:ext uri="{FF2B5EF4-FFF2-40B4-BE49-F238E27FC236}">
                <a16:creationId xmlns:a16="http://schemas.microsoft.com/office/drawing/2014/main" id="{4F98A868-18C6-5B51-0165-2616FE571811}"/>
              </a:ext>
            </a:extLst>
          </p:cNvPr>
          <p:cNvSpPr txBox="1"/>
          <p:nvPr/>
        </p:nvSpPr>
        <p:spPr>
          <a:xfrm>
            <a:off x="8140062" y="2105903"/>
            <a:ext cx="4051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TRAVERSIER </a:t>
            </a:r>
            <a:r>
              <a:rPr lang="fr-CA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(ALLER-RETOUR)</a:t>
            </a:r>
          </a:p>
          <a:p>
            <a:pPr algn="ctr"/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** L’AUTOBUS DE 32 PASSAGERS EMBARQUE SUR LE TRAVERSIER AVEC NOS VALISES **</a:t>
            </a:r>
            <a:endParaRPr lang="fr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71" name="TextBox 28">
            <a:extLst>
              <a:ext uri="{FF2B5EF4-FFF2-40B4-BE49-F238E27FC236}">
                <a16:creationId xmlns:a16="http://schemas.microsoft.com/office/drawing/2014/main" id="{AFB4A543-0B87-27FE-E014-946543506904}"/>
              </a:ext>
            </a:extLst>
          </p:cNvPr>
          <p:cNvSpPr txBox="1"/>
          <p:nvPr/>
        </p:nvSpPr>
        <p:spPr>
          <a:xfrm>
            <a:off x="4046157" y="2119188"/>
            <a:ext cx="4093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COURTE DISTANCE</a:t>
            </a:r>
          </a:p>
          <a:p>
            <a:pPr algn="ctr"/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</a:t>
            </a:r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 ACTIVITÉ   HÔTEL</a:t>
            </a:r>
            <a:endParaRPr lang="fr-CA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C47FFA7A-2CD3-4FB6-78B3-1E7A6496B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4" y="2890625"/>
            <a:ext cx="3705006" cy="2778755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D0B6ABB8-AA79-5ED2-3185-29942F3F1B9C}"/>
              </a:ext>
            </a:extLst>
          </p:cNvPr>
          <p:cNvSpPr txBox="1"/>
          <p:nvPr/>
        </p:nvSpPr>
        <p:spPr>
          <a:xfrm>
            <a:off x="164694" y="5797813"/>
            <a:ext cx="3705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AUTOBUS PRIVÉE | 32 PASSAGERS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A444FECA-581A-2FF8-0093-12495FB2E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47" y="2537614"/>
            <a:ext cx="3599684" cy="2399789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1D3E5582-A0BA-76F4-24F0-CB340DB36328}"/>
              </a:ext>
            </a:extLst>
          </p:cNvPr>
          <p:cNvSpPr txBox="1"/>
          <p:nvPr/>
        </p:nvSpPr>
        <p:spPr>
          <a:xfrm>
            <a:off x="4046158" y="5781625"/>
            <a:ext cx="4093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3x AUTOBUS PRIVÉE | 9 PASSAGERS</a:t>
            </a:r>
          </a:p>
        </p:txBody>
      </p:sp>
      <p:pic>
        <p:nvPicPr>
          <p:cNvPr id="84" name="Média en ligne 83" title="Costa Rica - FERRY PAQUERA | 2023 DRONE Video">
            <a:hlinkClick r:id="" action="ppaction://media"/>
            <a:extLst>
              <a:ext uri="{FF2B5EF4-FFF2-40B4-BE49-F238E27FC236}">
                <a16:creationId xmlns:a16="http://schemas.microsoft.com/office/drawing/2014/main" id="{F8D0159E-5428-BAAC-3247-19A3092176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290397" y="3255260"/>
            <a:ext cx="3770931" cy="212891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7" name="Image 46">
            <a:hlinkClick r:id="rId8"/>
            <a:extLst>
              <a:ext uri="{FF2B5EF4-FFF2-40B4-BE49-F238E27FC236}">
                <a16:creationId xmlns:a16="http://schemas.microsoft.com/office/drawing/2014/main" id="{17FDFCE9-E00E-AC4D-CCE7-31E2B5954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1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#1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88DD26C3-B98B-D203-F253-6840581A2442}"/>
              </a:ext>
            </a:extLst>
          </p:cNvPr>
          <p:cNvSpPr txBox="1"/>
          <p:nvPr/>
        </p:nvSpPr>
        <p:spPr>
          <a:xfrm>
            <a:off x="1280181" y="2014895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Aéroport de San José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66209D-47AB-5662-5330-2E0E640E6344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BF4BA34-975E-3474-F6E7-18785C76A275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03154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8">
            <a:extLst>
              <a:ext uri="{FF2B5EF4-FFF2-40B4-BE49-F238E27FC236}">
                <a16:creationId xmlns:a16="http://schemas.microsoft.com/office/drawing/2014/main" id="{88D2E90F-55F2-1BD2-934C-5500103FBCE3}"/>
              </a:ext>
            </a:extLst>
          </p:cNvPr>
          <p:cNvSpPr txBox="1"/>
          <p:nvPr/>
        </p:nvSpPr>
        <p:spPr>
          <a:xfrm>
            <a:off x="7366904" y="2014701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Barcelò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San José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1EB00B8F-2427-19CD-7493-E7023EADF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1" y="3099300"/>
            <a:ext cx="5204098" cy="2054249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E0F8D22-533F-76EE-A53E-29E29C5F2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3" y="2586668"/>
            <a:ext cx="4762500" cy="3333750"/>
          </a:xfrm>
          <a:prstGeom prst="rect">
            <a:avLst/>
          </a:prstGeom>
        </p:spPr>
      </p:pic>
      <p:pic>
        <p:nvPicPr>
          <p:cNvPr id="58" name="Image 57">
            <a:hlinkClick r:id="rId6"/>
            <a:extLst>
              <a:ext uri="{FF2B5EF4-FFF2-40B4-BE49-F238E27FC236}">
                <a16:creationId xmlns:a16="http://schemas.microsoft.com/office/drawing/2014/main" id="{7F16BCD8-1DA2-FE7A-3CE9-69CAB11F3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9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#2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9EAD72-FD87-6184-8AEA-C9DFB6CEE291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551B1BFE-64C7-FC42-3FD7-8F160DD76C48}"/>
              </a:ext>
            </a:extLst>
          </p:cNvPr>
          <p:cNvSpPr txBox="1"/>
          <p:nvPr/>
        </p:nvSpPr>
        <p:spPr>
          <a:xfrm>
            <a:off x="267816" y="2044108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Volcan Poas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ED9F090E-F45F-1A78-9AE9-F62ED3E493C6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8">
            <a:extLst>
              <a:ext uri="{FF2B5EF4-FFF2-40B4-BE49-F238E27FC236}">
                <a16:creationId xmlns:a16="http://schemas.microsoft.com/office/drawing/2014/main" id="{5F4E9D5A-4D29-6FA4-3879-7E5172019D1E}"/>
              </a:ext>
            </a:extLst>
          </p:cNvPr>
          <p:cNvSpPr txBox="1"/>
          <p:nvPr/>
        </p:nvSpPr>
        <p:spPr>
          <a:xfrm>
            <a:off x="6444235" y="2044107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Arrêt à la Chute la Paz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DC125CCA-6A31-4B08-2204-0E3C3E5D6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2610001"/>
            <a:ext cx="4616515" cy="3081523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C53508D-131C-5771-7EA6-E67C08BCF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07" y="2565755"/>
            <a:ext cx="4749020" cy="3167559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CB369661-7C7D-470D-6806-B69FA5B61524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AUTRES PHOTOS DE L’ACTIVITÉ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A6E60FF-ADC2-39F7-699D-BF91F0FE028F}"/>
              </a:ext>
            </a:extLst>
          </p:cNvPr>
          <p:cNvSpPr txBox="1"/>
          <p:nvPr/>
        </p:nvSpPr>
        <p:spPr>
          <a:xfrm>
            <a:off x="6043450" y="5781625"/>
            <a:ext cx="614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AUTRES PHOTOS DE L’ACTIVITÉ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8" name="Image 67">
            <a:hlinkClick r:id="rId8"/>
            <a:extLst>
              <a:ext uri="{FF2B5EF4-FFF2-40B4-BE49-F238E27FC236}">
                <a16:creationId xmlns:a16="http://schemas.microsoft.com/office/drawing/2014/main" id="{80E20741-DF56-0131-AEB1-3B833C27A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5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2" name="Image 71">
            <a:hlinkClick r:id="rId4"/>
            <a:extLst>
              <a:ext uri="{FF2B5EF4-FFF2-40B4-BE49-F238E27FC236}">
                <a16:creationId xmlns:a16="http://schemas.microsoft.com/office/drawing/2014/main" id="{48C5A440-7662-8E07-EB02-69EEF0E3F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#3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A2F58-A47E-832E-1D42-326B1D203EBA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521C8F8F-02B2-0957-C876-0637E61EF280}"/>
              </a:ext>
            </a:extLst>
          </p:cNvPr>
          <p:cNvSpPr txBox="1"/>
          <p:nvPr/>
        </p:nvSpPr>
        <p:spPr>
          <a:xfrm>
            <a:off x="267816" y="2044108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Las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Orquideas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 (La Fortuna)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CE620B2-EE6D-BF56-7EAA-CAB5AB7E8716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8">
            <a:extLst>
              <a:ext uri="{FF2B5EF4-FFF2-40B4-BE49-F238E27FC236}">
                <a16:creationId xmlns:a16="http://schemas.microsoft.com/office/drawing/2014/main" id="{7BEAB105-9AB3-8085-0639-7855C58FA61E}"/>
              </a:ext>
            </a:extLst>
          </p:cNvPr>
          <p:cNvSpPr txBox="1"/>
          <p:nvPr/>
        </p:nvSpPr>
        <p:spPr>
          <a:xfrm>
            <a:off x="6444235" y="2044107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Visite Guidée Du Mystico Park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977FF924-8432-98C8-8BA1-56D393E59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96" y="2590842"/>
            <a:ext cx="3143893" cy="3143893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9EFAF7C4-19E6-1626-1508-20071EA614E7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AUTRES PHOTOS DE L’HÔTEL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E3F9896-C4DB-4CFB-0131-1A8C08BA38C9}"/>
              </a:ext>
            </a:extLst>
          </p:cNvPr>
          <p:cNvSpPr txBox="1"/>
          <p:nvPr/>
        </p:nvSpPr>
        <p:spPr>
          <a:xfrm>
            <a:off x="6043450" y="5781625"/>
            <a:ext cx="614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SITEWEB DU MYSTICO PARK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27A11919-F06B-866C-DC85-01B5F6B00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30" y="2597723"/>
            <a:ext cx="4695192" cy="31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9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#4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A43671-DD21-641A-D90D-568E2CDC8F9E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CE6304CE-4834-95F0-7E0D-9FA9A825C619}"/>
              </a:ext>
            </a:extLst>
          </p:cNvPr>
          <p:cNvSpPr txBox="1"/>
          <p:nvPr/>
        </p:nvSpPr>
        <p:spPr>
          <a:xfrm>
            <a:off x="-1" y="2044108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Journée Complète au BALDI SPA RESORT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079425A-17D4-4457-AB28-89B34E295077}"/>
              </a:ext>
            </a:extLst>
          </p:cNvPr>
          <p:cNvSpPr txBox="1"/>
          <p:nvPr/>
        </p:nvSpPr>
        <p:spPr>
          <a:xfrm>
            <a:off x="0" y="57816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SITEWEB DU BALDI SPA &amp; RESORTS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Image 59">
            <a:hlinkClick r:id="rId5"/>
            <a:extLst>
              <a:ext uri="{FF2B5EF4-FFF2-40B4-BE49-F238E27FC236}">
                <a16:creationId xmlns:a16="http://schemas.microsoft.com/office/drawing/2014/main" id="{508C6CDA-94B4-7F0C-5E1C-8B6158CD9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5DE7FEFD-814B-1D72-8864-C150BDC290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8" y="2600667"/>
            <a:ext cx="4546600" cy="303323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59FF6E97-241E-080E-8788-85E458981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2604458"/>
            <a:ext cx="5378246" cy="30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3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129938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#5  </a:t>
            </a:r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  <a:sym typeface="Wingdings" panose="05000000000000000000" pitchFamily="2" charset="2"/>
              </a:rPr>
              <a:t>  JOUR #14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90AEE-8E24-C893-CF68-B68F025CDCB7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60" name="Image 59">
            <a:hlinkClick r:id="rId4"/>
            <a:extLst>
              <a:ext uri="{FF2B5EF4-FFF2-40B4-BE49-F238E27FC236}">
                <a16:creationId xmlns:a16="http://schemas.microsoft.com/office/drawing/2014/main" id="{EACF4251-C69D-057E-F660-57B9124F8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63" name="TextBox 28">
            <a:extLst>
              <a:ext uri="{FF2B5EF4-FFF2-40B4-BE49-F238E27FC236}">
                <a16:creationId xmlns:a16="http://schemas.microsoft.com/office/drawing/2014/main" id="{4BADD423-558D-96DA-A1DF-A6A44E665C80}"/>
              </a:ext>
            </a:extLst>
          </p:cNvPr>
          <p:cNvSpPr txBox="1"/>
          <p:nvPr/>
        </p:nvSpPr>
        <p:spPr>
          <a:xfrm>
            <a:off x="267816" y="2044108"/>
            <a:ext cx="534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Traversier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Direction de l’Hôtel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Barcelo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Tambor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83A89797-4113-A321-A340-D09B5847FA2E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28">
            <a:extLst>
              <a:ext uri="{FF2B5EF4-FFF2-40B4-BE49-F238E27FC236}">
                <a16:creationId xmlns:a16="http://schemas.microsoft.com/office/drawing/2014/main" id="{56B4D24C-AF7F-F4F0-762D-634D3FB41448}"/>
              </a:ext>
            </a:extLst>
          </p:cNvPr>
          <p:cNvSpPr txBox="1"/>
          <p:nvPr/>
        </p:nvSpPr>
        <p:spPr>
          <a:xfrm>
            <a:off x="6444235" y="2044107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Barcelò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Tambor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77BE938-4B91-998A-079F-53FE77EE56BD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AUTRES PHOTOS DU TRAVERSIER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14E4154-0A6A-6E88-F506-C2ACDAB569FF}"/>
              </a:ext>
            </a:extLst>
          </p:cNvPr>
          <p:cNvSpPr txBox="1"/>
          <p:nvPr/>
        </p:nvSpPr>
        <p:spPr>
          <a:xfrm>
            <a:off x="6043450" y="5781625"/>
            <a:ext cx="614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HÔTEL BARCELO TAMBOR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133198A5-B85A-9E63-607D-172DE6BCD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41" y="2604274"/>
            <a:ext cx="5392517" cy="303329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10761D7-97FA-6AAA-185A-A117FDFBF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3" y="2924304"/>
            <a:ext cx="4636616" cy="27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0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129938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#5  </a:t>
            </a:r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  <a:sym typeface="Wingdings" panose="05000000000000000000" pitchFamily="2" charset="2"/>
              </a:rPr>
              <a:t>  JOUR #14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9C2F96-1AFE-0987-6547-18098F5ADDF3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5"/>
            <a:extLst>
              <a:ext uri="{FF2B5EF4-FFF2-40B4-BE49-F238E27FC236}">
                <a16:creationId xmlns:a16="http://schemas.microsoft.com/office/drawing/2014/main" id="{7E5D37E4-642E-0E52-13D3-79BF30C7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pic>
        <p:nvPicPr>
          <p:cNvPr id="63" name="Média en ligne 62" title="FisHunter Jay's  |  VOYAGE DE PÊCHE DE RÊVE AU COSTA RICA! OFFERT EN CIRCUIT DÉCOUVERTE TOUT-INCLUS!">
            <a:hlinkClick r:id="" action="ppaction://media"/>
            <a:extLst>
              <a:ext uri="{FF2B5EF4-FFF2-40B4-BE49-F238E27FC236}">
                <a16:creationId xmlns:a16="http://schemas.microsoft.com/office/drawing/2014/main" id="{10742665-812E-6423-4441-F30DDBBE34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33087" y="2455675"/>
            <a:ext cx="6119895" cy="345503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ADF8D57-B0A4-3C4D-BC0E-820FB5FE36DA}"/>
              </a:ext>
            </a:extLst>
          </p:cNvPr>
          <p:cNvSpPr txBox="1"/>
          <p:nvPr/>
        </p:nvSpPr>
        <p:spPr>
          <a:xfrm>
            <a:off x="0" y="593894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SITEWEB DE NOS VOYAGES AU COSTA RICA  (FISHUNTER JAY’S)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28">
            <a:extLst>
              <a:ext uri="{FF2B5EF4-FFF2-40B4-BE49-F238E27FC236}">
                <a16:creationId xmlns:a16="http://schemas.microsoft.com/office/drawing/2014/main" id="{9E4FE40A-06A5-3BF1-E8E4-4B19D4A42259}"/>
              </a:ext>
            </a:extLst>
          </p:cNvPr>
          <p:cNvSpPr txBox="1"/>
          <p:nvPr/>
        </p:nvSpPr>
        <p:spPr>
          <a:xfrm>
            <a:off x="-1" y="19359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2 Journées de Pêche (1x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InShore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| 1x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OffSHore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228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#15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E77DA-9670-CE42-3F8B-0FE042800E85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BBADE547-399C-5CA5-7CAF-9108AACBF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7" name="TextBox 28">
            <a:extLst>
              <a:ext uri="{FF2B5EF4-FFF2-40B4-BE49-F238E27FC236}">
                <a16:creationId xmlns:a16="http://schemas.microsoft.com/office/drawing/2014/main" id="{1EA1AEAF-EEE7-AAF3-11C2-EC98432218A0}"/>
              </a:ext>
            </a:extLst>
          </p:cNvPr>
          <p:cNvSpPr txBox="1"/>
          <p:nvPr/>
        </p:nvSpPr>
        <p:spPr>
          <a:xfrm>
            <a:off x="267816" y="2044108"/>
            <a:ext cx="534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Traversier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Retour Vers 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Barcelò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San José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8D36E6D-7AFE-C0DD-C0CE-DACD071A9B58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28">
            <a:extLst>
              <a:ext uri="{FF2B5EF4-FFF2-40B4-BE49-F238E27FC236}">
                <a16:creationId xmlns:a16="http://schemas.microsoft.com/office/drawing/2014/main" id="{481B028D-C695-A485-39DB-84ACD374691A}"/>
              </a:ext>
            </a:extLst>
          </p:cNvPr>
          <p:cNvSpPr txBox="1"/>
          <p:nvPr/>
        </p:nvSpPr>
        <p:spPr>
          <a:xfrm>
            <a:off x="6444235" y="2044107"/>
            <a:ext cx="534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Visite de la Capital de San José + Magasinage de Vos Souvenirs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22B3DA-45A8-5779-D47B-19C88D6B4342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AUTRES PHOTOS DE L’HOTEL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1146286A-1669-6718-1940-B16F13B5C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3" y="2892638"/>
            <a:ext cx="4129914" cy="2890940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FA5AAE6D-7E76-C393-BB7A-E71E6FE0A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41" y="2907667"/>
            <a:ext cx="4332475" cy="28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81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247928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#16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1B659-CA7B-FF3A-95F9-05DE9F4C99E8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71DACF44-B27F-007C-3DC3-18793A8C1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6" name="TextBox 28">
            <a:extLst>
              <a:ext uri="{FF2B5EF4-FFF2-40B4-BE49-F238E27FC236}">
                <a16:creationId xmlns:a16="http://schemas.microsoft.com/office/drawing/2014/main" id="{A6864610-D165-9C4D-EEBE-8B2D1174386D}"/>
              </a:ext>
            </a:extLst>
          </p:cNvPr>
          <p:cNvSpPr txBox="1"/>
          <p:nvPr/>
        </p:nvSpPr>
        <p:spPr>
          <a:xfrm>
            <a:off x="-2530" y="253618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Retour Vers Montréal Avec Air Transat</a:t>
            </a:r>
          </a:p>
        </p:txBody>
      </p:sp>
    </p:spTree>
    <p:extLst>
      <p:ext uri="{BB962C8B-B14F-4D97-AF65-F5344CB8AC3E}">
        <p14:creationId xmlns:p14="http://schemas.microsoft.com/office/powerpoint/2010/main" val="32071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53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INFORMATIONS </a:t>
            </a:r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SUPPLÉMENTAIRES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1B659-CA7B-FF3A-95F9-05DE9F4C99E8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71DACF44-B27F-007C-3DC3-18793A8C1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6" name="TextBox 28">
            <a:extLst>
              <a:ext uri="{FF2B5EF4-FFF2-40B4-BE49-F238E27FC236}">
                <a16:creationId xmlns:a16="http://schemas.microsoft.com/office/drawing/2014/main" id="{A6864610-D165-9C4D-EEBE-8B2D1174386D}"/>
              </a:ext>
            </a:extLst>
          </p:cNvPr>
          <p:cNvSpPr txBox="1"/>
          <p:nvPr/>
        </p:nvSpPr>
        <p:spPr>
          <a:xfrm>
            <a:off x="0" y="2447695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Les Prises de Courant du Costa Rica Sont Identique Qu’au Canada  (110V/US)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C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Si Vous Prévoyez Rapporter des Souvenirs du Costa Rica, Prévoyez L’espace Nécessaire Dans Vos Valises au Départ</a:t>
            </a:r>
          </a:p>
          <a:p>
            <a:pPr algn="ctr"/>
            <a:endParaRPr lang="fr-C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Vous Devez Avoir </a:t>
            </a:r>
            <a:r>
              <a:rPr lang="fr-CA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Complèté</a:t>
            </a: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Votre Paiement Avant le 27 Nov. 2024</a:t>
            </a:r>
          </a:p>
        </p:txBody>
      </p:sp>
    </p:spTree>
    <p:extLst>
      <p:ext uri="{BB962C8B-B14F-4D97-AF65-F5344CB8AC3E}">
        <p14:creationId xmlns:p14="http://schemas.microsoft.com/office/powerpoint/2010/main" val="3870194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PRÉPARATION AVANT VOTRE DÉPART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BE340B67-A796-0CC2-D3E4-8F708B09C6FA}"/>
              </a:ext>
            </a:extLst>
          </p:cNvPr>
          <p:cNvSpPr txBox="1"/>
          <p:nvPr/>
        </p:nvSpPr>
        <p:spPr>
          <a:xfrm>
            <a:off x="-41857" y="2103275"/>
            <a:ext cx="12233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Assurez-Vous d’Avoir Vos Passeports</a:t>
            </a:r>
          </a:p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(Date d’expiration Valide 6 Mois Suivant la Date de Retour)</a:t>
            </a:r>
          </a:p>
          <a:p>
            <a:pPr algn="ctr"/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 Vos Médicaments Sous Prescription</a:t>
            </a:r>
          </a:p>
          <a:p>
            <a:pPr algn="ctr"/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Vaccinations si Nécessaires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Assurances de Voyage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Documents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BE60E46A-E9CF-12A4-B295-3C147F137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46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À PROPOS DES BAGAGES DE CABINE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4EA57D22-844B-5E78-2FDD-78F0FF931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" y="1962913"/>
            <a:ext cx="11588044" cy="3572112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F437D252-2BB3-80B6-C728-48AF993D2300}"/>
              </a:ext>
            </a:extLst>
          </p:cNvPr>
          <p:cNvSpPr txBox="1"/>
          <p:nvPr/>
        </p:nvSpPr>
        <p:spPr>
          <a:xfrm>
            <a:off x="315450" y="570728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INFORMATIONS SUPPLÉMENTAIRE  |  AIR TRANSAT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 1">
            <a:hlinkClick r:id="rId6"/>
            <a:extLst>
              <a:ext uri="{FF2B5EF4-FFF2-40B4-BE49-F238E27FC236}">
                <a16:creationId xmlns:a16="http://schemas.microsoft.com/office/drawing/2014/main" id="{101281E1-5C6C-5224-FBDA-940D82FF0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72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À PROPOS DES </a:t>
            </a:r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BAGAGES ENREGISTRÉS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2010445-94E0-1A79-AF4E-042834455E9A}"/>
              </a:ext>
            </a:extLst>
          </p:cNvPr>
          <p:cNvSpPr txBox="1"/>
          <p:nvPr/>
        </p:nvSpPr>
        <p:spPr>
          <a:xfrm>
            <a:off x="315450" y="570728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INFORMATIONS SUPPLÉMENTAIRE  |  AIR TRANSAT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3E54F52C-F95F-D66A-6718-1B1FF8675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2"/>
          <a:stretch/>
        </p:blipFill>
        <p:spPr>
          <a:xfrm>
            <a:off x="301977" y="1847144"/>
            <a:ext cx="6560796" cy="3833842"/>
          </a:xfrm>
          <a:prstGeom prst="rect">
            <a:avLst/>
          </a:prstGeom>
        </p:spPr>
      </p:pic>
      <p:sp>
        <p:nvSpPr>
          <p:cNvPr id="62" name="TextBox 28">
            <a:extLst>
              <a:ext uri="{FF2B5EF4-FFF2-40B4-BE49-F238E27FC236}">
                <a16:creationId xmlns:a16="http://schemas.microsoft.com/office/drawing/2014/main" id="{3F511943-AFAB-325F-19A8-8F023FB44ADF}"/>
              </a:ext>
            </a:extLst>
          </p:cNvPr>
          <p:cNvSpPr txBox="1"/>
          <p:nvPr/>
        </p:nvSpPr>
        <p:spPr>
          <a:xfrm>
            <a:off x="6958023" y="2032279"/>
            <a:ext cx="5340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CE QUI EST INCLUS / PERSONNE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  ARTICLE PERSONNEL (CABINE)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 BAGAGE À MAIN (CABINE)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 BAGAGE ENREGISTRÉ (SOUTE)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2" name="Image 1">
            <a:hlinkClick r:id="rId6"/>
            <a:extLst>
              <a:ext uri="{FF2B5EF4-FFF2-40B4-BE49-F238E27FC236}">
                <a16:creationId xmlns:a16="http://schemas.microsoft.com/office/drawing/2014/main" id="{EAE0BAD3-E77C-C0DF-7A0E-D128DAC92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3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ARTICLES PERMIS DANS LES BAGAGES DE CABINE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C0D097D-88EA-5EE3-A2A4-87AB674AE959}"/>
              </a:ext>
            </a:extLst>
          </p:cNvPr>
          <p:cNvSpPr txBox="1"/>
          <p:nvPr/>
        </p:nvSpPr>
        <p:spPr>
          <a:xfrm>
            <a:off x="315450" y="570728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ARTICLE INTERDITS OU RÉGLEMENTÉS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5A3A4F24-041F-C700-18B1-D7743F9A2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" y="2189598"/>
            <a:ext cx="11588044" cy="3147146"/>
          </a:xfrm>
          <a:prstGeom prst="rect">
            <a:avLst/>
          </a:prstGeom>
        </p:spPr>
      </p:pic>
      <p:pic>
        <p:nvPicPr>
          <p:cNvPr id="2" name="Image 1">
            <a:hlinkClick r:id="rId6"/>
            <a:extLst>
              <a:ext uri="{FF2B5EF4-FFF2-40B4-BE49-F238E27FC236}">
                <a16:creationId xmlns:a16="http://schemas.microsoft.com/office/drawing/2014/main" id="{F09E8B6B-3DAF-FCF3-3AEE-7C16390B5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3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CHECK-LIST D’ITEMS À APPORTER  |  BAGAGE DE CABINE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7DD5E4B5-F97D-103F-EDD4-AA61A0B3CF36}"/>
              </a:ext>
            </a:extLst>
          </p:cNvPr>
          <p:cNvSpPr txBox="1"/>
          <p:nvPr/>
        </p:nvSpPr>
        <p:spPr>
          <a:xfrm>
            <a:off x="428580" y="2850631"/>
            <a:ext cx="5340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Documents d’Identité &amp; Passeport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Argent Comptant (US$)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Document Assurance Médicale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Document &amp; Horaire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D5164F7C-42E7-AAF1-C2C8-D5AF1B8E92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94237" y="2850631"/>
            <a:ext cx="5340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Médicaments Sous Prescription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Coussin de Voyage (Au Besoin)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Écouteur Pour l’avion (Avec Fil)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Fil &amp; Chargeur de Votre Cellulaire</a:t>
            </a:r>
          </a:p>
          <a:p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</a:t>
            </a:r>
          </a:p>
        </p:txBody>
      </p:sp>
      <p:pic>
        <p:nvPicPr>
          <p:cNvPr id="56" name="Image 55">
            <a:hlinkClick r:id="rId4"/>
            <a:extLst>
              <a:ext uri="{FF2B5EF4-FFF2-40B4-BE49-F238E27FC236}">
                <a16:creationId xmlns:a16="http://schemas.microsoft.com/office/drawing/2014/main" id="{F8DE3796-FF71-776A-A398-9F2A4645B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57FD55E9-1B10-EF4E-CCA8-83E2C34F4A2C}"/>
              </a:ext>
            </a:extLst>
          </p:cNvPr>
          <p:cNvSpPr txBox="1"/>
          <p:nvPr/>
        </p:nvSpPr>
        <p:spPr>
          <a:xfrm>
            <a:off x="315449" y="1908714"/>
            <a:ext cx="11483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**  Rangez dans votre sac de cabine le nécessaire pour tenir quelques jours en cas de perte des bagages, ainsi que vos médicaments, les articles fragiles et tous vos documents importants  **</a:t>
            </a:r>
            <a:endParaRPr lang="fr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A9CD698-9EFB-DDB7-D5A0-BB6C7EE8DA13}"/>
              </a:ext>
            </a:extLst>
          </p:cNvPr>
          <p:cNvSpPr txBox="1"/>
          <p:nvPr/>
        </p:nvSpPr>
        <p:spPr>
          <a:xfrm>
            <a:off x="315450" y="5756448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TÉLÉCHARGEZ UNE LISTE POUR BIEN COMPLÉTER VOS BAGGAGES</a:t>
            </a:r>
            <a:endParaRPr lang="fr-CA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59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CHECK-LIST D’ITEMS À APPORTER  |  BAGAGE ENREGISTRÉ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7DD5E4B5-F97D-103F-EDD4-AA61A0B3CF36}"/>
              </a:ext>
            </a:extLst>
          </p:cNvPr>
          <p:cNvSpPr txBox="1"/>
          <p:nvPr/>
        </p:nvSpPr>
        <p:spPr>
          <a:xfrm>
            <a:off x="423602" y="2122939"/>
            <a:ext cx="5340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Vêtements &amp; Accessoires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Maillots de Bain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Lunettes de Soleil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Sandales &amp; Souliers D’eau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Chapeau et/ou Casquette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D5164F7C-42E7-AAF1-C2C8-D5AF1B8E9216}"/>
              </a:ext>
            </a:extLst>
          </p:cNvPr>
          <p:cNvSpPr txBox="1"/>
          <p:nvPr/>
        </p:nvSpPr>
        <p:spPr>
          <a:xfrm>
            <a:off x="6204215" y="2122113"/>
            <a:ext cx="5340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Produits Cosmétiques (Au Besoin)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Savon, Shampoing &amp; Déodorant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Brosse à Dent &amp; Dentifrice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Crème Solaire &amp; Après-Soleil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Kit de Médicament de Voyage</a:t>
            </a:r>
          </a:p>
        </p:txBody>
      </p:sp>
      <p:pic>
        <p:nvPicPr>
          <p:cNvPr id="56" name="Image 55">
            <a:hlinkClick r:id="rId4"/>
            <a:extLst>
              <a:ext uri="{FF2B5EF4-FFF2-40B4-BE49-F238E27FC236}">
                <a16:creationId xmlns:a16="http://schemas.microsoft.com/office/drawing/2014/main" id="{2092FAB3-4835-450C-9706-175EB3C45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6B63F67A-CC72-8BD5-665A-2BE4620B977E}"/>
              </a:ext>
            </a:extLst>
          </p:cNvPr>
          <p:cNvSpPr txBox="1"/>
          <p:nvPr/>
        </p:nvSpPr>
        <p:spPr>
          <a:xfrm>
            <a:off x="315450" y="5756448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TÉLÉCHARGEZ UNE LISTE POUR BIEN COMPLÉTER VOS BAGGAGES</a:t>
            </a:r>
            <a:endParaRPr lang="fr-CA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70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SUR LES VOLS</a:t>
            </a:r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  |  AIR TRANSAT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7BB7248D-5C37-362C-7914-BF399ABE6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2144191"/>
            <a:ext cx="11574572" cy="3197864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4A894CF9-1990-0A0F-4050-DD2E4C794C1D}"/>
              </a:ext>
            </a:extLst>
          </p:cNvPr>
          <p:cNvSpPr txBox="1"/>
          <p:nvPr/>
        </p:nvSpPr>
        <p:spPr>
          <a:xfrm>
            <a:off x="0" y="562862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** </a:t>
            </a:r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VOUS DEVEZ ARRIVER À L’AÉROPORT 3 HEURES AVANT LE DÉPART DU VOL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**</a:t>
            </a:r>
          </a:p>
        </p:txBody>
      </p:sp>
      <p:pic>
        <p:nvPicPr>
          <p:cNvPr id="2" name="Image 1">
            <a:hlinkClick r:id="rId5"/>
            <a:extLst>
              <a:ext uri="{FF2B5EF4-FFF2-40B4-BE49-F238E27FC236}">
                <a16:creationId xmlns:a16="http://schemas.microsoft.com/office/drawing/2014/main" id="{9C5564A8-A4D3-AF88-7939-A2A3E3DE3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SUR LES VOLS</a:t>
            </a:r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  |  AIR TRANSAT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C9C3D37-8066-F083-73FD-068224A37F23}"/>
              </a:ext>
            </a:extLst>
          </p:cNvPr>
          <p:cNvSpPr txBox="1"/>
          <p:nvPr/>
        </p:nvSpPr>
        <p:spPr>
          <a:xfrm>
            <a:off x="315450" y="575644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INFORMATIONS SUPPLÉMENTAIRE  |  AIRBUS A321LR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FFC94AD3-AB35-5B0C-1825-E318A4394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1881166"/>
            <a:ext cx="9297129" cy="377695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B56CE22-F63F-6CEE-5681-66F01974E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37" y="3246320"/>
            <a:ext cx="1974785" cy="19747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F8503462-4C37-EF7E-ABA2-1C3ACE56D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47" y="2427048"/>
            <a:ext cx="2363521" cy="616393"/>
          </a:xfrm>
          <a:prstGeom prst="rect">
            <a:avLst/>
          </a:prstGeom>
        </p:spPr>
      </p:pic>
      <p:pic>
        <p:nvPicPr>
          <p:cNvPr id="2" name="Image 1">
            <a:hlinkClick r:id="rId8"/>
            <a:extLst>
              <a:ext uri="{FF2B5EF4-FFF2-40B4-BE49-F238E27FC236}">
                <a16:creationId xmlns:a16="http://schemas.microsoft.com/office/drawing/2014/main" id="{AD23BD38-41B4-2EC9-0AB6-B637CE0835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86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7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5029</Words>
  <Application>Microsoft Office PowerPoint</Application>
  <PresentationFormat>Grand écran</PresentationFormat>
  <Paragraphs>1178</Paragraphs>
  <Slides>19</Slides>
  <Notes>19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Bell MT</vt:lpstr>
      <vt:lpstr>Cambria</vt:lpstr>
      <vt:lpstr>Cooper Black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Onedrive Nigava</dc:creator>
  <cp:lastModifiedBy>Jayson Mailly</cp:lastModifiedBy>
  <cp:revision>99</cp:revision>
  <dcterms:created xsi:type="dcterms:W3CDTF">2024-05-21T16:29:43Z</dcterms:created>
  <dcterms:modified xsi:type="dcterms:W3CDTF">2024-10-20T21:12:42Z</dcterms:modified>
</cp:coreProperties>
</file>