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/>
          <p:nvPr>
            <p:ph type="pic" sz="half" idx="13"/>
          </p:nvPr>
        </p:nvSpPr>
        <p:spPr>
          <a:xfrm>
            <a:off x="5463161" y="-90805"/>
            <a:ext cx="8585201" cy="50438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Image"/>
          <p:cNvSpPr/>
          <p:nvPr>
            <p:ph type="pic" sz="half" idx="14"/>
          </p:nvPr>
        </p:nvSpPr>
        <p:spPr>
          <a:xfrm>
            <a:off x="5918717" y="4660900"/>
            <a:ext cx="7669766" cy="5219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Image"/>
          <p:cNvSpPr/>
          <p:nvPr>
            <p:ph type="pic" idx="15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allout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Type a quote here."/>
          <p:cNvSpPr txBox="1"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Johnny Appleseed"/>
          <p:cNvSpPr txBox="1"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Text"/>
          <p:cNvSpPr txBox="1"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ype a quote here."/>
          <p:cNvSpPr txBox="1"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Image"/>
          <p:cNvSpPr/>
          <p:nvPr>
            <p:ph type="pic" idx="14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Johnny Appleseed"/>
          <p:cNvSpPr txBox="1"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"/>
          <p:cNvSpPr/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/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Line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Image"/>
          <p:cNvSpPr/>
          <p:nvPr>
            <p:ph type="pic" idx="1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Title Text"/>
          <p:cNvSpPr txBox="1"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Body Level One…"/>
          <p:cNvSpPr txBox="1"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Image"/>
          <p:cNvSpPr/>
          <p:nvPr>
            <p:ph type="pic" idx="14"/>
          </p:nvPr>
        </p:nvSpPr>
        <p:spPr>
          <a:xfrm>
            <a:off x="6665377" y="1219200"/>
            <a:ext cx="7445457" cy="8216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Body Level One…"/>
          <p:cNvSpPr txBox="1"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ersonal Cyber Security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379729">
              <a:defRPr sz="11049"/>
            </a:pPr>
            <a:r>
              <a:t>Personal Cyber Security</a:t>
            </a:r>
          </a:p>
          <a:p>
            <a:pPr defTabSz="379729">
              <a:defRPr sz="4160"/>
            </a:pPr>
            <a:r>
              <a:t>DAVE CHRISTOPHERSON - HUAS TECHS</a:t>
            </a:r>
          </a:p>
        </p:txBody>
      </p:sp>
      <p:sp>
        <p:nvSpPr>
          <p:cNvPr id="167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sp>
        <p:nvSpPr>
          <p:cNvPr id="200" name="How to protect Yourself?"/>
          <p:cNvSpPr txBox="1"/>
          <p:nvPr>
            <p:ph type="title"/>
          </p:nvPr>
        </p:nvSpPr>
        <p:spPr>
          <a:xfrm>
            <a:off x="406400" y="1470025"/>
            <a:ext cx="12192000" cy="723900"/>
          </a:xfrm>
          <a:prstGeom prst="rect">
            <a:avLst/>
          </a:prstGeom>
        </p:spPr>
        <p:txBody>
          <a:bodyPr/>
          <a:lstStyle/>
          <a:p>
            <a:pPr lvl="1" defTabSz="467359">
              <a:spcBef>
                <a:spcPts val="2200"/>
              </a:spcBef>
              <a:defRPr sz="4800"/>
            </a:pPr>
            <a:r>
              <a:t>How to protect Yourself?</a:t>
            </a:r>
          </a:p>
        </p:txBody>
      </p:sp>
      <p:sp>
        <p:nvSpPr>
          <p:cNvPr id="201" name="STOP Reusing Passwords…"/>
          <p:cNvSpPr txBox="1"/>
          <p:nvPr>
            <p:ph type="body" idx="1"/>
          </p:nvPr>
        </p:nvSpPr>
        <p:spPr>
          <a:xfrm>
            <a:off x="406400" y="2749550"/>
            <a:ext cx="12192000" cy="6108700"/>
          </a:xfrm>
          <a:prstGeom prst="rect">
            <a:avLst/>
          </a:prstGeom>
        </p:spPr>
        <p:txBody>
          <a:bodyPr/>
          <a:lstStyle/>
          <a:p>
            <a:pPr marL="293370" indent="-293370" defTabSz="385572">
              <a:spcBef>
                <a:spcPts val="1800"/>
              </a:spcBef>
              <a:defRPr sz="2244"/>
            </a:pPr>
            <a:r>
              <a:t>STOP Reusing Passwords </a:t>
            </a:r>
          </a:p>
          <a:p>
            <a:pPr marL="293370" indent="-293370" defTabSz="385572">
              <a:spcBef>
                <a:spcPts val="1800"/>
              </a:spcBef>
              <a:defRPr sz="2244"/>
            </a:pPr>
            <a:r>
              <a:t>Switch to Complex passwords</a:t>
            </a:r>
          </a:p>
          <a:p>
            <a:pPr lvl="1" marL="586740" indent="-293370" defTabSz="385572">
              <a:spcBef>
                <a:spcPts val="1800"/>
              </a:spcBef>
              <a:defRPr sz="2244"/>
            </a:pPr>
            <a:r>
              <a:t>8,lLsb&lt;#dC6v</a:t>
            </a:r>
          </a:p>
          <a:p>
            <a:pPr marL="293370" indent="-293370" defTabSz="385572">
              <a:spcBef>
                <a:spcPts val="1800"/>
              </a:spcBef>
              <a:defRPr sz="2244"/>
            </a:pPr>
            <a:r>
              <a:t>Password Managers</a:t>
            </a:r>
          </a:p>
          <a:p>
            <a:pPr lvl="1" marL="586740" indent="-293370" defTabSz="385572">
              <a:spcBef>
                <a:spcPts val="1800"/>
              </a:spcBef>
              <a:defRPr sz="2244"/>
            </a:pPr>
            <a:r>
              <a:t>Pwsafe</a:t>
            </a:r>
          </a:p>
          <a:p>
            <a:pPr lvl="1" marL="586740" indent="-293370" defTabSz="385572">
              <a:spcBef>
                <a:spcPts val="1800"/>
              </a:spcBef>
              <a:defRPr sz="2244"/>
            </a:pPr>
          </a:p>
          <a:p>
            <a:pPr lvl="1" marL="586740" indent="-293370" defTabSz="385572">
              <a:spcBef>
                <a:spcPts val="1800"/>
              </a:spcBef>
              <a:defRPr sz="2244"/>
            </a:pPr>
            <a:r>
              <a:t>1Password</a:t>
            </a:r>
          </a:p>
          <a:p>
            <a:pPr lvl="1" marL="586740" indent="-293370" defTabSz="385572">
              <a:spcBef>
                <a:spcPts val="1800"/>
              </a:spcBef>
              <a:defRPr sz="2244"/>
            </a:pPr>
            <a:r>
              <a:t>Last Pass</a:t>
            </a:r>
          </a:p>
          <a:p>
            <a:pPr marL="293370" indent="-293370" defTabSz="385572">
              <a:spcBef>
                <a:spcPts val="1800"/>
              </a:spcBef>
              <a:defRPr sz="2244"/>
            </a:pPr>
            <a:r>
              <a:t>Microsoft, Apple, Google and IRS aren’t going to call you offering help.</a:t>
            </a:r>
          </a:p>
          <a:p>
            <a:pPr marL="293370" indent="-293370" defTabSz="385572">
              <a:spcBef>
                <a:spcPts val="1800"/>
              </a:spcBef>
              <a:defRPr sz="2244"/>
            </a:pPr>
            <a:r>
              <a:t>Keep yourself informed subscribe to computer security blogs or email lists.</a:t>
            </a:r>
          </a:p>
        </p:txBody>
      </p:sp>
      <p:pic>
        <p:nvPicPr>
          <p:cNvPr id="202" name="Screen Shot 2019-06-28 at 8.53.55 AM.png" descr="Screen Shot 2019-06-28 at 8.53.55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03142" y="2977141"/>
            <a:ext cx="5929793" cy="46659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cover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1" grpId="1"/>
      <p:bldP build="whole" bldLvl="1" animBg="1" rev="0" advAuto="0" spid="20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QUESTIONS?"/>
          <p:cNvSpPr txBox="1"/>
          <p:nvPr>
            <p:ph type="title"/>
          </p:nvPr>
        </p:nvSpPr>
        <p:spPr>
          <a:xfrm>
            <a:off x="406400" y="4038600"/>
            <a:ext cx="12192000" cy="1833149"/>
          </a:xfrm>
          <a:prstGeom prst="rect">
            <a:avLst/>
          </a:prstGeom>
        </p:spPr>
        <p:txBody>
          <a:bodyPr/>
          <a:lstStyle>
            <a:lvl1pPr algn="ctr" defTabSz="467359">
              <a:defRPr sz="13600"/>
            </a:lvl1pPr>
          </a:lstStyle>
          <a:p>
            <a:pPr/>
            <a: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sp>
        <p:nvSpPr>
          <p:cNvPr id="170" name="Top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defTabSz="467359">
              <a:spcBef>
                <a:spcPts val="2200"/>
              </a:spcBef>
              <a:defRPr sz="4800"/>
            </a:pPr>
            <a:r>
              <a:t>Topics</a:t>
            </a:r>
          </a:p>
        </p:txBody>
      </p:sp>
      <p:sp>
        <p:nvSpPr>
          <p:cNvPr id="171" name="What are the bad guys after?…"/>
          <p:cNvSpPr txBox="1"/>
          <p:nvPr>
            <p:ph type="body" idx="1"/>
          </p:nvPr>
        </p:nvSpPr>
        <p:spPr>
          <a:xfrm>
            <a:off x="406400" y="2749550"/>
            <a:ext cx="12192000" cy="6108700"/>
          </a:xfrm>
          <a:prstGeom prst="rect">
            <a:avLst/>
          </a:prstGeom>
        </p:spPr>
        <p:txBody>
          <a:bodyPr/>
          <a:lstStyle/>
          <a:p>
            <a:pPr/>
            <a:r>
              <a:t>What are the bad guys after?</a:t>
            </a:r>
          </a:p>
          <a:p>
            <a:pPr/>
            <a:r>
              <a:t>Where are you at risk?</a:t>
            </a:r>
          </a:p>
          <a:p>
            <a:pPr/>
            <a:r>
              <a:t>How are you at risk?</a:t>
            </a:r>
          </a:p>
          <a:p>
            <a:pPr/>
            <a:r>
              <a:t>How can you protect yourself?</a:t>
            </a:r>
          </a:p>
          <a:p>
            <a:pPr/>
            <a:r>
              <a:t>Q and 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"/>
          <p:cNvSpPr txBox="1"/>
          <p:nvPr>
            <p:ph type="body" idx="13"/>
          </p:nvPr>
        </p:nvSpPr>
        <p:spPr>
          <a:xfrm>
            <a:off x="472815" y="160020"/>
            <a:ext cx="11176001" cy="741681"/>
          </a:xfrm>
          <a:prstGeom prst="rect">
            <a:avLst/>
          </a:prstGeom>
        </p:spPr>
        <p:txBody>
          <a:bodyPr/>
          <a:lstStyle/>
          <a:p>
            <a:pPr lvl="1"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 </a:t>
            </a:r>
          </a:p>
        </p:txBody>
      </p:sp>
      <p:sp>
        <p:nvSpPr>
          <p:cNvPr id="174" name="What are the bad guys after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2" defTabSz="467359">
              <a:spcBef>
                <a:spcPts val="2200"/>
              </a:spcBef>
              <a:defRPr sz="4800"/>
            </a:pPr>
            <a:r>
              <a:t>What are the bad guys after?</a:t>
            </a:r>
          </a:p>
        </p:txBody>
      </p:sp>
      <p:sp>
        <p:nvSpPr>
          <p:cNvPr id="175" name="Immediate monetary gai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8929" indent="-328929" defTabSz="432308">
              <a:spcBef>
                <a:spcPts val="2000"/>
              </a:spcBef>
              <a:defRPr sz="2516"/>
            </a:pPr>
            <a:r>
              <a:t>Immediate monetary gain</a:t>
            </a:r>
          </a:p>
          <a:p>
            <a:pPr lvl="1" marL="657859" indent="-328929" defTabSz="432308">
              <a:spcBef>
                <a:spcPts val="2000"/>
              </a:spcBef>
              <a:defRPr sz="2516"/>
            </a:pPr>
            <a:r>
              <a:t>Ransomware</a:t>
            </a:r>
          </a:p>
          <a:p>
            <a:pPr lvl="1" marL="657859" indent="-328929" defTabSz="432308">
              <a:spcBef>
                <a:spcPts val="2000"/>
              </a:spcBef>
              <a:defRPr sz="2516"/>
            </a:pPr>
            <a:r>
              <a:t>Support calls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Personal data for later gain or to market to others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Hacking for fun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Access to your home </a:t>
            </a:r>
          </a:p>
          <a:p>
            <a:pPr lvl="2" marL="986790" indent="-328929" defTabSz="432308">
              <a:spcBef>
                <a:spcPts val="2000"/>
              </a:spcBef>
              <a:defRPr sz="2516"/>
            </a:pPr>
            <a:r>
              <a:t>Cameras</a:t>
            </a:r>
          </a:p>
          <a:p>
            <a:pPr lvl="2" marL="986790" indent="-328929" defTabSz="432308">
              <a:spcBef>
                <a:spcPts val="2000"/>
              </a:spcBef>
              <a:defRPr sz="2516"/>
            </a:pPr>
            <a:r>
              <a:t>Smart locks</a:t>
            </a:r>
          </a:p>
          <a:p>
            <a:pPr lvl="2" marL="986790" indent="-328929" defTabSz="432308">
              <a:spcBef>
                <a:spcPts val="2000"/>
              </a:spcBef>
              <a:defRPr sz="2516"/>
            </a:pPr>
            <a:r>
              <a:t>Garage Doors 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sp>
        <p:nvSpPr>
          <p:cNvPr id="178" name="Where are you at risk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defTabSz="467359">
              <a:spcBef>
                <a:spcPts val="2200"/>
              </a:spcBef>
              <a:defRPr sz="4800"/>
            </a:pPr>
            <a:r>
              <a:t>Where are you at risk?</a:t>
            </a:r>
          </a:p>
        </p:txBody>
      </p:sp>
      <p:sp>
        <p:nvSpPr>
          <p:cNvPr id="179" name="Home network…"/>
          <p:cNvSpPr txBox="1"/>
          <p:nvPr>
            <p:ph type="body" idx="1"/>
          </p:nvPr>
        </p:nvSpPr>
        <p:spPr>
          <a:xfrm>
            <a:off x="406400" y="2749550"/>
            <a:ext cx="12192000" cy="6108700"/>
          </a:xfrm>
          <a:prstGeom prst="rect">
            <a:avLst/>
          </a:prstGeom>
        </p:spPr>
        <p:txBody>
          <a:bodyPr/>
          <a:lstStyle/>
          <a:p>
            <a:pPr/>
            <a:r>
              <a:t>Home network </a:t>
            </a:r>
          </a:p>
          <a:p>
            <a:pPr lvl="1"/>
            <a:r>
              <a:t>Default settings password etc</a:t>
            </a:r>
          </a:p>
          <a:p>
            <a:pPr lvl="1"/>
            <a:r>
              <a:t>Cheapest router is not the best router</a:t>
            </a:r>
          </a:p>
          <a:p>
            <a:pPr lvl="1"/>
            <a:r>
              <a:t>Is your Wifi identifiable?</a:t>
            </a:r>
          </a:p>
          <a:p>
            <a:pPr/>
            <a:r>
              <a:t>In the wild</a:t>
            </a:r>
          </a:p>
          <a:p>
            <a:pPr lvl="1"/>
            <a:r>
              <a:t>No network outside you house is a safe network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sp>
        <p:nvSpPr>
          <p:cNvPr id="182" name="How are you at Risk?"/>
          <p:cNvSpPr txBox="1"/>
          <p:nvPr>
            <p:ph type="title"/>
          </p:nvPr>
        </p:nvSpPr>
        <p:spPr>
          <a:xfrm>
            <a:off x="406400" y="1358900"/>
            <a:ext cx="12192000" cy="723900"/>
          </a:xfrm>
          <a:prstGeom prst="rect">
            <a:avLst/>
          </a:prstGeom>
        </p:spPr>
        <p:txBody>
          <a:bodyPr/>
          <a:lstStyle/>
          <a:p>
            <a:pPr lvl="1" defTabSz="467359">
              <a:spcBef>
                <a:spcPts val="2200"/>
              </a:spcBef>
              <a:defRPr sz="4800"/>
            </a:pPr>
            <a:r>
              <a:t>How are you at Risk?</a:t>
            </a:r>
          </a:p>
        </p:txBody>
      </p:sp>
      <p:sp>
        <p:nvSpPr>
          <p:cNvPr id="183" name="Weak and common passwords…"/>
          <p:cNvSpPr txBox="1"/>
          <p:nvPr>
            <p:ph type="body" idx="1"/>
          </p:nvPr>
        </p:nvSpPr>
        <p:spPr>
          <a:xfrm>
            <a:off x="406400" y="2749550"/>
            <a:ext cx="12192000" cy="6108700"/>
          </a:xfrm>
          <a:prstGeom prst="rect">
            <a:avLst/>
          </a:prstGeom>
        </p:spPr>
        <p:txBody>
          <a:bodyPr/>
          <a:lstStyle/>
          <a:p>
            <a:pPr marL="240030" indent="-240030" defTabSz="315468">
              <a:spcBef>
                <a:spcPts val="1500"/>
              </a:spcBef>
              <a:defRPr sz="1836"/>
            </a:pPr>
            <a:r>
              <a:t>Weak and common passwords</a:t>
            </a:r>
          </a:p>
          <a:p>
            <a:pPr lvl="2" marL="720090" indent="-240030" defTabSz="315468">
              <a:spcBef>
                <a:spcPts val="1500"/>
              </a:spcBef>
              <a:defRPr sz="1836"/>
            </a:pPr>
            <a:r>
              <a:t>123456 (Unchanged)</a:t>
            </a:r>
          </a:p>
          <a:p>
            <a:pPr lvl="2" marL="720090" indent="-240030" defTabSz="315468">
              <a:spcBef>
                <a:spcPts val="1500"/>
              </a:spcBef>
              <a:defRPr sz="1836"/>
            </a:pPr>
            <a:r>
              <a:t>password (Unchanged)</a:t>
            </a:r>
          </a:p>
          <a:p>
            <a:pPr lvl="2" marL="720090" indent="-240030" defTabSz="315468">
              <a:spcBef>
                <a:spcPts val="1500"/>
              </a:spcBef>
              <a:defRPr sz="1836"/>
            </a:pPr>
            <a:r>
              <a:t>123456789 (Up 3)</a:t>
            </a:r>
          </a:p>
          <a:p>
            <a:pPr lvl="2" marL="720090" indent="-240030" defTabSz="315468">
              <a:spcBef>
                <a:spcPts val="1500"/>
              </a:spcBef>
              <a:defRPr sz="1836"/>
            </a:pPr>
            <a:r>
              <a:t>12345678 (Down 1)</a:t>
            </a:r>
          </a:p>
          <a:p>
            <a:pPr lvl="2" marL="720090" indent="-240030" defTabSz="315468">
              <a:spcBef>
                <a:spcPts val="1500"/>
              </a:spcBef>
              <a:defRPr sz="1836"/>
            </a:pPr>
            <a:r>
              <a:t>12345 (Unchanged)</a:t>
            </a:r>
          </a:p>
          <a:p>
            <a:pPr lvl="2" marL="720090" indent="-240030" defTabSz="315468">
              <a:spcBef>
                <a:spcPts val="1500"/>
              </a:spcBef>
              <a:defRPr sz="1836"/>
            </a:pPr>
            <a:r>
              <a:t>111111 (New)</a:t>
            </a:r>
          </a:p>
          <a:p>
            <a:pPr lvl="2" marL="720090" indent="-240030" defTabSz="315468">
              <a:spcBef>
                <a:spcPts val="1500"/>
              </a:spcBef>
              <a:defRPr sz="1836"/>
            </a:pPr>
            <a:r>
              <a:t>1234567 (Up 1)</a:t>
            </a:r>
          </a:p>
          <a:p>
            <a:pPr lvl="2" marL="720090" indent="-240030" defTabSz="315468">
              <a:spcBef>
                <a:spcPts val="1500"/>
              </a:spcBef>
              <a:defRPr sz="1836"/>
            </a:pPr>
            <a:r>
              <a:t>sunshine (New)</a:t>
            </a:r>
          </a:p>
          <a:p>
            <a:pPr lvl="2" marL="720090" indent="-240030" defTabSz="315468">
              <a:spcBef>
                <a:spcPts val="1500"/>
              </a:spcBef>
              <a:defRPr sz="1836"/>
            </a:pPr>
            <a:r>
              <a:t>qwerty (Down 5)</a:t>
            </a:r>
          </a:p>
          <a:p>
            <a:pPr lvl="2" marL="720090" indent="-240030" defTabSz="315468">
              <a:spcBef>
                <a:spcPts val="1500"/>
              </a:spcBef>
              <a:defRPr sz="1836"/>
            </a:pPr>
            <a:r>
              <a:t>Iloveyou (Unchanged)</a:t>
            </a:r>
          </a:p>
          <a:p>
            <a:pPr marL="240030" indent="-240030" defTabSz="315468">
              <a:spcBef>
                <a:spcPts val="1500"/>
              </a:spcBef>
              <a:defRPr sz="1836"/>
            </a:pPr>
            <a:r>
              <a:t>Reusing Passwords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3" grpId="1"/>
      <p:bldP build="p" bldLvl="1" animBg="1" rev="0" advAuto="0" spid="181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sp>
        <p:nvSpPr>
          <p:cNvPr id="186" name="How to protect Yourself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defTabSz="467359">
              <a:spcBef>
                <a:spcPts val="2200"/>
              </a:spcBef>
              <a:defRPr sz="4800"/>
            </a:pPr>
            <a:r>
              <a:t>How to protect Yourself?</a:t>
            </a:r>
          </a:p>
        </p:txBody>
      </p:sp>
      <p:sp>
        <p:nvSpPr>
          <p:cNvPr id="187" name="Home network…"/>
          <p:cNvSpPr txBox="1"/>
          <p:nvPr>
            <p:ph type="body" idx="1"/>
          </p:nvPr>
        </p:nvSpPr>
        <p:spPr>
          <a:xfrm>
            <a:off x="406400" y="2791177"/>
            <a:ext cx="12192000" cy="6902982"/>
          </a:xfrm>
          <a:prstGeom prst="rect">
            <a:avLst/>
          </a:prstGeom>
        </p:spPr>
        <p:txBody>
          <a:bodyPr/>
          <a:lstStyle/>
          <a:p>
            <a:pPr lvl="1"/>
            <a:r>
              <a:t>Home network</a:t>
            </a:r>
          </a:p>
          <a:p>
            <a:pPr lvl="2"/>
            <a:r>
              <a:t>Invest in a good router or firewall</a:t>
            </a:r>
          </a:p>
          <a:p>
            <a:pPr lvl="3"/>
            <a:r>
              <a:t>Keep it updated</a:t>
            </a:r>
          </a:p>
          <a:p>
            <a:pPr lvl="2"/>
            <a:r>
              <a:t>Use OpenDNS or other service</a:t>
            </a:r>
          </a:p>
        </p:txBody>
      </p:sp>
      <p:pic>
        <p:nvPicPr>
          <p:cNvPr id="188" name="Screen Shot 2019-06-28 at 8.36.48 AM.png" descr="Screen Shot 2019-06-28 at 8.36.48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64443" y="6322823"/>
            <a:ext cx="4325961" cy="33928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8" grpId="2"/>
      <p:bldP build="p" bldLvl="5" animBg="1" rev="0" advAuto="0" spid="18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Screen Shot 2019-06-28 at 8.37.14 AM.png" descr="Screen Shot 2019-06-28 at 8.37.14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17860" y="139696"/>
            <a:ext cx="6614180" cy="51874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Screen Shot 2019-06-28 at 8.38.23 AM.png" descr="Screen Shot 2019-06-28 at 8.38.23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84882" y="5382769"/>
            <a:ext cx="6441324" cy="5589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cover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1"/>
      <p:bldP build="whole" bldLvl="1" animBg="1" rev="0" advAuto="0" spid="191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Screen Shot 2019-06-28 at 8.45.34 PM.png" descr="Screen Shot 2019-06-28 at 8.45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52550" y="628908"/>
            <a:ext cx="6316841" cy="75181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96" name="How to protect Yourself?"/>
          <p:cNvSpPr txBox="1"/>
          <p:nvPr>
            <p:ph type="title"/>
          </p:nvPr>
        </p:nvSpPr>
        <p:spPr>
          <a:xfrm>
            <a:off x="406400" y="153035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How to protect Yourself?</a:t>
            </a:r>
          </a:p>
        </p:txBody>
      </p:sp>
      <p:sp>
        <p:nvSpPr>
          <p:cNvPr id="197" name="Keep all computers/phones/tablets/cameras/streaming devices/doorbells etc upda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2" marL="880110" indent="-293370" defTabSz="385572">
              <a:spcBef>
                <a:spcPts val="1800"/>
              </a:spcBef>
              <a:defRPr sz="2244"/>
            </a:pPr>
            <a:r>
              <a:t>Keep all computers/phones/tablets/cameras/streaming devices/doorbells etc updated</a:t>
            </a:r>
          </a:p>
          <a:p>
            <a:pPr lvl="2" marL="880110" indent="-293370" defTabSz="385572">
              <a:spcBef>
                <a:spcPts val="1800"/>
              </a:spcBef>
              <a:defRPr sz="2244"/>
            </a:pPr>
            <a:r>
              <a:t>Change default passwords of all your devices!</a:t>
            </a:r>
          </a:p>
          <a:p>
            <a:pPr lvl="2" marL="880110" indent="-293370" defTabSz="385572">
              <a:spcBef>
                <a:spcPts val="1800"/>
              </a:spcBef>
              <a:defRPr sz="2244"/>
            </a:pPr>
            <a:r>
              <a:t>Turn on auto update</a:t>
            </a:r>
          </a:p>
          <a:p>
            <a:pPr lvl="2" marL="880110" indent="-293370" defTabSz="385572">
              <a:spcBef>
                <a:spcPts val="1800"/>
              </a:spcBef>
              <a:defRPr sz="2244"/>
            </a:pPr>
            <a:r>
              <a:t>Backup your data to a local or cloud device</a:t>
            </a:r>
          </a:p>
          <a:p>
            <a:pPr lvl="3" marL="1173480" indent="-293370" defTabSz="385572">
              <a:spcBef>
                <a:spcPts val="1800"/>
              </a:spcBef>
              <a:defRPr sz="2244"/>
            </a:pPr>
            <a:r>
              <a:t>Carbonite, iCloud, OneDrive</a:t>
            </a:r>
          </a:p>
          <a:p>
            <a:pPr lvl="2" marL="880110" indent="-293370" defTabSz="385572">
              <a:spcBef>
                <a:spcPts val="1800"/>
              </a:spcBef>
              <a:defRPr sz="2244"/>
            </a:pPr>
            <a:r>
              <a:t>Separate your IoT traffic from your computers if possible</a:t>
            </a:r>
          </a:p>
          <a:p>
            <a:pPr lvl="2" marL="880110" indent="-293370" defTabSz="385572">
              <a:spcBef>
                <a:spcPts val="1800"/>
              </a:spcBef>
              <a:defRPr sz="2244"/>
            </a:pPr>
            <a:r>
              <a:t>Use a good Ransomware/virus software with rollback if possible (Sophos, Microsoft)</a:t>
            </a:r>
          </a:p>
          <a:p>
            <a:pPr lvl="1" marL="586740" indent="-293370" defTabSz="385572">
              <a:spcBef>
                <a:spcPts val="1800"/>
              </a:spcBef>
              <a:defRPr sz="2244"/>
            </a:pPr>
            <a:r>
              <a:t>Outside your home</a:t>
            </a:r>
          </a:p>
          <a:p>
            <a:pPr lvl="2" marL="880110" indent="-293370" defTabSz="385572">
              <a:spcBef>
                <a:spcPts val="1800"/>
              </a:spcBef>
              <a:defRPr sz="2244"/>
            </a:pPr>
            <a:r>
              <a:t>Use your smart phone as a hotspot or use a MIFI device.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