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1">
              <a:hueOff val="178262"/>
              <a:satOff val="-8651"/>
              <a:lumOff val="-7254"/>
              <a:alpha val="29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6">
              <a:alpha val="25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01D73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239254"/>
              <a:lumOff val="-139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EB9B">
              <a:alpha val="26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7882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>
              <a:alpha val="75000"/>
            </a:srgbClr>
          </a:solidFill>
        </a:fill>
      </a:tcStyle>
    </a:wholeTbl>
    <a:band2H>
      <a:tcTxStyle b="def" i="def"/>
      <a:tcStyle>
        <a:tcBdr/>
        <a:fill>
          <a:solidFill>
            <a:srgbClr val="686A6A">
              <a:alpha val="8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222222"/>
              </a:solidFill>
              <a:prstDash val="solid"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86A6A">
              <a:alpha val="85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22222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4" name="Shape 16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&amp; Subtitl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0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Image"/>
          <p:cNvSpPr/>
          <p:nvPr>
            <p:ph type="pic" sz="half" idx="13"/>
          </p:nvPr>
        </p:nvSpPr>
        <p:spPr>
          <a:xfrm>
            <a:off x="5463161" y="-90805"/>
            <a:ext cx="8585201" cy="50438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2" name="Image"/>
          <p:cNvSpPr/>
          <p:nvPr>
            <p:ph type="pic" sz="half" idx="14"/>
          </p:nvPr>
        </p:nvSpPr>
        <p:spPr>
          <a:xfrm>
            <a:off x="5918717" y="4660900"/>
            <a:ext cx="7669766" cy="5219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3" name="Image"/>
          <p:cNvSpPr/>
          <p:nvPr>
            <p:ph type="pic" idx="15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allout"/>
          <p:cNvSpPr/>
          <p:nvPr/>
        </p:nvSpPr>
        <p:spPr>
          <a:xfrm>
            <a:off x="469900" y="2362200"/>
            <a:ext cx="12065000" cy="522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</a:p>
        </p:txBody>
      </p:sp>
      <p:sp>
        <p:nvSpPr>
          <p:cNvPr id="122" name="Type a quote here."/>
          <p:cNvSpPr txBox="1"/>
          <p:nvPr>
            <p:ph type="body" sz="quarter" idx="13"/>
          </p:nvPr>
        </p:nvSpPr>
        <p:spPr>
          <a:xfrm>
            <a:off x="889000" y="2908300"/>
            <a:ext cx="11226800" cy="129794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23" name="Johnny Appleseed"/>
          <p:cNvSpPr txBox="1"/>
          <p:nvPr>
            <p:ph type="body" sz="quarter" idx="14"/>
          </p:nvPr>
        </p:nvSpPr>
        <p:spPr>
          <a:xfrm>
            <a:off x="406400" y="7789333"/>
            <a:ext cx="12192000" cy="86360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000"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Johnny Appleseed</a:t>
            </a:r>
          </a:p>
        </p:txBody>
      </p:sp>
      <p:sp>
        <p:nvSpPr>
          <p:cNvPr id="124" name="Text"/>
          <p:cNvSpPr txBox="1"/>
          <p:nvPr>
            <p:ph type="body" sz="quarter" idx="15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 Alt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ype a quote here."/>
          <p:cNvSpPr txBox="1"/>
          <p:nvPr>
            <p:ph type="body" sz="quarter" idx="13"/>
          </p:nvPr>
        </p:nvSpPr>
        <p:spPr>
          <a:xfrm>
            <a:off x="5892800" y="2641600"/>
            <a:ext cx="6705600" cy="2501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z="9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33" name="Image"/>
          <p:cNvSpPr/>
          <p:nvPr>
            <p:ph type="pic" idx="14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4" name="Johnny Appleseed"/>
          <p:cNvSpPr txBox="1"/>
          <p:nvPr>
            <p:ph type="body" sz="quarter" idx="15"/>
          </p:nvPr>
        </p:nvSpPr>
        <p:spPr>
          <a:xfrm>
            <a:off x="5892800" y="7789333"/>
            <a:ext cx="6705600" cy="86360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457200">
              <a:spcBef>
                <a:spcPts val="0"/>
              </a:spcBef>
              <a:buClrTx/>
              <a:buSzTx/>
              <a:buFontTx/>
              <a:buNone/>
              <a:defRPr sz="60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pPr/>
            <a:r>
              <a:t>Johnny Appleseed</a:t>
            </a:r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Image"/>
          <p:cNvSpPr/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Horizont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mage"/>
          <p:cNvSpPr/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3" name="Line"/>
          <p:cNvSpPr/>
          <p:nvPr>
            <p:ph type="body" sz="quarter" idx="14"/>
          </p:nvPr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Subtitle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xfrm>
            <a:off x="12161859" y="4191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- Center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/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Vertical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 flipV="1">
            <a:off x="5892800" y="6141012"/>
            <a:ext cx="6705600" cy="145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2" name="Image"/>
          <p:cNvSpPr/>
          <p:nvPr>
            <p:ph type="pic" idx="13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3" name="Title Text"/>
          <p:cNvSpPr txBox="1"/>
          <p:nvPr>
            <p:ph type="title"/>
          </p:nvPr>
        </p:nvSpPr>
        <p:spPr>
          <a:xfrm>
            <a:off x="5892800" y="6426200"/>
            <a:ext cx="67056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54" name="Body Level One…"/>
          <p:cNvSpPr txBox="1"/>
          <p:nvPr>
            <p:ph type="body" sz="quarter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cap="all" sz="5400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/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6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7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"/>
          <p:cNvSpPr txBox="1"/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92" name="Image"/>
          <p:cNvSpPr/>
          <p:nvPr>
            <p:ph type="pic" idx="14"/>
          </p:nvPr>
        </p:nvSpPr>
        <p:spPr>
          <a:xfrm>
            <a:off x="6665377" y="1219200"/>
            <a:ext cx="7445457" cy="8216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" name="Body Level One…"/>
          <p:cNvSpPr txBox="1"/>
          <p:nvPr>
            <p:ph type="body" sz="half" idx="1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  <a:defRPr sz="2800"/>
            </a:lvl1pPr>
            <a:lvl2pPr>
              <a:buClr>
                <a:schemeClr val="accent1"/>
              </a:buClr>
              <a:buChar char="▸"/>
              <a:defRPr sz="2800"/>
            </a:lvl2pPr>
            <a:lvl3pPr>
              <a:buClr>
                <a:schemeClr val="accent1"/>
              </a:buClr>
              <a:buChar char="▸"/>
              <a:defRPr sz="2800"/>
            </a:lvl3pPr>
            <a:lvl4pPr>
              <a:buClr>
                <a:schemeClr val="accent1"/>
              </a:buClr>
              <a:buChar char="▸"/>
              <a:defRPr sz="2800"/>
            </a:lvl4pPr>
            <a:lvl5pPr>
              <a:buClr>
                <a:schemeClr val="accent1"/>
              </a:buClr>
              <a:buChar char="▸"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1pPr>
      <a:lvl2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2pPr>
      <a:lvl3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3pPr>
      <a:lvl4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4pPr>
      <a:lvl5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5pPr>
      <a:lvl6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6pPr>
      <a:lvl7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7pPr>
      <a:lvl8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8pPr>
      <a:lvl9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000" u="none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b="0" baseline="0" cap="none" i="0" spc="0" strike="noStrike" sz="3400" u="none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4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ersonal Cyber Security…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379729">
              <a:defRPr sz="11049"/>
            </a:pPr>
            <a:r>
              <a:t>Personal Cyber Security</a:t>
            </a:r>
          </a:p>
          <a:p>
            <a:pPr defTabSz="379729">
              <a:defRPr sz="4160"/>
            </a:pPr>
            <a:r>
              <a:t>DAVE CHRISTOPHERSON - HUAS TECHS</a:t>
            </a:r>
          </a:p>
        </p:txBody>
      </p:sp>
      <p:sp>
        <p:nvSpPr>
          <p:cNvPr id="167" name="Body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</a:t>
            </a:r>
          </a:p>
        </p:txBody>
      </p:sp>
      <p:sp>
        <p:nvSpPr>
          <p:cNvPr id="200" name="How to protect Yourself?"/>
          <p:cNvSpPr txBox="1"/>
          <p:nvPr>
            <p:ph type="title"/>
          </p:nvPr>
        </p:nvSpPr>
        <p:spPr>
          <a:xfrm>
            <a:off x="406400" y="1470025"/>
            <a:ext cx="12192000" cy="723900"/>
          </a:xfrm>
          <a:prstGeom prst="rect">
            <a:avLst/>
          </a:prstGeom>
        </p:spPr>
        <p:txBody>
          <a:bodyPr/>
          <a:lstStyle/>
          <a:p>
            <a:pPr lvl="1" defTabSz="467359">
              <a:spcBef>
                <a:spcPts val="2200"/>
              </a:spcBef>
              <a:defRPr sz="4800"/>
            </a:pPr>
            <a:r>
              <a:t>How to protect Yourself?</a:t>
            </a:r>
          </a:p>
        </p:txBody>
      </p:sp>
      <p:sp>
        <p:nvSpPr>
          <p:cNvPr id="201" name="STOP Reusing Passwords…"/>
          <p:cNvSpPr txBox="1"/>
          <p:nvPr>
            <p:ph type="body" idx="1"/>
          </p:nvPr>
        </p:nvSpPr>
        <p:spPr>
          <a:xfrm>
            <a:off x="406400" y="2749550"/>
            <a:ext cx="12192000" cy="6108700"/>
          </a:xfrm>
          <a:prstGeom prst="rect">
            <a:avLst/>
          </a:prstGeom>
        </p:spPr>
        <p:txBody>
          <a:bodyPr/>
          <a:lstStyle/>
          <a:p>
            <a:pPr marL="293370" indent="-293370" defTabSz="385572">
              <a:spcBef>
                <a:spcPts val="1800"/>
              </a:spcBef>
              <a:defRPr sz="2244"/>
            </a:pPr>
            <a:r>
              <a:t>STOP Reusing Passwords </a:t>
            </a:r>
          </a:p>
          <a:p>
            <a:pPr marL="293370" indent="-293370" defTabSz="385572">
              <a:spcBef>
                <a:spcPts val="1800"/>
              </a:spcBef>
              <a:defRPr sz="2244"/>
            </a:pPr>
            <a:r>
              <a:t>Switch to Complex passwords</a:t>
            </a:r>
          </a:p>
          <a:p>
            <a:pPr lvl="1" marL="586740" indent="-293370" defTabSz="385572">
              <a:spcBef>
                <a:spcPts val="1800"/>
              </a:spcBef>
              <a:defRPr sz="2244"/>
            </a:pPr>
            <a:r>
              <a:t>8,lLsb&lt;#dC6v</a:t>
            </a:r>
          </a:p>
          <a:p>
            <a:pPr marL="293370" indent="-293370" defTabSz="385572">
              <a:spcBef>
                <a:spcPts val="1800"/>
              </a:spcBef>
              <a:defRPr sz="2244"/>
            </a:pPr>
            <a:r>
              <a:t>Password Managers</a:t>
            </a:r>
          </a:p>
          <a:p>
            <a:pPr lvl="1" marL="586740" indent="-293370" defTabSz="385572">
              <a:spcBef>
                <a:spcPts val="1800"/>
              </a:spcBef>
              <a:defRPr sz="2244"/>
            </a:pPr>
            <a:r>
              <a:t>Pwsafe</a:t>
            </a:r>
          </a:p>
          <a:p>
            <a:pPr lvl="1" marL="586740" indent="-293370" defTabSz="385572">
              <a:spcBef>
                <a:spcPts val="1800"/>
              </a:spcBef>
              <a:defRPr sz="2244"/>
            </a:pPr>
          </a:p>
          <a:p>
            <a:pPr lvl="1" marL="586740" indent="-293370" defTabSz="385572">
              <a:spcBef>
                <a:spcPts val="1800"/>
              </a:spcBef>
              <a:defRPr sz="2244"/>
            </a:pPr>
            <a:r>
              <a:t>1Password</a:t>
            </a:r>
          </a:p>
          <a:p>
            <a:pPr lvl="1" marL="586740" indent="-293370" defTabSz="385572">
              <a:spcBef>
                <a:spcPts val="1800"/>
              </a:spcBef>
              <a:defRPr sz="2244"/>
            </a:pPr>
            <a:r>
              <a:t>Last Pass</a:t>
            </a:r>
          </a:p>
          <a:p>
            <a:pPr marL="293370" indent="-293370" defTabSz="385572">
              <a:spcBef>
                <a:spcPts val="1800"/>
              </a:spcBef>
              <a:defRPr sz="2244"/>
            </a:pPr>
            <a:r>
              <a:t>Microsoft, Apple, Google and IRS aren’t going to call you offering help.</a:t>
            </a:r>
          </a:p>
          <a:p>
            <a:pPr marL="293370" indent="-293370" defTabSz="385572">
              <a:spcBef>
                <a:spcPts val="1800"/>
              </a:spcBef>
              <a:defRPr sz="2244"/>
            </a:pPr>
            <a:r>
              <a:t>Keep yourself informed subscribe to computer security blogs or email lists.</a:t>
            </a:r>
          </a:p>
        </p:txBody>
      </p:sp>
      <p:pic>
        <p:nvPicPr>
          <p:cNvPr id="202" name="Screen Shot 2019-06-28 at 8.53.55 AM.png" descr="Screen Shot 2019-06-28 at 8.53.55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03142" y="2977141"/>
            <a:ext cx="5929793" cy="46659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cover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1" grpId="1"/>
      <p:bldP build="whole" bldLvl="1" animBg="1" rev="0" advAuto="0" spid="202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QUESTIONS?"/>
          <p:cNvSpPr txBox="1"/>
          <p:nvPr>
            <p:ph type="title"/>
          </p:nvPr>
        </p:nvSpPr>
        <p:spPr>
          <a:xfrm>
            <a:off x="406400" y="4038600"/>
            <a:ext cx="12192000" cy="1833149"/>
          </a:xfrm>
          <a:prstGeom prst="rect">
            <a:avLst/>
          </a:prstGeom>
        </p:spPr>
        <p:txBody>
          <a:bodyPr/>
          <a:lstStyle>
            <a:lvl1pPr algn="ctr" defTabSz="467359">
              <a:defRPr sz="13600"/>
            </a:lvl1pPr>
          </a:lstStyle>
          <a:p>
            <a:pPr/>
            <a:r>
              <a:t>QUESTIONS?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</a:t>
            </a:r>
          </a:p>
        </p:txBody>
      </p:sp>
      <p:sp>
        <p:nvSpPr>
          <p:cNvPr id="170" name="Topi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 defTabSz="467359">
              <a:spcBef>
                <a:spcPts val="2200"/>
              </a:spcBef>
              <a:defRPr sz="4800"/>
            </a:pPr>
            <a:r>
              <a:t>Topics</a:t>
            </a:r>
          </a:p>
        </p:txBody>
      </p:sp>
      <p:sp>
        <p:nvSpPr>
          <p:cNvPr id="171" name="What are the bad guys after?…"/>
          <p:cNvSpPr txBox="1"/>
          <p:nvPr>
            <p:ph type="body" idx="1"/>
          </p:nvPr>
        </p:nvSpPr>
        <p:spPr>
          <a:xfrm>
            <a:off x="406400" y="2749550"/>
            <a:ext cx="12192000" cy="6108700"/>
          </a:xfrm>
          <a:prstGeom prst="rect">
            <a:avLst/>
          </a:prstGeom>
        </p:spPr>
        <p:txBody>
          <a:bodyPr/>
          <a:lstStyle/>
          <a:p>
            <a:pPr/>
            <a:r>
              <a:t>What are the bad guys after?</a:t>
            </a:r>
          </a:p>
          <a:p>
            <a:pPr/>
            <a:r>
              <a:t>Where are you at risk?</a:t>
            </a:r>
          </a:p>
          <a:p>
            <a:pPr/>
            <a:r>
              <a:t>How are you at risk?</a:t>
            </a:r>
          </a:p>
          <a:p>
            <a:pPr/>
            <a:r>
              <a:t>How can you protect yourself?</a:t>
            </a:r>
          </a:p>
          <a:p>
            <a:pPr/>
            <a:r>
              <a:t>Q and 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"/>
          <p:cNvSpPr txBox="1"/>
          <p:nvPr>
            <p:ph type="body" idx="13"/>
          </p:nvPr>
        </p:nvSpPr>
        <p:spPr>
          <a:xfrm>
            <a:off x="472815" y="160020"/>
            <a:ext cx="11176001" cy="741681"/>
          </a:xfrm>
          <a:prstGeom prst="rect">
            <a:avLst/>
          </a:prstGeom>
        </p:spPr>
        <p:txBody>
          <a:bodyPr/>
          <a:lstStyle/>
          <a:p>
            <a:pPr lvl="1"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cap="all" spc="120" sz="2400">
                <a:latin typeface="DIN Alternate"/>
                <a:ea typeface="DIN Alternate"/>
                <a:cs typeface="DIN Alternate"/>
                <a:sym typeface="DIN Alternate"/>
              </a:defRPr>
            </a:pPr>
            <a:r>
              <a:t> </a:t>
            </a:r>
          </a:p>
        </p:txBody>
      </p:sp>
      <p:sp>
        <p:nvSpPr>
          <p:cNvPr id="174" name="What are the bad guys after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2" defTabSz="467359">
              <a:spcBef>
                <a:spcPts val="2200"/>
              </a:spcBef>
              <a:defRPr sz="4800"/>
            </a:pPr>
            <a:r>
              <a:t>What are the bad guys after?</a:t>
            </a:r>
          </a:p>
        </p:txBody>
      </p:sp>
      <p:sp>
        <p:nvSpPr>
          <p:cNvPr id="175" name="Immediate monetary gai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8929" indent="-328929" defTabSz="432308">
              <a:spcBef>
                <a:spcPts val="2000"/>
              </a:spcBef>
              <a:defRPr sz="2516"/>
            </a:pPr>
            <a:r>
              <a:t>Immediate monetary gain</a:t>
            </a:r>
          </a:p>
          <a:p>
            <a:pPr lvl="1" marL="657859" indent="-328929" defTabSz="432308">
              <a:spcBef>
                <a:spcPts val="2000"/>
              </a:spcBef>
              <a:defRPr sz="2516"/>
            </a:pPr>
            <a:r>
              <a:t>Ransomware</a:t>
            </a:r>
          </a:p>
          <a:p>
            <a:pPr lvl="1" marL="657859" indent="-328929" defTabSz="432308">
              <a:spcBef>
                <a:spcPts val="2000"/>
              </a:spcBef>
              <a:defRPr sz="2516"/>
            </a:pPr>
            <a:r>
              <a:t>Support calls</a:t>
            </a:r>
          </a:p>
          <a:p>
            <a:pPr marL="328929" indent="-328929" defTabSz="432308">
              <a:spcBef>
                <a:spcPts val="2000"/>
              </a:spcBef>
              <a:defRPr sz="2516"/>
            </a:pPr>
            <a:r>
              <a:t>Personal data for later gain or to market to others</a:t>
            </a:r>
          </a:p>
          <a:p>
            <a:pPr marL="328929" indent="-328929" defTabSz="432308">
              <a:spcBef>
                <a:spcPts val="2000"/>
              </a:spcBef>
              <a:defRPr sz="2516"/>
            </a:pPr>
            <a:r>
              <a:t>Hacking for fun</a:t>
            </a:r>
          </a:p>
          <a:p>
            <a:pPr marL="328929" indent="-328929" defTabSz="432308">
              <a:spcBef>
                <a:spcPts val="2000"/>
              </a:spcBef>
              <a:defRPr sz="2516"/>
            </a:pPr>
            <a:r>
              <a:t>Access to your home </a:t>
            </a:r>
          </a:p>
          <a:p>
            <a:pPr lvl="2" marL="986790" indent="-328929" defTabSz="432308">
              <a:spcBef>
                <a:spcPts val="2000"/>
              </a:spcBef>
              <a:defRPr sz="2516"/>
            </a:pPr>
            <a:r>
              <a:t>Cameras</a:t>
            </a:r>
          </a:p>
          <a:p>
            <a:pPr lvl="2" marL="986790" indent="-328929" defTabSz="432308">
              <a:spcBef>
                <a:spcPts val="2000"/>
              </a:spcBef>
              <a:defRPr sz="2516"/>
            </a:pPr>
            <a:r>
              <a:t>Smart locks</a:t>
            </a:r>
          </a:p>
          <a:p>
            <a:pPr lvl="2" marL="986790" indent="-328929" defTabSz="432308">
              <a:spcBef>
                <a:spcPts val="2000"/>
              </a:spcBef>
              <a:defRPr sz="2516"/>
            </a:pPr>
            <a:r>
              <a:t>Garage Doors etc.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</a:t>
            </a:r>
          </a:p>
        </p:txBody>
      </p:sp>
      <p:sp>
        <p:nvSpPr>
          <p:cNvPr id="178" name="Where are you at risk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 defTabSz="467359">
              <a:spcBef>
                <a:spcPts val="2200"/>
              </a:spcBef>
              <a:defRPr sz="4800"/>
            </a:pPr>
            <a:r>
              <a:t>Where are you at risk?</a:t>
            </a:r>
          </a:p>
        </p:txBody>
      </p:sp>
      <p:sp>
        <p:nvSpPr>
          <p:cNvPr id="179" name="Home network…"/>
          <p:cNvSpPr txBox="1"/>
          <p:nvPr>
            <p:ph type="body" idx="1"/>
          </p:nvPr>
        </p:nvSpPr>
        <p:spPr>
          <a:xfrm>
            <a:off x="406400" y="2749550"/>
            <a:ext cx="12192000" cy="6108700"/>
          </a:xfrm>
          <a:prstGeom prst="rect">
            <a:avLst/>
          </a:prstGeom>
        </p:spPr>
        <p:txBody>
          <a:bodyPr/>
          <a:lstStyle/>
          <a:p>
            <a:pPr/>
            <a:r>
              <a:t>Home network </a:t>
            </a:r>
          </a:p>
          <a:p>
            <a:pPr lvl="1"/>
            <a:r>
              <a:t>Default settings password etc</a:t>
            </a:r>
          </a:p>
          <a:p>
            <a:pPr lvl="1"/>
            <a:r>
              <a:t>Cheapest router is not the best router</a:t>
            </a:r>
          </a:p>
          <a:p>
            <a:pPr lvl="1"/>
            <a:r>
              <a:t>Is your Wifi identifiable?</a:t>
            </a:r>
          </a:p>
          <a:p>
            <a:pPr/>
            <a:r>
              <a:t>In the wild</a:t>
            </a:r>
          </a:p>
          <a:p>
            <a:pPr lvl="1"/>
            <a:r>
              <a:t>No network outside you house is a safe network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</a:t>
            </a:r>
          </a:p>
        </p:txBody>
      </p:sp>
      <p:sp>
        <p:nvSpPr>
          <p:cNvPr id="182" name="How are you at Risk?"/>
          <p:cNvSpPr txBox="1"/>
          <p:nvPr>
            <p:ph type="title"/>
          </p:nvPr>
        </p:nvSpPr>
        <p:spPr>
          <a:xfrm>
            <a:off x="406400" y="1358900"/>
            <a:ext cx="12192000" cy="723900"/>
          </a:xfrm>
          <a:prstGeom prst="rect">
            <a:avLst/>
          </a:prstGeom>
        </p:spPr>
        <p:txBody>
          <a:bodyPr/>
          <a:lstStyle/>
          <a:p>
            <a:pPr lvl="1" defTabSz="467359">
              <a:spcBef>
                <a:spcPts val="2200"/>
              </a:spcBef>
              <a:defRPr sz="4800"/>
            </a:pPr>
            <a:r>
              <a:t>How are you at Risk?</a:t>
            </a:r>
          </a:p>
        </p:txBody>
      </p:sp>
      <p:sp>
        <p:nvSpPr>
          <p:cNvPr id="183" name="Weak and common passwords…"/>
          <p:cNvSpPr txBox="1"/>
          <p:nvPr>
            <p:ph type="body" idx="1"/>
          </p:nvPr>
        </p:nvSpPr>
        <p:spPr>
          <a:xfrm>
            <a:off x="406400" y="2749550"/>
            <a:ext cx="12192000" cy="6108700"/>
          </a:xfrm>
          <a:prstGeom prst="rect">
            <a:avLst/>
          </a:prstGeom>
        </p:spPr>
        <p:txBody>
          <a:bodyPr/>
          <a:lstStyle/>
          <a:p>
            <a:pPr marL="240030" indent="-240030" defTabSz="315468">
              <a:spcBef>
                <a:spcPts val="1500"/>
              </a:spcBef>
              <a:defRPr sz="1836"/>
            </a:pPr>
            <a:r>
              <a:t>Weak and common passwords</a:t>
            </a:r>
          </a:p>
          <a:p>
            <a:pPr lvl="2" marL="720090" indent="-240030" defTabSz="315468">
              <a:spcBef>
                <a:spcPts val="1500"/>
              </a:spcBef>
              <a:defRPr sz="1836"/>
            </a:pPr>
            <a:r>
              <a:t>123456 (Unchanged)</a:t>
            </a:r>
          </a:p>
          <a:p>
            <a:pPr lvl="2" marL="720090" indent="-240030" defTabSz="315468">
              <a:spcBef>
                <a:spcPts val="1500"/>
              </a:spcBef>
              <a:defRPr sz="1836"/>
            </a:pPr>
            <a:r>
              <a:t>password (Unchanged)</a:t>
            </a:r>
          </a:p>
          <a:p>
            <a:pPr lvl="2" marL="720090" indent="-240030" defTabSz="315468">
              <a:spcBef>
                <a:spcPts val="1500"/>
              </a:spcBef>
              <a:defRPr sz="1836"/>
            </a:pPr>
            <a:r>
              <a:t>123456789 (Up 3)</a:t>
            </a:r>
          </a:p>
          <a:p>
            <a:pPr lvl="2" marL="720090" indent="-240030" defTabSz="315468">
              <a:spcBef>
                <a:spcPts val="1500"/>
              </a:spcBef>
              <a:defRPr sz="1836"/>
            </a:pPr>
            <a:r>
              <a:t>12345678 (Down 1)</a:t>
            </a:r>
          </a:p>
          <a:p>
            <a:pPr lvl="2" marL="720090" indent="-240030" defTabSz="315468">
              <a:spcBef>
                <a:spcPts val="1500"/>
              </a:spcBef>
              <a:defRPr sz="1836"/>
            </a:pPr>
            <a:r>
              <a:t>12345 (Unchanged)</a:t>
            </a:r>
          </a:p>
          <a:p>
            <a:pPr lvl="2" marL="720090" indent="-240030" defTabSz="315468">
              <a:spcBef>
                <a:spcPts val="1500"/>
              </a:spcBef>
              <a:defRPr sz="1836"/>
            </a:pPr>
            <a:r>
              <a:t>111111 (New)</a:t>
            </a:r>
          </a:p>
          <a:p>
            <a:pPr lvl="2" marL="720090" indent="-240030" defTabSz="315468">
              <a:spcBef>
                <a:spcPts val="1500"/>
              </a:spcBef>
              <a:defRPr sz="1836"/>
            </a:pPr>
            <a:r>
              <a:t>1234567 (Up 1)</a:t>
            </a:r>
          </a:p>
          <a:p>
            <a:pPr lvl="2" marL="720090" indent="-240030" defTabSz="315468">
              <a:spcBef>
                <a:spcPts val="1500"/>
              </a:spcBef>
              <a:defRPr sz="1836"/>
            </a:pPr>
            <a:r>
              <a:t>sunshine (New)</a:t>
            </a:r>
          </a:p>
          <a:p>
            <a:pPr lvl="2" marL="720090" indent="-240030" defTabSz="315468">
              <a:spcBef>
                <a:spcPts val="1500"/>
              </a:spcBef>
              <a:defRPr sz="1836"/>
            </a:pPr>
            <a:r>
              <a:t>qwerty (Down 5)</a:t>
            </a:r>
          </a:p>
          <a:p>
            <a:pPr lvl="2" marL="720090" indent="-240030" defTabSz="315468">
              <a:spcBef>
                <a:spcPts val="1500"/>
              </a:spcBef>
              <a:defRPr sz="1836"/>
            </a:pPr>
            <a:r>
              <a:t>Iloveyou (Unchanged)</a:t>
            </a:r>
          </a:p>
          <a:p>
            <a:pPr marL="240030" indent="-240030" defTabSz="315468">
              <a:spcBef>
                <a:spcPts val="1500"/>
              </a:spcBef>
              <a:defRPr sz="1836"/>
            </a:pPr>
            <a:r>
              <a:t>Reusing Passwords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83" grpId="1"/>
      <p:bldP build="p" bldLvl="1" animBg="1" rev="0" advAuto="0" spid="181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</a:t>
            </a:r>
          </a:p>
        </p:txBody>
      </p:sp>
      <p:sp>
        <p:nvSpPr>
          <p:cNvPr id="186" name="How to protect Yourself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 defTabSz="467359">
              <a:spcBef>
                <a:spcPts val="2200"/>
              </a:spcBef>
              <a:defRPr sz="4800"/>
            </a:pPr>
            <a:r>
              <a:t>How to protect Yourself?</a:t>
            </a:r>
          </a:p>
        </p:txBody>
      </p:sp>
      <p:sp>
        <p:nvSpPr>
          <p:cNvPr id="187" name="Home network…"/>
          <p:cNvSpPr txBox="1"/>
          <p:nvPr>
            <p:ph type="body" idx="1"/>
          </p:nvPr>
        </p:nvSpPr>
        <p:spPr>
          <a:xfrm>
            <a:off x="406400" y="2791177"/>
            <a:ext cx="12192000" cy="6902982"/>
          </a:xfrm>
          <a:prstGeom prst="rect">
            <a:avLst/>
          </a:prstGeom>
        </p:spPr>
        <p:txBody>
          <a:bodyPr/>
          <a:lstStyle/>
          <a:p>
            <a:pPr lvl="1"/>
            <a:r>
              <a:t>Home network</a:t>
            </a:r>
          </a:p>
          <a:p>
            <a:pPr lvl="2"/>
            <a:r>
              <a:t>Invest in a good router or firewall</a:t>
            </a:r>
          </a:p>
          <a:p>
            <a:pPr lvl="3"/>
            <a:r>
              <a:t>Keep it updated</a:t>
            </a:r>
          </a:p>
          <a:p>
            <a:pPr lvl="2"/>
            <a:r>
              <a:t>Use OpenDNS or other service</a:t>
            </a:r>
          </a:p>
        </p:txBody>
      </p:sp>
      <p:pic>
        <p:nvPicPr>
          <p:cNvPr id="188" name="Screen Shot 2019-06-28 at 8.36.48 AM.png" descr="Screen Shot 2019-06-28 at 8.36.48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64443" y="6322823"/>
            <a:ext cx="4325961" cy="33928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8" grpId="2"/>
      <p:bldP build="p" bldLvl="5" animBg="1" rev="0" advAuto="0" spid="18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Screen Shot 2019-06-28 at 8.37.14 AM.png" descr="Screen Shot 2019-06-28 at 8.37.14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17860" y="139696"/>
            <a:ext cx="6614180" cy="51874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Screen Shot 2019-06-28 at 8.38.23 AM.png" descr="Screen Shot 2019-06-28 at 8.38.23 A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84882" y="5382769"/>
            <a:ext cx="6441324" cy="55897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cover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0" grpId="1"/>
      <p:bldP build="whole" bldLvl="1" animBg="1" rev="0" advAuto="0" spid="191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Screen Shot 2019-06-28 at 8.45.34 PM.png" descr="Screen Shot 2019-06-28 at 8.45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52550" y="628908"/>
            <a:ext cx="6316841" cy="75181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</a:t>
            </a:r>
          </a:p>
        </p:txBody>
      </p:sp>
      <p:sp>
        <p:nvSpPr>
          <p:cNvPr id="196" name="How to protect Yourself?"/>
          <p:cNvSpPr txBox="1"/>
          <p:nvPr>
            <p:ph type="title"/>
          </p:nvPr>
        </p:nvSpPr>
        <p:spPr>
          <a:xfrm>
            <a:off x="406400" y="1530350"/>
            <a:ext cx="12192000" cy="723900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How to protect Yourself?</a:t>
            </a:r>
          </a:p>
        </p:txBody>
      </p:sp>
      <p:sp>
        <p:nvSpPr>
          <p:cNvPr id="197" name="Keep all computers/phones/tablets/cameras/streaming devices/doorbells etc updat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2" marL="880110" indent="-293370" defTabSz="385572">
              <a:spcBef>
                <a:spcPts val="1800"/>
              </a:spcBef>
              <a:defRPr sz="2244"/>
            </a:pPr>
            <a:r>
              <a:t>Keep all computers/phones/tablets/cameras/streaming devices/doorbells etc updated</a:t>
            </a:r>
          </a:p>
          <a:p>
            <a:pPr lvl="2" marL="880110" indent="-293370" defTabSz="385572">
              <a:spcBef>
                <a:spcPts val="1800"/>
              </a:spcBef>
              <a:defRPr sz="2244"/>
            </a:pPr>
            <a:r>
              <a:t>Change default passwords of all your devices!</a:t>
            </a:r>
          </a:p>
          <a:p>
            <a:pPr lvl="2" marL="880110" indent="-293370" defTabSz="385572">
              <a:spcBef>
                <a:spcPts val="1800"/>
              </a:spcBef>
              <a:defRPr sz="2244"/>
            </a:pPr>
            <a:r>
              <a:t>Turn on auto update</a:t>
            </a:r>
          </a:p>
          <a:p>
            <a:pPr lvl="2" marL="880110" indent="-293370" defTabSz="385572">
              <a:spcBef>
                <a:spcPts val="1800"/>
              </a:spcBef>
              <a:defRPr sz="2244"/>
            </a:pPr>
            <a:r>
              <a:t>Backup your data to a local or cloud device</a:t>
            </a:r>
          </a:p>
          <a:p>
            <a:pPr lvl="3" marL="1173480" indent="-293370" defTabSz="385572">
              <a:spcBef>
                <a:spcPts val="1800"/>
              </a:spcBef>
              <a:defRPr sz="2244"/>
            </a:pPr>
            <a:r>
              <a:t>Carbonite, iCloud, OneDrive</a:t>
            </a:r>
          </a:p>
          <a:p>
            <a:pPr lvl="2" marL="880110" indent="-293370" defTabSz="385572">
              <a:spcBef>
                <a:spcPts val="1800"/>
              </a:spcBef>
              <a:defRPr sz="2244"/>
            </a:pPr>
            <a:r>
              <a:t>Separate your IoT traffic from your computers if possible</a:t>
            </a:r>
          </a:p>
          <a:p>
            <a:pPr lvl="2" marL="880110" indent="-293370" defTabSz="385572">
              <a:spcBef>
                <a:spcPts val="1800"/>
              </a:spcBef>
              <a:defRPr sz="2244"/>
            </a:pPr>
            <a:r>
              <a:t>Use a good Ransomware/virus software with rollback if possible (Sophos, Microsoft)</a:t>
            </a:r>
          </a:p>
          <a:p>
            <a:pPr lvl="1" marL="586740" indent="-293370" defTabSz="385572">
              <a:spcBef>
                <a:spcPts val="1800"/>
              </a:spcBef>
              <a:defRPr sz="2244"/>
            </a:pPr>
            <a:r>
              <a:t>Outside your home</a:t>
            </a:r>
          </a:p>
          <a:p>
            <a:pPr lvl="2" marL="880110" indent="-293370" defTabSz="385572">
              <a:spcBef>
                <a:spcPts val="1800"/>
              </a:spcBef>
              <a:defRPr sz="2244"/>
            </a:pPr>
            <a:r>
              <a:t>Use your smart phone as a hotspot or use a MIFI device.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7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000000"/>
      </a:dk1>
      <a:lt1>
        <a:srgbClr val="FFFFFF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