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44" r:id="rId2"/>
    <p:sldId id="345" r:id="rId3"/>
    <p:sldId id="410" r:id="rId4"/>
    <p:sldId id="413" r:id="rId5"/>
    <p:sldId id="414" r:id="rId6"/>
    <p:sldId id="415" r:id="rId7"/>
    <p:sldId id="416" r:id="rId8"/>
    <p:sldId id="41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E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02" autoAdjust="0"/>
    <p:restoredTop sz="94660"/>
  </p:normalViewPr>
  <p:slideViewPr>
    <p:cSldViewPr snapToGrid="0">
      <p:cViewPr>
        <p:scale>
          <a:sx n="100" d="100"/>
          <a:sy n="100" d="100"/>
        </p:scale>
        <p:origin x="51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Grobisen" userId="93f8e1042d80444f" providerId="LiveId" clId="{4C052BBC-82D0-440F-B9EC-B68EEA44AFAF}"/>
    <pc:docChg chg="custSel modSld">
      <pc:chgData name="Martin Grobisen" userId="93f8e1042d80444f" providerId="LiveId" clId="{4C052BBC-82D0-440F-B9EC-B68EEA44AFAF}" dt="2025-10-31T15:57:54.863" v="23" actId="114"/>
      <pc:docMkLst>
        <pc:docMk/>
      </pc:docMkLst>
      <pc:sldChg chg="modSp mod">
        <pc:chgData name="Martin Grobisen" userId="93f8e1042d80444f" providerId="LiveId" clId="{4C052BBC-82D0-440F-B9EC-B68EEA44AFAF}" dt="2025-10-31T15:56:05.475" v="2" actId="20577"/>
        <pc:sldMkLst>
          <pc:docMk/>
          <pc:sldMk cId="3865085909" sldId="344"/>
        </pc:sldMkLst>
        <pc:spChg chg="mod">
          <ac:chgData name="Martin Grobisen" userId="93f8e1042d80444f" providerId="LiveId" clId="{4C052BBC-82D0-440F-B9EC-B68EEA44AFAF}" dt="2025-10-31T15:56:05.475" v="2" actId="20577"/>
          <ac:spMkLst>
            <pc:docMk/>
            <pc:sldMk cId="3865085909" sldId="344"/>
            <ac:spMk id="3" creationId="{526ABF06-5491-8319-408F-AC9C03E64E1E}"/>
          </ac:spMkLst>
        </pc:spChg>
      </pc:sldChg>
      <pc:sldChg chg="modSp mod">
        <pc:chgData name="Martin Grobisen" userId="93f8e1042d80444f" providerId="LiveId" clId="{4C052BBC-82D0-440F-B9EC-B68EEA44AFAF}" dt="2025-10-31T15:57:40.699" v="22" actId="114"/>
        <pc:sldMkLst>
          <pc:docMk/>
          <pc:sldMk cId="810374094" sldId="345"/>
        </pc:sldMkLst>
        <pc:spChg chg="mod">
          <ac:chgData name="Martin Grobisen" userId="93f8e1042d80444f" providerId="LiveId" clId="{4C052BBC-82D0-440F-B9EC-B68EEA44AFAF}" dt="2025-10-31T15:57:40.699" v="22" actId="114"/>
          <ac:spMkLst>
            <pc:docMk/>
            <pc:sldMk cId="810374094" sldId="345"/>
            <ac:spMk id="7" creationId="{0C0D5F39-EF49-BECB-8276-8B8A46F07AC2}"/>
          </ac:spMkLst>
        </pc:spChg>
      </pc:sldChg>
      <pc:sldChg chg="modSp mod">
        <pc:chgData name="Martin Grobisen" userId="93f8e1042d80444f" providerId="LiveId" clId="{4C052BBC-82D0-440F-B9EC-B68EEA44AFAF}" dt="2025-10-31T15:57:54.863" v="23" actId="114"/>
        <pc:sldMkLst>
          <pc:docMk/>
          <pc:sldMk cId="1023724054" sldId="417"/>
        </pc:sldMkLst>
        <pc:spChg chg="mod">
          <ac:chgData name="Martin Grobisen" userId="93f8e1042d80444f" providerId="LiveId" clId="{4C052BBC-82D0-440F-B9EC-B68EEA44AFAF}" dt="2025-10-31T15:57:54.863" v="23" actId="114"/>
          <ac:spMkLst>
            <pc:docMk/>
            <pc:sldMk cId="1023724054" sldId="417"/>
            <ac:spMk id="6" creationId="{9E9C0EB1-B47D-871A-726F-0D1E63B437B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03581-85A2-42F0-B1F7-6B1F6BFA44C8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720922-FC02-4F52-AC23-93540061D2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79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29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700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02C7FE-F22E-582F-76D3-0E5044886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875C3C-41C2-1CE3-8AFA-E4D699CCBE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0BA2B1-DF58-3270-0587-A0F6B342B2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67063-E8F5-5D4E-C553-515F6079F0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145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6CC61D-841E-4DBD-4789-5ABFCBC90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761AA6A-D21C-CCED-E5E3-5EE968E5C8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E3F7CC-9B4F-136C-568D-D81D35E3EE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12EF2F-F541-4B2D-1BD3-F9F0395AF3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715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7D4D4F-5934-6BC1-6D08-4A4E67587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A73038-A342-FA99-D9C7-A985A3908A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9BCAD8-9F0D-C1A0-E9DA-EA4EEC0E5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950C54-910E-3F37-C180-32E82EDCF4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677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44234C-AE26-0C4B-2001-A05481E1E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E34963-6ACB-09DE-E09B-D971403B7F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036048-5290-835B-31E3-BECACDC00C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19D67-6BBA-D414-15DF-E94E711C5C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26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5A178-554B-57D3-3BE6-AF226DB48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E34F95-3AE6-6A4E-69AC-B9112D43E4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017C28-D57C-2B6F-65C6-41C78E3B85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5103EF-B746-4A51-C055-0560E602D4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688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C23908-2971-2737-FA30-D57A1AA09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22C35F-B010-ECD3-1FBB-7FD7EB1891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4BE7F5-FD4D-A801-3BAD-AAFF39B793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F8657-B818-B28D-76D9-3D434EEBFE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18E0B9-48E4-499D-93B2-B07D00395BA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663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CA39D92-9919-A80E-44FF-6B912E85073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8788" y="457200"/>
            <a:ext cx="11274425" cy="59436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62FF34D-C8F8-1796-647D-D17056A27E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1955" y="612475"/>
            <a:ext cx="4701904" cy="3079029"/>
          </a:xfrm>
        </p:spPr>
        <p:txBody>
          <a:bodyPr anchor="b">
            <a:normAutofit/>
          </a:bodyPr>
          <a:lstStyle>
            <a:lvl1pPr algn="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821580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30338E2-B50A-8F3E-2CA7-A75753E7ED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2629" y="598947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C8DD029-A673-92B9-0343-3B35BE46D2F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29641" y="2153285"/>
            <a:ext cx="3032759" cy="3790310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/>
            </a:lvl1pPr>
            <a:lvl2pPr>
              <a:spcBef>
                <a:spcPts val="1000"/>
              </a:spcBef>
              <a:spcAft>
                <a:spcPts val="1200"/>
              </a:spcAft>
              <a:defRPr sz="1600"/>
            </a:lvl2pPr>
            <a:lvl3pPr>
              <a:spcBef>
                <a:spcPts val="1000"/>
              </a:spcBef>
              <a:spcAft>
                <a:spcPts val="1200"/>
              </a:spcAft>
              <a:defRPr sz="1400"/>
            </a:lvl3pPr>
            <a:lvl4pPr>
              <a:spcBef>
                <a:spcPts val="1000"/>
              </a:spcBef>
              <a:spcAft>
                <a:spcPts val="1200"/>
              </a:spcAft>
              <a:defRPr sz="1200"/>
            </a:lvl4pPr>
            <a:lvl5pPr>
              <a:spcBef>
                <a:spcPts val="1000"/>
              </a:spcBef>
              <a:spcAft>
                <a:spcPts val="1200"/>
              </a:spcAft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6E658BA3-0202-C705-7A02-8B70B7884420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724400" y="2170621"/>
            <a:ext cx="6553200" cy="3772974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BD761E53-47C7-492A-D5B5-A8C2740B5157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547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2090F11-94D5-C2A6-0759-3E7541B09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0" y="485113"/>
            <a:ext cx="10515600" cy="15315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349F3-2C28-5A44-EDFC-75FD6CA9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4FD449-C6E0-CF8A-82B2-52438C952C0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9642" y="2153285"/>
            <a:ext cx="6925660" cy="3500438"/>
          </a:xfrm>
        </p:spPr>
        <p:txBody>
          <a:bodyPr lIns="91440">
            <a:normAutofit/>
          </a:bodyPr>
          <a:lstStyle>
            <a:lvl1pPr marL="0" indent="0">
              <a:spcBef>
                <a:spcPts val="1000"/>
              </a:spcBef>
              <a:spcAft>
                <a:spcPts val="1200"/>
              </a:spcAft>
              <a:buNone/>
              <a:defRPr sz="1800" b="0"/>
            </a:lvl1pPr>
            <a:lvl2pPr marL="228600">
              <a:spcBef>
                <a:spcPts val="1000"/>
              </a:spcBef>
              <a:spcAft>
                <a:spcPts val="1200"/>
              </a:spcAft>
              <a:defRPr sz="1800" b="0"/>
            </a:lvl2pPr>
            <a:lvl3pPr marL="685800">
              <a:spcBef>
                <a:spcPts val="1000"/>
              </a:spcBef>
              <a:spcAft>
                <a:spcPts val="1200"/>
              </a:spcAft>
              <a:defRPr sz="1800" b="0"/>
            </a:lvl3pPr>
            <a:lvl4pPr marL="868680">
              <a:spcBef>
                <a:spcPts val="1000"/>
              </a:spcBef>
              <a:spcAft>
                <a:spcPts val="1200"/>
              </a:spcAft>
              <a:defRPr sz="1800" b="0"/>
            </a:lvl4pPr>
            <a:lvl5pPr marL="1143000">
              <a:spcBef>
                <a:spcPts val="1000"/>
              </a:spcBef>
              <a:spcAft>
                <a:spcPts val="1200"/>
              </a:spcAft>
              <a:defRPr sz="1800" b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971E741-6253-D410-B562-50CA5976207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215745" y="2153285"/>
            <a:ext cx="3229495" cy="3500438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 b="1"/>
            </a:lvl1pPr>
            <a:lvl2pPr>
              <a:spcBef>
                <a:spcPts val="1000"/>
              </a:spcBef>
              <a:spcAft>
                <a:spcPts val="1200"/>
              </a:spcAft>
              <a:defRPr sz="1600" b="1"/>
            </a:lvl2pPr>
            <a:lvl3pPr>
              <a:spcBef>
                <a:spcPts val="1000"/>
              </a:spcBef>
              <a:spcAft>
                <a:spcPts val="1200"/>
              </a:spcAft>
              <a:defRPr sz="1400" b="1"/>
            </a:lvl3pPr>
            <a:lvl4pPr>
              <a:spcBef>
                <a:spcPts val="1000"/>
              </a:spcBef>
              <a:spcAft>
                <a:spcPts val="1200"/>
              </a:spcAft>
              <a:defRPr sz="1200" b="1"/>
            </a:lvl4pPr>
            <a:lvl5pPr>
              <a:spcBef>
                <a:spcPts val="1000"/>
              </a:spcBef>
              <a:spcAft>
                <a:spcPts val="1200"/>
              </a:spcAft>
              <a:defRPr sz="1200" b="1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C9F70CF1-DCAD-AE71-6B34-7BFB25EE530B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83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2090F11-94D5-C2A6-0759-3E7541B09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0" y="485113"/>
            <a:ext cx="10331450" cy="15315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0CF90928-AB48-3554-E2B9-417A00F286AD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930275" y="2168526"/>
            <a:ext cx="10331450" cy="393906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7D6C0A7-887A-66E2-A954-5E0592B9F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6316" y="347329"/>
            <a:ext cx="11419368" cy="6152707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210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BB1E76-5845-01C9-1D0D-03CFFE6F0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6316" y="347329"/>
            <a:ext cx="11419368" cy="61527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96C21AF-4286-DECE-37A1-E8980687A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655320"/>
            <a:ext cx="4572000" cy="5486400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8E1D6B3-3EC8-6AC4-BE2B-5C732C85679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75413" y="2773680"/>
            <a:ext cx="4572000" cy="336804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spcBef>
                <a:spcPts val="1000"/>
              </a:spcBef>
              <a:buNone/>
              <a:defRPr sz="1600"/>
            </a:lvl2pPr>
            <a:lvl3pPr marL="914400" indent="0">
              <a:spcBef>
                <a:spcPts val="1000"/>
              </a:spcBef>
              <a:buNone/>
              <a:defRPr sz="1400"/>
            </a:lvl3pPr>
            <a:lvl4pPr marL="1371600" indent="0">
              <a:spcBef>
                <a:spcPts val="1000"/>
              </a:spcBef>
              <a:buNone/>
              <a:defRPr sz="1200"/>
            </a:lvl4pPr>
            <a:lvl5pPr marL="1828800" indent="0">
              <a:spcBef>
                <a:spcPts val="100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765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C229E2-8757-94D8-A1B6-702189DCC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3249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77143C8-CDFF-B937-C00C-5E7B509399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83920"/>
            <a:ext cx="4114800" cy="50596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82637A1-1BB4-AF51-24C3-6FE78DD45D9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75413" y="2438400"/>
            <a:ext cx="4799012" cy="3505200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None/>
              <a:defRPr sz="1800"/>
            </a:lvl1pPr>
            <a:lvl2pPr marL="457200" indent="0">
              <a:lnSpc>
                <a:spcPct val="125000"/>
              </a:lnSpc>
              <a:buNone/>
              <a:defRPr sz="1600"/>
            </a:lvl2pPr>
            <a:lvl3pPr marL="914400" indent="0">
              <a:lnSpc>
                <a:spcPct val="125000"/>
              </a:lnSpc>
              <a:buNone/>
              <a:defRPr sz="1400"/>
            </a:lvl3pPr>
            <a:lvl4pPr marL="1371600" indent="0">
              <a:lnSpc>
                <a:spcPct val="125000"/>
              </a:lnSpc>
              <a:buNone/>
              <a:defRPr sz="1200"/>
            </a:lvl4pPr>
            <a:lvl5pPr marL="1828800" indent="0">
              <a:lnSpc>
                <a:spcPct val="125000"/>
              </a:lnSpc>
              <a:buNone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56F59DF2-AB3C-B7B3-826A-636B8CC5AB31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383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737016-0B2B-9F81-7A77-63223C486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86316" y="347329"/>
            <a:ext cx="11419368" cy="61527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34E572-08FE-0439-A460-8DFE1183A6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8742" y="914399"/>
            <a:ext cx="4798858" cy="502919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1EB46EC-087C-B8FF-2363-B99FAE983B0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14400"/>
            <a:ext cx="5713413" cy="50292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260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1D49246-C641-C3BA-F07B-89FFC6CDAE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9" y="853439"/>
            <a:ext cx="4802373" cy="2833689"/>
          </a:xfrm>
        </p:spPr>
        <p:txBody>
          <a:bodyPr rIns="914400" anchor="b"/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BE7E1DF-A70C-8F79-9B76-72B2A7B4DC7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14400" y="3931919"/>
            <a:ext cx="4802735" cy="2072641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800"/>
            </a:lvl1pPr>
            <a:lvl2pPr marL="457200" indent="0">
              <a:lnSpc>
                <a:spcPct val="125000"/>
              </a:lnSpc>
              <a:spcBef>
                <a:spcPts val="0"/>
              </a:spcBef>
              <a:buNone/>
              <a:defRPr sz="1600"/>
            </a:lvl2pPr>
            <a:lvl3pPr marL="914400" indent="0">
              <a:lnSpc>
                <a:spcPct val="125000"/>
              </a:lnSpc>
              <a:spcBef>
                <a:spcPts val="0"/>
              </a:spcBef>
              <a:buNone/>
              <a:defRPr sz="1400"/>
            </a:lvl3pPr>
            <a:lvl4pPr marL="1371600" indent="0">
              <a:lnSpc>
                <a:spcPct val="125000"/>
              </a:lnSpc>
              <a:spcBef>
                <a:spcPts val="0"/>
              </a:spcBef>
              <a:buNone/>
              <a:defRPr sz="1200"/>
            </a:lvl4pPr>
            <a:lvl5pPr marL="1828800" indent="0">
              <a:lnSpc>
                <a:spcPct val="125000"/>
              </a:lnSpc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CD5F637-DFBF-7FED-7CD5-F46A26E5CD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78587" y="921230"/>
            <a:ext cx="5713413" cy="5029200"/>
          </a:xfrm>
          <a:custGeom>
            <a:avLst/>
            <a:gdLst>
              <a:gd name="connsiteX0" fmla="*/ 5327097 w 5713413"/>
              <a:gd name="connsiteY0" fmla="*/ 0 h 5029200"/>
              <a:gd name="connsiteX1" fmla="*/ 5713413 w 5713413"/>
              <a:gd name="connsiteY1" fmla="*/ 0 h 5029200"/>
              <a:gd name="connsiteX2" fmla="*/ 5713413 w 5713413"/>
              <a:gd name="connsiteY2" fmla="*/ 5029200 h 5029200"/>
              <a:gd name="connsiteX3" fmla="*/ 5327097 w 5713413"/>
              <a:gd name="connsiteY3" fmla="*/ 5029200 h 5029200"/>
              <a:gd name="connsiteX4" fmla="*/ 0 w 5713413"/>
              <a:gd name="connsiteY4" fmla="*/ 0 h 5029200"/>
              <a:gd name="connsiteX5" fmla="*/ 5313743 w 5713413"/>
              <a:gd name="connsiteY5" fmla="*/ 0 h 5029200"/>
              <a:gd name="connsiteX6" fmla="*/ 5313743 w 5713413"/>
              <a:gd name="connsiteY6" fmla="*/ 5029200 h 5029200"/>
              <a:gd name="connsiteX7" fmla="*/ 0 w 5713413"/>
              <a:gd name="connsiteY7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3413" h="5029200">
                <a:moveTo>
                  <a:pt x="5327097" y="0"/>
                </a:moveTo>
                <a:lnTo>
                  <a:pt x="5713413" y="0"/>
                </a:lnTo>
                <a:lnTo>
                  <a:pt x="5713413" y="5029200"/>
                </a:lnTo>
                <a:lnTo>
                  <a:pt x="5327097" y="5029200"/>
                </a:lnTo>
                <a:close/>
                <a:moveTo>
                  <a:pt x="0" y="0"/>
                </a:moveTo>
                <a:lnTo>
                  <a:pt x="5313743" y="0"/>
                </a:lnTo>
                <a:lnTo>
                  <a:pt x="5313743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rame 12">
            <a:extLst>
              <a:ext uri="{FF2B5EF4-FFF2-40B4-BE49-F238E27FC236}">
                <a16:creationId xmlns:a16="http://schemas.microsoft.com/office/drawing/2014/main" id="{33E3B934-3E16-21AF-8F5A-9EFD93255705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967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D872928-B479-F7C5-9C83-C448FBA361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1020445"/>
            <a:ext cx="4114800" cy="50292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61E3771A-E1EB-0CBE-828C-2C5E1F2AE6CF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75227" y="1020445"/>
            <a:ext cx="4802735" cy="5029200"/>
          </a:xfrm>
        </p:spPr>
        <p:txBody>
          <a:bodyPr anchor="ctr">
            <a:normAutofit/>
          </a:bodyPr>
          <a:lstStyle>
            <a:lvl1pPr marL="22860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/>
            </a:lvl1pPr>
            <a:lvl2pPr marL="41148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/>
            </a:lvl2pPr>
            <a:lvl3pPr marL="59436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/>
            </a:lvl3pPr>
            <a:lvl4pPr marL="77724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/>
            </a:lvl4pPr>
            <a:lvl5pPr marL="960120" indent="-228600">
              <a:lnSpc>
                <a:spcPct val="12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A1635D-96F0-769B-4ECB-70502770A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4F877767-0342-A344-0462-A0D877FF68F8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9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imag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21F215D-0D9E-64B3-1F66-E90B87932A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00741"/>
            <a:ext cx="4802372" cy="2788919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E86A4459-11C2-44C6-0173-C666D5AADC1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914400" y="3825239"/>
            <a:ext cx="4802735" cy="2072641"/>
          </a:xfr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spcBef>
                <a:spcPts val="0"/>
              </a:spcBef>
              <a:buNone/>
              <a:defRPr sz="1800"/>
            </a:lvl1pPr>
            <a:lvl2pPr marL="457200" indent="0">
              <a:lnSpc>
                <a:spcPct val="125000"/>
              </a:lnSpc>
              <a:spcBef>
                <a:spcPts val="0"/>
              </a:spcBef>
              <a:buNone/>
              <a:defRPr sz="1600"/>
            </a:lvl2pPr>
            <a:lvl3pPr marL="914400" indent="0">
              <a:lnSpc>
                <a:spcPct val="125000"/>
              </a:lnSpc>
              <a:spcBef>
                <a:spcPts val="0"/>
              </a:spcBef>
              <a:buNone/>
              <a:defRPr sz="1400"/>
            </a:lvl3pPr>
            <a:lvl4pPr marL="1371600" indent="0">
              <a:lnSpc>
                <a:spcPct val="125000"/>
              </a:lnSpc>
              <a:spcBef>
                <a:spcPts val="0"/>
              </a:spcBef>
              <a:buNone/>
              <a:defRPr sz="1200"/>
            </a:lvl4pPr>
            <a:lvl5pPr marL="1828800" indent="0">
              <a:lnSpc>
                <a:spcPct val="125000"/>
              </a:lnSpc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84EF14-0982-D931-9DD6-ECFE61D5B0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78587" y="921230"/>
            <a:ext cx="5713413" cy="5029200"/>
          </a:xfrm>
          <a:custGeom>
            <a:avLst/>
            <a:gdLst>
              <a:gd name="connsiteX0" fmla="*/ 5327097 w 5713413"/>
              <a:gd name="connsiteY0" fmla="*/ 0 h 5029200"/>
              <a:gd name="connsiteX1" fmla="*/ 5713413 w 5713413"/>
              <a:gd name="connsiteY1" fmla="*/ 0 h 5029200"/>
              <a:gd name="connsiteX2" fmla="*/ 5713413 w 5713413"/>
              <a:gd name="connsiteY2" fmla="*/ 5029200 h 5029200"/>
              <a:gd name="connsiteX3" fmla="*/ 5327097 w 5713413"/>
              <a:gd name="connsiteY3" fmla="*/ 5029200 h 5029200"/>
              <a:gd name="connsiteX4" fmla="*/ 0 w 5713413"/>
              <a:gd name="connsiteY4" fmla="*/ 0 h 5029200"/>
              <a:gd name="connsiteX5" fmla="*/ 5313743 w 5713413"/>
              <a:gd name="connsiteY5" fmla="*/ 0 h 5029200"/>
              <a:gd name="connsiteX6" fmla="*/ 5313743 w 5713413"/>
              <a:gd name="connsiteY6" fmla="*/ 5029200 h 5029200"/>
              <a:gd name="connsiteX7" fmla="*/ 0 w 5713413"/>
              <a:gd name="connsiteY7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13413" h="5029200">
                <a:moveTo>
                  <a:pt x="5327097" y="0"/>
                </a:moveTo>
                <a:lnTo>
                  <a:pt x="5713413" y="0"/>
                </a:lnTo>
                <a:lnTo>
                  <a:pt x="5713413" y="5029200"/>
                </a:lnTo>
                <a:lnTo>
                  <a:pt x="5327097" y="5029200"/>
                </a:lnTo>
                <a:close/>
                <a:moveTo>
                  <a:pt x="0" y="0"/>
                </a:moveTo>
                <a:lnTo>
                  <a:pt x="5313743" y="0"/>
                </a:lnTo>
                <a:lnTo>
                  <a:pt x="5313743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7D7E927E-4F73-5579-4F1D-E13899DEEA04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482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2090F11-94D5-C2A6-0759-3E7541B09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0" y="485113"/>
            <a:ext cx="10515600" cy="15315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349F3-2C28-5A44-EDFC-75FD6CA9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4FD449-C6E0-CF8A-82B2-52438C952C0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9640" y="2153285"/>
            <a:ext cx="4953001" cy="3500438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/>
            </a:lvl1pPr>
            <a:lvl2pPr>
              <a:spcBef>
                <a:spcPts val="1000"/>
              </a:spcBef>
              <a:spcAft>
                <a:spcPts val="1200"/>
              </a:spcAft>
              <a:defRPr sz="1600"/>
            </a:lvl2pPr>
            <a:lvl3pPr>
              <a:spcBef>
                <a:spcPts val="1000"/>
              </a:spcBef>
              <a:spcAft>
                <a:spcPts val="1200"/>
              </a:spcAft>
              <a:defRPr sz="1400"/>
            </a:lvl3pPr>
            <a:lvl4pPr>
              <a:spcBef>
                <a:spcPts val="1000"/>
              </a:spcBef>
              <a:spcAft>
                <a:spcPts val="1200"/>
              </a:spcAft>
              <a:defRPr sz="1200"/>
            </a:lvl4pPr>
            <a:lvl5pPr>
              <a:spcBef>
                <a:spcPts val="1000"/>
              </a:spcBef>
              <a:spcAft>
                <a:spcPts val="1200"/>
              </a:spcAft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971E741-6253-D410-B562-50CA5976207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09360" y="2153285"/>
            <a:ext cx="5135880" cy="3500438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/>
            </a:lvl1pPr>
            <a:lvl2pPr>
              <a:spcBef>
                <a:spcPts val="1000"/>
              </a:spcBef>
              <a:spcAft>
                <a:spcPts val="1200"/>
              </a:spcAft>
              <a:defRPr sz="1600"/>
            </a:lvl2pPr>
            <a:lvl3pPr>
              <a:spcBef>
                <a:spcPts val="1000"/>
              </a:spcBef>
              <a:spcAft>
                <a:spcPts val="1200"/>
              </a:spcAft>
              <a:defRPr sz="1400"/>
            </a:lvl3pPr>
            <a:lvl4pPr>
              <a:spcBef>
                <a:spcPts val="1000"/>
              </a:spcBef>
              <a:spcAft>
                <a:spcPts val="1200"/>
              </a:spcAft>
              <a:defRPr sz="1200"/>
            </a:lvl4pPr>
            <a:lvl5pPr>
              <a:spcBef>
                <a:spcPts val="1000"/>
              </a:spcBef>
              <a:spcAft>
                <a:spcPts val="1200"/>
              </a:spcAft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55D7E8F5-692D-24DD-0F8C-9563BA74AAF4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635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2090F11-94D5-C2A6-0759-3E7541B099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9640" y="485113"/>
            <a:ext cx="10515600" cy="15315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349F3-2C28-5A44-EDFC-75FD6CA95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34FD449-C6E0-CF8A-82B2-52438C952C0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929641" y="2153285"/>
            <a:ext cx="3261359" cy="3500438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 b="1"/>
            </a:lvl1pPr>
            <a:lvl2pPr>
              <a:spcBef>
                <a:spcPts val="1000"/>
              </a:spcBef>
              <a:spcAft>
                <a:spcPts val="1200"/>
              </a:spcAft>
              <a:defRPr sz="1600" b="1"/>
            </a:lvl2pPr>
            <a:lvl3pPr>
              <a:spcBef>
                <a:spcPts val="1000"/>
              </a:spcBef>
              <a:spcAft>
                <a:spcPts val="1200"/>
              </a:spcAft>
              <a:defRPr sz="1400" b="1"/>
            </a:lvl3pPr>
            <a:lvl4pPr>
              <a:spcBef>
                <a:spcPts val="1000"/>
              </a:spcBef>
              <a:spcAft>
                <a:spcPts val="1200"/>
              </a:spcAft>
              <a:defRPr sz="1200" b="1"/>
            </a:lvl4pPr>
            <a:lvl5pPr>
              <a:spcBef>
                <a:spcPts val="1000"/>
              </a:spcBef>
              <a:spcAft>
                <a:spcPts val="1200"/>
              </a:spcAft>
              <a:defRPr sz="1200" b="1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971E741-6253-D410-B562-50CA5976207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480560" y="2153285"/>
            <a:ext cx="6964680" cy="3500438"/>
          </a:xfrm>
        </p:spPr>
        <p:txBody>
          <a:bodyPr lIns="91440">
            <a:normAutofit/>
          </a:bodyPr>
          <a:lstStyle>
            <a:lvl1pPr>
              <a:spcBef>
                <a:spcPts val="1000"/>
              </a:spcBef>
              <a:spcAft>
                <a:spcPts val="1200"/>
              </a:spcAft>
              <a:defRPr sz="1800"/>
            </a:lvl1pPr>
            <a:lvl2pPr>
              <a:spcBef>
                <a:spcPts val="1000"/>
              </a:spcBef>
              <a:spcAft>
                <a:spcPts val="1200"/>
              </a:spcAft>
              <a:defRPr sz="1600"/>
            </a:lvl2pPr>
            <a:lvl3pPr>
              <a:spcBef>
                <a:spcPts val="1000"/>
              </a:spcBef>
              <a:spcAft>
                <a:spcPts val="1200"/>
              </a:spcAft>
              <a:defRPr sz="1400"/>
            </a:lvl3pPr>
            <a:lvl4pPr>
              <a:spcBef>
                <a:spcPts val="1000"/>
              </a:spcBef>
              <a:spcAft>
                <a:spcPts val="1200"/>
              </a:spcAft>
              <a:defRPr sz="1200"/>
            </a:lvl4pPr>
            <a:lvl5pPr>
              <a:spcBef>
                <a:spcPts val="1000"/>
              </a:spcBef>
              <a:spcAft>
                <a:spcPts val="1200"/>
              </a:spcAft>
              <a:defRPr sz="12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5C0F1533-3810-C210-9B67-D2F4A1846C23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102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E9C70371-D147-2B29-EAEB-B10A799D09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6169" y="614812"/>
            <a:ext cx="10359659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5AE226-98C6-70F4-8DED-59E8FE30401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67" y="2177378"/>
            <a:ext cx="5713413" cy="4669987"/>
          </a:xfrm>
          <a:custGeom>
            <a:avLst/>
            <a:gdLst>
              <a:gd name="connsiteX0" fmla="*/ 400038 w 5713413"/>
              <a:gd name="connsiteY0" fmla="*/ 0 h 4669987"/>
              <a:gd name="connsiteX1" fmla="*/ 5713413 w 5713413"/>
              <a:gd name="connsiteY1" fmla="*/ 0 h 4669987"/>
              <a:gd name="connsiteX2" fmla="*/ 5713413 w 5713413"/>
              <a:gd name="connsiteY2" fmla="*/ 4315224 h 4669987"/>
              <a:gd name="connsiteX3" fmla="*/ 400038 w 5713413"/>
              <a:gd name="connsiteY3" fmla="*/ 4315224 h 4669987"/>
              <a:gd name="connsiteX4" fmla="*/ 0 w 5713413"/>
              <a:gd name="connsiteY4" fmla="*/ 0 h 4669987"/>
              <a:gd name="connsiteX5" fmla="*/ 386684 w 5713413"/>
              <a:gd name="connsiteY5" fmla="*/ 0 h 4669987"/>
              <a:gd name="connsiteX6" fmla="*/ 386684 w 5713413"/>
              <a:gd name="connsiteY6" fmla="*/ 4328578 h 4669987"/>
              <a:gd name="connsiteX7" fmla="*/ 5713413 w 5713413"/>
              <a:gd name="connsiteY7" fmla="*/ 4328578 h 4669987"/>
              <a:gd name="connsiteX8" fmla="*/ 5713413 w 5713413"/>
              <a:gd name="connsiteY8" fmla="*/ 4669987 h 4669987"/>
              <a:gd name="connsiteX9" fmla="*/ 0 w 5713413"/>
              <a:gd name="connsiteY9" fmla="*/ 4669987 h 4669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13413" h="4669987">
                <a:moveTo>
                  <a:pt x="400038" y="0"/>
                </a:moveTo>
                <a:lnTo>
                  <a:pt x="5713413" y="0"/>
                </a:lnTo>
                <a:lnTo>
                  <a:pt x="5713413" y="4315224"/>
                </a:lnTo>
                <a:lnTo>
                  <a:pt x="400038" y="4315224"/>
                </a:lnTo>
                <a:close/>
                <a:moveTo>
                  <a:pt x="0" y="0"/>
                </a:moveTo>
                <a:lnTo>
                  <a:pt x="386684" y="0"/>
                </a:lnTo>
                <a:lnTo>
                  <a:pt x="386684" y="4328578"/>
                </a:lnTo>
                <a:lnTo>
                  <a:pt x="5713413" y="4328578"/>
                </a:lnTo>
                <a:lnTo>
                  <a:pt x="5713413" y="4669987"/>
                </a:lnTo>
                <a:lnTo>
                  <a:pt x="0" y="466998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EEA9034-22FD-3C2F-6A27-6363896980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475413" y="2153285"/>
            <a:ext cx="4799012" cy="3790315"/>
          </a:xfrm>
        </p:spPr>
        <p:txBody>
          <a:bodyPr>
            <a:normAutofit/>
          </a:bodyPr>
          <a:lstStyle>
            <a:lvl1pPr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defRPr sz="2000"/>
            </a:lvl1pPr>
            <a:lvl2pPr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defRPr sz="1800"/>
            </a:lvl2pPr>
            <a:lvl3pPr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defRPr sz="1600"/>
            </a:lvl3pPr>
            <a:lvl4pPr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defRPr sz="1400"/>
            </a:lvl4pPr>
            <a:lvl5pPr>
              <a:lnSpc>
                <a:spcPct val="95000"/>
              </a:lnSpc>
              <a:spcBef>
                <a:spcPts val="1000"/>
              </a:spcBef>
              <a:spcAft>
                <a:spcPts val="1200"/>
              </a:spcAft>
              <a:defRPr sz="1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72AFED-AF5A-A2E9-0D36-388733BBE9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0"/>
            <a:ext cx="6096000" cy="7367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8552E1-07B0-A631-78D3-D3C0E4C0CD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1212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D635B7F-3E76-4C66-6A5A-9156FCE3D9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0" y="6121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7A42E613-3DCC-07A2-BA9B-74B13F28E591}"/>
              </a:ext>
            </a:extLst>
          </p:cNvPr>
          <p:cNvSpPr/>
          <p:nvPr userDrawn="1"/>
        </p:nvSpPr>
        <p:spPr>
          <a:xfrm>
            <a:off x="386317" y="352044"/>
            <a:ext cx="11419367" cy="6153912"/>
          </a:xfrm>
          <a:prstGeom prst="frame">
            <a:avLst>
              <a:gd name="adj1" fmla="val 21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93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99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1920">
          <p15:clr>
            <a:srgbClr val="F26B43"/>
          </p15:clr>
        </p15:guide>
        <p15:guide id="4" pos="5760">
          <p15:clr>
            <a:srgbClr val="F26B43"/>
          </p15:clr>
        </p15:guide>
        <p15:guide id="5" pos="7248">
          <p15:clr>
            <a:srgbClr val="F26B43"/>
          </p15:clr>
        </p15:guide>
        <p15:guide id="6" pos="4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5E399AE-C2DC-0BE4-A179-9A726D23FFC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0" b="3140"/>
          <a:stretch/>
        </p:blipFill>
        <p:spPr>
          <a:xfrm>
            <a:off x="-1224553" y="-107439"/>
            <a:ext cx="13416553" cy="7072878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4C9DD85-814F-9709-7B0A-1A857E969083}"/>
              </a:ext>
            </a:extLst>
          </p:cNvPr>
          <p:cNvSpPr/>
          <p:nvPr/>
        </p:nvSpPr>
        <p:spPr>
          <a:xfrm>
            <a:off x="-1224553" y="-107439"/>
            <a:ext cx="13416553" cy="1814319"/>
          </a:xfrm>
          <a:prstGeom prst="rect">
            <a:avLst/>
          </a:prstGeom>
          <a:solidFill>
            <a:schemeClr val="bg1">
              <a:lumMod val="85000"/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6ABF06-5491-8319-408F-AC9C03E64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0390"/>
            <a:ext cx="11275332" cy="1621856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Marketing Strategy</a:t>
            </a:r>
            <a:br>
              <a:rPr lang="en-US" sz="4400" dirty="0"/>
            </a:br>
            <a:r>
              <a:rPr lang="en-US" sz="4400" dirty="0"/>
              <a:t>The Construction Partners</a:t>
            </a:r>
            <a:endParaRPr lang="en-US" sz="2200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32E2EA2-1678-8B16-0E08-49BF8279444B}"/>
              </a:ext>
            </a:extLst>
          </p:cNvPr>
          <p:cNvSpPr txBox="1">
            <a:spLocks/>
          </p:cNvSpPr>
          <p:nvPr/>
        </p:nvSpPr>
        <p:spPr>
          <a:xfrm>
            <a:off x="0" y="5228838"/>
            <a:ext cx="11931313" cy="12290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solidFill>
                  <a:schemeClr val="bg1"/>
                </a:solidFill>
                <a:latin typeface="Aptos" panose="020B0004020202020204" pitchFamily="34" charset="0"/>
              </a:rPr>
              <a:t>Martin Grobisen				grobisen@gmail.com</a:t>
            </a:r>
          </a:p>
        </p:txBody>
      </p:sp>
    </p:spTree>
    <p:extLst>
      <p:ext uri="{BB962C8B-B14F-4D97-AF65-F5344CB8AC3E}">
        <p14:creationId xmlns:p14="http://schemas.microsoft.com/office/powerpoint/2010/main" val="386508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4B7D88-18D8-7250-6364-BECA6F653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883920"/>
            <a:ext cx="10371649" cy="689241"/>
          </a:xfrm>
        </p:spPr>
        <p:txBody>
          <a:bodyPr>
            <a:normAutofit fontScale="90000"/>
          </a:bodyPr>
          <a:lstStyle/>
          <a:p>
            <a:r>
              <a:rPr lang="en-US" dirty="0"/>
              <a:t>Overview of Social Engineering Strategic Marketing Plan: 30-60-90 Day Roadmap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C0D5F39-EF49-BECB-8276-8B8A46F07AC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399" y="2104562"/>
            <a:ext cx="7620001" cy="282153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ptos" panose="020B0004020202020204" pitchFamily="34" charset="0"/>
              </a:rPr>
              <a:t>Positioning </a:t>
            </a:r>
            <a:r>
              <a:rPr lang="en-US" sz="2800" i="1" dirty="0">
                <a:latin typeface="Aptos" panose="020B0004020202020204" pitchFamily="34" charset="0"/>
              </a:rPr>
              <a:t>The Construction Partners </a:t>
            </a:r>
            <a:r>
              <a:rPr lang="en-US" sz="2800" dirty="0">
                <a:latin typeface="Aptos" panose="020B0004020202020204" pitchFamily="34" charset="0"/>
              </a:rPr>
              <a:t>for Growth in Commercial &amp; Institutional Markets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C99B6D-4780-B1FC-BFE4-0FE06832E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19" b="8663"/>
          <a:stretch>
            <a:fillRect/>
          </a:stretch>
        </p:blipFill>
        <p:spPr>
          <a:xfrm>
            <a:off x="3423915" y="3486150"/>
            <a:ext cx="5344170" cy="25450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10374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D575F-4C66-F566-8962-606B99F5B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91F2F9F-9FC1-5960-C340-79B63488D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883920"/>
            <a:ext cx="10371649" cy="689241"/>
          </a:xfrm>
        </p:spPr>
        <p:txBody>
          <a:bodyPr>
            <a:normAutofit/>
          </a:bodyPr>
          <a:lstStyle/>
          <a:p>
            <a:r>
              <a:rPr lang="en-US" dirty="0"/>
              <a:t>Understanding the Target Market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BEB950B-D1D4-7133-F35C-89554A1767D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399" y="1920239"/>
            <a:ext cx="5334001" cy="4194811"/>
          </a:xfrm>
        </p:spPr>
        <p:txBody>
          <a:bodyPr>
            <a:noAutofit/>
          </a:bodyPr>
          <a:lstStyle/>
          <a:p>
            <a:pPr lvl="0"/>
            <a:r>
              <a:rPr lang="en-US" sz="1600" b="1" dirty="0">
                <a:latin typeface="Aptos" panose="020B0004020202020204" pitchFamily="34" charset="0"/>
              </a:rPr>
              <a:t>Primary Segments</a:t>
            </a:r>
            <a:r>
              <a:rPr lang="en-US" sz="1600" dirty="0">
                <a:latin typeface="Aptos" panose="020B0004020202020204" pitchFamily="34" charset="0"/>
              </a:rPr>
              <a:t>: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Commercial developers (office parks, retail centers, mixed-use)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Institutional clients (hospitals, universities, government)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Regional REITs and real estate investment groups</a:t>
            </a:r>
          </a:p>
          <a:p>
            <a:pPr lvl="0"/>
            <a:r>
              <a:rPr lang="en-US" sz="1600" b="1" dirty="0">
                <a:latin typeface="Aptos" panose="020B0004020202020204" pitchFamily="34" charset="0"/>
              </a:rPr>
              <a:t>Buyer Priorities</a:t>
            </a:r>
            <a:r>
              <a:rPr lang="en-US" sz="1600" dirty="0">
                <a:latin typeface="Aptos" panose="020B0004020202020204" pitchFamily="34" charset="0"/>
              </a:rPr>
              <a:t>: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Cost transparency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Timely delivery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Reputation and past performance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ESG and sustainability alignment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A51FDD-4B71-5F10-5959-81C1837AB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6" r="9866"/>
          <a:stretch/>
        </p:blipFill>
        <p:spPr>
          <a:xfrm>
            <a:off x="6766560" y="1920241"/>
            <a:ext cx="4466575" cy="3704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87927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6417F-CF2C-0B76-C171-3431D295C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A3883B-FDAE-F3B9-EC06-9164C54D4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883920"/>
            <a:ext cx="10371649" cy="689241"/>
          </a:xfrm>
        </p:spPr>
        <p:txBody>
          <a:bodyPr>
            <a:normAutofit/>
          </a:bodyPr>
          <a:lstStyle/>
          <a:p>
            <a:r>
              <a:rPr lang="en-US" dirty="0"/>
              <a:t>Best-in-Class Marketing Strategies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09A577A-796E-4ECE-7C83-98611C755E6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399" y="1920240"/>
            <a:ext cx="5730241" cy="4175760"/>
          </a:xfrm>
        </p:spPr>
        <p:txBody>
          <a:bodyPr>
            <a:normAutofit/>
          </a:bodyPr>
          <a:lstStyle/>
          <a:p>
            <a:pPr lvl="0"/>
            <a:r>
              <a:rPr lang="en-US" sz="1600" b="1" dirty="0">
                <a:latin typeface="Aptos" panose="020B0004020202020204" pitchFamily="34" charset="0"/>
              </a:rPr>
              <a:t>Thought Leadership</a:t>
            </a:r>
            <a:r>
              <a:rPr lang="en-US" sz="1600" dirty="0">
                <a:latin typeface="Aptos" panose="020B0004020202020204" pitchFamily="34" charset="0"/>
              </a:rPr>
              <a:t>:  SEO-optimized blog posts and case studies</a:t>
            </a:r>
          </a:p>
          <a:p>
            <a:pPr lvl="0"/>
            <a:r>
              <a:rPr lang="en-US" sz="1600" b="1" dirty="0">
                <a:latin typeface="Aptos" panose="020B0004020202020204" pitchFamily="34" charset="0"/>
              </a:rPr>
              <a:t>LinkedIn Engagement</a:t>
            </a:r>
            <a:r>
              <a:rPr lang="en-US" sz="1600" dirty="0">
                <a:latin typeface="Aptos" panose="020B0004020202020204" pitchFamily="34" charset="0"/>
              </a:rPr>
              <a:t>:  Executive posts, targeted ads, project spotlights</a:t>
            </a:r>
          </a:p>
          <a:p>
            <a:pPr lvl="0"/>
            <a:r>
              <a:rPr lang="en-US" sz="1600" b="1" dirty="0">
                <a:latin typeface="Aptos" panose="020B0004020202020204" pitchFamily="34" charset="0"/>
              </a:rPr>
              <a:t>Video Storytelling</a:t>
            </a:r>
            <a:r>
              <a:rPr lang="en-US" sz="1600" dirty="0">
                <a:latin typeface="Aptos" panose="020B0004020202020204" pitchFamily="34" charset="0"/>
              </a:rPr>
              <a:t>: Project walkthroughs, client testimonials, time-lapse builds</a:t>
            </a:r>
          </a:p>
          <a:p>
            <a:pPr lvl="0"/>
            <a:r>
              <a:rPr lang="en-US" sz="1600" b="1" dirty="0">
                <a:latin typeface="Aptos" panose="020B0004020202020204" pitchFamily="34" charset="0"/>
              </a:rPr>
              <a:t>Email Campaigns</a:t>
            </a:r>
            <a:r>
              <a:rPr lang="en-US" sz="1600" dirty="0">
                <a:latin typeface="Aptos" panose="020B0004020202020204" pitchFamily="34" charset="0"/>
              </a:rPr>
              <a:t>: Segmented outreach by industry vertical</a:t>
            </a:r>
          </a:p>
          <a:p>
            <a:pPr lvl="0"/>
            <a:r>
              <a:rPr lang="en-US" sz="1600" b="1" dirty="0">
                <a:latin typeface="Aptos" panose="020B0004020202020204" pitchFamily="34" charset="0"/>
              </a:rPr>
              <a:t>Strategic Partnerships</a:t>
            </a:r>
            <a:r>
              <a:rPr lang="en-US" sz="1600" dirty="0">
                <a:latin typeface="Aptos" panose="020B0004020202020204" pitchFamily="34" charset="0"/>
              </a:rPr>
              <a:t>: Co-marketing with architecture and engineering firms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27493C-42DF-144B-D8AE-08605D5C7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6" r="9866"/>
          <a:stretch/>
        </p:blipFill>
        <p:spPr>
          <a:xfrm>
            <a:off x="6766560" y="1920241"/>
            <a:ext cx="4466575" cy="3704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05413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D327A-8EE0-9600-1252-A246D9C04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DD1C606-AC0E-0EF2-A7A6-869247D24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883920"/>
            <a:ext cx="10371649" cy="689241"/>
          </a:xfrm>
        </p:spPr>
        <p:txBody>
          <a:bodyPr>
            <a:normAutofit/>
          </a:bodyPr>
          <a:lstStyle/>
          <a:p>
            <a:r>
              <a:rPr lang="en-US" dirty="0"/>
              <a:t>30-Day Plan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9357CCF-AB9A-9DDD-8F11-AA96264AAB9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399" y="1920240"/>
            <a:ext cx="5730241" cy="3444240"/>
          </a:xfrm>
        </p:spPr>
        <p:txBody>
          <a:bodyPr>
            <a:normAutofit/>
          </a:bodyPr>
          <a:lstStyle/>
          <a:p>
            <a:pPr lvl="0"/>
            <a:r>
              <a:rPr lang="en-US" sz="2000" b="1" dirty="0">
                <a:latin typeface="Aptos" panose="020B0004020202020204" pitchFamily="34" charset="0"/>
              </a:rPr>
              <a:t>Foundation &amp; Discovery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Stakeholder interviews (Klaus, BD team, PMs)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Audit current marketing assets and channels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Identify top-performing projects for storytelling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Launch SEO and keyword strategy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Draft social media content calendar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6000C9-538C-D083-2B55-1C26173ECB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6" r="9806"/>
          <a:stretch/>
        </p:blipFill>
        <p:spPr>
          <a:xfrm>
            <a:off x="6766560" y="1920241"/>
            <a:ext cx="4466575" cy="3704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71932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19BADE-B120-34B0-180A-C48B31638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83ED78-576F-DD20-472F-98C07DAF6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883920"/>
            <a:ext cx="10371649" cy="689241"/>
          </a:xfrm>
        </p:spPr>
        <p:txBody>
          <a:bodyPr>
            <a:normAutofit/>
          </a:bodyPr>
          <a:lstStyle/>
          <a:p>
            <a:r>
              <a:rPr lang="en-US" dirty="0"/>
              <a:t>60-Day Plan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15758A-7076-EA2B-15B5-A2C3A5F40F8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399" y="1920240"/>
            <a:ext cx="5730241" cy="3444240"/>
          </a:xfrm>
        </p:spPr>
        <p:txBody>
          <a:bodyPr>
            <a:normAutofit/>
          </a:bodyPr>
          <a:lstStyle/>
          <a:p>
            <a:pPr lvl="0"/>
            <a:r>
              <a:rPr lang="en-US" sz="2000" b="1" dirty="0">
                <a:latin typeface="Aptos" panose="020B0004020202020204" pitchFamily="34" charset="0"/>
              </a:rPr>
              <a:t>Activation &amp; Engagement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Publish 2–3 case studies and blog posts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Launch LinkedIn Ads targeting developers and REITs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Produce first video spotlight (e.g., “Inside the build: Tampa Medical Center”)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Begin segmented email campaigns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Build CRM tagging for lead tracking</a:t>
            </a:r>
          </a:p>
          <a:p>
            <a:pPr lvl="0"/>
            <a:endParaRPr lang="en-US" sz="2000" b="1" dirty="0">
              <a:latin typeface="Aptos" panose="020B00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F26D9C-BDA4-28E7-7FE7-70BEEA01C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6" r="9806"/>
          <a:stretch/>
        </p:blipFill>
        <p:spPr>
          <a:xfrm>
            <a:off x="6766560" y="1920241"/>
            <a:ext cx="4466575" cy="3704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23238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20F3B-4941-1970-2A1E-6F458D8D4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FF0B8B6-57D5-2F67-4920-1EF6CC542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883920"/>
            <a:ext cx="10371649" cy="689241"/>
          </a:xfrm>
        </p:spPr>
        <p:txBody>
          <a:bodyPr>
            <a:normAutofit/>
          </a:bodyPr>
          <a:lstStyle/>
          <a:p>
            <a:r>
              <a:rPr lang="en-US" dirty="0"/>
              <a:t>90-Day Plan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AB07797-BF2C-AEC0-B729-EE199DA341C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14399" y="1920240"/>
            <a:ext cx="5730241" cy="3444240"/>
          </a:xfrm>
        </p:spPr>
        <p:txBody>
          <a:bodyPr>
            <a:normAutofit/>
          </a:bodyPr>
          <a:lstStyle/>
          <a:p>
            <a:pPr lvl="0"/>
            <a:r>
              <a:rPr lang="en-US" sz="2000" b="1" dirty="0">
                <a:latin typeface="Aptos" panose="020B0004020202020204" pitchFamily="34" charset="0"/>
              </a:rPr>
              <a:t>Expansion &amp; Optimization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Host virtual roundtable or webinar for institutional clients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Launch gated content (whitepaper, ROI calculator)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Analyze campaign performance and refine targeting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Begin outreach to strategic partners for co-marketing</a:t>
            </a:r>
          </a:p>
          <a:p>
            <a:pPr lvl="1"/>
            <a:r>
              <a:rPr lang="en-US" dirty="0">
                <a:latin typeface="Aptos" panose="020B0004020202020204" pitchFamily="34" charset="0"/>
              </a:rPr>
              <a:t>Develop quarterly marketing dashboard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154868-3171-AEF3-E22B-D50EEA1CD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6" r="9806"/>
          <a:stretch/>
        </p:blipFill>
        <p:spPr>
          <a:xfrm>
            <a:off x="6766560" y="1920241"/>
            <a:ext cx="4466575" cy="37042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8192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F51EF-EC18-59D3-3B23-DAA8DA8B6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onstruction site with cranes&#10;&#10;AI-generated content may be incorrect.">
            <a:extLst>
              <a:ext uri="{FF2B5EF4-FFF2-40B4-BE49-F238E27FC236}">
                <a16:creationId xmlns:a16="http://schemas.microsoft.com/office/drawing/2014/main" id="{B1E91C3D-F477-9906-EF22-54BB326BF16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13" b="12500"/>
          <a:stretch>
            <a:fillRect/>
          </a:stretch>
        </p:blipFill>
        <p:spPr>
          <a:xfrm>
            <a:off x="514350" y="796290"/>
            <a:ext cx="11201400" cy="5586698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9E9C0EB1-B47D-871A-726F-0D1E63B437BB}"/>
              </a:ext>
            </a:extLst>
          </p:cNvPr>
          <p:cNvSpPr txBox="1">
            <a:spLocks/>
          </p:cNvSpPr>
          <p:nvPr/>
        </p:nvSpPr>
        <p:spPr>
          <a:xfrm>
            <a:off x="987618" y="4662822"/>
            <a:ext cx="7908732" cy="1493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Aptos" panose="020B0004020202020204" pitchFamily="34" charset="0"/>
              </a:rPr>
              <a:t>Let’s create marketing that builds trust, drives growth, and reflects the excellence of </a:t>
            </a:r>
            <a:r>
              <a:rPr lang="en-US" sz="3200" i="1" dirty="0">
                <a:latin typeface="Aptos" panose="020B0004020202020204" pitchFamily="34" charset="0"/>
              </a:rPr>
              <a:t>The Construction Partners</a:t>
            </a:r>
            <a:r>
              <a:rPr lang="en-US" sz="3200" dirty="0">
                <a:latin typeface="Aptos" panose="020B00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372405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7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09D"/>
      </a:accent1>
      <a:accent2>
        <a:srgbClr val="FFD7C7"/>
      </a:accent2>
      <a:accent3>
        <a:srgbClr val="FFE9E0"/>
      </a:accent3>
      <a:accent4>
        <a:srgbClr val="55736D"/>
      </a:accent4>
      <a:accent5>
        <a:srgbClr val="88A88E"/>
      </a:accent5>
      <a:accent6>
        <a:srgbClr val="E6FFFB"/>
      </a:accent6>
      <a:hlink>
        <a:srgbClr val="0563C1"/>
      </a:hlink>
      <a:folHlink>
        <a:srgbClr val="954F72"/>
      </a:folHlink>
    </a:clrScheme>
    <a:fontScheme name="Custom 116">
      <a:majorFont>
        <a:latin typeface="Bodoni M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66722518_win32_SD_v11" id="{6E195932-91F4-4861-8538-848409B20D97}" vid="{F5C82CE7-F5AC-4E30-975C-FD228ED220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288</Words>
  <Application>Microsoft Office PowerPoint</Application>
  <PresentationFormat>Widescreen</PresentationFormat>
  <Paragraphs>50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Bodoni MT</vt:lpstr>
      <vt:lpstr>Source Sans Pro Light</vt:lpstr>
      <vt:lpstr>Custom</vt:lpstr>
      <vt:lpstr>Marketing Strategy The Construction Partners</vt:lpstr>
      <vt:lpstr>Overview of Social Engineering Strategic Marketing Plan: 30-60-90 Day Roadmap</vt:lpstr>
      <vt:lpstr>Understanding the Target Market</vt:lpstr>
      <vt:lpstr>Best-in-Class Marketing Strategies</vt:lpstr>
      <vt:lpstr>30-Day Plan</vt:lpstr>
      <vt:lpstr>60-Day Plan</vt:lpstr>
      <vt:lpstr>90-Day Plan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 Grobisen</dc:creator>
  <cp:lastModifiedBy>Martin Grobisen</cp:lastModifiedBy>
  <cp:revision>6</cp:revision>
  <dcterms:created xsi:type="dcterms:W3CDTF">2024-11-07T21:35:52Z</dcterms:created>
  <dcterms:modified xsi:type="dcterms:W3CDTF">2025-10-31T15:58:01Z</dcterms:modified>
</cp:coreProperties>
</file>