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0"/>
  </p:notesMasterIdLst>
  <p:sldIdLst>
    <p:sldId id="256" r:id="rId2"/>
    <p:sldId id="257" r:id="rId3"/>
    <p:sldId id="259" r:id="rId4"/>
    <p:sldId id="263" r:id="rId5"/>
    <p:sldId id="273" r:id="rId6"/>
    <p:sldId id="275" r:id="rId7"/>
    <p:sldId id="264" r:id="rId8"/>
    <p:sldId id="260" r:id="rId9"/>
    <p:sldId id="265" r:id="rId10"/>
    <p:sldId id="268" r:id="rId11"/>
    <p:sldId id="269" r:id="rId12"/>
    <p:sldId id="266" r:id="rId13"/>
    <p:sldId id="271" r:id="rId14"/>
    <p:sldId id="280" r:id="rId15"/>
    <p:sldId id="278" r:id="rId16"/>
    <p:sldId id="270" r:id="rId17"/>
    <p:sldId id="279" r:id="rId18"/>
    <p:sldId id="277"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EAEAEA"/>
    <a:srgbClr val="C0C0C0"/>
    <a:srgbClr val="5F5F5F"/>
    <a:srgbClr val="969696"/>
    <a:srgbClr val="3C605F"/>
    <a:srgbClr val="85BA6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7" autoAdjust="0"/>
    <p:restoredTop sz="83101" autoAdjust="0"/>
  </p:normalViewPr>
  <p:slideViewPr>
    <p:cSldViewPr>
      <p:cViewPr varScale="1">
        <p:scale>
          <a:sx n="92" d="100"/>
          <a:sy n="92" d="100"/>
        </p:scale>
        <p:origin x="214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Grobisen" userId="93f8e1042d80444f" providerId="LiveId" clId="{738650DD-9D17-4CB5-A129-7AA1D0C05F62}"/>
    <pc:docChg chg="delSld">
      <pc:chgData name="Martin Grobisen" userId="93f8e1042d80444f" providerId="LiveId" clId="{738650DD-9D17-4CB5-A129-7AA1D0C05F62}" dt="2023-07-31T18:43:34.928" v="0" actId="2696"/>
      <pc:docMkLst>
        <pc:docMk/>
      </pc:docMkLst>
      <pc:sldChg chg="del">
        <pc:chgData name="Martin Grobisen" userId="93f8e1042d80444f" providerId="LiveId" clId="{738650DD-9D17-4CB5-A129-7AA1D0C05F62}" dt="2023-07-31T18:43:34.928" v="0" actId="2696"/>
        <pc:sldMkLst>
          <pc:docMk/>
          <pc:sldMk cId="0"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3A024CB9-E73C-0DCB-712F-10D35A931BC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34147" name="Rectangle 3">
            <a:extLst>
              <a:ext uri="{FF2B5EF4-FFF2-40B4-BE49-F238E27FC236}">
                <a16:creationId xmlns:a16="http://schemas.microsoft.com/office/drawing/2014/main" id="{5047FA14-7D26-2B97-7C07-9955D4297944}"/>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34148" name="Rectangle 4">
            <a:extLst>
              <a:ext uri="{FF2B5EF4-FFF2-40B4-BE49-F238E27FC236}">
                <a16:creationId xmlns:a16="http://schemas.microsoft.com/office/drawing/2014/main" id="{AACA3821-BE80-2B77-8226-C060AD5C7858}"/>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4149" name="Rectangle 5">
            <a:extLst>
              <a:ext uri="{FF2B5EF4-FFF2-40B4-BE49-F238E27FC236}">
                <a16:creationId xmlns:a16="http://schemas.microsoft.com/office/drawing/2014/main" id="{B0E03133-6E66-CC03-52F7-50C5348786F0}"/>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4150" name="Rectangle 6">
            <a:extLst>
              <a:ext uri="{FF2B5EF4-FFF2-40B4-BE49-F238E27FC236}">
                <a16:creationId xmlns:a16="http://schemas.microsoft.com/office/drawing/2014/main" id="{73604E43-56AB-2368-09C2-431C7F6C000D}"/>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34151" name="Rectangle 7">
            <a:extLst>
              <a:ext uri="{FF2B5EF4-FFF2-40B4-BE49-F238E27FC236}">
                <a16:creationId xmlns:a16="http://schemas.microsoft.com/office/drawing/2014/main" id="{A6BF17B4-70DD-28E9-66E1-0CD31AF408C5}"/>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309C07E-000B-4B26-8818-F8135DA1712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7B01E76-FFB4-63A7-5D72-CC08DA4446FC}"/>
              </a:ext>
            </a:extLst>
          </p:cNvPr>
          <p:cNvSpPr>
            <a:spLocks noGrp="1" noChangeArrowheads="1"/>
          </p:cNvSpPr>
          <p:nvPr>
            <p:ph type="sldNum" sz="quarter" idx="5"/>
          </p:nvPr>
        </p:nvSpPr>
        <p:spPr>
          <a:ln/>
        </p:spPr>
        <p:txBody>
          <a:bodyPr/>
          <a:lstStyle/>
          <a:p>
            <a:fld id="{B5238986-199A-4648-BD0B-97492B5A6886}" type="slidenum">
              <a:rPr lang="en-US" altLang="en-US"/>
              <a:pPr/>
              <a:t>1</a:t>
            </a:fld>
            <a:endParaRPr lang="en-US" altLang="en-US"/>
          </a:p>
        </p:txBody>
      </p:sp>
      <p:sp>
        <p:nvSpPr>
          <p:cNvPr id="146434" name="Rectangle 2">
            <a:extLst>
              <a:ext uri="{FF2B5EF4-FFF2-40B4-BE49-F238E27FC236}">
                <a16:creationId xmlns:a16="http://schemas.microsoft.com/office/drawing/2014/main" id="{F850DD30-AF8C-9E32-1BAF-3126C405CDE5}"/>
              </a:ext>
            </a:extLst>
          </p:cNvPr>
          <p:cNvSpPr>
            <a:spLocks noRot="1" noChangeArrowheads="1" noTextEdit="1"/>
          </p:cNvSpPr>
          <p:nvPr>
            <p:ph type="sldImg"/>
          </p:nvPr>
        </p:nvSpPr>
        <p:spPr>
          <a:ln/>
        </p:spPr>
      </p:sp>
      <p:sp>
        <p:nvSpPr>
          <p:cNvPr id="146435" name="Rectangle 3">
            <a:extLst>
              <a:ext uri="{FF2B5EF4-FFF2-40B4-BE49-F238E27FC236}">
                <a16:creationId xmlns:a16="http://schemas.microsoft.com/office/drawing/2014/main" id="{C655CBFE-2D4D-AA55-2506-E8F5D5B3FD11}"/>
              </a:ext>
            </a:extLst>
          </p:cNvPr>
          <p:cNvSpPr>
            <a:spLocks noGrp="1" noChangeArrowheads="1"/>
          </p:cNvSpPr>
          <p:nvPr>
            <p:ph type="body" idx="1"/>
          </p:nvPr>
        </p:nvSpPr>
        <p:spPr/>
        <p:txBody>
          <a:bodyPr/>
          <a:lstStyle/>
          <a:p>
            <a:r>
              <a:rPr lang="en-US" altLang="en-US"/>
              <a:t>I would like to thank:</a:t>
            </a:r>
          </a:p>
          <a:p>
            <a:r>
              <a:rPr lang="en-US" altLang="en-US"/>
              <a:t>Matt Lowell, Communications &amp; Marketing Officer</a:t>
            </a:r>
          </a:p>
          <a:p>
            <a:r>
              <a:rPr lang="en-US" altLang="en-US"/>
              <a:t>Dr. Rod Casto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3000C5D-AD12-D88C-5738-8FC7FB45364E}"/>
              </a:ext>
            </a:extLst>
          </p:cNvPr>
          <p:cNvSpPr>
            <a:spLocks noGrp="1" noChangeArrowheads="1"/>
          </p:cNvSpPr>
          <p:nvPr>
            <p:ph type="sldNum" sz="quarter" idx="5"/>
          </p:nvPr>
        </p:nvSpPr>
        <p:spPr>
          <a:ln/>
        </p:spPr>
        <p:txBody>
          <a:bodyPr/>
          <a:lstStyle/>
          <a:p>
            <a:fld id="{22F2D687-E353-430E-8776-E742D14C1FDB}" type="slidenum">
              <a:rPr lang="en-US" altLang="en-US"/>
              <a:pPr/>
              <a:t>4</a:t>
            </a:fld>
            <a:endParaRPr lang="en-US" altLang="en-US"/>
          </a:p>
        </p:txBody>
      </p:sp>
      <p:sp>
        <p:nvSpPr>
          <p:cNvPr id="136194" name="Rectangle 2">
            <a:extLst>
              <a:ext uri="{FF2B5EF4-FFF2-40B4-BE49-F238E27FC236}">
                <a16:creationId xmlns:a16="http://schemas.microsoft.com/office/drawing/2014/main" id="{77D27901-0597-1F17-3D17-51A7032F6A38}"/>
              </a:ext>
            </a:extLst>
          </p:cNvPr>
          <p:cNvSpPr>
            <a:spLocks noRot="1" noChangeArrowheads="1" noTextEdit="1"/>
          </p:cNvSpPr>
          <p:nvPr>
            <p:ph type="sldImg"/>
          </p:nvPr>
        </p:nvSpPr>
        <p:spPr>
          <a:ln/>
        </p:spPr>
      </p:sp>
      <p:sp>
        <p:nvSpPr>
          <p:cNvPr id="136195" name="Rectangle 3">
            <a:extLst>
              <a:ext uri="{FF2B5EF4-FFF2-40B4-BE49-F238E27FC236}">
                <a16:creationId xmlns:a16="http://schemas.microsoft.com/office/drawing/2014/main" id="{2C626D3F-C24A-0195-69A6-C56B7B9984D1}"/>
              </a:ext>
            </a:extLst>
          </p:cNvPr>
          <p:cNvSpPr>
            <a:spLocks noGrp="1" noChangeArrowheads="1"/>
          </p:cNvSpPr>
          <p:nvPr>
            <p:ph type="body" idx="1"/>
          </p:nvPr>
        </p:nvSpPr>
        <p:spPr/>
        <p:txBody>
          <a:bodyPr/>
          <a:lstStyle/>
          <a:p>
            <a:r>
              <a:rPr lang="en-US" altLang="en-US"/>
              <a:t>These are the things I learned: </a:t>
            </a:r>
          </a:p>
          <a:p>
            <a:r>
              <a:rPr lang="en-US" altLang="en-US"/>
              <a:t>Share everything. </a:t>
            </a:r>
            <a:br>
              <a:rPr lang="en-US" altLang="en-US"/>
            </a:br>
            <a:r>
              <a:rPr lang="en-US" altLang="en-US"/>
              <a:t>Play fair. </a:t>
            </a:r>
            <a:br>
              <a:rPr lang="en-US" altLang="en-US"/>
            </a:br>
            <a:r>
              <a:rPr lang="en-US" altLang="en-US"/>
              <a:t>Don't hit people. </a:t>
            </a:r>
            <a:br>
              <a:rPr lang="en-US" altLang="en-US"/>
            </a:br>
            <a:r>
              <a:rPr lang="en-US" altLang="en-US"/>
              <a:t>Put things back where you found them. </a:t>
            </a:r>
            <a:br>
              <a:rPr lang="en-US" altLang="en-US"/>
            </a:br>
            <a:r>
              <a:rPr lang="en-US" altLang="en-US"/>
              <a:t>Clean up your own mess. </a:t>
            </a:r>
            <a:br>
              <a:rPr lang="en-US" altLang="en-US"/>
            </a:br>
            <a:r>
              <a:rPr lang="en-US" altLang="en-US"/>
              <a:t>Don't take things that aren't yours. </a:t>
            </a:r>
            <a:br>
              <a:rPr lang="en-US" altLang="en-US"/>
            </a:br>
            <a:r>
              <a:rPr lang="en-US" altLang="en-US"/>
              <a:t>Say you're sorry when you hurt somebody. </a:t>
            </a:r>
            <a:br>
              <a:rPr lang="en-US" altLang="en-US"/>
            </a:br>
            <a:r>
              <a:rPr lang="en-US" altLang="en-US"/>
              <a:t>Wash your hands before you eat. </a:t>
            </a:r>
            <a:br>
              <a:rPr lang="en-US" altLang="en-US"/>
            </a:br>
            <a:r>
              <a:rPr lang="en-US" altLang="en-US"/>
              <a:t>Flush. </a:t>
            </a:r>
            <a:br>
              <a:rPr lang="en-US" altLang="en-US"/>
            </a:br>
            <a:r>
              <a:rPr lang="en-US" altLang="en-US"/>
              <a:t>Warm cookies and cold milk are good for you. </a:t>
            </a:r>
            <a:br>
              <a:rPr lang="en-US" altLang="en-US"/>
            </a:br>
            <a:br>
              <a:rPr lang="en-US" altLang="en-US"/>
            </a:b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0FCB382-2D34-DBFF-CF68-B227C20B68A8}"/>
              </a:ext>
            </a:extLst>
          </p:cNvPr>
          <p:cNvSpPr>
            <a:spLocks noGrp="1" noChangeArrowheads="1"/>
          </p:cNvSpPr>
          <p:nvPr>
            <p:ph type="sldNum" sz="quarter" idx="5"/>
          </p:nvPr>
        </p:nvSpPr>
        <p:spPr>
          <a:ln/>
        </p:spPr>
        <p:txBody>
          <a:bodyPr/>
          <a:lstStyle/>
          <a:p>
            <a:fld id="{AD6A282F-F887-406A-8011-4DD53EF76A24}" type="slidenum">
              <a:rPr lang="en-US" altLang="en-US"/>
              <a:pPr/>
              <a:t>5</a:t>
            </a:fld>
            <a:endParaRPr lang="en-US" altLang="en-US"/>
          </a:p>
        </p:txBody>
      </p:sp>
      <p:sp>
        <p:nvSpPr>
          <p:cNvPr id="139266" name="Rectangle 2">
            <a:extLst>
              <a:ext uri="{FF2B5EF4-FFF2-40B4-BE49-F238E27FC236}">
                <a16:creationId xmlns:a16="http://schemas.microsoft.com/office/drawing/2014/main" id="{3CA5C7F4-5BFB-C7B3-709D-623DDAB9E8DF}"/>
              </a:ext>
            </a:extLst>
          </p:cNvPr>
          <p:cNvSpPr>
            <a:spLocks noRot="1" noChangeArrowheads="1" noTextEdit="1"/>
          </p:cNvSpPr>
          <p:nvPr>
            <p:ph type="sldImg"/>
          </p:nvPr>
        </p:nvSpPr>
        <p:spPr>
          <a:xfrm>
            <a:off x="1144588" y="685800"/>
            <a:ext cx="4572000" cy="3429000"/>
          </a:xfrm>
          <a:ln/>
        </p:spPr>
      </p:sp>
      <p:sp>
        <p:nvSpPr>
          <p:cNvPr id="139267" name="Rectangle 3">
            <a:extLst>
              <a:ext uri="{FF2B5EF4-FFF2-40B4-BE49-F238E27FC236}">
                <a16:creationId xmlns:a16="http://schemas.microsoft.com/office/drawing/2014/main" id="{6E23738B-F314-53FE-CE8C-F5D7F50F0B0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82E3B04-8BBA-7C95-4050-74C689900FCF}"/>
              </a:ext>
            </a:extLst>
          </p:cNvPr>
          <p:cNvSpPr>
            <a:spLocks noGrp="1" noChangeArrowheads="1"/>
          </p:cNvSpPr>
          <p:nvPr>
            <p:ph type="sldNum" sz="quarter" idx="5"/>
          </p:nvPr>
        </p:nvSpPr>
        <p:spPr>
          <a:ln/>
        </p:spPr>
        <p:txBody>
          <a:bodyPr/>
          <a:lstStyle/>
          <a:p>
            <a:fld id="{039423AA-BCB6-46F0-85F8-E9F55F4DDC8B}" type="slidenum">
              <a:rPr lang="en-US" altLang="en-US"/>
              <a:pPr/>
              <a:t>13</a:t>
            </a:fld>
            <a:endParaRPr lang="en-US" altLang="en-US"/>
          </a:p>
        </p:txBody>
      </p:sp>
      <p:sp>
        <p:nvSpPr>
          <p:cNvPr id="135170" name="Rectangle 2">
            <a:extLst>
              <a:ext uri="{FF2B5EF4-FFF2-40B4-BE49-F238E27FC236}">
                <a16:creationId xmlns:a16="http://schemas.microsoft.com/office/drawing/2014/main" id="{2212A668-BEBE-AF53-F8AD-76B5E7907BAF}"/>
              </a:ext>
            </a:extLst>
          </p:cNvPr>
          <p:cNvSpPr>
            <a:spLocks noRot="1" noChangeArrowheads="1" noTextEdit="1"/>
          </p:cNvSpPr>
          <p:nvPr>
            <p:ph type="sldImg"/>
          </p:nvPr>
        </p:nvSpPr>
        <p:spPr>
          <a:ln/>
        </p:spPr>
      </p:sp>
      <p:sp>
        <p:nvSpPr>
          <p:cNvPr id="135171" name="Rectangle 3">
            <a:extLst>
              <a:ext uri="{FF2B5EF4-FFF2-40B4-BE49-F238E27FC236}">
                <a16:creationId xmlns:a16="http://schemas.microsoft.com/office/drawing/2014/main" id="{4007F0E8-4AE5-A92A-C500-9FD29A5D0ED9}"/>
              </a:ext>
            </a:extLst>
          </p:cNvPr>
          <p:cNvSpPr>
            <a:spLocks noGrp="1" noChangeArrowheads="1"/>
          </p:cNvSpPr>
          <p:nvPr>
            <p:ph type="body" idx="1"/>
          </p:nvPr>
        </p:nvSpPr>
        <p:spPr/>
        <p:txBody>
          <a:bodyPr/>
          <a:lstStyle/>
          <a:p>
            <a:r>
              <a:rPr lang="en-US" altLang="en-US"/>
              <a:t>2009 Frost and Sullivan Emerging Biometric Solution of the Year Award.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43FF9E8-8709-62E4-AA52-4DAAE3A14FCA}"/>
              </a:ext>
            </a:extLst>
          </p:cNvPr>
          <p:cNvSpPr>
            <a:spLocks noGrp="1" noChangeArrowheads="1"/>
          </p:cNvSpPr>
          <p:nvPr>
            <p:ph type="sldNum" sz="quarter" idx="5"/>
          </p:nvPr>
        </p:nvSpPr>
        <p:spPr>
          <a:ln/>
        </p:spPr>
        <p:txBody>
          <a:bodyPr/>
          <a:lstStyle/>
          <a:p>
            <a:fld id="{AAE73056-DC89-4D59-B214-DB2F10EF570E}" type="slidenum">
              <a:rPr lang="en-US" altLang="en-US"/>
              <a:pPr/>
              <a:t>14</a:t>
            </a:fld>
            <a:endParaRPr lang="en-US" altLang="en-US"/>
          </a:p>
        </p:txBody>
      </p:sp>
      <p:sp>
        <p:nvSpPr>
          <p:cNvPr id="149506" name="Rectangle 2">
            <a:extLst>
              <a:ext uri="{FF2B5EF4-FFF2-40B4-BE49-F238E27FC236}">
                <a16:creationId xmlns:a16="http://schemas.microsoft.com/office/drawing/2014/main" id="{3E52F062-62CD-7DF7-71EA-BE03B9F80EE8}"/>
              </a:ext>
            </a:extLst>
          </p:cNvPr>
          <p:cNvSpPr>
            <a:spLocks noRot="1" noChangeArrowheads="1" noTextEdit="1"/>
          </p:cNvSpPr>
          <p:nvPr>
            <p:ph type="sldImg"/>
          </p:nvPr>
        </p:nvSpPr>
        <p:spPr>
          <a:ln/>
        </p:spPr>
      </p:sp>
      <p:sp>
        <p:nvSpPr>
          <p:cNvPr id="149507" name="Rectangle 3">
            <a:extLst>
              <a:ext uri="{FF2B5EF4-FFF2-40B4-BE49-F238E27FC236}">
                <a16:creationId xmlns:a16="http://schemas.microsoft.com/office/drawing/2014/main" id="{3D47A27C-8837-A63F-F381-E92E49E7FAE3}"/>
              </a:ext>
            </a:extLst>
          </p:cNvPr>
          <p:cNvSpPr>
            <a:spLocks noGrp="1" noChangeArrowheads="1"/>
          </p:cNvSpPr>
          <p:nvPr>
            <p:ph type="body" idx="1"/>
          </p:nvPr>
        </p:nvSpPr>
        <p:spPr/>
        <p:txBody>
          <a:bodyPr/>
          <a:lstStyle/>
          <a:p>
            <a:pPr>
              <a:lnSpc>
                <a:spcPct val="80000"/>
              </a:lnSpc>
            </a:pPr>
            <a:r>
              <a:rPr lang="en-US" altLang="en-US" sz="800" b="1"/>
              <a:t>Step 1: Business Plan Submission</a:t>
            </a:r>
            <a:endParaRPr lang="en-US" altLang="en-US" sz="800"/>
          </a:p>
          <a:p>
            <a:pPr>
              <a:lnSpc>
                <a:spcPct val="80000"/>
              </a:lnSpc>
            </a:pPr>
            <a:r>
              <a:rPr lang="en-US" altLang="en-US" sz="800"/>
              <a:t>The first step in approaching a VC is to submit a business plan. At minimum, your plan</a:t>
            </a:r>
          </a:p>
          <a:p>
            <a:pPr>
              <a:lnSpc>
                <a:spcPct val="80000"/>
              </a:lnSpc>
            </a:pPr>
            <a:r>
              <a:rPr lang="en-US" altLang="en-US" sz="800"/>
              <a:t>should include:</a:t>
            </a:r>
          </a:p>
          <a:p>
            <a:pPr>
              <a:lnSpc>
                <a:spcPct val="80000"/>
              </a:lnSpc>
            </a:pPr>
            <a:r>
              <a:rPr lang="en-US" altLang="en-US" sz="800"/>
              <a:t>1. a description of the opportunity and market size;</a:t>
            </a:r>
          </a:p>
          <a:p>
            <a:pPr>
              <a:lnSpc>
                <a:spcPct val="80000"/>
              </a:lnSpc>
            </a:pPr>
            <a:r>
              <a:rPr lang="en-US" altLang="en-US" sz="800"/>
              <a:t>2. resumes of your management team;</a:t>
            </a:r>
          </a:p>
          <a:p>
            <a:pPr>
              <a:lnSpc>
                <a:spcPct val="80000"/>
              </a:lnSpc>
            </a:pPr>
            <a:r>
              <a:rPr lang="en-US" altLang="en-US" sz="800"/>
              <a:t>3. a review of the competitive landscape and solutions;</a:t>
            </a:r>
          </a:p>
          <a:p>
            <a:pPr>
              <a:lnSpc>
                <a:spcPct val="80000"/>
              </a:lnSpc>
            </a:pPr>
            <a:r>
              <a:rPr lang="en-US" altLang="en-US" sz="800"/>
              <a:t>4. detailed financial projections; and</a:t>
            </a:r>
          </a:p>
          <a:p>
            <a:pPr>
              <a:lnSpc>
                <a:spcPct val="80000"/>
              </a:lnSpc>
            </a:pPr>
            <a:r>
              <a:rPr lang="en-US" altLang="en-US" sz="800"/>
              <a:t>5. a capitalization table.</a:t>
            </a:r>
          </a:p>
          <a:p>
            <a:pPr>
              <a:lnSpc>
                <a:spcPct val="80000"/>
              </a:lnSpc>
            </a:pPr>
            <a:r>
              <a:rPr lang="en-US" altLang="en-US" sz="800"/>
              <a:t>You should also include an executive summary of your business proposal along with the</a:t>
            </a:r>
          </a:p>
          <a:p>
            <a:pPr>
              <a:lnSpc>
                <a:spcPct val="80000"/>
              </a:lnSpc>
            </a:pPr>
            <a:r>
              <a:rPr lang="en-US" altLang="en-US" sz="800"/>
              <a:t>business plan. </a:t>
            </a:r>
          </a:p>
          <a:p>
            <a:pPr>
              <a:lnSpc>
                <a:spcPct val="80000"/>
              </a:lnSpc>
            </a:pPr>
            <a:r>
              <a:rPr lang="en-US" altLang="en-US" sz="800" b="1"/>
              <a:t>Step 2: Introductory Conversation/Meeting</a:t>
            </a:r>
            <a:endParaRPr lang="en-US" altLang="en-US" sz="800"/>
          </a:p>
          <a:p>
            <a:pPr>
              <a:lnSpc>
                <a:spcPct val="80000"/>
              </a:lnSpc>
            </a:pPr>
            <a:r>
              <a:rPr lang="en-US" altLang="en-US" sz="800"/>
              <a:t>If your firm has the potential to fit with the VC’s investment preferences, you will be</a:t>
            </a:r>
          </a:p>
          <a:p>
            <a:pPr>
              <a:lnSpc>
                <a:spcPct val="80000"/>
              </a:lnSpc>
            </a:pPr>
            <a:r>
              <a:rPr lang="en-US" altLang="en-US" sz="800"/>
              <a:t>contacted in order to discuss your business in more depth. If, after this phone</a:t>
            </a:r>
          </a:p>
          <a:p>
            <a:pPr>
              <a:lnSpc>
                <a:spcPct val="80000"/>
              </a:lnSpc>
            </a:pPr>
            <a:r>
              <a:rPr lang="en-US" altLang="en-US" sz="800"/>
              <a:t>conversation, a mutual fit is still seen, you’ll be asked to visit with the VC for a one- totwo</a:t>
            </a:r>
          </a:p>
          <a:p>
            <a:pPr>
              <a:lnSpc>
                <a:spcPct val="80000"/>
              </a:lnSpc>
            </a:pPr>
            <a:r>
              <a:rPr lang="en-US" altLang="en-US" sz="800"/>
              <a:t>hour meeting to discuss the opportunity in more detail. After this meeting, the VC</a:t>
            </a:r>
          </a:p>
          <a:p>
            <a:pPr>
              <a:lnSpc>
                <a:spcPct val="80000"/>
              </a:lnSpc>
            </a:pPr>
            <a:r>
              <a:rPr lang="en-US" altLang="en-US" sz="800"/>
              <a:t>will determine whether or not to move forward to the due diligence stage of the process.</a:t>
            </a:r>
            <a:endParaRPr lang="en-US" altLang="en-US" sz="800" b="1"/>
          </a:p>
          <a:p>
            <a:pPr>
              <a:lnSpc>
                <a:spcPct val="80000"/>
              </a:lnSpc>
            </a:pPr>
            <a:r>
              <a:rPr lang="en-US" altLang="en-US" sz="800" b="1"/>
              <a:t>Step 3: Due Diligence</a:t>
            </a:r>
            <a:endParaRPr lang="en-US" altLang="en-US" sz="800"/>
          </a:p>
          <a:p>
            <a:pPr>
              <a:lnSpc>
                <a:spcPct val="80000"/>
              </a:lnSpc>
            </a:pPr>
            <a:r>
              <a:rPr lang="en-US" altLang="en-US" sz="800"/>
              <a:t>The due diligence phase will vary depending upon the nature of your business proposal.</a:t>
            </a:r>
          </a:p>
          <a:p>
            <a:pPr>
              <a:lnSpc>
                <a:spcPct val="80000"/>
              </a:lnSpc>
            </a:pPr>
            <a:r>
              <a:rPr lang="en-US" altLang="en-US" sz="800"/>
              <a:t>The process may last from three weeks to three months, and you should expect multiple</a:t>
            </a:r>
          </a:p>
          <a:p>
            <a:pPr>
              <a:lnSpc>
                <a:spcPct val="80000"/>
              </a:lnSpc>
            </a:pPr>
            <a:r>
              <a:rPr lang="en-US" altLang="en-US" sz="800"/>
              <a:t>phone calls, emails, management interviews, customer references, product and business</a:t>
            </a:r>
          </a:p>
          <a:p>
            <a:pPr>
              <a:lnSpc>
                <a:spcPct val="80000"/>
              </a:lnSpc>
            </a:pPr>
            <a:r>
              <a:rPr lang="en-US" altLang="en-US" sz="800"/>
              <a:t>strategy evaluations and other such exchanges of information during this time period.</a:t>
            </a:r>
            <a:endParaRPr lang="en-US" altLang="en-US" sz="800" b="1"/>
          </a:p>
          <a:p>
            <a:pPr>
              <a:lnSpc>
                <a:spcPct val="80000"/>
              </a:lnSpc>
            </a:pPr>
            <a:r>
              <a:rPr lang="en-US" altLang="en-US" sz="800" b="1"/>
              <a:t>Step 4: Term Sheets and Funding</a:t>
            </a:r>
            <a:endParaRPr lang="en-US" altLang="en-US" sz="800"/>
          </a:p>
          <a:p>
            <a:pPr>
              <a:lnSpc>
                <a:spcPct val="80000"/>
              </a:lnSpc>
            </a:pPr>
            <a:r>
              <a:rPr lang="en-US" altLang="en-US" sz="800"/>
              <a:t>If the due diligence phase is satisfactory, the VC will offer you a term sheet. This is a</a:t>
            </a:r>
          </a:p>
          <a:p>
            <a:pPr>
              <a:lnSpc>
                <a:spcPct val="80000"/>
              </a:lnSpc>
            </a:pPr>
            <a:r>
              <a:rPr lang="en-US" altLang="en-US" sz="800"/>
              <a:t>non-binding document that spells out the basic terms and conditions of the investment</a:t>
            </a:r>
          </a:p>
          <a:p>
            <a:pPr>
              <a:lnSpc>
                <a:spcPct val="80000"/>
              </a:lnSpc>
            </a:pPr>
            <a:r>
              <a:rPr lang="en-US" altLang="en-US" sz="800"/>
              <a:t>agreement. The term sheet is generally negotiable and must be agreed upon by all</a:t>
            </a:r>
          </a:p>
          <a:p>
            <a:pPr>
              <a:lnSpc>
                <a:spcPct val="80000"/>
              </a:lnSpc>
            </a:pPr>
            <a:r>
              <a:rPr lang="en-US" altLang="en-US" sz="800"/>
              <a:t>parties, after which you should expect a wait of roughly three to four weeks for</a:t>
            </a:r>
          </a:p>
          <a:p>
            <a:pPr>
              <a:lnSpc>
                <a:spcPct val="80000"/>
              </a:lnSpc>
            </a:pPr>
            <a:r>
              <a:rPr lang="en-US" altLang="en-US" sz="800"/>
              <a:t>completion of legal documents and legal due diligence before funds are made available.</a:t>
            </a:r>
          </a:p>
          <a:p>
            <a:pPr>
              <a:lnSpc>
                <a:spcPct val="80000"/>
              </a:lnSpc>
            </a:pPr>
            <a:r>
              <a:rPr lang="en-US" altLang="en-US" sz="800" b="1"/>
              <a:t>Focus on the 4 P’s.</a:t>
            </a:r>
            <a:r>
              <a:rPr lang="en-US" altLang="en-US" sz="800"/>
              <a:t> They are: Products, Promotions, Price, and Place.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91E6B48-271E-F403-3FAD-ED1DC9B905B6}"/>
              </a:ext>
            </a:extLst>
          </p:cNvPr>
          <p:cNvSpPr>
            <a:spLocks noGrp="1" noChangeArrowheads="1"/>
          </p:cNvSpPr>
          <p:nvPr>
            <p:ph type="sldNum" sz="quarter" idx="5"/>
          </p:nvPr>
        </p:nvSpPr>
        <p:spPr>
          <a:ln/>
        </p:spPr>
        <p:txBody>
          <a:bodyPr/>
          <a:lstStyle/>
          <a:p>
            <a:fld id="{80E7BC57-60AB-44E3-981A-88106761B7BD}" type="slidenum">
              <a:rPr lang="en-US" altLang="en-US"/>
              <a:pPr/>
              <a:t>15</a:t>
            </a:fld>
            <a:endParaRPr lang="en-US" altLang="en-US"/>
          </a:p>
        </p:txBody>
      </p:sp>
      <p:sp>
        <p:nvSpPr>
          <p:cNvPr id="151554" name="Rectangle 2">
            <a:extLst>
              <a:ext uri="{FF2B5EF4-FFF2-40B4-BE49-F238E27FC236}">
                <a16:creationId xmlns:a16="http://schemas.microsoft.com/office/drawing/2014/main" id="{27127A3F-4DCC-D6BB-8A71-43534C7D3BAC}"/>
              </a:ext>
            </a:extLst>
          </p:cNvPr>
          <p:cNvSpPr>
            <a:spLocks noRot="1" noChangeArrowheads="1" noTextEdit="1"/>
          </p:cNvSpPr>
          <p:nvPr>
            <p:ph type="sldImg"/>
          </p:nvPr>
        </p:nvSpPr>
        <p:spPr>
          <a:ln/>
        </p:spPr>
      </p:sp>
      <p:sp>
        <p:nvSpPr>
          <p:cNvPr id="151555" name="Rectangle 3">
            <a:extLst>
              <a:ext uri="{FF2B5EF4-FFF2-40B4-BE49-F238E27FC236}">
                <a16:creationId xmlns:a16="http://schemas.microsoft.com/office/drawing/2014/main" id="{E3C1E7A1-76E4-DADA-2EB2-E412AB908E99}"/>
              </a:ext>
            </a:extLst>
          </p:cNvPr>
          <p:cNvSpPr>
            <a:spLocks noGrp="1" noChangeArrowheads="1"/>
          </p:cNvSpPr>
          <p:nvPr>
            <p:ph type="body" idx="1"/>
          </p:nvPr>
        </p:nvSpPr>
        <p:spPr/>
        <p:txBody>
          <a:bodyPr/>
          <a:lstStyle/>
          <a:p>
            <a:pPr>
              <a:lnSpc>
                <a:spcPct val="80000"/>
              </a:lnSpc>
            </a:pPr>
            <a:r>
              <a:rPr lang="en-US" altLang="en-US" sz="800"/>
              <a:t>1. Key take away messages </a:t>
            </a:r>
          </a:p>
          <a:p>
            <a:pPr>
              <a:lnSpc>
                <a:spcPct val="80000"/>
              </a:lnSpc>
            </a:pPr>
            <a:r>
              <a:rPr lang="en-US" altLang="en-US" sz="800"/>
              <a:t>Investing in start-ups is about timing and tenacity. Getting in front of the right people at the right time is critical. Also beware of the investor and make sure you are getting a "fair" deal for your company. One thing I tell entrepreneurs looking for money is to remember that investors are looking for the one red flag as to why NOT to invest, rather than the entrepreneurs viewpoint which is all the reasons why they SHOULD invest. </a:t>
            </a:r>
          </a:p>
          <a:p>
            <a:pPr>
              <a:lnSpc>
                <a:spcPct val="80000"/>
              </a:lnSpc>
            </a:pPr>
            <a:r>
              <a:rPr lang="en-US" altLang="en-US" sz="800"/>
              <a:t>Go after government grants and contracts right now (SBIR, DOD) as traditional VC funding is tight.</a:t>
            </a:r>
            <a:br>
              <a:rPr lang="en-US" altLang="en-US" sz="800"/>
            </a:br>
            <a:br>
              <a:rPr lang="en-US" altLang="en-US" sz="800"/>
            </a:br>
            <a:endParaRPr lang="en-US" altLang="en-US" sz="800"/>
          </a:p>
          <a:p>
            <a:pPr>
              <a:lnSpc>
                <a:spcPct val="80000"/>
              </a:lnSpc>
            </a:pPr>
            <a:r>
              <a:rPr lang="en-US" altLang="en-US" sz="800"/>
              <a:t>Borrow as much seed money from Friends &amp; Family in order to develop / demonstrate a prototype product / service</a:t>
            </a:r>
            <a:br>
              <a:rPr lang="en-US" altLang="en-US" sz="800"/>
            </a:br>
            <a:br>
              <a:rPr lang="en-US" altLang="en-US" sz="800"/>
            </a:br>
            <a:endParaRPr lang="en-US" altLang="en-US" sz="800"/>
          </a:p>
          <a:p>
            <a:pPr>
              <a:lnSpc>
                <a:spcPct val="80000"/>
              </a:lnSpc>
            </a:pPr>
            <a:r>
              <a:rPr lang="en-US" altLang="en-US" sz="800"/>
              <a:t>1. Know your business and the metrics. Nothing is more frustrating than an entrepreneur who is in love with his idea but knows little of the challenges of monetization.</a:t>
            </a:r>
            <a:br>
              <a:rPr lang="en-US" altLang="en-US" sz="800"/>
            </a:br>
            <a:r>
              <a:rPr lang="en-US" altLang="en-US" sz="800"/>
              <a:t>2. Understand that consideration and due diligence will always take longer than you think so don't assume that any investor will "hurry up" just because you are cash-poor.</a:t>
            </a:r>
            <a:br>
              <a:rPr lang="en-US" altLang="en-US" sz="800"/>
            </a:br>
            <a:r>
              <a:rPr lang="en-US" altLang="en-US" sz="800"/>
              <a:t>3. Make sure you have a sustainable competitive advantage. Investors don't like 'commodity plays' with a low barrier-to-entry. And outside equity investments won't come without expectations of out-sized returns</a:t>
            </a:r>
            <a:br>
              <a:rPr lang="en-US" altLang="en-US" sz="800"/>
            </a:br>
            <a:br>
              <a:rPr lang="en-US" altLang="en-US" sz="800"/>
            </a:br>
            <a:endParaRPr lang="en-US" altLang="en-US" sz="800"/>
          </a:p>
          <a:p>
            <a:pPr>
              <a:lnSpc>
                <a:spcPct val="80000"/>
              </a:lnSpc>
            </a:pPr>
            <a:br>
              <a:rPr lang="en-US" altLang="en-US" sz="800"/>
            </a:br>
            <a:r>
              <a:rPr lang="en-US" altLang="en-US" sz="800"/>
              <a:t>2. The biggest mistakes </a:t>
            </a:r>
          </a:p>
          <a:p>
            <a:pPr>
              <a:lnSpc>
                <a:spcPct val="80000"/>
              </a:lnSpc>
            </a:pPr>
            <a:r>
              <a:rPr lang="en-US" altLang="en-US" sz="800"/>
              <a:t>The biggest mistake I see is the entrepreneur really not understanding the market and competitive landscape. The financial projections don't make sense in many cases and have not been thoroughly scrubbed to make sure they are realistic. </a:t>
            </a:r>
            <a:br>
              <a:rPr lang="en-US" altLang="en-US" sz="800"/>
            </a:br>
            <a:br>
              <a:rPr lang="en-US" altLang="en-US" sz="800"/>
            </a:br>
            <a:endParaRPr lang="en-US" altLang="en-US" sz="800"/>
          </a:p>
          <a:p>
            <a:pPr>
              <a:lnSpc>
                <a:spcPct val="80000"/>
              </a:lnSpc>
            </a:pPr>
            <a:r>
              <a:rPr lang="en-US" altLang="en-US" sz="800"/>
              <a:t>Biggest mistake is not getting the story/pitch right. It's got to be extremely compelling.</a:t>
            </a:r>
            <a:br>
              <a:rPr lang="en-US" altLang="en-US" sz="800"/>
            </a:br>
            <a:br>
              <a:rPr lang="en-US" altLang="en-US" sz="800"/>
            </a:br>
            <a:r>
              <a:rPr lang="en-US" altLang="en-US" sz="800"/>
              <a:t>The quote of "no one else is doing this" sends a dual message to me. First, I will always validate the quote in my due diligence and I find it to be rarely true. Secondly, this is not a positive as it communicates there is not a market that has been vetted. Just look at most of the most successful companies in history and they were not the first to bring the product to market but rather executed their business model the best.</a:t>
            </a:r>
            <a:br>
              <a:rPr lang="en-US" altLang="en-US" sz="800"/>
            </a:br>
            <a:br>
              <a:rPr lang="en-US" altLang="en-US" sz="800"/>
            </a:br>
            <a:endParaRPr lang="en-US" altLang="en-US" sz="800"/>
          </a:p>
          <a:p>
            <a:pPr>
              <a:lnSpc>
                <a:spcPct val="80000"/>
              </a:lnSpc>
            </a:pPr>
            <a:r>
              <a:rPr lang="en-US" altLang="en-US" sz="800"/>
              <a:t>VC presentation mistakes: entire team is inexperienced; hockey stick revenue pro forma; unrealistic assessment of competitors (known &amp; unknown); unrealistic assessment as to how much money is needed for each round; pitching a VC without any form of introduction is pretty useless these days; don't try to pitch the VC that the elephant can be eaten in one bite.</a:t>
            </a:r>
            <a:br>
              <a:rPr lang="en-US" altLang="en-US" sz="800"/>
            </a:br>
            <a:br>
              <a:rPr lang="en-US" altLang="en-US" sz="800"/>
            </a:br>
            <a:br>
              <a:rPr lang="en-US" altLang="en-US" sz="800"/>
            </a:br>
            <a:endParaRPr lang="en-US" altLang="en-US" sz="800"/>
          </a:p>
          <a:p>
            <a:pPr>
              <a:lnSpc>
                <a:spcPct val="80000"/>
              </a:lnSpc>
            </a:pPr>
            <a:r>
              <a:rPr lang="en-US" altLang="en-US" sz="800"/>
              <a:t>The biggest mistake I see in VC pitches is not adhering to the time allotted. Nothing hacks these guys off more than feeling disrespected, except maybe wasting time getting to the point. They will communicate how much time is given for the pitch and Q&amp;A... it's up to the entrepreneur to adapt accordingly and prepare effectively for each situation.</a:t>
            </a:r>
            <a:br>
              <a:rPr lang="en-US" altLang="en-US" sz="800"/>
            </a:br>
            <a:br>
              <a:rPr lang="en-US" altLang="en-US" sz="800"/>
            </a:br>
            <a:endParaRPr lang="en-US" altLang="en-US" sz="800"/>
          </a:p>
          <a:p>
            <a:pPr>
              <a:lnSpc>
                <a:spcPct val="80000"/>
              </a:lnSpc>
            </a:pPr>
            <a:br>
              <a:rPr lang="en-US" altLang="en-US" sz="800"/>
            </a:br>
            <a:r>
              <a:rPr lang="en-US" altLang="en-US" sz="800"/>
              <a:t>3. How do you find your opportunities or how do you prefer to be introduced</a:t>
            </a:r>
          </a:p>
          <a:p>
            <a:pPr>
              <a:lnSpc>
                <a:spcPct val="80000"/>
              </a:lnSpc>
            </a:pPr>
            <a:r>
              <a:rPr lang="en-US" altLang="en-US" sz="800"/>
              <a:t>The best way to get deals through the clutter is to be introduced to us by someone who we trust. Use affinity groups such as alumni of prior jobs, universities, etc. as well as the usual friends and family. It's a long process in raising this type of money so be persistent.</a:t>
            </a:r>
            <a:br>
              <a:rPr lang="en-US" altLang="en-US" sz="800"/>
            </a:br>
            <a:br>
              <a:rPr lang="en-US" altLang="en-US" sz="800"/>
            </a:br>
            <a:endParaRPr lang="en-US" altLang="en-US" sz="800"/>
          </a:p>
          <a:p>
            <a:pPr>
              <a:lnSpc>
                <a:spcPct val="80000"/>
              </a:lnSpc>
            </a:pPr>
            <a:r>
              <a:rPr lang="en-US" altLang="en-US" sz="800"/>
              <a:t>VC prefer be introduced to deals by "friends", just like lots of folks like to meet people through Facebook, VC like to meet deals through referrals.</a:t>
            </a:r>
            <a:br>
              <a:rPr lang="en-US" altLang="en-US" sz="800"/>
            </a:br>
            <a:br>
              <a:rPr lang="en-US" altLang="en-US" sz="800"/>
            </a:br>
            <a:br>
              <a:rPr lang="en-US" altLang="en-US" sz="800"/>
            </a:br>
            <a:endParaRPr lang="en-US" altLang="en-US" sz="800"/>
          </a:p>
          <a:p>
            <a:pPr>
              <a:lnSpc>
                <a:spcPct val="80000"/>
              </a:lnSpc>
            </a:pPr>
            <a:br>
              <a:rPr lang="en-US" altLang="en-US" sz="800"/>
            </a:br>
            <a:r>
              <a:rPr lang="en-US" altLang="en-US" sz="800"/>
              <a:t>4. All things being equal, makes you choose one investing opportunity vs. another  </a:t>
            </a:r>
          </a:p>
          <a:p>
            <a:pPr>
              <a:lnSpc>
                <a:spcPct val="80000"/>
              </a:lnSpc>
            </a:pPr>
            <a:r>
              <a:rPr lang="en-US" altLang="en-US" sz="800"/>
              <a:t>Management, management, management. It's all about the people. Have they done this before and are they reasonable about the time and money it will take to get to a viable company from where they are now. We also look for people who understand they are not experts in all areas of management and operations and look to fill those gaps along the way. </a:t>
            </a:r>
          </a:p>
          <a:p>
            <a:pPr>
              <a:lnSpc>
                <a:spcPct val="80000"/>
              </a:lnSpc>
            </a:pPr>
            <a:r>
              <a:rPr lang="en-US" altLang="en-US" sz="800"/>
              <a:t>What is your unique competitive advantage and how good is your team?</a:t>
            </a:r>
          </a:p>
          <a:p>
            <a:pPr>
              <a:lnSpc>
                <a:spcPct val="80000"/>
              </a:lnSpc>
            </a:pPr>
            <a:r>
              <a:rPr lang="en-US" altLang="en-US" sz="800"/>
              <a:t>All things being equal, a proposition that has actually managed to extract money from a customer is very attractive over one which has simply generated a lot of interest. It speaks volumes about the product, the market and the ability of the people in the start-up to sell. Some management teams are able to sell consulting or problem solving even when their product is not fully developed. This is a fantastic skill and helps fund cashflow and adapt the product to something that will actually be valuable when fully developed. </a:t>
            </a:r>
            <a:br>
              <a:rPr lang="en-US" altLang="en-US" sz="800"/>
            </a:br>
            <a:br>
              <a:rPr lang="en-US" altLang="en-US" sz="800"/>
            </a:br>
            <a:endParaRPr lang="en-US" altLang="en-US" sz="800"/>
          </a:p>
          <a:p>
            <a:pPr>
              <a:lnSpc>
                <a:spcPct val="80000"/>
              </a:lnSpc>
            </a:pPr>
            <a:r>
              <a:rPr lang="en-US" altLang="en-US" sz="800"/>
              <a:t>All other things being equal, I'll choose people every time. I'd rather have a 'B' idea backed by an 'A' team than the opposite anytime. Choose your partners carefully and with an eye to the future. </a:t>
            </a:r>
            <a:br>
              <a:rPr lang="en-US" altLang="en-US" sz="800"/>
            </a:br>
            <a:br>
              <a:rPr lang="en-US" altLang="en-US" sz="800"/>
            </a:br>
            <a:endParaRPr lang="en-US" altLang="en-US" sz="8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a:extLst>
              <a:ext uri="{FF2B5EF4-FFF2-40B4-BE49-F238E27FC236}">
                <a16:creationId xmlns:a16="http://schemas.microsoft.com/office/drawing/2014/main" id="{8239C05D-87DE-0744-E123-12B3F8A34CE2}"/>
              </a:ext>
            </a:extLst>
          </p:cNvPr>
          <p:cNvSpPr>
            <a:spLocks noGrp="1" noChangeArrowheads="1"/>
          </p:cNvSpPr>
          <p:nvPr>
            <p:ph type="ctrTitle"/>
          </p:nvPr>
        </p:nvSpPr>
        <p:spPr>
          <a:xfrm>
            <a:off x="304800" y="4038600"/>
            <a:ext cx="7924800" cy="947738"/>
          </a:xfrm>
        </p:spPr>
        <p:txBody>
          <a:bodyPr/>
          <a:lstStyle>
            <a:lvl1pPr>
              <a:defRPr/>
            </a:lvl1pPr>
          </a:lstStyle>
          <a:p>
            <a:pPr lvl="0"/>
            <a:r>
              <a:rPr lang="en-US" altLang="en-US" noProof="0"/>
              <a:t>Click to edit Master title style</a:t>
            </a:r>
          </a:p>
        </p:txBody>
      </p:sp>
      <p:sp>
        <p:nvSpPr>
          <p:cNvPr id="3079" name="Rectangle 7">
            <a:extLst>
              <a:ext uri="{FF2B5EF4-FFF2-40B4-BE49-F238E27FC236}">
                <a16:creationId xmlns:a16="http://schemas.microsoft.com/office/drawing/2014/main" id="{52662630-0135-B921-0ABB-EACE99FA179A}"/>
              </a:ext>
            </a:extLst>
          </p:cNvPr>
          <p:cNvSpPr>
            <a:spLocks noGrp="1" noChangeArrowheads="1"/>
          </p:cNvSpPr>
          <p:nvPr>
            <p:ph type="subTitle" idx="1"/>
          </p:nvPr>
        </p:nvSpPr>
        <p:spPr>
          <a:xfrm>
            <a:off x="304800" y="4972050"/>
            <a:ext cx="7924800" cy="895350"/>
          </a:xfrm>
        </p:spPr>
        <p:txBody>
          <a:bodyPr/>
          <a:lstStyle>
            <a:lvl1pPr marL="0" indent="0">
              <a:buFont typeface="Wingdings" panose="05000000000000000000" pitchFamily="2" charset="2"/>
              <a:buNone/>
              <a:defRPr sz="3600"/>
            </a:lvl1pPr>
          </a:lstStyle>
          <a:p>
            <a:pPr lvl="0"/>
            <a:r>
              <a:rPr lang="en-US" altLang="en-US" noProof="0"/>
              <a:t>Click to edit Master subtitle style</a:t>
            </a:r>
          </a:p>
        </p:txBody>
      </p:sp>
      <p:sp>
        <p:nvSpPr>
          <p:cNvPr id="3104" name="Rectangle 32">
            <a:extLst>
              <a:ext uri="{FF2B5EF4-FFF2-40B4-BE49-F238E27FC236}">
                <a16:creationId xmlns:a16="http://schemas.microsoft.com/office/drawing/2014/main" id="{37F049E7-85BE-3F13-425C-1160A41B50FC}"/>
              </a:ext>
            </a:extLst>
          </p:cNvPr>
          <p:cNvSpPr>
            <a:spLocks noGrp="1" noChangeArrowheads="1"/>
          </p:cNvSpPr>
          <p:nvPr>
            <p:ph type="dt" sz="quarter" idx="2"/>
          </p:nvPr>
        </p:nvSpPr>
        <p:spPr/>
        <p:txBody>
          <a:bodyPr/>
          <a:lstStyle>
            <a:lvl1pPr>
              <a:defRPr/>
            </a:lvl1pPr>
          </a:lstStyle>
          <a:p>
            <a:endParaRPr lang="en-US" altLang="en-US"/>
          </a:p>
        </p:txBody>
      </p:sp>
      <p:sp>
        <p:nvSpPr>
          <p:cNvPr id="3105" name="Rectangle 33">
            <a:extLst>
              <a:ext uri="{FF2B5EF4-FFF2-40B4-BE49-F238E27FC236}">
                <a16:creationId xmlns:a16="http://schemas.microsoft.com/office/drawing/2014/main" id="{F05DCA2C-C5E8-DA4B-618E-B420F4B4EFFC}"/>
              </a:ext>
            </a:extLst>
          </p:cNvPr>
          <p:cNvSpPr>
            <a:spLocks noGrp="1" noChangeArrowheads="1"/>
          </p:cNvSpPr>
          <p:nvPr>
            <p:ph type="ftr" sz="quarter" idx="3"/>
          </p:nvPr>
        </p:nvSpPr>
        <p:spPr/>
        <p:txBody>
          <a:bodyPr/>
          <a:lstStyle>
            <a:lvl1pPr>
              <a:defRPr/>
            </a:lvl1pPr>
          </a:lstStyle>
          <a:p>
            <a:endParaRPr lang="en-US" altLang="en-US"/>
          </a:p>
        </p:txBody>
      </p:sp>
      <p:sp>
        <p:nvSpPr>
          <p:cNvPr id="3106" name="Rectangle 34">
            <a:extLst>
              <a:ext uri="{FF2B5EF4-FFF2-40B4-BE49-F238E27FC236}">
                <a16:creationId xmlns:a16="http://schemas.microsoft.com/office/drawing/2014/main" id="{163C3801-0F56-6842-79F0-2381BC91FE78}"/>
              </a:ext>
            </a:extLst>
          </p:cNvPr>
          <p:cNvSpPr>
            <a:spLocks noGrp="1" noChangeArrowheads="1"/>
          </p:cNvSpPr>
          <p:nvPr>
            <p:ph type="sldNum" sz="quarter" idx="4"/>
          </p:nvPr>
        </p:nvSpPr>
        <p:spPr/>
        <p:txBody>
          <a:bodyPr/>
          <a:lstStyle>
            <a:lvl1pPr>
              <a:defRPr/>
            </a:lvl1pPr>
          </a:lstStyle>
          <a:p>
            <a:fld id="{23541644-AB6B-487E-BC60-B5CBED29F2D4}"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F82F5-C4CC-0D42-2E8F-F40E3EBCD7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8C125A-EDAE-3348-F36D-DFAC8A53B4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47978-A463-5B4B-40DA-29B5977B629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33BBE06-396E-FCA8-CF10-B50E80AAD82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F8DE16C-1710-21B6-6651-35D40864BD96}"/>
              </a:ext>
            </a:extLst>
          </p:cNvPr>
          <p:cNvSpPr>
            <a:spLocks noGrp="1"/>
          </p:cNvSpPr>
          <p:nvPr>
            <p:ph type="sldNum" sz="quarter" idx="12"/>
          </p:nvPr>
        </p:nvSpPr>
        <p:spPr/>
        <p:txBody>
          <a:bodyPr/>
          <a:lstStyle>
            <a:lvl1pPr>
              <a:defRPr/>
            </a:lvl1pPr>
          </a:lstStyle>
          <a:p>
            <a:fld id="{680D5A2D-65E8-4482-BD22-15A386A745FB}" type="slidenum">
              <a:rPr lang="en-US" altLang="en-US"/>
              <a:pPr/>
              <a:t>‹#›</a:t>
            </a:fld>
            <a:endParaRPr lang="en-US" altLang="en-US"/>
          </a:p>
        </p:txBody>
      </p:sp>
    </p:spTree>
    <p:extLst>
      <p:ext uri="{BB962C8B-B14F-4D97-AF65-F5344CB8AC3E}">
        <p14:creationId xmlns:p14="http://schemas.microsoft.com/office/powerpoint/2010/main" val="4039434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5DE9DC-F9C6-202A-901E-0EF2656A2699}"/>
              </a:ext>
            </a:extLst>
          </p:cNvPr>
          <p:cNvSpPr>
            <a:spLocks noGrp="1"/>
          </p:cNvSpPr>
          <p:nvPr>
            <p:ph type="title" orient="vert"/>
          </p:nvPr>
        </p:nvSpPr>
        <p:spPr>
          <a:xfrm>
            <a:off x="7067550" y="76200"/>
            <a:ext cx="1847850" cy="64770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ADE58F-BCDB-721D-6A08-93C4E6C5A7B5}"/>
              </a:ext>
            </a:extLst>
          </p:cNvPr>
          <p:cNvSpPr>
            <a:spLocks noGrp="1"/>
          </p:cNvSpPr>
          <p:nvPr>
            <p:ph type="body" orient="vert" idx="1"/>
          </p:nvPr>
        </p:nvSpPr>
        <p:spPr>
          <a:xfrm>
            <a:off x="1524000" y="76200"/>
            <a:ext cx="539115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F8007F-B23C-351C-E531-BD81B9A6FA7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4E9405F-A2DD-A035-29DA-7F891E61FE4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DAB931C-5348-A96D-17B1-59B5F502B803}"/>
              </a:ext>
            </a:extLst>
          </p:cNvPr>
          <p:cNvSpPr>
            <a:spLocks noGrp="1"/>
          </p:cNvSpPr>
          <p:nvPr>
            <p:ph type="sldNum" sz="quarter" idx="12"/>
          </p:nvPr>
        </p:nvSpPr>
        <p:spPr/>
        <p:txBody>
          <a:bodyPr/>
          <a:lstStyle>
            <a:lvl1pPr>
              <a:defRPr/>
            </a:lvl1pPr>
          </a:lstStyle>
          <a:p>
            <a:fld id="{441FC0E2-920C-4B82-AE73-044A1E7297AA}" type="slidenum">
              <a:rPr lang="en-US" altLang="en-US"/>
              <a:pPr/>
              <a:t>‹#›</a:t>
            </a:fld>
            <a:endParaRPr lang="en-US" altLang="en-US"/>
          </a:p>
        </p:txBody>
      </p:sp>
    </p:spTree>
    <p:extLst>
      <p:ext uri="{BB962C8B-B14F-4D97-AF65-F5344CB8AC3E}">
        <p14:creationId xmlns:p14="http://schemas.microsoft.com/office/powerpoint/2010/main" val="546489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21A6D-3073-C4A5-E5E8-D5F9330D905D}"/>
              </a:ext>
            </a:extLst>
          </p:cNvPr>
          <p:cNvSpPr>
            <a:spLocks noGrp="1"/>
          </p:cNvSpPr>
          <p:nvPr>
            <p:ph type="title"/>
          </p:nvPr>
        </p:nvSpPr>
        <p:spPr>
          <a:xfrm>
            <a:off x="1524000" y="76200"/>
            <a:ext cx="7381875" cy="10668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A7911742-B2FB-6647-2F88-6E05B4D997DD}"/>
              </a:ext>
            </a:extLst>
          </p:cNvPr>
          <p:cNvSpPr>
            <a:spLocks noGrp="1"/>
          </p:cNvSpPr>
          <p:nvPr>
            <p:ph type="clipArt" sz="half" idx="1"/>
          </p:nvPr>
        </p:nvSpPr>
        <p:spPr>
          <a:xfrm>
            <a:off x="1524000" y="1295400"/>
            <a:ext cx="3619500" cy="5257800"/>
          </a:xfrm>
        </p:spPr>
        <p:txBody>
          <a:bodyPr/>
          <a:lstStyle/>
          <a:p>
            <a:endParaRPr lang="en-US"/>
          </a:p>
        </p:txBody>
      </p:sp>
      <p:sp>
        <p:nvSpPr>
          <p:cNvPr id="4" name="Text Placeholder 3">
            <a:extLst>
              <a:ext uri="{FF2B5EF4-FFF2-40B4-BE49-F238E27FC236}">
                <a16:creationId xmlns:a16="http://schemas.microsoft.com/office/drawing/2014/main" id="{117614D7-2E52-9258-2C08-F40EAFF0E793}"/>
              </a:ext>
            </a:extLst>
          </p:cNvPr>
          <p:cNvSpPr>
            <a:spLocks noGrp="1"/>
          </p:cNvSpPr>
          <p:nvPr>
            <p:ph type="body" sz="half" idx="2"/>
          </p:nvPr>
        </p:nvSpPr>
        <p:spPr>
          <a:xfrm>
            <a:off x="5295900" y="1295400"/>
            <a:ext cx="36195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C15B2E-3A4E-6A1E-B201-E9243D40AAF4}"/>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95D92D4-77D3-5EDF-38B2-67B529DA60E2}"/>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6E424EF-5111-D7AE-70BE-DA857B611825}"/>
              </a:ext>
            </a:extLst>
          </p:cNvPr>
          <p:cNvSpPr>
            <a:spLocks noGrp="1"/>
          </p:cNvSpPr>
          <p:nvPr>
            <p:ph type="sldNum" sz="quarter" idx="12"/>
          </p:nvPr>
        </p:nvSpPr>
        <p:spPr>
          <a:xfrm>
            <a:off x="6553200" y="6245225"/>
            <a:ext cx="2133600" cy="476250"/>
          </a:xfrm>
        </p:spPr>
        <p:txBody>
          <a:bodyPr/>
          <a:lstStyle>
            <a:lvl1pPr>
              <a:defRPr/>
            </a:lvl1pPr>
          </a:lstStyle>
          <a:p>
            <a:fld id="{4E1C4835-E818-4B94-BADF-3885E057E5D7}" type="slidenum">
              <a:rPr lang="en-US" altLang="en-US"/>
              <a:pPr/>
              <a:t>‹#›</a:t>
            </a:fld>
            <a:endParaRPr lang="en-US" altLang="en-US"/>
          </a:p>
        </p:txBody>
      </p:sp>
    </p:spTree>
    <p:extLst>
      <p:ext uri="{BB962C8B-B14F-4D97-AF65-F5344CB8AC3E}">
        <p14:creationId xmlns:p14="http://schemas.microsoft.com/office/powerpoint/2010/main" val="362848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91777-AA19-E244-E9BB-CE2CD1310F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B26B9E-AEF8-766A-65C4-5540BDCCBE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C9BEC-BF06-160A-19B5-D5716604DA2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5AD9CE2-E63C-7BA1-4525-62098D42B9F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759E948-03C5-B56F-208C-20F1396BA9A5}"/>
              </a:ext>
            </a:extLst>
          </p:cNvPr>
          <p:cNvSpPr>
            <a:spLocks noGrp="1"/>
          </p:cNvSpPr>
          <p:nvPr>
            <p:ph type="sldNum" sz="quarter" idx="12"/>
          </p:nvPr>
        </p:nvSpPr>
        <p:spPr/>
        <p:txBody>
          <a:bodyPr/>
          <a:lstStyle>
            <a:lvl1pPr>
              <a:defRPr/>
            </a:lvl1pPr>
          </a:lstStyle>
          <a:p>
            <a:fld id="{19D7C540-FFD7-4583-BC19-10200F9CB168}" type="slidenum">
              <a:rPr lang="en-US" altLang="en-US"/>
              <a:pPr/>
              <a:t>‹#›</a:t>
            </a:fld>
            <a:endParaRPr lang="en-US" altLang="en-US"/>
          </a:p>
        </p:txBody>
      </p:sp>
    </p:spTree>
    <p:extLst>
      <p:ext uri="{BB962C8B-B14F-4D97-AF65-F5344CB8AC3E}">
        <p14:creationId xmlns:p14="http://schemas.microsoft.com/office/powerpoint/2010/main" val="58978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99F8E-ADC6-A905-A71C-2A6BA21BC02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8278AC-EC9B-F906-53F9-2A50990C7D2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7717E69-53C0-ADBD-F92F-C9F39BE868C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CA9EC6C-9CB6-DD85-67D2-F309F82E326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488E40D-05B0-55A5-A03E-2CE22958952A}"/>
              </a:ext>
            </a:extLst>
          </p:cNvPr>
          <p:cNvSpPr>
            <a:spLocks noGrp="1"/>
          </p:cNvSpPr>
          <p:nvPr>
            <p:ph type="sldNum" sz="quarter" idx="12"/>
          </p:nvPr>
        </p:nvSpPr>
        <p:spPr/>
        <p:txBody>
          <a:bodyPr/>
          <a:lstStyle>
            <a:lvl1pPr>
              <a:defRPr/>
            </a:lvl1pPr>
          </a:lstStyle>
          <a:p>
            <a:fld id="{F3107641-0FFC-4A67-8E49-C15B50D7FD01}" type="slidenum">
              <a:rPr lang="en-US" altLang="en-US"/>
              <a:pPr/>
              <a:t>‹#›</a:t>
            </a:fld>
            <a:endParaRPr lang="en-US" altLang="en-US"/>
          </a:p>
        </p:txBody>
      </p:sp>
    </p:spTree>
    <p:extLst>
      <p:ext uri="{BB962C8B-B14F-4D97-AF65-F5344CB8AC3E}">
        <p14:creationId xmlns:p14="http://schemas.microsoft.com/office/powerpoint/2010/main" val="144116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C751-7F9F-9723-9362-F5B0DD638F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4AAE27-0D9E-4C92-71AB-520D0F88A236}"/>
              </a:ext>
            </a:extLst>
          </p:cNvPr>
          <p:cNvSpPr>
            <a:spLocks noGrp="1"/>
          </p:cNvSpPr>
          <p:nvPr>
            <p:ph sz="half" idx="1"/>
          </p:nvPr>
        </p:nvSpPr>
        <p:spPr>
          <a:xfrm>
            <a:off x="1524000" y="1295400"/>
            <a:ext cx="36195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017CEE-7D71-901C-5FBA-B9F5A5D34E77}"/>
              </a:ext>
            </a:extLst>
          </p:cNvPr>
          <p:cNvSpPr>
            <a:spLocks noGrp="1"/>
          </p:cNvSpPr>
          <p:nvPr>
            <p:ph sz="half" idx="2"/>
          </p:nvPr>
        </p:nvSpPr>
        <p:spPr>
          <a:xfrm>
            <a:off x="5295900" y="1295400"/>
            <a:ext cx="36195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0627DA-F5B9-987F-3564-40F87D47E67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15B6608-5F8D-377A-4959-87B10608F63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D7DB15F-D09F-0E48-4DB0-3430642CDF45}"/>
              </a:ext>
            </a:extLst>
          </p:cNvPr>
          <p:cNvSpPr>
            <a:spLocks noGrp="1"/>
          </p:cNvSpPr>
          <p:nvPr>
            <p:ph type="sldNum" sz="quarter" idx="12"/>
          </p:nvPr>
        </p:nvSpPr>
        <p:spPr/>
        <p:txBody>
          <a:bodyPr/>
          <a:lstStyle>
            <a:lvl1pPr>
              <a:defRPr/>
            </a:lvl1pPr>
          </a:lstStyle>
          <a:p>
            <a:fld id="{35D31D3E-FCA8-43F8-9D91-6AECF8F1D2E7}" type="slidenum">
              <a:rPr lang="en-US" altLang="en-US"/>
              <a:pPr/>
              <a:t>‹#›</a:t>
            </a:fld>
            <a:endParaRPr lang="en-US" altLang="en-US"/>
          </a:p>
        </p:txBody>
      </p:sp>
    </p:spTree>
    <p:extLst>
      <p:ext uri="{BB962C8B-B14F-4D97-AF65-F5344CB8AC3E}">
        <p14:creationId xmlns:p14="http://schemas.microsoft.com/office/powerpoint/2010/main" val="2803208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574DD-DFF7-9EF1-46E8-ED4687C9D31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DB55B3-32D6-80CC-B350-22DD3D86D83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78ED67-86ED-C2D7-FA12-DEC5BB8064F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25CF2A-10F6-86F1-0C87-9F29B693337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3F4816-C243-2534-AA67-DA95CA487A9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D8D1CF-DF9B-B14E-80EF-9E87EB43EF1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ED9D960-4995-5DE0-016B-82E8D69D3F90}"/>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DDC6309-CC8E-F91D-A4B6-8E5504FDAE7F}"/>
              </a:ext>
            </a:extLst>
          </p:cNvPr>
          <p:cNvSpPr>
            <a:spLocks noGrp="1"/>
          </p:cNvSpPr>
          <p:nvPr>
            <p:ph type="sldNum" sz="quarter" idx="12"/>
          </p:nvPr>
        </p:nvSpPr>
        <p:spPr/>
        <p:txBody>
          <a:bodyPr/>
          <a:lstStyle>
            <a:lvl1pPr>
              <a:defRPr/>
            </a:lvl1pPr>
          </a:lstStyle>
          <a:p>
            <a:fld id="{628226EF-3AA1-4F9B-A4B9-C9315222071F}" type="slidenum">
              <a:rPr lang="en-US" altLang="en-US"/>
              <a:pPr/>
              <a:t>‹#›</a:t>
            </a:fld>
            <a:endParaRPr lang="en-US" altLang="en-US"/>
          </a:p>
        </p:txBody>
      </p:sp>
    </p:spTree>
    <p:extLst>
      <p:ext uri="{BB962C8B-B14F-4D97-AF65-F5344CB8AC3E}">
        <p14:creationId xmlns:p14="http://schemas.microsoft.com/office/powerpoint/2010/main" val="4068501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6349B-50E7-192A-1CD5-B9C115831E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A66959-F7E2-1EED-DB45-742D306F02A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D2BF6EF-4B55-C63C-DD27-BEC47CAB1168}"/>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7A2465C-30DC-8708-C95C-7BC79930852B}"/>
              </a:ext>
            </a:extLst>
          </p:cNvPr>
          <p:cNvSpPr>
            <a:spLocks noGrp="1"/>
          </p:cNvSpPr>
          <p:nvPr>
            <p:ph type="sldNum" sz="quarter" idx="12"/>
          </p:nvPr>
        </p:nvSpPr>
        <p:spPr/>
        <p:txBody>
          <a:bodyPr/>
          <a:lstStyle>
            <a:lvl1pPr>
              <a:defRPr/>
            </a:lvl1pPr>
          </a:lstStyle>
          <a:p>
            <a:fld id="{C400301A-5188-44A3-AD79-A09C3C67CA81}" type="slidenum">
              <a:rPr lang="en-US" altLang="en-US"/>
              <a:pPr/>
              <a:t>‹#›</a:t>
            </a:fld>
            <a:endParaRPr lang="en-US" altLang="en-US"/>
          </a:p>
        </p:txBody>
      </p:sp>
    </p:spTree>
    <p:extLst>
      <p:ext uri="{BB962C8B-B14F-4D97-AF65-F5344CB8AC3E}">
        <p14:creationId xmlns:p14="http://schemas.microsoft.com/office/powerpoint/2010/main" val="325179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D703D8-BF1E-11AE-7FE9-4BC39C2E8FF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12339A6-E2A4-04D1-704B-FB6260501A15}"/>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111C2226-C765-2125-E2D6-79CDB3F0C743}"/>
              </a:ext>
            </a:extLst>
          </p:cNvPr>
          <p:cNvSpPr>
            <a:spLocks noGrp="1"/>
          </p:cNvSpPr>
          <p:nvPr>
            <p:ph type="sldNum" sz="quarter" idx="12"/>
          </p:nvPr>
        </p:nvSpPr>
        <p:spPr/>
        <p:txBody>
          <a:bodyPr/>
          <a:lstStyle>
            <a:lvl1pPr>
              <a:defRPr/>
            </a:lvl1pPr>
          </a:lstStyle>
          <a:p>
            <a:fld id="{D9980DB3-A415-4AFD-9DA8-5C08501B5045}" type="slidenum">
              <a:rPr lang="en-US" altLang="en-US"/>
              <a:pPr/>
              <a:t>‹#›</a:t>
            </a:fld>
            <a:endParaRPr lang="en-US" altLang="en-US"/>
          </a:p>
        </p:txBody>
      </p:sp>
    </p:spTree>
    <p:extLst>
      <p:ext uri="{BB962C8B-B14F-4D97-AF65-F5344CB8AC3E}">
        <p14:creationId xmlns:p14="http://schemas.microsoft.com/office/powerpoint/2010/main" val="4067662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2656-A2B6-3038-85AD-896914766C6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93EB40-4929-D53C-82C6-9CF2EC7FDF6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3325DC-6742-A082-4D5A-C054CA34EC7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6609BF-0793-8D50-6FB2-6E7A8907379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98157C3-A0F0-8276-BD33-BE53727FE72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BC2E68D-6958-7BA3-6166-DFC788665309}"/>
              </a:ext>
            </a:extLst>
          </p:cNvPr>
          <p:cNvSpPr>
            <a:spLocks noGrp="1"/>
          </p:cNvSpPr>
          <p:nvPr>
            <p:ph type="sldNum" sz="quarter" idx="12"/>
          </p:nvPr>
        </p:nvSpPr>
        <p:spPr/>
        <p:txBody>
          <a:bodyPr/>
          <a:lstStyle>
            <a:lvl1pPr>
              <a:defRPr/>
            </a:lvl1pPr>
          </a:lstStyle>
          <a:p>
            <a:fld id="{CCE970AA-55FC-46EA-A3CD-CF411099870B}" type="slidenum">
              <a:rPr lang="en-US" altLang="en-US"/>
              <a:pPr/>
              <a:t>‹#›</a:t>
            </a:fld>
            <a:endParaRPr lang="en-US" altLang="en-US"/>
          </a:p>
        </p:txBody>
      </p:sp>
    </p:spTree>
    <p:extLst>
      <p:ext uri="{BB962C8B-B14F-4D97-AF65-F5344CB8AC3E}">
        <p14:creationId xmlns:p14="http://schemas.microsoft.com/office/powerpoint/2010/main" val="2035940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03B0-A16F-20CC-5905-A77C01C8B95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7FD79C-7DA8-3EAA-3317-D2D51718C58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3F191E-4D4B-9B8E-ED13-5F446A145D9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98EDF5-C959-D37E-BBBC-A2E21B34A72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A00444C-466A-2025-E136-FCA89AD3C82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AD6A598-CBD0-51DB-DEAB-AAC4265D110F}"/>
              </a:ext>
            </a:extLst>
          </p:cNvPr>
          <p:cNvSpPr>
            <a:spLocks noGrp="1"/>
          </p:cNvSpPr>
          <p:nvPr>
            <p:ph type="sldNum" sz="quarter" idx="12"/>
          </p:nvPr>
        </p:nvSpPr>
        <p:spPr/>
        <p:txBody>
          <a:bodyPr/>
          <a:lstStyle>
            <a:lvl1pPr>
              <a:defRPr/>
            </a:lvl1pPr>
          </a:lstStyle>
          <a:p>
            <a:fld id="{566E9C4F-834E-4D88-A51B-3536C88394F0}" type="slidenum">
              <a:rPr lang="en-US" altLang="en-US"/>
              <a:pPr/>
              <a:t>‹#›</a:t>
            </a:fld>
            <a:endParaRPr lang="en-US" altLang="en-US"/>
          </a:p>
        </p:txBody>
      </p:sp>
    </p:spTree>
    <p:extLst>
      <p:ext uri="{BB962C8B-B14F-4D97-AF65-F5344CB8AC3E}">
        <p14:creationId xmlns:p14="http://schemas.microsoft.com/office/powerpoint/2010/main" val="289047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3F5FA063-00A1-2FE7-1308-040DF474038B}"/>
              </a:ext>
            </a:extLst>
          </p:cNvPr>
          <p:cNvSpPr>
            <a:spLocks noGrp="1" noChangeArrowheads="1"/>
          </p:cNvSpPr>
          <p:nvPr>
            <p:ph type="title"/>
          </p:nvPr>
        </p:nvSpPr>
        <p:spPr bwMode="auto">
          <a:xfrm>
            <a:off x="1524000" y="76200"/>
            <a:ext cx="738187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title style</a:t>
            </a:r>
          </a:p>
        </p:txBody>
      </p:sp>
      <p:sp>
        <p:nvSpPr>
          <p:cNvPr id="2055" name="Rectangle 7">
            <a:extLst>
              <a:ext uri="{FF2B5EF4-FFF2-40B4-BE49-F238E27FC236}">
                <a16:creationId xmlns:a16="http://schemas.microsoft.com/office/drawing/2014/main" id="{868E7E47-6103-5AFC-8BE2-C02DA39B2F27}"/>
              </a:ext>
            </a:extLst>
          </p:cNvPr>
          <p:cNvSpPr>
            <a:spLocks noGrp="1" noChangeArrowheads="1"/>
          </p:cNvSpPr>
          <p:nvPr>
            <p:ph type="body" idx="1"/>
          </p:nvPr>
        </p:nvSpPr>
        <p:spPr bwMode="white">
          <a:xfrm>
            <a:off x="1524000" y="1295400"/>
            <a:ext cx="73914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79" name="Rectangle 31">
            <a:extLst>
              <a:ext uri="{FF2B5EF4-FFF2-40B4-BE49-F238E27FC236}">
                <a16:creationId xmlns:a16="http://schemas.microsoft.com/office/drawing/2014/main" id="{DA856F8A-1544-F66A-0895-E6A0A70FE22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080" name="Rectangle 32">
            <a:extLst>
              <a:ext uri="{FF2B5EF4-FFF2-40B4-BE49-F238E27FC236}">
                <a16:creationId xmlns:a16="http://schemas.microsoft.com/office/drawing/2014/main" id="{D8721B42-E8EF-9722-2356-22C860F7367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081" name="Rectangle 33">
            <a:extLst>
              <a:ext uri="{FF2B5EF4-FFF2-40B4-BE49-F238E27FC236}">
                <a16:creationId xmlns:a16="http://schemas.microsoft.com/office/drawing/2014/main" id="{41907607-6798-9C5C-EC58-C5F5519BF04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C933238-B4CF-470A-B3BC-1D1C8BA863D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eaLnBrk="0" fontAlgn="base" hangingPunct="0">
        <a:spcBef>
          <a:spcPct val="0"/>
        </a:spcBef>
        <a:spcAft>
          <a:spcPct val="0"/>
        </a:spcAft>
        <a:defRPr kumimoji="1" sz="4400" kern="12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Tahoma" panose="020B0604030504040204" pitchFamily="34" charset="0"/>
        </a:defRPr>
      </a:lvl2pPr>
      <a:lvl3pPr algn="l" rtl="0" eaLnBrk="0" fontAlgn="base" hangingPunct="0">
        <a:spcBef>
          <a:spcPct val="0"/>
        </a:spcBef>
        <a:spcAft>
          <a:spcPct val="0"/>
        </a:spcAft>
        <a:defRPr kumimoji="1" sz="4400">
          <a:solidFill>
            <a:schemeClr val="tx1"/>
          </a:solidFill>
          <a:latin typeface="Tahoma" panose="020B0604030504040204" pitchFamily="34" charset="0"/>
        </a:defRPr>
      </a:lvl3pPr>
      <a:lvl4pPr algn="l" rtl="0" eaLnBrk="0" fontAlgn="base" hangingPunct="0">
        <a:spcBef>
          <a:spcPct val="0"/>
        </a:spcBef>
        <a:spcAft>
          <a:spcPct val="0"/>
        </a:spcAft>
        <a:defRPr kumimoji="1" sz="4400">
          <a:solidFill>
            <a:schemeClr val="tx1"/>
          </a:solidFill>
          <a:latin typeface="Tahoma" panose="020B0604030504040204" pitchFamily="34" charset="0"/>
        </a:defRPr>
      </a:lvl4pPr>
      <a:lvl5pPr algn="l" rtl="0" eaLnBrk="0" fontAlgn="base" hangingPunct="0">
        <a:spcBef>
          <a:spcPct val="0"/>
        </a:spcBef>
        <a:spcAft>
          <a:spcPct val="0"/>
        </a:spcAft>
        <a:defRPr kumimoji="1" sz="4400">
          <a:solidFill>
            <a:schemeClr val="tx1"/>
          </a:solidFill>
          <a:latin typeface="Tahoma" panose="020B0604030504040204" pitchFamily="34" charset="0"/>
        </a:defRPr>
      </a:lvl5pPr>
      <a:lvl6pPr marL="457200" algn="l" rtl="0" eaLnBrk="0" fontAlgn="base" hangingPunct="0">
        <a:spcBef>
          <a:spcPct val="0"/>
        </a:spcBef>
        <a:spcAft>
          <a:spcPct val="0"/>
        </a:spcAft>
        <a:defRPr kumimoji="1" sz="4400">
          <a:solidFill>
            <a:schemeClr val="tx1"/>
          </a:solidFill>
          <a:latin typeface="Tahoma" panose="020B0604030504040204" pitchFamily="34" charset="0"/>
        </a:defRPr>
      </a:lvl6pPr>
      <a:lvl7pPr marL="914400" algn="l" rtl="0" eaLnBrk="0" fontAlgn="base" hangingPunct="0">
        <a:spcBef>
          <a:spcPct val="0"/>
        </a:spcBef>
        <a:spcAft>
          <a:spcPct val="0"/>
        </a:spcAft>
        <a:defRPr kumimoji="1" sz="4400">
          <a:solidFill>
            <a:schemeClr val="tx1"/>
          </a:solidFill>
          <a:latin typeface="Tahoma" panose="020B0604030504040204" pitchFamily="34" charset="0"/>
        </a:defRPr>
      </a:lvl7pPr>
      <a:lvl8pPr marL="1371600" algn="l" rtl="0" eaLnBrk="0" fontAlgn="base" hangingPunct="0">
        <a:spcBef>
          <a:spcPct val="0"/>
        </a:spcBef>
        <a:spcAft>
          <a:spcPct val="0"/>
        </a:spcAft>
        <a:defRPr kumimoji="1" sz="4400">
          <a:solidFill>
            <a:schemeClr val="tx1"/>
          </a:solidFill>
          <a:latin typeface="Tahoma" panose="020B0604030504040204" pitchFamily="34" charset="0"/>
        </a:defRPr>
      </a:lvl8pPr>
      <a:lvl9pPr marL="1828800" algn="l" rtl="0" eaLnBrk="0" fontAlgn="base" hangingPunct="0">
        <a:spcBef>
          <a:spcPct val="0"/>
        </a:spcBef>
        <a:spcAft>
          <a:spcPct val="0"/>
        </a:spcAft>
        <a:defRPr kumimoji="1" sz="4400">
          <a:solidFill>
            <a:schemeClr val="tx1"/>
          </a:solidFill>
          <a:latin typeface="Tahoma" panose="020B0604030504040204" pitchFamily="34" charset="0"/>
        </a:defRPr>
      </a:lvl9pPr>
    </p:titleStyle>
    <p:bodyStyle>
      <a:lvl1pPr marL="342900" indent="-342900" algn="l" rtl="0" eaLnBrk="0" fontAlgn="base" hangingPunct="0">
        <a:spcBef>
          <a:spcPct val="20000"/>
        </a:spcBef>
        <a:spcAft>
          <a:spcPct val="0"/>
        </a:spcAft>
        <a:buClr>
          <a:srgbClr val="3C605F"/>
        </a:buClr>
        <a:buSzPct val="75000"/>
        <a:buFont typeface="Wingdings" panose="05000000000000000000" pitchFamily="2" charset="2"/>
        <a:buChar char="n"/>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3C605F"/>
        </a:buClr>
        <a:buSzPct val="75000"/>
        <a:buFont typeface="Wingdings" panose="05000000000000000000" pitchFamily="2" charset="2"/>
        <a:buChar char="n"/>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3C605F"/>
        </a:buClr>
        <a:buSzPct val="75000"/>
        <a:buFont typeface="Wingdings" panose="05000000000000000000" pitchFamily="2" charset="2"/>
        <a:buChar char="n"/>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3C605F"/>
        </a:buClr>
        <a:buSzPct val="75000"/>
        <a:buFont typeface="Wingdings" panose="05000000000000000000" pitchFamily="2" charset="2"/>
        <a:buChar char="n"/>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3C605F"/>
        </a:buClr>
        <a:buSzPct val="75000"/>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B4CFEDA6-FE8C-3D29-4F2F-50F365BDA3BD}"/>
              </a:ext>
            </a:extLst>
          </p:cNvPr>
          <p:cNvSpPr>
            <a:spLocks noGrp="1" noChangeArrowheads="1"/>
          </p:cNvSpPr>
          <p:nvPr>
            <p:ph type="ctrTitle"/>
          </p:nvPr>
        </p:nvSpPr>
        <p:spPr/>
        <p:txBody>
          <a:bodyPr/>
          <a:lstStyle/>
          <a:p>
            <a:r>
              <a:rPr lang="en-US" altLang="en-US"/>
              <a:t>USF Connect Seminar </a:t>
            </a:r>
          </a:p>
        </p:txBody>
      </p:sp>
      <p:sp>
        <p:nvSpPr>
          <p:cNvPr id="114691" name="Rectangle 3">
            <a:extLst>
              <a:ext uri="{FF2B5EF4-FFF2-40B4-BE49-F238E27FC236}">
                <a16:creationId xmlns:a16="http://schemas.microsoft.com/office/drawing/2014/main" id="{C8891CF2-B11D-616B-A908-993A0D3D77DC}"/>
              </a:ext>
            </a:extLst>
          </p:cNvPr>
          <p:cNvSpPr>
            <a:spLocks noGrp="1" noChangeArrowheads="1"/>
          </p:cNvSpPr>
          <p:nvPr>
            <p:ph type="subTitle" idx="1"/>
          </p:nvPr>
        </p:nvSpPr>
        <p:spPr/>
        <p:txBody>
          <a:bodyPr/>
          <a:lstStyle/>
          <a:p>
            <a:r>
              <a:rPr lang="en-US" altLang="en-US" sz="3200"/>
              <a:t>Marketing Your Startup to the Next Level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9" name="Picture 5">
            <a:extLst>
              <a:ext uri="{FF2B5EF4-FFF2-40B4-BE49-F238E27FC236}">
                <a16:creationId xmlns:a16="http://schemas.microsoft.com/office/drawing/2014/main" id="{E63A1C8F-A142-8D7F-E33A-B052059AF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767" b="6473"/>
          <a:stretch>
            <a:fillRect/>
          </a:stretch>
        </p:blipFill>
        <p:spPr bwMode="auto">
          <a:xfrm>
            <a:off x="1676400" y="1295400"/>
            <a:ext cx="7239000"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30" name="Oval 6">
            <a:extLst>
              <a:ext uri="{FF2B5EF4-FFF2-40B4-BE49-F238E27FC236}">
                <a16:creationId xmlns:a16="http://schemas.microsoft.com/office/drawing/2014/main" id="{DB006E54-4F3C-E562-4328-E76C53175C84}"/>
              </a:ext>
            </a:extLst>
          </p:cNvPr>
          <p:cNvSpPr>
            <a:spLocks noChangeArrowheads="1"/>
          </p:cNvSpPr>
          <p:nvPr/>
        </p:nvSpPr>
        <p:spPr bwMode="auto">
          <a:xfrm>
            <a:off x="1752600" y="2971800"/>
            <a:ext cx="914400" cy="3048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32" name="Oval 8">
            <a:extLst>
              <a:ext uri="{FF2B5EF4-FFF2-40B4-BE49-F238E27FC236}">
                <a16:creationId xmlns:a16="http://schemas.microsoft.com/office/drawing/2014/main" id="{78E6B43D-C19B-C195-6D7C-8BC9C87D6F7B}"/>
              </a:ext>
            </a:extLst>
          </p:cNvPr>
          <p:cNvSpPr>
            <a:spLocks noChangeArrowheads="1"/>
          </p:cNvSpPr>
          <p:nvPr/>
        </p:nvSpPr>
        <p:spPr bwMode="auto">
          <a:xfrm>
            <a:off x="1981200" y="3124200"/>
            <a:ext cx="1981200" cy="6858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9034" name="Group 10">
            <a:extLst>
              <a:ext uri="{FF2B5EF4-FFF2-40B4-BE49-F238E27FC236}">
                <a16:creationId xmlns:a16="http://schemas.microsoft.com/office/drawing/2014/main" id="{B66894AD-1431-05D4-A03E-1996EC3030FD}"/>
              </a:ext>
            </a:extLst>
          </p:cNvPr>
          <p:cNvGrpSpPr>
            <a:grpSpLocks/>
          </p:cNvGrpSpPr>
          <p:nvPr/>
        </p:nvGrpSpPr>
        <p:grpSpPr bwMode="auto">
          <a:xfrm>
            <a:off x="1676400" y="4876800"/>
            <a:ext cx="914400" cy="1143000"/>
            <a:chOff x="816" y="2736"/>
            <a:chExt cx="576" cy="720"/>
          </a:xfrm>
        </p:grpSpPr>
        <p:sp>
          <p:nvSpPr>
            <p:cNvPr id="129031" name="Oval 7">
              <a:extLst>
                <a:ext uri="{FF2B5EF4-FFF2-40B4-BE49-F238E27FC236}">
                  <a16:creationId xmlns:a16="http://schemas.microsoft.com/office/drawing/2014/main" id="{5B918961-336A-ED2A-AE6C-1B9D2EF01779}"/>
                </a:ext>
              </a:extLst>
            </p:cNvPr>
            <p:cNvSpPr>
              <a:spLocks noChangeArrowheads="1"/>
            </p:cNvSpPr>
            <p:nvPr/>
          </p:nvSpPr>
          <p:spPr bwMode="auto">
            <a:xfrm>
              <a:off x="816" y="3264"/>
              <a:ext cx="576" cy="192"/>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33" name="Oval 9">
              <a:extLst>
                <a:ext uri="{FF2B5EF4-FFF2-40B4-BE49-F238E27FC236}">
                  <a16:creationId xmlns:a16="http://schemas.microsoft.com/office/drawing/2014/main" id="{C4110E9E-862F-ADFB-37B1-33D2B74EE8F7}"/>
                </a:ext>
              </a:extLst>
            </p:cNvPr>
            <p:cNvSpPr>
              <a:spLocks noChangeArrowheads="1"/>
            </p:cNvSpPr>
            <p:nvPr/>
          </p:nvSpPr>
          <p:spPr bwMode="auto">
            <a:xfrm>
              <a:off x="816" y="2736"/>
              <a:ext cx="576" cy="192"/>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9035" name="Rectangle 11">
            <a:extLst>
              <a:ext uri="{FF2B5EF4-FFF2-40B4-BE49-F238E27FC236}">
                <a16:creationId xmlns:a16="http://schemas.microsoft.com/office/drawing/2014/main" id="{15223155-99FD-3C4B-1E82-C81E1C3440B0}"/>
              </a:ext>
            </a:extLst>
          </p:cNvPr>
          <p:cNvSpPr>
            <a:spLocks noGrp="1" noChangeArrowheads="1"/>
          </p:cNvSpPr>
          <p:nvPr>
            <p:ph type="title"/>
          </p:nvPr>
        </p:nvSpPr>
        <p:spPr>
          <a:noFill/>
          <a:ln/>
        </p:spPr>
        <p:txBody>
          <a:bodyPr/>
          <a:lstStyle/>
          <a:p>
            <a:r>
              <a:rPr lang="en-US" altLang="en-US"/>
              <a:t>SEO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2000"/>
                                  </p:stCondLst>
                                  <p:childTnLst>
                                    <p:set>
                                      <p:cBhvr>
                                        <p:cTn id="6" dur="1" fill="hold">
                                          <p:stCondLst>
                                            <p:cond delay="0"/>
                                          </p:stCondLst>
                                        </p:cTn>
                                        <p:tgtEl>
                                          <p:spTgt spid="1290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xit" presetSubtype="0" fill="hold" nodeType="clickEffect">
                                  <p:stCondLst>
                                    <p:cond delay="0"/>
                                  </p:stCondLst>
                                  <p:childTnLst>
                                    <p:animEffect transition="out" filter="dissolve">
                                      <p:cBhvr>
                                        <p:cTn id="10" dur="500"/>
                                        <p:tgtEl>
                                          <p:spTgt spid="129030"/>
                                        </p:tgtEl>
                                      </p:cBhvr>
                                    </p:animEffect>
                                    <p:set>
                                      <p:cBhvr>
                                        <p:cTn id="11" dur="1" fill="hold">
                                          <p:stCondLst>
                                            <p:cond delay="499"/>
                                          </p:stCondLst>
                                        </p:cTn>
                                        <p:tgtEl>
                                          <p:spTgt spid="129030"/>
                                        </p:tgtEl>
                                        <p:attrNameLst>
                                          <p:attrName>style.visibility</p:attrName>
                                        </p:attrNameLst>
                                      </p:cBhvr>
                                      <p:to>
                                        <p:strVal val="hidden"/>
                                      </p:to>
                                    </p:set>
                                  </p:childTnLst>
                                </p:cTn>
                              </p:par>
                              <p:par>
                                <p:cTn id="12" presetID="1" presetClass="entr" presetSubtype="0" fill="hold" nodeType="withEffect">
                                  <p:stCondLst>
                                    <p:cond delay="1000"/>
                                  </p:stCondLst>
                                  <p:childTnLst>
                                    <p:set>
                                      <p:cBhvr>
                                        <p:cTn id="13" dur="1" fill="hold">
                                          <p:stCondLst>
                                            <p:cond delay="0"/>
                                          </p:stCondLst>
                                        </p:cTn>
                                        <p:tgtEl>
                                          <p:spTgt spid="12903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xit" presetSubtype="0" fill="hold" nodeType="clickEffect">
                                  <p:stCondLst>
                                    <p:cond delay="0"/>
                                  </p:stCondLst>
                                  <p:childTnLst>
                                    <p:animEffect transition="out" filter="dissolve">
                                      <p:cBhvr>
                                        <p:cTn id="17" dur="500"/>
                                        <p:tgtEl>
                                          <p:spTgt spid="129032"/>
                                        </p:tgtEl>
                                      </p:cBhvr>
                                    </p:animEffect>
                                    <p:set>
                                      <p:cBhvr>
                                        <p:cTn id="18" dur="1" fill="hold">
                                          <p:stCondLst>
                                            <p:cond delay="499"/>
                                          </p:stCondLst>
                                        </p:cTn>
                                        <p:tgtEl>
                                          <p:spTgt spid="129032"/>
                                        </p:tgtEl>
                                        <p:attrNameLst>
                                          <p:attrName>style.visibility</p:attrName>
                                        </p:attrNameLst>
                                      </p:cBhvr>
                                      <p:to>
                                        <p:strVal val="hidden"/>
                                      </p:to>
                                    </p:set>
                                  </p:childTnLst>
                                </p:cTn>
                              </p:par>
                              <p:par>
                                <p:cTn id="19" presetID="1" presetClass="entr" presetSubtype="0" fill="hold" nodeType="withEffect">
                                  <p:stCondLst>
                                    <p:cond delay="1000"/>
                                  </p:stCondLst>
                                  <p:childTnLst>
                                    <p:set>
                                      <p:cBhvr>
                                        <p:cTn id="20" dur="1" fill="hold">
                                          <p:stCondLst>
                                            <p:cond delay="0"/>
                                          </p:stCondLst>
                                        </p:cTn>
                                        <p:tgtEl>
                                          <p:spTgt spid="129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1" name="Picture 3">
            <a:extLst>
              <a:ext uri="{FF2B5EF4-FFF2-40B4-BE49-F238E27FC236}">
                <a16:creationId xmlns:a16="http://schemas.microsoft.com/office/drawing/2014/main" id="{60D83385-4C1C-3AC1-05B2-B76176643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767" b="6473"/>
          <a:stretch>
            <a:fillRect/>
          </a:stretch>
        </p:blipFill>
        <p:spPr bwMode="auto">
          <a:xfrm>
            <a:off x="1676400" y="1276350"/>
            <a:ext cx="7239000"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52" name="Oval 4">
            <a:extLst>
              <a:ext uri="{FF2B5EF4-FFF2-40B4-BE49-F238E27FC236}">
                <a16:creationId xmlns:a16="http://schemas.microsoft.com/office/drawing/2014/main" id="{466DBD58-5E5F-8BED-7836-73D39ABA88A0}"/>
              </a:ext>
            </a:extLst>
          </p:cNvPr>
          <p:cNvSpPr>
            <a:spLocks noChangeArrowheads="1"/>
          </p:cNvSpPr>
          <p:nvPr/>
        </p:nvSpPr>
        <p:spPr bwMode="auto">
          <a:xfrm>
            <a:off x="1676400" y="5181600"/>
            <a:ext cx="914400" cy="3048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53" name="Oval 5">
            <a:extLst>
              <a:ext uri="{FF2B5EF4-FFF2-40B4-BE49-F238E27FC236}">
                <a16:creationId xmlns:a16="http://schemas.microsoft.com/office/drawing/2014/main" id="{718C5BEE-17E5-5CB1-9067-E46F10DB816B}"/>
              </a:ext>
            </a:extLst>
          </p:cNvPr>
          <p:cNvSpPr>
            <a:spLocks noChangeArrowheads="1"/>
          </p:cNvSpPr>
          <p:nvPr/>
        </p:nvSpPr>
        <p:spPr bwMode="auto">
          <a:xfrm>
            <a:off x="1676400" y="4495800"/>
            <a:ext cx="914400" cy="3048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54" name="Oval 6">
            <a:extLst>
              <a:ext uri="{FF2B5EF4-FFF2-40B4-BE49-F238E27FC236}">
                <a16:creationId xmlns:a16="http://schemas.microsoft.com/office/drawing/2014/main" id="{B2B12811-2139-5C14-0864-5709039DD431}"/>
              </a:ext>
            </a:extLst>
          </p:cNvPr>
          <p:cNvSpPr>
            <a:spLocks noChangeArrowheads="1"/>
          </p:cNvSpPr>
          <p:nvPr/>
        </p:nvSpPr>
        <p:spPr bwMode="auto">
          <a:xfrm>
            <a:off x="1676400" y="3276600"/>
            <a:ext cx="914400" cy="3048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55" name="Oval 7">
            <a:extLst>
              <a:ext uri="{FF2B5EF4-FFF2-40B4-BE49-F238E27FC236}">
                <a16:creationId xmlns:a16="http://schemas.microsoft.com/office/drawing/2014/main" id="{3FE43197-BB17-5D1E-5B7D-4BEACD6B7F11}"/>
              </a:ext>
            </a:extLst>
          </p:cNvPr>
          <p:cNvSpPr>
            <a:spLocks noChangeArrowheads="1"/>
          </p:cNvSpPr>
          <p:nvPr/>
        </p:nvSpPr>
        <p:spPr bwMode="auto">
          <a:xfrm>
            <a:off x="1676400" y="3886200"/>
            <a:ext cx="914400" cy="3048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56" name="Rectangle 8">
            <a:extLst>
              <a:ext uri="{FF2B5EF4-FFF2-40B4-BE49-F238E27FC236}">
                <a16:creationId xmlns:a16="http://schemas.microsoft.com/office/drawing/2014/main" id="{642B7DDD-9E55-ED15-8402-730B41117734}"/>
              </a:ext>
            </a:extLst>
          </p:cNvPr>
          <p:cNvSpPr>
            <a:spLocks noGrp="1" noChangeArrowheads="1"/>
          </p:cNvSpPr>
          <p:nvPr>
            <p:ph type="title"/>
          </p:nvPr>
        </p:nvSpPr>
        <p:spPr>
          <a:noFill/>
          <a:ln/>
        </p:spPr>
        <p:txBody>
          <a:bodyPr/>
          <a:lstStyle/>
          <a:p>
            <a:r>
              <a:rPr lang="en-US" altLang="en-US"/>
              <a:t>SEO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C5B0AFFA-18BD-34A4-1506-912E082BCE67}"/>
              </a:ext>
            </a:extLst>
          </p:cNvPr>
          <p:cNvSpPr>
            <a:spLocks noGrp="1" noChangeArrowheads="1"/>
          </p:cNvSpPr>
          <p:nvPr>
            <p:ph type="title"/>
          </p:nvPr>
        </p:nvSpPr>
        <p:spPr/>
        <p:txBody>
          <a:bodyPr/>
          <a:lstStyle/>
          <a:p>
            <a:r>
              <a:rPr lang="en-US" altLang="en-US"/>
              <a:t>GSA Initiatives </a:t>
            </a:r>
          </a:p>
        </p:txBody>
      </p:sp>
      <p:sp>
        <p:nvSpPr>
          <p:cNvPr id="126979" name="Rectangle 3">
            <a:extLst>
              <a:ext uri="{FF2B5EF4-FFF2-40B4-BE49-F238E27FC236}">
                <a16:creationId xmlns:a16="http://schemas.microsoft.com/office/drawing/2014/main" id="{D888B44E-3E4B-2BA9-8C16-74FE227DB083}"/>
              </a:ext>
            </a:extLst>
          </p:cNvPr>
          <p:cNvSpPr>
            <a:spLocks noGrp="1" noChangeArrowheads="1"/>
          </p:cNvSpPr>
          <p:nvPr>
            <p:ph type="body" idx="1"/>
          </p:nvPr>
        </p:nvSpPr>
        <p:spPr/>
        <p:txBody>
          <a:bodyPr/>
          <a:lstStyle/>
          <a:p>
            <a:r>
              <a:rPr lang="en-US" altLang="en-US"/>
              <a:t>Getting on the GSA</a:t>
            </a:r>
          </a:p>
          <a:p>
            <a:pPr lvl="1"/>
            <a:r>
              <a:rPr lang="en-US" altLang="en-US"/>
              <a:t>Hired marketing firm</a:t>
            </a:r>
          </a:p>
          <a:p>
            <a:r>
              <a:rPr lang="en-US" altLang="en-US"/>
              <a:t>Events</a:t>
            </a:r>
          </a:p>
          <a:p>
            <a:pPr lvl="1"/>
            <a:r>
              <a:rPr lang="en-US" altLang="en-US"/>
              <a:t>NASA, MacDill AFB</a:t>
            </a:r>
          </a:p>
          <a:p>
            <a:r>
              <a:rPr lang="en-US" altLang="en-US"/>
              <a:t>Relationships</a:t>
            </a:r>
          </a:p>
          <a:p>
            <a:pPr lvl="1"/>
            <a:r>
              <a:rPr lang="en-US" altLang="en-US"/>
              <a:t>Local Congressman, government agencies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BBE63DBA-6AC4-4629-0CC3-B9E12F9EE4BB}"/>
              </a:ext>
            </a:extLst>
          </p:cNvPr>
          <p:cNvSpPr>
            <a:spLocks noGrp="1" noChangeArrowheads="1"/>
          </p:cNvSpPr>
          <p:nvPr>
            <p:ph type="title"/>
          </p:nvPr>
        </p:nvSpPr>
        <p:spPr/>
        <p:txBody>
          <a:bodyPr/>
          <a:lstStyle/>
          <a:p>
            <a:r>
              <a:rPr lang="en-US" altLang="en-US"/>
              <a:t>Successes </a:t>
            </a:r>
          </a:p>
        </p:txBody>
      </p:sp>
      <p:sp>
        <p:nvSpPr>
          <p:cNvPr id="133123" name="Rectangle 3">
            <a:extLst>
              <a:ext uri="{FF2B5EF4-FFF2-40B4-BE49-F238E27FC236}">
                <a16:creationId xmlns:a16="http://schemas.microsoft.com/office/drawing/2014/main" id="{7F280317-DE31-9E3A-B596-014EA67398FF}"/>
              </a:ext>
            </a:extLst>
          </p:cNvPr>
          <p:cNvSpPr>
            <a:spLocks noGrp="1" noChangeArrowheads="1"/>
          </p:cNvSpPr>
          <p:nvPr>
            <p:ph type="body" idx="1"/>
          </p:nvPr>
        </p:nvSpPr>
        <p:spPr/>
        <p:txBody>
          <a:bodyPr/>
          <a:lstStyle/>
          <a:p>
            <a:r>
              <a:rPr lang="en-US" altLang="en-US"/>
              <a:t>Aberdeen Interview</a:t>
            </a:r>
          </a:p>
          <a:p>
            <a:pPr lvl="1"/>
            <a:r>
              <a:rPr lang="en-US" altLang="en-US"/>
              <a:t>SecureMail analyst interview</a:t>
            </a:r>
          </a:p>
          <a:p>
            <a:r>
              <a:rPr lang="en-US" altLang="en-US"/>
              <a:t>findBiometrics.com Interviews</a:t>
            </a:r>
          </a:p>
          <a:p>
            <a:pPr lvl="1"/>
            <a:r>
              <a:rPr lang="en-US" altLang="en-US"/>
              <a:t>Year in Review </a:t>
            </a:r>
          </a:p>
          <a:p>
            <a:pPr lvl="1"/>
            <a:r>
              <a:rPr lang="en-US" altLang="en-US"/>
              <a:t>CEO interview</a:t>
            </a:r>
          </a:p>
          <a:p>
            <a:r>
              <a:rPr lang="en-US" altLang="en-US"/>
              <a:t>SC Magazine Product Reviews</a:t>
            </a:r>
          </a:p>
          <a:p>
            <a:pPr lvl="1"/>
            <a:r>
              <a:rPr lang="en-US" altLang="en-US"/>
              <a:t>ID 4 stars</a:t>
            </a:r>
          </a:p>
          <a:p>
            <a:pPr lvl="1"/>
            <a:r>
              <a:rPr lang="en-US" altLang="en-US"/>
              <a:t>Vault 5 stars</a:t>
            </a:r>
          </a:p>
          <a:p>
            <a:r>
              <a:rPr lang="en-US" altLang="en-US"/>
              <a:t>Frost &amp; Sullivan Award</a:t>
            </a:r>
          </a:p>
          <a:p>
            <a:endParaRPr lang="en-US" altLang="en-US"/>
          </a:p>
          <a:p>
            <a:endParaRPr lang="en-US" altLang="en-US"/>
          </a:p>
          <a:p>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D75E3DA8-1D1B-19FD-5D7A-60D5228FFB64}"/>
              </a:ext>
            </a:extLst>
          </p:cNvPr>
          <p:cNvSpPr>
            <a:spLocks noGrp="1" noChangeArrowheads="1"/>
          </p:cNvSpPr>
          <p:nvPr>
            <p:ph type="title"/>
          </p:nvPr>
        </p:nvSpPr>
        <p:spPr/>
        <p:txBody>
          <a:bodyPr/>
          <a:lstStyle/>
          <a:p>
            <a:r>
              <a:rPr lang="en-US" altLang="en-US"/>
              <a:t>Funding Basics</a:t>
            </a:r>
          </a:p>
        </p:txBody>
      </p:sp>
      <p:sp>
        <p:nvSpPr>
          <p:cNvPr id="148483" name="Rectangle 3">
            <a:extLst>
              <a:ext uri="{FF2B5EF4-FFF2-40B4-BE49-F238E27FC236}">
                <a16:creationId xmlns:a16="http://schemas.microsoft.com/office/drawing/2014/main" id="{B6C11C54-BC47-73C9-6BD3-19A798BAD732}"/>
              </a:ext>
            </a:extLst>
          </p:cNvPr>
          <p:cNvSpPr>
            <a:spLocks noGrp="1" noChangeArrowheads="1"/>
          </p:cNvSpPr>
          <p:nvPr>
            <p:ph type="body" idx="1"/>
          </p:nvPr>
        </p:nvSpPr>
        <p:spPr/>
        <p:txBody>
          <a:bodyPr/>
          <a:lstStyle/>
          <a:p>
            <a:r>
              <a:rPr lang="en-US" altLang="en-US"/>
              <a:t>Business Plan vs. Executive Summary</a:t>
            </a:r>
          </a:p>
          <a:p>
            <a:r>
              <a:rPr lang="en-US" altLang="en-US"/>
              <a:t>Steps to being the “Chosen One”</a:t>
            </a:r>
          </a:p>
          <a:p>
            <a:r>
              <a:rPr lang="en-US" altLang="en-US"/>
              <a:t>SWOT Analysis</a:t>
            </a:r>
          </a:p>
          <a:p>
            <a:pPr lvl="1"/>
            <a:r>
              <a:rPr lang="en-US" altLang="en-US"/>
              <a:t>Strengths, Weaknesses, Opportunity, Threats</a:t>
            </a:r>
          </a:p>
          <a:p>
            <a:r>
              <a:rPr lang="en-US" altLang="en-US"/>
              <a:t>The 4 Ps</a:t>
            </a:r>
          </a:p>
          <a:p>
            <a:pPr lvl="1"/>
            <a:r>
              <a:rPr lang="en-US" altLang="en-US"/>
              <a:t>Products, Promotion, Price, Place</a:t>
            </a:r>
          </a:p>
          <a:p>
            <a:r>
              <a:rPr lang="en-US" altLang="en-US"/>
              <a:t>Operations and Financial Plan</a:t>
            </a:r>
          </a:p>
          <a:p>
            <a:r>
              <a:rPr lang="en-US" altLang="en-US"/>
              <a:t>Generating Cash Flow </a:t>
            </a:r>
          </a:p>
          <a:p>
            <a:endParaRPr lang="en-US" altLang="en-US"/>
          </a:p>
          <a:p>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B9B8A69A-7AD2-478A-B045-68A0F575D81B}"/>
              </a:ext>
            </a:extLst>
          </p:cNvPr>
          <p:cNvSpPr>
            <a:spLocks noGrp="1" noChangeArrowheads="1"/>
          </p:cNvSpPr>
          <p:nvPr>
            <p:ph type="title"/>
          </p:nvPr>
        </p:nvSpPr>
        <p:spPr/>
        <p:txBody>
          <a:bodyPr/>
          <a:lstStyle/>
          <a:p>
            <a:r>
              <a:rPr lang="en-US" altLang="en-US"/>
              <a:t>VC Wisdom</a:t>
            </a:r>
          </a:p>
        </p:txBody>
      </p:sp>
      <p:sp>
        <p:nvSpPr>
          <p:cNvPr id="145411" name="Rectangle 3">
            <a:extLst>
              <a:ext uri="{FF2B5EF4-FFF2-40B4-BE49-F238E27FC236}">
                <a16:creationId xmlns:a16="http://schemas.microsoft.com/office/drawing/2014/main" id="{BCD2298B-A822-95B2-4A8C-77024C9ACCAB}"/>
              </a:ext>
            </a:extLst>
          </p:cNvPr>
          <p:cNvSpPr>
            <a:spLocks noGrp="1" noChangeArrowheads="1"/>
          </p:cNvSpPr>
          <p:nvPr>
            <p:ph type="body" idx="1"/>
          </p:nvPr>
        </p:nvSpPr>
        <p:spPr/>
        <p:txBody>
          <a:bodyPr/>
          <a:lstStyle/>
          <a:p>
            <a:r>
              <a:rPr lang="en-US" altLang="en-US"/>
              <a:t>Key take away messages </a:t>
            </a:r>
          </a:p>
          <a:p>
            <a:r>
              <a:rPr lang="en-US" altLang="en-US"/>
              <a:t>The biggest mistakes </a:t>
            </a:r>
          </a:p>
          <a:p>
            <a:r>
              <a:rPr lang="en-US" altLang="en-US"/>
              <a:t>How do you find your opportunities or how do you prefer to be introduced</a:t>
            </a:r>
          </a:p>
          <a:p>
            <a:r>
              <a:rPr lang="en-US" altLang="en-US"/>
              <a:t>All things being equal, what makes you choose one investing opportunity vs. another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4">
            <a:extLst>
              <a:ext uri="{FF2B5EF4-FFF2-40B4-BE49-F238E27FC236}">
                <a16:creationId xmlns:a16="http://schemas.microsoft.com/office/drawing/2014/main" id="{13CD3B3F-88BC-DC5F-7DD5-65839329EE4B}"/>
              </a:ext>
            </a:extLst>
          </p:cNvPr>
          <p:cNvSpPr>
            <a:spLocks noGrp="1" noChangeArrowheads="1"/>
          </p:cNvSpPr>
          <p:nvPr>
            <p:ph type="title"/>
          </p:nvPr>
        </p:nvSpPr>
        <p:spPr/>
        <p:txBody>
          <a:bodyPr/>
          <a:lstStyle/>
          <a:p>
            <a:r>
              <a:rPr lang="en-US" altLang="en-US"/>
              <a:t>Angelsoft VC software</a:t>
            </a:r>
          </a:p>
        </p:txBody>
      </p:sp>
      <p:pic>
        <p:nvPicPr>
          <p:cNvPr id="131077" name="Picture 5">
            <a:extLst>
              <a:ext uri="{FF2B5EF4-FFF2-40B4-BE49-F238E27FC236}">
                <a16:creationId xmlns:a16="http://schemas.microsoft.com/office/drawing/2014/main" id="{1BEDF75B-F73B-F20B-EB51-9248EBD76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882"/>
          <a:stretch>
            <a:fillRect/>
          </a:stretch>
        </p:blipFill>
        <p:spPr bwMode="auto">
          <a:xfrm>
            <a:off x="1676400" y="1371600"/>
            <a:ext cx="7315200" cy="4402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108764C0-D977-8D6D-68F0-711217CEF7F5}"/>
              </a:ext>
            </a:extLst>
          </p:cNvPr>
          <p:cNvSpPr>
            <a:spLocks noGrp="1" noChangeArrowheads="1"/>
          </p:cNvSpPr>
          <p:nvPr>
            <p:ph type="title"/>
          </p:nvPr>
        </p:nvSpPr>
        <p:spPr/>
        <p:txBody>
          <a:bodyPr/>
          <a:lstStyle/>
          <a:p>
            <a:r>
              <a:rPr lang="en-US" altLang="en-US"/>
              <a:t>Conclusion </a:t>
            </a:r>
          </a:p>
        </p:txBody>
      </p:sp>
      <p:sp>
        <p:nvSpPr>
          <p:cNvPr id="147459" name="Rectangle 3">
            <a:extLst>
              <a:ext uri="{FF2B5EF4-FFF2-40B4-BE49-F238E27FC236}">
                <a16:creationId xmlns:a16="http://schemas.microsoft.com/office/drawing/2014/main" id="{3142153B-FE6D-3EEF-DAB9-961CD115B9F8}"/>
              </a:ext>
            </a:extLst>
          </p:cNvPr>
          <p:cNvSpPr>
            <a:spLocks noGrp="1" noChangeArrowheads="1"/>
          </p:cNvSpPr>
          <p:nvPr>
            <p:ph type="body" idx="1"/>
          </p:nvPr>
        </p:nvSpPr>
        <p:spPr/>
        <p:txBody>
          <a:bodyPr/>
          <a:lstStyle/>
          <a:p>
            <a:r>
              <a:rPr lang="en-US" altLang="en-US"/>
              <a:t>Presentation Distribution </a:t>
            </a:r>
          </a:p>
          <a:p>
            <a:endParaRPr lang="en-US" altLang="en-US"/>
          </a:p>
          <a:p>
            <a:r>
              <a:rPr lang="en-US" altLang="en-US"/>
              <a:t>Questions Please</a:t>
            </a:r>
          </a:p>
          <a:p>
            <a:endParaRPr lang="en-US" altLang="en-US"/>
          </a:p>
          <a:p>
            <a:r>
              <a:rPr lang="en-US" altLang="en-US"/>
              <a:t>Marketing Collateral Review</a:t>
            </a:r>
          </a:p>
          <a:p>
            <a:endParaRPr lang="en-US" altLang="en-US"/>
          </a:p>
          <a:p>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D9DDF895-6C64-7CDA-B39B-1380964590C5}"/>
              </a:ext>
            </a:extLst>
          </p:cNvPr>
          <p:cNvSpPr>
            <a:spLocks noGrp="1" noChangeArrowheads="1"/>
          </p:cNvSpPr>
          <p:nvPr>
            <p:ph type="title"/>
          </p:nvPr>
        </p:nvSpPr>
        <p:spPr/>
        <p:txBody>
          <a:bodyPr/>
          <a:lstStyle/>
          <a:p>
            <a:r>
              <a:rPr lang="en-US" altLang="en-US"/>
              <a:t>Thank You</a:t>
            </a:r>
          </a:p>
        </p:txBody>
      </p:sp>
      <p:sp>
        <p:nvSpPr>
          <p:cNvPr id="144387" name="Rectangle 3">
            <a:extLst>
              <a:ext uri="{FF2B5EF4-FFF2-40B4-BE49-F238E27FC236}">
                <a16:creationId xmlns:a16="http://schemas.microsoft.com/office/drawing/2014/main" id="{ACF338E7-8E88-7E0A-382C-0F60C9A6D963}"/>
              </a:ext>
            </a:extLst>
          </p:cNvPr>
          <p:cNvSpPr>
            <a:spLocks noGrp="1" noChangeArrowheads="1"/>
          </p:cNvSpPr>
          <p:nvPr>
            <p:ph type="body" idx="1"/>
          </p:nvPr>
        </p:nvSpPr>
        <p:spPr/>
        <p:txBody>
          <a:bodyPr/>
          <a:lstStyle/>
          <a:p>
            <a:endParaRPr lang="en-US" altLang="en-US"/>
          </a:p>
          <a:p>
            <a:r>
              <a:rPr lang="en-US" altLang="en-US"/>
              <a:t>Contact Info:</a:t>
            </a:r>
          </a:p>
          <a:p>
            <a:pPr lvl="1"/>
            <a:r>
              <a:rPr lang="en-US" altLang="en-US"/>
              <a:t>Martin Grobisen</a:t>
            </a:r>
          </a:p>
          <a:p>
            <a:pPr lvl="1"/>
            <a:r>
              <a:rPr lang="en-US" altLang="en-US"/>
              <a:t>mgrobisen@tampabay.rr.com</a:t>
            </a:r>
          </a:p>
          <a:p>
            <a:pPr lvl="1"/>
            <a:r>
              <a:rPr lang="en-US" altLang="en-US"/>
              <a:t>813-731-5629</a:t>
            </a:r>
          </a:p>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EB929F37-EF13-C942-260C-792E7201B04D}"/>
              </a:ext>
            </a:extLst>
          </p:cNvPr>
          <p:cNvSpPr>
            <a:spLocks noGrp="1" noChangeArrowheads="1"/>
          </p:cNvSpPr>
          <p:nvPr>
            <p:ph type="title"/>
          </p:nvPr>
        </p:nvSpPr>
        <p:spPr/>
        <p:txBody>
          <a:bodyPr/>
          <a:lstStyle/>
          <a:p>
            <a:r>
              <a:rPr lang="en-US" altLang="en-US"/>
              <a:t>Seminar Overview</a:t>
            </a:r>
          </a:p>
        </p:txBody>
      </p:sp>
      <p:sp>
        <p:nvSpPr>
          <p:cNvPr id="117763" name="Rectangle 3">
            <a:extLst>
              <a:ext uri="{FF2B5EF4-FFF2-40B4-BE49-F238E27FC236}">
                <a16:creationId xmlns:a16="http://schemas.microsoft.com/office/drawing/2014/main" id="{AE6D4419-3ECC-4044-7275-1EAFBBCE40B6}"/>
              </a:ext>
            </a:extLst>
          </p:cNvPr>
          <p:cNvSpPr>
            <a:spLocks noGrp="1" noChangeArrowheads="1"/>
          </p:cNvSpPr>
          <p:nvPr>
            <p:ph type="body" idx="1"/>
          </p:nvPr>
        </p:nvSpPr>
        <p:spPr/>
        <p:txBody>
          <a:bodyPr/>
          <a:lstStyle/>
          <a:p>
            <a:r>
              <a:rPr lang="en-US" altLang="en-US"/>
              <a:t>About Martin</a:t>
            </a:r>
          </a:p>
          <a:p>
            <a:r>
              <a:rPr lang="en-US" altLang="en-US"/>
              <a:t>Original State of Ceelox</a:t>
            </a:r>
          </a:p>
          <a:p>
            <a:r>
              <a:rPr lang="en-US" altLang="en-US"/>
              <a:t>Marketing Efforts</a:t>
            </a:r>
          </a:p>
          <a:p>
            <a:r>
              <a:rPr lang="en-US" altLang="en-US"/>
              <a:t>Successes</a:t>
            </a:r>
          </a:p>
          <a:p>
            <a:r>
              <a:rPr lang="en-US" altLang="en-US"/>
              <a:t>Drive for Funding</a:t>
            </a:r>
          </a:p>
          <a:p>
            <a:r>
              <a:rPr lang="en-US" altLang="en-US"/>
              <a:t>Q &amp; A</a:t>
            </a:r>
          </a:p>
          <a:p>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2" name="Rectangle 8">
            <a:extLst>
              <a:ext uri="{FF2B5EF4-FFF2-40B4-BE49-F238E27FC236}">
                <a16:creationId xmlns:a16="http://schemas.microsoft.com/office/drawing/2014/main" id="{CC4E9CCA-8267-2D4A-6728-F34FF3A6F7D4}"/>
              </a:ext>
            </a:extLst>
          </p:cNvPr>
          <p:cNvSpPr>
            <a:spLocks noChangeArrowheads="1"/>
          </p:cNvSpPr>
          <p:nvPr/>
        </p:nvSpPr>
        <p:spPr bwMode="auto">
          <a:xfrm>
            <a:off x="1905000" y="1905000"/>
            <a:ext cx="2133600" cy="2209800"/>
          </a:xfrm>
          <a:prstGeom prst="rect">
            <a:avLst/>
          </a:prstGeom>
          <a:solidFill>
            <a:srgbClr val="7777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86" name="Rectangle 2">
            <a:extLst>
              <a:ext uri="{FF2B5EF4-FFF2-40B4-BE49-F238E27FC236}">
                <a16:creationId xmlns:a16="http://schemas.microsoft.com/office/drawing/2014/main" id="{D448B149-62B8-C506-08A5-8B5356746C02}"/>
              </a:ext>
            </a:extLst>
          </p:cNvPr>
          <p:cNvSpPr>
            <a:spLocks noGrp="1" noChangeArrowheads="1"/>
          </p:cNvSpPr>
          <p:nvPr>
            <p:ph type="title"/>
          </p:nvPr>
        </p:nvSpPr>
        <p:spPr/>
        <p:txBody>
          <a:bodyPr/>
          <a:lstStyle/>
          <a:p>
            <a:r>
              <a:rPr lang="en-US" altLang="en-US"/>
              <a:t>About Martin</a:t>
            </a:r>
          </a:p>
        </p:txBody>
      </p:sp>
      <p:sp>
        <p:nvSpPr>
          <p:cNvPr id="118788" name="Rectangle 4">
            <a:extLst>
              <a:ext uri="{FF2B5EF4-FFF2-40B4-BE49-F238E27FC236}">
                <a16:creationId xmlns:a16="http://schemas.microsoft.com/office/drawing/2014/main" id="{F35F0850-66DD-2CAA-4B98-87057CA7DB47}"/>
              </a:ext>
            </a:extLst>
          </p:cNvPr>
          <p:cNvSpPr>
            <a:spLocks noGrp="1" noChangeArrowheads="1"/>
          </p:cNvSpPr>
          <p:nvPr>
            <p:ph type="body" sz="half" idx="2"/>
          </p:nvPr>
        </p:nvSpPr>
        <p:spPr/>
        <p:txBody>
          <a:bodyPr/>
          <a:lstStyle/>
          <a:p>
            <a:r>
              <a:rPr lang="en-US" altLang="en-US" sz="2800"/>
              <a:t>Background</a:t>
            </a:r>
          </a:p>
          <a:p>
            <a:pPr lvl="1"/>
            <a:r>
              <a:rPr lang="en-US" altLang="en-US" sz="2400"/>
              <a:t>Communications</a:t>
            </a:r>
          </a:p>
          <a:p>
            <a:pPr lvl="1"/>
            <a:r>
              <a:rPr lang="en-US" altLang="en-US" sz="2400"/>
              <a:t>Marketing</a:t>
            </a:r>
          </a:p>
          <a:p>
            <a:pPr lvl="1"/>
            <a:r>
              <a:rPr lang="en-US" altLang="en-US" sz="2400"/>
              <a:t>Media </a:t>
            </a:r>
          </a:p>
          <a:p>
            <a:pPr lvl="1"/>
            <a:r>
              <a:rPr lang="en-US" altLang="en-US" sz="2400"/>
              <a:t>Education </a:t>
            </a:r>
          </a:p>
          <a:p>
            <a:endParaRPr lang="en-US" altLang="en-US" sz="2800"/>
          </a:p>
        </p:txBody>
      </p:sp>
      <p:pic>
        <p:nvPicPr>
          <p:cNvPr id="118796" name="Picture 12">
            <a:extLst>
              <a:ext uri="{FF2B5EF4-FFF2-40B4-BE49-F238E27FC236}">
                <a16:creationId xmlns:a16="http://schemas.microsoft.com/office/drawing/2014/main" id="{C6F67F6D-5710-88B6-539B-784DCC356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90713"/>
            <a:ext cx="2105025" cy="2147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5B7B9471-2A3A-9666-5CE7-8268971B616B}"/>
              </a:ext>
            </a:extLst>
          </p:cNvPr>
          <p:cNvSpPr>
            <a:spLocks noChangeArrowheads="1"/>
          </p:cNvSpPr>
          <p:nvPr/>
        </p:nvSpPr>
        <p:spPr bwMode="auto">
          <a:xfrm>
            <a:off x="1905000" y="1905000"/>
            <a:ext cx="2133600" cy="2209800"/>
          </a:xfrm>
          <a:prstGeom prst="rect">
            <a:avLst/>
          </a:prstGeom>
          <a:solidFill>
            <a:srgbClr val="7777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23907" name="Picture 3">
            <a:extLst>
              <a:ext uri="{FF2B5EF4-FFF2-40B4-BE49-F238E27FC236}">
                <a16:creationId xmlns:a16="http://schemas.microsoft.com/office/drawing/2014/main" id="{B9ED4EC3-5B7C-36C7-BACE-4268B1C6D0A8}"/>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828800" y="1828800"/>
            <a:ext cx="2109788" cy="2209800"/>
          </a:xfrm>
        </p:spPr>
      </p:pic>
      <p:sp>
        <p:nvSpPr>
          <p:cNvPr id="123908" name="Rectangle 4">
            <a:extLst>
              <a:ext uri="{FF2B5EF4-FFF2-40B4-BE49-F238E27FC236}">
                <a16:creationId xmlns:a16="http://schemas.microsoft.com/office/drawing/2014/main" id="{46166E33-B706-2C55-8F3F-414D83B75BB6}"/>
              </a:ext>
            </a:extLst>
          </p:cNvPr>
          <p:cNvSpPr>
            <a:spLocks noGrp="1" noChangeArrowheads="1"/>
          </p:cNvSpPr>
          <p:nvPr>
            <p:ph type="title"/>
          </p:nvPr>
        </p:nvSpPr>
        <p:spPr/>
        <p:txBody>
          <a:bodyPr/>
          <a:lstStyle/>
          <a:p>
            <a:r>
              <a:rPr lang="en-US" altLang="en-US"/>
              <a:t>About Martin</a:t>
            </a:r>
          </a:p>
        </p:txBody>
      </p:sp>
      <p:sp>
        <p:nvSpPr>
          <p:cNvPr id="123909" name="Rectangle 5">
            <a:extLst>
              <a:ext uri="{FF2B5EF4-FFF2-40B4-BE49-F238E27FC236}">
                <a16:creationId xmlns:a16="http://schemas.microsoft.com/office/drawing/2014/main" id="{D7F0AC7B-4857-8AA9-12FC-701947042F3F}"/>
              </a:ext>
            </a:extLst>
          </p:cNvPr>
          <p:cNvSpPr>
            <a:spLocks noGrp="1" noChangeArrowheads="1"/>
          </p:cNvSpPr>
          <p:nvPr>
            <p:ph type="body" sz="half" idx="2"/>
          </p:nvPr>
        </p:nvSpPr>
        <p:spPr/>
        <p:txBody>
          <a:bodyPr/>
          <a:lstStyle/>
          <a:p>
            <a:r>
              <a:rPr lang="en-US" altLang="en-US" sz="2800"/>
              <a:t>Background</a:t>
            </a:r>
          </a:p>
          <a:p>
            <a:pPr lvl="1"/>
            <a:r>
              <a:rPr lang="en-US" altLang="en-US" sz="2400"/>
              <a:t>Communications</a:t>
            </a:r>
          </a:p>
          <a:p>
            <a:pPr lvl="1"/>
            <a:r>
              <a:rPr lang="en-US" altLang="en-US" sz="2400"/>
              <a:t>Marketing</a:t>
            </a:r>
          </a:p>
          <a:p>
            <a:pPr lvl="1"/>
            <a:r>
              <a:rPr lang="en-US" altLang="en-US" sz="2400"/>
              <a:t>Media </a:t>
            </a:r>
          </a:p>
          <a:p>
            <a:pPr lvl="1"/>
            <a:r>
              <a:rPr lang="en-US" altLang="en-US" sz="2400"/>
              <a:t>Education </a:t>
            </a:r>
          </a:p>
          <a:p>
            <a:r>
              <a:rPr lang="en-US" altLang="en-US" sz="2800"/>
              <a:t>All I Really Need to Know I Learned in Kindergarten</a:t>
            </a:r>
          </a:p>
          <a:p>
            <a:endParaRPr lang="en-US" altLang="en-US" sz="2800"/>
          </a:p>
        </p:txBody>
      </p:sp>
      <p:pic>
        <p:nvPicPr>
          <p:cNvPr id="123911" name="Picture 7">
            <a:extLst>
              <a:ext uri="{FF2B5EF4-FFF2-40B4-BE49-F238E27FC236}">
                <a16:creationId xmlns:a16="http://schemas.microsoft.com/office/drawing/2014/main" id="{41CD68EC-1AD6-E89D-F8D7-D29799D70A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581400"/>
            <a:ext cx="1674813"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BBB67A8-4747-8926-CBFD-4FA9D3DE1C4B}"/>
              </a:ext>
            </a:extLst>
          </p:cNvPr>
          <p:cNvSpPr>
            <a:spLocks noGrp="1"/>
          </p:cNvSpPr>
          <p:nvPr>
            <p:ph type="title" idx="4294967295"/>
          </p:nvPr>
        </p:nvSpPr>
        <p:spPr/>
        <p:txBody>
          <a:bodyPr/>
          <a:lstStyle/>
          <a:p>
            <a:r>
              <a:rPr lang="en-US" altLang="en-US">
                <a:latin typeface="Myriad Pro" charset="0"/>
              </a:rPr>
              <a:t>Biometric Devices</a:t>
            </a:r>
          </a:p>
        </p:txBody>
      </p:sp>
      <p:grpSp>
        <p:nvGrpSpPr>
          <p:cNvPr id="138243" name="Group 3">
            <a:extLst>
              <a:ext uri="{FF2B5EF4-FFF2-40B4-BE49-F238E27FC236}">
                <a16:creationId xmlns:a16="http://schemas.microsoft.com/office/drawing/2014/main" id="{412903D0-C4AC-15AE-1EA0-8FA101D7D0FF}"/>
              </a:ext>
            </a:extLst>
          </p:cNvPr>
          <p:cNvGrpSpPr>
            <a:grpSpLocks/>
          </p:cNvGrpSpPr>
          <p:nvPr/>
        </p:nvGrpSpPr>
        <p:grpSpPr bwMode="auto">
          <a:xfrm>
            <a:off x="1752600" y="1828800"/>
            <a:ext cx="7212013" cy="4087813"/>
            <a:chOff x="276" y="979"/>
            <a:chExt cx="5227" cy="2892"/>
          </a:xfrm>
        </p:grpSpPr>
        <p:pic>
          <p:nvPicPr>
            <p:cNvPr id="4" name="Content Placeholder 3">
              <a:extLst>
                <a:ext uri="{FF2B5EF4-FFF2-40B4-BE49-F238E27FC236}">
                  <a16:creationId xmlns:a16="http://schemas.microsoft.com/office/drawing/2014/main" id="{6DF261BD-BB1C-6BAD-F2BC-D8427540B62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 y="979"/>
              <a:ext cx="5227" cy="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5" name="Picture 5">
              <a:extLst>
                <a:ext uri="{FF2B5EF4-FFF2-40B4-BE49-F238E27FC236}">
                  <a16:creationId xmlns:a16="http://schemas.microsoft.com/office/drawing/2014/main" id="{EDBE7F7D-8173-461B-B447-E8184B39D8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 y="3080"/>
              <a:ext cx="980" cy="6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D2AB79EB-E23D-8C14-C079-6C644BC14813}"/>
              </a:ext>
            </a:extLst>
          </p:cNvPr>
          <p:cNvSpPr>
            <a:spLocks noGrp="1" noChangeArrowheads="1"/>
          </p:cNvSpPr>
          <p:nvPr>
            <p:ph type="title"/>
          </p:nvPr>
        </p:nvSpPr>
        <p:spPr/>
        <p:txBody>
          <a:bodyPr/>
          <a:lstStyle/>
          <a:p>
            <a:r>
              <a:rPr lang="en-US" altLang="en-US"/>
              <a:t>Product Segmentation</a:t>
            </a:r>
          </a:p>
        </p:txBody>
      </p:sp>
      <p:sp>
        <p:nvSpPr>
          <p:cNvPr id="142339" name="Rectangle 3">
            <a:extLst>
              <a:ext uri="{FF2B5EF4-FFF2-40B4-BE49-F238E27FC236}">
                <a16:creationId xmlns:a16="http://schemas.microsoft.com/office/drawing/2014/main" id="{65C98840-70D5-7BF9-45DD-08A08D9461E1}"/>
              </a:ext>
            </a:extLst>
          </p:cNvPr>
          <p:cNvSpPr>
            <a:spLocks noGrp="1" noChangeArrowheads="1"/>
          </p:cNvSpPr>
          <p:nvPr>
            <p:ph type="body" idx="1"/>
          </p:nvPr>
        </p:nvSpPr>
        <p:spPr>
          <a:xfrm>
            <a:off x="1524000" y="1371600"/>
            <a:ext cx="5867400" cy="5257800"/>
          </a:xfrm>
        </p:spPr>
        <p:txBody>
          <a:bodyPr/>
          <a:lstStyle/>
          <a:p>
            <a:r>
              <a:rPr lang="en-US" altLang="en-US"/>
              <a:t>Identity Access Management</a:t>
            </a:r>
          </a:p>
          <a:p>
            <a:endParaRPr lang="en-US" altLang="en-US"/>
          </a:p>
          <a:p>
            <a:r>
              <a:rPr lang="en-US" altLang="en-US"/>
              <a:t>Data and File Encryption</a:t>
            </a:r>
          </a:p>
          <a:p>
            <a:endParaRPr lang="en-US" altLang="en-US"/>
          </a:p>
          <a:p>
            <a:r>
              <a:rPr lang="en-US" altLang="en-US"/>
              <a:t>Email and Messaging Security</a:t>
            </a:r>
          </a:p>
          <a:p>
            <a:endParaRPr lang="en-US" altLang="en-US" sz="2400">
              <a:solidFill>
                <a:srgbClr val="006DAF"/>
              </a:solidFill>
            </a:endParaRPr>
          </a:p>
        </p:txBody>
      </p:sp>
      <p:pic>
        <p:nvPicPr>
          <p:cNvPr id="142340" name="Picture 4">
            <a:extLst>
              <a:ext uri="{FF2B5EF4-FFF2-40B4-BE49-F238E27FC236}">
                <a16:creationId xmlns:a16="http://schemas.microsoft.com/office/drawing/2014/main" id="{C3B88E2F-3AED-D21E-92C0-FEC5F8E09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925" y="1295400"/>
            <a:ext cx="879475" cy="1293813"/>
          </a:xfrm>
          <a:prstGeom prst="rect">
            <a:avLst/>
          </a:prstGeom>
          <a:noFill/>
          <a:extLst>
            <a:ext uri="{909E8E84-426E-40DD-AFC4-6F175D3DCCD1}">
              <a14:hiddenFill xmlns:a14="http://schemas.microsoft.com/office/drawing/2010/main">
                <a:solidFill>
                  <a:srgbClr val="FFFFFF"/>
                </a:solidFill>
              </a14:hiddenFill>
            </a:ext>
          </a:extLst>
        </p:spPr>
      </p:pic>
      <p:pic>
        <p:nvPicPr>
          <p:cNvPr id="142342" name="Picture 6">
            <a:extLst>
              <a:ext uri="{FF2B5EF4-FFF2-40B4-BE49-F238E27FC236}">
                <a16:creationId xmlns:a16="http://schemas.microsoft.com/office/drawing/2014/main" id="{E1B63613-A826-0644-CD73-AFDDE61E1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362200"/>
            <a:ext cx="879475" cy="1293813"/>
          </a:xfrm>
          <a:prstGeom prst="rect">
            <a:avLst/>
          </a:prstGeom>
          <a:noFill/>
          <a:extLst>
            <a:ext uri="{909E8E84-426E-40DD-AFC4-6F175D3DCCD1}">
              <a14:hiddenFill xmlns:a14="http://schemas.microsoft.com/office/drawing/2010/main">
                <a:solidFill>
                  <a:srgbClr val="FFFFFF"/>
                </a:solidFill>
              </a14:hiddenFill>
            </a:ext>
          </a:extLst>
        </p:spPr>
      </p:pic>
      <p:pic>
        <p:nvPicPr>
          <p:cNvPr id="142341" name="Picture 5">
            <a:extLst>
              <a:ext uri="{FF2B5EF4-FFF2-40B4-BE49-F238E27FC236}">
                <a16:creationId xmlns:a16="http://schemas.microsoft.com/office/drawing/2014/main" id="{98AAD9AE-73B2-5D93-8821-741F47AD60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3429000"/>
            <a:ext cx="879475"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CF201F88-D614-1974-B6BC-9B23AC1F9BB6}"/>
              </a:ext>
            </a:extLst>
          </p:cNvPr>
          <p:cNvSpPr>
            <a:spLocks noGrp="1" noChangeArrowheads="1"/>
          </p:cNvSpPr>
          <p:nvPr>
            <p:ph type="title"/>
          </p:nvPr>
        </p:nvSpPr>
        <p:spPr/>
        <p:txBody>
          <a:bodyPr/>
          <a:lstStyle/>
          <a:p>
            <a:r>
              <a:rPr lang="en-US" altLang="en-US"/>
              <a:t>The Marketing of Ceelox</a:t>
            </a:r>
          </a:p>
        </p:txBody>
      </p:sp>
      <p:sp>
        <p:nvSpPr>
          <p:cNvPr id="124931" name="Rectangle 3">
            <a:extLst>
              <a:ext uri="{FF2B5EF4-FFF2-40B4-BE49-F238E27FC236}">
                <a16:creationId xmlns:a16="http://schemas.microsoft.com/office/drawing/2014/main" id="{834A0037-C44E-5A17-1698-ACD3D43F466D}"/>
              </a:ext>
            </a:extLst>
          </p:cNvPr>
          <p:cNvSpPr>
            <a:spLocks noGrp="1" noChangeArrowheads="1"/>
          </p:cNvSpPr>
          <p:nvPr>
            <p:ph type="body" idx="1"/>
          </p:nvPr>
        </p:nvSpPr>
        <p:spPr/>
        <p:txBody>
          <a:bodyPr/>
          <a:lstStyle/>
          <a:p>
            <a:r>
              <a:rPr lang="en-US" altLang="en-US"/>
              <a:t>Marketing Initiatives</a:t>
            </a:r>
          </a:p>
          <a:p>
            <a:endParaRPr lang="en-US" altLang="en-US"/>
          </a:p>
          <a:p>
            <a:r>
              <a:rPr lang="en-US" altLang="en-US"/>
              <a:t>PR Initiatives</a:t>
            </a:r>
          </a:p>
          <a:p>
            <a:endParaRPr lang="en-US" altLang="en-US"/>
          </a:p>
          <a:p>
            <a:r>
              <a:rPr lang="en-US" altLang="en-US"/>
              <a:t>Sales Team Needs</a:t>
            </a:r>
          </a:p>
          <a:p>
            <a:endParaRPr lang="en-US" altLang="en-US"/>
          </a:p>
          <a:p>
            <a:r>
              <a:rPr lang="en-US" altLang="en-US"/>
              <a:t>GSA Initiatives</a:t>
            </a:r>
          </a:p>
          <a:p>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8F0F654F-FE72-4905-ADFB-C277F95EF819}"/>
              </a:ext>
            </a:extLst>
          </p:cNvPr>
          <p:cNvSpPr>
            <a:spLocks noGrp="1" noChangeArrowheads="1"/>
          </p:cNvSpPr>
          <p:nvPr>
            <p:ph type="title"/>
          </p:nvPr>
        </p:nvSpPr>
        <p:spPr/>
        <p:txBody>
          <a:bodyPr/>
          <a:lstStyle/>
          <a:p>
            <a:r>
              <a:rPr lang="en-US" altLang="en-US"/>
              <a:t>Marketing Initiatives </a:t>
            </a:r>
          </a:p>
        </p:txBody>
      </p:sp>
      <p:sp>
        <p:nvSpPr>
          <p:cNvPr id="120835" name="Rectangle 3">
            <a:extLst>
              <a:ext uri="{FF2B5EF4-FFF2-40B4-BE49-F238E27FC236}">
                <a16:creationId xmlns:a16="http://schemas.microsoft.com/office/drawing/2014/main" id="{C102FB49-7C30-C1FD-E5AE-B767A7334A04}"/>
              </a:ext>
            </a:extLst>
          </p:cNvPr>
          <p:cNvSpPr>
            <a:spLocks noGrp="1" noChangeArrowheads="1"/>
          </p:cNvSpPr>
          <p:nvPr>
            <p:ph type="body" idx="1"/>
          </p:nvPr>
        </p:nvSpPr>
        <p:spPr/>
        <p:txBody>
          <a:bodyPr/>
          <a:lstStyle/>
          <a:p>
            <a:r>
              <a:rPr lang="en-US" altLang="en-US"/>
              <a:t>Advertising</a:t>
            </a:r>
          </a:p>
          <a:p>
            <a:pPr lvl="1"/>
            <a:r>
              <a:rPr lang="en-US" altLang="en-US"/>
              <a:t>Magazine, AdWords, banner ads</a:t>
            </a:r>
          </a:p>
          <a:p>
            <a:r>
              <a:rPr lang="en-US" altLang="en-US"/>
              <a:t>Tradeshows</a:t>
            </a:r>
          </a:p>
          <a:p>
            <a:pPr lvl="1"/>
            <a:r>
              <a:rPr lang="en-US" altLang="en-US"/>
              <a:t>InfoSec, ICBA, Data Connectors</a:t>
            </a:r>
          </a:p>
          <a:p>
            <a:r>
              <a:rPr lang="en-US" altLang="en-US"/>
              <a:t>Collateral</a:t>
            </a:r>
          </a:p>
          <a:p>
            <a:pPr lvl="1"/>
            <a:r>
              <a:rPr lang="en-US" altLang="en-US"/>
              <a:t>Sales slicks, website, presentations, CD artwork, pocket folders</a:t>
            </a:r>
          </a:p>
          <a:p>
            <a:r>
              <a:rPr lang="en-US" altLang="en-US"/>
              <a:t>Documentation</a:t>
            </a:r>
          </a:p>
          <a:p>
            <a:pPr lvl="1"/>
            <a:r>
              <a:rPr lang="en-US" altLang="en-US"/>
              <a:t>User and admin guides, quick starts</a:t>
            </a:r>
          </a:p>
          <a:p>
            <a:endParaRPr lang="en-US" altLang="en-US"/>
          </a:p>
          <a:p>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7A436ED8-8375-0A46-7F4D-D2981D8920E8}"/>
              </a:ext>
            </a:extLst>
          </p:cNvPr>
          <p:cNvSpPr>
            <a:spLocks noGrp="1" noChangeArrowheads="1"/>
          </p:cNvSpPr>
          <p:nvPr>
            <p:ph type="title"/>
          </p:nvPr>
        </p:nvSpPr>
        <p:spPr/>
        <p:txBody>
          <a:bodyPr/>
          <a:lstStyle/>
          <a:p>
            <a:r>
              <a:rPr lang="en-US" altLang="en-US"/>
              <a:t>PR Initiatives </a:t>
            </a:r>
          </a:p>
        </p:txBody>
      </p:sp>
      <p:sp>
        <p:nvSpPr>
          <p:cNvPr id="125955" name="Rectangle 3">
            <a:extLst>
              <a:ext uri="{FF2B5EF4-FFF2-40B4-BE49-F238E27FC236}">
                <a16:creationId xmlns:a16="http://schemas.microsoft.com/office/drawing/2014/main" id="{8FC39879-7159-573B-8509-AC2D73DA61AC}"/>
              </a:ext>
            </a:extLst>
          </p:cNvPr>
          <p:cNvSpPr>
            <a:spLocks noGrp="1" noChangeArrowheads="1"/>
          </p:cNvSpPr>
          <p:nvPr>
            <p:ph type="body" idx="1"/>
          </p:nvPr>
        </p:nvSpPr>
        <p:spPr/>
        <p:txBody>
          <a:bodyPr/>
          <a:lstStyle/>
          <a:p>
            <a:r>
              <a:rPr lang="en-US" altLang="en-US"/>
              <a:t>Press Releases</a:t>
            </a:r>
          </a:p>
          <a:p>
            <a:pPr lvl="1"/>
            <a:r>
              <a:rPr lang="en-US" altLang="en-US"/>
              <a:t>Product, Events &amp; Partnerships</a:t>
            </a:r>
          </a:p>
          <a:p>
            <a:r>
              <a:rPr lang="en-US" altLang="en-US"/>
              <a:t>Articles</a:t>
            </a:r>
          </a:p>
          <a:p>
            <a:pPr lvl="1"/>
            <a:r>
              <a:rPr lang="en-US" altLang="en-US"/>
              <a:t>St Pete Times, TBBJ, Gulf Coast Bus Review</a:t>
            </a:r>
          </a:p>
          <a:p>
            <a:r>
              <a:rPr lang="en-US" altLang="en-US"/>
              <a:t>Speaking Engagements</a:t>
            </a:r>
          </a:p>
          <a:p>
            <a:pPr lvl="1"/>
            <a:r>
              <a:rPr lang="en-US" altLang="en-US"/>
              <a:t>Association events, webinars, seminars</a:t>
            </a:r>
          </a:p>
          <a:p>
            <a:r>
              <a:rPr lang="en-US" altLang="en-US"/>
              <a:t>Interviews</a:t>
            </a:r>
          </a:p>
          <a:p>
            <a:pPr lvl="1"/>
            <a:r>
              <a:rPr lang="en-US" altLang="en-US"/>
              <a:t>Newspapers, online portals </a:t>
            </a:r>
          </a:p>
        </p:txBody>
      </p:sp>
    </p:spTree>
  </p:cSld>
  <p:clrMapOvr>
    <a:masterClrMapping/>
  </p:clrMapOvr>
</p:sld>
</file>

<file path=ppt/theme/theme1.xml><?xml version="1.0" encoding="utf-8"?>
<a:theme xmlns:a="http://schemas.openxmlformats.org/drawingml/2006/main" name="Bits and bytes design template">
  <a:themeElements>
    <a:clrScheme name="Bits and bytes design template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Bits and bytes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its and bytes design template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Bits and bytes design template</Template>
  <TotalTime>490</TotalTime>
  <Words>1650</Words>
  <Application>Microsoft Office PowerPoint</Application>
  <PresentationFormat>On-screen Show (4:3)</PresentationFormat>
  <Paragraphs>160</Paragraphs>
  <Slides>18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Times New Roman</vt:lpstr>
      <vt:lpstr>Tahoma</vt:lpstr>
      <vt:lpstr>Wingdings</vt:lpstr>
      <vt:lpstr>Myriad Pro</vt:lpstr>
      <vt:lpstr>Bits and bytes design template</vt:lpstr>
      <vt:lpstr>USF Connect Seminar </vt:lpstr>
      <vt:lpstr>Seminar Overview</vt:lpstr>
      <vt:lpstr>About Martin</vt:lpstr>
      <vt:lpstr>About Martin</vt:lpstr>
      <vt:lpstr>Biometric Devices</vt:lpstr>
      <vt:lpstr>Product Segmentation</vt:lpstr>
      <vt:lpstr>The Marketing of Ceelox</vt:lpstr>
      <vt:lpstr>Marketing Initiatives </vt:lpstr>
      <vt:lpstr>PR Initiatives </vt:lpstr>
      <vt:lpstr>SEO </vt:lpstr>
      <vt:lpstr>SEO </vt:lpstr>
      <vt:lpstr>GSA Initiatives </vt:lpstr>
      <vt:lpstr>Successes </vt:lpstr>
      <vt:lpstr>Funding Basics</vt:lpstr>
      <vt:lpstr>VC Wisdom</vt:lpstr>
      <vt:lpstr>Angelsoft VC software</vt:lpstr>
      <vt:lpstr>Conclusion </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Martin_2</dc:creator>
  <cp:keywords/>
  <dc:description/>
  <cp:lastModifiedBy>Martin Grobisen</cp:lastModifiedBy>
  <cp:revision>30</cp:revision>
  <dcterms:created xsi:type="dcterms:W3CDTF">2009-05-06T19:12:47Z</dcterms:created>
  <dcterms:modified xsi:type="dcterms:W3CDTF">2023-07-31T18:43:44Z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TC011408341033</vt:lpwstr>
  </property>
</Properties>
</file>