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2" r:id="rId4"/>
    <p:sldId id="267" r:id="rId5"/>
    <p:sldId id="264" r:id="rId6"/>
    <p:sldId id="277" r:id="rId7"/>
    <p:sldId id="268" r:id="rId8"/>
    <p:sldId id="265" r:id="rId9"/>
    <p:sldId id="270" r:id="rId10"/>
    <p:sldId id="272" r:id="rId11"/>
    <p:sldId id="278" r:id="rId12"/>
    <p:sldId id="271"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74702" autoAdjust="0"/>
  </p:normalViewPr>
  <p:slideViewPr>
    <p:cSldViewPr snapToGrid="0">
      <p:cViewPr varScale="1">
        <p:scale>
          <a:sx n="38" d="100"/>
          <a:sy n="38" d="100"/>
        </p:scale>
        <p:origin x="1397" y="43"/>
      </p:cViewPr>
      <p:guideLst/>
    </p:cSldViewPr>
  </p:slideViewPr>
  <p:outlineViewPr>
    <p:cViewPr>
      <p:scale>
        <a:sx n="33" d="100"/>
        <a:sy n="33" d="100"/>
      </p:scale>
      <p:origin x="0" y="-4008"/>
    </p:cViewPr>
  </p:outlineViewPr>
  <p:notesTextViewPr>
    <p:cViewPr>
      <p:scale>
        <a:sx n="1" d="1"/>
        <a:sy n="1" d="1"/>
      </p:scale>
      <p:origin x="0" y="0"/>
    </p:cViewPr>
  </p:notesTextViewPr>
  <p:notesViewPr>
    <p:cSldViewPr snapToGrid="0">
      <p:cViewPr>
        <p:scale>
          <a:sx n="100" d="100"/>
          <a:sy n="100" d="100"/>
        </p:scale>
        <p:origin x="153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Grobisen" userId="93f8e1042d80444f" providerId="LiveId" clId="{687A2262-56E3-455E-8848-03F955FD4C05}"/>
    <pc:docChg chg="modSld">
      <pc:chgData name="Martin Grobisen" userId="93f8e1042d80444f" providerId="LiveId" clId="{687A2262-56E3-455E-8848-03F955FD4C05}" dt="2023-07-31T18:30:03.719" v="0" actId="20577"/>
      <pc:docMkLst>
        <pc:docMk/>
      </pc:docMkLst>
      <pc:sldChg chg="modNotesTx">
        <pc:chgData name="Martin Grobisen" userId="93f8e1042d80444f" providerId="LiveId" clId="{687A2262-56E3-455E-8848-03F955FD4C05}" dt="2023-07-31T18:30:03.719" v="0" actId="20577"/>
        <pc:sldMkLst>
          <pc:docMk/>
          <pc:sldMk cId="736482470"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814AA-368E-4323-923F-F78AAAAFD2DE}" type="datetimeFigureOut">
              <a:rPr lang="en-US" smtClean="0"/>
              <a:t>7/31/2023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ED0096-BE15-458B-B7B0-B1D522D1E5AE}" type="slidenum">
              <a:rPr lang="en-US" smtClean="0"/>
              <a:t>‹#›</a:t>
            </a:fld>
            <a:endParaRPr lang="en-US"/>
          </a:p>
        </p:txBody>
      </p:sp>
    </p:spTree>
    <p:extLst>
      <p:ext uri="{BB962C8B-B14F-4D97-AF65-F5344CB8AC3E}">
        <p14:creationId xmlns:p14="http://schemas.microsoft.com/office/powerpoint/2010/main" val="1738390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thanks for coming out to </a:t>
            </a:r>
            <a:r>
              <a:rPr lang="en-US"/>
              <a:t>hear about </a:t>
            </a:r>
            <a:r>
              <a:rPr lang="en-US" dirty="0"/>
              <a:t>our newest marketing campaign proposal.</a:t>
            </a:r>
          </a:p>
          <a:p>
            <a:endParaRPr lang="en-US" dirty="0"/>
          </a:p>
          <a:p>
            <a:r>
              <a:rPr lang="en-US" dirty="0"/>
              <a:t>Today we will be talking about our campaign to drive more leads into the large format printing opportunities within the restaurant industry category. </a:t>
            </a:r>
          </a:p>
        </p:txBody>
      </p:sp>
      <p:sp>
        <p:nvSpPr>
          <p:cNvPr id="4" name="Slide Number Placeholder 3"/>
          <p:cNvSpPr>
            <a:spLocks noGrp="1"/>
          </p:cNvSpPr>
          <p:nvPr>
            <p:ph type="sldNum" sz="quarter" idx="10"/>
          </p:nvPr>
        </p:nvSpPr>
        <p:spPr/>
        <p:txBody>
          <a:bodyPr/>
          <a:lstStyle/>
          <a:p>
            <a:fld id="{BAED0096-BE15-458B-B7B0-B1D522D1E5AE}" type="slidenum">
              <a:rPr lang="en-US" smtClean="0"/>
              <a:t>1</a:t>
            </a:fld>
            <a:endParaRPr lang="en-US"/>
          </a:p>
        </p:txBody>
      </p:sp>
    </p:spTree>
    <p:extLst>
      <p:ext uri="{BB962C8B-B14F-4D97-AF65-F5344CB8AC3E}">
        <p14:creationId xmlns:p14="http://schemas.microsoft.com/office/powerpoint/2010/main" val="573940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 capture is a representation of potential content syndication. If you are a restaurant owner, what would you type into google to find</a:t>
            </a:r>
            <a:r>
              <a:rPr lang="en-US" baseline="0" dirty="0"/>
              <a:t> out about the best ways to market your restaurant? </a:t>
            </a:r>
          </a:p>
          <a:p>
            <a:endParaRPr lang="en-US" dirty="0"/>
          </a:p>
          <a:p>
            <a:r>
              <a:rPr lang="en-US" baseline="0" dirty="0"/>
              <a:t>That is exactly what our content needs to address. For example: The top 10 tips to drive new customers to your restaurant. Or, How can direct mail help drive more restaurant customers? </a:t>
            </a:r>
          </a:p>
          <a:p>
            <a:endParaRPr lang="en-US" baseline="0" dirty="0"/>
          </a:p>
          <a:p>
            <a:r>
              <a:rPr lang="en-US" baseline="0" dirty="0"/>
              <a:t>Content syndication is the best way to get your message out to the audience in the places that they are already visiting for information. These restaurant portals are invaluable to reaching our target</a:t>
            </a:r>
            <a:r>
              <a:rPr lang="en-US" dirty="0"/>
              <a:t> market and </a:t>
            </a:r>
            <a:r>
              <a:rPr lang="en-US" baseline="0" dirty="0"/>
              <a:t>driving lead generation.  </a:t>
            </a:r>
            <a:endParaRPr lang="en-US" dirty="0"/>
          </a:p>
        </p:txBody>
      </p:sp>
      <p:sp>
        <p:nvSpPr>
          <p:cNvPr id="4" name="Slide Number Placeholder 3"/>
          <p:cNvSpPr>
            <a:spLocks noGrp="1"/>
          </p:cNvSpPr>
          <p:nvPr>
            <p:ph type="sldNum" sz="quarter" idx="10"/>
          </p:nvPr>
        </p:nvSpPr>
        <p:spPr/>
        <p:txBody>
          <a:bodyPr/>
          <a:lstStyle/>
          <a:p>
            <a:fld id="{BAED0096-BE15-458B-B7B0-B1D522D1E5AE}" type="slidenum">
              <a:rPr lang="en-US" smtClean="0"/>
              <a:t>10</a:t>
            </a:fld>
            <a:endParaRPr lang="en-US"/>
          </a:p>
        </p:txBody>
      </p:sp>
    </p:spTree>
    <p:extLst>
      <p:ext uri="{BB962C8B-B14F-4D97-AF65-F5344CB8AC3E}">
        <p14:creationId xmlns:p14="http://schemas.microsoft.com/office/powerpoint/2010/main" val="2149547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Engaging our prospects via social media is another</a:t>
            </a:r>
            <a:r>
              <a:rPr lang="en-US" baseline="0" dirty="0"/>
              <a:t> valuable component of this campaign. </a:t>
            </a:r>
          </a:p>
          <a:p>
            <a:endParaRPr lang="en-US" dirty="0"/>
          </a:p>
          <a:p>
            <a:r>
              <a:rPr lang="en-US" baseline="0" dirty="0"/>
              <a:t>The campaign messaging can be repurposed to drive social sharing on several platforms. LinkedIn, Facebook and Twitter will be the focus of most of the messaging but YouTube will be a vital source to drive prospects with links to restaurant specific testimonial videos.</a:t>
            </a:r>
          </a:p>
          <a:p>
            <a:endParaRPr lang="en-US" baseline="0" dirty="0"/>
          </a:p>
          <a:p>
            <a:r>
              <a:rPr lang="en-US" baseline="0" dirty="0"/>
              <a:t>There is also a great opportunity to utilize the different social media platforms for paid and sponsored listings and for remarketing. This will account for about 30% of the campaign’s budget. </a:t>
            </a:r>
            <a:endParaRPr lang="en-US" dirty="0"/>
          </a:p>
        </p:txBody>
      </p:sp>
      <p:sp>
        <p:nvSpPr>
          <p:cNvPr id="4" name="Slide Number Placeholder 3"/>
          <p:cNvSpPr>
            <a:spLocks noGrp="1"/>
          </p:cNvSpPr>
          <p:nvPr>
            <p:ph type="sldNum" sz="quarter" idx="10"/>
          </p:nvPr>
        </p:nvSpPr>
        <p:spPr/>
        <p:txBody>
          <a:bodyPr/>
          <a:lstStyle/>
          <a:p>
            <a:fld id="{BAED0096-BE15-458B-B7B0-B1D522D1E5AE}" type="slidenum">
              <a:rPr lang="en-US" smtClean="0"/>
              <a:t>11</a:t>
            </a:fld>
            <a:endParaRPr lang="en-US"/>
          </a:p>
        </p:txBody>
      </p:sp>
    </p:spTree>
    <p:extLst>
      <p:ext uri="{BB962C8B-B14F-4D97-AF65-F5344CB8AC3E}">
        <p14:creationId xmlns:p14="http://schemas.microsoft.com/office/powerpoint/2010/main" val="1407433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any marketing campaign,</a:t>
            </a:r>
            <a:r>
              <a:rPr lang="en-US" baseline="0" dirty="0"/>
              <a:t> the internal communications are the final key to success. There are several important timeline milestones that require multiple teams to participate. The first teams required will be the content creation and graphic design teams. They are critical to all of the messaging that will be used throughout the 3-month long campaign. </a:t>
            </a:r>
          </a:p>
          <a:p>
            <a:endParaRPr lang="en-US" baseline="0" dirty="0"/>
          </a:p>
          <a:p>
            <a:r>
              <a:rPr lang="en-US" baseline="0" dirty="0"/>
              <a:t>As the project moves towards implementation, it is time to deliver internal training to the sales and support teams. This training will include the both the internal sales team and the franchisees. The sales reps will need to know about the offers and the sources of the leads. </a:t>
            </a:r>
          </a:p>
          <a:p>
            <a:endParaRPr lang="en-US" baseline="0" dirty="0"/>
          </a:p>
          <a:p>
            <a:r>
              <a:rPr lang="en-US" baseline="0" dirty="0"/>
              <a:t>As the campaign moves through its life cycle, key metrics will begin to be reviewed and delivered to both the internal clients and the executive team for discussion and evaluation. Throughout the campaign there will be opportunities to adjust not only the messaging but the offer delivery vehicles as well. </a:t>
            </a:r>
            <a:endParaRPr lang="en-US" dirty="0"/>
          </a:p>
        </p:txBody>
      </p:sp>
      <p:sp>
        <p:nvSpPr>
          <p:cNvPr id="4" name="Slide Number Placeholder 3"/>
          <p:cNvSpPr>
            <a:spLocks noGrp="1"/>
          </p:cNvSpPr>
          <p:nvPr>
            <p:ph type="sldNum" sz="quarter" idx="10"/>
          </p:nvPr>
        </p:nvSpPr>
        <p:spPr/>
        <p:txBody>
          <a:bodyPr/>
          <a:lstStyle/>
          <a:p>
            <a:fld id="{BAED0096-BE15-458B-B7B0-B1D522D1E5AE}" type="slidenum">
              <a:rPr lang="en-US" smtClean="0"/>
              <a:t>12</a:t>
            </a:fld>
            <a:endParaRPr lang="en-US"/>
          </a:p>
        </p:txBody>
      </p:sp>
    </p:spTree>
    <p:extLst>
      <p:ext uri="{BB962C8B-B14F-4D97-AF65-F5344CB8AC3E}">
        <p14:creationId xmlns:p14="http://schemas.microsoft.com/office/powerpoint/2010/main" val="1481200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for your attention today, you can contact me with any further questions at 813-731-5629 or via email, martin@grobisen.com</a:t>
            </a:r>
            <a:endParaRPr lang="en-US" dirty="0"/>
          </a:p>
        </p:txBody>
      </p:sp>
      <p:sp>
        <p:nvSpPr>
          <p:cNvPr id="4" name="Slide Number Placeholder 3"/>
          <p:cNvSpPr>
            <a:spLocks noGrp="1"/>
          </p:cNvSpPr>
          <p:nvPr>
            <p:ph type="sldNum" sz="quarter" idx="10"/>
          </p:nvPr>
        </p:nvSpPr>
        <p:spPr/>
        <p:txBody>
          <a:bodyPr/>
          <a:lstStyle/>
          <a:p>
            <a:fld id="{BAED0096-BE15-458B-B7B0-B1D522D1E5AE}" type="slidenum">
              <a:rPr lang="en-US" smtClean="0"/>
              <a:t>13</a:t>
            </a:fld>
            <a:endParaRPr lang="en-US"/>
          </a:p>
        </p:txBody>
      </p:sp>
    </p:spTree>
    <p:extLst>
      <p:ext uri="{BB962C8B-B14F-4D97-AF65-F5344CB8AC3E}">
        <p14:creationId xmlns:p14="http://schemas.microsoft.com/office/powerpoint/2010/main" val="1222884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05250"/>
          </a:xfrm>
        </p:spPr>
        <p:txBody>
          <a:bodyPr/>
          <a:lstStyle/>
          <a:p>
            <a:pPr marL="0" indent="0">
              <a:buFont typeface="Arial" panose="020B0604020202020204" pitchFamily="34" charset="0"/>
              <a:buNone/>
            </a:pPr>
            <a:r>
              <a:rPr lang="en-US" dirty="0"/>
              <a:t>The focus of our campaign is the to drive more utilization of our large format advertising vehicles. </a:t>
            </a:r>
          </a:p>
          <a:p>
            <a:pPr marL="0" indent="0">
              <a:buFont typeface="Arial" panose="020B0604020202020204" pitchFamily="34" charset="0"/>
              <a:buNone/>
            </a:pPr>
            <a:endParaRPr lang="en-US" dirty="0"/>
          </a:p>
          <a:p>
            <a:pPr marL="0" indent="0">
              <a:buFont typeface="Arial" panose="020B0604020202020204" pitchFamily="34" charset="0"/>
              <a:buNone/>
            </a:pPr>
            <a:r>
              <a:rPr lang="en-US" sz="1200" b="0" i="0" kern="1200" dirty="0">
                <a:solidFill>
                  <a:schemeClr val="tx1"/>
                </a:solidFill>
                <a:effectLst/>
                <a:latin typeface="+mn-lt"/>
                <a:ea typeface="+mn-ea"/>
                <a:cs typeface="+mn-cs"/>
              </a:rPr>
              <a:t>Fifty-six percent (56%) of postcards are read by recipients.</a:t>
            </a:r>
            <a:r>
              <a:rPr lang="en-US" sz="1200" b="0" i="0" kern="1200" baseline="0" dirty="0">
                <a:solidFill>
                  <a:schemeClr val="tx1"/>
                </a:solidFill>
                <a:effectLst/>
                <a:latin typeface="+mn-lt"/>
                <a:ea typeface="+mn-ea"/>
                <a:cs typeface="+mn-cs"/>
              </a:rPr>
              <a:t> </a:t>
            </a:r>
          </a:p>
          <a:p>
            <a:pPr marL="0" indent="0">
              <a:buFont typeface="Arial" panose="020B0604020202020204" pitchFamily="34" charset="0"/>
              <a:buNone/>
            </a:pPr>
            <a:endParaRPr lang="en-US" dirty="0"/>
          </a:p>
          <a:p>
            <a:pPr marL="0" indent="0">
              <a:buFont typeface="Arial" panose="020B0604020202020204" pitchFamily="34" charset="0"/>
              <a:buNone/>
            </a:pPr>
            <a:r>
              <a:rPr lang="en-US" sz="1200" b="0" i="0" kern="1200" baseline="0" dirty="0">
                <a:solidFill>
                  <a:schemeClr val="tx1"/>
                </a:solidFill>
                <a:effectLst/>
                <a:latin typeface="+mn-lt"/>
                <a:ea typeface="+mn-ea"/>
                <a:cs typeface="+mn-cs"/>
              </a:rPr>
              <a:t>Thus,</a:t>
            </a:r>
            <a:r>
              <a:rPr lang="en-US" sz="1200" b="0" i="0" kern="1200" dirty="0">
                <a:solidFill>
                  <a:schemeClr val="tx1"/>
                </a:solidFill>
                <a:effectLst/>
                <a:latin typeface="+mn-lt"/>
                <a:ea typeface="+mn-ea"/>
                <a:cs typeface="+mn-cs"/>
              </a:rPr>
              <a:t> we feel that makes</a:t>
            </a:r>
            <a:r>
              <a:rPr lang="en-US" sz="1200" b="0" i="0" kern="1200" baseline="0" dirty="0">
                <a:solidFill>
                  <a:schemeClr val="tx1"/>
                </a:solidFill>
                <a:effectLst/>
                <a:latin typeface="+mn-lt"/>
                <a:ea typeface="+mn-ea"/>
                <a:cs typeface="+mn-cs"/>
              </a:rPr>
              <a:t> large format advertising </a:t>
            </a:r>
            <a:r>
              <a:rPr lang="en-US" dirty="0"/>
              <a:t>an excellent</a:t>
            </a:r>
            <a:r>
              <a:rPr lang="en-US" baseline="0" dirty="0"/>
              <a:t> vehicle for our clients. In this campaign we are focused on the restaurant industry and feel that the large format is a unique opportunity for our clients to see high ROI.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I would like to start with a quick overview of the strategy. </a:t>
            </a:r>
          </a:p>
          <a:p>
            <a:pPr marL="171450" indent="-171450">
              <a:buFont typeface="Arial" panose="020B0604020202020204" pitchFamily="34" charset="0"/>
              <a:buChar char="•"/>
            </a:pPr>
            <a:r>
              <a:rPr lang="en-US" dirty="0"/>
              <a:t>I will then provide some detail around the planned tactics for each marketing vehicle and the accompanying budget requirements. </a:t>
            </a:r>
          </a:p>
          <a:p>
            <a:pPr marL="171450" indent="-171450">
              <a:buFont typeface="Arial" panose="020B0604020202020204" pitchFamily="34" charset="0"/>
              <a:buChar char="•"/>
            </a:pPr>
            <a:r>
              <a:rPr lang="en-US" dirty="0"/>
              <a:t>Of course, every campaign needs a well-design content and messaging strategy. I will provide a high-level view of both the Pardot tool and the drip program plans. </a:t>
            </a:r>
          </a:p>
          <a:p>
            <a:pPr marL="171450" indent="-171450">
              <a:buFont typeface="Arial" panose="020B0604020202020204" pitchFamily="34" charset="0"/>
              <a:buChar char="•"/>
            </a:pPr>
            <a:r>
              <a:rPr lang="en-US" dirty="0"/>
              <a:t>The internal communications plan and timeline allow for both learning and sales training. The communications</a:t>
            </a:r>
            <a:r>
              <a:rPr lang="en-US" baseline="0" dirty="0"/>
              <a:t> plan </a:t>
            </a:r>
            <a:r>
              <a:rPr lang="en-US" dirty="0"/>
              <a:t>will help ensure that our campaign is successful and that our franchisees see increased sales.  </a:t>
            </a:r>
          </a:p>
          <a:p>
            <a:pPr marL="171450" indent="-171450">
              <a:buFont typeface="Arial" panose="020B0604020202020204" pitchFamily="34" charset="0"/>
              <a:buChar char="•"/>
            </a:pPr>
            <a:r>
              <a:rPr lang="en-US" dirty="0"/>
              <a:t>We can then have a short Q&amp;A session, though if you have any questions during the presentation, please don’t hold them until the end. If it is something that I plan to cover, I will simply let you know. </a:t>
            </a:r>
          </a:p>
          <a:p>
            <a:endParaRPr lang="en-US" dirty="0"/>
          </a:p>
        </p:txBody>
      </p:sp>
      <p:sp>
        <p:nvSpPr>
          <p:cNvPr id="4" name="Slide Number Placeholder 3"/>
          <p:cNvSpPr>
            <a:spLocks noGrp="1"/>
          </p:cNvSpPr>
          <p:nvPr>
            <p:ph type="sldNum" sz="quarter" idx="10"/>
          </p:nvPr>
        </p:nvSpPr>
        <p:spPr/>
        <p:txBody>
          <a:bodyPr/>
          <a:lstStyle/>
          <a:p>
            <a:fld id="{BAED0096-BE15-458B-B7B0-B1D522D1E5AE}" type="slidenum">
              <a:rPr lang="en-US" smtClean="0"/>
              <a:t>2</a:t>
            </a:fld>
            <a:endParaRPr lang="en-US"/>
          </a:p>
        </p:txBody>
      </p:sp>
    </p:spTree>
    <p:extLst>
      <p:ext uri="{BB962C8B-B14F-4D97-AF65-F5344CB8AC3E}">
        <p14:creationId xmlns:p14="http://schemas.microsoft.com/office/powerpoint/2010/main" val="332269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all know, Pardot is a new tool that has yet to be fully implemented to drive increased traffic and sales opportunities. </a:t>
            </a:r>
          </a:p>
          <a:p>
            <a:endParaRPr lang="en-US" dirty="0"/>
          </a:p>
          <a:p>
            <a:r>
              <a:rPr lang="en-US" dirty="0"/>
              <a:t>One of the best uses of Pardot is their drip campaigns and the associated logic for driving email marketing campaigns. </a:t>
            </a:r>
          </a:p>
          <a:p>
            <a:endParaRPr lang="en-US" dirty="0"/>
          </a:p>
          <a:p>
            <a:r>
              <a:rPr lang="en-US" dirty="0"/>
              <a:t>We have numerous industry specific testimonials and case studies, this is a great way to drive prospect interest resulting in improved open and click through rates.</a:t>
            </a:r>
          </a:p>
          <a:p>
            <a:endParaRPr lang="en-US" dirty="0"/>
          </a:p>
          <a:p>
            <a:r>
              <a:rPr lang="en-US" dirty="0"/>
              <a:t>Combining our email marketing efforts with some targeted Google AdWords and social media efforts, we should be able to not only engage our current prospects, but also drive new leads into Pardot, extending our reach. </a:t>
            </a:r>
          </a:p>
          <a:p>
            <a:endParaRPr lang="en-US" dirty="0"/>
          </a:p>
          <a:p>
            <a:r>
              <a:rPr lang="en-US" dirty="0"/>
              <a:t>We will also be syndicating content in specific restaurant</a:t>
            </a:r>
            <a:r>
              <a:rPr lang="en-US" baseline="0" dirty="0"/>
              <a:t> </a:t>
            </a:r>
            <a:r>
              <a:rPr lang="en-US" dirty="0"/>
              <a:t>industry portals. With the right messaging and imagery,</a:t>
            </a:r>
            <a:r>
              <a:rPr lang="en-US" baseline="0" dirty="0"/>
              <a:t> we will be able to drive even more engaged leads into our funnel. </a:t>
            </a:r>
            <a:r>
              <a:rPr lang="en-US" dirty="0"/>
              <a:t>  </a:t>
            </a:r>
          </a:p>
        </p:txBody>
      </p:sp>
      <p:sp>
        <p:nvSpPr>
          <p:cNvPr id="4" name="Slide Number Placeholder 3"/>
          <p:cNvSpPr>
            <a:spLocks noGrp="1"/>
          </p:cNvSpPr>
          <p:nvPr>
            <p:ph type="sldNum" sz="quarter" idx="10"/>
          </p:nvPr>
        </p:nvSpPr>
        <p:spPr/>
        <p:txBody>
          <a:bodyPr/>
          <a:lstStyle/>
          <a:p>
            <a:fld id="{BAED0096-BE15-458B-B7B0-B1D522D1E5AE}" type="slidenum">
              <a:rPr lang="en-US" smtClean="0"/>
              <a:t>3</a:t>
            </a:fld>
            <a:endParaRPr lang="en-US"/>
          </a:p>
        </p:txBody>
      </p:sp>
    </p:spTree>
    <p:extLst>
      <p:ext uri="{BB962C8B-B14F-4D97-AF65-F5344CB8AC3E}">
        <p14:creationId xmlns:p14="http://schemas.microsoft.com/office/powerpoint/2010/main" val="332907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campaign will utilize all of our internal marketing tools and team members in order to drive the best results. </a:t>
            </a:r>
          </a:p>
          <a:p>
            <a:endParaRPr lang="en-US" dirty="0"/>
          </a:p>
          <a:p>
            <a:r>
              <a:rPr lang="en-US" baseline="0" dirty="0"/>
              <a:t>The Salesforce CRM has </a:t>
            </a:r>
            <a:r>
              <a:rPr lang="en-US" sz="1200" kern="1200" dirty="0">
                <a:solidFill>
                  <a:schemeClr val="tx1"/>
                </a:solidFill>
                <a:effectLst/>
                <a:latin typeface="+mn-lt"/>
                <a:ea typeface="+mn-ea"/>
                <a:cs typeface="+mn-cs"/>
              </a:rPr>
              <a:t>14,386 current restaurant clients and 23,474 restaurant prospects. By utilizing this extensive database and building specific</a:t>
            </a:r>
            <a:r>
              <a:rPr lang="en-US" sz="1200" kern="1200" baseline="0" dirty="0">
                <a:solidFill>
                  <a:schemeClr val="tx1"/>
                </a:solidFill>
                <a:effectLst/>
                <a:latin typeface="+mn-lt"/>
                <a:ea typeface="+mn-ea"/>
                <a:cs typeface="+mn-cs"/>
              </a:rPr>
              <a:t> drip campaigns in the marketing automation tool, Pardot, we will be able to see excellent results, with open rates in the mid-single digits, possibly as high as 6-7%.</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sales reps</a:t>
            </a:r>
            <a:r>
              <a:rPr lang="en-US" sz="1200" kern="1200" baseline="0" dirty="0">
                <a:solidFill>
                  <a:schemeClr val="tx1"/>
                </a:solidFill>
                <a:effectLst/>
                <a:latin typeface="+mn-lt"/>
                <a:ea typeface="+mn-ea"/>
                <a:cs typeface="+mn-cs"/>
              </a:rPr>
              <a:t> should continue to use Engage to directly connect with the hot leads, adding the personal touch that only a direct email can do.</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key to driving new leads will be Google keywords and social media messaging. With the right combination of tools, we should be able to substantially increase our database of prospects driving increased sales opportunities for our franchisees.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Of course, being Valpak, we are fully vested in direct mail. For this campaign, we will use every available resource to drive new leads and connect with our current customers and prospects. </a:t>
            </a:r>
            <a:endParaRPr lang="en-US" dirty="0"/>
          </a:p>
        </p:txBody>
      </p:sp>
      <p:sp>
        <p:nvSpPr>
          <p:cNvPr id="4" name="Slide Number Placeholder 3"/>
          <p:cNvSpPr>
            <a:spLocks noGrp="1"/>
          </p:cNvSpPr>
          <p:nvPr>
            <p:ph type="sldNum" sz="quarter" idx="10"/>
          </p:nvPr>
        </p:nvSpPr>
        <p:spPr/>
        <p:txBody>
          <a:bodyPr/>
          <a:lstStyle/>
          <a:p>
            <a:fld id="{BAED0096-BE15-458B-B7B0-B1D522D1E5AE}" type="slidenum">
              <a:rPr lang="en-US" smtClean="0"/>
              <a:t>4</a:t>
            </a:fld>
            <a:endParaRPr lang="en-US"/>
          </a:p>
        </p:txBody>
      </p:sp>
    </p:spTree>
    <p:extLst>
      <p:ext uri="{BB962C8B-B14F-4D97-AF65-F5344CB8AC3E}">
        <p14:creationId xmlns:p14="http://schemas.microsoft.com/office/powerpoint/2010/main" val="310319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57700"/>
          </a:xfrm>
        </p:spPr>
        <p:txBody>
          <a:bodyPr/>
          <a:lstStyle/>
          <a:p>
            <a:r>
              <a:rPr lang="en-US" dirty="0"/>
              <a:t>This is a 3-month long lead generation</a:t>
            </a:r>
            <a:r>
              <a:rPr lang="en-US" baseline="0" dirty="0"/>
              <a:t> campaign designed to utilize several marketing sources for driving new leads, as well as internal resources to deliver more opportunity within our existing database – both existing customers and prospects. </a:t>
            </a:r>
          </a:p>
          <a:p>
            <a:endParaRPr lang="en-US" baseline="0" dirty="0"/>
          </a:p>
          <a:p>
            <a:r>
              <a:rPr lang="en-US" baseline="0" dirty="0"/>
              <a:t>The initial budget estimate is about $100,000 and can be broken down into 4 large buckets. </a:t>
            </a:r>
          </a:p>
          <a:p>
            <a:pPr marL="228600" indent="-228600">
              <a:buFont typeface="+mj-lt"/>
              <a:buAutoNum type="arabicPeriod"/>
            </a:pPr>
            <a:r>
              <a:rPr lang="en-US" baseline="0" dirty="0"/>
              <a:t>The largest percentage of the budget, 35% will be used with Google on keyword bidding. By choosing the highest priced keywords, and focusing on click through rates, we can determine success of conversions. </a:t>
            </a:r>
          </a:p>
          <a:p>
            <a:pPr marL="228600" indent="-228600">
              <a:buFont typeface="+mj-lt"/>
              <a:buAutoNum type="arabicPeriod"/>
            </a:pPr>
            <a:r>
              <a:rPr lang="en-US" baseline="0" dirty="0"/>
              <a:t>Once a restaurant owner searches for our keywords, we will then be able to remarket to them -30% of the budget . This is an excellent source of leads and has proven to be a great value for the budget spend. </a:t>
            </a:r>
          </a:p>
          <a:p>
            <a:pPr marL="228600" indent="-228600">
              <a:buFont typeface="+mj-lt"/>
              <a:buAutoNum type="arabicPeriod"/>
            </a:pPr>
            <a:r>
              <a:rPr lang="en-US" baseline="0" dirty="0"/>
              <a:t>Content marketing is always the best way to drive traffic to our Valpak site. By writing articles and blog posts that can be syndicated, we can get our message out to the sites where our prospect are already doing their research. Although the spend is focused on the 3-month campaign, great content will continue to drive leads long after the campaign is complete. </a:t>
            </a:r>
          </a:p>
          <a:p>
            <a:pPr marL="228600" indent="-228600">
              <a:buFont typeface="+mj-lt"/>
              <a:buAutoNum type="arabicPeriod"/>
            </a:pPr>
            <a:r>
              <a:rPr lang="en-US" baseline="0" dirty="0"/>
              <a:t>At Valpak, we believe that direct marketing is the best way to advertise, so all of our campaigns utilize our internal resources to drive success. The estimated hard costs for this campaign are about 15% of the overall budget. </a:t>
            </a:r>
          </a:p>
          <a:p>
            <a:endParaRPr lang="en-US" baseline="0" dirty="0"/>
          </a:p>
          <a:p>
            <a:r>
              <a:rPr lang="en-US" baseline="0" dirty="0"/>
              <a:t>As the campaign moves forward, some of the financial distribution may need to be adjusted in order to drive the most value out of this campaign.  </a:t>
            </a:r>
            <a:endParaRPr lang="en-US" dirty="0"/>
          </a:p>
        </p:txBody>
      </p:sp>
      <p:sp>
        <p:nvSpPr>
          <p:cNvPr id="4" name="Slide Number Placeholder 3"/>
          <p:cNvSpPr>
            <a:spLocks noGrp="1"/>
          </p:cNvSpPr>
          <p:nvPr>
            <p:ph type="sldNum" sz="quarter" idx="10"/>
          </p:nvPr>
        </p:nvSpPr>
        <p:spPr/>
        <p:txBody>
          <a:bodyPr/>
          <a:lstStyle/>
          <a:p>
            <a:fld id="{BAED0096-BE15-458B-B7B0-B1D522D1E5AE}" type="slidenum">
              <a:rPr lang="en-US" smtClean="0"/>
              <a:t>5</a:t>
            </a:fld>
            <a:endParaRPr lang="en-US"/>
          </a:p>
        </p:txBody>
      </p:sp>
    </p:spTree>
    <p:extLst>
      <p:ext uri="{BB962C8B-B14F-4D97-AF65-F5344CB8AC3E}">
        <p14:creationId xmlns:p14="http://schemas.microsoft.com/office/powerpoint/2010/main" val="396573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00525"/>
          </a:xfrm>
        </p:spPr>
        <p:txBody>
          <a:bodyPr/>
          <a:lstStyle/>
          <a:p>
            <a:r>
              <a:rPr lang="en-US" dirty="0"/>
              <a:t>The Pardot Marketing Automation Platform</a:t>
            </a:r>
            <a:r>
              <a:rPr lang="en-US" baseline="0" dirty="0"/>
              <a:t> is a great tool to drive traffic and lead generation. As with all email campaign tools, the 4 </a:t>
            </a:r>
            <a:r>
              <a:rPr lang="en-US" baseline="0" dirty="0" err="1"/>
              <a:t>Ts</a:t>
            </a:r>
            <a:r>
              <a:rPr lang="en-US" baseline="0" dirty="0"/>
              <a:t> should be considered as an essential strategy in targeting our efforts. </a:t>
            </a:r>
          </a:p>
          <a:p>
            <a:endParaRPr lang="en-US" baseline="0" dirty="0"/>
          </a:p>
          <a:p>
            <a:pPr marL="228600" indent="-228600">
              <a:buFont typeface="+mj-lt"/>
              <a:buAutoNum type="arabicPeriod"/>
            </a:pPr>
            <a:r>
              <a:rPr lang="en-US" baseline="0" dirty="0"/>
              <a:t>By tailoring our message to the target market, we will be able to ensure that the restaurant owner will see a message that will appear to be just for them – because it will be!</a:t>
            </a:r>
          </a:p>
          <a:p>
            <a:pPr marL="228600" indent="-228600">
              <a:buFont typeface="+mj-lt"/>
              <a:buAutoNum type="arabicPeriod"/>
            </a:pPr>
            <a:r>
              <a:rPr lang="en-US" baseline="0" dirty="0"/>
              <a:t>It is important that any campaign have some A/B testing during the initial set of drip emails. This will ensure that we can not only reach our intended target, but that the message will have a better chance of being opened and the links clicked on.</a:t>
            </a:r>
          </a:p>
          <a:p>
            <a:pPr marL="228600" indent="-228600">
              <a:buFont typeface="+mj-lt"/>
              <a:buAutoNum type="arabicPeriod"/>
            </a:pPr>
            <a:r>
              <a:rPr lang="en-US" baseline="0" dirty="0"/>
              <a:t>With a well-designed drip program, we can control the timing of each email to land at the right time to ensure a better open rate. Building a robust drip program is key to the timing of any email campaign. </a:t>
            </a:r>
          </a:p>
          <a:p>
            <a:pPr marL="228600" indent="-228600">
              <a:buFont typeface="+mj-lt"/>
              <a:buAutoNum type="arabicPeriod"/>
            </a:pPr>
            <a:r>
              <a:rPr lang="en-US" baseline="0" dirty="0"/>
              <a:t>One of the key issues with not using a tool like Pardot is that sending out general emails in a campaign do not provide good data to drive continual improvement. Using</a:t>
            </a:r>
            <a:r>
              <a:rPr lang="en-US" dirty="0"/>
              <a:t> Pardot</a:t>
            </a:r>
            <a:r>
              <a:rPr lang="en-US" baseline="0" dirty="0"/>
              <a:t> means that the next campaign can be even better. </a:t>
            </a:r>
          </a:p>
          <a:p>
            <a:pPr marL="0" indent="0">
              <a:buFont typeface="+mj-lt"/>
              <a:buNone/>
            </a:pPr>
            <a:endParaRPr lang="en-US" baseline="0" dirty="0"/>
          </a:p>
          <a:p>
            <a:pPr marL="0" indent="0">
              <a:buFont typeface="+mj-lt"/>
              <a:buNone/>
            </a:pPr>
            <a:r>
              <a:rPr lang="en-US" baseline="0" dirty="0"/>
              <a:t>But the tracking in Pardot can do so much more. When a prospect opens an email, they are given a score, the more active they are, the higher their score. This allows the sales team to judge the “hotness” of a lead. And by focusing their efforts on the hottest leads, sales should increase. </a:t>
            </a:r>
            <a:endParaRPr lang="en-US" dirty="0"/>
          </a:p>
        </p:txBody>
      </p:sp>
      <p:sp>
        <p:nvSpPr>
          <p:cNvPr id="4" name="Slide Number Placeholder 3"/>
          <p:cNvSpPr>
            <a:spLocks noGrp="1"/>
          </p:cNvSpPr>
          <p:nvPr>
            <p:ph type="sldNum" sz="quarter" idx="10"/>
          </p:nvPr>
        </p:nvSpPr>
        <p:spPr/>
        <p:txBody>
          <a:bodyPr/>
          <a:lstStyle/>
          <a:p>
            <a:fld id="{BAED0096-BE15-458B-B7B0-B1D522D1E5AE}" type="slidenum">
              <a:rPr lang="en-US" smtClean="0"/>
              <a:t>6</a:t>
            </a:fld>
            <a:endParaRPr lang="en-US"/>
          </a:p>
        </p:txBody>
      </p:sp>
    </p:spTree>
    <p:extLst>
      <p:ext uri="{BB962C8B-B14F-4D97-AF65-F5344CB8AC3E}">
        <p14:creationId xmlns:p14="http://schemas.microsoft.com/office/powerpoint/2010/main" val="3099168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the Salesforce integration is key to our success. With over 14,000 current restaurant clients and 23,000 prospects in our database,</a:t>
            </a:r>
            <a:r>
              <a:rPr lang="en-US" baseline="0" dirty="0"/>
              <a:t> we can build an incredible amount of momentum to drive both prospects and clients into our sales funnel. </a:t>
            </a:r>
          </a:p>
          <a:p>
            <a:endParaRPr lang="en-US" dirty="0"/>
          </a:p>
          <a:p>
            <a:r>
              <a:rPr lang="en-US" baseline="0" dirty="0"/>
              <a:t>And as new restaurant leads come in through our integrated marketing efforts, they can be added to our database and incorporated into the ongoing campaigns. </a:t>
            </a:r>
            <a:endParaRPr lang="en-US" dirty="0"/>
          </a:p>
        </p:txBody>
      </p:sp>
      <p:sp>
        <p:nvSpPr>
          <p:cNvPr id="4" name="Slide Number Placeholder 3"/>
          <p:cNvSpPr>
            <a:spLocks noGrp="1"/>
          </p:cNvSpPr>
          <p:nvPr>
            <p:ph type="sldNum" sz="quarter" idx="10"/>
          </p:nvPr>
        </p:nvSpPr>
        <p:spPr/>
        <p:txBody>
          <a:bodyPr/>
          <a:lstStyle/>
          <a:p>
            <a:fld id="{BAED0096-BE15-458B-B7B0-B1D522D1E5AE}" type="slidenum">
              <a:rPr lang="en-US" smtClean="0"/>
              <a:t>7</a:t>
            </a:fld>
            <a:endParaRPr lang="en-US"/>
          </a:p>
        </p:txBody>
      </p:sp>
    </p:spTree>
    <p:extLst>
      <p:ext uri="{BB962C8B-B14F-4D97-AF65-F5344CB8AC3E}">
        <p14:creationId xmlns:p14="http://schemas.microsoft.com/office/powerpoint/2010/main" val="294412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Pardot Marketing Automation Platform allows you to easily build drip campaigns</a:t>
            </a:r>
            <a:r>
              <a:rPr lang="en-US" baseline="0" dirty="0"/>
              <a:t> with their drip logic drag-n-drop interface. For example, sending out an email on Thursday between 10-2 you have the best chance of an initial email being opened. Each action on the part of a recipient will drive an increased score that will help the marketing team determine when a prospect should be made into a Sales lead. </a:t>
            </a:r>
          </a:p>
          <a:p>
            <a:endParaRPr lang="en-US" baseline="0" dirty="0"/>
          </a:p>
          <a:p>
            <a:pPr marL="0" marR="0" lvl="3" indent="0" algn="l" defTabSz="914400" rtl="0" eaLnBrk="1" fontAlgn="auto" latinLnBrk="0" hangingPunct="1">
              <a:lnSpc>
                <a:spcPct val="100000"/>
              </a:lnSpc>
              <a:spcBef>
                <a:spcPts val="0"/>
              </a:spcBef>
              <a:spcAft>
                <a:spcPts val="0"/>
              </a:spcAft>
              <a:buClrTx/>
              <a:buSzTx/>
              <a:buFontTx/>
              <a:buNone/>
              <a:tabLst/>
              <a:defRPr/>
            </a:pPr>
            <a:r>
              <a:rPr lang="en-US" baseline="0" dirty="0"/>
              <a:t>For the leads already in Salesforce, any action will add points and the sales rep will be notified that the lead has reactivated. If an email is opened, then the lead receives 5 points, if they click through a link, then 10 points and so on. This is the time for the Sales Rep to continue the conversation with the prospect via the phone, in-person</a:t>
            </a:r>
            <a:r>
              <a:rPr lang="en-US" dirty="0"/>
              <a:t> and with the</a:t>
            </a:r>
            <a:r>
              <a:rPr lang="en-US" baseline="0" dirty="0"/>
              <a:t> </a:t>
            </a:r>
            <a:r>
              <a:rPr lang="en-US" dirty="0"/>
              <a:t>Engage platform.</a:t>
            </a:r>
          </a:p>
          <a:p>
            <a:endParaRPr lang="en-US" baseline="0" dirty="0"/>
          </a:p>
          <a:p>
            <a:r>
              <a:rPr lang="en-US" baseline="0" dirty="0"/>
              <a:t>After the initial email, if there is no action taken, then after a pause, there is a second email sent. This drip can continue until there is action taken or for a specific period of time. </a:t>
            </a:r>
            <a:endParaRPr lang="en-US" dirty="0"/>
          </a:p>
        </p:txBody>
      </p:sp>
      <p:sp>
        <p:nvSpPr>
          <p:cNvPr id="4" name="Slide Number Placeholder 3"/>
          <p:cNvSpPr>
            <a:spLocks noGrp="1"/>
          </p:cNvSpPr>
          <p:nvPr>
            <p:ph type="sldNum" sz="quarter" idx="10"/>
          </p:nvPr>
        </p:nvSpPr>
        <p:spPr/>
        <p:txBody>
          <a:bodyPr/>
          <a:lstStyle/>
          <a:p>
            <a:fld id="{BAED0096-BE15-458B-B7B0-B1D522D1E5AE}" type="slidenum">
              <a:rPr lang="en-US" smtClean="0"/>
              <a:t>8</a:t>
            </a:fld>
            <a:endParaRPr lang="en-US"/>
          </a:p>
        </p:txBody>
      </p:sp>
    </p:spTree>
    <p:extLst>
      <p:ext uri="{BB962C8B-B14F-4D97-AF65-F5344CB8AC3E}">
        <p14:creationId xmlns:p14="http://schemas.microsoft.com/office/powerpoint/2010/main" val="799621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emails will have specific content that is relevant to the target market, in this case, the restaurant owner. </a:t>
            </a:r>
          </a:p>
          <a:p>
            <a:endParaRPr lang="en-US" dirty="0"/>
          </a:p>
          <a:p>
            <a:r>
              <a:rPr lang="en-US" dirty="0"/>
              <a:t>With core messaging we can drive increased open rate and click</a:t>
            </a:r>
            <a:r>
              <a:rPr lang="en-US" baseline="0" dirty="0"/>
              <a:t> through. In the rough draft example here, I have put together a basic message that will resonate with the restaurant client. By clicking on the </a:t>
            </a:r>
            <a:r>
              <a:rPr lang="en-US" baseline="0" dirty="0" err="1"/>
              <a:t>Blocky’s</a:t>
            </a:r>
            <a:r>
              <a:rPr lang="en-US" baseline="0" dirty="0"/>
              <a:t> Eatery video testimonial, we can ensure that the message to our prospect hits the mark. </a:t>
            </a:r>
            <a:endParaRPr lang="en-US" dirty="0"/>
          </a:p>
        </p:txBody>
      </p:sp>
      <p:sp>
        <p:nvSpPr>
          <p:cNvPr id="4" name="Slide Number Placeholder 3"/>
          <p:cNvSpPr>
            <a:spLocks noGrp="1"/>
          </p:cNvSpPr>
          <p:nvPr>
            <p:ph type="sldNum" sz="quarter" idx="10"/>
          </p:nvPr>
        </p:nvSpPr>
        <p:spPr/>
        <p:txBody>
          <a:bodyPr/>
          <a:lstStyle/>
          <a:p>
            <a:fld id="{BAED0096-BE15-458B-B7B0-B1D522D1E5AE}" type="slidenum">
              <a:rPr lang="en-US" smtClean="0"/>
              <a:t>9</a:t>
            </a:fld>
            <a:endParaRPr lang="en-US"/>
          </a:p>
        </p:txBody>
      </p:sp>
    </p:spTree>
    <p:extLst>
      <p:ext uri="{BB962C8B-B14F-4D97-AF65-F5344CB8AC3E}">
        <p14:creationId xmlns:p14="http://schemas.microsoft.com/office/powerpoint/2010/main" val="1527310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E60984-3DE0-4603-86DB-B521D1EBA2ED}"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23B9-D47D-4529-A1B1-6994CDE9E91B}" type="slidenum">
              <a:rPr lang="en-US" smtClean="0"/>
              <a:t>‹#›</a:t>
            </a:fld>
            <a:endParaRPr lang="en-US"/>
          </a:p>
        </p:txBody>
      </p:sp>
    </p:spTree>
    <p:extLst>
      <p:ext uri="{BB962C8B-B14F-4D97-AF65-F5344CB8AC3E}">
        <p14:creationId xmlns:p14="http://schemas.microsoft.com/office/powerpoint/2010/main" val="309966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E60984-3DE0-4603-86DB-B521D1EBA2ED}"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23B9-D47D-4529-A1B1-6994CDE9E91B}" type="slidenum">
              <a:rPr lang="en-US" smtClean="0"/>
              <a:t>‹#›</a:t>
            </a:fld>
            <a:endParaRPr lang="en-US"/>
          </a:p>
        </p:txBody>
      </p:sp>
    </p:spTree>
    <p:extLst>
      <p:ext uri="{BB962C8B-B14F-4D97-AF65-F5344CB8AC3E}">
        <p14:creationId xmlns:p14="http://schemas.microsoft.com/office/powerpoint/2010/main" val="626665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E60984-3DE0-4603-86DB-B521D1EBA2ED}"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23B9-D47D-4529-A1B1-6994CDE9E91B}" type="slidenum">
              <a:rPr lang="en-US" smtClean="0"/>
              <a:t>‹#›</a:t>
            </a:fld>
            <a:endParaRPr lang="en-US"/>
          </a:p>
        </p:txBody>
      </p:sp>
    </p:spTree>
    <p:extLst>
      <p:ext uri="{BB962C8B-B14F-4D97-AF65-F5344CB8AC3E}">
        <p14:creationId xmlns:p14="http://schemas.microsoft.com/office/powerpoint/2010/main" val="297680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E60984-3DE0-4603-86DB-B521D1EBA2ED}"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23B9-D47D-4529-A1B1-6994CDE9E91B}" type="slidenum">
              <a:rPr lang="en-US" smtClean="0"/>
              <a:t>‹#›</a:t>
            </a:fld>
            <a:endParaRPr lang="en-US"/>
          </a:p>
        </p:txBody>
      </p:sp>
    </p:spTree>
    <p:extLst>
      <p:ext uri="{BB962C8B-B14F-4D97-AF65-F5344CB8AC3E}">
        <p14:creationId xmlns:p14="http://schemas.microsoft.com/office/powerpoint/2010/main" val="1459580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E60984-3DE0-4603-86DB-B521D1EBA2ED}"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23B9-D47D-4529-A1B1-6994CDE9E91B}" type="slidenum">
              <a:rPr lang="en-US" smtClean="0"/>
              <a:t>‹#›</a:t>
            </a:fld>
            <a:endParaRPr lang="en-US"/>
          </a:p>
        </p:txBody>
      </p:sp>
    </p:spTree>
    <p:extLst>
      <p:ext uri="{BB962C8B-B14F-4D97-AF65-F5344CB8AC3E}">
        <p14:creationId xmlns:p14="http://schemas.microsoft.com/office/powerpoint/2010/main" val="426648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E60984-3DE0-4603-86DB-B521D1EBA2ED}"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A23B9-D47D-4529-A1B1-6994CDE9E91B}" type="slidenum">
              <a:rPr lang="en-US" smtClean="0"/>
              <a:t>‹#›</a:t>
            </a:fld>
            <a:endParaRPr lang="en-US"/>
          </a:p>
        </p:txBody>
      </p:sp>
    </p:spTree>
    <p:extLst>
      <p:ext uri="{BB962C8B-B14F-4D97-AF65-F5344CB8AC3E}">
        <p14:creationId xmlns:p14="http://schemas.microsoft.com/office/powerpoint/2010/main" val="2460385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E60984-3DE0-4603-86DB-B521D1EBA2ED}" type="datetimeFigureOut">
              <a:rPr lang="en-US" smtClean="0"/>
              <a:t>7/31/2023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EA23B9-D47D-4529-A1B1-6994CDE9E91B}" type="slidenum">
              <a:rPr lang="en-US" smtClean="0"/>
              <a:t>‹#›</a:t>
            </a:fld>
            <a:endParaRPr lang="en-US"/>
          </a:p>
        </p:txBody>
      </p:sp>
    </p:spTree>
    <p:extLst>
      <p:ext uri="{BB962C8B-B14F-4D97-AF65-F5344CB8AC3E}">
        <p14:creationId xmlns:p14="http://schemas.microsoft.com/office/powerpoint/2010/main" val="271216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E60984-3DE0-4603-86DB-B521D1EBA2ED}" type="datetimeFigureOut">
              <a:rPr lang="en-US" smtClean="0"/>
              <a:t>7/31/2023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EA23B9-D47D-4529-A1B1-6994CDE9E91B}" type="slidenum">
              <a:rPr lang="en-US" smtClean="0"/>
              <a:t>‹#›</a:t>
            </a:fld>
            <a:endParaRPr lang="en-US"/>
          </a:p>
        </p:txBody>
      </p:sp>
    </p:spTree>
    <p:extLst>
      <p:ext uri="{BB962C8B-B14F-4D97-AF65-F5344CB8AC3E}">
        <p14:creationId xmlns:p14="http://schemas.microsoft.com/office/powerpoint/2010/main" val="262194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60984-3DE0-4603-86DB-B521D1EBA2ED}" type="datetimeFigureOut">
              <a:rPr lang="en-US" smtClean="0"/>
              <a:t>7/31/2023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EA23B9-D47D-4529-A1B1-6994CDE9E91B}" type="slidenum">
              <a:rPr lang="en-US" smtClean="0"/>
              <a:t>‹#›</a:t>
            </a:fld>
            <a:endParaRPr lang="en-US"/>
          </a:p>
        </p:txBody>
      </p:sp>
    </p:spTree>
    <p:extLst>
      <p:ext uri="{BB962C8B-B14F-4D97-AF65-F5344CB8AC3E}">
        <p14:creationId xmlns:p14="http://schemas.microsoft.com/office/powerpoint/2010/main" val="192449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E60984-3DE0-4603-86DB-B521D1EBA2ED}"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A23B9-D47D-4529-A1B1-6994CDE9E91B}" type="slidenum">
              <a:rPr lang="en-US" smtClean="0"/>
              <a:t>‹#›</a:t>
            </a:fld>
            <a:endParaRPr lang="en-US"/>
          </a:p>
        </p:txBody>
      </p:sp>
    </p:spTree>
    <p:extLst>
      <p:ext uri="{BB962C8B-B14F-4D97-AF65-F5344CB8AC3E}">
        <p14:creationId xmlns:p14="http://schemas.microsoft.com/office/powerpoint/2010/main" val="234052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E60984-3DE0-4603-86DB-B521D1EBA2ED}"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A23B9-D47D-4529-A1B1-6994CDE9E91B}" type="slidenum">
              <a:rPr lang="en-US" smtClean="0"/>
              <a:t>‹#›</a:t>
            </a:fld>
            <a:endParaRPr lang="en-US"/>
          </a:p>
        </p:txBody>
      </p:sp>
    </p:spTree>
    <p:extLst>
      <p:ext uri="{BB962C8B-B14F-4D97-AF65-F5344CB8AC3E}">
        <p14:creationId xmlns:p14="http://schemas.microsoft.com/office/powerpoint/2010/main" val="2761860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60984-3DE0-4603-86DB-B521D1EBA2ED}" type="datetimeFigureOut">
              <a:rPr lang="en-US" smtClean="0"/>
              <a:t>7/31/2023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A23B9-D47D-4529-A1B1-6994CDE9E91B}" type="slidenum">
              <a:rPr lang="en-US" smtClean="0"/>
              <a:t>‹#›</a:t>
            </a:fld>
            <a:endParaRPr lang="en-US"/>
          </a:p>
        </p:txBody>
      </p:sp>
    </p:spTree>
    <p:extLst>
      <p:ext uri="{BB962C8B-B14F-4D97-AF65-F5344CB8AC3E}">
        <p14:creationId xmlns:p14="http://schemas.microsoft.com/office/powerpoint/2010/main" val="227296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64"/>
            <a:ext cx="12192000" cy="6906530"/>
          </a:xfrm>
          <a:prstGeom prst="rect">
            <a:avLst/>
          </a:prstGeom>
        </p:spPr>
      </p:pic>
      <p:sp>
        <p:nvSpPr>
          <p:cNvPr id="2" name="Title 1"/>
          <p:cNvSpPr>
            <a:spLocks noGrp="1"/>
          </p:cNvSpPr>
          <p:nvPr>
            <p:ph type="ctrTitle"/>
          </p:nvPr>
        </p:nvSpPr>
        <p:spPr>
          <a:xfrm>
            <a:off x="1524000" y="1511808"/>
            <a:ext cx="9144000" cy="2804160"/>
          </a:xfrm>
        </p:spPr>
        <p:txBody>
          <a:bodyPr>
            <a:normAutofit/>
          </a:bodyPr>
          <a:lstStyle/>
          <a:p>
            <a:r>
              <a:rPr lang="en-US" dirty="0"/>
              <a:t>Lead Generation Campaign </a:t>
            </a:r>
            <a:br>
              <a:rPr lang="en-US" dirty="0"/>
            </a:br>
            <a:r>
              <a:rPr lang="en-US" dirty="0"/>
              <a:t>for the </a:t>
            </a:r>
            <a:br>
              <a:rPr lang="en-US" dirty="0"/>
            </a:br>
            <a:r>
              <a:rPr lang="en-US" dirty="0"/>
              <a:t>Restaurant Category</a:t>
            </a:r>
          </a:p>
        </p:txBody>
      </p:sp>
    </p:spTree>
    <p:extLst>
      <p:ext uri="{BB962C8B-B14F-4D97-AF65-F5344CB8AC3E}">
        <p14:creationId xmlns:p14="http://schemas.microsoft.com/office/powerpoint/2010/main" val="73648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64"/>
            <a:ext cx="12192000" cy="6906530"/>
          </a:xfrm>
          <a:prstGeom prst="rect">
            <a:avLst/>
          </a:prstGeom>
        </p:spPr>
      </p:pic>
      <p:sp>
        <p:nvSpPr>
          <p:cNvPr id="2" name="Title 1"/>
          <p:cNvSpPr>
            <a:spLocks noGrp="1"/>
          </p:cNvSpPr>
          <p:nvPr>
            <p:ph type="title"/>
          </p:nvPr>
        </p:nvSpPr>
        <p:spPr>
          <a:xfrm>
            <a:off x="1228724" y="624840"/>
            <a:ext cx="10125075" cy="1172528"/>
          </a:xfrm>
        </p:spPr>
        <p:txBody>
          <a:bodyPr/>
          <a:lstStyle/>
          <a:p>
            <a:r>
              <a:rPr lang="en-US" dirty="0"/>
              <a:t>Content Syndication</a:t>
            </a:r>
          </a:p>
        </p:txBody>
      </p:sp>
      <p:pic>
        <p:nvPicPr>
          <p:cNvPr id="7" name="Picture 6"/>
          <p:cNvPicPr>
            <a:picLocks noChangeAspect="1"/>
          </p:cNvPicPr>
          <p:nvPr/>
        </p:nvPicPr>
        <p:blipFill>
          <a:blip r:embed="rId4"/>
          <a:stretch>
            <a:fillRect/>
          </a:stretch>
        </p:blipFill>
        <p:spPr>
          <a:xfrm>
            <a:off x="1412643" y="1831659"/>
            <a:ext cx="5471542" cy="3825557"/>
          </a:xfrm>
          <a:prstGeom prst="rect">
            <a:avLst/>
          </a:prstGeom>
        </p:spPr>
      </p:pic>
    </p:spTree>
    <p:extLst>
      <p:ext uri="{BB962C8B-B14F-4D97-AF65-F5344CB8AC3E}">
        <p14:creationId xmlns:p14="http://schemas.microsoft.com/office/powerpoint/2010/main" val="1857299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64"/>
            <a:ext cx="12192000" cy="6906530"/>
          </a:xfrm>
          <a:prstGeom prst="rect">
            <a:avLst/>
          </a:prstGeom>
        </p:spPr>
      </p:pic>
      <p:sp>
        <p:nvSpPr>
          <p:cNvPr id="2" name="Title 1"/>
          <p:cNvSpPr>
            <a:spLocks noGrp="1"/>
          </p:cNvSpPr>
          <p:nvPr>
            <p:ph type="title"/>
          </p:nvPr>
        </p:nvSpPr>
        <p:spPr>
          <a:xfrm>
            <a:off x="1228724" y="624840"/>
            <a:ext cx="10125075" cy="1172528"/>
          </a:xfrm>
        </p:spPr>
        <p:txBody>
          <a:bodyPr/>
          <a:lstStyle/>
          <a:p>
            <a:r>
              <a:rPr lang="en-US" dirty="0"/>
              <a:t>Social Media</a:t>
            </a:r>
          </a:p>
        </p:txBody>
      </p:sp>
      <p:pic>
        <p:nvPicPr>
          <p:cNvPr id="1026" name="Picture 2" descr="https://superdevresources.com/wp-content/uploads/2014/07/free-social-media-icon-s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724" y="2057083"/>
            <a:ext cx="6667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603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64"/>
            <a:ext cx="12192000" cy="6906530"/>
          </a:xfrm>
          <a:prstGeom prst="rect">
            <a:avLst/>
          </a:prstGeom>
        </p:spPr>
      </p:pic>
      <p:sp>
        <p:nvSpPr>
          <p:cNvPr id="2" name="Title 1"/>
          <p:cNvSpPr>
            <a:spLocks noGrp="1"/>
          </p:cNvSpPr>
          <p:nvPr>
            <p:ph type="title"/>
          </p:nvPr>
        </p:nvSpPr>
        <p:spPr>
          <a:xfrm>
            <a:off x="1228724" y="609600"/>
            <a:ext cx="10125075" cy="1218248"/>
          </a:xfrm>
        </p:spPr>
        <p:txBody>
          <a:bodyPr/>
          <a:lstStyle/>
          <a:p>
            <a:r>
              <a:rPr lang="en-US" dirty="0"/>
              <a:t>Internal Communication Timeline</a:t>
            </a:r>
          </a:p>
        </p:txBody>
      </p:sp>
      <p:sp>
        <p:nvSpPr>
          <p:cNvPr id="3" name="Content Placeholder 2"/>
          <p:cNvSpPr>
            <a:spLocks noGrp="1"/>
          </p:cNvSpPr>
          <p:nvPr>
            <p:ph idx="1"/>
          </p:nvPr>
        </p:nvSpPr>
        <p:spPr>
          <a:xfrm>
            <a:off x="1228724" y="1825625"/>
            <a:ext cx="6424613" cy="4351338"/>
          </a:xfrm>
        </p:spPr>
        <p:txBody>
          <a:bodyPr/>
          <a:lstStyle/>
          <a:p>
            <a:r>
              <a:rPr lang="en-US" dirty="0"/>
              <a:t>Content creators &amp; graphic design</a:t>
            </a:r>
          </a:p>
          <a:p>
            <a:r>
              <a:rPr lang="en-US" dirty="0"/>
              <a:t>Training for the sales team</a:t>
            </a:r>
          </a:p>
          <a:p>
            <a:r>
              <a:rPr lang="en-US" dirty="0"/>
              <a:t>Training for the support team</a:t>
            </a:r>
          </a:p>
          <a:p>
            <a:r>
              <a:rPr lang="en-US" dirty="0"/>
              <a:t>Training for the franchisees </a:t>
            </a:r>
          </a:p>
          <a:p>
            <a:r>
              <a:rPr lang="en-US" dirty="0"/>
              <a:t>Data-driven results</a:t>
            </a:r>
          </a:p>
          <a:p>
            <a:r>
              <a:rPr lang="en-US" dirty="0"/>
              <a:t>Evaluate and adjust</a:t>
            </a:r>
          </a:p>
        </p:txBody>
      </p:sp>
      <p:pic>
        <p:nvPicPr>
          <p:cNvPr id="1028" name="Picture 4" descr="http://projectmanagementtools.info/wp-content/uploads/2013/11/canstockphoto130858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9576" y="2631480"/>
            <a:ext cx="2662237" cy="1996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201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64"/>
            <a:ext cx="12192000" cy="6906530"/>
          </a:xfrm>
          <a:prstGeom prst="rect">
            <a:avLst/>
          </a:prstGeom>
        </p:spPr>
      </p:pic>
      <p:sp>
        <p:nvSpPr>
          <p:cNvPr id="2" name="Title 1"/>
          <p:cNvSpPr>
            <a:spLocks noGrp="1"/>
          </p:cNvSpPr>
          <p:nvPr>
            <p:ph type="title"/>
          </p:nvPr>
        </p:nvSpPr>
        <p:spPr>
          <a:xfrm>
            <a:off x="1228724" y="594360"/>
            <a:ext cx="10125075" cy="1203008"/>
          </a:xfrm>
        </p:spPr>
        <p:txBody>
          <a:bodyPr/>
          <a:lstStyle/>
          <a:p>
            <a:r>
              <a:rPr lang="en-US" dirty="0"/>
              <a:t>Q &amp; A</a:t>
            </a:r>
          </a:p>
        </p:txBody>
      </p:sp>
      <p:pic>
        <p:nvPicPr>
          <p:cNvPr id="5" name="Picture 4"/>
          <p:cNvPicPr>
            <a:picLocks noChangeAspect="1"/>
          </p:cNvPicPr>
          <p:nvPr/>
        </p:nvPicPr>
        <p:blipFill>
          <a:blip r:embed="rId4"/>
          <a:stretch>
            <a:fillRect/>
          </a:stretch>
        </p:blipFill>
        <p:spPr>
          <a:xfrm>
            <a:off x="1587840" y="1985086"/>
            <a:ext cx="6527727" cy="2739314"/>
          </a:xfrm>
          <a:prstGeom prst="rect">
            <a:avLst/>
          </a:prstGeom>
        </p:spPr>
      </p:pic>
      <p:sp>
        <p:nvSpPr>
          <p:cNvPr id="6" name="TextBox 5"/>
          <p:cNvSpPr txBox="1"/>
          <p:nvPr/>
        </p:nvSpPr>
        <p:spPr>
          <a:xfrm>
            <a:off x="1828800" y="5126864"/>
            <a:ext cx="6057900" cy="830997"/>
          </a:xfrm>
          <a:prstGeom prst="rect">
            <a:avLst/>
          </a:prstGeom>
          <a:noFill/>
        </p:spPr>
        <p:txBody>
          <a:bodyPr wrap="square" rtlCol="0">
            <a:spAutoFit/>
          </a:bodyPr>
          <a:lstStyle/>
          <a:p>
            <a:r>
              <a:rPr lang="en-US" sz="4800" dirty="0"/>
              <a:t>martin@grobisen.com</a:t>
            </a:r>
          </a:p>
        </p:txBody>
      </p:sp>
    </p:spTree>
    <p:extLst>
      <p:ext uri="{BB962C8B-B14F-4D97-AF65-F5344CB8AC3E}">
        <p14:creationId xmlns:p14="http://schemas.microsoft.com/office/powerpoint/2010/main" val="1461322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64"/>
            <a:ext cx="12192000" cy="6906530"/>
          </a:xfrm>
          <a:prstGeom prst="rect">
            <a:avLst/>
          </a:prstGeom>
        </p:spPr>
      </p:pic>
      <p:sp>
        <p:nvSpPr>
          <p:cNvPr id="2" name="Title 1"/>
          <p:cNvSpPr>
            <a:spLocks noGrp="1"/>
          </p:cNvSpPr>
          <p:nvPr>
            <p:ph type="title"/>
          </p:nvPr>
        </p:nvSpPr>
        <p:spPr>
          <a:xfrm>
            <a:off x="1228724" y="657225"/>
            <a:ext cx="9958389" cy="1133022"/>
          </a:xfrm>
        </p:spPr>
        <p:txBody>
          <a:bodyPr/>
          <a:lstStyle/>
          <a:p>
            <a:r>
              <a:rPr lang="en-US" dirty="0"/>
              <a:t>Overview</a:t>
            </a:r>
          </a:p>
        </p:txBody>
      </p:sp>
      <p:sp>
        <p:nvSpPr>
          <p:cNvPr id="3" name="Content Placeholder 2"/>
          <p:cNvSpPr>
            <a:spLocks noGrp="1"/>
          </p:cNvSpPr>
          <p:nvPr>
            <p:ph idx="1"/>
          </p:nvPr>
        </p:nvSpPr>
        <p:spPr>
          <a:xfrm>
            <a:off x="1228724" y="1814513"/>
            <a:ext cx="5934075" cy="4351338"/>
          </a:xfrm>
        </p:spPr>
        <p:txBody>
          <a:bodyPr/>
          <a:lstStyle/>
          <a:p>
            <a:r>
              <a:rPr lang="en-US" dirty="0"/>
              <a:t>Overall strategy</a:t>
            </a:r>
          </a:p>
          <a:p>
            <a:r>
              <a:rPr lang="en-US" dirty="0"/>
              <a:t>Planned tactics </a:t>
            </a:r>
          </a:p>
          <a:p>
            <a:r>
              <a:rPr lang="en-US" dirty="0"/>
              <a:t>Budget estimate</a:t>
            </a:r>
          </a:p>
          <a:p>
            <a:r>
              <a:rPr lang="en-US" dirty="0"/>
              <a:t>Content &amp; messaging strategy</a:t>
            </a:r>
          </a:p>
          <a:p>
            <a:r>
              <a:rPr lang="en-US" dirty="0"/>
              <a:t>Internal communication timeline</a:t>
            </a:r>
          </a:p>
          <a:p>
            <a:r>
              <a:rPr lang="en-US" dirty="0"/>
              <a:t>Q &amp; A</a:t>
            </a:r>
          </a:p>
        </p:txBody>
      </p:sp>
      <p:pic>
        <p:nvPicPr>
          <p:cNvPr id="3074" name="Picture 2" descr="http://www.ris.world/sites/default/files/overview-looking-glass_6.jpg"/>
          <p:cNvPicPr>
            <a:picLocks noChangeAspect="1" noChangeArrowheads="1"/>
          </p:cNvPicPr>
          <p:nvPr/>
        </p:nvPicPr>
        <p:blipFill rotWithShape="1">
          <a:blip r:embed="rId4">
            <a:extLst>
              <a:ext uri="{28A0092B-C50C-407E-A947-70E740481C1C}">
                <a14:useLocalDpi xmlns:a14="http://schemas.microsoft.com/office/drawing/2010/main" val="0"/>
              </a:ext>
            </a:extLst>
          </a:blip>
          <a:srcRect r="47981"/>
          <a:stretch/>
        </p:blipFill>
        <p:spPr bwMode="auto">
          <a:xfrm>
            <a:off x="7965281" y="2476501"/>
            <a:ext cx="2576513"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190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64"/>
            <a:ext cx="12192000" cy="6906530"/>
          </a:xfrm>
          <a:prstGeom prst="rect">
            <a:avLst/>
          </a:prstGeom>
        </p:spPr>
      </p:pic>
      <p:sp>
        <p:nvSpPr>
          <p:cNvPr id="2" name="Title 1"/>
          <p:cNvSpPr>
            <a:spLocks noGrp="1"/>
          </p:cNvSpPr>
          <p:nvPr>
            <p:ph type="title"/>
          </p:nvPr>
        </p:nvSpPr>
        <p:spPr>
          <a:xfrm>
            <a:off x="1228724" y="624840"/>
            <a:ext cx="10125075" cy="1172528"/>
          </a:xfrm>
        </p:spPr>
        <p:txBody>
          <a:bodyPr/>
          <a:lstStyle/>
          <a:p>
            <a:r>
              <a:rPr lang="en-US" dirty="0"/>
              <a:t>Overall Strategy</a:t>
            </a:r>
          </a:p>
        </p:txBody>
      </p:sp>
      <p:sp>
        <p:nvSpPr>
          <p:cNvPr id="3" name="Content Placeholder 2"/>
          <p:cNvSpPr>
            <a:spLocks noGrp="1"/>
          </p:cNvSpPr>
          <p:nvPr>
            <p:ph idx="1"/>
          </p:nvPr>
        </p:nvSpPr>
        <p:spPr>
          <a:xfrm>
            <a:off x="1264920" y="1825625"/>
            <a:ext cx="5897880" cy="4351338"/>
          </a:xfrm>
        </p:spPr>
        <p:txBody>
          <a:bodyPr>
            <a:normAutofit/>
          </a:bodyPr>
          <a:lstStyle/>
          <a:p>
            <a:r>
              <a:rPr lang="en-US" dirty="0"/>
              <a:t>Utilization of Pardot</a:t>
            </a:r>
          </a:p>
          <a:p>
            <a:pPr lvl="1"/>
            <a:r>
              <a:rPr lang="en-US" dirty="0"/>
              <a:t>Email campaign</a:t>
            </a:r>
          </a:p>
          <a:p>
            <a:pPr lvl="1"/>
            <a:r>
              <a:rPr lang="en-US" dirty="0"/>
              <a:t>Drip logic</a:t>
            </a:r>
          </a:p>
          <a:p>
            <a:r>
              <a:rPr lang="en-US" dirty="0"/>
              <a:t>Messaging</a:t>
            </a:r>
          </a:p>
          <a:p>
            <a:pPr lvl="1"/>
            <a:r>
              <a:rPr lang="en-US" dirty="0"/>
              <a:t>Restaurant testimonials &amp; case studies</a:t>
            </a:r>
          </a:p>
          <a:p>
            <a:pPr lvl="1"/>
            <a:r>
              <a:rPr lang="en-US" dirty="0"/>
              <a:t>Click through rates</a:t>
            </a:r>
          </a:p>
          <a:p>
            <a:r>
              <a:rPr lang="en-US" dirty="0"/>
              <a:t>Paid ads</a:t>
            </a:r>
          </a:p>
          <a:p>
            <a:pPr lvl="1"/>
            <a:r>
              <a:rPr lang="en-US" dirty="0"/>
              <a:t>Google AdWords</a:t>
            </a:r>
          </a:p>
          <a:p>
            <a:pPr lvl="1"/>
            <a:r>
              <a:rPr lang="en-US" dirty="0"/>
              <a:t>Social media</a:t>
            </a:r>
          </a:p>
          <a:p>
            <a:pPr lvl="1"/>
            <a:r>
              <a:rPr lang="en-US" dirty="0"/>
              <a:t>Restaurant industry portals</a:t>
            </a:r>
          </a:p>
          <a:p>
            <a:pPr lvl="1"/>
            <a:endParaRPr lang="en-US" dirty="0"/>
          </a:p>
        </p:txBody>
      </p:sp>
      <p:pic>
        <p:nvPicPr>
          <p:cNvPr id="2050" name="Picture 2" descr="http://previews.123rf.com/images/jlye/jlye0511/jlye051100206/287401-Photo-showing-pencil-with-a-printout-of-a-marketing-strategy-Stock-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9474" y="2465685"/>
            <a:ext cx="3408363" cy="226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49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530"/>
            <a:ext cx="12192000" cy="6906530"/>
          </a:xfrm>
          <a:prstGeom prst="rect">
            <a:avLst/>
          </a:prstGeom>
        </p:spPr>
      </p:pic>
      <p:sp>
        <p:nvSpPr>
          <p:cNvPr id="2" name="Title 1"/>
          <p:cNvSpPr>
            <a:spLocks noGrp="1"/>
          </p:cNvSpPr>
          <p:nvPr>
            <p:ph type="title"/>
          </p:nvPr>
        </p:nvSpPr>
        <p:spPr>
          <a:xfrm>
            <a:off x="1228724" y="594360"/>
            <a:ext cx="10125075" cy="1218248"/>
          </a:xfrm>
        </p:spPr>
        <p:txBody>
          <a:bodyPr/>
          <a:lstStyle/>
          <a:p>
            <a:r>
              <a:rPr lang="en-US" dirty="0"/>
              <a:t>Planned Tactics</a:t>
            </a:r>
          </a:p>
        </p:txBody>
      </p:sp>
      <p:sp>
        <p:nvSpPr>
          <p:cNvPr id="3" name="Content Placeholder 2"/>
          <p:cNvSpPr>
            <a:spLocks noGrp="1"/>
          </p:cNvSpPr>
          <p:nvPr>
            <p:ph idx="1"/>
          </p:nvPr>
        </p:nvSpPr>
        <p:spPr>
          <a:xfrm>
            <a:off x="1228724" y="1825625"/>
            <a:ext cx="6497956" cy="4351338"/>
          </a:xfrm>
        </p:spPr>
        <p:txBody>
          <a:bodyPr>
            <a:normAutofit fontScale="92500" lnSpcReduction="10000"/>
          </a:bodyPr>
          <a:lstStyle/>
          <a:p>
            <a:r>
              <a:rPr lang="en-US" dirty="0"/>
              <a:t>Salesforce with current restaurant clients and prospects</a:t>
            </a:r>
          </a:p>
          <a:p>
            <a:r>
              <a:rPr lang="en-US" dirty="0"/>
              <a:t>Pardot for email marketing automation</a:t>
            </a:r>
          </a:p>
          <a:p>
            <a:r>
              <a:rPr lang="en-US" dirty="0"/>
              <a:t>Engage Platform for sales reps to send follow-up emails</a:t>
            </a:r>
          </a:p>
          <a:p>
            <a:r>
              <a:rPr lang="en-US" dirty="0"/>
              <a:t>Google AdWords</a:t>
            </a:r>
          </a:p>
          <a:p>
            <a:r>
              <a:rPr lang="en-US" dirty="0"/>
              <a:t>Social Platforms - Facebook, Twitter, LinkedIn</a:t>
            </a:r>
          </a:p>
          <a:p>
            <a:r>
              <a:rPr lang="en-US" dirty="0"/>
              <a:t>Valpak tools</a:t>
            </a:r>
          </a:p>
          <a:p>
            <a:pPr lvl="1"/>
            <a:r>
              <a:rPr lang="en-US" dirty="0"/>
              <a:t>Direct Mail - Solo (proof in concept)</a:t>
            </a:r>
          </a:p>
          <a:p>
            <a:pPr lvl="1"/>
            <a:r>
              <a:rPr lang="en-US" dirty="0"/>
              <a:t>Valpak Advertising Website</a:t>
            </a:r>
          </a:p>
          <a:p>
            <a:pPr lvl="1"/>
            <a:r>
              <a:rPr lang="en-US" dirty="0"/>
              <a:t>Valpak Research Department</a:t>
            </a:r>
          </a:p>
          <a:p>
            <a:endParaRPr lang="en-US" dirty="0"/>
          </a:p>
        </p:txBody>
      </p:sp>
      <p:pic>
        <p:nvPicPr>
          <p:cNvPr id="4098" name="Picture 2" descr="http://d22k09cwrw3d6l.cloudfront.net/wp-content/uploads/2012/06/stategy-vs.-tactics-.jpg"/>
          <p:cNvPicPr>
            <a:picLocks noChangeAspect="1" noChangeArrowheads="1"/>
          </p:cNvPicPr>
          <p:nvPr/>
        </p:nvPicPr>
        <p:blipFill rotWithShape="1">
          <a:blip r:embed="rId4">
            <a:extLst>
              <a:ext uri="{28A0092B-C50C-407E-A947-70E740481C1C}">
                <a14:useLocalDpi xmlns:a14="http://schemas.microsoft.com/office/drawing/2010/main" val="0"/>
              </a:ext>
            </a:extLst>
          </a:blip>
          <a:srcRect l="20268" r="6843"/>
          <a:stretch/>
        </p:blipFill>
        <p:spPr bwMode="auto">
          <a:xfrm>
            <a:off x="8129587" y="3184402"/>
            <a:ext cx="2671764" cy="163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050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64"/>
            <a:ext cx="12192000" cy="6906530"/>
          </a:xfrm>
          <a:prstGeom prst="rect">
            <a:avLst/>
          </a:prstGeom>
        </p:spPr>
      </p:pic>
      <p:sp>
        <p:nvSpPr>
          <p:cNvPr id="2" name="Title 1"/>
          <p:cNvSpPr>
            <a:spLocks noGrp="1"/>
          </p:cNvSpPr>
          <p:nvPr>
            <p:ph type="title"/>
          </p:nvPr>
        </p:nvSpPr>
        <p:spPr>
          <a:xfrm>
            <a:off x="1228725" y="624840"/>
            <a:ext cx="10125075" cy="1204278"/>
          </a:xfrm>
        </p:spPr>
        <p:txBody>
          <a:bodyPr/>
          <a:lstStyle/>
          <a:p>
            <a:r>
              <a:rPr lang="en-US" dirty="0"/>
              <a:t>Budget</a:t>
            </a:r>
          </a:p>
        </p:txBody>
      </p:sp>
      <p:sp>
        <p:nvSpPr>
          <p:cNvPr id="3" name="Content Placeholder 2"/>
          <p:cNvSpPr>
            <a:spLocks noGrp="1"/>
          </p:cNvSpPr>
          <p:nvPr>
            <p:ph idx="1"/>
          </p:nvPr>
        </p:nvSpPr>
        <p:spPr>
          <a:xfrm>
            <a:off x="1228724" y="1825625"/>
            <a:ext cx="6162676" cy="4351338"/>
          </a:xfrm>
        </p:spPr>
        <p:txBody>
          <a:bodyPr/>
          <a:lstStyle/>
          <a:p>
            <a:r>
              <a:rPr lang="en-US" dirty="0"/>
              <a:t>3-month lead generation campaign</a:t>
            </a:r>
          </a:p>
          <a:p>
            <a:r>
              <a:rPr lang="en-US" dirty="0"/>
              <a:t>Initial investment: </a:t>
            </a:r>
          </a:p>
          <a:p>
            <a:pPr lvl="1"/>
            <a:r>
              <a:rPr lang="en-US" dirty="0"/>
              <a:t>$100,000 </a:t>
            </a:r>
          </a:p>
          <a:p>
            <a:r>
              <a:rPr lang="en-US" dirty="0"/>
              <a:t>Initial estimated distribution:</a:t>
            </a:r>
          </a:p>
          <a:p>
            <a:pPr lvl="1"/>
            <a:r>
              <a:rPr lang="en-US" dirty="0"/>
              <a:t>$35,000 - AdWords </a:t>
            </a:r>
          </a:p>
          <a:p>
            <a:pPr lvl="1"/>
            <a:r>
              <a:rPr lang="en-US" dirty="0"/>
              <a:t>$30,000 - Remarketing</a:t>
            </a:r>
          </a:p>
          <a:p>
            <a:pPr lvl="1"/>
            <a:r>
              <a:rPr lang="en-US" dirty="0"/>
              <a:t>$20,000 - Content syndication </a:t>
            </a:r>
          </a:p>
          <a:p>
            <a:pPr lvl="1"/>
            <a:r>
              <a:rPr lang="en-US" dirty="0"/>
              <a:t>$15,000 – Valpak direct mail expenses</a:t>
            </a:r>
          </a:p>
          <a:p>
            <a:pPr lvl="1"/>
            <a:endParaRPr lang="en-US" dirty="0"/>
          </a:p>
        </p:txBody>
      </p:sp>
      <p:pic>
        <p:nvPicPr>
          <p:cNvPr id="6" name="Picture 5"/>
          <p:cNvPicPr>
            <a:picLocks noChangeAspect="1"/>
          </p:cNvPicPr>
          <p:nvPr/>
        </p:nvPicPr>
        <p:blipFill>
          <a:blip r:embed="rId4"/>
          <a:stretch>
            <a:fillRect/>
          </a:stretch>
        </p:blipFill>
        <p:spPr>
          <a:xfrm>
            <a:off x="7567613" y="2447924"/>
            <a:ext cx="3362325" cy="2333625"/>
          </a:xfrm>
          <a:prstGeom prst="rect">
            <a:avLst/>
          </a:prstGeom>
        </p:spPr>
      </p:pic>
    </p:spTree>
    <p:extLst>
      <p:ext uri="{BB962C8B-B14F-4D97-AF65-F5344CB8AC3E}">
        <p14:creationId xmlns:p14="http://schemas.microsoft.com/office/powerpoint/2010/main" val="383739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64"/>
            <a:ext cx="12192000" cy="6906530"/>
          </a:xfrm>
          <a:prstGeom prst="rect">
            <a:avLst/>
          </a:prstGeom>
        </p:spPr>
      </p:pic>
      <p:sp>
        <p:nvSpPr>
          <p:cNvPr id="2" name="Title 1"/>
          <p:cNvSpPr>
            <a:spLocks noGrp="1"/>
          </p:cNvSpPr>
          <p:nvPr>
            <p:ph type="title"/>
          </p:nvPr>
        </p:nvSpPr>
        <p:spPr>
          <a:xfrm>
            <a:off x="1228724" y="640080"/>
            <a:ext cx="10125075" cy="1172528"/>
          </a:xfrm>
        </p:spPr>
        <p:txBody>
          <a:bodyPr/>
          <a:lstStyle/>
          <a:p>
            <a:r>
              <a:rPr lang="en-US" dirty="0"/>
              <a:t>Pardot Marketing Automation Platform </a:t>
            </a:r>
          </a:p>
        </p:txBody>
      </p:sp>
      <p:sp>
        <p:nvSpPr>
          <p:cNvPr id="3" name="Content Placeholder 2"/>
          <p:cNvSpPr>
            <a:spLocks noGrp="1"/>
          </p:cNvSpPr>
          <p:nvPr>
            <p:ph idx="1"/>
          </p:nvPr>
        </p:nvSpPr>
        <p:spPr>
          <a:xfrm>
            <a:off x="1228724" y="1825625"/>
            <a:ext cx="6027571" cy="4351338"/>
          </a:xfrm>
        </p:spPr>
        <p:txBody>
          <a:bodyPr/>
          <a:lstStyle/>
          <a:p>
            <a:r>
              <a:rPr lang="en-US" dirty="0"/>
              <a:t>The 4 </a:t>
            </a:r>
            <a:r>
              <a:rPr lang="en-US" dirty="0" err="1"/>
              <a:t>Ts</a:t>
            </a:r>
            <a:endParaRPr lang="en-US" dirty="0"/>
          </a:p>
          <a:p>
            <a:pPr marL="914400" lvl="1" indent="-457200">
              <a:buFont typeface="+mj-lt"/>
              <a:buAutoNum type="arabicPeriod"/>
            </a:pPr>
            <a:r>
              <a:rPr lang="en-US" dirty="0"/>
              <a:t>Tailoring the message for your target</a:t>
            </a:r>
          </a:p>
          <a:p>
            <a:pPr marL="914400" lvl="1" indent="-457200">
              <a:buFont typeface="+mj-lt"/>
              <a:buAutoNum type="arabicPeriod"/>
            </a:pPr>
            <a:r>
              <a:rPr lang="en-US" dirty="0"/>
              <a:t>Testing of the emails with A/B testing </a:t>
            </a:r>
          </a:p>
          <a:p>
            <a:pPr marL="914400" lvl="1" indent="-457200">
              <a:buFont typeface="+mj-lt"/>
              <a:buAutoNum type="arabicPeriod"/>
            </a:pPr>
            <a:r>
              <a:rPr lang="en-US" dirty="0"/>
              <a:t>Timing is essential to a good campaign</a:t>
            </a:r>
          </a:p>
          <a:p>
            <a:pPr marL="914400" lvl="1" indent="-457200">
              <a:buFont typeface="+mj-lt"/>
              <a:buAutoNum type="arabicPeriod"/>
            </a:pPr>
            <a:r>
              <a:rPr lang="en-US" dirty="0"/>
              <a:t>Tracking is the “holy grail” of a well developed campaign</a:t>
            </a:r>
          </a:p>
        </p:txBody>
      </p:sp>
      <p:pic>
        <p:nvPicPr>
          <p:cNvPr id="6" name="Picture 5"/>
          <p:cNvPicPr>
            <a:picLocks noChangeAspect="1"/>
          </p:cNvPicPr>
          <p:nvPr/>
        </p:nvPicPr>
        <p:blipFill rotWithShape="1">
          <a:blip r:embed="rId4"/>
          <a:srcRect r="46899"/>
          <a:stretch/>
        </p:blipFill>
        <p:spPr>
          <a:xfrm>
            <a:off x="7736429" y="2410619"/>
            <a:ext cx="1987718" cy="1590675"/>
          </a:xfrm>
          <a:prstGeom prst="rect">
            <a:avLst/>
          </a:prstGeom>
        </p:spPr>
      </p:pic>
    </p:spTree>
    <p:extLst>
      <p:ext uri="{BB962C8B-B14F-4D97-AF65-F5344CB8AC3E}">
        <p14:creationId xmlns:p14="http://schemas.microsoft.com/office/powerpoint/2010/main" val="2836215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64"/>
            <a:ext cx="12192000" cy="6906530"/>
          </a:xfrm>
          <a:prstGeom prst="rect">
            <a:avLst/>
          </a:prstGeom>
        </p:spPr>
      </p:pic>
      <p:sp>
        <p:nvSpPr>
          <p:cNvPr id="2" name="Title 1"/>
          <p:cNvSpPr>
            <a:spLocks noGrp="1"/>
          </p:cNvSpPr>
          <p:nvPr>
            <p:ph type="title"/>
          </p:nvPr>
        </p:nvSpPr>
        <p:spPr>
          <a:xfrm>
            <a:off x="1228724" y="681039"/>
            <a:ext cx="10125075" cy="1131569"/>
          </a:xfrm>
        </p:spPr>
        <p:txBody>
          <a:bodyPr/>
          <a:lstStyle/>
          <a:p>
            <a:r>
              <a:rPr lang="en-US" dirty="0"/>
              <a:t>Salesforce Integration</a:t>
            </a:r>
          </a:p>
        </p:txBody>
      </p:sp>
      <p:sp>
        <p:nvSpPr>
          <p:cNvPr id="3" name="Content Placeholder 2"/>
          <p:cNvSpPr>
            <a:spLocks noGrp="1"/>
          </p:cNvSpPr>
          <p:nvPr>
            <p:ph idx="1"/>
          </p:nvPr>
        </p:nvSpPr>
        <p:spPr>
          <a:xfrm>
            <a:off x="1228724" y="1825625"/>
            <a:ext cx="6162676" cy="4351338"/>
          </a:xfrm>
        </p:spPr>
        <p:txBody>
          <a:bodyPr/>
          <a:lstStyle/>
          <a:p>
            <a:r>
              <a:rPr lang="en-US" dirty="0"/>
              <a:t>14,386 </a:t>
            </a:r>
          </a:p>
          <a:p>
            <a:pPr lvl="1"/>
            <a:r>
              <a:rPr lang="en-US" dirty="0"/>
              <a:t>Current Restaurant </a:t>
            </a:r>
            <a:r>
              <a:rPr lang="en-US" b="1" dirty="0"/>
              <a:t>Clients</a:t>
            </a:r>
            <a:r>
              <a:rPr lang="en-US" dirty="0"/>
              <a:t> in Salesforce </a:t>
            </a:r>
          </a:p>
          <a:p>
            <a:r>
              <a:rPr lang="en-US" dirty="0"/>
              <a:t>23,474 </a:t>
            </a:r>
          </a:p>
          <a:p>
            <a:pPr lvl="1"/>
            <a:r>
              <a:rPr lang="en-US" dirty="0"/>
              <a:t>Restaurant </a:t>
            </a:r>
            <a:r>
              <a:rPr lang="en-US" b="1" dirty="0"/>
              <a:t>Prospects</a:t>
            </a:r>
            <a:r>
              <a:rPr lang="en-US" dirty="0"/>
              <a:t> in Salesforce </a:t>
            </a:r>
          </a:p>
          <a:p>
            <a:endParaRPr lang="en-US" dirty="0"/>
          </a:p>
        </p:txBody>
      </p:sp>
      <p:pic>
        <p:nvPicPr>
          <p:cNvPr id="9" name="Picture 8"/>
          <p:cNvPicPr>
            <a:picLocks noChangeAspect="1"/>
          </p:cNvPicPr>
          <p:nvPr/>
        </p:nvPicPr>
        <p:blipFill>
          <a:blip r:embed="rId4"/>
          <a:stretch>
            <a:fillRect/>
          </a:stretch>
        </p:blipFill>
        <p:spPr>
          <a:xfrm>
            <a:off x="7670071" y="2204869"/>
            <a:ext cx="3022974" cy="2448264"/>
          </a:xfrm>
          <a:prstGeom prst="rect">
            <a:avLst/>
          </a:prstGeom>
        </p:spPr>
      </p:pic>
    </p:spTree>
    <p:extLst>
      <p:ext uri="{BB962C8B-B14F-4D97-AF65-F5344CB8AC3E}">
        <p14:creationId xmlns:p14="http://schemas.microsoft.com/office/powerpoint/2010/main" val="56844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64"/>
            <a:ext cx="12192000" cy="6906530"/>
          </a:xfrm>
          <a:prstGeom prst="rect">
            <a:avLst/>
          </a:prstGeom>
        </p:spPr>
      </p:pic>
      <p:sp>
        <p:nvSpPr>
          <p:cNvPr id="2" name="Title 1"/>
          <p:cNvSpPr>
            <a:spLocks noGrp="1"/>
          </p:cNvSpPr>
          <p:nvPr>
            <p:ph type="title"/>
          </p:nvPr>
        </p:nvSpPr>
        <p:spPr>
          <a:xfrm>
            <a:off x="1228724" y="624840"/>
            <a:ext cx="10125075" cy="1187768"/>
          </a:xfrm>
        </p:spPr>
        <p:txBody>
          <a:bodyPr/>
          <a:lstStyle/>
          <a:p>
            <a:r>
              <a:rPr lang="en-US" dirty="0"/>
              <a:t>Pardot Marketing Automation</a:t>
            </a:r>
          </a:p>
        </p:txBody>
      </p:sp>
      <p:sp>
        <p:nvSpPr>
          <p:cNvPr id="3" name="Content Placeholder 2"/>
          <p:cNvSpPr>
            <a:spLocks noGrp="1"/>
          </p:cNvSpPr>
          <p:nvPr>
            <p:ph idx="1"/>
          </p:nvPr>
        </p:nvSpPr>
        <p:spPr>
          <a:xfrm>
            <a:off x="1228724" y="1825625"/>
            <a:ext cx="6338889" cy="4351338"/>
          </a:xfrm>
        </p:spPr>
        <p:txBody>
          <a:bodyPr/>
          <a:lstStyle/>
          <a:p>
            <a:r>
              <a:rPr lang="en-US" dirty="0"/>
              <a:t>Drip program example</a:t>
            </a:r>
          </a:p>
          <a:p>
            <a:pPr lvl="2"/>
            <a:r>
              <a:rPr lang="en-US" dirty="0"/>
              <a:t>Send Email #1 </a:t>
            </a:r>
          </a:p>
          <a:p>
            <a:pPr lvl="3"/>
            <a:r>
              <a:rPr lang="en-US" dirty="0"/>
              <a:t>If opened, add 5 points to score</a:t>
            </a:r>
          </a:p>
          <a:p>
            <a:pPr lvl="3"/>
            <a:r>
              <a:rPr lang="en-US" dirty="0"/>
              <a:t>If link clicked on, add 10 points to score</a:t>
            </a:r>
          </a:p>
          <a:p>
            <a:pPr lvl="3"/>
            <a:r>
              <a:rPr lang="en-US" dirty="0"/>
              <a:t>Notify Sales (Direct contact via Engage platform) </a:t>
            </a:r>
          </a:p>
          <a:p>
            <a:pPr lvl="2"/>
            <a:r>
              <a:rPr lang="en-US" dirty="0"/>
              <a:t>If unopened, pause 3 days, send Email #2 </a:t>
            </a:r>
          </a:p>
          <a:p>
            <a:pPr lvl="3"/>
            <a:r>
              <a:rPr lang="en-US" dirty="0"/>
              <a:t>If opened, add 5 points to score</a:t>
            </a:r>
          </a:p>
          <a:p>
            <a:pPr lvl="3"/>
            <a:r>
              <a:rPr lang="en-US" dirty="0"/>
              <a:t>If link clicked on, add 10 points to score</a:t>
            </a:r>
          </a:p>
          <a:p>
            <a:pPr lvl="3"/>
            <a:r>
              <a:rPr lang="en-US" dirty="0"/>
              <a:t>Notify Sales (Direct contact via Engage platform)</a:t>
            </a:r>
          </a:p>
          <a:p>
            <a:pPr marL="1143000" lvl="3">
              <a:spcBef>
                <a:spcPts val="1000"/>
              </a:spcBef>
            </a:pPr>
            <a:r>
              <a:rPr lang="en-US" dirty="0"/>
              <a:t> </a:t>
            </a:r>
            <a:r>
              <a:rPr lang="en-US" sz="2000" dirty="0"/>
              <a:t>If unopened, pause 5 days, send Email #3 </a:t>
            </a:r>
          </a:p>
          <a:p>
            <a:pPr lvl="2"/>
            <a:r>
              <a:rPr lang="en-US" dirty="0"/>
              <a:t>Drip logic continues…</a:t>
            </a:r>
          </a:p>
        </p:txBody>
      </p:sp>
      <p:pic>
        <p:nvPicPr>
          <p:cNvPr id="5" name="Content Placeholder 4"/>
          <p:cNvPicPr>
            <a:picLocks noChangeAspect="1"/>
          </p:cNvPicPr>
          <p:nvPr/>
        </p:nvPicPr>
        <p:blipFill>
          <a:blip r:embed="rId4"/>
          <a:stretch>
            <a:fillRect/>
          </a:stretch>
        </p:blipFill>
        <p:spPr>
          <a:xfrm>
            <a:off x="7567613" y="1933576"/>
            <a:ext cx="3362325" cy="2619375"/>
          </a:xfrm>
          <a:prstGeom prst="rect">
            <a:avLst/>
          </a:prstGeom>
        </p:spPr>
      </p:pic>
    </p:spTree>
    <p:extLst>
      <p:ext uri="{BB962C8B-B14F-4D97-AF65-F5344CB8AC3E}">
        <p14:creationId xmlns:p14="http://schemas.microsoft.com/office/powerpoint/2010/main" val="324794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64"/>
            <a:ext cx="12192000" cy="6906530"/>
          </a:xfrm>
          <a:prstGeom prst="rect">
            <a:avLst/>
          </a:prstGeom>
        </p:spPr>
      </p:pic>
      <p:sp>
        <p:nvSpPr>
          <p:cNvPr id="2" name="Title 1"/>
          <p:cNvSpPr>
            <a:spLocks noGrp="1"/>
          </p:cNvSpPr>
          <p:nvPr>
            <p:ph type="title"/>
          </p:nvPr>
        </p:nvSpPr>
        <p:spPr>
          <a:xfrm>
            <a:off x="1228724" y="624840"/>
            <a:ext cx="10125075" cy="1172528"/>
          </a:xfrm>
        </p:spPr>
        <p:txBody>
          <a:bodyPr/>
          <a:lstStyle/>
          <a:p>
            <a:r>
              <a:rPr lang="en-US" dirty="0"/>
              <a:t>Content &amp; Messaging Strategy</a:t>
            </a:r>
          </a:p>
        </p:txBody>
      </p:sp>
      <p:sp>
        <p:nvSpPr>
          <p:cNvPr id="3" name="Content Placeholder 2"/>
          <p:cNvSpPr>
            <a:spLocks noGrp="1"/>
          </p:cNvSpPr>
          <p:nvPr>
            <p:ph idx="1"/>
          </p:nvPr>
        </p:nvSpPr>
        <p:spPr>
          <a:xfrm>
            <a:off x="1228723" y="1825625"/>
            <a:ext cx="6200777" cy="4351338"/>
          </a:xfrm>
        </p:spPr>
        <p:txBody>
          <a:bodyPr>
            <a:normAutofit/>
          </a:bodyPr>
          <a:lstStyle/>
          <a:p>
            <a:pPr marL="0" indent="0">
              <a:buNone/>
            </a:pPr>
            <a:r>
              <a:rPr lang="en-US" sz="1400" dirty="0"/>
              <a:t>Dear %%Name%%,</a:t>
            </a:r>
          </a:p>
          <a:p>
            <a:pPr marL="0" indent="0">
              <a:buNone/>
            </a:pPr>
            <a:r>
              <a:rPr lang="en-US" sz="1400" dirty="0"/>
              <a:t>We know that getting new customers and retaining current customers in the restaurant industry is a challenge.</a:t>
            </a:r>
          </a:p>
          <a:p>
            <a:pPr marL="0" indent="0">
              <a:buNone/>
            </a:pPr>
            <a:r>
              <a:rPr lang="en-US" sz="1400" dirty="0"/>
              <a:t>Do you want more measurable results from your marketing efforts? </a:t>
            </a:r>
          </a:p>
          <a:p>
            <a:pPr marL="0" indent="0">
              <a:buNone/>
            </a:pPr>
            <a:r>
              <a:rPr lang="en-US" sz="1400" i="1" dirty="0">
                <a:solidFill>
                  <a:srgbClr val="FF0000"/>
                </a:solidFill>
              </a:rPr>
              <a:t>Fifty-six percent (56%) of postcards are read by recipients</a:t>
            </a:r>
          </a:p>
          <a:p>
            <a:pPr marL="0" indent="0">
              <a:buNone/>
            </a:pPr>
            <a:r>
              <a:rPr lang="en-US" sz="2000" dirty="0"/>
              <a:t>Want to See Results Today? </a:t>
            </a:r>
          </a:p>
          <a:p>
            <a:pPr marL="0" indent="0">
              <a:buNone/>
            </a:pPr>
            <a:r>
              <a:rPr lang="en-US" sz="2000" dirty="0"/>
              <a:t>Follow the link to </a:t>
            </a:r>
            <a:r>
              <a:rPr lang="en-US" sz="2000" dirty="0" err="1"/>
              <a:t>Blocky’s</a:t>
            </a:r>
            <a:r>
              <a:rPr lang="en-US" sz="2000" dirty="0"/>
              <a:t> eatery. </a:t>
            </a:r>
          </a:p>
        </p:txBody>
      </p:sp>
      <p:pic>
        <p:nvPicPr>
          <p:cNvPr id="5" name="Picture 4"/>
          <p:cNvPicPr>
            <a:picLocks noChangeAspect="1"/>
          </p:cNvPicPr>
          <p:nvPr/>
        </p:nvPicPr>
        <p:blipFill>
          <a:blip r:embed="rId4"/>
          <a:stretch>
            <a:fillRect/>
          </a:stretch>
        </p:blipFill>
        <p:spPr>
          <a:xfrm>
            <a:off x="1457983" y="4039736"/>
            <a:ext cx="2243727" cy="1925053"/>
          </a:xfrm>
          <a:prstGeom prst="rect">
            <a:avLst/>
          </a:prstGeom>
          <a:ln>
            <a:noFill/>
          </a:ln>
        </p:spPr>
      </p:pic>
      <p:pic>
        <p:nvPicPr>
          <p:cNvPr id="6" name="Content Placeholder 4"/>
          <p:cNvPicPr>
            <a:picLocks noChangeAspect="1"/>
          </p:cNvPicPr>
          <p:nvPr/>
        </p:nvPicPr>
        <p:blipFill rotWithShape="1">
          <a:blip r:embed="rId5"/>
          <a:srcRect t="29163"/>
          <a:stretch/>
        </p:blipFill>
        <p:spPr>
          <a:xfrm>
            <a:off x="8496098" y="2727960"/>
            <a:ext cx="2030531" cy="2383293"/>
          </a:xfrm>
          <a:prstGeom prst="rect">
            <a:avLst/>
          </a:prstGeom>
          <a:ln>
            <a:noFill/>
          </a:ln>
        </p:spPr>
      </p:pic>
    </p:spTree>
    <p:extLst>
      <p:ext uri="{BB962C8B-B14F-4D97-AF65-F5344CB8AC3E}">
        <p14:creationId xmlns:p14="http://schemas.microsoft.com/office/powerpoint/2010/main" val="2449265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2274</Words>
  <Application>Microsoft Office PowerPoint</Application>
  <PresentationFormat>Widescreen</PresentationFormat>
  <Paragraphs>168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Lead Generation Campaign  for the  Restaurant Category</vt:lpstr>
      <vt:lpstr>Overview</vt:lpstr>
      <vt:lpstr>Overall Strategy</vt:lpstr>
      <vt:lpstr>Planned Tactics</vt:lpstr>
      <vt:lpstr>Budget</vt:lpstr>
      <vt:lpstr>Pardot Marketing Automation Platform </vt:lpstr>
      <vt:lpstr>Salesforce Integration</vt:lpstr>
      <vt:lpstr>Pardot Marketing Automation</vt:lpstr>
      <vt:lpstr>Content &amp; Messaging Strategy</vt:lpstr>
      <vt:lpstr>Content Syndication</vt:lpstr>
      <vt:lpstr>Social Media</vt:lpstr>
      <vt:lpstr>Internal Communication Timeline</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Generation  Proposal for the  Restaurant Category</dc:title>
  <dc:creator>Martin Grobisen</dc:creator>
  <cp:lastModifiedBy>Martin Grobisen</cp:lastModifiedBy>
  <cp:revision>52</cp:revision>
  <dcterms:created xsi:type="dcterms:W3CDTF">2016-05-18T17:37:14Z</dcterms:created>
  <dcterms:modified xsi:type="dcterms:W3CDTF">2023-07-31T18:30:04Z</dcterms:modified>
</cp:coreProperties>
</file>