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A294E-F4BD-4B8A-B59C-1303D515A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C3A22-40B6-4AAB-A41D-EC317A9CD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9328B-A1B9-4466-9156-39DECBBE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F90E1-9631-4AAA-925B-1EB89F626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97CA0-B27E-4AB3-9355-992B8D14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40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344C9-F0C8-4002-A335-BE88E332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95220-F752-4C02-A1BE-A5FAC117C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6DA88-927C-4498-9FE2-D9DE95EC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92554-03C5-4603-B96A-F8FC5B7E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C6DBF-0732-4659-AB2B-1671E168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42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378E9D-0F49-4EB6-89A3-9617C2180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6EF0C-02EC-4257-8EE8-FCC2A8B68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09FCB-0112-44D9-9B68-0F6E595F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97927-2701-4264-AFDA-5EF84E2A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24FF-1A76-4154-83D3-9ED12D52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0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C2553-6CCA-4049-93FA-DC0F2FA2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3D970-F71F-4CFD-ADEC-36AFD55CF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A74A3-9A72-4FEE-8404-606E570E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7F6DF-DB8B-4BF9-9ACF-8518C484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08077-9130-48D9-B697-CC3742B5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93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E6D67-7D70-4697-8917-C596AABA0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A2D02-19C0-4CB3-9D4D-DF980407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841B6-0BFE-47B0-8D43-4CB9ED58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06434-C09E-4FD7-A582-DA9EF9EA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F8DFC-6258-48ED-9515-84DD25C5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52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E2417-EF01-41F9-A124-117F53FDE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9F39A-0698-4B74-9290-D22CA9601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72A09-C6A6-43AC-961D-499EA773E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DC175-B7B4-411A-9BDB-3DF79638C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3649B-B7F1-46B1-B323-96C0C2EE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87DC8-9EF5-4737-B2DC-6B68B353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852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82A79-C05C-4894-BDC7-DD1C4BD26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732F0-245F-4253-83AB-D7E7BC4C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6F6F4-8FCD-4A48-A1EF-D49FD2FAA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98051-4F58-45A6-8F6D-E7C26D2D9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62E1F-9877-4985-9386-3B49763401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AC7836-623E-4F4F-B8F7-1022CAC6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3FAB8B-3AE8-4045-8910-3FD0C6EC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F0A83B-347B-4852-9F7F-F7B99B14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10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8DFEA-7B4A-46CE-93F4-1D6D17076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307B1-47BB-4AA3-A542-7E50CF0C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15A9D-0D50-4171-9097-998410911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2D01C-2873-4B24-A116-0B861A7B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428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DA0CE9-E631-4410-97CB-9CBCEBBD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619AC3-2905-4BBE-8345-08F72C1E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6894D-B64D-46F4-B6D2-0E05172E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895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F27E-D995-4C50-A6A6-BC1BE64F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88AB-C836-4212-A421-AE9E4221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9C362-19A7-43F6-AA61-8F48051F1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08C08-C3FD-4ED4-BC98-93190BB5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3464F-4978-43F7-9024-FC12461B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D4CF3-BC1B-4A65-958D-2B7967512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577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E2236-F10D-4CFA-B8A1-FAC4C643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FC537-11F6-44BB-8275-4822DC266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7ADC9-7A18-4955-8E63-44A744DD7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62825-5912-40AC-94E8-8150A6B89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F38CC-F4B0-4506-8B34-80CD0948E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9531B-3DBC-4A44-939E-BCA1AA07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97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7E7F7-0A32-4520-9D0E-A5F309495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DCFA1-6B1C-48C3-93F9-E8F66ED45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04E07-7B23-4DA6-A575-479147085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D2B99-5ECE-452E-82D2-8CE1659CE416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47092-27FF-43F7-9082-86F6BFA6D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0640A-32F2-4C7D-85F1-8B585CF7D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24C2E-6556-4A2D-940C-A99E6EE86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898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3B2900-EFBC-4771-A27A-450736AFA1E1}"/>
              </a:ext>
            </a:extLst>
          </p:cNvPr>
          <p:cNvSpPr txBox="1"/>
          <p:nvPr/>
        </p:nvSpPr>
        <p:spPr>
          <a:xfrm>
            <a:off x="343647" y="595450"/>
            <a:ext cx="41496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Creating personas is a process used to help more accurately design services and products, ensure more customised marketing and communication and to target more tailored solutions for customer.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Step 1.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Make assumptions on a customer group based on past experiences and interactions.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Step 2.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Consider items which are of immediate relevancy to your business. EG: Generally male or female, age bracket, education, attitudes, goals &amp; values.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Step 3.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Give your persona a fictional name and picture. This will help you and the team to commit it to memory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Top Tips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Use the questionnaire on the next page to help identify key features of your persona.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It’s likely you’ll have more than 1 persona but usually no more than 8. The aim of a persona is to enable accurate segmenting of your customers, acknowledging there will always be outliers.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Each persona will have its own journey map along with specific wants and needs.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This template is an example only, feel free to customize with more specific or relevant information to you and your business.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DCC0D6-A19B-4AF2-8963-1CE41CF8AAD1}"/>
              </a:ext>
            </a:extLst>
          </p:cNvPr>
          <p:cNvSpPr txBox="1"/>
          <p:nvPr/>
        </p:nvSpPr>
        <p:spPr>
          <a:xfrm>
            <a:off x="-59764" y="6423788"/>
            <a:ext cx="4876799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/>
                <a:ea typeface="Poppins SemiBold" charset="0"/>
                <a:cs typeface="Poppins SemiBold" charset="0"/>
              </a:rPr>
              <a:t>PERSONA DESIGN | HOW TO USE THIS TEMPLATE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5D51EA-D63A-4FE1-9109-32B0F769A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07560" y="530585"/>
            <a:ext cx="6672044" cy="52064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663120-C7C2-49B5-BD15-5E8449C1B3B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1" r="1949" b="53570"/>
          <a:stretch/>
        </p:blipFill>
        <p:spPr>
          <a:xfrm>
            <a:off x="0" y="6164981"/>
            <a:ext cx="12192000" cy="6930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8B3C6E-BFBD-4A32-A46A-3DB620224BA9}"/>
              </a:ext>
            </a:extLst>
          </p:cNvPr>
          <p:cNvSpPr txBox="1"/>
          <p:nvPr/>
        </p:nvSpPr>
        <p:spPr>
          <a:xfrm>
            <a:off x="267089" y="6372990"/>
            <a:ext cx="5297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GETTING STARTED WITH PERSONAS | 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147375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C6BEB2-7E69-4A06-9406-23D26940D781}"/>
              </a:ext>
            </a:extLst>
          </p:cNvPr>
          <p:cNvSpPr txBox="1"/>
          <p:nvPr/>
        </p:nvSpPr>
        <p:spPr>
          <a:xfrm>
            <a:off x="-211948" y="6416093"/>
            <a:ext cx="1904233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/>
                <a:ea typeface="Poppins SemiBold" charset="0"/>
                <a:cs typeface="Poppins SemiBold" charset="0"/>
              </a:rPr>
              <a:t>PERSONAS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E7AF89-3C18-4508-AB84-ECABF229E59F}"/>
              </a:ext>
            </a:extLst>
          </p:cNvPr>
          <p:cNvGraphicFramePr>
            <a:graphicFrameLocks noGrp="1"/>
          </p:cNvGraphicFramePr>
          <p:nvPr/>
        </p:nvGraphicFramePr>
        <p:xfrm>
          <a:off x="390001" y="248549"/>
          <a:ext cx="2975242" cy="56493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80088">
                  <a:extLst>
                    <a:ext uri="{9D8B030D-6E8A-4147-A177-3AD203B41FA5}">
                      <a16:colId xmlns:a16="http://schemas.microsoft.com/office/drawing/2014/main" val="3859509535"/>
                    </a:ext>
                  </a:extLst>
                </a:gridCol>
                <a:gridCol w="1095154">
                  <a:extLst>
                    <a:ext uri="{9D8B030D-6E8A-4147-A177-3AD203B41FA5}">
                      <a16:colId xmlns:a16="http://schemas.microsoft.com/office/drawing/2014/main" val="2071835653"/>
                    </a:ext>
                  </a:extLst>
                </a:gridCol>
              </a:tblGrid>
              <a:tr h="3252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b="1" u="none" strike="noStrike" dirty="0">
                          <a:effectLst/>
                        </a:rPr>
                        <a:t>CUSTOMER DEMOGRAPHICS</a:t>
                      </a:r>
                      <a:endParaRPr lang="en-AU" sz="1000" b="1" i="0" u="none" strike="noStrike" dirty="0">
                        <a:solidFill>
                          <a:srgbClr val="FFFFFF"/>
                        </a:solidFill>
                        <a:effectLst/>
                        <a:latin typeface="Lato Black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1859144396"/>
                  </a:ext>
                </a:extLst>
              </a:tr>
              <a:tr h="64525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Age range of this customer group?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765990351"/>
                  </a:ext>
                </a:extLst>
              </a:tr>
              <a:tr h="64525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Gender or all genders?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3930214102"/>
                  </a:ext>
                </a:extLst>
              </a:tr>
              <a:tr h="64525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Level of education (this will be different for different profiles)?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2426073636"/>
                  </a:ext>
                </a:extLst>
              </a:tr>
              <a:tr h="696271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Career or job? Add a specific occupation or include a category, such as customer service, health care, etc.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734189524"/>
                  </a:ext>
                </a:extLst>
              </a:tr>
              <a:tr h="64525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Where do they live? City, neighbourhood, type of housing?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165536775"/>
                  </a:ext>
                </a:extLst>
              </a:tr>
              <a:tr h="64525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Household composition? Single? Married? Children? Pets? How many and how old?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2463664563"/>
                  </a:ext>
                </a:extLst>
              </a:tr>
              <a:tr h="64525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Race or ethnic origin, if pertinent to product, such as certain food brands or dishes?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3064931113"/>
                  </a:ext>
                </a:extLst>
              </a:tr>
              <a:tr h="756331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Other details?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21429192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565BFE-40F7-4D1C-8DAA-756E0EBC2F26}"/>
              </a:ext>
            </a:extLst>
          </p:cNvPr>
          <p:cNvGraphicFramePr>
            <a:graphicFrameLocks noGrp="1"/>
          </p:cNvGraphicFramePr>
          <p:nvPr/>
        </p:nvGraphicFramePr>
        <p:xfrm>
          <a:off x="4323669" y="265018"/>
          <a:ext cx="2973915" cy="56328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27995">
                  <a:extLst>
                    <a:ext uri="{9D8B030D-6E8A-4147-A177-3AD203B41FA5}">
                      <a16:colId xmlns:a16="http://schemas.microsoft.com/office/drawing/2014/main" val="1037556584"/>
                    </a:ext>
                  </a:extLst>
                </a:gridCol>
                <a:gridCol w="945920">
                  <a:extLst>
                    <a:ext uri="{9D8B030D-6E8A-4147-A177-3AD203B41FA5}">
                      <a16:colId xmlns:a16="http://schemas.microsoft.com/office/drawing/2014/main" val="2111049985"/>
                    </a:ext>
                  </a:extLst>
                </a:gridCol>
              </a:tblGrid>
              <a:tr h="333846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b="1" u="none" strike="noStrike" dirty="0">
                          <a:effectLst/>
                        </a:rPr>
                        <a:t>CUSTOMER PSYCHOGRAPHICS</a:t>
                      </a:r>
                      <a:endParaRPr lang="en-AU" sz="1000" b="1" i="0" u="none" strike="noStrike" dirty="0">
                        <a:solidFill>
                          <a:srgbClr val="FFFFFF"/>
                        </a:solidFill>
                        <a:effectLst/>
                        <a:latin typeface="Lato Black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>
                          <a:effectLst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3445812154"/>
                  </a:ext>
                </a:extLst>
              </a:tr>
              <a:tr h="66237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Hobbies and cultural or sports interests?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994357158"/>
                  </a:ext>
                </a:extLst>
              </a:tr>
              <a:tr h="66237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Favourite movies, websites, TV shows, magazines?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1784295341"/>
                  </a:ext>
                </a:extLst>
              </a:tr>
              <a:tr h="66237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What is the obstacle that your product or service helps them overcome?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4233966481"/>
                  </a:ext>
                </a:extLst>
              </a:tr>
              <a:tr h="66237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Why would a customer hesitate to try your product or business? Lack of familiarity? Travel distance?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3460916376"/>
                  </a:ext>
                </a:extLst>
              </a:tr>
              <a:tr h="66237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What specific concerns would prevent a customer from returning to your business? Rude clerk? Long wait? Dirty floor?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3784354581"/>
                  </a:ext>
                </a:extLst>
              </a:tr>
              <a:tr h="66237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Why would someone recommend your business? 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1095346779"/>
                  </a:ext>
                </a:extLst>
              </a:tr>
              <a:tr h="66237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How much do customers spend on products similar to yours? How often do they purchase such products?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3693942308"/>
                  </a:ext>
                </a:extLst>
              </a:tr>
              <a:tr h="66237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Additional observations?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90204" pitchFamily="34" charset="0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30711821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63A2E3-B0A3-4EA5-8456-876D4CB149EF}"/>
              </a:ext>
            </a:extLst>
          </p:cNvPr>
          <p:cNvGraphicFramePr>
            <a:graphicFrameLocks noGrp="1"/>
          </p:cNvGraphicFramePr>
          <p:nvPr/>
        </p:nvGraphicFramePr>
        <p:xfrm>
          <a:off x="8172660" y="265017"/>
          <a:ext cx="2804790" cy="56328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26599">
                  <a:extLst>
                    <a:ext uri="{9D8B030D-6E8A-4147-A177-3AD203B41FA5}">
                      <a16:colId xmlns:a16="http://schemas.microsoft.com/office/drawing/2014/main" val="658832217"/>
                    </a:ext>
                  </a:extLst>
                </a:gridCol>
                <a:gridCol w="978191">
                  <a:extLst>
                    <a:ext uri="{9D8B030D-6E8A-4147-A177-3AD203B41FA5}">
                      <a16:colId xmlns:a16="http://schemas.microsoft.com/office/drawing/2014/main" val="178994684"/>
                    </a:ext>
                  </a:extLst>
                </a:gridCol>
              </a:tblGrid>
              <a:tr h="362124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b="1" u="none" strike="noStrike" dirty="0">
                          <a:effectLst/>
                        </a:rPr>
                        <a:t>MARKETING DIRECTION</a:t>
                      </a:r>
                      <a:endParaRPr lang="en-AU" sz="1000" b="1" i="0" u="none" strike="noStrike" dirty="0">
                        <a:solidFill>
                          <a:srgbClr val="FFFFFF"/>
                        </a:solidFill>
                        <a:effectLst/>
                        <a:latin typeface="Lato Black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>
                          <a:effectLst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FFFFFF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4703896"/>
                  </a:ext>
                </a:extLst>
              </a:tr>
              <a:tr h="1031428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Which communication channels will best reach this customer profile?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>
                          <a:effectLst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1484304973"/>
                  </a:ext>
                </a:extLst>
              </a:tr>
              <a:tr h="1145026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Will promotions entice this customer, and, if so, what kind of promotions?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1366117829"/>
                  </a:ext>
                </a:extLst>
              </a:tr>
              <a:tr h="1031428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What specific channels and promotions are not suited to this customer?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2467884989"/>
                  </a:ext>
                </a:extLst>
              </a:tr>
              <a:tr h="1031428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What new products, services, or updates would attract this customer?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2731765902"/>
                  </a:ext>
                </a:extLst>
              </a:tr>
              <a:tr h="1031428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Other details?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Lato Light"/>
                      </a:endParaRPr>
                    </a:p>
                  </a:txBody>
                  <a:tcPr marL="32539" marR="2712" marT="2712" marB="0" anchor="ctr"/>
                </a:tc>
                <a:extLst>
                  <a:ext uri="{0D108BD9-81ED-4DB2-BD59-A6C34878D82A}">
                    <a16:rowId xmlns:a16="http://schemas.microsoft.com/office/drawing/2014/main" val="269178822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78E1FA5-58D7-407B-B4CF-A4713DDC14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1" r="1949" b="53570"/>
          <a:stretch/>
        </p:blipFill>
        <p:spPr>
          <a:xfrm>
            <a:off x="0" y="6164981"/>
            <a:ext cx="12192000" cy="69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8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495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Bahnschrift Light</vt:lpstr>
      <vt:lpstr>Calibri</vt:lpstr>
      <vt:lpstr>Calibri Light</vt:lpstr>
      <vt:lpstr>Century Gothic</vt:lpstr>
      <vt:lpstr>Lato Black</vt:lpstr>
      <vt:lpstr>Lato Light</vt:lpstr>
      <vt:lpstr>Poppins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</dc:creator>
  <cp:lastModifiedBy>Dom Dudkiewicz</cp:lastModifiedBy>
  <cp:revision>3</cp:revision>
  <dcterms:created xsi:type="dcterms:W3CDTF">2020-05-24T09:17:23Z</dcterms:created>
  <dcterms:modified xsi:type="dcterms:W3CDTF">2020-11-22T04:01:33Z</dcterms:modified>
</cp:coreProperties>
</file>