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3" r:id="rId2"/>
    <p:sldId id="334" r:id="rId3"/>
    <p:sldId id="339" r:id="rId4"/>
    <p:sldId id="335" r:id="rId5"/>
    <p:sldId id="341" r:id="rId6"/>
    <p:sldId id="342" r:id="rId7"/>
    <p:sldId id="340" r:id="rId8"/>
    <p:sldId id="336" r:id="rId9"/>
    <p:sldId id="347" r:id="rId10"/>
    <p:sldId id="338" r:id="rId11"/>
    <p:sldId id="348" r:id="rId12"/>
    <p:sldId id="346" r:id="rId13"/>
    <p:sldId id="350" r:id="rId14"/>
    <p:sldId id="3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83" autoAdjust="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outlineViewPr>
    <p:cViewPr>
      <p:scale>
        <a:sx n="33" d="100"/>
        <a:sy n="33" d="100"/>
      </p:scale>
      <p:origin x="0" y="-19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1B29D-4F0A-4C3B-94DB-0B823106833D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4C19A-210E-46F3-B416-643532E71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0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4C19A-210E-46F3-B416-643532E710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5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4C19A-210E-46F3-B416-643532E710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22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4C19A-210E-46F3-B416-643532E710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39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4C19A-210E-46F3-B416-643532E710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38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4C19A-210E-46F3-B416-643532E710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3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4C19A-210E-46F3-B416-643532E710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6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4C19A-210E-46F3-B416-643532E710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0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4C19A-210E-46F3-B416-643532E710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55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4C19A-210E-46F3-B416-643532E710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1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4C19A-210E-46F3-B416-643532E710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04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63990-DA3F-0640-BA25-DE2195BBE7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4C19A-210E-46F3-B416-643532E710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4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42CB-875A-707F-0C09-CD46D3A94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B972B-BCDD-E05C-BA9E-408C1B35F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9CA33-00BC-885F-4C4B-18C541A4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36C-7536-4123-AA60-9838E190A301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FB60A-963F-0C46-CA5F-91918127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13D3F-7031-7B37-4B38-D3C81CB0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924C-B0EF-479D-819E-3BA5C8DEA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DA09-AA31-DD5E-9FAB-9E560FD4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CFEB2-954B-544C-FB96-6445AF5DB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92257-5FB4-AD8D-CEE7-57EEFFA6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36C-7536-4123-AA60-9838E190A301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E2EFF-DB07-D22E-2D2A-56B73410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8F36-7DA4-48E6-B979-BC5D931E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924C-B0EF-479D-819E-3BA5C8DEA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24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21D35-BD2A-4A40-AB93-A010C7F70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9DC-FA9D-E7E0-0C56-94103DF83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ECC5-D221-5CEC-8D25-BDB667C6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36C-7536-4123-AA60-9838E190A301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B3D89-6391-6AB8-CBAD-39214AA0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32C5E-6620-3077-39B8-9FCF08A2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924C-B0EF-479D-819E-3BA5C8DEA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8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51385" y="1556792"/>
            <a:ext cx="11089232" cy="43832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35360" y="6165304"/>
            <a:ext cx="11521280" cy="0"/>
          </a:xfrm>
          <a:prstGeom prst="line">
            <a:avLst/>
          </a:prstGeom>
          <a:ln w="127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1D91-63E8-4FAD-8793-E5E09C5C3F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C1CA0-76D8-4A88-ABF5-D021FDA803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676DD6-27FC-9A4B-8D74-72AD8936F7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8526AA-484F-4F34-B18F-CCF425F8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2000"/>
            <a:ext cx="9001000" cy="80073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4FDF73-664F-27A5-17CE-A4C33BCD4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60201"/>
            <a:ext cx="1944216" cy="8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6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346" y="0"/>
            <a:ext cx="12192000" cy="6165304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0077C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E296A-6203-7617-3115-A04D6FA2B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3" y="260201"/>
            <a:ext cx="1944215" cy="810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564904"/>
            <a:ext cx="11521280" cy="79208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3501456"/>
            <a:ext cx="11523133" cy="50360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B024-DD3C-FF7C-DABF-1B32E712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0CD6-EF72-0417-EFD9-E7AECEB91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7A50-950F-8F5F-2682-A6AA926F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36C-7536-4123-AA60-9838E190A301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ED3B0-1FDC-6A10-4468-D64FA16A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43AA5-E4D8-CEA3-3DE1-A625B477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924C-B0EF-479D-819E-3BA5C8DEA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1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6CB5-E701-D641-D37A-9A674E37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901B6-6FC6-4E07-643A-73B079DF7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121D5-65A8-80F7-2047-FB843D50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36C-7536-4123-AA60-9838E190A301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00C6F-5C9A-FEFF-7D63-F9F89EE7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DB28F-3F50-EBD0-BD42-41BA1C04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924C-B0EF-479D-819E-3BA5C8DEA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3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883B-E4D5-5C8E-FFFE-7D3AE686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C49A5-D019-23BC-ADAB-208089D5E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267D1-659D-F640-E92A-02F6528FE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5FA3F-3B40-EBF0-442D-4D5E6818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36C-7536-4123-AA60-9838E190A301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299AF-B96A-D160-7BB5-4B8BE92D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D0035-B793-48B1-299A-C6525D7F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924C-B0EF-479D-819E-3BA5C8DEA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8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ED11-1D7B-01B2-1E6A-086E79F0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D6A22-C6DA-77BE-C753-AC6369EB0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10024-DB61-66DF-030B-6DED13B27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CCD60-6F6A-22B3-40E9-125F423ED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1BE18-9E16-2161-BFE4-25A7F4E10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D6073-1F3F-B2DC-0497-1D8EEAFA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36C-7536-4123-AA60-9838E190A301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BCE77-CA23-6356-4D8E-7E60505B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A201E8-BFD0-BB84-A4FD-2EF3DC17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924C-B0EF-479D-819E-3BA5C8DEA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38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7F73-3D30-6A56-218E-56CC4A87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73EC9-3221-7CA1-9D65-D7551EFB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36C-7536-4123-AA60-9838E190A301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1F6C4-DC2C-520C-111A-98D5EBB1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641C5-A6BA-9453-82B6-98F595E0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924C-B0EF-479D-819E-3BA5C8DEA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3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4A35F-EC3C-BF92-0AA6-532F0A76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36C-7536-4123-AA60-9838E190A301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EBC50-9E2F-AC9B-0D89-CC09C05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2012F-C28F-480D-EE33-A4FBAAF7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924C-B0EF-479D-819E-3BA5C8DEA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5F6C-A1BA-7F52-6469-7687EDBA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53B49-8731-1CC2-526E-1BB430B7D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B01E7-5664-76D5-6D63-DA9373F97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8C4C4-B08F-450F-9804-6491FD4A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36C-7536-4123-AA60-9838E190A301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B5330-D558-4CDE-828F-AF7D70C0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D5B8F-A5C2-38AA-D168-3F2D4439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924C-B0EF-479D-819E-3BA5C8DEA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E9A6-8CCE-AD0F-44AA-6B25E78E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FF3DA-2A80-7FE9-211D-447ADDA4D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D7D80-7636-148A-9448-583F61D01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C9C8D-5A46-DEB3-BA6D-CEDD160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D36C-7536-4123-AA60-9838E190A301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F1ADD-DDAF-0AC1-71AD-BC66A04B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29AA1-0D8F-DC1B-7F4F-FF59D1DE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924C-B0EF-479D-819E-3BA5C8DEA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03930-C4CC-9945-9A0F-B1CEA9C7E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4411D-6F17-FF22-D2DB-FA3EF45C8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1F79A-BDAB-4ED4-D061-9C504793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5AD36C-7536-4123-AA60-9838E190A301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D8E0-07DE-168A-728A-44FB494DB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D98B-E8AB-BF86-FAC3-6E33C0AB7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DB924C-B0EF-479D-819E-3BA5C8DEA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2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704054" y="5157192"/>
            <a:ext cx="8551188" cy="8640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16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216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16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2055" y="2356535"/>
            <a:ext cx="10889866" cy="22154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West Sussex Local Government </a:t>
            </a:r>
            <a:r>
              <a:rPr lang="en-US" sz="5400" dirty="0" err="1"/>
              <a:t>Reorganisation</a:t>
            </a:r>
            <a:r>
              <a:rPr lang="en-US" sz="5400" dirty="0"/>
              <a:t> </a:t>
            </a:r>
          </a:p>
          <a:p>
            <a:endParaRPr lang="en-US" sz="3200" b="0" dirty="0"/>
          </a:p>
          <a:p>
            <a:r>
              <a:rPr lang="en-US" sz="3200" b="0" dirty="0"/>
              <a:t>19 June 2025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3568" y="3356992"/>
            <a:ext cx="8352928" cy="79208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057592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6119F4-FBA1-6B1C-1F00-1AB14D422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5" y="1537855"/>
            <a:ext cx="11044870" cy="4402144"/>
          </a:xfrm>
        </p:spPr>
        <p:txBody>
          <a:bodyPr>
            <a:noAutofit/>
          </a:bodyPr>
          <a:lstStyle/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Each Council can submit a proposal for the West Sussex area only.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Proposals will only be assessed against criteria in 5 February letter.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Proposals should increase housing supply.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More information on structures to support the MSA.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disaggregation information on mitigating impact on social care, children’s services, SEND, homelessness, Public Health.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500,000 a guiding principle not a target, all proposals to show rationale for “proposed approach”.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More information on shared data and evidence with rest of MSA area.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your proposal better meets criteria than others.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8D9D60-8E77-F103-37AA-9E2FDE9E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2000"/>
            <a:ext cx="9001000" cy="869504"/>
          </a:xfrm>
        </p:spPr>
        <p:txBody>
          <a:bodyPr anchor="b">
            <a:normAutofit/>
          </a:bodyPr>
          <a:lstStyle/>
          <a:p>
            <a:r>
              <a:rPr lang="en-GB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Government’s reply to our 21 March - wants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8CE9545-8426-0FB3-3FEF-1254E3B617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265718"/>
            <a:ext cx="3266209" cy="455757"/>
          </a:xfrm>
        </p:spPr>
        <p:txBody>
          <a:bodyPr/>
          <a:lstStyle/>
          <a:p>
            <a:fld id="{BC676DD6-27FC-9A4B-8D74-72AD8936F7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8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372A18-1CE8-4554-F185-EF6398AAF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Consider efficiency alongside sense of place and local identity.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Stronger community engagement and neighbourhood empowerment.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Local decision making.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High level financial assessment, transition costs and forecast operating costs.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Assumptions.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Getting Worthing out of exceptional financial support.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Invest to save options.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How manage debt locally.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6B62022B-10C3-2DBA-7F2D-78BF4340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52413"/>
            <a:ext cx="9001125" cy="900978"/>
          </a:xfrm>
        </p:spPr>
        <p:txBody>
          <a:bodyPr anchor="b">
            <a:normAutofit/>
          </a:bodyPr>
          <a:lstStyle/>
          <a:p>
            <a:r>
              <a:rPr lang="en-GB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Government’s reply to our 21 March - wants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C930503-8910-B1B0-72D6-6D526A4FA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265718"/>
            <a:ext cx="3266209" cy="455757"/>
          </a:xfrm>
        </p:spPr>
        <p:txBody>
          <a:bodyPr/>
          <a:lstStyle/>
          <a:p>
            <a:fld id="{BC676DD6-27FC-9A4B-8D74-72AD8936F7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6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DA611E-EBBD-46E1-E935-0178923B6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5" y="1548244"/>
            <a:ext cx="10909788" cy="4391755"/>
          </a:xfrm>
        </p:spPr>
        <p:txBody>
          <a:bodyPr>
            <a:normAutofit/>
          </a:bodyPr>
          <a:lstStyle/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Brighton and Hove impacts – we should build them in.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Crawley/R&amp;B – we explain disaggregation.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Local Government Finance Reform – spending review June.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Planning changes – don’t delay local plans and regulations in Planning and Infrastructure Bill for transitional arrangements.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English Devolution Bill – introduced when Parliamentary time allows.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Boundary changes – prefer districts as building blocks and review later but can include strong public services and financial justification.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Capacity funding – subsequently notified as £315k.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D386CBC-F426-87B3-D364-626A4B22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52412"/>
            <a:ext cx="9001125" cy="918361"/>
          </a:xfrm>
        </p:spPr>
        <p:txBody>
          <a:bodyPr anchor="b"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Government’s reply to our 21 March - answers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0AE4B83-9A26-D82B-C90F-5BBF4B15EDC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265718"/>
            <a:ext cx="3266209" cy="455757"/>
          </a:xfrm>
        </p:spPr>
        <p:txBody>
          <a:bodyPr/>
          <a:lstStyle/>
          <a:p>
            <a:fld id="{BC676DD6-27FC-9A4B-8D74-72AD8936F7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5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D44861-B302-C019-2E2C-270771D5BD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5" y="1052736"/>
            <a:ext cx="11089232" cy="4887263"/>
          </a:xfrm>
        </p:spPr>
        <p:txBody>
          <a:bodyPr>
            <a:normAutofit/>
          </a:bodyPr>
          <a:lstStyle/>
          <a:p>
            <a:pPr lvl="1"/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Towns and parishes do a good job locally and hope they continue to do so</a:t>
            </a:r>
          </a:p>
          <a:p>
            <a:pPr lvl="1"/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Government wants to ensure they are part of community engagement processes</a:t>
            </a:r>
          </a:p>
          <a:p>
            <a:pPr lvl="1"/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Parishes not an alternative to consulting direct with communities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will need strong partnership with UA because look after treasured local assets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Existing legislation for Area Committees so Government prefers this approach</a:t>
            </a:r>
          </a:p>
          <a:p>
            <a:pPr lvl="1"/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lang="en-GB" sz="20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nitary </a:t>
            </a: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Authorities to have good neighbourhood governance structures to be powerful community conveners but doesn’t have to include town and parish councils</a:t>
            </a:r>
            <a:endParaRPr lang="en-GB" sz="20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en-GB" sz="10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024E0-3E24-B4A9-971B-4ABDF3C5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Role of Parishes - MHCLG</a:t>
            </a:r>
          </a:p>
        </p:txBody>
      </p:sp>
    </p:spTree>
    <p:extLst>
      <p:ext uri="{BB962C8B-B14F-4D97-AF65-F5344CB8AC3E}">
        <p14:creationId xmlns:p14="http://schemas.microsoft.com/office/powerpoint/2010/main" val="36821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D44861-B302-C019-2E2C-270771D5BD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5" y="1052736"/>
            <a:ext cx="11089232" cy="48872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West Sussex Councils 18 June Workshop on Delivering Local in a Community Context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Strengths and weaknesses of current model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Learning from other rural unitary areas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good look like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Horsham District Council independently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Unparished area of Horsham Town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Community Asset Transfer Policy</a:t>
            </a:r>
          </a:p>
          <a:p>
            <a:pPr marL="457200" lvl="1" indent="0">
              <a:buNone/>
            </a:pPr>
            <a:endParaRPr lang="en-GB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en-GB" sz="10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024E0-3E24-B4A9-971B-4ABDF3C5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Role of Parishes – West Sussex</a:t>
            </a:r>
          </a:p>
        </p:txBody>
      </p:sp>
    </p:spTree>
    <p:extLst>
      <p:ext uri="{BB962C8B-B14F-4D97-AF65-F5344CB8AC3E}">
        <p14:creationId xmlns:p14="http://schemas.microsoft.com/office/powerpoint/2010/main" val="313021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C46D-1BE7-8588-9757-A583875E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1999"/>
            <a:ext cx="9001000" cy="901392"/>
          </a:xfrm>
        </p:spPr>
        <p:txBody>
          <a:bodyPr anchor="b"/>
          <a:lstStyle/>
          <a:p>
            <a:r>
              <a:rPr lang="en-GB" b="1" dirty="0">
                <a:solidFill>
                  <a:srgbClr val="0070C0"/>
                </a:solidFill>
              </a:rPr>
              <a:t>What we’ve done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A6524-7A52-EFA6-9228-55C86E457A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5" y="1932709"/>
            <a:ext cx="11089232" cy="400729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 March – initial progress update to MHCLG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8 Leaders meeting fortnightly 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Collated all options (16)</a:t>
            </a:r>
            <a:endParaRPr lang="en-GB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 April – Leader evaluation to 4 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 June – workshop on what local looks like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FC4682A-8D10-1199-BFEF-F07511D53F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265718"/>
            <a:ext cx="3266209" cy="455757"/>
          </a:xfrm>
        </p:spPr>
        <p:txBody>
          <a:bodyPr/>
          <a:lstStyle/>
          <a:p>
            <a:fld id="{BC676DD6-27FC-9A4B-8D74-72AD8936F7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3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4928D-B162-38C1-213E-99185A383BD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265718"/>
            <a:ext cx="3266209" cy="455757"/>
          </a:xfrm>
        </p:spPr>
        <p:txBody>
          <a:bodyPr/>
          <a:lstStyle/>
          <a:p>
            <a:fld id="{BC676DD6-27FC-9A4B-8D74-72AD8936F7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DDD77D-F807-FB80-6882-0A20D225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b="1" dirty="0">
                <a:solidFill>
                  <a:srgbClr val="0070C0"/>
                </a:solidFill>
              </a:rPr>
              <a:t>The Government’s Criteria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1FA1B-79CB-3478-B8F1-098078D08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851" y="1969851"/>
            <a:ext cx="2918298" cy="2918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08D0C-5B56-C91F-930C-48C25BDD6C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90"/>
          <a:stretch/>
        </p:blipFill>
        <p:spPr>
          <a:xfrm>
            <a:off x="528044" y="955963"/>
            <a:ext cx="8082555" cy="500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8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C46D-1BE7-8588-9757-A583875E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Option A: 	Single County Option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A4BB866-1AFC-37A5-2722-05C69FA106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265718"/>
            <a:ext cx="3266209" cy="455757"/>
          </a:xfrm>
        </p:spPr>
        <p:txBody>
          <a:bodyPr/>
          <a:lstStyle/>
          <a:p>
            <a:fld id="{BC676DD6-27FC-9A4B-8D74-72AD8936F7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5731B8-A020-C4F1-F6CA-331D02787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145" y="1428000"/>
            <a:ext cx="7439392" cy="44624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16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C46D-1BE7-8588-9757-A583875E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Option B:  	Two </a:t>
            </a:r>
            <a:r>
              <a:rPr lang="en-GB" b="1" dirty="0" err="1">
                <a:solidFill>
                  <a:srgbClr val="0070C0"/>
                </a:solidFill>
              </a:rPr>
              <a:t>unitaries</a:t>
            </a:r>
            <a:r>
              <a:rPr lang="en-GB" b="1" dirty="0">
                <a:solidFill>
                  <a:srgbClr val="0070C0"/>
                </a:solidFill>
              </a:rPr>
              <a:t>: east/west split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566595-0E32-AC96-D5E7-705C7B9B97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265718"/>
            <a:ext cx="3266209" cy="455757"/>
          </a:xfrm>
        </p:spPr>
        <p:txBody>
          <a:bodyPr/>
          <a:lstStyle/>
          <a:p>
            <a:fld id="{BC676DD6-27FC-9A4B-8D74-72AD8936F7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E13558-1741-3CC3-7A33-6262D82B8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430" y="1043560"/>
            <a:ext cx="7220954" cy="47622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54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C46D-1BE7-8588-9757-A583875E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b="1" dirty="0">
                <a:solidFill>
                  <a:srgbClr val="0070C0"/>
                </a:solidFill>
              </a:rPr>
              <a:t>Option C:  	Two </a:t>
            </a:r>
            <a:r>
              <a:rPr lang="en-GB" b="1" dirty="0" err="1">
                <a:solidFill>
                  <a:srgbClr val="0070C0"/>
                </a:solidFill>
              </a:rPr>
              <a:t>unitaries</a:t>
            </a:r>
            <a:r>
              <a:rPr lang="en-GB" b="1" dirty="0">
                <a:solidFill>
                  <a:srgbClr val="0070C0"/>
                </a:solidFill>
              </a:rPr>
              <a:t> - north/south split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C4607-C557-38F3-93F2-7C8F7AF7D2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265718"/>
            <a:ext cx="3266209" cy="455757"/>
          </a:xfrm>
        </p:spPr>
        <p:txBody>
          <a:bodyPr/>
          <a:lstStyle/>
          <a:p>
            <a:fld id="{BC676DD6-27FC-9A4B-8D74-72AD8936F7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E8158D-12C4-708A-34A0-44BBBBAD5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756" y="1284064"/>
            <a:ext cx="7067971" cy="4581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589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FB9795-3CDF-D098-5E37-3CA3AC9B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D – Adur/Worthing to Brighton &amp; Hove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A64DC65-3465-81C7-BB30-0C9109B187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265718"/>
            <a:ext cx="3266209" cy="455757"/>
          </a:xfrm>
        </p:spPr>
        <p:txBody>
          <a:bodyPr/>
          <a:lstStyle/>
          <a:p>
            <a:fld id="{BC676DD6-27FC-9A4B-8D74-72AD8936F7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FDBAE-8CC9-5823-0686-DB98F3519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27" y="1199895"/>
            <a:ext cx="6788334" cy="52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0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C46D-1BE7-8588-9757-A583875E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b="1" dirty="0">
                <a:solidFill>
                  <a:srgbClr val="0070C0"/>
                </a:solidFill>
              </a:rPr>
              <a:t>What’s next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54B6E-2CDD-3652-588D-C9DC2A41A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03" y="1636431"/>
            <a:ext cx="11372850" cy="43053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E5B5A33-4D12-5DBC-A2E6-B86F0EE187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265718"/>
            <a:ext cx="3266209" cy="455757"/>
          </a:xfrm>
        </p:spPr>
        <p:txBody>
          <a:bodyPr/>
          <a:lstStyle/>
          <a:p>
            <a:fld id="{BC676DD6-27FC-9A4B-8D74-72AD8936F7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5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583B4D-979A-50D2-3906-FF2C37A27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5" y="2005445"/>
            <a:ext cx="11089232" cy="1589810"/>
          </a:xfrm>
        </p:spPr>
        <p:txBody>
          <a:bodyPr/>
          <a:lstStyle/>
          <a:p>
            <a:pPr marL="363538" indent="-363538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West Sussex councils working together</a:t>
            </a:r>
          </a:p>
          <a:p>
            <a:pPr marL="363538" indent="-363538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Data sharing with other councils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0E1C5B4-C8B8-A02E-E458-6B6255B5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52412"/>
            <a:ext cx="9001125" cy="12958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Government’s reply to our 21 March update - welcomed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BBC5B20-4957-5F45-07E2-9B33A6414B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265718"/>
            <a:ext cx="3266209" cy="455757"/>
          </a:xfrm>
        </p:spPr>
        <p:txBody>
          <a:bodyPr/>
          <a:lstStyle/>
          <a:p>
            <a:fld id="{BC676DD6-27FC-9A4B-8D74-72AD8936F7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29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530</Words>
  <Application>Microsoft Office PowerPoint</Application>
  <PresentationFormat>Widescreen</PresentationFormat>
  <Paragraphs>85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What we’ve done</vt:lpstr>
      <vt:lpstr>The Government’s Criteria</vt:lpstr>
      <vt:lpstr>Option A:  Single County Option</vt:lpstr>
      <vt:lpstr>Option B:   Two unitaries: east/west split</vt:lpstr>
      <vt:lpstr>Option C:   Two unitaries - north/south split</vt:lpstr>
      <vt:lpstr>Option D – Adur/Worthing to Brighton &amp; Hove</vt:lpstr>
      <vt:lpstr>What’s next</vt:lpstr>
      <vt:lpstr>Government’s reply to our 21 March update - welcomed</vt:lpstr>
      <vt:lpstr>Government’s reply to our 21 March - wants</vt:lpstr>
      <vt:lpstr>Government’s reply to our 21 March - wants</vt:lpstr>
      <vt:lpstr>Government’s reply to our 21 March - answers</vt:lpstr>
      <vt:lpstr>Role of Parishes - MHCLG</vt:lpstr>
      <vt:lpstr>Role of Parishes – West Sussex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Eaton</dc:creator>
  <cp:lastModifiedBy>Sue Simpson</cp:lastModifiedBy>
  <cp:revision>17</cp:revision>
  <dcterms:created xsi:type="dcterms:W3CDTF">2025-05-07T16:58:39Z</dcterms:created>
  <dcterms:modified xsi:type="dcterms:W3CDTF">2025-06-19T13:28:23Z</dcterms:modified>
</cp:coreProperties>
</file>