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82" r:id="rId3"/>
    <p:sldId id="257" r:id="rId4"/>
    <p:sldId id="258" r:id="rId5"/>
    <p:sldId id="259" r:id="rId6"/>
    <p:sldId id="260" r:id="rId7"/>
    <p:sldId id="262" r:id="rId8"/>
    <p:sldId id="298" r:id="rId9"/>
    <p:sldId id="272" r:id="rId10"/>
    <p:sldId id="284" r:id="rId11"/>
    <p:sldId id="283" r:id="rId12"/>
    <p:sldId id="278" r:id="rId13"/>
    <p:sldId id="274" r:id="rId14"/>
    <p:sldId id="275" r:id="rId15"/>
    <p:sldId id="273" r:id="rId16"/>
    <p:sldId id="270" r:id="rId17"/>
    <p:sldId id="269" r:id="rId18"/>
    <p:sldId id="264" r:id="rId19"/>
    <p:sldId id="280" r:id="rId20"/>
    <p:sldId id="285" r:id="rId21"/>
    <p:sldId id="287" r:id="rId22"/>
    <p:sldId id="286" r:id="rId23"/>
    <p:sldId id="289" r:id="rId24"/>
    <p:sldId id="300" r:id="rId25"/>
    <p:sldId id="306" r:id="rId26"/>
    <p:sldId id="337" r:id="rId27"/>
    <p:sldId id="307" r:id="rId28"/>
    <p:sldId id="308" r:id="rId29"/>
    <p:sldId id="310" r:id="rId30"/>
    <p:sldId id="312" r:id="rId31"/>
    <p:sldId id="313" r:id="rId32"/>
    <p:sldId id="314" r:id="rId33"/>
    <p:sldId id="315" r:id="rId34"/>
    <p:sldId id="317" r:id="rId35"/>
    <p:sldId id="318" r:id="rId36"/>
    <p:sldId id="319" r:id="rId37"/>
    <p:sldId id="321" r:id="rId38"/>
    <p:sldId id="322" r:id="rId39"/>
    <p:sldId id="336" r:id="rId40"/>
    <p:sldId id="338" r:id="rId41"/>
    <p:sldId id="339" r:id="rId42"/>
    <p:sldId id="323" r:id="rId43"/>
    <p:sldId id="295" r:id="rId44"/>
    <p:sldId id="296" r:id="rId45"/>
    <p:sldId id="288" r:id="rId46"/>
    <p:sldId id="297" r:id="rId47"/>
  </p:sldIdLst>
  <p:sldSz cx="6858000" cy="9144000" type="screen4x3"/>
  <p:notesSz cx="6805613" cy="993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杨春" initials="杨春"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autoAdjust="0"/>
    <p:restoredTop sz="94682" autoAdjust="0"/>
  </p:normalViewPr>
  <p:slideViewPr>
    <p:cSldViewPr>
      <p:cViewPr varScale="1">
        <p:scale>
          <a:sx n="53" d="100"/>
          <a:sy n="53" d="100"/>
        </p:scale>
        <p:origin x="2286" y="66"/>
      </p:cViewPr>
      <p:guideLst>
        <p:guide orient="horz" pos="2880"/>
        <p:guide pos="216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87" d="100"/>
          <a:sy n="87" d="100"/>
        </p:scale>
        <p:origin x="-3822"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2"/>
            <a:ext cx="2949575" cy="498475"/>
          </a:xfrm>
          <a:prstGeom prst="rect">
            <a:avLst/>
          </a:prstGeom>
        </p:spPr>
        <p:txBody>
          <a:bodyPr vert="horz" lIns="91419" tIns="45710" rIns="91419" bIns="45710" rtlCol="0"/>
          <a:lstStyle>
            <a:lvl1pPr algn="l">
              <a:defRPr sz="1200"/>
            </a:lvl1pPr>
          </a:lstStyle>
          <a:p>
            <a:endParaRPr lang="zh-CN" altLang="en-US"/>
          </a:p>
        </p:txBody>
      </p:sp>
      <p:sp>
        <p:nvSpPr>
          <p:cNvPr id="3" name="日期占位符 2"/>
          <p:cNvSpPr>
            <a:spLocks noGrp="1"/>
          </p:cNvSpPr>
          <p:nvPr>
            <p:ph type="dt" sz="quarter" idx="1"/>
          </p:nvPr>
        </p:nvSpPr>
        <p:spPr>
          <a:xfrm>
            <a:off x="3854451" y="2"/>
            <a:ext cx="2949575" cy="498475"/>
          </a:xfrm>
          <a:prstGeom prst="rect">
            <a:avLst/>
          </a:prstGeom>
        </p:spPr>
        <p:txBody>
          <a:bodyPr vert="horz" lIns="91419" tIns="45710" rIns="91419" bIns="45710" rtlCol="0"/>
          <a:lstStyle>
            <a:lvl1pPr algn="r">
              <a:defRPr sz="1200"/>
            </a:lvl1pPr>
          </a:lstStyle>
          <a:p>
            <a:fld id="{08AD3BDA-9134-4519-977B-B792D300DB8C}" type="datetimeFigureOut">
              <a:rPr lang="zh-CN" altLang="en-US" smtClean="0"/>
              <a:pPr/>
              <a:t>2021/3/18</a:t>
            </a:fld>
            <a:endParaRPr lang="zh-CN" altLang="en-US"/>
          </a:p>
        </p:txBody>
      </p:sp>
      <p:sp>
        <p:nvSpPr>
          <p:cNvPr id="4" name="页脚占位符 3"/>
          <p:cNvSpPr>
            <a:spLocks noGrp="1"/>
          </p:cNvSpPr>
          <p:nvPr>
            <p:ph type="ftr" sz="quarter" idx="2"/>
          </p:nvPr>
        </p:nvSpPr>
        <p:spPr>
          <a:xfrm>
            <a:off x="2" y="9440865"/>
            <a:ext cx="2949575" cy="498475"/>
          </a:xfrm>
          <a:prstGeom prst="rect">
            <a:avLst/>
          </a:prstGeom>
        </p:spPr>
        <p:txBody>
          <a:bodyPr vert="horz" lIns="91419" tIns="45710" rIns="91419" bIns="45710" rtlCol="0" anchor="b"/>
          <a:lstStyle>
            <a:lvl1pPr algn="l">
              <a:defRPr sz="1200"/>
            </a:lvl1pPr>
          </a:lstStyle>
          <a:p>
            <a:r>
              <a:rPr lang="en-US" altLang="zh-CN" smtClean="0"/>
              <a:t>1</a:t>
            </a:r>
            <a:endParaRPr lang="zh-CN" altLang="en-US"/>
          </a:p>
        </p:txBody>
      </p:sp>
      <p:sp>
        <p:nvSpPr>
          <p:cNvPr id="5" name="灯片编号占位符 4"/>
          <p:cNvSpPr>
            <a:spLocks noGrp="1"/>
          </p:cNvSpPr>
          <p:nvPr>
            <p:ph type="sldNum" sz="quarter" idx="3"/>
          </p:nvPr>
        </p:nvSpPr>
        <p:spPr>
          <a:xfrm>
            <a:off x="3854451" y="9440865"/>
            <a:ext cx="2949575" cy="498475"/>
          </a:xfrm>
          <a:prstGeom prst="rect">
            <a:avLst/>
          </a:prstGeom>
        </p:spPr>
        <p:txBody>
          <a:bodyPr vert="horz" lIns="91419" tIns="45710" rIns="91419" bIns="45710" rtlCol="0" anchor="b"/>
          <a:lstStyle>
            <a:lvl1pPr algn="r">
              <a:defRPr sz="1200"/>
            </a:lvl1pPr>
          </a:lstStyle>
          <a:p>
            <a:fld id="{F1AA115D-E8C0-4E71-A2DD-63AC25C73DDF}" type="slidenum">
              <a:rPr lang="zh-CN" altLang="en-US" smtClean="0"/>
              <a:pPr/>
              <a:t>‹#›</a:t>
            </a:fld>
            <a:endParaRPr lang="zh-CN" altLang="en-US"/>
          </a:p>
        </p:txBody>
      </p:sp>
    </p:spTree>
    <p:extLst>
      <p:ext uri="{BB962C8B-B14F-4D97-AF65-F5344CB8AC3E}">
        <p14:creationId xmlns:p14="http://schemas.microsoft.com/office/powerpoint/2010/main" val="28227273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灯片编号占位符 6"/>
          <p:cNvSpPr>
            <a:spLocks noGrp="1"/>
          </p:cNvSpPr>
          <p:nvPr>
            <p:ph type="sldNum" sz="quarter" idx="5"/>
          </p:nvPr>
        </p:nvSpPr>
        <p:spPr>
          <a:xfrm>
            <a:off x="3854942" y="9440647"/>
            <a:ext cx="2949099" cy="496967"/>
          </a:xfrm>
          <a:prstGeom prst="rect">
            <a:avLst/>
          </a:prstGeom>
        </p:spPr>
        <p:txBody>
          <a:bodyPr vert="horz" lIns="91419" tIns="45710" rIns="91419" bIns="45710" rtlCol="0" anchor="b"/>
          <a:lstStyle>
            <a:lvl1pPr algn="r">
              <a:defRPr sz="1200"/>
            </a:lvl1pPr>
          </a:lstStyle>
          <a:p>
            <a:fld id="{3A156391-FA6B-4612-B64D-D1BE24C6FD1E}" type="slidenum">
              <a:rPr lang="zh-CN" altLang="en-US" smtClean="0"/>
              <a:pPr/>
              <a:t>‹#›</a:t>
            </a:fld>
            <a:endParaRPr lang="zh-CN" altLang="en-US" dirty="0"/>
          </a:p>
        </p:txBody>
      </p:sp>
      <p:cxnSp>
        <p:nvCxnSpPr>
          <p:cNvPr id="9" name="直接连接符 8"/>
          <p:cNvCxnSpPr/>
          <p:nvPr/>
        </p:nvCxnSpPr>
        <p:spPr>
          <a:xfrm>
            <a:off x="258660" y="9431127"/>
            <a:ext cx="6288299" cy="0"/>
          </a:xfrm>
          <a:prstGeom prst="line">
            <a:avLst/>
          </a:prstGeom>
        </p:spPr>
        <p:style>
          <a:lnRef idx="3">
            <a:schemeClr val="dk1"/>
          </a:lnRef>
          <a:fillRef idx="0">
            <a:schemeClr val="dk1"/>
          </a:fillRef>
          <a:effectRef idx="2">
            <a:schemeClr val="dk1"/>
          </a:effectRef>
          <a:fontRef idx="minor">
            <a:schemeClr val="tx1"/>
          </a:fontRef>
        </p:style>
      </p:cxnSp>
      <p:cxnSp>
        <p:nvCxnSpPr>
          <p:cNvPr id="11" name="直接连接符 10"/>
          <p:cNvCxnSpPr/>
          <p:nvPr/>
        </p:nvCxnSpPr>
        <p:spPr>
          <a:xfrm>
            <a:off x="258660" y="664753"/>
            <a:ext cx="6288299" cy="0"/>
          </a:xfrm>
          <a:prstGeom prst="line">
            <a:avLst/>
          </a:prstGeom>
        </p:spPr>
        <p:style>
          <a:lnRef idx="3">
            <a:schemeClr val="dk1"/>
          </a:lnRef>
          <a:fillRef idx="0">
            <a:schemeClr val="dk1"/>
          </a:fillRef>
          <a:effectRef idx="2">
            <a:schemeClr val="dk1"/>
          </a:effectRef>
          <a:fontRef idx="minor">
            <a:schemeClr val="tx1"/>
          </a:fontRef>
        </p:style>
      </p:cxnSp>
      <p:sp>
        <p:nvSpPr>
          <p:cNvPr id="12" name="页眉占位符 11"/>
          <p:cNvSpPr>
            <a:spLocks noGrp="1"/>
          </p:cNvSpPr>
          <p:nvPr>
            <p:ph type="hdr" sz="quarter"/>
          </p:nvPr>
        </p:nvSpPr>
        <p:spPr>
          <a:xfrm>
            <a:off x="3" y="2"/>
            <a:ext cx="2949099" cy="496967"/>
          </a:xfrm>
          <a:prstGeom prst="rect">
            <a:avLst/>
          </a:prstGeom>
        </p:spPr>
        <p:txBody>
          <a:bodyPr vert="horz" lIns="91419" tIns="45710" rIns="91419" bIns="45710" rtlCol="0"/>
          <a:lstStyle>
            <a:lvl1pPr algn="l">
              <a:defRPr sz="1200"/>
            </a:lvl1pPr>
          </a:lstStyle>
          <a:p>
            <a:r>
              <a:rPr lang="en-US" altLang="zh-CN" dirty="0" smtClean="0"/>
              <a:t>00</a:t>
            </a:r>
            <a:endParaRPr lang="zh-CN" altLang="en-US" dirty="0"/>
          </a:p>
        </p:txBody>
      </p:sp>
    </p:spTree>
    <p:extLst>
      <p:ext uri="{BB962C8B-B14F-4D97-AF65-F5344CB8AC3E}">
        <p14:creationId xmlns:p14="http://schemas.microsoft.com/office/powerpoint/2010/main" val="24171084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66669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88993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49013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457687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4203742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377109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691688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3263696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318865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3648068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052044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3176622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2186254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3896496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33132869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739795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0421160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8907873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377040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3131879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2497349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3338183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0604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269338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544683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341378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2265804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5526409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33530636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2758293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36005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006600" y="746125"/>
            <a:ext cx="2792413" cy="3725863"/>
          </a:xfrm>
          <a:prstGeom prst="rect">
            <a:avLst/>
          </a:prstGeom>
        </p:spPr>
      </p:sp>
      <p:sp>
        <p:nvSpPr>
          <p:cNvPr id="3" name="备注占位符 2"/>
          <p:cNvSpPr>
            <a:spLocks noGrp="1"/>
          </p:cNvSpPr>
          <p:nvPr>
            <p:ph type="body" idx="1"/>
          </p:nvPr>
        </p:nvSpPr>
        <p:spPr>
          <a:xfrm>
            <a:off x="680562" y="4721186"/>
            <a:ext cx="5444490" cy="4472702"/>
          </a:xfrm>
          <a:prstGeom prst="rect">
            <a:avLst/>
          </a:prstGeom>
        </p:spPr>
        <p:txBody>
          <a:bodyPr lIns="91419" tIns="45710" rIns="91419" bIns="45710"/>
          <a:lstStyle/>
          <a:p>
            <a:endParaRPr lang="zh-CN" altLang="en-US" dirty="0"/>
          </a:p>
        </p:txBody>
      </p:sp>
    </p:spTree>
    <p:extLst>
      <p:ext uri="{BB962C8B-B14F-4D97-AF65-F5344CB8AC3E}">
        <p14:creationId xmlns:p14="http://schemas.microsoft.com/office/powerpoint/2010/main" val="113680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1" y="2840570"/>
            <a:ext cx="5829300" cy="196003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28701" y="5181600"/>
            <a:ext cx="4800601"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8B4DFC8-4D15-4AD8-8A48-94E3ED8768DF}" type="datetime1">
              <a:rPr lang="zh-CN" altLang="en-US" smtClean="0"/>
              <a:pPr/>
              <a:t>2021/3/18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83AE0C3-54B5-4438-A0E4-B40C3E25D89E}" type="datetime1">
              <a:rPr lang="zh-CN" altLang="en-US" smtClean="0"/>
              <a:pPr/>
              <a:t>2021/3/18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72050" y="366186"/>
            <a:ext cx="1543050" cy="780203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42900" y="366186"/>
            <a:ext cx="4514850" cy="780203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2CD4F5F-EA08-4642-A8F2-7A0D796FDEEB}" type="datetime1">
              <a:rPr lang="zh-CN" altLang="en-US" smtClean="0"/>
              <a:pPr/>
              <a:t>2021/3/18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71CA2D-01E6-4939-8E4D-90DD9FE0A026}" type="datetime1">
              <a:rPr lang="zh-CN" altLang="en-US" smtClean="0"/>
              <a:pPr/>
              <a:t>2021/3/18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6" y="5875867"/>
            <a:ext cx="5829300" cy="181610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41736"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2E2A560-10E3-478F-BC17-BFEC97243C93}" type="datetime1">
              <a:rPr lang="zh-CN" altLang="en-US" smtClean="0"/>
              <a:pPr/>
              <a:t>2021/3/18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42900" y="2133604"/>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486150" y="2133604"/>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03E5AC8-834E-45AA-B8A8-1DDEE49DF130}" type="datetime1">
              <a:rPr lang="zh-CN" altLang="en-US" smtClean="0"/>
              <a:pPr/>
              <a:t>2021/3/18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8C33165-E4C9-4D2C-B9CD-5314EB5A66C1}" type="datetime1">
              <a:rPr lang="zh-CN" altLang="en-US" smtClean="0"/>
              <a:pPr/>
              <a:t>2021/3/18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4C59792-B836-4F11-9F42-3B67B8FED0D0}" type="datetime1">
              <a:rPr lang="zh-CN" altLang="en-US" smtClean="0"/>
              <a:pPr/>
              <a:t>2021/3/18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A39E33-DC8F-4DDC-8428-63593AB12777}" type="datetime1">
              <a:rPr lang="zh-CN" altLang="en-US" smtClean="0"/>
              <a:pPr/>
              <a:t>2021/3/18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2" y="364067"/>
            <a:ext cx="2256235" cy="154940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33455A8-7E6F-4790-AFB6-5804F0161E35}" type="datetime1">
              <a:rPr lang="zh-CN" altLang="en-US" smtClean="0"/>
              <a:pPr/>
              <a:t>2021/3/18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7" y="6400801"/>
            <a:ext cx="4114800" cy="755651"/>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44217"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344217"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6C6F109-61ED-4573-ADDF-E8D15CAC92BC}" type="datetime1">
              <a:rPr lang="zh-CN" altLang="en-US" smtClean="0"/>
              <a:pPr/>
              <a:t>2021/3/18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1" y="366184"/>
            <a:ext cx="6172201" cy="152400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342901" y="2133604"/>
            <a:ext cx="6172201" cy="6034617"/>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D4DAFB6-51EB-42B3-B960-3F65CE973466}" type="datetime1">
              <a:rPr lang="zh-CN" altLang="en-US" smtClean="0"/>
              <a:pPr/>
              <a:t>2021/3/18</a:t>
            </a:fld>
            <a:endParaRPr lang="zh-CN" altLang="en-US"/>
          </a:p>
        </p:txBody>
      </p:sp>
      <p:sp>
        <p:nvSpPr>
          <p:cNvPr id="5" name="页脚占位符 4"/>
          <p:cNvSpPr>
            <a:spLocks noGrp="1"/>
          </p:cNvSpPr>
          <p:nvPr>
            <p:ph type="ftr" sz="quarter" idx="3"/>
          </p:nvPr>
        </p:nvSpPr>
        <p:spPr>
          <a:xfrm>
            <a:off x="2343151"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914901"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10" Type="http://schemas.openxmlformats.org/officeDocument/2006/relationships/image" Target="../media/image4.png"/><Relationship Id="rId4" Type="http://schemas.openxmlformats.org/officeDocument/2006/relationships/image" Target="../media/image30.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6" y="899592"/>
            <a:ext cx="6162733" cy="0"/>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1412776" y="46262"/>
            <a:ext cx="4608512" cy="646331"/>
          </a:xfrm>
          <a:prstGeom prst="rect">
            <a:avLst/>
          </a:prstGeom>
          <a:noFill/>
        </p:spPr>
        <p:txBody>
          <a:bodyPr wrap="square" rtlCol="0">
            <a:spAutoFit/>
          </a:bodyPr>
          <a:lstStyle/>
          <a:p>
            <a:r>
              <a:rPr lang="en-US" altLang="zh-CN" sz="3600" b="1" dirty="0" smtClean="0"/>
              <a:t>Operator's Manual</a:t>
            </a:r>
            <a:endParaRPr lang="zh-CN" altLang="en-US" sz="3600" b="1" dirty="0"/>
          </a:p>
        </p:txBody>
      </p:sp>
      <p:sp>
        <p:nvSpPr>
          <p:cNvPr id="13" name="TextBox 12"/>
          <p:cNvSpPr txBox="1"/>
          <p:nvPr/>
        </p:nvSpPr>
        <p:spPr>
          <a:xfrm>
            <a:off x="229381" y="519969"/>
            <a:ext cx="5826217" cy="461665"/>
          </a:xfrm>
          <a:prstGeom prst="rect">
            <a:avLst/>
          </a:prstGeom>
          <a:noFill/>
        </p:spPr>
        <p:txBody>
          <a:bodyPr wrap="square" rtlCol="0">
            <a:spAutoFit/>
          </a:bodyPr>
          <a:lstStyle/>
          <a:p>
            <a:r>
              <a:rPr lang="en-US" altLang="zh-CN" sz="2400" b="1" i="1" dirty="0"/>
              <a:t>Flail Mowers</a:t>
            </a:r>
            <a:endParaRPr lang="zh-CN" altLang="zh-CN" sz="2400" b="1" i="1" dirty="0"/>
          </a:p>
        </p:txBody>
      </p:sp>
      <p:sp>
        <p:nvSpPr>
          <p:cNvPr id="14" name="TextBox 13"/>
          <p:cNvSpPr txBox="1"/>
          <p:nvPr/>
        </p:nvSpPr>
        <p:spPr>
          <a:xfrm>
            <a:off x="240917" y="1013991"/>
            <a:ext cx="3908163" cy="830997"/>
          </a:xfrm>
          <a:prstGeom prst="rect">
            <a:avLst/>
          </a:prstGeom>
          <a:noFill/>
        </p:spPr>
        <p:txBody>
          <a:bodyPr wrap="square" rtlCol="0">
            <a:spAutoFit/>
          </a:bodyPr>
          <a:lstStyle/>
          <a:p>
            <a:r>
              <a:rPr lang="en-US" altLang="zh-CN" sz="2400" b="1" i="1" dirty="0">
                <a:solidFill>
                  <a:prstClr val="black"/>
                </a:solidFill>
              </a:rPr>
              <a:t>EF125-155-175-S</a:t>
            </a:r>
          </a:p>
          <a:p>
            <a:r>
              <a:rPr lang="en-US" altLang="zh-CN" sz="2400" b="1" i="1" dirty="0" smtClean="0">
                <a:solidFill>
                  <a:prstClr val="black"/>
                </a:solidFill>
              </a:rPr>
              <a:t>EFH155-175-S</a:t>
            </a:r>
            <a:endParaRPr lang="en-US" altLang="zh-CN" sz="2400" b="1" i="1" dirty="0">
              <a:solidFill>
                <a:prstClr val="black"/>
              </a:solidFill>
            </a:endParaRPr>
          </a:p>
        </p:txBody>
      </p: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1" name="Rectangle 2"/>
          <p:cNvSpPr>
            <a:spLocks noChangeArrowheads="1"/>
          </p:cNvSpPr>
          <p:nvPr/>
        </p:nvSpPr>
        <p:spPr bwMode="auto">
          <a:xfrm>
            <a:off x="26166" y="1841734"/>
            <a:ext cx="511175" cy="19381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t" anchorCtr="0" compatLnSpc="1">
            <a:prstTxWarp prst="textNoShape">
              <a:avLst/>
            </a:prstTxWarp>
          </a:bodyPr>
          <a:lstStyle/>
          <a:p>
            <a:pPr lvl="0" algn="just" eaLnBrk="0" fontAlgn="base" hangingPunct="0">
              <a:spcBef>
                <a:spcPct val="0"/>
              </a:spcBef>
              <a:spcAft>
                <a:spcPct val="0"/>
              </a:spcAft>
            </a:pPr>
            <a:r>
              <a:rPr lang="en-US" altLang="zh-CN" sz="1200" dirty="0">
                <a:latin typeface="+mn-ea"/>
                <a:cs typeface="Times New Roman" panose="02020603050405020304" pitchFamily="18" charset="0"/>
              </a:rPr>
              <a:t>3250200703 </a:t>
            </a:r>
            <a:r>
              <a:rPr lang="en-US" altLang="zh-CN" sz="1200" dirty="0" smtClean="0"/>
              <a:t>Rev.1.0</a:t>
            </a: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3045"/>
          <a:stretch/>
        </p:blipFill>
        <p:spPr>
          <a:xfrm>
            <a:off x="244355" y="3245744"/>
            <a:ext cx="6102524" cy="3300292"/>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572" y="7763520"/>
            <a:ext cx="2204544" cy="889786"/>
          </a:xfrm>
          <a:prstGeom prst="rect">
            <a:avLst/>
          </a:prstGeom>
        </p:spPr>
      </p:pic>
      <p:sp>
        <p:nvSpPr>
          <p:cNvPr id="19" name="TextBox 16"/>
          <p:cNvSpPr txBox="1"/>
          <p:nvPr/>
        </p:nvSpPr>
        <p:spPr>
          <a:xfrm>
            <a:off x="2467213" y="7946792"/>
            <a:ext cx="4213972" cy="954107"/>
          </a:xfrm>
          <a:prstGeom prst="rect">
            <a:avLst/>
          </a:prstGeom>
          <a:noFill/>
        </p:spPr>
        <p:txBody>
          <a:bodyPr wrap="square" rtlCol="0">
            <a:spAutoFit/>
          </a:bodyPr>
          <a:lstStyle/>
          <a:p>
            <a:r>
              <a:rPr lang="en-US" altLang="zh-CN" sz="1400" dirty="0"/>
              <a:t>Read the Operator’s Manual entirely. When you</a:t>
            </a:r>
          </a:p>
          <a:p>
            <a:r>
              <a:rPr lang="en-US" altLang="zh-CN" sz="1400" dirty="0"/>
              <a:t>see this symbol, the subsequent instructions </a:t>
            </a:r>
            <a:endParaRPr lang="en-US" altLang="zh-CN" sz="1400" dirty="0" smtClean="0"/>
          </a:p>
          <a:p>
            <a:r>
              <a:rPr lang="en-US" altLang="zh-CN" sz="1400" dirty="0" smtClean="0"/>
              <a:t>and warnings </a:t>
            </a:r>
            <a:r>
              <a:rPr lang="en-US" altLang="zh-CN" sz="1400" dirty="0"/>
              <a:t>are serious - follow without </a:t>
            </a:r>
            <a:endParaRPr lang="en-US" altLang="zh-CN" sz="1400" dirty="0" smtClean="0"/>
          </a:p>
          <a:p>
            <a:r>
              <a:rPr lang="en-US" altLang="zh-CN" sz="1400" dirty="0" smtClean="0"/>
              <a:t>exception your </a:t>
            </a:r>
            <a:r>
              <a:rPr lang="en-US" altLang="zh-CN" sz="1400" dirty="0"/>
              <a:t>life and the lives of others depend on it!</a:t>
            </a:r>
            <a:endParaRPr lang="zh-CN" altLang="en-US" sz="1400" dirty="0"/>
          </a:p>
        </p:txBody>
      </p:sp>
      <p:pic>
        <p:nvPicPr>
          <p:cNvPr id="20" name="图片 19" descr="309-523m.pdf - Adobe Reader"/>
          <p:cNvPicPr>
            <a:picLocks noChangeAspect="1"/>
          </p:cNvPicPr>
          <p:nvPr/>
        </p:nvPicPr>
        <p:blipFill rotWithShape="1">
          <a:blip r:embed="rId5" cstate="print">
            <a:extLst>
              <a:ext uri="{28A0092B-C50C-407E-A947-70E740481C1C}">
                <a14:useLocalDpi xmlns:a14="http://schemas.microsoft.com/office/drawing/2010/main" val="0"/>
              </a:ext>
            </a:extLst>
          </a:blip>
          <a:srcRect l="59237" t="54641" r="36881" b="34902"/>
          <a:stretch/>
        </p:blipFill>
        <p:spPr>
          <a:xfrm>
            <a:off x="2499019" y="7553253"/>
            <a:ext cx="266218" cy="393539"/>
          </a:xfrm>
          <a:prstGeom prst="rect">
            <a:avLst/>
          </a:prstGeom>
        </p:spPr>
      </p:pic>
    </p:spTree>
    <p:extLst>
      <p:ext uri="{BB962C8B-B14F-4D97-AF65-F5344CB8AC3E}">
        <p14:creationId xmlns:p14="http://schemas.microsoft.com/office/powerpoint/2010/main" val="1132790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2" name="矩形 1"/>
          <p:cNvSpPr/>
          <p:nvPr/>
        </p:nvSpPr>
        <p:spPr>
          <a:xfrm>
            <a:off x="270148" y="694666"/>
            <a:ext cx="6266612" cy="2739211"/>
          </a:xfrm>
          <a:prstGeom prst="rect">
            <a:avLst/>
          </a:prstGeom>
        </p:spPr>
        <p:txBody>
          <a:bodyPr wrap="square">
            <a:spAutoFit/>
          </a:bodyPr>
          <a:lstStyle/>
          <a:p>
            <a:r>
              <a:rPr lang="en-US" altLang="zh-CN" b="1" i="1" dirty="0"/>
              <a:t>Further Assistance</a:t>
            </a:r>
          </a:p>
          <a:p>
            <a:r>
              <a:rPr lang="en-US" altLang="zh-CN" sz="1100" dirty="0">
                <a:latin typeface="Arial" panose="020B0604020202020204" pitchFamily="34" charset="0"/>
              </a:rPr>
              <a:t>Your dealer wants you to be satisfied with your new </a:t>
            </a:r>
            <a:r>
              <a:rPr lang="en-US" altLang="zh-CN" sz="1100" dirty="0" smtClean="0"/>
              <a:t>Mowers</a:t>
            </a:r>
            <a:r>
              <a:rPr lang="en-US" altLang="zh-CN" sz="1100" dirty="0" smtClean="0">
                <a:latin typeface="Arial" panose="020B0604020202020204" pitchFamily="34" charset="0"/>
              </a:rPr>
              <a:t>.</a:t>
            </a:r>
          </a:p>
          <a:p>
            <a:r>
              <a:rPr lang="en-US" altLang="zh-CN" sz="1100" dirty="0" smtClean="0">
                <a:latin typeface="Arial" panose="020B0604020202020204" pitchFamily="34" charset="0"/>
              </a:rPr>
              <a:t> </a:t>
            </a:r>
            <a:r>
              <a:rPr lang="en-US" altLang="zh-CN" sz="1100" dirty="0">
                <a:latin typeface="Arial" panose="020B0604020202020204" pitchFamily="34" charset="0"/>
              </a:rPr>
              <a:t>If for any reason you do not understand any part</a:t>
            </a:r>
          </a:p>
          <a:p>
            <a:r>
              <a:rPr lang="en-US" altLang="zh-CN" sz="1100" dirty="0">
                <a:latin typeface="Arial" panose="020B0604020202020204" pitchFamily="34" charset="0"/>
              </a:rPr>
              <a:t>of this manual or are not satisfied with the service</a:t>
            </a:r>
          </a:p>
          <a:p>
            <a:r>
              <a:rPr lang="en-US" altLang="zh-CN" sz="1100" dirty="0">
                <a:latin typeface="Arial" panose="020B0604020202020204" pitchFamily="34" charset="0"/>
              </a:rPr>
              <a:t>received, the following actions are suggested:</a:t>
            </a:r>
          </a:p>
          <a:p>
            <a:endParaRPr lang="en-US" altLang="zh-CN" sz="1100" dirty="0" smtClean="0">
              <a:latin typeface="Arial" panose="020B0604020202020204" pitchFamily="34" charset="0"/>
            </a:endParaRPr>
          </a:p>
          <a:p>
            <a:r>
              <a:rPr lang="en-US" altLang="zh-CN" sz="1100" dirty="0" smtClean="0">
                <a:latin typeface="Arial" panose="020B0604020202020204" pitchFamily="34" charset="0"/>
              </a:rPr>
              <a:t>1</a:t>
            </a:r>
            <a:r>
              <a:rPr lang="en-US" altLang="zh-CN" sz="1100" dirty="0">
                <a:latin typeface="Arial" panose="020B0604020202020204" pitchFamily="34" charset="0"/>
              </a:rPr>
              <a:t>. Discuss the matter with your dealership service</a:t>
            </a:r>
          </a:p>
          <a:p>
            <a:r>
              <a:rPr lang="en-US" altLang="zh-CN" sz="1100" dirty="0" smtClean="0">
                <a:latin typeface="Arial" panose="020B0604020202020204" pitchFamily="34" charset="0"/>
              </a:rPr>
              <a:t>    manager </a:t>
            </a:r>
            <a:r>
              <a:rPr lang="en-US" altLang="zh-CN" sz="1100" dirty="0">
                <a:latin typeface="Arial" panose="020B0604020202020204" pitchFamily="34" charset="0"/>
              </a:rPr>
              <a:t>making sure that person is aware of any</a:t>
            </a:r>
          </a:p>
          <a:p>
            <a:r>
              <a:rPr lang="en-US" altLang="zh-CN" sz="1100" dirty="0" smtClean="0">
                <a:latin typeface="Arial" panose="020B0604020202020204" pitchFamily="34" charset="0"/>
              </a:rPr>
              <a:t>    problems </a:t>
            </a:r>
            <a:r>
              <a:rPr lang="en-US" altLang="zh-CN" sz="1100" dirty="0">
                <a:latin typeface="Arial" panose="020B0604020202020204" pitchFamily="34" charset="0"/>
              </a:rPr>
              <a:t>you may have and has had the opportunity</a:t>
            </a:r>
          </a:p>
          <a:p>
            <a:r>
              <a:rPr lang="en-US" altLang="zh-CN" sz="1100" dirty="0" smtClean="0">
                <a:latin typeface="Arial" panose="020B0604020202020204" pitchFamily="34" charset="0"/>
              </a:rPr>
              <a:t>    to </a:t>
            </a:r>
            <a:r>
              <a:rPr lang="en-US" altLang="zh-CN" sz="1100" dirty="0">
                <a:latin typeface="Arial" panose="020B0604020202020204" pitchFamily="34" charset="0"/>
              </a:rPr>
              <a:t>assist you.</a:t>
            </a:r>
          </a:p>
          <a:p>
            <a:r>
              <a:rPr lang="en-US" altLang="zh-CN" sz="1100" dirty="0">
                <a:latin typeface="Arial" panose="020B0604020202020204" pitchFamily="34" charset="0"/>
              </a:rPr>
              <a:t>2. If you are still not satisfied, seek out the owner or</a:t>
            </a:r>
          </a:p>
          <a:p>
            <a:r>
              <a:rPr lang="en-US" altLang="zh-CN" sz="1100" dirty="0" smtClean="0">
                <a:latin typeface="Arial" panose="020B0604020202020204" pitchFamily="34" charset="0"/>
              </a:rPr>
              <a:t>    general </a:t>
            </a:r>
            <a:r>
              <a:rPr lang="en-US" altLang="zh-CN" sz="1100" dirty="0">
                <a:latin typeface="Arial" panose="020B0604020202020204" pitchFamily="34" charset="0"/>
              </a:rPr>
              <a:t>manager of the dealership, explain the</a:t>
            </a:r>
          </a:p>
          <a:p>
            <a:r>
              <a:rPr lang="en-US" altLang="zh-CN" sz="1100" dirty="0" smtClean="0">
                <a:latin typeface="Arial" panose="020B0604020202020204" pitchFamily="34" charset="0"/>
              </a:rPr>
              <a:t>    problem</a:t>
            </a:r>
            <a:r>
              <a:rPr lang="en-US" altLang="zh-CN" sz="1100" dirty="0">
                <a:latin typeface="Arial" panose="020B0604020202020204" pitchFamily="34" charset="0"/>
              </a:rPr>
              <a:t>, and request assistance.</a:t>
            </a:r>
          </a:p>
          <a:p>
            <a:endParaRPr lang="en-US" altLang="zh-CN" sz="1100" b="1" dirty="0" smtClean="0">
              <a:latin typeface="Arial" panose="020B0604020202020204" pitchFamily="34" charset="0"/>
            </a:endParaRPr>
          </a:p>
          <a:p>
            <a:endParaRPr lang="en-US" altLang="zh-CN" sz="1100" b="1" dirty="0">
              <a:latin typeface="Arial" panose="020B0604020202020204" pitchFamily="34" charset="0"/>
            </a:endParaRPr>
          </a:p>
        </p:txBody>
      </p:sp>
      <p:sp>
        <p:nvSpPr>
          <p:cNvPr id="10" name="矩形 9"/>
          <p:cNvSpPr/>
          <p:nvPr/>
        </p:nvSpPr>
        <p:spPr>
          <a:xfrm>
            <a:off x="260648" y="278346"/>
            <a:ext cx="2062616" cy="276999"/>
          </a:xfrm>
          <a:prstGeom prst="rect">
            <a:avLst/>
          </a:prstGeom>
        </p:spPr>
        <p:txBody>
          <a:bodyPr wrap="none">
            <a:spAutoFit/>
          </a:bodyPr>
          <a:lstStyle/>
          <a:p>
            <a:r>
              <a:rPr lang="en-US" altLang="zh-CN" sz="1200" b="1" dirty="0"/>
              <a:t>Important Safety Information</a:t>
            </a:r>
            <a:endParaRPr lang="zh-CN" altLang="en-US" sz="1200" dirty="0">
              <a:solidFill>
                <a:prstClr val="black"/>
              </a:solidFill>
            </a:endParaRPr>
          </a:p>
        </p:txBody>
      </p:sp>
      <p:sp>
        <p:nvSpPr>
          <p:cNvPr id="8" name="矩形 7"/>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8</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11" name="图片 10"/>
          <p:cNvPicPr>
            <a:picLocks noChangeAspect="1"/>
          </p:cNvPicPr>
          <p:nvPr/>
        </p:nvPicPr>
        <p:blipFill>
          <a:blip r:embed="rId3"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096250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2" name="矩形 1"/>
          <p:cNvSpPr/>
          <p:nvPr/>
        </p:nvSpPr>
        <p:spPr>
          <a:xfrm>
            <a:off x="332656" y="755576"/>
            <a:ext cx="3744416" cy="830997"/>
          </a:xfrm>
          <a:prstGeom prst="rect">
            <a:avLst/>
          </a:prstGeom>
        </p:spPr>
        <p:txBody>
          <a:bodyPr wrap="square">
            <a:spAutoFit/>
          </a:bodyPr>
          <a:lstStyle/>
          <a:p>
            <a:r>
              <a:rPr lang="en-US" altLang="zh-CN" b="1" i="1" dirty="0" smtClean="0"/>
              <a:t>Torque </a:t>
            </a:r>
            <a:r>
              <a:rPr lang="en-US" altLang="zh-CN" b="1" i="1" dirty="0"/>
              <a:t>Requirements</a:t>
            </a:r>
          </a:p>
          <a:p>
            <a:r>
              <a:rPr lang="en-US" altLang="zh-CN" sz="1000" dirty="0">
                <a:latin typeface="Arial"/>
              </a:rPr>
              <a:t>Refer to </a:t>
            </a:r>
            <a:r>
              <a:rPr lang="en-US" altLang="zh-CN" sz="1000" b="1" dirty="0">
                <a:latin typeface="Arial"/>
              </a:rPr>
              <a:t>“Torque Values Chart for </a:t>
            </a:r>
            <a:r>
              <a:rPr lang="en-US" altLang="zh-CN" sz="1000" b="1" dirty="0" smtClean="0">
                <a:latin typeface="Arial"/>
              </a:rPr>
              <a:t>Common Bolt </a:t>
            </a:r>
            <a:r>
              <a:rPr lang="en-US" altLang="zh-CN" sz="1000" b="1" dirty="0">
                <a:latin typeface="Arial"/>
              </a:rPr>
              <a:t>Sizes”</a:t>
            </a:r>
          </a:p>
          <a:p>
            <a:r>
              <a:rPr lang="en-US" altLang="zh-CN" sz="1000" dirty="0">
                <a:latin typeface="Arial"/>
              </a:rPr>
              <a:t>on page </a:t>
            </a:r>
            <a:r>
              <a:rPr lang="en-US" altLang="zh-CN" sz="1000" dirty="0" smtClean="0">
                <a:latin typeface="Arial"/>
              </a:rPr>
              <a:t>43 to </a:t>
            </a:r>
            <a:r>
              <a:rPr lang="en-US" altLang="zh-CN" sz="1000" dirty="0">
                <a:latin typeface="Arial"/>
              </a:rPr>
              <a:t>determine correct torque values when</a:t>
            </a:r>
          </a:p>
          <a:p>
            <a:r>
              <a:rPr lang="en-US" altLang="zh-CN" sz="1000" dirty="0">
                <a:latin typeface="Arial"/>
              </a:rPr>
              <a:t>tightening hardware.</a:t>
            </a:r>
            <a:endParaRPr lang="zh-CN" altLang="en-US" sz="1000" dirty="0"/>
          </a:p>
        </p:txBody>
      </p:sp>
      <p:sp>
        <p:nvSpPr>
          <p:cNvPr id="29" name="矩形 28"/>
          <p:cNvSpPr/>
          <p:nvPr/>
        </p:nvSpPr>
        <p:spPr>
          <a:xfrm>
            <a:off x="260648" y="278346"/>
            <a:ext cx="2051139" cy="276999"/>
          </a:xfrm>
          <a:prstGeom prst="rect">
            <a:avLst/>
          </a:prstGeom>
        </p:spPr>
        <p:txBody>
          <a:bodyPr wrap="none">
            <a:spAutoFit/>
          </a:bodyPr>
          <a:lstStyle/>
          <a:p>
            <a:r>
              <a:rPr lang="en-US" altLang="zh-CN" sz="1200" b="1" dirty="0"/>
              <a:t>Section 1: Assembly &amp; Set-up</a:t>
            </a:r>
            <a:endParaRPr lang="zh-CN" altLang="en-US" sz="1200" dirty="0">
              <a:solidFill>
                <a:prstClr val="black"/>
              </a:solidFill>
            </a:endParaRPr>
          </a:p>
        </p:txBody>
      </p:sp>
      <p:sp>
        <p:nvSpPr>
          <p:cNvPr id="21" name="矩形 20"/>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9</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9" name="图片 8"/>
          <p:cNvPicPr>
            <a:picLocks noChangeAspect="1"/>
          </p:cNvPicPr>
          <p:nvPr/>
        </p:nvPicPr>
        <p:blipFill>
          <a:blip r:embed="rId3"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400266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1620946" y="4087760"/>
            <a:ext cx="3995788" cy="3897767"/>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2" name="矩形 1"/>
          <p:cNvSpPr/>
          <p:nvPr/>
        </p:nvSpPr>
        <p:spPr>
          <a:xfrm>
            <a:off x="134645" y="651525"/>
            <a:ext cx="3150339" cy="2092881"/>
          </a:xfrm>
          <a:prstGeom prst="rect">
            <a:avLst/>
          </a:prstGeom>
        </p:spPr>
        <p:txBody>
          <a:bodyPr wrap="square">
            <a:spAutoFit/>
          </a:bodyPr>
          <a:lstStyle/>
          <a:p>
            <a:r>
              <a:rPr lang="en-US" altLang="zh-CN" sz="1600" b="1" i="1" dirty="0"/>
              <a:t>Tractor Requirements</a:t>
            </a:r>
          </a:p>
          <a:p>
            <a:r>
              <a:rPr lang="en-US" altLang="zh-CN" sz="1000" dirty="0">
                <a:latin typeface="Arial"/>
              </a:rPr>
              <a:t>Tractor horsepower and hitch category should be </a:t>
            </a:r>
            <a:r>
              <a:rPr lang="en-US" altLang="zh-CN" sz="1000" dirty="0" smtClean="0">
                <a:latin typeface="Arial"/>
              </a:rPr>
              <a:t>within the </a:t>
            </a:r>
            <a:r>
              <a:rPr lang="en-US" altLang="zh-CN" sz="1000" dirty="0">
                <a:latin typeface="Arial"/>
              </a:rPr>
              <a:t>range noted below. Tractors outside the </a:t>
            </a:r>
            <a:r>
              <a:rPr lang="en-US" altLang="zh-CN" sz="1000" dirty="0" smtClean="0">
                <a:latin typeface="Arial"/>
              </a:rPr>
              <a:t>horsepower range </a:t>
            </a:r>
            <a:r>
              <a:rPr lang="en-US" altLang="zh-CN" sz="1000" dirty="0">
                <a:latin typeface="Arial"/>
              </a:rPr>
              <a:t>must not be used. The lower 3-Point arms must </a:t>
            </a:r>
            <a:r>
              <a:rPr lang="en-US" altLang="zh-CN" sz="1000" dirty="0" smtClean="0">
                <a:latin typeface="Arial"/>
              </a:rPr>
              <a:t>be stabilized </a:t>
            </a:r>
            <a:r>
              <a:rPr lang="en-US" altLang="zh-CN" sz="1000" dirty="0">
                <a:latin typeface="Arial"/>
              </a:rPr>
              <a:t>to prevent side-to-side movement. </a:t>
            </a:r>
            <a:r>
              <a:rPr lang="en-US" altLang="zh-CN" sz="1000" dirty="0" smtClean="0">
                <a:latin typeface="Arial"/>
              </a:rPr>
              <a:t>Most tractors </a:t>
            </a:r>
            <a:r>
              <a:rPr lang="en-US" altLang="zh-CN" sz="1000" dirty="0">
                <a:latin typeface="Arial"/>
              </a:rPr>
              <a:t>have sway blocks or adjustable chains for </a:t>
            </a:r>
            <a:r>
              <a:rPr lang="en-US" altLang="zh-CN" sz="1000" dirty="0" smtClean="0">
                <a:latin typeface="Arial"/>
              </a:rPr>
              <a:t>this purpose</a:t>
            </a:r>
            <a:r>
              <a:rPr lang="en-US" altLang="zh-CN" sz="1000" dirty="0">
                <a:latin typeface="Arial"/>
              </a:rPr>
              <a:t>.</a:t>
            </a:r>
          </a:p>
          <a:p>
            <a:r>
              <a:rPr lang="en-US" altLang="zh-CN" sz="1000" dirty="0" smtClean="0">
                <a:latin typeface="Arial"/>
              </a:rPr>
              <a:t>Horsepower Rating . . . . . . . . . . . . . . . . . . 50-70HP</a:t>
            </a:r>
          </a:p>
          <a:p>
            <a:r>
              <a:rPr lang="en-US" altLang="zh-CN" sz="1000" dirty="0" smtClean="0">
                <a:latin typeface="Arial"/>
              </a:rPr>
              <a:t>Hitch Type . . . . . . . . . . . . . . . </a:t>
            </a:r>
            <a:r>
              <a:rPr lang="en-US" altLang="zh-CN" sz="1000" dirty="0">
                <a:latin typeface="Arial"/>
              </a:rPr>
              <a:t>. . . .  </a:t>
            </a:r>
            <a:r>
              <a:rPr lang="en-US" altLang="zh-CN" sz="1000" dirty="0" smtClean="0">
                <a:latin typeface="Arial"/>
              </a:rPr>
              <a:t>     3-Point Cat. I</a:t>
            </a:r>
          </a:p>
          <a:p>
            <a:r>
              <a:rPr lang="en-US" altLang="zh-CN" sz="1000" dirty="0" smtClean="0">
                <a:latin typeface="Arial"/>
              </a:rPr>
              <a:t>Rear PTO Speed . . . . . . . . . . . . . . . . . . . . .540 RPM</a:t>
            </a:r>
          </a:p>
          <a:p>
            <a:r>
              <a:rPr lang="en-US" altLang="zh-CN" sz="1000" dirty="0" smtClean="0">
                <a:latin typeface="Arial"/>
              </a:rPr>
              <a:t>Tractor Weight . . . . . . . . . See Important Note Below</a:t>
            </a:r>
          </a:p>
          <a:p>
            <a:endParaRPr lang="en-US" altLang="zh-CN" sz="1400" b="1" dirty="0" smtClean="0">
              <a:latin typeface="Arial"/>
            </a:endParaRPr>
          </a:p>
        </p:txBody>
      </p:sp>
      <p:sp>
        <p:nvSpPr>
          <p:cNvPr id="18" name="矩形 17"/>
          <p:cNvSpPr/>
          <p:nvPr/>
        </p:nvSpPr>
        <p:spPr>
          <a:xfrm>
            <a:off x="3233251" y="636998"/>
            <a:ext cx="3470026" cy="2923877"/>
          </a:xfrm>
          <a:prstGeom prst="rect">
            <a:avLst/>
          </a:prstGeom>
        </p:spPr>
        <p:txBody>
          <a:bodyPr wrap="square">
            <a:spAutoFit/>
          </a:bodyPr>
          <a:lstStyle/>
          <a:p>
            <a:r>
              <a:rPr lang="en-US" altLang="zh-CN" sz="1050" dirty="0" smtClean="0"/>
              <a:t>3. Align ball swivels in the tractor’s lower 3-Point arms</a:t>
            </a:r>
          </a:p>
          <a:p>
            <a:r>
              <a:rPr lang="en-US" altLang="zh-CN" sz="1050" dirty="0" smtClean="0"/>
              <a:t>with pin holes in the lower hitch clevises of the Mowers .</a:t>
            </a:r>
          </a:p>
          <a:p>
            <a:r>
              <a:rPr lang="en-US" altLang="zh-CN" sz="1050" dirty="0" smtClean="0"/>
              <a:t>Insert hitch pins and secure with hair pin cotters.</a:t>
            </a:r>
          </a:p>
          <a:p>
            <a:r>
              <a:rPr lang="en-US" altLang="zh-CN" sz="1050" dirty="0" smtClean="0"/>
              <a:t>4</a:t>
            </a:r>
            <a:r>
              <a:rPr lang="en-US" altLang="zh-CN" sz="1050" dirty="0"/>
              <a:t>. Align the top center link with the </a:t>
            </a:r>
            <a:r>
              <a:rPr lang="en-US" altLang="zh-CN" sz="1050" dirty="0" smtClean="0"/>
              <a:t>center </a:t>
            </a:r>
            <a:r>
              <a:rPr lang="en-US" altLang="zh-CN" sz="1050" dirty="0"/>
              <a:t>hitch</a:t>
            </a:r>
          </a:p>
          <a:p>
            <a:r>
              <a:rPr lang="en-US" altLang="zh-CN" sz="1050" dirty="0" smtClean="0"/>
              <a:t>Clevis of the Mowers. </a:t>
            </a:r>
          </a:p>
          <a:p>
            <a:r>
              <a:rPr lang="en-US" altLang="zh-CN" sz="1050" dirty="0" smtClean="0"/>
              <a:t>Insert </a:t>
            </a:r>
            <a:r>
              <a:rPr lang="en-US" altLang="zh-CN" sz="1050" dirty="0"/>
              <a:t>hitch pin and secure with hair pin cotter.</a:t>
            </a:r>
          </a:p>
          <a:p>
            <a:r>
              <a:rPr lang="en-US" altLang="zh-CN" sz="1050" dirty="0"/>
              <a:t>5. With tractor’s 3-Point controls, lift </a:t>
            </a:r>
            <a:r>
              <a:rPr lang="en-US" altLang="zh-CN" sz="1050" dirty="0" smtClean="0"/>
              <a:t>Mowers up </a:t>
            </a:r>
            <a:r>
              <a:rPr lang="en-US" altLang="zh-CN" sz="1050" dirty="0"/>
              <a:t>1 to </a:t>
            </a:r>
            <a:r>
              <a:rPr lang="en-US" altLang="zh-CN" sz="1050" dirty="0" smtClean="0"/>
              <a:t>2 inches </a:t>
            </a:r>
            <a:r>
              <a:rPr lang="en-US" altLang="zh-CN" sz="1050" dirty="0"/>
              <a:t>and then raise jack stands fully up. Secure</a:t>
            </a:r>
          </a:p>
          <a:p>
            <a:r>
              <a:rPr lang="en-US" altLang="zh-CN" sz="1050" dirty="0"/>
              <a:t>stands with jack pins and hair pin cotters.</a:t>
            </a:r>
          </a:p>
          <a:p>
            <a:r>
              <a:rPr lang="en-US" altLang="zh-CN" sz="1050" dirty="0"/>
              <a:t>6. Level </a:t>
            </a:r>
            <a:r>
              <a:rPr lang="en-US" altLang="zh-CN" sz="1050" dirty="0" smtClean="0"/>
              <a:t>Mowers  </a:t>
            </a:r>
            <a:r>
              <a:rPr lang="en-US" altLang="zh-CN" sz="1050" dirty="0"/>
              <a:t>by adjusting lower 3-Point arms </a:t>
            </a:r>
            <a:r>
              <a:rPr lang="en-US" altLang="zh-CN" sz="1050" dirty="0" smtClean="0"/>
              <a:t>and upper </a:t>
            </a:r>
            <a:r>
              <a:rPr lang="en-US" altLang="zh-CN" sz="1050" dirty="0"/>
              <a:t>center link. Refer to </a:t>
            </a:r>
            <a:r>
              <a:rPr lang="en-US" altLang="zh-CN" sz="1050" b="1" dirty="0"/>
              <a:t>“Leveling the </a:t>
            </a:r>
            <a:r>
              <a:rPr lang="en-US" altLang="zh-CN" sz="1050" b="1" dirty="0" smtClean="0"/>
              <a:t>Mowers ” </a:t>
            </a:r>
            <a:r>
              <a:rPr lang="en-US" altLang="zh-CN" sz="1050" dirty="0" smtClean="0"/>
              <a:t>on page </a:t>
            </a:r>
            <a:r>
              <a:rPr lang="en-US" altLang="zh-CN" sz="1050" dirty="0"/>
              <a:t>16</a:t>
            </a:r>
            <a:r>
              <a:rPr lang="en-US" altLang="zh-CN" sz="1050" dirty="0" smtClean="0"/>
              <a:t>.</a:t>
            </a:r>
          </a:p>
          <a:p>
            <a:endParaRPr lang="en-US" altLang="zh-CN" sz="1050" dirty="0"/>
          </a:p>
          <a:p>
            <a:r>
              <a:rPr lang="en-US" altLang="zh-CN" sz="1600" b="1" i="1" dirty="0"/>
              <a:t>Driveline </a:t>
            </a:r>
            <a:r>
              <a:rPr lang="en-US" altLang="zh-CN" sz="1600" b="1" i="1" dirty="0" smtClean="0"/>
              <a:t>Installation</a:t>
            </a:r>
            <a:endParaRPr lang="en-US" altLang="zh-CN" sz="1600" b="1" i="1" dirty="0"/>
          </a:p>
          <a:p>
            <a:r>
              <a:rPr lang="en-US" altLang="zh-CN" sz="1050" b="1" dirty="0"/>
              <a:t>! DANGER</a:t>
            </a:r>
          </a:p>
          <a:p>
            <a:r>
              <a:rPr lang="en-US" altLang="zh-CN" sz="1050" b="1" i="1" dirty="0"/>
              <a:t>Do not </a:t>
            </a:r>
            <a:r>
              <a:rPr lang="en-US" altLang="zh-CN" sz="1050" i="1" dirty="0"/>
              <a:t>engage tractor PTO while hooking-up and unhooking</a:t>
            </a:r>
          </a:p>
          <a:p>
            <a:r>
              <a:rPr lang="en-US" altLang="zh-CN" sz="1050" i="1" dirty="0"/>
              <a:t>driveline or stand near a rotating driveline. A person’s body</a:t>
            </a:r>
          </a:p>
          <a:p>
            <a:r>
              <a:rPr lang="en-US" altLang="zh-CN" sz="1050" i="1" dirty="0"/>
              <a:t>and/or clothing can become entangled</a:t>
            </a:r>
            <a:endParaRPr lang="zh-CN" altLang="en-US" sz="1050" i="1" dirty="0"/>
          </a:p>
        </p:txBody>
      </p:sp>
      <p:sp>
        <p:nvSpPr>
          <p:cNvPr id="5" name="矩形 4"/>
          <p:cNvSpPr/>
          <p:nvPr/>
        </p:nvSpPr>
        <p:spPr>
          <a:xfrm>
            <a:off x="3969060" y="8543101"/>
            <a:ext cx="1224136" cy="400110"/>
          </a:xfrm>
          <a:prstGeom prst="rect">
            <a:avLst/>
          </a:prstGeom>
        </p:spPr>
        <p:txBody>
          <a:bodyPr wrap="square">
            <a:spAutoFit/>
          </a:bodyPr>
          <a:lstStyle/>
          <a:p>
            <a:r>
              <a:rPr lang="en-US" altLang="zh-CN" sz="1000" b="1" dirty="0">
                <a:latin typeface="Arial" panose="020B0604020202020204" pitchFamily="34" charset="0"/>
              </a:rPr>
              <a:t>Tractor Hook-Up</a:t>
            </a:r>
          </a:p>
          <a:p>
            <a:r>
              <a:rPr lang="en-US" altLang="zh-CN" sz="1000" b="1" dirty="0">
                <a:latin typeface="Arial" panose="020B0604020202020204" pitchFamily="34" charset="0"/>
              </a:rPr>
              <a:t>Figure 1-2</a:t>
            </a:r>
            <a:endParaRPr lang="zh-CN" altLang="en-US" sz="1000" dirty="0"/>
          </a:p>
        </p:txBody>
      </p:sp>
      <p:sp>
        <p:nvSpPr>
          <p:cNvPr id="13" name="矩形 12"/>
          <p:cNvSpPr/>
          <p:nvPr/>
        </p:nvSpPr>
        <p:spPr>
          <a:xfrm>
            <a:off x="260648" y="278346"/>
            <a:ext cx="2051139" cy="276999"/>
          </a:xfrm>
          <a:prstGeom prst="rect">
            <a:avLst/>
          </a:prstGeom>
        </p:spPr>
        <p:txBody>
          <a:bodyPr wrap="none">
            <a:spAutoFit/>
          </a:bodyPr>
          <a:lstStyle/>
          <a:p>
            <a:r>
              <a:rPr lang="en-US" altLang="zh-CN" sz="1200" b="1" dirty="0"/>
              <a:t>Section 1: Assembly &amp; Set-up</a:t>
            </a:r>
            <a:endParaRPr lang="zh-CN" altLang="en-US" sz="1200" dirty="0">
              <a:solidFill>
                <a:prstClr val="black"/>
              </a:solidFill>
            </a:endParaRPr>
          </a:p>
        </p:txBody>
      </p:sp>
      <p:sp>
        <p:nvSpPr>
          <p:cNvPr id="14" name="矩形 13"/>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10</a:t>
            </a:r>
            <a:endParaRPr lang="zh-CN" altLang="en-US" sz="1600" b="1" dirty="0">
              <a:ln w="0"/>
              <a:solidFill>
                <a:schemeClr val="tx1"/>
              </a:solidFill>
              <a:effectLst>
                <a:outerShdw blurRad="38100" dist="19050" dir="2700000" algn="tl" rotWithShape="0">
                  <a:schemeClr val="dk1">
                    <a:alpha val="40000"/>
                  </a:schemeClr>
                </a:outerShdw>
              </a:effectLst>
            </a:endParaRPr>
          </a:p>
        </p:txBody>
      </p:sp>
      <p:sp>
        <p:nvSpPr>
          <p:cNvPr id="4" name="文本框 3"/>
          <p:cNvSpPr txBox="1"/>
          <p:nvPr/>
        </p:nvSpPr>
        <p:spPr>
          <a:xfrm>
            <a:off x="134645" y="2525622"/>
            <a:ext cx="2972603" cy="1585049"/>
          </a:xfrm>
          <a:prstGeom prst="rect">
            <a:avLst/>
          </a:prstGeom>
          <a:noFill/>
        </p:spPr>
        <p:txBody>
          <a:bodyPr wrap="square" rtlCol="0">
            <a:spAutoFit/>
          </a:bodyPr>
          <a:lstStyle/>
          <a:p>
            <a:r>
              <a:rPr lang="en-US" altLang="zh-CN" sz="1600" b="1" i="1" dirty="0"/>
              <a:t>Tractor Hook-up</a:t>
            </a:r>
          </a:p>
          <a:p>
            <a:r>
              <a:rPr lang="en-US" altLang="zh-CN" sz="1050" dirty="0"/>
              <a:t>Refer to Figure 1-2:</a:t>
            </a:r>
          </a:p>
          <a:p>
            <a:r>
              <a:rPr lang="en-US" altLang="zh-CN" sz="1050" dirty="0"/>
              <a:t>1. Be certain tractor draw bar does not interfere. </a:t>
            </a:r>
            <a:r>
              <a:rPr lang="en-US" altLang="zh-CN" sz="1050" dirty="0" smtClean="0"/>
              <a:t>Move draw </a:t>
            </a:r>
            <a:r>
              <a:rPr lang="en-US" altLang="zh-CN" sz="1050" dirty="0"/>
              <a:t>bar ahead or remove if required. Draw </a:t>
            </a:r>
            <a:r>
              <a:rPr lang="en-US" altLang="zh-CN" sz="1050" dirty="0" smtClean="0"/>
              <a:t>bar should </a:t>
            </a:r>
            <a:r>
              <a:rPr lang="en-US" altLang="zh-CN" sz="1050" dirty="0"/>
              <a:t>also be checked for clearance when unit </a:t>
            </a:r>
            <a:r>
              <a:rPr lang="en-US" altLang="zh-CN" sz="1050" dirty="0" smtClean="0"/>
              <a:t>is raised </a:t>
            </a:r>
            <a:r>
              <a:rPr lang="en-US" altLang="zh-CN" sz="1050" dirty="0"/>
              <a:t>for the first time.</a:t>
            </a:r>
          </a:p>
          <a:p>
            <a:r>
              <a:rPr lang="en-US" altLang="zh-CN" sz="1050" dirty="0"/>
              <a:t>2. Remove all three clevis hitch pins.</a:t>
            </a:r>
          </a:p>
          <a:p>
            <a:endParaRPr lang="zh-CN" altLang="en-US" dirty="0"/>
          </a:p>
        </p:txBody>
      </p:sp>
      <p:sp>
        <p:nvSpPr>
          <p:cNvPr id="8" name="右箭头 7"/>
          <p:cNvSpPr/>
          <p:nvPr/>
        </p:nvSpPr>
        <p:spPr>
          <a:xfrm rot="17872041">
            <a:off x="2412227" y="6762649"/>
            <a:ext cx="519579"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9" name="右箭头 18"/>
          <p:cNvSpPr/>
          <p:nvPr/>
        </p:nvSpPr>
        <p:spPr>
          <a:xfrm rot="20024038" flipV="1">
            <a:off x="2918748" y="7076305"/>
            <a:ext cx="23866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0" name="右箭头 19"/>
          <p:cNvSpPr/>
          <p:nvPr/>
        </p:nvSpPr>
        <p:spPr>
          <a:xfrm rot="20024038">
            <a:off x="3055372" y="7516982"/>
            <a:ext cx="459222"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265164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116632" y="6228184"/>
            <a:ext cx="3245616" cy="10950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6" name="矩形 25"/>
          <p:cNvSpPr/>
          <p:nvPr/>
        </p:nvSpPr>
        <p:spPr>
          <a:xfrm>
            <a:off x="116632" y="5292080"/>
            <a:ext cx="3245616" cy="86409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23" name="文本框 22"/>
          <p:cNvSpPr txBox="1"/>
          <p:nvPr/>
        </p:nvSpPr>
        <p:spPr>
          <a:xfrm>
            <a:off x="80717" y="620480"/>
            <a:ext cx="3456384" cy="4339650"/>
          </a:xfrm>
          <a:prstGeom prst="rect">
            <a:avLst/>
          </a:prstGeom>
          <a:noFill/>
        </p:spPr>
        <p:txBody>
          <a:bodyPr wrap="square" rtlCol="0">
            <a:spAutoFit/>
          </a:bodyPr>
          <a:lstStyle/>
          <a:p>
            <a:r>
              <a:rPr lang="en-US" altLang="zh-CN" sz="1600" b="1" i="1" dirty="0" smtClean="0"/>
              <a:t>Driveline installation</a:t>
            </a:r>
          </a:p>
          <a:p>
            <a:r>
              <a:rPr lang="en-US" altLang="zh-CN" sz="1000" b="1" i="1" dirty="0" smtClean="0"/>
              <a:t>Refer </a:t>
            </a:r>
            <a:r>
              <a:rPr lang="en-US" altLang="zh-CN" sz="1000" b="1" i="1" dirty="0"/>
              <a:t>to Figure 1-3:</a:t>
            </a:r>
          </a:p>
          <a:p>
            <a:r>
              <a:rPr lang="en-US" altLang="zh-CN" sz="1000" dirty="0"/>
              <a:t>1. Park tractor on a level surface. Slowly engage tractor</a:t>
            </a:r>
          </a:p>
          <a:p>
            <a:r>
              <a:rPr lang="en-US" altLang="zh-CN" sz="1000" dirty="0" smtClean="0"/>
              <a:t>    3-Point </a:t>
            </a:r>
            <a:r>
              <a:rPr lang="en-US" altLang="zh-CN" sz="1000" dirty="0"/>
              <a:t>lift lever to raise </a:t>
            </a:r>
            <a:r>
              <a:rPr lang="en-US" altLang="zh-CN" sz="1000" dirty="0" smtClean="0"/>
              <a:t>Mowers until gearbox</a:t>
            </a:r>
          </a:p>
          <a:p>
            <a:r>
              <a:rPr lang="en-US" altLang="zh-CN" sz="1000" dirty="0" smtClean="0"/>
              <a:t>    shaft is in </a:t>
            </a:r>
            <a:r>
              <a:rPr lang="en-US" altLang="zh-CN" sz="1000" dirty="0"/>
              <a:t>line (level) with tractor PTO shaft.</a:t>
            </a:r>
          </a:p>
          <a:p>
            <a:r>
              <a:rPr lang="en-US" altLang="zh-CN" sz="1000" dirty="0"/>
              <a:t>2. Support </a:t>
            </a:r>
            <a:r>
              <a:rPr lang="en-US" altLang="zh-CN" sz="1000" dirty="0" smtClean="0"/>
              <a:t>Mowers deck </a:t>
            </a:r>
            <a:r>
              <a:rPr lang="en-US" altLang="zh-CN" sz="1000" dirty="0"/>
              <a:t>at this height with </a:t>
            </a:r>
            <a:endParaRPr lang="en-US" altLang="zh-CN" sz="1000" dirty="0" smtClean="0"/>
          </a:p>
          <a:p>
            <a:r>
              <a:rPr lang="en-US" altLang="zh-CN" sz="1000" dirty="0" smtClean="0"/>
              <a:t>    support jacks or </a:t>
            </a:r>
            <a:r>
              <a:rPr lang="en-US" altLang="zh-CN" sz="1000" dirty="0"/>
              <a:t>blocks to keep </a:t>
            </a:r>
            <a:r>
              <a:rPr lang="en-US" altLang="zh-CN" sz="1000" dirty="0" smtClean="0"/>
              <a:t>Mowers  </a:t>
            </a:r>
            <a:r>
              <a:rPr lang="en-US" altLang="zh-CN" sz="1000" dirty="0"/>
              <a:t>from </a:t>
            </a:r>
            <a:endParaRPr lang="en-US" altLang="zh-CN" sz="1000" dirty="0" smtClean="0"/>
          </a:p>
          <a:p>
            <a:r>
              <a:rPr lang="en-US" altLang="zh-CN" sz="1000" dirty="0" smtClean="0"/>
              <a:t>    drifting down</a:t>
            </a:r>
            <a:r>
              <a:rPr lang="en-US" altLang="zh-CN" sz="1000" dirty="0"/>
              <a:t>.</a:t>
            </a:r>
          </a:p>
          <a:p>
            <a:r>
              <a:rPr lang="en-US" altLang="zh-CN" sz="1000" dirty="0"/>
              <a:t>3. Place gear selector in park, set park brake, </a:t>
            </a:r>
            <a:r>
              <a:rPr lang="en-US" altLang="zh-CN" sz="1000" dirty="0" smtClean="0"/>
              <a:t>shut tractor </a:t>
            </a:r>
            <a:r>
              <a:rPr lang="en-US" altLang="zh-CN" sz="1000" dirty="0"/>
              <a:t>off, </a:t>
            </a:r>
            <a:endParaRPr lang="en-US" altLang="zh-CN" sz="1000" dirty="0" smtClean="0"/>
          </a:p>
          <a:p>
            <a:r>
              <a:rPr lang="en-US" altLang="zh-CN" sz="1000" dirty="0" smtClean="0"/>
              <a:t>    and </a:t>
            </a:r>
            <a:r>
              <a:rPr lang="en-US" altLang="zh-CN" sz="1000" dirty="0"/>
              <a:t>remove switch key.</a:t>
            </a:r>
          </a:p>
          <a:p>
            <a:r>
              <a:rPr lang="en-US" altLang="zh-CN" sz="1000" dirty="0"/>
              <a:t>4. Slide inner yoke (implement end) of driveline onto </a:t>
            </a:r>
            <a:r>
              <a:rPr lang="en-US" altLang="zh-CN" sz="1000" dirty="0" smtClean="0"/>
              <a:t>the  </a:t>
            </a:r>
          </a:p>
          <a:p>
            <a:r>
              <a:rPr lang="en-US" altLang="zh-CN" sz="1000" dirty="0" smtClean="0"/>
              <a:t>    gearbox</a:t>
            </a:r>
            <a:r>
              <a:rPr lang="en-US" altLang="zh-CN" sz="1000" dirty="0"/>
              <a:t>. Secure driveline with yoke locking device.</a:t>
            </a:r>
          </a:p>
          <a:p>
            <a:r>
              <a:rPr lang="en-US" altLang="zh-CN" sz="1000" dirty="0"/>
              <a:t>5. Slide outer yoke of driveline over the tractor </a:t>
            </a:r>
            <a:r>
              <a:rPr lang="en-US" altLang="zh-CN" sz="1000" dirty="0" smtClean="0"/>
              <a:t>PTO shaft</a:t>
            </a:r>
            <a:r>
              <a:rPr lang="en-US" altLang="zh-CN" sz="1000" dirty="0"/>
              <a:t>. </a:t>
            </a:r>
            <a:endParaRPr lang="en-US" altLang="zh-CN" sz="1000" dirty="0" smtClean="0"/>
          </a:p>
          <a:p>
            <a:r>
              <a:rPr lang="en-US" altLang="zh-CN" sz="1000" dirty="0" smtClean="0"/>
              <a:t>    Secure </a:t>
            </a:r>
            <a:r>
              <a:rPr lang="en-US" altLang="zh-CN" sz="1000" dirty="0"/>
              <a:t>driveline with yoke locking device.</a:t>
            </a:r>
          </a:p>
          <a:p>
            <a:r>
              <a:rPr lang="en-US" altLang="zh-CN" sz="1000" dirty="0"/>
              <a:t>6. If driveline does not fit between tractor and gearbox</a:t>
            </a:r>
            <a:r>
              <a:rPr lang="en-US" altLang="zh-CN" sz="1000" dirty="0" smtClean="0"/>
              <a:t>,</a:t>
            </a:r>
          </a:p>
          <a:p>
            <a:r>
              <a:rPr lang="en-US" altLang="zh-CN" sz="1000" dirty="0" smtClean="0"/>
              <a:t>    skip </a:t>
            </a:r>
            <a:r>
              <a:rPr lang="en-US" altLang="zh-CN" sz="1000" dirty="0"/>
              <a:t>to instructions to </a:t>
            </a:r>
            <a:r>
              <a:rPr lang="en-US" altLang="zh-CN" sz="1000" b="1" dirty="0"/>
              <a:t>“Shorten Driveline Length</a:t>
            </a:r>
            <a:r>
              <a:rPr lang="en-US" altLang="zh-CN" sz="1000" b="1" dirty="0" smtClean="0"/>
              <a:t>”</a:t>
            </a:r>
          </a:p>
          <a:p>
            <a:r>
              <a:rPr lang="en-US" altLang="zh-CN" sz="1000" dirty="0" smtClean="0"/>
              <a:t>    on </a:t>
            </a:r>
            <a:r>
              <a:rPr lang="en-US" altLang="zh-CN" sz="1000" dirty="0"/>
              <a:t>this page.</a:t>
            </a:r>
          </a:p>
          <a:p>
            <a:r>
              <a:rPr lang="en-US" altLang="zh-CN" sz="1000" dirty="0"/>
              <a:t>7. The driveline should now be moved back and forth </a:t>
            </a:r>
            <a:r>
              <a:rPr lang="en-US" altLang="zh-CN" sz="1000" dirty="0" smtClean="0"/>
              <a:t>to</a:t>
            </a:r>
          </a:p>
          <a:p>
            <a:r>
              <a:rPr lang="en-US" altLang="zh-CN" sz="1000" dirty="0" smtClean="0"/>
              <a:t>     ensure </a:t>
            </a:r>
            <a:r>
              <a:rPr lang="en-US" altLang="zh-CN" sz="1000" dirty="0"/>
              <a:t>both ends are secured to the tractor </a:t>
            </a:r>
            <a:r>
              <a:rPr lang="en-US" altLang="zh-CN" sz="1000" dirty="0" smtClean="0"/>
              <a:t>and poultry </a:t>
            </a:r>
          </a:p>
          <a:p>
            <a:r>
              <a:rPr lang="en-US" altLang="zh-CN" sz="1000" dirty="0" smtClean="0"/>
              <a:t>     litter crusher </a:t>
            </a:r>
            <a:r>
              <a:rPr lang="en-US" altLang="zh-CN" sz="1000" dirty="0"/>
              <a:t>PTO shafts. Reattach any end that is loose</a:t>
            </a:r>
            <a:r>
              <a:rPr lang="en-US" altLang="zh-CN" sz="1000" dirty="0" smtClean="0"/>
              <a:t>.</a:t>
            </a:r>
          </a:p>
          <a:p>
            <a:r>
              <a:rPr lang="en-US" altLang="zh-CN" sz="1000" dirty="0" smtClean="0"/>
              <a:t>8. Hook driveline safety chain on the tractor end of driveline to </a:t>
            </a:r>
          </a:p>
          <a:p>
            <a:r>
              <a:rPr lang="en-US" altLang="zh-CN" sz="1000" dirty="0" smtClean="0"/>
              <a:t>    the tractor. Re-latch safety chain to the driveline shield.</a:t>
            </a:r>
          </a:p>
          <a:p>
            <a:r>
              <a:rPr lang="en-US" altLang="zh-CN" sz="1000" dirty="0" smtClean="0"/>
              <a:t>9. Hook driveline safety chain on the Mowers end </a:t>
            </a:r>
          </a:p>
          <a:p>
            <a:r>
              <a:rPr lang="en-US" altLang="zh-CN" sz="1000" dirty="0" smtClean="0"/>
              <a:t>    of driveline to the Mowers frame. Re-latch </a:t>
            </a:r>
          </a:p>
          <a:p>
            <a:r>
              <a:rPr lang="en-US" altLang="zh-CN" sz="1000" dirty="0" smtClean="0"/>
              <a:t>    safety chain to the driveline shield.</a:t>
            </a:r>
          </a:p>
          <a:p>
            <a:endParaRPr lang="zh-CN" altLang="en-US" sz="1000" dirty="0"/>
          </a:p>
        </p:txBody>
      </p:sp>
      <p:sp>
        <p:nvSpPr>
          <p:cNvPr id="24" name="文本框 23"/>
          <p:cNvSpPr txBox="1"/>
          <p:nvPr/>
        </p:nvSpPr>
        <p:spPr>
          <a:xfrm>
            <a:off x="116632" y="5292080"/>
            <a:ext cx="3168352" cy="707886"/>
          </a:xfrm>
          <a:prstGeom prst="rect">
            <a:avLst/>
          </a:prstGeom>
          <a:noFill/>
        </p:spPr>
        <p:txBody>
          <a:bodyPr wrap="square" rtlCol="0">
            <a:spAutoFit/>
          </a:bodyPr>
          <a:lstStyle/>
          <a:p>
            <a:r>
              <a:rPr lang="en-US" altLang="zh-CN" sz="1000" b="1" dirty="0"/>
              <a:t>IMPORTANT: </a:t>
            </a:r>
            <a:r>
              <a:rPr lang="en-US" altLang="zh-CN" sz="1000" dirty="0"/>
              <a:t>Two small chains are supplied with</a:t>
            </a:r>
          </a:p>
          <a:p>
            <a:r>
              <a:rPr lang="en-US" altLang="zh-CN" sz="1000" dirty="0"/>
              <a:t>the driveline. To keep driveline shields from rotating,</a:t>
            </a:r>
          </a:p>
          <a:p>
            <a:r>
              <a:rPr lang="en-US" altLang="zh-CN" sz="1000" dirty="0"/>
              <a:t>these </a:t>
            </a:r>
            <a:r>
              <a:rPr lang="en-US" altLang="zh-CN" sz="1000" dirty="0" smtClean="0"/>
              <a:t>chains must </a:t>
            </a:r>
            <a:r>
              <a:rPr lang="en-US" altLang="zh-CN" sz="1000" dirty="0"/>
              <a:t>be attached to the outer and inner</a:t>
            </a:r>
          </a:p>
          <a:p>
            <a:r>
              <a:rPr lang="en-US" altLang="zh-CN" sz="1000" dirty="0"/>
              <a:t>driveline shields and to the </a:t>
            </a:r>
            <a:r>
              <a:rPr lang="en-US" altLang="zh-CN" sz="1000" dirty="0" smtClean="0"/>
              <a:t>Mowers and </a:t>
            </a:r>
            <a:r>
              <a:rPr lang="en-US" altLang="zh-CN" sz="1000" dirty="0"/>
              <a:t>tractor.</a:t>
            </a:r>
            <a:endParaRPr lang="zh-CN" altLang="en-US" sz="1000" dirty="0"/>
          </a:p>
        </p:txBody>
      </p:sp>
      <p:sp>
        <p:nvSpPr>
          <p:cNvPr id="28" name="文本框 27"/>
          <p:cNvSpPr txBox="1"/>
          <p:nvPr/>
        </p:nvSpPr>
        <p:spPr>
          <a:xfrm>
            <a:off x="116632" y="6300192"/>
            <a:ext cx="4752528" cy="1015663"/>
          </a:xfrm>
          <a:prstGeom prst="rect">
            <a:avLst/>
          </a:prstGeom>
          <a:noFill/>
        </p:spPr>
        <p:txBody>
          <a:bodyPr wrap="square" rtlCol="0">
            <a:spAutoFit/>
          </a:bodyPr>
          <a:lstStyle/>
          <a:p>
            <a:r>
              <a:rPr lang="en-US" altLang="zh-CN" sz="1000" b="1" dirty="0" smtClean="0"/>
              <a:t>IMPORTANT: </a:t>
            </a:r>
            <a:r>
              <a:rPr lang="en-US" altLang="zh-CN" sz="1000" dirty="0" smtClean="0"/>
              <a:t>A driveline that is too long will bottom</a:t>
            </a:r>
          </a:p>
          <a:p>
            <a:r>
              <a:rPr lang="en-US" altLang="zh-CN" sz="1000" dirty="0" smtClean="0"/>
              <a:t>out causing structural damage to the tractor and</a:t>
            </a:r>
          </a:p>
          <a:p>
            <a:r>
              <a:rPr lang="en-US" altLang="zh-CN" sz="1000" dirty="0" smtClean="0"/>
              <a:t>Mowers . Always check driveline collapsible </a:t>
            </a:r>
          </a:p>
          <a:p>
            <a:r>
              <a:rPr lang="en-US" altLang="zh-CN" sz="1000" dirty="0" smtClean="0"/>
              <a:t>Length during initial setup and when connecting to a</a:t>
            </a:r>
          </a:p>
          <a:p>
            <a:r>
              <a:rPr lang="en-US" altLang="zh-CN" sz="1000" dirty="0" smtClean="0"/>
              <a:t>different tractor. More than one driveline may be required </a:t>
            </a:r>
          </a:p>
          <a:p>
            <a:r>
              <a:rPr lang="en-US" altLang="zh-CN" sz="1000" dirty="0" smtClean="0"/>
              <a:t>to fit all applications.</a:t>
            </a:r>
            <a:endParaRPr lang="zh-CN" altLang="en-US" sz="1000" dirty="0"/>
          </a:p>
        </p:txBody>
      </p:sp>
      <p:sp>
        <p:nvSpPr>
          <p:cNvPr id="30" name="文本框 29"/>
          <p:cNvSpPr txBox="1"/>
          <p:nvPr/>
        </p:nvSpPr>
        <p:spPr>
          <a:xfrm>
            <a:off x="3719913" y="679813"/>
            <a:ext cx="3202360" cy="1631216"/>
          </a:xfrm>
          <a:prstGeom prst="rect">
            <a:avLst/>
          </a:prstGeom>
          <a:noFill/>
        </p:spPr>
        <p:txBody>
          <a:bodyPr wrap="square" rtlCol="0">
            <a:spAutoFit/>
          </a:bodyPr>
          <a:lstStyle/>
          <a:p>
            <a:r>
              <a:rPr lang="en-US" altLang="zh-CN" sz="1000" dirty="0"/>
              <a:t>1. Make sure driveline is properly installed and level</a:t>
            </a:r>
          </a:p>
          <a:p>
            <a:r>
              <a:rPr lang="en-US" altLang="zh-CN" sz="1000" dirty="0"/>
              <a:t>before checking driveline collapsible length. (Refer to</a:t>
            </a:r>
          </a:p>
          <a:p>
            <a:r>
              <a:rPr lang="en-US" altLang="zh-CN" sz="1000" b="1" dirty="0"/>
              <a:t>“Driveline Installation” </a:t>
            </a:r>
            <a:r>
              <a:rPr lang="en-US" altLang="zh-CN" sz="1000" dirty="0"/>
              <a:t>on page 10 if needed.)</a:t>
            </a:r>
          </a:p>
          <a:p>
            <a:r>
              <a:rPr lang="en-US" altLang="zh-CN" sz="1000" b="1" i="1" dirty="0"/>
              <a:t>Refer to Figure 1-3:</a:t>
            </a:r>
          </a:p>
          <a:p>
            <a:r>
              <a:rPr lang="en-US" altLang="zh-CN" sz="1000" dirty="0"/>
              <a:t>2. With driveline level, measure 1" (</a:t>
            </a:r>
            <a:r>
              <a:rPr lang="en-US" altLang="zh-CN" sz="1000" b="1" dirty="0"/>
              <a:t>“B” </a:t>
            </a:r>
            <a:r>
              <a:rPr lang="en-US" altLang="zh-CN" sz="1000" dirty="0"/>
              <a:t>dimension)</a:t>
            </a:r>
          </a:p>
          <a:p>
            <a:r>
              <a:rPr lang="en-US" altLang="zh-CN" sz="1000" dirty="0"/>
              <a:t>back from universal joint shield to end of outer</a:t>
            </a:r>
          </a:p>
          <a:p>
            <a:r>
              <a:rPr lang="en-US" altLang="zh-CN" sz="1000" dirty="0"/>
              <a:t>driveline shield. If measurement is 1" or more, skip</a:t>
            </a:r>
          </a:p>
          <a:p>
            <a:r>
              <a:rPr lang="en-US" altLang="zh-CN" sz="1000" b="1" dirty="0"/>
              <a:t>“Check Driveline Extended Length” </a:t>
            </a:r>
            <a:r>
              <a:rPr lang="en-US" altLang="zh-CN" sz="1000" dirty="0"/>
              <a:t>on page 12. If</a:t>
            </a:r>
          </a:p>
          <a:p>
            <a:r>
              <a:rPr lang="en-US" altLang="zh-CN" sz="1000" dirty="0"/>
              <a:t>measurement is less than 1", then continue with</a:t>
            </a:r>
          </a:p>
          <a:p>
            <a:r>
              <a:rPr lang="en-US" altLang="zh-CN" sz="1000" b="1" dirty="0"/>
              <a:t>“Shorten Driveline Length” </a:t>
            </a:r>
            <a:r>
              <a:rPr lang="en-US" altLang="zh-CN" sz="1000" dirty="0"/>
              <a:t>on this page.</a:t>
            </a:r>
            <a:endParaRPr lang="zh-CN" altLang="en-US" sz="1000" dirty="0"/>
          </a:p>
        </p:txBody>
      </p:sp>
      <p:pic>
        <p:nvPicPr>
          <p:cNvPr id="31" name="图片 30"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9473" y="2473392"/>
            <a:ext cx="2899270" cy="1640906"/>
          </a:xfrm>
          <a:prstGeom prst="rect">
            <a:avLst/>
          </a:prstGeom>
        </p:spPr>
      </p:pic>
      <p:sp>
        <p:nvSpPr>
          <p:cNvPr id="32" name="矩形 31"/>
          <p:cNvSpPr/>
          <p:nvPr/>
        </p:nvSpPr>
        <p:spPr>
          <a:xfrm>
            <a:off x="3933056" y="4195485"/>
            <a:ext cx="2130520" cy="276999"/>
          </a:xfrm>
          <a:prstGeom prst="rect">
            <a:avLst/>
          </a:prstGeom>
        </p:spPr>
        <p:txBody>
          <a:bodyPr wrap="none">
            <a:spAutoFit/>
          </a:bodyPr>
          <a:lstStyle/>
          <a:p>
            <a:r>
              <a:rPr lang="zh-CN" altLang="en-US" sz="1200" b="1" dirty="0"/>
              <a:t>Driveline ShorteningFigure 1-3</a:t>
            </a:r>
          </a:p>
        </p:txBody>
      </p:sp>
      <p:sp>
        <p:nvSpPr>
          <p:cNvPr id="34" name="文本框 33"/>
          <p:cNvSpPr txBox="1"/>
          <p:nvPr/>
        </p:nvSpPr>
        <p:spPr>
          <a:xfrm>
            <a:off x="3455393" y="4606156"/>
            <a:ext cx="3888432" cy="523220"/>
          </a:xfrm>
          <a:prstGeom prst="rect">
            <a:avLst/>
          </a:prstGeom>
          <a:noFill/>
        </p:spPr>
        <p:txBody>
          <a:bodyPr wrap="square" rtlCol="0">
            <a:spAutoFit/>
          </a:bodyPr>
          <a:lstStyle/>
          <a:p>
            <a:r>
              <a:rPr lang="en-US" altLang="zh-CN" sz="1600" b="1" i="1" dirty="0"/>
              <a:t>Shorten Driveline </a:t>
            </a:r>
            <a:r>
              <a:rPr lang="en-US" altLang="zh-CN" sz="1600" b="1" i="1" dirty="0" smtClean="0"/>
              <a:t>Length </a:t>
            </a:r>
          </a:p>
          <a:p>
            <a:r>
              <a:rPr lang="en-US" altLang="zh-CN" sz="1200" b="1" dirty="0" smtClean="0"/>
              <a:t>Refer to Figure 1-3:</a:t>
            </a:r>
          </a:p>
        </p:txBody>
      </p:sp>
      <p:sp>
        <p:nvSpPr>
          <p:cNvPr id="38" name="矩形 37"/>
          <p:cNvSpPr/>
          <p:nvPr/>
        </p:nvSpPr>
        <p:spPr>
          <a:xfrm>
            <a:off x="3501008" y="5220072"/>
            <a:ext cx="3463727" cy="3000821"/>
          </a:xfrm>
          <a:prstGeom prst="rect">
            <a:avLst/>
          </a:prstGeom>
        </p:spPr>
        <p:txBody>
          <a:bodyPr wrap="square">
            <a:spAutoFit/>
          </a:bodyPr>
          <a:lstStyle/>
          <a:p>
            <a:r>
              <a:rPr lang="en-US" altLang="zh-CN" sz="900" dirty="0">
                <a:latin typeface="Arial" panose="020B0604020202020204" pitchFamily="34" charset="0"/>
              </a:rPr>
              <a:t>1. Un-hook driveline from tractor PTO shaft and pull</a:t>
            </a:r>
          </a:p>
          <a:p>
            <a:r>
              <a:rPr lang="en-US" altLang="zh-CN" sz="900" dirty="0">
                <a:latin typeface="Arial" panose="020B0604020202020204" pitchFamily="34" charset="0"/>
              </a:rPr>
              <a:t>outer and inner drivelines apart.</a:t>
            </a:r>
          </a:p>
          <a:p>
            <a:r>
              <a:rPr lang="en-US" altLang="zh-CN" sz="900" dirty="0">
                <a:latin typeface="Arial" panose="020B0604020202020204" pitchFamily="34" charset="0"/>
              </a:rPr>
              <a:t>2. Reattach outer driveline to tractor PTO shaft. Pull on</a:t>
            </a:r>
          </a:p>
          <a:p>
            <a:r>
              <a:rPr lang="en-US" altLang="zh-CN" sz="900" dirty="0">
                <a:latin typeface="Arial" panose="020B0604020202020204" pitchFamily="34" charset="0"/>
              </a:rPr>
              <a:t>inner and outer drivelines to be sure universal joints</a:t>
            </a:r>
          </a:p>
          <a:p>
            <a:r>
              <a:rPr lang="en-US" altLang="zh-CN" sz="900" dirty="0">
                <a:latin typeface="Arial" panose="020B0604020202020204" pitchFamily="34" charset="0"/>
              </a:rPr>
              <a:t>are properly secured.</a:t>
            </a:r>
          </a:p>
          <a:p>
            <a:r>
              <a:rPr lang="en-US" altLang="zh-CN" sz="900" dirty="0">
                <a:latin typeface="Arial" panose="020B0604020202020204" pitchFamily="34" charset="0"/>
              </a:rPr>
              <a:t>3. Hold inner and outer drivelines parallel to each other:</a:t>
            </a:r>
          </a:p>
          <a:p>
            <a:r>
              <a:rPr lang="en-US" altLang="zh-CN" sz="900" dirty="0">
                <a:latin typeface="Arial" panose="020B0604020202020204" pitchFamily="34" charset="0"/>
              </a:rPr>
              <a:t>a. Measure 1" (</a:t>
            </a:r>
            <a:r>
              <a:rPr lang="en-US" altLang="zh-CN" sz="900" b="1" dirty="0">
                <a:latin typeface="Arial" panose="020B0604020202020204" pitchFamily="34" charset="0"/>
              </a:rPr>
              <a:t>“B” </a:t>
            </a:r>
            <a:r>
              <a:rPr lang="en-US" altLang="zh-CN" sz="900" dirty="0">
                <a:latin typeface="Arial" panose="020B0604020202020204" pitchFamily="34" charset="0"/>
              </a:rPr>
              <a:t>dimension) back from outer</a:t>
            </a:r>
          </a:p>
          <a:p>
            <a:r>
              <a:rPr lang="en-US" altLang="zh-CN" sz="900" dirty="0">
                <a:latin typeface="Arial" panose="020B0604020202020204" pitchFamily="34" charset="0"/>
              </a:rPr>
              <a:t>driveline universal joint shield and make </a:t>
            </a:r>
            <a:r>
              <a:rPr lang="en-US" altLang="zh-CN" sz="900" dirty="0" smtClean="0">
                <a:latin typeface="Arial" panose="020B0604020202020204" pitchFamily="34" charset="0"/>
              </a:rPr>
              <a:t>a mark </a:t>
            </a:r>
            <a:r>
              <a:rPr lang="en-US" altLang="zh-CN" sz="900" dirty="0">
                <a:latin typeface="Arial" panose="020B0604020202020204" pitchFamily="34" charset="0"/>
              </a:rPr>
              <a:t>at</a:t>
            </a:r>
          </a:p>
          <a:p>
            <a:r>
              <a:rPr lang="en-US" altLang="zh-CN" sz="900" dirty="0">
                <a:latin typeface="Arial" panose="020B0604020202020204" pitchFamily="34" charset="0"/>
              </a:rPr>
              <a:t>this location on the inner driveline shield.</a:t>
            </a:r>
          </a:p>
          <a:p>
            <a:r>
              <a:rPr lang="en-US" altLang="zh-CN" sz="900" dirty="0">
                <a:latin typeface="Arial" panose="020B0604020202020204" pitchFamily="34" charset="0"/>
              </a:rPr>
              <a:t>b. Measure 1" (</a:t>
            </a:r>
            <a:r>
              <a:rPr lang="en-US" altLang="zh-CN" sz="900" b="1" dirty="0">
                <a:latin typeface="Arial" panose="020B0604020202020204" pitchFamily="34" charset="0"/>
              </a:rPr>
              <a:t>“B” </a:t>
            </a:r>
            <a:r>
              <a:rPr lang="en-US" altLang="zh-CN" sz="900" dirty="0">
                <a:latin typeface="Arial" panose="020B0604020202020204" pitchFamily="34" charset="0"/>
              </a:rPr>
              <a:t>dimension) back from the inner</a:t>
            </a:r>
          </a:p>
          <a:p>
            <a:r>
              <a:rPr lang="en-US" altLang="zh-CN" sz="900" dirty="0">
                <a:latin typeface="Arial" panose="020B0604020202020204" pitchFamily="34" charset="0"/>
              </a:rPr>
              <a:t>driveline universal joint shield and make </a:t>
            </a:r>
            <a:r>
              <a:rPr lang="en-US" altLang="zh-CN" sz="900" dirty="0" smtClean="0">
                <a:latin typeface="Arial" panose="020B0604020202020204" pitchFamily="34" charset="0"/>
              </a:rPr>
              <a:t>a mark </a:t>
            </a:r>
            <a:r>
              <a:rPr lang="en-US" altLang="zh-CN" sz="900" dirty="0">
                <a:latin typeface="Arial" panose="020B0604020202020204" pitchFamily="34" charset="0"/>
              </a:rPr>
              <a:t>at</a:t>
            </a:r>
          </a:p>
          <a:p>
            <a:r>
              <a:rPr lang="en-US" altLang="zh-CN" sz="900" dirty="0">
                <a:latin typeface="Arial" panose="020B0604020202020204" pitchFamily="34" charset="0"/>
              </a:rPr>
              <a:t>this location on the outer driveline shield.</a:t>
            </a:r>
          </a:p>
          <a:p>
            <a:r>
              <a:rPr lang="en-US" altLang="zh-CN" sz="900" dirty="0">
                <a:latin typeface="Arial" panose="020B0604020202020204" pitchFamily="34" charset="0"/>
              </a:rPr>
              <a:t>4. Remove driveline from tractor and gearbox shafts.</a:t>
            </a:r>
          </a:p>
          <a:p>
            <a:r>
              <a:rPr lang="en-US" altLang="zh-CN" sz="900" dirty="0">
                <a:latin typeface="Arial" panose="020B0604020202020204" pitchFamily="34" charset="0"/>
              </a:rPr>
              <a:t>5. Measure from end of inner shield to scribed mark</a:t>
            </a:r>
          </a:p>
          <a:p>
            <a:r>
              <a:rPr lang="en-US" altLang="zh-CN" sz="900" dirty="0">
                <a:latin typeface="Arial" panose="020B0604020202020204" pitchFamily="34" charset="0"/>
              </a:rPr>
              <a:t>(</a:t>
            </a:r>
            <a:r>
              <a:rPr lang="en-US" altLang="zh-CN" sz="900" b="1" dirty="0">
                <a:latin typeface="Arial" panose="020B0604020202020204" pitchFamily="34" charset="0"/>
              </a:rPr>
              <a:t>“X” </a:t>
            </a:r>
            <a:r>
              <a:rPr lang="en-US" altLang="zh-CN" sz="900" dirty="0">
                <a:latin typeface="Arial" panose="020B0604020202020204" pitchFamily="34" charset="0"/>
              </a:rPr>
              <a:t>dimension). Cut off inner shield at the mark. Cut</a:t>
            </a:r>
          </a:p>
          <a:p>
            <a:r>
              <a:rPr lang="en-US" altLang="zh-CN" sz="900" dirty="0">
                <a:latin typeface="Arial" panose="020B0604020202020204" pitchFamily="34" charset="0"/>
              </a:rPr>
              <a:t>same amount off the inner shaft (</a:t>
            </a:r>
            <a:r>
              <a:rPr lang="en-US" altLang="zh-CN" sz="900" b="1" dirty="0">
                <a:latin typeface="Arial" panose="020B0604020202020204" pitchFamily="34" charset="0"/>
              </a:rPr>
              <a:t>“X1” </a:t>
            </a:r>
            <a:r>
              <a:rPr lang="en-US" altLang="zh-CN" sz="900" dirty="0">
                <a:latin typeface="Arial" panose="020B0604020202020204" pitchFamily="34" charset="0"/>
              </a:rPr>
              <a:t>dimension).</a:t>
            </a:r>
          </a:p>
          <a:p>
            <a:r>
              <a:rPr lang="en-US" altLang="zh-CN" sz="900" dirty="0">
                <a:latin typeface="Arial" panose="020B0604020202020204" pitchFamily="34" charset="0"/>
              </a:rPr>
              <a:t>6. Measure from end of outer shield to scribed mark</a:t>
            </a:r>
          </a:p>
          <a:p>
            <a:r>
              <a:rPr lang="en-US" altLang="zh-CN" sz="900" dirty="0">
                <a:latin typeface="Arial" panose="020B0604020202020204" pitchFamily="34" charset="0"/>
              </a:rPr>
              <a:t>(</a:t>
            </a:r>
            <a:r>
              <a:rPr lang="en-US" altLang="zh-CN" sz="900" b="1" dirty="0">
                <a:latin typeface="Arial" panose="020B0604020202020204" pitchFamily="34" charset="0"/>
              </a:rPr>
              <a:t>“Y” </a:t>
            </a:r>
            <a:r>
              <a:rPr lang="en-US" altLang="zh-CN" sz="900" dirty="0">
                <a:latin typeface="Arial" panose="020B0604020202020204" pitchFamily="34" charset="0"/>
              </a:rPr>
              <a:t>dimension). Cut off outer shield at the mark. Cut</a:t>
            </a:r>
          </a:p>
          <a:p>
            <a:r>
              <a:rPr lang="en-US" altLang="zh-CN" sz="900" dirty="0">
                <a:latin typeface="Arial" panose="020B0604020202020204" pitchFamily="34" charset="0"/>
              </a:rPr>
              <a:t>same amount off the outer shaft (</a:t>
            </a:r>
            <a:r>
              <a:rPr lang="en-US" altLang="zh-CN" sz="900" b="1" dirty="0">
                <a:latin typeface="Arial" panose="020B0604020202020204" pitchFamily="34" charset="0"/>
              </a:rPr>
              <a:t>“Y1” </a:t>
            </a:r>
            <a:r>
              <a:rPr lang="en-US" altLang="zh-CN" sz="900" dirty="0">
                <a:latin typeface="Arial" panose="020B0604020202020204" pitchFamily="34" charset="0"/>
              </a:rPr>
              <a:t>dimension).</a:t>
            </a:r>
          </a:p>
          <a:p>
            <a:r>
              <a:rPr lang="en-US" altLang="zh-CN" sz="900" dirty="0">
                <a:latin typeface="Arial" panose="020B0604020202020204" pitchFamily="34" charset="0"/>
              </a:rPr>
              <a:t>7. Remove all burrs and </a:t>
            </a:r>
            <a:r>
              <a:rPr lang="en-US" altLang="zh-CN" sz="900" dirty="0" err="1" smtClean="0">
                <a:latin typeface="Arial" panose="020B0604020202020204" pitchFamily="34" charset="0"/>
              </a:rPr>
              <a:t>Crushings</a:t>
            </a:r>
            <a:r>
              <a:rPr lang="en-US" altLang="zh-CN" sz="900" dirty="0">
                <a:latin typeface="Arial" panose="020B0604020202020204" pitchFamily="34" charset="0"/>
              </a:rPr>
              <a:t>.</a:t>
            </a:r>
          </a:p>
          <a:p>
            <a:r>
              <a:rPr lang="en-US" altLang="zh-CN" sz="900" dirty="0">
                <a:latin typeface="Arial" panose="020B0604020202020204" pitchFamily="34" charset="0"/>
              </a:rPr>
              <a:t>8. Check drive line extend length next.</a:t>
            </a:r>
            <a:endParaRPr lang="zh-CN" altLang="en-US" sz="900" dirty="0"/>
          </a:p>
        </p:txBody>
      </p:sp>
      <p:sp>
        <p:nvSpPr>
          <p:cNvPr id="20" name="矩形 19"/>
          <p:cNvSpPr/>
          <p:nvPr/>
        </p:nvSpPr>
        <p:spPr>
          <a:xfrm>
            <a:off x="260648" y="278346"/>
            <a:ext cx="2051139" cy="276999"/>
          </a:xfrm>
          <a:prstGeom prst="rect">
            <a:avLst/>
          </a:prstGeom>
        </p:spPr>
        <p:txBody>
          <a:bodyPr wrap="none">
            <a:spAutoFit/>
          </a:bodyPr>
          <a:lstStyle/>
          <a:p>
            <a:r>
              <a:rPr lang="en-US" altLang="zh-CN" sz="1200" b="1" dirty="0"/>
              <a:t>Section 1: Assembly &amp; Set-up</a:t>
            </a:r>
            <a:endParaRPr lang="zh-CN" altLang="en-US" sz="1200" dirty="0">
              <a:solidFill>
                <a:prstClr val="black"/>
              </a:solidFill>
            </a:endParaRPr>
          </a:p>
        </p:txBody>
      </p:sp>
      <p:sp>
        <p:nvSpPr>
          <p:cNvPr id="22" name="矩形 21"/>
          <p:cNvSpPr/>
          <p:nvPr/>
        </p:nvSpPr>
        <p:spPr>
          <a:xfrm>
            <a:off x="116632" y="4860032"/>
            <a:ext cx="3086679" cy="338554"/>
          </a:xfrm>
          <a:prstGeom prst="rect">
            <a:avLst/>
          </a:prstGeom>
        </p:spPr>
        <p:txBody>
          <a:bodyPr wrap="none">
            <a:spAutoFit/>
          </a:bodyPr>
          <a:lstStyle/>
          <a:p>
            <a:r>
              <a:rPr lang="en-US" altLang="zh-CN" sz="1600" b="1" i="1" dirty="0" smtClean="0"/>
              <a:t>Check Driveline Collapsible Length</a:t>
            </a:r>
            <a:endParaRPr lang="zh-CN" altLang="en-US" sz="1600" b="1" i="1" dirty="0" smtClean="0"/>
          </a:p>
        </p:txBody>
      </p:sp>
      <p:sp>
        <p:nvSpPr>
          <p:cNvPr id="18" name="矩形 17"/>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11</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21" name="图片 2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132790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7984" y="6525508"/>
            <a:ext cx="329101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9" name="矩形 8"/>
          <p:cNvSpPr/>
          <p:nvPr/>
        </p:nvSpPr>
        <p:spPr>
          <a:xfrm>
            <a:off x="49610" y="606110"/>
            <a:ext cx="3550025" cy="2523768"/>
          </a:xfrm>
          <a:prstGeom prst="rect">
            <a:avLst/>
          </a:prstGeom>
        </p:spPr>
        <p:txBody>
          <a:bodyPr wrap="square">
            <a:spAutoFit/>
          </a:bodyPr>
          <a:lstStyle/>
          <a:p>
            <a:r>
              <a:rPr lang="en-US" altLang="zh-CN" b="1" i="1" dirty="0"/>
              <a:t>Check Driveline Extended Length</a:t>
            </a:r>
          </a:p>
          <a:p>
            <a:r>
              <a:rPr lang="en-US" altLang="zh-CN" sz="1000" b="1" i="1" dirty="0">
                <a:latin typeface="Arial" panose="020B0604020202020204" pitchFamily="34" charset="0"/>
              </a:rPr>
              <a:t>Refer to Figure 1-4:</a:t>
            </a:r>
          </a:p>
          <a:p>
            <a:r>
              <a:rPr lang="en-US" altLang="zh-CN" sz="1000" dirty="0">
                <a:latin typeface="Arial" panose="020B0604020202020204" pitchFamily="34" charset="0"/>
              </a:rPr>
              <a:t>Make sure driveline collapsible length is acceptable. If</a:t>
            </a:r>
          </a:p>
          <a:p>
            <a:r>
              <a:rPr lang="en-US" altLang="zh-CN" sz="1000" dirty="0">
                <a:latin typeface="Arial" panose="020B0604020202020204" pitchFamily="34" charset="0"/>
              </a:rPr>
              <a:t>needed, refer to </a:t>
            </a:r>
            <a:r>
              <a:rPr lang="en-US" altLang="zh-CN" sz="1000" b="1" dirty="0">
                <a:latin typeface="Arial" panose="020B0604020202020204" pitchFamily="34" charset="0"/>
              </a:rPr>
              <a:t>“Check Driveline Collapsible Length”</a:t>
            </a:r>
          </a:p>
          <a:p>
            <a:r>
              <a:rPr lang="en-US" altLang="zh-CN" sz="1000" dirty="0">
                <a:latin typeface="Arial" panose="020B0604020202020204" pitchFamily="34" charset="0"/>
              </a:rPr>
              <a:t>on page 11 instructions on this page.</a:t>
            </a:r>
          </a:p>
          <a:p>
            <a:r>
              <a:rPr lang="en-US" altLang="zh-CN" sz="1000" dirty="0">
                <a:latin typeface="Arial" panose="020B0604020202020204" pitchFamily="34" charset="0"/>
              </a:rPr>
              <a:t>The driveline maximum allowable </a:t>
            </a:r>
            <a:r>
              <a:rPr lang="en-US" altLang="zh-CN" sz="1000" dirty="0" smtClean="0">
                <a:latin typeface="Arial" panose="020B0604020202020204" pitchFamily="34" charset="0"/>
              </a:rPr>
              <a:t>length must, </a:t>
            </a:r>
            <a:r>
              <a:rPr lang="en-US" altLang="zh-CN" sz="1000" dirty="0">
                <a:latin typeface="Arial" panose="020B0604020202020204" pitchFamily="34" charset="0"/>
              </a:rPr>
              <a:t>when fully</a:t>
            </a:r>
          </a:p>
          <a:p>
            <a:r>
              <a:rPr lang="en-US" altLang="zh-CN" sz="1000" dirty="0">
                <a:latin typeface="Arial" panose="020B0604020202020204" pitchFamily="34" charset="0"/>
              </a:rPr>
              <a:t>extended, have </a:t>
            </a:r>
            <a:r>
              <a:rPr lang="en-US" altLang="zh-CN" sz="1000" dirty="0" smtClean="0">
                <a:latin typeface="Arial" panose="020B0604020202020204" pitchFamily="34" charset="0"/>
              </a:rPr>
              <a:t>a mini mum </a:t>
            </a:r>
            <a:r>
              <a:rPr lang="en-US" altLang="zh-CN" sz="1000" dirty="0">
                <a:latin typeface="Arial" panose="020B0604020202020204" pitchFamily="34" charset="0"/>
              </a:rPr>
              <a:t>overlap of the profile tubes by</a:t>
            </a:r>
          </a:p>
          <a:p>
            <a:r>
              <a:rPr lang="en-US" altLang="zh-CN" sz="1000" dirty="0">
                <a:latin typeface="Arial" panose="020B0604020202020204" pitchFamily="34" charset="0"/>
              </a:rPr>
              <a:t>not less than 1/3 the free length with both inner and outer</a:t>
            </a:r>
          </a:p>
          <a:p>
            <a:r>
              <a:rPr lang="en-US" altLang="zh-CN" sz="1000" dirty="0">
                <a:latin typeface="Arial" panose="020B0604020202020204" pitchFamily="34" charset="0"/>
              </a:rPr>
              <a:t>profile tubes being of equal length.</a:t>
            </a:r>
          </a:p>
          <a:p>
            <a:r>
              <a:rPr lang="en-US" altLang="zh-CN" sz="1000" dirty="0">
                <a:latin typeface="Arial" panose="020B0604020202020204" pitchFamily="34" charset="0"/>
              </a:rPr>
              <a:t>1. Apply multi-purpose grease to the inside of the outer</a:t>
            </a:r>
          </a:p>
          <a:p>
            <a:r>
              <a:rPr lang="en-US" altLang="zh-CN" sz="1000" dirty="0" smtClean="0">
                <a:latin typeface="Arial" panose="020B0604020202020204" pitchFamily="34" charset="0"/>
              </a:rPr>
              <a:t>    shaft </a:t>
            </a:r>
            <a:r>
              <a:rPr lang="en-US" altLang="zh-CN" sz="1000" dirty="0">
                <a:latin typeface="Arial" panose="020B0604020202020204" pitchFamily="34" charset="0"/>
              </a:rPr>
              <a:t>and reassemble the driveline.</a:t>
            </a:r>
          </a:p>
          <a:p>
            <a:r>
              <a:rPr lang="en-US" altLang="zh-CN" sz="1000" dirty="0">
                <a:latin typeface="Arial" panose="020B0604020202020204" pitchFamily="34" charset="0"/>
              </a:rPr>
              <a:t>2. Assemble driveline profiles together with 1/3</a:t>
            </a:r>
          </a:p>
          <a:p>
            <a:r>
              <a:rPr lang="en-US" altLang="zh-CN" sz="1000" dirty="0" smtClean="0">
                <a:latin typeface="Arial" panose="020B0604020202020204" pitchFamily="34" charset="0"/>
              </a:rPr>
              <a:t>    overlapping </a:t>
            </a:r>
            <a:r>
              <a:rPr lang="en-US" altLang="zh-CN" sz="1000" dirty="0">
                <a:latin typeface="Arial" panose="020B0604020202020204" pitchFamily="34" charset="0"/>
              </a:rPr>
              <a:t>of inner and outer profile tubes. Once</a:t>
            </a:r>
          </a:p>
          <a:p>
            <a:r>
              <a:rPr lang="en-US" altLang="zh-CN" sz="1000" dirty="0" smtClean="0">
                <a:latin typeface="Arial" panose="020B0604020202020204" pitchFamily="34" charset="0"/>
              </a:rPr>
              <a:t>    assembled</a:t>
            </a:r>
            <a:r>
              <a:rPr lang="en-US" altLang="zh-CN" sz="1000" dirty="0">
                <a:latin typeface="Arial" panose="020B0604020202020204" pitchFamily="34" charset="0"/>
              </a:rPr>
              <a:t>, measure and record the maximum</a:t>
            </a:r>
          </a:p>
          <a:p>
            <a:r>
              <a:rPr lang="en-US" altLang="zh-CN" sz="1000" dirty="0" smtClean="0">
                <a:latin typeface="Arial" panose="020B0604020202020204" pitchFamily="34" charset="0"/>
              </a:rPr>
              <a:t>    allowable </a:t>
            </a:r>
            <a:r>
              <a:rPr lang="en-US" altLang="zh-CN" sz="1000" dirty="0">
                <a:latin typeface="Arial" panose="020B0604020202020204" pitchFamily="34" charset="0"/>
              </a:rPr>
              <a:t>length shown below for future reference.</a:t>
            </a:r>
            <a:endParaRPr lang="zh-CN" altLang="en-US" sz="1000" dirty="0"/>
          </a:p>
        </p:txBody>
      </p:sp>
      <p:pic>
        <p:nvPicPr>
          <p:cNvPr id="13" name="图片 12"/>
          <p:cNvPicPr>
            <a:picLocks noChangeAspect="1"/>
          </p:cNvPicPr>
          <p:nvPr/>
        </p:nvPicPr>
        <p:blipFill rotWithShape="1">
          <a:blip r:embed="rId3" cstate="print"/>
          <a:srcRect r="26241" b="36461"/>
          <a:stretch/>
        </p:blipFill>
        <p:spPr>
          <a:xfrm>
            <a:off x="116632" y="3059832"/>
            <a:ext cx="3096344" cy="1752068"/>
          </a:xfrm>
          <a:prstGeom prst="rect">
            <a:avLst/>
          </a:prstGeom>
        </p:spPr>
      </p:pic>
      <p:sp>
        <p:nvSpPr>
          <p:cNvPr id="14" name="矩形 13"/>
          <p:cNvSpPr/>
          <p:nvPr/>
        </p:nvSpPr>
        <p:spPr>
          <a:xfrm>
            <a:off x="332656" y="4932040"/>
            <a:ext cx="2650604" cy="400110"/>
          </a:xfrm>
          <a:prstGeom prst="rect">
            <a:avLst/>
          </a:prstGeom>
        </p:spPr>
        <p:txBody>
          <a:bodyPr wrap="square">
            <a:spAutoFit/>
          </a:bodyPr>
          <a:lstStyle/>
          <a:p>
            <a:r>
              <a:rPr lang="en-US" altLang="zh-CN" sz="1000" b="1" dirty="0">
                <a:latin typeface="Arial" panose="020B0604020202020204" pitchFamily="34" charset="0"/>
              </a:rPr>
              <a:t>Driveline Maximum Extended Length</a:t>
            </a:r>
          </a:p>
          <a:p>
            <a:r>
              <a:rPr lang="en-US" altLang="zh-CN" sz="1000" b="1" dirty="0" smtClean="0">
                <a:latin typeface="Arial" panose="020B0604020202020204" pitchFamily="34" charset="0"/>
              </a:rPr>
              <a:t>                     Figure </a:t>
            </a:r>
            <a:r>
              <a:rPr lang="en-US" altLang="zh-CN" sz="1000" b="1" dirty="0">
                <a:latin typeface="Arial" panose="020B0604020202020204" pitchFamily="34" charset="0"/>
              </a:rPr>
              <a:t>1-4</a:t>
            </a:r>
            <a:endParaRPr lang="zh-CN" altLang="en-US" sz="1000" dirty="0"/>
          </a:p>
        </p:txBody>
      </p:sp>
      <p:sp>
        <p:nvSpPr>
          <p:cNvPr id="15" name="矩形 14"/>
          <p:cNvSpPr/>
          <p:nvPr/>
        </p:nvSpPr>
        <p:spPr>
          <a:xfrm>
            <a:off x="116632" y="5292080"/>
            <a:ext cx="3672408" cy="1169551"/>
          </a:xfrm>
          <a:prstGeom prst="rect">
            <a:avLst/>
          </a:prstGeom>
        </p:spPr>
        <p:txBody>
          <a:bodyPr wrap="square">
            <a:spAutoFit/>
          </a:bodyPr>
          <a:lstStyle/>
          <a:p>
            <a:r>
              <a:rPr lang="en-US" altLang="zh-CN" sz="1000" dirty="0">
                <a:latin typeface="Arial" panose="020B0604020202020204" pitchFamily="34" charset="0"/>
              </a:rPr>
              <a:t>3. Attach inner driveline yoke to the </a:t>
            </a:r>
            <a:r>
              <a:rPr lang="en-US" altLang="zh-CN" sz="1000" dirty="0" smtClean="0">
                <a:latin typeface="Arial" panose="020B0604020202020204" pitchFamily="34" charset="0"/>
              </a:rPr>
              <a:t>Mowers</a:t>
            </a:r>
          </a:p>
          <a:p>
            <a:r>
              <a:rPr lang="en-US" altLang="zh-CN" sz="1000" dirty="0" smtClean="0">
                <a:latin typeface="Arial" panose="020B0604020202020204" pitchFamily="34" charset="0"/>
              </a:rPr>
              <a:t>    gearbox shaft</a:t>
            </a:r>
            <a:r>
              <a:rPr lang="en-US" altLang="zh-CN" sz="1000" dirty="0">
                <a:latin typeface="Arial" panose="020B0604020202020204" pitchFamily="34" charset="0"/>
              </a:rPr>
              <a:t>. Attach outer driveline yoke to the tractor's </a:t>
            </a:r>
            <a:endParaRPr lang="en-US" altLang="zh-CN" sz="1000" dirty="0" smtClean="0">
              <a:latin typeface="Arial" panose="020B0604020202020204" pitchFamily="34" charset="0"/>
            </a:endParaRPr>
          </a:p>
          <a:p>
            <a:r>
              <a:rPr lang="en-US" altLang="zh-CN" sz="1000" dirty="0" smtClean="0">
                <a:latin typeface="Arial" panose="020B0604020202020204" pitchFamily="34" charset="0"/>
              </a:rPr>
              <a:t>    PTO shaft</a:t>
            </a:r>
            <a:r>
              <a:rPr lang="en-US" altLang="zh-CN" sz="1000" dirty="0">
                <a:latin typeface="Arial" panose="020B0604020202020204" pitchFamily="34" charset="0"/>
              </a:rPr>
              <a:t>.</a:t>
            </a:r>
          </a:p>
          <a:p>
            <a:r>
              <a:rPr lang="en-US" altLang="zh-CN" sz="1000" dirty="0">
                <a:latin typeface="Arial" panose="020B0604020202020204" pitchFamily="34" charset="0"/>
              </a:rPr>
              <a:t>4. Move yoke ends of driveline back and forth to </a:t>
            </a:r>
            <a:r>
              <a:rPr lang="en-US" altLang="zh-CN" sz="1000" dirty="0" smtClean="0">
                <a:latin typeface="Arial" panose="020B0604020202020204" pitchFamily="34" charset="0"/>
              </a:rPr>
              <a:t>ensure</a:t>
            </a:r>
          </a:p>
          <a:p>
            <a:r>
              <a:rPr lang="en-US" altLang="zh-CN" sz="1000" dirty="0" smtClean="0">
                <a:latin typeface="Arial" panose="020B0604020202020204" pitchFamily="34" charset="0"/>
              </a:rPr>
              <a:t>    they </a:t>
            </a:r>
            <a:r>
              <a:rPr lang="en-US" altLang="zh-CN" sz="1000" dirty="0">
                <a:latin typeface="Arial" panose="020B0604020202020204" pitchFamily="34" charset="0"/>
              </a:rPr>
              <a:t>are secured to the tractor and </a:t>
            </a:r>
            <a:r>
              <a:rPr lang="en-US" altLang="zh-CN" sz="1000" dirty="0" smtClean="0">
                <a:latin typeface="Arial" panose="020B0604020202020204" pitchFamily="34" charset="0"/>
              </a:rPr>
              <a:t>Mowers </a:t>
            </a:r>
          </a:p>
          <a:p>
            <a:r>
              <a:rPr lang="en-US" altLang="zh-CN" sz="1000" dirty="0" smtClean="0">
                <a:latin typeface="Arial" panose="020B0604020202020204" pitchFamily="34" charset="0"/>
              </a:rPr>
              <a:t>    shafts</a:t>
            </a:r>
            <a:r>
              <a:rPr lang="en-US" altLang="zh-CN" sz="1000" dirty="0">
                <a:latin typeface="Arial" panose="020B0604020202020204" pitchFamily="34" charset="0"/>
              </a:rPr>
              <a:t>.</a:t>
            </a:r>
          </a:p>
          <a:p>
            <a:r>
              <a:rPr lang="en-US" altLang="zh-CN" sz="1000" dirty="0" smtClean="0">
                <a:latin typeface="Arial" panose="020B0604020202020204" pitchFamily="34" charset="0"/>
              </a:rPr>
              <a:t>    Reattach </a:t>
            </a:r>
            <a:r>
              <a:rPr lang="en-US" altLang="zh-CN" sz="1000" dirty="0">
                <a:latin typeface="Arial" panose="020B0604020202020204" pitchFamily="34" charset="0"/>
              </a:rPr>
              <a:t>any end that is loose.</a:t>
            </a:r>
            <a:endParaRPr lang="zh-CN" altLang="en-US" sz="1000" dirty="0"/>
          </a:p>
        </p:txBody>
      </p:sp>
      <p:sp>
        <p:nvSpPr>
          <p:cNvPr id="16" name="矩形 15"/>
          <p:cNvSpPr/>
          <p:nvPr/>
        </p:nvSpPr>
        <p:spPr>
          <a:xfrm>
            <a:off x="116632" y="6516216"/>
            <a:ext cx="3383284" cy="738664"/>
          </a:xfrm>
          <a:prstGeom prst="rect">
            <a:avLst/>
          </a:prstGeom>
        </p:spPr>
        <p:txBody>
          <a:bodyPr wrap="square">
            <a:spAutoFit/>
          </a:bodyPr>
          <a:lstStyle/>
          <a:p>
            <a:r>
              <a:rPr lang="en-US" altLang="zh-CN" sz="1000" b="1" dirty="0">
                <a:latin typeface="Arial" panose="020B0604020202020204" pitchFamily="34" charset="0"/>
              </a:rPr>
              <a:t>IMPORTANT: </a:t>
            </a:r>
            <a:r>
              <a:rPr lang="en-US" altLang="zh-CN" sz="1000" dirty="0">
                <a:latin typeface="Arial" panose="020B0604020202020204" pitchFamily="34" charset="0"/>
              </a:rPr>
              <a:t>Small chains are supplied with the</a:t>
            </a:r>
          </a:p>
          <a:p>
            <a:r>
              <a:rPr lang="en-US" altLang="zh-CN" sz="1000" dirty="0">
                <a:latin typeface="Arial" panose="020B0604020202020204" pitchFamily="34" charset="0"/>
              </a:rPr>
              <a:t>driveline. They must be attached to the inner and</a:t>
            </a:r>
          </a:p>
          <a:p>
            <a:r>
              <a:rPr lang="en-US" altLang="zh-CN" sz="1000" dirty="0">
                <a:latin typeface="Arial" panose="020B0604020202020204" pitchFamily="34" charset="0"/>
              </a:rPr>
              <a:t>outer driveline shields and to the </a:t>
            </a:r>
            <a:r>
              <a:rPr lang="en-US" altLang="zh-CN" sz="1000" dirty="0" smtClean="0">
                <a:latin typeface="Arial" panose="020B0604020202020204" pitchFamily="34" charset="0"/>
              </a:rPr>
              <a:t>Mowers  and </a:t>
            </a:r>
            <a:r>
              <a:rPr lang="en-US" altLang="zh-CN" sz="1100" dirty="0" smtClean="0">
                <a:latin typeface="Arial" panose="020B0604020202020204" pitchFamily="34" charset="0"/>
              </a:rPr>
              <a:t>tractor </a:t>
            </a:r>
            <a:r>
              <a:rPr lang="en-US" altLang="zh-CN" sz="1100" dirty="0">
                <a:latin typeface="Arial" panose="020B0604020202020204" pitchFamily="34" charset="0"/>
              </a:rPr>
              <a:t>to restrict shield rotation.</a:t>
            </a:r>
            <a:endParaRPr lang="zh-CN" altLang="en-US" sz="1100" dirty="0"/>
          </a:p>
        </p:txBody>
      </p:sp>
      <p:sp>
        <p:nvSpPr>
          <p:cNvPr id="17" name="矩形 16"/>
          <p:cNvSpPr/>
          <p:nvPr/>
        </p:nvSpPr>
        <p:spPr>
          <a:xfrm>
            <a:off x="116632" y="7308304"/>
            <a:ext cx="3429000" cy="1323439"/>
          </a:xfrm>
          <a:prstGeom prst="rect">
            <a:avLst/>
          </a:prstGeom>
        </p:spPr>
        <p:txBody>
          <a:bodyPr>
            <a:spAutoFit/>
          </a:bodyPr>
          <a:lstStyle/>
          <a:p>
            <a:r>
              <a:rPr lang="en-US" altLang="zh-CN" sz="1000" dirty="0">
                <a:latin typeface="Arial" panose="020B0604020202020204" pitchFamily="34" charset="0"/>
              </a:rPr>
              <a:t>5. Hook driveline safety chain on the tractor end of</a:t>
            </a:r>
          </a:p>
          <a:p>
            <a:r>
              <a:rPr lang="en-US" altLang="zh-CN" sz="1000" dirty="0" smtClean="0">
                <a:latin typeface="Arial" panose="020B0604020202020204" pitchFamily="34" charset="0"/>
              </a:rPr>
              <a:t>    driveline </a:t>
            </a:r>
            <a:r>
              <a:rPr lang="en-US" altLang="zh-CN" sz="1000" dirty="0">
                <a:latin typeface="Arial" panose="020B0604020202020204" pitchFamily="34" charset="0"/>
              </a:rPr>
              <a:t>to the tractor. Re-latch safety chain to the</a:t>
            </a:r>
          </a:p>
          <a:p>
            <a:r>
              <a:rPr lang="en-US" altLang="zh-CN" sz="1000" dirty="0" smtClean="0">
                <a:latin typeface="Arial" panose="020B0604020202020204" pitchFamily="34" charset="0"/>
              </a:rPr>
              <a:t>    driveline </a:t>
            </a:r>
            <a:r>
              <a:rPr lang="en-US" altLang="zh-CN" sz="1000" dirty="0">
                <a:latin typeface="Arial" panose="020B0604020202020204" pitchFamily="34" charset="0"/>
              </a:rPr>
              <a:t>shield.</a:t>
            </a:r>
          </a:p>
          <a:p>
            <a:r>
              <a:rPr lang="en-US" altLang="zh-CN" sz="1000" dirty="0">
                <a:latin typeface="Arial" panose="020B0604020202020204" pitchFamily="34" charset="0"/>
              </a:rPr>
              <a:t>6. Hook driveline safety chain on the </a:t>
            </a:r>
            <a:r>
              <a:rPr lang="en-US" altLang="zh-CN" sz="1000" dirty="0" smtClean="0">
                <a:latin typeface="Arial" panose="020B0604020202020204" pitchFamily="34" charset="0"/>
              </a:rPr>
              <a:t>Mowers</a:t>
            </a:r>
          </a:p>
          <a:p>
            <a:r>
              <a:rPr lang="en-US" altLang="zh-CN" sz="1000" dirty="0" smtClean="0">
                <a:latin typeface="Arial" panose="020B0604020202020204" pitchFamily="34" charset="0"/>
              </a:rPr>
              <a:t>    end of driveline </a:t>
            </a:r>
            <a:r>
              <a:rPr lang="en-US" altLang="zh-CN" sz="1000" dirty="0">
                <a:latin typeface="Arial" panose="020B0604020202020204" pitchFamily="34" charset="0"/>
              </a:rPr>
              <a:t>to the </a:t>
            </a:r>
            <a:r>
              <a:rPr lang="en-US" altLang="zh-CN" sz="1000" dirty="0" smtClean="0">
                <a:latin typeface="Arial" panose="020B0604020202020204" pitchFamily="34" charset="0"/>
              </a:rPr>
              <a:t>Mowers  </a:t>
            </a:r>
            <a:r>
              <a:rPr lang="en-US" altLang="zh-CN" sz="1000" dirty="0">
                <a:latin typeface="Arial" panose="020B0604020202020204" pitchFamily="34" charset="0"/>
              </a:rPr>
              <a:t>frame. </a:t>
            </a:r>
            <a:r>
              <a:rPr lang="en-US" altLang="zh-CN" sz="1000" dirty="0" smtClean="0">
                <a:latin typeface="Arial" panose="020B0604020202020204" pitchFamily="34" charset="0"/>
              </a:rPr>
              <a:t>Re-</a:t>
            </a:r>
          </a:p>
          <a:p>
            <a:r>
              <a:rPr lang="en-US" altLang="zh-CN" sz="1000" dirty="0" smtClean="0">
                <a:latin typeface="Arial" panose="020B0604020202020204" pitchFamily="34" charset="0"/>
              </a:rPr>
              <a:t>    latch </a:t>
            </a:r>
            <a:r>
              <a:rPr lang="en-US" altLang="zh-CN" sz="1000" dirty="0">
                <a:latin typeface="Arial" panose="020B0604020202020204" pitchFamily="34" charset="0"/>
              </a:rPr>
              <a:t>safety chain </a:t>
            </a:r>
            <a:r>
              <a:rPr lang="en-US" altLang="zh-CN" sz="1000" dirty="0" smtClean="0">
                <a:latin typeface="Arial" panose="020B0604020202020204" pitchFamily="34" charset="0"/>
              </a:rPr>
              <a:t>to the </a:t>
            </a:r>
            <a:r>
              <a:rPr lang="en-US" altLang="zh-CN" sz="1000" dirty="0">
                <a:latin typeface="Arial" panose="020B0604020202020204" pitchFamily="34" charset="0"/>
              </a:rPr>
              <a:t>driveline shield.</a:t>
            </a:r>
          </a:p>
          <a:p>
            <a:r>
              <a:rPr lang="en-US" altLang="zh-CN" sz="1000" dirty="0">
                <a:latin typeface="Arial" panose="020B0604020202020204" pitchFamily="34" charset="0"/>
              </a:rPr>
              <a:t>7. Start tractor and raise </a:t>
            </a:r>
            <a:r>
              <a:rPr lang="en-US" altLang="zh-CN" sz="1000" dirty="0" smtClean="0">
                <a:latin typeface="Arial" panose="020B0604020202020204" pitchFamily="34" charset="0"/>
              </a:rPr>
              <a:t>Mowers just </a:t>
            </a:r>
          </a:p>
          <a:p>
            <a:r>
              <a:rPr lang="en-US" altLang="zh-CN" sz="1000" dirty="0" smtClean="0">
                <a:latin typeface="Arial" panose="020B0604020202020204" pitchFamily="34" charset="0"/>
              </a:rPr>
              <a:t>    enough to remove </a:t>
            </a:r>
            <a:r>
              <a:rPr lang="en-US" altLang="zh-CN" sz="1000" dirty="0">
                <a:latin typeface="Arial" panose="020B0604020202020204" pitchFamily="34" charset="0"/>
              </a:rPr>
              <a:t>blocks.</a:t>
            </a:r>
            <a:endParaRPr lang="zh-CN" altLang="en-US" sz="1000" dirty="0"/>
          </a:p>
        </p:txBody>
      </p:sp>
      <p:sp>
        <p:nvSpPr>
          <p:cNvPr id="18" name="矩形 17"/>
          <p:cNvSpPr/>
          <p:nvPr/>
        </p:nvSpPr>
        <p:spPr>
          <a:xfrm>
            <a:off x="3533499" y="683890"/>
            <a:ext cx="3140968" cy="2139047"/>
          </a:xfrm>
          <a:prstGeom prst="rect">
            <a:avLst/>
          </a:prstGeom>
        </p:spPr>
        <p:txBody>
          <a:bodyPr wrap="square">
            <a:spAutoFit/>
          </a:bodyPr>
          <a:lstStyle/>
          <a:p>
            <a:r>
              <a:rPr lang="en-US" altLang="zh-CN" sz="1000" dirty="0">
                <a:latin typeface="Arial" panose="020B0604020202020204" pitchFamily="34" charset="0"/>
              </a:rPr>
              <a:t>8. Slowly engage tractor hydraulic </a:t>
            </a:r>
            <a:r>
              <a:rPr lang="en-US" altLang="zh-CN" sz="1000" dirty="0" smtClean="0">
                <a:latin typeface="Arial" panose="020B0604020202020204" pitchFamily="34" charset="0"/>
              </a:rPr>
              <a:t>3-Point control </a:t>
            </a:r>
          </a:p>
          <a:p>
            <a:r>
              <a:rPr lang="en-US" altLang="zh-CN" sz="1000" dirty="0" smtClean="0">
                <a:latin typeface="Arial" panose="020B0604020202020204" pitchFamily="34" charset="0"/>
              </a:rPr>
              <a:t>    lever to </a:t>
            </a:r>
            <a:r>
              <a:rPr lang="en-US" altLang="zh-CN" sz="1000" dirty="0">
                <a:latin typeface="Arial" panose="020B0604020202020204" pitchFamily="34" charset="0"/>
              </a:rPr>
              <a:t>lower </a:t>
            </a:r>
            <a:r>
              <a:rPr lang="en-US" altLang="zh-CN" sz="1000" dirty="0" smtClean="0">
                <a:latin typeface="Arial" panose="020B0604020202020204" pitchFamily="34" charset="0"/>
              </a:rPr>
              <a:t>Mowers . </a:t>
            </a:r>
            <a:r>
              <a:rPr lang="en-US" altLang="zh-CN" sz="1000" dirty="0">
                <a:latin typeface="Arial" panose="020B0604020202020204" pitchFamily="34" charset="0"/>
              </a:rPr>
              <a:t>Check for </a:t>
            </a:r>
            <a:r>
              <a:rPr lang="en-US" altLang="zh-CN" sz="1000" dirty="0" smtClean="0">
                <a:latin typeface="Arial" panose="020B0604020202020204" pitchFamily="34" charset="0"/>
              </a:rPr>
              <a:t>    </a:t>
            </a:r>
          </a:p>
          <a:p>
            <a:r>
              <a:rPr lang="en-US" altLang="zh-CN" sz="1000" dirty="0">
                <a:latin typeface="Arial" panose="020B0604020202020204" pitchFamily="34" charset="0"/>
              </a:rPr>
              <a:t> </a:t>
            </a:r>
            <a:r>
              <a:rPr lang="en-US" altLang="zh-CN" sz="1000" dirty="0" smtClean="0">
                <a:latin typeface="Arial" panose="020B0604020202020204" pitchFamily="34" charset="0"/>
              </a:rPr>
              <a:t>    sufficient drawbar clearance</a:t>
            </a:r>
            <a:r>
              <a:rPr lang="en-US" altLang="zh-CN" sz="1000" dirty="0">
                <a:latin typeface="Arial" panose="020B0604020202020204" pitchFamily="34" charset="0"/>
              </a:rPr>
              <a:t>. Move </a:t>
            </a:r>
            <a:r>
              <a:rPr lang="en-US" altLang="zh-CN" sz="1000" dirty="0" smtClean="0">
                <a:latin typeface="Arial" panose="020B0604020202020204" pitchFamily="34" charset="0"/>
              </a:rPr>
              <a:t>drawbar</a:t>
            </a:r>
          </a:p>
          <a:p>
            <a:r>
              <a:rPr lang="en-US" altLang="zh-CN" sz="1000" dirty="0" smtClean="0">
                <a:latin typeface="Arial" panose="020B0604020202020204" pitchFamily="34" charset="0"/>
              </a:rPr>
              <a:t>     ahead</a:t>
            </a:r>
            <a:r>
              <a:rPr lang="en-US" altLang="zh-CN" sz="1000" dirty="0">
                <a:latin typeface="Arial" panose="020B0604020202020204" pitchFamily="34" charset="0"/>
              </a:rPr>
              <a:t>, aside </a:t>
            </a:r>
            <a:r>
              <a:rPr lang="en-US" altLang="zh-CN" sz="1000" dirty="0" smtClean="0">
                <a:latin typeface="Arial" panose="020B0604020202020204" pitchFamily="34" charset="0"/>
              </a:rPr>
              <a:t>or remove if </a:t>
            </a:r>
            <a:r>
              <a:rPr lang="en-US" altLang="zh-CN" sz="1000" dirty="0">
                <a:latin typeface="Arial" panose="020B0604020202020204" pitchFamily="34" charset="0"/>
              </a:rPr>
              <a:t>required</a:t>
            </a:r>
            <a:r>
              <a:rPr lang="en-US" altLang="zh-CN" sz="1000" dirty="0" smtClean="0">
                <a:latin typeface="Arial" panose="020B0604020202020204" pitchFamily="34" charset="0"/>
              </a:rPr>
              <a:t>.</a:t>
            </a:r>
            <a:endParaRPr lang="en-US" altLang="zh-CN" sz="1000" dirty="0">
              <a:latin typeface="Arial" panose="020B0604020202020204" pitchFamily="34" charset="0"/>
            </a:endParaRPr>
          </a:p>
          <a:p>
            <a:r>
              <a:rPr lang="en-US" altLang="zh-CN" sz="1000" dirty="0" smtClean="0">
                <a:latin typeface="Arial" panose="020B0604020202020204" pitchFamily="34" charset="0"/>
              </a:rPr>
              <a:t>9</a:t>
            </a:r>
            <a:r>
              <a:rPr lang="en-US" altLang="zh-CN" sz="1000" dirty="0">
                <a:latin typeface="Arial" panose="020B0604020202020204" pitchFamily="34" charset="0"/>
              </a:rPr>
              <a:t>. Raise and lower implement to find maximum  </a:t>
            </a:r>
            <a:r>
              <a:rPr lang="en-US" altLang="zh-CN" sz="1000" dirty="0" smtClean="0">
                <a:latin typeface="Arial" panose="020B0604020202020204" pitchFamily="34" charset="0"/>
              </a:rPr>
              <a:t>   </a:t>
            </a:r>
          </a:p>
          <a:p>
            <a:r>
              <a:rPr lang="en-US" altLang="zh-CN" sz="1000" dirty="0">
                <a:latin typeface="Arial" panose="020B0604020202020204" pitchFamily="34" charset="0"/>
              </a:rPr>
              <a:t> </a:t>
            </a:r>
            <a:r>
              <a:rPr lang="en-US" altLang="zh-CN" sz="1000" dirty="0" smtClean="0">
                <a:latin typeface="Arial" panose="020B0604020202020204" pitchFamily="34" charset="0"/>
              </a:rPr>
              <a:t>   extended </a:t>
            </a:r>
            <a:r>
              <a:rPr lang="en-US" altLang="zh-CN" sz="1000" dirty="0">
                <a:latin typeface="Arial" panose="020B0604020202020204" pitchFamily="34" charset="0"/>
              </a:rPr>
              <a:t>driveline length. Check to make </a:t>
            </a:r>
            <a:r>
              <a:rPr lang="en-US" altLang="zh-CN" sz="1000" dirty="0" smtClean="0">
                <a:latin typeface="Arial" panose="020B0604020202020204" pitchFamily="34" charset="0"/>
              </a:rPr>
              <a:t>certain   </a:t>
            </a:r>
          </a:p>
          <a:p>
            <a:r>
              <a:rPr lang="en-US" altLang="zh-CN" sz="1000" dirty="0">
                <a:latin typeface="Arial" panose="020B0604020202020204" pitchFamily="34" charset="0"/>
              </a:rPr>
              <a:t> </a:t>
            </a:r>
            <a:r>
              <a:rPr lang="en-US" altLang="zh-CN" sz="1000" dirty="0" smtClean="0">
                <a:latin typeface="Arial" panose="020B0604020202020204" pitchFamily="34" charset="0"/>
              </a:rPr>
              <a:t>    that </a:t>
            </a:r>
            <a:r>
              <a:rPr lang="en-US" altLang="zh-CN" sz="1000" dirty="0">
                <a:latin typeface="Arial" panose="020B0604020202020204" pitchFamily="34" charset="0"/>
              </a:rPr>
              <a:t>the driveline overall length does not exceed </a:t>
            </a:r>
            <a:r>
              <a:rPr lang="en-US" altLang="zh-CN" sz="1000" dirty="0" smtClean="0">
                <a:latin typeface="Arial" panose="020B0604020202020204" pitchFamily="34" charset="0"/>
              </a:rPr>
              <a:t>  </a:t>
            </a:r>
          </a:p>
          <a:p>
            <a:r>
              <a:rPr lang="en-US" altLang="zh-CN" sz="1000" dirty="0">
                <a:latin typeface="Arial" panose="020B0604020202020204" pitchFamily="34" charset="0"/>
              </a:rPr>
              <a:t> </a:t>
            </a:r>
            <a:r>
              <a:rPr lang="en-US" altLang="zh-CN" sz="1000" dirty="0" smtClean="0">
                <a:latin typeface="Arial" panose="020B0604020202020204" pitchFamily="34" charset="0"/>
              </a:rPr>
              <a:t>    the </a:t>
            </a:r>
            <a:r>
              <a:rPr lang="en-US" altLang="zh-CN" sz="1000" dirty="0">
                <a:latin typeface="Arial" panose="020B0604020202020204" pitchFamily="34" charset="0"/>
              </a:rPr>
              <a:t>maximum recorded length in step 2</a:t>
            </a:r>
            <a:r>
              <a:rPr lang="en-US" altLang="zh-CN" sz="1000" dirty="0" smtClean="0">
                <a:latin typeface="Arial" panose="020B0604020202020204" pitchFamily="34" charset="0"/>
              </a:rPr>
              <a:t>.</a:t>
            </a:r>
          </a:p>
          <a:p>
            <a:r>
              <a:rPr lang="en-US" altLang="zh-CN" sz="1000" dirty="0">
                <a:latin typeface="Arial" panose="020B0604020202020204" pitchFamily="34" charset="0"/>
              </a:rPr>
              <a:t>10. If needed, set tractor 3-Point lift height to keep</a:t>
            </a:r>
          </a:p>
          <a:p>
            <a:r>
              <a:rPr lang="en-US" altLang="zh-CN" sz="1000" dirty="0" smtClean="0">
                <a:latin typeface="Arial" panose="020B0604020202020204" pitchFamily="34" charset="0"/>
              </a:rPr>
              <a:t>     driveline </a:t>
            </a:r>
            <a:r>
              <a:rPr lang="en-US" altLang="zh-CN" sz="1000" dirty="0">
                <a:latin typeface="Arial" panose="020B0604020202020204" pitchFamily="34" charset="0"/>
              </a:rPr>
              <a:t>from exceeding maximum allowable </a:t>
            </a:r>
            <a:r>
              <a:rPr lang="en-US" altLang="zh-CN" sz="1000" dirty="0" smtClean="0">
                <a:latin typeface="Arial" panose="020B0604020202020204" pitchFamily="34" charset="0"/>
              </a:rPr>
              <a:t>  </a:t>
            </a:r>
          </a:p>
          <a:p>
            <a:r>
              <a:rPr lang="en-US" altLang="zh-CN" sz="1100" dirty="0"/>
              <a:t> </a:t>
            </a:r>
            <a:r>
              <a:rPr lang="en-US" altLang="zh-CN" sz="1100" dirty="0" smtClean="0"/>
              <a:t>    length</a:t>
            </a:r>
            <a:r>
              <a:rPr lang="en-US" altLang="zh-CN" sz="1100" dirty="0"/>
              <a:t>.</a:t>
            </a:r>
            <a:endParaRPr lang="zh-CN" altLang="en-US" sz="1100" dirty="0"/>
          </a:p>
          <a:p>
            <a:endParaRPr lang="en-US" altLang="zh-CN" sz="1100" dirty="0"/>
          </a:p>
          <a:p>
            <a:endParaRPr lang="en-US" altLang="zh-CN" sz="1100" dirty="0"/>
          </a:p>
        </p:txBody>
      </p:sp>
      <p:sp>
        <p:nvSpPr>
          <p:cNvPr id="19" name="矩形 18"/>
          <p:cNvSpPr/>
          <p:nvPr/>
        </p:nvSpPr>
        <p:spPr>
          <a:xfrm>
            <a:off x="3645024" y="2699792"/>
            <a:ext cx="2925709" cy="538609"/>
          </a:xfrm>
          <a:prstGeom prst="rect">
            <a:avLst/>
          </a:prstGeom>
        </p:spPr>
        <p:txBody>
          <a:bodyPr wrap="square">
            <a:spAutoFit/>
          </a:bodyPr>
          <a:lstStyle/>
          <a:p>
            <a:r>
              <a:rPr lang="en-US" altLang="zh-CN" b="1" i="1" dirty="0"/>
              <a:t>Check Driveline Interference</a:t>
            </a:r>
          </a:p>
          <a:p>
            <a:r>
              <a:rPr lang="en-US" altLang="zh-CN" sz="1100" b="1" i="1" dirty="0">
                <a:latin typeface="Arial" panose="020B0604020202020204" pitchFamily="34" charset="0"/>
              </a:rPr>
              <a:t>Refer to Figure 1-5:</a:t>
            </a:r>
            <a:endParaRPr lang="zh-CN" altLang="en-US" sz="1100" dirty="0"/>
          </a:p>
        </p:txBody>
      </p:sp>
      <p:pic>
        <p:nvPicPr>
          <p:cNvPr id="21" name="图片 20"/>
          <p:cNvPicPr>
            <a:picLocks noChangeAspect="1"/>
          </p:cNvPicPr>
          <p:nvPr/>
        </p:nvPicPr>
        <p:blipFill rotWithShape="1">
          <a:blip r:embed="rId4" cstate="print"/>
          <a:srcRect r="53423" b="47329"/>
          <a:stretch/>
        </p:blipFill>
        <p:spPr>
          <a:xfrm>
            <a:off x="3545632" y="3348729"/>
            <a:ext cx="3220832" cy="2392469"/>
          </a:xfrm>
          <a:prstGeom prst="rect">
            <a:avLst/>
          </a:prstGeom>
        </p:spPr>
      </p:pic>
      <p:sp>
        <p:nvSpPr>
          <p:cNvPr id="2" name="矩形 1"/>
          <p:cNvSpPr/>
          <p:nvPr/>
        </p:nvSpPr>
        <p:spPr>
          <a:xfrm>
            <a:off x="3505003" y="6436900"/>
            <a:ext cx="3429000" cy="1785104"/>
          </a:xfrm>
          <a:prstGeom prst="rect">
            <a:avLst/>
          </a:prstGeom>
        </p:spPr>
        <p:txBody>
          <a:bodyPr>
            <a:spAutoFit/>
          </a:bodyPr>
          <a:lstStyle/>
          <a:p>
            <a:r>
              <a:rPr lang="en-US" altLang="zh-CN" sz="1000" dirty="0">
                <a:latin typeface="Arial" panose="020B0604020202020204" pitchFamily="34" charset="0"/>
              </a:rPr>
              <a:t>1. Slowly engage tractor hydraulic 3-Point control lever</a:t>
            </a:r>
          </a:p>
          <a:p>
            <a:r>
              <a:rPr lang="en-US" altLang="zh-CN" sz="1000" dirty="0" smtClean="0">
                <a:latin typeface="Arial" panose="020B0604020202020204" pitchFamily="34" charset="0"/>
              </a:rPr>
              <a:t>    to </a:t>
            </a:r>
            <a:r>
              <a:rPr lang="en-US" altLang="zh-CN" sz="1000" dirty="0">
                <a:latin typeface="Arial" panose="020B0604020202020204" pitchFamily="34" charset="0"/>
              </a:rPr>
              <a:t>lower </a:t>
            </a:r>
            <a:r>
              <a:rPr lang="en-US" altLang="zh-CN" sz="1000" dirty="0" smtClean="0">
                <a:latin typeface="Arial" panose="020B0604020202020204" pitchFamily="34" charset="0"/>
              </a:rPr>
              <a:t>Mowers while </a:t>
            </a:r>
            <a:r>
              <a:rPr lang="en-US" altLang="zh-CN" sz="1000" dirty="0">
                <a:latin typeface="Arial" panose="020B0604020202020204" pitchFamily="34" charset="0"/>
              </a:rPr>
              <a:t>checking for </a:t>
            </a:r>
            <a:r>
              <a:rPr lang="en-US" altLang="zh-CN" sz="1000" dirty="0" smtClean="0">
                <a:latin typeface="Arial" panose="020B0604020202020204" pitchFamily="34" charset="0"/>
              </a:rPr>
              <a:t> </a:t>
            </a:r>
          </a:p>
          <a:p>
            <a:r>
              <a:rPr lang="en-US" altLang="zh-CN" sz="1000" dirty="0" smtClean="0">
                <a:latin typeface="Arial" panose="020B0604020202020204" pitchFamily="34" charset="0"/>
              </a:rPr>
              <a:t>    sufficient drawbar clearance</a:t>
            </a:r>
            <a:r>
              <a:rPr lang="en-US" altLang="zh-CN" sz="1000" dirty="0">
                <a:latin typeface="Arial" panose="020B0604020202020204" pitchFamily="34" charset="0"/>
              </a:rPr>
              <a:t>. Move drawbar ahead, </a:t>
            </a:r>
            <a:r>
              <a:rPr lang="en-US" altLang="zh-CN" sz="1000" dirty="0" smtClean="0">
                <a:latin typeface="Arial" panose="020B0604020202020204" pitchFamily="34" charset="0"/>
              </a:rPr>
              <a:t> </a:t>
            </a:r>
          </a:p>
          <a:p>
            <a:r>
              <a:rPr lang="en-US" altLang="zh-CN" sz="1000" dirty="0" smtClean="0">
                <a:latin typeface="Arial" panose="020B0604020202020204" pitchFamily="34" charset="0"/>
              </a:rPr>
              <a:t>    aside</a:t>
            </a:r>
            <a:r>
              <a:rPr lang="en-US" altLang="zh-CN" sz="1000" dirty="0">
                <a:latin typeface="Arial" panose="020B0604020202020204" pitchFamily="34" charset="0"/>
              </a:rPr>
              <a:t>, or remove </a:t>
            </a:r>
            <a:r>
              <a:rPr lang="en-US" altLang="zh-CN" sz="1000" dirty="0" smtClean="0">
                <a:latin typeface="Arial" panose="020B0604020202020204" pitchFamily="34" charset="0"/>
              </a:rPr>
              <a:t>if required</a:t>
            </a:r>
            <a:r>
              <a:rPr lang="en-US" altLang="zh-CN" sz="1000" dirty="0">
                <a:latin typeface="Arial" panose="020B0604020202020204" pitchFamily="34" charset="0"/>
              </a:rPr>
              <a:t>.</a:t>
            </a:r>
          </a:p>
          <a:p>
            <a:r>
              <a:rPr lang="en-US" altLang="zh-CN" sz="1000" dirty="0">
                <a:latin typeface="Arial" panose="020B0604020202020204" pitchFamily="34" charset="0"/>
              </a:rPr>
              <a:t>2. Raise and lower implement to find </a:t>
            </a:r>
            <a:r>
              <a:rPr lang="en-US" altLang="zh-CN" sz="1000" dirty="0" smtClean="0">
                <a:latin typeface="Arial" panose="020B0604020202020204" pitchFamily="34" charset="0"/>
              </a:rPr>
              <a:t>maximum extended</a:t>
            </a:r>
          </a:p>
          <a:p>
            <a:r>
              <a:rPr lang="en-US" altLang="zh-CN" sz="1000" dirty="0" smtClean="0">
                <a:latin typeface="Arial" panose="020B0604020202020204" pitchFamily="34" charset="0"/>
              </a:rPr>
              <a:t>    driveline </a:t>
            </a:r>
            <a:r>
              <a:rPr lang="en-US" altLang="zh-CN" sz="1000" dirty="0">
                <a:latin typeface="Arial" panose="020B0604020202020204" pitchFamily="34" charset="0"/>
              </a:rPr>
              <a:t>length. Check to make certain </a:t>
            </a:r>
            <a:r>
              <a:rPr lang="en-US" altLang="zh-CN" sz="1000" dirty="0" smtClean="0">
                <a:latin typeface="Arial" panose="020B0604020202020204" pitchFamily="34" charset="0"/>
              </a:rPr>
              <a:t>the driveline </a:t>
            </a:r>
          </a:p>
          <a:p>
            <a:r>
              <a:rPr lang="en-US" altLang="zh-CN" sz="1000" dirty="0" smtClean="0">
                <a:latin typeface="Arial" panose="020B0604020202020204" pitchFamily="34" charset="0"/>
              </a:rPr>
              <a:t>    does </a:t>
            </a:r>
            <a:r>
              <a:rPr lang="en-US" altLang="zh-CN" sz="1000" dirty="0">
                <a:latin typeface="Arial" panose="020B0604020202020204" pitchFamily="34" charset="0"/>
              </a:rPr>
              <a:t>not exceed the maximum </a:t>
            </a:r>
            <a:r>
              <a:rPr lang="en-US" altLang="zh-CN" sz="1000" dirty="0" smtClean="0">
                <a:latin typeface="Arial" panose="020B0604020202020204" pitchFamily="34" charset="0"/>
              </a:rPr>
              <a:t>allowable length </a:t>
            </a:r>
            <a:r>
              <a:rPr lang="en-US" altLang="zh-CN" sz="1000" dirty="0">
                <a:latin typeface="Arial" panose="020B0604020202020204" pitchFamily="34" charset="0"/>
              </a:rPr>
              <a:t>and </a:t>
            </a:r>
            <a:endParaRPr lang="en-US" altLang="zh-CN" sz="1000" dirty="0" smtClean="0">
              <a:latin typeface="Arial" panose="020B0604020202020204" pitchFamily="34" charset="0"/>
            </a:endParaRPr>
          </a:p>
          <a:p>
            <a:r>
              <a:rPr lang="en-US" altLang="zh-CN" sz="1000" dirty="0" smtClean="0">
                <a:latin typeface="Arial" panose="020B0604020202020204" pitchFamily="34" charset="0"/>
              </a:rPr>
              <a:t>     25°up </a:t>
            </a:r>
            <a:r>
              <a:rPr lang="en-US" altLang="zh-CN" sz="1000" dirty="0">
                <a:latin typeface="Arial" panose="020B0604020202020204" pitchFamily="34" charset="0"/>
              </a:rPr>
              <a:t>or down.</a:t>
            </a:r>
          </a:p>
          <a:p>
            <a:r>
              <a:rPr lang="en-US" altLang="zh-CN" sz="1000" dirty="0">
                <a:latin typeface="Arial" panose="020B0604020202020204" pitchFamily="34" charset="0"/>
              </a:rPr>
              <a:t>3. If needed, set tractor 3-Point lift height to </a:t>
            </a:r>
            <a:r>
              <a:rPr lang="en-US" altLang="zh-CN" sz="1000" dirty="0" smtClean="0">
                <a:latin typeface="Arial" panose="020B0604020202020204" pitchFamily="34" charset="0"/>
              </a:rPr>
              <a:t>keep</a:t>
            </a:r>
          </a:p>
          <a:p>
            <a:r>
              <a:rPr lang="en-US" altLang="zh-CN" sz="1000" dirty="0" smtClean="0">
                <a:latin typeface="Arial" panose="020B0604020202020204" pitchFamily="34" charset="0"/>
              </a:rPr>
              <a:t>    driveline </a:t>
            </a:r>
            <a:r>
              <a:rPr lang="en-US" altLang="zh-CN" sz="1000" dirty="0">
                <a:latin typeface="Arial" panose="020B0604020202020204" pitchFamily="34" charset="0"/>
              </a:rPr>
              <a:t>from exceeding the maximum allowable</a:t>
            </a:r>
          </a:p>
          <a:p>
            <a:r>
              <a:rPr lang="en-US" altLang="zh-CN" sz="1000" dirty="0" smtClean="0">
                <a:latin typeface="Arial" panose="020B0604020202020204" pitchFamily="34" charset="0"/>
              </a:rPr>
              <a:t>    length </a:t>
            </a:r>
            <a:r>
              <a:rPr lang="en-US" altLang="zh-CN" sz="1000" dirty="0">
                <a:latin typeface="Arial" panose="020B0604020202020204" pitchFamily="34" charset="0"/>
              </a:rPr>
              <a:t>and </a:t>
            </a:r>
            <a:r>
              <a:rPr lang="en-US" altLang="zh-CN" sz="1000" dirty="0" smtClean="0">
                <a:latin typeface="Arial" panose="020B0604020202020204" pitchFamily="34" charset="0"/>
              </a:rPr>
              <a:t>25° </a:t>
            </a:r>
            <a:r>
              <a:rPr lang="en-US" altLang="zh-CN" sz="1000" dirty="0">
                <a:latin typeface="Arial" panose="020B0604020202020204" pitchFamily="34" charset="0"/>
              </a:rPr>
              <a:t>up.</a:t>
            </a:r>
            <a:endParaRPr lang="zh-CN" altLang="en-US" sz="1000" dirty="0"/>
          </a:p>
        </p:txBody>
      </p:sp>
      <p:sp>
        <p:nvSpPr>
          <p:cNvPr id="3" name="矩形 2"/>
          <p:cNvSpPr/>
          <p:nvPr/>
        </p:nvSpPr>
        <p:spPr>
          <a:xfrm>
            <a:off x="3429000" y="6084168"/>
            <a:ext cx="3429000" cy="400110"/>
          </a:xfrm>
          <a:prstGeom prst="rect">
            <a:avLst/>
          </a:prstGeom>
        </p:spPr>
        <p:txBody>
          <a:bodyPr>
            <a:spAutoFit/>
          </a:bodyPr>
          <a:lstStyle/>
          <a:p>
            <a:r>
              <a:rPr lang="en-US" altLang="zh-CN" sz="1000" b="1" dirty="0">
                <a:latin typeface="Arial" panose="020B0604020202020204" pitchFamily="34" charset="0"/>
              </a:rPr>
              <a:t>Maximum PTO Driveline Movement During Operation</a:t>
            </a:r>
          </a:p>
          <a:p>
            <a:r>
              <a:rPr lang="en-US" altLang="zh-CN" sz="1000" b="1" dirty="0">
                <a:latin typeface="Arial" panose="020B0604020202020204" pitchFamily="34" charset="0"/>
              </a:rPr>
              <a:t>Figure 1-5</a:t>
            </a:r>
            <a:endParaRPr lang="zh-CN" altLang="en-US" sz="1000" b="1" dirty="0"/>
          </a:p>
        </p:txBody>
      </p:sp>
      <p:sp>
        <p:nvSpPr>
          <p:cNvPr id="22" name="矩形 21"/>
          <p:cNvSpPr/>
          <p:nvPr/>
        </p:nvSpPr>
        <p:spPr>
          <a:xfrm>
            <a:off x="260648" y="278346"/>
            <a:ext cx="2051139" cy="276999"/>
          </a:xfrm>
          <a:prstGeom prst="rect">
            <a:avLst/>
          </a:prstGeom>
        </p:spPr>
        <p:txBody>
          <a:bodyPr wrap="none">
            <a:spAutoFit/>
          </a:bodyPr>
          <a:lstStyle/>
          <a:p>
            <a:r>
              <a:rPr lang="en-US" altLang="zh-CN" sz="1200" b="1" dirty="0"/>
              <a:t>Section 1: Assembly &amp; Set-up</a:t>
            </a:r>
            <a:endParaRPr lang="zh-CN" altLang="en-US" sz="1200" dirty="0">
              <a:solidFill>
                <a:prstClr val="black"/>
              </a:solidFill>
            </a:endParaRPr>
          </a:p>
        </p:txBody>
      </p:sp>
      <p:sp>
        <p:nvSpPr>
          <p:cNvPr id="23" name="矩形 22"/>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12</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24" name="图片 23"/>
          <p:cNvPicPr>
            <a:picLocks noChangeAspect="1"/>
          </p:cNvPicPr>
          <p:nvPr/>
        </p:nvPicPr>
        <p:blipFill>
          <a:blip r:embed="rId5"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338230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31" name="矩形 30"/>
          <p:cNvSpPr/>
          <p:nvPr/>
        </p:nvSpPr>
        <p:spPr>
          <a:xfrm>
            <a:off x="34482" y="679813"/>
            <a:ext cx="3802732" cy="2693045"/>
          </a:xfrm>
          <a:prstGeom prst="rect">
            <a:avLst/>
          </a:prstGeom>
        </p:spPr>
        <p:txBody>
          <a:bodyPr wrap="square">
            <a:spAutoFit/>
          </a:bodyPr>
          <a:lstStyle/>
          <a:p>
            <a:r>
              <a:rPr lang="en-US" altLang="zh-CN" b="1" i="1" dirty="0"/>
              <a:t>Pre-Start Checklist</a:t>
            </a:r>
          </a:p>
          <a:p>
            <a:r>
              <a:rPr lang="en-US" altLang="zh-CN" sz="1000" dirty="0"/>
              <a:t>Hazard control and accident prevention are dependent</a:t>
            </a:r>
          </a:p>
          <a:p>
            <a:r>
              <a:rPr lang="en-US" altLang="zh-CN" sz="1000" dirty="0"/>
              <a:t>upon the awareness, concern, prudence, and proper</a:t>
            </a:r>
          </a:p>
          <a:p>
            <a:r>
              <a:rPr lang="en-US" altLang="zh-CN" sz="1000" dirty="0"/>
              <a:t>training involved in the operation, transport, storage, and</a:t>
            </a:r>
          </a:p>
          <a:p>
            <a:r>
              <a:rPr lang="en-US" altLang="zh-CN" sz="1000" dirty="0"/>
              <a:t>maintenance of the </a:t>
            </a:r>
            <a:r>
              <a:rPr lang="en-US" altLang="zh-CN" sz="1000" dirty="0" smtClean="0"/>
              <a:t>Mowers . </a:t>
            </a:r>
            <a:r>
              <a:rPr lang="en-US" altLang="zh-CN" sz="1000" dirty="0"/>
              <a:t>Therefore, it is</a:t>
            </a:r>
          </a:p>
          <a:p>
            <a:r>
              <a:rPr lang="en-US" altLang="zh-CN" sz="1000" dirty="0"/>
              <a:t>absolutely essential that no one operates the </a:t>
            </a:r>
            <a:r>
              <a:rPr lang="en-US" altLang="zh-CN" sz="1000" dirty="0" smtClean="0"/>
              <a:t>poultry litter </a:t>
            </a:r>
          </a:p>
          <a:p>
            <a:r>
              <a:rPr lang="en-US" altLang="zh-CN" sz="1000" dirty="0" smtClean="0"/>
              <a:t>Crusher without </a:t>
            </a:r>
            <a:r>
              <a:rPr lang="en-US" altLang="zh-CN" sz="1000" dirty="0"/>
              <a:t>first having read, fully understood, and </a:t>
            </a:r>
            <a:endParaRPr lang="en-US" altLang="zh-CN" sz="1000" dirty="0" smtClean="0"/>
          </a:p>
          <a:p>
            <a:r>
              <a:rPr lang="en-US" altLang="zh-CN" sz="1000" dirty="0" smtClean="0"/>
              <a:t>Become totally </a:t>
            </a:r>
            <a:r>
              <a:rPr lang="en-US" altLang="zh-CN" sz="1000" dirty="0"/>
              <a:t>familiar with the </a:t>
            </a:r>
            <a:r>
              <a:rPr lang="en-US" altLang="zh-CN" sz="1000" dirty="0" smtClean="0"/>
              <a:t>Operator’s Manual</a:t>
            </a:r>
            <a:r>
              <a:rPr lang="en-US" altLang="zh-CN" sz="1000" dirty="0"/>
              <a:t>. Make </a:t>
            </a:r>
            <a:endParaRPr lang="en-US" altLang="zh-CN" sz="1000" dirty="0" smtClean="0"/>
          </a:p>
          <a:p>
            <a:r>
              <a:rPr lang="en-US" altLang="zh-CN" sz="1000" dirty="0" smtClean="0"/>
              <a:t>sure the operator </a:t>
            </a:r>
            <a:r>
              <a:rPr lang="en-US" altLang="zh-CN" sz="1000" dirty="0"/>
              <a:t>has read and paid particular attention to:</a:t>
            </a:r>
          </a:p>
          <a:p>
            <a:r>
              <a:rPr lang="fr-FR" altLang="zh-CN" sz="1000" b="1" dirty="0"/>
              <a:t>• Important Safety Information</a:t>
            </a:r>
            <a:r>
              <a:rPr lang="fr-FR" altLang="zh-CN" sz="1000" dirty="0"/>
              <a:t>, page 1</a:t>
            </a:r>
          </a:p>
          <a:p>
            <a:r>
              <a:rPr lang="en-US" altLang="zh-CN" sz="1000" b="1" dirty="0"/>
              <a:t>• Section 1: Assembly &amp; Set-up, </a:t>
            </a:r>
            <a:r>
              <a:rPr lang="en-US" altLang="zh-CN" sz="1000" dirty="0"/>
              <a:t>page 9</a:t>
            </a:r>
          </a:p>
          <a:p>
            <a:r>
              <a:rPr lang="en-US" altLang="zh-CN" sz="1000" b="1" dirty="0"/>
              <a:t>• Section 2: Operating Instructions</a:t>
            </a:r>
            <a:r>
              <a:rPr lang="en-US" altLang="zh-CN" sz="1000" dirty="0"/>
              <a:t>, page 13</a:t>
            </a:r>
          </a:p>
          <a:p>
            <a:r>
              <a:rPr lang="en-US" altLang="zh-CN" sz="1000" b="1" dirty="0"/>
              <a:t>• Section 3: Adjustments</a:t>
            </a:r>
            <a:r>
              <a:rPr lang="en-US" altLang="zh-CN" sz="1000" dirty="0"/>
              <a:t>, page </a:t>
            </a:r>
            <a:r>
              <a:rPr lang="en-US" altLang="zh-CN" sz="1000" dirty="0" smtClean="0"/>
              <a:t>16</a:t>
            </a:r>
            <a:endParaRPr lang="en-US" altLang="zh-CN" sz="1000" dirty="0"/>
          </a:p>
          <a:p>
            <a:r>
              <a:rPr lang="fr-FR" altLang="zh-CN" sz="1000" b="1" dirty="0"/>
              <a:t>• Section 4: Maintenance &amp; Lubrication</a:t>
            </a:r>
            <a:r>
              <a:rPr lang="fr-FR" altLang="zh-CN" sz="1000" dirty="0"/>
              <a:t>, page 18</a:t>
            </a:r>
          </a:p>
          <a:p>
            <a:r>
              <a:rPr lang="en-US" altLang="zh-CN" sz="1000" dirty="0"/>
              <a:t>Make sure </a:t>
            </a:r>
            <a:r>
              <a:rPr lang="en-US" altLang="zh-CN" sz="1000" dirty="0" smtClean="0"/>
              <a:t>the operator has completed the Operating</a:t>
            </a:r>
            <a:endParaRPr lang="en-US" altLang="zh-CN" sz="1000" dirty="0"/>
          </a:p>
          <a:p>
            <a:r>
              <a:rPr lang="en-US" altLang="zh-CN" sz="1100" dirty="0"/>
              <a:t>Checklist below.</a:t>
            </a:r>
            <a:endParaRPr lang="zh-CN" altLang="en-US" sz="1100" dirty="0">
              <a:latin typeface="Arial" panose="020B0604020202020204" pitchFamily="34" charset="0"/>
            </a:endParaRPr>
          </a:p>
        </p:txBody>
      </p:sp>
      <p:graphicFrame>
        <p:nvGraphicFramePr>
          <p:cNvPr id="34" name="表格 33"/>
          <p:cNvGraphicFramePr>
            <a:graphicFrameLocks noGrp="1"/>
          </p:cNvGraphicFramePr>
          <p:nvPr>
            <p:extLst>
              <p:ext uri="{D42A27DB-BD31-4B8C-83A1-F6EECF244321}">
                <p14:modId xmlns:p14="http://schemas.microsoft.com/office/powerpoint/2010/main" val="3270553019"/>
              </p:ext>
            </p:extLst>
          </p:nvPr>
        </p:nvGraphicFramePr>
        <p:xfrm>
          <a:off x="116632" y="3419872"/>
          <a:ext cx="3240360" cy="4069080"/>
        </p:xfrm>
        <a:graphic>
          <a:graphicData uri="http://schemas.openxmlformats.org/drawingml/2006/table">
            <a:tbl>
              <a:tblPr firstRow="1" bandRow="1">
                <a:tableStyleId>{5C22544A-7EE6-4342-B048-85BDC9FD1C3A}</a:tableStyleId>
              </a:tblPr>
              <a:tblGrid>
                <a:gridCol w="227275"/>
                <a:gridCol w="2437022"/>
                <a:gridCol w="576063"/>
              </a:tblGrid>
              <a:tr h="216024">
                <a:tc>
                  <a:txBody>
                    <a:bodyPr/>
                    <a:lstStyle/>
                    <a:p>
                      <a:pPr algn="ctr"/>
                      <a:r>
                        <a:rPr lang="zh-CN" altLang="en-US" sz="900" b="0" i="0" u="none" strike="noStrike" kern="1200" baseline="0" dirty="0" smtClean="0">
                          <a:solidFill>
                            <a:schemeClr val="tx1"/>
                          </a:solidFill>
                          <a:latin typeface="+mn-lt"/>
                          <a:ea typeface="+mn-ea"/>
                          <a:cs typeface="+mn-cs"/>
                        </a:rPr>
                        <a:t>✔</a:t>
                      </a:r>
                      <a:endParaRPr lang="zh-CN"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900" b="1" i="0" u="none" strike="noStrike" kern="1200" baseline="0" dirty="0" smtClean="0">
                          <a:solidFill>
                            <a:schemeClr val="tx1"/>
                          </a:solidFill>
                          <a:latin typeface="+mn-lt"/>
                          <a:ea typeface="+mn-ea"/>
                          <a:cs typeface="+mn-cs"/>
                        </a:rPr>
                        <a:t>Check</a:t>
                      </a:r>
                      <a:endParaRPr lang="zh-CN"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900" b="0" i="0" u="none" strike="noStrike" kern="1200" baseline="0" dirty="0" smtClean="0">
                          <a:solidFill>
                            <a:schemeClr val="tx1"/>
                          </a:solidFill>
                          <a:latin typeface="+mn-lt"/>
                          <a:ea typeface="+mn-ea"/>
                          <a:cs typeface="+mn-cs"/>
                        </a:rPr>
                        <a:t>Page No.</a:t>
                      </a:r>
                      <a:endParaRPr lang="zh-CN"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534">
                <a:tc>
                  <a:txBody>
                    <a:bodyPr/>
                    <a:lstStyle/>
                    <a:p>
                      <a:endParaRPr lang="zh-CN"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900" b="0" i="0" u="none" strike="noStrike" kern="1200" baseline="0" dirty="0" smtClean="0">
                          <a:solidFill>
                            <a:schemeClr val="tx1"/>
                          </a:solidFill>
                          <a:latin typeface="+mn-lt"/>
                          <a:ea typeface="+mn-ea"/>
                          <a:cs typeface="+mn-cs"/>
                        </a:rPr>
                        <a:t>Read and follow all Safety Information carefully.</a:t>
                      </a:r>
                    </a:p>
                    <a:p>
                      <a:r>
                        <a:rPr lang="en-US" altLang="zh-CN" sz="900" b="0" i="0" u="none" strike="noStrike" kern="1200" baseline="0" dirty="0" smtClean="0">
                          <a:solidFill>
                            <a:schemeClr val="tx1"/>
                          </a:solidFill>
                          <a:latin typeface="+mn-lt"/>
                          <a:ea typeface="+mn-ea"/>
                          <a:cs typeface="+mn-cs"/>
                        </a:rPr>
                        <a:t>Refer to "Important Safety Information".</a:t>
                      </a:r>
                      <a:endParaRPr lang="zh-CN"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altLang="zh-CN" sz="800" b="0" i="0" u="none" strike="noStrike" baseline="0" dirty="0" smtClean="0">
                          <a:solidFill>
                            <a:schemeClr val="tx1"/>
                          </a:solidFill>
                          <a:latin typeface="Arial" panose="020B0604020202020204" pitchFamily="34" charset="0"/>
                        </a:rPr>
                        <a:t>Page 1</a:t>
                      </a:r>
                      <a:endParaRPr lang="zh-CN"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534">
                <a:tc>
                  <a:txBody>
                    <a:bodyPr/>
                    <a:lstStyle/>
                    <a:p>
                      <a:endParaRPr lang="zh-CN" altLang="en-US"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900" b="0" i="0" u="none" strike="noStrike" kern="1200" baseline="0" dirty="0" smtClean="0">
                          <a:solidFill>
                            <a:schemeClr val="tx1"/>
                          </a:solidFill>
                          <a:latin typeface="+mn-lt"/>
                          <a:ea typeface="+mn-ea"/>
                          <a:cs typeface="+mn-cs"/>
                        </a:rPr>
                        <a:t>Make sure all guards and shields are in place.</a:t>
                      </a:r>
                    </a:p>
                    <a:p>
                      <a:r>
                        <a:rPr lang="en-US" altLang="zh-CN" sz="900" b="0" i="0" u="none" strike="noStrike" kern="1200" baseline="0" dirty="0" smtClean="0">
                          <a:solidFill>
                            <a:schemeClr val="tx1"/>
                          </a:solidFill>
                          <a:latin typeface="+mn-lt"/>
                          <a:ea typeface="+mn-ea"/>
                          <a:cs typeface="+mn-cs"/>
                        </a:rPr>
                        <a:t>Refer to "Important Safety Information".</a:t>
                      </a:r>
                      <a:endParaRPr lang="zh-CN"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altLang="zh-CN" sz="800" b="0" i="0" u="none" strike="noStrike" baseline="0" dirty="0" smtClean="0">
                          <a:solidFill>
                            <a:schemeClr val="tx1"/>
                          </a:solidFill>
                          <a:latin typeface="Arial" panose="020B0604020202020204" pitchFamily="34" charset="0"/>
                        </a:rPr>
                        <a:t>Page 1</a:t>
                      </a:r>
                      <a:endParaRPr lang="zh-CN"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534">
                <a:tc>
                  <a:txBody>
                    <a:bodyPr/>
                    <a:lstStyle/>
                    <a:p>
                      <a:endParaRPr lang="zh-CN" altLang="en-US"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900" b="0" i="0" u="none" strike="noStrike" kern="1200" baseline="0" dirty="0" smtClean="0">
                          <a:solidFill>
                            <a:schemeClr val="tx1"/>
                          </a:solidFill>
                          <a:latin typeface="+mn-lt"/>
                          <a:ea typeface="+mn-ea"/>
                          <a:cs typeface="+mn-cs"/>
                        </a:rPr>
                        <a:t>Read and follow 3-Point hook-up &amp; preparation</a:t>
                      </a:r>
                    </a:p>
                    <a:p>
                      <a:r>
                        <a:rPr lang="en-US" altLang="zh-CN" sz="900" b="0" i="0" u="none" strike="noStrike" kern="1200" baseline="0" dirty="0" smtClean="0">
                          <a:solidFill>
                            <a:schemeClr val="tx1"/>
                          </a:solidFill>
                          <a:latin typeface="+mn-lt"/>
                          <a:ea typeface="+mn-ea"/>
                          <a:cs typeface="+mn-cs"/>
                        </a:rPr>
                        <a:t>instructions. Refer to “Assembly &amp; Set-up”.</a:t>
                      </a:r>
                      <a:endParaRPr lang="zh-CN"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altLang="zh-CN" sz="800" b="0" i="0" u="none" strike="noStrike" baseline="0" dirty="0" smtClean="0">
                          <a:solidFill>
                            <a:schemeClr val="tx1"/>
                          </a:solidFill>
                          <a:latin typeface="Arial" panose="020B0604020202020204" pitchFamily="34" charset="0"/>
                        </a:rPr>
                        <a:t>Page 9</a:t>
                      </a:r>
                      <a:endParaRPr lang="zh-CN"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534">
                <a:tc>
                  <a:txBody>
                    <a:bodyPr/>
                    <a:lstStyle/>
                    <a:p>
                      <a:endParaRPr lang="zh-CN" altLang="en-US"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900" b="0" i="0" u="none" strike="noStrike" kern="1200" baseline="0" dirty="0" smtClean="0">
                          <a:solidFill>
                            <a:schemeClr val="tx1"/>
                          </a:solidFill>
                          <a:latin typeface="+mn-lt"/>
                          <a:ea typeface="+mn-ea"/>
                          <a:cs typeface="+mn-cs"/>
                        </a:rPr>
                        <a:t>Read and made all required adjustments.</a:t>
                      </a:r>
                    </a:p>
                    <a:p>
                      <a:r>
                        <a:rPr lang="en-US" altLang="zh-CN" sz="900" b="0" i="0" u="none" strike="noStrike" kern="1200" baseline="0" dirty="0" smtClean="0">
                          <a:solidFill>
                            <a:schemeClr val="tx1"/>
                          </a:solidFill>
                          <a:latin typeface="+mn-lt"/>
                          <a:ea typeface="+mn-ea"/>
                          <a:cs typeface="+mn-cs"/>
                        </a:rPr>
                        <a:t>Refer to "Section 3: Adjustments".</a:t>
                      </a:r>
                      <a:endParaRPr lang="zh-CN"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altLang="zh-CN" sz="800" b="0" i="0" u="none" strike="noStrike" baseline="0" dirty="0" smtClean="0">
                          <a:solidFill>
                            <a:schemeClr val="tx1"/>
                          </a:solidFill>
                          <a:latin typeface="Arial" panose="020B0604020202020204" pitchFamily="34" charset="0"/>
                        </a:rPr>
                        <a:t>Page 16</a:t>
                      </a:r>
                      <a:endParaRPr lang="zh-CN"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534">
                <a:tc>
                  <a:txBody>
                    <a:bodyPr/>
                    <a:lstStyle/>
                    <a:p>
                      <a:endParaRPr lang="zh-CN" altLang="en-US"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900" b="0" i="0" u="none" strike="noStrike" kern="1200" baseline="0" dirty="0" smtClean="0">
                          <a:solidFill>
                            <a:schemeClr val="tx1"/>
                          </a:solidFill>
                          <a:latin typeface="+mn-lt"/>
                          <a:ea typeface="+mn-ea"/>
                          <a:cs typeface="+mn-cs"/>
                        </a:rPr>
                        <a:t>Read and follow all operating procedures.</a:t>
                      </a:r>
                    </a:p>
                    <a:p>
                      <a:r>
                        <a:rPr lang="en-US" altLang="zh-CN" sz="900" b="0" i="0" u="none" strike="noStrike" kern="1200" baseline="0" dirty="0" smtClean="0">
                          <a:solidFill>
                            <a:schemeClr val="tx1"/>
                          </a:solidFill>
                          <a:latin typeface="+mn-lt"/>
                          <a:ea typeface="+mn-ea"/>
                          <a:cs typeface="+mn-cs"/>
                        </a:rPr>
                        <a:t>Refer to "Section 2: Operating Instructions".</a:t>
                      </a:r>
                      <a:endParaRPr lang="zh-CN"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altLang="zh-CN" sz="800" b="0" i="0" u="none" strike="noStrike" baseline="0" dirty="0" smtClean="0">
                          <a:solidFill>
                            <a:schemeClr val="tx1"/>
                          </a:solidFill>
                          <a:latin typeface="Arial" panose="020B0604020202020204" pitchFamily="34" charset="0"/>
                        </a:rPr>
                        <a:t>Page 13</a:t>
                      </a:r>
                      <a:endParaRPr lang="zh-CN"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534">
                <a:tc>
                  <a:txBody>
                    <a:bodyPr/>
                    <a:lstStyle/>
                    <a:p>
                      <a:endParaRPr lang="zh-CN" altLang="en-US"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900" b="0" i="0" u="none" strike="noStrike" kern="1200" baseline="0" dirty="0" smtClean="0">
                          <a:solidFill>
                            <a:schemeClr val="tx1"/>
                          </a:solidFill>
                          <a:latin typeface="+mn-lt"/>
                          <a:ea typeface="+mn-ea"/>
                          <a:cs typeface="+mn-cs"/>
                        </a:rPr>
                        <a:t>Read and follow all Maintenance Instructions.</a:t>
                      </a:r>
                    </a:p>
                    <a:p>
                      <a:r>
                        <a:rPr lang="en-US" altLang="zh-CN" sz="900" b="0" i="0" u="none" strike="noStrike" kern="1200" baseline="0" dirty="0" smtClean="0">
                          <a:solidFill>
                            <a:schemeClr val="tx1"/>
                          </a:solidFill>
                          <a:latin typeface="+mn-lt"/>
                          <a:ea typeface="+mn-ea"/>
                          <a:cs typeface="+mn-cs"/>
                        </a:rPr>
                        <a:t>Refer to "Section 4: Maintenance &amp; Lubrication".</a:t>
                      </a:r>
                      <a:endParaRPr lang="zh-CN"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altLang="zh-CN" sz="800" b="0" i="0" u="none" strike="noStrike" baseline="0" dirty="0" smtClean="0">
                          <a:solidFill>
                            <a:schemeClr val="tx1"/>
                          </a:solidFill>
                          <a:latin typeface="Arial" panose="020B0604020202020204" pitchFamily="34" charset="0"/>
                        </a:rPr>
                        <a:t>Page 18</a:t>
                      </a:r>
                      <a:endParaRPr lang="zh-CN"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534">
                <a:tc>
                  <a:txBody>
                    <a:bodyPr/>
                    <a:lstStyle/>
                    <a:p>
                      <a:endParaRPr lang="zh-CN" altLang="en-US"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900" b="0" i="0" u="none" strike="noStrike" kern="1200" baseline="0" dirty="0" smtClean="0">
                          <a:solidFill>
                            <a:schemeClr val="tx1"/>
                          </a:solidFill>
                          <a:latin typeface="+mn-lt"/>
                          <a:ea typeface="+mn-ea"/>
                          <a:cs typeface="+mn-cs"/>
                        </a:rPr>
                        <a:t>Read and follow all Lubrication Instructions.</a:t>
                      </a:r>
                    </a:p>
                    <a:p>
                      <a:r>
                        <a:rPr lang="en-US" altLang="zh-CN" sz="900" b="0" i="0" u="none" strike="noStrike" kern="1200" baseline="0" dirty="0" smtClean="0">
                          <a:solidFill>
                            <a:schemeClr val="tx1"/>
                          </a:solidFill>
                          <a:latin typeface="+mn-lt"/>
                          <a:ea typeface="+mn-ea"/>
                          <a:cs typeface="+mn-cs"/>
                        </a:rPr>
                        <a:t>Refer to "Lubrication Points".</a:t>
                      </a:r>
                      <a:endParaRPr lang="zh-CN"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altLang="zh-CN" sz="800" b="0" i="0" u="none" strike="noStrike" baseline="0" dirty="0" smtClean="0">
                          <a:solidFill>
                            <a:schemeClr val="tx1"/>
                          </a:solidFill>
                          <a:latin typeface="Arial" panose="020B0604020202020204" pitchFamily="34" charset="0"/>
                        </a:rPr>
                        <a:t>Page 19</a:t>
                      </a:r>
                      <a:endParaRPr lang="zh-CN"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534">
                <a:tc>
                  <a:txBody>
                    <a:bodyPr/>
                    <a:lstStyle/>
                    <a:p>
                      <a:endParaRPr lang="zh-CN" altLang="en-US"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900" b="0" i="0" u="none" strike="noStrike" kern="1200" baseline="0" dirty="0" smtClean="0">
                          <a:solidFill>
                            <a:schemeClr val="tx1"/>
                          </a:solidFill>
                          <a:latin typeface="+mn-lt"/>
                          <a:ea typeface="+mn-ea"/>
                          <a:cs typeface="+mn-cs"/>
                        </a:rPr>
                        <a:t>Make sure all gearboxes are properly</a:t>
                      </a:r>
                    </a:p>
                    <a:p>
                      <a:r>
                        <a:rPr lang="en-US" altLang="zh-CN" sz="900" b="0" i="0" u="none" strike="noStrike" kern="1200" baseline="0" dirty="0" smtClean="0">
                          <a:solidFill>
                            <a:schemeClr val="tx1"/>
                          </a:solidFill>
                          <a:latin typeface="+mn-lt"/>
                          <a:ea typeface="+mn-ea"/>
                          <a:cs typeface="+mn-cs"/>
                        </a:rPr>
                        <a:t>lubricated. Refer to Gearbox Lubrication</a:t>
                      </a:r>
                    </a:p>
                    <a:p>
                      <a:r>
                        <a:rPr lang="en-US" altLang="zh-CN" sz="900" b="0" i="0" u="none" strike="noStrike" kern="1200" baseline="0" dirty="0" smtClean="0">
                          <a:solidFill>
                            <a:schemeClr val="tx1"/>
                          </a:solidFill>
                          <a:latin typeface="+mn-lt"/>
                          <a:ea typeface="+mn-ea"/>
                          <a:cs typeface="+mn-cs"/>
                        </a:rPr>
                        <a:t>lubrication.</a:t>
                      </a:r>
                      <a:endParaRPr lang="zh-CN"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altLang="zh-CN" sz="800" b="0" i="0" u="none" strike="noStrike" baseline="0" dirty="0" smtClean="0">
                          <a:solidFill>
                            <a:schemeClr val="tx1"/>
                          </a:solidFill>
                          <a:latin typeface="Arial" panose="020B0604020202020204" pitchFamily="34" charset="0"/>
                        </a:rPr>
                        <a:t>Page 19</a:t>
                      </a:r>
                      <a:endParaRPr lang="zh-CN"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534">
                <a:tc>
                  <a:txBody>
                    <a:bodyPr/>
                    <a:lstStyle/>
                    <a:p>
                      <a:endParaRPr lang="zh-CN" altLang="en-US" sz="9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900" b="0" i="0" u="none" strike="noStrike" kern="1200" baseline="0" dirty="0" smtClean="0">
                          <a:solidFill>
                            <a:schemeClr val="tx1"/>
                          </a:solidFill>
                          <a:latin typeface="+mn-lt"/>
                          <a:ea typeface="+mn-ea"/>
                          <a:cs typeface="+mn-cs"/>
                        </a:rPr>
                        <a:t>Check Mowers  initially and periodically for loose bolts and pins. </a:t>
                      </a:r>
                    </a:p>
                    <a:p>
                      <a:r>
                        <a:rPr lang="en-US" altLang="zh-CN" sz="900" b="0" i="0" u="none" strike="noStrike" kern="1200" baseline="0" dirty="0" smtClean="0">
                          <a:solidFill>
                            <a:schemeClr val="tx1"/>
                          </a:solidFill>
                          <a:latin typeface="+mn-lt"/>
                          <a:ea typeface="+mn-ea"/>
                          <a:cs typeface="+mn-cs"/>
                        </a:rPr>
                        <a:t>Be sure all lock nut s and bolts are tight. Especially make sure</a:t>
                      </a:r>
                      <a:r>
                        <a:rPr lang="zh-CN" altLang="en-US" sz="900" b="0" i="0" u="none" strike="noStrike" kern="1200" baseline="0" dirty="0" smtClean="0">
                          <a:solidFill>
                            <a:schemeClr val="tx1"/>
                          </a:solidFill>
                          <a:latin typeface="+mn-lt"/>
                          <a:ea typeface="+mn-ea"/>
                          <a:cs typeface="+mn-cs"/>
                        </a:rPr>
                        <a:t> </a:t>
                      </a:r>
                      <a:r>
                        <a:rPr lang="en-US" altLang="zh-CN" sz="900" b="0" i="0" u="none" strike="noStrike" kern="1200" baseline="0" dirty="0" smtClean="0">
                          <a:solidFill>
                            <a:schemeClr val="tx1"/>
                          </a:solidFill>
                          <a:latin typeface="+mn-lt"/>
                          <a:ea typeface="+mn-ea"/>
                          <a:cs typeface="+mn-cs"/>
                        </a:rPr>
                        <a:t>blade bolts are tight. Refer to "Torque Values Chart for Common Bolt Sizes".</a:t>
                      </a:r>
                      <a:endParaRPr lang="zh-CN" altLang="en-US"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altLang="zh-CN" sz="800" b="0" i="0" u="none" strike="noStrike" baseline="0" dirty="0" smtClean="0">
                          <a:solidFill>
                            <a:schemeClr val="tx1"/>
                          </a:solidFill>
                          <a:latin typeface="Arial" panose="020B0604020202020204" pitchFamily="34" charset="0"/>
                        </a:rPr>
                        <a:t>Page 43</a:t>
                      </a:r>
                      <a:endParaRPr lang="zh-CN" alt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8" name="文本框 37"/>
          <p:cNvSpPr txBox="1"/>
          <p:nvPr/>
        </p:nvSpPr>
        <p:spPr>
          <a:xfrm>
            <a:off x="3407407" y="2051720"/>
            <a:ext cx="3333961" cy="5909310"/>
          </a:xfrm>
          <a:prstGeom prst="rect">
            <a:avLst/>
          </a:prstGeom>
          <a:noFill/>
        </p:spPr>
        <p:txBody>
          <a:bodyPr wrap="square" rtlCol="0">
            <a:spAutoFit/>
          </a:bodyPr>
          <a:lstStyle/>
          <a:p>
            <a:r>
              <a:rPr lang="en-US" altLang="zh-CN" b="1" i="1" dirty="0"/>
              <a:t>Transporting</a:t>
            </a:r>
          </a:p>
          <a:p>
            <a:r>
              <a:rPr lang="en-US" altLang="zh-CN" sz="900" b="1" dirty="0"/>
              <a:t>! CAUTION</a:t>
            </a:r>
          </a:p>
          <a:p>
            <a:r>
              <a:rPr lang="en-US" altLang="zh-CN" sz="900" i="1" dirty="0"/>
              <a:t>When traveling on public roads whether at night or during the</a:t>
            </a:r>
          </a:p>
          <a:p>
            <a:r>
              <a:rPr lang="en-US" altLang="zh-CN" sz="900" i="1" dirty="0"/>
              <a:t>day, use accessory light and devices for adequate warning to</a:t>
            </a:r>
          </a:p>
          <a:p>
            <a:r>
              <a:rPr lang="en-US" altLang="zh-CN" sz="900" i="1" dirty="0"/>
              <a:t>operators of other vehicles. Comply with all federal, state, and</a:t>
            </a:r>
          </a:p>
          <a:p>
            <a:r>
              <a:rPr lang="en-US" altLang="zh-CN" sz="900" i="1" dirty="0"/>
              <a:t>local laws.</a:t>
            </a:r>
          </a:p>
          <a:p>
            <a:r>
              <a:rPr lang="en-US" altLang="zh-CN" sz="900" dirty="0"/>
              <a:t>1. When raising </a:t>
            </a:r>
            <a:r>
              <a:rPr lang="en-US" altLang="zh-CN" sz="900" dirty="0" smtClean="0"/>
              <a:t>Mowers </a:t>
            </a:r>
            <a:r>
              <a:rPr lang="en-US" altLang="zh-CN" sz="900" dirty="0"/>
              <a:t>to transport position, be sure</a:t>
            </a:r>
          </a:p>
          <a:p>
            <a:r>
              <a:rPr lang="en-US" altLang="zh-CN" sz="900" dirty="0" smtClean="0"/>
              <a:t>    driveline </a:t>
            </a:r>
            <a:r>
              <a:rPr lang="en-US" altLang="zh-CN" sz="900" dirty="0"/>
              <a:t>does not contact tractor or </a:t>
            </a:r>
            <a:r>
              <a:rPr lang="en-US" altLang="zh-CN" sz="900" dirty="0" smtClean="0"/>
              <a:t>Mowers . </a:t>
            </a:r>
            <a:r>
              <a:rPr lang="en-US" altLang="zh-CN" sz="900" dirty="0"/>
              <a:t>Adjust</a:t>
            </a:r>
          </a:p>
          <a:p>
            <a:r>
              <a:rPr lang="en-US" altLang="zh-CN" sz="900" dirty="0" smtClean="0"/>
              <a:t>    and </a:t>
            </a:r>
            <a:r>
              <a:rPr lang="en-US" altLang="zh-CN" sz="900" dirty="0"/>
              <a:t>set tractor’s 3-Point lift height so that </a:t>
            </a:r>
            <a:r>
              <a:rPr lang="en-US" altLang="zh-CN" sz="900" dirty="0" smtClean="0"/>
              <a:t>the driveline </a:t>
            </a:r>
            <a:r>
              <a:rPr lang="en-US" altLang="zh-CN" sz="900" dirty="0"/>
              <a:t>does not </a:t>
            </a:r>
            <a:endParaRPr lang="en-US" altLang="zh-CN" sz="900" dirty="0" smtClean="0"/>
          </a:p>
          <a:p>
            <a:r>
              <a:rPr lang="en-US" altLang="zh-CN" sz="900" dirty="0" smtClean="0"/>
              <a:t>    contact Mowers  </a:t>
            </a:r>
            <a:r>
              <a:rPr lang="en-US" altLang="zh-CN" sz="900" dirty="0"/>
              <a:t>deck in the </a:t>
            </a:r>
            <a:r>
              <a:rPr lang="en-US" altLang="zh-CN" sz="900" dirty="0" smtClean="0"/>
              <a:t>fully raised </a:t>
            </a:r>
            <a:r>
              <a:rPr lang="en-US" altLang="zh-CN" sz="900" dirty="0"/>
              <a:t>position.</a:t>
            </a:r>
          </a:p>
          <a:p>
            <a:r>
              <a:rPr lang="en-US" altLang="zh-CN" sz="900" dirty="0"/>
              <a:t>2. Be sure to reduce tractor ground speed </a:t>
            </a:r>
            <a:r>
              <a:rPr lang="en-US" altLang="zh-CN" sz="900" dirty="0" smtClean="0"/>
              <a:t>when turning</a:t>
            </a:r>
            <a:r>
              <a:rPr lang="en-US" altLang="zh-CN" sz="900" dirty="0"/>
              <a:t>, leaving </a:t>
            </a:r>
            <a:endParaRPr lang="en-US" altLang="zh-CN" sz="900" dirty="0" smtClean="0"/>
          </a:p>
          <a:p>
            <a:r>
              <a:rPr lang="en-US" altLang="zh-CN" sz="900" dirty="0" smtClean="0"/>
              <a:t>    enough </a:t>
            </a:r>
            <a:r>
              <a:rPr lang="en-US" altLang="zh-CN" sz="900" dirty="0"/>
              <a:t>clearance so that the </a:t>
            </a:r>
            <a:r>
              <a:rPr lang="en-US" altLang="zh-CN" sz="900" dirty="0" smtClean="0"/>
              <a:t>Mowers does </a:t>
            </a:r>
            <a:r>
              <a:rPr lang="en-US" altLang="zh-CN" sz="900" dirty="0"/>
              <a:t>not </a:t>
            </a:r>
            <a:r>
              <a:rPr lang="en-US" altLang="zh-CN" sz="900" dirty="0" smtClean="0"/>
              <a:t> </a:t>
            </a:r>
          </a:p>
          <a:p>
            <a:r>
              <a:rPr lang="en-US" altLang="zh-CN" sz="900" dirty="0" smtClean="0"/>
              <a:t>    contact </a:t>
            </a:r>
            <a:r>
              <a:rPr lang="en-US" altLang="zh-CN" sz="900" dirty="0"/>
              <a:t>obstacles such as buildings, </a:t>
            </a:r>
            <a:r>
              <a:rPr lang="en-US" altLang="zh-CN" sz="900" dirty="0" smtClean="0"/>
              <a:t>trees, or </a:t>
            </a:r>
            <a:r>
              <a:rPr lang="en-US" altLang="zh-CN" sz="900" dirty="0"/>
              <a:t>fences.</a:t>
            </a:r>
          </a:p>
          <a:p>
            <a:r>
              <a:rPr lang="en-US" altLang="zh-CN" sz="900" dirty="0"/>
              <a:t>3. Select a safe ground travel speed when </a:t>
            </a:r>
            <a:r>
              <a:rPr lang="en-US" altLang="zh-CN" sz="900" dirty="0" smtClean="0"/>
              <a:t>transporting from </a:t>
            </a:r>
            <a:r>
              <a:rPr lang="en-US" altLang="zh-CN" sz="900" dirty="0"/>
              <a:t>one </a:t>
            </a:r>
            <a:endParaRPr lang="en-US" altLang="zh-CN" sz="900" dirty="0" smtClean="0"/>
          </a:p>
          <a:p>
            <a:r>
              <a:rPr lang="en-US" altLang="zh-CN" sz="900" dirty="0" smtClean="0"/>
              <a:t>    area </a:t>
            </a:r>
            <a:r>
              <a:rPr lang="en-US" altLang="zh-CN" sz="900" dirty="0"/>
              <a:t>to another. When traveling </a:t>
            </a:r>
            <a:r>
              <a:rPr lang="en-US" altLang="zh-CN" sz="900" dirty="0" smtClean="0"/>
              <a:t>on roadways</a:t>
            </a:r>
            <a:r>
              <a:rPr lang="en-US" altLang="zh-CN" sz="900" dirty="0"/>
              <a:t>, transport in such a </a:t>
            </a:r>
            <a:endParaRPr lang="en-US" altLang="zh-CN" sz="900" dirty="0" smtClean="0"/>
          </a:p>
          <a:p>
            <a:r>
              <a:rPr lang="en-US" altLang="zh-CN" sz="900" dirty="0" smtClean="0"/>
              <a:t>    way </a:t>
            </a:r>
            <a:r>
              <a:rPr lang="en-US" altLang="zh-CN" sz="900" dirty="0"/>
              <a:t>that faster </a:t>
            </a:r>
            <a:r>
              <a:rPr lang="en-US" altLang="zh-CN" sz="900" dirty="0" smtClean="0"/>
              <a:t>moving vehicles </a:t>
            </a:r>
            <a:r>
              <a:rPr lang="en-US" altLang="zh-CN" sz="900" dirty="0"/>
              <a:t>may pass safely.</a:t>
            </a:r>
          </a:p>
          <a:p>
            <a:r>
              <a:rPr lang="en-US" altLang="zh-CN" sz="900" dirty="0"/>
              <a:t>4. When traveling over rough or hilly terrain, shift </a:t>
            </a:r>
            <a:r>
              <a:rPr lang="en-US" altLang="zh-CN" sz="900" dirty="0" smtClean="0"/>
              <a:t>tractor to </a:t>
            </a:r>
            <a:r>
              <a:rPr lang="en-US" altLang="zh-CN" sz="900" dirty="0"/>
              <a:t>a </a:t>
            </a:r>
            <a:r>
              <a:rPr lang="en-US" altLang="zh-CN" sz="900" dirty="0" smtClean="0"/>
              <a:t>lower</a:t>
            </a:r>
          </a:p>
          <a:p>
            <a:r>
              <a:rPr lang="en-US" altLang="zh-CN" sz="900" dirty="0" smtClean="0"/>
              <a:t>    </a:t>
            </a:r>
            <a:r>
              <a:rPr lang="en-US" altLang="zh-CN" sz="900" dirty="0"/>
              <a:t>gear</a:t>
            </a:r>
            <a:r>
              <a:rPr lang="en-US" altLang="zh-CN" sz="900" dirty="0" smtClean="0"/>
              <a:t>.</a:t>
            </a:r>
          </a:p>
          <a:p>
            <a:endParaRPr lang="en-US" altLang="zh-CN" sz="900" dirty="0"/>
          </a:p>
          <a:p>
            <a:r>
              <a:rPr lang="en-US" altLang="zh-CN" b="1" i="1" dirty="0"/>
              <a:t>Safety Information</a:t>
            </a:r>
          </a:p>
          <a:p>
            <a:r>
              <a:rPr lang="en-US" altLang="zh-CN" sz="900" b="1" dirty="0"/>
              <a:t>! DANGER</a:t>
            </a:r>
          </a:p>
          <a:p>
            <a:r>
              <a:rPr lang="en-US" altLang="zh-CN" sz="900" i="1" dirty="0"/>
              <a:t>Do not engage tractor PTO while hooking-up and unhooking</a:t>
            </a:r>
          </a:p>
          <a:p>
            <a:r>
              <a:rPr lang="en-US" altLang="zh-CN" sz="900" i="1" dirty="0"/>
              <a:t>the driveline or while someone is standing near the driveline.</a:t>
            </a:r>
          </a:p>
          <a:p>
            <a:r>
              <a:rPr lang="en-US" altLang="zh-CN" sz="900" i="1" dirty="0"/>
              <a:t>A person’s body and/or clothing can become entangled in the</a:t>
            </a:r>
          </a:p>
          <a:p>
            <a:r>
              <a:rPr lang="en-US" altLang="zh-CN" sz="900" i="1" dirty="0"/>
              <a:t>driveline resulting in serious injury or death.</a:t>
            </a:r>
          </a:p>
          <a:p>
            <a:r>
              <a:rPr lang="en-US" altLang="zh-CN" sz="900" b="1" dirty="0"/>
              <a:t>! DANGER</a:t>
            </a:r>
          </a:p>
          <a:p>
            <a:r>
              <a:rPr lang="en-US" altLang="zh-CN" sz="900" i="1" dirty="0" smtClean="0"/>
              <a:t>Mowers s </a:t>
            </a:r>
            <a:r>
              <a:rPr lang="en-US" altLang="zh-CN" sz="900" i="1" dirty="0"/>
              <a:t>have the ability to discharge objects at high</a:t>
            </a:r>
          </a:p>
          <a:p>
            <a:r>
              <a:rPr lang="en-US" altLang="zh-CN" sz="900" i="1" dirty="0"/>
              <a:t>speeds if guards and safety shields are not in place and closed.</a:t>
            </a:r>
          </a:p>
          <a:p>
            <a:r>
              <a:rPr lang="en-US" altLang="zh-CN" sz="900" b="1" dirty="0"/>
              <a:t>! DANGER</a:t>
            </a:r>
          </a:p>
          <a:p>
            <a:r>
              <a:rPr lang="en-US" altLang="zh-CN" sz="900" i="1" dirty="0"/>
              <a:t>Gearbox and driveline shields must be secured in place when</a:t>
            </a:r>
          </a:p>
          <a:p>
            <a:r>
              <a:rPr lang="en-US" altLang="zh-CN" sz="900" i="1" dirty="0"/>
              <a:t>operating the </a:t>
            </a:r>
            <a:r>
              <a:rPr lang="en-US" altLang="zh-CN" sz="900" i="1" dirty="0" smtClean="0"/>
              <a:t>Mowers  </a:t>
            </a:r>
            <a:r>
              <a:rPr lang="en-US" altLang="zh-CN" sz="900" i="1" dirty="0"/>
              <a:t>to avoid injury or death from</a:t>
            </a:r>
          </a:p>
          <a:p>
            <a:r>
              <a:rPr lang="en-US" altLang="zh-CN" sz="900" i="1" dirty="0"/>
              <a:t>entanglement in rotating drivelines.</a:t>
            </a:r>
          </a:p>
          <a:p>
            <a:r>
              <a:rPr lang="en-US" altLang="zh-CN" sz="900" b="1" dirty="0"/>
              <a:t>! DANGER</a:t>
            </a:r>
          </a:p>
          <a:p>
            <a:r>
              <a:rPr lang="en-US" altLang="zh-CN" sz="900" i="1" dirty="0"/>
              <a:t>Do not operate a broken or bent driveline. Such a driveline</a:t>
            </a:r>
          </a:p>
          <a:p>
            <a:r>
              <a:rPr lang="en-US" altLang="zh-CN" sz="900" i="1" dirty="0"/>
              <a:t>can brake apart while rotating at high speeds causing serious</a:t>
            </a:r>
          </a:p>
          <a:p>
            <a:r>
              <a:rPr lang="en-US" altLang="zh-CN" sz="900" i="1" dirty="0"/>
              <a:t>injury or death. Always remove </a:t>
            </a:r>
            <a:r>
              <a:rPr lang="en-US" altLang="zh-CN" sz="900" i="1" dirty="0" smtClean="0"/>
              <a:t>Mowers  </a:t>
            </a:r>
            <a:r>
              <a:rPr lang="en-US" altLang="zh-CN" sz="900" i="1" dirty="0"/>
              <a:t>from service </a:t>
            </a:r>
            <a:r>
              <a:rPr lang="en-US" altLang="zh-CN" sz="900" i="1" dirty="0" smtClean="0"/>
              <a:t>until damaged </a:t>
            </a:r>
            <a:r>
              <a:rPr lang="en-US" altLang="zh-CN" sz="900" i="1" dirty="0"/>
              <a:t>driveline is repaired or replaced.</a:t>
            </a:r>
          </a:p>
          <a:p>
            <a:r>
              <a:rPr lang="en-US" altLang="zh-CN" sz="900" b="1" dirty="0"/>
              <a:t>! DANGER</a:t>
            </a:r>
          </a:p>
          <a:p>
            <a:r>
              <a:rPr lang="en-US" altLang="zh-CN" sz="900" i="1" dirty="0"/>
              <a:t>Never carry a person on the </a:t>
            </a:r>
            <a:r>
              <a:rPr lang="en-US" altLang="zh-CN" sz="900" i="1" dirty="0" smtClean="0"/>
              <a:t>Mowers . </a:t>
            </a:r>
            <a:r>
              <a:rPr lang="en-US" altLang="zh-CN" sz="900" i="1" dirty="0"/>
              <a:t>A rider can fall or </a:t>
            </a:r>
            <a:r>
              <a:rPr lang="en-US" altLang="zh-CN" sz="900" i="1" dirty="0" smtClean="0"/>
              <a:t>become entangled </a:t>
            </a:r>
            <a:r>
              <a:rPr lang="en-US" altLang="zh-CN" sz="900" i="1" dirty="0"/>
              <a:t>in the machine causing serious injury or death.</a:t>
            </a:r>
            <a:endParaRPr lang="zh-CN" altLang="en-US" sz="900" dirty="0"/>
          </a:p>
        </p:txBody>
      </p:sp>
      <p:sp>
        <p:nvSpPr>
          <p:cNvPr id="39" name="矩形 38"/>
          <p:cNvSpPr/>
          <p:nvPr/>
        </p:nvSpPr>
        <p:spPr>
          <a:xfrm>
            <a:off x="0" y="7668344"/>
            <a:ext cx="3429000" cy="830997"/>
          </a:xfrm>
          <a:prstGeom prst="rect">
            <a:avLst/>
          </a:prstGeom>
        </p:spPr>
        <p:txBody>
          <a:bodyPr>
            <a:spAutoFit/>
          </a:bodyPr>
          <a:lstStyle/>
          <a:p>
            <a:r>
              <a:rPr lang="en-US" altLang="zh-CN" b="1" i="1" dirty="0"/>
              <a:t>Tractor Shut Down Procedure</a:t>
            </a:r>
          </a:p>
          <a:p>
            <a:r>
              <a:rPr lang="en-US" altLang="zh-CN" sz="1000" dirty="0"/>
              <a:t>It is essential that the tractor be shut down as noted</a:t>
            </a:r>
          </a:p>
          <a:p>
            <a:r>
              <a:rPr lang="en-US" altLang="zh-CN" sz="1000" dirty="0"/>
              <a:t>below before making any inspections, maintenance</a:t>
            </a:r>
          </a:p>
          <a:p>
            <a:r>
              <a:rPr lang="en-US" altLang="zh-CN" sz="1000" dirty="0"/>
              <a:t>and/or repairs to the tractor and/or </a:t>
            </a:r>
            <a:r>
              <a:rPr lang="en-US" altLang="zh-CN" sz="1000" dirty="0" smtClean="0"/>
              <a:t>Mowers </a:t>
            </a:r>
            <a:r>
              <a:rPr lang="en-US" altLang="zh-CN" sz="1000" dirty="0" smtClean="0">
                <a:latin typeface="Arial" panose="020B0604020202020204" pitchFamily="34" charset="0"/>
              </a:rPr>
              <a:t>.</a:t>
            </a:r>
            <a:endParaRPr lang="zh-CN" altLang="en-US" sz="1000" dirty="0"/>
          </a:p>
        </p:txBody>
      </p:sp>
      <p:sp>
        <p:nvSpPr>
          <p:cNvPr id="40" name="矩形 39"/>
          <p:cNvSpPr/>
          <p:nvPr/>
        </p:nvSpPr>
        <p:spPr>
          <a:xfrm>
            <a:off x="3407407" y="667776"/>
            <a:ext cx="3429000" cy="1477328"/>
          </a:xfrm>
          <a:prstGeom prst="rect">
            <a:avLst/>
          </a:prstGeom>
        </p:spPr>
        <p:txBody>
          <a:bodyPr>
            <a:spAutoFit/>
          </a:bodyPr>
          <a:lstStyle/>
          <a:p>
            <a:pPr marL="228600" indent="-228600"/>
            <a:r>
              <a:rPr lang="en-US" altLang="zh-CN" sz="1000" dirty="0" smtClean="0">
                <a:latin typeface="Arial" panose="020B0604020202020204" pitchFamily="34" charset="0"/>
              </a:rPr>
              <a:t>1. Park </a:t>
            </a:r>
            <a:r>
              <a:rPr lang="en-US" altLang="zh-CN" sz="1000" dirty="0">
                <a:latin typeface="Arial" panose="020B0604020202020204" pitchFamily="34" charset="0"/>
              </a:rPr>
              <a:t>tractor on a level surface. </a:t>
            </a:r>
            <a:endParaRPr lang="en-US" altLang="zh-CN" sz="1000" dirty="0" smtClean="0">
              <a:latin typeface="Arial" panose="020B0604020202020204" pitchFamily="34" charset="0"/>
            </a:endParaRPr>
          </a:p>
          <a:p>
            <a:pPr marL="228600" indent="-228600"/>
            <a:r>
              <a:rPr lang="en-US" altLang="zh-CN" sz="1000" b="1" dirty="0" smtClean="0">
                <a:latin typeface="Arial" panose="020B0604020202020204" pitchFamily="34" charset="0"/>
              </a:rPr>
              <a:t>     Don’t </a:t>
            </a:r>
            <a:r>
              <a:rPr lang="en-US" altLang="zh-CN" sz="1000" b="1" dirty="0">
                <a:latin typeface="Arial" panose="020B0604020202020204" pitchFamily="34" charset="0"/>
              </a:rPr>
              <a:t>work under </a:t>
            </a:r>
            <a:r>
              <a:rPr lang="en-US" altLang="zh-CN" sz="1000" b="1" dirty="0" smtClean="0">
                <a:latin typeface="Arial" panose="020B0604020202020204" pitchFamily="34" charset="0"/>
              </a:rPr>
              <a:t>or around </a:t>
            </a:r>
            <a:r>
              <a:rPr lang="en-US" altLang="zh-CN" sz="1000" b="1" dirty="0">
                <a:latin typeface="Arial" panose="020B0604020202020204" pitchFamily="34" charset="0"/>
              </a:rPr>
              <a:t>an implement parked on a steep incline</a:t>
            </a:r>
            <a:r>
              <a:rPr lang="en-US" altLang="zh-CN" sz="1000" dirty="0">
                <a:latin typeface="Arial" panose="020B0604020202020204" pitchFamily="34" charset="0"/>
              </a:rPr>
              <a:t>.</a:t>
            </a:r>
          </a:p>
          <a:p>
            <a:r>
              <a:rPr lang="en-US" altLang="zh-CN" sz="1000" dirty="0">
                <a:latin typeface="Arial" panose="020B0604020202020204" pitchFamily="34" charset="0"/>
              </a:rPr>
              <a:t>2. Place tractor in park and set park brake.</a:t>
            </a:r>
          </a:p>
          <a:p>
            <a:r>
              <a:rPr lang="en-US" altLang="zh-CN" sz="1000" dirty="0">
                <a:latin typeface="Arial" panose="020B0604020202020204" pitchFamily="34" charset="0"/>
              </a:rPr>
              <a:t>3. Disengage PTO if operating.</a:t>
            </a:r>
          </a:p>
          <a:p>
            <a:r>
              <a:rPr lang="en-US" altLang="zh-CN" sz="1000" dirty="0">
                <a:latin typeface="Arial" panose="020B0604020202020204" pitchFamily="34" charset="0"/>
              </a:rPr>
              <a:t>4. Shut engine off and remove switch key.</a:t>
            </a:r>
          </a:p>
          <a:p>
            <a:r>
              <a:rPr lang="en-US" altLang="zh-CN" sz="1000" dirty="0">
                <a:latin typeface="Arial" panose="020B0604020202020204" pitchFamily="34" charset="0"/>
              </a:rPr>
              <a:t>5. Wait for PTO to come to a complete stop before</a:t>
            </a:r>
          </a:p>
          <a:p>
            <a:r>
              <a:rPr lang="en-US" altLang="zh-CN" sz="1000" dirty="0" smtClean="0">
                <a:latin typeface="Arial" panose="020B0604020202020204" pitchFamily="34" charset="0"/>
              </a:rPr>
              <a:t>    dismounting </a:t>
            </a:r>
            <a:r>
              <a:rPr lang="en-US" altLang="zh-CN" sz="1000" dirty="0">
                <a:latin typeface="Arial" panose="020B0604020202020204" pitchFamily="34" charset="0"/>
              </a:rPr>
              <a:t>tractor.</a:t>
            </a:r>
          </a:p>
          <a:p>
            <a:r>
              <a:rPr lang="en-US" altLang="zh-CN" sz="1000" dirty="0">
                <a:latin typeface="Arial" panose="020B0604020202020204" pitchFamily="34" charset="0"/>
              </a:rPr>
              <a:t>6. Wear safety glasses.</a:t>
            </a:r>
            <a:endParaRPr lang="zh-CN" altLang="en-US" sz="1000" dirty="0"/>
          </a:p>
        </p:txBody>
      </p:sp>
      <p:sp>
        <p:nvSpPr>
          <p:cNvPr id="17" name="矩形 16"/>
          <p:cNvSpPr/>
          <p:nvPr/>
        </p:nvSpPr>
        <p:spPr>
          <a:xfrm>
            <a:off x="260648" y="278346"/>
            <a:ext cx="2278060" cy="276999"/>
          </a:xfrm>
          <a:prstGeom prst="rect">
            <a:avLst/>
          </a:prstGeom>
        </p:spPr>
        <p:txBody>
          <a:bodyPr wrap="none">
            <a:spAutoFit/>
          </a:bodyPr>
          <a:lstStyle/>
          <a:p>
            <a:r>
              <a:rPr lang="en-US" altLang="zh-CN" sz="1200" b="1" dirty="0"/>
              <a:t>Section 2: Operating Instructions</a:t>
            </a:r>
            <a:endParaRPr lang="zh-CN" altLang="en-US" sz="1200" dirty="0">
              <a:solidFill>
                <a:prstClr val="black"/>
              </a:solidFill>
            </a:endParaRPr>
          </a:p>
        </p:txBody>
      </p:sp>
      <p:sp>
        <p:nvSpPr>
          <p:cNvPr id="13" name="矩形 12"/>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13</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15" name="图片 14"/>
          <p:cNvPicPr>
            <a:picLocks noChangeAspect="1"/>
          </p:cNvPicPr>
          <p:nvPr/>
        </p:nvPicPr>
        <p:blipFill>
          <a:blip r:embed="rId3"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740554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3" name="矩形 2"/>
          <p:cNvSpPr/>
          <p:nvPr/>
        </p:nvSpPr>
        <p:spPr>
          <a:xfrm>
            <a:off x="44624" y="852727"/>
            <a:ext cx="3384376" cy="6063198"/>
          </a:xfrm>
          <a:prstGeom prst="rect">
            <a:avLst/>
          </a:prstGeom>
        </p:spPr>
        <p:txBody>
          <a:bodyPr wrap="square">
            <a:spAutoFit/>
          </a:bodyPr>
          <a:lstStyle/>
          <a:p>
            <a:r>
              <a:rPr lang="en-US" altLang="zh-CN" sz="900" b="1" dirty="0" smtClean="0">
                <a:solidFill>
                  <a:srgbClr val="C00000"/>
                </a:solidFill>
                <a:latin typeface="Times New Roman"/>
              </a:rPr>
              <a:t>  !</a:t>
            </a:r>
            <a:r>
              <a:rPr lang="en-US" altLang="zh-CN" sz="900" b="1" dirty="0" smtClean="0">
                <a:solidFill>
                  <a:srgbClr val="000000"/>
                </a:solidFill>
                <a:latin typeface="Arial" panose="020B0604020202020204" pitchFamily="34" charset="0"/>
              </a:rPr>
              <a:t> </a:t>
            </a:r>
            <a:r>
              <a:rPr lang="en-US" altLang="zh-CN" sz="1000" b="1" dirty="0">
                <a:solidFill>
                  <a:srgbClr val="000000"/>
                </a:solidFill>
                <a:latin typeface="Arial" panose="020B0604020202020204" pitchFamily="34" charset="0"/>
              </a:rPr>
              <a:t>DANGER</a:t>
            </a:r>
          </a:p>
          <a:p>
            <a:r>
              <a:rPr lang="en-US" altLang="zh-CN" sz="1000" i="1" dirty="0" smtClean="0">
                <a:solidFill>
                  <a:srgbClr val="000000"/>
                </a:solidFill>
                <a:latin typeface="Times New Roman" panose="02020603050405020304" pitchFamily="18" charset="0"/>
              </a:rPr>
              <a:t>Do </a:t>
            </a:r>
            <a:r>
              <a:rPr lang="en-US" altLang="zh-CN" sz="1000" i="1" dirty="0">
                <a:solidFill>
                  <a:srgbClr val="000000"/>
                </a:solidFill>
                <a:latin typeface="Times New Roman" panose="02020603050405020304" pitchFamily="18" charset="0"/>
              </a:rPr>
              <a:t>not operate and/or travel across steep inclines where a</a:t>
            </a:r>
          </a:p>
          <a:p>
            <a:r>
              <a:rPr lang="en-US" altLang="zh-CN" sz="1000" i="1" dirty="0">
                <a:solidFill>
                  <a:srgbClr val="000000"/>
                </a:solidFill>
                <a:latin typeface="Times New Roman" panose="02020603050405020304" pitchFamily="18" charset="0"/>
              </a:rPr>
              <a:t>tractor can roll-over resulting in serious injury or death.</a:t>
            </a:r>
          </a:p>
          <a:p>
            <a:r>
              <a:rPr lang="en-US" altLang="zh-CN" sz="1000" i="1" dirty="0">
                <a:solidFill>
                  <a:srgbClr val="000000"/>
                </a:solidFill>
                <a:latin typeface="Times New Roman" panose="02020603050405020304" pitchFamily="18" charset="0"/>
              </a:rPr>
              <a:t>Consult your tractor’s manual for acceptable inclines the</a:t>
            </a:r>
          </a:p>
          <a:p>
            <a:r>
              <a:rPr lang="en-US" altLang="zh-CN" sz="1000" i="1" dirty="0">
                <a:solidFill>
                  <a:srgbClr val="000000"/>
                </a:solidFill>
                <a:latin typeface="Times New Roman" panose="02020603050405020304" pitchFamily="18" charset="0"/>
              </a:rPr>
              <a:t>tractor is capable of traveling across.</a:t>
            </a:r>
          </a:p>
          <a:p>
            <a:r>
              <a:rPr lang="en-US" altLang="zh-CN" sz="1000" b="1" dirty="0" smtClean="0">
                <a:solidFill>
                  <a:srgbClr val="C00000"/>
                </a:solidFill>
                <a:latin typeface="Times New Roman"/>
              </a:rPr>
              <a:t>  !</a:t>
            </a:r>
            <a:r>
              <a:rPr lang="en-US" altLang="zh-CN" sz="1000" b="1" dirty="0" smtClean="0">
                <a:solidFill>
                  <a:srgbClr val="000000"/>
                </a:solidFill>
                <a:latin typeface="Arial" panose="020B0604020202020204" pitchFamily="34" charset="0"/>
              </a:rPr>
              <a:t> DANGER</a:t>
            </a:r>
            <a:endParaRPr lang="en-US" altLang="zh-CN" sz="1000" b="1" dirty="0">
              <a:solidFill>
                <a:srgbClr val="000000"/>
              </a:solidFill>
              <a:latin typeface="Arial" panose="020B0604020202020204" pitchFamily="34" charset="0"/>
            </a:endParaRPr>
          </a:p>
          <a:p>
            <a:r>
              <a:rPr lang="en-US" altLang="zh-CN" sz="1000" i="1" dirty="0">
                <a:solidFill>
                  <a:srgbClr val="000000"/>
                </a:solidFill>
                <a:latin typeface="Times New Roman" panose="02020603050405020304" pitchFamily="18" charset="0"/>
              </a:rPr>
              <a:t>Do not use </a:t>
            </a:r>
            <a:r>
              <a:rPr lang="en-US" altLang="zh-CN" sz="1000" i="1" dirty="0" smtClean="0">
                <a:solidFill>
                  <a:srgbClr val="000000"/>
                </a:solidFill>
                <a:latin typeface="Times New Roman" panose="02020603050405020304" pitchFamily="18" charset="0"/>
              </a:rPr>
              <a:t>Mowers  </a:t>
            </a:r>
            <a:r>
              <a:rPr lang="en-US" altLang="zh-CN" sz="1000" i="1" dirty="0">
                <a:solidFill>
                  <a:srgbClr val="000000"/>
                </a:solidFill>
                <a:latin typeface="Times New Roman" panose="02020603050405020304" pitchFamily="18" charset="0"/>
              </a:rPr>
              <a:t>to lift or carry objects. Lifting </a:t>
            </a:r>
            <a:r>
              <a:rPr lang="en-US" altLang="zh-CN" sz="1000" i="1" dirty="0" smtClean="0">
                <a:solidFill>
                  <a:srgbClr val="000000"/>
                </a:solidFill>
                <a:latin typeface="Times New Roman" panose="02020603050405020304" pitchFamily="18" charset="0"/>
              </a:rPr>
              <a:t>and/or carrying </a:t>
            </a:r>
            <a:r>
              <a:rPr lang="en-US" altLang="zh-CN" sz="1000" i="1" dirty="0">
                <a:solidFill>
                  <a:srgbClr val="000000"/>
                </a:solidFill>
                <a:latin typeface="Times New Roman" panose="02020603050405020304" pitchFamily="18" charset="0"/>
              </a:rPr>
              <a:t>objects can result in damage to the </a:t>
            </a:r>
            <a:r>
              <a:rPr lang="en-US" altLang="zh-CN" sz="1000" i="1" dirty="0" smtClean="0">
                <a:solidFill>
                  <a:srgbClr val="000000"/>
                </a:solidFill>
                <a:latin typeface="Times New Roman" panose="02020603050405020304" pitchFamily="18" charset="0"/>
              </a:rPr>
              <a:t>Mowers , serious bodily </a:t>
            </a:r>
            <a:r>
              <a:rPr lang="en-US" altLang="zh-CN" sz="1000" i="1" dirty="0">
                <a:solidFill>
                  <a:srgbClr val="000000"/>
                </a:solidFill>
                <a:latin typeface="Times New Roman" panose="02020603050405020304" pitchFamily="18" charset="0"/>
              </a:rPr>
              <a:t>injury, or death.</a:t>
            </a:r>
          </a:p>
          <a:p>
            <a:r>
              <a:rPr lang="en-US" altLang="zh-CN" sz="1000" b="1" dirty="0" smtClean="0">
                <a:solidFill>
                  <a:srgbClr val="FFFFFF"/>
                </a:solidFill>
                <a:latin typeface="Times New Roman" panose="02020603050405020304" pitchFamily="18" charset="0"/>
              </a:rPr>
              <a:t>!</a:t>
            </a:r>
            <a:r>
              <a:rPr lang="en-US" altLang="zh-CN" sz="1000" b="1" dirty="0">
                <a:solidFill>
                  <a:srgbClr val="C00000"/>
                </a:solidFill>
                <a:latin typeface="Times New Roman"/>
              </a:rPr>
              <a:t> !</a:t>
            </a:r>
            <a:r>
              <a:rPr lang="en-US" altLang="zh-CN" sz="1000" b="1" dirty="0" smtClean="0">
                <a:solidFill>
                  <a:srgbClr val="FFFFFF"/>
                </a:solidFill>
                <a:latin typeface="Times New Roman" panose="02020603050405020304" pitchFamily="18" charset="0"/>
              </a:rPr>
              <a:t> </a:t>
            </a:r>
            <a:r>
              <a:rPr lang="en-US" altLang="zh-CN" sz="1000" b="1" dirty="0">
                <a:solidFill>
                  <a:srgbClr val="000000"/>
                </a:solidFill>
                <a:latin typeface="Arial" panose="020B0604020202020204" pitchFamily="34" charset="0"/>
              </a:rPr>
              <a:t>DANGER</a:t>
            </a:r>
          </a:p>
          <a:p>
            <a:r>
              <a:rPr lang="en-US" altLang="zh-CN" sz="1000" i="1" dirty="0">
                <a:solidFill>
                  <a:srgbClr val="000000"/>
                </a:solidFill>
                <a:latin typeface="Times New Roman" panose="02020603050405020304" pitchFamily="18" charset="0"/>
              </a:rPr>
              <a:t>Do not use </a:t>
            </a:r>
            <a:r>
              <a:rPr lang="en-US" altLang="zh-CN" sz="1000" i="1" dirty="0" smtClean="0">
                <a:solidFill>
                  <a:srgbClr val="000000"/>
                </a:solidFill>
                <a:latin typeface="Times New Roman" panose="02020603050405020304" pitchFamily="18" charset="0"/>
              </a:rPr>
              <a:t>Mowers  </a:t>
            </a:r>
            <a:r>
              <a:rPr lang="en-US" altLang="zh-CN" sz="1000" i="1" dirty="0">
                <a:solidFill>
                  <a:srgbClr val="000000"/>
                </a:solidFill>
                <a:latin typeface="Times New Roman" panose="02020603050405020304" pitchFamily="18" charset="0"/>
              </a:rPr>
              <a:t>as a working platform. The </a:t>
            </a:r>
            <a:r>
              <a:rPr lang="en-US" altLang="zh-CN" sz="1000" i="1" dirty="0" smtClean="0">
                <a:solidFill>
                  <a:srgbClr val="000000"/>
                </a:solidFill>
                <a:latin typeface="Times New Roman" panose="02020603050405020304" pitchFamily="18" charset="0"/>
              </a:rPr>
              <a:t>Mowers  </a:t>
            </a:r>
            <a:r>
              <a:rPr lang="en-US" altLang="zh-CN" sz="1000" i="1" dirty="0">
                <a:solidFill>
                  <a:srgbClr val="000000"/>
                </a:solidFill>
                <a:latin typeface="Times New Roman" panose="02020603050405020304" pitchFamily="18" charset="0"/>
              </a:rPr>
              <a:t>is </a:t>
            </a:r>
            <a:r>
              <a:rPr lang="en-US" altLang="zh-CN" sz="1000" i="1" dirty="0" smtClean="0">
                <a:solidFill>
                  <a:srgbClr val="000000"/>
                </a:solidFill>
                <a:latin typeface="Times New Roman" panose="02020603050405020304" pitchFamily="18" charset="0"/>
              </a:rPr>
              <a:t>not properly </a:t>
            </a:r>
            <a:r>
              <a:rPr lang="en-US" altLang="zh-CN" sz="1000" i="1" dirty="0">
                <a:solidFill>
                  <a:srgbClr val="000000"/>
                </a:solidFill>
                <a:latin typeface="Times New Roman" panose="02020603050405020304" pitchFamily="18" charset="0"/>
              </a:rPr>
              <a:t>designed or guarded for this. Using the </a:t>
            </a:r>
            <a:r>
              <a:rPr lang="en-US" altLang="zh-CN" sz="1000" i="1" dirty="0" smtClean="0">
                <a:solidFill>
                  <a:srgbClr val="000000"/>
                </a:solidFill>
                <a:latin typeface="Times New Roman" panose="02020603050405020304" pitchFamily="18" charset="0"/>
              </a:rPr>
              <a:t>Mowers  </a:t>
            </a:r>
            <a:r>
              <a:rPr lang="en-US" altLang="zh-CN" sz="1000" i="1" dirty="0">
                <a:solidFill>
                  <a:srgbClr val="000000"/>
                </a:solidFill>
                <a:latin typeface="Times New Roman" panose="02020603050405020304" pitchFamily="18" charset="0"/>
              </a:rPr>
              <a:t>as </a:t>
            </a:r>
            <a:r>
              <a:rPr lang="en-US" altLang="zh-CN" sz="1000" i="1" dirty="0" smtClean="0">
                <a:solidFill>
                  <a:srgbClr val="000000"/>
                </a:solidFill>
                <a:latin typeface="Times New Roman" panose="02020603050405020304" pitchFamily="18" charset="0"/>
              </a:rPr>
              <a:t>a working platform can cause serious injury or death.</a:t>
            </a:r>
          </a:p>
          <a:p>
            <a:r>
              <a:rPr lang="en-US" altLang="zh-CN" sz="1000" b="1" dirty="0" smtClean="0">
                <a:solidFill>
                  <a:srgbClr val="FFFFFF"/>
                </a:solidFill>
                <a:latin typeface="Times New Roman" panose="02020603050405020304" pitchFamily="18" charset="0"/>
              </a:rPr>
              <a:t>!</a:t>
            </a:r>
            <a:r>
              <a:rPr lang="en-US" altLang="zh-CN" sz="1000" b="1" dirty="0" smtClean="0">
                <a:solidFill>
                  <a:srgbClr val="C00000"/>
                </a:solidFill>
                <a:latin typeface="Times New Roman"/>
              </a:rPr>
              <a:t> </a:t>
            </a:r>
            <a:r>
              <a:rPr lang="en-US" altLang="zh-CN" sz="1000" b="1" dirty="0">
                <a:solidFill>
                  <a:srgbClr val="C00000"/>
                </a:solidFill>
                <a:latin typeface="Times New Roman"/>
              </a:rPr>
              <a:t>!</a:t>
            </a:r>
            <a:r>
              <a:rPr lang="en-US" altLang="zh-CN" sz="1000" b="1" dirty="0" smtClean="0">
                <a:solidFill>
                  <a:srgbClr val="FFFFFF"/>
                </a:solidFill>
                <a:latin typeface="Times New Roman" panose="02020603050405020304" pitchFamily="18" charset="0"/>
              </a:rPr>
              <a:t> </a:t>
            </a:r>
            <a:r>
              <a:rPr lang="en-US" altLang="zh-CN" sz="1000" b="1" dirty="0">
                <a:solidFill>
                  <a:srgbClr val="000000"/>
                </a:solidFill>
                <a:latin typeface="Arial" panose="020B0604020202020204" pitchFamily="34" charset="0"/>
              </a:rPr>
              <a:t>WARNING</a:t>
            </a:r>
          </a:p>
          <a:p>
            <a:r>
              <a:rPr lang="en-US" altLang="zh-CN" sz="1000" i="1" dirty="0">
                <a:solidFill>
                  <a:srgbClr val="000000"/>
                </a:solidFill>
                <a:latin typeface="Times New Roman" panose="02020603050405020304" pitchFamily="18" charset="0"/>
              </a:rPr>
              <a:t>Always disengage PTO, engage parking brake, shut tractor</a:t>
            </a:r>
          </a:p>
          <a:p>
            <a:r>
              <a:rPr lang="en-US" altLang="zh-CN" sz="1000" i="1" dirty="0">
                <a:solidFill>
                  <a:srgbClr val="000000"/>
                </a:solidFill>
                <a:latin typeface="Times New Roman" panose="02020603050405020304" pitchFamily="18" charset="0"/>
              </a:rPr>
              <a:t>engine off, remove switch key, and wait for blades to come a</a:t>
            </a:r>
          </a:p>
          <a:p>
            <a:r>
              <a:rPr lang="en-US" altLang="zh-CN" sz="1000" i="1" dirty="0">
                <a:solidFill>
                  <a:srgbClr val="000000"/>
                </a:solidFill>
                <a:latin typeface="Times New Roman" panose="02020603050405020304" pitchFamily="18" charset="0"/>
              </a:rPr>
              <a:t>complete stop before dismounting from tractor.</a:t>
            </a:r>
          </a:p>
          <a:p>
            <a:r>
              <a:rPr lang="en-US" altLang="zh-CN" sz="1000" b="1" dirty="0">
                <a:solidFill>
                  <a:srgbClr val="FFFFFF"/>
                </a:solidFill>
                <a:latin typeface="Times New Roman" panose="02020603050405020304" pitchFamily="18" charset="0"/>
              </a:rPr>
              <a:t>! </a:t>
            </a:r>
            <a:r>
              <a:rPr lang="en-US" altLang="zh-CN" sz="1000" b="1" dirty="0">
                <a:solidFill>
                  <a:srgbClr val="C00000"/>
                </a:solidFill>
                <a:latin typeface="Times New Roman"/>
              </a:rPr>
              <a:t>! </a:t>
            </a:r>
            <a:r>
              <a:rPr lang="en-US" altLang="zh-CN" sz="1000" b="1" dirty="0" smtClean="0">
                <a:solidFill>
                  <a:srgbClr val="000000"/>
                </a:solidFill>
                <a:latin typeface="Arial" panose="020B0604020202020204" pitchFamily="34" charset="0"/>
              </a:rPr>
              <a:t>WARNING</a:t>
            </a:r>
            <a:endParaRPr lang="en-US" altLang="zh-CN" sz="1000" b="1" dirty="0">
              <a:solidFill>
                <a:srgbClr val="000000"/>
              </a:solidFill>
              <a:latin typeface="Arial" panose="020B0604020202020204" pitchFamily="34" charset="0"/>
            </a:endParaRPr>
          </a:p>
          <a:p>
            <a:r>
              <a:rPr lang="en-US" altLang="zh-CN" sz="1000" i="1" dirty="0">
                <a:latin typeface="Times New Roman" panose="02020603050405020304" pitchFamily="18" charset="0"/>
              </a:rPr>
              <a:t>The </a:t>
            </a:r>
            <a:r>
              <a:rPr lang="en-US" altLang="zh-CN" sz="1000" i="1" dirty="0" smtClean="0">
                <a:latin typeface="Times New Roman" panose="02020603050405020304" pitchFamily="18" charset="0"/>
              </a:rPr>
              <a:t>G.OS </a:t>
            </a:r>
            <a:r>
              <a:rPr lang="en-US" altLang="zh-CN" sz="1000" i="1" dirty="0">
                <a:latin typeface="Times New Roman" panose="02020603050405020304" pitchFamily="18" charset="0"/>
              </a:rPr>
              <a:t>is designed to cut grass and brush up to 1"</a:t>
            </a:r>
          </a:p>
          <a:p>
            <a:r>
              <a:rPr lang="en-US" altLang="zh-CN" sz="1000" i="1" dirty="0">
                <a:latin typeface="Times New Roman" panose="02020603050405020304" pitchFamily="18" charset="0"/>
              </a:rPr>
              <a:t>diameter and </a:t>
            </a:r>
            <a:r>
              <a:rPr lang="en-US" altLang="zh-CN" sz="1000" i="1" dirty="0" smtClean="0">
                <a:latin typeface="Times New Roman" panose="02020603050405020304" pitchFamily="18" charset="0"/>
              </a:rPr>
              <a:t> yet cut </a:t>
            </a:r>
            <a:r>
              <a:rPr lang="en-US" altLang="zh-CN" sz="1000" i="1" dirty="0">
                <a:latin typeface="Times New Roman" panose="02020603050405020304" pitchFamily="18" charset="0"/>
              </a:rPr>
              <a:t>up to 2" diameter brush.</a:t>
            </a:r>
          </a:p>
          <a:p>
            <a:r>
              <a:rPr lang="en-US" altLang="zh-CN" sz="1000" i="1" dirty="0">
                <a:latin typeface="Times New Roman" panose="02020603050405020304" pitchFamily="18" charset="0"/>
              </a:rPr>
              <a:t>Using this </a:t>
            </a:r>
            <a:r>
              <a:rPr lang="en-US" altLang="zh-CN" sz="1000" i="1" dirty="0" smtClean="0">
                <a:latin typeface="Times New Roman" panose="02020603050405020304" pitchFamily="18" charset="0"/>
              </a:rPr>
              <a:t>Mowers  </a:t>
            </a:r>
            <a:r>
              <a:rPr lang="en-US" altLang="zh-CN" sz="1000" i="1" dirty="0">
                <a:latin typeface="Times New Roman" panose="02020603050405020304" pitchFamily="18" charset="0"/>
              </a:rPr>
              <a:t>for another type of work can damage </a:t>
            </a:r>
            <a:r>
              <a:rPr lang="en-US" altLang="zh-CN" sz="1000" i="1" dirty="0" smtClean="0">
                <a:latin typeface="Times New Roman" panose="02020603050405020304" pitchFamily="18" charset="0"/>
              </a:rPr>
              <a:t>the Crushing </a:t>
            </a:r>
            <a:r>
              <a:rPr lang="en-US" altLang="zh-CN" sz="1000" i="1" dirty="0">
                <a:latin typeface="Times New Roman" panose="02020603050405020304" pitchFamily="18" charset="0"/>
              </a:rPr>
              <a:t>components, drive components, </a:t>
            </a:r>
            <a:r>
              <a:rPr lang="en-US" altLang="zh-CN" sz="1000" i="1" dirty="0" smtClean="0">
                <a:latin typeface="Times New Roman" panose="02020603050405020304" pitchFamily="18" charset="0"/>
              </a:rPr>
              <a:t>Mowers  </a:t>
            </a:r>
            <a:r>
              <a:rPr lang="en-US" altLang="zh-CN" sz="1000" i="1" dirty="0">
                <a:latin typeface="Times New Roman" panose="02020603050405020304" pitchFamily="18" charset="0"/>
              </a:rPr>
              <a:t>frame, </a:t>
            </a:r>
            <a:r>
              <a:rPr lang="en-US" altLang="zh-CN" sz="1000" i="1" dirty="0" smtClean="0">
                <a:latin typeface="Times New Roman" panose="02020603050405020304" pitchFamily="18" charset="0"/>
              </a:rPr>
              <a:t>and </a:t>
            </a:r>
            <a:r>
              <a:rPr lang="en-US" altLang="zh-CN" sz="1000" i="1" dirty="0">
                <a:latin typeface="Times New Roman" panose="02020603050405020304" pitchFamily="18" charset="0"/>
              </a:rPr>
              <a:t>tractor</a:t>
            </a:r>
            <a:r>
              <a:rPr lang="en-US" altLang="zh-CN" sz="1000" i="1" dirty="0" smtClean="0">
                <a:latin typeface="Times New Roman" panose="02020603050405020304" pitchFamily="18" charset="0"/>
              </a:rPr>
              <a:t>.</a:t>
            </a:r>
            <a:endParaRPr lang="en-US" altLang="zh-CN" sz="1000" i="1" dirty="0">
              <a:latin typeface="Times New Roman" panose="02020603050405020304" pitchFamily="18" charset="0"/>
            </a:endParaRPr>
          </a:p>
          <a:p>
            <a:r>
              <a:rPr lang="en-US" altLang="zh-CN" sz="1000" b="1" dirty="0">
                <a:solidFill>
                  <a:srgbClr val="FFFFFF"/>
                </a:solidFill>
                <a:latin typeface="Times New Roman" panose="02020603050405020304" pitchFamily="18" charset="0"/>
              </a:rPr>
              <a:t> </a:t>
            </a:r>
            <a:r>
              <a:rPr lang="en-US" altLang="zh-CN" sz="1000" b="1" dirty="0" smtClean="0">
                <a:solidFill>
                  <a:srgbClr val="FFFFFF"/>
                </a:solidFill>
                <a:latin typeface="Times New Roman" panose="02020603050405020304" pitchFamily="18" charset="0"/>
              </a:rPr>
              <a:t> </a:t>
            </a:r>
            <a:r>
              <a:rPr lang="en-US" altLang="zh-CN" sz="1000" b="1" dirty="0">
                <a:solidFill>
                  <a:srgbClr val="C00000"/>
                </a:solidFill>
                <a:latin typeface="Times New Roman"/>
              </a:rPr>
              <a:t>! </a:t>
            </a:r>
            <a:r>
              <a:rPr lang="en-US" altLang="zh-CN" sz="1000" b="1" dirty="0" smtClean="0">
                <a:solidFill>
                  <a:srgbClr val="000000"/>
                </a:solidFill>
                <a:latin typeface="Arial" panose="020B0604020202020204" pitchFamily="34" charset="0"/>
              </a:rPr>
              <a:t>CAUTION</a:t>
            </a:r>
            <a:endParaRPr lang="en-US" altLang="zh-CN" sz="1000" b="1" dirty="0">
              <a:solidFill>
                <a:srgbClr val="000000"/>
              </a:solidFill>
              <a:latin typeface="Arial" panose="020B0604020202020204" pitchFamily="34" charset="0"/>
            </a:endParaRPr>
          </a:p>
          <a:p>
            <a:r>
              <a:rPr lang="en-US" altLang="zh-CN" sz="1000" i="1" dirty="0">
                <a:solidFill>
                  <a:srgbClr val="000000"/>
                </a:solidFill>
                <a:latin typeface="Times New Roman" panose="02020603050405020304" pitchFamily="18" charset="0"/>
              </a:rPr>
              <a:t>Do not over speed PTO or machine damage may result. This</a:t>
            </a:r>
          </a:p>
          <a:p>
            <a:r>
              <a:rPr lang="en-US" altLang="zh-CN" sz="1000" i="1" dirty="0" smtClean="0">
                <a:solidFill>
                  <a:srgbClr val="000000"/>
                </a:solidFill>
                <a:latin typeface="Times New Roman" panose="02020603050405020304" pitchFamily="18" charset="0"/>
              </a:rPr>
              <a:t>Mowers  </a:t>
            </a:r>
            <a:r>
              <a:rPr lang="en-US" altLang="zh-CN" sz="1000" i="1" dirty="0">
                <a:solidFill>
                  <a:srgbClr val="000000"/>
                </a:solidFill>
                <a:latin typeface="Times New Roman" panose="02020603050405020304" pitchFamily="18" charset="0"/>
              </a:rPr>
              <a:t>is designed to be used only with a tractor having </a:t>
            </a:r>
            <a:r>
              <a:rPr lang="en-US" altLang="zh-CN" sz="1000" i="1" dirty="0" smtClean="0">
                <a:solidFill>
                  <a:srgbClr val="000000"/>
                </a:solidFill>
                <a:latin typeface="Times New Roman" panose="02020603050405020304" pitchFamily="18" charset="0"/>
              </a:rPr>
              <a:t>a 540 </a:t>
            </a:r>
            <a:r>
              <a:rPr lang="en-US" altLang="zh-CN" sz="1000" i="1" dirty="0">
                <a:solidFill>
                  <a:srgbClr val="000000"/>
                </a:solidFill>
                <a:latin typeface="Times New Roman" panose="02020603050405020304" pitchFamily="18" charset="0"/>
              </a:rPr>
              <a:t>RPM rear PTO</a:t>
            </a:r>
            <a:r>
              <a:rPr lang="en-US" altLang="zh-CN" sz="1000" i="1" dirty="0" smtClean="0">
                <a:solidFill>
                  <a:srgbClr val="000000"/>
                </a:solidFill>
                <a:latin typeface="Times New Roman" panose="02020603050405020304" pitchFamily="18" charset="0"/>
              </a:rPr>
              <a:t>.</a:t>
            </a:r>
          </a:p>
          <a:p>
            <a:endParaRPr lang="en-US" altLang="zh-CN" sz="1000" i="1" dirty="0">
              <a:solidFill>
                <a:srgbClr val="000000"/>
              </a:solidFill>
              <a:latin typeface="Times New Roman" panose="02020603050405020304" pitchFamily="18" charset="0"/>
            </a:endParaRPr>
          </a:p>
          <a:p>
            <a:r>
              <a:rPr lang="en-US" altLang="zh-CN" b="1" i="1" dirty="0" smtClean="0"/>
              <a:t>Working </a:t>
            </a:r>
            <a:r>
              <a:rPr lang="en-US" altLang="zh-CN" b="1" i="1" dirty="0"/>
              <a:t>Instructions</a:t>
            </a:r>
          </a:p>
          <a:p>
            <a:r>
              <a:rPr lang="en-US" altLang="zh-CN" sz="1000" dirty="0">
                <a:solidFill>
                  <a:srgbClr val="000000"/>
                </a:solidFill>
                <a:latin typeface="Arial" panose="020B0604020202020204" pitchFamily="34" charset="0"/>
              </a:rPr>
              <a:t>1. Clear area to be worked of objects and debris that</a:t>
            </a:r>
          </a:p>
          <a:p>
            <a:r>
              <a:rPr lang="en-US" altLang="zh-CN" sz="1000" dirty="0">
                <a:solidFill>
                  <a:srgbClr val="000000"/>
                </a:solidFill>
                <a:latin typeface="Arial" panose="020B0604020202020204" pitchFamily="34" charset="0"/>
              </a:rPr>
              <a:t>    might be picked up and thrown by the Mowers blades.</a:t>
            </a:r>
          </a:p>
          <a:p>
            <a:r>
              <a:rPr lang="en-US" altLang="zh-CN" sz="1000" dirty="0">
                <a:solidFill>
                  <a:srgbClr val="000000"/>
                </a:solidFill>
                <a:latin typeface="Arial" panose="020B0604020202020204" pitchFamily="34" charset="0"/>
              </a:rPr>
              <a:t>    Do not use Mowers on stony ground.</a:t>
            </a:r>
          </a:p>
          <a:p>
            <a:r>
              <a:rPr lang="en-US" altLang="zh-CN" sz="1000" dirty="0">
                <a:solidFill>
                  <a:srgbClr val="000000"/>
                </a:solidFill>
                <a:latin typeface="Arial" panose="020B0604020202020204" pitchFamily="34" charset="0"/>
              </a:rPr>
              <a:t>2. Make the following machine checks before operating</a:t>
            </a:r>
          </a:p>
          <a:p>
            <a:r>
              <a:rPr lang="en-US" altLang="zh-CN" sz="1000" dirty="0">
                <a:solidFill>
                  <a:srgbClr val="000000"/>
                </a:solidFill>
                <a:latin typeface="Arial" panose="020B0604020202020204" pitchFamily="34" charset="0"/>
              </a:rPr>
              <a:t>    the Mowers .</a:t>
            </a:r>
          </a:p>
          <a:p>
            <a:r>
              <a:rPr lang="en-US" altLang="zh-CN" sz="1000" dirty="0">
                <a:solidFill>
                  <a:srgbClr val="000000"/>
                </a:solidFill>
                <a:latin typeface="Arial" panose="020B0604020202020204" pitchFamily="34" charset="0"/>
              </a:rPr>
              <a:t>• All hook-up pins should be secured.</a:t>
            </a:r>
          </a:p>
          <a:p>
            <a:r>
              <a:rPr lang="en-US" altLang="zh-CN" sz="1000" dirty="0">
                <a:solidFill>
                  <a:srgbClr val="000000"/>
                </a:solidFill>
                <a:latin typeface="Arial" panose="020B0604020202020204" pitchFamily="34" charset="0"/>
              </a:rPr>
              <a:t>• All shields should be in place and secured.</a:t>
            </a:r>
          </a:p>
          <a:p>
            <a:r>
              <a:rPr lang="en-US" altLang="zh-CN" sz="1000" dirty="0">
                <a:solidFill>
                  <a:srgbClr val="000000"/>
                </a:solidFill>
                <a:latin typeface="Arial" panose="020B0604020202020204" pitchFamily="34" charset="0"/>
              </a:rPr>
              <a:t>• All bolts and lock nut s should be present and tight.</a:t>
            </a:r>
          </a:p>
          <a:p>
            <a:r>
              <a:rPr lang="en-US" altLang="zh-CN" sz="1000" dirty="0">
                <a:solidFill>
                  <a:srgbClr val="000000"/>
                </a:solidFill>
                <a:latin typeface="Arial" panose="020B0604020202020204" pitchFamily="34" charset="0"/>
              </a:rPr>
              <a:t>• Make sure the blades are not be broken or loose.</a:t>
            </a:r>
          </a:p>
        </p:txBody>
      </p:sp>
      <p:sp>
        <p:nvSpPr>
          <p:cNvPr id="11" name="矩形 10"/>
          <p:cNvSpPr/>
          <p:nvPr/>
        </p:nvSpPr>
        <p:spPr>
          <a:xfrm>
            <a:off x="3429000" y="844643"/>
            <a:ext cx="3429000" cy="6832640"/>
          </a:xfrm>
          <a:prstGeom prst="rect">
            <a:avLst/>
          </a:prstGeom>
        </p:spPr>
        <p:txBody>
          <a:bodyPr>
            <a:spAutoFit/>
          </a:bodyPr>
          <a:lstStyle/>
          <a:p>
            <a:r>
              <a:rPr lang="en-US" altLang="zh-CN" b="1" i="1" dirty="0"/>
              <a:t>Operating Instructions</a:t>
            </a:r>
          </a:p>
          <a:p>
            <a:r>
              <a:rPr lang="en-US" altLang="zh-CN" sz="1000" dirty="0">
                <a:solidFill>
                  <a:srgbClr val="000000"/>
                </a:solidFill>
                <a:latin typeface="Arial" panose="020B0604020202020204" pitchFamily="34" charset="0"/>
              </a:rPr>
              <a:t>Proper servicing and adjustments are the key to the long</a:t>
            </a:r>
          </a:p>
          <a:p>
            <a:r>
              <a:rPr lang="en-US" altLang="zh-CN" sz="1000" dirty="0">
                <a:solidFill>
                  <a:srgbClr val="000000"/>
                </a:solidFill>
                <a:latin typeface="Arial" panose="020B0604020202020204" pitchFamily="34" charset="0"/>
              </a:rPr>
              <a:t>life of any machine. With careful and systematic inspection of the </a:t>
            </a:r>
            <a:r>
              <a:rPr lang="en-US" altLang="zh-CN" sz="1000" dirty="0" smtClean="0">
                <a:solidFill>
                  <a:srgbClr val="000000"/>
                </a:solidFill>
                <a:latin typeface="Arial" panose="020B0604020202020204" pitchFamily="34" charset="0"/>
              </a:rPr>
              <a:t>Mowers </a:t>
            </a:r>
            <a:r>
              <a:rPr lang="en-US" altLang="zh-CN" sz="1000" dirty="0">
                <a:solidFill>
                  <a:srgbClr val="000000"/>
                </a:solidFill>
                <a:latin typeface="Arial" panose="020B0604020202020204" pitchFamily="34" charset="0"/>
              </a:rPr>
              <a:t>, costly maintenance, time, and</a:t>
            </a:r>
          </a:p>
          <a:p>
            <a:r>
              <a:rPr lang="en-US" altLang="zh-CN" sz="1000" dirty="0">
                <a:solidFill>
                  <a:srgbClr val="000000"/>
                </a:solidFill>
                <a:latin typeface="Arial" panose="020B0604020202020204" pitchFamily="34" charset="0"/>
              </a:rPr>
              <a:t>repair can be avoided.</a:t>
            </a:r>
          </a:p>
          <a:p>
            <a:r>
              <a:rPr lang="en-US" altLang="zh-CN" sz="1000" dirty="0">
                <a:solidFill>
                  <a:srgbClr val="000000"/>
                </a:solidFill>
                <a:latin typeface="Arial" panose="020B0604020202020204" pitchFamily="34" charset="0"/>
              </a:rPr>
              <a:t>!</a:t>
            </a:r>
          </a:p>
          <a:p>
            <a:r>
              <a:rPr lang="en-US" altLang="zh-CN" sz="1000" dirty="0">
                <a:solidFill>
                  <a:srgbClr val="000000"/>
                </a:solidFill>
                <a:latin typeface="Arial" panose="020B0604020202020204" pitchFamily="34" charset="0"/>
              </a:rPr>
              <a:t>    Before beginning to work, the following inspection and</a:t>
            </a:r>
          </a:p>
          <a:p>
            <a:r>
              <a:rPr lang="en-US" altLang="zh-CN" sz="1000" dirty="0">
                <a:solidFill>
                  <a:srgbClr val="000000"/>
                </a:solidFill>
                <a:latin typeface="Arial" panose="020B0604020202020204" pitchFamily="34" charset="0"/>
              </a:rPr>
              <a:t>    checks should be performed:</a:t>
            </a:r>
          </a:p>
          <a:p>
            <a:r>
              <a:rPr lang="en-US" altLang="zh-CN" sz="1000" dirty="0">
                <a:solidFill>
                  <a:srgbClr val="000000"/>
                </a:solidFill>
                <a:latin typeface="Arial" panose="020B0604020202020204" pitchFamily="34" charset="0"/>
              </a:rPr>
              <a:t>1. Check oil level in gearbox. Refer to “Gearbox</a:t>
            </a:r>
          </a:p>
          <a:p>
            <a:r>
              <a:rPr lang="en-US" altLang="zh-CN" sz="1000" dirty="0">
                <a:solidFill>
                  <a:srgbClr val="000000"/>
                </a:solidFill>
                <a:latin typeface="Arial" panose="020B0604020202020204" pitchFamily="34" charset="0"/>
              </a:rPr>
              <a:t>    Lubrication” on page </a:t>
            </a:r>
            <a:r>
              <a:rPr lang="en-US" altLang="zh-CN" sz="1000" dirty="0" smtClean="0">
                <a:solidFill>
                  <a:srgbClr val="000000"/>
                </a:solidFill>
                <a:latin typeface="Arial" panose="020B0604020202020204" pitchFamily="34" charset="0"/>
              </a:rPr>
              <a:t>19.</a:t>
            </a:r>
            <a:endParaRPr lang="en-US" altLang="zh-CN" sz="1000" dirty="0">
              <a:solidFill>
                <a:srgbClr val="000000"/>
              </a:solidFill>
              <a:latin typeface="Arial" panose="020B0604020202020204" pitchFamily="34" charset="0"/>
            </a:endParaRPr>
          </a:p>
          <a:p>
            <a:r>
              <a:rPr lang="en-US" altLang="zh-CN" sz="1000" dirty="0">
                <a:solidFill>
                  <a:srgbClr val="000000"/>
                </a:solidFill>
                <a:latin typeface="Arial" panose="020B0604020202020204" pitchFamily="34" charset="0"/>
              </a:rPr>
              <a:t>2. Check that all plugs in gearbox have been replaced</a:t>
            </a:r>
          </a:p>
          <a:p>
            <a:r>
              <a:rPr lang="en-US" altLang="zh-CN" sz="1000" dirty="0">
                <a:solidFill>
                  <a:srgbClr val="000000"/>
                </a:solidFill>
                <a:latin typeface="Arial" panose="020B0604020202020204" pitchFamily="34" charset="0"/>
              </a:rPr>
              <a:t>    and tightened properly.</a:t>
            </a:r>
          </a:p>
          <a:p>
            <a:r>
              <a:rPr lang="en-US" altLang="zh-CN" sz="1000" dirty="0">
                <a:solidFill>
                  <a:srgbClr val="000000"/>
                </a:solidFill>
                <a:latin typeface="Arial" panose="020B0604020202020204" pitchFamily="34" charset="0"/>
              </a:rPr>
              <a:t>3. Be sure all Mowers  blades, bolts, and lock nut s are tight.</a:t>
            </a:r>
          </a:p>
          <a:p>
            <a:r>
              <a:rPr lang="en-US" altLang="zh-CN" sz="1000" dirty="0">
                <a:solidFill>
                  <a:srgbClr val="000000"/>
                </a:solidFill>
                <a:latin typeface="Arial" panose="020B0604020202020204" pitchFamily="34" charset="0"/>
              </a:rPr>
              <a:t>4. Be certain all guards and shields are in place and</a:t>
            </a:r>
          </a:p>
          <a:p>
            <a:r>
              <a:rPr lang="en-US" altLang="zh-CN" sz="1000" dirty="0">
                <a:solidFill>
                  <a:srgbClr val="000000"/>
                </a:solidFill>
                <a:latin typeface="Arial" panose="020B0604020202020204" pitchFamily="34" charset="0"/>
              </a:rPr>
              <a:t>    secure.</a:t>
            </a:r>
          </a:p>
          <a:p>
            <a:r>
              <a:rPr lang="en-US" altLang="zh-CN" sz="1000" dirty="0">
                <a:solidFill>
                  <a:srgbClr val="000000"/>
                </a:solidFill>
                <a:latin typeface="Arial" panose="020B0604020202020204" pitchFamily="34" charset="0"/>
              </a:rPr>
              <a:t>5. Grease driveline shaft and all other grease fittings.</a:t>
            </a:r>
          </a:p>
          <a:p>
            <a:r>
              <a:rPr lang="en-US" altLang="zh-CN" sz="1000" dirty="0">
                <a:solidFill>
                  <a:srgbClr val="000000"/>
                </a:solidFill>
                <a:latin typeface="Arial" panose="020B0604020202020204" pitchFamily="34" charset="0"/>
              </a:rPr>
              <a:t>6. Clear area to be worked of rocks, branches, and</a:t>
            </a:r>
          </a:p>
          <a:p>
            <a:r>
              <a:rPr lang="en-US" altLang="zh-CN" sz="1000" dirty="0">
                <a:solidFill>
                  <a:srgbClr val="000000"/>
                </a:solidFill>
                <a:latin typeface="Arial" panose="020B0604020202020204" pitchFamily="34" charset="0"/>
              </a:rPr>
              <a:t>    other foreign objects. Do not use Mowers   on stony ground.</a:t>
            </a:r>
          </a:p>
          <a:p>
            <a:r>
              <a:rPr lang="en-US" altLang="zh-CN" sz="1000" dirty="0">
                <a:solidFill>
                  <a:srgbClr val="000000"/>
                </a:solidFill>
                <a:latin typeface="Arial" panose="020B0604020202020204" pitchFamily="34" charset="0"/>
              </a:rPr>
              <a:t>7. Lower  Mowers  to ground. Set tractor throttle at</a:t>
            </a:r>
          </a:p>
          <a:p>
            <a:r>
              <a:rPr lang="en-US" altLang="zh-CN" sz="1000" dirty="0">
                <a:solidFill>
                  <a:srgbClr val="000000"/>
                </a:solidFill>
                <a:latin typeface="Arial" panose="020B0604020202020204" pitchFamily="34" charset="0"/>
              </a:rPr>
              <a:t>    approximately 1/4 open. Engage PTO to start blades</a:t>
            </a:r>
          </a:p>
          <a:p>
            <a:r>
              <a:rPr lang="en-US" altLang="zh-CN" sz="1000" dirty="0">
                <a:solidFill>
                  <a:srgbClr val="000000"/>
                </a:solidFill>
                <a:latin typeface="Arial" panose="020B0604020202020204" pitchFamily="34" charset="0"/>
              </a:rPr>
              <a:t>    rotating.</a:t>
            </a:r>
          </a:p>
          <a:p>
            <a:r>
              <a:rPr lang="en-US" altLang="zh-CN" sz="1000" dirty="0">
                <a:solidFill>
                  <a:srgbClr val="000000"/>
                </a:solidFill>
                <a:latin typeface="Arial" panose="020B0604020202020204" pitchFamily="34" charset="0"/>
              </a:rPr>
              <a:t>8. Operate with 540 rpm PTO tractor. At first begin</a:t>
            </a:r>
          </a:p>
          <a:p>
            <a:r>
              <a:rPr lang="en-US" altLang="zh-CN" sz="1000" dirty="0">
                <a:solidFill>
                  <a:srgbClr val="000000"/>
                </a:solidFill>
                <a:latin typeface="Arial" panose="020B0604020202020204" pitchFamily="34" charset="0"/>
              </a:rPr>
              <a:t>    working at a slow forward speed and shift up until the</a:t>
            </a:r>
          </a:p>
          <a:p>
            <a:r>
              <a:rPr lang="en-US" altLang="zh-CN" sz="1000" dirty="0">
                <a:solidFill>
                  <a:srgbClr val="000000"/>
                </a:solidFill>
                <a:latin typeface="Arial" panose="020B0604020202020204" pitchFamily="34" charset="0"/>
              </a:rPr>
              <a:t>    desired speed is achieved maintaining 540 rpm PTO.</a:t>
            </a:r>
          </a:p>
          <a:p>
            <a:r>
              <a:rPr lang="en-US" altLang="zh-CN" sz="1000" dirty="0">
                <a:solidFill>
                  <a:srgbClr val="000000"/>
                </a:solidFill>
                <a:latin typeface="Arial" panose="020B0604020202020204" pitchFamily="34" charset="0"/>
              </a:rPr>
              <a:t>    The rotor blades will cut better at full blade speed</a:t>
            </a:r>
          </a:p>
          <a:p>
            <a:r>
              <a:rPr lang="en-US" altLang="zh-CN" sz="1000" dirty="0">
                <a:solidFill>
                  <a:srgbClr val="000000"/>
                </a:solidFill>
                <a:latin typeface="Arial" panose="020B0604020202020204" pitchFamily="34" charset="0"/>
              </a:rPr>
              <a:t>    than at reduced throttle.</a:t>
            </a:r>
          </a:p>
          <a:p>
            <a:r>
              <a:rPr lang="en-US" altLang="zh-CN" sz="1000" dirty="0">
                <a:solidFill>
                  <a:srgbClr val="000000"/>
                </a:solidFill>
                <a:latin typeface="Arial" panose="020B0604020202020204" pitchFamily="34" charset="0"/>
              </a:rPr>
              <a:t>9. After working the first 50 feet, stop and check to see</a:t>
            </a:r>
          </a:p>
          <a:p>
            <a:r>
              <a:rPr lang="en-US" altLang="zh-CN" sz="1000" dirty="0">
                <a:solidFill>
                  <a:srgbClr val="000000"/>
                </a:solidFill>
                <a:latin typeface="Arial" panose="020B0604020202020204" pitchFamily="34" charset="0"/>
              </a:rPr>
              <a:t>    that the </a:t>
            </a:r>
            <a:r>
              <a:rPr lang="en-US" altLang="zh-CN" sz="1000" dirty="0" smtClean="0">
                <a:solidFill>
                  <a:srgbClr val="000000"/>
                </a:solidFill>
                <a:latin typeface="Arial" panose="020B0604020202020204" pitchFamily="34" charset="0"/>
              </a:rPr>
              <a:t>Mowers  </a:t>
            </a:r>
            <a:r>
              <a:rPr lang="en-US" altLang="zh-CN" sz="1000" dirty="0">
                <a:solidFill>
                  <a:srgbClr val="000000"/>
                </a:solidFill>
                <a:latin typeface="Arial" panose="020B0604020202020204" pitchFamily="34" charset="0"/>
              </a:rPr>
              <a:t>is adjusted properly.</a:t>
            </a:r>
          </a:p>
          <a:p>
            <a:r>
              <a:rPr lang="en-US" altLang="zh-CN" sz="1000" dirty="0">
                <a:solidFill>
                  <a:srgbClr val="000000"/>
                </a:solidFill>
                <a:latin typeface="Arial" panose="020B0604020202020204" pitchFamily="34" charset="0"/>
              </a:rPr>
              <a:t>10. Do not make sharp turns or attempt to back up while</a:t>
            </a:r>
          </a:p>
          <a:p>
            <a:r>
              <a:rPr lang="en-US" altLang="zh-CN" sz="1000" dirty="0">
                <a:solidFill>
                  <a:srgbClr val="000000"/>
                </a:solidFill>
                <a:latin typeface="Arial" panose="020B0604020202020204" pitchFamily="34" charset="0"/>
              </a:rPr>
              <a:t>    </a:t>
            </a:r>
            <a:r>
              <a:rPr lang="en-US" altLang="zh-CN" sz="1000" dirty="0" smtClean="0">
                <a:solidFill>
                  <a:srgbClr val="000000"/>
                </a:solidFill>
                <a:latin typeface="Arial" panose="020B0604020202020204" pitchFamily="34" charset="0"/>
              </a:rPr>
              <a:t>Mowers  </a:t>
            </a:r>
            <a:r>
              <a:rPr lang="en-US" altLang="zh-CN" sz="1000" dirty="0">
                <a:solidFill>
                  <a:srgbClr val="000000"/>
                </a:solidFill>
                <a:latin typeface="Arial" panose="020B0604020202020204" pitchFamily="34" charset="0"/>
              </a:rPr>
              <a:t>is on the ground.</a:t>
            </a:r>
          </a:p>
          <a:p>
            <a:r>
              <a:rPr lang="en-US" altLang="zh-CN" sz="1000" dirty="0">
                <a:solidFill>
                  <a:srgbClr val="000000"/>
                </a:solidFill>
                <a:latin typeface="Arial" panose="020B0604020202020204" pitchFamily="34" charset="0"/>
              </a:rPr>
              <a:t>11. Never work close to or on steep slopes.</a:t>
            </a:r>
          </a:p>
          <a:p>
            <a:r>
              <a:rPr lang="en-US" altLang="zh-CN" sz="1000" dirty="0">
                <a:solidFill>
                  <a:srgbClr val="000000"/>
                </a:solidFill>
                <a:latin typeface="Arial" panose="020B0604020202020204" pitchFamily="34" charset="0"/>
              </a:rPr>
              <a:t>12. Do not engage PTO with </a:t>
            </a:r>
            <a:r>
              <a:rPr lang="en-US" altLang="zh-CN" sz="1000" dirty="0" smtClean="0">
                <a:solidFill>
                  <a:srgbClr val="000000"/>
                </a:solidFill>
                <a:latin typeface="Arial" panose="020B0604020202020204" pitchFamily="34" charset="0"/>
              </a:rPr>
              <a:t>Mowers  </a:t>
            </a:r>
            <a:r>
              <a:rPr lang="en-US" altLang="zh-CN" sz="1000" dirty="0">
                <a:solidFill>
                  <a:srgbClr val="000000"/>
                </a:solidFill>
                <a:latin typeface="Arial" panose="020B0604020202020204" pitchFamily="34" charset="0"/>
              </a:rPr>
              <a:t>in the </a:t>
            </a:r>
          </a:p>
          <a:p>
            <a:r>
              <a:rPr lang="en-US" altLang="zh-CN" sz="1000" dirty="0">
                <a:solidFill>
                  <a:srgbClr val="000000"/>
                </a:solidFill>
                <a:latin typeface="Arial" panose="020B0604020202020204" pitchFamily="34" charset="0"/>
              </a:rPr>
              <a:t>      fully raised position. Do not engage PTO at full throttle.</a:t>
            </a:r>
          </a:p>
          <a:p>
            <a:r>
              <a:rPr lang="en-US" altLang="zh-CN" sz="1000" dirty="0">
                <a:solidFill>
                  <a:srgbClr val="000000"/>
                </a:solidFill>
                <a:latin typeface="Arial" panose="020B0604020202020204" pitchFamily="34" charset="0"/>
              </a:rPr>
              <a:t>      Do not  lift </a:t>
            </a:r>
            <a:r>
              <a:rPr lang="en-US" altLang="zh-CN" sz="1000" dirty="0" smtClean="0">
                <a:solidFill>
                  <a:srgbClr val="000000"/>
                </a:solidFill>
                <a:latin typeface="Arial" panose="020B0604020202020204" pitchFamily="34" charset="0"/>
              </a:rPr>
              <a:t>Mowers  </a:t>
            </a:r>
            <a:r>
              <a:rPr lang="en-US" altLang="zh-CN" sz="1000" dirty="0">
                <a:solidFill>
                  <a:srgbClr val="000000"/>
                </a:solidFill>
                <a:latin typeface="Arial" panose="020B0604020202020204" pitchFamily="34" charset="0"/>
              </a:rPr>
              <a:t>with PTO engage.</a:t>
            </a:r>
          </a:p>
          <a:p>
            <a:r>
              <a:rPr lang="en-US" altLang="zh-CN" sz="1000" dirty="0">
                <a:solidFill>
                  <a:srgbClr val="000000"/>
                </a:solidFill>
                <a:latin typeface="Arial" panose="020B0604020202020204" pitchFamily="34" charset="0"/>
              </a:rPr>
              <a:t>13. Do not allow anyone including yourself near the</a:t>
            </a:r>
          </a:p>
          <a:p>
            <a:r>
              <a:rPr lang="en-US" altLang="zh-CN" sz="1000" dirty="0">
                <a:solidFill>
                  <a:srgbClr val="000000"/>
                </a:solidFill>
                <a:latin typeface="Arial" panose="020B0604020202020204" pitchFamily="34" charset="0"/>
              </a:rPr>
              <a:t>      </a:t>
            </a:r>
            <a:r>
              <a:rPr lang="en-US" altLang="zh-CN" sz="1000" dirty="0" smtClean="0">
                <a:solidFill>
                  <a:srgbClr val="000000"/>
                </a:solidFill>
                <a:latin typeface="Arial" panose="020B0604020202020204" pitchFamily="34" charset="0"/>
              </a:rPr>
              <a:t>Mowers  </a:t>
            </a:r>
            <a:r>
              <a:rPr lang="en-US" altLang="zh-CN" sz="1000" dirty="0">
                <a:solidFill>
                  <a:srgbClr val="000000"/>
                </a:solidFill>
                <a:latin typeface="Arial" panose="020B0604020202020204" pitchFamily="34" charset="0"/>
              </a:rPr>
              <a:t>when it is operating.</a:t>
            </a:r>
          </a:p>
          <a:p>
            <a:r>
              <a:rPr lang="en-US" altLang="zh-CN" sz="1000" dirty="0">
                <a:solidFill>
                  <a:srgbClr val="000000"/>
                </a:solidFill>
                <a:latin typeface="Arial" panose="020B0604020202020204" pitchFamily="34" charset="0"/>
              </a:rPr>
              <a:t>14. Periodically check for foreign objects wrapped</a:t>
            </a:r>
          </a:p>
          <a:p>
            <a:r>
              <a:rPr lang="en-US" altLang="zh-CN" sz="1000" dirty="0">
                <a:solidFill>
                  <a:srgbClr val="000000"/>
                </a:solidFill>
                <a:latin typeface="Arial" panose="020B0604020202020204" pitchFamily="34" charset="0"/>
              </a:rPr>
              <a:t>      around the rotor shaft and remove them after</a:t>
            </a:r>
          </a:p>
          <a:p>
            <a:r>
              <a:rPr lang="en-US" altLang="zh-CN" sz="1000" dirty="0">
                <a:solidFill>
                  <a:srgbClr val="000000"/>
                </a:solidFill>
                <a:latin typeface="Arial" panose="020B0604020202020204" pitchFamily="34" charset="0"/>
              </a:rPr>
              <a:t>      disengaging PTO, turning off tractor, and removing</a:t>
            </a:r>
          </a:p>
          <a:p>
            <a:r>
              <a:rPr lang="en-US" altLang="zh-CN" sz="1000" dirty="0">
                <a:solidFill>
                  <a:srgbClr val="000000"/>
                </a:solidFill>
                <a:latin typeface="Arial" panose="020B0604020202020204" pitchFamily="34" charset="0"/>
              </a:rPr>
              <a:t>      ignition key.</a:t>
            </a:r>
          </a:p>
        </p:txBody>
      </p:sp>
      <p:sp>
        <p:nvSpPr>
          <p:cNvPr id="13" name="矩形 12"/>
          <p:cNvSpPr/>
          <p:nvPr/>
        </p:nvSpPr>
        <p:spPr>
          <a:xfrm>
            <a:off x="260648" y="278346"/>
            <a:ext cx="2278060" cy="276999"/>
          </a:xfrm>
          <a:prstGeom prst="rect">
            <a:avLst/>
          </a:prstGeom>
        </p:spPr>
        <p:txBody>
          <a:bodyPr wrap="none">
            <a:spAutoFit/>
          </a:bodyPr>
          <a:lstStyle/>
          <a:p>
            <a:r>
              <a:rPr lang="en-US" altLang="zh-CN" sz="1200" b="1" dirty="0"/>
              <a:t>Section 2: Operating Instructions</a:t>
            </a:r>
            <a:endParaRPr lang="zh-CN" altLang="en-US" sz="1200" dirty="0">
              <a:solidFill>
                <a:prstClr val="black"/>
              </a:solidFill>
            </a:endParaRPr>
          </a:p>
        </p:txBody>
      </p:sp>
      <p:sp>
        <p:nvSpPr>
          <p:cNvPr id="9" name="矩形 8"/>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14</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14" name="图片 13"/>
          <p:cNvPicPr>
            <a:picLocks noChangeAspect="1"/>
          </p:cNvPicPr>
          <p:nvPr/>
        </p:nvPicPr>
        <p:blipFill>
          <a:blip r:embed="rId3"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202422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85579" y="611560"/>
            <a:ext cx="3429000" cy="7140416"/>
          </a:xfrm>
          <a:prstGeom prst="rect">
            <a:avLst/>
          </a:prstGeom>
        </p:spPr>
        <p:txBody>
          <a:bodyPr>
            <a:spAutoFit/>
          </a:bodyPr>
          <a:lstStyle/>
          <a:p>
            <a:r>
              <a:rPr lang="en-US" altLang="zh-CN" b="1" i="1" dirty="0"/>
              <a:t>General Operating Instructions</a:t>
            </a:r>
          </a:p>
          <a:p>
            <a:r>
              <a:rPr lang="en-US" altLang="zh-CN" sz="1000" dirty="0" smtClean="0">
                <a:latin typeface="Arial" panose="020B0604020202020204" pitchFamily="34" charset="0"/>
              </a:rPr>
              <a:t>Now </a:t>
            </a:r>
            <a:r>
              <a:rPr lang="en-US" altLang="zh-CN" sz="1000" dirty="0">
                <a:latin typeface="Arial" panose="020B0604020202020204" pitchFamily="34" charset="0"/>
              </a:rPr>
              <a:t>that you have familiarized yourself with the</a:t>
            </a:r>
          </a:p>
          <a:p>
            <a:r>
              <a:rPr lang="en-US" altLang="zh-CN" sz="1000" dirty="0">
                <a:latin typeface="Arial" panose="020B0604020202020204" pitchFamily="34" charset="0"/>
              </a:rPr>
              <a:t>Operator’s Manual, completed the Operators Checklist,</a:t>
            </a:r>
          </a:p>
          <a:p>
            <a:r>
              <a:rPr lang="en-US" altLang="zh-CN" sz="1000" dirty="0">
                <a:latin typeface="Arial" panose="020B0604020202020204" pitchFamily="34" charset="0"/>
              </a:rPr>
              <a:t>properly attached your Mowers to your tractor, made the right offset or center adjustments, and preset your Crushing height, you’re almost ready to begin using your </a:t>
            </a:r>
            <a:r>
              <a:rPr lang="en-US" altLang="zh-CN" sz="1000" dirty="0" smtClean="0">
                <a:latin typeface="Arial" panose="020B0604020202020204" pitchFamily="34" charset="0"/>
              </a:rPr>
              <a:t> KM Series </a:t>
            </a:r>
            <a:r>
              <a:rPr lang="en-US" altLang="zh-CN" sz="1000" dirty="0">
                <a:latin typeface="Arial" panose="020B0604020202020204" pitchFamily="34" charset="0"/>
              </a:rPr>
              <a:t>Flail Mowers</a:t>
            </a:r>
          </a:p>
          <a:p>
            <a:endParaRPr lang="en-US" altLang="zh-CN" sz="1000" dirty="0">
              <a:latin typeface="Arial" panose="020B0604020202020204" pitchFamily="34" charset="0"/>
            </a:endParaRPr>
          </a:p>
          <a:p>
            <a:endParaRPr lang="en-US" altLang="zh-CN" sz="1000" dirty="0">
              <a:latin typeface="Arial" panose="020B0604020202020204" pitchFamily="34" charset="0"/>
            </a:endParaRPr>
          </a:p>
          <a:p>
            <a:r>
              <a:rPr lang="en-US" altLang="zh-CN" sz="1000" dirty="0">
                <a:latin typeface="Arial" panose="020B0604020202020204" pitchFamily="34" charset="0"/>
              </a:rPr>
              <a:t>It’s now time to do a running operational safety check. If</a:t>
            </a:r>
          </a:p>
          <a:p>
            <a:r>
              <a:rPr lang="en-US" altLang="zh-CN" sz="1000" dirty="0">
                <a:latin typeface="Arial" panose="020B0604020202020204" pitchFamily="34" charset="0"/>
              </a:rPr>
              <a:t>at any time during this safety check you detect a</a:t>
            </a:r>
          </a:p>
          <a:p>
            <a:r>
              <a:rPr lang="en-US" altLang="zh-CN" sz="1000" dirty="0">
                <a:latin typeface="Arial" panose="020B0604020202020204" pitchFamily="34" charset="0"/>
              </a:rPr>
              <a:t>malfunction in either the Mowers or tractor shut the tractor off immediately, remove the key, and make necessary repairs or adjustments before continuing on.</a:t>
            </a:r>
          </a:p>
          <a:p>
            <a:endParaRPr lang="en-US" altLang="zh-CN" sz="1000" dirty="0">
              <a:latin typeface="Arial" panose="020B0604020202020204" pitchFamily="34" charset="0"/>
            </a:endParaRPr>
          </a:p>
          <a:p>
            <a:r>
              <a:rPr lang="en-US" altLang="zh-CN" sz="1000" dirty="0">
                <a:latin typeface="Arial" panose="020B0604020202020204" pitchFamily="34" charset="0"/>
              </a:rPr>
              <a:t>Make sure the tractor’s park brake is engaged, the</a:t>
            </a:r>
          </a:p>
          <a:p>
            <a:r>
              <a:rPr lang="en-US" altLang="zh-CN" sz="1000" dirty="0">
                <a:latin typeface="Arial" panose="020B0604020202020204" pitchFamily="34" charset="0"/>
              </a:rPr>
              <a:t>tractor’s PTO is disengaged, and the Mowers  is resting on the ground. Start the tractor and then back the tractor throttle off till the engine is at low idle. With the tractor’s rear hydraulic lift control lever, raise the Mowers to transport position making sure that the PTO shaft is not in a bind and does not come in contact with the Mowers frame. Lower the unit to Crushing position and, with the tractor still at low idle, engage the PTO. If everything is running smoothly at this point increase the engine rpm until the tractor’s engine reaches full PTO operating speed which will be 540 rpm. Slowly raise the cutter to transport height to make sure the driveline does not bind or chatter. Then return the engine to low idle, disengage PTO, and position the adjustable stops on the tractor’s hydraulic lift lever control console so the cutter can be consistently returned to the same Crushing and transport height.</a:t>
            </a:r>
          </a:p>
          <a:p>
            <a:r>
              <a:rPr lang="en-US" altLang="zh-CN" sz="1000" dirty="0">
                <a:latin typeface="Arial" panose="020B0604020202020204" pitchFamily="34" charset="0"/>
              </a:rPr>
              <a:t>  You should now be ready to move to the Crushing site to</a:t>
            </a:r>
          </a:p>
          <a:p>
            <a:r>
              <a:rPr lang="en-US" altLang="zh-CN" sz="1000" dirty="0">
                <a:latin typeface="Arial" panose="020B0604020202020204" pitchFamily="34" charset="0"/>
              </a:rPr>
              <a:t>begin working. You should have inspected and should</a:t>
            </a:r>
          </a:p>
          <a:p>
            <a:r>
              <a:rPr lang="en-US" altLang="zh-CN" sz="1000" dirty="0">
                <a:latin typeface="Arial" panose="020B0604020202020204" pitchFamily="34" charset="0"/>
              </a:rPr>
              <a:t>only be Crushing in an area you are familiar with which is</a:t>
            </a:r>
          </a:p>
          <a:p>
            <a:r>
              <a:rPr lang="en-US" altLang="zh-CN" sz="1000" dirty="0">
                <a:latin typeface="Arial" panose="020B0604020202020204" pitchFamily="34" charset="0"/>
              </a:rPr>
              <a:t>relatively free of debris and unseen objects. Never</a:t>
            </a:r>
          </a:p>
          <a:p>
            <a:r>
              <a:rPr lang="en-US" altLang="zh-CN" sz="1000" dirty="0">
                <a:latin typeface="Arial" panose="020B0604020202020204" pitchFamily="34" charset="0"/>
              </a:rPr>
              <a:t>assume an area is clear. In the event you do strike an object, stop the tractor and Mowers immediately to inspect the rotor and make any necessary repairs before resuming operation. It pays to inspect a new area and to develop a plan before you cut.</a:t>
            </a:r>
          </a:p>
          <a:p>
            <a:r>
              <a:rPr lang="en-US" altLang="zh-CN" sz="1000" dirty="0" smtClean="0">
                <a:latin typeface="Arial" panose="020B0604020202020204" pitchFamily="34" charset="0"/>
              </a:rPr>
              <a:t>Normal </a:t>
            </a:r>
            <a:r>
              <a:rPr lang="en-US" altLang="zh-CN" sz="1000" dirty="0">
                <a:latin typeface="Arial" panose="020B0604020202020204" pitchFamily="34" charset="0"/>
              </a:rPr>
              <a:t>working speed will be between 2-5 mph and you</a:t>
            </a:r>
          </a:p>
          <a:p>
            <a:r>
              <a:rPr lang="en-US" altLang="zh-CN" sz="1000" dirty="0">
                <a:latin typeface="Arial" panose="020B0604020202020204" pitchFamily="34" charset="0"/>
              </a:rPr>
              <a:t>will need to maintain tractor PTO speed to produce a</a:t>
            </a:r>
          </a:p>
          <a:p>
            <a:r>
              <a:rPr lang="en-US" altLang="zh-CN" sz="1000" dirty="0">
                <a:latin typeface="Arial" panose="020B0604020202020204" pitchFamily="34" charset="0"/>
              </a:rPr>
              <a:t>clean cut so make a tractor gear and range selection that</a:t>
            </a:r>
            <a:endParaRPr lang="en-US" altLang="zh-CN" sz="900" dirty="0">
              <a:latin typeface="Arial" panose="020B0604020202020204" pitchFamily="34" charset="0"/>
            </a:endParaRPr>
          </a:p>
        </p:txBody>
      </p:sp>
      <p:sp>
        <p:nvSpPr>
          <p:cNvPr id="14" name="矩形 13"/>
          <p:cNvSpPr/>
          <p:nvPr/>
        </p:nvSpPr>
        <p:spPr>
          <a:xfrm>
            <a:off x="3429000" y="2364453"/>
            <a:ext cx="3312368" cy="1631216"/>
          </a:xfrm>
          <a:prstGeom prst="rect">
            <a:avLst/>
          </a:prstGeom>
        </p:spPr>
        <p:txBody>
          <a:bodyPr wrap="square">
            <a:spAutoFit/>
          </a:bodyPr>
          <a:lstStyle/>
          <a:p>
            <a:r>
              <a:rPr lang="en-US" altLang="zh-CN" sz="1000" dirty="0" smtClean="0">
                <a:latin typeface="Arial" panose="020B0604020202020204" pitchFamily="34" charset="0"/>
              </a:rPr>
              <a:t>   Now you’re prepared and well briefed so let’s begin</a:t>
            </a:r>
          </a:p>
          <a:p>
            <a:r>
              <a:rPr lang="en-US" altLang="zh-CN" sz="1000" dirty="0"/>
              <a:t>Cutting</a:t>
            </a:r>
            <a:r>
              <a:rPr lang="en-US" altLang="zh-CN" sz="1000" dirty="0" smtClean="0">
                <a:latin typeface="Arial" panose="020B0604020202020204" pitchFamily="34" charset="0"/>
              </a:rPr>
              <a:t>. Reduce the tractor’s engine rpm, make sure the Mowers  is on the ground and in Crushing position, engage the PTO, raise the engine rpm to the appropriate PTO speed, and begin working. Operators must plan ahead and choose a Crushing route that allows safe turns. Try increasing or decreasing ground speed to determine the effect on quality of cut. With a little practice you will be pleased with what you and your  Mowers can do.</a:t>
            </a:r>
            <a:endParaRPr lang="en-US" altLang="zh-CN" sz="1000" dirty="0">
              <a:latin typeface="Arial" panose="020B0604020202020204" pitchFamily="34" charset="0"/>
            </a:endParaRPr>
          </a:p>
        </p:txBody>
      </p:sp>
      <p:sp>
        <p:nvSpPr>
          <p:cNvPr id="16" name="矩形 15"/>
          <p:cNvSpPr/>
          <p:nvPr/>
        </p:nvSpPr>
        <p:spPr>
          <a:xfrm>
            <a:off x="3429000" y="733237"/>
            <a:ext cx="3312368" cy="1631216"/>
          </a:xfrm>
          <a:prstGeom prst="rect">
            <a:avLst/>
          </a:prstGeom>
        </p:spPr>
        <p:txBody>
          <a:bodyPr wrap="square">
            <a:spAutoFit/>
          </a:bodyPr>
          <a:lstStyle/>
          <a:p>
            <a:r>
              <a:rPr lang="en-US" altLang="zh-CN" sz="1000" dirty="0">
                <a:latin typeface="Arial" panose="020B0604020202020204" pitchFamily="34" charset="0"/>
              </a:rPr>
              <a:t>will maintain this combination. Generally the quality of</a:t>
            </a:r>
          </a:p>
          <a:p>
            <a:r>
              <a:rPr lang="en-US" altLang="zh-CN" sz="1000" dirty="0">
                <a:latin typeface="Arial" panose="020B0604020202020204" pitchFamily="34" charset="0"/>
              </a:rPr>
              <a:t>cut of  will be better at</a:t>
            </a:r>
          </a:p>
          <a:p>
            <a:r>
              <a:rPr lang="en-US" altLang="zh-CN" sz="1000" dirty="0">
                <a:latin typeface="Arial" panose="020B0604020202020204" pitchFamily="34" charset="0"/>
              </a:rPr>
              <a:t>lower ground speeds and Crushing denser ground cover or heavier brush may create the need to slow down. Always cut downward on slopes and avoid crossing the face of steep slopes. Avoid sharp drops and cross diagonally through dips to prevent hanging up the tractor and Mowers . Slow down in turns and avoid sharp turns if at all possible. Remember to look back often.</a:t>
            </a:r>
            <a:endParaRPr lang="zh-CN" altLang="en-US" sz="1000" dirty="0"/>
          </a:p>
        </p:txBody>
      </p:sp>
      <p:sp>
        <p:nvSpPr>
          <p:cNvPr id="11" name="矩形 10"/>
          <p:cNvSpPr/>
          <p:nvPr/>
        </p:nvSpPr>
        <p:spPr>
          <a:xfrm>
            <a:off x="260648" y="278346"/>
            <a:ext cx="2278060" cy="276999"/>
          </a:xfrm>
          <a:prstGeom prst="rect">
            <a:avLst/>
          </a:prstGeom>
        </p:spPr>
        <p:txBody>
          <a:bodyPr wrap="none">
            <a:spAutoFit/>
          </a:bodyPr>
          <a:lstStyle/>
          <a:p>
            <a:r>
              <a:rPr lang="en-US" altLang="zh-CN" sz="1200" b="1" dirty="0"/>
              <a:t>Section 2: Operating Instructions</a:t>
            </a:r>
            <a:endParaRPr lang="zh-CN" altLang="en-US" sz="1200" dirty="0">
              <a:solidFill>
                <a:prstClr val="black"/>
              </a:solidFill>
            </a:endParaRPr>
          </a:p>
        </p:txBody>
      </p:sp>
      <p:sp>
        <p:nvSpPr>
          <p:cNvPr id="15" name="矩形 14"/>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15</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17" name="图片 16"/>
          <p:cNvPicPr>
            <a:picLocks noChangeAspect="1"/>
          </p:cNvPicPr>
          <p:nvPr/>
        </p:nvPicPr>
        <p:blipFill>
          <a:blip r:embed="rId3"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3791753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3773950" y="2877833"/>
            <a:ext cx="2739100" cy="1561145"/>
          </a:xfrm>
          <a:prstGeom prst="rect">
            <a:avLst/>
          </a:prstGeom>
          <a:ln w="19050">
            <a:solidFill>
              <a:schemeClr val="tx1"/>
            </a:solidFill>
          </a:ln>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8" name="矩形 7"/>
          <p:cNvSpPr/>
          <p:nvPr/>
        </p:nvSpPr>
        <p:spPr>
          <a:xfrm>
            <a:off x="116632" y="1339078"/>
            <a:ext cx="3429000" cy="1354217"/>
          </a:xfrm>
          <a:prstGeom prst="rect">
            <a:avLst/>
          </a:prstGeom>
        </p:spPr>
        <p:txBody>
          <a:bodyPr>
            <a:spAutoFit/>
          </a:bodyPr>
          <a:lstStyle/>
          <a:p>
            <a:r>
              <a:rPr lang="zh-CN" altLang="en-US" sz="1600" b="1" dirty="0">
                <a:solidFill>
                  <a:srgbClr val="C00000"/>
                </a:solidFill>
                <a:latin typeface="Times New Roman"/>
              </a:rPr>
              <a:t>! </a:t>
            </a:r>
            <a:r>
              <a:rPr lang="zh-CN" altLang="en-US" sz="1600" b="1" dirty="0">
                <a:latin typeface="Times New Roman"/>
              </a:rPr>
              <a:t>CAUTION</a:t>
            </a:r>
          </a:p>
          <a:p>
            <a:r>
              <a:rPr lang="zh-CN" altLang="en-US" sz="1000" dirty="0"/>
              <a:t> </a:t>
            </a:r>
            <a:r>
              <a:rPr lang="en-US" altLang="zh-CN" sz="1100" dirty="0" smtClean="0"/>
              <a:t>Ensure</a:t>
            </a:r>
            <a:r>
              <a:rPr lang="zh-CN" altLang="en-US" sz="1100" dirty="0" smtClean="0"/>
              <a:t> </a:t>
            </a:r>
            <a:r>
              <a:rPr lang="en-US" altLang="zh-CN" sz="1100" dirty="0" smtClean="0"/>
              <a:t>Mowers </a:t>
            </a:r>
            <a:r>
              <a:rPr lang="zh-CN" altLang="en-US" sz="1100" dirty="0" smtClean="0"/>
              <a:t>with </a:t>
            </a:r>
            <a:r>
              <a:rPr lang="zh-CN" altLang="en-US" sz="1100" dirty="0"/>
              <a:t>special supports if it is necessary to </a:t>
            </a:r>
            <a:r>
              <a:rPr lang="zh-CN" altLang="en-US" sz="1100" dirty="0" smtClean="0"/>
              <a:t>lift </a:t>
            </a:r>
            <a:r>
              <a:rPr lang="en-US" altLang="zh-CN" sz="1100" dirty="0" smtClean="0"/>
              <a:t>Mowers </a:t>
            </a:r>
            <a:r>
              <a:rPr lang="zh-CN" altLang="en-US" sz="1100" dirty="0" smtClean="0"/>
              <a:t>off </a:t>
            </a:r>
            <a:r>
              <a:rPr lang="zh-CN" altLang="en-US" sz="1100" dirty="0"/>
              <a:t>the ground to make adjustments! If not supported</a:t>
            </a:r>
            <a:r>
              <a:rPr lang="zh-CN" altLang="en-US" sz="1100" dirty="0" smtClean="0"/>
              <a:t>, </a:t>
            </a:r>
            <a:r>
              <a:rPr lang="zh-CN" altLang="en-US" sz="1100" dirty="0"/>
              <a:t>the </a:t>
            </a:r>
            <a:r>
              <a:rPr lang="en-US" altLang="zh-CN" sz="1100" dirty="0" smtClean="0"/>
              <a:t>Mowers </a:t>
            </a:r>
            <a:r>
              <a:rPr lang="zh-CN" altLang="en-US" sz="1100" dirty="0" smtClean="0"/>
              <a:t>could </a:t>
            </a:r>
            <a:r>
              <a:rPr lang="zh-CN" altLang="en-US" sz="1100" dirty="0"/>
              <a:t>fall causing serious injury to those present.</a:t>
            </a:r>
          </a:p>
          <a:p>
            <a:endParaRPr lang="zh-CN" altLang="en-US" sz="1100" dirty="0"/>
          </a:p>
          <a:p>
            <a:endParaRPr lang="zh-CN" altLang="en-US" sz="1100" dirty="0"/>
          </a:p>
        </p:txBody>
      </p:sp>
      <p:sp>
        <p:nvSpPr>
          <p:cNvPr id="9" name="矩形 8"/>
          <p:cNvSpPr/>
          <p:nvPr/>
        </p:nvSpPr>
        <p:spPr>
          <a:xfrm>
            <a:off x="116632" y="692747"/>
            <a:ext cx="3429000" cy="677108"/>
          </a:xfrm>
          <a:prstGeom prst="rect">
            <a:avLst/>
          </a:prstGeom>
        </p:spPr>
        <p:txBody>
          <a:bodyPr>
            <a:spAutoFit/>
          </a:bodyPr>
          <a:lstStyle/>
          <a:p>
            <a:r>
              <a:rPr lang="zh-CN" altLang="en-US" sz="1600" b="1" dirty="0">
                <a:solidFill>
                  <a:srgbClr val="C00000"/>
                </a:solidFill>
                <a:latin typeface="Times New Roman"/>
              </a:rPr>
              <a:t>! </a:t>
            </a:r>
            <a:r>
              <a:rPr lang="zh-CN" altLang="en-US" sz="1600" b="1" dirty="0">
                <a:latin typeface="Times New Roman"/>
              </a:rPr>
              <a:t>CAUTION</a:t>
            </a:r>
          </a:p>
          <a:p>
            <a:r>
              <a:rPr lang="zh-CN" altLang="en-US" sz="1000" dirty="0"/>
              <a:t> </a:t>
            </a:r>
            <a:r>
              <a:rPr lang="zh-CN" altLang="en-US" sz="1100" dirty="0"/>
              <a:t>Engage parking brake, shut off tractor, remove key, and</a:t>
            </a:r>
          </a:p>
          <a:p>
            <a:r>
              <a:rPr lang="zh-CN" altLang="en-US" sz="1100" dirty="0"/>
              <a:t> disengage PTO before making any adjustments!</a:t>
            </a:r>
          </a:p>
        </p:txBody>
      </p:sp>
      <p:sp>
        <p:nvSpPr>
          <p:cNvPr id="11" name="矩形 10"/>
          <p:cNvSpPr/>
          <p:nvPr/>
        </p:nvSpPr>
        <p:spPr>
          <a:xfrm>
            <a:off x="90364" y="2445102"/>
            <a:ext cx="4346748" cy="3262432"/>
          </a:xfrm>
          <a:prstGeom prst="rect">
            <a:avLst/>
          </a:prstGeom>
        </p:spPr>
        <p:txBody>
          <a:bodyPr wrap="square">
            <a:spAutoFit/>
          </a:bodyPr>
          <a:lstStyle/>
          <a:p>
            <a:r>
              <a:rPr lang="en-US" altLang="zh-CN" sz="1600" b="1" i="1" dirty="0"/>
              <a:t>Leveling the </a:t>
            </a:r>
            <a:r>
              <a:rPr lang="en-US" altLang="zh-CN" sz="1600" b="1" i="1" dirty="0" smtClean="0"/>
              <a:t>Mowers </a:t>
            </a:r>
            <a:endParaRPr lang="en-US" altLang="zh-CN" sz="1600" b="1" i="1" dirty="0"/>
          </a:p>
          <a:p>
            <a:r>
              <a:rPr lang="en-US" altLang="zh-CN" sz="1000" dirty="0" smtClean="0">
                <a:latin typeface="Arial" panose="020B0604020202020204" pitchFamily="34" charset="0"/>
              </a:rPr>
              <a:t> Level adjustments are made at the tractor’s 3-Point lower</a:t>
            </a:r>
          </a:p>
          <a:p>
            <a:r>
              <a:rPr lang="en-US" altLang="zh-CN" sz="1000" dirty="0" smtClean="0">
                <a:latin typeface="Arial" panose="020B0604020202020204" pitchFamily="34" charset="0"/>
              </a:rPr>
              <a:t>arms </a:t>
            </a:r>
            <a:r>
              <a:rPr lang="en-US" altLang="zh-CN" sz="1000" dirty="0">
                <a:latin typeface="Arial" panose="020B0604020202020204" pitchFamily="34" charset="0"/>
              </a:rPr>
              <a:t>and top center link.</a:t>
            </a:r>
          </a:p>
          <a:p>
            <a:r>
              <a:rPr lang="en-US" altLang="zh-CN" sz="1000" dirty="0" smtClean="0">
                <a:latin typeface="Arial" panose="020B0604020202020204" pitchFamily="34" charset="0"/>
              </a:rPr>
              <a:t>1. Park </a:t>
            </a:r>
            <a:r>
              <a:rPr lang="en-US" altLang="zh-CN" sz="1000" dirty="0">
                <a:latin typeface="Arial" panose="020B0604020202020204" pitchFamily="34" charset="0"/>
              </a:rPr>
              <a:t>tractor and </a:t>
            </a:r>
            <a:r>
              <a:rPr lang="en-US" altLang="zh-CN" sz="1000" dirty="0" smtClean="0">
                <a:latin typeface="Arial" panose="020B0604020202020204" pitchFamily="34" charset="0"/>
              </a:rPr>
              <a:t>Mowers on </a:t>
            </a:r>
            <a:r>
              <a:rPr lang="en-US" altLang="zh-CN" sz="1000" dirty="0">
                <a:latin typeface="Arial" panose="020B0604020202020204" pitchFamily="34" charset="0"/>
              </a:rPr>
              <a:t>a </a:t>
            </a:r>
            <a:r>
              <a:rPr lang="en-US" altLang="zh-CN" sz="1000" dirty="0" smtClean="0">
                <a:latin typeface="Arial" panose="020B0604020202020204" pitchFamily="34" charset="0"/>
              </a:rPr>
              <a:t>flat </a:t>
            </a:r>
          </a:p>
          <a:p>
            <a:r>
              <a:rPr lang="en-US" altLang="zh-CN" sz="1000" dirty="0" smtClean="0">
                <a:latin typeface="Arial" panose="020B0604020202020204" pitchFamily="34" charset="0"/>
              </a:rPr>
              <a:t>    level surface.</a:t>
            </a:r>
          </a:p>
          <a:p>
            <a:r>
              <a:rPr lang="en-US" altLang="zh-CN" sz="1000" dirty="0" smtClean="0">
                <a:latin typeface="Arial" panose="020B0604020202020204" pitchFamily="34" charset="0"/>
              </a:rPr>
              <a:t>2. Slowly raise Mowers with the tractor’s </a:t>
            </a:r>
          </a:p>
          <a:p>
            <a:r>
              <a:rPr lang="en-US" altLang="zh-CN" sz="1000" dirty="0" smtClean="0">
                <a:latin typeface="Arial" panose="020B0604020202020204" pitchFamily="34" charset="0"/>
              </a:rPr>
              <a:t>    Hydraulic </a:t>
            </a:r>
            <a:r>
              <a:rPr lang="en-US" altLang="zh-CN" sz="1000" dirty="0">
                <a:latin typeface="Arial" panose="020B0604020202020204" pitchFamily="34" charset="0"/>
              </a:rPr>
              <a:t>3-Point lift until the unit </a:t>
            </a:r>
            <a:r>
              <a:rPr lang="en-US" altLang="zh-CN" sz="1000" dirty="0" smtClean="0">
                <a:latin typeface="Arial" panose="020B0604020202020204" pitchFamily="34" charset="0"/>
              </a:rPr>
              <a:t>is about </a:t>
            </a:r>
            <a:r>
              <a:rPr lang="en-US" altLang="zh-CN" sz="1000" dirty="0">
                <a:latin typeface="Arial" panose="020B0604020202020204" pitchFamily="34" charset="0"/>
              </a:rPr>
              <a:t>1 to 2" above </a:t>
            </a:r>
            <a:endParaRPr lang="en-US" altLang="zh-CN" sz="1000" dirty="0" smtClean="0">
              <a:latin typeface="Arial" panose="020B0604020202020204" pitchFamily="34" charset="0"/>
            </a:endParaRPr>
          </a:p>
          <a:p>
            <a:r>
              <a:rPr lang="en-US" altLang="zh-CN" sz="1000" dirty="0" smtClean="0">
                <a:latin typeface="Arial" panose="020B0604020202020204" pitchFamily="34" charset="0"/>
              </a:rPr>
              <a:t>    the ground</a:t>
            </a:r>
            <a:r>
              <a:rPr lang="en-US" altLang="zh-CN" sz="1000" dirty="0">
                <a:latin typeface="Arial" panose="020B0604020202020204" pitchFamily="34" charset="0"/>
              </a:rPr>
              <a:t>.</a:t>
            </a:r>
          </a:p>
          <a:p>
            <a:r>
              <a:rPr lang="en-US" altLang="zh-CN" sz="1000" dirty="0" smtClean="0">
                <a:latin typeface="Arial" panose="020B0604020202020204" pitchFamily="34" charset="0"/>
              </a:rPr>
              <a:t>3</a:t>
            </a:r>
            <a:r>
              <a:rPr lang="en-US" altLang="zh-CN" sz="1000" dirty="0">
                <a:latin typeface="Arial" panose="020B0604020202020204" pitchFamily="34" charset="0"/>
              </a:rPr>
              <a:t>. Ensure that the lower arms are stabilized to prevent</a:t>
            </a:r>
          </a:p>
          <a:p>
            <a:r>
              <a:rPr lang="en-US" altLang="zh-CN" sz="1000" dirty="0" smtClean="0">
                <a:latin typeface="Arial" panose="020B0604020202020204" pitchFamily="34" charset="0"/>
              </a:rPr>
              <a:t>    excessive </a:t>
            </a:r>
            <a:r>
              <a:rPr lang="en-US" altLang="zh-CN" sz="1000" dirty="0">
                <a:latin typeface="Arial" panose="020B0604020202020204" pitchFamily="34" charset="0"/>
              </a:rPr>
              <a:t>side movement.</a:t>
            </a:r>
          </a:p>
          <a:p>
            <a:r>
              <a:rPr lang="en-US" altLang="zh-CN" sz="1000" dirty="0">
                <a:latin typeface="Arial" panose="020B0604020202020204" pitchFamily="34" charset="0"/>
              </a:rPr>
              <a:t>4. Place a spirt level on the top cover running from left</a:t>
            </a:r>
          </a:p>
          <a:p>
            <a:r>
              <a:rPr lang="en-US" altLang="zh-CN" sz="1000" dirty="0" smtClean="0">
                <a:latin typeface="Arial" panose="020B0604020202020204" pitchFamily="34" charset="0"/>
              </a:rPr>
              <a:t>    to </a:t>
            </a:r>
            <a:r>
              <a:rPr lang="en-US" altLang="zh-CN" sz="1000" dirty="0">
                <a:latin typeface="Arial" panose="020B0604020202020204" pitchFamily="34" charset="0"/>
              </a:rPr>
              <a:t>right and adjust one of the lower 3-Point arms up</a:t>
            </a:r>
          </a:p>
          <a:p>
            <a:r>
              <a:rPr lang="en-US" altLang="zh-CN" sz="1000" dirty="0" smtClean="0">
                <a:latin typeface="Arial" panose="020B0604020202020204" pitchFamily="34" charset="0"/>
              </a:rPr>
              <a:t>    or </a:t>
            </a:r>
            <a:r>
              <a:rPr lang="en-US" altLang="zh-CN" sz="1000" dirty="0">
                <a:latin typeface="Arial" panose="020B0604020202020204" pitchFamily="34" charset="0"/>
              </a:rPr>
              <a:t>down until the </a:t>
            </a:r>
            <a:r>
              <a:rPr lang="en-US" altLang="zh-CN" sz="1000" dirty="0" smtClean="0">
                <a:latin typeface="Arial" panose="020B0604020202020204" pitchFamily="34" charset="0"/>
              </a:rPr>
              <a:t>Mowers  </a:t>
            </a:r>
            <a:r>
              <a:rPr lang="en-US" altLang="zh-CN" sz="1000" dirty="0">
                <a:latin typeface="Arial" panose="020B0604020202020204" pitchFamily="34" charset="0"/>
              </a:rPr>
              <a:t>is level from </a:t>
            </a:r>
            <a:r>
              <a:rPr lang="en-US" altLang="zh-CN" sz="1000" dirty="0" smtClean="0">
                <a:latin typeface="Arial" panose="020B0604020202020204" pitchFamily="34" charset="0"/>
              </a:rPr>
              <a:t>left      </a:t>
            </a:r>
          </a:p>
          <a:p>
            <a:r>
              <a:rPr lang="en-US" altLang="zh-CN" sz="1000" dirty="0" smtClean="0">
                <a:latin typeface="Arial" panose="020B0604020202020204" pitchFamily="34" charset="0"/>
              </a:rPr>
              <a:t>    to </a:t>
            </a:r>
            <a:r>
              <a:rPr lang="en-US" altLang="zh-CN" sz="1000" dirty="0">
                <a:latin typeface="Arial" panose="020B0604020202020204" pitchFamily="34" charset="0"/>
              </a:rPr>
              <a:t>right.</a:t>
            </a:r>
          </a:p>
          <a:p>
            <a:r>
              <a:rPr lang="en-US" altLang="zh-CN" sz="1000" dirty="0">
                <a:latin typeface="Arial" panose="020B0604020202020204" pitchFamily="34" charset="0"/>
              </a:rPr>
              <a:t>5. Adjust tractor’s top center link to place the upper</a:t>
            </a:r>
          </a:p>
          <a:p>
            <a:r>
              <a:rPr lang="en-US" altLang="zh-CN" sz="1000" dirty="0" smtClean="0">
                <a:latin typeface="Arial" panose="020B0604020202020204" pitchFamily="34" charset="0"/>
              </a:rPr>
              <a:t>    hitch </a:t>
            </a:r>
            <a:r>
              <a:rPr lang="en-US" altLang="zh-CN" sz="1000" dirty="0">
                <a:latin typeface="Arial" panose="020B0604020202020204" pitchFamily="34" charset="0"/>
              </a:rPr>
              <a:t>pin vertically above or slightly behind the lower</a:t>
            </a:r>
          </a:p>
          <a:p>
            <a:r>
              <a:rPr lang="en-US" altLang="zh-CN" sz="1000" dirty="0" smtClean="0">
                <a:latin typeface="Arial" panose="020B0604020202020204" pitchFamily="34" charset="0"/>
              </a:rPr>
              <a:t>    hitch </a:t>
            </a:r>
            <a:r>
              <a:rPr lang="en-US" altLang="zh-CN" sz="1000" dirty="0">
                <a:latin typeface="Arial" panose="020B0604020202020204" pitchFamily="34" charset="0"/>
              </a:rPr>
              <a:t>pins.</a:t>
            </a:r>
          </a:p>
          <a:p>
            <a:r>
              <a:rPr lang="en-US" altLang="zh-CN" sz="1000" dirty="0">
                <a:latin typeface="Arial" panose="020B0604020202020204" pitchFamily="34" charset="0"/>
              </a:rPr>
              <a:t>6. Slowly operate the tractor's 3-Point hydraulic control</a:t>
            </a:r>
          </a:p>
          <a:p>
            <a:r>
              <a:rPr lang="en-US" altLang="zh-CN" sz="1000" dirty="0" smtClean="0">
                <a:latin typeface="Arial" panose="020B0604020202020204" pitchFamily="34" charset="0"/>
              </a:rPr>
              <a:t>    up </a:t>
            </a:r>
            <a:r>
              <a:rPr lang="en-US" altLang="zh-CN" sz="1000" dirty="0">
                <a:latin typeface="Arial" panose="020B0604020202020204" pitchFamily="34" charset="0"/>
              </a:rPr>
              <a:t>and down to check for clearance between the</a:t>
            </a:r>
          </a:p>
          <a:p>
            <a:r>
              <a:rPr lang="en-US" altLang="zh-CN" sz="1000" dirty="0" smtClean="0">
                <a:latin typeface="Arial" panose="020B0604020202020204" pitchFamily="34" charset="0"/>
              </a:rPr>
              <a:t>    tires</a:t>
            </a:r>
            <a:r>
              <a:rPr lang="en-US" altLang="zh-CN" sz="1000" dirty="0">
                <a:latin typeface="Arial" panose="020B0604020202020204" pitchFamily="34" charset="0"/>
              </a:rPr>
              <a:t>, frame, drawbar, etc.</a:t>
            </a:r>
            <a:endParaRPr lang="zh-CN" altLang="en-US" sz="1000" dirty="0"/>
          </a:p>
        </p:txBody>
      </p:sp>
      <p:sp>
        <p:nvSpPr>
          <p:cNvPr id="15" name="矩形 14"/>
          <p:cNvSpPr/>
          <p:nvPr/>
        </p:nvSpPr>
        <p:spPr>
          <a:xfrm>
            <a:off x="3429000" y="1043608"/>
            <a:ext cx="3429000" cy="600164"/>
          </a:xfrm>
          <a:prstGeom prst="rect">
            <a:avLst/>
          </a:prstGeom>
        </p:spPr>
        <p:txBody>
          <a:bodyPr>
            <a:spAutoFit/>
          </a:bodyPr>
          <a:lstStyle/>
          <a:p>
            <a:r>
              <a:rPr lang="en-US" altLang="zh-CN" sz="1100" b="1" dirty="0">
                <a:latin typeface="Arial" panose="020B0604020202020204" pitchFamily="34" charset="0"/>
              </a:rPr>
              <a:t>The machines cutting height depends upon </a:t>
            </a:r>
            <a:r>
              <a:rPr lang="en-US" altLang="zh-CN" sz="1100" b="1" dirty="0" smtClean="0">
                <a:latin typeface="Arial" panose="020B0604020202020204" pitchFamily="34" charset="0"/>
              </a:rPr>
              <a:t>the  position </a:t>
            </a:r>
            <a:r>
              <a:rPr lang="en-US" altLang="zh-CN" sz="1100" b="1" dirty="0">
                <a:latin typeface="Arial" panose="020B0604020202020204" pitchFamily="34" charset="0"/>
              </a:rPr>
              <a:t>of Adjustment plate.</a:t>
            </a:r>
            <a:endParaRPr lang="zh-CN" altLang="en-US" sz="1100" b="1" dirty="0"/>
          </a:p>
          <a:p>
            <a:endParaRPr lang="en-US" altLang="zh-CN" sz="1100" b="1" dirty="0">
              <a:latin typeface="Arial" panose="020B0604020202020204" pitchFamily="34" charset="0"/>
            </a:endParaRPr>
          </a:p>
        </p:txBody>
      </p:sp>
      <p:sp>
        <p:nvSpPr>
          <p:cNvPr id="16" name="矩形 15"/>
          <p:cNvSpPr/>
          <p:nvPr/>
        </p:nvSpPr>
        <p:spPr>
          <a:xfrm>
            <a:off x="3429000" y="1475656"/>
            <a:ext cx="3429000" cy="1169551"/>
          </a:xfrm>
          <a:prstGeom prst="rect">
            <a:avLst/>
          </a:prstGeom>
        </p:spPr>
        <p:txBody>
          <a:bodyPr>
            <a:spAutoFit/>
          </a:bodyPr>
          <a:lstStyle/>
          <a:p>
            <a:r>
              <a:rPr lang="en-US" altLang="zh-CN" sz="1000" dirty="0">
                <a:latin typeface="Arial" panose="020B0604020202020204" pitchFamily="34" charset="0"/>
              </a:rPr>
              <a:t>1. Remove bolts that fix the roller height on both sides.</a:t>
            </a:r>
          </a:p>
          <a:p>
            <a:r>
              <a:rPr lang="en-US" altLang="zh-CN" sz="1000" dirty="0">
                <a:latin typeface="Arial" panose="020B0604020202020204" pitchFamily="34" charset="0"/>
              </a:rPr>
              <a:t>2. Lift or lower both sides of roller in </a:t>
            </a:r>
            <a:r>
              <a:rPr lang="en-US" altLang="zh-CN" sz="1000" dirty="0" smtClean="0">
                <a:latin typeface="Arial" panose="020B0604020202020204" pitchFamily="34" charset="0"/>
              </a:rPr>
              <a:t>equal measurements</a:t>
            </a:r>
            <a:r>
              <a:rPr lang="en-US" altLang="zh-CN" sz="1000" dirty="0">
                <a:latin typeface="Arial" panose="020B0604020202020204" pitchFamily="34" charset="0"/>
              </a:rPr>
              <a:t>.</a:t>
            </a:r>
          </a:p>
          <a:p>
            <a:r>
              <a:rPr lang="en-US" altLang="zh-CN" sz="1000" dirty="0">
                <a:latin typeface="Arial" panose="020B0604020202020204" pitchFamily="34" charset="0"/>
              </a:rPr>
              <a:t>3. Replace bolts and re-tighten to the proper torque.</a:t>
            </a:r>
          </a:p>
          <a:p>
            <a:r>
              <a:rPr lang="en-US" altLang="zh-CN" sz="1000" dirty="0">
                <a:latin typeface="Arial" panose="020B0604020202020204" pitchFamily="34" charset="0"/>
              </a:rPr>
              <a:t>4. Inspect </a:t>
            </a:r>
            <a:r>
              <a:rPr lang="en-US" altLang="zh-CN" sz="1000" dirty="0" smtClean="0">
                <a:latin typeface="Arial" panose="020B0604020202020204" pitchFamily="34" charset="0"/>
              </a:rPr>
              <a:t>blades </a:t>
            </a:r>
            <a:r>
              <a:rPr lang="en-US" altLang="zh-CN" sz="1000" dirty="0">
                <a:latin typeface="Arial" panose="020B0604020202020204" pitchFamily="34" charset="0"/>
              </a:rPr>
              <a:t>to make sure they do not touch the</a:t>
            </a:r>
          </a:p>
          <a:p>
            <a:r>
              <a:rPr lang="en-US" altLang="zh-CN" sz="1000" dirty="0" smtClean="0">
                <a:latin typeface="Arial" panose="020B0604020202020204" pitchFamily="34" charset="0"/>
              </a:rPr>
              <a:t>    ground</a:t>
            </a:r>
            <a:r>
              <a:rPr lang="en-US" altLang="zh-CN" sz="1000" dirty="0">
                <a:latin typeface="Arial" panose="020B0604020202020204" pitchFamily="34" charset="0"/>
              </a:rPr>
              <a:t>. </a:t>
            </a:r>
            <a:r>
              <a:rPr lang="en-US" altLang="zh-CN" sz="1000" dirty="0" smtClean="0">
                <a:latin typeface="Arial" panose="020B0604020202020204" pitchFamily="34" charset="0"/>
              </a:rPr>
              <a:t>blades </a:t>
            </a:r>
            <a:r>
              <a:rPr lang="en-US" altLang="zh-CN" sz="1000" dirty="0">
                <a:latin typeface="Arial" panose="020B0604020202020204" pitchFamily="34" charset="0"/>
              </a:rPr>
              <a:t>that come in contact with the ground</a:t>
            </a:r>
          </a:p>
          <a:p>
            <a:r>
              <a:rPr lang="en-US" altLang="zh-CN" sz="1000" dirty="0" smtClean="0">
                <a:latin typeface="Arial" panose="020B0604020202020204" pitchFamily="34" charset="0"/>
              </a:rPr>
              <a:t>    will </a:t>
            </a:r>
            <a:r>
              <a:rPr lang="en-US" altLang="zh-CN" sz="1000" dirty="0">
                <a:latin typeface="Arial" panose="020B0604020202020204" pitchFamily="34" charset="0"/>
              </a:rPr>
              <a:t>wear quickly. If necessary, readjust </a:t>
            </a:r>
            <a:r>
              <a:rPr lang="en-US" altLang="zh-CN" sz="1000" dirty="0" smtClean="0">
                <a:latin typeface="Arial" panose="020B0604020202020204" pitchFamily="34" charset="0"/>
              </a:rPr>
              <a:t>Crushing </a:t>
            </a:r>
            <a:r>
              <a:rPr lang="en-US" altLang="zh-CN" sz="1000" dirty="0">
                <a:latin typeface="Arial" panose="020B0604020202020204" pitchFamily="34" charset="0"/>
              </a:rPr>
              <a:t>height</a:t>
            </a:r>
          </a:p>
          <a:p>
            <a:r>
              <a:rPr lang="en-US" altLang="zh-CN" sz="1000" dirty="0" smtClean="0">
                <a:latin typeface="Arial" panose="020B0604020202020204" pitchFamily="34" charset="0"/>
              </a:rPr>
              <a:t>    to </a:t>
            </a:r>
            <a:r>
              <a:rPr lang="en-US" altLang="zh-CN" sz="1000" dirty="0">
                <a:latin typeface="Arial" panose="020B0604020202020204" pitchFamily="34" charset="0"/>
              </a:rPr>
              <a:t>keep </a:t>
            </a:r>
            <a:r>
              <a:rPr lang="en-US" altLang="zh-CN" sz="1000" dirty="0" smtClean="0">
                <a:latin typeface="Arial" panose="020B0604020202020204" pitchFamily="34" charset="0"/>
              </a:rPr>
              <a:t>blades </a:t>
            </a:r>
            <a:r>
              <a:rPr lang="en-US" altLang="zh-CN" sz="1000" dirty="0">
                <a:latin typeface="Arial" panose="020B0604020202020204" pitchFamily="34" charset="0"/>
              </a:rPr>
              <a:t>from touching the ground.</a:t>
            </a:r>
            <a:endParaRPr lang="zh-CN" altLang="en-US" sz="1000" dirty="0"/>
          </a:p>
        </p:txBody>
      </p:sp>
      <p:sp>
        <p:nvSpPr>
          <p:cNvPr id="23" name="矩形 22"/>
          <p:cNvSpPr/>
          <p:nvPr/>
        </p:nvSpPr>
        <p:spPr>
          <a:xfrm>
            <a:off x="260648" y="278346"/>
            <a:ext cx="1889363" cy="276999"/>
          </a:xfrm>
          <a:prstGeom prst="rect">
            <a:avLst/>
          </a:prstGeom>
        </p:spPr>
        <p:txBody>
          <a:bodyPr wrap="none">
            <a:spAutoFit/>
          </a:bodyPr>
          <a:lstStyle/>
          <a:p>
            <a:r>
              <a:rPr lang="en-US" altLang="zh-CN" sz="1200" b="1" dirty="0">
                <a:latin typeface="Arial" panose="020B0604020202020204" pitchFamily="34" charset="0"/>
              </a:rPr>
              <a:t>Section 3: Adjustments</a:t>
            </a:r>
            <a:endParaRPr lang="zh-CN" altLang="en-US" sz="1200" dirty="0">
              <a:solidFill>
                <a:prstClr val="black"/>
              </a:solidFill>
            </a:endParaRPr>
          </a:p>
        </p:txBody>
      </p:sp>
      <p:sp>
        <p:nvSpPr>
          <p:cNvPr id="20" name="矩形 19"/>
          <p:cNvSpPr/>
          <p:nvPr/>
        </p:nvSpPr>
        <p:spPr>
          <a:xfrm>
            <a:off x="3501008" y="755576"/>
            <a:ext cx="2576475" cy="338554"/>
          </a:xfrm>
          <a:prstGeom prst="rect">
            <a:avLst/>
          </a:prstGeom>
        </p:spPr>
        <p:txBody>
          <a:bodyPr wrap="none">
            <a:spAutoFit/>
          </a:bodyPr>
          <a:lstStyle/>
          <a:p>
            <a:r>
              <a:rPr lang="en-US" altLang="zh-CN" sz="1600" b="1" i="1" dirty="0" smtClean="0"/>
              <a:t>Crushing Height Adjustment</a:t>
            </a:r>
            <a:endParaRPr lang="zh-CN" altLang="en-US" sz="1600" dirty="0"/>
          </a:p>
        </p:txBody>
      </p:sp>
      <p:sp>
        <p:nvSpPr>
          <p:cNvPr id="24" name="矩形 23"/>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16</a:t>
            </a:r>
            <a:endParaRPr lang="zh-CN" altLang="en-US" sz="1600" b="1" dirty="0">
              <a:ln w="0"/>
              <a:solidFill>
                <a:schemeClr val="tx1"/>
              </a:solidFill>
              <a:effectLst>
                <a:outerShdw blurRad="38100" dist="19050" dir="2700000" algn="tl" rotWithShape="0">
                  <a:schemeClr val="dk1">
                    <a:alpha val="40000"/>
                  </a:schemeClr>
                </a:outerShdw>
              </a:effectLst>
            </a:endParaRPr>
          </a:p>
        </p:txBody>
      </p:sp>
      <p:sp>
        <p:nvSpPr>
          <p:cNvPr id="30" name="矩形 29"/>
          <p:cNvSpPr/>
          <p:nvPr/>
        </p:nvSpPr>
        <p:spPr>
          <a:xfrm>
            <a:off x="189055" y="5667141"/>
            <a:ext cx="2245551" cy="338554"/>
          </a:xfrm>
          <a:prstGeom prst="rect">
            <a:avLst/>
          </a:prstGeom>
        </p:spPr>
        <p:txBody>
          <a:bodyPr wrap="none">
            <a:spAutoFit/>
          </a:bodyPr>
          <a:lstStyle/>
          <a:p>
            <a:r>
              <a:rPr lang="en-US" altLang="zh-CN" sz="1600" b="1" i="1" dirty="0" smtClean="0"/>
              <a:t>Belt Tension Adjustment</a:t>
            </a:r>
            <a:endParaRPr lang="zh-CN" altLang="en-US" sz="1600" dirty="0"/>
          </a:p>
        </p:txBody>
      </p:sp>
      <p:sp>
        <p:nvSpPr>
          <p:cNvPr id="29" name="矩形 28"/>
          <p:cNvSpPr/>
          <p:nvPr/>
        </p:nvSpPr>
        <p:spPr>
          <a:xfrm>
            <a:off x="189055" y="5910234"/>
            <a:ext cx="3429000" cy="1261884"/>
          </a:xfrm>
          <a:prstGeom prst="rect">
            <a:avLst/>
          </a:prstGeom>
        </p:spPr>
        <p:txBody>
          <a:bodyPr>
            <a:spAutoFit/>
          </a:bodyPr>
          <a:lstStyle/>
          <a:p>
            <a:pPr lvl="0"/>
            <a:r>
              <a:rPr lang="en-US" altLang="zh-CN" sz="1600" b="1" dirty="0">
                <a:solidFill>
                  <a:srgbClr val="FFFFFF"/>
                </a:solidFill>
                <a:latin typeface="Times New Roman" panose="02020603050405020304" pitchFamily="18" charset="0"/>
              </a:rPr>
              <a:t>! </a:t>
            </a:r>
            <a:r>
              <a:rPr lang="zh-CN" altLang="en-US" sz="1600" b="1" dirty="0">
                <a:solidFill>
                  <a:srgbClr val="C00000"/>
                </a:solidFill>
                <a:latin typeface="Times New Roman"/>
              </a:rPr>
              <a:t>! </a:t>
            </a:r>
            <a:r>
              <a:rPr lang="en-US" altLang="zh-CN" sz="1600" b="1" dirty="0">
                <a:solidFill>
                  <a:srgbClr val="000000"/>
                </a:solidFill>
                <a:latin typeface="Arial" panose="020B0604020202020204" pitchFamily="34" charset="0"/>
              </a:rPr>
              <a:t>WARNING</a:t>
            </a:r>
          </a:p>
          <a:p>
            <a:pPr lvl="0"/>
            <a:r>
              <a:rPr lang="en-US" altLang="zh-CN" sz="1000" i="1" dirty="0">
                <a:solidFill>
                  <a:srgbClr val="000000"/>
                </a:solidFill>
                <a:latin typeface="Times New Roman" panose="02020603050405020304" pitchFamily="18" charset="0"/>
              </a:rPr>
              <a:t>Excessive tension on the belt may lead to premature failure of</a:t>
            </a:r>
          </a:p>
          <a:p>
            <a:pPr lvl="0"/>
            <a:r>
              <a:rPr lang="en-US" altLang="zh-CN" sz="1000" i="1" dirty="0">
                <a:solidFill>
                  <a:srgbClr val="000000"/>
                </a:solidFill>
                <a:latin typeface="Times New Roman" panose="02020603050405020304" pitchFamily="18" charset="0"/>
              </a:rPr>
              <a:t>belt and drive components. Excessive tension on the belt may</a:t>
            </a:r>
          </a:p>
          <a:p>
            <a:pPr lvl="0"/>
            <a:r>
              <a:rPr lang="en-US" altLang="zh-CN" sz="1000" i="1" dirty="0">
                <a:solidFill>
                  <a:srgbClr val="000000"/>
                </a:solidFill>
                <a:latin typeface="Times New Roman" panose="02020603050405020304" pitchFamily="18" charset="0"/>
              </a:rPr>
              <a:t>also lead to a safety hazard to the operator or bystanders.</a:t>
            </a:r>
          </a:p>
          <a:p>
            <a:pPr lvl="0"/>
            <a:endParaRPr lang="en-US" altLang="zh-CN" sz="1000" dirty="0">
              <a:solidFill>
                <a:srgbClr val="000000"/>
              </a:solidFill>
              <a:latin typeface="Arial" panose="020B0604020202020204" pitchFamily="34" charset="0"/>
            </a:endParaRPr>
          </a:p>
          <a:p>
            <a:pPr lvl="0"/>
            <a:r>
              <a:rPr lang="en-US" altLang="zh-CN" sz="1000" dirty="0">
                <a:solidFill>
                  <a:srgbClr val="000000"/>
                </a:solidFill>
                <a:latin typeface="Arial" panose="020B0604020202020204" pitchFamily="34" charset="0"/>
              </a:rPr>
              <a:t>The Belt tension should be checked after the first 20</a:t>
            </a:r>
          </a:p>
          <a:p>
            <a:pPr lvl="0"/>
            <a:r>
              <a:rPr lang="en-US" altLang="zh-CN" sz="1000" dirty="0">
                <a:solidFill>
                  <a:srgbClr val="000000"/>
                </a:solidFill>
                <a:latin typeface="Arial" panose="020B0604020202020204" pitchFamily="34" charset="0"/>
              </a:rPr>
              <a:t>hours of use and every 40 hours thereafter.</a:t>
            </a:r>
            <a:endParaRPr lang="zh-CN" altLang="en-US" sz="1000" dirty="0">
              <a:solidFill>
                <a:prstClr val="black"/>
              </a:solidFill>
            </a:endParaRPr>
          </a:p>
        </p:txBody>
      </p:sp>
      <p:sp>
        <p:nvSpPr>
          <p:cNvPr id="31" name="矩形 30"/>
          <p:cNvSpPr/>
          <p:nvPr/>
        </p:nvSpPr>
        <p:spPr>
          <a:xfrm>
            <a:off x="189055" y="7119626"/>
            <a:ext cx="3429000" cy="1477328"/>
          </a:xfrm>
          <a:prstGeom prst="rect">
            <a:avLst/>
          </a:prstGeom>
        </p:spPr>
        <p:txBody>
          <a:bodyPr>
            <a:spAutoFit/>
          </a:bodyPr>
          <a:lstStyle/>
          <a:p>
            <a:pPr lvl="0"/>
            <a:r>
              <a:rPr lang="en-US" altLang="zh-CN" sz="1000" dirty="0">
                <a:solidFill>
                  <a:prstClr val="black"/>
                </a:solidFill>
                <a:latin typeface="Arial" panose="020B0604020202020204" pitchFamily="34" charset="0"/>
              </a:rPr>
              <a:t>1. Check belt tension by applying approximately 22</a:t>
            </a:r>
          </a:p>
          <a:p>
            <a:pPr lvl="0"/>
            <a:r>
              <a:rPr lang="en-US" altLang="zh-CN" sz="1000" dirty="0">
                <a:solidFill>
                  <a:prstClr val="black"/>
                </a:solidFill>
                <a:latin typeface="Arial" panose="020B0604020202020204" pitchFamily="34" charset="0"/>
              </a:rPr>
              <a:t>    pounds of pressure half way between the pulleys.</a:t>
            </a:r>
          </a:p>
          <a:p>
            <a:pPr lvl="0"/>
            <a:r>
              <a:rPr lang="en-US" altLang="zh-CN" sz="1000" dirty="0">
                <a:solidFill>
                  <a:prstClr val="black"/>
                </a:solidFill>
                <a:latin typeface="Arial" panose="020B0604020202020204" pitchFamily="34" charset="0"/>
              </a:rPr>
              <a:t>    The belt should deflect approximately 3/8".</a:t>
            </a:r>
          </a:p>
          <a:p>
            <a:pPr lvl="0"/>
            <a:r>
              <a:rPr lang="en-US" altLang="zh-CN" sz="1000" dirty="0">
                <a:solidFill>
                  <a:prstClr val="black"/>
                </a:solidFill>
                <a:latin typeface="Arial" panose="020B0604020202020204" pitchFamily="34" charset="0"/>
              </a:rPr>
              <a:t>2. Belt tension can be adjusted at the belt tension bolt.</a:t>
            </a:r>
          </a:p>
          <a:p>
            <a:pPr lvl="0"/>
            <a:r>
              <a:rPr lang="en-US" altLang="zh-CN" sz="1000" dirty="0">
                <a:solidFill>
                  <a:prstClr val="black"/>
                </a:solidFill>
                <a:latin typeface="Arial" panose="020B0604020202020204" pitchFamily="34" charset="0"/>
              </a:rPr>
              <a:t>    Turn belt tension bolt until desired belt tension is</a:t>
            </a:r>
          </a:p>
          <a:p>
            <a:pPr lvl="0"/>
            <a:r>
              <a:rPr lang="en-US" altLang="zh-CN" sz="1000" dirty="0">
                <a:solidFill>
                  <a:prstClr val="black"/>
                </a:solidFill>
                <a:latin typeface="Arial" panose="020B0604020202020204" pitchFamily="34" charset="0"/>
              </a:rPr>
              <a:t>    achieved.</a:t>
            </a:r>
          </a:p>
          <a:p>
            <a:pPr lvl="0"/>
            <a:r>
              <a:rPr lang="en-US" altLang="zh-CN" sz="1000" dirty="0">
                <a:solidFill>
                  <a:prstClr val="black"/>
                </a:solidFill>
                <a:latin typeface="Arial" panose="020B0604020202020204" pitchFamily="34" charset="0"/>
              </a:rPr>
              <a:t>3. Loosen gearbox mounting bolts and move gearbox</a:t>
            </a:r>
          </a:p>
          <a:p>
            <a:pPr lvl="0"/>
            <a:r>
              <a:rPr lang="en-US" altLang="zh-CN" sz="1000" dirty="0">
                <a:solidFill>
                  <a:prstClr val="black"/>
                </a:solidFill>
                <a:latin typeface="Arial" panose="020B0604020202020204" pitchFamily="34" charset="0"/>
              </a:rPr>
              <a:t>    until Mowers  driveline is running straight </a:t>
            </a:r>
          </a:p>
          <a:p>
            <a:pPr lvl="0"/>
            <a:r>
              <a:rPr lang="en-US" altLang="zh-CN" sz="1000" dirty="0">
                <a:solidFill>
                  <a:prstClr val="black"/>
                </a:solidFill>
                <a:latin typeface="Arial" panose="020B0604020202020204" pitchFamily="34" charset="0"/>
              </a:rPr>
              <a:t>    (parallel) with the Flail Mo</a:t>
            </a:r>
            <a:endParaRPr lang="zh-CN" altLang="en-US" sz="1000" dirty="0">
              <a:solidFill>
                <a:prstClr val="black"/>
              </a:solidFill>
            </a:endParaRPr>
          </a:p>
        </p:txBody>
      </p:sp>
      <p:sp>
        <p:nvSpPr>
          <p:cNvPr id="36" name="矩形标注 35"/>
          <p:cNvSpPr/>
          <p:nvPr/>
        </p:nvSpPr>
        <p:spPr>
          <a:xfrm>
            <a:off x="5010628" y="4784850"/>
            <a:ext cx="413002" cy="58637"/>
          </a:xfrm>
          <a:prstGeom prst="wedgeRectCallout">
            <a:avLst>
              <a:gd name="adj1" fmla="val -186178"/>
              <a:gd name="adj2" fmla="val -1632695"/>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7" name="矩形标注 36"/>
          <p:cNvSpPr/>
          <p:nvPr/>
        </p:nvSpPr>
        <p:spPr>
          <a:xfrm>
            <a:off x="4602336" y="4699039"/>
            <a:ext cx="1666729" cy="191526"/>
          </a:xfrm>
          <a:prstGeom prst="wedgeRectCallout">
            <a:avLst>
              <a:gd name="adj1" fmla="val 23821"/>
              <a:gd name="adj2" fmla="val -373378"/>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8" name="矩形 37"/>
          <p:cNvSpPr/>
          <p:nvPr/>
        </p:nvSpPr>
        <p:spPr>
          <a:xfrm>
            <a:off x="4549080" y="4661740"/>
            <a:ext cx="1820945" cy="246221"/>
          </a:xfrm>
          <a:prstGeom prst="rect">
            <a:avLst/>
          </a:prstGeom>
        </p:spPr>
        <p:txBody>
          <a:bodyPr wrap="square">
            <a:spAutoFit/>
          </a:bodyPr>
          <a:lstStyle/>
          <a:p>
            <a:r>
              <a:rPr lang="zh-CN" altLang="en-US" sz="1000" dirty="0"/>
              <a:t>The depth of work adjustment</a:t>
            </a: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738" t="10396"/>
          <a:stretch/>
        </p:blipFill>
        <p:spPr>
          <a:xfrm>
            <a:off x="3861047" y="6228184"/>
            <a:ext cx="2854121" cy="1589765"/>
          </a:xfrm>
          <a:prstGeom prst="rect">
            <a:avLst/>
          </a:prstGeom>
        </p:spPr>
      </p:pic>
      <p:sp>
        <p:nvSpPr>
          <p:cNvPr id="5" name="矩形标注 4"/>
          <p:cNvSpPr/>
          <p:nvPr/>
        </p:nvSpPr>
        <p:spPr>
          <a:xfrm>
            <a:off x="4249185" y="8256284"/>
            <a:ext cx="1080120" cy="188408"/>
          </a:xfrm>
          <a:prstGeom prst="wedgeRectCallout">
            <a:avLst>
              <a:gd name="adj1" fmla="val -14368"/>
              <a:gd name="adj2" fmla="val -615261"/>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dirty="0"/>
          </a:p>
        </p:txBody>
      </p:sp>
      <p:sp>
        <p:nvSpPr>
          <p:cNvPr id="13" name="矩形 12"/>
          <p:cNvSpPr/>
          <p:nvPr/>
        </p:nvSpPr>
        <p:spPr>
          <a:xfrm>
            <a:off x="4165056" y="8227378"/>
            <a:ext cx="1248378" cy="246221"/>
          </a:xfrm>
          <a:prstGeom prst="rect">
            <a:avLst/>
          </a:prstGeom>
        </p:spPr>
        <p:txBody>
          <a:bodyPr wrap="square">
            <a:spAutoFit/>
          </a:bodyPr>
          <a:lstStyle/>
          <a:p>
            <a:r>
              <a:rPr lang="en-US" altLang="zh-CN" sz="1000" b="1" dirty="0">
                <a:latin typeface="Arial" panose="020B0604020202020204" pitchFamily="34" charset="0"/>
              </a:rPr>
              <a:t>Belt Tension Bolt</a:t>
            </a:r>
            <a:endParaRPr lang="zh-CN" altLang="en-US" sz="1000" b="1" dirty="0">
              <a:latin typeface="Arial" panose="020B0604020202020204" pitchFamily="34" charset="0"/>
            </a:endParaRPr>
          </a:p>
        </p:txBody>
      </p:sp>
      <p:pic>
        <p:nvPicPr>
          <p:cNvPr id="25" name="图片 24"/>
          <p:cNvPicPr>
            <a:picLocks noChangeAspect="1"/>
          </p:cNvPicPr>
          <p:nvPr/>
        </p:nvPicPr>
        <p:blipFill>
          <a:blip r:embed="rId5"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132790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23" name="矩形 22"/>
          <p:cNvSpPr/>
          <p:nvPr/>
        </p:nvSpPr>
        <p:spPr>
          <a:xfrm>
            <a:off x="197728" y="645687"/>
            <a:ext cx="3429000" cy="800219"/>
          </a:xfrm>
          <a:prstGeom prst="rect">
            <a:avLst/>
          </a:prstGeom>
        </p:spPr>
        <p:txBody>
          <a:bodyPr>
            <a:spAutoFit/>
          </a:bodyPr>
          <a:lstStyle/>
          <a:p>
            <a:r>
              <a:rPr lang="en-US" altLang="zh-CN" sz="1600" b="1" i="1" dirty="0" smtClean="0"/>
              <a:t>Rotor blade </a:t>
            </a:r>
            <a:r>
              <a:rPr lang="en-US" altLang="zh-CN" sz="1600" b="1" i="1" dirty="0"/>
              <a:t>Replacement</a:t>
            </a:r>
          </a:p>
          <a:p>
            <a:r>
              <a:rPr lang="en-US" altLang="zh-CN" sz="1000" dirty="0">
                <a:latin typeface="Arial" panose="020B0604020202020204" pitchFamily="34" charset="0"/>
              </a:rPr>
              <a:t>Frequently check rotor </a:t>
            </a:r>
            <a:r>
              <a:rPr lang="en-US" altLang="zh-CN" sz="1000" dirty="0" smtClean="0">
                <a:latin typeface="Arial" panose="020B0604020202020204" pitchFamily="34" charset="0"/>
              </a:rPr>
              <a:t>blades </a:t>
            </a:r>
            <a:r>
              <a:rPr lang="en-US" altLang="zh-CN" sz="1000" dirty="0">
                <a:latin typeface="Arial" panose="020B0604020202020204" pitchFamily="34" charset="0"/>
              </a:rPr>
              <a:t>to make sure they are in</a:t>
            </a:r>
          </a:p>
          <a:p>
            <a:r>
              <a:rPr lang="en-US" altLang="zh-CN" sz="1000" dirty="0">
                <a:latin typeface="Arial" panose="020B0604020202020204" pitchFamily="34" charset="0"/>
              </a:rPr>
              <a:t>good working condition and properly secured to the rotor.</a:t>
            </a:r>
          </a:p>
          <a:p>
            <a:r>
              <a:rPr lang="en-US" altLang="zh-CN" sz="1000" dirty="0">
                <a:latin typeface="Arial" panose="020B0604020202020204" pitchFamily="34" charset="0"/>
              </a:rPr>
              <a:t>Replace worn or damaged </a:t>
            </a:r>
            <a:r>
              <a:rPr lang="en-US" altLang="zh-CN" sz="1000" dirty="0" smtClean="0">
                <a:latin typeface="Arial" panose="020B0604020202020204" pitchFamily="34" charset="0"/>
              </a:rPr>
              <a:t>parts </a:t>
            </a:r>
            <a:r>
              <a:rPr lang="en-US" altLang="zh-CN" sz="1000" dirty="0">
                <a:latin typeface="Arial" panose="020B0604020202020204" pitchFamily="34" charset="0"/>
              </a:rPr>
              <a:t>with new </a:t>
            </a:r>
            <a:r>
              <a:rPr lang="en-US" altLang="zh-CN" sz="1000" dirty="0" smtClean="0">
                <a:latin typeface="Arial" panose="020B0604020202020204" pitchFamily="34" charset="0"/>
              </a:rPr>
              <a:t>blades.</a:t>
            </a:r>
            <a:endParaRPr lang="zh-CN" altLang="en-US" sz="1000" dirty="0"/>
          </a:p>
        </p:txBody>
      </p:sp>
      <p:sp>
        <p:nvSpPr>
          <p:cNvPr id="24" name="矩形 23"/>
          <p:cNvSpPr/>
          <p:nvPr/>
        </p:nvSpPr>
        <p:spPr>
          <a:xfrm>
            <a:off x="266635" y="1506031"/>
            <a:ext cx="3429000" cy="553998"/>
          </a:xfrm>
          <a:prstGeom prst="rect">
            <a:avLst/>
          </a:prstGeom>
        </p:spPr>
        <p:txBody>
          <a:bodyPr>
            <a:spAutoFit/>
          </a:bodyPr>
          <a:lstStyle/>
          <a:p>
            <a:r>
              <a:rPr lang="en-US" altLang="zh-CN" sz="1000" b="1" dirty="0"/>
              <a:t>IMPORTANT:</a:t>
            </a:r>
            <a:endParaRPr lang="zh-CN" altLang="en-US" sz="1000" dirty="0">
              <a:latin typeface="Arial" panose="020B0604020202020204" pitchFamily="34" charset="0"/>
            </a:endParaRPr>
          </a:p>
          <a:p>
            <a:r>
              <a:rPr lang="zh-CN" altLang="en-US" sz="1000" dirty="0">
                <a:latin typeface="Arial" panose="020B0604020202020204" pitchFamily="34" charset="0"/>
              </a:rPr>
              <a:t>Make sure that the replacement of </a:t>
            </a:r>
            <a:r>
              <a:rPr lang="en-US" altLang="zh-CN" sz="1000" dirty="0" smtClean="0">
                <a:latin typeface="Arial" panose="020B0604020202020204" pitchFamily="34" charset="0"/>
              </a:rPr>
              <a:t>blade</a:t>
            </a:r>
            <a:r>
              <a:rPr lang="zh-CN" altLang="en-US" sz="1000" dirty="0" smtClean="0">
                <a:latin typeface="Arial" panose="020B0604020202020204" pitchFamily="34" charset="0"/>
              </a:rPr>
              <a:t> </a:t>
            </a:r>
            <a:r>
              <a:rPr lang="zh-CN" altLang="en-US" sz="1000" dirty="0">
                <a:latin typeface="Arial" panose="020B0604020202020204" pitchFamily="34" charset="0"/>
              </a:rPr>
              <a:t>with other </a:t>
            </a:r>
            <a:endParaRPr lang="en-US" altLang="zh-CN" sz="1000" dirty="0" smtClean="0">
              <a:latin typeface="Arial" panose="020B0604020202020204" pitchFamily="34" charset="0"/>
            </a:endParaRPr>
          </a:p>
          <a:p>
            <a:r>
              <a:rPr lang="zh-CN" altLang="en-US" sz="1000" dirty="0" smtClean="0">
                <a:latin typeface="Arial" panose="020B0604020202020204" pitchFamily="34" charset="0"/>
              </a:rPr>
              <a:t>same </a:t>
            </a:r>
            <a:r>
              <a:rPr lang="zh-CN" altLang="en-US" sz="1000" dirty="0">
                <a:latin typeface="Arial" panose="020B0604020202020204" pitchFamily="34" charset="0"/>
              </a:rPr>
              <a:t>weight. This will be a balance of rotor spinning. </a:t>
            </a:r>
          </a:p>
        </p:txBody>
      </p:sp>
      <p:sp>
        <p:nvSpPr>
          <p:cNvPr id="25" name="矩形 24"/>
          <p:cNvSpPr/>
          <p:nvPr/>
        </p:nvSpPr>
        <p:spPr>
          <a:xfrm>
            <a:off x="259160" y="2128830"/>
            <a:ext cx="3429000" cy="553998"/>
          </a:xfrm>
          <a:prstGeom prst="rect">
            <a:avLst/>
          </a:prstGeom>
        </p:spPr>
        <p:txBody>
          <a:bodyPr>
            <a:spAutoFit/>
          </a:bodyPr>
          <a:lstStyle/>
          <a:p>
            <a:r>
              <a:rPr lang="en-US" altLang="zh-CN" sz="1000" b="1" dirty="0"/>
              <a:t>IMPORTANT:</a:t>
            </a:r>
            <a:endParaRPr lang="zh-CN" altLang="en-US" sz="1000" dirty="0">
              <a:latin typeface="Arial" panose="020B0604020202020204" pitchFamily="34" charset="0"/>
            </a:endParaRPr>
          </a:p>
          <a:p>
            <a:r>
              <a:rPr lang="en-US" altLang="zh-CN" sz="1000" dirty="0" smtClean="0">
                <a:latin typeface="Arial" panose="020B0604020202020204" pitchFamily="34" charset="0"/>
              </a:rPr>
              <a:t>T</a:t>
            </a:r>
            <a:r>
              <a:rPr lang="zh-CN" altLang="en-US" sz="1000" dirty="0" smtClean="0">
                <a:latin typeface="Arial" panose="020B0604020202020204" pitchFamily="34" charset="0"/>
              </a:rPr>
              <a:t>he </a:t>
            </a:r>
            <a:r>
              <a:rPr lang="en-US" altLang="zh-CN" sz="1000" dirty="0" smtClean="0">
                <a:latin typeface="Arial" panose="020B0604020202020204" pitchFamily="34" charset="0"/>
              </a:rPr>
              <a:t>replaced blade</a:t>
            </a:r>
            <a:r>
              <a:rPr lang="zh-CN" altLang="en-US" sz="1000" dirty="0" smtClean="0">
                <a:latin typeface="Arial" panose="020B0604020202020204" pitchFamily="34" charset="0"/>
              </a:rPr>
              <a:t> </a:t>
            </a:r>
            <a:r>
              <a:rPr lang="zh-CN" altLang="en-US" sz="1000" dirty="0">
                <a:latin typeface="Arial" panose="020B0604020202020204" pitchFamily="34" charset="0"/>
              </a:rPr>
              <a:t>must be the original factory accessories</a:t>
            </a:r>
          </a:p>
        </p:txBody>
      </p:sp>
      <p:sp>
        <p:nvSpPr>
          <p:cNvPr id="26" name="矩形 25"/>
          <p:cNvSpPr/>
          <p:nvPr/>
        </p:nvSpPr>
        <p:spPr>
          <a:xfrm>
            <a:off x="186824" y="2757813"/>
            <a:ext cx="3429000" cy="861774"/>
          </a:xfrm>
          <a:prstGeom prst="rect">
            <a:avLst/>
          </a:prstGeom>
        </p:spPr>
        <p:txBody>
          <a:bodyPr>
            <a:spAutoFit/>
          </a:bodyPr>
          <a:lstStyle/>
          <a:p>
            <a:r>
              <a:rPr lang="en-US" altLang="zh-CN" sz="1000" dirty="0">
                <a:latin typeface="Arial" panose="020B0604020202020204" pitchFamily="34" charset="0"/>
              </a:rPr>
              <a:t>The </a:t>
            </a:r>
            <a:r>
              <a:rPr lang="en-US" altLang="zh-CN" sz="1000" dirty="0" smtClean="0">
                <a:latin typeface="Arial" panose="020B0604020202020204" pitchFamily="34" charset="0"/>
              </a:rPr>
              <a:t>blade </a:t>
            </a:r>
            <a:r>
              <a:rPr lang="en-US" altLang="zh-CN" sz="1000" dirty="0">
                <a:latin typeface="Arial" panose="020B0604020202020204" pitchFamily="34" charset="0"/>
              </a:rPr>
              <a:t>have a </a:t>
            </a:r>
            <a:r>
              <a:rPr lang="en-US" altLang="zh-CN" sz="1000" dirty="0" smtClean="0">
                <a:latin typeface="Arial" panose="020B0604020202020204" pitchFamily="34" charset="0"/>
              </a:rPr>
              <a:t>Crushing </a:t>
            </a:r>
            <a:r>
              <a:rPr lang="en-US" altLang="zh-CN" sz="1000" dirty="0">
                <a:latin typeface="Arial" panose="020B0604020202020204" pitchFamily="34" charset="0"/>
              </a:rPr>
              <a:t>edge on both </a:t>
            </a:r>
            <a:r>
              <a:rPr lang="en-US" altLang="zh-CN" sz="1000" dirty="0" smtClean="0">
                <a:latin typeface="Arial" panose="020B0604020202020204" pitchFamily="34" charset="0"/>
              </a:rPr>
              <a:t>the leading </a:t>
            </a:r>
            <a:r>
              <a:rPr lang="en-US" altLang="zh-CN" sz="1000" dirty="0">
                <a:latin typeface="Arial" panose="020B0604020202020204" pitchFamily="34" charset="0"/>
              </a:rPr>
              <a:t>and trailing edges</a:t>
            </a:r>
            <a:r>
              <a:rPr lang="en-US" altLang="zh-CN" sz="1000" dirty="0" smtClean="0">
                <a:latin typeface="Arial" panose="020B0604020202020204" pitchFamily="34" charset="0"/>
              </a:rPr>
              <a:t>. When </a:t>
            </a:r>
            <a:r>
              <a:rPr lang="en-US" altLang="zh-CN" sz="1000" dirty="0">
                <a:latin typeface="Arial" panose="020B0604020202020204" pitchFamily="34" charset="0"/>
              </a:rPr>
              <a:t>the leading edge </a:t>
            </a:r>
            <a:r>
              <a:rPr lang="en-US" altLang="zh-CN" sz="1000" dirty="0" smtClean="0">
                <a:latin typeface="Arial" panose="020B0604020202020204" pitchFamily="34" charset="0"/>
              </a:rPr>
              <a:t>wears out, turn existing pair of blade around 180 degrees and reinstall</a:t>
            </a:r>
            <a:r>
              <a:rPr lang="en-US" altLang="zh-CN" sz="1000" dirty="0">
                <a:latin typeface="Arial" panose="020B0604020202020204" pitchFamily="34" charset="0"/>
              </a:rPr>
              <a:t>. </a:t>
            </a:r>
            <a:r>
              <a:rPr lang="en-US" altLang="zh-CN" sz="1000" dirty="0" smtClean="0">
                <a:latin typeface="Arial" panose="020B0604020202020204" pitchFamily="34" charset="0"/>
              </a:rPr>
              <a:t>Replaced blade </a:t>
            </a:r>
            <a:r>
              <a:rPr lang="en-US" altLang="zh-CN" sz="1000" dirty="0">
                <a:latin typeface="Arial" panose="020B0604020202020204" pitchFamily="34" charset="0"/>
              </a:rPr>
              <a:t>should be the same </a:t>
            </a:r>
            <a:r>
              <a:rPr lang="en-US" altLang="zh-CN" sz="1000" dirty="0" smtClean="0">
                <a:latin typeface="Arial" panose="020B0604020202020204" pitchFamily="34" charset="0"/>
              </a:rPr>
              <a:t>length as </a:t>
            </a:r>
            <a:r>
              <a:rPr lang="en-US" altLang="zh-CN" sz="1000" dirty="0">
                <a:latin typeface="Arial" panose="020B0604020202020204" pitchFamily="34" charset="0"/>
              </a:rPr>
              <a:t>existing </a:t>
            </a:r>
            <a:r>
              <a:rPr lang="en-US" altLang="zh-CN" sz="1000" dirty="0" smtClean="0">
                <a:latin typeface="Arial" panose="020B0604020202020204" pitchFamily="34" charset="0"/>
              </a:rPr>
              <a:t>part </a:t>
            </a:r>
            <a:r>
              <a:rPr lang="en-US" altLang="zh-CN" sz="1000" dirty="0">
                <a:latin typeface="Arial" panose="020B0604020202020204" pitchFamily="34" charset="0"/>
              </a:rPr>
              <a:t>to maintain rotor balance.</a:t>
            </a:r>
            <a:endParaRPr lang="zh-CN" altLang="en-US" sz="1000" dirty="0"/>
          </a:p>
        </p:txBody>
      </p:sp>
      <p:sp>
        <p:nvSpPr>
          <p:cNvPr id="27" name="矩形 26"/>
          <p:cNvSpPr/>
          <p:nvPr/>
        </p:nvSpPr>
        <p:spPr>
          <a:xfrm>
            <a:off x="165780" y="3647627"/>
            <a:ext cx="3429000" cy="246221"/>
          </a:xfrm>
          <a:prstGeom prst="rect">
            <a:avLst/>
          </a:prstGeom>
        </p:spPr>
        <p:txBody>
          <a:bodyPr>
            <a:spAutoFit/>
          </a:bodyPr>
          <a:lstStyle/>
          <a:p>
            <a:r>
              <a:rPr lang="en-US" altLang="zh-CN" sz="1000" b="1" dirty="0" smtClean="0">
                <a:latin typeface="Arial" panose="020B0604020202020204" pitchFamily="34" charset="0"/>
              </a:rPr>
              <a:t>L.TRE Series</a:t>
            </a:r>
            <a:r>
              <a:rPr lang="zh-CN" altLang="en-US" sz="1000" b="1" dirty="0" smtClean="0">
                <a:latin typeface="Arial" panose="020B0604020202020204" pitchFamily="34" charset="0"/>
              </a:rPr>
              <a:t> </a:t>
            </a:r>
            <a:r>
              <a:rPr lang="en-US" altLang="zh-CN" sz="1000" b="1" dirty="0" smtClean="0">
                <a:latin typeface="Arial" panose="020B0604020202020204" pitchFamily="34" charset="0"/>
              </a:rPr>
              <a:t>Blade</a:t>
            </a:r>
            <a:r>
              <a:rPr lang="zh-CN" altLang="en-US" sz="1000" b="1" dirty="0" smtClean="0">
                <a:latin typeface="Arial" panose="020B0604020202020204" pitchFamily="34" charset="0"/>
              </a:rPr>
              <a:t> </a:t>
            </a:r>
            <a:r>
              <a:rPr lang="zh-CN" altLang="en-US" sz="1000" b="1" dirty="0">
                <a:latin typeface="Arial" panose="020B0604020202020204" pitchFamily="34" charset="0"/>
              </a:rPr>
              <a:t>Replacement</a:t>
            </a:r>
          </a:p>
        </p:txBody>
      </p:sp>
      <p:sp>
        <p:nvSpPr>
          <p:cNvPr id="28" name="矩形 27"/>
          <p:cNvSpPr/>
          <p:nvPr/>
        </p:nvSpPr>
        <p:spPr>
          <a:xfrm>
            <a:off x="171450" y="3894220"/>
            <a:ext cx="3444374" cy="1015663"/>
          </a:xfrm>
          <a:prstGeom prst="rect">
            <a:avLst/>
          </a:prstGeom>
        </p:spPr>
        <p:txBody>
          <a:bodyPr wrap="square">
            <a:spAutoFit/>
          </a:bodyPr>
          <a:lstStyle/>
          <a:p>
            <a:r>
              <a:rPr lang="en-US" altLang="zh-CN" sz="1000" dirty="0">
                <a:latin typeface="Arial" panose="020B0604020202020204" pitchFamily="34" charset="0"/>
              </a:rPr>
              <a:t>1. </a:t>
            </a:r>
            <a:r>
              <a:rPr lang="en-US" altLang="zh-CN" sz="1000" dirty="0" smtClean="0">
                <a:latin typeface="Arial" panose="020B0604020202020204" pitchFamily="34" charset="0"/>
              </a:rPr>
              <a:t>Remove </a:t>
            </a:r>
            <a:r>
              <a:rPr lang="en-US" altLang="zh-CN" sz="1000" dirty="0">
                <a:latin typeface="Arial" panose="020B0604020202020204" pitchFamily="34" charset="0"/>
              </a:rPr>
              <a:t>locknut (#1), bolt(#3) for forged harmer </a:t>
            </a:r>
            <a:r>
              <a:rPr lang="en-US" altLang="zh-CN" sz="1000" dirty="0" smtClean="0">
                <a:latin typeface="Arial" panose="020B0604020202020204" pitchFamily="34" charset="0"/>
              </a:rPr>
              <a:t>system</a:t>
            </a:r>
            <a:r>
              <a:rPr lang="en-US" altLang="zh-CN" sz="1000" dirty="0">
                <a:latin typeface="Arial" panose="020B0604020202020204" pitchFamily="34" charset="0"/>
              </a:rPr>
              <a:t>.</a:t>
            </a:r>
          </a:p>
          <a:p>
            <a:r>
              <a:rPr lang="en-US" altLang="zh-CN" sz="1000" dirty="0">
                <a:latin typeface="Arial" panose="020B0604020202020204" pitchFamily="34" charset="0"/>
              </a:rPr>
              <a:t>2. Remove existing blades and spacer (#2) or</a:t>
            </a:r>
          </a:p>
          <a:p>
            <a:r>
              <a:rPr lang="en-US" altLang="zh-CN" sz="1000" dirty="0">
                <a:latin typeface="Arial" panose="020B0604020202020204" pitchFamily="34" charset="0"/>
              </a:rPr>
              <a:t>    turn existing pair of blade around 180 degrees and </a:t>
            </a:r>
          </a:p>
          <a:p>
            <a:r>
              <a:rPr lang="en-US" altLang="zh-CN" sz="1000" dirty="0">
                <a:latin typeface="Arial" panose="020B0604020202020204" pitchFamily="34" charset="0"/>
              </a:rPr>
              <a:t>    reinstall.</a:t>
            </a:r>
          </a:p>
          <a:p>
            <a:r>
              <a:rPr lang="en-US" altLang="zh-CN" sz="1000" dirty="0">
                <a:latin typeface="Arial" panose="020B0604020202020204" pitchFamily="34" charset="0"/>
              </a:rPr>
              <a:t>3. Install blade with existing bolt, spacer and locknut..</a:t>
            </a:r>
          </a:p>
          <a:p>
            <a:r>
              <a:rPr lang="en-US" altLang="zh-CN" sz="1000" dirty="0">
                <a:latin typeface="Arial" panose="020B0604020202020204" pitchFamily="34" charset="0"/>
              </a:rPr>
              <a:t>4. Tighten locknut with correct torque.</a:t>
            </a:r>
            <a:endParaRPr lang="zh-CN" altLang="en-US" sz="1000" dirty="0"/>
          </a:p>
        </p:txBody>
      </p:sp>
      <p:sp>
        <p:nvSpPr>
          <p:cNvPr id="34" name="矩形 33"/>
          <p:cNvSpPr/>
          <p:nvPr/>
        </p:nvSpPr>
        <p:spPr>
          <a:xfrm>
            <a:off x="311056" y="2146175"/>
            <a:ext cx="3180536" cy="55399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5" name="矩形 34"/>
          <p:cNvSpPr/>
          <p:nvPr/>
        </p:nvSpPr>
        <p:spPr>
          <a:xfrm>
            <a:off x="311056" y="1529225"/>
            <a:ext cx="3180536" cy="53618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8" name="矩形 37"/>
          <p:cNvSpPr/>
          <p:nvPr/>
        </p:nvSpPr>
        <p:spPr>
          <a:xfrm>
            <a:off x="260648" y="278346"/>
            <a:ext cx="1889363" cy="276999"/>
          </a:xfrm>
          <a:prstGeom prst="rect">
            <a:avLst/>
          </a:prstGeom>
        </p:spPr>
        <p:txBody>
          <a:bodyPr wrap="none">
            <a:spAutoFit/>
          </a:bodyPr>
          <a:lstStyle/>
          <a:p>
            <a:r>
              <a:rPr lang="en-US" altLang="zh-CN" sz="1200" b="1" dirty="0">
                <a:latin typeface="Arial" panose="020B0604020202020204" pitchFamily="34" charset="0"/>
              </a:rPr>
              <a:t>Section 3: Adjustments</a:t>
            </a:r>
            <a:endParaRPr lang="zh-CN" altLang="en-US" sz="1200" dirty="0">
              <a:solidFill>
                <a:prstClr val="black"/>
              </a:solidFill>
            </a:endParaRPr>
          </a:p>
        </p:txBody>
      </p:sp>
      <p:sp>
        <p:nvSpPr>
          <p:cNvPr id="30" name="矩形 2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17</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2" name="图片 1"/>
          <p:cNvPicPr>
            <a:picLocks noChangeAspect="1"/>
          </p:cNvPicPr>
          <p:nvPr/>
        </p:nvPicPr>
        <p:blipFill>
          <a:blip r:embed="rId3"/>
          <a:stretch>
            <a:fillRect/>
          </a:stretch>
        </p:blipFill>
        <p:spPr>
          <a:xfrm>
            <a:off x="3933056" y="1038974"/>
            <a:ext cx="2524247" cy="1996450"/>
          </a:xfrm>
          <a:prstGeom prst="rect">
            <a:avLst/>
          </a:prstGeom>
          <a:ln>
            <a:solidFill>
              <a:schemeClr val="tx1"/>
            </a:solidFill>
          </a:ln>
        </p:spPr>
      </p:pic>
      <p:pic>
        <p:nvPicPr>
          <p:cNvPr id="16" name="图片 15"/>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671794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2" name="矩形 1"/>
          <p:cNvSpPr/>
          <p:nvPr/>
        </p:nvSpPr>
        <p:spPr>
          <a:xfrm>
            <a:off x="374027" y="238880"/>
            <a:ext cx="1784848" cy="338554"/>
          </a:xfrm>
          <a:prstGeom prst="rect">
            <a:avLst/>
          </a:prstGeom>
        </p:spPr>
        <p:txBody>
          <a:bodyPr wrap="none">
            <a:spAutoFit/>
          </a:bodyPr>
          <a:lstStyle/>
          <a:p>
            <a:r>
              <a:rPr lang="en-US" altLang="zh-CN" sz="1600" i="1" dirty="0">
                <a:latin typeface="Arial" panose="020B0604020202020204" pitchFamily="34" charset="0"/>
              </a:rPr>
              <a:t>Table of Contents</a:t>
            </a:r>
            <a:endParaRPr lang="zh-CN" altLang="en-US" sz="1600" dirty="0"/>
          </a:p>
        </p:txBody>
      </p:sp>
      <p:sp>
        <p:nvSpPr>
          <p:cNvPr id="8" name="矩形 7"/>
          <p:cNvSpPr/>
          <p:nvPr/>
        </p:nvSpPr>
        <p:spPr>
          <a:xfrm>
            <a:off x="-270559" y="692747"/>
            <a:ext cx="3074019" cy="6093976"/>
          </a:xfrm>
          <a:prstGeom prst="rect">
            <a:avLst/>
          </a:prstGeom>
        </p:spPr>
        <p:txBody>
          <a:bodyPr wrap="square">
            <a:spAutoFit/>
          </a:bodyPr>
          <a:lstStyle/>
          <a:p>
            <a:pPr algn="r"/>
            <a:r>
              <a:rPr lang="en-US" altLang="zh-CN" sz="1000" b="1" dirty="0"/>
              <a:t>Important Safety Information . . . . . . . . . . . . . 1</a:t>
            </a:r>
          </a:p>
          <a:p>
            <a:pPr algn="r"/>
            <a:r>
              <a:rPr lang="en-US" altLang="zh-CN" sz="1000" dirty="0"/>
              <a:t> Safety at All Times . . . . . . . . . . . . . . . . . . . . . . 1</a:t>
            </a:r>
          </a:p>
          <a:p>
            <a:pPr algn="r"/>
            <a:r>
              <a:rPr lang="en-US" altLang="zh-CN" sz="1000" dirty="0"/>
              <a:t> Look For The Safety Alert Symbol . . . . . . . . . </a:t>
            </a:r>
            <a:r>
              <a:rPr lang="en-US" altLang="zh-CN" sz="1000" dirty="0" smtClean="0"/>
              <a:t>.1</a:t>
            </a:r>
            <a:endParaRPr lang="en-US" altLang="zh-CN" sz="1000" dirty="0"/>
          </a:p>
          <a:p>
            <a:pPr algn="r"/>
            <a:r>
              <a:rPr lang="en-US" altLang="zh-CN" sz="1000" dirty="0"/>
              <a:t> Safety </a:t>
            </a:r>
            <a:r>
              <a:rPr lang="en-US" altLang="zh-CN" sz="1000" dirty="0" smtClean="0"/>
              <a:t>labels </a:t>
            </a:r>
            <a:r>
              <a:rPr lang="en-US" altLang="zh-CN" sz="1000" dirty="0"/>
              <a:t>. . . . . . . . . . . . . . . . . . . . . . . . . . </a:t>
            </a:r>
            <a:r>
              <a:rPr lang="en-US" altLang="zh-CN" sz="1000" dirty="0" smtClean="0"/>
              <a:t>.4</a:t>
            </a:r>
          </a:p>
          <a:p>
            <a:pPr algn="r"/>
            <a:r>
              <a:rPr lang="en-US" altLang="zh-CN" sz="1000" b="1" dirty="0" smtClean="0"/>
              <a:t>Introduction</a:t>
            </a:r>
            <a:r>
              <a:rPr lang="en-US" altLang="zh-CN" sz="1000" dirty="0" smtClean="0"/>
              <a:t>  </a:t>
            </a:r>
            <a:r>
              <a:rPr lang="en-US" altLang="zh-CN" sz="1000" dirty="0"/>
              <a:t>. . . . . . . . . . . . . . . . . . . . . . . . . . . </a:t>
            </a:r>
            <a:r>
              <a:rPr lang="en-US" altLang="zh-CN" sz="1000" dirty="0" smtClean="0"/>
              <a:t>7</a:t>
            </a:r>
          </a:p>
          <a:p>
            <a:pPr algn="r"/>
            <a:r>
              <a:rPr lang="en-US" altLang="zh-CN" sz="1000" dirty="0" smtClean="0"/>
              <a:t>Application . . . . . . . . . . . . . . . . . . . . . . . . . . . . 7</a:t>
            </a:r>
          </a:p>
          <a:p>
            <a:pPr algn="r"/>
            <a:r>
              <a:rPr lang="en-US" altLang="zh-CN" sz="1000" dirty="0" smtClean="0"/>
              <a:t> </a:t>
            </a:r>
            <a:r>
              <a:rPr lang="en-US" altLang="zh-CN" sz="1000" dirty="0"/>
              <a:t>Using This Manual . . . . . . . . . . . . . . . . . . . . . . </a:t>
            </a:r>
            <a:r>
              <a:rPr lang="en-US" altLang="zh-CN" sz="1000" dirty="0" smtClean="0"/>
              <a:t>7</a:t>
            </a:r>
            <a:endParaRPr lang="en-US" altLang="zh-CN" sz="1000" dirty="0"/>
          </a:p>
          <a:p>
            <a:pPr algn="r"/>
            <a:r>
              <a:rPr lang="en-US" altLang="zh-CN" sz="1000" dirty="0"/>
              <a:t> Terminology . . . . . . . . . . . . . . . . . . . . . . . . . . . </a:t>
            </a:r>
            <a:r>
              <a:rPr lang="en-US" altLang="zh-CN" sz="1000" dirty="0" smtClean="0"/>
              <a:t>7</a:t>
            </a:r>
            <a:endParaRPr lang="en-US" altLang="zh-CN" sz="1000" dirty="0"/>
          </a:p>
          <a:p>
            <a:pPr algn="r"/>
            <a:r>
              <a:rPr lang="en-US" altLang="zh-CN" sz="1000" dirty="0"/>
              <a:t> Definitions . . . . . . . . . . . . . . . . . . . . . . . . . . . . </a:t>
            </a:r>
            <a:r>
              <a:rPr lang="en-US" altLang="zh-CN" sz="1000" dirty="0" smtClean="0"/>
              <a:t>.7</a:t>
            </a:r>
            <a:endParaRPr lang="en-US" altLang="zh-CN" sz="1000" dirty="0"/>
          </a:p>
          <a:p>
            <a:pPr algn="r"/>
            <a:r>
              <a:rPr lang="en-US" altLang="zh-CN" sz="1000" dirty="0"/>
              <a:t> Owner Assistance . . . . . . . . . . . . . . . . . . . . . . </a:t>
            </a:r>
            <a:r>
              <a:rPr lang="en-US" altLang="zh-CN" sz="1000" dirty="0" smtClean="0"/>
              <a:t>.7</a:t>
            </a:r>
            <a:endParaRPr lang="en-US" altLang="zh-CN" sz="1000" dirty="0"/>
          </a:p>
          <a:p>
            <a:pPr algn="r"/>
            <a:r>
              <a:rPr lang="en-US" altLang="zh-CN" sz="1000" dirty="0"/>
              <a:t> Serial Number . . . . . . . . . . . . . . . . . . . . . . . . . </a:t>
            </a:r>
            <a:r>
              <a:rPr lang="en-US" altLang="zh-CN" sz="1000" dirty="0" smtClean="0"/>
              <a:t> </a:t>
            </a:r>
            <a:r>
              <a:rPr lang="en-US" altLang="zh-CN" sz="1000" dirty="0"/>
              <a:t>7</a:t>
            </a:r>
          </a:p>
          <a:p>
            <a:pPr algn="r"/>
            <a:r>
              <a:rPr lang="en-US" altLang="zh-CN" sz="1000" dirty="0"/>
              <a:t> Further Assistance . . . . . . . . . . . . . . . . . . . . . . </a:t>
            </a:r>
            <a:r>
              <a:rPr lang="en-US" altLang="zh-CN" sz="1000" dirty="0" smtClean="0"/>
              <a:t>8</a:t>
            </a:r>
            <a:endParaRPr lang="en-US" altLang="zh-CN" sz="1000" dirty="0"/>
          </a:p>
          <a:p>
            <a:pPr algn="r"/>
            <a:r>
              <a:rPr lang="en-US" altLang="zh-CN" sz="1000" b="1" dirty="0"/>
              <a:t>Section 1: Assembly &amp; Set-up . . . . . . . . . . . . .  </a:t>
            </a:r>
            <a:r>
              <a:rPr lang="en-US" altLang="zh-CN" sz="1000" b="1" dirty="0" smtClean="0"/>
              <a:t>9</a:t>
            </a:r>
            <a:endParaRPr lang="en-US" altLang="zh-CN" sz="1000" b="1" dirty="0"/>
          </a:p>
          <a:p>
            <a:pPr algn="r"/>
            <a:r>
              <a:rPr lang="en-US" altLang="zh-CN" sz="1000" dirty="0" smtClean="0"/>
              <a:t>Torque </a:t>
            </a:r>
            <a:r>
              <a:rPr lang="en-US" altLang="zh-CN" sz="1000" dirty="0"/>
              <a:t>Requirements . . . . . . . . . . . . . . . . . . . </a:t>
            </a:r>
            <a:r>
              <a:rPr lang="en-US" altLang="zh-CN" sz="1000" dirty="0" smtClean="0"/>
              <a:t>9</a:t>
            </a:r>
            <a:endParaRPr lang="en-US" altLang="zh-CN" sz="1000" dirty="0"/>
          </a:p>
          <a:p>
            <a:pPr algn="r"/>
            <a:r>
              <a:rPr lang="en-US" altLang="zh-CN" sz="1000" dirty="0"/>
              <a:t> Hitch Assembly . . . . . . . . . . . . . . . . . . . . . . . . </a:t>
            </a:r>
            <a:r>
              <a:rPr lang="en-US" altLang="zh-CN" sz="1000" dirty="0" smtClean="0"/>
              <a:t>.9</a:t>
            </a:r>
            <a:endParaRPr lang="en-US" altLang="zh-CN" sz="1000" dirty="0"/>
          </a:p>
          <a:p>
            <a:pPr algn="r"/>
            <a:r>
              <a:rPr lang="en-US" altLang="zh-CN" sz="1000" dirty="0"/>
              <a:t> Tractor Requirements . . . . . . . . . . . . . . . . . . </a:t>
            </a:r>
            <a:r>
              <a:rPr lang="en-US" altLang="zh-CN" sz="1000" dirty="0" smtClean="0"/>
              <a:t>10</a:t>
            </a:r>
            <a:endParaRPr lang="en-US" altLang="zh-CN" sz="1000" dirty="0"/>
          </a:p>
          <a:p>
            <a:pPr algn="r"/>
            <a:r>
              <a:rPr lang="en-US" altLang="zh-CN" sz="1000" dirty="0"/>
              <a:t> Tractor Hook-Up . . . . . . . . . . . . . . . . . . . . . . </a:t>
            </a:r>
            <a:r>
              <a:rPr lang="en-US" altLang="zh-CN" sz="1000" dirty="0" smtClean="0"/>
              <a:t>.10</a:t>
            </a:r>
            <a:endParaRPr lang="en-US" altLang="zh-CN" sz="1000" dirty="0"/>
          </a:p>
          <a:p>
            <a:pPr algn="r"/>
            <a:r>
              <a:rPr lang="en-US" altLang="zh-CN" sz="1000" dirty="0"/>
              <a:t> Driveline Installation . . . . . . . . . . . . . . . . . . . </a:t>
            </a:r>
            <a:r>
              <a:rPr lang="en-US" altLang="zh-CN" sz="1000" dirty="0" smtClean="0"/>
              <a:t>10</a:t>
            </a:r>
            <a:endParaRPr lang="en-US" altLang="zh-CN" sz="1000" dirty="0"/>
          </a:p>
          <a:p>
            <a:pPr algn="r"/>
            <a:r>
              <a:rPr lang="en-US" altLang="zh-CN" sz="1000" dirty="0"/>
              <a:t> Check Driveline Collapsible Length . . . . . . . </a:t>
            </a:r>
            <a:r>
              <a:rPr lang="en-US" altLang="zh-CN" sz="1000" dirty="0" smtClean="0"/>
              <a:t>.11</a:t>
            </a:r>
            <a:endParaRPr lang="en-US" altLang="zh-CN" sz="1000" dirty="0"/>
          </a:p>
          <a:p>
            <a:pPr algn="r"/>
            <a:r>
              <a:rPr lang="en-US" altLang="zh-CN" sz="1000" dirty="0"/>
              <a:t> Shorten Driveline Length . . . . . . . . . . . . . . . </a:t>
            </a:r>
            <a:r>
              <a:rPr lang="en-US" altLang="zh-CN" sz="1000" dirty="0" smtClean="0"/>
              <a:t>.11</a:t>
            </a:r>
            <a:endParaRPr lang="en-US" altLang="zh-CN" sz="1000" dirty="0"/>
          </a:p>
          <a:p>
            <a:pPr algn="r"/>
            <a:r>
              <a:rPr lang="en-US" altLang="zh-CN" sz="1000" dirty="0"/>
              <a:t> Check Driveline Extended Length . . . . . . . . </a:t>
            </a:r>
            <a:r>
              <a:rPr lang="en-US" altLang="zh-CN" sz="1000" dirty="0" smtClean="0"/>
              <a:t>.12</a:t>
            </a:r>
            <a:endParaRPr lang="en-US" altLang="zh-CN" sz="1000" dirty="0"/>
          </a:p>
          <a:p>
            <a:pPr algn="r"/>
            <a:r>
              <a:rPr lang="en-US" altLang="zh-CN" sz="1000" dirty="0"/>
              <a:t> Check Driveline Interference . . . . . . . . . . . . </a:t>
            </a:r>
            <a:r>
              <a:rPr lang="en-US" altLang="zh-CN" sz="1000" dirty="0" smtClean="0"/>
              <a:t>.12</a:t>
            </a:r>
            <a:endParaRPr lang="en-US" altLang="zh-CN" sz="1000" dirty="0"/>
          </a:p>
          <a:p>
            <a:pPr algn="r"/>
            <a:r>
              <a:rPr lang="en-US" altLang="zh-CN" sz="1000" b="1" dirty="0"/>
              <a:t>Section 2: Operating Instructions . . . . . . . . . </a:t>
            </a:r>
            <a:r>
              <a:rPr lang="en-US" altLang="zh-CN" sz="1000" b="1" dirty="0" smtClean="0"/>
              <a:t>.13</a:t>
            </a:r>
            <a:endParaRPr lang="en-US" altLang="zh-CN" sz="1000" b="1" dirty="0"/>
          </a:p>
          <a:p>
            <a:pPr algn="r"/>
            <a:r>
              <a:rPr lang="en-US" altLang="zh-CN" sz="1000" dirty="0"/>
              <a:t> Pre-Start Checklist . . . . . . . . . . . . . . . . . . . . . </a:t>
            </a:r>
            <a:r>
              <a:rPr lang="en-US" altLang="zh-CN" sz="1000" dirty="0" smtClean="0"/>
              <a:t>13</a:t>
            </a:r>
            <a:endParaRPr lang="en-US" altLang="zh-CN" sz="1000" dirty="0"/>
          </a:p>
          <a:p>
            <a:pPr algn="r"/>
            <a:r>
              <a:rPr lang="en-US" altLang="zh-CN" sz="1000" dirty="0"/>
              <a:t> Tractor Shut Down Procedure . . . . . . . . . . . </a:t>
            </a:r>
            <a:r>
              <a:rPr lang="en-US" altLang="zh-CN" sz="1000" dirty="0" smtClean="0"/>
              <a:t>.13</a:t>
            </a:r>
            <a:endParaRPr lang="en-US" altLang="zh-CN" sz="1000" dirty="0"/>
          </a:p>
          <a:p>
            <a:pPr algn="r"/>
            <a:r>
              <a:rPr lang="en-US" altLang="zh-CN" sz="1000" dirty="0"/>
              <a:t> Transporting . . . . . . . . . . . . . . . . . . . . . . . . . . </a:t>
            </a:r>
            <a:r>
              <a:rPr lang="en-US" altLang="zh-CN" sz="1000" dirty="0" smtClean="0"/>
              <a:t>13</a:t>
            </a:r>
            <a:endParaRPr lang="en-US" altLang="zh-CN" sz="1000" dirty="0"/>
          </a:p>
          <a:p>
            <a:pPr algn="r"/>
            <a:r>
              <a:rPr lang="en-US" altLang="zh-CN" sz="1000" dirty="0"/>
              <a:t> Safety Information . . . . . . . . . . . . . . . . . . . . . </a:t>
            </a:r>
            <a:r>
              <a:rPr lang="en-US" altLang="zh-CN" sz="1000" dirty="0" smtClean="0"/>
              <a:t>13</a:t>
            </a:r>
            <a:endParaRPr lang="en-US" altLang="zh-CN" sz="1000" dirty="0"/>
          </a:p>
          <a:p>
            <a:pPr algn="r"/>
            <a:r>
              <a:rPr lang="en-US" altLang="zh-CN" sz="1000" dirty="0"/>
              <a:t> </a:t>
            </a:r>
            <a:r>
              <a:rPr lang="en-US" altLang="zh-CN" sz="1000" dirty="0" smtClean="0"/>
              <a:t>working </a:t>
            </a:r>
            <a:r>
              <a:rPr lang="en-US" altLang="zh-CN" sz="1000" dirty="0"/>
              <a:t>Instructions . . . . . . . . . . . . . . . . . . . .</a:t>
            </a:r>
            <a:r>
              <a:rPr lang="en-US" altLang="zh-CN" sz="1000" dirty="0" smtClean="0"/>
              <a:t>14</a:t>
            </a:r>
            <a:endParaRPr lang="en-US" altLang="zh-CN" sz="1000" dirty="0"/>
          </a:p>
          <a:p>
            <a:pPr algn="r"/>
            <a:r>
              <a:rPr lang="en-US" altLang="zh-CN" sz="1000" dirty="0" smtClean="0"/>
              <a:t>Operating </a:t>
            </a:r>
            <a:r>
              <a:rPr lang="en-US" altLang="zh-CN" sz="1000" dirty="0"/>
              <a:t>Instructions . . . . . . . . . . . . . . . . . . </a:t>
            </a:r>
            <a:r>
              <a:rPr lang="en-US" altLang="zh-CN" sz="1000" dirty="0" smtClean="0"/>
              <a:t>14</a:t>
            </a:r>
            <a:endParaRPr lang="en-US" altLang="zh-CN" sz="1000" dirty="0"/>
          </a:p>
          <a:p>
            <a:pPr algn="r"/>
            <a:r>
              <a:rPr lang="en-US" altLang="zh-CN" sz="1000" dirty="0"/>
              <a:t> General Operating Instructions . . . . . . . . . . . </a:t>
            </a:r>
            <a:r>
              <a:rPr lang="en-US" altLang="zh-CN" sz="1000" dirty="0" smtClean="0"/>
              <a:t>15</a:t>
            </a:r>
            <a:endParaRPr lang="en-US" altLang="zh-CN" sz="1000" dirty="0" smtClean="0">
              <a:latin typeface="Arial" panose="020B0604020202020204" pitchFamily="34" charset="0"/>
            </a:endParaRPr>
          </a:p>
          <a:p>
            <a:endParaRPr lang="en-US" altLang="zh-CN" sz="1000" dirty="0">
              <a:latin typeface="Arial" panose="020B0604020202020204" pitchFamily="34" charset="0"/>
            </a:endParaRPr>
          </a:p>
          <a:p>
            <a:endParaRPr lang="en-US" altLang="zh-CN" sz="1000" dirty="0" smtClean="0">
              <a:latin typeface="Arial" panose="020B0604020202020204" pitchFamily="34" charset="0"/>
            </a:endParaRPr>
          </a:p>
          <a:p>
            <a:endParaRPr lang="en-US" altLang="zh-CN" sz="1000" dirty="0">
              <a:latin typeface="Arial" panose="020B0604020202020204" pitchFamily="34" charset="0"/>
            </a:endParaRPr>
          </a:p>
          <a:p>
            <a:endParaRPr lang="en-US" altLang="zh-CN" sz="1000" dirty="0" smtClean="0">
              <a:latin typeface="Arial" panose="020B0604020202020204" pitchFamily="34" charset="0"/>
            </a:endParaRPr>
          </a:p>
          <a:p>
            <a:r>
              <a:rPr lang="en-US" altLang="zh-CN" sz="1000" dirty="0" smtClean="0">
                <a:latin typeface="Arial" panose="020B0604020202020204" pitchFamily="34" charset="0"/>
              </a:rPr>
              <a:t> </a:t>
            </a:r>
            <a:endParaRPr lang="en-US" altLang="zh-CN" sz="1000" dirty="0">
              <a:latin typeface="Arial" panose="020B0604020202020204" pitchFamily="34" charset="0"/>
            </a:endParaRPr>
          </a:p>
          <a:p>
            <a:endParaRPr lang="en-US" altLang="zh-CN" sz="1000" dirty="0" smtClean="0">
              <a:latin typeface="Arial" panose="020B0604020202020204" pitchFamily="34" charset="0"/>
            </a:endParaRPr>
          </a:p>
          <a:p>
            <a:endParaRPr lang="en-US" altLang="zh-CN" sz="1000" dirty="0">
              <a:latin typeface="Arial" panose="020B0604020202020204" pitchFamily="34" charset="0"/>
            </a:endParaRPr>
          </a:p>
          <a:p>
            <a:endParaRPr lang="en-US" altLang="zh-CN" sz="1000" dirty="0" smtClean="0">
              <a:latin typeface="Arial" panose="020B0604020202020204" pitchFamily="34" charset="0"/>
            </a:endParaRPr>
          </a:p>
          <a:p>
            <a:endParaRPr lang="zh-CN" altLang="en-US" sz="1000" dirty="0"/>
          </a:p>
        </p:txBody>
      </p:sp>
      <p:sp>
        <p:nvSpPr>
          <p:cNvPr id="14" name="矩形 13"/>
          <p:cNvSpPr/>
          <p:nvPr/>
        </p:nvSpPr>
        <p:spPr>
          <a:xfrm>
            <a:off x="3140968" y="683568"/>
            <a:ext cx="3429000" cy="2708434"/>
          </a:xfrm>
          <a:prstGeom prst="rect">
            <a:avLst/>
          </a:prstGeom>
        </p:spPr>
        <p:txBody>
          <a:bodyPr>
            <a:spAutoFit/>
          </a:bodyPr>
          <a:lstStyle/>
          <a:p>
            <a:r>
              <a:rPr lang="en-US" altLang="zh-CN" sz="1000" b="1" dirty="0" smtClean="0">
                <a:latin typeface="Arial" panose="020B0604020202020204" pitchFamily="34" charset="0"/>
              </a:rPr>
              <a:t>Section </a:t>
            </a:r>
            <a:r>
              <a:rPr lang="en-US" altLang="zh-CN" sz="1000" b="1" dirty="0">
                <a:latin typeface="Arial" panose="020B0604020202020204" pitchFamily="34" charset="0"/>
              </a:rPr>
              <a:t>3: Adjustments . . . . . </a:t>
            </a:r>
            <a:r>
              <a:rPr lang="en-US" altLang="zh-CN" sz="1000" b="1" dirty="0" smtClean="0">
                <a:latin typeface="Arial" panose="020B0604020202020204" pitchFamily="34" charset="0"/>
              </a:rPr>
              <a:t>. </a:t>
            </a:r>
            <a:r>
              <a:rPr lang="en-US" altLang="zh-CN" sz="1000" b="1" dirty="0">
                <a:latin typeface="Arial" panose="020B0604020202020204" pitchFamily="34" charset="0"/>
              </a:rPr>
              <a:t>. . . . </a:t>
            </a:r>
            <a:r>
              <a:rPr lang="en-US" altLang="zh-CN" sz="1000" b="1" dirty="0" smtClean="0">
                <a:latin typeface="Arial" panose="020B0604020202020204" pitchFamily="34" charset="0"/>
              </a:rPr>
              <a:t>. </a:t>
            </a:r>
            <a:r>
              <a:rPr lang="en-US" altLang="zh-CN" sz="1000" b="1" dirty="0">
                <a:latin typeface="Arial" panose="020B0604020202020204" pitchFamily="34" charset="0"/>
              </a:rPr>
              <a:t>. . . . . </a:t>
            </a:r>
            <a:r>
              <a:rPr lang="en-US" altLang="zh-CN" sz="1000" b="1" dirty="0" smtClean="0">
                <a:latin typeface="Arial" panose="020B0604020202020204" pitchFamily="34" charset="0"/>
              </a:rPr>
              <a:t>. . </a:t>
            </a:r>
            <a:r>
              <a:rPr lang="en-US" altLang="zh-CN" sz="1000" b="1" dirty="0">
                <a:latin typeface="Arial" panose="020B0604020202020204" pitchFamily="34" charset="0"/>
              </a:rPr>
              <a:t>. . 16</a:t>
            </a:r>
          </a:p>
          <a:p>
            <a:r>
              <a:rPr lang="en-US" altLang="zh-CN" sz="1000" dirty="0" smtClean="0">
                <a:latin typeface="Arial" panose="020B0604020202020204" pitchFamily="34" charset="0"/>
              </a:rPr>
              <a:t>    Leveling </a:t>
            </a:r>
            <a:r>
              <a:rPr lang="en-US" altLang="zh-CN" sz="1000" dirty="0">
                <a:latin typeface="Arial" panose="020B0604020202020204" pitchFamily="34" charset="0"/>
              </a:rPr>
              <a:t>the </a:t>
            </a:r>
            <a:r>
              <a:rPr lang="en-US" altLang="zh-CN" sz="1000" dirty="0" smtClean="0">
                <a:latin typeface="Arial" panose="020B0604020202020204" pitchFamily="34" charset="0"/>
              </a:rPr>
              <a:t>Mowers . . . . . . . . . </a:t>
            </a:r>
            <a:r>
              <a:rPr lang="en-US" altLang="zh-CN" sz="1000" dirty="0">
                <a:latin typeface="Arial" panose="020B0604020202020204" pitchFamily="34" charset="0"/>
              </a:rPr>
              <a:t>. . . . . </a:t>
            </a:r>
            <a:r>
              <a:rPr lang="en-US" altLang="zh-CN" sz="1000" dirty="0" smtClean="0">
                <a:latin typeface="Arial" panose="020B0604020202020204" pitchFamily="34" charset="0"/>
              </a:rPr>
              <a:t>. </a:t>
            </a:r>
            <a:r>
              <a:rPr lang="en-US" altLang="zh-CN" sz="1000" dirty="0">
                <a:latin typeface="Arial" panose="020B0604020202020204" pitchFamily="34" charset="0"/>
              </a:rPr>
              <a:t>. . </a:t>
            </a:r>
            <a:r>
              <a:rPr lang="en-US" altLang="zh-CN" sz="1000" dirty="0" smtClean="0">
                <a:latin typeface="Arial" panose="020B0604020202020204" pitchFamily="34" charset="0"/>
              </a:rPr>
              <a:t>.</a:t>
            </a:r>
            <a:r>
              <a:rPr lang="en-US" altLang="zh-CN" sz="1000" dirty="0">
                <a:latin typeface="Arial" panose="020B0604020202020204" pitchFamily="34" charset="0"/>
              </a:rPr>
              <a:t> . . </a:t>
            </a:r>
            <a:r>
              <a:rPr lang="en-US" altLang="zh-CN" sz="1000" dirty="0" smtClean="0">
                <a:latin typeface="Arial" panose="020B0604020202020204" pitchFamily="34" charset="0"/>
              </a:rPr>
              <a:t> . </a:t>
            </a:r>
            <a:r>
              <a:rPr lang="en-US" altLang="zh-CN" sz="1000" dirty="0">
                <a:latin typeface="Arial" panose="020B0604020202020204" pitchFamily="34" charset="0"/>
              </a:rPr>
              <a:t>16</a:t>
            </a:r>
          </a:p>
          <a:p>
            <a:r>
              <a:rPr lang="en-US" altLang="zh-CN" sz="1000" dirty="0" smtClean="0">
                <a:latin typeface="Arial" panose="020B0604020202020204" pitchFamily="34" charset="0"/>
              </a:rPr>
              <a:t>    Crushing </a:t>
            </a:r>
            <a:r>
              <a:rPr lang="en-US" altLang="zh-CN" sz="1000" dirty="0">
                <a:latin typeface="Arial" panose="020B0604020202020204" pitchFamily="34" charset="0"/>
              </a:rPr>
              <a:t>Height Adjustment . . . . . . . . . . </a:t>
            </a:r>
            <a:r>
              <a:rPr lang="en-US" altLang="zh-CN" sz="1000" dirty="0" smtClean="0">
                <a:latin typeface="Arial" panose="020B0604020202020204" pitchFamily="34" charset="0"/>
              </a:rPr>
              <a:t>. . </a:t>
            </a:r>
            <a:r>
              <a:rPr lang="en-US" altLang="zh-CN" sz="1000" dirty="0">
                <a:latin typeface="Arial" panose="020B0604020202020204" pitchFamily="34" charset="0"/>
              </a:rPr>
              <a:t>. . </a:t>
            </a:r>
            <a:r>
              <a:rPr lang="en-US" altLang="zh-CN" sz="1000" dirty="0" smtClean="0">
                <a:latin typeface="Arial" panose="020B0604020202020204" pitchFamily="34" charset="0"/>
              </a:rPr>
              <a:t>. .16</a:t>
            </a:r>
            <a:endParaRPr lang="en-US" altLang="zh-CN" sz="1000" dirty="0">
              <a:latin typeface="Arial" panose="020B0604020202020204" pitchFamily="34" charset="0"/>
            </a:endParaRPr>
          </a:p>
          <a:p>
            <a:r>
              <a:rPr lang="en-US" altLang="zh-CN" sz="1000" dirty="0" smtClean="0">
                <a:latin typeface="Arial" panose="020B0604020202020204" pitchFamily="34" charset="0"/>
              </a:rPr>
              <a:t>    Belt </a:t>
            </a:r>
            <a:r>
              <a:rPr lang="en-US" altLang="zh-CN" sz="1000" dirty="0">
                <a:latin typeface="Arial" panose="020B0604020202020204" pitchFamily="34" charset="0"/>
              </a:rPr>
              <a:t>Tension Adjustment . . . . . . . . . . . . . . . . . </a:t>
            </a:r>
            <a:r>
              <a:rPr lang="en-US" altLang="zh-CN" sz="1000" dirty="0" smtClean="0">
                <a:latin typeface="Arial" panose="020B0604020202020204" pitchFamily="34" charset="0"/>
              </a:rPr>
              <a:t> . 16</a:t>
            </a:r>
            <a:endParaRPr lang="en-US" altLang="zh-CN" sz="1000" dirty="0">
              <a:latin typeface="Arial" panose="020B0604020202020204" pitchFamily="34" charset="0"/>
            </a:endParaRPr>
          </a:p>
          <a:p>
            <a:r>
              <a:rPr lang="en-US" altLang="zh-CN" sz="1000" dirty="0" smtClean="0">
                <a:latin typeface="Arial" panose="020B0604020202020204" pitchFamily="34" charset="0"/>
              </a:rPr>
              <a:t>    Rotor </a:t>
            </a:r>
            <a:r>
              <a:rPr lang="en-US" altLang="zh-CN" sz="1000" dirty="0">
                <a:latin typeface="Arial" panose="020B0604020202020204" pitchFamily="34" charset="0"/>
              </a:rPr>
              <a:t>Blade </a:t>
            </a:r>
            <a:r>
              <a:rPr lang="en-US" altLang="zh-CN" sz="1000" dirty="0" smtClean="0">
                <a:latin typeface="Arial" panose="020B0604020202020204" pitchFamily="34" charset="0"/>
              </a:rPr>
              <a:t>Replacement  </a:t>
            </a:r>
            <a:r>
              <a:rPr lang="en-US" altLang="zh-CN" sz="1000" dirty="0">
                <a:latin typeface="Arial" panose="020B0604020202020204" pitchFamily="34" charset="0"/>
              </a:rPr>
              <a:t>. . . . </a:t>
            </a:r>
            <a:r>
              <a:rPr lang="en-US" altLang="zh-CN" sz="1000" dirty="0" smtClean="0">
                <a:latin typeface="Arial" panose="020B0604020202020204" pitchFamily="34" charset="0"/>
              </a:rPr>
              <a:t>.</a:t>
            </a:r>
            <a:r>
              <a:rPr lang="en-US" altLang="zh-CN" sz="1000" dirty="0">
                <a:latin typeface="Arial" panose="020B0604020202020204" pitchFamily="34" charset="0"/>
              </a:rPr>
              <a:t> . . </a:t>
            </a:r>
            <a:r>
              <a:rPr lang="en-US" altLang="zh-CN" sz="1000" dirty="0" smtClean="0">
                <a:latin typeface="Arial" panose="020B0604020202020204" pitchFamily="34" charset="0"/>
              </a:rPr>
              <a:t>. . . . . </a:t>
            </a:r>
            <a:r>
              <a:rPr lang="en-US" altLang="zh-CN" sz="1000" dirty="0">
                <a:latin typeface="Arial" panose="020B0604020202020204" pitchFamily="34" charset="0"/>
              </a:rPr>
              <a:t>. . . . </a:t>
            </a:r>
            <a:r>
              <a:rPr lang="en-US" altLang="zh-CN" sz="1000" dirty="0" smtClean="0">
                <a:latin typeface="Arial" panose="020B0604020202020204" pitchFamily="34" charset="0"/>
              </a:rPr>
              <a:t>  17</a:t>
            </a:r>
          </a:p>
          <a:p>
            <a:r>
              <a:rPr lang="fr-FR" altLang="zh-CN" sz="1000" b="1" dirty="0">
                <a:latin typeface="Arial" panose="020B0604020202020204" pitchFamily="34" charset="0"/>
              </a:rPr>
              <a:t>Section 4: </a:t>
            </a:r>
            <a:r>
              <a:rPr lang="en-US" altLang="zh-CN" sz="1000" b="1" dirty="0"/>
              <a:t>Maintenance &amp; Lubrication . . . . </a:t>
            </a:r>
            <a:r>
              <a:rPr lang="en-US" altLang="zh-CN" sz="1000" b="1" dirty="0" smtClean="0"/>
              <a:t>.</a:t>
            </a:r>
            <a:r>
              <a:rPr lang="en-US" altLang="zh-CN" sz="1000" b="1" dirty="0"/>
              <a:t> . . . .</a:t>
            </a:r>
            <a:r>
              <a:rPr lang="en-US" altLang="zh-CN" sz="1000" b="1" dirty="0" smtClean="0"/>
              <a:t> </a:t>
            </a:r>
            <a:r>
              <a:rPr lang="en-US" altLang="zh-CN" sz="1000" b="1" dirty="0"/>
              <a:t>. . . </a:t>
            </a:r>
            <a:r>
              <a:rPr lang="en-US" altLang="zh-CN" sz="1000" b="1" dirty="0" smtClean="0"/>
              <a:t>18</a:t>
            </a:r>
          </a:p>
          <a:p>
            <a:r>
              <a:rPr lang="en-US" altLang="zh-CN" sz="1000" dirty="0" smtClean="0">
                <a:latin typeface="Arial" panose="020B0604020202020204" pitchFamily="34" charset="0"/>
              </a:rPr>
              <a:t>    Storage. </a:t>
            </a:r>
            <a:r>
              <a:rPr lang="en-US" altLang="zh-CN" sz="1000" dirty="0">
                <a:latin typeface="Arial" panose="020B0604020202020204" pitchFamily="34" charset="0"/>
              </a:rPr>
              <a:t>. . . . . . . . . . . . . . . . . . . . . . . . </a:t>
            </a:r>
            <a:r>
              <a:rPr lang="en-US" altLang="zh-CN" sz="1000" dirty="0" smtClean="0">
                <a:latin typeface="Arial" panose="020B0604020202020204" pitchFamily="34" charset="0"/>
              </a:rPr>
              <a:t>.. </a:t>
            </a:r>
            <a:r>
              <a:rPr lang="en-US" altLang="zh-CN" sz="1000" dirty="0">
                <a:latin typeface="Arial" panose="020B0604020202020204" pitchFamily="34" charset="0"/>
              </a:rPr>
              <a:t>. . . . . ..</a:t>
            </a:r>
            <a:r>
              <a:rPr lang="en-US" altLang="zh-CN" sz="1000" dirty="0" smtClean="0">
                <a:latin typeface="Arial" panose="020B0604020202020204" pitchFamily="34" charset="0"/>
              </a:rPr>
              <a:t>18</a:t>
            </a:r>
            <a:endParaRPr lang="en-US" altLang="zh-CN" sz="1000" b="1" dirty="0" smtClean="0"/>
          </a:p>
          <a:p>
            <a:r>
              <a:rPr lang="en-US" altLang="zh-CN" sz="1000" dirty="0" smtClean="0">
                <a:latin typeface="Arial" panose="020B0604020202020204" pitchFamily="34" charset="0"/>
              </a:rPr>
              <a:t>     Lubrication </a:t>
            </a:r>
            <a:r>
              <a:rPr lang="en-US" altLang="zh-CN" sz="1000" dirty="0">
                <a:latin typeface="Arial" panose="020B0604020202020204" pitchFamily="34" charset="0"/>
              </a:rPr>
              <a:t>Points . . . . . . . </a:t>
            </a:r>
            <a:r>
              <a:rPr lang="en-US" altLang="zh-CN" sz="1000" dirty="0" smtClean="0">
                <a:latin typeface="Arial" panose="020B0604020202020204" pitchFamily="34" charset="0"/>
              </a:rPr>
              <a:t>. </a:t>
            </a:r>
            <a:r>
              <a:rPr lang="en-US" altLang="zh-CN" sz="1000" dirty="0">
                <a:latin typeface="Arial" panose="020B0604020202020204" pitchFamily="34" charset="0"/>
              </a:rPr>
              <a:t>. . . . . . . . . . . . . . . .</a:t>
            </a:r>
            <a:r>
              <a:rPr lang="en-US" altLang="zh-CN" sz="1000" dirty="0" smtClean="0">
                <a:latin typeface="Arial" panose="020B0604020202020204" pitchFamily="34" charset="0"/>
              </a:rPr>
              <a:t>19</a:t>
            </a:r>
            <a:endParaRPr lang="en-US" altLang="zh-CN" sz="1000" dirty="0">
              <a:latin typeface="Arial" panose="020B0604020202020204" pitchFamily="34" charset="0"/>
            </a:endParaRPr>
          </a:p>
          <a:p>
            <a:r>
              <a:rPr lang="en-US" altLang="zh-CN" sz="1000" b="1" dirty="0" smtClean="0">
                <a:latin typeface="Arial" panose="020B0604020202020204" pitchFamily="34" charset="0"/>
              </a:rPr>
              <a:t>Section </a:t>
            </a:r>
            <a:r>
              <a:rPr lang="en-US" altLang="zh-CN" sz="1000" b="1" dirty="0">
                <a:latin typeface="Arial" panose="020B0604020202020204" pitchFamily="34" charset="0"/>
              </a:rPr>
              <a:t>5: Features &amp; </a:t>
            </a:r>
            <a:r>
              <a:rPr lang="en-US" altLang="zh-CN" sz="1000" b="1" dirty="0" smtClean="0">
                <a:latin typeface="Arial" panose="020B0604020202020204" pitchFamily="34" charset="0"/>
              </a:rPr>
              <a:t>Benefits. . </a:t>
            </a:r>
            <a:r>
              <a:rPr lang="en-US" altLang="zh-CN" sz="1000" b="1" dirty="0">
                <a:latin typeface="Arial" panose="020B0604020202020204" pitchFamily="34" charset="0"/>
              </a:rPr>
              <a:t>. . . . . . . . . . . . </a:t>
            </a:r>
            <a:r>
              <a:rPr lang="en-US" altLang="zh-CN" sz="1000" b="1" dirty="0" smtClean="0">
                <a:latin typeface="Arial" panose="020B0604020202020204" pitchFamily="34" charset="0"/>
              </a:rPr>
              <a:t> 21</a:t>
            </a:r>
            <a:endParaRPr lang="en-US" altLang="zh-CN" sz="1000" b="1" dirty="0">
              <a:latin typeface="Arial" panose="020B0604020202020204" pitchFamily="34" charset="0"/>
            </a:endParaRPr>
          </a:p>
          <a:p>
            <a:r>
              <a:rPr lang="en-US" altLang="zh-CN" sz="1000" b="1" dirty="0">
                <a:latin typeface="Arial" panose="020B0604020202020204" pitchFamily="34" charset="0"/>
              </a:rPr>
              <a:t>Section 6 </a:t>
            </a:r>
            <a:r>
              <a:rPr lang="en-US" altLang="zh-CN" sz="1000" b="1" dirty="0" smtClean="0">
                <a:latin typeface="Arial" panose="020B0604020202020204" pitchFamily="34" charset="0"/>
              </a:rPr>
              <a:t>: detailed </a:t>
            </a:r>
            <a:r>
              <a:rPr lang="en-US" altLang="zh-CN" sz="1000" b="1" dirty="0">
                <a:latin typeface="Arial" panose="020B0604020202020204" pitchFamily="34" charset="0"/>
              </a:rPr>
              <a:t>parameters</a:t>
            </a:r>
            <a:r>
              <a:rPr lang="en-US" altLang="zh-CN" sz="1000" b="1" dirty="0" smtClean="0">
                <a:latin typeface="Arial" panose="020B0604020202020204" pitchFamily="34" charset="0"/>
              </a:rPr>
              <a:t>. </a:t>
            </a:r>
            <a:r>
              <a:rPr lang="en-US" altLang="zh-CN" sz="1000" b="1" dirty="0">
                <a:latin typeface="Arial" panose="020B0604020202020204" pitchFamily="34" charset="0"/>
              </a:rPr>
              <a:t>. . . . . . . . . . . . </a:t>
            </a:r>
            <a:r>
              <a:rPr lang="en-US" altLang="zh-CN" sz="1000" b="1" dirty="0" smtClean="0">
                <a:latin typeface="Arial" panose="020B0604020202020204" pitchFamily="34" charset="0"/>
              </a:rPr>
              <a:t>. 22</a:t>
            </a:r>
            <a:endParaRPr lang="en-US" altLang="zh-CN" sz="1000" b="1" dirty="0">
              <a:latin typeface="Arial" panose="020B0604020202020204" pitchFamily="34" charset="0"/>
            </a:endParaRPr>
          </a:p>
          <a:p>
            <a:r>
              <a:rPr lang="en-US" altLang="zh-CN" sz="1000" b="1" dirty="0">
                <a:latin typeface="Arial" panose="020B0604020202020204" pitchFamily="34" charset="0"/>
              </a:rPr>
              <a:t>Section </a:t>
            </a:r>
            <a:r>
              <a:rPr lang="en-US" altLang="zh-CN" sz="1000" b="1" dirty="0" smtClean="0">
                <a:latin typeface="Arial" panose="020B0604020202020204" pitchFamily="34" charset="0"/>
              </a:rPr>
              <a:t>7 </a:t>
            </a:r>
            <a:r>
              <a:rPr lang="zh-CN" altLang="en-US" sz="1000" b="1" dirty="0" smtClean="0">
                <a:latin typeface="Arial" panose="020B0604020202020204" pitchFamily="34" charset="0"/>
              </a:rPr>
              <a:t>：</a:t>
            </a:r>
            <a:r>
              <a:rPr lang="en-US" altLang="zh-CN" sz="1000" b="1" dirty="0">
                <a:latin typeface="Arial" panose="020B0604020202020204" pitchFamily="34" charset="0"/>
              </a:rPr>
              <a:t>Part List. . . . . . . . . </a:t>
            </a:r>
            <a:r>
              <a:rPr lang="en-US" altLang="zh-CN" sz="1000" b="1" dirty="0" smtClean="0">
                <a:latin typeface="Arial" panose="020B0604020202020204" pitchFamily="34" charset="0"/>
              </a:rPr>
              <a:t>.</a:t>
            </a:r>
            <a:r>
              <a:rPr lang="en-US" altLang="zh-CN" sz="1000" b="1" dirty="0">
                <a:latin typeface="Arial" panose="020B0604020202020204" pitchFamily="34" charset="0"/>
              </a:rPr>
              <a:t> . . . . </a:t>
            </a:r>
            <a:r>
              <a:rPr lang="en-US" altLang="zh-CN" sz="1000" b="1" dirty="0" smtClean="0">
                <a:latin typeface="Arial" panose="020B0604020202020204" pitchFamily="34" charset="0"/>
              </a:rPr>
              <a:t>. </a:t>
            </a:r>
            <a:r>
              <a:rPr lang="en-US" altLang="zh-CN" sz="1000" b="1" dirty="0">
                <a:latin typeface="Arial" panose="020B0604020202020204" pitchFamily="34" charset="0"/>
              </a:rPr>
              <a:t>. . . .</a:t>
            </a:r>
            <a:r>
              <a:rPr lang="en-US" altLang="zh-CN" sz="1000" b="1" dirty="0" smtClean="0">
                <a:latin typeface="Arial" panose="020B0604020202020204" pitchFamily="34" charset="0"/>
              </a:rPr>
              <a:t> </a:t>
            </a:r>
            <a:r>
              <a:rPr lang="en-US" altLang="zh-CN" sz="1000" b="1" dirty="0">
                <a:latin typeface="Arial" panose="020B0604020202020204" pitchFamily="34" charset="0"/>
              </a:rPr>
              <a:t>. . . . </a:t>
            </a:r>
            <a:r>
              <a:rPr lang="en-US" altLang="zh-CN" sz="1000" b="1" dirty="0" smtClean="0">
                <a:latin typeface="Arial" panose="020B0604020202020204" pitchFamily="34" charset="0"/>
              </a:rPr>
              <a:t>23</a:t>
            </a:r>
            <a:endParaRPr lang="en-US" altLang="zh-CN" sz="1000" b="1" dirty="0">
              <a:latin typeface="Arial" panose="020B0604020202020204" pitchFamily="34" charset="0"/>
            </a:endParaRPr>
          </a:p>
          <a:p>
            <a:pPr lvl="0"/>
            <a:r>
              <a:rPr lang="en-US" altLang="zh-CN" sz="1000" b="1" dirty="0" smtClean="0">
                <a:latin typeface="Arial" panose="020B0604020202020204" pitchFamily="34" charset="0"/>
              </a:rPr>
              <a:t>Section 8 </a:t>
            </a:r>
            <a:r>
              <a:rPr lang="zh-CN" altLang="en-US" sz="1000" b="1" dirty="0" smtClean="0">
                <a:latin typeface="Arial" panose="020B0604020202020204" pitchFamily="34" charset="0"/>
              </a:rPr>
              <a:t>：</a:t>
            </a:r>
            <a:r>
              <a:rPr lang="en-US" altLang="zh-CN" sz="1000" b="1" dirty="0" smtClean="0">
                <a:latin typeface="Arial" panose="020B0604020202020204" pitchFamily="34" charset="0"/>
              </a:rPr>
              <a:t>Wearing parts list. </a:t>
            </a:r>
            <a:r>
              <a:rPr lang="en-US" altLang="zh-CN" sz="1000" b="1" dirty="0">
                <a:latin typeface="Arial" panose="020B0604020202020204" pitchFamily="34" charset="0"/>
              </a:rPr>
              <a:t>. . . . . . . . . . . </a:t>
            </a:r>
            <a:r>
              <a:rPr lang="en-US" altLang="zh-CN" sz="1000" b="1" dirty="0" smtClean="0">
                <a:latin typeface="Arial" panose="020B0604020202020204" pitchFamily="34" charset="0"/>
              </a:rPr>
              <a:t> </a:t>
            </a:r>
            <a:r>
              <a:rPr lang="en-US" altLang="zh-CN" sz="1000" b="1" dirty="0">
                <a:latin typeface="Arial" panose="020B0604020202020204" pitchFamily="34" charset="0"/>
              </a:rPr>
              <a:t>. .  </a:t>
            </a:r>
            <a:r>
              <a:rPr lang="en-US" altLang="zh-CN" sz="1000" b="1" dirty="0" smtClean="0">
                <a:latin typeface="Arial" panose="020B0604020202020204" pitchFamily="34" charset="0"/>
              </a:rPr>
              <a:t>41</a:t>
            </a:r>
            <a:endParaRPr lang="en-US" altLang="zh-CN" sz="1000" b="1" dirty="0">
              <a:latin typeface="Arial" panose="020B0604020202020204" pitchFamily="34" charset="0"/>
            </a:endParaRPr>
          </a:p>
          <a:p>
            <a:pPr lvl="0"/>
            <a:r>
              <a:rPr lang="en-US" altLang="zh-CN" sz="1000" b="1" dirty="0">
                <a:latin typeface="Arial" panose="020B0604020202020204" pitchFamily="34" charset="0"/>
              </a:rPr>
              <a:t>Section </a:t>
            </a:r>
            <a:r>
              <a:rPr lang="en-US" altLang="zh-CN" sz="1000" b="1" dirty="0" smtClean="0">
                <a:latin typeface="Arial" panose="020B0604020202020204" pitchFamily="34" charset="0"/>
              </a:rPr>
              <a:t>9 </a:t>
            </a:r>
            <a:r>
              <a:rPr lang="zh-CN" altLang="en-US" sz="1000" b="1" dirty="0" smtClean="0">
                <a:latin typeface="Arial" panose="020B0604020202020204" pitchFamily="34" charset="0"/>
              </a:rPr>
              <a:t>：</a:t>
            </a:r>
            <a:r>
              <a:rPr lang="en-US" altLang="zh-CN" sz="1000" b="1" dirty="0" smtClean="0">
                <a:latin typeface="Arial" panose="020B0604020202020204" pitchFamily="34" charset="0"/>
              </a:rPr>
              <a:t>Troubleshooting </a:t>
            </a:r>
            <a:r>
              <a:rPr lang="en-US" altLang="zh-CN" sz="1000" b="1" dirty="0">
                <a:latin typeface="Arial" panose="020B0604020202020204" pitchFamily="34" charset="0"/>
              </a:rPr>
              <a:t>. . . . . . . . . . . . . . .  </a:t>
            </a:r>
            <a:r>
              <a:rPr lang="en-US" altLang="zh-CN" sz="1000" b="1" dirty="0" smtClean="0">
                <a:latin typeface="Arial" panose="020B0604020202020204" pitchFamily="34" charset="0"/>
              </a:rPr>
              <a:t>42</a:t>
            </a:r>
            <a:endParaRPr lang="en-US" altLang="zh-CN" sz="1000" b="1" dirty="0">
              <a:latin typeface="Arial" panose="020B0604020202020204" pitchFamily="34" charset="0"/>
            </a:endParaRPr>
          </a:p>
          <a:p>
            <a:r>
              <a:rPr lang="fr-FR" altLang="zh-CN" sz="1000" b="1" dirty="0" smtClean="0">
                <a:latin typeface="Arial" panose="020B0604020202020204" pitchFamily="34" charset="0"/>
              </a:rPr>
              <a:t>Section 10: </a:t>
            </a:r>
            <a:r>
              <a:rPr lang="fr-FR" altLang="zh-CN" sz="1000" b="1" dirty="0">
                <a:latin typeface="Arial" panose="020B0604020202020204" pitchFamily="34" charset="0"/>
              </a:rPr>
              <a:t>Torque Values Chart . . . . . . . . . . . . </a:t>
            </a:r>
            <a:r>
              <a:rPr lang="fr-FR" altLang="zh-CN" sz="1000" b="1" dirty="0" smtClean="0">
                <a:latin typeface="Arial" panose="020B0604020202020204" pitchFamily="34" charset="0"/>
              </a:rPr>
              <a:t>43</a:t>
            </a:r>
            <a:endParaRPr lang="fr-FR" altLang="zh-CN" sz="1000" b="1" dirty="0">
              <a:latin typeface="Arial" panose="020B0604020202020204" pitchFamily="34" charset="0"/>
            </a:endParaRPr>
          </a:p>
          <a:p>
            <a:r>
              <a:rPr lang="en-US" altLang="zh-CN" sz="1000" b="1" dirty="0">
                <a:latin typeface="Arial" panose="020B0604020202020204" pitchFamily="34" charset="0"/>
              </a:rPr>
              <a:t>Section </a:t>
            </a:r>
            <a:r>
              <a:rPr lang="en-US" altLang="zh-CN" sz="1000" b="1" dirty="0" smtClean="0">
                <a:latin typeface="Arial" panose="020B0604020202020204" pitchFamily="34" charset="0"/>
              </a:rPr>
              <a:t>11: </a:t>
            </a:r>
            <a:r>
              <a:rPr lang="en-US" altLang="zh-CN" sz="1000" b="1" dirty="0">
                <a:latin typeface="Arial" panose="020B0604020202020204" pitchFamily="34" charset="0"/>
              </a:rPr>
              <a:t>Warranty . . . . . . . . . . . . . . . . . . . . . </a:t>
            </a:r>
            <a:r>
              <a:rPr lang="en-US" altLang="zh-CN" sz="1000" b="1" dirty="0" smtClean="0">
                <a:latin typeface="Arial" panose="020B0604020202020204" pitchFamily="34" charset="0"/>
              </a:rPr>
              <a:t>. 44</a:t>
            </a:r>
            <a:endParaRPr lang="en-US" altLang="zh-CN" sz="1000" dirty="0">
              <a:latin typeface="Arial" panose="020B0604020202020204" pitchFamily="34" charset="0"/>
            </a:endParaRPr>
          </a:p>
          <a:p>
            <a:pPr algn="r"/>
            <a:endParaRPr lang="en-US" altLang="zh-CN" sz="1000" dirty="0" smtClean="0">
              <a:latin typeface="Arial" panose="020B0604020202020204" pitchFamily="34" charset="0"/>
            </a:endParaRPr>
          </a:p>
          <a:p>
            <a:pPr algn="r"/>
            <a:endParaRPr lang="en-US" altLang="zh-CN" sz="1000" dirty="0" smtClean="0">
              <a:latin typeface="Arial" panose="020B0604020202020204" pitchFamily="34" charset="0"/>
            </a:endParaRPr>
          </a:p>
        </p:txBody>
      </p:sp>
      <p:sp>
        <p:nvSpPr>
          <p:cNvPr id="11" name="矩形 10"/>
          <p:cNvSpPr/>
          <p:nvPr/>
        </p:nvSpPr>
        <p:spPr>
          <a:xfrm>
            <a:off x="260648" y="8161332"/>
            <a:ext cx="6840760" cy="784830"/>
          </a:xfrm>
          <a:prstGeom prst="rect">
            <a:avLst/>
          </a:prstGeom>
        </p:spPr>
        <p:txBody>
          <a:bodyPr wrap="square">
            <a:spAutoFit/>
          </a:bodyPr>
          <a:lstStyle/>
          <a:p>
            <a:r>
              <a:rPr lang="en-US" altLang="zh-CN" sz="900" dirty="0">
                <a:latin typeface="Arial" panose="020B0604020202020204" pitchFamily="34" charset="0"/>
              </a:rPr>
              <a:t>© </a:t>
            </a:r>
            <a:r>
              <a:rPr lang="en-US" altLang="zh-CN" sz="800" dirty="0">
                <a:latin typeface="Arial" panose="020B0604020202020204" pitchFamily="34" charset="0"/>
              </a:rPr>
              <a:t>Copyright </a:t>
            </a:r>
            <a:r>
              <a:rPr lang="en-US" altLang="zh-CN" sz="800" dirty="0" smtClean="0">
                <a:latin typeface="Arial" panose="020B0604020202020204" pitchFamily="34" charset="0"/>
              </a:rPr>
              <a:t>2020 </a:t>
            </a:r>
            <a:r>
              <a:rPr lang="en-US" altLang="zh-CN" sz="800" dirty="0">
                <a:latin typeface="Arial" panose="020B0604020202020204" pitchFamily="34" charset="0"/>
              </a:rPr>
              <a:t>All rights </a:t>
            </a:r>
            <a:r>
              <a:rPr lang="en-US" altLang="zh-CN" sz="800" dirty="0" smtClean="0">
                <a:latin typeface="Arial" panose="020B0604020202020204" pitchFamily="34" charset="0"/>
              </a:rPr>
              <a:t>Reserved</a:t>
            </a:r>
          </a:p>
          <a:p>
            <a:endParaRPr lang="en-US" altLang="zh-CN" sz="800" dirty="0">
              <a:latin typeface="Arial" panose="020B0604020202020204" pitchFamily="34" charset="0"/>
            </a:endParaRPr>
          </a:p>
          <a:p>
            <a:r>
              <a:rPr lang="en-US" altLang="zh-CN" sz="700" dirty="0" smtClean="0">
                <a:latin typeface="Arial" panose="020B0604020202020204" pitchFamily="34" charset="0"/>
              </a:rPr>
              <a:t>We provides </a:t>
            </a:r>
            <a:r>
              <a:rPr lang="en-US" altLang="zh-CN" sz="700" dirty="0">
                <a:latin typeface="Arial" panose="020B0604020202020204" pitchFamily="34" charset="0"/>
              </a:rPr>
              <a:t>this publication “as is” without warranty of any kind, either expressed or implied. While every precaution has been taken in the</a:t>
            </a:r>
          </a:p>
          <a:p>
            <a:r>
              <a:rPr lang="en-US" altLang="zh-CN" sz="700" dirty="0">
                <a:latin typeface="Arial" panose="020B0604020202020204" pitchFamily="34" charset="0"/>
              </a:rPr>
              <a:t>preparation of this manual, </a:t>
            </a:r>
            <a:r>
              <a:rPr lang="en-US" altLang="zh-CN" sz="700" dirty="0" smtClean="0">
                <a:latin typeface="Arial" panose="020B0604020202020204" pitchFamily="34" charset="0"/>
              </a:rPr>
              <a:t>We assumes </a:t>
            </a:r>
            <a:r>
              <a:rPr lang="en-US" altLang="zh-CN" sz="700" dirty="0">
                <a:latin typeface="Arial" panose="020B0604020202020204" pitchFamily="34" charset="0"/>
              </a:rPr>
              <a:t>no responsibility for errors or omissions. Neither is any liability assumed for damages resulting </a:t>
            </a:r>
            <a:r>
              <a:rPr lang="en-US" altLang="zh-CN" sz="700" dirty="0" smtClean="0">
                <a:latin typeface="Arial" panose="020B0604020202020204" pitchFamily="34" charset="0"/>
              </a:rPr>
              <a:t>from the </a:t>
            </a:r>
            <a:r>
              <a:rPr lang="en-US" altLang="zh-CN" sz="700" dirty="0">
                <a:latin typeface="Arial" panose="020B0604020202020204" pitchFamily="34" charset="0"/>
              </a:rPr>
              <a:t>use</a:t>
            </a:r>
          </a:p>
          <a:p>
            <a:r>
              <a:rPr lang="en-US" altLang="zh-CN" sz="700" dirty="0">
                <a:latin typeface="Arial" panose="020B0604020202020204" pitchFamily="34" charset="0"/>
              </a:rPr>
              <a:t>of the information contained herein. </a:t>
            </a:r>
            <a:r>
              <a:rPr lang="en-US" altLang="zh-CN" sz="700" dirty="0" smtClean="0">
                <a:latin typeface="Arial" panose="020B0604020202020204" pitchFamily="34" charset="0"/>
              </a:rPr>
              <a:t>We reserves </a:t>
            </a:r>
            <a:r>
              <a:rPr lang="en-US" altLang="zh-CN" sz="700" dirty="0">
                <a:latin typeface="Arial" panose="020B0604020202020204" pitchFamily="34" charset="0"/>
              </a:rPr>
              <a:t>the right to revise and improve its products as it sees fit. This publication describes the state of this</a:t>
            </a:r>
          </a:p>
          <a:p>
            <a:r>
              <a:rPr lang="en-US" altLang="zh-CN" sz="700" dirty="0">
                <a:latin typeface="Arial" panose="020B0604020202020204" pitchFamily="34" charset="0"/>
              </a:rPr>
              <a:t>product at the time of its publication, and may not reflect the product in the future.</a:t>
            </a:r>
            <a:endParaRPr lang="zh-CN" altLang="en-US" dirty="0"/>
          </a:p>
        </p:txBody>
      </p:sp>
      <p:pic>
        <p:nvPicPr>
          <p:cNvPr id="10" name="图片 9"/>
          <p:cNvPicPr>
            <a:picLocks noChangeAspect="1"/>
          </p:cNvPicPr>
          <p:nvPr/>
        </p:nvPicPr>
        <p:blipFill>
          <a:blip r:embed="rId3"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476255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5" name="矩形 4"/>
          <p:cNvSpPr/>
          <p:nvPr/>
        </p:nvSpPr>
        <p:spPr>
          <a:xfrm>
            <a:off x="116632" y="680597"/>
            <a:ext cx="3429000" cy="1415772"/>
          </a:xfrm>
          <a:prstGeom prst="rect">
            <a:avLst/>
          </a:prstGeom>
        </p:spPr>
        <p:txBody>
          <a:bodyPr>
            <a:spAutoFit/>
          </a:bodyPr>
          <a:lstStyle/>
          <a:p>
            <a:r>
              <a:rPr lang="en-US" altLang="zh-CN" sz="1600" b="1" i="1" dirty="0"/>
              <a:t>Storage</a:t>
            </a:r>
          </a:p>
          <a:p>
            <a:r>
              <a:rPr lang="en-US" altLang="zh-CN" sz="1000" dirty="0">
                <a:latin typeface="Arial" panose="020B0604020202020204" pitchFamily="34" charset="0"/>
              </a:rPr>
              <a:t>It is good practice to clean off any dirt and grease that</a:t>
            </a:r>
          </a:p>
          <a:p>
            <a:r>
              <a:rPr lang="en-US" altLang="zh-CN" sz="1000" dirty="0">
                <a:latin typeface="Arial" panose="020B0604020202020204" pitchFamily="34" charset="0"/>
              </a:rPr>
              <a:t>may have accumulated on the </a:t>
            </a:r>
            <a:r>
              <a:rPr lang="en-US" altLang="zh-CN" sz="1000" dirty="0" smtClean="0">
                <a:latin typeface="Arial" panose="020B0604020202020204" pitchFamily="34" charset="0"/>
              </a:rPr>
              <a:t>Mowers and </a:t>
            </a:r>
            <a:r>
              <a:rPr lang="en-US" altLang="zh-CN" sz="1000" dirty="0">
                <a:latin typeface="Arial" panose="020B0604020202020204" pitchFamily="34" charset="0"/>
              </a:rPr>
              <a:t>to inspect </a:t>
            </a:r>
            <a:r>
              <a:rPr lang="en-US" altLang="zh-CN" sz="1000" dirty="0" smtClean="0">
                <a:latin typeface="Arial" panose="020B0604020202020204" pitchFamily="34" charset="0"/>
              </a:rPr>
              <a:t>and make </a:t>
            </a:r>
            <a:r>
              <a:rPr lang="en-US" altLang="zh-CN" sz="1000" dirty="0">
                <a:latin typeface="Arial" panose="020B0604020202020204" pitchFamily="34" charset="0"/>
              </a:rPr>
              <a:t>necessary repairs before parking the unit at </a:t>
            </a:r>
            <a:r>
              <a:rPr lang="en-US" altLang="zh-CN" sz="1000" dirty="0" smtClean="0">
                <a:latin typeface="Arial" panose="020B0604020202020204" pitchFamily="34" charset="0"/>
              </a:rPr>
              <a:t>the end </a:t>
            </a:r>
            <a:r>
              <a:rPr lang="en-US" altLang="zh-CN" sz="1000" dirty="0">
                <a:latin typeface="Arial" panose="020B0604020202020204" pitchFamily="34" charset="0"/>
              </a:rPr>
              <a:t>of the working season and for long periods. This </a:t>
            </a:r>
            <a:r>
              <a:rPr lang="en-US" altLang="zh-CN" sz="1000" dirty="0" smtClean="0">
                <a:latin typeface="Arial" panose="020B0604020202020204" pitchFamily="34" charset="0"/>
              </a:rPr>
              <a:t>will help </a:t>
            </a:r>
            <a:r>
              <a:rPr lang="en-US" altLang="zh-CN" sz="1000" dirty="0">
                <a:latin typeface="Arial" panose="020B0604020202020204" pitchFamily="34" charset="0"/>
              </a:rPr>
              <a:t>ensure that the </a:t>
            </a:r>
            <a:r>
              <a:rPr lang="en-US" altLang="zh-CN" sz="1000" dirty="0" smtClean="0">
                <a:latin typeface="Arial" panose="020B0604020202020204" pitchFamily="34" charset="0"/>
              </a:rPr>
              <a:t>Mowers  </a:t>
            </a:r>
            <a:r>
              <a:rPr lang="en-US" altLang="zh-CN" sz="1000" dirty="0">
                <a:latin typeface="Arial" panose="020B0604020202020204" pitchFamily="34" charset="0"/>
              </a:rPr>
              <a:t>will be ready for </a:t>
            </a:r>
            <a:r>
              <a:rPr lang="en-US" altLang="zh-CN" sz="1000" dirty="0" smtClean="0">
                <a:latin typeface="Arial" panose="020B0604020202020204" pitchFamily="34" charset="0"/>
              </a:rPr>
              <a:t>use the </a:t>
            </a:r>
            <a:r>
              <a:rPr lang="en-US" altLang="zh-CN" sz="1000" dirty="0">
                <a:latin typeface="Arial" panose="020B0604020202020204" pitchFamily="34" charset="0"/>
              </a:rPr>
              <a:t>next time you hook-up to it.</a:t>
            </a:r>
            <a:endParaRPr lang="zh-CN" altLang="en-US" sz="1000" dirty="0"/>
          </a:p>
          <a:p>
            <a:endParaRPr lang="en-US" altLang="zh-CN" sz="1000" dirty="0">
              <a:latin typeface="Arial" panose="020B0604020202020204" pitchFamily="34" charset="0"/>
            </a:endParaRPr>
          </a:p>
        </p:txBody>
      </p:sp>
      <p:sp>
        <p:nvSpPr>
          <p:cNvPr id="9" name="矩形 8"/>
          <p:cNvSpPr/>
          <p:nvPr/>
        </p:nvSpPr>
        <p:spPr>
          <a:xfrm>
            <a:off x="116632" y="1907704"/>
            <a:ext cx="3429000" cy="800219"/>
          </a:xfrm>
          <a:prstGeom prst="rect">
            <a:avLst/>
          </a:prstGeom>
        </p:spPr>
        <p:txBody>
          <a:bodyPr>
            <a:spAutoFit/>
          </a:bodyPr>
          <a:lstStyle/>
          <a:p>
            <a:r>
              <a:rPr lang="en-US" altLang="zh-CN" sz="1600" b="1" dirty="0">
                <a:solidFill>
                  <a:srgbClr val="FFFFFF"/>
                </a:solidFill>
                <a:latin typeface="Times New Roman" panose="02020603050405020304" pitchFamily="18" charset="0"/>
              </a:rPr>
              <a:t>! </a:t>
            </a:r>
            <a:r>
              <a:rPr lang="zh-CN" altLang="en-US" sz="1600" b="1" dirty="0">
                <a:solidFill>
                  <a:srgbClr val="C00000"/>
                </a:solidFill>
                <a:latin typeface="Times New Roman"/>
              </a:rPr>
              <a:t>! </a:t>
            </a:r>
            <a:r>
              <a:rPr lang="en-US" altLang="zh-CN" sz="1600" b="1" dirty="0" smtClean="0">
                <a:solidFill>
                  <a:srgbClr val="000000"/>
                </a:solidFill>
                <a:latin typeface="Arial" panose="020B0604020202020204" pitchFamily="34" charset="0"/>
              </a:rPr>
              <a:t>DANGER</a:t>
            </a:r>
            <a:endParaRPr lang="en-US" altLang="zh-CN" sz="1600" b="1" dirty="0">
              <a:solidFill>
                <a:srgbClr val="000000"/>
              </a:solidFill>
              <a:latin typeface="Arial" panose="020B0604020202020204" pitchFamily="34" charset="0"/>
            </a:endParaRPr>
          </a:p>
          <a:p>
            <a:r>
              <a:rPr lang="en-US" altLang="zh-CN" sz="1000" i="1" dirty="0">
                <a:solidFill>
                  <a:srgbClr val="000000"/>
                </a:solidFill>
                <a:latin typeface="Times New Roman" panose="02020603050405020304" pitchFamily="18" charset="0"/>
              </a:rPr>
              <a:t>Always disconnect main driveline from tractor PTO and</a:t>
            </a:r>
          </a:p>
          <a:p>
            <a:r>
              <a:rPr lang="en-US" altLang="zh-CN" sz="1000" i="1" dirty="0">
                <a:solidFill>
                  <a:srgbClr val="000000"/>
                </a:solidFill>
                <a:latin typeface="Times New Roman" panose="02020603050405020304" pitchFamily="18" charset="0"/>
              </a:rPr>
              <a:t>secure </a:t>
            </a:r>
            <a:r>
              <a:rPr lang="en-US" altLang="zh-CN" sz="1000" i="1" dirty="0" smtClean="0">
                <a:solidFill>
                  <a:srgbClr val="000000"/>
                </a:solidFill>
                <a:latin typeface="Times New Roman" panose="02020603050405020304" pitchFamily="18" charset="0"/>
              </a:rPr>
              <a:t>Mowers  </a:t>
            </a:r>
            <a:r>
              <a:rPr lang="en-US" altLang="zh-CN" sz="1000" i="1" dirty="0">
                <a:solidFill>
                  <a:srgbClr val="000000"/>
                </a:solidFill>
                <a:latin typeface="Times New Roman" panose="02020603050405020304" pitchFamily="18" charset="0"/>
              </a:rPr>
              <a:t>in the up position with solid supports before</a:t>
            </a:r>
          </a:p>
          <a:p>
            <a:r>
              <a:rPr lang="en-US" altLang="zh-CN" sz="1000" i="1" dirty="0">
                <a:solidFill>
                  <a:srgbClr val="000000"/>
                </a:solidFill>
                <a:latin typeface="Times New Roman" panose="02020603050405020304" pitchFamily="18" charset="0"/>
              </a:rPr>
              <a:t>servicing underside of the </a:t>
            </a:r>
            <a:r>
              <a:rPr lang="en-US" altLang="zh-CN" sz="1000" i="1" dirty="0" smtClean="0">
                <a:solidFill>
                  <a:srgbClr val="000000"/>
                </a:solidFill>
                <a:latin typeface="Times New Roman" panose="02020603050405020304" pitchFamily="18" charset="0"/>
              </a:rPr>
              <a:t>Mowers .</a:t>
            </a:r>
            <a:endParaRPr lang="zh-CN" altLang="en-US" sz="1000" dirty="0"/>
          </a:p>
        </p:txBody>
      </p:sp>
      <p:sp>
        <p:nvSpPr>
          <p:cNvPr id="11" name="矩形 10"/>
          <p:cNvSpPr/>
          <p:nvPr/>
        </p:nvSpPr>
        <p:spPr>
          <a:xfrm>
            <a:off x="116632" y="2843808"/>
            <a:ext cx="3528392" cy="4093428"/>
          </a:xfrm>
          <a:prstGeom prst="rect">
            <a:avLst/>
          </a:prstGeom>
        </p:spPr>
        <p:txBody>
          <a:bodyPr wrap="square">
            <a:spAutoFit/>
          </a:bodyPr>
          <a:lstStyle/>
          <a:p>
            <a:r>
              <a:rPr lang="en-US" altLang="zh-CN" sz="1000" dirty="0" smtClean="0">
                <a:latin typeface="Arial" panose="020B0604020202020204" pitchFamily="34" charset="0"/>
              </a:rPr>
              <a:t>1. Remove </a:t>
            </a:r>
            <a:r>
              <a:rPr lang="en-US" altLang="zh-CN" sz="1000" dirty="0">
                <a:latin typeface="Arial" panose="020B0604020202020204" pitchFamily="34" charset="0"/>
              </a:rPr>
              <a:t>any dirt and grease that may </a:t>
            </a:r>
            <a:r>
              <a:rPr lang="en-US" altLang="zh-CN" sz="1000" dirty="0" smtClean="0">
                <a:latin typeface="Arial" panose="020B0604020202020204" pitchFamily="34" charset="0"/>
              </a:rPr>
              <a:t>have</a:t>
            </a:r>
          </a:p>
          <a:p>
            <a:r>
              <a:rPr lang="en-US" altLang="zh-CN" sz="1000" dirty="0" smtClean="0">
                <a:latin typeface="Arial" panose="020B0604020202020204" pitchFamily="34" charset="0"/>
              </a:rPr>
              <a:t>    accumulated on the Mowers and moving</a:t>
            </a:r>
          </a:p>
          <a:p>
            <a:r>
              <a:rPr lang="en-US" altLang="zh-CN" sz="1000" dirty="0" smtClean="0">
                <a:latin typeface="Arial" panose="020B0604020202020204" pitchFamily="34" charset="0"/>
              </a:rPr>
              <a:t>    parts Scrape </a:t>
            </a:r>
            <a:r>
              <a:rPr lang="en-US" altLang="zh-CN" sz="1000" dirty="0">
                <a:latin typeface="Arial" panose="020B0604020202020204" pitchFamily="34" charset="0"/>
              </a:rPr>
              <a:t>off compacted dirt from under the hood </a:t>
            </a:r>
            <a:r>
              <a:rPr lang="en-US" altLang="zh-CN" sz="1000" dirty="0" smtClean="0">
                <a:latin typeface="Arial" panose="020B0604020202020204" pitchFamily="34" charset="0"/>
              </a:rPr>
              <a:t>and</a:t>
            </a:r>
          </a:p>
          <a:p>
            <a:r>
              <a:rPr lang="en-US" altLang="zh-CN" sz="1000" dirty="0" smtClean="0">
                <a:latin typeface="Arial" panose="020B0604020202020204" pitchFamily="34" charset="0"/>
              </a:rPr>
              <a:t>    then wash the surface thoroughly with a garden hose.</a:t>
            </a:r>
          </a:p>
          <a:p>
            <a:r>
              <a:rPr lang="en-US" altLang="zh-CN" sz="1000" dirty="0" smtClean="0">
                <a:latin typeface="Arial" panose="020B0604020202020204" pitchFamily="34" charset="0"/>
              </a:rPr>
              <a:t>2</a:t>
            </a:r>
            <a:r>
              <a:rPr lang="en-US" altLang="zh-CN" sz="1000" dirty="0">
                <a:latin typeface="Arial" panose="020B0604020202020204" pitchFamily="34" charset="0"/>
              </a:rPr>
              <a:t>. Check rotor </a:t>
            </a:r>
            <a:r>
              <a:rPr lang="en-US" altLang="zh-CN" sz="1000" dirty="0" smtClean="0">
                <a:latin typeface="Arial" panose="020B0604020202020204" pitchFamily="34" charset="0"/>
              </a:rPr>
              <a:t>blade </a:t>
            </a:r>
            <a:r>
              <a:rPr lang="en-US" altLang="zh-CN" sz="1000" dirty="0">
                <a:latin typeface="Arial" panose="020B0604020202020204" pitchFamily="34" charset="0"/>
              </a:rPr>
              <a:t>and </a:t>
            </a:r>
            <a:r>
              <a:rPr lang="en-US" altLang="zh-CN" sz="1000" dirty="0" smtClean="0">
                <a:latin typeface="Arial" panose="020B0604020202020204" pitchFamily="34" charset="0"/>
              </a:rPr>
              <a:t>blade </a:t>
            </a:r>
            <a:r>
              <a:rPr lang="en-US" altLang="zh-CN" sz="1000" dirty="0">
                <a:latin typeface="Arial" panose="020B0604020202020204" pitchFamily="34" charset="0"/>
              </a:rPr>
              <a:t>bolts for wear and</a:t>
            </a:r>
          </a:p>
          <a:p>
            <a:r>
              <a:rPr lang="en-US" altLang="zh-CN" sz="1000" dirty="0" smtClean="0">
                <a:latin typeface="Arial" panose="020B0604020202020204" pitchFamily="34" charset="0"/>
              </a:rPr>
              <a:t>    replace </a:t>
            </a:r>
            <a:r>
              <a:rPr lang="en-US" altLang="zh-CN" sz="1000" dirty="0">
                <a:latin typeface="Arial" panose="020B0604020202020204" pitchFamily="34" charset="0"/>
              </a:rPr>
              <a:t>if necessary. See </a:t>
            </a:r>
            <a:r>
              <a:rPr lang="en-US" altLang="zh-CN" sz="1000" b="1" dirty="0">
                <a:latin typeface="Arial" panose="020B0604020202020204" pitchFamily="34" charset="0"/>
              </a:rPr>
              <a:t>“Rotor </a:t>
            </a:r>
            <a:r>
              <a:rPr lang="en-US" altLang="zh-CN" sz="1000" b="1" dirty="0" smtClean="0">
                <a:latin typeface="Arial" panose="020B0604020202020204" pitchFamily="34" charset="0"/>
              </a:rPr>
              <a:t>blade</a:t>
            </a:r>
            <a:endParaRPr lang="en-US" altLang="zh-CN" sz="1000" b="1" dirty="0">
              <a:latin typeface="Arial" panose="020B0604020202020204" pitchFamily="34" charset="0"/>
            </a:endParaRPr>
          </a:p>
          <a:p>
            <a:r>
              <a:rPr lang="en-US" altLang="zh-CN" sz="1000" b="1" dirty="0" smtClean="0">
                <a:latin typeface="Arial" panose="020B0604020202020204" pitchFamily="34" charset="0"/>
              </a:rPr>
              <a:t>    Replacement</a:t>
            </a:r>
            <a:r>
              <a:rPr lang="en-US" altLang="zh-CN" sz="1000" b="1" dirty="0">
                <a:latin typeface="Arial" panose="020B0604020202020204" pitchFamily="34" charset="0"/>
              </a:rPr>
              <a:t>” </a:t>
            </a:r>
            <a:r>
              <a:rPr lang="en-US" altLang="zh-CN" sz="1000" dirty="0">
                <a:latin typeface="Arial" panose="020B0604020202020204" pitchFamily="34" charset="0"/>
              </a:rPr>
              <a:t>on page </a:t>
            </a:r>
            <a:r>
              <a:rPr lang="en-US" altLang="zh-CN" sz="1000" dirty="0" smtClean="0">
                <a:latin typeface="Arial" panose="020B0604020202020204" pitchFamily="34" charset="0"/>
              </a:rPr>
              <a:t>17.</a:t>
            </a:r>
            <a:endParaRPr lang="en-US" altLang="zh-CN" sz="1000" dirty="0">
              <a:latin typeface="Arial" panose="020B0604020202020204" pitchFamily="34" charset="0"/>
            </a:endParaRPr>
          </a:p>
          <a:p>
            <a:r>
              <a:rPr lang="en-US" altLang="zh-CN" sz="1000" dirty="0">
                <a:latin typeface="Arial" panose="020B0604020202020204" pitchFamily="34" charset="0"/>
              </a:rPr>
              <a:t>3. Inspect </a:t>
            </a:r>
            <a:r>
              <a:rPr lang="en-US" altLang="zh-CN" sz="1000" dirty="0" smtClean="0">
                <a:latin typeface="Arial" panose="020B0604020202020204" pitchFamily="34" charset="0"/>
              </a:rPr>
              <a:t>Mowers for </a:t>
            </a:r>
            <a:r>
              <a:rPr lang="en-US" altLang="zh-CN" sz="1000" dirty="0">
                <a:latin typeface="Arial" panose="020B0604020202020204" pitchFamily="34" charset="0"/>
              </a:rPr>
              <a:t>loose, damaged, or </a:t>
            </a:r>
            <a:endParaRPr lang="en-US" altLang="zh-CN" sz="1000" dirty="0" smtClean="0">
              <a:latin typeface="Arial" panose="020B0604020202020204" pitchFamily="34" charset="0"/>
            </a:endParaRPr>
          </a:p>
          <a:p>
            <a:r>
              <a:rPr lang="en-US" altLang="zh-CN" sz="1000" dirty="0">
                <a:latin typeface="Arial" panose="020B0604020202020204" pitchFamily="34" charset="0"/>
              </a:rPr>
              <a:t> </a:t>
            </a:r>
            <a:r>
              <a:rPr lang="en-US" altLang="zh-CN" sz="1000" dirty="0" smtClean="0">
                <a:latin typeface="Arial" panose="020B0604020202020204" pitchFamily="34" charset="0"/>
              </a:rPr>
              <a:t>   worn parts and </a:t>
            </a:r>
            <a:r>
              <a:rPr lang="en-US" altLang="zh-CN" sz="1000" dirty="0">
                <a:latin typeface="Arial" panose="020B0604020202020204" pitchFamily="34" charset="0"/>
              </a:rPr>
              <a:t>adjust or replace as needed.</a:t>
            </a:r>
          </a:p>
          <a:p>
            <a:r>
              <a:rPr lang="en-US" altLang="zh-CN" sz="1000" dirty="0">
                <a:latin typeface="Arial" panose="020B0604020202020204" pitchFamily="34" charset="0"/>
              </a:rPr>
              <a:t>4. Repaint parts where paint is worn or scratched to</a:t>
            </a:r>
          </a:p>
          <a:p>
            <a:r>
              <a:rPr lang="en-US" altLang="zh-CN" sz="1000" dirty="0" smtClean="0">
                <a:latin typeface="Arial" panose="020B0604020202020204" pitchFamily="34" charset="0"/>
              </a:rPr>
              <a:t>    prevent </a:t>
            </a:r>
            <a:r>
              <a:rPr lang="en-US" altLang="zh-CN" sz="1000" dirty="0">
                <a:latin typeface="Arial" panose="020B0604020202020204" pitchFamily="34" charset="0"/>
              </a:rPr>
              <a:t>rust. Ask your dealer for </a:t>
            </a:r>
            <a:r>
              <a:rPr lang="en-US" altLang="zh-CN" sz="1000" dirty="0" smtClean="0">
                <a:latin typeface="Arial" panose="020B0604020202020204" pitchFamily="34" charset="0"/>
              </a:rPr>
              <a:t>MATENG aerosol</a:t>
            </a:r>
            <a:endParaRPr lang="en-US" altLang="zh-CN" sz="1000" dirty="0">
              <a:latin typeface="Arial" panose="020B0604020202020204" pitchFamily="34" charset="0"/>
            </a:endParaRPr>
          </a:p>
          <a:p>
            <a:r>
              <a:rPr lang="en-US" altLang="zh-CN" sz="1000" dirty="0" smtClean="0">
                <a:latin typeface="Arial" panose="020B0604020202020204" pitchFamily="34" charset="0"/>
              </a:rPr>
              <a:t>    touch-up </a:t>
            </a:r>
            <a:r>
              <a:rPr lang="en-US" altLang="zh-CN" sz="1000" dirty="0">
                <a:latin typeface="Arial" panose="020B0604020202020204" pitchFamily="34" charset="0"/>
              </a:rPr>
              <a:t>paint </a:t>
            </a:r>
            <a:r>
              <a:rPr lang="en-US" altLang="zh-CN" sz="1000" dirty="0" smtClean="0">
                <a:latin typeface="Arial" panose="020B0604020202020204" pitchFamily="34" charset="0"/>
              </a:rPr>
              <a:t>It </a:t>
            </a:r>
            <a:r>
              <a:rPr lang="en-US" altLang="zh-CN" sz="1000" dirty="0">
                <a:latin typeface="Arial" panose="020B0604020202020204" pitchFamily="34" charset="0"/>
              </a:rPr>
              <a:t>are also available </a:t>
            </a:r>
            <a:r>
              <a:rPr lang="en-US" altLang="zh-CN" sz="1000" dirty="0" smtClean="0">
                <a:latin typeface="Arial" panose="020B0604020202020204" pitchFamily="34" charset="0"/>
              </a:rPr>
              <a:t>in touch-up </a:t>
            </a:r>
            <a:r>
              <a:rPr lang="en-US" altLang="zh-CN" sz="1000" dirty="0">
                <a:latin typeface="Arial" panose="020B0604020202020204" pitchFamily="34" charset="0"/>
              </a:rPr>
              <a:t>bottles </a:t>
            </a:r>
            <a:endParaRPr lang="en-US" altLang="zh-CN" sz="1000" dirty="0" smtClean="0">
              <a:latin typeface="Arial" panose="020B0604020202020204" pitchFamily="34" charset="0"/>
            </a:endParaRPr>
          </a:p>
          <a:p>
            <a:r>
              <a:rPr lang="en-US" altLang="zh-CN" sz="1000" dirty="0" smtClean="0">
                <a:latin typeface="Arial" panose="020B0604020202020204" pitchFamily="34" charset="0"/>
              </a:rPr>
              <a:t>    with </a:t>
            </a:r>
            <a:r>
              <a:rPr lang="en-US" altLang="zh-CN" sz="1000" dirty="0">
                <a:latin typeface="Arial" panose="020B0604020202020204" pitchFamily="34" charset="0"/>
              </a:rPr>
              <a:t>brush, quarts, and gallon </a:t>
            </a:r>
            <a:r>
              <a:rPr lang="en-US" altLang="zh-CN" sz="1000" dirty="0" smtClean="0">
                <a:latin typeface="Arial" panose="020B0604020202020204" pitchFamily="34" charset="0"/>
              </a:rPr>
              <a:t>sizes by </a:t>
            </a:r>
            <a:r>
              <a:rPr lang="en-US" altLang="zh-CN" sz="1000" dirty="0">
                <a:latin typeface="Arial" panose="020B0604020202020204" pitchFamily="34" charset="0"/>
              </a:rPr>
              <a:t>adding TU, QT, </a:t>
            </a:r>
            <a:endParaRPr lang="en-US" altLang="zh-CN" sz="1000" dirty="0" smtClean="0">
              <a:latin typeface="Arial" panose="020B0604020202020204" pitchFamily="34" charset="0"/>
            </a:endParaRPr>
          </a:p>
          <a:p>
            <a:r>
              <a:rPr lang="en-US" altLang="zh-CN" sz="1000" dirty="0" smtClean="0">
                <a:latin typeface="Arial" panose="020B0604020202020204" pitchFamily="34" charset="0"/>
              </a:rPr>
              <a:t>    or </a:t>
            </a:r>
            <a:r>
              <a:rPr lang="en-US" altLang="zh-CN" sz="1000" dirty="0">
                <a:latin typeface="Arial" panose="020B0604020202020204" pitchFamily="34" charset="0"/>
              </a:rPr>
              <a:t>GL to the end of the aerosol </a:t>
            </a:r>
            <a:r>
              <a:rPr lang="en-US" altLang="zh-CN" sz="1000" dirty="0" smtClean="0">
                <a:latin typeface="Arial" panose="020B0604020202020204" pitchFamily="34" charset="0"/>
              </a:rPr>
              <a:t>part number.</a:t>
            </a:r>
          </a:p>
          <a:p>
            <a:r>
              <a:rPr lang="en-US" altLang="zh-CN" sz="1000" dirty="0" smtClean="0">
                <a:latin typeface="Arial" panose="020B0604020202020204" pitchFamily="34" charset="0"/>
              </a:rPr>
              <a:t>5. Replace all damaged or missing labels.</a:t>
            </a:r>
          </a:p>
          <a:p>
            <a:r>
              <a:rPr lang="en-US" altLang="zh-CN" sz="1000" dirty="0" smtClean="0">
                <a:latin typeface="Arial" panose="020B0604020202020204" pitchFamily="34" charset="0"/>
              </a:rPr>
              <a:t>6. A light coat of oil or grease may also be applied to</a:t>
            </a:r>
          </a:p>
          <a:p>
            <a:r>
              <a:rPr lang="en-US" altLang="zh-CN" sz="1000" dirty="0" smtClean="0">
                <a:latin typeface="Arial" panose="020B0604020202020204" pitchFamily="34" charset="0"/>
              </a:rPr>
              <a:t>    areas where paint has worn off to minimize oxidation.</a:t>
            </a:r>
          </a:p>
          <a:p>
            <a:r>
              <a:rPr lang="en-US" altLang="zh-CN" sz="1000" dirty="0" smtClean="0">
                <a:latin typeface="Arial" panose="020B0604020202020204" pitchFamily="34" charset="0"/>
              </a:rPr>
              <a:t>7. Lubricate as noted under </a:t>
            </a:r>
            <a:r>
              <a:rPr lang="en-US" altLang="zh-CN" sz="1000" b="1" dirty="0" smtClean="0">
                <a:latin typeface="Arial" panose="020B0604020202020204" pitchFamily="34" charset="0"/>
              </a:rPr>
              <a:t>“Lubrication Points” </a:t>
            </a:r>
            <a:r>
              <a:rPr lang="en-US" altLang="zh-CN" sz="1000" dirty="0" smtClean="0">
                <a:latin typeface="Arial" panose="020B0604020202020204" pitchFamily="34" charset="0"/>
              </a:rPr>
              <a:t>on</a:t>
            </a:r>
          </a:p>
          <a:p>
            <a:r>
              <a:rPr lang="en-US" altLang="zh-CN" sz="1000" dirty="0" smtClean="0">
                <a:latin typeface="Arial" panose="020B0604020202020204" pitchFamily="34" charset="0"/>
              </a:rPr>
              <a:t>    page 19.</a:t>
            </a:r>
          </a:p>
          <a:p>
            <a:r>
              <a:rPr lang="en-US" altLang="zh-CN" sz="1000" dirty="0" smtClean="0">
                <a:latin typeface="Arial" panose="020B0604020202020204" pitchFamily="34" charset="0"/>
              </a:rPr>
              <a:t>8. Store equipment on a level surface in a clean, dry place.</a:t>
            </a:r>
          </a:p>
          <a:p>
            <a:r>
              <a:rPr lang="en-US" altLang="zh-CN" sz="1000" dirty="0" smtClean="0">
                <a:latin typeface="Arial" panose="020B0604020202020204" pitchFamily="34" charset="0"/>
              </a:rPr>
              <a:t>    Inside storage will reduce maintenance and make for </a:t>
            </a:r>
          </a:p>
          <a:p>
            <a:r>
              <a:rPr lang="en-US" altLang="zh-CN" sz="1000" dirty="0" smtClean="0">
                <a:latin typeface="Arial" panose="020B0604020202020204" pitchFamily="34" charset="0"/>
              </a:rPr>
              <a:t>    a longer mower life. Position the unit on a flat surface</a:t>
            </a:r>
          </a:p>
          <a:p>
            <a:r>
              <a:rPr lang="en-US" altLang="zh-CN" sz="1000" dirty="0" smtClean="0">
                <a:latin typeface="Arial" panose="020B0604020202020204" pitchFamily="34" charset="0"/>
              </a:rPr>
              <a:t>    with jack stands lowered to a suitable 3-Point height.</a:t>
            </a:r>
          </a:p>
          <a:p>
            <a:r>
              <a:rPr lang="en-US" altLang="zh-CN" sz="1000" dirty="0" smtClean="0">
                <a:latin typeface="Arial" panose="020B0604020202020204" pitchFamily="34" charset="0"/>
              </a:rPr>
              <a:t>    Ensure that the main frame is stable.</a:t>
            </a:r>
          </a:p>
          <a:p>
            <a:r>
              <a:rPr lang="en-US" altLang="zh-CN" sz="1000" dirty="0" smtClean="0">
                <a:latin typeface="Arial" panose="020B0604020202020204" pitchFamily="34" charset="0"/>
              </a:rPr>
              <a:t>9. Store driveline end off the ground.</a:t>
            </a:r>
            <a:endParaRPr lang="zh-CN" altLang="en-US" sz="1000" dirty="0" smtClean="0"/>
          </a:p>
          <a:p>
            <a:endParaRPr lang="zh-CN" altLang="en-US" sz="1000" dirty="0"/>
          </a:p>
        </p:txBody>
      </p:sp>
      <p:sp>
        <p:nvSpPr>
          <p:cNvPr id="17" name="矩形 16"/>
          <p:cNvSpPr/>
          <p:nvPr/>
        </p:nvSpPr>
        <p:spPr>
          <a:xfrm>
            <a:off x="260648" y="278346"/>
            <a:ext cx="2932213" cy="276999"/>
          </a:xfrm>
          <a:prstGeom prst="rect">
            <a:avLst/>
          </a:prstGeom>
        </p:spPr>
        <p:txBody>
          <a:bodyPr wrap="none">
            <a:spAutoFit/>
          </a:bodyPr>
          <a:lstStyle/>
          <a:p>
            <a:r>
              <a:rPr lang="fr-FR" altLang="zh-CN" sz="1200" b="1" dirty="0">
                <a:latin typeface="Arial" panose="020B0604020202020204" pitchFamily="34" charset="0"/>
              </a:rPr>
              <a:t>Section 4: Maintenance &amp; Lubrication</a:t>
            </a:r>
            <a:endParaRPr lang="zh-CN" altLang="en-US" sz="12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18</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14" name="图片 13"/>
          <p:cNvPicPr>
            <a:picLocks noChangeAspect="1"/>
          </p:cNvPicPr>
          <p:nvPr/>
        </p:nvPicPr>
        <p:blipFill>
          <a:blip r:embed="rId3"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538404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47281" y="6141777"/>
            <a:ext cx="3090428" cy="2298452"/>
          </a:xfrm>
          <a:prstGeom prst="rect">
            <a:avLst/>
          </a:prstGeom>
          <a:ln w="19050">
            <a:solidFill>
              <a:schemeClr val="tx1"/>
            </a:solidFill>
          </a:ln>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8" name="矩形 7"/>
          <p:cNvSpPr/>
          <p:nvPr/>
        </p:nvSpPr>
        <p:spPr>
          <a:xfrm>
            <a:off x="260648" y="278346"/>
            <a:ext cx="2932213" cy="276999"/>
          </a:xfrm>
          <a:prstGeom prst="rect">
            <a:avLst/>
          </a:prstGeom>
        </p:spPr>
        <p:txBody>
          <a:bodyPr wrap="none">
            <a:spAutoFit/>
          </a:bodyPr>
          <a:lstStyle/>
          <a:p>
            <a:pPr lvl="0"/>
            <a:r>
              <a:rPr lang="fr-FR" altLang="zh-CN" sz="1200" b="1" dirty="0">
                <a:latin typeface="Arial" panose="020B0604020202020204" pitchFamily="34" charset="0"/>
              </a:rPr>
              <a:t>Section 4: Maintenance &amp; Lubrication</a:t>
            </a:r>
            <a:endParaRPr lang="zh-CN" altLang="en-US" sz="1200" dirty="0">
              <a:solidFill>
                <a:prstClr val="black"/>
              </a:solidFill>
            </a:endParaRPr>
          </a:p>
        </p:txBody>
      </p:sp>
      <p:pic>
        <p:nvPicPr>
          <p:cNvPr id="3" name="图片 2"/>
          <p:cNvPicPr>
            <a:picLocks noChangeAspect="1"/>
          </p:cNvPicPr>
          <p:nvPr/>
        </p:nvPicPr>
        <p:blipFill rotWithShape="1">
          <a:blip r:embed="rId4" cstate="print">
            <a:biLevel thresh="75000"/>
          </a:blip>
          <a:srcRect r="31369" b="57264"/>
          <a:stretch/>
        </p:blipFill>
        <p:spPr>
          <a:xfrm>
            <a:off x="214779" y="1539820"/>
            <a:ext cx="3142213" cy="1285249"/>
          </a:xfrm>
          <a:prstGeom prst="rect">
            <a:avLst/>
          </a:prstGeom>
        </p:spPr>
      </p:pic>
      <p:pic>
        <p:nvPicPr>
          <p:cNvPr id="5" name="图片 4" descr="屏幕剪辑"/>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780" y="974187"/>
            <a:ext cx="6420128" cy="457802"/>
          </a:xfrm>
          <a:prstGeom prst="rect">
            <a:avLst/>
          </a:prstGeom>
        </p:spPr>
      </p:pic>
      <p:sp>
        <p:nvSpPr>
          <p:cNvPr id="9" name="矩形 8"/>
          <p:cNvSpPr/>
          <p:nvPr/>
        </p:nvSpPr>
        <p:spPr>
          <a:xfrm>
            <a:off x="184320" y="623597"/>
            <a:ext cx="1986441" cy="338554"/>
          </a:xfrm>
          <a:prstGeom prst="rect">
            <a:avLst/>
          </a:prstGeom>
        </p:spPr>
        <p:txBody>
          <a:bodyPr wrap="none">
            <a:spAutoFit/>
          </a:bodyPr>
          <a:lstStyle/>
          <a:p>
            <a:r>
              <a:rPr lang="en-US" altLang="zh-CN" sz="1600" b="1" i="1" dirty="0">
                <a:latin typeface="Arial" panose="020B0604020202020204" pitchFamily="34" charset="0"/>
              </a:rPr>
              <a:t>Lubrication Points</a:t>
            </a:r>
            <a:endParaRPr lang="zh-CN" altLang="en-US" sz="1600" i="1" dirty="0"/>
          </a:p>
        </p:txBody>
      </p:sp>
      <p:sp>
        <p:nvSpPr>
          <p:cNvPr id="11" name="矩形 10"/>
          <p:cNvSpPr/>
          <p:nvPr/>
        </p:nvSpPr>
        <p:spPr>
          <a:xfrm>
            <a:off x="3573016" y="2144001"/>
            <a:ext cx="2592288" cy="553998"/>
          </a:xfrm>
          <a:prstGeom prst="rect">
            <a:avLst/>
          </a:prstGeom>
        </p:spPr>
        <p:txBody>
          <a:bodyPr wrap="square">
            <a:spAutoFit/>
          </a:bodyPr>
          <a:lstStyle/>
          <a:p>
            <a:r>
              <a:rPr lang="en-US" altLang="zh-CN" sz="1000" b="1" dirty="0">
                <a:latin typeface="Arial" panose="020B0604020202020204" pitchFamily="34" charset="0"/>
              </a:rPr>
              <a:t>Driveline Shaft U-Joints</a:t>
            </a:r>
          </a:p>
          <a:p>
            <a:r>
              <a:rPr lang="en-US" altLang="zh-CN" sz="1000" dirty="0">
                <a:latin typeface="Arial" panose="020B0604020202020204" pitchFamily="34" charset="0"/>
              </a:rPr>
              <a:t>Type of Lubrication: Multi-purpose Grease</a:t>
            </a:r>
          </a:p>
          <a:p>
            <a:r>
              <a:rPr lang="en-US" altLang="zh-CN" sz="1000" dirty="0" smtClean="0">
                <a:latin typeface="Arial" panose="020B0604020202020204" pitchFamily="34" charset="0"/>
              </a:rPr>
              <a:t>Quantity </a:t>
            </a:r>
            <a:r>
              <a:rPr lang="en-US" altLang="zh-CN" sz="1000" dirty="0">
                <a:latin typeface="Arial" panose="020B0604020202020204" pitchFamily="34" charset="0"/>
              </a:rPr>
              <a:t>- 4 to 8 Pumps</a:t>
            </a:r>
            <a:endParaRPr lang="zh-CN" altLang="en-US" sz="1000" dirty="0"/>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0058" y="1558030"/>
            <a:ext cx="1936702" cy="456769"/>
          </a:xfrm>
          <a:prstGeom prst="rect">
            <a:avLst/>
          </a:prstGeom>
        </p:spPr>
      </p:pic>
      <p:pic>
        <p:nvPicPr>
          <p:cNvPr id="15" name="图片 14"/>
          <p:cNvPicPr>
            <a:picLocks noChangeAspect="1"/>
          </p:cNvPicPr>
          <p:nvPr/>
        </p:nvPicPr>
        <p:blipFill rotWithShape="1">
          <a:blip r:embed="rId7" cstate="print">
            <a:biLevel thresh="75000"/>
          </a:blip>
          <a:srcRect r="31369" b="55455"/>
          <a:stretch/>
        </p:blipFill>
        <p:spPr>
          <a:xfrm>
            <a:off x="214779" y="2893321"/>
            <a:ext cx="3142213" cy="1339677"/>
          </a:xfrm>
          <a:prstGeom prst="rect">
            <a:avLst/>
          </a:prstGeom>
        </p:spPr>
      </p:pic>
      <p:sp>
        <p:nvSpPr>
          <p:cNvPr id="16" name="矩形 15"/>
          <p:cNvSpPr/>
          <p:nvPr/>
        </p:nvSpPr>
        <p:spPr>
          <a:xfrm>
            <a:off x="3573016" y="3387993"/>
            <a:ext cx="3429000" cy="861774"/>
          </a:xfrm>
          <a:prstGeom prst="rect">
            <a:avLst/>
          </a:prstGeom>
        </p:spPr>
        <p:txBody>
          <a:bodyPr>
            <a:spAutoFit/>
          </a:bodyPr>
          <a:lstStyle/>
          <a:p>
            <a:r>
              <a:rPr lang="en-US" altLang="zh-CN" sz="1000" b="1" dirty="0">
                <a:latin typeface="Arial" panose="020B0604020202020204" pitchFamily="34" charset="0"/>
              </a:rPr>
              <a:t>Driveline Profiles</a:t>
            </a:r>
          </a:p>
          <a:p>
            <a:r>
              <a:rPr lang="en-US" altLang="zh-CN" sz="1000" dirty="0">
                <a:latin typeface="Arial" panose="020B0604020202020204" pitchFamily="34" charset="0"/>
              </a:rPr>
              <a:t>Type of Lubrication: Multi-purpose Grease</a:t>
            </a:r>
          </a:p>
          <a:p>
            <a:r>
              <a:rPr lang="en-US" altLang="zh-CN" sz="1000" dirty="0">
                <a:latin typeface="Arial" panose="020B0604020202020204" pitchFamily="34" charset="0"/>
              </a:rPr>
              <a:t>Quantity - Clean &amp; coat inner profile tube </a:t>
            </a:r>
            <a:endParaRPr lang="en-US" altLang="zh-CN" sz="1000" dirty="0" smtClean="0">
              <a:latin typeface="Arial" panose="020B0604020202020204" pitchFamily="34" charset="0"/>
            </a:endParaRPr>
          </a:p>
          <a:p>
            <a:r>
              <a:rPr lang="en-US" altLang="zh-CN" sz="1000" dirty="0" smtClean="0">
                <a:latin typeface="Arial" panose="020B0604020202020204" pitchFamily="34" charset="0"/>
              </a:rPr>
              <a:t>of </a:t>
            </a:r>
            <a:r>
              <a:rPr lang="en-US" altLang="zh-CN" sz="1000" dirty="0">
                <a:latin typeface="Arial" panose="020B0604020202020204" pitchFamily="34" charset="0"/>
              </a:rPr>
              <a:t>driveline with</a:t>
            </a:r>
          </a:p>
          <a:p>
            <a:r>
              <a:rPr lang="en-US" altLang="zh-CN" sz="1000" dirty="0">
                <a:latin typeface="Arial" panose="020B0604020202020204" pitchFamily="34" charset="0"/>
              </a:rPr>
              <a:t>a light film of grease and then reassemble.</a:t>
            </a:r>
            <a:endParaRPr lang="zh-CN" altLang="en-US" sz="1000" dirty="0"/>
          </a:p>
        </p:txBody>
      </p:sp>
      <p:pic>
        <p:nvPicPr>
          <p:cNvPr id="19" name="图片 18"/>
          <p:cNvPicPr>
            <a:picLocks noChangeAspect="1"/>
          </p:cNvPicPr>
          <p:nvPr/>
        </p:nvPicPr>
        <p:blipFill rotWithShape="1">
          <a:blip r:embed="rId8" cstate="print">
            <a:biLevel thresh="75000"/>
          </a:blip>
          <a:srcRect r="31369" b="57636"/>
          <a:stretch/>
        </p:blipFill>
        <p:spPr>
          <a:xfrm>
            <a:off x="200859" y="4337813"/>
            <a:ext cx="3156133" cy="1279705"/>
          </a:xfrm>
          <a:prstGeom prst="rect">
            <a:avLst/>
          </a:prstGeom>
        </p:spPr>
      </p:pic>
      <p:sp>
        <p:nvSpPr>
          <p:cNvPr id="20" name="矩形 19"/>
          <p:cNvSpPr/>
          <p:nvPr/>
        </p:nvSpPr>
        <p:spPr>
          <a:xfrm>
            <a:off x="3573016" y="4908777"/>
            <a:ext cx="3429000" cy="553998"/>
          </a:xfrm>
          <a:prstGeom prst="rect">
            <a:avLst/>
          </a:prstGeom>
        </p:spPr>
        <p:txBody>
          <a:bodyPr>
            <a:spAutoFit/>
          </a:bodyPr>
          <a:lstStyle/>
          <a:p>
            <a:r>
              <a:rPr lang="en-US" altLang="zh-CN" sz="1000" b="1" dirty="0">
                <a:latin typeface="Arial" panose="020B0604020202020204" pitchFamily="34" charset="0"/>
              </a:rPr>
              <a:t>Inner Tube Bearings</a:t>
            </a:r>
          </a:p>
          <a:p>
            <a:r>
              <a:rPr lang="en-US" altLang="zh-CN" sz="1000" dirty="0">
                <a:latin typeface="Arial" panose="020B0604020202020204" pitchFamily="34" charset="0"/>
              </a:rPr>
              <a:t>Type of Lubrication: Multi-purpose Grease</a:t>
            </a:r>
          </a:p>
          <a:p>
            <a:r>
              <a:rPr lang="en-US" altLang="zh-CN" sz="1000" dirty="0">
                <a:latin typeface="Arial" panose="020B0604020202020204" pitchFamily="34" charset="0"/>
              </a:rPr>
              <a:t>Quantity - As Required</a:t>
            </a:r>
            <a:endParaRPr lang="zh-CN" altLang="en-US" sz="1000" dirty="0"/>
          </a:p>
        </p:txBody>
      </p:sp>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5986" y="2893321"/>
            <a:ext cx="1936702" cy="456769"/>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0058" y="4340709"/>
            <a:ext cx="1936702" cy="456769"/>
          </a:xfrm>
          <a:prstGeom prst="rect">
            <a:avLst/>
          </a:prstGeom>
        </p:spPr>
      </p:pic>
      <p:pic>
        <p:nvPicPr>
          <p:cNvPr id="28" name="图片 27" descr="屏幕剪辑"/>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00058" y="5722333"/>
            <a:ext cx="1937223" cy="472785"/>
          </a:xfrm>
          <a:prstGeom prst="rect">
            <a:avLst/>
          </a:prstGeom>
        </p:spPr>
      </p:pic>
      <p:sp>
        <p:nvSpPr>
          <p:cNvPr id="29" name="矩形 28"/>
          <p:cNvSpPr/>
          <p:nvPr/>
        </p:nvSpPr>
        <p:spPr>
          <a:xfrm>
            <a:off x="3455393" y="6416444"/>
            <a:ext cx="3429000" cy="400110"/>
          </a:xfrm>
          <a:prstGeom prst="rect">
            <a:avLst/>
          </a:prstGeom>
        </p:spPr>
        <p:txBody>
          <a:bodyPr>
            <a:spAutoFit/>
          </a:bodyPr>
          <a:lstStyle/>
          <a:p>
            <a:r>
              <a:rPr lang="en-US" altLang="zh-CN" sz="1000" b="1" dirty="0">
                <a:latin typeface="Arial" panose="020B0604020202020204" pitchFamily="34" charset="0"/>
              </a:rPr>
              <a:t>Gearbox Lubrication</a:t>
            </a:r>
          </a:p>
          <a:p>
            <a:r>
              <a:rPr lang="en-US" altLang="zh-CN" sz="1000" dirty="0">
                <a:latin typeface="Arial" panose="020B0604020202020204" pitchFamily="34" charset="0"/>
              </a:rPr>
              <a:t>Type of Lubrication: SAE EP 90W Gear Lube</a:t>
            </a:r>
            <a:endParaRPr lang="zh-CN" altLang="en-US" sz="1000" dirty="0"/>
          </a:p>
        </p:txBody>
      </p:sp>
      <p:sp>
        <p:nvSpPr>
          <p:cNvPr id="30" name="矩形 29"/>
          <p:cNvSpPr/>
          <p:nvPr/>
        </p:nvSpPr>
        <p:spPr>
          <a:xfrm>
            <a:off x="3455393" y="7139133"/>
            <a:ext cx="3429000" cy="553998"/>
          </a:xfrm>
          <a:prstGeom prst="rect">
            <a:avLst/>
          </a:prstGeom>
        </p:spPr>
        <p:txBody>
          <a:bodyPr>
            <a:spAutoFit/>
          </a:bodyPr>
          <a:lstStyle/>
          <a:p>
            <a:r>
              <a:rPr lang="zh-CN" altLang="en-US" sz="1000" b="1" dirty="0">
                <a:latin typeface="Arial" panose="020B0604020202020204" pitchFamily="34" charset="0"/>
              </a:rPr>
              <a:t>Do not overfill!</a:t>
            </a:r>
          </a:p>
          <a:p>
            <a:r>
              <a:rPr lang="zh-CN" altLang="en-US" sz="1000" dirty="0"/>
              <a:t>Should your gearbox require service, take it to your MATENG dealer.</a:t>
            </a:r>
          </a:p>
        </p:txBody>
      </p:sp>
      <p:sp>
        <p:nvSpPr>
          <p:cNvPr id="32" name="矩形 31"/>
          <p:cNvSpPr/>
          <p:nvPr/>
        </p:nvSpPr>
        <p:spPr>
          <a:xfrm>
            <a:off x="3455393" y="6811224"/>
            <a:ext cx="3429000" cy="400110"/>
          </a:xfrm>
          <a:prstGeom prst="rect">
            <a:avLst/>
          </a:prstGeom>
        </p:spPr>
        <p:txBody>
          <a:bodyPr>
            <a:spAutoFit/>
          </a:bodyPr>
          <a:lstStyle/>
          <a:p>
            <a:r>
              <a:rPr lang="en-US" altLang="zh-CN" sz="1000" dirty="0"/>
              <a:t>Add visual to the center of the gear oil</a:t>
            </a:r>
          </a:p>
          <a:p>
            <a:r>
              <a:rPr lang="en-US" altLang="zh-CN" sz="1000" dirty="0"/>
              <a:t>Reinstall plugs and tighten.</a:t>
            </a:r>
            <a:endParaRPr lang="zh-CN" altLang="en-US" sz="1000" dirty="0"/>
          </a:p>
        </p:txBody>
      </p:sp>
      <p:sp>
        <p:nvSpPr>
          <p:cNvPr id="25" name="矩形 24"/>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19</a:t>
            </a:r>
            <a:endParaRPr lang="zh-CN" altLang="en-US" sz="1600" b="1" dirty="0">
              <a:ln w="0"/>
              <a:solidFill>
                <a:schemeClr val="tx1"/>
              </a:solidFill>
              <a:effectLst>
                <a:outerShdw blurRad="38100" dist="19050" dir="2700000" algn="tl" rotWithShape="0">
                  <a:schemeClr val="dk1">
                    <a:alpha val="40000"/>
                  </a:schemeClr>
                </a:outerShdw>
              </a:effectLst>
            </a:endParaRPr>
          </a:p>
        </p:txBody>
      </p:sp>
      <p:sp>
        <p:nvSpPr>
          <p:cNvPr id="31" name="下箭头 30"/>
          <p:cNvSpPr/>
          <p:nvPr/>
        </p:nvSpPr>
        <p:spPr>
          <a:xfrm>
            <a:off x="1516617" y="6616499"/>
            <a:ext cx="288032" cy="65803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10"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3418354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5" name="矩形 14"/>
          <p:cNvSpPr/>
          <p:nvPr/>
        </p:nvSpPr>
        <p:spPr>
          <a:xfrm>
            <a:off x="4005064" y="2777958"/>
            <a:ext cx="3429000" cy="246221"/>
          </a:xfrm>
          <a:prstGeom prst="rect">
            <a:avLst/>
          </a:prstGeom>
        </p:spPr>
        <p:txBody>
          <a:bodyPr>
            <a:spAutoFit/>
          </a:bodyPr>
          <a:lstStyle/>
          <a:p>
            <a:r>
              <a:rPr lang="en-US" altLang="zh-CN" sz="1000" dirty="0">
                <a:latin typeface="Arial" panose="020B0604020202020204" pitchFamily="34" charset="0"/>
              </a:rPr>
              <a:t>Type of Lubrication: Multi-purpose Grease</a:t>
            </a:r>
            <a:endParaRPr lang="zh-CN" altLang="en-US" sz="1000" dirty="0"/>
          </a:p>
        </p:txBody>
      </p:sp>
      <p:sp>
        <p:nvSpPr>
          <p:cNvPr id="16" name="矩形 15"/>
          <p:cNvSpPr/>
          <p:nvPr/>
        </p:nvSpPr>
        <p:spPr>
          <a:xfrm>
            <a:off x="4475049" y="2436312"/>
            <a:ext cx="1513556" cy="246221"/>
          </a:xfrm>
          <a:prstGeom prst="rect">
            <a:avLst/>
          </a:prstGeom>
        </p:spPr>
        <p:txBody>
          <a:bodyPr wrap="none">
            <a:spAutoFit/>
          </a:bodyPr>
          <a:lstStyle/>
          <a:p>
            <a:r>
              <a:rPr lang="en-US" altLang="zh-CN" sz="1000" b="1" dirty="0">
                <a:latin typeface="Arial" panose="020B0604020202020204" pitchFamily="34" charset="0"/>
              </a:rPr>
              <a:t>The shaft end bearing</a:t>
            </a:r>
            <a:endParaRPr lang="zh-CN" altLang="en-US" sz="1000" b="1" dirty="0">
              <a:latin typeface="Arial" panose="020B0604020202020204" pitchFamily="34" charset="0"/>
            </a:endParaRPr>
          </a:p>
        </p:txBody>
      </p:sp>
      <p:sp>
        <p:nvSpPr>
          <p:cNvPr id="26" name="矩形 25"/>
          <p:cNvSpPr/>
          <p:nvPr/>
        </p:nvSpPr>
        <p:spPr>
          <a:xfrm>
            <a:off x="260648" y="278346"/>
            <a:ext cx="2932213" cy="276999"/>
          </a:xfrm>
          <a:prstGeom prst="rect">
            <a:avLst/>
          </a:prstGeom>
        </p:spPr>
        <p:txBody>
          <a:bodyPr wrap="none">
            <a:spAutoFit/>
          </a:bodyPr>
          <a:lstStyle/>
          <a:p>
            <a:r>
              <a:rPr lang="fr-FR" altLang="zh-CN" sz="1200" b="1" dirty="0">
                <a:latin typeface="Arial" panose="020B0604020202020204" pitchFamily="34" charset="0"/>
              </a:rPr>
              <a:t>Section 4: Maintenance &amp; Lubrication</a:t>
            </a:r>
            <a:endParaRPr lang="zh-CN" altLang="en-US" sz="1200" dirty="0">
              <a:solidFill>
                <a:prstClr val="black"/>
              </a:solidFill>
            </a:endParaRPr>
          </a:p>
        </p:txBody>
      </p:sp>
      <p:sp>
        <p:nvSpPr>
          <p:cNvPr id="22" name="矩形 21"/>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20</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29" name="图片 28"/>
          <p:cNvPicPr>
            <a:picLocks noChangeAspect="1"/>
          </p:cNvPicPr>
          <p:nvPr/>
        </p:nvPicPr>
        <p:blipFill>
          <a:blip r:embed="rId3"/>
          <a:stretch>
            <a:fillRect/>
          </a:stretch>
        </p:blipFill>
        <p:spPr>
          <a:xfrm>
            <a:off x="4253648" y="1315982"/>
            <a:ext cx="1912203" cy="1035918"/>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648" y="1110209"/>
            <a:ext cx="3665864" cy="2188177"/>
          </a:xfrm>
          <a:prstGeom prst="rect">
            <a:avLst/>
          </a:prstGeom>
        </p:spPr>
      </p:pic>
      <p:sp>
        <p:nvSpPr>
          <p:cNvPr id="24" name="下箭头 23"/>
          <p:cNvSpPr/>
          <p:nvPr/>
        </p:nvSpPr>
        <p:spPr>
          <a:xfrm>
            <a:off x="1695666" y="1691680"/>
            <a:ext cx="282781" cy="44195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5"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798922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8" name="矩形 7"/>
          <p:cNvSpPr/>
          <p:nvPr/>
        </p:nvSpPr>
        <p:spPr>
          <a:xfrm>
            <a:off x="260648" y="278346"/>
            <a:ext cx="2406428" cy="276999"/>
          </a:xfrm>
          <a:prstGeom prst="rect">
            <a:avLst/>
          </a:prstGeom>
        </p:spPr>
        <p:txBody>
          <a:bodyPr wrap="none">
            <a:spAutoFit/>
          </a:bodyPr>
          <a:lstStyle/>
          <a:p>
            <a:r>
              <a:rPr lang="en-US" altLang="zh-CN" sz="1200" b="1" dirty="0">
                <a:latin typeface="Arial" panose="020B0604020202020204" pitchFamily="34" charset="0"/>
              </a:rPr>
              <a:t>Section 5: Features &amp; Benefits</a:t>
            </a:r>
            <a:endParaRPr lang="zh-CN" altLang="zh-CN" sz="1200" b="1" dirty="0">
              <a:latin typeface="Arial" panose="020B0604020202020204" pitchFamily="34" charset="0"/>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21</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3389745191"/>
              </p:ext>
            </p:extLst>
          </p:nvPr>
        </p:nvGraphicFramePr>
        <p:xfrm>
          <a:off x="374027" y="916827"/>
          <a:ext cx="6004994" cy="5090898"/>
        </p:xfrm>
        <a:graphic>
          <a:graphicData uri="http://schemas.openxmlformats.org/drawingml/2006/table">
            <a:tbl>
              <a:tblPr/>
              <a:tblGrid>
                <a:gridCol w="1684328"/>
                <a:gridCol w="4320666"/>
              </a:tblGrid>
              <a:tr h="236501">
                <a:tc>
                  <a:txBody>
                    <a:bodyPr/>
                    <a:lstStyle/>
                    <a:p>
                      <a:pPr algn="l" fontAlgn="ctr"/>
                      <a:r>
                        <a:rPr lang="en-US" sz="900" b="1" i="0" u="none" strike="noStrike" dirty="0">
                          <a:solidFill>
                            <a:srgbClr val="000000"/>
                          </a:solidFill>
                          <a:effectLst/>
                          <a:latin typeface="Arial" panose="020B0604020202020204" pitchFamily="34" charset="0"/>
                          <a:ea typeface="宋体" panose="02010600030101010101" pitchFamily="2" charset="-122"/>
                        </a:rPr>
                        <a:t>Features</a:t>
                      </a:r>
                      <a:endParaRPr lang="zh-CN" sz="900" b="1" i="0" u="none" strike="noStrike" dirty="0">
                        <a:solidFill>
                          <a:srgbClr val="000000"/>
                        </a:solidFill>
                        <a:effectLst/>
                        <a:latin typeface="Arial" panose="020B0604020202020204" pitchFamily="34" charset="0"/>
                        <a:ea typeface="宋体" panose="02010600030101010101" pitchFamily="2" charset="-122"/>
                      </a:endParaRPr>
                    </a:p>
                  </a:txBody>
                  <a:tcPr marL="602710"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c>
                  <a:txBody>
                    <a:bodyPr/>
                    <a:lstStyle/>
                    <a:p>
                      <a:pPr algn="ctr" fontAlgn="ctr"/>
                      <a:r>
                        <a:rPr lang="en-US" sz="900" b="1" i="0" u="none" strike="noStrike">
                          <a:solidFill>
                            <a:srgbClr val="000000"/>
                          </a:solidFill>
                          <a:effectLst/>
                          <a:latin typeface="Arial" panose="020B0604020202020204" pitchFamily="34" charset="0"/>
                          <a:ea typeface="宋体" panose="02010600030101010101" pitchFamily="2" charset="-122"/>
                        </a:rPr>
                        <a:t>Benefits</a:t>
                      </a:r>
                      <a:endParaRPr lang="zh-CN" sz="900" b="1"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6E6"/>
                    </a:solidFill>
                  </a:tcPr>
                </a:tc>
              </a:tr>
              <a:tr h="236501">
                <a:tc>
                  <a:txBody>
                    <a:bodyPr/>
                    <a:lstStyle/>
                    <a:p>
                      <a:pPr algn="l" fontAlgn="ctr"/>
                      <a:r>
                        <a:rPr lang="en-US" sz="800" b="1" i="0" u="none" strike="noStrike">
                          <a:solidFill>
                            <a:srgbClr val="000000"/>
                          </a:solidFill>
                          <a:effectLst/>
                          <a:latin typeface="Arial" panose="020B0604020202020204" pitchFamily="34" charset="0"/>
                          <a:ea typeface="宋体" panose="02010600030101010101" pitchFamily="2" charset="-122"/>
                        </a:rPr>
                        <a:t>Cutting width</a:t>
                      </a:r>
                      <a:endParaRPr lang="zh-CN" sz="800" b="1"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altLang="zh-CN" sz="800" b="0" i="0" u="none" strike="noStrike" dirty="0" smtClean="0">
                          <a:solidFill>
                            <a:srgbClr val="000000"/>
                          </a:solidFill>
                          <a:effectLst/>
                          <a:latin typeface="Arial" panose="020B0604020202020204" pitchFamily="34" charset="0"/>
                          <a:ea typeface="宋体" panose="02010600030101010101" pitchFamily="2" charset="-122"/>
                        </a:rPr>
                        <a:t>1250m</a:t>
                      </a:r>
                      <a:r>
                        <a:rPr lang="zh-CN" sz="800" b="0" i="0" u="none" strike="noStrike" dirty="0" smtClean="0">
                          <a:solidFill>
                            <a:srgbClr val="000000"/>
                          </a:solidFill>
                          <a:effectLst/>
                          <a:latin typeface="Arial" panose="020B0604020202020204" pitchFamily="34" charset="0"/>
                          <a:ea typeface="宋体" panose="02010600030101010101" pitchFamily="2" charset="-122"/>
                        </a:rPr>
                        <a:t>m-</a:t>
                      </a:r>
                      <a:r>
                        <a:rPr lang="en-US" altLang="zh-CN" sz="800" b="0" i="0" u="none" strike="noStrike" dirty="0" smtClean="0">
                          <a:solidFill>
                            <a:srgbClr val="000000"/>
                          </a:solidFill>
                          <a:effectLst/>
                          <a:latin typeface="Arial" panose="020B0604020202020204" pitchFamily="34" charset="0"/>
                          <a:ea typeface="宋体" panose="02010600030101010101" pitchFamily="2" charset="-122"/>
                        </a:rPr>
                        <a:t>1550mm</a:t>
                      </a:r>
                      <a:r>
                        <a:rPr lang="zh-CN" sz="800" b="0" i="0" u="none" strike="noStrike" dirty="0" smtClean="0">
                          <a:solidFill>
                            <a:srgbClr val="000000"/>
                          </a:solidFill>
                          <a:effectLst/>
                          <a:latin typeface="Arial" panose="020B0604020202020204" pitchFamily="34" charset="0"/>
                          <a:ea typeface="宋体" panose="02010600030101010101" pitchFamily="2" charset="-122"/>
                        </a:rPr>
                        <a:t>-</a:t>
                      </a:r>
                      <a:r>
                        <a:rPr lang="en-US" altLang="zh-CN" sz="800" b="0" i="0" u="none" strike="noStrike" dirty="0" smtClean="0">
                          <a:solidFill>
                            <a:srgbClr val="000000"/>
                          </a:solidFill>
                          <a:effectLst/>
                          <a:latin typeface="Arial" panose="020B0604020202020204" pitchFamily="34" charset="0"/>
                          <a:ea typeface="宋体" panose="02010600030101010101" pitchFamily="2" charset="-122"/>
                        </a:rPr>
                        <a:t>1750mm, </a:t>
                      </a:r>
                      <a:r>
                        <a:rPr lang="zh-CN" sz="800" b="0" i="0" u="none" strike="noStrike" dirty="0" smtClean="0">
                          <a:solidFill>
                            <a:srgbClr val="000000"/>
                          </a:solidFill>
                          <a:effectLst/>
                          <a:latin typeface="Arial" panose="020B0604020202020204" pitchFamily="34" charset="0"/>
                          <a:ea typeface="宋体" panose="02010600030101010101" pitchFamily="2" charset="-122"/>
                        </a:rPr>
                        <a:t> </a:t>
                      </a:r>
                      <a:r>
                        <a:rPr lang="en-US" altLang="zh-CN" sz="800" b="0" i="0" u="none" strike="noStrike" dirty="0" smtClean="0">
                          <a:solidFill>
                            <a:srgbClr val="000000"/>
                          </a:solidFill>
                          <a:effectLst/>
                          <a:latin typeface="Arial" panose="020B0604020202020204" pitchFamily="34" charset="0"/>
                          <a:ea typeface="宋体" panose="02010600030101010101" pitchFamily="2" charset="-122"/>
                        </a:rPr>
                        <a:t>a </a:t>
                      </a:r>
                      <a:r>
                        <a:rPr lang="zh-CN" sz="800" b="0" i="0" u="none" strike="noStrike" dirty="0" smtClean="0">
                          <a:solidFill>
                            <a:srgbClr val="000000"/>
                          </a:solidFill>
                          <a:effectLst/>
                          <a:latin typeface="Arial" panose="020B0604020202020204" pitchFamily="34" charset="0"/>
                          <a:ea typeface="宋体" panose="02010600030101010101" pitchFamily="2" charset="-122"/>
                        </a:rPr>
                        <a:t>good </a:t>
                      </a:r>
                      <a:r>
                        <a:rPr lang="zh-CN" sz="800" b="0" i="0" u="none" strike="noStrike" dirty="0">
                          <a:solidFill>
                            <a:srgbClr val="000000"/>
                          </a:solidFill>
                          <a:effectLst/>
                          <a:latin typeface="Arial" panose="020B0604020202020204" pitchFamily="34" charset="0"/>
                          <a:ea typeface="宋体" panose="02010600030101010101" pitchFamily="2" charset="-122"/>
                        </a:rPr>
                        <a:t>cutting width for many applications.</a:t>
                      </a: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01">
                <a:tc>
                  <a:txBody>
                    <a:bodyPr/>
                    <a:lstStyle/>
                    <a:p>
                      <a:pPr algn="l" fontAlgn="ctr"/>
                      <a:r>
                        <a:rPr lang="en-US" sz="800" b="1" i="0" u="none" strike="noStrike" dirty="0" smtClean="0">
                          <a:solidFill>
                            <a:srgbClr val="000000"/>
                          </a:solidFill>
                          <a:effectLst/>
                          <a:latin typeface="Arial" panose="020B0604020202020204" pitchFamily="34" charset="0"/>
                          <a:ea typeface="宋体" panose="02010600030101010101" pitchFamily="2" charset="-122"/>
                        </a:rPr>
                        <a:t>50-70 </a:t>
                      </a:r>
                      <a:r>
                        <a:rPr lang="en-US" sz="800" b="1" i="0" u="none" strike="noStrike" dirty="0">
                          <a:solidFill>
                            <a:srgbClr val="000000"/>
                          </a:solidFill>
                          <a:effectLst/>
                          <a:latin typeface="Arial" panose="020B0604020202020204" pitchFamily="34" charset="0"/>
                          <a:ea typeface="宋体" panose="02010600030101010101" pitchFamily="2" charset="-122"/>
                        </a:rPr>
                        <a:t>HP Gearbox Rating</a:t>
                      </a:r>
                      <a:endParaRPr lang="zh-CN" sz="800" b="1"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a:solidFill>
                            <a:srgbClr val="000000"/>
                          </a:solidFill>
                          <a:effectLst/>
                          <a:latin typeface="Arial" panose="020B0604020202020204" pitchFamily="34" charset="0"/>
                          <a:ea typeface="宋体" panose="02010600030101010101" pitchFamily="2" charset="-122"/>
                        </a:rPr>
                        <a:t>Fits a large array of consumer, municipality, and landscape of tractors.</a:t>
                      </a:r>
                      <a:endParaRPr lang="zh-CN" sz="800" b="0"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01">
                <a:tc>
                  <a:txBody>
                    <a:bodyPr/>
                    <a:lstStyle/>
                    <a:p>
                      <a:pPr algn="l" fontAlgn="ctr"/>
                      <a:r>
                        <a:rPr lang="en-US" sz="800" b="1" i="0" u="none" strike="noStrike" dirty="0">
                          <a:solidFill>
                            <a:srgbClr val="000000"/>
                          </a:solidFill>
                          <a:effectLst/>
                          <a:latin typeface="Arial" panose="020B0604020202020204" pitchFamily="34" charset="0"/>
                          <a:ea typeface="宋体" panose="02010600030101010101" pitchFamily="2" charset="-122"/>
                        </a:rPr>
                        <a:t>3-Point screw type hitch can be</a:t>
                      </a:r>
                      <a:endParaRPr lang="zh-CN" sz="800" b="1"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dirty="0">
                          <a:solidFill>
                            <a:srgbClr val="000000"/>
                          </a:solidFill>
                          <a:effectLst/>
                          <a:latin typeface="Arial" panose="020B0604020202020204" pitchFamily="34" charset="0"/>
                          <a:ea typeface="宋体" panose="02010600030101010101" pitchFamily="2" charset="-122"/>
                        </a:rPr>
                        <a:t>Easily offset the hitch for a closer cut alongside buildings, fences, roadsides, and for getting</a:t>
                      </a:r>
                      <a:endParaRPr lang="zh-CN" sz="800" b="0"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2905">
                <a:tc>
                  <a:txBody>
                    <a:bodyPr/>
                    <a:lstStyle/>
                    <a:p>
                      <a:pPr algn="l" fontAlgn="ctr"/>
                      <a:r>
                        <a:rPr lang="zh-CN" sz="800" b="1" i="0" u="none" strike="noStrike">
                          <a:solidFill>
                            <a:srgbClr val="000000"/>
                          </a:solidFill>
                          <a:effectLst/>
                          <a:latin typeface="Arial" panose="020B0604020202020204" pitchFamily="34" charset="0"/>
                          <a:ea typeface="宋体" panose="02010600030101010101" pitchFamily="2" charset="-122"/>
                        </a:rPr>
                        <a:t>The turning angle of the lawn mowers</a:t>
                      </a: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zh-CN" sz="800" b="0" i="0" u="none" strike="noStrike" dirty="0">
                          <a:solidFill>
                            <a:srgbClr val="000000"/>
                          </a:solidFill>
                          <a:effectLst/>
                          <a:latin typeface="Arial" panose="020B0604020202020204" pitchFamily="34" charset="0"/>
                          <a:ea typeface="宋体" panose="02010600030101010101" pitchFamily="2" charset="-122"/>
                        </a:rPr>
                        <a:t>The vertical 90 degrees to minus 50 degrees</a:t>
                      </a: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444">
                <a:tc>
                  <a:txBody>
                    <a:bodyPr/>
                    <a:lstStyle/>
                    <a:p>
                      <a:pPr algn="l" fontAlgn="ctr"/>
                      <a:r>
                        <a:rPr lang="en-US" sz="800" b="1" i="0" u="none" strike="noStrike">
                          <a:solidFill>
                            <a:srgbClr val="000000"/>
                          </a:solidFill>
                          <a:effectLst/>
                          <a:latin typeface="Arial" panose="020B0604020202020204" pitchFamily="34" charset="0"/>
                          <a:ea typeface="宋体" panose="02010600030101010101" pitchFamily="2" charset="-122"/>
                        </a:rPr>
                        <a:t>Hydraulic cylinder displacement</a:t>
                      </a:r>
                      <a:endParaRPr lang="zh-CN" sz="800" b="1"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zh-CN" sz="800" b="0" i="0" u="none" strike="noStrike" dirty="0">
                          <a:solidFill>
                            <a:srgbClr val="000000"/>
                          </a:solidFill>
                          <a:effectLst/>
                          <a:latin typeface="Arial" panose="020B0604020202020204" pitchFamily="34" charset="0"/>
                          <a:ea typeface="宋体" panose="02010600030101010101" pitchFamily="2" charset="-122"/>
                        </a:rPr>
                        <a:t>Through the hydraulic cylinder convenient swing mower to cut the scope, and effectively avoid obstacles</a:t>
                      </a: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01">
                <a:tc>
                  <a:txBody>
                    <a:bodyPr/>
                    <a:lstStyle/>
                    <a:p>
                      <a:pPr algn="l" fontAlgn="ctr"/>
                      <a:r>
                        <a:rPr lang="zh-CN" sz="800" b="1" i="0" u="none" strike="noStrike">
                          <a:solidFill>
                            <a:srgbClr val="000000"/>
                          </a:solidFill>
                          <a:effectLst/>
                          <a:latin typeface="Arial" panose="020B0604020202020204" pitchFamily="34" charset="0"/>
                          <a:ea typeface="宋体" panose="02010600030101010101" pitchFamily="2" charset="-122"/>
                        </a:rPr>
                        <a:t>Two year gearbox warranty</a:t>
                      </a: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dirty="0">
                          <a:solidFill>
                            <a:srgbClr val="000000"/>
                          </a:solidFill>
                          <a:effectLst/>
                          <a:latin typeface="Arial" panose="020B0604020202020204" pitchFamily="34" charset="0"/>
                          <a:ea typeface="宋体" panose="02010600030101010101" pitchFamily="2" charset="-122"/>
                        </a:rPr>
                        <a:t>The gearbox is designed tough to withstand the rigors of flail mowing.</a:t>
                      </a:r>
                      <a:endParaRPr lang="zh-CN" sz="800" b="0"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444">
                <a:tc>
                  <a:txBody>
                    <a:bodyPr/>
                    <a:lstStyle/>
                    <a:p>
                      <a:pPr algn="l" fontAlgn="ctr"/>
                      <a:r>
                        <a:rPr lang="en-US" sz="800" b="1" i="0" u="none" strike="noStrike" dirty="0">
                          <a:solidFill>
                            <a:srgbClr val="000000"/>
                          </a:solidFill>
                          <a:effectLst/>
                          <a:latin typeface="Arial" panose="020B0604020202020204" pitchFamily="34" charset="0"/>
                          <a:ea typeface="宋体" panose="02010600030101010101" pitchFamily="2" charset="-122"/>
                        </a:rPr>
                        <a:t>540 RPM cast iron gearbox with</a:t>
                      </a:r>
                      <a:br>
                        <a:rPr lang="en-US" sz="800" b="1" i="0" u="none" strike="noStrike" dirty="0">
                          <a:solidFill>
                            <a:srgbClr val="000000"/>
                          </a:solidFill>
                          <a:effectLst/>
                          <a:latin typeface="Arial" panose="020B0604020202020204" pitchFamily="34" charset="0"/>
                          <a:ea typeface="宋体" panose="02010600030101010101" pitchFamily="2" charset="-122"/>
                        </a:rPr>
                      </a:br>
                      <a:r>
                        <a:rPr lang="en-US" sz="800" b="1" i="0" u="none" strike="noStrike" dirty="0">
                          <a:solidFill>
                            <a:srgbClr val="000000"/>
                          </a:solidFill>
                          <a:effectLst/>
                          <a:latin typeface="Arial" panose="020B0604020202020204" pitchFamily="34" charset="0"/>
                          <a:ea typeface="宋体" panose="02010600030101010101" pitchFamily="2" charset="-122"/>
                        </a:rPr>
                        <a:t>Reverse running clutch</a:t>
                      </a:r>
                      <a:endParaRPr lang="zh-CN" sz="800" b="1"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a:solidFill>
                            <a:srgbClr val="000000"/>
                          </a:solidFill>
                          <a:effectLst/>
                          <a:latin typeface="Arial" panose="020B0604020202020204" pitchFamily="34" charset="0"/>
                          <a:ea typeface="宋体" panose="02010600030101010101" pitchFamily="2" charset="-122"/>
                        </a:rPr>
                        <a:t>Enables the rotor to free swing to a stop when the tractor PTO has been turned off.</a:t>
                      </a:r>
                      <a:endParaRPr lang="zh-CN" sz="800" b="0"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763">
                <a:tc>
                  <a:txBody>
                    <a:bodyPr/>
                    <a:lstStyle/>
                    <a:p>
                      <a:pPr algn="l" fontAlgn="ctr"/>
                      <a:r>
                        <a:rPr lang="en-US" sz="800" b="1" i="0" u="none" strike="noStrike" dirty="0">
                          <a:solidFill>
                            <a:srgbClr val="000000"/>
                          </a:solidFill>
                          <a:effectLst/>
                          <a:latin typeface="Arial" panose="020B0604020202020204" pitchFamily="34" charset="0"/>
                          <a:ea typeface="宋体" panose="02010600030101010101" pitchFamily="2" charset="-122"/>
                        </a:rPr>
                        <a:t>60mm  Cutting height</a:t>
                      </a:r>
                      <a:endParaRPr lang="zh-CN" sz="800" b="1"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a:solidFill>
                            <a:srgbClr val="000000"/>
                          </a:solidFill>
                          <a:effectLst/>
                          <a:latin typeface="Arial" panose="020B0604020202020204" pitchFamily="34" charset="0"/>
                          <a:ea typeface="宋体" panose="02010600030101010101" pitchFamily="2" charset="-122"/>
                        </a:rPr>
                        <a:t>Variable cutting heights for many uses.Lowest cutting height allows for scalping in grasses such as Bermuda prior to overseeding.</a:t>
                      </a:r>
                      <a:endParaRPr lang="zh-CN" sz="800" b="0"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01">
                <a:tc>
                  <a:txBody>
                    <a:bodyPr/>
                    <a:lstStyle/>
                    <a:p>
                      <a:pPr algn="l" fontAlgn="ctr"/>
                      <a:r>
                        <a:rPr lang="en-US" sz="800" b="1" i="0" u="none" strike="noStrike">
                          <a:solidFill>
                            <a:srgbClr val="000000"/>
                          </a:solidFill>
                          <a:effectLst/>
                          <a:latin typeface="Arial" panose="020B0604020202020204" pitchFamily="34" charset="0"/>
                          <a:ea typeface="宋体" panose="02010600030101010101" pitchFamily="2" charset="-122"/>
                        </a:rPr>
                        <a:t>Fine cutting knives</a:t>
                      </a:r>
                      <a:endParaRPr lang="zh-CN" sz="800" b="1"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dirty="0">
                          <a:solidFill>
                            <a:srgbClr val="000000"/>
                          </a:solidFill>
                          <a:effectLst/>
                          <a:latin typeface="Arial" panose="020B0604020202020204" pitchFamily="34" charset="0"/>
                          <a:ea typeface="宋体" panose="02010600030101010101" pitchFamily="2" charset="-122"/>
                        </a:rPr>
                        <a:t>Heavy enough to cut </a:t>
                      </a:r>
                      <a:r>
                        <a:rPr lang="en-US" sz="800" b="0" i="0" u="none" strike="noStrike" dirty="0" smtClean="0">
                          <a:solidFill>
                            <a:srgbClr val="000000"/>
                          </a:solidFill>
                          <a:effectLst/>
                          <a:latin typeface="Arial" panose="020B0604020202020204" pitchFamily="34" charset="0"/>
                          <a:ea typeface="宋体" panose="02010600030101010101" pitchFamily="2" charset="-122"/>
                        </a:rPr>
                        <a:t>20mm </a:t>
                      </a:r>
                      <a:r>
                        <a:rPr lang="en-US" sz="800" b="0" i="0" u="none" strike="noStrike" dirty="0">
                          <a:solidFill>
                            <a:srgbClr val="000000"/>
                          </a:solidFill>
                          <a:effectLst/>
                          <a:latin typeface="Arial" panose="020B0604020202020204" pitchFamily="34" charset="0"/>
                          <a:ea typeface="宋体" panose="02010600030101010101" pitchFamily="2" charset="-122"/>
                        </a:rPr>
                        <a:t>material, yet fine enough to groom a yard.</a:t>
                      </a:r>
                      <a:endParaRPr lang="zh-CN" sz="800" b="0"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444">
                <a:tc>
                  <a:txBody>
                    <a:bodyPr/>
                    <a:lstStyle/>
                    <a:p>
                      <a:pPr algn="l" fontAlgn="ctr"/>
                      <a:r>
                        <a:rPr lang="en-US" sz="800" b="1" i="0" u="none" strike="noStrike">
                          <a:solidFill>
                            <a:srgbClr val="000000"/>
                          </a:solidFill>
                          <a:effectLst/>
                          <a:latin typeface="Arial" panose="020B0604020202020204" pitchFamily="34" charset="0"/>
                          <a:ea typeface="宋体" panose="02010600030101010101" pitchFamily="2" charset="-122"/>
                        </a:rPr>
                        <a:t>Forged hammer knives</a:t>
                      </a:r>
                      <a:endParaRPr lang="zh-CN" sz="800" b="1"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dirty="0">
                          <a:solidFill>
                            <a:srgbClr val="000000"/>
                          </a:solidFill>
                          <a:effectLst/>
                          <a:latin typeface="Arial" panose="020B0604020202020204" pitchFamily="34" charset="0"/>
                          <a:ea typeface="宋体" panose="02010600030101010101" pitchFamily="2" charset="-122"/>
                        </a:rPr>
                        <a:t>Forged hammers are just right for chopping up </a:t>
                      </a:r>
                      <a:r>
                        <a:rPr lang="en-US" sz="800" b="0" i="0" u="none" strike="noStrike" dirty="0" smtClean="0">
                          <a:solidFill>
                            <a:srgbClr val="000000"/>
                          </a:solidFill>
                          <a:effectLst/>
                          <a:latin typeface="Arial" panose="020B0604020202020204" pitchFamily="34" charset="0"/>
                          <a:ea typeface="宋体" panose="02010600030101010101" pitchFamily="2" charset="-122"/>
                        </a:rPr>
                        <a:t>pruning </a:t>
                      </a:r>
                      <a:r>
                        <a:rPr lang="en-US" sz="800" b="0" i="0" u="none" strike="noStrike" dirty="0">
                          <a:solidFill>
                            <a:srgbClr val="000000"/>
                          </a:solidFill>
                          <a:effectLst/>
                          <a:latin typeface="Arial" panose="020B0604020202020204" pitchFamily="34" charset="0"/>
                          <a:ea typeface="宋体" panose="02010600030101010101" pitchFamily="2" charset="-122"/>
                        </a:rPr>
                        <a:t>up to </a:t>
                      </a:r>
                      <a:r>
                        <a:rPr lang="en-US" sz="800" b="0" i="0" u="none" strike="noStrike" dirty="0" smtClean="0">
                          <a:solidFill>
                            <a:srgbClr val="000000"/>
                          </a:solidFill>
                          <a:effectLst/>
                          <a:latin typeface="Arial" panose="020B0604020202020204" pitchFamily="34" charset="0"/>
                          <a:ea typeface="宋体" panose="02010600030101010101" pitchFamily="2" charset="-122"/>
                        </a:rPr>
                        <a:t>40mm thick</a:t>
                      </a:r>
                      <a:r>
                        <a:rPr lang="en-US" sz="800" b="0" i="0" u="none" strike="noStrike" dirty="0">
                          <a:solidFill>
                            <a:srgbClr val="000000"/>
                          </a:solidFill>
                          <a:effectLst/>
                          <a:latin typeface="Arial" panose="020B0604020202020204" pitchFamily="34" charset="0"/>
                          <a:ea typeface="宋体" panose="02010600030101010101" pitchFamily="2" charset="-122"/>
                        </a:rPr>
                        <a:t>, but will also groom grass in a very acceptable manner.</a:t>
                      </a:r>
                      <a:endParaRPr lang="zh-CN" sz="800" b="0"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01">
                <a:tc>
                  <a:txBody>
                    <a:bodyPr/>
                    <a:lstStyle/>
                    <a:p>
                      <a:pPr algn="l" fontAlgn="ctr"/>
                      <a:r>
                        <a:rPr lang="en-US" sz="800" b="1" i="0" u="none" strike="noStrike" dirty="0">
                          <a:solidFill>
                            <a:srgbClr val="000000"/>
                          </a:solidFill>
                          <a:effectLst/>
                          <a:latin typeface="Arial" panose="020B0604020202020204" pitchFamily="34" charset="0"/>
                          <a:ea typeface="宋体" panose="02010600030101010101" pitchFamily="2" charset="-122"/>
                        </a:rPr>
                        <a:t>Reverse rotor rotation</a:t>
                      </a:r>
                      <a:endParaRPr lang="zh-CN" sz="800" b="1"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dirty="0">
                          <a:solidFill>
                            <a:srgbClr val="000000"/>
                          </a:solidFill>
                          <a:effectLst/>
                          <a:latin typeface="Arial" panose="020B0604020202020204" pitchFamily="34" charset="0"/>
                          <a:ea typeface="宋体" panose="02010600030101010101" pitchFamily="2" charset="-122"/>
                        </a:rPr>
                        <a:t>Brings the cut material up and over which allows it to be dispersed more evenly.</a:t>
                      </a:r>
                      <a:endParaRPr lang="zh-CN" sz="800" b="0"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01">
                <a:tc>
                  <a:txBody>
                    <a:bodyPr/>
                    <a:lstStyle/>
                    <a:p>
                      <a:pPr algn="l" fontAlgn="ctr"/>
                      <a:r>
                        <a:rPr lang="en-US" sz="800" b="1" i="0" u="none" strike="noStrike">
                          <a:solidFill>
                            <a:srgbClr val="000000"/>
                          </a:solidFill>
                          <a:effectLst/>
                          <a:latin typeface="Arial" panose="020B0604020202020204" pitchFamily="34" charset="0"/>
                          <a:ea typeface="宋体" panose="02010600030101010101" pitchFamily="2" charset="-122"/>
                        </a:rPr>
                        <a:t>High knife tip speed</a:t>
                      </a:r>
                      <a:endParaRPr lang="zh-CN" sz="800" b="1"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dirty="0">
                          <a:solidFill>
                            <a:srgbClr val="000000"/>
                          </a:solidFill>
                          <a:effectLst/>
                          <a:latin typeface="Arial" panose="020B0604020202020204" pitchFamily="34" charset="0"/>
                          <a:ea typeface="宋体" panose="02010600030101010101" pitchFamily="2" charset="-122"/>
                        </a:rPr>
                        <a:t>Knife tip speed of   </a:t>
                      </a:r>
                      <a:r>
                        <a:rPr lang="en-US" sz="800" b="0" i="0" u="none" strike="noStrike" dirty="0" smtClean="0">
                          <a:solidFill>
                            <a:srgbClr val="000000"/>
                          </a:solidFill>
                          <a:effectLst/>
                          <a:latin typeface="Arial" panose="020B0604020202020204" pitchFamily="34" charset="0"/>
                          <a:ea typeface="宋体" panose="02010600030101010101" pitchFamily="2" charset="-122"/>
                        </a:rPr>
                        <a:t>42  </a:t>
                      </a:r>
                      <a:r>
                        <a:rPr lang="en-US" sz="800" b="0" i="0" u="none" strike="noStrike" dirty="0">
                          <a:solidFill>
                            <a:srgbClr val="000000"/>
                          </a:solidFill>
                          <a:effectLst/>
                          <a:latin typeface="Arial" panose="020B0604020202020204" pitchFamily="34" charset="0"/>
                          <a:ea typeface="宋体" panose="02010600030101010101" pitchFamily="2" charset="-122"/>
                        </a:rPr>
                        <a:t>m/s for cleaner cut.</a:t>
                      </a:r>
                      <a:endParaRPr lang="zh-CN" sz="800" b="0"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01">
                <a:tc>
                  <a:txBody>
                    <a:bodyPr/>
                    <a:lstStyle/>
                    <a:p>
                      <a:pPr algn="l" fontAlgn="ctr"/>
                      <a:r>
                        <a:rPr lang="en-US" sz="800" b="1" i="0" u="none" strike="noStrike">
                          <a:solidFill>
                            <a:srgbClr val="000000"/>
                          </a:solidFill>
                          <a:effectLst/>
                          <a:latin typeface="Arial" panose="020B0604020202020204" pitchFamily="34" charset="0"/>
                          <a:ea typeface="宋体" panose="02010600030101010101" pitchFamily="2" charset="-122"/>
                        </a:rPr>
                        <a:t>3 - “SPB” Section belts</a:t>
                      </a:r>
                      <a:endParaRPr lang="zh-CN" sz="800" b="1"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a:solidFill>
                            <a:srgbClr val="000000"/>
                          </a:solidFill>
                          <a:effectLst/>
                          <a:latin typeface="Arial" panose="020B0604020202020204" pitchFamily="34" charset="0"/>
                          <a:ea typeface="宋体" panose="02010600030101010101" pitchFamily="2" charset="-122"/>
                        </a:rPr>
                        <a:t>“SPB” Section belts have more surface to pulley contact and fits deeper in the groove.</a:t>
                      </a:r>
                      <a:endParaRPr lang="zh-CN" sz="800" b="0"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01">
                <a:tc>
                  <a:txBody>
                    <a:bodyPr/>
                    <a:lstStyle/>
                    <a:p>
                      <a:pPr algn="l" fontAlgn="ctr"/>
                      <a:r>
                        <a:rPr lang="en-US" sz="800" b="1" i="0" u="none" strike="noStrike">
                          <a:solidFill>
                            <a:srgbClr val="000000"/>
                          </a:solidFill>
                          <a:effectLst/>
                          <a:latin typeface="Arial" panose="020B0604020202020204" pitchFamily="34" charset="0"/>
                          <a:ea typeface="宋体" panose="02010600030101010101" pitchFamily="2" charset="-122"/>
                        </a:rPr>
                        <a:t>4mm  Deck thickness</a:t>
                      </a:r>
                      <a:endParaRPr lang="zh-CN" sz="800" b="1"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dirty="0">
                          <a:solidFill>
                            <a:srgbClr val="000000"/>
                          </a:solidFill>
                          <a:effectLst/>
                          <a:latin typeface="Arial" panose="020B0604020202020204" pitchFamily="34" charset="0"/>
                          <a:ea typeface="宋体" panose="02010600030101010101" pitchFamily="2" charset="-122"/>
                        </a:rPr>
                        <a:t>Allows the mower to handle rough conditions.</a:t>
                      </a:r>
                      <a:endParaRPr lang="zh-CN" sz="800" b="0"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444">
                <a:tc>
                  <a:txBody>
                    <a:bodyPr/>
                    <a:lstStyle/>
                    <a:p>
                      <a:pPr algn="l" fontAlgn="ctr"/>
                      <a:r>
                        <a:rPr lang="en-US" sz="800" b="1" i="0" u="none" strike="noStrike">
                          <a:solidFill>
                            <a:srgbClr val="000000"/>
                          </a:solidFill>
                          <a:effectLst/>
                          <a:latin typeface="Arial" panose="020B0604020202020204" pitchFamily="34" charset="0"/>
                          <a:ea typeface="宋体" panose="02010600030101010101" pitchFamily="2" charset="-122"/>
                        </a:rPr>
                        <a:t>Height adjusting roller</a:t>
                      </a:r>
                      <a:endParaRPr lang="zh-CN" sz="800" b="1"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dirty="0">
                          <a:solidFill>
                            <a:srgbClr val="000000"/>
                          </a:solidFill>
                          <a:effectLst/>
                          <a:latin typeface="Arial" panose="020B0604020202020204" pitchFamily="34" charset="0"/>
                          <a:ea typeface="宋体" panose="02010600030101010101" pitchFamily="2" charset="-122"/>
                        </a:rPr>
                        <a:t>Rear height adjusting roller with </a:t>
                      </a:r>
                      <a:r>
                        <a:rPr lang="en-US" sz="800" b="0" i="0" u="none" strike="noStrike" dirty="0" err="1">
                          <a:solidFill>
                            <a:srgbClr val="000000"/>
                          </a:solidFill>
                          <a:effectLst/>
                          <a:latin typeface="Arial" panose="020B0604020202020204" pitchFamily="34" charset="0"/>
                          <a:ea typeface="宋体" panose="02010600030101010101" pitchFamily="2" charset="-122"/>
                        </a:rPr>
                        <a:t>greaseable</a:t>
                      </a:r>
                      <a:r>
                        <a:rPr lang="en-US" sz="800" b="0" i="0" u="none" strike="noStrike" dirty="0">
                          <a:solidFill>
                            <a:srgbClr val="000000"/>
                          </a:solidFill>
                          <a:effectLst/>
                          <a:latin typeface="Arial" panose="020B0604020202020204" pitchFamily="34" charset="0"/>
                          <a:ea typeface="宋体" panose="02010600030101010101" pitchFamily="2" charset="-122"/>
                        </a:rPr>
                        <a:t> bearings and tapered ends to prevent gouging during turns.</a:t>
                      </a:r>
                      <a:endParaRPr lang="zh-CN" sz="800" b="0"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0444">
                <a:tc>
                  <a:txBody>
                    <a:bodyPr/>
                    <a:lstStyle/>
                    <a:p>
                      <a:pPr algn="l" fontAlgn="ctr"/>
                      <a:r>
                        <a:rPr lang="en-US" sz="800" b="1" i="0" u="none" strike="noStrike">
                          <a:solidFill>
                            <a:srgbClr val="000000"/>
                          </a:solidFill>
                          <a:effectLst/>
                          <a:latin typeface="Arial" panose="020B0604020202020204" pitchFamily="34" charset="0"/>
                          <a:ea typeface="宋体" panose="02010600030101010101" pitchFamily="2" charset="-122"/>
                        </a:rPr>
                        <a:t>Standard scrapers on rear height adjusting roller</a:t>
                      </a:r>
                      <a:endParaRPr lang="zh-CN" sz="800" b="1" i="0" u="none" strike="noStrike">
                        <a:solidFill>
                          <a:srgbClr val="000000"/>
                        </a:solidFill>
                        <a:effectLst/>
                        <a:latin typeface="Arial" panose="020B0604020202020204" pitchFamily="34" charset="0"/>
                        <a:ea typeface="宋体" panose="02010600030101010101" pitchFamily="2" charset="-122"/>
                      </a:endParaRPr>
                    </a:p>
                  </a:txBody>
                  <a:tcPr marL="8371" marR="8371" marT="837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F7F7"/>
                    </a:solidFill>
                  </a:tcPr>
                </a:tc>
                <a:tc>
                  <a:txBody>
                    <a:bodyPr/>
                    <a:lstStyle/>
                    <a:p>
                      <a:pPr algn="l" fontAlgn="ctr"/>
                      <a:r>
                        <a:rPr lang="en-US" sz="800" b="0" i="0" u="none" strike="noStrike" dirty="0">
                          <a:solidFill>
                            <a:srgbClr val="000000"/>
                          </a:solidFill>
                          <a:effectLst/>
                          <a:latin typeface="Arial" panose="020B0604020202020204" pitchFamily="34" charset="0"/>
                          <a:ea typeface="宋体" panose="02010600030101010101" pitchFamily="2" charset="-122"/>
                        </a:rPr>
                        <a:t>Keeps roller clean for consistent cutting height.</a:t>
                      </a:r>
                      <a:endParaRPr lang="zh-CN" sz="800" b="0" i="0" u="none" strike="noStrike" dirty="0">
                        <a:solidFill>
                          <a:srgbClr val="000000"/>
                        </a:solidFill>
                        <a:effectLst/>
                        <a:latin typeface="Arial" panose="020B0604020202020204" pitchFamily="34" charset="0"/>
                        <a:ea typeface="宋体" panose="02010600030101010101" pitchFamily="2" charset="-122"/>
                      </a:endParaRPr>
                    </a:p>
                  </a:txBody>
                  <a:tcPr marL="8371" marR="8371" marT="837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图片 8"/>
          <p:cNvPicPr>
            <a:picLocks noChangeAspect="1"/>
          </p:cNvPicPr>
          <p:nvPr/>
        </p:nvPicPr>
        <p:blipFill>
          <a:blip r:embed="rId3"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440892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22</a:t>
            </a:r>
            <a:endParaRPr lang="zh-CN" altLang="en-US" sz="1600" b="1" dirty="0">
              <a:ln w="0"/>
              <a:solidFill>
                <a:schemeClr val="tx1"/>
              </a:solidFill>
              <a:effectLst>
                <a:outerShdw blurRad="38100" dist="19050" dir="2700000" algn="tl" rotWithShape="0">
                  <a:schemeClr val="dk1">
                    <a:alpha val="40000"/>
                  </a:schemeClr>
                </a:outerShdw>
              </a:effectLst>
            </a:endParaRPr>
          </a:p>
        </p:txBody>
      </p:sp>
      <p:sp>
        <p:nvSpPr>
          <p:cNvPr id="9" name="矩形 8"/>
          <p:cNvSpPr/>
          <p:nvPr/>
        </p:nvSpPr>
        <p:spPr>
          <a:xfrm>
            <a:off x="260648" y="278346"/>
            <a:ext cx="2430474" cy="276999"/>
          </a:xfrm>
          <a:prstGeom prst="rect">
            <a:avLst/>
          </a:prstGeom>
        </p:spPr>
        <p:txBody>
          <a:bodyPr wrap="none">
            <a:spAutoFit/>
          </a:bodyPr>
          <a:lstStyle/>
          <a:p>
            <a:r>
              <a:rPr lang="en-US" altLang="zh-CN" sz="1200" b="1" dirty="0">
                <a:latin typeface="Arial" panose="020B0604020202020204" pitchFamily="34" charset="0"/>
              </a:rPr>
              <a:t>Section 6: </a:t>
            </a:r>
            <a:r>
              <a:rPr lang="en-US" altLang="zh-CN" sz="1200" b="1" dirty="0" smtClean="0">
                <a:latin typeface="Arial" panose="020B0604020202020204" pitchFamily="34" charset="0"/>
              </a:rPr>
              <a:t>Detailed </a:t>
            </a:r>
            <a:r>
              <a:rPr lang="en-US" altLang="zh-CN" sz="1200" b="1" dirty="0">
                <a:latin typeface="Arial" panose="020B0604020202020204" pitchFamily="34" charset="0"/>
              </a:rPr>
              <a:t>parameters</a:t>
            </a:r>
            <a:endParaRPr lang="zh-CN" altLang="zh-CN" sz="1200" b="1" dirty="0">
              <a:latin typeface="Arial" panose="020B0604020202020204" pitchFamily="34" charset="0"/>
            </a:endParaRPr>
          </a:p>
        </p:txBody>
      </p:sp>
      <p:pic>
        <p:nvPicPr>
          <p:cNvPr id="2" name="图片 1"/>
          <p:cNvPicPr>
            <a:picLocks noChangeAspect="1"/>
          </p:cNvPicPr>
          <p:nvPr/>
        </p:nvPicPr>
        <p:blipFill>
          <a:blip r:embed="rId3"/>
          <a:stretch>
            <a:fillRect/>
          </a:stretch>
        </p:blipFill>
        <p:spPr>
          <a:xfrm>
            <a:off x="532055" y="1907058"/>
            <a:ext cx="5801039" cy="3777292"/>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931" y="7239693"/>
            <a:ext cx="6156959" cy="1401268"/>
          </a:xfrm>
          <a:prstGeom prst="rect">
            <a:avLst/>
          </a:prstGeom>
        </p:spPr>
      </p:pic>
      <p:pic>
        <p:nvPicPr>
          <p:cNvPr id="11" name="图片 10"/>
          <p:cNvPicPr>
            <a:picLocks noChangeAspect="1"/>
          </p:cNvPicPr>
          <p:nvPr/>
        </p:nvPicPr>
        <p:blipFill>
          <a:blip r:embed="rId5"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560613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7.1 </a:t>
            </a:r>
            <a:r>
              <a:rPr lang="zh-CN" altLang="en-US" sz="1600" b="1" dirty="0">
                <a:latin typeface="Arial" panose="020B0604020202020204" pitchFamily="34" charset="0"/>
              </a:rPr>
              <a:t>：</a:t>
            </a:r>
            <a:r>
              <a:rPr lang="en-US" altLang="zh-CN" sz="1600" b="1" dirty="0">
                <a:latin typeface="Arial" panose="020B0604020202020204" pitchFamily="34" charset="0"/>
              </a:rPr>
              <a:t>main engine </a:t>
            </a:r>
            <a:r>
              <a:rPr lang="en-US" altLang="zh-CN" sz="1600" b="1" dirty="0" smtClean="0">
                <a:latin typeface="Arial" panose="020B0604020202020204" pitchFamily="34" charset="0"/>
              </a:rPr>
              <a:t>(</a:t>
            </a:r>
            <a:r>
              <a:rPr lang="en-US" altLang="zh-CN" sz="1400" b="1" i="1" dirty="0" smtClean="0">
                <a:solidFill>
                  <a:prstClr val="black"/>
                </a:solidFill>
              </a:rPr>
              <a:t>EF125-155-175-S</a:t>
            </a:r>
            <a:r>
              <a:rPr lang="en-US" altLang="zh-CN" sz="1600" b="1" dirty="0" smtClean="0">
                <a:latin typeface="Arial" panose="020B0604020202020204" pitchFamily="34" charset="0"/>
              </a:rPr>
              <a:t>)</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n w="0"/>
                <a:solidFill>
                  <a:schemeClr val="tx1"/>
                </a:solidFill>
                <a:effectLst>
                  <a:outerShdw blurRad="38100" dist="19050" dir="2700000" algn="tl" rotWithShape="0">
                    <a:schemeClr val="dk1">
                      <a:alpha val="40000"/>
                    </a:schemeClr>
                  </a:outerShdw>
                </a:effectLst>
              </a:rPr>
              <a:t>23</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4" name="表格 3"/>
          <p:cNvGraphicFramePr>
            <a:graphicFrameLocks noGrp="1"/>
          </p:cNvGraphicFramePr>
          <p:nvPr>
            <p:extLst>
              <p:ext uri="{D42A27DB-BD31-4B8C-83A1-F6EECF244321}">
                <p14:modId xmlns:p14="http://schemas.microsoft.com/office/powerpoint/2010/main" val="1412139608"/>
              </p:ext>
            </p:extLst>
          </p:nvPr>
        </p:nvGraphicFramePr>
        <p:xfrm>
          <a:off x="374027" y="5436096"/>
          <a:ext cx="5863286" cy="3024340"/>
        </p:xfrm>
        <a:graphic>
          <a:graphicData uri="http://schemas.openxmlformats.org/drawingml/2006/table">
            <a:tbl>
              <a:tblPr>
                <a:tableStyleId>{5C22544A-7EE6-4342-B048-85BDC9FD1C3A}</a:tableStyleId>
              </a:tblPr>
              <a:tblGrid>
                <a:gridCol w="330778"/>
                <a:gridCol w="723576"/>
                <a:gridCol w="1123266"/>
                <a:gridCol w="1297269"/>
                <a:gridCol w="791325"/>
                <a:gridCol w="798536"/>
                <a:gridCol w="798536"/>
              </a:tblGrid>
              <a:tr h="137470">
                <a:tc>
                  <a:txBody>
                    <a:bodyPr/>
                    <a:lstStyle/>
                    <a:p>
                      <a:pPr algn="ctr" fontAlgn="ctr"/>
                      <a:r>
                        <a:rPr lang="en-US" sz="800" u="none" strike="noStrike" dirty="0">
                          <a:effectLst/>
                        </a:rPr>
                        <a:t>POS.</a:t>
                      </a:r>
                      <a:endParaRPr lang="en-US"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COD.</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Specification</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Description</a:t>
                      </a:r>
                      <a:endParaRPr lang="en-US"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EF125-S/</a:t>
                      </a:r>
                      <a:r>
                        <a:rPr lang="en-US" sz="800" u="none" strike="noStrike" dirty="0" err="1" smtClean="0">
                          <a:effectLst/>
                        </a:rPr>
                        <a:t>Qty</a:t>
                      </a:r>
                      <a:endParaRPr lang="en-US"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EF155-S/</a:t>
                      </a:r>
                      <a:r>
                        <a:rPr lang="en-US" sz="800" u="none" strike="noStrike" dirty="0" err="1" smtClean="0">
                          <a:effectLst/>
                        </a:rPr>
                        <a:t>Qty</a:t>
                      </a:r>
                      <a:endParaRPr lang="en-US"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EF175-S/</a:t>
                      </a:r>
                      <a:r>
                        <a:rPr lang="en-US" sz="800" u="none" strike="noStrike" dirty="0" err="1" smtClean="0">
                          <a:effectLst/>
                        </a:rPr>
                        <a:t>Qty</a:t>
                      </a:r>
                      <a:endParaRPr lang="en-US"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2060105363</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F01059A01000-000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Panel hood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2060105365</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F01061A01000-000</a:t>
                      </a:r>
                      <a:endParaRPr lang="en-US"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Panel hood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2060105364</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F01060A01000-000</a:t>
                      </a:r>
                      <a:endParaRPr lang="en-US"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Panel hood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2</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2060105366</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F01059A04000-000</a:t>
                      </a:r>
                      <a:endParaRPr lang="en-US"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Bearing block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3</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2060105368</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F01059A06000-000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Transmission assembly</a:t>
                      </a:r>
                      <a:endParaRPr lang="en-US"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3</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2060105370</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F01061A06000-000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Transmission assembly</a:t>
                      </a:r>
                      <a:endParaRPr lang="en-US"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3</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2060105369</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F01060A06000-000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Transmission assembly</a:t>
                      </a:r>
                      <a:endParaRPr lang="en-US"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4</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2060105371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F01059A03000-000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Roller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4</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2060105373</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F01061A03000-000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Roller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4</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2060105372</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F01060A03000-000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Roller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5</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2060105375</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F01060A09000-000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Hitch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5</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2060105374</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F01060B09000-000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Hitch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5</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2060105573</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F01059A09000-000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Hitch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6</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2060105376</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F01059A07000-000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Side drive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7</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2060105377</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F01059A10000-000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Protective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7</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2060105379</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F01061A10000-000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Protective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7</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2060105378</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F01060A10000-000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Protective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8</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2060105381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F01059A08000-000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Side shield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9</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2090005104</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F01059A02000-000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Axle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9</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2090005106</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F01061A02000-000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Axle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7470">
                <a:tc>
                  <a:txBody>
                    <a:bodyPr/>
                    <a:lstStyle/>
                    <a:p>
                      <a:pPr algn="ctr" fontAlgn="ctr"/>
                      <a:r>
                        <a:rPr lang="en-US" altLang="zh-CN" sz="800" u="none" strike="noStrike">
                          <a:effectLst/>
                        </a:rPr>
                        <a:t>9</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2090005105</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F01060A02000-000</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Axle assembly</a:t>
                      </a:r>
                      <a:endParaRPr lang="en-US"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4662" marR="4662" marT="46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83" y="952271"/>
            <a:ext cx="6261877" cy="4427609"/>
          </a:xfrm>
          <a:prstGeom prst="rect">
            <a:avLst/>
          </a:prstGeom>
        </p:spPr>
      </p:pic>
      <p:pic>
        <p:nvPicPr>
          <p:cNvPr id="15" name="图片 14"/>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786610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7.1 </a:t>
            </a:r>
            <a:r>
              <a:rPr lang="zh-CN" altLang="en-US" sz="1600" b="1" dirty="0">
                <a:latin typeface="Arial" panose="020B0604020202020204" pitchFamily="34" charset="0"/>
              </a:rPr>
              <a:t>：</a:t>
            </a:r>
            <a:r>
              <a:rPr lang="en-US" altLang="zh-CN" sz="1600" b="1" dirty="0">
                <a:latin typeface="Arial" panose="020B0604020202020204" pitchFamily="34" charset="0"/>
              </a:rPr>
              <a:t>main engine </a:t>
            </a:r>
            <a:r>
              <a:rPr lang="en-US" altLang="zh-CN" sz="1600" b="1" dirty="0" smtClean="0">
                <a:latin typeface="Arial" panose="020B0604020202020204" pitchFamily="34" charset="0"/>
              </a:rPr>
              <a:t>(</a:t>
            </a:r>
            <a:r>
              <a:rPr lang="en-US" altLang="zh-CN" sz="1400" b="1" i="1" dirty="0" smtClean="0">
                <a:solidFill>
                  <a:prstClr val="black"/>
                </a:solidFill>
              </a:rPr>
              <a:t>EFH155-175-S</a:t>
            </a:r>
            <a:r>
              <a:rPr lang="en-US" altLang="zh-CN" sz="1600" b="1" dirty="0" smtClean="0">
                <a:latin typeface="Arial" panose="020B0604020202020204" pitchFamily="34" charset="0"/>
              </a:rPr>
              <a:t>)</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24</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5" name="表格 4"/>
          <p:cNvGraphicFramePr>
            <a:graphicFrameLocks noGrp="1"/>
          </p:cNvGraphicFramePr>
          <p:nvPr>
            <p:extLst>
              <p:ext uri="{D42A27DB-BD31-4B8C-83A1-F6EECF244321}">
                <p14:modId xmlns:p14="http://schemas.microsoft.com/office/powerpoint/2010/main" val="2911360695"/>
              </p:ext>
            </p:extLst>
          </p:nvPr>
        </p:nvGraphicFramePr>
        <p:xfrm>
          <a:off x="374027" y="5418737"/>
          <a:ext cx="6172200" cy="3296970"/>
        </p:xfrm>
        <a:graphic>
          <a:graphicData uri="http://schemas.openxmlformats.org/drawingml/2006/table">
            <a:tbl>
              <a:tblPr>
                <a:tableStyleId>{5C22544A-7EE6-4342-B048-85BDC9FD1C3A}</a:tableStyleId>
              </a:tblPr>
              <a:tblGrid>
                <a:gridCol w="436268"/>
                <a:gridCol w="961773"/>
                <a:gridCol w="1507107"/>
                <a:gridCol w="1661993"/>
                <a:gridCol w="792088"/>
                <a:gridCol w="812971"/>
              </a:tblGrid>
              <a:tr h="282810">
                <a:tc>
                  <a:txBody>
                    <a:bodyPr/>
                    <a:lstStyle/>
                    <a:p>
                      <a:pPr algn="ctr" fontAlgn="ctr"/>
                      <a:r>
                        <a:rPr lang="en-US" sz="900" u="none" strike="noStrike" dirty="0">
                          <a:effectLst/>
                        </a:rPr>
                        <a:t>POS.</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COD.</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Specification</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Description</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smtClean="0">
                          <a:effectLst/>
                        </a:rPr>
                        <a:t>EFH175-S/</a:t>
                      </a:r>
                      <a:r>
                        <a:rPr lang="en-US" sz="900" u="none" strike="noStrike" dirty="0" err="1" smtClean="0">
                          <a:effectLst/>
                        </a:rPr>
                        <a:t>Qty</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smtClean="0">
                          <a:effectLst/>
                        </a:rPr>
                        <a:t>EFH155-S/</a:t>
                      </a:r>
                      <a:r>
                        <a:rPr lang="en-US" sz="900" u="none" strike="noStrike" dirty="0" err="1" smtClean="0">
                          <a:effectLst/>
                        </a:rPr>
                        <a:t>Qty</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2060105365</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F01061A01000-000</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Panel hood assembly</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2060105364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F01060A01000-000</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Panel hood assembly</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2060105366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F01059A04000-000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Bearing block assembly</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2060105366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F01059A04000-000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Bearing block assembly</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2060105370</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F01061A06000-000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Transmission assembly</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2060105369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F01060A06000-000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Transmission assembly</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2060105373</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F01061A03000-000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Roller assembly</a:t>
                      </a:r>
                      <a:endParaRPr lang="en-US"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4</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2060105372</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F01060A03000-000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Roller assembly</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2060105375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F01060A09000-000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Hitch assembly</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2060105376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F01059A07000-000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Side drive assembly</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2060105379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F01061A10000-000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Protective assembly</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7</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2060105378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F01060A10000-000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Protective assembly</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8</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2060105381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F01059A08000-000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Side shield assembly</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2090005106</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F01061A02000-000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Axle assembly</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0944">
                <a:tc>
                  <a:txBody>
                    <a:bodyPr/>
                    <a:lstStyle/>
                    <a:p>
                      <a:pPr algn="ctr" fontAlgn="ctr"/>
                      <a:r>
                        <a:rPr lang="en-US" altLang="zh-CN" sz="900" u="none" strike="noStrike">
                          <a:effectLst/>
                        </a:rPr>
                        <a:t>9</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2090005105</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F01060A02000-000</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Axle assembly</a:t>
                      </a:r>
                      <a:endParaRPr lang="en-US"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a:t>
                      </a:r>
                      <a:endParaRPr lang="en-US" altLang="zh-CN" sz="900" b="0" i="0" u="none" strike="noStrike">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宋体" panose="02010600030101010101" pitchFamily="2" charset="-122"/>
                        <a:ea typeface="宋体" panose="02010600030101010101" pitchFamily="2" charset="-122"/>
                      </a:endParaRPr>
                    </a:p>
                  </a:txBody>
                  <a:tcPr marL="7442" marR="7442" marT="744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27" y="1028530"/>
            <a:ext cx="6079309" cy="4298520"/>
          </a:xfrm>
          <a:prstGeom prst="rect">
            <a:avLst/>
          </a:prstGeom>
        </p:spPr>
      </p:pic>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8919416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7.2 </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Hood components</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25</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4" name="表格 3"/>
          <p:cNvGraphicFramePr>
            <a:graphicFrameLocks noGrp="1"/>
          </p:cNvGraphicFramePr>
          <p:nvPr>
            <p:extLst>
              <p:ext uri="{D42A27DB-BD31-4B8C-83A1-F6EECF244321}">
                <p14:modId xmlns:p14="http://schemas.microsoft.com/office/powerpoint/2010/main" val="3137087663"/>
              </p:ext>
            </p:extLst>
          </p:nvPr>
        </p:nvGraphicFramePr>
        <p:xfrm>
          <a:off x="372366" y="5652120"/>
          <a:ext cx="6172199" cy="1978270"/>
        </p:xfrm>
        <a:graphic>
          <a:graphicData uri="http://schemas.openxmlformats.org/drawingml/2006/table">
            <a:tbl>
              <a:tblPr>
                <a:tableStyleId>{5C22544A-7EE6-4342-B048-85BDC9FD1C3A}</a:tableStyleId>
              </a:tblPr>
              <a:tblGrid>
                <a:gridCol w="308987"/>
                <a:gridCol w="663191"/>
                <a:gridCol w="1786094"/>
                <a:gridCol w="1306474"/>
                <a:gridCol w="720080"/>
                <a:gridCol w="648072"/>
                <a:gridCol w="739301"/>
              </a:tblGrid>
              <a:tr h="141305">
                <a:tc>
                  <a:txBody>
                    <a:bodyPr/>
                    <a:lstStyle/>
                    <a:p>
                      <a:pPr algn="ctr" fontAlgn="ctr"/>
                      <a:r>
                        <a:rPr lang="en-US" sz="800" u="none" strike="noStrike" dirty="0">
                          <a:effectLst/>
                        </a:rPr>
                        <a:t>POS.</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COD.</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Specification</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Description</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EF125-S/</a:t>
                      </a:r>
                      <a:r>
                        <a:rPr lang="en-US" sz="800" u="none" strike="noStrike" dirty="0" err="1" smtClean="0">
                          <a:effectLst/>
                        </a:rPr>
                        <a:t>Qty</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EF155-S/</a:t>
                      </a:r>
                      <a:r>
                        <a:rPr lang="en-US" sz="800" u="none" strike="noStrike" dirty="0" err="1" smtClean="0">
                          <a:effectLst/>
                        </a:rPr>
                        <a:t>Qty</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EF175-S/</a:t>
                      </a:r>
                      <a:r>
                        <a:rPr lang="en-US" sz="800" u="none" strike="noStrike" dirty="0" err="1" smtClean="0">
                          <a:effectLst/>
                        </a:rPr>
                        <a:t>Qty</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2010004983</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F01062A01000-002</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Raker pin</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2020002093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F01062A01400-000</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Leg weldment</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2020005204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F01059A01200-000</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Skateboard Welding</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2020005205</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F01059A01300-000</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Skateboard Welding</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5</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2020005208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F01061A01100-000</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Panel hood </a:t>
                      </a:r>
                      <a:r>
                        <a:rPr lang="en-US" sz="800" u="none" strike="noStrike" dirty="0" err="1">
                          <a:effectLst/>
                        </a:rPr>
                        <a:t>weldment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5</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2020005207</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F01060A01100-000</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Panel hood </a:t>
                      </a:r>
                      <a:r>
                        <a:rPr lang="en-US" sz="800" u="none" strike="noStrike" dirty="0" err="1">
                          <a:effectLst/>
                        </a:rPr>
                        <a:t>weldment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5</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2020005206</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F01059A01100-000</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Panel hood </a:t>
                      </a:r>
                      <a:r>
                        <a:rPr lang="en-US" sz="800" u="none" strike="noStrike" dirty="0" err="1">
                          <a:effectLst/>
                        </a:rPr>
                        <a:t>weldment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6</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3040100630</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GB/T5783-M12×35-8.8-EP•Zn•C</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Full-thread hexagon bolts</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7</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3050500612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GB/T889.1-M12-8-EP•Zn•C</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Locknut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3080100610</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GB/T95-12-EP•Zn•C</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Plain washer</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8</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9</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3120400603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Din11024-4-EP•Zn•C</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Pin</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10</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3170400005</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Din71412-G1/8-A</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Grease nipple</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1305">
                <a:tc>
                  <a:txBody>
                    <a:bodyPr/>
                    <a:lstStyle/>
                    <a:p>
                      <a:pPr algn="ctr" fontAlgn="ctr"/>
                      <a:r>
                        <a:rPr lang="en-US" altLang="zh-CN" sz="800" u="none" strike="noStrike">
                          <a:effectLst/>
                        </a:rPr>
                        <a:t>11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3210200006</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31x31</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Pipe Plug</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652" marR="5652" marT="565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21" y="1083279"/>
            <a:ext cx="6207739" cy="4389330"/>
          </a:xfrm>
          <a:prstGeom prst="rect">
            <a:avLst/>
          </a:prstGeom>
        </p:spPr>
      </p:pic>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642388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7.3 </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Axle assembly</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26</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3110346595"/>
              </p:ext>
            </p:extLst>
          </p:nvPr>
        </p:nvGraphicFramePr>
        <p:xfrm>
          <a:off x="400466" y="5580112"/>
          <a:ext cx="6172198" cy="909660"/>
        </p:xfrm>
        <a:graphic>
          <a:graphicData uri="http://schemas.openxmlformats.org/drawingml/2006/table">
            <a:tbl>
              <a:tblPr>
                <a:tableStyleId>{5C22544A-7EE6-4342-B048-85BDC9FD1C3A}</a:tableStyleId>
              </a:tblPr>
              <a:tblGrid>
                <a:gridCol w="395308"/>
                <a:gridCol w="871475"/>
                <a:gridCol w="1257695"/>
                <a:gridCol w="936104"/>
                <a:gridCol w="864096"/>
                <a:gridCol w="864096"/>
                <a:gridCol w="983424"/>
              </a:tblGrid>
              <a:tr h="181932">
                <a:tc>
                  <a:txBody>
                    <a:bodyPr/>
                    <a:lstStyle/>
                    <a:p>
                      <a:pPr algn="ctr" fontAlgn="ctr"/>
                      <a:r>
                        <a:rPr lang="en-US" sz="1100" u="none" strike="noStrike" dirty="0">
                          <a:effectLst/>
                        </a:rPr>
                        <a:t>POS.</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dirty="0">
                          <a:effectLst/>
                        </a:rPr>
                        <a:t>COD.</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dirty="0">
                          <a:effectLst/>
                        </a:rPr>
                        <a:t>Specification</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a:effectLst/>
                        </a:rPr>
                        <a:t>Description</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dirty="0" smtClean="0">
                          <a:effectLst/>
                        </a:rPr>
                        <a:t>EF125-S/</a:t>
                      </a:r>
                      <a:r>
                        <a:rPr lang="en-US" sz="1100" u="none" strike="noStrike" dirty="0" err="1" smtClean="0">
                          <a:effectLst/>
                        </a:rPr>
                        <a:t>Qty</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dirty="0" smtClean="0">
                          <a:effectLst/>
                        </a:rPr>
                        <a:t>EF155-S/</a:t>
                      </a:r>
                      <a:r>
                        <a:rPr lang="en-US" sz="1100" u="none" strike="noStrike" dirty="0" err="1" smtClean="0">
                          <a:effectLst/>
                        </a:rPr>
                        <a:t>Qty</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dirty="0" smtClean="0">
                          <a:effectLst/>
                        </a:rPr>
                        <a:t>EF175-S/</a:t>
                      </a:r>
                      <a:r>
                        <a:rPr lang="en-US" sz="1100" u="none" strike="noStrike" dirty="0" err="1" smtClean="0">
                          <a:effectLst/>
                        </a:rPr>
                        <a:t>Qty</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1932">
                <a:tc>
                  <a:txBody>
                    <a:bodyPr/>
                    <a:lstStyle/>
                    <a:p>
                      <a:pPr algn="ctr" fontAlgn="ctr"/>
                      <a:r>
                        <a:rPr lang="en-US" altLang="zh-CN" sz="1100" u="none" strike="noStrike">
                          <a:effectLst/>
                        </a:rPr>
                        <a:t>1</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a:effectLst/>
                        </a:rPr>
                        <a:t>2020005209</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dirty="0">
                          <a:effectLst/>
                        </a:rPr>
                        <a:t>F01059A02100-000</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dirty="0">
                          <a:effectLst/>
                        </a:rPr>
                        <a:t>Axle </a:t>
                      </a:r>
                      <a:r>
                        <a:rPr lang="en-US" sz="1100" u="none" strike="noStrike" dirty="0" err="1">
                          <a:effectLst/>
                        </a:rPr>
                        <a:t>weldment</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a:effectLst/>
                        </a:rPr>
                        <a:t>1</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a:effectLst/>
                        </a:rPr>
                        <a:t>-</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a:effectLst/>
                        </a:rPr>
                        <a:t>-</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1932">
                <a:tc>
                  <a:txBody>
                    <a:bodyPr/>
                    <a:lstStyle/>
                    <a:p>
                      <a:pPr algn="ctr" fontAlgn="ctr"/>
                      <a:r>
                        <a:rPr lang="en-US" altLang="zh-CN" sz="1100" u="none" strike="noStrike">
                          <a:effectLst/>
                        </a:rPr>
                        <a:t>1</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a:effectLst/>
                        </a:rPr>
                        <a:t>2020005210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a:effectLst/>
                        </a:rPr>
                        <a:t>F01060A02100-000</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dirty="0">
                          <a:effectLst/>
                        </a:rPr>
                        <a:t>Axle </a:t>
                      </a:r>
                      <a:r>
                        <a:rPr lang="en-US" sz="1100" u="none" strike="noStrike" dirty="0" err="1">
                          <a:effectLst/>
                        </a:rPr>
                        <a:t>weldment</a:t>
                      </a:r>
                      <a:endParaRPr lang="en-US"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dirty="0">
                          <a:effectLst/>
                        </a:rPr>
                        <a:t>-</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a:effectLst/>
                        </a:rPr>
                        <a:t>1</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a:effectLst/>
                        </a:rPr>
                        <a:t>-</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1932">
                <a:tc>
                  <a:txBody>
                    <a:bodyPr/>
                    <a:lstStyle/>
                    <a:p>
                      <a:pPr algn="ctr" fontAlgn="ctr"/>
                      <a:r>
                        <a:rPr lang="en-US" altLang="zh-CN" sz="1100" u="none" strike="noStrike">
                          <a:effectLst/>
                        </a:rPr>
                        <a:t>1</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a:effectLst/>
                        </a:rPr>
                        <a:t>2020005211</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a:effectLst/>
                        </a:rPr>
                        <a:t>F01061A02100-000</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a:effectLst/>
                        </a:rPr>
                        <a:t>Axle weldment</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dirty="0">
                          <a:effectLst/>
                        </a:rPr>
                        <a:t>-</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dirty="0">
                          <a:effectLst/>
                        </a:rPr>
                        <a:t>-</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dirty="0">
                          <a:effectLst/>
                        </a:rPr>
                        <a:t>1</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1932">
                <a:tc>
                  <a:txBody>
                    <a:bodyPr/>
                    <a:lstStyle/>
                    <a:p>
                      <a:pPr algn="ctr" fontAlgn="ctr"/>
                      <a:r>
                        <a:rPr lang="en-US" altLang="zh-CN" sz="1100" u="none" strike="noStrike">
                          <a:effectLst/>
                        </a:rPr>
                        <a:t>2</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a:effectLst/>
                        </a:rPr>
                        <a:t>2060204960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a:effectLst/>
                        </a:rPr>
                        <a:t>F01059A02200-000</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100" u="none" strike="noStrike">
                          <a:effectLst/>
                        </a:rPr>
                        <a:t>Blade assembly</a:t>
                      </a:r>
                      <a:endParaRPr lang="en-US"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a:effectLst/>
                        </a:rPr>
                        <a:t>20</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a:effectLst/>
                        </a:rPr>
                        <a:t>24</a:t>
                      </a:r>
                      <a:endParaRPr lang="en-US" altLang="zh-CN" sz="1100" b="0" i="0" u="none" strike="noStrike">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100" u="none" strike="noStrike" dirty="0">
                          <a:effectLst/>
                        </a:rPr>
                        <a:t>28</a:t>
                      </a:r>
                      <a:endParaRPr lang="en-US" altLang="zh-CN" sz="1100" b="0" i="0" u="none" strike="noStrike" dirty="0">
                        <a:solidFill>
                          <a:srgbClr val="000000"/>
                        </a:solidFill>
                        <a:effectLst/>
                        <a:latin typeface="宋体" panose="02010600030101010101" pitchFamily="2" charset="-122"/>
                        <a:ea typeface="宋体" panose="02010600030101010101" pitchFamily="2" charset="-122"/>
                      </a:endParaRPr>
                    </a:p>
                  </a:txBody>
                  <a:tcPr marL="6738" marR="6738" marT="67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17" y="1066933"/>
            <a:ext cx="6309320" cy="4461155"/>
          </a:xfrm>
          <a:prstGeom prst="rect">
            <a:avLst/>
          </a:prstGeom>
        </p:spPr>
      </p:pic>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9275404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18" y="723127"/>
            <a:ext cx="6465097" cy="4995756"/>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7.3.1 </a:t>
            </a:r>
            <a:r>
              <a:rPr lang="zh-CN" altLang="en-US" sz="1600" b="1" dirty="0" smtClean="0">
                <a:latin typeface="Arial" panose="020B0604020202020204" pitchFamily="34" charset="0"/>
              </a:rPr>
              <a:t>：</a:t>
            </a:r>
            <a:r>
              <a:rPr lang="zh-CN" altLang="en-US" sz="1600" dirty="0"/>
              <a:t> </a:t>
            </a:r>
            <a:r>
              <a:rPr lang="en-US" altLang="zh-CN" sz="1600" b="1" dirty="0">
                <a:latin typeface="Arial" panose="020B0604020202020204" pitchFamily="34" charset="0"/>
              </a:rPr>
              <a:t>H</a:t>
            </a:r>
            <a:r>
              <a:rPr lang="zh-CN" altLang="en-US" sz="1600" b="1" dirty="0" smtClean="0">
                <a:latin typeface="Arial" panose="020B0604020202020204" pitchFamily="34" charset="0"/>
              </a:rPr>
              <a:t>ammer </a:t>
            </a:r>
            <a:r>
              <a:rPr lang="zh-CN" altLang="en-US" sz="1600" dirty="0" smtClean="0"/>
              <a:t> </a:t>
            </a:r>
            <a:r>
              <a:rPr lang="en-US" altLang="zh-CN" sz="1600" b="1" dirty="0" smtClean="0">
                <a:latin typeface="Arial" panose="020B0604020202020204" pitchFamily="34" charset="0"/>
              </a:rPr>
              <a:t>components</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27</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4" name="表格 3"/>
          <p:cNvGraphicFramePr>
            <a:graphicFrameLocks noGrp="1"/>
          </p:cNvGraphicFramePr>
          <p:nvPr>
            <p:extLst>
              <p:ext uri="{D42A27DB-BD31-4B8C-83A1-F6EECF244321}">
                <p14:modId xmlns:p14="http://schemas.microsoft.com/office/powerpoint/2010/main" val="470168931"/>
              </p:ext>
            </p:extLst>
          </p:nvPr>
        </p:nvGraphicFramePr>
        <p:xfrm>
          <a:off x="458866" y="5657121"/>
          <a:ext cx="6172200" cy="886812"/>
        </p:xfrm>
        <a:graphic>
          <a:graphicData uri="http://schemas.openxmlformats.org/drawingml/2006/table">
            <a:tbl>
              <a:tblPr>
                <a:tableStyleId>{5C22544A-7EE6-4342-B048-85BDC9FD1C3A}</a:tableStyleId>
              </a:tblPr>
              <a:tblGrid>
                <a:gridCol w="484790"/>
                <a:gridCol w="1040524"/>
                <a:gridCol w="2423948"/>
                <a:gridCol w="1832741"/>
                <a:gridCol w="390197"/>
              </a:tblGrid>
              <a:tr h="221703">
                <a:tc>
                  <a:txBody>
                    <a:bodyPr/>
                    <a:lstStyle/>
                    <a:p>
                      <a:pPr algn="ctr" fontAlgn="ctr"/>
                      <a:r>
                        <a:rPr lang="en-US" sz="1300" u="none" strike="noStrike" dirty="0">
                          <a:effectLst/>
                        </a:rPr>
                        <a:t>POS.</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COD.</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Specification</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Description</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Qty</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1703">
                <a:tc>
                  <a:txBody>
                    <a:bodyPr/>
                    <a:lstStyle/>
                    <a:p>
                      <a:pPr algn="ctr" fontAlgn="ctr"/>
                      <a:r>
                        <a:rPr lang="en-US" altLang="zh-CN" sz="1300" u="none" strike="noStrike">
                          <a:effectLst/>
                        </a:rPr>
                        <a:t>1</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3040300610</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GB/T5782-M16×85-10.9-O</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Hexagon head bolts</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1</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1703">
                <a:tc>
                  <a:txBody>
                    <a:bodyPr/>
                    <a:lstStyle/>
                    <a:p>
                      <a:pPr algn="ctr" fontAlgn="ctr"/>
                      <a:r>
                        <a:rPr lang="en-US" altLang="zh-CN" sz="1300" u="none" strike="noStrike">
                          <a:effectLst/>
                        </a:rPr>
                        <a:t>2</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3050500610</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GB/T889.1-M16-10-EP•Zn•C</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Locknut</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dirty="0">
                          <a:effectLst/>
                        </a:rPr>
                        <a:t>1</a:t>
                      </a:r>
                      <a:endParaRPr lang="en-US" altLang="zh-CN" sz="1300" b="0" i="0" u="none" strike="noStrike" dirty="0">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1703">
                <a:tc>
                  <a:txBody>
                    <a:bodyPr/>
                    <a:lstStyle/>
                    <a:p>
                      <a:pPr algn="ctr" fontAlgn="ctr"/>
                      <a:r>
                        <a:rPr lang="en-US" altLang="zh-CN" sz="1300" u="none" strike="noStrike">
                          <a:effectLst/>
                        </a:rPr>
                        <a:t>3</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3220100616</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MT01027</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Blade</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dirty="0">
                          <a:effectLst/>
                        </a:rPr>
                        <a:t>1</a:t>
                      </a:r>
                      <a:endParaRPr lang="en-US" altLang="zh-CN" sz="1300" b="0" i="0" u="none" strike="noStrike" dirty="0">
                        <a:solidFill>
                          <a:srgbClr val="000000"/>
                        </a:solidFill>
                        <a:effectLst/>
                        <a:latin typeface="宋体" panose="02010600030101010101" pitchFamily="2" charset="-122"/>
                        <a:ea typeface="宋体" panose="02010600030101010101" pitchFamily="2" charset="-122"/>
                      </a:endParaRPr>
                    </a:p>
                  </a:txBody>
                  <a:tcPr marL="8868" marR="8868" marT="886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262905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64325"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374027" y="1475656"/>
            <a:ext cx="2118869" cy="369332"/>
          </a:xfrm>
          <a:prstGeom prst="rect">
            <a:avLst/>
          </a:prstGeom>
          <a:noFill/>
        </p:spPr>
        <p:txBody>
          <a:bodyPr wrap="square" rtlCol="0">
            <a:spAutoFit/>
          </a:bodyPr>
          <a:lstStyle/>
          <a:p>
            <a:endParaRPr lang="zh-CN" altLang="en-US" dirty="0">
              <a:solidFill>
                <a:srgbClr val="000000"/>
              </a:solidFill>
              <a:latin typeface="Arial"/>
            </a:endParaRPr>
          </a:p>
        </p:txBody>
      </p:sp>
      <p:pic>
        <p:nvPicPr>
          <p:cNvPr id="29" name="图片 28"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867" y="899592"/>
            <a:ext cx="6017648" cy="7128792"/>
          </a:xfrm>
          <a:prstGeom prst="rect">
            <a:avLst/>
          </a:prstGeom>
        </p:spPr>
      </p:pic>
      <p:sp>
        <p:nvSpPr>
          <p:cNvPr id="14" name="矩形 13"/>
          <p:cNvSpPr/>
          <p:nvPr/>
        </p:nvSpPr>
        <p:spPr>
          <a:xfrm>
            <a:off x="260648" y="278346"/>
            <a:ext cx="2062616" cy="276999"/>
          </a:xfrm>
          <a:prstGeom prst="rect">
            <a:avLst/>
          </a:prstGeom>
        </p:spPr>
        <p:txBody>
          <a:bodyPr wrap="none">
            <a:spAutoFit/>
          </a:bodyPr>
          <a:lstStyle/>
          <a:p>
            <a:r>
              <a:rPr lang="en-US" altLang="zh-CN" sz="1200" b="1" dirty="0"/>
              <a:t>Important Safety Information</a:t>
            </a:r>
            <a:endParaRPr lang="zh-CN" altLang="en-US" sz="1200" dirty="0">
              <a:solidFill>
                <a:prstClr val="black"/>
              </a:solidFill>
            </a:endParaRPr>
          </a:p>
        </p:txBody>
      </p:sp>
      <p:sp>
        <p:nvSpPr>
          <p:cNvPr id="2" name="矩形 1"/>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1</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9" name="图片 8"/>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132790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7.4 </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Roller assembly</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28</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6" name="表格 5"/>
          <p:cNvGraphicFramePr>
            <a:graphicFrameLocks noGrp="1"/>
          </p:cNvGraphicFramePr>
          <p:nvPr>
            <p:extLst>
              <p:ext uri="{D42A27DB-BD31-4B8C-83A1-F6EECF244321}">
                <p14:modId xmlns:p14="http://schemas.microsoft.com/office/powerpoint/2010/main" val="2916377884"/>
              </p:ext>
            </p:extLst>
          </p:nvPr>
        </p:nvGraphicFramePr>
        <p:xfrm>
          <a:off x="463373" y="5439995"/>
          <a:ext cx="5917955" cy="2205646"/>
        </p:xfrm>
        <a:graphic>
          <a:graphicData uri="http://schemas.openxmlformats.org/drawingml/2006/table">
            <a:tbl>
              <a:tblPr>
                <a:tableStyleId>{5C22544A-7EE6-4342-B048-85BDC9FD1C3A}</a:tableStyleId>
              </a:tblPr>
              <a:tblGrid>
                <a:gridCol w="285186"/>
                <a:gridCol w="628705"/>
                <a:gridCol w="1686809"/>
                <a:gridCol w="1373039"/>
                <a:gridCol w="648072"/>
                <a:gridCol w="648072"/>
                <a:gridCol w="648072"/>
              </a:tblGrid>
              <a:tr h="128623">
                <a:tc>
                  <a:txBody>
                    <a:bodyPr/>
                    <a:lstStyle/>
                    <a:p>
                      <a:pPr algn="ctr" fontAlgn="ctr"/>
                      <a:r>
                        <a:rPr lang="en-US" sz="800" u="none" strike="noStrike" dirty="0">
                          <a:effectLst/>
                        </a:rPr>
                        <a:t>POS.</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COD.</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Specification</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Description</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EF175-S/</a:t>
                      </a:r>
                      <a:r>
                        <a:rPr lang="en-US" sz="800" u="none" strike="noStrike" dirty="0" err="1" smtClean="0">
                          <a:effectLst/>
                        </a:rPr>
                        <a:t>Qty</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EF155-S/</a:t>
                      </a:r>
                      <a:r>
                        <a:rPr lang="en-US" sz="800" u="none" strike="noStrike" dirty="0" err="1" smtClean="0">
                          <a:effectLst/>
                        </a:rPr>
                        <a:t>Qty</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EF125-S/</a:t>
                      </a:r>
                      <a:r>
                        <a:rPr lang="en-US" sz="800" u="none" strike="noStrike" dirty="0" err="1" smtClean="0">
                          <a:effectLst/>
                        </a:rPr>
                        <a:t>Qty</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2000000062</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F01037A03000-001</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Plate</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2000000063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F01037A03000-002</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Plate</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2020000113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F01044A03200-000</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Roller welded parts</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2020000111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F01042A03200-000</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Roller welded parts</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2020000108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G03001A03110-000</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Roller welded parts</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2020005218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F01061A03100-000</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Scraper </a:t>
                      </a:r>
                      <a:r>
                        <a:rPr lang="en-US" sz="800" u="none" strike="noStrike" dirty="0" err="1">
                          <a:effectLst/>
                        </a:rPr>
                        <a:t>weldment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2020005217</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F01060A03100-000</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Scraper </a:t>
                      </a:r>
                      <a:r>
                        <a:rPr lang="en-US" sz="800" u="none" strike="noStrike" dirty="0" err="1">
                          <a:effectLst/>
                        </a:rPr>
                        <a:t>weldment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2020005216</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F01059A03100-000</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Scraper </a:t>
                      </a:r>
                      <a:r>
                        <a:rPr lang="en-US" sz="800" u="none" strike="noStrike" dirty="0" err="1">
                          <a:effectLst/>
                        </a:rPr>
                        <a:t>weldment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5</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3040100630</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GB/T5783-M12×35-8.8-EP•Zn•C</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Full-thread hexagon bolts</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6</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3050500612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GB/T889.1-M12-8-EP•Zn•C</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Locknut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4</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7</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3050500616</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GB/T889.1-M8-10-EP•Zn•C</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Locknut</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2</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3060200604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GB/T70.3-M8×25-10.9-EP•Zn•C</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HSCS-Countersunk</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10</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10</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9</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3080100610</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GB/T95-12-EP•Zn•C</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Plain washer</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8</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8623">
                <a:tc>
                  <a:txBody>
                    <a:bodyPr/>
                    <a:lstStyle/>
                    <a:p>
                      <a:pPr algn="ctr" fontAlgn="ctr"/>
                      <a:r>
                        <a:rPr lang="en-US" altLang="zh-CN" sz="800" u="none" strike="noStrike">
                          <a:effectLst/>
                        </a:rPr>
                        <a:t>10</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3080100614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GB/T95-8-EP•Zn•C</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Plain washer</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2</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76301">
                <a:tc>
                  <a:txBody>
                    <a:bodyPr/>
                    <a:lstStyle/>
                    <a:p>
                      <a:pPr algn="ctr" fontAlgn="ctr"/>
                      <a:r>
                        <a:rPr lang="en-US" altLang="zh-CN" sz="800" u="none" strike="noStrike">
                          <a:effectLst/>
                        </a:rPr>
                        <a:t>11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3100700038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HRB-UCC205-B</a:t>
                      </a: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Outer Spherical Ball Bearing </a:t>
                      </a:r>
                      <a:br>
                        <a:rPr lang="en-US" sz="800" u="none" strike="noStrike">
                          <a:effectLst/>
                        </a:rPr>
                      </a:br>
                      <a:r>
                        <a:rPr lang="en-US" sz="800" u="none" strike="noStrike">
                          <a:effectLst/>
                        </a:rPr>
                        <a:t>with Seat</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2</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2</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015" marR="5015" marT="5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732" y="894984"/>
            <a:ext cx="6427916" cy="4545011"/>
          </a:xfrm>
          <a:prstGeom prst="rect">
            <a:avLst/>
          </a:prstGeom>
        </p:spPr>
      </p:pic>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100993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142" y="699361"/>
            <a:ext cx="6480720" cy="5007828"/>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7.5 </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Axle bearing assembly </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29</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6" name="表格 5"/>
          <p:cNvGraphicFramePr>
            <a:graphicFrameLocks noGrp="1"/>
          </p:cNvGraphicFramePr>
          <p:nvPr>
            <p:extLst>
              <p:ext uri="{D42A27DB-BD31-4B8C-83A1-F6EECF244321}">
                <p14:modId xmlns:p14="http://schemas.microsoft.com/office/powerpoint/2010/main" val="4120798772"/>
              </p:ext>
            </p:extLst>
          </p:nvPr>
        </p:nvGraphicFramePr>
        <p:xfrm>
          <a:off x="405402" y="5511590"/>
          <a:ext cx="6172200" cy="679230"/>
        </p:xfrm>
        <a:graphic>
          <a:graphicData uri="http://schemas.openxmlformats.org/drawingml/2006/table">
            <a:tbl>
              <a:tblPr>
                <a:tableStyleId>{5C22544A-7EE6-4342-B048-85BDC9FD1C3A}</a:tableStyleId>
              </a:tblPr>
              <a:tblGrid>
                <a:gridCol w="547573"/>
                <a:gridCol w="1181604"/>
                <a:gridCol w="1837250"/>
                <a:gridCol w="2211905"/>
                <a:gridCol w="393868"/>
              </a:tblGrid>
              <a:tr h="226410">
                <a:tc>
                  <a:txBody>
                    <a:bodyPr/>
                    <a:lstStyle/>
                    <a:p>
                      <a:pPr algn="ctr" fontAlgn="ctr"/>
                      <a:r>
                        <a:rPr lang="en-US" sz="1400" u="none" strike="noStrike" dirty="0">
                          <a:effectLst/>
                        </a:rPr>
                        <a:t>POS.</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u="none" strike="noStrike" dirty="0">
                          <a:effectLst/>
                        </a:rPr>
                        <a:t>COD.</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u="none" strike="noStrike">
                          <a:effectLst/>
                        </a:rPr>
                        <a:t>Specification</a:t>
                      </a:r>
                      <a:endParaRPr lang="en-US" sz="1400" b="0" i="0" u="none" strike="noStrike">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u="none" strike="noStrike">
                          <a:effectLst/>
                        </a:rPr>
                        <a:t>Description</a:t>
                      </a:r>
                      <a:endParaRPr lang="en-US" sz="1400" b="0" i="0" u="none" strike="noStrike">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u="none" strike="noStrike">
                          <a:effectLst/>
                        </a:rPr>
                        <a:t>Qty</a:t>
                      </a:r>
                      <a:endParaRPr lang="en-US" sz="1400" b="0" i="0" u="none" strike="noStrike">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6410">
                <a:tc>
                  <a:txBody>
                    <a:bodyPr/>
                    <a:lstStyle/>
                    <a:p>
                      <a:pPr algn="ctr" fontAlgn="ctr"/>
                      <a:r>
                        <a:rPr lang="en-US" altLang="zh-CN" sz="1400" u="none" strike="noStrike">
                          <a:effectLst/>
                        </a:rPr>
                        <a:t>1</a:t>
                      </a:r>
                      <a:endParaRPr lang="en-US" altLang="zh-CN" sz="1400" b="0" i="0" u="none" strike="noStrike">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400" u="none" strike="noStrike" dirty="0">
                          <a:effectLst/>
                        </a:rPr>
                        <a:t>2060204940</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u="none" strike="noStrike" dirty="0">
                          <a:effectLst/>
                        </a:rPr>
                        <a:t>F01059A04100-000</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u="none" strike="noStrike">
                          <a:effectLst/>
                        </a:rPr>
                        <a:t>Bearing block assembly</a:t>
                      </a:r>
                      <a:endParaRPr lang="en-US" sz="1400" b="0" i="0" u="none" strike="noStrike">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400" u="none" strike="noStrike">
                          <a:effectLst/>
                        </a:rPr>
                        <a:t>1</a:t>
                      </a:r>
                      <a:endParaRPr lang="en-US" altLang="zh-CN" sz="1400" b="0" i="0" u="none" strike="noStrike">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26410">
                <a:tc>
                  <a:txBody>
                    <a:bodyPr/>
                    <a:lstStyle/>
                    <a:p>
                      <a:pPr algn="ctr" fontAlgn="ctr"/>
                      <a:r>
                        <a:rPr lang="en-US" altLang="zh-CN" sz="1400" u="none" strike="noStrike">
                          <a:effectLst/>
                        </a:rPr>
                        <a:t>2</a:t>
                      </a:r>
                      <a:endParaRPr lang="en-US" altLang="zh-CN" sz="1400" b="0" i="0" u="none" strike="noStrike">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400" u="none" strike="noStrike">
                          <a:effectLst/>
                        </a:rPr>
                        <a:t>2060204941</a:t>
                      </a:r>
                      <a:endParaRPr lang="en-US" altLang="zh-CN" sz="1400" b="0" i="0" u="none" strike="noStrike">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u="none" strike="noStrike" dirty="0">
                          <a:effectLst/>
                        </a:rPr>
                        <a:t>F01059A04200-000</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400" u="none" strike="noStrike" dirty="0">
                          <a:effectLst/>
                        </a:rPr>
                        <a:t>Bearing block assembly</a:t>
                      </a:r>
                      <a:endParaRPr lang="en-US" sz="1400" b="0" i="0" u="none" strike="noStrike" dirty="0">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400" u="none" strike="noStrike" dirty="0">
                          <a:effectLst/>
                        </a:rPr>
                        <a:t>1</a:t>
                      </a:r>
                      <a:endParaRPr lang="en-US" altLang="zh-CN" sz="1400" b="0" i="0" u="none" strike="noStrike" dirty="0">
                        <a:solidFill>
                          <a:srgbClr val="000000"/>
                        </a:solidFill>
                        <a:effectLst/>
                        <a:latin typeface="Arial" panose="020B0604020202020204" pitchFamily="34" charset="0"/>
                        <a:ea typeface="宋体" panose="02010600030101010101" pitchFamily="2" charset="-122"/>
                      </a:endParaRPr>
                    </a:p>
                  </a:txBody>
                  <a:tcPr marL="7211" marR="7211" marT="72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722749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84" y="758529"/>
            <a:ext cx="6389746" cy="4937530"/>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7.5.1</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Bearing block assembly </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30</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6" name="表格 5"/>
          <p:cNvGraphicFramePr>
            <a:graphicFrameLocks noGrp="1"/>
          </p:cNvGraphicFramePr>
          <p:nvPr>
            <p:extLst>
              <p:ext uri="{D42A27DB-BD31-4B8C-83A1-F6EECF244321}">
                <p14:modId xmlns:p14="http://schemas.microsoft.com/office/powerpoint/2010/main" val="2641032775"/>
              </p:ext>
            </p:extLst>
          </p:nvPr>
        </p:nvGraphicFramePr>
        <p:xfrm>
          <a:off x="401457" y="5696059"/>
          <a:ext cx="6172199" cy="794075"/>
        </p:xfrm>
        <a:graphic>
          <a:graphicData uri="http://schemas.openxmlformats.org/drawingml/2006/table">
            <a:tbl>
              <a:tblPr>
                <a:tableStyleId>{5C22544A-7EE6-4342-B048-85BDC9FD1C3A}</a:tableStyleId>
              </a:tblPr>
              <a:tblGrid>
                <a:gridCol w="344969"/>
                <a:gridCol w="760500"/>
                <a:gridCol w="2022772"/>
                <a:gridCol w="2767591"/>
                <a:gridCol w="276367"/>
              </a:tblGrid>
              <a:tr h="158815">
                <a:tc>
                  <a:txBody>
                    <a:bodyPr/>
                    <a:lstStyle/>
                    <a:p>
                      <a:pPr algn="ctr" fontAlgn="ctr"/>
                      <a:r>
                        <a:rPr lang="en-US" sz="1000" u="none" strike="noStrike" dirty="0">
                          <a:effectLst/>
                        </a:rPr>
                        <a:t>POS.</a:t>
                      </a:r>
                      <a:endParaRPr lang="en-US" sz="10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dirty="0">
                          <a:effectLst/>
                        </a:rPr>
                        <a:t>COD.</a:t>
                      </a:r>
                      <a:endParaRPr lang="en-US" sz="10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dirty="0">
                          <a:effectLst/>
                        </a:rPr>
                        <a:t>Specification</a:t>
                      </a:r>
                      <a:endParaRPr lang="en-US" sz="10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dirty="0">
                          <a:effectLst/>
                        </a:rPr>
                        <a:t>Description</a:t>
                      </a:r>
                      <a:endParaRPr lang="en-US" sz="10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a:effectLst/>
                        </a:rPr>
                        <a:t>Qty</a:t>
                      </a:r>
                      <a:endParaRPr lang="en-US"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58815">
                <a:tc>
                  <a:txBody>
                    <a:bodyPr/>
                    <a:lstStyle/>
                    <a:p>
                      <a:pPr algn="ctr" fontAlgn="ctr"/>
                      <a:r>
                        <a:rPr lang="en-US" altLang="zh-CN" sz="1000" u="none" strike="noStrike">
                          <a:effectLst/>
                        </a:rPr>
                        <a:t>1</a:t>
                      </a:r>
                      <a:endParaRPr lang="en-US" altLang="zh-CN"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000" u="none" strike="noStrike">
                          <a:effectLst/>
                        </a:rPr>
                        <a:t>3040100633</a:t>
                      </a:r>
                      <a:endParaRPr lang="en-US" altLang="zh-CN"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a:effectLst/>
                        </a:rPr>
                        <a:t>GB/T5783-M12×30-8.8-EP•Zn•C</a:t>
                      </a:r>
                      <a:endParaRPr lang="en-US"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dirty="0">
                          <a:effectLst/>
                        </a:rPr>
                        <a:t>Full-thread hexagon bolts</a:t>
                      </a:r>
                      <a:endParaRPr lang="en-US" sz="10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000" u="none" strike="noStrike">
                          <a:effectLst/>
                        </a:rPr>
                        <a:t>4</a:t>
                      </a:r>
                      <a:endParaRPr lang="en-US" altLang="zh-CN"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58815">
                <a:tc>
                  <a:txBody>
                    <a:bodyPr/>
                    <a:lstStyle/>
                    <a:p>
                      <a:pPr algn="ctr" fontAlgn="ctr"/>
                      <a:r>
                        <a:rPr lang="en-US" altLang="zh-CN" sz="1000" u="none" strike="noStrike">
                          <a:effectLst/>
                        </a:rPr>
                        <a:t>2</a:t>
                      </a:r>
                      <a:endParaRPr lang="en-US" altLang="zh-CN"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000" u="none" strike="noStrike">
                          <a:effectLst/>
                        </a:rPr>
                        <a:t>3080100610</a:t>
                      </a:r>
                      <a:endParaRPr lang="en-US" altLang="zh-CN"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a:effectLst/>
                        </a:rPr>
                        <a:t>GB/T95-12-EP•Zn•C</a:t>
                      </a:r>
                      <a:endParaRPr lang="en-US"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dirty="0">
                          <a:effectLst/>
                        </a:rPr>
                        <a:t>Plain washer</a:t>
                      </a:r>
                      <a:endParaRPr lang="en-US" sz="10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000" u="none" strike="noStrike">
                          <a:effectLst/>
                        </a:rPr>
                        <a:t>4</a:t>
                      </a:r>
                      <a:endParaRPr lang="en-US" altLang="zh-CN"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58815">
                <a:tc>
                  <a:txBody>
                    <a:bodyPr/>
                    <a:lstStyle/>
                    <a:p>
                      <a:pPr algn="ctr" fontAlgn="ctr"/>
                      <a:r>
                        <a:rPr lang="en-US" altLang="zh-CN" sz="1000" u="none" strike="noStrike">
                          <a:effectLst/>
                        </a:rPr>
                        <a:t>3</a:t>
                      </a:r>
                      <a:endParaRPr lang="en-US" altLang="zh-CN"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000" u="none" strike="noStrike">
                          <a:effectLst/>
                        </a:rPr>
                        <a:t>3080500608</a:t>
                      </a:r>
                      <a:endParaRPr lang="en-US" altLang="zh-CN"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a:effectLst/>
                        </a:rPr>
                        <a:t>GB/T93-12-EP•Zn•C</a:t>
                      </a:r>
                      <a:endParaRPr lang="en-US"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dirty="0">
                          <a:effectLst/>
                        </a:rPr>
                        <a:t>Spring washer</a:t>
                      </a:r>
                      <a:endParaRPr lang="en-US" sz="10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000" u="none" strike="noStrike">
                          <a:effectLst/>
                        </a:rPr>
                        <a:t>4</a:t>
                      </a:r>
                      <a:endParaRPr lang="en-US" altLang="zh-CN"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58815">
                <a:tc>
                  <a:txBody>
                    <a:bodyPr/>
                    <a:lstStyle/>
                    <a:p>
                      <a:pPr algn="ctr" fontAlgn="ctr"/>
                      <a:r>
                        <a:rPr lang="en-US" altLang="zh-CN" sz="1000" u="none" strike="noStrike">
                          <a:effectLst/>
                        </a:rPr>
                        <a:t>4</a:t>
                      </a:r>
                      <a:endParaRPr lang="en-US" altLang="zh-CN"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000" u="none" strike="noStrike">
                          <a:effectLst/>
                        </a:rPr>
                        <a:t>3100700602</a:t>
                      </a:r>
                      <a:endParaRPr lang="en-US" altLang="zh-CN" sz="1000" b="0" i="0" u="none" strike="noStrike">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dirty="0" smtClean="0">
                          <a:effectLst/>
                        </a:rPr>
                        <a:t>HRB-UCC207-A</a:t>
                      </a:r>
                      <a:endParaRPr lang="zh-CN" altLang="en-US" sz="10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00" u="none" strike="noStrike" dirty="0">
                          <a:effectLst/>
                        </a:rPr>
                        <a:t>Outer Spherical Ball Bearing with Seat</a:t>
                      </a:r>
                      <a:endParaRPr lang="en-US" sz="10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000" u="none" strike="noStrike" dirty="0">
                          <a:effectLst/>
                        </a:rPr>
                        <a:t>1</a:t>
                      </a:r>
                      <a:endParaRPr lang="en-US" altLang="zh-CN" sz="10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5882" marR="5882" marT="58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511402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432" y="726544"/>
            <a:ext cx="6381328" cy="4931026"/>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7.5.2 </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Bearing block </a:t>
            </a:r>
            <a:r>
              <a:rPr lang="en-US" altLang="zh-CN" sz="1600" b="1" dirty="0">
                <a:latin typeface="Arial" panose="020B0604020202020204" pitchFamily="34" charset="0"/>
              </a:rPr>
              <a:t>assembly </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31</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830169327"/>
              </p:ext>
            </p:extLst>
          </p:nvPr>
        </p:nvGraphicFramePr>
        <p:xfrm>
          <a:off x="406819" y="5645832"/>
          <a:ext cx="6172201" cy="847131"/>
        </p:xfrm>
        <a:graphic>
          <a:graphicData uri="http://schemas.openxmlformats.org/drawingml/2006/table">
            <a:tbl>
              <a:tblPr>
                <a:tableStyleId>{5C22544A-7EE6-4342-B048-85BDC9FD1C3A}</a:tableStyleId>
              </a:tblPr>
              <a:tblGrid>
                <a:gridCol w="440514"/>
                <a:gridCol w="971133"/>
                <a:gridCol w="2342733"/>
                <a:gridCol w="2064909"/>
                <a:gridCol w="352912"/>
              </a:tblGrid>
              <a:tr h="202901">
                <a:tc>
                  <a:txBody>
                    <a:bodyPr/>
                    <a:lstStyle/>
                    <a:p>
                      <a:pPr algn="ctr" fontAlgn="ctr"/>
                      <a:r>
                        <a:rPr lang="en-US" sz="1300" u="none" strike="noStrike" dirty="0">
                          <a:effectLst/>
                        </a:rPr>
                        <a:t>POS.</a:t>
                      </a:r>
                      <a:endParaRPr lang="en-US" sz="13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COD.</a:t>
                      </a:r>
                      <a:endParaRPr lang="en-US" sz="13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Specification</a:t>
                      </a:r>
                      <a:endParaRPr lang="en-US" sz="13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Description</a:t>
                      </a:r>
                      <a:endParaRPr lang="en-US" sz="13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Qty</a:t>
                      </a:r>
                      <a:endParaRPr lang="en-US" sz="1300" b="0" i="0" u="none" strike="noStrike">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2901">
                <a:tc>
                  <a:txBody>
                    <a:bodyPr/>
                    <a:lstStyle/>
                    <a:p>
                      <a:pPr algn="ctr" fontAlgn="ctr"/>
                      <a:r>
                        <a:rPr lang="en-US" altLang="zh-CN" sz="1300" u="none" strike="noStrike">
                          <a:effectLst/>
                        </a:rPr>
                        <a:t>1</a:t>
                      </a:r>
                      <a:endParaRPr lang="en-US" altLang="zh-CN" sz="1300" b="0" i="0" u="none" strike="noStrike">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2060204940</a:t>
                      </a:r>
                      <a:endParaRPr lang="en-US" altLang="zh-CN" sz="1300" b="0" i="0" u="none" strike="noStrike">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F01059A04100-000</a:t>
                      </a:r>
                      <a:endParaRPr lang="en-US" sz="1300" b="0" i="0" u="none" strike="noStrike">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Bearing block assembly</a:t>
                      </a:r>
                      <a:endParaRPr lang="en-US" sz="13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1</a:t>
                      </a:r>
                      <a:endParaRPr lang="en-US" altLang="zh-CN" sz="1300" b="0" i="0" u="none" strike="noStrike">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35861">
                <a:tc>
                  <a:txBody>
                    <a:bodyPr/>
                    <a:lstStyle/>
                    <a:p>
                      <a:pPr algn="ctr" fontAlgn="ctr"/>
                      <a:r>
                        <a:rPr lang="en-US" altLang="zh-CN" sz="1300" u="none" strike="noStrike">
                          <a:effectLst/>
                        </a:rPr>
                        <a:t>2</a:t>
                      </a:r>
                      <a:endParaRPr lang="en-US" altLang="zh-CN" sz="1300" b="0" i="0" u="none" strike="noStrike">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3170100046</a:t>
                      </a:r>
                      <a:endParaRPr lang="en-US" altLang="zh-CN" sz="1300" b="0" i="0" u="none" strike="noStrike">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GB/T13871.1-FB-55×80×8-</a:t>
                      </a:r>
                      <a:br>
                        <a:rPr lang="en-US" sz="1300" u="none" strike="noStrike">
                          <a:effectLst/>
                        </a:rPr>
                      </a:br>
                      <a:r>
                        <a:rPr lang="en-US" sz="1300" u="none" strike="noStrike">
                          <a:effectLst/>
                        </a:rPr>
                        <a:t>NBR</a:t>
                      </a:r>
                      <a:endParaRPr lang="en-US" sz="1300" b="0" i="0" u="none" strike="noStrike">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shaft seal</a:t>
                      </a:r>
                      <a:endParaRPr lang="en-US" sz="13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dirty="0">
                          <a:effectLst/>
                        </a:rPr>
                        <a:t>1</a:t>
                      </a:r>
                      <a:endParaRPr lang="en-US" altLang="zh-CN" sz="1300" b="0" i="0" u="none" strike="noStrike" dirty="0">
                        <a:solidFill>
                          <a:srgbClr val="000000"/>
                        </a:solidFill>
                        <a:effectLst/>
                        <a:latin typeface="仿宋_GB2312" panose="02010609030101010101" pitchFamily="49" charset="-122"/>
                        <a:ea typeface="仿宋_GB2312" panose="02010609030101010101" pitchFamily="49" charset="-122"/>
                      </a:endParaRPr>
                    </a:p>
                  </a:txBody>
                  <a:tcPr marL="7515" marR="7515" marT="75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3127348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7.6 </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Gearbox transmission assembly</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32</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5" name="表格 4"/>
          <p:cNvGraphicFramePr>
            <a:graphicFrameLocks noGrp="1"/>
          </p:cNvGraphicFramePr>
          <p:nvPr>
            <p:extLst>
              <p:ext uri="{D42A27DB-BD31-4B8C-83A1-F6EECF244321}">
                <p14:modId xmlns:p14="http://schemas.microsoft.com/office/powerpoint/2010/main" val="181444763"/>
              </p:ext>
            </p:extLst>
          </p:nvPr>
        </p:nvGraphicFramePr>
        <p:xfrm>
          <a:off x="374027" y="5364088"/>
          <a:ext cx="6172200" cy="2877408"/>
        </p:xfrm>
        <a:graphic>
          <a:graphicData uri="http://schemas.openxmlformats.org/drawingml/2006/table">
            <a:tbl>
              <a:tblPr>
                <a:tableStyleId>{5C22544A-7EE6-4342-B048-85BDC9FD1C3A}</a:tableStyleId>
              </a:tblPr>
              <a:tblGrid>
                <a:gridCol w="266043"/>
                <a:gridCol w="549823"/>
                <a:gridCol w="1722629"/>
                <a:gridCol w="1596598"/>
                <a:gridCol w="648072"/>
                <a:gridCol w="720080"/>
                <a:gridCol w="668955"/>
              </a:tblGrid>
              <a:tr h="119892">
                <a:tc>
                  <a:txBody>
                    <a:bodyPr/>
                    <a:lstStyle/>
                    <a:p>
                      <a:pPr algn="ctr" fontAlgn="ctr"/>
                      <a:r>
                        <a:rPr lang="en-US" sz="700" u="none" strike="noStrike" dirty="0">
                          <a:effectLst/>
                        </a:rPr>
                        <a:t>POS.</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COD.</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Specification</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Description</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smtClean="0">
                          <a:effectLst/>
                        </a:rPr>
                        <a:t>EF175-S/</a:t>
                      </a:r>
                      <a:r>
                        <a:rPr lang="en-US" sz="700" u="none" strike="noStrike" dirty="0" err="1" smtClean="0">
                          <a:effectLst/>
                        </a:rPr>
                        <a:t>Qty</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smtClean="0">
                          <a:effectLst/>
                        </a:rPr>
                        <a:t>EF155-S/</a:t>
                      </a:r>
                      <a:r>
                        <a:rPr lang="en-US" sz="700" u="none" strike="noStrike" dirty="0" err="1" smtClean="0">
                          <a:effectLst/>
                        </a:rPr>
                        <a:t>Qty</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smtClean="0">
                          <a:effectLst/>
                        </a:rPr>
                        <a:t>EF125-S/</a:t>
                      </a:r>
                      <a:r>
                        <a:rPr lang="en-US" sz="700" u="none" strike="noStrike" dirty="0" err="1" smtClean="0">
                          <a:effectLst/>
                        </a:rPr>
                        <a:t>Qty</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2000005002</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F01059A06000-001</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Plate</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2000005003</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F01059A06000-002</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Plate</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3</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2020005212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F01059A06200-000</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Gearbox mounting plate</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2060204944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F01061A06100-000</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Drive assembly</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2060204943</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F01060A06100-000</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Drive assembly</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2060204942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F01059A06100-000</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Drive assembly</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5</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3040100630</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GB/T5783-M12×35-8.8-EP•Zn•C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Full-thread hexagon bolts</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6</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3040100633</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GB/T5783-M12×30-8.8-EP•Zn•C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Full-thread hexagon bolts</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7</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3040100634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GB/T5783-M14×40-8.8-EP•Zn•C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Full-thread hexagon bolts</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8</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3040100635</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GB/T5783-M10×16-8.8-EP•Zn•C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Full-thread hexagon bolts</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9</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3040200601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GB/T5786-M16×1.5×50-8.8-EP•Zn•C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Full-thread hexagonal </a:t>
                      </a:r>
                      <a:r>
                        <a:rPr lang="en-US" sz="700" u="none" strike="noStrike" dirty="0" err="1">
                          <a:effectLst/>
                        </a:rPr>
                        <a:t>bolts（fine</a:t>
                      </a:r>
                      <a:r>
                        <a:rPr lang="en-US" sz="700" u="none" strike="noStrike" dirty="0">
                          <a:effectLst/>
                        </a:rPr>
                        <a:t> pitch）</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10</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3050200602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GB/T6171-M16×1.5-10-EP•Zn•C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Hexagon Nuts (fine pitch)</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11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3050500612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GB/T889.1-M12-8-EP•Zn•C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Locknut</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12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3050500615</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GB/T889.1-M14-8-EP•Zn•C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Locknut</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13</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3080100610</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GB/T95-12-EP•Zn•C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dirty="0">
                          <a:effectLst/>
                        </a:rPr>
                        <a:t>Plain washer</a:t>
                      </a:r>
                      <a:endParaRPr lang="en-US"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4</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14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3080100612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GB/T95-14-EP•Zn•C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Plain washer</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2</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15</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3080200605</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GB/T96.2-12-EP•Zn•C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Large plain washer</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4</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16</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3080200606</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GB/T96.2-10-EP•Zn•C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Large plain washer</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4</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17</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3080200607</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GB/T96.2-14-EP•Zn•C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Large plain washer</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2</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18</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3080500608</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GB/T93-12-EP•Zn•C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Spring washer</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4</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4</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19</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3080500609</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GB/T93-10-EP•Zn•C</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Spring washer</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4</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20</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3210300014</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MT50001</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Guard</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1</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1</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19892">
                <a:tc>
                  <a:txBody>
                    <a:bodyPr/>
                    <a:lstStyle/>
                    <a:p>
                      <a:pPr algn="ctr" fontAlgn="ctr"/>
                      <a:r>
                        <a:rPr lang="en-US" altLang="zh-CN" sz="700" u="none" strike="noStrike">
                          <a:effectLst/>
                        </a:rPr>
                        <a:t>21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3210500603</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l-GR" sz="700" u="none" strike="noStrike">
                          <a:effectLst/>
                        </a:rPr>
                        <a:t>Φ35×90</a:t>
                      </a:r>
                      <a:endParaRPr lang="el-GR"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700" u="none" strike="noStrike">
                          <a:effectLst/>
                        </a:rPr>
                        <a:t>Rubber</a:t>
                      </a:r>
                      <a:endParaRPr lang="en-US"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a:effectLst/>
                        </a:rPr>
                        <a:t>1</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700" u="none" strike="noStrike" dirty="0">
                          <a:effectLst/>
                        </a:rPr>
                        <a:t>1</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6661" marR="6661" marT="666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64" y="957093"/>
            <a:ext cx="6007301" cy="4247606"/>
          </a:xfrm>
          <a:prstGeom prst="rect">
            <a:avLst/>
          </a:prstGeom>
        </p:spPr>
      </p:pic>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177817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7.6.1 </a:t>
            </a:r>
            <a:r>
              <a:rPr lang="zh-CN" altLang="en-US" sz="1600" b="1" dirty="0">
                <a:latin typeface="Arial" panose="020B0604020202020204" pitchFamily="34" charset="0"/>
              </a:rPr>
              <a:t>：</a:t>
            </a:r>
            <a:r>
              <a:rPr lang="en-US" altLang="zh-CN" sz="1600" b="1" dirty="0">
                <a:latin typeface="Arial" panose="020B0604020202020204" pitchFamily="34" charset="0"/>
              </a:rPr>
              <a:t>Gearbox transmission assembly</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33</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4" name="表格 3"/>
          <p:cNvGraphicFramePr>
            <a:graphicFrameLocks noGrp="1"/>
          </p:cNvGraphicFramePr>
          <p:nvPr>
            <p:extLst>
              <p:ext uri="{D42A27DB-BD31-4B8C-83A1-F6EECF244321}">
                <p14:modId xmlns:p14="http://schemas.microsoft.com/office/powerpoint/2010/main" val="4076583133"/>
              </p:ext>
            </p:extLst>
          </p:nvPr>
        </p:nvGraphicFramePr>
        <p:xfrm>
          <a:off x="378904" y="5652120"/>
          <a:ext cx="6172199" cy="2145823"/>
        </p:xfrm>
        <a:graphic>
          <a:graphicData uri="http://schemas.openxmlformats.org/drawingml/2006/table">
            <a:tbl>
              <a:tblPr>
                <a:tableStyleId>{5C22544A-7EE6-4342-B048-85BDC9FD1C3A}</a:tableStyleId>
              </a:tblPr>
              <a:tblGrid>
                <a:gridCol w="294171"/>
                <a:gridCol w="631390"/>
                <a:gridCol w="1700449"/>
                <a:gridCol w="1648222"/>
                <a:gridCol w="648072"/>
                <a:gridCol w="648072"/>
                <a:gridCol w="601823"/>
              </a:tblGrid>
              <a:tr h="55295">
                <a:tc>
                  <a:txBody>
                    <a:bodyPr/>
                    <a:lstStyle/>
                    <a:p>
                      <a:pPr algn="ctr" fontAlgn="ctr"/>
                      <a:r>
                        <a:rPr lang="en-US" sz="800" u="none" strike="noStrike" dirty="0">
                          <a:effectLst/>
                        </a:rPr>
                        <a:t>POS.</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COD.</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Specification</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Description</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EF175-S/</a:t>
                      </a:r>
                      <a:r>
                        <a:rPr lang="en-US" sz="800" u="none" strike="noStrike" dirty="0" err="1" smtClean="0">
                          <a:effectLst/>
                        </a:rPr>
                        <a:t>Qty</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EF155-S/</a:t>
                      </a:r>
                      <a:r>
                        <a:rPr lang="en-US" sz="800" u="none" strike="noStrike" dirty="0" err="1" smtClean="0">
                          <a:effectLst/>
                        </a:rPr>
                        <a:t>Qty</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smtClean="0">
                          <a:effectLst/>
                        </a:rPr>
                        <a:t>EF125-S/</a:t>
                      </a:r>
                      <a:r>
                        <a:rPr lang="en-US" sz="800" u="none" strike="noStrike" dirty="0" err="1" smtClean="0">
                          <a:effectLst/>
                        </a:rPr>
                        <a:t>Qty</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2010000016</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G01001A08000-003</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Sleeve</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2010004924</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F01061A06100-001</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Transmission shaft</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2010004923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F01060A06100-001</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Transmission shaft</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2010004922</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F01059A06100-001</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Transmission shaft</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2020005215</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F01061A06110-000</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Welding of transmission</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2020005214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F01060A06110-000</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Welding of transmission</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2020005213</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F01059A06110-000</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Welding of transmission</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3060100610</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GB/T70.1-M12×35-8.8-EP•Zn•C</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Hexagon socket head cap screws</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5</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3080500608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GB/T93-12-EP•Zn•C</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Spring washer</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6</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3080600038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GB/T893-62-A</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Retaining rings for </a:t>
                      </a:r>
                      <a:r>
                        <a:rPr lang="en-US" sz="800" u="none" strike="noStrike" dirty="0" err="1">
                          <a:effectLst/>
                        </a:rPr>
                        <a:t>borP</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7</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3090100009</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GB/T1096-A10×8×40-EP•Zn</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Square and rectangular keys</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8</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3100100605</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HRB-6007-2Z</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Deep groove ball bearing</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9</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3160100014</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XH50.300Z.02W </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Gear box</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10</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3170100010</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a:effectLst/>
                        </a:rPr>
                        <a:t>GB/T13871.1-FB-35×62×8-NBR</a:t>
                      </a:r>
                      <a:endParaRPr lang="en-US"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shaft seal</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4568">
                <a:tc>
                  <a:txBody>
                    <a:bodyPr/>
                    <a:lstStyle/>
                    <a:p>
                      <a:pPr algn="ctr" fontAlgn="ctr"/>
                      <a:r>
                        <a:rPr lang="en-US" altLang="zh-CN" sz="800" u="none" strike="noStrike">
                          <a:effectLst/>
                        </a:rPr>
                        <a:t>11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3170500001</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a:effectLst/>
                        </a:rPr>
                        <a:t>90×135×0.5</a:t>
                      </a:r>
                      <a:endParaRPr lang="en-US" altLang="zh-CN" sz="800" b="0" i="0" u="none" strike="noStrike">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800" u="none" strike="noStrike" dirty="0">
                          <a:effectLst/>
                        </a:rPr>
                        <a:t>Sheet gasket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800" u="none" strike="noStrike" dirty="0">
                          <a:effectLst/>
                        </a:rPr>
                        <a:t>1</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383" marR="5383" marT="53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822" y="1008696"/>
            <a:ext cx="6235938" cy="4409268"/>
          </a:xfrm>
          <a:prstGeom prst="rect">
            <a:avLst/>
          </a:prstGeom>
        </p:spPr>
      </p:pic>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155685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965" y="767078"/>
            <a:ext cx="6497609" cy="5020879"/>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7.7 </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Side drive assembly</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34</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4" name="表格 3"/>
          <p:cNvGraphicFramePr>
            <a:graphicFrameLocks noGrp="1"/>
          </p:cNvGraphicFramePr>
          <p:nvPr>
            <p:extLst>
              <p:ext uri="{D42A27DB-BD31-4B8C-83A1-F6EECF244321}">
                <p14:modId xmlns:p14="http://schemas.microsoft.com/office/powerpoint/2010/main" val="4135650292"/>
              </p:ext>
            </p:extLst>
          </p:nvPr>
        </p:nvGraphicFramePr>
        <p:xfrm>
          <a:off x="404741" y="5652120"/>
          <a:ext cx="6172200" cy="1446130"/>
        </p:xfrm>
        <a:graphic>
          <a:graphicData uri="http://schemas.openxmlformats.org/drawingml/2006/table">
            <a:tbl>
              <a:tblPr>
                <a:tableStyleId>{5C22544A-7EE6-4342-B048-85BDC9FD1C3A}</a:tableStyleId>
              </a:tblPr>
              <a:tblGrid>
                <a:gridCol w="448517"/>
                <a:gridCol w="988775"/>
                <a:gridCol w="2010679"/>
                <a:gridCol w="2364906"/>
                <a:gridCol w="359323"/>
              </a:tblGrid>
              <a:tr h="206590">
                <a:tc>
                  <a:txBody>
                    <a:bodyPr/>
                    <a:lstStyle/>
                    <a:p>
                      <a:pPr algn="ctr" fontAlgn="ctr"/>
                      <a:r>
                        <a:rPr lang="en-US" sz="1300" u="none" strike="noStrike" dirty="0">
                          <a:effectLst/>
                        </a:rPr>
                        <a:t>POS.</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COD.</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Specification</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Description</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Qty</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6590">
                <a:tc>
                  <a:txBody>
                    <a:bodyPr/>
                    <a:lstStyle/>
                    <a:p>
                      <a:pPr algn="ctr" fontAlgn="ctr"/>
                      <a:r>
                        <a:rPr lang="en-US" altLang="zh-CN" sz="1300" u="none" strike="noStrike">
                          <a:effectLst/>
                        </a:rPr>
                        <a:t>1</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dirty="0">
                          <a:effectLst/>
                        </a:rPr>
                        <a:t>2010004927</a:t>
                      </a:r>
                      <a:endParaRPr lang="en-US" altLang="zh-CN" sz="1300" b="0" i="0" u="none" strike="noStrike" dirty="0">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F01059A07000-001</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Spacer sleeve</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1</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6590">
                <a:tc>
                  <a:txBody>
                    <a:bodyPr/>
                    <a:lstStyle/>
                    <a:p>
                      <a:pPr algn="ctr" fontAlgn="ctr"/>
                      <a:r>
                        <a:rPr lang="en-US" altLang="zh-CN" sz="1300" u="none" strike="noStrike">
                          <a:effectLst/>
                        </a:rPr>
                        <a:t>2</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3160300016</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GB/T11544-BX1016</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Belt </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3</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6590">
                <a:tc>
                  <a:txBody>
                    <a:bodyPr/>
                    <a:lstStyle/>
                    <a:p>
                      <a:pPr algn="ctr" fontAlgn="ctr"/>
                      <a:r>
                        <a:rPr lang="en-US" altLang="zh-CN" sz="1300" u="none" strike="noStrike">
                          <a:effectLst/>
                        </a:rPr>
                        <a:t>3</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3160400034</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SPB163-3-1-60-HT200-O</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Pulley</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1</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6590">
                <a:tc>
                  <a:txBody>
                    <a:bodyPr/>
                    <a:lstStyle/>
                    <a:p>
                      <a:pPr algn="ctr" fontAlgn="ctr"/>
                      <a:r>
                        <a:rPr lang="en-US" altLang="zh-CN" sz="1300" u="none" strike="noStrike">
                          <a:effectLst/>
                        </a:rPr>
                        <a:t>4</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3160400036</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SPB113-3-1-60-HT200-O</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Pulley</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1</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6590">
                <a:tc>
                  <a:txBody>
                    <a:bodyPr/>
                    <a:lstStyle/>
                    <a:p>
                      <a:pPr algn="ctr" fontAlgn="ctr"/>
                      <a:r>
                        <a:rPr lang="en-US" altLang="zh-CN" sz="1300" u="none" strike="noStrike">
                          <a:effectLst/>
                        </a:rPr>
                        <a:t>5</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3160500603</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Z3A-35×60-MERRY</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Expanding </a:t>
                      </a:r>
                      <a:r>
                        <a:rPr lang="en-US" sz="1300" u="none" strike="noStrike" dirty="0" err="1">
                          <a:effectLst/>
                        </a:rPr>
                        <a:t>sleeve（MERRY</a:t>
                      </a:r>
                      <a:r>
                        <a:rPr lang="en-US" sz="1300" u="none" strike="noStrike" dirty="0">
                          <a:effectLst/>
                        </a:rPr>
                        <a:t>）</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2</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06590">
                <a:tc>
                  <a:txBody>
                    <a:bodyPr/>
                    <a:lstStyle/>
                    <a:p>
                      <a:pPr algn="ctr" fontAlgn="ctr"/>
                      <a:r>
                        <a:rPr lang="en-US" altLang="zh-CN" sz="1300" u="none" strike="noStrike">
                          <a:effectLst/>
                        </a:rPr>
                        <a:t>6</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a:effectLst/>
                        </a:rPr>
                        <a:t>3170400003</a:t>
                      </a:r>
                      <a:endParaRPr lang="en-US" altLang="zh-CN"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a:effectLst/>
                        </a:rPr>
                        <a:t>JB/T7940.1-M8×1</a:t>
                      </a:r>
                      <a:endParaRPr lang="en-US" sz="1300" b="0" i="0" u="none" strike="noStrike">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300" u="none" strike="noStrike" dirty="0">
                          <a:effectLst/>
                        </a:rPr>
                        <a:t>Grease nipple</a:t>
                      </a:r>
                      <a:endParaRPr lang="en-US" sz="1300" b="0" i="0" u="none" strike="noStrike" dirty="0">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300" u="none" strike="noStrike" dirty="0">
                          <a:effectLst/>
                        </a:rPr>
                        <a:t>1</a:t>
                      </a:r>
                      <a:endParaRPr lang="en-US" altLang="zh-CN" sz="1300" b="0" i="0" u="none" strike="noStrike" dirty="0">
                        <a:solidFill>
                          <a:srgbClr val="000000"/>
                        </a:solidFill>
                        <a:effectLst/>
                        <a:latin typeface="宋体" panose="02010600030101010101" pitchFamily="2" charset="-122"/>
                        <a:ea typeface="宋体" panose="02010600030101010101" pitchFamily="2" charset="-122"/>
                      </a:endParaRPr>
                    </a:p>
                  </a:txBody>
                  <a:tcPr marL="7651" marR="7651" marT="76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614546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201" y="699361"/>
            <a:ext cx="6410978" cy="4953937"/>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7. 8</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Belt mask assembly</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35</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5" name="表格 4"/>
          <p:cNvGraphicFramePr>
            <a:graphicFrameLocks noGrp="1"/>
          </p:cNvGraphicFramePr>
          <p:nvPr>
            <p:extLst>
              <p:ext uri="{D42A27DB-BD31-4B8C-83A1-F6EECF244321}">
                <p14:modId xmlns:p14="http://schemas.microsoft.com/office/powerpoint/2010/main" val="4063959411"/>
              </p:ext>
            </p:extLst>
          </p:nvPr>
        </p:nvGraphicFramePr>
        <p:xfrm>
          <a:off x="374027" y="5584356"/>
          <a:ext cx="6172200" cy="1140542"/>
        </p:xfrm>
        <a:graphic>
          <a:graphicData uri="http://schemas.openxmlformats.org/drawingml/2006/table">
            <a:tbl>
              <a:tblPr>
                <a:tableStyleId>{5C22544A-7EE6-4342-B048-85BDC9FD1C3A}</a:tableStyleId>
              </a:tblPr>
              <a:tblGrid>
                <a:gridCol w="411013"/>
                <a:gridCol w="906097"/>
                <a:gridCol w="2515119"/>
                <a:gridCol w="2010694"/>
                <a:gridCol w="329277"/>
              </a:tblGrid>
              <a:tr h="191072">
                <a:tc>
                  <a:txBody>
                    <a:bodyPr/>
                    <a:lstStyle/>
                    <a:p>
                      <a:pPr algn="ctr" fontAlgn="ctr"/>
                      <a:r>
                        <a:rPr lang="en-US" sz="1200" u="none" strike="noStrike" dirty="0">
                          <a:effectLst/>
                        </a:rPr>
                        <a:t>POS.</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COD.</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Specification</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Description</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Qty</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9374">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2020002105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F01059A08100-000</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Welding of pulley cover</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9374">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3040300615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GB/T5782-M12×120-8.8-EP•Zn•C</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Hexagon head bolts</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9374">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3080200605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GB/T96.2-12-EP•Zn•C</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Large plain washer</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9374">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3080500608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GB/T93-12-EP•Zn•C</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Spring washer</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9374">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3210200009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G01009A08000-008</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Pipe Plug</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dirty="0">
                          <a:effectLst/>
                        </a:rPr>
                        <a:t>1</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7014" marR="7014" marT="701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5503312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412" y="695833"/>
            <a:ext cx="6410978" cy="4953937"/>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7.9 </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Hitch assembly</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36</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2415695573"/>
              </p:ext>
            </p:extLst>
          </p:nvPr>
        </p:nvGraphicFramePr>
        <p:xfrm>
          <a:off x="423801" y="5508104"/>
          <a:ext cx="6172200" cy="1897890"/>
        </p:xfrm>
        <a:graphic>
          <a:graphicData uri="http://schemas.openxmlformats.org/drawingml/2006/table">
            <a:tbl>
              <a:tblPr>
                <a:tableStyleId>{5C22544A-7EE6-4342-B048-85BDC9FD1C3A}</a:tableStyleId>
              </a:tblPr>
              <a:tblGrid>
                <a:gridCol w="405036"/>
                <a:gridCol w="892921"/>
                <a:gridCol w="2395697"/>
                <a:gridCol w="2154057"/>
                <a:gridCol w="324489"/>
              </a:tblGrid>
              <a:tr h="186548">
                <a:tc>
                  <a:txBody>
                    <a:bodyPr/>
                    <a:lstStyle/>
                    <a:p>
                      <a:pPr algn="ctr" fontAlgn="ctr"/>
                      <a:r>
                        <a:rPr lang="en-US" sz="1200" u="none" strike="noStrike" dirty="0">
                          <a:effectLst/>
                        </a:rPr>
                        <a:t>POS.</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COD.</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Specification</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Description</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Qty</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2000005004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F01059A09000-001</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Plate</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2010004925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F01059A09000-002</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PTO shaft hook</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2020005219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F01059A09100-000</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Hitch </a:t>
                      </a:r>
                      <a:r>
                        <a:rPr lang="en-US" sz="1200" u="none" strike="noStrike" dirty="0" err="1">
                          <a:effectLst/>
                        </a:rPr>
                        <a:t>weldment</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2060204986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F01062A09400-000</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Assembly</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3040100636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GB/T5783-M12×40-8.8-EP•Zn•C</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Full-thread hexagon bolts</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3050500612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GB/T889.1-M12-8-EP•Zn•C</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Locknut</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3080100610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GB/T95-12-EP•Zn•C</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Plain washer</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3120400601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GB/T4329-12-EP•Zn•C</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Pin</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3120500604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MT95015</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Pin</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dirty="0">
                          <a:effectLst/>
                        </a:rPr>
                        <a:t>2</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3390735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648" y="661636"/>
            <a:ext cx="6378211" cy="4928617"/>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7.9 </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Hitch assembly</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37</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5" name="表格 4"/>
          <p:cNvGraphicFramePr>
            <a:graphicFrameLocks noGrp="1"/>
          </p:cNvGraphicFramePr>
          <p:nvPr>
            <p:extLst>
              <p:ext uri="{D42A27DB-BD31-4B8C-83A1-F6EECF244321}">
                <p14:modId xmlns:p14="http://schemas.microsoft.com/office/powerpoint/2010/main" val="440590130"/>
              </p:ext>
            </p:extLst>
          </p:nvPr>
        </p:nvGraphicFramePr>
        <p:xfrm>
          <a:off x="391917" y="5436096"/>
          <a:ext cx="6172200" cy="2087679"/>
        </p:xfrm>
        <a:graphic>
          <a:graphicData uri="http://schemas.openxmlformats.org/drawingml/2006/table">
            <a:tbl>
              <a:tblPr>
                <a:tableStyleId>{5C22544A-7EE6-4342-B048-85BDC9FD1C3A}</a:tableStyleId>
              </a:tblPr>
              <a:tblGrid>
                <a:gridCol w="405036"/>
                <a:gridCol w="892921"/>
                <a:gridCol w="2395697"/>
                <a:gridCol w="2154057"/>
                <a:gridCol w="324489"/>
              </a:tblGrid>
              <a:tr h="186548">
                <a:tc>
                  <a:txBody>
                    <a:bodyPr/>
                    <a:lstStyle/>
                    <a:p>
                      <a:pPr algn="ctr" fontAlgn="ctr"/>
                      <a:r>
                        <a:rPr lang="en-US" sz="1200" u="none" strike="noStrike" dirty="0">
                          <a:effectLst/>
                        </a:rPr>
                        <a:t>POS.</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COD.</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Specification</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Description</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Qty</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dirty="0">
                          <a:effectLst/>
                        </a:rPr>
                        <a:t>2000005004</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F01059A09000-001</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Plate</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2010004925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F01059A09000-002</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PTO shaft hook</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3</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2020005219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F01059A09100-000</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Hitch weldment</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2060204986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F01062A09400-000</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Assembly</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5</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3040100636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GB/T5783-M12×40-8.8-EP•Zn•C</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Full-thread hexagon bolts</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3050500612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GB/T889.1-M12-8-EP•Zn•C</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Locknut</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7</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3080100610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GB/T95-12-EP•Zn•C</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Plain washer</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16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8</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3120400601</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GB/T4329-12-EP•Zn•C</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Pin</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9</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3120500604</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MT95015</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Pin</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2</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86548">
                <a:tc>
                  <a:txBody>
                    <a:bodyPr/>
                    <a:lstStyle/>
                    <a:p>
                      <a:pPr algn="ctr" fontAlgn="ctr"/>
                      <a:r>
                        <a:rPr lang="en-US" altLang="zh-CN" sz="1200" u="none" strike="noStrike">
                          <a:effectLst/>
                        </a:rPr>
                        <a:t>10</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a:effectLst/>
                        </a:rPr>
                        <a:t>3210200616</a:t>
                      </a:r>
                      <a:endParaRPr lang="en-US" altLang="zh-CN"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a:effectLst/>
                        </a:rPr>
                        <a:t>XCD-8041</a:t>
                      </a:r>
                      <a:endParaRPr lang="en-US" sz="1200" b="0" i="0" u="none" strike="noStrike">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200" u="none" strike="noStrike" dirty="0">
                          <a:effectLst/>
                        </a:rPr>
                        <a:t>Pipe Plug</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200" u="none" strike="noStrike" dirty="0">
                          <a:effectLst/>
                        </a:rPr>
                        <a:t>8</a:t>
                      </a:r>
                      <a:endParaRPr lang="en-US" altLang="zh-CN" sz="1200" b="0" i="0" u="none" strike="noStrike" dirty="0">
                        <a:solidFill>
                          <a:srgbClr val="000000"/>
                        </a:solidFill>
                        <a:effectLst/>
                        <a:latin typeface="宋体" panose="02010600030101010101" pitchFamily="2" charset="-122"/>
                        <a:ea typeface="宋体" panose="02010600030101010101" pitchFamily="2" charset="-122"/>
                      </a:endParaRPr>
                    </a:p>
                  </a:txBody>
                  <a:tcPr marL="6909" marR="6909" marT="69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892680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pic>
        <p:nvPicPr>
          <p:cNvPr id="2" name="图片 1"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50" y="847725"/>
            <a:ext cx="5905500" cy="7448550"/>
          </a:xfrm>
          <a:prstGeom prst="rect">
            <a:avLst/>
          </a:prstGeom>
        </p:spPr>
      </p:pic>
      <p:sp>
        <p:nvSpPr>
          <p:cNvPr id="13" name="矩形 12"/>
          <p:cNvSpPr/>
          <p:nvPr/>
        </p:nvSpPr>
        <p:spPr>
          <a:xfrm>
            <a:off x="260648" y="278346"/>
            <a:ext cx="2062616" cy="276999"/>
          </a:xfrm>
          <a:prstGeom prst="rect">
            <a:avLst/>
          </a:prstGeom>
        </p:spPr>
        <p:txBody>
          <a:bodyPr wrap="none">
            <a:spAutoFit/>
          </a:bodyPr>
          <a:lstStyle/>
          <a:p>
            <a:r>
              <a:rPr lang="en-US" altLang="zh-CN" sz="1200" b="1" dirty="0"/>
              <a:t>Important Safety Information</a:t>
            </a:r>
            <a:endParaRPr lang="zh-CN" altLang="en-US" sz="1200" dirty="0">
              <a:solidFill>
                <a:prstClr val="black"/>
              </a:solidFill>
            </a:endParaRPr>
          </a:p>
        </p:txBody>
      </p:sp>
      <p:sp>
        <p:nvSpPr>
          <p:cNvPr id="8" name="矩形 7"/>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n w="0"/>
                <a:solidFill>
                  <a:schemeClr val="tx1"/>
                </a:solidFill>
                <a:effectLst>
                  <a:outerShdw blurRad="38100" dist="19050" dir="2700000" algn="tl" rotWithShape="0">
                    <a:schemeClr val="dk1">
                      <a:alpha val="40000"/>
                    </a:schemeClr>
                  </a:outerShdw>
                </a:effectLst>
              </a:rPr>
              <a:t>2</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741483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48459" y="1765950"/>
            <a:ext cx="7896254" cy="6101650"/>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7.9</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Hitch assembly</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38</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3953968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7.9 </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Hitch assembly</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39</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2392431964"/>
              </p:ext>
            </p:extLst>
          </p:nvPr>
        </p:nvGraphicFramePr>
        <p:xfrm>
          <a:off x="374027" y="1115616"/>
          <a:ext cx="6172199" cy="4367768"/>
        </p:xfrm>
        <a:graphic>
          <a:graphicData uri="http://schemas.openxmlformats.org/drawingml/2006/table">
            <a:tbl>
              <a:tblPr>
                <a:tableStyleId>{5C22544A-7EE6-4342-B048-85BDC9FD1C3A}</a:tableStyleId>
              </a:tblPr>
              <a:tblGrid>
                <a:gridCol w="363868"/>
                <a:gridCol w="750961"/>
                <a:gridCol w="3129647"/>
                <a:gridCol w="1656758"/>
                <a:gridCol w="270965"/>
              </a:tblGrid>
              <a:tr h="145205">
                <a:tc>
                  <a:txBody>
                    <a:bodyPr/>
                    <a:lstStyle/>
                    <a:p>
                      <a:pPr algn="ctr" fontAlgn="ctr"/>
                      <a:r>
                        <a:rPr lang="en-US" sz="900" u="none" strike="noStrike" dirty="0">
                          <a:effectLst/>
                        </a:rPr>
                        <a:t>POS.</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COD.</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Specification</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Description</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Qty</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2000005004</a:t>
                      </a:r>
                      <a:endParaRPr lang="en-US" altLang="zh-CN"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F01059A09000-001</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Plate</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2</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2010004925</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F01059A09000-002</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PTO shaft hook</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3</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2010004926</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F01060A09000-001</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Spacer sleeve</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2020005219</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F01059A09100-000</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Hitch weldment</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5</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2020005220</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F01060A09100-000</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Weldment</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6</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2020005221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F01060A09200-000</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Weldment</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7</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2020005222</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F01060A09300-000</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Weldment</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8</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2060204986</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F01062A09400-000</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Assembly</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9</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3040100630</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GB/T5783-M12×35-8.8-EP•Zn•C</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Full-thread hexagon bolts</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8</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10</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3040100636</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GB/T5783-M12×40-8.8-EP•Zn•C</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Full-thread hexagon bolts</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8</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11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3040300614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GB/T5782-M12×70-8.8-EP•Zn•C</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Hexagon head bolts</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12</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3050400602</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GB/T6173-M18×1.5-05-EP•Zn•C</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Hexagon thin nut (fine pitch)</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13</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3050500612</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GB/T889.1-M12-8-EP•Zn•C</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Locknut</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20</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14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3080100610</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GB/T95-12-EP•Zn•C</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Plain washer</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40</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15</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3080500610</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GB/T93-18-EP•Zn•C</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Spring washer</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16</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3080900601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GB/T895.1-45×2.5-EP•Zn•C</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err="1">
                          <a:effectLst/>
                        </a:rPr>
                        <a:t>Roundwire</a:t>
                      </a:r>
                      <a:r>
                        <a:rPr lang="en-US" sz="900" u="none" strike="noStrike" dirty="0">
                          <a:effectLst/>
                        </a:rPr>
                        <a:t> snap ring for hole</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17</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3100900009</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SF-2-40×44×50</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Bushings</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18</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3120400601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GB/T4329-12-EP•Zn•C</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Pin</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19</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3120500604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MT95015</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Pin</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20</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3170300006</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BS/A-21.5×28.6×2.5-Q235</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Combined sealing gaskets</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21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3170300010</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BS-12.4×16×2-Q235</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Combined sealing gaskets</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51014">
                <a:tc>
                  <a:txBody>
                    <a:bodyPr/>
                    <a:lstStyle/>
                    <a:p>
                      <a:pPr algn="ctr" fontAlgn="ctr"/>
                      <a:r>
                        <a:rPr lang="en-US" altLang="zh-CN" sz="900" u="none" strike="noStrike">
                          <a:effectLst/>
                        </a:rPr>
                        <a:t>22</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3180200695</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smtClean="0">
                          <a:effectLst/>
                        </a:rPr>
                        <a:t>2SN06BL×O20910-04-12/M10610-04-08×1500+04</a:t>
                      </a:r>
                      <a:endParaRPr lang="zh-CN" alt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Hose</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51014">
                <a:tc>
                  <a:txBody>
                    <a:bodyPr/>
                    <a:lstStyle/>
                    <a:p>
                      <a:pPr algn="ctr" fontAlgn="ctr"/>
                      <a:r>
                        <a:rPr lang="en-US" altLang="zh-CN" sz="900" u="none" strike="noStrike">
                          <a:effectLst/>
                        </a:rPr>
                        <a:t>23</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3180200696</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smtClean="0">
                          <a:effectLst/>
                        </a:rPr>
                        <a:t>2SN06BL×O20910-04-12/M10610-04-08×1900+04</a:t>
                      </a:r>
                      <a:endParaRPr lang="zh-CN" alt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Hose</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24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3180300601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M12×1.25-32-5-22-EP•Zn•C</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Hollow bolt</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25</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3180400044</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TF12R </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Cap</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2</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26</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3180500601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Q00211041A-08-08-EP▪Zn▪C</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dirty="0">
                          <a:effectLst/>
                        </a:rPr>
                        <a:t>Hollow bolt</a:t>
                      </a:r>
                      <a:endParaRPr lang="en-US"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2</a:t>
                      </a:r>
                      <a:endParaRPr lang="en-US" altLang="zh-CN"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27</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3181300028</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CDL1MP5-40/20/348-D-M12×1.25-1CAUM</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Hydraulic cylinder</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1</a:t>
                      </a:r>
                      <a:endParaRPr lang="en-US" altLang="zh-CN"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28</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3210200616</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XCD-8041</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Pipe Plug</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8</a:t>
                      </a:r>
                      <a:endParaRPr lang="en-US" altLang="zh-CN"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45205">
                <a:tc>
                  <a:txBody>
                    <a:bodyPr/>
                    <a:lstStyle/>
                    <a:p>
                      <a:pPr algn="ctr" fontAlgn="ctr"/>
                      <a:r>
                        <a:rPr lang="en-US" altLang="zh-CN" sz="900" u="none" strike="noStrike">
                          <a:effectLst/>
                        </a:rPr>
                        <a:t>29</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a:effectLst/>
                        </a:rPr>
                        <a:t>3230100601</a:t>
                      </a:r>
                      <a:endParaRPr lang="en-US" altLang="zh-CN"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MT90006</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900" u="none" strike="noStrike">
                          <a:effectLst/>
                        </a:rPr>
                        <a:t>Guide rail</a:t>
                      </a:r>
                      <a:endParaRPr lang="en-US" sz="900" b="0" i="0" u="none" strike="noStrike">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900" u="none" strike="noStrike" dirty="0">
                          <a:effectLst/>
                        </a:rPr>
                        <a:t>2</a:t>
                      </a:r>
                      <a:endParaRPr lang="en-US" altLang="zh-CN" sz="900" b="0" i="0" u="none" strike="noStrike" dirty="0">
                        <a:solidFill>
                          <a:srgbClr val="000000"/>
                        </a:solidFill>
                        <a:effectLst/>
                        <a:latin typeface="Arial" panose="020B0604020202020204" pitchFamily="34" charset="0"/>
                        <a:ea typeface="宋体" panose="02010600030101010101" pitchFamily="2" charset="-122"/>
                      </a:endParaRPr>
                    </a:p>
                  </a:txBody>
                  <a:tcPr marL="5808" marR="5808" marT="580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1" name="图片 10"/>
          <p:cNvPicPr>
            <a:picLocks noChangeAspect="1"/>
          </p:cNvPicPr>
          <p:nvPr/>
        </p:nvPicPr>
        <p:blipFill>
          <a:blip r:embed="rId3"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779128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201" y="660065"/>
            <a:ext cx="6410978" cy="4953937"/>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3" name="矩形 12"/>
          <p:cNvSpPr/>
          <p:nvPr/>
        </p:nvSpPr>
        <p:spPr>
          <a:xfrm>
            <a:off x="260648" y="278346"/>
            <a:ext cx="1681871" cy="276999"/>
          </a:xfrm>
          <a:prstGeom prst="rect">
            <a:avLst/>
          </a:prstGeom>
        </p:spPr>
        <p:txBody>
          <a:bodyPr wrap="none">
            <a:spAutoFit/>
          </a:bodyPr>
          <a:lstStyle/>
          <a:p>
            <a:r>
              <a:rPr lang="en-US" altLang="zh-CN" sz="1200" b="1" dirty="0">
                <a:latin typeface="Arial" panose="020B0604020202020204" pitchFamily="34" charset="0"/>
              </a:rPr>
              <a:t>Section 7 </a:t>
            </a:r>
            <a:r>
              <a:rPr lang="zh-CN" altLang="en-US" sz="1200" b="1" dirty="0">
                <a:latin typeface="Arial" panose="020B0604020202020204" pitchFamily="34" charset="0"/>
              </a:rPr>
              <a:t>：</a:t>
            </a:r>
            <a:r>
              <a:rPr lang="en-US" altLang="zh-CN" sz="1200" b="1" dirty="0">
                <a:latin typeface="Arial" panose="020B0604020202020204" pitchFamily="34" charset="0"/>
              </a:rPr>
              <a:t>Part List</a:t>
            </a:r>
            <a:endParaRPr lang="zh-CN" altLang="en-US" sz="1200" dirty="0">
              <a:solidFill>
                <a:prstClr val="black"/>
              </a:solidFill>
            </a:endParaRPr>
          </a:p>
        </p:txBody>
      </p:sp>
      <p:sp>
        <p:nvSpPr>
          <p:cNvPr id="14" name="矩形 13"/>
          <p:cNvSpPr/>
          <p:nvPr/>
        </p:nvSpPr>
        <p:spPr>
          <a:xfrm>
            <a:off x="336826" y="618539"/>
            <a:ext cx="6044502" cy="338554"/>
          </a:xfrm>
          <a:prstGeom prst="rect">
            <a:avLst/>
          </a:prstGeom>
        </p:spPr>
        <p:txBody>
          <a:bodyPr wrap="square">
            <a:spAutoFit/>
          </a:bodyPr>
          <a:lstStyle/>
          <a:p>
            <a:pPr lvl="0"/>
            <a:r>
              <a:rPr lang="en-US" altLang="zh-CN" sz="1600" b="1" dirty="0">
                <a:latin typeface="Arial" panose="020B0604020202020204" pitchFamily="34" charset="0"/>
              </a:rPr>
              <a:t>Section </a:t>
            </a:r>
            <a:r>
              <a:rPr lang="en-US" altLang="zh-CN" sz="1600" b="1" dirty="0" smtClean="0">
                <a:latin typeface="Arial" panose="020B0604020202020204" pitchFamily="34" charset="0"/>
              </a:rPr>
              <a:t>7.10 </a:t>
            </a:r>
            <a:r>
              <a:rPr lang="zh-CN" altLang="en-US" sz="1600" b="1" dirty="0" smtClean="0">
                <a:latin typeface="Arial" panose="020B0604020202020204" pitchFamily="34" charset="0"/>
              </a:rPr>
              <a:t>：</a:t>
            </a:r>
            <a:r>
              <a:rPr lang="en-US" altLang="zh-CN" sz="1600" b="1" dirty="0" smtClean="0">
                <a:latin typeface="Arial" panose="020B0604020202020204" pitchFamily="34" charset="0"/>
              </a:rPr>
              <a:t>Protective components</a:t>
            </a:r>
            <a:endParaRPr lang="zh-CN" altLang="en-US" sz="16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40</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2134184891"/>
              </p:ext>
            </p:extLst>
          </p:nvPr>
        </p:nvGraphicFramePr>
        <p:xfrm>
          <a:off x="359590" y="5492715"/>
          <a:ext cx="6172199" cy="1796529"/>
        </p:xfrm>
        <a:graphic>
          <a:graphicData uri="http://schemas.openxmlformats.org/drawingml/2006/table">
            <a:tbl>
              <a:tblPr>
                <a:tableStyleId>{5C22544A-7EE6-4342-B048-85BDC9FD1C3A}</a:tableStyleId>
              </a:tblPr>
              <a:tblGrid>
                <a:gridCol w="557366"/>
                <a:gridCol w="1228740"/>
                <a:gridCol w="2368807"/>
                <a:gridCol w="1570760"/>
                <a:gridCol w="446526"/>
              </a:tblGrid>
              <a:tr h="256647">
                <a:tc>
                  <a:txBody>
                    <a:bodyPr/>
                    <a:lstStyle/>
                    <a:p>
                      <a:pPr algn="ctr" fontAlgn="ctr"/>
                      <a:r>
                        <a:rPr lang="en-US" sz="1600" u="none" strike="noStrike" dirty="0">
                          <a:effectLst/>
                        </a:rPr>
                        <a:t>POS.</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dirty="0">
                          <a:effectLst/>
                        </a:rPr>
                        <a:t>COD.</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a:effectLst/>
                        </a:rPr>
                        <a:t>Specification</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a:effectLst/>
                        </a:rPr>
                        <a:t>Description</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a:effectLst/>
                        </a:rPr>
                        <a:t>Qty</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6647">
                <a:tc>
                  <a:txBody>
                    <a:bodyPr/>
                    <a:lstStyle/>
                    <a:p>
                      <a:pPr algn="ctr" fontAlgn="ctr"/>
                      <a:r>
                        <a:rPr lang="en-US" altLang="zh-CN" sz="1600" u="none" strike="noStrike">
                          <a:effectLst/>
                        </a:rPr>
                        <a:t>1</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dirty="0">
                          <a:effectLst/>
                        </a:rPr>
                        <a:t>2000004888</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dirty="0">
                          <a:effectLst/>
                        </a:rPr>
                        <a:t>F01059A10000-004</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a:effectLst/>
                        </a:rPr>
                        <a:t>Plate</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a:effectLst/>
                        </a:rPr>
                        <a:t>12</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6647">
                <a:tc>
                  <a:txBody>
                    <a:bodyPr/>
                    <a:lstStyle/>
                    <a:p>
                      <a:pPr algn="ctr" fontAlgn="ctr"/>
                      <a:r>
                        <a:rPr lang="en-US" altLang="zh-CN" sz="1600" u="none" strike="noStrike">
                          <a:effectLst/>
                        </a:rPr>
                        <a:t>2</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a:effectLst/>
                        </a:rPr>
                        <a:t>2000004889</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dirty="0">
                          <a:effectLst/>
                        </a:rPr>
                        <a:t>F01059A10000-003</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a:effectLst/>
                        </a:rPr>
                        <a:t>Plate</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a:effectLst/>
                        </a:rPr>
                        <a:t>4</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6647">
                <a:tc>
                  <a:txBody>
                    <a:bodyPr/>
                    <a:lstStyle/>
                    <a:p>
                      <a:pPr algn="ctr" fontAlgn="ctr"/>
                      <a:r>
                        <a:rPr lang="en-US" altLang="zh-CN" sz="1600" u="none" strike="noStrike">
                          <a:effectLst/>
                        </a:rPr>
                        <a:t>3</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a:effectLst/>
                        </a:rPr>
                        <a:t>2010004928</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dirty="0">
                          <a:effectLst/>
                        </a:rPr>
                        <a:t>F01059A10000-001</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dirty="0">
                          <a:effectLst/>
                        </a:rPr>
                        <a:t>Spacer sleeve</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a:effectLst/>
                        </a:rPr>
                        <a:t>2</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6647">
                <a:tc>
                  <a:txBody>
                    <a:bodyPr/>
                    <a:lstStyle/>
                    <a:p>
                      <a:pPr algn="ctr" fontAlgn="ctr"/>
                      <a:r>
                        <a:rPr lang="en-US" altLang="zh-CN" sz="1600" u="none" strike="noStrike">
                          <a:effectLst/>
                        </a:rPr>
                        <a:t>4</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a:effectLst/>
                        </a:rPr>
                        <a:t>2010004929</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a:effectLst/>
                        </a:rPr>
                        <a:t>F01059A10000-002</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dirty="0">
                          <a:effectLst/>
                        </a:rPr>
                        <a:t>Baffle axle</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a:effectLst/>
                        </a:rPr>
                        <a:t>1</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6647">
                <a:tc>
                  <a:txBody>
                    <a:bodyPr/>
                    <a:lstStyle/>
                    <a:p>
                      <a:pPr algn="ctr" fontAlgn="ctr"/>
                      <a:r>
                        <a:rPr lang="en-US" altLang="zh-CN" sz="1600" u="none" strike="noStrike">
                          <a:effectLst/>
                        </a:rPr>
                        <a:t>5</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a:effectLst/>
                        </a:rPr>
                        <a:t>3080100610</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a:effectLst/>
                        </a:rPr>
                        <a:t>GB/T95-12-EP•Zn•C</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dirty="0">
                          <a:effectLst/>
                        </a:rPr>
                        <a:t>Plain washer</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a:effectLst/>
                        </a:rPr>
                        <a:t>6</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56647">
                <a:tc>
                  <a:txBody>
                    <a:bodyPr/>
                    <a:lstStyle/>
                    <a:p>
                      <a:pPr algn="ctr" fontAlgn="ctr"/>
                      <a:r>
                        <a:rPr lang="en-US" altLang="zh-CN" sz="1600" u="none" strike="noStrike">
                          <a:effectLst/>
                        </a:rPr>
                        <a:t>6</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a:effectLst/>
                        </a:rPr>
                        <a:t>3120100602</a:t>
                      </a:r>
                      <a:endParaRPr lang="en-US" altLang="zh-CN"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a:effectLst/>
                        </a:rPr>
                        <a:t>GB/T91-4×28-EP•Zn•C</a:t>
                      </a:r>
                      <a:endParaRPr lang="en-US" sz="1600" b="0" i="0" u="none" strike="noStrike">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u="none" strike="noStrike" dirty="0">
                          <a:effectLst/>
                        </a:rPr>
                        <a:t>Split pin</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altLang="zh-CN" sz="1600" u="none" strike="noStrike" dirty="0">
                          <a:effectLst/>
                        </a:rPr>
                        <a:t>2</a:t>
                      </a:r>
                      <a:endParaRPr lang="en-US" altLang="zh-CN" sz="1600" b="0" i="0" u="none" strike="noStrike" dirty="0">
                        <a:solidFill>
                          <a:srgbClr val="000000"/>
                        </a:solidFill>
                        <a:effectLst/>
                        <a:latin typeface="宋体" panose="02010600030101010101" pitchFamily="2" charset="-122"/>
                        <a:ea typeface="宋体" panose="02010600030101010101" pitchFamily="2" charset="-122"/>
                      </a:endParaRPr>
                    </a:p>
                  </a:txBody>
                  <a:tcPr marL="9505" marR="9505" marT="95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pic>
        <p:nvPicPr>
          <p:cNvPr id="11" name="图片 10"/>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5383463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8" name="矩形 7"/>
          <p:cNvSpPr/>
          <p:nvPr/>
        </p:nvSpPr>
        <p:spPr>
          <a:xfrm>
            <a:off x="260648" y="278346"/>
            <a:ext cx="2227341" cy="276999"/>
          </a:xfrm>
          <a:prstGeom prst="rect">
            <a:avLst/>
          </a:prstGeom>
        </p:spPr>
        <p:txBody>
          <a:bodyPr wrap="none">
            <a:spAutoFit/>
          </a:bodyPr>
          <a:lstStyle/>
          <a:p>
            <a:pPr lvl="0"/>
            <a:r>
              <a:rPr lang="en-US" altLang="zh-CN" sz="1200" b="1" dirty="0">
                <a:latin typeface="Arial" panose="020B0604020202020204" pitchFamily="34" charset="0"/>
              </a:rPr>
              <a:t>Section 8</a:t>
            </a:r>
            <a:r>
              <a:rPr lang="en-US" altLang="zh-CN" sz="1200" b="1" dirty="0" smtClean="0">
                <a:latin typeface="Arial" panose="020B0604020202020204" pitchFamily="34" charset="0"/>
              </a:rPr>
              <a:t>: Wearing Part List</a:t>
            </a:r>
            <a:endParaRPr lang="zh-CN" altLang="en-US" sz="1200" dirty="0">
              <a:solidFill>
                <a:prstClr val="black"/>
              </a:solidFill>
            </a:endParaRPr>
          </a:p>
        </p:txBody>
      </p:sp>
      <p:sp>
        <p:nvSpPr>
          <p:cNvPr id="9" name="矩形 8"/>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41</a:t>
            </a:r>
            <a:endParaRPr lang="zh-CN" altLang="en-US" sz="1600" b="1" dirty="0">
              <a:ln w="0"/>
              <a:solidFill>
                <a:schemeClr val="tx1"/>
              </a:solidFill>
              <a:effectLst>
                <a:outerShdw blurRad="38100" dist="19050" dir="2700000" algn="tl" rotWithShape="0">
                  <a:schemeClr val="dk1">
                    <a:alpha val="40000"/>
                  </a:schemeClr>
                </a:outerShdw>
              </a:effectLst>
            </a:endParaRPr>
          </a:p>
        </p:txBody>
      </p:sp>
      <p:graphicFrame>
        <p:nvGraphicFramePr>
          <p:cNvPr id="3" name="表格 2"/>
          <p:cNvGraphicFramePr>
            <a:graphicFrameLocks noGrp="1"/>
          </p:cNvGraphicFramePr>
          <p:nvPr>
            <p:extLst>
              <p:ext uri="{D42A27DB-BD31-4B8C-83A1-F6EECF244321}">
                <p14:modId xmlns:p14="http://schemas.microsoft.com/office/powerpoint/2010/main" val="387922865"/>
              </p:ext>
            </p:extLst>
          </p:nvPr>
        </p:nvGraphicFramePr>
        <p:xfrm>
          <a:off x="374027" y="782402"/>
          <a:ext cx="6007302" cy="3207926"/>
        </p:xfrm>
        <a:graphic>
          <a:graphicData uri="http://schemas.openxmlformats.org/drawingml/2006/table">
            <a:tbl>
              <a:tblPr>
                <a:tableStyleId>{5C22544A-7EE6-4342-B048-85BDC9FD1C3A}</a:tableStyleId>
              </a:tblPr>
              <a:tblGrid>
                <a:gridCol w="461136"/>
                <a:gridCol w="1132791"/>
                <a:gridCol w="1443557"/>
                <a:gridCol w="1706705"/>
                <a:gridCol w="521285"/>
                <a:gridCol w="741828"/>
              </a:tblGrid>
              <a:tr h="108433">
                <a:tc>
                  <a:txBody>
                    <a:bodyPr/>
                    <a:lstStyle/>
                    <a:p>
                      <a:pPr algn="ctr" rtl="0" fontAlgn="ctr"/>
                      <a:r>
                        <a:rPr lang="en-US" sz="800" b="1" u="none" strike="noStrike" dirty="0">
                          <a:effectLst/>
                        </a:rPr>
                        <a:t>Item</a:t>
                      </a:r>
                      <a:endParaRPr lang="en-US" sz="800" b="1"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b="1" u="none" strike="noStrike">
                          <a:effectLst/>
                        </a:rPr>
                        <a:t>Material code</a:t>
                      </a:r>
                      <a:endParaRPr lang="en-US" sz="800" b="1" i="0" u="none" strike="noStrike">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b="1" u="none" strike="noStrike" dirty="0" smtClean="0">
                          <a:effectLst/>
                        </a:rPr>
                        <a:t>Part </a:t>
                      </a:r>
                      <a:r>
                        <a:rPr lang="en-US" sz="800" b="1" u="none" strike="noStrike" dirty="0">
                          <a:effectLst/>
                        </a:rPr>
                        <a:t>No.</a:t>
                      </a:r>
                      <a:endParaRPr lang="en-US" sz="800" b="1"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b="1" u="none" strike="noStrike">
                          <a:effectLst/>
                        </a:rPr>
                        <a:t>Description</a:t>
                      </a:r>
                      <a:endParaRPr lang="en-US" sz="800" b="1" i="0" u="none" strike="noStrike">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b="1" u="none" strike="noStrike">
                          <a:effectLst/>
                        </a:rPr>
                        <a:t>Qty</a:t>
                      </a:r>
                      <a:endParaRPr lang="en-US" sz="800" b="1" i="0" u="none" strike="noStrike">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b="1" u="none" strike="noStrike" dirty="0">
                          <a:effectLst/>
                        </a:rPr>
                        <a:t>mark</a:t>
                      </a:r>
                      <a:endParaRPr lang="en-US" sz="800" b="1"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433">
                <a:tc>
                  <a:txBody>
                    <a:bodyPr/>
                    <a:lstStyle/>
                    <a:p>
                      <a:pPr algn="ctr" rtl="0"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3050500610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GB/T889.1-M16-10-EP•Zn•C</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rPr>
                        <a:t>Locknut </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20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rtl="0" fontAlgn="ctr"/>
                      <a:r>
                        <a:rPr lang="en-US" sz="800" u="none" strike="noStrike" dirty="0">
                          <a:effectLst/>
                        </a:rPr>
                        <a:t>Used in </a:t>
                      </a:r>
                      <a:r>
                        <a:rPr lang="en-US" sz="800" u="none" strike="noStrike" dirty="0" smtClean="0">
                          <a:effectLst/>
                        </a:rPr>
                        <a:t>125 </a:t>
                      </a:r>
                      <a:r>
                        <a:rPr lang="en-US" sz="800" u="none" strike="noStrike" dirty="0">
                          <a:effectLst/>
                        </a:rPr>
                        <a:t>Model</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433">
                <a:tc>
                  <a:txBody>
                    <a:bodyPr/>
                    <a:lstStyle/>
                    <a:p>
                      <a:pPr algn="ctr" rtl="0" fontAlgn="ctr"/>
                      <a:r>
                        <a:rPr lang="en-US" altLang="zh-CN" sz="800" u="none" strike="noStrike">
                          <a:effectLst/>
                        </a:rPr>
                        <a:t>2</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rgbClr val="000000"/>
                          </a:solidFill>
                          <a:effectLst/>
                          <a:latin typeface="宋体" panose="02010600030101010101" pitchFamily="2" charset="-122"/>
                          <a:ea typeface="+mn-ea"/>
                        </a:rPr>
                        <a:t>3040300610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GB/T5782-M16×85-10.9-O</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Hexagon bolt</a:t>
                      </a:r>
                      <a:endParaRPr lang="en-US" altLang="zh-CN" sz="800" b="0" i="0" u="none" strike="noStrike" dirty="0">
                        <a:solidFill>
                          <a:srgbClr val="000000"/>
                        </a:solidFill>
                        <a:effectLst/>
                        <a:latin typeface="宋体" panose="02010600030101010101" pitchFamily="2" charset="-122"/>
                        <a:ea typeface="+mn-ea"/>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chemeClr val="dk1"/>
                          </a:solidFill>
                          <a:effectLst/>
                          <a:latin typeface="+mn-lt"/>
                          <a:ea typeface="+mn-ea"/>
                        </a:rPr>
                        <a:t>20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08433">
                <a:tc>
                  <a:txBody>
                    <a:bodyPr/>
                    <a:lstStyle/>
                    <a:p>
                      <a:pPr algn="ctr" rtl="0" fontAlgn="ctr"/>
                      <a:r>
                        <a:rPr lang="en-US" altLang="zh-CN" sz="800" u="none" strike="noStrike">
                          <a:effectLst/>
                        </a:rPr>
                        <a:t>3</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3220100616</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MT01027</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Blade</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chemeClr val="dk1"/>
                          </a:solidFill>
                          <a:effectLst/>
                          <a:latin typeface="+mn-lt"/>
                          <a:ea typeface="+mn-ea"/>
                        </a:rPr>
                        <a:t>20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08433">
                <a:tc>
                  <a:txBody>
                    <a:bodyPr/>
                    <a:lstStyle/>
                    <a:p>
                      <a:pPr algn="ctr" rtl="0" fontAlgn="ctr"/>
                      <a:r>
                        <a:rPr lang="en-US" altLang="zh-CN" sz="800" b="0" i="0" u="none" strike="noStrike" dirty="0">
                          <a:solidFill>
                            <a:schemeClr val="dk1"/>
                          </a:solidFill>
                          <a:effectLst/>
                          <a:latin typeface="+mn-lt"/>
                          <a:ea typeface="+mn-ea"/>
                        </a:rPr>
                        <a:t>4</a:t>
                      </a:r>
                      <a:endParaRPr lang="en-US" altLang="zh-CN" sz="800" b="0" i="0" u="none" strike="noStrike" dirty="0">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3160300016</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GB/T11544-BX1016</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Belt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a:solidFill>
                            <a:schemeClr val="dk1"/>
                          </a:solidFill>
                          <a:effectLst/>
                          <a:latin typeface="+mn-lt"/>
                          <a:ea typeface="+mn-ea"/>
                        </a:rPr>
                        <a:t>3</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54702">
                <a:tc gridSpan="6">
                  <a:txBody>
                    <a:bodyPr/>
                    <a:lstStyle/>
                    <a:p>
                      <a:pPr algn="ctr" rtl="0" fontAlgn="ctr"/>
                      <a:r>
                        <a:rPr lang="zh-CN" altLang="en-US" sz="800" u="none" strike="noStrike" dirty="0">
                          <a:effectLst/>
                        </a:rPr>
                        <a:t>　</a:t>
                      </a: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08433">
                <a:tc>
                  <a:txBody>
                    <a:bodyPr/>
                    <a:lstStyle/>
                    <a:p>
                      <a:pPr algn="ctr" rtl="0"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3050500610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GB/T889.1-M16-10-EP•Zn•C</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rPr>
                        <a:t>Locknut </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24</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rtl="0" fontAlgn="ctr"/>
                      <a:r>
                        <a:rPr lang="en-US" sz="800" u="none" strike="noStrike" dirty="0">
                          <a:effectLst/>
                        </a:rPr>
                        <a:t>Used in </a:t>
                      </a:r>
                      <a:r>
                        <a:rPr lang="en-US" sz="800" u="none" strike="noStrike" dirty="0" smtClean="0">
                          <a:effectLst/>
                        </a:rPr>
                        <a:t>155 </a:t>
                      </a:r>
                      <a:r>
                        <a:rPr lang="en-US" sz="800" u="none" strike="noStrike" dirty="0">
                          <a:effectLst/>
                        </a:rPr>
                        <a:t>Model</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433">
                <a:tc>
                  <a:txBody>
                    <a:bodyPr/>
                    <a:lstStyle/>
                    <a:p>
                      <a:pPr algn="ctr" rtl="0" fontAlgn="ctr"/>
                      <a:r>
                        <a:rPr lang="en-US" altLang="zh-CN" sz="800" u="none" strike="noStrike">
                          <a:effectLst/>
                        </a:rPr>
                        <a:t>2</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rgbClr val="000000"/>
                          </a:solidFill>
                          <a:effectLst/>
                          <a:latin typeface="宋体" panose="02010600030101010101" pitchFamily="2" charset="-122"/>
                          <a:ea typeface="+mn-ea"/>
                        </a:rPr>
                        <a:t>3040300610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GB/T5782-M16×85-10.9-O</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Hexagon bolt</a:t>
                      </a:r>
                      <a:endParaRPr lang="en-US" altLang="zh-CN" sz="800" b="0" i="0" u="none" strike="noStrike" dirty="0">
                        <a:solidFill>
                          <a:srgbClr val="000000"/>
                        </a:solidFill>
                        <a:effectLst/>
                        <a:latin typeface="宋体" panose="02010600030101010101" pitchFamily="2" charset="-122"/>
                        <a:ea typeface="+mn-ea"/>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chemeClr val="dk1"/>
                          </a:solidFill>
                          <a:effectLst/>
                          <a:latin typeface="+mn-lt"/>
                          <a:ea typeface="+mn-ea"/>
                        </a:rPr>
                        <a:t>24</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08433">
                <a:tc>
                  <a:txBody>
                    <a:bodyPr/>
                    <a:lstStyle/>
                    <a:p>
                      <a:pPr algn="ctr" rtl="0" fontAlgn="ctr"/>
                      <a:r>
                        <a:rPr lang="en-US" altLang="zh-CN" sz="800" u="none" strike="noStrike">
                          <a:effectLst/>
                        </a:rPr>
                        <a:t>3</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3220100616</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MT01027</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Blade</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chemeClr val="dk1"/>
                          </a:solidFill>
                          <a:effectLst/>
                          <a:latin typeface="+mn-lt"/>
                          <a:ea typeface="+mn-ea"/>
                        </a:rPr>
                        <a:t>24</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08433">
                <a:tc>
                  <a:txBody>
                    <a:bodyPr/>
                    <a:lstStyle/>
                    <a:p>
                      <a:pPr algn="ctr" rtl="0" fontAlgn="ctr"/>
                      <a:r>
                        <a:rPr lang="en-US" altLang="zh-CN" sz="800" u="none" strike="noStrike">
                          <a:effectLst/>
                        </a:rPr>
                        <a:t>4</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3160300016</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GB/T11544-BX1016</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Belt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a:solidFill>
                            <a:schemeClr val="dk1"/>
                          </a:solidFill>
                          <a:effectLst/>
                          <a:latin typeface="+mn-lt"/>
                          <a:ea typeface="+mn-ea"/>
                        </a:rPr>
                        <a:t>3</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36230">
                <a:tc gridSpan="6">
                  <a:txBody>
                    <a:bodyPr/>
                    <a:lstStyle/>
                    <a:p>
                      <a:pPr algn="ctr" rtl="0" fontAlgn="ctr"/>
                      <a:r>
                        <a:rPr lang="zh-CN" altLang="en-US" sz="800" u="none" strike="noStrike" dirty="0">
                          <a:effectLst/>
                        </a:rPr>
                        <a:t>　</a:t>
                      </a: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08433">
                <a:tc>
                  <a:txBody>
                    <a:bodyPr/>
                    <a:lstStyle/>
                    <a:p>
                      <a:pPr algn="ctr" rtl="0"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3050500610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GB/T889.1-M16-10-EP•Zn•C</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rPr>
                        <a:t>Locknut </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28</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rtl="0" fontAlgn="ctr"/>
                      <a:r>
                        <a:rPr lang="en-US" sz="800" u="none" strike="noStrike" dirty="0">
                          <a:effectLst/>
                        </a:rPr>
                        <a:t>Used in </a:t>
                      </a:r>
                      <a:r>
                        <a:rPr lang="en-US" sz="800" u="none" strike="noStrike" dirty="0" smtClean="0">
                          <a:effectLst/>
                        </a:rPr>
                        <a:t>175 </a:t>
                      </a:r>
                      <a:r>
                        <a:rPr lang="en-US" sz="800" u="none" strike="noStrike" dirty="0">
                          <a:effectLst/>
                        </a:rPr>
                        <a:t>Model</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433">
                <a:tc>
                  <a:txBody>
                    <a:bodyPr/>
                    <a:lstStyle/>
                    <a:p>
                      <a:pPr algn="ctr" rtl="0" fontAlgn="ctr"/>
                      <a:r>
                        <a:rPr lang="en-US" altLang="zh-CN" sz="800" u="none" strike="noStrike">
                          <a:effectLst/>
                        </a:rPr>
                        <a:t>2</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rgbClr val="000000"/>
                          </a:solidFill>
                          <a:effectLst/>
                          <a:latin typeface="宋体" panose="02010600030101010101" pitchFamily="2" charset="-122"/>
                          <a:ea typeface="+mn-ea"/>
                        </a:rPr>
                        <a:t>3040300610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GB/T5782-M16×85-10.9-O</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Hexagon bolt</a:t>
                      </a:r>
                      <a:endParaRPr lang="en-US" altLang="zh-CN" sz="800" b="0" i="0" u="none" strike="noStrike" dirty="0">
                        <a:solidFill>
                          <a:srgbClr val="000000"/>
                        </a:solidFill>
                        <a:effectLst/>
                        <a:latin typeface="宋体" panose="02010600030101010101" pitchFamily="2" charset="-122"/>
                        <a:ea typeface="+mn-ea"/>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chemeClr val="dk1"/>
                          </a:solidFill>
                          <a:effectLst/>
                          <a:latin typeface="+mn-lt"/>
                          <a:ea typeface="+mn-ea"/>
                        </a:rPr>
                        <a:t>28</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08433">
                <a:tc>
                  <a:txBody>
                    <a:bodyPr/>
                    <a:lstStyle/>
                    <a:p>
                      <a:pPr algn="ctr" rtl="0" fontAlgn="ctr"/>
                      <a:r>
                        <a:rPr lang="en-US" altLang="zh-CN" sz="800" u="none" strike="noStrike">
                          <a:effectLst/>
                        </a:rPr>
                        <a:t>3</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3220100616</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MT01027</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Blade</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chemeClr val="dk1"/>
                          </a:solidFill>
                          <a:effectLst/>
                          <a:latin typeface="+mn-lt"/>
                          <a:ea typeface="+mn-ea"/>
                        </a:rPr>
                        <a:t>28</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08433">
                <a:tc>
                  <a:txBody>
                    <a:bodyPr/>
                    <a:lstStyle/>
                    <a:p>
                      <a:pPr algn="ctr" rtl="0" fontAlgn="ctr"/>
                      <a:r>
                        <a:rPr lang="en-US" altLang="zh-CN" sz="800" u="none" strike="noStrike">
                          <a:effectLst/>
                        </a:rPr>
                        <a:t>4</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3160300016</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GB/T11544-BX1016</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Belt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a:solidFill>
                            <a:schemeClr val="dk1"/>
                          </a:solidFill>
                          <a:effectLst/>
                          <a:latin typeface="+mn-lt"/>
                          <a:ea typeface="+mn-ea"/>
                        </a:rPr>
                        <a:t>3</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08433">
                <a:tc gridSpan="6">
                  <a:txBody>
                    <a:bodyPr/>
                    <a:lstStyle/>
                    <a:p>
                      <a:pPr algn="ctr" rtl="0" fontAlgn="ctr"/>
                      <a:r>
                        <a:rPr lang="zh-CN" altLang="en-US" sz="800" u="none" strike="noStrike" dirty="0">
                          <a:effectLst/>
                        </a:rPr>
                        <a:t>　</a:t>
                      </a:r>
                      <a:endParaRPr lang="zh-CN" alt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08433">
                <a:tc>
                  <a:txBody>
                    <a:bodyPr/>
                    <a:lstStyle/>
                    <a:p>
                      <a:pPr algn="ctr" rtl="0"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3050500610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GB/T889.1-M16-10-EP•Zn•C</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rPr>
                        <a:t>Locknut </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24</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rtl="0" fontAlgn="ctr"/>
                      <a:r>
                        <a:rPr lang="en-US" sz="800" u="none" strike="noStrike" dirty="0">
                          <a:effectLst/>
                        </a:rPr>
                        <a:t>Used in  </a:t>
                      </a:r>
                      <a:r>
                        <a:rPr lang="en-US" sz="800" u="none" strike="noStrike" dirty="0" smtClean="0">
                          <a:effectLst/>
                        </a:rPr>
                        <a:t>155H </a:t>
                      </a:r>
                      <a:r>
                        <a:rPr lang="en-US" sz="800" u="none" strike="noStrike" dirty="0">
                          <a:effectLst/>
                        </a:rPr>
                        <a:t>Model</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433">
                <a:tc>
                  <a:txBody>
                    <a:bodyPr/>
                    <a:lstStyle/>
                    <a:p>
                      <a:pPr algn="ctr" rtl="0" fontAlgn="ctr"/>
                      <a:r>
                        <a:rPr lang="en-US" altLang="zh-CN" sz="800" u="none" strike="noStrike">
                          <a:effectLst/>
                        </a:rPr>
                        <a:t>2</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rgbClr val="000000"/>
                          </a:solidFill>
                          <a:effectLst/>
                          <a:latin typeface="宋体" panose="02010600030101010101" pitchFamily="2" charset="-122"/>
                          <a:ea typeface="+mn-ea"/>
                        </a:rPr>
                        <a:t>3040300610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GB/T5782-M16×85-10.9-O</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Hexagon bolt</a:t>
                      </a:r>
                      <a:endParaRPr lang="en-US" altLang="zh-CN" sz="800" b="0" i="0" u="none" strike="noStrike" dirty="0">
                        <a:solidFill>
                          <a:srgbClr val="000000"/>
                        </a:solidFill>
                        <a:effectLst/>
                        <a:latin typeface="宋体" panose="02010600030101010101" pitchFamily="2" charset="-122"/>
                        <a:ea typeface="+mn-ea"/>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chemeClr val="dk1"/>
                          </a:solidFill>
                          <a:effectLst/>
                          <a:latin typeface="+mn-lt"/>
                          <a:ea typeface="+mn-ea"/>
                        </a:rPr>
                        <a:t>24</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08433">
                <a:tc>
                  <a:txBody>
                    <a:bodyPr/>
                    <a:lstStyle/>
                    <a:p>
                      <a:pPr algn="ctr" rtl="0" fontAlgn="ctr"/>
                      <a:r>
                        <a:rPr lang="en-US" altLang="zh-CN" sz="800" u="none" strike="noStrike">
                          <a:effectLst/>
                        </a:rPr>
                        <a:t>3</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3220100616</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MT01027</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Blade</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chemeClr val="dk1"/>
                          </a:solidFill>
                          <a:effectLst/>
                          <a:latin typeface="+mn-lt"/>
                          <a:ea typeface="+mn-ea"/>
                        </a:rPr>
                        <a:t>24</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08433">
                <a:tc>
                  <a:txBody>
                    <a:bodyPr/>
                    <a:lstStyle/>
                    <a:p>
                      <a:pPr algn="ctr" rtl="0" fontAlgn="ctr"/>
                      <a:r>
                        <a:rPr lang="en-US" altLang="zh-CN" sz="800" u="none" strike="noStrike">
                          <a:effectLst/>
                        </a:rPr>
                        <a:t>4</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3160300016</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GB/T11544-BX1016</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Belt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a:solidFill>
                            <a:schemeClr val="dk1"/>
                          </a:solidFill>
                          <a:effectLst/>
                          <a:latin typeface="+mn-lt"/>
                          <a:ea typeface="+mn-ea"/>
                        </a:rPr>
                        <a:t>3</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41128">
                <a:tc gridSpan="6">
                  <a:txBody>
                    <a:bodyPr/>
                    <a:lstStyle/>
                    <a:p>
                      <a:pPr algn="ctr" rtl="0" fontAlgn="ctr"/>
                      <a:r>
                        <a:rPr lang="zh-CN" altLang="en-US" sz="800" u="none" strike="noStrike" dirty="0">
                          <a:effectLst/>
                        </a:rPr>
                        <a:t>　</a:t>
                      </a:r>
                      <a:endParaRPr lang="zh-CN" altLang="en-US" sz="800" b="0" i="0" u="none" strike="noStrike" dirty="0">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08433">
                <a:tc>
                  <a:txBody>
                    <a:bodyPr/>
                    <a:lstStyle/>
                    <a:p>
                      <a:pPr algn="ctr" rtl="0" fontAlgn="ctr"/>
                      <a:r>
                        <a:rPr lang="en-US" altLang="zh-CN" sz="800" u="none" strike="noStrike">
                          <a:effectLst/>
                        </a:rPr>
                        <a:t>1</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3050500610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GB/T889.1-M16-10-EP•Zn•C</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a:effectLst/>
                        </a:rPr>
                        <a:t>Locknut </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28</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rtl="0" fontAlgn="ctr"/>
                      <a:r>
                        <a:rPr lang="en-US" sz="800" u="none" strike="noStrike" dirty="0">
                          <a:effectLst/>
                        </a:rPr>
                        <a:t>Used in  </a:t>
                      </a:r>
                      <a:r>
                        <a:rPr lang="en-US" sz="800" u="none" strike="noStrike" dirty="0" smtClean="0">
                          <a:effectLst/>
                        </a:rPr>
                        <a:t>175H </a:t>
                      </a:r>
                      <a:r>
                        <a:rPr lang="en-US" sz="800" u="none" strike="noStrike" dirty="0">
                          <a:effectLst/>
                        </a:rPr>
                        <a:t>Model</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433">
                <a:tc>
                  <a:txBody>
                    <a:bodyPr/>
                    <a:lstStyle/>
                    <a:p>
                      <a:pPr algn="ctr" rtl="0" fontAlgn="ctr"/>
                      <a:r>
                        <a:rPr lang="en-US" altLang="zh-CN" sz="800" u="none" strike="noStrike">
                          <a:effectLst/>
                        </a:rPr>
                        <a:t>2</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rgbClr val="000000"/>
                          </a:solidFill>
                          <a:effectLst/>
                          <a:latin typeface="宋体" panose="02010600030101010101" pitchFamily="2" charset="-122"/>
                          <a:ea typeface="+mn-ea"/>
                        </a:rPr>
                        <a:t>3040300610</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GB/T5782-M16×85-10.9-O</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Hexagon bolt</a:t>
                      </a:r>
                      <a:endParaRPr lang="en-US" altLang="zh-CN" sz="800" b="0" i="0" u="none" strike="noStrike" dirty="0">
                        <a:solidFill>
                          <a:srgbClr val="000000"/>
                        </a:solidFill>
                        <a:effectLst/>
                        <a:latin typeface="宋体" panose="02010600030101010101" pitchFamily="2" charset="-122"/>
                        <a:ea typeface="+mn-ea"/>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chemeClr val="dk1"/>
                          </a:solidFill>
                          <a:effectLst/>
                          <a:latin typeface="+mn-lt"/>
                          <a:ea typeface="+mn-ea"/>
                        </a:rPr>
                        <a:t>28</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08433">
                <a:tc>
                  <a:txBody>
                    <a:bodyPr/>
                    <a:lstStyle/>
                    <a:p>
                      <a:pPr algn="ctr" rtl="0" fontAlgn="ctr"/>
                      <a:r>
                        <a:rPr lang="en-US" altLang="zh-CN" sz="800" u="none" strike="noStrike">
                          <a:effectLst/>
                        </a:rPr>
                        <a:t>3</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3220100616</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MT01027</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Blade</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smtClean="0">
                          <a:solidFill>
                            <a:schemeClr val="dk1"/>
                          </a:solidFill>
                          <a:effectLst/>
                          <a:latin typeface="+mn-lt"/>
                          <a:ea typeface="+mn-ea"/>
                        </a:rPr>
                        <a:t>28</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r h="108433">
                <a:tc>
                  <a:txBody>
                    <a:bodyPr/>
                    <a:lstStyle/>
                    <a:p>
                      <a:pPr algn="ctr" rtl="0" fontAlgn="ctr"/>
                      <a:r>
                        <a:rPr lang="en-US" altLang="zh-CN" sz="800" u="none" strike="noStrike">
                          <a:effectLst/>
                        </a:rPr>
                        <a:t>4</a:t>
                      </a:r>
                      <a:endParaRPr lang="en-US" altLang="zh-CN" sz="800" b="0" i="0" u="none" strike="noStrike">
                        <a:solidFill>
                          <a:srgbClr val="000000"/>
                        </a:solidFill>
                        <a:effectLst/>
                        <a:latin typeface="Arial" panose="020B0604020202020204" pitchFamily="34" charset="0"/>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u="none" strike="noStrike" dirty="0" smtClean="0">
                          <a:effectLst/>
                        </a:rPr>
                        <a:t>3160300016</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GB/T11544-BX1016</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sz="800" u="none" strike="noStrike" dirty="0" smtClean="0">
                          <a:effectLst/>
                        </a:rPr>
                        <a:t>Belt</a:t>
                      </a:r>
                      <a:endParaRPr lang="en-US"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n-US" altLang="zh-CN" sz="800" b="0" i="0" u="none" strike="noStrike" dirty="0">
                          <a:solidFill>
                            <a:schemeClr val="dk1"/>
                          </a:solidFill>
                          <a:effectLst/>
                          <a:latin typeface="+mn-lt"/>
                          <a:ea typeface="+mn-ea"/>
                        </a:rPr>
                        <a:t>3</a:t>
                      </a:r>
                      <a:endParaRPr lang="en-US" altLang="zh-CN" sz="800" b="0" i="0" u="none" strike="noStrike" dirty="0">
                        <a:solidFill>
                          <a:srgbClr val="000000"/>
                        </a:solidFill>
                        <a:effectLst/>
                        <a:latin typeface="宋体" panose="02010600030101010101" pitchFamily="2" charset="-122"/>
                        <a:ea typeface="宋体" panose="02010600030101010101" pitchFamily="2" charset="-122"/>
                      </a:endParaRPr>
                    </a:p>
                  </a:txBody>
                  <a:tcPr marL="5496" marR="5496" marT="549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ltLang="en-US"/>
                    </a:p>
                  </a:txBody>
                  <a:tcPr/>
                </a:tc>
              </a:tr>
            </a:tbl>
          </a:graphicData>
        </a:graphic>
      </p:graphicFrame>
      <p:pic>
        <p:nvPicPr>
          <p:cNvPr id="10" name="图片 9"/>
          <p:cNvPicPr>
            <a:picLocks noChangeAspect="1"/>
          </p:cNvPicPr>
          <p:nvPr/>
        </p:nvPicPr>
        <p:blipFill>
          <a:blip r:embed="rId3"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809375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8" name="矩形 7"/>
          <p:cNvSpPr/>
          <p:nvPr/>
        </p:nvSpPr>
        <p:spPr>
          <a:xfrm>
            <a:off x="260648" y="278346"/>
            <a:ext cx="2173544" cy="276999"/>
          </a:xfrm>
          <a:prstGeom prst="rect">
            <a:avLst/>
          </a:prstGeom>
        </p:spPr>
        <p:txBody>
          <a:bodyPr wrap="none">
            <a:spAutoFit/>
          </a:bodyPr>
          <a:lstStyle/>
          <a:p>
            <a:pPr lvl="0"/>
            <a:r>
              <a:rPr lang="en-US" altLang="zh-CN" sz="1200" b="1" dirty="0">
                <a:latin typeface="Arial" panose="020B0604020202020204" pitchFamily="34" charset="0"/>
              </a:rPr>
              <a:t>Section </a:t>
            </a:r>
            <a:r>
              <a:rPr lang="en-US" altLang="zh-CN" sz="1200" b="1" dirty="0" smtClean="0">
                <a:latin typeface="Arial" panose="020B0604020202020204" pitchFamily="34" charset="0"/>
              </a:rPr>
              <a:t>9: </a:t>
            </a:r>
            <a:r>
              <a:rPr lang="en-US" altLang="zh-CN" sz="1200" b="1" dirty="0">
                <a:latin typeface="Arial" panose="020B0604020202020204" pitchFamily="34" charset="0"/>
              </a:rPr>
              <a:t>Troubleshooting</a:t>
            </a:r>
            <a:endParaRPr lang="zh-CN" altLang="en-US" sz="1200" dirty="0">
              <a:solidFill>
                <a:prstClr val="black"/>
              </a:solidFill>
            </a:endParaRPr>
          </a:p>
        </p:txBody>
      </p:sp>
      <p:graphicFrame>
        <p:nvGraphicFramePr>
          <p:cNvPr id="9" name="表格 8"/>
          <p:cNvGraphicFramePr>
            <a:graphicFrameLocks noGrp="1"/>
          </p:cNvGraphicFramePr>
          <p:nvPr>
            <p:extLst>
              <p:ext uri="{D42A27DB-BD31-4B8C-83A1-F6EECF244321}">
                <p14:modId xmlns:p14="http://schemas.microsoft.com/office/powerpoint/2010/main" val="2764595937"/>
              </p:ext>
            </p:extLst>
          </p:nvPr>
        </p:nvGraphicFramePr>
        <p:xfrm>
          <a:off x="260648" y="899596"/>
          <a:ext cx="6336704" cy="5112573"/>
        </p:xfrm>
        <a:graphic>
          <a:graphicData uri="http://schemas.openxmlformats.org/drawingml/2006/table">
            <a:tbl>
              <a:tblPr/>
              <a:tblGrid>
                <a:gridCol w="1497927"/>
                <a:gridCol w="4838777"/>
              </a:tblGrid>
              <a:tr h="253234">
                <a:tc>
                  <a:txBody>
                    <a:bodyPr/>
                    <a:lstStyle/>
                    <a:p>
                      <a:pPr algn="ctr" fontAlgn="b"/>
                      <a:r>
                        <a:rPr lang="en-US" sz="1300" b="1" i="0" u="none" strike="noStrike" dirty="0">
                          <a:solidFill>
                            <a:srgbClr val="000000"/>
                          </a:solidFill>
                          <a:effectLst/>
                          <a:latin typeface="宋体" panose="02010600030101010101" pitchFamily="2" charset="-122"/>
                          <a:ea typeface="宋体" panose="02010600030101010101" pitchFamily="2" charset="-122"/>
                        </a:rPr>
                        <a:t>Problem</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宋体" panose="02010600030101010101" pitchFamily="2" charset="-122"/>
                          <a:ea typeface="宋体" panose="02010600030101010101" pitchFamily="2" charset="-122"/>
                        </a:rPr>
                        <a:t>Solution</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7242">
                <a:tc gridSpan="2">
                  <a:txBody>
                    <a:bodyPr/>
                    <a:lstStyle/>
                    <a:p>
                      <a:pPr algn="l" fontAlgn="ctr"/>
                      <a:r>
                        <a:rPr lang="en-US" sz="1600" b="1" i="0" u="none" strike="noStrike" dirty="0">
                          <a:solidFill>
                            <a:srgbClr val="FF0000"/>
                          </a:solidFill>
                          <a:effectLst/>
                          <a:latin typeface="宋体" panose="02010600030101010101" pitchFamily="2" charset="-122"/>
                          <a:ea typeface="宋体" panose="02010600030101010101" pitchFamily="2" charset="-122"/>
                        </a:rPr>
                        <a:t>!</a:t>
                      </a:r>
                      <a:r>
                        <a:rPr lang="en-US" sz="1300" b="1" i="0" u="none" strike="noStrike" dirty="0">
                          <a:solidFill>
                            <a:srgbClr val="000000"/>
                          </a:solidFill>
                          <a:effectLst/>
                          <a:latin typeface="宋体" panose="02010600030101010101" pitchFamily="2" charset="-122"/>
                          <a:ea typeface="宋体" panose="02010600030101010101" pitchFamily="2" charset="-122"/>
                        </a:rPr>
                        <a:t> </a:t>
                      </a:r>
                      <a:r>
                        <a:rPr lang="en-US" sz="1100" b="1" i="0" u="none" strike="noStrike" dirty="0">
                          <a:solidFill>
                            <a:srgbClr val="000000"/>
                          </a:solidFill>
                          <a:effectLst/>
                          <a:latin typeface="宋体" panose="02010600030101010101" pitchFamily="2" charset="-122"/>
                          <a:ea typeface="宋体" panose="02010600030101010101" pitchFamily="2" charset="-122"/>
                        </a:rPr>
                        <a:t>CAUTION</a:t>
                      </a:r>
                      <a:r>
                        <a:rPr lang="en-US" sz="1300" b="1" i="0" u="none" strike="noStrike" dirty="0">
                          <a:solidFill>
                            <a:srgbClr val="000000"/>
                          </a:solidFill>
                          <a:effectLst/>
                          <a:latin typeface="宋体" panose="02010600030101010101" pitchFamily="2" charset="-122"/>
                          <a:ea typeface="宋体" panose="02010600030101010101" pitchFamily="2" charset="-122"/>
                        </a:rPr>
                        <a:t>                                                                </a:t>
                      </a:r>
                      <a:r>
                        <a:rPr lang="en-US" sz="1300" b="1" i="0" u="none" strike="noStrike" dirty="0" smtClean="0">
                          <a:solidFill>
                            <a:srgbClr val="000000"/>
                          </a:solidFill>
                          <a:effectLst/>
                          <a:latin typeface="宋体" panose="02010600030101010101" pitchFamily="2" charset="-122"/>
                          <a:ea typeface="宋体" panose="02010600030101010101" pitchFamily="2" charset="-122"/>
                        </a:rPr>
                        <a:t>     </a:t>
                      </a:r>
                      <a:r>
                        <a:rPr lang="en-US" sz="900" b="1" i="1" u="none" strike="noStrike" dirty="0" smtClean="0">
                          <a:solidFill>
                            <a:srgbClr val="000000"/>
                          </a:solidFill>
                          <a:effectLst/>
                          <a:latin typeface="宋体" panose="02010600030101010101" pitchFamily="2" charset="-122"/>
                          <a:ea typeface="宋体" panose="02010600030101010101" pitchFamily="2" charset="-122"/>
                        </a:rPr>
                        <a:t>Do </a:t>
                      </a:r>
                      <a:r>
                        <a:rPr lang="en-US" sz="900" b="1" i="1" u="none" strike="noStrike" dirty="0">
                          <a:solidFill>
                            <a:srgbClr val="000000"/>
                          </a:solidFill>
                          <a:effectLst/>
                          <a:latin typeface="宋体" panose="02010600030101010101" pitchFamily="2" charset="-122"/>
                          <a:ea typeface="宋体" panose="02010600030101010101" pitchFamily="2" charset="-122"/>
                        </a:rPr>
                        <a:t>not try to clean rear discharge area when </a:t>
                      </a:r>
                      <a:r>
                        <a:rPr lang="en-US" sz="900" b="1" i="1" u="none" strike="noStrike" dirty="0" smtClean="0">
                          <a:solidFill>
                            <a:srgbClr val="000000"/>
                          </a:solidFill>
                          <a:effectLst/>
                          <a:latin typeface="宋体" panose="02010600030101010101" pitchFamily="2" charset="-122"/>
                          <a:ea typeface="宋体" panose="02010600030101010101" pitchFamily="2" charset="-122"/>
                        </a:rPr>
                        <a:t>Mowers  </a:t>
                      </a:r>
                      <a:r>
                        <a:rPr lang="en-US" sz="900" b="1" i="1" u="none" strike="noStrike" dirty="0">
                          <a:solidFill>
                            <a:srgbClr val="000000"/>
                          </a:solidFill>
                          <a:effectLst/>
                          <a:latin typeface="宋体" panose="02010600030101010101" pitchFamily="2" charset="-122"/>
                          <a:ea typeface="宋体" panose="02010600030101010101" pitchFamily="2" charset="-122"/>
                        </a:rPr>
                        <a:t>is running. Bodily harm may occur!</a:t>
                      </a:r>
                      <a:endParaRPr lang="en-US" sz="1300" b="1" i="0" u="none" strike="noStrike" dirty="0">
                        <a:solidFill>
                          <a:srgbClr val="000000"/>
                        </a:solidFill>
                        <a:effectLst/>
                        <a:latin typeface="宋体" panose="02010600030101010101" pitchFamily="2" charset="-122"/>
                        <a:ea typeface="宋体" panose="02010600030101010101" pitchFamily="2" charset="-122"/>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97232">
                <a:tc rowSpan="3">
                  <a:txBody>
                    <a:bodyPr/>
                    <a:lstStyle/>
                    <a:p>
                      <a:pPr algn="ctr" fontAlgn="ctr"/>
                      <a:r>
                        <a:rPr lang="en-US" sz="1100" b="1" i="0" u="none" strike="noStrike" dirty="0">
                          <a:solidFill>
                            <a:srgbClr val="000000"/>
                          </a:solidFill>
                          <a:effectLst/>
                          <a:latin typeface="宋体" panose="02010600030101010101" pitchFamily="2" charset="-122"/>
                          <a:ea typeface="宋体" panose="02010600030101010101" pitchFamily="2" charset="-122"/>
                        </a:rPr>
                        <a:t>Belt slipping</a:t>
                      </a: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Unplug and clean </a:t>
                      </a:r>
                      <a:r>
                        <a:rPr lang="en-US" sz="1000" kern="1200" dirty="0" smtClean="0">
                          <a:solidFill>
                            <a:schemeClr val="tx1"/>
                          </a:solidFill>
                          <a:latin typeface="Arial" panose="020B0604020202020204" pitchFamily="34" charset="0"/>
                          <a:ea typeface="+mn-ea"/>
                          <a:cs typeface="+mn-cs"/>
                        </a:rPr>
                        <a:t>Mowers deck</a:t>
                      </a:r>
                      <a:r>
                        <a:rPr lang="en-US" sz="1000" kern="1200" dirty="0">
                          <a:solidFill>
                            <a:schemeClr val="tx1"/>
                          </a:solidFill>
                          <a:latin typeface="Arial" panose="020B0604020202020204" pitchFamily="34" charset="0"/>
                          <a:ea typeface="+mn-ea"/>
                          <a:cs typeface="+mn-cs"/>
                        </a:rPr>
                        <a:t>.</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Remove belt guard shields and clean sheaves.</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Replace belt</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rowSpan="4">
                  <a:txBody>
                    <a:bodyPr/>
                    <a:lstStyle/>
                    <a:p>
                      <a:pPr algn="ctr" fontAlgn="ctr"/>
                      <a:r>
                        <a:rPr lang="en-US" sz="1100" b="1" i="0" u="none" strike="noStrike">
                          <a:solidFill>
                            <a:srgbClr val="000000"/>
                          </a:solidFill>
                          <a:effectLst/>
                          <a:latin typeface="宋体" panose="02010600030101010101" pitchFamily="2" charset="-122"/>
                          <a:ea typeface="宋体" panose="02010600030101010101" pitchFamily="2" charset="-122"/>
                        </a:rPr>
                        <a:t>Patches of uncut to land</a:t>
                      </a:r>
                      <a:br>
                        <a:rPr lang="en-US" sz="1100" b="1" i="0" u="none" strike="noStrike">
                          <a:solidFill>
                            <a:srgbClr val="000000"/>
                          </a:solidFill>
                          <a:effectLst/>
                          <a:latin typeface="宋体" panose="02010600030101010101" pitchFamily="2" charset="-122"/>
                          <a:ea typeface="宋体" panose="02010600030101010101" pitchFamily="2" charset="-122"/>
                        </a:rPr>
                      </a:br>
                      <a:endParaRPr lang="en-US" sz="1100" b="1" i="0" u="none" strike="noStrike">
                        <a:solidFill>
                          <a:srgbClr val="000000"/>
                        </a:solidFill>
                        <a:effectLst/>
                        <a:latin typeface="宋体" panose="02010600030101010101" pitchFamily="2" charset="-122"/>
                        <a:ea typeface="宋体" panose="02010600030101010101" pitchFamily="2" charset="-122"/>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Mow at full throttle (540 PTO rpm), check PTO speed, and tractor engine.</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Shift transmission to a lower gear.</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Tighten belts.</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Replace missing </a:t>
                      </a:r>
                      <a:r>
                        <a:rPr lang="en-US" sz="1000" kern="1200" dirty="0" smtClean="0">
                          <a:solidFill>
                            <a:schemeClr val="tx1"/>
                          </a:solidFill>
                          <a:latin typeface="Arial" panose="020B0604020202020204" pitchFamily="34" charset="0"/>
                          <a:ea typeface="+mn-ea"/>
                          <a:cs typeface="+mn-cs"/>
                        </a:rPr>
                        <a:t>blades.</a:t>
                      </a:r>
                      <a:endParaRPr lang="en-US" sz="1000" kern="1200" dirty="0">
                        <a:solidFill>
                          <a:schemeClr val="tx1"/>
                        </a:solidFill>
                        <a:latin typeface="Arial" panose="020B0604020202020204" pitchFamily="34" charset="0"/>
                        <a:ea typeface="+mn-ea"/>
                        <a:cs typeface="+mn-cs"/>
                      </a:endParaRP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rowSpan="4">
                  <a:txBody>
                    <a:bodyPr/>
                    <a:lstStyle/>
                    <a:p>
                      <a:pPr algn="ctr" fontAlgn="ctr"/>
                      <a:r>
                        <a:rPr lang="en-US" sz="1100" b="1" i="0" u="none" strike="noStrike">
                          <a:solidFill>
                            <a:srgbClr val="000000"/>
                          </a:solidFill>
                          <a:effectLst/>
                          <a:latin typeface="宋体" panose="02010600030101010101" pitchFamily="2" charset="-122"/>
                          <a:ea typeface="宋体" panose="02010600030101010101" pitchFamily="2" charset="-122"/>
                        </a:rPr>
                        <a:t>Excessive vibration</a:t>
                      </a: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Replace </a:t>
                      </a:r>
                      <a:r>
                        <a:rPr lang="en-US" sz="1000" kern="1200" dirty="0" smtClean="0">
                          <a:solidFill>
                            <a:schemeClr val="tx1"/>
                          </a:solidFill>
                          <a:latin typeface="Arial" panose="020B0604020202020204" pitchFamily="34" charset="0"/>
                          <a:ea typeface="+mn-ea"/>
                          <a:cs typeface="+mn-cs"/>
                        </a:rPr>
                        <a:t>blades.</a:t>
                      </a:r>
                      <a:endParaRPr lang="en-US" sz="1000" kern="1200" dirty="0">
                        <a:solidFill>
                          <a:schemeClr val="tx1"/>
                        </a:solidFill>
                        <a:latin typeface="Arial" panose="020B0604020202020204" pitchFamily="34" charset="0"/>
                        <a:ea typeface="+mn-ea"/>
                        <a:cs typeface="+mn-cs"/>
                      </a:endParaRP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a:solidFill>
                            <a:schemeClr val="tx1"/>
                          </a:solidFill>
                          <a:latin typeface="Arial" panose="020B0604020202020204" pitchFamily="34" charset="0"/>
                          <a:ea typeface="+mn-ea"/>
                          <a:cs typeface="+mn-cs"/>
                        </a:rPr>
                        <a:t>Replace drive belt.</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Replace pulleys or align.</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Remove belt guard shields &amp; clean debris from belt area &amp; sheaves.</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5900">
                <a:tc>
                  <a:txBody>
                    <a:bodyPr/>
                    <a:lstStyle/>
                    <a:p>
                      <a:pPr algn="ctr" fontAlgn="ctr"/>
                      <a:r>
                        <a:rPr lang="en-US" sz="1100" b="1" i="0" u="none" strike="noStrike">
                          <a:solidFill>
                            <a:srgbClr val="000000"/>
                          </a:solidFill>
                          <a:effectLst/>
                          <a:latin typeface="宋体" panose="02010600030101010101" pitchFamily="2" charset="-122"/>
                          <a:ea typeface="宋体" panose="02010600030101010101" pitchFamily="2" charset="-122"/>
                        </a:rPr>
                        <a:t>Gearbox noisy</a:t>
                      </a: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000" kern="1200">
                          <a:solidFill>
                            <a:schemeClr val="tx1"/>
                          </a:solidFill>
                          <a:latin typeface="Arial" panose="020B0604020202020204" pitchFamily="34" charset="0"/>
                          <a:ea typeface="+mn-ea"/>
                          <a:cs typeface="+mn-cs"/>
                        </a:rPr>
                        <a:t>Check lubricant level.</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rowSpan="3">
                  <a:txBody>
                    <a:bodyPr/>
                    <a:lstStyle/>
                    <a:p>
                      <a:pPr algn="ctr" fontAlgn="ctr"/>
                      <a:r>
                        <a:rPr lang="en-US" sz="1100" b="1" i="0" u="none" strike="noStrike" dirty="0" smtClean="0">
                          <a:solidFill>
                            <a:srgbClr val="000000"/>
                          </a:solidFill>
                          <a:effectLst/>
                          <a:latin typeface="宋体" panose="02010600030101010101" pitchFamily="2" charset="-122"/>
                          <a:ea typeface="宋体" panose="02010600030101010101" pitchFamily="2" charset="-122"/>
                        </a:rPr>
                        <a:t>blades </a:t>
                      </a:r>
                      <a:r>
                        <a:rPr lang="en-US" sz="1100" b="1" i="0" u="none" strike="noStrike" dirty="0">
                          <a:solidFill>
                            <a:srgbClr val="000000"/>
                          </a:solidFill>
                          <a:effectLst/>
                          <a:latin typeface="宋体" panose="02010600030101010101" pitchFamily="2" charset="-122"/>
                          <a:ea typeface="宋体" panose="02010600030101010101" pitchFamily="2" charset="-122"/>
                        </a:rPr>
                        <a:t>scalping grass</a:t>
                      </a: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Raise </a:t>
                      </a:r>
                      <a:r>
                        <a:rPr lang="en-US" sz="1000" kern="1200" dirty="0" smtClean="0">
                          <a:solidFill>
                            <a:schemeClr val="tx1"/>
                          </a:solidFill>
                          <a:latin typeface="Arial" panose="020B0604020202020204" pitchFamily="34" charset="0"/>
                          <a:ea typeface="+mn-ea"/>
                          <a:cs typeface="+mn-cs"/>
                        </a:rPr>
                        <a:t>Crushing </a:t>
                      </a:r>
                      <a:r>
                        <a:rPr lang="en-US" sz="1000" kern="1200" dirty="0">
                          <a:solidFill>
                            <a:schemeClr val="tx1"/>
                          </a:solidFill>
                          <a:latin typeface="Arial" panose="020B0604020202020204" pitchFamily="34" charset="0"/>
                          <a:ea typeface="+mn-ea"/>
                          <a:cs typeface="+mn-cs"/>
                        </a:rPr>
                        <a:t>height by adjusting .</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905">
                <a:tc vMerge="1">
                  <a:txBody>
                    <a:bodyPr/>
                    <a:lstStyle/>
                    <a:p>
                      <a:endParaRPr lang="zh-CN" altLang="en-US"/>
                    </a:p>
                  </a:txBody>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Change broken</a:t>
                      </a:r>
                      <a:br>
                        <a:rPr lang="en-US" sz="1000" kern="1200" dirty="0">
                          <a:solidFill>
                            <a:schemeClr val="tx1"/>
                          </a:solidFill>
                          <a:latin typeface="Arial" panose="020B0604020202020204" pitchFamily="34" charset="0"/>
                          <a:ea typeface="+mn-ea"/>
                          <a:cs typeface="+mn-cs"/>
                        </a:rPr>
                      </a:br>
                      <a:r>
                        <a:rPr lang="en-US" sz="1000" kern="1200" dirty="0">
                          <a:solidFill>
                            <a:schemeClr val="tx1"/>
                          </a:solidFill>
                          <a:latin typeface="Arial" panose="020B0604020202020204" pitchFamily="34" charset="0"/>
                          <a:ea typeface="+mn-ea"/>
                          <a:cs typeface="+mn-cs"/>
                        </a:rPr>
                        <a:t> pattern.</a:t>
                      </a: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a:solidFill>
                            <a:schemeClr val="tx1"/>
                          </a:solidFill>
                          <a:latin typeface="Arial" panose="020B0604020202020204" pitchFamily="34" charset="0"/>
                          <a:ea typeface="+mn-ea"/>
                          <a:cs typeface="+mn-cs"/>
                        </a:rPr>
                        <a:t>Reduce speed turns.</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rowSpan="3">
                  <a:txBody>
                    <a:bodyPr/>
                    <a:lstStyle/>
                    <a:p>
                      <a:pPr algn="ctr" fontAlgn="ctr"/>
                      <a:r>
                        <a:rPr lang="en-US" sz="1100" b="1" i="0" u="none" strike="noStrike">
                          <a:solidFill>
                            <a:srgbClr val="000000"/>
                          </a:solidFill>
                          <a:effectLst/>
                          <a:latin typeface="宋体" panose="02010600030101010101" pitchFamily="2" charset="-122"/>
                          <a:ea typeface="宋体" panose="02010600030101010101" pitchFamily="2" charset="-122"/>
                        </a:rPr>
                        <a:t>Uneven cut</a:t>
                      </a: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000" kern="1200">
                          <a:solidFill>
                            <a:schemeClr val="tx1"/>
                          </a:solidFill>
                          <a:latin typeface="Arial" panose="020B0604020202020204" pitchFamily="34" charset="0"/>
                          <a:ea typeface="+mn-ea"/>
                          <a:cs typeface="+mn-cs"/>
                        </a:rPr>
                        <a:t>Shift to a lower gear.</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Level </a:t>
                      </a:r>
                      <a:r>
                        <a:rPr lang="en-US" sz="1000" kern="1200" dirty="0" smtClean="0">
                          <a:solidFill>
                            <a:schemeClr val="tx1"/>
                          </a:solidFill>
                          <a:latin typeface="Arial" panose="020B0604020202020204" pitchFamily="34" charset="0"/>
                          <a:ea typeface="+mn-ea"/>
                          <a:cs typeface="+mn-cs"/>
                        </a:rPr>
                        <a:t>Mowers .</a:t>
                      </a:r>
                      <a:endParaRPr lang="en-US" sz="1000" kern="1200" dirty="0">
                        <a:solidFill>
                          <a:schemeClr val="tx1"/>
                        </a:solidFill>
                        <a:latin typeface="Arial" panose="020B0604020202020204" pitchFamily="34" charset="0"/>
                        <a:ea typeface="+mn-ea"/>
                        <a:cs typeface="+mn-cs"/>
                      </a:endParaRP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Replace missing </a:t>
                      </a:r>
                      <a:r>
                        <a:rPr lang="en-US" sz="1000" kern="1200" dirty="0" smtClean="0">
                          <a:solidFill>
                            <a:schemeClr val="tx1"/>
                          </a:solidFill>
                          <a:latin typeface="Arial" panose="020B0604020202020204" pitchFamily="34" charset="0"/>
                          <a:ea typeface="+mn-ea"/>
                          <a:cs typeface="+mn-cs"/>
                        </a:rPr>
                        <a:t>blades </a:t>
                      </a:r>
                      <a:r>
                        <a:rPr lang="en-US" sz="1000" kern="1200" dirty="0">
                          <a:solidFill>
                            <a:schemeClr val="tx1"/>
                          </a:solidFill>
                          <a:latin typeface="Arial" panose="020B0604020202020204" pitchFamily="34" charset="0"/>
                          <a:ea typeface="+mn-ea"/>
                          <a:cs typeface="+mn-cs"/>
                        </a:rPr>
                        <a:t>or hammers</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rowSpan="3">
                  <a:txBody>
                    <a:bodyPr/>
                    <a:lstStyle/>
                    <a:p>
                      <a:pPr algn="ctr" fontAlgn="ctr"/>
                      <a:r>
                        <a:rPr lang="en-US" sz="1100" b="1" i="0" u="none" strike="noStrike" dirty="0">
                          <a:solidFill>
                            <a:srgbClr val="000000"/>
                          </a:solidFill>
                          <a:effectLst/>
                          <a:latin typeface="宋体" panose="02010600030101010101" pitchFamily="2" charset="-122"/>
                          <a:ea typeface="宋体" panose="02010600030101010101" pitchFamily="2" charset="-122"/>
                        </a:rPr>
                        <a:t>Tractor loaded down by </a:t>
                      </a:r>
                      <a:r>
                        <a:rPr lang="en-US" sz="1100" b="1" i="0" u="none" strike="noStrike" dirty="0" smtClean="0">
                          <a:solidFill>
                            <a:srgbClr val="000000"/>
                          </a:solidFill>
                          <a:effectLst/>
                          <a:latin typeface="宋体" panose="02010600030101010101" pitchFamily="2" charset="-122"/>
                          <a:ea typeface="宋体" panose="02010600030101010101" pitchFamily="2" charset="-122"/>
                        </a:rPr>
                        <a:t>Mowers </a:t>
                      </a:r>
                      <a:endParaRPr lang="en-US" sz="1100" b="1" i="0" u="none" strike="noStrike" dirty="0">
                        <a:solidFill>
                          <a:srgbClr val="000000"/>
                        </a:solidFill>
                        <a:effectLst/>
                        <a:latin typeface="宋体" panose="02010600030101010101" pitchFamily="2" charset="-122"/>
                        <a:ea typeface="宋体" panose="02010600030101010101" pitchFamily="2" charset="-122"/>
                      </a:endParaRPr>
                    </a:p>
                  </a:txBody>
                  <a:tcPr marL="8620" marR="8620" marT="8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Mow at full throttle (540 PTO rpm).</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232">
                <a:tc vMerge="1">
                  <a:txBody>
                    <a:bodyPr/>
                    <a:lstStyle/>
                    <a:p>
                      <a:endParaRPr lang="zh-CN" altLang="en-US"/>
                    </a:p>
                  </a:txBody>
                  <a:tcPr/>
                </a:tc>
                <a:tc>
                  <a:txBody>
                    <a:bodyPr/>
                    <a:lstStyle/>
                    <a:p>
                      <a:pPr marL="0" algn="l" defTabSz="914400" rtl="0" eaLnBrk="1" fontAlgn="ctr" latinLnBrk="0" hangingPunct="1"/>
                      <a:r>
                        <a:rPr lang="en-US" sz="1000" kern="1200">
                          <a:solidFill>
                            <a:schemeClr val="tx1"/>
                          </a:solidFill>
                          <a:latin typeface="Arial" panose="020B0604020202020204" pitchFamily="34" charset="0"/>
                          <a:ea typeface="+mn-ea"/>
                          <a:cs typeface="+mn-cs"/>
                        </a:rPr>
                        <a:t>Shift to a lower gear.</a:t>
                      </a: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2116">
                <a:tc vMerge="1">
                  <a:txBody>
                    <a:bodyPr/>
                    <a:lstStyle/>
                    <a:p>
                      <a:endParaRPr lang="zh-CN" altLang="en-US"/>
                    </a:p>
                  </a:txBody>
                  <a:tcPr/>
                </a:tc>
                <a:tc>
                  <a:txBody>
                    <a:bodyPr/>
                    <a:lstStyle/>
                    <a:p>
                      <a:pPr marL="0" algn="l" defTabSz="914400" rtl="0" eaLnBrk="1" fontAlgn="ctr" latinLnBrk="0" hangingPunct="1"/>
                      <a:r>
                        <a:rPr lang="en-US" sz="1000" kern="1200" dirty="0">
                          <a:solidFill>
                            <a:schemeClr val="tx1"/>
                          </a:solidFill>
                          <a:latin typeface="Arial" panose="020B0604020202020204" pitchFamily="34" charset="0"/>
                          <a:ea typeface="+mn-ea"/>
                          <a:cs typeface="+mn-cs"/>
                        </a:rPr>
                        <a:t>Clean </a:t>
                      </a:r>
                      <a:r>
                        <a:rPr lang="en-US" sz="1000" kern="1200" dirty="0" smtClean="0">
                          <a:solidFill>
                            <a:schemeClr val="tx1"/>
                          </a:solidFill>
                          <a:latin typeface="Arial" panose="020B0604020202020204" pitchFamily="34" charset="0"/>
                          <a:ea typeface="+mn-ea"/>
                          <a:cs typeface="+mn-cs"/>
                        </a:rPr>
                        <a:t>Mowers .</a:t>
                      </a:r>
                      <a:endParaRPr lang="en-US" sz="1000" kern="1200" dirty="0">
                        <a:solidFill>
                          <a:schemeClr val="tx1"/>
                        </a:solidFill>
                        <a:latin typeface="Arial" panose="020B0604020202020204" pitchFamily="34" charset="0"/>
                        <a:ea typeface="+mn-ea"/>
                        <a:cs typeface="+mn-cs"/>
                      </a:endParaRPr>
                    </a:p>
                  </a:txBody>
                  <a:tcPr marL="8620" marR="8620" marT="8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42</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13" name="图片 12"/>
          <p:cNvPicPr>
            <a:picLocks noChangeAspect="1"/>
          </p:cNvPicPr>
          <p:nvPr/>
        </p:nvPicPr>
        <p:blipFill>
          <a:blip r:embed="rId3"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9286219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pic>
        <p:nvPicPr>
          <p:cNvPr id="3" name="图片 2"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833" y="827584"/>
            <a:ext cx="6339120" cy="5803642"/>
          </a:xfrm>
          <a:prstGeom prst="rect">
            <a:avLst/>
          </a:prstGeom>
        </p:spPr>
      </p:pic>
      <p:sp>
        <p:nvSpPr>
          <p:cNvPr id="13" name="矩形 12"/>
          <p:cNvSpPr/>
          <p:nvPr/>
        </p:nvSpPr>
        <p:spPr>
          <a:xfrm>
            <a:off x="260648" y="278346"/>
            <a:ext cx="2534027" cy="276999"/>
          </a:xfrm>
          <a:prstGeom prst="rect">
            <a:avLst/>
          </a:prstGeom>
        </p:spPr>
        <p:txBody>
          <a:bodyPr wrap="none">
            <a:spAutoFit/>
          </a:bodyPr>
          <a:lstStyle/>
          <a:p>
            <a:r>
              <a:rPr lang="fr-FR" altLang="zh-CN" sz="1200" b="1" dirty="0">
                <a:latin typeface="Arial" panose="020B0604020202020204" pitchFamily="34" charset="0"/>
              </a:rPr>
              <a:t>Section </a:t>
            </a:r>
            <a:r>
              <a:rPr lang="fr-FR" altLang="zh-CN" sz="1200" b="1" dirty="0" smtClean="0">
                <a:latin typeface="Arial" panose="020B0604020202020204" pitchFamily="34" charset="0"/>
              </a:rPr>
              <a:t>10: </a:t>
            </a:r>
            <a:r>
              <a:rPr lang="fr-FR" altLang="zh-CN" sz="1200" b="1" dirty="0">
                <a:latin typeface="Arial" panose="020B0604020202020204" pitchFamily="34" charset="0"/>
              </a:rPr>
              <a:t>Torque Values Chart</a:t>
            </a:r>
            <a:endParaRPr lang="zh-CN" altLang="en-US" sz="1200" dirty="0">
              <a:solidFill>
                <a:prstClr val="black"/>
              </a:solidFill>
            </a:endParaRPr>
          </a:p>
        </p:txBody>
      </p:sp>
      <p:sp>
        <p:nvSpPr>
          <p:cNvPr id="8" name="矩形 7"/>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43</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10" name="图片 9"/>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40448975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print"/>
          <a:srcRect r="46837" b="5093"/>
          <a:stretch/>
        </p:blipFill>
        <p:spPr>
          <a:xfrm>
            <a:off x="620688" y="1043608"/>
            <a:ext cx="5710718" cy="6696744"/>
          </a:xfrm>
          <a:prstGeom prst="rect">
            <a:avLst/>
          </a:prstGeom>
        </p:spPr>
      </p:pic>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8" name="矩形 7"/>
          <p:cNvSpPr/>
          <p:nvPr/>
        </p:nvSpPr>
        <p:spPr>
          <a:xfrm>
            <a:off x="1340768" y="2322246"/>
            <a:ext cx="4378796" cy="4662815"/>
          </a:xfrm>
          <a:prstGeom prst="rect">
            <a:avLst/>
          </a:prstGeom>
        </p:spPr>
        <p:txBody>
          <a:bodyPr wrap="square">
            <a:spAutoFit/>
          </a:bodyPr>
          <a:lstStyle/>
          <a:p>
            <a:r>
              <a:rPr lang="en-US" altLang="zh-CN" sz="900" b="1" dirty="0" smtClean="0">
                <a:latin typeface="Arial" panose="020B0604020202020204" pitchFamily="34" charset="0"/>
              </a:rPr>
              <a:t>    MATENG </a:t>
            </a:r>
            <a:r>
              <a:rPr lang="en-US" altLang="zh-CN" sz="900" dirty="0" smtClean="0">
                <a:latin typeface="Arial" panose="020B0604020202020204" pitchFamily="34" charset="0"/>
              </a:rPr>
              <a:t>warrants </a:t>
            </a:r>
            <a:r>
              <a:rPr lang="en-US" altLang="zh-CN" sz="900" dirty="0">
                <a:latin typeface="Arial" panose="020B0604020202020204" pitchFamily="34" charset="0"/>
              </a:rPr>
              <a:t>to the original purchaser that this </a:t>
            </a:r>
            <a:r>
              <a:rPr lang="en-US" altLang="zh-CN" sz="900" dirty="0" smtClean="0">
                <a:latin typeface="Arial" panose="020B0604020202020204" pitchFamily="34" charset="0"/>
              </a:rPr>
              <a:t>MATENG product </a:t>
            </a:r>
            <a:r>
              <a:rPr lang="en-US" altLang="zh-CN" sz="900" dirty="0">
                <a:latin typeface="Arial" panose="020B0604020202020204" pitchFamily="34" charset="0"/>
              </a:rPr>
              <a:t>will</a:t>
            </a:r>
          </a:p>
          <a:p>
            <a:r>
              <a:rPr lang="en-US" altLang="zh-CN" sz="900" dirty="0">
                <a:latin typeface="Arial" panose="020B0604020202020204" pitchFamily="34" charset="0"/>
              </a:rPr>
              <a:t>be free from defects in material and workmanship beginning on the date of</a:t>
            </a:r>
          </a:p>
          <a:p>
            <a:r>
              <a:rPr lang="en-US" altLang="zh-CN" sz="900" dirty="0">
                <a:latin typeface="Arial" panose="020B0604020202020204" pitchFamily="34" charset="0"/>
              </a:rPr>
              <a:t>purchase by the end user according to the following schedule when used as</a:t>
            </a:r>
          </a:p>
          <a:p>
            <a:r>
              <a:rPr lang="en-US" altLang="zh-CN" sz="900" dirty="0">
                <a:latin typeface="Arial" panose="020B0604020202020204" pitchFamily="34" charset="0"/>
              </a:rPr>
              <a:t>intended and under normal service and conditions for personal use.</a:t>
            </a:r>
          </a:p>
          <a:p>
            <a:r>
              <a:rPr lang="en-US" altLang="zh-CN" sz="900" b="1" dirty="0" smtClean="0">
                <a:latin typeface="Arial" panose="020B0604020202020204" pitchFamily="34" charset="0"/>
              </a:rPr>
              <a:t>           Overall </a:t>
            </a:r>
            <a:r>
              <a:rPr lang="en-US" altLang="zh-CN" sz="900" b="1" dirty="0">
                <a:latin typeface="Arial" panose="020B0604020202020204" pitchFamily="34" charset="0"/>
              </a:rPr>
              <a:t>Unit and Driveline: </a:t>
            </a:r>
            <a:r>
              <a:rPr lang="en-US" altLang="zh-CN" sz="900" dirty="0" smtClean="0">
                <a:latin typeface="Arial" panose="020B0604020202020204" pitchFamily="34" charset="0"/>
              </a:rPr>
              <a:t>Eighteen months </a:t>
            </a:r>
            <a:r>
              <a:rPr lang="en-US" altLang="zh-CN" sz="900" dirty="0">
                <a:latin typeface="Arial" panose="020B0604020202020204" pitchFamily="34" charset="0"/>
              </a:rPr>
              <a:t>Parts and Labor</a:t>
            </a:r>
          </a:p>
          <a:p>
            <a:r>
              <a:rPr lang="en-US" altLang="zh-CN" sz="900" b="1" dirty="0" smtClean="0">
                <a:latin typeface="Arial" panose="020B0604020202020204" pitchFamily="34" charset="0"/>
              </a:rPr>
              <a:t>           Gearbox</a:t>
            </a:r>
            <a:r>
              <a:rPr lang="en-US" altLang="zh-CN" sz="900" b="1" dirty="0">
                <a:latin typeface="Arial" panose="020B0604020202020204" pitchFamily="34" charset="0"/>
              </a:rPr>
              <a:t>: </a:t>
            </a:r>
            <a:r>
              <a:rPr lang="en-US" altLang="zh-CN" sz="900" dirty="0" smtClean="0">
                <a:latin typeface="Arial" panose="020B0604020202020204" pitchFamily="34" charset="0"/>
              </a:rPr>
              <a:t>Three years </a:t>
            </a:r>
            <a:r>
              <a:rPr lang="en-US" altLang="zh-CN" sz="900" dirty="0">
                <a:latin typeface="Arial" panose="020B0604020202020204" pitchFamily="34" charset="0"/>
              </a:rPr>
              <a:t>on all components.</a:t>
            </a:r>
          </a:p>
          <a:p>
            <a:r>
              <a:rPr lang="en-US" altLang="zh-CN" sz="900" b="1" dirty="0" smtClean="0">
                <a:latin typeface="Arial" panose="020B0604020202020204" pitchFamily="34" charset="0"/>
              </a:rPr>
              <a:t>           Blades </a:t>
            </a:r>
            <a:r>
              <a:rPr lang="en-US" altLang="zh-CN" sz="900" b="1" dirty="0">
                <a:latin typeface="Arial" panose="020B0604020202020204" pitchFamily="34" charset="0"/>
              </a:rPr>
              <a:t>and Belts: </a:t>
            </a:r>
            <a:r>
              <a:rPr lang="en-US" altLang="zh-CN" sz="900" dirty="0">
                <a:latin typeface="Arial" panose="020B0604020202020204" pitchFamily="34" charset="0"/>
              </a:rPr>
              <a:t>Considered wear items.</a:t>
            </a:r>
          </a:p>
          <a:p>
            <a:r>
              <a:rPr lang="en-US" altLang="zh-CN" sz="900" dirty="0">
                <a:latin typeface="Arial" panose="020B0604020202020204" pitchFamily="34" charset="0"/>
              </a:rPr>
              <a:t>This Warranty is limited to the replacement of any defective part by </a:t>
            </a:r>
            <a:r>
              <a:rPr lang="en-US" altLang="zh-CN" sz="900" dirty="0" err="1">
                <a:latin typeface="Arial" panose="020B0604020202020204" pitchFamily="34" charset="0"/>
              </a:rPr>
              <a:t>Mateng</a:t>
            </a:r>
            <a:r>
              <a:rPr lang="en-US" altLang="zh-CN" sz="900" dirty="0">
                <a:latin typeface="Arial" panose="020B0604020202020204" pitchFamily="34" charset="0"/>
              </a:rPr>
              <a:t> and the installation by the dealer of any such replacement part, and does</a:t>
            </a:r>
          </a:p>
          <a:p>
            <a:r>
              <a:rPr lang="en-US" altLang="zh-CN" sz="900" dirty="0">
                <a:latin typeface="Arial" panose="020B0604020202020204" pitchFamily="34" charset="0"/>
              </a:rPr>
              <a:t>not cover common wear items. </a:t>
            </a:r>
            <a:r>
              <a:rPr lang="en-US" altLang="zh-CN" sz="900" dirty="0" smtClean="0">
                <a:latin typeface="Arial" panose="020B0604020202020204" pitchFamily="34" charset="0"/>
              </a:rPr>
              <a:t>MATENG reserves </a:t>
            </a:r>
            <a:r>
              <a:rPr lang="en-US" altLang="zh-CN" sz="900" dirty="0">
                <a:latin typeface="Arial" panose="020B0604020202020204" pitchFamily="34" charset="0"/>
              </a:rPr>
              <a:t>the right to inspect any</a:t>
            </a:r>
          </a:p>
          <a:p>
            <a:r>
              <a:rPr lang="en-US" altLang="zh-CN" sz="900" dirty="0">
                <a:latin typeface="Arial" panose="020B0604020202020204" pitchFamily="34" charset="0"/>
              </a:rPr>
              <a:t>equipment or parts which are claimed to have been defective in material or</a:t>
            </a:r>
          </a:p>
          <a:p>
            <a:r>
              <a:rPr lang="en-US" altLang="zh-CN" sz="900" dirty="0">
                <a:latin typeface="Arial" panose="020B0604020202020204" pitchFamily="34" charset="0"/>
              </a:rPr>
              <a:t>workmanship.</a:t>
            </a:r>
          </a:p>
          <a:p>
            <a:r>
              <a:rPr lang="en-US" altLang="zh-CN" sz="900" dirty="0" smtClean="0">
                <a:latin typeface="Arial" panose="020B0604020202020204" pitchFamily="34" charset="0"/>
              </a:rPr>
              <a:t>    This </a:t>
            </a:r>
            <a:r>
              <a:rPr lang="en-US" altLang="zh-CN" sz="900" dirty="0">
                <a:latin typeface="Arial" panose="020B0604020202020204" pitchFamily="34" charset="0"/>
              </a:rPr>
              <a:t>Warranty does not apply to any part or product which in </a:t>
            </a:r>
            <a:r>
              <a:rPr lang="en-US" altLang="zh-CN" sz="900" dirty="0" err="1">
                <a:latin typeface="Arial" panose="020B0604020202020204" pitchFamily="34" charset="0"/>
              </a:rPr>
              <a:t>Mateng’s</a:t>
            </a:r>
            <a:endParaRPr lang="en-US" altLang="zh-CN" sz="900" dirty="0">
              <a:latin typeface="Arial" panose="020B0604020202020204" pitchFamily="34" charset="0"/>
            </a:endParaRPr>
          </a:p>
          <a:p>
            <a:r>
              <a:rPr lang="en-US" altLang="zh-CN" sz="900" dirty="0">
                <a:latin typeface="Arial" panose="020B0604020202020204" pitchFamily="34" charset="0"/>
              </a:rPr>
              <a:t>judgment shall have been misused or damaged by accident or lack of normal</a:t>
            </a:r>
          </a:p>
          <a:p>
            <a:r>
              <a:rPr lang="en-US" altLang="zh-CN" sz="900" dirty="0">
                <a:latin typeface="Arial" panose="020B0604020202020204" pitchFamily="34" charset="0"/>
              </a:rPr>
              <a:t>maintenance or care, or which has been repaired or altered in a way which</a:t>
            </a:r>
          </a:p>
          <a:p>
            <a:r>
              <a:rPr lang="en-US" altLang="zh-CN" sz="900" dirty="0">
                <a:latin typeface="Arial" panose="020B0604020202020204" pitchFamily="34" charset="0"/>
              </a:rPr>
              <a:t>adversely affects its performance or reliability, or which has been used for a</a:t>
            </a:r>
          </a:p>
          <a:p>
            <a:r>
              <a:rPr lang="en-US" altLang="zh-CN" sz="900" dirty="0">
                <a:latin typeface="Arial" panose="020B0604020202020204" pitchFamily="34" charset="0"/>
              </a:rPr>
              <a:t>purpose for which the product is not designed. Misuse also specifically includes</a:t>
            </a:r>
          </a:p>
          <a:p>
            <a:r>
              <a:rPr lang="en-US" altLang="zh-CN" sz="900" dirty="0">
                <a:latin typeface="Arial" panose="020B0604020202020204" pitchFamily="34" charset="0"/>
              </a:rPr>
              <a:t>failure to properly maintain oil levels, grease points, and driveline shafts.</a:t>
            </a:r>
          </a:p>
          <a:p>
            <a:r>
              <a:rPr lang="en-US" altLang="zh-CN" sz="900" dirty="0" smtClean="0">
                <a:latin typeface="Arial" panose="020B0604020202020204" pitchFamily="34" charset="0"/>
              </a:rPr>
              <a:t>    Claims </a:t>
            </a:r>
            <a:r>
              <a:rPr lang="en-US" altLang="zh-CN" sz="900" dirty="0">
                <a:latin typeface="Arial" panose="020B0604020202020204" pitchFamily="34" charset="0"/>
              </a:rPr>
              <a:t>under this Warranty should be made to the dealer which originally sold</a:t>
            </a:r>
          </a:p>
          <a:p>
            <a:r>
              <a:rPr lang="en-US" altLang="zh-CN" sz="900" dirty="0">
                <a:latin typeface="Arial" panose="020B0604020202020204" pitchFamily="34" charset="0"/>
              </a:rPr>
              <a:t>the product and all warranty adjustments must be made through an authorized</a:t>
            </a:r>
          </a:p>
          <a:p>
            <a:r>
              <a:rPr lang="en-US" altLang="zh-CN" sz="900" dirty="0" smtClean="0">
                <a:latin typeface="Arial" panose="020B0604020202020204" pitchFamily="34" charset="0"/>
              </a:rPr>
              <a:t>MATENG dealer</a:t>
            </a:r>
            <a:r>
              <a:rPr lang="en-US" altLang="zh-CN" sz="900" dirty="0">
                <a:latin typeface="Arial" panose="020B0604020202020204" pitchFamily="34" charset="0"/>
              </a:rPr>
              <a:t>. </a:t>
            </a:r>
            <a:r>
              <a:rPr lang="en-US" altLang="zh-CN" sz="900" dirty="0" smtClean="0">
                <a:latin typeface="Arial" panose="020B0604020202020204" pitchFamily="34" charset="0"/>
              </a:rPr>
              <a:t>MATENG reserves </a:t>
            </a:r>
            <a:r>
              <a:rPr lang="en-US" altLang="zh-CN" sz="900" dirty="0">
                <a:latin typeface="Arial" panose="020B0604020202020204" pitchFamily="34" charset="0"/>
              </a:rPr>
              <a:t>the right to make changes in materials</a:t>
            </a:r>
          </a:p>
          <a:p>
            <a:r>
              <a:rPr lang="en-US" altLang="zh-CN" sz="900" dirty="0">
                <a:latin typeface="Arial" panose="020B0604020202020204" pitchFamily="34" charset="0"/>
              </a:rPr>
              <a:t>or design of the product at any time without notice.</a:t>
            </a:r>
          </a:p>
          <a:p>
            <a:r>
              <a:rPr lang="en-US" altLang="zh-CN" sz="900" dirty="0" smtClean="0">
                <a:latin typeface="Arial" panose="020B0604020202020204" pitchFamily="34" charset="0"/>
              </a:rPr>
              <a:t>     This </a:t>
            </a:r>
            <a:r>
              <a:rPr lang="en-US" altLang="zh-CN" sz="900" dirty="0">
                <a:latin typeface="Arial" panose="020B0604020202020204" pitchFamily="34" charset="0"/>
              </a:rPr>
              <a:t>Warranty shall not be interpreted to render </a:t>
            </a:r>
            <a:r>
              <a:rPr lang="en-US" altLang="zh-CN" sz="900" dirty="0" smtClean="0">
                <a:latin typeface="Arial" panose="020B0604020202020204" pitchFamily="34" charset="0"/>
              </a:rPr>
              <a:t>MATENG liable </a:t>
            </a:r>
            <a:r>
              <a:rPr lang="en-US" altLang="zh-CN" sz="900" dirty="0">
                <a:latin typeface="Arial" panose="020B0604020202020204" pitchFamily="34" charset="0"/>
              </a:rPr>
              <a:t>for damages</a:t>
            </a:r>
          </a:p>
          <a:p>
            <a:r>
              <a:rPr lang="en-US" altLang="zh-CN" sz="900" dirty="0">
                <a:latin typeface="Arial" panose="020B0604020202020204" pitchFamily="34" charset="0"/>
              </a:rPr>
              <a:t>of any kind, direct, consequential, or contingent to property. Furthermore, </a:t>
            </a:r>
            <a:r>
              <a:rPr lang="en-US" altLang="zh-CN" sz="900" dirty="0" err="1">
                <a:latin typeface="Arial" panose="020B0604020202020204" pitchFamily="34" charset="0"/>
              </a:rPr>
              <a:t>Mateng</a:t>
            </a:r>
            <a:r>
              <a:rPr lang="en-US" altLang="zh-CN" sz="900" dirty="0">
                <a:latin typeface="Arial" panose="020B0604020202020204" pitchFamily="34" charset="0"/>
              </a:rPr>
              <a:t> shall not be liable for damages resulting from any cause beyond its</a:t>
            </a:r>
          </a:p>
          <a:p>
            <a:r>
              <a:rPr lang="en-US" altLang="zh-CN" sz="900" dirty="0">
                <a:latin typeface="Arial" panose="020B0604020202020204" pitchFamily="34" charset="0"/>
              </a:rPr>
              <a:t>reasonable control. This Warranty does not extend to loss of crops, any expense</a:t>
            </a:r>
          </a:p>
          <a:p>
            <a:r>
              <a:rPr lang="en-US" altLang="zh-CN" sz="900" dirty="0">
                <a:latin typeface="Arial" panose="020B0604020202020204" pitchFamily="34" charset="0"/>
              </a:rPr>
              <a:t>or loss for labor, supplies, rental machinery or for any other reason.</a:t>
            </a:r>
          </a:p>
          <a:p>
            <a:r>
              <a:rPr lang="en-US" altLang="zh-CN" sz="900" b="1" dirty="0" smtClean="0">
                <a:latin typeface="Arial" panose="020B0604020202020204" pitchFamily="34" charset="0"/>
              </a:rPr>
              <a:t>    No </a:t>
            </a:r>
            <a:r>
              <a:rPr lang="en-US" altLang="zh-CN" sz="900" b="1" dirty="0">
                <a:latin typeface="Arial" panose="020B0604020202020204" pitchFamily="34" charset="0"/>
              </a:rPr>
              <a:t>other warranty of any kind whatsoever, express or implied, is made</a:t>
            </a:r>
          </a:p>
          <a:p>
            <a:r>
              <a:rPr lang="en-US" altLang="zh-CN" sz="900" b="1" dirty="0">
                <a:latin typeface="Arial" panose="020B0604020202020204" pitchFamily="34" charset="0"/>
              </a:rPr>
              <a:t>with respect to this sale; and all implied warranties of merchantability and</a:t>
            </a:r>
          </a:p>
          <a:p>
            <a:r>
              <a:rPr lang="en-US" altLang="zh-CN" sz="900" b="1" dirty="0">
                <a:latin typeface="Arial" panose="020B0604020202020204" pitchFamily="34" charset="0"/>
              </a:rPr>
              <a:t>fitness for a particular purpose which exceed the obligations set forth in</a:t>
            </a:r>
          </a:p>
          <a:p>
            <a:r>
              <a:rPr lang="en-US" altLang="zh-CN" sz="900" b="1" dirty="0">
                <a:latin typeface="Arial" panose="020B0604020202020204" pitchFamily="34" charset="0"/>
              </a:rPr>
              <a:t>this written warranty are hereby disclaimed and excluded from this sale.</a:t>
            </a:r>
          </a:p>
          <a:p>
            <a:r>
              <a:rPr lang="en-US" altLang="zh-CN" sz="900" dirty="0" smtClean="0">
                <a:latin typeface="Arial" panose="020B0604020202020204" pitchFamily="34" charset="0"/>
              </a:rPr>
              <a:t>     This </a:t>
            </a:r>
            <a:r>
              <a:rPr lang="en-US" altLang="zh-CN" sz="900" dirty="0">
                <a:latin typeface="Arial" panose="020B0604020202020204" pitchFamily="34" charset="0"/>
              </a:rPr>
              <a:t>Warranty is not valid unless registered with </a:t>
            </a:r>
            <a:r>
              <a:rPr lang="en-US" altLang="zh-CN" sz="900" dirty="0" smtClean="0">
                <a:latin typeface="Arial" panose="020B0604020202020204" pitchFamily="34" charset="0"/>
              </a:rPr>
              <a:t>MATENG within </a:t>
            </a:r>
            <a:r>
              <a:rPr lang="en-US" altLang="zh-CN" sz="900" dirty="0">
                <a:latin typeface="Arial" panose="020B0604020202020204" pitchFamily="34" charset="0"/>
              </a:rPr>
              <a:t>30 days</a:t>
            </a:r>
          </a:p>
          <a:p>
            <a:r>
              <a:rPr lang="en-US" altLang="zh-CN" sz="900" dirty="0">
                <a:latin typeface="Arial" panose="020B0604020202020204" pitchFamily="34" charset="0"/>
              </a:rPr>
              <a:t>from the date of purchase by the end user.</a:t>
            </a:r>
            <a:endParaRPr lang="zh-CN" altLang="en-US" dirty="0"/>
          </a:p>
        </p:txBody>
      </p:sp>
      <p:sp>
        <p:nvSpPr>
          <p:cNvPr id="9" name="矩形 8"/>
          <p:cNvSpPr/>
          <p:nvPr/>
        </p:nvSpPr>
        <p:spPr>
          <a:xfrm>
            <a:off x="2780928" y="1933704"/>
            <a:ext cx="955454" cy="307777"/>
          </a:xfrm>
          <a:prstGeom prst="rect">
            <a:avLst/>
          </a:prstGeom>
        </p:spPr>
        <p:txBody>
          <a:bodyPr wrap="none">
            <a:spAutoFit/>
          </a:bodyPr>
          <a:lstStyle/>
          <a:p>
            <a:r>
              <a:rPr lang="en-US" altLang="zh-CN" sz="1400" b="1" dirty="0">
                <a:latin typeface="Arial" panose="020B0604020202020204" pitchFamily="34" charset="0"/>
              </a:rPr>
              <a:t>Warranty</a:t>
            </a:r>
            <a:endParaRPr lang="zh-CN" altLang="en-US" dirty="0"/>
          </a:p>
        </p:txBody>
      </p:sp>
      <p:sp>
        <p:nvSpPr>
          <p:cNvPr id="15" name="矩形 14"/>
          <p:cNvSpPr/>
          <p:nvPr/>
        </p:nvSpPr>
        <p:spPr>
          <a:xfrm>
            <a:off x="260648" y="278346"/>
            <a:ext cx="1699761" cy="276999"/>
          </a:xfrm>
          <a:prstGeom prst="rect">
            <a:avLst/>
          </a:prstGeom>
        </p:spPr>
        <p:txBody>
          <a:bodyPr wrap="none">
            <a:spAutoFit/>
          </a:bodyPr>
          <a:lstStyle/>
          <a:p>
            <a:r>
              <a:rPr lang="en-US" altLang="zh-CN" sz="1200" b="1" dirty="0">
                <a:latin typeface="Arial" panose="020B0604020202020204" pitchFamily="34" charset="0"/>
              </a:rPr>
              <a:t>Section </a:t>
            </a:r>
            <a:r>
              <a:rPr lang="en-US" altLang="zh-CN" sz="1200" b="1" dirty="0" smtClean="0">
                <a:latin typeface="Arial" panose="020B0604020202020204" pitchFamily="34" charset="0"/>
              </a:rPr>
              <a:t>11: </a:t>
            </a:r>
            <a:r>
              <a:rPr lang="en-US" altLang="zh-CN" sz="1200" b="1" dirty="0">
                <a:latin typeface="Arial" panose="020B0604020202020204" pitchFamily="34" charset="0"/>
              </a:rPr>
              <a:t>Warranty</a:t>
            </a:r>
            <a:endParaRPr lang="zh-CN" altLang="en-US" sz="1200" dirty="0">
              <a:solidFill>
                <a:prstClr val="black"/>
              </a:solidFill>
            </a:endParaRPr>
          </a:p>
        </p:txBody>
      </p:sp>
      <p:sp>
        <p:nvSpPr>
          <p:cNvPr id="19" name="矩形 18"/>
          <p:cNvSpPr/>
          <p:nvPr/>
        </p:nvSpPr>
        <p:spPr>
          <a:xfrm>
            <a:off x="836712" y="8486855"/>
            <a:ext cx="6336704" cy="261610"/>
          </a:xfrm>
          <a:prstGeom prst="rect">
            <a:avLst/>
          </a:prstGeom>
        </p:spPr>
        <p:txBody>
          <a:bodyPr wrap="square">
            <a:spAutoFit/>
          </a:bodyPr>
          <a:lstStyle/>
          <a:p>
            <a:r>
              <a:rPr lang="en-US" altLang="zh-CN" sz="1100" b="1" dirty="0">
                <a:latin typeface="Arial" panose="020B0604020202020204" pitchFamily="34" charset="0"/>
              </a:rPr>
              <a:t>Model Number ____________________ Serial Number ____________________</a:t>
            </a:r>
            <a:endParaRPr lang="zh-CN" altLang="en-US" sz="1100" dirty="0"/>
          </a:p>
        </p:txBody>
      </p:sp>
      <p:sp>
        <p:nvSpPr>
          <p:cNvPr id="13" name="矩形 12"/>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44</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16" name="图片 15"/>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295844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pic>
        <p:nvPicPr>
          <p:cNvPr id="2" name="图片 1" descr="屏幕剪辑"/>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587" y="828675"/>
            <a:ext cx="5838825" cy="7486650"/>
          </a:xfrm>
          <a:prstGeom prst="rect">
            <a:avLst/>
          </a:prstGeom>
        </p:spPr>
      </p:pic>
      <p:sp>
        <p:nvSpPr>
          <p:cNvPr id="14" name="矩形 13"/>
          <p:cNvSpPr/>
          <p:nvPr/>
        </p:nvSpPr>
        <p:spPr>
          <a:xfrm>
            <a:off x="260648" y="278346"/>
            <a:ext cx="2062616" cy="276999"/>
          </a:xfrm>
          <a:prstGeom prst="rect">
            <a:avLst/>
          </a:prstGeom>
        </p:spPr>
        <p:txBody>
          <a:bodyPr wrap="none">
            <a:spAutoFit/>
          </a:bodyPr>
          <a:lstStyle/>
          <a:p>
            <a:r>
              <a:rPr lang="en-US" altLang="zh-CN" sz="1200" b="1" dirty="0"/>
              <a:t>Important Safety Information</a:t>
            </a:r>
            <a:endParaRPr lang="zh-CN" altLang="en-US" sz="1200" dirty="0">
              <a:solidFill>
                <a:prstClr val="black"/>
              </a:solidFill>
            </a:endParaRPr>
          </a:p>
        </p:txBody>
      </p:sp>
      <p:sp>
        <p:nvSpPr>
          <p:cNvPr id="10" name="矩形 9"/>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3</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9" name="图片 8"/>
          <p:cNvPicPr>
            <a:picLocks noChangeAspect="1"/>
          </p:cNvPicPr>
          <p:nvPr/>
        </p:nvPicPr>
        <p:blipFill>
          <a:blip r:embed="rId4"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830083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2" name="矩形 1"/>
          <p:cNvSpPr/>
          <p:nvPr/>
        </p:nvSpPr>
        <p:spPr>
          <a:xfrm>
            <a:off x="428300" y="611560"/>
            <a:ext cx="1298112" cy="338554"/>
          </a:xfrm>
          <a:prstGeom prst="rect">
            <a:avLst/>
          </a:prstGeom>
        </p:spPr>
        <p:txBody>
          <a:bodyPr wrap="none">
            <a:spAutoFit/>
          </a:bodyPr>
          <a:lstStyle/>
          <a:p>
            <a:r>
              <a:rPr lang="en-US" altLang="zh-CN" sz="1600" b="1" i="1" dirty="0"/>
              <a:t>Safety </a:t>
            </a:r>
            <a:r>
              <a:rPr lang="en-US" altLang="zh-CN" sz="1600" b="1" i="1" dirty="0" smtClean="0"/>
              <a:t>labels</a:t>
            </a:r>
            <a:endParaRPr lang="zh-CN" altLang="en-US" sz="1600" dirty="0"/>
          </a:p>
        </p:txBody>
      </p:sp>
      <p:sp>
        <p:nvSpPr>
          <p:cNvPr id="3" name="矩形 2"/>
          <p:cNvSpPr/>
          <p:nvPr/>
        </p:nvSpPr>
        <p:spPr>
          <a:xfrm>
            <a:off x="46788" y="868233"/>
            <a:ext cx="3310203" cy="1492716"/>
          </a:xfrm>
          <a:prstGeom prst="rect">
            <a:avLst/>
          </a:prstGeom>
        </p:spPr>
        <p:txBody>
          <a:bodyPr wrap="square">
            <a:spAutoFit/>
          </a:bodyPr>
          <a:lstStyle/>
          <a:p>
            <a:r>
              <a:rPr lang="en-US" altLang="zh-CN" sz="1100" b="1" i="1" dirty="0" smtClean="0">
                <a:latin typeface="Times" panose="02020603050405020304" pitchFamily="18" charset="0"/>
                <a:ea typeface="Times" panose="02020603050405020304" pitchFamily="18" charset="0"/>
                <a:cs typeface="Arial" panose="020B0604020202020204" pitchFamily="34" charset="0"/>
              </a:rPr>
              <a:t>Your F</a:t>
            </a:r>
            <a:r>
              <a:rPr lang="en-US" altLang="zh-CN" sz="1000" b="1" i="1" dirty="0" smtClean="0">
                <a:latin typeface="Times" panose="02020603050405020304" pitchFamily="18" charset="0"/>
                <a:ea typeface="Times" panose="02020603050405020304" pitchFamily="18" charset="0"/>
                <a:cs typeface="Arial" panose="020B0604020202020204" pitchFamily="34" charset="0"/>
              </a:rPr>
              <a:t>lail </a:t>
            </a:r>
            <a:r>
              <a:rPr lang="en-US" altLang="zh-CN" sz="1000" b="1" i="1" dirty="0">
                <a:latin typeface="Times" panose="02020603050405020304" pitchFamily="18" charset="0"/>
                <a:ea typeface="Times" panose="02020603050405020304" pitchFamily="18" charset="0"/>
                <a:cs typeface="Arial" panose="020B0604020202020204" pitchFamily="34" charset="0"/>
              </a:rPr>
              <a:t>M</a:t>
            </a:r>
            <a:r>
              <a:rPr lang="en-US" altLang="zh-CN" sz="1000" b="1" i="1" dirty="0" smtClean="0">
                <a:latin typeface="Times" panose="02020603050405020304" pitchFamily="18" charset="0"/>
                <a:ea typeface="Times" panose="02020603050405020304" pitchFamily="18" charset="0"/>
                <a:cs typeface="Arial" panose="020B0604020202020204" pitchFamily="34" charset="0"/>
              </a:rPr>
              <a:t>ower</a:t>
            </a:r>
            <a:r>
              <a:rPr lang="en-US" altLang="zh-CN" sz="1000" b="1" i="1" dirty="0">
                <a:latin typeface="Times" panose="02020603050405020304" pitchFamily="18" charset="0"/>
                <a:ea typeface="Times" panose="02020603050405020304" pitchFamily="18" charset="0"/>
                <a:cs typeface="Arial" panose="020B0604020202020204" pitchFamily="34" charset="0"/>
              </a:rPr>
              <a:t> </a:t>
            </a:r>
            <a:r>
              <a:rPr lang="en-US" altLang="zh-CN" sz="1000" b="1" i="1" dirty="0" smtClean="0">
                <a:latin typeface="Times" panose="02020603050405020304" pitchFamily="18" charset="0"/>
                <a:ea typeface="Times" panose="02020603050405020304" pitchFamily="18" charset="0"/>
                <a:cs typeface="Arial" panose="020B0604020202020204" pitchFamily="34" charset="0"/>
              </a:rPr>
              <a:t>comes equipped with all safety labels in place. They were designed to help you safety operate your implement.</a:t>
            </a:r>
            <a:r>
              <a:rPr lang="en-US" altLang="zh-CN" sz="1000" b="1" i="1" dirty="0">
                <a:latin typeface="Times" panose="02020603050405020304" pitchFamily="18" charset="0"/>
                <a:ea typeface="Times" panose="02020603050405020304" pitchFamily="18" charset="0"/>
                <a:cs typeface="Arial" panose="020B0604020202020204" pitchFamily="34" charset="0"/>
              </a:rPr>
              <a:t> Read and follow the directions.</a:t>
            </a:r>
          </a:p>
          <a:p>
            <a:r>
              <a:rPr lang="en-US" altLang="zh-CN" sz="1000" i="1" dirty="0">
                <a:latin typeface="Times" panose="02020603050405020304" pitchFamily="18" charset="0"/>
                <a:ea typeface="Times" panose="02020603050405020304" pitchFamily="18" charset="0"/>
                <a:cs typeface="Arial" panose="020B0604020202020204" pitchFamily="34" charset="0"/>
              </a:rPr>
              <a:t>1. Refer to this </a:t>
            </a:r>
            <a:r>
              <a:rPr lang="en-US" altLang="zh-CN" sz="1000" i="1" dirty="0" smtClean="0">
                <a:latin typeface="Times" panose="02020603050405020304" pitchFamily="18" charset="0"/>
                <a:ea typeface="Times" panose="02020603050405020304" pitchFamily="18" charset="0"/>
                <a:cs typeface="Arial" panose="020B0604020202020204" pitchFamily="34" charset="0"/>
              </a:rPr>
              <a:t>section for proper label placement.</a:t>
            </a:r>
            <a:r>
              <a:rPr lang="en-US" altLang="zh-CN" sz="1000" i="1" dirty="0">
                <a:latin typeface="Times" panose="02020603050405020304" pitchFamily="18" charset="0"/>
                <a:ea typeface="Times" panose="02020603050405020304" pitchFamily="18" charset="0"/>
                <a:cs typeface="Arial" panose="020B0604020202020204" pitchFamily="34" charset="0"/>
              </a:rPr>
              <a:t> </a:t>
            </a:r>
            <a:endParaRPr lang="en-US" altLang="zh-CN" sz="1000" i="1" dirty="0" smtClean="0">
              <a:latin typeface="Times" panose="02020603050405020304" pitchFamily="18" charset="0"/>
              <a:ea typeface="Times" panose="02020603050405020304" pitchFamily="18" charset="0"/>
              <a:cs typeface="Arial" panose="020B0604020202020204" pitchFamily="34" charset="0"/>
            </a:endParaRPr>
          </a:p>
          <a:p>
            <a:r>
              <a:rPr lang="en-US" altLang="zh-CN" sz="1000" i="1" dirty="0">
                <a:latin typeface="Times" panose="02020603050405020304" pitchFamily="18" charset="0"/>
                <a:ea typeface="Times" panose="02020603050405020304" pitchFamily="18" charset="0"/>
                <a:cs typeface="Arial" panose="020B0604020202020204" pitchFamily="34" charset="0"/>
              </a:rPr>
              <a:t> </a:t>
            </a:r>
            <a:r>
              <a:rPr lang="en-US" altLang="zh-CN" sz="1000" i="1" dirty="0" smtClean="0">
                <a:latin typeface="Times" panose="02020603050405020304" pitchFamily="18" charset="0"/>
                <a:ea typeface="Times" panose="02020603050405020304" pitchFamily="18" charset="0"/>
                <a:cs typeface="Arial" panose="020B0604020202020204" pitchFamily="34" charset="0"/>
              </a:rPr>
              <a:t>   Replace all damaged </a:t>
            </a:r>
            <a:r>
              <a:rPr lang="en-US" altLang="zh-CN" sz="1000" i="1" dirty="0">
                <a:latin typeface="Times" panose="02020603050405020304" pitchFamily="18" charset="0"/>
                <a:ea typeface="Times" panose="02020603050405020304" pitchFamily="18" charset="0"/>
                <a:cs typeface="Arial" panose="020B0604020202020204" pitchFamily="34" charset="0"/>
              </a:rPr>
              <a:t>or missing </a:t>
            </a:r>
            <a:r>
              <a:rPr lang="en-US" altLang="zh-CN" sz="1000" i="1" dirty="0" smtClean="0">
                <a:latin typeface="Times" panose="02020603050405020304" pitchFamily="18" charset="0"/>
                <a:ea typeface="Times" panose="02020603050405020304" pitchFamily="18" charset="0"/>
                <a:cs typeface="Arial" panose="020B0604020202020204" pitchFamily="34" charset="0"/>
              </a:rPr>
              <a:t>labels.</a:t>
            </a:r>
            <a:r>
              <a:rPr lang="en-US" altLang="zh-CN" sz="1000" i="1" dirty="0">
                <a:latin typeface="Times" panose="02020603050405020304" pitchFamily="18" charset="0"/>
                <a:ea typeface="Times" panose="02020603050405020304" pitchFamily="18" charset="0"/>
                <a:cs typeface="Arial" panose="020B0604020202020204" pitchFamily="34" charset="0"/>
              </a:rPr>
              <a:t> </a:t>
            </a:r>
            <a:r>
              <a:rPr lang="en-US" altLang="zh-CN" sz="1000" i="1" dirty="0" smtClean="0">
                <a:latin typeface="Times" panose="02020603050405020304" pitchFamily="18" charset="0"/>
                <a:ea typeface="Times" panose="02020603050405020304" pitchFamily="18" charset="0"/>
                <a:cs typeface="Arial" panose="020B0604020202020204" pitchFamily="34" charset="0"/>
              </a:rPr>
              <a:t>Order new labels  </a:t>
            </a:r>
          </a:p>
          <a:p>
            <a:r>
              <a:rPr lang="en-US" altLang="zh-CN" sz="1000" i="1" dirty="0">
                <a:latin typeface="Times" panose="02020603050405020304" pitchFamily="18" charset="0"/>
                <a:ea typeface="Times" panose="02020603050405020304" pitchFamily="18" charset="0"/>
                <a:cs typeface="Arial" panose="020B0604020202020204" pitchFamily="34" charset="0"/>
              </a:rPr>
              <a:t> </a:t>
            </a:r>
            <a:r>
              <a:rPr lang="en-US" altLang="zh-CN" sz="1000" i="1" dirty="0" smtClean="0">
                <a:latin typeface="Times" panose="02020603050405020304" pitchFamily="18" charset="0"/>
                <a:ea typeface="Times" panose="02020603050405020304" pitchFamily="18" charset="0"/>
                <a:cs typeface="Arial" panose="020B0604020202020204" pitchFamily="34" charset="0"/>
              </a:rPr>
              <a:t>   from your nearest dealer.</a:t>
            </a:r>
            <a:endParaRPr lang="en-US" altLang="zh-CN" sz="1000" i="1" dirty="0">
              <a:latin typeface="Times" panose="02020603050405020304" pitchFamily="18" charset="0"/>
              <a:ea typeface="Times" panose="02020603050405020304" pitchFamily="18" charset="0"/>
              <a:cs typeface="Arial" panose="020B0604020202020204" pitchFamily="34" charset="0"/>
            </a:endParaRPr>
          </a:p>
          <a:p>
            <a:r>
              <a:rPr lang="en-US" altLang="zh-CN" sz="1000" i="1" dirty="0">
                <a:latin typeface="Times" panose="02020603050405020304" pitchFamily="18" charset="0"/>
                <a:ea typeface="Times" panose="02020603050405020304" pitchFamily="18" charset="0"/>
                <a:cs typeface="Arial" panose="020B0604020202020204" pitchFamily="34" charset="0"/>
              </a:rPr>
              <a:t>2. Some </a:t>
            </a:r>
            <a:r>
              <a:rPr lang="en-US" altLang="zh-CN" sz="1000" i="1" dirty="0" smtClean="0">
                <a:latin typeface="Times" panose="02020603050405020304" pitchFamily="18" charset="0"/>
                <a:ea typeface="Times" panose="02020603050405020304" pitchFamily="18" charset="0"/>
                <a:cs typeface="Arial" panose="020B0604020202020204" pitchFamily="34" charset="0"/>
              </a:rPr>
              <a:t>new</a:t>
            </a:r>
            <a:r>
              <a:rPr lang="en-US" altLang="zh-CN" sz="1000" i="1" dirty="0">
                <a:latin typeface="Times" panose="02020603050405020304" pitchFamily="18" charset="0"/>
                <a:ea typeface="Times" panose="02020603050405020304" pitchFamily="18" charset="0"/>
                <a:cs typeface="Arial" panose="020B0604020202020204" pitchFamily="34" charset="0"/>
              </a:rPr>
              <a:t> equipment </a:t>
            </a:r>
            <a:r>
              <a:rPr lang="en-US" altLang="zh-CN" sz="1000" i="1" dirty="0" smtClean="0">
                <a:latin typeface="Times" panose="02020603050405020304" pitchFamily="18" charset="0"/>
                <a:ea typeface="Times" panose="02020603050405020304" pitchFamily="18" charset="0"/>
                <a:cs typeface="Arial" panose="020B0604020202020204" pitchFamily="34" charset="0"/>
              </a:rPr>
              <a:t>installed during repair requires safety labels to be affixed to the replaced component as specified by </a:t>
            </a:r>
            <a:r>
              <a:rPr lang="en-US" altLang="zh-CN" sz="1000" i="1" dirty="0" err="1" smtClean="0">
                <a:latin typeface="Times" panose="02020603050405020304" pitchFamily="18" charset="0"/>
                <a:ea typeface="Times" panose="02020603050405020304" pitchFamily="18" charset="0"/>
                <a:cs typeface="Arial" panose="020B0604020202020204" pitchFamily="34" charset="0"/>
              </a:rPr>
              <a:t>Mateng</a:t>
            </a:r>
            <a:r>
              <a:rPr lang="en-US" altLang="zh-CN" sz="1000" i="1" dirty="0" smtClean="0">
                <a:latin typeface="Times" panose="02020603050405020304" pitchFamily="18" charset="0"/>
                <a:ea typeface="Times" panose="02020603050405020304" pitchFamily="18" charset="0"/>
                <a:cs typeface="Arial" panose="020B0604020202020204" pitchFamily="34" charset="0"/>
              </a:rPr>
              <a:t> .When ordering new components</a:t>
            </a:r>
            <a:endParaRPr lang="en-US" altLang="zh-CN" sz="1000" i="1" dirty="0">
              <a:latin typeface="Times" panose="02020603050405020304" pitchFamily="18" charset="0"/>
              <a:ea typeface="Times" panose="02020603050405020304" pitchFamily="18" charset="0"/>
              <a:cs typeface="Arial" panose="020B0604020202020204" pitchFamily="34" charset="0"/>
            </a:endParaRPr>
          </a:p>
        </p:txBody>
      </p:sp>
      <p:sp>
        <p:nvSpPr>
          <p:cNvPr id="5" name="矩形 4"/>
          <p:cNvSpPr/>
          <p:nvPr/>
        </p:nvSpPr>
        <p:spPr>
          <a:xfrm>
            <a:off x="3293641" y="852845"/>
            <a:ext cx="5582137" cy="1661993"/>
          </a:xfrm>
          <a:prstGeom prst="rect">
            <a:avLst/>
          </a:prstGeom>
        </p:spPr>
        <p:txBody>
          <a:bodyPr wrap="square">
            <a:spAutoFit/>
          </a:bodyPr>
          <a:lstStyle/>
          <a:p>
            <a:r>
              <a:rPr lang="en-US" altLang="zh-CN" sz="1100" i="1" dirty="0">
                <a:latin typeface="Times" panose="02020603050405020304" pitchFamily="18" charset="0"/>
                <a:ea typeface="Times" panose="02020603050405020304" pitchFamily="18" charset="0"/>
                <a:cs typeface="Arial" panose="020B0604020202020204" pitchFamily="34" charset="0"/>
              </a:rPr>
              <a:t>     </a:t>
            </a:r>
            <a:r>
              <a:rPr lang="en-US" altLang="zh-CN" sz="1000" i="1" dirty="0">
                <a:latin typeface="Times" panose="02020603050405020304" pitchFamily="18" charset="0"/>
                <a:ea typeface="Times" panose="02020603050405020304" pitchFamily="18" charset="0"/>
                <a:cs typeface="Arial" panose="020B0604020202020204" pitchFamily="34" charset="0"/>
              </a:rPr>
              <a:t>make sure the correct safety </a:t>
            </a:r>
            <a:r>
              <a:rPr lang="en-US" altLang="zh-CN" sz="1000" i="1" dirty="0" smtClean="0">
                <a:latin typeface="Times" panose="02020603050405020304" pitchFamily="18" charset="0"/>
                <a:ea typeface="Times" panose="02020603050405020304" pitchFamily="18" charset="0"/>
                <a:cs typeface="Arial" panose="020B0604020202020204" pitchFamily="34" charset="0"/>
              </a:rPr>
              <a:t>labels are </a:t>
            </a:r>
            <a:r>
              <a:rPr lang="en-US" altLang="zh-CN" sz="1000" i="1" dirty="0">
                <a:latin typeface="Times" panose="02020603050405020304" pitchFamily="18" charset="0"/>
                <a:ea typeface="Times" panose="02020603050405020304" pitchFamily="18" charset="0"/>
                <a:cs typeface="Arial" panose="020B0604020202020204" pitchFamily="34" charset="0"/>
              </a:rPr>
              <a:t>included in the</a:t>
            </a:r>
          </a:p>
          <a:p>
            <a:r>
              <a:rPr lang="en-US" altLang="zh-CN" sz="1000" i="1" dirty="0">
                <a:latin typeface="Times" panose="02020603050405020304" pitchFamily="18" charset="0"/>
                <a:ea typeface="Times" panose="02020603050405020304" pitchFamily="18" charset="0"/>
                <a:cs typeface="Arial" panose="020B0604020202020204" pitchFamily="34" charset="0"/>
              </a:rPr>
              <a:t>     request.</a:t>
            </a:r>
          </a:p>
          <a:p>
            <a:r>
              <a:rPr lang="en-US" altLang="zh-CN" sz="1000" i="1" dirty="0">
                <a:latin typeface="Times" panose="02020603050405020304" pitchFamily="18" charset="0"/>
                <a:ea typeface="Times" panose="02020603050405020304" pitchFamily="18" charset="0"/>
                <a:cs typeface="Arial" panose="020B0604020202020204" pitchFamily="34" charset="0"/>
              </a:rPr>
              <a:t>3. Refer to this section for proper </a:t>
            </a:r>
            <a:r>
              <a:rPr lang="en-US" altLang="zh-CN" sz="1000" i="1" dirty="0" smtClean="0">
                <a:latin typeface="Times" panose="02020603050405020304" pitchFamily="18" charset="0"/>
                <a:ea typeface="Times" panose="02020603050405020304" pitchFamily="18" charset="0"/>
                <a:cs typeface="Arial" panose="020B0604020202020204" pitchFamily="34" charset="0"/>
              </a:rPr>
              <a:t>label </a:t>
            </a:r>
            <a:r>
              <a:rPr lang="en-US" altLang="zh-CN" sz="1000" i="1" dirty="0">
                <a:latin typeface="Times" panose="02020603050405020304" pitchFamily="18" charset="0"/>
                <a:ea typeface="Times" panose="02020603050405020304" pitchFamily="18" charset="0"/>
                <a:cs typeface="Arial" panose="020B0604020202020204" pitchFamily="34" charset="0"/>
              </a:rPr>
              <a:t>placement.</a:t>
            </a:r>
          </a:p>
          <a:p>
            <a:r>
              <a:rPr lang="en-US" altLang="zh-CN" sz="1000" i="1" dirty="0">
                <a:latin typeface="Times" panose="02020603050405020304" pitchFamily="18" charset="0"/>
                <a:ea typeface="Times" panose="02020603050405020304" pitchFamily="18" charset="0"/>
                <a:cs typeface="Arial" panose="020B0604020202020204" pitchFamily="34" charset="0"/>
              </a:rPr>
              <a:t>    To install new </a:t>
            </a:r>
            <a:r>
              <a:rPr lang="en-US" altLang="zh-CN" sz="1000" i="1" dirty="0" smtClean="0">
                <a:latin typeface="Times" panose="02020603050405020304" pitchFamily="18" charset="0"/>
                <a:ea typeface="Times" panose="02020603050405020304" pitchFamily="18" charset="0"/>
                <a:cs typeface="Arial" panose="020B0604020202020204" pitchFamily="34" charset="0"/>
              </a:rPr>
              <a:t>labels</a:t>
            </a:r>
            <a:r>
              <a:rPr lang="en-US" altLang="zh-CN" sz="1000" i="1" dirty="0">
                <a:latin typeface="Times" panose="02020603050405020304" pitchFamily="18" charset="0"/>
                <a:ea typeface="Times" panose="02020603050405020304" pitchFamily="18" charset="0"/>
                <a:cs typeface="Arial" panose="020B0604020202020204" pitchFamily="34" charset="0"/>
              </a:rPr>
              <a:t>:</a:t>
            </a:r>
          </a:p>
          <a:p>
            <a:r>
              <a:rPr lang="en-US" altLang="zh-CN" sz="1000" i="1" dirty="0">
                <a:latin typeface="Times" panose="02020603050405020304" pitchFamily="18" charset="0"/>
                <a:ea typeface="Times" panose="02020603050405020304" pitchFamily="18" charset="0"/>
                <a:cs typeface="Arial" panose="020B0604020202020204" pitchFamily="34" charset="0"/>
              </a:rPr>
              <a:t>   </a:t>
            </a:r>
            <a:r>
              <a:rPr lang="en-US" altLang="zh-CN" sz="1000" b="1" i="1" dirty="0">
                <a:latin typeface="Times" panose="02020603050405020304" pitchFamily="18" charset="0"/>
                <a:ea typeface="Times" panose="02020603050405020304" pitchFamily="18" charset="0"/>
                <a:cs typeface="Arial" panose="020B0604020202020204" pitchFamily="34" charset="0"/>
              </a:rPr>
              <a:t>a. </a:t>
            </a:r>
            <a:r>
              <a:rPr lang="en-US" altLang="zh-CN" sz="1000" b="1" i="1" dirty="0" smtClean="0">
                <a:latin typeface="Times" panose="02020603050405020304" pitchFamily="18" charset="0"/>
                <a:ea typeface="Times" panose="02020603050405020304" pitchFamily="18" charset="0"/>
                <a:cs typeface="Arial" panose="020B0604020202020204" pitchFamily="34" charset="0"/>
              </a:rPr>
              <a:t> </a:t>
            </a:r>
            <a:r>
              <a:rPr lang="en-US" altLang="zh-CN" sz="1000" i="1" dirty="0" smtClean="0">
                <a:latin typeface="Times" panose="02020603050405020304" pitchFamily="18" charset="0"/>
                <a:ea typeface="Times" panose="02020603050405020304" pitchFamily="18" charset="0"/>
                <a:cs typeface="Arial" panose="020B0604020202020204" pitchFamily="34" charset="0"/>
              </a:rPr>
              <a:t>Clean </a:t>
            </a:r>
            <a:r>
              <a:rPr lang="en-US" altLang="zh-CN" sz="1000" i="1" dirty="0">
                <a:latin typeface="Times" panose="02020603050405020304" pitchFamily="18" charset="0"/>
                <a:ea typeface="Times" panose="02020603050405020304" pitchFamily="18" charset="0"/>
                <a:cs typeface="Arial" panose="020B0604020202020204" pitchFamily="34" charset="0"/>
              </a:rPr>
              <a:t>the area the </a:t>
            </a:r>
            <a:r>
              <a:rPr lang="en-US" altLang="zh-CN" sz="1000" i="1" dirty="0" smtClean="0">
                <a:latin typeface="Times" panose="02020603050405020304" pitchFamily="18" charset="0"/>
                <a:ea typeface="Times" panose="02020603050405020304" pitchFamily="18" charset="0"/>
                <a:cs typeface="Arial" panose="020B0604020202020204" pitchFamily="34" charset="0"/>
              </a:rPr>
              <a:t>label </a:t>
            </a:r>
            <a:r>
              <a:rPr lang="en-US" altLang="zh-CN" sz="1000" i="1" dirty="0">
                <a:latin typeface="Times" panose="02020603050405020304" pitchFamily="18" charset="0"/>
                <a:ea typeface="Times" panose="02020603050405020304" pitchFamily="18" charset="0"/>
                <a:cs typeface="Arial" panose="020B0604020202020204" pitchFamily="34" charset="0"/>
              </a:rPr>
              <a:t>is to be placed.</a:t>
            </a:r>
          </a:p>
          <a:p>
            <a:r>
              <a:rPr lang="en-US" altLang="zh-CN" sz="1000" i="1" dirty="0">
                <a:latin typeface="Times" panose="02020603050405020304" pitchFamily="18" charset="0"/>
                <a:ea typeface="Times" panose="02020603050405020304" pitchFamily="18" charset="0"/>
                <a:cs typeface="Arial" panose="020B0604020202020204" pitchFamily="34" charset="0"/>
              </a:rPr>
              <a:t>   </a:t>
            </a:r>
            <a:r>
              <a:rPr lang="en-US" altLang="zh-CN" sz="1000" b="1" i="1" dirty="0">
                <a:latin typeface="Times" panose="02020603050405020304" pitchFamily="18" charset="0"/>
                <a:ea typeface="Times" panose="02020603050405020304" pitchFamily="18" charset="0"/>
                <a:cs typeface="Arial" panose="020B0604020202020204" pitchFamily="34" charset="0"/>
              </a:rPr>
              <a:t>b</a:t>
            </a:r>
            <a:r>
              <a:rPr lang="en-US" altLang="zh-CN" sz="1000" i="1" dirty="0" smtClean="0">
                <a:latin typeface="Times" panose="02020603050405020304" pitchFamily="18" charset="0"/>
                <a:ea typeface="Times" panose="02020603050405020304" pitchFamily="18" charset="0"/>
                <a:cs typeface="Arial" panose="020B0604020202020204" pitchFamily="34" charset="0"/>
              </a:rPr>
              <a:t>.  </a:t>
            </a:r>
            <a:r>
              <a:rPr lang="en-US" altLang="zh-CN" sz="1000" i="1" dirty="0">
                <a:latin typeface="Times" panose="02020603050405020304" pitchFamily="18" charset="0"/>
                <a:ea typeface="Times" panose="02020603050405020304" pitchFamily="18" charset="0"/>
                <a:cs typeface="Arial" panose="020B0604020202020204" pitchFamily="34" charset="0"/>
              </a:rPr>
              <a:t>Spray soapy water on the surface where the </a:t>
            </a:r>
            <a:r>
              <a:rPr lang="en-US" altLang="zh-CN" sz="1000" i="1" dirty="0" smtClean="0">
                <a:latin typeface="Times" panose="02020603050405020304" pitchFamily="18" charset="0"/>
                <a:ea typeface="Times" panose="02020603050405020304" pitchFamily="18" charset="0"/>
                <a:cs typeface="Arial" panose="020B0604020202020204" pitchFamily="34" charset="0"/>
              </a:rPr>
              <a:t>label </a:t>
            </a:r>
            <a:r>
              <a:rPr lang="en-US" altLang="zh-CN" sz="1000" i="1" dirty="0">
                <a:latin typeface="Times" panose="02020603050405020304" pitchFamily="18" charset="0"/>
                <a:ea typeface="Times" panose="02020603050405020304" pitchFamily="18" charset="0"/>
                <a:cs typeface="Arial" panose="020B0604020202020204" pitchFamily="34" charset="0"/>
              </a:rPr>
              <a:t>is to</a:t>
            </a:r>
          </a:p>
          <a:p>
            <a:r>
              <a:rPr lang="en-US" altLang="zh-CN" sz="1000" i="1" dirty="0">
                <a:latin typeface="Times" panose="02020603050405020304" pitchFamily="18" charset="0"/>
                <a:ea typeface="Times" panose="02020603050405020304" pitchFamily="18" charset="0"/>
                <a:cs typeface="Arial" panose="020B0604020202020204" pitchFamily="34" charset="0"/>
              </a:rPr>
              <a:t>  </a:t>
            </a:r>
            <a:r>
              <a:rPr lang="en-US" altLang="zh-CN" sz="1000" i="1" dirty="0" smtClean="0">
                <a:latin typeface="Times" panose="02020603050405020304" pitchFamily="18" charset="0"/>
                <a:ea typeface="Times" panose="02020603050405020304" pitchFamily="18" charset="0"/>
                <a:cs typeface="Arial" panose="020B0604020202020204" pitchFamily="34" charset="0"/>
              </a:rPr>
              <a:t>      </a:t>
            </a:r>
            <a:r>
              <a:rPr lang="en-US" altLang="zh-CN" sz="1000" i="1" dirty="0">
                <a:latin typeface="Times" panose="02020603050405020304" pitchFamily="18" charset="0"/>
                <a:ea typeface="Times" panose="02020603050405020304" pitchFamily="18" charset="0"/>
                <a:cs typeface="Arial" panose="020B0604020202020204" pitchFamily="34" charset="0"/>
              </a:rPr>
              <a:t>be placed.</a:t>
            </a:r>
          </a:p>
          <a:p>
            <a:r>
              <a:rPr lang="en-US" altLang="zh-CN" sz="1000" i="1" dirty="0">
                <a:latin typeface="Times" panose="02020603050405020304" pitchFamily="18" charset="0"/>
                <a:ea typeface="Times" panose="02020603050405020304" pitchFamily="18" charset="0"/>
                <a:cs typeface="Arial" panose="020B0604020202020204" pitchFamily="34" charset="0"/>
              </a:rPr>
              <a:t>  </a:t>
            </a:r>
            <a:r>
              <a:rPr lang="en-US" altLang="zh-CN" sz="1000" b="1" i="1" dirty="0">
                <a:latin typeface="Times" panose="02020603050405020304" pitchFamily="18" charset="0"/>
                <a:ea typeface="Times" panose="02020603050405020304" pitchFamily="18" charset="0"/>
                <a:cs typeface="Arial" panose="020B0604020202020204" pitchFamily="34" charset="0"/>
              </a:rPr>
              <a:t>c</a:t>
            </a:r>
            <a:r>
              <a:rPr lang="en-US" altLang="zh-CN" sz="1000" i="1" dirty="0" smtClean="0">
                <a:latin typeface="Times" panose="02020603050405020304" pitchFamily="18" charset="0"/>
                <a:ea typeface="Times" panose="02020603050405020304" pitchFamily="18" charset="0"/>
                <a:cs typeface="Arial" panose="020B0604020202020204" pitchFamily="34" charset="0"/>
              </a:rPr>
              <a:t>.  </a:t>
            </a:r>
            <a:r>
              <a:rPr lang="en-US" altLang="zh-CN" sz="1000" i="1" dirty="0">
                <a:latin typeface="Times" panose="02020603050405020304" pitchFamily="18" charset="0"/>
                <a:ea typeface="Times" panose="02020603050405020304" pitchFamily="18" charset="0"/>
                <a:cs typeface="Arial" panose="020B0604020202020204" pitchFamily="34" charset="0"/>
              </a:rPr>
              <a:t>Peel backing from </a:t>
            </a:r>
            <a:r>
              <a:rPr lang="en-US" altLang="zh-CN" sz="1000" i="1" dirty="0" smtClean="0">
                <a:latin typeface="Times" panose="02020603050405020304" pitchFamily="18" charset="0"/>
                <a:ea typeface="Times" panose="02020603050405020304" pitchFamily="18" charset="0"/>
                <a:cs typeface="Arial" panose="020B0604020202020204" pitchFamily="34" charset="0"/>
              </a:rPr>
              <a:t>label. </a:t>
            </a:r>
            <a:r>
              <a:rPr lang="en-US" altLang="zh-CN" sz="1000" i="1" dirty="0">
                <a:latin typeface="Times" panose="02020603050405020304" pitchFamily="18" charset="0"/>
                <a:ea typeface="Times" panose="02020603050405020304" pitchFamily="18" charset="0"/>
                <a:cs typeface="Arial" panose="020B0604020202020204" pitchFamily="34" charset="0"/>
              </a:rPr>
              <a:t>Press firmly onto the surface.</a:t>
            </a:r>
          </a:p>
          <a:p>
            <a:r>
              <a:rPr lang="en-US" altLang="zh-CN" sz="1000" i="1" dirty="0">
                <a:latin typeface="Times" panose="02020603050405020304" pitchFamily="18" charset="0"/>
                <a:ea typeface="Times" panose="02020603050405020304" pitchFamily="18" charset="0"/>
                <a:cs typeface="Arial" panose="020B0604020202020204" pitchFamily="34" charset="0"/>
              </a:rPr>
              <a:t>  </a:t>
            </a:r>
            <a:r>
              <a:rPr lang="en-US" altLang="zh-CN" sz="1000" b="1" i="1" dirty="0">
                <a:latin typeface="Times" panose="02020603050405020304" pitchFamily="18" charset="0"/>
                <a:ea typeface="Times" panose="02020603050405020304" pitchFamily="18" charset="0"/>
                <a:cs typeface="Arial" panose="020B0604020202020204" pitchFamily="34" charset="0"/>
              </a:rPr>
              <a:t>d</a:t>
            </a:r>
            <a:r>
              <a:rPr lang="en-US" altLang="zh-CN" sz="1000" i="1" dirty="0">
                <a:latin typeface="Times" panose="02020603050405020304" pitchFamily="18" charset="0"/>
                <a:ea typeface="Times" panose="02020603050405020304" pitchFamily="18" charset="0"/>
                <a:cs typeface="Arial" panose="020B0604020202020204" pitchFamily="34" charset="0"/>
              </a:rPr>
              <a:t>. </a:t>
            </a:r>
            <a:r>
              <a:rPr lang="en-US" altLang="zh-CN" sz="1000" i="1" dirty="0" smtClean="0">
                <a:latin typeface="Times" panose="02020603050405020304" pitchFamily="18" charset="0"/>
                <a:ea typeface="Times" panose="02020603050405020304" pitchFamily="18" charset="0"/>
                <a:cs typeface="Arial" panose="020B0604020202020204" pitchFamily="34" charset="0"/>
              </a:rPr>
              <a:t> Squeeze </a:t>
            </a:r>
            <a:r>
              <a:rPr lang="en-US" altLang="zh-CN" sz="1000" i="1" dirty="0">
                <a:latin typeface="Times" panose="02020603050405020304" pitchFamily="18" charset="0"/>
                <a:ea typeface="Times" panose="02020603050405020304" pitchFamily="18" charset="0"/>
                <a:cs typeface="Arial" panose="020B0604020202020204" pitchFamily="34" charset="0"/>
              </a:rPr>
              <a:t>out air bubbles with the edge of a credit card</a:t>
            </a:r>
          </a:p>
          <a:p>
            <a:r>
              <a:rPr lang="en-US" altLang="zh-CN" sz="1000" i="1" dirty="0">
                <a:latin typeface="Times" panose="02020603050405020304" pitchFamily="18" charset="0"/>
                <a:ea typeface="Times" panose="02020603050405020304" pitchFamily="18" charset="0"/>
                <a:cs typeface="Arial" panose="020B0604020202020204" pitchFamily="34" charset="0"/>
              </a:rPr>
              <a:t>  </a:t>
            </a:r>
            <a:r>
              <a:rPr lang="en-US" altLang="zh-CN" sz="1000" i="1" dirty="0" smtClean="0">
                <a:latin typeface="Times" panose="02020603050405020304" pitchFamily="18" charset="0"/>
                <a:ea typeface="Times" panose="02020603050405020304" pitchFamily="18" charset="0"/>
                <a:cs typeface="Arial" panose="020B0604020202020204" pitchFamily="34" charset="0"/>
              </a:rPr>
              <a:t>    or </a:t>
            </a:r>
            <a:r>
              <a:rPr lang="en-US" altLang="zh-CN" sz="1000" i="1" dirty="0">
                <a:latin typeface="Times" panose="02020603050405020304" pitchFamily="18" charset="0"/>
                <a:ea typeface="Times" panose="02020603050405020304" pitchFamily="18" charset="0"/>
                <a:cs typeface="Arial" panose="020B0604020202020204" pitchFamily="34" charset="0"/>
              </a:rPr>
              <a:t>with a similar type straight edge.</a:t>
            </a:r>
            <a:endParaRPr lang="zh-CN" altLang="en-US" sz="1000" i="1" dirty="0">
              <a:latin typeface="Times" panose="02020603050405020304" pitchFamily="18" charset="0"/>
              <a:ea typeface="Times" panose="02020603050405020304" pitchFamily="18" charset="0"/>
              <a:cs typeface="Arial" panose="020B0604020202020204" pitchFamily="34" charset="0"/>
            </a:endParaRPr>
          </a:p>
        </p:txBody>
      </p:sp>
      <p:sp>
        <p:nvSpPr>
          <p:cNvPr id="23" name="矩形 22"/>
          <p:cNvSpPr/>
          <p:nvPr/>
        </p:nvSpPr>
        <p:spPr>
          <a:xfrm>
            <a:off x="260648" y="278346"/>
            <a:ext cx="2062616" cy="276999"/>
          </a:xfrm>
          <a:prstGeom prst="rect">
            <a:avLst/>
          </a:prstGeom>
        </p:spPr>
        <p:txBody>
          <a:bodyPr wrap="none">
            <a:spAutoFit/>
          </a:bodyPr>
          <a:lstStyle/>
          <a:p>
            <a:r>
              <a:rPr lang="en-US" altLang="zh-CN" sz="1200" b="1" dirty="0"/>
              <a:t>Important Safety Information</a:t>
            </a:r>
            <a:endParaRPr lang="zh-CN" altLang="en-US" sz="1200" dirty="0">
              <a:solidFill>
                <a:prstClr val="black"/>
              </a:solidFill>
            </a:endParaRPr>
          </a:p>
        </p:txBody>
      </p:sp>
      <p:sp>
        <p:nvSpPr>
          <p:cNvPr id="19" name="矩形 18"/>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4</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2053" name="Picture 5" descr="警示2"/>
          <p:cNvPicPr>
            <a:picLocks noChangeAspect="1" noChangeArrowheads="1"/>
          </p:cNvPicPr>
          <p:nvPr/>
        </p:nvPicPr>
        <p:blipFill>
          <a:blip r:embed="rId3" cstate="print">
            <a:grayscl/>
            <a:biLevel thresh="50000"/>
            <a:extLst>
              <a:ext uri="{28A0092B-C50C-407E-A947-70E740481C1C}">
                <a14:useLocalDpi xmlns:a14="http://schemas.microsoft.com/office/drawing/2010/main" val="0"/>
              </a:ext>
            </a:extLst>
          </a:blip>
          <a:srcRect/>
          <a:stretch>
            <a:fillRect/>
          </a:stretch>
        </p:blipFill>
        <p:spPr bwMode="auto">
          <a:xfrm>
            <a:off x="845433" y="3272222"/>
            <a:ext cx="1712912" cy="157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6" descr="警示1"/>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874718" y="5823839"/>
            <a:ext cx="1703387" cy="1543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5" name="Picture 7" descr="皮带轮调节"/>
          <p:cNvPicPr>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3978096" y="3272222"/>
            <a:ext cx="2106613" cy="2073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6"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132790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16" name="矩形 15"/>
          <p:cNvSpPr/>
          <p:nvPr/>
        </p:nvSpPr>
        <p:spPr>
          <a:xfrm>
            <a:off x="4174003" y="2392015"/>
            <a:ext cx="1517777" cy="307777"/>
          </a:xfrm>
          <a:prstGeom prst="rect">
            <a:avLst/>
          </a:prstGeom>
        </p:spPr>
        <p:txBody>
          <a:bodyPr wrap="square">
            <a:spAutoFit/>
          </a:bodyPr>
          <a:lstStyle/>
          <a:p>
            <a:r>
              <a:rPr lang="en-US" altLang="zh-CN" sz="1400" i="1" dirty="0"/>
              <a:t>The lifting hook</a:t>
            </a:r>
            <a:endParaRPr lang="zh-CN" altLang="en-US" sz="1400" i="1" dirty="0"/>
          </a:p>
        </p:txBody>
      </p:sp>
      <p:sp>
        <p:nvSpPr>
          <p:cNvPr id="18" name="矩形 17"/>
          <p:cNvSpPr/>
          <p:nvPr/>
        </p:nvSpPr>
        <p:spPr>
          <a:xfrm>
            <a:off x="260648" y="278346"/>
            <a:ext cx="2062616" cy="276999"/>
          </a:xfrm>
          <a:prstGeom prst="rect">
            <a:avLst/>
          </a:prstGeom>
        </p:spPr>
        <p:txBody>
          <a:bodyPr wrap="none">
            <a:spAutoFit/>
          </a:bodyPr>
          <a:lstStyle/>
          <a:p>
            <a:r>
              <a:rPr lang="en-US" altLang="zh-CN" sz="1200" b="1" dirty="0"/>
              <a:t>Important Safety Information</a:t>
            </a:r>
            <a:endParaRPr lang="zh-CN" altLang="en-US" sz="1200" dirty="0">
              <a:solidFill>
                <a:prstClr val="black"/>
              </a:solidFill>
            </a:endParaRPr>
          </a:p>
        </p:txBody>
      </p:sp>
      <p:sp>
        <p:nvSpPr>
          <p:cNvPr id="17" name="矩形 16"/>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5</a:t>
            </a:r>
            <a:endParaRPr lang="zh-CN" altLang="en-US" sz="1600" b="1" dirty="0">
              <a:ln w="0"/>
              <a:solidFill>
                <a:schemeClr val="tx1"/>
              </a:solidFill>
              <a:effectLst>
                <a:outerShdw blurRad="38100" dist="19050" dir="2700000" algn="tl" rotWithShape="0">
                  <a:schemeClr val="dk1">
                    <a:alpha val="40000"/>
                  </a:schemeClr>
                </a:outerShdw>
              </a:effectLst>
            </a:endParaRPr>
          </a:p>
        </p:txBody>
      </p:sp>
      <p:sp>
        <p:nvSpPr>
          <p:cNvPr id="2" name="文本框 1"/>
          <p:cNvSpPr txBox="1"/>
          <p:nvPr/>
        </p:nvSpPr>
        <p:spPr>
          <a:xfrm>
            <a:off x="4328939" y="5232358"/>
            <a:ext cx="1356736" cy="307777"/>
          </a:xfrm>
          <a:prstGeom prst="rect">
            <a:avLst/>
          </a:prstGeom>
          <a:noFill/>
        </p:spPr>
        <p:txBody>
          <a:bodyPr wrap="square" rtlCol="0">
            <a:spAutoFit/>
          </a:bodyPr>
          <a:lstStyle/>
          <a:p>
            <a:r>
              <a:rPr lang="en-US" altLang="zh-CN" sz="1400" i="1" dirty="0"/>
              <a:t>Nameplate</a:t>
            </a:r>
            <a:endParaRPr lang="zh-CN" altLang="en-US" sz="1400" i="1" dirty="0"/>
          </a:p>
        </p:txBody>
      </p:sp>
      <p:pic>
        <p:nvPicPr>
          <p:cNvPr id="25" name="图片 24"/>
          <p:cNvPicPr>
            <a:picLocks noChangeAspect="1"/>
          </p:cNvPicPr>
          <p:nvPr/>
        </p:nvPicPr>
        <p:blipFill>
          <a:blip r:embed="rId3"/>
          <a:stretch>
            <a:fillRect/>
          </a:stretch>
        </p:blipFill>
        <p:spPr>
          <a:xfrm>
            <a:off x="4363516" y="947758"/>
            <a:ext cx="923049" cy="1375771"/>
          </a:xfrm>
          <a:prstGeom prst="rect">
            <a:avLst/>
          </a:prstGeom>
        </p:spPr>
      </p:pic>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11560"/>
          <a:stretch/>
        </p:blipFill>
        <p:spPr>
          <a:xfrm>
            <a:off x="691953" y="3779912"/>
            <a:ext cx="2235488" cy="1732591"/>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12230">
            <a:off x="1964574" y="4899683"/>
            <a:ext cx="717380" cy="352633"/>
          </a:xfrm>
          <a:prstGeom prst="rect">
            <a:avLst/>
          </a:prstGeom>
          <a:scene3d>
            <a:camera prst="isometricTopUp"/>
            <a:lightRig rig="threePt" dir="t"/>
          </a:scene3d>
        </p:spPr>
      </p:pic>
      <p:sp>
        <p:nvSpPr>
          <p:cNvPr id="27" name="下箭头 26"/>
          <p:cNvSpPr/>
          <p:nvPr/>
        </p:nvSpPr>
        <p:spPr>
          <a:xfrm rot="7586661">
            <a:off x="2850866" y="4980984"/>
            <a:ext cx="209071" cy="36921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027" y="857051"/>
            <a:ext cx="3000371" cy="2304256"/>
          </a:xfrm>
          <a:prstGeom prst="rect">
            <a:avLst/>
          </a:prstGeom>
        </p:spPr>
      </p:pic>
      <p:sp>
        <p:nvSpPr>
          <p:cNvPr id="26" name="下箭头 25"/>
          <p:cNvSpPr/>
          <p:nvPr/>
        </p:nvSpPr>
        <p:spPr>
          <a:xfrm rot="7586661">
            <a:off x="2332489" y="2594049"/>
            <a:ext cx="209071" cy="36921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21" name="图片 17" descr="屏幕剪辑"/>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9391" y="3779912"/>
            <a:ext cx="2667000" cy="133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图片 18"/>
          <p:cNvPicPr>
            <a:picLocks noChangeAspect="1"/>
          </p:cNvPicPr>
          <p:nvPr/>
        </p:nvPicPr>
        <p:blipFill>
          <a:blip r:embed="rId8"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1132790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pic>
        <p:nvPicPr>
          <p:cNvPr id="5" name="图片 4"/>
          <p:cNvPicPr>
            <a:picLocks noChangeAspect="1"/>
          </p:cNvPicPr>
          <p:nvPr/>
        </p:nvPicPr>
        <p:blipFill rotWithShape="1">
          <a:blip r:embed="rId3" cstate="print">
            <a:biLevel thresh="75000"/>
          </a:blip>
          <a:srcRect t="2182" r="69187" b="69455"/>
          <a:stretch/>
        </p:blipFill>
        <p:spPr>
          <a:xfrm>
            <a:off x="260648" y="1169126"/>
            <a:ext cx="3096343" cy="1872209"/>
          </a:xfrm>
          <a:prstGeom prst="rect">
            <a:avLst/>
          </a:prstGeom>
        </p:spPr>
      </p:pic>
      <p:pic>
        <p:nvPicPr>
          <p:cNvPr id="9" name="图片 8"/>
          <p:cNvPicPr>
            <a:picLocks noChangeAspect="1"/>
          </p:cNvPicPr>
          <p:nvPr/>
        </p:nvPicPr>
        <p:blipFill>
          <a:blip r:embed="rId4" cstate="print">
            <a:biLevel thresh="75000"/>
          </a:blip>
          <a:stretch>
            <a:fillRect/>
          </a:stretch>
        </p:blipFill>
        <p:spPr>
          <a:xfrm>
            <a:off x="274642" y="4622078"/>
            <a:ext cx="3082349" cy="1875842"/>
          </a:xfrm>
          <a:prstGeom prst="rect">
            <a:avLst/>
          </a:prstGeom>
        </p:spPr>
      </p:pic>
      <p:pic>
        <p:nvPicPr>
          <p:cNvPr id="11" name="图片 10" descr="屏幕剪辑"/>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3663682" y="4680477"/>
            <a:ext cx="1349494" cy="3373734"/>
          </a:xfrm>
          <a:prstGeom prst="rect">
            <a:avLst/>
          </a:prstGeom>
        </p:spPr>
      </p:pic>
      <p:pic>
        <p:nvPicPr>
          <p:cNvPr id="13" name="图片 12" descr="屏幕剪辑"/>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3467701" y="1156110"/>
            <a:ext cx="1587808" cy="2263761"/>
          </a:xfrm>
          <a:prstGeom prst="rect">
            <a:avLst/>
          </a:prstGeom>
        </p:spPr>
      </p:pic>
      <p:sp>
        <p:nvSpPr>
          <p:cNvPr id="14" name="矩形 13"/>
          <p:cNvSpPr/>
          <p:nvPr/>
        </p:nvSpPr>
        <p:spPr>
          <a:xfrm>
            <a:off x="5022928" y="3034630"/>
            <a:ext cx="1681871" cy="246221"/>
          </a:xfrm>
          <a:prstGeom prst="rect">
            <a:avLst/>
          </a:prstGeom>
        </p:spPr>
        <p:txBody>
          <a:bodyPr wrap="none">
            <a:spAutoFit/>
          </a:bodyPr>
          <a:lstStyle/>
          <a:p>
            <a:r>
              <a:rPr lang="en-US" altLang="zh-CN" sz="1000" dirty="0">
                <a:latin typeface="Arial" panose="020B0604020202020204" pitchFamily="34" charset="0"/>
              </a:rPr>
              <a:t>Danger: Rotating Driveline</a:t>
            </a:r>
            <a:endParaRPr lang="zh-CN" altLang="en-US" dirty="0"/>
          </a:p>
        </p:txBody>
      </p:sp>
      <p:sp>
        <p:nvSpPr>
          <p:cNvPr id="15" name="矩形 14"/>
          <p:cNvSpPr/>
          <p:nvPr/>
        </p:nvSpPr>
        <p:spPr>
          <a:xfrm>
            <a:off x="5115100" y="7558239"/>
            <a:ext cx="1497526" cy="246221"/>
          </a:xfrm>
          <a:prstGeom prst="rect">
            <a:avLst/>
          </a:prstGeom>
        </p:spPr>
        <p:txBody>
          <a:bodyPr wrap="none">
            <a:spAutoFit/>
          </a:bodyPr>
          <a:lstStyle/>
          <a:p>
            <a:r>
              <a:rPr lang="en-US" altLang="zh-CN" sz="1000" dirty="0">
                <a:latin typeface="Arial" panose="020B0604020202020204" pitchFamily="34" charset="0"/>
              </a:rPr>
              <a:t>Danger: Guard Missing</a:t>
            </a:r>
            <a:endParaRPr lang="zh-CN" altLang="en-US" dirty="0"/>
          </a:p>
        </p:txBody>
      </p:sp>
      <p:sp>
        <p:nvSpPr>
          <p:cNvPr id="18" name="矩形 17"/>
          <p:cNvSpPr/>
          <p:nvPr/>
        </p:nvSpPr>
        <p:spPr>
          <a:xfrm>
            <a:off x="260648" y="278346"/>
            <a:ext cx="2289409" cy="276999"/>
          </a:xfrm>
          <a:prstGeom prst="rect">
            <a:avLst/>
          </a:prstGeom>
        </p:spPr>
        <p:txBody>
          <a:bodyPr wrap="none">
            <a:spAutoFit/>
          </a:bodyPr>
          <a:lstStyle/>
          <a:p>
            <a:r>
              <a:rPr lang="en-US" altLang="zh-CN" sz="1200" b="1" dirty="0" smtClean="0">
                <a:latin typeface="Arial" panose="020B0604020202020204" pitchFamily="34" charset="0"/>
              </a:rPr>
              <a:t>Important Safety Information</a:t>
            </a:r>
            <a:endParaRPr lang="zh-CN" altLang="en-US" sz="1200" dirty="0">
              <a:solidFill>
                <a:prstClr val="black"/>
              </a:solidFill>
            </a:endParaRPr>
          </a:p>
        </p:txBody>
      </p:sp>
      <p:sp>
        <p:nvSpPr>
          <p:cNvPr id="19" name="矩形 18"/>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6</a:t>
            </a:r>
            <a:endParaRPr lang="zh-CN" altLang="en-US" sz="1600" b="1" dirty="0">
              <a:ln w="0"/>
              <a:solidFill>
                <a:schemeClr val="tx1"/>
              </a:solidFill>
              <a:effectLst>
                <a:outerShdw blurRad="38100" dist="19050" dir="2700000" algn="tl" rotWithShape="0">
                  <a:schemeClr val="dk1">
                    <a:alpha val="40000"/>
                  </a:schemeClr>
                </a:outerShdw>
              </a:effectLst>
            </a:endParaRPr>
          </a:p>
        </p:txBody>
      </p:sp>
      <p:pic>
        <p:nvPicPr>
          <p:cNvPr id="17" name="图片 16"/>
          <p:cNvPicPr>
            <a:picLocks noChangeAspect="1"/>
          </p:cNvPicPr>
          <p:nvPr/>
        </p:nvPicPr>
        <p:blipFill>
          <a:blip r:embed="rId7"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2520169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680928" y="6264181"/>
            <a:ext cx="2234744" cy="19706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3546043" y="2354625"/>
            <a:ext cx="3044635" cy="345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3" name="矩形 12"/>
          <p:cNvSpPr/>
          <p:nvPr/>
        </p:nvSpPr>
        <p:spPr>
          <a:xfrm>
            <a:off x="3546043" y="1691933"/>
            <a:ext cx="3054809" cy="5608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cxnSp>
        <p:nvCxnSpPr>
          <p:cNvPr id="7" name="直接连接符 6"/>
          <p:cNvCxnSpPr/>
          <p:nvPr/>
        </p:nvCxnSpPr>
        <p:spPr>
          <a:xfrm>
            <a:off x="374027" y="611560"/>
            <a:ext cx="6162733" cy="0"/>
          </a:xfrm>
          <a:prstGeom prst="line">
            <a:avLst/>
          </a:prstGeom>
        </p:spPr>
        <p:style>
          <a:lnRef idx="3">
            <a:schemeClr val="dk1"/>
          </a:lnRef>
          <a:fillRef idx="0">
            <a:schemeClr val="dk1"/>
          </a:fillRef>
          <a:effectRef idx="2">
            <a:schemeClr val="dk1"/>
          </a:effectRef>
          <a:fontRef idx="minor">
            <a:schemeClr val="tx1"/>
          </a:fontRef>
        </p:style>
      </p:cxnSp>
      <p:cxnSp>
        <p:nvCxnSpPr>
          <p:cNvPr id="12" name="直接连接符 11"/>
          <p:cNvCxnSpPr/>
          <p:nvPr/>
        </p:nvCxnSpPr>
        <p:spPr>
          <a:xfrm>
            <a:off x="374027" y="8964488"/>
            <a:ext cx="6162733" cy="0"/>
          </a:xfrm>
          <a:prstGeom prst="line">
            <a:avLst/>
          </a:prstGeom>
        </p:spPr>
        <p:style>
          <a:lnRef idx="3">
            <a:schemeClr val="dk1"/>
          </a:lnRef>
          <a:fillRef idx="0">
            <a:schemeClr val="dk1"/>
          </a:fillRef>
          <a:effectRef idx="2">
            <a:schemeClr val="dk1"/>
          </a:effectRef>
          <a:fontRef idx="minor">
            <a:schemeClr val="tx1"/>
          </a:fontRef>
        </p:style>
      </p:cxnSp>
      <p:sp>
        <p:nvSpPr>
          <p:cNvPr id="26" name="矩形 25"/>
          <p:cNvSpPr/>
          <p:nvPr/>
        </p:nvSpPr>
        <p:spPr>
          <a:xfrm>
            <a:off x="60848" y="819962"/>
            <a:ext cx="3349819" cy="2800767"/>
          </a:xfrm>
          <a:prstGeom prst="rect">
            <a:avLst/>
          </a:prstGeom>
        </p:spPr>
        <p:txBody>
          <a:bodyPr wrap="square">
            <a:spAutoFit/>
          </a:bodyPr>
          <a:lstStyle/>
          <a:p>
            <a:r>
              <a:rPr lang="en-US" altLang="zh-CN" sz="1000" dirty="0" smtClean="0"/>
              <a:t>We</a:t>
            </a:r>
            <a:r>
              <a:rPr lang="zh-CN" altLang="en-US" sz="1000" dirty="0" smtClean="0"/>
              <a:t> </a:t>
            </a:r>
            <a:r>
              <a:rPr lang="zh-CN" altLang="en-US" sz="1000" dirty="0"/>
              <a:t>welcomes you to the growing family of </a:t>
            </a:r>
            <a:r>
              <a:rPr lang="zh-CN" altLang="en-US" sz="1000" dirty="0" smtClean="0"/>
              <a:t>new </a:t>
            </a:r>
            <a:r>
              <a:rPr lang="en-US" altLang="zh-CN" sz="1000" dirty="0" smtClean="0"/>
              <a:t>product owners.</a:t>
            </a:r>
            <a:endParaRPr lang="zh-CN" altLang="en-US" sz="1000" dirty="0"/>
          </a:p>
          <a:p>
            <a:r>
              <a:rPr lang="en-US" altLang="zh-CN" sz="1000" dirty="0"/>
              <a:t>This Flail Mower has been designed with care and built by skilled workers using quality materials. Proper assembly, maintenance, and safe operating practices will help you get years of satisfactory use from this machine</a:t>
            </a:r>
            <a:r>
              <a:rPr lang="en-US" altLang="zh-CN" sz="1000" dirty="0" smtClean="0"/>
              <a:t>.</a:t>
            </a:r>
          </a:p>
          <a:p>
            <a:r>
              <a:rPr lang="en-US" altLang="zh-CN" sz="1600" b="1" i="1" dirty="0"/>
              <a:t>Application</a:t>
            </a:r>
          </a:p>
          <a:p>
            <a:r>
              <a:rPr lang="en-US" altLang="zh-CN" sz="1000" dirty="0"/>
              <a:t>The </a:t>
            </a:r>
            <a:r>
              <a:rPr lang="en-US" altLang="zh-CN" sz="1000" dirty="0" smtClean="0"/>
              <a:t>Heavy </a:t>
            </a:r>
            <a:r>
              <a:rPr lang="en-US" altLang="zh-CN" sz="1000" dirty="0"/>
              <a:t>duty </a:t>
            </a:r>
            <a:r>
              <a:rPr lang="en-US" altLang="zh-CN" sz="1000" dirty="0" smtClean="0"/>
              <a:t>L.TRE </a:t>
            </a:r>
            <a:r>
              <a:rPr lang="en-US" altLang="zh-CN" sz="1000" dirty="0"/>
              <a:t>Series </a:t>
            </a:r>
            <a:r>
              <a:rPr lang="en-US" altLang="zh-CN" sz="1000" dirty="0" smtClean="0"/>
              <a:t>Flail</a:t>
            </a:r>
            <a:r>
              <a:rPr lang="en-US" altLang="zh-CN" sz="1000" dirty="0"/>
              <a:t> Mowers are </a:t>
            </a:r>
            <a:endParaRPr lang="en-US" altLang="zh-CN" sz="1000" dirty="0" smtClean="0"/>
          </a:p>
          <a:p>
            <a:r>
              <a:rPr lang="en-US" altLang="zh-CN" sz="1000" dirty="0" smtClean="0"/>
              <a:t>designed</a:t>
            </a:r>
            <a:r>
              <a:rPr lang="en-US" altLang="zh-CN" sz="1000" dirty="0"/>
              <a:t> and built to provide excellent cutting performance on gently sloping or slightly contoured </a:t>
            </a:r>
            <a:r>
              <a:rPr lang="en-US" altLang="zh-CN" sz="1000" dirty="0" smtClean="0"/>
              <a:t>right-of</a:t>
            </a:r>
            <a:r>
              <a:rPr lang="en-US" altLang="zh-CN" sz="1000" dirty="0"/>
              <a:t> ways, </a:t>
            </a:r>
            <a:endParaRPr lang="en-US" altLang="zh-CN" sz="1000" dirty="0" smtClean="0"/>
          </a:p>
          <a:p>
            <a:r>
              <a:rPr lang="en-US" altLang="zh-CN" sz="1000" dirty="0" smtClean="0"/>
              <a:t>roadsides</a:t>
            </a:r>
            <a:r>
              <a:rPr lang="en-US" altLang="zh-CN" sz="1000" dirty="0"/>
              <a:t>, </a:t>
            </a:r>
            <a:r>
              <a:rPr lang="en-US" altLang="zh-CN" sz="1000" dirty="0" smtClean="0"/>
              <a:t>ditches</a:t>
            </a:r>
            <a:r>
              <a:rPr lang="en-US" altLang="zh-CN" sz="1000" dirty="0"/>
              <a:t>, pastures, nurseries, and smaller fields of </a:t>
            </a:r>
            <a:r>
              <a:rPr lang="en-US" altLang="zh-CN" sz="1000" dirty="0" smtClean="0"/>
              <a:t>row crop</a:t>
            </a:r>
            <a:r>
              <a:rPr lang="en-US" altLang="zh-CN" sz="1000" dirty="0"/>
              <a:t> debris, stalks, and residual agricultural growth.</a:t>
            </a:r>
          </a:p>
          <a:p>
            <a:r>
              <a:rPr lang="en-US" altLang="zh-CN" sz="1000" dirty="0" smtClean="0"/>
              <a:t>KM series has </a:t>
            </a:r>
            <a:r>
              <a:rPr lang="en-US" altLang="zh-CN" sz="1000" dirty="0"/>
              <a:t>5</a:t>
            </a:r>
            <a:r>
              <a:rPr lang="en-US" altLang="zh-CN" sz="1000" dirty="0" smtClean="0"/>
              <a:t> models available: 1250mm, 1550mm, 1750mm, cutting </a:t>
            </a:r>
            <a:r>
              <a:rPr lang="en-US" altLang="zh-CN" sz="1000" dirty="0"/>
              <a:t>width, cutting angle, displacement, three point suspension, equipped with a </a:t>
            </a:r>
            <a:r>
              <a:rPr lang="en-US" altLang="zh-CN" sz="1000" dirty="0" smtClean="0"/>
              <a:t>50HP to 70HP </a:t>
            </a:r>
            <a:r>
              <a:rPr lang="en-US" altLang="zh-CN" sz="1000" dirty="0"/>
              <a:t>tractor. Specially designed for cutting orchard, on both sides of highway slope, ditch.</a:t>
            </a:r>
            <a:endParaRPr lang="zh-CN" altLang="zh-CN" sz="1000" dirty="0"/>
          </a:p>
        </p:txBody>
      </p:sp>
      <p:sp>
        <p:nvSpPr>
          <p:cNvPr id="29" name="矩形 28"/>
          <p:cNvSpPr/>
          <p:nvPr/>
        </p:nvSpPr>
        <p:spPr>
          <a:xfrm>
            <a:off x="52787" y="5540147"/>
            <a:ext cx="3429000" cy="1569660"/>
          </a:xfrm>
          <a:prstGeom prst="rect">
            <a:avLst/>
          </a:prstGeom>
        </p:spPr>
        <p:txBody>
          <a:bodyPr>
            <a:spAutoFit/>
          </a:bodyPr>
          <a:lstStyle/>
          <a:p>
            <a:r>
              <a:rPr lang="zh-CN" altLang="en-US" sz="1600" b="1" i="1" dirty="0" smtClean="0"/>
              <a:t>Using This Manual</a:t>
            </a:r>
          </a:p>
          <a:p>
            <a:r>
              <a:rPr lang="zh-CN" altLang="en-US" sz="1000" dirty="0" smtClean="0"/>
              <a:t>• This Operator</a:t>
            </a:r>
            <a:r>
              <a:rPr lang="en-US" altLang="zh-CN" sz="1000" dirty="0" smtClean="0"/>
              <a:t>’</a:t>
            </a:r>
            <a:r>
              <a:rPr lang="zh-CN" altLang="en-US" sz="1000" dirty="0" smtClean="0"/>
              <a:t>s Manual is designed to help familiarize</a:t>
            </a:r>
          </a:p>
          <a:p>
            <a:r>
              <a:rPr lang="zh-CN" altLang="en-US" sz="1000" dirty="0" smtClean="0"/>
              <a:t>you with safety, assembly, operation, adjustments,</a:t>
            </a:r>
          </a:p>
          <a:p>
            <a:r>
              <a:rPr lang="zh-CN" altLang="en-US" sz="1000" dirty="0" smtClean="0"/>
              <a:t>troubleshooting, and maintenance. Read this manual</a:t>
            </a:r>
          </a:p>
          <a:p>
            <a:r>
              <a:rPr lang="zh-CN" altLang="en-US" sz="1000" dirty="0" smtClean="0"/>
              <a:t>and follow the recommendations to help ensure safe</a:t>
            </a:r>
          </a:p>
          <a:p>
            <a:r>
              <a:rPr lang="zh-CN" altLang="en-US" sz="1000" dirty="0" smtClean="0"/>
              <a:t>and efficient operation.</a:t>
            </a:r>
          </a:p>
          <a:p>
            <a:r>
              <a:rPr lang="zh-CN" altLang="en-US" sz="1000" dirty="0" smtClean="0"/>
              <a:t>• The information contained within this manual was</a:t>
            </a:r>
          </a:p>
          <a:p>
            <a:r>
              <a:rPr lang="zh-CN" altLang="en-US" sz="1000" dirty="0" smtClean="0"/>
              <a:t>current at the time of printing. Some parts may change</a:t>
            </a:r>
          </a:p>
          <a:p>
            <a:r>
              <a:rPr lang="zh-CN" altLang="en-US" sz="1000" dirty="0" smtClean="0"/>
              <a:t>slightly to assure you of the best performance.</a:t>
            </a:r>
          </a:p>
        </p:txBody>
      </p:sp>
      <p:sp>
        <p:nvSpPr>
          <p:cNvPr id="2" name="矩形 1"/>
          <p:cNvSpPr/>
          <p:nvPr/>
        </p:nvSpPr>
        <p:spPr>
          <a:xfrm>
            <a:off x="3429000" y="611560"/>
            <a:ext cx="3429000" cy="1138773"/>
          </a:xfrm>
          <a:prstGeom prst="rect">
            <a:avLst/>
          </a:prstGeom>
        </p:spPr>
        <p:txBody>
          <a:bodyPr>
            <a:spAutoFit/>
          </a:bodyPr>
          <a:lstStyle/>
          <a:p>
            <a:r>
              <a:rPr lang="en-US" altLang="zh-CN" sz="1600" b="1" i="1" dirty="0"/>
              <a:t>Terminology</a:t>
            </a:r>
          </a:p>
          <a:p>
            <a:r>
              <a:rPr lang="en-US" altLang="zh-CN" sz="1000" dirty="0">
                <a:latin typeface="Arial" panose="020B0604020202020204" pitchFamily="34" charset="0"/>
              </a:rPr>
              <a:t>“</a:t>
            </a:r>
            <a:r>
              <a:rPr lang="en-US" altLang="zh-CN" sz="1000" dirty="0"/>
              <a:t>Right” or “Left” as used in this manual is determined by facing the direction the machine will operate </a:t>
            </a:r>
            <a:r>
              <a:rPr lang="en-US" altLang="zh-CN" sz="1000" dirty="0" smtClean="0"/>
              <a:t>when used unless </a:t>
            </a:r>
            <a:r>
              <a:rPr lang="en-US" altLang="zh-CN" sz="1000" dirty="0"/>
              <a:t>otherwise stated.</a:t>
            </a:r>
            <a:endParaRPr lang="zh-CN" altLang="en-US" sz="1000" dirty="0"/>
          </a:p>
          <a:p>
            <a:endParaRPr lang="en-US" altLang="zh-CN" sz="1100" dirty="0">
              <a:latin typeface="Arial" panose="020B0604020202020204" pitchFamily="34" charset="0"/>
            </a:endParaRPr>
          </a:p>
          <a:p>
            <a:endParaRPr lang="en-US" altLang="zh-CN" sz="1100" dirty="0">
              <a:latin typeface="Arial" panose="020B0604020202020204" pitchFamily="34" charset="0"/>
            </a:endParaRPr>
          </a:p>
        </p:txBody>
      </p:sp>
      <p:sp>
        <p:nvSpPr>
          <p:cNvPr id="3" name="矩形 2"/>
          <p:cNvSpPr/>
          <p:nvPr/>
        </p:nvSpPr>
        <p:spPr>
          <a:xfrm>
            <a:off x="3501008" y="1331641"/>
            <a:ext cx="1107483" cy="584775"/>
          </a:xfrm>
          <a:prstGeom prst="rect">
            <a:avLst/>
          </a:prstGeom>
        </p:spPr>
        <p:txBody>
          <a:bodyPr wrap="square">
            <a:spAutoFit/>
          </a:bodyPr>
          <a:lstStyle/>
          <a:p>
            <a:r>
              <a:rPr lang="en-US" altLang="zh-CN" sz="1600" b="1" i="1" dirty="0" smtClean="0"/>
              <a:t>Definitions</a:t>
            </a:r>
            <a:endParaRPr lang="zh-CN" altLang="en-US" sz="1600" dirty="0" smtClean="0"/>
          </a:p>
          <a:p>
            <a:endParaRPr lang="zh-CN" altLang="en-US" sz="1600" b="1" dirty="0">
              <a:latin typeface="Calibri" pitchFamily="34" charset="0"/>
            </a:endParaRPr>
          </a:p>
        </p:txBody>
      </p:sp>
      <p:sp>
        <p:nvSpPr>
          <p:cNvPr id="5" name="矩形 4"/>
          <p:cNvSpPr/>
          <p:nvPr/>
        </p:nvSpPr>
        <p:spPr>
          <a:xfrm>
            <a:off x="3501008" y="1691680"/>
            <a:ext cx="3190184" cy="553998"/>
          </a:xfrm>
          <a:prstGeom prst="rect">
            <a:avLst/>
          </a:prstGeom>
        </p:spPr>
        <p:txBody>
          <a:bodyPr wrap="square">
            <a:spAutoFit/>
          </a:bodyPr>
          <a:lstStyle/>
          <a:p>
            <a:r>
              <a:rPr lang="en-US" altLang="zh-CN" sz="1000" b="1" dirty="0">
                <a:latin typeface="Arial" panose="020B0604020202020204" pitchFamily="34" charset="0"/>
              </a:rPr>
              <a:t>IMPORTANT: </a:t>
            </a:r>
            <a:r>
              <a:rPr lang="en-US" altLang="zh-CN" sz="1000" dirty="0">
                <a:latin typeface="Arial" panose="020B0604020202020204" pitchFamily="34" charset="0"/>
              </a:rPr>
              <a:t>A special point of information related</a:t>
            </a:r>
          </a:p>
          <a:p>
            <a:r>
              <a:rPr lang="en-US" altLang="zh-CN" sz="1000" dirty="0">
                <a:latin typeface="Arial" panose="020B0604020202020204" pitchFamily="34" charset="0"/>
              </a:rPr>
              <a:t>to the following topic. </a:t>
            </a:r>
            <a:r>
              <a:rPr lang="zh-CN" altLang="en-US" sz="1000" dirty="0" smtClean="0"/>
              <a:t>MATENG</a:t>
            </a:r>
            <a:r>
              <a:rPr lang="en-US" altLang="zh-CN" sz="1000" dirty="0" smtClean="0"/>
              <a:t>’s</a:t>
            </a:r>
            <a:r>
              <a:rPr lang="zh-CN" altLang="en-US" sz="1000" dirty="0" smtClean="0"/>
              <a:t> </a:t>
            </a:r>
            <a:r>
              <a:rPr lang="en-US" altLang="zh-CN" sz="1000" dirty="0" smtClean="0">
                <a:latin typeface="Arial" panose="020B0604020202020204" pitchFamily="34" charset="0"/>
              </a:rPr>
              <a:t>intention </a:t>
            </a:r>
            <a:r>
              <a:rPr lang="en-US" altLang="zh-CN" sz="1000" dirty="0">
                <a:latin typeface="Arial" panose="020B0604020202020204" pitchFamily="34" charset="0"/>
              </a:rPr>
              <a:t>is this</a:t>
            </a:r>
          </a:p>
          <a:p>
            <a:r>
              <a:rPr lang="en-US" altLang="zh-CN" sz="1000" dirty="0">
                <a:latin typeface="Arial" panose="020B0604020202020204" pitchFamily="34" charset="0"/>
              </a:rPr>
              <a:t>information must be read &amp; noted before continuing.</a:t>
            </a:r>
            <a:endParaRPr lang="zh-CN" altLang="en-US" sz="1000" dirty="0"/>
          </a:p>
        </p:txBody>
      </p:sp>
      <p:sp>
        <p:nvSpPr>
          <p:cNvPr id="11" name="矩形 10"/>
          <p:cNvSpPr/>
          <p:nvPr/>
        </p:nvSpPr>
        <p:spPr>
          <a:xfrm>
            <a:off x="3540856" y="2325536"/>
            <a:ext cx="3429000" cy="430887"/>
          </a:xfrm>
          <a:prstGeom prst="rect">
            <a:avLst/>
          </a:prstGeom>
        </p:spPr>
        <p:txBody>
          <a:bodyPr>
            <a:spAutoFit/>
          </a:bodyPr>
          <a:lstStyle/>
          <a:p>
            <a:r>
              <a:rPr lang="en-US" altLang="zh-CN" sz="1000" b="1" dirty="0">
                <a:latin typeface="Arial" panose="020B0604020202020204" pitchFamily="34" charset="0"/>
              </a:rPr>
              <a:t>NOTE: </a:t>
            </a:r>
            <a:r>
              <a:rPr lang="en-US" altLang="zh-CN" sz="1000" dirty="0">
                <a:latin typeface="Arial" panose="020B0604020202020204" pitchFamily="34" charset="0"/>
              </a:rPr>
              <a:t>A special point of information that the</a:t>
            </a:r>
          </a:p>
          <a:p>
            <a:r>
              <a:rPr lang="en-US" altLang="zh-CN" sz="1000" dirty="0">
                <a:latin typeface="Arial" panose="020B0604020202020204" pitchFamily="34" charset="0"/>
              </a:rPr>
              <a:t>operator should be aware of before continuing</a:t>
            </a:r>
            <a:r>
              <a:rPr lang="en-US" altLang="zh-CN" sz="1100" dirty="0">
                <a:latin typeface="Arial" panose="020B0604020202020204" pitchFamily="34" charset="0"/>
              </a:rPr>
              <a:t>.</a:t>
            </a:r>
            <a:endParaRPr lang="zh-CN" altLang="en-US" sz="1100" dirty="0"/>
          </a:p>
        </p:txBody>
      </p:sp>
      <p:sp>
        <p:nvSpPr>
          <p:cNvPr id="15" name="矩形 14"/>
          <p:cNvSpPr/>
          <p:nvPr/>
        </p:nvSpPr>
        <p:spPr>
          <a:xfrm>
            <a:off x="3429000" y="2843808"/>
            <a:ext cx="3429000" cy="1877437"/>
          </a:xfrm>
          <a:prstGeom prst="rect">
            <a:avLst/>
          </a:prstGeom>
        </p:spPr>
        <p:txBody>
          <a:bodyPr>
            <a:spAutoFit/>
          </a:bodyPr>
          <a:lstStyle/>
          <a:p>
            <a:r>
              <a:rPr lang="en-US" altLang="zh-CN" sz="1600" b="1" i="1" dirty="0"/>
              <a:t>Owner Assistance</a:t>
            </a:r>
          </a:p>
          <a:p>
            <a:r>
              <a:rPr lang="en-US" altLang="zh-CN" sz="1000" dirty="0"/>
              <a:t>The Online Warranty Registration or Warranty</a:t>
            </a:r>
          </a:p>
          <a:p>
            <a:r>
              <a:rPr lang="en-US" altLang="zh-CN" sz="1000" dirty="0"/>
              <a:t>Registration card should be completed by the dealer at the time of purchase. This information is to necessary provide you with quality customer service.</a:t>
            </a:r>
          </a:p>
          <a:p>
            <a:endParaRPr lang="en-US" altLang="zh-CN" sz="1000" dirty="0"/>
          </a:p>
          <a:p>
            <a:r>
              <a:rPr lang="en-US" altLang="zh-CN" sz="1000" dirty="0"/>
              <a:t>The parts on your </a:t>
            </a:r>
            <a:r>
              <a:rPr lang="en-US" altLang="zh-CN" sz="1000" dirty="0" smtClean="0"/>
              <a:t>Flail Mower have </a:t>
            </a:r>
            <a:r>
              <a:rPr lang="en-US" altLang="zh-CN" sz="1000" dirty="0"/>
              <a:t>been specially</a:t>
            </a:r>
          </a:p>
          <a:p>
            <a:r>
              <a:rPr lang="en-US" altLang="zh-CN" sz="1000" dirty="0"/>
              <a:t>designed by </a:t>
            </a:r>
            <a:r>
              <a:rPr lang="en-US" altLang="zh-CN" sz="1000" dirty="0" smtClean="0"/>
              <a:t> </a:t>
            </a:r>
            <a:r>
              <a:rPr lang="en-US" altLang="zh-CN" sz="1000" dirty="0"/>
              <a:t>and should only be replaced </a:t>
            </a:r>
            <a:r>
              <a:rPr lang="en-US" altLang="zh-CN" sz="1000" dirty="0" smtClean="0"/>
              <a:t>with genuine  </a:t>
            </a:r>
            <a:r>
              <a:rPr lang="en-US" altLang="zh-CN" sz="1000" dirty="0"/>
              <a:t>parts. Contact a MATENG dealer </a:t>
            </a:r>
            <a:r>
              <a:rPr lang="en-US" altLang="zh-CN" sz="1000" dirty="0" smtClean="0"/>
              <a:t>if customer </a:t>
            </a:r>
            <a:r>
              <a:rPr lang="en-US" altLang="zh-CN" sz="1000" dirty="0"/>
              <a:t>service or repair parts are required. Your </a:t>
            </a:r>
            <a:r>
              <a:rPr lang="en-US" altLang="zh-CN" sz="1000" dirty="0" smtClean="0"/>
              <a:t>dealer </a:t>
            </a:r>
            <a:r>
              <a:rPr lang="en-US" altLang="zh-CN" sz="1000" dirty="0"/>
              <a:t>has trained personnel, repair parts, </a:t>
            </a:r>
            <a:r>
              <a:rPr lang="en-US" altLang="zh-CN" sz="1000" dirty="0" smtClean="0"/>
              <a:t>and equipment </a:t>
            </a:r>
            <a:r>
              <a:rPr lang="en-US" altLang="zh-CN" sz="1000" dirty="0"/>
              <a:t>needed to service the implement.</a:t>
            </a:r>
            <a:endParaRPr lang="zh-CN" altLang="en-US" sz="1000" dirty="0"/>
          </a:p>
        </p:txBody>
      </p:sp>
      <p:sp>
        <p:nvSpPr>
          <p:cNvPr id="16" name="矩形 15"/>
          <p:cNvSpPr/>
          <p:nvPr/>
        </p:nvSpPr>
        <p:spPr>
          <a:xfrm>
            <a:off x="3445690" y="4803129"/>
            <a:ext cx="3429000" cy="1446550"/>
          </a:xfrm>
          <a:prstGeom prst="rect">
            <a:avLst/>
          </a:prstGeom>
        </p:spPr>
        <p:txBody>
          <a:bodyPr>
            <a:spAutoFit/>
          </a:bodyPr>
          <a:lstStyle/>
          <a:p>
            <a:r>
              <a:rPr lang="en-US" altLang="zh-CN" sz="1600" b="1" i="1" dirty="0"/>
              <a:t>Serial Number</a:t>
            </a:r>
          </a:p>
          <a:p>
            <a:r>
              <a:rPr lang="en-US" altLang="zh-CN" sz="1200" b="1" dirty="0"/>
              <a:t>Model No. </a:t>
            </a:r>
            <a:r>
              <a:rPr lang="en-US" altLang="zh-CN" sz="1200" b="1" dirty="0" smtClean="0"/>
              <a:t>________       Serial </a:t>
            </a:r>
            <a:r>
              <a:rPr lang="en-US" altLang="zh-CN" sz="1200" b="1" dirty="0"/>
              <a:t>No. _________</a:t>
            </a:r>
          </a:p>
          <a:p>
            <a:r>
              <a:rPr lang="en-US" altLang="zh-CN" sz="1000" dirty="0"/>
              <a:t>For quick reference and prompt service, record model</a:t>
            </a:r>
          </a:p>
          <a:p>
            <a:r>
              <a:rPr lang="en-US" altLang="zh-CN" sz="1000" dirty="0"/>
              <a:t>and serial number in the spaces provided above and</a:t>
            </a:r>
          </a:p>
          <a:p>
            <a:r>
              <a:rPr lang="en-US" altLang="zh-CN" sz="1000" dirty="0"/>
              <a:t>again on warranty page </a:t>
            </a:r>
            <a:r>
              <a:rPr lang="en-US" altLang="zh-CN" sz="1000" dirty="0" smtClean="0"/>
              <a:t>44. </a:t>
            </a:r>
            <a:r>
              <a:rPr lang="en-US" altLang="zh-CN" sz="1000" dirty="0"/>
              <a:t>Always provide model and</a:t>
            </a:r>
          </a:p>
          <a:p>
            <a:r>
              <a:rPr lang="en-US" altLang="zh-CN" sz="1000" dirty="0"/>
              <a:t>serial number when ordering parts and in </a:t>
            </a:r>
            <a:r>
              <a:rPr lang="en-US" altLang="zh-CN" sz="1000" dirty="0" smtClean="0"/>
              <a:t>all</a:t>
            </a:r>
          </a:p>
          <a:p>
            <a:r>
              <a:rPr lang="en-US" altLang="zh-CN" sz="1000" dirty="0" smtClean="0"/>
              <a:t>correspondences </a:t>
            </a:r>
            <a:r>
              <a:rPr lang="en-US" altLang="zh-CN" sz="1000" dirty="0"/>
              <a:t>with your </a:t>
            </a:r>
            <a:r>
              <a:rPr lang="en-US" altLang="zh-CN" sz="1000" dirty="0" smtClean="0"/>
              <a:t> </a:t>
            </a:r>
            <a:r>
              <a:rPr lang="en-US" altLang="zh-CN" sz="1000" dirty="0"/>
              <a:t>dealer. Refer </a:t>
            </a:r>
            <a:r>
              <a:rPr lang="en-US" altLang="zh-CN" sz="1000" dirty="0" smtClean="0"/>
              <a:t>to Figure </a:t>
            </a:r>
            <a:r>
              <a:rPr lang="en-US" altLang="zh-CN" sz="1000" dirty="0"/>
              <a:t>1 for location of your serial number plate.</a:t>
            </a:r>
            <a:endParaRPr lang="zh-CN" altLang="en-US" sz="1000" dirty="0"/>
          </a:p>
        </p:txBody>
      </p:sp>
      <p:sp>
        <p:nvSpPr>
          <p:cNvPr id="25" name="矩形 24"/>
          <p:cNvSpPr/>
          <p:nvPr/>
        </p:nvSpPr>
        <p:spPr>
          <a:xfrm>
            <a:off x="260648" y="278346"/>
            <a:ext cx="2289409" cy="276999"/>
          </a:xfrm>
          <a:prstGeom prst="rect">
            <a:avLst/>
          </a:prstGeom>
        </p:spPr>
        <p:txBody>
          <a:bodyPr wrap="none">
            <a:spAutoFit/>
          </a:bodyPr>
          <a:lstStyle/>
          <a:p>
            <a:r>
              <a:rPr lang="en-US" altLang="zh-CN" sz="1200" b="1" dirty="0" smtClean="0">
                <a:latin typeface="Arial" panose="020B0604020202020204" pitchFamily="34" charset="0"/>
              </a:rPr>
              <a:t>Important Safety Information</a:t>
            </a:r>
            <a:endParaRPr lang="zh-CN" altLang="en-US" sz="1200" dirty="0">
              <a:solidFill>
                <a:prstClr val="black"/>
              </a:solidFill>
            </a:endParaRPr>
          </a:p>
        </p:txBody>
      </p:sp>
      <p:sp>
        <p:nvSpPr>
          <p:cNvPr id="23" name="矩形 22"/>
          <p:cNvSpPr/>
          <p:nvPr/>
        </p:nvSpPr>
        <p:spPr>
          <a:xfrm>
            <a:off x="3166004" y="8820472"/>
            <a:ext cx="559373" cy="323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ln w="0"/>
                <a:solidFill>
                  <a:schemeClr val="tx1"/>
                </a:solidFill>
                <a:effectLst>
                  <a:outerShdw blurRad="38100" dist="19050" dir="2700000" algn="tl" rotWithShape="0">
                    <a:schemeClr val="dk1">
                      <a:alpha val="40000"/>
                    </a:schemeClr>
                  </a:outerShdw>
                </a:effectLst>
              </a:rPr>
              <a:t>7</a:t>
            </a:r>
            <a:endParaRPr lang="zh-CN" altLang="en-US" sz="1600" b="1" dirty="0">
              <a:ln w="0"/>
              <a:solidFill>
                <a:schemeClr val="tx1"/>
              </a:solidFill>
              <a:effectLst>
                <a:outerShdw blurRad="38100" dist="19050" dir="2700000" algn="tl" rotWithShape="0">
                  <a:schemeClr val="dk1">
                    <a:alpha val="40000"/>
                  </a:schemeClr>
                </a:outerShdw>
              </a:effectLst>
            </a:endParaRPr>
          </a:p>
        </p:txBody>
      </p:sp>
      <p:sp>
        <p:nvSpPr>
          <p:cNvPr id="8" name="矩形 7"/>
          <p:cNvSpPr/>
          <p:nvPr/>
        </p:nvSpPr>
        <p:spPr>
          <a:xfrm>
            <a:off x="52787" y="590340"/>
            <a:ext cx="1367169" cy="369332"/>
          </a:xfrm>
          <a:prstGeom prst="rect">
            <a:avLst/>
          </a:prstGeom>
        </p:spPr>
        <p:txBody>
          <a:bodyPr wrap="none">
            <a:spAutoFit/>
          </a:bodyPr>
          <a:lstStyle/>
          <a:p>
            <a:r>
              <a:rPr lang="en-US" altLang="zh-CN" b="1" i="1" dirty="0"/>
              <a:t>Introduction</a:t>
            </a:r>
            <a:endParaRPr lang="zh-CN" altLang="en-US" b="1" i="1" dirty="0"/>
          </a:p>
        </p:txBody>
      </p:sp>
      <p:pic>
        <p:nvPicPr>
          <p:cNvPr id="19" name="图片 18"/>
          <p:cNvPicPr>
            <a:picLocks noChangeAspect="1"/>
          </p:cNvPicPr>
          <p:nvPr/>
        </p:nvPicPr>
        <p:blipFill>
          <a:blip r:embed="rId5" cstate="print"/>
          <a:stretch>
            <a:fillRect/>
          </a:stretch>
        </p:blipFill>
        <p:spPr>
          <a:xfrm rot="4618841">
            <a:off x="4654105" y="7794731"/>
            <a:ext cx="288391" cy="346418"/>
          </a:xfrm>
          <a:prstGeom prst="rect">
            <a:avLst/>
          </a:prstGeom>
        </p:spPr>
      </p:pic>
      <p:sp>
        <p:nvSpPr>
          <p:cNvPr id="18" name="文本框 17"/>
          <p:cNvSpPr txBox="1"/>
          <p:nvPr/>
        </p:nvSpPr>
        <p:spPr>
          <a:xfrm>
            <a:off x="84638" y="3497506"/>
            <a:ext cx="2935015" cy="861774"/>
          </a:xfrm>
          <a:prstGeom prst="rect">
            <a:avLst/>
          </a:prstGeom>
          <a:noFill/>
        </p:spPr>
        <p:txBody>
          <a:bodyPr wrap="square" rtlCol="0">
            <a:spAutoFit/>
          </a:bodyPr>
          <a:lstStyle/>
          <a:p>
            <a:r>
              <a:rPr lang="en-US" altLang="zh-CN" sz="1000" dirty="0" smtClean="0"/>
              <a:t>All models equipped with </a:t>
            </a:r>
            <a:r>
              <a:rPr lang="en-US" altLang="zh-CN" sz="1000" dirty="0"/>
              <a:t>fine cutting </a:t>
            </a:r>
            <a:r>
              <a:rPr lang="en-US" altLang="zh-CN" sz="1000" dirty="0" smtClean="0"/>
              <a:t>knives will perform extremely well cutting material up to 1” in diameter or provide a very respectable quality o cut for grooming yards, municipal parks, medians, and right of ways.</a:t>
            </a:r>
            <a:endParaRPr lang="zh-CN" altLang="en-US" sz="1000" dirty="0"/>
          </a:p>
        </p:txBody>
      </p:sp>
      <p:sp>
        <p:nvSpPr>
          <p:cNvPr id="20" name="文本框 19"/>
          <p:cNvSpPr txBox="1"/>
          <p:nvPr/>
        </p:nvSpPr>
        <p:spPr>
          <a:xfrm>
            <a:off x="84638" y="4274968"/>
            <a:ext cx="3128338" cy="1323439"/>
          </a:xfrm>
          <a:prstGeom prst="rect">
            <a:avLst/>
          </a:prstGeom>
          <a:noFill/>
        </p:spPr>
        <p:txBody>
          <a:bodyPr wrap="square" rtlCol="0">
            <a:spAutoFit/>
          </a:bodyPr>
          <a:lstStyle/>
          <a:p>
            <a:r>
              <a:rPr lang="en-US" altLang="zh-CN" sz="1000" dirty="0" smtClean="0"/>
              <a:t>All models also can be equipped </a:t>
            </a:r>
            <a:r>
              <a:rPr lang="en-US" altLang="zh-CN" sz="1000" dirty="0"/>
              <a:t>with forged hammer knives </a:t>
            </a:r>
            <a:r>
              <a:rPr lang="en-US" altLang="zh-CN" sz="1000" dirty="0" smtClean="0"/>
              <a:t>and heavy duty brush rake teeth to make them well </a:t>
            </a:r>
            <a:r>
              <a:rPr lang="en-US" altLang="zh-CN" sz="1000" dirty="0"/>
              <a:t>suited for nursery and agricultural applications where heavy grass, brush, </a:t>
            </a:r>
            <a:r>
              <a:rPr lang="en-US" altLang="zh-CN" sz="1000" dirty="0" smtClean="0"/>
              <a:t>pruning, </a:t>
            </a:r>
            <a:r>
              <a:rPr lang="en-US" altLang="zh-CN" sz="1000" dirty="0"/>
              <a:t>saplings, small stumps, corn stocks, and other row crop debris are present</a:t>
            </a:r>
            <a:r>
              <a:rPr lang="en-US" altLang="zh-CN" sz="1000" dirty="0" smtClean="0"/>
              <a:t>. The rake teeth will gather and aggressively force material into the rotor hammer knives for a more complete pulverization.</a:t>
            </a:r>
            <a:endParaRPr lang="zh-CN" altLang="en-US" sz="1000" dirty="0"/>
          </a:p>
        </p:txBody>
      </p:sp>
      <p:sp>
        <p:nvSpPr>
          <p:cNvPr id="27" name="矩形 26"/>
          <p:cNvSpPr/>
          <p:nvPr/>
        </p:nvSpPr>
        <p:spPr>
          <a:xfrm>
            <a:off x="3594302" y="8234819"/>
            <a:ext cx="2571002" cy="400110"/>
          </a:xfrm>
          <a:prstGeom prst="rect">
            <a:avLst/>
          </a:prstGeom>
        </p:spPr>
        <p:txBody>
          <a:bodyPr wrap="square">
            <a:spAutoFit/>
          </a:bodyPr>
          <a:lstStyle/>
          <a:p>
            <a:pPr algn="ctr"/>
            <a:r>
              <a:rPr lang="en-US" altLang="zh-CN" sz="1000" b="1" dirty="0" smtClean="0">
                <a:latin typeface="Arial" panose="020B0604020202020204" pitchFamily="34" charset="0"/>
              </a:rPr>
              <a:t>Serial Number Plate Location</a:t>
            </a:r>
            <a:endParaRPr lang="en-US" altLang="zh-CN" sz="1000" b="1" dirty="0">
              <a:latin typeface="Arial" panose="020B0604020202020204" pitchFamily="34" charset="0"/>
            </a:endParaRPr>
          </a:p>
          <a:p>
            <a:pPr algn="ctr"/>
            <a:r>
              <a:rPr lang="en-US" altLang="zh-CN" sz="1000" b="1" dirty="0">
                <a:latin typeface="Arial" panose="020B0604020202020204" pitchFamily="34" charset="0"/>
              </a:rPr>
              <a:t>Figure </a:t>
            </a:r>
            <a:r>
              <a:rPr lang="en-US" altLang="zh-CN" sz="1000" b="1" dirty="0" smtClean="0">
                <a:latin typeface="Arial" panose="020B0604020202020204" pitchFamily="34" charset="0"/>
              </a:rPr>
              <a:t>1</a:t>
            </a:r>
            <a:endParaRPr lang="zh-CN" altLang="en-US" sz="1000" dirty="0"/>
          </a:p>
        </p:txBody>
      </p:sp>
      <p:pic>
        <p:nvPicPr>
          <p:cNvPr id="28" name="图片 27"/>
          <p:cNvPicPr>
            <a:picLocks noChangeAspect="1"/>
          </p:cNvPicPr>
          <p:nvPr/>
        </p:nvPicPr>
        <p:blipFill>
          <a:blip r:embed="rId6" cstate="print"/>
          <a:stretch>
            <a:fillRect/>
          </a:stretch>
        </p:blipFill>
        <p:spPr>
          <a:xfrm>
            <a:off x="5273823" y="53231"/>
            <a:ext cx="1296145" cy="524203"/>
          </a:xfrm>
          <a:prstGeom prst="rect">
            <a:avLst/>
          </a:prstGeom>
        </p:spPr>
      </p:pic>
    </p:spTree>
    <p:extLst>
      <p:ext uri="{BB962C8B-B14F-4D97-AF65-F5344CB8AC3E}">
        <p14:creationId xmlns:p14="http://schemas.microsoft.com/office/powerpoint/2010/main" val="982139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11599</TotalTime>
  <Words>9381</Words>
  <Application>Microsoft Office PowerPoint</Application>
  <PresentationFormat>全屏显示(4:3)</PresentationFormat>
  <Paragraphs>2143</Paragraphs>
  <Slides>46</Slides>
  <Notes>46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46</vt:i4>
      </vt:variant>
    </vt:vector>
  </HeadingPairs>
  <TitlesOfParts>
    <vt:vector size="53" baseType="lpstr">
      <vt:lpstr>仿宋_GB2312</vt:lpstr>
      <vt:lpstr>宋体</vt:lpstr>
      <vt:lpstr>Arial</vt:lpstr>
      <vt:lpstr>Calibri</vt:lpstr>
      <vt:lpstr>Times</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路洋</dc:creator>
  <cp:lastModifiedBy>王程</cp:lastModifiedBy>
  <cp:revision>599</cp:revision>
  <cp:lastPrinted>2020-05-08T03:19:39Z</cp:lastPrinted>
  <dcterms:modified xsi:type="dcterms:W3CDTF">2021-03-18T00:41:46Z</dcterms:modified>
</cp:coreProperties>
</file>