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8"/>
  </p:notesMasterIdLst>
  <p:sldIdLst>
    <p:sldId id="266" r:id="rId5"/>
    <p:sldId id="364" r:id="rId6"/>
    <p:sldId id="316" r:id="rId7"/>
    <p:sldId id="363" r:id="rId8"/>
    <p:sldId id="315" r:id="rId9"/>
    <p:sldId id="333" r:id="rId10"/>
    <p:sldId id="309" r:id="rId11"/>
    <p:sldId id="317" r:id="rId12"/>
    <p:sldId id="318" r:id="rId13"/>
    <p:sldId id="354" r:id="rId14"/>
    <p:sldId id="322" r:id="rId15"/>
    <p:sldId id="346" r:id="rId16"/>
    <p:sldId id="324" r:id="rId17"/>
    <p:sldId id="330" r:id="rId18"/>
    <p:sldId id="320" r:id="rId19"/>
    <p:sldId id="334" r:id="rId20"/>
    <p:sldId id="356" r:id="rId21"/>
    <p:sldId id="331" r:id="rId22"/>
    <p:sldId id="353" r:id="rId23"/>
    <p:sldId id="338" r:id="rId24"/>
    <p:sldId id="319" r:id="rId25"/>
    <p:sldId id="337" r:id="rId26"/>
    <p:sldId id="352" r:id="rId27"/>
    <p:sldId id="347" r:id="rId28"/>
    <p:sldId id="341" r:id="rId29"/>
    <p:sldId id="365" r:id="rId30"/>
    <p:sldId id="326" r:id="rId31"/>
    <p:sldId id="311" r:id="rId32"/>
    <p:sldId id="312" r:id="rId33"/>
    <p:sldId id="310" r:id="rId34"/>
    <p:sldId id="323" r:id="rId35"/>
    <p:sldId id="321" r:id="rId36"/>
    <p:sldId id="349" r:id="rId37"/>
    <p:sldId id="313" r:id="rId38"/>
    <p:sldId id="345" r:id="rId39"/>
    <p:sldId id="332" r:id="rId40"/>
    <p:sldId id="327" r:id="rId41"/>
    <p:sldId id="357" r:id="rId42"/>
    <p:sldId id="328" r:id="rId43"/>
    <p:sldId id="362" r:id="rId44"/>
    <p:sldId id="329" r:id="rId45"/>
    <p:sldId id="350" r:id="rId46"/>
    <p:sldId id="314" r:id="rId47"/>
    <p:sldId id="351" r:id="rId48"/>
    <p:sldId id="339" r:id="rId49"/>
    <p:sldId id="348" r:id="rId50"/>
    <p:sldId id="340" r:id="rId51"/>
    <p:sldId id="355" r:id="rId52"/>
    <p:sldId id="342" r:id="rId53"/>
    <p:sldId id="336" r:id="rId54"/>
    <p:sldId id="335" r:id="rId55"/>
    <p:sldId id="343" r:id="rId56"/>
    <p:sldId id="325" r:id="rId5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0" d="100"/>
          <a:sy n="70" d="100"/>
        </p:scale>
        <p:origin x="269" y="53"/>
      </p:cViewPr>
      <p:guideLst/>
    </p:cSldViewPr>
  </p:slideViewPr>
  <p:outlineViewPr>
    <p:cViewPr>
      <p:scale>
        <a:sx n="33" d="100"/>
        <a:sy n="33" d="100"/>
      </p:scale>
      <p:origin x="0" y="-171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3" d="100"/>
          <a:sy n="63" d="100"/>
        </p:scale>
        <p:origin x="316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ie Onesti" userId="8e6b5ee57b2aee4f" providerId="LiveId" clId="{17477DD7-31BF-46C6-886E-6BC67568B025}"/>
    <pc:docChg chg="undo redo custSel addSld delSld modSld sldOrd">
      <pc:chgData name="Vickie Onesti" userId="8e6b5ee57b2aee4f" providerId="LiveId" clId="{17477DD7-31BF-46C6-886E-6BC67568B025}" dt="2023-01-19T00:05:51.880" v="1395" actId="20577"/>
      <pc:docMkLst>
        <pc:docMk/>
      </pc:docMkLst>
      <pc:sldChg chg="modSp mod">
        <pc:chgData name="Vickie Onesti" userId="8e6b5ee57b2aee4f" providerId="LiveId" clId="{17477DD7-31BF-46C6-886E-6BC67568B025}" dt="2022-12-08T22:22:18.917" v="740" actId="20577"/>
        <pc:sldMkLst>
          <pc:docMk/>
          <pc:sldMk cId="895915843" sldId="266"/>
        </pc:sldMkLst>
        <pc:spChg chg="mod">
          <ac:chgData name="Vickie Onesti" userId="8e6b5ee57b2aee4f" providerId="LiveId" clId="{17477DD7-31BF-46C6-886E-6BC67568B025}" dt="2022-12-08T22:21:20.376" v="664" actId="20577"/>
          <ac:spMkLst>
            <pc:docMk/>
            <pc:sldMk cId="895915843" sldId="266"/>
            <ac:spMk id="2" creationId="{9AB2EA78-AEB3-469B-9025-3B17201A457B}"/>
          </ac:spMkLst>
        </pc:spChg>
        <pc:spChg chg="mod">
          <ac:chgData name="Vickie Onesti" userId="8e6b5ee57b2aee4f" providerId="LiveId" clId="{17477DD7-31BF-46C6-886E-6BC67568B025}" dt="2022-12-08T22:22:18.917" v="740" actId="20577"/>
          <ac:spMkLst>
            <pc:docMk/>
            <pc:sldMk cId="895915843" sldId="266"/>
            <ac:spMk id="3" creationId="{255E1F2F-E259-4EA8-9FFD-3A10AF541859}"/>
          </ac:spMkLst>
        </pc:spChg>
        <pc:picChg chg="mod">
          <ac:chgData name="Vickie Onesti" userId="8e6b5ee57b2aee4f" providerId="LiveId" clId="{17477DD7-31BF-46C6-886E-6BC67568B025}" dt="2022-11-18T22:37:06.231" v="309" actId="14100"/>
          <ac:picMkLst>
            <pc:docMk/>
            <pc:sldMk cId="895915843" sldId="266"/>
            <ac:picMk id="1026" creationId="{CAB81CD8-7A40-0838-6C17-3134D7E8716A}"/>
          </ac:picMkLst>
        </pc:picChg>
      </pc:sldChg>
      <pc:sldChg chg="ord">
        <pc:chgData name="Vickie Onesti" userId="8e6b5ee57b2aee4f" providerId="LiveId" clId="{17477DD7-31BF-46C6-886E-6BC67568B025}" dt="2022-12-08T22:26:09.125" v="771"/>
        <pc:sldMkLst>
          <pc:docMk/>
          <pc:sldMk cId="2632443338" sldId="309"/>
        </pc:sldMkLst>
      </pc:sldChg>
      <pc:sldChg chg="modSp mod ord">
        <pc:chgData name="Vickie Onesti" userId="8e6b5ee57b2aee4f" providerId="LiveId" clId="{17477DD7-31BF-46C6-886E-6BC67568B025}" dt="2023-01-18T23:30:34.107" v="955" actId="20577"/>
        <pc:sldMkLst>
          <pc:docMk/>
          <pc:sldMk cId="3216097080" sldId="310"/>
        </pc:sldMkLst>
        <pc:spChg chg="mod">
          <ac:chgData name="Vickie Onesti" userId="8e6b5ee57b2aee4f" providerId="LiveId" clId="{17477DD7-31BF-46C6-886E-6BC67568B025}" dt="2023-01-18T23:30:34.107" v="955" actId="20577"/>
          <ac:spMkLst>
            <pc:docMk/>
            <pc:sldMk cId="3216097080" sldId="310"/>
            <ac:spMk id="3" creationId="{C3B9F2A1-8A75-DB46-4EB5-068F2100BC28}"/>
          </ac:spMkLst>
        </pc:spChg>
      </pc:sldChg>
      <pc:sldChg chg="modSp mod ord">
        <pc:chgData name="Vickie Onesti" userId="8e6b5ee57b2aee4f" providerId="LiveId" clId="{17477DD7-31BF-46C6-886E-6BC67568B025}" dt="2023-01-18T23:36:25.595" v="1094" actId="20577"/>
        <pc:sldMkLst>
          <pc:docMk/>
          <pc:sldMk cId="145793335" sldId="311"/>
        </pc:sldMkLst>
        <pc:spChg chg="mod">
          <ac:chgData name="Vickie Onesti" userId="8e6b5ee57b2aee4f" providerId="LiveId" clId="{17477DD7-31BF-46C6-886E-6BC67568B025}" dt="2023-01-18T23:36:25.595" v="1094" actId="20577"/>
          <ac:spMkLst>
            <pc:docMk/>
            <pc:sldMk cId="145793335" sldId="311"/>
            <ac:spMk id="3" creationId="{43A9CDE9-9107-4B69-3BCF-C44F678FE4F6}"/>
          </ac:spMkLst>
        </pc:spChg>
      </pc:sldChg>
      <pc:sldChg chg="modSp mod ord">
        <pc:chgData name="Vickie Onesti" userId="8e6b5ee57b2aee4f" providerId="LiveId" clId="{17477DD7-31BF-46C6-886E-6BC67568B025}" dt="2023-01-18T23:33:11.915" v="1011" actId="20577"/>
        <pc:sldMkLst>
          <pc:docMk/>
          <pc:sldMk cId="1720292487" sldId="312"/>
        </pc:sldMkLst>
        <pc:spChg chg="mod">
          <ac:chgData name="Vickie Onesti" userId="8e6b5ee57b2aee4f" providerId="LiveId" clId="{17477DD7-31BF-46C6-886E-6BC67568B025}" dt="2023-01-18T23:33:11.915" v="1011" actId="20577"/>
          <ac:spMkLst>
            <pc:docMk/>
            <pc:sldMk cId="1720292487" sldId="312"/>
            <ac:spMk id="3" creationId="{F491A555-3383-EFBC-57D3-734680844B7D}"/>
          </ac:spMkLst>
        </pc:spChg>
      </pc:sldChg>
      <pc:sldChg chg="ord">
        <pc:chgData name="Vickie Onesti" userId="8e6b5ee57b2aee4f" providerId="LiveId" clId="{17477DD7-31BF-46C6-886E-6BC67568B025}" dt="2022-12-08T22:31:19.463" v="839"/>
        <pc:sldMkLst>
          <pc:docMk/>
          <pc:sldMk cId="2622539548" sldId="313"/>
        </pc:sldMkLst>
      </pc:sldChg>
      <pc:sldChg chg="modSp mod ord">
        <pc:chgData name="Vickie Onesti" userId="8e6b5ee57b2aee4f" providerId="LiveId" clId="{17477DD7-31BF-46C6-886E-6BC67568B025}" dt="2023-01-18T23:37:00.514" v="1099" actId="20577"/>
        <pc:sldMkLst>
          <pc:docMk/>
          <pc:sldMk cId="2432439257" sldId="314"/>
        </pc:sldMkLst>
        <pc:spChg chg="mod">
          <ac:chgData name="Vickie Onesti" userId="8e6b5ee57b2aee4f" providerId="LiveId" clId="{17477DD7-31BF-46C6-886E-6BC67568B025}" dt="2023-01-18T23:37:00.514" v="1099" actId="20577"/>
          <ac:spMkLst>
            <pc:docMk/>
            <pc:sldMk cId="2432439257" sldId="314"/>
            <ac:spMk id="3" creationId="{B304D088-DA00-A08F-ED4A-A90CE4A813B7}"/>
          </ac:spMkLst>
        </pc:spChg>
      </pc:sldChg>
      <pc:sldChg chg="modSp mod ord">
        <pc:chgData name="Vickie Onesti" userId="8e6b5ee57b2aee4f" providerId="LiveId" clId="{17477DD7-31BF-46C6-886E-6BC67568B025}" dt="2023-01-18T23:38:28.476" v="1102" actId="20577"/>
        <pc:sldMkLst>
          <pc:docMk/>
          <pc:sldMk cId="2944379869" sldId="315"/>
        </pc:sldMkLst>
        <pc:spChg chg="mod">
          <ac:chgData name="Vickie Onesti" userId="8e6b5ee57b2aee4f" providerId="LiveId" clId="{17477DD7-31BF-46C6-886E-6BC67568B025}" dt="2023-01-18T23:38:28.476" v="1102" actId="20577"/>
          <ac:spMkLst>
            <pc:docMk/>
            <pc:sldMk cId="2944379869" sldId="315"/>
            <ac:spMk id="3" creationId="{A43096A0-7AC0-9FC7-461D-39DE87899F3A}"/>
          </ac:spMkLst>
        </pc:spChg>
      </pc:sldChg>
      <pc:sldChg chg="modSp mod ord">
        <pc:chgData name="Vickie Onesti" userId="8e6b5ee57b2aee4f" providerId="LiveId" clId="{17477DD7-31BF-46C6-886E-6BC67568B025}" dt="2022-12-08T22:35:42.984" v="881" actId="20577"/>
        <pc:sldMkLst>
          <pc:docMk/>
          <pc:sldMk cId="204776941" sldId="316"/>
        </pc:sldMkLst>
        <pc:spChg chg="mod">
          <ac:chgData name="Vickie Onesti" userId="8e6b5ee57b2aee4f" providerId="LiveId" clId="{17477DD7-31BF-46C6-886E-6BC67568B025}" dt="2022-12-08T22:35:42.984" v="881" actId="20577"/>
          <ac:spMkLst>
            <pc:docMk/>
            <pc:sldMk cId="204776941" sldId="316"/>
            <ac:spMk id="2" creationId="{AD9C8E7D-DB7A-2B6B-B860-5D2AA6ED21B8}"/>
          </ac:spMkLst>
        </pc:spChg>
      </pc:sldChg>
      <pc:sldChg chg="ord">
        <pc:chgData name="Vickie Onesti" userId="8e6b5ee57b2aee4f" providerId="LiveId" clId="{17477DD7-31BF-46C6-886E-6BC67568B025}" dt="2022-12-08T22:26:15.883" v="773"/>
        <pc:sldMkLst>
          <pc:docMk/>
          <pc:sldMk cId="1003319317" sldId="317"/>
        </pc:sldMkLst>
      </pc:sldChg>
      <pc:sldChg chg="modSp mod ord">
        <pc:chgData name="Vickie Onesti" userId="8e6b5ee57b2aee4f" providerId="LiveId" clId="{17477DD7-31BF-46C6-886E-6BC67568B025}" dt="2023-01-18T23:42:19.022" v="1127" actId="20577"/>
        <pc:sldMkLst>
          <pc:docMk/>
          <pc:sldMk cId="3889923545" sldId="318"/>
        </pc:sldMkLst>
        <pc:spChg chg="mod">
          <ac:chgData name="Vickie Onesti" userId="8e6b5ee57b2aee4f" providerId="LiveId" clId="{17477DD7-31BF-46C6-886E-6BC67568B025}" dt="2023-01-18T23:42:19.022" v="1127" actId="20577"/>
          <ac:spMkLst>
            <pc:docMk/>
            <pc:sldMk cId="3889923545" sldId="318"/>
            <ac:spMk id="3" creationId="{8DF979F8-A7DF-444F-4455-5B458D53263E}"/>
          </ac:spMkLst>
        </pc:spChg>
      </pc:sldChg>
      <pc:sldChg chg="ord">
        <pc:chgData name="Vickie Onesti" userId="8e6b5ee57b2aee4f" providerId="LiveId" clId="{17477DD7-31BF-46C6-886E-6BC67568B025}" dt="2022-11-18T22:51:42.668" v="367"/>
        <pc:sldMkLst>
          <pc:docMk/>
          <pc:sldMk cId="520504060" sldId="319"/>
        </pc:sldMkLst>
      </pc:sldChg>
      <pc:sldChg chg="ord">
        <pc:chgData name="Vickie Onesti" userId="8e6b5ee57b2aee4f" providerId="LiveId" clId="{17477DD7-31BF-46C6-886E-6BC67568B025}" dt="2022-12-05T21:12:52.154" v="446"/>
        <pc:sldMkLst>
          <pc:docMk/>
          <pc:sldMk cId="2208930952" sldId="320"/>
        </pc:sldMkLst>
      </pc:sldChg>
      <pc:sldChg chg="modSp mod ord">
        <pc:chgData name="Vickie Onesti" userId="8e6b5ee57b2aee4f" providerId="LiveId" clId="{17477DD7-31BF-46C6-886E-6BC67568B025}" dt="2023-01-18T23:44:19.427" v="1133" actId="20577"/>
        <pc:sldMkLst>
          <pc:docMk/>
          <pc:sldMk cId="1782217446" sldId="321"/>
        </pc:sldMkLst>
        <pc:spChg chg="mod">
          <ac:chgData name="Vickie Onesti" userId="8e6b5ee57b2aee4f" providerId="LiveId" clId="{17477DD7-31BF-46C6-886E-6BC67568B025}" dt="2023-01-18T23:44:19.427" v="1133" actId="20577"/>
          <ac:spMkLst>
            <pc:docMk/>
            <pc:sldMk cId="1782217446" sldId="321"/>
            <ac:spMk id="3" creationId="{1ACCB5A8-E6FF-EBF4-26AF-67AF207BD85D}"/>
          </ac:spMkLst>
        </pc:spChg>
      </pc:sldChg>
      <pc:sldChg chg="modSp mod ord">
        <pc:chgData name="Vickie Onesti" userId="8e6b5ee57b2aee4f" providerId="LiveId" clId="{17477DD7-31BF-46C6-886E-6BC67568B025}" dt="2023-01-18T23:45:05.962" v="1137" actId="20577"/>
        <pc:sldMkLst>
          <pc:docMk/>
          <pc:sldMk cId="4292427372" sldId="322"/>
        </pc:sldMkLst>
        <pc:spChg chg="mod">
          <ac:chgData name="Vickie Onesti" userId="8e6b5ee57b2aee4f" providerId="LiveId" clId="{17477DD7-31BF-46C6-886E-6BC67568B025}" dt="2023-01-18T23:45:05.962" v="1137" actId="20577"/>
          <ac:spMkLst>
            <pc:docMk/>
            <pc:sldMk cId="4292427372" sldId="322"/>
            <ac:spMk id="3" creationId="{2717731C-2799-AE7C-4875-7279EBA76701}"/>
          </ac:spMkLst>
        </pc:spChg>
      </pc:sldChg>
      <pc:sldChg chg="modSp mod ord">
        <pc:chgData name="Vickie Onesti" userId="8e6b5ee57b2aee4f" providerId="LiveId" clId="{17477DD7-31BF-46C6-886E-6BC67568B025}" dt="2023-01-18T23:46:50.972" v="1171" actId="20577"/>
        <pc:sldMkLst>
          <pc:docMk/>
          <pc:sldMk cId="3391477213" sldId="323"/>
        </pc:sldMkLst>
        <pc:spChg chg="mod">
          <ac:chgData name="Vickie Onesti" userId="8e6b5ee57b2aee4f" providerId="LiveId" clId="{17477DD7-31BF-46C6-886E-6BC67568B025}" dt="2023-01-18T23:46:50.972" v="1171" actId="20577"/>
          <ac:spMkLst>
            <pc:docMk/>
            <pc:sldMk cId="3391477213" sldId="323"/>
            <ac:spMk id="3" creationId="{1C554C9D-1517-5250-5CD0-3E238EA4A01F}"/>
          </ac:spMkLst>
        </pc:spChg>
      </pc:sldChg>
      <pc:sldChg chg="ord">
        <pc:chgData name="Vickie Onesti" userId="8e6b5ee57b2aee4f" providerId="LiveId" clId="{17477DD7-31BF-46C6-886E-6BC67568B025}" dt="2022-12-08T22:27:43.855" v="785"/>
        <pc:sldMkLst>
          <pc:docMk/>
          <pc:sldMk cId="1487424217" sldId="324"/>
        </pc:sldMkLst>
      </pc:sldChg>
      <pc:sldChg chg="modSp mod ord">
        <pc:chgData name="Vickie Onesti" userId="8e6b5ee57b2aee4f" providerId="LiveId" clId="{17477DD7-31BF-46C6-886E-6BC67568B025}" dt="2023-01-18T23:39:42.619" v="1104" actId="20577"/>
        <pc:sldMkLst>
          <pc:docMk/>
          <pc:sldMk cId="425114128" sldId="326"/>
        </pc:sldMkLst>
        <pc:spChg chg="mod">
          <ac:chgData name="Vickie Onesti" userId="8e6b5ee57b2aee4f" providerId="LiveId" clId="{17477DD7-31BF-46C6-886E-6BC67568B025}" dt="2023-01-18T23:39:42.619" v="1104" actId="20577"/>
          <ac:spMkLst>
            <pc:docMk/>
            <pc:sldMk cId="425114128" sldId="326"/>
            <ac:spMk id="3" creationId="{F0764B24-7C29-8CD7-701C-27EFEA9E771F}"/>
          </ac:spMkLst>
        </pc:spChg>
      </pc:sldChg>
      <pc:sldChg chg="ord">
        <pc:chgData name="Vickie Onesti" userId="8e6b5ee57b2aee4f" providerId="LiveId" clId="{17477DD7-31BF-46C6-886E-6BC67568B025}" dt="2022-12-05T22:03:19.445" v="470"/>
        <pc:sldMkLst>
          <pc:docMk/>
          <pc:sldMk cId="3881002805" sldId="327"/>
        </pc:sldMkLst>
      </pc:sldChg>
      <pc:sldChg chg="ord">
        <pc:chgData name="Vickie Onesti" userId="8e6b5ee57b2aee4f" providerId="LiveId" clId="{17477DD7-31BF-46C6-886E-6BC67568B025}" dt="2022-12-08T22:32:39.409" v="845"/>
        <pc:sldMkLst>
          <pc:docMk/>
          <pc:sldMk cId="672232109" sldId="328"/>
        </pc:sldMkLst>
      </pc:sldChg>
      <pc:sldChg chg="ord">
        <pc:chgData name="Vickie Onesti" userId="8e6b5ee57b2aee4f" providerId="LiveId" clId="{17477DD7-31BF-46C6-886E-6BC67568B025}" dt="2022-12-08T22:33:05.134" v="855"/>
        <pc:sldMkLst>
          <pc:docMk/>
          <pc:sldMk cId="657540897" sldId="329"/>
        </pc:sldMkLst>
      </pc:sldChg>
      <pc:sldChg chg="ord">
        <pc:chgData name="Vickie Onesti" userId="8e6b5ee57b2aee4f" providerId="LiveId" clId="{17477DD7-31BF-46C6-886E-6BC67568B025}" dt="2022-12-08T22:28:02.255" v="787"/>
        <pc:sldMkLst>
          <pc:docMk/>
          <pc:sldMk cId="3398021080" sldId="330"/>
        </pc:sldMkLst>
      </pc:sldChg>
      <pc:sldChg chg="ord">
        <pc:chgData name="Vickie Onesti" userId="8e6b5ee57b2aee4f" providerId="LiveId" clId="{17477DD7-31BF-46C6-886E-6BC67568B025}" dt="2022-12-05T20:54:45.816" v="432"/>
        <pc:sldMkLst>
          <pc:docMk/>
          <pc:sldMk cId="3876490221" sldId="331"/>
        </pc:sldMkLst>
      </pc:sldChg>
      <pc:sldChg chg="ord">
        <pc:chgData name="Vickie Onesti" userId="8e6b5ee57b2aee4f" providerId="LiveId" clId="{17477DD7-31BF-46C6-886E-6BC67568B025}" dt="2022-11-18T22:43:32.975" v="339"/>
        <pc:sldMkLst>
          <pc:docMk/>
          <pc:sldMk cId="1606312696" sldId="332"/>
        </pc:sldMkLst>
      </pc:sldChg>
      <pc:sldChg chg="addSp delSp modSp mod ord modClrScheme chgLayout">
        <pc:chgData name="Vickie Onesti" userId="8e6b5ee57b2aee4f" providerId="LiveId" clId="{17477DD7-31BF-46C6-886E-6BC67568B025}" dt="2023-01-18T23:34:42.347" v="1031" actId="20577"/>
        <pc:sldMkLst>
          <pc:docMk/>
          <pc:sldMk cId="4187634979" sldId="333"/>
        </pc:sldMkLst>
        <pc:spChg chg="mod ord">
          <ac:chgData name="Vickie Onesti" userId="8e6b5ee57b2aee4f" providerId="LiveId" clId="{17477DD7-31BF-46C6-886E-6BC67568B025}" dt="2022-11-18T22:44:36.989" v="347" actId="700"/>
          <ac:spMkLst>
            <pc:docMk/>
            <pc:sldMk cId="4187634979" sldId="333"/>
            <ac:spMk id="2" creationId="{F3EAFABB-D7EB-F324-DA12-BACA32684C53}"/>
          </ac:spMkLst>
        </pc:spChg>
        <pc:spChg chg="mod ord">
          <ac:chgData name="Vickie Onesti" userId="8e6b5ee57b2aee4f" providerId="LiveId" clId="{17477DD7-31BF-46C6-886E-6BC67568B025}" dt="2023-01-18T23:34:42.347" v="1031" actId="20577"/>
          <ac:spMkLst>
            <pc:docMk/>
            <pc:sldMk cId="4187634979" sldId="333"/>
            <ac:spMk id="3" creationId="{62FEEE97-BBAA-4092-474C-A6E6C8FB6969}"/>
          </ac:spMkLst>
        </pc:spChg>
        <pc:spChg chg="add del mod ord">
          <ac:chgData name="Vickie Onesti" userId="8e6b5ee57b2aee4f" providerId="LiveId" clId="{17477DD7-31BF-46C6-886E-6BC67568B025}" dt="2022-11-18T22:44:36.989" v="347" actId="700"/>
          <ac:spMkLst>
            <pc:docMk/>
            <pc:sldMk cId="4187634979" sldId="333"/>
            <ac:spMk id="5" creationId="{60AD37B9-6B29-B93E-5A29-32C2F3B68858}"/>
          </ac:spMkLst>
        </pc:spChg>
        <pc:spChg chg="add del mod ord">
          <ac:chgData name="Vickie Onesti" userId="8e6b5ee57b2aee4f" providerId="LiveId" clId="{17477DD7-31BF-46C6-886E-6BC67568B025}" dt="2022-11-18T22:44:36.989" v="347" actId="700"/>
          <ac:spMkLst>
            <pc:docMk/>
            <pc:sldMk cId="4187634979" sldId="333"/>
            <ac:spMk id="6" creationId="{E4D910DC-82FE-B6AA-BC80-A10F0659B7C9}"/>
          </ac:spMkLst>
        </pc:spChg>
        <pc:spChg chg="add del mod ord">
          <ac:chgData name="Vickie Onesti" userId="8e6b5ee57b2aee4f" providerId="LiveId" clId="{17477DD7-31BF-46C6-886E-6BC67568B025}" dt="2022-11-18T22:44:36.989" v="347" actId="700"/>
          <ac:spMkLst>
            <pc:docMk/>
            <pc:sldMk cId="4187634979" sldId="333"/>
            <ac:spMk id="7" creationId="{4D858D3C-1204-36FF-7118-8CFAD04FB1C7}"/>
          </ac:spMkLst>
        </pc:spChg>
      </pc:sldChg>
      <pc:sldChg chg="ord">
        <pc:chgData name="Vickie Onesti" userId="8e6b5ee57b2aee4f" providerId="LiveId" clId="{17477DD7-31BF-46C6-886E-6BC67568B025}" dt="2022-12-05T20:54:49.002" v="434"/>
        <pc:sldMkLst>
          <pc:docMk/>
          <pc:sldMk cId="3534444412" sldId="334"/>
        </pc:sldMkLst>
      </pc:sldChg>
      <pc:sldChg chg="modSp mod">
        <pc:chgData name="Vickie Onesti" userId="8e6b5ee57b2aee4f" providerId="LiveId" clId="{17477DD7-31BF-46C6-886E-6BC67568B025}" dt="2023-01-18T23:51:28.540" v="1237" actId="20577"/>
        <pc:sldMkLst>
          <pc:docMk/>
          <pc:sldMk cId="3791963225" sldId="335"/>
        </pc:sldMkLst>
        <pc:spChg chg="mod">
          <ac:chgData name="Vickie Onesti" userId="8e6b5ee57b2aee4f" providerId="LiveId" clId="{17477DD7-31BF-46C6-886E-6BC67568B025}" dt="2023-01-18T23:51:28.540" v="1237" actId="20577"/>
          <ac:spMkLst>
            <pc:docMk/>
            <pc:sldMk cId="3791963225" sldId="335"/>
            <ac:spMk id="3" creationId="{EECE2238-AFD8-F986-5E88-9234B23E60BB}"/>
          </ac:spMkLst>
        </pc:spChg>
      </pc:sldChg>
      <pc:sldChg chg="ord">
        <pc:chgData name="Vickie Onesti" userId="8e6b5ee57b2aee4f" providerId="LiveId" clId="{17477DD7-31BF-46C6-886E-6BC67568B025}" dt="2022-12-08T22:33:57.826" v="863"/>
        <pc:sldMkLst>
          <pc:docMk/>
          <pc:sldMk cId="1493527393" sldId="336"/>
        </pc:sldMkLst>
      </pc:sldChg>
      <pc:sldChg chg="modSp mod ord">
        <pc:chgData name="Vickie Onesti" userId="8e6b5ee57b2aee4f" providerId="LiveId" clId="{17477DD7-31BF-46C6-886E-6BC67568B025}" dt="2023-01-18T23:56:27.107" v="1355" actId="20577"/>
        <pc:sldMkLst>
          <pc:docMk/>
          <pc:sldMk cId="957443519" sldId="337"/>
        </pc:sldMkLst>
        <pc:spChg chg="mod">
          <ac:chgData name="Vickie Onesti" userId="8e6b5ee57b2aee4f" providerId="LiveId" clId="{17477DD7-31BF-46C6-886E-6BC67568B025}" dt="2023-01-18T23:56:27.107" v="1355" actId="20577"/>
          <ac:spMkLst>
            <pc:docMk/>
            <pc:sldMk cId="957443519" sldId="337"/>
            <ac:spMk id="3" creationId="{DD4A6A4A-2ECB-A769-361A-A95A4E6A243B}"/>
          </ac:spMkLst>
        </pc:spChg>
      </pc:sldChg>
      <pc:sldChg chg="modSp mod ord">
        <pc:chgData name="Vickie Onesti" userId="8e6b5ee57b2aee4f" providerId="LiveId" clId="{17477DD7-31BF-46C6-886E-6BC67568B025}" dt="2023-01-18T23:43:23.811" v="1129" actId="20577"/>
        <pc:sldMkLst>
          <pc:docMk/>
          <pc:sldMk cId="913971602" sldId="338"/>
        </pc:sldMkLst>
        <pc:spChg chg="mod">
          <ac:chgData name="Vickie Onesti" userId="8e6b5ee57b2aee4f" providerId="LiveId" clId="{17477DD7-31BF-46C6-886E-6BC67568B025}" dt="2023-01-18T23:43:23.811" v="1129" actId="20577"/>
          <ac:spMkLst>
            <pc:docMk/>
            <pc:sldMk cId="913971602" sldId="338"/>
            <ac:spMk id="3" creationId="{2AB9486A-DF78-AA7D-0F7F-28AD09FE0363}"/>
          </ac:spMkLst>
        </pc:spChg>
      </pc:sldChg>
      <pc:sldChg chg="ord">
        <pc:chgData name="Vickie Onesti" userId="8e6b5ee57b2aee4f" providerId="LiveId" clId="{17477DD7-31BF-46C6-886E-6BC67568B025}" dt="2022-12-05T22:07:15.523" v="476"/>
        <pc:sldMkLst>
          <pc:docMk/>
          <pc:sldMk cId="180553832" sldId="339"/>
        </pc:sldMkLst>
      </pc:sldChg>
      <pc:sldChg chg="ord">
        <pc:chgData name="Vickie Onesti" userId="8e6b5ee57b2aee4f" providerId="LiveId" clId="{17477DD7-31BF-46C6-886E-6BC67568B025}" dt="2022-12-08T22:33:31.232" v="857"/>
        <pc:sldMkLst>
          <pc:docMk/>
          <pc:sldMk cId="749109049" sldId="340"/>
        </pc:sldMkLst>
      </pc:sldChg>
      <pc:sldChg chg="ord">
        <pc:chgData name="Vickie Onesti" userId="8e6b5ee57b2aee4f" providerId="LiveId" clId="{17477DD7-31BF-46C6-886E-6BC67568B025}" dt="2022-11-18T22:52:22.886" v="373"/>
        <pc:sldMkLst>
          <pc:docMk/>
          <pc:sldMk cId="3845192288" sldId="341"/>
        </pc:sldMkLst>
      </pc:sldChg>
      <pc:sldChg chg="ord">
        <pc:chgData name="Vickie Onesti" userId="8e6b5ee57b2aee4f" providerId="LiveId" clId="{17477DD7-31BF-46C6-886E-6BC67568B025}" dt="2022-12-08T22:33:52.185" v="861"/>
        <pc:sldMkLst>
          <pc:docMk/>
          <pc:sldMk cId="4102545016" sldId="342"/>
        </pc:sldMkLst>
      </pc:sldChg>
      <pc:sldChg chg="modSp mod ord">
        <pc:chgData name="Vickie Onesti" userId="8e6b5ee57b2aee4f" providerId="LiveId" clId="{17477DD7-31BF-46C6-886E-6BC67568B025}" dt="2023-01-18T23:54:40.981" v="1353" actId="6549"/>
        <pc:sldMkLst>
          <pc:docMk/>
          <pc:sldMk cId="2395817453" sldId="343"/>
        </pc:sldMkLst>
        <pc:spChg chg="mod">
          <ac:chgData name="Vickie Onesti" userId="8e6b5ee57b2aee4f" providerId="LiveId" clId="{17477DD7-31BF-46C6-886E-6BC67568B025}" dt="2023-01-18T23:54:40.981" v="1353" actId="6549"/>
          <ac:spMkLst>
            <pc:docMk/>
            <pc:sldMk cId="2395817453" sldId="343"/>
            <ac:spMk id="3" creationId="{0243FF91-C787-7E3D-B6FC-5852FAB428B1}"/>
          </ac:spMkLst>
        </pc:spChg>
      </pc:sldChg>
      <pc:sldChg chg="modSp mod ord">
        <pc:chgData name="Vickie Onesti" userId="8e6b5ee57b2aee4f" providerId="LiveId" clId="{17477DD7-31BF-46C6-886E-6BC67568B025}" dt="2023-01-18T23:32:32.357" v="1010" actId="20577"/>
        <pc:sldMkLst>
          <pc:docMk/>
          <pc:sldMk cId="2656987911" sldId="345"/>
        </pc:sldMkLst>
        <pc:spChg chg="mod">
          <ac:chgData name="Vickie Onesti" userId="8e6b5ee57b2aee4f" providerId="LiveId" clId="{17477DD7-31BF-46C6-886E-6BC67568B025}" dt="2023-01-18T23:32:32.357" v="1010" actId="20577"/>
          <ac:spMkLst>
            <pc:docMk/>
            <pc:sldMk cId="2656987911" sldId="345"/>
            <ac:spMk id="3" creationId="{DE3130E6-0FAB-3FA7-9C55-2F6A5DE24697}"/>
          </ac:spMkLst>
        </pc:spChg>
      </pc:sldChg>
      <pc:sldChg chg="modSp mod ord">
        <pc:chgData name="Vickie Onesti" userId="8e6b5ee57b2aee4f" providerId="LiveId" clId="{17477DD7-31BF-46C6-886E-6BC67568B025}" dt="2023-01-19T00:05:51.880" v="1395" actId="20577"/>
        <pc:sldMkLst>
          <pc:docMk/>
          <pc:sldMk cId="2097505037" sldId="346"/>
        </pc:sldMkLst>
        <pc:spChg chg="mod">
          <ac:chgData name="Vickie Onesti" userId="8e6b5ee57b2aee4f" providerId="LiveId" clId="{17477DD7-31BF-46C6-886E-6BC67568B025}" dt="2023-01-19T00:05:51.880" v="1395" actId="20577"/>
          <ac:spMkLst>
            <pc:docMk/>
            <pc:sldMk cId="2097505037" sldId="346"/>
            <ac:spMk id="3" creationId="{8FEDFB29-C149-20C0-FAF4-426C6CCD68A7}"/>
          </ac:spMkLst>
        </pc:spChg>
      </pc:sldChg>
      <pc:sldChg chg="ord">
        <pc:chgData name="Vickie Onesti" userId="8e6b5ee57b2aee4f" providerId="LiveId" clId="{17477DD7-31BF-46C6-886E-6BC67568B025}" dt="2022-11-18T22:57:15.474" v="397"/>
        <pc:sldMkLst>
          <pc:docMk/>
          <pc:sldMk cId="831350941" sldId="347"/>
        </pc:sldMkLst>
      </pc:sldChg>
      <pc:sldChg chg="ord">
        <pc:chgData name="Vickie Onesti" userId="8e6b5ee57b2aee4f" providerId="LiveId" clId="{17477DD7-31BF-46C6-886E-6BC67568B025}" dt="2022-12-08T22:31:14.874" v="837"/>
        <pc:sldMkLst>
          <pc:docMk/>
          <pc:sldMk cId="835242537" sldId="349"/>
        </pc:sldMkLst>
      </pc:sldChg>
      <pc:sldChg chg="ord">
        <pc:chgData name="Vickie Onesti" userId="8e6b5ee57b2aee4f" providerId="LiveId" clId="{17477DD7-31BF-46C6-886E-6BC67568B025}" dt="2022-12-05T21:55:23.767" v="466"/>
        <pc:sldMkLst>
          <pc:docMk/>
          <pc:sldMk cId="2459994955" sldId="352"/>
        </pc:sldMkLst>
      </pc:sldChg>
      <pc:sldChg chg="ord">
        <pc:chgData name="Vickie Onesti" userId="8e6b5ee57b2aee4f" providerId="LiveId" clId="{17477DD7-31BF-46C6-886E-6BC67568B025}" dt="2022-11-18T22:56:10.641" v="391"/>
        <pc:sldMkLst>
          <pc:docMk/>
          <pc:sldMk cId="404652613" sldId="353"/>
        </pc:sldMkLst>
      </pc:sldChg>
      <pc:sldChg chg="ord">
        <pc:chgData name="Vickie Onesti" userId="8e6b5ee57b2aee4f" providerId="LiveId" clId="{17477DD7-31BF-46C6-886E-6BC67568B025}" dt="2022-12-05T20:54:38.525" v="430"/>
        <pc:sldMkLst>
          <pc:docMk/>
          <pc:sldMk cId="2850343344" sldId="354"/>
        </pc:sldMkLst>
      </pc:sldChg>
      <pc:sldChg chg="modSp mod ord">
        <pc:chgData name="Vickie Onesti" userId="8e6b5ee57b2aee4f" providerId="LiveId" clId="{17477DD7-31BF-46C6-886E-6BC67568B025}" dt="2023-01-18T23:53:18.979" v="1311" actId="20577"/>
        <pc:sldMkLst>
          <pc:docMk/>
          <pc:sldMk cId="766452797" sldId="355"/>
        </pc:sldMkLst>
        <pc:spChg chg="mod">
          <ac:chgData name="Vickie Onesti" userId="8e6b5ee57b2aee4f" providerId="LiveId" clId="{17477DD7-31BF-46C6-886E-6BC67568B025}" dt="2023-01-18T23:53:18.979" v="1311" actId="20577"/>
          <ac:spMkLst>
            <pc:docMk/>
            <pc:sldMk cId="766452797" sldId="355"/>
            <ac:spMk id="3" creationId="{09B901D3-09E5-DC42-62BB-8D8DD5B78F10}"/>
          </ac:spMkLst>
        </pc:spChg>
      </pc:sldChg>
      <pc:sldChg chg="ord">
        <pc:chgData name="Vickie Onesti" userId="8e6b5ee57b2aee4f" providerId="LiveId" clId="{17477DD7-31BF-46C6-886E-6BC67568B025}" dt="2022-12-05T21:18:08.599" v="464"/>
        <pc:sldMkLst>
          <pc:docMk/>
          <pc:sldMk cId="3854596802" sldId="356"/>
        </pc:sldMkLst>
      </pc:sldChg>
      <pc:sldChg chg="modSp mod ord">
        <pc:chgData name="Vickie Onesti" userId="8e6b5ee57b2aee4f" providerId="LiveId" clId="{17477DD7-31BF-46C6-886E-6BC67568B025}" dt="2023-01-18T23:50:53.972" v="1231" actId="20577"/>
        <pc:sldMkLst>
          <pc:docMk/>
          <pc:sldMk cId="4175043371" sldId="357"/>
        </pc:sldMkLst>
        <pc:spChg chg="mod">
          <ac:chgData name="Vickie Onesti" userId="8e6b5ee57b2aee4f" providerId="LiveId" clId="{17477DD7-31BF-46C6-886E-6BC67568B025}" dt="2023-01-18T23:50:53.972" v="1231" actId="20577"/>
          <ac:spMkLst>
            <pc:docMk/>
            <pc:sldMk cId="4175043371" sldId="357"/>
            <ac:spMk id="3" creationId="{F54537BA-1B6F-48DA-CA6D-3E1D5ED44113}"/>
          </ac:spMkLst>
        </pc:spChg>
      </pc:sldChg>
      <pc:sldChg chg="new del">
        <pc:chgData name="Vickie Onesti" userId="8e6b5ee57b2aee4f" providerId="LiveId" clId="{17477DD7-31BF-46C6-886E-6BC67568B025}" dt="2022-11-18T22:30:04.448" v="20" actId="2696"/>
        <pc:sldMkLst>
          <pc:docMk/>
          <pc:sldMk cId="321269981" sldId="358"/>
        </pc:sldMkLst>
      </pc:sldChg>
      <pc:sldChg chg="modSp add del mod">
        <pc:chgData name="Vickie Onesti" userId="8e6b5ee57b2aee4f" providerId="LiveId" clId="{17477DD7-31BF-46C6-886E-6BC67568B025}" dt="2022-11-18T22:35:18.136" v="191" actId="2696"/>
        <pc:sldMkLst>
          <pc:docMk/>
          <pc:sldMk cId="3197042891" sldId="359"/>
        </pc:sldMkLst>
        <pc:spChg chg="mod">
          <ac:chgData name="Vickie Onesti" userId="8e6b5ee57b2aee4f" providerId="LiveId" clId="{17477DD7-31BF-46C6-886E-6BC67568B025}" dt="2022-11-18T22:32:22.459" v="87" actId="255"/>
          <ac:spMkLst>
            <pc:docMk/>
            <pc:sldMk cId="3197042891" sldId="359"/>
            <ac:spMk id="3" creationId="{255E1F2F-E259-4EA8-9FFD-3A10AF541859}"/>
          </ac:spMkLst>
        </pc:spChg>
      </pc:sldChg>
      <pc:sldChg chg="modSp add del mod">
        <pc:chgData name="Vickie Onesti" userId="8e6b5ee57b2aee4f" providerId="LiveId" clId="{17477DD7-31BF-46C6-886E-6BC67568B025}" dt="2022-11-18T22:35:14.599" v="190" actId="2696"/>
        <pc:sldMkLst>
          <pc:docMk/>
          <pc:sldMk cId="2399117238" sldId="360"/>
        </pc:sldMkLst>
        <pc:spChg chg="mod">
          <ac:chgData name="Vickie Onesti" userId="8e6b5ee57b2aee4f" providerId="LiveId" clId="{17477DD7-31BF-46C6-886E-6BC67568B025}" dt="2022-11-18T22:32:07.044" v="85" actId="14100"/>
          <ac:spMkLst>
            <pc:docMk/>
            <pc:sldMk cId="2399117238" sldId="360"/>
            <ac:spMk id="3" creationId="{255E1F2F-E259-4EA8-9FFD-3A10AF541859}"/>
          </ac:spMkLst>
        </pc:spChg>
      </pc:sldChg>
      <pc:sldChg chg="modSp add del mod">
        <pc:chgData name="Vickie Onesti" userId="8e6b5ee57b2aee4f" providerId="LiveId" clId="{17477DD7-31BF-46C6-886E-6BC67568B025}" dt="2022-11-18T22:31:44.547" v="81" actId="2696"/>
        <pc:sldMkLst>
          <pc:docMk/>
          <pc:sldMk cId="3251621958" sldId="360"/>
        </pc:sldMkLst>
        <pc:spChg chg="mod">
          <ac:chgData name="Vickie Onesti" userId="8e6b5ee57b2aee4f" providerId="LiveId" clId="{17477DD7-31BF-46C6-886E-6BC67568B025}" dt="2022-11-18T22:31:14.678" v="78" actId="1076"/>
          <ac:spMkLst>
            <pc:docMk/>
            <pc:sldMk cId="3251621958" sldId="360"/>
            <ac:spMk id="2" creationId="{9AB2EA78-AEB3-469B-9025-3B17201A457B}"/>
          </ac:spMkLst>
        </pc:spChg>
        <pc:spChg chg="mod">
          <ac:chgData name="Vickie Onesti" userId="8e6b5ee57b2aee4f" providerId="LiveId" clId="{17477DD7-31BF-46C6-886E-6BC67568B025}" dt="2022-11-18T22:31:30.589" v="80" actId="255"/>
          <ac:spMkLst>
            <pc:docMk/>
            <pc:sldMk cId="3251621958" sldId="360"/>
            <ac:spMk id="3" creationId="{255E1F2F-E259-4EA8-9FFD-3A10AF541859}"/>
          </ac:spMkLst>
        </pc:spChg>
      </pc:sldChg>
      <pc:sldChg chg="modSp add del mod">
        <pc:chgData name="Vickie Onesti" userId="8e6b5ee57b2aee4f" providerId="LiveId" clId="{17477DD7-31BF-46C6-886E-6BC67568B025}" dt="2022-11-18T22:35:10.297" v="189" actId="2696"/>
        <pc:sldMkLst>
          <pc:docMk/>
          <pc:sldMk cId="3772898955" sldId="361"/>
        </pc:sldMkLst>
        <pc:spChg chg="mod">
          <ac:chgData name="Vickie Onesti" userId="8e6b5ee57b2aee4f" providerId="LiveId" clId="{17477DD7-31BF-46C6-886E-6BC67568B025}" dt="2022-11-18T22:33:04.522" v="112" actId="1076"/>
          <ac:spMkLst>
            <pc:docMk/>
            <pc:sldMk cId="3772898955" sldId="361"/>
            <ac:spMk id="3" creationId="{255E1F2F-E259-4EA8-9FFD-3A10AF541859}"/>
          </ac:spMkLst>
        </pc:spChg>
      </pc:sldChg>
      <pc:sldChg chg="addSp delSp modSp add mod ord">
        <pc:chgData name="Vickie Onesti" userId="8e6b5ee57b2aee4f" providerId="LiveId" clId="{17477DD7-31BF-46C6-886E-6BC67568B025}" dt="2022-12-08T22:39:56.095" v="953" actId="6549"/>
        <pc:sldMkLst>
          <pc:docMk/>
          <pc:sldMk cId="887457513" sldId="362"/>
        </pc:sldMkLst>
        <pc:spChg chg="del mod">
          <ac:chgData name="Vickie Onesti" userId="8e6b5ee57b2aee4f" providerId="LiveId" clId="{17477DD7-31BF-46C6-886E-6BC67568B025}" dt="2022-12-08T22:19:25.269" v="653" actId="478"/>
          <ac:spMkLst>
            <pc:docMk/>
            <pc:sldMk cId="887457513" sldId="362"/>
            <ac:spMk id="2" creationId="{9AB2EA78-AEB3-469B-9025-3B17201A457B}"/>
          </ac:spMkLst>
        </pc:spChg>
        <pc:spChg chg="mod">
          <ac:chgData name="Vickie Onesti" userId="8e6b5ee57b2aee4f" providerId="LiveId" clId="{17477DD7-31BF-46C6-886E-6BC67568B025}" dt="2022-12-08T22:39:56.095" v="953" actId="6549"/>
          <ac:spMkLst>
            <pc:docMk/>
            <pc:sldMk cId="887457513" sldId="362"/>
            <ac:spMk id="3" creationId="{255E1F2F-E259-4EA8-9FFD-3A10AF541859}"/>
          </ac:spMkLst>
        </pc:spChg>
        <pc:spChg chg="add del mod">
          <ac:chgData name="Vickie Onesti" userId="8e6b5ee57b2aee4f" providerId="LiveId" clId="{17477DD7-31BF-46C6-886E-6BC67568B025}" dt="2022-12-08T22:19:28.522" v="654" actId="478"/>
          <ac:spMkLst>
            <pc:docMk/>
            <pc:sldMk cId="887457513" sldId="362"/>
            <ac:spMk id="7" creationId="{F9932F52-5471-F18D-43B5-94E3A187C673}"/>
          </ac:spMkLst>
        </pc:spChg>
        <pc:picChg chg="add mod">
          <ac:chgData name="Vickie Onesti" userId="8e6b5ee57b2aee4f" providerId="LiveId" clId="{17477DD7-31BF-46C6-886E-6BC67568B025}" dt="2022-12-08T22:19:47.550" v="656" actId="1076"/>
          <ac:picMkLst>
            <pc:docMk/>
            <pc:sldMk cId="887457513" sldId="362"/>
            <ac:picMk id="4" creationId="{38F30D6F-1FC1-AF46-5998-B0D4906C77AD}"/>
          </ac:picMkLst>
        </pc:picChg>
        <pc:picChg chg="del mod">
          <ac:chgData name="Vickie Onesti" userId="8e6b5ee57b2aee4f" providerId="LiveId" clId="{17477DD7-31BF-46C6-886E-6BC67568B025}" dt="2022-11-18T22:37:14.601" v="310" actId="478"/>
          <ac:picMkLst>
            <pc:docMk/>
            <pc:sldMk cId="887457513" sldId="362"/>
            <ac:picMk id="1026" creationId="{CAB81CD8-7A40-0838-6C17-3134D7E8716A}"/>
          </ac:picMkLst>
        </pc:picChg>
      </pc:sldChg>
      <pc:sldChg chg="addSp delSp modSp add mod">
        <pc:chgData name="Vickie Onesti" userId="8e6b5ee57b2aee4f" providerId="LiveId" clId="{17477DD7-31BF-46C6-886E-6BC67568B025}" dt="2022-12-08T22:38:03.927" v="901" actId="20577"/>
        <pc:sldMkLst>
          <pc:docMk/>
          <pc:sldMk cId="1422315977" sldId="363"/>
        </pc:sldMkLst>
        <pc:spChg chg="del mod">
          <ac:chgData name="Vickie Onesti" userId="8e6b5ee57b2aee4f" providerId="LiveId" clId="{17477DD7-31BF-46C6-886E-6BC67568B025}" dt="2022-12-08T22:18:23.042" v="618" actId="478"/>
          <ac:spMkLst>
            <pc:docMk/>
            <pc:sldMk cId="1422315977" sldId="363"/>
            <ac:spMk id="2" creationId="{9AB2EA78-AEB3-469B-9025-3B17201A457B}"/>
          </ac:spMkLst>
        </pc:spChg>
        <pc:spChg chg="mod">
          <ac:chgData name="Vickie Onesti" userId="8e6b5ee57b2aee4f" providerId="LiveId" clId="{17477DD7-31BF-46C6-886E-6BC67568B025}" dt="2022-12-08T22:38:03.927" v="901" actId="20577"/>
          <ac:spMkLst>
            <pc:docMk/>
            <pc:sldMk cId="1422315977" sldId="363"/>
            <ac:spMk id="3" creationId="{255E1F2F-E259-4EA8-9FFD-3A10AF541859}"/>
          </ac:spMkLst>
        </pc:spChg>
        <pc:spChg chg="add del mod">
          <ac:chgData name="Vickie Onesti" userId="8e6b5ee57b2aee4f" providerId="LiveId" clId="{17477DD7-31BF-46C6-886E-6BC67568B025}" dt="2022-12-08T22:18:24.970" v="619" actId="478"/>
          <ac:spMkLst>
            <pc:docMk/>
            <pc:sldMk cId="1422315977" sldId="363"/>
            <ac:spMk id="5" creationId="{8B557978-C537-CBAA-25E2-D7FF9919A28F}"/>
          </ac:spMkLst>
        </pc:spChg>
        <pc:picChg chg="mod">
          <ac:chgData name="Vickie Onesti" userId="8e6b5ee57b2aee4f" providerId="LiveId" clId="{17477DD7-31BF-46C6-886E-6BC67568B025}" dt="2022-12-08T22:18:41.510" v="623" actId="1076"/>
          <ac:picMkLst>
            <pc:docMk/>
            <pc:sldMk cId="1422315977" sldId="363"/>
            <ac:picMk id="1026" creationId="{CAB81CD8-7A40-0838-6C17-3134D7E8716A}"/>
          </ac:picMkLst>
        </pc:picChg>
      </pc:sldChg>
      <pc:sldChg chg="addSp delSp modSp add mod ord">
        <pc:chgData name="Vickie Onesti" userId="8e6b5ee57b2aee4f" providerId="LiveId" clId="{17477DD7-31BF-46C6-886E-6BC67568B025}" dt="2022-12-08T22:18:13.595" v="616" actId="1076"/>
        <pc:sldMkLst>
          <pc:docMk/>
          <pc:sldMk cId="3219586310" sldId="364"/>
        </pc:sldMkLst>
        <pc:spChg chg="del mod">
          <ac:chgData name="Vickie Onesti" userId="8e6b5ee57b2aee4f" providerId="LiveId" clId="{17477DD7-31BF-46C6-886E-6BC67568B025}" dt="2022-12-08T22:17:46.485" v="611" actId="478"/>
          <ac:spMkLst>
            <pc:docMk/>
            <pc:sldMk cId="3219586310" sldId="364"/>
            <ac:spMk id="2" creationId="{9AB2EA78-AEB3-469B-9025-3B17201A457B}"/>
          </ac:spMkLst>
        </pc:spChg>
        <pc:spChg chg="mod">
          <ac:chgData name="Vickie Onesti" userId="8e6b5ee57b2aee4f" providerId="LiveId" clId="{17477DD7-31BF-46C6-886E-6BC67568B025}" dt="2022-12-08T22:18:08.424" v="615" actId="1076"/>
          <ac:spMkLst>
            <pc:docMk/>
            <pc:sldMk cId="3219586310" sldId="364"/>
            <ac:spMk id="3" creationId="{255E1F2F-E259-4EA8-9FFD-3A10AF541859}"/>
          </ac:spMkLst>
        </pc:spChg>
        <pc:spChg chg="add del mod">
          <ac:chgData name="Vickie Onesti" userId="8e6b5ee57b2aee4f" providerId="LiveId" clId="{17477DD7-31BF-46C6-886E-6BC67568B025}" dt="2022-12-08T22:17:50.618" v="612" actId="478"/>
          <ac:spMkLst>
            <pc:docMk/>
            <pc:sldMk cId="3219586310" sldId="364"/>
            <ac:spMk id="5" creationId="{5EA764A6-2ED5-D2F3-B159-78DF39A4068A}"/>
          </ac:spMkLst>
        </pc:spChg>
        <pc:picChg chg="mod">
          <ac:chgData name="Vickie Onesti" userId="8e6b5ee57b2aee4f" providerId="LiveId" clId="{17477DD7-31BF-46C6-886E-6BC67568B025}" dt="2022-12-08T22:18:13.595" v="616" actId="1076"/>
          <ac:picMkLst>
            <pc:docMk/>
            <pc:sldMk cId="3219586310" sldId="364"/>
            <ac:picMk id="1026" creationId="{CAB81CD8-7A40-0838-6C17-3134D7E8716A}"/>
          </ac:picMkLst>
        </pc:picChg>
      </pc:sldChg>
      <pc:sldChg chg="addSp delSp modSp add mod">
        <pc:chgData name="Vickie Onesti" userId="8e6b5ee57b2aee4f" providerId="LiveId" clId="{17477DD7-31BF-46C6-886E-6BC67568B025}" dt="2022-12-08T22:38:17.279" v="915" actId="20577"/>
        <pc:sldMkLst>
          <pc:docMk/>
          <pc:sldMk cId="599226361" sldId="365"/>
        </pc:sldMkLst>
        <pc:spChg chg="del mod">
          <ac:chgData name="Vickie Onesti" userId="8e6b5ee57b2aee4f" providerId="LiveId" clId="{17477DD7-31BF-46C6-886E-6BC67568B025}" dt="2022-12-08T22:16:58.949" v="597" actId="478"/>
          <ac:spMkLst>
            <pc:docMk/>
            <pc:sldMk cId="599226361" sldId="365"/>
            <ac:spMk id="2" creationId="{9AB2EA78-AEB3-469B-9025-3B17201A457B}"/>
          </ac:spMkLst>
        </pc:spChg>
        <pc:spChg chg="mod">
          <ac:chgData name="Vickie Onesti" userId="8e6b5ee57b2aee4f" providerId="LiveId" clId="{17477DD7-31BF-46C6-886E-6BC67568B025}" dt="2022-12-08T22:38:17.279" v="915" actId="20577"/>
          <ac:spMkLst>
            <pc:docMk/>
            <pc:sldMk cId="599226361" sldId="365"/>
            <ac:spMk id="3" creationId="{255E1F2F-E259-4EA8-9FFD-3A10AF541859}"/>
          </ac:spMkLst>
        </pc:spChg>
        <pc:spChg chg="add del mod">
          <ac:chgData name="Vickie Onesti" userId="8e6b5ee57b2aee4f" providerId="LiveId" clId="{17477DD7-31BF-46C6-886E-6BC67568B025}" dt="2022-12-08T22:17:06.289" v="599" actId="478"/>
          <ac:spMkLst>
            <pc:docMk/>
            <pc:sldMk cId="599226361" sldId="365"/>
            <ac:spMk id="5" creationId="{AD03E98A-E692-5951-989E-1116B46075D6}"/>
          </ac:spMkLst>
        </pc:spChg>
        <pc:picChg chg="mod">
          <ac:chgData name="Vickie Onesti" userId="8e6b5ee57b2aee4f" providerId="LiveId" clId="{17477DD7-31BF-46C6-886E-6BC67568B025}" dt="2022-12-08T22:17:33.613" v="609" actId="1076"/>
          <ac:picMkLst>
            <pc:docMk/>
            <pc:sldMk cId="599226361" sldId="365"/>
            <ac:picMk id="1026" creationId="{CAB81CD8-7A40-0838-6C17-3134D7E871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9D0D1091-5D73-449F-B95B-D7E52FA8C6EA}" type="datetimeFigureOut">
              <a:rPr lang="en-US" smtClean="0"/>
              <a:t>1/18/2023</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908967B3-8C1C-4C72-BB44-EE22740EFB75}" type="slidenum">
              <a:rPr lang="en-US" smtClean="0"/>
              <a:t>‹#›</a:t>
            </a:fld>
            <a:endParaRPr lang="en-US"/>
          </a:p>
        </p:txBody>
      </p:sp>
    </p:spTree>
    <p:extLst>
      <p:ext uri="{BB962C8B-B14F-4D97-AF65-F5344CB8AC3E}">
        <p14:creationId xmlns:p14="http://schemas.microsoft.com/office/powerpoint/2010/main" val="176512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8967B3-8C1C-4C72-BB44-EE22740EFB75}" type="slidenum">
              <a:rPr lang="en-US" smtClean="0"/>
              <a:t>6</a:t>
            </a:fld>
            <a:endParaRPr lang="en-US"/>
          </a:p>
        </p:txBody>
      </p:sp>
    </p:spTree>
    <p:extLst>
      <p:ext uri="{BB962C8B-B14F-4D97-AF65-F5344CB8AC3E}">
        <p14:creationId xmlns:p14="http://schemas.microsoft.com/office/powerpoint/2010/main" val="206031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1/18/2023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1/18/2023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1/18/2023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1/18/2023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1/18/2023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1/18/2023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1/18/2023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rot="10800000" flipV="1">
            <a:off x="6032576" y="1087208"/>
            <a:ext cx="5934074" cy="2952075"/>
          </a:xfrm>
        </p:spPr>
        <p:txBody>
          <a:bodyPr>
            <a:normAutofit fontScale="90000"/>
          </a:bodyPr>
          <a:lstStyle/>
          <a:p>
            <a:pPr algn="ctr"/>
            <a:br>
              <a:rPr lang="en-US" sz="2800" dirty="0">
                <a:solidFill>
                  <a:schemeClr val="accent2">
                    <a:lumMod val="50000"/>
                  </a:schemeClr>
                </a:solidFill>
              </a:rPr>
            </a:br>
            <a:r>
              <a:rPr lang="en-US" sz="2800" dirty="0">
                <a:solidFill>
                  <a:schemeClr val="accent2">
                    <a:lumMod val="50000"/>
                  </a:schemeClr>
                </a:solidFill>
              </a:rPr>
              <a:t>O</a:t>
            </a:r>
            <a:r>
              <a:rPr lang="en-US" sz="2800" dirty="0"/>
              <a:t>nesti </a:t>
            </a:r>
            <a:r>
              <a:rPr lang="en-US" sz="2800" dirty="0">
                <a:solidFill>
                  <a:schemeClr val="accent2">
                    <a:lumMod val="50000"/>
                  </a:schemeClr>
                </a:solidFill>
              </a:rPr>
              <a:t>N</a:t>
            </a:r>
            <a:r>
              <a:rPr lang="en-US" sz="2800" dirty="0"/>
              <a:t>etwork of </a:t>
            </a:r>
            <a:r>
              <a:rPr lang="en-US" sz="2800" dirty="0">
                <a:solidFill>
                  <a:schemeClr val="accent2">
                    <a:lumMod val="50000"/>
                  </a:schemeClr>
                </a:solidFill>
              </a:rPr>
              <a:t>E</a:t>
            </a:r>
            <a:r>
              <a:rPr lang="en-US" sz="2800" dirty="0">
                <a:solidFill>
                  <a:schemeClr val="tx1"/>
                </a:solidFill>
              </a:rPr>
              <a:t>ducation</a:t>
            </a:r>
            <a:br>
              <a:rPr lang="en-US" sz="4000" dirty="0"/>
            </a:br>
            <a:r>
              <a:rPr lang="en-US" sz="2000" dirty="0"/>
              <a:t>Presents:</a:t>
            </a:r>
            <a:br>
              <a:rPr lang="en-US" sz="2000" dirty="0"/>
            </a:br>
            <a:br>
              <a:rPr lang="en-US" sz="2000" dirty="0"/>
            </a:br>
            <a:r>
              <a:rPr lang="en-US" sz="6000" dirty="0">
                <a:solidFill>
                  <a:schemeClr val="accent2">
                    <a:lumMod val="50000"/>
                  </a:schemeClr>
                </a:solidFill>
              </a:rPr>
              <a:t>MINDFUL MINUTES LIVE!</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315636" y="4463629"/>
            <a:ext cx="5656730" cy="1521312"/>
          </a:xfrm>
        </p:spPr>
        <p:txBody>
          <a:bodyPr>
            <a:noAutofit/>
          </a:bodyPr>
          <a:lstStyle/>
          <a:p>
            <a:pPr algn="ctr"/>
            <a:r>
              <a:rPr lang="en-US" b="1" dirty="0"/>
              <a:t>A 12-Month                PERSONAL, PROFESSIONAL &amp; Sales LEADERSHIP TRAINING SERIES</a:t>
            </a:r>
          </a:p>
          <a:p>
            <a:pPr algn="ctr"/>
            <a:r>
              <a:rPr lang="en-US" sz="1600" b="1" dirty="0"/>
              <a:t>Corporate Edition</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AB81CD8-7A40-0838-6C17-3134D7E87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836" y="151856"/>
            <a:ext cx="2000071" cy="103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A24A0-0E9A-5401-75B2-FFD932F57D88}"/>
              </a:ext>
            </a:extLst>
          </p:cNvPr>
          <p:cNvSpPr>
            <a:spLocks noGrp="1"/>
          </p:cNvSpPr>
          <p:nvPr>
            <p:ph type="title"/>
          </p:nvPr>
        </p:nvSpPr>
        <p:spPr/>
        <p:txBody>
          <a:bodyPr/>
          <a:lstStyle/>
          <a:p>
            <a:r>
              <a:rPr lang="en-US" dirty="0">
                <a:solidFill>
                  <a:schemeClr val="accent1">
                    <a:lumMod val="50000"/>
                  </a:schemeClr>
                </a:solidFill>
              </a:rPr>
              <a:t>What is Social Intelligence and Why it is Critical in the Workplace</a:t>
            </a:r>
          </a:p>
        </p:txBody>
      </p:sp>
      <p:sp>
        <p:nvSpPr>
          <p:cNvPr id="3" name="Content Placeholder 2">
            <a:extLst>
              <a:ext uri="{FF2B5EF4-FFF2-40B4-BE49-F238E27FC236}">
                <a16:creationId xmlns:a16="http://schemas.microsoft.com/office/drawing/2014/main" id="{8DF18C61-9944-D514-4064-0BA5D4DD211A}"/>
              </a:ext>
            </a:extLst>
          </p:cNvPr>
          <p:cNvSpPr>
            <a:spLocks noGrp="1"/>
          </p:cNvSpPr>
          <p:nvPr>
            <p:ph idx="1"/>
          </p:nvPr>
        </p:nvSpPr>
        <p:spPr/>
        <p:txBody>
          <a:bodyPr/>
          <a:lstStyle/>
          <a:p>
            <a:r>
              <a:rPr lang="en-US" b="0" i="0" dirty="0">
                <a:solidFill>
                  <a:srgbClr val="2D2D2D"/>
                </a:solidFill>
                <a:effectLst/>
                <a:latin typeface="Noto Sans" panose="020B0502040504020204" pitchFamily="34" charset="0"/>
              </a:rPr>
              <a:t>Social intelligence is a valuable skill that can greatly add to career excellence. It can strengthen personal and professional relationships, </a:t>
            </a:r>
            <a:r>
              <a:rPr lang="en-US" dirty="0">
                <a:solidFill>
                  <a:srgbClr val="2D2D2D"/>
                </a:solidFill>
                <a:latin typeface="Noto Sans" panose="020B0502040504020204" pitchFamily="34" charset="0"/>
              </a:rPr>
              <a:t>add an element of understanding and compassion and thus, achieving goals.</a:t>
            </a:r>
          </a:p>
          <a:p>
            <a:r>
              <a:rPr lang="en-US" b="0" i="0" dirty="0">
                <a:solidFill>
                  <a:srgbClr val="2D2D2D"/>
                </a:solidFill>
                <a:effectLst/>
                <a:latin typeface="Noto Sans" panose="020B0502040504020204" pitchFamily="34" charset="0"/>
              </a:rPr>
              <a:t>In this discussion, we explore and explain what social intelligence is and provide examples on how best to apply in the workplace.</a:t>
            </a:r>
            <a:endParaRPr lang="en-US" dirty="0"/>
          </a:p>
        </p:txBody>
      </p:sp>
      <p:pic>
        <p:nvPicPr>
          <p:cNvPr id="4" name="Picture 2">
            <a:extLst>
              <a:ext uri="{FF2B5EF4-FFF2-40B4-BE49-F238E27FC236}">
                <a16:creationId xmlns:a16="http://schemas.microsoft.com/office/drawing/2014/main" id="{CF11026B-E471-FAC3-FA02-C93B0804F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4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3639-1569-9AAA-D71E-43036583736B}"/>
              </a:ext>
            </a:extLst>
          </p:cNvPr>
          <p:cNvSpPr>
            <a:spLocks noGrp="1"/>
          </p:cNvSpPr>
          <p:nvPr>
            <p:ph type="title"/>
          </p:nvPr>
        </p:nvSpPr>
        <p:spPr/>
        <p:txBody>
          <a:bodyPr/>
          <a:lstStyle/>
          <a:p>
            <a:r>
              <a:rPr lang="en-US" dirty="0">
                <a:solidFill>
                  <a:schemeClr val="accent1">
                    <a:lumMod val="50000"/>
                  </a:schemeClr>
                </a:solidFill>
              </a:rPr>
              <a:t>What is Confirmation Bias?  </a:t>
            </a:r>
            <a:br>
              <a:rPr lang="en-US" dirty="0">
                <a:solidFill>
                  <a:schemeClr val="accent1">
                    <a:lumMod val="50000"/>
                  </a:schemeClr>
                </a:solidFill>
              </a:rPr>
            </a:br>
            <a:r>
              <a:rPr lang="en-US" dirty="0">
                <a:solidFill>
                  <a:schemeClr val="accent1">
                    <a:lumMod val="50000"/>
                  </a:schemeClr>
                </a:solidFill>
              </a:rPr>
              <a:t>Definition, Tips and Examples</a:t>
            </a:r>
          </a:p>
        </p:txBody>
      </p:sp>
      <p:sp>
        <p:nvSpPr>
          <p:cNvPr id="3" name="Content Placeholder 2">
            <a:extLst>
              <a:ext uri="{FF2B5EF4-FFF2-40B4-BE49-F238E27FC236}">
                <a16:creationId xmlns:a16="http://schemas.microsoft.com/office/drawing/2014/main" id="{2717731C-2799-AE7C-4875-7279EBA76701}"/>
              </a:ext>
            </a:extLst>
          </p:cNvPr>
          <p:cNvSpPr>
            <a:spLocks noGrp="1"/>
          </p:cNvSpPr>
          <p:nvPr>
            <p:ph idx="1"/>
          </p:nvPr>
        </p:nvSpPr>
        <p:spPr/>
        <p:txBody>
          <a:bodyPr>
            <a:normAutofit fontScale="92500" lnSpcReduction="20000"/>
          </a:bodyPr>
          <a:lstStyle/>
          <a:p>
            <a:pPr algn="l"/>
            <a:r>
              <a:rPr lang="en-US" b="0" i="0" dirty="0">
                <a:solidFill>
                  <a:srgbClr val="2D2D2D"/>
                </a:solidFill>
                <a:effectLst/>
                <a:latin typeface="Noto Sans" panose="020B0502040504020204" pitchFamily="34" charset="0"/>
              </a:rPr>
              <a:t>Confirmation bias is very common in the workplace, but being aware of it in others, as wel</a:t>
            </a:r>
            <a:r>
              <a:rPr lang="en-US" dirty="0">
                <a:solidFill>
                  <a:srgbClr val="2D2D2D"/>
                </a:solidFill>
                <a:latin typeface="Noto Sans" panose="020B0502040504020204" pitchFamily="34" charset="0"/>
              </a:rPr>
              <a:t>l as, one</a:t>
            </a:r>
            <a:r>
              <a:rPr lang="en-US" b="0" i="0" dirty="0">
                <a:solidFill>
                  <a:srgbClr val="2D2D2D"/>
                </a:solidFill>
                <a:effectLst/>
                <a:latin typeface="Noto Sans" panose="020B0502040504020204" pitchFamily="34" charset="0"/>
              </a:rPr>
              <a:t>self is crucial. </a:t>
            </a:r>
          </a:p>
          <a:p>
            <a:pPr algn="l"/>
            <a:r>
              <a:rPr lang="en-US" b="0" i="0" dirty="0">
                <a:solidFill>
                  <a:srgbClr val="2D2D2D"/>
                </a:solidFill>
                <a:effectLst/>
                <a:latin typeface="Noto Sans" panose="020B0502040504020204" pitchFamily="34" charset="0"/>
              </a:rPr>
              <a:t>Confirmation bias is a type of cognitive bias or error in thinking.  Processing all facts available can cost time and energy so our brains tend to pick the information that agrees most with our own pre-existing opinions and knowledge.  This can lead to faster decision-making based upon inadequate information. Confirmation </a:t>
            </a:r>
            <a:r>
              <a:rPr lang="en-US" dirty="0">
                <a:solidFill>
                  <a:srgbClr val="2D2D2D"/>
                </a:solidFill>
                <a:latin typeface="Noto Sans" panose="020B0502040504020204" pitchFamily="34" charset="0"/>
              </a:rPr>
              <a:t>bias </a:t>
            </a:r>
            <a:r>
              <a:rPr lang="en-US" b="0" i="0" dirty="0">
                <a:solidFill>
                  <a:srgbClr val="2D2D2D"/>
                </a:solidFill>
                <a:effectLst/>
                <a:latin typeface="Noto Sans" panose="020B0502040504020204" pitchFamily="34" charset="0"/>
              </a:rPr>
              <a:t>can cause challenges to a team or company by decreasing opportunity and reducing collaboration. Becoming a leader who inspires others to be aware of confirmation bias, while working to reduce it, can make your team more productive, effective and inclusive. </a:t>
            </a:r>
          </a:p>
          <a:p>
            <a:pPr algn="l"/>
            <a:r>
              <a:rPr lang="en-US" b="0" i="0" dirty="0">
                <a:solidFill>
                  <a:srgbClr val="2D2D2D"/>
                </a:solidFill>
                <a:effectLst/>
                <a:latin typeface="Noto Sans" panose="020B0502040504020204" pitchFamily="34" charset="0"/>
              </a:rPr>
              <a:t>In this discussion, we explore and explain</a:t>
            </a:r>
            <a:r>
              <a:rPr lang="en-US" dirty="0">
                <a:solidFill>
                  <a:srgbClr val="2D2D2D"/>
                </a:solidFill>
                <a:latin typeface="Noto Sans" panose="020B0502040504020204" pitchFamily="34" charset="0"/>
              </a:rPr>
              <a:t> </a:t>
            </a:r>
            <a:r>
              <a:rPr lang="en-US" b="0" i="0" dirty="0">
                <a:solidFill>
                  <a:srgbClr val="2D2D2D"/>
                </a:solidFill>
                <a:effectLst/>
                <a:latin typeface="Noto Sans" panose="020B0502040504020204" pitchFamily="34" charset="0"/>
              </a:rPr>
              <a:t>what confirmation bias is, the importance of avoiding it and offer tips for overcoming and eliminating it in the workplace.</a:t>
            </a:r>
          </a:p>
          <a:p>
            <a:endParaRPr lang="en-US" dirty="0"/>
          </a:p>
        </p:txBody>
      </p:sp>
      <p:pic>
        <p:nvPicPr>
          <p:cNvPr id="4" name="Picture 2">
            <a:extLst>
              <a:ext uri="{FF2B5EF4-FFF2-40B4-BE49-F238E27FC236}">
                <a16:creationId xmlns:a16="http://schemas.microsoft.com/office/drawing/2014/main" id="{D3D9A976-3A69-42DB-178C-DA69CC50C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42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E778-E67A-3BA4-49AF-622A93F4124A}"/>
              </a:ext>
            </a:extLst>
          </p:cNvPr>
          <p:cNvSpPr>
            <a:spLocks noGrp="1"/>
          </p:cNvSpPr>
          <p:nvPr>
            <p:ph type="title"/>
          </p:nvPr>
        </p:nvSpPr>
        <p:spPr/>
        <p:txBody>
          <a:bodyPr>
            <a:normAutofit fontScale="90000"/>
          </a:bodyPr>
          <a:lstStyle/>
          <a:p>
            <a:r>
              <a:rPr lang="en-US" dirty="0">
                <a:solidFill>
                  <a:schemeClr val="accent1">
                    <a:lumMod val="50000"/>
                  </a:schemeClr>
                </a:solidFill>
              </a:rPr>
              <a:t>Global Turmoil: </a:t>
            </a:r>
            <a:br>
              <a:rPr lang="en-US" dirty="0">
                <a:solidFill>
                  <a:schemeClr val="accent1">
                    <a:lumMod val="50000"/>
                  </a:schemeClr>
                </a:solidFill>
              </a:rPr>
            </a:br>
            <a:r>
              <a:rPr lang="en-US" dirty="0">
                <a:solidFill>
                  <a:schemeClr val="accent1">
                    <a:lumMod val="50000"/>
                  </a:schemeClr>
                </a:solidFill>
              </a:rPr>
              <a:t>How to Overcome Fears and Gain Back Control </a:t>
            </a:r>
          </a:p>
        </p:txBody>
      </p:sp>
      <p:sp>
        <p:nvSpPr>
          <p:cNvPr id="3" name="Content Placeholder 2">
            <a:extLst>
              <a:ext uri="{FF2B5EF4-FFF2-40B4-BE49-F238E27FC236}">
                <a16:creationId xmlns:a16="http://schemas.microsoft.com/office/drawing/2014/main" id="{8FEDFB29-C149-20C0-FAF4-426C6CCD68A7}"/>
              </a:ext>
            </a:extLst>
          </p:cNvPr>
          <p:cNvSpPr>
            <a:spLocks noGrp="1"/>
          </p:cNvSpPr>
          <p:nvPr>
            <p:ph idx="1"/>
          </p:nvPr>
        </p:nvSpPr>
        <p:spPr/>
        <p:txBody>
          <a:bodyPr>
            <a:normAutofit lnSpcReduction="10000"/>
          </a:bodyPr>
          <a:lstStyle/>
          <a:p>
            <a:pPr algn="l"/>
            <a:r>
              <a:rPr lang="en-US" b="0" i="0" dirty="0">
                <a:solidFill>
                  <a:srgbClr val="2D2D2D"/>
                </a:solidFill>
                <a:effectLst/>
                <a:latin typeface="Noto Sans" panose="020B0502040504020204" pitchFamily="34" charset="0"/>
              </a:rPr>
              <a:t>It is no secret that the last few years have not been simple or easy for anyone. Beyond the global pandemic, tensions are rising across almost every possible area, bringing up racial, political, financial and environmental concerns, among many others.</a:t>
            </a:r>
          </a:p>
          <a:p>
            <a:pPr algn="l"/>
            <a:r>
              <a:rPr lang="en-US" b="0" i="0" dirty="0">
                <a:solidFill>
                  <a:srgbClr val="2D2D2D"/>
                </a:solidFill>
                <a:effectLst/>
                <a:latin typeface="Noto Sans" panose="020B0502040504020204" pitchFamily="34" charset="0"/>
              </a:rPr>
              <a:t>Add to that, we are seeing why stress and anxiety are running rampant throughout our day </a:t>
            </a:r>
            <a:r>
              <a:rPr lang="en-US" b="0" i="0">
                <a:solidFill>
                  <a:srgbClr val="2D2D2D"/>
                </a:solidFill>
                <a:effectLst/>
                <a:latin typeface="Noto Sans" panose="020B0502040504020204" pitchFamily="34" charset="0"/>
              </a:rPr>
              <a:t>at work, at home </a:t>
            </a:r>
            <a:r>
              <a:rPr lang="en-US" b="0" i="0" dirty="0">
                <a:solidFill>
                  <a:srgbClr val="2D2D2D"/>
                </a:solidFill>
                <a:effectLst/>
                <a:latin typeface="Noto Sans" panose="020B0502040504020204" pitchFamily="34" charset="0"/>
              </a:rPr>
              <a:t>and even while we sleep.</a:t>
            </a:r>
          </a:p>
          <a:p>
            <a:pPr algn="l"/>
            <a:r>
              <a:rPr lang="en-US" b="0" i="0" dirty="0">
                <a:solidFill>
                  <a:srgbClr val="2D2D2D"/>
                </a:solidFill>
                <a:effectLst/>
                <a:latin typeface="Noto Sans" panose="020B0502040504020204" pitchFamily="34" charset="0"/>
              </a:rPr>
              <a:t>In this discussion, we explore and explain how best to process the news, apply this </a:t>
            </a:r>
            <a:r>
              <a:rPr lang="en-US" dirty="0">
                <a:solidFill>
                  <a:srgbClr val="2D2D2D"/>
                </a:solidFill>
                <a:latin typeface="Noto Sans" panose="020B0502040504020204" pitchFamily="34" charset="0"/>
              </a:rPr>
              <a:t>information in a healthy way in our personal life, </a:t>
            </a:r>
            <a:r>
              <a:rPr lang="en-US" b="0" i="0" dirty="0">
                <a:solidFill>
                  <a:srgbClr val="2D2D2D"/>
                </a:solidFill>
                <a:effectLst/>
                <a:latin typeface="Noto Sans" panose="020B0502040504020204" pitchFamily="34" charset="0"/>
              </a:rPr>
              <a:t>fulfill our job responsibilities and understand </a:t>
            </a:r>
            <a:r>
              <a:rPr lang="en-US" dirty="0">
                <a:solidFill>
                  <a:srgbClr val="2D2D2D"/>
                </a:solidFill>
                <a:latin typeface="Noto Sans" panose="020B0502040504020204" pitchFamily="34" charset="0"/>
              </a:rPr>
              <a:t>how to recognize, accept and </a:t>
            </a:r>
            <a:r>
              <a:rPr lang="en-US" b="0" i="0" dirty="0">
                <a:solidFill>
                  <a:srgbClr val="2D2D2D"/>
                </a:solidFill>
                <a:effectLst/>
                <a:latin typeface="Noto Sans" panose="020B0502040504020204" pitchFamily="34" charset="0"/>
              </a:rPr>
              <a:t>control what we can and what we cannot.  </a:t>
            </a:r>
          </a:p>
          <a:p>
            <a:endParaRPr lang="en-US" dirty="0"/>
          </a:p>
        </p:txBody>
      </p:sp>
      <p:pic>
        <p:nvPicPr>
          <p:cNvPr id="4" name="Picture 2">
            <a:extLst>
              <a:ext uri="{FF2B5EF4-FFF2-40B4-BE49-F238E27FC236}">
                <a16:creationId xmlns:a16="http://schemas.microsoft.com/office/drawing/2014/main" id="{68281623-65B5-9B68-D0E5-B23449FAF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0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E5D6-6593-8CC9-E2F1-3B0A00457F69}"/>
              </a:ext>
            </a:extLst>
          </p:cNvPr>
          <p:cNvSpPr>
            <a:spLocks noGrp="1"/>
          </p:cNvSpPr>
          <p:nvPr>
            <p:ph type="title"/>
          </p:nvPr>
        </p:nvSpPr>
        <p:spPr/>
        <p:txBody>
          <a:bodyPr/>
          <a:lstStyle/>
          <a:p>
            <a:r>
              <a:rPr lang="en-US" dirty="0">
                <a:solidFill>
                  <a:schemeClr val="accent1">
                    <a:lumMod val="50000"/>
                  </a:schemeClr>
                </a:solidFill>
              </a:rPr>
              <a:t>Celebrating Success in the Workplace</a:t>
            </a:r>
          </a:p>
        </p:txBody>
      </p:sp>
      <p:sp>
        <p:nvSpPr>
          <p:cNvPr id="3" name="Content Placeholder 2">
            <a:extLst>
              <a:ext uri="{FF2B5EF4-FFF2-40B4-BE49-F238E27FC236}">
                <a16:creationId xmlns:a16="http://schemas.microsoft.com/office/drawing/2014/main" id="{A579C34B-CCE3-0603-B8B0-8F96E04E25E7}"/>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Many companies promote and organize celebrations because of the many benefits that come with acknowledging accomplishments regularly at work. </a:t>
            </a:r>
          </a:p>
          <a:p>
            <a:pPr algn="l"/>
            <a:r>
              <a:rPr lang="en-US" b="0" i="0" dirty="0">
                <a:solidFill>
                  <a:srgbClr val="2D2D2D"/>
                </a:solidFill>
                <a:effectLst/>
                <a:latin typeface="Noto Sans" panose="020B0502040504020204" pitchFamily="34" charset="0"/>
              </a:rPr>
              <a:t>Celebrating success can be an effective way to boost morale, promote team bonding and inspire fun in the workplace. </a:t>
            </a:r>
          </a:p>
          <a:p>
            <a:pPr algn="l"/>
            <a:r>
              <a:rPr lang="en-US" b="0" i="0" dirty="0">
                <a:solidFill>
                  <a:srgbClr val="2D2D2D"/>
                </a:solidFill>
                <a:effectLst/>
                <a:latin typeface="Noto Sans" panose="020B0502040504020204" pitchFamily="34" charset="0"/>
              </a:rPr>
              <a:t>Learning about the importance of taking time out to celebrate victories at work and appreciating others will allow you to better plan and encourage them in your workplace.</a:t>
            </a:r>
          </a:p>
          <a:p>
            <a:pPr algn="l"/>
            <a:r>
              <a:rPr lang="en-US" b="0" i="0" dirty="0">
                <a:solidFill>
                  <a:srgbClr val="2D2D2D"/>
                </a:solidFill>
                <a:effectLst/>
                <a:latin typeface="Noto Sans" panose="020B0502040504020204" pitchFamily="34" charset="0"/>
              </a:rPr>
              <a:t>In this discussion, we explore and explain the top 10 reasons why celebrating successes at work is not only important but very necessary for employee retention.</a:t>
            </a:r>
          </a:p>
          <a:p>
            <a:endParaRPr lang="en-US" dirty="0"/>
          </a:p>
        </p:txBody>
      </p:sp>
      <p:pic>
        <p:nvPicPr>
          <p:cNvPr id="4" name="Picture 2">
            <a:extLst>
              <a:ext uri="{FF2B5EF4-FFF2-40B4-BE49-F238E27FC236}">
                <a16:creationId xmlns:a16="http://schemas.microsoft.com/office/drawing/2014/main" id="{7A855201-65F3-D468-BEAA-49D18E64F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42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7B9B-0CE8-1813-FD7B-11B06770573B}"/>
              </a:ext>
            </a:extLst>
          </p:cNvPr>
          <p:cNvSpPr>
            <a:spLocks noGrp="1"/>
          </p:cNvSpPr>
          <p:nvPr>
            <p:ph type="title"/>
          </p:nvPr>
        </p:nvSpPr>
        <p:spPr/>
        <p:txBody>
          <a:bodyPr/>
          <a:lstStyle/>
          <a:p>
            <a:r>
              <a:rPr lang="en-US" dirty="0">
                <a:solidFill>
                  <a:schemeClr val="accent1">
                    <a:lumMod val="50000"/>
                  </a:schemeClr>
                </a:solidFill>
              </a:rPr>
              <a:t>What is Psychological Safety at Work? Definition and Steps to Understand</a:t>
            </a:r>
          </a:p>
        </p:txBody>
      </p:sp>
      <p:sp>
        <p:nvSpPr>
          <p:cNvPr id="3" name="Content Placeholder 2">
            <a:extLst>
              <a:ext uri="{FF2B5EF4-FFF2-40B4-BE49-F238E27FC236}">
                <a16:creationId xmlns:a16="http://schemas.microsoft.com/office/drawing/2014/main" id="{78BFCFF5-E8D3-CC9F-FF90-B5145F45F8C6}"/>
              </a:ext>
            </a:extLst>
          </p:cNvPr>
          <p:cNvSpPr>
            <a:spLocks noGrp="1"/>
          </p:cNvSpPr>
          <p:nvPr>
            <p:ph idx="1"/>
          </p:nvPr>
        </p:nvSpPr>
        <p:spPr/>
        <p:txBody>
          <a:bodyPr>
            <a:normAutofit fontScale="92500"/>
          </a:bodyPr>
          <a:lstStyle/>
          <a:p>
            <a:pPr algn="l"/>
            <a:r>
              <a:rPr lang="en-US" b="0" i="0" dirty="0">
                <a:solidFill>
                  <a:srgbClr val="2D2D2D"/>
                </a:solidFill>
                <a:effectLst/>
                <a:latin typeface="Noto Sans" panose="020B0502040504020204" pitchFamily="34" charset="0"/>
              </a:rPr>
              <a:t>Having a workforce that comprises people from diverse backgrounds can improve an organization's ability to identify and solve a large variety of problems, which is one reason why it is important to encourage individuals to voice their unique perspectives.</a:t>
            </a:r>
          </a:p>
          <a:p>
            <a:pPr algn="l"/>
            <a:r>
              <a:rPr lang="en-US" b="0" i="0" dirty="0">
                <a:solidFill>
                  <a:srgbClr val="2D2D2D"/>
                </a:solidFill>
                <a:effectLst/>
                <a:latin typeface="Noto Sans" panose="020B0502040504020204" pitchFamily="34" charset="0"/>
              </a:rPr>
              <a:t>Creating an environment in which people feel comfortable doing so relates to psychological safety, the assurance that a person's beliefs, ideas, questions and outlook are safe from penalty or humiliation. </a:t>
            </a:r>
            <a:r>
              <a:rPr lang="en-US" dirty="0">
                <a:solidFill>
                  <a:srgbClr val="2D2D2D"/>
                </a:solidFill>
                <a:latin typeface="Noto Sans" panose="020B0502040504020204" pitchFamily="34" charset="0"/>
              </a:rPr>
              <a:t>K</a:t>
            </a:r>
            <a:r>
              <a:rPr lang="en-US" b="0" i="0" dirty="0">
                <a:solidFill>
                  <a:srgbClr val="2D2D2D"/>
                </a:solidFill>
                <a:effectLst/>
                <a:latin typeface="Noto Sans" panose="020B0502040504020204" pitchFamily="34" charset="0"/>
              </a:rPr>
              <a:t>nowing what this subject entails and how to successfully implement it will help create a happier, more productive work environment.</a:t>
            </a:r>
          </a:p>
          <a:p>
            <a:pPr algn="l"/>
            <a:r>
              <a:rPr lang="en-US" b="0" i="0" dirty="0">
                <a:solidFill>
                  <a:srgbClr val="2D2D2D"/>
                </a:solidFill>
                <a:effectLst/>
                <a:latin typeface="Noto Sans" panose="020B0502040504020204" pitchFamily="34" charset="0"/>
              </a:rPr>
              <a:t>In this discussion, we explore and explain the definition of psychological safety at work, why it is important to understand and how to best promote it.</a:t>
            </a:r>
          </a:p>
          <a:p>
            <a:endParaRPr lang="en-US" dirty="0"/>
          </a:p>
        </p:txBody>
      </p:sp>
      <p:pic>
        <p:nvPicPr>
          <p:cNvPr id="4" name="Picture 2">
            <a:extLst>
              <a:ext uri="{FF2B5EF4-FFF2-40B4-BE49-F238E27FC236}">
                <a16:creationId xmlns:a16="http://schemas.microsoft.com/office/drawing/2014/main" id="{6E0F629E-D608-7E54-4069-685E7401A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02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0439-CBD7-4391-E316-8D46F75554E0}"/>
              </a:ext>
            </a:extLst>
          </p:cNvPr>
          <p:cNvSpPr>
            <a:spLocks noGrp="1"/>
          </p:cNvSpPr>
          <p:nvPr>
            <p:ph type="title"/>
          </p:nvPr>
        </p:nvSpPr>
        <p:spPr/>
        <p:txBody>
          <a:bodyPr/>
          <a:lstStyle/>
          <a:p>
            <a:r>
              <a:rPr lang="en-US" dirty="0">
                <a:solidFill>
                  <a:schemeClr val="accent1">
                    <a:lumMod val="50000"/>
                  </a:schemeClr>
                </a:solidFill>
              </a:rPr>
              <a:t>Harassment Awareness &amp; Prevention</a:t>
            </a:r>
          </a:p>
        </p:txBody>
      </p:sp>
      <p:sp>
        <p:nvSpPr>
          <p:cNvPr id="3" name="Content Placeholder 2">
            <a:extLst>
              <a:ext uri="{FF2B5EF4-FFF2-40B4-BE49-F238E27FC236}">
                <a16:creationId xmlns:a16="http://schemas.microsoft.com/office/drawing/2014/main" id="{6F1A332A-E30C-DA6B-1762-0B1A0CA223A9}"/>
              </a:ext>
            </a:extLst>
          </p:cNvPr>
          <p:cNvSpPr>
            <a:spLocks noGrp="1"/>
          </p:cNvSpPr>
          <p:nvPr>
            <p:ph idx="1"/>
          </p:nvPr>
        </p:nvSpPr>
        <p:spPr/>
        <p:txBody>
          <a:bodyPr/>
          <a:lstStyle/>
          <a:p>
            <a:r>
              <a:rPr lang="en-US" b="0" i="0" dirty="0">
                <a:solidFill>
                  <a:srgbClr val="2D2D2D"/>
                </a:solidFill>
                <a:effectLst/>
                <a:latin typeface="Noto Sans" panose="020B0502040504020204" pitchFamily="34" charset="0"/>
              </a:rPr>
              <a:t>Learning and </a:t>
            </a:r>
            <a:r>
              <a:rPr lang="en-US" b="0" i="0" dirty="0" err="1">
                <a:solidFill>
                  <a:srgbClr val="2D2D2D"/>
                </a:solidFill>
                <a:effectLst/>
                <a:latin typeface="Noto Sans" panose="020B0502040504020204" pitchFamily="34" charset="0"/>
              </a:rPr>
              <a:t>undedstanding</a:t>
            </a:r>
            <a:r>
              <a:rPr lang="en-US" b="0" i="0" dirty="0">
                <a:solidFill>
                  <a:srgbClr val="2D2D2D"/>
                </a:solidFill>
                <a:effectLst/>
                <a:latin typeface="Noto Sans" panose="020B0502040504020204" pitchFamily="34" charset="0"/>
              </a:rPr>
              <a:t> what types of harassments exists in the workplace, how to confront instances of harassment and knowing how to best react to them is crucial.</a:t>
            </a:r>
          </a:p>
          <a:p>
            <a:r>
              <a:rPr lang="en-US" b="0" i="0" dirty="0">
                <a:solidFill>
                  <a:srgbClr val="2D2D2D"/>
                </a:solidFill>
                <a:effectLst/>
                <a:latin typeface="Noto Sans" panose="020B0502040504020204" pitchFamily="34" charset="0"/>
              </a:rPr>
              <a:t>In this discussion, we explore and explain harassment awareness and prevention and how </a:t>
            </a:r>
            <a:r>
              <a:rPr lang="en-US" dirty="0">
                <a:solidFill>
                  <a:srgbClr val="2D2D2D"/>
                </a:solidFill>
                <a:latin typeface="Noto Sans" panose="020B0502040504020204" pitchFamily="34" charset="0"/>
              </a:rPr>
              <a:t>encouraging general awareness and </a:t>
            </a:r>
            <a:r>
              <a:rPr lang="en-US" b="0" i="0" dirty="0">
                <a:solidFill>
                  <a:srgbClr val="2D2D2D"/>
                </a:solidFill>
                <a:effectLst/>
                <a:latin typeface="Noto Sans" panose="020B0502040504020204" pitchFamily="34" charset="0"/>
              </a:rPr>
              <a:t>managing it effectively will </a:t>
            </a:r>
            <a:r>
              <a:rPr lang="en-US" dirty="0">
                <a:solidFill>
                  <a:srgbClr val="2D2D2D"/>
                </a:solidFill>
                <a:latin typeface="Noto Sans" panose="020B0502040504020204" pitchFamily="34" charset="0"/>
              </a:rPr>
              <a:t>lead to a more </a:t>
            </a:r>
            <a:r>
              <a:rPr lang="en-US" b="0" i="0" dirty="0">
                <a:solidFill>
                  <a:srgbClr val="2D2D2D"/>
                </a:solidFill>
                <a:effectLst/>
                <a:latin typeface="Noto Sans" panose="020B0502040504020204" pitchFamily="34" charset="0"/>
              </a:rPr>
              <a:t>positive and compliant working environment.</a:t>
            </a:r>
            <a:endParaRPr lang="en-US" dirty="0"/>
          </a:p>
        </p:txBody>
      </p:sp>
      <p:pic>
        <p:nvPicPr>
          <p:cNvPr id="4" name="Picture 2">
            <a:extLst>
              <a:ext uri="{FF2B5EF4-FFF2-40B4-BE49-F238E27FC236}">
                <a16:creationId xmlns:a16="http://schemas.microsoft.com/office/drawing/2014/main" id="{DC947184-4B1C-0C80-2B68-9A17A3FEC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3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C370-CEE5-F0B0-8240-33EADA8F2271}"/>
              </a:ext>
            </a:extLst>
          </p:cNvPr>
          <p:cNvSpPr>
            <a:spLocks noGrp="1"/>
          </p:cNvSpPr>
          <p:nvPr>
            <p:ph type="title"/>
          </p:nvPr>
        </p:nvSpPr>
        <p:spPr/>
        <p:txBody>
          <a:bodyPr>
            <a:normAutofit/>
          </a:bodyPr>
          <a:lstStyle/>
          <a:p>
            <a:r>
              <a:rPr lang="en-US" sz="4400" dirty="0">
                <a:solidFill>
                  <a:schemeClr val="accent1">
                    <a:lumMod val="50000"/>
                  </a:schemeClr>
                </a:solidFill>
              </a:rPr>
              <a:t>What is Social Responsibility Management:  Types and Benefits</a:t>
            </a:r>
          </a:p>
        </p:txBody>
      </p:sp>
      <p:sp>
        <p:nvSpPr>
          <p:cNvPr id="3" name="Content Placeholder 2">
            <a:extLst>
              <a:ext uri="{FF2B5EF4-FFF2-40B4-BE49-F238E27FC236}">
                <a16:creationId xmlns:a16="http://schemas.microsoft.com/office/drawing/2014/main" id="{9DD2BE1E-0954-9673-8A41-854E3C05EB1B}"/>
              </a:ext>
            </a:extLst>
          </p:cNvPr>
          <p:cNvSpPr>
            <a:spLocks noGrp="1"/>
          </p:cNvSpPr>
          <p:nvPr>
            <p:ph idx="1"/>
          </p:nvPr>
        </p:nvSpPr>
        <p:spPr/>
        <p:txBody>
          <a:bodyPr/>
          <a:lstStyle/>
          <a:p>
            <a:pPr marL="0" indent="0" algn="l">
              <a:buNone/>
            </a:pPr>
            <a:r>
              <a:rPr lang="en-US" b="0" i="0" dirty="0">
                <a:solidFill>
                  <a:srgbClr val="2D2D2D"/>
                </a:solidFill>
                <a:effectLst/>
                <a:latin typeface="Noto Sans" panose="020B0502040504020204" pitchFamily="34" charset="0"/>
              </a:rPr>
              <a:t>Social responsibility management is a type of leadership that focuses on how an organization or brand impacts the community. By implementing this management style, brands can boost their image and attract an increased, positive customer base. </a:t>
            </a:r>
          </a:p>
          <a:p>
            <a:pPr marL="0" indent="0" algn="l">
              <a:buNone/>
            </a:pPr>
            <a:r>
              <a:rPr lang="en-US" b="0" i="0" dirty="0">
                <a:solidFill>
                  <a:srgbClr val="2D2D2D"/>
                </a:solidFill>
                <a:effectLst/>
                <a:latin typeface="Noto Sans" panose="020B0502040504020204" pitchFamily="34" charset="0"/>
              </a:rPr>
              <a:t>In this discussion, we explore and explain what social responsibility management is, detail its benefits, list the different types and provide helpful tips for implementing this concept within your organization.</a:t>
            </a:r>
          </a:p>
          <a:p>
            <a:endParaRPr lang="en-US" dirty="0"/>
          </a:p>
          <a:p>
            <a:endParaRPr lang="en-US" dirty="0"/>
          </a:p>
        </p:txBody>
      </p:sp>
      <p:pic>
        <p:nvPicPr>
          <p:cNvPr id="4" name="Picture 2">
            <a:extLst>
              <a:ext uri="{FF2B5EF4-FFF2-40B4-BE49-F238E27FC236}">
                <a16:creationId xmlns:a16="http://schemas.microsoft.com/office/drawing/2014/main" id="{F6E342FC-1B44-342E-8A46-6503F04C2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44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5C23-C1B7-93F3-5520-AD6EA2E67781}"/>
              </a:ext>
            </a:extLst>
          </p:cNvPr>
          <p:cNvSpPr>
            <a:spLocks noGrp="1"/>
          </p:cNvSpPr>
          <p:nvPr>
            <p:ph type="title"/>
          </p:nvPr>
        </p:nvSpPr>
        <p:spPr/>
        <p:txBody>
          <a:bodyPr/>
          <a:lstStyle/>
          <a:p>
            <a:r>
              <a:rPr lang="en-US" dirty="0">
                <a:solidFill>
                  <a:schemeClr val="accent1">
                    <a:lumMod val="50000"/>
                  </a:schemeClr>
                </a:solidFill>
              </a:rPr>
              <a:t>50 Communication Games to Improve Workplace Relationships</a:t>
            </a:r>
          </a:p>
        </p:txBody>
      </p:sp>
      <p:sp>
        <p:nvSpPr>
          <p:cNvPr id="3" name="Content Placeholder 2">
            <a:extLst>
              <a:ext uri="{FF2B5EF4-FFF2-40B4-BE49-F238E27FC236}">
                <a16:creationId xmlns:a16="http://schemas.microsoft.com/office/drawing/2014/main" id="{8BA3E8CC-C2CE-7CB4-8D5D-12C901650568}"/>
              </a:ext>
            </a:extLst>
          </p:cNvPr>
          <p:cNvSpPr>
            <a:spLocks noGrp="1"/>
          </p:cNvSpPr>
          <p:nvPr>
            <p:ph idx="1"/>
          </p:nvPr>
        </p:nvSpPr>
        <p:spPr/>
        <p:txBody>
          <a:bodyPr/>
          <a:lstStyle/>
          <a:p>
            <a:r>
              <a:rPr lang="en-US" b="0" i="0" dirty="0">
                <a:solidFill>
                  <a:srgbClr val="2D2D2D"/>
                </a:solidFill>
                <a:effectLst/>
                <a:latin typeface="Noto Sans" panose="020B0502040504020204" pitchFamily="34" charset="0"/>
              </a:rPr>
              <a:t>Effective communication can help teams improve their productivity, build working relationships and boost employee morale. </a:t>
            </a:r>
          </a:p>
          <a:p>
            <a:r>
              <a:rPr lang="en-US" b="0" i="0" dirty="0">
                <a:solidFill>
                  <a:srgbClr val="2D2D2D"/>
                </a:solidFill>
                <a:effectLst/>
                <a:latin typeface="Noto Sans" panose="020B0502040504020204" pitchFamily="34" charset="0"/>
              </a:rPr>
              <a:t>Playing games and having fun can be a great way for employees to get to know one another on a more  personal and creative level and will improve their overall communication.  </a:t>
            </a:r>
            <a:r>
              <a:rPr lang="en-US" dirty="0">
                <a:solidFill>
                  <a:srgbClr val="2D2D2D"/>
                </a:solidFill>
                <a:latin typeface="Noto Sans" panose="020B0502040504020204" pitchFamily="34" charset="0"/>
              </a:rPr>
              <a:t>Taking the time to offer </a:t>
            </a:r>
            <a:r>
              <a:rPr lang="en-US" b="0" i="0" dirty="0">
                <a:solidFill>
                  <a:srgbClr val="2D2D2D"/>
                </a:solidFill>
                <a:effectLst/>
                <a:latin typeface="Noto Sans" panose="020B0502040504020204" pitchFamily="34" charset="0"/>
              </a:rPr>
              <a:t>different activities, exercises and games has proven to be a very effective way to achieve this increased communication goal. </a:t>
            </a:r>
          </a:p>
          <a:p>
            <a:r>
              <a:rPr lang="en-US" b="0" i="0" dirty="0">
                <a:solidFill>
                  <a:srgbClr val="2D2D2D"/>
                </a:solidFill>
                <a:effectLst/>
                <a:latin typeface="Noto Sans" panose="020B0502040504020204" pitchFamily="34" charset="0"/>
              </a:rPr>
              <a:t>In this discussion, we explore and explain 50 examples of games to use for inspiration, relationship building and promoting fun in the workplace.</a:t>
            </a:r>
            <a:endParaRPr lang="en-US" dirty="0"/>
          </a:p>
        </p:txBody>
      </p:sp>
      <p:pic>
        <p:nvPicPr>
          <p:cNvPr id="4" name="Picture 2">
            <a:extLst>
              <a:ext uri="{FF2B5EF4-FFF2-40B4-BE49-F238E27FC236}">
                <a16:creationId xmlns:a16="http://schemas.microsoft.com/office/drawing/2014/main" id="{4A1A6341-7705-4A2B-965F-52BB7482E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596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A1DA0-DA72-B5B4-BC35-0A045410745D}"/>
              </a:ext>
            </a:extLst>
          </p:cNvPr>
          <p:cNvSpPr>
            <a:spLocks noGrp="1"/>
          </p:cNvSpPr>
          <p:nvPr>
            <p:ph type="title"/>
          </p:nvPr>
        </p:nvSpPr>
        <p:spPr/>
        <p:txBody>
          <a:bodyPr>
            <a:normAutofit/>
          </a:bodyPr>
          <a:lstStyle/>
          <a:p>
            <a:r>
              <a:rPr lang="en-US" dirty="0">
                <a:solidFill>
                  <a:schemeClr val="accent1">
                    <a:lumMod val="50000"/>
                  </a:schemeClr>
                </a:solidFill>
              </a:rPr>
              <a:t>Home Based Employees: </a:t>
            </a:r>
            <a:br>
              <a:rPr lang="en-US" dirty="0">
                <a:solidFill>
                  <a:schemeClr val="accent1">
                    <a:lumMod val="50000"/>
                  </a:schemeClr>
                </a:solidFill>
              </a:rPr>
            </a:br>
            <a:r>
              <a:rPr lang="en-US" dirty="0">
                <a:solidFill>
                  <a:schemeClr val="accent1">
                    <a:lumMod val="50000"/>
                  </a:schemeClr>
                </a:solidFill>
              </a:rPr>
              <a:t>Tips on Maximizing Time and Potential </a:t>
            </a:r>
          </a:p>
        </p:txBody>
      </p:sp>
      <p:sp>
        <p:nvSpPr>
          <p:cNvPr id="3" name="Content Placeholder 2">
            <a:extLst>
              <a:ext uri="{FF2B5EF4-FFF2-40B4-BE49-F238E27FC236}">
                <a16:creationId xmlns:a16="http://schemas.microsoft.com/office/drawing/2014/main" id="{7B200A3A-7DE5-4CC8-2CDC-03B9B89035ED}"/>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Employers often offer professionals the opportunity to work from home, either on a full-time or hybrid basis. While some employees still spend some of their working hours in the office, others may find the ability to work from home beneficial to their productivity and financial goals. Learning how to maximize home-based employment will assist in becoming efficient as a remote professional.</a:t>
            </a:r>
          </a:p>
          <a:p>
            <a:pPr algn="l"/>
            <a:r>
              <a:rPr lang="en-US" b="0" i="0" dirty="0">
                <a:solidFill>
                  <a:srgbClr val="2D2D2D"/>
                </a:solidFill>
                <a:effectLst/>
                <a:latin typeface="Noto Sans" panose="020B0502040504020204" pitchFamily="34" charset="0"/>
              </a:rPr>
              <a:t>In this discussion, we will explore and explain how to work from home more effectively and share tips for improving productivity and performance in a work-at-home role.</a:t>
            </a:r>
          </a:p>
          <a:p>
            <a:endParaRPr lang="en-US" dirty="0"/>
          </a:p>
        </p:txBody>
      </p:sp>
      <p:pic>
        <p:nvPicPr>
          <p:cNvPr id="4" name="Picture 2">
            <a:extLst>
              <a:ext uri="{FF2B5EF4-FFF2-40B4-BE49-F238E27FC236}">
                <a16:creationId xmlns:a16="http://schemas.microsoft.com/office/drawing/2014/main" id="{9E6E4102-0282-C3A4-AB1B-914196600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490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D672-C22F-A48F-D964-8ACAA74BC1A7}"/>
              </a:ext>
            </a:extLst>
          </p:cNvPr>
          <p:cNvSpPr>
            <a:spLocks noGrp="1"/>
          </p:cNvSpPr>
          <p:nvPr>
            <p:ph type="title"/>
          </p:nvPr>
        </p:nvSpPr>
        <p:spPr/>
        <p:txBody>
          <a:bodyPr/>
          <a:lstStyle/>
          <a:p>
            <a:r>
              <a:rPr lang="en-US" dirty="0">
                <a:solidFill>
                  <a:schemeClr val="accent1">
                    <a:lumMod val="50000"/>
                  </a:schemeClr>
                </a:solidFill>
              </a:rPr>
              <a:t>Talent Relationship Management:</a:t>
            </a:r>
            <a:br>
              <a:rPr lang="en-US" dirty="0">
                <a:solidFill>
                  <a:schemeClr val="accent1">
                    <a:lumMod val="50000"/>
                  </a:schemeClr>
                </a:solidFill>
              </a:rPr>
            </a:br>
            <a:r>
              <a:rPr lang="en-US" dirty="0">
                <a:solidFill>
                  <a:schemeClr val="accent1">
                    <a:lumMod val="50000"/>
                  </a:schemeClr>
                </a:solidFill>
              </a:rPr>
              <a:t>Definition, Importance and Benefits</a:t>
            </a:r>
          </a:p>
        </p:txBody>
      </p:sp>
      <p:sp>
        <p:nvSpPr>
          <p:cNvPr id="3" name="Content Placeholder 2">
            <a:extLst>
              <a:ext uri="{FF2B5EF4-FFF2-40B4-BE49-F238E27FC236}">
                <a16:creationId xmlns:a16="http://schemas.microsoft.com/office/drawing/2014/main" id="{5E909866-099A-BC9D-9B23-766F0BAC8EAC}"/>
              </a:ext>
            </a:extLst>
          </p:cNvPr>
          <p:cNvSpPr>
            <a:spLocks noGrp="1"/>
          </p:cNvSpPr>
          <p:nvPr>
            <p:ph idx="1"/>
          </p:nvPr>
        </p:nvSpPr>
        <p:spPr/>
        <p:txBody>
          <a:bodyPr>
            <a:normAutofit fontScale="92500"/>
          </a:bodyPr>
          <a:lstStyle/>
          <a:p>
            <a:r>
              <a:rPr lang="en-US" b="0" i="0" dirty="0">
                <a:solidFill>
                  <a:srgbClr val="2D2D2D"/>
                </a:solidFill>
                <a:effectLst/>
                <a:latin typeface="Noto Sans" panose="020B0502040504020204" pitchFamily="34" charset="0"/>
              </a:rPr>
              <a:t>The efficiency, quality and success of an organization is a result of the effort of its employees.  Ensuring employees achieve their full potential through talent relationship management strategies and programs can improve the overall operations of an organization.</a:t>
            </a:r>
          </a:p>
          <a:p>
            <a:r>
              <a:rPr lang="en-US" b="0" i="0" dirty="0">
                <a:solidFill>
                  <a:srgbClr val="2D2D2D"/>
                </a:solidFill>
                <a:effectLst/>
                <a:latin typeface="Noto Sans" panose="020B0502040504020204" pitchFamily="34" charset="0"/>
              </a:rPr>
              <a:t>Professionals who hire, train and collaborate with employees can benefit from understanding the core concepts and advantages of talent relationship management. </a:t>
            </a:r>
          </a:p>
          <a:p>
            <a:r>
              <a:rPr lang="en-US" b="0" i="0" dirty="0">
                <a:solidFill>
                  <a:srgbClr val="2D2D2D"/>
                </a:solidFill>
                <a:effectLst/>
                <a:latin typeface="Noto Sans" panose="020B0502040504020204" pitchFamily="34" charset="0"/>
              </a:rPr>
              <a:t>In this discussion, we explore and explain the definition, importance and benefits of an effective talent relationship management process and how it can lead to uncovering individual core competencies, maximum performance and enjoy overall greater success.</a:t>
            </a:r>
            <a:endParaRPr lang="en-US" dirty="0"/>
          </a:p>
        </p:txBody>
      </p:sp>
      <p:pic>
        <p:nvPicPr>
          <p:cNvPr id="4" name="Picture 2">
            <a:extLst>
              <a:ext uri="{FF2B5EF4-FFF2-40B4-BE49-F238E27FC236}">
                <a16:creationId xmlns:a16="http://schemas.microsoft.com/office/drawing/2014/main" id="{F9532F01-10DB-F45E-F46B-30A6E6B6C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5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171247" y="690873"/>
            <a:ext cx="5656730" cy="2242515"/>
          </a:xfrm>
        </p:spPr>
        <p:txBody>
          <a:bodyPr>
            <a:noAutofit/>
          </a:bodyPr>
          <a:lstStyle/>
          <a:p>
            <a:pPr algn="ctr"/>
            <a:r>
              <a:rPr lang="en-US" sz="4000" b="1" dirty="0">
                <a:solidFill>
                  <a:schemeClr val="accent4">
                    <a:lumMod val="50000"/>
                  </a:schemeClr>
                </a:solidFill>
              </a:rPr>
              <a:t>Culture index &amp; PERSONALITY EVALUATION</a:t>
            </a:r>
          </a:p>
          <a:p>
            <a:pPr algn="ctr"/>
            <a:endParaRPr lang="en-US" sz="1800" b="1" dirty="0">
              <a:solidFill>
                <a:schemeClr val="accent4">
                  <a:lumMod val="50000"/>
                </a:schemeClr>
              </a:solidFill>
            </a:endParaRPr>
          </a:p>
          <a:p>
            <a:pPr algn="ctr"/>
            <a:r>
              <a:rPr lang="en-US" sz="4000" b="1" dirty="0">
                <a:solidFill>
                  <a:schemeClr val="accent4">
                    <a:lumMod val="50000"/>
                  </a:schemeClr>
                </a:solidFill>
              </a:rPr>
              <a:t> let’s take the test</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AB81CD8-7A40-0838-6C17-3134D7E87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7176" y="5243716"/>
            <a:ext cx="1882587" cy="97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586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2033-3D43-3E67-D94A-54ABA8EF61F4}"/>
              </a:ext>
            </a:extLst>
          </p:cNvPr>
          <p:cNvSpPr>
            <a:spLocks noGrp="1"/>
          </p:cNvSpPr>
          <p:nvPr>
            <p:ph type="title"/>
          </p:nvPr>
        </p:nvSpPr>
        <p:spPr/>
        <p:txBody>
          <a:bodyPr/>
          <a:lstStyle/>
          <a:p>
            <a:r>
              <a:rPr lang="en-US" dirty="0">
                <a:solidFill>
                  <a:schemeClr val="accent1">
                    <a:lumMod val="50000"/>
                  </a:schemeClr>
                </a:solidFill>
              </a:rPr>
              <a:t>Benefits of Online Recruitment &amp;</a:t>
            </a:r>
            <a:br>
              <a:rPr lang="en-US" dirty="0">
                <a:solidFill>
                  <a:schemeClr val="accent1">
                    <a:lumMod val="50000"/>
                  </a:schemeClr>
                </a:solidFill>
              </a:rPr>
            </a:br>
            <a:r>
              <a:rPr lang="en-US" dirty="0">
                <a:solidFill>
                  <a:schemeClr val="accent1">
                    <a:lumMod val="50000"/>
                  </a:schemeClr>
                </a:solidFill>
              </a:rPr>
              <a:t>11 Methods to Incorporate</a:t>
            </a:r>
          </a:p>
        </p:txBody>
      </p:sp>
      <p:sp>
        <p:nvSpPr>
          <p:cNvPr id="3" name="Content Placeholder 2">
            <a:extLst>
              <a:ext uri="{FF2B5EF4-FFF2-40B4-BE49-F238E27FC236}">
                <a16:creationId xmlns:a16="http://schemas.microsoft.com/office/drawing/2014/main" id="{2AB9486A-DF78-AA7D-0F7F-28AD09FE0363}"/>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Online recruitment is a technique that involves using the internet to find potential candidates and display open job positions. There are several platforms and tools that hiring managers can use to create an effective online recruitment campaign.</a:t>
            </a:r>
          </a:p>
          <a:p>
            <a:pPr algn="l"/>
            <a:r>
              <a:rPr lang="en-US" b="0" i="0" dirty="0">
                <a:solidFill>
                  <a:srgbClr val="2D2D2D"/>
                </a:solidFill>
                <a:effectLst/>
                <a:latin typeface="Noto Sans" panose="020B0502040504020204" pitchFamily="34" charset="0"/>
              </a:rPr>
              <a:t>In this discussion, we explore and explain why hiring managers may choose to post available positions on job boards, advertise career opportunities on social media channels or campus recruiting.  Also discussed, is the development of virtual assessments to pre-qualify and determine each candidate's skill level, core competencies and promotion potential before an offer of an interview is extended.</a:t>
            </a:r>
          </a:p>
          <a:p>
            <a:endParaRPr lang="en-US" dirty="0"/>
          </a:p>
        </p:txBody>
      </p:sp>
      <p:pic>
        <p:nvPicPr>
          <p:cNvPr id="4" name="Picture 2">
            <a:extLst>
              <a:ext uri="{FF2B5EF4-FFF2-40B4-BE49-F238E27FC236}">
                <a16:creationId xmlns:a16="http://schemas.microsoft.com/office/drawing/2014/main" id="{4EC64F12-7D55-2E0D-39B9-841E5CEA1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7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955D-A7D8-02D3-CBC4-4D5DF94A5CBD}"/>
              </a:ext>
            </a:extLst>
          </p:cNvPr>
          <p:cNvSpPr>
            <a:spLocks noGrp="1"/>
          </p:cNvSpPr>
          <p:nvPr>
            <p:ph type="title"/>
          </p:nvPr>
        </p:nvSpPr>
        <p:spPr/>
        <p:txBody>
          <a:bodyPr>
            <a:normAutofit/>
          </a:bodyPr>
          <a:lstStyle/>
          <a:p>
            <a:r>
              <a:rPr lang="en-US" sz="4400" dirty="0">
                <a:solidFill>
                  <a:schemeClr val="accent1">
                    <a:lumMod val="50000"/>
                  </a:schemeClr>
                </a:solidFill>
              </a:rPr>
              <a:t>Understanding Compliance &amp; Employment Law for Management and Leaders</a:t>
            </a:r>
          </a:p>
        </p:txBody>
      </p:sp>
      <p:sp>
        <p:nvSpPr>
          <p:cNvPr id="3" name="Content Placeholder 2">
            <a:extLst>
              <a:ext uri="{FF2B5EF4-FFF2-40B4-BE49-F238E27FC236}">
                <a16:creationId xmlns:a16="http://schemas.microsoft.com/office/drawing/2014/main" id="{A38C477E-B182-1360-B68E-8CB7C8ADF7C0}"/>
              </a:ext>
            </a:extLst>
          </p:cNvPr>
          <p:cNvSpPr>
            <a:spLocks noGrp="1"/>
          </p:cNvSpPr>
          <p:nvPr>
            <p:ph idx="1"/>
          </p:nvPr>
        </p:nvSpPr>
        <p:spPr>
          <a:xfrm>
            <a:off x="717176" y="2108201"/>
            <a:ext cx="10438504" cy="3760891"/>
          </a:xfrm>
        </p:spPr>
        <p:txBody>
          <a:bodyPr>
            <a:noAutofit/>
          </a:bodyPr>
          <a:lstStyle/>
          <a:p>
            <a:pPr marL="457200" lvl="1" indent="0">
              <a:buNone/>
            </a:pPr>
            <a:r>
              <a:rPr lang="en-US" sz="2000" b="0" kern="0" dirty="0">
                <a:solidFill>
                  <a:schemeClr val="tx1"/>
                </a:solidFill>
                <a:latin typeface="Noto Sans" panose="020B0502040504020204" pitchFamily="34" charset="0"/>
                <a:ea typeface="Noto Sans" panose="020B0502040504020204" pitchFamily="34" charset="0"/>
                <a:cs typeface="Noto Sans" panose="020B0502040504020204" pitchFamily="34" charset="0"/>
              </a:rPr>
              <a:t>Awareness of key provisions of legislation that affect employment practices and the ability to identify situations that frequently present legal risk in the workplace is crucial.  Having an understanding of legal, social and economic impacts of violations of employment law and the internal processes for addressing employment issues, including the ability to recognize when an issue requires the involvement of Human Resources, should be</a:t>
            </a:r>
            <a:r>
              <a:rPr lang="en-US" sz="2000" kern="0" dirty="0">
                <a:solidFill>
                  <a:schemeClr val="tx1"/>
                </a:solidFill>
                <a:latin typeface="Noto Sans" panose="020B0502040504020204" pitchFamily="34" charset="0"/>
                <a:ea typeface="Noto Sans" panose="020B0502040504020204" pitchFamily="34" charset="0"/>
                <a:cs typeface="Noto Sans" panose="020B0502040504020204" pitchFamily="34" charset="0"/>
              </a:rPr>
              <a:t> a priority.</a:t>
            </a:r>
          </a:p>
          <a:p>
            <a:pPr marL="457200" lvl="1" indent="0">
              <a:buNone/>
            </a:pPr>
            <a:endParaRPr lang="en-US" altLang="en-US" sz="2000" b="0" kern="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457200" lvl="1" indent="0">
              <a:buNone/>
            </a:pPr>
            <a:r>
              <a:rPr lang="en-US" altLang="en-US" sz="2000" b="0" kern="0" dirty="0">
                <a:solidFill>
                  <a:schemeClr val="tx1"/>
                </a:solidFill>
                <a:latin typeface="Noto Sans" panose="020B0502040504020204" pitchFamily="34" charset="0"/>
                <a:ea typeface="Noto Sans" panose="020B0502040504020204" pitchFamily="34" charset="0"/>
                <a:cs typeface="Noto Sans" panose="020B0502040504020204" pitchFamily="34" charset="0"/>
              </a:rPr>
              <a:t>Regulations covered in this discussion: </a:t>
            </a:r>
          </a:p>
          <a:p>
            <a:pPr marL="457200" lvl="1" indent="0">
              <a:buNone/>
            </a:pPr>
            <a:r>
              <a:rPr lang="en-US" altLang="en-US" sz="2000" b="0" kern="0" dirty="0">
                <a:solidFill>
                  <a:schemeClr val="tx1"/>
                </a:solidFill>
                <a:latin typeface="Noto Sans" panose="020B0502040504020204" pitchFamily="34" charset="0"/>
                <a:ea typeface="Noto Sans" panose="020B0502040504020204" pitchFamily="34" charset="0"/>
                <a:cs typeface="Noto Sans" panose="020B0502040504020204" pitchFamily="34" charset="0"/>
              </a:rPr>
              <a:t>Title VII and Related Statutes, Harassment and Retaliation, The Bermuda Triangle – FMLA, ADAAA &amp; Worker’s Compensation, Fair Labor Standards Act (FLSA) and National Labor Relations Act (NLRA)</a:t>
            </a:r>
          </a:p>
        </p:txBody>
      </p:sp>
      <p:pic>
        <p:nvPicPr>
          <p:cNvPr id="4" name="Picture 2">
            <a:extLst>
              <a:ext uri="{FF2B5EF4-FFF2-40B4-BE49-F238E27FC236}">
                <a16:creationId xmlns:a16="http://schemas.microsoft.com/office/drawing/2014/main" id="{03D73CDC-50A0-6327-6840-66AFBA625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504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4B83-3509-8366-451C-1612C2CBCC39}"/>
              </a:ext>
            </a:extLst>
          </p:cNvPr>
          <p:cNvSpPr>
            <a:spLocks noGrp="1"/>
          </p:cNvSpPr>
          <p:nvPr>
            <p:ph type="title"/>
          </p:nvPr>
        </p:nvSpPr>
        <p:spPr/>
        <p:txBody>
          <a:bodyPr/>
          <a:lstStyle/>
          <a:p>
            <a:r>
              <a:rPr lang="en-US" dirty="0">
                <a:solidFill>
                  <a:schemeClr val="accent1">
                    <a:lumMod val="50000"/>
                  </a:schemeClr>
                </a:solidFill>
              </a:rPr>
              <a:t>What are Organizational Dynamics and Understanding them</a:t>
            </a:r>
          </a:p>
        </p:txBody>
      </p:sp>
      <p:sp>
        <p:nvSpPr>
          <p:cNvPr id="3" name="Content Placeholder 2">
            <a:extLst>
              <a:ext uri="{FF2B5EF4-FFF2-40B4-BE49-F238E27FC236}">
                <a16:creationId xmlns:a16="http://schemas.microsoft.com/office/drawing/2014/main" id="{DD4A6A4A-2ECB-A769-361A-A95A4E6A243B}"/>
              </a:ext>
            </a:extLst>
          </p:cNvPr>
          <p:cNvSpPr>
            <a:spLocks noGrp="1"/>
          </p:cNvSpPr>
          <p:nvPr>
            <p:ph idx="1"/>
          </p:nvPr>
        </p:nvSpPr>
        <p:spPr/>
        <p:txBody>
          <a:bodyPr>
            <a:normAutofit lnSpcReduction="10000"/>
          </a:bodyPr>
          <a:lstStyle/>
          <a:p>
            <a:pPr algn="l"/>
            <a:r>
              <a:rPr lang="en-US" b="0" i="0" dirty="0">
                <a:solidFill>
                  <a:srgbClr val="2D2D2D"/>
                </a:solidFill>
                <a:effectLst/>
                <a:latin typeface="Noto Sans" panose="020B0502040504020204" pitchFamily="34" charset="0"/>
              </a:rPr>
              <a:t>Organizational dynamics are a collection of internal and external processes that can be used to conduct operations efficiently and comprehensively manage company goals. </a:t>
            </a:r>
          </a:p>
          <a:p>
            <a:pPr algn="l"/>
            <a:r>
              <a:rPr lang="en-US" dirty="0">
                <a:solidFill>
                  <a:srgbClr val="2D2D2D"/>
                </a:solidFill>
                <a:latin typeface="Noto Sans" panose="020B0502040504020204" pitchFamily="34" charset="0"/>
              </a:rPr>
              <a:t>O</a:t>
            </a:r>
            <a:r>
              <a:rPr lang="en-US" b="0" i="0" dirty="0">
                <a:solidFill>
                  <a:srgbClr val="2D2D2D"/>
                </a:solidFill>
                <a:effectLst/>
                <a:latin typeface="Noto Sans" panose="020B0502040504020204" pitchFamily="34" charset="0"/>
              </a:rPr>
              <a:t>rganizational dynamics may vary greatly between different companies, industries </a:t>
            </a:r>
            <a:r>
              <a:rPr lang="en-US" b="0" i="0">
                <a:solidFill>
                  <a:srgbClr val="2D2D2D"/>
                </a:solidFill>
                <a:effectLst/>
                <a:latin typeface="Noto Sans" panose="020B0502040504020204" pitchFamily="34" charset="0"/>
              </a:rPr>
              <a:t>and markets, </a:t>
            </a:r>
            <a:r>
              <a:rPr lang="en-US" b="0" i="0" dirty="0">
                <a:solidFill>
                  <a:srgbClr val="2D2D2D"/>
                </a:solidFill>
                <a:effectLst/>
                <a:latin typeface="Noto Sans" panose="020B0502040504020204" pitchFamily="34" charset="0"/>
              </a:rPr>
              <a:t>as each may possess different needs and goals. Understanding what organizational dynamics are </a:t>
            </a:r>
            <a:r>
              <a:rPr lang="en-US" dirty="0">
                <a:solidFill>
                  <a:srgbClr val="2D2D2D"/>
                </a:solidFill>
                <a:latin typeface="Noto Sans" panose="020B0502040504020204" pitchFamily="34" charset="0"/>
              </a:rPr>
              <a:t>will improve </a:t>
            </a:r>
            <a:r>
              <a:rPr lang="en-US" b="0" i="0" dirty="0">
                <a:solidFill>
                  <a:srgbClr val="2D2D2D"/>
                </a:solidFill>
                <a:effectLst/>
                <a:latin typeface="Noto Sans" panose="020B0502040504020204" pitchFamily="34" charset="0"/>
              </a:rPr>
              <a:t>leadership style and more effectively maintain a most optimal working environment.</a:t>
            </a:r>
          </a:p>
          <a:p>
            <a:pPr algn="l"/>
            <a:r>
              <a:rPr lang="en-US" b="0" i="0" dirty="0">
                <a:solidFill>
                  <a:srgbClr val="2D2D2D"/>
                </a:solidFill>
                <a:effectLst/>
                <a:latin typeface="Noto Sans" panose="020B0502040504020204" pitchFamily="34" charset="0"/>
              </a:rPr>
              <a:t>In this discussion, we explore and explain what organizational dynamics are, why they are important to identify and how to best implement these dynamics effectively.</a:t>
            </a:r>
          </a:p>
          <a:p>
            <a:endParaRPr lang="en-US" dirty="0"/>
          </a:p>
        </p:txBody>
      </p:sp>
      <p:pic>
        <p:nvPicPr>
          <p:cNvPr id="4" name="Picture 2">
            <a:extLst>
              <a:ext uri="{FF2B5EF4-FFF2-40B4-BE49-F238E27FC236}">
                <a16:creationId xmlns:a16="http://schemas.microsoft.com/office/drawing/2014/main" id="{9F7EF540-4C8A-77F0-F252-5F2358155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443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BDCF-A60A-ED24-8600-20EBC7F41B86}"/>
              </a:ext>
            </a:extLst>
          </p:cNvPr>
          <p:cNvSpPr>
            <a:spLocks noGrp="1"/>
          </p:cNvSpPr>
          <p:nvPr>
            <p:ph type="title"/>
          </p:nvPr>
        </p:nvSpPr>
        <p:spPr/>
        <p:txBody>
          <a:bodyPr>
            <a:normAutofit fontScale="90000"/>
          </a:bodyPr>
          <a:lstStyle/>
          <a:p>
            <a:br>
              <a:rPr lang="en-US" dirty="0"/>
            </a:br>
            <a:r>
              <a:rPr lang="en-US" sz="4000" dirty="0">
                <a:solidFill>
                  <a:schemeClr val="accent1">
                    <a:lumMod val="50000"/>
                  </a:schemeClr>
                </a:solidFill>
              </a:rPr>
              <a:t>The Importance of Encouraging Personal Growth and</a:t>
            </a:r>
            <a:br>
              <a:rPr lang="en-US" sz="4000" dirty="0">
                <a:solidFill>
                  <a:schemeClr val="accent1">
                    <a:lumMod val="50000"/>
                  </a:schemeClr>
                </a:solidFill>
              </a:rPr>
            </a:br>
            <a:r>
              <a:rPr lang="en-US" sz="4000" dirty="0">
                <a:solidFill>
                  <a:schemeClr val="accent1">
                    <a:lumMod val="50000"/>
                  </a:schemeClr>
                </a:solidFill>
              </a:rPr>
              <a:t>12 Ways Companies Can Highly Benefit From It</a:t>
            </a:r>
          </a:p>
        </p:txBody>
      </p:sp>
      <p:sp>
        <p:nvSpPr>
          <p:cNvPr id="3" name="Content Placeholder 2">
            <a:extLst>
              <a:ext uri="{FF2B5EF4-FFF2-40B4-BE49-F238E27FC236}">
                <a16:creationId xmlns:a16="http://schemas.microsoft.com/office/drawing/2014/main" id="{43A3AD50-7EF8-F34E-4C1A-F83BA7482E73}"/>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Personal growth in the workplace can make or break a successful career and the ability to continually demonstrate increased, honed skills </a:t>
            </a:r>
            <a:r>
              <a:rPr lang="en-US" dirty="0">
                <a:solidFill>
                  <a:srgbClr val="2D2D2D"/>
                </a:solidFill>
                <a:latin typeface="Noto Sans" panose="020B0502040504020204" pitchFamily="34" charset="0"/>
              </a:rPr>
              <a:t>and </a:t>
            </a:r>
            <a:r>
              <a:rPr lang="en-US" b="0" i="0" dirty="0">
                <a:solidFill>
                  <a:srgbClr val="2D2D2D"/>
                </a:solidFill>
                <a:effectLst/>
                <a:latin typeface="Noto Sans" panose="020B0502040504020204" pitchFamily="34" charset="0"/>
              </a:rPr>
              <a:t>qualifications </a:t>
            </a:r>
            <a:r>
              <a:rPr lang="en-US" dirty="0">
                <a:solidFill>
                  <a:srgbClr val="2D2D2D"/>
                </a:solidFill>
                <a:latin typeface="Noto Sans" panose="020B0502040504020204" pitchFamily="34" charset="0"/>
              </a:rPr>
              <a:t>is crucial</a:t>
            </a:r>
            <a:r>
              <a:rPr lang="en-US" b="0" i="0" dirty="0">
                <a:solidFill>
                  <a:srgbClr val="2D2D2D"/>
                </a:solidFill>
                <a:effectLst/>
                <a:latin typeface="Noto Sans" panose="020B0502040504020204" pitchFamily="34" charset="0"/>
              </a:rPr>
              <a:t>.</a:t>
            </a:r>
          </a:p>
          <a:p>
            <a:pPr algn="l"/>
            <a:r>
              <a:rPr lang="en-US" b="0" i="0" dirty="0">
                <a:solidFill>
                  <a:srgbClr val="2D2D2D"/>
                </a:solidFill>
                <a:effectLst/>
                <a:latin typeface="Noto Sans" panose="020B0502040504020204" pitchFamily="34" charset="0"/>
              </a:rPr>
              <a:t>Self-improvement activities and exercises in the workplace has proven to develop deeper relationships, increase in productivity and decrease in turnover.</a:t>
            </a:r>
          </a:p>
          <a:p>
            <a:pPr algn="l"/>
            <a:r>
              <a:rPr lang="en-US" b="0" i="0" dirty="0">
                <a:solidFill>
                  <a:srgbClr val="2D2D2D"/>
                </a:solidFill>
                <a:effectLst/>
                <a:latin typeface="Noto Sans" panose="020B0502040504020204" pitchFamily="34" charset="0"/>
              </a:rPr>
              <a:t>In this discussion, we explore and explain the importance of focused and purposeful personal growth in the workplace and list the 12 benefits of the success it will bring. </a:t>
            </a:r>
          </a:p>
          <a:p>
            <a:pPr algn="l"/>
            <a:endParaRPr lang="en-US" b="0" i="0" dirty="0">
              <a:solidFill>
                <a:srgbClr val="2D2D2D"/>
              </a:solidFill>
              <a:effectLst/>
              <a:latin typeface="Noto Sans" panose="020B0502040504020204" pitchFamily="34" charset="0"/>
            </a:endParaRPr>
          </a:p>
          <a:p>
            <a:endParaRPr lang="en-US" dirty="0"/>
          </a:p>
        </p:txBody>
      </p:sp>
      <p:pic>
        <p:nvPicPr>
          <p:cNvPr id="4" name="Picture 2">
            <a:extLst>
              <a:ext uri="{FF2B5EF4-FFF2-40B4-BE49-F238E27FC236}">
                <a16:creationId xmlns:a16="http://schemas.microsoft.com/office/drawing/2014/main" id="{80862C4C-548C-0232-853A-ED89F9D2A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94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B1955-EA74-073E-5110-14907459D8FD}"/>
              </a:ext>
            </a:extLst>
          </p:cNvPr>
          <p:cNvSpPr>
            <a:spLocks noGrp="1"/>
          </p:cNvSpPr>
          <p:nvPr>
            <p:ph type="title"/>
          </p:nvPr>
        </p:nvSpPr>
        <p:spPr/>
        <p:txBody>
          <a:bodyPr/>
          <a:lstStyle/>
          <a:p>
            <a:r>
              <a:rPr lang="en-US" dirty="0">
                <a:solidFill>
                  <a:schemeClr val="accent1">
                    <a:lumMod val="50000"/>
                  </a:schemeClr>
                </a:solidFill>
              </a:rPr>
              <a:t>What is Corporate Social Audit and </a:t>
            </a:r>
            <a:br>
              <a:rPr lang="en-US" dirty="0">
                <a:solidFill>
                  <a:schemeClr val="accent1">
                    <a:lumMod val="50000"/>
                  </a:schemeClr>
                </a:solidFill>
              </a:rPr>
            </a:br>
            <a:r>
              <a:rPr lang="en-US" dirty="0">
                <a:solidFill>
                  <a:schemeClr val="accent1">
                    <a:lumMod val="50000"/>
                  </a:schemeClr>
                </a:solidFill>
              </a:rPr>
              <a:t>Why is it Important</a:t>
            </a:r>
          </a:p>
        </p:txBody>
      </p:sp>
      <p:sp>
        <p:nvSpPr>
          <p:cNvPr id="3" name="Content Placeholder 2">
            <a:extLst>
              <a:ext uri="{FF2B5EF4-FFF2-40B4-BE49-F238E27FC236}">
                <a16:creationId xmlns:a16="http://schemas.microsoft.com/office/drawing/2014/main" id="{E76CA38C-EA2E-6687-308F-6EC84AD1DFE5}"/>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A corporate social audit helps a company learn if it is meeting its social responsibility goals. </a:t>
            </a:r>
          </a:p>
          <a:p>
            <a:pPr algn="l"/>
            <a:r>
              <a:rPr lang="en-US" b="0" i="0" dirty="0">
                <a:solidFill>
                  <a:srgbClr val="2D2D2D"/>
                </a:solidFill>
                <a:effectLst/>
                <a:latin typeface="Noto Sans" panose="020B0502040504020204" pitchFamily="34" charset="0"/>
              </a:rPr>
              <a:t>Some elements that a corporate social audit measures include a company's resource consumption and the diversity of its staff. Understanding what a corporate social audit is can help a business ensure their company increases awareness and operates </a:t>
            </a:r>
            <a:r>
              <a:rPr lang="en-US" dirty="0">
                <a:solidFill>
                  <a:srgbClr val="2D2D2D"/>
                </a:solidFill>
                <a:latin typeface="Noto Sans" panose="020B0502040504020204" pitchFamily="34" charset="0"/>
              </a:rPr>
              <a:t>in a more </a:t>
            </a:r>
            <a:r>
              <a:rPr lang="en-US" b="0" i="0" dirty="0">
                <a:solidFill>
                  <a:srgbClr val="2D2D2D"/>
                </a:solidFill>
                <a:effectLst/>
                <a:latin typeface="Noto Sans" panose="020B0502040504020204" pitchFamily="34" charset="0"/>
              </a:rPr>
              <a:t>responsible and compliant manner.</a:t>
            </a:r>
          </a:p>
          <a:p>
            <a:pPr algn="l"/>
            <a:r>
              <a:rPr lang="en-US" b="0" i="0" dirty="0">
                <a:solidFill>
                  <a:srgbClr val="2D2D2D"/>
                </a:solidFill>
                <a:effectLst/>
                <a:latin typeface="Noto Sans" panose="020B0502040504020204" pitchFamily="34" charset="0"/>
              </a:rPr>
              <a:t>In this discussion, we explore and explain what a corporate social audit is, its benefits and examine </a:t>
            </a:r>
            <a:r>
              <a:rPr lang="en-US" dirty="0">
                <a:solidFill>
                  <a:srgbClr val="2D2D2D"/>
                </a:solidFill>
                <a:latin typeface="Noto Sans" panose="020B0502040504020204" pitchFamily="34" charset="0"/>
              </a:rPr>
              <a:t>information this assessment can uncover.</a:t>
            </a:r>
            <a:endParaRPr lang="en-US" b="0" i="0" dirty="0">
              <a:solidFill>
                <a:srgbClr val="2D2D2D"/>
              </a:solidFill>
              <a:effectLst/>
              <a:latin typeface="Noto Sans" panose="020B0502040504020204" pitchFamily="34" charset="0"/>
            </a:endParaRPr>
          </a:p>
          <a:p>
            <a:endParaRPr lang="en-US" dirty="0"/>
          </a:p>
        </p:txBody>
      </p:sp>
      <p:pic>
        <p:nvPicPr>
          <p:cNvPr id="4" name="Picture 2">
            <a:extLst>
              <a:ext uri="{FF2B5EF4-FFF2-40B4-BE49-F238E27FC236}">
                <a16:creationId xmlns:a16="http://schemas.microsoft.com/office/drawing/2014/main" id="{573FF8A4-1020-D589-B0BA-84BB1038C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50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01C0-DFF5-7415-83FE-98D75517EDE9}"/>
              </a:ext>
            </a:extLst>
          </p:cNvPr>
          <p:cNvSpPr>
            <a:spLocks noGrp="1"/>
          </p:cNvSpPr>
          <p:nvPr>
            <p:ph type="title"/>
          </p:nvPr>
        </p:nvSpPr>
        <p:spPr>
          <a:xfrm>
            <a:off x="1097280" y="797859"/>
            <a:ext cx="10058400" cy="939501"/>
          </a:xfrm>
        </p:spPr>
        <p:txBody>
          <a:bodyPr/>
          <a:lstStyle/>
          <a:p>
            <a:r>
              <a:rPr lang="en-US" dirty="0">
                <a:solidFill>
                  <a:schemeClr val="accent1">
                    <a:lumMod val="50000"/>
                  </a:schemeClr>
                </a:solidFill>
              </a:rPr>
              <a:t>14 Ways to Lower Labor Costs</a:t>
            </a:r>
          </a:p>
        </p:txBody>
      </p:sp>
      <p:sp>
        <p:nvSpPr>
          <p:cNvPr id="3" name="Content Placeholder 2">
            <a:extLst>
              <a:ext uri="{FF2B5EF4-FFF2-40B4-BE49-F238E27FC236}">
                <a16:creationId xmlns:a16="http://schemas.microsoft.com/office/drawing/2014/main" id="{D35DFE8E-10DC-DDB1-94AC-28D68DA5DD32}"/>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When managing a team, one of the most important aspect to monitor is your labor cost. </a:t>
            </a:r>
          </a:p>
          <a:p>
            <a:pPr algn="l"/>
            <a:r>
              <a:rPr lang="en-US" b="0" i="0" dirty="0">
                <a:solidFill>
                  <a:srgbClr val="2D2D2D"/>
                </a:solidFill>
                <a:effectLst/>
                <a:latin typeface="Noto Sans" panose="020B0502040504020204" pitchFamily="34" charset="0"/>
              </a:rPr>
              <a:t>Lowering labor cost is a way to reduce costs and maximize profits. </a:t>
            </a:r>
          </a:p>
          <a:p>
            <a:pPr algn="l"/>
            <a:r>
              <a:rPr lang="en-US" b="0" i="0" dirty="0">
                <a:solidFill>
                  <a:srgbClr val="2D2D2D"/>
                </a:solidFill>
                <a:effectLst/>
                <a:latin typeface="Noto Sans" panose="020B0502040504020204" pitchFamily="34" charset="0"/>
              </a:rPr>
              <a:t>Understanding some common strategies to implement in order to accomplish lowering your labor costs </a:t>
            </a:r>
            <a:r>
              <a:rPr lang="en-US" dirty="0">
                <a:solidFill>
                  <a:srgbClr val="2D2D2D"/>
                </a:solidFill>
                <a:latin typeface="Noto Sans" panose="020B0502040504020204" pitchFamily="34" charset="0"/>
              </a:rPr>
              <a:t>can considerably affect the bottom line.</a:t>
            </a:r>
            <a:endParaRPr lang="en-US" b="0" i="0" dirty="0">
              <a:solidFill>
                <a:srgbClr val="2D2D2D"/>
              </a:solidFill>
              <a:effectLst/>
              <a:latin typeface="Noto Sans" panose="020B0502040504020204" pitchFamily="34" charset="0"/>
            </a:endParaRPr>
          </a:p>
          <a:p>
            <a:r>
              <a:rPr lang="en-US" b="0" i="0" dirty="0">
                <a:solidFill>
                  <a:srgbClr val="2D2D2D"/>
                </a:solidFill>
                <a:effectLst/>
                <a:latin typeface="Noto Sans" panose="020B0502040504020204" pitchFamily="34" charset="0"/>
              </a:rPr>
              <a:t>In this discussion, we explore and explain the importance of lowering labor costs and offer 14 of the best strategies for reducing the cost of your labor.</a:t>
            </a:r>
          </a:p>
          <a:p>
            <a:endParaRPr lang="en-US" dirty="0"/>
          </a:p>
        </p:txBody>
      </p:sp>
      <p:pic>
        <p:nvPicPr>
          <p:cNvPr id="4" name="Picture 2">
            <a:extLst>
              <a:ext uri="{FF2B5EF4-FFF2-40B4-BE49-F238E27FC236}">
                <a16:creationId xmlns:a16="http://schemas.microsoft.com/office/drawing/2014/main" id="{BACD5517-6BA0-81D9-7240-5F18C1813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92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096000" y="1850742"/>
            <a:ext cx="5656730" cy="2242515"/>
          </a:xfrm>
        </p:spPr>
        <p:txBody>
          <a:bodyPr>
            <a:noAutofit/>
          </a:bodyPr>
          <a:lstStyle/>
          <a:p>
            <a:pPr algn="ctr"/>
            <a:r>
              <a:rPr lang="en-US" sz="4000" b="1" dirty="0">
                <a:solidFill>
                  <a:schemeClr val="accent4">
                    <a:lumMod val="50000"/>
                  </a:schemeClr>
                </a:solidFill>
              </a:rPr>
              <a:t>Personal       training &amp; development TOPICS</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AB81CD8-7A40-0838-6C17-3134D7E87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9345" y="4895511"/>
            <a:ext cx="2240535" cy="116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26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3408-0692-7900-F7B1-AC95C224E012}"/>
              </a:ext>
            </a:extLst>
          </p:cNvPr>
          <p:cNvSpPr>
            <a:spLocks noGrp="1"/>
          </p:cNvSpPr>
          <p:nvPr>
            <p:ph type="title"/>
          </p:nvPr>
        </p:nvSpPr>
        <p:spPr/>
        <p:txBody>
          <a:bodyPr/>
          <a:lstStyle/>
          <a:p>
            <a:r>
              <a:rPr lang="en-US" dirty="0">
                <a:solidFill>
                  <a:schemeClr val="accent1">
                    <a:lumMod val="50000"/>
                  </a:schemeClr>
                </a:solidFill>
              </a:rPr>
              <a:t>Leadership Skills 2: </a:t>
            </a:r>
            <a:br>
              <a:rPr lang="en-US" dirty="0">
                <a:solidFill>
                  <a:schemeClr val="accent1">
                    <a:lumMod val="50000"/>
                  </a:schemeClr>
                </a:solidFill>
              </a:rPr>
            </a:br>
            <a:r>
              <a:rPr lang="en-US" dirty="0">
                <a:solidFill>
                  <a:schemeClr val="accent1">
                    <a:lumMod val="50000"/>
                  </a:schemeClr>
                </a:solidFill>
              </a:rPr>
              <a:t>14 Strategies to Grow On</a:t>
            </a:r>
          </a:p>
        </p:txBody>
      </p:sp>
      <p:sp>
        <p:nvSpPr>
          <p:cNvPr id="3" name="Content Placeholder 2">
            <a:extLst>
              <a:ext uri="{FF2B5EF4-FFF2-40B4-BE49-F238E27FC236}">
                <a16:creationId xmlns:a16="http://schemas.microsoft.com/office/drawing/2014/main" id="{F0764B24-7C29-8CD7-701C-27EFEA9E771F}"/>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Growing your leadership skills will help in career advancement and enhance overall professional capabilities. Improving operations and work environment, motivating colleagues to accomplish their goals and become a strong source of </a:t>
            </a:r>
            <a:r>
              <a:rPr lang="en-US" dirty="0">
                <a:solidFill>
                  <a:srgbClr val="2D2D2D"/>
                </a:solidFill>
                <a:latin typeface="Noto Sans" panose="020B0502040504020204" pitchFamily="34" charset="0"/>
              </a:rPr>
              <a:t>guidance will increase with strong leadership skills</a:t>
            </a:r>
            <a:r>
              <a:rPr lang="en-US" b="0" i="0" dirty="0">
                <a:solidFill>
                  <a:srgbClr val="2D2D2D"/>
                </a:solidFill>
                <a:effectLst/>
                <a:latin typeface="Noto Sans" panose="020B0502040504020204" pitchFamily="34" charset="0"/>
              </a:rPr>
              <a:t>. </a:t>
            </a:r>
          </a:p>
          <a:p>
            <a:pPr algn="l"/>
            <a:r>
              <a:rPr lang="en-US" b="0" i="0" dirty="0">
                <a:solidFill>
                  <a:srgbClr val="2D2D2D"/>
                </a:solidFill>
                <a:effectLst/>
                <a:latin typeface="Noto Sans" panose="020B0502040504020204" pitchFamily="34" charset="0"/>
              </a:rPr>
              <a:t>In this discussion, we explore and explain why strong leadership is important in every position and will offer 14 strategies to grow, as a leader, at home and in the workplace.</a:t>
            </a:r>
          </a:p>
          <a:p>
            <a:endParaRPr lang="en-US" dirty="0"/>
          </a:p>
        </p:txBody>
      </p:sp>
      <p:pic>
        <p:nvPicPr>
          <p:cNvPr id="4" name="Picture 2">
            <a:extLst>
              <a:ext uri="{FF2B5EF4-FFF2-40B4-BE49-F238E27FC236}">
                <a16:creationId xmlns:a16="http://schemas.microsoft.com/office/drawing/2014/main" id="{8E78E70D-F4A5-388C-9829-0020BC2D0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14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772D-5EF6-381A-F029-2BD4C41B6838}"/>
              </a:ext>
            </a:extLst>
          </p:cNvPr>
          <p:cNvSpPr>
            <a:spLocks noGrp="1"/>
          </p:cNvSpPr>
          <p:nvPr>
            <p:ph type="title"/>
          </p:nvPr>
        </p:nvSpPr>
        <p:spPr/>
        <p:txBody>
          <a:bodyPr/>
          <a:lstStyle/>
          <a:p>
            <a:r>
              <a:rPr lang="en-US" dirty="0">
                <a:solidFill>
                  <a:schemeClr val="accent1">
                    <a:lumMod val="50000"/>
                  </a:schemeClr>
                </a:solidFill>
              </a:rPr>
              <a:t>Time Management Tips &amp; Tricks</a:t>
            </a:r>
          </a:p>
        </p:txBody>
      </p:sp>
      <p:sp>
        <p:nvSpPr>
          <p:cNvPr id="3" name="Content Placeholder 2">
            <a:extLst>
              <a:ext uri="{FF2B5EF4-FFF2-40B4-BE49-F238E27FC236}">
                <a16:creationId xmlns:a16="http://schemas.microsoft.com/office/drawing/2014/main" id="{43A9CDE9-9107-4B69-3BCF-C44F678FE4F6}"/>
              </a:ext>
            </a:extLst>
          </p:cNvPr>
          <p:cNvSpPr>
            <a:spLocks noGrp="1"/>
          </p:cNvSpPr>
          <p:nvPr>
            <p:ph idx="1"/>
          </p:nvPr>
        </p:nvSpPr>
        <p:spPr/>
        <p:txBody>
          <a:bodyPr>
            <a:normAutofit/>
          </a:bodyPr>
          <a:lstStyle/>
          <a:p>
            <a:r>
              <a:rPr lang="en-US" b="0" i="0" dirty="0">
                <a:solidFill>
                  <a:srgbClr val="2D2D2D"/>
                </a:solidFill>
                <a:effectLst/>
                <a:latin typeface="Noto Sans" panose="020B0502040504020204" pitchFamily="34" charset="0"/>
              </a:rPr>
              <a:t>When time</a:t>
            </a:r>
            <a:r>
              <a:rPr lang="en-US" dirty="0">
                <a:solidFill>
                  <a:srgbClr val="2D2D2D"/>
                </a:solidFill>
                <a:latin typeface="Noto Sans" panose="020B0502040504020204" pitchFamily="34" charset="0"/>
              </a:rPr>
              <a:t> is managed effectively and efficiently, </a:t>
            </a:r>
            <a:r>
              <a:rPr lang="en-US" b="0" i="0" dirty="0">
                <a:solidFill>
                  <a:srgbClr val="2D2D2D"/>
                </a:solidFill>
                <a:effectLst/>
                <a:latin typeface="Noto Sans" panose="020B0502040504020204" pitchFamily="34" charset="0"/>
              </a:rPr>
              <a:t>productivity </a:t>
            </a:r>
            <a:r>
              <a:rPr lang="en-US" dirty="0">
                <a:solidFill>
                  <a:srgbClr val="2D2D2D"/>
                </a:solidFill>
                <a:latin typeface="Noto Sans" panose="020B0502040504020204" pitchFamily="34" charset="0"/>
              </a:rPr>
              <a:t>and</a:t>
            </a:r>
            <a:r>
              <a:rPr lang="en-US" b="0" i="0" dirty="0">
                <a:solidFill>
                  <a:srgbClr val="2D2D2D"/>
                </a:solidFill>
                <a:effectLst/>
                <a:latin typeface="Noto Sans" panose="020B0502040504020204" pitchFamily="34" charset="0"/>
              </a:rPr>
              <a:t> job satisfaction increases and stress levels decrease. There are a variety of simple and easy practices to incorporate in order to instill these practices daily.</a:t>
            </a:r>
          </a:p>
          <a:p>
            <a:r>
              <a:rPr lang="en-US" b="0" i="0" dirty="0">
                <a:solidFill>
                  <a:srgbClr val="2D2D2D"/>
                </a:solidFill>
                <a:effectLst/>
                <a:latin typeface="Noto Sans" panose="020B0502040504020204" pitchFamily="34" charset="0"/>
              </a:rPr>
              <a:t>Sharing these skills with team members greatl</a:t>
            </a:r>
            <a:r>
              <a:rPr lang="en-US" dirty="0">
                <a:solidFill>
                  <a:srgbClr val="2D2D2D"/>
                </a:solidFill>
                <a:latin typeface="Noto Sans" panose="020B0502040504020204" pitchFamily="34" charset="0"/>
              </a:rPr>
              <a:t>y improves morale, their productivity and can free up time as well, which can allow additional professional development learning opportunities. </a:t>
            </a:r>
            <a:endParaRPr lang="en-US" b="0" i="0" dirty="0">
              <a:solidFill>
                <a:srgbClr val="2D2D2D"/>
              </a:solidFill>
              <a:effectLst/>
              <a:latin typeface="Noto Sans" panose="020B0502040504020204" pitchFamily="34" charset="0"/>
            </a:endParaRPr>
          </a:p>
          <a:p>
            <a:r>
              <a:rPr lang="en-US" b="0" i="0" dirty="0">
                <a:solidFill>
                  <a:srgbClr val="2D2D2D"/>
                </a:solidFill>
                <a:effectLst/>
                <a:latin typeface="Noto Sans" panose="020B0502040504020204" pitchFamily="34" charset="0"/>
              </a:rPr>
              <a:t>In this discussion, we explore and explain </a:t>
            </a:r>
            <a:r>
              <a:rPr lang="en-US" dirty="0">
                <a:solidFill>
                  <a:srgbClr val="2D2D2D"/>
                </a:solidFill>
                <a:latin typeface="Noto Sans" panose="020B0502040504020204" pitchFamily="34" charset="0"/>
              </a:rPr>
              <a:t>how t</a:t>
            </a:r>
            <a:r>
              <a:rPr lang="en-US" b="0" i="0" dirty="0">
                <a:solidFill>
                  <a:srgbClr val="2D2D2D"/>
                </a:solidFill>
                <a:effectLst/>
                <a:latin typeface="Noto Sans" panose="020B0502040504020204" pitchFamily="34" charset="0"/>
              </a:rPr>
              <a:t>ime management has a direct impact on your work/life balance, how it will bring more satisfaction and overall happiness to the workplace.</a:t>
            </a:r>
            <a:endParaRPr lang="en-US" dirty="0"/>
          </a:p>
        </p:txBody>
      </p:sp>
      <p:pic>
        <p:nvPicPr>
          <p:cNvPr id="4" name="Picture 2">
            <a:extLst>
              <a:ext uri="{FF2B5EF4-FFF2-40B4-BE49-F238E27FC236}">
                <a16:creationId xmlns:a16="http://schemas.microsoft.com/office/drawing/2014/main" id="{D56FD8F6-490E-D7AB-57E7-99738559F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93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03DA-C7AE-C74F-7BA2-A260EE62462E}"/>
              </a:ext>
            </a:extLst>
          </p:cNvPr>
          <p:cNvSpPr>
            <a:spLocks noGrp="1"/>
          </p:cNvSpPr>
          <p:nvPr>
            <p:ph type="title"/>
          </p:nvPr>
        </p:nvSpPr>
        <p:spPr/>
        <p:txBody>
          <a:bodyPr/>
          <a:lstStyle/>
          <a:p>
            <a:r>
              <a:rPr lang="en-US" dirty="0">
                <a:solidFill>
                  <a:schemeClr val="accent1">
                    <a:lumMod val="50000"/>
                  </a:schemeClr>
                </a:solidFill>
              </a:rPr>
              <a:t>Finding Your Mentor &amp; How to Become</a:t>
            </a:r>
            <a:br>
              <a:rPr lang="en-US" dirty="0">
                <a:solidFill>
                  <a:schemeClr val="accent1">
                    <a:lumMod val="50000"/>
                  </a:schemeClr>
                </a:solidFill>
              </a:rPr>
            </a:br>
            <a:r>
              <a:rPr lang="en-US" dirty="0">
                <a:solidFill>
                  <a:schemeClr val="accent1">
                    <a:lumMod val="50000"/>
                  </a:schemeClr>
                </a:solidFill>
              </a:rPr>
              <a:t>One Yourself</a:t>
            </a:r>
          </a:p>
        </p:txBody>
      </p:sp>
      <p:sp>
        <p:nvSpPr>
          <p:cNvPr id="3" name="Content Placeholder 2">
            <a:extLst>
              <a:ext uri="{FF2B5EF4-FFF2-40B4-BE49-F238E27FC236}">
                <a16:creationId xmlns:a16="http://schemas.microsoft.com/office/drawing/2014/main" id="{F491A555-3383-EFBC-57D3-734680844B7D}"/>
              </a:ext>
            </a:extLst>
          </p:cNvPr>
          <p:cNvSpPr>
            <a:spLocks noGrp="1"/>
          </p:cNvSpPr>
          <p:nvPr>
            <p:ph idx="1"/>
          </p:nvPr>
        </p:nvSpPr>
        <p:spPr/>
        <p:txBody>
          <a:bodyPr>
            <a:normAutofit lnSpcReduction="10000"/>
          </a:bodyPr>
          <a:lstStyle/>
          <a:p>
            <a:r>
              <a:rPr lang="en-US" b="0" i="0" dirty="0">
                <a:solidFill>
                  <a:schemeClr val="tx1"/>
                </a:solidFill>
                <a:effectLst/>
                <a:latin typeface="Noto Sans" panose="020B0502040504020204" pitchFamily="34" charset="0"/>
              </a:rPr>
              <a:t>Mentors </a:t>
            </a:r>
            <a:r>
              <a:rPr lang="en-US" b="0" i="0" dirty="0">
                <a:solidFill>
                  <a:srgbClr val="2D2D2D"/>
                </a:solidFill>
                <a:effectLst/>
                <a:latin typeface="Noto Sans" panose="020B0502040504020204" pitchFamily="34" charset="0"/>
              </a:rPr>
              <a:t>can be an invaluable part of career progression. Mentors serve to guide, inform, motivate and encouragement connections with  other professional contacts. </a:t>
            </a:r>
          </a:p>
          <a:p>
            <a:r>
              <a:rPr lang="en-US" dirty="0">
                <a:solidFill>
                  <a:srgbClr val="2D2D2D"/>
                </a:solidFill>
                <a:latin typeface="Noto Sans" panose="020B0502040504020204" pitchFamily="34" charset="0"/>
              </a:rPr>
              <a:t>Identifying a professional in </a:t>
            </a:r>
            <a:r>
              <a:rPr lang="en-US" b="0" i="0" dirty="0">
                <a:solidFill>
                  <a:srgbClr val="2D2D2D"/>
                </a:solidFill>
                <a:effectLst/>
                <a:latin typeface="Noto Sans" panose="020B0502040504020204" pitchFamily="34" charset="0"/>
              </a:rPr>
              <a:t>your industry with whom you feel comfortable and has been on a similar career path to yours, is extremely beneficial. </a:t>
            </a:r>
          </a:p>
          <a:p>
            <a:r>
              <a:rPr lang="en-US" dirty="0">
                <a:solidFill>
                  <a:srgbClr val="2D2D2D"/>
                </a:solidFill>
                <a:latin typeface="Noto Sans" panose="020B0502040504020204" pitchFamily="34" charset="0"/>
              </a:rPr>
              <a:t>In the same instance, being in </a:t>
            </a:r>
            <a:r>
              <a:rPr lang="en-US" b="0" i="0" dirty="0">
                <a:solidFill>
                  <a:srgbClr val="2D2D2D"/>
                </a:solidFill>
                <a:effectLst/>
                <a:latin typeface="Noto Sans" panose="020B0502040504020204" pitchFamily="34" charset="0"/>
              </a:rPr>
              <a:t>a leadership role or an employee, you have the ability to influence and become a Mentor as well. </a:t>
            </a:r>
          </a:p>
          <a:p>
            <a:r>
              <a:rPr lang="en-US" b="0" i="0" dirty="0">
                <a:solidFill>
                  <a:srgbClr val="2D2D2D"/>
                </a:solidFill>
                <a:effectLst/>
                <a:latin typeface="Noto Sans" panose="020B0502040504020204" pitchFamily="34" charset="0"/>
              </a:rPr>
              <a:t>In this discussion, we explore and explain </a:t>
            </a:r>
            <a:r>
              <a:rPr lang="en-US" dirty="0">
                <a:solidFill>
                  <a:srgbClr val="2D2D2D"/>
                </a:solidFill>
                <a:latin typeface="Noto Sans" panose="020B0502040504020204" pitchFamily="34" charset="0"/>
              </a:rPr>
              <a:t>the importance of identifying your Mentor, </a:t>
            </a:r>
            <a:r>
              <a:rPr lang="en-US" b="0" i="0" dirty="0">
                <a:solidFill>
                  <a:srgbClr val="2D2D2D"/>
                </a:solidFill>
                <a:effectLst/>
                <a:latin typeface="Noto Sans" panose="020B0502040504020204" pitchFamily="34" charset="0"/>
              </a:rPr>
              <a:t>understanding the powerful position of an influencer and how it can make a lasting impact with colleagues, peers, clients and customers.</a:t>
            </a:r>
            <a:endParaRPr lang="en-US" dirty="0"/>
          </a:p>
        </p:txBody>
      </p:sp>
      <p:pic>
        <p:nvPicPr>
          <p:cNvPr id="4" name="Picture 2">
            <a:extLst>
              <a:ext uri="{FF2B5EF4-FFF2-40B4-BE49-F238E27FC236}">
                <a16:creationId xmlns:a16="http://schemas.microsoft.com/office/drawing/2014/main" id="{CEFC89D3-AE3C-20B9-330D-150187B6A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29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8E7D-DB7A-2B6B-B860-5D2AA6ED21B8}"/>
              </a:ext>
            </a:extLst>
          </p:cNvPr>
          <p:cNvSpPr>
            <a:spLocks noGrp="1"/>
          </p:cNvSpPr>
          <p:nvPr>
            <p:ph type="title"/>
          </p:nvPr>
        </p:nvSpPr>
        <p:spPr/>
        <p:txBody>
          <a:bodyPr/>
          <a:lstStyle/>
          <a:p>
            <a:r>
              <a:rPr lang="en-US" dirty="0">
                <a:solidFill>
                  <a:schemeClr val="accent1">
                    <a:lumMod val="50000"/>
                  </a:schemeClr>
                </a:solidFill>
              </a:rPr>
              <a:t>The Culture Index Project – Personality Test</a:t>
            </a:r>
          </a:p>
        </p:txBody>
      </p:sp>
      <p:sp>
        <p:nvSpPr>
          <p:cNvPr id="3" name="Content Placeholder 2">
            <a:extLst>
              <a:ext uri="{FF2B5EF4-FFF2-40B4-BE49-F238E27FC236}">
                <a16:creationId xmlns:a16="http://schemas.microsoft.com/office/drawing/2014/main" id="{958AA3C0-4FF2-01DE-A189-81CA545B1BAA}"/>
              </a:ext>
            </a:extLst>
          </p:cNvPr>
          <p:cNvSpPr>
            <a:spLocks noGrp="1"/>
          </p:cNvSpPr>
          <p:nvPr>
            <p:ph idx="1"/>
          </p:nvPr>
        </p:nvSpPr>
        <p:spPr/>
        <p:txBody>
          <a:bodyPr/>
          <a:lstStyle/>
          <a:p>
            <a:r>
              <a:rPr lang="en-US" sz="2000" dirty="0">
                <a:latin typeface="Noto Sans" panose="020B0502040504020204" pitchFamily="34" charset="0"/>
                <a:ea typeface="Noto Sans" panose="020B0502040504020204" pitchFamily="34" charset="0"/>
                <a:cs typeface="Noto Sans" panose="020B0502040504020204" pitchFamily="34" charset="0"/>
              </a:rPr>
              <a:t>The Culture Index Assessment is a tool that is primarily used as a way to categorize a potential new hire/existing employee based upon answers to questions relating to personal traits, job behaviors, overall thinking and approaches to day to day life both at work and at home.  The results provide a detailed description of personality traits that are both advantageous and those that may have a need for improvement.</a:t>
            </a:r>
          </a:p>
          <a:p>
            <a:r>
              <a:rPr lang="en-US" sz="2000" dirty="0">
                <a:latin typeface="Noto Sans" panose="020B0502040504020204" pitchFamily="34" charset="0"/>
                <a:ea typeface="Noto Sans" panose="020B0502040504020204" pitchFamily="34" charset="0"/>
                <a:cs typeface="Noto Sans" panose="020B0502040504020204" pitchFamily="34" charset="0"/>
              </a:rPr>
              <a:t>The Job </a:t>
            </a:r>
            <a:r>
              <a:rPr lang="en-US" dirty="0">
                <a:latin typeface="Noto Sans" panose="020B0502040504020204" pitchFamily="34" charset="0"/>
                <a:ea typeface="Noto Sans" panose="020B0502040504020204" pitchFamily="34" charset="0"/>
                <a:cs typeface="Noto Sans" panose="020B0502040504020204" pitchFamily="34" charset="0"/>
              </a:rPr>
              <a:t>B</a:t>
            </a:r>
            <a:r>
              <a:rPr lang="en-US" sz="2000" dirty="0">
                <a:latin typeface="Noto Sans" panose="020B0502040504020204" pitchFamily="34" charset="0"/>
                <a:ea typeface="Noto Sans" panose="020B0502040504020204" pitchFamily="34" charset="0"/>
                <a:cs typeface="Noto Sans" panose="020B0502040504020204" pitchFamily="34" charset="0"/>
              </a:rPr>
              <a:t>ehaviors portion is a summary of how you perceive you need to behave to meet the demands of your job and the responsibilities it entails in order to be viewed as successful.</a:t>
            </a:r>
          </a:p>
          <a:p>
            <a:endParaRPr lang="en-US" dirty="0"/>
          </a:p>
        </p:txBody>
      </p:sp>
      <p:pic>
        <p:nvPicPr>
          <p:cNvPr id="4" name="Picture 2">
            <a:extLst>
              <a:ext uri="{FF2B5EF4-FFF2-40B4-BE49-F238E27FC236}">
                <a16:creationId xmlns:a16="http://schemas.microsoft.com/office/drawing/2014/main" id="{67483B67-52AD-DE77-7C9E-CD2DE4053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7318" y="88495"/>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76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8D97-FAE0-3D88-5C6D-657949771BDF}"/>
              </a:ext>
            </a:extLst>
          </p:cNvPr>
          <p:cNvSpPr>
            <a:spLocks noGrp="1"/>
          </p:cNvSpPr>
          <p:nvPr>
            <p:ph type="title"/>
          </p:nvPr>
        </p:nvSpPr>
        <p:spPr>
          <a:xfrm>
            <a:off x="1097280" y="779929"/>
            <a:ext cx="10058400" cy="957431"/>
          </a:xfrm>
        </p:spPr>
        <p:txBody>
          <a:bodyPr/>
          <a:lstStyle/>
          <a:p>
            <a:r>
              <a:rPr lang="en-US" dirty="0">
                <a:solidFill>
                  <a:schemeClr val="accent1">
                    <a:lumMod val="50000"/>
                  </a:schemeClr>
                </a:solidFill>
              </a:rPr>
              <a:t>Critical Thinking &amp; Communication Skills</a:t>
            </a:r>
          </a:p>
        </p:txBody>
      </p:sp>
      <p:sp>
        <p:nvSpPr>
          <p:cNvPr id="3" name="Content Placeholder 2">
            <a:extLst>
              <a:ext uri="{FF2B5EF4-FFF2-40B4-BE49-F238E27FC236}">
                <a16:creationId xmlns:a16="http://schemas.microsoft.com/office/drawing/2014/main" id="{C3B9F2A1-8A75-DB46-4EB5-068F2100BC28}"/>
              </a:ext>
            </a:extLst>
          </p:cNvPr>
          <p:cNvSpPr>
            <a:spLocks noGrp="1"/>
          </p:cNvSpPr>
          <p:nvPr>
            <p:ph idx="1"/>
          </p:nvPr>
        </p:nvSpPr>
        <p:spPr>
          <a:xfrm>
            <a:off x="1097280" y="2108201"/>
            <a:ext cx="10058400" cy="4032623"/>
          </a:xfrm>
        </p:spPr>
        <p:txBody>
          <a:bodyPr>
            <a:normAutofit/>
          </a:bodyPr>
          <a:lstStyle/>
          <a:p>
            <a:r>
              <a:rPr lang="en-US" b="0" i="0" dirty="0">
                <a:solidFill>
                  <a:schemeClr val="tx1"/>
                </a:solidFill>
                <a:effectLst/>
                <a:latin typeface="Noto Sans" panose="020B0502040504020204" pitchFamily="34" charset="0"/>
              </a:rPr>
              <a:t>Critical thinking involves finding solutions to complicated problems. To think critically, we must understand the issue, consider perspectives from all those involved and arrive at a conclusion on the best way to move forward.</a:t>
            </a:r>
          </a:p>
          <a:p>
            <a:r>
              <a:rPr lang="en-US" b="0" i="0" dirty="0">
                <a:solidFill>
                  <a:schemeClr val="tx1"/>
                </a:solidFill>
                <a:effectLst/>
                <a:latin typeface="Noto Sans" panose="020B0502040504020204" pitchFamily="34" charset="0"/>
              </a:rPr>
              <a:t>Professional success depends on how well one is able to communicate with others and this </a:t>
            </a:r>
            <a:r>
              <a:rPr lang="en-US" dirty="0">
                <a:solidFill>
                  <a:schemeClr val="tx1"/>
                </a:solidFill>
                <a:latin typeface="Noto Sans" panose="020B0502040504020204" pitchFamily="34" charset="0"/>
              </a:rPr>
              <a:t>type of </a:t>
            </a:r>
            <a:r>
              <a:rPr lang="en-US" b="0" i="0" dirty="0">
                <a:solidFill>
                  <a:schemeClr val="tx1"/>
                </a:solidFill>
                <a:effectLst/>
                <a:latin typeface="Noto Sans" panose="020B0502040504020204" pitchFamily="34" charset="0"/>
              </a:rPr>
              <a:t>professional development will explore ways to improve your communication with peers, managers, vendors and customers. </a:t>
            </a:r>
          </a:p>
          <a:p>
            <a:r>
              <a:rPr lang="en-US" dirty="0">
                <a:solidFill>
                  <a:schemeClr val="tx1"/>
                </a:solidFill>
                <a:latin typeface="Noto Sans" panose="020B0502040504020204" pitchFamily="34" charset="0"/>
              </a:rPr>
              <a:t>Being more aware and u</a:t>
            </a:r>
            <a:r>
              <a:rPr lang="en-US" b="0" i="0" dirty="0">
                <a:solidFill>
                  <a:schemeClr val="tx1"/>
                </a:solidFill>
                <a:effectLst/>
                <a:latin typeface="Noto Sans" panose="020B0502040504020204" pitchFamily="34" charset="0"/>
              </a:rPr>
              <a:t>nderstanding how to adapt your conversation based on someone's attitude, body language &amp; voice inflection (and how to be mindful of your own) whether in-person, through email or on the phone can be extremely effective. </a:t>
            </a:r>
            <a:endParaRPr lang="en-US" dirty="0">
              <a:solidFill>
                <a:schemeClr val="tx1"/>
              </a:solidFill>
            </a:endParaRPr>
          </a:p>
        </p:txBody>
      </p:sp>
      <p:pic>
        <p:nvPicPr>
          <p:cNvPr id="4" name="Picture 2">
            <a:extLst>
              <a:ext uri="{FF2B5EF4-FFF2-40B4-BE49-F238E27FC236}">
                <a16:creationId xmlns:a16="http://schemas.microsoft.com/office/drawing/2014/main" id="{A8898DF4-9EB5-2586-8328-8F989399D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97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8202-5ED9-F150-885E-FA05E6AFFD89}"/>
              </a:ext>
            </a:extLst>
          </p:cNvPr>
          <p:cNvSpPr>
            <a:spLocks noGrp="1"/>
          </p:cNvSpPr>
          <p:nvPr>
            <p:ph type="title"/>
          </p:nvPr>
        </p:nvSpPr>
        <p:spPr/>
        <p:txBody>
          <a:bodyPr/>
          <a:lstStyle/>
          <a:p>
            <a:r>
              <a:rPr lang="en-US" dirty="0">
                <a:solidFill>
                  <a:schemeClr val="accent1">
                    <a:lumMod val="50000"/>
                  </a:schemeClr>
                </a:solidFill>
              </a:rPr>
              <a:t>Work/Life Balance: </a:t>
            </a:r>
            <a:br>
              <a:rPr lang="en-US" dirty="0">
                <a:solidFill>
                  <a:schemeClr val="accent1">
                    <a:lumMod val="50000"/>
                  </a:schemeClr>
                </a:solidFill>
              </a:rPr>
            </a:br>
            <a:r>
              <a:rPr lang="en-US" dirty="0">
                <a:solidFill>
                  <a:schemeClr val="accent1">
                    <a:lumMod val="50000"/>
                  </a:schemeClr>
                </a:solidFill>
              </a:rPr>
              <a:t>Understanding Career Identity</a:t>
            </a:r>
          </a:p>
        </p:txBody>
      </p:sp>
      <p:sp>
        <p:nvSpPr>
          <p:cNvPr id="3" name="Content Placeholder 2">
            <a:extLst>
              <a:ext uri="{FF2B5EF4-FFF2-40B4-BE49-F238E27FC236}">
                <a16:creationId xmlns:a16="http://schemas.microsoft.com/office/drawing/2014/main" id="{1C554C9D-1517-5250-5CD0-3E238EA4A01F}"/>
              </a:ext>
            </a:extLst>
          </p:cNvPr>
          <p:cNvSpPr>
            <a:spLocks noGrp="1"/>
          </p:cNvSpPr>
          <p:nvPr>
            <p:ph idx="1"/>
          </p:nvPr>
        </p:nvSpPr>
        <p:spPr/>
        <p:txBody>
          <a:bodyPr>
            <a:normAutofit lnSpcReduction="10000"/>
          </a:bodyPr>
          <a:lstStyle/>
          <a:p>
            <a:pPr algn="l"/>
            <a:r>
              <a:rPr lang="en-US" b="0" i="0" dirty="0">
                <a:solidFill>
                  <a:srgbClr val="2D2D2D"/>
                </a:solidFill>
                <a:effectLst/>
                <a:latin typeface="Noto Sans" panose="020B0502040504020204" pitchFamily="34" charset="0"/>
              </a:rPr>
              <a:t>Our identities tend to be wrapped up in what we do for a living. It is effective to be motivated and passionate about what you do, but work-life and home-life should be considered as separate entities. </a:t>
            </a:r>
          </a:p>
          <a:p>
            <a:pPr algn="l"/>
            <a:r>
              <a:rPr lang="en-US" b="0" i="0" dirty="0">
                <a:solidFill>
                  <a:srgbClr val="2D2D2D"/>
                </a:solidFill>
                <a:effectLst/>
                <a:latin typeface="Noto Sans" panose="020B0502040504020204" pitchFamily="34" charset="0"/>
              </a:rPr>
              <a:t>These lines can get blurred as tendencies to work</a:t>
            </a:r>
            <a:r>
              <a:rPr lang="en-US" dirty="0">
                <a:solidFill>
                  <a:srgbClr val="2D2D2D"/>
                </a:solidFill>
                <a:latin typeface="Noto Sans" panose="020B0502040504020204" pitchFamily="34" charset="0"/>
              </a:rPr>
              <a:t> longer hours </a:t>
            </a:r>
            <a:r>
              <a:rPr lang="en-US" b="0" i="0" dirty="0">
                <a:solidFill>
                  <a:srgbClr val="2D2D2D"/>
                </a:solidFill>
                <a:effectLst/>
                <a:latin typeface="Noto Sans" panose="020B0502040504020204" pitchFamily="34" charset="0"/>
              </a:rPr>
              <a:t>and feeling obligated to check emails 24/7 has  increased greatly. When career identity and personal identity are too intertwined, it can lead to burnout, loss of productivity and general unhappiness, </a:t>
            </a:r>
            <a:r>
              <a:rPr lang="en-US" dirty="0">
                <a:solidFill>
                  <a:srgbClr val="2D2D2D"/>
                </a:solidFill>
                <a:latin typeface="Noto Sans" panose="020B0502040504020204" pitchFamily="34" charset="0"/>
              </a:rPr>
              <a:t>negatively affecting </a:t>
            </a:r>
            <a:r>
              <a:rPr lang="en-US" b="0" i="0" dirty="0">
                <a:solidFill>
                  <a:srgbClr val="2D2D2D"/>
                </a:solidFill>
                <a:effectLst/>
                <a:latin typeface="Noto Sans" panose="020B0502040504020204" pitchFamily="34" charset="0"/>
              </a:rPr>
              <a:t>both at work and at home.</a:t>
            </a:r>
          </a:p>
          <a:p>
            <a:pPr algn="l"/>
            <a:r>
              <a:rPr lang="en-US" b="0" i="0" dirty="0">
                <a:solidFill>
                  <a:srgbClr val="2D2D2D"/>
                </a:solidFill>
                <a:effectLst/>
                <a:latin typeface="Noto Sans" panose="020B0502040504020204" pitchFamily="34" charset="0"/>
              </a:rPr>
              <a:t>In this discussion, we explore and explain </a:t>
            </a:r>
            <a:r>
              <a:rPr lang="en-US" dirty="0">
                <a:solidFill>
                  <a:srgbClr val="2D2D2D"/>
                </a:solidFill>
                <a:latin typeface="Noto Sans" panose="020B0502040504020204" pitchFamily="34" charset="0"/>
              </a:rPr>
              <a:t>w</a:t>
            </a:r>
            <a:r>
              <a:rPr lang="en-US" b="0" i="0" dirty="0">
                <a:solidFill>
                  <a:srgbClr val="2D2D2D"/>
                </a:solidFill>
                <a:effectLst/>
                <a:latin typeface="Noto Sans" panose="020B0502040504020204" pitchFamily="34" charset="0"/>
              </a:rPr>
              <a:t>hat exactly is career identity, why it is crucial to separate work and your self-worth and how to categorize and prioritize both, to live a more balanced and stress-free life.</a:t>
            </a:r>
          </a:p>
          <a:p>
            <a:endParaRPr lang="en-US" dirty="0"/>
          </a:p>
        </p:txBody>
      </p:sp>
      <p:pic>
        <p:nvPicPr>
          <p:cNvPr id="4" name="Picture 2">
            <a:extLst>
              <a:ext uri="{FF2B5EF4-FFF2-40B4-BE49-F238E27FC236}">
                <a16:creationId xmlns:a16="http://schemas.microsoft.com/office/drawing/2014/main" id="{61C4A29B-ADA4-00A4-EF3E-0E37466BA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77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75AB9-6DC6-13C7-70A0-1D4BA9571311}"/>
              </a:ext>
            </a:extLst>
          </p:cNvPr>
          <p:cNvSpPr>
            <a:spLocks noGrp="1"/>
          </p:cNvSpPr>
          <p:nvPr>
            <p:ph type="title"/>
          </p:nvPr>
        </p:nvSpPr>
        <p:spPr/>
        <p:txBody>
          <a:bodyPr/>
          <a:lstStyle/>
          <a:p>
            <a:r>
              <a:rPr lang="en-US" dirty="0">
                <a:solidFill>
                  <a:schemeClr val="accent1">
                    <a:lumMod val="50000"/>
                  </a:schemeClr>
                </a:solidFill>
              </a:rPr>
              <a:t>Goals Setting and Mastering Change</a:t>
            </a:r>
            <a:r>
              <a:rPr lang="en-US" dirty="0"/>
              <a:t>	</a:t>
            </a:r>
          </a:p>
        </p:txBody>
      </p:sp>
      <p:sp>
        <p:nvSpPr>
          <p:cNvPr id="3" name="Content Placeholder 2">
            <a:extLst>
              <a:ext uri="{FF2B5EF4-FFF2-40B4-BE49-F238E27FC236}">
                <a16:creationId xmlns:a16="http://schemas.microsoft.com/office/drawing/2014/main" id="{1ACCB5A8-E6FF-EBF4-26AF-67AF207BD85D}"/>
              </a:ext>
            </a:extLst>
          </p:cNvPr>
          <p:cNvSpPr>
            <a:spLocks noGrp="1"/>
          </p:cNvSpPr>
          <p:nvPr>
            <p:ph idx="1"/>
          </p:nvPr>
        </p:nvSpPr>
        <p:spPr/>
        <p:txBody>
          <a:bodyPr>
            <a:normAutofit fontScale="92500" lnSpcReduction="10000"/>
          </a:bodyPr>
          <a:lstStyle/>
          <a:p>
            <a:r>
              <a:rPr lang="en-US" b="0" i="0" dirty="0">
                <a:solidFill>
                  <a:srgbClr val="2D2D2D"/>
                </a:solidFill>
                <a:effectLst/>
                <a:latin typeface="Noto Sans" panose="020B0502040504020204" pitchFamily="34" charset="0"/>
              </a:rPr>
              <a:t>One of the most important steps in successful professional development is setting goals. Goals provide a strategic path and a purpose in </a:t>
            </a:r>
            <a:r>
              <a:rPr lang="en-US" dirty="0">
                <a:solidFill>
                  <a:srgbClr val="2D2D2D"/>
                </a:solidFill>
                <a:latin typeface="Noto Sans" panose="020B0502040504020204" pitchFamily="34" charset="0"/>
              </a:rPr>
              <a:t>formulating a </a:t>
            </a:r>
            <a:r>
              <a:rPr lang="en-US" b="0" i="0" dirty="0">
                <a:solidFill>
                  <a:srgbClr val="2D2D2D"/>
                </a:solidFill>
                <a:effectLst/>
                <a:latin typeface="Noto Sans" panose="020B0502040504020204" pitchFamily="34" charset="0"/>
              </a:rPr>
              <a:t>career. Organizations have goals for teams and companies can have overarching goals that drive business decisions and strategy. Goals should be specific, measurable, attainable, relevant and time-based to provide the greatest opportunity of success.</a:t>
            </a:r>
          </a:p>
          <a:p>
            <a:r>
              <a:rPr lang="en-US" b="0" i="0" dirty="0">
                <a:solidFill>
                  <a:srgbClr val="2D2D2D"/>
                </a:solidFill>
                <a:effectLst/>
                <a:latin typeface="Noto Sans" panose="020B0502040504020204" pitchFamily="34" charset="0"/>
              </a:rPr>
              <a:t>Nearly every organization goes through continuous change, but a successful implementation largely depends on how all employees and managers accept and handle them. </a:t>
            </a:r>
          </a:p>
          <a:p>
            <a:r>
              <a:rPr lang="en-US" b="0" i="0" dirty="0">
                <a:solidFill>
                  <a:srgbClr val="2D2D2D"/>
                </a:solidFill>
                <a:effectLst/>
                <a:latin typeface="Noto Sans" panose="020B0502040504020204" pitchFamily="34" charset="0"/>
              </a:rPr>
              <a:t>In this discussion, we explore and explain how </a:t>
            </a:r>
            <a:r>
              <a:rPr lang="en-US" dirty="0">
                <a:solidFill>
                  <a:srgbClr val="2D2D2D"/>
                </a:solidFill>
                <a:latin typeface="Noto Sans" panose="020B0502040504020204" pitchFamily="34" charset="0"/>
              </a:rPr>
              <a:t>strategies and goals </a:t>
            </a:r>
            <a:r>
              <a:rPr lang="en-US" b="0" i="0" dirty="0">
                <a:solidFill>
                  <a:srgbClr val="2D2D2D"/>
                </a:solidFill>
                <a:effectLst/>
                <a:latin typeface="Noto Sans" panose="020B0502040504020204" pitchFamily="34" charset="0"/>
              </a:rPr>
              <a:t>can change when you least expec</a:t>
            </a:r>
            <a:r>
              <a:rPr lang="en-US" dirty="0">
                <a:solidFill>
                  <a:srgbClr val="2D2D2D"/>
                </a:solidFill>
                <a:latin typeface="Noto Sans" panose="020B0502040504020204" pitchFamily="34" charset="0"/>
              </a:rPr>
              <a:t>t it</a:t>
            </a:r>
            <a:r>
              <a:rPr lang="en-US" b="0" i="0" dirty="0">
                <a:solidFill>
                  <a:srgbClr val="2D2D2D"/>
                </a:solidFill>
                <a:effectLst/>
                <a:latin typeface="Noto Sans" panose="020B0502040504020204" pitchFamily="34" charset="0"/>
              </a:rPr>
              <a:t>, how to communicate and welcome these changes and how to best prepare to achieve the highest level of success for all.</a:t>
            </a:r>
            <a:endParaRPr lang="en-US" dirty="0"/>
          </a:p>
        </p:txBody>
      </p:sp>
      <p:pic>
        <p:nvPicPr>
          <p:cNvPr id="4" name="Picture 2">
            <a:extLst>
              <a:ext uri="{FF2B5EF4-FFF2-40B4-BE49-F238E27FC236}">
                <a16:creationId xmlns:a16="http://schemas.microsoft.com/office/drawing/2014/main" id="{B1D7053C-E8E2-62A4-042E-53E4402AF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217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C2DA0-31F5-895F-3543-D8F8D6D109DC}"/>
              </a:ext>
            </a:extLst>
          </p:cNvPr>
          <p:cNvSpPr>
            <a:spLocks noGrp="1"/>
          </p:cNvSpPr>
          <p:nvPr>
            <p:ph type="title"/>
          </p:nvPr>
        </p:nvSpPr>
        <p:spPr/>
        <p:txBody>
          <a:bodyPr/>
          <a:lstStyle/>
          <a:p>
            <a:r>
              <a:rPr lang="en-US" dirty="0">
                <a:solidFill>
                  <a:schemeClr val="accent1">
                    <a:lumMod val="50000"/>
                  </a:schemeClr>
                </a:solidFill>
              </a:rPr>
              <a:t>Cognitive vs. Emotional Empathy:</a:t>
            </a:r>
            <a:br>
              <a:rPr lang="en-US" dirty="0">
                <a:solidFill>
                  <a:schemeClr val="accent1">
                    <a:lumMod val="50000"/>
                  </a:schemeClr>
                </a:solidFill>
              </a:rPr>
            </a:br>
            <a:r>
              <a:rPr lang="en-US" sz="4000" dirty="0">
                <a:solidFill>
                  <a:schemeClr val="accent1">
                    <a:lumMod val="50000"/>
                  </a:schemeClr>
                </a:solidFill>
              </a:rPr>
              <a:t>Definition and 5 Key Differences to Know</a:t>
            </a:r>
          </a:p>
        </p:txBody>
      </p:sp>
      <p:sp>
        <p:nvSpPr>
          <p:cNvPr id="3" name="Content Placeholder 2">
            <a:extLst>
              <a:ext uri="{FF2B5EF4-FFF2-40B4-BE49-F238E27FC236}">
                <a16:creationId xmlns:a16="http://schemas.microsoft.com/office/drawing/2014/main" id="{F642963F-ACDE-17AD-120C-F08EAFAAC43A}"/>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Empathy can be both a powerful emotion and a learned skill in the workplace, and it is important to understand the different kinds of empathy. </a:t>
            </a:r>
          </a:p>
          <a:p>
            <a:pPr algn="l"/>
            <a:r>
              <a:rPr lang="en-US" b="0" i="0" dirty="0">
                <a:solidFill>
                  <a:srgbClr val="2D2D2D"/>
                </a:solidFill>
                <a:effectLst/>
                <a:latin typeface="Noto Sans" panose="020B0502040504020204" pitchFamily="34" charset="0"/>
              </a:rPr>
              <a:t>Empathy comes in two primary forms: cognitive and emotional, with an extra sub-form in emotional empathy called "compassionate empathy." Learning about the differences between cognitive and emotional empathy can assist in better understanding empathy as a skill and how to use it successfully in the workplace.</a:t>
            </a:r>
          </a:p>
          <a:p>
            <a:pPr algn="l"/>
            <a:r>
              <a:rPr lang="en-US" b="0" i="0" dirty="0">
                <a:solidFill>
                  <a:srgbClr val="2D2D2D"/>
                </a:solidFill>
                <a:effectLst/>
                <a:latin typeface="Noto Sans" panose="020B0502040504020204" pitchFamily="34" charset="0"/>
              </a:rPr>
              <a:t>In this discussion, we explore and explain the key differences in cognitive versus emotional empathy, with tips on how to incorporate </a:t>
            </a:r>
            <a:r>
              <a:rPr lang="en-US" dirty="0">
                <a:solidFill>
                  <a:srgbClr val="2D2D2D"/>
                </a:solidFill>
                <a:latin typeface="Noto Sans" panose="020B0502040504020204" pitchFamily="34" charset="0"/>
              </a:rPr>
              <a:t>regularly </a:t>
            </a:r>
            <a:r>
              <a:rPr lang="en-US" b="0" i="0" dirty="0">
                <a:solidFill>
                  <a:srgbClr val="2D2D2D"/>
                </a:solidFill>
                <a:effectLst/>
                <a:latin typeface="Noto Sans" panose="020B0502040504020204" pitchFamily="34" charset="0"/>
              </a:rPr>
              <a:t>for professional development.</a:t>
            </a:r>
          </a:p>
          <a:p>
            <a:endParaRPr lang="en-US" dirty="0"/>
          </a:p>
        </p:txBody>
      </p:sp>
      <p:pic>
        <p:nvPicPr>
          <p:cNvPr id="4" name="Picture 2">
            <a:extLst>
              <a:ext uri="{FF2B5EF4-FFF2-40B4-BE49-F238E27FC236}">
                <a16:creationId xmlns:a16="http://schemas.microsoft.com/office/drawing/2014/main" id="{F78EBE15-C521-8EEC-3C6E-24C2F8FCE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242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2FC3C-589A-A0BD-F74F-22FADC81C629}"/>
              </a:ext>
            </a:extLst>
          </p:cNvPr>
          <p:cNvSpPr>
            <a:spLocks noGrp="1"/>
          </p:cNvSpPr>
          <p:nvPr>
            <p:ph type="title"/>
          </p:nvPr>
        </p:nvSpPr>
        <p:spPr/>
        <p:txBody>
          <a:bodyPr/>
          <a:lstStyle/>
          <a:p>
            <a:r>
              <a:rPr lang="en-US" dirty="0">
                <a:solidFill>
                  <a:schemeClr val="accent1">
                    <a:lumMod val="50000"/>
                  </a:schemeClr>
                </a:solidFill>
              </a:rPr>
              <a:t>Persuasive Storytelling &amp; Public Speaking</a:t>
            </a:r>
          </a:p>
        </p:txBody>
      </p:sp>
      <p:sp>
        <p:nvSpPr>
          <p:cNvPr id="3" name="Content Placeholder 2">
            <a:extLst>
              <a:ext uri="{FF2B5EF4-FFF2-40B4-BE49-F238E27FC236}">
                <a16:creationId xmlns:a16="http://schemas.microsoft.com/office/drawing/2014/main" id="{4E2A35E8-4954-447B-AEC3-C04748640B43}"/>
              </a:ext>
            </a:extLst>
          </p:cNvPr>
          <p:cNvSpPr>
            <a:spLocks noGrp="1"/>
          </p:cNvSpPr>
          <p:nvPr>
            <p:ph idx="1"/>
          </p:nvPr>
        </p:nvSpPr>
        <p:spPr/>
        <p:txBody>
          <a:bodyPr>
            <a:normAutofit/>
          </a:bodyPr>
          <a:lstStyle/>
          <a:p>
            <a:r>
              <a:rPr lang="en-US" b="0" i="0" dirty="0">
                <a:solidFill>
                  <a:srgbClr val="2D2D2D"/>
                </a:solidFill>
                <a:effectLst/>
                <a:latin typeface="Noto Sans" panose="020B0502040504020204" pitchFamily="34" charset="0"/>
              </a:rPr>
              <a:t>In a sales role or any other position where you must get someone else to perform an action, then persuasive storytelling is a viable skill. It involves being able to naturally connect with your audience so they feel a connection to you and your purpose. Persuasive storytelling means you are able to show empathy for others and communicate your position in a way that allows your audience to envision themselves in the situation you're presenting.  </a:t>
            </a:r>
          </a:p>
          <a:p>
            <a:r>
              <a:rPr lang="en-US" b="0" i="0" dirty="0">
                <a:solidFill>
                  <a:srgbClr val="2D2D2D"/>
                </a:solidFill>
                <a:effectLst/>
                <a:latin typeface="Noto Sans" panose="020B0502040504020204" pitchFamily="34" charset="0"/>
              </a:rPr>
              <a:t>Public speaking makes many people nervous, but spending time focusing on this as part of professional development, can provide the confidence needed to comfortably speak in front of others be it a large audience or presenting to a client or customer.</a:t>
            </a:r>
            <a:endParaRPr lang="en-US" dirty="0"/>
          </a:p>
        </p:txBody>
      </p:sp>
      <p:pic>
        <p:nvPicPr>
          <p:cNvPr id="4" name="Picture 2">
            <a:extLst>
              <a:ext uri="{FF2B5EF4-FFF2-40B4-BE49-F238E27FC236}">
                <a16:creationId xmlns:a16="http://schemas.microsoft.com/office/drawing/2014/main" id="{CEF3B783-ADBB-8906-B281-935248F67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39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0BACB-7E0C-9418-5E38-CD37D3E69799}"/>
              </a:ext>
            </a:extLst>
          </p:cNvPr>
          <p:cNvSpPr>
            <a:spLocks noGrp="1"/>
          </p:cNvSpPr>
          <p:nvPr>
            <p:ph type="title"/>
          </p:nvPr>
        </p:nvSpPr>
        <p:spPr/>
        <p:txBody>
          <a:bodyPr/>
          <a:lstStyle/>
          <a:p>
            <a:r>
              <a:rPr lang="en-US" dirty="0">
                <a:solidFill>
                  <a:schemeClr val="accent1">
                    <a:lumMod val="50000"/>
                  </a:schemeClr>
                </a:solidFill>
              </a:rPr>
              <a:t>How to Prepare, Write &amp; Present a </a:t>
            </a:r>
            <a:br>
              <a:rPr lang="en-US" dirty="0">
                <a:solidFill>
                  <a:schemeClr val="accent1">
                    <a:lumMod val="50000"/>
                  </a:schemeClr>
                </a:solidFill>
              </a:rPr>
            </a:br>
            <a:r>
              <a:rPr lang="en-US" dirty="0">
                <a:solidFill>
                  <a:schemeClr val="accent1">
                    <a:lumMod val="50000"/>
                  </a:schemeClr>
                </a:solidFill>
              </a:rPr>
              <a:t>Speech or Presentation</a:t>
            </a:r>
          </a:p>
        </p:txBody>
      </p:sp>
      <p:sp>
        <p:nvSpPr>
          <p:cNvPr id="3" name="Content Placeholder 2">
            <a:extLst>
              <a:ext uri="{FF2B5EF4-FFF2-40B4-BE49-F238E27FC236}">
                <a16:creationId xmlns:a16="http://schemas.microsoft.com/office/drawing/2014/main" id="{DE3130E6-0FAB-3FA7-9C55-2F6A5DE24697}"/>
              </a:ext>
            </a:extLst>
          </p:cNvPr>
          <p:cNvSpPr>
            <a:spLocks noGrp="1"/>
          </p:cNvSpPr>
          <p:nvPr>
            <p:ph idx="1"/>
          </p:nvPr>
        </p:nvSpPr>
        <p:spPr/>
        <p:txBody>
          <a:bodyPr>
            <a:normAutofit fontScale="92500" lnSpcReduction="10000"/>
          </a:bodyPr>
          <a:lstStyle/>
          <a:p>
            <a:pPr algn="l"/>
            <a:r>
              <a:rPr lang="en-US" b="0" i="0" dirty="0">
                <a:solidFill>
                  <a:srgbClr val="2D2D2D"/>
                </a:solidFill>
                <a:effectLst/>
                <a:latin typeface="Noto Sans" panose="020B0502040504020204" pitchFamily="34" charset="0"/>
              </a:rPr>
              <a:t>Professionals may write and deliver informative speeches or presentations for a variety of reasons, all which are valuable training opportunities. </a:t>
            </a:r>
          </a:p>
          <a:p>
            <a:pPr algn="l"/>
            <a:r>
              <a:rPr lang="en-US" b="0" i="0" dirty="0">
                <a:solidFill>
                  <a:srgbClr val="2D2D2D"/>
                </a:solidFill>
                <a:effectLst/>
                <a:latin typeface="Noto Sans" panose="020B0502040504020204" pitchFamily="34" charset="0"/>
              </a:rPr>
              <a:t>Informative and well-delivered speeches or presentations provides an opportunity to present facts, inform and </a:t>
            </a:r>
            <a:r>
              <a:rPr lang="en-US" dirty="0">
                <a:solidFill>
                  <a:srgbClr val="2D2D2D"/>
                </a:solidFill>
                <a:latin typeface="Noto Sans" panose="020B0502040504020204" pitchFamily="34" charset="0"/>
              </a:rPr>
              <a:t>educate </a:t>
            </a:r>
            <a:r>
              <a:rPr lang="en-US" b="0" i="0" dirty="0">
                <a:solidFill>
                  <a:srgbClr val="2D2D2D"/>
                </a:solidFill>
                <a:effectLst/>
                <a:latin typeface="Noto Sans" panose="020B0502040504020204" pitchFamily="34" charset="0"/>
              </a:rPr>
              <a:t>about a subject and further develop public speaking abilities.</a:t>
            </a:r>
          </a:p>
          <a:p>
            <a:pPr algn="l"/>
            <a:r>
              <a:rPr lang="en-US" b="0" i="0" dirty="0">
                <a:solidFill>
                  <a:srgbClr val="2D2D2D"/>
                </a:solidFill>
                <a:effectLst/>
                <a:latin typeface="Noto Sans" panose="020B0502040504020204" pitchFamily="34" charset="0"/>
              </a:rPr>
              <a:t>Understanding the various components of, and steps for, writing an informative speech/presentation may assist in optimizing this unique tool towards personal and professional goals.</a:t>
            </a:r>
          </a:p>
          <a:p>
            <a:pPr algn="l"/>
            <a:r>
              <a:rPr lang="en-US" b="0" i="0" dirty="0">
                <a:solidFill>
                  <a:srgbClr val="2D2D2D"/>
                </a:solidFill>
                <a:effectLst/>
                <a:latin typeface="Noto Sans" panose="020B0502040504020204" pitchFamily="34" charset="0"/>
              </a:rPr>
              <a:t>In this discussion, we explore and explain what an informative speech/presentation is, and provide 10 steps on how best to prepare, write and deliver one successfully.</a:t>
            </a:r>
            <a:endParaRPr lang="en-US" dirty="0"/>
          </a:p>
        </p:txBody>
      </p:sp>
      <p:pic>
        <p:nvPicPr>
          <p:cNvPr id="4" name="Picture 2">
            <a:extLst>
              <a:ext uri="{FF2B5EF4-FFF2-40B4-BE49-F238E27FC236}">
                <a16:creationId xmlns:a16="http://schemas.microsoft.com/office/drawing/2014/main" id="{9D143BB4-D660-4196-B165-2219B1E3A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87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4BEE-41C4-813F-9971-CCA243FF231A}"/>
              </a:ext>
            </a:extLst>
          </p:cNvPr>
          <p:cNvSpPr>
            <a:spLocks noGrp="1"/>
          </p:cNvSpPr>
          <p:nvPr>
            <p:ph type="title"/>
          </p:nvPr>
        </p:nvSpPr>
        <p:spPr/>
        <p:txBody>
          <a:bodyPr/>
          <a:lstStyle/>
          <a:p>
            <a:r>
              <a:rPr lang="en-US" dirty="0">
                <a:solidFill>
                  <a:schemeClr val="accent1">
                    <a:lumMod val="50000"/>
                  </a:schemeClr>
                </a:solidFill>
              </a:rPr>
              <a:t>What is Connotation and Examples to Understand</a:t>
            </a:r>
          </a:p>
        </p:txBody>
      </p:sp>
      <p:sp>
        <p:nvSpPr>
          <p:cNvPr id="3" name="Content Placeholder 2">
            <a:extLst>
              <a:ext uri="{FF2B5EF4-FFF2-40B4-BE49-F238E27FC236}">
                <a16:creationId xmlns:a16="http://schemas.microsoft.com/office/drawing/2014/main" id="{FD9F442F-9244-08A1-723F-6E8C6E9F66ED}"/>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When a word is encountered, positive, negative or neutral emotions are typicall</a:t>
            </a:r>
            <a:r>
              <a:rPr lang="en-US" dirty="0">
                <a:solidFill>
                  <a:srgbClr val="2D2D2D"/>
                </a:solidFill>
                <a:latin typeface="Noto Sans" panose="020B0502040504020204" pitchFamily="34" charset="0"/>
              </a:rPr>
              <a:t>y felt</a:t>
            </a:r>
            <a:r>
              <a:rPr lang="en-US" b="0" i="0" dirty="0">
                <a:solidFill>
                  <a:srgbClr val="2D2D2D"/>
                </a:solidFill>
                <a:effectLst/>
                <a:latin typeface="Noto Sans" panose="020B0502040504020204" pitchFamily="34" charset="0"/>
              </a:rPr>
              <a:t>. </a:t>
            </a:r>
            <a:endParaRPr lang="en-US" dirty="0">
              <a:solidFill>
                <a:srgbClr val="2D2D2D"/>
              </a:solidFill>
              <a:latin typeface="Noto Sans" panose="020B0502040504020204" pitchFamily="34" charset="0"/>
            </a:endParaRPr>
          </a:p>
          <a:p>
            <a:pPr algn="l"/>
            <a:r>
              <a:rPr lang="en-US" b="0" i="0" dirty="0">
                <a:solidFill>
                  <a:srgbClr val="2D2D2D"/>
                </a:solidFill>
                <a:effectLst/>
                <a:latin typeface="Noto Sans" panose="020B0502040504020204" pitchFamily="34" charset="0"/>
              </a:rPr>
              <a:t>Feelings refer to the connotation, which is the definition you associate the word with when it is read or heard.  Learning how to use connotation in the workplace can assist in making your communication patterns more engaging and persuasive, and can better clarify the context of messages that you deliver as well.</a:t>
            </a:r>
          </a:p>
          <a:p>
            <a:pPr algn="l"/>
            <a:r>
              <a:rPr lang="en-US" b="0" i="0" dirty="0">
                <a:solidFill>
                  <a:srgbClr val="2D2D2D"/>
                </a:solidFill>
                <a:effectLst/>
                <a:latin typeface="Noto Sans" panose="020B0502040504020204" pitchFamily="34" charset="0"/>
              </a:rPr>
              <a:t>In this discussion, we explore and explain the definition and types of connotation, why it is important to understand and provide examples of using it in text and conversations.</a:t>
            </a:r>
          </a:p>
          <a:p>
            <a:endParaRPr lang="en-US" dirty="0"/>
          </a:p>
        </p:txBody>
      </p:sp>
      <p:pic>
        <p:nvPicPr>
          <p:cNvPr id="4" name="Picture 2">
            <a:extLst>
              <a:ext uri="{FF2B5EF4-FFF2-40B4-BE49-F238E27FC236}">
                <a16:creationId xmlns:a16="http://schemas.microsoft.com/office/drawing/2014/main" id="{9C6182AA-1EA8-209C-A7DB-E07A10545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12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161B-AF16-6791-6C5C-72F33B458484}"/>
              </a:ext>
            </a:extLst>
          </p:cNvPr>
          <p:cNvSpPr>
            <a:spLocks noGrp="1"/>
          </p:cNvSpPr>
          <p:nvPr>
            <p:ph type="title"/>
          </p:nvPr>
        </p:nvSpPr>
        <p:spPr/>
        <p:txBody>
          <a:bodyPr/>
          <a:lstStyle/>
          <a:p>
            <a:r>
              <a:rPr lang="en-US" dirty="0">
                <a:solidFill>
                  <a:schemeClr val="accent1">
                    <a:lumMod val="50000"/>
                  </a:schemeClr>
                </a:solidFill>
              </a:rPr>
              <a:t>Idea Creation in the Workplace</a:t>
            </a:r>
          </a:p>
        </p:txBody>
      </p:sp>
      <p:sp>
        <p:nvSpPr>
          <p:cNvPr id="3" name="Content Placeholder 2">
            <a:extLst>
              <a:ext uri="{FF2B5EF4-FFF2-40B4-BE49-F238E27FC236}">
                <a16:creationId xmlns:a16="http://schemas.microsoft.com/office/drawing/2014/main" id="{B145E0BD-8B13-CFC1-184D-BF42AD84B792}"/>
              </a:ext>
            </a:extLst>
          </p:cNvPr>
          <p:cNvSpPr>
            <a:spLocks noGrp="1"/>
          </p:cNvSpPr>
          <p:nvPr>
            <p:ph idx="1"/>
          </p:nvPr>
        </p:nvSpPr>
        <p:spPr/>
        <p:txBody>
          <a:bodyPr/>
          <a:lstStyle/>
          <a:p>
            <a:r>
              <a:rPr lang="en-US" b="0" i="0" dirty="0">
                <a:solidFill>
                  <a:srgbClr val="2D2D2D"/>
                </a:solidFill>
                <a:effectLst/>
                <a:latin typeface="Noto Sans" panose="020B0502040504020204" pitchFamily="34" charset="0"/>
              </a:rPr>
              <a:t>Businesses rely on creativity and innovation to stay relevant in a constantly evolving marketplace. Learning how to create new ideas and motivate team members to think freely and creatively can lead to greater success, increased employee morale and the bottom line. </a:t>
            </a:r>
          </a:p>
          <a:p>
            <a:r>
              <a:rPr lang="en-US" b="0" i="0" dirty="0">
                <a:solidFill>
                  <a:srgbClr val="2D2D2D"/>
                </a:solidFill>
                <a:effectLst/>
                <a:latin typeface="Noto Sans" panose="020B0502040504020204" pitchFamily="34" charset="0"/>
              </a:rPr>
              <a:t>In this discussion, we explore and explain why creative thinking and innovation is important in success and implementing 7 methods to encourage the creation of new ideas in the workplace.</a:t>
            </a:r>
            <a:endParaRPr lang="en-US" dirty="0"/>
          </a:p>
        </p:txBody>
      </p:sp>
      <p:pic>
        <p:nvPicPr>
          <p:cNvPr id="4" name="Picture 2">
            <a:extLst>
              <a:ext uri="{FF2B5EF4-FFF2-40B4-BE49-F238E27FC236}">
                <a16:creationId xmlns:a16="http://schemas.microsoft.com/office/drawing/2014/main" id="{74FED710-7CCC-1F9B-054A-7D547DCFD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002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6F2E-42DF-DD46-4846-1049E4C0BF8A}"/>
              </a:ext>
            </a:extLst>
          </p:cNvPr>
          <p:cNvSpPr>
            <a:spLocks noGrp="1"/>
          </p:cNvSpPr>
          <p:nvPr>
            <p:ph type="title"/>
          </p:nvPr>
        </p:nvSpPr>
        <p:spPr/>
        <p:txBody>
          <a:bodyPr/>
          <a:lstStyle/>
          <a:p>
            <a:r>
              <a:rPr lang="en-US" dirty="0">
                <a:solidFill>
                  <a:schemeClr val="accent1">
                    <a:lumMod val="50000"/>
                  </a:schemeClr>
                </a:solidFill>
              </a:rPr>
              <a:t>12 Benefits of Continuing Learning at Work</a:t>
            </a:r>
          </a:p>
        </p:txBody>
      </p:sp>
      <p:sp>
        <p:nvSpPr>
          <p:cNvPr id="3" name="Content Placeholder 2">
            <a:extLst>
              <a:ext uri="{FF2B5EF4-FFF2-40B4-BE49-F238E27FC236}">
                <a16:creationId xmlns:a16="http://schemas.microsoft.com/office/drawing/2014/main" id="{F54537BA-1B6F-48DA-CA6D-3E1D5ED44113}"/>
              </a:ext>
            </a:extLst>
          </p:cNvPr>
          <p:cNvSpPr>
            <a:spLocks noGrp="1"/>
          </p:cNvSpPr>
          <p:nvPr>
            <p:ph idx="1"/>
          </p:nvPr>
        </p:nvSpPr>
        <p:spPr/>
        <p:txBody>
          <a:bodyPr>
            <a:normAutofit fontScale="92500"/>
          </a:bodyPr>
          <a:lstStyle/>
          <a:p>
            <a:pPr algn="l"/>
            <a:r>
              <a:rPr lang="en-US" b="0" i="0" dirty="0">
                <a:solidFill>
                  <a:srgbClr val="2D2D2D"/>
                </a:solidFill>
                <a:effectLst/>
                <a:latin typeface="Noto Sans" panose="020B0502040504020204" pitchFamily="34" charset="0"/>
              </a:rPr>
              <a:t>As career develop </a:t>
            </a:r>
            <a:r>
              <a:rPr lang="en-US" dirty="0">
                <a:solidFill>
                  <a:srgbClr val="2D2D2D"/>
                </a:solidFill>
                <a:latin typeface="Noto Sans" panose="020B0502040504020204" pitchFamily="34" charset="0"/>
              </a:rPr>
              <a:t>advances</a:t>
            </a:r>
            <a:r>
              <a:rPr lang="en-US" b="0" i="0" dirty="0">
                <a:solidFill>
                  <a:srgbClr val="2D2D2D"/>
                </a:solidFill>
                <a:effectLst/>
                <a:latin typeface="Noto Sans" panose="020B0502040504020204" pitchFamily="34" charset="0"/>
              </a:rPr>
              <a:t>, there are many ways to add to skill set and increase potential, including volunteering for projects, shadowing experienced colleagues and gaining more experience in your current position through example and education. </a:t>
            </a:r>
          </a:p>
          <a:p>
            <a:pPr algn="l"/>
            <a:r>
              <a:rPr lang="en-US" b="0" i="0" dirty="0">
                <a:solidFill>
                  <a:srgbClr val="2D2D2D"/>
                </a:solidFill>
                <a:effectLst/>
                <a:latin typeface="Noto Sans" panose="020B0502040504020204" pitchFamily="34" charset="0"/>
              </a:rPr>
              <a:t>Many companies offer additional programs to help meet career goals. Understanding continuous learning </a:t>
            </a:r>
            <a:r>
              <a:rPr lang="en-US" dirty="0">
                <a:solidFill>
                  <a:srgbClr val="2D2D2D"/>
                </a:solidFill>
                <a:latin typeface="Noto Sans" panose="020B0502040504020204" pitchFamily="34" charset="0"/>
              </a:rPr>
              <a:t>opportunities</a:t>
            </a:r>
            <a:r>
              <a:rPr lang="en-US" b="0" i="0" dirty="0">
                <a:solidFill>
                  <a:srgbClr val="2D2D2D"/>
                </a:solidFill>
                <a:effectLst/>
                <a:latin typeface="Noto Sans" panose="020B0502040504020204" pitchFamily="34" charset="0"/>
              </a:rPr>
              <a:t> and gaining exposure </a:t>
            </a:r>
            <a:r>
              <a:rPr lang="en-US" dirty="0">
                <a:solidFill>
                  <a:srgbClr val="2D2D2D"/>
                </a:solidFill>
                <a:latin typeface="Noto Sans" panose="020B0502040504020204" pitchFamily="34" charset="0"/>
              </a:rPr>
              <a:t>to </a:t>
            </a:r>
            <a:r>
              <a:rPr lang="en-US" b="0" i="0" dirty="0">
                <a:solidFill>
                  <a:srgbClr val="2D2D2D"/>
                </a:solidFill>
                <a:effectLst/>
                <a:latin typeface="Noto Sans" panose="020B0502040504020204" pitchFamily="34" charset="0"/>
              </a:rPr>
              <a:t>additional ways to develop skills and increase industry knowledge, </a:t>
            </a:r>
            <a:r>
              <a:rPr lang="en-US" dirty="0">
                <a:solidFill>
                  <a:srgbClr val="2D2D2D"/>
                </a:solidFill>
                <a:latin typeface="Noto Sans" panose="020B0502040504020204" pitchFamily="34" charset="0"/>
              </a:rPr>
              <a:t>provides</a:t>
            </a:r>
            <a:r>
              <a:rPr lang="en-US" b="0" i="0" dirty="0">
                <a:solidFill>
                  <a:srgbClr val="2D2D2D"/>
                </a:solidFill>
                <a:effectLst/>
                <a:latin typeface="Noto Sans" panose="020B0502040504020204" pitchFamily="34" charset="0"/>
              </a:rPr>
              <a:t> great advantages towards a successful career.</a:t>
            </a:r>
          </a:p>
          <a:p>
            <a:pPr algn="l"/>
            <a:r>
              <a:rPr lang="en-US" b="0" i="0" dirty="0">
                <a:solidFill>
                  <a:srgbClr val="2D2D2D"/>
                </a:solidFill>
                <a:effectLst/>
                <a:latin typeface="Noto Sans" panose="020B0502040504020204" pitchFamily="34" charset="0"/>
              </a:rPr>
              <a:t>In this discussion, we explore and explain what continuous learning is, the 12 key benefits the opportunities provide and offer tips for implementing continuous learning on a regular basis.</a:t>
            </a:r>
          </a:p>
          <a:p>
            <a:endParaRPr lang="en-US" dirty="0"/>
          </a:p>
        </p:txBody>
      </p:sp>
      <p:pic>
        <p:nvPicPr>
          <p:cNvPr id="4" name="Picture 2">
            <a:extLst>
              <a:ext uri="{FF2B5EF4-FFF2-40B4-BE49-F238E27FC236}">
                <a16:creationId xmlns:a16="http://schemas.microsoft.com/office/drawing/2014/main" id="{889D293D-EDC8-25F1-E037-399515357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43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BD3C-0906-5057-F71E-3F7BA4FE3E49}"/>
              </a:ext>
            </a:extLst>
          </p:cNvPr>
          <p:cNvSpPr>
            <a:spLocks noGrp="1"/>
          </p:cNvSpPr>
          <p:nvPr>
            <p:ph type="title"/>
          </p:nvPr>
        </p:nvSpPr>
        <p:spPr>
          <a:xfrm>
            <a:off x="1097280" y="869576"/>
            <a:ext cx="10058400" cy="867784"/>
          </a:xfrm>
        </p:spPr>
        <p:txBody>
          <a:bodyPr/>
          <a:lstStyle/>
          <a:p>
            <a:r>
              <a:rPr lang="en-US" dirty="0">
                <a:solidFill>
                  <a:schemeClr val="accent1">
                    <a:lumMod val="50000"/>
                  </a:schemeClr>
                </a:solidFill>
              </a:rPr>
              <a:t>11 Top Human Resources Trends for 2023</a:t>
            </a:r>
          </a:p>
        </p:txBody>
      </p:sp>
      <p:sp>
        <p:nvSpPr>
          <p:cNvPr id="3" name="Content Placeholder 2">
            <a:extLst>
              <a:ext uri="{FF2B5EF4-FFF2-40B4-BE49-F238E27FC236}">
                <a16:creationId xmlns:a16="http://schemas.microsoft.com/office/drawing/2014/main" id="{B01EB381-E943-AA16-76AC-E81AA0307AFF}"/>
              </a:ext>
            </a:extLst>
          </p:cNvPr>
          <p:cNvSpPr>
            <a:spLocks noGrp="1"/>
          </p:cNvSpPr>
          <p:nvPr>
            <p:ph idx="1"/>
          </p:nvPr>
        </p:nvSpPr>
        <p:spPr/>
        <p:txBody>
          <a:bodyPr>
            <a:normAutofit/>
          </a:bodyPr>
          <a:lstStyle/>
          <a:p>
            <a:pPr algn="l"/>
            <a:r>
              <a:rPr lang="en-US" b="0" i="0" dirty="0">
                <a:solidFill>
                  <a:srgbClr val="2D2D2D"/>
                </a:solidFill>
                <a:effectLst/>
                <a:latin typeface="Noto Sans" panose="020B0502040504020204" pitchFamily="34" charset="0"/>
              </a:rPr>
              <a:t>Human resources (HR) trends are practices and techniques that companies often use to understand and meet employee needs, add value to the business and align specific functions with commercial demands and local and state compliance rules. </a:t>
            </a:r>
          </a:p>
          <a:p>
            <a:pPr algn="l"/>
            <a:r>
              <a:rPr lang="en-US" b="0" i="0" dirty="0">
                <a:solidFill>
                  <a:srgbClr val="2D2D2D"/>
                </a:solidFill>
                <a:effectLst/>
                <a:latin typeface="Noto Sans" panose="020B0502040504020204" pitchFamily="34" charset="0"/>
              </a:rPr>
              <a:t>As industries and society evolve, many HR departments update their practices to enhance both company and employee experiences. HR professionals who want to increase the efficiency and value of their organizations can benefit from continuously learning about these trends.</a:t>
            </a:r>
          </a:p>
          <a:p>
            <a:pPr algn="l"/>
            <a:r>
              <a:rPr lang="en-US" b="0" i="0" dirty="0">
                <a:solidFill>
                  <a:srgbClr val="2D2D2D"/>
                </a:solidFill>
                <a:effectLst/>
                <a:latin typeface="Noto Sans" panose="020B0502040504020204" pitchFamily="34" charset="0"/>
              </a:rPr>
              <a:t>In this discussion, we explore and explain</a:t>
            </a:r>
            <a:r>
              <a:rPr lang="en-US" dirty="0">
                <a:solidFill>
                  <a:srgbClr val="2D2D2D"/>
                </a:solidFill>
                <a:latin typeface="Noto Sans" panose="020B0502040504020204" pitchFamily="34" charset="0"/>
              </a:rPr>
              <a:t> </a:t>
            </a:r>
            <a:r>
              <a:rPr lang="en-US" b="0" i="0" dirty="0">
                <a:solidFill>
                  <a:srgbClr val="2D2D2D"/>
                </a:solidFill>
                <a:effectLst/>
                <a:latin typeface="Noto Sans" panose="020B0502040504020204" pitchFamily="34" charset="0"/>
              </a:rPr>
              <a:t>why it  is important to learn HR trends and recognize the 11 top developing HR trends for 2023.</a:t>
            </a:r>
          </a:p>
          <a:p>
            <a:endParaRPr lang="en-US" dirty="0"/>
          </a:p>
        </p:txBody>
      </p:sp>
      <p:pic>
        <p:nvPicPr>
          <p:cNvPr id="4" name="Picture 2">
            <a:extLst>
              <a:ext uri="{FF2B5EF4-FFF2-40B4-BE49-F238E27FC236}">
                <a16:creationId xmlns:a16="http://schemas.microsoft.com/office/drawing/2014/main" id="{67AA71F6-B8A6-10EC-4D50-104170803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23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171248" y="1231206"/>
            <a:ext cx="5656730" cy="2893983"/>
          </a:xfrm>
        </p:spPr>
        <p:txBody>
          <a:bodyPr>
            <a:noAutofit/>
          </a:bodyPr>
          <a:lstStyle/>
          <a:p>
            <a:pPr algn="ctr"/>
            <a:r>
              <a:rPr lang="en-US" sz="4000" b="1" dirty="0">
                <a:solidFill>
                  <a:schemeClr val="accent4">
                    <a:lumMod val="50000"/>
                  </a:schemeClr>
                </a:solidFill>
              </a:rPr>
              <a:t>Professional/ leadership training &amp; development TOPICS</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CAB81CD8-7A40-0838-6C17-3134D7E87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707" y="4908913"/>
            <a:ext cx="1882587" cy="97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315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319294" y="1186485"/>
            <a:ext cx="5656730" cy="2242515"/>
          </a:xfrm>
        </p:spPr>
        <p:txBody>
          <a:bodyPr>
            <a:noAutofit/>
          </a:bodyPr>
          <a:lstStyle/>
          <a:p>
            <a:pPr algn="ctr"/>
            <a:r>
              <a:rPr lang="en-US" sz="4000" b="1" dirty="0">
                <a:solidFill>
                  <a:schemeClr val="accent4">
                    <a:lumMod val="50000"/>
                  </a:schemeClr>
                </a:solidFill>
              </a:rPr>
              <a:t>Sales/business training &amp; development topics</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38F30D6F-1FC1-AF46-5998-B0D4906C77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6366" y="4768208"/>
            <a:ext cx="1882587" cy="97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57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7EE4-E36E-FFB1-CA13-F3F9F8863721}"/>
              </a:ext>
            </a:extLst>
          </p:cNvPr>
          <p:cNvSpPr>
            <a:spLocks noGrp="1"/>
          </p:cNvSpPr>
          <p:nvPr>
            <p:ph type="title"/>
          </p:nvPr>
        </p:nvSpPr>
        <p:spPr/>
        <p:txBody>
          <a:bodyPr/>
          <a:lstStyle/>
          <a:p>
            <a:r>
              <a:rPr lang="en-US" dirty="0">
                <a:solidFill>
                  <a:schemeClr val="accent1">
                    <a:lumMod val="50000"/>
                  </a:schemeClr>
                </a:solidFill>
              </a:rPr>
              <a:t>Defining a Powerful Personality and How </a:t>
            </a:r>
            <a:br>
              <a:rPr lang="en-US" dirty="0">
                <a:solidFill>
                  <a:schemeClr val="accent1">
                    <a:lumMod val="50000"/>
                  </a:schemeClr>
                </a:solidFill>
              </a:rPr>
            </a:br>
            <a:r>
              <a:rPr lang="en-US" dirty="0">
                <a:solidFill>
                  <a:schemeClr val="accent1">
                    <a:lumMod val="50000"/>
                  </a:schemeClr>
                </a:solidFill>
              </a:rPr>
              <a:t>to Develop Your Own</a:t>
            </a:r>
          </a:p>
        </p:txBody>
      </p:sp>
      <p:sp>
        <p:nvSpPr>
          <p:cNvPr id="3" name="Content Placeholder 2">
            <a:extLst>
              <a:ext uri="{FF2B5EF4-FFF2-40B4-BE49-F238E27FC236}">
                <a16:creationId xmlns:a16="http://schemas.microsoft.com/office/drawing/2014/main" id="{0F8350BF-94BB-C4D7-5328-B18D5187C9C0}"/>
              </a:ext>
            </a:extLst>
          </p:cNvPr>
          <p:cNvSpPr>
            <a:spLocks noGrp="1"/>
          </p:cNvSpPr>
          <p:nvPr>
            <p:ph idx="1"/>
          </p:nvPr>
        </p:nvSpPr>
        <p:spPr/>
        <p:txBody>
          <a:bodyPr/>
          <a:lstStyle/>
          <a:p>
            <a:r>
              <a:rPr lang="en-US" b="0" i="0" dirty="0">
                <a:solidFill>
                  <a:srgbClr val="2D2D2D"/>
                </a:solidFill>
                <a:effectLst/>
                <a:latin typeface="Noto Sans" panose="020B0502040504020204" pitchFamily="34" charset="0"/>
              </a:rPr>
              <a:t>Your personality can often have a significant impact on the way you interact with others and how they view you as a professional. Typically, those with powerful personalities are often highly composed individuals who exude confidence, strength, humility and graciousness, inspiring others to act the same. </a:t>
            </a:r>
          </a:p>
          <a:p>
            <a:r>
              <a:rPr lang="en-US" dirty="0">
                <a:solidFill>
                  <a:srgbClr val="2D2D2D"/>
                </a:solidFill>
                <a:latin typeface="Noto Sans" panose="020B0502040504020204" pitchFamily="34" charset="0"/>
              </a:rPr>
              <a:t>In order to </a:t>
            </a:r>
            <a:r>
              <a:rPr lang="en-US" b="0" i="0" dirty="0">
                <a:solidFill>
                  <a:srgbClr val="2D2D2D"/>
                </a:solidFill>
                <a:effectLst/>
                <a:latin typeface="Noto Sans" panose="020B0502040504020204" pitchFamily="34" charset="0"/>
              </a:rPr>
              <a:t>strive &amp; thrive toward becoming a more powerful, respected person, learning and developing these traits are crucial. </a:t>
            </a:r>
          </a:p>
          <a:p>
            <a:r>
              <a:rPr lang="en-US" b="0" i="0" dirty="0">
                <a:solidFill>
                  <a:srgbClr val="2D2D2D"/>
                </a:solidFill>
                <a:effectLst/>
                <a:latin typeface="Noto Sans" panose="020B0502040504020204" pitchFamily="34" charset="0"/>
              </a:rPr>
              <a:t>In this discussion, we explore and explain what a powerful personality is and outline a step-by-step guide for adopting one of your own.</a:t>
            </a:r>
            <a:endParaRPr lang="en-US" dirty="0"/>
          </a:p>
        </p:txBody>
      </p:sp>
      <p:pic>
        <p:nvPicPr>
          <p:cNvPr id="4" name="Picture 2">
            <a:extLst>
              <a:ext uri="{FF2B5EF4-FFF2-40B4-BE49-F238E27FC236}">
                <a16:creationId xmlns:a16="http://schemas.microsoft.com/office/drawing/2014/main" id="{C0E20160-B4ED-2735-5761-91079B242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40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13F1-A2D3-67D5-3F26-4D649AAEE292}"/>
              </a:ext>
            </a:extLst>
          </p:cNvPr>
          <p:cNvSpPr>
            <a:spLocks noGrp="1"/>
          </p:cNvSpPr>
          <p:nvPr>
            <p:ph type="title"/>
          </p:nvPr>
        </p:nvSpPr>
        <p:spPr/>
        <p:txBody>
          <a:bodyPr/>
          <a:lstStyle/>
          <a:p>
            <a:r>
              <a:rPr lang="en-US" dirty="0">
                <a:solidFill>
                  <a:schemeClr val="accent1">
                    <a:lumMod val="50000"/>
                  </a:schemeClr>
                </a:solidFill>
              </a:rPr>
              <a:t>10 Effective Questioning Tips and Techniques</a:t>
            </a:r>
          </a:p>
        </p:txBody>
      </p:sp>
      <p:sp>
        <p:nvSpPr>
          <p:cNvPr id="3" name="Content Placeholder 2">
            <a:extLst>
              <a:ext uri="{FF2B5EF4-FFF2-40B4-BE49-F238E27FC236}">
                <a16:creationId xmlns:a16="http://schemas.microsoft.com/office/drawing/2014/main" id="{8C7DADA4-E52D-C04A-D151-D7534871B82C}"/>
              </a:ext>
            </a:extLst>
          </p:cNvPr>
          <p:cNvSpPr>
            <a:spLocks noGrp="1"/>
          </p:cNvSpPr>
          <p:nvPr>
            <p:ph idx="1"/>
          </p:nvPr>
        </p:nvSpPr>
        <p:spPr/>
        <p:txBody>
          <a:bodyPr>
            <a:normAutofit/>
          </a:bodyPr>
          <a:lstStyle/>
          <a:p>
            <a:pPr algn="l"/>
            <a:r>
              <a:rPr lang="en-US" b="0" i="0" dirty="0">
                <a:solidFill>
                  <a:srgbClr val="2D2D2D"/>
                </a:solidFill>
                <a:effectLst/>
                <a:latin typeface="Noto Sans" panose="020B0502040504020204" pitchFamily="34" charset="0"/>
              </a:rPr>
              <a:t>Asking questions helps to learn more about other people, situations and different ideas and opinions. In the workplace, if a hiring manager, customer service representative, team leader, employee, etc., can understand how to use different types of questioning techniques can provide career enhancement continuously.</a:t>
            </a:r>
          </a:p>
          <a:p>
            <a:pPr algn="l"/>
            <a:r>
              <a:rPr lang="en-US" b="0" i="0" dirty="0">
                <a:solidFill>
                  <a:srgbClr val="2D2D2D"/>
                </a:solidFill>
                <a:effectLst/>
                <a:latin typeface="Noto Sans" panose="020B0502040504020204" pitchFamily="34" charset="0"/>
              </a:rPr>
              <a:t>Improving communication skills are greatly benefited from learning effective and purposeful questioning techniques.</a:t>
            </a:r>
          </a:p>
          <a:p>
            <a:pPr algn="l"/>
            <a:r>
              <a:rPr lang="en-US" b="0" i="0" dirty="0">
                <a:solidFill>
                  <a:srgbClr val="2D2D2D"/>
                </a:solidFill>
                <a:effectLst/>
                <a:latin typeface="Noto Sans" panose="020B0502040504020204" pitchFamily="34" charset="0"/>
              </a:rPr>
              <a:t>In this discussion, we explore and explain why it's important to ask questions effectively, review 10 popular questioning techniques and share tips to help you develop this skill.</a:t>
            </a:r>
          </a:p>
          <a:p>
            <a:endParaRPr lang="en-US" dirty="0"/>
          </a:p>
        </p:txBody>
      </p:sp>
      <p:pic>
        <p:nvPicPr>
          <p:cNvPr id="4" name="Picture 2">
            <a:extLst>
              <a:ext uri="{FF2B5EF4-FFF2-40B4-BE49-F238E27FC236}">
                <a16:creationId xmlns:a16="http://schemas.microsoft.com/office/drawing/2014/main" id="{D81E320F-BE53-CD50-0531-EA47E3531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6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8677-AE96-B0B4-92C9-BB248A84DE80}"/>
              </a:ext>
            </a:extLst>
          </p:cNvPr>
          <p:cNvSpPr>
            <a:spLocks noGrp="1"/>
          </p:cNvSpPr>
          <p:nvPr>
            <p:ph type="title"/>
          </p:nvPr>
        </p:nvSpPr>
        <p:spPr/>
        <p:txBody>
          <a:bodyPr/>
          <a:lstStyle/>
          <a:p>
            <a:r>
              <a:rPr lang="en-US" dirty="0">
                <a:solidFill>
                  <a:schemeClr val="accent1">
                    <a:lumMod val="50000"/>
                  </a:schemeClr>
                </a:solidFill>
              </a:rPr>
              <a:t>Taking Customer Service Skills to </a:t>
            </a:r>
            <a:br>
              <a:rPr lang="en-US" dirty="0">
                <a:solidFill>
                  <a:schemeClr val="accent1">
                    <a:lumMod val="50000"/>
                  </a:schemeClr>
                </a:solidFill>
              </a:rPr>
            </a:br>
            <a:r>
              <a:rPr lang="en-US" dirty="0">
                <a:solidFill>
                  <a:schemeClr val="accent1">
                    <a:lumMod val="50000"/>
                  </a:schemeClr>
                </a:solidFill>
              </a:rPr>
              <a:t>the Next Level</a:t>
            </a:r>
          </a:p>
        </p:txBody>
      </p:sp>
      <p:sp>
        <p:nvSpPr>
          <p:cNvPr id="3" name="Content Placeholder 2">
            <a:extLst>
              <a:ext uri="{FF2B5EF4-FFF2-40B4-BE49-F238E27FC236}">
                <a16:creationId xmlns:a16="http://schemas.microsoft.com/office/drawing/2014/main" id="{B304D088-DA00-A08F-ED4A-A90CE4A813B7}"/>
              </a:ext>
            </a:extLst>
          </p:cNvPr>
          <p:cNvSpPr>
            <a:spLocks noGrp="1"/>
          </p:cNvSpPr>
          <p:nvPr>
            <p:ph idx="1"/>
          </p:nvPr>
        </p:nvSpPr>
        <p:spPr/>
        <p:txBody>
          <a:bodyPr/>
          <a:lstStyle/>
          <a:p>
            <a:r>
              <a:rPr lang="en-US" b="0" i="0" dirty="0">
                <a:solidFill>
                  <a:srgbClr val="2D2D2D"/>
                </a:solidFill>
                <a:effectLst/>
                <a:latin typeface="Noto Sans" panose="020B0502040504020204" pitchFamily="34" charset="0"/>
              </a:rPr>
              <a:t>Holding a customer service role, or servicing a client demands continual development of your professional communication skills. </a:t>
            </a:r>
          </a:p>
          <a:p>
            <a:r>
              <a:rPr lang="en-US" b="0" i="0" dirty="0">
                <a:solidFill>
                  <a:srgbClr val="2D2D2D"/>
                </a:solidFill>
                <a:effectLst/>
                <a:latin typeface="Noto Sans" panose="020B0502040504020204" pitchFamily="34" charset="0"/>
              </a:rPr>
              <a:t>To enhance the customer experience, patience, consideration, empathy, quick-thinking and adaptability are a must. </a:t>
            </a:r>
          </a:p>
          <a:p>
            <a:r>
              <a:rPr lang="en-US" b="0" i="0" dirty="0">
                <a:solidFill>
                  <a:srgbClr val="2D2D2D"/>
                </a:solidFill>
                <a:effectLst/>
                <a:latin typeface="Noto Sans" panose="020B0502040504020204" pitchFamily="34" charset="0"/>
              </a:rPr>
              <a:t>In this discussion, we explore and explain </a:t>
            </a:r>
            <a:r>
              <a:rPr lang="en-US" dirty="0">
                <a:solidFill>
                  <a:srgbClr val="2D2D2D"/>
                </a:solidFill>
                <a:latin typeface="Noto Sans" panose="020B0502040504020204" pitchFamily="34" charset="0"/>
              </a:rPr>
              <a:t>why continuous p</a:t>
            </a:r>
            <a:r>
              <a:rPr lang="en-US" b="0" i="0" dirty="0">
                <a:solidFill>
                  <a:srgbClr val="2D2D2D"/>
                </a:solidFill>
                <a:effectLst/>
                <a:latin typeface="Noto Sans" panose="020B0502040504020204" pitchFamily="34" charset="0"/>
              </a:rPr>
              <a:t>rofessional development in communication and customer service </a:t>
            </a:r>
            <a:r>
              <a:rPr lang="en-US" dirty="0">
                <a:solidFill>
                  <a:srgbClr val="2D2D2D"/>
                </a:solidFill>
                <a:latin typeface="Noto Sans" panose="020B0502040504020204" pitchFamily="34" charset="0"/>
              </a:rPr>
              <a:t>is</a:t>
            </a:r>
            <a:r>
              <a:rPr lang="en-US" b="0" i="0" dirty="0">
                <a:solidFill>
                  <a:srgbClr val="2D2D2D"/>
                </a:solidFill>
                <a:effectLst/>
                <a:latin typeface="Noto Sans" panose="020B0502040504020204" pitchFamily="34" charset="0"/>
              </a:rPr>
              <a:t> necessary in dealing with difficult customers and how best to turn a negative experience into a positive one.</a:t>
            </a:r>
            <a:endParaRPr lang="en-US" dirty="0"/>
          </a:p>
        </p:txBody>
      </p:sp>
      <p:pic>
        <p:nvPicPr>
          <p:cNvPr id="4" name="Picture 2">
            <a:extLst>
              <a:ext uri="{FF2B5EF4-FFF2-40B4-BE49-F238E27FC236}">
                <a16:creationId xmlns:a16="http://schemas.microsoft.com/office/drawing/2014/main" id="{DE9F223D-EC33-BD64-2F66-A6DD123B1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39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00CBF-7CA0-CD63-200E-9589867DAE36}"/>
              </a:ext>
            </a:extLst>
          </p:cNvPr>
          <p:cNvSpPr>
            <a:spLocks noGrp="1"/>
          </p:cNvSpPr>
          <p:nvPr>
            <p:ph type="title"/>
          </p:nvPr>
        </p:nvSpPr>
        <p:spPr/>
        <p:txBody>
          <a:bodyPr/>
          <a:lstStyle/>
          <a:p>
            <a:r>
              <a:rPr lang="en-US" dirty="0">
                <a:solidFill>
                  <a:schemeClr val="accent1">
                    <a:lumMod val="50000"/>
                  </a:schemeClr>
                </a:solidFill>
              </a:rPr>
              <a:t>The Art of Effective Email Responses and</a:t>
            </a:r>
            <a:br>
              <a:rPr lang="en-US" dirty="0">
                <a:solidFill>
                  <a:schemeClr val="accent1">
                    <a:lumMod val="50000"/>
                  </a:schemeClr>
                </a:solidFill>
              </a:rPr>
            </a:br>
            <a:r>
              <a:rPr lang="en-US" dirty="0">
                <a:solidFill>
                  <a:schemeClr val="accent1">
                    <a:lumMod val="50000"/>
                  </a:schemeClr>
                </a:solidFill>
              </a:rPr>
              <a:t>13 Examples to Create Templates</a:t>
            </a:r>
          </a:p>
        </p:txBody>
      </p:sp>
      <p:sp>
        <p:nvSpPr>
          <p:cNvPr id="3" name="Content Placeholder 2">
            <a:extLst>
              <a:ext uri="{FF2B5EF4-FFF2-40B4-BE49-F238E27FC236}">
                <a16:creationId xmlns:a16="http://schemas.microsoft.com/office/drawing/2014/main" id="{4C35A8FB-1604-821C-165B-2B877FD18232}"/>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Customer satisfaction and quick email response times can help improve company sales, enhance brand reputation and build customer loyalty. </a:t>
            </a:r>
            <a:r>
              <a:rPr lang="en-US" dirty="0">
                <a:solidFill>
                  <a:srgbClr val="2D2D2D"/>
                </a:solidFill>
                <a:latin typeface="Noto Sans" panose="020B0502040504020204" pitchFamily="34" charset="0"/>
              </a:rPr>
              <a:t>Well written</a:t>
            </a:r>
            <a:r>
              <a:rPr lang="en-US" b="0" i="0" dirty="0">
                <a:solidFill>
                  <a:srgbClr val="2D2D2D"/>
                </a:solidFill>
                <a:effectLst/>
                <a:latin typeface="Noto Sans" panose="020B0502040504020204" pitchFamily="34" charset="0"/>
              </a:rPr>
              <a:t> email responses can improve the productivity of customer service and support teams, build strong customer relationships and result in higher customer satisfaction. </a:t>
            </a:r>
          </a:p>
          <a:p>
            <a:pPr algn="l"/>
            <a:r>
              <a:rPr lang="en-US" b="0" i="0" dirty="0">
                <a:solidFill>
                  <a:srgbClr val="2D2D2D"/>
                </a:solidFill>
                <a:effectLst/>
                <a:latin typeface="Noto Sans" panose="020B0502040504020204" pitchFamily="34" charset="0"/>
              </a:rPr>
              <a:t>Learning more about effective email template responses and using them to create your own can do </a:t>
            </a:r>
            <a:r>
              <a:rPr lang="en-US" dirty="0">
                <a:solidFill>
                  <a:srgbClr val="2D2D2D"/>
                </a:solidFill>
                <a:latin typeface="Noto Sans" panose="020B0502040504020204" pitchFamily="34" charset="0"/>
              </a:rPr>
              <a:t>the same for you.</a:t>
            </a:r>
            <a:endParaRPr lang="en-US" b="0" i="0" dirty="0">
              <a:solidFill>
                <a:srgbClr val="2D2D2D"/>
              </a:solidFill>
              <a:effectLst/>
              <a:latin typeface="Noto Sans" panose="020B0502040504020204" pitchFamily="34" charset="0"/>
            </a:endParaRPr>
          </a:p>
          <a:p>
            <a:pPr algn="l"/>
            <a:r>
              <a:rPr lang="en-US" b="0" i="0" dirty="0">
                <a:solidFill>
                  <a:srgbClr val="2D2D2D"/>
                </a:solidFill>
                <a:effectLst/>
                <a:latin typeface="Noto Sans" panose="020B0502040504020204" pitchFamily="34" charset="0"/>
              </a:rPr>
              <a:t>In this discussion, we explore and explain what these email responses are and offer 13 professional and effective email response templates as examples.</a:t>
            </a:r>
          </a:p>
          <a:p>
            <a:endParaRPr lang="en-US" dirty="0"/>
          </a:p>
        </p:txBody>
      </p:sp>
      <p:pic>
        <p:nvPicPr>
          <p:cNvPr id="4" name="Picture 2">
            <a:extLst>
              <a:ext uri="{FF2B5EF4-FFF2-40B4-BE49-F238E27FC236}">
                <a16:creationId xmlns:a16="http://schemas.microsoft.com/office/drawing/2014/main" id="{9193E5B2-C4E9-4F5C-E527-62C625E63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75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D92B-7E75-C01B-0E7B-4DFF6CB6267C}"/>
              </a:ext>
            </a:extLst>
          </p:cNvPr>
          <p:cNvSpPr>
            <a:spLocks noGrp="1"/>
          </p:cNvSpPr>
          <p:nvPr>
            <p:ph type="title"/>
          </p:nvPr>
        </p:nvSpPr>
        <p:spPr/>
        <p:txBody>
          <a:bodyPr/>
          <a:lstStyle/>
          <a:p>
            <a:r>
              <a:rPr lang="en-US" dirty="0">
                <a:solidFill>
                  <a:schemeClr val="accent1">
                    <a:lumMod val="50000"/>
                  </a:schemeClr>
                </a:solidFill>
              </a:rPr>
              <a:t>9 Effective Marketing Tactics for Salespeople</a:t>
            </a:r>
          </a:p>
        </p:txBody>
      </p:sp>
      <p:sp>
        <p:nvSpPr>
          <p:cNvPr id="3" name="Content Placeholder 2">
            <a:extLst>
              <a:ext uri="{FF2B5EF4-FFF2-40B4-BE49-F238E27FC236}">
                <a16:creationId xmlns:a16="http://schemas.microsoft.com/office/drawing/2014/main" id="{C9B5E5D3-0FA5-B043-0690-251AC7D7CB2E}"/>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Marketing is the process of creating materials and using effective communication methods to sell and promote products and services. </a:t>
            </a:r>
          </a:p>
          <a:p>
            <a:pPr algn="l"/>
            <a:r>
              <a:rPr lang="en-US" b="0" i="0" dirty="0">
                <a:solidFill>
                  <a:srgbClr val="2D2D2D"/>
                </a:solidFill>
                <a:effectLst/>
                <a:latin typeface="Noto Sans" panose="020B0502040504020204" pitchFamily="34" charset="0"/>
              </a:rPr>
              <a:t>Because many marketing and sales strategies align, salespeople can use marketing knowledge and methodologies to improve their skills and identify more potential customers. </a:t>
            </a:r>
            <a:r>
              <a:rPr lang="en-US" dirty="0">
                <a:solidFill>
                  <a:srgbClr val="2D2D2D"/>
                </a:solidFill>
                <a:latin typeface="Noto Sans" panose="020B0502040504020204" pitchFamily="34" charset="0"/>
              </a:rPr>
              <a:t>Understanding and learning </a:t>
            </a:r>
            <a:r>
              <a:rPr lang="en-US" b="0" i="0" dirty="0">
                <a:solidFill>
                  <a:srgbClr val="2D2D2D"/>
                </a:solidFill>
                <a:effectLst/>
                <a:latin typeface="Noto Sans" panose="020B0502040504020204" pitchFamily="34" charset="0"/>
              </a:rPr>
              <a:t>how to use effective marketing will help boost sales, improve performance and enhance careers.</a:t>
            </a:r>
          </a:p>
          <a:p>
            <a:pPr algn="l"/>
            <a:r>
              <a:rPr lang="en-US" b="0" i="0" dirty="0">
                <a:solidFill>
                  <a:srgbClr val="2D2D2D"/>
                </a:solidFill>
                <a:effectLst/>
                <a:latin typeface="Noto Sans" panose="020B0502040504020204" pitchFamily="34" charset="0"/>
              </a:rPr>
              <a:t>In this discussion, we explore and explain 9 marketing tactics for salespeople and provide helpful steps for improving skills, confidence and making the sale.</a:t>
            </a:r>
          </a:p>
          <a:p>
            <a:endParaRPr lang="en-US" dirty="0"/>
          </a:p>
        </p:txBody>
      </p:sp>
      <p:pic>
        <p:nvPicPr>
          <p:cNvPr id="4" name="Picture 2">
            <a:extLst>
              <a:ext uri="{FF2B5EF4-FFF2-40B4-BE49-F238E27FC236}">
                <a16:creationId xmlns:a16="http://schemas.microsoft.com/office/drawing/2014/main" id="{40358991-5EEA-799F-ED53-634823D46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3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DB9E-2E7B-19FB-8A1B-D585FDB5055E}"/>
              </a:ext>
            </a:extLst>
          </p:cNvPr>
          <p:cNvSpPr>
            <a:spLocks noGrp="1"/>
          </p:cNvSpPr>
          <p:nvPr>
            <p:ph type="title"/>
          </p:nvPr>
        </p:nvSpPr>
        <p:spPr/>
        <p:txBody>
          <a:bodyPr/>
          <a:lstStyle/>
          <a:p>
            <a:r>
              <a:rPr lang="en-US" dirty="0">
                <a:solidFill>
                  <a:schemeClr val="accent1">
                    <a:lumMod val="50000"/>
                  </a:schemeClr>
                </a:solidFill>
              </a:rPr>
              <a:t>Collaboration vs. Cooperate:  </a:t>
            </a:r>
            <a:br>
              <a:rPr lang="en-US" dirty="0">
                <a:solidFill>
                  <a:schemeClr val="accent1">
                    <a:lumMod val="50000"/>
                  </a:schemeClr>
                </a:solidFill>
              </a:rPr>
            </a:br>
            <a:r>
              <a:rPr lang="en-US" dirty="0">
                <a:solidFill>
                  <a:schemeClr val="accent1">
                    <a:lumMod val="50000"/>
                  </a:schemeClr>
                </a:solidFill>
              </a:rPr>
              <a:t>Definition and Differences</a:t>
            </a:r>
          </a:p>
        </p:txBody>
      </p:sp>
      <p:sp>
        <p:nvSpPr>
          <p:cNvPr id="3" name="Content Placeholder 2">
            <a:extLst>
              <a:ext uri="{FF2B5EF4-FFF2-40B4-BE49-F238E27FC236}">
                <a16:creationId xmlns:a16="http://schemas.microsoft.com/office/drawing/2014/main" id="{4EC48A7E-6C2E-E185-1DAB-5603E2305655}"/>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Collaboration and cooperation are important processes that will allow a work environment to thrive and allow its employees to develop and grow. </a:t>
            </a:r>
          </a:p>
          <a:p>
            <a:pPr algn="l"/>
            <a:r>
              <a:rPr lang="en-US" b="0" i="0" dirty="0">
                <a:solidFill>
                  <a:srgbClr val="2D2D2D"/>
                </a:solidFill>
                <a:effectLst/>
                <a:latin typeface="Noto Sans" panose="020B0502040504020204" pitchFamily="34" charset="0"/>
              </a:rPr>
              <a:t>Although these concepts provide companies and individuals with support, they are distinct and separate actions. Understanding the difference between these processes can help businesses implement strategies to encourage professionals to work alongside each other and support their coworkers.</a:t>
            </a:r>
          </a:p>
          <a:p>
            <a:pPr algn="l"/>
            <a:r>
              <a:rPr lang="en-US" b="0" i="0" dirty="0">
                <a:solidFill>
                  <a:srgbClr val="2D2D2D"/>
                </a:solidFill>
                <a:effectLst/>
                <a:latin typeface="Noto Sans" panose="020B0502040504020204" pitchFamily="34" charset="0"/>
              </a:rPr>
              <a:t>In this discussion, we explore and explain collaboration vs cooperation, review how to execute these actions effectively and efficiently and highlight the primary differences between the two.</a:t>
            </a:r>
          </a:p>
          <a:p>
            <a:endParaRPr lang="en-US" dirty="0"/>
          </a:p>
        </p:txBody>
      </p:sp>
      <p:pic>
        <p:nvPicPr>
          <p:cNvPr id="4" name="Picture 2">
            <a:extLst>
              <a:ext uri="{FF2B5EF4-FFF2-40B4-BE49-F238E27FC236}">
                <a16:creationId xmlns:a16="http://schemas.microsoft.com/office/drawing/2014/main" id="{58052253-E119-29BA-B218-F9982229D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67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2A53-1153-F150-DE71-3AA96E65FD39}"/>
              </a:ext>
            </a:extLst>
          </p:cNvPr>
          <p:cNvSpPr>
            <a:spLocks noGrp="1"/>
          </p:cNvSpPr>
          <p:nvPr>
            <p:ph type="title"/>
          </p:nvPr>
        </p:nvSpPr>
        <p:spPr/>
        <p:txBody>
          <a:bodyPr/>
          <a:lstStyle/>
          <a:p>
            <a:r>
              <a:rPr lang="en-US" dirty="0">
                <a:solidFill>
                  <a:schemeClr val="accent1">
                    <a:lumMod val="50000"/>
                  </a:schemeClr>
                </a:solidFill>
              </a:rPr>
              <a:t>What is Market Culture? </a:t>
            </a:r>
            <a:br>
              <a:rPr lang="en-US" dirty="0">
                <a:solidFill>
                  <a:schemeClr val="accent1">
                    <a:lumMod val="50000"/>
                  </a:schemeClr>
                </a:solidFill>
              </a:rPr>
            </a:br>
            <a:r>
              <a:rPr lang="en-US" dirty="0">
                <a:solidFill>
                  <a:schemeClr val="accent1">
                    <a:lumMod val="50000"/>
                  </a:schemeClr>
                </a:solidFill>
              </a:rPr>
              <a:t>Advantage, Disadvantage &amp; Tips</a:t>
            </a:r>
          </a:p>
        </p:txBody>
      </p:sp>
      <p:sp>
        <p:nvSpPr>
          <p:cNvPr id="3" name="Content Placeholder 2">
            <a:extLst>
              <a:ext uri="{FF2B5EF4-FFF2-40B4-BE49-F238E27FC236}">
                <a16:creationId xmlns:a16="http://schemas.microsoft.com/office/drawing/2014/main" id="{49BBCC7D-307D-B034-1D63-940789F07D1C}"/>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Competition in the workplace can be a primary force behind innovation and employee motivation. Market culture is a style of corporate culture that reinforces and encourages competition, potentially increasing company innovation and allowing employees to compete with one another for various benefits or accolades. </a:t>
            </a:r>
          </a:p>
          <a:p>
            <a:pPr algn="l"/>
            <a:r>
              <a:rPr lang="en-US" dirty="0">
                <a:solidFill>
                  <a:srgbClr val="2D2D2D"/>
                </a:solidFill>
                <a:latin typeface="Noto Sans" panose="020B0502040504020204" pitchFamily="34" charset="0"/>
              </a:rPr>
              <a:t>Truly u</a:t>
            </a:r>
            <a:r>
              <a:rPr lang="en-US" b="0" i="0" dirty="0">
                <a:solidFill>
                  <a:srgbClr val="2D2D2D"/>
                </a:solidFill>
                <a:effectLst/>
                <a:latin typeface="Noto Sans" panose="020B0502040504020204" pitchFamily="34" charset="0"/>
              </a:rPr>
              <a:t>nderstanding what market culture is within a firm can help business owners and leaders determine if it's the right company culture for their businesses.</a:t>
            </a:r>
          </a:p>
          <a:p>
            <a:pPr algn="l"/>
            <a:r>
              <a:rPr lang="en-US" b="0" i="0" dirty="0">
                <a:solidFill>
                  <a:srgbClr val="2D2D2D"/>
                </a:solidFill>
                <a:effectLst/>
                <a:latin typeface="Noto Sans" panose="020B0502040504020204" pitchFamily="34" charset="0"/>
              </a:rPr>
              <a:t>In this discussion, we explore and explain market culture by defining it, identifying key advantages and disadvantages and offering tips on how to implement this style in the workplace.</a:t>
            </a:r>
          </a:p>
          <a:p>
            <a:endParaRPr lang="en-US" dirty="0"/>
          </a:p>
        </p:txBody>
      </p:sp>
      <p:pic>
        <p:nvPicPr>
          <p:cNvPr id="4" name="Picture 2">
            <a:extLst>
              <a:ext uri="{FF2B5EF4-FFF2-40B4-BE49-F238E27FC236}">
                <a16:creationId xmlns:a16="http://schemas.microsoft.com/office/drawing/2014/main" id="{BB28AFF0-B8E1-A13C-E114-723E30E56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109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5AEE-9D91-1B72-D3CE-6325D31DD5C3}"/>
              </a:ext>
            </a:extLst>
          </p:cNvPr>
          <p:cNvSpPr>
            <a:spLocks noGrp="1"/>
          </p:cNvSpPr>
          <p:nvPr>
            <p:ph type="title"/>
          </p:nvPr>
        </p:nvSpPr>
        <p:spPr/>
        <p:txBody>
          <a:bodyPr/>
          <a:lstStyle/>
          <a:p>
            <a:r>
              <a:rPr lang="en-US" dirty="0">
                <a:solidFill>
                  <a:schemeClr val="accent1">
                    <a:lumMod val="50000"/>
                  </a:schemeClr>
                </a:solidFill>
              </a:rPr>
              <a:t>10 Expert Cross-Selling Tips for Sales Professionals</a:t>
            </a:r>
          </a:p>
        </p:txBody>
      </p:sp>
      <p:sp>
        <p:nvSpPr>
          <p:cNvPr id="3" name="Content Placeholder 2">
            <a:extLst>
              <a:ext uri="{FF2B5EF4-FFF2-40B4-BE49-F238E27FC236}">
                <a16:creationId xmlns:a16="http://schemas.microsoft.com/office/drawing/2014/main" id="{09B901D3-09E5-DC42-62BB-8D8DD5B78F10}"/>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Sales professionals must continuously look for ways to sell more products and services. </a:t>
            </a:r>
          </a:p>
          <a:p>
            <a:pPr algn="l"/>
            <a:r>
              <a:rPr lang="en-US" b="0" i="0" dirty="0">
                <a:solidFill>
                  <a:srgbClr val="2D2D2D"/>
                </a:solidFill>
                <a:effectLst/>
                <a:latin typeface="Noto Sans" panose="020B0502040504020204" pitchFamily="34" charset="0"/>
              </a:rPr>
              <a:t>One effective method is cross-selling, which is the practice of selling an item or service, in addition to, an item the customer is </a:t>
            </a:r>
            <a:r>
              <a:rPr lang="en-US" dirty="0">
                <a:solidFill>
                  <a:srgbClr val="2D2D2D"/>
                </a:solidFill>
                <a:latin typeface="Noto Sans" panose="020B0502040504020204" pitchFamily="34" charset="0"/>
              </a:rPr>
              <a:t>going to or has </a:t>
            </a:r>
            <a:r>
              <a:rPr lang="en-US" b="0" i="0" dirty="0">
                <a:solidFill>
                  <a:srgbClr val="2D2D2D"/>
                </a:solidFill>
                <a:effectLst/>
                <a:latin typeface="Noto Sans" panose="020B0502040504020204" pitchFamily="34" charset="0"/>
              </a:rPr>
              <a:t>or has purchased. This technique can assist in increasing brands/services exposure and customer loyalty by offering more options in a convenient way.</a:t>
            </a:r>
          </a:p>
          <a:p>
            <a:pPr algn="l"/>
            <a:r>
              <a:rPr lang="en-US" b="0" i="0" dirty="0">
                <a:solidFill>
                  <a:srgbClr val="2D2D2D"/>
                </a:solidFill>
                <a:effectLst/>
                <a:latin typeface="Noto Sans" panose="020B0502040504020204" pitchFamily="34" charset="0"/>
              </a:rPr>
              <a:t>In this discussion, we explore and explain the top 10 cross-selling tips sales professionals can use to exceed their quotas and win more business.</a:t>
            </a:r>
          </a:p>
          <a:p>
            <a:endParaRPr lang="en-US" dirty="0"/>
          </a:p>
        </p:txBody>
      </p:sp>
      <p:pic>
        <p:nvPicPr>
          <p:cNvPr id="4" name="Picture 2">
            <a:extLst>
              <a:ext uri="{FF2B5EF4-FFF2-40B4-BE49-F238E27FC236}">
                <a16:creationId xmlns:a16="http://schemas.microsoft.com/office/drawing/2014/main" id="{B4AEDE66-1990-CD30-A46F-5E2925799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452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159FF-4DE1-9716-8405-DC65BF28BE13}"/>
              </a:ext>
            </a:extLst>
          </p:cNvPr>
          <p:cNvSpPr>
            <a:spLocks noGrp="1"/>
          </p:cNvSpPr>
          <p:nvPr>
            <p:ph type="title"/>
          </p:nvPr>
        </p:nvSpPr>
        <p:spPr/>
        <p:txBody>
          <a:bodyPr/>
          <a:lstStyle/>
          <a:p>
            <a:r>
              <a:rPr lang="en-US" dirty="0">
                <a:solidFill>
                  <a:schemeClr val="accent1">
                    <a:lumMod val="50000"/>
                  </a:schemeClr>
                </a:solidFill>
              </a:rPr>
              <a:t>5 Top Lead Qualification </a:t>
            </a:r>
            <a:br>
              <a:rPr lang="en-US" dirty="0">
                <a:solidFill>
                  <a:schemeClr val="accent1">
                    <a:lumMod val="50000"/>
                  </a:schemeClr>
                </a:solidFill>
              </a:rPr>
            </a:br>
            <a:r>
              <a:rPr lang="en-US" dirty="0">
                <a:solidFill>
                  <a:schemeClr val="accent1">
                    <a:lumMod val="50000"/>
                  </a:schemeClr>
                </a:solidFill>
              </a:rPr>
              <a:t>Questions Checklist</a:t>
            </a:r>
          </a:p>
        </p:txBody>
      </p:sp>
      <p:sp>
        <p:nvSpPr>
          <p:cNvPr id="3" name="Content Placeholder 2">
            <a:extLst>
              <a:ext uri="{FF2B5EF4-FFF2-40B4-BE49-F238E27FC236}">
                <a16:creationId xmlns:a16="http://schemas.microsoft.com/office/drawing/2014/main" id="{74B38547-570C-0874-E671-D7544585564C}"/>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In sales and marketing, a lead is an individual who interacts with a company which may </a:t>
            </a:r>
            <a:r>
              <a:rPr lang="en-US" dirty="0">
                <a:solidFill>
                  <a:srgbClr val="2D2D2D"/>
                </a:solidFill>
                <a:latin typeface="Noto Sans" panose="020B0502040504020204" pitchFamily="34" charset="0"/>
              </a:rPr>
              <a:t>have an </a:t>
            </a:r>
            <a:r>
              <a:rPr lang="en-US" b="0" i="0" dirty="0">
                <a:solidFill>
                  <a:srgbClr val="2D2D2D"/>
                </a:solidFill>
                <a:effectLst/>
                <a:latin typeface="Noto Sans" panose="020B0502040504020204" pitchFamily="34" charset="0"/>
              </a:rPr>
              <a:t>interest in a company's product or service. Marketing and sales professionals are responsible for converting those potential leads into paying customers. One useful tool that can help accomplish this goal is by creating an industry-specific qualification checklist.</a:t>
            </a:r>
          </a:p>
          <a:p>
            <a:pPr algn="l"/>
            <a:r>
              <a:rPr lang="en-US" b="0" i="0" dirty="0">
                <a:solidFill>
                  <a:srgbClr val="2D2D2D"/>
                </a:solidFill>
                <a:effectLst/>
                <a:latin typeface="Noto Sans" panose="020B0502040504020204" pitchFamily="34" charset="0"/>
              </a:rPr>
              <a:t>In this discussion, we explore and explain what a lead qualification checklist is, the advantages of creating one, list </a:t>
            </a:r>
            <a:r>
              <a:rPr lang="en-US" dirty="0">
                <a:solidFill>
                  <a:srgbClr val="2D2D2D"/>
                </a:solidFill>
                <a:latin typeface="Noto Sans" panose="020B0502040504020204" pitchFamily="34" charset="0"/>
              </a:rPr>
              <a:t>the 5 </a:t>
            </a:r>
            <a:r>
              <a:rPr lang="en-US" b="0" i="0" dirty="0">
                <a:solidFill>
                  <a:srgbClr val="2D2D2D"/>
                </a:solidFill>
                <a:effectLst/>
                <a:latin typeface="Noto Sans" panose="020B0502040504020204" pitchFamily="34" charset="0"/>
              </a:rPr>
              <a:t>questions to include on your checklist and offer tips to improve your lead conversion process.</a:t>
            </a:r>
          </a:p>
          <a:p>
            <a:endParaRPr lang="en-US" dirty="0"/>
          </a:p>
        </p:txBody>
      </p:sp>
      <p:pic>
        <p:nvPicPr>
          <p:cNvPr id="4" name="Picture 2">
            <a:extLst>
              <a:ext uri="{FF2B5EF4-FFF2-40B4-BE49-F238E27FC236}">
                <a16:creationId xmlns:a16="http://schemas.microsoft.com/office/drawing/2014/main" id="{FD312ACC-C8F3-3E2B-CFBC-B3910919F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45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232E-887C-3ABB-3AAB-1D9F81255C30}"/>
              </a:ext>
            </a:extLst>
          </p:cNvPr>
          <p:cNvSpPr>
            <a:spLocks noGrp="1"/>
          </p:cNvSpPr>
          <p:nvPr>
            <p:ph type="title"/>
          </p:nvPr>
        </p:nvSpPr>
        <p:spPr/>
        <p:txBody>
          <a:bodyPr/>
          <a:lstStyle/>
          <a:p>
            <a:r>
              <a:rPr lang="en-US" dirty="0">
                <a:solidFill>
                  <a:schemeClr val="accent1">
                    <a:lumMod val="50000"/>
                  </a:schemeClr>
                </a:solidFill>
              </a:rPr>
              <a:t>Leadership Skills: Providing Feedback and Being Reviewed</a:t>
            </a:r>
          </a:p>
        </p:txBody>
      </p:sp>
      <p:sp>
        <p:nvSpPr>
          <p:cNvPr id="3" name="Content Placeholder 2">
            <a:extLst>
              <a:ext uri="{FF2B5EF4-FFF2-40B4-BE49-F238E27FC236}">
                <a16:creationId xmlns:a16="http://schemas.microsoft.com/office/drawing/2014/main" id="{A43096A0-7AC0-9FC7-461D-39DE87899F3A}"/>
              </a:ext>
            </a:extLst>
          </p:cNvPr>
          <p:cNvSpPr>
            <a:spLocks noGrp="1"/>
          </p:cNvSpPr>
          <p:nvPr>
            <p:ph idx="1"/>
          </p:nvPr>
        </p:nvSpPr>
        <p:spPr/>
        <p:txBody>
          <a:bodyPr>
            <a:normAutofit lnSpcReduction="10000"/>
          </a:bodyPr>
          <a:lstStyle/>
          <a:p>
            <a:r>
              <a:rPr lang="en-US" b="0" i="0" dirty="0">
                <a:solidFill>
                  <a:srgbClr val="2D2D2D"/>
                </a:solidFill>
                <a:effectLst/>
                <a:latin typeface="Noto Sans" panose="020B0502040504020204" pitchFamily="34" charset="0"/>
              </a:rPr>
              <a:t>Being able to deliver and receive constructive feedback is a crucial part of any employee's job, no matter where they are in a company's hierarchy. Managers may provide feedback on performance, or you may have to deliver constructive criticism to a coworker during a peer review. </a:t>
            </a:r>
          </a:p>
          <a:p>
            <a:r>
              <a:rPr lang="en-US" b="0" i="0" dirty="0">
                <a:solidFill>
                  <a:srgbClr val="2D2D2D"/>
                </a:solidFill>
                <a:effectLst/>
                <a:latin typeface="Noto Sans" panose="020B0502040504020204" pitchFamily="34" charset="0"/>
              </a:rPr>
              <a:t>As part of your professional development, learn more about how to provide clear feedback respectfully and how to graciously listen to others as they provide feedback to you.</a:t>
            </a:r>
          </a:p>
          <a:p>
            <a:r>
              <a:rPr lang="en-US" b="0" i="0" dirty="0">
                <a:solidFill>
                  <a:srgbClr val="2D2D2D"/>
                </a:solidFill>
                <a:effectLst/>
                <a:latin typeface="Noto Sans" panose="020B0502040504020204" pitchFamily="34" charset="0"/>
              </a:rPr>
              <a:t>In this discussion, we explore and explain the importance of encouraging honest discussion and working </a:t>
            </a:r>
            <a:r>
              <a:rPr lang="en-US" dirty="0">
                <a:solidFill>
                  <a:srgbClr val="2D2D2D"/>
                </a:solidFill>
                <a:latin typeface="Noto Sans" panose="020B0502040504020204" pitchFamily="34" charset="0"/>
              </a:rPr>
              <a:t>collaboratively </a:t>
            </a:r>
            <a:r>
              <a:rPr lang="en-US" b="0" i="0" dirty="0">
                <a:solidFill>
                  <a:srgbClr val="2D2D2D"/>
                </a:solidFill>
                <a:effectLst/>
                <a:latin typeface="Noto Sans" panose="020B0502040504020204" pitchFamily="34" charset="0"/>
              </a:rPr>
              <a:t>with others, thinking freely and creatively and how to feel more inspired, motivated and confident in these discussions.</a:t>
            </a:r>
            <a:endParaRPr lang="en-US" dirty="0"/>
          </a:p>
        </p:txBody>
      </p:sp>
      <p:pic>
        <p:nvPicPr>
          <p:cNvPr id="4" name="Picture 2">
            <a:extLst>
              <a:ext uri="{FF2B5EF4-FFF2-40B4-BE49-F238E27FC236}">
                <a16:creationId xmlns:a16="http://schemas.microsoft.com/office/drawing/2014/main" id="{DB126AF6-DAD7-58B1-CB36-C20E6BE3F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3798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3620-B51C-4018-8167-0C53B0E09FF6}"/>
              </a:ext>
            </a:extLst>
          </p:cNvPr>
          <p:cNvSpPr>
            <a:spLocks noGrp="1"/>
          </p:cNvSpPr>
          <p:nvPr>
            <p:ph type="title"/>
          </p:nvPr>
        </p:nvSpPr>
        <p:spPr/>
        <p:txBody>
          <a:bodyPr/>
          <a:lstStyle/>
          <a:p>
            <a:r>
              <a:rPr lang="en-US" dirty="0">
                <a:solidFill>
                  <a:schemeClr val="accent1">
                    <a:lumMod val="50000"/>
                  </a:schemeClr>
                </a:solidFill>
              </a:rPr>
              <a:t>Understanding the Value of Partner Relationship Management</a:t>
            </a:r>
          </a:p>
        </p:txBody>
      </p:sp>
      <p:sp>
        <p:nvSpPr>
          <p:cNvPr id="3" name="Content Placeholder 2">
            <a:extLst>
              <a:ext uri="{FF2B5EF4-FFF2-40B4-BE49-F238E27FC236}">
                <a16:creationId xmlns:a16="http://schemas.microsoft.com/office/drawing/2014/main" id="{8831EC32-5B60-AAE5-5B16-6B7B9B230083}"/>
              </a:ext>
            </a:extLst>
          </p:cNvPr>
          <p:cNvSpPr>
            <a:spLocks noGrp="1"/>
          </p:cNvSpPr>
          <p:nvPr>
            <p:ph idx="1"/>
          </p:nvPr>
        </p:nvSpPr>
        <p:spPr/>
        <p:txBody>
          <a:bodyPr>
            <a:normAutofit lnSpcReduction="10000"/>
          </a:bodyPr>
          <a:lstStyle/>
          <a:p>
            <a:pPr algn="l"/>
            <a:r>
              <a:rPr lang="en-US" b="0" i="0" dirty="0">
                <a:solidFill>
                  <a:srgbClr val="2D2D2D"/>
                </a:solidFill>
                <a:effectLst/>
                <a:latin typeface="Noto Sans" panose="020B0502040504020204" pitchFamily="34" charset="0"/>
              </a:rPr>
              <a:t>Businesses may partner with other firms for multiple purposes, including professional services, supply-chain management, inventory expansion and production in regions outside their initial operation. </a:t>
            </a:r>
          </a:p>
          <a:p>
            <a:pPr algn="l"/>
            <a:r>
              <a:rPr lang="en-US" b="0" i="0" dirty="0">
                <a:solidFill>
                  <a:srgbClr val="2D2D2D"/>
                </a:solidFill>
                <a:effectLst/>
                <a:latin typeface="Noto Sans" panose="020B0502040504020204" pitchFamily="34" charset="0"/>
              </a:rPr>
              <a:t>Managing these partnerships may require relationship management concepts that simplify communication and minimize problems. Understanding that partnership relationship management programs can greatly improve your company's operation and increase operational efficiency is a process that should be known and implemented often.</a:t>
            </a:r>
          </a:p>
          <a:p>
            <a:pPr algn="l"/>
            <a:r>
              <a:rPr lang="en-US" b="0" i="0" dirty="0">
                <a:solidFill>
                  <a:srgbClr val="2D2D2D"/>
                </a:solidFill>
                <a:effectLst/>
                <a:latin typeface="Noto Sans" panose="020B0502040504020204" pitchFamily="34" charset="0"/>
              </a:rPr>
              <a:t>In this article, we discuss partnership relationship management, why it is highly valuable, its key functions and best practices.</a:t>
            </a:r>
          </a:p>
          <a:p>
            <a:endParaRPr lang="en-US" dirty="0"/>
          </a:p>
        </p:txBody>
      </p:sp>
      <p:pic>
        <p:nvPicPr>
          <p:cNvPr id="4" name="Picture 2">
            <a:extLst>
              <a:ext uri="{FF2B5EF4-FFF2-40B4-BE49-F238E27FC236}">
                <a16:creationId xmlns:a16="http://schemas.microsoft.com/office/drawing/2014/main" id="{4FE1C3EF-D2C0-35F4-DEBF-7A4A1032A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27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066B-1546-E449-914D-6D335A98D1A5}"/>
              </a:ext>
            </a:extLst>
          </p:cNvPr>
          <p:cNvSpPr>
            <a:spLocks noGrp="1"/>
          </p:cNvSpPr>
          <p:nvPr>
            <p:ph type="title"/>
          </p:nvPr>
        </p:nvSpPr>
        <p:spPr/>
        <p:txBody>
          <a:bodyPr/>
          <a:lstStyle/>
          <a:p>
            <a:r>
              <a:rPr lang="en-US" dirty="0">
                <a:solidFill>
                  <a:schemeClr val="accent1">
                    <a:lumMod val="50000"/>
                  </a:schemeClr>
                </a:solidFill>
              </a:rPr>
              <a:t>9 Types of Sales Statistics and How Performance will Improve</a:t>
            </a:r>
          </a:p>
        </p:txBody>
      </p:sp>
      <p:sp>
        <p:nvSpPr>
          <p:cNvPr id="3" name="Content Placeholder 2">
            <a:extLst>
              <a:ext uri="{FF2B5EF4-FFF2-40B4-BE49-F238E27FC236}">
                <a16:creationId xmlns:a16="http://schemas.microsoft.com/office/drawing/2014/main" id="{EECE2238-AFD8-F986-5E88-9234B23E60BB}"/>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Researching sales strategies can help representatives, account managers and other sales professionals develop their selling strategies. </a:t>
            </a:r>
          </a:p>
          <a:p>
            <a:pPr algn="l"/>
            <a:r>
              <a:rPr lang="en-US" b="0" i="0" dirty="0">
                <a:solidFill>
                  <a:srgbClr val="2D2D2D"/>
                </a:solidFill>
                <a:effectLst/>
                <a:latin typeface="Noto Sans" panose="020B0502040504020204" pitchFamily="34" charset="0"/>
              </a:rPr>
              <a:t>Statistics can give individuals a better understanding of what strategies perform well and which methods can increase consumer interest. Researching sales statistics can help you learn which strategies are effective for your target consumer market.</a:t>
            </a:r>
          </a:p>
          <a:p>
            <a:pPr algn="l"/>
            <a:r>
              <a:rPr lang="en-US" b="0" i="0" dirty="0">
                <a:solidFill>
                  <a:srgbClr val="2D2D2D"/>
                </a:solidFill>
                <a:effectLst/>
                <a:latin typeface="Noto Sans" panose="020B0502040504020204" pitchFamily="34" charset="0"/>
              </a:rPr>
              <a:t>In this discussion, we explore and explain the 9 types of sales statistics to implement to provide proven results.</a:t>
            </a:r>
          </a:p>
          <a:p>
            <a:endParaRPr lang="en-US" dirty="0"/>
          </a:p>
        </p:txBody>
      </p:sp>
      <p:pic>
        <p:nvPicPr>
          <p:cNvPr id="4" name="Picture 2">
            <a:extLst>
              <a:ext uri="{FF2B5EF4-FFF2-40B4-BE49-F238E27FC236}">
                <a16:creationId xmlns:a16="http://schemas.microsoft.com/office/drawing/2014/main" id="{6A426C2D-0170-E22E-AFDB-54ECA73B3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63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5666-498E-0DF3-9536-C1895C8730DD}"/>
              </a:ext>
            </a:extLst>
          </p:cNvPr>
          <p:cNvSpPr>
            <a:spLocks noGrp="1"/>
          </p:cNvSpPr>
          <p:nvPr>
            <p:ph type="title"/>
          </p:nvPr>
        </p:nvSpPr>
        <p:spPr/>
        <p:txBody>
          <a:bodyPr/>
          <a:lstStyle/>
          <a:p>
            <a:r>
              <a:rPr lang="en-US" dirty="0">
                <a:solidFill>
                  <a:schemeClr val="accent1">
                    <a:lumMod val="50000"/>
                  </a:schemeClr>
                </a:solidFill>
              </a:rPr>
              <a:t>12 Effective Business Events to Host or Attend to Build Better Relationships</a:t>
            </a:r>
          </a:p>
        </p:txBody>
      </p:sp>
      <p:sp>
        <p:nvSpPr>
          <p:cNvPr id="3" name="Content Placeholder 2">
            <a:extLst>
              <a:ext uri="{FF2B5EF4-FFF2-40B4-BE49-F238E27FC236}">
                <a16:creationId xmlns:a16="http://schemas.microsoft.com/office/drawing/2014/main" id="{0243FF91-C787-7E3D-B6FC-5852FAB428B1}"/>
              </a:ext>
            </a:extLst>
          </p:cNvPr>
          <p:cNvSpPr>
            <a:spLocks noGrp="1"/>
          </p:cNvSpPr>
          <p:nvPr>
            <p:ph idx="1"/>
          </p:nvPr>
        </p:nvSpPr>
        <p:spPr/>
        <p:txBody>
          <a:bodyPr>
            <a:normAutofit/>
          </a:bodyPr>
          <a:lstStyle/>
          <a:p>
            <a:pPr algn="l"/>
            <a:r>
              <a:rPr lang="en-US" b="0" i="0" dirty="0">
                <a:solidFill>
                  <a:srgbClr val="2D2D2D"/>
                </a:solidFill>
                <a:effectLst/>
                <a:latin typeface="Noto Sans" panose="020B0502040504020204" pitchFamily="34" charset="0"/>
              </a:rPr>
              <a:t>Organization events allow employees to have a space to learn and have fun with their co-workers allowing enjoyable conversations and completing activities. </a:t>
            </a:r>
          </a:p>
          <a:p>
            <a:pPr algn="l"/>
            <a:r>
              <a:rPr lang="en-US" b="0" i="0" dirty="0">
                <a:solidFill>
                  <a:srgbClr val="2D2D2D"/>
                </a:solidFill>
                <a:effectLst/>
                <a:latin typeface="Noto Sans" panose="020B0502040504020204" pitchFamily="34" charset="0"/>
              </a:rPr>
              <a:t>Employers may incorporate events regularly to help maintain employee morale and job satisfaction. Understanding the different ways to incorporate events to improve employee motivation and network relationships can help improve company loyalty, build stronger relationships and decrease turnover.</a:t>
            </a:r>
          </a:p>
          <a:p>
            <a:pPr algn="l"/>
            <a:r>
              <a:rPr lang="en-US" b="0" i="0" dirty="0">
                <a:solidFill>
                  <a:srgbClr val="2D2D2D"/>
                </a:solidFill>
                <a:effectLst/>
                <a:latin typeface="Noto Sans" panose="020B0502040504020204" pitchFamily="34" charset="0"/>
              </a:rPr>
              <a:t>In this discussion, we explore and explain how special events can help exceed business goals and provide a sample list of 12 events to consider planning and hosting.</a:t>
            </a:r>
          </a:p>
          <a:p>
            <a:endParaRPr lang="en-US" dirty="0"/>
          </a:p>
        </p:txBody>
      </p:sp>
      <p:pic>
        <p:nvPicPr>
          <p:cNvPr id="4" name="Picture 2">
            <a:extLst>
              <a:ext uri="{FF2B5EF4-FFF2-40B4-BE49-F238E27FC236}">
                <a16:creationId xmlns:a16="http://schemas.microsoft.com/office/drawing/2014/main" id="{36EEEF3A-B2A9-C156-9782-531F2271E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817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2E5A-DC4A-3080-7E29-13B7A364787E}"/>
              </a:ext>
            </a:extLst>
          </p:cNvPr>
          <p:cNvSpPr>
            <a:spLocks noGrp="1"/>
          </p:cNvSpPr>
          <p:nvPr>
            <p:ph type="title"/>
          </p:nvPr>
        </p:nvSpPr>
        <p:spPr/>
        <p:txBody>
          <a:bodyPr/>
          <a:lstStyle/>
          <a:p>
            <a:r>
              <a:rPr lang="en-US" dirty="0">
                <a:solidFill>
                  <a:schemeClr val="accent1">
                    <a:lumMod val="50000"/>
                  </a:schemeClr>
                </a:solidFill>
              </a:rPr>
              <a:t>25 Motivational Speaker Quotes to Live By</a:t>
            </a:r>
          </a:p>
        </p:txBody>
      </p:sp>
      <p:sp>
        <p:nvSpPr>
          <p:cNvPr id="3" name="Content Placeholder 2">
            <a:extLst>
              <a:ext uri="{FF2B5EF4-FFF2-40B4-BE49-F238E27FC236}">
                <a16:creationId xmlns:a16="http://schemas.microsoft.com/office/drawing/2014/main" id="{943672CB-03EF-35C1-628B-094B82EEB0CE}"/>
              </a:ext>
            </a:extLst>
          </p:cNvPr>
          <p:cNvSpPr>
            <a:spLocks noGrp="1"/>
          </p:cNvSpPr>
          <p:nvPr>
            <p:ph idx="1"/>
          </p:nvPr>
        </p:nvSpPr>
        <p:spPr/>
        <p:txBody>
          <a:bodyPr/>
          <a:lstStyle/>
          <a:p>
            <a:r>
              <a:rPr lang="en-US" b="0" i="0" dirty="0">
                <a:solidFill>
                  <a:srgbClr val="2D2D2D"/>
                </a:solidFill>
                <a:effectLst/>
                <a:latin typeface="Noto Sans" panose="020B0502040504020204" pitchFamily="34" charset="0"/>
              </a:rPr>
              <a:t>Motivation is critical for encouraging professionals to pursue their goals and achieve success. </a:t>
            </a:r>
          </a:p>
          <a:p>
            <a:r>
              <a:rPr lang="en-US" b="0" i="0" dirty="0">
                <a:solidFill>
                  <a:srgbClr val="2D2D2D"/>
                </a:solidFill>
                <a:effectLst/>
                <a:latin typeface="Noto Sans" panose="020B0502040504020204" pitchFamily="34" charset="0"/>
              </a:rPr>
              <a:t>Reading quotes from business leaders, authors and other influential figures can alter habits, provide tremendous inspiration, change </a:t>
            </a:r>
            <a:r>
              <a:rPr lang="en-US" dirty="0">
                <a:solidFill>
                  <a:srgbClr val="2D2D2D"/>
                </a:solidFill>
                <a:latin typeface="Noto Sans" panose="020B0502040504020204" pitchFamily="34" charset="0"/>
              </a:rPr>
              <a:t>thought process, </a:t>
            </a:r>
            <a:r>
              <a:rPr lang="en-US" b="0" i="0" dirty="0">
                <a:solidFill>
                  <a:srgbClr val="2D2D2D"/>
                </a:solidFill>
                <a:effectLst/>
                <a:latin typeface="Noto Sans" panose="020B0502040504020204" pitchFamily="34" charset="0"/>
              </a:rPr>
              <a:t>and provide the highest level of a positive and productive work and home-life environment.</a:t>
            </a:r>
          </a:p>
          <a:p>
            <a:r>
              <a:rPr lang="en-US" b="0" i="0" dirty="0">
                <a:solidFill>
                  <a:srgbClr val="2D2D2D"/>
                </a:solidFill>
                <a:effectLst/>
                <a:latin typeface="Noto Sans" panose="020B0502040504020204" pitchFamily="34" charset="0"/>
              </a:rPr>
              <a:t>In this discussion, we explore and explain the 25 most celebrated motivational speaker quotes and encourage interactivity for additional suggestions to grow the list.</a:t>
            </a:r>
            <a:endParaRPr lang="en-US" dirty="0"/>
          </a:p>
        </p:txBody>
      </p:sp>
      <p:pic>
        <p:nvPicPr>
          <p:cNvPr id="4" name="Picture 2">
            <a:extLst>
              <a:ext uri="{FF2B5EF4-FFF2-40B4-BE49-F238E27FC236}">
                <a16:creationId xmlns:a16="http://schemas.microsoft.com/office/drawing/2014/main" id="{5973CAF6-D877-1793-E9D5-E641D693B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6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FABB-D7EB-F324-DA12-BACA32684C53}"/>
              </a:ext>
            </a:extLst>
          </p:cNvPr>
          <p:cNvSpPr>
            <a:spLocks noGrp="1"/>
          </p:cNvSpPr>
          <p:nvPr>
            <p:ph type="title"/>
          </p:nvPr>
        </p:nvSpPr>
        <p:spPr/>
        <p:txBody>
          <a:bodyPr/>
          <a:lstStyle/>
          <a:p>
            <a:r>
              <a:rPr lang="en-US" dirty="0">
                <a:solidFill>
                  <a:schemeClr val="accent1">
                    <a:lumMod val="50000"/>
                  </a:schemeClr>
                </a:solidFill>
              </a:rPr>
              <a:t>What Is “The Mutual Reward Theory” and Understanding the Importance Behind It</a:t>
            </a:r>
          </a:p>
        </p:txBody>
      </p:sp>
      <p:sp>
        <p:nvSpPr>
          <p:cNvPr id="3" name="Content Placeholder 2">
            <a:extLst>
              <a:ext uri="{FF2B5EF4-FFF2-40B4-BE49-F238E27FC236}">
                <a16:creationId xmlns:a16="http://schemas.microsoft.com/office/drawing/2014/main" id="{62FEEE97-BBAA-4092-474C-A6E6C8FB6969}"/>
              </a:ext>
            </a:extLst>
          </p:cNvPr>
          <p:cNvSpPr>
            <a:spLocks noGrp="1"/>
          </p:cNvSpPr>
          <p:nvPr>
            <p:ph idx="1"/>
          </p:nvPr>
        </p:nvSpPr>
        <p:spPr/>
        <p:txBody>
          <a:bodyPr/>
          <a:lstStyle/>
          <a:p>
            <a:pPr algn="l"/>
            <a:r>
              <a:rPr lang="en-US" b="0" i="0" dirty="0">
                <a:solidFill>
                  <a:srgbClr val="2D2D2D"/>
                </a:solidFill>
                <a:effectLst/>
                <a:latin typeface="Noto Sans" panose="020B0502040504020204" pitchFamily="34" charset="0"/>
              </a:rPr>
              <a:t>When both managers and employees feel appreciated, they often work better together. This is the main concept of the mutual reward theory. </a:t>
            </a:r>
          </a:p>
          <a:p>
            <a:pPr algn="l"/>
            <a:r>
              <a:rPr lang="en-US" dirty="0">
                <a:solidFill>
                  <a:srgbClr val="2D2D2D"/>
                </a:solidFill>
                <a:latin typeface="Noto Sans" panose="020B0502040504020204" pitchFamily="34" charset="0"/>
              </a:rPr>
              <a:t>Understanding and incorporating this theory and philosophy can greatly</a:t>
            </a:r>
            <a:r>
              <a:rPr lang="en-US" b="0" i="0" dirty="0">
                <a:solidFill>
                  <a:srgbClr val="2D2D2D"/>
                </a:solidFill>
                <a:effectLst/>
                <a:latin typeface="Noto Sans" panose="020B0502040504020204" pitchFamily="34" charset="0"/>
              </a:rPr>
              <a:t> improve your team's performance in the workplace.</a:t>
            </a:r>
          </a:p>
          <a:p>
            <a:pPr algn="l"/>
            <a:r>
              <a:rPr lang="en-US" b="0" i="0" dirty="0">
                <a:solidFill>
                  <a:srgbClr val="2D2D2D"/>
                </a:solidFill>
                <a:effectLst/>
                <a:latin typeface="Noto Sans" panose="020B0502040504020204" pitchFamily="34" charset="0"/>
              </a:rPr>
              <a:t>In this discussion, we explore and explain The </a:t>
            </a:r>
            <a:r>
              <a:rPr lang="en-US" dirty="0">
                <a:solidFill>
                  <a:srgbClr val="2D2D2D"/>
                </a:solidFill>
                <a:latin typeface="Noto Sans" panose="020B0502040504020204" pitchFamily="34" charset="0"/>
              </a:rPr>
              <a:t>M</a:t>
            </a:r>
            <a:r>
              <a:rPr lang="en-US" b="0" i="0" dirty="0">
                <a:solidFill>
                  <a:srgbClr val="2D2D2D"/>
                </a:solidFill>
                <a:effectLst/>
                <a:latin typeface="Noto Sans" panose="020B0502040504020204" pitchFamily="34" charset="0"/>
              </a:rPr>
              <a:t>utual Reward </a:t>
            </a:r>
            <a:r>
              <a:rPr lang="en-US" dirty="0">
                <a:solidFill>
                  <a:srgbClr val="2D2D2D"/>
                </a:solidFill>
                <a:latin typeface="Noto Sans" panose="020B0502040504020204" pitchFamily="34" charset="0"/>
              </a:rPr>
              <a:t>T</a:t>
            </a:r>
            <a:r>
              <a:rPr lang="en-US" b="0" i="0" dirty="0">
                <a:solidFill>
                  <a:srgbClr val="2D2D2D"/>
                </a:solidFill>
                <a:effectLst/>
                <a:latin typeface="Noto Sans" panose="020B0502040504020204" pitchFamily="34" charset="0"/>
              </a:rPr>
              <a:t>heory, </a:t>
            </a:r>
            <a:r>
              <a:rPr lang="en-US" dirty="0">
                <a:solidFill>
                  <a:srgbClr val="2D2D2D"/>
                </a:solidFill>
                <a:latin typeface="Noto Sans" panose="020B0502040504020204" pitchFamily="34" charset="0"/>
              </a:rPr>
              <a:t>it’s </a:t>
            </a:r>
            <a:r>
              <a:rPr lang="en-US" b="0" i="0" dirty="0">
                <a:solidFill>
                  <a:srgbClr val="2D2D2D"/>
                </a:solidFill>
                <a:effectLst/>
                <a:latin typeface="Noto Sans" panose="020B0502040504020204" pitchFamily="34" charset="0"/>
              </a:rPr>
              <a:t>importance and provide examples of </a:t>
            </a:r>
            <a:r>
              <a:rPr lang="en-US" dirty="0">
                <a:solidFill>
                  <a:srgbClr val="2D2D2D"/>
                </a:solidFill>
                <a:latin typeface="Noto Sans" panose="020B0502040504020204" pitchFamily="34" charset="0"/>
              </a:rPr>
              <a:t>how to best use it.</a:t>
            </a:r>
            <a:endParaRPr lang="en-US" b="0" i="0" dirty="0">
              <a:solidFill>
                <a:srgbClr val="2D2D2D"/>
              </a:solidFill>
              <a:effectLst/>
              <a:latin typeface="Noto Sans" panose="020B0502040504020204" pitchFamily="34" charset="0"/>
            </a:endParaRPr>
          </a:p>
          <a:p>
            <a:endParaRPr lang="en-US" dirty="0"/>
          </a:p>
        </p:txBody>
      </p:sp>
      <p:pic>
        <p:nvPicPr>
          <p:cNvPr id="4" name="Picture 2">
            <a:extLst>
              <a:ext uri="{FF2B5EF4-FFF2-40B4-BE49-F238E27FC236}">
                <a16:creationId xmlns:a16="http://schemas.microsoft.com/office/drawing/2014/main" id="{CF4102AC-5B88-4657-7999-0A62F04B5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63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1166-6068-E639-83E3-F3ADB29402CE}"/>
              </a:ext>
            </a:extLst>
          </p:cNvPr>
          <p:cNvSpPr>
            <a:spLocks noGrp="1"/>
          </p:cNvSpPr>
          <p:nvPr>
            <p:ph type="title"/>
          </p:nvPr>
        </p:nvSpPr>
        <p:spPr/>
        <p:txBody>
          <a:bodyPr/>
          <a:lstStyle/>
          <a:p>
            <a:r>
              <a:rPr lang="en-US" dirty="0">
                <a:solidFill>
                  <a:schemeClr val="accent1">
                    <a:lumMod val="50000"/>
                  </a:schemeClr>
                </a:solidFill>
              </a:rPr>
              <a:t>Workplace Problem-Solving, </a:t>
            </a:r>
            <a:br>
              <a:rPr lang="en-US" dirty="0">
                <a:solidFill>
                  <a:schemeClr val="accent1">
                    <a:lumMod val="50000"/>
                  </a:schemeClr>
                </a:solidFill>
              </a:rPr>
            </a:br>
            <a:r>
              <a:rPr lang="en-US" dirty="0">
                <a:solidFill>
                  <a:schemeClr val="accent1">
                    <a:lumMod val="50000"/>
                  </a:schemeClr>
                </a:solidFill>
              </a:rPr>
              <a:t>Conflict Management &amp; Resolution</a:t>
            </a:r>
          </a:p>
        </p:txBody>
      </p:sp>
      <p:sp>
        <p:nvSpPr>
          <p:cNvPr id="3" name="Content Placeholder 2">
            <a:extLst>
              <a:ext uri="{FF2B5EF4-FFF2-40B4-BE49-F238E27FC236}">
                <a16:creationId xmlns:a16="http://schemas.microsoft.com/office/drawing/2014/main" id="{EC4A529F-8DDC-AC2C-2283-3E0AFD4C4001}"/>
              </a:ext>
            </a:extLst>
          </p:cNvPr>
          <p:cNvSpPr>
            <a:spLocks noGrp="1"/>
          </p:cNvSpPr>
          <p:nvPr>
            <p:ph idx="1"/>
          </p:nvPr>
        </p:nvSpPr>
        <p:spPr>
          <a:xfrm>
            <a:off x="1097280" y="2108201"/>
            <a:ext cx="10058400" cy="3844364"/>
          </a:xfrm>
        </p:spPr>
        <p:txBody>
          <a:bodyPr>
            <a:normAutofit lnSpcReduction="10000"/>
          </a:bodyPr>
          <a:lstStyle/>
          <a:p>
            <a:pPr marL="0" indent="0">
              <a:buNone/>
            </a:pPr>
            <a:r>
              <a:rPr lang="en-US" b="0" i="0" dirty="0">
                <a:solidFill>
                  <a:srgbClr val="2D2D2D"/>
                </a:solidFill>
                <a:effectLst/>
                <a:latin typeface="Noto Sans" panose="020B0502040204020203" pitchFamily="34" charset="0"/>
              </a:rPr>
              <a:t>Conflicts in the workplace are a normal occurrence and not necessarily a negative thing. It's important for leaders and employees to know how to handle conflict so it doesn't profoundly affect business operations or the relationship that exists between members of the team. Conflict management involves understanding another person's point of view and coming up with mutually beneficial solutions to a problem.</a:t>
            </a:r>
          </a:p>
          <a:p>
            <a:pPr marL="0" indent="0">
              <a:buNone/>
            </a:pPr>
            <a:r>
              <a:rPr lang="en-US" b="0" i="0" dirty="0">
                <a:solidFill>
                  <a:srgbClr val="2D2D2D"/>
                </a:solidFill>
                <a:effectLst/>
                <a:latin typeface="Noto Sans" panose="020B0502040504020204" pitchFamily="34" charset="0"/>
              </a:rPr>
              <a:t>Having the skills like these are valuable in any workplace, and coming up with creative solutions, allows the </a:t>
            </a:r>
            <a:r>
              <a:rPr lang="en-US" dirty="0">
                <a:solidFill>
                  <a:srgbClr val="2D2D2D"/>
                </a:solidFill>
                <a:latin typeface="Noto Sans" panose="020B0502040504020204" pitchFamily="34" charset="0"/>
              </a:rPr>
              <a:t>ability to s</a:t>
            </a:r>
            <a:r>
              <a:rPr lang="en-US" b="0" i="0" dirty="0">
                <a:solidFill>
                  <a:srgbClr val="2D2D2D"/>
                </a:solidFill>
                <a:effectLst/>
                <a:latin typeface="Noto Sans" panose="020B0502040504020204" pitchFamily="34" charset="0"/>
              </a:rPr>
              <a:t>olve even the most complex of problems. </a:t>
            </a:r>
          </a:p>
          <a:p>
            <a:pPr marL="0" indent="0">
              <a:buNone/>
            </a:pPr>
            <a:r>
              <a:rPr lang="en-US" dirty="0">
                <a:solidFill>
                  <a:srgbClr val="2D2D2D"/>
                </a:solidFill>
                <a:latin typeface="Noto Sans" panose="020B0502040504020204" pitchFamily="34" charset="0"/>
              </a:rPr>
              <a:t>P</a:t>
            </a:r>
            <a:r>
              <a:rPr lang="en-US" b="0" i="0" dirty="0">
                <a:solidFill>
                  <a:srgbClr val="2D2D2D"/>
                </a:solidFill>
                <a:effectLst/>
                <a:latin typeface="Noto Sans" panose="020B0502040504020204" pitchFamily="34" charset="0"/>
              </a:rPr>
              <a:t>roblem-solving skills affect those you work with and any customers or clients you may have so to have a better understanding of how to best react is an extremely vital skillset.</a:t>
            </a:r>
            <a:endParaRPr lang="en-US" dirty="0"/>
          </a:p>
        </p:txBody>
      </p:sp>
      <p:pic>
        <p:nvPicPr>
          <p:cNvPr id="4" name="Picture 2">
            <a:extLst>
              <a:ext uri="{FF2B5EF4-FFF2-40B4-BE49-F238E27FC236}">
                <a16:creationId xmlns:a16="http://schemas.microsoft.com/office/drawing/2014/main" id="{90014717-C8FF-8533-2F02-030EEDECE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43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1B11F-E83A-960D-C8E7-7969FC9DDD02}"/>
              </a:ext>
            </a:extLst>
          </p:cNvPr>
          <p:cNvSpPr>
            <a:spLocks noGrp="1"/>
          </p:cNvSpPr>
          <p:nvPr>
            <p:ph type="title"/>
          </p:nvPr>
        </p:nvSpPr>
        <p:spPr/>
        <p:txBody>
          <a:bodyPr/>
          <a:lstStyle/>
          <a:p>
            <a:r>
              <a:rPr lang="en-US" dirty="0">
                <a:solidFill>
                  <a:schemeClr val="accent1">
                    <a:lumMod val="50000"/>
                  </a:schemeClr>
                </a:solidFill>
              </a:rPr>
              <a:t>Celebrating Diversity &amp; Practicing Inclusion</a:t>
            </a:r>
          </a:p>
        </p:txBody>
      </p:sp>
      <p:sp>
        <p:nvSpPr>
          <p:cNvPr id="3" name="Content Placeholder 2">
            <a:extLst>
              <a:ext uri="{FF2B5EF4-FFF2-40B4-BE49-F238E27FC236}">
                <a16:creationId xmlns:a16="http://schemas.microsoft.com/office/drawing/2014/main" id="{42F79EC0-770B-BE98-90C4-97BB7BA646E9}"/>
              </a:ext>
            </a:extLst>
          </p:cNvPr>
          <p:cNvSpPr>
            <a:spLocks noGrp="1"/>
          </p:cNvSpPr>
          <p:nvPr>
            <p:ph idx="1"/>
          </p:nvPr>
        </p:nvSpPr>
        <p:spPr/>
        <p:txBody>
          <a:bodyPr/>
          <a:lstStyle/>
          <a:p>
            <a:r>
              <a:rPr lang="en-US" b="0" i="0" dirty="0">
                <a:solidFill>
                  <a:srgbClr val="2D2D2D"/>
                </a:solidFill>
                <a:effectLst/>
                <a:latin typeface="Noto Sans" panose="020B0502040504020204" pitchFamily="34" charset="0"/>
              </a:rPr>
              <a:t>Part of your professional development may also include celebrating diversity. </a:t>
            </a:r>
          </a:p>
          <a:p>
            <a:r>
              <a:rPr lang="en-US" b="0" i="0" dirty="0">
                <a:solidFill>
                  <a:srgbClr val="2D2D2D"/>
                </a:solidFill>
                <a:effectLst/>
                <a:latin typeface="Noto Sans" panose="020B0502040504020204" pitchFamily="34" charset="0"/>
              </a:rPr>
              <a:t>In this discussion, we explore and explain </a:t>
            </a:r>
            <a:r>
              <a:rPr lang="en-US" dirty="0">
                <a:solidFill>
                  <a:srgbClr val="2D2D2D"/>
                </a:solidFill>
                <a:latin typeface="Noto Sans" panose="020B0502040504020204" pitchFamily="34" charset="0"/>
              </a:rPr>
              <a:t>how d</a:t>
            </a:r>
            <a:r>
              <a:rPr lang="en-US" b="0" i="0" dirty="0">
                <a:solidFill>
                  <a:srgbClr val="2D2D2D"/>
                </a:solidFill>
                <a:effectLst/>
                <a:latin typeface="Noto Sans" panose="020B0502040504020204" pitchFamily="34" charset="0"/>
              </a:rPr>
              <a:t>iversity and inclusion is a true benefit to all businesses</a:t>
            </a:r>
            <a:r>
              <a:rPr lang="en-US" dirty="0">
                <a:solidFill>
                  <a:srgbClr val="2D2D2D"/>
                </a:solidFill>
                <a:latin typeface="Noto Sans" panose="020B0502040504020204" pitchFamily="34" charset="0"/>
              </a:rPr>
              <a:t>.  Implementation of diversity and practicing inclusion</a:t>
            </a:r>
            <a:r>
              <a:rPr lang="en-US" b="0" i="0" dirty="0">
                <a:solidFill>
                  <a:srgbClr val="2D2D2D"/>
                </a:solidFill>
                <a:effectLst/>
                <a:latin typeface="Noto Sans" panose="020B0502040504020204" pitchFamily="34" charset="0"/>
              </a:rPr>
              <a:t> leads to healthier and happier working environments and ensures that all employees feel as valued as their peers.</a:t>
            </a:r>
            <a:endParaRPr lang="en-US" dirty="0"/>
          </a:p>
        </p:txBody>
      </p:sp>
      <p:pic>
        <p:nvPicPr>
          <p:cNvPr id="4" name="Picture 2">
            <a:extLst>
              <a:ext uri="{FF2B5EF4-FFF2-40B4-BE49-F238E27FC236}">
                <a16:creationId xmlns:a16="http://schemas.microsoft.com/office/drawing/2014/main" id="{23557E16-E985-A9ED-45AB-04364DDDE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31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E84F-8D80-7E7E-4E85-43F6206CAADF}"/>
              </a:ext>
            </a:extLst>
          </p:cNvPr>
          <p:cNvSpPr>
            <a:spLocks noGrp="1"/>
          </p:cNvSpPr>
          <p:nvPr>
            <p:ph type="title"/>
          </p:nvPr>
        </p:nvSpPr>
        <p:spPr/>
        <p:txBody>
          <a:bodyPr/>
          <a:lstStyle/>
          <a:p>
            <a:r>
              <a:rPr lang="en-US" dirty="0">
                <a:solidFill>
                  <a:schemeClr val="accent1">
                    <a:lumMod val="50000"/>
                  </a:schemeClr>
                </a:solidFill>
              </a:rPr>
              <a:t>Mastering Interviewing Skills</a:t>
            </a:r>
          </a:p>
        </p:txBody>
      </p:sp>
      <p:sp>
        <p:nvSpPr>
          <p:cNvPr id="3" name="Content Placeholder 2">
            <a:extLst>
              <a:ext uri="{FF2B5EF4-FFF2-40B4-BE49-F238E27FC236}">
                <a16:creationId xmlns:a16="http://schemas.microsoft.com/office/drawing/2014/main" id="{8DF979F8-A7DF-444F-4455-5B458D53263E}"/>
              </a:ext>
            </a:extLst>
          </p:cNvPr>
          <p:cNvSpPr>
            <a:spLocks noGrp="1"/>
          </p:cNvSpPr>
          <p:nvPr>
            <p:ph idx="1"/>
          </p:nvPr>
        </p:nvSpPr>
        <p:spPr/>
        <p:txBody>
          <a:bodyPr>
            <a:noAutofit/>
          </a:bodyPr>
          <a:lstStyle/>
          <a:p>
            <a:pPr>
              <a:lnSpc>
                <a:spcPct val="80000"/>
              </a:lnSpc>
            </a:pPr>
            <a:r>
              <a:rPr lang="en-US" dirty="0">
                <a:solidFill>
                  <a:srgbClr val="2D2D2D"/>
                </a:solidFill>
                <a:latin typeface="Noto Sans" panose="020B0502040504020204" pitchFamily="34" charset="0"/>
              </a:rPr>
              <a:t>P</a:t>
            </a:r>
            <a:r>
              <a:rPr lang="en-US" b="0" i="0" dirty="0">
                <a:solidFill>
                  <a:srgbClr val="2D2D2D"/>
                </a:solidFill>
                <a:effectLst/>
                <a:latin typeface="Noto Sans" panose="020B0502040504020204" pitchFamily="34" charset="0"/>
              </a:rPr>
              <a:t>rofessionalism, punctuality, preparedness!</a:t>
            </a:r>
          </a:p>
          <a:p>
            <a:pPr>
              <a:lnSpc>
                <a:spcPct val="80000"/>
              </a:lnSpc>
            </a:pPr>
            <a:r>
              <a:rPr lang="en-US" dirty="0">
                <a:solidFill>
                  <a:srgbClr val="2D2D2D"/>
                </a:solidFill>
                <a:latin typeface="Noto Sans" panose="020B0502040504020204" pitchFamily="34" charset="0"/>
              </a:rPr>
              <a:t>Each of these traits, and more, are crucial when conducting an interview  It is the first opportunity for a potential candidate to formulate an opinion of you and the organization and can make or break the entire experience.</a:t>
            </a:r>
          </a:p>
          <a:p>
            <a:pPr>
              <a:lnSpc>
                <a:spcPct val="80000"/>
              </a:lnSpc>
            </a:pPr>
            <a:r>
              <a:rPr lang="en-US" b="0" i="0" dirty="0">
                <a:solidFill>
                  <a:srgbClr val="2D2D2D"/>
                </a:solidFill>
                <a:effectLst/>
                <a:latin typeface="Noto Sans" panose="020B0502040504020204" pitchFamily="34" charset="0"/>
              </a:rPr>
              <a:t>In this discussion, we explor</a:t>
            </a:r>
            <a:r>
              <a:rPr lang="en-US" dirty="0">
                <a:solidFill>
                  <a:srgbClr val="2D2D2D"/>
                </a:solidFill>
                <a:latin typeface="Noto Sans" panose="020B0502040504020204" pitchFamily="34" charset="0"/>
              </a:rPr>
              <a:t>e and explain tips on resume’ screening, planning the interview, identifying and accurately matching job descriptions and competencies, interviewer biases and prevention, legal hurdles and roadblocks common the process.</a:t>
            </a:r>
          </a:p>
          <a:p>
            <a:pPr>
              <a:lnSpc>
                <a:spcPct val="80000"/>
              </a:lnSpc>
            </a:pPr>
            <a:r>
              <a:rPr lang="en-US" dirty="0">
                <a:solidFill>
                  <a:srgbClr val="2D2D2D"/>
                </a:solidFill>
                <a:latin typeface="Noto Sans" panose="020B0502040504020204" pitchFamily="34" charset="0"/>
              </a:rPr>
              <a:t>Also discussed is interviewing style and questioning techniques, answering questions, the importance of transparency, how to close the interview, evaluating candidates legally and extending the offer.</a:t>
            </a:r>
            <a:endParaRPr lang="en-US" b="0" i="0" dirty="0">
              <a:solidFill>
                <a:srgbClr val="2D2D2D"/>
              </a:solidFill>
              <a:effectLst/>
              <a:latin typeface="Noto Sans" panose="020B0502040504020204" pitchFamily="34" charset="0"/>
            </a:endParaRPr>
          </a:p>
        </p:txBody>
      </p:sp>
      <p:pic>
        <p:nvPicPr>
          <p:cNvPr id="4" name="Picture 2">
            <a:extLst>
              <a:ext uri="{FF2B5EF4-FFF2-40B4-BE49-F238E27FC236}">
                <a16:creationId xmlns:a16="http://schemas.microsoft.com/office/drawing/2014/main" id="{AB75245C-965C-D39E-306F-044D0D3B1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282" y="115389"/>
            <a:ext cx="1506071" cy="77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23545"/>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4.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5.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purl.org/dc/terms/"/>
    <ds:schemaRef ds:uri="http://purl.org/dc/dcmitype/"/>
    <ds:schemaRef ds:uri="http://schemas.openxmlformats.org/package/2006/metadata/core-properties"/>
    <ds:schemaRef ds:uri="16c05727-aa75-4e4a-9b5f-8a80a1165891"/>
    <ds:schemaRef ds:uri="http://schemas.microsoft.com/office/2006/documentManagement/types"/>
    <ds:schemaRef ds:uri="http://purl.org/dc/elements/1.1/"/>
    <ds:schemaRef ds:uri="http://www.w3.org/XML/1998/namespace"/>
    <ds:schemaRef ds:uri="http://schemas.microsoft.com/office/infopath/2007/PartnerControls"/>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{709964A1-D1DA-4536-9C84-1028CA7199ED}tf11437505_win32</Template>
  <TotalTime>3356</TotalTime>
  <Words>5225</Words>
  <Application>Microsoft Office PowerPoint</Application>
  <PresentationFormat>Widescreen</PresentationFormat>
  <Paragraphs>197</Paragraphs>
  <Slides>53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Calibri</vt:lpstr>
      <vt:lpstr>Georgia Pro Cond Light</vt:lpstr>
      <vt:lpstr>Noto Sans</vt:lpstr>
      <vt:lpstr>Speak Pro</vt:lpstr>
      <vt:lpstr>RetrospectVTI</vt:lpstr>
      <vt:lpstr> Onesti Network of Education Presents:  MINDFUL MINUTES LIVE!</vt:lpstr>
      <vt:lpstr>PowerPoint Presentation</vt:lpstr>
      <vt:lpstr>The Culture Index Project – Personality Test</vt:lpstr>
      <vt:lpstr>PowerPoint Presentation</vt:lpstr>
      <vt:lpstr>Leadership Skills: Providing Feedback and Being Reviewed</vt:lpstr>
      <vt:lpstr>What Is “The Mutual Reward Theory” and Understanding the Importance Behind It</vt:lpstr>
      <vt:lpstr>Workplace Problem-Solving,  Conflict Management &amp; Resolution</vt:lpstr>
      <vt:lpstr>Celebrating Diversity &amp; Practicing Inclusion</vt:lpstr>
      <vt:lpstr>Mastering Interviewing Skills</vt:lpstr>
      <vt:lpstr>What is Social Intelligence and Why it is Critical in the Workplace</vt:lpstr>
      <vt:lpstr>What is Confirmation Bias?   Definition, Tips and Examples</vt:lpstr>
      <vt:lpstr>Global Turmoil:  How to Overcome Fears and Gain Back Control </vt:lpstr>
      <vt:lpstr>Celebrating Success in the Workplace</vt:lpstr>
      <vt:lpstr>What is Psychological Safety at Work? Definition and Steps to Understand</vt:lpstr>
      <vt:lpstr>Harassment Awareness &amp; Prevention</vt:lpstr>
      <vt:lpstr>What is Social Responsibility Management:  Types and Benefits</vt:lpstr>
      <vt:lpstr>50 Communication Games to Improve Workplace Relationships</vt:lpstr>
      <vt:lpstr>Home Based Employees:  Tips on Maximizing Time and Potential </vt:lpstr>
      <vt:lpstr>Talent Relationship Management: Definition, Importance and Benefits</vt:lpstr>
      <vt:lpstr>Benefits of Online Recruitment &amp; 11 Methods to Incorporate</vt:lpstr>
      <vt:lpstr>Understanding Compliance &amp; Employment Law for Management and Leaders</vt:lpstr>
      <vt:lpstr>What are Organizational Dynamics and Understanding them</vt:lpstr>
      <vt:lpstr> The Importance of Encouraging Personal Growth and 12 Ways Companies Can Highly Benefit From It</vt:lpstr>
      <vt:lpstr>What is Corporate Social Audit and  Why is it Important</vt:lpstr>
      <vt:lpstr>14 Ways to Lower Labor Costs</vt:lpstr>
      <vt:lpstr>PowerPoint Presentation</vt:lpstr>
      <vt:lpstr>Leadership Skills 2:  14 Strategies to Grow On</vt:lpstr>
      <vt:lpstr>Time Management Tips &amp; Tricks</vt:lpstr>
      <vt:lpstr>Finding Your Mentor &amp; How to Become One Yourself</vt:lpstr>
      <vt:lpstr>Critical Thinking &amp; Communication Skills</vt:lpstr>
      <vt:lpstr>Work/Life Balance:  Understanding Career Identity</vt:lpstr>
      <vt:lpstr>Goals Setting and Mastering Change </vt:lpstr>
      <vt:lpstr>Cognitive vs. Emotional Empathy: Definition and 5 Key Differences to Know</vt:lpstr>
      <vt:lpstr>Persuasive Storytelling &amp; Public Speaking</vt:lpstr>
      <vt:lpstr>How to Prepare, Write &amp; Present a  Speech or Presentation</vt:lpstr>
      <vt:lpstr>What is Connotation and Examples to Understand</vt:lpstr>
      <vt:lpstr>Idea Creation in the Workplace</vt:lpstr>
      <vt:lpstr>12 Benefits of Continuing Learning at Work</vt:lpstr>
      <vt:lpstr>11 Top Human Resources Trends for 2023</vt:lpstr>
      <vt:lpstr>PowerPoint Presentation</vt:lpstr>
      <vt:lpstr>Defining a Powerful Personality and How  to Develop Your Own</vt:lpstr>
      <vt:lpstr>10 Effective Questioning Tips and Techniques</vt:lpstr>
      <vt:lpstr>Taking Customer Service Skills to  the Next Level</vt:lpstr>
      <vt:lpstr>The Art of Effective Email Responses and 13 Examples to Create Templates</vt:lpstr>
      <vt:lpstr>9 Effective Marketing Tactics for Salespeople</vt:lpstr>
      <vt:lpstr>Collaboration vs. Cooperate:   Definition and Differences</vt:lpstr>
      <vt:lpstr>What is Market Culture?  Advantage, Disadvantage &amp; Tips</vt:lpstr>
      <vt:lpstr>10 Expert Cross-Selling Tips for Sales Professionals</vt:lpstr>
      <vt:lpstr>5 Top Lead Qualification  Questions Checklist</vt:lpstr>
      <vt:lpstr>Understanding the Value of Partner Relationship Management</vt:lpstr>
      <vt:lpstr>9 Types of Sales Statistics and How Performance will Improve</vt:lpstr>
      <vt:lpstr>12 Effective Business Events to Host or Attend to Build Better Relationships</vt:lpstr>
      <vt:lpstr>25 Motivational Speaker Quotes to Live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Onesti  Learning &amp; Development</dc:title>
  <dc:creator>Vickie Onesti</dc:creator>
  <cp:lastModifiedBy>Vickie Onesti</cp:lastModifiedBy>
  <cp:revision>7</cp:revision>
  <cp:lastPrinted>2022-11-15T19:54:16Z</cp:lastPrinted>
  <dcterms:created xsi:type="dcterms:W3CDTF">2022-11-13T15:25:07Z</dcterms:created>
  <dcterms:modified xsi:type="dcterms:W3CDTF">2023-01-19T00:06:15Z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