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notesSlides/notesSlide2.xml" ContentType="application/vnd.openxmlformats-officedocument.presentationml.notesSlide+xml"/>
  <Override PartName="/ppt/charts/chart3.xml" ContentType="application/vnd.openxmlformats-officedocument.drawingml.chart+xml"/>
  <Override PartName="/ppt/drawings/drawing2.xml" ContentType="application/vnd.openxmlformats-officedocument.drawingml.chartshapes+xml"/>
  <Override PartName="/ppt/charts/chart4.xml" ContentType="application/vnd.openxmlformats-officedocument.drawingml.chart+xml"/>
  <Override PartName="/ppt/drawings/drawing3.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4" r:id="rId1"/>
  </p:sldMasterIdLst>
  <p:notesMasterIdLst>
    <p:notesMasterId r:id="rId23"/>
  </p:notesMasterIdLst>
  <p:handoutMasterIdLst>
    <p:handoutMasterId r:id="rId24"/>
  </p:handoutMasterIdLst>
  <p:sldIdLst>
    <p:sldId id="256" r:id="rId2"/>
    <p:sldId id="268" r:id="rId3"/>
    <p:sldId id="267" r:id="rId4"/>
    <p:sldId id="257" r:id="rId5"/>
    <p:sldId id="281" r:id="rId6"/>
    <p:sldId id="258" r:id="rId7"/>
    <p:sldId id="259" r:id="rId8"/>
    <p:sldId id="283" r:id="rId9"/>
    <p:sldId id="284" r:id="rId10"/>
    <p:sldId id="287" r:id="rId11"/>
    <p:sldId id="288" r:id="rId12"/>
    <p:sldId id="285" r:id="rId13"/>
    <p:sldId id="286" r:id="rId14"/>
    <p:sldId id="276" r:id="rId15"/>
    <p:sldId id="282" r:id="rId16"/>
    <p:sldId id="266" r:id="rId17"/>
    <p:sldId id="275" r:id="rId18"/>
    <p:sldId id="264" r:id="rId19"/>
    <p:sldId id="277" r:id="rId20"/>
    <p:sldId id="279" r:id="rId21"/>
    <p:sldId id="280" r:id="rId22"/>
  </p:sldIdLst>
  <p:sldSz cx="9144000" cy="6858000" type="screen4x3"/>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3A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605" autoAdjust="0"/>
    <p:restoredTop sz="86375" autoAdjust="0"/>
  </p:normalViewPr>
  <p:slideViewPr>
    <p:cSldViewPr>
      <p:cViewPr>
        <p:scale>
          <a:sx n="100" d="100"/>
          <a:sy n="100" d="100"/>
        </p:scale>
        <p:origin x="-896"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076"/>
    </p:cViewPr>
  </p:sorterViewPr>
  <p:notesViewPr>
    <p:cSldViewPr>
      <p:cViewPr varScale="1">
        <p:scale>
          <a:sx n="68" d="100"/>
          <a:sy n="68" d="100"/>
        </p:scale>
        <p:origin x="-1796" y="-68"/>
      </p:cViewPr>
      <p:guideLst>
        <p:guide orient="horz" pos="2208"/>
        <p:guide pos="292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415208515602216"/>
          <c:y val="0.15773794404731667"/>
          <c:w val="0.59678842228054818"/>
          <c:h val="0.79205099362579667"/>
        </c:manualLayout>
      </c:layout>
      <c:pieChart>
        <c:varyColors val="1"/>
        <c:ser>
          <c:idx val="0"/>
          <c:order val="0"/>
          <c:tx>
            <c:strRef>
              <c:f>Sheet1!$B$1</c:f>
              <c:strCache>
                <c:ptCount val="1"/>
                <c:pt idx="0">
                  <c:v>Sales</c:v>
                </c:pt>
              </c:strCache>
            </c:strRef>
          </c:tx>
          <c:explosion val="3"/>
          <c:dLbls>
            <c:dLbl>
              <c:idx val="0"/>
              <c:layout>
                <c:manualLayout>
                  <c:x val="-1.6864942528735632E-2"/>
                  <c:y val="-9.6704926624737952E-2"/>
                </c:manualLayout>
              </c:layout>
              <c:showLegendKey val="0"/>
              <c:showVal val="1"/>
              <c:showCatName val="1"/>
              <c:showSerName val="0"/>
              <c:showPercent val="0"/>
              <c:showBubbleSize val="0"/>
            </c:dLbl>
            <c:txPr>
              <a:bodyPr/>
              <a:lstStyle/>
              <a:p>
                <a:pPr>
                  <a:defRPr sz="800" b="1">
                    <a:latin typeface="Arial" panose="020B0604020202020204" pitchFamily="34" charset="0"/>
                    <a:cs typeface="Arial" panose="020B0604020202020204" pitchFamily="34" charset="0"/>
                  </a:defRPr>
                </a:pPr>
                <a:endParaRPr lang="en-US"/>
              </a:p>
            </c:txPr>
            <c:showLegendKey val="0"/>
            <c:showVal val="1"/>
            <c:showCatName val="1"/>
            <c:showSerName val="0"/>
            <c:showPercent val="0"/>
            <c:showBubbleSize val="0"/>
            <c:showLeaderLines val="1"/>
          </c:dLbls>
          <c:cat>
            <c:strRef>
              <c:f>Sheet1!$A$2:$A$19</c:f>
              <c:strCache>
                <c:ptCount val="18"/>
                <c:pt idx="0">
                  <c:v>Appliances</c:v>
                </c:pt>
                <c:pt idx="1">
                  <c:v>Building</c:v>
                </c:pt>
                <c:pt idx="2">
                  <c:v>Cleaning</c:v>
                </c:pt>
                <c:pt idx="3">
                  <c:v>Doors</c:v>
                </c:pt>
                <c:pt idx="4">
                  <c:v>Electrical</c:v>
                </c:pt>
                <c:pt idx="5">
                  <c:v>Elevator</c:v>
                </c:pt>
                <c:pt idx="6">
                  <c:v>Equipment</c:v>
                </c:pt>
                <c:pt idx="7">
                  <c:v>Exterior</c:v>
                </c:pt>
                <c:pt idx="8">
                  <c:v>**Interior</c:v>
                </c:pt>
                <c:pt idx="9">
                  <c:v>Landscaping</c:v>
                </c:pt>
                <c:pt idx="10">
                  <c:v>Life Safety</c:v>
                </c:pt>
                <c:pt idx="11">
                  <c:v>Lock &amp; Key</c:v>
                </c:pt>
                <c:pt idx="12">
                  <c:v>Mechanical</c:v>
                </c:pt>
                <c:pt idx="13">
                  <c:v>Pest Control</c:v>
                </c:pt>
                <c:pt idx="14">
                  <c:v>Plumbing</c:v>
                </c:pt>
                <c:pt idx="15">
                  <c:v>Public Services</c:v>
                </c:pt>
                <c:pt idx="16">
                  <c:v>Waste</c:v>
                </c:pt>
                <c:pt idx="17">
                  <c:v>Windows</c:v>
                </c:pt>
              </c:strCache>
            </c:strRef>
          </c:cat>
          <c:val>
            <c:numRef>
              <c:f>Sheet1!$B$2:$B$19</c:f>
              <c:numCache>
                <c:formatCode>General</c:formatCode>
                <c:ptCount val="18"/>
                <c:pt idx="0">
                  <c:v>138</c:v>
                </c:pt>
                <c:pt idx="1">
                  <c:v>31</c:v>
                </c:pt>
                <c:pt idx="2">
                  <c:v>6</c:v>
                </c:pt>
                <c:pt idx="3">
                  <c:v>267</c:v>
                </c:pt>
                <c:pt idx="4">
                  <c:v>325</c:v>
                </c:pt>
                <c:pt idx="5">
                  <c:v>12</c:v>
                </c:pt>
                <c:pt idx="6">
                  <c:v>18</c:v>
                </c:pt>
                <c:pt idx="7">
                  <c:v>41</c:v>
                </c:pt>
                <c:pt idx="8">
                  <c:v>579</c:v>
                </c:pt>
                <c:pt idx="9">
                  <c:v>16</c:v>
                </c:pt>
                <c:pt idx="10">
                  <c:v>218</c:v>
                </c:pt>
                <c:pt idx="11">
                  <c:v>267</c:v>
                </c:pt>
                <c:pt idx="12">
                  <c:v>151</c:v>
                </c:pt>
                <c:pt idx="13">
                  <c:v>490</c:v>
                </c:pt>
                <c:pt idx="14">
                  <c:v>742</c:v>
                </c:pt>
                <c:pt idx="15">
                  <c:v>4</c:v>
                </c:pt>
                <c:pt idx="16">
                  <c:v>248</c:v>
                </c:pt>
                <c:pt idx="17">
                  <c:v>56</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spPr>
    <a:noFill/>
    <a:ln w="12700">
      <a:solidFill>
        <a:schemeClr val="accent3">
          <a:lumMod val="75000"/>
        </a:schemeClr>
      </a:solidFill>
    </a:ln>
    <a:effectLst>
      <a:softEdge rad="317500"/>
    </a:effectLst>
  </c:sp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51543307086614"/>
          <c:y val="0.17174113115174056"/>
          <c:w val="0.53230418041804184"/>
          <c:h val="0.61094002525252522"/>
        </c:manualLayout>
      </c:layout>
      <c:pieChart>
        <c:varyColors val="1"/>
        <c:ser>
          <c:idx val="0"/>
          <c:order val="0"/>
          <c:tx>
            <c:strRef>
              <c:f>Sheet1!$B$1</c:f>
              <c:strCache>
                <c:ptCount val="1"/>
                <c:pt idx="0">
                  <c:v>Sales</c:v>
                </c:pt>
              </c:strCache>
            </c:strRef>
          </c:tx>
          <c:dLbls>
            <c:dLbl>
              <c:idx val="0"/>
              <c:layout>
                <c:manualLayout>
                  <c:x val="-8.7920845624385444E-2"/>
                  <c:y val="-3.632222222222222E-3"/>
                </c:manualLayout>
              </c:layout>
              <c:showLegendKey val="1"/>
              <c:showVal val="1"/>
              <c:showCatName val="1"/>
              <c:showSerName val="0"/>
              <c:showPercent val="0"/>
              <c:showBubbleSize val="0"/>
            </c:dLbl>
            <c:dLbl>
              <c:idx val="1"/>
              <c:layout>
                <c:manualLayout>
                  <c:x val="-1.9735958005249344E-2"/>
                  <c:y val="6.0267928152883017E-3"/>
                </c:manualLayout>
              </c:layout>
              <c:showLegendKey val="1"/>
              <c:showVal val="1"/>
              <c:showCatName val="1"/>
              <c:showSerName val="0"/>
              <c:showPercent val="0"/>
              <c:showBubbleSize val="0"/>
            </c:dLbl>
            <c:dLbl>
              <c:idx val="2"/>
              <c:layout>
                <c:manualLayout>
                  <c:x val="-4.8876597836774831E-3"/>
                  <c:y val="3.6503333333333332E-2"/>
                </c:manualLayout>
              </c:layout>
              <c:showLegendKey val="1"/>
              <c:showVal val="1"/>
              <c:showCatName val="1"/>
              <c:showSerName val="0"/>
              <c:showPercent val="0"/>
              <c:showBubbleSize val="0"/>
            </c:dLbl>
            <c:dLbl>
              <c:idx val="3"/>
              <c:layout>
                <c:manualLayout>
                  <c:x val="0.13201917404129793"/>
                  <c:y val="-6.8044166666666669E-2"/>
                </c:manualLayout>
              </c:layout>
              <c:showLegendKey val="1"/>
              <c:showVal val="1"/>
              <c:showCatName val="1"/>
              <c:showSerName val="0"/>
              <c:showPercent val="0"/>
              <c:showBubbleSize val="0"/>
            </c:dLbl>
            <c:dLbl>
              <c:idx val="4"/>
              <c:layout>
                <c:manualLayout>
                  <c:x val="-5.8201015531660696E-2"/>
                  <c:y val="0.1089185606060606"/>
                </c:manualLayout>
              </c:layout>
              <c:showLegendKey val="1"/>
              <c:showVal val="1"/>
              <c:showCatName val="1"/>
              <c:showSerName val="0"/>
              <c:showPercent val="0"/>
              <c:showBubbleSize val="0"/>
            </c:dLbl>
            <c:txPr>
              <a:bodyPr/>
              <a:lstStyle/>
              <a:p>
                <a:pPr>
                  <a:defRPr sz="800" b="1">
                    <a:latin typeface="Arial" panose="020B0604020202020204" pitchFamily="34" charset="0"/>
                    <a:cs typeface="Arial" panose="020B0604020202020204" pitchFamily="34" charset="0"/>
                  </a:defRPr>
                </a:pPr>
                <a:endParaRPr lang="en-US"/>
              </a:p>
            </c:txPr>
            <c:showLegendKey val="1"/>
            <c:showVal val="1"/>
            <c:showCatName val="1"/>
            <c:showSerName val="0"/>
            <c:showPercent val="0"/>
            <c:showBubbleSize val="0"/>
            <c:showLeaderLines val="1"/>
          </c:dLbls>
          <c:cat>
            <c:strRef>
              <c:f>Sheet1!$A$2:$A$6</c:f>
              <c:strCache>
                <c:ptCount val="5"/>
                <c:pt idx="0">
                  <c:v>General </c:v>
                </c:pt>
                <c:pt idx="1">
                  <c:v>Life safety</c:v>
                </c:pt>
                <c:pt idx="2">
                  <c:v>Move out</c:v>
                </c:pt>
                <c:pt idx="3">
                  <c:v>Priority</c:v>
                </c:pt>
                <c:pt idx="4">
                  <c:v>Urgent</c:v>
                </c:pt>
              </c:strCache>
            </c:strRef>
          </c:cat>
          <c:val>
            <c:numRef>
              <c:f>Sheet1!$B$2:$B$6</c:f>
              <c:numCache>
                <c:formatCode>General</c:formatCode>
                <c:ptCount val="5"/>
                <c:pt idx="0">
                  <c:v>474</c:v>
                </c:pt>
                <c:pt idx="1">
                  <c:v>2</c:v>
                </c:pt>
                <c:pt idx="2">
                  <c:v>229</c:v>
                </c:pt>
                <c:pt idx="3">
                  <c:v>1961</c:v>
                </c:pt>
                <c:pt idx="4">
                  <c:v>943</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spPr>
    <a:noFill/>
    <a:effectLst>
      <a:softEdge rad="317500"/>
    </a:effectLst>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dLbls>
            <c:dLbl>
              <c:idx val="0"/>
              <c:layout/>
              <c:tx>
                <c:rich>
                  <a:bodyPr/>
                  <a:lstStyle/>
                  <a:p>
                    <a:r>
                      <a:rPr lang="en-US" dirty="0"/>
                      <a:t>Rent </a:t>
                    </a:r>
                    <a:r>
                      <a:rPr lang="en-US" dirty="0" smtClean="0"/>
                      <a:t>Revenue  </a:t>
                    </a:r>
                    <a:r>
                      <a:rPr lang="en-US" dirty="0"/>
                      <a:t>4,344,499 </a:t>
                    </a:r>
                    <a:endParaRPr lang="en-US" dirty="0" smtClean="0"/>
                  </a:p>
                  <a:p>
                    <a:r>
                      <a:rPr lang="en-US" dirty="0" smtClean="0"/>
                      <a:t>27</a:t>
                    </a:r>
                    <a:r>
                      <a:rPr lang="en-US" dirty="0"/>
                      <a:t>%</a:t>
                    </a:r>
                  </a:p>
                </c:rich>
              </c:tx>
              <c:showLegendKey val="0"/>
              <c:showVal val="1"/>
              <c:showCatName val="1"/>
              <c:showSerName val="0"/>
              <c:showPercent val="1"/>
              <c:showBubbleSize val="0"/>
            </c:dLbl>
            <c:dLbl>
              <c:idx val="1"/>
              <c:layout>
                <c:manualLayout>
                  <c:x val="-0.13753008354871671"/>
                  <c:y val="-0.1582035854008815"/>
                </c:manualLayout>
              </c:layout>
              <c:tx>
                <c:rich>
                  <a:bodyPr/>
                  <a:lstStyle/>
                  <a:p>
                    <a:r>
                      <a:rPr lang="en-US" dirty="0"/>
                      <a:t>RGI Subsidy </a:t>
                    </a:r>
                    <a:r>
                      <a:rPr lang="en-US" dirty="0" smtClean="0"/>
                      <a:t>4,233,010 </a:t>
                    </a:r>
                  </a:p>
                  <a:p>
                    <a:r>
                      <a:rPr lang="en-US" dirty="0" smtClean="0"/>
                      <a:t>26</a:t>
                    </a:r>
                    <a:r>
                      <a:rPr lang="en-US" dirty="0"/>
                      <a:t>%</a:t>
                    </a:r>
                  </a:p>
                </c:rich>
              </c:tx>
              <c:showLegendKey val="0"/>
              <c:showVal val="1"/>
              <c:showCatName val="1"/>
              <c:showSerName val="0"/>
              <c:showPercent val="1"/>
              <c:showBubbleSize val="0"/>
            </c:dLbl>
            <c:dLbl>
              <c:idx val="2"/>
              <c:layout/>
              <c:tx>
                <c:rich>
                  <a:bodyPr/>
                  <a:lstStyle/>
                  <a:p>
                    <a:r>
                      <a:rPr lang="en-CA" dirty="0"/>
                      <a:t>Subsidy for Rent Supplement &amp; Portable </a:t>
                    </a:r>
                    <a:r>
                      <a:rPr lang="en-CA" dirty="0" smtClean="0"/>
                      <a:t>Housing  </a:t>
                    </a:r>
                    <a:r>
                      <a:rPr lang="en-CA" dirty="0"/>
                      <a:t>3,479,086 </a:t>
                    </a:r>
                    <a:endParaRPr lang="en-CA" dirty="0" smtClean="0"/>
                  </a:p>
                  <a:p>
                    <a:r>
                      <a:rPr lang="en-CA" dirty="0" smtClean="0"/>
                      <a:t>22</a:t>
                    </a:r>
                    <a:r>
                      <a:rPr lang="en-CA" dirty="0"/>
                      <a:t>%</a:t>
                    </a:r>
                  </a:p>
                </c:rich>
              </c:tx>
              <c:showLegendKey val="0"/>
              <c:showVal val="1"/>
              <c:showCatName val="1"/>
              <c:showSerName val="0"/>
              <c:showPercent val="1"/>
              <c:showBubbleSize val="0"/>
            </c:dLbl>
            <c:dLbl>
              <c:idx val="3"/>
              <c:layout/>
              <c:tx>
                <c:rich>
                  <a:bodyPr/>
                  <a:lstStyle/>
                  <a:p>
                    <a:r>
                      <a:rPr lang="en-CA" dirty="0"/>
                      <a:t>Affordable Housing Grants,  </a:t>
                    </a:r>
                    <a:r>
                      <a:rPr lang="en-CA"/>
                      <a:t>2,635,231 </a:t>
                    </a:r>
                    <a:r>
                      <a:rPr lang="en-CA" smtClean="0"/>
                      <a:t>16</a:t>
                    </a:r>
                    <a:r>
                      <a:rPr lang="en-CA" dirty="0"/>
                      <a:t>%</a:t>
                    </a:r>
                  </a:p>
                </c:rich>
              </c:tx>
              <c:showLegendKey val="0"/>
              <c:showVal val="1"/>
              <c:showCatName val="1"/>
              <c:showSerName val="0"/>
              <c:showPercent val="1"/>
              <c:showBubbleSize val="0"/>
            </c:dLbl>
            <c:dLbl>
              <c:idx val="4"/>
              <c:layout/>
              <c:tx>
                <c:rich>
                  <a:bodyPr/>
                  <a:lstStyle/>
                  <a:p>
                    <a:r>
                      <a:rPr lang="en-US" dirty="0"/>
                      <a:t>Management Service Fee,  </a:t>
                    </a:r>
                    <a:r>
                      <a:rPr lang="en-US"/>
                      <a:t>970,788 </a:t>
                    </a:r>
                    <a:endParaRPr lang="en-US" smtClean="0"/>
                  </a:p>
                  <a:p>
                    <a:r>
                      <a:rPr lang="en-US" smtClean="0"/>
                      <a:t> </a:t>
                    </a:r>
                    <a:r>
                      <a:rPr lang="en-US" dirty="0"/>
                      <a:t>6%</a:t>
                    </a:r>
                  </a:p>
                </c:rich>
              </c:tx>
              <c:showLegendKey val="0"/>
              <c:showVal val="1"/>
              <c:showCatName val="1"/>
              <c:showSerName val="0"/>
              <c:showPercent val="1"/>
              <c:showBubbleSize val="0"/>
            </c:dLbl>
            <c:dLbl>
              <c:idx val="5"/>
              <c:layout/>
              <c:tx>
                <c:rich>
                  <a:bodyPr/>
                  <a:lstStyle/>
                  <a:p>
                    <a:r>
                      <a:rPr lang="en-US" dirty="0"/>
                      <a:t>Other </a:t>
                    </a:r>
                    <a:r>
                      <a:rPr lang="en-US" dirty="0" smtClean="0"/>
                      <a:t>Revenue  </a:t>
                    </a:r>
                    <a:r>
                      <a:rPr lang="en-US" dirty="0"/>
                      <a:t>530,253 </a:t>
                    </a:r>
                    <a:endParaRPr lang="en-US" dirty="0" smtClean="0"/>
                  </a:p>
                  <a:p>
                    <a:r>
                      <a:rPr lang="en-US" dirty="0" smtClean="0"/>
                      <a:t> </a:t>
                    </a:r>
                    <a:r>
                      <a:rPr lang="en-US" dirty="0"/>
                      <a:t>3%</a:t>
                    </a:r>
                  </a:p>
                </c:rich>
              </c:tx>
              <c:showLegendKey val="0"/>
              <c:showVal val="1"/>
              <c:showCatName val="1"/>
              <c:showSerName val="0"/>
              <c:showPercent val="1"/>
              <c:showBubbleSize val="0"/>
            </c:dLbl>
            <c:txPr>
              <a:bodyPr/>
              <a:lstStyle/>
              <a:p>
                <a:pPr>
                  <a:defRPr sz="900" b="1">
                    <a:latin typeface="Arial" panose="020B0604020202020204" pitchFamily="34" charset="0"/>
                    <a:cs typeface="Arial" panose="020B0604020202020204" pitchFamily="34" charset="0"/>
                  </a:defRPr>
                </a:pPr>
                <a:endParaRPr lang="en-US"/>
              </a:p>
            </c:txPr>
            <c:showLegendKey val="0"/>
            <c:showVal val="1"/>
            <c:showCatName val="1"/>
            <c:showSerName val="0"/>
            <c:showPercent val="1"/>
            <c:showBubbleSize val="0"/>
            <c:showLeaderLines val="1"/>
          </c:dLbls>
          <c:cat>
            <c:strRef>
              <c:f>'2019'!$A$32:$A$37</c:f>
              <c:strCache>
                <c:ptCount val="6"/>
                <c:pt idx="0">
                  <c:v>Rent Revenue</c:v>
                </c:pt>
                <c:pt idx="1">
                  <c:v>RGI Subsidy </c:v>
                </c:pt>
                <c:pt idx="2">
                  <c:v>Subsidy for Rent Supplement &amp; Portable Housing</c:v>
                </c:pt>
                <c:pt idx="3">
                  <c:v>Affordable Housing Grants</c:v>
                </c:pt>
                <c:pt idx="4">
                  <c:v>Management Service Fee</c:v>
                </c:pt>
                <c:pt idx="5">
                  <c:v>Other Revenue</c:v>
                </c:pt>
              </c:strCache>
            </c:strRef>
          </c:cat>
          <c:val>
            <c:numRef>
              <c:f>'2019'!$B$32:$B$37</c:f>
              <c:numCache>
                <c:formatCode>_(* #,##0_);_(* \(#,##0\);_(* "-"??_);_(@_)</c:formatCode>
                <c:ptCount val="6"/>
                <c:pt idx="0">
                  <c:v>4344498.74</c:v>
                </c:pt>
                <c:pt idx="1">
                  <c:v>4233010.12</c:v>
                </c:pt>
                <c:pt idx="2">
                  <c:v>3479085.84</c:v>
                </c:pt>
                <c:pt idx="3">
                  <c:v>2635231</c:v>
                </c:pt>
                <c:pt idx="4">
                  <c:v>970788</c:v>
                </c:pt>
                <c:pt idx="5">
                  <c:v>530252.69999999995</c:v>
                </c:pt>
              </c:numCache>
            </c:numRef>
          </c:val>
        </c:ser>
        <c:dLbls>
          <c:showLegendKey val="0"/>
          <c:showVal val="0"/>
          <c:showCatName val="0"/>
          <c:showSerName val="0"/>
          <c:showPercent val="0"/>
          <c:showBubbleSize val="0"/>
          <c:showLeaderLines val="1"/>
        </c:dLbls>
        <c:firstSliceAng val="0"/>
      </c:pieChart>
    </c:plotArea>
    <c:legend>
      <c:legendPos val="r"/>
      <c:layout/>
      <c:overlay val="0"/>
      <c:txPr>
        <a:bodyPr/>
        <a:lstStyle/>
        <a:p>
          <a:pPr>
            <a:defRPr sz="900" b="1">
              <a:latin typeface="Arial" panose="020B0604020202020204" pitchFamily="34" charset="0"/>
              <a:cs typeface="Arial" panose="020B0604020202020204" pitchFamily="34" charset="0"/>
            </a:defRPr>
          </a:pPr>
          <a:endParaRPr lang="en-US"/>
        </a:p>
      </c:txPr>
    </c:legend>
    <c:plotVisOnly val="1"/>
    <c:dispBlanksAs val="gap"/>
    <c:showDLblsOverMax val="0"/>
  </c:chart>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dLbls>
            <c:dLbl>
              <c:idx val="0"/>
              <c:layout/>
              <c:tx>
                <c:rich>
                  <a:bodyPr/>
                  <a:lstStyle/>
                  <a:p>
                    <a:r>
                      <a:rPr lang="en-CA" dirty="0"/>
                      <a:t>Interest on long-term </a:t>
                    </a:r>
                    <a:r>
                      <a:rPr lang="en-CA" dirty="0" smtClean="0"/>
                      <a:t>debt  </a:t>
                    </a:r>
                    <a:r>
                      <a:rPr lang="en-CA" dirty="0"/>
                      <a:t>341,836 </a:t>
                    </a:r>
                    <a:endParaRPr lang="en-CA" dirty="0" smtClean="0"/>
                  </a:p>
                  <a:p>
                    <a:r>
                      <a:rPr lang="en-CA" dirty="0" smtClean="0"/>
                      <a:t>2</a:t>
                    </a:r>
                    <a:r>
                      <a:rPr lang="en-CA" dirty="0"/>
                      <a:t>%</a:t>
                    </a:r>
                  </a:p>
                </c:rich>
              </c:tx>
              <c:dLblPos val="bestFit"/>
              <c:showLegendKey val="0"/>
              <c:showVal val="1"/>
              <c:showCatName val="1"/>
              <c:showSerName val="0"/>
              <c:showPercent val="1"/>
              <c:showBubbleSize val="0"/>
            </c:dLbl>
            <c:dLbl>
              <c:idx val="1"/>
              <c:layout/>
              <c:tx>
                <c:rich>
                  <a:bodyPr/>
                  <a:lstStyle/>
                  <a:p>
                    <a:r>
                      <a:rPr lang="en-US" smtClean="0"/>
                      <a:t>Administration  </a:t>
                    </a:r>
                    <a:r>
                      <a:rPr lang="en-US"/>
                      <a:t>804,426 </a:t>
                    </a:r>
                    <a:r>
                      <a:rPr lang="en-US" baseline="0" smtClean="0"/>
                      <a:t> </a:t>
                    </a:r>
                  </a:p>
                  <a:p>
                    <a:r>
                      <a:rPr lang="en-US" smtClean="0"/>
                      <a:t>6</a:t>
                    </a:r>
                    <a:r>
                      <a:rPr lang="en-US" dirty="0"/>
                      <a:t>%</a:t>
                    </a:r>
                  </a:p>
                </c:rich>
              </c:tx>
              <c:dLblPos val="bestFit"/>
              <c:showLegendKey val="0"/>
              <c:showVal val="1"/>
              <c:showCatName val="1"/>
              <c:showSerName val="0"/>
              <c:showPercent val="1"/>
              <c:showBubbleSize val="0"/>
            </c:dLbl>
            <c:dLbl>
              <c:idx val="2"/>
              <c:layout/>
              <c:tx>
                <c:rich>
                  <a:bodyPr/>
                  <a:lstStyle/>
                  <a:p>
                    <a:r>
                      <a:rPr lang="en-US" dirty="0" smtClean="0"/>
                      <a:t>Utilities  </a:t>
                    </a:r>
                    <a:r>
                      <a:rPr lang="en-US" dirty="0"/>
                      <a:t>832,510 </a:t>
                    </a:r>
                    <a:r>
                      <a:rPr lang="en-US" dirty="0" smtClean="0"/>
                      <a:t> </a:t>
                    </a:r>
                    <a:r>
                      <a:rPr lang="en-US" dirty="0"/>
                      <a:t>6%</a:t>
                    </a:r>
                  </a:p>
                </c:rich>
              </c:tx>
              <c:dLblPos val="bestFit"/>
              <c:showLegendKey val="0"/>
              <c:showVal val="1"/>
              <c:showCatName val="1"/>
              <c:showSerName val="0"/>
              <c:showPercent val="1"/>
              <c:showBubbleSize val="0"/>
            </c:dLbl>
            <c:dLbl>
              <c:idx val="3"/>
              <c:layout>
                <c:manualLayout>
                  <c:x val="2.6235601033985728E-2"/>
                  <c:y val="-7.4929227596550435E-2"/>
                </c:manualLayout>
              </c:layout>
              <c:tx>
                <c:rich>
                  <a:bodyPr/>
                  <a:lstStyle/>
                  <a:p>
                    <a:r>
                      <a:rPr lang="en-CA" sz="900" b="1" dirty="0"/>
                      <a:t>Management Service Fee Related </a:t>
                    </a:r>
                    <a:r>
                      <a:rPr lang="en-CA" sz="900" b="1" dirty="0" smtClean="0"/>
                      <a:t>Expenses </a:t>
                    </a:r>
                    <a:r>
                      <a:rPr lang="en-CA" sz="900" b="1" dirty="0"/>
                      <a:t>886,730 </a:t>
                    </a:r>
                    <a:endParaRPr lang="en-CA" sz="900" b="1" dirty="0" smtClean="0"/>
                  </a:p>
                  <a:p>
                    <a:r>
                      <a:rPr lang="en-CA" sz="900" b="1" dirty="0" smtClean="0"/>
                      <a:t>7</a:t>
                    </a:r>
                    <a:r>
                      <a:rPr lang="en-CA" sz="900" b="1" dirty="0"/>
                      <a:t>%</a:t>
                    </a:r>
                    <a:endParaRPr lang="en-CA" sz="800" b="1" dirty="0"/>
                  </a:p>
                </c:rich>
              </c:tx>
              <c:dLblPos val="bestFit"/>
              <c:showLegendKey val="0"/>
              <c:showVal val="1"/>
              <c:showCatName val="1"/>
              <c:showSerName val="0"/>
              <c:showPercent val="1"/>
              <c:showBubbleSize val="0"/>
            </c:dLbl>
            <c:dLbl>
              <c:idx val="4"/>
              <c:layout/>
              <c:tx>
                <c:rich>
                  <a:bodyPr/>
                  <a:lstStyle/>
                  <a:p>
                    <a:r>
                      <a:rPr lang="en-US"/>
                      <a:t>Maintenance </a:t>
                    </a:r>
                    <a:r>
                      <a:rPr lang="en-US" smtClean="0"/>
                      <a:t>Repairs  </a:t>
                    </a:r>
                    <a:r>
                      <a:rPr lang="en-US"/>
                      <a:t>1,299,894 </a:t>
                    </a:r>
                    <a:endParaRPr lang="en-US" smtClean="0"/>
                  </a:p>
                  <a:p>
                    <a:r>
                      <a:rPr lang="en-US" smtClean="0"/>
                      <a:t>10</a:t>
                    </a:r>
                    <a:r>
                      <a:rPr lang="en-US" dirty="0"/>
                      <a:t>%</a:t>
                    </a:r>
                  </a:p>
                </c:rich>
              </c:tx>
              <c:dLblPos val="bestFit"/>
              <c:showLegendKey val="0"/>
              <c:showVal val="1"/>
              <c:showCatName val="1"/>
              <c:showSerName val="0"/>
              <c:showPercent val="1"/>
              <c:showBubbleSize val="0"/>
            </c:dLbl>
            <c:dLbl>
              <c:idx val="5"/>
              <c:layout/>
              <c:tx>
                <c:rich>
                  <a:bodyPr/>
                  <a:lstStyle/>
                  <a:p>
                    <a:r>
                      <a:rPr lang="en-US"/>
                      <a:t>Amortization </a:t>
                    </a:r>
                    <a:r>
                      <a:rPr lang="en-US" smtClean="0"/>
                      <a:t>expense </a:t>
                    </a:r>
                    <a:r>
                      <a:rPr lang="en-US"/>
                      <a:t>1,813,247 </a:t>
                    </a:r>
                    <a:r>
                      <a:rPr lang="en-US" smtClean="0"/>
                      <a:t>14</a:t>
                    </a:r>
                    <a:r>
                      <a:rPr lang="en-US" dirty="0"/>
                      <a:t>%</a:t>
                    </a:r>
                  </a:p>
                </c:rich>
              </c:tx>
              <c:dLblPos val="bestFit"/>
              <c:showLegendKey val="0"/>
              <c:showVal val="1"/>
              <c:showCatName val="1"/>
              <c:showSerName val="0"/>
              <c:showPercent val="1"/>
              <c:showBubbleSize val="0"/>
            </c:dLbl>
            <c:dLbl>
              <c:idx val="6"/>
              <c:layout>
                <c:manualLayout>
                  <c:x val="3.4777419085851788E-2"/>
                  <c:y val="-0.14808445819272592"/>
                </c:manualLayout>
              </c:layout>
              <c:tx>
                <c:rich>
                  <a:bodyPr/>
                  <a:lstStyle/>
                  <a:p>
                    <a:r>
                      <a:rPr lang="en-US" dirty="0"/>
                      <a:t>Municipal </a:t>
                    </a:r>
                    <a:r>
                      <a:rPr lang="en-US" dirty="0" smtClean="0"/>
                      <a:t>taxes 1,835,165 </a:t>
                    </a:r>
                  </a:p>
                  <a:p>
                    <a:r>
                      <a:rPr lang="en-US" dirty="0" smtClean="0"/>
                      <a:t>14</a:t>
                    </a:r>
                    <a:r>
                      <a:rPr lang="en-US" dirty="0"/>
                      <a:t>%</a:t>
                    </a:r>
                  </a:p>
                </c:rich>
              </c:tx>
              <c:dLblPos val="bestFit"/>
              <c:showLegendKey val="0"/>
              <c:showVal val="1"/>
              <c:showCatName val="1"/>
              <c:showSerName val="0"/>
              <c:showPercent val="1"/>
              <c:showBubbleSize val="0"/>
            </c:dLbl>
            <c:dLbl>
              <c:idx val="7"/>
              <c:layout/>
              <c:tx>
                <c:rich>
                  <a:bodyPr/>
                  <a:lstStyle/>
                  <a:p>
                    <a:r>
                      <a:rPr lang="en-US" dirty="0"/>
                      <a:t>Salary </a:t>
                    </a:r>
                    <a:r>
                      <a:rPr lang="en-US"/>
                      <a:t>&amp; </a:t>
                    </a:r>
                    <a:r>
                      <a:rPr lang="en-US" smtClean="0"/>
                      <a:t>Benefits  </a:t>
                    </a:r>
                    <a:r>
                      <a:rPr lang="en-US"/>
                      <a:t>1,950,885 </a:t>
                    </a:r>
                    <a:endParaRPr lang="en-US" smtClean="0"/>
                  </a:p>
                  <a:p>
                    <a:r>
                      <a:rPr lang="en-US" smtClean="0"/>
                      <a:t>15</a:t>
                    </a:r>
                    <a:r>
                      <a:rPr lang="en-US" dirty="0"/>
                      <a:t>%</a:t>
                    </a:r>
                  </a:p>
                </c:rich>
              </c:tx>
              <c:dLblPos val="bestFit"/>
              <c:showLegendKey val="0"/>
              <c:showVal val="1"/>
              <c:showCatName val="1"/>
              <c:showSerName val="0"/>
              <c:showPercent val="1"/>
              <c:showBubbleSize val="0"/>
            </c:dLbl>
            <c:dLbl>
              <c:idx val="8"/>
              <c:layout/>
              <c:tx>
                <c:rich>
                  <a:bodyPr/>
                  <a:lstStyle/>
                  <a:p>
                    <a:r>
                      <a:rPr lang="en-CA" dirty="0"/>
                      <a:t>Rent Supplement &amp; Portable </a:t>
                    </a:r>
                    <a:r>
                      <a:rPr lang="en-CA" dirty="0" smtClean="0"/>
                      <a:t>Housing Benefit Costs 3,479,086 </a:t>
                    </a:r>
                  </a:p>
                  <a:p>
                    <a:r>
                      <a:rPr lang="en-CA" dirty="0" smtClean="0"/>
                      <a:t>26</a:t>
                    </a:r>
                    <a:r>
                      <a:rPr lang="en-CA" dirty="0"/>
                      <a:t>%</a:t>
                    </a:r>
                  </a:p>
                </c:rich>
              </c:tx>
              <c:dLblPos val="bestFit"/>
              <c:showLegendKey val="0"/>
              <c:showVal val="1"/>
              <c:showCatName val="1"/>
              <c:showSerName val="0"/>
              <c:showPercent val="1"/>
              <c:showBubbleSize val="0"/>
            </c:dLbl>
            <c:txPr>
              <a:bodyPr/>
              <a:lstStyle/>
              <a:p>
                <a:pPr>
                  <a:defRPr sz="900" b="1">
                    <a:latin typeface="Arial" panose="020B0604020202020204" pitchFamily="34" charset="0"/>
                    <a:cs typeface="Arial" panose="020B0604020202020204" pitchFamily="34" charset="0"/>
                  </a:defRPr>
                </a:pPr>
                <a:endParaRPr lang="en-US"/>
              </a:p>
            </c:txPr>
            <c:dLblPos val="bestFit"/>
            <c:showLegendKey val="0"/>
            <c:showVal val="1"/>
            <c:showCatName val="1"/>
            <c:showSerName val="0"/>
            <c:showPercent val="1"/>
            <c:showBubbleSize val="0"/>
            <c:showLeaderLines val="1"/>
          </c:dLbls>
          <c:cat>
            <c:strRef>
              <c:f>'2019'!$A$17:$A$25</c:f>
              <c:strCache>
                <c:ptCount val="9"/>
                <c:pt idx="0">
                  <c:v>Interest on long-term debt</c:v>
                </c:pt>
                <c:pt idx="1">
                  <c:v>Administration</c:v>
                </c:pt>
                <c:pt idx="2">
                  <c:v>Utilities</c:v>
                </c:pt>
                <c:pt idx="3">
                  <c:v>Management Service Fee Related Expenses</c:v>
                </c:pt>
                <c:pt idx="4">
                  <c:v>Maintenance Repairs</c:v>
                </c:pt>
                <c:pt idx="5">
                  <c:v>Amortization expense</c:v>
                </c:pt>
                <c:pt idx="6">
                  <c:v>Municipal taxes </c:v>
                </c:pt>
                <c:pt idx="7">
                  <c:v>Salary &amp; Benefits</c:v>
                </c:pt>
                <c:pt idx="8">
                  <c:v>Rent Supplement &amp; Portable Housing Benefit Costs</c:v>
                </c:pt>
              </c:strCache>
            </c:strRef>
          </c:cat>
          <c:val>
            <c:numRef>
              <c:f>'2019'!$B$17:$B$25</c:f>
              <c:numCache>
                <c:formatCode>_(* #,##0_);_(* \(#,##0\);_(* "-"??_);_(@_)</c:formatCode>
                <c:ptCount val="9"/>
                <c:pt idx="0">
                  <c:v>341836</c:v>
                </c:pt>
                <c:pt idx="1">
                  <c:v>804426</c:v>
                </c:pt>
                <c:pt idx="2">
                  <c:v>832510</c:v>
                </c:pt>
                <c:pt idx="3">
                  <c:v>886730</c:v>
                </c:pt>
                <c:pt idx="4">
                  <c:v>1299894</c:v>
                </c:pt>
                <c:pt idx="5">
                  <c:v>1813247</c:v>
                </c:pt>
                <c:pt idx="6">
                  <c:v>1835165</c:v>
                </c:pt>
                <c:pt idx="7">
                  <c:v>1950885</c:v>
                </c:pt>
                <c:pt idx="8">
                  <c:v>3479086</c:v>
                </c:pt>
              </c:numCache>
            </c:numRef>
          </c:val>
        </c:ser>
        <c:dLbls>
          <c:dLblPos val="bestFit"/>
          <c:showLegendKey val="0"/>
          <c:showVal val="1"/>
          <c:showCatName val="0"/>
          <c:showSerName val="0"/>
          <c:showPercent val="0"/>
          <c:showBubbleSize val="0"/>
          <c:showLeaderLines val="1"/>
        </c:dLbls>
        <c:firstSliceAng val="0"/>
      </c:pieChart>
    </c:plotArea>
    <c:legend>
      <c:legendPos val="r"/>
      <c:layout>
        <c:manualLayout>
          <c:xMode val="edge"/>
          <c:yMode val="edge"/>
          <c:x val="0.65052950075642968"/>
          <c:y val="0.33111243907011623"/>
          <c:w val="0.31316187594553707"/>
          <c:h val="0.64134655043119615"/>
        </c:manualLayout>
      </c:layout>
      <c:overlay val="0"/>
      <c:txPr>
        <a:bodyPr/>
        <a:lstStyle/>
        <a:p>
          <a:pPr>
            <a:defRPr sz="900" b="1">
              <a:latin typeface="Arial" panose="020B0604020202020204" pitchFamily="34" charset="0"/>
              <a:cs typeface="Arial" panose="020B0604020202020204" pitchFamily="34" charset="0"/>
            </a:defRPr>
          </a:pPr>
          <a:endParaRPr lang="en-US"/>
        </a:p>
      </c:txPr>
    </c:legend>
    <c:plotVisOnly val="1"/>
    <c:dispBlanksAs val="gap"/>
    <c:showDLblsOverMax val="0"/>
  </c:chart>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0.37956</cdr:x>
      <cdr:y>0.80188</cdr:y>
    </cdr:from>
    <cdr:to>
      <cdr:x>1</cdr:x>
      <cdr:y>0.86475</cdr:y>
    </cdr:to>
    <cdr:sp macro="" textlink="">
      <cdr:nvSpPr>
        <cdr:cNvPr id="2" name="TextBox 3"/>
        <cdr:cNvSpPr txBox="1"/>
      </cdr:nvSpPr>
      <cdr:spPr>
        <a:xfrm xmlns:a="http://schemas.openxmlformats.org/drawingml/2006/main">
          <a:off x="1587500" y="2944168"/>
          <a:ext cx="2590800" cy="230832"/>
        </a:xfrm>
        <a:prstGeom xmlns:a="http://schemas.openxmlformats.org/drawingml/2006/main" prst="rect">
          <a:avLst/>
        </a:prstGeom>
        <a:noFill xmlns:a="http://schemas.openxmlformats.org/drawingml/2006/main"/>
      </cdr:spPr>
    </cdr:sp>
  </cdr:relSizeAnchor>
</c:userShapes>
</file>

<file path=ppt/drawings/drawing2.xml><?xml version="1.0" encoding="utf-8"?>
<c:userShapes xmlns:c="http://schemas.openxmlformats.org/drawingml/2006/chart">
  <cdr:relSizeAnchor xmlns:cdr="http://schemas.openxmlformats.org/drawingml/2006/chartDrawing">
    <cdr:from>
      <cdr:x>0.63511</cdr:x>
      <cdr:y>0.03176</cdr:y>
    </cdr:from>
    <cdr:to>
      <cdr:x>0.93516</cdr:x>
      <cdr:y>0.09132</cdr:y>
    </cdr:to>
    <cdr:sp macro="" textlink="">
      <cdr:nvSpPr>
        <cdr:cNvPr id="2" name="Rectangle 1"/>
        <cdr:cNvSpPr/>
      </cdr:nvSpPr>
      <cdr:spPr>
        <a:xfrm xmlns:a="http://schemas.openxmlformats.org/drawingml/2006/main">
          <a:off x="3962400" y="128262"/>
          <a:ext cx="1871975" cy="240539"/>
        </a:xfrm>
        <a:prstGeom xmlns:a="http://schemas.openxmlformats.org/drawingml/2006/main" prst="rect">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sz="1000" b="1" dirty="0">
              <a:latin typeface="Arial" panose="020B0604020202020204" pitchFamily="34" charset="0"/>
              <a:cs typeface="Arial" panose="020B0604020202020204" pitchFamily="34" charset="0"/>
            </a:rPr>
            <a:t>2019 Revenues  $16,192,866</a:t>
          </a:r>
        </a:p>
      </cdr:txBody>
    </cdr:sp>
  </cdr:relSizeAnchor>
</c:userShapes>
</file>

<file path=ppt/drawings/drawing3.xml><?xml version="1.0" encoding="utf-8"?>
<c:userShapes xmlns:c="http://schemas.openxmlformats.org/drawingml/2006/chart">
  <cdr:relSizeAnchor xmlns:cdr="http://schemas.openxmlformats.org/drawingml/2006/chartDrawing">
    <cdr:from>
      <cdr:x>0.62935</cdr:x>
      <cdr:y>0.00149</cdr:y>
    </cdr:from>
    <cdr:to>
      <cdr:x>0.9324</cdr:x>
      <cdr:y>0.06166</cdr:y>
    </cdr:to>
    <cdr:sp macro="" textlink="">
      <cdr:nvSpPr>
        <cdr:cNvPr id="2" name="Rectangle 1"/>
        <cdr:cNvSpPr/>
      </cdr:nvSpPr>
      <cdr:spPr>
        <a:xfrm xmlns:a="http://schemas.openxmlformats.org/drawingml/2006/main">
          <a:off x="3962400" y="6350"/>
          <a:ext cx="1908011" cy="256758"/>
        </a:xfrm>
        <a:prstGeom xmlns:a="http://schemas.openxmlformats.org/drawingml/2006/main" prst="rect">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sz="1000" b="1" dirty="0">
              <a:latin typeface="Arial" panose="020B0604020202020204" pitchFamily="34" charset="0"/>
              <a:cs typeface="Arial" panose="020B0604020202020204" pitchFamily="34" charset="0"/>
            </a:rPr>
            <a:t>2019 Expenses   $13,243,779 </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5266347" y="0"/>
            <a:ext cx="4028440" cy="350520"/>
          </a:xfrm>
          <a:prstGeom prst="rect">
            <a:avLst/>
          </a:prstGeom>
        </p:spPr>
        <p:txBody>
          <a:bodyPr vert="horz" lIns="93177" tIns="46589" rIns="93177" bIns="46589" rtlCol="0"/>
          <a:lstStyle>
            <a:lvl1pPr algn="r">
              <a:defRPr sz="1200"/>
            </a:lvl1pPr>
          </a:lstStyle>
          <a:p>
            <a:fld id="{6ABCB205-CBB8-4BBC-9454-A136FD05BAD2}" type="datetimeFigureOut">
              <a:rPr lang="en-US" smtClean="0"/>
              <a:t>5/19/2020</a:t>
            </a:fld>
            <a:endParaRPr lang="en-US"/>
          </a:p>
        </p:txBody>
      </p:sp>
      <p:sp>
        <p:nvSpPr>
          <p:cNvPr id="4" name="Footer Placeholder 3"/>
          <p:cNvSpPr>
            <a:spLocks noGrp="1"/>
          </p:cNvSpPr>
          <p:nvPr>
            <p:ph type="ftr" sz="quarter" idx="2"/>
          </p:nvPr>
        </p:nvSpPr>
        <p:spPr>
          <a:xfrm>
            <a:off x="0" y="6658258"/>
            <a:ext cx="4028440" cy="3505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5266347" y="6658258"/>
            <a:ext cx="4028440" cy="350520"/>
          </a:xfrm>
          <a:prstGeom prst="rect">
            <a:avLst/>
          </a:prstGeom>
        </p:spPr>
        <p:txBody>
          <a:bodyPr vert="horz" lIns="93177" tIns="46589" rIns="93177" bIns="46589" rtlCol="0" anchor="b"/>
          <a:lstStyle>
            <a:lvl1pPr algn="r">
              <a:defRPr sz="1200"/>
            </a:lvl1pPr>
          </a:lstStyle>
          <a:p>
            <a:fld id="{2B93C302-1402-415A-9F03-74B126DD1EAD}" type="slidenum">
              <a:rPr lang="en-US" smtClean="0"/>
              <a:t>‹#›</a:t>
            </a:fld>
            <a:endParaRPr lang="en-US"/>
          </a:p>
        </p:txBody>
      </p:sp>
    </p:spTree>
    <p:extLst>
      <p:ext uri="{BB962C8B-B14F-4D97-AF65-F5344CB8AC3E}">
        <p14:creationId xmlns:p14="http://schemas.microsoft.com/office/powerpoint/2010/main" val="27032468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5265809" y="0"/>
            <a:ext cx="4028440" cy="350520"/>
          </a:xfrm>
          <a:prstGeom prst="rect">
            <a:avLst/>
          </a:prstGeom>
        </p:spPr>
        <p:txBody>
          <a:bodyPr vert="horz" lIns="93177" tIns="46589" rIns="93177" bIns="46589" rtlCol="0"/>
          <a:lstStyle>
            <a:lvl1pPr algn="r">
              <a:defRPr sz="1200"/>
            </a:lvl1pPr>
          </a:lstStyle>
          <a:p>
            <a:fld id="{0969D790-5A86-484D-88CE-EECEFEB9E188}" type="datetimeFigureOut">
              <a:rPr lang="en-US" smtClean="0"/>
              <a:t>5/19/2020</a:t>
            </a:fld>
            <a:endParaRPr lang="en-US"/>
          </a:p>
        </p:txBody>
      </p:sp>
      <p:sp>
        <p:nvSpPr>
          <p:cNvPr id="4" name="Slide Image Placeholder 3"/>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29640" y="3329940"/>
            <a:ext cx="7437120" cy="31546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58664"/>
            <a:ext cx="4028440" cy="3505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658664"/>
            <a:ext cx="4028440" cy="350520"/>
          </a:xfrm>
          <a:prstGeom prst="rect">
            <a:avLst/>
          </a:prstGeom>
        </p:spPr>
        <p:txBody>
          <a:bodyPr vert="horz" lIns="93177" tIns="46589" rIns="93177" bIns="46589" rtlCol="0" anchor="b"/>
          <a:lstStyle>
            <a:lvl1pPr algn="r">
              <a:defRPr sz="1200"/>
            </a:lvl1pPr>
          </a:lstStyle>
          <a:p>
            <a:fld id="{E5C34A61-8B95-4332-A855-76FAA64D7E43}" type="slidenum">
              <a:rPr lang="en-US" smtClean="0"/>
              <a:t>‹#›</a:t>
            </a:fld>
            <a:endParaRPr lang="en-US"/>
          </a:p>
        </p:txBody>
      </p:sp>
    </p:spTree>
    <p:extLst>
      <p:ext uri="{BB962C8B-B14F-4D97-AF65-F5344CB8AC3E}">
        <p14:creationId xmlns:p14="http://schemas.microsoft.com/office/powerpoint/2010/main" val="407990824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5C34A61-8B95-4332-A855-76FAA64D7E43}" type="slidenum">
              <a:rPr lang="en-US" smtClean="0"/>
              <a:t>1</a:t>
            </a:fld>
            <a:endParaRPr lang="en-US"/>
          </a:p>
        </p:txBody>
      </p:sp>
    </p:spTree>
    <p:extLst>
      <p:ext uri="{BB962C8B-B14F-4D97-AF65-F5344CB8AC3E}">
        <p14:creationId xmlns:p14="http://schemas.microsoft.com/office/powerpoint/2010/main" val="4254536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5C34A61-8B95-4332-A855-76FAA64D7E43}" type="slidenum">
              <a:rPr lang="en-US" smtClean="0"/>
              <a:t>18</a:t>
            </a:fld>
            <a:endParaRPr lang="en-US"/>
          </a:p>
        </p:txBody>
      </p:sp>
    </p:spTree>
    <p:extLst>
      <p:ext uri="{BB962C8B-B14F-4D97-AF65-F5344CB8AC3E}">
        <p14:creationId xmlns:p14="http://schemas.microsoft.com/office/powerpoint/2010/main" val="12594329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1"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79"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4"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3F6C69B-240D-4D57-9F86-7B2A8E1D3A56}" type="datetime1">
              <a:rPr lang="en-US" smtClean="0"/>
              <a:t>5/19/2020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F7F013-6F5A-4B84-8548-6DEED0D59B0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D780A7-EE39-48BA-AAEB-D4D82B91ED1B}" type="datetime1">
              <a:rPr lang="en-US" smtClean="0"/>
              <a:t>5/19/2020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F7F013-6F5A-4B84-8548-6DEED0D59B0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8F3095-AA1F-4AE3-A198-61878751FBF4}" type="datetime1">
              <a:rPr lang="en-US" smtClean="0"/>
              <a:t>5/19/2020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F7F013-6F5A-4B84-8548-6DEED0D59B0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E39C86D-813D-4944-A6A5-1B9C2BD1476D}" type="datetime1">
              <a:rPr lang="en-US" smtClean="0"/>
              <a:t>5/19/2020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F7F013-6F5A-4B84-8548-6DEED0D59B0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79"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1"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8"/>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28A6CBA1-1515-4A63-B489-673F61170119}" type="datetime1">
              <a:rPr lang="en-US" smtClean="0"/>
              <a:t>5/19/2020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F7F013-6F5A-4B84-8548-6DEED0D59B03}"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C1B3153-A2BF-4D22-A3D4-8FEC9406F5C1}" type="datetime1">
              <a:rPr lang="en-US" smtClean="0"/>
              <a:t>5/19/2020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F7F013-6F5A-4B84-8548-6DEED0D59B03}"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1"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078DBFC-DE55-4AD3-9455-B86DBAA6F47E}" type="datetime1">
              <a:rPr lang="en-US" smtClean="0"/>
              <a:t>5/19/2020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BF7F013-6F5A-4B84-8548-6DEED0D59B0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5813E93-F565-47D6-A7B7-90929583325C}" type="datetime1">
              <a:rPr lang="en-US" smtClean="0"/>
              <a:t>5/19/2020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BF7F013-6F5A-4B84-8548-6DEED0D59B0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102784-5C80-4A82-B680-DEF4C2088D9F}" type="datetime1">
              <a:rPr lang="en-US" smtClean="0"/>
              <a:t>5/19/2020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BF7F013-6F5A-4B84-8548-6DEED0D59B0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1"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9"/>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1" y="1576104"/>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3"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5" y="2253386"/>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CA22D90E-6462-4E03-9D47-F18A33B2D4B1}" type="datetime1">
              <a:rPr lang="en-US" smtClean="0"/>
              <a:t>5/19/2020</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6BF7F013-6F5A-4B84-8548-6DEED0D59B0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6"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1"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81"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81E1A3-3EDC-4453-BC51-57D78C34ADB6}" type="datetime1">
              <a:rPr lang="en-US" smtClean="0"/>
              <a:t>5/19/2020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F7F013-6F5A-4B84-8548-6DEED0D59B0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1"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79" y="5051293"/>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1"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1" y="1100629"/>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B83AEC38-6D15-40A1-BE5D-A72043F51744}" type="datetime1">
              <a:rPr lang="en-US" smtClean="0"/>
              <a:t>5/19/2020</a:t>
            </a:fld>
            <a:endParaRPr lang="en-US"/>
          </a:p>
        </p:txBody>
      </p:sp>
      <p:sp>
        <p:nvSpPr>
          <p:cNvPr id="5" name="Footer Placeholder 4"/>
          <p:cNvSpPr>
            <a:spLocks noGrp="1"/>
          </p:cNvSpPr>
          <p:nvPr>
            <p:ph type="ftr" sz="quarter" idx="3"/>
          </p:nvPr>
        </p:nvSpPr>
        <p:spPr>
          <a:xfrm>
            <a:off x="3517515"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9"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6BF7F013-6F5A-4B84-8548-6DEED0D59B0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ftr="0" dt="0"/>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jpeg"/><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microsoft.com/office/2007/relationships/hdphoto" Target="../media/hdphoto4.wdp"/><Relationship Id="rId4" Type="http://schemas.openxmlformats.org/officeDocument/2006/relationships/image" Target="../media/image39.png"/></Relationships>
</file>

<file path=ppt/slides/_rels/slide1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3" Type="http://schemas.microsoft.com/office/2007/relationships/hdphoto" Target="../media/hdphoto1.wdp"/><Relationship Id="rId7" Type="http://schemas.microsoft.com/office/2007/relationships/hdphoto" Target="../media/hdphoto2.wdp"/><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 Id="rId9" Type="http://schemas.microsoft.com/office/2007/relationships/hdphoto" Target="../media/hdphoto3.wdp"/></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8.jpg"/><Relationship Id="rId1" Type="http://schemas.openxmlformats.org/officeDocument/2006/relationships/slideLayout" Target="../slideLayouts/slideLayout4.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 Id="rId9" Type="http://schemas.openxmlformats.org/officeDocument/2006/relationships/image" Target="../media/image16.jp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2" y="762001"/>
            <a:ext cx="4783015" cy="631825"/>
          </a:xfrm>
        </p:spPr>
        <p:txBody>
          <a:bodyPr/>
          <a:lstStyle/>
          <a:p>
            <a:r>
              <a:rPr lang="en-US" b="1" dirty="0" smtClean="0">
                <a:solidFill>
                  <a:schemeClr val="accent1">
                    <a:lumMod val="50000"/>
                  </a:schemeClr>
                </a:solidFill>
                <a:latin typeface="Arial" panose="020B0604020202020204" pitchFamily="34" charset="0"/>
                <a:cs typeface="Arial" panose="020B0604020202020204" pitchFamily="34" charset="0"/>
              </a:rPr>
              <a:t>2019 Annual Report</a:t>
            </a:r>
            <a:endParaRPr lang="en-US" b="1" dirty="0">
              <a:solidFill>
                <a:schemeClr val="accent1">
                  <a:lumMod val="50000"/>
                </a:schemeClr>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rot="19138188">
            <a:off x="-271043" y="2785411"/>
            <a:ext cx="8763000" cy="551265"/>
          </a:xfrm>
        </p:spPr>
        <p:txBody>
          <a:bodyPr>
            <a:normAutofit/>
          </a:bodyPr>
          <a:lstStyle/>
          <a:p>
            <a:r>
              <a:rPr lang="en-US" sz="2000" b="1" dirty="0" smtClean="0">
                <a:solidFill>
                  <a:schemeClr val="accent1">
                    <a:lumMod val="50000"/>
                  </a:schemeClr>
                </a:solidFill>
                <a:latin typeface="Arial" panose="020B0604020202020204" pitchFamily="34" charset="0"/>
                <a:cs typeface="Arial" panose="020B0604020202020204" pitchFamily="34" charset="0"/>
              </a:rPr>
              <a:t>KINGSTON &amp; FRONTENAC HOUSING CORPORATION</a:t>
            </a:r>
            <a:endParaRPr lang="en-US" sz="2000" b="1" dirty="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69323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105489"/>
            <a:ext cx="2016000" cy="246221"/>
          </a:xfrm>
          <a:prstGeom prst="rect">
            <a:avLst/>
          </a:prstGeom>
          <a:noFill/>
        </p:spPr>
        <p:txBody>
          <a:bodyPr wrap="square" rtlCol="0">
            <a:spAutoFit/>
          </a:bodyPr>
          <a:lstStyle/>
          <a:p>
            <a:r>
              <a:rPr lang="en-CA" sz="1000" b="1" dirty="0" smtClean="0">
                <a:latin typeface="Arial" panose="020B0604020202020204" pitchFamily="34" charset="0"/>
                <a:cs typeface="Arial" panose="020B0604020202020204" pitchFamily="34" charset="0"/>
              </a:rPr>
              <a:t>KFHC 2019 Annual Report </a:t>
            </a:r>
            <a:endParaRPr lang="en-CA" sz="1000" b="1" dirty="0">
              <a:latin typeface="Arial" panose="020B0604020202020204" pitchFamily="34" charset="0"/>
              <a:cs typeface="Arial" panose="020B0604020202020204" pitchFamily="34" charset="0"/>
            </a:endParaRPr>
          </a:p>
        </p:txBody>
      </p:sp>
      <p:sp>
        <p:nvSpPr>
          <p:cNvPr id="3" name="TextBox 2"/>
          <p:cNvSpPr txBox="1"/>
          <p:nvPr/>
        </p:nvSpPr>
        <p:spPr>
          <a:xfrm>
            <a:off x="381000" y="808363"/>
            <a:ext cx="838200" cy="222885"/>
          </a:xfrm>
          <a:prstGeom prst="rect">
            <a:avLst/>
          </a:prstGeom>
          <a:noFill/>
        </p:spPr>
        <p:txBody>
          <a:bodyPr wrap="square" rtlCol="0">
            <a:spAutoFit/>
          </a:bodyPr>
          <a:lstStyle/>
          <a:p>
            <a:pPr>
              <a:spcAft>
                <a:spcPts val="0"/>
              </a:spcAft>
            </a:pPr>
            <a:r>
              <a:rPr lang="en-CA" sz="900" b="1" kern="1200" dirty="0">
                <a:solidFill>
                  <a:srgbClr val="000000"/>
                </a:solidFill>
                <a:effectLst/>
                <a:latin typeface="Arial"/>
                <a:ea typeface="Times New Roman"/>
              </a:rPr>
              <a:t>Figure 1.1</a:t>
            </a:r>
            <a:endParaRPr lang="en-CA" sz="1200" dirty="0">
              <a:effectLst/>
              <a:latin typeface="Times New Roman"/>
              <a:ea typeface="Times New Roman"/>
            </a:endParaRPr>
          </a:p>
        </p:txBody>
      </p:sp>
      <p:sp>
        <p:nvSpPr>
          <p:cNvPr id="4" name="TextBox 11"/>
          <p:cNvSpPr txBox="1"/>
          <p:nvPr/>
        </p:nvSpPr>
        <p:spPr>
          <a:xfrm>
            <a:off x="1143000" y="584199"/>
            <a:ext cx="2340000" cy="216000"/>
          </a:xfrm>
          <a:prstGeom prst="rect">
            <a:avLst/>
          </a:prstGeom>
          <a:solidFill>
            <a:schemeClr val="accent6">
              <a:lumMod val="60000"/>
              <a:lumOff val="40000"/>
            </a:schemeClr>
          </a:solidFill>
        </p:spPr>
        <p:txBody>
          <a:bodyPr wrap="square" rtlCol="0">
            <a:noAutofit/>
          </a:bodyPr>
          <a:lstStyle/>
          <a:p>
            <a:pPr>
              <a:spcAft>
                <a:spcPts val="0"/>
              </a:spcAft>
            </a:pPr>
            <a:r>
              <a:rPr lang="en-CA" sz="900" b="1" kern="1200" dirty="0">
                <a:solidFill>
                  <a:srgbClr val="000000"/>
                </a:solidFill>
                <a:effectLst/>
                <a:latin typeface="Arial"/>
                <a:ea typeface="Times New Roman"/>
              </a:rPr>
              <a:t>KFHC Work Orders Completed by Type</a:t>
            </a:r>
            <a:endParaRPr lang="en-CA" sz="1200" dirty="0">
              <a:effectLst/>
              <a:latin typeface="Times New Roman"/>
              <a:ea typeface="Times New Roman"/>
            </a:endParaRPr>
          </a:p>
        </p:txBody>
      </p:sp>
      <p:graphicFrame>
        <p:nvGraphicFramePr>
          <p:cNvPr id="5" name="Chart 4"/>
          <p:cNvGraphicFramePr/>
          <p:nvPr>
            <p:extLst>
              <p:ext uri="{D42A27DB-BD31-4B8C-83A1-F6EECF244321}">
                <p14:modId xmlns:p14="http://schemas.microsoft.com/office/powerpoint/2010/main" val="1878557332"/>
              </p:ext>
            </p:extLst>
          </p:nvPr>
        </p:nvGraphicFramePr>
        <p:xfrm>
          <a:off x="238050" y="1069348"/>
          <a:ext cx="4356000" cy="34560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19"/>
          <p:cNvSpPr txBox="1"/>
          <p:nvPr/>
        </p:nvSpPr>
        <p:spPr>
          <a:xfrm>
            <a:off x="152400" y="4595495"/>
            <a:ext cx="4800600" cy="398145"/>
          </a:xfrm>
          <a:prstGeom prst="rect">
            <a:avLst/>
          </a:prstGeom>
          <a:noFill/>
        </p:spPr>
        <p:txBody>
          <a:bodyPr wrap="square" rtlCol="0">
            <a:spAutoFit/>
          </a:bodyPr>
          <a:lstStyle/>
          <a:p>
            <a:pPr algn="ctr">
              <a:spcAft>
                <a:spcPts val="0"/>
              </a:spcAft>
            </a:pPr>
            <a:r>
              <a:rPr lang="en-US" sz="1050" b="1" kern="1200" dirty="0">
                <a:solidFill>
                  <a:srgbClr val="000000"/>
                </a:solidFill>
                <a:effectLst/>
                <a:latin typeface="Arial"/>
                <a:ea typeface="Times New Roman"/>
              </a:rPr>
              <a:t>*Based on 3,609 work orders completed by staff in 2019</a:t>
            </a:r>
            <a:endParaRPr lang="en-CA" sz="1200" dirty="0">
              <a:effectLst/>
              <a:latin typeface="Times New Roman"/>
              <a:ea typeface="Times New Roman"/>
            </a:endParaRPr>
          </a:p>
          <a:p>
            <a:pPr>
              <a:spcAft>
                <a:spcPts val="0"/>
              </a:spcAft>
            </a:pPr>
            <a:r>
              <a:rPr lang="en-US" sz="1050" b="1" kern="1200" dirty="0">
                <a:solidFill>
                  <a:srgbClr val="000000"/>
                </a:solidFill>
                <a:effectLst/>
                <a:latin typeface="Arial"/>
                <a:ea typeface="Times New Roman"/>
              </a:rPr>
              <a:t>**“Interior” work orders include cabinets, flooring, drywall repairs, etc.</a:t>
            </a:r>
            <a:endParaRPr lang="en-CA" sz="1200" dirty="0">
              <a:effectLst/>
              <a:latin typeface="Times New Roman"/>
              <a:ea typeface="Times New Roman"/>
            </a:endParaRPr>
          </a:p>
        </p:txBody>
      </p:sp>
      <p:graphicFrame>
        <p:nvGraphicFramePr>
          <p:cNvPr id="7" name="Chart 6"/>
          <p:cNvGraphicFramePr/>
          <p:nvPr>
            <p:extLst>
              <p:ext uri="{D42A27DB-BD31-4B8C-83A1-F6EECF244321}">
                <p14:modId xmlns:p14="http://schemas.microsoft.com/office/powerpoint/2010/main" val="20124562"/>
              </p:ext>
            </p:extLst>
          </p:nvPr>
        </p:nvGraphicFramePr>
        <p:xfrm>
          <a:off x="4900200" y="1073600"/>
          <a:ext cx="4068000" cy="3600000"/>
        </p:xfrm>
        <a:graphic>
          <a:graphicData uri="http://schemas.openxmlformats.org/drawingml/2006/chart">
            <c:chart xmlns:c="http://schemas.openxmlformats.org/drawingml/2006/chart" xmlns:r="http://schemas.openxmlformats.org/officeDocument/2006/relationships" r:id="rId3"/>
          </a:graphicData>
        </a:graphic>
      </p:graphicFrame>
      <p:pic>
        <p:nvPicPr>
          <p:cNvPr id="8" name="Picture 7"/>
          <p:cNvPicPr/>
          <p:nvPr/>
        </p:nvPicPr>
        <p:blipFill>
          <a:blip r:embed="rId4">
            <a:extLst>
              <a:ext uri="{28A0092B-C50C-407E-A947-70E740481C1C}">
                <a14:useLocalDpi xmlns:a14="http://schemas.microsoft.com/office/drawing/2010/main" val="0"/>
              </a:ext>
            </a:extLst>
          </a:blip>
          <a:srcRect/>
          <a:stretch>
            <a:fillRect/>
          </a:stretch>
        </p:blipFill>
        <p:spPr bwMode="auto">
          <a:xfrm>
            <a:off x="5657850" y="4563745"/>
            <a:ext cx="2895600" cy="432000"/>
          </a:xfrm>
          <a:prstGeom prst="rect">
            <a:avLst/>
          </a:prstGeom>
          <a:noFill/>
        </p:spPr>
      </p:pic>
      <p:sp>
        <p:nvSpPr>
          <p:cNvPr id="9" name="TextBox 3"/>
          <p:cNvSpPr txBox="1"/>
          <p:nvPr/>
        </p:nvSpPr>
        <p:spPr>
          <a:xfrm>
            <a:off x="5867400" y="584199"/>
            <a:ext cx="2412000" cy="230505"/>
          </a:xfrm>
          <a:prstGeom prst="rect">
            <a:avLst/>
          </a:prstGeom>
          <a:solidFill>
            <a:schemeClr val="accent3">
              <a:lumMod val="60000"/>
              <a:lumOff val="40000"/>
            </a:schemeClr>
          </a:solidFill>
        </p:spPr>
        <p:txBody>
          <a:bodyPr wrap="square" rtlCol="0">
            <a:noAutofit/>
          </a:bodyPr>
          <a:lstStyle/>
          <a:p>
            <a:pPr>
              <a:spcAft>
                <a:spcPts val="0"/>
              </a:spcAft>
            </a:pPr>
            <a:r>
              <a:rPr lang="en-CA" sz="900" b="1" kern="1200" dirty="0">
                <a:solidFill>
                  <a:srgbClr val="000000"/>
                </a:solidFill>
                <a:effectLst/>
                <a:latin typeface="Arial"/>
                <a:ea typeface="Times New Roman"/>
              </a:rPr>
              <a:t>Total Completed Work Orders By Priority </a:t>
            </a:r>
            <a:endParaRPr lang="en-CA" sz="1200" dirty="0">
              <a:effectLst/>
              <a:latin typeface="Times New Roman"/>
              <a:ea typeface="Times New Roman"/>
            </a:endParaRPr>
          </a:p>
        </p:txBody>
      </p:sp>
      <p:sp>
        <p:nvSpPr>
          <p:cNvPr id="10" name="TextBox 9"/>
          <p:cNvSpPr txBox="1"/>
          <p:nvPr/>
        </p:nvSpPr>
        <p:spPr>
          <a:xfrm>
            <a:off x="5260800" y="919805"/>
            <a:ext cx="756000" cy="230832"/>
          </a:xfrm>
          <a:prstGeom prst="rect">
            <a:avLst/>
          </a:prstGeom>
          <a:noFill/>
        </p:spPr>
        <p:txBody>
          <a:bodyPr wrap="square" rtlCol="0">
            <a:spAutoFit/>
          </a:bodyPr>
          <a:lstStyle/>
          <a:p>
            <a:r>
              <a:rPr lang="en-CA" sz="900" b="1" dirty="0" smtClean="0">
                <a:latin typeface="Arial" panose="020B0604020202020204" pitchFamily="34" charset="0"/>
                <a:cs typeface="Arial" panose="020B0604020202020204" pitchFamily="34" charset="0"/>
              </a:rPr>
              <a:t>Figure 1.2</a:t>
            </a:r>
            <a:endParaRPr lang="en-CA" sz="900" b="1" dirty="0">
              <a:latin typeface="Arial" panose="020B0604020202020204" pitchFamily="34" charset="0"/>
              <a:cs typeface="Arial" panose="020B0604020202020204" pitchFamily="34" charset="0"/>
            </a:endParaRPr>
          </a:p>
        </p:txBody>
      </p:sp>
      <p:sp>
        <p:nvSpPr>
          <p:cNvPr id="11" name="Slide Number Placeholder 10"/>
          <p:cNvSpPr>
            <a:spLocks noGrp="1"/>
          </p:cNvSpPr>
          <p:nvPr>
            <p:ph type="sldNum" sz="quarter" idx="12"/>
          </p:nvPr>
        </p:nvSpPr>
        <p:spPr>
          <a:xfrm>
            <a:off x="8401039" y="6170822"/>
            <a:ext cx="288000" cy="288000"/>
          </a:xfrm>
          <a:ln>
            <a:noFill/>
          </a:ln>
        </p:spPr>
        <p:txBody>
          <a:bodyPr>
            <a:normAutofit fontScale="70000" lnSpcReduction="20000"/>
          </a:bodyPr>
          <a:lstStyle/>
          <a:p>
            <a:fld id="{6BF7F013-6F5A-4B84-8548-6DEED0D59B03}" type="slidenum">
              <a:rPr lang="en-US" smtClean="0">
                <a:solidFill>
                  <a:schemeClr val="tx1"/>
                </a:solidFill>
              </a:rPr>
              <a:t>10</a:t>
            </a:fld>
            <a:endParaRPr lang="en-US" dirty="0">
              <a:solidFill>
                <a:schemeClr val="tx1"/>
              </a:solidFill>
            </a:endParaRPr>
          </a:p>
        </p:txBody>
      </p:sp>
    </p:spTree>
    <p:extLst>
      <p:ext uri="{BB962C8B-B14F-4D97-AF65-F5344CB8AC3E}">
        <p14:creationId xmlns:p14="http://schemas.microsoft.com/office/powerpoint/2010/main" val="14759961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600" y="76200"/>
            <a:ext cx="1800000" cy="324000"/>
          </a:xfrm>
          <a:prstGeom prst="rect">
            <a:avLst/>
          </a:prstGeom>
          <a:noFill/>
        </p:spPr>
        <p:txBody>
          <a:bodyPr wrap="square" rtlCol="0">
            <a:spAutoFit/>
          </a:bodyPr>
          <a:lstStyle/>
          <a:p>
            <a:r>
              <a:rPr lang="en-CA" sz="1000" b="1" dirty="0" smtClean="0">
                <a:latin typeface="Arial" panose="020B0604020202020204" pitchFamily="34" charset="0"/>
                <a:cs typeface="Arial" panose="020B0604020202020204" pitchFamily="34" charset="0"/>
              </a:rPr>
              <a:t>KFHC</a:t>
            </a:r>
            <a:r>
              <a:rPr lang="en-CA" dirty="0" smtClean="0"/>
              <a:t> </a:t>
            </a:r>
            <a:r>
              <a:rPr lang="en-CA" sz="1000" b="1" dirty="0" smtClean="0">
                <a:latin typeface="Arial" panose="020B0604020202020204" pitchFamily="34" charset="0"/>
                <a:cs typeface="Arial" panose="020B0604020202020204" pitchFamily="34" charset="0"/>
              </a:rPr>
              <a:t>2019 Annual Report </a:t>
            </a:r>
            <a:endParaRPr lang="en-CA" sz="1000" b="1" dirty="0">
              <a:latin typeface="Arial" panose="020B0604020202020204" pitchFamily="34" charset="0"/>
              <a:cs typeface="Arial" panose="020B0604020202020204" pitchFamily="34" charset="0"/>
            </a:endParaRPr>
          </a:p>
        </p:txBody>
      </p:sp>
      <p:sp>
        <p:nvSpPr>
          <p:cNvPr id="4" name="TextBox 7"/>
          <p:cNvSpPr txBox="1"/>
          <p:nvPr/>
        </p:nvSpPr>
        <p:spPr>
          <a:xfrm>
            <a:off x="565150" y="533399"/>
            <a:ext cx="8426450" cy="828000"/>
          </a:xfrm>
          <a:prstGeom prst="rect">
            <a:avLst/>
          </a:prstGeom>
          <a:noFill/>
        </p:spPr>
        <p:txBody>
          <a:bodyPr wrap="square" rtlCol="0">
            <a:spAutoFit/>
            <a:scene3d>
              <a:camera prst="orthographicFront"/>
              <a:lightRig rig="threePt" dir="t"/>
            </a:scene3d>
            <a:sp3d extrusionH="57150">
              <a:bevelT w="38100" h="38100"/>
            </a:sp3d>
          </a:bodyPr>
          <a:lstStyle/>
          <a:p>
            <a:pPr>
              <a:spcAft>
                <a:spcPts val="0"/>
              </a:spcAft>
            </a:pPr>
            <a:r>
              <a:rPr lang="en-US" sz="1200" kern="1200" dirty="0">
                <a:solidFill>
                  <a:srgbClr val="000000"/>
                </a:solidFill>
                <a:effectLst/>
                <a:latin typeface="Arial"/>
                <a:ea typeface="Times New Roman"/>
              </a:rPr>
              <a:t>Our</a:t>
            </a:r>
            <a:r>
              <a:rPr lang="en-US" sz="1200" b="1" kern="1200" dirty="0">
                <a:solidFill>
                  <a:srgbClr val="000000"/>
                </a:solidFill>
                <a:effectLst/>
                <a:latin typeface="Arial"/>
                <a:ea typeface="Times New Roman"/>
              </a:rPr>
              <a:t> </a:t>
            </a:r>
            <a:r>
              <a:rPr lang="en-US" sz="1200" kern="1200" dirty="0">
                <a:solidFill>
                  <a:srgbClr val="000000"/>
                </a:solidFill>
                <a:effectLst/>
                <a:latin typeface="Arial"/>
                <a:ea typeface="Times New Roman"/>
              </a:rPr>
              <a:t>newest apartment building located at 645 Brock Street in Kingston opened in early 2019 bringing on twenty nine new mixed income apartments with onsite laundry facilities, a ground floor common area, a full size interior bike storage room, interior garbage and recycling area, and a large roof top amenity space. This new building has eighteen bachelor suites and eleven one bedroom suites.</a:t>
            </a:r>
            <a:endParaRPr lang="en-CA" sz="1200" dirty="0">
              <a:effectLst/>
              <a:latin typeface="Times New Roman"/>
              <a:ea typeface="Times New Roman"/>
            </a:endParaRPr>
          </a:p>
        </p:txBody>
      </p:sp>
      <p:sp>
        <p:nvSpPr>
          <p:cNvPr id="8" name="TextBox 7"/>
          <p:cNvSpPr txBox="1"/>
          <p:nvPr/>
        </p:nvSpPr>
        <p:spPr>
          <a:xfrm>
            <a:off x="533400" y="2971800"/>
            <a:ext cx="7596000" cy="1569660"/>
          </a:xfrm>
          <a:prstGeom prst="rect">
            <a:avLst/>
          </a:prstGeom>
          <a:noFill/>
        </p:spPr>
        <p:txBody>
          <a:bodyPr wrap="square" rtlCol="0">
            <a:spAutoFit/>
          </a:bodyPr>
          <a:lstStyle/>
          <a:p>
            <a:r>
              <a:rPr lang="en-US" sz="1200" b="1" dirty="0">
                <a:solidFill>
                  <a:srgbClr val="0070C0"/>
                </a:solidFill>
                <a:latin typeface="Arial" panose="020B0604020202020204" pitchFamily="34" charset="0"/>
                <a:cs typeface="Arial" panose="020B0604020202020204" pitchFamily="34" charset="0"/>
              </a:rPr>
              <a:t>The 2019 KFHC Capital program included</a:t>
            </a:r>
            <a:r>
              <a:rPr lang="en-US" sz="1200" b="1" dirty="0" smtClean="0">
                <a:solidFill>
                  <a:srgbClr val="0070C0"/>
                </a:solidFill>
                <a:latin typeface="Arial" panose="020B0604020202020204" pitchFamily="34" charset="0"/>
                <a:cs typeface="Arial" panose="020B0604020202020204" pitchFamily="34" charset="0"/>
              </a:rPr>
              <a:t>:</a:t>
            </a:r>
          </a:p>
          <a:p>
            <a:endParaRPr lang="en-CA" sz="1200" dirty="0">
              <a:latin typeface="Arial" panose="020B0604020202020204" pitchFamily="34" charset="0"/>
              <a:cs typeface="Arial" panose="020B0604020202020204" pitchFamily="34" charset="0"/>
            </a:endParaRPr>
          </a:p>
          <a:p>
            <a:pPr marL="228600" lvl="0" indent="-228600">
              <a:buFont typeface="+mj-lt"/>
              <a:buAutoNum type="arabicPeriod"/>
            </a:pPr>
            <a:r>
              <a:rPr lang="en-US" sz="1200" dirty="0">
                <a:latin typeface="Arial" panose="020B0604020202020204" pitchFamily="34" charset="0"/>
                <a:cs typeface="Arial" panose="020B0604020202020204" pitchFamily="34" charset="0"/>
              </a:rPr>
              <a:t>All of the in-suite exterior windows and exterior doors were changed at 381 </a:t>
            </a:r>
            <a:r>
              <a:rPr lang="en-US" sz="1200" dirty="0" err="1">
                <a:latin typeface="Arial" panose="020B0604020202020204" pitchFamily="34" charset="0"/>
                <a:cs typeface="Arial" panose="020B0604020202020204" pitchFamily="34" charset="0"/>
              </a:rPr>
              <a:t>Bagot</a:t>
            </a:r>
            <a:r>
              <a:rPr lang="en-US" sz="1200" dirty="0">
                <a:latin typeface="Arial" panose="020B0604020202020204" pitchFamily="34" charset="0"/>
                <a:cs typeface="Arial" panose="020B0604020202020204" pitchFamily="34" charset="0"/>
              </a:rPr>
              <a:t> to a more efficient and warmer E-star rated product benefitting </a:t>
            </a:r>
            <a:r>
              <a:rPr lang="en-US" sz="1200" dirty="0" smtClean="0">
                <a:latin typeface="Arial" panose="020B0604020202020204" pitchFamily="34" charset="0"/>
                <a:cs typeface="Arial" panose="020B0604020202020204" pitchFamily="34" charset="0"/>
              </a:rPr>
              <a:t>one hundred and four </a:t>
            </a:r>
            <a:r>
              <a:rPr lang="en-US" sz="1200" dirty="0">
                <a:latin typeface="Arial" panose="020B0604020202020204" pitchFamily="34" charset="0"/>
                <a:cs typeface="Arial" panose="020B0604020202020204" pitchFamily="34" charset="0"/>
              </a:rPr>
              <a:t>tenants for a cost of $600,005.</a:t>
            </a:r>
            <a:endParaRPr lang="en-CA" sz="1200" dirty="0">
              <a:latin typeface="Arial" panose="020B0604020202020204" pitchFamily="34" charset="0"/>
              <a:cs typeface="Arial" panose="020B0604020202020204" pitchFamily="34" charset="0"/>
            </a:endParaRPr>
          </a:p>
          <a:p>
            <a:pPr marL="228600" lvl="0" indent="-228600">
              <a:buFont typeface="+mj-lt"/>
              <a:buAutoNum type="arabicPeriod"/>
            </a:pPr>
            <a:r>
              <a:rPr lang="en-US" sz="1200" dirty="0">
                <a:latin typeface="Arial" panose="020B0604020202020204" pitchFamily="34" charset="0"/>
                <a:cs typeface="Arial" panose="020B0604020202020204" pitchFamily="34" charset="0"/>
              </a:rPr>
              <a:t>Windows were also replaced in </a:t>
            </a:r>
            <a:r>
              <a:rPr lang="en-US" sz="1200" dirty="0" smtClean="0">
                <a:latin typeface="Arial" panose="020B0604020202020204" pitchFamily="34" charset="0"/>
                <a:cs typeface="Arial" panose="020B0604020202020204" pitchFamily="34" charset="0"/>
              </a:rPr>
              <a:t>forty </a:t>
            </a:r>
            <a:r>
              <a:rPr lang="en-US" sz="1200" dirty="0">
                <a:latin typeface="Arial" panose="020B0604020202020204" pitchFamily="34" charset="0"/>
                <a:cs typeface="Arial" panose="020B0604020202020204" pitchFamily="34" charset="0"/>
              </a:rPr>
              <a:t>townhouses at 312 Conacher for a cost of $</a:t>
            </a:r>
            <a:r>
              <a:rPr lang="en-US" sz="1200" dirty="0" smtClean="0">
                <a:latin typeface="Arial" panose="020B0604020202020204" pitchFamily="34" charset="0"/>
                <a:cs typeface="Arial" panose="020B0604020202020204" pitchFamily="34" charset="0"/>
              </a:rPr>
              <a:t>200,615.</a:t>
            </a:r>
            <a:endParaRPr lang="en-CA" sz="1200" dirty="0">
              <a:latin typeface="Arial" panose="020B0604020202020204" pitchFamily="34" charset="0"/>
              <a:cs typeface="Arial" panose="020B0604020202020204" pitchFamily="34" charset="0"/>
            </a:endParaRPr>
          </a:p>
          <a:p>
            <a:pPr marL="228600" lvl="0" indent="-228600">
              <a:buFont typeface="+mj-lt"/>
              <a:buAutoNum type="arabicPeriod"/>
            </a:pPr>
            <a:r>
              <a:rPr lang="en-US" sz="1200" dirty="0">
                <a:latin typeface="Arial" panose="020B0604020202020204" pitchFamily="34" charset="0"/>
                <a:cs typeface="Arial" panose="020B0604020202020204" pitchFamily="34" charset="0"/>
              </a:rPr>
              <a:t>We replaced the kitchens in </a:t>
            </a:r>
            <a:r>
              <a:rPr lang="en-US" sz="1200" dirty="0" smtClean="0">
                <a:latin typeface="Arial" panose="020B0604020202020204" pitchFamily="34" charset="0"/>
                <a:cs typeface="Arial" panose="020B0604020202020204" pitchFamily="34" charset="0"/>
              </a:rPr>
              <a:t>fifty townhouse </a:t>
            </a:r>
            <a:r>
              <a:rPr lang="en-US" sz="1200" dirty="0">
                <a:latin typeface="Arial" panose="020B0604020202020204" pitchFamily="34" charset="0"/>
                <a:cs typeface="Arial" panose="020B0604020202020204" pitchFamily="34" charset="0"/>
              </a:rPr>
              <a:t>units located at 1130 Montreal for a cost of $279,463.</a:t>
            </a:r>
            <a:endParaRPr lang="en-CA" sz="1200" dirty="0">
              <a:latin typeface="Arial" panose="020B0604020202020204" pitchFamily="34" charset="0"/>
              <a:cs typeface="Arial" panose="020B0604020202020204" pitchFamily="34" charset="0"/>
            </a:endParaRPr>
          </a:p>
          <a:p>
            <a:pPr marL="228600" lvl="0" indent="-228600">
              <a:buFont typeface="+mj-lt"/>
              <a:buAutoNum type="arabicPeriod"/>
            </a:pPr>
            <a:r>
              <a:rPr lang="en-US" sz="1200" dirty="0">
                <a:latin typeface="Arial" panose="020B0604020202020204" pitchFamily="34" charset="0"/>
                <a:cs typeface="Arial" panose="020B0604020202020204" pitchFamily="34" charset="0"/>
              </a:rPr>
              <a:t>We removed all of our dead or dying ash trees (64 in total) for a cost of $</a:t>
            </a:r>
            <a:r>
              <a:rPr lang="en-US" sz="1200" dirty="0" smtClean="0">
                <a:latin typeface="Arial" panose="020B0604020202020204" pitchFamily="34" charset="0"/>
                <a:cs typeface="Arial" panose="020B0604020202020204" pitchFamily="34" charset="0"/>
              </a:rPr>
              <a:t>41,174.</a:t>
            </a:r>
            <a:endParaRPr lang="en-CA" sz="1200" dirty="0">
              <a:latin typeface="Arial" panose="020B0604020202020204" pitchFamily="34" charset="0"/>
              <a:cs typeface="Arial" panose="020B0604020202020204" pitchFamily="34" charset="0"/>
            </a:endParaRPr>
          </a:p>
          <a:p>
            <a:pPr marL="228600" lvl="0" indent="-228600">
              <a:buFont typeface="+mj-lt"/>
              <a:buAutoNum type="arabicPeriod"/>
            </a:pPr>
            <a:r>
              <a:rPr lang="en-US" sz="1200" dirty="0">
                <a:latin typeface="Arial" panose="020B0604020202020204" pitchFamily="34" charset="0"/>
                <a:cs typeface="Arial" panose="020B0604020202020204" pitchFamily="34" charset="0"/>
              </a:rPr>
              <a:t>We replaced the playground at 1130 Montreal Street for a cost of $40,370.</a:t>
            </a:r>
            <a:endParaRPr lang="en-CA" sz="1200" dirty="0">
              <a:latin typeface="Arial" panose="020B0604020202020204" pitchFamily="34" charset="0"/>
              <a:cs typeface="Arial" panose="020B0604020202020204" pitchFamily="34" charset="0"/>
            </a:endParaRPr>
          </a:p>
        </p:txBody>
      </p:sp>
      <p:sp>
        <p:nvSpPr>
          <p:cNvPr id="9" name="TextBox 8"/>
          <p:cNvSpPr txBox="1"/>
          <p:nvPr/>
        </p:nvSpPr>
        <p:spPr>
          <a:xfrm>
            <a:off x="552450" y="1524000"/>
            <a:ext cx="7668000" cy="1477328"/>
          </a:xfrm>
          <a:prstGeom prst="rect">
            <a:avLst/>
          </a:prstGeom>
          <a:noFill/>
        </p:spPr>
        <p:txBody>
          <a:bodyPr wrap="square" rtlCol="0">
            <a:spAutoFit/>
          </a:bodyPr>
          <a:lstStyle/>
          <a:p>
            <a:r>
              <a:rPr lang="en-US" sz="1200" b="1" dirty="0">
                <a:solidFill>
                  <a:srgbClr val="FF0000"/>
                </a:solidFill>
                <a:latin typeface="Arial" panose="020B0604020202020204" pitchFamily="34" charset="0"/>
                <a:cs typeface="Arial" panose="020B0604020202020204" pitchFamily="34" charset="0"/>
              </a:rPr>
              <a:t>Some Customer Service initiatives continuing</a:t>
            </a:r>
            <a:r>
              <a:rPr lang="en-US" sz="1200" b="1" dirty="0" smtClean="0">
                <a:solidFill>
                  <a:srgbClr val="FF0000"/>
                </a:solidFill>
                <a:latin typeface="Arial" panose="020B0604020202020204" pitchFamily="34" charset="0"/>
                <a:cs typeface="Arial" panose="020B0604020202020204" pitchFamily="34" charset="0"/>
              </a:rPr>
              <a:t>:</a:t>
            </a:r>
          </a:p>
          <a:p>
            <a:pPr marL="171450" lvl="0" indent="-171450">
              <a:buFont typeface="Arial" panose="020B0604020202020204" pitchFamily="34" charset="0"/>
              <a:buChar char="•"/>
            </a:pPr>
            <a:endParaRPr lang="en-US" sz="1200" dirty="0" smtClean="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US" sz="1200" dirty="0" smtClean="0">
                <a:latin typeface="Arial" panose="020B0604020202020204" pitchFamily="34" charset="0"/>
                <a:cs typeface="Arial" panose="020B0604020202020204" pitchFamily="34" charset="0"/>
              </a:rPr>
              <a:t>Expanded </a:t>
            </a:r>
            <a:r>
              <a:rPr lang="en-US" sz="1200" dirty="0">
                <a:latin typeface="Arial" panose="020B0604020202020204" pitchFamily="34" charset="0"/>
                <a:cs typeface="Arial" panose="020B0604020202020204" pitchFamily="34" charset="0"/>
              </a:rPr>
              <a:t>our work wear to t-shirts, ball caps, toques, golf shirts which help to identify us to our </a:t>
            </a:r>
            <a:r>
              <a:rPr lang="en-US" sz="1200" dirty="0" smtClean="0">
                <a:latin typeface="Arial" panose="020B0604020202020204" pitchFamily="34" charset="0"/>
                <a:cs typeface="Arial" panose="020B0604020202020204" pitchFamily="34" charset="0"/>
              </a:rPr>
              <a:t>tenants.</a:t>
            </a:r>
            <a:endParaRPr lang="en-CA" sz="1200"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The distribution of a Maintenance </a:t>
            </a:r>
            <a:r>
              <a:rPr lang="en-US" sz="1200" dirty="0" smtClean="0">
                <a:latin typeface="Arial" panose="020B0604020202020204" pitchFamily="34" charset="0"/>
                <a:cs typeface="Arial" panose="020B0604020202020204" pitchFamily="34" charset="0"/>
              </a:rPr>
              <a:t>brochure.</a:t>
            </a:r>
            <a:endParaRPr lang="en-CA" sz="1200"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“Sorry we missed you” </a:t>
            </a:r>
            <a:r>
              <a:rPr lang="en-US" sz="1200" dirty="0" smtClean="0">
                <a:latin typeface="Arial" panose="020B0604020202020204" pitchFamily="34" charset="0"/>
                <a:cs typeface="Arial" panose="020B0604020202020204" pitchFamily="34" charset="0"/>
              </a:rPr>
              <a:t>cards.</a:t>
            </a:r>
            <a:endParaRPr lang="en-CA" sz="1200"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Comment cards left behind after service calls for tenant feedback.</a:t>
            </a:r>
            <a:endParaRPr lang="en-CA" sz="1200" dirty="0">
              <a:latin typeface="Arial" panose="020B0604020202020204" pitchFamily="34" charset="0"/>
              <a:cs typeface="Arial" panose="020B0604020202020204" pitchFamily="34" charset="0"/>
            </a:endParaRPr>
          </a:p>
          <a:p>
            <a:r>
              <a:rPr lang="en-US" dirty="0"/>
              <a:t> </a:t>
            </a:r>
            <a:endParaRPr lang="en-CA" dirty="0"/>
          </a:p>
        </p:txBody>
      </p:sp>
      <p:sp>
        <p:nvSpPr>
          <p:cNvPr id="10" name="Slide Number Placeholder 9"/>
          <p:cNvSpPr>
            <a:spLocks noGrp="1"/>
          </p:cNvSpPr>
          <p:nvPr>
            <p:ph type="sldNum" sz="quarter" idx="12"/>
          </p:nvPr>
        </p:nvSpPr>
        <p:spPr>
          <a:xfrm>
            <a:off x="8401039" y="6170822"/>
            <a:ext cx="288000" cy="288000"/>
          </a:xfrm>
          <a:ln>
            <a:noFill/>
          </a:ln>
        </p:spPr>
        <p:txBody>
          <a:bodyPr>
            <a:normAutofit fontScale="70000" lnSpcReduction="20000"/>
          </a:bodyPr>
          <a:lstStyle/>
          <a:p>
            <a:fld id="{6BF7F013-6F5A-4B84-8548-6DEED0D59B03}" type="slidenum">
              <a:rPr lang="en-US" smtClean="0">
                <a:solidFill>
                  <a:schemeClr val="tx1"/>
                </a:solidFill>
              </a:rPr>
              <a:t>11</a:t>
            </a:fld>
            <a:endParaRPr lang="en-US" dirty="0">
              <a:solidFill>
                <a:schemeClr val="tx1"/>
              </a:solidFill>
            </a:endParaRPr>
          </a:p>
        </p:txBody>
      </p:sp>
    </p:spTree>
    <p:extLst>
      <p:ext uri="{BB962C8B-B14F-4D97-AF65-F5344CB8AC3E}">
        <p14:creationId xmlns:p14="http://schemas.microsoft.com/office/powerpoint/2010/main" val="31428862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9"/>
          <p:cNvSpPr txBox="1"/>
          <p:nvPr/>
        </p:nvSpPr>
        <p:spPr>
          <a:xfrm>
            <a:off x="958850" y="609600"/>
            <a:ext cx="6444000" cy="1138773"/>
          </a:xfrm>
          <a:prstGeom prst="rect">
            <a:avLst/>
          </a:prstGeom>
          <a:noFill/>
        </p:spPr>
        <p:txBody>
          <a:bodyPr wrap="square" rtlCol="0">
            <a:spAutoFit/>
          </a:bodyPr>
          <a:lstStyle/>
          <a:p>
            <a:pPr>
              <a:spcAft>
                <a:spcPts val="0"/>
              </a:spcAft>
            </a:pPr>
            <a:r>
              <a:rPr lang="en-CA" sz="1200" kern="1200" dirty="0">
                <a:solidFill>
                  <a:srgbClr val="000000"/>
                </a:solidFill>
                <a:effectLst/>
                <a:latin typeface="Arial" panose="020B0604020202020204" pitchFamily="34" charset="0"/>
                <a:ea typeface="Times New Roman"/>
                <a:cs typeface="Arial" panose="020B0604020202020204" pitchFamily="34" charset="0"/>
              </a:rPr>
              <a:t>In 2019 KFHC continued its membership with Sustainable Kingston and with our goal of an overall reduction in </a:t>
            </a:r>
            <a:r>
              <a:rPr lang="en-CA" sz="1200" kern="1200" dirty="0" smtClean="0">
                <a:solidFill>
                  <a:srgbClr val="000000"/>
                </a:solidFill>
                <a:effectLst/>
                <a:latin typeface="Arial" panose="020B0604020202020204" pitchFamily="34" charset="0"/>
                <a:ea typeface="Times New Roman"/>
                <a:cs typeface="Arial" panose="020B0604020202020204" pitchFamily="34" charset="0"/>
              </a:rPr>
              <a:t>greenhouse gas </a:t>
            </a:r>
            <a:r>
              <a:rPr lang="en-CA" sz="1200" kern="1200" dirty="0">
                <a:solidFill>
                  <a:srgbClr val="000000"/>
                </a:solidFill>
                <a:effectLst/>
                <a:latin typeface="Arial" panose="020B0604020202020204" pitchFamily="34" charset="0"/>
                <a:ea typeface="Times New Roman"/>
                <a:cs typeface="Arial" panose="020B0604020202020204" pitchFamily="34" charset="0"/>
              </a:rPr>
              <a:t>emissions of 25%. In 2019 we further reduced our GHG by an additional 3.8% from 2018, for a total of 16% reduction since 2014. </a:t>
            </a:r>
            <a:endParaRPr lang="en-CA" sz="1200" kern="1200" dirty="0" smtClean="0">
              <a:solidFill>
                <a:srgbClr val="000000"/>
              </a:solidFill>
              <a:effectLst/>
              <a:latin typeface="Arial" panose="020B0604020202020204" pitchFamily="34" charset="0"/>
              <a:ea typeface="Times New Roman"/>
              <a:cs typeface="Arial" panose="020B0604020202020204" pitchFamily="34" charset="0"/>
            </a:endParaRPr>
          </a:p>
          <a:p>
            <a:pPr>
              <a:spcAft>
                <a:spcPts val="0"/>
              </a:spcAft>
            </a:pPr>
            <a:endParaRPr lang="en-CA" sz="800" dirty="0">
              <a:effectLst/>
              <a:latin typeface="Arial" panose="020B0604020202020204" pitchFamily="34" charset="0"/>
              <a:ea typeface="Times New Roman"/>
              <a:cs typeface="Arial" panose="020B0604020202020204" pitchFamily="34" charset="0"/>
            </a:endParaRPr>
          </a:p>
          <a:p>
            <a:pPr>
              <a:spcAft>
                <a:spcPts val="0"/>
              </a:spcAft>
            </a:pPr>
            <a:r>
              <a:rPr lang="en-CA" sz="1200" kern="1200" dirty="0">
                <a:solidFill>
                  <a:srgbClr val="000000"/>
                </a:solidFill>
                <a:effectLst/>
                <a:latin typeface="Arial" panose="020B0604020202020204" pitchFamily="34" charset="0"/>
                <a:ea typeface="Times New Roman"/>
                <a:cs typeface="Arial" panose="020B0604020202020204" pitchFamily="34" charset="0"/>
              </a:rPr>
              <a:t>Figure 1.3 is a summary chart taken from the 2019 Annual Report produced by Sustainable Kingston for KFHC.</a:t>
            </a:r>
            <a:endParaRPr lang="en-CA" sz="1200" dirty="0">
              <a:effectLst/>
              <a:latin typeface="Arial" panose="020B0604020202020204" pitchFamily="34" charset="0"/>
              <a:ea typeface="Times New Roman"/>
              <a:cs typeface="Arial" panose="020B0604020202020204" pitchFamily="34" charset="0"/>
            </a:endParaRPr>
          </a:p>
        </p:txBody>
      </p:sp>
      <p:sp>
        <p:nvSpPr>
          <p:cNvPr id="3" name="TextBox 2"/>
          <p:cNvSpPr txBox="1"/>
          <p:nvPr/>
        </p:nvSpPr>
        <p:spPr>
          <a:xfrm>
            <a:off x="514350" y="152400"/>
            <a:ext cx="1828800" cy="246221"/>
          </a:xfrm>
          <a:prstGeom prst="rect">
            <a:avLst/>
          </a:prstGeom>
          <a:noFill/>
        </p:spPr>
        <p:txBody>
          <a:bodyPr wrap="square" rtlCol="0">
            <a:spAutoFit/>
          </a:bodyPr>
          <a:lstStyle/>
          <a:p>
            <a:r>
              <a:rPr lang="en-CA" sz="1000" b="1" dirty="0" smtClean="0">
                <a:latin typeface="Arial" panose="020B0604020202020204" pitchFamily="34" charset="0"/>
                <a:cs typeface="Arial" panose="020B0604020202020204" pitchFamily="34" charset="0"/>
              </a:rPr>
              <a:t>KFHC 2019 Annual Report </a:t>
            </a:r>
            <a:endParaRPr lang="en-CA" sz="1000" b="1" dirty="0">
              <a:latin typeface="Arial" panose="020B0604020202020204" pitchFamily="34" charset="0"/>
              <a:cs typeface="Arial" panose="020B0604020202020204" pitchFamily="34" charset="0"/>
            </a:endParaRPr>
          </a:p>
        </p:txBody>
      </p:sp>
      <p:sp>
        <p:nvSpPr>
          <p:cNvPr id="4" name="TextBox 10"/>
          <p:cNvSpPr txBox="1"/>
          <p:nvPr/>
        </p:nvSpPr>
        <p:spPr>
          <a:xfrm>
            <a:off x="584200" y="1881228"/>
            <a:ext cx="876300" cy="237490"/>
          </a:xfrm>
          <a:prstGeom prst="rect">
            <a:avLst/>
          </a:prstGeom>
          <a:noFill/>
        </p:spPr>
        <p:txBody>
          <a:bodyPr wrap="square" rtlCol="0">
            <a:spAutoFit/>
          </a:bodyPr>
          <a:lstStyle/>
          <a:p>
            <a:pPr>
              <a:spcAft>
                <a:spcPts val="0"/>
              </a:spcAft>
            </a:pPr>
            <a:r>
              <a:rPr lang="en-CA" sz="1000" b="1" kern="1200" dirty="0">
                <a:solidFill>
                  <a:srgbClr val="000000"/>
                </a:solidFill>
                <a:effectLst/>
                <a:latin typeface="Arial"/>
                <a:ea typeface="Times New Roman"/>
              </a:rPr>
              <a:t>Figure 1.3</a:t>
            </a:r>
            <a:endParaRPr lang="en-CA" sz="1200" dirty="0">
              <a:effectLst/>
              <a:latin typeface="Times New Roman"/>
              <a:ea typeface="Times New Roman"/>
            </a:endParaRPr>
          </a:p>
        </p:txBody>
      </p:sp>
      <p:pic>
        <p:nvPicPr>
          <p:cNvPr id="5" name="Picture 4"/>
          <p:cNvPicPr/>
          <p:nvPr/>
        </p:nvPicPr>
        <p:blipFill rotWithShape="1">
          <a:blip r:embed="rId2">
            <a:extLst>
              <a:ext uri="{28A0092B-C50C-407E-A947-70E740481C1C}">
                <a14:useLocalDpi xmlns:a14="http://schemas.microsoft.com/office/drawing/2010/main" val="0"/>
              </a:ext>
            </a:extLst>
          </a:blip>
          <a:srcRect/>
          <a:stretch/>
        </p:blipFill>
        <p:spPr>
          <a:xfrm>
            <a:off x="1643400" y="1790879"/>
            <a:ext cx="6048000" cy="3096000"/>
          </a:xfrm>
          <a:prstGeom prst="rect">
            <a:avLst/>
          </a:prstGeom>
          <a:ln>
            <a:noFill/>
          </a:ln>
          <a:effectLst>
            <a:softEdge rad="112500"/>
          </a:effectLst>
        </p:spPr>
      </p:pic>
      <p:sp>
        <p:nvSpPr>
          <p:cNvPr id="6" name="Slide Number Placeholder 5"/>
          <p:cNvSpPr>
            <a:spLocks noGrp="1"/>
          </p:cNvSpPr>
          <p:nvPr>
            <p:ph type="sldNum" sz="quarter" idx="12"/>
          </p:nvPr>
        </p:nvSpPr>
        <p:spPr>
          <a:xfrm>
            <a:off x="8401039" y="6170822"/>
            <a:ext cx="288000" cy="288000"/>
          </a:xfrm>
          <a:ln>
            <a:noFill/>
          </a:ln>
        </p:spPr>
        <p:txBody>
          <a:bodyPr>
            <a:normAutofit fontScale="70000" lnSpcReduction="20000"/>
          </a:bodyPr>
          <a:lstStyle/>
          <a:p>
            <a:fld id="{6BF7F013-6F5A-4B84-8548-6DEED0D59B03}" type="slidenum">
              <a:rPr lang="en-US" smtClean="0">
                <a:solidFill>
                  <a:schemeClr val="tx1"/>
                </a:solidFill>
              </a:rPr>
              <a:t>12</a:t>
            </a:fld>
            <a:endParaRPr lang="en-US" dirty="0">
              <a:solidFill>
                <a:schemeClr val="tx1"/>
              </a:solidFill>
            </a:endParaRPr>
          </a:p>
        </p:txBody>
      </p:sp>
      <p:sp>
        <p:nvSpPr>
          <p:cNvPr id="9" name="TextBox 8"/>
          <p:cNvSpPr txBox="1"/>
          <p:nvPr/>
        </p:nvSpPr>
        <p:spPr>
          <a:xfrm>
            <a:off x="6096000" y="4419600"/>
            <a:ext cx="1306850" cy="369332"/>
          </a:xfrm>
          <a:prstGeom prst="rect">
            <a:avLst/>
          </a:prstGeom>
          <a:solidFill>
            <a:schemeClr val="bg1"/>
          </a:solidFill>
        </p:spPr>
        <p:txBody>
          <a:bodyPr wrap="square" rtlCol="0">
            <a:spAutoFit/>
          </a:bodyPr>
          <a:lstStyle/>
          <a:p>
            <a:endParaRPr lang="en-CA" dirty="0"/>
          </a:p>
        </p:txBody>
      </p:sp>
      <p:sp>
        <p:nvSpPr>
          <p:cNvPr id="10" name="TextBox 9"/>
          <p:cNvSpPr txBox="1"/>
          <p:nvPr/>
        </p:nvSpPr>
        <p:spPr>
          <a:xfrm>
            <a:off x="6019800" y="4191000"/>
            <a:ext cx="1476000" cy="369332"/>
          </a:xfrm>
          <a:prstGeom prst="rect">
            <a:avLst/>
          </a:prstGeom>
          <a:solidFill>
            <a:schemeClr val="bg1"/>
          </a:solidFill>
        </p:spPr>
        <p:txBody>
          <a:bodyPr wrap="square" rtlCol="0">
            <a:spAutoFit/>
          </a:bodyPr>
          <a:lstStyle/>
          <a:p>
            <a:endParaRPr lang="en-CA" dirty="0"/>
          </a:p>
        </p:txBody>
      </p:sp>
    </p:spTree>
    <p:extLst>
      <p:ext uri="{BB962C8B-B14F-4D97-AF65-F5344CB8AC3E}">
        <p14:creationId xmlns:p14="http://schemas.microsoft.com/office/powerpoint/2010/main" val="28344796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57600" y="471100"/>
            <a:ext cx="2743200" cy="276999"/>
          </a:xfrm>
          <a:prstGeom prst="rect">
            <a:avLst/>
          </a:prstGeom>
          <a:noFill/>
        </p:spPr>
        <p:txBody>
          <a:bodyPr wrap="square" rtlCol="0">
            <a:spAutoFit/>
          </a:bodyPr>
          <a:lstStyle/>
          <a:p>
            <a:r>
              <a:rPr lang="en-CA" sz="1200" b="1" dirty="0" smtClean="0">
                <a:latin typeface="Arial" panose="020B0604020202020204" pitchFamily="34" charset="0"/>
                <a:cs typeface="Arial" panose="020B0604020202020204" pitchFamily="34" charset="0"/>
              </a:rPr>
              <a:t>Property Management Department </a:t>
            </a:r>
            <a:endParaRPr lang="en-CA" sz="1200" b="1" dirty="0">
              <a:latin typeface="Arial" panose="020B0604020202020204" pitchFamily="34" charset="0"/>
              <a:cs typeface="Arial" panose="020B0604020202020204" pitchFamily="34" charset="0"/>
            </a:endParaRPr>
          </a:p>
        </p:txBody>
      </p:sp>
      <p:sp>
        <p:nvSpPr>
          <p:cNvPr id="3" name="TextBox 5"/>
          <p:cNvSpPr txBox="1"/>
          <p:nvPr/>
        </p:nvSpPr>
        <p:spPr>
          <a:xfrm>
            <a:off x="1905000" y="838200"/>
            <a:ext cx="6983730" cy="4154984"/>
          </a:xfrm>
          <a:prstGeom prst="rect">
            <a:avLst/>
          </a:prstGeom>
          <a:noFill/>
        </p:spPr>
        <p:txBody>
          <a:bodyPr wrap="square" rtlCol="0">
            <a:spAutoFit/>
          </a:bodyPr>
          <a:lstStyle/>
          <a:p>
            <a:pPr>
              <a:spcAft>
                <a:spcPts val="0"/>
              </a:spcAft>
            </a:pPr>
            <a:r>
              <a:rPr lang="en-US" sz="1200" kern="1200" dirty="0">
                <a:solidFill>
                  <a:srgbClr val="000000"/>
                </a:solidFill>
                <a:effectLst/>
                <a:latin typeface="Arial"/>
                <a:ea typeface="Times New Roman"/>
              </a:rPr>
              <a:t>The Property Management Department saw many challenges over the past year. KFHC took over the management of Town Homes Kingston </a:t>
            </a:r>
            <a:r>
              <a:rPr lang="en-US" sz="1200" kern="1200" dirty="0" smtClean="0">
                <a:solidFill>
                  <a:srgbClr val="000000"/>
                </a:solidFill>
                <a:effectLst/>
                <a:latin typeface="Arial"/>
                <a:ea typeface="Times New Roman"/>
              </a:rPr>
              <a:t>which was </a:t>
            </a:r>
            <a:r>
              <a:rPr lang="en-US" sz="1200" kern="1200" dirty="0">
                <a:solidFill>
                  <a:srgbClr val="000000"/>
                </a:solidFill>
                <a:effectLst/>
                <a:latin typeface="Arial"/>
                <a:ea typeface="Times New Roman"/>
              </a:rPr>
              <a:t>supported by seconding staff from the Property Management Department. Arrears continued to increase over the year due to ongoing issues with scheduling at the Landlord and Tenant Board. The vacancy loss rate increased as a number of units had to be held in order to address pest issues.  Tenant’s issues escalated due to inappropriate behavior, non-payment of rent and noncompliance in addressing pest problems which required additional support and guidance to resolve the </a:t>
            </a:r>
            <a:r>
              <a:rPr lang="en-US" sz="1200" kern="1200" dirty="0" smtClean="0">
                <a:solidFill>
                  <a:srgbClr val="000000"/>
                </a:solidFill>
                <a:effectLst/>
                <a:latin typeface="Arial"/>
                <a:ea typeface="Times New Roman"/>
              </a:rPr>
              <a:t>issues</a:t>
            </a:r>
            <a:r>
              <a:rPr lang="en-US" sz="1200" kern="1200" dirty="0">
                <a:solidFill>
                  <a:srgbClr val="000000"/>
                </a:solidFill>
                <a:effectLst/>
                <a:latin typeface="Arial"/>
                <a:ea typeface="Times New Roman"/>
              </a:rPr>
              <a:t>.  </a:t>
            </a:r>
            <a:r>
              <a:rPr lang="en-US" sz="1200" kern="1200" dirty="0" smtClean="0">
                <a:solidFill>
                  <a:srgbClr val="000000"/>
                </a:solidFill>
                <a:effectLst/>
                <a:latin typeface="Arial"/>
                <a:ea typeface="Times New Roman"/>
              </a:rPr>
              <a:t>The Property Management department developed many strategies in which to assist in the resolution of these issues. </a:t>
            </a:r>
          </a:p>
          <a:p>
            <a:pPr>
              <a:spcAft>
                <a:spcPts val="0"/>
              </a:spcAft>
            </a:pPr>
            <a:endParaRPr lang="en-CA" sz="1200" dirty="0">
              <a:effectLst/>
              <a:latin typeface="Times New Roman"/>
              <a:ea typeface="Times New Roman"/>
            </a:endParaRPr>
          </a:p>
          <a:p>
            <a:r>
              <a:rPr lang="en-US" sz="1200" kern="1200" dirty="0">
                <a:solidFill>
                  <a:srgbClr val="000000"/>
                </a:solidFill>
                <a:effectLst/>
                <a:latin typeface="Arial"/>
                <a:ea typeface="Times New Roman"/>
              </a:rPr>
              <a:t>The Property Management Department took on the responsibility of administering the </a:t>
            </a:r>
            <a:r>
              <a:rPr lang="en-US" sz="1200" kern="1200" dirty="0" smtClean="0">
                <a:solidFill>
                  <a:srgbClr val="000000"/>
                </a:solidFill>
                <a:effectLst/>
                <a:latin typeface="Arial"/>
                <a:ea typeface="Times New Roman"/>
              </a:rPr>
              <a:t>Portable </a:t>
            </a:r>
            <a:r>
              <a:rPr lang="en-US" sz="1200" kern="1200" dirty="0">
                <a:solidFill>
                  <a:srgbClr val="000000"/>
                </a:solidFill>
                <a:effectLst/>
                <a:latin typeface="Arial"/>
                <a:ea typeface="Times New Roman"/>
              </a:rPr>
              <a:t>Housing Benefit, this benefit was introduced under the Province’s Long </a:t>
            </a:r>
            <a:r>
              <a:rPr lang="en-US" sz="1200" kern="1200" dirty="0" smtClean="0">
                <a:solidFill>
                  <a:srgbClr val="000000"/>
                </a:solidFill>
                <a:effectLst/>
                <a:latin typeface="Arial"/>
                <a:ea typeface="Times New Roman"/>
              </a:rPr>
              <a:t>Term Affordable </a:t>
            </a:r>
            <a:r>
              <a:rPr lang="en-US" sz="1200" kern="1200" dirty="0">
                <a:solidFill>
                  <a:srgbClr val="000000"/>
                </a:solidFill>
                <a:effectLst/>
                <a:latin typeface="Arial"/>
                <a:ea typeface="Times New Roman"/>
              </a:rPr>
              <a:t>Housing Strategy as an alternative to existing social housing programs. The program offers more flexibility to households seeking rent-geared-to- income housing. </a:t>
            </a:r>
            <a:r>
              <a:rPr lang="en-US" sz="1200" kern="1200" dirty="0" smtClean="0">
                <a:solidFill>
                  <a:srgbClr val="000000"/>
                </a:solidFill>
                <a:effectLst/>
                <a:latin typeface="Arial"/>
                <a:ea typeface="Times New Roman"/>
              </a:rPr>
              <a:t>Households </a:t>
            </a:r>
            <a:r>
              <a:rPr lang="en-US" sz="1200" kern="1200" dirty="0">
                <a:solidFill>
                  <a:srgbClr val="000000"/>
                </a:solidFill>
                <a:effectLst/>
                <a:latin typeface="Arial"/>
                <a:ea typeface="Times New Roman"/>
              </a:rPr>
              <a:t>who reach the top of the chronological waitlist for RGI assistance are now able to find their own accommodation and receive a monthly housing subsidy. </a:t>
            </a:r>
            <a:r>
              <a:rPr lang="en-US" sz="1200" kern="1200" dirty="0" smtClean="0">
                <a:solidFill>
                  <a:srgbClr val="000000"/>
                </a:solidFill>
                <a:effectLst/>
                <a:latin typeface="Arial"/>
                <a:ea typeface="Times New Roman"/>
              </a:rPr>
              <a:t>The </a:t>
            </a:r>
            <a:r>
              <a:rPr lang="en-US" sz="1200" kern="1200" dirty="0">
                <a:solidFill>
                  <a:srgbClr val="000000"/>
                </a:solidFill>
                <a:effectLst/>
                <a:latin typeface="Arial"/>
                <a:ea typeface="Times New Roman"/>
              </a:rPr>
              <a:t>City of Kingston and KFHC entered into an administration agreement for this pilot program. Fifty households were offered this subsidy, of which thirty are funded by </a:t>
            </a:r>
            <a:r>
              <a:rPr lang="en-US" sz="1200" kern="1200" dirty="0" smtClean="0">
                <a:solidFill>
                  <a:srgbClr val="000000"/>
                </a:solidFill>
                <a:effectLst/>
                <a:latin typeface="Arial"/>
                <a:ea typeface="Times New Roman"/>
              </a:rPr>
              <a:t>the City </a:t>
            </a:r>
            <a:r>
              <a:rPr lang="en-US" sz="1200" kern="1200" dirty="0">
                <a:solidFill>
                  <a:srgbClr val="000000"/>
                </a:solidFill>
                <a:effectLst/>
                <a:latin typeface="Arial"/>
                <a:ea typeface="Times New Roman"/>
              </a:rPr>
              <a:t>of Kingston with KFHC funding the remaining twenty by converting RGI units to Market. </a:t>
            </a:r>
            <a:r>
              <a:rPr lang="en-US" sz="1200" dirty="0">
                <a:latin typeface="Arial" panose="020B0604020202020204" pitchFamily="34" charset="0"/>
                <a:cs typeface="Arial" panose="020B0604020202020204" pitchFamily="34" charset="0"/>
              </a:rPr>
              <a:t>We quickly were confronted with the challenges of trying to integrate market tenants into high density townhouse RGI areas. To resolve the issue of high turnover and high rent arrears, a number of the market units we relocated to one of KFHC’s owned apartment building downtown where we were experiencing successful market rentals. </a:t>
            </a:r>
            <a:endParaRPr lang="en-CA" sz="1200" dirty="0">
              <a:latin typeface="Arial" panose="020B0604020202020204" pitchFamily="34" charset="0"/>
              <a:cs typeface="Arial" panose="020B0604020202020204" pitchFamily="34" charset="0"/>
            </a:endParaRPr>
          </a:p>
          <a:p>
            <a:pPr>
              <a:spcAft>
                <a:spcPts val="0"/>
              </a:spcAft>
            </a:pPr>
            <a:endParaRPr lang="en-CA" sz="1200" dirty="0">
              <a:effectLst/>
              <a:latin typeface="Times New Roman"/>
              <a:ea typeface="Times New Roman"/>
            </a:endParaRPr>
          </a:p>
        </p:txBody>
      </p:sp>
      <p:pic>
        <p:nvPicPr>
          <p:cNvPr id="4" name="Picture 3"/>
          <p:cNvPicPr/>
          <p:nvPr/>
        </p:nvPicPr>
        <p:blipFill rotWithShape="1">
          <a:blip r:embed="rId2">
            <a:extLst>
              <a:ext uri="{28A0092B-C50C-407E-A947-70E740481C1C}">
                <a14:useLocalDpi xmlns:a14="http://schemas.microsoft.com/office/drawing/2010/main" val="0"/>
              </a:ext>
            </a:extLst>
          </a:blip>
          <a:srcRect l="1089" t="-536" r="1089" b="-2"/>
          <a:stretch/>
        </p:blipFill>
        <p:spPr>
          <a:xfrm>
            <a:off x="372885" y="685800"/>
            <a:ext cx="1296000" cy="1692000"/>
          </a:xfrm>
          <a:prstGeom prst="rect">
            <a:avLst/>
          </a:prstGeom>
          <a:ln w="38100" cap="sq">
            <a:noFill/>
            <a:prstDash val="solid"/>
            <a:miter lim="800000"/>
          </a:ln>
          <a:effectLst>
            <a:outerShdw blurRad="50800" dist="38100" dir="2700000" algn="tl" rotWithShape="0">
              <a:srgbClr val="000000">
                <a:alpha val="43000"/>
              </a:srgbClr>
            </a:outerShdw>
          </a:effectLst>
        </p:spPr>
      </p:pic>
      <p:sp>
        <p:nvSpPr>
          <p:cNvPr id="5" name="TextBox 2"/>
          <p:cNvSpPr txBox="1"/>
          <p:nvPr/>
        </p:nvSpPr>
        <p:spPr>
          <a:xfrm>
            <a:off x="264900" y="2496840"/>
            <a:ext cx="1403985" cy="354330"/>
          </a:xfrm>
          <a:prstGeom prst="rect">
            <a:avLst/>
          </a:prstGeom>
          <a:noFill/>
        </p:spPr>
        <p:txBody>
          <a:bodyPr wrap="square" rtlCol="0">
            <a:spAutoFit/>
          </a:bodyPr>
          <a:lstStyle/>
          <a:p>
            <a:pPr>
              <a:spcAft>
                <a:spcPts val="0"/>
              </a:spcAft>
            </a:pPr>
            <a:r>
              <a:rPr lang="en-CA" sz="900" b="1" kern="1200" dirty="0">
                <a:solidFill>
                  <a:srgbClr val="000000"/>
                </a:solidFill>
                <a:effectLst/>
                <a:latin typeface="Arial"/>
                <a:ea typeface="Times New Roman"/>
              </a:rPr>
              <a:t>Patricia Price, A.I.H.M</a:t>
            </a:r>
            <a:endParaRPr lang="en-CA" sz="1200" dirty="0">
              <a:effectLst/>
              <a:latin typeface="Times New Roman"/>
              <a:ea typeface="Times New Roman"/>
            </a:endParaRPr>
          </a:p>
          <a:p>
            <a:pPr>
              <a:spcAft>
                <a:spcPts val="0"/>
              </a:spcAft>
            </a:pPr>
            <a:r>
              <a:rPr lang="en-CA" sz="900" b="1" kern="1200" dirty="0">
                <a:solidFill>
                  <a:srgbClr val="000000"/>
                </a:solidFill>
                <a:effectLst/>
                <a:latin typeface="Arial"/>
                <a:ea typeface="Times New Roman"/>
              </a:rPr>
              <a:t>           Manager</a:t>
            </a:r>
            <a:endParaRPr lang="en-CA" sz="1200" dirty="0">
              <a:effectLst/>
              <a:latin typeface="Times New Roman"/>
              <a:ea typeface="Times New Roman"/>
            </a:endParaRPr>
          </a:p>
        </p:txBody>
      </p:sp>
      <p:sp>
        <p:nvSpPr>
          <p:cNvPr id="6" name="TextBox 5"/>
          <p:cNvSpPr txBox="1"/>
          <p:nvPr/>
        </p:nvSpPr>
        <p:spPr>
          <a:xfrm>
            <a:off x="296650" y="135810"/>
            <a:ext cx="1800000" cy="246221"/>
          </a:xfrm>
          <a:prstGeom prst="rect">
            <a:avLst/>
          </a:prstGeom>
          <a:noFill/>
        </p:spPr>
        <p:txBody>
          <a:bodyPr wrap="square" rtlCol="0">
            <a:spAutoFit/>
          </a:bodyPr>
          <a:lstStyle/>
          <a:p>
            <a:r>
              <a:rPr lang="en-CA" sz="1000" b="1" dirty="0" smtClean="0">
                <a:latin typeface="Arial" panose="020B0604020202020204" pitchFamily="34" charset="0"/>
                <a:cs typeface="Arial" panose="020B0604020202020204" pitchFamily="34" charset="0"/>
              </a:rPr>
              <a:t>KFHC 2019 Annual Report</a:t>
            </a:r>
            <a:endParaRPr lang="en-CA" sz="1000" b="1" dirty="0">
              <a:latin typeface="Arial" panose="020B0604020202020204" pitchFamily="34" charset="0"/>
              <a:cs typeface="Arial" panose="020B0604020202020204" pitchFamily="34" charset="0"/>
            </a:endParaRPr>
          </a:p>
        </p:txBody>
      </p:sp>
      <p:sp>
        <p:nvSpPr>
          <p:cNvPr id="7" name="Slide Number Placeholder 6"/>
          <p:cNvSpPr>
            <a:spLocks noGrp="1"/>
          </p:cNvSpPr>
          <p:nvPr>
            <p:ph type="sldNum" sz="quarter" idx="12"/>
          </p:nvPr>
        </p:nvSpPr>
        <p:spPr>
          <a:xfrm>
            <a:off x="8401039" y="6170822"/>
            <a:ext cx="288000" cy="288000"/>
          </a:xfrm>
          <a:ln>
            <a:noFill/>
          </a:ln>
        </p:spPr>
        <p:txBody>
          <a:bodyPr>
            <a:normAutofit fontScale="70000" lnSpcReduction="20000"/>
          </a:bodyPr>
          <a:lstStyle/>
          <a:p>
            <a:fld id="{6BF7F013-6F5A-4B84-8548-6DEED0D59B03}" type="slidenum">
              <a:rPr lang="en-US" smtClean="0">
                <a:solidFill>
                  <a:schemeClr val="tx1"/>
                </a:solidFill>
              </a:rPr>
              <a:t>13</a:t>
            </a:fld>
            <a:endParaRPr lang="en-US" dirty="0">
              <a:solidFill>
                <a:schemeClr val="tx1"/>
              </a:solidFill>
            </a:endParaRPr>
          </a:p>
        </p:txBody>
      </p:sp>
    </p:spTree>
    <p:extLst>
      <p:ext uri="{BB962C8B-B14F-4D97-AF65-F5344CB8AC3E}">
        <p14:creationId xmlns:p14="http://schemas.microsoft.com/office/powerpoint/2010/main" val="2735730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95325" y="584200"/>
            <a:ext cx="7848000" cy="120032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Our newest building opened at 645 Brock </a:t>
            </a:r>
            <a:r>
              <a:rPr lang="en-US" sz="1200" dirty="0" smtClean="0">
                <a:latin typeface="Arial" panose="020B0604020202020204" pitchFamily="34" charset="0"/>
                <a:cs typeface="Arial" panose="020B0604020202020204" pitchFamily="34" charset="0"/>
              </a:rPr>
              <a:t>Street which is </a:t>
            </a:r>
            <a:r>
              <a:rPr lang="en-US" sz="1200" dirty="0">
                <a:latin typeface="Arial" panose="020B0604020202020204" pitchFamily="34" charset="0"/>
                <a:cs typeface="Arial" panose="020B0604020202020204" pitchFamily="34" charset="0"/>
              </a:rPr>
              <a:t>our second </a:t>
            </a:r>
            <a:r>
              <a:rPr lang="en-US" sz="1200" dirty="0" smtClean="0">
                <a:latin typeface="Arial" panose="020B0604020202020204" pitchFamily="34" charset="0"/>
                <a:cs typeface="Arial" panose="020B0604020202020204" pitchFamily="34" charset="0"/>
              </a:rPr>
              <a:t>mixed </a:t>
            </a:r>
            <a:r>
              <a:rPr lang="en-US" sz="1200" dirty="0">
                <a:latin typeface="Arial" panose="020B0604020202020204" pitchFamily="34" charset="0"/>
                <a:cs typeface="Arial" panose="020B0604020202020204" pitchFamily="34" charset="0"/>
              </a:rPr>
              <a:t>income building consisting of market, affordable and RGI tenants. The building is fully </a:t>
            </a:r>
            <a:r>
              <a:rPr lang="en-US" sz="1200" dirty="0" smtClean="0">
                <a:latin typeface="Arial" panose="020B0604020202020204" pitchFamily="34" charset="0"/>
                <a:cs typeface="Arial" panose="020B0604020202020204" pitchFamily="34" charset="0"/>
              </a:rPr>
              <a:t>occupied and </a:t>
            </a:r>
            <a:r>
              <a:rPr lang="en-US" sz="1200" dirty="0">
                <a:latin typeface="Arial" panose="020B0604020202020204" pitchFamily="34" charset="0"/>
                <a:cs typeface="Arial" panose="020B0604020202020204" pitchFamily="34" charset="0"/>
              </a:rPr>
              <a:t>our grand opening was held on May 29</a:t>
            </a:r>
            <a:r>
              <a:rPr lang="en-US" sz="1200" baseline="30000" dirty="0">
                <a:latin typeface="Arial" panose="020B0604020202020204" pitchFamily="34" charset="0"/>
                <a:cs typeface="Arial" panose="020B0604020202020204" pitchFamily="34" charset="0"/>
              </a:rPr>
              <a:t>th</a:t>
            </a:r>
            <a:r>
              <a:rPr lang="en-US" sz="1200" dirty="0">
                <a:latin typeface="Arial" panose="020B0604020202020204" pitchFamily="34" charset="0"/>
                <a:cs typeface="Arial" panose="020B0604020202020204" pitchFamily="34" charset="0"/>
              </a:rPr>
              <a:t>, 2019. </a:t>
            </a:r>
            <a:endParaRPr lang="en-US" sz="1200" dirty="0" smtClean="0">
              <a:latin typeface="Arial" panose="020B0604020202020204" pitchFamily="34" charset="0"/>
              <a:cs typeface="Arial" panose="020B0604020202020204" pitchFamily="34" charset="0"/>
            </a:endParaRPr>
          </a:p>
          <a:p>
            <a:endParaRPr lang="en-CA"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Looking to the </a:t>
            </a:r>
            <a:r>
              <a:rPr lang="en-US" sz="1200" dirty="0" smtClean="0">
                <a:latin typeface="Arial" panose="020B0604020202020204" pitchFamily="34" charset="0"/>
                <a:cs typeface="Arial" panose="020B0604020202020204" pitchFamily="34" charset="0"/>
              </a:rPr>
              <a:t>future, </a:t>
            </a:r>
            <a:r>
              <a:rPr lang="en-US" sz="1200" dirty="0">
                <a:latin typeface="Arial" panose="020B0604020202020204" pitchFamily="34" charset="0"/>
                <a:cs typeface="Arial" panose="020B0604020202020204" pitchFamily="34" charset="0"/>
              </a:rPr>
              <a:t>the property management department is excited about the merging of Town Homes </a:t>
            </a:r>
            <a:r>
              <a:rPr lang="en-US" sz="1200" dirty="0" smtClean="0">
                <a:latin typeface="Arial" panose="020B0604020202020204" pitchFamily="34" charset="0"/>
                <a:cs typeface="Arial" panose="020B0604020202020204" pitchFamily="34" charset="0"/>
              </a:rPr>
              <a:t>Kingston and Kingston &amp; Frontenac Housing Corporation,  </a:t>
            </a:r>
            <a:r>
              <a:rPr lang="en-US" sz="1200" dirty="0">
                <a:latin typeface="Arial" panose="020B0604020202020204" pitchFamily="34" charset="0"/>
                <a:cs typeface="Arial" panose="020B0604020202020204" pitchFamily="34" charset="0"/>
              </a:rPr>
              <a:t>the roll out of the new directives of simplified rent calculations, and new developments.</a:t>
            </a:r>
            <a:endParaRPr lang="en-CA" sz="1200" dirty="0">
              <a:latin typeface="Arial" panose="020B0604020202020204" pitchFamily="34" charset="0"/>
              <a:cs typeface="Arial" panose="020B0604020202020204" pitchFamily="34" charset="0"/>
            </a:endParaRPr>
          </a:p>
        </p:txBody>
      </p:sp>
      <p:sp>
        <p:nvSpPr>
          <p:cNvPr id="12" name="TextBox 11"/>
          <p:cNvSpPr txBox="1"/>
          <p:nvPr/>
        </p:nvSpPr>
        <p:spPr>
          <a:xfrm>
            <a:off x="701675" y="152400"/>
            <a:ext cx="1949450" cy="246221"/>
          </a:xfrm>
          <a:prstGeom prst="rect">
            <a:avLst/>
          </a:prstGeom>
          <a:noFill/>
        </p:spPr>
        <p:txBody>
          <a:bodyPr wrap="square" rtlCol="0">
            <a:spAutoFit/>
          </a:bodyPr>
          <a:lstStyle/>
          <a:p>
            <a:r>
              <a:rPr lang="en-CA" sz="1000" b="1" dirty="0" smtClean="0">
                <a:latin typeface="Arial" panose="020B0604020202020204" pitchFamily="34" charset="0"/>
                <a:cs typeface="Arial" panose="020B0604020202020204" pitchFamily="34" charset="0"/>
              </a:rPr>
              <a:t>KFHC 2019 Annual Report </a:t>
            </a:r>
            <a:endParaRPr lang="en-CA" sz="1000" b="1" dirty="0">
              <a:latin typeface="Arial" panose="020B0604020202020204" pitchFamily="34" charset="0"/>
              <a:cs typeface="Arial" panose="020B0604020202020204" pitchFamily="34" charset="0"/>
            </a:endParaRPr>
          </a:p>
        </p:txBody>
      </p:sp>
      <p:sp>
        <p:nvSpPr>
          <p:cNvPr id="29" name="TextBox 28"/>
          <p:cNvSpPr txBox="1"/>
          <p:nvPr/>
        </p:nvSpPr>
        <p:spPr>
          <a:xfrm>
            <a:off x="5797550" y="4250359"/>
            <a:ext cx="2268000" cy="252000"/>
          </a:xfrm>
          <a:prstGeom prst="rect">
            <a:avLst/>
          </a:prstGeom>
          <a:solidFill>
            <a:schemeClr val="accent6">
              <a:lumMod val="60000"/>
              <a:lumOff val="40000"/>
            </a:schemeClr>
          </a:solidFill>
          <a:ln>
            <a:noFill/>
          </a:ln>
        </p:spPr>
        <p:txBody>
          <a:bodyPr wrap="square" rtlCol="0">
            <a:spAutoFit/>
          </a:bodyPr>
          <a:lstStyle/>
          <a:p>
            <a:pPr algn="ctr"/>
            <a:r>
              <a:rPr lang="en-CA" sz="1000" b="1" dirty="0" smtClean="0">
                <a:latin typeface="Arial" panose="020B0604020202020204" pitchFamily="34" charset="0"/>
                <a:cs typeface="Arial" panose="020B0604020202020204" pitchFamily="34" charset="0"/>
              </a:rPr>
              <a:t>645 Brock Street Rooftop Terrace</a:t>
            </a:r>
            <a:endParaRPr lang="en-CA" sz="1000" b="1" dirty="0">
              <a:latin typeface="Arial" panose="020B0604020202020204" pitchFamily="34" charset="0"/>
              <a:cs typeface="Arial" panose="020B0604020202020204" pitchFamily="34" charset="0"/>
            </a:endParaRPr>
          </a:p>
        </p:txBody>
      </p:sp>
      <p:pic>
        <p:nvPicPr>
          <p:cNvPr id="26" name="Picture 25"/>
          <p:cNvPicPr>
            <a:picLocks/>
          </p:cNvPicPr>
          <p:nvPr/>
        </p:nvPicPr>
        <p:blipFill rotWithShape="1">
          <a:blip r:embed="rId2" cstate="print">
            <a:extLst>
              <a:ext uri="{28A0092B-C50C-407E-A947-70E740481C1C}">
                <a14:useLocalDpi xmlns:a14="http://schemas.microsoft.com/office/drawing/2010/main" val="0"/>
              </a:ext>
            </a:extLst>
          </a:blip>
          <a:srcRect l="-2" t="416" r="-12" b="-472"/>
          <a:stretch/>
        </p:blipFill>
        <p:spPr>
          <a:xfrm rot="5400000">
            <a:off x="1428600" y="1859489"/>
            <a:ext cx="2088300" cy="2484000"/>
          </a:xfrm>
          <a:prstGeom prst="rect">
            <a:avLst/>
          </a:prstGeom>
          <a:ln>
            <a:noFill/>
          </a:ln>
          <a:effectLst>
            <a:softEdge rad="112500"/>
          </a:effec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5400" y="2165489"/>
            <a:ext cx="3328000" cy="1872000"/>
          </a:xfrm>
          <a:prstGeom prst="rect">
            <a:avLst/>
          </a:prstGeom>
          <a:ln>
            <a:noFill/>
          </a:ln>
          <a:effectLst>
            <a:softEdge rad="112500"/>
          </a:effectLst>
        </p:spPr>
      </p:pic>
      <p:sp>
        <p:nvSpPr>
          <p:cNvPr id="5" name="TextBox 4"/>
          <p:cNvSpPr txBox="1"/>
          <p:nvPr/>
        </p:nvSpPr>
        <p:spPr>
          <a:xfrm>
            <a:off x="1446750" y="4250359"/>
            <a:ext cx="2052000" cy="252000"/>
          </a:xfrm>
          <a:prstGeom prst="rect">
            <a:avLst/>
          </a:prstGeom>
          <a:solidFill>
            <a:schemeClr val="accent6">
              <a:lumMod val="60000"/>
              <a:lumOff val="40000"/>
            </a:schemeClr>
          </a:solidFill>
        </p:spPr>
        <p:txBody>
          <a:bodyPr wrap="square" rtlCol="0">
            <a:spAutoFit/>
          </a:bodyPr>
          <a:lstStyle/>
          <a:p>
            <a:r>
              <a:rPr lang="en-CA" sz="1000" b="1" dirty="0" smtClean="0">
                <a:latin typeface="Arial" panose="020B0604020202020204" pitchFamily="34" charset="0"/>
                <a:cs typeface="Arial" panose="020B0604020202020204" pitchFamily="34" charset="0"/>
              </a:rPr>
              <a:t>645 Brock Street Bachelor Unit</a:t>
            </a:r>
            <a:endParaRPr lang="en-CA" sz="1000" b="1"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8401039" y="6170822"/>
            <a:ext cx="288000" cy="288000"/>
          </a:xfrm>
          <a:ln>
            <a:noFill/>
          </a:ln>
        </p:spPr>
        <p:txBody>
          <a:bodyPr>
            <a:normAutofit fontScale="70000" lnSpcReduction="20000"/>
          </a:bodyPr>
          <a:lstStyle/>
          <a:p>
            <a:fld id="{6BF7F013-6F5A-4B84-8548-6DEED0D59B03}" type="slidenum">
              <a:rPr lang="en-US" smtClean="0">
                <a:solidFill>
                  <a:schemeClr val="tx1"/>
                </a:solidFill>
              </a:rPr>
              <a:t>14</a:t>
            </a:fld>
            <a:endParaRPr lang="en-US" dirty="0">
              <a:solidFill>
                <a:schemeClr val="tx1"/>
              </a:solidFill>
            </a:endParaRPr>
          </a:p>
        </p:txBody>
      </p:sp>
    </p:spTree>
    <p:extLst>
      <p:ext uri="{BB962C8B-B14F-4D97-AF65-F5344CB8AC3E}">
        <p14:creationId xmlns:p14="http://schemas.microsoft.com/office/powerpoint/2010/main" val="40039225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162896"/>
            <a:ext cx="2272466" cy="6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04800" y="105489"/>
            <a:ext cx="1872000" cy="246221"/>
          </a:xfrm>
          <a:prstGeom prst="rect">
            <a:avLst/>
          </a:prstGeom>
          <a:noFill/>
        </p:spPr>
        <p:txBody>
          <a:bodyPr wrap="square" rtlCol="0">
            <a:spAutoFit/>
          </a:bodyPr>
          <a:lstStyle/>
          <a:p>
            <a:r>
              <a:rPr lang="en-CA" sz="1000" b="1" dirty="0" smtClean="0">
                <a:latin typeface="Arial" panose="020B0604020202020204" pitchFamily="34" charset="0"/>
                <a:cs typeface="Arial" panose="020B0604020202020204" pitchFamily="34" charset="0"/>
              </a:rPr>
              <a:t>KFHC 2019 Annual Report </a:t>
            </a:r>
            <a:endParaRPr lang="en-CA" sz="1000" b="1"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0688" y="1306200"/>
            <a:ext cx="849324" cy="6480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1939" y="2495118"/>
            <a:ext cx="849321" cy="64800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2741" y="3657600"/>
            <a:ext cx="849321" cy="648000"/>
          </a:xfrm>
          <a:prstGeom prst="rect">
            <a:avLst/>
          </a:prstGeom>
        </p:spPr>
      </p:pic>
      <p:sp>
        <p:nvSpPr>
          <p:cNvPr id="8" name="TextBox 7"/>
          <p:cNvSpPr txBox="1"/>
          <p:nvPr/>
        </p:nvSpPr>
        <p:spPr>
          <a:xfrm>
            <a:off x="261350" y="1981200"/>
            <a:ext cx="1008000" cy="369332"/>
          </a:xfrm>
          <a:prstGeom prst="rect">
            <a:avLst/>
          </a:prstGeom>
          <a:noFill/>
        </p:spPr>
        <p:txBody>
          <a:bodyPr wrap="square" rtlCol="0">
            <a:spAutoFit/>
          </a:bodyPr>
          <a:lstStyle/>
          <a:p>
            <a:pPr algn="ctr"/>
            <a:r>
              <a:rPr lang="en-CA" sz="900" b="1" dirty="0" smtClean="0">
                <a:latin typeface="Arial" panose="020B0604020202020204" pitchFamily="34" charset="0"/>
                <a:cs typeface="Arial" panose="020B0604020202020204" pitchFamily="34" charset="0"/>
              </a:rPr>
              <a:t>10,832</a:t>
            </a:r>
          </a:p>
          <a:p>
            <a:pPr algn="ctr"/>
            <a:r>
              <a:rPr lang="en-CA" sz="900" dirty="0" smtClean="0">
                <a:latin typeface="Arial" panose="020B0604020202020204" pitchFamily="34" charset="0"/>
                <a:cs typeface="Arial" panose="020B0604020202020204" pitchFamily="34" charset="0"/>
              </a:rPr>
              <a:t>Meals provided </a:t>
            </a:r>
            <a:endParaRPr lang="en-CA" sz="900" dirty="0">
              <a:latin typeface="Arial" panose="020B0604020202020204" pitchFamily="34" charset="0"/>
              <a:cs typeface="Arial" panose="020B0604020202020204" pitchFamily="34" charset="0"/>
            </a:endParaRPr>
          </a:p>
        </p:txBody>
      </p:sp>
      <p:sp>
        <p:nvSpPr>
          <p:cNvPr id="9" name="TextBox 8"/>
          <p:cNvSpPr txBox="1"/>
          <p:nvPr/>
        </p:nvSpPr>
        <p:spPr>
          <a:xfrm>
            <a:off x="207350" y="3168518"/>
            <a:ext cx="1188000" cy="369332"/>
          </a:xfrm>
          <a:prstGeom prst="rect">
            <a:avLst/>
          </a:prstGeom>
          <a:noFill/>
        </p:spPr>
        <p:txBody>
          <a:bodyPr wrap="square" rtlCol="0">
            <a:spAutoFit/>
          </a:bodyPr>
          <a:lstStyle/>
          <a:p>
            <a:pPr algn="ctr"/>
            <a:r>
              <a:rPr lang="en-CA" sz="900" b="1" dirty="0" smtClean="0">
                <a:latin typeface="Arial" panose="020B0604020202020204" pitchFamily="34" charset="0"/>
                <a:cs typeface="Arial" panose="020B0604020202020204" pitchFamily="34" charset="0"/>
              </a:rPr>
              <a:t>$28,163 </a:t>
            </a:r>
          </a:p>
          <a:p>
            <a:pPr algn="ctr"/>
            <a:r>
              <a:rPr lang="en-CA" sz="900" dirty="0" smtClean="0">
                <a:latin typeface="Arial" panose="020B0604020202020204" pitchFamily="34" charset="0"/>
                <a:cs typeface="Arial" panose="020B0604020202020204" pitchFamily="34" charset="0"/>
              </a:rPr>
              <a:t>Donated food value </a:t>
            </a:r>
            <a:endParaRPr lang="en-CA" sz="900" b="1" dirty="0">
              <a:latin typeface="Arial" panose="020B0604020202020204" pitchFamily="34" charset="0"/>
              <a:cs typeface="Arial" panose="020B0604020202020204" pitchFamily="34" charset="0"/>
            </a:endParaRPr>
          </a:p>
        </p:txBody>
      </p:sp>
      <p:sp>
        <p:nvSpPr>
          <p:cNvPr id="10" name="TextBox 9"/>
          <p:cNvSpPr txBox="1"/>
          <p:nvPr/>
        </p:nvSpPr>
        <p:spPr>
          <a:xfrm>
            <a:off x="171350" y="4375666"/>
            <a:ext cx="1260000" cy="369332"/>
          </a:xfrm>
          <a:prstGeom prst="rect">
            <a:avLst/>
          </a:prstGeom>
          <a:noFill/>
        </p:spPr>
        <p:txBody>
          <a:bodyPr wrap="square" rtlCol="0">
            <a:spAutoFit/>
          </a:bodyPr>
          <a:lstStyle/>
          <a:p>
            <a:r>
              <a:rPr lang="en-CA" sz="900" b="1" dirty="0" smtClean="0">
                <a:latin typeface="Arial" panose="020B0604020202020204" pitchFamily="34" charset="0"/>
                <a:cs typeface="Arial" panose="020B0604020202020204" pitchFamily="34" charset="0"/>
              </a:rPr>
              <a:t>27,255 </a:t>
            </a:r>
            <a:r>
              <a:rPr lang="en-CA" sz="900" b="1" dirty="0" err="1" smtClean="0">
                <a:latin typeface="Arial" panose="020B0604020202020204" pitchFamily="34" charset="0"/>
                <a:cs typeface="Arial" panose="020B0604020202020204" pitchFamily="34" charset="0"/>
              </a:rPr>
              <a:t>lbs</a:t>
            </a:r>
            <a:r>
              <a:rPr lang="en-CA" sz="900" b="1" dirty="0" smtClean="0">
                <a:latin typeface="Arial" panose="020B0604020202020204" pitchFamily="34" charset="0"/>
                <a:cs typeface="Arial" panose="020B0604020202020204" pitchFamily="34" charset="0"/>
              </a:rPr>
              <a:t> of GHGs</a:t>
            </a:r>
          </a:p>
          <a:p>
            <a:r>
              <a:rPr lang="en-CA" sz="900" dirty="0" smtClean="0">
                <a:latin typeface="Arial" panose="020B0604020202020204" pitchFamily="34" charset="0"/>
                <a:cs typeface="Arial" panose="020B0604020202020204" pitchFamily="34" charset="0"/>
              </a:rPr>
              <a:t>Emissions averted </a:t>
            </a:r>
            <a:endParaRPr lang="en-CA" sz="900" dirty="0">
              <a:latin typeface="Arial" panose="020B0604020202020204" pitchFamily="34" charset="0"/>
              <a:cs typeface="Arial" panose="020B0604020202020204" pitchFamily="34" charset="0"/>
            </a:endParaRPr>
          </a:p>
        </p:txBody>
      </p:sp>
      <p:graphicFrame>
        <p:nvGraphicFramePr>
          <p:cNvPr id="61" name="Table 60"/>
          <p:cNvGraphicFramePr>
            <a:graphicFrameLocks noGrp="1"/>
          </p:cNvGraphicFramePr>
          <p:nvPr>
            <p:extLst>
              <p:ext uri="{D42A27DB-BD31-4B8C-83A1-F6EECF244321}">
                <p14:modId xmlns:p14="http://schemas.microsoft.com/office/powerpoint/2010/main" val="1398824865"/>
              </p:ext>
            </p:extLst>
          </p:nvPr>
        </p:nvGraphicFramePr>
        <p:xfrm>
          <a:off x="1556162" y="1647422"/>
          <a:ext cx="5580000" cy="3329940"/>
        </p:xfrm>
        <a:graphic>
          <a:graphicData uri="http://schemas.openxmlformats.org/drawingml/2006/table">
            <a:tbl>
              <a:tblPr firstRow="1" firstCol="1" bandRow="1">
                <a:tableStyleId>{74C1A8A3-306A-4EB7-A6B1-4F7E0EB9C5D6}</a:tableStyleId>
              </a:tblPr>
              <a:tblGrid>
                <a:gridCol w="3905188"/>
                <a:gridCol w="585263"/>
                <a:gridCol w="1089549"/>
              </a:tblGrid>
              <a:tr h="0">
                <a:tc>
                  <a:txBody>
                    <a:bodyPr/>
                    <a:lstStyle/>
                    <a:p>
                      <a:pPr>
                        <a:lnSpc>
                          <a:spcPct val="115000"/>
                        </a:lnSpc>
                        <a:spcAft>
                          <a:spcPts val="0"/>
                        </a:spcAft>
                      </a:pPr>
                      <a:r>
                        <a:rPr lang="en-US" sz="1000" dirty="0">
                          <a:effectLst/>
                          <a:latin typeface="Arial" panose="020B0604020202020204" pitchFamily="34" charset="0"/>
                          <a:cs typeface="Arial" panose="020B0604020202020204" pitchFamily="34" charset="0"/>
                        </a:rPr>
                        <a:t> </a:t>
                      </a:r>
                      <a:endParaRPr lang="en-CA" sz="1000" dirty="0">
                        <a:effectLst/>
                        <a:latin typeface="Arial" panose="020B0604020202020204" pitchFamily="34" charset="0"/>
                        <a:cs typeface="Arial" panose="020B0604020202020204" pitchFamily="34" charset="0"/>
                      </a:endParaRPr>
                    </a:p>
                    <a:p>
                      <a:pPr>
                        <a:lnSpc>
                          <a:spcPct val="115000"/>
                        </a:lnSpc>
                        <a:spcAft>
                          <a:spcPts val="0"/>
                        </a:spcAft>
                      </a:pPr>
                      <a:r>
                        <a:rPr lang="en-US" sz="1000" dirty="0">
                          <a:effectLst/>
                          <a:latin typeface="Arial" panose="020B0604020202020204" pitchFamily="34" charset="0"/>
                          <a:cs typeface="Arial" panose="020B0604020202020204" pitchFamily="34" charset="0"/>
                        </a:rPr>
                        <a:t>Pickup Location</a:t>
                      </a:r>
                      <a:endParaRPr lang="en-CA" sz="10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15000"/>
                        </a:lnSpc>
                        <a:spcAft>
                          <a:spcPts val="0"/>
                        </a:spcAft>
                      </a:pPr>
                      <a:r>
                        <a:rPr lang="en-US" sz="1000" dirty="0" smtClean="0">
                          <a:effectLst/>
                          <a:latin typeface="Arial" panose="020B0604020202020204" pitchFamily="34" charset="0"/>
                          <a:cs typeface="Arial" panose="020B0604020202020204" pitchFamily="34" charset="0"/>
                        </a:rPr>
                        <a:t>Food</a:t>
                      </a:r>
                      <a:endParaRPr lang="en-CA" sz="1000" dirty="0">
                        <a:effectLst/>
                        <a:latin typeface="Arial" panose="020B0604020202020204" pitchFamily="34" charset="0"/>
                        <a:cs typeface="Arial" panose="020B0604020202020204" pitchFamily="34" charset="0"/>
                      </a:endParaRPr>
                    </a:p>
                    <a:p>
                      <a:pPr algn="ctr">
                        <a:lnSpc>
                          <a:spcPct val="115000"/>
                        </a:lnSpc>
                        <a:spcAft>
                          <a:spcPts val="0"/>
                        </a:spcAft>
                      </a:pPr>
                      <a:r>
                        <a:rPr lang="en-US" sz="1000" dirty="0">
                          <a:effectLst/>
                          <a:latin typeface="Arial" panose="020B0604020202020204" pitchFamily="34" charset="0"/>
                          <a:cs typeface="Arial" panose="020B0604020202020204" pitchFamily="34" charset="0"/>
                        </a:rPr>
                        <a:t>(</a:t>
                      </a:r>
                      <a:r>
                        <a:rPr lang="en-US" sz="1000" dirty="0" err="1">
                          <a:effectLst/>
                          <a:latin typeface="Arial" panose="020B0604020202020204" pitchFamily="34" charset="0"/>
                          <a:cs typeface="Arial" panose="020B0604020202020204" pitchFamily="34" charset="0"/>
                        </a:rPr>
                        <a:t>lbs</a:t>
                      </a:r>
                      <a:r>
                        <a:rPr lang="en-US" sz="1000" dirty="0">
                          <a:effectLst/>
                          <a:latin typeface="Arial" panose="020B0604020202020204" pitchFamily="34" charset="0"/>
                          <a:cs typeface="Arial" panose="020B0604020202020204" pitchFamily="34" charset="0"/>
                        </a:rPr>
                        <a:t>)</a:t>
                      </a:r>
                      <a:endParaRPr lang="en-CA" sz="10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15000"/>
                        </a:lnSpc>
                        <a:spcAft>
                          <a:spcPts val="0"/>
                        </a:spcAft>
                      </a:pPr>
                      <a:r>
                        <a:rPr lang="en-US" sz="1000" dirty="0">
                          <a:effectLst/>
                          <a:latin typeface="Arial" panose="020B0604020202020204" pitchFamily="34" charset="0"/>
                          <a:cs typeface="Arial" panose="020B0604020202020204" pitchFamily="34" charset="0"/>
                        </a:rPr>
                        <a:t>Count</a:t>
                      </a:r>
                      <a:endParaRPr lang="en-CA" sz="1000" dirty="0">
                        <a:effectLst/>
                        <a:latin typeface="Arial" panose="020B0604020202020204" pitchFamily="34" charset="0"/>
                        <a:cs typeface="Arial" panose="020B0604020202020204" pitchFamily="34" charset="0"/>
                      </a:endParaRPr>
                    </a:p>
                    <a:p>
                      <a:pPr algn="ctr">
                        <a:lnSpc>
                          <a:spcPct val="115000"/>
                        </a:lnSpc>
                        <a:spcAft>
                          <a:spcPts val="0"/>
                        </a:spcAft>
                      </a:pPr>
                      <a:r>
                        <a:rPr lang="en-US" sz="1000" dirty="0">
                          <a:effectLst/>
                          <a:latin typeface="Arial" panose="020B0604020202020204" pitchFamily="34" charset="0"/>
                          <a:cs typeface="Arial" panose="020B0604020202020204" pitchFamily="34" charset="0"/>
                        </a:rPr>
                        <a:t>of</a:t>
                      </a:r>
                      <a:endParaRPr lang="en-CA" sz="1000" dirty="0">
                        <a:effectLst/>
                        <a:latin typeface="Arial" panose="020B0604020202020204" pitchFamily="34" charset="0"/>
                        <a:cs typeface="Arial" panose="020B0604020202020204" pitchFamily="34" charset="0"/>
                      </a:endParaRPr>
                    </a:p>
                    <a:p>
                      <a:pPr algn="ctr">
                        <a:lnSpc>
                          <a:spcPct val="115000"/>
                        </a:lnSpc>
                        <a:spcAft>
                          <a:spcPts val="0"/>
                        </a:spcAft>
                      </a:pPr>
                      <a:r>
                        <a:rPr lang="en-US" sz="1000" dirty="0">
                          <a:effectLst/>
                          <a:latin typeface="Arial" panose="020B0604020202020204" pitchFamily="34" charset="0"/>
                          <a:cs typeface="Arial" panose="020B0604020202020204" pitchFamily="34" charset="0"/>
                        </a:rPr>
                        <a:t>Rescues</a:t>
                      </a:r>
                      <a:endParaRPr lang="en-CA" sz="1000" dirty="0">
                        <a:effectLst/>
                        <a:latin typeface="Arial" panose="020B0604020202020204" pitchFamily="34" charset="0"/>
                        <a:ea typeface="Calibri"/>
                        <a:cs typeface="Arial" panose="020B0604020202020204" pitchFamily="34" charset="0"/>
                      </a:endParaRPr>
                    </a:p>
                  </a:txBody>
                  <a:tcPr marL="68580" marR="68580" marT="0" marB="0"/>
                </a:tc>
              </a:tr>
              <a:tr h="0">
                <a:tc>
                  <a:txBody>
                    <a:bodyPr/>
                    <a:lstStyle/>
                    <a:p>
                      <a:pPr>
                        <a:lnSpc>
                          <a:spcPct val="115000"/>
                        </a:lnSpc>
                        <a:spcAft>
                          <a:spcPts val="0"/>
                        </a:spcAft>
                      </a:pPr>
                      <a:r>
                        <a:rPr lang="en-US" sz="1000" dirty="0">
                          <a:effectLst/>
                          <a:latin typeface="Arial" panose="020B0604020202020204" pitchFamily="34" charset="0"/>
                          <a:cs typeface="Arial" panose="020B0604020202020204" pitchFamily="34" charset="0"/>
                        </a:rPr>
                        <a:t>Tim </a:t>
                      </a:r>
                      <a:r>
                        <a:rPr lang="en-US" sz="1000" dirty="0" smtClean="0">
                          <a:effectLst/>
                          <a:latin typeface="Arial" panose="020B0604020202020204" pitchFamily="34" charset="0"/>
                          <a:cs typeface="Arial" panose="020B0604020202020204" pitchFamily="34" charset="0"/>
                        </a:rPr>
                        <a:t>Horton's </a:t>
                      </a:r>
                      <a:r>
                        <a:rPr lang="en-US" sz="1000" dirty="0">
                          <a:effectLst/>
                          <a:latin typeface="Arial" panose="020B0604020202020204" pitchFamily="34" charset="0"/>
                          <a:cs typeface="Arial" panose="020B0604020202020204" pitchFamily="34" charset="0"/>
                        </a:rPr>
                        <a:t>#1308</a:t>
                      </a:r>
                      <a:endParaRPr lang="en-CA" sz="10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nSpc>
                          <a:spcPct val="115000"/>
                        </a:lnSpc>
                        <a:spcAft>
                          <a:spcPts val="0"/>
                        </a:spcAft>
                      </a:pPr>
                      <a:r>
                        <a:rPr lang="en-US" sz="1000" dirty="0">
                          <a:effectLst/>
                          <a:latin typeface="Arial" panose="020B0604020202020204" pitchFamily="34" charset="0"/>
                          <a:cs typeface="Arial" panose="020B0604020202020204" pitchFamily="34" charset="0"/>
                        </a:rPr>
                        <a:t>8,328</a:t>
                      </a:r>
                      <a:endParaRPr lang="en-CA" sz="10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nSpc>
                          <a:spcPct val="115000"/>
                        </a:lnSpc>
                        <a:spcAft>
                          <a:spcPts val="0"/>
                        </a:spcAft>
                      </a:pPr>
                      <a:r>
                        <a:rPr lang="en-US" sz="1000" dirty="0" smtClean="0">
                          <a:effectLst/>
                          <a:latin typeface="Arial" panose="020B0604020202020204" pitchFamily="34" charset="0"/>
                          <a:cs typeface="Arial" panose="020B0604020202020204" pitchFamily="34" charset="0"/>
                        </a:rPr>
                        <a:t>          127</a:t>
                      </a:r>
                      <a:endParaRPr lang="en-CA" sz="1000" dirty="0">
                        <a:effectLst/>
                        <a:latin typeface="Arial" panose="020B0604020202020204" pitchFamily="34" charset="0"/>
                        <a:ea typeface="Calibri"/>
                        <a:cs typeface="Arial" panose="020B0604020202020204" pitchFamily="34" charset="0"/>
                      </a:endParaRPr>
                    </a:p>
                  </a:txBody>
                  <a:tcPr marL="68580" marR="68580" marT="0" marB="0"/>
                </a:tc>
              </a:tr>
              <a:tr h="0">
                <a:tc>
                  <a:txBody>
                    <a:bodyPr/>
                    <a:lstStyle/>
                    <a:p>
                      <a:pPr>
                        <a:lnSpc>
                          <a:spcPct val="115000"/>
                        </a:lnSpc>
                        <a:spcAft>
                          <a:spcPts val="0"/>
                        </a:spcAft>
                      </a:pPr>
                      <a:r>
                        <a:rPr lang="en-US" sz="1000" dirty="0">
                          <a:effectLst/>
                          <a:latin typeface="Arial" panose="020B0604020202020204" pitchFamily="34" charset="0"/>
                          <a:cs typeface="Arial" panose="020B0604020202020204" pitchFamily="34" charset="0"/>
                        </a:rPr>
                        <a:t>James’ Valumart</a:t>
                      </a:r>
                      <a:endParaRPr lang="en-CA" sz="10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nSpc>
                          <a:spcPct val="115000"/>
                        </a:lnSpc>
                        <a:spcAft>
                          <a:spcPts val="0"/>
                        </a:spcAft>
                      </a:pPr>
                      <a:r>
                        <a:rPr lang="en-US" sz="1000" dirty="0">
                          <a:effectLst/>
                          <a:latin typeface="Arial" panose="020B0604020202020204" pitchFamily="34" charset="0"/>
                          <a:cs typeface="Arial" panose="020B0604020202020204" pitchFamily="34" charset="0"/>
                        </a:rPr>
                        <a:t>1,280</a:t>
                      </a:r>
                      <a:endParaRPr lang="en-CA" sz="10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nSpc>
                          <a:spcPct val="115000"/>
                        </a:lnSpc>
                        <a:spcAft>
                          <a:spcPts val="0"/>
                        </a:spcAft>
                      </a:pPr>
                      <a:r>
                        <a:rPr lang="en-US" sz="1000" dirty="0" smtClean="0">
                          <a:effectLst/>
                          <a:latin typeface="Arial" panose="020B0604020202020204" pitchFamily="34" charset="0"/>
                          <a:cs typeface="Arial" panose="020B0604020202020204" pitchFamily="34" charset="0"/>
                        </a:rPr>
                        <a:t>            52</a:t>
                      </a:r>
                      <a:endParaRPr lang="en-CA" sz="1000" dirty="0">
                        <a:effectLst/>
                        <a:latin typeface="Arial" panose="020B0604020202020204" pitchFamily="34" charset="0"/>
                        <a:ea typeface="Calibri"/>
                        <a:cs typeface="Arial" panose="020B0604020202020204" pitchFamily="34" charset="0"/>
                      </a:endParaRPr>
                    </a:p>
                  </a:txBody>
                  <a:tcPr marL="68580" marR="68580" marT="0" marB="0"/>
                </a:tc>
              </a:tr>
              <a:tr h="0">
                <a:tc>
                  <a:txBody>
                    <a:bodyPr/>
                    <a:lstStyle/>
                    <a:p>
                      <a:pPr>
                        <a:lnSpc>
                          <a:spcPct val="115000"/>
                        </a:lnSpc>
                        <a:spcAft>
                          <a:spcPts val="0"/>
                        </a:spcAft>
                      </a:pPr>
                      <a:r>
                        <a:rPr lang="en-US" sz="1000" dirty="0">
                          <a:effectLst/>
                          <a:latin typeface="Arial" panose="020B0604020202020204" pitchFamily="34" charset="0"/>
                          <a:cs typeface="Arial" panose="020B0604020202020204" pitchFamily="34" charset="0"/>
                        </a:rPr>
                        <a:t>St. </a:t>
                      </a:r>
                      <a:r>
                        <a:rPr lang="en-US" sz="1000" dirty="0" smtClean="0">
                          <a:effectLst/>
                          <a:latin typeface="Arial" panose="020B0604020202020204" pitchFamily="34" charset="0"/>
                          <a:cs typeface="Arial" panose="020B0604020202020204" pitchFamily="34" charset="0"/>
                        </a:rPr>
                        <a:t>Lawrence </a:t>
                      </a:r>
                      <a:r>
                        <a:rPr lang="en-US" sz="1000" dirty="0">
                          <a:effectLst/>
                          <a:latin typeface="Arial" panose="020B0604020202020204" pitchFamily="34" charset="0"/>
                          <a:cs typeface="Arial" panose="020B0604020202020204" pitchFamily="34" charset="0"/>
                        </a:rPr>
                        <a:t>College Culinary Program </a:t>
                      </a:r>
                      <a:endParaRPr lang="en-CA" sz="10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nSpc>
                          <a:spcPct val="115000"/>
                        </a:lnSpc>
                        <a:spcAft>
                          <a:spcPts val="0"/>
                        </a:spcAft>
                      </a:pPr>
                      <a:r>
                        <a:rPr lang="en-US" sz="1000" dirty="0">
                          <a:effectLst/>
                          <a:latin typeface="Arial" panose="020B0604020202020204" pitchFamily="34" charset="0"/>
                          <a:cs typeface="Arial" panose="020B0604020202020204" pitchFamily="34" charset="0"/>
                        </a:rPr>
                        <a:t>197</a:t>
                      </a:r>
                      <a:endParaRPr lang="en-CA" sz="10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nSpc>
                          <a:spcPct val="115000"/>
                        </a:lnSpc>
                        <a:spcAft>
                          <a:spcPts val="0"/>
                        </a:spcAft>
                      </a:pPr>
                      <a:r>
                        <a:rPr lang="en-US" sz="1000" dirty="0" smtClean="0">
                          <a:effectLst/>
                          <a:latin typeface="Arial" panose="020B0604020202020204" pitchFamily="34" charset="0"/>
                          <a:cs typeface="Arial" panose="020B0604020202020204" pitchFamily="34" charset="0"/>
                        </a:rPr>
                        <a:t>            26</a:t>
                      </a:r>
                      <a:endParaRPr lang="en-CA" sz="1000" dirty="0">
                        <a:effectLst/>
                        <a:latin typeface="Arial" panose="020B0604020202020204" pitchFamily="34" charset="0"/>
                        <a:ea typeface="Calibri"/>
                        <a:cs typeface="Arial" panose="020B0604020202020204" pitchFamily="34" charset="0"/>
                      </a:endParaRPr>
                    </a:p>
                  </a:txBody>
                  <a:tcPr marL="68580" marR="68580" marT="0" marB="0"/>
                </a:tc>
              </a:tr>
              <a:tr h="0">
                <a:tc>
                  <a:txBody>
                    <a:bodyPr/>
                    <a:lstStyle/>
                    <a:p>
                      <a:pPr>
                        <a:lnSpc>
                          <a:spcPct val="115000"/>
                        </a:lnSpc>
                        <a:spcAft>
                          <a:spcPts val="0"/>
                        </a:spcAft>
                      </a:pPr>
                      <a:r>
                        <a:rPr lang="en-US" sz="1000" dirty="0">
                          <a:effectLst/>
                          <a:latin typeface="Arial" panose="020B0604020202020204" pitchFamily="34" charset="0"/>
                          <a:cs typeface="Arial" panose="020B0604020202020204" pitchFamily="34" charset="0"/>
                        </a:rPr>
                        <a:t>Arlington Park Tim </a:t>
                      </a:r>
                      <a:r>
                        <a:rPr lang="en-US" sz="1000" dirty="0" smtClean="0">
                          <a:effectLst/>
                          <a:latin typeface="Arial" panose="020B0604020202020204" pitchFamily="34" charset="0"/>
                          <a:cs typeface="Arial" panose="020B0604020202020204" pitchFamily="34" charset="0"/>
                        </a:rPr>
                        <a:t>Horton's</a:t>
                      </a:r>
                      <a:endParaRPr lang="en-CA" sz="10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nSpc>
                          <a:spcPct val="115000"/>
                        </a:lnSpc>
                        <a:spcAft>
                          <a:spcPts val="0"/>
                        </a:spcAft>
                      </a:pPr>
                      <a:r>
                        <a:rPr lang="en-US" sz="1000" dirty="0">
                          <a:effectLst/>
                          <a:latin typeface="Arial" panose="020B0604020202020204" pitchFamily="34" charset="0"/>
                          <a:cs typeface="Arial" panose="020B0604020202020204" pitchFamily="34" charset="0"/>
                        </a:rPr>
                        <a:t>167</a:t>
                      </a:r>
                      <a:endParaRPr lang="en-CA" sz="10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nSpc>
                          <a:spcPct val="115000"/>
                        </a:lnSpc>
                        <a:spcAft>
                          <a:spcPts val="0"/>
                        </a:spcAft>
                      </a:pPr>
                      <a:r>
                        <a:rPr lang="en-US" sz="1000" dirty="0" smtClean="0">
                          <a:effectLst/>
                          <a:latin typeface="Arial" panose="020B0604020202020204" pitchFamily="34" charset="0"/>
                          <a:cs typeface="Arial" panose="020B0604020202020204" pitchFamily="34" charset="0"/>
                        </a:rPr>
                        <a:t>            12</a:t>
                      </a:r>
                      <a:endParaRPr lang="en-CA" sz="1000" dirty="0">
                        <a:effectLst/>
                        <a:latin typeface="Arial" panose="020B0604020202020204" pitchFamily="34" charset="0"/>
                        <a:ea typeface="Calibri"/>
                        <a:cs typeface="Arial" panose="020B0604020202020204" pitchFamily="34" charset="0"/>
                      </a:endParaRPr>
                    </a:p>
                  </a:txBody>
                  <a:tcPr marL="68580" marR="68580" marT="0" marB="0"/>
                </a:tc>
              </a:tr>
              <a:tr h="0">
                <a:tc>
                  <a:txBody>
                    <a:bodyPr/>
                    <a:lstStyle/>
                    <a:p>
                      <a:pPr>
                        <a:lnSpc>
                          <a:spcPct val="115000"/>
                        </a:lnSpc>
                        <a:spcAft>
                          <a:spcPts val="0"/>
                        </a:spcAft>
                      </a:pPr>
                      <a:r>
                        <a:rPr lang="en-US" sz="1000" dirty="0">
                          <a:effectLst/>
                          <a:latin typeface="Arial" panose="020B0604020202020204" pitchFamily="34" charset="0"/>
                          <a:cs typeface="Arial" panose="020B0604020202020204" pitchFamily="34" charset="0"/>
                        </a:rPr>
                        <a:t>Balzac’s Coffee – Kingston </a:t>
                      </a:r>
                      <a:endParaRPr lang="en-CA" sz="10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nSpc>
                          <a:spcPct val="115000"/>
                        </a:lnSpc>
                        <a:spcAft>
                          <a:spcPts val="0"/>
                        </a:spcAft>
                      </a:pPr>
                      <a:r>
                        <a:rPr lang="en-US" sz="1000" dirty="0">
                          <a:effectLst/>
                          <a:latin typeface="Arial" panose="020B0604020202020204" pitchFamily="34" charset="0"/>
                          <a:cs typeface="Arial" panose="020B0604020202020204" pitchFamily="34" charset="0"/>
                        </a:rPr>
                        <a:t>32</a:t>
                      </a:r>
                      <a:endParaRPr lang="en-CA" sz="10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nSpc>
                          <a:spcPct val="115000"/>
                        </a:lnSpc>
                        <a:spcAft>
                          <a:spcPts val="0"/>
                        </a:spcAft>
                      </a:pPr>
                      <a:r>
                        <a:rPr lang="en-US" sz="1000" dirty="0" smtClean="0">
                          <a:effectLst/>
                          <a:latin typeface="Arial" panose="020B0604020202020204" pitchFamily="34" charset="0"/>
                          <a:cs typeface="Arial" panose="020B0604020202020204" pitchFamily="34" charset="0"/>
                        </a:rPr>
                        <a:t>              7</a:t>
                      </a:r>
                      <a:endParaRPr lang="en-CA" sz="1000" dirty="0">
                        <a:effectLst/>
                        <a:latin typeface="Arial" panose="020B0604020202020204" pitchFamily="34" charset="0"/>
                        <a:ea typeface="Calibri"/>
                        <a:cs typeface="Arial" panose="020B0604020202020204" pitchFamily="34" charset="0"/>
                      </a:endParaRPr>
                    </a:p>
                  </a:txBody>
                  <a:tcPr marL="68580" marR="68580" marT="0" marB="0"/>
                </a:tc>
              </a:tr>
              <a:tr h="0">
                <a:tc>
                  <a:txBody>
                    <a:bodyPr/>
                    <a:lstStyle/>
                    <a:p>
                      <a:pPr>
                        <a:lnSpc>
                          <a:spcPct val="115000"/>
                        </a:lnSpc>
                        <a:spcAft>
                          <a:spcPts val="0"/>
                        </a:spcAft>
                      </a:pPr>
                      <a:r>
                        <a:rPr lang="en-US" sz="1000" dirty="0">
                          <a:effectLst/>
                          <a:latin typeface="Arial" panose="020B0604020202020204" pitchFamily="34" charset="0"/>
                          <a:cs typeface="Arial" panose="020B0604020202020204" pitchFamily="34" charset="0"/>
                        </a:rPr>
                        <a:t>Tim </a:t>
                      </a:r>
                      <a:r>
                        <a:rPr lang="en-US" sz="1000" dirty="0" smtClean="0">
                          <a:effectLst/>
                          <a:latin typeface="Arial" panose="020B0604020202020204" pitchFamily="34" charset="0"/>
                          <a:cs typeface="Arial" panose="020B0604020202020204" pitchFamily="34" charset="0"/>
                        </a:rPr>
                        <a:t>Horton's </a:t>
                      </a:r>
                      <a:r>
                        <a:rPr lang="en-US" sz="1000" dirty="0">
                          <a:effectLst/>
                          <a:latin typeface="Arial" panose="020B0604020202020204" pitchFamily="34" charset="0"/>
                          <a:cs typeface="Arial" panose="020B0604020202020204" pitchFamily="34" charset="0"/>
                        </a:rPr>
                        <a:t>#177 – 1166 Division St. Kingston, ON</a:t>
                      </a:r>
                      <a:endParaRPr lang="en-CA" sz="10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nSpc>
                          <a:spcPct val="115000"/>
                        </a:lnSpc>
                        <a:spcAft>
                          <a:spcPts val="0"/>
                        </a:spcAft>
                      </a:pPr>
                      <a:r>
                        <a:rPr lang="en-US" sz="1000" dirty="0">
                          <a:effectLst/>
                          <a:latin typeface="Arial" panose="020B0604020202020204" pitchFamily="34" charset="0"/>
                          <a:cs typeface="Arial" panose="020B0604020202020204" pitchFamily="34" charset="0"/>
                        </a:rPr>
                        <a:t>275</a:t>
                      </a:r>
                      <a:endParaRPr lang="en-CA" sz="10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nSpc>
                          <a:spcPct val="115000"/>
                        </a:lnSpc>
                        <a:spcAft>
                          <a:spcPts val="0"/>
                        </a:spcAft>
                      </a:pPr>
                      <a:r>
                        <a:rPr lang="en-US" sz="1000" dirty="0" smtClean="0">
                          <a:effectLst/>
                          <a:latin typeface="Arial" panose="020B0604020202020204" pitchFamily="34" charset="0"/>
                          <a:cs typeface="Arial" panose="020B0604020202020204" pitchFamily="34" charset="0"/>
                        </a:rPr>
                        <a:t>              6</a:t>
                      </a:r>
                      <a:endParaRPr lang="en-CA" sz="1000" dirty="0">
                        <a:effectLst/>
                        <a:latin typeface="Arial" panose="020B0604020202020204" pitchFamily="34" charset="0"/>
                        <a:ea typeface="Calibri"/>
                        <a:cs typeface="Arial" panose="020B0604020202020204" pitchFamily="34" charset="0"/>
                      </a:endParaRPr>
                    </a:p>
                  </a:txBody>
                  <a:tcPr marL="68580" marR="68580" marT="0" marB="0"/>
                </a:tc>
              </a:tr>
              <a:tr h="0">
                <a:tc>
                  <a:txBody>
                    <a:bodyPr/>
                    <a:lstStyle/>
                    <a:p>
                      <a:pPr>
                        <a:lnSpc>
                          <a:spcPct val="115000"/>
                        </a:lnSpc>
                        <a:spcAft>
                          <a:spcPts val="0"/>
                        </a:spcAft>
                      </a:pPr>
                      <a:r>
                        <a:rPr lang="en-US" sz="1000" dirty="0" smtClean="0">
                          <a:effectLst/>
                          <a:latin typeface="Arial" panose="020B0604020202020204" pitchFamily="34" charset="0"/>
                          <a:cs typeface="Arial" panose="020B0604020202020204" pitchFamily="34" charset="0"/>
                        </a:rPr>
                        <a:t>Aqua Terra</a:t>
                      </a:r>
                      <a:endParaRPr lang="en-CA" sz="10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nSpc>
                          <a:spcPct val="115000"/>
                        </a:lnSpc>
                        <a:spcAft>
                          <a:spcPts val="0"/>
                        </a:spcAft>
                      </a:pPr>
                      <a:r>
                        <a:rPr lang="en-US" sz="1000" dirty="0">
                          <a:effectLst/>
                          <a:latin typeface="Arial" panose="020B0604020202020204" pitchFamily="34" charset="0"/>
                          <a:cs typeface="Arial" panose="020B0604020202020204" pitchFamily="34" charset="0"/>
                        </a:rPr>
                        <a:t>39</a:t>
                      </a:r>
                      <a:endParaRPr lang="en-CA" sz="10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nSpc>
                          <a:spcPct val="115000"/>
                        </a:lnSpc>
                        <a:spcAft>
                          <a:spcPts val="0"/>
                        </a:spcAft>
                      </a:pPr>
                      <a:r>
                        <a:rPr lang="en-US" sz="1000" dirty="0" smtClean="0">
                          <a:effectLst/>
                          <a:latin typeface="Arial" panose="020B0604020202020204" pitchFamily="34" charset="0"/>
                          <a:cs typeface="Arial" panose="020B0604020202020204" pitchFamily="34" charset="0"/>
                        </a:rPr>
                        <a:t>              4</a:t>
                      </a:r>
                      <a:endParaRPr lang="en-CA" sz="1000" dirty="0">
                        <a:effectLst/>
                        <a:latin typeface="Arial" panose="020B0604020202020204" pitchFamily="34" charset="0"/>
                        <a:ea typeface="Calibri"/>
                        <a:cs typeface="Arial" panose="020B0604020202020204" pitchFamily="34" charset="0"/>
                      </a:endParaRPr>
                    </a:p>
                  </a:txBody>
                  <a:tcPr marL="68580" marR="68580" marT="0" marB="0"/>
                </a:tc>
              </a:tr>
              <a:tr h="0">
                <a:tc>
                  <a:txBody>
                    <a:bodyPr/>
                    <a:lstStyle/>
                    <a:p>
                      <a:pPr>
                        <a:lnSpc>
                          <a:spcPct val="115000"/>
                        </a:lnSpc>
                        <a:spcAft>
                          <a:spcPts val="0"/>
                        </a:spcAft>
                      </a:pPr>
                      <a:r>
                        <a:rPr lang="en-US" sz="1000" dirty="0">
                          <a:effectLst/>
                          <a:latin typeface="Arial" panose="020B0604020202020204" pitchFamily="34" charset="0"/>
                          <a:cs typeface="Arial" panose="020B0604020202020204" pitchFamily="34" charset="0"/>
                        </a:rPr>
                        <a:t>The Elm Cafe</a:t>
                      </a:r>
                      <a:endParaRPr lang="en-CA" sz="10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nSpc>
                          <a:spcPct val="115000"/>
                        </a:lnSpc>
                        <a:spcAft>
                          <a:spcPts val="0"/>
                        </a:spcAft>
                      </a:pPr>
                      <a:r>
                        <a:rPr lang="en-US" sz="1000" dirty="0">
                          <a:effectLst/>
                          <a:latin typeface="Arial" panose="020B0604020202020204" pitchFamily="34" charset="0"/>
                          <a:cs typeface="Arial" panose="020B0604020202020204" pitchFamily="34" charset="0"/>
                        </a:rPr>
                        <a:t>17</a:t>
                      </a:r>
                      <a:endParaRPr lang="en-CA" sz="10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nSpc>
                          <a:spcPct val="115000"/>
                        </a:lnSpc>
                        <a:spcAft>
                          <a:spcPts val="0"/>
                        </a:spcAft>
                      </a:pPr>
                      <a:r>
                        <a:rPr lang="en-US" sz="1000" dirty="0" smtClean="0">
                          <a:effectLst/>
                          <a:latin typeface="Arial" panose="020B0604020202020204" pitchFamily="34" charset="0"/>
                          <a:cs typeface="Arial" panose="020B0604020202020204" pitchFamily="34" charset="0"/>
                        </a:rPr>
                        <a:t>              4</a:t>
                      </a:r>
                      <a:endParaRPr lang="en-CA" sz="1000" dirty="0">
                        <a:effectLst/>
                        <a:latin typeface="Arial" panose="020B0604020202020204" pitchFamily="34" charset="0"/>
                        <a:ea typeface="Calibri"/>
                        <a:cs typeface="Arial" panose="020B0604020202020204" pitchFamily="34" charset="0"/>
                      </a:endParaRPr>
                    </a:p>
                  </a:txBody>
                  <a:tcPr marL="68580" marR="68580" marT="0" marB="0"/>
                </a:tc>
              </a:tr>
              <a:tr h="0">
                <a:tc>
                  <a:txBody>
                    <a:bodyPr/>
                    <a:lstStyle/>
                    <a:p>
                      <a:pPr>
                        <a:lnSpc>
                          <a:spcPct val="115000"/>
                        </a:lnSpc>
                        <a:spcAft>
                          <a:spcPts val="0"/>
                        </a:spcAft>
                      </a:pPr>
                      <a:r>
                        <a:rPr lang="en-US" sz="1000" dirty="0">
                          <a:effectLst/>
                          <a:latin typeface="Arial" panose="020B0604020202020204" pitchFamily="34" charset="0"/>
                          <a:cs typeface="Arial" panose="020B0604020202020204" pitchFamily="34" charset="0"/>
                        </a:rPr>
                        <a:t>Mary Brown’s – Kingston West </a:t>
                      </a:r>
                      <a:endParaRPr lang="en-CA" sz="10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nSpc>
                          <a:spcPct val="115000"/>
                        </a:lnSpc>
                        <a:spcAft>
                          <a:spcPts val="0"/>
                        </a:spcAft>
                      </a:pPr>
                      <a:r>
                        <a:rPr lang="en-US" sz="1000" dirty="0">
                          <a:effectLst/>
                          <a:latin typeface="Arial" panose="020B0604020202020204" pitchFamily="34" charset="0"/>
                          <a:cs typeface="Arial" panose="020B0604020202020204" pitchFamily="34" charset="0"/>
                        </a:rPr>
                        <a:t>110</a:t>
                      </a:r>
                      <a:endParaRPr lang="en-CA" sz="10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nSpc>
                          <a:spcPct val="115000"/>
                        </a:lnSpc>
                        <a:spcAft>
                          <a:spcPts val="0"/>
                        </a:spcAft>
                      </a:pPr>
                      <a:r>
                        <a:rPr lang="en-US" sz="1000" dirty="0" smtClean="0">
                          <a:effectLst/>
                          <a:latin typeface="Arial" panose="020B0604020202020204" pitchFamily="34" charset="0"/>
                          <a:cs typeface="Arial" panose="020B0604020202020204" pitchFamily="34" charset="0"/>
                        </a:rPr>
                        <a:t>              3</a:t>
                      </a:r>
                      <a:endParaRPr lang="en-CA" sz="1000" dirty="0">
                        <a:effectLst/>
                        <a:latin typeface="Arial" panose="020B0604020202020204" pitchFamily="34" charset="0"/>
                        <a:ea typeface="Calibri"/>
                        <a:cs typeface="Arial" panose="020B0604020202020204" pitchFamily="34" charset="0"/>
                      </a:endParaRPr>
                    </a:p>
                  </a:txBody>
                  <a:tcPr marL="68580" marR="68580" marT="0" marB="0"/>
                </a:tc>
              </a:tr>
              <a:tr h="0">
                <a:tc>
                  <a:txBody>
                    <a:bodyPr/>
                    <a:lstStyle/>
                    <a:p>
                      <a:pPr>
                        <a:lnSpc>
                          <a:spcPct val="115000"/>
                        </a:lnSpc>
                        <a:spcAft>
                          <a:spcPts val="0"/>
                        </a:spcAft>
                      </a:pPr>
                      <a:r>
                        <a:rPr lang="en-US" sz="1000" dirty="0">
                          <a:effectLst/>
                          <a:latin typeface="Arial" panose="020B0604020202020204" pitchFamily="34" charset="0"/>
                          <a:cs typeface="Arial" panose="020B0604020202020204" pitchFamily="34" charset="0"/>
                        </a:rPr>
                        <a:t>Tim </a:t>
                      </a:r>
                      <a:r>
                        <a:rPr lang="en-US" sz="1000" dirty="0" smtClean="0">
                          <a:effectLst/>
                          <a:latin typeface="Arial" panose="020B0604020202020204" pitchFamily="34" charset="0"/>
                          <a:cs typeface="Arial" panose="020B0604020202020204" pitchFamily="34" charset="0"/>
                        </a:rPr>
                        <a:t>Horton's </a:t>
                      </a:r>
                      <a:r>
                        <a:rPr lang="en-US" sz="1000" dirty="0">
                          <a:effectLst/>
                          <a:latin typeface="Arial" panose="020B0604020202020204" pitchFamily="34" charset="0"/>
                          <a:cs typeface="Arial" panose="020B0604020202020204" pitchFamily="34" charset="0"/>
                        </a:rPr>
                        <a:t>#1552 – 4037 Bath Road Kingston, ON </a:t>
                      </a:r>
                      <a:endParaRPr lang="en-CA" sz="10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nSpc>
                          <a:spcPct val="115000"/>
                        </a:lnSpc>
                        <a:spcAft>
                          <a:spcPts val="0"/>
                        </a:spcAft>
                      </a:pPr>
                      <a:r>
                        <a:rPr lang="en-US" sz="1000" dirty="0">
                          <a:effectLst/>
                          <a:latin typeface="Arial" panose="020B0604020202020204" pitchFamily="34" charset="0"/>
                          <a:cs typeface="Arial" panose="020B0604020202020204" pitchFamily="34" charset="0"/>
                        </a:rPr>
                        <a:t>100</a:t>
                      </a:r>
                      <a:endParaRPr lang="en-CA" sz="10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nSpc>
                          <a:spcPct val="115000"/>
                        </a:lnSpc>
                        <a:spcAft>
                          <a:spcPts val="0"/>
                        </a:spcAft>
                      </a:pPr>
                      <a:r>
                        <a:rPr lang="en-US" sz="1000" dirty="0" smtClean="0">
                          <a:effectLst/>
                          <a:latin typeface="Arial" panose="020B0604020202020204" pitchFamily="34" charset="0"/>
                          <a:cs typeface="Arial" panose="020B0604020202020204" pitchFamily="34" charset="0"/>
                        </a:rPr>
                        <a:t>              2</a:t>
                      </a:r>
                      <a:endParaRPr lang="en-CA" sz="1000" dirty="0">
                        <a:effectLst/>
                        <a:latin typeface="Arial" panose="020B0604020202020204" pitchFamily="34" charset="0"/>
                        <a:ea typeface="Calibri"/>
                        <a:cs typeface="Arial" panose="020B0604020202020204" pitchFamily="34" charset="0"/>
                      </a:endParaRPr>
                    </a:p>
                  </a:txBody>
                  <a:tcPr marL="68580" marR="68580" marT="0" marB="0"/>
                </a:tc>
              </a:tr>
              <a:tr h="0">
                <a:tc>
                  <a:txBody>
                    <a:bodyPr/>
                    <a:lstStyle/>
                    <a:p>
                      <a:pPr>
                        <a:lnSpc>
                          <a:spcPct val="115000"/>
                        </a:lnSpc>
                        <a:spcAft>
                          <a:spcPts val="0"/>
                        </a:spcAft>
                      </a:pPr>
                      <a:r>
                        <a:rPr lang="en-US" sz="1000" dirty="0">
                          <a:effectLst/>
                          <a:latin typeface="Arial" panose="020B0604020202020204" pitchFamily="34" charset="0"/>
                          <a:cs typeface="Arial" panose="020B0604020202020204" pitchFamily="34" charset="0"/>
                        </a:rPr>
                        <a:t>Tim </a:t>
                      </a:r>
                      <a:r>
                        <a:rPr lang="en-US" sz="1000" dirty="0" smtClean="0">
                          <a:effectLst/>
                          <a:latin typeface="Arial" panose="020B0604020202020204" pitchFamily="34" charset="0"/>
                          <a:cs typeface="Arial" panose="020B0604020202020204" pitchFamily="34" charset="0"/>
                        </a:rPr>
                        <a:t>Horton's </a:t>
                      </a:r>
                      <a:r>
                        <a:rPr lang="en-US" sz="1000" dirty="0">
                          <a:effectLst/>
                          <a:latin typeface="Arial" panose="020B0604020202020204" pitchFamily="34" charset="0"/>
                          <a:cs typeface="Arial" panose="020B0604020202020204" pitchFamily="34" charset="0"/>
                        </a:rPr>
                        <a:t>#3702 – 640 Dalton Ave Kingston, ON</a:t>
                      </a:r>
                      <a:endParaRPr lang="en-CA" sz="10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nSpc>
                          <a:spcPct val="115000"/>
                        </a:lnSpc>
                        <a:spcAft>
                          <a:spcPts val="0"/>
                        </a:spcAft>
                      </a:pPr>
                      <a:r>
                        <a:rPr lang="en-US" sz="1000">
                          <a:effectLst/>
                          <a:latin typeface="Arial" panose="020B0604020202020204" pitchFamily="34" charset="0"/>
                          <a:cs typeface="Arial" panose="020B0604020202020204" pitchFamily="34" charset="0"/>
                        </a:rPr>
                        <a:t>16</a:t>
                      </a:r>
                      <a:endParaRPr lang="en-CA" sz="1000">
                        <a:effectLst/>
                        <a:latin typeface="Arial" panose="020B0604020202020204" pitchFamily="34" charset="0"/>
                        <a:ea typeface="Calibri"/>
                        <a:cs typeface="Arial" panose="020B0604020202020204" pitchFamily="34" charset="0"/>
                      </a:endParaRPr>
                    </a:p>
                  </a:txBody>
                  <a:tcPr marL="68580" marR="68580" marT="0" marB="0"/>
                </a:tc>
                <a:tc>
                  <a:txBody>
                    <a:bodyPr/>
                    <a:lstStyle/>
                    <a:p>
                      <a:pPr>
                        <a:lnSpc>
                          <a:spcPct val="115000"/>
                        </a:lnSpc>
                        <a:spcAft>
                          <a:spcPts val="0"/>
                        </a:spcAft>
                      </a:pPr>
                      <a:r>
                        <a:rPr lang="en-US" sz="1000" dirty="0" smtClean="0">
                          <a:effectLst/>
                          <a:latin typeface="Arial" panose="020B0604020202020204" pitchFamily="34" charset="0"/>
                          <a:cs typeface="Arial" panose="020B0604020202020204" pitchFamily="34" charset="0"/>
                        </a:rPr>
                        <a:t>              2</a:t>
                      </a:r>
                      <a:endParaRPr lang="en-CA" sz="1000" dirty="0">
                        <a:effectLst/>
                        <a:latin typeface="Arial" panose="020B0604020202020204" pitchFamily="34" charset="0"/>
                        <a:ea typeface="Calibri"/>
                        <a:cs typeface="Arial" panose="020B0604020202020204" pitchFamily="34" charset="0"/>
                      </a:endParaRPr>
                    </a:p>
                  </a:txBody>
                  <a:tcPr marL="68580" marR="68580" marT="0" marB="0"/>
                </a:tc>
              </a:tr>
              <a:tr h="0">
                <a:tc>
                  <a:txBody>
                    <a:bodyPr/>
                    <a:lstStyle/>
                    <a:p>
                      <a:pPr>
                        <a:lnSpc>
                          <a:spcPct val="115000"/>
                        </a:lnSpc>
                        <a:spcAft>
                          <a:spcPts val="0"/>
                        </a:spcAft>
                      </a:pPr>
                      <a:r>
                        <a:rPr lang="en-US" sz="1000" dirty="0">
                          <a:effectLst/>
                          <a:latin typeface="Arial" panose="020B0604020202020204" pitchFamily="34" charset="0"/>
                          <a:cs typeface="Arial" panose="020B0604020202020204" pitchFamily="34" charset="0"/>
                        </a:rPr>
                        <a:t>Copper Branch Kingston </a:t>
                      </a:r>
                      <a:endParaRPr lang="en-CA" sz="10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nSpc>
                          <a:spcPct val="115000"/>
                        </a:lnSpc>
                        <a:spcAft>
                          <a:spcPts val="0"/>
                        </a:spcAft>
                      </a:pPr>
                      <a:r>
                        <a:rPr lang="en-US" sz="1000">
                          <a:effectLst/>
                          <a:latin typeface="Arial" panose="020B0604020202020204" pitchFamily="34" charset="0"/>
                          <a:cs typeface="Arial" panose="020B0604020202020204" pitchFamily="34" charset="0"/>
                        </a:rPr>
                        <a:t>100</a:t>
                      </a:r>
                      <a:endParaRPr lang="en-CA" sz="1000">
                        <a:effectLst/>
                        <a:latin typeface="Arial" panose="020B0604020202020204" pitchFamily="34" charset="0"/>
                        <a:ea typeface="Calibri"/>
                        <a:cs typeface="Arial" panose="020B0604020202020204" pitchFamily="34" charset="0"/>
                      </a:endParaRPr>
                    </a:p>
                  </a:txBody>
                  <a:tcPr marL="68580" marR="68580" marT="0" marB="0"/>
                </a:tc>
                <a:tc>
                  <a:txBody>
                    <a:bodyPr/>
                    <a:lstStyle/>
                    <a:p>
                      <a:pPr>
                        <a:lnSpc>
                          <a:spcPct val="115000"/>
                        </a:lnSpc>
                        <a:spcAft>
                          <a:spcPts val="0"/>
                        </a:spcAft>
                      </a:pPr>
                      <a:r>
                        <a:rPr lang="en-US" sz="1000" dirty="0" smtClean="0">
                          <a:effectLst/>
                          <a:latin typeface="Arial" panose="020B0604020202020204" pitchFamily="34" charset="0"/>
                          <a:cs typeface="Arial" panose="020B0604020202020204" pitchFamily="34" charset="0"/>
                        </a:rPr>
                        <a:t>              1</a:t>
                      </a:r>
                      <a:endParaRPr lang="en-CA" sz="1000" dirty="0">
                        <a:effectLst/>
                        <a:latin typeface="Arial" panose="020B0604020202020204" pitchFamily="34" charset="0"/>
                        <a:ea typeface="Calibri"/>
                        <a:cs typeface="Arial" panose="020B0604020202020204" pitchFamily="34" charset="0"/>
                      </a:endParaRPr>
                    </a:p>
                  </a:txBody>
                  <a:tcPr marL="68580" marR="68580" marT="0" marB="0"/>
                </a:tc>
              </a:tr>
              <a:tr h="0">
                <a:tc>
                  <a:txBody>
                    <a:bodyPr/>
                    <a:lstStyle/>
                    <a:p>
                      <a:pPr>
                        <a:lnSpc>
                          <a:spcPct val="115000"/>
                        </a:lnSpc>
                        <a:spcAft>
                          <a:spcPts val="0"/>
                        </a:spcAft>
                      </a:pPr>
                      <a:r>
                        <a:rPr lang="en-US" sz="1000" dirty="0">
                          <a:effectLst/>
                          <a:latin typeface="Arial" panose="020B0604020202020204" pitchFamily="34" charset="0"/>
                          <a:cs typeface="Arial" panose="020B0604020202020204" pitchFamily="34" charset="0"/>
                        </a:rPr>
                        <a:t>Juniper Cafe</a:t>
                      </a:r>
                      <a:endParaRPr lang="en-CA" sz="10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nSpc>
                          <a:spcPct val="115000"/>
                        </a:lnSpc>
                        <a:spcAft>
                          <a:spcPts val="0"/>
                        </a:spcAft>
                      </a:pPr>
                      <a:r>
                        <a:rPr lang="en-US" sz="1000">
                          <a:effectLst/>
                          <a:latin typeface="Arial" panose="020B0604020202020204" pitchFamily="34" charset="0"/>
                          <a:cs typeface="Arial" panose="020B0604020202020204" pitchFamily="34" charset="0"/>
                        </a:rPr>
                        <a:t>11</a:t>
                      </a:r>
                      <a:endParaRPr lang="en-CA" sz="1000">
                        <a:effectLst/>
                        <a:latin typeface="Arial" panose="020B0604020202020204" pitchFamily="34" charset="0"/>
                        <a:ea typeface="Calibri"/>
                        <a:cs typeface="Arial" panose="020B0604020202020204" pitchFamily="34" charset="0"/>
                      </a:endParaRPr>
                    </a:p>
                  </a:txBody>
                  <a:tcPr marL="68580" marR="68580" marT="0" marB="0"/>
                </a:tc>
                <a:tc>
                  <a:txBody>
                    <a:bodyPr/>
                    <a:lstStyle/>
                    <a:p>
                      <a:pPr>
                        <a:lnSpc>
                          <a:spcPct val="115000"/>
                        </a:lnSpc>
                        <a:spcAft>
                          <a:spcPts val="0"/>
                        </a:spcAft>
                      </a:pPr>
                      <a:r>
                        <a:rPr lang="en-US" sz="1000" dirty="0" smtClean="0">
                          <a:effectLst/>
                          <a:latin typeface="Arial" panose="020B0604020202020204" pitchFamily="34" charset="0"/>
                          <a:cs typeface="Arial" panose="020B0604020202020204" pitchFamily="34" charset="0"/>
                        </a:rPr>
                        <a:t>              1</a:t>
                      </a:r>
                      <a:endParaRPr lang="en-CA" sz="1000" dirty="0">
                        <a:effectLst/>
                        <a:latin typeface="Arial" panose="020B0604020202020204" pitchFamily="34" charset="0"/>
                        <a:ea typeface="Calibri"/>
                        <a:cs typeface="Arial" panose="020B0604020202020204" pitchFamily="34" charset="0"/>
                      </a:endParaRPr>
                    </a:p>
                  </a:txBody>
                  <a:tcPr marL="68580" marR="68580" marT="0" marB="0"/>
                </a:tc>
              </a:tr>
              <a:tr h="0">
                <a:tc>
                  <a:txBody>
                    <a:bodyPr/>
                    <a:lstStyle/>
                    <a:p>
                      <a:pPr>
                        <a:lnSpc>
                          <a:spcPct val="115000"/>
                        </a:lnSpc>
                        <a:spcAft>
                          <a:spcPts val="0"/>
                        </a:spcAft>
                      </a:pPr>
                      <a:r>
                        <a:rPr lang="en-US" sz="1000" dirty="0">
                          <a:effectLst/>
                          <a:latin typeface="Arial" panose="020B0604020202020204" pitchFamily="34" charset="0"/>
                          <a:cs typeface="Arial" panose="020B0604020202020204" pitchFamily="34" charset="0"/>
                        </a:rPr>
                        <a:t>Tim </a:t>
                      </a:r>
                      <a:r>
                        <a:rPr lang="en-US" sz="1000" dirty="0" smtClean="0">
                          <a:effectLst/>
                          <a:latin typeface="Arial" panose="020B0604020202020204" pitchFamily="34" charset="0"/>
                          <a:cs typeface="Arial" panose="020B0604020202020204" pitchFamily="34" charset="0"/>
                        </a:rPr>
                        <a:t>Horton's </a:t>
                      </a:r>
                      <a:r>
                        <a:rPr lang="en-US" sz="1000" dirty="0">
                          <a:effectLst/>
                          <a:latin typeface="Arial" panose="020B0604020202020204" pitchFamily="34" charset="0"/>
                          <a:cs typeface="Arial" panose="020B0604020202020204" pitchFamily="34" charset="0"/>
                        </a:rPr>
                        <a:t>#3015</a:t>
                      </a:r>
                      <a:endParaRPr lang="en-CA" sz="10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nSpc>
                          <a:spcPct val="115000"/>
                        </a:lnSpc>
                        <a:spcAft>
                          <a:spcPts val="0"/>
                        </a:spcAft>
                      </a:pPr>
                      <a:r>
                        <a:rPr lang="en-US" sz="1000">
                          <a:effectLst/>
                          <a:latin typeface="Arial" panose="020B0604020202020204" pitchFamily="34" charset="0"/>
                          <a:cs typeface="Arial" panose="020B0604020202020204" pitchFamily="34" charset="0"/>
                        </a:rPr>
                        <a:t>10</a:t>
                      </a:r>
                      <a:endParaRPr lang="en-CA" sz="1000">
                        <a:effectLst/>
                        <a:latin typeface="Arial" panose="020B0604020202020204" pitchFamily="34" charset="0"/>
                        <a:ea typeface="Calibri"/>
                        <a:cs typeface="Arial" panose="020B0604020202020204" pitchFamily="34" charset="0"/>
                      </a:endParaRPr>
                    </a:p>
                  </a:txBody>
                  <a:tcPr marL="68580" marR="68580" marT="0" marB="0"/>
                </a:tc>
                <a:tc>
                  <a:txBody>
                    <a:bodyPr/>
                    <a:lstStyle/>
                    <a:p>
                      <a:pPr>
                        <a:lnSpc>
                          <a:spcPct val="115000"/>
                        </a:lnSpc>
                        <a:spcAft>
                          <a:spcPts val="0"/>
                        </a:spcAft>
                      </a:pPr>
                      <a:r>
                        <a:rPr lang="en-US" sz="1000" dirty="0" smtClean="0">
                          <a:effectLst/>
                          <a:latin typeface="Arial" panose="020B0604020202020204" pitchFamily="34" charset="0"/>
                          <a:cs typeface="Arial" panose="020B0604020202020204" pitchFamily="34" charset="0"/>
                        </a:rPr>
                        <a:t>              1</a:t>
                      </a:r>
                      <a:endParaRPr lang="en-CA" sz="1000" dirty="0">
                        <a:effectLst/>
                        <a:latin typeface="Arial" panose="020B0604020202020204" pitchFamily="34" charset="0"/>
                        <a:ea typeface="Calibri"/>
                        <a:cs typeface="Arial" panose="020B0604020202020204" pitchFamily="34" charset="0"/>
                      </a:endParaRPr>
                    </a:p>
                  </a:txBody>
                  <a:tcPr marL="68580" marR="68580" marT="0" marB="0"/>
                </a:tc>
              </a:tr>
              <a:tr h="0">
                <a:tc>
                  <a:txBody>
                    <a:bodyPr/>
                    <a:lstStyle/>
                    <a:p>
                      <a:pPr>
                        <a:lnSpc>
                          <a:spcPct val="115000"/>
                        </a:lnSpc>
                        <a:spcAft>
                          <a:spcPts val="0"/>
                        </a:spcAft>
                      </a:pPr>
                      <a:r>
                        <a:rPr lang="en-US" sz="1000" dirty="0" smtClean="0">
                          <a:effectLst/>
                          <a:latin typeface="Arial" panose="020B0604020202020204" pitchFamily="34" charset="0"/>
                          <a:cs typeface="Arial" panose="020B0604020202020204" pitchFamily="34" charset="0"/>
                        </a:rPr>
                        <a:t>Tony </a:t>
                      </a:r>
                      <a:r>
                        <a:rPr lang="en-US" sz="1000" dirty="0">
                          <a:effectLst/>
                          <a:latin typeface="Arial" panose="020B0604020202020204" pitchFamily="34" charset="0"/>
                          <a:cs typeface="Arial" panose="020B0604020202020204" pitchFamily="34" charset="0"/>
                        </a:rPr>
                        <a:t>Deodato &amp; Sons</a:t>
                      </a:r>
                      <a:endParaRPr lang="en-CA" sz="10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nSpc>
                          <a:spcPct val="115000"/>
                        </a:lnSpc>
                        <a:spcAft>
                          <a:spcPts val="0"/>
                        </a:spcAft>
                      </a:pPr>
                      <a:r>
                        <a:rPr lang="en-US" sz="1000">
                          <a:effectLst/>
                          <a:latin typeface="Arial" panose="020B0604020202020204" pitchFamily="34" charset="0"/>
                          <a:cs typeface="Arial" panose="020B0604020202020204" pitchFamily="34" charset="0"/>
                        </a:rPr>
                        <a:t>150</a:t>
                      </a:r>
                      <a:endParaRPr lang="en-CA" sz="1000">
                        <a:effectLst/>
                        <a:latin typeface="Arial" panose="020B0604020202020204" pitchFamily="34" charset="0"/>
                        <a:ea typeface="Calibri"/>
                        <a:cs typeface="Arial" panose="020B0604020202020204" pitchFamily="34" charset="0"/>
                      </a:endParaRPr>
                    </a:p>
                  </a:txBody>
                  <a:tcPr marL="68580" marR="68580" marT="0" marB="0"/>
                </a:tc>
                <a:tc>
                  <a:txBody>
                    <a:bodyPr/>
                    <a:lstStyle/>
                    <a:p>
                      <a:pPr>
                        <a:lnSpc>
                          <a:spcPct val="115000"/>
                        </a:lnSpc>
                        <a:spcAft>
                          <a:spcPts val="0"/>
                        </a:spcAft>
                      </a:pPr>
                      <a:r>
                        <a:rPr lang="en-US" sz="1000" dirty="0" smtClean="0">
                          <a:effectLst/>
                          <a:latin typeface="Arial" panose="020B0604020202020204" pitchFamily="34" charset="0"/>
                          <a:cs typeface="Arial" panose="020B0604020202020204" pitchFamily="34" charset="0"/>
                        </a:rPr>
                        <a:t>              1</a:t>
                      </a:r>
                      <a:endParaRPr lang="en-CA" sz="1000" dirty="0">
                        <a:effectLst/>
                        <a:latin typeface="Arial" panose="020B0604020202020204" pitchFamily="34" charset="0"/>
                        <a:ea typeface="Calibri"/>
                        <a:cs typeface="Arial" panose="020B0604020202020204" pitchFamily="34" charset="0"/>
                      </a:endParaRPr>
                    </a:p>
                  </a:txBody>
                  <a:tcPr marL="68580" marR="68580" marT="0" marB="0"/>
                </a:tc>
              </a:tr>
              <a:tr h="0">
                <a:tc>
                  <a:txBody>
                    <a:bodyPr/>
                    <a:lstStyle/>
                    <a:p>
                      <a:pPr>
                        <a:lnSpc>
                          <a:spcPct val="115000"/>
                        </a:lnSpc>
                        <a:spcAft>
                          <a:spcPts val="0"/>
                        </a:spcAft>
                      </a:pPr>
                      <a:r>
                        <a:rPr lang="en-US" sz="1000" b="1" dirty="0">
                          <a:effectLst/>
                          <a:latin typeface="Arial" panose="020B0604020202020204" pitchFamily="34" charset="0"/>
                          <a:cs typeface="Arial" panose="020B0604020202020204" pitchFamily="34" charset="0"/>
                        </a:rPr>
                        <a:t>Grand Total </a:t>
                      </a:r>
                      <a:endParaRPr lang="en-CA" sz="1000" b="1"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nSpc>
                          <a:spcPct val="115000"/>
                        </a:lnSpc>
                        <a:spcAft>
                          <a:spcPts val="0"/>
                        </a:spcAft>
                      </a:pPr>
                      <a:r>
                        <a:rPr lang="en-US" sz="1000" b="1" dirty="0" smtClean="0">
                          <a:effectLst/>
                          <a:latin typeface="Arial" panose="020B0604020202020204" pitchFamily="34" charset="0"/>
                          <a:cs typeface="Arial" panose="020B0604020202020204" pitchFamily="34" charset="0"/>
                        </a:rPr>
                        <a:t>10,832</a:t>
                      </a:r>
                      <a:endParaRPr lang="en-CA" sz="1000" b="1"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nSpc>
                          <a:spcPct val="115000"/>
                        </a:lnSpc>
                        <a:spcAft>
                          <a:spcPts val="0"/>
                        </a:spcAft>
                      </a:pPr>
                      <a:r>
                        <a:rPr lang="en-US" sz="1000" dirty="0" smtClean="0">
                          <a:effectLst/>
                          <a:latin typeface="Arial" panose="020B0604020202020204" pitchFamily="34" charset="0"/>
                          <a:cs typeface="Arial" panose="020B0604020202020204" pitchFamily="34" charset="0"/>
                        </a:rPr>
                        <a:t>          </a:t>
                      </a:r>
                      <a:r>
                        <a:rPr lang="en-US" sz="1000" b="1" dirty="0" smtClean="0">
                          <a:effectLst/>
                          <a:latin typeface="Arial" panose="020B0604020202020204" pitchFamily="34" charset="0"/>
                          <a:cs typeface="Arial" panose="020B0604020202020204" pitchFamily="34" charset="0"/>
                        </a:rPr>
                        <a:t>249</a:t>
                      </a:r>
                      <a:endParaRPr lang="en-CA" sz="1000" b="1" dirty="0">
                        <a:effectLst/>
                        <a:latin typeface="Arial" panose="020B0604020202020204" pitchFamily="34" charset="0"/>
                        <a:ea typeface="Calibri"/>
                        <a:cs typeface="Arial" panose="020B0604020202020204" pitchFamily="34" charset="0"/>
                      </a:endParaRPr>
                    </a:p>
                  </a:txBody>
                  <a:tcPr marL="68580" marR="68580" marT="0" marB="0"/>
                </a:tc>
              </a:tr>
            </a:tbl>
          </a:graphicData>
        </a:graphic>
      </p:graphicFrame>
      <p:sp>
        <p:nvSpPr>
          <p:cNvPr id="62" name="TextBox 61"/>
          <p:cNvSpPr txBox="1"/>
          <p:nvPr/>
        </p:nvSpPr>
        <p:spPr>
          <a:xfrm>
            <a:off x="1122062" y="838200"/>
            <a:ext cx="7056000" cy="584775"/>
          </a:xfrm>
          <a:prstGeom prst="rect">
            <a:avLst/>
          </a:prstGeom>
          <a:noFill/>
        </p:spPr>
        <p:txBody>
          <a:bodyPr wrap="square" rtlCol="0">
            <a:spAutoFit/>
          </a:bodyPr>
          <a:lstStyle/>
          <a:p>
            <a:r>
              <a:rPr lang="en-CA" sz="1000" dirty="0">
                <a:latin typeface="Arial" panose="020B0604020202020204" pitchFamily="34" charset="0"/>
                <a:cs typeface="Arial" panose="020B0604020202020204" pitchFamily="34" charset="0"/>
              </a:rPr>
              <a:t>Kingston &amp; Frontenac Housing Corporation </a:t>
            </a:r>
            <a:r>
              <a:rPr lang="en-CA" sz="1000" dirty="0" smtClean="0">
                <a:latin typeface="Arial" panose="020B0604020202020204" pitchFamily="34" charset="0"/>
                <a:cs typeface="Arial" panose="020B0604020202020204" pitchFamily="34" charset="0"/>
              </a:rPr>
              <a:t>has </a:t>
            </a:r>
            <a:r>
              <a:rPr lang="en-CA" sz="1000" dirty="0">
                <a:latin typeface="Arial" panose="020B0604020202020204" pitchFamily="34" charset="0"/>
                <a:cs typeface="Arial" panose="020B0604020202020204" pitchFamily="34" charset="0"/>
              </a:rPr>
              <a:t>rescued 10,832 </a:t>
            </a:r>
            <a:r>
              <a:rPr lang="en-CA" sz="1000" dirty="0" err="1">
                <a:latin typeface="Arial" panose="020B0604020202020204" pitchFamily="34" charset="0"/>
                <a:cs typeface="Arial" panose="020B0604020202020204" pitchFamily="34" charset="0"/>
              </a:rPr>
              <a:t>lbs</a:t>
            </a:r>
            <a:r>
              <a:rPr lang="en-CA" sz="1000" dirty="0">
                <a:latin typeface="Arial" panose="020B0604020202020204" pitchFamily="34" charset="0"/>
                <a:cs typeface="Arial" panose="020B0604020202020204" pitchFamily="34" charset="0"/>
              </a:rPr>
              <a:t> of food in 2019 through FoodRescue.ca. In this year, they worked with </a:t>
            </a:r>
            <a:r>
              <a:rPr lang="en-CA" sz="1000" dirty="0" smtClean="0">
                <a:latin typeface="Arial" panose="020B0604020202020204" pitchFamily="34" charset="0"/>
                <a:cs typeface="Arial" panose="020B0604020202020204" pitchFamily="34" charset="0"/>
              </a:rPr>
              <a:t>fifteen </a:t>
            </a:r>
            <a:r>
              <a:rPr lang="en-CA" sz="1000" dirty="0">
                <a:latin typeface="Arial" panose="020B0604020202020204" pitchFamily="34" charset="0"/>
                <a:cs typeface="Arial" panose="020B0604020202020204" pitchFamily="34" charset="0"/>
              </a:rPr>
              <a:t>business in the community by recovering fresh surplus food for a total of 249 rescues. These rescues helped provide 10,832 meals, divert 27,255 </a:t>
            </a:r>
            <a:r>
              <a:rPr lang="en-CA" sz="1000" dirty="0" err="1">
                <a:latin typeface="Arial" panose="020B0604020202020204" pitchFamily="34" charset="0"/>
                <a:cs typeface="Arial" panose="020B0604020202020204" pitchFamily="34" charset="0"/>
              </a:rPr>
              <a:t>lbs</a:t>
            </a:r>
            <a:r>
              <a:rPr lang="en-CA" sz="1000" dirty="0">
                <a:latin typeface="Arial" panose="020B0604020202020204" pitchFamily="34" charset="0"/>
                <a:cs typeface="Arial" panose="020B0604020202020204" pitchFamily="34" charset="0"/>
              </a:rPr>
              <a:t> of greenhouse gas emissions and save $28,163</a:t>
            </a:r>
            <a:r>
              <a:rPr lang="en-CA" sz="1200" dirty="0">
                <a:latin typeface="Arial" panose="020B0604020202020204" pitchFamily="34" charset="0"/>
                <a:cs typeface="Arial" panose="020B0604020202020204" pitchFamily="34" charset="0"/>
              </a:rPr>
              <a:t>. </a:t>
            </a:r>
          </a:p>
        </p:txBody>
      </p:sp>
      <p:sp>
        <p:nvSpPr>
          <p:cNvPr id="1047" name="TextBox 1046"/>
          <p:cNvSpPr txBox="1"/>
          <p:nvPr/>
        </p:nvSpPr>
        <p:spPr>
          <a:xfrm>
            <a:off x="7319650" y="1871906"/>
            <a:ext cx="1620000" cy="2844000"/>
          </a:xfrm>
          <a:prstGeom prst="rect">
            <a:avLst/>
          </a:prstGeom>
          <a:noFill/>
        </p:spPr>
        <p:txBody>
          <a:bodyPr wrap="square" rtlCol="0">
            <a:spAutoFit/>
          </a:bodyPr>
          <a:lstStyle/>
          <a:p>
            <a:r>
              <a:rPr lang="en-CA" sz="1200" b="1" dirty="0" smtClean="0">
                <a:solidFill>
                  <a:srgbClr val="963A66"/>
                </a:solidFill>
                <a:latin typeface="Arial" panose="020B0604020202020204" pitchFamily="34" charset="0"/>
                <a:cs typeface="Arial" panose="020B0604020202020204" pitchFamily="34" charset="0"/>
              </a:rPr>
              <a:t>“Thank </a:t>
            </a:r>
            <a:r>
              <a:rPr lang="en-CA" sz="1200" b="1" dirty="0">
                <a:solidFill>
                  <a:srgbClr val="963A66"/>
                </a:solidFill>
                <a:latin typeface="Arial" panose="020B0604020202020204" pitchFamily="34" charset="0"/>
                <a:cs typeface="Arial" panose="020B0604020202020204" pitchFamily="34" charset="0"/>
              </a:rPr>
              <a:t>you for your partnership with Second Harvest Food Rescue. Your engagement is helping provide food to people who need it, saving valuable surplus food from going to waste and reducing negative environmental emissions. "</a:t>
            </a:r>
          </a:p>
        </p:txBody>
      </p:sp>
      <p:sp>
        <p:nvSpPr>
          <p:cNvPr id="3" name="TextBox 2"/>
          <p:cNvSpPr txBox="1"/>
          <p:nvPr/>
        </p:nvSpPr>
        <p:spPr>
          <a:xfrm>
            <a:off x="2895600" y="457200"/>
            <a:ext cx="2520000" cy="288000"/>
          </a:xfrm>
          <a:prstGeom prst="rect">
            <a:avLst/>
          </a:prstGeom>
          <a:noFill/>
        </p:spPr>
        <p:txBody>
          <a:bodyPr wrap="square" rtlCol="0">
            <a:spAutoFit/>
          </a:bodyPr>
          <a:lstStyle/>
          <a:p>
            <a:pPr algn="ctr"/>
            <a:r>
              <a:rPr lang="en-CA" sz="1200" b="1" dirty="0" smtClean="0">
                <a:solidFill>
                  <a:srgbClr val="963A66"/>
                </a:solidFill>
                <a:latin typeface="Arial" panose="020B0604020202020204" pitchFamily="34" charset="0"/>
                <a:cs typeface="Arial" panose="020B0604020202020204" pitchFamily="34" charset="0"/>
              </a:rPr>
              <a:t>KFHC Food Rescue Program </a:t>
            </a:r>
            <a:endParaRPr lang="en-CA" sz="1200" b="1" dirty="0">
              <a:solidFill>
                <a:srgbClr val="963A66"/>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a:xfrm>
            <a:off x="8401039" y="6170822"/>
            <a:ext cx="288000" cy="288000"/>
          </a:xfrm>
          <a:ln>
            <a:noFill/>
          </a:ln>
        </p:spPr>
        <p:txBody>
          <a:bodyPr>
            <a:normAutofit fontScale="70000" lnSpcReduction="20000"/>
          </a:bodyPr>
          <a:lstStyle/>
          <a:p>
            <a:fld id="{6BF7F013-6F5A-4B84-8548-6DEED0D59B03}" type="slidenum">
              <a:rPr lang="en-US" smtClean="0">
                <a:solidFill>
                  <a:schemeClr val="tx1"/>
                </a:solidFill>
              </a:rPr>
              <a:t>15</a:t>
            </a:fld>
            <a:endParaRPr lang="en-US" dirty="0">
              <a:solidFill>
                <a:schemeClr val="tx1"/>
              </a:solidFill>
            </a:endParaRPr>
          </a:p>
        </p:txBody>
      </p:sp>
    </p:spTree>
    <p:extLst>
      <p:ext uri="{BB962C8B-B14F-4D97-AF65-F5344CB8AC3E}">
        <p14:creationId xmlns:p14="http://schemas.microsoft.com/office/powerpoint/2010/main" val="15352351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1484" t="2296" r="1484" b="3793"/>
          <a:stretch/>
        </p:blipFill>
        <p:spPr>
          <a:xfrm>
            <a:off x="477000" y="653588"/>
            <a:ext cx="1267200" cy="1584000"/>
          </a:xfrm>
          <a:prstGeom prst="rect">
            <a:avLst/>
          </a:prstGeom>
          <a:ln>
            <a:noFill/>
          </a:ln>
          <a:effectLst>
            <a:softEdge rad="112500"/>
          </a:effectLst>
        </p:spPr>
      </p:pic>
      <p:sp>
        <p:nvSpPr>
          <p:cNvPr id="9" name="TextBox 8"/>
          <p:cNvSpPr txBox="1"/>
          <p:nvPr/>
        </p:nvSpPr>
        <p:spPr>
          <a:xfrm>
            <a:off x="333000" y="2254250"/>
            <a:ext cx="1476000" cy="360000"/>
          </a:xfrm>
          <a:prstGeom prst="rect">
            <a:avLst/>
          </a:prstGeom>
          <a:noFill/>
        </p:spPr>
        <p:txBody>
          <a:bodyPr wrap="square" rtlCol="0">
            <a:spAutoFit/>
          </a:bodyPr>
          <a:lstStyle/>
          <a:p>
            <a:r>
              <a:rPr lang="en-CA" sz="900" b="1" dirty="0" smtClean="0">
                <a:latin typeface="Arial" panose="020B0604020202020204" pitchFamily="34" charset="0"/>
                <a:cs typeface="Arial" panose="020B0604020202020204" pitchFamily="34" charset="0"/>
              </a:rPr>
              <a:t>Fiona Drake, B.A, M.Ed.</a:t>
            </a:r>
          </a:p>
          <a:p>
            <a:r>
              <a:rPr lang="en-CA" sz="900" b="1" dirty="0" smtClean="0">
                <a:latin typeface="Arial" panose="020B0604020202020204" pitchFamily="34" charset="0"/>
                <a:cs typeface="Arial" panose="020B0604020202020204" pitchFamily="34" charset="0"/>
              </a:rPr>
              <a:t>            Manager  </a:t>
            </a:r>
            <a:endParaRPr lang="en-CA" sz="900" b="1" dirty="0">
              <a:latin typeface="Arial" panose="020B0604020202020204" pitchFamily="34" charset="0"/>
              <a:cs typeface="Arial" panose="020B0604020202020204" pitchFamily="34" charset="0"/>
            </a:endParaRPr>
          </a:p>
        </p:txBody>
      </p:sp>
      <p:sp>
        <p:nvSpPr>
          <p:cNvPr id="10" name="TextBox 9"/>
          <p:cNvSpPr txBox="1"/>
          <p:nvPr/>
        </p:nvSpPr>
        <p:spPr>
          <a:xfrm>
            <a:off x="3276600" y="357539"/>
            <a:ext cx="1954800" cy="276999"/>
          </a:xfrm>
          <a:prstGeom prst="rect">
            <a:avLst/>
          </a:prstGeom>
          <a:noFill/>
        </p:spPr>
        <p:txBody>
          <a:bodyPr wrap="square" rtlCol="0">
            <a:spAutoFit/>
          </a:bodyPr>
          <a:lstStyle/>
          <a:p>
            <a:pPr algn="ctr"/>
            <a:r>
              <a:rPr lang="en-CA" sz="1200" b="1" dirty="0" smtClean="0">
                <a:solidFill>
                  <a:schemeClr val="accent1">
                    <a:lumMod val="50000"/>
                  </a:schemeClr>
                </a:solidFill>
                <a:latin typeface="Arial" panose="020B0604020202020204" pitchFamily="34" charset="0"/>
                <a:cs typeface="Arial" panose="020B0604020202020204" pitchFamily="34" charset="0"/>
              </a:rPr>
              <a:t>  </a:t>
            </a:r>
            <a:r>
              <a:rPr lang="en-CA" sz="1200" b="1" dirty="0" smtClean="0">
                <a:latin typeface="Arial" panose="020B0604020202020204" pitchFamily="34" charset="0"/>
                <a:cs typeface="Arial" panose="020B0604020202020204" pitchFamily="34" charset="0"/>
              </a:rPr>
              <a:t>Support Services </a:t>
            </a:r>
            <a:endParaRPr lang="en-CA" sz="1200" b="1" dirty="0">
              <a:latin typeface="Arial" panose="020B0604020202020204" pitchFamily="34" charset="0"/>
              <a:cs typeface="Arial" panose="020B0604020202020204" pitchFamily="34" charset="0"/>
            </a:endParaRPr>
          </a:p>
        </p:txBody>
      </p:sp>
      <p:sp>
        <p:nvSpPr>
          <p:cNvPr id="6" name="TextBox 5"/>
          <p:cNvSpPr txBox="1"/>
          <p:nvPr/>
        </p:nvSpPr>
        <p:spPr>
          <a:xfrm>
            <a:off x="440300" y="131859"/>
            <a:ext cx="1828800" cy="246221"/>
          </a:xfrm>
          <a:prstGeom prst="rect">
            <a:avLst/>
          </a:prstGeom>
          <a:noFill/>
        </p:spPr>
        <p:txBody>
          <a:bodyPr wrap="square" rtlCol="0">
            <a:spAutoFit/>
          </a:bodyPr>
          <a:lstStyle/>
          <a:p>
            <a:r>
              <a:rPr lang="en-CA" sz="1000" b="1" dirty="0" smtClean="0">
                <a:latin typeface="Arial" panose="020B0604020202020204" pitchFamily="34" charset="0"/>
                <a:cs typeface="Arial" panose="020B0604020202020204" pitchFamily="34" charset="0"/>
              </a:rPr>
              <a:t>KFHC 2019 Annual Report </a:t>
            </a:r>
            <a:endParaRPr lang="en-CA" sz="1000" b="1" dirty="0">
              <a:latin typeface="Arial" panose="020B0604020202020204" pitchFamily="34" charset="0"/>
              <a:cs typeface="Arial" panose="020B0604020202020204" pitchFamily="34" charset="0"/>
            </a:endParaRPr>
          </a:p>
        </p:txBody>
      </p:sp>
      <p:sp>
        <p:nvSpPr>
          <p:cNvPr id="13" name="TextBox 12"/>
          <p:cNvSpPr txBox="1"/>
          <p:nvPr/>
        </p:nvSpPr>
        <p:spPr>
          <a:xfrm>
            <a:off x="2082300" y="769455"/>
            <a:ext cx="4343400" cy="1754326"/>
          </a:xfrm>
          <a:prstGeom prst="rect">
            <a:avLst/>
          </a:prstGeom>
          <a:noFill/>
        </p:spPr>
        <p:txBody>
          <a:bodyPr wrap="square" rtlCol="0">
            <a:spAutoFit/>
          </a:bodyPr>
          <a:lstStyle/>
          <a:p>
            <a:r>
              <a:rPr lang="en-CA" sz="1200" dirty="0">
                <a:latin typeface="Arial" panose="020B0604020202020204" pitchFamily="34" charset="0"/>
                <a:cs typeface="Arial" panose="020B0604020202020204" pitchFamily="34" charset="0"/>
              </a:rPr>
              <a:t>The unmet needs of tenants and lack of supports available to meet them continue to be a concern for KFHC.  With the assistance of </a:t>
            </a:r>
            <a:r>
              <a:rPr lang="en-CA" sz="1200" dirty="0" smtClean="0">
                <a:latin typeface="Arial" panose="020B0604020202020204" pitchFamily="34" charset="0"/>
                <a:cs typeface="Arial" panose="020B0604020202020204" pitchFamily="34" charset="0"/>
              </a:rPr>
              <a:t>seventeen </a:t>
            </a:r>
            <a:r>
              <a:rPr lang="en-CA" sz="1200" dirty="0">
                <a:latin typeface="Arial" panose="020B0604020202020204" pitchFamily="34" charset="0"/>
                <a:cs typeface="Arial" panose="020B0604020202020204" pitchFamily="34" charset="0"/>
              </a:rPr>
              <a:t>students made available through our partnerships with </a:t>
            </a:r>
            <a:r>
              <a:rPr lang="en-US" sz="1200" dirty="0">
                <a:latin typeface="Arial" panose="020B0604020202020204" pitchFamily="34" charset="0"/>
                <a:cs typeface="Arial" panose="020B0604020202020204" pitchFamily="34" charset="0"/>
              </a:rPr>
              <a:t>Queen’s University Nursing, Queen’s University Occupational Therapy, and St. Lawrence College/ Laurentian University Nursing,</a:t>
            </a:r>
            <a:r>
              <a:rPr lang="en-CA" sz="1200" dirty="0">
                <a:latin typeface="Arial" panose="020B0604020202020204" pitchFamily="34" charset="0"/>
                <a:cs typeface="Arial" panose="020B0604020202020204" pitchFamily="34" charset="0"/>
              </a:rPr>
              <a:t> individual and group interventions were available to approximately 15% of the portfolio. We acknowledge their commitment to support the tenants. </a:t>
            </a:r>
          </a:p>
        </p:txBody>
      </p:sp>
      <p:sp>
        <p:nvSpPr>
          <p:cNvPr id="1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a:p>
        </p:txBody>
      </p:sp>
      <p:sp>
        <p:nvSpPr>
          <p:cNvPr id="16" name="TextBox 15"/>
          <p:cNvSpPr txBox="1"/>
          <p:nvPr/>
        </p:nvSpPr>
        <p:spPr>
          <a:xfrm>
            <a:off x="2089150" y="3251200"/>
            <a:ext cx="5508000" cy="1384995"/>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Mental Health First Aid continues to be a useful training to support our ability to respond to people with mental health issues living in social housing.  Support Services had the opportunity to assist other housing corporations with training and 2019 saw us delivering this program to both Peterborough and Cornwall Housing corporations.  We are proud to be part of a network committed to giving people a framework to be able to better understand and offer assistance to individuals experiencing mental health problems or crises.</a:t>
            </a:r>
            <a:endParaRPr lang="en-CA" sz="1200" dirty="0">
              <a:latin typeface="Arial" panose="020B0604020202020204" pitchFamily="34" charset="0"/>
              <a:cs typeface="Arial" panose="020B0604020202020204" pitchFamily="34" charset="0"/>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08194" y="2536480"/>
            <a:ext cx="2336811" cy="576000"/>
          </a:xfrm>
          <a:prstGeom prst="rect">
            <a:avLst/>
          </a:prstGeom>
        </p:spPr>
      </p:pic>
      <p:sp>
        <p:nvSpPr>
          <p:cNvPr id="4" name="Slide Number Placeholder 3"/>
          <p:cNvSpPr>
            <a:spLocks noGrp="1"/>
          </p:cNvSpPr>
          <p:nvPr>
            <p:ph type="sldNum" sz="quarter" idx="12"/>
          </p:nvPr>
        </p:nvSpPr>
        <p:spPr>
          <a:xfrm>
            <a:off x="8401039" y="6170822"/>
            <a:ext cx="288000" cy="288000"/>
          </a:xfrm>
          <a:ln>
            <a:noFill/>
          </a:ln>
        </p:spPr>
        <p:txBody>
          <a:bodyPr>
            <a:normAutofit fontScale="70000" lnSpcReduction="20000"/>
          </a:bodyPr>
          <a:lstStyle/>
          <a:p>
            <a:fld id="{6BF7F013-6F5A-4B84-8548-6DEED0D59B03}" type="slidenum">
              <a:rPr lang="en-US" smtClean="0">
                <a:solidFill>
                  <a:schemeClr val="tx1"/>
                </a:solidFill>
              </a:rPr>
              <a:t>16</a:t>
            </a:fld>
            <a:endParaRPr lang="en-US" dirty="0">
              <a:solidFill>
                <a:schemeClr val="tx1"/>
              </a:solidFill>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55628" y="478093"/>
            <a:ext cx="1172575" cy="684000"/>
          </a:xfrm>
          <a:prstGeom prst="rect">
            <a:avLst/>
          </a:prstGeom>
        </p:spPr>
      </p:pic>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l="12843" r="22122"/>
          <a:stretch/>
        </p:blipFill>
        <p:spPr>
          <a:xfrm>
            <a:off x="7924800" y="1432862"/>
            <a:ext cx="968707" cy="684000"/>
          </a:xfrm>
          <a:prstGeom prst="rect">
            <a:avLst/>
          </a:prstGeom>
          <a:ln>
            <a:noFill/>
          </a:ln>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19950" y="1142618"/>
            <a:ext cx="1008000" cy="1008000"/>
          </a:xfrm>
          <a:prstGeom prst="rect">
            <a:avLst/>
          </a:prstGeom>
        </p:spPr>
      </p:pic>
    </p:spTree>
    <p:extLst>
      <p:ext uri="{BB962C8B-B14F-4D97-AF65-F5344CB8AC3E}">
        <p14:creationId xmlns:p14="http://schemas.microsoft.com/office/powerpoint/2010/main" val="41815997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838200"/>
            <a:ext cx="2160000" cy="1558410"/>
          </a:xfrm>
          <a:prstGeom prst="rect">
            <a:avLst/>
          </a:prstGeom>
        </p:spPr>
      </p:pic>
      <p:sp>
        <p:nvSpPr>
          <p:cNvPr id="5" name="TextBox 4"/>
          <p:cNvSpPr txBox="1"/>
          <p:nvPr/>
        </p:nvSpPr>
        <p:spPr>
          <a:xfrm>
            <a:off x="3352800" y="938600"/>
            <a:ext cx="5184000" cy="1384995"/>
          </a:xfrm>
          <a:prstGeom prst="rect">
            <a:avLst/>
          </a:prstGeom>
          <a:solidFill>
            <a:schemeClr val="accent3">
              <a:lumMod val="60000"/>
              <a:lumOff val="40000"/>
            </a:schemeClr>
          </a:solidFill>
        </p:spPr>
        <p:txBody>
          <a:bodyPr wrap="square" rtlCol="0">
            <a:spAutoFit/>
          </a:bodyPr>
          <a:lstStyle/>
          <a:p>
            <a:r>
              <a:rPr lang="en-CA" sz="1200" dirty="0">
                <a:latin typeface="Arial" panose="020B0604020202020204" pitchFamily="34" charset="0"/>
                <a:cs typeface="Arial" panose="020B0604020202020204" pitchFamily="34" charset="0"/>
              </a:rPr>
              <a:t>We were very excited to be chosen to be part of an initiative with Queen’s University in the development and implementation of the Oasis program.  Oasis is designed to support seniors living independently so they can remain in their homes longer, by providing them a space to be social, get active and connect. The program has been very much appreciated  and we thank everyone who participated in and supported this program.      </a:t>
            </a:r>
          </a:p>
          <a:p>
            <a:endParaRPr lang="en-CA" sz="1200" b="1" dirty="0">
              <a:latin typeface="Arial" panose="020B0604020202020204" pitchFamily="34" charset="0"/>
              <a:cs typeface="Arial" panose="020B0604020202020204" pitchFamily="34" charset="0"/>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0800" y="3075264"/>
            <a:ext cx="1969359" cy="1476000"/>
          </a:xfrm>
          <a:prstGeom prst="rect">
            <a:avLst/>
          </a:prstGeom>
        </p:spPr>
      </p:pic>
      <p:sp>
        <p:nvSpPr>
          <p:cNvPr id="15" name="TextBox 14"/>
          <p:cNvSpPr txBox="1"/>
          <p:nvPr/>
        </p:nvSpPr>
        <p:spPr>
          <a:xfrm>
            <a:off x="462900" y="3213100"/>
            <a:ext cx="5976000" cy="1200329"/>
          </a:xfrm>
          <a:prstGeom prst="rect">
            <a:avLst/>
          </a:prstGeom>
          <a:solidFill>
            <a:srgbClr val="FFFF00">
              <a:alpha val="13000"/>
            </a:srgbClr>
          </a:solidFill>
        </p:spPr>
        <p:txBody>
          <a:bodyPr wrap="square" rtlCol="0">
            <a:spAutoFit/>
          </a:bodyPr>
          <a:lstStyle/>
          <a:p>
            <a:r>
              <a:rPr lang="en-US" sz="1200" dirty="0">
                <a:latin typeface="Arial" panose="020B0604020202020204" pitchFamily="34" charset="0"/>
                <a:cs typeface="Arial" panose="020B0604020202020204" pitchFamily="34" charset="0"/>
              </a:rPr>
              <a:t>The </a:t>
            </a:r>
            <a:r>
              <a:rPr lang="en-US" sz="1200" dirty="0" err="1">
                <a:latin typeface="Arial" panose="020B0604020202020204" pitchFamily="34" charset="0"/>
                <a:cs typeface="Arial" panose="020B0604020202020204" pitchFamily="34" charset="0"/>
              </a:rPr>
              <a:t>CP@Clinic</a:t>
            </a:r>
            <a:r>
              <a:rPr lang="en-US" sz="1200" dirty="0">
                <a:latin typeface="Arial" panose="020B0604020202020204" pitchFamily="34" charset="0"/>
                <a:cs typeface="Arial" panose="020B0604020202020204" pitchFamily="34" charset="0"/>
              </a:rPr>
              <a:t>, launched in May of 2018 at 129 Van Order Dr., continued to run this year. Tenants received free health checkups, personalized health advice and links to other resources from our favourite paramedic, Jason Kervin. As 2019 came to an end, with good health stabilization having been achieved, the plan is to launch this program at Rideaucrest Towers in 2020.  Thank you, Frontenac Paramedics, for supporting our tenants! </a:t>
            </a:r>
            <a:endParaRPr lang="en-CA" sz="1200" dirty="0">
              <a:latin typeface="Arial" panose="020B0604020202020204" pitchFamily="34" charset="0"/>
              <a:cs typeface="Arial" panose="020B0604020202020204" pitchFamily="34" charset="0"/>
            </a:endParaRPr>
          </a:p>
        </p:txBody>
      </p:sp>
      <p:sp>
        <p:nvSpPr>
          <p:cNvPr id="3" name="TextBox 2"/>
          <p:cNvSpPr txBox="1"/>
          <p:nvPr/>
        </p:nvSpPr>
        <p:spPr>
          <a:xfrm>
            <a:off x="533400" y="152399"/>
            <a:ext cx="2133600" cy="252000"/>
          </a:xfrm>
          <a:prstGeom prst="rect">
            <a:avLst/>
          </a:prstGeom>
          <a:noFill/>
        </p:spPr>
        <p:txBody>
          <a:bodyPr wrap="square" rtlCol="0">
            <a:spAutoFit/>
          </a:bodyPr>
          <a:lstStyle/>
          <a:p>
            <a:r>
              <a:rPr lang="en-CA" sz="1000" b="1" dirty="0" smtClean="0">
                <a:latin typeface="Arial" panose="020B0604020202020204" pitchFamily="34" charset="0"/>
                <a:cs typeface="Arial" panose="020B0604020202020204" pitchFamily="34" charset="0"/>
              </a:rPr>
              <a:t>KFHC 2019 Annual Report </a:t>
            </a:r>
            <a:endParaRPr lang="en-CA" sz="1000" b="1"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8401039" y="6170822"/>
            <a:ext cx="288000" cy="288000"/>
          </a:xfrm>
          <a:ln>
            <a:noFill/>
          </a:ln>
        </p:spPr>
        <p:txBody>
          <a:bodyPr>
            <a:normAutofit fontScale="77500" lnSpcReduction="20000"/>
          </a:bodyPr>
          <a:lstStyle/>
          <a:p>
            <a:fld id="{6BF7F013-6F5A-4B84-8548-6DEED0D59B03}" type="slidenum">
              <a:rPr lang="en-US" smtClean="0">
                <a:solidFill>
                  <a:schemeClr val="tx1"/>
                </a:solidFill>
              </a:rPr>
              <a:t>17</a:t>
            </a:fld>
            <a:endParaRPr lang="en-US" dirty="0">
              <a:solidFill>
                <a:schemeClr val="tx1"/>
              </a:solidFill>
            </a:endParaRPr>
          </a:p>
        </p:txBody>
      </p:sp>
    </p:spTree>
    <p:extLst>
      <p:ext uri="{BB962C8B-B14F-4D97-AF65-F5344CB8AC3E}">
        <p14:creationId xmlns:p14="http://schemas.microsoft.com/office/powerpoint/2010/main" val="16722411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1593" b="-1"/>
          <a:stretch/>
        </p:blipFill>
        <p:spPr>
          <a:xfrm>
            <a:off x="381000" y="575026"/>
            <a:ext cx="1332303" cy="1918800"/>
          </a:xfrm>
          <a:prstGeom prst="rect">
            <a:avLst/>
          </a:prstGeom>
          <a:ln>
            <a:noFill/>
          </a:ln>
          <a:effectLst>
            <a:softEdge rad="112500"/>
          </a:effectLst>
        </p:spPr>
      </p:pic>
      <p:sp>
        <p:nvSpPr>
          <p:cNvPr id="4" name="TextBox 3"/>
          <p:cNvSpPr txBox="1"/>
          <p:nvPr/>
        </p:nvSpPr>
        <p:spPr>
          <a:xfrm>
            <a:off x="331550" y="2533480"/>
            <a:ext cx="1656000" cy="369332"/>
          </a:xfrm>
          <a:prstGeom prst="rect">
            <a:avLst/>
          </a:prstGeom>
          <a:noFill/>
        </p:spPr>
        <p:txBody>
          <a:bodyPr wrap="square" rtlCol="0">
            <a:spAutoFit/>
          </a:bodyPr>
          <a:lstStyle/>
          <a:p>
            <a:r>
              <a:rPr lang="en-CA" sz="900" b="1" dirty="0" smtClean="0">
                <a:latin typeface="Arial" panose="020B0604020202020204" pitchFamily="34" charset="0"/>
                <a:cs typeface="Arial" panose="020B0604020202020204" pitchFamily="34" charset="0"/>
              </a:rPr>
              <a:t>Dan Song, AIHM,CPA,CGA</a:t>
            </a:r>
          </a:p>
          <a:p>
            <a:r>
              <a:rPr lang="en-CA" sz="900" b="1" dirty="0" smtClean="0">
                <a:latin typeface="Arial" panose="020B0604020202020204" pitchFamily="34" charset="0"/>
                <a:cs typeface="Arial" panose="020B0604020202020204" pitchFamily="34" charset="0"/>
              </a:rPr>
              <a:t>              Manager</a:t>
            </a:r>
            <a:r>
              <a:rPr lang="en-CA" sz="800" b="1" dirty="0" smtClean="0">
                <a:latin typeface="Arial" panose="020B0604020202020204" pitchFamily="34" charset="0"/>
                <a:cs typeface="Arial" panose="020B0604020202020204" pitchFamily="34" charset="0"/>
              </a:rPr>
              <a:t> </a:t>
            </a:r>
            <a:endParaRPr lang="en-CA" sz="800" b="1" dirty="0">
              <a:latin typeface="Arial" panose="020B0604020202020204" pitchFamily="34" charset="0"/>
              <a:cs typeface="Arial" panose="020B0604020202020204" pitchFamily="34" charset="0"/>
            </a:endParaRPr>
          </a:p>
        </p:txBody>
      </p:sp>
      <p:sp>
        <p:nvSpPr>
          <p:cNvPr id="7" name="TextBox 6"/>
          <p:cNvSpPr txBox="1"/>
          <p:nvPr/>
        </p:nvSpPr>
        <p:spPr>
          <a:xfrm>
            <a:off x="381000" y="152399"/>
            <a:ext cx="1981200" cy="246221"/>
          </a:xfrm>
          <a:prstGeom prst="rect">
            <a:avLst/>
          </a:prstGeom>
          <a:noFill/>
        </p:spPr>
        <p:txBody>
          <a:bodyPr wrap="square" rtlCol="0">
            <a:spAutoFit/>
          </a:bodyPr>
          <a:lstStyle/>
          <a:p>
            <a:r>
              <a:rPr lang="en-CA" sz="1000" b="1" dirty="0" smtClean="0">
                <a:latin typeface="Arial" panose="020B0604020202020204" pitchFamily="34" charset="0"/>
                <a:cs typeface="Arial" panose="020B0604020202020204" pitchFamily="34" charset="0"/>
              </a:rPr>
              <a:t>KFHC 2019 Annual Report </a:t>
            </a:r>
            <a:endParaRPr lang="en-CA" sz="1000" b="1" dirty="0">
              <a:latin typeface="Arial" panose="020B0604020202020204" pitchFamily="34" charset="0"/>
              <a:cs typeface="Arial" panose="020B0604020202020204" pitchFamily="34" charset="0"/>
            </a:endParaRPr>
          </a:p>
        </p:txBody>
      </p:sp>
      <p:sp>
        <p:nvSpPr>
          <p:cNvPr id="3" name="TextBox 2"/>
          <p:cNvSpPr txBox="1"/>
          <p:nvPr/>
        </p:nvSpPr>
        <p:spPr>
          <a:xfrm>
            <a:off x="3733800" y="537990"/>
            <a:ext cx="1905000" cy="246221"/>
          </a:xfrm>
          <a:prstGeom prst="rect">
            <a:avLst/>
          </a:prstGeom>
          <a:noFill/>
        </p:spPr>
        <p:txBody>
          <a:bodyPr wrap="square" rtlCol="0">
            <a:spAutoFit/>
          </a:bodyPr>
          <a:lstStyle/>
          <a:p>
            <a:pPr algn="ctr"/>
            <a:r>
              <a:rPr lang="en-CA" sz="1000" b="1" dirty="0" smtClean="0">
                <a:latin typeface="Arial" panose="020B0604020202020204" pitchFamily="34" charset="0"/>
                <a:cs typeface="Arial" panose="020B0604020202020204" pitchFamily="34" charset="0"/>
              </a:rPr>
              <a:t>FINANCE DEPARTMENT</a:t>
            </a:r>
            <a:endParaRPr lang="en-CA" sz="1000" b="1" dirty="0">
              <a:latin typeface="Arial" panose="020B0604020202020204" pitchFamily="34" charset="0"/>
              <a:cs typeface="Arial" panose="020B0604020202020204" pitchFamily="34" charset="0"/>
            </a:endParaRPr>
          </a:p>
        </p:txBody>
      </p:sp>
      <p:sp>
        <p:nvSpPr>
          <p:cNvPr id="6" name="TextBox 5"/>
          <p:cNvSpPr txBox="1"/>
          <p:nvPr/>
        </p:nvSpPr>
        <p:spPr>
          <a:xfrm>
            <a:off x="1981200" y="990600"/>
            <a:ext cx="5976000" cy="3636000"/>
          </a:xfrm>
          <a:prstGeom prst="rect">
            <a:avLst/>
          </a:prstGeom>
          <a:noFill/>
        </p:spPr>
        <p:txBody>
          <a:bodyPr wrap="square" rtlCol="0">
            <a:spAutoFit/>
          </a:bodyPr>
          <a:lstStyle/>
          <a:p>
            <a:r>
              <a:rPr lang="en-US" sz="1200" dirty="0" smtClean="0">
                <a:latin typeface="Arial" panose="020B0604020202020204" pitchFamily="34" charset="0"/>
                <a:cs typeface="Arial" panose="020B0604020202020204" pitchFamily="34" charset="0"/>
              </a:rPr>
              <a:t>The </a:t>
            </a:r>
            <a:r>
              <a:rPr lang="en-US" sz="1200" dirty="0">
                <a:latin typeface="Arial" panose="020B0604020202020204" pitchFamily="34" charset="0"/>
                <a:cs typeface="Arial" panose="020B0604020202020204" pitchFamily="34" charset="0"/>
              </a:rPr>
              <a:t>annual report is my opportunity in which to highlight the financial success of the corporation.    Kingston &amp; Frontenac Housing Corporation’s strategic plan guides the work of the corporation. Three critical areas of focus have been established, that of  healthy financial performance to sustain all housing programs under the KFHC portfolio, well maintained housing for our residents and building new housing solutions to meet the Kingston community need. Under each focus there are established goals which specifically address how KFHC aims to expand its portfolio and increase the financial sustainability of the corporation</a:t>
            </a:r>
            <a:r>
              <a:rPr lang="en-US" sz="1200" dirty="0" smtClean="0">
                <a:latin typeface="Arial" panose="020B0604020202020204" pitchFamily="34" charset="0"/>
                <a:cs typeface="Arial" panose="020B0604020202020204" pitchFamily="34" charset="0"/>
              </a:rPr>
              <a:t>.</a:t>
            </a:r>
          </a:p>
          <a:p>
            <a:endParaRPr lang="en-US" sz="1200" b="1" dirty="0" smtClean="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Our goals are long-term with expected accomplishments extending beyond the one fiscal year (January to December).  The corporation establishes the activities for the fiscal year and monitors them monthly with the 4th quarter providing direction for the next fiscal year and financial cycle. The actual progression and work is reviewed monthly at the  Finance, Audit and Administration subcommittee meeting with the Committee Chair updating the Board of Directors.  The monthly financial results and annual audited financial statements are submitted to the Service Manager and the City of Kingston.  This cycle of reporting on what we are planning to accomplish and what has been achieved is essential for accountability to the Board and the Shareholders. </a:t>
            </a:r>
            <a:endParaRPr lang="en-CA" sz="1200" dirty="0">
              <a:latin typeface="Arial" panose="020B0604020202020204" pitchFamily="34" charset="0"/>
              <a:cs typeface="Arial" panose="020B0604020202020204" pitchFamily="34" charset="0"/>
            </a:endParaRPr>
          </a:p>
          <a:p>
            <a:endParaRPr lang="en-CA" sz="1200" dirty="0"/>
          </a:p>
          <a:p>
            <a:endParaRPr lang="en-CA" sz="1200" dirty="0"/>
          </a:p>
          <a:p>
            <a:endParaRPr lang="en-CA" sz="1200" b="1"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 </a:t>
            </a:r>
            <a:endParaRPr lang="en-CA" sz="1200" b="1" dirty="0">
              <a:latin typeface="Arial" panose="020B0604020202020204" pitchFamily="34" charset="0"/>
              <a:cs typeface="Arial" panose="020B0604020202020204" pitchFamily="34" charset="0"/>
            </a:endParaRPr>
          </a:p>
        </p:txBody>
      </p:sp>
      <p:pic>
        <p:nvPicPr>
          <p:cNvPr id="4099" name="Picture 3" descr="C:\Users\jdobler\AppData\Local\Microsoft\Windows\INetCache\IE\35GU7IJJ\finance-634901_640[1].png"/>
          <p:cNvPicPr>
            <a:picLocks noChangeAspect="1" noChangeArrowheads="1"/>
          </p:cNvPicPr>
          <p:nvPr/>
        </p:nvPicPr>
        <p:blipFill>
          <a:blip r:embed="rId4" cstate="print">
            <a:duotone>
              <a:schemeClr val="accent2">
                <a:shade val="45000"/>
                <a:satMod val="135000"/>
              </a:schemeClr>
              <a:prstClr val="white"/>
            </a:duotone>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848600" y="152399"/>
            <a:ext cx="936000" cy="936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jdobler\AppData\Local\Microsoft\Windows\INetCache\IE\35GU7IJJ\finance-634901_640[1].png"/>
          <p:cNvPicPr>
            <a:picLocks noChangeAspect="1" noChangeArrowheads="1"/>
          </p:cNvPicPr>
          <p:nvPr/>
        </p:nvPicPr>
        <p:blipFill>
          <a:blip r:embed="rId4" cstate="print">
            <a:duotone>
              <a:schemeClr val="accent2">
                <a:shade val="45000"/>
                <a:satMod val="135000"/>
              </a:schemeClr>
              <a:prstClr val="white"/>
            </a:duotone>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134350" y="376746"/>
            <a:ext cx="936000" cy="9360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a:xfrm>
            <a:off x="8401039" y="6170822"/>
            <a:ext cx="288000" cy="288000"/>
          </a:xfrm>
          <a:ln>
            <a:noFill/>
          </a:ln>
        </p:spPr>
        <p:txBody>
          <a:bodyPr>
            <a:normAutofit fontScale="70000" lnSpcReduction="20000"/>
          </a:bodyPr>
          <a:lstStyle/>
          <a:p>
            <a:fld id="{6BF7F013-6F5A-4B84-8548-6DEED0D59B03}" type="slidenum">
              <a:rPr lang="en-US" smtClean="0">
                <a:solidFill>
                  <a:schemeClr val="tx1"/>
                </a:solidFill>
              </a:rPr>
              <a:t>18</a:t>
            </a:fld>
            <a:endParaRPr lang="en-US" dirty="0">
              <a:solidFill>
                <a:schemeClr val="tx1"/>
              </a:solidFill>
            </a:endParaRPr>
          </a:p>
        </p:txBody>
      </p:sp>
    </p:spTree>
    <p:extLst>
      <p:ext uri="{BB962C8B-B14F-4D97-AF65-F5344CB8AC3E}">
        <p14:creationId xmlns:p14="http://schemas.microsoft.com/office/powerpoint/2010/main" val="30425251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43000" y="1524000"/>
            <a:ext cx="6096000" cy="369332"/>
          </a:xfrm>
          <a:prstGeom prst="rect">
            <a:avLst/>
          </a:prstGeom>
          <a:noFill/>
        </p:spPr>
        <p:txBody>
          <a:bodyPr wrap="square" rtlCol="0">
            <a:spAutoFit/>
          </a:bodyPr>
          <a:lstStyle/>
          <a:p>
            <a:endParaRPr lang="en-CA" dirty="0"/>
          </a:p>
        </p:txBody>
      </p:sp>
      <p:sp>
        <p:nvSpPr>
          <p:cNvPr id="4" name="TextBox 3"/>
          <p:cNvSpPr txBox="1"/>
          <p:nvPr/>
        </p:nvSpPr>
        <p:spPr>
          <a:xfrm>
            <a:off x="571500" y="609600"/>
            <a:ext cx="6624000" cy="4893647"/>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In 2019, we built and successfully rented 41 new apartments with different affordable level rents at 645 Brock Street and 28 Cliff Crescent. This accomplishment marked new additional assets of $6,790,440 into KFHC’s </a:t>
            </a:r>
            <a:r>
              <a:rPr lang="en-US" sz="1200" dirty="0" smtClean="0">
                <a:latin typeface="Arial" panose="020B0604020202020204" pitchFamily="34" charset="0"/>
                <a:cs typeface="Arial" panose="020B0604020202020204" pitchFamily="34" charset="0"/>
              </a:rPr>
              <a:t>housing </a:t>
            </a:r>
            <a:r>
              <a:rPr lang="en-US" sz="1200" dirty="0">
                <a:latin typeface="Arial" panose="020B0604020202020204" pitchFamily="34" charset="0"/>
                <a:cs typeface="Arial" panose="020B0604020202020204" pitchFamily="34" charset="0"/>
              </a:rPr>
              <a:t>stock. </a:t>
            </a:r>
            <a:endParaRPr lang="en-US" sz="1200" dirty="0" smtClean="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Up to 2019, we have built 146 new apartments valued at $24 million  under the affordable housing </a:t>
            </a:r>
            <a:r>
              <a:rPr lang="en-US" sz="1200" dirty="0" smtClean="0">
                <a:latin typeface="Arial" panose="020B0604020202020204" pitchFamily="34" charset="0"/>
                <a:cs typeface="Arial" panose="020B0604020202020204" pitchFamily="34" charset="0"/>
              </a:rPr>
              <a:t>program.  </a:t>
            </a:r>
            <a:r>
              <a:rPr lang="en-US" sz="1200" dirty="0">
                <a:latin typeface="Arial" panose="020B0604020202020204" pitchFamily="34" charset="0"/>
                <a:cs typeface="Arial" panose="020B0604020202020204" pitchFamily="34" charset="0"/>
              </a:rPr>
              <a:t>The corporation is still enthusiastically continuing with the goal to increase additional mixed-income </a:t>
            </a:r>
            <a:r>
              <a:rPr lang="en-US" sz="1200" dirty="0" smtClean="0">
                <a:latin typeface="Arial" panose="020B0604020202020204" pitchFamily="34" charset="0"/>
                <a:cs typeface="Arial" panose="020B0604020202020204" pitchFamily="34" charset="0"/>
              </a:rPr>
              <a:t>rental </a:t>
            </a:r>
            <a:r>
              <a:rPr lang="en-US" sz="1200" dirty="0">
                <a:latin typeface="Arial" panose="020B0604020202020204" pitchFamily="34" charset="0"/>
                <a:cs typeface="Arial" panose="020B0604020202020204" pitchFamily="34" charset="0"/>
              </a:rPr>
              <a:t>units and building more self-sustainable buildings in Kingston.  </a:t>
            </a:r>
            <a:r>
              <a:rPr lang="en-US" sz="1200" dirty="0" smtClean="0">
                <a:latin typeface="Arial" panose="020B0604020202020204" pitchFamily="34" charset="0"/>
                <a:cs typeface="Arial" panose="020B0604020202020204" pitchFamily="34" charset="0"/>
              </a:rPr>
              <a:t>In addition </a:t>
            </a:r>
            <a:r>
              <a:rPr lang="en-US" sz="1200" dirty="0">
                <a:latin typeface="Arial" panose="020B0604020202020204" pitchFamily="34" charset="0"/>
                <a:cs typeface="Arial" panose="020B0604020202020204" pitchFamily="34" charset="0"/>
              </a:rPr>
              <a:t>to our new </a:t>
            </a:r>
            <a:r>
              <a:rPr lang="en-US" sz="1200" dirty="0" smtClean="0">
                <a:latin typeface="Arial" panose="020B0604020202020204" pitchFamily="34" charset="0"/>
                <a:cs typeface="Arial" panose="020B0604020202020204" pitchFamily="34" charset="0"/>
              </a:rPr>
              <a:t>construction, </a:t>
            </a:r>
            <a:r>
              <a:rPr lang="en-US" sz="1200" dirty="0">
                <a:latin typeface="Arial" panose="020B0604020202020204" pitchFamily="34" charset="0"/>
                <a:cs typeface="Arial" panose="020B0604020202020204" pitchFamily="34" charset="0"/>
              </a:rPr>
              <a:t>we continue to operate the RGI program managing 956 families under the program, which has an accumulated equity of $1,262,585 meanwhile, over the past three year’s (2017 to 2019) KFHC has returned the contributions of $262,457 back to City of Kingston. </a:t>
            </a:r>
            <a:endParaRPr lang="en-CA" sz="1200" dirty="0">
              <a:latin typeface="Arial" panose="020B0604020202020204" pitchFamily="34" charset="0"/>
              <a:cs typeface="Arial" panose="020B0604020202020204" pitchFamily="34" charset="0"/>
            </a:endParaRPr>
          </a:p>
          <a:p>
            <a:endParaRPr lang="en-US" sz="1200" b="1" dirty="0" smtClean="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The financial information contained in the charts reveals that KFHC spent over $13 million in </a:t>
            </a:r>
            <a:r>
              <a:rPr lang="en-US" sz="1200" dirty="0" smtClean="0">
                <a:latin typeface="Arial" panose="020B0604020202020204" pitchFamily="34" charset="0"/>
                <a:cs typeface="Arial" panose="020B0604020202020204" pitchFamily="34" charset="0"/>
              </a:rPr>
              <a:t>operating </a:t>
            </a:r>
            <a:r>
              <a:rPr lang="en-US" sz="1200" dirty="0">
                <a:latin typeface="Arial" panose="020B0604020202020204" pitchFamily="34" charset="0"/>
                <a:cs typeface="Arial" panose="020B0604020202020204" pitchFamily="34" charset="0"/>
              </a:rPr>
              <a:t>funding in 2019  to sustain our portfolio, support our tenants and  offer a variety of housing programs to the community.  </a:t>
            </a:r>
            <a:endParaRPr lang="en-US" sz="1200" dirty="0" smtClean="0">
              <a:latin typeface="Arial" panose="020B0604020202020204" pitchFamily="34" charset="0"/>
              <a:cs typeface="Arial" panose="020B0604020202020204" pitchFamily="34" charset="0"/>
            </a:endParaRPr>
          </a:p>
          <a:p>
            <a:endParaRPr lang="en-CA" sz="1200" b="1" dirty="0"/>
          </a:p>
          <a:p>
            <a:r>
              <a:rPr lang="en-US" sz="1200" dirty="0">
                <a:latin typeface="Arial" panose="020B0604020202020204" pitchFamily="34" charset="0"/>
                <a:cs typeface="Arial" panose="020B0604020202020204" pitchFamily="34" charset="0"/>
              </a:rPr>
              <a:t>KFHC’s financial success is fundamentally tied to having strong internal controls, a dedicated staffing group and good governance at the Committee and Board level</a:t>
            </a:r>
            <a:r>
              <a:rPr lang="en-US" sz="1200" dirty="0" smtClean="0">
                <a:latin typeface="Arial" panose="020B0604020202020204" pitchFamily="34" charset="0"/>
                <a:cs typeface="Arial" panose="020B0604020202020204" pitchFamily="34" charset="0"/>
              </a:rPr>
              <a:t>. The  </a:t>
            </a:r>
            <a:r>
              <a:rPr lang="en-US" sz="1200" dirty="0">
                <a:latin typeface="Arial" panose="020B0604020202020204" pitchFamily="34" charset="0"/>
                <a:cs typeface="Arial" panose="020B0604020202020204" pitchFamily="34" charset="0"/>
              </a:rPr>
              <a:t>Executive Management Team has outstanding leadership through the development of business plans, the evaluation of performance and the continual monitoring and adjusting of financial expenditures, revenue generation and investments. As the financial controller of a fast growing </a:t>
            </a:r>
            <a:r>
              <a:rPr lang="en-US" sz="1200" dirty="0" smtClean="0">
                <a:latin typeface="Arial" panose="020B0604020202020204" pitchFamily="34" charset="0"/>
                <a:cs typeface="Arial" panose="020B0604020202020204" pitchFamily="34" charset="0"/>
              </a:rPr>
              <a:t>corporation </a:t>
            </a:r>
            <a:r>
              <a:rPr lang="en-US" sz="1200" dirty="0">
                <a:latin typeface="Arial" panose="020B0604020202020204" pitchFamily="34" charset="0"/>
                <a:cs typeface="Arial" panose="020B0604020202020204" pitchFamily="34" charset="0"/>
              </a:rPr>
              <a:t>I am grateful for the dedication, competence and commitment of the staff, </a:t>
            </a:r>
            <a:r>
              <a:rPr lang="en-US" sz="1200" dirty="0" smtClean="0">
                <a:latin typeface="Arial" panose="020B0604020202020204" pitchFamily="34" charset="0"/>
                <a:cs typeface="Arial" panose="020B0604020202020204" pitchFamily="34" charset="0"/>
              </a:rPr>
              <a:t>managers </a:t>
            </a:r>
            <a:r>
              <a:rPr lang="en-US" sz="1200" dirty="0">
                <a:latin typeface="Arial" panose="020B0604020202020204" pitchFamily="34" charset="0"/>
                <a:cs typeface="Arial" panose="020B0604020202020204" pitchFamily="34" charset="0"/>
              </a:rPr>
              <a:t>and board.  </a:t>
            </a:r>
            <a:endParaRPr lang="en-CA"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smtClean="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CA" sz="1200" dirty="0">
              <a:latin typeface="Arial" panose="020B0604020202020204" pitchFamily="34" charset="0"/>
              <a:cs typeface="Arial" panose="020B0604020202020204" pitchFamily="34" charset="0"/>
            </a:endParaRPr>
          </a:p>
        </p:txBody>
      </p:sp>
      <p:sp>
        <p:nvSpPr>
          <p:cNvPr id="5" name="TextBox 4"/>
          <p:cNvSpPr txBox="1"/>
          <p:nvPr/>
        </p:nvSpPr>
        <p:spPr>
          <a:xfrm>
            <a:off x="609600" y="95250"/>
            <a:ext cx="2286000" cy="246221"/>
          </a:xfrm>
          <a:prstGeom prst="rect">
            <a:avLst/>
          </a:prstGeom>
          <a:noFill/>
        </p:spPr>
        <p:txBody>
          <a:bodyPr wrap="square" rtlCol="0">
            <a:spAutoFit/>
          </a:bodyPr>
          <a:lstStyle/>
          <a:p>
            <a:r>
              <a:rPr lang="en-CA" sz="1000" b="1" dirty="0" smtClean="0">
                <a:latin typeface="Arial" panose="020B0604020202020204" pitchFamily="34" charset="0"/>
                <a:cs typeface="Arial" panose="020B0604020202020204" pitchFamily="34" charset="0"/>
              </a:rPr>
              <a:t>KFHC 2019 Annual Report </a:t>
            </a:r>
            <a:endParaRPr lang="en-CA" sz="1000" b="1" dirty="0">
              <a:latin typeface="Arial" panose="020B0604020202020204" pitchFamily="34" charset="0"/>
              <a:cs typeface="Arial" panose="020B0604020202020204" pitchFamily="34" charset="0"/>
            </a:endParaRPr>
          </a:p>
        </p:txBody>
      </p:sp>
      <p:pic>
        <p:nvPicPr>
          <p:cNvPr id="1026" name="Picture 2" descr="C:\Users\jdobler\AppData\Local\Microsoft\Windows\INetCache\IE\R4J0857A\ROC_Financial_Supervisory_Commission_Logo.svg[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5201" y="95253"/>
            <a:ext cx="1404000" cy="1066544"/>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a:xfrm>
            <a:off x="8401039" y="6170822"/>
            <a:ext cx="288000" cy="288000"/>
          </a:xfrm>
          <a:ln>
            <a:noFill/>
          </a:ln>
        </p:spPr>
        <p:txBody>
          <a:bodyPr>
            <a:normAutofit fontScale="70000" lnSpcReduction="20000"/>
          </a:bodyPr>
          <a:lstStyle/>
          <a:p>
            <a:fld id="{6BF7F013-6F5A-4B84-8548-6DEED0D59B03}" type="slidenum">
              <a:rPr lang="en-US" smtClean="0">
                <a:solidFill>
                  <a:schemeClr val="tx1"/>
                </a:solidFill>
              </a:rPr>
              <a:t>19</a:t>
            </a:fld>
            <a:endParaRPr lang="en-US" dirty="0">
              <a:solidFill>
                <a:schemeClr val="tx1"/>
              </a:solidFill>
            </a:endParaRPr>
          </a:p>
        </p:txBody>
      </p:sp>
    </p:spTree>
    <p:extLst>
      <p:ext uri="{BB962C8B-B14F-4D97-AF65-F5344CB8AC3E}">
        <p14:creationId xmlns:p14="http://schemas.microsoft.com/office/powerpoint/2010/main" val="9122347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1219199"/>
            <a:ext cx="1980000" cy="276999"/>
          </a:xfrm>
          <a:prstGeom prst="rect">
            <a:avLst/>
          </a:prstGeom>
          <a:noFill/>
        </p:spPr>
        <p:txBody>
          <a:bodyPr wrap="square" rtlCol="0">
            <a:spAutoFit/>
          </a:bodyPr>
          <a:lstStyle/>
          <a:p>
            <a:r>
              <a:rPr lang="en-CA" sz="1200" b="1" dirty="0" smtClean="0">
                <a:latin typeface="Arial" panose="020B0604020202020204" pitchFamily="34" charset="0"/>
                <a:cs typeface="Arial" panose="020B0604020202020204" pitchFamily="34" charset="0"/>
              </a:rPr>
              <a:t>TABLE OF CONTENTS: </a:t>
            </a:r>
            <a:endParaRPr lang="en-CA" sz="1200" b="1" dirty="0">
              <a:latin typeface="Arial" panose="020B0604020202020204" pitchFamily="34" charset="0"/>
              <a:cs typeface="Arial" panose="020B0604020202020204" pitchFamily="34" charset="0"/>
            </a:endParaRPr>
          </a:p>
        </p:txBody>
      </p:sp>
      <p:sp>
        <p:nvSpPr>
          <p:cNvPr id="4" name="TextBox 3"/>
          <p:cNvSpPr txBox="1"/>
          <p:nvPr/>
        </p:nvSpPr>
        <p:spPr>
          <a:xfrm>
            <a:off x="762000" y="457200"/>
            <a:ext cx="1764000" cy="246221"/>
          </a:xfrm>
          <a:prstGeom prst="rect">
            <a:avLst/>
          </a:prstGeom>
          <a:noFill/>
        </p:spPr>
        <p:txBody>
          <a:bodyPr wrap="square" rtlCol="0">
            <a:spAutoFit/>
          </a:bodyPr>
          <a:lstStyle/>
          <a:p>
            <a:r>
              <a:rPr lang="en-CA" sz="1000" b="1" dirty="0" smtClean="0">
                <a:latin typeface="Arial" panose="020B0604020202020204" pitchFamily="34" charset="0"/>
                <a:cs typeface="Arial" panose="020B0604020202020204" pitchFamily="34" charset="0"/>
              </a:rPr>
              <a:t>KFHC 2019 Annual Report </a:t>
            </a:r>
            <a:endParaRPr lang="en-CA" sz="1000" b="1" dirty="0">
              <a:latin typeface="Arial" panose="020B0604020202020204" pitchFamily="34" charset="0"/>
              <a:cs typeface="Arial" panose="020B0604020202020204" pitchFamily="34" charset="0"/>
            </a:endParaRPr>
          </a:p>
        </p:txBody>
      </p:sp>
      <p:sp>
        <p:nvSpPr>
          <p:cNvPr id="5" name="TextBox 4"/>
          <p:cNvSpPr txBox="1"/>
          <p:nvPr/>
        </p:nvSpPr>
        <p:spPr>
          <a:xfrm>
            <a:off x="1758950" y="1676400"/>
            <a:ext cx="5292000" cy="3570208"/>
          </a:xfrm>
          <a:prstGeom prst="rect">
            <a:avLst/>
          </a:prstGeom>
          <a:noFill/>
        </p:spPr>
        <p:txBody>
          <a:bodyPr wrap="square" rtlCol="0">
            <a:spAutoFit/>
          </a:bodyPr>
          <a:lstStyle/>
          <a:p>
            <a:pPr>
              <a:lnSpc>
                <a:spcPct val="200000"/>
              </a:lnSpc>
            </a:pPr>
            <a:r>
              <a:rPr lang="en-CA" sz="1200" b="1" dirty="0" smtClean="0">
                <a:latin typeface="Arial" panose="020B0604020202020204" pitchFamily="34" charset="0"/>
                <a:cs typeface="Arial" panose="020B0604020202020204" pitchFamily="34" charset="0"/>
              </a:rPr>
              <a:t> ABOUT KFHC…………………………………………………………………...3</a:t>
            </a:r>
          </a:p>
          <a:p>
            <a:pPr>
              <a:lnSpc>
                <a:spcPct val="200000"/>
              </a:lnSpc>
            </a:pPr>
            <a:r>
              <a:rPr lang="en-CA" sz="1200" b="1" dirty="0">
                <a:latin typeface="Arial" panose="020B0604020202020204" pitchFamily="34" charset="0"/>
                <a:cs typeface="Arial" panose="020B0604020202020204" pitchFamily="34" charset="0"/>
              </a:rPr>
              <a:t> </a:t>
            </a:r>
            <a:r>
              <a:rPr lang="en-CA" sz="1200" b="1" dirty="0" smtClean="0">
                <a:latin typeface="Arial" panose="020B0604020202020204" pitchFamily="34" charset="0"/>
                <a:cs typeface="Arial" panose="020B0604020202020204" pitchFamily="34" charset="0"/>
              </a:rPr>
              <a:t>MESSAGE FROM THE BOARD CHAIR……………………………………..4</a:t>
            </a:r>
          </a:p>
          <a:p>
            <a:pPr>
              <a:lnSpc>
                <a:spcPct val="200000"/>
              </a:lnSpc>
            </a:pPr>
            <a:r>
              <a:rPr lang="en-CA" sz="1200" b="1" dirty="0">
                <a:latin typeface="Arial" panose="020B0604020202020204" pitchFamily="34" charset="0"/>
                <a:cs typeface="Arial" panose="020B0604020202020204" pitchFamily="34" charset="0"/>
              </a:rPr>
              <a:t> </a:t>
            </a:r>
            <a:r>
              <a:rPr lang="en-CA" sz="1200" b="1" dirty="0" smtClean="0">
                <a:latin typeface="Arial" panose="020B0604020202020204" pitchFamily="34" charset="0"/>
                <a:cs typeface="Arial" panose="020B0604020202020204" pitchFamily="34" charset="0"/>
              </a:rPr>
              <a:t>BOARD OF DIRECTORS……………………………………………………...6</a:t>
            </a:r>
          </a:p>
          <a:p>
            <a:pPr>
              <a:lnSpc>
                <a:spcPct val="200000"/>
              </a:lnSpc>
            </a:pPr>
            <a:r>
              <a:rPr lang="en-CA" sz="1200" b="1" dirty="0" smtClean="0">
                <a:latin typeface="Arial" panose="020B0604020202020204" pitchFamily="34" charset="0"/>
                <a:cs typeface="Arial" panose="020B0604020202020204" pitchFamily="34" charset="0"/>
              </a:rPr>
              <a:t> MESSAGE FROM THE CEO………………………………………….………7 </a:t>
            </a:r>
          </a:p>
          <a:p>
            <a:pPr>
              <a:lnSpc>
                <a:spcPct val="200000"/>
              </a:lnSpc>
            </a:pPr>
            <a:r>
              <a:rPr lang="en-CA" sz="1200" b="1" dirty="0">
                <a:latin typeface="Arial" panose="020B0604020202020204" pitchFamily="34" charset="0"/>
                <a:cs typeface="Arial" panose="020B0604020202020204" pitchFamily="34" charset="0"/>
              </a:rPr>
              <a:t> </a:t>
            </a:r>
            <a:r>
              <a:rPr lang="en-CA" sz="1200" b="1" dirty="0" smtClean="0">
                <a:latin typeface="Arial" panose="020B0604020202020204" pitchFamily="34" charset="0"/>
                <a:cs typeface="Arial" panose="020B0604020202020204" pitchFamily="34" charset="0"/>
              </a:rPr>
              <a:t>MANAGER TECHNICAL SERVICES REPORT…….................................9</a:t>
            </a:r>
          </a:p>
          <a:p>
            <a:pPr>
              <a:lnSpc>
                <a:spcPct val="200000"/>
              </a:lnSpc>
            </a:pPr>
            <a:r>
              <a:rPr lang="en-CA" sz="1200" b="1" dirty="0" smtClean="0">
                <a:latin typeface="Arial" panose="020B0604020202020204" pitchFamily="34" charset="0"/>
                <a:cs typeface="Arial" panose="020B0604020202020204" pitchFamily="34" charset="0"/>
              </a:rPr>
              <a:t> PROPERTY MANAGER REPORT…………………………………….…….13 </a:t>
            </a:r>
          </a:p>
          <a:p>
            <a:pPr>
              <a:lnSpc>
                <a:spcPct val="200000"/>
              </a:lnSpc>
            </a:pPr>
            <a:r>
              <a:rPr lang="en-CA" sz="1200" b="1" dirty="0">
                <a:latin typeface="Arial" panose="020B0604020202020204" pitchFamily="34" charset="0"/>
                <a:cs typeface="Arial" panose="020B0604020202020204" pitchFamily="34" charset="0"/>
              </a:rPr>
              <a:t> </a:t>
            </a:r>
            <a:r>
              <a:rPr lang="en-CA" sz="1200" b="1" dirty="0" smtClean="0">
                <a:latin typeface="Arial" panose="020B0604020202020204" pitchFamily="34" charset="0"/>
                <a:cs typeface="Arial" panose="020B0604020202020204" pitchFamily="34" charset="0"/>
              </a:rPr>
              <a:t>MANAGER SUPPORT SERVICE REPORT………………………………..16</a:t>
            </a:r>
          </a:p>
          <a:p>
            <a:pPr>
              <a:lnSpc>
                <a:spcPct val="200000"/>
              </a:lnSpc>
            </a:pPr>
            <a:r>
              <a:rPr lang="en-CA" sz="1200" b="1" dirty="0" smtClean="0">
                <a:latin typeface="Arial" panose="020B0604020202020204" pitchFamily="34" charset="0"/>
                <a:cs typeface="Arial" panose="020B0604020202020204" pitchFamily="34" charset="0"/>
              </a:rPr>
              <a:t> MANAGER ADMINISTRATIVE &amp; FINANCIAL SERVICES REPORT…..18</a:t>
            </a:r>
          </a:p>
          <a:p>
            <a:pPr>
              <a:lnSpc>
                <a:spcPct val="200000"/>
              </a:lnSpc>
            </a:pPr>
            <a:r>
              <a:rPr lang="en-CA" sz="1200" b="1" dirty="0" smtClean="0">
                <a:latin typeface="Arial" panose="020B0604020202020204" pitchFamily="34" charset="0"/>
                <a:cs typeface="Arial" panose="020B0604020202020204" pitchFamily="34" charset="0"/>
              </a:rPr>
              <a:t> AUDITED FINANCIAL STATEMENTS…………………………………..….22</a:t>
            </a:r>
          </a:p>
          <a:p>
            <a:pPr marL="228600" indent="-228600">
              <a:buAutoNum type="arabicPeriod"/>
            </a:pPr>
            <a:endParaRPr lang="en-CA"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74375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228600"/>
            <a:ext cx="1872000" cy="246221"/>
          </a:xfrm>
          <a:prstGeom prst="rect">
            <a:avLst/>
          </a:prstGeom>
          <a:noFill/>
        </p:spPr>
        <p:txBody>
          <a:bodyPr wrap="square" rtlCol="0">
            <a:spAutoFit/>
          </a:bodyPr>
          <a:lstStyle/>
          <a:p>
            <a:r>
              <a:rPr lang="en-CA" sz="1000" b="1" dirty="0" smtClean="0">
                <a:latin typeface="Arial" panose="020B0604020202020204" pitchFamily="34" charset="0"/>
                <a:cs typeface="Arial" panose="020B0604020202020204" pitchFamily="34" charset="0"/>
              </a:rPr>
              <a:t>KFHC 2019 Annual Report </a:t>
            </a:r>
            <a:endParaRPr lang="en-CA" sz="1000" b="1" dirty="0">
              <a:latin typeface="Arial" panose="020B0604020202020204" pitchFamily="34" charset="0"/>
              <a:cs typeface="Arial" panose="020B0604020202020204" pitchFamily="34" charset="0"/>
            </a:endParaRPr>
          </a:p>
        </p:txBody>
      </p:sp>
      <p:sp>
        <p:nvSpPr>
          <p:cNvPr id="8" name="Right Triangle 7"/>
          <p:cNvSpPr/>
          <p:nvPr/>
        </p:nvSpPr>
        <p:spPr>
          <a:xfrm rot="10800000">
            <a:off x="6624000" y="0"/>
            <a:ext cx="2520000" cy="108000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aphicFrame>
        <p:nvGraphicFramePr>
          <p:cNvPr id="5" name="Chart 4"/>
          <p:cNvGraphicFramePr/>
          <p:nvPr>
            <p:extLst>
              <p:ext uri="{D42A27DB-BD31-4B8C-83A1-F6EECF244321}">
                <p14:modId xmlns:p14="http://schemas.microsoft.com/office/powerpoint/2010/main" val="4034602327"/>
              </p:ext>
            </p:extLst>
          </p:nvPr>
        </p:nvGraphicFramePr>
        <p:xfrm>
          <a:off x="1371600" y="685800"/>
          <a:ext cx="6238875" cy="4038600"/>
        </p:xfrm>
        <a:graphic>
          <a:graphicData uri="http://schemas.openxmlformats.org/drawingml/2006/chart">
            <c:chart xmlns:c="http://schemas.openxmlformats.org/drawingml/2006/chart" xmlns:r="http://schemas.openxmlformats.org/officeDocument/2006/relationships" r:id="rId2"/>
          </a:graphicData>
        </a:graphic>
      </p:graphicFrame>
      <p:sp>
        <p:nvSpPr>
          <p:cNvPr id="2" name="Slide Number Placeholder 1"/>
          <p:cNvSpPr>
            <a:spLocks noGrp="1"/>
          </p:cNvSpPr>
          <p:nvPr>
            <p:ph type="sldNum" sz="quarter" idx="12"/>
          </p:nvPr>
        </p:nvSpPr>
        <p:spPr>
          <a:xfrm>
            <a:off x="8401039" y="6170822"/>
            <a:ext cx="288000" cy="288000"/>
          </a:xfrm>
          <a:ln>
            <a:noFill/>
          </a:ln>
        </p:spPr>
        <p:txBody>
          <a:bodyPr>
            <a:normAutofit fontScale="70000" lnSpcReduction="20000"/>
          </a:bodyPr>
          <a:lstStyle/>
          <a:p>
            <a:fld id="{6BF7F013-6F5A-4B84-8548-6DEED0D59B03}" type="slidenum">
              <a:rPr lang="en-US" smtClean="0">
                <a:solidFill>
                  <a:schemeClr val="tx1"/>
                </a:solidFill>
              </a:rPr>
              <a:t>20</a:t>
            </a:fld>
            <a:endParaRPr lang="en-US" dirty="0">
              <a:solidFill>
                <a:schemeClr val="tx1"/>
              </a:solidFill>
            </a:endParaRPr>
          </a:p>
        </p:txBody>
      </p:sp>
    </p:spTree>
    <p:extLst>
      <p:ext uri="{BB962C8B-B14F-4D97-AF65-F5344CB8AC3E}">
        <p14:creationId xmlns:p14="http://schemas.microsoft.com/office/powerpoint/2010/main" val="20468458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extLst>
              <p:ext uri="{D42A27DB-BD31-4B8C-83A1-F6EECF244321}">
                <p14:modId xmlns:p14="http://schemas.microsoft.com/office/powerpoint/2010/main" val="2489179802"/>
              </p:ext>
            </p:extLst>
          </p:nvPr>
        </p:nvGraphicFramePr>
        <p:xfrm>
          <a:off x="1524000" y="709400"/>
          <a:ext cx="629602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304800" y="152400"/>
            <a:ext cx="1828800" cy="246221"/>
          </a:xfrm>
          <a:prstGeom prst="rect">
            <a:avLst/>
          </a:prstGeom>
          <a:noFill/>
        </p:spPr>
        <p:txBody>
          <a:bodyPr wrap="square" rtlCol="0">
            <a:spAutoFit/>
          </a:bodyPr>
          <a:lstStyle/>
          <a:p>
            <a:r>
              <a:rPr lang="en-CA" sz="1000" b="1" dirty="0" smtClean="0">
                <a:latin typeface="Arial" panose="020B0604020202020204" pitchFamily="34" charset="0"/>
                <a:cs typeface="Arial" panose="020B0604020202020204" pitchFamily="34" charset="0"/>
              </a:rPr>
              <a:t>KFHC 2019 Annual Report </a:t>
            </a:r>
            <a:endParaRPr lang="en-CA" sz="1000" b="1" dirty="0">
              <a:latin typeface="Arial" panose="020B0604020202020204" pitchFamily="34" charset="0"/>
              <a:cs typeface="Arial" panose="020B0604020202020204" pitchFamily="34" charset="0"/>
            </a:endParaRPr>
          </a:p>
        </p:txBody>
      </p:sp>
      <p:sp>
        <p:nvSpPr>
          <p:cNvPr id="5" name="Right Triangle 4"/>
          <p:cNvSpPr/>
          <p:nvPr/>
        </p:nvSpPr>
        <p:spPr>
          <a:xfrm rot="10800000">
            <a:off x="7200000" y="0"/>
            <a:ext cx="1944000" cy="1368000"/>
          </a:xfrm>
          <a:prstGeom prst="rtTriangl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Slide Number Placeholder 1"/>
          <p:cNvSpPr>
            <a:spLocks noGrp="1"/>
          </p:cNvSpPr>
          <p:nvPr>
            <p:ph type="sldNum" sz="quarter" idx="12"/>
          </p:nvPr>
        </p:nvSpPr>
        <p:spPr>
          <a:xfrm>
            <a:off x="8401039" y="6170822"/>
            <a:ext cx="288000" cy="288000"/>
          </a:xfrm>
          <a:ln>
            <a:noFill/>
          </a:ln>
        </p:spPr>
        <p:txBody>
          <a:bodyPr>
            <a:normAutofit fontScale="70000" lnSpcReduction="20000"/>
          </a:bodyPr>
          <a:lstStyle/>
          <a:p>
            <a:fld id="{6BF7F013-6F5A-4B84-8548-6DEED0D59B03}" type="slidenum">
              <a:rPr lang="en-US" smtClean="0">
                <a:solidFill>
                  <a:schemeClr val="tx1"/>
                </a:solidFill>
              </a:rPr>
              <a:t>21</a:t>
            </a:fld>
            <a:endParaRPr lang="en-US" dirty="0">
              <a:solidFill>
                <a:schemeClr val="tx1"/>
              </a:solidFill>
            </a:endParaRPr>
          </a:p>
        </p:txBody>
      </p:sp>
    </p:spTree>
    <p:extLst>
      <p:ext uri="{BB962C8B-B14F-4D97-AF65-F5344CB8AC3E}">
        <p14:creationId xmlns:p14="http://schemas.microsoft.com/office/powerpoint/2010/main" val="13794400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95300" y="228600"/>
            <a:ext cx="2286000" cy="246221"/>
          </a:xfrm>
          <a:prstGeom prst="rect">
            <a:avLst/>
          </a:prstGeom>
          <a:noFill/>
        </p:spPr>
        <p:txBody>
          <a:bodyPr wrap="square" rtlCol="0">
            <a:spAutoFit/>
          </a:bodyPr>
          <a:lstStyle/>
          <a:p>
            <a:r>
              <a:rPr lang="en-CA" sz="1000" b="1" dirty="0" smtClean="0">
                <a:latin typeface="Arial" panose="020B0604020202020204" pitchFamily="34" charset="0"/>
                <a:cs typeface="Arial" panose="020B0604020202020204" pitchFamily="34" charset="0"/>
              </a:rPr>
              <a:t>KFHC 2019 Annual Report </a:t>
            </a:r>
            <a:endParaRPr lang="en-CA" sz="1000" b="1" dirty="0">
              <a:latin typeface="Arial" panose="020B0604020202020204" pitchFamily="34" charset="0"/>
              <a:cs typeface="Arial" panose="020B0604020202020204" pitchFamily="34" charset="0"/>
            </a:endParaRPr>
          </a:p>
        </p:txBody>
      </p:sp>
      <p:sp>
        <p:nvSpPr>
          <p:cNvPr id="4" name="TextBox 3"/>
          <p:cNvSpPr txBox="1"/>
          <p:nvPr/>
        </p:nvSpPr>
        <p:spPr>
          <a:xfrm>
            <a:off x="514350" y="685800"/>
            <a:ext cx="1524000" cy="369332"/>
          </a:xfrm>
          <a:prstGeom prst="rect">
            <a:avLst/>
          </a:prstGeom>
          <a:noFill/>
        </p:spPr>
        <p:txBody>
          <a:bodyPr wrap="square" rtlCol="0">
            <a:spAutoFit/>
          </a:bodyPr>
          <a:lstStyle/>
          <a:p>
            <a:r>
              <a:rPr lang="en-CA" b="1" dirty="0" smtClean="0"/>
              <a:t>ABOUT KFHC</a:t>
            </a:r>
            <a:endParaRPr lang="en-CA" b="1" dirty="0"/>
          </a:p>
        </p:txBody>
      </p:sp>
      <p:sp>
        <p:nvSpPr>
          <p:cNvPr id="5" name="TextBox 4"/>
          <p:cNvSpPr txBox="1"/>
          <p:nvPr/>
        </p:nvSpPr>
        <p:spPr>
          <a:xfrm>
            <a:off x="609600" y="1219200"/>
            <a:ext cx="3000192" cy="108000"/>
          </a:xfrm>
          <a:prstGeom prst="rect">
            <a:avLst/>
          </a:prstGeom>
          <a:solidFill>
            <a:schemeClr val="accent3">
              <a:lumMod val="50000"/>
            </a:schemeClr>
          </a:solidFill>
        </p:spPr>
        <p:txBody>
          <a:bodyPr wrap="square" rtlCol="0">
            <a:spAutoFit/>
          </a:bodyPr>
          <a:lstStyle/>
          <a:p>
            <a:endParaRPr lang="en-CA" dirty="0"/>
          </a:p>
        </p:txBody>
      </p:sp>
      <p:sp>
        <p:nvSpPr>
          <p:cNvPr id="6" name="TextBox 5"/>
          <p:cNvSpPr txBox="1"/>
          <p:nvPr/>
        </p:nvSpPr>
        <p:spPr>
          <a:xfrm>
            <a:off x="5245100" y="1203100"/>
            <a:ext cx="3022600" cy="108000"/>
          </a:xfrm>
          <a:prstGeom prst="rect">
            <a:avLst/>
          </a:prstGeom>
          <a:solidFill>
            <a:schemeClr val="accent3">
              <a:lumMod val="50000"/>
            </a:schemeClr>
          </a:solidFill>
        </p:spPr>
        <p:txBody>
          <a:bodyPr wrap="square" rtlCol="0">
            <a:spAutoFit/>
          </a:bodyPr>
          <a:lstStyle/>
          <a:p>
            <a:endParaRPr lang="en-CA" dirty="0"/>
          </a:p>
        </p:txBody>
      </p:sp>
      <p:sp>
        <p:nvSpPr>
          <p:cNvPr id="9" name="TextBox 8"/>
          <p:cNvSpPr txBox="1"/>
          <p:nvPr/>
        </p:nvSpPr>
        <p:spPr>
          <a:xfrm>
            <a:off x="609600" y="1371600"/>
            <a:ext cx="3000192" cy="830997"/>
          </a:xfrm>
          <a:prstGeom prst="rect">
            <a:avLst/>
          </a:prstGeom>
          <a:solidFill>
            <a:schemeClr val="accent3">
              <a:lumMod val="20000"/>
              <a:lumOff val="80000"/>
            </a:schemeClr>
          </a:solidFill>
        </p:spPr>
        <p:txBody>
          <a:bodyPr wrap="square" rtlCol="0">
            <a:spAutoFit/>
          </a:bodyPr>
          <a:lstStyle/>
          <a:p>
            <a:r>
              <a:rPr lang="en-CA" sz="1200" b="1" dirty="0" smtClean="0">
                <a:latin typeface="Arial" panose="020B0604020202020204" pitchFamily="34" charset="0"/>
                <a:cs typeface="Arial" panose="020B0604020202020204" pitchFamily="34" charset="0"/>
              </a:rPr>
              <a:t>Mission</a:t>
            </a:r>
          </a:p>
          <a:p>
            <a:r>
              <a:rPr lang="en-CA" sz="1200" dirty="0" smtClean="0">
                <a:latin typeface="Arial" panose="020B0604020202020204" pitchFamily="34" charset="0"/>
                <a:cs typeface="Arial" panose="020B0604020202020204" pitchFamily="34" charset="0"/>
              </a:rPr>
              <a:t>We will provide quality affordable </a:t>
            </a:r>
          </a:p>
          <a:p>
            <a:r>
              <a:rPr lang="en-CA" sz="1200" dirty="0" smtClean="0">
                <a:latin typeface="Arial" panose="020B0604020202020204" pitchFamily="34" charset="0"/>
                <a:cs typeface="Arial" panose="020B0604020202020204" pitchFamily="34" charset="0"/>
              </a:rPr>
              <a:t>housing, advocate for strong communities and demonstrate respect for all. </a:t>
            </a:r>
            <a:endParaRPr lang="en-CA" sz="1200" dirty="0">
              <a:latin typeface="Arial" panose="020B0604020202020204" pitchFamily="34" charset="0"/>
              <a:cs typeface="Arial" panose="020B0604020202020204" pitchFamily="34" charset="0"/>
            </a:endParaRPr>
          </a:p>
        </p:txBody>
      </p:sp>
      <p:sp>
        <p:nvSpPr>
          <p:cNvPr id="10" name="TextBox 9"/>
          <p:cNvSpPr txBox="1"/>
          <p:nvPr/>
        </p:nvSpPr>
        <p:spPr>
          <a:xfrm>
            <a:off x="5245100" y="1371600"/>
            <a:ext cx="3022600" cy="1015663"/>
          </a:xfrm>
          <a:prstGeom prst="rect">
            <a:avLst/>
          </a:prstGeom>
          <a:solidFill>
            <a:schemeClr val="accent3">
              <a:lumMod val="20000"/>
              <a:lumOff val="80000"/>
            </a:schemeClr>
          </a:solidFill>
        </p:spPr>
        <p:txBody>
          <a:bodyPr wrap="square" rtlCol="0">
            <a:spAutoFit/>
          </a:bodyPr>
          <a:lstStyle/>
          <a:p>
            <a:r>
              <a:rPr lang="en-CA" sz="1200" b="1" dirty="0" smtClean="0">
                <a:latin typeface="Arial" panose="020B0604020202020204" pitchFamily="34" charset="0"/>
                <a:cs typeface="Arial" panose="020B0604020202020204" pitchFamily="34" charset="0"/>
              </a:rPr>
              <a:t>Vision</a:t>
            </a:r>
            <a:r>
              <a:rPr lang="en-CA" sz="1200" dirty="0" smtClean="0">
                <a:latin typeface="Arial" panose="020B0604020202020204" pitchFamily="34" charset="0"/>
                <a:cs typeface="Arial" panose="020B0604020202020204" pitchFamily="34" charset="0"/>
              </a:rPr>
              <a:t> </a:t>
            </a:r>
          </a:p>
          <a:p>
            <a:r>
              <a:rPr lang="en-CA" sz="1200" dirty="0" smtClean="0">
                <a:latin typeface="Arial" panose="020B0604020202020204" pitchFamily="34" charset="0"/>
                <a:cs typeface="Arial" panose="020B0604020202020204" pitchFamily="34" charset="0"/>
              </a:rPr>
              <a:t>Kingston &amp; Frontenac Housing Corporation will be an active leader in housing by fostering informed, engaged tenants and communities.   </a:t>
            </a:r>
            <a:endParaRPr lang="en-CA" sz="1200" dirty="0">
              <a:latin typeface="Arial" panose="020B0604020202020204" pitchFamily="34" charset="0"/>
              <a:cs typeface="Arial" panose="020B0604020202020204" pitchFamily="34" charset="0"/>
            </a:endParaRPr>
          </a:p>
        </p:txBody>
      </p:sp>
      <p:pic>
        <p:nvPicPr>
          <p:cNvPr id="1026" name="Picture 2" descr="See the source image"/>
          <p:cNvPicPr>
            <a:picLocks noChangeAspect="1" noChangeArrowheads="1"/>
          </p:cNvPicPr>
          <p:nvPr/>
        </p:nvPicPr>
        <p:blipFill>
          <a:blip r:embed="rId2" cstate="print">
            <a:grayscl/>
            <a:extLst>
              <a:ext uri="{BEBA8EAE-BF5A-486C-A8C5-ECC9F3942E4B}">
                <a14:imgProps xmlns:a14="http://schemas.microsoft.com/office/drawing/2010/main">
                  <a14:imgLayer r:embed="rId3">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2890135" y="2931826"/>
            <a:ext cx="678446" cy="576000"/>
          </a:xfrm>
          <a:prstGeom prst="roundRect">
            <a:avLst>
              <a:gd name="adj" fmla="val 8594"/>
            </a:avLst>
          </a:prstGeom>
          <a:solidFill>
            <a:srgbClr val="FFFFFF">
              <a:shade val="85000"/>
            </a:srgbClr>
          </a:solidFill>
          <a:ln>
            <a:noFill/>
          </a:ln>
          <a:effectLst/>
          <a:extLst/>
        </p:spPr>
      </p:pic>
      <p:pic>
        <p:nvPicPr>
          <p:cNvPr id="1032" name="Picture 8" descr="Image result for Apartment Clipar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22475" y="2905964"/>
            <a:ext cx="576000" cy="5760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 result for animated pictures of gavels"/>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34082"/>
          <a:stretch/>
        </p:blipFill>
        <p:spPr bwMode="auto">
          <a:xfrm rot="1068748">
            <a:off x="742240" y="2999576"/>
            <a:ext cx="673790" cy="5040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Image result for maintenance workers pictures"/>
          <p:cNvPicPr>
            <a:picLocks noChangeAspect="1" noChangeArrowheads="1"/>
          </p:cNvPicPr>
          <p:nvPr/>
        </p:nvPicPr>
        <p:blipFill>
          <a:blip r:embed="rId6" cstate="print">
            <a:extLst>
              <a:ext uri="{BEBA8EAE-BF5A-486C-A8C5-ECC9F3942E4B}">
                <a14:imgProps xmlns:a14="http://schemas.microsoft.com/office/drawing/2010/main">
                  <a14:imgLayer r:embed="rId7">
                    <a14:imgEffect>
                      <a14:saturation sat="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3657600" y="2972664"/>
            <a:ext cx="537598" cy="5760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2890135" y="3598736"/>
            <a:ext cx="767465" cy="246221"/>
          </a:xfrm>
          <a:prstGeom prst="rect">
            <a:avLst/>
          </a:prstGeom>
          <a:noFill/>
        </p:spPr>
        <p:txBody>
          <a:bodyPr wrap="square" rtlCol="0">
            <a:spAutoFit/>
          </a:bodyPr>
          <a:lstStyle/>
          <a:p>
            <a:r>
              <a:rPr lang="en-CA" sz="1000" b="1" dirty="0" smtClean="0">
                <a:latin typeface="Arial" panose="020B0604020202020204" pitchFamily="34" charset="0"/>
                <a:cs typeface="Arial" panose="020B0604020202020204" pitchFamily="34" charset="0"/>
              </a:rPr>
              <a:t>Our Staff</a:t>
            </a:r>
            <a:endParaRPr lang="en-CA" sz="1000" b="1" dirty="0">
              <a:latin typeface="Arial" panose="020B0604020202020204" pitchFamily="34" charset="0"/>
              <a:cs typeface="Arial" panose="020B0604020202020204" pitchFamily="34" charset="0"/>
            </a:endParaRPr>
          </a:p>
        </p:txBody>
      </p:sp>
      <p:sp>
        <p:nvSpPr>
          <p:cNvPr id="14" name="TextBox 13"/>
          <p:cNvSpPr txBox="1"/>
          <p:nvPr/>
        </p:nvSpPr>
        <p:spPr>
          <a:xfrm>
            <a:off x="645482" y="3598735"/>
            <a:ext cx="818786" cy="246221"/>
          </a:xfrm>
          <a:prstGeom prst="rect">
            <a:avLst/>
          </a:prstGeom>
          <a:noFill/>
        </p:spPr>
        <p:txBody>
          <a:bodyPr wrap="square" rtlCol="0">
            <a:spAutoFit/>
          </a:bodyPr>
          <a:lstStyle/>
          <a:p>
            <a:r>
              <a:rPr lang="en-CA" sz="1000" b="1" dirty="0" smtClean="0">
                <a:latin typeface="Arial" panose="020B0604020202020204" pitchFamily="34" charset="0"/>
                <a:cs typeface="Arial" panose="020B0604020202020204" pitchFamily="34" charset="0"/>
              </a:rPr>
              <a:t>Our Board</a:t>
            </a:r>
            <a:endParaRPr lang="en-CA" sz="1000" b="1" dirty="0">
              <a:latin typeface="Arial" panose="020B0604020202020204" pitchFamily="34" charset="0"/>
              <a:cs typeface="Arial" panose="020B0604020202020204" pitchFamily="34" charset="0"/>
            </a:endParaRPr>
          </a:p>
        </p:txBody>
      </p:sp>
      <p:sp>
        <p:nvSpPr>
          <p:cNvPr id="15" name="TextBox 14"/>
          <p:cNvSpPr txBox="1"/>
          <p:nvPr/>
        </p:nvSpPr>
        <p:spPr>
          <a:xfrm>
            <a:off x="5509950" y="3598736"/>
            <a:ext cx="1001050" cy="246221"/>
          </a:xfrm>
          <a:prstGeom prst="rect">
            <a:avLst/>
          </a:prstGeom>
          <a:noFill/>
        </p:spPr>
        <p:txBody>
          <a:bodyPr wrap="square" rtlCol="0">
            <a:spAutoFit/>
          </a:bodyPr>
          <a:lstStyle/>
          <a:p>
            <a:r>
              <a:rPr lang="en-CA" sz="1000" b="1" dirty="0" smtClean="0">
                <a:latin typeface="Arial" panose="020B0604020202020204" pitchFamily="34" charset="0"/>
                <a:cs typeface="Arial" panose="020B0604020202020204" pitchFamily="34" charset="0"/>
              </a:rPr>
              <a:t>Our Tenants</a:t>
            </a:r>
            <a:endParaRPr lang="en-CA" sz="1000" b="1" dirty="0">
              <a:latin typeface="Arial" panose="020B0604020202020204" pitchFamily="34" charset="0"/>
              <a:cs typeface="Arial" panose="020B0604020202020204" pitchFamily="34" charset="0"/>
            </a:endParaRPr>
          </a:p>
        </p:txBody>
      </p:sp>
      <p:sp>
        <p:nvSpPr>
          <p:cNvPr id="16" name="TextBox 15"/>
          <p:cNvSpPr txBox="1"/>
          <p:nvPr/>
        </p:nvSpPr>
        <p:spPr>
          <a:xfrm>
            <a:off x="7696200" y="3577972"/>
            <a:ext cx="1295400" cy="246221"/>
          </a:xfrm>
          <a:prstGeom prst="rect">
            <a:avLst/>
          </a:prstGeom>
          <a:noFill/>
        </p:spPr>
        <p:txBody>
          <a:bodyPr wrap="square" rtlCol="0">
            <a:spAutoFit/>
          </a:bodyPr>
          <a:lstStyle/>
          <a:p>
            <a:r>
              <a:rPr lang="en-CA" sz="1000" b="1" dirty="0" smtClean="0">
                <a:latin typeface="Arial" panose="020B0604020202020204" pitchFamily="34" charset="0"/>
                <a:cs typeface="Arial" panose="020B0604020202020204" pitchFamily="34" charset="0"/>
              </a:rPr>
              <a:t>Our  Community</a:t>
            </a:r>
            <a:endParaRPr lang="en-CA" sz="1000" b="1" dirty="0">
              <a:latin typeface="Arial" panose="020B0604020202020204" pitchFamily="34" charset="0"/>
              <a:cs typeface="Arial" panose="020B0604020202020204" pitchFamily="34" charset="0"/>
            </a:endParaRPr>
          </a:p>
        </p:txBody>
      </p:sp>
      <p:sp>
        <p:nvSpPr>
          <p:cNvPr id="17" name="TextBox 16"/>
          <p:cNvSpPr txBox="1"/>
          <p:nvPr/>
        </p:nvSpPr>
        <p:spPr>
          <a:xfrm>
            <a:off x="2552015" y="3914833"/>
            <a:ext cx="2196981" cy="1785104"/>
          </a:xfrm>
          <a:prstGeom prst="rect">
            <a:avLst/>
          </a:prstGeom>
          <a:noFill/>
        </p:spPr>
        <p:txBody>
          <a:bodyPr wrap="square" rtlCol="0">
            <a:spAutoFit/>
          </a:bodyPr>
          <a:lstStyle/>
          <a:p>
            <a:r>
              <a:rPr lang="en-CA" sz="1000" dirty="0">
                <a:latin typeface="Arial" panose="020B0604020202020204" pitchFamily="34" charset="0"/>
                <a:cs typeface="Arial" panose="020B0604020202020204" pitchFamily="34" charset="0"/>
              </a:rPr>
              <a:t>KFHC staff work within the framework of our Mission Statement and Strategic Plan to provide and maintain our buildings in a safe and supportive environment for our tenants.  </a:t>
            </a:r>
            <a:endParaRPr lang="en-CA" sz="1000" dirty="0" smtClean="0">
              <a:latin typeface="Arial" panose="020B0604020202020204" pitchFamily="34" charset="0"/>
              <a:cs typeface="Arial" panose="020B0604020202020204" pitchFamily="34" charset="0"/>
            </a:endParaRPr>
          </a:p>
          <a:p>
            <a:r>
              <a:rPr lang="en-CA" sz="1000" dirty="0" smtClean="0">
                <a:latin typeface="Arial" panose="020B0604020202020204" pitchFamily="34" charset="0"/>
                <a:cs typeface="Arial" panose="020B0604020202020204" pitchFamily="34" charset="0"/>
              </a:rPr>
              <a:t>Twenty-seven full time office/maintenance staff and ten Building Monitors make up the current staffing compliment. </a:t>
            </a:r>
          </a:p>
          <a:p>
            <a:endParaRPr lang="en-CA" sz="1000" dirty="0">
              <a:latin typeface="Arial" panose="020B0604020202020204" pitchFamily="34" charset="0"/>
              <a:cs typeface="Arial" panose="020B0604020202020204" pitchFamily="34" charset="0"/>
            </a:endParaRPr>
          </a:p>
        </p:txBody>
      </p:sp>
      <p:sp>
        <p:nvSpPr>
          <p:cNvPr id="18" name="TextBox 17"/>
          <p:cNvSpPr txBox="1"/>
          <p:nvPr/>
        </p:nvSpPr>
        <p:spPr>
          <a:xfrm>
            <a:off x="254000" y="3907739"/>
            <a:ext cx="2298015" cy="1945829"/>
          </a:xfrm>
          <a:prstGeom prst="rect">
            <a:avLst/>
          </a:prstGeom>
          <a:noFill/>
        </p:spPr>
        <p:txBody>
          <a:bodyPr wrap="square" rtlCol="0">
            <a:spAutoFit/>
          </a:bodyPr>
          <a:lstStyle/>
          <a:p>
            <a:r>
              <a:rPr lang="en-US" sz="1000" dirty="0" smtClean="0">
                <a:latin typeface="Arial" panose="020B0604020202020204" pitchFamily="34" charset="0"/>
                <a:cs typeface="Arial" panose="020B0604020202020204" pitchFamily="34" charset="0"/>
              </a:rPr>
              <a:t>KFHC’s Board of Directors is comprised of two members </a:t>
            </a:r>
            <a:r>
              <a:rPr lang="en-US" sz="1000" dirty="0">
                <a:latin typeface="Arial" panose="020B0604020202020204" pitchFamily="34" charset="0"/>
                <a:cs typeface="Arial" panose="020B0604020202020204" pitchFamily="34" charset="0"/>
              </a:rPr>
              <a:t>of </a:t>
            </a:r>
            <a:r>
              <a:rPr lang="en-US" sz="1000" dirty="0" smtClean="0">
                <a:latin typeface="Arial" panose="020B0604020202020204" pitchFamily="34" charset="0"/>
                <a:cs typeface="Arial" panose="020B0604020202020204" pitchFamily="34" charset="0"/>
              </a:rPr>
              <a:t>Council, six community leaders and the CAO of the City of Kingston. Our Board of Directors ensures clear mission &amp; purpose, effective strategic planning, evaluation of the CEO, ensures sound financial &amp; legal practices (fiduciary), financial resources, delivers mission and used effectively, engages stakeholders, ensures effective governance.</a:t>
            </a:r>
            <a:endParaRPr lang="en-CA" sz="1000" dirty="0">
              <a:latin typeface="Arial" panose="020B0604020202020204" pitchFamily="34" charset="0"/>
              <a:cs typeface="Arial" panose="020B0604020202020204" pitchFamily="34" charset="0"/>
            </a:endParaRPr>
          </a:p>
        </p:txBody>
      </p:sp>
      <p:sp>
        <p:nvSpPr>
          <p:cNvPr id="19" name="TextBox 18"/>
          <p:cNvSpPr txBox="1"/>
          <p:nvPr/>
        </p:nvSpPr>
        <p:spPr>
          <a:xfrm>
            <a:off x="4756090" y="3907739"/>
            <a:ext cx="2776497" cy="861774"/>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KFHC </a:t>
            </a:r>
            <a:r>
              <a:rPr lang="en-US" sz="1000" dirty="0" smtClean="0">
                <a:latin typeface="Arial" panose="020B0604020202020204" pitchFamily="34" charset="0"/>
                <a:cs typeface="Arial" panose="020B0604020202020204" pitchFamily="34" charset="0"/>
              </a:rPr>
              <a:t>works </a:t>
            </a:r>
            <a:r>
              <a:rPr lang="en-US" sz="1000" dirty="0">
                <a:latin typeface="Arial" panose="020B0604020202020204" pitchFamily="34" charset="0"/>
                <a:cs typeface="Arial" panose="020B0604020202020204" pitchFamily="34" charset="0"/>
              </a:rPr>
              <a:t>with tenants to develop a Tenant Advisory </a:t>
            </a:r>
            <a:r>
              <a:rPr lang="en-US" sz="1000" dirty="0" smtClean="0">
                <a:latin typeface="Arial" panose="020B0604020202020204" pitchFamily="34" charset="0"/>
                <a:cs typeface="Arial" panose="020B0604020202020204" pitchFamily="34" charset="0"/>
              </a:rPr>
              <a:t>Group (TAG) </a:t>
            </a:r>
            <a:r>
              <a:rPr lang="en-US" sz="1000" dirty="0">
                <a:latin typeface="Arial" panose="020B0604020202020204" pitchFamily="34" charset="0"/>
                <a:cs typeface="Arial" panose="020B0604020202020204" pitchFamily="34" charset="0"/>
              </a:rPr>
              <a:t>to provide leadership and recommendations to staff on tenant concerns, ideas and improvements within the KFHC portfolio. </a:t>
            </a:r>
            <a:endParaRPr lang="en-CA" sz="1000" dirty="0"/>
          </a:p>
        </p:txBody>
      </p:sp>
      <p:sp>
        <p:nvSpPr>
          <p:cNvPr id="20" name="TextBox 19"/>
          <p:cNvSpPr txBox="1"/>
          <p:nvPr/>
        </p:nvSpPr>
        <p:spPr>
          <a:xfrm>
            <a:off x="7696200" y="3892666"/>
            <a:ext cx="1295400" cy="1169551"/>
          </a:xfrm>
          <a:prstGeom prst="rect">
            <a:avLst/>
          </a:prstGeom>
          <a:noFill/>
        </p:spPr>
        <p:txBody>
          <a:bodyPr wrap="square" rtlCol="0">
            <a:spAutoFit/>
          </a:bodyPr>
          <a:lstStyle/>
          <a:p>
            <a:r>
              <a:rPr lang="en-CA" sz="1000" dirty="0" smtClean="0">
                <a:latin typeface="Arial" panose="020B0604020202020204" pitchFamily="34" charset="0"/>
                <a:cs typeface="Arial" panose="020B0604020202020204" pitchFamily="34" charset="0"/>
              </a:rPr>
              <a:t>KFHC serves the  community by providing 1082 homes and offering housing programs for the City of Kingston. </a:t>
            </a:r>
            <a:endParaRPr lang="en-CA" sz="1000" dirty="0">
              <a:latin typeface="Arial" panose="020B0604020202020204" pitchFamily="34" charset="0"/>
              <a:cs typeface="Arial" panose="020B0604020202020204" pitchFamily="34" charset="0"/>
            </a:endParaRPr>
          </a:p>
        </p:txBody>
      </p:sp>
      <p:pic>
        <p:nvPicPr>
          <p:cNvPr id="2" name="Picture 2" descr="C:\Users\jdobler\AppData\Local\Microsoft\Windows\INetCache\IE\3BFB3JF8\Community-Building-Stages[1].jpg"/>
          <p:cNvPicPr>
            <a:picLocks noChangeAspect="1" noChangeArrowheads="1"/>
          </p:cNvPicPr>
          <p:nvPr/>
        </p:nvPicPr>
        <p:blipFill>
          <a:blip r:embed="rId8" cstate="print">
            <a:extLst>
              <a:ext uri="{BEBA8EAE-BF5A-486C-A8C5-ECC9F3942E4B}">
                <a14:imgProps xmlns:a14="http://schemas.microsoft.com/office/drawing/2010/main">
                  <a14:imgLayer r:embed="rId9">
                    <a14:imgEffect>
                      <a14:colorTemperature colorTemp="59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620000" y="2985826"/>
            <a:ext cx="1256891" cy="468000"/>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2"/>
          </p:nvPr>
        </p:nvSpPr>
        <p:spPr>
          <a:xfrm>
            <a:off x="8401039" y="6170822"/>
            <a:ext cx="288000" cy="288000"/>
          </a:xfrm>
          <a:ln>
            <a:noFill/>
          </a:ln>
        </p:spPr>
        <p:txBody>
          <a:bodyPr>
            <a:normAutofit fontScale="92500" lnSpcReduction="20000"/>
          </a:bodyPr>
          <a:lstStyle/>
          <a:p>
            <a:fld id="{6BF7F013-6F5A-4B84-8548-6DEED0D59B03}" type="slidenum">
              <a:rPr lang="en-US" smtClean="0">
                <a:solidFill>
                  <a:schemeClr val="tx1"/>
                </a:solidFill>
              </a:rPr>
              <a:t>3</a:t>
            </a:fld>
            <a:endParaRPr lang="en-US" dirty="0">
              <a:solidFill>
                <a:schemeClr val="tx1"/>
              </a:solidFill>
            </a:endParaRPr>
          </a:p>
        </p:txBody>
      </p:sp>
    </p:spTree>
    <p:extLst>
      <p:ext uri="{BB962C8B-B14F-4D97-AF65-F5344CB8AC3E}">
        <p14:creationId xmlns:p14="http://schemas.microsoft.com/office/powerpoint/2010/main" val="23797221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83600" y="724310"/>
            <a:ext cx="1224000" cy="1836000"/>
          </a:xfrm>
          <a:prstGeom prst="rect">
            <a:avLst/>
          </a:prstGeom>
          <a:ln>
            <a:noFill/>
          </a:ln>
          <a:effectLst>
            <a:softEdge rad="112500"/>
          </a:effectLst>
        </p:spPr>
      </p:pic>
      <p:sp>
        <p:nvSpPr>
          <p:cNvPr id="6" name="Title 5"/>
          <p:cNvSpPr>
            <a:spLocks noGrp="1"/>
          </p:cNvSpPr>
          <p:nvPr>
            <p:ph type="title"/>
          </p:nvPr>
        </p:nvSpPr>
        <p:spPr>
          <a:xfrm>
            <a:off x="2362200" y="373221"/>
            <a:ext cx="2971800" cy="381000"/>
          </a:xfrm>
        </p:spPr>
        <p:txBody>
          <a:bodyPr/>
          <a:lstStyle/>
          <a:p>
            <a:r>
              <a:rPr lang="en-US" sz="1200" b="1" dirty="0" smtClean="0">
                <a:latin typeface="Arial" panose="020B0604020202020204" pitchFamily="34" charset="0"/>
                <a:cs typeface="Arial" panose="020B0604020202020204" pitchFamily="34" charset="0"/>
              </a:rPr>
              <a:t>Message from the Board Chair</a:t>
            </a:r>
            <a:endParaRPr lang="en-US" sz="1200" b="1" dirty="0">
              <a:latin typeface="Arial" panose="020B0604020202020204" pitchFamily="34" charset="0"/>
              <a:cs typeface="Arial" panose="020B0604020202020204" pitchFamily="34" charset="0"/>
            </a:endParaRPr>
          </a:p>
        </p:txBody>
      </p:sp>
      <p:sp>
        <p:nvSpPr>
          <p:cNvPr id="4" name="TextBox 3"/>
          <p:cNvSpPr txBox="1"/>
          <p:nvPr/>
        </p:nvSpPr>
        <p:spPr>
          <a:xfrm>
            <a:off x="219600" y="127000"/>
            <a:ext cx="1764000" cy="246221"/>
          </a:xfrm>
          <a:prstGeom prst="rect">
            <a:avLst/>
          </a:prstGeom>
          <a:noFill/>
        </p:spPr>
        <p:txBody>
          <a:bodyPr wrap="square" rtlCol="0">
            <a:spAutoFit/>
          </a:bodyPr>
          <a:lstStyle/>
          <a:p>
            <a:r>
              <a:rPr lang="en-US" sz="1000" b="1" dirty="0" smtClean="0">
                <a:latin typeface="Arial" panose="020B0604020202020204" pitchFamily="34" charset="0"/>
                <a:cs typeface="Arial" panose="020B0604020202020204" pitchFamily="34" charset="0"/>
              </a:rPr>
              <a:t>KFHC 2019 Annual Report </a:t>
            </a:r>
            <a:endParaRPr lang="en-US" sz="1000" b="1" dirty="0">
              <a:latin typeface="Arial" panose="020B0604020202020204" pitchFamily="34" charset="0"/>
              <a:cs typeface="Arial" panose="020B0604020202020204" pitchFamily="34" charset="0"/>
            </a:endParaRPr>
          </a:p>
        </p:txBody>
      </p:sp>
      <p:sp>
        <p:nvSpPr>
          <p:cNvPr id="5" name="TextBox 4"/>
          <p:cNvSpPr txBox="1"/>
          <p:nvPr/>
        </p:nvSpPr>
        <p:spPr>
          <a:xfrm>
            <a:off x="219600" y="2590800"/>
            <a:ext cx="1152000" cy="369332"/>
          </a:xfrm>
          <a:prstGeom prst="rect">
            <a:avLst/>
          </a:prstGeom>
          <a:noFill/>
        </p:spPr>
        <p:txBody>
          <a:bodyPr wrap="square" rtlCol="0">
            <a:spAutoFit/>
          </a:bodyPr>
          <a:lstStyle/>
          <a:p>
            <a:r>
              <a:rPr lang="en-CA" sz="900" b="1" dirty="0" smtClean="0">
                <a:latin typeface="Arial" panose="020B0604020202020204" pitchFamily="34" charset="0"/>
                <a:cs typeface="Arial" panose="020B0604020202020204" pitchFamily="34" charset="0"/>
              </a:rPr>
              <a:t>Denise Cumming</a:t>
            </a:r>
          </a:p>
          <a:p>
            <a:r>
              <a:rPr lang="en-CA" sz="900" b="1" dirty="0" smtClean="0">
                <a:latin typeface="Arial" panose="020B0604020202020204" pitchFamily="34" charset="0"/>
                <a:cs typeface="Arial" panose="020B0604020202020204" pitchFamily="34" charset="0"/>
              </a:rPr>
              <a:t>Board Chair  </a:t>
            </a:r>
            <a:endParaRPr lang="en-CA" sz="900" b="1" dirty="0">
              <a:latin typeface="Arial" panose="020B0604020202020204" pitchFamily="34" charset="0"/>
              <a:cs typeface="Arial" panose="020B0604020202020204" pitchFamily="34" charset="0"/>
            </a:endParaRPr>
          </a:p>
        </p:txBody>
      </p:sp>
      <p:pic>
        <p:nvPicPr>
          <p:cNvPr id="8" name="Content Placeholder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54800" y="609600"/>
            <a:ext cx="2400000" cy="1800000"/>
          </a:xfrm>
          <a:prstGeom prst="rect">
            <a:avLst/>
          </a:prstGeom>
          <a:ln>
            <a:noFill/>
          </a:ln>
          <a:effectLst>
            <a:softEdge rad="112500"/>
          </a:effectLst>
        </p:spPr>
      </p:pic>
      <p:sp>
        <p:nvSpPr>
          <p:cNvPr id="2" name="TextBox 1"/>
          <p:cNvSpPr txBox="1"/>
          <p:nvPr/>
        </p:nvSpPr>
        <p:spPr>
          <a:xfrm>
            <a:off x="6807200" y="2541260"/>
            <a:ext cx="2247600" cy="661720"/>
          </a:xfrm>
          <a:prstGeom prst="rect">
            <a:avLst/>
          </a:prstGeom>
          <a:noFill/>
        </p:spPr>
        <p:txBody>
          <a:bodyPr wrap="square" rtlCol="0">
            <a:spAutoFit/>
          </a:bodyPr>
          <a:lstStyle/>
          <a:p>
            <a:r>
              <a:rPr lang="en-US" sz="900" b="1" dirty="0">
                <a:latin typeface="Arial" panose="020B0604020202020204" pitchFamily="34" charset="0"/>
                <a:cs typeface="Arial" panose="020B0604020202020204" pitchFamily="34" charset="0"/>
              </a:rPr>
              <a:t>KFHC Board Chair Denise Cumming </a:t>
            </a:r>
            <a:r>
              <a:rPr lang="en-US" sz="900" b="1" dirty="0" smtClean="0">
                <a:latin typeface="Arial" panose="020B0604020202020204" pitchFamily="34" charset="0"/>
                <a:cs typeface="Arial" panose="020B0604020202020204" pitchFamily="34" charset="0"/>
              </a:rPr>
              <a:t>and Mayor </a:t>
            </a:r>
            <a:r>
              <a:rPr lang="en-US" sz="900" b="1" dirty="0">
                <a:latin typeface="Arial" panose="020B0604020202020204" pitchFamily="34" charset="0"/>
                <a:cs typeface="Arial" panose="020B0604020202020204" pitchFamily="34" charset="0"/>
              </a:rPr>
              <a:t>Paterson tour </a:t>
            </a:r>
            <a:r>
              <a:rPr lang="en-US" sz="900" b="1" dirty="0" smtClean="0">
                <a:latin typeface="Arial" panose="020B0604020202020204" pitchFamily="34" charset="0"/>
                <a:cs typeface="Arial" panose="020B0604020202020204" pitchFamily="34" charset="0"/>
              </a:rPr>
              <a:t>a new bachelor suite at 645 </a:t>
            </a:r>
            <a:r>
              <a:rPr lang="en-US" sz="900" b="1" dirty="0">
                <a:latin typeface="Arial" panose="020B0604020202020204" pitchFamily="34" charset="0"/>
                <a:cs typeface="Arial" panose="020B0604020202020204" pitchFamily="34" charset="0"/>
              </a:rPr>
              <a:t>Brock Street Grand Opening</a:t>
            </a:r>
            <a:r>
              <a:rPr lang="en-US" sz="1000" b="1" dirty="0">
                <a:latin typeface="Arial" panose="020B0604020202020204" pitchFamily="34" charset="0"/>
                <a:cs typeface="Arial" panose="020B0604020202020204" pitchFamily="34" charset="0"/>
              </a:rPr>
              <a:t> </a:t>
            </a:r>
          </a:p>
        </p:txBody>
      </p:sp>
      <p:sp>
        <p:nvSpPr>
          <p:cNvPr id="9" name="TextBox 8"/>
          <p:cNvSpPr txBox="1"/>
          <p:nvPr/>
        </p:nvSpPr>
        <p:spPr>
          <a:xfrm>
            <a:off x="1371600" y="793773"/>
            <a:ext cx="5292000" cy="3724096"/>
          </a:xfrm>
          <a:prstGeom prst="rect">
            <a:avLst/>
          </a:prstGeom>
          <a:noFill/>
        </p:spPr>
        <p:txBody>
          <a:bodyPr wrap="square" rtlCol="0">
            <a:spAutoFit/>
          </a:bodyPr>
          <a:lstStyle/>
          <a:p>
            <a:r>
              <a:rPr lang="en-CA" sz="1200" dirty="0">
                <a:latin typeface="Arial" panose="020B0604020202020204" pitchFamily="34" charset="0"/>
                <a:cs typeface="Arial" panose="020B0604020202020204" pitchFamily="34" charset="0"/>
              </a:rPr>
              <a:t>It has been my pleasure to serve as the Chair of the Kingston &amp; Frontenac Housing Corporation Board of Directors for 2019 and to see, first-hand, the dedication, talent and innovative spirit of </a:t>
            </a:r>
            <a:r>
              <a:rPr lang="en-CA" sz="1200" dirty="0" smtClean="0">
                <a:latin typeface="Arial" panose="020B0604020202020204" pitchFamily="34" charset="0"/>
                <a:cs typeface="Arial" panose="020B0604020202020204" pitchFamily="34" charset="0"/>
              </a:rPr>
              <a:t>our  employees </a:t>
            </a:r>
            <a:r>
              <a:rPr lang="en-CA" sz="1200" dirty="0">
                <a:latin typeface="Arial" panose="020B0604020202020204" pitchFamily="34" charset="0"/>
                <a:cs typeface="Arial" panose="020B0604020202020204" pitchFamily="34" charset="0"/>
              </a:rPr>
              <a:t>and board members</a:t>
            </a:r>
            <a:r>
              <a:rPr lang="en-CA" sz="1200" b="1" dirty="0" smtClean="0">
                <a:latin typeface="Arial" panose="020B0604020202020204" pitchFamily="34" charset="0"/>
                <a:cs typeface="Arial" panose="020B0604020202020204" pitchFamily="34" charset="0"/>
              </a:rPr>
              <a:t>.</a:t>
            </a:r>
            <a:r>
              <a:rPr lang="en-CA" sz="1200" dirty="0">
                <a:latin typeface="Arial" panose="020B0604020202020204" pitchFamily="34" charset="0"/>
                <a:cs typeface="Arial" panose="020B0604020202020204" pitchFamily="34" charset="0"/>
              </a:rPr>
              <a:t> </a:t>
            </a:r>
            <a:endParaRPr lang="en-CA" sz="1200" dirty="0" smtClean="0">
              <a:latin typeface="Arial" panose="020B0604020202020204" pitchFamily="34" charset="0"/>
              <a:cs typeface="Arial" panose="020B0604020202020204" pitchFamily="34" charset="0"/>
            </a:endParaRPr>
          </a:p>
          <a:p>
            <a:endParaRPr lang="en-CA" sz="1000" dirty="0"/>
          </a:p>
          <a:p>
            <a:r>
              <a:rPr lang="en-CA" sz="1200" dirty="0">
                <a:latin typeface="Arial" panose="020B0604020202020204" pitchFamily="34" charset="0"/>
                <a:cs typeface="Arial" panose="020B0604020202020204" pitchFamily="34" charset="0"/>
              </a:rPr>
              <a:t>We drafted a new strategic plan early in the year and this document has guided our work as a board and as the largest subsidized housing provider in the region</a:t>
            </a:r>
            <a:r>
              <a:rPr lang="en-CA" sz="1200" dirty="0" smtClean="0">
                <a:latin typeface="Arial" panose="020B0604020202020204" pitchFamily="34" charset="0"/>
                <a:cs typeface="Arial" panose="020B0604020202020204" pitchFamily="34" charset="0"/>
              </a:rPr>
              <a:t>. </a:t>
            </a:r>
            <a:endParaRPr lang="en-CA" sz="1200" dirty="0">
              <a:latin typeface="Arial" panose="020B0604020202020204" pitchFamily="34" charset="0"/>
              <a:cs typeface="Arial" panose="020B0604020202020204" pitchFamily="34" charset="0"/>
            </a:endParaRPr>
          </a:p>
          <a:p>
            <a:endParaRPr lang="en-CA" sz="1000" b="1" dirty="0" smtClean="0">
              <a:latin typeface="Arial" panose="020B0604020202020204" pitchFamily="34" charset="0"/>
              <a:cs typeface="Arial" panose="020B0604020202020204" pitchFamily="34" charset="0"/>
            </a:endParaRPr>
          </a:p>
          <a:p>
            <a:r>
              <a:rPr lang="en-CA" sz="1200" dirty="0" smtClean="0">
                <a:latin typeface="Arial" panose="020B0604020202020204" pitchFamily="34" charset="0"/>
                <a:cs typeface="Arial" panose="020B0604020202020204" pitchFamily="34" charset="0"/>
              </a:rPr>
              <a:t>An </a:t>
            </a:r>
            <a:r>
              <a:rPr lang="en-CA" sz="1200" dirty="0">
                <a:latin typeface="Arial" panose="020B0604020202020204" pitchFamily="34" charset="0"/>
                <a:cs typeface="Arial" panose="020B0604020202020204" pitchFamily="34" charset="0"/>
              </a:rPr>
              <a:t>innovative approach to increasing our housing stock led to the construction of “infill” units at our Cliff Crescent and Nickel Curtis sites. </a:t>
            </a:r>
            <a:endParaRPr lang="en-CA" sz="1200" dirty="0" smtClean="0">
              <a:latin typeface="Arial" panose="020B0604020202020204" pitchFamily="34" charset="0"/>
              <a:cs typeface="Arial" panose="020B0604020202020204" pitchFamily="34" charset="0"/>
            </a:endParaRPr>
          </a:p>
          <a:p>
            <a:r>
              <a:rPr lang="en-CA" sz="1200" dirty="0" smtClean="0">
                <a:latin typeface="Arial" panose="020B0604020202020204" pitchFamily="34" charset="0"/>
                <a:cs typeface="Arial" panose="020B0604020202020204" pitchFamily="34" charset="0"/>
              </a:rPr>
              <a:t>This </a:t>
            </a:r>
            <a:r>
              <a:rPr lang="en-CA" sz="1200" dirty="0">
                <a:latin typeface="Arial" panose="020B0604020202020204" pitchFamily="34" charset="0"/>
                <a:cs typeface="Arial" panose="020B0604020202020204" pitchFamily="34" charset="0"/>
              </a:rPr>
              <a:t>infill work, which added new apartments to the end of existing townhouse </a:t>
            </a:r>
            <a:r>
              <a:rPr lang="en-CA" sz="1200" dirty="0" smtClean="0">
                <a:latin typeface="Arial" panose="020B0604020202020204" pitchFamily="34" charset="0"/>
                <a:cs typeface="Arial" panose="020B0604020202020204" pitchFamily="34" charset="0"/>
              </a:rPr>
              <a:t>buildings, </a:t>
            </a:r>
            <a:r>
              <a:rPr lang="en-CA" sz="1200" dirty="0">
                <a:latin typeface="Arial" panose="020B0604020202020204" pitchFamily="34" charset="0"/>
                <a:cs typeface="Arial" panose="020B0604020202020204" pitchFamily="34" charset="0"/>
              </a:rPr>
              <a:t>will continue </a:t>
            </a:r>
            <a:r>
              <a:rPr lang="en-CA" sz="1200" dirty="0" smtClean="0">
                <a:latin typeface="Arial" panose="020B0604020202020204" pitchFamily="34" charset="0"/>
                <a:cs typeface="Arial" panose="020B0604020202020204" pitchFamily="34" charset="0"/>
              </a:rPr>
              <a:t>through to 2020.  </a:t>
            </a:r>
            <a:r>
              <a:rPr lang="en-CA" sz="1200" dirty="0">
                <a:latin typeface="Arial" panose="020B0604020202020204" pitchFamily="34" charset="0"/>
                <a:cs typeface="Arial" panose="020B0604020202020204" pitchFamily="34" charset="0"/>
              </a:rPr>
              <a:t>In total, </a:t>
            </a:r>
            <a:r>
              <a:rPr lang="en-CA" sz="1200" dirty="0" smtClean="0">
                <a:latin typeface="Arial" panose="020B0604020202020204" pitchFamily="34" charset="0"/>
                <a:cs typeface="Arial" panose="020B0604020202020204" pitchFamily="34" charset="0"/>
              </a:rPr>
              <a:t>twelve </a:t>
            </a:r>
            <a:r>
              <a:rPr lang="en-CA" sz="1200" dirty="0">
                <a:latin typeface="Arial" panose="020B0604020202020204" pitchFamily="34" charset="0"/>
                <a:cs typeface="Arial" panose="020B0604020202020204" pitchFamily="34" charset="0"/>
              </a:rPr>
              <a:t>new residential units </a:t>
            </a:r>
            <a:r>
              <a:rPr lang="en-CA" sz="1200" dirty="0" smtClean="0">
                <a:latin typeface="Arial" panose="020B0604020202020204" pitchFamily="34" charset="0"/>
                <a:cs typeface="Arial" panose="020B0604020202020204" pitchFamily="34" charset="0"/>
              </a:rPr>
              <a:t>opened </a:t>
            </a:r>
            <a:r>
              <a:rPr lang="en-CA" sz="1200" dirty="0">
                <a:latin typeface="Arial" panose="020B0604020202020204" pitchFamily="34" charset="0"/>
                <a:cs typeface="Arial" panose="020B0604020202020204" pitchFamily="34" charset="0"/>
              </a:rPr>
              <a:t>through our infill </a:t>
            </a:r>
            <a:r>
              <a:rPr lang="en-CA" sz="1200" dirty="0" smtClean="0">
                <a:latin typeface="Arial" panose="020B0604020202020204" pitchFamily="34" charset="0"/>
                <a:cs typeface="Arial" panose="020B0604020202020204" pitchFamily="34" charset="0"/>
              </a:rPr>
              <a:t>projects in 2019 </a:t>
            </a:r>
            <a:r>
              <a:rPr lang="en-CA" sz="1200" dirty="0">
                <a:latin typeface="Arial" panose="020B0604020202020204" pitchFamily="34" charset="0"/>
                <a:cs typeface="Arial" panose="020B0604020202020204" pitchFamily="34" charset="0"/>
              </a:rPr>
              <a:t>in addition to the </a:t>
            </a:r>
            <a:r>
              <a:rPr lang="en-CA" sz="1200" dirty="0" smtClean="0">
                <a:latin typeface="Arial" panose="020B0604020202020204" pitchFamily="34" charset="0"/>
                <a:cs typeface="Arial" panose="020B0604020202020204" pitchFamily="34" charset="0"/>
              </a:rPr>
              <a:t>twenty nine </a:t>
            </a:r>
            <a:r>
              <a:rPr lang="en-CA" sz="1200" dirty="0">
                <a:latin typeface="Arial" panose="020B0604020202020204" pitchFamily="34" charset="0"/>
                <a:cs typeface="Arial" panose="020B0604020202020204" pitchFamily="34" charset="0"/>
              </a:rPr>
              <a:t>units completed in early 2019 at 645 Brock Street</a:t>
            </a:r>
            <a:r>
              <a:rPr lang="en-CA" sz="1200" dirty="0" smtClean="0">
                <a:latin typeface="Arial" panose="020B0604020202020204" pitchFamily="34" charset="0"/>
                <a:cs typeface="Arial" panose="020B0604020202020204" pitchFamily="34" charset="0"/>
              </a:rPr>
              <a:t>.</a:t>
            </a:r>
          </a:p>
          <a:p>
            <a:endParaRPr lang="en-CA" sz="1200" dirty="0" smtClean="0">
              <a:latin typeface="Arial" panose="020B0604020202020204" pitchFamily="34" charset="0"/>
              <a:cs typeface="Arial" panose="020B0604020202020204" pitchFamily="34" charset="0"/>
            </a:endParaRPr>
          </a:p>
          <a:p>
            <a:r>
              <a:rPr lang="en-CA" sz="1200" dirty="0">
                <a:latin typeface="Arial" panose="020B0604020202020204" pitchFamily="34" charset="0"/>
                <a:cs typeface="Arial" panose="020B0604020202020204" pitchFamily="34" charset="0"/>
              </a:rPr>
              <a:t>This year, funding was made available to KFHC from all three levels of government for other new housing projects.  KFHC is pleased to be </a:t>
            </a:r>
            <a:endParaRPr lang="en-CA" sz="1200" dirty="0" smtClean="0">
              <a:latin typeface="Arial" panose="020B0604020202020204" pitchFamily="34" charset="0"/>
              <a:cs typeface="Arial" panose="020B0604020202020204" pitchFamily="34" charset="0"/>
            </a:endParaRPr>
          </a:p>
          <a:p>
            <a:r>
              <a:rPr lang="en-CA" sz="1200" dirty="0" smtClean="0">
                <a:latin typeface="Arial" panose="020B0604020202020204" pitchFamily="34" charset="0"/>
                <a:cs typeface="Arial" panose="020B0604020202020204" pitchFamily="34" charset="0"/>
              </a:rPr>
              <a:t>co-developing </a:t>
            </a:r>
            <a:r>
              <a:rPr lang="en-CA" sz="1200" dirty="0">
                <a:latin typeface="Arial" panose="020B0604020202020204" pitchFamily="34" charset="0"/>
                <a:cs typeface="Arial" panose="020B0604020202020204" pitchFamily="34" charset="0"/>
              </a:rPr>
              <a:t>a new housing complex at 27 Wright Crescent, in collaboration with CJM </a:t>
            </a:r>
            <a:r>
              <a:rPr lang="en-CA" sz="1200" dirty="0" smtClean="0">
                <a:latin typeface="Arial" panose="020B0604020202020204" pitchFamily="34" charset="0"/>
                <a:cs typeface="Arial" panose="020B0604020202020204" pitchFamily="34" charset="0"/>
              </a:rPr>
              <a:t>Property Management Ltd.   </a:t>
            </a:r>
            <a:endParaRPr lang="en-CA" sz="1200"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a:xfrm>
            <a:off x="8401039" y="6170822"/>
            <a:ext cx="288000" cy="288000"/>
          </a:xfrm>
          <a:ln>
            <a:noFill/>
          </a:ln>
        </p:spPr>
        <p:txBody>
          <a:bodyPr>
            <a:normAutofit fontScale="92500" lnSpcReduction="20000"/>
          </a:bodyPr>
          <a:lstStyle/>
          <a:p>
            <a:fld id="{6BF7F013-6F5A-4B84-8548-6DEED0D59B03}" type="slidenum">
              <a:rPr lang="en-US" smtClean="0">
                <a:solidFill>
                  <a:schemeClr val="tx1"/>
                </a:solidFill>
              </a:rPr>
              <a:t>4</a:t>
            </a:fld>
            <a:endParaRPr lang="en-US" dirty="0">
              <a:solidFill>
                <a:schemeClr val="tx1"/>
              </a:solidFill>
            </a:endParaRPr>
          </a:p>
        </p:txBody>
      </p:sp>
    </p:spTree>
    <p:extLst>
      <p:ext uri="{BB962C8B-B14F-4D97-AF65-F5344CB8AC3E}">
        <p14:creationId xmlns:p14="http://schemas.microsoft.com/office/powerpoint/2010/main" val="1554505391"/>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65150" y="241298"/>
            <a:ext cx="1764000" cy="246221"/>
          </a:xfrm>
          <a:prstGeom prst="rect">
            <a:avLst/>
          </a:prstGeom>
          <a:noFill/>
        </p:spPr>
        <p:txBody>
          <a:bodyPr wrap="square" rtlCol="0">
            <a:spAutoFit/>
          </a:bodyPr>
          <a:lstStyle/>
          <a:p>
            <a:r>
              <a:rPr lang="en-CA" sz="1000" b="1" dirty="0" smtClean="0">
                <a:latin typeface="Arial" panose="020B0604020202020204" pitchFamily="34" charset="0"/>
                <a:cs typeface="Arial" panose="020B0604020202020204" pitchFamily="34" charset="0"/>
              </a:rPr>
              <a:t>KFHC 2019 Annual Report </a:t>
            </a:r>
            <a:endParaRPr lang="en-CA" sz="1000" b="1" dirty="0">
              <a:latin typeface="Arial" panose="020B0604020202020204" pitchFamily="34" charset="0"/>
              <a:cs typeface="Arial" panose="020B0604020202020204" pitchFamily="34" charset="0"/>
            </a:endParaRPr>
          </a:p>
        </p:txBody>
      </p:sp>
      <p:sp>
        <p:nvSpPr>
          <p:cNvPr id="8" name="TextBox 7"/>
          <p:cNvSpPr txBox="1"/>
          <p:nvPr/>
        </p:nvSpPr>
        <p:spPr>
          <a:xfrm>
            <a:off x="533400" y="685800"/>
            <a:ext cx="7772400" cy="4356000"/>
          </a:xfrm>
          <a:prstGeom prst="rect">
            <a:avLst/>
          </a:prstGeom>
          <a:noFill/>
        </p:spPr>
        <p:txBody>
          <a:bodyPr wrap="square" rtlCol="0">
            <a:spAutoFit/>
          </a:bodyPr>
          <a:lstStyle/>
          <a:p>
            <a:r>
              <a:rPr lang="en-CA" sz="1200" dirty="0" smtClean="0">
                <a:latin typeface="Arial" panose="020B0604020202020204" pitchFamily="34" charset="0"/>
                <a:cs typeface="Arial" panose="020B0604020202020204" pitchFamily="34" charset="0"/>
              </a:rPr>
              <a:t>Our </a:t>
            </a:r>
            <a:r>
              <a:rPr lang="en-CA" sz="1200" dirty="0">
                <a:latin typeface="Arial" panose="020B0604020202020204" pitchFamily="34" charset="0"/>
                <a:cs typeface="Arial" panose="020B0604020202020204" pitchFamily="34" charset="0"/>
              </a:rPr>
              <a:t>three-storey apartment building </a:t>
            </a:r>
            <a:r>
              <a:rPr lang="en-CA" sz="1200" dirty="0" smtClean="0">
                <a:latin typeface="Arial" panose="020B0604020202020204" pitchFamily="34" charset="0"/>
                <a:cs typeface="Arial" panose="020B0604020202020204" pitchFamily="34" charset="0"/>
              </a:rPr>
              <a:t>will share the </a:t>
            </a:r>
            <a:r>
              <a:rPr lang="en-CA" sz="1200" dirty="0">
                <a:latin typeface="Arial" panose="020B0604020202020204" pitchFamily="34" charset="0"/>
                <a:cs typeface="Arial" panose="020B0604020202020204" pitchFamily="34" charset="0"/>
              </a:rPr>
              <a:t>property with a private-sector market-rent apartment building being built by </a:t>
            </a:r>
            <a:r>
              <a:rPr lang="en-CA" sz="1200" dirty="0" smtClean="0">
                <a:latin typeface="Arial" panose="020B0604020202020204" pitchFamily="34" charset="0"/>
                <a:cs typeface="Arial" panose="020B0604020202020204" pitchFamily="34" charset="0"/>
              </a:rPr>
              <a:t>CJM Property Management Ltd.  We </a:t>
            </a:r>
            <a:r>
              <a:rPr lang="en-CA" sz="1200" dirty="0">
                <a:latin typeface="Arial" panose="020B0604020202020204" pitchFamily="34" charset="0"/>
                <a:cs typeface="Arial" panose="020B0604020202020204" pitchFamily="34" charset="0"/>
              </a:rPr>
              <a:t>are grateful that the City of Kingston has made available the land, which is conveniently located near stores, schools, recreational facilities and public transit.  We look forward to the completion of our building on this site, scheduled for </a:t>
            </a:r>
            <a:r>
              <a:rPr lang="en-CA" sz="1200" dirty="0" smtClean="0">
                <a:latin typeface="Arial" panose="020B0604020202020204" pitchFamily="34" charset="0"/>
                <a:cs typeface="Arial" panose="020B0604020202020204" pitchFamily="34" charset="0"/>
              </a:rPr>
              <a:t>fall </a:t>
            </a:r>
            <a:r>
              <a:rPr lang="en-CA" sz="1200" dirty="0">
                <a:latin typeface="Arial" panose="020B0604020202020204" pitchFamily="34" charset="0"/>
                <a:cs typeface="Arial" panose="020B0604020202020204" pitchFamily="34" charset="0"/>
              </a:rPr>
              <a:t>of 2021. </a:t>
            </a:r>
            <a:endParaRPr lang="en-CA" sz="1200" dirty="0" smtClean="0">
              <a:latin typeface="Arial" panose="020B0604020202020204" pitchFamily="34" charset="0"/>
              <a:cs typeface="Arial" panose="020B0604020202020204" pitchFamily="34" charset="0"/>
            </a:endParaRPr>
          </a:p>
          <a:p>
            <a:endParaRPr lang="en-CA" sz="1200" dirty="0" smtClean="0">
              <a:latin typeface="Arial" panose="020B0604020202020204" pitchFamily="34" charset="0"/>
              <a:cs typeface="Arial" panose="020B0604020202020204" pitchFamily="34" charset="0"/>
            </a:endParaRPr>
          </a:p>
          <a:p>
            <a:r>
              <a:rPr lang="en-CA" sz="1200" dirty="0">
                <a:latin typeface="Arial" panose="020B0604020202020204" pitchFamily="34" charset="0"/>
                <a:cs typeface="Arial" panose="020B0604020202020204" pitchFamily="34" charset="0"/>
              </a:rPr>
              <a:t>KFHC has also been asked to take on a </a:t>
            </a:r>
            <a:r>
              <a:rPr lang="en-CA" sz="1200" dirty="0" smtClean="0">
                <a:latin typeface="Arial" panose="020B0604020202020204" pitchFamily="34" charset="0"/>
                <a:cs typeface="Arial" panose="020B0604020202020204" pitchFamily="34" charset="0"/>
              </a:rPr>
              <a:t>leadership </a:t>
            </a:r>
            <a:r>
              <a:rPr lang="en-CA" sz="1200" dirty="0">
                <a:latin typeface="Arial" panose="020B0604020202020204" pitchFamily="34" charset="0"/>
                <a:cs typeface="Arial" panose="020B0604020202020204" pitchFamily="34" charset="0"/>
              </a:rPr>
              <a:t>role developing a new housing complex at 1316 Princess Street – another well-situated location for rental units. </a:t>
            </a:r>
            <a:r>
              <a:rPr lang="en-CA" sz="1200" dirty="0" smtClean="0">
                <a:latin typeface="Arial" panose="020B0604020202020204" pitchFamily="34" charset="0"/>
                <a:cs typeface="Arial" panose="020B0604020202020204" pitchFamily="34" charset="0"/>
              </a:rPr>
              <a:t>This </a:t>
            </a:r>
            <a:r>
              <a:rPr lang="en-CA" sz="1200" dirty="0">
                <a:latin typeface="Arial" panose="020B0604020202020204" pitchFamily="34" charset="0"/>
                <a:cs typeface="Arial" panose="020B0604020202020204" pitchFamily="34" charset="0"/>
              </a:rPr>
              <a:t>project will fall later on our project timeline, with the possibility of </a:t>
            </a:r>
            <a:r>
              <a:rPr lang="en-CA" sz="1200" dirty="0" smtClean="0">
                <a:latin typeface="Arial" panose="020B0604020202020204" pitchFamily="34" charset="0"/>
                <a:cs typeface="Arial" panose="020B0604020202020204" pitchFamily="34" charset="0"/>
              </a:rPr>
              <a:t>ninety </a:t>
            </a:r>
            <a:r>
              <a:rPr lang="en-CA" sz="1200" dirty="0">
                <a:latin typeface="Arial" panose="020B0604020202020204" pitchFamily="34" charset="0"/>
                <a:cs typeface="Arial" panose="020B0604020202020204" pitchFamily="34" charset="0"/>
              </a:rPr>
              <a:t>new apartments constructed by 2023.  </a:t>
            </a:r>
            <a:endParaRPr lang="en-CA" sz="1200" dirty="0" smtClean="0">
              <a:latin typeface="Arial" panose="020B0604020202020204" pitchFamily="34" charset="0"/>
              <a:cs typeface="Arial" panose="020B0604020202020204" pitchFamily="34" charset="0"/>
            </a:endParaRPr>
          </a:p>
          <a:p>
            <a:endParaRPr lang="en-CA" sz="1200" dirty="0">
              <a:latin typeface="Arial" panose="020B0604020202020204" pitchFamily="34" charset="0"/>
              <a:cs typeface="Arial" panose="020B0604020202020204" pitchFamily="34" charset="0"/>
            </a:endParaRPr>
          </a:p>
          <a:p>
            <a:r>
              <a:rPr lang="en-CA" sz="1200" dirty="0">
                <a:latin typeface="Arial" panose="020B0604020202020204" pitchFamily="34" charset="0"/>
                <a:cs typeface="Arial" panose="020B0604020202020204" pitchFamily="34" charset="0"/>
              </a:rPr>
              <a:t>Our work with Town Homes Kingston has also progressed through the year.  In July, we added administration and finance to the maintenance services that we have been providing to THK since 2018.  This fee-for-service arrangement has allowed our joint THK-KFHC task force to identify the best corporate structure to manage both KFHC and THK properties in the years ahead. We hope to have this work completed and the final corporate structure in place by December of this year. </a:t>
            </a:r>
            <a:endParaRPr lang="en-CA" sz="1200" dirty="0" smtClean="0">
              <a:latin typeface="Arial" panose="020B0604020202020204" pitchFamily="34" charset="0"/>
              <a:cs typeface="Arial" panose="020B0604020202020204" pitchFamily="34" charset="0"/>
            </a:endParaRPr>
          </a:p>
          <a:p>
            <a:endParaRPr lang="en-CA" sz="1200" b="1" dirty="0">
              <a:latin typeface="Arial" panose="020B0604020202020204" pitchFamily="34" charset="0"/>
              <a:cs typeface="Arial" panose="020B0604020202020204" pitchFamily="34" charset="0"/>
            </a:endParaRPr>
          </a:p>
          <a:p>
            <a:r>
              <a:rPr lang="en-CA" sz="1200" dirty="0">
                <a:latin typeface="Arial" panose="020B0604020202020204" pitchFamily="34" charset="0"/>
                <a:cs typeface="Arial" panose="020B0604020202020204" pitchFamily="34" charset="0"/>
              </a:rPr>
              <a:t>Our board remains grateful to our Management team for their compassionate and capable leadership through some trying circumstances this year.  We are grateful for the commitment and support of all of our staff and volunteers, including those who serve on our Tenant Advisory Councils.  </a:t>
            </a:r>
            <a:endParaRPr lang="en-CA" sz="1200" dirty="0" smtClean="0">
              <a:latin typeface="Arial" panose="020B0604020202020204" pitchFamily="34" charset="0"/>
              <a:cs typeface="Arial" panose="020B0604020202020204" pitchFamily="34" charset="0"/>
            </a:endParaRPr>
          </a:p>
          <a:p>
            <a:endParaRPr lang="en-CA" sz="1200" dirty="0">
              <a:latin typeface="Arial" panose="020B0604020202020204" pitchFamily="34" charset="0"/>
              <a:cs typeface="Arial" panose="020B0604020202020204" pitchFamily="34" charset="0"/>
            </a:endParaRPr>
          </a:p>
          <a:p>
            <a:r>
              <a:rPr lang="en-CA" sz="1200" dirty="0">
                <a:latin typeface="Arial" panose="020B0604020202020204" pitchFamily="34" charset="0"/>
                <a:cs typeface="Arial" panose="020B0604020202020204" pitchFamily="34" charset="0"/>
              </a:rPr>
              <a:t>We look forward to another productive and rewarding year in 2020. </a:t>
            </a:r>
            <a:endParaRPr lang="en-CA" sz="800" dirty="0" smtClean="0">
              <a:latin typeface="Arial" panose="020B0604020202020204" pitchFamily="34" charset="0"/>
              <a:cs typeface="Arial" panose="020B0604020202020204" pitchFamily="34" charset="0"/>
            </a:endParaRPr>
          </a:p>
          <a:p>
            <a:r>
              <a:rPr lang="en-CA" sz="1200" dirty="0">
                <a:latin typeface="Arial" panose="020B0604020202020204" pitchFamily="34" charset="0"/>
                <a:cs typeface="Arial" panose="020B0604020202020204" pitchFamily="34" charset="0"/>
              </a:rPr>
              <a:t> </a:t>
            </a:r>
          </a:p>
          <a:p>
            <a:r>
              <a:rPr lang="en-CA" sz="1200" dirty="0">
                <a:latin typeface="Arial" panose="020B0604020202020204" pitchFamily="34" charset="0"/>
                <a:cs typeface="Arial" panose="020B0604020202020204" pitchFamily="34" charset="0"/>
              </a:rPr>
              <a:t>With thanks</a:t>
            </a:r>
          </a:p>
          <a:p>
            <a:r>
              <a:rPr lang="en-CA" sz="1200" dirty="0">
                <a:latin typeface="Arial" panose="020B0604020202020204" pitchFamily="34" charset="0"/>
                <a:cs typeface="Arial" panose="020B0604020202020204" pitchFamily="34" charset="0"/>
              </a:rPr>
              <a:t>Denise Cumming </a:t>
            </a:r>
          </a:p>
          <a:p>
            <a:endParaRPr lang="en-CA" sz="1200" b="1" dirty="0">
              <a:latin typeface="Arial" panose="020B0604020202020204" pitchFamily="34" charset="0"/>
              <a:cs typeface="Arial" panose="020B0604020202020204" pitchFamily="34" charset="0"/>
            </a:endParaRPr>
          </a:p>
          <a:p>
            <a:endParaRPr lang="en-CA" sz="1200" b="1" dirty="0">
              <a:latin typeface="Arial" panose="020B0604020202020204" pitchFamily="34" charset="0"/>
              <a:cs typeface="Arial" panose="020B0604020202020204" pitchFamily="34" charset="0"/>
            </a:endParaRPr>
          </a:p>
          <a:p>
            <a:endParaRPr lang="en-CA" sz="1200" b="1" dirty="0">
              <a:latin typeface="Arial" panose="020B0604020202020204" pitchFamily="34" charset="0"/>
              <a:cs typeface="Arial" panose="020B0604020202020204" pitchFamily="34" charset="0"/>
            </a:endParaRPr>
          </a:p>
          <a:p>
            <a:endParaRPr lang="en-CA" sz="1200" b="1" dirty="0" smtClean="0">
              <a:latin typeface="Arial" panose="020B0604020202020204" pitchFamily="34" charset="0"/>
              <a:cs typeface="Arial" panose="020B0604020202020204" pitchFamily="34" charset="0"/>
            </a:endParaRPr>
          </a:p>
          <a:p>
            <a:endParaRPr lang="en-CA" sz="1200" b="1" dirty="0">
              <a:latin typeface="Arial" panose="020B0604020202020204" pitchFamily="34" charset="0"/>
              <a:cs typeface="Arial" panose="020B0604020202020204" pitchFamily="34" charset="0"/>
            </a:endParaRPr>
          </a:p>
        </p:txBody>
      </p:sp>
      <p:sp>
        <p:nvSpPr>
          <p:cNvPr id="9" name="Right Triangle 8"/>
          <p:cNvSpPr/>
          <p:nvPr/>
        </p:nvSpPr>
        <p:spPr>
          <a:xfrm rot="10800000">
            <a:off x="6660000" y="-21450"/>
            <a:ext cx="2484000" cy="936000"/>
          </a:xfrm>
          <a:prstGeom prst="rtTriangl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2" name="Slide Number Placeholder 1"/>
          <p:cNvSpPr>
            <a:spLocks noGrp="1"/>
          </p:cNvSpPr>
          <p:nvPr>
            <p:ph type="sldNum" sz="quarter" idx="12"/>
          </p:nvPr>
        </p:nvSpPr>
        <p:spPr>
          <a:xfrm>
            <a:off x="8401039" y="6170822"/>
            <a:ext cx="288000" cy="288000"/>
          </a:xfrm>
          <a:ln>
            <a:noFill/>
          </a:ln>
        </p:spPr>
        <p:txBody>
          <a:bodyPr>
            <a:normAutofit fontScale="92500" lnSpcReduction="20000"/>
          </a:bodyPr>
          <a:lstStyle/>
          <a:p>
            <a:fld id="{6BF7F013-6F5A-4B84-8548-6DEED0D59B03}" type="slidenum">
              <a:rPr lang="en-US" smtClean="0">
                <a:solidFill>
                  <a:schemeClr val="tx1"/>
                </a:solidFill>
              </a:rPr>
              <a:t>5</a:t>
            </a:fld>
            <a:endParaRPr lang="en-US" dirty="0">
              <a:solidFill>
                <a:schemeClr val="tx1"/>
              </a:solidFill>
            </a:endParaRPr>
          </a:p>
        </p:txBody>
      </p:sp>
    </p:spTree>
    <p:extLst>
      <p:ext uri="{BB962C8B-B14F-4D97-AF65-F5344CB8AC3E}">
        <p14:creationId xmlns:p14="http://schemas.microsoft.com/office/powerpoint/2010/main" val="38372263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862701" y="1076786"/>
            <a:ext cx="1272000" cy="1908000"/>
          </a:xfrm>
        </p:spPr>
      </p:pic>
      <p:pic>
        <p:nvPicPr>
          <p:cNvPr id="6" name="Content Placeholder 5"/>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l="18372" t="-3171" r="18372" b="-2039"/>
          <a:stretch/>
        </p:blipFill>
        <p:spPr>
          <a:xfrm>
            <a:off x="3200400" y="1228496"/>
            <a:ext cx="892800" cy="1116000"/>
          </a:xfrm>
        </p:spPr>
      </p:pic>
      <p:sp>
        <p:nvSpPr>
          <p:cNvPr id="4" name="Title 3"/>
          <p:cNvSpPr>
            <a:spLocks noGrp="1"/>
          </p:cNvSpPr>
          <p:nvPr>
            <p:ph type="title"/>
          </p:nvPr>
        </p:nvSpPr>
        <p:spPr>
          <a:xfrm>
            <a:off x="3505200" y="457200"/>
            <a:ext cx="2808000" cy="324000"/>
          </a:xfrm>
          <a:noFill/>
          <a:ln>
            <a:noFill/>
          </a:ln>
          <a:effectLst/>
        </p:spPr>
        <p:txBody>
          <a:bodyPr/>
          <a:lstStyle/>
          <a:p>
            <a:pPr algn="ctr"/>
            <a:r>
              <a:rPr lang="en-US" sz="1600" b="1" dirty="0" smtClean="0">
                <a:latin typeface="Arial" panose="020B0604020202020204" pitchFamily="34" charset="0"/>
                <a:cs typeface="Arial" panose="020B0604020202020204" pitchFamily="34" charset="0"/>
              </a:rPr>
              <a:t>BOARD OF DIRECTORS </a:t>
            </a:r>
            <a:endParaRPr lang="en-US" sz="1600" b="1"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3273" r="-3273"/>
          <a:stretch/>
        </p:blipFill>
        <p:spPr>
          <a:xfrm>
            <a:off x="4542800" y="1274292"/>
            <a:ext cx="892800" cy="1116000"/>
          </a:xfrm>
          <a:prstGeom prst="rect">
            <a:avLst/>
          </a:prstGeom>
        </p:spPr>
      </p:pic>
      <p:pic>
        <p:nvPicPr>
          <p:cNvPr id="3" name="Picture 2"/>
          <p:cNvPicPr>
            <a:picLocks noChangeAspect="1"/>
          </p:cNvPicPr>
          <p:nvPr/>
        </p:nvPicPr>
        <p:blipFill rotWithShape="1">
          <a:blip r:embed="rId5" cstate="print">
            <a:extLst>
              <a:ext uri="{28A0092B-C50C-407E-A947-70E740481C1C}">
                <a14:useLocalDpi xmlns:a14="http://schemas.microsoft.com/office/drawing/2010/main" val="0"/>
              </a:ext>
            </a:extLst>
          </a:blip>
          <a:srcRect l="17186" r="17186"/>
          <a:stretch/>
        </p:blipFill>
        <p:spPr>
          <a:xfrm>
            <a:off x="5334000" y="2984786"/>
            <a:ext cx="892800" cy="1116000"/>
          </a:xfrm>
          <a:prstGeom prst="rect">
            <a:avLst/>
          </a:prstGeom>
        </p:spPr>
      </p:pic>
      <p:sp>
        <p:nvSpPr>
          <p:cNvPr id="12" name="TextBox 11"/>
          <p:cNvSpPr txBox="1"/>
          <p:nvPr/>
        </p:nvSpPr>
        <p:spPr>
          <a:xfrm>
            <a:off x="773464" y="3044795"/>
            <a:ext cx="1361237" cy="400110"/>
          </a:xfrm>
          <a:prstGeom prst="rect">
            <a:avLst/>
          </a:prstGeom>
          <a:noFill/>
        </p:spPr>
        <p:txBody>
          <a:bodyPr wrap="square" rtlCol="0">
            <a:spAutoFit/>
          </a:bodyPr>
          <a:lstStyle/>
          <a:p>
            <a:pPr algn="ctr"/>
            <a:r>
              <a:rPr lang="en-US" sz="1000" b="1" dirty="0" smtClean="0">
                <a:latin typeface="Arial" panose="020B0604020202020204" pitchFamily="34" charset="0"/>
                <a:cs typeface="Arial" panose="020B0604020202020204" pitchFamily="34" charset="0"/>
              </a:rPr>
              <a:t>Denise Cumming</a:t>
            </a:r>
          </a:p>
          <a:p>
            <a:pPr algn="ctr"/>
            <a:r>
              <a:rPr lang="en-US" sz="1000" b="1" dirty="0" smtClean="0">
                <a:latin typeface="Arial" panose="020B0604020202020204" pitchFamily="34" charset="0"/>
                <a:cs typeface="Arial" panose="020B0604020202020204" pitchFamily="34" charset="0"/>
              </a:rPr>
              <a:t> Board Chair</a:t>
            </a:r>
            <a:endParaRPr lang="en-US" sz="1000" b="1" dirty="0">
              <a:latin typeface="Arial" panose="020B0604020202020204" pitchFamily="34" charset="0"/>
              <a:cs typeface="Arial" panose="020B0604020202020204" pitchFamily="34" charset="0"/>
            </a:endParaRPr>
          </a:p>
        </p:txBody>
      </p:sp>
      <p:sp>
        <p:nvSpPr>
          <p:cNvPr id="13" name="TextBox 12"/>
          <p:cNvSpPr txBox="1"/>
          <p:nvPr/>
        </p:nvSpPr>
        <p:spPr>
          <a:xfrm>
            <a:off x="3017752" y="2358542"/>
            <a:ext cx="1188000" cy="360000"/>
          </a:xfrm>
          <a:prstGeom prst="rect">
            <a:avLst/>
          </a:prstGeom>
          <a:noFill/>
        </p:spPr>
        <p:txBody>
          <a:bodyPr wrap="square" rtlCol="0">
            <a:spAutoFit/>
          </a:bodyPr>
          <a:lstStyle/>
          <a:p>
            <a:pPr algn="ctr"/>
            <a:r>
              <a:rPr lang="en-US" sz="1000" dirty="0" smtClean="0">
                <a:latin typeface="Arial" panose="020B0604020202020204" pitchFamily="34" charset="0"/>
                <a:cs typeface="Arial" panose="020B0604020202020204" pitchFamily="34" charset="0"/>
              </a:rPr>
              <a:t>Catharine Gibson</a:t>
            </a:r>
          </a:p>
          <a:p>
            <a:pPr algn="ctr"/>
            <a:r>
              <a:rPr lang="en-US" sz="1000" dirty="0" smtClean="0">
                <a:latin typeface="Arial" panose="020B0604020202020204" pitchFamily="34" charset="0"/>
                <a:cs typeface="Arial" panose="020B0604020202020204" pitchFamily="34" charset="0"/>
              </a:rPr>
              <a:t> Vice Chair</a:t>
            </a:r>
            <a:endParaRPr lang="en-US" sz="1000" dirty="0">
              <a:latin typeface="Arial" panose="020B0604020202020204" pitchFamily="34" charset="0"/>
              <a:cs typeface="Arial" panose="020B0604020202020204" pitchFamily="34" charset="0"/>
            </a:endParaRPr>
          </a:p>
        </p:txBody>
      </p:sp>
      <p:sp>
        <p:nvSpPr>
          <p:cNvPr id="15" name="TextBox 14"/>
          <p:cNvSpPr txBox="1"/>
          <p:nvPr/>
        </p:nvSpPr>
        <p:spPr>
          <a:xfrm>
            <a:off x="4205752" y="2408868"/>
            <a:ext cx="1620000" cy="400110"/>
          </a:xfrm>
          <a:prstGeom prst="rect">
            <a:avLst/>
          </a:prstGeom>
          <a:noFill/>
        </p:spPr>
        <p:txBody>
          <a:bodyPr wrap="square" rtlCol="0">
            <a:spAutoFit/>
          </a:bodyPr>
          <a:lstStyle/>
          <a:p>
            <a:pPr algn="ctr"/>
            <a:r>
              <a:rPr lang="en-US" sz="1000" dirty="0" smtClean="0">
                <a:latin typeface="Arial" panose="020B0604020202020204" pitchFamily="34" charset="0"/>
                <a:cs typeface="Arial" panose="020B0604020202020204" pitchFamily="34" charset="0"/>
              </a:rPr>
              <a:t>Alexandra Ortiz Carlsson     Director</a:t>
            </a:r>
            <a:endParaRPr lang="en-US" sz="1000" dirty="0">
              <a:latin typeface="Arial" panose="020B0604020202020204" pitchFamily="34" charset="0"/>
              <a:cs typeface="Arial" panose="020B0604020202020204" pitchFamily="34" charset="0"/>
            </a:endParaRPr>
          </a:p>
        </p:txBody>
      </p:sp>
      <p:sp>
        <p:nvSpPr>
          <p:cNvPr id="18" name="TextBox 17"/>
          <p:cNvSpPr txBox="1"/>
          <p:nvPr/>
        </p:nvSpPr>
        <p:spPr>
          <a:xfrm>
            <a:off x="5030352" y="4113486"/>
            <a:ext cx="1692000" cy="400110"/>
          </a:xfrm>
          <a:prstGeom prst="rect">
            <a:avLst/>
          </a:prstGeom>
          <a:noFill/>
        </p:spPr>
        <p:txBody>
          <a:bodyPr wrap="square" rtlCol="0">
            <a:spAutoFit/>
          </a:bodyPr>
          <a:lstStyle/>
          <a:p>
            <a:pPr algn="ctr"/>
            <a:r>
              <a:rPr lang="en-US" sz="1000" dirty="0" smtClean="0">
                <a:latin typeface="Arial" panose="020B0604020202020204" pitchFamily="34" charset="0"/>
                <a:cs typeface="Arial" panose="020B0604020202020204" pitchFamily="34" charset="0"/>
              </a:rPr>
              <a:t>Councillor Bridget Doherty Director</a:t>
            </a:r>
            <a:endParaRPr lang="en-US" sz="1000" dirty="0">
              <a:latin typeface="Arial" panose="020B0604020202020204" pitchFamily="34" charset="0"/>
              <a:cs typeface="Arial" panose="020B0604020202020204" pitchFamily="34" charset="0"/>
            </a:endParaRPr>
          </a:p>
        </p:txBody>
      </p:sp>
      <p:sp>
        <p:nvSpPr>
          <p:cNvPr id="20" name="TextBox 19"/>
          <p:cNvSpPr txBox="1"/>
          <p:nvPr/>
        </p:nvSpPr>
        <p:spPr>
          <a:xfrm>
            <a:off x="2153751" y="4137558"/>
            <a:ext cx="1728000" cy="400110"/>
          </a:xfrm>
          <a:prstGeom prst="rect">
            <a:avLst/>
          </a:prstGeom>
          <a:noFill/>
        </p:spPr>
        <p:txBody>
          <a:bodyPr wrap="square" rtlCol="0">
            <a:spAutoFit/>
          </a:bodyPr>
          <a:lstStyle/>
          <a:p>
            <a:pPr algn="ctr"/>
            <a:r>
              <a:rPr lang="en-US" sz="1000" dirty="0" smtClean="0">
                <a:latin typeface="Arial" panose="020B0604020202020204" pitchFamily="34" charset="0"/>
                <a:cs typeface="Arial" panose="020B0604020202020204" pitchFamily="34" charset="0"/>
              </a:rPr>
              <a:t>Councillor Gary Oosterhof Director </a:t>
            </a:r>
            <a:endParaRPr lang="en-US" sz="1000" dirty="0">
              <a:latin typeface="Arial" panose="020B0604020202020204" pitchFamily="34" charset="0"/>
              <a:cs typeface="Arial" panose="020B0604020202020204" pitchFamily="34" charset="0"/>
            </a:endParaRPr>
          </a:p>
        </p:txBody>
      </p:sp>
      <p:sp>
        <p:nvSpPr>
          <p:cNvPr id="21" name="TextBox 20"/>
          <p:cNvSpPr txBox="1"/>
          <p:nvPr/>
        </p:nvSpPr>
        <p:spPr>
          <a:xfrm>
            <a:off x="6014152" y="2421568"/>
            <a:ext cx="792000" cy="360000"/>
          </a:xfrm>
          <a:prstGeom prst="rect">
            <a:avLst/>
          </a:prstGeom>
          <a:noFill/>
        </p:spPr>
        <p:txBody>
          <a:bodyPr wrap="square" rtlCol="0">
            <a:spAutoFit/>
          </a:bodyPr>
          <a:lstStyle/>
          <a:p>
            <a:r>
              <a:rPr lang="en-US" sz="1000" dirty="0" smtClean="0">
                <a:latin typeface="Arial" panose="020B0604020202020204" pitchFamily="34" charset="0"/>
                <a:cs typeface="Arial" panose="020B0604020202020204" pitchFamily="34" charset="0"/>
              </a:rPr>
              <a:t>Don Amos Director</a:t>
            </a:r>
            <a:endParaRPr lang="en-US" sz="1000" dirty="0">
              <a:latin typeface="Arial" panose="020B0604020202020204" pitchFamily="34" charset="0"/>
              <a:cs typeface="Arial" panose="020B0604020202020204" pitchFamily="34" charset="0"/>
            </a:endParaRPr>
          </a:p>
        </p:txBody>
      </p:sp>
      <p:sp>
        <p:nvSpPr>
          <p:cNvPr id="22" name="TextBox 21"/>
          <p:cNvSpPr txBox="1"/>
          <p:nvPr/>
        </p:nvSpPr>
        <p:spPr>
          <a:xfrm>
            <a:off x="3924567" y="4135704"/>
            <a:ext cx="1091185" cy="400110"/>
          </a:xfrm>
          <a:prstGeom prst="rect">
            <a:avLst/>
          </a:prstGeom>
          <a:noFill/>
        </p:spPr>
        <p:txBody>
          <a:bodyPr wrap="square" rtlCol="0">
            <a:spAutoFit/>
          </a:bodyPr>
          <a:lstStyle/>
          <a:p>
            <a:pPr algn="ctr"/>
            <a:r>
              <a:rPr lang="en-US" sz="1000" dirty="0" smtClean="0">
                <a:latin typeface="Arial" panose="020B0604020202020204" pitchFamily="34" charset="0"/>
                <a:cs typeface="Arial" panose="020B0604020202020204" pitchFamily="34" charset="0"/>
              </a:rPr>
              <a:t>Kalam Mir Director</a:t>
            </a:r>
            <a:endParaRPr lang="en-US" sz="1000" dirty="0">
              <a:latin typeface="Arial" panose="020B0604020202020204" pitchFamily="34" charset="0"/>
              <a:cs typeface="Arial" panose="020B0604020202020204" pitchFamily="34" charset="0"/>
            </a:endParaRPr>
          </a:p>
        </p:txBody>
      </p:sp>
      <p:sp>
        <p:nvSpPr>
          <p:cNvPr id="23" name="TextBox 22"/>
          <p:cNvSpPr txBox="1"/>
          <p:nvPr/>
        </p:nvSpPr>
        <p:spPr>
          <a:xfrm>
            <a:off x="6722352" y="4128566"/>
            <a:ext cx="936000" cy="400110"/>
          </a:xfrm>
          <a:prstGeom prst="rect">
            <a:avLst/>
          </a:prstGeom>
          <a:noFill/>
        </p:spPr>
        <p:txBody>
          <a:bodyPr wrap="square" rtlCol="0">
            <a:spAutoFit/>
          </a:bodyPr>
          <a:lstStyle/>
          <a:p>
            <a:pPr algn="ctr"/>
            <a:r>
              <a:rPr lang="en-US" sz="1000" dirty="0" smtClean="0">
                <a:latin typeface="Arial" panose="020B0604020202020204" pitchFamily="34" charset="0"/>
                <a:cs typeface="Arial" panose="020B0604020202020204" pitchFamily="34" charset="0"/>
              </a:rPr>
              <a:t>Bob Godkin </a:t>
            </a:r>
          </a:p>
          <a:p>
            <a:pPr algn="ctr"/>
            <a:r>
              <a:rPr lang="en-US" sz="1000" dirty="0" smtClean="0">
                <a:latin typeface="Arial" panose="020B0604020202020204" pitchFamily="34" charset="0"/>
                <a:cs typeface="Arial" panose="020B0604020202020204" pitchFamily="34" charset="0"/>
              </a:rPr>
              <a:t>Director</a:t>
            </a:r>
            <a:endParaRPr lang="en-US" sz="1000" dirty="0">
              <a:latin typeface="Arial" panose="020B0604020202020204" pitchFamily="34" charset="0"/>
              <a:cs typeface="Arial" panose="020B0604020202020204" pitchFamily="34" charset="0"/>
            </a:endParaRPr>
          </a:p>
        </p:txBody>
      </p:sp>
      <p:sp>
        <p:nvSpPr>
          <p:cNvPr id="16" name="TextBox 15"/>
          <p:cNvSpPr txBox="1"/>
          <p:nvPr/>
        </p:nvSpPr>
        <p:spPr>
          <a:xfrm>
            <a:off x="685800" y="105489"/>
            <a:ext cx="1764000" cy="246221"/>
          </a:xfrm>
          <a:prstGeom prst="rect">
            <a:avLst/>
          </a:prstGeom>
          <a:noFill/>
        </p:spPr>
        <p:txBody>
          <a:bodyPr wrap="square" rtlCol="0">
            <a:spAutoFit/>
          </a:bodyPr>
          <a:lstStyle/>
          <a:p>
            <a:r>
              <a:rPr lang="en-US" sz="1000" b="1" dirty="0" smtClean="0">
                <a:latin typeface="Arial" panose="020B0604020202020204" pitchFamily="34" charset="0"/>
                <a:cs typeface="Arial" panose="020B0604020202020204" pitchFamily="34" charset="0"/>
              </a:rPr>
              <a:t>KFHC 2019 Annual Report </a:t>
            </a:r>
            <a:endParaRPr lang="en-US" sz="1000" b="1" dirty="0">
              <a:latin typeface="Arial" panose="020B0604020202020204" pitchFamily="34" charset="0"/>
              <a:cs typeface="Arial" panose="020B0604020202020204" pitchFamily="34" charset="0"/>
            </a:endParaRPr>
          </a:p>
        </p:txBody>
      </p:sp>
      <p:pic>
        <p:nvPicPr>
          <p:cNvPr id="1026" name="Picture 2" descr="C:\Users\jdobler\Pictures\Bob Godkin (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64902" y="3021558"/>
            <a:ext cx="830685" cy="1116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jdobler\Pictures\Gary Oosterhof (2).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98812" y="2978436"/>
            <a:ext cx="837879" cy="11160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rotWithShape="1">
          <a:blip r:embed="rId8">
            <a:extLst>
              <a:ext uri="{28A0092B-C50C-407E-A947-70E740481C1C}">
                <a14:useLocalDpi xmlns:a14="http://schemas.microsoft.com/office/drawing/2010/main" val="0"/>
              </a:ext>
            </a:extLst>
          </a:blip>
          <a:srcRect b="6060"/>
          <a:stretch/>
        </p:blipFill>
        <p:spPr bwMode="auto">
          <a:xfrm>
            <a:off x="3937267" y="2991136"/>
            <a:ext cx="892800" cy="111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932800" y="1291759"/>
            <a:ext cx="889221" cy="1116000"/>
          </a:xfrm>
          <a:prstGeom prst="rect">
            <a:avLst/>
          </a:prstGeom>
        </p:spPr>
      </p:pic>
      <p:sp>
        <p:nvSpPr>
          <p:cNvPr id="8" name="Slide Number Placeholder 7"/>
          <p:cNvSpPr>
            <a:spLocks noGrp="1"/>
          </p:cNvSpPr>
          <p:nvPr>
            <p:ph type="sldNum" sz="quarter" idx="12"/>
          </p:nvPr>
        </p:nvSpPr>
        <p:spPr>
          <a:xfrm>
            <a:off x="8401039" y="6170822"/>
            <a:ext cx="288000" cy="288000"/>
          </a:xfrm>
          <a:ln>
            <a:noFill/>
          </a:ln>
        </p:spPr>
        <p:txBody>
          <a:bodyPr>
            <a:normAutofit fontScale="92500" lnSpcReduction="20000"/>
          </a:bodyPr>
          <a:lstStyle/>
          <a:p>
            <a:fld id="{6BF7F013-6F5A-4B84-8548-6DEED0D59B03}" type="slidenum">
              <a:rPr lang="en-US" smtClean="0">
                <a:solidFill>
                  <a:schemeClr val="tx1"/>
                </a:solidFill>
              </a:rPr>
              <a:t>6</a:t>
            </a:fld>
            <a:endParaRPr lang="en-US" dirty="0">
              <a:solidFill>
                <a:schemeClr val="tx1"/>
              </a:solidFill>
            </a:endParaRPr>
          </a:p>
        </p:txBody>
      </p:sp>
    </p:spTree>
    <p:extLst>
      <p:ext uri="{BB962C8B-B14F-4D97-AF65-F5344CB8AC3E}">
        <p14:creationId xmlns:p14="http://schemas.microsoft.com/office/powerpoint/2010/main" val="14881704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533400"/>
            <a:ext cx="3924000" cy="381000"/>
          </a:xfrm>
        </p:spPr>
        <p:txBody>
          <a:bodyPr/>
          <a:lstStyle/>
          <a:p>
            <a:r>
              <a:rPr lang="en-US" sz="1200" b="1" dirty="0" smtClean="0">
                <a:latin typeface="Arial" panose="020B0604020202020204" pitchFamily="34" charset="0"/>
                <a:cs typeface="Arial" panose="020B0604020202020204" pitchFamily="34" charset="0"/>
              </a:rPr>
              <a:t>MESSAGE FROM THE CHIEF EXECUTIVE OFFICER</a:t>
            </a:r>
            <a:endParaRPr lang="en-US" sz="1200" b="1" dirty="0">
              <a:latin typeface="Arial" panose="020B0604020202020204" pitchFamily="34" charset="0"/>
              <a:cs typeface="Arial" panose="020B0604020202020204" pitchFamily="34" charset="0"/>
            </a:endParaRPr>
          </a:p>
        </p:txBody>
      </p:sp>
      <p:pic>
        <p:nvPicPr>
          <p:cNvPr id="7" name="Content Placeholder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82110" y="650148"/>
            <a:ext cx="1440179" cy="1920240"/>
          </a:xfrm>
          <a:prstGeom prst="rect">
            <a:avLst/>
          </a:prstGeom>
          <a:ln>
            <a:noFill/>
          </a:ln>
          <a:effectLst>
            <a:softEdge rad="112500"/>
          </a:effectLst>
        </p:spPr>
      </p:pic>
      <p:sp>
        <p:nvSpPr>
          <p:cNvPr id="9" name="TextBox 8"/>
          <p:cNvSpPr txBox="1"/>
          <p:nvPr/>
        </p:nvSpPr>
        <p:spPr>
          <a:xfrm>
            <a:off x="304800" y="101440"/>
            <a:ext cx="2133600" cy="246221"/>
          </a:xfrm>
          <a:prstGeom prst="rect">
            <a:avLst/>
          </a:prstGeom>
          <a:noFill/>
        </p:spPr>
        <p:txBody>
          <a:bodyPr wrap="square" rtlCol="0">
            <a:spAutoFit/>
          </a:bodyPr>
          <a:lstStyle/>
          <a:p>
            <a:r>
              <a:rPr lang="en-US" sz="1000" b="1" dirty="0" smtClean="0">
                <a:latin typeface="Arial" panose="020B0604020202020204" pitchFamily="34" charset="0"/>
                <a:cs typeface="Arial" panose="020B0604020202020204" pitchFamily="34" charset="0"/>
              </a:rPr>
              <a:t>KFHC 2019 Annual Report </a:t>
            </a:r>
            <a:endParaRPr lang="en-US" sz="1000" b="1" dirty="0">
              <a:latin typeface="Arial" panose="020B0604020202020204" pitchFamily="34" charset="0"/>
              <a:cs typeface="Arial" panose="020B0604020202020204" pitchFamily="34" charset="0"/>
            </a:endParaRPr>
          </a:p>
        </p:txBody>
      </p:sp>
      <p:sp>
        <p:nvSpPr>
          <p:cNvPr id="11" name="Rectangle 10"/>
          <p:cNvSpPr/>
          <p:nvPr/>
        </p:nvSpPr>
        <p:spPr>
          <a:xfrm>
            <a:off x="3606961" y="2881354"/>
            <a:ext cx="1930078" cy="10952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1930" tIns="201930" rIns="201930" bIns="201930" numCol="1" spcCol="1270" anchor="ctr" anchorCtr="0">
            <a:noAutofit/>
          </a:bodyPr>
          <a:lstStyle/>
          <a:p>
            <a:pPr lvl="0" algn="ctr" defTabSz="2355850">
              <a:lnSpc>
                <a:spcPct val="90000"/>
              </a:lnSpc>
              <a:spcBef>
                <a:spcPct val="0"/>
              </a:spcBef>
              <a:spcAft>
                <a:spcPct val="35000"/>
              </a:spcAft>
            </a:pPr>
            <a:endParaRPr lang="en-CA" sz="5300" kern="1200" dirty="0"/>
          </a:p>
        </p:txBody>
      </p:sp>
      <p:sp>
        <p:nvSpPr>
          <p:cNvPr id="12" name="TextBox 11"/>
          <p:cNvSpPr txBox="1"/>
          <p:nvPr/>
        </p:nvSpPr>
        <p:spPr>
          <a:xfrm>
            <a:off x="2209800" y="1072117"/>
            <a:ext cx="4284000" cy="355481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It is a privilege to share with you the Annual Report for 2019 which highlights a very busy and successful year</a:t>
            </a:r>
            <a:r>
              <a:rPr lang="en-US" sz="1200" dirty="0" smtClean="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At Kingston &amp; Frontenac Housing Corporation (KFHC) we have focused on the delivery of well-maintained housing units and increasing housing options through the Management Agreement with the Kingston Municipal Non-Profit Housing Corporation, the introduction of the Portable Housing Benefit and the construction of new affordable housing units. </a:t>
            </a:r>
            <a:endParaRPr lang="en-US" sz="1200" dirty="0" smtClean="0">
              <a:latin typeface="Arial" panose="020B0604020202020204" pitchFamily="34" charset="0"/>
              <a:cs typeface="Arial" panose="020B0604020202020204" pitchFamily="34" charset="0"/>
            </a:endParaRPr>
          </a:p>
          <a:p>
            <a:endParaRPr lang="en-CA" sz="900" b="1" dirty="0">
              <a:latin typeface="Arial" panose="020B0604020202020204" pitchFamily="34" charset="0"/>
              <a:cs typeface="Arial" panose="020B0604020202020204" pitchFamily="34" charset="0"/>
            </a:endParaRPr>
          </a:p>
          <a:p>
            <a:r>
              <a:rPr lang="en-US" sz="1200" dirty="0" smtClean="0">
                <a:latin typeface="Arial" panose="020B0604020202020204" pitchFamily="34" charset="0"/>
                <a:cs typeface="Arial" panose="020B0604020202020204" pitchFamily="34" charset="0"/>
              </a:rPr>
              <a:t>To </a:t>
            </a:r>
            <a:r>
              <a:rPr lang="en-US" sz="1200" dirty="0">
                <a:latin typeface="Arial" panose="020B0604020202020204" pitchFamily="34" charset="0"/>
                <a:cs typeface="Arial" panose="020B0604020202020204" pitchFamily="34" charset="0"/>
              </a:rPr>
              <a:t>assist Kingston Municipal Non-Profit Housing Corporation (Town Homes Kingston</a:t>
            </a:r>
            <a:r>
              <a:rPr lang="en-US" sz="1200" dirty="0" smtClean="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the City of </a:t>
            </a:r>
            <a:r>
              <a:rPr lang="en-US" sz="1200" dirty="0" smtClean="0">
                <a:latin typeface="Arial" panose="020B0604020202020204" pitchFamily="34" charset="0"/>
                <a:cs typeface="Arial" panose="020B0604020202020204" pitchFamily="34" charset="0"/>
              </a:rPr>
              <a:t>Kingston and KFHC </a:t>
            </a:r>
            <a:r>
              <a:rPr lang="en-US" sz="1200" dirty="0">
                <a:latin typeface="Arial" panose="020B0604020202020204" pitchFamily="34" charset="0"/>
                <a:cs typeface="Arial" panose="020B0604020202020204" pitchFamily="34" charset="0"/>
              </a:rPr>
              <a:t>signed a service agreement to manage all aspects of the operations which commenced on July 1</a:t>
            </a:r>
            <a:r>
              <a:rPr lang="en-US" sz="1200" baseline="30000" dirty="0">
                <a:latin typeface="Arial" panose="020B0604020202020204" pitchFamily="34" charset="0"/>
                <a:cs typeface="Arial" panose="020B0604020202020204" pitchFamily="34" charset="0"/>
              </a:rPr>
              <a:t>st</a:t>
            </a:r>
            <a:r>
              <a:rPr lang="en-US" sz="1200" dirty="0">
                <a:latin typeface="Arial" panose="020B0604020202020204" pitchFamily="34" charset="0"/>
                <a:cs typeface="Arial" panose="020B0604020202020204" pitchFamily="34" charset="0"/>
              </a:rPr>
              <a:t>, 2019. Due to the well-established processes and systems currently in place at KFHC the implementation of the management agreement was smooth and resulted in efficiencies and reduced contracting costs. The oversight by KFHC was done without any disruptions to the tenants at both organizations. </a:t>
            </a:r>
            <a:endParaRPr lang="en-CA" sz="1200" dirty="0">
              <a:latin typeface="Arial" panose="020B0604020202020204" pitchFamily="34" charset="0"/>
              <a:cs typeface="Arial" panose="020B0604020202020204" pitchFamily="34" charset="0"/>
            </a:endParaRPr>
          </a:p>
        </p:txBody>
      </p:sp>
      <p:sp>
        <p:nvSpPr>
          <p:cNvPr id="19" name="TextBox 18"/>
          <p:cNvSpPr txBox="1"/>
          <p:nvPr/>
        </p:nvSpPr>
        <p:spPr>
          <a:xfrm>
            <a:off x="330200" y="2570388"/>
            <a:ext cx="1944000" cy="230832"/>
          </a:xfrm>
          <a:prstGeom prst="rect">
            <a:avLst/>
          </a:prstGeom>
          <a:noFill/>
        </p:spPr>
        <p:txBody>
          <a:bodyPr wrap="square" rtlCol="0">
            <a:spAutoFit/>
          </a:bodyPr>
          <a:lstStyle/>
          <a:p>
            <a:r>
              <a:rPr lang="en-CA" sz="900" b="1" dirty="0" smtClean="0">
                <a:latin typeface="Arial" panose="020B0604020202020204" pitchFamily="34" charset="0"/>
                <a:cs typeface="Arial" panose="020B0604020202020204" pitchFamily="34" charset="0"/>
              </a:rPr>
              <a:t>Mary Lynn Cousins Brame, CEO </a:t>
            </a:r>
            <a:endParaRPr lang="en-CA" sz="900" b="1"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62750" y="533400"/>
            <a:ext cx="2256000" cy="1692000"/>
          </a:xfrm>
          <a:prstGeom prst="rect">
            <a:avLst/>
          </a:prstGeom>
          <a:ln>
            <a:noFill/>
          </a:ln>
          <a:effectLst>
            <a:softEdge rad="112500"/>
          </a:effectLst>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93800" y="2887704"/>
            <a:ext cx="2628000" cy="1478250"/>
          </a:xfrm>
          <a:prstGeom prst="rect">
            <a:avLst/>
          </a:prstGeom>
          <a:ln>
            <a:noFill/>
          </a:ln>
          <a:effectLst>
            <a:softEdge rad="112500"/>
          </a:effectLst>
        </p:spPr>
      </p:pic>
      <p:sp>
        <p:nvSpPr>
          <p:cNvPr id="13" name="TextBox 12"/>
          <p:cNvSpPr txBox="1"/>
          <p:nvPr/>
        </p:nvSpPr>
        <p:spPr>
          <a:xfrm>
            <a:off x="6858000" y="2239089"/>
            <a:ext cx="2133600" cy="246221"/>
          </a:xfrm>
          <a:prstGeom prst="rect">
            <a:avLst/>
          </a:prstGeom>
          <a:solidFill>
            <a:schemeClr val="accent1">
              <a:lumMod val="75000"/>
            </a:schemeClr>
          </a:solidFill>
        </p:spPr>
        <p:txBody>
          <a:bodyPr wrap="square" rtlCol="0">
            <a:spAutoFit/>
          </a:bodyPr>
          <a:lstStyle/>
          <a:p>
            <a:r>
              <a:rPr lang="en-CA" sz="1000" b="1" dirty="0" smtClean="0">
                <a:solidFill>
                  <a:schemeClr val="bg1"/>
                </a:solidFill>
                <a:latin typeface="Arial" panose="020B0604020202020204" pitchFamily="34" charset="0"/>
                <a:cs typeface="Arial" panose="020B0604020202020204" pitchFamily="34" charset="0"/>
              </a:rPr>
              <a:t>28 Cliff Crescent “Infill” Project</a:t>
            </a:r>
            <a:endParaRPr lang="en-CA" sz="1000" b="1" dirty="0">
              <a:solidFill>
                <a:schemeClr val="bg1"/>
              </a:solidFill>
              <a:latin typeface="Arial" panose="020B0604020202020204" pitchFamily="34" charset="0"/>
              <a:cs typeface="Arial" panose="020B0604020202020204" pitchFamily="34" charset="0"/>
            </a:endParaRPr>
          </a:p>
        </p:txBody>
      </p:sp>
      <p:sp>
        <p:nvSpPr>
          <p:cNvPr id="14" name="TextBox 13"/>
          <p:cNvSpPr txBox="1"/>
          <p:nvPr/>
        </p:nvSpPr>
        <p:spPr>
          <a:xfrm>
            <a:off x="6938250" y="4478426"/>
            <a:ext cx="1905000" cy="246221"/>
          </a:xfrm>
          <a:prstGeom prst="rect">
            <a:avLst/>
          </a:prstGeom>
          <a:solidFill>
            <a:schemeClr val="accent1">
              <a:lumMod val="75000"/>
            </a:schemeClr>
          </a:solidFill>
        </p:spPr>
        <p:txBody>
          <a:bodyPr wrap="square" rtlCol="0">
            <a:spAutoFit/>
          </a:bodyPr>
          <a:lstStyle/>
          <a:p>
            <a:r>
              <a:rPr lang="en-CA" sz="1000" b="1" dirty="0" smtClean="0">
                <a:solidFill>
                  <a:schemeClr val="bg1"/>
                </a:solidFill>
                <a:latin typeface="Arial" panose="020B0604020202020204" pitchFamily="34" charset="0"/>
                <a:cs typeface="Arial" panose="020B0604020202020204" pitchFamily="34" charset="0"/>
              </a:rPr>
              <a:t>645 Brock Street New Build  </a:t>
            </a:r>
            <a:endParaRPr lang="en-CA" sz="1000" b="1" dirty="0">
              <a:solidFill>
                <a:schemeClr val="bg1"/>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a:xfrm>
            <a:off x="8401039" y="6170822"/>
            <a:ext cx="288000" cy="288000"/>
          </a:xfrm>
          <a:ln>
            <a:noFill/>
          </a:ln>
        </p:spPr>
        <p:txBody>
          <a:bodyPr>
            <a:normAutofit fontScale="92500" lnSpcReduction="20000"/>
          </a:bodyPr>
          <a:lstStyle/>
          <a:p>
            <a:fld id="{6BF7F013-6F5A-4B84-8548-6DEED0D59B03}" type="slidenum">
              <a:rPr lang="en-US" smtClean="0">
                <a:solidFill>
                  <a:schemeClr val="tx1"/>
                </a:solidFill>
              </a:rPr>
              <a:t>7</a:t>
            </a:fld>
            <a:endParaRPr lang="en-US" dirty="0">
              <a:solidFill>
                <a:schemeClr val="tx1"/>
              </a:solidFill>
            </a:endParaRPr>
          </a:p>
        </p:txBody>
      </p:sp>
    </p:spTree>
    <p:extLst>
      <p:ext uri="{BB962C8B-B14F-4D97-AF65-F5344CB8AC3E}">
        <p14:creationId xmlns:p14="http://schemas.microsoft.com/office/powerpoint/2010/main" val="36473996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10350" y="1371600"/>
            <a:ext cx="3408000" cy="2556000"/>
          </a:xfrm>
          <a:prstGeom prst="rect">
            <a:avLst/>
          </a:prstGeom>
          <a:ln>
            <a:noFill/>
          </a:ln>
          <a:effectLst>
            <a:softEdge rad="112500"/>
          </a:effectLst>
        </p:spPr>
      </p:pic>
      <p:sp>
        <p:nvSpPr>
          <p:cNvPr id="7" name="Rectangle 6"/>
          <p:cNvSpPr/>
          <p:nvPr/>
        </p:nvSpPr>
        <p:spPr>
          <a:xfrm>
            <a:off x="381000" y="533399"/>
            <a:ext cx="4212000" cy="4500000"/>
          </a:xfrm>
          <a:prstGeom prst="rect">
            <a:avLst/>
          </a:prstGeom>
        </p:spPr>
        <p:txBody>
          <a:bodyPr>
            <a:spAutoFit/>
          </a:bodyPr>
          <a:lstStyle/>
          <a:p>
            <a:r>
              <a:rPr lang="en-US" sz="1200" dirty="0">
                <a:latin typeface="Arial" panose="020B0604020202020204" pitchFamily="34" charset="0"/>
                <a:cs typeface="Arial" panose="020B0604020202020204" pitchFamily="34" charset="0"/>
              </a:rPr>
              <a:t>To promote affordable housing in the area the Service Manager introduced the Portable Housing Benefit.  The Benefit provides applicants a rent subsidy which contributes to their rent with their current landlord or with a new landlord.  KFHC manages the program for the City and supports the funding for this program through the conversion of twenty units from RGI to market rent. The reduced subsidy received by KFHC is providing funding for the new program which is </a:t>
            </a:r>
            <a:r>
              <a:rPr lang="en-US" sz="1200" dirty="0" smtClean="0">
                <a:latin typeface="Arial" panose="020B0604020202020204" pitchFamily="34" charset="0"/>
                <a:cs typeface="Arial" panose="020B0604020202020204" pitchFamily="34" charset="0"/>
              </a:rPr>
              <a:t>increasing the affordability of </a:t>
            </a:r>
            <a:r>
              <a:rPr lang="en-US" sz="1200" dirty="0">
                <a:latin typeface="Arial" panose="020B0604020202020204" pitchFamily="34" charset="0"/>
                <a:cs typeface="Arial" panose="020B0604020202020204" pitchFamily="34" charset="0"/>
              </a:rPr>
              <a:t>rents in the community. </a:t>
            </a:r>
            <a:endParaRPr lang="en-US" sz="1200" dirty="0" smtClean="0">
              <a:latin typeface="Arial" panose="020B0604020202020204" pitchFamily="34" charset="0"/>
              <a:cs typeface="Arial" panose="020B0604020202020204" pitchFamily="34" charset="0"/>
            </a:endParaRPr>
          </a:p>
          <a:p>
            <a:endParaRPr lang="en-CA"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KFHC is looking forward to continued partnerships and collaborations with our tenants, the City of Kingston, community organizations and the housing sector to advance the Corporation’s objectives.  </a:t>
            </a:r>
            <a:endParaRPr lang="en-US" sz="1200" dirty="0" smtClean="0">
              <a:latin typeface="Arial" panose="020B0604020202020204" pitchFamily="34" charset="0"/>
              <a:cs typeface="Arial" panose="020B0604020202020204" pitchFamily="34" charset="0"/>
            </a:endParaRPr>
          </a:p>
          <a:p>
            <a:endParaRPr lang="en-CA"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I would like to acknowledge and thank the contributions of our tenants, staff, Board of Directors and Stakeholders as we continue on the path to increase quality, affordable </a:t>
            </a:r>
            <a:r>
              <a:rPr lang="en-US" sz="1200" dirty="0" smtClean="0">
                <a:latin typeface="Arial" panose="020B0604020202020204" pitchFamily="34" charset="0"/>
                <a:cs typeface="Arial" panose="020B0604020202020204" pitchFamily="34" charset="0"/>
              </a:rPr>
              <a:t>homes in our community. Together we can build </a:t>
            </a:r>
            <a:r>
              <a:rPr lang="en-US" sz="1200" dirty="0">
                <a:latin typeface="Arial" panose="020B0604020202020204" pitchFamily="34" charset="0"/>
                <a:cs typeface="Arial" panose="020B0604020202020204" pitchFamily="34" charset="0"/>
              </a:rPr>
              <a:t>tenant </a:t>
            </a:r>
            <a:r>
              <a:rPr lang="en-US" sz="1200" dirty="0" smtClean="0">
                <a:latin typeface="Arial" panose="020B0604020202020204" pitchFamily="34" charset="0"/>
                <a:cs typeface="Arial" panose="020B0604020202020204" pitchFamily="34" charset="0"/>
              </a:rPr>
              <a:t>engagement with </a:t>
            </a:r>
            <a:r>
              <a:rPr lang="en-US" sz="1200" dirty="0">
                <a:latin typeface="Arial" panose="020B0604020202020204" pitchFamily="34" charset="0"/>
                <a:cs typeface="Arial" panose="020B0604020202020204" pitchFamily="34" charset="0"/>
              </a:rPr>
              <a:t>the creation of new housing solutions to meet the emerging community needs and to strengthen the organizational resiliency and capacity </a:t>
            </a:r>
            <a:r>
              <a:rPr lang="en-US" sz="1200" dirty="0" smtClean="0">
                <a:latin typeface="Arial" panose="020B0604020202020204" pitchFamily="34" charset="0"/>
                <a:cs typeface="Arial" panose="020B0604020202020204" pitchFamily="34" charset="0"/>
              </a:rPr>
              <a:t>of the corporation to </a:t>
            </a:r>
            <a:r>
              <a:rPr lang="en-US" sz="1200" dirty="0">
                <a:latin typeface="Arial" panose="020B0604020202020204" pitchFamily="34" charset="0"/>
                <a:cs typeface="Arial" panose="020B0604020202020204" pitchFamily="34" charset="0"/>
              </a:rPr>
              <a:t>ensure long-term </a:t>
            </a:r>
            <a:r>
              <a:rPr lang="en-US" sz="1200" dirty="0" smtClean="0">
                <a:latin typeface="Arial" panose="020B0604020202020204" pitchFamily="34" charset="0"/>
                <a:cs typeface="Arial" panose="020B0604020202020204" pitchFamily="34" charset="0"/>
              </a:rPr>
              <a:t>sustainability.</a:t>
            </a:r>
            <a:endParaRPr lang="en-CA" sz="1200" dirty="0"/>
          </a:p>
        </p:txBody>
      </p:sp>
      <p:sp>
        <p:nvSpPr>
          <p:cNvPr id="8" name="TextBox 7"/>
          <p:cNvSpPr txBox="1"/>
          <p:nvPr/>
        </p:nvSpPr>
        <p:spPr>
          <a:xfrm>
            <a:off x="381000" y="152400"/>
            <a:ext cx="1764000" cy="252000"/>
          </a:xfrm>
          <a:prstGeom prst="rect">
            <a:avLst/>
          </a:prstGeom>
          <a:noFill/>
        </p:spPr>
        <p:txBody>
          <a:bodyPr wrap="square" rtlCol="0">
            <a:spAutoFit/>
          </a:bodyPr>
          <a:lstStyle/>
          <a:p>
            <a:r>
              <a:rPr lang="en-CA" sz="1000" b="1" dirty="0" smtClean="0">
                <a:latin typeface="Arial" panose="020B0604020202020204" pitchFamily="34" charset="0"/>
                <a:cs typeface="Arial" panose="020B0604020202020204" pitchFamily="34" charset="0"/>
              </a:rPr>
              <a:t>KFHC 2019 Annual Report</a:t>
            </a:r>
            <a:endParaRPr lang="en-CA" sz="1000" b="1" dirty="0">
              <a:latin typeface="Arial" panose="020B0604020202020204" pitchFamily="34" charset="0"/>
              <a:cs typeface="Arial" panose="020B0604020202020204" pitchFamily="34" charset="0"/>
            </a:endParaRPr>
          </a:p>
        </p:txBody>
      </p:sp>
      <p:sp>
        <p:nvSpPr>
          <p:cNvPr id="9" name="Right Triangle 8"/>
          <p:cNvSpPr/>
          <p:nvPr/>
        </p:nvSpPr>
        <p:spPr>
          <a:xfrm rot="10800000">
            <a:off x="5010350" y="0"/>
            <a:ext cx="4140000" cy="1224000"/>
          </a:xfrm>
          <a:prstGeom prst="rtTriangl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TextBox 10"/>
          <p:cNvSpPr txBox="1"/>
          <p:nvPr/>
        </p:nvSpPr>
        <p:spPr>
          <a:xfrm>
            <a:off x="5638800" y="4020979"/>
            <a:ext cx="2376000" cy="252000"/>
          </a:xfrm>
          <a:prstGeom prst="rect">
            <a:avLst/>
          </a:prstGeom>
          <a:solidFill>
            <a:schemeClr val="accent1">
              <a:lumMod val="75000"/>
            </a:schemeClr>
          </a:solidFill>
        </p:spPr>
        <p:txBody>
          <a:bodyPr wrap="square" rtlCol="0">
            <a:spAutoFit/>
          </a:bodyPr>
          <a:lstStyle/>
          <a:p>
            <a:r>
              <a:rPr lang="en-CA" sz="1000" b="1" dirty="0" smtClean="0">
                <a:solidFill>
                  <a:schemeClr val="bg1"/>
                </a:solidFill>
                <a:latin typeface="Arial" panose="020B0604020202020204" pitchFamily="34" charset="0"/>
                <a:cs typeface="Arial" panose="020B0604020202020204" pitchFamily="34" charset="0"/>
              </a:rPr>
              <a:t>Ground Breaking at Curtis Crescent </a:t>
            </a:r>
            <a:endParaRPr lang="en-CA" sz="1000" b="1" dirty="0">
              <a:solidFill>
                <a:schemeClr val="bg1"/>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8401039" y="6170822"/>
            <a:ext cx="288000" cy="288000"/>
          </a:xfrm>
          <a:ln>
            <a:noFill/>
          </a:ln>
        </p:spPr>
        <p:txBody>
          <a:bodyPr>
            <a:normAutofit fontScale="92500" lnSpcReduction="20000"/>
          </a:bodyPr>
          <a:lstStyle/>
          <a:p>
            <a:fld id="{6BF7F013-6F5A-4B84-8548-6DEED0D59B03}" type="slidenum">
              <a:rPr lang="en-US" smtClean="0">
                <a:solidFill>
                  <a:schemeClr val="tx1"/>
                </a:solidFill>
              </a:rPr>
              <a:t>8</a:t>
            </a:fld>
            <a:endParaRPr lang="en-US" dirty="0">
              <a:solidFill>
                <a:schemeClr val="tx1"/>
              </a:solidFill>
            </a:endParaRPr>
          </a:p>
        </p:txBody>
      </p:sp>
    </p:spTree>
    <p:extLst>
      <p:ext uri="{BB962C8B-B14F-4D97-AF65-F5344CB8AC3E}">
        <p14:creationId xmlns:p14="http://schemas.microsoft.com/office/powerpoint/2010/main" val="29321915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extLst>
              <a:ext uri="{28A0092B-C50C-407E-A947-70E740481C1C}">
                <a14:useLocalDpi xmlns:a14="http://schemas.microsoft.com/office/drawing/2010/main" val="0"/>
              </a:ext>
            </a:extLst>
          </a:blip>
          <a:srcRect l="11291" t="11592" r="16953" b="4615"/>
          <a:stretch/>
        </p:blipFill>
        <p:spPr>
          <a:xfrm>
            <a:off x="538480" y="533400"/>
            <a:ext cx="1830070" cy="1607185"/>
          </a:xfrm>
          <a:prstGeom prst="rect">
            <a:avLst/>
          </a:prstGeom>
          <a:ln>
            <a:noFill/>
          </a:ln>
          <a:effectLst>
            <a:softEdge rad="112500"/>
          </a:effectLst>
        </p:spPr>
      </p:pic>
      <p:sp>
        <p:nvSpPr>
          <p:cNvPr id="3" name="TextBox 2"/>
          <p:cNvSpPr txBox="1"/>
          <p:nvPr/>
        </p:nvSpPr>
        <p:spPr>
          <a:xfrm>
            <a:off x="381000" y="76200"/>
            <a:ext cx="1981200" cy="246221"/>
          </a:xfrm>
          <a:prstGeom prst="rect">
            <a:avLst/>
          </a:prstGeom>
          <a:noFill/>
        </p:spPr>
        <p:txBody>
          <a:bodyPr wrap="square" rtlCol="0">
            <a:spAutoFit/>
          </a:bodyPr>
          <a:lstStyle/>
          <a:p>
            <a:r>
              <a:rPr lang="en-CA" sz="1000" b="1" dirty="0" smtClean="0">
                <a:latin typeface="Arial" panose="020B0604020202020204" pitchFamily="34" charset="0"/>
                <a:cs typeface="Arial" panose="020B0604020202020204" pitchFamily="34" charset="0"/>
              </a:rPr>
              <a:t>KFHC 2019 Annual Repor</a:t>
            </a:r>
            <a:r>
              <a:rPr lang="en-CA" sz="1000" b="1" dirty="0">
                <a:latin typeface="Arial" panose="020B0604020202020204" pitchFamily="34" charset="0"/>
                <a:cs typeface="Arial" panose="020B0604020202020204" pitchFamily="34" charset="0"/>
              </a:rPr>
              <a:t>t</a:t>
            </a:r>
          </a:p>
        </p:txBody>
      </p:sp>
      <p:sp>
        <p:nvSpPr>
          <p:cNvPr id="4" name="TextBox 8"/>
          <p:cNvSpPr txBox="1"/>
          <p:nvPr/>
        </p:nvSpPr>
        <p:spPr>
          <a:xfrm>
            <a:off x="304800" y="2146617"/>
            <a:ext cx="2448000" cy="368935"/>
          </a:xfrm>
          <a:prstGeom prst="rect">
            <a:avLst/>
          </a:prstGeom>
          <a:noFill/>
        </p:spPr>
        <p:txBody>
          <a:bodyPr wrap="square" rtlCol="0">
            <a:noAutofit/>
          </a:bodyPr>
          <a:lstStyle/>
          <a:p>
            <a:pPr>
              <a:spcAft>
                <a:spcPts val="0"/>
              </a:spcAft>
            </a:pPr>
            <a:r>
              <a:rPr lang="en-US" sz="900" b="1" kern="1200" dirty="0">
                <a:solidFill>
                  <a:srgbClr val="000000"/>
                </a:solidFill>
                <a:effectLst/>
                <a:latin typeface="Arial"/>
                <a:ea typeface="Times New Roman"/>
              </a:rPr>
              <a:t>SCOTT VANDERSCHOOR, </a:t>
            </a:r>
            <a:r>
              <a:rPr lang="en-US" sz="900" b="1" kern="1200" dirty="0" smtClean="0">
                <a:solidFill>
                  <a:srgbClr val="000000"/>
                </a:solidFill>
                <a:effectLst/>
                <a:latin typeface="Arial"/>
                <a:ea typeface="Times New Roman"/>
              </a:rPr>
              <a:t>CCCA</a:t>
            </a:r>
            <a:r>
              <a:rPr lang="en-US" sz="900" b="1" kern="1200" dirty="0">
                <a:solidFill>
                  <a:srgbClr val="000000"/>
                </a:solidFill>
                <a:effectLst/>
                <a:latin typeface="Arial"/>
                <a:ea typeface="Times New Roman"/>
              </a:rPr>
              <a:t>, CIHCM</a:t>
            </a:r>
            <a:endParaRPr lang="en-CA" sz="1200" dirty="0">
              <a:effectLst/>
              <a:latin typeface="Times New Roman"/>
              <a:ea typeface="Times New Roman"/>
            </a:endParaRPr>
          </a:p>
          <a:p>
            <a:pPr>
              <a:spcAft>
                <a:spcPts val="0"/>
              </a:spcAft>
            </a:pPr>
            <a:r>
              <a:rPr lang="en-US" sz="900" b="1" kern="1200" dirty="0">
                <a:solidFill>
                  <a:srgbClr val="000000"/>
                </a:solidFill>
                <a:effectLst/>
                <a:latin typeface="Arial"/>
                <a:ea typeface="Times New Roman"/>
              </a:rPr>
              <a:t>                   MANAGER </a:t>
            </a:r>
            <a:endParaRPr lang="en-CA" sz="1200" dirty="0">
              <a:effectLst/>
              <a:latin typeface="Times New Roman"/>
              <a:ea typeface="Times New Roman"/>
            </a:endParaRPr>
          </a:p>
        </p:txBody>
      </p:sp>
      <p:sp>
        <p:nvSpPr>
          <p:cNvPr id="5" name="TextBox 1"/>
          <p:cNvSpPr txBox="1"/>
          <p:nvPr/>
        </p:nvSpPr>
        <p:spPr>
          <a:xfrm>
            <a:off x="3733800" y="322421"/>
            <a:ext cx="2412000" cy="266700"/>
          </a:xfrm>
          <a:prstGeom prst="rect">
            <a:avLst/>
          </a:prstGeom>
          <a:noFill/>
        </p:spPr>
        <p:txBody>
          <a:bodyPr wrap="square" rtlCol="0">
            <a:spAutoFit/>
          </a:bodyPr>
          <a:lstStyle/>
          <a:p>
            <a:pPr>
              <a:spcAft>
                <a:spcPts val="0"/>
              </a:spcAft>
            </a:pPr>
            <a:r>
              <a:rPr lang="en-CA" sz="1200" b="1" kern="1200" dirty="0">
                <a:solidFill>
                  <a:srgbClr val="000000"/>
                </a:solidFill>
                <a:effectLst/>
                <a:latin typeface="Arial"/>
                <a:ea typeface="Times New Roman"/>
              </a:rPr>
              <a:t>Technical Service Department </a:t>
            </a:r>
            <a:endParaRPr lang="en-CA" sz="1200" dirty="0">
              <a:effectLst/>
              <a:latin typeface="Times New Roman"/>
              <a:ea typeface="Times New Roman"/>
            </a:endParaRPr>
          </a:p>
        </p:txBody>
      </p:sp>
      <p:sp>
        <p:nvSpPr>
          <p:cNvPr id="6" name="Rectangle 5"/>
          <p:cNvSpPr/>
          <p:nvPr/>
        </p:nvSpPr>
        <p:spPr>
          <a:xfrm>
            <a:off x="2660650" y="762000"/>
            <a:ext cx="6084000" cy="2052000"/>
          </a:xfrm>
          <a:prstGeom prst="rect">
            <a:avLst/>
          </a:prstGeom>
        </p:spPr>
        <p:txBody>
          <a:bodyPr>
            <a:spAutoFit/>
          </a:bodyPr>
          <a:lstStyle/>
          <a:p>
            <a:r>
              <a:rPr lang="en-US" sz="1200" dirty="0">
                <a:latin typeface="Arial" panose="020B0604020202020204" pitchFamily="34" charset="0"/>
                <a:cs typeface="Arial" panose="020B0604020202020204" pitchFamily="34" charset="0"/>
              </a:rPr>
              <a:t>2019 was a year to refocus on efficiencies, and in many ways, to reinvent ourselves. With the Town Homes Kingston properties now </a:t>
            </a:r>
            <a:r>
              <a:rPr lang="en-US" sz="1200" dirty="0" smtClean="0">
                <a:latin typeface="Arial" panose="020B0604020202020204" pitchFamily="34" charset="0"/>
                <a:cs typeface="Arial" panose="020B0604020202020204" pitchFamily="34" charset="0"/>
              </a:rPr>
              <a:t>maintained by KFHC for </a:t>
            </a:r>
            <a:r>
              <a:rPr lang="en-US" sz="1200" dirty="0">
                <a:latin typeface="Arial" panose="020B0604020202020204" pitchFamily="34" charset="0"/>
                <a:cs typeface="Arial" panose="020B0604020202020204" pitchFamily="34" charset="0"/>
              </a:rPr>
              <a:t>a full </a:t>
            </a:r>
            <a:r>
              <a:rPr lang="en-US" sz="1200" dirty="0" smtClean="0">
                <a:latin typeface="Arial" panose="020B0604020202020204" pitchFamily="34" charset="0"/>
                <a:cs typeface="Arial" panose="020B0604020202020204" pitchFamily="34" charset="0"/>
              </a:rPr>
              <a:t>twelve  </a:t>
            </a:r>
            <a:r>
              <a:rPr lang="en-US" sz="1200" dirty="0">
                <a:latin typeface="Arial" panose="020B0604020202020204" pitchFamily="34" charset="0"/>
                <a:cs typeface="Arial" panose="020B0604020202020204" pitchFamily="34" charset="0"/>
              </a:rPr>
              <a:t>months, we were able to combine many operating tenders with both properties portfolios. In addition, the sheer scope of adding </a:t>
            </a:r>
            <a:r>
              <a:rPr lang="en-US" sz="1200" dirty="0" smtClean="0">
                <a:latin typeface="Arial" panose="020B0604020202020204" pitchFamily="34" charset="0"/>
                <a:cs typeface="Arial" panose="020B0604020202020204" pitchFamily="34" charset="0"/>
              </a:rPr>
              <a:t>three hundred and ninety eight properties </a:t>
            </a:r>
            <a:r>
              <a:rPr lang="en-US" sz="1200" dirty="0">
                <a:latin typeface="Arial" panose="020B0604020202020204" pitchFamily="34" charset="0"/>
                <a:cs typeface="Arial" panose="020B0604020202020204" pitchFamily="34" charset="0"/>
              </a:rPr>
              <a:t>allows us to increase our productivity through more robust procedures, property reallocations, and equipment acquisitions. </a:t>
            </a:r>
            <a:endParaRPr lang="en-US" sz="1200" dirty="0" smtClean="0">
              <a:latin typeface="Arial" panose="020B0604020202020204" pitchFamily="34" charset="0"/>
              <a:cs typeface="Arial" panose="020B0604020202020204" pitchFamily="34" charset="0"/>
            </a:endParaRPr>
          </a:p>
          <a:p>
            <a:endParaRPr lang="en-CA" sz="8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The spring and summer saw our largest group of summer </a:t>
            </a:r>
            <a:r>
              <a:rPr lang="en-US" sz="1200" dirty="0" smtClean="0">
                <a:latin typeface="Arial" panose="020B0604020202020204" pitchFamily="34" charset="0"/>
                <a:cs typeface="Arial" panose="020B0604020202020204" pitchFamily="34" charset="0"/>
              </a:rPr>
              <a:t>students </a:t>
            </a:r>
            <a:r>
              <a:rPr lang="en-US" sz="1200" dirty="0">
                <a:latin typeface="Arial" panose="020B0604020202020204" pitchFamily="34" charset="0"/>
                <a:cs typeface="Arial" panose="020B0604020202020204" pitchFamily="34" charset="0"/>
              </a:rPr>
              <a:t>ever </a:t>
            </a:r>
            <a:r>
              <a:rPr lang="en-US" sz="1200" dirty="0" smtClean="0">
                <a:latin typeface="Arial" panose="020B0604020202020204" pitchFamily="34" charset="0"/>
                <a:cs typeface="Arial" panose="020B0604020202020204" pitchFamily="34" charset="0"/>
              </a:rPr>
              <a:t>hired allowing </a:t>
            </a:r>
            <a:r>
              <a:rPr lang="en-US" sz="1200" dirty="0">
                <a:latin typeface="Arial" panose="020B0604020202020204" pitchFamily="34" charset="0"/>
                <a:cs typeface="Arial" panose="020B0604020202020204" pitchFamily="34" charset="0"/>
              </a:rPr>
              <a:t>for two groups in two trucks and utilizing three large industrial mowers. The students performed the landscaping for both portfolios in a timely manner resulting in well maintained </a:t>
            </a:r>
            <a:r>
              <a:rPr lang="en-US" sz="1200" dirty="0" smtClean="0">
                <a:latin typeface="Arial" panose="020B0604020202020204" pitchFamily="34" charset="0"/>
                <a:cs typeface="Arial" panose="020B0604020202020204" pitchFamily="34" charset="0"/>
              </a:rPr>
              <a:t>properties throughout.</a:t>
            </a:r>
            <a:endParaRPr lang="en-CA" sz="1200" dirty="0">
              <a:latin typeface="Arial" panose="020B0604020202020204" pitchFamily="34" charset="0"/>
              <a:cs typeface="Arial" panose="020B0604020202020204" pitchFamily="34" charset="0"/>
            </a:endParaRPr>
          </a:p>
        </p:txBody>
      </p:sp>
      <p:sp>
        <p:nvSpPr>
          <p:cNvPr id="7" name="TextBox 4"/>
          <p:cNvSpPr txBox="1"/>
          <p:nvPr/>
        </p:nvSpPr>
        <p:spPr>
          <a:xfrm>
            <a:off x="279400" y="2814000"/>
            <a:ext cx="8534400" cy="617220"/>
          </a:xfrm>
          <a:prstGeom prst="rect">
            <a:avLst/>
          </a:prstGeom>
          <a:noFill/>
        </p:spPr>
        <p:txBody>
          <a:bodyPr wrap="square" rtlCol="0">
            <a:spAutoFit/>
          </a:bodyPr>
          <a:lstStyle/>
          <a:p>
            <a:pPr>
              <a:spcAft>
                <a:spcPts val="0"/>
              </a:spcAft>
            </a:pPr>
            <a:r>
              <a:rPr lang="en-US" sz="1200" kern="1200" dirty="0">
                <a:solidFill>
                  <a:srgbClr val="000000"/>
                </a:solidFill>
                <a:effectLst/>
                <a:latin typeface="Arial"/>
                <a:ea typeface="Times New Roman"/>
              </a:rPr>
              <a:t>The maintenance crew, now consisting of eight full time field staff members, three office staff members, and a Supervisor, has approximately 1,479 units to take care of as well as the common areas of eighteen buildings. Pest control in 2019 was one of the single most expensive line items from our operating budget with plumbing running a very close second. </a:t>
            </a:r>
            <a:endParaRPr lang="en-CA" sz="1200" dirty="0">
              <a:effectLst/>
              <a:latin typeface="Times New Roman"/>
              <a:ea typeface="Times New Roman"/>
            </a:endParaRPr>
          </a:p>
        </p:txBody>
      </p:sp>
      <p:sp>
        <p:nvSpPr>
          <p:cNvPr id="8" name="Rectangle 7"/>
          <p:cNvSpPr/>
          <p:nvPr/>
        </p:nvSpPr>
        <p:spPr>
          <a:xfrm>
            <a:off x="247650" y="3505200"/>
            <a:ext cx="8712000" cy="1584000"/>
          </a:xfrm>
          <a:prstGeom prst="rect">
            <a:avLst/>
          </a:prstGeom>
        </p:spPr>
        <p:txBody>
          <a:bodyPr>
            <a:spAutoFit/>
          </a:bodyPr>
          <a:lstStyle/>
          <a:p>
            <a:r>
              <a:rPr lang="en-US" sz="1200" dirty="0" smtClean="0">
                <a:latin typeface="Arial" panose="020B0604020202020204" pitchFamily="34" charset="0"/>
                <a:cs typeface="Arial" panose="020B0604020202020204" pitchFamily="34" charset="0"/>
              </a:rPr>
              <a:t>Four thousand four hundred and fifty four </a:t>
            </a:r>
            <a:r>
              <a:rPr lang="en-US" sz="1200" dirty="0">
                <a:latin typeface="Arial" panose="020B0604020202020204" pitchFamily="34" charset="0"/>
                <a:cs typeface="Arial" panose="020B0604020202020204" pitchFamily="34" charset="0"/>
              </a:rPr>
              <a:t>work orders were required to maintain the KFHC properties with 81% of those </a:t>
            </a:r>
            <a:r>
              <a:rPr lang="en-US" sz="1200" dirty="0" smtClean="0">
                <a:latin typeface="Arial" panose="020B0604020202020204" pitchFamily="34" charset="0"/>
                <a:cs typeface="Arial" panose="020B0604020202020204" pitchFamily="34" charset="0"/>
              </a:rPr>
              <a:t>(3,609) </a:t>
            </a:r>
            <a:r>
              <a:rPr lang="en-US" sz="1200" dirty="0">
                <a:latin typeface="Arial" panose="020B0604020202020204" pitchFamily="34" charset="0"/>
                <a:cs typeface="Arial" panose="020B0604020202020204" pitchFamily="34" charset="0"/>
              </a:rPr>
              <a:t>completed internally by our own staff members as shown in Figure 1.1 below, and 19% of those (845) completed by outside contractors</a:t>
            </a:r>
            <a:r>
              <a:rPr lang="en-US" sz="1200" dirty="0" smtClean="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A total of </a:t>
            </a:r>
            <a:r>
              <a:rPr lang="en-US" sz="1200" dirty="0" smtClean="0">
                <a:latin typeface="Arial" panose="020B0604020202020204" pitchFamily="34" charset="0"/>
                <a:cs typeface="Arial" panose="020B0604020202020204" pitchFamily="34" charset="0"/>
              </a:rPr>
              <a:t>ninety eight  </a:t>
            </a:r>
            <a:r>
              <a:rPr lang="en-US" sz="1200" dirty="0">
                <a:latin typeface="Arial" panose="020B0604020202020204" pitchFamily="34" charset="0"/>
                <a:cs typeface="Arial" panose="020B0604020202020204" pitchFamily="34" charset="0"/>
              </a:rPr>
              <a:t>KFHC units were renovated for new tenants during 2019 averaging </a:t>
            </a:r>
            <a:r>
              <a:rPr lang="en-US" sz="1200" dirty="0" smtClean="0">
                <a:latin typeface="Arial" panose="020B0604020202020204" pitchFamily="34" charset="0"/>
                <a:cs typeface="Arial" panose="020B0604020202020204" pitchFamily="34" charset="0"/>
              </a:rPr>
              <a:t>eight  </a:t>
            </a:r>
            <a:r>
              <a:rPr lang="en-US" sz="1200" dirty="0">
                <a:latin typeface="Arial" panose="020B0604020202020204" pitchFamily="34" charset="0"/>
                <a:cs typeface="Arial" panose="020B0604020202020204" pitchFamily="34" charset="0"/>
              </a:rPr>
              <a:t>per month. All vacant units, which were not held up due to pest infestations or extreme damages, were completed and ready for the new, incoming </a:t>
            </a:r>
            <a:r>
              <a:rPr lang="en-US" sz="1200" dirty="0" smtClean="0">
                <a:latin typeface="Arial" panose="020B0604020202020204" pitchFamily="34" charset="0"/>
                <a:cs typeface="Arial" panose="020B0604020202020204" pitchFamily="34" charset="0"/>
              </a:rPr>
              <a:t>tenants </a:t>
            </a:r>
            <a:r>
              <a:rPr lang="en-US" sz="1200" dirty="0">
                <a:latin typeface="Arial" panose="020B0604020202020204" pitchFamily="34" charset="0"/>
                <a:cs typeface="Arial" panose="020B0604020202020204" pitchFamily="34" charset="0"/>
              </a:rPr>
              <a:t>generally in less than </a:t>
            </a:r>
            <a:r>
              <a:rPr lang="en-US" sz="1200" dirty="0" smtClean="0">
                <a:latin typeface="Arial" panose="020B0604020202020204" pitchFamily="34" charset="0"/>
                <a:cs typeface="Arial" panose="020B0604020202020204" pitchFamily="34" charset="0"/>
              </a:rPr>
              <a:t>thirty </a:t>
            </a:r>
            <a:r>
              <a:rPr lang="en-US" sz="1200" dirty="0">
                <a:latin typeface="Arial" panose="020B0604020202020204" pitchFamily="34" charset="0"/>
                <a:cs typeface="Arial" panose="020B0604020202020204" pitchFamily="34" charset="0"/>
              </a:rPr>
              <a:t>calendar days. </a:t>
            </a:r>
            <a:r>
              <a:rPr lang="en-US" sz="1200" dirty="0" smtClean="0">
                <a:latin typeface="Arial" panose="020B0604020202020204" pitchFamily="34" charset="0"/>
                <a:cs typeface="Arial" panose="020B0604020202020204" pitchFamily="34" charset="0"/>
              </a:rPr>
              <a:t> Figure </a:t>
            </a:r>
            <a:r>
              <a:rPr lang="en-US" sz="1200" dirty="0">
                <a:latin typeface="Arial" panose="020B0604020202020204" pitchFamily="34" charset="0"/>
                <a:cs typeface="Arial" panose="020B0604020202020204" pitchFamily="34" charset="0"/>
              </a:rPr>
              <a:t>1.2 shows the same work orders done internally by KFHC staff broken out by the priority in which they were categorized by, priority less than </a:t>
            </a:r>
            <a:r>
              <a:rPr lang="en-US" sz="1200" dirty="0" smtClean="0">
                <a:latin typeface="Arial" panose="020B0604020202020204" pitchFamily="34" charset="0"/>
                <a:cs typeface="Arial" panose="020B0604020202020204" pitchFamily="34" charset="0"/>
              </a:rPr>
              <a:t>seven </a:t>
            </a:r>
            <a:r>
              <a:rPr lang="en-US" sz="1200" dirty="0">
                <a:latin typeface="Arial" panose="020B0604020202020204" pitchFamily="34" charset="0"/>
                <a:cs typeface="Arial" panose="020B0604020202020204" pitchFamily="34" charset="0"/>
              </a:rPr>
              <a:t>days, urgent less than </a:t>
            </a:r>
            <a:r>
              <a:rPr lang="en-US" sz="1200" dirty="0" smtClean="0">
                <a:latin typeface="Arial" panose="020B0604020202020204" pitchFamily="34" charset="0"/>
                <a:cs typeface="Arial" panose="020B0604020202020204" pitchFamily="34" charset="0"/>
              </a:rPr>
              <a:t>four hours</a:t>
            </a:r>
            <a:r>
              <a:rPr lang="en-US" sz="1200" dirty="0">
                <a:latin typeface="Arial" panose="020B0604020202020204" pitchFamily="34" charset="0"/>
                <a:cs typeface="Arial" panose="020B0604020202020204" pitchFamily="34" charset="0"/>
              </a:rPr>
              <a:t>, move out, life safety, or general. The vast majority or work orders are categorized as less </a:t>
            </a:r>
            <a:r>
              <a:rPr lang="en-US" sz="1200" dirty="0" smtClean="0">
                <a:latin typeface="Arial" panose="020B0604020202020204" pitchFamily="34" charset="0"/>
                <a:cs typeface="Arial" panose="020B0604020202020204" pitchFamily="34" charset="0"/>
              </a:rPr>
              <a:t>than seven days</a:t>
            </a:r>
            <a:r>
              <a:rPr lang="en-US" sz="1200" dirty="0">
                <a:latin typeface="Arial" panose="020B0604020202020204" pitchFamily="34" charset="0"/>
                <a:cs typeface="Arial" panose="020B0604020202020204" pitchFamily="34" charset="0"/>
              </a:rPr>
              <a:t>, and our overall goal for all work orders is that they are addressed within </a:t>
            </a:r>
            <a:r>
              <a:rPr lang="en-US" sz="1200" dirty="0" smtClean="0">
                <a:latin typeface="Arial" panose="020B0604020202020204" pitchFamily="34" charset="0"/>
                <a:cs typeface="Arial" panose="020B0604020202020204" pitchFamily="34" charset="0"/>
              </a:rPr>
              <a:t>fourteen </a:t>
            </a:r>
            <a:r>
              <a:rPr lang="en-US" sz="1200" dirty="0">
                <a:latin typeface="Arial" panose="020B0604020202020204" pitchFamily="34" charset="0"/>
                <a:cs typeface="Arial" panose="020B0604020202020204" pitchFamily="34" charset="0"/>
              </a:rPr>
              <a:t>days.</a:t>
            </a:r>
            <a:endParaRPr lang="en-CA" sz="1200" dirty="0">
              <a:latin typeface="Arial" panose="020B0604020202020204" pitchFamily="34" charset="0"/>
              <a:cs typeface="Arial" panose="020B0604020202020204" pitchFamily="34" charset="0"/>
            </a:endParaRPr>
          </a:p>
        </p:txBody>
      </p:sp>
      <p:sp>
        <p:nvSpPr>
          <p:cNvPr id="9" name="Slide Number Placeholder 8"/>
          <p:cNvSpPr>
            <a:spLocks noGrp="1"/>
          </p:cNvSpPr>
          <p:nvPr>
            <p:ph type="sldNum" sz="quarter" idx="12"/>
          </p:nvPr>
        </p:nvSpPr>
        <p:spPr>
          <a:xfrm>
            <a:off x="8401039" y="6170822"/>
            <a:ext cx="288000" cy="288000"/>
          </a:xfrm>
          <a:ln>
            <a:noFill/>
          </a:ln>
        </p:spPr>
        <p:txBody>
          <a:bodyPr>
            <a:normAutofit fontScale="92500" lnSpcReduction="20000"/>
          </a:bodyPr>
          <a:lstStyle/>
          <a:p>
            <a:fld id="{6BF7F013-6F5A-4B84-8548-6DEED0D59B03}" type="slidenum">
              <a:rPr lang="en-US" smtClean="0">
                <a:solidFill>
                  <a:schemeClr val="tx1"/>
                </a:solidFill>
              </a:rPr>
              <a:t>9</a:t>
            </a:fld>
            <a:endParaRPr lang="en-US" dirty="0">
              <a:solidFill>
                <a:schemeClr val="tx1"/>
              </a:solidFill>
            </a:endParaRPr>
          </a:p>
        </p:txBody>
      </p:sp>
    </p:spTree>
    <p:extLst>
      <p:ext uri="{BB962C8B-B14F-4D97-AF65-F5344CB8AC3E}">
        <p14:creationId xmlns:p14="http://schemas.microsoft.com/office/powerpoint/2010/main" val="174790647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10233</TotalTime>
  <Words>3454</Words>
  <Application>Microsoft Office PowerPoint</Application>
  <PresentationFormat>On-screen Show (4:3)</PresentationFormat>
  <Paragraphs>290</Paragraphs>
  <Slides>21</Slides>
  <Notes>2</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Angles</vt:lpstr>
      <vt:lpstr>2019 Annual Report</vt:lpstr>
      <vt:lpstr>PowerPoint Presentation</vt:lpstr>
      <vt:lpstr>PowerPoint Presentation</vt:lpstr>
      <vt:lpstr>Message from the Board Chair</vt:lpstr>
      <vt:lpstr>PowerPoint Presentation</vt:lpstr>
      <vt:lpstr>BOARD OF DIRECTORS </vt:lpstr>
      <vt:lpstr>MESSAGE FROM THE CHIEF EXECUTIVE OFFICER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City of Kingston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2019 Annual Report</dc:title>
  <dc:creator>Dobler, Janice</dc:creator>
  <cp:lastModifiedBy>Dobler, Janice</cp:lastModifiedBy>
  <cp:revision>421</cp:revision>
  <cp:lastPrinted>2020-05-12T16:20:52Z</cp:lastPrinted>
  <dcterms:created xsi:type="dcterms:W3CDTF">2019-07-03T12:34:12Z</dcterms:created>
  <dcterms:modified xsi:type="dcterms:W3CDTF">2020-05-19T12:05:41Z</dcterms:modified>
</cp:coreProperties>
</file>