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0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8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3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6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5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7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8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7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F21C-8A22-4CB5-B58F-BECA5C77A38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4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F21C-8A22-4CB5-B58F-BECA5C77A383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6278-ADA3-40B5-8DDB-80DD314BD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1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content-dft4-2.xx.fbcdn.net/v/t1.0-9/13895268_1291741794170349_4133534537772802062_n.jpg?oh=beea2e39a8872716a9589dc7337f6c6d&amp;oe=58409A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148" y="23149"/>
            <a:ext cx="10389704" cy="2280213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Coastal Soaring Association Prepaid Packages</a:t>
            </a:r>
          </a:p>
        </p:txBody>
      </p:sp>
    </p:spTree>
    <p:extLst>
      <p:ext uri="{BB962C8B-B14F-4D97-AF65-F5344CB8AC3E}">
        <p14:creationId xmlns:p14="http://schemas.microsoft.com/office/powerpoint/2010/main" val="258083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24" y="149441"/>
            <a:ext cx="8104779" cy="988125"/>
          </a:xfrm>
        </p:spPr>
        <p:txBody>
          <a:bodyPr>
            <a:normAutofit/>
          </a:bodyPr>
          <a:lstStyle/>
          <a:p>
            <a:r>
              <a:rPr lang="en-US" sz="4800" b="1" dirty="0"/>
              <a:t>Six Pack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($595)</a:t>
            </a:r>
            <a:endParaRPr lang="en-US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39" y="1137566"/>
            <a:ext cx="11281677" cy="4351338"/>
          </a:xfrm>
        </p:spPr>
        <p:txBody>
          <a:bodyPr>
            <a:normAutofit/>
          </a:bodyPr>
          <a:lstStyle/>
          <a:p>
            <a:r>
              <a:rPr lang="en-US" dirty="0"/>
              <a:t>One (1) Six-Pack membership (lasts for 90 days)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Six (6) dual-instructional flights to 3000 ft with an FAA-qualified Glider Flight Instructor  (flights must be completed within 90 days)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Package includes</a:t>
            </a:r>
          </a:p>
          <a:p>
            <a:pPr lvl="1"/>
            <a:r>
              <a:rPr lang="en-US" dirty="0"/>
              <a:t>Soaring Society of America membership (lasts for 90 days)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Three (3) months’ club dues 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AutoShape 2" descr="Image result for six pack airplane"/>
          <p:cNvSpPr>
            <a:spLocks noChangeAspect="1" noChangeArrowheads="1"/>
          </p:cNvSpPr>
          <p:nvPr/>
        </p:nvSpPr>
        <p:spPr bwMode="auto">
          <a:xfrm>
            <a:off x="8126896" y="3500494"/>
            <a:ext cx="3226904" cy="32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6" y="3500494"/>
            <a:ext cx="5287410" cy="32269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D86E7D7-2598-4525-9797-0BED042BE28C}"/>
              </a:ext>
            </a:extLst>
          </p:cNvPr>
          <p:cNvSpPr txBox="1">
            <a:spLocks/>
          </p:cNvSpPr>
          <p:nvPr/>
        </p:nvSpPr>
        <p:spPr>
          <a:xfrm>
            <a:off x="451392" y="6075258"/>
            <a:ext cx="1578744" cy="4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Sep 2025</a:t>
            </a:r>
          </a:p>
        </p:txBody>
      </p:sp>
    </p:spTree>
    <p:extLst>
      <p:ext uri="{BB962C8B-B14F-4D97-AF65-F5344CB8AC3E}">
        <p14:creationId xmlns:p14="http://schemas.microsoft.com/office/powerpoint/2010/main" val="76913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47" y="148898"/>
            <a:ext cx="11424199" cy="843108"/>
          </a:xfrm>
        </p:spPr>
        <p:txBody>
          <a:bodyPr>
            <a:normAutofit/>
          </a:bodyPr>
          <a:lstStyle/>
          <a:p>
            <a:r>
              <a:rPr lang="en-US" sz="4800" b="1" dirty="0"/>
              <a:t>Snowbird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($200-$500)</a:t>
            </a:r>
            <a:endParaRPr lang="en-US" sz="4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7" y="1190587"/>
            <a:ext cx="11500140" cy="4351338"/>
          </a:xfrm>
        </p:spPr>
        <p:txBody>
          <a:bodyPr/>
          <a:lstStyle/>
          <a:p>
            <a:r>
              <a:rPr lang="en-US" dirty="0"/>
              <a:t>Members of SSA-affiliated soaring clubs may join Coastal Soaring Association as Snowbirds for a minimum of one (1) month and a maximum of six (6) months yearly.  Snowbirds are non-voting members with flight privileges.</a:t>
            </a:r>
          </a:p>
          <a:p>
            <a:r>
              <a:rPr lang="en-US" dirty="0"/>
              <a:t>$140 annual Snowbird fee</a:t>
            </a:r>
          </a:p>
          <a:p>
            <a:r>
              <a:rPr lang="en-US" dirty="0"/>
              <a:t>$60 per month dues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247" y="3618350"/>
            <a:ext cx="5448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/>
              <a:t>Must be a current member in good standing with an SSA-affiliated club or possess private insurance through SSA Group Plan.  </a:t>
            </a:r>
            <a:br>
              <a:rPr lang="en-US" sz="1400" b="1" dirty="0"/>
            </a:br>
            <a:endParaRPr lang="en-US" sz="1400" b="1" dirty="0"/>
          </a:p>
          <a:p>
            <a:pPr marL="342900" indent="-342900">
              <a:buAutoNum type="arabicPeriod"/>
            </a:pPr>
            <a:r>
              <a:rPr lang="en-US" sz="1400" b="1" dirty="0"/>
              <a:t>Must meet CSA currency and proficiency requirements.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02" y="2445493"/>
            <a:ext cx="6023462" cy="43080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0C9EB38-6EBA-4584-858E-57B4198A790C}"/>
              </a:ext>
            </a:extLst>
          </p:cNvPr>
          <p:cNvSpPr txBox="1">
            <a:spLocks/>
          </p:cNvSpPr>
          <p:nvPr/>
        </p:nvSpPr>
        <p:spPr>
          <a:xfrm>
            <a:off x="392668" y="6089475"/>
            <a:ext cx="1721357" cy="4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Sep 2025</a:t>
            </a:r>
          </a:p>
        </p:txBody>
      </p:sp>
    </p:spTree>
    <p:extLst>
      <p:ext uri="{BB962C8B-B14F-4D97-AF65-F5344CB8AC3E}">
        <p14:creationId xmlns:p14="http://schemas.microsoft.com/office/powerpoint/2010/main" val="354057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alloon lawn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2602521"/>
            <a:ext cx="5819488" cy="39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3" y="202223"/>
            <a:ext cx="11742821" cy="739762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Armchair Dream-to-Solo </a:t>
            </a:r>
            <a:r>
              <a:rPr lang="en-US" sz="5300" b="1" dirty="0">
                <a:solidFill>
                  <a:schemeClr val="bg2">
                    <a:lumMod val="10000"/>
                  </a:schemeClr>
                </a:solidFill>
              </a:rPr>
              <a:t>($2795)</a:t>
            </a:r>
            <a:endParaRPr lang="en-US" sz="53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30" y="1092540"/>
            <a:ext cx="11309075" cy="4993685"/>
          </a:xfrm>
        </p:spPr>
        <p:txBody>
          <a:bodyPr>
            <a:normAutofit/>
          </a:bodyPr>
          <a:lstStyle/>
          <a:p>
            <a:r>
              <a:rPr lang="en-US" dirty="0"/>
              <a:t>Coastal Soaring Association membership  </a:t>
            </a:r>
          </a:p>
          <a:p>
            <a:r>
              <a:rPr lang="en-US" dirty="0"/>
              <a:t>Soaring Society of America membership  </a:t>
            </a:r>
          </a:p>
          <a:p>
            <a:r>
              <a:rPr lang="en-US" dirty="0"/>
              <a:t>Thirty (30) dual-instructional glider flights with FAA-qualified Flight Instructor  </a:t>
            </a:r>
          </a:p>
          <a:p>
            <a:r>
              <a:rPr lang="en-US" dirty="0"/>
              <a:t>First solo flight </a:t>
            </a:r>
          </a:p>
          <a:p>
            <a:r>
              <a:rPr lang="en-US" dirty="0"/>
              <a:t>Six (6) months’ club dues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657" y="3734134"/>
            <a:ext cx="5585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1.  Should first solo occur prior to flight number 30, remaining flights may be flown dual or solo at the discretion of the duty CFI-G.</a:t>
            </a:r>
          </a:p>
          <a:p>
            <a:r>
              <a:rPr lang="en-US" sz="1400" b="1" dirty="0"/>
              <a:t>2.  Should student not be ready to solo at flight number 30, up to five (5) additional flights will be provided.  Students requiring more than thirty-five (35) flights to solo will be charged on a per-flight basis at regular club rates.</a:t>
            </a:r>
          </a:p>
          <a:p>
            <a:r>
              <a:rPr lang="en-US" sz="1400" b="1" dirty="0"/>
              <a:t>3.  After six (6) months, regular club dues rates apply.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067B18-3230-41D7-B58C-0B42C2603EE8}"/>
              </a:ext>
            </a:extLst>
          </p:cNvPr>
          <p:cNvSpPr txBox="1">
            <a:spLocks/>
          </p:cNvSpPr>
          <p:nvPr/>
        </p:nvSpPr>
        <p:spPr>
          <a:xfrm>
            <a:off x="296769" y="6086226"/>
            <a:ext cx="1721357" cy="4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Sep 2025</a:t>
            </a:r>
          </a:p>
        </p:txBody>
      </p:sp>
    </p:spTree>
    <p:extLst>
      <p:ext uri="{BB962C8B-B14F-4D97-AF65-F5344CB8AC3E}">
        <p14:creationId xmlns:p14="http://schemas.microsoft.com/office/powerpoint/2010/main" val="172736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69" y="224449"/>
            <a:ext cx="11440952" cy="874590"/>
          </a:xfrm>
        </p:spPr>
        <p:txBody>
          <a:bodyPr>
            <a:normAutofit/>
          </a:bodyPr>
          <a:lstStyle/>
          <a:p>
            <a:r>
              <a:rPr lang="en-US" sz="4800" b="1" dirty="0"/>
              <a:t>Solo-to-Certificate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($2395)</a:t>
            </a:r>
            <a:endParaRPr lang="en-US" sz="4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69" y="1201370"/>
            <a:ext cx="10515600" cy="4351338"/>
          </a:xfrm>
        </p:spPr>
        <p:txBody>
          <a:bodyPr/>
          <a:lstStyle/>
          <a:p>
            <a:r>
              <a:rPr lang="en-US" dirty="0"/>
              <a:t>Six (6) months’ club dues  </a:t>
            </a:r>
          </a:p>
          <a:p>
            <a:r>
              <a:rPr lang="en-US" dirty="0"/>
              <a:t>Thirty (30) flights to facilitate completion of Private Certificate  </a:t>
            </a:r>
          </a:p>
          <a:p>
            <a:r>
              <a:rPr lang="en-US" dirty="0"/>
              <a:t>Written Test preparation </a:t>
            </a:r>
          </a:p>
          <a:p>
            <a:r>
              <a:rPr lang="en-US" dirty="0"/>
              <a:t>Flight Test preparation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102" name="Picture 6" descr="https://scontent-dft4-2.xx.fbcdn.net/v/t1.0-9/13709966_1283154198362442_466473556473757700_n.jpg?oh=77ad18812caa54387aa10038add70e72&amp;oe=583D22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t="6068"/>
          <a:stretch/>
        </p:blipFill>
        <p:spPr bwMode="auto">
          <a:xfrm>
            <a:off x="6347792" y="2883877"/>
            <a:ext cx="5579166" cy="40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0425A52-3547-4259-92A7-0A645320DAAB}"/>
              </a:ext>
            </a:extLst>
          </p:cNvPr>
          <p:cNvSpPr txBox="1">
            <a:spLocks/>
          </p:cNvSpPr>
          <p:nvPr/>
        </p:nvSpPr>
        <p:spPr>
          <a:xfrm>
            <a:off x="392668" y="6089475"/>
            <a:ext cx="1721357" cy="4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Sep 2025</a:t>
            </a:r>
          </a:p>
        </p:txBody>
      </p:sp>
    </p:spTree>
    <p:extLst>
      <p:ext uri="{BB962C8B-B14F-4D97-AF65-F5344CB8AC3E}">
        <p14:creationId xmlns:p14="http://schemas.microsoft.com/office/powerpoint/2010/main" val="101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15" y="118940"/>
            <a:ext cx="11484081" cy="900967"/>
          </a:xfrm>
        </p:spPr>
        <p:txBody>
          <a:bodyPr>
            <a:normAutofit/>
          </a:bodyPr>
          <a:lstStyle/>
          <a:p>
            <a:r>
              <a:rPr lang="en-US" sz="4800" b="1" dirty="0"/>
              <a:t>Add-On-Rating – Private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($2795)</a:t>
            </a:r>
            <a:endParaRPr lang="en-US" sz="4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70" y="1113448"/>
            <a:ext cx="11690130" cy="4351338"/>
          </a:xfrm>
        </p:spPr>
        <p:txBody>
          <a:bodyPr/>
          <a:lstStyle/>
          <a:p>
            <a:r>
              <a:rPr lang="en-US" dirty="0"/>
              <a:t>Coastal Soaring Association initiation</a:t>
            </a:r>
          </a:p>
          <a:p>
            <a:r>
              <a:rPr lang="en-US" dirty="0"/>
              <a:t>Six (6) months’ club dues</a:t>
            </a:r>
          </a:p>
          <a:p>
            <a:r>
              <a:rPr lang="en-US" dirty="0"/>
              <a:t>Thirty (30) flights</a:t>
            </a:r>
          </a:p>
          <a:p>
            <a:r>
              <a:rPr lang="en-US" dirty="0"/>
              <a:t>Oral preparation for checkride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4" name="Picture 4" descr="https://scontent-dft4-2.xx.fbcdn.net/v/t1.0-9/13654265_1277928458885016_7343938547190487043_n.jpg?oh=f7b9e1f5652407a553425ad2da97ab47&amp;oe=583B2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47" y="2215662"/>
            <a:ext cx="5653454" cy="44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5B2C5C5-8425-49BF-AAD2-D53205FEADBE}"/>
              </a:ext>
            </a:extLst>
          </p:cNvPr>
          <p:cNvSpPr txBox="1">
            <a:spLocks/>
          </p:cNvSpPr>
          <p:nvPr/>
        </p:nvSpPr>
        <p:spPr>
          <a:xfrm>
            <a:off x="392668" y="6089475"/>
            <a:ext cx="1721357" cy="4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Sep 2025</a:t>
            </a:r>
          </a:p>
        </p:txBody>
      </p:sp>
    </p:spTree>
    <p:extLst>
      <p:ext uri="{BB962C8B-B14F-4D97-AF65-F5344CB8AC3E}">
        <p14:creationId xmlns:p14="http://schemas.microsoft.com/office/powerpoint/2010/main" val="207911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667" y="118940"/>
            <a:ext cx="11608833" cy="900967"/>
          </a:xfrm>
        </p:spPr>
        <p:txBody>
          <a:bodyPr>
            <a:noAutofit/>
          </a:bodyPr>
          <a:lstStyle/>
          <a:p>
            <a:r>
              <a:rPr lang="en-US" sz="4800" b="1" dirty="0"/>
              <a:t>Add-On-Rating – Commercial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($3495)</a:t>
            </a:r>
            <a:endParaRPr lang="en-US" sz="4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70" y="1113448"/>
            <a:ext cx="11690130" cy="4351338"/>
          </a:xfrm>
        </p:spPr>
        <p:txBody>
          <a:bodyPr/>
          <a:lstStyle/>
          <a:p>
            <a:r>
              <a:rPr lang="en-US" dirty="0"/>
              <a:t>Coastal Soaring Association initiation fee</a:t>
            </a:r>
          </a:p>
          <a:p>
            <a:r>
              <a:rPr lang="en-US" dirty="0"/>
              <a:t>Six (6) months’ club dues</a:t>
            </a:r>
          </a:p>
          <a:p>
            <a:r>
              <a:rPr lang="en-US" dirty="0"/>
              <a:t>Thirty (35) flights</a:t>
            </a:r>
          </a:p>
          <a:p>
            <a:r>
              <a:rPr lang="en-US" dirty="0"/>
              <a:t>Oral preparation for checkride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51BA5-A06A-4680-97F7-A4E1220DB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02" y="2667699"/>
            <a:ext cx="5897098" cy="399735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1FBDC19-8F35-45A6-997A-8D0612722C8D}"/>
              </a:ext>
            </a:extLst>
          </p:cNvPr>
          <p:cNvSpPr txBox="1">
            <a:spLocks/>
          </p:cNvSpPr>
          <p:nvPr/>
        </p:nvSpPr>
        <p:spPr>
          <a:xfrm>
            <a:off x="392668" y="6089475"/>
            <a:ext cx="1721357" cy="4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Sep 2025</a:t>
            </a:r>
          </a:p>
        </p:txBody>
      </p:sp>
    </p:spTree>
    <p:extLst>
      <p:ext uri="{BB962C8B-B14F-4D97-AF65-F5344CB8AC3E}">
        <p14:creationId xmlns:p14="http://schemas.microsoft.com/office/powerpoint/2010/main" val="8891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6733</TotalTime>
  <Words>378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Coastal Soaring Association Prepaid Packages</vt:lpstr>
      <vt:lpstr>Six Pack ($595)</vt:lpstr>
      <vt:lpstr>Snowbird ($200-$500)</vt:lpstr>
      <vt:lpstr>Armchair Dream-to-Solo ($2795)</vt:lpstr>
      <vt:lpstr>Solo-to-Certificate ($2395)</vt:lpstr>
      <vt:lpstr>Add-On-Rating – Private ($2795)</vt:lpstr>
      <vt:lpstr>Add-On-Rating – Commercial ($3495)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Soaring Packages</dc:title>
  <dc:creator>Thomas johnson</dc:creator>
  <cp:lastModifiedBy>John Bolyard</cp:lastModifiedBy>
  <cp:revision>48</cp:revision>
  <dcterms:created xsi:type="dcterms:W3CDTF">2016-09-06T19:42:57Z</dcterms:created>
  <dcterms:modified xsi:type="dcterms:W3CDTF">2025-09-09T00:12:47Z</dcterms:modified>
</cp:coreProperties>
</file>