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69" r:id="rId4"/>
    <p:sldId id="259" r:id="rId5"/>
    <p:sldId id="258" r:id="rId6"/>
    <p:sldId id="262" r:id="rId7"/>
    <p:sldId id="265" r:id="rId8"/>
    <p:sldId id="260" r:id="rId9"/>
    <p:sldId id="264" r:id="rId10"/>
    <p:sldId id="261" r:id="rId11"/>
    <p:sldId id="263" r:id="rId12"/>
    <p:sldId id="276" r:id="rId13"/>
    <p:sldId id="271" r:id="rId14"/>
    <p:sldId id="272" r:id="rId15"/>
    <p:sldId id="273" r:id="rId16"/>
    <p:sldId id="274" r:id="rId17"/>
    <p:sldId id="277" r:id="rId18"/>
    <p:sldId id="278" r:id="rId19"/>
    <p:sldId id="280" r:id="rId20"/>
    <p:sldId id="266" r:id="rId21"/>
    <p:sldId id="267" r:id="rId22"/>
    <p:sldId id="26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1"/>
  </p:normalViewPr>
  <p:slideViewPr>
    <p:cSldViewPr snapToGrid="0" snapToObjects="1">
      <p:cViewPr varScale="1">
        <p:scale>
          <a:sx n="109" d="100"/>
          <a:sy n="109" d="100"/>
        </p:scale>
        <p:origin x="172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416182-C2BC-9043-9BB6-5FDA44687CD4}" type="datetimeFigureOut">
              <a:rPr lang="en-US" smtClean="0"/>
              <a:t>6/7/19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8A776-02C7-964F-9E6D-DDBC91234823}" type="slidenum">
              <a:rPr lang="en-US" smtClean="0"/>
              <a:t>‹#›</a:t>
            </a:fld>
            <a:endParaRPr lang="en-US"/>
          </a:p>
        </p:txBody>
      </p:sp>
    </p:spTree>
    <p:extLst>
      <p:ext uri="{BB962C8B-B14F-4D97-AF65-F5344CB8AC3E}">
        <p14:creationId xmlns:p14="http://schemas.microsoft.com/office/powerpoint/2010/main" val="29995908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8A776-02C7-964F-9E6D-DDBC91234823}" type="slidenum">
              <a:rPr lang="en-US" smtClean="0"/>
              <a:t>7</a:t>
            </a:fld>
            <a:endParaRPr lang="en-US"/>
          </a:p>
        </p:txBody>
      </p:sp>
    </p:spTree>
    <p:extLst>
      <p:ext uri="{BB962C8B-B14F-4D97-AF65-F5344CB8AC3E}">
        <p14:creationId xmlns:p14="http://schemas.microsoft.com/office/powerpoint/2010/main" val="308197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5004D3-0EC8-A54B-9CAE-613406844CE3}" type="datetimeFigureOut">
              <a:rPr lang="en-US" smtClean="0"/>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370A2-947B-0B40-8819-B281FDB64265}" type="slidenum">
              <a:rPr lang="en-US" smtClean="0"/>
              <a:t>‹#›</a:t>
            </a:fld>
            <a:endParaRPr lang="en-US"/>
          </a:p>
        </p:txBody>
      </p:sp>
    </p:spTree>
    <p:extLst>
      <p:ext uri="{BB962C8B-B14F-4D97-AF65-F5344CB8AC3E}">
        <p14:creationId xmlns:p14="http://schemas.microsoft.com/office/powerpoint/2010/main" val="360419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5004D3-0EC8-A54B-9CAE-613406844CE3}" type="datetimeFigureOut">
              <a:rPr lang="en-US" smtClean="0"/>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370A2-947B-0B40-8819-B281FDB64265}" type="slidenum">
              <a:rPr lang="en-US" smtClean="0"/>
              <a:t>‹#›</a:t>
            </a:fld>
            <a:endParaRPr lang="en-US"/>
          </a:p>
        </p:txBody>
      </p:sp>
    </p:spTree>
    <p:extLst>
      <p:ext uri="{BB962C8B-B14F-4D97-AF65-F5344CB8AC3E}">
        <p14:creationId xmlns:p14="http://schemas.microsoft.com/office/powerpoint/2010/main" val="229695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5004D3-0EC8-A54B-9CAE-613406844CE3}" type="datetimeFigureOut">
              <a:rPr lang="en-US" smtClean="0"/>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370A2-947B-0B40-8819-B281FDB64265}" type="slidenum">
              <a:rPr lang="en-US" smtClean="0"/>
              <a:t>‹#›</a:t>
            </a:fld>
            <a:endParaRPr lang="en-US"/>
          </a:p>
        </p:txBody>
      </p:sp>
    </p:spTree>
    <p:extLst>
      <p:ext uri="{BB962C8B-B14F-4D97-AF65-F5344CB8AC3E}">
        <p14:creationId xmlns:p14="http://schemas.microsoft.com/office/powerpoint/2010/main" val="222755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5004D3-0EC8-A54B-9CAE-613406844CE3}" type="datetimeFigureOut">
              <a:rPr lang="en-US" smtClean="0"/>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370A2-947B-0B40-8819-B281FDB64265}" type="slidenum">
              <a:rPr lang="en-US" smtClean="0"/>
              <a:t>‹#›</a:t>
            </a:fld>
            <a:endParaRPr lang="en-US"/>
          </a:p>
        </p:txBody>
      </p:sp>
    </p:spTree>
    <p:extLst>
      <p:ext uri="{BB962C8B-B14F-4D97-AF65-F5344CB8AC3E}">
        <p14:creationId xmlns:p14="http://schemas.microsoft.com/office/powerpoint/2010/main" val="396596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5004D3-0EC8-A54B-9CAE-613406844CE3}" type="datetimeFigureOut">
              <a:rPr lang="en-US" smtClean="0"/>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370A2-947B-0B40-8819-B281FDB64265}" type="slidenum">
              <a:rPr lang="en-US" smtClean="0"/>
              <a:t>‹#›</a:t>
            </a:fld>
            <a:endParaRPr lang="en-US"/>
          </a:p>
        </p:txBody>
      </p:sp>
    </p:spTree>
    <p:extLst>
      <p:ext uri="{BB962C8B-B14F-4D97-AF65-F5344CB8AC3E}">
        <p14:creationId xmlns:p14="http://schemas.microsoft.com/office/powerpoint/2010/main" val="23618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5004D3-0EC8-A54B-9CAE-613406844CE3}" type="datetimeFigureOut">
              <a:rPr lang="en-US" smtClean="0"/>
              <a:t>6/7/19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370A2-947B-0B40-8819-B281FDB64265}" type="slidenum">
              <a:rPr lang="en-US" smtClean="0"/>
              <a:t>‹#›</a:t>
            </a:fld>
            <a:endParaRPr lang="en-US"/>
          </a:p>
        </p:txBody>
      </p:sp>
    </p:spTree>
    <p:extLst>
      <p:ext uri="{BB962C8B-B14F-4D97-AF65-F5344CB8AC3E}">
        <p14:creationId xmlns:p14="http://schemas.microsoft.com/office/powerpoint/2010/main" val="372096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5004D3-0EC8-A54B-9CAE-613406844CE3}" type="datetimeFigureOut">
              <a:rPr lang="en-US" smtClean="0"/>
              <a:t>6/7/19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1370A2-947B-0B40-8819-B281FDB64265}" type="slidenum">
              <a:rPr lang="en-US" smtClean="0"/>
              <a:t>‹#›</a:t>
            </a:fld>
            <a:endParaRPr lang="en-US"/>
          </a:p>
        </p:txBody>
      </p:sp>
    </p:spTree>
    <p:extLst>
      <p:ext uri="{BB962C8B-B14F-4D97-AF65-F5344CB8AC3E}">
        <p14:creationId xmlns:p14="http://schemas.microsoft.com/office/powerpoint/2010/main" val="180740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5004D3-0EC8-A54B-9CAE-613406844CE3}" type="datetimeFigureOut">
              <a:rPr lang="en-US" smtClean="0"/>
              <a:t>6/7/19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1370A2-947B-0B40-8819-B281FDB64265}" type="slidenum">
              <a:rPr lang="en-US" smtClean="0"/>
              <a:t>‹#›</a:t>
            </a:fld>
            <a:endParaRPr lang="en-US"/>
          </a:p>
        </p:txBody>
      </p:sp>
    </p:spTree>
    <p:extLst>
      <p:ext uri="{BB962C8B-B14F-4D97-AF65-F5344CB8AC3E}">
        <p14:creationId xmlns:p14="http://schemas.microsoft.com/office/powerpoint/2010/main" val="7733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004D3-0EC8-A54B-9CAE-613406844CE3}" type="datetimeFigureOut">
              <a:rPr lang="en-US" smtClean="0"/>
              <a:t>6/7/19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1370A2-947B-0B40-8819-B281FDB64265}" type="slidenum">
              <a:rPr lang="en-US" smtClean="0"/>
              <a:t>‹#›</a:t>
            </a:fld>
            <a:endParaRPr lang="en-US"/>
          </a:p>
        </p:txBody>
      </p:sp>
    </p:spTree>
    <p:extLst>
      <p:ext uri="{BB962C8B-B14F-4D97-AF65-F5344CB8AC3E}">
        <p14:creationId xmlns:p14="http://schemas.microsoft.com/office/powerpoint/2010/main" val="398389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004D3-0EC8-A54B-9CAE-613406844CE3}" type="datetimeFigureOut">
              <a:rPr lang="en-US" smtClean="0"/>
              <a:t>6/7/19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370A2-947B-0B40-8819-B281FDB64265}" type="slidenum">
              <a:rPr lang="en-US" smtClean="0"/>
              <a:t>‹#›</a:t>
            </a:fld>
            <a:endParaRPr lang="en-US"/>
          </a:p>
        </p:txBody>
      </p:sp>
    </p:spTree>
    <p:extLst>
      <p:ext uri="{BB962C8B-B14F-4D97-AF65-F5344CB8AC3E}">
        <p14:creationId xmlns:p14="http://schemas.microsoft.com/office/powerpoint/2010/main" val="226750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004D3-0EC8-A54B-9CAE-613406844CE3}" type="datetimeFigureOut">
              <a:rPr lang="en-US" smtClean="0"/>
              <a:t>6/7/19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370A2-947B-0B40-8819-B281FDB64265}" type="slidenum">
              <a:rPr lang="en-US" smtClean="0"/>
              <a:t>‹#›</a:t>
            </a:fld>
            <a:endParaRPr lang="en-US"/>
          </a:p>
        </p:txBody>
      </p:sp>
    </p:spTree>
    <p:extLst>
      <p:ext uri="{BB962C8B-B14F-4D97-AF65-F5344CB8AC3E}">
        <p14:creationId xmlns:p14="http://schemas.microsoft.com/office/powerpoint/2010/main" val="42679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004D3-0EC8-A54B-9CAE-613406844CE3}" type="datetimeFigureOut">
              <a:rPr lang="en-US" smtClean="0"/>
              <a:t>6/7/19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370A2-947B-0B40-8819-B281FDB64265}" type="slidenum">
              <a:rPr lang="en-US" smtClean="0"/>
              <a:t>‹#›</a:t>
            </a:fld>
            <a:endParaRPr lang="en-US"/>
          </a:p>
        </p:txBody>
      </p:sp>
    </p:spTree>
    <p:extLst>
      <p:ext uri="{BB962C8B-B14F-4D97-AF65-F5344CB8AC3E}">
        <p14:creationId xmlns:p14="http://schemas.microsoft.com/office/powerpoint/2010/main" val="2326507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manuscriptwishlist.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renda-drake.com/contest-schedule/" TargetMode="External"/><Relationship Id="rId2" Type="http://schemas.openxmlformats.org/officeDocument/2006/relationships/hyperlink" Target="http://www.brenda-drake.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reviseresubmit.com" TargetMode="External"/><Relationship Id="rId2" Type="http://schemas.openxmlformats.org/officeDocument/2006/relationships/hyperlink" Target="http://www.dvpit.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bpitch.com/" TargetMode="External"/><Relationship Id="rId7" Type="http://schemas.openxmlformats.org/officeDocument/2006/relationships/hyperlink" Target="https://heidinorrod.wordpress.com/adpit/" TargetMode="External"/><Relationship Id="rId2" Type="http://schemas.openxmlformats.org/officeDocument/2006/relationships/hyperlink" Target="https://twitter.com/search?q=%23PBPitch&amp;src=typd" TargetMode="External"/><Relationship Id="rId1" Type="http://schemas.openxmlformats.org/officeDocument/2006/relationships/slideLayout" Target="../slideLayouts/slideLayout2.xml"/><Relationship Id="rId6" Type="http://schemas.openxmlformats.org/officeDocument/2006/relationships/hyperlink" Target="https://twitter.com/search?q=%23Adpit&amp;src=typd" TargetMode="External"/><Relationship Id="rId5" Type="http://schemas.openxmlformats.org/officeDocument/2006/relationships/hyperlink" Target="https://heidinorrod.wordpress.com/kidpit/" TargetMode="External"/><Relationship Id="rId4" Type="http://schemas.openxmlformats.org/officeDocument/2006/relationships/hyperlink" Target="https://twitter.com/search?q=%23KidPit&amp;src=typ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dankoboldt.com/sffpit/" TargetMode="External"/><Relationship Id="rId2" Type="http://schemas.openxmlformats.org/officeDocument/2006/relationships/hyperlink" Target="https://twitter.com/search?q=%23SFFPit&amp;src=typd" TargetMode="External"/><Relationship Id="rId1" Type="http://schemas.openxmlformats.org/officeDocument/2006/relationships/slideLayout" Target="../slideLayouts/slideLayout2.xml"/><Relationship Id="rId5" Type="http://schemas.openxmlformats.org/officeDocument/2006/relationships/hyperlink" Target="https://allthekissing.com/kisspitch/" TargetMode="External"/><Relationship Id="rId4" Type="http://schemas.openxmlformats.org/officeDocument/2006/relationships/hyperlink" Target="http://jasonhuebinger.com/pitdar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search?q=%23SonofaPitch&amp;src=typd" TargetMode="External"/><Relationship Id="rId2" Type="http://schemas.openxmlformats.org/officeDocument/2006/relationships/hyperlink" Target="http://www.insecurewriterssupportgroup.com/p/iwsg-twitter-pitch.html" TargetMode="External"/><Relationship Id="rId1" Type="http://schemas.openxmlformats.org/officeDocument/2006/relationships/slideLayout" Target="../slideLayouts/slideLayout2.xml"/><Relationship Id="rId5" Type="http://schemas.openxmlformats.org/officeDocument/2006/relationships/hyperlink" Target="http://kjhstories.blogspot.com/2017/01/say-what-son-of-pitch-is-back.html" TargetMode="External"/><Relationship Id="rId4" Type="http://schemas.openxmlformats.org/officeDocument/2006/relationships/hyperlink" Target="https://twitter.com/hashtag/SOAP18?src=hash"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reedsy.com" TargetMode="External"/><Relationship Id="rId2" Type="http://schemas.openxmlformats.org/officeDocument/2006/relationships/hyperlink" Target="http://www.scbwi.org/events-hom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aronline.org" TargetMode="External"/><Relationship Id="rId2" Type="http://schemas.openxmlformats.org/officeDocument/2006/relationships/hyperlink" Target="http://www.scbwi.org" TargetMode="External"/><Relationship Id="rId1" Type="http://schemas.openxmlformats.org/officeDocument/2006/relationships/slideLayout" Target="../slideLayouts/slideLayout2.xml"/><Relationship Id="rId5" Type="http://schemas.openxmlformats.org/officeDocument/2006/relationships/hyperlink" Target="http://www.publishersmarketplace.com" TargetMode="External"/><Relationship Id="rId4" Type="http://schemas.openxmlformats.org/officeDocument/2006/relationships/hyperlink" Target="http://www.pw.org/literary_agen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b="1" dirty="0">
                <a:latin typeface="Garamond"/>
                <a:cs typeface="Garamond"/>
              </a:rPr>
              <a:t>Beyond the Query Letter:</a:t>
            </a:r>
            <a:br>
              <a:rPr lang="en-US" dirty="0">
                <a:latin typeface="Garamond"/>
                <a:cs typeface="Garamond"/>
              </a:rPr>
            </a:br>
            <a:r>
              <a:rPr lang="en-US" dirty="0">
                <a:latin typeface="Garamond"/>
                <a:cs typeface="Garamond"/>
              </a:rPr>
              <a:t>Finding an agent </a:t>
            </a:r>
            <a:br>
              <a:rPr lang="en-US" dirty="0">
                <a:latin typeface="Garamond"/>
                <a:cs typeface="Garamond"/>
              </a:rPr>
            </a:br>
            <a:r>
              <a:rPr lang="en-US" dirty="0">
                <a:latin typeface="Garamond"/>
                <a:cs typeface="Garamond"/>
              </a:rPr>
              <a:t>through conventional, and not-so-conventional, methods.</a:t>
            </a:r>
          </a:p>
        </p:txBody>
      </p:sp>
      <p:sp>
        <p:nvSpPr>
          <p:cNvPr id="3" name="Subtitle 2"/>
          <p:cNvSpPr>
            <a:spLocks noGrp="1"/>
          </p:cNvSpPr>
          <p:nvPr>
            <p:ph type="subTitle" idx="1"/>
          </p:nvPr>
        </p:nvSpPr>
        <p:spPr>
          <a:xfrm>
            <a:off x="1371600" y="4335585"/>
            <a:ext cx="6400800" cy="1752600"/>
          </a:xfrm>
        </p:spPr>
        <p:txBody>
          <a:bodyPr/>
          <a:lstStyle/>
          <a:p>
            <a:r>
              <a:rPr lang="en-US" dirty="0">
                <a:latin typeface="Garamond"/>
                <a:cs typeface="Garamond"/>
              </a:rPr>
              <a:t>Carrie Howland</a:t>
            </a:r>
          </a:p>
          <a:p>
            <a:r>
              <a:rPr lang="en-US" dirty="0">
                <a:latin typeface="Garamond"/>
                <a:cs typeface="Garamond"/>
              </a:rPr>
              <a:t>Literary Agent and President</a:t>
            </a:r>
          </a:p>
          <a:p>
            <a:r>
              <a:rPr lang="en-US" dirty="0">
                <a:latin typeface="Garamond"/>
                <a:cs typeface="Garamond"/>
              </a:rPr>
              <a:t>Howland Literary, LLC</a:t>
            </a:r>
          </a:p>
        </p:txBody>
      </p:sp>
    </p:spTree>
    <p:extLst>
      <p:ext uri="{BB962C8B-B14F-4D97-AF65-F5344CB8AC3E}">
        <p14:creationId xmlns:p14="http://schemas.microsoft.com/office/powerpoint/2010/main" val="828473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b="1" dirty="0">
                <a:latin typeface="Garamond"/>
                <a:cs typeface="Garamond"/>
              </a:rPr>
              <a:t>Manuscript Wish List</a:t>
            </a:r>
          </a:p>
        </p:txBody>
      </p:sp>
      <p:sp>
        <p:nvSpPr>
          <p:cNvPr id="4" name="Content Placeholder 3"/>
          <p:cNvSpPr>
            <a:spLocks noGrp="1"/>
          </p:cNvSpPr>
          <p:nvPr>
            <p:ph idx="1"/>
          </p:nvPr>
        </p:nvSpPr>
        <p:spPr>
          <a:xfrm>
            <a:off x="-170271" y="1822052"/>
            <a:ext cx="9314271" cy="5187531"/>
          </a:xfrm>
        </p:spPr>
        <p:txBody>
          <a:bodyPr>
            <a:normAutofit/>
          </a:bodyPr>
          <a:lstStyle/>
          <a:p>
            <a:pPr lvl="2"/>
            <a:r>
              <a:rPr lang="en-US" sz="3200" dirty="0">
                <a:latin typeface="Garamond"/>
                <a:cs typeface="Garamond"/>
              </a:rPr>
              <a:t>Answers the question “What do publishing professionals wish they had in their inbox?”</a:t>
            </a:r>
          </a:p>
          <a:p>
            <a:pPr lvl="2"/>
            <a:r>
              <a:rPr lang="en-US" sz="3200" dirty="0">
                <a:latin typeface="Garamond"/>
                <a:cs typeface="Garamond"/>
              </a:rPr>
              <a:t>Agents/editors list what they’re looking for, so authors can find a match for their work.</a:t>
            </a:r>
          </a:p>
          <a:p>
            <a:pPr lvl="2"/>
            <a:r>
              <a:rPr lang="en-US" sz="3200" dirty="0">
                <a:latin typeface="Garamond"/>
                <a:cs typeface="Garamond"/>
              </a:rPr>
              <a:t>Search by agent/editor/genre/keyword</a:t>
            </a:r>
          </a:p>
          <a:p>
            <a:pPr lvl="2"/>
            <a:r>
              <a:rPr lang="en-US" sz="3200" dirty="0">
                <a:latin typeface="Garamond"/>
                <a:cs typeface="Garamond"/>
              </a:rPr>
              <a:t>Website: </a:t>
            </a:r>
            <a:r>
              <a:rPr lang="en-US" sz="3200" u="sng" dirty="0">
                <a:latin typeface="Garamond"/>
                <a:cs typeface="Garamond"/>
                <a:hlinkClick r:id="rId2"/>
              </a:rPr>
              <a:t>http://www.manuscriptwishlist.com</a:t>
            </a:r>
            <a:endParaRPr lang="en-US" sz="3200" u="sng" dirty="0">
              <a:latin typeface="Garamond"/>
              <a:cs typeface="Garamond"/>
            </a:endParaRPr>
          </a:p>
          <a:p>
            <a:pPr lvl="2"/>
            <a:r>
              <a:rPr lang="en-US" sz="3200" dirty="0">
                <a:latin typeface="Garamond"/>
                <a:cs typeface="Garamond"/>
              </a:rPr>
              <a:t>Twitter </a:t>
            </a:r>
            <a:r>
              <a:rPr lang="en-US" sz="3200" dirty="0" err="1">
                <a:latin typeface="Garamond"/>
                <a:cs typeface="Garamond"/>
              </a:rPr>
              <a:t>hashtag</a:t>
            </a:r>
            <a:r>
              <a:rPr lang="en-US" sz="3200" dirty="0">
                <a:latin typeface="Garamond"/>
                <a:cs typeface="Garamond"/>
              </a:rPr>
              <a:t>: #MSWL</a:t>
            </a:r>
          </a:p>
          <a:p>
            <a:pPr lvl="2"/>
            <a:endParaRPr lang="en-US" sz="2800" dirty="0">
              <a:latin typeface="Garamond"/>
              <a:cs typeface="Garamond"/>
            </a:endParaRPr>
          </a:p>
          <a:p>
            <a:pPr marL="0" indent="0">
              <a:buNone/>
            </a:pPr>
            <a:endParaRPr lang="en-US" dirty="0"/>
          </a:p>
        </p:txBody>
      </p:sp>
    </p:spTree>
    <p:extLst>
      <p:ext uri="{BB962C8B-B14F-4D97-AF65-F5344CB8AC3E}">
        <p14:creationId xmlns:p14="http://schemas.microsoft.com/office/powerpoint/2010/main" val="1126042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Garamond"/>
                <a:cs typeface="Garamond"/>
              </a:rPr>
              <a:t>Pitch Contests</a:t>
            </a:r>
          </a:p>
        </p:txBody>
      </p:sp>
      <p:sp>
        <p:nvSpPr>
          <p:cNvPr id="3" name="Content Placeholder 2"/>
          <p:cNvSpPr>
            <a:spLocks noGrp="1"/>
          </p:cNvSpPr>
          <p:nvPr>
            <p:ph idx="1"/>
          </p:nvPr>
        </p:nvSpPr>
        <p:spPr>
          <a:xfrm>
            <a:off x="457200" y="1417638"/>
            <a:ext cx="8229600" cy="4708526"/>
          </a:xfrm>
        </p:spPr>
        <p:txBody>
          <a:bodyPr>
            <a:normAutofit fontScale="25000" lnSpcReduction="20000"/>
          </a:bodyPr>
          <a:lstStyle/>
          <a:p>
            <a:pPr lvl="2"/>
            <a:r>
              <a:rPr lang="en-US" sz="9600" i="1" dirty="0">
                <a:latin typeface="Garamond"/>
                <a:cs typeface="Garamond"/>
              </a:rPr>
              <a:t>Brenda Drake, </a:t>
            </a:r>
            <a:r>
              <a:rPr lang="en-US" sz="9600" u="sng" dirty="0">
                <a:latin typeface="Garamond"/>
                <a:cs typeface="Garamond"/>
                <a:hlinkClick r:id="rId2"/>
              </a:rPr>
              <a:t>www.brenda-drake.com</a:t>
            </a:r>
            <a:r>
              <a:rPr lang="en-US" sz="9600" dirty="0">
                <a:latin typeface="Garamond"/>
                <a:cs typeface="Garamond"/>
              </a:rPr>
              <a:t>, @</a:t>
            </a:r>
            <a:r>
              <a:rPr lang="en-US" sz="9600" dirty="0" err="1">
                <a:latin typeface="Garamond"/>
                <a:cs typeface="Garamond"/>
              </a:rPr>
              <a:t>brendadrake</a:t>
            </a:r>
            <a:endParaRPr lang="en-US" sz="9600" dirty="0">
              <a:latin typeface="Garamond"/>
              <a:cs typeface="Garamond"/>
            </a:endParaRPr>
          </a:p>
          <a:p>
            <a:pPr lvl="3"/>
            <a:r>
              <a:rPr lang="en-US" sz="9600" b="1" dirty="0">
                <a:latin typeface="Garamond"/>
                <a:cs typeface="Garamond"/>
              </a:rPr>
              <a:t>Pitch Madness:</a:t>
            </a:r>
            <a:r>
              <a:rPr lang="en-US" sz="9600" dirty="0">
                <a:latin typeface="Garamond"/>
                <a:cs typeface="Garamond"/>
              </a:rPr>
              <a:t> writers submit pitches, top 60 are chosen to participate, agents play against each other for submissions</a:t>
            </a:r>
            <a:endParaRPr lang="en-US" sz="9600" baseline="-25000" dirty="0">
              <a:latin typeface="Garamond"/>
              <a:cs typeface="Garamond"/>
            </a:endParaRPr>
          </a:p>
          <a:p>
            <a:pPr lvl="3"/>
            <a:r>
              <a:rPr lang="en-US" sz="9600" b="1" dirty="0" err="1">
                <a:latin typeface="Garamond"/>
                <a:cs typeface="Garamond"/>
              </a:rPr>
              <a:t>PitMad</a:t>
            </a:r>
            <a:r>
              <a:rPr lang="en-US" sz="9600" b="1" dirty="0">
                <a:latin typeface="Garamond"/>
                <a:cs typeface="Garamond"/>
              </a:rPr>
              <a:t>:</a:t>
            </a:r>
            <a:r>
              <a:rPr lang="en-US" sz="9600" dirty="0">
                <a:latin typeface="Garamond"/>
                <a:cs typeface="Garamond"/>
              </a:rPr>
              <a:t> runs on Twitter as #</a:t>
            </a:r>
            <a:r>
              <a:rPr lang="en-US" sz="9600" dirty="0" err="1">
                <a:latin typeface="Garamond"/>
                <a:cs typeface="Garamond"/>
              </a:rPr>
              <a:t>PitMad</a:t>
            </a:r>
            <a:r>
              <a:rPr lang="en-US" sz="9600" dirty="0">
                <a:latin typeface="Garamond"/>
                <a:cs typeface="Garamond"/>
              </a:rPr>
              <a:t>, anyone can participate with #</a:t>
            </a:r>
            <a:r>
              <a:rPr lang="en-US" sz="9600" dirty="0" err="1">
                <a:latin typeface="Garamond"/>
                <a:cs typeface="Garamond"/>
              </a:rPr>
              <a:t>PitMad</a:t>
            </a:r>
            <a:r>
              <a:rPr lang="en-US" sz="9600" dirty="0">
                <a:latin typeface="Garamond"/>
                <a:cs typeface="Garamond"/>
              </a:rPr>
              <a:t> and #YA, #MG, #PB, according to genre (see contest schedule on Brenda’s website)</a:t>
            </a:r>
          </a:p>
          <a:p>
            <a:pPr lvl="3"/>
            <a:r>
              <a:rPr lang="en-US" sz="9600" b="1" dirty="0">
                <a:latin typeface="Garamond"/>
                <a:cs typeface="Garamond"/>
              </a:rPr>
              <a:t>Pitch Wars:</a:t>
            </a:r>
            <a:r>
              <a:rPr lang="en-US" sz="9600" dirty="0">
                <a:latin typeface="Garamond"/>
                <a:cs typeface="Garamond"/>
              </a:rPr>
              <a:t> published/agented authors, editors, or industry interns read an entire manuscript and help polish for submission.</a:t>
            </a:r>
          </a:p>
          <a:p>
            <a:pPr lvl="3"/>
            <a:r>
              <a:rPr lang="en-US" sz="9600" dirty="0">
                <a:latin typeface="Garamond"/>
                <a:cs typeface="Garamond"/>
              </a:rPr>
              <a:t>Full schedule with dates available at: </a:t>
            </a:r>
            <a:r>
              <a:rPr lang="en-US" sz="9600" dirty="0">
                <a:latin typeface="Garamond"/>
                <a:cs typeface="Garamond"/>
                <a:hlinkClick r:id="rId3"/>
              </a:rPr>
              <a:t>http://www.brenda-drake.com/contest-schedule/</a:t>
            </a:r>
            <a:r>
              <a:rPr lang="en-US" sz="9600" dirty="0">
                <a:latin typeface="Garamond"/>
                <a:cs typeface="Garamond"/>
              </a:rPr>
              <a:t> </a:t>
            </a:r>
          </a:p>
          <a:p>
            <a:endParaRPr lang="en-US" dirty="0"/>
          </a:p>
        </p:txBody>
      </p:sp>
    </p:spTree>
    <p:extLst>
      <p:ext uri="{BB962C8B-B14F-4D97-AF65-F5344CB8AC3E}">
        <p14:creationId xmlns:p14="http://schemas.microsoft.com/office/powerpoint/2010/main" val="659579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6CA8D-D1E1-6941-B612-153C814D6A48}"/>
              </a:ext>
            </a:extLst>
          </p:cNvPr>
          <p:cNvSpPr>
            <a:spLocks noGrp="1"/>
          </p:cNvSpPr>
          <p:nvPr>
            <p:ph type="ctrTitle"/>
          </p:nvPr>
        </p:nvSpPr>
        <p:spPr>
          <a:xfrm>
            <a:off x="633046" y="1847851"/>
            <a:ext cx="7825154" cy="1752600"/>
          </a:xfrm>
        </p:spPr>
        <p:txBody>
          <a:bodyPr>
            <a:normAutofit fontScale="90000"/>
          </a:bodyPr>
          <a:lstStyle/>
          <a:p>
            <a:r>
              <a:rPr lang="en-US" dirty="0">
                <a:latin typeface="Garamond" panose="02020404030301010803" pitchFamily="18" charset="0"/>
              </a:rPr>
              <a:t>What do you mean you CAN’T get ALL this </a:t>
            </a:r>
            <a:r>
              <a:rPr lang="en-US" u="sng" dirty="0">
                <a:latin typeface="Garamond" panose="02020404030301010803" pitchFamily="18" charset="0"/>
              </a:rPr>
              <a:t>great</a:t>
            </a:r>
            <a:r>
              <a:rPr lang="en-US" dirty="0">
                <a:latin typeface="Garamond" panose="02020404030301010803" pitchFamily="18" charset="0"/>
              </a:rPr>
              <a:t> information down quickly enough???</a:t>
            </a:r>
            <a:endParaRPr lang="en-US" dirty="0"/>
          </a:p>
        </p:txBody>
      </p:sp>
      <p:sp>
        <p:nvSpPr>
          <p:cNvPr id="3" name="Subtitle 2">
            <a:extLst>
              <a:ext uri="{FF2B5EF4-FFF2-40B4-BE49-F238E27FC236}">
                <a16:creationId xmlns:a16="http://schemas.microsoft.com/office/drawing/2014/main" id="{B2020DC2-CF2A-5E4F-A95E-C8079DD2185D}"/>
              </a:ext>
            </a:extLst>
          </p:cNvPr>
          <p:cNvSpPr>
            <a:spLocks noGrp="1"/>
          </p:cNvSpPr>
          <p:nvPr>
            <p:ph type="subTitle" idx="1"/>
          </p:nvPr>
        </p:nvSpPr>
        <p:spPr/>
        <p:txBody>
          <a:bodyPr/>
          <a:lstStyle/>
          <a:p>
            <a:r>
              <a:rPr lang="en-US" i="1" dirty="0"/>
              <a:t>Don’t worry…I’ve compiled it all in a single document and am happy to email it to you.</a:t>
            </a:r>
          </a:p>
          <a:p>
            <a:endParaRPr lang="en-US" dirty="0"/>
          </a:p>
        </p:txBody>
      </p:sp>
    </p:spTree>
    <p:extLst>
      <p:ext uri="{BB962C8B-B14F-4D97-AF65-F5344CB8AC3E}">
        <p14:creationId xmlns:p14="http://schemas.microsoft.com/office/powerpoint/2010/main" val="3672847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a:cs typeface="Garamond"/>
              </a:rPr>
              <a:t>Pitch Contests, continued</a:t>
            </a:r>
            <a:r>
              <a:rPr lang="is-IS" b="1" dirty="0">
                <a:latin typeface="Garamond"/>
                <a:cs typeface="Garamond"/>
              </a:rPr>
              <a:t>…</a:t>
            </a:r>
            <a:endParaRPr lang="en-US" dirty="0"/>
          </a:p>
        </p:txBody>
      </p:sp>
      <p:sp>
        <p:nvSpPr>
          <p:cNvPr id="3" name="Content Placeholder 2"/>
          <p:cNvSpPr>
            <a:spLocks noGrp="1"/>
          </p:cNvSpPr>
          <p:nvPr>
            <p:ph idx="1"/>
          </p:nvPr>
        </p:nvSpPr>
        <p:spPr>
          <a:xfrm>
            <a:off x="457199" y="1600200"/>
            <a:ext cx="8396159" cy="4946987"/>
          </a:xfrm>
        </p:spPr>
        <p:txBody>
          <a:bodyPr>
            <a:normAutofit lnSpcReduction="10000"/>
          </a:bodyPr>
          <a:lstStyle/>
          <a:p>
            <a:r>
              <a:rPr lang="en-US" b="1" dirty="0">
                <a:latin typeface="Garamond"/>
                <a:cs typeface="Garamond"/>
              </a:rPr>
              <a:t>DV Pit: </a:t>
            </a:r>
            <a:r>
              <a:rPr lang="en-US" dirty="0">
                <a:latin typeface="Garamond"/>
                <a:cs typeface="Garamond"/>
              </a:rPr>
              <a:t>Pitch party for marginalized authors and illustrators only.</a:t>
            </a:r>
          </a:p>
          <a:p>
            <a:pPr lvl="1"/>
            <a:r>
              <a:rPr lang="en-US" dirty="0">
                <a:latin typeface="Garamond"/>
                <a:cs typeface="Garamond"/>
              </a:rPr>
              <a:t>Held annually in April</a:t>
            </a:r>
          </a:p>
          <a:p>
            <a:pPr lvl="1"/>
            <a:r>
              <a:rPr lang="en-US" dirty="0">
                <a:latin typeface="Garamond"/>
                <a:cs typeface="Garamond"/>
              </a:rPr>
              <a:t>Children’s Fiction/Nonfiction </a:t>
            </a:r>
          </a:p>
          <a:p>
            <a:pPr lvl="1"/>
            <a:r>
              <a:rPr lang="en-US" dirty="0">
                <a:latin typeface="Garamond"/>
                <a:cs typeface="Garamond"/>
                <a:hlinkClick r:id="rId2"/>
              </a:rPr>
              <a:t>http://www.dvpit.com</a:t>
            </a:r>
            <a:endParaRPr lang="en-US" dirty="0">
              <a:latin typeface="Garamond"/>
              <a:cs typeface="Garamond"/>
            </a:endParaRPr>
          </a:p>
          <a:p>
            <a:pPr lvl="1"/>
            <a:r>
              <a:rPr lang="en-US" dirty="0">
                <a:latin typeface="Garamond"/>
                <a:cs typeface="Garamond"/>
              </a:rPr>
              <a:t>#</a:t>
            </a:r>
            <a:r>
              <a:rPr lang="en-US" dirty="0" err="1">
                <a:latin typeface="Garamond"/>
                <a:cs typeface="Garamond"/>
              </a:rPr>
              <a:t>DVPit</a:t>
            </a:r>
            <a:endParaRPr lang="en-US" dirty="0">
              <a:latin typeface="Garamond"/>
              <a:cs typeface="Garamond"/>
            </a:endParaRPr>
          </a:p>
          <a:p>
            <a:r>
              <a:rPr lang="en-US" b="1" dirty="0">
                <a:latin typeface="Garamond"/>
                <a:cs typeface="Garamond"/>
              </a:rPr>
              <a:t>Revise and Resubmit: </a:t>
            </a:r>
          </a:p>
          <a:p>
            <a:pPr lvl="1"/>
            <a:r>
              <a:rPr lang="en-US" dirty="0">
                <a:latin typeface="Garamond"/>
                <a:cs typeface="Garamond"/>
              </a:rPr>
              <a:t>#</a:t>
            </a:r>
            <a:r>
              <a:rPr lang="en-US" dirty="0" err="1">
                <a:latin typeface="Garamond"/>
                <a:cs typeface="Garamond"/>
              </a:rPr>
              <a:t>RevPit</a:t>
            </a:r>
            <a:endParaRPr lang="en-US" dirty="0">
              <a:latin typeface="Garamond"/>
              <a:cs typeface="Garamond"/>
            </a:endParaRPr>
          </a:p>
          <a:p>
            <a:pPr lvl="1"/>
            <a:r>
              <a:rPr lang="en-US" dirty="0">
                <a:latin typeface="Garamond"/>
                <a:cs typeface="Garamond"/>
              </a:rPr>
              <a:t>Get feedback from professional editors</a:t>
            </a:r>
          </a:p>
          <a:p>
            <a:pPr lvl="1"/>
            <a:r>
              <a:rPr lang="en-US" dirty="0">
                <a:latin typeface="Garamond"/>
                <a:cs typeface="Garamond"/>
                <a:hlinkClick r:id="rId3"/>
              </a:rPr>
              <a:t>http://www.reviseresubmit.com</a:t>
            </a:r>
            <a:r>
              <a:rPr lang="en-US" dirty="0">
                <a:latin typeface="Garamond"/>
                <a:cs typeface="Garamond"/>
              </a:rPr>
              <a:t> </a:t>
            </a:r>
          </a:p>
          <a:p>
            <a:pPr marL="457200" lvl="1" indent="0">
              <a:buNone/>
            </a:pPr>
            <a:endParaRPr lang="en-US" dirty="0"/>
          </a:p>
          <a:p>
            <a:pPr lvl="1"/>
            <a:endParaRPr lang="en-US" dirty="0"/>
          </a:p>
        </p:txBody>
      </p:sp>
    </p:spTree>
    <p:extLst>
      <p:ext uri="{BB962C8B-B14F-4D97-AF65-F5344CB8AC3E}">
        <p14:creationId xmlns:p14="http://schemas.microsoft.com/office/powerpoint/2010/main" val="65259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4EC8-3B38-2443-A601-3ACCD6D1B80D}"/>
              </a:ext>
            </a:extLst>
          </p:cNvPr>
          <p:cNvSpPr>
            <a:spLocks noGrp="1"/>
          </p:cNvSpPr>
          <p:nvPr>
            <p:ph type="title"/>
          </p:nvPr>
        </p:nvSpPr>
        <p:spPr>
          <a:xfrm>
            <a:off x="457200" y="602884"/>
            <a:ext cx="8229600" cy="1143000"/>
          </a:xfrm>
        </p:spPr>
        <p:txBody>
          <a:bodyPr>
            <a:normAutofit fontScale="90000"/>
          </a:bodyPr>
          <a:lstStyle/>
          <a:p>
            <a:br>
              <a:rPr lang="en-US" sz="4900" b="1" dirty="0">
                <a:latin typeface="Garamond" panose="02020404030301010803" pitchFamily="18" charset="0"/>
              </a:rPr>
            </a:br>
            <a:r>
              <a:rPr lang="en-US" sz="4900" b="1" dirty="0">
                <a:latin typeface="Garamond" panose="02020404030301010803" pitchFamily="18" charset="0"/>
              </a:rPr>
              <a:t>Contests and Twitter Hashtags with websites and explanations:</a:t>
            </a:r>
            <a:br>
              <a:rPr lang="en-US" dirty="0"/>
            </a:br>
            <a:endParaRPr lang="en-US" dirty="0"/>
          </a:p>
        </p:txBody>
      </p:sp>
      <p:sp>
        <p:nvSpPr>
          <p:cNvPr id="3" name="Content Placeholder 2">
            <a:extLst>
              <a:ext uri="{FF2B5EF4-FFF2-40B4-BE49-F238E27FC236}">
                <a16:creationId xmlns:a16="http://schemas.microsoft.com/office/drawing/2014/main" id="{736BEF65-4066-D046-A98A-283CA0BCF658}"/>
              </a:ext>
            </a:extLst>
          </p:cNvPr>
          <p:cNvSpPr>
            <a:spLocks noGrp="1"/>
          </p:cNvSpPr>
          <p:nvPr>
            <p:ph idx="1"/>
          </p:nvPr>
        </p:nvSpPr>
        <p:spPr>
          <a:xfrm>
            <a:off x="457200" y="1981200"/>
            <a:ext cx="8229600" cy="4144963"/>
          </a:xfrm>
        </p:spPr>
        <p:txBody>
          <a:bodyPr>
            <a:noAutofit/>
          </a:bodyPr>
          <a:lstStyle/>
          <a:p>
            <a:pPr lvl="0"/>
            <a:r>
              <a:rPr lang="en-US" sz="2400" b="1" dirty="0">
                <a:latin typeface="Garamond" panose="02020404030301010803" pitchFamily="18" charset="0"/>
                <a:hlinkClick r:id="rId2"/>
              </a:rPr>
              <a:t>#PBPitch</a:t>
            </a:r>
            <a:r>
              <a:rPr lang="en-US" sz="2400" dirty="0">
                <a:latin typeface="Garamond" panose="02020404030301010803" pitchFamily="18" charset="0"/>
              </a:rPr>
              <a:t> picture book authors only. More info here: </a:t>
            </a:r>
            <a:r>
              <a:rPr lang="en-US" sz="2400" dirty="0">
                <a:latin typeface="Garamond" panose="02020404030301010803" pitchFamily="18" charset="0"/>
                <a:hlinkClick r:id="rId3"/>
              </a:rPr>
              <a:t>http://www.pbpitch.com/</a:t>
            </a:r>
            <a:endParaRPr lang="en-US" sz="2400" dirty="0">
              <a:latin typeface="Garamond" panose="02020404030301010803" pitchFamily="18" charset="0"/>
            </a:endParaRPr>
          </a:p>
          <a:p>
            <a:pPr lvl="0"/>
            <a:endParaRPr lang="en-US" sz="2400" dirty="0">
              <a:latin typeface="Garamond" panose="02020404030301010803" pitchFamily="18" charset="0"/>
            </a:endParaRPr>
          </a:p>
          <a:p>
            <a:pPr lvl="0"/>
            <a:r>
              <a:rPr lang="en-US" sz="2400" b="1" dirty="0">
                <a:latin typeface="Garamond" panose="02020404030301010803" pitchFamily="18" charset="0"/>
                <a:hlinkClick r:id="rId4"/>
              </a:rPr>
              <a:t>#KidPit</a:t>
            </a:r>
            <a:r>
              <a:rPr lang="en-US" sz="2400" b="1" dirty="0">
                <a:latin typeface="Garamond" panose="02020404030301010803" pitchFamily="18" charset="0"/>
              </a:rPr>
              <a:t> </a:t>
            </a:r>
            <a:r>
              <a:rPr lang="en-US" sz="2400" dirty="0">
                <a:latin typeface="Garamond" panose="02020404030301010803" pitchFamily="18" charset="0"/>
              </a:rPr>
              <a:t>ALL children’s literature genres (picture book, chapter book, early readers, middle grade, and young adult). More info here: </a:t>
            </a:r>
            <a:r>
              <a:rPr lang="en-US" sz="2400" dirty="0">
                <a:latin typeface="Garamond" panose="02020404030301010803" pitchFamily="18" charset="0"/>
                <a:hlinkClick r:id="rId5"/>
              </a:rPr>
              <a:t>https://heidinorrod.wordpress.com/kidpit/</a:t>
            </a:r>
            <a:endParaRPr lang="en-US" sz="2400" dirty="0">
              <a:latin typeface="Garamond" panose="02020404030301010803" pitchFamily="18" charset="0"/>
            </a:endParaRPr>
          </a:p>
          <a:p>
            <a:pPr lvl="0"/>
            <a:endParaRPr lang="en-US" sz="2400" dirty="0">
              <a:latin typeface="Garamond" panose="02020404030301010803" pitchFamily="18" charset="0"/>
            </a:endParaRPr>
          </a:p>
          <a:p>
            <a:pPr lvl="0"/>
            <a:r>
              <a:rPr lang="en-US" sz="2400" b="1" dirty="0">
                <a:latin typeface="Garamond" panose="02020404030301010803" pitchFamily="18" charset="0"/>
                <a:hlinkClick r:id="rId6"/>
              </a:rPr>
              <a:t>#AdPit</a:t>
            </a:r>
            <a:r>
              <a:rPr lang="en-US" sz="2400" b="1" dirty="0">
                <a:latin typeface="Garamond" panose="02020404030301010803" pitchFamily="18" charset="0"/>
              </a:rPr>
              <a:t> </a:t>
            </a:r>
            <a:r>
              <a:rPr lang="en-US" sz="2400" dirty="0">
                <a:latin typeface="Garamond" panose="02020404030301010803" pitchFamily="18" charset="0"/>
              </a:rPr>
              <a:t>Adult books only. This also includes “New Adult” which falls between young adult and adult literature. More info here: </a:t>
            </a:r>
            <a:r>
              <a:rPr lang="en-US" sz="2400" dirty="0">
                <a:latin typeface="Garamond" panose="02020404030301010803" pitchFamily="18" charset="0"/>
                <a:hlinkClick r:id="rId7"/>
              </a:rPr>
              <a:t>https://heidinorrod.wordpress.com/adpit/</a:t>
            </a:r>
            <a:endParaRPr lang="en-US" sz="2400" dirty="0">
              <a:latin typeface="Garamond" panose="02020404030301010803" pitchFamily="18" charset="0"/>
            </a:endParaRPr>
          </a:p>
        </p:txBody>
      </p:sp>
    </p:spTree>
    <p:extLst>
      <p:ext uri="{BB962C8B-B14F-4D97-AF65-F5344CB8AC3E}">
        <p14:creationId xmlns:p14="http://schemas.microsoft.com/office/powerpoint/2010/main" val="10861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87A2-9748-D144-BC31-AF1E24D91361}"/>
              </a:ext>
            </a:extLst>
          </p:cNvPr>
          <p:cNvSpPr>
            <a:spLocks noGrp="1"/>
          </p:cNvSpPr>
          <p:nvPr>
            <p:ph type="title"/>
          </p:nvPr>
        </p:nvSpPr>
        <p:spPr/>
        <p:txBody>
          <a:bodyPr>
            <a:normAutofit fontScale="90000"/>
          </a:bodyPr>
          <a:lstStyle/>
          <a:p>
            <a:br>
              <a:rPr lang="en-US" b="1" dirty="0">
                <a:latin typeface="Garamond" panose="02020404030301010803" pitchFamily="18" charset="0"/>
              </a:rPr>
            </a:br>
            <a:r>
              <a:rPr lang="en-US" b="1" dirty="0">
                <a:latin typeface="Garamond" panose="02020404030301010803" pitchFamily="18" charset="0"/>
              </a:rPr>
              <a:t>Twitter Hashtags with websites continued…</a:t>
            </a:r>
            <a:br>
              <a:rPr lang="en-US" dirty="0"/>
            </a:br>
            <a:endParaRPr lang="en-US" dirty="0"/>
          </a:p>
        </p:txBody>
      </p:sp>
      <p:sp>
        <p:nvSpPr>
          <p:cNvPr id="3" name="Content Placeholder 2">
            <a:extLst>
              <a:ext uri="{FF2B5EF4-FFF2-40B4-BE49-F238E27FC236}">
                <a16:creationId xmlns:a16="http://schemas.microsoft.com/office/drawing/2014/main" id="{9F4A2954-E9BE-C641-AB66-0FC9D3C9287C}"/>
              </a:ext>
            </a:extLst>
          </p:cNvPr>
          <p:cNvSpPr>
            <a:spLocks noGrp="1"/>
          </p:cNvSpPr>
          <p:nvPr>
            <p:ph idx="1"/>
          </p:nvPr>
        </p:nvSpPr>
        <p:spPr/>
        <p:txBody>
          <a:bodyPr>
            <a:normAutofit lnSpcReduction="10000"/>
          </a:bodyPr>
          <a:lstStyle/>
          <a:p>
            <a:pPr lvl="0"/>
            <a:r>
              <a:rPr lang="en-US" sz="2400" b="1" dirty="0">
                <a:latin typeface="Garamond" panose="02020404030301010803" pitchFamily="18" charset="0"/>
                <a:hlinkClick r:id="rId2"/>
              </a:rPr>
              <a:t>#SFFPit</a:t>
            </a:r>
            <a:r>
              <a:rPr lang="en-US" sz="2400" dirty="0">
                <a:latin typeface="Garamond" panose="02020404030301010803" pitchFamily="18" charset="0"/>
              </a:rPr>
              <a:t> is for Science Fiction and Fantasy Books only.  That’s right! This is the contest where you get to sum up all that intricate world building in a single tweet. Fun, right?! More info here: </a:t>
            </a:r>
            <a:r>
              <a:rPr lang="en-US" sz="2400" dirty="0">
                <a:latin typeface="Garamond" panose="02020404030301010803" pitchFamily="18" charset="0"/>
                <a:hlinkClick r:id="rId3"/>
              </a:rPr>
              <a:t>http://dankoboldt.com/sffpit/</a:t>
            </a:r>
            <a:endParaRPr lang="en-US" sz="2400" dirty="0">
              <a:latin typeface="Garamond" panose="02020404030301010803" pitchFamily="18" charset="0"/>
            </a:endParaRPr>
          </a:p>
          <a:p>
            <a:pPr lvl="0"/>
            <a:endParaRPr lang="en-US" sz="2400" dirty="0">
              <a:latin typeface="Garamond" panose="02020404030301010803" pitchFamily="18" charset="0"/>
            </a:endParaRPr>
          </a:p>
          <a:p>
            <a:pPr lvl="0"/>
            <a:r>
              <a:rPr lang="en-US" sz="2400" b="1" dirty="0">
                <a:latin typeface="Garamond" panose="02020404030301010803" pitchFamily="18" charset="0"/>
                <a:hlinkClick r:id="rId4"/>
              </a:rPr>
              <a:t>#PitDark</a:t>
            </a:r>
            <a:r>
              <a:rPr lang="en-US" sz="2400" dirty="0">
                <a:latin typeface="Garamond" panose="02020404030301010803" pitchFamily="18" charset="0"/>
              </a:rPr>
              <a:t> Caters to work with darker themes. This isn’t limited to just horror, though – dark fantasies, murder mysteries, etc. can participate. More info here: </a:t>
            </a:r>
            <a:r>
              <a:rPr lang="en-US" sz="2400" dirty="0">
                <a:latin typeface="Garamond" panose="02020404030301010803" pitchFamily="18" charset="0"/>
                <a:hlinkClick r:id="rId4"/>
              </a:rPr>
              <a:t>http://jasonhuebinger.com/pitdark/</a:t>
            </a:r>
            <a:endParaRPr lang="en-US" sz="2400" dirty="0">
              <a:latin typeface="Garamond" panose="02020404030301010803" pitchFamily="18" charset="0"/>
            </a:endParaRPr>
          </a:p>
          <a:p>
            <a:pPr lvl="0"/>
            <a:endParaRPr lang="en-US" sz="2400" b="1" dirty="0">
              <a:latin typeface="Garamond" panose="02020404030301010803" pitchFamily="18" charset="0"/>
              <a:hlinkClick r:id="rId5"/>
            </a:endParaRPr>
          </a:p>
          <a:p>
            <a:pPr lvl="0"/>
            <a:r>
              <a:rPr lang="en-US" sz="2400" b="1" dirty="0">
                <a:latin typeface="Garamond" panose="02020404030301010803" pitchFamily="18" charset="0"/>
                <a:hlinkClick r:id="rId5"/>
              </a:rPr>
              <a:t>#KissPit</a:t>
            </a:r>
            <a:r>
              <a:rPr lang="en-US" sz="2400" dirty="0">
                <a:latin typeface="Garamond" panose="02020404030301010803" pitchFamily="18" charset="0"/>
              </a:rPr>
              <a:t> is a new twitter pitch party that is specifically for romance writers. More info here: </a:t>
            </a:r>
            <a:r>
              <a:rPr lang="en-US" sz="2400" dirty="0">
                <a:latin typeface="Garamond" panose="02020404030301010803" pitchFamily="18" charset="0"/>
                <a:hlinkClick r:id="rId5"/>
              </a:rPr>
              <a:t>https://allthekissing.com/kisspitch/</a:t>
            </a:r>
            <a:endParaRPr lang="en-US" sz="2400" dirty="0">
              <a:latin typeface="Garamond" panose="02020404030301010803" pitchFamily="18" charset="0"/>
            </a:endParaRPr>
          </a:p>
        </p:txBody>
      </p:sp>
    </p:spTree>
    <p:extLst>
      <p:ext uri="{BB962C8B-B14F-4D97-AF65-F5344CB8AC3E}">
        <p14:creationId xmlns:p14="http://schemas.microsoft.com/office/powerpoint/2010/main" val="38328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C4AC-9503-A042-8D84-4879C97032DE}"/>
              </a:ext>
            </a:extLst>
          </p:cNvPr>
          <p:cNvSpPr>
            <a:spLocks noGrp="1"/>
          </p:cNvSpPr>
          <p:nvPr>
            <p:ph type="title"/>
          </p:nvPr>
        </p:nvSpPr>
        <p:spPr/>
        <p:txBody>
          <a:bodyPr>
            <a:normAutofit fontScale="90000"/>
          </a:bodyPr>
          <a:lstStyle/>
          <a:p>
            <a:r>
              <a:rPr lang="en-US" b="1" dirty="0">
                <a:latin typeface="Garamond" panose="02020404030301010803" pitchFamily="18" charset="0"/>
              </a:rPr>
              <a:t>Twitter Hashtags with websites continued…</a:t>
            </a:r>
            <a:r>
              <a:rPr lang="en-US" b="1" i="1" dirty="0">
                <a:latin typeface="Garamond" panose="02020404030301010803" pitchFamily="18" charset="0"/>
              </a:rPr>
              <a:t>(the funny ones!)</a:t>
            </a:r>
            <a:endParaRPr lang="en-US" i="1" dirty="0"/>
          </a:p>
        </p:txBody>
      </p:sp>
      <p:sp>
        <p:nvSpPr>
          <p:cNvPr id="3" name="Content Placeholder 2">
            <a:extLst>
              <a:ext uri="{FF2B5EF4-FFF2-40B4-BE49-F238E27FC236}">
                <a16:creationId xmlns:a16="http://schemas.microsoft.com/office/drawing/2014/main" id="{C664F98B-1816-CC47-AAA7-406FA1F23944}"/>
              </a:ext>
            </a:extLst>
          </p:cNvPr>
          <p:cNvSpPr>
            <a:spLocks noGrp="1"/>
          </p:cNvSpPr>
          <p:nvPr>
            <p:ph idx="1"/>
          </p:nvPr>
        </p:nvSpPr>
        <p:spPr>
          <a:xfrm>
            <a:off x="457200" y="1417638"/>
            <a:ext cx="8229600" cy="5165724"/>
          </a:xfrm>
        </p:spPr>
        <p:txBody>
          <a:bodyPr>
            <a:normAutofit fontScale="25000" lnSpcReduction="20000"/>
          </a:bodyPr>
          <a:lstStyle/>
          <a:p>
            <a:endParaRPr lang="en-US" sz="9600" b="1" dirty="0">
              <a:latin typeface="Garamond" panose="02020404030301010803" pitchFamily="18" charset="0"/>
              <a:hlinkClick r:id="rId2"/>
            </a:endParaRPr>
          </a:p>
          <a:p>
            <a:r>
              <a:rPr lang="en-US" sz="9600" b="1" dirty="0">
                <a:latin typeface="Garamond" panose="02020404030301010803" pitchFamily="18" charset="0"/>
                <a:hlinkClick r:id="rId2"/>
              </a:rPr>
              <a:t>#ISWSGPit</a:t>
            </a:r>
            <a:r>
              <a:rPr lang="en-US" sz="9600" dirty="0">
                <a:latin typeface="Garamond" panose="02020404030301010803" pitchFamily="18" charset="0"/>
              </a:rPr>
              <a:t> is from the creatively named “Insecure Writer’s Support Group.” Participating in some of the newer pitch parties, like this one, will perhaps increase the likelihood that your tweet will be seen. More info here:  </a:t>
            </a:r>
            <a:r>
              <a:rPr lang="en-US" sz="9600" dirty="0">
                <a:latin typeface="Garamond" panose="02020404030301010803" pitchFamily="18" charset="0"/>
                <a:hlinkClick r:id="rId2"/>
              </a:rPr>
              <a:t>http://www.insecurewriterssupportgroup.com/p/iwsg-twitter-pitch.html</a:t>
            </a:r>
            <a:endParaRPr lang="en-US" sz="9600" dirty="0">
              <a:latin typeface="Garamond" panose="02020404030301010803" pitchFamily="18" charset="0"/>
            </a:endParaRPr>
          </a:p>
          <a:p>
            <a:pPr lvl="0"/>
            <a:endParaRPr lang="en-US" sz="7200" dirty="0">
              <a:latin typeface="Garamond" panose="02020404030301010803" pitchFamily="18" charset="0"/>
            </a:endParaRPr>
          </a:p>
          <a:p>
            <a:r>
              <a:rPr lang="en-US" sz="9600" b="1" dirty="0">
                <a:latin typeface="Garamond" panose="02020404030301010803" pitchFamily="18" charset="0"/>
                <a:hlinkClick r:id="rId3"/>
              </a:rPr>
              <a:t>#SonofaPitch</a:t>
            </a:r>
            <a:r>
              <a:rPr lang="en-US" sz="9600" dirty="0">
                <a:latin typeface="Garamond" panose="02020404030301010803" pitchFamily="18" charset="0"/>
              </a:rPr>
              <a:t> (also know as </a:t>
            </a:r>
            <a:r>
              <a:rPr lang="en-US" sz="9600" dirty="0">
                <a:latin typeface="Garamond" panose="02020404030301010803" pitchFamily="18" charset="0"/>
                <a:hlinkClick r:id="rId4"/>
              </a:rPr>
              <a:t>#SOAP18</a:t>
            </a:r>
            <a:r>
              <a:rPr lang="en-US" sz="9600" dirty="0">
                <a:latin typeface="Garamond" panose="02020404030301010803" pitchFamily="18" charset="0"/>
              </a:rPr>
              <a:t>)</a:t>
            </a:r>
            <a:r>
              <a:rPr lang="en-US" sz="9600" b="1" dirty="0">
                <a:latin typeface="Garamond" panose="02020404030301010803" pitchFamily="18" charset="0"/>
              </a:rPr>
              <a:t> </a:t>
            </a:r>
            <a:r>
              <a:rPr lang="en-US" sz="9600" dirty="0">
                <a:latin typeface="Garamond" panose="02020404030301010803" pitchFamily="18" charset="0"/>
              </a:rPr>
              <a:t>allows you to tweet a pitch every hour (many pitch parties only allow two tweet pitches a day, per manuscript). There is also a three week build up to this twitter pitch party, where you can get feedback and possibly even have editors and agents requesting your work. Currently only</a:t>
            </a:r>
            <a:r>
              <a:rPr lang="en-US" sz="9600" b="1" dirty="0">
                <a:latin typeface="Garamond" panose="02020404030301010803" pitchFamily="18" charset="0"/>
              </a:rPr>
              <a:t> open to YA, New Adult, and Adult novels. </a:t>
            </a:r>
            <a:r>
              <a:rPr lang="en-US" sz="9600" dirty="0">
                <a:latin typeface="Garamond" panose="02020404030301010803" pitchFamily="18" charset="0"/>
              </a:rPr>
              <a:t>More about this unique pitch party here: </a:t>
            </a:r>
            <a:r>
              <a:rPr lang="en-US" sz="9600" dirty="0">
                <a:latin typeface="Garamond" panose="02020404030301010803" pitchFamily="18" charset="0"/>
                <a:hlinkClick r:id="rId5"/>
              </a:rPr>
              <a:t>http://kjhstories.blogspot.com/2017/01/say-what-son-of-pitch-is-back.html</a:t>
            </a:r>
            <a:r>
              <a:rPr lang="en-US" sz="9600" dirty="0">
                <a:latin typeface="Garamond" panose="02020404030301010803" pitchFamily="18" charset="0"/>
              </a:rPr>
              <a:t> </a:t>
            </a:r>
          </a:p>
          <a:p>
            <a:endParaRPr lang="en-US" dirty="0"/>
          </a:p>
        </p:txBody>
      </p:sp>
    </p:spTree>
    <p:extLst>
      <p:ext uri="{BB962C8B-B14F-4D97-AF65-F5344CB8AC3E}">
        <p14:creationId xmlns:p14="http://schemas.microsoft.com/office/powerpoint/2010/main" val="4234433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6102-EBEE-E74F-802F-640F49E9205F}"/>
              </a:ext>
            </a:extLst>
          </p:cNvPr>
          <p:cNvSpPr>
            <a:spLocks noGrp="1"/>
          </p:cNvSpPr>
          <p:nvPr>
            <p:ph type="title"/>
          </p:nvPr>
        </p:nvSpPr>
        <p:spPr/>
        <p:txBody>
          <a:bodyPr>
            <a:normAutofit fontScale="90000"/>
          </a:bodyPr>
          <a:lstStyle/>
          <a:p>
            <a:r>
              <a:rPr lang="en-US" dirty="0">
                <a:latin typeface="Garamond" panose="02020404030301010803" pitchFamily="18" charset="0"/>
              </a:rPr>
              <a:t>Ok, but how do you actually WRITE a twitter pitch??</a:t>
            </a:r>
          </a:p>
        </p:txBody>
      </p:sp>
      <p:sp>
        <p:nvSpPr>
          <p:cNvPr id="3" name="Content Placeholder 2">
            <a:extLst>
              <a:ext uri="{FF2B5EF4-FFF2-40B4-BE49-F238E27FC236}">
                <a16:creationId xmlns:a16="http://schemas.microsoft.com/office/drawing/2014/main" id="{685511C4-7BE0-AA42-8838-9CA57275DF52}"/>
              </a:ext>
            </a:extLst>
          </p:cNvPr>
          <p:cNvSpPr>
            <a:spLocks noGrp="1"/>
          </p:cNvSpPr>
          <p:nvPr>
            <p:ph idx="1"/>
          </p:nvPr>
        </p:nvSpPr>
        <p:spPr/>
        <p:txBody>
          <a:bodyPr>
            <a:normAutofit fontScale="70000" lnSpcReduction="20000"/>
          </a:bodyPr>
          <a:lstStyle/>
          <a:p>
            <a:r>
              <a:rPr lang="en-US" dirty="0">
                <a:latin typeface="Garamond" panose="02020404030301010803" pitchFamily="18" charset="0"/>
              </a:rPr>
              <a:t>280 character limit</a:t>
            </a:r>
          </a:p>
          <a:p>
            <a:pPr lvl="0"/>
            <a:r>
              <a:rPr lang="en-US" b="1" dirty="0">
                <a:latin typeface="Garamond" panose="02020404030301010803" pitchFamily="18" charset="0"/>
              </a:rPr>
              <a:t>Always use a qualifier:</a:t>
            </a:r>
            <a:r>
              <a:rPr lang="en-US" dirty="0">
                <a:latin typeface="Garamond" panose="02020404030301010803" pitchFamily="18" charset="0"/>
              </a:rPr>
              <a:t> i.e. #WF = women’s fiction, #YA = Young Adult, #A = Adult, #MG = Middle Grade, #SFF = Sci Fi and Fantasy This allows agents to narrow their searches, to find exactly what we’re looking for, and to be sure that YOU are being seen by the right agents!</a:t>
            </a:r>
          </a:p>
          <a:p>
            <a:pPr lvl="0"/>
            <a:r>
              <a:rPr lang="en-US" b="1" dirty="0">
                <a:latin typeface="Garamond" panose="02020404030301010803" pitchFamily="18" charset="0"/>
              </a:rPr>
              <a:t>Mix it up!!</a:t>
            </a:r>
            <a:r>
              <a:rPr lang="en-US" dirty="0">
                <a:latin typeface="Garamond" panose="02020404030301010803" pitchFamily="18" charset="0"/>
              </a:rPr>
              <a:t> Before the pitch day even starts, make sure you’ve varied your tweets about the same book. Have approximately three different pitch options and vary them throughout the day. Don’t repeat the same pitch 8x—we’ve read it already.</a:t>
            </a:r>
          </a:p>
          <a:p>
            <a:pPr lvl="0"/>
            <a:r>
              <a:rPr lang="en-US" dirty="0">
                <a:latin typeface="Garamond" panose="02020404030301010803" pitchFamily="18" charset="0"/>
              </a:rPr>
              <a:t>A Twitter Pitch is just your </a:t>
            </a:r>
            <a:r>
              <a:rPr lang="en-US" b="1" dirty="0">
                <a:latin typeface="Garamond" panose="02020404030301010803" pitchFamily="18" charset="0"/>
              </a:rPr>
              <a:t>elevator pitch</a:t>
            </a:r>
            <a:r>
              <a:rPr lang="en-US" dirty="0">
                <a:latin typeface="Garamond" panose="02020404030301010803" pitchFamily="18" charset="0"/>
              </a:rPr>
              <a:t>. It’s the hook. Be sure to include the motivation, crisis and the secret. </a:t>
            </a:r>
          </a:p>
          <a:p>
            <a:pPr lvl="0"/>
            <a:r>
              <a:rPr lang="en-US" b="1" dirty="0">
                <a:latin typeface="Garamond" panose="02020404030301010803" pitchFamily="18" charset="0"/>
              </a:rPr>
              <a:t>Comp titles:</a:t>
            </a:r>
            <a:r>
              <a:rPr lang="en-US" dirty="0">
                <a:latin typeface="Garamond" panose="02020404030301010803" pitchFamily="18" charset="0"/>
              </a:rPr>
              <a:t> these are a great, quick way to pitch your book. I’m immediately grounded in what the book is, and it takes up very few characters in your tweet.</a:t>
            </a:r>
          </a:p>
          <a:p>
            <a:endParaRPr lang="en-US" dirty="0"/>
          </a:p>
        </p:txBody>
      </p:sp>
    </p:spTree>
    <p:extLst>
      <p:ext uri="{BB962C8B-B14F-4D97-AF65-F5344CB8AC3E}">
        <p14:creationId xmlns:p14="http://schemas.microsoft.com/office/powerpoint/2010/main" val="138666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596C-63ED-124A-9D6C-FFECC270438B}"/>
              </a:ext>
            </a:extLst>
          </p:cNvPr>
          <p:cNvSpPr>
            <a:spLocks noGrp="1"/>
          </p:cNvSpPr>
          <p:nvPr>
            <p:ph type="title"/>
          </p:nvPr>
        </p:nvSpPr>
        <p:spPr/>
        <p:txBody>
          <a:bodyPr>
            <a:normAutofit/>
          </a:bodyPr>
          <a:lstStyle/>
          <a:p>
            <a:r>
              <a:rPr lang="en-US" dirty="0">
                <a:latin typeface="Garamond" panose="02020404030301010803" pitchFamily="18" charset="0"/>
              </a:rPr>
              <a:t>Sample Twitter Pitches</a:t>
            </a:r>
            <a:br>
              <a:rPr lang="en-US" dirty="0">
                <a:latin typeface="Garamond" panose="02020404030301010803" pitchFamily="18" charset="0"/>
              </a:rPr>
            </a:br>
            <a:r>
              <a:rPr lang="en-US" sz="2200" dirty="0">
                <a:latin typeface="Garamond" panose="02020404030301010803" pitchFamily="18" charset="0"/>
              </a:rPr>
              <a:t>*Check out Carly Watters Website for examples like this and more</a:t>
            </a:r>
            <a:r>
              <a:rPr lang="en-US" sz="2200" dirty="0"/>
              <a:t>!</a:t>
            </a:r>
          </a:p>
        </p:txBody>
      </p:sp>
      <p:sp>
        <p:nvSpPr>
          <p:cNvPr id="3" name="Content Placeholder 2">
            <a:extLst>
              <a:ext uri="{FF2B5EF4-FFF2-40B4-BE49-F238E27FC236}">
                <a16:creationId xmlns:a16="http://schemas.microsoft.com/office/drawing/2014/main" id="{F1D865EB-A8C4-7043-B2CE-2F72B46E3799}"/>
              </a:ext>
            </a:extLst>
          </p:cNvPr>
          <p:cNvSpPr>
            <a:spLocks noGrp="1"/>
          </p:cNvSpPr>
          <p:nvPr>
            <p:ph idx="1"/>
          </p:nvPr>
        </p:nvSpPr>
        <p:spPr/>
        <p:txBody>
          <a:bodyPr>
            <a:normAutofit fontScale="85000" lnSpcReduction="10000"/>
          </a:bodyPr>
          <a:lstStyle/>
          <a:p>
            <a:pPr marL="0" indent="0">
              <a:buNone/>
            </a:pPr>
            <a:endParaRPr lang="en-US" dirty="0">
              <a:latin typeface="Garamond" panose="02020404030301010803" pitchFamily="18" charset="0"/>
            </a:endParaRPr>
          </a:p>
          <a:p>
            <a:r>
              <a:rPr lang="en-US" i="1" dirty="0">
                <a:latin typeface="Garamond" panose="02020404030301010803" pitchFamily="18" charset="0"/>
              </a:rPr>
              <a:t>The Lion, the Witch and the Wardrobe: </a:t>
            </a:r>
            <a:r>
              <a:rPr lang="en-US" dirty="0">
                <a:latin typeface="Garamond" panose="02020404030301010803" pitchFamily="18" charset="0"/>
              </a:rPr>
              <a:t>When escaping WWII 4 children go to magical, tyrannical land through wardrobe to fulfill prophecy &amp; save both worlds. #</a:t>
            </a:r>
            <a:r>
              <a:rPr lang="en-US" dirty="0" err="1">
                <a:latin typeface="Garamond" panose="02020404030301010803" pitchFamily="18" charset="0"/>
              </a:rPr>
              <a:t>PitMad</a:t>
            </a:r>
            <a:r>
              <a:rPr lang="en-US" dirty="0">
                <a:latin typeface="Garamond" panose="02020404030301010803" pitchFamily="18" charset="0"/>
              </a:rPr>
              <a:t> #SFF</a:t>
            </a:r>
          </a:p>
          <a:p>
            <a:r>
              <a:rPr lang="en-US" i="1" dirty="0">
                <a:latin typeface="Garamond" panose="02020404030301010803" pitchFamily="18" charset="0"/>
              </a:rPr>
              <a:t>The Three Little Pigs: </a:t>
            </a:r>
            <a:r>
              <a:rPr lang="en-US" dirty="0">
                <a:latin typeface="Garamond" panose="02020404030301010803" pitchFamily="18" charset="0"/>
              </a:rPr>
              <a:t>Brothers devoured by a killer known as Big Bad Wolf, third pig fights for his life with a pile of bricks between him &amp; death #</a:t>
            </a:r>
            <a:r>
              <a:rPr lang="en-US" dirty="0" err="1">
                <a:latin typeface="Garamond" panose="02020404030301010803" pitchFamily="18" charset="0"/>
              </a:rPr>
              <a:t>PitMad</a:t>
            </a:r>
            <a:r>
              <a:rPr lang="en-US" dirty="0">
                <a:latin typeface="Garamond" panose="02020404030301010803" pitchFamily="18" charset="0"/>
              </a:rPr>
              <a:t> #A</a:t>
            </a:r>
          </a:p>
          <a:p>
            <a:r>
              <a:rPr lang="en-US" i="1" dirty="0">
                <a:latin typeface="Garamond" panose="02020404030301010803" pitchFamily="18" charset="0"/>
              </a:rPr>
              <a:t>Alice in Wonderland: </a:t>
            </a:r>
            <a:r>
              <a:rPr lang="en-US" dirty="0">
                <a:latin typeface="Garamond" panose="02020404030301010803" pitchFamily="18" charset="0"/>
              </a:rPr>
              <a:t>Girl abducted by rabbit from family picnic to fight war in magical dimension. When put on trial for her life, will she wake up? #</a:t>
            </a:r>
            <a:r>
              <a:rPr lang="en-US" dirty="0" err="1">
                <a:latin typeface="Garamond" panose="02020404030301010803" pitchFamily="18" charset="0"/>
              </a:rPr>
              <a:t>PitMad</a:t>
            </a:r>
            <a:r>
              <a:rPr lang="en-US" dirty="0">
                <a:latin typeface="Garamond" panose="02020404030301010803" pitchFamily="18" charset="0"/>
              </a:rPr>
              <a:t> #YA</a:t>
            </a:r>
          </a:p>
          <a:p>
            <a:endParaRPr lang="en-US" dirty="0"/>
          </a:p>
        </p:txBody>
      </p:sp>
    </p:spTree>
    <p:extLst>
      <p:ext uri="{BB962C8B-B14F-4D97-AF65-F5344CB8AC3E}">
        <p14:creationId xmlns:p14="http://schemas.microsoft.com/office/powerpoint/2010/main" val="2568138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F507-4030-C34B-9EB4-78405F22E5BC}"/>
              </a:ext>
            </a:extLst>
          </p:cNvPr>
          <p:cNvSpPr>
            <a:spLocks noGrp="1"/>
          </p:cNvSpPr>
          <p:nvPr>
            <p:ph type="title"/>
          </p:nvPr>
        </p:nvSpPr>
        <p:spPr/>
        <p:txBody>
          <a:bodyPr/>
          <a:lstStyle/>
          <a:p>
            <a:r>
              <a:rPr lang="en-US" b="1" dirty="0">
                <a:latin typeface="Garamond" panose="02020404030301010803" pitchFamily="18" charset="0"/>
              </a:rPr>
              <a:t>Now…grab a partner!</a:t>
            </a:r>
          </a:p>
        </p:txBody>
      </p:sp>
      <p:sp>
        <p:nvSpPr>
          <p:cNvPr id="3" name="Content Placeholder 2">
            <a:extLst>
              <a:ext uri="{FF2B5EF4-FFF2-40B4-BE49-F238E27FC236}">
                <a16:creationId xmlns:a16="http://schemas.microsoft.com/office/drawing/2014/main" id="{5E321227-F184-0C4A-AB3A-3704036CECF8}"/>
              </a:ext>
            </a:extLst>
          </p:cNvPr>
          <p:cNvSpPr>
            <a:spLocks noGrp="1"/>
          </p:cNvSpPr>
          <p:nvPr>
            <p:ph idx="1"/>
          </p:nvPr>
        </p:nvSpPr>
        <p:spPr>
          <a:xfrm>
            <a:off x="457200" y="1289538"/>
            <a:ext cx="8229600" cy="4836625"/>
          </a:xfrm>
        </p:spPr>
        <p:txBody>
          <a:bodyPr/>
          <a:lstStyle/>
          <a:p>
            <a:pPr marL="0" indent="0" algn="ctr">
              <a:buNone/>
            </a:pPr>
            <a:r>
              <a:rPr lang="en-US" b="1" dirty="0">
                <a:latin typeface="Garamond" panose="02020404030301010803" pitchFamily="18" charset="0"/>
              </a:rPr>
              <a:t>Anyone want to give the twitter pitch a try? Grab your neighbor—spend a few minutes working on this together! Like an elevator pitch, it helps to talk through it aloud!</a:t>
            </a:r>
            <a:endParaRPr lang="en-US" dirty="0">
              <a:latin typeface="Garamond" panose="02020404030301010803" pitchFamily="18" charset="0"/>
            </a:endParaRPr>
          </a:p>
          <a:p>
            <a:endParaRPr lang="en-US" dirty="0"/>
          </a:p>
        </p:txBody>
      </p:sp>
      <p:pic>
        <p:nvPicPr>
          <p:cNvPr id="5" name="Picture 4">
            <a:extLst>
              <a:ext uri="{FF2B5EF4-FFF2-40B4-BE49-F238E27FC236}">
                <a16:creationId xmlns:a16="http://schemas.microsoft.com/office/drawing/2014/main" id="{F9DB4D9E-1A37-6B49-9DB6-F72CC1B7BA44}"/>
              </a:ext>
            </a:extLst>
          </p:cNvPr>
          <p:cNvPicPr>
            <a:picLocks noChangeAspect="1"/>
          </p:cNvPicPr>
          <p:nvPr/>
        </p:nvPicPr>
        <p:blipFill>
          <a:blip r:embed="rId2"/>
          <a:stretch>
            <a:fillRect/>
          </a:stretch>
        </p:blipFill>
        <p:spPr>
          <a:xfrm>
            <a:off x="5507951" y="3339490"/>
            <a:ext cx="2464659" cy="2944446"/>
          </a:xfrm>
          <a:prstGeom prst="rect">
            <a:avLst/>
          </a:prstGeom>
        </p:spPr>
      </p:pic>
      <p:pic>
        <p:nvPicPr>
          <p:cNvPr id="7" name="Picture 6">
            <a:extLst>
              <a:ext uri="{FF2B5EF4-FFF2-40B4-BE49-F238E27FC236}">
                <a16:creationId xmlns:a16="http://schemas.microsoft.com/office/drawing/2014/main" id="{E789F03D-205D-8941-BD02-656394F448CB}"/>
              </a:ext>
            </a:extLst>
          </p:cNvPr>
          <p:cNvPicPr>
            <a:picLocks noChangeAspect="1"/>
          </p:cNvPicPr>
          <p:nvPr/>
        </p:nvPicPr>
        <p:blipFill>
          <a:blip r:embed="rId3"/>
          <a:stretch>
            <a:fillRect/>
          </a:stretch>
        </p:blipFill>
        <p:spPr>
          <a:xfrm>
            <a:off x="715108" y="3507693"/>
            <a:ext cx="4078653" cy="2776243"/>
          </a:xfrm>
          <a:prstGeom prst="rect">
            <a:avLst/>
          </a:prstGeom>
        </p:spPr>
      </p:pic>
    </p:spTree>
    <p:extLst>
      <p:ext uri="{BB962C8B-B14F-4D97-AF65-F5344CB8AC3E}">
        <p14:creationId xmlns:p14="http://schemas.microsoft.com/office/powerpoint/2010/main" val="66316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6922"/>
            <a:ext cx="8229600" cy="5149241"/>
          </a:xfrm>
        </p:spPr>
        <p:txBody>
          <a:bodyPr>
            <a:normAutofit/>
          </a:bodyPr>
          <a:lstStyle/>
          <a:p>
            <a:pPr marL="0" indent="0" algn="ctr">
              <a:buNone/>
            </a:pPr>
            <a:r>
              <a:rPr lang="en-US" sz="4000" dirty="0">
                <a:latin typeface="Garamond"/>
                <a:cs typeface="Garamond"/>
              </a:rPr>
              <a:t>More and more authors are finding literary agents through unconventional methods like online pitch contests, twitter, blogs, and other social media platforms. In this talk, we’ll explore the many new and exciting ways to successfully find and pitch an agent. </a:t>
            </a:r>
          </a:p>
          <a:p>
            <a:endParaRPr lang="en-US" dirty="0"/>
          </a:p>
        </p:txBody>
      </p:sp>
    </p:spTree>
    <p:extLst>
      <p:ext uri="{BB962C8B-B14F-4D97-AF65-F5344CB8AC3E}">
        <p14:creationId xmlns:p14="http://schemas.microsoft.com/office/powerpoint/2010/main" val="2150749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a:cs typeface="Garamond"/>
              </a:rPr>
              <a:t>Further Non-Traditional Sources</a:t>
            </a:r>
            <a:r>
              <a:rPr lang="is-IS" b="1" dirty="0">
                <a:latin typeface="Garamond"/>
                <a:cs typeface="Garamond"/>
              </a:rPr>
              <a:t>…</a:t>
            </a:r>
            <a:endParaRPr lang="en-US" b="1" dirty="0">
              <a:latin typeface="Garamond"/>
              <a:cs typeface="Garamond"/>
            </a:endParaRPr>
          </a:p>
        </p:txBody>
      </p:sp>
      <p:sp>
        <p:nvSpPr>
          <p:cNvPr id="3" name="Content Placeholder 2"/>
          <p:cNvSpPr>
            <a:spLocks noGrp="1"/>
          </p:cNvSpPr>
          <p:nvPr>
            <p:ph idx="1"/>
          </p:nvPr>
        </p:nvSpPr>
        <p:spPr/>
        <p:txBody>
          <a:bodyPr>
            <a:normAutofit/>
          </a:bodyPr>
          <a:lstStyle/>
          <a:p>
            <a:pPr lvl="1"/>
            <a:r>
              <a:rPr lang="en-US" sz="3200" dirty="0">
                <a:latin typeface="Garamond"/>
                <a:cs typeface="Garamond"/>
              </a:rPr>
              <a:t>Publish your shorter work: Blogs/Websites</a:t>
            </a:r>
          </a:p>
          <a:p>
            <a:pPr lvl="1"/>
            <a:r>
              <a:rPr lang="en-US" sz="3200" dirty="0">
                <a:latin typeface="Garamond"/>
                <a:cs typeface="Garamond"/>
              </a:rPr>
              <a:t> Other Publications (printed/online journals)</a:t>
            </a:r>
          </a:p>
          <a:p>
            <a:pPr lvl="1"/>
            <a:r>
              <a:rPr lang="en-US" sz="3200" dirty="0">
                <a:latin typeface="Garamond"/>
                <a:cs typeface="Garamond"/>
              </a:rPr>
              <a:t>Conferences and Events (like…this one!)</a:t>
            </a:r>
          </a:p>
          <a:p>
            <a:pPr lvl="2"/>
            <a:r>
              <a:rPr lang="en-US" sz="2800" dirty="0">
                <a:latin typeface="Garamond"/>
                <a:cs typeface="Garamond"/>
              </a:rPr>
              <a:t> </a:t>
            </a:r>
            <a:r>
              <a:rPr lang="en-US" sz="2800" u="sng" dirty="0">
                <a:latin typeface="Garamond"/>
                <a:cs typeface="Garamond"/>
                <a:hlinkClick r:id="rId2"/>
              </a:rPr>
              <a:t>http://www.scbwi.org/events-home/</a:t>
            </a:r>
            <a:endParaRPr lang="en-US" sz="2800" u="sng" dirty="0">
              <a:latin typeface="Garamond"/>
              <a:cs typeface="Garamond"/>
            </a:endParaRPr>
          </a:p>
          <a:p>
            <a:pPr lvl="2"/>
            <a:r>
              <a:rPr lang="en-US" sz="2800" dirty="0">
                <a:latin typeface="Garamond"/>
                <a:cs typeface="Garamond"/>
              </a:rPr>
              <a:t>Poets &amp; Writers is a great </a:t>
            </a:r>
            <a:r>
              <a:rPr lang="en-US" sz="2800" dirty="0" err="1">
                <a:latin typeface="Garamond"/>
                <a:cs typeface="Garamond"/>
              </a:rPr>
              <a:t>rescouce</a:t>
            </a:r>
            <a:r>
              <a:rPr lang="en-US" sz="2800" dirty="0">
                <a:latin typeface="Garamond"/>
                <a:cs typeface="Garamond"/>
              </a:rPr>
              <a:t> for these</a:t>
            </a:r>
          </a:p>
          <a:p>
            <a:pPr lvl="1"/>
            <a:r>
              <a:rPr lang="en-US" sz="3200" dirty="0">
                <a:latin typeface="Garamond"/>
                <a:cs typeface="Garamond"/>
              </a:rPr>
              <a:t>Networking/Referrals (readings, MFA program, writing partners/friends, etc.)</a:t>
            </a:r>
          </a:p>
          <a:p>
            <a:pPr lvl="1"/>
            <a:r>
              <a:rPr lang="en-US" sz="3200" dirty="0">
                <a:latin typeface="Garamond"/>
                <a:cs typeface="Garamond"/>
              </a:rPr>
              <a:t>Freelance Editors (ex. </a:t>
            </a:r>
            <a:r>
              <a:rPr lang="en-US" sz="3200" dirty="0" err="1">
                <a:latin typeface="Garamond"/>
                <a:cs typeface="Garamond"/>
              </a:rPr>
              <a:t>Reedsy</a:t>
            </a:r>
            <a:r>
              <a:rPr lang="en-US" sz="3200" dirty="0">
                <a:latin typeface="Garamond"/>
                <a:cs typeface="Garamond"/>
              </a:rPr>
              <a:t>, </a:t>
            </a:r>
            <a:r>
              <a:rPr lang="en-US" sz="3200" u="sng" dirty="0">
                <a:latin typeface="Garamond"/>
                <a:cs typeface="Garamond"/>
                <a:hlinkClick r:id="rId3"/>
              </a:rPr>
              <a:t>reedsy.com</a:t>
            </a:r>
            <a:r>
              <a:rPr lang="en-US" sz="3200" dirty="0">
                <a:latin typeface="Garamond"/>
                <a:cs typeface="Garamond"/>
              </a:rPr>
              <a:t>) </a:t>
            </a:r>
          </a:p>
          <a:p>
            <a:endParaRPr lang="en-US" dirty="0"/>
          </a:p>
        </p:txBody>
      </p:sp>
    </p:spTree>
    <p:extLst>
      <p:ext uri="{BB962C8B-B14F-4D97-AF65-F5344CB8AC3E}">
        <p14:creationId xmlns:p14="http://schemas.microsoft.com/office/powerpoint/2010/main" val="3028463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latin typeface="Garamond"/>
                <a:cs typeface="Garamond"/>
              </a:rPr>
              <a:t>Regardless of the method you choose</a:t>
            </a:r>
            <a:r>
              <a:rPr lang="is-IS" sz="5400" b="1" dirty="0">
                <a:latin typeface="Garamond"/>
                <a:cs typeface="Garamond"/>
              </a:rPr>
              <a:t>…</a:t>
            </a:r>
            <a:endParaRPr lang="en-US" sz="5400" b="1" dirty="0">
              <a:latin typeface="Garamond"/>
              <a:cs typeface="Garamond"/>
            </a:endParaRPr>
          </a:p>
        </p:txBody>
      </p:sp>
      <p:sp>
        <p:nvSpPr>
          <p:cNvPr id="3" name="Content Placeholder 2"/>
          <p:cNvSpPr>
            <a:spLocks noGrp="1"/>
          </p:cNvSpPr>
          <p:nvPr>
            <p:ph idx="1"/>
          </p:nvPr>
        </p:nvSpPr>
        <p:spPr>
          <a:xfrm>
            <a:off x="457200" y="2005100"/>
            <a:ext cx="8229600" cy="4525963"/>
          </a:xfrm>
        </p:spPr>
        <p:txBody>
          <a:bodyPr>
            <a:normAutofit/>
          </a:bodyPr>
          <a:lstStyle/>
          <a:p>
            <a:r>
              <a:rPr lang="en-US" dirty="0">
                <a:latin typeface="Garamond"/>
                <a:cs typeface="Garamond"/>
              </a:rPr>
              <a:t>It starts with the work! </a:t>
            </a:r>
          </a:p>
          <a:p>
            <a:pPr lvl="1"/>
            <a:r>
              <a:rPr lang="en-US" dirty="0">
                <a:latin typeface="Garamond"/>
                <a:cs typeface="Garamond"/>
              </a:rPr>
              <a:t>Finish and polish your manuscript before you even begin to write your query letter</a:t>
            </a:r>
          </a:p>
          <a:p>
            <a:pPr lvl="1"/>
            <a:r>
              <a:rPr lang="en-US" dirty="0">
                <a:latin typeface="Garamond"/>
                <a:cs typeface="Garamond"/>
              </a:rPr>
              <a:t>A beautiful query and all the research and twitter pitch contests in the world mean nothing if the work doesn’t hold up.</a:t>
            </a:r>
          </a:p>
          <a:p>
            <a:pPr lvl="1"/>
            <a:r>
              <a:rPr lang="en-US" dirty="0">
                <a:latin typeface="Garamond"/>
                <a:cs typeface="Garamond"/>
              </a:rPr>
              <a:t>Grab a partner! Whether that</a:t>
            </a:r>
            <a:r>
              <a:rPr lang="uk-UA" dirty="0">
                <a:latin typeface="Garamond"/>
                <a:cs typeface="Garamond"/>
              </a:rPr>
              <a:t>’</a:t>
            </a:r>
            <a:r>
              <a:rPr lang="en-US" dirty="0">
                <a:latin typeface="Garamond"/>
                <a:cs typeface="Garamond"/>
              </a:rPr>
              <a:t>s a beta reader or a freelance editor, we all need help and feedback for our work to ready it for querying</a:t>
            </a:r>
          </a:p>
        </p:txBody>
      </p:sp>
    </p:spTree>
    <p:extLst>
      <p:ext uri="{BB962C8B-B14F-4D97-AF65-F5344CB8AC3E}">
        <p14:creationId xmlns:p14="http://schemas.microsoft.com/office/powerpoint/2010/main" val="1867035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0580" r="-10580"/>
          <a:stretch>
            <a:fillRect/>
          </a:stretch>
        </p:blipFill>
        <p:spPr>
          <a:xfrm>
            <a:off x="-559818" y="589505"/>
            <a:ext cx="10369551" cy="5702300"/>
          </a:xfrm>
        </p:spPr>
      </p:pic>
    </p:spTree>
    <p:extLst>
      <p:ext uri="{BB962C8B-B14F-4D97-AF65-F5344CB8AC3E}">
        <p14:creationId xmlns:p14="http://schemas.microsoft.com/office/powerpoint/2010/main" val="149633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8333" r="-18333"/>
          <a:stretch>
            <a:fillRect/>
          </a:stretch>
        </p:blipFill>
        <p:spPr>
          <a:xfrm>
            <a:off x="-551370" y="643162"/>
            <a:ext cx="10344239" cy="5688933"/>
          </a:xfrm>
        </p:spPr>
      </p:pic>
    </p:spTree>
    <p:extLst>
      <p:ext uri="{BB962C8B-B14F-4D97-AF65-F5344CB8AC3E}">
        <p14:creationId xmlns:p14="http://schemas.microsoft.com/office/powerpoint/2010/main" val="165995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53782"/>
            <a:ext cx="7772400" cy="1470025"/>
          </a:xfrm>
        </p:spPr>
        <p:txBody>
          <a:bodyPr>
            <a:normAutofit/>
          </a:bodyPr>
          <a:lstStyle/>
          <a:p>
            <a:r>
              <a:rPr lang="en-US" sz="5400" b="1" dirty="0">
                <a:latin typeface="Garamond"/>
                <a:cs typeface="Garamond"/>
              </a:rPr>
              <a:t>The Query Letter</a:t>
            </a:r>
          </a:p>
        </p:txBody>
      </p:sp>
    </p:spTree>
    <p:extLst>
      <p:ext uri="{BB962C8B-B14F-4D97-AF65-F5344CB8AC3E}">
        <p14:creationId xmlns:p14="http://schemas.microsoft.com/office/powerpoint/2010/main" val="219462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ry-flow-chart-v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47"/>
            <a:ext cx="9144000" cy="6858001"/>
          </a:xfrm>
          <a:prstGeom prst="rect">
            <a:avLst/>
          </a:prstGeom>
        </p:spPr>
      </p:pic>
    </p:spTree>
    <p:extLst>
      <p:ext uri="{BB962C8B-B14F-4D97-AF65-F5344CB8AC3E}">
        <p14:creationId xmlns:p14="http://schemas.microsoft.com/office/powerpoint/2010/main" val="3627758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Garamond"/>
                <a:cs typeface="Garamond"/>
              </a:rPr>
              <a:t>Query Letter Tips</a:t>
            </a:r>
          </a:p>
        </p:txBody>
      </p:sp>
      <p:sp>
        <p:nvSpPr>
          <p:cNvPr id="3" name="Content Placeholder 2"/>
          <p:cNvSpPr>
            <a:spLocks noGrp="1"/>
          </p:cNvSpPr>
          <p:nvPr>
            <p:ph idx="1"/>
          </p:nvPr>
        </p:nvSpPr>
        <p:spPr/>
        <p:txBody>
          <a:bodyPr>
            <a:normAutofit fontScale="92500" lnSpcReduction="10000"/>
          </a:bodyPr>
          <a:lstStyle/>
          <a:p>
            <a:r>
              <a:rPr lang="en-US" dirty="0">
                <a:latin typeface="Garamond"/>
                <a:cs typeface="Garamond"/>
              </a:rPr>
              <a:t>Check Agent/Agency Guidelines</a:t>
            </a:r>
          </a:p>
          <a:p>
            <a:r>
              <a:rPr lang="en-US" dirty="0">
                <a:latin typeface="Garamond"/>
                <a:cs typeface="Garamond"/>
              </a:rPr>
              <a:t>Be Brief (No more than a page!)</a:t>
            </a:r>
          </a:p>
          <a:p>
            <a:r>
              <a:rPr lang="en-US" dirty="0">
                <a:latin typeface="Garamond"/>
                <a:cs typeface="Garamond"/>
              </a:rPr>
              <a:t>Personalize</a:t>
            </a:r>
          </a:p>
          <a:p>
            <a:r>
              <a:rPr lang="en-US" dirty="0">
                <a:latin typeface="Garamond"/>
                <a:cs typeface="Garamond"/>
              </a:rPr>
              <a:t>Check for: names/spelling/what the agent represents</a:t>
            </a:r>
          </a:p>
          <a:p>
            <a:r>
              <a:rPr lang="en-US" dirty="0">
                <a:latin typeface="Garamond"/>
                <a:cs typeface="Garamond"/>
              </a:rPr>
              <a:t>Don’t: be gimmicky/mass email/be pushy</a:t>
            </a:r>
          </a:p>
          <a:p>
            <a:r>
              <a:rPr lang="en-US" dirty="0">
                <a:latin typeface="Garamond"/>
                <a:cs typeface="Garamond"/>
              </a:rPr>
              <a:t>“You get comps with a little help from your friends.”</a:t>
            </a:r>
          </a:p>
          <a:p>
            <a:r>
              <a:rPr lang="en-US" dirty="0">
                <a:latin typeface="Garamond"/>
                <a:cs typeface="Garamond"/>
              </a:rPr>
              <a:t>Remember: this is a business document</a:t>
            </a:r>
          </a:p>
        </p:txBody>
      </p:sp>
    </p:spTree>
    <p:extLst>
      <p:ext uri="{BB962C8B-B14F-4D97-AF65-F5344CB8AC3E}">
        <p14:creationId xmlns:p14="http://schemas.microsoft.com/office/powerpoint/2010/main" val="165131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latin typeface="Garamond"/>
                <a:cs typeface="Garamond"/>
              </a:rPr>
              <a:t>Any Questions</a:t>
            </a:r>
            <a:r>
              <a:rPr lang="is-IS" sz="5400" b="1" dirty="0">
                <a:latin typeface="Garamond"/>
                <a:cs typeface="Garamond"/>
              </a:rPr>
              <a:t>…</a:t>
            </a:r>
            <a:endParaRPr lang="en-US" sz="5400" b="1" dirty="0">
              <a:latin typeface="Garamond"/>
              <a:cs typeface="Garamond"/>
            </a:endParaRPr>
          </a:p>
        </p:txBody>
      </p:sp>
      <p:pic>
        <p:nvPicPr>
          <p:cNvPr id="6" name="Content Placeholder 5"/>
          <p:cNvPicPr>
            <a:picLocks noGrp="1" noChangeAspect="1"/>
          </p:cNvPicPr>
          <p:nvPr>
            <p:ph idx="1"/>
          </p:nvPr>
        </p:nvPicPr>
        <p:blipFill>
          <a:blip r:embed="rId3"/>
          <a:srcRect l="-64005" r="-64005"/>
          <a:stretch>
            <a:fillRect/>
          </a:stretch>
        </p:blipFill>
        <p:spPr>
          <a:xfrm>
            <a:off x="457200" y="1417638"/>
            <a:ext cx="8229600" cy="4525963"/>
          </a:xfrm>
        </p:spPr>
      </p:pic>
      <p:sp>
        <p:nvSpPr>
          <p:cNvPr id="8" name="Rectangle 7"/>
          <p:cNvSpPr/>
          <p:nvPr/>
        </p:nvSpPr>
        <p:spPr>
          <a:xfrm>
            <a:off x="1932801" y="6038614"/>
            <a:ext cx="5492677" cy="769441"/>
          </a:xfrm>
          <a:prstGeom prst="rect">
            <a:avLst/>
          </a:prstGeom>
        </p:spPr>
        <p:txBody>
          <a:bodyPr wrap="square">
            <a:spAutoFit/>
          </a:bodyPr>
          <a:lstStyle/>
          <a:p>
            <a:r>
              <a:rPr lang="en-US" sz="4400" b="1" dirty="0">
                <a:latin typeface="Garamond"/>
                <a:cs typeface="Garamond"/>
              </a:rPr>
              <a:t>about the query letter?</a:t>
            </a:r>
            <a:endParaRPr lang="en-US" sz="4400" dirty="0"/>
          </a:p>
        </p:txBody>
      </p:sp>
    </p:spTree>
    <p:extLst>
      <p:ext uri="{BB962C8B-B14F-4D97-AF65-F5344CB8AC3E}">
        <p14:creationId xmlns:p14="http://schemas.microsoft.com/office/powerpoint/2010/main" val="930618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b="1" dirty="0">
                <a:latin typeface="Garamond"/>
                <a:cs typeface="Garamond"/>
              </a:rPr>
              <a:t>Traditional </a:t>
            </a:r>
            <a:br>
              <a:rPr lang="en-US" sz="5400" b="1" dirty="0">
                <a:latin typeface="Garamond"/>
                <a:cs typeface="Garamond"/>
              </a:rPr>
            </a:br>
            <a:r>
              <a:rPr lang="en-US" sz="5400" b="1" dirty="0">
                <a:latin typeface="Garamond"/>
                <a:cs typeface="Garamond"/>
              </a:rPr>
              <a:t>Querying Methods</a:t>
            </a:r>
          </a:p>
        </p:txBody>
      </p:sp>
      <p:sp>
        <p:nvSpPr>
          <p:cNvPr id="4" name="Content Placeholder 3"/>
          <p:cNvSpPr>
            <a:spLocks noGrp="1"/>
          </p:cNvSpPr>
          <p:nvPr>
            <p:ph idx="1"/>
          </p:nvPr>
        </p:nvSpPr>
        <p:spPr>
          <a:xfrm>
            <a:off x="457200" y="1960393"/>
            <a:ext cx="8229600" cy="4859801"/>
          </a:xfrm>
        </p:spPr>
        <p:txBody>
          <a:bodyPr>
            <a:normAutofit fontScale="92500" lnSpcReduction="10000"/>
          </a:bodyPr>
          <a:lstStyle/>
          <a:p>
            <a:r>
              <a:rPr lang="en-US" dirty="0">
                <a:latin typeface="Garamond"/>
                <a:cs typeface="Garamond"/>
              </a:rPr>
              <a:t>Research!</a:t>
            </a:r>
          </a:p>
          <a:p>
            <a:r>
              <a:rPr lang="en-US" dirty="0">
                <a:latin typeface="Garamond"/>
                <a:cs typeface="Garamond"/>
              </a:rPr>
              <a:t>Your favorite books</a:t>
            </a:r>
          </a:p>
          <a:p>
            <a:r>
              <a:rPr lang="en-US" dirty="0">
                <a:latin typeface="Garamond"/>
                <a:cs typeface="Garamond"/>
              </a:rPr>
              <a:t>Databases:</a:t>
            </a:r>
          </a:p>
          <a:p>
            <a:pPr lvl="1"/>
            <a:r>
              <a:rPr lang="en-US" sz="3200" dirty="0">
                <a:latin typeface="Garamond"/>
                <a:cs typeface="Garamond"/>
              </a:rPr>
              <a:t>SCBWI: </a:t>
            </a:r>
            <a:r>
              <a:rPr lang="en-US" sz="3200" dirty="0">
                <a:latin typeface="Garamond"/>
                <a:cs typeface="Garamond"/>
                <a:hlinkClick r:id="rId2"/>
              </a:rPr>
              <a:t>www.scbwi.org</a:t>
            </a:r>
            <a:endParaRPr lang="en-US" sz="3200" dirty="0">
              <a:latin typeface="Garamond"/>
              <a:cs typeface="Garamond"/>
            </a:endParaRPr>
          </a:p>
          <a:p>
            <a:pPr lvl="1"/>
            <a:r>
              <a:rPr lang="en-US" sz="3200" dirty="0">
                <a:latin typeface="Garamond"/>
                <a:cs typeface="Garamond"/>
              </a:rPr>
              <a:t>The Association of Authors’ Representatives: </a:t>
            </a:r>
            <a:r>
              <a:rPr lang="en-US" sz="3200" dirty="0">
                <a:latin typeface="Garamond"/>
                <a:cs typeface="Garamond"/>
                <a:hlinkClick r:id="rId3"/>
              </a:rPr>
              <a:t>www.aaronline.org</a:t>
            </a:r>
            <a:endParaRPr lang="en-US" sz="3200" dirty="0">
              <a:latin typeface="Garamond"/>
              <a:cs typeface="Garamond"/>
            </a:endParaRPr>
          </a:p>
          <a:p>
            <a:pPr lvl="1"/>
            <a:r>
              <a:rPr lang="en-US" sz="3200" dirty="0">
                <a:latin typeface="Garamond"/>
                <a:cs typeface="Garamond"/>
              </a:rPr>
              <a:t>Poets &amp; Writers Literary Agents Database: </a:t>
            </a:r>
            <a:r>
              <a:rPr lang="en-US" sz="3200" dirty="0">
                <a:latin typeface="Garamond"/>
                <a:cs typeface="Garamond"/>
                <a:hlinkClick r:id="rId4"/>
              </a:rPr>
              <a:t>www.pw.org/literary_agents</a:t>
            </a:r>
            <a:endParaRPr lang="en-US" sz="3200" dirty="0">
              <a:latin typeface="Garamond"/>
              <a:cs typeface="Garamond"/>
            </a:endParaRPr>
          </a:p>
          <a:p>
            <a:pPr lvl="1"/>
            <a:r>
              <a:rPr lang="en-US" sz="3200" dirty="0">
                <a:latin typeface="Garamond"/>
                <a:cs typeface="Garamond"/>
              </a:rPr>
              <a:t>Publishers Marketplace: </a:t>
            </a:r>
            <a:r>
              <a:rPr lang="en-US" sz="3200" dirty="0">
                <a:latin typeface="Garamond"/>
                <a:cs typeface="Garamond"/>
                <a:hlinkClick r:id="rId5"/>
              </a:rPr>
              <a:t>www.publishersmarketplace.com</a:t>
            </a:r>
            <a:r>
              <a:rPr lang="en-US" sz="3200" dirty="0">
                <a:latin typeface="Garamond"/>
                <a:cs typeface="Garamond"/>
              </a:rPr>
              <a:t> </a:t>
            </a:r>
          </a:p>
          <a:p>
            <a:pPr lvl="1"/>
            <a:endParaRPr lang="en-US" dirty="0"/>
          </a:p>
        </p:txBody>
      </p:sp>
    </p:spTree>
    <p:extLst>
      <p:ext uri="{BB962C8B-B14F-4D97-AF65-F5344CB8AC3E}">
        <p14:creationId xmlns:p14="http://schemas.microsoft.com/office/powerpoint/2010/main" val="248376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18829"/>
            <a:ext cx="7772400" cy="1470025"/>
          </a:xfrm>
        </p:spPr>
        <p:txBody>
          <a:bodyPr>
            <a:noAutofit/>
          </a:bodyPr>
          <a:lstStyle/>
          <a:p>
            <a:r>
              <a:rPr lang="en-US" sz="5400" b="1" dirty="0">
                <a:latin typeface="Garamond"/>
                <a:cs typeface="Garamond"/>
              </a:rPr>
              <a:t>Non-Traditional </a:t>
            </a:r>
            <a:br>
              <a:rPr lang="en-US" sz="5400" b="1" dirty="0">
                <a:latin typeface="Garamond"/>
                <a:cs typeface="Garamond"/>
              </a:rPr>
            </a:br>
            <a:r>
              <a:rPr lang="en-US" sz="5400" b="1" dirty="0">
                <a:latin typeface="Garamond"/>
                <a:cs typeface="Garamond"/>
              </a:rPr>
              <a:t>Querying Methods</a:t>
            </a:r>
          </a:p>
        </p:txBody>
      </p:sp>
    </p:spTree>
    <p:extLst>
      <p:ext uri="{BB962C8B-B14F-4D97-AF65-F5344CB8AC3E}">
        <p14:creationId xmlns:p14="http://schemas.microsoft.com/office/powerpoint/2010/main" val="2661356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1511</TotalTime>
  <Words>1308</Words>
  <Application>Microsoft Macintosh PowerPoint</Application>
  <PresentationFormat>On-screen Show (4:3)</PresentationFormat>
  <Paragraphs>93</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Garamond</vt:lpstr>
      <vt:lpstr>Office Theme</vt:lpstr>
      <vt:lpstr>Beyond the Query Letter: Finding an agent  through conventional, and not-so-conventional, methods.</vt:lpstr>
      <vt:lpstr>PowerPoint Presentation</vt:lpstr>
      <vt:lpstr>PowerPoint Presentation</vt:lpstr>
      <vt:lpstr>The Query Letter</vt:lpstr>
      <vt:lpstr>PowerPoint Presentation</vt:lpstr>
      <vt:lpstr>Query Letter Tips</vt:lpstr>
      <vt:lpstr>Any Questions…</vt:lpstr>
      <vt:lpstr>Traditional  Querying Methods</vt:lpstr>
      <vt:lpstr>Non-Traditional  Querying Methods</vt:lpstr>
      <vt:lpstr>Manuscript Wish List</vt:lpstr>
      <vt:lpstr>Pitch Contests</vt:lpstr>
      <vt:lpstr>What do you mean you CAN’T get ALL this great information down quickly enough???</vt:lpstr>
      <vt:lpstr>Pitch Contests, continued…</vt:lpstr>
      <vt:lpstr> Contests and Twitter Hashtags with websites and explanations: </vt:lpstr>
      <vt:lpstr> Twitter Hashtags with websites continued… </vt:lpstr>
      <vt:lpstr>Twitter Hashtags with websites continued…(the funny ones!)</vt:lpstr>
      <vt:lpstr>Ok, but how do you actually WRITE a twitter pitch??</vt:lpstr>
      <vt:lpstr>Sample Twitter Pitches *Check out Carly Watters Website for examples like this and more!</vt:lpstr>
      <vt:lpstr>Now…grab a partner!</vt:lpstr>
      <vt:lpstr>Further Non-Traditional Sources…</vt:lpstr>
      <vt:lpstr>Regardless of the method you choose…</vt:lpstr>
      <vt:lpstr>PowerPoint Presentation</vt:lpstr>
    </vt:vector>
  </TitlesOfParts>
  <Company>Donadio &amp; Olson,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Query Letter: Finding an agent  through conventional, and not-so-conventional, methods.</dc:title>
  <dc:creator>Elizabeth Howland</dc:creator>
  <cp:lastModifiedBy>Empire  Literary Queries</cp:lastModifiedBy>
  <cp:revision>24</cp:revision>
  <dcterms:created xsi:type="dcterms:W3CDTF">2017-04-17T02:36:24Z</dcterms:created>
  <dcterms:modified xsi:type="dcterms:W3CDTF">2019-06-08T13:46:59Z</dcterms:modified>
</cp:coreProperties>
</file>