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098" r:id="rId2"/>
    <p:sldId id="2090" r:id="rId3"/>
    <p:sldId id="2101" r:id="rId4"/>
    <p:sldId id="2082" r:id="rId5"/>
    <p:sldId id="2095" r:id="rId6"/>
    <p:sldId id="2076" r:id="rId7"/>
    <p:sldId id="264" r:id="rId8"/>
    <p:sldId id="2094" r:id="rId9"/>
    <p:sldId id="258" r:id="rId10"/>
    <p:sldId id="2100" r:id="rId11"/>
    <p:sldId id="2079" r:id="rId12"/>
    <p:sldId id="401" r:id="rId13"/>
    <p:sldId id="263" r:id="rId14"/>
    <p:sldId id="2099" r:id="rId15"/>
    <p:sldId id="290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AC2"/>
    <a:srgbClr val="052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87D43-713D-45F5-B50F-2FCC04D09392}" v="3" dt="2024-08-22T16:27:35.269"/>
    <p1510:client id="{8BB9682D-4D45-459E-89BA-044194E062C6}" v="1" dt="2024-08-22T14:23:14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"/>
    </p:cViewPr>
  </p:sorterViewPr>
  <p:notesViewPr>
    <p:cSldViewPr snapToGrid="0" showGuides="1">
      <p:cViewPr varScale="1">
        <p:scale>
          <a:sx n="73" d="100"/>
          <a:sy n="73" d="100"/>
        </p:scale>
        <p:origin x="2981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hc-my.sharepoint.com/personal/jemond_ushcinc_com/Documents/01-USHC%20Materials/Forms%20&amp;%20Lists/Predisease%20Risk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cap="all" spc="5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Predisease</a:t>
            </a:r>
            <a:r>
              <a:rPr lang="en-US" sz="1800" b="1" i="0" u="none" strike="noStrike" kern="1200" cap="all" spc="5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Comparison Significant Risk Percent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8968505145629428E-2"/>
          <c:y val="0.20849102051487375"/>
          <c:w val="0.89037326479000622"/>
          <c:h val="0.44793923421619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Benchmark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Back Condition</c:v>
                </c:pt>
                <c:pt idx="1">
                  <c:v>Breast Cancer</c:v>
                </c:pt>
                <c:pt idx="2">
                  <c:v>Colorectal Cancer</c:v>
                </c:pt>
                <c:pt idx="3">
                  <c:v>Coronary Heart Disease-Female</c:v>
                </c:pt>
                <c:pt idx="4">
                  <c:v>Coronary Heart Disease-Male</c:v>
                </c:pt>
                <c:pt idx="5">
                  <c:v>Depression</c:v>
                </c:pt>
                <c:pt idx="6">
                  <c:v>Diabetes II</c:v>
                </c:pt>
                <c:pt idx="7">
                  <c:v>Hypertension</c:v>
                </c:pt>
                <c:pt idx="8">
                  <c:v>Lung Cancer</c:v>
                </c:pt>
                <c:pt idx="9">
                  <c:v>Prostate Cancer</c:v>
                </c:pt>
                <c:pt idx="10">
                  <c:v>Stroke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0.09</c:v>
                </c:pt>
                <c:pt idx="1">
                  <c:v>0.04</c:v>
                </c:pt>
                <c:pt idx="2">
                  <c:v>0.04</c:v>
                </c:pt>
                <c:pt idx="3">
                  <c:v>0.01</c:v>
                </c:pt>
                <c:pt idx="4">
                  <c:v>0.02</c:v>
                </c:pt>
                <c:pt idx="5">
                  <c:v>0.03</c:v>
                </c:pt>
                <c:pt idx="6">
                  <c:v>0.22</c:v>
                </c:pt>
                <c:pt idx="7">
                  <c:v>0.24</c:v>
                </c:pt>
                <c:pt idx="8">
                  <c:v>0.03</c:v>
                </c:pt>
                <c:pt idx="9">
                  <c:v>0.03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0F-48E7-A8B1-5A5DF5E9ED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7FBAC2">
                    <a:tint val="66000"/>
                    <a:satMod val="160000"/>
                  </a:srgbClr>
                </a:gs>
                <a:gs pos="50000">
                  <a:srgbClr val="7FBAC2">
                    <a:tint val="44500"/>
                    <a:satMod val="160000"/>
                  </a:srgbClr>
                </a:gs>
                <a:gs pos="100000">
                  <a:srgbClr val="7FBAC2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7FBAC2">
                      <a:tint val="66000"/>
                      <a:satMod val="160000"/>
                    </a:srgbClr>
                  </a:gs>
                  <a:gs pos="50000">
                    <a:srgbClr val="7FBAC2">
                      <a:tint val="44500"/>
                      <a:satMod val="160000"/>
                    </a:srgbClr>
                  </a:gs>
                  <a:gs pos="100000">
                    <a:srgbClr val="7FBAC2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A0F-48E7-A8B1-5A5DF5E9EDBE}"/>
              </c:ext>
            </c:extLst>
          </c:dPt>
          <c:cat>
            <c:strRef>
              <c:f>Sheet1!$A$2:$A$12</c:f>
              <c:strCache>
                <c:ptCount val="11"/>
                <c:pt idx="0">
                  <c:v>Back Condition</c:v>
                </c:pt>
                <c:pt idx="1">
                  <c:v>Breast Cancer</c:v>
                </c:pt>
                <c:pt idx="2">
                  <c:v>Colorectal Cancer</c:v>
                </c:pt>
                <c:pt idx="3">
                  <c:v>Coronary Heart Disease-Female</c:v>
                </c:pt>
                <c:pt idx="4">
                  <c:v>Coronary Heart Disease-Male</c:v>
                </c:pt>
                <c:pt idx="5">
                  <c:v>Depression</c:v>
                </c:pt>
                <c:pt idx="6">
                  <c:v>Diabetes II</c:v>
                </c:pt>
                <c:pt idx="7">
                  <c:v>Hypertension</c:v>
                </c:pt>
                <c:pt idx="8">
                  <c:v>Lung Cancer</c:v>
                </c:pt>
                <c:pt idx="9">
                  <c:v>Prostate Cancer</c:v>
                </c:pt>
                <c:pt idx="10">
                  <c:v>Stroke</c:v>
                </c:pt>
              </c:strCache>
            </c:strRef>
          </c:cat>
          <c:val>
            <c:numRef>
              <c:f>Sheet1!$C$2:$C$12</c:f>
              <c:numCache>
                <c:formatCode>0.0%</c:formatCode>
                <c:ptCount val="11"/>
                <c:pt idx="0">
                  <c:v>0.14000000000000001</c:v>
                </c:pt>
                <c:pt idx="1">
                  <c:v>3.5000000000000003E-2</c:v>
                </c:pt>
                <c:pt idx="2">
                  <c:v>0.05</c:v>
                </c:pt>
                <c:pt idx="3">
                  <c:v>0.03</c:v>
                </c:pt>
                <c:pt idx="4">
                  <c:v>0.04</c:v>
                </c:pt>
                <c:pt idx="5">
                  <c:v>0.01</c:v>
                </c:pt>
                <c:pt idx="6">
                  <c:v>0.26</c:v>
                </c:pt>
                <c:pt idx="7">
                  <c:v>0.3</c:v>
                </c:pt>
                <c:pt idx="8">
                  <c:v>0.02</c:v>
                </c:pt>
                <c:pt idx="9">
                  <c:v>0.03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0F-48E7-A8B1-5A5DF5E9ED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3"/>
                  </a:gs>
                  <a:gs pos="75000">
                    <a:schemeClr val="accent3">
                      <a:lumMod val="60000"/>
                      <a:lumOff val="40000"/>
                    </a:schemeClr>
                  </a:gs>
                  <a:gs pos="51000">
                    <a:schemeClr val="accent3">
                      <a:alpha val="75000"/>
                    </a:schemeClr>
                  </a:gs>
                  <a:gs pos="100000">
                    <a:schemeClr val="accent3">
                      <a:lumMod val="20000"/>
                      <a:lumOff val="80000"/>
                      <a:alpha val="1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0F-48E7-A8B1-5A5DF5E9EDBE}"/>
              </c:ext>
            </c:extLst>
          </c:dPt>
          <c:cat>
            <c:strRef>
              <c:f>Sheet1!$A$2:$A$12</c:f>
              <c:strCache>
                <c:ptCount val="11"/>
                <c:pt idx="0">
                  <c:v>Back Condition</c:v>
                </c:pt>
                <c:pt idx="1">
                  <c:v>Breast Cancer</c:v>
                </c:pt>
                <c:pt idx="2">
                  <c:v>Colorectal Cancer</c:v>
                </c:pt>
                <c:pt idx="3">
                  <c:v>Coronary Heart Disease-Female</c:v>
                </c:pt>
                <c:pt idx="4">
                  <c:v>Coronary Heart Disease-Male</c:v>
                </c:pt>
                <c:pt idx="5">
                  <c:v>Depression</c:v>
                </c:pt>
                <c:pt idx="6">
                  <c:v>Diabetes II</c:v>
                </c:pt>
                <c:pt idx="7">
                  <c:v>Hypertension</c:v>
                </c:pt>
                <c:pt idx="8">
                  <c:v>Lung Cancer</c:v>
                </c:pt>
                <c:pt idx="9">
                  <c:v>Prostate Cancer</c:v>
                </c:pt>
                <c:pt idx="10">
                  <c:v>Stroke</c:v>
                </c:pt>
              </c:strCache>
            </c:strRef>
          </c:cat>
          <c:val>
            <c:numRef>
              <c:f>Sheet1!$D$2:$D$12</c:f>
              <c:numCache>
                <c:formatCode>0.0%</c:formatCode>
                <c:ptCount val="11"/>
                <c:pt idx="0">
                  <c:v>0.12</c:v>
                </c:pt>
                <c:pt idx="1">
                  <c:v>3.2000000000000001E-2</c:v>
                </c:pt>
                <c:pt idx="2">
                  <c:v>0.02</c:v>
                </c:pt>
                <c:pt idx="3">
                  <c:v>0.02</c:v>
                </c:pt>
                <c:pt idx="4">
                  <c:v>1.6E-2</c:v>
                </c:pt>
                <c:pt idx="5">
                  <c:v>0.01</c:v>
                </c:pt>
                <c:pt idx="6">
                  <c:v>0.22</c:v>
                </c:pt>
                <c:pt idx="7">
                  <c:v>0.27</c:v>
                </c:pt>
                <c:pt idx="8">
                  <c:v>0.01</c:v>
                </c:pt>
                <c:pt idx="9">
                  <c:v>1.4999999999999999E-2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0F-48E7-A8B1-5A5DF5E9ED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4"/>
                  </a:gs>
                  <a:gs pos="75000">
                    <a:schemeClr val="accent4">
                      <a:lumMod val="60000"/>
                      <a:lumOff val="40000"/>
                    </a:schemeClr>
                  </a:gs>
                  <a:gs pos="51000">
                    <a:schemeClr val="accent4">
                      <a:alpha val="75000"/>
                    </a:schemeClr>
                  </a:gs>
                  <a:gs pos="100000">
                    <a:schemeClr val="accent4">
                      <a:lumMod val="20000"/>
                      <a:lumOff val="80000"/>
                      <a:alpha val="1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A0F-48E7-A8B1-5A5DF5E9EDBE}"/>
              </c:ext>
            </c:extLst>
          </c:dPt>
          <c:cat>
            <c:strRef>
              <c:f>Sheet1!$A$2:$A$12</c:f>
              <c:strCache>
                <c:ptCount val="11"/>
                <c:pt idx="0">
                  <c:v>Back Condition</c:v>
                </c:pt>
                <c:pt idx="1">
                  <c:v>Breast Cancer</c:v>
                </c:pt>
                <c:pt idx="2">
                  <c:v>Colorectal Cancer</c:v>
                </c:pt>
                <c:pt idx="3">
                  <c:v>Coronary Heart Disease-Female</c:v>
                </c:pt>
                <c:pt idx="4">
                  <c:v>Coronary Heart Disease-Male</c:v>
                </c:pt>
                <c:pt idx="5">
                  <c:v>Depression</c:v>
                </c:pt>
                <c:pt idx="6">
                  <c:v>Diabetes II</c:v>
                </c:pt>
                <c:pt idx="7">
                  <c:v>Hypertension</c:v>
                </c:pt>
                <c:pt idx="8">
                  <c:v>Lung Cancer</c:v>
                </c:pt>
                <c:pt idx="9">
                  <c:v>Prostate Cancer</c:v>
                </c:pt>
                <c:pt idx="10">
                  <c:v>Stroke</c:v>
                </c:pt>
              </c:strCache>
            </c:strRef>
          </c:cat>
          <c:val>
            <c:numRef>
              <c:f>Sheet1!$E$2:$E$12</c:f>
              <c:numCache>
                <c:formatCode>0.0%</c:formatCode>
                <c:ptCount val="11"/>
                <c:pt idx="0">
                  <c:v>0.11</c:v>
                </c:pt>
                <c:pt idx="1">
                  <c:v>0.03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0.2</c:v>
                </c:pt>
                <c:pt idx="7">
                  <c:v>0.24</c:v>
                </c:pt>
                <c:pt idx="8">
                  <c:v>0.01</c:v>
                </c:pt>
                <c:pt idx="9">
                  <c:v>0.01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A0F-48E7-A8B1-5A5DF5E9E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693732655"/>
        <c:axId val="693733487"/>
      </c:barChart>
      <c:catAx>
        <c:axId val="693732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733487"/>
        <c:crosses val="autoZero"/>
        <c:auto val="1"/>
        <c:lblAlgn val="ctr"/>
        <c:lblOffset val="100"/>
        <c:noMultiLvlLbl val="0"/>
      </c:catAx>
      <c:valAx>
        <c:axId val="69373348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732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013994361205236"/>
          <c:y val="0.10207662591481419"/>
          <c:w val="0.47352448924485518"/>
          <c:h val="5.9393676789726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Lives Saved 2015-2022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Breast Cancer</c:v>
                </c:pt>
                <c:pt idx="1">
                  <c:v>Cervical Cancer</c:v>
                </c:pt>
                <c:pt idx="2">
                  <c:v>Colorectal Cancer</c:v>
                </c:pt>
                <c:pt idx="3">
                  <c:v>Coronary Heart Disease</c:v>
                </c:pt>
                <c:pt idx="4">
                  <c:v>Diabetes II</c:v>
                </c:pt>
                <c:pt idx="5">
                  <c:v>Endometrial Cancer</c:v>
                </c:pt>
                <c:pt idx="6">
                  <c:v>Hypertension</c:v>
                </c:pt>
                <c:pt idx="7">
                  <c:v>Lung Cancer</c:v>
                </c:pt>
                <c:pt idx="8">
                  <c:v>Ovarian Cancer</c:v>
                </c:pt>
                <c:pt idx="9">
                  <c:v>Peripheral Artery Disease</c:v>
                </c:pt>
                <c:pt idx="10">
                  <c:v>Prostate Cancer</c:v>
                </c:pt>
                <c:pt idx="11">
                  <c:v>Skin Cancer</c:v>
                </c:pt>
                <c:pt idx="12">
                  <c:v>Stroke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93</c:v>
                </c:pt>
                <c:pt idx="1">
                  <c:v>22</c:v>
                </c:pt>
                <c:pt idx="2">
                  <c:v>252</c:v>
                </c:pt>
                <c:pt idx="3">
                  <c:v>424</c:v>
                </c:pt>
                <c:pt idx="4">
                  <c:v>1906</c:v>
                </c:pt>
                <c:pt idx="5">
                  <c:v>24</c:v>
                </c:pt>
                <c:pt idx="6">
                  <c:v>3839</c:v>
                </c:pt>
                <c:pt idx="7">
                  <c:v>109</c:v>
                </c:pt>
                <c:pt idx="8">
                  <c:v>15</c:v>
                </c:pt>
                <c:pt idx="9">
                  <c:v>53</c:v>
                </c:pt>
                <c:pt idx="10">
                  <c:v>68</c:v>
                </c:pt>
                <c:pt idx="11">
                  <c:v>69</c:v>
                </c:pt>
                <c:pt idx="1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C-4BB8-87E5-CF3E71617A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609552912"/>
        <c:axId val="1609551472"/>
        <c:axId val="0"/>
      </c:bar3DChart>
      <c:catAx>
        <c:axId val="16095529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rgbClr val="7FBAC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Condition / Disease</a:t>
                </a:r>
              </a:p>
            </c:rich>
          </c:tx>
          <c:layout>
            <c:manualLayout>
              <c:xMode val="edge"/>
              <c:yMode val="edge"/>
              <c:x val="1.4219328527397047E-3"/>
              <c:y val="0.257047166766291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1609551472"/>
        <c:crosses val="autoZero"/>
        <c:auto val="1"/>
        <c:lblAlgn val="ctr"/>
        <c:lblOffset val="100"/>
        <c:noMultiLvlLbl val="0"/>
      </c:catAx>
      <c:valAx>
        <c:axId val="1609551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rgbClr val="7FBAC2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Number of Lives</a:t>
                </a:r>
              </a:p>
            </c:rich>
          </c:tx>
          <c:layout>
            <c:manualLayout>
              <c:xMode val="edge"/>
              <c:yMode val="edge"/>
              <c:x val="0.45182448459490437"/>
              <c:y val="0.939887429878972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160955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F80C0-21B1-4595-9A16-2E79CFA5B6F3}" type="datetimeFigureOut">
              <a:rPr lang="en-GB" smtClean="0"/>
              <a:t>13/02/2025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60FB3-5D45-4008-9B92-427682816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211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CB08-9F27-4F6A-B457-D59D91895A1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8A043-C323-41EC-ABF3-D972F80F7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1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plan is all-inclusive.</a:t>
            </a:r>
          </a:p>
          <a:p>
            <a:endParaRPr lang="en-US" dirty="0"/>
          </a:p>
          <a:p>
            <a:r>
              <a:rPr lang="en-US" dirty="0"/>
              <a:t>It doesn’t replace any aspect of your existing healthcare program – our program enhances the benefits you offer your employees.</a:t>
            </a:r>
          </a:p>
          <a:p>
            <a:endParaRPr lang="en-US" dirty="0"/>
          </a:p>
          <a:p>
            <a:r>
              <a:rPr lang="en-US" dirty="0"/>
              <a:t>Our program is compliant both with HIPAA and with the IRS!</a:t>
            </a:r>
          </a:p>
          <a:p>
            <a:endParaRPr lang="en-US" dirty="0"/>
          </a:p>
          <a:p>
            <a:r>
              <a:rPr lang="en-US" dirty="0"/>
              <a:t>Our program prioritizes wellness (or preventive health care) at no out-of-pocket cost for you or your employees.</a:t>
            </a:r>
          </a:p>
          <a:p>
            <a:endParaRPr lang="en-US" dirty="0"/>
          </a:p>
          <a:p>
            <a:r>
              <a:rPr lang="en-US" dirty="0"/>
              <a:t>&lt;click&gt; Before we do anything else, let me explain our New Client Onboarding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8A043-C323-41EC-ABF3-D972F80F7B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8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8A043-C323-41EC-ABF3-D972F80F7B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42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BIGGEST BENEFIT: Enjoying good health.</a:t>
            </a:r>
          </a:p>
          <a:p>
            <a:endParaRPr lang="en-US" dirty="0"/>
          </a:p>
          <a:p>
            <a:r>
              <a:rPr lang="en-US" dirty="0"/>
              <a:t>Did you know that studies have shown Telemedicine could reduce visits to ER or Urgent Care by 70% ?</a:t>
            </a:r>
          </a:p>
          <a:p>
            <a:endParaRPr lang="en-US" dirty="0"/>
          </a:p>
          <a:p>
            <a:r>
              <a:rPr lang="en-US" dirty="0"/>
              <a:t>Our Preventive Healthcare program offers 24/7/365 Telemedicine for the Whole Family and a $0 Copay encourages your employees to seek early treatment.</a:t>
            </a:r>
          </a:p>
          <a:p>
            <a:endParaRPr lang="en-US" dirty="0"/>
          </a:p>
          <a:p>
            <a:r>
              <a:rPr lang="en-US" dirty="0"/>
              <a:t>Your employees are not left to fend for themselves – they have access to holistic coaching reinforced by our award-winning app we call the Personal Health Dashboard.</a:t>
            </a:r>
          </a:p>
          <a:p>
            <a:endParaRPr lang="en-US" dirty="0"/>
          </a:p>
          <a:p>
            <a:r>
              <a:rPr lang="en-US" dirty="0"/>
              <a:t>&lt;click&gt; let’s take a moment to explore our App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8A043-C323-41EC-ABF3-D972F80F7B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this might seem repetitive … it’s worth repeating!</a:t>
            </a:r>
          </a:p>
          <a:p>
            <a:endParaRPr lang="en-US" dirty="0"/>
          </a:p>
          <a:p>
            <a:r>
              <a:rPr lang="en-US" dirty="0"/>
              <a:t>Section 125 has been around since 1978 and allows your employee to pay for certain benefits on a pre-tax basis</a:t>
            </a:r>
          </a:p>
          <a:p>
            <a:endParaRPr lang="en-US" dirty="0"/>
          </a:p>
          <a:p>
            <a:r>
              <a:rPr lang="en-US" dirty="0"/>
              <a:t>Obama Care (ACA) expanded this law to encourage preventive or wellness programs … </a:t>
            </a:r>
          </a:p>
          <a:p>
            <a:endParaRPr lang="en-US" dirty="0"/>
          </a:p>
          <a:p>
            <a:r>
              <a:rPr lang="en-US" dirty="0"/>
              <a:t>I have a question – do you think installing solar on your home would be a good thing for you and the environment?</a:t>
            </a:r>
          </a:p>
          <a:p>
            <a:endParaRPr lang="en-US" dirty="0"/>
          </a:p>
          <a:p>
            <a:r>
              <a:rPr lang="en-US" dirty="0"/>
              <a:t>Why don’t more people install solar? Yes – it’s expensive! Has a Long Payback</a:t>
            </a:r>
          </a:p>
          <a:p>
            <a:endParaRPr lang="en-US" dirty="0"/>
          </a:p>
          <a:p>
            <a:r>
              <a:rPr lang="en-US" dirty="0"/>
              <a:t>So the government encourages behavior by reducing or eliminating the COST barrier and now we’re seeing more and more solar systems being installed.</a:t>
            </a:r>
          </a:p>
          <a:p>
            <a:endParaRPr lang="en-US" dirty="0"/>
          </a:p>
          <a:p>
            <a:r>
              <a:rPr lang="en-US" dirty="0"/>
              <a:t>&lt;click&gt; It’s the same concept with Wellness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8A043-C323-41EC-ABF3-D972F80F7B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4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8A043-C323-41EC-ABF3-D972F80F7B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5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1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2351314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840686" y="0"/>
            <a:ext cx="2351314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01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040913" y="341083"/>
            <a:ext cx="3846285" cy="1821543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736114" y="2503713"/>
            <a:ext cx="4151084" cy="1821543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97485" y="4666343"/>
            <a:ext cx="4789713" cy="1821543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27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33371" cy="349794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33371" y="3497944"/>
            <a:ext cx="4325258" cy="336005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58629" y="0"/>
            <a:ext cx="3933371" cy="349794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076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132115"/>
            <a:ext cx="6604000" cy="513805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04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34400" y="830943"/>
            <a:ext cx="3657600" cy="519611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930400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57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90285" y="366485"/>
            <a:ext cx="3831772" cy="620848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35600" y="765629"/>
            <a:ext cx="2097314" cy="2166257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35600" y="3777344"/>
            <a:ext cx="2097314" cy="2166257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96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169886" y="2173515"/>
            <a:ext cx="2279994" cy="2354942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68061" y="2173515"/>
            <a:ext cx="2279994" cy="2354942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66237" y="2173515"/>
            <a:ext cx="2279994" cy="2354942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37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33485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33486" y="0"/>
            <a:ext cx="3077029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10516" y="0"/>
            <a:ext cx="3033486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144002" y="0"/>
            <a:ext cx="3033485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755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28676" y="1600200"/>
            <a:ext cx="2533650" cy="3333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76801" y="1600200"/>
            <a:ext cx="2533650" cy="3333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24926" y="1600200"/>
            <a:ext cx="2533650" cy="3333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18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7226" y="2686050"/>
            <a:ext cx="2247899" cy="2190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1" y="2686050"/>
            <a:ext cx="2247899" cy="2190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353176" y="647700"/>
            <a:ext cx="2247899" cy="2190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353551" y="647700"/>
            <a:ext cx="2247899" cy="21907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0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73603" y="900338"/>
            <a:ext cx="3570967" cy="4992461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76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00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917027" y="271460"/>
            <a:ext cx="3009900" cy="300989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8877" y="271461"/>
            <a:ext cx="3009900" cy="300989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88877" y="3567111"/>
            <a:ext cx="3009900" cy="300989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917027" y="3567110"/>
            <a:ext cx="3009900" cy="300989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07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839200" y="0"/>
            <a:ext cx="3352800" cy="49149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19700" y="1943100"/>
            <a:ext cx="3352800" cy="49149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257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2800350"/>
            <a:ext cx="2533650" cy="40576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533650" cy="25146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857500" y="0"/>
            <a:ext cx="2533650" cy="455295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857500" y="4829175"/>
            <a:ext cx="2533650" cy="20288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64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3158" y="5119165"/>
            <a:ext cx="7277100" cy="1573732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3158" y="3338284"/>
            <a:ext cx="4087585" cy="158931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3158" y="203200"/>
            <a:ext cx="4087585" cy="2943517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99429" y="203201"/>
            <a:ext cx="3000829" cy="4724398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328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72114" y="0"/>
            <a:ext cx="8476342" cy="3410857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730171"/>
            <a:ext cx="5573486" cy="312782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26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629829" y="2045746"/>
            <a:ext cx="2865971" cy="3796887"/>
          </a:xfrm>
          <a:custGeom>
            <a:avLst/>
            <a:gdLst>
              <a:gd name="connsiteX0" fmla="*/ 1141086 w 2395843"/>
              <a:gd name="connsiteY0" fmla="*/ 0 h 3174054"/>
              <a:gd name="connsiteX1" fmla="*/ 1991435 w 2395843"/>
              <a:gd name="connsiteY1" fmla="*/ 251389 h 3174054"/>
              <a:gd name="connsiteX2" fmla="*/ 2339007 w 2395843"/>
              <a:gd name="connsiteY2" fmla="*/ 957463 h 3174054"/>
              <a:gd name="connsiteX3" fmla="*/ 1416520 w 2395843"/>
              <a:gd name="connsiteY3" fmla="*/ 957463 h 3174054"/>
              <a:gd name="connsiteX4" fmla="*/ 1326895 w 2395843"/>
              <a:gd name="connsiteY4" fmla="*/ 743236 h 3174054"/>
              <a:gd name="connsiteX5" fmla="*/ 1136714 w 2395843"/>
              <a:gd name="connsiteY5" fmla="*/ 673284 h 3174054"/>
              <a:gd name="connsiteX6" fmla="*/ 979323 w 2395843"/>
              <a:gd name="connsiteY6" fmla="*/ 725748 h 3174054"/>
              <a:gd name="connsiteX7" fmla="*/ 922487 w 2395843"/>
              <a:gd name="connsiteY7" fmla="*/ 883139 h 3174054"/>
              <a:gd name="connsiteX8" fmla="*/ 1047088 w 2395843"/>
              <a:gd name="connsiteY8" fmla="*/ 1088622 h 3174054"/>
              <a:gd name="connsiteX9" fmla="*/ 1438380 w 2395843"/>
              <a:gd name="connsiteY9" fmla="*/ 1254757 h 3174054"/>
              <a:gd name="connsiteX10" fmla="*/ 1923669 w 2395843"/>
              <a:gd name="connsiteY10" fmla="*/ 1460240 h 3174054"/>
              <a:gd name="connsiteX11" fmla="*/ 2255939 w 2395843"/>
              <a:gd name="connsiteY11" fmla="*/ 1753162 h 3174054"/>
              <a:gd name="connsiteX12" fmla="*/ 2395843 w 2395843"/>
              <a:gd name="connsiteY12" fmla="*/ 2251567 h 3174054"/>
              <a:gd name="connsiteX13" fmla="*/ 2264683 w 2395843"/>
              <a:gd name="connsiteY13" fmla="*/ 2719369 h 3174054"/>
              <a:gd name="connsiteX14" fmla="*/ 1879950 w 2395843"/>
              <a:gd name="connsiteY14" fmla="*/ 3051639 h 3174054"/>
              <a:gd name="connsiteX15" fmla="*/ 1272245 w 2395843"/>
              <a:gd name="connsiteY15" fmla="*/ 3174054 h 3174054"/>
              <a:gd name="connsiteX16" fmla="*/ 386920 w 2395843"/>
              <a:gd name="connsiteY16" fmla="*/ 2916107 h 3174054"/>
              <a:gd name="connsiteX17" fmla="*/ 8744 w 2395843"/>
              <a:gd name="connsiteY17" fmla="*/ 2181616 h 3174054"/>
              <a:gd name="connsiteX18" fmla="*/ 922487 w 2395843"/>
              <a:gd name="connsiteY18" fmla="*/ 2181616 h 3174054"/>
              <a:gd name="connsiteX19" fmla="*/ 1023043 w 2395843"/>
              <a:gd name="connsiteY19" fmla="*/ 2422074 h 3174054"/>
              <a:gd name="connsiteX20" fmla="*/ 1237269 w 2395843"/>
              <a:gd name="connsiteY20" fmla="*/ 2500770 h 3174054"/>
              <a:gd name="connsiteX21" fmla="*/ 1414334 w 2395843"/>
              <a:gd name="connsiteY21" fmla="*/ 2443934 h 3174054"/>
              <a:gd name="connsiteX22" fmla="*/ 1477728 w 2395843"/>
              <a:gd name="connsiteY22" fmla="*/ 2282171 h 3174054"/>
              <a:gd name="connsiteX23" fmla="*/ 1350941 w 2395843"/>
              <a:gd name="connsiteY23" fmla="*/ 2065758 h 3174054"/>
              <a:gd name="connsiteX24" fmla="*/ 948719 w 2395843"/>
              <a:gd name="connsiteY24" fmla="*/ 1897437 h 3174054"/>
              <a:gd name="connsiteX25" fmla="*/ 465616 w 2395843"/>
              <a:gd name="connsiteY25" fmla="*/ 1700698 h 3174054"/>
              <a:gd name="connsiteX26" fmla="*/ 137717 w 2395843"/>
              <a:gd name="connsiteY26" fmla="*/ 1412148 h 3174054"/>
              <a:gd name="connsiteX27" fmla="*/ 0 w 2395843"/>
              <a:gd name="connsiteY27" fmla="*/ 918115 h 3174054"/>
              <a:gd name="connsiteX28" fmla="*/ 148647 w 2395843"/>
              <a:gd name="connsiteY28" fmla="*/ 421896 h 3174054"/>
              <a:gd name="connsiteX29" fmla="*/ 555241 w 2395843"/>
              <a:gd name="connsiteY29" fmla="*/ 107113 h 3174054"/>
              <a:gd name="connsiteX30" fmla="*/ 1141086 w 2395843"/>
              <a:gd name="connsiteY30" fmla="*/ 0 h 317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95843" h="3174054">
                <a:moveTo>
                  <a:pt x="1141086" y="0"/>
                </a:moveTo>
                <a:cubicBezTo>
                  <a:pt x="1496673" y="0"/>
                  <a:pt x="1780123" y="83797"/>
                  <a:pt x="1991435" y="251389"/>
                </a:cubicBezTo>
                <a:cubicBezTo>
                  <a:pt x="2202747" y="418981"/>
                  <a:pt x="2318604" y="654339"/>
                  <a:pt x="2339007" y="957463"/>
                </a:cubicBezTo>
                <a:lnTo>
                  <a:pt x="1416520" y="957463"/>
                </a:lnTo>
                <a:cubicBezTo>
                  <a:pt x="1404862" y="861279"/>
                  <a:pt x="1374987" y="789870"/>
                  <a:pt x="1326895" y="743236"/>
                </a:cubicBezTo>
                <a:cubicBezTo>
                  <a:pt x="1278803" y="696601"/>
                  <a:pt x="1215409" y="673284"/>
                  <a:pt x="1136714" y="673284"/>
                </a:cubicBezTo>
                <a:cubicBezTo>
                  <a:pt x="1069677" y="673284"/>
                  <a:pt x="1017213" y="690772"/>
                  <a:pt x="979323" y="725748"/>
                </a:cubicBezTo>
                <a:cubicBezTo>
                  <a:pt x="941432" y="760724"/>
                  <a:pt x="922487" y="813188"/>
                  <a:pt x="922487" y="883139"/>
                </a:cubicBezTo>
                <a:cubicBezTo>
                  <a:pt x="922487" y="970579"/>
                  <a:pt x="964021" y="1039073"/>
                  <a:pt x="1047088" y="1088622"/>
                </a:cubicBezTo>
                <a:cubicBezTo>
                  <a:pt x="1130156" y="1138171"/>
                  <a:pt x="1260587" y="1193549"/>
                  <a:pt x="1438380" y="1254757"/>
                </a:cubicBezTo>
                <a:cubicBezTo>
                  <a:pt x="1633662" y="1324709"/>
                  <a:pt x="1795425" y="1393203"/>
                  <a:pt x="1923669" y="1460240"/>
                </a:cubicBezTo>
                <a:cubicBezTo>
                  <a:pt x="2051914" y="1527277"/>
                  <a:pt x="2162671" y="1624917"/>
                  <a:pt x="2255939" y="1753162"/>
                </a:cubicBezTo>
                <a:cubicBezTo>
                  <a:pt x="2349208" y="1881407"/>
                  <a:pt x="2395843" y="2047542"/>
                  <a:pt x="2395843" y="2251567"/>
                </a:cubicBezTo>
                <a:cubicBezTo>
                  <a:pt x="2395843" y="2423531"/>
                  <a:pt x="2352123" y="2579465"/>
                  <a:pt x="2264683" y="2719369"/>
                </a:cubicBezTo>
                <a:cubicBezTo>
                  <a:pt x="2177244" y="2859272"/>
                  <a:pt x="2048999" y="2970028"/>
                  <a:pt x="1879950" y="3051639"/>
                </a:cubicBezTo>
                <a:cubicBezTo>
                  <a:pt x="1710900" y="3133249"/>
                  <a:pt x="1508332" y="3174054"/>
                  <a:pt x="1272245" y="3174054"/>
                </a:cubicBezTo>
                <a:cubicBezTo>
                  <a:pt x="913743" y="3174054"/>
                  <a:pt x="618635" y="3088072"/>
                  <a:pt x="386920" y="2916107"/>
                </a:cubicBezTo>
                <a:cubicBezTo>
                  <a:pt x="155205" y="2744143"/>
                  <a:pt x="29147" y="2499313"/>
                  <a:pt x="8744" y="2181616"/>
                </a:cubicBezTo>
                <a:lnTo>
                  <a:pt x="922487" y="2181616"/>
                </a:lnTo>
                <a:cubicBezTo>
                  <a:pt x="931231" y="2289458"/>
                  <a:pt x="964750" y="2369611"/>
                  <a:pt x="1023043" y="2422074"/>
                </a:cubicBezTo>
                <a:cubicBezTo>
                  <a:pt x="1081336" y="2474538"/>
                  <a:pt x="1152744" y="2500770"/>
                  <a:pt x="1237269" y="2500770"/>
                </a:cubicBezTo>
                <a:cubicBezTo>
                  <a:pt x="1313050" y="2500770"/>
                  <a:pt x="1372072" y="2481825"/>
                  <a:pt x="1414334" y="2443934"/>
                </a:cubicBezTo>
                <a:cubicBezTo>
                  <a:pt x="1456597" y="2406044"/>
                  <a:pt x="1477728" y="2352123"/>
                  <a:pt x="1477728" y="2282171"/>
                </a:cubicBezTo>
                <a:cubicBezTo>
                  <a:pt x="1477728" y="2188902"/>
                  <a:pt x="1435466" y="2116765"/>
                  <a:pt x="1350941" y="2065758"/>
                </a:cubicBezTo>
                <a:cubicBezTo>
                  <a:pt x="1266416" y="2014752"/>
                  <a:pt x="1132342" y="1958645"/>
                  <a:pt x="948719" y="1897437"/>
                </a:cubicBezTo>
                <a:cubicBezTo>
                  <a:pt x="753437" y="1830400"/>
                  <a:pt x="592403" y="1764820"/>
                  <a:pt x="465616" y="1700698"/>
                </a:cubicBezTo>
                <a:cubicBezTo>
                  <a:pt x="338828" y="1636576"/>
                  <a:pt x="229529" y="1540393"/>
                  <a:pt x="137717" y="1412148"/>
                </a:cubicBezTo>
                <a:cubicBezTo>
                  <a:pt x="45906" y="1283903"/>
                  <a:pt x="0" y="1119226"/>
                  <a:pt x="0" y="918115"/>
                </a:cubicBezTo>
                <a:cubicBezTo>
                  <a:pt x="0" y="725748"/>
                  <a:pt x="49549" y="560342"/>
                  <a:pt x="148647" y="421896"/>
                </a:cubicBezTo>
                <a:cubicBezTo>
                  <a:pt x="247746" y="283450"/>
                  <a:pt x="383277" y="178522"/>
                  <a:pt x="555241" y="107113"/>
                </a:cubicBezTo>
                <a:cubicBezTo>
                  <a:pt x="727205" y="35705"/>
                  <a:pt x="922487" y="0"/>
                  <a:pt x="1141086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97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34766" y="2634400"/>
            <a:ext cx="4061133" cy="2835583"/>
          </a:xfrm>
          <a:custGeom>
            <a:avLst/>
            <a:gdLst/>
            <a:ahLst/>
            <a:cxnLst/>
            <a:rect l="l" t="t" r="r" b="b"/>
            <a:pathLst>
              <a:path w="3081014" h="2151240">
                <a:moveTo>
                  <a:pt x="0" y="0"/>
                </a:moveTo>
                <a:lnTo>
                  <a:pt x="644157" y="0"/>
                </a:lnTo>
                <a:lnTo>
                  <a:pt x="881158" y="1464545"/>
                </a:lnTo>
                <a:lnTo>
                  <a:pt x="1212351" y="0"/>
                </a:lnTo>
                <a:lnTo>
                  <a:pt x="1865624" y="0"/>
                </a:lnTo>
                <a:lnTo>
                  <a:pt x="2199856" y="1464545"/>
                </a:lnTo>
                <a:lnTo>
                  <a:pt x="2436857" y="0"/>
                </a:lnTo>
                <a:lnTo>
                  <a:pt x="3081014" y="0"/>
                </a:lnTo>
                <a:lnTo>
                  <a:pt x="2579665" y="2151240"/>
                </a:lnTo>
                <a:lnTo>
                  <a:pt x="1838277" y="2151240"/>
                </a:lnTo>
                <a:lnTo>
                  <a:pt x="1540507" y="823427"/>
                </a:lnTo>
                <a:lnTo>
                  <a:pt x="1242736" y="2151240"/>
                </a:lnTo>
                <a:lnTo>
                  <a:pt x="501348" y="2151240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5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>
          <a:xfrm>
            <a:off x="1250662" y="2200127"/>
            <a:ext cx="3492788" cy="3517008"/>
          </a:xfrm>
          <a:custGeom>
            <a:avLst/>
            <a:gdLst/>
            <a:ahLst/>
            <a:cxnLst/>
            <a:rect l="l" t="t" r="r" b="b"/>
            <a:pathLst>
              <a:path w="2190741" h="2205932">
                <a:moveTo>
                  <a:pt x="1096890" y="553002"/>
                </a:moveTo>
                <a:cubicBezTo>
                  <a:pt x="944966" y="553002"/>
                  <a:pt x="825453" y="602124"/>
                  <a:pt x="738350" y="700368"/>
                </a:cubicBezTo>
                <a:cubicBezTo>
                  <a:pt x="651247" y="798612"/>
                  <a:pt x="607695" y="932812"/>
                  <a:pt x="607695" y="1102966"/>
                </a:cubicBezTo>
                <a:cubicBezTo>
                  <a:pt x="607695" y="1269069"/>
                  <a:pt x="651247" y="1401750"/>
                  <a:pt x="738350" y="1501006"/>
                </a:cubicBezTo>
                <a:cubicBezTo>
                  <a:pt x="825453" y="1600263"/>
                  <a:pt x="944966" y="1649892"/>
                  <a:pt x="1096890" y="1649892"/>
                </a:cubicBezTo>
                <a:cubicBezTo>
                  <a:pt x="1246788" y="1649892"/>
                  <a:pt x="1365289" y="1600263"/>
                  <a:pt x="1452391" y="1501006"/>
                </a:cubicBezTo>
                <a:cubicBezTo>
                  <a:pt x="1539494" y="1401750"/>
                  <a:pt x="1583046" y="1269069"/>
                  <a:pt x="1583046" y="1102966"/>
                </a:cubicBezTo>
                <a:cubicBezTo>
                  <a:pt x="1583046" y="932812"/>
                  <a:pt x="1540001" y="798612"/>
                  <a:pt x="1453911" y="700368"/>
                </a:cubicBezTo>
                <a:cubicBezTo>
                  <a:pt x="1367820" y="602124"/>
                  <a:pt x="1248814" y="553002"/>
                  <a:pt x="1096890" y="553002"/>
                </a:cubicBezTo>
                <a:close/>
                <a:moveTo>
                  <a:pt x="1096890" y="0"/>
                </a:moveTo>
                <a:cubicBezTo>
                  <a:pt x="1299455" y="0"/>
                  <a:pt x="1484295" y="47096"/>
                  <a:pt x="1651412" y="141289"/>
                </a:cubicBezTo>
                <a:cubicBezTo>
                  <a:pt x="1818528" y="235481"/>
                  <a:pt x="1950195" y="366642"/>
                  <a:pt x="2046413" y="534771"/>
                </a:cubicBezTo>
                <a:cubicBezTo>
                  <a:pt x="2142632" y="702900"/>
                  <a:pt x="2190741" y="892298"/>
                  <a:pt x="2190741" y="1102966"/>
                </a:cubicBezTo>
                <a:cubicBezTo>
                  <a:pt x="2190741" y="1313634"/>
                  <a:pt x="2142125" y="1503032"/>
                  <a:pt x="2044894" y="1671161"/>
                </a:cubicBezTo>
                <a:cubicBezTo>
                  <a:pt x="1947663" y="1839290"/>
                  <a:pt x="1815489" y="1970451"/>
                  <a:pt x="1648373" y="2064643"/>
                </a:cubicBezTo>
                <a:cubicBezTo>
                  <a:pt x="1481257" y="2158836"/>
                  <a:pt x="1297429" y="2205932"/>
                  <a:pt x="1096890" y="2205932"/>
                </a:cubicBezTo>
                <a:cubicBezTo>
                  <a:pt x="896350" y="2205932"/>
                  <a:pt x="712016" y="2158836"/>
                  <a:pt x="543887" y="2064643"/>
                </a:cubicBezTo>
                <a:cubicBezTo>
                  <a:pt x="375758" y="1970451"/>
                  <a:pt x="243078" y="1839290"/>
                  <a:pt x="145847" y="1671161"/>
                </a:cubicBezTo>
                <a:cubicBezTo>
                  <a:pt x="48616" y="1503032"/>
                  <a:pt x="0" y="1313634"/>
                  <a:pt x="0" y="1102966"/>
                </a:cubicBezTo>
                <a:cubicBezTo>
                  <a:pt x="0" y="892298"/>
                  <a:pt x="48616" y="702900"/>
                  <a:pt x="145847" y="534771"/>
                </a:cubicBezTo>
                <a:cubicBezTo>
                  <a:pt x="243078" y="366642"/>
                  <a:pt x="375758" y="235481"/>
                  <a:pt x="543887" y="141289"/>
                </a:cubicBezTo>
                <a:cubicBezTo>
                  <a:pt x="712016" y="47096"/>
                  <a:pt x="896350" y="0"/>
                  <a:pt x="1096890" y="0"/>
                </a:cubicBez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462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1198014" y="1897523"/>
            <a:ext cx="3126336" cy="3842789"/>
          </a:xfrm>
          <a:custGeom>
            <a:avLst/>
            <a:gdLst>
              <a:gd name="connsiteX0" fmla="*/ 0 w 1750161"/>
              <a:gd name="connsiteY0" fmla="*/ 0 h 2151240"/>
              <a:gd name="connsiteX1" fmla="*/ 1750161 w 1750161"/>
              <a:gd name="connsiteY1" fmla="*/ 0 h 2151240"/>
              <a:gd name="connsiteX2" fmla="*/ 1750161 w 1750161"/>
              <a:gd name="connsiteY2" fmla="*/ 477041 h 2151240"/>
              <a:gd name="connsiteX3" fmla="*/ 1169812 w 1750161"/>
              <a:gd name="connsiteY3" fmla="*/ 477041 h 2151240"/>
              <a:gd name="connsiteX4" fmla="*/ 1169812 w 1750161"/>
              <a:gd name="connsiteY4" fmla="*/ 2151240 h 2151240"/>
              <a:gd name="connsiteX5" fmla="*/ 574271 w 1750161"/>
              <a:gd name="connsiteY5" fmla="*/ 2151240 h 2151240"/>
              <a:gd name="connsiteX6" fmla="*/ 574271 w 1750161"/>
              <a:gd name="connsiteY6" fmla="*/ 477041 h 2151240"/>
              <a:gd name="connsiteX7" fmla="*/ 0 w 1750161"/>
              <a:gd name="connsiteY7" fmla="*/ 477041 h 215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0161" h="2151240">
                <a:moveTo>
                  <a:pt x="0" y="0"/>
                </a:moveTo>
                <a:lnTo>
                  <a:pt x="1750161" y="0"/>
                </a:lnTo>
                <a:lnTo>
                  <a:pt x="1750161" y="477041"/>
                </a:lnTo>
                <a:lnTo>
                  <a:pt x="1169812" y="477041"/>
                </a:lnTo>
                <a:lnTo>
                  <a:pt x="1169812" y="2151240"/>
                </a:lnTo>
                <a:lnTo>
                  <a:pt x="574271" y="2151240"/>
                </a:lnTo>
                <a:lnTo>
                  <a:pt x="574271" y="477041"/>
                </a:lnTo>
                <a:lnTo>
                  <a:pt x="0" y="477041"/>
                </a:lnTo>
                <a:close/>
              </a:path>
            </a:pathLst>
          </a:cu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algn="r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5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620001" y="0"/>
            <a:ext cx="4572000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714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2914" y="2268311"/>
            <a:ext cx="3752850" cy="2371725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768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59280" y="880609"/>
            <a:ext cx="2160919" cy="4681991"/>
          </a:xfrm>
          <a:prstGeom prst="roundRect">
            <a:avLst>
              <a:gd name="adj" fmla="val 8572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669131" y="2095500"/>
            <a:ext cx="1600200" cy="3467100"/>
          </a:xfrm>
          <a:prstGeom prst="roundRect">
            <a:avLst>
              <a:gd name="adj" fmla="val 8572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42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68400" y="2210254"/>
            <a:ext cx="3495040" cy="2117906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167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88695" y="1053322"/>
            <a:ext cx="3353118" cy="4503154"/>
          </a:xfrm>
          <a:prstGeom prst="roundRect">
            <a:avLst>
              <a:gd name="adj" fmla="val 0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8852" y="2089376"/>
            <a:ext cx="1600200" cy="3467100"/>
          </a:xfrm>
          <a:prstGeom prst="roundRect">
            <a:avLst>
              <a:gd name="adj" fmla="val 8572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217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766864" y="1915886"/>
            <a:ext cx="4007747" cy="5382305"/>
          </a:xfrm>
          <a:prstGeom prst="roundRect">
            <a:avLst>
              <a:gd name="adj" fmla="val 0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95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401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7658" y="972456"/>
            <a:ext cx="3444724" cy="5167087"/>
          </a:xfrm>
          <a:prstGeom prst="roundRect">
            <a:avLst>
              <a:gd name="adj" fmla="val 0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881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2857" y="413654"/>
            <a:ext cx="11408229" cy="2685144"/>
          </a:xfrm>
          <a:prstGeom prst="roundRect">
            <a:avLst>
              <a:gd name="adj" fmla="val 0"/>
            </a:avLst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73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231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682897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503654"/>
            <a:ext cx="10061750" cy="5738886"/>
          </a:xfrm>
          <a:prstGeom prst="frame">
            <a:avLst>
              <a:gd name="adj1" fmla="val 1250"/>
            </a:avLst>
          </a:prstGeom>
          <a:solidFill>
            <a:srgbClr val="05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3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62514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2940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7661974" y="5334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5026554" y="19050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7623779" y="3409238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73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7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795657" y="0"/>
            <a:ext cx="3396343" cy="53848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1669142"/>
            <a:ext cx="3149600" cy="5188857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03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67200" y="0"/>
            <a:ext cx="3367313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29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20457" cy="68580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66344" y="1088573"/>
            <a:ext cx="2764972" cy="2267857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66344" y="3900716"/>
            <a:ext cx="2764972" cy="2267857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92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933371"/>
            <a:ext cx="12192000" cy="2924629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0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93485" y="1465943"/>
            <a:ext cx="3846285" cy="5029200"/>
          </a:xfrm>
          <a:prstGeom prst="rect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83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82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6" r:id="rId36"/>
    <p:sldLayoutId id="2147483687" r:id="rId37"/>
    <p:sldLayoutId id="2147483688" r:id="rId38"/>
    <p:sldLayoutId id="2147483690" r:id="rId39"/>
    <p:sldLayoutId id="2147483692" r:id="rId40"/>
    <p:sldLayoutId id="2147483693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crobat.adobe.com/id/urn:aaid:sc:US:df905b55-2f31-4cfc-b318-0771d8b0d536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indd.adobe.com/view/c1b1ab49-049d-4997-bcac-2216397e472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acrobat.adobe.com/id/urn:aaid:sc:us:920b0aca-b0c8-476d-bce6-7ef7cde73fdc" TargetMode="External"/><Relationship Id="rId5" Type="http://schemas.openxmlformats.org/officeDocument/2006/relationships/hyperlink" Target="https://indd.adobe.com/view/d0f99edb-5a2f-4e82-8ff6-872e408ca443" TargetMode="External"/><Relationship Id="rId10" Type="http://schemas.openxmlformats.org/officeDocument/2006/relationships/hyperlink" Target="https://indd.adobe.com/view/b3152506-9aa6-4aaf-aa6d-bb59fb209da9" TargetMode="External"/><Relationship Id="rId4" Type="http://schemas.openxmlformats.org/officeDocument/2006/relationships/hyperlink" Target="https://indd.adobe.com/view/bb77a8eb-0bf0-46b6-85db-07e8d59199fb" TargetMode="External"/><Relationship Id="rId9" Type="http://schemas.openxmlformats.org/officeDocument/2006/relationships/hyperlink" Target="https://acrobat.adobe.com/id/urn:aaid:sc:us:07ab08bb-ad7c-4c84-8a2e-7609516a18eb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963D4F-E4C6-4EDE-5E08-1C6E3CF3516D}"/>
              </a:ext>
            </a:extLst>
          </p:cNvPr>
          <p:cNvSpPr/>
          <p:nvPr/>
        </p:nvSpPr>
        <p:spPr>
          <a:xfrm>
            <a:off x="7354435" y="0"/>
            <a:ext cx="4213678" cy="6001760"/>
          </a:xfrm>
          <a:prstGeom prst="rect">
            <a:avLst/>
          </a:prstGeom>
          <a:solidFill>
            <a:srgbClr val="7FB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erson holding a red object&#10;&#10;Description automatically generated">
            <a:extLst>
              <a:ext uri="{FF2B5EF4-FFF2-40B4-BE49-F238E27FC236}">
                <a16:creationId xmlns:a16="http://schemas.microsoft.com/office/drawing/2014/main" id="{B2C593B0-EA8B-D9AC-EF7F-B53CB7373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25" y="1837128"/>
            <a:ext cx="9831668" cy="3714161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5587E-E663-719F-4501-4C4317C3D917}"/>
              </a:ext>
            </a:extLst>
          </p:cNvPr>
          <p:cNvSpPr txBox="1"/>
          <p:nvPr/>
        </p:nvSpPr>
        <p:spPr>
          <a:xfrm>
            <a:off x="2712668" y="6129653"/>
            <a:ext cx="7069483" cy="411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52F59"/>
                </a:solidFill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A Section 125 Preventive Care Management Program</a:t>
            </a:r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A8A6EB0B-F63F-AAF2-AC1C-F1922727D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1" y="225400"/>
            <a:ext cx="4028938" cy="1278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37005-237B-0B83-4B5B-AB0A3059BD48}"/>
              </a:ext>
            </a:extLst>
          </p:cNvPr>
          <p:cNvSpPr txBox="1"/>
          <p:nvPr/>
        </p:nvSpPr>
        <p:spPr>
          <a:xfrm>
            <a:off x="5040606" y="2624979"/>
            <a:ext cx="4844320" cy="23698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0" dirty="0">
                <a:solidFill>
                  <a:srgbClr val="052F59"/>
                </a:solidFill>
                <a:effectLst/>
                <a:latin typeface="Lora" panose="00000500000000000000" pitchFamily="2" charset="0"/>
              </a:rPr>
              <a:t>Putting Health First</a:t>
            </a:r>
            <a:endParaRPr lang="en-GB" sz="6000" dirty="0">
              <a:solidFill>
                <a:srgbClr val="052F59"/>
              </a:solidFill>
              <a:latin typeface="Lora" panose="00000500000000000000" pitchFamily="2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841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2962" y="660680"/>
            <a:ext cx="7700130" cy="1642562"/>
            <a:chOff x="1290134" y="660680"/>
            <a:chExt cx="5858573" cy="16425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0FF2A-CF5C-4C3F-B5C6-A2DDF37295E2}"/>
                </a:ext>
              </a:extLst>
            </p:cNvPr>
            <p:cNvSpPr txBox="1"/>
            <p:nvPr/>
          </p:nvSpPr>
          <p:spPr>
            <a:xfrm>
              <a:off x="1290134" y="660680"/>
              <a:ext cx="585857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dirty="0">
                  <a:solidFill>
                    <a:srgbClr val="052F59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Employee Paycheck Example #1</a:t>
              </a:r>
              <a:endParaRPr lang="ko-KR" altLang="en-US" sz="28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D13B41-09E4-4492-BC7B-6472F68B3511}"/>
                </a:ext>
              </a:extLst>
            </p:cNvPr>
            <p:cNvSpPr txBox="1"/>
            <p:nvPr/>
          </p:nvSpPr>
          <p:spPr>
            <a:xfrm>
              <a:off x="1362420" y="1656911"/>
              <a:ext cx="381768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3600" b="1" dirty="0">
                <a:cs typeface="Arial" pitchFamily="34" charset="0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A9A696-3D3A-4556-A279-BBD6248C9765}"/>
              </a:ext>
            </a:extLst>
          </p:cNvPr>
          <p:cNvGraphicFramePr>
            <a:graphicFrameLocks noGrp="1"/>
          </p:cNvGraphicFramePr>
          <p:nvPr/>
        </p:nvGraphicFramePr>
        <p:xfrm>
          <a:off x="1766716" y="1750285"/>
          <a:ext cx="6247684" cy="262713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31005">
                  <a:extLst>
                    <a:ext uri="{9D8B030D-6E8A-4147-A177-3AD203B41FA5}">
                      <a16:colId xmlns:a16="http://schemas.microsoft.com/office/drawing/2014/main" val="1856381382"/>
                    </a:ext>
                  </a:extLst>
                </a:gridCol>
                <a:gridCol w="1382551">
                  <a:extLst>
                    <a:ext uri="{9D8B030D-6E8A-4147-A177-3AD203B41FA5}">
                      <a16:colId xmlns:a16="http://schemas.microsoft.com/office/drawing/2014/main" val="3280764504"/>
                    </a:ext>
                  </a:extLst>
                </a:gridCol>
                <a:gridCol w="1323183">
                  <a:extLst>
                    <a:ext uri="{9D8B030D-6E8A-4147-A177-3AD203B41FA5}">
                      <a16:colId xmlns:a16="http://schemas.microsoft.com/office/drawing/2014/main" val="4048480820"/>
                    </a:ext>
                  </a:extLst>
                </a:gridCol>
                <a:gridCol w="1210945">
                  <a:extLst>
                    <a:ext uri="{9D8B030D-6E8A-4147-A177-3AD203B41FA5}">
                      <a16:colId xmlns:a16="http://schemas.microsoft.com/office/drawing/2014/main" val="4157377486"/>
                    </a:ext>
                  </a:extLst>
                </a:gridCol>
              </a:tblGrid>
              <a:tr h="780318"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500" b="1" u="none" strike="noStrike" cap="none" baseline="30000" dirty="0">
                        <a:latin typeface="+mj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WITHOUT</a:t>
                      </a:r>
                    </a:p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sz="14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2F59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WITH</a:t>
                      </a:r>
                    </a:p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lang="en-US" sz="14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DIFFERENCE</a:t>
                      </a:r>
                      <a:endParaRPr lang="en-US" sz="14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098287"/>
                  </a:ext>
                </a:extLst>
              </a:tr>
              <a:tr h="26826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MONTHLY GROSS INCOME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$2,600.00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$2,600.00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9539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$0.00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93109"/>
                  </a:ext>
                </a:extLst>
              </a:tr>
              <a:tr h="283027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Employer’s Choice </a:t>
                      </a:r>
                      <a:b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Pre-Tax Deduction</a:t>
                      </a:r>
                      <a:endParaRPr lang="en-US"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$1,200.00</a:t>
                      </a:r>
                      <a:endParaRPr sz="1200" b="0" u="none" strike="noStrike" cap="none" dirty="0">
                        <a:solidFill>
                          <a:srgbClr val="C0000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7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$1,200.00</a:t>
                      </a:r>
                      <a:endParaRPr sz="1200" b="0" u="none" strike="noStrike" cap="none" dirty="0">
                        <a:solidFill>
                          <a:srgbClr val="C0000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20288"/>
                  </a:ext>
                </a:extLst>
              </a:tr>
              <a:tr h="271965">
                <a:tc>
                  <a:txBody>
                    <a:bodyPr/>
                    <a:lstStyle/>
                    <a:p>
                      <a:pPr marL="571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Taxable Income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508000" marR="114935" lvl="0" indent="-50800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$2,600.00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$1,400.00</a:t>
                      </a:r>
                      <a:endParaRPr sz="1200" b="0" u="none" strike="noStrike" cap="none" dirty="0">
                        <a:solidFill>
                          <a:srgbClr val="00648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$1,200.00</a:t>
                      </a:r>
                      <a:endParaRPr sz="1200" b="0" u="none" strike="noStrike" cap="none" dirty="0">
                        <a:solidFill>
                          <a:srgbClr val="00648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10549"/>
                  </a:ext>
                </a:extLst>
              </a:tr>
              <a:tr h="271965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480"/>
                        </a:buClr>
                        <a:buSzPts val="1250"/>
                        <a:buFont typeface="Poppins Medium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 Withholding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480"/>
                        </a:buClr>
                        <a:buSzPts val="1250"/>
                        <a:buFont typeface="Poppins Medium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$435.50</a:t>
                      </a:r>
                      <a:endParaRPr sz="1200" b="0" u="none" strike="noStrike" cap="none" dirty="0">
                        <a:solidFill>
                          <a:srgbClr val="C0000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480"/>
                        </a:buClr>
                        <a:buSzPts val="1250"/>
                        <a:buFont typeface="Poppins Medium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$159.43</a:t>
                      </a:r>
                      <a:endParaRPr sz="1400" b="0" u="none" strike="noStrike" cap="none" dirty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480"/>
                        </a:buClr>
                        <a:buSzPts val="1250"/>
                        <a:buFont typeface="Poppins Medium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$275.07</a:t>
                      </a:r>
                      <a:endParaRPr sz="1400" b="0" u="none" strike="noStrike" cap="none" dirty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832905"/>
                  </a:ext>
                </a:extLst>
              </a:tr>
              <a:tr h="393221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Employer’s Choice </a:t>
                      </a:r>
                      <a:b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Post-Tax Reimbursement</a:t>
                      </a:r>
                      <a:endParaRPr lang="en-US"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$1,000.00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7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$1,000.00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446975"/>
                  </a:ext>
                </a:extLst>
              </a:tr>
              <a:tr h="275644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Net Take Home Pay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$2,165.50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$2,240.57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7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$75.07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5163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0000DD-552E-422B-8FCA-79091668E0F5}"/>
              </a:ext>
            </a:extLst>
          </p:cNvPr>
          <p:cNvGraphicFramePr>
            <a:graphicFrameLocks noGrp="1"/>
          </p:cNvGraphicFramePr>
          <p:nvPr/>
        </p:nvGraphicFramePr>
        <p:xfrm>
          <a:off x="7968770" y="3420300"/>
          <a:ext cx="3685070" cy="230169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39710">
                  <a:extLst>
                    <a:ext uri="{9D8B030D-6E8A-4147-A177-3AD203B41FA5}">
                      <a16:colId xmlns:a16="http://schemas.microsoft.com/office/drawing/2014/main" val="82619226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889917363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409993161"/>
                    </a:ext>
                  </a:extLst>
                </a:gridCol>
              </a:tblGrid>
              <a:tr h="744556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endParaRPr sz="1200" b="0" u="none" strike="noStrike" cap="none" dirty="0">
                        <a:latin typeface="+mj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49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 Withholding without 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lang="en-US" sz="12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2F5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557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 Withholding with  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lang="en-US" sz="1200" u="none" strike="noStrike" cap="none" dirty="0">
                        <a:latin typeface="+mj-lt"/>
                      </a:endParaRPr>
                    </a:p>
                    <a:p>
                      <a:pPr marL="91440" marR="11557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22362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Federal Tax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$146.67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$18.33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11722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Social Security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$161.20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$86.80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713071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Medicare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$37.70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$20.30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97326"/>
                  </a:ext>
                </a:extLst>
              </a:tr>
              <a:tr h="234774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State Tax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$39.15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$2.81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33703"/>
                  </a:ext>
                </a:extLst>
              </a:tr>
              <a:tr h="265388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Total Tax Withholding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D1112B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$434.50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D1112B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$159.43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3106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2737B96-3C89-4D90-818A-5B6B83EF69D2}"/>
              </a:ext>
            </a:extLst>
          </p:cNvPr>
          <p:cNvSpPr txBox="1"/>
          <p:nvPr/>
        </p:nvSpPr>
        <p:spPr>
          <a:xfrm>
            <a:off x="1292962" y="1149151"/>
            <a:ext cx="963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Example of employee pay making $31,200.00 annual salary. (~$15/hr.)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and without the Employer’s Choice program using 2020 W4 federal filing rules: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0C5610-B39D-46C7-ADEE-C4F813F82024}"/>
              </a:ext>
            </a:extLst>
          </p:cNvPr>
          <p:cNvGrpSpPr/>
          <p:nvPr/>
        </p:nvGrpSpPr>
        <p:grpSpPr>
          <a:xfrm>
            <a:off x="8096408" y="2488047"/>
            <a:ext cx="2773916" cy="855344"/>
            <a:chOff x="7619551" y="3029275"/>
            <a:chExt cx="2501633" cy="855344"/>
          </a:xfrm>
        </p:grpSpPr>
        <p:grpSp>
          <p:nvGrpSpPr>
            <p:cNvPr id="15" name="object 29">
              <a:extLst>
                <a:ext uri="{FF2B5EF4-FFF2-40B4-BE49-F238E27FC236}">
                  <a16:creationId xmlns:a16="http://schemas.microsoft.com/office/drawing/2014/main" id="{1D7E83EE-7BD4-4005-9872-F4E7A1A7996F}"/>
                </a:ext>
              </a:extLst>
            </p:cNvPr>
            <p:cNvGrpSpPr/>
            <p:nvPr/>
          </p:nvGrpSpPr>
          <p:grpSpPr>
            <a:xfrm>
              <a:off x="7619551" y="3029275"/>
              <a:ext cx="2483485" cy="855344"/>
              <a:chOff x="8087851" y="1747400"/>
              <a:chExt cx="2483485" cy="855344"/>
            </a:xfrm>
          </p:grpSpPr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id="{076CACB9-B9F9-4974-B4B1-0AE662B8161D}"/>
                  </a:ext>
                </a:extLst>
              </p:cNvPr>
              <p:cNvSpPr/>
              <p:nvPr/>
            </p:nvSpPr>
            <p:spPr>
              <a:xfrm>
                <a:off x="8109758" y="2177909"/>
                <a:ext cx="6927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2784">
                    <a:moveTo>
                      <a:pt x="0" y="0"/>
                    </a:moveTo>
                    <a:lnTo>
                      <a:pt x="692442" y="0"/>
                    </a:lnTo>
                  </a:path>
                </a:pathLst>
              </a:custGeom>
              <a:ln w="43815">
                <a:solidFill>
                  <a:srgbClr val="052F5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31">
                <a:extLst>
                  <a:ext uri="{FF2B5EF4-FFF2-40B4-BE49-F238E27FC236}">
                    <a16:creationId xmlns:a16="http://schemas.microsoft.com/office/drawing/2014/main" id="{CA2418B2-35D0-4942-B4C6-889C47005F23}"/>
                  </a:ext>
                </a:extLst>
              </p:cNvPr>
              <p:cNvSpPr/>
              <p:nvPr/>
            </p:nvSpPr>
            <p:spPr>
              <a:xfrm>
                <a:off x="8813999" y="1769308"/>
                <a:ext cx="1735455" cy="811530"/>
              </a:xfrm>
              <a:custGeom>
                <a:avLst/>
                <a:gdLst/>
                <a:ahLst/>
                <a:cxnLst/>
                <a:rect l="l" t="t" r="r" b="b"/>
                <a:pathLst>
                  <a:path w="1735454" h="811530">
                    <a:moveTo>
                      <a:pt x="1735213" y="811491"/>
                    </a:moveTo>
                    <a:lnTo>
                      <a:pt x="0" y="811491"/>
                    </a:lnTo>
                    <a:lnTo>
                      <a:pt x="0" y="0"/>
                    </a:lnTo>
                    <a:lnTo>
                      <a:pt x="1735213" y="0"/>
                    </a:lnTo>
                  </a:path>
                </a:pathLst>
              </a:custGeom>
              <a:ln w="43815">
                <a:solidFill>
                  <a:srgbClr val="052F5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32">
              <a:extLst>
                <a:ext uri="{FF2B5EF4-FFF2-40B4-BE49-F238E27FC236}">
                  <a16:creationId xmlns:a16="http://schemas.microsoft.com/office/drawing/2014/main" id="{D3B7F4B2-C1C2-4065-9AB8-B3546951478D}"/>
                </a:ext>
              </a:extLst>
            </p:cNvPr>
            <p:cNvSpPr txBox="1"/>
            <p:nvPr/>
          </p:nvSpPr>
          <p:spPr>
            <a:xfrm>
              <a:off x="7688722" y="3244041"/>
              <a:ext cx="603885" cy="153247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lang="en-US" sz="900" b="1" spc="25" dirty="0">
                  <a:cs typeface="Futura PT Medium"/>
                </a:rPr>
                <a:t>PRE-TAX</a:t>
              </a:r>
              <a:endParaRPr sz="900" b="1" dirty="0">
                <a:cs typeface="Futura PT Medium"/>
              </a:endParaRPr>
            </a:p>
          </p:txBody>
        </p:sp>
        <p:sp>
          <p:nvSpPr>
            <p:cNvPr id="19" name="object 33">
              <a:extLst>
                <a:ext uri="{FF2B5EF4-FFF2-40B4-BE49-F238E27FC236}">
                  <a16:creationId xmlns:a16="http://schemas.microsoft.com/office/drawing/2014/main" id="{08883723-B063-48F5-94F1-47A8A4CA5F3F}"/>
                </a:ext>
              </a:extLst>
            </p:cNvPr>
            <p:cNvSpPr txBox="1"/>
            <p:nvPr/>
          </p:nvSpPr>
          <p:spPr>
            <a:xfrm>
              <a:off x="7694402" y="3512838"/>
              <a:ext cx="598170" cy="153247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lang="en-US" sz="900" b="1" spc="-10" dirty="0">
                  <a:cs typeface="Futura PT Medium"/>
                </a:rPr>
                <a:t>DEDUCTION</a:t>
              </a:r>
              <a:endParaRPr sz="1050" b="1" dirty="0">
                <a:cs typeface="Futura PT Medium"/>
              </a:endParaRPr>
            </a:p>
          </p:txBody>
        </p:sp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77073B32-A459-43AF-ADA6-5FD5A622EC82}"/>
                </a:ext>
              </a:extLst>
            </p:cNvPr>
            <p:cNvSpPr txBox="1"/>
            <p:nvPr/>
          </p:nvSpPr>
          <p:spPr>
            <a:xfrm>
              <a:off x="8434661" y="3174891"/>
              <a:ext cx="1686523" cy="678296"/>
            </a:xfrm>
            <a:prstGeom prst="rect">
              <a:avLst/>
            </a:prstGeom>
          </p:spPr>
          <p:txBody>
            <a:bodyPr vert="horz" wrap="square" lIns="0" tIns="42545" rIns="0" bIns="0" rtlCol="0" anchor="ctr">
              <a:noAutofit/>
            </a:bodyPr>
            <a:lstStyle/>
            <a:p>
              <a:pPr marL="25338">
                <a:spcBef>
                  <a:spcPts val="668"/>
                </a:spcBef>
              </a:pPr>
              <a:r>
                <a:rPr lang="en-US" sz="1100" b="0" i="0" dirty="0">
                  <a:solidFill>
                    <a:srgbClr val="242424"/>
                  </a:solidFill>
                  <a:effectLst/>
                  <a:latin typeface="+mj-lt"/>
                </a:rPr>
                <a:t>Preventive Health Care Programs such as Telemedicine, Coaching, and more</a:t>
              </a:r>
              <a:endParaRPr lang="en-US" sz="1100" b="1" dirty="0">
                <a:latin typeface="+mj-lt"/>
                <a:cs typeface="Futura PT Medium"/>
              </a:endParaRPr>
            </a:p>
            <a:p>
              <a:pPr marL="12700">
                <a:lnSpc>
                  <a:spcPct val="100000"/>
                </a:lnSpc>
                <a:spcBef>
                  <a:spcPts val="229"/>
                </a:spcBef>
              </a:pPr>
              <a:endParaRPr sz="900" b="1" dirty="0">
                <a:cs typeface="Futura PT Medium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228873C-3D3C-4F87-9719-877DD1BA15F5}"/>
              </a:ext>
            </a:extLst>
          </p:cNvPr>
          <p:cNvSpPr txBox="1"/>
          <p:nvPr/>
        </p:nvSpPr>
        <p:spPr>
          <a:xfrm>
            <a:off x="1662004" y="46140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Increase in take-home pay using Employer’s Choice program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1E2305-4B4E-4431-B0E5-E4631D5CD87F}"/>
              </a:ext>
            </a:extLst>
          </p:cNvPr>
          <p:cNvGrpSpPr/>
          <p:nvPr/>
        </p:nvGrpSpPr>
        <p:grpSpPr>
          <a:xfrm>
            <a:off x="3083236" y="5036055"/>
            <a:ext cx="2466975" cy="1379371"/>
            <a:chOff x="3088206" y="5169836"/>
            <a:chExt cx="2466975" cy="1379371"/>
          </a:xfrm>
        </p:grpSpPr>
        <p:sp>
          <p:nvSpPr>
            <p:cNvPr id="21" name="object 36">
              <a:extLst>
                <a:ext uri="{FF2B5EF4-FFF2-40B4-BE49-F238E27FC236}">
                  <a16:creationId xmlns:a16="http://schemas.microsoft.com/office/drawing/2014/main" id="{801CA709-19A4-47B5-896E-B5C1028625E8}"/>
                </a:ext>
              </a:extLst>
            </p:cNvPr>
            <p:cNvSpPr txBox="1"/>
            <p:nvPr/>
          </p:nvSpPr>
          <p:spPr>
            <a:xfrm>
              <a:off x="3088206" y="5169836"/>
              <a:ext cx="2466975" cy="1379371"/>
            </a:xfrm>
            <a:prstGeom prst="rect">
              <a:avLst/>
            </a:prstGeom>
            <a:solidFill>
              <a:srgbClr val="052F59"/>
            </a:solidFill>
          </p:spPr>
          <p:txBody>
            <a:bodyPr vert="horz" wrap="square" lIns="0" tIns="91440" rIns="0" bIns="0" rtlCol="0" anchor="ctr">
              <a:noAutofit/>
            </a:bodyPr>
            <a:lstStyle/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24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$75.07</a:t>
              </a: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11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PER MONTH  INCREASE</a:t>
              </a: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endParaRPr lang="en-US" sz="1100" b="1" spc="1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24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$900.84</a:t>
              </a: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11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PER YEAR  INCREASE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DFD3A4-99A1-4855-9A19-0A6F21B818C9}"/>
                </a:ext>
              </a:extLst>
            </p:cNvPr>
            <p:cNvCxnSpPr/>
            <p:nvPr/>
          </p:nvCxnSpPr>
          <p:spPr>
            <a:xfrm>
              <a:off x="3337760" y="5833203"/>
              <a:ext cx="187642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A7D3FC4-6567-4F38-933C-29A3DCDA4A88}"/>
              </a:ext>
            </a:extLst>
          </p:cNvPr>
          <p:cNvSpPr/>
          <p:nvPr/>
        </p:nvSpPr>
        <p:spPr>
          <a:xfrm>
            <a:off x="7114315" y="4016269"/>
            <a:ext cx="1004000" cy="509542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5FDE9B-E720-4179-B0AE-568A39947948}"/>
              </a:ext>
            </a:extLst>
          </p:cNvPr>
          <p:cNvCxnSpPr/>
          <p:nvPr/>
        </p:nvCxnSpPr>
        <p:spPr>
          <a:xfrm>
            <a:off x="8014400" y="3667760"/>
            <a:ext cx="1358200" cy="812392"/>
          </a:xfrm>
          <a:prstGeom prst="straightConnector1">
            <a:avLst/>
          </a:prstGeom>
          <a:ln w="12700">
            <a:solidFill>
              <a:srgbClr val="052F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526FE45-8C49-4807-9FD9-EF615373A6AF}"/>
              </a:ext>
            </a:extLst>
          </p:cNvPr>
          <p:cNvSpPr txBox="1"/>
          <p:nvPr/>
        </p:nvSpPr>
        <p:spPr>
          <a:xfrm>
            <a:off x="321630" y="6507045"/>
            <a:ext cx="117011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Employer’s Choice cannot guarantee the same favorable tax outcome in all situations as federal and state tax laws are continuously changing.</a:t>
            </a: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BC29ACB9-1C3D-11BB-808D-4BDCFA81F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99" y="719888"/>
            <a:ext cx="1700761" cy="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9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92962" y="660680"/>
            <a:ext cx="7700130" cy="1642562"/>
            <a:chOff x="1290134" y="660680"/>
            <a:chExt cx="5858573" cy="16425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0FF2A-CF5C-4C3F-B5C6-A2DDF37295E2}"/>
                </a:ext>
              </a:extLst>
            </p:cNvPr>
            <p:cNvSpPr txBox="1"/>
            <p:nvPr/>
          </p:nvSpPr>
          <p:spPr>
            <a:xfrm>
              <a:off x="1290134" y="660680"/>
              <a:ext cx="585857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dirty="0">
                  <a:solidFill>
                    <a:srgbClr val="052F59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Employee Paycheck Example #2</a:t>
              </a:r>
              <a:endParaRPr lang="ko-KR" altLang="en-US" sz="28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D13B41-09E4-4492-BC7B-6472F68B3511}"/>
                </a:ext>
              </a:extLst>
            </p:cNvPr>
            <p:cNvSpPr txBox="1"/>
            <p:nvPr/>
          </p:nvSpPr>
          <p:spPr>
            <a:xfrm>
              <a:off x="1362420" y="1656911"/>
              <a:ext cx="381768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3600" b="1" dirty="0">
                <a:cs typeface="Arial" pitchFamily="34" charset="0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A9A696-3D3A-4556-A279-BBD6248C9765}"/>
              </a:ext>
            </a:extLst>
          </p:cNvPr>
          <p:cNvGraphicFramePr>
            <a:graphicFrameLocks noGrp="1"/>
          </p:cNvGraphicFramePr>
          <p:nvPr/>
        </p:nvGraphicFramePr>
        <p:xfrm>
          <a:off x="1766716" y="1750285"/>
          <a:ext cx="6247684" cy="262713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31005">
                  <a:extLst>
                    <a:ext uri="{9D8B030D-6E8A-4147-A177-3AD203B41FA5}">
                      <a16:colId xmlns:a16="http://schemas.microsoft.com/office/drawing/2014/main" val="1856381382"/>
                    </a:ext>
                  </a:extLst>
                </a:gridCol>
                <a:gridCol w="1382551">
                  <a:extLst>
                    <a:ext uri="{9D8B030D-6E8A-4147-A177-3AD203B41FA5}">
                      <a16:colId xmlns:a16="http://schemas.microsoft.com/office/drawing/2014/main" val="3280764504"/>
                    </a:ext>
                  </a:extLst>
                </a:gridCol>
                <a:gridCol w="1323183">
                  <a:extLst>
                    <a:ext uri="{9D8B030D-6E8A-4147-A177-3AD203B41FA5}">
                      <a16:colId xmlns:a16="http://schemas.microsoft.com/office/drawing/2014/main" val="4048480820"/>
                    </a:ext>
                  </a:extLst>
                </a:gridCol>
                <a:gridCol w="1210945">
                  <a:extLst>
                    <a:ext uri="{9D8B030D-6E8A-4147-A177-3AD203B41FA5}">
                      <a16:colId xmlns:a16="http://schemas.microsoft.com/office/drawing/2014/main" val="4157377486"/>
                    </a:ext>
                  </a:extLst>
                </a:gridCol>
              </a:tblGrid>
              <a:tr h="780318"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500" b="1" u="none" strike="noStrike" cap="none" baseline="30000" dirty="0">
                        <a:latin typeface="+mj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WITHOUT</a:t>
                      </a:r>
                    </a:p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sz="14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2F59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WITH</a:t>
                      </a:r>
                    </a:p>
                    <a:p>
                      <a:pPr marL="180975" marR="170180" lvl="0" indent="-9525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Poppins"/>
                        <a:buNone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lang="en-US" sz="14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14414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DIFFERENCE</a:t>
                      </a:r>
                      <a:endParaRPr lang="en-US" sz="14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098287"/>
                  </a:ext>
                </a:extLst>
              </a:tr>
              <a:tr h="26826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MONTHLY GROSS INCOME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$8,333.33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$8,333.33</a:t>
                      </a:r>
                      <a:endParaRPr lang="en-US"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9539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$0.00</a:t>
                      </a:r>
                      <a:endParaRPr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93109"/>
                  </a:ext>
                </a:extLst>
              </a:tr>
              <a:tr h="283027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Employer’s Choice </a:t>
                      </a:r>
                      <a:b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Pre-Tax Deduction</a:t>
                      </a:r>
                      <a:endParaRPr lang="en-US"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$1,200.00</a:t>
                      </a:r>
                      <a:endParaRPr sz="1200" b="0" u="none" strike="noStrike" cap="none" dirty="0">
                        <a:solidFill>
                          <a:srgbClr val="C0000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7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$1,200.00</a:t>
                      </a:r>
                      <a:endParaRPr sz="1200" b="0" u="none" strike="noStrike" cap="none" dirty="0">
                        <a:solidFill>
                          <a:srgbClr val="C0000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20288"/>
                  </a:ext>
                </a:extLst>
              </a:tr>
              <a:tr h="271965">
                <a:tc>
                  <a:txBody>
                    <a:bodyPr/>
                    <a:lstStyle/>
                    <a:p>
                      <a:pPr marL="571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Taxable Income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$8,333.33</a:t>
                      </a:r>
                      <a:endParaRPr lang="en-US" sz="1200" b="0" u="none" strike="noStrike" cap="none" dirty="0"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$7,133.33</a:t>
                      </a:r>
                      <a:endParaRPr sz="1200" b="0" u="none" strike="noStrike" cap="none" dirty="0">
                        <a:solidFill>
                          <a:srgbClr val="00648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$1,200.00</a:t>
                      </a:r>
                      <a:endParaRPr sz="1200" b="0" u="none" strike="noStrike" cap="none" dirty="0">
                        <a:solidFill>
                          <a:srgbClr val="006480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10549"/>
                  </a:ext>
                </a:extLst>
              </a:tr>
              <a:tr h="271965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480"/>
                        </a:buClr>
                        <a:buSzPts val="1250"/>
                        <a:buFont typeface="Poppins Medium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 Withholding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D1112B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$2,223.42 </a:t>
                      </a:r>
                      <a:endParaRPr lang="en-US"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D1112B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$1,794.42</a:t>
                      </a:r>
                      <a:endParaRPr lang="en-US"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6480"/>
                        </a:buClr>
                        <a:buSzPts val="1250"/>
                        <a:buFont typeface="Poppins Medium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C0000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$429.00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832905"/>
                  </a:ext>
                </a:extLst>
              </a:tr>
              <a:tr h="393221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Employer’s Choice </a:t>
                      </a:r>
                      <a:b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Post-Tax Reimbursement</a:t>
                      </a:r>
                      <a:endParaRPr lang="en-US"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$1,000.00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7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$1,000.00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446975"/>
                  </a:ext>
                </a:extLst>
              </a:tr>
              <a:tr h="275644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Net Take Home Pay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$6,109.91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$6,338.91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Poppins"/>
                        <a:cs typeface="Arial" panose="020B0604020202020204" pitchFamily="34" charset="0"/>
                        <a:sym typeface="Poppin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3271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$229.00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5163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0000DD-552E-422B-8FCA-79091668E0F5}"/>
              </a:ext>
            </a:extLst>
          </p:cNvPr>
          <p:cNvGraphicFramePr>
            <a:graphicFrameLocks noGrp="1"/>
          </p:cNvGraphicFramePr>
          <p:nvPr/>
        </p:nvGraphicFramePr>
        <p:xfrm>
          <a:off x="7968770" y="3420300"/>
          <a:ext cx="3685070" cy="230169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39710">
                  <a:extLst>
                    <a:ext uri="{9D8B030D-6E8A-4147-A177-3AD203B41FA5}">
                      <a16:colId xmlns:a16="http://schemas.microsoft.com/office/drawing/2014/main" val="826192261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889917363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409993161"/>
                    </a:ext>
                  </a:extLst>
                </a:gridCol>
              </a:tblGrid>
              <a:tr h="744556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endParaRPr sz="1200" b="0" u="none" strike="noStrike" cap="none" dirty="0">
                        <a:latin typeface="+mj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49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 Withholding without 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lang="en-US" sz="1200" u="none" strike="noStrike" cap="none" dirty="0">
                        <a:latin typeface="+mj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2F5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557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Tax Withholding with  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</a:br>
                      <a:r>
                        <a:rPr lang="en-US" sz="1200" b="1" u="none" strike="noStrike" cap="none" dirty="0">
                          <a:solidFill>
                            <a:srgbClr val="FFFFFF"/>
                          </a:solidFill>
                          <a:latin typeface="+mj-lt"/>
                          <a:ea typeface="Poppins"/>
                          <a:cs typeface="Arial" panose="020B0604020202020204" pitchFamily="34" charset="0"/>
                          <a:sym typeface="Poppins"/>
                        </a:rPr>
                        <a:t>Employer’s Choice</a:t>
                      </a:r>
                      <a:endParaRPr lang="en-US" sz="1200" u="none" strike="noStrike" cap="none" dirty="0">
                        <a:latin typeface="+mj-lt"/>
                      </a:endParaRPr>
                    </a:p>
                    <a:p>
                      <a:pPr marL="91440" marR="11557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22362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Federal Tax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$1,153.42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$889.42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11722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Social Security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493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$516.67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$442.27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713071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Medicare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$120.83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$103.43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97326"/>
                  </a:ext>
                </a:extLst>
              </a:tr>
              <a:tr h="234774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006480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State Tax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$432.50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1557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$359.30</a:t>
                      </a:r>
                      <a:endParaRPr sz="1200" b="0" u="none" strike="noStrike" cap="non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33703"/>
                  </a:ext>
                </a:extLst>
              </a:tr>
              <a:tr h="265388">
                <a:tc>
                  <a:txBody>
                    <a:bodyPr/>
                    <a:lstStyle/>
                    <a:p>
                      <a:pPr marL="7493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Total Tax Withholding</a:t>
                      </a:r>
                      <a:endParaRPr sz="1200" b="0" u="none" strike="noStrike" cap="none" dirty="0">
                        <a:solidFill>
                          <a:schemeClr val="bg1"/>
                        </a:solidFill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11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D1112B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$2,223.42 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18745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00" b="0" u="none" strike="noStrike" cap="none" dirty="0">
                          <a:solidFill>
                            <a:srgbClr val="D1112B"/>
                          </a:solidFill>
                          <a:latin typeface="+mn-lt"/>
                          <a:ea typeface="Malgun Gothic" panose="020B0503020000020004" pitchFamily="34" charset="-127"/>
                          <a:cs typeface="Arial" panose="020B0604020202020204" pitchFamily="34" charset="0"/>
                          <a:sym typeface="Poppins Medium"/>
                        </a:rPr>
                        <a:t>$1,794.42</a:t>
                      </a:r>
                      <a:endParaRPr sz="1200" b="0" u="none" strike="noStrike" cap="none" dirty="0">
                        <a:latin typeface="+mn-lt"/>
                        <a:ea typeface="Malgun Gothic" panose="020B0503020000020004" pitchFamily="34" charset="-127"/>
                        <a:cs typeface="Arial" panose="020B0604020202020204" pitchFamily="34" charset="0"/>
                        <a:sym typeface="Poppins Medium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3106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2737B96-3C89-4D90-818A-5B6B83EF69D2}"/>
              </a:ext>
            </a:extLst>
          </p:cNvPr>
          <p:cNvSpPr txBox="1"/>
          <p:nvPr/>
        </p:nvSpPr>
        <p:spPr>
          <a:xfrm>
            <a:off x="1292962" y="1149151"/>
            <a:ext cx="9631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Example of employee pay making $100,000.00 annual salary. (~$48/hr.)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and without the Employer’s Choice program using 2020 W4 federal filing rules: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0C5610-B39D-46C7-ADEE-C4F813F82024}"/>
              </a:ext>
            </a:extLst>
          </p:cNvPr>
          <p:cNvGrpSpPr/>
          <p:nvPr/>
        </p:nvGrpSpPr>
        <p:grpSpPr>
          <a:xfrm>
            <a:off x="8096407" y="2488047"/>
            <a:ext cx="2669272" cy="855344"/>
            <a:chOff x="7619551" y="3029275"/>
            <a:chExt cx="2550564" cy="855344"/>
          </a:xfrm>
        </p:grpSpPr>
        <p:grpSp>
          <p:nvGrpSpPr>
            <p:cNvPr id="15" name="object 29">
              <a:extLst>
                <a:ext uri="{FF2B5EF4-FFF2-40B4-BE49-F238E27FC236}">
                  <a16:creationId xmlns:a16="http://schemas.microsoft.com/office/drawing/2014/main" id="{1D7E83EE-7BD4-4005-9872-F4E7A1A7996F}"/>
                </a:ext>
              </a:extLst>
            </p:cNvPr>
            <p:cNvGrpSpPr/>
            <p:nvPr/>
          </p:nvGrpSpPr>
          <p:grpSpPr>
            <a:xfrm>
              <a:off x="7619551" y="3029275"/>
              <a:ext cx="2483485" cy="855344"/>
              <a:chOff x="8087851" y="1747400"/>
              <a:chExt cx="2483485" cy="855344"/>
            </a:xfrm>
          </p:grpSpPr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id="{076CACB9-B9F9-4974-B4B1-0AE662B8161D}"/>
                  </a:ext>
                </a:extLst>
              </p:cNvPr>
              <p:cNvSpPr/>
              <p:nvPr/>
            </p:nvSpPr>
            <p:spPr>
              <a:xfrm>
                <a:off x="8109758" y="2177909"/>
                <a:ext cx="6927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92784">
                    <a:moveTo>
                      <a:pt x="0" y="0"/>
                    </a:moveTo>
                    <a:lnTo>
                      <a:pt x="692442" y="0"/>
                    </a:lnTo>
                  </a:path>
                </a:pathLst>
              </a:custGeom>
              <a:ln w="43815">
                <a:solidFill>
                  <a:srgbClr val="052F5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31">
                <a:extLst>
                  <a:ext uri="{FF2B5EF4-FFF2-40B4-BE49-F238E27FC236}">
                    <a16:creationId xmlns:a16="http://schemas.microsoft.com/office/drawing/2014/main" id="{CA2418B2-35D0-4942-B4C6-889C47005F23}"/>
                  </a:ext>
                </a:extLst>
              </p:cNvPr>
              <p:cNvSpPr/>
              <p:nvPr/>
            </p:nvSpPr>
            <p:spPr>
              <a:xfrm>
                <a:off x="8813999" y="1769308"/>
                <a:ext cx="1735455" cy="811530"/>
              </a:xfrm>
              <a:custGeom>
                <a:avLst/>
                <a:gdLst/>
                <a:ahLst/>
                <a:cxnLst/>
                <a:rect l="l" t="t" r="r" b="b"/>
                <a:pathLst>
                  <a:path w="1735454" h="811530">
                    <a:moveTo>
                      <a:pt x="1735213" y="811491"/>
                    </a:moveTo>
                    <a:lnTo>
                      <a:pt x="0" y="811491"/>
                    </a:lnTo>
                    <a:lnTo>
                      <a:pt x="0" y="0"/>
                    </a:lnTo>
                    <a:lnTo>
                      <a:pt x="1735213" y="0"/>
                    </a:lnTo>
                  </a:path>
                </a:pathLst>
              </a:custGeom>
              <a:ln w="43815">
                <a:solidFill>
                  <a:srgbClr val="052F5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32">
              <a:extLst>
                <a:ext uri="{FF2B5EF4-FFF2-40B4-BE49-F238E27FC236}">
                  <a16:creationId xmlns:a16="http://schemas.microsoft.com/office/drawing/2014/main" id="{D3B7F4B2-C1C2-4065-9AB8-B3546951478D}"/>
                </a:ext>
              </a:extLst>
            </p:cNvPr>
            <p:cNvSpPr txBox="1"/>
            <p:nvPr/>
          </p:nvSpPr>
          <p:spPr>
            <a:xfrm>
              <a:off x="7688722" y="3244041"/>
              <a:ext cx="603885" cy="153247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lang="en-US" sz="900" b="1" spc="25" dirty="0">
                  <a:cs typeface="Futura PT Medium"/>
                </a:rPr>
                <a:t>PRE-TAX</a:t>
              </a:r>
              <a:endParaRPr sz="900" b="1" dirty="0">
                <a:cs typeface="Futura PT Medium"/>
              </a:endParaRPr>
            </a:p>
          </p:txBody>
        </p:sp>
        <p:sp>
          <p:nvSpPr>
            <p:cNvPr id="19" name="object 33">
              <a:extLst>
                <a:ext uri="{FF2B5EF4-FFF2-40B4-BE49-F238E27FC236}">
                  <a16:creationId xmlns:a16="http://schemas.microsoft.com/office/drawing/2014/main" id="{08883723-B063-48F5-94F1-47A8A4CA5F3F}"/>
                </a:ext>
              </a:extLst>
            </p:cNvPr>
            <p:cNvSpPr txBox="1"/>
            <p:nvPr/>
          </p:nvSpPr>
          <p:spPr>
            <a:xfrm>
              <a:off x="7694402" y="3512838"/>
              <a:ext cx="598170" cy="153247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lang="en-US" sz="900" b="1" spc="-10" dirty="0">
                  <a:cs typeface="Futura PT Medium"/>
                </a:rPr>
                <a:t>DEDUCTION</a:t>
              </a:r>
              <a:endParaRPr sz="1050" b="1" dirty="0">
                <a:cs typeface="Futura PT Medium"/>
              </a:endParaRPr>
            </a:p>
          </p:txBody>
        </p:sp>
        <p:sp>
          <p:nvSpPr>
            <p:cNvPr id="20" name="object 34">
              <a:extLst>
                <a:ext uri="{FF2B5EF4-FFF2-40B4-BE49-F238E27FC236}">
                  <a16:creationId xmlns:a16="http://schemas.microsoft.com/office/drawing/2014/main" id="{77073B32-A459-43AF-ADA6-5FD5A622EC82}"/>
                </a:ext>
              </a:extLst>
            </p:cNvPr>
            <p:cNvSpPr txBox="1"/>
            <p:nvPr/>
          </p:nvSpPr>
          <p:spPr>
            <a:xfrm>
              <a:off x="8434661" y="3174891"/>
              <a:ext cx="1735454" cy="678296"/>
            </a:xfrm>
            <a:prstGeom prst="rect">
              <a:avLst/>
            </a:prstGeom>
          </p:spPr>
          <p:txBody>
            <a:bodyPr vert="horz" wrap="square" lIns="0" tIns="42545" rIns="0" bIns="0" rtlCol="0" anchor="ctr">
              <a:noAutofit/>
            </a:bodyPr>
            <a:lstStyle/>
            <a:p>
              <a:pPr marL="25338">
                <a:spcBef>
                  <a:spcPts val="668"/>
                </a:spcBef>
              </a:pPr>
              <a:r>
                <a:rPr lang="en-US" sz="1100" b="0" i="0" dirty="0">
                  <a:solidFill>
                    <a:srgbClr val="242424"/>
                  </a:solidFill>
                  <a:effectLst/>
                  <a:latin typeface="+mj-lt"/>
                </a:rPr>
                <a:t>Preventive Health Care Programs such as Telemedicine, Coaching, and more</a:t>
              </a:r>
              <a:endParaRPr lang="en-US" sz="1100" b="1" dirty="0">
                <a:latin typeface="+mj-lt"/>
                <a:cs typeface="Futura PT Medium"/>
              </a:endParaRPr>
            </a:p>
            <a:p>
              <a:pPr marL="12700">
                <a:lnSpc>
                  <a:spcPct val="100000"/>
                </a:lnSpc>
                <a:spcBef>
                  <a:spcPts val="229"/>
                </a:spcBef>
              </a:pPr>
              <a:endParaRPr sz="900" b="1" dirty="0">
                <a:cs typeface="Futura PT Medium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228873C-3D3C-4F87-9719-877DD1BA15F5}"/>
              </a:ext>
            </a:extLst>
          </p:cNvPr>
          <p:cNvSpPr txBox="1"/>
          <p:nvPr/>
        </p:nvSpPr>
        <p:spPr>
          <a:xfrm>
            <a:off x="1662004" y="46140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Increase in take-home pay using Employer’s Choice program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1E2305-4B4E-4431-B0E5-E4631D5CD87F}"/>
              </a:ext>
            </a:extLst>
          </p:cNvPr>
          <p:cNvGrpSpPr/>
          <p:nvPr/>
        </p:nvGrpSpPr>
        <p:grpSpPr>
          <a:xfrm>
            <a:off x="3083236" y="5036055"/>
            <a:ext cx="2466975" cy="1379371"/>
            <a:chOff x="3088206" y="5169836"/>
            <a:chExt cx="2466975" cy="1379371"/>
          </a:xfrm>
        </p:grpSpPr>
        <p:sp>
          <p:nvSpPr>
            <p:cNvPr id="21" name="object 36">
              <a:extLst>
                <a:ext uri="{FF2B5EF4-FFF2-40B4-BE49-F238E27FC236}">
                  <a16:creationId xmlns:a16="http://schemas.microsoft.com/office/drawing/2014/main" id="{801CA709-19A4-47B5-896E-B5C1028625E8}"/>
                </a:ext>
              </a:extLst>
            </p:cNvPr>
            <p:cNvSpPr txBox="1"/>
            <p:nvPr/>
          </p:nvSpPr>
          <p:spPr>
            <a:xfrm>
              <a:off x="3088206" y="5169836"/>
              <a:ext cx="2466975" cy="1379371"/>
            </a:xfrm>
            <a:prstGeom prst="rect">
              <a:avLst/>
            </a:prstGeom>
            <a:solidFill>
              <a:srgbClr val="052F59"/>
            </a:solidFill>
          </p:spPr>
          <p:txBody>
            <a:bodyPr vert="horz" wrap="square" lIns="0" tIns="91440" rIns="0" bIns="0" rtlCol="0" anchor="ctr">
              <a:noAutofit/>
            </a:bodyPr>
            <a:lstStyle/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24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$229.00</a:t>
              </a: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11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PER MONTH  INCREASE</a:t>
              </a: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endParaRPr lang="en-US" sz="1100" b="1" spc="10" dirty="0">
                <a:solidFill>
                  <a:srgbClr val="FFFFFF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24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$2,748.00</a:t>
              </a:r>
            </a:p>
            <a:p>
              <a:pPr marR="19050" algn="ctr">
                <a:lnSpc>
                  <a:spcPts val="1210"/>
                </a:lnSpc>
                <a:spcBef>
                  <a:spcPts val="720"/>
                </a:spcBef>
              </a:pPr>
              <a:r>
                <a:rPr lang="en-US" sz="1100" b="1" spc="10" dirty="0">
                  <a:solidFill>
                    <a:srgbClr val="FFFFFF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PER YEAR  INCREASE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DFD3A4-99A1-4855-9A19-0A6F21B818C9}"/>
                </a:ext>
              </a:extLst>
            </p:cNvPr>
            <p:cNvCxnSpPr/>
            <p:nvPr/>
          </p:nvCxnSpPr>
          <p:spPr>
            <a:xfrm>
              <a:off x="3337760" y="5833203"/>
              <a:ext cx="187642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A7D3FC4-6567-4F38-933C-29A3DCDA4A88}"/>
              </a:ext>
            </a:extLst>
          </p:cNvPr>
          <p:cNvSpPr/>
          <p:nvPr/>
        </p:nvSpPr>
        <p:spPr>
          <a:xfrm>
            <a:off x="7114315" y="4016269"/>
            <a:ext cx="1004000" cy="509542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5FDE9B-E720-4179-B0AE-568A39947948}"/>
              </a:ext>
            </a:extLst>
          </p:cNvPr>
          <p:cNvCxnSpPr/>
          <p:nvPr/>
        </p:nvCxnSpPr>
        <p:spPr>
          <a:xfrm>
            <a:off x="8014400" y="3667760"/>
            <a:ext cx="1358200" cy="812392"/>
          </a:xfrm>
          <a:prstGeom prst="straightConnector1">
            <a:avLst/>
          </a:prstGeom>
          <a:ln w="12700">
            <a:solidFill>
              <a:srgbClr val="052F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526FE45-8C49-4807-9FD9-EF615373A6AF}"/>
              </a:ext>
            </a:extLst>
          </p:cNvPr>
          <p:cNvSpPr txBox="1"/>
          <p:nvPr/>
        </p:nvSpPr>
        <p:spPr>
          <a:xfrm>
            <a:off x="321630" y="6507045"/>
            <a:ext cx="117011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Employer’s Choice cannot guarantee the same favorable tax outcome in all situations as federal and state tax laws are continuously changing.</a:t>
            </a: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BC29ACB9-1C3D-11BB-808D-4BDCFA81F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699" y="719888"/>
            <a:ext cx="1700761" cy="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81138" y="872396"/>
            <a:ext cx="6824475" cy="1430846"/>
            <a:chOff x="1281138" y="872396"/>
            <a:chExt cx="5192339" cy="14308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0FF2A-CF5C-4C3F-B5C6-A2DDF37295E2}"/>
                </a:ext>
              </a:extLst>
            </p:cNvPr>
            <p:cNvSpPr txBox="1"/>
            <p:nvPr/>
          </p:nvSpPr>
          <p:spPr>
            <a:xfrm>
              <a:off x="1281138" y="872396"/>
              <a:ext cx="5192339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dirty="0">
                  <a:solidFill>
                    <a:srgbClr val="052F59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Employer Payroll Savings Example</a:t>
              </a:r>
              <a:endParaRPr lang="ko-KR" altLang="en-US" sz="28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D13B41-09E4-4492-BC7B-6472F68B3511}"/>
                </a:ext>
              </a:extLst>
            </p:cNvPr>
            <p:cNvSpPr txBox="1"/>
            <p:nvPr/>
          </p:nvSpPr>
          <p:spPr>
            <a:xfrm>
              <a:off x="1362420" y="1656911"/>
              <a:ext cx="381768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3600" b="1" dirty="0">
                <a:cs typeface="Arial" pitchFamily="34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C4AF1C2-6B3D-40CD-BDBF-59921075A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059034"/>
              </p:ext>
            </p:extLst>
          </p:nvPr>
        </p:nvGraphicFramePr>
        <p:xfrm>
          <a:off x="1265844" y="1855327"/>
          <a:ext cx="8156632" cy="343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7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4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6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044">
                <a:tc>
                  <a:txBody>
                    <a:bodyPr/>
                    <a:lstStyle/>
                    <a:p>
                      <a:endParaRPr lang="en-US" sz="1100" dirty="0">
                        <a:latin typeface="+mj-lt"/>
                      </a:endParaRPr>
                    </a:p>
                  </a:txBody>
                  <a:tcPr marL="92318" marR="92318" marT="46159" marB="46159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WITHOUT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+mn-lt"/>
                        </a:rPr>
                        <a:t>Employer’s Choice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F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WITH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+mn-lt"/>
                        </a:rPr>
                        <a:t>Employer’s Choice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DIFFERENCE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BAC2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40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GROSS</a:t>
                      </a:r>
                      <a:r>
                        <a:rPr lang="en-US" sz="1200" baseline="0" dirty="0">
                          <a:solidFill>
                            <a:srgbClr val="00607F"/>
                          </a:solidFill>
                          <a:latin typeface="+mn-lt"/>
                        </a:rPr>
                        <a:t> INCOME</a:t>
                      </a:r>
                      <a:endParaRPr lang="en-US" sz="1200" dirty="0">
                        <a:solidFill>
                          <a:srgbClr val="00607F"/>
                        </a:solidFill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00607F"/>
                          </a:solidFill>
                          <a:latin typeface="+mn-lt"/>
                        </a:rPr>
                        <a:t>$2,600.00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00607F"/>
                          </a:solidFill>
                          <a:latin typeface="+mn-lt"/>
                        </a:rPr>
                        <a:t>$2,600.00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00607F"/>
                          </a:solidFill>
                          <a:latin typeface="+mn-lt"/>
                        </a:rPr>
                        <a:t>$0.00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40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Employer’s Choice Pre-tax Payment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$1,200.00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BAC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$1,200.00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61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Employee’s Monthly Gross</a:t>
                      </a:r>
                      <a:r>
                        <a:rPr lang="en-US" sz="1200" baseline="0" dirty="0">
                          <a:solidFill>
                            <a:srgbClr val="00607F"/>
                          </a:solidFill>
                          <a:latin typeface="+mn-lt"/>
                        </a:rPr>
                        <a:t> Taxable Income</a:t>
                      </a:r>
                      <a:endParaRPr lang="en-US" sz="1200" dirty="0">
                        <a:solidFill>
                          <a:srgbClr val="00607F"/>
                        </a:solidFill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$2,600.00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$1,400.00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$1,200.00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40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Employer’s Monthly</a:t>
                      </a:r>
                      <a:r>
                        <a:rPr lang="en-US" sz="1200" baseline="0" dirty="0">
                          <a:solidFill>
                            <a:srgbClr val="00607F"/>
                          </a:solidFill>
                          <a:latin typeface="+mn-lt"/>
                        </a:rPr>
                        <a:t> FICA Contributions</a:t>
                      </a:r>
                      <a:endParaRPr lang="en-US" sz="1200" dirty="0">
                        <a:solidFill>
                          <a:srgbClr val="00607F"/>
                        </a:solidFill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$198.90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$107.09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$91.80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40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Employer’s Annual FICA Contribution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$2,386.80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$1,285.20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$1,101.60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40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Gross</a:t>
                      </a:r>
                      <a:r>
                        <a:rPr lang="en-US" sz="1200" baseline="0" dirty="0">
                          <a:solidFill>
                            <a:srgbClr val="00607F"/>
                          </a:solidFill>
                          <a:latin typeface="+mn-lt"/>
                        </a:rPr>
                        <a:t> Annual Employer’s Savings</a:t>
                      </a:r>
                      <a:endParaRPr lang="en-US" sz="1200" dirty="0">
                        <a:solidFill>
                          <a:srgbClr val="00607F"/>
                        </a:solidFill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00607F"/>
                          </a:solidFill>
                          <a:latin typeface="+mn-lt"/>
                        </a:rPr>
                        <a:t>$0.00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00607F"/>
                          </a:solidFill>
                          <a:latin typeface="+mn-lt"/>
                        </a:rPr>
                        <a:t>$1,101.60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00607F"/>
                          </a:solidFill>
                          <a:latin typeface="+mn-lt"/>
                        </a:rPr>
                        <a:t>$1,101.60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20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NET ANNUAL EMPLOYER’S </a:t>
                      </a:r>
                    </a:p>
                    <a:p>
                      <a:r>
                        <a:rPr lang="en-US" sz="1200" dirty="0">
                          <a:solidFill>
                            <a:srgbClr val="00607F"/>
                          </a:solidFill>
                          <a:latin typeface="+mn-lt"/>
                        </a:rPr>
                        <a:t>SAVINGS</a:t>
                      </a:r>
                      <a:r>
                        <a:rPr lang="en-US" sz="1200" baseline="0" dirty="0">
                          <a:solidFill>
                            <a:srgbClr val="00607F"/>
                          </a:solidFill>
                          <a:latin typeface="+mn-lt"/>
                        </a:rPr>
                        <a:t> PER EMPLOYEE</a:t>
                      </a:r>
                      <a:endParaRPr lang="en-US" sz="1200" dirty="0">
                        <a:solidFill>
                          <a:srgbClr val="00607F"/>
                        </a:solidFill>
                        <a:latin typeface="+mn-lt"/>
                      </a:endParaRP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00607F"/>
                          </a:solidFill>
                          <a:latin typeface="+mn-lt"/>
                        </a:rPr>
                        <a:t>$0.00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>
                          <a:solidFill>
                            <a:srgbClr val="00607F"/>
                          </a:solidFill>
                          <a:latin typeface="+mn-lt"/>
                        </a:rPr>
                        <a:t>$0.00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$681.60</a:t>
                      </a:r>
                    </a:p>
                  </a:txBody>
                  <a:tcPr marL="92318" marR="92318" marT="46159" marB="46159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BA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E68BEB8-5DF6-4C87-98E1-FADF55178998}"/>
              </a:ext>
            </a:extLst>
          </p:cNvPr>
          <p:cNvSpPr/>
          <p:nvPr/>
        </p:nvSpPr>
        <p:spPr>
          <a:xfrm>
            <a:off x="8470981" y="4835073"/>
            <a:ext cx="1131331" cy="43796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AFEEA-A622-4B33-8DF6-92A4A9FBA855}"/>
              </a:ext>
            </a:extLst>
          </p:cNvPr>
          <p:cNvSpPr txBox="1"/>
          <p:nvPr/>
        </p:nvSpPr>
        <p:spPr>
          <a:xfrm>
            <a:off x="288174" y="6453064"/>
            <a:ext cx="117011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Employer’s Choice cannot guarantee the same favorable tax outcome in all situations as federal and state tax laws are continuously changing.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EB0597-A6AA-4C3C-B35F-FD7649077A35}"/>
              </a:ext>
            </a:extLst>
          </p:cNvPr>
          <p:cNvGrpSpPr/>
          <p:nvPr/>
        </p:nvGrpSpPr>
        <p:grpSpPr>
          <a:xfrm>
            <a:off x="9819221" y="1725182"/>
            <a:ext cx="2170054" cy="4132058"/>
            <a:chOff x="9819221" y="1718759"/>
            <a:chExt cx="2170054" cy="3708900"/>
          </a:xfrm>
        </p:grpSpPr>
        <p:sp>
          <p:nvSpPr>
            <p:cNvPr id="21" name="Google Shape;564;g10a18394b2c_0_70">
              <a:extLst>
                <a:ext uri="{FF2B5EF4-FFF2-40B4-BE49-F238E27FC236}">
                  <a16:creationId xmlns:a16="http://schemas.microsoft.com/office/drawing/2014/main" id="{B8D854B4-6033-4C7A-A227-0B100BDA076E}"/>
                </a:ext>
              </a:extLst>
            </p:cNvPr>
            <p:cNvSpPr/>
            <p:nvPr/>
          </p:nvSpPr>
          <p:spPr>
            <a:xfrm>
              <a:off x="9836775" y="1718759"/>
              <a:ext cx="2152500" cy="3708900"/>
            </a:xfrm>
            <a:prstGeom prst="rect">
              <a:avLst/>
            </a:prstGeom>
            <a:solidFill>
              <a:srgbClr val="052F59"/>
            </a:solidFill>
            <a:ln w="349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567;g10a18394b2c_0_70">
              <a:extLst>
                <a:ext uri="{FF2B5EF4-FFF2-40B4-BE49-F238E27FC236}">
                  <a16:creationId xmlns:a16="http://schemas.microsoft.com/office/drawing/2014/main" id="{8E332830-FF2D-496D-8C4F-CC7B022D9669}"/>
                </a:ext>
              </a:extLst>
            </p:cNvPr>
            <p:cNvSpPr txBox="1"/>
            <p:nvPr/>
          </p:nvSpPr>
          <p:spPr>
            <a:xfrm>
              <a:off x="10162972" y="2287528"/>
              <a:ext cx="1465200" cy="8517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b="1" i="0" u="none" strike="noStrike" cap="none" dirty="0">
                  <a:solidFill>
                    <a:schemeClr val="bg1"/>
                  </a:solidFill>
                  <a:latin typeface="+mj-lt"/>
                  <a:ea typeface="Arial"/>
                  <a:cs typeface="Arial"/>
                  <a:sym typeface="Arial"/>
                </a:rPr>
                <a:t>Cost Per Employee</a:t>
              </a:r>
              <a:endParaRPr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2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Per Month: $35</a:t>
              </a:r>
              <a:endParaRPr sz="1800" b="1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2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Per Year: $420</a:t>
              </a:r>
              <a:endParaRPr sz="1800" b="1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568;g10a18394b2c_0_70">
              <a:extLst>
                <a:ext uri="{FF2B5EF4-FFF2-40B4-BE49-F238E27FC236}">
                  <a16:creationId xmlns:a16="http://schemas.microsoft.com/office/drawing/2014/main" id="{B9E48219-D1FD-476C-A035-F9C82B78CA70}"/>
                </a:ext>
              </a:extLst>
            </p:cNvPr>
            <p:cNvSpPr txBox="1"/>
            <p:nvPr/>
          </p:nvSpPr>
          <p:spPr>
            <a:xfrm>
              <a:off x="9819221" y="3138809"/>
              <a:ext cx="2152500" cy="888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b="1" i="0" u="none" strike="noStrike" cap="none" dirty="0">
                  <a:solidFill>
                    <a:schemeClr val="bg1"/>
                  </a:solidFill>
                  <a:latin typeface="+mj-lt"/>
                  <a:ea typeface="Arial"/>
                  <a:cs typeface="Arial"/>
                  <a:sym typeface="Arial"/>
                </a:rPr>
                <a:t>Savings Per Employee</a:t>
              </a:r>
              <a:endParaRPr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  <a:p>
              <a:pPr marL="59688" marR="187325" lvl="0" indent="41909" algn="ctr" rtl="0">
                <a:lnSpc>
                  <a:spcPct val="100000"/>
                </a:lnSpc>
                <a:spcBef>
                  <a:spcPts val="53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Per Month: $91.80</a:t>
              </a:r>
              <a:endParaRPr sz="1800" b="1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  <a:p>
              <a:pPr marL="59688" marR="187325" lvl="0" indent="41909" algn="ctr" rtl="0">
                <a:lnSpc>
                  <a:spcPct val="100000"/>
                </a:lnSpc>
                <a:spcBef>
                  <a:spcPts val="53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Per Year: $1,101.60</a:t>
              </a:r>
              <a:endParaRPr sz="1800" b="1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569;g10a18394b2c_0_70">
              <a:extLst>
                <a:ext uri="{FF2B5EF4-FFF2-40B4-BE49-F238E27FC236}">
                  <a16:creationId xmlns:a16="http://schemas.microsoft.com/office/drawing/2014/main" id="{E3F122DB-1219-4A81-9442-77822078009B}"/>
                </a:ext>
              </a:extLst>
            </p:cNvPr>
            <p:cNvSpPr txBox="1"/>
            <p:nvPr/>
          </p:nvSpPr>
          <p:spPr>
            <a:xfrm>
              <a:off x="9875520" y="4121532"/>
              <a:ext cx="2057400" cy="1144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175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16838" marR="170815" lvl="0" indent="-63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b="1" i="0" u="none" strike="noStrike" cap="none" dirty="0">
                  <a:solidFill>
                    <a:schemeClr val="bg1"/>
                  </a:solidFill>
                  <a:latin typeface="+mj-lt"/>
                  <a:ea typeface="Arial"/>
                  <a:cs typeface="Arial"/>
                  <a:sym typeface="Arial"/>
                </a:rPr>
                <a:t>NET SAVINGS PER EMPLOYEE</a:t>
              </a:r>
            </a:p>
            <a:p>
              <a:pPr marL="108585" marR="16256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chemeClr val="bg1"/>
                  </a:solidFill>
                  <a:latin typeface="+mj-lt"/>
                  <a:ea typeface="Arial"/>
                  <a:cs typeface="Arial"/>
                  <a:sym typeface="Arial"/>
                </a:rPr>
                <a:t>AFTER Employer’s Choice FEE</a:t>
              </a:r>
            </a:p>
            <a:p>
              <a:pPr marL="12700" marR="5080" lvl="0" indent="0" algn="ctr" rtl="0">
                <a:lnSpc>
                  <a:spcPct val="100000"/>
                </a:lnSpc>
                <a:spcBef>
                  <a:spcPts val="43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bg1"/>
                  </a:solidFill>
                  <a:latin typeface="+mj-lt"/>
                  <a:ea typeface="Arial"/>
                  <a:cs typeface="Arial"/>
                  <a:sym typeface="Arial"/>
                </a:rPr>
                <a:t>Per Month: $56.80</a:t>
              </a:r>
              <a:endParaRPr sz="20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  <a:p>
              <a:pPr marL="12700" marR="5080" lvl="0" indent="0" algn="ctr" rtl="0">
                <a:lnSpc>
                  <a:spcPct val="100000"/>
                </a:lnSpc>
                <a:spcBef>
                  <a:spcPts val="430"/>
                </a:spcBef>
                <a:spcAft>
                  <a:spcPts val="0"/>
                </a:spcAft>
                <a:buClr>
                  <a:srgbClr val="000000"/>
                </a:buClr>
                <a:buSzPts val="125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bg1"/>
                  </a:solidFill>
                  <a:latin typeface="+mj-lt"/>
                  <a:ea typeface="Arial"/>
                  <a:cs typeface="Arial"/>
                  <a:sym typeface="Arial"/>
                </a:rPr>
                <a:t>Per Year: $681.60</a:t>
              </a:r>
              <a:endParaRPr sz="18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0F1240-2C2F-41FF-BE71-66482784B799}"/>
                </a:ext>
              </a:extLst>
            </p:cNvPr>
            <p:cNvSpPr txBox="1"/>
            <p:nvPr/>
          </p:nvSpPr>
          <p:spPr>
            <a:xfrm>
              <a:off x="9924931" y="1872441"/>
              <a:ext cx="1941077" cy="331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Employer’s Choice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D2C351-C1BB-47B1-875E-3DB4A77C258F}"/>
              </a:ext>
            </a:extLst>
          </p:cNvPr>
          <p:cNvCxnSpPr/>
          <p:nvPr/>
        </p:nvCxnSpPr>
        <p:spPr>
          <a:xfrm>
            <a:off x="9469120" y="5088989"/>
            <a:ext cx="528320" cy="463451"/>
          </a:xfrm>
          <a:prstGeom prst="straightConnector1">
            <a:avLst/>
          </a:prstGeom>
          <a:ln w="19050">
            <a:solidFill>
              <a:srgbClr val="86A5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85313DF-4DAA-42B8-9F10-16707F9BC940}"/>
              </a:ext>
            </a:extLst>
          </p:cNvPr>
          <p:cNvCxnSpPr>
            <a:cxnSpLocks/>
          </p:cNvCxnSpPr>
          <p:nvPr/>
        </p:nvCxnSpPr>
        <p:spPr>
          <a:xfrm flipV="1">
            <a:off x="9384838" y="4188365"/>
            <a:ext cx="540093" cy="367308"/>
          </a:xfrm>
          <a:prstGeom prst="straightConnector1">
            <a:avLst/>
          </a:prstGeom>
          <a:ln w="19050">
            <a:solidFill>
              <a:srgbClr val="86A5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F34D8EEE-2EB6-788F-FE48-6DE9DBD9E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46" y="702477"/>
            <a:ext cx="1700761" cy="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9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4396" y="511164"/>
            <a:ext cx="861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Additional  Employer Benefits</a:t>
            </a:r>
            <a:endParaRPr lang="id-ID" sz="4000" dirty="0">
              <a:solidFill>
                <a:schemeClr val="accent1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6" y="0"/>
            <a:ext cx="1174488" cy="6858000"/>
          </a:xfrm>
          <a:prstGeom prst="rect">
            <a:avLst/>
          </a:prstGeom>
          <a:solidFill>
            <a:srgbClr val="7FB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Placeholder 7" descr="A close-up of hands pointing at a piece of paper&#10;&#10;Description automatically generated">
            <a:extLst>
              <a:ext uri="{FF2B5EF4-FFF2-40B4-BE49-F238E27FC236}">
                <a16:creationId xmlns:a16="http://schemas.microsoft.com/office/drawing/2014/main" id="{3A56769A-27AC-3B64-9D9C-46093D3695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0" b="20020"/>
          <a:stretch>
            <a:fillRect/>
          </a:stretch>
        </p:blipFill>
        <p:spPr>
          <a:xfrm>
            <a:off x="0" y="3466230"/>
            <a:ext cx="12192000" cy="2924629"/>
          </a:xfrm>
        </p:spPr>
      </p:pic>
      <p:pic>
        <p:nvPicPr>
          <p:cNvPr id="2" name="Picture 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5199401C-FD9A-D0AA-5ABF-6CE856105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342" y="169437"/>
            <a:ext cx="1700761" cy="53960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5739D49F-3381-FC28-1F30-0D455EC8AFB8}"/>
              </a:ext>
            </a:extLst>
          </p:cNvPr>
          <p:cNvSpPr txBox="1"/>
          <p:nvPr/>
        </p:nvSpPr>
        <p:spPr>
          <a:xfrm>
            <a:off x="2946103" y="2121917"/>
            <a:ext cx="3149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Legal protection up to $500,000 for the employer and $10,000 for each employee.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27A6E7-1D7C-EDED-76DF-37B55AC106DC}"/>
              </a:ext>
            </a:extLst>
          </p:cNvPr>
          <p:cNvSpPr/>
          <p:nvPr/>
        </p:nvSpPr>
        <p:spPr>
          <a:xfrm>
            <a:off x="3750573" y="1640033"/>
            <a:ext cx="1174488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7FBAC2"/>
                </a:solidFill>
                <a:ea typeface="Open sans" panose="020B0606030504020204" pitchFamily="34" charset="0"/>
                <a:cs typeface="Poppins" panose="00000500000000000000" pitchFamily="2" charset="0"/>
              </a:rPr>
              <a:t>Insurable</a:t>
            </a:r>
            <a:endParaRPr lang="en-GB" sz="2000" b="1" dirty="0">
              <a:solidFill>
                <a:srgbClr val="7FBAC2"/>
              </a:solidFill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3119D41-E500-BB0A-29B7-4059EA9AEEDF}"/>
              </a:ext>
            </a:extLst>
          </p:cNvPr>
          <p:cNvSpPr txBox="1"/>
          <p:nvPr/>
        </p:nvSpPr>
        <p:spPr>
          <a:xfrm>
            <a:off x="6856070" y="2070685"/>
            <a:ext cx="2438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Add an </a:t>
            </a:r>
            <a:r>
              <a:rPr lang="en-US" altLang="ko-KR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America’s Choice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 Group Plan to round out your Program.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DB994-F94F-8522-0D1C-769FC6F96DA9}"/>
              </a:ext>
            </a:extLst>
          </p:cNvPr>
          <p:cNvSpPr/>
          <p:nvPr/>
        </p:nvSpPr>
        <p:spPr>
          <a:xfrm>
            <a:off x="6985068" y="1640033"/>
            <a:ext cx="2309222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7FBAC2"/>
                </a:solidFill>
                <a:ea typeface="Open sans" panose="020B0606030504020204" pitchFamily="34" charset="0"/>
                <a:cs typeface="Poppins" panose="00000500000000000000" pitchFamily="2" charset="0"/>
              </a:rPr>
              <a:t>Health Plan Options</a:t>
            </a:r>
            <a:endParaRPr lang="en-GB" sz="2000" b="1" dirty="0">
              <a:solidFill>
                <a:srgbClr val="7FBAC2"/>
              </a:solidFill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11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034275" y="1029719"/>
            <a:ext cx="8469804" cy="5414905"/>
            <a:chOff x="1964633" y="194396"/>
            <a:chExt cx="6923405" cy="4426263"/>
          </a:xfrm>
        </p:grpSpPr>
        <p:sp>
          <p:nvSpPr>
            <p:cNvPr id="4" name="object 4"/>
            <p:cNvSpPr/>
            <p:nvPr/>
          </p:nvSpPr>
          <p:spPr>
            <a:xfrm>
              <a:off x="2199049" y="194396"/>
              <a:ext cx="6462467" cy="336550"/>
            </a:xfrm>
            <a:custGeom>
              <a:avLst/>
              <a:gdLst/>
              <a:ahLst/>
              <a:cxnLst/>
              <a:rect l="l" t="t" r="r" b="b"/>
              <a:pathLst>
                <a:path w="6462395" h="336550">
                  <a:moveTo>
                    <a:pt x="0" y="336277"/>
                  </a:moveTo>
                  <a:lnTo>
                    <a:pt x="6461780" y="336277"/>
                  </a:lnTo>
                  <a:lnTo>
                    <a:pt x="6461780" y="0"/>
                  </a:lnTo>
                  <a:lnTo>
                    <a:pt x="0" y="0"/>
                  </a:lnTo>
                  <a:lnTo>
                    <a:pt x="0" y="336277"/>
                  </a:lnTo>
                  <a:close/>
                </a:path>
              </a:pathLst>
            </a:custGeom>
            <a:solidFill>
              <a:srgbClr val="052E58"/>
            </a:solidFill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5" name="object 5"/>
            <p:cNvSpPr/>
            <p:nvPr/>
          </p:nvSpPr>
          <p:spPr>
            <a:xfrm>
              <a:off x="1965211" y="530674"/>
              <a:ext cx="6795872" cy="4079875"/>
            </a:xfrm>
            <a:custGeom>
              <a:avLst/>
              <a:gdLst/>
              <a:ahLst/>
              <a:cxnLst/>
              <a:rect l="l" t="t" r="r" b="b"/>
              <a:pathLst>
                <a:path w="6886575" h="4079875">
                  <a:moveTo>
                    <a:pt x="0" y="4079476"/>
                  </a:moveTo>
                  <a:lnTo>
                    <a:pt x="0" y="0"/>
                  </a:lnTo>
                  <a:lnTo>
                    <a:pt x="6886325" y="0"/>
                  </a:lnTo>
                  <a:lnTo>
                    <a:pt x="6886325" y="4079476"/>
                  </a:lnTo>
                  <a:lnTo>
                    <a:pt x="0" y="4079476"/>
                  </a:lnTo>
                  <a:close/>
                </a:path>
              </a:pathLst>
            </a:custGeom>
            <a:solidFill>
              <a:srgbClr val="7EB9C2"/>
            </a:solidFill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6" name="object 6"/>
            <p:cNvSpPr/>
            <p:nvPr/>
          </p:nvSpPr>
          <p:spPr>
            <a:xfrm>
              <a:off x="1964633" y="1658009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7" name="object 7"/>
            <p:cNvSpPr/>
            <p:nvPr/>
          </p:nvSpPr>
          <p:spPr>
            <a:xfrm>
              <a:off x="1964633" y="2028340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8" name="object 8"/>
            <p:cNvSpPr/>
            <p:nvPr/>
          </p:nvSpPr>
          <p:spPr>
            <a:xfrm>
              <a:off x="1964633" y="1287678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9" name="object 9"/>
            <p:cNvSpPr/>
            <p:nvPr/>
          </p:nvSpPr>
          <p:spPr>
            <a:xfrm>
              <a:off x="1964633" y="2398672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64633" y="4620659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964633" y="2769003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2" name="object 12"/>
            <p:cNvSpPr/>
            <p:nvPr/>
          </p:nvSpPr>
          <p:spPr>
            <a:xfrm>
              <a:off x="1964633" y="3139334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4633" y="3509666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4" name="object 14"/>
            <p:cNvSpPr/>
            <p:nvPr/>
          </p:nvSpPr>
          <p:spPr>
            <a:xfrm>
              <a:off x="1964633" y="3879997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5" name="object 15"/>
            <p:cNvSpPr/>
            <p:nvPr/>
          </p:nvSpPr>
          <p:spPr>
            <a:xfrm>
              <a:off x="1964633" y="4250328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6" name="object 16"/>
            <p:cNvSpPr/>
            <p:nvPr/>
          </p:nvSpPr>
          <p:spPr>
            <a:xfrm>
              <a:off x="1964633" y="917347"/>
              <a:ext cx="6923405" cy="0"/>
            </a:xfrm>
            <a:custGeom>
              <a:avLst/>
              <a:gdLst/>
              <a:ahLst/>
              <a:cxnLst/>
              <a:rect l="l" t="t" r="r" b="b"/>
              <a:pathLst>
                <a:path w="6923405">
                  <a:moveTo>
                    <a:pt x="0" y="0"/>
                  </a:moveTo>
                  <a:lnTo>
                    <a:pt x="6923189" y="0"/>
                  </a:lnTo>
                </a:path>
              </a:pathLst>
            </a:custGeom>
            <a:ln w="9525">
              <a:solidFill>
                <a:srgbClr val="004E35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2056232" y="667079"/>
              <a:ext cx="4464050" cy="3446145"/>
            </a:xfrm>
            <a:custGeom>
              <a:avLst/>
              <a:gdLst/>
              <a:ahLst/>
              <a:cxnLst/>
              <a:rect l="l" t="t" r="r" b="b"/>
              <a:pathLst>
                <a:path w="4464050" h="3446145">
                  <a:moveTo>
                    <a:pt x="4463948" y="1911769"/>
                  </a:moveTo>
                  <a:lnTo>
                    <a:pt x="4460227" y="1893328"/>
                  </a:lnTo>
                  <a:lnTo>
                    <a:pt x="4450016" y="1878190"/>
                  </a:lnTo>
                  <a:lnTo>
                    <a:pt x="4434878" y="1867979"/>
                  </a:lnTo>
                  <a:lnTo>
                    <a:pt x="4416349" y="1864233"/>
                  </a:lnTo>
                  <a:lnTo>
                    <a:pt x="142875" y="1864233"/>
                  </a:lnTo>
                  <a:lnTo>
                    <a:pt x="124345" y="1867979"/>
                  </a:lnTo>
                  <a:lnTo>
                    <a:pt x="109207" y="1878190"/>
                  </a:lnTo>
                  <a:lnTo>
                    <a:pt x="98996" y="1893328"/>
                  </a:lnTo>
                  <a:lnTo>
                    <a:pt x="95275" y="1911769"/>
                  </a:lnTo>
                  <a:lnTo>
                    <a:pt x="95275" y="1914956"/>
                  </a:lnTo>
                  <a:lnTo>
                    <a:pt x="98996" y="1933397"/>
                  </a:lnTo>
                  <a:lnTo>
                    <a:pt x="109207" y="1948535"/>
                  </a:lnTo>
                  <a:lnTo>
                    <a:pt x="124345" y="1958746"/>
                  </a:lnTo>
                  <a:lnTo>
                    <a:pt x="142875" y="1962492"/>
                  </a:lnTo>
                  <a:lnTo>
                    <a:pt x="4416349" y="1962492"/>
                  </a:lnTo>
                  <a:lnTo>
                    <a:pt x="4434878" y="1958746"/>
                  </a:lnTo>
                  <a:lnTo>
                    <a:pt x="4450016" y="1948535"/>
                  </a:lnTo>
                  <a:lnTo>
                    <a:pt x="4460227" y="1933397"/>
                  </a:lnTo>
                  <a:lnTo>
                    <a:pt x="4463948" y="1914956"/>
                  </a:lnTo>
                  <a:lnTo>
                    <a:pt x="4463948" y="1911769"/>
                  </a:lnTo>
                  <a:close/>
                </a:path>
                <a:path w="4464050" h="3446145">
                  <a:moveTo>
                    <a:pt x="4463974" y="3389134"/>
                  </a:moveTo>
                  <a:lnTo>
                    <a:pt x="4460227" y="3370592"/>
                  </a:lnTo>
                  <a:lnTo>
                    <a:pt x="4450016" y="3355454"/>
                  </a:lnTo>
                  <a:lnTo>
                    <a:pt x="4434878" y="3345256"/>
                  </a:lnTo>
                  <a:lnTo>
                    <a:pt x="4416349" y="3341509"/>
                  </a:lnTo>
                  <a:lnTo>
                    <a:pt x="142875" y="3341509"/>
                  </a:lnTo>
                  <a:lnTo>
                    <a:pt x="124345" y="3345256"/>
                  </a:lnTo>
                  <a:lnTo>
                    <a:pt x="109207" y="3355454"/>
                  </a:lnTo>
                  <a:lnTo>
                    <a:pt x="98996" y="3370592"/>
                  </a:lnTo>
                  <a:lnTo>
                    <a:pt x="95250" y="3389134"/>
                  </a:lnTo>
                  <a:lnTo>
                    <a:pt x="95250" y="3397974"/>
                  </a:lnTo>
                  <a:lnTo>
                    <a:pt x="98996" y="3416516"/>
                  </a:lnTo>
                  <a:lnTo>
                    <a:pt x="109207" y="3431654"/>
                  </a:lnTo>
                  <a:lnTo>
                    <a:pt x="124345" y="3441852"/>
                  </a:lnTo>
                  <a:lnTo>
                    <a:pt x="142875" y="3445599"/>
                  </a:lnTo>
                  <a:lnTo>
                    <a:pt x="4416349" y="3445599"/>
                  </a:lnTo>
                  <a:lnTo>
                    <a:pt x="4434878" y="3441852"/>
                  </a:lnTo>
                  <a:lnTo>
                    <a:pt x="4450016" y="3431654"/>
                  </a:lnTo>
                  <a:lnTo>
                    <a:pt x="4460227" y="3416516"/>
                  </a:lnTo>
                  <a:lnTo>
                    <a:pt x="4463974" y="3397974"/>
                  </a:lnTo>
                  <a:lnTo>
                    <a:pt x="4463974" y="3389134"/>
                  </a:lnTo>
                  <a:close/>
                </a:path>
                <a:path w="4464050" h="3446145">
                  <a:moveTo>
                    <a:pt x="4463974" y="3009277"/>
                  </a:moveTo>
                  <a:lnTo>
                    <a:pt x="4460227" y="2990748"/>
                  </a:lnTo>
                  <a:lnTo>
                    <a:pt x="4450016" y="2975610"/>
                  </a:lnTo>
                  <a:lnTo>
                    <a:pt x="4434878" y="2965399"/>
                  </a:lnTo>
                  <a:lnTo>
                    <a:pt x="4416349" y="2961652"/>
                  </a:lnTo>
                  <a:lnTo>
                    <a:pt x="142875" y="2961652"/>
                  </a:lnTo>
                  <a:lnTo>
                    <a:pt x="124345" y="2965399"/>
                  </a:lnTo>
                  <a:lnTo>
                    <a:pt x="109207" y="2975610"/>
                  </a:lnTo>
                  <a:lnTo>
                    <a:pt x="98996" y="2990748"/>
                  </a:lnTo>
                  <a:lnTo>
                    <a:pt x="95250" y="3009277"/>
                  </a:lnTo>
                  <a:lnTo>
                    <a:pt x="95250" y="3027197"/>
                  </a:lnTo>
                  <a:lnTo>
                    <a:pt x="98996" y="3045739"/>
                  </a:lnTo>
                  <a:lnTo>
                    <a:pt x="109207" y="3060877"/>
                  </a:lnTo>
                  <a:lnTo>
                    <a:pt x="124345" y="3071076"/>
                  </a:lnTo>
                  <a:lnTo>
                    <a:pt x="142875" y="3074822"/>
                  </a:lnTo>
                  <a:lnTo>
                    <a:pt x="4416349" y="3074822"/>
                  </a:lnTo>
                  <a:lnTo>
                    <a:pt x="4434878" y="3071076"/>
                  </a:lnTo>
                  <a:lnTo>
                    <a:pt x="4450016" y="3060877"/>
                  </a:lnTo>
                  <a:lnTo>
                    <a:pt x="4460227" y="3045739"/>
                  </a:lnTo>
                  <a:lnTo>
                    <a:pt x="4463974" y="3027197"/>
                  </a:lnTo>
                  <a:lnTo>
                    <a:pt x="4463974" y="3009277"/>
                  </a:lnTo>
                  <a:close/>
                </a:path>
                <a:path w="4464050" h="3446145">
                  <a:moveTo>
                    <a:pt x="4463974" y="2660396"/>
                  </a:moveTo>
                  <a:lnTo>
                    <a:pt x="4460545" y="2643403"/>
                  </a:lnTo>
                  <a:lnTo>
                    <a:pt x="4451185" y="2629535"/>
                  </a:lnTo>
                  <a:lnTo>
                    <a:pt x="4437316" y="2620175"/>
                  </a:lnTo>
                  <a:lnTo>
                    <a:pt x="4420324" y="2616746"/>
                  </a:lnTo>
                  <a:lnTo>
                    <a:pt x="138899" y="2616746"/>
                  </a:lnTo>
                  <a:lnTo>
                    <a:pt x="121920" y="2620175"/>
                  </a:lnTo>
                  <a:lnTo>
                    <a:pt x="108038" y="2629535"/>
                  </a:lnTo>
                  <a:lnTo>
                    <a:pt x="98691" y="2643403"/>
                  </a:lnTo>
                  <a:lnTo>
                    <a:pt x="95250" y="2660396"/>
                  </a:lnTo>
                  <a:lnTo>
                    <a:pt x="98691" y="2677388"/>
                  </a:lnTo>
                  <a:lnTo>
                    <a:pt x="108038" y="2691257"/>
                  </a:lnTo>
                  <a:lnTo>
                    <a:pt x="121920" y="2700617"/>
                  </a:lnTo>
                  <a:lnTo>
                    <a:pt x="138899" y="2704046"/>
                  </a:lnTo>
                  <a:lnTo>
                    <a:pt x="4420324" y="2704046"/>
                  </a:lnTo>
                  <a:lnTo>
                    <a:pt x="4437316" y="2700617"/>
                  </a:lnTo>
                  <a:lnTo>
                    <a:pt x="4451185" y="2691257"/>
                  </a:lnTo>
                  <a:lnTo>
                    <a:pt x="4460545" y="2677388"/>
                  </a:lnTo>
                  <a:lnTo>
                    <a:pt x="4463974" y="2660396"/>
                  </a:lnTo>
                  <a:close/>
                </a:path>
                <a:path w="4464050" h="3446145">
                  <a:moveTo>
                    <a:pt x="4463974" y="2282393"/>
                  </a:moveTo>
                  <a:lnTo>
                    <a:pt x="4460227" y="2263851"/>
                  </a:lnTo>
                  <a:lnTo>
                    <a:pt x="4450016" y="2248712"/>
                  </a:lnTo>
                  <a:lnTo>
                    <a:pt x="4434878" y="2238502"/>
                  </a:lnTo>
                  <a:lnTo>
                    <a:pt x="4416349" y="2234768"/>
                  </a:lnTo>
                  <a:lnTo>
                    <a:pt x="142875" y="2234768"/>
                  </a:lnTo>
                  <a:lnTo>
                    <a:pt x="124345" y="2238502"/>
                  </a:lnTo>
                  <a:lnTo>
                    <a:pt x="109207" y="2248712"/>
                  </a:lnTo>
                  <a:lnTo>
                    <a:pt x="98996" y="2263851"/>
                  </a:lnTo>
                  <a:lnTo>
                    <a:pt x="95250" y="2282393"/>
                  </a:lnTo>
                  <a:lnTo>
                    <a:pt x="95250" y="2285644"/>
                  </a:lnTo>
                  <a:lnTo>
                    <a:pt x="98996" y="2304173"/>
                  </a:lnTo>
                  <a:lnTo>
                    <a:pt x="109207" y="2319312"/>
                  </a:lnTo>
                  <a:lnTo>
                    <a:pt x="124345" y="2329523"/>
                  </a:lnTo>
                  <a:lnTo>
                    <a:pt x="142875" y="2333269"/>
                  </a:lnTo>
                  <a:lnTo>
                    <a:pt x="4416349" y="2333269"/>
                  </a:lnTo>
                  <a:lnTo>
                    <a:pt x="4434878" y="2329523"/>
                  </a:lnTo>
                  <a:lnTo>
                    <a:pt x="4450016" y="2319312"/>
                  </a:lnTo>
                  <a:lnTo>
                    <a:pt x="4460227" y="2304173"/>
                  </a:lnTo>
                  <a:lnTo>
                    <a:pt x="4463974" y="2285644"/>
                  </a:lnTo>
                  <a:lnTo>
                    <a:pt x="4463974" y="2282393"/>
                  </a:lnTo>
                  <a:close/>
                </a:path>
                <a:path w="4464050" h="3446145">
                  <a:moveTo>
                    <a:pt x="4463974" y="1548066"/>
                  </a:moveTo>
                  <a:lnTo>
                    <a:pt x="4460545" y="1531073"/>
                  </a:lnTo>
                  <a:lnTo>
                    <a:pt x="4451185" y="1517192"/>
                  </a:lnTo>
                  <a:lnTo>
                    <a:pt x="4437316" y="1507845"/>
                  </a:lnTo>
                  <a:lnTo>
                    <a:pt x="4420324" y="1504416"/>
                  </a:lnTo>
                  <a:lnTo>
                    <a:pt x="138899" y="1504416"/>
                  </a:lnTo>
                  <a:lnTo>
                    <a:pt x="121920" y="1507845"/>
                  </a:lnTo>
                  <a:lnTo>
                    <a:pt x="108038" y="1517192"/>
                  </a:lnTo>
                  <a:lnTo>
                    <a:pt x="98691" y="1531073"/>
                  </a:lnTo>
                  <a:lnTo>
                    <a:pt x="95262" y="1548066"/>
                  </a:lnTo>
                  <a:lnTo>
                    <a:pt x="98691" y="1565046"/>
                  </a:lnTo>
                  <a:lnTo>
                    <a:pt x="108038" y="1578927"/>
                  </a:lnTo>
                  <a:lnTo>
                    <a:pt x="121920" y="1588274"/>
                  </a:lnTo>
                  <a:lnTo>
                    <a:pt x="138899" y="1591703"/>
                  </a:lnTo>
                  <a:lnTo>
                    <a:pt x="4420324" y="1591703"/>
                  </a:lnTo>
                  <a:lnTo>
                    <a:pt x="4437316" y="1588274"/>
                  </a:lnTo>
                  <a:lnTo>
                    <a:pt x="4451185" y="1578927"/>
                  </a:lnTo>
                  <a:lnTo>
                    <a:pt x="4460545" y="1565046"/>
                  </a:lnTo>
                  <a:lnTo>
                    <a:pt x="4463974" y="1548066"/>
                  </a:lnTo>
                  <a:close/>
                </a:path>
                <a:path w="4464050" h="3446145">
                  <a:moveTo>
                    <a:pt x="4463974" y="1157617"/>
                  </a:moveTo>
                  <a:lnTo>
                    <a:pt x="4460227" y="1139088"/>
                  </a:lnTo>
                  <a:lnTo>
                    <a:pt x="4450016" y="1123950"/>
                  </a:lnTo>
                  <a:lnTo>
                    <a:pt x="4434878" y="1113739"/>
                  </a:lnTo>
                  <a:lnTo>
                    <a:pt x="4416349" y="1109992"/>
                  </a:lnTo>
                  <a:lnTo>
                    <a:pt x="142875" y="1109992"/>
                  </a:lnTo>
                  <a:lnTo>
                    <a:pt x="124345" y="1113739"/>
                  </a:lnTo>
                  <a:lnTo>
                    <a:pt x="109207" y="1123950"/>
                  </a:lnTo>
                  <a:lnTo>
                    <a:pt x="98996" y="1139088"/>
                  </a:lnTo>
                  <a:lnTo>
                    <a:pt x="95250" y="1157617"/>
                  </a:lnTo>
                  <a:lnTo>
                    <a:pt x="95250" y="1173302"/>
                  </a:lnTo>
                  <a:lnTo>
                    <a:pt x="98996" y="1191844"/>
                  </a:lnTo>
                  <a:lnTo>
                    <a:pt x="109207" y="1206982"/>
                  </a:lnTo>
                  <a:lnTo>
                    <a:pt x="124345" y="1217193"/>
                  </a:lnTo>
                  <a:lnTo>
                    <a:pt x="142875" y="1220927"/>
                  </a:lnTo>
                  <a:lnTo>
                    <a:pt x="4416349" y="1220927"/>
                  </a:lnTo>
                  <a:lnTo>
                    <a:pt x="4434878" y="1217193"/>
                  </a:lnTo>
                  <a:lnTo>
                    <a:pt x="4450016" y="1206982"/>
                  </a:lnTo>
                  <a:lnTo>
                    <a:pt x="4460227" y="1191844"/>
                  </a:lnTo>
                  <a:lnTo>
                    <a:pt x="4463974" y="1173302"/>
                  </a:lnTo>
                  <a:lnTo>
                    <a:pt x="4463974" y="1157617"/>
                  </a:lnTo>
                  <a:close/>
                </a:path>
                <a:path w="4464050" h="3446145">
                  <a:moveTo>
                    <a:pt x="4463974" y="787285"/>
                  </a:moveTo>
                  <a:lnTo>
                    <a:pt x="4460227" y="768756"/>
                  </a:lnTo>
                  <a:lnTo>
                    <a:pt x="4450016" y="753618"/>
                  </a:lnTo>
                  <a:lnTo>
                    <a:pt x="4434878" y="743407"/>
                  </a:lnTo>
                  <a:lnTo>
                    <a:pt x="4416349" y="739660"/>
                  </a:lnTo>
                  <a:lnTo>
                    <a:pt x="47625" y="739660"/>
                  </a:lnTo>
                  <a:lnTo>
                    <a:pt x="29095" y="743407"/>
                  </a:lnTo>
                  <a:lnTo>
                    <a:pt x="13957" y="753618"/>
                  </a:lnTo>
                  <a:lnTo>
                    <a:pt x="3746" y="768756"/>
                  </a:lnTo>
                  <a:lnTo>
                    <a:pt x="0" y="787285"/>
                  </a:lnTo>
                  <a:lnTo>
                    <a:pt x="0" y="802525"/>
                  </a:lnTo>
                  <a:lnTo>
                    <a:pt x="3746" y="821067"/>
                  </a:lnTo>
                  <a:lnTo>
                    <a:pt x="13957" y="836206"/>
                  </a:lnTo>
                  <a:lnTo>
                    <a:pt x="29095" y="846416"/>
                  </a:lnTo>
                  <a:lnTo>
                    <a:pt x="47625" y="850150"/>
                  </a:lnTo>
                  <a:lnTo>
                    <a:pt x="4416349" y="850150"/>
                  </a:lnTo>
                  <a:lnTo>
                    <a:pt x="4434878" y="846416"/>
                  </a:lnTo>
                  <a:lnTo>
                    <a:pt x="4450016" y="836206"/>
                  </a:lnTo>
                  <a:lnTo>
                    <a:pt x="4460227" y="821067"/>
                  </a:lnTo>
                  <a:lnTo>
                    <a:pt x="4463974" y="802525"/>
                  </a:lnTo>
                  <a:lnTo>
                    <a:pt x="4463974" y="787285"/>
                  </a:lnTo>
                  <a:close/>
                </a:path>
                <a:path w="4464050" h="3446145">
                  <a:moveTo>
                    <a:pt x="4463974" y="416394"/>
                  </a:moveTo>
                  <a:lnTo>
                    <a:pt x="4460227" y="397852"/>
                  </a:lnTo>
                  <a:lnTo>
                    <a:pt x="4450016" y="382714"/>
                  </a:lnTo>
                  <a:lnTo>
                    <a:pt x="4434878" y="372503"/>
                  </a:lnTo>
                  <a:lnTo>
                    <a:pt x="4416349" y="368769"/>
                  </a:lnTo>
                  <a:lnTo>
                    <a:pt x="142875" y="368769"/>
                  </a:lnTo>
                  <a:lnTo>
                    <a:pt x="124345" y="372503"/>
                  </a:lnTo>
                  <a:lnTo>
                    <a:pt x="109207" y="382714"/>
                  </a:lnTo>
                  <a:lnTo>
                    <a:pt x="98996" y="397852"/>
                  </a:lnTo>
                  <a:lnTo>
                    <a:pt x="95250" y="416394"/>
                  </a:lnTo>
                  <a:lnTo>
                    <a:pt x="95250" y="431749"/>
                  </a:lnTo>
                  <a:lnTo>
                    <a:pt x="98996" y="450291"/>
                  </a:lnTo>
                  <a:lnTo>
                    <a:pt x="109207" y="465429"/>
                  </a:lnTo>
                  <a:lnTo>
                    <a:pt x="124345" y="475627"/>
                  </a:lnTo>
                  <a:lnTo>
                    <a:pt x="142875" y="479374"/>
                  </a:lnTo>
                  <a:lnTo>
                    <a:pt x="4416349" y="479374"/>
                  </a:lnTo>
                  <a:lnTo>
                    <a:pt x="4434878" y="475627"/>
                  </a:lnTo>
                  <a:lnTo>
                    <a:pt x="4450016" y="465429"/>
                  </a:lnTo>
                  <a:lnTo>
                    <a:pt x="4460227" y="450291"/>
                  </a:lnTo>
                  <a:lnTo>
                    <a:pt x="4463974" y="431749"/>
                  </a:lnTo>
                  <a:lnTo>
                    <a:pt x="4463974" y="416394"/>
                  </a:lnTo>
                  <a:close/>
                </a:path>
                <a:path w="4464050" h="3446145">
                  <a:moveTo>
                    <a:pt x="4463974" y="47625"/>
                  </a:moveTo>
                  <a:lnTo>
                    <a:pt x="4460227" y="29083"/>
                  </a:lnTo>
                  <a:lnTo>
                    <a:pt x="4450016" y="13944"/>
                  </a:lnTo>
                  <a:lnTo>
                    <a:pt x="4434878" y="3746"/>
                  </a:lnTo>
                  <a:lnTo>
                    <a:pt x="4416349" y="0"/>
                  </a:lnTo>
                  <a:lnTo>
                    <a:pt x="142875" y="0"/>
                  </a:lnTo>
                  <a:lnTo>
                    <a:pt x="124345" y="3746"/>
                  </a:lnTo>
                  <a:lnTo>
                    <a:pt x="109207" y="13944"/>
                  </a:lnTo>
                  <a:lnTo>
                    <a:pt x="98996" y="29083"/>
                  </a:lnTo>
                  <a:lnTo>
                    <a:pt x="95250" y="47625"/>
                  </a:lnTo>
                  <a:lnTo>
                    <a:pt x="95250" y="60972"/>
                  </a:lnTo>
                  <a:lnTo>
                    <a:pt x="98996" y="79514"/>
                  </a:lnTo>
                  <a:lnTo>
                    <a:pt x="109207" y="94653"/>
                  </a:lnTo>
                  <a:lnTo>
                    <a:pt x="124345" y="104851"/>
                  </a:lnTo>
                  <a:lnTo>
                    <a:pt x="142875" y="108597"/>
                  </a:lnTo>
                  <a:lnTo>
                    <a:pt x="4416349" y="108597"/>
                  </a:lnTo>
                  <a:lnTo>
                    <a:pt x="4434878" y="104851"/>
                  </a:lnTo>
                  <a:lnTo>
                    <a:pt x="4450016" y="94653"/>
                  </a:lnTo>
                  <a:lnTo>
                    <a:pt x="4460227" y="79514"/>
                  </a:lnTo>
                  <a:lnTo>
                    <a:pt x="4463974" y="60972"/>
                  </a:lnTo>
                  <a:lnTo>
                    <a:pt x="4463974" y="47625"/>
                  </a:lnTo>
                  <a:close/>
                </a:path>
              </a:pathLst>
            </a:custGeom>
            <a:solidFill>
              <a:srgbClr val="B8CDFF"/>
            </a:solidFill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8" name="object 18"/>
            <p:cNvSpPr/>
            <p:nvPr/>
          </p:nvSpPr>
          <p:spPr>
            <a:xfrm>
              <a:off x="2151482" y="677087"/>
              <a:ext cx="4368800" cy="3439795"/>
            </a:xfrm>
            <a:custGeom>
              <a:avLst/>
              <a:gdLst/>
              <a:ahLst/>
              <a:cxnLst/>
              <a:rect l="l" t="t" r="r" b="b"/>
              <a:pathLst>
                <a:path w="4368800" h="3439795">
                  <a:moveTo>
                    <a:pt x="583234" y="406387"/>
                  </a:moveTo>
                  <a:lnTo>
                    <a:pt x="579488" y="387845"/>
                  </a:lnTo>
                  <a:lnTo>
                    <a:pt x="569290" y="372706"/>
                  </a:lnTo>
                  <a:lnTo>
                    <a:pt x="554151" y="362496"/>
                  </a:lnTo>
                  <a:lnTo>
                    <a:pt x="535609" y="358762"/>
                  </a:lnTo>
                  <a:lnTo>
                    <a:pt x="47625" y="358762"/>
                  </a:lnTo>
                  <a:lnTo>
                    <a:pt x="29095" y="362496"/>
                  </a:lnTo>
                  <a:lnTo>
                    <a:pt x="13957" y="372706"/>
                  </a:lnTo>
                  <a:lnTo>
                    <a:pt x="3746" y="387845"/>
                  </a:lnTo>
                  <a:lnTo>
                    <a:pt x="0" y="406387"/>
                  </a:lnTo>
                  <a:lnTo>
                    <a:pt x="0" y="415328"/>
                  </a:lnTo>
                  <a:lnTo>
                    <a:pt x="3746" y="433870"/>
                  </a:lnTo>
                  <a:lnTo>
                    <a:pt x="13957" y="449008"/>
                  </a:lnTo>
                  <a:lnTo>
                    <a:pt x="29095" y="459219"/>
                  </a:lnTo>
                  <a:lnTo>
                    <a:pt x="47625" y="462953"/>
                  </a:lnTo>
                  <a:lnTo>
                    <a:pt x="535609" y="462953"/>
                  </a:lnTo>
                  <a:lnTo>
                    <a:pt x="554151" y="459219"/>
                  </a:lnTo>
                  <a:lnTo>
                    <a:pt x="569290" y="449008"/>
                  </a:lnTo>
                  <a:lnTo>
                    <a:pt x="579488" y="433870"/>
                  </a:lnTo>
                  <a:lnTo>
                    <a:pt x="583234" y="415328"/>
                  </a:lnTo>
                  <a:lnTo>
                    <a:pt x="583234" y="406387"/>
                  </a:lnTo>
                  <a:close/>
                </a:path>
                <a:path w="4368800" h="3439795">
                  <a:moveTo>
                    <a:pt x="612190" y="47625"/>
                  </a:moveTo>
                  <a:lnTo>
                    <a:pt x="608457" y="29083"/>
                  </a:lnTo>
                  <a:lnTo>
                    <a:pt x="598246" y="13944"/>
                  </a:lnTo>
                  <a:lnTo>
                    <a:pt x="583107" y="3733"/>
                  </a:lnTo>
                  <a:lnTo>
                    <a:pt x="564565" y="0"/>
                  </a:lnTo>
                  <a:lnTo>
                    <a:pt x="47625" y="0"/>
                  </a:lnTo>
                  <a:lnTo>
                    <a:pt x="29095" y="3733"/>
                  </a:lnTo>
                  <a:lnTo>
                    <a:pt x="13957" y="13944"/>
                  </a:lnTo>
                  <a:lnTo>
                    <a:pt x="3746" y="29083"/>
                  </a:lnTo>
                  <a:lnTo>
                    <a:pt x="0" y="47625"/>
                  </a:lnTo>
                  <a:lnTo>
                    <a:pt x="0" y="50965"/>
                  </a:lnTo>
                  <a:lnTo>
                    <a:pt x="3746" y="69507"/>
                  </a:lnTo>
                  <a:lnTo>
                    <a:pt x="13957" y="84645"/>
                  </a:lnTo>
                  <a:lnTo>
                    <a:pt x="29095" y="94843"/>
                  </a:lnTo>
                  <a:lnTo>
                    <a:pt x="47625" y="98590"/>
                  </a:lnTo>
                  <a:lnTo>
                    <a:pt x="564565" y="98590"/>
                  </a:lnTo>
                  <a:lnTo>
                    <a:pt x="583107" y="94843"/>
                  </a:lnTo>
                  <a:lnTo>
                    <a:pt x="598246" y="84645"/>
                  </a:lnTo>
                  <a:lnTo>
                    <a:pt x="608457" y="69507"/>
                  </a:lnTo>
                  <a:lnTo>
                    <a:pt x="612190" y="50965"/>
                  </a:lnTo>
                  <a:lnTo>
                    <a:pt x="612190" y="47625"/>
                  </a:lnTo>
                  <a:close/>
                </a:path>
                <a:path w="4368800" h="3439795">
                  <a:moveTo>
                    <a:pt x="1173670" y="786803"/>
                  </a:moveTo>
                  <a:lnTo>
                    <a:pt x="1169924" y="768273"/>
                  </a:lnTo>
                  <a:lnTo>
                    <a:pt x="1159713" y="753135"/>
                  </a:lnTo>
                  <a:lnTo>
                    <a:pt x="1144574" y="742924"/>
                  </a:lnTo>
                  <a:lnTo>
                    <a:pt x="1126045" y="739178"/>
                  </a:lnTo>
                  <a:lnTo>
                    <a:pt x="659828" y="739178"/>
                  </a:lnTo>
                  <a:lnTo>
                    <a:pt x="641286" y="742924"/>
                  </a:lnTo>
                  <a:lnTo>
                    <a:pt x="626148" y="753135"/>
                  </a:lnTo>
                  <a:lnTo>
                    <a:pt x="615937" y="768273"/>
                  </a:lnTo>
                  <a:lnTo>
                    <a:pt x="612203" y="786803"/>
                  </a:lnTo>
                  <a:lnTo>
                    <a:pt x="612203" y="792518"/>
                  </a:lnTo>
                  <a:lnTo>
                    <a:pt x="615937" y="811060"/>
                  </a:lnTo>
                  <a:lnTo>
                    <a:pt x="626148" y="826198"/>
                  </a:lnTo>
                  <a:lnTo>
                    <a:pt x="641286" y="836409"/>
                  </a:lnTo>
                  <a:lnTo>
                    <a:pt x="659828" y="840143"/>
                  </a:lnTo>
                  <a:lnTo>
                    <a:pt x="1126045" y="840143"/>
                  </a:lnTo>
                  <a:lnTo>
                    <a:pt x="1144574" y="836409"/>
                  </a:lnTo>
                  <a:lnTo>
                    <a:pt x="1159713" y="826198"/>
                  </a:lnTo>
                  <a:lnTo>
                    <a:pt x="1169924" y="811060"/>
                  </a:lnTo>
                  <a:lnTo>
                    <a:pt x="1173670" y="792518"/>
                  </a:lnTo>
                  <a:lnTo>
                    <a:pt x="1173670" y="786803"/>
                  </a:lnTo>
                  <a:close/>
                </a:path>
                <a:path w="4368800" h="3439795">
                  <a:moveTo>
                    <a:pt x="1597456" y="1541665"/>
                  </a:moveTo>
                  <a:lnTo>
                    <a:pt x="1593786" y="1523492"/>
                  </a:lnTo>
                  <a:lnTo>
                    <a:pt x="1583588" y="1508353"/>
                  </a:lnTo>
                  <a:lnTo>
                    <a:pt x="1568450" y="1498155"/>
                  </a:lnTo>
                  <a:lnTo>
                    <a:pt x="1549908" y="1494409"/>
                  </a:lnTo>
                  <a:lnTo>
                    <a:pt x="688784" y="1494409"/>
                  </a:lnTo>
                  <a:lnTo>
                    <a:pt x="670242" y="1498155"/>
                  </a:lnTo>
                  <a:lnTo>
                    <a:pt x="655104" y="1508353"/>
                  </a:lnTo>
                  <a:lnTo>
                    <a:pt x="644893" y="1523492"/>
                  </a:lnTo>
                  <a:lnTo>
                    <a:pt x="641235" y="1541665"/>
                  </a:lnTo>
                  <a:lnTo>
                    <a:pt x="641235" y="1545742"/>
                  </a:lnTo>
                  <a:lnTo>
                    <a:pt x="644893" y="1563916"/>
                  </a:lnTo>
                  <a:lnTo>
                    <a:pt x="655104" y="1579054"/>
                  </a:lnTo>
                  <a:lnTo>
                    <a:pt x="670242" y="1589265"/>
                  </a:lnTo>
                  <a:lnTo>
                    <a:pt x="688771" y="1592999"/>
                  </a:lnTo>
                  <a:lnTo>
                    <a:pt x="1549908" y="1592999"/>
                  </a:lnTo>
                  <a:lnTo>
                    <a:pt x="1568450" y="1589265"/>
                  </a:lnTo>
                  <a:lnTo>
                    <a:pt x="1583588" y="1579054"/>
                  </a:lnTo>
                  <a:lnTo>
                    <a:pt x="1593786" y="1563916"/>
                  </a:lnTo>
                  <a:lnTo>
                    <a:pt x="1597456" y="1545742"/>
                  </a:lnTo>
                  <a:lnTo>
                    <a:pt x="1597456" y="1541665"/>
                  </a:lnTo>
                  <a:close/>
                </a:path>
                <a:path w="4368800" h="3439795">
                  <a:moveTo>
                    <a:pt x="1648256" y="1906092"/>
                  </a:moveTo>
                  <a:lnTo>
                    <a:pt x="1627606" y="1867496"/>
                  </a:lnTo>
                  <a:lnTo>
                    <a:pt x="1601863" y="1859699"/>
                  </a:lnTo>
                  <a:lnTo>
                    <a:pt x="658583" y="1859699"/>
                  </a:lnTo>
                  <a:lnTo>
                    <a:pt x="619988" y="1880349"/>
                  </a:lnTo>
                  <a:lnTo>
                    <a:pt x="612190" y="1906092"/>
                  </a:lnTo>
                  <a:lnTo>
                    <a:pt x="613092" y="1915185"/>
                  </a:lnTo>
                  <a:lnTo>
                    <a:pt x="640829" y="1948954"/>
                  </a:lnTo>
                  <a:lnTo>
                    <a:pt x="658583" y="1952485"/>
                  </a:lnTo>
                  <a:lnTo>
                    <a:pt x="1601863" y="1952485"/>
                  </a:lnTo>
                  <a:lnTo>
                    <a:pt x="1640459" y="1931835"/>
                  </a:lnTo>
                  <a:lnTo>
                    <a:pt x="1648256" y="1906092"/>
                  </a:lnTo>
                  <a:close/>
                </a:path>
                <a:path w="4368800" h="3439795">
                  <a:moveTo>
                    <a:pt x="2180767" y="1145222"/>
                  </a:moveTo>
                  <a:lnTo>
                    <a:pt x="2177021" y="1126680"/>
                  </a:lnTo>
                  <a:lnTo>
                    <a:pt x="2166810" y="1111542"/>
                  </a:lnTo>
                  <a:lnTo>
                    <a:pt x="2151672" y="1101331"/>
                  </a:lnTo>
                  <a:lnTo>
                    <a:pt x="2133142" y="1097597"/>
                  </a:lnTo>
                  <a:lnTo>
                    <a:pt x="630859" y="1097597"/>
                  </a:lnTo>
                  <a:lnTo>
                    <a:pt x="612317" y="1101331"/>
                  </a:lnTo>
                  <a:lnTo>
                    <a:pt x="597179" y="1111542"/>
                  </a:lnTo>
                  <a:lnTo>
                    <a:pt x="586981" y="1126680"/>
                  </a:lnTo>
                  <a:lnTo>
                    <a:pt x="583234" y="1145222"/>
                  </a:lnTo>
                  <a:lnTo>
                    <a:pt x="583234" y="1163294"/>
                  </a:lnTo>
                  <a:lnTo>
                    <a:pt x="586981" y="1181836"/>
                  </a:lnTo>
                  <a:lnTo>
                    <a:pt x="597179" y="1196975"/>
                  </a:lnTo>
                  <a:lnTo>
                    <a:pt x="612317" y="1207185"/>
                  </a:lnTo>
                  <a:lnTo>
                    <a:pt x="630859" y="1210919"/>
                  </a:lnTo>
                  <a:lnTo>
                    <a:pt x="2133142" y="1210919"/>
                  </a:lnTo>
                  <a:lnTo>
                    <a:pt x="2151672" y="1207185"/>
                  </a:lnTo>
                  <a:lnTo>
                    <a:pt x="2166810" y="1196975"/>
                  </a:lnTo>
                  <a:lnTo>
                    <a:pt x="2177021" y="1181836"/>
                  </a:lnTo>
                  <a:lnTo>
                    <a:pt x="2180767" y="1163294"/>
                  </a:lnTo>
                  <a:lnTo>
                    <a:pt x="2180767" y="1145222"/>
                  </a:lnTo>
                  <a:close/>
                </a:path>
                <a:path w="4368800" h="3439795">
                  <a:moveTo>
                    <a:pt x="3339960" y="2647988"/>
                  </a:moveTo>
                  <a:lnTo>
                    <a:pt x="3336213" y="2629458"/>
                  </a:lnTo>
                  <a:lnTo>
                    <a:pt x="3326015" y="2614320"/>
                  </a:lnTo>
                  <a:lnTo>
                    <a:pt x="3310877" y="2604109"/>
                  </a:lnTo>
                  <a:lnTo>
                    <a:pt x="3292335" y="2600363"/>
                  </a:lnTo>
                  <a:lnTo>
                    <a:pt x="1264729" y="2600363"/>
                  </a:lnTo>
                  <a:lnTo>
                    <a:pt x="1246187" y="2604109"/>
                  </a:lnTo>
                  <a:lnTo>
                    <a:pt x="1231049" y="2614320"/>
                  </a:lnTo>
                  <a:lnTo>
                    <a:pt x="1220851" y="2629458"/>
                  </a:lnTo>
                  <a:lnTo>
                    <a:pt x="1217104" y="2647988"/>
                  </a:lnTo>
                  <a:lnTo>
                    <a:pt x="1217104" y="2651341"/>
                  </a:lnTo>
                  <a:lnTo>
                    <a:pt x="1220851" y="2669870"/>
                  </a:lnTo>
                  <a:lnTo>
                    <a:pt x="1231049" y="2685008"/>
                  </a:lnTo>
                  <a:lnTo>
                    <a:pt x="1246187" y="2695219"/>
                  </a:lnTo>
                  <a:lnTo>
                    <a:pt x="1264729" y="2698966"/>
                  </a:lnTo>
                  <a:lnTo>
                    <a:pt x="3292335" y="2698966"/>
                  </a:lnTo>
                  <a:lnTo>
                    <a:pt x="3310877" y="2695219"/>
                  </a:lnTo>
                  <a:lnTo>
                    <a:pt x="3326015" y="2685008"/>
                  </a:lnTo>
                  <a:lnTo>
                    <a:pt x="3336213" y="2669870"/>
                  </a:lnTo>
                  <a:lnTo>
                    <a:pt x="3339960" y="2651341"/>
                  </a:lnTo>
                  <a:lnTo>
                    <a:pt x="3339960" y="2647988"/>
                  </a:lnTo>
                  <a:close/>
                </a:path>
                <a:path w="4368800" h="3439795">
                  <a:moveTo>
                    <a:pt x="3339960" y="2272385"/>
                  </a:moveTo>
                  <a:lnTo>
                    <a:pt x="3336213" y="2253843"/>
                  </a:lnTo>
                  <a:lnTo>
                    <a:pt x="3326015" y="2238705"/>
                  </a:lnTo>
                  <a:lnTo>
                    <a:pt x="3310877" y="2228494"/>
                  </a:lnTo>
                  <a:lnTo>
                    <a:pt x="3292335" y="2224760"/>
                  </a:lnTo>
                  <a:lnTo>
                    <a:pt x="1300988" y="2224760"/>
                  </a:lnTo>
                  <a:lnTo>
                    <a:pt x="1282446" y="2228494"/>
                  </a:lnTo>
                  <a:lnTo>
                    <a:pt x="1267307" y="2238705"/>
                  </a:lnTo>
                  <a:lnTo>
                    <a:pt x="1257109" y="2253843"/>
                  </a:lnTo>
                  <a:lnTo>
                    <a:pt x="1253363" y="2272385"/>
                  </a:lnTo>
                  <a:lnTo>
                    <a:pt x="1253363" y="2277961"/>
                  </a:lnTo>
                  <a:lnTo>
                    <a:pt x="1257109" y="2296503"/>
                  </a:lnTo>
                  <a:lnTo>
                    <a:pt x="1267307" y="2311641"/>
                  </a:lnTo>
                  <a:lnTo>
                    <a:pt x="1282446" y="2321852"/>
                  </a:lnTo>
                  <a:lnTo>
                    <a:pt x="1300988" y="2325586"/>
                  </a:lnTo>
                  <a:lnTo>
                    <a:pt x="3292335" y="2325586"/>
                  </a:lnTo>
                  <a:lnTo>
                    <a:pt x="3310877" y="2321852"/>
                  </a:lnTo>
                  <a:lnTo>
                    <a:pt x="3326015" y="2311641"/>
                  </a:lnTo>
                  <a:lnTo>
                    <a:pt x="3336213" y="2296503"/>
                  </a:lnTo>
                  <a:lnTo>
                    <a:pt x="3339960" y="2277961"/>
                  </a:lnTo>
                  <a:lnTo>
                    <a:pt x="3339960" y="2272385"/>
                  </a:lnTo>
                  <a:close/>
                </a:path>
                <a:path w="4368800" h="3439795">
                  <a:moveTo>
                    <a:pt x="3872382" y="2998825"/>
                  </a:moveTo>
                  <a:lnTo>
                    <a:pt x="3868724" y="2980740"/>
                  </a:lnTo>
                  <a:lnTo>
                    <a:pt x="3858514" y="2965602"/>
                  </a:lnTo>
                  <a:lnTo>
                    <a:pt x="3843375" y="2955391"/>
                  </a:lnTo>
                  <a:lnTo>
                    <a:pt x="3824846" y="2951645"/>
                  </a:lnTo>
                  <a:lnTo>
                    <a:pt x="3416541" y="2951645"/>
                  </a:lnTo>
                  <a:lnTo>
                    <a:pt x="3398012" y="2955391"/>
                  </a:lnTo>
                  <a:lnTo>
                    <a:pt x="3382873" y="2965602"/>
                  </a:lnTo>
                  <a:lnTo>
                    <a:pt x="3372662" y="2980740"/>
                  </a:lnTo>
                  <a:lnTo>
                    <a:pt x="3369018" y="2998825"/>
                  </a:lnTo>
                  <a:lnTo>
                    <a:pt x="3369018" y="3017634"/>
                  </a:lnTo>
                  <a:lnTo>
                    <a:pt x="3372662" y="3035719"/>
                  </a:lnTo>
                  <a:lnTo>
                    <a:pt x="3382873" y="3050857"/>
                  </a:lnTo>
                  <a:lnTo>
                    <a:pt x="3398012" y="3061055"/>
                  </a:lnTo>
                  <a:lnTo>
                    <a:pt x="3416541" y="3064802"/>
                  </a:lnTo>
                  <a:lnTo>
                    <a:pt x="3824846" y="3064802"/>
                  </a:lnTo>
                  <a:lnTo>
                    <a:pt x="3843375" y="3061055"/>
                  </a:lnTo>
                  <a:lnTo>
                    <a:pt x="3858514" y="3050857"/>
                  </a:lnTo>
                  <a:lnTo>
                    <a:pt x="3868724" y="3035719"/>
                  </a:lnTo>
                  <a:lnTo>
                    <a:pt x="3872382" y="3017634"/>
                  </a:lnTo>
                  <a:lnTo>
                    <a:pt x="3872382" y="2998825"/>
                  </a:lnTo>
                  <a:close/>
                </a:path>
                <a:path w="4368800" h="3439795">
                  <a:moveTo>
                    <a:pt x="4368724" y="3388652"/>
                  </a:moveTo>
                  <a:lnTo>
                    <a:pt x="4364977" y="3370110"/>
                  </a:lnTo>
                  <a:lnTo>
                    <a:pt x="4354766" y="3354971"/>
                  </a:lnTo>
                  <a:lnTo>
                    <a:pt x="4339628" y="3344773"/>
                  </a:lnTo>
                  <a:lnTo>
                    <a:pt x="4321099" y="3341027"/>
                  </a:lnTo>
                  <a:lnTo>
                    <a:pt x="3854881" y="3341027"/>
                  </a:lnTo>
                  <a:lnTo>
                    <a:pt x="3836339" y="3344773"/>
                  </a:lnTo>
                  <a:lnTo>
                    <a:pt x="3821201" y="3354971"/>
                  </a:lnTo>
                  <a:lnTo>
                    <a:pt x="3810990" y="3370110"/>
                  </a:lnTo>
                  <a:lnTo>
                    <a:pt x="3807256" y="3388652"/>
                  </a:lnTo>
                  <a:lnTo>
                    <a:pt x="3807256" y="3391992"/>
                  </a:lnTo>
                  <a:lnTo>
                    <a:pt x="3810990" y="3410534"/>
                  </a:lnTo>
                  <a:lnTo>
                    <a:pt x="3821201" y="3425672"/>
                  </a:lnTo>
                  <a:lnTo>
                    <a:pt x="3836339" y="3435883"/>
                  </a:lnTo>
                  <a:lnTo>
                    <a:pt x="3854881" y="3439617"/>
                  </a:lnTo>
                  <a:lnTo>
                    <a:pt x="4321099" y="3439617"/>
                  </a:lnTo>
                  <a:lnTo>
                    <a:pt x="4339628" y="3435883"/>
                  </a:lnTo>
                  <a:lnTo>
                    <a:pt x="4354766" y="3425672"/>
                  </a:lnTo>
                  <a:lnTo>
                    <a:pt x="4364977" y="3410534"/>
                  </a:lnTo>
                  <a:lnTo>
                    <a:pt x="4368724" y="3391992"/>
                  </a:lnTo>
                  <a:lnTo>
                    <a:pt x="4368724" y="3388652"/>
                  </a:lnTo>
                  <a:close/>
                </a:path>
              </a:pathLst>
            </a:custGeom>
            <a:solidFill>
              <a:srgbClr val="052E58"/>
            </a:solidFill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19" name="object 19"/>
            <p:cNvSpPr/>
            <p:nvPr/>
          </p:nvSpPr>
          <p:spPr>
            <a:xfrm>
              <a:off x="6722435" y="514124"/>
              <a:ext cx="19685" cy="4105910"/>
            </a:xfrm>
            <a:custGeom>
              <a:avLst/>
              <a:gdLst/>
              <a:ahLst/>
              <a:cxnLst/>
              <a:rect l="l" t="t" r="r" b="b"/>
              <a:pathLst>
                <a:path w="19684" h="4105910">
                  <a:moveTo>
                    <a:pt x="0" y="4105646"/>
                  </a:moveTo>
                  <a:lnTo>
                    <a:pt x="19092" y="0"/>
                  </a:lnTo>
                </a:path>
              </a:pathLst>
            </a:custGeom>
            <a:ln w="30004">
              <a:solidFill>
                <a:srgbClr val="052E58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20" name="object 20"/>
            <p:cNvSpPr/>
            <p:nvPr/>
          </p:nvSpPr>
          <p:spPr>
            <a:xfrm>
              <a:off x="7727644" y="509187"/>
              <a:ext cx="19685" cy="4104004"/>
            </a:xfrm>
            <a:custGeom>
              <a:avLst/>
              <a:gdLst/>
              <a:ahLst/>
              <a:cxnLst/>
              <a:rect l="l" t="t" r="r" b="b"/>
              <a:pathLst>
                <a:path w="19684" h="4104004">
                  <a:moveTo>
                    <a:pt x="0" y="4103526"/>
                  </a:moveTo>
                  <a:lnTo>
                    <a:pt x="19092" y="0"/>
                  </a:lnTo>
                </a:path>
              </a:pathLst>
            </a:custGeom>
            <a:ln w="29988">
              <a:solidFill>
                <a:srgbClr val="052E58"/>
              </a:solidFill>
            </a:ln>
          </p:spPr>
          <p:txBody>
            <a:bodyPr wrap="square" lIns="0" tIns="0" rIns="0" bIns="0" rtlCol="0"/>
            <a:lstStyle/>
            <a:p>
              <a:endParaRPr sz="2437"/>
            </a:p>
          </p:txBody>
        </p:sp>
        <p:sp>
          <p:nvSpPr>
            <p:cNvPr id="21" name="object 21"/>
            <p:cNvSpPr/>
            <p:nvPr/>
          </p:nvSpPr>
          <p:spPr>
            <a:xfrm>
              <a:off x="7075021" y="969404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5" h="302894">
                  <a:moveTo>
                    <a:pt x="151421" y="302843"/>
                  </a:moveTo>
                  <a:lnTo>
                    <a:pt x="0" y="151421"/>
                  </a:lnTo>
                  <a:lnTo>
                    <a:pt x="151421" y="0"/>
                  </a:lnTo>
                  <a:lnTo>
                    <a:pt x="302846" y="151421"/>
                  </a:lnTo>
                  <a:lnTo>
                    <a:pt x="151421" y="302843"/>
                  </a:lnTo>
                  <a:close/>
                </a:path>
              </a:pathLst>
            </a:custGeom>
            <a:solidFill>
              <a:srgbClr val="052E58"/>
            </a:solidFill>
          </p:spPr>
          <p:txBody>
            <a:bodyPr wrap="square" lIns="0" tIns="0" rIns="0" bIns="0" rtlCol="0"/>
            <a:lstStyle/>
            <a:p>
              <a:endParaRPr sz="2437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C8E0344-40EB-4C35-685A-748BBE2A517C}"/>
              </a:ext>
            </a:extLst>
          </p:cNvPr>
          <p:cNvSpPr/>
          <p:nvPr/>
        </p:nvSpPr>
        <p:spPr>
          <a:xfrm>
            <a:off x="409048" y="1452709"/>
            <a:ext cx="2555219" cy="4991149"/>
          </a:xfrm>
          <a:prstGeom prst="rect">
            <a:avLst/>
          </a:prstGeom>
          <a:solidFill>
            <a:srgbClr val="7FBA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35498" y="1086739"/>
            <a:ext cx="5391261" cy="186641"/>
          </a:xfrm>
          <a:prstGeom prst="rect">
            <a:avLst/>
          </a:prstGeom>
        </p:spPr>
        <p:txBody>
          <a:bodyPr vert="horz" wrap="square" lIns="0" tIns="17196" rIns="0" bIns="0" rtlCol="0">
            <a:spAutoFit/>
          </a:bodyPr>
          <a:lstStyle/>
          <a:p>
            <a:pPr marL="17196">
              <a:spcBef>
                <a:spcPts val="135"/>
              </a:spcBef>
            </a:pP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20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1</a:t>
            </a:r>
            <a:r>
              <a:rPr sz="1100" spc="332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57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34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spc="81" dirty="0">
                <a:solidFill>
                  <a:srgbClr val="7EB9C2"/>
                </a:solidFill>
                <a:latin typeface="Calibri"/>
                <a:cs typeface="Calibri"/>
              </a:rPr>
              <a:t>2</a:t>
            </a:r>
            <a:r>
              <a:rPr sz="1100" spc="257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57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20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spc="102" dirty="0">
                <a:solidFill>
                  <a:srgbClr val="7EB9C2"/>
                </a:solidFill>
                <a:latin typeface="Calibri"/>
                <a:cs typeface="Calibri"/>
              </a:rPr>
              <a:t>3</a:t>
            </a:r>
            <a:r>
              <a:rPr sz="1100" spc="250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50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34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spc="122" dirty="0">
                <a:solidFill>
                  <a:srgbClr val="7EB9C2"/>
                </a:solidFill>
                <a:latin typeface="Calibri"/>
                <a:cs typeface="Calibri"/>
              </a:rPr>
              <a:t>4</a:t>
            </a:r>
            <a:r>
              <a:rPr sz="1100" spc="250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44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34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spc="129" dirty="0">
                <a:solidFill>
                  <a:srgbClr val="7EB9C2"/>
                </a:solidFill>
                <a:latin typeface="Calibri"/>
                <a:cs typeface="Calibri"/>
              </a:rPr>
              <a:t>5</a:t>
            </a:r>
            <a:r>
              <a:rPr sz="1100" spc="244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44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34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spc="154" dirty="0">
                <a:solidFill>
                  <a:srgbClr val="7EB9C2"/>
                </a:solidFill>
                <a:latin typeface="Calibri"/>
                <a:cs typeface="Calibri"/>
              </a:rPr>
              <a:t>6</a:t>
            </a:r>
            <a:r>
              <a:rPr sz="1100" spc="244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71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20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7</a:t>
            </a:r>
            <a:r>
              <a:rPr sz="1100" spc="271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r>
              <a:rPr sz="1100" spc="244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dirty="0">
                <a:solidFill>
                  <a:srgbClr val="7EB9C2"/>
                </a:solidFill>
                <a:latin typeface="Calibri"/>
                <a:cs typeface="Calibri"/>
              </a:rPr>
              <a:t>Wk.</a:t>
            </a:r>
            <a:r>
              <a:rPr sz="1100" spc="34" dirty="0">
                <a:solidFill>
                  <a:srgbClr val="7EB9C2"/>
                </a:solidFill>
                <a:latin typeface="Calibri"/>
                <a:cs typeface="Calibri"/>
              </a:rPr>
              <a:t> </a:t>
            </a:r>
            <a:r>
              <a:rPr sz="1100" spc="129" dirty="0">
                <a:solidFill>
                  <a:srgbClr val="7EB9C2"/>
                </a:solidFill>
                <a:latin typeface="Calibri"/>
                <a:cs typeface="Calibri"/>
              </a:rPr>
              <a:t>8</a:t>
            </a:r>
            <a:r>
              <a:rPr sz="1100" spc="250" dirty="0">
                <a:solidFill>
                  <a:srgbClr val="7EB9C2"/>
                </a:solidFill>
                <a:latin typeface="Calibri"/>
                <a:cs typeface="Calibri"/>
              </a:rPr>
              <a:t>  </a:t>
            </a:r>
            <a:r>
              <a:rPr sz="1100" spc="-68" dirty="0">
                <a:solidFill>
                  <a:srgbClr val="7EB9C2"/>
                </a:solidFill>
                <a:latin typeface="Calibri"/>
                <a:cs typeface="Calibri"/>
              </a:rPr>
              <a:t>|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96068" y="1038136"/>
            <a:ext cx="389970" cy="373361"/>
          </a:xfrm>
          <a:prstGeom prst="rect">
            <a:avLst/>
          </a:prstGeom>
        </p:spPr>
        <p:txBody>
          <a:bodyPr vert="horz" wrap="square" lIns="0" tIns="39550" rIns="0" bIns="0" rtlCol="0">
            <a:spAutoFit/>
          </a:bodyPr>
          <a:lstStyle/>
          <a:p>
            <a:pPr marL="17196">
              <a:spcBef>
                <a:spcPts val="310"/>
              </a:spcBef>
            </a:pPr>
            <a:r>
              <a:rPr sz="1000" spc="-27" dirty="0">
                <a:solidFill>
                  <a:srgbClr val="7EB9C2"/>
                </a:solidFill>
                <a:latin typeface="Noto Sans"/>
                <a:cs typeface="Noto Sans"/>
              </a:rPr>
              <a:t>USHC</a:t>
            </a:r>
            <a:endParaRPr sz="1000" dirty="0">
              <a:latin typeface="Noto Sans"/>
              <a:cs typeface="Noto Sans"/>
            </a:endParaRPr>
          </a:p>
          <a:p>
            <a:pPr marL="63624">
              <a:spcBef>
                <a:spcPts val="190"/>
              </a:spcBef>
            </a:pPr>
            <a:r>
              <a:rPr sz="1000" spc="-27" dirty="0">
                <a:solidFill>
                  <a:srgbClr val="7EB9C2"/>
                </a:solidFill>
                <a:latin typeface="Noto Sans"/>
                <a:cs typeface="Noto Sans"/>
              </a:rPr>
              <a:t>Task</a:t>
            </a:r>
            <a:endParaRPr sz="1000" dirty="0">
              <a:latin typeface="Noto Sans"/>
              <a:cs typeface="Noto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88140" y="1041185"/>
            <a:ext cx="550447" cy="384866"/>
          </a:xfrm>
          <a:prstGeom prst="rect">
            <a:avLst/>
          </a:prstGeom>
        </p:spPr>
        <p:txBody>
          <a:bodyPr vert="horz" wrap="square" lIns="0" tIns="16336" rIns="0" bIns="0" rtlCol="0">
            <a:spAutoFit/>
          </a:bodyPr>
          <a:lstStyle/>
          <a:p>
            <a:pPr marL="79960" marR="6878" indent="-63624">
              <a:lnSpc>
                <a:spcPct val="114399"/>
              </a:lnSpc>
              <a:spcBef>
                <a:spcPts val="129"/>
              </a:spcBef>
            </a:pPr>
            <a:r>
              <a:rPr sz="1050" spc="-14" dirty="0">
                <a:solidFill>
                  <a:srgbClr val="7EB9C2"/>
                </a:solidFill>
                <a:latin typeface="Noto Sans"/>
                <a:cs typeface="Noto Sans"/>
              </a:rPr>
              <a:t>Group </a:t>
            </a:r>
            <a:r>
              <a:rPr sz="1050" spc="-27" dirty="0">
                <a:solidFill>
                  <a:srgbClr val="7EB9C2"/>
                </a:solidFill>
                <a:latin typeface="Noto Sans"/>
                <a:cs typeface="Noto Sans"/>
              </a:rPr>
              <a:t>Task</a:t>
            </a:r>
            <a:endParaRPr sz="1050" dirty="0">
              <a:latin typeface="Noto Sans"/>
              <a:cs typeface="Noto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306908" y="1498418"/>
            <a:ext cx="1572308" cy="4445811"/>
          </a:xfrm>
          <a:custGeom>
            <a:avLst/>
            <a:gdLst/>
            <a:ahLst/>
            <a:cxnLst/>
            <a:rect l="l" t="t" r="r" b="b"/>
            <a:pathLst>
              <a:path w="1285240" h="3634104">
                <a:moveTo>
                  <a:pt x="302844" y="3482238"/>
                </a:moveTo>
                <a:lnTo>
                  <a:pt x="151422" y="3330816"/>
                </a:lnTo>
                <a:lnTo>
                  <a:pt x="0" y="3482238"/>
                </a:lnTo>
                <a:lnTo>
                  <a:pt x="151422" y="3633660"/>
                </a:lnTo>
                <a:lnTo>
                  <a:pt x="302844" y="3482238"/>
                </a:lnTo>
                <a:close/>
              </a:path>
              <a:path w="1285240" h="3634104">
                <a:moveTo>
                  <a:pt x="302844" y="3120453"/>
                </a:moveTo>
                <a:lnTo>
                  <a:pt x="151422" y="2969031"/>
                </a:lnTo>
                <a:lnTo>
                  <a:pt x="0" y="3120453"/>
                </a:lnTo>
                <a:lnTo>
                  <a:pt x="151422" y="3271875"/>
                </a:lnTo>
                <a:lnTo>
                  <a:pt x="302844" y="3120453"/>
                </a:lnTo>
                <a:close/>
              </a:path>
              <a:path w="1285240" h="3634104">
                <a:moveTo>
                  <a:pt x="302844" y="2758668"/>
                </a:moveTo>
                <a:lnTo>
                  <a:pt x="151422" y="2607246"/>
                </a:lnTo>
                <a:lnTo>
                  <a:pt x="0" y="2758668"/>
                </a:lnTo>
                <a:lnTo>
                  <a:pt x="151422" y="2910090"/>
                </a:lnTo>
                <a:lnTo>
                  <a:pt x="302844" y="2758668"/>
                </a:lnTo>
                <a:close/>
              </a:path>
              <a:path w="1285240" h="3634104">
                <a:moveTo>
                  <a:pt x="302844" y="151422"/>
                </a:moveTo>
                <a:lnTo>
                  <a:pt x="151422" y="0"/>
                </a:lnTo>
                <a:lnTo>
                  <a:pt x="0" y="151422"/>
                </a:lnTo>
                <a:lnTo>
                  <a:pt x="151422" y="302844"/>
                </a:lnTo>
                <a:lnTo>
                  <a:pt x="302844" y="151422"/>
                </a:lnTo>
                <a:close/>
              </a:path>
              <a:path w="1285240" h="3634104">
                <a:moveTo>
                  <a:pt x="305181" y="2361717"/>
                </a:moveTo>
                <a:lnTo>
                  <a:pt x="153746" y="2210295"/>
                </a:lnTo>
                <a:lnTo>
                  <a:pt x="2336" y="2361717"/>
                </a:lnTo>
                <a:lnTo>
                  <a:pt x="153746" y="2513139"/>
                </a:lnTo>
                <a:lnTo>
                  <a:pt x="305181" y="2361717"/>
                </a:lnTo>
                <a:close/>
              </a:path>
              <a:path w="1285240" h="3634104">
                <a:moveTo>
                  <a:pt x="305181" y="1268222"/>
                </a:moveTo>
                <a:lnTo>
                  <a:pt x="153746" y="1116799"/>
                </a:lnTo>
                <a:lnTo>
                  <a:pt x="2336" y="1268222"/>
                </a:lnTo>
                <a:lnTo>
                  <a:pt x="153746" y="1419644"/>
                </a:lnTo>
                <a:lnTo>
                  <a:pt x="305181" y="1268222"/>
                </a:lnTo>
                <a:close/>
              </a:path>
              <a:path w="1285240" h="3634104">
                <a:moveTo>
                  <a:pt x="1285087" y="2033130"/>
                </a:moveTo>
                <a:lnTo>
                  <a:pt x="1133665" y="1881708"/>
                </a:lnTo>
                <a:lnTo>
                  <a:pt x="982243" y="2033130"/>
                </a:lnTo>
                <a:lnTo>
                  <a:pt x="1133665" y="2184539"/>
                </a:lnTo>
                <a:lnTo>
                  <a:pt x="1285087" y="2033130"/>
                </a:lnTo>
                <a:close/>
              </a:path>
              <a:path w="1285240" h="3634104">
                <a:moveTo>
                  <a:pt x="1285087" y="1645843"/>
                </a:moveTo>
                <a:lnTo>
                  <a:pt x="1133665" y="1494421"/>
                </a:lnTo>
                <a:lnTo>
                  <a:pt x="982243" y="1645843"/>
                </a:lnTo>
                <a:lnTo>
                  <a:pt x="1133665" y="1797265"/>
                </a:lnTo>
                <a:lnTo>
                  <a:pt x="1285087" y="1645843"/>
                </a:lnTo>
                <a:close/>
              </a:path>
              <a:path w="1285240" h="3634104">
                <a:moveTo>
                  <a:pt x="1285087" y="898461"/>
                </a:moveTo>
                <a:lnTo>
                  <a:pt x="1133665" y="747039"/>
                </a:lnTo>
                <a:lnTo>
                  <a:pt x="982243" y="898461"/>
                </a:lnTo>
                <a:lnTo>
                  <a:pt x="1133665" y="1049896"/>
                </a:lnTo>
                <a:lnTo>
                  <a:pt x="1285087" y="898461"/>
                </a:lnTo>
                <a:close/>
              </a:path>
            </a:pathLst>
          </a:custGeom>
          <a:solidFill>
            <a:srgbClr val="052E58"/>
          </a:solidFill>
        </p:spPr>
        <p:txBody>
          <a:bodyPr wrap="square" lIns="0" tIns="0" rIns="0" bIns="0" rtlCol="0"/>
          <a:lstStyle/>
          <a:p>
            <a:endParaRPr sz="2437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DA41CB-619B-5865-983D-36CA1C7A53DE}"/>
              </a:ext>
            </a:extLst>
          </p:cNvPr>
          <p:cNvSpPr txBox="1"/>
          <p:nvPr/>
        </p:nvSpPr>
        <p:spPr>
          <a:xfrm>
            <a:off x="511145" y="203069"/>
            <a:ext cx="8619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Implementation Timeline</a:t>
            </a:r>
            <a:endParaRPr lang="id-ID" sz="3200" dirty="0">
              <a:solidFill>
                <a:schemeClr val="accent1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7" name="Picture 26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A64F1867-E41B-5170-D309-A8E8944C9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392" y="248330"/>
            <a:ext cx="1700761" cy="5396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F93C71E-165F-3784-44F6-49FB9903BC4D}"/>
              </a:ext>
            </a:extLst>
          </p:cNvPr>
          <p:cNvSpPr txBox="1"/>
          <p:nvPr/>
        </p:nvSpPr>
        <p:spPr>
          <a:xfrm>
            <a:off x="409049" y="1607980"/>
            <a:ext cx="2600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9865" algn="r"/>
            <a:endParaRPr lang="en-US" sz="1100" u="sng" kern="0" dirty="0">
              <a:solidFill>
                <a:srgbClr val="052F59"/>
              </a:solidFill>
              <a:uFill>
                <a:solidFill>
                  <a:srgbClr val="052E58"/>
                </a:solidFill>
              </a:u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89865"/>
            <a:endParaRPr lang="en-US" sz="1100" kern="0" dirty="0">
              <a:solidFill>
                <a:srgbClr val="052F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9D0FCE-FB0E-BF37-0703-8237DE62C056}"/>
              </a:ext>
            </a:extLst>
          </p:cNvPr>
          <p:cNvSpPr txBox="1"/>
          <p:nvPr/>
        </p:nvSpPr>
        <p:spPr>
          <a:xfrm>
            <a:off x="409049" y="1603602"/>
            <a:ext cx="2483354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Initial Payroll Analysis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Proposal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600"/>
              </a:spcBef>
            </a:pP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Contracting:  </a:t>
            </a:r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BAA, Employer Agreement, New Client Setup Form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600"/>
              </a:spcBef>
            </a:pP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Detailed Payroll Analysis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600"/>
              </a:spcBef>
            </a:pPr>
            <a:endParaRPr lang="en-US" sz="1100" dirty="0">
              <a:solidFill>
                <a:srgbClr val="253D3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Banking Ach Form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1200"/>
              </a:spcBef>
            </a:pP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Cafeteria Agreement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600"/>
              </a:spcBef>
            </a:pPr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Payroll Setup, Codes &amp; Dry Run </a:t>
            </a:r>
          </a:p>
          <a:p>
            <a:pPr algn="r"/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600"/>
              </a:spcBef>
            </a:pPr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 Communications, Planning &amp; Strategy</a:t>
            </a:r>
          </a:p>
          <a:p>
            <a:pPr algn="r"/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 Live (First Payroll)</a:t>
            </a:r>
          </a:p>
          <a:p>
            <a:pPr algn="r"/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r">
              <a:spcBef>
                <a:spcPts val="600"/>
              </a:spcBef>
            </a:pPr>
            <a:r>
              <a:rPr lang="en-US" sz="1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Invoicing</a:t>
            </a:r>
            <a:endParaRPr lang="en-US" sz="1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8C5887-0B6E-8ABE-986A-709F8F7219BD}"/>
              </a:ext>
            </a:extLst>
          </p:cNvPr>
          <p:cNvSpPr/>
          <p:nvPr/>
        </p:nvSpPr>
        <p:spPr>
          <a:xfrm>
            <a:off x="993228" y="1038136"/>
            <a:ext cx="1653411" cy="4145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3DCCFF-F1A5-9B49-E5AE-C5B30F80EC61}"/>
              </a:ext>
            </a:extLst>
          </p:cNvPr>
          <p:cNvSpPr txBox="1"/>
          <p:nvPr/>
        </p:nvSpPr>
        <p:spPr>
          <a:xfrm>
            <a:off x="1464180" y="1072581"/>
            <a:ext cx="77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BAC2"/>
                </a:solidFill>
              </a:rPr>
              <a:t>TASK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14068-C71C-24F6-46B1-4B9FA654506D}"/>
              </a:ext>
            </a:extLst>
          </p:cNvPr>
          <p:cNvSpPr txBox="1"/>
          <p:nvPr/>
        </p:nvSpPr>
        <p:spPr>
          <a:xfrm>
            <a:off x="369137" y="6513503"/>
            <a:ext cx="11701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FBAC2"/>
                </a:solidFill>
              </a:rPr>
              <a:t>Note: Underlined tasks above are clickable links.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428376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35428" y="798286"/>
            <a:ext cx="2743200" cy="554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176568" y="1417428"/>
            <a:ext cx="53470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Bottom Line:</a:t>
            </a:r>
            <a:br>
              <a:rPr lang="en-US" sz="48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endParaRPr lang="en-US" sz="4800" u="sng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8" name="Picture Placeholder 7" descr="A close-up of hands shaking&#10;&#10;Description automatically generated">
            <a:extLst>
              <a:ext uri="{FF2B5EF4-FFF2-40B4-BE49-F238E27FC236}">
                <a16:creationId xmlns:a16="http://schemas.microsoft.com/office/drawing/2014/main" id="{35F99BDE-D739-75CD-250A-B59E332F13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 b="3988"/>
          <a:stretch>
            <a:fillRect/>
          </a:stretch>
        </p:blipFill>
        <p:spPr>
          <a:xfrm>
            <a:off x="668338" y="973138"/>
            <a:ext cx="5613400" cy="5165725"/>
          </a:xfrm>
        </p:spPr>
      </p:pic>
      <p:pic>
        <p:nvPicPr>
          <p:cNvPr id="2" name="Picture 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FD3FA360-6B7A-51EB-A455-8E2FF9AF2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28" y="158382"/>
            <a:ext cx="1700761" cy="539602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35EDBAF-F4D6-7932-C943-E17DFB7346C1}"/>
              </a:ext>
            </a:extLst>
          </p:cNvPr>
          <p:cNvSpPr txBox="1"/>
          <p:nvPr/>
        </p:nvSpPr>
        <p:spPr>
          <a:xfrm>
            <a:off x="6599280" y="2275901"/>
            <a:ext cx="5347094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Better Employee Health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Improved Employee Benefits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Enhanced Employee Pay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Increased Profits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 All While </a:t>
            </a:r>
            <a:r>
              <a:rPr lang="en-US" sz="2800" b="1" dirty="0">
                <a:solidFill>
                  <a:srgbClr val="7FBAC2"/>
                </a:solidFill>
              </a:rPr>
              <a:t>REDUCING COST</a:t>
            </a:r>
            <a:endParaRPr lang="en-US" altLang="ko-KR" sz="2800" b="1" dirty="0">
              <a:solidFill>
                <a:srgbClr val="7FBAC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4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standing on a mountain with their arms raised&#10;&#10;Description automatically generated">
            <a:extLst>
              <a:ext uri="{FF2B5EF4-FFF2-40B4-BE49-F238E27FC236}">
                <a16:creationId xmlns:a16="http://schemas.microsoft.com/office/drawing/2014/main" id="{A268753B-CEA4-168D-E36F-A3C8EE6C1C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-28448" y="-245927"/>
            <a:ext cx="12154292" cy="6813274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455770"/>
            <a:ext cx="12037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052F59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</a:t>
            </a:r>
            <a:r>
              <a:rPr lang="id-ID" sz="8000" b="1" dirty="0">
                <a:solidFill>
                  <a:srgbClr val="052F59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HANK YOU</a:t>
            </a:r>
            <a:endParaRPr lang="en-GB" sz="8000" b="1" dirty="0">
              <a:solidFill>
                <a:srgbClr val="052F59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4BB45-BF24-91BA-F9DA-AA9CDB49315D}"/>
              </a:ext>
            </a:extLst>
          </p:cNvPr>
          <p:cNvSpPr txBox="1"/>
          <p:nvPr/>
        </p:nvSpPr>
        <p:spPr>
          <a:xfrm>
            <a:off x="3119599" y="2088562"/>
            <a:ext cx="551739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052F59"/>
                </a:solidFill>
              </a:rPr>
              <a:t>FOR CHOOSING</a:t>
            </a:r>
          </a:p>
        </p:txBody>
      </p:sp>
      <p:pic>
        <p:nvPicPr>
          <p:cNvPr id="9" name="Picture 8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BBCEFF6-DFDF-48BB-0268-C9BA4C86D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11" y="2740835"/>
            <a:ext cx="4015410" cy="1273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09A9E-888F-559D-38AF-9A333EE6AE3C}"/>
              </a:ext>
            </a:extLst>
          </p:cNvPr>
          <p:cNvSpPr txBox="1"/>
          <p:nvPr/>
        </p:nvSpPr>
        <p:spPr>
          <a:xfrm>
            <a:off x="3517559" y="5436753"/>
            <a:ext cx="6156435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/>
                <a:latin typeface="Lora" panose="00000500000000000000" pitchFamily="2" charset="0"/>
              </a:rPr>
              <a:t>Putting Health First</a:t>
            </a:r>
            <a:endParaRPr lang="en-GB" sz="3600" dirty="0">
              <a:solidFill>
                <a:schemeClr val="bg1"/>
              </a:solidFill>
              <a:latin typeface="Lora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B6D79-5AE2-DD91-F737-1EE4AAC8795C}"/>
              </a:ext>
            </a:extLst>
          </p:cNvPr>
          <p:cNvSpPr txBox="1"/>
          <p:nvPr/>
        </p:nvSpPr>
        <p:spPr>
          <a:xfrm>
            <a:off x="0" y="6540174"/>
            <a:ext cx="4015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Employers Choice Employer </a:t>
            </a:r>
            <a:r>
              <a:rPr lang="en-US" sz="1100">
                <a:solidFill>
                  <a:schemeClr val="bg1"/>
                </a:solidFill>
              </a:rPr>
              <a:t>Presentation v8 08-22-2024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4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193143" cy="6858000"/>
          </a:xfrm>
          <a:prstGeom prst="rect">
            <a:avLst/>
          </a:prstGeom>
          <a:solidFill>
            <a:srgbClr val="05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961930" y="988317"/>
            <a:ext cx="6298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What is Employer’s Choice</a:t>
            </a:r>
          </a:p>
          <a:p>
            <a:r>
              <a:rPr lang="en-US" sz="32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Preventive Health Plan?</a:t>
            </a:r>
            <a:endParaRPr lang="en-GB" sz="3200" dirty="0">
              <a:solidFill>
                <a:schemeClr val="accent1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40572" y="0"/>
            <a:ext cx="972458" cy="1467265"/>
          </a:xfrm>
          <a:prstGeom prst="rect">
            <a:avLst/>
          </a:prstGeom>
          <a:solidFill>
            <a:srgbClr val="7FB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Placeholder 20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50BBB377-4C52-1AD1-CA0B-61455384F8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t="26758" r="8273" b="2584"/>
          <a:stretch/>
        </p:blipFill>
        <p:spPr>
          <a:xfrm>
            <a:off x="1073603" y="900338"/>
            <a:ext cx="3570967" cy="4992461"/>
          </a:xfr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3E4F4C-1160-4A22-5111-36CBC266DFF9}"/>
              </a:ext>
            </a:extLst>
          </p:cNvPr>
          <p:cNvGrpSpPr/>
          <p:nvPr/>
        </p:nvGrpSpPr>
        <p:grpSpPr>
          <a:xfrm>
            <a:off x="5386752" y="2239709"/>
            <a:ext cx="5998956" cy="999149"/>
            <a:chOff x="5616952" y="2460525"/>
            <a:chExt cx="5360401" cy="8927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2AC8F3-4E76-AD05-CD27-C360F1BB3151}"/>
                </a:ext>
              </a:extLst>
            </p:cNvPr>
            <p:cNvSpPr txBox="1"/>
            <p:nvPr/>
          </p:nvSpPr>
          <p:spPr>
            <a:xfrm>
              <a:off x="6469661" y="2528275"/>
              <a:ext cx="4507692" cy="82504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An </a:t>
              </a:r>
              <a:r>
                <a:rPr lang="en-US" altLang="ko-KR" i="1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all-inclusive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 preventative healthcare management program that </a:t>
              </a:r>
              <a:r>
                <a:rPr lang="en-US" altLang="ko-KR" b="1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supplements group health insurance plans</a:t>
              </a:r>
              <a:r>
                <a:rPr lang="en-US" altLang="ko-KR" b="1" dirty="0">
                  <a:solidFill>
                    <a:srgbClr val="7FBAC2"/>
                  </a:solidFill>
                  <a:cs typeface="Arial" pitchFamily="34" charset="0"/>
                </a:rPr>
                <a:t>. </a:t>
              </a:r>
              <a:endParaRPr lang="ko-KR" altLang="en-US" b="1" dirty="0">
                <a:solidFill>
                  <a:srgbClr val="7FBAC2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40FEC9-ACC7-8C2B-3837-7FE74C97DB8E}"/>
                </a:ext>
              </a:extLst>
            </p:cNvPr>
            <p:cNvSpPr txBox="1"/>
            <p:nvPr/>
          </p:nvSpPr>
          <p:spPr>
            <a:xfrm>
              <a:off x="5616952" y="2460525"/>
              <a:ext cx="958096" cy="57753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7FBAC2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rgbClr val="7FBAC2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5B4064-CF19-4661-E9C4-A4A26B31153D}"/>
              </a:ext>
            </a:extLst>
          </p:cNvPr>
          <p:cNvGrpSpPr/>
          <p:nvPr/>
        </p:nvGrpSpPr>
        <p:grpSpPr>
          <a:xfrm>
            <a:off x="5381210" y="3362356"/>
            <a:ext cx="5968266" cy="1324465"/>
            <a:chOff x="5616952" y="2482805"/>
            <a:chExt cx="5332978" cy="118348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5E91EA-EED8-AAF5-9994-E27D5316D816}"/>
                </a:ext>
              </a:extLst>
            </p:cNvPr>
            <p:cNvSpPr txBox="1"/>
            <p:nvPr/>
          </p:nvSpPr>
          <p:spPr>
            <a:xfrm>
              <a:off x="6442238" y="2593728"/>
              <a:ext cx="4507692" cy="107255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A HIPAA-compliant </a:t>
              </a:r>
              <a:r>
                <a:rPr lang="en-US" altLang="ko-KR" b="1" i="1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participatory</a:t>
              </a:r>
              <a:r>
                <a:rPr lang="en-US" altLang="ko-KR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altLang="ko-KR" b="1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Medical Expense Reimbursement Wellness plan</a:t>
              </a:r>
              <a:r>
                <a:rPr lang="en-US" altLang="ko-KR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compliant with IRS codes 125, 213, and 105, and backed by a Legal Protection Plan.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8C039D-9978-111D-9B93-37CF7158D210}"/>
                </a:ext>
              </a:extLst>
            </p:cNvPr>
            <p:cNvSpPr txBox="1"/>
            <p:nvPr/>
          </p:nvSpPr>
          <p:spPr>
            <a:xfrm>
              <a:off x="5616952" y="2482805"/>
              <a:ext cx="958096" cy="57753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7FBAC2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rgbClr val="7FBAC2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07EC23-DFB8-B59A-BD71-F9C37114108E}"/>
              </a:ext>
            </a:extLst>
          </p:cNvPr>
          <p:cNvGrpSpPr/>
          <p:nvPr/>
        </p:nvGrpSpPr>
        <p:grpSpPr>
          <a:xfrm>
            <a:off x="5386751" y="4661637"/>
            <a:ext cx="6166595" cy="1324465"/>
            <a:chOff x="5616952" y="2415959"/>
            <a:chExt cx="5332978" cy="118348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4A99BE-BE40-CAC1-C803-C518EEB5F5F4}"/>
                </a:ext>
              </a:extLst>
            </p:cNvPr>
            <p:cNvSpPr txBox="1"/>
            <p:nvPr/>
          </p:nvSpPr>
          <p:spPr>
            <a:xfrm>
              <a:off x="6442238" y="2526882"/>
              <a:ext cx="4507692" cy="107256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With </a:t>
              </a:r>
              <a:r>
                <a:rPr lang="en-US" altLang="ko-KR" b="1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no out-of-pocket cost</a:t>
              </a:r>
              <a:r>
                <a:rPr lang="en-US" altLang="ko-KR" dirty="0">
                  <a:solidFill>
                    <a:srgbClr val="7FBAC2"/>
                  </a:solidFill>
                  <a:latin typeface="+mj-lt"/>
                  <a:cs typeface="Arial" pitchFamily="34" charset="0"/>
                </a:rPr>
                <a:t>, 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Employer’s Choice </a:t>
              </a:r>
              <a:r>
                <a:rPr lang="en-US" altLang="ko-KR" i="1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prioritizes and incentivizes preventative health care for employees </a:t>
              </a: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cs typeface="Arial" pitchFamily="34" charset="0"/>
                </a:rPr>
                <a:t>and at the same time benefits employees &amp; employers through tax savings.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A1E7AF-751F-2E6B-44D7-6754D836DCD2}"/>
                </a:ext>
              </a:extLst>
            </p:cNvPr>
            <p:cNvSpPr txBox="1"/>
            <p:nvPr/>
          </p:nvSpPr>
          <p:spPr>
            <a:xfrm>
              <a:off x="5616952" y="2415959"/>
              <a:ext cx="958096" cy="57753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rgbClr val="7FBAC2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rgbClr val="7FBAC2"/>
                </a:solidFill>
                <a:cs typeface="Arial" pitchFamily="34" charset="0"/>
              </a:endParaRPr>
            </a:p>
          </p:txBody>
        </p:sp>
      </p:grp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2AE16767-231C-FFEF-89E7-C1E582C3C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62" y="6181811"/>
            <a:ext cx="1700761" cy="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86747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8575" y="33338"/>
            <a:ext cx="3804834" cy="6858000"/>
          </a:xfrm>
          <a:prstGeom prst="rect">
            <a:avLst/>
          </a:prstGeom>
          <a:solidFill>
            <a:srgbClr val="05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183486" y="136587"/>
            <a:ext cx="6946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Why Employer’s Choice Preventive Health Plan?</a:t>
            </a:r>
          </a:p>
          <a:p>
            <a:r>
              <a:rPr lang="en-US" sz="3200" dirty="0">
                <a:solidFill>
                  <a:srgbClr val="7FBAC2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It’s all about Employee Health!</a:t>
            </a:r>
            <a:endParaRPr lang="en-GB" sz="3200" dirty="0">
              <a:solidFill>
                <a:srgbClr val="7FBAC2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7949E76-DB39-4E0F-8DDA-83BF2E571618}"/>
              </a:ext>
            </a:extLst>
          </p:cNvPr>
          <p:cNvGraphicFramePr>
            <a:graphicFrameLocks/>
          </p:cNvGraphicFramePr>
          <p:nvPr/>
        </p:nvGraphicFramePr>
        <p:xfrm>
          <a:off x="4045711" y="1777368"/>
          <a:ext cx="7750049" cy="4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03813A0-4D2B-B0F2-6BDB-795D89A6BB81}"/>
              </a:ext>
            </a:extLst>
          </p:cNvPr>
          <p:cNvSpPr txBox="1"/>
          <p:nvPr/>
        </p:nvSpPr>
        <p:spPr>
          <a:xfrm>
            <a:off x="240877" y="740861"/>
            <a:ext cx="330845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Using validated and award- winning AI and Care Navigation, Employer’s Choice Preventive Care </a:t>
            </a:r>
            <a:r>
              <a:rPr lang="en-US" b="1" i="1" dirty="0">
                <a:solidFill>
                  <a:schemeClr val="bg1"/>
                </a:solidFill>
                <a:latin typeface="+mj-lt"/>
              </a:rPr>
              <a:t>Puts Health First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By: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Predicting future medical issues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Predicting cost of these issues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Engaging EEs to prevent disease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Rewarding EEs for engaging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Improving your bottom line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At no out-of-pocket cost to you or your employees </a:t>
            </a:r>
          </a:p>
        </p:txBody>
      </p:sp>
      <p:pic>
        <p:nvPicPr>
          <p:cNvPr id="13" name="Picture 12" descr="A close-up of a couple of awards&#10;&#10;Description automatically generated">
            <a:extLst>
              <a:ext uri="{FF2B5EF4-FFF2-40B4-BE49-F238E27FC236}">
                <a16:creationId xmlns:a16="http://schemas.microsoft.com/office/drawing/2014/main" id="{482F2BF5-108D-5C4B-0DBE-789BA8299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" y="5196724"/>
            <a:ext cx="3387934" cy="1254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8640D4-3078-9CC2-A1E7-61FA42AA8039}"/>
              </a:ext>
            </a:extLst>
          </p:cNvPr>
          <p:cNvSpPr txBox="1"/>
          <p:nvPr/>
        </p:nvSpPr>
        <p:spPr>
          <a:xfrm>
            <a:off x="477458" y="220614"/>
            <a:ext cx="3509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Validated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63112FC7-7E50-7E8F-8942-CCAF67B08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62" y="6181811"/>
            <a:ext cx="1700761" cy="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0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F32A5C-6671-5120-862E-31C213E2A5E7}"/>
              </a:ext>
            </a:extLst>
          </p:cNvPr>
          <p:cNvSpPr txBox="1"/>
          <p:nvPr/>
        </p:nvSpPr>
        <p:spPr>
          <a:xfrm>
            <a:off x="166158" y="211178"/>
            <a:ext cx="8630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Predict and Prevent Future Conditions</a:t>
            </a:r>
            <a:endParaRPr lang="en-US" sz="3200" baseline="30000" dirty="0">
              <a:solidFill>
                <a:srgbClr val="7FBAC2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3" name="Picture 67" descr="C:\Users\Owner\AppData\Local\Microsoft\Windows\Temporary Internet Files\Content.IE5\DNTTDWEG\MC900334370[1].wmf">
            <a:extLst>
              <a:ext uri="{FF2B5EF4-FFF2-40B4-BE49-F238E27FC236}">
                <a16:creationId xmlns:a16="http://schemas.microsoft.com/office/drawing/2014/main" id="{AFF9E95A-2BBD-3AFA-1A8B-A425BE12A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31" y="1135071"/>
            <a:ext cx="590592" cy="75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290C5-54CA-7FAE-C6B3-0A6DD835E212}"/>
              </a:ext>
            </a:extLst>
          </p:cNvPr>
          <p:cNvSpPr txBox="1"/>
          <p:nvPr/>
        </p:nvSpPr>
        <p:spPr>
          <a:xfrm>
            <a:off x="8016602" y="765739"/>
            <a:ext cx="3707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BAC2"/>
                </a:solidFill>
              </a:rPr>
              <a:t>Significant Risk = Ticking Time Bombs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F38C6-4D61-880F-FEDD-A73C568F87E9}"/>
              </a:ext>
            </a:extLst>
          </p:cNvPr>
          <p:cNvSpPr txBox="1"/>
          <p:nvPr/>
        </p:nvSpPr>
        <p:spPr>
          <a:xfrm>
            <a:off x="6024563" y="3814115"/>
            <a:ext cx="56016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FBAC2"/>
                </a:solidFill>
              </a:rPr>
              <a:t>Facts: </a:t>
            </a:r>
          </a:p>
          <a:p>
            <a:pPr marL="285750" indent="-28575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15% of individuals drive 85% of the cost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59% of next year’s high-cost population comes from this year’s low-cost population (50% of all claims)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Source: United Healthcare </a:t>
            </a:r>
          </a:p>
        </p:txBody>
      </p:sp>
      <p:pic>
        <p:nvPicPr>
          <p:cNvPr id="14" name="Picture 1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A6B17D16-1816-4096-849A-76FFA6624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62" y="6181811"/>
            <a:ext cx="1700761" cy="539602"/>
          </a:xfrm>
          <a:prstGeom prst="rect">
            <a:avLst/>
          </a:prstGeom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C3B93CA4-6A05-5C35-9A30-6E929B5D7DAA}"/>
              </a:ext>
            </a:extLst>
          </p:cNvPr>
          <p:cNvSpPr/>
          <p:nvPr/>
        </p:nvSpPr>
        <p:spPr>
          <a:xfrm>
            <a:off x="3996654" y="880380"/>
            <a:ext cx="3972815" cy="293239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screenshot of a screenshot of a health care app&#10;&#10;Description automatically generated">
            <a:extLst>
              <a:ext uri="{FF2B5EF4-FFF2-40B4-BE49-F238E27FC236}">
                <a16:creationId xmlns:a16="http://schemas.microsoft.com/office/drawing/2014/main" id="{A6AB3DBF-EA51-AFD7-6DD4-2E9B6A8D4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1" y="772140"/>
            <a:ext cx="5132656" cy="61525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E93E2C-EED7-4103-4627-95FFEE0BEAFC}"/>
              </a:ext>
            </a:extLst>
          </p:cNvPr>
          <p:cNvSpPr txBox="1"/>
          <p:nvPr/>
        </p:nvSpPr>
        <p:spPr>
          <a:xfrm>
            <a:off x="6493565" y="2428107"/>
            <a:ext cx="4467962" cy="123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7FBAC2"/>
                </a:solidFill>
              </a:rPr>
              <a:t>Total Predisease Risk Burden Per HRA Participant [595] = $8,250</a:t>
            </a:r>
          </a:p>
          <a:p>
            <a:pPr>
              <a:lnSpc>
                <a:spcPts val="3000"/>
              </a:lnSpc>
            </a:pPr>
            <a:endParaRPr lang="en-US" sz="2400" b="1" dirty="0">
              <a:solidFill>
                <a:srgbClr val="7FBA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64269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id="{2B08A671-0301-8247-B8AC-AF86B8B91450}"/>
              </a:ext>
            </a:extLst>
          </p:cNvPr>
          <p:cNvSpPr txBox="1"/>
          <p:nvPr/>
        </p:nvSpPr>
        <p:spPr>
          <a:xfrm>
            <a:off x="535042" y="360496"/>
            <a:ext cx="11768959" cy="1086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52F59"/>
                </a:solidFill>
                <a:latin typeface="Poppins SemiBold" panose="00000700000000000000" pitchFamily="2" charset="0"/>
                <a:ea typeface="Roboto Light" panose="02000000000000000000" pitchFamily="2" charset="0"/>
                <a:cs typeface="Poppins SemiBold" panose="00000700000000000000" pitchFamily="2" charset="0"/>
              </a:rPr>
              <a:t>Validated Algorithms </a:t>
            </a:r>
            <a:r>
              <a:rPr lang="en-US" sz="3200" b="1" dirty="0">
                <a:solidFill>
                  <a:srgbClr val="7FBAC2"/>
                </a:solidFill>
                <a:latin typeface="Poppins SemiBold" panose="00000700000000000000" pitchFamily="2" charset="0"/>
                <a:ea typeface="Roboto Light" panose="02000000000000000000" pitchFamily="2" charset="0"/>
                <a:cs typeface="Poppins SemiBold" panose="00000700000000000000" pitchFamily="2" charset="0"/>
              </a:rPr>
              <a:t>Save Lives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4000" dirty="0">
              <a:solidFill>
                <a:srgbClr val="052F59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8" name="Picture 7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8F9258E2-AFEF-368D-6172-283CC0067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62" y="6181811"/>
            <a:ext cx="1700761" cy="539602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B60B0EF-73E4-98C4-434C-9D5821E6FA52}"/>
              </a:ext>
            </a:extLst>
          </p:cNvPr>
          <p:cNvGraphicFramePr/>
          <p:nvPr/>
        </p:nvGraphicFramePr>
        <p:xfrm>
          <a:off x="1117601" y="1152604"/>
          <a:ext cx="868102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DFE4733-4856-2BF1-DEF2-78688C2BB9C5}"/>
              </a:ext>
            </a:extLst>
          </p:cNvPr>
          <p:cNvSpPr txBox="1"/>
          <p:nvPr/>
        </p:nvSpPr>
        <p:spPr>
          <a:xfrm>
            <a:off x="6248400" y="1446691"/>
            <a:ext cx="273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Diseases Averted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2BA92-782F-203D-37EC-B605F0C851D1}"/>
              </a:ext>
            </a:extLst>
          </p:cNvPr>
          <p:cNvSpPr txBox="1"/>
          <p:nvPr/>
        </p:nvSpPr>
        <p:spPr>
          <a:xfrm>
            <a:off x="463124" y="8443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Diseases averted reflected in a 5-year case study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9673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1E025-7DCD-B573-06D2-FBEE2E6FB4EC}"/>
              </a:ext>
            </a:extLst>
          </p:cNvPr>
          <p:cNvSpPr/>
          <p:nvPr/>
        </p:nvSpPr>
        <p:spPr>
          <a:xfrm>
            <a:off x="7543800" y="0"/>
            <a:ext cx="4067346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 descr="A computer on a table&#10;&#10;Description automatically generated">
            <a:extLst>
              <a:ext uri="{FF2B5EF4-FFF2-40B4-BE49-F238E27FC236}">
                <a16:creationId xmlns:a16="http://schemas.microsoft.com/office/drawing/2014/main" id="{AACDB7AF-C0C7-A0EA-4812-721A903234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7" t="4409" r="5064" b="2485"/>
          <a:stretch/>
        </p:blipFill>
        <p:spPr>
          <a:xfrm rot="337842">
            <a:off x="7927009" y="533400"/>
            <a:ext cx="3206700" cy="2801063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76D88E5-4713-2A4C-FED5-38196C90DC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t="22310" r="2336" b="2774"/>
          <a:stretch/>
        </p:blipFill>
        <p:spPr>
          <a:xfrm>
            <a:off x="5152465" y="2408484"/>
            <a:ext cx="1694085" cy="1476127"/>
          </a:xfrm>
          <a:solidFill>
            <a:srgbClr val="7FBAC2"/>
          </a:solidFill>
          <a:ln w="19050">
            <a:solidFill>
              <a:srgbClr val="7FBAC2"/>
            </a:solidFill>
          </a:ln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F95D767A-A6C8-3A03-51FD-427DA8723D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r="11750"/>
          <a:stretch/>
        </p:blipFill>
        <p:spPr>
          <a:xfrm rot="337842">
            <a:off x="7898988" y="3409238"/>
            <a:ext cx="3214653" cy="2801062"/>
          </a:xfr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7F01598-BDF0-D5BD-DED8-E8EF9A254070}"/>
              </a:ext>
            </a:extLst>
          </p:cNvPr>
          <p:cNvSpPr txBox="1"/>
          <p:nvPr/>
        </p:nvSpPr>
        <p:spPr>
          <a:xfrm>
            <a:off x="347894" y="382843"/>
            <a:ext cx="4738693" cy="1086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40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How it Works for Employees</a:t>
            </a:r>
          </a:p>
        </p:txBody>
      </p: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DB5C881F-D693-5624-676D-DA7EDD9A5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93" y="180933"/>
            <a:ext cx="1700761" cy="539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CCCBB-2874-FFD6-FDA7-F138A049B88D}"/>
              </a:ext>
            </a:extLst>
          </p:cNvPr>
          <p:cNvSpPr txBox="1"/>
          <p:nvPr/>
        </p:nvSpPr>
        <p:spPr>
          <a:xfrm>
            <a:off x="291270" y="1592177"/>
            <a:ext cx="4998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Employees perform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ONE activity per month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of their choice.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The 15-minute Health Profile  is the only requirement.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</a:b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F6DB504D-BC11-5366-AED0-7E2401F3BA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0" r="9016" b="23263"/>
          <a:stretch/>
        </p:blipFill>
        <p:spPr>
          <a:xfrm>
            <a:off x="2871765" y="2408484"/>
            <a:ext cx="1694085" cy="1476127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  <a:solidFill>
            <a:srgbClr val="7FBAC2"/>
          </a:solidFill>
          <a:ln w="19050">
            <a:solidFill>
              <a:srgbClr val="7FBAC2"/>
            </a:solidFill>
          </a:ln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10BDA16F-3363-76DF-ACFB-16757BBDC0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r="11740"/>
          <a:stretch/>
        </p:blipFill>
        <p:spPr>
          <a:xfrm>
            <a:off x="411592" y="2408484"/>
            <a:ext cx="1694085" cy="1476127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  <a:solidFill>
            <a:srgbClr val="7FBAC2"/>
          </a:solidFill>
          <a:ln w="19050">
            <a:solidFill>
              <a:srgbClr val="7FBAC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77A38-48BF-EB3E-483F-940299EC5202}"/>
              </a:ext>
            </a:extLst>
          </p:cNvPr>
          <p:cNvSpPr txBox="1"/>
          <p:nvPr/>
        </p:nvSpPr>
        <p:spPr>
          <a:xfrm>
            <a:off x="3569538" y="4934522"/>
            <a:ext cx="2702871" cy="1600438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Wholeistic™ Health 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24/7 no cost TeleMed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Health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Behavioral Health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HealtheMail, HealtheDigest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And much more…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0811A-6B5E-9917-1FA0-6333A11694C7}"/>
              </a:ext>
            </a:extLst>
          </p:cNvPr>
          <p:cNvSpPr txBox="1"/>
          <p:nvPr/>
        </p:nvSpPr>
        <p:spPr>
          <a:xfrm>
            <a:off x="451049" y="4945734"/>
            <a:ext cx="2919693" cy="1815882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We recommend employees start by completing the online </a:t>
            </a:r>
          </a:p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Health Profile, however, they can complete it any month of their program year. The Health Profile will personalize the Personal Health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Dashboard</a:t>
            </a:r>
            <a:r>
              <a:rPr kumimoji="0" lang="en-US" sz="1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TM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 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o the employee and predict future risk burden.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Open Sans" panose="020B0606030504020204" pitchFamily="34" charset="0"/>
              <a:sym typeface="Arial Blac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F9262-B5B2-1E09-A5A8-6CB0D2FA1775}"/>
              </a:ext>
            </a:extLst>
          </p:cNvPr>
          <p:cNvSpPr txBox="1"/>
          <p:nvPr/>
        </p:nvSpPr>
        <p:spPr>
          <a:xfrm>
            <a:off x="611125" y="4073215"/>
            <a:ext cx="27028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altLang="ko-KR" sz="1800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Required Activity:</a:t>
            </a:r>
          </a:p>
          <a:p>
            <a:pPr marL="0" indent="0" algn="ctr">
              <a:lnSpc>
                <a:spcPts val="2100"/>
              </a:lnSpc>
              <a:buNone/>
            </a:pPr>
            <a:r>
              <a:rPr lang="en-US" altLang="ko-KR" sz="1800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Health Profile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393FD-CCCF-D331-8EE8-6A6B22EEFED4}"/>
              </a:ext>
            </a:extLst>
          </p:cNvPr>
          <p:cNvSpPr txBox="1"/>
          <p:nvPr/>
        </p:nvSpPr>
        <p:spPr>
          <a:xfrm>
            <a:off x="3361049" y="4637306"/>
            <a:ext cx="2377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ko-KR" sz="1400" b="1" dirty="0">
                <a:solidFill>
                  <a:srgbClr val="052F59"/>
                </a:solidFill>
                <a:latin typeface="+mj-lt"/>
                <a:cs typeface="Arial" pitchFamily="34" charset="0"/>
              </a:rPr>
              <a:t>(1 per month)</a:t>
            </a:r>
            <a:endParaRPr lang="en-US" altLang="ko-KR" sz="1050" b="1" dirty="0">
              <a:solidFill>
                <a:srgbClr val="052F5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853491-1F2A-4C07-DBF2-9429492928E2}"/>
              </a:ext>
            </a:extLst>
          </p:cNvPr>
          <p:cNvSpPr txBox="1"/>
          <p:nvPr/>
        </p:nvSpPr>
        <p:spPr>
          <a:xfrm>
            <a:off x="3240966" y="4099615"/>
            <a:ext cx="275369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altLang="ko-KR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Other</a:t>
            </a:r>
            <a:r>
              <a:rPr lang="en-US" altLang="ko-KR" sz="1800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 </a:t>
            </a:r>
            <a:br>
              <a:rPr lang="en-US" altLang="ko-KR" sz="1800" b="1" dirty="0">
                <a:solidFill>
                  <a:srgbClr val="7FBAC2"/>
                </a:solidFill>
                <a:latin typeface="+mj-lt"/>
                <a:cs typeface="Arial" pitchFamily="34" charset="0"/>
              </a:rPr>
            </a:br>
            <a:r>
              <a:rPr lang="en-US" altLang="ko-KR" sz="1800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Health Activities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026CD-D78C-54D8-2D7F-12B8C4506016}"/>
              </a:ext>
            </a:extLst>
          </p:cNvPr>
          <p:cNvSpPr txBox="1"/>
          <p:nvPr/>
        </p:nvSpPr>
        <p:spPr>
          <a:xfrm>
            <a:off x="727285" y="4637957"/>
            <a:ext cx="2377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ko-KR" sz="1400" b="1" dirty="0">
                <a:solidFill>
                  <a:srgbClr val="052F59"/>
                </a:solidFill>
                <a:latin typeface="+mj-lt"/>
                <a:cs typeface="Arial" pitchFamily="34" charset="0"/>
              </a:rPr>
              <a:t>(any month)</a:t>
            </a:r>
            <a:endParaRPr lang="en-US" altLang="ko-KR" sz="1050" b="1" dirty="0">
              <a:solidFill>
                <a:srgbClr val="052F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2666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398363" y="337003"/>
            <a:ext cx="602993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Personal Health Dashboard</a:t>
            </a:r>
            <a:r>
              <a:rPr lang="en-US" sz="2800" baseline="300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TM</a:t>
            </a:r>
          </a:p>
          <a:p>
            <a:endParaRPr lang="en-US" sz="2800" baseline="30000" dirty="0">
              <a:solidFill>
                <a:schemeClr val="accent1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2946" y="871890"/>
            <a:ext cx="541943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1500"/>
              </a:spcAft>
              <a:buClr>
                <a:srgbClr val="000CAF"/>
              </a:buClr>
              <a:buSzPct val="120000"/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 PHD™ can be translated into over 60 languages and offers numerous features. It allows you to oversee your tasks and benefits, including an individual risk profile, a risk resolution center, and health reminders.</a:t>
            </a:r>
          </a:p>
          <a:p>
            <a:pPr defTabSz="457200">
              <a:spcAft>
                <a:spcPts val="1500"/>
              </a:spcAft>
              <a:buClr>
                <a:srgbClr val="000CAF"/>
              </a:buClr>
              <a:buSzPct val="120000"/>
              <a:defRPr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Arial Black"/>
              </a:rPr>
              <a:t>Begin by activating your account and watching the intro video on your effective date. Other activities include: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3346" y="2769082"/>
            <a:ext cx="521903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View your Personal Health Profile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Complete Health Risk Assessment (HRA)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Complete behavior modification modules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Watch over 250 multimedia videos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Connect your wearable directly to the fitness tracker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Use “My Beneﬁts” tab to learn more about additional free beneﬁts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After you activate your account, you can access your Personal Health Dashboard</a:t>
            </a: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(PHD) on the mobile app.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8795CD6-3972-0836-3DD8-AD631DF7E4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7870" r="11278" b="18619"/>
          <a:stretch/>
        </p:blipFill>
        <p:spPr>
          <a:xfrm>
            <a:off x="131675" y="662432"/>
            <a:ext cx="5891059" cy="5076216"/>
          </a:xfrm>
        </p:spPr>
      </p:pic>
      <p:pic>
        <p:nvPicPr>
          <p:cNvPr id="2" name="Picture 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3D28395F-EC58-A82B-5578-C15E5E658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17" y="5981395"/>
            <a:ext cx="1700761" cy="5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0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DE58247-4CFF-8717-2695-7B5B88D4D81D}"/>
              </a:ext>
            </a:extLst>
          </p:cNvPr>
          <p:cNvSpPr/>
          <p:nvPr/>
        </p:nvSpPr>
        <p:spPr>
          <a:xfrm>
            <a:off x="8530553" y="1196131"/>
            <a:ext cx="3400425" cy="1396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0910F-603C-18CA-AE9F-71B0DD680B8D}"/>
              </a:ext>
            </a:extLst>
          </p:cNvPr>
          <p:cNvSpPr/>
          <p:nvPr/>
        </p:nvSpPr>
        <p:spPr>
          <a:xfrm>
            <a:off x="4419600" y="1196131"/>
            <a:ext cx="3400425" cy="1396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B756C4-11CF-8ABA-3B48-EEFFD6B69984}"/>
              </a:ext>
            </a:extLst>
          </p:cNvPr>
          <p:cNvSpPr/>
          <p:nvPr/>
        </p:nvSpPr>
        <p:spPr>
          <a:xfrm>
            <a:off x="471488" y="1196131"/>
            <a:ext cx="3400425" cy="1396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2" y="4619467"/>
            <a:ext cx="12192000" cy="150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7EB7B-DC40-CFD6-A45F-DFC08FE6B552}"/>
              </a:ext>
            </a:extLst>
          </p:cNvPr>
          <p:cNvSpPr txBox="1"/>
          <p:nvPr/>
        </p:nvSpPr>
        <p:spPr>
          <a:xfrm>
            <a:off x="326102" y="379865"/>
            <a:ext cx="786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Employee Benefits Include:</a:t>
            </a:r>
            <a:endParaRPr lang="en-GB" sz="3200" dirty="0">
              <a:solidFill>
                <a:schemeClr val="accent1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99B25ABE-DB51-0A40-F876-265610786F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16919"/>
          <a:stretch/>
        </p:blipFill>
        <p:spPr>
          <a:xfrm>
            <a:off x="4876800" y="1467094"/>
            <a:ext cx="2533650" cy="2554288"/>
          </a:xfrm>
          <a:ln w="28575">
            <a:solidFill>
              <a:srgbClr val="7FBAC2"/>
            </a:solidFill>
          </a:ln>
        </p:spPr>
      </p:pic>
      <p:pic>
        <p:nvPicPr>
          <p:cNvPr id="13" name="Picture Placeholder 14">
            <a:extLst>
              <a:ext uri="{FF2B5EF4-FFF2-40B4-BE49-F238E27FC236}">
                <a16:creationId xmlns:a16="http://schemas.microsoft.com/office/drawing/2014/main" id="{533FB567-5CCA-F142-560E-2538194106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16927"/>
          <a:stretch/>
        </p:blipFill>
        <p:spPr>
          <a:xfrm>
            <a:off x="8924925" y="1467094"/>
            <a:ext cx="2533650" cy="2554288"/>
          </a:xfrm>
          <a:ln w="28575">
            <a:solidFill>
              <a:srgbClr val="7FBAC2"/>
            </a:solidFill>
          </a:ln>
        </p:spPr>
      </p:pic>
      <p:pic>
        <p:nvPicPr>
          <p:cNvPr id="14" name="Picture Placeholder 10">
            <a:extLst>
              <a:ext uri="{FF2B5EF4-FFF2-40B4-BE49-F238E27FC236}">
                <a16:creationId xmlns:a16="http://schemas.microsoft.com/office/drawing/2014/main" id="{D461F1C6-7D15-D5DB-49C3-0427B1A324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 r="13719" b="19010"/>
          <a:stretch/>
        </p:blipFill>
        <p:spPr>
          <a:xfrm>
            <a:off x="828675" y="1467094"/>
            <a:ext cx="2533650" cy="2554288"/>
          </a:xfrm>
          <a:ln w="28575">
            <a:solidFill>
              <a:srgbClr val="7FBAC2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BA607A-1228-F5C6-9C4C-4E78F6D3D6BD}"/>
              </a:ext>
            </a:extLst>
          </p:cNvPr>
          <p:cNvGrpSpPr/>
          <p:nvPr/>
        </p:nvGrpSpPr>
        <p:grpSpPr>
          <a:xfrm>
            <a:off x="609488" y="4130173"/>
            <a:ext cx="3705658" cy="1915962"/>
            <a:chOff x="5720657" y="1252993"/>
            <a:chExt cx="3595577" cy="13630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FB99A2-ED5F-AF59-0F70-D3BB028C6FF6}"/>
                </a:ext>
              </a:extLst>
            </p:cNvPr>
            <p:cNvSpPr txBox="1"/>
            <p:nvPr/>
          </p:nvSpPr>
          <p:spPr>
            <a:xfrm>
              <a:off x="5720657" y="1252993"/>
              <a:ext cx="3595577" cy="2846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2000" b="1" dirty="0">
                <a:solidFill>
                  <a:srgbClr val="7FBAC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B55A18-76D6-12F4-FFED-B0B043B36E58}"/>
                </a:ext>
              </a:extLst>
            </p:cNvPr>
            <p:cNvSpPr txBox="1"/>
            <p:nvPr/>
          </p:nvSpPr>
          <p:spPr>
            <a:xfrm>
              <a:off x="5933333" y="1630735"/>
              <a:ext cx="2453895" cy="985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Telephonic Coaching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Nutrition Education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Disease Management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S.M.A.R.T. Goals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Behavior Change Counseling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Smoking Cessation</a:t>
              </a:r>
              <a:endParaRPr lang="ko-KR" altLang="en-US" sz="1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8EC24D-48D4-3531-129F-736FF2AAA4EC}"/>
              </a:ext>
            </a:extLst>
          </p:cNvPr>
          <p:cNvGrpSpPr/>
          <p:nvPr/>
        </p:nvGrpSpPr>
        <p:grpSpPr>
          <a:xfrm>
            <a:off x="4672497" y="4130174"/>
            <a:ext cx="3705658" cy="1935728"/>
            <a:chOff x="5734427" y="1121619"/>
            <a:chExt cx="3595577" cy="137712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7C61AA-CD5B-52EA-79FA-142D6982E0FE}"/>
                </a:ext>
              </a:extLst>
            </p:cNvPr>
            <p:cNvSpPr txBox="1"/>
            <p:nvPr/>
          </p:nvSpPr>
          <p:spPr>
            <a:xfrm>
              <a:off x="5734427" y="1121619"/>
              <a:ext cx="3595577" cy="2846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2000" b="1" dirty="0">
                <a:solidFill>
                  <a:srgbClr val="7FBAC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811A9F-9AB0-9326-B7E4-7E89180A6E29}"/>
                </a:ext>
              </a:extLst>
            </p:cNvPr>
            <p:cNvSpPr txBox="1"/>
            <p:nvPr/>
          </p:nvSpPr>
          <p:spPr>
            <a:xfrm>
              <a:off x="5734427" y="1513423"/>
              <a:ext cx="3332882" cy="985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$0 copay or cost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Primary Care with same doctor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24/7 Urgent Care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Mental Health Therapy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Prescription and Pharmacy Care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70+ urgent care medications at no cost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5F1484-9775-59D8-CC25-25CE7E28F0E3}"/>
              </a:ext>
            </a:extLst>
          </p:cNvPr>
          <p:cNvGrpSpPr/>
          <p:nvPr/>
        </p:nvGrpSpPr>
        <p:grpSpPr>
          <a:xfrm>
            <a:off x="8667469" y="4130173"/>
            <a:ext cx="3268433" cy="1910355"/>
            <a:chOff x="5898101" y="1165058"/>
            <a:chExt cx="3171339" cy="135907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805FC3-B5A8-8F99-8569-342E6760CFB0}"/>
                </a:ext>
              </a:extLst>
            </p:cNvPr>
            <p:cNvSpPr txBox="1"/>
            <p:nvPr/>
          </p:nvSpPr>
          <p:spPr>
            <a:xfrm>
              <a:off x="5898101" y="1165058"/>
              <a:ext cx="3171339" cy="2846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ko-KR" altLang="en-US" sz="2000" b="1" spc="-30" dirty="0">
                <a:solidFill>
                  <a:srgbClr val="7FBAC2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EE74A1-1BBA-F142-480F-7CED72C128B1}"/>
                </a:ext>
              </a:extLst>
            </p:cNvPr>
            <p:cNvSpPr txBox="1"/>
            <p:nvPr/>
          </p:nvSpPr>
          <p:spPr>
            <a:xfrm>
              <a:off x="5898101" y="1538811"/>
              <a:ext cx="2979648" cy="985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Personal Health Profile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Stress &amp; Sleep Programs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Medical &amp; Video Library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DNA Testing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Health Tracker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Online Behavior Change Modules</a:t>
              </a:r>
              <a:endParaRPr lang="ko-KR" altLang="en-US" sz="12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" name="Picture 2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3BFC5E8B-9D3F-1D02-AB23-6EDB71B687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62" y="6181811"/>
            <a:ext cx="1700761" cy="539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3DE7F-CA40-62AD-FB8E-CE66E749D3A3}"/>
              </a:ext>
            </a:extLst>
          </p:cNvPr>
          <p:cNvSpPr txBox="1"/>
          <p:nvPr/>
        </p:nvSpPr>
        <p:spPr>
          <a:xfrm>
            <a:off x="271057" y="4082334"/>
            <a:ext cx="3596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RN Wholeistic™ Health Coaching</a:t>
            </a:r>
            <a:endParaRPr lang="ko-KR" altLang="en-US" b="1" dirty="0">
              <a:solidFill>
                <a:srgbClr val="7FBAC2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0E27F-174A-F323-480A-6FFF921F5E7F}"/>
              </a:ext>
            </a:extLst>
          </p:cNvPr>
          <p:cNvSpPr txBox="1"/>
          <p:nvPr/>
        </p:nvSpPr>
        <p:spPr>
          <a:xfrm>
            <a:off x="3977751" y="4082334"/>
            <a:ext cx="441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rgbClr val="7FBAC2"/>
                </a:solidFill>
                <a:latin typeface="+mj-lt"/>
                <a:cs typeface="Arial" pitchFamily="34" charset="0"/>
              </a:rPr>
              <a:t>Virtual Medical Care for the Whole Family</a:t>
            </a:r>
            <a:endParaRPr lang="ko-KR" altLang="en-US" b="1" dirty="0">
              <a:solidFill>
                <a:srgbClr val="7FBAC2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B1DA67-792C-E374-C583-04F102D20F99}"/>
              </a:ext>
            </a:extLst>
          </p:cNvPr>
          <p:cNvSpPr txBox="1"/>
          <p:nvPr/>
        </p:nvSpPr>
        <p:spPr>
          <a:xfrm>
            <a:off x="8753863" y="4103777"/>
            <a:ext cx="326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spc="-30" dirty="0">
                <a:solidFill>
                  <a:srgbClr val="7FBAC2"/>
                </a:solidFill>
                <a:latin typeface="+mj-lt"/>
                <a:cs typeface="Arial" pitchFamily="34" charset="0"/>
              </a:rPr>
              <a:t>Personal Health Dashboard</a:t>
            </a:r>
            <a:r>
              <a:rPr lang="en-US" altLang="ko-KR" b="1" spc="-30" baseline="48000" dirty="0">
                <a:solidFill>
                  <a:srgbClr val="7FBAC2"/>
                </a:solidFill>
                <a:latin typeface="+mj-lt"/>
                <a:cs typeface="Arial" pitchFamily="34" charset="0"/>
              </a:rPr>
              <a:t>TM</a:t>
            </a:r>
            <a:r>
              <a:rPr lang="en-US" altLang="ko-KR" b="1" spc="-30" dirty="0">
                <a:solidFill>
                  <a:srgbClr val="7FBAC2"/>
                </a:solidFill>
                <a:latin typeface="+mj-lt"/>
                <a:cs typeface="Arial" pitchFamily="34" charset="0"/>
              </a:rPr>
              <a:t> </a:t>
            </a:r>
            <a:endParaRPr lang="ko-KR" altLang="en-US" b="1" spc="-30" dirty="0">
              <a:solidFill>
                <a:srgbClr val="7FBAC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47723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1350" y="1047750"/>
            <a:ext cx="326598" cy="5810250"/>
          </a:xfrm>
          <a:prstGeom prst="rect">
            <a:avLst/>
          </a:prstGeom>
          <a:solidFill>
            <a:srgbClr val="7FB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59003-9138-7FA4-1C81-6DE24D7D9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1" y="0"/>
            <a:ext cx="457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90628" y="-9979"/>
            <a:ext cx="684194" cy="5810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AC1C7-C484-1C2A-8B2F-39D282F16069}"/>
              </a:ext>
            </a:extLst>
          </p:cNvPr>
          <p:cNvSpPr txBox="1"/>
          <p:nvPr/>
        </p:nvSpPr>
        <p:spPr>
          <a:xfrm>
            <a:off x="808150" y="6043442"/>
            <a:ext cx="590733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Benefits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provided at no out-of-pocket cost to the employee.</a:t>
            </a:r>
          </a:p>
        </p:txBody>
      </p:sp>
      <p:pic>
        <p:nvPicPr>
          <p:cNvPr id="5" name="Picture 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6E688E06-D740-E82C-45CC-65D73B88D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91" y="6149193"/>
            <a:ext cx="1700761" cy="539602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102C745-7B3C-661F-1D22-CFBDABDCF0CB}"/>
              </a:ext>
            </a:extLst>
          </p:cNvPr>
          <p:cNvSpPr txBox="1"/>
          <p:nvPr/>
        </p:nvSpPr>
        <p:spPr>
          <a:xfrm>
            <a:off x="614358" y="347518"/>
            <a:ext cx="4738693" cy="522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200" dirty="0">
                <a:solidFill>
                  <a:srgbClr val="052F59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 Dual Approach</a:t>
            </a:r>
          </a:p>
        </p:txBody>
      </p:sp>
      <p:grpSp>
        <p:nvGrpSpPr>
          <p:cNvPr id="9" name="กลุ่ม 100">
            <a:extLst>
              <a:ext uri="{FF2B5EF4-FFF2-40B4-BE49-F238E27FC236}">
                <a16:creationId xmlns:a16="http://schemas.microsoft.com/office/drawing/2014/main" id="{4A54BEC9-3732-6844-9C3E-6691165062AB}"/>
              </a:ext>
            </a:extLst>
          </p:cNvPr>
          <p:cNvGrpSpPr/>
          <p:nvPr/>
        </p:nvGrpSpPr>
        <p:grpSpPr>
          <a:xfrm>
            <a:off x="555237" y="1119882"/>
            <a:ext cx="6224739" cy="2157436"/>
            <a:chOff x="9235213" y="3159863"/>
            <a:chExt cx="12449477" cy="4314872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1328BC6-9FED-139A-D992-A57DC1D22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5213" y="3159863"/>
              <a:ext cx="8331804" cy="1936750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rgbClr val="7FBAC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 dirty="0">
                <a:solidFill>
                  <a:srgbClr val="7FBAC2"/>
                </a:solidFill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CBD22B7F-6C27-E9EC-C13F-93DDDEC8F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3813" y="3370498"/>
              <a:ext cx="1541964" cy="154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4B501A-D7C4-480B-10BF-72842BD28D65}"/>
                </a:ext>
              </a:extLst>
            </p:cNvPr>
            <p:cNvSpPr txBox="1"/>
            <p:nvPr/>
          </p:nvSpPr>
          <p:spPr bwMode="auto">
            <a:xfrm>
              <a:off x="11471191" y="3388463"/>
              <a:ext cx="4649220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217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Poppins" panose="00000500000000000000" pitchFamily="2" charset="0"/>
                  <a:ea typeface="Lato" pitchFamily="34" charset="0"/>
                  <a:cs typeface="Poppins" panose="00000500000000000000" pitchFamily="2" charset="0"/>
                </a:rPr>
                <a:t>SECTION 125 CAFETERIA PLAN</a:t>
              </a:r>
              <a:endParaRPr lang="id-ID" sz="2000" b="1" dirty="0">
                <a:solidFill>
                  <a:schemeClr val="bg1"/>
                </a:solidFill>
                <a:latin typeface="Poppins" panose="00000500000000000000" pitchFamily="2" charset="0"/>
                <a:ea typeface="Lato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703035-179E-7635-EFEA-35AE7CF8105A}"/>
                </a:ext>
              </a:extLst>
            </p:cNvPr>
            <p:cNvSpPr txBox="1"/>
            <p:nvPr/>
          </p:nvSpPr>
          <p:spPr>
            <a:xfrm>
              <a:off x="10988315" y="5283403"/>
              <a:ext cx="10696375" cy="219133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r>
                <a:rPr lang="en-US" sz="1600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This provides you the opportunity to receive certain benefits on a pre-tax basis and has the potential to generate healthcare savings while also utilizing tax advantages under Section 125 integrated with your Group Health Plan.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319A0C-92B3-4DB3-197F-7CB0DA6C8FFE}"/>
                </a:ext>
              </a:extLst>
            </p:cNvPr>
            <p:cNvSpPr txBox="1"/>
            <p:nvPr/>
          </p:nvSpPr>
          <p:spPr bwMode="auto">
            <a:xfrm>
              <a:off x="9904275" y="3657601"/>
              <a:ext cx="6392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217">
                <a:defRPr/>
              </a:pPr>
              <a:r>
                <a:rPr lang="en-US" sz="2400" b="1" dirty="0">
                  <a:solidFill>
                    <a:srgbClr val="7FBAC2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1</a:t>
              </a:r>
              <a:endParaRPr lang="id-ID" sz="2400" b="1" dirty="0">
                <a:solidFill>
                  <a:srgbClr val="7FBAC2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16" name="กลุ่ม 106">
            <a:extLst>
              <a:ext uri="{FF2B5EF4-FFF2-40B4-BE49-F238E27FC236}">
                <a16:creationId xmlns:a16="http://schemas.microsoft.com/office/drawing/2014/main" id="{0F74D646-177D-D9A9-DAD1-81D627B18110}"/>
              </a:ext>
            </a:extLst>
          </p:cNvPr>
          <p:cNvGrpSpPr/>
          <p:nvPr/>
        </p:nvGrpSpPr>
        <p:grpSpPr>
          <a:xfrm>
            <a:off x="1837683" y="3775278"/>
            <a:ext cx="4440423" cy="968375"/>
            <a:chOff x="9243151" y="5493743"/>
            <a:chExt cx="8313344" cy="1936750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C11EDEB-13C3-40D6-424C-79AC47586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3151" y="5493743"/>
              <a:ext cx="7799388" cy="1936750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rgbClr val="052F5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 dirty="0"/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A928D0AF-E3B7-4AE8-CE42-3BDB9B201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0955" y="5704378"/>
              <a:ext cx="1541964" cy="154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50D01C-15CC-FAA7-91B0-4F0054339F6D}"/>
                </a:ext>
              </a:extLst>
            </p:cNvPr>
            <p:cNvSpPr txBox="1"/>
            <p:nvPr/>
          </p:nvSpPr>
          <p:spPr bwMode="auto">
            <a:xfrm>
              <a:off x="11221417" y="5722343"/>
              <a:ext cx="6335078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217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Poppins" panose="00000500000000000000" pitchFamily="2" charset="0"/>
                  <a:ea typeface="Lato" pitchFamily="34" charset="0"/>
                  <a:cs typeface="Poppins" panose="00000500000000000000" pitchFamily="2" charset="0"/>
                </a:rPr>
                <a:t>WELL-BEING SERVICES AND SOLUTIONS</a:t>
              </a:r>
              <a:endParaRPr lang="id-ID" sz="2000" b="1" dirty="0">
                <a:solidFill>
                  <a:schemeClr val="bg1"/>
                </a:solidFill>
                <a:latin typeface="Poppins" panose="00000500000000000000" pitchFamily="2" charset="0"/>
                <a:ea typeface="Lato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5D1965-7BBB-36F6-9EC3-75D03FA11A48}"/>
                </a:ext>
              </a:extLst>
            </p:cNvPr>
            <p:cNvSpPr txBox="1"/>
            <p:nvPr/>
          </p:nvSpPr>
          <p:spPr bwMode="auto">
            <a:xfrm>
              <a:off x="9922346" y="6014731"/>
              <a:ext cx="63928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217">
                <a:defRPr/>
              </a:pPr>
              <a:r>
                <a:rPr lang="en-US" sz="2400" b="1" dirty="0">
                  <a:solidFill>
                    <a:srgbClr val="052F59"/>
                  </a:solidFill>
                  <a:latin typeface="Lato" pitchFamily="34" charset="0"/>
                  <a:ea typeface="Lato" pitchFamily="34" charset="0"/>
                  <a:cs typeface="Lato" pitchFamily="34" charset="0"/>
                </a:rPr>
                <a:t>2</a:t>
              </a:r>
              <a:endParaRPr lang="id-ID" sz="2400" b="1" dirty="0">
                <a:solidFill>
                  <a:srgbClr val="052F59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C4C45A-F023-E663-1F94-43D29EA7CE90}"/>
              </a:ext>
            </a:extLst>
          </p:cNvPr>
          <p:cNvSpPr txBox="1"/>
          <p:nvPr/>
        </p:nvSpPr>
        <p:spPr>
          <a:xfrm>
            <a:off x="2577520" y="4772967"/>
            <a:ext cx="4926355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This offers state-of-the-art health tracking software, 24/7 telemedicine with a $0 co-pay, online learning modules, Wholeistic</a:t>
            </a:r>
            <a:r>
              <a:rPr lang="en-US" sz="1600" baseline="30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TM</a:t>
            </a:r>
            <a:r>
              <a:rPr lang="en-US" sz="16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Coaching, and more.</a:t>
            </a:r>
          </a:p>
        </p:txBody>
      </p:sp>
    </p:spTree>
    <p:extLst>
      <p:ext uri="{BB962C8B-B14F-4D97-AF65-F5344CB8AC3E}">
        <p14:creationId xmlns:p14="http://schemas.microsoft.com/office/powerpoint/2010/main" val="26899366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yiltem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365B"/>
      </a:accent1>
      <a:accent2>
        <a:srgbClr val="FCBD0B"/>
      </a:accent2>
      <a:accent3>
        <a:srgbClr val="F77F4B"/>
      </a:accent3>
      <a:accent4>
        <a:srgbClr val="BDCFD3"/>
      </a:accent4>
      <a:accent5>
        <a:srgbClr val="CDB090"/>
      </a:accent5>
      <a:accent6>
        <a:srgbClr val="817565"/>
      </a:accent6>
      <a:hlink>
        <a:srgbClr val="253D3D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1631</Words>
  <Application>Microsoft Office PowerPoint</Application>
  <PresentationFormat>Widescreen</PresentationFormat>
  <Paragraphs>333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Aptos</vt:lpstr>
      <vt:lpstr>Arial</vt:lpstr>
      <vt:lpstr>Calibri</vt:lpstr>
      <vt:lpstr>Futura PT Medium</vt:lpstr>
      <vt:lpstr>Lato</vt:lpstr>
      <vt:lpstr>Lora</vt:lpstr>
      <vt:lpstr>Noto Sans</vt:lpstr>
      <vt:lpstr>Open sans</vt:lpstr>
      <vt:lpstr>Poppins</vt:lpstr>
      <vt:lpstr>Poppins ExtraBold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</dc:creator>
  <cp:lastModifiedBy>Jennifer Primakow</cp:lastModifiedBy>
  <cp:revision>58</cp:revision>
  <dcterms:created xsi:type="dcterms:W3CDTF">2020-05-06T10:59:00Z</dcterms:created>
  <dcterms:modified xsi:type="dcterms:W3CDTF">2025-02-13T18:35:19Z</dcterms:modified>
</cp:coreProperties>
</file>