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96" r:id="rId2"/>
    <p:sldId id="257" r:id="rId3"/>
    <p:sldId id="408" r:id="rId4"/>
    <p:sldId id="258" r:id="rId5"/>
    <p:sldId id="397" r:id="rId6"/>
    <p:sldId id="401" r:id="rId7"/>
    <p:sldId id="400" r:id="rId8"/>
    <p:sldId id="259" r:id="rId9"/>
    <p:sldId id="398" r:id="rId10"/>
    <p:sldId id="406" r:id="rId11"/>
    <p:sldId id="407" r:id="rId12"/>
    <p:sldId id="260" r:id="rId13"/>
    <p:sldId id="261" r:id="rId14"/>
    <p:sldId id="265" r:id="rId15"/>
    <p:sldId id="399" r:id="rId16"/>
    <p:sldId id="263" r:id="rId17"/>
    <p:sldId id="26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9" d="100"/>
          <a:sy n="119" d="100"/>
        </p:scale>
        <p:origin x="129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0511DF-976F-469F-A62E-E6C936EB98B2}" type="datetimeFigureOut">
              <a:rPr lang="en-US" smtClean="0"/>
              <a:t>1/6/2022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6A6DB4-0730-4233-9522-A11ECADB4AC4}" type="slidenum">
              <a:rPr lang="en-US" smtClean="0"/>
              <a:t>‹#›</a:t>
            </a:fld>
            <a:endParaRPr lang="en-US"/>
          </a:p>
        </p:txBody>
      </p:sp>
    </p:spTree>
    <p:extLst>
      <p:ext uri="{BB962C8B-B14F-4D97-AF65-F5344CB8AC3E}">
        <p14:creationId xmlns:p14="http://schemas.microsoft.com/office/powerpoint/2010/main" val="1187446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 name="Slide Number Placeholder 3"/>
          <p:cNvSpPr>
            <a:spLocks noGrp="1"/>
          </p:cNvSpPr>
          <p:nvPr>
            <p:ph type="sldNum" sz="quarter" idx="5"/>
          </p:nvPr>
        </p:nvSpPr>
        <p:spPr/>
        <p:txBody>
          <a:bodyPr/>
          <a:lstStyle/>
          <a:p>
            <a:pPr>
              <a:defRPr/>
            </a:pPr>
            <a:fld id="{5F49486D-9363-49E6-BF19-37CB170AE220}" type="slidenum">
              <a:rPr lang="en-US" smtClean="0"/>
              <a:pPr>
                <a:defRPr/>
              </a:pPr>
              <a:t>2</a:t>
            </a:fld>
            <a:endParaRPr lang="en-US" dirty="0"/>
          </a:p>
        </p:txBody>
      </p:sp>
      <p:sp>
        <p:nvSpPr>
          <p:cNvPr id="2" name="Date Placeholder 1"/>
          <p:cNvSpPr>
            <a:spLocks noGrp="1"/>
          </p:cNvSpPr>
          <p:nvPr>
            <p:ph type="dt" idx="10"/>
          </p:nvPr>
        </p:nvSpPr>
        <p:spPr/>
        <p:txBody>
          <a:bodyPr/>
          <a:lstStyle/>
          <a:p>
            <a:pPr>
              <a:defRPr/>
            </a:pPr>
            <a:fld id="{9AF5E65E-ED59-4104-9A9A-477C1ACD5BE5}" type="datetime1">
              <a:rPr lang="en-US" smtClean="0"/>
              <a:t>1/6/2022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3F73235-B04F-4670-93E1-BEB9EF2A933A}" type="datetime1">
              <a:rPr lang="en-US" smtClean="0"/>
              <a:t>1/6/2022</a:t>
            </a:fld>
            <a:endParaRPr lang="en-US"/>
          </a:p>
        </p:txBody>
      </p:sp>
      <p:sp>
        <p:nvSpPr>
          <p:cNvPr id="5" name="Footer Placeholder 4"/>
          <p:cNvSpPr>
            <a:spLocks noGrp="1"/>
          </p:cNvSpPr>
          <p:nvPr>
            <p:ph type="ftr" sz="quarter" idx="11"/>
          </p:nvPr>
        </p:nvSpPr>
        <p:spPr/>
        <p:txBody>
          <a:bodyPr/>
          <a:lstStyle/>
          <a:p>
            <a:r>
              <a:rPr lang="en-US"/>
              <a:t>Basics of the Sunshine Act Webinar as of 01- 2022</a:t>
            </a:r>
          </a:p>
        </p:txBody>
      </p:sp>
      <p:sp>
        <p:nvSpPr>
          <p:cNvPr id="6" name="Slide Number Placeholder 5"/>
          <p:cNvSpPr>
            <a:spLocks noGrp="1"/>
          </p:cNvSpPr>
          <p:nvPr>
            <p:ph type="sldNum" sz="quarter" idx="12"/>
          </p:nvPr>
        </p:nvSpPr>
        <p:spPr/>
        <p:txBody>
          <a:bodyPr/>
          <a:lstStyle/>
          <a:p>
            <a:fld id="{4646B9E9-A869-4280-A585-5F46A78C0AAB}" type="slidenum">
              <a:rPr lang="en-US" smtClean="0"/>
              <a:t>‹#›</a:t>
            </a:fld>
            <a:endParaRPr lang="en-US"/>
          </a:p>
        </p:txBody>
      </p:sp>
    </p:spTree>
    <p:extLst>
      <p:ext uri="{BB962C8B-B14F-4D97-AF65-F5344CB8AC3E}">
        <p14:creationId xmlns:p14="http://schemas.microsoft.com/office/powerpoint/2010/main" val="378192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53DAB9-CDA8-4D1A-AD24-23F201DAB7CA}" type="datetime1">
              <a:rPr lang="en-US" smtClean="0"/>
              <a:t>1/6/2022</a:t>
            </a:fld>
            <a:endParaRPr lang="en-US"/>
          </a:p>
        </p:txBody>
      </p:sp>
      <p:sp>
        <p:nvSpPr>
          <p:cNvPr id="5" name="Footer Placeholder 4"/>
          <p:cNvSpPr>
            <a:spLocks noGrp="1"/>
          </p:cNvSpPr>
          <p:nvPr>
            <p:ph type="ftr" sz="quarter" idx="11"/>
          </p:nvPr>
        </p:nvSpPr>
        <p:spPr/>
        <p:txBody>
          <a:bodyPr/>
          <a:lstStyle/>
          <a:p>
            <a:r>
              <a:rPr lang="en-US"/>
              <a:t>Basics of the Sunshine Act Webinar as of 01- 2022</a:t>
            </a:r>
          </a:p>
        </p:txBody>
      </p:sp>
      <p:sp>
        <p:nvSpPr>
          <p:cNvPr id="6" name="Slide Number Placeholder 5"/>
          <p:cNvSpPr>
            <a:spLocks noGrp="1"/>
          </p:cNvSpPr>
          <p:nvPr>
            <p:ph type="sldNum" sz="quarter" idx="12"/>
          </p:nvPr>
        </p:nvSpPr>
        <p:spPr/>
        <p:txBody>
          <a:bodyPr/>
          <a:lstStyle/>
          <a:p>
            <a:fld id="{4646B9E9-A869-4280-A585-5F46A78C0AAB}" type="slidenum">
              <a:rPr lang="en-US" smtClean="0"/>
              <a:t>‹#›</a:t>
            </a:fld>
            <a:endParaRPr lang="en-US"/>
          </a:p>
        </p:txBody>
      </p:sp>
    </p:spTree>
    <p:extLst>
      <p:ext uri="{BB962C8B-B14F-4D97-AF65-F5344CB8AC3E}">
        <p14:creationId xmlns:p14="http://schemas.microsoft.com/office/powerpoint/2010/main" val="3182735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07EC98-D13C-41B7-B01A-A0B1C5817EAB}" type="datetime1">
              <a:rPr lang="en-US" smtClean="0"/>
              <a:t>1/6/2022</a:t>
            </a:fld>
            <a:endParaRPr lang="en-US"/>
          </a:p>
        </p:txBody>
      </p:sp>
      <p:sp>
        <p:nvSpPr>
          <p:cNvPr id="5" name="Footer Placeholder 4"/>
          <p:cNvSpPr>
            <a:spLocks noGrp="1"/>
          </p:cNvSpPr>
          <p:nvPr>
            <p:ph type="ftr" sz="quarter" idx="11"/>
          </p:nvPr>
        </p:nvSpPr>
        <p:spPr/>
        <p:txBody>
          <a:bodyPr/>
          <a:lstStyle/>
          <a:p>
            <a:r>
              <a:rPr lang="en-US"/>
              <a:t>Basics of the Sunshine Act Webinar as of 01- 2022</a:t>
            </a:r>
          </a:p>
        </p:txBody>
      </p:sp>
      <p:sp>
        <p:nvSpPr>
          <p:cNvPr id="6" name="Slide Number Placeholder 5"/>
          <p:cNvSpPr>
            <a:spLocks noGrp="1"/>
          </p:cNvSpPr>
          <p:nvPr>
            <p:ph type="sldNum" sz="quarter" idx="12"/>
          </p:nvPr>
        </p:nvSpPr>
        <p:spPr/>
        <p:txBody>
          <a:bodyPr/>
          <a:lstStyle/>
          <a:p>
            <a:fld id="{4646B9E9-A869-4280-A585-5F46A78C0AAB}" type="slidenum">
              <a:rPr lang="en-US" smtClean="0"/>
              <a:t>‹#›</a:t>
            </a:fld>
            <a:endParaRPr lang="en-US"/>
          </a:p>
        </p:txBody>
      </p:sp>
    </p:spTree>
    <p:extLst>
      <p:ext uri="{BB962C8B-B14F-4D97-AF65-F5344CB8AC3E}">
        <p14:creationId xmlns:p14="http://schemas.microsoft.com/office/powerpoint/2010/main" val="577285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FFFA13-924C-4221-A2A0-4D3AC4765BBF}" type="datetime1">
              <a:rPr lang="en-US" smtClean="0"/>
              <a:t>1/6/2022</a:t>
            </a:fld>
            <a:endParaRPr lang="en-US"/>
          </a:p>
        </p:txBody>
      </p:sp>
      <p:sp>
        <p:nvSpPr>
          <p:cNvPr id="5" name="Footer Placeholder 4"/>
          <p:cNvSpPr>
            <a:spLocks noGrp="1"/>
          </p:cNvSpPr>
          <p:nvPr>
            <p:ph type="ftr" sz="quarter" idx="11"/>
          </p:nvPr>
        </p:nvSpPr>
        <p:spPr/>
        <p:txBody>
          <a:bodyPr/>
          <a:lstStyle/>
          <a:p>
            <a:r>
              <a:rPr lang="en-US"/>
              <a:t>Basics of the Sunshine Act Webinar as of 01- 2022</a:t>
            </a:r>
          </a:p>
        </p:txBody>
      </p:sp>
      <p:sp>
        <p:nvSpPr>
          <p:cNvPr id="6" name="Slide Number Placeholder 5"/>
          <p:cNvSpPr>
            <a:spLocks noGrp="1"/>
          </p:cNvSpPr>
          <p:nvPr>
            <p:ph type="sldNum" sz="quarter" idx="12"/>
          </p:nvPr>
        </p:nvSpPr>
        <p:spPr/>
        <p:txBody>
          <a:bodyPr/>
          <a:lstStyle/>
          <a:p>
            <a:fld id="{4646B9E9-A869-4280-A585-5F46A78C0AAB}" type="slidenum">
              <a:rPr lang="en-US" smtClean="0"/>
              <a:t>‹#›</a:t>
            </a:fld>
            <a:endParaRPr lang="en-US"/>
          </a:p>
        </p:txBody>
      </p:sp>
    </p:spTree>
    <p:extLst>
      <p:ext uri="{BB962C8B-B14F-4D97-AF65-F5344CB8AC3E}">
        <p14:creationId xmlns:p14="http://schemas.microsoft.com/office/powerpoint/2010/main" val="255281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C60758-40A5-41C2-839B-FA9C76F89050}" type="datetime1">
              <a:rPr lang="en-US" smtClean="0"/>
              <a:t>1/6/2022</a:t>
            </a:fld>
            <a:endParaRPr lang="en-US"/>
          </a:p>
        </p:txBody>
      </p:sp>
      <p:sp>
        <p:nvSpPr>
          <p:cNvPr id="5" name="Footer Placeholder 4"/>
          <p:cNvSpPr>
            <a:spLocks noGrp="1"/>
          </p:cNvSpPr>
          <p:nvPr>
            <p:ph type="ftr" sz="quarter" idx="11"/>
          </p:nvPr>
        </p:nvSpPr>
        <p:spPr/>
        <p:txBody>
          <a:bodyPr/>
          <a:lstStyle/>
          <a:p>
            <a:r>
              <a:rPr lang="en-US"/>
              <a:t>Basics of the Sunshine Act Webinar as of 01- 2022</a:t>
            </a:r>
          </a:p>
        </p:txBody>
      </p:sp>
      <p:sp>
        <p:nvSpPr>
          <p:cNvPr id="6" name="Slide Number Placeholder 5"/>
          <p:cNvSpPr>
            <a:spLocks noGrp="1"/>
          </p:cNvSpPr>
          <p:nvPr>
            <p:ph type="sldNum" sz="quarter" idx="12"/>
          </p:nvPr>
        </p:nvSpPr>
        <p:spPr/>
        <p:txBody>
          <a:bodyPr/>
          <a:lstStyle/>
          <a:p>
            <a:fld id="{4646B9E9-A869-4280-A585-5F46A78C0AAB}" type="slidenum">
              <a:rPr lang="en-US" smtClean="0"/>
              <a:t>‹#›</a:t>
            </a:fld>
            <a:endParaRPr lang="en-US"/>
          </a:p>
        </p:txBody>
      </p:sp>
    </p:spTree>
    <p:extLst>
      <p:ext uri="{BB962C8B-B14F-4D97-AF65-F5344CB8AC3E}">
        <p14:creationId xmlns:p14="http://schemas.microsoft.com/office/powerpoint/2010/main" val="1124368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6E4D0F-7AA4-46A2-B26E-CD0F9270967E}" type="datetime1">
              <a:rPr lang="en-US" smtClean="0"/>
              <a:t>1/6/2022</a:t>
            </a:fld>
            <a:endParaRPr lang="en-US"/>
          </a:p>
        </p:txBody>
      </p:sp>
      <p:sp>
        <p:nvSpPr>
          <p:cNvPr id="6" name="Footer Placeholder 5"/>
          <p:cNvSpPr>
            <a:spLocks noGrp="1"/>
          </p:cNvSpPr>
          <p:nvPr>
            <p:ph type="ftr" sz="quarter" idx="11"/>
          </p:nvPr>
        </p:nvSpPr>
        <p:spPr/>
        <p:txBody>
          <a:bodyPr/>
          <a:lstStyle/>
          <a:p>
            <a:r>
              <a:rPr lang="en-US"/>
              <a:t>Basics of the Sunshine Act Webinar as of 01- 2022</a:t>
            </a:r>
          </a:p>
        </p:txBody>
      </p:sp>
      <p:sp>
        <p:nvSpPr>
          <p:cNvPr id="7" name="Slide Number Placeholder 6"/>
          <p:cNvSpPr>
            <a:spLocks noGrp="1"/>
          </p:cNvSpPr>
          <p:nvPr>
            <p:ph type="sldNum" sz="quarter" idx="12"/>
          </p:nvPr>
        </p:nvSpPr>
        <p:spPr/>
        <p:txBody>
          <a:bodyPr/>
          <a:lstStyle/>
          <a:p>
            <a:fld id="{4646B9E9-A869-4280-A585-5F46A78C0AAB}" type="slidenum">
              <a:rPr lang="en-US" smtClean="0"/>
              <a:t>‹#›</a:t>
            </a:fld>
            <a:endParaRPr lang="en-US"/>
          </a:p>
        </p:txBody>
      </p:sp>
    </p:spTree>
    <p:extLst>
      <p:ext uri="{BB962C8B-B14F-4D97-AF65-F5344CB8AC3E}">
        <p14:creationId xmlns:p14="http://schemas.microsoft.com/office/powerpoint/2010/main" val="2435285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DC427C1-5F6E-45D3-839B-EA27B47CE730}" type="datetime1">
              <a:rPr lang="en-US" smtClean="0"/>
              <a:t>1/6/2022</a:t>
            </a:fld>
            <a:endParaRPr lang="en-US"/>
          </a:p>
        </p:txBody>
      </p:sp>
      <p:sp>
        <p:nvSpPr>
          <p:cNvPr id="8" name="Footer Placeholder 7"/>
          <p:cNvSpPr>
            <a:spLocks noGrp="1"/>
          </p:cNvSpPr>
          <p:nvPr>
            <p:ph type="ftr" sz="quarter" idx="11"/>
          </p:nvPr>
        </p:nvSpPr>
        <p:spPr/>
        <p:txBody>
          <a:bodyPr/>
          <a:lstStyle/>
          <a:p>
            <a:r>
              <a:rPr lang="en-US"/>
              <a:t>Basics of the Sunshine Act Webinar as of 01- 2022</a:t>
            </a:r>
          </a:p>
        </p:txBody>
      </p:sp>
      <p:sp>
        <p:nvSpPr>
          <p:cNvPr id="9" name="Slide Number Placeholder 8"/>
          <p:cNvSpPr>
            <a:spLocks noGrp="1"/>
          </p:cNvSpPr>
          <p:nvPr>
            <p:ph type="sldNum" sz="quarter" idx="12"/>
          </p:nvPr>
        </p:nvSpPr>
        <p:spPr/>
        <p:txBody>
          <a:bodyPr/>
          <a:lstStyle/>
          <a:p>
            <a:fld id="{4646B9E9-A869-4280-A585-5F46A78C0AAB}" type="slidenum">
              <a:rPr lang="en-US" smtClean="0"/>
              <a:t>‹#›</a:t>
            </a:fld>
            <a:endParaRPr lang="en-US"/>
          </a:p>
        </p:txBody>
      </p:sp>
    </p:spTree>
    <p:extLst>
      <p:ext uri="{BB962C8B-B14F-4D97-AF65-F5344CB8AC3E}">
        <p14:creationId xmlns:p14="http://schemas.microsoft.com/office/powerpoint/2010/main" val="814596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93D5E03-BB6C-4B86-8A60-45E3D0C23D8C}" type="datetime1">
              <a:rPr lang="en-US" smtClean="0"/>
              <a:t>1/6/2022</a:t>
            </a:fld>
            <a:endParaRPr lang="en-US"/>
          </a:p>
        </p:txBody>
      </p:sp>
      <p:sp>
        <p:nvSpPr>
          <p:cNvPr id="4" name="Footer Placeholder 3"/>
          <p:cNvSpPr>
            <a:spLocks noGrp="1"/>
          </p:cNvSpPr>
          <p:nvPr>
            <p:ph type="ftr" sz="quarter" idx="11"/>
          </p:nvPr>
        </p:nvSpPr>
        <p:spPr/>
        <p:txBody>
          <a:bodyPr/>
          <a:lstStyle/>
          <a:p>
            <a:r>
              <a:rPr lang="en-US"/>
              <a:t>Basics of the Sunshine Act Webinar as of 01- 2022</a:t>
            </a:r>
          </a:p>
        </p:txBody>
      </p:sp>
      <p:sp>
        <p:nvSpPr>
          <p:cNvPr id="5" name="Slide Number Placeholder 4"/>
          <p:cNvSpPr>
            <a:spLocks noGrp="1"/>
          </p:cNvSpPr>
          <p:nvPr>
            <p:ph type="sldNum" sz="quarter" idx="12"/>
          </p:nvPr>
        </p:nvSpPr>
        <p:spPr/>
        <p:txBody>
          <a:bodyPr/>
          <a:lstStyle/>
          <a:p>
            <a:fld id="{4646B9E9-A869-4280-A585-5F46A78C0AAB}" type="slidenum">
              <a:rPr lang="en-US" smtClean="0"/>
              <a:t>‹#›</a:t>
            </a:fld>
            <a:endParaRPr lang="en-US"/>
          </a:p>
        </p:txBody>
      </p:sp>
    </p:spTree>
    <p:extLst>
      <p:ext uri="{BB962C8B-B14F-4D97-AF65-F5344CB8AC3E}">
        <p14:creationId xmlns:p14="http://schemas.microsoft.com/office/powerpoint/2010/main" val="2500441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425736-5CBB-4097-A3C6-D6A68BC15FA4}" type="datetime1">
              <a:rPr lang="en-US" smtClean="0"/>
              <a:t>1/6/2022</a:t>
            </a:fld>
            <a:endParaRPr lang="en-US"/>
          </a:p>
        </p:txBody>
      </p:sp>
      <p:sp>
        <p:nvSpPr>
          <p:cNvPr id="3" name="Footer Placeholder 2"/>
          <p:cNvSpPr>
            <a:spLocks noGrp="1"/>
          </p:cNvSpPr>
          <p:nvPr>
            <p:ph type="ftr" sz="quarter" idx="11"/>
          </p:nvPr>
        </p:nvSpPr>
        <p:spPr/>
        <p:txBody>
          <a:bodyPr/>
          <a:lstStyle/>
          <a:p>
            <a:r>
              <a:rPr lang="en-US"/>
              <a:t>Basics of the Sunshine Act Webinar as of 01- 2022</a:t>
            </a:r>
          </a:p>
        </p:txBody>
      </p:sp>
      <p:sp>
        <p:nvSpPr>
          <p:cNvPr id="4" name="Slide Number Placeholder 3"/>
          <p:cNvSpPr>
            <a:spLocks noGrp="1"/>
          </p:cNvSpPr>
          <p:nvPr>
            <p:ph type="sldNum" sz="quarter" idx="12"/>
          </p:nvPr>
        </p:nvSpPr>
        <p:spPr/>
        <p:txBody>
          <a:bodyPr/>
          <a:lstStyle/>
          <a:p>
            <a:fld id="{4646B9E9-A869-4280-A585-5F46A78C0AAB}" type="slidenum">
              <a:rPr lang="en-US" smtClean="0"/>
              <a:t>‹#›</a:t>
            </a:fld>
            <a:endParaRPr lang="en-US"/>
          </a:p>
        </p:txBody>
      </p:sp>
    </p:spTree>
    <p:extLst>
      <p:ext uri="{BB962C8B-B14F-4D97-AF65-F5344CB8AC3E}">
        <p14:creationId xmlns:p14="http://schemas.microsoft.com/office/powerpoint/2010/main" val="1047786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33460C-EA9D-42E3-8BF3-7E65D6F642DD}" type="datetime1">
              <a:rPr lang="en-US" smtClean="0"/>
              <a:t>1/6/2022</a:t>
            </a:fld>
            <a:endParaRPr lang="en-US"/>
          </a:p>
        </p:txBody>
      </p:sp>
      <p:sp>
        <p:nvSpPr>
          <p:cNvPr id="6" name="Footer Placeholder 5"/>
          <p:cNvSpPr>
            <a:spLocks noGrp="1"/>
          </p:cNvSpPr>
          <p:nvPr>
            <p:ph type="ftr" sz="quarter" idx="11"/>
          </p:nvPr>
        </p:nvSpPr>
        <p:spPr/>
        <p:txBody>
          <a:bodyPr/>
          <a:lstStyle/>
          <a:p>
            <a:r>
              <a:rPr lang="en-US"/>
              <a:t>Basics of the Sunshine Act Webinar as of 01- 2022</a:t>
            </a:r>
          </a:p>
        </p:txBody>
      </p:sp>
      <p:sp>
        <p:nvSpPr>
          <p:cNvPr id="7" name="Slide Number Placeholder 6"/>
          <p:cNvSpPr>
            <a:spLocks noGrp="1"/>
          </p:cNvSpPr>
          <p:nvPr>
            <p:ph type="sldNum" sz="quarter" idx="12"/>
          </p:nvPr>
        </p:nvSpPr>
        <p:spPr/>
        <p:txBody>
          <a:bodyPr/>
          <a:lstStyle/>
          <a:p>
            <a:fld id="{4646B9E9-A869-4280-A585-5F46A78C0AAB}" type="slidenum">
              <a:rPr lang="en-US" smtClean="0"/>
              <a:t>‹#›</a:t>
            </a:fld>
            <a:endParaRPr lang="en-US"/>
          </a:p>
        </p:txBody>
      </p:sp>
    </p:spTree>
    <p:extLst>
      <p:ext uri="{BB962C8B-B14F-4D97-AF65-F5344CB8AC3E}">
        <p14:creationId xmlns:p14="http://schemas.microsoft.com/office/powerpoint/2010/main" val="4127314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04519F-B253-462B-BE88-89179B66BF8D}" type="datetime1">
              <a:rPr lang="en-US" smtClean="0"/>
              <a:t>1/6/2022</a:t>
            </a:fld>
            <a:endParaRPr lang="en-US"/>
          </a:p>
        </p:txBody>
      </p:sp>
      <p:sp>
        <p:nvSpPr>
          <p:cNvPr id="6" name="Footer Placeholder 5"/>
          <p:cNvSpPr>
            <a:spLocks noGrp="1"/>
          </p:cNvSpPr>
          <p:nvPr>
            <p:ph type="ftr" sz="quarter" idx="11"/>
          </p:nvPr>
        </p:nvSpPr>
        <p:spPr/>
        <p:txBody>
          <a:bodyPr/>
          <a:lstStyle/>
          <a:p>
            <a:r>
              <a:rPr lang="en-US"/>
              <a:t>Basics of the Sunshine Act Webinar as of 01- 2022</a:t>
            </a:r>
          </a:p>
        </p:txBody>
      </p:sp>
      <p:sp>
        <p:nvSpPr>
          <p:cNvPr id="7" name="Slide Number Placeholder 6"/>
          <p:cNvSpPr>
            <a:spLocks noGrp="1"/>
          </p:cNvSpPr>
          <p:nvPr>
            <p:ph type="sldNum" sz="quarter" idx="12"/>
          </p:nvPr>
        </p:nvSpPr>
        <p:spPr/>
        <p:txBody>
          <a:bodyPr/>
          <a:lstStyle/>
          <a:p>
            <a:fld id="{4646B9E9-A869-4280-A585-5F46A78C0AAB}" type="slidenum">
              <a:rPr lang="en-US" smtClean="0"/>
              <a:t>‹#›</a:t>
            </a:fld>
            <a:endParaRPr lang="en-US"/>
          </a:p>
        </p:txBody>
      </p:sp>
    </p:spTree>
    <p:extLst>
      <p:ext uri="{BB962C8B-B14F-4D97-AF65-F5344CB8AC3E}">
        <p14:creationId xmlns:p14="http://schemas.microsoft.com/office/powerpoint/2010/main" val="3984231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D64362-63EA-4C0A-9B8D-25170A2B8387}" type="datetime1">
              <a:rPr lang="en-US" smtClean="0"/>
              <a:t>1/6/2022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Basics of the Sunshine Act Webinar as of 01- 2022</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46B9E9-A869-4280-A585-5F46A78C0AAB}" type="slidenum">
              <a:rPr lang="en-US" smtClean="0"/>
              <a:t>‹#›</a:t>
            </a:fld>
            <a:endParaRPr lang="en-US"/>
          </a:p>
        </p:txBody>
      </p:sp>
    </p:spTree>
    <p:extLst>
      <p:ext uri="{BB962C8B-B14F-4D97-AF65-F5344CB8AC3E}">
        <p14:creationId xmlns:p14="http://schemas.microsoft.com/office/powerpoint/2010/main" val="3113176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records@pa.gov" TargetMode="Externa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1.jpeg"/><Relationship Id="rId4" Type="http://schemas.openxmlformats.org/officeDocument/2006/relationships/hyperlink" Target="https://www.openrecords.pa.gov/"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RA-DCOORTRAINING@pa.gov" TargetMode="External"/><Relationship Id="rId2" Type="http://schemas.openxmlformats.org/officeDocument/2006/relationships/hyperlink" Target="http://www.openrecords.p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57450"/>
            <a:ext cx="8229600" cy="3257550"/>
          </a:xfrm>
        </p:spPr>
        <p:txBody>
          <a:bodyPr>
            <a:normAutofit fontScale="85000" lnSpcReduction="10000"/>
          </a:bodyPr>
          <a:lstStyle/>
          <a:p>
            <a:pPr marL="0" indent="0">
              <a:buNone/>
            </a:pPr>
            <a:r>
              <a:rPr lang="en-US" b="1" u="sng" dirty="0"/>
              <a:t>The Office of Open Records webinar will begin soon</a:t>
            </a:r>
          </a:p>
          <a:p>
            <a:r>
              <a:rPr lang="en-US" dirty="0"/>
              <a:t>Use the “Conversation” box to submit questions</a:t>
            </a:r>
          </a:p>
          <a:p>
            <a:r>
              <a:rPr lang="en-US" dirty="0"/>
              <a:t>Submitted questions are records under the RTKL</a:t>
            </a:r>
          </a:p>
          <a:p>
            <a:r>
              <a:rPr lang="en-US" dirty="0"/>
              <a:t>After the webinar ends:</a:t>
            </a:r>
          </a:p>
          <a:p>
            <a:pPr lvl="1">
              <a:buFont typeface="Wingdings" panose="05000000000000000000" pitchFamily="2" charset="2"/>
              <a:buChar char="§"/>
            </a:pPr>
            <a:r>
              <a:rPr lang="en-US" dirty="0"/>
              <a:t>Email </a:t>
            </a:r>
            <a:r>
              <a:rPr lang="en-US" dirty="0">
                <a:hlinkClick r:id="rId3"/>
              </a:rPr>
              <a:t>openrecords@pa.gov</a:t>
            </a:r>
            <a:r>
              <a:rPr lang="en-US" dirty="0"/>
              <a:t> or call 717-346-9903</a:t>
            </a:r>
          </a:p>
          <a:p>
            <a:r>
              <a:rPr lang="en-US" dirty="0"/>
              <a:t>OOR website has resources for agencies &amp; requesters</a:t>
            </a:r>
          </a:p>
          <a:p>
            <a:pPr lvl="1">
              <a:buFont typeface="Wingdings" panose="05000000000000000000" pitchFamily="2" charset="2"/>
              <a:buChar char="§"/>
            </a:pPr>
            <a:r>
              <a:rPr lang="en-US" dirty="0">
                <a:hlinkClick r:id="rId4"/>
              </a:rPr>
              <a:t>https://www.openrecords.pa.gov/</a:t>
            </a:r>
            <a:endParaRPr lang="en-US" dirty="0"/>
          </a:p>
        </p:txBody>
      </p:sp>
      <p:pic>
        <p:nvPicPr>
          <p:cNvPr id="4" name="Picture 2" descr="O:\ExecutiveOffice_241010100\OOR_Logos_and_Pictures\Open Records_Logo elongated.JPG">
            <a:extLst>
              <a:ext uri="{FF2B5EF4-FFF2-40B4-BE49-F238E27FC236}">
                <a16:creationId xmlns:a16="http://schemas.microsoft.com/office/drawing/2014/main" id="{8C214739-4557-4EAC-8D53-B7D0797A7CC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6206" y="1200151"/>
            <a:ext cx="4471589" cy="1093622"/>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a:extLst>
              <a:ext uri="{FF2B5EF4-FFF2-40B4-BE49-F238E27FC236}">
                <a16:creationId xmlns:a16="http://schemas.microsoft.com/office/drawing/2014/main" id="{D75DC8F5-FD31-4401-A1C0-6E793868C079}"/>
              </a:ext>
            </a:extLst>
          </p:cNvPr>
          <p:cNvSpPr>
            <a:spLocks noGrp="1"/>
          </p:cNvSpPr>
          <p:nvPr>
            <p:ph type="ftr" sz="quarter" idx="11"/>
          </p:nvPr>
        </p:nvSpPr>
        <p:spPr/>
        <p:txBody>
          <a:bodyPr/>
          <a:lstStyle/>
          <a:p>
            <a:r>
              <a:rPr lang="en-US"/>
              <a:t>Basics of the Sunshine Act Webinar as of 01- 2022</a:t>
            </a:r>
            <a:endParaRPr lang="en-US" dirty="0"/>
          </a:p>
        </p:txBody>
      </p:sp>
    </p:spTree>
    <p:custDataLst>
      <p:tags r:id="rId1"/>
    </p:custDataLst>
    <p:extLst>
      <p:ext uri="{BB962C8B-B14F-4D97-AF65-F5344CB8AC3E}">
        <p14:creationId xmlns:p14="http://schemas.microsoft.com/office/powerpoint/2010/main" val="2685242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249944-675B-4AE8-A71C-8E5CCCEA5202}"/>
              </a:ext>
            </a:extLst>
          </p:cNvPr>
          <p:cNvSpPr>
            <a:spLocks noGrp="1"/>
          </p:cNvSpPr>
          <p:nvPr>
            <p:ph idx="1"/>
          </p:nvPr>
        </p:nvSpPr>
        <p:spPr/>
        <p:txBody>
          <a:bodyPr>
            <a:normAutofit lnSpcReduction="10000"/>
          </a:bodyPr>
          <a:lstStyle/>
          <a:p>
            <a:r>
              <a:rPr lang="en-US" dirty="0"/>
              <a:t>All agencies must post an agenda of issues to be deliberated on or planned official action at least 24 hours prior to the public meeting.</a:t>
            </a:r>
          </a:p>
          <a:p>
            <a:r>
              <a:rPr lang="en-US" dirty="0"/>
              <a:t>Includes Regular and Special meetings</a:t>
            </a:r>
          </a:p>
          <a:p>
            <a:r>
              <a:rPr lang="en-US" dirty="0"/>
              <a:t>Does not include work sessions, conferences, and Executive Sessions</a:t>
            </a:r>
          </a:p>
          <a:p>
            <a:r>
              <a:rPr lang="en-US" dirty="0"/>
              <a:t>Websites*, agency offices, and meeting sites, and available at the meeting itself</a:t>
            </a:r>
          </a:p>
          <a:p>
            <a:pPr marL="0" indent="0">
              <a:buNone/>
            </a:pPr>
            <a:r>
              <a:rPr lang="en-US" dirty="0"/>
              <a:t> </a:t>
            </a:r>
            <a:r>
              <a:rPr lang="en-US" sz="1800" dirty="0"/>
              <a:t>*(including other social media platforms i.e.: Facebook)</a:t>
            </a:r>
          </a:p>
          <a:p>
            <a:endParaRPr lang="en-US" dirty="0"/>
          </a:p>
        </p:txBody>
      </p:sp>
      <p:sp>
        <p:nvSpPr>
          <p:cNvPr id="4" name="Footer Placeholder 3">
            <a:extLst>
              <a:ext uri="{FF2B5EF4-FFF2-40B4-BE49-F238E27FC236}">
                <a16:creationId xmlns:a16="http://schemas.microsoft.com/office/drawing/2014/main" id="{0216FC6B-AB9E-4EC6-8EA7-06DF583F08D3}"/>
              </a:ext>
            </a:extLst>
          </p:cNvPr>
          <p:cNvSpPr>
            <a:spLocks noGrp="1"/>
          </p:cNvSpPr>
          <p:nvPr>
            <p:ph type="ftr" sz="quarter" idx="11"/>
          </p:nvPr>
        </p:nvSpPr>
        <p:spPr/>
        <p:txBody>
          <a:bodyPr/>
          <a:lstStyle/>
          <a:p>
            <a:r>
              <a:rPr lang="en-US"/>
              <a:t>Basics of the Sunshine Act Webinar as of 01- 2022</a:t>
            </a:r>
          </a:p>
        </p:txBody>
      </p:sp>
      <p:sp>
        <p:nvSpPr>
          <p:cNvPr id="5" name="Title 1">
            <a:extLst>
              <a:ext uri="{FF2B5EF4-FFF2-40B4-BE49-F238E27FC236}">
                <a16:creationId xmlns:a16="http://schemas.microsoft.com/office/drawing/2014/main" id="{2EBFCAF0-99BA-45A6-A943-1477BDF7BB19}"/>
              </a:ext>
            </a:extLst>
          </p:cNvPr>
          <p:cNvSpPr>
            <a:spLocks noGrp="1"/>
          </p:cNvSpPr>
          <p:nvPr>
            <p:ph type="title"/>
          </p:nvPr>
        </p:nvSpPr>
        <p:spPr>
          <a:xfrm>
            <a:off x="457200" y="274638"/>
            <a:ext cx="8229600" cy="1143000"/>
          </a:xfrm>
          <a:solidFill>
            <a:schemeClr val="tx2"/>
          </a:solidFill>
        </p:spPr>
        <p:txBody>
          <a:bodyPr/>
          <a:lstStyle/>
          <a:p>
            <a:r>
              <a:rPr lang="en-US" dirty="0">
                <a:solidFill>
                  <a:schemeClr val="bg1"/>
                </a:solidFill>
              </a:rPr>
              <a:t>Agendas</a:t>
            </a:r>
          </a:p>
        </p:txBody>
      </p:sp>
    </p:spTree>
    <p:extLst>
      <p:ext uri="{BB962C8B-B14F-4D97-AF65-F5344CB8AC3E}">
        <p14:creationId xmlns:p14="http://schemas.microsoft.com/office/powerpoint/2010/main" val="3597026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AAE73A-0D83-43F4-8BE9-4F717089D5F5}"/>
              </a:ext>
            </a:extLst>
          </p:cNvPr>
          <p:cNvSpPr>
            <a:spLocks noGrp="1"/>
          </p:cNvSpPr>
          <p:nvPr>
            <p:ph idx="1"/>
          </p:nvPr>
        </p:nvSpPr>
        <p:spPr/>
        <p:txBody>
          <a:bodyPr>
            <a:normAutofit fontScale="85000" lnSpcReduction="20000"/>
          </a:bodyPr>
          <a:lstStyle/>
          <a:p>
            <a:pPr marL="0" indent="0">
              <a:buNone/>
            </a:pPr>
            <a:r>
              <a:rPr lang="en-US" dirty="0"/>
              <a:t>Changing the Agenda</a:t>
            </a:r>
          </a:p>
          <a:p>
            <a:pPr marL="0" indent="0">
              <a:buNone/>
            </a:pPr>
            <a:r>
              <a:rPr lang="en-US" dirty="0"/>
              <a:t>- Before the Meeting:</a:t>
            </a:r>
          </a:p>
          <a:p>
            <a:r>
              <a:rPr lang="en-US" dirty="0"/>
              <a:t>“di </a:t>
            </a:r>
            <a:r>
              <a:rPr lang="en-US" dirty="0" err="1"/>
              <a:t>minimus</a:t>
            </a:r>
            <a:r>
              <a:rPr lang="en-US" dirty="0"/>
              <a:t>” with no expenditure of funds or entering into a contract</a:t>
            </a:r>
          </a:p>
          <a:p>
            <a:pPr marL="0" indent="0">
              <a:buNone/>
            </a:pPr>
            <a:r>
              <a:rPr lang="en-US" dirty="0"/>
              <a:t>- During the Meeting:</a:t>
            </a:r>
          </a:p>
          <a:p>
            <a:r>
              <a:rPr lang="en-US" dirty="0"/>
              <a:t>If initiated by the public – can be deferred to a future meeting</a:t>
            </a:r>
          </a:p>
          <a:p>
            <a:r>
              <a:rPr lang="en-US" dirty="0"/>
              <a:t>If initiated by the board by majority vote:</a:t>
            </a:r>
          </a:p>
          <a:p>
            <a:pPr lvl="1"/>
            <a:r>
              <a:rPr lang="en-US" dirty="0"/>
              <a:t>Reason must be announced prior to official action</a:t>
            </a:r>
          </a:p>
          <a:p>
            <a:pPr lvl="1"/>
            <a:r>
              <a:rPr lang="en-US" dirty="0"/>
              <a:t>Amended agenda must be posted within 24 hours</a:t>
            </a:r>
          </a:p>
          <a:p>
            <a:pPr lvl="1"/>
            <a:r>
              <a:rPr lang="en-US" dirty="0"/>
              <a:t>Minutes must reflect the change</a:t>
            </a:r>
          </a:p>
          <a:p>
            <a:endParaRPr lang="en-US" dirty="0"/>
          </a:p>
        </p:txBody>
      </p:sp>
      <p:sp>
        <p:nvSpPr>
          <p:cNvPr id="4" name="Footer Placeholder 3">
            <a:extLst>
              <a:ext uri="{FF2B5EF4-FFF2-40B4-BE49-F238E27FC236}">
                <a16:creationId xmlns:a16="http://schemas.microsoft.com/office/drawing/2014/main" id="{424D92C5-4996-48CF-B1F7-92CE86222751}"/>
              </a:ext>
            </a:extLst>
          </p:cNvPr>
          <p:cNvSpPr>
            <a:spLocks noGrp="1"/>
          </p:cNvSpPr>
          <p:nvPr>
            <p:ph type="ftr" sz="quarter" idx="11"/>
          </p:nvPr>
        </p:nvSpPr>
        <p:spPr/>
        <p:txBody>
          <a:bodyPr/>
          <a:lstStyle/>
          <a:p>
            <a:r>
              <a:rPr lang="en-US"/>
              <a:t>Basics of the Sunshine Act Webinar as of 01- 2022</a:t>
            </a:r>
          </a:p>
        </p:txBody>
      </p:sp>
      <p:sp>
        <p:nvSpPr>
          <p:cNvPr id="5" name="Title 1">
            <a:extLst>
              <a:ext uri="{FF2B5EF4-FFF2-40B4-BE49-F238E27FC236}">
                <a16:creationId xmlns:a16="http://schemas.microsoft.com/office/drawing/2014/main" id="{13922BCC-E992-4DAD-8D04-5264E8DBA464}"/>
              </a:ext>
            </a:extLst>
          </p:cNvPr>
          <p:cNvSpPr>
            <a:spLocks noGrp="1"/>
          </p:cNvSpPr>
          <p:nvPr>
            <p:ph type="title"/>
          </p:nvPr>
        </p:nvSpPr>
        <p:spPr>
          <a:xfrm>
            <a:off x="457200" y="274638"/>
            <a:ext cx="8229600" cy="1143000"/>
          </a:xfrm>
          <a:solidFill>
            <a:schemeClr val="tx2"/>
          </a:solidFill>
        </p:spPr>
        <p:txBody>
          <a:bodyPr/>
          <a:lstStyle/>
          <a:p>
            <a:r>
              <a:rPr lang="en-US" dirty="0">
                <a:solidFill>
                  <a:schemeClr val="bg1"/>
                </a:solidFill>
              </a:rPr>
              <a:t>Agendas continued</a:t>
            </a:r>
          </a:p>
        </p:txBody>
      </p:sp>
    </p:spTree>
    <p:extLst>
      <p:ext uri="{BB962C8B-B14F-4D97-AF65-F5344CB8AC3E}">
        <p14:creationId xmlns:p14="http://schemas.microsoft.com/office/powerpoint/2010/main" val="1131073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dirty="0">
                <a:solidFill>
                  <a:schemeClr val="bg1"/>
                </a:solidFill>
              </a:rPr>
              <a:t>Public Comment</a:t>
            </a:r>
          </a:p>
        </p:txBody>
      </p:sp>
      <p:sp>
        <p:nvSpPr>
          <p:cNvPr id="3" name="Content Placeholder 2"/>
          <p:cNvSpPr>
            <a:spLocks noGrp="1"/>
          </p:cNvSpPr>
          <p:nvPr>
            <p:ph idx="1"/>
          </p:nvPr>
        </p:nvSpPr>
        <p:spPr/>
        <p:txBody>
          <a:bodyPr>
            <a:normAutofit/>
          </a:bodyPr>
          <a:lstStyle/>
          <a:p>
            <a:r>
              <a:rPr lang="en-US" dirty="0"/>
              <a:t>Commenters can be limited to residents and taxpayers</a:t>
            </a:r>
          </a:p>
          <a:p>
            <a:r>
              <a:rPr lang="en-US" dirty="0"/>
              <a:t>Right to comment on issues that are or may be before the board (before any pertinent votes)</a:t>
            </a:r>
          </a:p>
          <a:p>
            <a:r>
              <a:rPr lang="en-US" dirty="0"/>
              <a:t>Board may establish </a:t>
            </a:r>
            <a:r>
              <a:rPr lang="en-US" i="1" dirty="0"/>
              <a:t>reasonable</a:t>
            </a:r>
            <a:r>
              <a:rPr lang="en-US" dirty="0"/>
              <a:t> rules for public comment (time limits, spokespersons, specific v. general)</a:t>
            </a:r>
          </a:p>
        </p:txBody>
      </p:sp>
      <p:sp>
        <p:nvSpPr>
          <p:cNvPr id="4" name="Footer Placeholder 3">
            <a:extLst>
              <a:ext uri="{FF2B5EF4-FFF2-40B4-BE49-F238E27FC236}">
                <a16:creationId xmlns:a16="http://schemas.microsoft.com/office/drawing/2014/main" id="{BE66C44B-86AC-41ED-A1A8-99C5AB0986A6}"/>
              </a:ext>
            </a:extLst>
          </p:cNvPr>
          <p:cNvSpPr>
            <a:spLocks noGrp="1"/>
          </p:cNvSpPr>
          <p:nvPr>
            <p:ph type="ftr" sz="quarter" idx="11"/>
          </p:nvPr>
        </p:nvSpPr>
        <p:spPr/>
        <p:txBody>
          <a:bodyPr/>
          <a:lstStyle/>
          <a:p>
            <a:r>
              <a:rPr lang="en-US"/>
              <a:t>Basics of the Sunshine Act Webinar as of 01- 2022</a:t>
            </a:r>
          </a:p>
        </p:txBody>
      </p:sp>
    </p:spTree>
    <p:extLst>
      <p:ext uri="{BB962C8B-B14F-4D97-AF65-F5344CB8AC3E}">
        <p14:creationId xmlns:p14="http://schemas.microsoft.com/office/powerpoint/2010/main" val="2350732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dirty="0">
                <a:solidFill>
                  <a:schemeClr val="bg1"/>
                </a:solidFill>
              </a:rPr>
              <a:t>Executive Sessions</a:t>
            </a:r>
          </a:p>
        </p:txBody>
      </p:sp>
      <p:sp>
        <p:nvSpPr>
          <p:cNvPr id="3" name="Content Placeholder 2"/>
          <p:cNvSpPr>
            <a:spLocks noGrp="1"/>
          </p:cNvSpPr>
          <p:nvPr>
            <p:ph idx="1"/>
          </p:nvPr>
        </p:nvSpPr>
        <p:spPr/>
        <p:txBody>
          <a:bodyPr/>
          <a:lstStyle/>
          <a:p>
            <a:r>
              <a:rPr lang="en-US" dirty="0"/>
              <a:t>Can be held before, during, or after an open meeting, or announced for some future time</a:t>
            </a:r>
          </a:p>
          <a:p>
            <a:r>
              <a:rPr lang="en-US" i="1" dirty="0"/>
              <a:t>Complete</a:t>
            </a:r>
            <a:r>
              <a:rPr lang="en-US" dirty="0"/>
              <a:t> reason must be announced during the open meeting (Reading v. Reading Eagle)</a:t>
            </a:r>
          </a:p>
          <a:p>
            <a:r>
              <a:rPr lang="en-US" dirty="0"/>
              <a:t>No requirement for minutes</a:t>
            </a:r>
          </a:p>
          <a:p>
            <a:r>
              <a:rPr lang="en-US" dirty="0"/>
              <a:t>No official action can be taken during an Executive Session – votes must occur in a public session</a:t>
            </a:r>
          </a:p>
        </p:txBody>
      </p:sp>
      <p:sp>
        <p:nvSpPr>
          <p:cNvPr id="4" name="Footer Placeholder 3">
            <a:extLst>
              <a:ext uri="{FF2B5EF4-FFF2-40B4-BE49-F238E27FC236}">
                <a16:creationId xmlns:a16="http://schemas.microsoft.com/office/drawing/2014/main" id="{5CEF526A-CD52-4845-8E5E-4D3346BD9103}"/>
              </a:ext>
            </a:extLst>
          </p:cNvPr>
          <p:cNvSpPr>
            <a:spLocks noGrp="1"/>
          </p:cNvSpPr>
          <p:nvPr>
            <p:ph type="ftr" sz="quarter" idx="11"/>
          </p:nvPr>
        </p:nvSpPr>
        <p:spPr/>
        <p:txBody>
          <a:bodyPr/>
          <a:lstStyle/>
          <a:p>
            <a:r>
              <a:rPr lang="en-US"/>
              <a:t>Basics of the Sunshine Act Webinar as of 01- 2022</a:t>
            </a:r>
          </a:p>
        </p:txBody>
      </p:sp>
    </p:spTree>
    <p:extLst>
      <p:ext uri="{BB962C8B-B14F-4D97-AF65-F5344CB8AC3E}">
        <p14:creationId xmlns:p14="http://schemas.microsoft.com/office/powerpoint/2010/main" val="3599457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dirty="0">
                <a:solidFill>
                  <a:schemeClr val="bg1"/>
                </a:solidFill>
              </a:rPr>
              <a:t>Executive Sessions II</a:t>
            </a:r>
          </a:p>
        </p:txBody>
      </p:sp>
      <p:sp>
        <p:nvSpPr>
          <p:cNvPr id="3" name="Content Placeholder 2"/>
          <p:cNvSpPr>
            <a:spLocks noGrp="1"/>
          </p:cNvSpPr>
          <p:nvPr>
            <p:ph idx="1"/>
          </p:nvPr>
        </p:nvSpPr>
        <p:spPr/>
        <p:txBody>
          <a:bodyPr>
            <a:normAutofit fontScale="92500" lnSpcReduction="10000"/>
          </a:bodyPr>
          <a:lstStyle/>
          <a:p>
            <a:pPr marL="0" indent="0">
              <a:buNone/>
            </a:pPr>
            <a:r>
              <a:rPr lang="en-US" u="sng" dirty="0"/>
              <a:t>Allowable Reasons for Executive Sessions:</a:t>
            </a:r>
          </a:p>
          <a:p>
            <a:r>
              <a:rPr lang="en-US" dirty="0"/>
              <a:t>Personnel matters (hiring, firing, discipline)</a:t>
            </a:r>
          </a:p>
          <a:p>
            <a:r>
              <a:rPr lang="en-US" dirty="0"/>
              <a:t>Discussing labor negotiations</a:t>
            </a:r>
          </a:p>
          <a:p>
            <a:r>
              <a:rPr lang="en-US" dirty="0"/>
              <a:t>Considering purchasing, leasing or selling property</a:t>
            </a:r>
          </a:p>
          <a:p>
            <a:r>
              <a:rPr lang="en-US" dirty="0"/>
              <a:t>Consulting with counsel about litigation</a:t>
            </a:r>
          </a:p>
          <a:p>
            <a:r>
              <a:rPr lang="en-US" dirty="0"/>
              <a:t>Avoiding violating privilege or confidentiality</a:t>
            </a:r>
          </a:p>
          <a:p>
            <a:r>
              <a:rPr lang="en-US" dirty="0"/>
              <a:t>Discussing university admission standards</a:t>
            </a:r>
          </a:p>
          <a:p>
            <a:r>
              <a:rPr lang="en-US" dirty="0"/>
              <a:t>Discuss </a:t>
            </a:r>
            <a:r>
              <a:rPr lang="en-US"/>
              <a:t>emergency preparedness</a:t>
            </a:r>
          </a:p>
          <a:p>
            <a:pPr marL="0" indent="0">
              <a:buNone/>
            </a:pPr>
            <a:endParaRPr lang="en-US" dirty="0"/>
          </a:p>
        </p:txBody>
      </p:sp>
      <p:sp>
        <p:nvSpPr>
          <p:cNvPr id="4" name="Footer Placeholder 3">
            <a:extLst>
              <a:ext uri="{FF2B5EF4-FFF2-40B4-BE49-F238E27FC236}">
                <a16:creationId xmlns:a16="http://schemas.microsoft.com/office/drawing/2014/main" id="{D7FFC04A-F06B-4851-831F-9E3C2E295A98}"/>
              </a:ext>
            </a:extLst>
          </p:cNvPr>
          <p:cNvSpPr>
            <a:spLocks noGrp="1"/>
          </p:cNvSpPr>
          <p:nvPr>
            <p:ph type="ftr" sz="quarter" idx="11"/>
          </p:nvPr>
        </p:nvSpPr>
        <p:spPr/>
        <p:txBody>
          <a:bodyPr/>
          <a:lstStyle/>
          <a:p>
            <a:r>
              <a:rPr lang="en-US"/>
              <a:t>Basics of the Sunshine Act Webinar as of 01- 2022</a:t>
            </a:r>
          </a:p>
        </p:txBody>
      </p:sp>
    </p:spTree>
    <p:extLst>
      <p:ext uri="{BB962C8B-B14F-4D97-AF65-F5344CB8AC3E}">
        <p14:creationId xmlns:p14="http://schemas.microsoft.com/office/powerpoint/2010/main" val="345631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3FDCA-809E-4B0D-B469-022B5A978F8B}"/>
              </a:ext>
            </a:extLst>
          </p:cNvPr>
          <p:cNvSpPr>
            <a:spLocks noGrp="1"/>
          </p:cNvSpPr>
          <p:nvPr>
            <p:ph type="title"/>
          </p:nvPr>
        </p:nvSpPr>
        <p:spPr>
          <a:solidFill>
            <a:schemeClr val="tx2"/>
          </a:solidFill>
        </p:spPr>
        <p:txBody>
          <a:bodyPr/>
          <a:lstStyle/>
          <a:p>
            <a:r>
              <a:rPr lang="en-US" dirty="0">
                <a:solidFill>
                  <a:schemeClr val="bg1"/>
                </a:solidFill>
              </a:rPr>
              <a:t>Violations</a:t>
            </a:r>
          </a:p>
        </p:txBody>
      </p:sp>
      <p:sp>
        <p:nvSpPr>
          <p:cNvPr id="3" name="Content Placeholder 2">
            <a:extLst>
              <a:ext uri="{FF2B5EF4-FFF2-40B4-BE49-F238E27FC236}">
                <a16:creationId xmlns:a16="http://schemas.microsoft.com/office/drawing/2014/main" id="{C38E6A52-BDB4-4661-8C41-0607E68723F3}"/>
              </a:ext>
            </a:extLst>
          </p:cNvPr>
          <p:cNvSpPr>
            <a:spLocks noGrp="1"/>
          </p:cNvSpPr>
          <p:nvPr>
            <p:ph idx="1"/>
          </p:nvPr>
        </p:nvSpPr>
        <p:spPr/>
        <p:txBody>
          <a:bodyPr>
            <a:normAutofit/>
          </a:bodyPr>
          <a:lstStyle/>
          <a:p>
            <a:r>
              <a:rPr lang="en-US" dirty="0"/>
              <a:t>The public can object to a perceived violation at any time during the meeting</a:t>
            </a:r>
          </a:p>
          <a:p>
            <a:r>
              <a:rPr lang="en-US" dirty="0"/>
              <a:t>Agencies can “cure” violations</a:t>
            </a:r>
          </a:p>
          <a:p>
            <a:r>
              <a:rPr lang="en-US" dirty="0"/>
              <a:t>Complaints = public has 30 days to go to court to seek legal relief, or to a District Attorney to investigate alleged criminal intent</a:t>
            </a:r>
          </a:p>
          <a:p>
            <a:r>
              <a:rPr lang="en-US" dirty="0"/>
              <a:t>Meetings can be voided</a:t>
            </a:r>
          </a:p>
          <a:p>
            <a:r>
              <a:rPr lang="en-US" dirty="0"/>
              <a:t>Fines are paid by the officials, not the agency</a:t>
            </a:r>
          </a:p>
          <a:p>
            <a:endParaRPr lang="en-US" dirty="0"/>
          </a:p>
          <a:p>
            <a:endParaRPr lang="en-US" dirty="0"/>
          </a:p>
        </p:txBody>
      </p:sp>
      <p:sp>
        <p:nvSpPr>
          <p:cNvPr id="4" name="Footer Placeholder 3">
            <a:extLst>
              <a:ext uri="{FF2B5EF4-FFF2-40B4-BE49-F238E27FC236}">
                <a16:creationId xmlns:a16="http://schemas.microsoft.com/office/drawing/2014/main" id="{C8032BD1-4636-4EFA-8AE3-964929E5795D}"/>
              </a:ext>
            </a:extLst>
          </p:cNvPr>
          <p:cNvSpPr>
            <a:spLocks noGrp="1"/>
          </p:cNvSpPr>
          <p:nvPr>
            <p:ph type="ftr" sz="quarter" idx="11"/>
          </p:nvPr>
        </p:nvSpPr>
        <p:spPr/>
        <p:txBody>
          <a:bodyPr/>
          <a:lstStyle/>
          <a:p>
            <a:r>
              <a:rPr lang="en-US"/>
              <a:t>Basics of the Sunshine Act Webinar as of 01- 2022</a:t>
            </a:r>
          </a:p>
        </p:txBody>
      </p:sp>
    </p:spTree>
    <p:extLst>
      <p:ext uri="{BB962C8B-B14F-4D97-AF65-F5344CB8AC3E}">
        <p14:creationId xmlns:p14="http://schemas.microsoft.com/office/powerpoint/2010/main" val="365072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dirty="0">
                <a:solidFill>
                  <a:schemeClr val="bg1"/>
                </a:solidFill>
              </a:rPr>
              <a:t>Miscellaneous</a:t>
            </a:r>
          </a:p>
        </p:txBody>
      </p:sp>
      <p:sp>
        <p:nvSpPr>
          <p:cNvPr id="3" name="Content Placeholder 2"/>
          <p:cNvSpPr>
            <a:spLocks noGrp="1"/>
          </p:cNvSpPr>
          <p:nvPr>
            <p:ph idx="1"/>
          </p:nvPr>
        </p:nvSpPr>
        <p:spPr/>
        <p:txBody>
          <a:bodyPr>
            <a:normAutofit/>
          </a:bodyPr>
          <a:lstStyle/>
          <a:p>
            <a:r>
              <a:rPr lang="en-US" dirty="0"/>
              <a:t>Must produce meeting minutes recording board attendance and who voted for and against</a:t>
            </a:r>
          </a:p>
          <a:p>
            <a:r>
              <a:rPr lang="en-US" dirty="0"/>
              <a:t>Public can record public meetings </a:t>
            </a:r>
            <a:r>
              <a:rPr lang="en-US" i="1" dirty="0"/>
              <a:t>unannounced</a:t>
            </a:r>
          </a:p>
          <a:p>
            <a:r>
              <a:rPr lang="en-US" dirty="0"/>
              <a:t>Agency recordings and minutes are public records</a:t>
            </a:r>
          </a:p>
        </p:txBody>
      </p:sp>
      <p:sp>
        <p:nvSpPr>
          <p:cNvPr id="4" name="Footer Placeholder 3">
            <a:extLst>
              <a:ext uri="{FF2B5EF4-FFF2-40B4-BE49-F238E27FC236}">
                <a16:creationId xmlns:a16="http://schemas.microsoft.com/office/drawing/2014/main" id="{7E98089E-3F8C-46CB-B80F-25CCFDAC5DB0}"/>
              </a:ext>
            </a:extLst>
          </p:cNvPr>
          <p:cNvSpPr>
            <a:spLocks noGrp="1"/>
          </p:cNvSpPr>
          <p:nvPr>
            <p:ph type="ftr" sz="quarter" idx="11"/>
          </p:nvPr>
        </p:nvSpPr>
        <p:spPr/>
        <p:txBody>
          <a:bodyPr/>
          <a:lstStyle/>
          <a:p>
            <a:r>
              <a:rPr lang="en-US"/>
              <a:t>Basics of the Sunshine Act Webinar as of 01- 2022</a:t>
            </a:r>
          </a:p>
        </p:txBody>
      </p:sp>
    </p:spTree>
    <p:extLst>
      <p:ext uri="{BB962C8B-B14F-4D97-AF65-F5344CB8AC3E}">
        <p14:creationId xmlns:p14="http://schemas.microsoft.com/office/powerpoint/2010/main" val="2510479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dirty="0">
                <a:solidFill>
                  <a:schemeClr val="bg2"/>
                </a:solidFill>
              </a:rPr>
              <a:t>Additional Resources</a:t>
            </a:r>
          </a:p>
        </p:txBody>
      </p:sp>
      <p:sp>
        <p:nvSpPr>
          <p:cNvPr id="3" name="Content Placeholder 2"/>
          <p:cNvSpPr>
            <a:spLocks noGrp="1"/>
          </p:cNvSpPr>
          <p:nvPr>
            <p:ph idx="1"/>
          </p:nvPr>
        </p:nvSpPr>
        <p:spPr/>
        <p:txBody>
          <a:bodyPr/>
          <a:lstStyle/>
          <a:p>
            <a:r>
              <a:rPr lang="en-US" dirty="0">
                <a:hlinkClick r:id="rId2"/>
              </a:rPr>
              <a:t>www.OpenRecords.pa.gov</a:t>
            </a:r>
            <a:endParaRPr lang="en-US" dirty="0"/>
          </a:p>
          <a:p>
            <a:pPr lvl="1"/>
            <a:r>
              <a:rPr lang="en-US" dirty="0"/>
              <a:t>Citizens Guide</a:t>
            </a:r>
          </a:p>
          <a:p>
            <a:pPr lvl="1"/>
            <a:r>
              <a:rPr lang="en-US" dirty="0"/>
              <a:t>Agency Guides</a:t>
            </a:r>
          </a:p>
          <a:p>
            <a:pPr lvl="1"/>
            <a:r>
              <a:rPr lang="en-US" dirty="0"/>
              <a:t>Final Determinations and Key Court Decisions</a:t>
            </a:r>
          </a:p>
          <a:p>
            <a:r>
              <a:rPr lang="en-US" dirty="0"/>
              <a:t>Open Records Officer Guidebook</a:t>
            </a:r>
          </a:p>
          <a:p>
            <a:r>
              <a:rPr lang="en-US" dirty="0"/>
              <a:t>On Site Training = </a:t>
            </a:r>
            <a:r>
              <a:rPr lang="en-US" sz="2800" dirty="0">
                <a:hlinkClick r:id="rId3"/>
              </a:rPr>
              <a:t>RA-DCOORTRAINING@pa.gov</a:t>
            </a:r>
            <a:endParaRPr lang="en-US" sz="2800" dirty="0"/>
          </a:p>
          <a:p>
            <a:r>
              <a:rPr lang="en-US" dirty="0"/>
              <a:t>Twitter Feed = @</a:t>
            </a:r>
            <a:r>
              <a:rPr lang="en-US" dirty="0" err="1"/>
              <a:t>OpenRecordsPa</a:t>
            </a:r>
            <a:endParaRPr lang="en-US" dirty="0"/>
          </a:p>
          <a:p>
            <a:r>
              <a:rPr lang="en-US" dirty="0"/>
              <a:t>OOR Phone = 717.346.9903</a:t>
            </a:r>
          </a:p>
        </p:txBody>
      </p:sp>
      <p:sp>
        <p:nvSpPr>
          <p:cNvPr id="4" name="Footer Placeholder 3"/>
          <p:cNvSpPr>
            <a:spLocks noGrp="1"/>
          </p:cNvSpPr>
          <p:nvPr>
            <p:ph type="ftr" sz="quarter" idx="11"/>
          </p:nvPr>
        </p:nvSpPr>
        <p:spPr/>
        <p:txBody>
          <a:bodyPr/>
          <a:lstStyle/>
          <a:p>
            <a:pPr>
              <a:defRPr/>
            </a:pPr>
            <a:r>
              <a:rPr lang="en-US"/>
              <a:t>Basics of the Sunshine Act Webinar as of 01- 2022</a:t>
            </a:r>
            <a:endParaRPr lang="en-US" dirty="0"/>
          </a:p>
        </p:txBody>
      </p:sp>
    </p:spTree>
    <p:extLst>
      <p:ext uri="{BB962C8B-B14F-4D97-AF65-F5344CB8AC3E}">
        <p14:creationId xmlns:p14="http://schemas.microsoft.com/office/powerpoint/2010/main" val="354847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133601"/>
            <a:ext cx="6400800" cy="457199"/>
          </a:xfrm>
        </p:spPr>
        <p:txBody>
          <a:bodyPr rtlCol="0">
            <a:normAutofit lnSpcReduction="10000"/>
          </a:bodyPr>
          <a:lstStyle/>
          <a:p>
            <a:pPr eaLnBrk="1" fontAlgn="auto" hangingPunct="1">
              <a:spcAft>
                <a:spcPts val="0"/>
              </a:spcAft>
              <a:buFont typeface="Arial" pitchFamily="34" charset="0"/>
              <a:buNone/>
              <a:defRPr/>
            </a:pPr>
            <a:r>
              <a:rPr lang="en-US" sz="2400" dirty="0">
                <a:solidFill>
                  <a:schemeClr val="tx2"/>
                </a:solidFill>
              </a:rPr>
              <a:t>Liz </a:t>
            </a:r>
            <a:r>
              <a:rPr lang="en-US" sz="2400" dirty="0" err="1">
                <a:solidFill>
                  <a:schemeClr val="tx2"/>
                </a:solidFill>
              </a:rPr>
              <a:t>Wagenseller</a:t>
            </a:r>
            <a:r>
              <a:rPr lang="en-US" sz="2400" dirty="0">
                <a:solidFill>
                  <a:schemeClr val="tx2"/>
                </a:solidFill>
              </a:rPr>
              <a:t>, Executive Director</a:t>
            </a:r>
          </a:p>
        </p:txBody>
      </p:sp>
      <p:pic>
        <p:nvPicPr>
          <p:cNvPr id="1026" name="Picture 2" descr="O:\ExecutiveOffice_241010100\OOR_Logos_and_Pictures\Open Records_Logo elongat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685801"/>
            <a:ext cx="5962118" cy="1447800"/>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a:extLst>
              <a:ext uri="{FF2B5EF4-FFF2-40B4-BE49-F238E27FC236}">
                <a16:creationId xmlns:a16="http://schemas.microsoft.com/office/drawing/2014/main" id="{AF400251-D43E-4A05-BD73-CAC259AF76A6}"/>
              </a:ext>
            </a:extLst>
          </p:cNvPr>
          <p:cNvSpPr>
            <a:spLocks noGrp="1"/>
          </p:cNvSpPr>
          <p:nvPr>
            <p:ph type="ftr" sz="quarter" idx="11"/>
          </p:nvPr>
        </p:nvSpPr>
        <p:spPr/>
        <p:txBody>
          <a:bodyPr/>
          <a:lstStyle/>
          <a:p>
            <a:r>
              <a:rPr lang="en-US"/>
              <a:t>Basics of the Sunshine Act Webinar as of 01- 2022</a:t>
            </a:r>
          </a:p>
        </p:txBody>
      </p:sp>
      <p:sp>
        <p:nvSpPr>
          <p:cNvPr id="5" name="Title 4">
            <a:extLst>
              <a:ext uri="{FF2B5EF4-FFF2-40B4-BE49-F238E27FC236}">
                <a16:creationId xmlns:a16="http://schemas.microsoft.com/office/drawing/2014/main" id="{7E66E445-0AC1-4D87-8AE5-34DFF1D95DC5}"/>
              </a:ext>
            </a:extLst>
          </p:cNvPr>
          <p:cNvSpPr>
            <a:spLocks noGrp="1"/>
          </p:cNvSpPr>
          <p:nvPr>
            <p:ph type="ctrTitle"/>
          </p:nvPr>
        </p:nvSpPr>
        <p:spPr>
          <a:xfrm>
            <a:off x="685800" y="2130425"/>
            <a:ext cx="7772400" cy="3889375"/>
          </a:xfrm>
        </p:spPr>
        <p:txBody>
          <a:bodyPr>
            <a:normAutofit/>
          </a:bodyPr>
          <a:lstStyle/>
          <a:p>
            <a:r>
              <a:rPr lang="en-US" dirty="0">
                <a:solidFill>
                  <a:srgbClr val="FF0000"/>
                </a:solidFill>
              </a:rPr>
              <a:t>Basics of the Sunshine Act</a:t>
            </a:r>
            <a:br>
              <a:rPr lang="en-US" dirty="0">
                <a:solidFill>
                  <a:srgbClr val="FF0000"/>
                </a:solidFill>
              </a:rPr>
            </a:br>
            <a:br>
              <a:rPr lang="en-US" dirty="0">
                <a:solidFill>
                  <a:srgbClr val="FF0000"/>
                </a:solidFill>
              </a:rPr>
            </a:br>
            <a:r>
              <a:rPr lang="en-US" sz="2000" dirty="0"/>
              <a:t>Phone Number: 717.346.9903</a:t>
            </a:r>
            <a:br>
              <a:rPr lang="en-US" sz="2000" dirty="0"/>
            </a:br>
            <a:r>
              <a:rPr lang="en-US" sz="2000" dirty="0"/>
              <a:t>http: //openrecords.pa.gov</a:t>
            </a:r>
            <a:endParaRPr lang="en-US" dirty="0"/>
          </a:p>
        </p:txBody>
      </p:sp>
      <p:sp>
        <p:nvSpPr>
          <p:cNvPr id="6" name="Rectangle 5">
            <a:extLst>
              <a:ext uri="{FF2B5EF4-FFF2-40B4-BE49-F238E27FC236}">
                <a16:creationId xmlns:a16="http://schemas.microsoft.com/office/drawing/2014/main" id="{9262BC5C-A12F-4C67-B819-BB4043E125E0}"/>
              </a:ext>
            </a:extLst>
          </p:cNvPr>
          <p:cNvSpPr/>
          <p:nvPr/>
        </p:nvSpPr>
        <p:spPr>
          <a:xfrm>
            <a:off x="2209800" y="4419600"/>
            <a:ext cx="4724400" cy="6858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r>
              <a:rPr lang="en-US" sz="1800">
                <a:solidFill>
                  <a:schemeClr val="bg1"/>
                </a:solidFill>
              </a:rPr>
              <a:t>Phone Number: 717.346.9903</a:t>
            </a:r>
            <a:br>
              <a:rPr lang="en-US" sz="1800">
                <a:solidFill>
                  <a:schemeClr val="bg1"/>
                </a:solidFill>
              </a:rPr>
            </a:br>
            <a:r>
              <a:rPr lang="en-US" sz="1800">
                <a:solidFill>
                  <a:schemeClr val="bg1"/>
                </a:solidFill>
              </a:rPr>
              <a:t>http: //openrecords.pa.gov</a:t>
            </a:r>
            <a:endParaRPr lang="en-US" sz="1600" dirty="0">
              <a:solidFill>
                <a:schemeClr val="bg1"/>
              </a:solidFill>
              <a:latin typeface="Calibri" pitchFamily="34" charset="0"/>
            </a:endParaRPr>
          </a:p>
        </p:txBody>
      </p:sp>
    </p:spTree>
    <p:extLst>
      <p:ext uri="{BB962C8B-B14F-4D97-AF65-F5344CB8AC3E}">
        <p14:creationId xmlns:p14="http://schemas.microsoft.com/office/powerpoint/2010/main" val="181447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0BCA9-916B-4CC7-8858-483DFFC3B05F}"/>
              </a:ext>
            </a:extLst>
          </p:cNvPr>
          <p:cNvSpPr>
            <a:spLocks noGrp="1"/>
          </p:cNvSpPr>
          <p:nvPr>
            <p:ph type="title"/>
          </p:nvPr>
        </p:nvSpPr>
        <p:spPr>
          <a:solidFill>
            <a:schemeClr val="tx2"/>
          </a:solidFill>
        </p:spPr>
        <p:txBody>
          <a:bodyPr/>
          <a:lstStyle/>
          <a:p>
            <a:r>
              <a:rPr lang="en-US" dirty="0">
                <a:solidFill>
                  <a:schemeClr val="bg1"/>
                </a:solidFill>
              </a:rPr>
              <a:t>The Open Meetings Law</a:t>
            </a:r>
          </a:p>
        </p:txBody>
      </p:sp>
      <p:sp>
        <p:nvSpPr>
          <p:cNvPr id="3" name="Content Placeholder 2">
            <a:extLst>
              <a:ext uri="{FF2B5EF4-FFF2-40B4-BE49-F238E27FC236}">
                <a16:creationId xmlns:a16="http://schemas.microsoft.com/office/drawing/2014/main" id="{23054DE6-42B8-4816-8C27-CE73464E7F42}"/>
              </a:ext>
            </a:extLst>
          </p:cNvPr>
          <p:cNvSpPr>
            <a:spLocks noGrp="1"/>
          </p:cNvSpPr>
          <p:nvPr>
            <p:ph idx="1"/>
          </p:nvPr>
        </p:nvSpPr>
        <p:spPr/>
        <p:txBody>
          <a:bodyPr>
            <a:normAutofit/>
          </a:bodyPr>
          <a:lstStyle/>
          <a:p>
            <a:r>
              <a:rPr lang="en-US" sz="1800" b="0" i="0" dirty="0">
                <a:solidFill>
                  <a:srgbClr val="000000"/>
                </a:solidFill>
                <a:effectLst/>
                <a:latin typeface="Courier New" panose="02070309020205020404" pitchFamily="49" charset="0"/>
              </a:rPr>
              <a:t>“the right of the public to be present at all meetings of agencies and to witness the deliberation, policy formulation and </a:t>
            </a:r>
            <a:r>
              <a:rPr lang="en-US" sz="1800" b="0" i="0" dirty="0" err="1">
                <a:solidFill>
                  <a:srgbClr val="000000"/>
                </a:solidFill>
                <a:effectLst/>
                <a:latin typeface="Courier New" panose="02070309020205020404" pitchFamily="49" charset="0"/>
              </a:rPr>
              <a:t>decisionmaking</a:t>
            </a:r>
            <a:r>
              <a:rPr lang="en-US" sz="1800" b="0" i="0" dirty="0">
                <a:solidFill>
                  <a:srgbClr val="000000"/>
                </a:solidFill>
                <a:effectLst/>
                <a:latin typeface="Courier New" panose="02070309020205020404" pitchFamily="49" charset="0"/>
              </a:rPr>
              <a:t> of agencies is vital to the enhancement and proper functioning of the democratic process and that secrecy in public affairs undermines the faith of the public in government and the public's effectiveness in fulfilling its role in a democratic society.“</a:t>
            </a:r>
          </a:p>
          <a:p>
            <a:endParaRPr lang="en-US" sz="1800" dirty="0">
              <a:solidFill>
                <a:srgbClr val="000000"/>
              </a:solidFill>
              <a:latin typeface="Courier New" panose="02070309020205020404" pitchFamily="49" charset="0"/>
            </a:endParaRPr>
          </a:p>
          <a:p>
            <a:r>
              <a:rPr lang="en-US" sz="2800" dirty="0">
                <a:solidFill>
                  <a:srgbClr val="000000"/>
                </a:solidFill>
              </a:rPr>
              <a:t>Advance Notice and how to attend</a:t>
            </a:r>
          </a:p>
          <a:p>
            <a:r>
              <a:rPr lang="en-US" sz="2800" dirty="0">
                <a:solidFill>
                  <a:srgbClr val="000000"/>
                </a:solidFill>
              </a:rPr>
              <a:t>Observe deliberations</a:t>
            </a:r>
          </a:p>
          <a:p>
            <a:r>
              <a:rPr lang="en-US" sz="2800" dirty="0">
                <a:solidFill>
                  <a:srgbClr val="000000"/>
                </a:solidFill>
              </a:rPr>
              <a:t>Comment prior to decisions</a:t>
            </a:r>
            <a:endParaRPr lang="en-US" sz="1800" dirty="0"/>
          </a:p>
        </p:txBody>
      </p:sp>
      <p:sp>
        <p:nvSpPr>
          <p:cNvPr id="4" name="Footer Placeholder 3">
            <a:extLst>
              <a:ext uri="{FF2B5EF4-FFF2-40B4-BE49-F238E27FC236}">
                <a16:creationId xmlns:a16="http://schemas.microsoft.com/office/drawing/2014/main" id="{DE649E79-240E-4A99-B264-AFB3F51A10D3}"/>
              </a:ext>
            </a:extLst>
          </p:cNvPr>
          <p:cNvSpPr>
            <a:spLocks noGrp="1"/>
          </p:cNvSpPr>
          <p:nvPr>
            <p:ph type="ftr" sz="quarter" idx="11"/>
          </p:nvPr>
        </p:nvSpPr>
        <p:spPr/>
        <p:txBody>
          <a:bodyPr/>
          <a:lstStyle/>
          <a:p>
            <a:r>
              <a:rPr lang="en-US"/>
              <a:t>Basics of the Sunshine Act Webinar as of 01- 2022</a:t>
            </a:r>
          </a:p>
        </p:txBody>
      </p:sp>
    </p:spTree>
    <p:extLst>
      <p:ext uri="{BB962C8B-B14F-4D97-AF65-F5344CB8AC3E}">
        <p14:creationId xmlns:p14="http://schemas.microsoft.com/office/powerpoint/2010/main" val="1238551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dirty="0">
                <a:solidFill>
                  <a:schemeClr val="bg1"/>
                </a:solidFill>
              </a:rPr>
              <a:t>Who is Covered?</a:t>
            </a:r>
          </a:p>
        </p:txBody>
      </p:sp>
      <p:sp>
        <p:nvSpPr>
          <p:cNvPr id="3" name="Content Placeholder 2"/>
          <p:cNvSpPr>
            <a:spLocks noGrp="1"/>
          </p:cNvSpPr>
          <p:nvPr>
            <p:ph idx="1"/>
          </p:nvPr>
        </p:nvSpPr>
        <p:spPr/>
        <p:txBody>
          <a:bodyPr/>
          <a:lstStyle/>
          <a:p>
            <a:r>
              <a:rPr lang="en-US" dirty="0"/>
              <a:t>Applies to any </a:t>
            </a:r>
            <a:r>
              <a:rPr lang="en-US" u="sng" dirty="0"/>
              <a:t>state or local government body</a:t>
            </a:r>
          </a:p>
          <a:p>
            <a:r>
              <a:rPr lang="en-US" dirty="0"/>
              <a:t>and all </a:t>
            </a:r>
            <a:r>
              <a:rPr lang="en-US" i="1" dirty="0"/>
              <a:t>committees</a:t>
            </a:r>
          </a:p>
          <a:p>
            <a:r>
              <a:rPr lang="en-US" dirty="0"/>
              <a:t>that perform an essential government function</a:t>
            </a:r>
          </a:p>
          <a:p>
            <a:r>
              <a:rPr lang="en-US" dirty="0"/>
              <a:t>and exercises authority to take official action.</a:t>
            </a:r>
          </a:p>
          <a:p>
            <a:r>
              <a:rPr lang="en-US" dirty="0"/>
              <a:t>Making recommendations = official action</a:t>
            </a:r>
          </a:p>
        </p:txBody>
      </p:sp>
      <p:sp>
        <p:nvSpPr>
          <p:cNvPr id="4" name="Footer Placeholder 3">
            <a:extLst>
              <a:ext uri="{FF2B5EF4-FFF2-40B4-BE49-F238E27FC236}">
                <a16:creationId xmlns:a16="http://schemas.microsoft.com/office/drawing/2014/main" id="{F52F1222-79A1-49F0-9D3D-25C6B96F901D}"/>
              </a:ext>
            </a:extLst>
          </p:cNvPr>
          <p:cNvSpPr>
            <a:spLocks noGrp="1"/>
          </p:cNvSpPr>
          <p:nvPr>
            <p:ph type="ftr" sz="quarter" idx="11"/>
          </p:nvPr>
        </p:nvSpPr>
        <p:spPr/>
        <p:txBody>
          <a:bodyPr/>
          <a:lstStyle/>
          <a:p>
            <a:r>
              <a:rPr lang="en-US"/>
              <a:t>Basics of the Sunshine Act Webinar as of 01- 2022</a:t>
            </a:r>
          </a:p>
        </p:txBody>
      </p:sp>
    </p:spTree>
    <p:extLst>
      <p:ext uri="{BB962C8B-B14F-4D97-AF65-F5344CB8AC3E}">
        <p14:creationId xmlns:p14="http://schemas.microsoft.com/office/powerpoint/2010/main" val="125184507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92F498-0657-489F-A64A-450F85C99119}"/>
              </a:ext>
            </a:extLst>
          </p:cNvPr>
          <p:cNvSpPr>
            <a:spLocks noGrp="1"/>
          </p:cNvSpPr>
          <p:nvPr>
            <p:ph type="title"/>
          </p:nvPr>
        </p:nvSpPr>
        <p:spPr>
          <a:solidFill>
            <a:schemeClr val="tx2"/>
          </a:solidFill>
        </p:spPr>
        <p:txBody>
          <a:bodyPr/>
          <a:lstStyle/>
          <a:p>
            <a:r>
              <a:rPr lang="en-US" dirty="0">
                <a:solidFill>
                  <a:schemeClr val="bg1"/>
                </a:solidFill>
              </a:rPr>
              <a:t>Is Your Committee Covered?</a:t>
            </a:r>
          </a:p>
        </p:txBody>
      </p:sp>
      <p:sp>
        <p:nvSpPr>
          <p:cNvPr id="5" name="Content Placeholder 4">
            <a:extLst>
              <a:ext uri="{FF2B5EF4-FFF2-40B4-BE49-F238E27FC236}">
                <a16:creationId xmlns:a16="http://schemas.microsoft.com/office/drawing/2014/main" id="{1B1413CF-664E-46E2-914E-D088B6B6E8A1}"/>
              </a:ext>
            </a:extLst>
          </p:cNvPr>
          <p:cNvSpPr>
            <a:spLocks noGrp="1"/>
          </p:cNvSpPr>
          <p:nvPr>
            <p:ph idx="1"/>
          </p:nvPr>
        </p:nvSpPr>
        <p:spPr/>
        <p:txBody>
          <a:bodyPr>
            <a:normAutofit lnSpcReduction="10000"/>
          </a:bodyPr>
          <a:lstStyle/>
          <a:p>
            <a:r>
              <a:rPr lang="en-US" dirty="0"/>
              <a:t>Does the committee have decision making authority?</a:t>
            </a:r>
          </a:p>
          <a:p>
            <a:r>
              <a:rPr lang="en-US" dirty="0"/>
              <a:t>Are the members appointed by the board and are they authorized to act on its behalf?</a:t>
            </a:r>
          </a:p>
          <a:p>
            <a:r>
              <a:rPr lang="en-US" dirty="0"/>
              <a:t>Are the recommendations pursuant to statute, ordinance, or regulatory authority whereby the making or enactment of laws, policies, or regulation is the end result?</a:t>
            </a:r>
          </a:p>
          <a:p>
            <a:r>
              <a:rPr lang="en-US" dirty="0">
                <a:solidFill>
                  <a:schemeClr val="accent2"/>
                </a:solidFill>
              </a:rPr>
              <a:t>Unsure?  Lean towards transparency!</a:t>
            </a:r>
          </a:p>
          <a:p>
            <a:endParaRPr lang="en-US" dirty="0"/>
          </a:p>
        </p:txBody>
      </p:sp>
      <p:sp>
        <p:nvSpPr>
          <p:cNvPr id="6" name="Footer Placeholder 5">
            <a:extLst>
              <a:ext uri="{FF2B5EF4-FFF2-40B4-BE49-F238E27FC236}">
                <a16:creationId xmlns:a16="http://schemas.microsoft.com/office/drawing/2014/main" id="{5A76890C-78D9-49B0-AD4B-B90DAB08F640}"/>
              </a:ext>
            </a:extLst>
          </p:cNvPr>
          <p:cNvSpPr>
            <a:spLocks noGrp="1"/>
          </p:cNvSpPr>
          <p:nvPr>
            <p:ph type="ftr" sz="quarter" idx="11"/>
          </p:nvPr>
        </p:nvSpPr>
        <p:spPr/>
        <p:txBody>
          <a:bodyPr/>
          <a:lstStyle/>
          <a:p>
            <a:r>
              <a:rPr lang="en-US"/>
              <a:t>Basics of the Sunshine Act Webinar as of 01- 2022</a:t>
            </a:r>
          </a:p>
        </p:txBody>
      </p:sp>
    </p:spTree>
    <p:extLst>
      <p:ext uri="{BB962C8B-B14F-4D97-AF65-F5344CB8AC3E}">
        <p14:creationId xmlns:p14="http://schemas.microsoft.com/office/powerpoint/2010/main" val="3928995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51BFC-53B8-4007-A3C4-53BBDF267631}"/>
              </a:ext>
            </a:extLst>
          </p:cNvPr>
          <p:cNvSpPr>
            <a:spLocks noGrp="1"/>
          </p:cNvSpPr>
          <p:nvPr>
            <p:ph type="title"/>
          </p:nvPr>
        </p:nvSpPr>
        <p:spPr>
          <a:solidFill>
            <a:schemeClr val="tx2"/>
          </a:solidFill>
        </p:spPr>
        <p:txBody>
          <a:bodyPr/>
          <a:lstStyle/>
          <a:p>
            <a:r>
              <a:rPr lang="en-US" dirty="0">
                <a:solidFill>
                  <a:schemeClr val="bg1"/>
                </a:solidFill>
              </a:rPr>
              <a:t>Is It a Meeting?</a:t>
            </a:r>
          </a:p>
        </p:txBody>
      </p:sp>
      <p:sp>
        <p:nvSpPr>
          <p:cNvPr id="3" name="Content Placeholder 2">
            <a:extLst>
              <a:ext uri="{FF2B5EF4-FFF2-40B4-BE49-F238E27FC236}">
                <a16:creationId xmlns:a16="http://schemas.microsoft.com/office/drawing/2014/main" id="{5E79B406-B957-4B4D-AF40-84CE8F45D1C6}"/>
              </a:ext>
            </a:extLst>
          </p:cNvPr>
          <p:cNvSpPr>
            <a:spLocks noGrp="1"/>
          </p:cNvSpPr>
          <p:nvPr>
            <p:ph idx="1"/>
          </p:nvPr>
        </p:nvSpPr>
        <p:spPr/>
        <p:txBody>
          <a:bodyPr/>
          <a:lstStyle/>
          <a:p>
            <a:r>
              <a:rPr lang="en-US" dirty="0"/>
              <a:t>Is there a quorum?</a:t>
            </a:r>
          </a:p>
          <a:p>
            <a:pPr marL="0" indent="0">
              <a:buNone/>
            </a:pPr>
            <a:r>
              <a:rPr lang="en-US" dirty="0"/>
              <a:t>	(members can “phone in”)</a:t>
            </a:r>
          </a:p>
          <a:p>
            <a:r>
              <a:rPr lang="en-US" dirty="0"/>
              <a:t>Is there deliberation? </a:t>
            </a:r>
          </a:p>
          <a:p>
            <a:r>
              <a:rPr lang="en-US" dirty="0"/>
              <a:t>Is there decision making?</a:t>
            </a:r>
          </a:p>
          <a:p>
            <a:r>
              <a:rPr lang="en-US" dirty="0"/>
              <a:t>Beware of email meetings.</a:t>
            </a:r>
          </a:p>
        </p:txBody>
      </p:sp>
      <p:sp>
        <p:nvSpPr>
          <p:cNvPr id="4" name="Footer Placeholder 3">
            <a:extLst>
              <a:ext uri="{FF2B5EF4-FFF2-40B4-BE49-F238E27FC236}">
                <a16:creationId xmlns:a16="http://schemas.microsoft.com/office/drawing/2014/main" id="{5D29702F-CEF4-4605-9A99-9E53C38840BF}"/>
              </a:ext>
            </a:extLst>
          </p:cNvPr>
          <p:cNvSpPr>
            <a:spLocks noGrp="1"/>
          </p:cNvSpPr>
          <p:nvPr>
            <p:ph type="ftr" sz="quarter" idx="11"/>
          </p:nvPr>
        </p:nvSpPr>
        <p:spPr/>
        <p:txBody>
          <a:bodyPr/>
          <a:lstStyle/>
          <a:p>
            <a:r>
              <a:rPr lang="en-US"/>
              <a:t>Basics of the Sunshine Act Webinar as of 01- 2022</a:t>
            </a:r>
          </a:p>
        </p:txBody>
      </p:sp>
    </p:spTree>
    <p:extLst>
      <p:ext uri="{BB962C8B-B14F-4D97-AF65-F5344CB8AC3E}">
        <p14:creationId xmlns:p14="http://schemas.microsoft.com/office/powerpoint/2010/main" val="843702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F808C-2318-4B89-B4CA-D5FA4DB0FEAD}"/>
              </a:ext>
            </a:extLst>
          </p:cNvPr>
          <p:cNvSpPr>
            <a:spLocks noGrp="1"/>
          </p:cNvSpPr>
          <p:nvPr>
            <p:ph type="title"/>
          </p:nvPr>
        </p:nvSpPr>
        <p:spPr>
          <a:solidFill>
            <a:schemeClr val="tx2"/>
          </a:solidFill>
        </p:spPr>
        <p:txBody>
          <a:bodyPr/>
          <a:lstStyle/>
          <a:p>
            <a:r>
              <a:rPr lang="en-US" dirty="0">
                <a:solidFill>
                  <a:schemeClr val="bg1"/>
                </a:solidFill>
              </a:rPr>
              <a:t>What is Not a Meeting?</a:t>
            </a:r>
          </a:p>
        </p:txBody>
      </p:sp>
      <p:sp>
        <p:nvSpPr>
          <p:cNvPr id="3" name="Content Placeholder 2">
            <a:extLst>
              <a:ext uri="{FF2B5EF4-FFF2-40B4-BE49-F238E27FC236}">
                <a16:creationId xmlns:a16="http://schemas.microsoft.com/office/drawing/2014/main" id="{6D8BE89D-1EC2-42C6-BCE5-B368E782C898}"/>
              </a:ext>
            </a:extLst>
          </p:cNvPr>
          <p:cNvSpPr>
            <a:spLocks noGrp="1"/>
          </p:cNvSpPr>
          <p:nvPr>
            <p:ph idx="1"/>
          </p:nvPr>
        </p:nvSpPr>
        <p:spPr/>
        <p:txBody>
          <a:bodyPr/>
          <a:lstStyle/>
          <a:p>
            <a:r>
              <a:rPr lang="en-US" dirty="0"/>
              <a:t>Administrative action v. Agency Business</a:t>
            </a:r>
          </a:p>
          <a:p>
            <a:r>
              <a:rPr lang="en-US" dirty="0"/>
              <a:t>Work Sessions, Conferences, Retreats, </a:t>
            </a:r>
            <a:r>
              <a:rPr lang="en-US" dirty="0" err="1"/>
              <a:t>etc</a:t>
            </a:r>
            <a:r>
              <a:rPr lang="en-US" dirty="0"/>
              <a:t>…</a:t>
            </a:r>
          </a:p>
          <a:p>
            <a:r>
              <a:rPr lang="en-US" dirty="0"/>
              <a:t>- Communication is one way (reports from staff)</a:t>
            </a:r>
          </a:p>
          <a:p>
            <a:r>
              <a:rPr lang="en-US" dirty="0"/>
              <a:t>- There is no deliberation</a:t>
            </a:r>
          </a:p>
          <a:p>
            <a:r>
              <a:rPr lang="en-US" dirty="0"/>
              <a:t>- There is no decision making</a:t>
            </a:r>
          </a:p>
        </p:txBody>
      </p:sp>
      <p:sp>
        <p:nvSpPr>
          <p:cNvPr id="4" name="Footer Placeholder 3">
            <a:extLst>
              <a:ext uri="{FF2B5EF4-FFF2-40B4-BE49-F238E27FC236}">
                <a16:creationId xmlns:a16="http://schemas.microsoft.com/office/drawing/2014/main" id="{B2A5FD1F-2BA5-464C-80B3-49B8539C5612}"/>
              </a:ext>
            </a:extLst>
          </p:cNvPr>
          <p:cNvSpPr>
            <a:spLocks noGrp="1"/>
          </p:cNvSpPr>
          <p:nvPr>
            <p:ph type="ftr" sz="quarter" idx="11"/>
          </p:nvPr>
        </p:nvSpPr>
        <p:spPr/>
        <p:txBody>
          <a:bodyPr/>
          <a:lstStyle/>
          <a:p>
            <a:r>
              <a:rPr lang="en-US"/>
              <a:t>Basics of the Sunshine Act Webinar as of 01- 2022</a:t>
            </a:r>
          </a:p>
        </p:txBody>
      </p:sp>
    </p:spTree>
    <p:extLst>
      <p:ext uri="{BB962C8B-B14F-4D97-AF65-F5344CB8AC3E}">
        <p14:creationId xmlns:p14="http://schemas.microsoft.com/office/powerpoint/2010/main" val="3196371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dirty="0">
                <a:solidFill>
                  <a:schemeClr val="bg1"/>
                </a:solidFill>
              </a:rPr>
              <a:t>Public Notice</a:t>
            </a:r>
          </a:p>
        </p:txBody>
      </p:sp>
      <p:sp>
        <p:nvSpPr>
          <p:cNvPr id="3" name="Content Placeholder 2"/>
          <p:cNvSpPr>
            <a:spLocks noGrp="1"/>
          </p:cNvSpPr>
          <p:nvPr>
            <p:ph idx="1"/>
          </p:nvPr>
        </p:nvSpPr>
        <p:spPr/>
        <p:txBody>
          <a:bodyPr>
            <a:normAutofit fontScale="92500" lnSpcReduction="10000"/>
          </a:bodyPr>
          <a:lstStyle/>
          <a:p>
            <a:r>
              <a:rPr lang="en-US" dirty="0"/>
              <a:t>Three days in advance of the first regular meeting of the year, along with all of the remaining meetings</a:t>
            </a:r>
          </a:p>
          <a:p>
            <a:r>
              <a:rPr lang="en-US" dirty="0"/>
              <a:t>Legal notice in a </a:t>
            </a:r>
            <a:r>
              <a:rPr lang="en-US" i="1" dirty="0"/>
              <a:t>paid</a:t>
            </a:r>
            <a:r>
              <a:rPr lang="en-US" dirty="0"/>
              <a:t> newspaper of general circulation</a:t>
            </a:r>
          </a:p>
          <a:p>
            <a:pPr marL="0" indent="0">
              <a:buNone/>
            </a:pPr>
            <a:r>
              <a:rPr lang="en-US" dirty="0"/>
              <a:t>	-newspaper </a:t>
            </a:r>
            <a:r>
              <a:rPr lang="en-US" i="1" dirty="0"/>
              <a:t>articles</a:t>
            </a:r>
            <a:r>
              <a:rPr lang="en-US" dirty="0"/>
              <a:t> don’t count</a:t>
            </a:r>
          </a:p>
          <a:p>
            <a:pPr marL="0" indent="0">
              <a:buNone/>
            </a:pPr>
            <a:r>
              <a:rPr lang="en-US" dirty="0"/>
              <a:t>	-websites don’t count</a:t>
            </a:r>
          </a:p>
          <a:p>
            <a:pPr marL="0" indent="0">
              <a:buNone/>
            </a:pPr>
            <a:r>
              <a:rPr lang="en-US" dirty="0"/>
              <a:t>	-sales circulars don’t count</a:t>
            </a:r>
          </a:p>
          <a:p>
            <a:r>
              <a:rPr lang="en-US" dirty="0"/>
              <a:t>Posted at the meeting site</a:t>
            </a:r>
          </a:p>
        </p:txBody>
      </p:sp>
      <p:sp>
        <p:nvSpPr>
          <p:cNvPr id="4" name="Footer Placeholder 3">
            <a:extLst>
              <a:ext uri="{FF2B5EF4-FFF2-40B4-BE49-F238E27FC236}">
                <a16:creationId xmlns:a16="http://schemas.microsoft.com/office/drawing/2014/main" id="{59D2BD22-83B0-40D6-9C89-3FDBFC6ECB5F}"/>
              </a:ext>
            </a:extLst>
          </p:cNvPr>
          <p:cNvSpPr>
            <a:spLocks noGrp="1"/>
          </p:cNvSpPr>
          <p:nvPr>
            <p:ph type="ftr" sz="quarter" idx="11"/>
          </p:nvPr>
        </p:nvSpPr>
        <p:spPr/>
        <p:txBody>
          <a:bodyPr/>
          <a:lstStyle/>
          <a:p>
            <a:r>
              <a:rPr lang="en-US"/>
              <a:t>Basics of the Sunshine Act Webinar as of 01- 2022</a:t>
            </a:r>
          </a:p>
        </p:txBody>
      </p:sp>
    </p:spTree>
    <p:extLst>
      <p:ext uri="{BB962C8B-B14F-4D97-AF65-F5344CB8AC3E}">
        <p14:creationId xmlns:p14="http://schemas.microsoft.com/office/powerpoint/2010/main" val="52841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235A3-4516-433D-833A-6F9189D82C64}"/>
              </a:ext>
            </a:extLst>
          </p:cNvPr>
          <p:cNvSpPr>
            <a:spLocks noGrp="1"/>
          </p:cNvSpPr>
          <p:nvPr>
            <p:ph type="title"/>
          </p:nvPr>
        </p:nvSpPr>
        <p:spPr>
          <a:solidFill>
            <a:schemeClr val="tx2"/>
          </a:solidFill>
        </p:spPr>
        <p:txBody>
          <a:bodyPr/>
          <a:lstStyle/>
          <a:p>
            <a:r>
              <a:rPr lang="en-US" dirty="0">
                <a:solidFill>
                  <a:schemeClr val="bg1"/>
                </a:solidFill>
              </a:rPr>
              <a:t>Public Notice continued</a:t>
            </a:r>
          </a:p>
        </p:txBody>
      </p:sp>
      <p:sp>
        <p:nvSpPr>
          <p:cNvPr id="3" name="Content Placeholder 2">
            <a:extLst>
              <a:ext uri="{FF2B5EF4-FFF2-40B4-BE49-F238E27FC236}">
                <a16:creationId xmlns:a16="http://schemas.microsoft.com/office/drawing/2014/main" id="{AE68BDEB-E0B2-48E1-923E-23FC8A74D572}"/>
              </a:ext>
            </a:extLst>
          </p:cNvPr>
          <p:cNvSpPr>
            <a:spLocks noGrp="1"/>
          </p:cNvSpPr>
          <p:nvPr>
            <p:ph idx="1"/>
          </p:nvPr>
        </p:nvSpPr>
        <p:spPr/>
        <p:txBody>
          <a:bodyPr/>
          <a:lstStyle/>
          <a:p>
            <a:r>
              <a:rPr lang="en-US" dirty="0"/>
              <a:t>Special Meetings (not previously scheduled) = 24 hours advance notice</a:t>
            </a:r>
          </a:p>
          <a:p>
            <a:r>
              <a:rPr lang="en-US" dirty="0"/>
              <a:t>Emergency Meetings = no notification required, but you can’t “create” your emergency</a:t>
            </a:r>
          </a:p>
          <a:p>
            <a:r>
              <a:rPr lang="en-US" dirty="0"/>
              <a:t>No notification requirement for cancellations</a:t>
            </a:r>
          </a:p>
        </p:txBody>
      </p:sp>
      <p:sp>
        <p:nvSpPr>
          <p:cNvPr id="4" name="Footer Placeholder 3">
            <a:extLst>
              <a:ext uri="{FF2B5EF4-FFF2-40B4-BE49-F238E27FC236}">
                <a16:creationId xmlns:a16="http://schemas.microsoft.com/office/drawing/2014/main" id="{02EA272A-54E6-4BCB-BED7-94FFB6F7331D}"/>
              </a:ext>
            </a:extLst>
          </p:cNvPr>
          <p:cNvSpPr>
            <a:spLocks noGrp="1"/>
          </p:cNvSpPr>
          <p:nvPr>
            <p:ph type="ftr" sz="quarter" idx="11"/>
          </p:nvPr>
        </p:nvSpPr>
        <p:spPr/>
        <p:txBody>
          <a:bodyPr/>
          <a:lstStyle/>
          <a:p>
            <a:r>
              <a:rPr lang="en-US"/>
              <a:t>Basics of the Sunshine Act Webinar as of 01- 2022</a:t>
            </a:r>
          </a:p>
        </p:txBody>
      </p:sp>
    </p:spTree>
    <p:extLst>
      <p:ext uri="{BB962C8B-B14F-4D97-AF65-F5344CB8AC3E}">
        <p14:creationId xmlns:p14="http://schemas.microsoft.com/office/powerpoint/2010/main" val="4855572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4363</TotalTime>
  <Words>1032</Words>
  <Application>Microsoft Office PowerPoint</Application>
  <PresentationFormat>On-screen Show (4:3)</PresentationFormat>
  <Paragraphs>122</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Courier New</vt:lpstr>
      <vt:lpstr>Wingdings</vt:lpstr>
      <vt:lpstr>Office Theme</vt:lpstr>
      <vt:lpstr>PowerPoint Presentation</vt:lpstr>
      <vt:lpstr>Basics of the Sunshine Act  Phone Number: 717.346.9903 http: //openrecords.pa.gov</vt:lpstr>
      <vt:lpstr>The Open Meetings Law</vt:lpstr>
      <vt:lpstr>Who is Covered?</vt:lpstr>
      <vt:lpstr>Is Your Committee Covered?</vt:lpstr>
      <vt:lpstr>Is It a Meeting?</vt:lpstr>
      <vt:lpstr>What is Not a Meeting?</vt:lpstr>
      <vt:lpstr>Public Notice</vt:lpstr>
      <vt:lpstr>Public Notice continued</vt:lpstr>
      <vt:lpstr>Agendas</vt:lpstr>
      <vt:lpstr>Agendas continued</vt:lpstr>
      <vt:lpstr>Public Comment</vt:lpstr>
      <vt:lpstr>Executive Sessions</vt:lpstr>
      <vt:lpstr>Executive Sessions II</vt:lpstr>
      <vt:lpstr>Violations</vt:lpstr>
      <vt:lpstr>Miscellaneous</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 Sunshine Act Primer for Government Officials Phone Number: 717.346.9903 http: //openrecords.pa.gov</dc:title>
  <dc:creator>Spiess, George</dc:creator>
  <cp:lastModifiedBy>Sostar, Janelle K</cp:lastModifiedBy>
  <cp:revision>39</cp:revision>
  <dcterms:created xsi:type="dcterms:W3CDTF">2016-09-08T17:20:25Z</dcterms:created>
  <dcterms:modified xsi:type="dcterms:W3CDTF">2022-01-06T16:36:52Z</dcterms:modified>
</cp:coreProperties>
</file>