
<file path=[Content_Types].xml><?xml version="1.0" encoding="utf-8"?>
<Types xmlns="http://schemas.openxmlformats.org/package/2006/content-types">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 id="271" r:id="rId9"/>
    <p:sldId id="267" r:id="rId10"/>
    <p:sldId id="268" r:id="rId11"/>
    <p:sldId id="269" r:id="rId12"/>
    <p:sldId id="270"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9" autoAdjust="0"/>
    <p:restoredTop sz="94660"/>
  </p:normalViewPr>
  <p:slideViewPr>
    <p:cSldViewPr snapToGrid="0">
      <p:cViewPr varScale="1">
        <p:scale>
          <a:sx n="78" d="100"/>
          <a:sy n="78" d="100"/>
        </p:scale>
        <p:origin x="64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F74E0-18C9-4867-AE0F-58A8FCC29F3E}"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2124869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F74E0-18C9-4867-AE0F-58A8FCC29F3E}"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3889599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F74E0-18C9-4867-AE0F-58A8FCC29F3E}"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3543199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F74E0-18C9-4867-AE0F-58A8FCC29F3E}"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2475067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F74E0-18C9-4867-AE0F-58A8FCC29F3E}"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41421883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F74E0-18C9-4867-AE0F-58A8FCC29F3E}"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3022993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F74E0-18C9-4867-AE0F-58A8FCC29F3E}"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1641547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F74E0-18C9-4867-AE0F-58A8FCC29F3E}"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4109853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F74E0-18C9-4867-AE0F-58A8FCC29F3E}"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1736688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F74E0-18C9-4867-AE0F-58A8FCC29F3E}"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1819764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F74E0-18C9-4867-AE0F-58A8FCC29F3E}"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1185561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EF74E0-18C9-4867-AE0F-58A8FCC29F3E}" type="slidenum">
              <a:rPr lang="en-US" smtClean="0"/>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2810955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EF74E0-18C9-4867-AE0F-58A8FCC29F3E}" type="slidenum">
              <a:rPr lang="en-US" smtClean="0"/>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1361233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EF74E0-18C9-4867-AE0F-58A8FCC29F3E}" type="slidenum">
              <a:rPr lang="en-US" smtClean="0"/>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1821284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F74E0-18C9-4867-AE0F-58A8FCC29F3E}"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3044052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F962F-DE15-4A4B-B16D-3626937806E8}" type="datetimeFigureOut">
              <a:rPr lang="en-US" smtClean="0"/>
              <a:t>12/16/2014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F74E0-18C9-4867-AE0F-58A8FCC29F3E}" type="slidenum">
              <a:rPr lang="en-US" smtClean="0"/>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31326" y="125920"/>
            <a:ext cx="2743200" cy="1095375"/>
          </a:xfrm>
          <a:prstGeom prst="rect">
            <a:avLst/>
          </a:prstGeom>
        </p:spPr>
      </p:pic>
    </p:spTree>
    <p:extLst>
      <p:ext uri="{BB962C8B-B14F-4D97-AF65-F5344CB8AC3E}">
        <p14:creationId xmlns:p14="http://schemas.microsoft.com/office/powerpoint/2010/main" val="788323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7F962F-DE15-4A4B-B16D-3626937806E8}" type="datetimeFigureOut">
              <a:rPr lang="en-US" smtClean="0"/>
              <a:t>12/16/2014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FEF74E0-18C9-4867-AE0F-58A8FCC29F3E}" type="slidenum">
              <a:rPr lang="en-US" smtClean="0"/>
              <a:t>‹#›</a:t>
            </a:fld>
            <a:endParaRPr lang="en-US" dirty="0"/>
          </a:p>
        </p:txBody>
      </p:sp>
    </p:spTree>
    <p:extLst>
      <p:ext uri="{BB962C8B-B14F-4D97-AF65-F5344CB8AC3E}">
        <p14:creationId xmlns:p14="http://schemas.microsoft.com/office/powerpoint/2010/main" val="4185251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CET Accreditations Level 1</a:t>
            </a:r>
            <a:endParaRPr lang="en-US" dirty="0"/>
          </a:p>
        </p:txBody>
      </p:sp>
    </p:spTree>
    <p:extLst>
      <p:ext uri="{BB962C8B-B14F-4D97-AF65-F5344CB8AC3E}">
        <p14:creationId xmlns:p14="http://schemas.microsoft.com/office/powerpoint/2010/main" val="2360805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0703" y="827903"/>
            <a:ext cx="8633448" cy="5893921"/>
          </a:xfrm>
          <a:prstGeom prst="rect">
            <a:avLst/>
          </a:prstGeom>
          <a:noFill/>
        </p:spPr>
        <p:txBody>
          <a:bodyPr wrap="square" rtlCol="0">
            <a:spAutoFit/>
          </a:bodyPr>
          <a:lstStyle/>
          <a:p>
            <a:r>
              <a:rPr lang="en-US" sz="1300" dirty="0" smtClean="0"/>
              <a:t>2. Staff implement strategies to assist the individual in identifying his/her preferences</a:t>
            </a:r>
            <a:r>
              <a:rPr lang="en-US" sz="1300" dirty="0" smtClean="0"/>
              <a:t>.</a:t>
            </a:r>
          </a:p>
          <a:p>
            <a:endParaRPr lang="en-US" sz="1300" dirty="0" smtClean="0"/>
          </a:p>
          <a:p>
            <a:pPr marL="285750" indent="-285750">
              <a:buFont typeface="Wingdings" panose="05000000000000000000" pitchFamily="2" charset="2"/>
              <a:buChar char="v"/>
            </a:pPr>
            <a:r>
              <a:rPr lang="en-US" sz="1300" dirty="0" smtClean="0"/>
              <a:t>What strategies do you use to help the individual to identify &amp; tell others about him/her preferences?</a:t>
            </a:r>
          </a:p>
          <a:p>
            <a:pPr marL="742950" lvl="1" indent="-285750">
              <a:buFont typeface="Arial" panose="020B0604020202020204" pitchFamily="34" charset="0"/>
              <a:buChar char="•"/>
            </a:pPr>
            <a:r>
              <a:rPr lang="en-US" sz="1300" dirty="0" smtClean="0"/>
              <a:t>We </a:t>
            </a:r>
            <a:r>
              <a:rPr lang="en-US" sz="1300" dirty="0" smtClean="0"/>
              <a:t>meet </a:t>
            </a:r>
            <a:r>
              <a:rPr lang="en-US" sz="1300" dirty="0" smtClean="0"/>
              <a:t>at least once a year with the individual, guardian, support team along with a PDD case worker to talk with the individual about her preferences. </a:t>
            </a:r>
          </a:p>
          <a:p>
            <a:pPr marL="742950" lvl="1" indent="-285750">
              <a:buFont typeface="Arial" panose="020B0604020202020204" pitchFamily="34" charset="0"/>
              <a:buChar char="•"/>
            </a:pPr>
            <a:r>
              <a:rPr lang="en-US" sz="1300" dirty="0" smtClean="0"/>
              <a:t>Staff will go over the individuals daily schedule.</a:t>
            </a:r>
          </a:p>
          <a:p>
            <a:pPr marL="742950" lvl="1" indent="-285750">
              <a:buFont typeface="Arial" panose="020B0604020202020204" pitchFamily="34" charset="0"/>
              <a:buChar char="•"/>
            </a:pPr>
            <a:r>
              <a:rPr lang="en-US" sz="1300" dirty="0" smtClean="0"/>
              <a:t>Staff will be patient and give processing time so the individual doesn’t feel rushed.</a:t>
            </a:r>
          </a:p>
          <a:p>
            <a:pPr marL="742950" lvl="1" indent="-285750">
              <a:buFont typeface="Arial" panose="020B0604020202020204" pitchFamily="34" charset="0"/>
              <a:buChar char="•"/>
            </a:pPr>
            <a:r>
              <a:rPr lang="en-US" sz="1300" dirty="0" smtClean="0"/>
              <a:t>Staff will use verbal, picture, sign language, object communication to assist the individual to identify her preferences.</a:t>
            </a:r>
          </a:p>
          <a:p>
            <a:pPr marL="742950" lvl="1" indent="-285750">
              <a:buFont typeface="Arial" panose="020B0604020202020204" pitchFamily="34" charset="0"/>
              <a:buChar char="•"/>
            </a:pPr>
            <a:r>
              <a:rPr lang="en-US" sz="1300" dirty="0" smtClean="0"/>
              <a:t>We also have an open door policy that the individual can come and talk at any time about how they are feeling. </a:t>
            </a:r>
            <a:endParaRPr lang="en-US" sz="1300" dirty="0" smtClean="0"/>
          </a:p>
          <a:p>
            <a:pPr marL="742950" lvl="1" indent="-285750">
              <a:buFont typeface="Arial" panose="020B0604020202020204" pitchFamily="34" charset="0"/>
              <a:buChar char="•"/>
            </a:pPr>
            <a:r>
              <a:rPr lang="en-US" sz="1300" dirty="0" smtClean="0"/>
              <a:t>If an individual refuses a program repeatedly, the schedule may be changed to reflect what they want to do or a discussion occurs with the individual to discuss options</a:t>
            </a:r>
          </a:p>
          <a:p>
            <a:pPr marL="742950" lvl="1" indent="-285750">
              <a:buFont typeface="Arial" panose="020B0604020202020204" pitchFamily="34" charset="0"/>
              <a:buChar char="•"/>
            </a:pPr>
            <a:r>
              <a:rPr lang="en-US" sz="1300" dirty="0" smtClean="0"/>
              <a:t>When a new schedule is created, those individuals that can express their choices clearly are consulted on what programs they woul</a:t>
            </a:r>
            <a:r>
              <a:rPr lang="en-US" sz="1300" dirty="0" smtClean="0"/>
              <a:t>d like to attend.</a:t>
            </a:r>
            <a:endParaRPr lang="en-US" sz="1300" dirty="0" smtClean="0"/>
          </a:p>
          <a:p>
            <a:endParaRPr lang="en-US" sz="1300" dirty="0" smtClean="0"/>
          </a:p>
          <a:p>
            <a:pPr marL="285750" indent="-285750">
              <a:buFont typeface="Wingdings" panose="05000000000000000000" pitchFamily="2" charset="2"/>
              <a:buChar char="v"/>
            </a:pPr>
            <a:r>
              <a:rPr lang="en-US" sz="1300" dirty="0" smtClean="0"/>
              <a:t>How do you know if the individual is happy with the results of his/her daily decisions?</a:t>
            </a:r>
          </a:p>
          <a:p>
            <a:pPr marL="742950" lvl="1" indent="-285750">
              <a:buFont typeface="Arial" panose="020B0604020202020204" pitchFamily="34" charset="0"/>
              <a:buChar char="•"/>
            </a:pPr>
            <a:r>
              <a:rPr lang="en-US" sz="1300" dirty="0" smtClean="0"/>
              <a:t>We observe </a:t>
            </a:r>
            <a:r>
              <a:rPr lang="en-US" sz="1300" dirty="0" smtClean="0"/>
              <a:t>her</a:t>
            </a:r>
            <a:endParaRPr lang="en-US" sz="1300" dirty="0" smtClean="0"/>
          </a:p>
          <a:p>
            <a:pPr marL="742950" lvl="1" indent="-285750">
              <a:buFont typeface="Arial" panose="020B0604020202020204" pitchFamily="34" charset="0"/>
              <a:buChar char="•"/>
            </a:pPr>
            <a:r>
              <a:rPr lang="en-US" sz="1300" dirty="0" smtClean="0"/>
              <a:t>We talk with her</a:t>
            </a:r>
          </a:p>
          <a:p>
            <a:pPr marL="742950" lvl="1" indent="-285750">
              <a:buFont typeface="Arial" panose="020B0604020202020204" pitchFamily="34" charset="0"/>
              <a:buChar char="•"/>
            </a:pPr>
            <a:r>
              <a:rPr lang="en-US" sz="1300" dirty="0" smtClean="0"/>
              <a:t>Monthly summaries</a:t>
            </a:r>
          </a:p>
          <a:p>
            <a:pPr marL="742950" lvl="1" indent="-285750">
              <a:buFont typeface="Arial" panose="020B0604020202020204" pitchFamily="34" charset="0"/>
              <a:buChar char="•"/>
            </a:pPr>
            <a:r>
              <a:rPr lang="en-US" sz="1300" dirty="0" smtClean="0"/>
              <a:t>Group meeting/debrief</a:t>
            </a:r>
          </a:p>
          <a:p>
            <a:endParaRPr lang="en-US" sz="1300" dirty="0" smtClean="0"/>
          </a:p>
          <a:p>
            <a:pPr marL="285750" indent="-285750">
              <a:buFont typeface="Wingdings" panose="05000000000000000000" pitchFamily="2" charset="2"/>
              <a:buChar char="v"/>
            </a:pPr>
            <a:r>
              <a:rPr lang="en-US" sz="1300" dirty="0" smtClean="0"/>
              <a:t>What is the process to find a way that you can assist the individual to be happier with his/her daily decisions?</a:t>
            </a:r>
          </a:p>
          <a:p>
            <a:pPr marL="742950" lvl="1" indent="-285750">
              <a:buFont typeface="Arial" panose="020B0604020202020204" pitchFamily="34" charset="0"/>
              <a:buChar char="•"/>
            </a:pPr>
            <a:r>
              <a:rPr lang="en-US" sz="1300" dirty="0"/>
              <a:t>We observe  her</a:t>
            </a:r>
          </a:p>
          <a:p>
            <a:pPr marL="742950" lvl="1" indent="-285750">
              <a:buFont typeface="Arial" panose="020B0604020202020204" pitchFamily="34" charset="0"/>
              <a:buChar char="•"/>
            </a:pPr>
            <a:r>
              <a:rPr lang="en-US" sz="1300" dirty="0"/>
              <a:t>We talk with her</a:t>
            </a:r>
          </a:p>
          <a:p>
            <a:pPr marL="742950" lvl="1" indent="-285750">
              <a:buFont typeface="Arial" panose="020B0604020202020204" pitchFamily="34" charset="0"/>
              <a:buChar char="•"/>
            </a:pPr>
            <a:r>
              <a:rPr lang="en-US" sz="1300" dirty="0"/>
              <a:t>Monthly summaries</a:t>
            </a:r>
          </a:p>
          <a:p>
            <a:pPr marL="742950" lvl="1" indent="-285750">
              <a:buFont typeface="Arial" panose="020B0604020202020204" pitchFamily="34" charset="0"/>
              <a:buChar char="•"/>
            </a:pPr>
            <a:r>
              <a:rPr lang="en-US" sz="1300" dirty="0"/>
              <a:t>Group </a:t>
            </a:r>
            <a:r>
              <a:rPr lang="en-US" sz="1300" dirty="0" smtClean="0"/>
              <a:t>meeting/debrief</a:t>
            </a:r>
          </a:p>
          <a:p>
            <a:pPr marL="742950" lvl="1" indent="-285750">
              <a:buFont typeface="Arial" panose="020B0604020202020204" pitchFamily="34" charset="0"/>
              <a:buChar char="•"/>
            </a:pPr>
            <a:r>
              <a:rPr lang="en-US" sz="1300" dirty="0" smtClean="0"/>
              <a:t>Also we could to talk to the residence to see if and what she says about her day.</a:t>
            </a:r>
            <a:endParaRPr lang="en-US" sz="1300" dirty="0"/>
          </a:p>
          <a:p>
            <a:pPr lvl="1"/>
            <a:endParaRPr lang="en-US" sz="1300" dirty="0">
              <a:solidFill>
                <a:schemeClr val="bg1">
                  <a:lumMod val="50000"/>
                </a:schemeClr>
              </a:solidFill>
            </a:endParaRPr>
          </a:p>
        </p:txBody>
      </p:sp>
      <p:sp>
        <p:nvSpPr>
          <p:cNvPr id="3" name="Title 1"/>
          <p:cNvSpPr txBox="1">
            <a:spLocks/>
          </p:cNvSpPr>
          <p:nvPr/>
        </p:nvSpPr>
        <p:spPr>
          <a:xfrm>
            <a:off x="676938" y="120952"/>
            <a:ext cx="8596668" cy="613932"/>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t>Standard 2 and 13 Indicators</a:t>
            </a:r>
            <a:endParaRPr lang="en-US" dirty="0"/>
          </a:p>
        </p:txBody>
      </p:sp>
    </p:spTree>
    <p:extLst>
      <p:ext uri="{BB962C8B-B14F-4D97-AF65-F5344CB8AC3E}">
        <p14:creationId xmlns:p14="http://schemas.microsoft.com/office/powerpoint/2010/main" val="126236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2">
                                            <p:txEl>
                                              <p:pRg st="17" end="1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2">
                                            <p:txEl>
                                              <p:pRg st="18" end="18"/>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
                                            <p:txEl>
                                              <p:pRg st="19" end="19"/>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
                                            <p:txEl>
                                              <p:pRg st="20" end="2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2">
                                            <p:txEl>
                                              <p:pRg st="21" end="21"/>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0653" y="1612899"/>
            <a:ext cx="7638047" cy="3785652"/>
          </a:xfrm>
          <a:prstGeom prst="rect">
            <a:avLst/>
          </a:prstGeom>
        </p:spPr>
        <p:txBody>
          <a:bodyPr wrap="square">
            <a:spAutoFit/>
          </a:bodyPr>
          <a:lstStyle/>
          <a:p>
            <a:r>
              <a:rPr lang="en-US" sz="1600" dirty="0"/>
              <a:t>3. Staff give the individual balanced information about various options in ways he/she can understand</a:t>
            </a:r>
            <a:r>
              <a:rPr lang="en-US" sz="1600" dirty="0" smtClean="0"/>
              <a:t>.</a:t>
            </a:r>
          </a:p>
          <a:p>
            <a:endParaRPr lang="en-US" sz="1600" dirty="0"/>
          </a:p>
          <a:p>
            <a:pPr marL="285750" indent="-285750">
              <a:buFont typeface="Wingdings" panose="05000000000000000000" pitchFamily="2" charset="2"/>
              <a:buChar char="v"/>
            </a:pPr>
            <a:r>
              <a:rPr lang="en-US" sz="1600" dirty="0"/>
              <a:t>How do you ensure that you give various options to the individual regarding everyday matters?</a:t>
            </a:r>
          </a:p>
          <a:p>
            <a:pPr marL="742950" lvl="1" indent="-285750">
              <a:buFont typeface="Arial" panose="020B0604020202020204" pitchFamily="34" charset="0"/>
              <a:buChar char="•"/>
            </a:pPr>
            <a:r>
              <a:rPr lang="en-US" sz="1600" dirty="0"/>
              <a:t>We treat the individual like we would like to be treated.  So anything that we would like to make a choice about we would make sure she gets </a:t>
            </a:r>
            <a:r>
              <a:rPr lang="en-US" sz="1600" dirty="0" smtClean="0"/>
              <a:t>as well.</a:t>
            </a:r>
            <a:endParaRPr lang="en-US" sz="1600" dirty="0"/>
          </a:p>
          <a:p>
            <a:pPr marL="742950" lvl="1" indent="-285750">
              <a:buFont typeface="Arial" panose="020B0604020202020204" pitchFamily="34" charset="0"/>
              <a:buChar char="•"/>
            </a:pPr>
            <a:r>
              <a:rPr lang="en-US" sz="1600" dirty="0"/>
              <a:t>Talk to the individual.  </a:t>
            </a:r>
          </a:p>
          <a:p>
            <a:endParaRPr lang="en-US" sz="1600" dirty="0"/>
          </a:p>
          <a:p>
            <a:pPr marL="285750" indent="-285750">
              <a:buFont typeface="Wingdings" panose="05000000000000000000" pitchFamily="2" charset="2"/>
              <a:buChar char="v"/>
            </a:pPr>
            <a:r>
              <a:rPr lang="en-US" sz="1600" dirty="0"/>
              <a:t>How do you give these options in understandable ways?</a:t>
            </a:r>
          </a:p>
          <a:p>
            <a:pPr marL="742950" lvl="1" indent="-285750">
              <a:buFont typeface="Arial" panose="020B0604020202020204" pitchFamily="34" charset="0"/>
              <a:buChar char="•"/>
            </a:pPr>
            <a:r>
              <a:rPr lang="en-US" sz="1600" dirty="0"/>
              <a:t>Staff will be patient and give processing time </a:t>
            </a:r>
          </a:p>
          <a:p>
            <a:pPr marL="742950" lvl="1" indent="-285750">
              <a:buFont typeface="Arial" panose="020B0604020202020204" pitchFamily="34" charset="0"/>
              <a:buChar char="•"/>
            </a:pPr>
            <a:r>
              <a:rPr lang="en-US" sz="1600" dirty="0"/>
              <a:t>Staff will use verbal, picture, sign language, object communication to assist the individual to identify her preferences.</a:t>
            </a:r>
          </a:p>
          <a:p>
            <a:pPr marL="285750" indent="-285750">
              <a:buFont typeface="Arial" panose="020B0604020202020204" pitchFamily="34" charset="0"/>
              <a:buChar char="•"/>
            </a:pPr>
            <a:endParaRPr lang="en-US" sz="1600" dirty="0">
              <a:solidFill>
                <a:schemeClr val="bg1">
                  <a:lumMod val="50000"/>
                </a:schemeClr>
              </a:solidFill>
            </a:endParaRPr>
          </a:p>
        </p:txBody>
      </p:sp>
      <p:sp>
        <p:nvSpPr>
          <p:cNvPr id="3" name="Title 1"/>
          <p:cNvSpPr txBox="1">
            <a:spLocks/>
          </p:cNvSpPr>
          <p:nvPr/>
        </p:nvSpPr>
        <p:spPr>
          <a:xfrm>
            <a:off x="652225" y="590509"/>
            <a:ext cx="8596668" cy="613932"/>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t>Standard 2 and 13 Indicators</a:t>
            </a:r>
            <a:endParaRPr lang="en-US" dirty="0"/>
          </a:p>
        </p:txBody>
      </p:sp>
    </p:spTree>
    <p:extLst>
      <p:ext uri="{BB962C8B-B14F-4D97-AF65-F5344CB8AC3E}">
        <p14:creationId xmlns:p14="http://schemas.microsoft.com/office/powerpoint/2010/main" val="885587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2485" y="1285104"/>
            <a:ext cx="9092515" cy="5294442"/>
          </a:xfrm>
          <a:prstGeom prst="rect">
            <a:avLst/>
          </a:prstGeom>
        </p:spPr>
        <p:txBody>
          <a:bodyPr wrap="square">
            <a:spAutoFit/>
          </a:bodyPr>
          <a:lstStyle/>
          <a:p>
            <a:r>
              <a:rPr lang="en-US" dirty="0"/>
              <a:t>4</a:t>
            </a:r>
            <a:r>
              <a:rPr lang="en-US" sz="1400" dirty="0"/>
              <a:t>. Staff give the individual opportunities to directly experience his/her options even if they involve risk</a:t>
            </a:r>
            <a:r>
              <a:rPr lang="en-US" sz="1400" dirty="0" smtClean="0"/>
              <a:t>.</a:t>
            </a:r>
          </a:p>
          <a:p>
            <a:endParaRPr lang="en-US" sz="1400" dirty="0"/>
          </a:p>
          <a:p>
            <a:pPr marL="285750" indent="-285750">
              <a:buFont typeface="Wingdings" panose="05000000000000000000" pitchFamily="2" charset="2"/>
              <a:buChar char="v"/>
            </a:pPr>
            <a:r>
              <a:rPr lang="en-US" sz="1400" dirty="0"/>
              <a:t>What is your process for giving the individual opportunities to experience options even if they involve risk?</a:t>
            </a:r>
          </a:p>
          <a:p>
            <a:pPr marL="742950" lvl="1" indent="-285750">
              <a:buFont typeface="Arial" panose="020B0604020202020204" pitchFamily="34" charset="0"/>
              <a:buChar char="•"/>
            </a:pPr>
            <a:r>
              <a:rPr lang="en-US" sz="1400" dirty="0"/>
              <a:t>Staff will look at the risk level and if we believe the benefits out weigh the </a:t>
            </a:r>
            <a:r>
              <a:rPr lang="en-US" sz="1400" dirty="0" smtClean="0"/>
              <a:t>risk (harm </a:t>
            </a:r>
            <a:r>
              <a:rPr lang="en-US" sz="1400" dirty="0"/>
              <a:t>to self, others, property</a:t>
            </a:r>
            <a:r>
              <a:rPr lang="en-US" sz="1400" dirty="0" smtClean="0"/>
              <a:t>)</a:t>
            </a:r>
          </a:p>
          <a:p>
            <a:pPr marL="742950" lvl="1" indent="-285750">
              <a:buFont typeface="Arial" panose="020B0604020202020204" pitchFamily="34" charset="0"/>
              <a:buChar char="•"/>
            </a:pPr>
            <a:r>
              <a:rPr lang="en-US" sz="1400" dirty="0" smtClean="0"/>
              <a:t>We will inform them where we can about the impacts their decision may have </a:t>
            </a:r>
            <a:r>
              <a:rPr lang="en-US" sz="1400" dirty="0" err="1" smtClean="0"/>
              <a:t>ie</a:t>
            </a:r>
            <a:r>
              <a:rPr lang="en-US" sz="1400" dirty="0" smtClean="0"/>
              <a:t>. if you do that you will miss out on this.</a:t>
            </a:r>
          </a:p>
          <a:p>
            <a:pPr marL="742950" lvl="1" indent="-285750">
              <a:buFont typeface="Arial" panose="020B0604020202020204" pitchFamily="34" charset="0"/>
              <a:buChar char="•"/>
            </a:pPr>
            <a:r>
              <a:rPr lang="en-US" sz="1400" dirty="0" smtClean="0"/>
              <a:t>We will give her the opportunity to experience her choice.</a:t>
            </a:r>
          </a:p>
          <a:p>
            <a:pPr marL="742950" lvl="1" indent="-285750">
              <a:buFont typeface="Arial" panose="020B0604020202020204" pitchFamily="34" charset="0"/>
              <a:buChar char="•"/>
            </a:pPr>
            <a:r>
              <a:rPr lang="en-US" sz="1400" dirty="0" smtClean="0"/>
              <a:t>We will discuss the choice afterwards to see how it affected her.  Counsel on how to do things differently if needed.</a:t>
            </a:r>
            <a:endParaRPr lang="en-US" sz="1400" dirty="0" smtClean="0"/>
          </a:p>
          <a:p>
            <a:pPr marL="742950" lvl="1" indent="-285750">
              <a:buFont typeface="Arial" panose="020B0604020202020204" pitchFamily="34" charset="0"/>
              <a:buChar char="•"/>
            </a:pPr>
            <a:endParaRPr lang="en-US" sz="1400" dirty="0"/>
          </a:p>
          <a:p>
            <a:pPr marL="285750" indent="-285750">
              <a:buFont typeface="Wingdings" panose="05000000000000000000" pitchFamily="2" charset="2"/>
              <a:buChar char="v"/>
            </a:pPr>
            <a:r>
              <a:rPr lang="en-US" sz="1400" dirty="0"/>
              <a:t>What examples can you give of choices made by the individual that involved some personal (e.g., physical, emotional) risk? How do you work through this with the individual?</a:t>
            </a:r>
          </a:p>
          <a:p>
            <a:pPr marL="742950" lvl="1" indent="-285750">
              <a:buFont typeface="Arial" panose="020B0604020202020204" pitchFamily="34" charset="0"/>
              <a:buChar char="•"/>
            </a:pPr>
            <a:r>
              <a:rPr lang="en-US" sz="1400" dirty="0"/>
              <a:t>An individual chooses to not participate in a program that he normally enjoys.  Staff will support the decision and will talk to him after he has realized the outcome of his decision.</a:t>
            </a:r>
          </a:p>
          <a:p>
            <a:endParaRPr lang="en-US" sz="1400" dirty="0"/>
          </a:p>
          <a:p>
            <a:pPr marL="285750" indent="-285750">
              <a:buFont typeface="Wingdings" panose="05000000000000000000" pitchFamily="2" charset="2"/>
              <a:buChar char="v"/>
            </a:pPr>
            <a:r>
              <a:rPr lang="en-US" sz="1400" dirty="0"/>
              <a:t>What would you do if you suspected the individual was making a bad choice?</a:t>
            </a:r>
          </a:p>
          <a:p>
            <a:pPr marL="742950" lvl="1" indent="-285750">
              <a:buFont typeface="Arial" panose="020B0604020202020204" pitchFamily="34" charset="0"/>
              <a:buChar char="•"/>
            </a:pPr>
            <a:r>
              <a:rPr lang="en-US" sz="1400" dirty="0"/>
              <a:t>As staff we would talk it out with the </a:t>
            </a:r>
            <a:r>
              <a:rPr lang="en-US" sz="1400" dirty="0" smtClean="0"/>
              <a:t>individual and explain what could happen if he does that.</a:t>
            </a:r>
          </a:p>
          <a:p>
            <a:pPr marL="742950" lvl="1" indent="-285750">
              <a:buFont typeface="Arial" panose="020B0604020202020204" pitchFamily="34" charset="0"/>
              <a:buChar char="•"/>
            </a:pPr>
            <a:r>
              <a:rPr lang="en-US" sz="1400" dirty="0" smtClean="0"/>
              <a:t>If individual persists and it does not put himself in harms way, allow him to experience and counsel afterwards.  Everybody has to make some mistakes in order to learn.</a:t>
            </a:r>
            <a:endParaRPr lang="en-US" sz="1400" dirty="0"/>
          </a:p>
          <a:p>
            <a:endParaRPr lang="en-US" sz="1400" dirty="0"/>
          </a:p>
          <a:p>
            <a:pPr marL="285750" indent="-285750">
              <a:buFont typeface="Wingdings" panose="05000000000000000000" pitchFamily="2" charset="2"/>
              <a:buChar char="v"/>
            </a:pPr>
            <a:r>
              <a:rPr lang="en-US" sz="1400" dirty="0"/>
              <a:t>How do you know when to intervene?</a:t>
            </a:r>
          </a:p>
          <a:p>
            <a:pPr marL="742950" lvl="1" indent="-285750">
              <a:buFont typeface="Arial" panose="020B0604020202020204" pitchFamily="34" charset="0"/>
              <a:buChar char="•"/>
            </a:pPr>
            <a:r>
              <a:rPr lang="en-US" sz="1400" dirty="0"/>
              <a:t>If the decision will hurt the </a:t>
            </a:r>
            <a:r>
              <a:rPr lang="en-US" sz="1400" dirty="0" smtClean="0"/>
              <a:t>individual or others</a:t>
            </a:r>
            <a:r>
              <a:rPr lang="en-US" sz="1400" dirty="0" smtClean="0"/>
              <a:t>.</a:t>
            </a:r>
          </a:p>
        </p:txBody>
      </p:sp>
      <p:sp>
        <p:nvSpPr>
          <p:cNvPr id="3" name="Title 1"/>
          <p:cNvSpPr txBox="1">
            <a:spLocks/>
          </p:cNvSpPr>
          <p:nvPr/>
        </p:nvSpPr>
        <p:spPr>
          <a:xfrm>
            <a:off x="676937" y="541082"/>
            <a:ext cx="8596668" cy="613932"/>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t>Standard 2 and 13 Indicators</a:t>
            </a:r>
            <a:endParaRPr lang="en-US" dirty="0"/>
          </a:p>
        </p:txBody>
      </p:sp>
    </p:spTree>
    <p:extLst>
      <p:ext uri="{BB962C8B-B14F-4D97-AF65-F5344CB8AC3E}">
        <p14:creationId xmlns:p14="http://schemas.microsoft.com/office/powerpoint/2010/main" val="422963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623945"/>
            <a:ext cx="7766936" cy="1007148"/>
          </a:xfrm>
        </p:spPr>
        <p:txBody>
          <a:bodyPr/>
          <a:lstStyle/>
          <a:p>
            <a:pPr algn="ctr"/>
            <a:r>
              <a:rPr lang="en-US" sz="3200" dirty="0" smtClean="0"/>
              <a:t>Standard </a:t>
            </a:r>
            <a:r>
              <a:rPr lang="en-US" sz="3200" dirty="0" smtClean="0"/>
              <a:t>1 and 12</a:t>
            </a:r>
            <a:r>
              <a:rPr lang="en-US" sz="3200" dirty="0" smtClean="0"/>
              <a:t/>
            </a:r>
            <a:br>
              <a:rPr lang="en-US" sz="3200" dirty="0" smtClean="0"/>
            </a:br>
            <a:r>
              <a:rPr lang="en-US" sz="3200" dirty="0" smtClean="0"/>
              <a:t>Individuals are supported to have homes</a:t>
            </a:r>
            <a:endParaRPr lang="en-US" sz="3200" dirty="0"/>
          </a:p>
        </p:txBody>
      </p:sp>
      <p:sp>
        <p:nvSpPr>
          <p:cNvPr id="3" name="Subtitle 2"/>
          <p:cNvSpPr>
            <a:spLocks noGrp="1"/>
          </p:cNvSpPr>
          <p:nvPr>
            <p:ph type="subTitle" idx="1"/>
          </p:nvPr>
        </p:nvSpPr>
        <p:spPr>
          <a:xfrm>
            <a:off x="1507067" y="1804087"/>
            <a:ext cx="7766936" cy="4758078"/>
          </a:xfrm>
        </p:spPr>
        <p:txBody>
          <a:bodyPr>
            <a:normAutofit/>
          </a:bodyPr>
          <a:lstStyle/>
          <a:p>
            <a:pPr algn="l"/>
            <a:r>
              <a:rPr lang="en-US" dirty="0" smtClean="0">
                <a:solidFill>
                  <a:schemeClr val="tx1"/>
                </a:solidFill>
              </a:rPr>
              <a:t>Summary:</a:t>
            </a:r>
          </a:p>
          <a:p>
            <a:pPr algn="l"/>
            <a:r>
              <a:rPr lang="en-US" dirty="0" smtClean="0">
                <a:solidFill>
                  <a:schemeClr val="tx1"/>
                </a:solidFill>
              </a:rPr>
              <a:t>A home is more than just a building or residence.  It is a place of refuge, shelter, personal safety and comfort.  It is at home where individuals can rest, interact, gather strength and set their own pace.  Home can reflect the individual’s preferences and needs and convey a sense of belonging, togetherness and character.</a:t>
            </a:r>
          </a:p>
          <a:p>
            <a:pPr algn="l"/>
            <a:endParaRPr lang="en-US" dirty="0">
              <a:solidFill>
                <a:schemeClr val="tx1"/>
              </a:solidFill>
            </a:endParaRPr>
          </a:p>
          <a:p>
            <a:pPr algn="l"/>
            <a:r>
              <a:rPr lang="en-US" dirty="0" smtClean="0">
                <a:solidFill>
                  <a:schemeClr val="tx1"/>
                </a:solidFill>
              </a:rPr>
              <a:t>Staff need to support individuals to take responsibility for the daily routines and activities within their homes.  Staff need to provide support and be flexible and adaptable  to allow for the individuals’ changing needs and preferences.  Staff should support to meet the above definition of home.</a:t>
            </a:r>
            <a:endParaRPr lang="en-US" dirty="0" smtClean="0">
              <a:solidFill>
                <a:schemeClr val="tx1"/>
              </a:solidFill>
            </a:endParaRPr>
          </a:p>
        </p:txBody>
      </p:sp>
    </p:spTree>
    <p:extLst>
      <p:ext uri="{BB962C8B-B14F-4D97-AF65-F5344CB8AC3E}">
        <p14:creationId xmlns:p14="http://schemas.microsoft.com/office/powerpoint/2010/main" val="3436024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3762" y="1173893"/>
            <a:ext cx="8347207" cy="4893647"/>
          </a:xfrm>
          <a:prstGeom prst="rect">
            <a:avLst/>
          </a:prstGeom>
          <a:noFill/>
        </p:spPr>
        <p:txBody>
          <a:bodyPr wrap="square" rtlCol="0">
            <a:spAutoFit/>
          </a:bodyPr>
          <a:lstStyle/>
          <a:p>
            <a:pPr marL="342900" indent="-342900">
              <a:buFont typeface="+mj-lt"/>
              <a:buAutoNum type="arabicPeriod"/>
            </a:pPr>
            <a:r>
              <a:rPr lang="en-US" sz="1400" dirty="0" smtClean="0"/>
              <a:t>Service </a:t>
            </a:r>
            <a:r>
              <a:rPr lang="en-US" sz="1400" dirty="0"/>
              <a:t>provider staff communicate with residential staff on matters outside of the service provider’s scope.</a:t>
            </a:r>
          </a:p>
          <a:p>
            <a:pPr marL="742950" lvl="1" indent="-285750">
              <a:buFont typeface="Arial" panose="020B0604020202020204" pitchFamily="34" charset="0"/>
              <a:buChar char="•"/>
            </a:pPr>
            <a:r>
              <a:rPr lang="en-US" sz="1400" dirty="0" smtClean="0"/>
              <a:t>Springboard </a:t>
            </a:r>
            <a:r>
              <a:rPr lang="en-US" sz="1400" dirty="0"/>
              <a:t>as a day program doesn’t have any input on residential matters per say but if an individual has concerns regarding his/her living arrangements, staff will listen to him and her and assist them in advocating for themselves.</a:t>
            </a:r>
          </a:p>
          <a:p>
            <a:endParaRPr lang="en-US" sz="1400" dirty="0" smtClean="0"/>
          </a:p>
          <a:p>
            <a:pPr marL="285750" indent="-285750">
              <a:buFont typeface="Wingdings" panose="05000000000000000000" pitchFamily="2" charset="2"/>
              <a:buChar char="v"/>
            </a:pPr>
            <a:r>
              <a:rPr lang="en-US" sz="1400" dirty="0" smtClean="0"/>
              <a:t>Explain the process of communication that occurs between the service provider and the individual’s home support?</a:t>
            </a:r>
          </a:p>
          <a:p>
            <a:pPr marL="742950" lvl="1" indent="-285750">
              <a:buFont typeface="Arial" panose="020B0604020202020204" pitchFamily="34" charset="0"/>
              <a:buChar char="•"/>
            </a:pPr>
            <a:r>
              <a:rPr lang="en-US" sz="1400" dirty="0" smtClean="0"/>
              <a:t>What has been successful and how often does communication occur.</a:t>
            </a:r>
          </a:p>
          <a:p>
            <a:pPr marL="1200150" lvl="2" indent="-285750">
              <a:buFont typeface="Arial" panose="020B0604020202020204" pitchFamily="34" charset="0"/>
              <a:buChar char="•"/>
            </a:pPr>
            <a:r>
              <a:rPr lang="en-US" sz="1400" dirty="0" smtClean="0"/>
              <a:t>Daily communication logs</a:t>
            </a:r>
          </a:p>
          <a:p>
            <a:pPr marL="1200150" lvl="2" indent="-285750">
              <a:buFont typeface="Arial" panose="020B0604020202020204" pitchFamily="34" charset="0"/>
              <a:buChar char="•"/>
            </a:pPr>
            <a:r>
              <a:rPr lang="en-US" sz="1400" dirty="0" smtClean="0"/>
              <a:t>That day contact for incident reports or emergency </a:t>
            </a:r>
            <a:r>
              <a:rPr lang="en-US" sz="1400" dirty="0" err="1" smtClean="0"/>
              <a:t>restrictives</a:t>
            </a:r>
            <a:endParaRPr lang="en-US" sz="1400" dirty="0" smtClean="0"/>
          </a:p>
          <a:p>
            <a:pPr marL="1200150" lvl="2" indent="-285750">
              <a:buFont typeface="Arial" panose="020B0604020202020204" pitchFamily="34" charset="0"/>
              <a:buChar char="•"/>
            </a:pPr>
            <a:r>
              <a:rPr lang="en-US" sz="1400" dirty="0" smtClean="0"/>
              <a:t>Guardians and residence can call anytime to contact us</a:t>
            </a:r>
          </a:p>
          <a:p>
            <a:pPr marL="1200150" lvl="2" indent="-285750">
              <a:buFont typeface="Arial" panose="020B0604020202020204" pitchFamily="34" charset="0"/>
              <a:buChar char="•"/>
            </a:pPr>
            <a:r>
              <a:rPr lang="en-US" sz="1400" dirty="0" smtClean="0"/>
              <a:t>Annual ISP meetings with individual, parents, guardians, residence and PDD </a:t>
            </a:r>
            <a:r>
              <a:rPr lang="en-US" sz="1400" dirty="0" smtClean="0"/>
              <a:t>to </a:t>
            </a:r>
            <a:r>
              <a:rPr lang="en-US" sz="1400" dirty="0" smtClean="0"/>
              <a:t>talk with the individual about an issue whether it’s issues at Springboard Centre or at home</a:t>
            </a:r>
            <a:r>
              <a:rPr lang="en-US" sz="1400" dirty="0" smtClean="0"/>
              <a:t>.</a:t>
            </a:r>
          </a:p>
          <a:p>
            <a:pPr marL="1200150" lvl="2" indent="-285750">
              <a:buFont typeface="Arial" panose="020B0604020202020204" pitchFamily="34" charset="0"/>
              <a:buChar char="•"/>
            </a:pPr>
            <a:r>
              <a:rPr lang="en-US" sz="1400" dirty="0"/>
              <a:t>If the issue is due to abuse or potential abuse, Springboard Centre will follow the Abuse Prevention &amp; Response Protocol outlined by PDD. </a:t>
            </a:r>
          </a:p>
          <a:p>
            <a:pPr lvl="2"/>
            <a:endParaRPr lang="en-US" sz="1400" dirty="0" smtClean="0"/>
          </a:p>
          <a:p>
            <a:pPr marL="742950" lvl="1" indent="-285750">
              <a:buFont typeface="Arial" panose="020B0604020202020204" pitchFamily="34" charset="0"/>
              <a:buChar char="•"/>
            </a:pPr>
            <a:r>
              <a:rPr lang="en-US" sz="1400" dirty="0" smtClean="0"/>
              <a:t>What are some barriers and how are they being addressed?</a:t>
            </a:r>
          </a:p>
          <a:p>
            <a:pPr marL="1200150" lvl="2" indent="-285750">
              <a:buFont typeface="Arial" panose="020B0604020202020204" pitchFamily="34" charset="0"/>
              <a:buChar char="•"/>
            </a:pPr>
            <a:r>
              <a:rPr lang="en-US" sz="1400" dirty="0" smtClean="0"/>
              <a:t>Different residences want different things reported on the daily basis.  We accommodate all requests that are medical in nature.</a:t>
            </a:r>
            <a:endParaRPr lang="en-US" sz="1400" dirty="0" smtClean="0"/>
          </a:p>
          <a:p>
            <a:pPr marL="285750" indent="-285750">
              <a:buFont typeface="Arial" panose="020B0604020202020204" pitchFamily="34" charset="0"/>
              <a:buChar char="•"/>
            </a:pPr>
            <a:endParaRPr lang="en-US" dirty="0"/>
          </a:p>
        </p:txBody>
      </p:sp>
      <p:sp>
        <p:nvSpPr>
          <p:cNvPr id="4" name="Title 1"/>
          <p:cNvSpPr txBox="1">
            <a:spLocks/>
          </p:cNvSpPr>
          <p:nvPr/>
        </p:nvSpPr>
        <p:spPr>
          <a:xfrm>
            <a:off x="271391" y="426237"/>
            <a:ext cx="7766936" cy="587018"/>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smtClean="0"/>
              <a:t>Standard 1 and 12 Indicators</a:t>
            </a:r>
            <a:br>
              <a:rPr lang="en-US" dirty="0" smtClean="0"/>
            </a:br>
            <a:endParaRPr lang="en-US" dirty="0"/>
          </a:p>
        </p:txBody>
      </p:sp>
    </p:spTree>
    <p:extLst>
      <p:ext uri="{BB962C8B-B14F-4D97-AF65-F5344CB8AC3E}">
        <p14:creationId xmlns:p14="http://schemas.microsoft.com/office/powerpoint/2010/main" val="166809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94561" y="249153"/>
            <a:ext cx="6583680" cy="6359693"/>
          </a:xfrm>
          <a:prstGeom prst="rect">
            <a:avLst/>
          </a:prstGeom>
        </p:spPr>
      </p:pic>
    </p:spTree>
    <p:extLst>
      <p:ext uri="{BB962C8B-B14F-4D97-AF65-F5344CB8AC3E}">
        <p14:creationId xmlns:p14="http://schemas.microsoft.com/office/powerpoint/2010/main" val="1157655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667896" y="307842"/>
            <a:ext cx="6400540" cy="6242316"/>
          </a:xfrm>
          <a:prstGeom prst="rect">
            <a:avLst/>
          </a:prstGeom>
        </p:spPr>
      </p:pic>
    </p:spTree>
    <p:extLst>
      <p:ext uri="{BB962C8B-B14F-4D97-AF65-F5344CB8AC3E}">
        <p14:creationId xmlns:p14="http://schemas.microsoft.com/office/powerpoint/2010/main" val="772366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123564" y="142447"/>
            <a:ext cx="5944872" cy="6573105"/>
          </a:xfrm>
          <a:prstGeom prst="rect">
            <a:avLst/>
          </a:prstGeom>
        </p:spPr>
      </p:pic>
    </p:spTree>
    <p:extLst>
      <p:ext uri="{BB962C8B-B14F-4D97-AF65-F5344CB8AC3E}">
        <p14:creationId xmlns:p14="http://schemas.microsoft.com/office/powerpoint/2010/main" val="1305493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123564" y="860612"/>
            <a:ext cx="5944872" cy="451821"/>
          </a:xfrm>
          <a:prstGeom prst="rect">
            <a:avLst/>
          </a:prstGeom>
        </p:spPr>
      </p:pic>
      <p:pic>
        <p:nvPicPr>
          <p:cNvPr id="3" name="Picture 2"/>
          <p:cNvPicPr>
            <a:picLocks noChangeAspect="1"/>
          </p:cNvPicPr>
          <p:nvPr/>
        </p:nvPicPr>
        <p:blipFill>
          <a:blip r:embed="rId3"/>
          <a:stretch>
            <a:fillRect/>
          </a:stretch>
        </p:blipFill>
        <p:spPr>
          <a:xfrm>
            <a:off x="3123564" y="1398493"/>
            <a:ext cx="5944872" cy="4075455"/>
          </a:xfrm>
          <a:prstGeom prst="rect">
            <a:avLst/>
          </a:prstGeom>
        </p:spPr>
      </p:pic>
    </p:spTree>
    <p:extLst>
      <p:ext uri="{BB962C8B-B14F-4D97-AF65-F5344CB8AC3E}">
        <p14:creationId xmlns:p14="http://schemas.microsoft.com/office/powerpoint/2010/main" val="4028754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98854"/>
            <a:ext cx="7766936" cy="1532239"/>
          </a:xfrm>
        </p:spPr>
        <p:txBody>
          <a:bodyPr/>
          <a:lstStyle/>
          <a:p>
            <a:pPr algn="ctr"/>
            <a:r>
              <a:rPr lang="en-US" sz="3200" dirty="0" smtClean="0"/>
              <a:t>Standard </a:t>
            </a:r>
            <a:r>
              <a:rPr lang="en-US" sz="3200" dirty="0" smtClean="0"/>
              <a:t>2 and 13</a:t>
            </a:r>
            <a:r>
              <a:rPr lang="en-US" sz="3200" dirty="0" smtClean="0"/>
              <a:t/>
            </a:r>
            <a:br>
              <a:rPr lang="en-US" sz="3200" dirty="0" smtClean="0"/>
            </a:br>
            <a:r>
              <a:rPr lang="en-US" sz="3200" dirty="0" smtClean="0"/>
              <a:t>Individuals are supported to make decisions about everyday matters.</a:t>
            </a:r>
            <a:endParaRPr lang="en-US" sz="3200" dirty="0"/>
          </a:p>
        </p:txBody>
      </p:sp>
      <p:sp>
        <p:nvSpPr>
          <p:cNvPr id="3" name="Subtitle 2"/>
          <p:cNvSpPr>
            <a:spLocks noGrp="1"/>
          </p:cNvSpPr>
          <p:nvPr>
            <p:ph type="subTitle" idx="1"/>
          </p:nvPr>
        </p:nvSpPr>
        <p:spPr>
          <a:xfrm>
            <a:off x="1507067" y="1804087"/>
            <a:ext cx="7766936" cy="4758078"/>
          </a:xfrm>
        </p:spPr>
        <p:txBody>
          <a:bodyPr>
            <a:normAutofit/>
          </a:bodyPr>
          <a:lstStyle/>
          <a:p>
            <a:pPr algn="l"/>
            <a:r>
              <a:rPr lang="en-US" dirty="0" smtClean="0">
                <a:solidFill>
                  <a:schemeClr val="tx1"/>
                </a:solidFill>
              </a:rPr>
              <a:t>Summary:</a:t>
            </a:r>
          </a:p>
          <a:p>
            <a:pPr algn="l"/>
            <a:r>
              <a:rPr lang="en-US" dirty="0" smtClean="0">
                <a:solidFill>
                  <a:schemeClr val="tx1"/>
                </a:solidFill>
              </a:rPr>
              <a:t>This standard is about the support given to individuals to make every day decisions.  </a:t>
            </a:r>
          </a:p>
          <a:p>
            <a:pPr algn="l"/>
            <a:r>
              <a:rPr lang="en-US" dirty="0" smtClean="0">
                <a:solidFill>
                  <a:schemeClr val="tx1"/>
                </a:solidFill>
              </a:rPr>
              <a:t>Service providers can assist individuals to develop decision making skills by providing</a:t>
            </a:r>
          </a:p>
          <a:p>
            <a:pPr marL="285750" indent="-285750" algn="l">
              <a:buFont typeface="Arial" panose="020B0604020202020204" pitchFamily="34" charset="0"/>
              <a:buChar char="•"/>
            </a:pPr>
            <a:r>
              <a:rPr lang="en-US" dirty="0" smtClean="0">
                <a:solidFill>
                  <a:schemeClr val="tx1"/>
                </a:solidFill>
              </a:rPr>
              <a:t>Options to choose from</a:t>
            </a:r>
          </a:p>
          <a:p>
            <a:pPr marL="285750" indent="-285750" algn="l">
              <a:buFont typeface="Arial" panose="020B0604020202020204" pitchFamily="34" charset="0"/>
              <a:buChar char="•"/>
            </a:pPr>
            <a:r>
              <a:rPr lang="en-US" dirty="0" smtClean="0">
                <a:solidFill>
                  <a:schemeClr val="tx1"/>
                </a:solidFill>
              </a:rPr>
              <a:t>Concrete information about each option</a:t>
            </a:r>
          </a:p>
          <a:p>
            <a:pPr marL="285750" indent="-285750" algn="l">
              <a:buFont typeface="Arial" panose="020B0604020202020204" pitchFamily="34" charset="0"/>
              <a:buChar char="•"/>
            </a:pPr>
            <a:r>
              <a:rPr lang="en-US" dirty="0" smtClean="0">
                <a:solidFill>
                  <a:schemeClr val="tx1"/>
                </a:solidFill>
              </a:rPr>
              <a:t>Opportunities to directly experience each option</a:t>
            </a:r>
          </a:p>
          <a:p>
            <a:pPr algn="l"/>
            <a:r>
              <a:rPr lang="en-US" dirty="0" smtClean="0">
                <a:solidFill>
                  <a:schemeClr val="tx1"/>
                </a:solidFill>
              </a:rPr>
              <a:t>When choices involve an element of risk and individuals need help to make informed decisions, staff’s role is to provide information, emotional support, education and advice.   Individuals will also need support if things go wrong.</a:t>
            </a:r>
            <a:endParaRPr lang="en-US" dirty="0" smtClean="0">
              <a:solidFill>
                <a:schemeClr val="tx1"/>
              </a:solidFill>
            </a:endParaRPr>
          </a:p>
        </p:txBody>
      </p:sp>
    </p:spTree>
    <p:extLst>
      <p:ext uri="{BB962C8B-B14F-4D97-AF65-F5344CB8AC3E}">
        <p14:creationId xmlns:p14="http://schemas.microsoft.com/office/powerpoint/2010/main" val="3099061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938" y="120952"/>
            <a:ext cx="8596668" cy="613932"/>
          </a:xfrm>
        </p:spPr>
        <p:txBody>
          <a:bodyPr>
            <a:noAutofit/>
          </a:bodyPr>
          <a:lstStyle/>
          <a:p>
            <a:pPr algn="ctr"/>
            <a:r>
              <a:rPr lang="en-US" sz="3600" dirty="0" smtClean="0"/>
              <a:t>Standard 2 and 13 Indicators</a:t>
            </a:r>
            <a:endParaRPr lang="en-US" sz="3600" dirty="0"/>
          </a:p>
        </p:txBody>
      </p:sp>
      <p:sp>
        <p:nvSpPr>
          <p:cNvPr id="3" name="Text Placeholder 2"/>
          <p:cNvSpPr>
            <a:spLocks noGrp="1"/>
          </p:cNvSpPr>
          <p:nvPr>
            <p:ph type="body" idx="1"/>
          </p:nvPr>
        </p:nvSpPr>
        <p:spPr>
          <a:xfrm>
            <a:off x="676938" y="734884"/>
            <a:ext cx="8596668" cy="5958016"/>
          </a:xfrm>
        </p:spPr>
        <p:txBody>
          <a:bodyPr>
            <a:normAutofit fontScale="70000" lnSpcReduction="20000"/>
          </a:bodyPr>
          <a:lstStyle/>
          <a:p>
            <a:r>
              <a:rPr lang="en-US" sz="1800" dirty="0" smtClean="0">
                <a:solidFill>
                  <a:schemeClr val="tx1"/>
                </a:solidFill>
              </a:rPr>
              <a:t>1.Staff are knowledgeable about the individual’s wants, needs, likes &amp; dislikes as they relate to everyday matters.</a:t>
            </a:r>
          </a:p>
          <a:p>
            <a:pPr marL="342900" indent="-342900">
              <a:buFont typeface="Wingdings" panose="05000000000000000000" pitchFamily="2" charset="2"/>
              <a:buChar char="v"/>
            </a:pPr>
            <a:r>
              <a:rPr lang="en-US" sz="1800" dirty="0" smtClean="0">
                <a:solidFill>
                  <a:schemeClr val="tx1"/>
                </a:solidFill>
              </a:rPr>
              <a:t>What everyday decisions does the individual make?</a:t>
            </a:r>
          </a:p>
          <a:p>
            <a:pPr marL="742950" lvl="1" indent="-285750">
              <a:buFont typeface="Arial" panose="020B0604020202020204" pitchFamily="34" charset="0"/>
              <a:buChar char="•"/>
            </a:pPr>
            <a:r>
              <a:rPr lang="en-US" dirty="0" smtClean="0">
                <a:solidFill>
                  <a:schemeClr val="tx1"/>
                </a:solidFill>
              </a:rPr>
              <a:t>What programs they want to attend &amp; how much they want to participate, </a:t>
            </a:r>
            <a:r>
              <a:rPr lang="en-US" dirty="0">
                <a:solidFill>
                  <a:schemeClr val="tx1"/>
                </a:solidFill>
              </a:rPr>
              <a:t>w</a:t>
            </a:r>
            <a:r>
              <a:rPr lang="en-US" dirty="0" smtClean="0">
                <a:solidFill>
                  <a:schemeClr val="tx1"/>
                </a:solidFill>
              </a:rPr>
              <a:t>here they want to sit, who they want to sit with, when &amp; what order they want to eat their lunch, what to do with transition times, who they have maintain friendships with</a:t>
            </a:r>
          </a:p>
          <a:p>
            <a:pPr marL="342900" indent="-342900">
              <a:buFont typeface="Wingdings" panose="05000000000000000000" pitchFamily="2" charset="2"/>
              <a:buChar char="v"/>
            </a:pPr>
            <a:r>
              <a:rPr lang="en-US" sz="1800" dirty="0" smtClean="0">
                <a:solidFill>
                  <a:schemeClr val="tx1"/>
                </a:solidFill>
              </a:rPr>
              <a:t>How do you find out what is important to the individual in these areas?</a:t>
            </a:r>
          </a:p>
          <a:p>
            <a:pPr marL="742950" lvl="1" indent="-285750">
              <a:buFont typeface="Arial" panose="020B0604020202020204" pitchFamily="34" charset="0"/>
              <a:buChar char="•"/>
            </a:pPr>
            <a:r>
              <a:rPr lang="en-US" dirty="0" smtClean="0">
                <a:solidFill>
                  <a:schemeClr val="tx1"/>
                </a:solidFill>
              </a:rPr>
              <a:t>We meet once a year with individuals, their family, support team &amp; PDD worker to discuss wants, needs, likes, </a:t>
            </a:r>
            <a:r>
              <a:rPr lang="en-US" dirty="0" smtClean="0">
                <a:solidFill>
                  <a:schemeClr val="tx1"/>
                </a:solidFill>
              </a:rPr>
              <a:t>dislikes (ISP)</a:t>
            </a:r>
            <a:endParaRPr lang="en-US" dirty="0" smtClean="0">
              <a:solidFill>
                <a:schemeClr val="tx1"/>
              </a:solidFill>
            </a:endParaRPr>
          </a:p>
          <a:p>
            <a:pPr marL="742950" lvl="1" indent="-285750">
              <a:buFont typeface="Arial" panose="020B0604020202020204" pitchFamily="34" charset="0"/>
              <a:buChar char="•"/>
            </a:pPr>
            <a:r>
              <a:rPr lang="en-US" dirty="0">
                <a:solidFill>
                  <a:schemeClr val="tx1"/>
                </a:solidFill>
              </a:rPr>
              <a:t>S</a:t>
            </a:r>
            <a:r>
              <a:rPr lang="en-US" dirty="0" smtClean="0">
                <a:solidFill>
                  <a:schemeClr val="tx1"/>
                </a:solidFill>
              </a:rPr>
              <a:t>pringboard provides staff with black binders to review before working with the individual </a:t>
            </a:r>
            <a:r>
              <a:rPr lang="en-US" dirty="0" smtClean="0">
                <a:solidFill>
                  <a:schemeClr val="tx1"/>
                </a:solidFill>
              </a:rPr>
              <a:t>(client profile)</a:t>
            </a:r>
            <a:endParaRPr lang="en-US" dirty="0" smtClean="0">
              <a:solidFill>
                <a:schemeClr val="tx1"/>
              </a:solidFill>
            </a:endParaRPr>
          </a:p>
          <a:p>
            <a:pPr marL="742950" lvl="1" indent="-285750">
              <a:buFont typeface="Arial" panose="020B0604020202020204" pitchFamily="34" charset="0"/>
              <a:buChar char="•"/>
            </a:pPr>
            <a:r>
              <a:rPr lang="en-US" dirty="0" smtClean="0">
                <a:solidFill>
                  <a:schemeClr val="tx1"/>
                </a:solidFill>
              </a:rPr>
              <a:t>We debrief at the end of the day. When we debrief it gives us the opportunity to talk about changes in our individuals regarding their wants, needs, likes and dislikes.</a:t>
            </a:r>
          </a:p>
          <a:p>
            <a:pPr marL="742950" lvl="1" indent="-285750">
              <a:buFont typeface="Arial" panose="020B0604020202020204" pitchFamily="34" charset="0"/>
              <a:buChar char="•"/>
            </a:pPr>
            <a:r>
              <a:rPr lang="en-US" dirty="0" smtClean="0">
                <a:solidFill>
                  <a:schemeClr val="tx1"/>
                </a:solidFill>
              </a:rPr>
              <a:t>Observation of the individual at Springboard and in the </a:t>
            </a:r>
            <a:r>
              <a:rPr lang="en-US" dirty="0" smtClean="0">
                <a:solidFill>
                  <a:schemeClr val="tx1"/>
                </a:solidFill>
              </a:rPr>
              <a:t>community to see how they react to various programs etc.  Allow them to experience new things a couple of time before determining whether they like or dislike it.</a:t>
            </a:r>
            <a:endParaRPr lang="en-US" dirty="0" smtClean="0">
              <a:solidFill>
                <a:schemeClr val="tx1"/>
              </a:solidFill>
            </a:endParaRPr>
          </a:p>
          <a:p>
            <a:pPr marL="342900" indent="-342900">
              <a:buFont typeface="Wingdings" panose="05000000000000000000" pitchFamily="2" charset="2"/>
              <a:buChar char="v"/>
            </a:pPr>
            <a:r>
              <a:rPr lang="en-US" sz="1800" dirty="0" smtClean="0">
                <a:solidFill>
                  <a:schemeClr val="tx1"/>
                </a:solidFill>
              </a:rPr>
              <a:t>What kind of support does the service provider give you to ensure that the individual can make decisions about everyday matters?</a:t>
            </a:r>
          </a:p>
          <a:p>
            <a:pPr marL="742950" lvl="1" indent="-285750">
              <a:buFont typeface="Arial" panose="020B0604020202020204" pitchFamily="34" charset="0"/>
              <a:buChar char="•"/>
            </a:pPr>
            <a:r>
              <a:rPr lang="en-US" dirty="0" smtClean="0">
                <a:solidFill>
                  <a:schemeClr val="tx1"/>
                </a:solidFill>
              </a:rPr>
              <a:t>We at Springboard believe that everyone has the same rights so the decisions would be the same as ours.</a:t>
            </a:r>
          </a:p>
          <a:p>
            <a:pPr marL="342900" indent="-342900">
              <a:buFont typeface="Wingdings" panose="05000000000000000000" pitchFamily="2" charset="2"/>
              <a:buChar char="v"/>
            </a:pPr>
            <a:r>
              <a:rPr lang="en-US" sz="1800" dirty="0" smtClean="0">
                <a:solidFill>
                  <a:schemeClr val="tx1"/>
                </a:solidFill>
              </a:rPr>
              <a:t>What wants or likes cannot be granted?</a:t>
            </a:r>
          </a:p>
          <a:p>
            <a:pPr marL="742950" lvl="1" indent="-285750">
              <a:buFont typeface="Arial" panose="020B0604020202020204" pitchFamily="34" charset="0"/>
              <a:buChar char="•"/>
            </a:pPr>
            <a:r>
              <a:rPr lang="en-US" dirty="0" smtClean="0">
                <a:solidFill>
                  <a:schemeClr val="tx1"/>
                </a:solidFill>
              </a:rPr>
              <a:t>If the want will harm themselves or others of if its something that we don’t do here at Springboard.</a:t>
            </a:r>
          </a:p>
          <a:p>
            <a:pPr marL="285750" indent="-285750">
              <a:buFont typeface="Wingdings" panose="05000000000000000000" pitchFamily="2" charset="2"/>
              <a:buChar char="v"/>
            </a:pPr>
            <a:r>
              <a:rPr lang="en-US" sz="1800" dirty="0" smtClean="0">
                <a:solidFill>
                  <a:schemeClr val="tx1"/>
                </a:solidFill>
              </a:rPr>
              <a:t>What is the process to find a way that they can be granted or addressed?</a:t>
            </a:r>
          </a:p>
          <a:p>
            <a:pPr marL="742950" lvl="1" indent="-285750">
              <a:buFont typeface="Arial" panose="020B0604020202020204" pitchFamily="34" charset="0"/>
              <a:buChar char="•"/>
            </a:pPr>
            <a:r>
              <a:rPr lang="en-US" dirty="0" smtClean="0">
                <a:solidFill>
                  <a:schemeClr val="tx1"/>
                </a:solidFill>
              </a:rPr>
              <a:t>We can talk with the client, guardian, residential staff on how it could be </a:t>
            </a:r>
            <a:r>
              <a:rPr lang="en-US" dirty="0" smtClean="0">
                <a:solidFill>
                  <a:schemeClr val="tx1"/>
                </a:solidFill>
              </a:rPr>
              <a:t>granted.</a:t>
            </a:r>
            <a:endParaRPr lang="en-US" dirty="0" smtClean="0">
              <a:solidFill>
                <a:schemeClr val="tx1"/>
              </a:solidFill>
            </a:endParaRPr>
          </a:p>
          <a:p>
            <a:pPr marL="342900" indent="-342900">
              <a:buFont typeface="Arial" panose="020B0604020202020204" pitchFamily="34" charset="0"/>
              <a:buChar char="•"/>
            </a:pPr>
            <a:endParaRPr lang="en-US" sz="1300" dirty="0"/>
          </a:p>
        </p:txBody>
      </p:sp>
    </p:spTree>
    <p:extLst>
      <p:ext uri="{BB962C8B-B14F-4D97-AF65-F5344CB8AC3E}">
        <p14:creationId xmlns:p14="http://schemas.microsoft.com/office/powerpoint/2010/main" val="95693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esentation1" id="{3746E056-20C6-4EFA-B5A5-D19E51799EBD}" vid="{C0EA11CF-CEA1-424B-B928-DE3825372F42}"/>
    </a:ext>
  </a:extLst>
</a:theme>
</file>

<file path=docProps/app.xml><?xml version="1.0" encoding="utf-8"?>
<Properties xmlns="http://schemas.openxmlformats.org/officeDocument/2006/extended-properties" xmlns:vt="http://schemas.openxmlformats.org/officeDocument/2006/docPropsVTypes">
  <Template>Springboard Template</Template>
  <TotalTime>5487</TotalTime>
  <Words>1396</Words>
  <Application>Microsoft Office PowerPoint</Application>
  <PresentationFormat>Widescreen</PresentationFormat>
  <Paragraphs>95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Trebuchet MS</vt:lpstr>
      <vt:lpstr>Wingdings</vt:lpstr>
      <vt:lpstr>Wingdings 3</vt:lpstr>
      <vt:lpstr>Facet</vt:lpstr>
      <vt:lpstr>CET Accreditations Level 1</vt:lpstr>
      <vt:lpstr>Standard 1 and 12 Individuals are supported to have homes</vt:lpstr>
      <vt:lpstr>PowerPoint Presentation</vt:lpstr>
      <vt:lpstr>PowerPoint Presentation</vt:lpstr>
      <vt:lpstr>PowerPoint Presentation</vt:lpstr>
      <vt:lpstr>PowerPoint Presentation</vt:lpstr>
      <vt:lpstr>PowerPoint Presentation</vt:lpstr>
      <vt:lpstr>Standard 2 and 13 Individuals are supported to make decisions about everyday matters.</vt:lpstr>
      <vt:lpstr>Standard 2 and 13 Indicators</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CET Accreditations Level 1</dc:title>
  <dc:creator>MDunning</dc:creator>
  <cp:lastModifiedBy>TLacher</cp:lastModifiedBy>
  <cp:revision>60</cp:revision>
  <cp:lastPrinted>2014-12-08T20:41:02Z</cp:lastPrinted>
  <dcterms:created xsi:type="dcterms:W3CDTF">2014-11-18T16:43:30Z</dcterms:created>
  <dcterms:modified xsi:type="dcterms:W3CDTF">2014-12-16T18:08:59Z</dcterms:modified>
</cp:coreProperties>
</file>