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308" r:id="rId2"/>
    <p:sldId id="262" r:id="rId3"/>
    <p:sldId id="259" r:id="rId4"/>
    <p:sldId id="263" r:id="rId5"/>
    <p:sldId id="265" r:id="rId6"/>
    <p:sldId id="266" r:id="rId7"/>
    <p:sldId id="304" r:id="rId8"/>
    <p:sldId id="267" r:id="rId9"/>
    <p:sldId id="268" r:id="rId10"/>
    <p:sldId id="269" r:id="rId11"/>
    <p:sldId id="280" r:id="rId12"/>
    <p:sldId id="281" r:id="rId13"/>
    <p:sldId id="282" r:id="rId14"/>
    <p:sldId id="301" r:id="rId15"/>
    <p:sldId id="305" r:id="rId16"/>
    <p:sldId id="271" r:id="rId17"/>
    <p:sldId id="273" r:id="rId18"/>
    <p:sldId id="302" r:id="rId19"/>
    <p:sldId id="274" r:id="rId20"/>
    <p:sldId id="275" r:id="rId21"/>
    <p:sldId id="283" r:id="rId22"/>
    <p:sldId id="284" r:id="rId23"/>
    <p:sldId id="285" r:id="rId24"/>
    <p:sldId id="286" r:id="rId25"/>
    <p:sldId id="288" r:id="rId26"/>
    <p:sldId id="287" r:id="rId27"/>
    <p:sldId id="289" r:id="rId28"/>
    <p:sldId id="290" r:id="rId29"/>
    <p:sldId id="291" r:id="rId30"/>
    <p:sldId id="292" r:id="rId31"/>
    <p:sldId id="294" r:id="rId32"/>
    <p:sldId id="295" r:id="rId33"/>
    <p:sldId id="303" r:id="rId34"/>
    <p:sldId id="297" r:id="rId35"/>
    <p:sldId id="298" r:id="rId36"/>
    <p:sldId id="299" r:id="rId37"/>
    <p:sldId id="306" r:id="rId38"/>
    <p:sldId id="307" r:id="rId39"/>
  </p:sldIdLst>
  <p:sldSz cx="9144000" cy="6858000" type="screen4x3"/>
  <p:notesSz cx="7010400" cy="9296400"/>
  <p:defaultTextStyle>
    <a:defPPr>
      <a:defRPr lang="en-US"/>
    </a:defPPr>
    <a:lvl1pPr algn="l" rtl="0" fontAlgn="base">
      <a:spcBef>
        <a:spcPct val="0"/>
      </a:spcBef>
      <a:spcAft>
        <a:spcPct val="0"/>
      </a:spcAft>
      <a:defRPr b="1" kern="1200">
        <a:solidFill>
          <a:schemeClr val="tx1"/>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orient="horz" pos="799">
          <p15:clr>
            <a:srgbClr val="A4A3A4"/>
          </p15:clr>
        </p15:guide>
        <p15:guide id="3" orient="horz" pos="4319">
          <p15:clr>
            <a:srgbClr val="A4A3A4"/>
          </p15:clr>
        </p15:guide>
        <p15:guide id="4" pos="2880">
          <p15:clr>
            <a:srgbClr val="A4A3A4"/>
          </p15:clr>
        </p15:guide>
        <p15:guide id="5" pos="575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AD2"/>
    <a:srgbClr val="005072"/>
    <a:srgbClr val="FF0066"/>
    <a:srgbClr val="0099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40" autoAdjust="0"/>
    <p:restoredTop sz="80576" autoAdjust="0"/>
  </p:normalViewPr>
  <p:slideViewPr>
    <p:cSldViewPr snapToGrid="0">
      <p:cViewPr varScale="1">
        <p:scale>
          <a:sx n="72" d="100"/>
          <a:sy n="72" d="100"/>
        </p:scale>
        <p:origin x="1584" y="66"/>
      </p:cViewPr>
      <p:guideLst>
        <p:guide orient="horz" pos="2160"/>
        <p:guide orient="horz" pos="799"/>
        <p:guide orient="horz" pos="4319"/>
        <p:guide pos="2880"/>
        <p:guide pos="57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7" d="100"/>
          <a:sy n="67" d="100"/>
        </p:scale>
        <p:origin x="279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b="0">
                <a:latin typeface="Arial" charset="0"/>
                <a:cs typeface="+mn-cs"/>
              </a:defRPr>
            </a:lvl1pPr>
          </a:lstStyle>
          <a:p>
            <a:pPr>
              <a:defRPr/>
            </a:pPr>
            <a:endParaRPr lang="en-CA"/>
          </a:p>
        </p:txBody>
      </p:sp>
      <p:sp>
        <p:nvSpPr>
          <p:cNvPr id="4096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b="0">
                <a:latin typeface="Arial" charset="0"/>
                <a:cs typeface="+mn-cs"/>
              </a:defRPr>
            </a:lvl1pPr>
          </a:lstStyle>
          <a:p>
            <a:pPr>
              <a:defRPr/>
            </a:pPr>
            <a:endParaRPr lang="en-CA"/>
          </a:p>
        </p:txBody>
      </p:sp>
      <p:sp>
        <p:nvSpPr>
          <p:cNvPr id="4096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b="0">
                <a:latin typeface="Arial" charset="0"/>
                <a:cs typeface="+mn-cs"/>
              </a:defRPr>
            </a:lvl1pPr>
          </a:lstStyle>
          <a:p>
            <a:pPr>
              <a:defRPr/>
            </a:pPr>
            <a:endParaRPr lang="en-CA"/>
          </a:p>
        </p:txBody>
      </p:sp>
      <p:sp>
        <p:nvSpPr>
          <p:cNvPr id="4096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b="0">
                <a:latin typeface="Arial" charset="0"/>
                <a:cs typeface="+mn-cs"/>
              </a:defRPr>
            </a:lvl1pPr>
          </a:lstStyle>
          <a:p>
            <a:pPr>
              <a:defRPr/>
            </a:pPr>
            <a:fld id="{ED0B4F7C-0C28-47DE-B383-7D98ACA687D9}" type="slidenum">
              <a:rPr lang="en-CA"/>
              <a:pPr>
                <a:defRPr/>
              </a:pPr>
              <a:t>‹#›</a:t>
            </a:fld>
            <a:endParaRPr lang="en-CA"/>
          </a:p>
        </p:txBody>
      </p:sp>
    </p:spTree>
    <p:extLst>
      <p:ext uri="{BB962C8B-B14F-4D97-AF65-F5344CB8AC3E}">
        <p14:creationId xmlns:p14="http://schemas.microsoft.com/office/powerpoint/2010/main" val="34057848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atin typeface="Arial" pitchFamily="34" charset="0"/>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atin typeface="Arial" pitchFamily="34" charset="0"/>
                <a:cs typeface="+mn-cs"/>
              </a:defRPr>
            </a:lvl1pPr>
          </a:lstStyle>
          <a:p>
            <a:pPr>
              <a:defRPr/>
            </a:pPr>
            <a:fld id="{19A7A893-4293-49A0-AE7F-A405F6E9C00C}" type="datetimeFigureOut">
              <a:rPr lang="en-US"/>
              <a:pPr>
                <a:defRPr/>
              </a:pPr>
              <a:t>5/19/2017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atin typeface="Arial" pitchFamily="34" charset="0"/>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atin typeface="Arial" pitchFamily="34" charset="0"/>
                <a:cs typeface="+mn-cs"/>
              </a:defRPr>
            </a:lvl1pPr>
          </a:lstStyle>
          <a:p>
            <a:pPr>
              <a:defRPr/>
            </a:pPr>
            <a:fld id="{C2EA0E67-E682-4127-AA42-84C25366EC14}" type="slidenum">
              <a:rPr lang="en-US"/>
              <a:pPr>
                <a:defRPr/>
              </a:pPr>
              <a:t>‹#›</a:t>
            </a:fld>
            <a:endParaRPr lang="en-US"/>
          </a:p>
        </p:txBody>
      </p:sp>
    </p:spTree>
    <p:extLst>
      <p:ext uri="{BB962C8B-B14F-4D97-AF65-F5344CB8AC3E}">
        <p14:creationId xmlns:p14="http://schemas.microsoft.com/office/powerpoint/2010/main" val="7523087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p>
            <a:pPr>
              <a:defRPr/>
            </a:pPr>
            <a:fld id="{78126D3E-743B-46F0-95E1-3D55A7B03A71}" type="slidenum">
              <a:rPr lang="en-US" smtClean="0"/>
              <a:pPr>
                <a:defRPr/>
              </a:pPr>
              <a:t>1</a:t>
            </a:fld>
            <a:endParaRPr lang="en-US"/>
          </a:p>
        </p:txBody>
      </p:sp>
    </p:spTree>
    <p:extLst>
      <p:ext uri="{BB962C8B-B14F-4D97-AF65-F5344CB8AC3E}">
        <p14:creationId xmlns:p14="http://schemas.microsoft.com/office/powerpoint/2010/main" val="40226326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solidFill>
                  <a:srgbClr val="000000"/>
                </a:solidFill>
              </a:rPr>
              <a:t>The Principles for Determining individual Support Needs form the foundation of prevention and effective support for the individual.</a:t>
            </a:r>
          </a:p>
          <a:p>
            <a:endParaRPr lang="en-US" altLang="en-US" smtClean="0">
              <a:solidFill>
                <a:srgbClr val="000000"/>
              </a:solidFill>
            </a:endParaRPr>
          </a:p>
        </p:txBody>
      </p:sp>
      <p:sp>
        <p:nvSpPr>
          <p:cNvPr id="491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55EF6D61-E88B-4904-8DB9-6C7365F66387}" type="slidenum">
              <a:rPr lang="en-US" altLang="en-US" smtClean="0"/>
              <a:pPr eaLnBrk="1" hangingPunct="1">
                <a:defRPr/>
              </a:pPr>
              <a:t>11</a:t>
            </a:fld>
            <a:endParaRPr lang="en-US" altLang="en-US" smtClean="0"/>
          </a:p>
        </p:txBody>
      </p:sp>
    </p:spTree>
    <p:extLst>
      <p:ext uri="{BB962C8B-B14F-4D97-AF65-F5344CB8AC3E}">
        <p14:creationId xmlns:p14="http://schemas.microsoft.com/office/powerpoint/2010/main" val="19139394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One of the foundational principles  by which agencies across the province define themselves is that of inclusion and the meaningful lives that  they support people to  lead. This is the important work that is already supported by agencies and their hard working staff.</a:t>
            </a:r>
          </a:p>
        </p:txBody>
      </p:sp>
      <p:sp>
        <p:nvSpPr>
          <p:cNvPr id="5018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48623C64-965A-4E4A-A5F0-B01D6F385F07}" type="slidenum">
              <a:rPr lang="en-US" altLang="en-US" smtClean="0"/>
              <a:pPr eaLnBrk="1" hangingPunct="1">
                <a:defRPr/>
              </a:pPr>
              <a:t>12</a:t>
            </a:fld>
            <a:endParaRPr lang="en-US" altLang="en-US" smtClean="0"/>
          </a:p>
        </p:txBody>
      </p:sp>
    </p:spTree>
    <p:extLst>
      <p:ext uri="{BB962C8B-B14F-4D97-AF65-F5344CB8AC3E}">
        <p14:creationId xmlns:p14="http://schemas.microsoft.com/office/powerpoint/2010/main" val="3666927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We have seen the amazing results of this work across all communities in Alberta and should take a moment to celebrate these achievements.</a:t>
            </a:r>
          </a:p>
          <a:p>
            <a:r>
              <a:rPr lang="en-US" altLang="en-US" dirty="0" smtClean="0"/>
              <a:t>Every day we hear stories of people who achieve  their dreams or move a step closer to the realization of those dreams.</a:t>
            </a:r>
          </a:p>
          <a:p>
            <a:r>
              <a:rPr lang="en-US" altLang="en-US" dirty="0" smtClean="0"/>
              <a:t>-The creativity that emerges from the ways in which agencies strive to understand the individuals and what is important to them is also an important element of creating a plan that is tailor built to individuals. Some create story boards or photo versions  or videos of what individuals want to achieve with the assistance of supports.</a:t>
            </a:r>
          </a:p>
          <a:p>
            <a:pPr eaLnBrk="1" hangingPunct="1">
              <a:spcBef>
                <a:spcPct val="0"/>
              </a:spcBef>
            </a:pPr>
            <a:endParaRPr lang="en-US" altLang="en-US" dirty="0" smtClean="0"/>
          </a:p>
        </p:txBody>
      </p:sp>
      <p:sp>
        <p:nvSpPr>
          <p:cNvPr id="512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54ECB1AD-BDC0-458B-A37D-D75E3F4903F9}" type="slidenum">
              <a:rPr lang="en-US" altLang="en-US" smtClean="0"/>
              <a:pPr eaLnBrk="1" hangingPunct="1">
                <a:defRPr/>
              </a:pPr>
              <a:t>13</a:t>
            </a:fld>
            <a:endParaRPr lang="en-US" altLang="en-US" smtClean="0"/>
          </a:p>
        </p:txBody>
      </p:sp>
    </p:spTree>
    <p:extLst>
      <p:ext uri="{BB962C8B-B14F-4D97-AF65-F5344CB8AC3E}">
        <p14:creationId xmlns:p14="http://schemas.microsoft.com/office/powerpoint/2010/main" val="2911229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smtClean="0">
                <a:solidFill>
                  <a:prstClr val="black"/>
                </a:solidFill>
              </a:rPr>
              <a:t>Highlight that prevention is an important aspect of the Protocol, and should be emphasized. Prevention is important and PDD stakeholders should exercise prevention measures outlined in this Protocol and in their policies, and guiding legislation such as PPC. </a:t>
            </a:r>
          </a:p>
          <a:p>
            <a:pPr eaLnBrk="1" fontAlgn="auto" hangingPunct="1">
              <a:spcBef>
                <a:spcPts val="0"/>
              </a:spcBef>
              <a:spcAft>
                <a:spcPts val="0"/>
              </a:spcAft>
              <a:defRPr/>
            </a:pPr>
            <a:endParaRPr lang="en-US" dirty="0" smtClean="0">
              <a:solidFill>
                <a:prstClr val="black"/>
              </a:solidFill>
            </a:endParaRPr>
          </a:p>
          <a:p>
            <a:pPr eaLnBrk="1" fontAlgn="auto" hangingPunct="1">
              <a:spcBef>
                <a:spcPts val="0"/>
              </a:spcBef>
              <a:spcAft>
                <a:spcPts val="0"/>
              </a:spcAft>
              <a:defRPr/>
            </a:pPr>
            <a:r>
              <a:rPr lang="en-US" dirty="0" smtClean="0">
                <a:solidFill>
                  <a:srgbClr val="000000"/>
                </a:solidFill>
                <a:cs typeface="Times New Roman" charset="0"/>
              </a:rPr>
              <a:t>· Everyone has a role in promoting the prevention of abuse</a:t>
            </a:r>
            <a:endParaRPr lang="en-US" dirty="0" smtClean="0">
              <a:solidFill>
                <a:prstClr val="black"/>
              </a:solidFill>
              <a:cs typeface="Times New Roman" charset="0"/>
            </a:endParaRPr>
          </a:p>
          <a:p>
            <a:pPr eaLnBrk="1" fontAlgn="auto" hangingPunct="1">
              <a:spcBef>
                <a:spcPts val="0"/>
              </a:spcBef>
              <a:spcAft>
                <a:spcPts val="0"/>
              </a:spcAft>
              <a:defRPr/>
            </a:pPr>
            <a:r>
              <a:rPr lang="en-US" dirty="0" smtClean="0">
                <a:solidFill>
                  <a:srgbClr val="000000"/>
                </a:solidFill>
                <a:cs typeface="Times New Roman" charset="0"/>
              </a:rPr>
              <a:t>· Prevention of abuse is more likely to be a reality for all of us when we have a sense of belonging and feel accepted as valued members of our communities</a:t>
            </a:r>
            <a:endParaRPr lang="en-US" dirty="0" smtClean="0">
              <a:solidFill>
                <a:prstClr val="black"/>
              </a:solidFill>
              <a:cs typeface="Times New Roman" charset="0"/>
            </a:endParaRPr>
          </a:p>
          <a:p>
            <a:pPr eaLnBrk="1" fontAlgn="auto" hangingPunct="1">
              <a:spcBef>
                <a:spcPts val="0"/>
              </a:spcBef>
              <a:spcAft>
                <a:spcPts val="0"/>
              </a:spcAft>
              <a:defRPr/>
            </a:pPr>
            <a:r>
              <a:rPr lang="en-US" dirty="0" smtClean="0">
                <a:solidFill>
                  <a:srgbClr val="000000"/>
                </a:solidFill>
                <a:cs typeface="Times New Roman" charset="0"/>
              </a:rPr>
              <a:t>· For populations at risk within our society the focus is typically on deficits and needs which does not lead to natural connections in the community and serves to isolate people</a:t>
            </a:r>
            <a:endParaRPr lang="en-US" dirty="0" smtClean="0">
              <a:solidFill>
                <a:prstClr val="black"/>
              </a:solidFill>
              <a:cs typeface="Times New Roman" charset="0"/>
            </a:endParaRPr>
          </a:p>
          <a:p>
            <a:pPr eaLnBrk="1" fontAlgn="auto" hangingPunct="1">
              <a:spcBef>
                <a:spcPts val="0"/>
              </a:spcBef>
              <a:spcAft>
                <a:spcPts val="0"/>
              </a:spcAft>
              <a:defRPr/>
            </a:pPr>
            <a:r>
              <a:rPr lang="en-US" dirty="0" smtClean="0">
                <a:solidFill>
                  <a:srgbClr val="000000"/>
                </a:solidFill>
                <a:cs typeface="Times New Roman" charset="0"/>
              </a:rPr>
              <a:t>· The risk of abuse is lessened significantly when the community sees the gifts, capabilities and contributions of people, including individuals with developmental disabilities</a:t>
            </a:r>
            <a:endParaRPr lang="en-US" dirty="0" smtClean="0">
              <a:solidFill>
                <a:prstClr val="black"/>
              </a:solidFill>
              <a:cs typeface="Times New Roman" charset="0"/>
            </a:endParaRPr>
          </a:p>
          <a:p>
            <a:pPr eaLnBrk="1" fontAlgn="auto" hangingPunct="1">
              <a:spcBef>
                <a:spcPts val="0"/>
              </a:spcBef>
              <a:spcAft>
                <a:spcPts val="0"/>
              </a:spcAft>
              <a:defRPr/>
            </a:pPr>
            <a:r>
              <a:rPr lang="en-US" dirty="0" smtClean="0">
                <a:solidFill>
                  <a:srgbClr val="000000"/>
                </a:solidFill>
                <a:cs typeface="Times New Roman" charset="0"/>
              </a:rPr>
              <a:t>· PDD believes that communities have the capacity to accept and include people with developmental disabilities when the focus is on their gifts, capacities and contributions</a:t>
            </a:r>
            <a:endParaRPr lang="en-US" dirty="0" smtClean="0">
              <a:solidFill>
                <a:prstClr val="black"/>
              </a:solidFill>
              <a:cs typeface="Times New Roman" charset="0"/>
            </a:endParaRPr>
          </a:p>
          <a:p>
            <a:pPr eaLnBrk="1" fontAlgn="auto" hangingPunct="1">
              <a:spcBef>
                <a:spcPts val="0"/>
              </a:spcBef>
              <a:spcAft>
                <a:spcPts val="0"/>
              </a:spcAft>
              <a:defRPr/>
            </a:pPr>
            <a:r>
              <a:rPr lang="en-US" dirty="0" smtClean="0">
                <a:solidFill>
                  <a:srgbClr val="000000"/>
                </a:solidFill>
                <a:cs typeface="Times New Roman" charset="0"/>
              </a:rPr>
              <a:t>· PDD has identified the importance of developing strategies for tapping into the community capacity as a critical part of promoting inclusion</a:t>
            </a:r>
          </a:p>
          <a:p>
            <a:pPr marL="168244" indent="-168244" eaLnBrk="1" fontAlgn="auto" hangingPunct="1">
              <a:spcBef>
                <a:spcPts val="0"/>
              </a:spcBef>
              <a:spcAft>
                <a:spcPts val="0"/>
              </a:spcAft>
              <a:buFont typeface="Arial" panose="020B0604020202020204" pitchFamily="34" charset="0"/>
              <a:buChar char="•"/>
              <a:defRPr/>
            </a:pPr>
            <a:r>
              <a:rPr lang="en-US" dirty="0" smtClean="0">
                <a:solidFill>
                  <a:srgbClr val="000000"/>
                </a:solidFill>
                <a:cs typeface="Times New Roman" charset="0"/>
              </a:rPr>
              <a:t>Service provider agencies and FMS Administrators should pay attention to their support staff’s wellbeing. Abuse by support staff sometimes happens when they are going through some challenges in their own lives that agencies do not pay attention to. Supporting your staff is very important in preventing abuse.</a:t>
            </a:r>
            <a:endParaRPr lang="en-US" dirty="0" smtClean="0">
              <a:solidFill>
                <a:prstClr val="black"/>
              </a:solidFill>
              <a:cs typeface="Times New Roman" charset="0"/>
            </a:endParaRPr>
          </a:p>
        </p:txBody>
      </p:sp>
      <p:sp>
        <p:nvSpPr>
          <p:cNvPr id="4" name="Slide Number Placeholder 3"/>
          <p:cNvSpPr>
            <a:spLocks noGrp="1"/>
          </p:cNvSpPr>
          <p:nvPr>
            <p:ph type="sldNum" sz="quarter" idx="5"/>
          </p:nvPr>
        </p:nvSpPr>
        <p:spPr/>
        <p:txBody>
          <a:bodyPr/>
          <a:lstStyle/>
          <a:p>
            <a:pPr>
              <a:defRPr/>
            </a:pPr>
            <a:fld id="{8AA799E5-74EF-46C5-B98F-7D1BA206D1DC}" type="slidenum">
              <a:rPr lang="en-US" smtClean="0"/>
              <a:pPr>
                <a:defRPr/>
              </a:pPr>
              <a:t>14</a:t>
            </a:fld>
            <a:endParaRPr lang="en-US"/>
          </a:p>
        </p:txBody>
      </p:sp>
    </p:spTree>
    <p:extLst>
      <p:ext uri="{BB962C8B-B14F-4D97-AF65-F5344CB8AC3E}">
        <p14:creationId xmlns:p14="http://schemas.microsoft.com/office/powerpoint/2010/main" val="13017872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smtClean="0">
              <a:solidFill>
                <a:srgbClr val="000000"/>
              </a:solidFill>
            </a:endParaRPr>
          </a:p>
          <a:p>
            <a:pPr>
              <a:spcBef>
                <a:spcPct val="0"/>
              </a:spcBef>
            </a:pPr>
            <a:r>
              <a:rPr lang="en-US" altLang="en-US" smtClean="0">
                <a:solidFill>
                  <a:srgbClr val="000000"/>
                </a:solidFill>
              </a:rPr>
              <a:t>It is important to note that the very fact of having a disability increases the probability of being abused.</a:t>
            </a:r>
            <a:endParaRPr lang="en-US" altLang="en-US" smtClean="0">
              <a:latin typeface="Times New Roman" pitchFamily="18" charset="0"/>
              <a:ea typeface="Calibri" pitchFamily="34" charset="0"/>
              <a:cs typeface="Times New Roman" pitchFamily="18" charset="0"/>
            </a:endParaRPr>
          </a:p>
          <a:p>
            <a:pPr>
              <a:spcBef>
                <a:spcPct val="0"/>
              </a:spcBef>
            </a:pPr>
            <a:r>
              <a:rPr lang="en-US" altLang="en-US" smtClean="0">
                <a:solidFill>
                  <a:srgbClr val="000000"/>
                </a:solidFill>
              </a:rPr>
              <a:t> </a:t>
            </a:r>
            <a:endParaRPr lang="en-CA" altLang="en-US" smtClean="0">
              <a:solidFill>
                <a:srgbClr val="000000"/>
              </a:solidFill>
            </a:endParaRPr>
          </a:p>
          <a:p>
            <a:pPr eaLnBrk="1" hangingPunct="1">
              <a:spcBef>
                <a:spcPct val="0"/>
              </a:spcBef>
            </a:pPr>
            <a:r>
              <a:rPr lang="en-CA" altLang="en-US" smtClean="0">
                <a:solidFill>
                  <a:srgbClr val="000000"/>
                </a:solidFill>
              </a:rPr>
              <a:t>Ask participants to discuss in a large group what factors may contribute to individuals being at risk for abuse.  Remember these factors are not present for everyone as each person is has their own unique strengths, needs and support network.  </a:t>
            </a:r>
          </a:p>
          <a:p>
            <a:pPr eaLnBrk="1" hangingPunct="1">
              <a:spcBef>
                <a:spcPct val="0"/>
              </a:spcBef>
            </a:pPr>
            <a:endParaRPr lang="en-CA" altLang="en-US" smtClean="0">
              <a:solidFill>
                <a:srgbClr val="000000"/>
              </a:solidFill>
            </a:endParaRPr>
          </a:p>
          <a:p>
            <a:pPr eaLnBrk="1" hangingPunct="1">
              <a:spcBef>
                <a:spcPct val="0"/>
              </a:spcBef>
            </a:pPr>
            <a:r>
              <a:rPr lang="en-CA" altLang="en-US" smtClean="0">
                <a:solidFill>
                  <a:srgbClr val="000000"/>
                </a:solidFill>
              </a:rPr>
              <a:t>A main focus of the Protocol is the prevention of abuse.</a:t>
            </a:r>
          </a:p>
        </p:txBody>
      </p:sp>
      <p:sp>
        <p:nvSpPr>
          <p:cNvPr id="532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F64FB3C2-7F45-42B1-B639-2004F571E9DC}" type="slidenum">
              <a:rPr lang="en-US" altLang="en-US" smtClean="0"/>
              <a:pPr eaLnBrk="1" hangingPunct="1">
                <a:defRPr/>
              </a:pPr>
              <a:t>16</a:t>
            </a:fld>
            <a:endParaRPr lang="en-US" altLang="en-US" smtClean="0"/>
          </a:p>
        </p:txBody>
      </p:sp>
    </p:spTree>
    <p:extLst>
      <p:ext uri="{BB962C8B-B14F-4D97-AF65-F5344CB8AC3E}">
        <p14:creationId xmlns:p14="http://schemas.microsoft.com/office/powerpoint/2010/main" val="18645657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300" u="sng" smtClean="0">
                <a:solidFill>
                  <a:srgbClr val="000000"/>
                </a:solidFill>
                <a:cs typeface="Times New Roman" pitchFamily="18" charset="0"/>
              </a:rPr>
              <a:t>Power imbalances</a:t>
            </a:r>
            <a:r>
              <a:rPr lang="en-US" altLang="en-US" sz="1300" i="1" smtClean="0">
                <a:solidFill>
                  <a:srgbClr val="000000"/>
                </a:solidFill>
                <a:cs typeface="Times New Roman" pitchFamily="18" charset="0"/>
              </a:rPr>
              <a:t>-</a:t>
            </a:r>
            <a:r>
              <a:rPr lang="en-US" altLang="en-US" sz="1300" smtClean="0">
                <a:solidFill>
                  <a:srgbClr val="000000"/>
                </a:solidFill>
                <a:cs typeface="Times New Roman" pitchFamily="18" charset="0"/>
              </a:rPr>
              <a:t> When abuse occurs there is always a power imbalance present.  This power imbalance is evident in the life of individuals who receive supports in the sense that they are the receivers and the other people are the givers.  There needs to be a change from a protective role to that of an empowerment one.</a:t>
            </a:r>
          </a:p>
          <a:p>
            <a:pPr eaLnBrk="1" hangingPunct="1">
              <a:spcBef>
                <a:spcPct val="0"/>
              </a:spcBef>
            </a:pPr>
            <a:r>
              <a:rPr lang="en-US" altLang="en-US" sz="1300" u="sng" smtClean="0">
                <a:solidFill>
                  <a:srgbClr val="000000"/>
                </a:solidFill>
              </a:rPr>
              <a:t>Negative attitudes</a:t>
            </a:r>
            <a:r>
              <a:rPr lang="en-US" altLang="en-US" sz="1300" smtClean="0">
                <a:solidFill>
                  <a:srgbClr val="000000"/>
                </a:solidFill>
              </a:rPr>
              <a:t> </a:t>
            </a:r>
            <a:r>
              <a:rPr lang="en-US" altLang="en-US" sz="1300" i="1" smtClean="0">
                <a:solidFill>
                  <a:srgbClr val="000000"/>
                </a:solidFill>
              </a:rPr>
              <a:t>- </a:t>
            </a:r>
            <a:r>
              <a:rPr lang="en-US" altLang="en-US" sz="1300" smtClean="0">
                <a:solidFill>
                  <a:srgbClr val="000000"/>
                </a:solidFill>
              </a:rPr>
              <a:t>Abuse occurs when people act on these negative feelings and treat individuals as if they are not valued members of society.  When individuals with developmental disabilities are recognized as valued members of society and have a network of supports the probability of mistreatment is reduced.</a:t>
            </a:r>
            <a:endParaRPr lang="en-US" altLang="en-US" sz="1300" i="1" smtClean="0">
              <a:solidFill>
                <a:srgbClr val="000000"/>
              </a:solidFill>
            </a:endParaRPr>
          </a:p>
          <a:p>
            <a:pPr eaLnBrk="1" hangingPunct="1">
              <a:spcBef>
                <a:spcPct val="0"/>
              </a:spcBef>
            </a:pPr>
            <a:r>
              <a:rPr lang="en-US" altLang="en-US" sz="1300" u="sng" smtClean="0">
                <a:solidFill>
                  <a:srgbClr val="000000"/>
                </a:solidFill>
                <a:cs typeface="Times New Roman" pitchFamily="18" charset="0"/>
              </a:rPr>
              <a:t>Learning to be Compliant</a:t>
            </a:r>
            <a:r>
              <a:rPr lang="en-US" altLang="en-US" sz="1300" smtClean="0">
                <a:solidFill>
                  <a:srgbClr val="000000"/>
                </a:solidFill>
                <a:cs typeface="Times New Roman" pitchFamily="18" charset="0"/>
              </a:rPr>
              <a:t>- Historically individuals with developmental disabilities have had less experience with making choices.</a:t>
            </a:r>
            <a:r>
              <a:rPr lang="en-US" altLang="en-US" sz="1300" smtClean="0">
                <a:solidFill>
                  <a:srgbClr val="000000"/>
                </a:solidFill>
                <a:cs typeface="Tahoma" pitchFamily="34" charset="0"/>
              </a:rPr>
              <a:t>  Sometimes individuals are not taught to make choices and are expected to defer to the opinions of others who think they know best.  This becomes learned compliance, which makes individuals more vulnerable.  This is further complicated by the tendency of some people with developmental disabilities to want to please, especially when interacting with people in positions of authority.</a:t>
            </a:r>
            <a:endParaRPr lang="en-US" altLang="en-US" sz="1300" smtClean="0">
              <a:solidFill>
                <a:srgbClr val="000000"/>
              </a:solidFill>
              <a:cs typeface="Times New Roman" pitchFamily="18" charset="0"/>
            </a:endParaRPr>
          </a:p>
          <a:p>
            <a:pPr eaLnBrk="1" hangingPunct="1">
              <a:spcBef>
                <a:spcPct val="0"/>
              </a:spcBef>
            </a:pPr>
            <a:r>
              <a:rPr lang="en-US" altLang="en-US" sz="1300" u="sng" smtClean="0">
                <a:solidFill>
                  <a:srgbClr val="000000"/>
                </a:solidFill>
                <a:cs typeface="Times New Roman" pitchFamily="18" charset="0"/>
              </a:rPr>
              <a:t>Isolation and Protection</a:t>
            </a:r>
            <a:r>
              <a:rPr lang="en-US" altLang="en-US" sz="1300" smtClean="0">
                <a:solidFill>
                  <a:srgbClr val="000000"/>
                </a:solidFill>
                <a:cs typeface="Times New Roman" pitchFamily="18" charset="0"/>
              </a:rPr>
              <a:t>- Sometimes individuals with developmental disabilities are isolated from the community, and paid staff are their only source of social support.  As a result individuals may have no source of outside assistance, support or advocacy to protect them from abuse and/or support them if they are ever victimized. It is crucial in the protection of individuals to provide opportunities that will expand their support networks and circles of support and promote community </a:t>
            </a:r>
          </a:p>
          <a:p>
            <a:pPr eaLnBrk="1" hangingPunct="1">
              <a:spcBef>
                <a:spcPct val="0"/>
              </a:spcBef>
            </a:pPr>
            <a:endParaRPr lang="en-US" altLang="en-US" u="sng" smtClean="0">
              <a:solidFill>
                <a:srgbClr val="000000"/>
              </a:solidFill>
            </a:endParaRPr>
          </a:p>
        </p:txBody>
      </p:sp>
      <p:sp>
        <p:nvSpPr>
          <p:cNvPr id="5427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7DFAF581-CE55-4A8A-9C82-4A0D14691BE3}" type="slidenum">
              <a:rPr lang="en-US" altLang="en-US" smtClean="0"/>
              <a:pPr eaLnBrk="1" hangingPunct="1">
                <a:defRPr/>
              </a:pPr>
              <a:t>17</a:t>
            </a:fld>
            <a:endParaRPr lang="en-US" altLang="en-US" smtClean="0"/>
          </a:p>
        </p:txBody>
      </p:sp>
    </p:spTree>
    <p:extLst>
      <p:ext uri="{BB962C8B-B14F-4D97-AF65-F5344CB8AC3E}">
        <p14:creationId xmlns:p14="http://schemas.microsoft.com/office/powerpoint/2010/main" val="20605680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spcAft>
                <a:spcPts val="0"/>
              </a:spcAft>
              <a:defRPr/>
            </a:pPr>
            <a:r>
              <a:rPr lang="en-US" dirty="0" smtClean="0">
                <a:solidFill>
                  <a:srgbClr val="000000"/>
                </a:solidFill>
              </a:rPr>
              <a:t>Speaker Notes:</a:t>
            </a:r>
          </a:p>
          <a:p>
            <a:pPr>
              <a:spcBef>
                <a:spcPts val="0"/>
              </a:spcBef>
              <a:spcAft>
                <a:spcPts val="0"/>
              </a:spcAft>
              <a:defRPr/>
            </a:pPr>
            <a:endParaRPr lang="en-US" dirty="0" smtClean="0">
              <a:solidFill>
                <a:srgbClr val="000000"/>
              </a:solidFill>
            </a:endParaRPr>
          </a:p>
          <a:p>
            <a:pPr>
              <a:spcBef>
                <a:spcPts val="0"/>
              </a:spcBef>
              <a:spcAft>
                <a:spcPts val="0"/>
              </a:spcAft>
              <a:defRPr/>
            </a:pPr>
            <a:r>
              <a:rPr lang="en-US" dirty="0" smtClean="0">
                <a:solidFill>
                  <a:srgbClr val="000000"/>
                </a:solidFill>
              </a:rPr>
              <a:t>Everyone has strength and capacities, and emphasizing these aspects of an individual’s reduces the perception of weakness and vulnerability that may lead to abuse.</a:t>
            </a:r>
            <a:endParaRPr lang="en-US" dirty="0" smtClean="0">
              <a:solidFill>
                <a:prstClr val="black"/>
              </a:solidFill>
              <a:latin typeface="Times New Roman"/>
              <a:ea typeface="Calibri"/>
              <a:cs typeface="Times New Roman"/>
            </a:endParaRPr>
          </a:p>
          <a:p>
            <a:pPr>
              <a:spcBef>
                <a:spcPts val="0"/>
              </a:spcBef>
              <a:spcAft>
                <a:spcPts val="0"/>
              </a:spcAft>
              <a:defRPr/>
            </a:pPr>
            <a:r>
              <a:rPr lang="en-US" dirty="0" smtClean="0">
                <a:solidFill>
                  <a:srgbClr val="000000"/>
                </a:solidFill>
              </a:rPr>
              <a:t>It is important to let individuals with disabilities know their rights to say “No” and stand for themselves.</a:t>
            </a:r>
            <a:endParaRPr lang="en-US" dirty="0" smtClean="0">
              <a:solidFill>
                <a:prstClr val="black"/>
              </a:solidFill>
              <a:latin typeface="Times New Roman"/>
              <a:ea typeface="Calibri"/>
              <a:cs typeface="Times New Roman"/>
            </a:endParaRPr>
          </a:p>
          <a:p>
            <a:pPr marL="354965">
              <a:lnSpc>
                <a:spcPts val="1605"/>
              </a:lnSpc>
              <a:spcBef>
                <a:spcPts val="0"/>
              </a:spcBef>
              <a:spcAft>
                <a:spcPts val="0"/>
              </a:spcAft>
              <a:defRPr/>
            </a:pPr>
            <a:r>
              <a:rPr lang="en-US" dirty="0" smtClean="0">
                <a:solidFill>
                  <a:prstClr val="black"/>
                </a:solidFill>
                <a:latin typeface="Times New Roman"/>
                <a:ea typeface="Times New Roman"/>
                <a:cs typeface="Times New Roman"/>
              </a:rPr>
              <a:t> </a:t>
            </a:r>
            <a:endParaRPr lang="en-US" dirty="0" smtClean="0">
              <a:solidFill>
                <a:prstClr val="black"/>
              </a:solidFill>
              <a:latin typeface="Times New Roman"/>
              <a:ea typeface="Calibri"/>
              <a:cs typeface="Times New Roman"/>
            </a:endParaRPr>
          </a:p>
          <a:p>
            <a:pPr>
              <a:defRPr/>
            </a:pPr>
            <a:endParaRPr lang="en-US" dirty="0"/>
          </a:p>
        </p:txBody>
      </p:sp>
      <p:sp>
        <p:nvSpPr>
          <p:cNvPr id="4" name="Slide Number Placeholder 3"/>
          <p:cNvSpPr>
            <a:spLocks noGrp="1"/>
          </p:cNvSpPr>
          <p:nvPr>
            <p:ph type="sldNum" sz="quarter" idx="5"/>
          </p:nvPr>
        </p:nvSpPr>
        <p:spPr/>
        <p:txBody>
          <a:bodyPr/>
          <a:lstStyle/>
          <a:p>
            <a:pPr>
              <a:defRPr/>
            </a:pPr>
            <a:fld id="{74435C6D-1F7F-4964-B12F-DFBD1879919D}" type="slidenum">
              <a:rPr lang="en-US" smtClean="0"/>
              <a:pPr>
                <a:defRPr/>
              </a:pPr>
              <a:t>18</a:t>
            </a:fld>
            <a:endParaRPr lang="en-US"/>
          </a:p>
        </p:txBody>
      </p:sp>
    </p:spTree>
    <p:extLst>
      <p:ext uri="{BB962C8B-B14F-4D97-AF65-F5344CB8AC3E}">
        <p14:creationId xmlns:p14="http://schemas.microsoft.com/office/powerpoint/2010/main" val="22695636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smtClean="0">
                <a:solidFill>
                  <a:prstClr val="black"/>
                </a:solidFill>
              </a:rPr>
              <a:t>Speaker Notes:</a:t>
            </a:r>
          </a:p>
          <a:p>
            <a:pPr eaLnBrk="1" fontAlgn="auto" hangingPunct="1">
              <a:spcBef>
                <a:spcPts val="0"/>
              </a:spcBef>
              <a:spcAft>
                <a:spcPts val="0"/>
              </a:spcAft>
              <a:defRPr/>
            </a:pPr>
            <a:endParaRPr lang="en-US" dirty="0" smtClean="0">
              <a:solidFill>
                <a:prstClr val="black"/>
              </a:solidFill>
            </a:endParaRPr>
          </a:p>
          <a:p>
            <a:pPr>
              <a:spcBef>
                <a:spcPts val="0"/>
              </a:spcBef>
              <a:spcAft>
                <a:spcPts val="0"/>
              </a:spcAft>
              <a:defRPr/>
            </a:pPr>
            <a:r>
              <a:rPr lang="en-US" dirty="0" smtClean="0">
                <a:solidFill>
                  <a:srgbClr val="000000"/>
                </a:solidFill>
              </a:rPr>
              <a:t>PDD Program and regional office should ensure:</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Training materials are available for staff use</a:t>
            </a:r>
            <a:endParaRPr lang="en-US" dirty="0" smtClean="0">
              <a:latin typeface="Times New Roman"/>
              <a:ea typeface="Calibri"/>
              <a:cs typeface="Times New Roman"/>
            </a:endParaRPr>
          </a:p>
          <a:p>
            <a:pPr marL="342900" indent="-342900">
              <a:lnSpc>
                <a:spcPts val="1605"/>
              </a:lnSpc>
              <a:spcBef>
                <a:spcPts val="1365"/>
              </a:spcBef>
              <a:spcAft>
                <a:spcPts val="0"/>
              </a:spcAft>
              <a:buFont typeface="Symbol"/>
              <a:buChar char=""/>
              <a:defRPr/>
            </a:pPr>
            <a:r>
              <a:rPr lang="en-US" dirty="0" smtClean="0">
                <a:solidFill>
                  <a:srgbClr val="000000"/>
                </a:solidFill>
                <a:ea typeface="Times New Roman"/>
                <a:cs typeface="Times New Roman"/>
              </a:rPr>
              <a:t>Serve as a resource in the area of education on abuse prevention</a:t>
            </a:r>
            <a:endParaRPr lang="en-US" dirty="0" smtClean="0">
              <a:latin typeface="Times New Roman"/>
              <a:ea typeface="Calibri"/>
              <a:cs typeface="Times New Roman"/>
            </a:endParaRPr>
          </a:p>
          <a:p>
            <a:pPr marL="342900" indent="-342900">
              <a:lnSpc>
                <a:spcPts val="1605"/>
              </a:lnSpc>
              <a:spcBef>
                <a:spcPts val="1365"/>
              </a:spcBef>
              <a:spcAft>
                <a:spcPts val="0"/>
              </a:spcAft>
              <a:buFont typeface="Symbol"/>
              <a:buChar char=""/>
              <a:defRPr/>
            </a:pPr>
            <a:r>
              <a:rPr lang="en-US" dirty="0" smtClean="0">
                <a:solidFill>
                  <a:srgbClr val="000000"/>
                </a:solidFill>
                <a:ea typeface="Times New Roman"/>
                <a:cs typeface="Times New Roman"/>
              </a:rPr>
              <a:t>Keep current on the literature and promising practices regarding prevention of abuse</a:t>
            </a:r>
            <a:endParaRPr lang="en-US" dirty="0" smtClean="0">
              <a:latin typeface="Times New Roman"/>
              <a:ea typeface="Calibri"/>
              <a:cs typeface="Times New Roman"/>
            </a:endParaRPr>
          </a:p>
          <a:p>
            <a:pPr marL="342900" indent="-342900">
              <a:lnSpc>
                <a:spcPts val="1605"/>
              </a:lnSpc>
              <a:spcBef>
                <a:spcPts val="1365"/>
              </a:spcBef>
              <a:spcAft>
                <a:spcPts val="0"/>
              </a:spcAft>
              <a:buFont typeface="Symbol"/>
              <a:buChar char=""/>
              <a:defRPr/>
            </a:pPr>
            <a:r>
              <a:rPr lang="en-US" dirty="0" smtClean="0">
                <a:solidFill>
                  <a:srgbClr val="000000"/>
                </a:solidFill>
                <a:ea typeface="Times New Roman"/>
                <a:cs typeface="Times New Roman"/>
              </a:rPr>
              <a:t>Encourage service provider organizations, FMS Administrator and Direct Operations staff to discuss abuse prevention, share learnings and identify challenges</a:t>
            </a:r>
            <a:endParaRPr lang="en-US" dirty="0" smtClean="0">
              <a:latin typeface="Times New Roman"/>
              <a:ea typeface="Calibri"/>
              <a:cs typeface="Times New Roman"/>
            </a:endParaRPr>
          </a:p>
          <a:p>
            <a:pPr marL="342900" indent="-342900">
              <a:lnSpc>
                <a:spcPts val="1605"/>
              </a:lnSpc>
              <a:spcBef>
                <a:spcPts val="1365"/>
              </a:spcBef>
              <a:spcAft>
                <a:spcPts val="0"/>
              </a:spcAft>
              <a:buFont typeface="Symbol"/>
              <a:buChar char=""/>
              <a:defRPr/>
            </a:pPr>
            <a:r>
              <a:rPr lang="en-US" dirty="0" smtClean="0">
                <a:solidFill>
                  <a:srgbClr val="000000"/>
                </a:solidFill>
                <a:ea typeface="Times New Roman"/>
                <a:cs typeface="Times New Roman"/>
              </a:rPr>
              <a:t>Ensure service provider organizations, FMS Administrators and Direct Operations staff understands the expectation to educate their staff and encourage dialogue in the area of abuse prevention</a:t>
            </a:r>
            <a:endParaRPr lang="en-US" dirty="0" smtClean="0">
              <a:latin typeface="Times New Roman"/>
              <a:ea typeface="Calibri"/>
              <a:cs typeface="Times New Roman"/>
            </a:endParaRPr>
          </a:p>
          <a:p>
            <a:pPr marL="342900" indent="-342900">
              <a:lnSpc>
                <a:spcPts val="1605"/>
              </a:lnSpc>
              <a:spcBef>
                <a:spcPts val="1365"/>
              </a:spcBef>
              <a:spcAft>
                <a:spcPts val="0"/>
              </a:spcAft>
              <a:buFont typeface="Symbol"/>
              <a:buChar char=""/>
              <a:defRPr/>
            </a:pPr>
            <a:r>
              <a:rPr lang="en-US" dirty="0" smtClean="0">
                <a:solidFill>
                  <a:srgbClr val="000000"/>
                </a:solidFill>
                <a:ea typeface="Times New Roman"/>
                <a:cs typeface="Times New Roman"/>
              </a:rPr>
              <a:t>Ensure service provider organizations have a mechanism in place to provide individuals and families with information and orientation regarding the issues of abuse prevention and response</a:t>
            </a:r>
            <a:endParaRPr lang="en-US" dirty="0" smtClean="0">
              <a:latin typeface="Times New Roman"/>
              <a:ea typeface="Calibri"/>
              <a:cs typeface="Times New Roman"/>
            </a:endParaRPr>
          </a:p>
          <a:p>
            <a:pPr marL="342900" indent="-342900">
              <a:lnSpc>
                <a:spcPts val="1605"/>
              </a:lnSpc>
              <a:spcBef>
                <a:spcPts val="1365"/>
              </a:spcBef>
              <a:spcAft>
                <a:spcPts val="0"/>
              </a:spcAft>
              <a:buFont typeface="Symbol"/>
              <a:buChar char=""/>
              <a:defRPr/>
            </a:pPr>
            <a:r>
              <a:rPr lang="en-US" dirty="0" smtClean="0">
                <a:solidFill>
                  <a:srgbClr val="000000"/>
                </a:solidFill>
                <a:ea typeface="Times New Roman"/>
                <a:cs typeface="Times New Roman"/>
              </a:rPr>
              <a:t>Hold service provider organizations, FMS Administrators and Direct Operations staff accountable for using PDD funds towards the promotion of inclusion for the individual(s) being</a:t>
            </a:r>
            <a:r>
              <a:rPr lang="en-US" dirty="0" smtClean="0">
                <a:solidFill>
                  <a:srgbClr val="000000"/>
                </a:solidFill>
              </a:rPr>
              <a:t> supported</a:t>
            </a:r>
            <a:endParaRPr lang="en-US" dirty="0" smtClean="0">
              <a:latin typeface="Times New Roman"/>
              <a:ea typeface="Calibri"/>
              <a:cs typeface="Times New Roman"/>
            </a:endParaRPr>
          </a:p>
          <a:p>
            <a:pPr>
              <a:spcBef>
                <a:spcPts val="0"/>
              </a:spcBef>
              <a:spcAft>
                <a:spcPts val="0"/>
              </a:spcAft>
              <a:defRPr/>
            </a:pPr>
            <a:r>
              <a:rPr lang="en-US" dirty="0" smtClean="0">
                <a:solidFill>
                  <a:srgbClr val="000000"/>
                </a:solidFill>
              </a:rPr>
              <a:t> </a:t>
            </a:r>
            <a:endParaRPr lang="en-US" dirty="0" smtClean="0">
              <a:latin typeface="Times New Roman"/>
              <a:ea typeface="Calibri"/>
              <a:cs typeface="Times New Roman"/>
            </a:endParaRPr>
          </a:p>
          <a:p>
            <a:pPr>
              <a:spcBef>
                <a:spcPts val="0"/>
              </a:spcBef>
              <a:spcAft>
                <a:spcPts val="0"/>
              </a:spcAft>
              <a:defRPr/>
            </a:pPr>
            <a:r>
              <a:rPr lang="en-US" dirty="0" smtClean="0">
                <a:solidFill>
                  <a:srgbClr val="000000"/>
                </a:solidFill>
              </a:rPr>
              <a:t>Service Provider Organization and FMS Administrators should:</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Have a clear understanding of the prevention component of the Protocol</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Consider criminal record checks on all potential employees/contractors </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Ensure that staff are trained and have the skill/capacity to do the job</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Ensure all staff are trained on the Abuse Prevention and Response Protocol</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Provide opportunities for staff members to discuss prevention, share learnings and identify challenges</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Monitor how well staff practices promote the strengthening of natural connections within the community</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Have a mechanism in place to ensure that individuals and families receive information and orientation regarding the issues of abuse prevention and abuse</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Assist individuals in understanding what abuse is and what their rights are</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Support your staff in reducing stress level by creating a  healthy work environment</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Be aware that burnout, frustration and stress of your employees can lead to abusive </a:t>
            </a:r>
            <a:r>
              <a:rPr lang="en-US" dirty="0" err="1" smtClean="0">
                <a:solidFill>
                  <a:srgbClr val="000000"/>
                </a:solidFill>
                <a:ea typeface="Times New Roman"/>
                <a:cs typeface="Times New Roman"/>
              </a:rPr>
              <a:t>behaviours</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Pay attention to your staff needs, workload, caregiver challenges, and personal issues that may affect their </a:t>
            </a:r>
            <a:r>
              <a:rPr lang="en-US" dirty="0" err="1" smtClean="0">
                <a:solidFill>
                  <a:srgbClr val="000000"/>
                </a:solidFill>
                <a:ea typeface="Times New Roman"/>
                <a:cs typeface="Times New Roman"/>
              </a:rPr>
              <a:t>behaviours</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Act as</a:t>
            </a:r>
            <a:r>
              <a:rPr lang="en-US" dirty="0" smtClean="0">
                <a:solidFill>
                  <a:srgbClr val="000000"/>
                </a:solidFill>
                <a:ea typeface="Calibri"/>
                <a:cs typeface="Times New Roman"/>
              </a:rPr>
              <a:t> a resource to the community at large.</a:t>
            </a:r>
            <a:endParaRPr lang="en-US" dirty="0" smtClean="0">
              <a:latin typeface="Times New Roman"/>
              <a:ea typeface="Calibri"/>
              <a:cs typeface="Times New Roman"/>
            </a:endParaRPr>
          </a:p>
          <a:p>
            <a:pPr>
              <a:spcBef>
                <a:spcPts val="0"/>
              </a:spcBef>
              <a:spcAft>
                <a:spcPts val="0"/>
              </a:spcAft>
              <a:defRPr/>
            </a:pPr>
            <a:r>
              <a:rPr lang="en-US" dirty="0" smtClean="0">
                <a:solidFill>
                  <a:srgbClr val="000000"/>
                </a:solidFill>
              </a:rPr>
              <a:t> </a:t>
            </a:r>
            <a:endParaRPr lang="en-US" dirty="0" smtClean="0">
              <a:latin typeface="Times New Roman"/>
              <a:ea typeface="Calibri"/>
              <a:cs typeface="Times New Roman"/>
            </a:endParaRPr>
          </a:p>
          <a:p>
            <a:pPr>
              <a:spcBef>
                <a:spcPts val="0"/>
              </a:spcBef>
              <a:spcAft>
                <a:spcPts val="0"/>
              </a:spcAft>
              <a:defRPr/>
            </a:pPr>
            <a:r>
              <a:rPr lang="en-US" dirty="0" smtClean="0">
                <a:solidFill>
                  <a:srgbClr val="000000"/>
                </a:solidFill>
              </a:rPr>
              <a:t>All staff and staff hired to provide supports should:</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Participate in mandatory abuse prevention training</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Use positive practices in supporting individuals</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Promote natural connections to the community</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Take a continuous improvement approach to enhancing awareness and developing skills related to abuse prevention and integrate them into your daily work</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Take advantage of formal and informal opportunities to discuss abuse prevention, share learnings and identify challenges</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Promote self-care by maintaining emotional and psychological well-being</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Avoid displacement of anger while doing your job</a:t>
            </a:r>
            <a:endParaRPr lang="en-US" dirty="0" smtClean="0">
              <a:latin typeface="Times New Roman"/>
              <a:ea typeface="Calibri"/>
              <a:cs typeface="Times New Roman"/>
            </a:endParaRPr>
          </a:p>
          <a:p>
            <a:pPr marL="342900" indent="-342900">
              <a:lnSpc>
                <a:spcPts val="1605"/>
              </a:lnSpc>
              <a:spcBef>
                <a:spcPts val="0"/>
              </a:spcBef>
              <a:spcAft>
                <a:spcPts val="0"/>
              </a:spcAft>
              <a:buFont typeface="Symbol"/>
              <a:buChar char=""/>
              <a:defRPr/>
            </a:pPr>
            <a:r>
              <a:rPr lang="en-US" dirty="0" smtClean="0">
                <a:solidFill>
                  <a:srgbClr val="000000"/>
                </a:solidFill>
                <a:ea typeface="Times New Roman"/>
                <a:cs typeface="Times New Roman"/>
              </a:rPr>
              <a:t>Avoid being frustrated by asking questions and seeking clarification for situations you do not</a:t>
            </a:r>
            <a:r>
              <a:rPr lang="en-US" dirty="0" smtClean="0">
                <a:solidFill>
                  <a:srgbClr val="000000"/>
                </a:solidFill>
                <a:ea typeface="Calibri"/>
                <a:cs typeface="Times New Roman"/>
              </a:rPr>
              <a:t> know how to handle</a:t>
            </a:r>
            <a:endParaRPr lang="en-US" dirty="0" smtClean="0">
              <a:latin typeface="Times New Roman"/>
              <a:ea typeface="Calibri"/>
              <a:cs typeface="Times New Roman"/>
            </a:endParaRPr>
          </a:p>
          <a:p>
            <a:pPr eaLnBrk="1" fontAlgn="auto" hangingPunct="1">
              <a:spcBef>
                <a:spcPts val="0"/>
              </a:spcBef>
              <a:spcAft>
                <a:spcPts val="0"/>
              </a:spcAft>
              <a:defRPr/>
            </a:pPr>
            <a:endParaRPr lang="en-US" dirty="0"/>
          </a:p>
        </p:txBody>
      </p:sp>
      <p:sp>
        <p:nvSpPr>
          <p:cNvPr id="563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A9F6F79E-2E67-4E61-B15D-B4AAEB522111}" type="slidenum">
              <a:rPr lang="en-US" altLang="en-US" smtClean="0"/>
              <a:pPr eaLnBrk="1" hangingPunct="1">
                <a:defRPr/>
              </a:pPr>
              <a:t>19</a:t>
            </a:fld>
            <a:endParaRPr lang="en-US" altLang="en-US" smtClean="0"/>
          </a:p>
        </p:txBody>
      </p:sp>
    </p:spTree>
    <p:extLst>
      <p:ext uri="{BB962C8B-B14F-4D97-AF65-F5344CB8AC3E}">
        <p14:creationId xmlns:p14="http://schemas.microsoft.com/office/powerpoint/2010/main" val="9683723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Speaker Note:</a:t>
            </a:r>
          </a:p>
          <a:p>
            <a:r>
              <a:rPr lang="en-US" altLang="en-US" smtClean="0"/>
              <a:t>Inclusion means being a valued part of one’s community, being viewed as a neighbor, a friend, a co-worker, etc. The best tool that everyone has to prevent abuse is to meaningfully include individuals with developmental disabilities in regular community life, as neighbors, coworkers, volunteers and friends.</a:t>
            </a:r>
          </a:p>
          <a:p>
            <a:r>
              <a:rPr lang="en-US" altLang="en-US" smtClean="0"/>
              <a:t>Seeing people from a positive perspective of capacities and gifts, not deficits and needs.</a:t>
            </a:r>
          </a:p>
          <a:p>
            <a:r>
              <a:rPr lang="en-US" altLang="en-US" smtClean="0"/>
              <a:t>Having a quality life is defined by the person based on interests, dreams and desires.</a:t>
            </a:r>
          </a:p>
          <a:p>
            <a:r>
              <a:rPr lang="en-US" altLang="en-US" smtClean="0"/>
              <a:t>Letting the individual lead, with the support of families and friends and having paid staff play a support role to the extent necessary</a:t>
            </a:r>
          </a:p>
          <a:p>
            <a:r>
              <a:rPr lang="en-US" altLang="en-US" smtClean="0"/>
              <a:t> </a:t>
            </a:r>
          </a:p>
          <a:p>
            <a:r>
              <a:rPr lang="en-US" altLang="en-US" smtClean="0"/>
              <a:t>Natural supports are the non-paid supports that surround all of us in our lives.  Natural supports are associated with being part of one’s community:</a:t>
            </a:r>
          </a:p>
          <a:p>
            <a:r>
              <a:rPr lang="en-US" altLang="en-US" smtClean="0"/>
              <a:t>Communities of interest  (bowling league, hockey fans, stamp collectors, etc.); and</a:t>
            </a:r>
          </a:p>
          <a:p>
            <a:r>
              <a:rPr lang="en-US" altLang="en-US" smtClean="0"/>
              <a:t>Communities of place (neighborhood, coffee shop, community recreation center, football stadium, etc.)</a:t>
            </a:r>
          </a:p>
          <a:p>
            <a:r>
              <a:rPr lang="en-US" altLang="en-US" smtClean="0"/>
              <a:t>The lack of knowledge and information can contribute to an individual’s vulnerability. </a:t>
            </a:r>
          </a:p>
          <a:p>
            <a:r>
              <a:rPr lang="en-US" altLang="en-US" smtClean="0"/>
              <a:t>Having as much knowledge as possible helps reduce the risk of abuse</a:t>
            </a:r>
          </a:p>
          <a:p>
            <a:r>
              <a:rPr lang="en-US" altLang="en-US" smtClean="0"/>
              <a:t> individuals with developmental disabilities may have no other contacts than paid staff.  Due to the lack of relationships there can be a misunderstanding of true friendships and relationships vs. paid  staff</a:t>
            </a:r>
          </a:p>
          <a:p>
            <a:r>
              <a:rPr lang="en-US" altLang="en-US" smtClean="0"/>
              <a:t>Lack of knowledge about sexuality and what is healthy sexuality contributes to the chance of being a victim</a:t>
            </a:r>
          </a:p>
          <a:p>
            <a:r>
              <a:rPr lang="en-US" altLang="en-US" smtClean="0"/>
              <a:t>Service providers need to address the education of staff who support individuals with developmental disabilities </a:t>
            </a:r>
          </a:p>
          <a:p>
            <a:r>
              <a:rPr lang="en-US" altLang="en-US" smtClean="0"/>
              <a:t>Service providers need to address the education of the individuals they support and how they are going to provide and support this</a:t>
            </a:r>
          </a:p>
          <a:p>
            <a:r>
              <a:rPr lang="en-US" altLang="en-US" smtClean="0"/>
              <a:t>Education needs are ongoing for both individuals and staff</a:t>
            </a:r>
          </a:p>
          <a:p>
            <a:r>
              <a:rPr lang="en-US" altLang="en-US" smtClean="0"/>
              <a:t>Small group exercise:</a:t>
            </a:r>
          </a:p>
          <a:p>
            <a:r>
              <a:rPr lang="en-US" altLang="en-US" smtClean="0"/>
              <a:t>Have each table discuss what does meaningful inclusion is</a:t>
            </a:r>
          </a:p>
          <a:p>
            <a:r>
              <a:rPr lang="en-US" altLang="en-US" smtClean="0"/>
              <a:t>You may want to have each group flip chart their answers and then post them to share with the large group</a:t>
            </a:r>
          </a:p>
          <a:p>
            <a:r>
              <a:rPr lang="en-US" altLang="en-US" smtClean="0"/>
              <a:t> </a:t>
            </a:r>
          </a:p>
          <a:p>
            <a:r>
              <a:rPr lang="en-US" altLang="en-US" smtClean="0"/>
              <a:t>Some examples to add to lists if not present:</a:t>
            </a:r>
          </a:p>
          <a:p>
            <a:r>
              <a:rPr lang="en-US" altLang="en-US" smtClean="0"/>
              <a:t>An ordinary life like other citizens</a:t>
            </a:r>
          </a:p>
          <a:p>
            <a:r>
              <a:rPr lang="en-US" altLang="en-US" smtClean="0"/>
              <a:t>Being out and about</a:t>
            </a:r>
          </a:p>
          <a:p>
            <a:r>
              <a:rPr lang="en-US" altLang="en-US" smtClean="0"/>
              <a:t>Volunteering or getting paid for work</a:t>
            </a:r>
          </a:p>
          <a:p>
            <a:r>
              <a:rPr lang="en-US" altLang="en-US" smtClean="0"/>
              <a:t>Patronizing local businesses</a:t>
            </a:r>
          </a:p>
          <a:p>
            <a:r>
              <a:rPr lang="en-US" altLang="en-US" smtClean="0"/>
              <a:t>Going places where people gather naturally - church, community league, coffeeshops, etc.</a:t>
            </a:r>
          </a:p>
          <a:p>
            <a:r>
              <a:rPr lang="en-US" altLang="en-US" smtClean="0"/>
              <a:t>Contributing to associations/clubs of interest - historical societies, stamp collectors, bird watchers, etc.</a:t>
            </a:r>
          </a:p>
          <a:p>
            <a:pPr eaLnBrk="1" hangingPunct="1">
              <a:spcBef>
                <a:spcPct val="0"/>
              </a:spcBef>
            </a:pPr>
            <a:endParaRPr lang="en-US" altLang="en-US" smtClean="0"/>
          </a:p>
        </p:txBody>
      </p:sp>
      <p:sp>
        <p:nvSpPr>
          <p:cNvPr id="573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D9FDD0FB-D453-45BA-A45D-CC15C2755915}" type="slidenum">
              <a:rPr lang="en-US" altLang="en-US" smtClean="0"/>
              <a:pPr eaLnBrk="1" hangingPunct="1">
                <a:defRPr/>
              </a:pPr>
              <a:t>20</a:t>
            </a:fld>
            <a:endParaRPr lang="en-US" altLang="en-US" smtClean="0"/>
          </a:p>
        </p:txBody>
      </p:sp>
    </p:spTree>
    <p:extLst>
      <p:ext uri="{BB962C8B-B14F-4D97-AF65-F5344CB8AC3E}">
        <p14:creationId xmlns:p14="http://schemas.microsoft.com/office/powerpoint/2010/main" val="471779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eaLnBrk="1" hangingPunct="1">
              <a:spcBef>
                <a:spcPct val="0"/>
              </a:spcBef>
            </a:pPr>
            <a:r>
              <a:rPr lang="en-US" altLang="en-US" smtClean="0">
                <a:solidFill>
                  <a:srgbClr val="000000"/>
                </a:solidFill>
              </a:rPr>
              <a:t>help lines, victim services, health professionals, counselors): links</a:t>
            </a:r>
          </a:p>
          <a:p>
            <a:pPr eaLnBrk="1" hangingPunct="1">
              <a:spcBef>
                <a:spcPct val="0"/>
              </a:spcBef>
            </a:pPr>
            <a:r>
              <a:rPr lang="en-US" altLang="en-US" smtClean="0">
                <a:solidFill>
                  <a:srgbClr val="000000"/>
                </a:solidFill>
                <a:cs typeface="Arial" charset="0"/>
              </a:rPr>
              <a:t>When in doubt about where to report, call the Information &amp; Reporting Line at 1-888-357-9339 and speak to a PPC Complaint Officer. </a:t>
            </a:r>
            <a:r>
              <a:rPr lang="en-US" altLang="en-US" smtClean="0">
                <a:solidFill>
                  <a:srgbClr val="005072"/>
                </a:solidFill>
                <a:cs typeface="Arial" charset="0"/>
              </a:rPr>
              <a:t>Complaints Officers have the authority to refer the complaint of abuse to the police or to another appropriate committee, body or person authorized to investigate reports of abuse</a:t>
            </a:r>
          </a:p>
          <a:p>
            <a:pPr eaLnBrk="1" hangingPunct="1">
              <a:spcBef>
                <a:spcPct val="0"/>
              </a:spcBef>
            </a:pPr>
            <a:r>
              <a:rPr lang="en-US" altLang="en-US" smtClean="0">
                <a:solidFill>
                  <a:srgbClr val="000000"/>
                </a:solidFill>
                <a:cs typeface="Arial" charset="0"/>
              </a:rPr>
              <a:t>If an individual’s safety or well-being is in immediate danger, call the police. Police will decide if abuse is criminal in nature</a:t>
            </a:r>
            <a:endParaRPr lang="en-US" altLang="en-US" smtClean="0">
              <a:solidFill>
                <a:srgbClr val="000000"/>
              </a:solidFill>
            </a:endParaRP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Agency specific plan</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Everyone has a duty to report situations that are </a:t>
            </a:r>
            <a:r>
              <a:rPr lang="en-US" altLang="en-US" u="sng" smtClean="0">
                <a:solidFill>
                  <a:srgbClr val="000000"/>
                </a:solidFill>
              </a:rPr>
              <a:t>not</a:t>
            </a:r>
            <a:r>
              <a:rPr lang="en-US" altLang="en-US" smtClean="0">
                <a:solidFill>
                  <a:srgbClr val="000000"/>
                </a:solidFill>
              </a:rPr>
              <a:t> covered under the Abuse Reporting Protocol that may pose a risk to an individual’s health and safety. </a:t>
            </a:r>
          </a:p>
          <a:p>
            <a:pPr eaLnBrk="1" hangingPunct="1">
              <a:spcBef>
                <a:spcPct val="0"/>
              </a:spcBef>
            </a:pPr>
            <a:endParaRPr lang="en-US" altLang="en-US" smtClean="0">
              <a:solidFill>
                <a:srgbClr val="000000"/>
              </a:solidFill>
            </a:endParaRPr>
          </a:p>
        </p:txBody>
      </p:sp>
      <p:sp>
        <p:nvSpPr>
          <p:cNvPr id="614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EBBEE9E2-9565-40AA-9A64-CBC07DD81E8E}" type="slidenum">
              <a:rPr lang="en-US" altLang="en-US" smtClean="0"/>
              <a:pPr eaLnBrk="1" hangingPunct="1">
                <a:defRPr/>
              </a:pPr>
              <a:t>21</a:t>
            </a:fld>
            <a:endParaRPr lang="en-US" altLang="en-US" smtClean="0"/>
          </a:p>
        </p:txBody>
      </p:sp>
    </p:spTree>
    <p:extLst>
      <p:ext uri="{BB962C8B-B14F-4D97-AF65-F5344CB8AC3E}">
        <p14:creationId xmlns:p14="http://schemas.microsoft.com/office/powerpoint/2010/main" val="2529983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42AEDBC2-07D0-4353-9352-EA0C488855B3}" type="slidenum">
              <a:rPr lang="en-US" smtClean="0"/>
              <a:pPr>
                <a:defRPr/>
              </a:pPr>
              <a:t>2</a:t>
            </a:fld>
            <a:endParaRPr lang="en-US"/>
          </a:p>
        </p:txBody>
      </p:sp>
    </p:spTree>
    <p:extLst>
      <p:ext uri="{BB962C8B-B14F-4D97-AF65-F5344CB8AC3E}">
        <p14:creationId xmlns:p14="http://schemas.microsoft.com/office/powerpoint/2010/main" val="42071200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altLang="en-US" dirty="0" smtClean="0">
                <a:solidFill>
                  <a:prstClr val="black"/>
                </a:solidFill>
              </a:rPr>
              <a:t>Facilitator’s Note: </a:t>
            </a:r>
          </a:p>
          <a:p>
            <a:pPr eaLnBrk="1" fontAlgn="auto" hangingPunct="1">
              <a:spcBef>
                <a:spcPts val="0"/>
              </a:spcBef>
              <a:spcAft>
                <a:spcPts val="0"/>
              </a:spcAft>
              <a:defRPr/>
            </a:pPr>
            <a:endParaRPr lang="en-US" altLang="en-US" dirty="0" smtClean="0">
              <a:solidFill>
                <a:prstClr val="black"/>
              </a:solidFill>
            </a:endParaRPr>
          </a:p>
          <a:p>
            <a:pPr>
              <a:spcBef>
                <a:spcPts val="0"/>
              </a:spcBef>
              <a:spcAft>
                <a:spcPts val="0"/>
              </a:spcAft>
              <a:defRPr/>
            </a:pPr>
            <a:r>
              <a:rPr lang="en-US" dirty="0" smtClean="0">
                <a:solidFill>
                  <a:srgbClr val="000000"/>
                </a:solidFill>
              </a:rPr>
              <a:t>As Service Coordinators are building relationships with individual there is a potential that you may be the first point of contact.</a:t>
            </a:r>
            <a:endParaRPr lang="en-US" dirty="0" smtClean="0">
              <a:latin typeface="Times New Roman"/>
              <a:ea typeface="Calibri"/>
              <a:cs typeface="Times New Roman"/>
            </a:endParaRPr>
          </a:p>
          <a:p>
            <a:pPr eaLnBrk="1" fontAlgn="auto" hangingPunct="1">
              <a:spcBef>
                <a:spcPts val="0"/>
              </a:spcBef>
              <a:spcAft>
                <a:spcPts val="0"/>
              </a:spcAft>
              <a:defRPr/>
            </a:pPr>
            <a:endParaRPr lang="en-US" altLang="en-US" dirty="0" smtClean="0">
              <a:solidFill>
                <a:prstClr val="black"/>
              </a:solidFill>
            </a:endParaRPr>
          </a:p>
          <a:p>
            <a:pPr eaLnBrk="1" fontAlgn="auto" hangingPunct="1">
              <a:spcBef>
                <a:spcPts val="0"/>
              </a:spcBef>
              <a:spcAft>
                <a:spcPts val="0"/>
              </a:spcAft>
              <a:defRPr/>
            </a:pPr>
            <a:endParaRPr lang="en-US" altLang="en-US" dirty="0" smtClean="0">
              <a:solidFill>
                <a:prstClr val="black"/>
              </a:solidFill>
            </a:endParaRPr>
          </a:p>
          <a:p>
            <a:pPr marL="224325" indent="-224325" eaLnBrk="1" fontAlgn="auto" hangingPunct="1">
              <a:spcBef>
                <a:spcPts val="0"/>
              </a:spcBef>
              <a:spcAft>
                <a:spcPts val="0"/>
              </a:spcAft>
              <a:buFontTx/>
              <a:buAutoNum type="arabicParenR"/>
              <a:defRPr/>
            </a:pPr>
            <a:endParaRPr lang="en-US" altLang="en-US" dirty="0" smtClean="0">
              <a:solidFill>
                <a:prstClr val="black"/>
              </a:solidFill>
            </a:endParaRPr>
          </a:p>
          <a:p>
            <a:pPr eaLnBrk="1" fontAlgn="auto" hangingPunct="1">
              <a:spcBef>
                <a:spcPts val="0"/>
              </a:spcBef>
              <a:spcAft>
                <a:spcPts val="0"/>
              </a:spcAft>
              <a:defRPr/>
            </a:pPr>
            <a:endParaRPr lang="en-US" dirty="0"/>
          </a:p>
        </p:txBody>
      </p:sp>
      <p:sp>
        <p:nvSpPr>
          <p:cNvPr id="624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F9D30389-8143-48BA-B4CF-0ED40DE311BC}" type="slidenum">
              <a:rPr lang="en-US" altLang="en-US" smtClean="0"/>
              <a:pPr eaLnBrk="1" hangingPunct="1">
                <a:defRPr/>
              </a:pPr>
              <a:t>22</a:t>
            </a:fld>
            <a:endParaRPr lang="en-US" altLang="en-US" smtClean="0"/>
          </a:p>
        </p:txBody>
      </p:sp>
    </p:spTree>
    <p:extLst>
      <p:ext uri="{BB962C8B-B14F-4D97-AF65-F5344CB8AC3E}">
        <p14:creationId xmlns:p14="http://schemas.microsoft.com/office/powerpoint/2010/main" val="14277967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altLang="en-US" dirty="0" smtClean="0">
                <a:solidFill>
                  <a:prstClr val="black"/>
                </a:solidFill>
              </a:rPr>
              <a:t>Facilitator’s Note: </a:t>
            </a:r>
          </a:p>
          <a:p>
            <a:pPr eaLnBrk="1" fontAlgn="auto" hangingPunct="1">
              <a:spcBef>
                <a:spcPts val="0"/>
              </a:spcBef>
              <a:spcAft>
                <a:spcPts val="0"/>
              </a:spcAft>
              <a:defRPr/>
            </a:pPr>
            <a:endParaRPr lang="en-US" altLang="en-US" dirty="0" smtClean="0">
              <a:solidFill>
                <a:prstClr val="black"/>
              </a:solidFill>
            </a:endParaRPr>
          </a:p>
          <a:p>
            <a:pPr eaLnBrk="1" fontAlgn="auto" hangingPunct="1">
              <a:spcBef>
                <a:spcPts val="0"/>
              </a:spcBef>
              <a:spcAft>
                <a:spcPts val="0"/>
              </a:spcAft>
              <a:defRPr/>
            </a:pPr>
            <a:r>
              <a:rPr lang="en-US" altLang="en-US" dirty="0" smtClean="0">
                <a:solidFill>
                  <a:prstClr val="black"/>
                </a:solidFill>
              </a:rPr>
              <a:t>Use your own judgment – small group discussions</a:t>
            </a:r>
          </a:p>
          <a:p>
            <a:pPr marL="224325" indent="-224325" eaLnBrk="1" fontAlgn="auto" hangingPunct="1">
              <a:spcBef>
                <a:spcPts val="0"/>
              </a:spcBef>
              <a:spcAft>
                <a:spcPts val="0"/>
              </a:spcAft>
              <a:buFontTx/>
              <a:buAutoNum type="arabicParenR"/>
              <a:defRPr/>
            </a:pPr>
            <a:r>
              <a:rPr lang="en-US" altLang="en-US" dirty="0" smtClean="0">
                <a:solidFill>
                  <a:prstClr val="black"/>
                </a:solidFill>
              </a:rPr>
              <a:t>Give examples of when abuse was reported to you </a:t>
            </a:r>
          </a:p>
          <a:p>
            <a:pPr marL="224325" indent="-224325" eaLnBrk="1" fontAlgn="auto" hangingPunct="1">
              <a:spcBef>
                <a:spcPts val="0"/>
              </a:spcBef>
              <a:spcAft>
                <a:spcPts val="0"/>
              </a:spcAft>
              <a:buFontTx/>
              <a:buAutoNum type="arabicParenR"/>
              <a:defRPr/>
            </a:pPr>
            <a:r>
              <a:rPr lang="en-US" altLang="en-US" dirty="0" smtClean="0">
                <a:solidFill>
                  <a:prstClr val="black"/>
                </a:solidFill>
              </a:rPr>
              <a:t>Elicit examples of what participants did when abuse was disclosed – if it has happened</a:t>
            </a:r>
          </a:p>
          <a:p>
            <a:pPr marL="224325" indent="-224325" eaLnBrk="1" fontAlgn="auto" hangingPunct="1">
              <a:spcBef>
                <a:spcPts val="0"/>
              </a:spcBef>
              <a:spcAft>
                <a:spcPts val="0"/>
              </a:spcAft>
              <a:buFontTx/>
              <a:buAutoNum type="arabicParenR"/>
              <a:defRPr/>
            </a:pPr>
            <a:r>
              <a:rPr lang="en-US" altLang="en-US" dirty="0" smtClean="0">
                <a:solidFill>
                  <a:prstClr val="black"/>
                </a:solidFill>
              </a:rPr>
              <a:t>Discuss strategies listed on PowerPoint </a:t>
            </a:r>
          </a:p>
          <a:p>
            <a:pPr marL="224325" indent="-224325" eaLnBrk="1" fontAlgn="auto" hangingPunct="1">
              <a:spcBef>
                <a:spcPts val="0"/>
              </a:spcBef>
              <a:spcAft>
                <a:spcPts val="0"/>
              </a:spcAft>
              <a:buFontTx/>
              <a:buAutoNum type="arabicParenR"/>
              <a:defRPr/>
            </a:pPr>
            <a:endParaRPr lang="en-US" altLang="en-US" dirty="0" smtClean="0">
              <a:solidFill>
                <a:prstClr val="black"/>
              </a:solidFill>
            </a:endParaRPr>
          </a:p>
          <a:p>
            <a:pPr marL="224325" indent="-224325" eaLnBrk="1" fontAlgn="auto" hangingPunct="1">
              <a:spcBef>
                <a:spcPts val="0"/>
              </a:spcBef>
              <a:spcAft>
                <a:spcPts val="0"/>
              </a:spcAft>
              <a:buFontTx/>
              <a:buAutoNum type="arabicParenR"/>
              <a:defRPr/>
            </a:pPr>
            <a:endParaRPr lang="en-US" altLang="en-US" dirty="0" smtClean="0">
              <a:solidFill>
                <a:prstClr val="black"/>
              </a:solidFill>
            </a:endParaRPr>
          </a:p>
          <a:p>
            <a:pPr eaLnBrk="1" fontAlgn="auto" hangingPunct="1">
              <a:spcBef>
                <a:spcPts val="0"/>
              </a:spcBef>
              <a:spcAft>
                <a:spcPts val="0"/>
              </a:spcAft>
              <a:defRPr/>
            </a:pPr>
            <a:endParaRPr lang="en-US" dirty="0"/>
          </a:p>
        </p:txBody>
      </p:sp>
      <p:sp>
        <p:nvSpPr>
          <p:cNvPr id="6349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59830CFF-C167-43AF-8380-11B0D980A59B}" type="slidenum">
              <a:rPr lang="en-US" altLang="en-US" smtClean="0"/>
              <a:pPr eaLnBrk="1" hangingPunct="1">
                <a:defRPr/>
              </a:pPr>
              <a:t>23</a:t>
            </a:fld>
            <a:endParaRPr lang="en-US" altLang="en-US" smtClean="0"/>
          </a:p>
        </p:txBody>
      </p:sp>
    </p:spTree>
    <p:extLst>
      <p:ext uri="{BB962C8B-B14F-4D97-AF65-F5344CB8AC3E}">
        <p14:creationId xmlns:p14="http://schemas.microsoft.com/office/powerpoint/2010/main" val="4449856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solidFill>
                  <a:srgbClr val="000000"/>
                </a:solidFill>
              </a:rPr>
              <a:t>If at any time during the disclosure you believe that the allegation may be criminal in nature, Do Not Stop the individual from talking. Let them finish.</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Ensure that you allow the person to tell their story in their own words</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Once the individual has finished contact the police immediately. </a:t>
            </a:r>
          </a:p>
        </p:txBody>
      </p:sp>
      <p:sp>
        <p:nvSpPr>
          <p:cNvPr id="645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FDB7A5B1-5EE1-4FA5-82D4-34F5940FCF9F}" type="slidenum">
              <a:rPr lang="en-US" altLang="en-US" smtClean="0"/>
              <a:pPr eaLnBrk="1" hangingPunct="1">
                <a:defRPr/>
              </a:pPr>
              <a:t>24</a:t>
            </a:fld>
            <a:endParaRPr lang="en-US" altLang="en-US" smtClean="0"/>
          </a:p>
        </p:txBody>
      </p:sp>
    </p:spTree>
    <p:extLst>
      <p:ext uri="{BB962C8B-B14F-4D97-AF65-F5344CB8AC3E}">
        <p14:creationId xmlns:p14="http://schemas.microsoft.com/office/powerpoint/2010/main" val="7326771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55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F33154F7-0C68-4ABD-9F82-92F9583773B4}" type="slidenum">
              <a:rPr lang="en-US" altLang="en-US" smtClean="0"/>
              <a:pPr eaLnBrk="1" hangingPunct="1">
                <a:defRPr/>
              </a:pPr>
              <a:t>25</a:t>
            </a:fld>
            <a:endParaRPr lang="en-US" altLang="en-US" smtClean="0"/>
          </a:p>
        </p:txBody>
      </p:sp>
    </p:spTree>
    <p:extLst>
      <p:ext uri="{BB962C8B-B14F-4D97-AF65-F5344CB8AC3E}">
        <p14:creationId xmlns:p14="http://schemas.microsoft.com/office/powerpoint/2010/main" val="19987559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altLang="en-US" dirty="0" smtClean="0">
                <a:solidFill>
                  <a:prstClr val="black"/>
                </a:solidFill>
              </a:rPr>
              <a:t>Four guidelines to remember:</a:t>
            </a:r>
          </a:p>
          <a:p>
            <a:pPr marL="223966" indent="-223966" eaLnBrk="1" fontAlgn="auto" hangingPunct="1">
              <a:spcBef>
                <a:spcPts val="0"/>
              </a:spcBef>
              <a:spcAft>
                <a:spcPts val="0"/>
              </a:spcAft>
              <a:buFont typeface="+mj-lt"/>
              <a:buAutoNum type="arabicPeriod"/>
              <a:defRPr/>
            </a:pPr>
            <a:r>
              <a:rPr lang="en-US" altLang="en-US" dirty="0" smtClean="0">
                <a:solidFill>
                  <a:prstClr val="black"/>
                </a:solidFill>
              </a:rPr>
              <a:t>It is mandatory to report any incident of suspected abuse immediately.</a:t>
            </a:r>
          </a:p>
          <a:p>
            <a:pPr marL="223966" indent="-223966" eaLnBrk="1" fontAlgn="auto" hangingPunct="1">
              <a:spcBef>
                <a:spcPts val="0"/>
              </a:spcBef>
              <a:spcAft>
                <a:spcPts val="0"/>
              </a:spcAft>
              <a:buFont typeface="+mj-lt"/>
              <a:buAutoNum type="arabicPeriod"/>
              <a:defRPr/>
            </a:pPr>
            <a:r>
              <a:rPr lang="en-US" altLang="en-US" dirty="0" smtClean="0">
                <a:solidFill>
                  <a:prstClr val="black"/>
                </a:solidFill>
              </a:rPr>
              <a:t>Call police if individual is in immediate danger. If abuse is criminal in nature, police can make that determination.</a:t>
            </a:r>
          </a:p>
          <a:p>
            <a:pPr marL="223966" indent="-223966" eaLnBrk="1" fontAlgn="auto" hangingPunct="1">
              <a:spcBef>
                <a:spcPts val="0"/>
              </a:spcBef>
              <a:spcAft>
                <a:spcPts val="0"/>
              </a:spcAft>
              <a:buFont typeface="+mj-lt"/>
              <a:buAutoNum type="arabicPeriod"/>
              <a:defRPr/>
            </a:pPr>
            <a:r>
              <a:rPr lang="en-US" altLang="en-US" dirty="0" smtClean="0">
                <a:solidFill>
                  <a:prstClr val="black"/>
                </a:solidFill>
              </a:rPr>
              <a:t>Call the Information and Reporting Line and speak to a PPC Complaint Officer if in doubt about where to report abuse. </a:t>
            </a:r>
          </a:p>
          <a:p>
            <a:pPr marL="223966" indent="-223966" eaLnBrk="1" fontAlgn="auto" hangingPunct="1">
              <a:spcBef>
                <a:spcPts val="0"/>
              </a:spcBef>
              <a:spcAft>
                <a:spcPts val="0"/>
              </a:spcAft>
              <a:buFont typeface="+mj-lt"/>
              <a:buAutoNum type="arabicPeriod"/>
              <a:defRPr/>
            </a:pPr>
            <a:r>
              <a:rPr lang="en-US" altLang="en-US" dirty="0" smtClean="0">
                <a:solidFill>
                  <a:prstClr val="black"/>
                </a:solidFill>
              </a:rPr>
              <a:t>Report all incidents of abuse to PDD</a:t>
            </a:r>
          </a:p>
          <a:p>
            <a:pPr eaLnBrk="1" fontAlgn="auto" hangingPunct="1">
              <a:spcBef>
                <a:spcPts val="0"/>
              </a:spcBef>
              <a:spcAft>
                <a:spcPts val="0"/>
              </a:spcAft>
              <a:defRPr/>
            </a:pPr>
            <a:endParaRPr lang="en-US" altLang="en-US" dirty="0" smtClean="0">
              <a:solidFill>
                <a:prstClr val="black"/>
              </a:solidFill>
            </a:endParaRPr>
          </a:p>
          <a:p>
            <a:pPr eaLnBrk="1" fontAlgn="auto" hangingPunct="1">
              <a:spcBef>
                <a:spcPts val="0"/>
              </a:spcBef>
              <a:spcAft>
                <a:spcPts val="0"/>
              </a:spcAft>
              <a:defRPr/>
            </a:pPr>
            <a:r>
              <a:rPr lang="en-US" altLang="en-US" dirty="0" smtClean="0">
                <a:solidFill>
                  <a:prstClr val="black"/>
                </a:solidFill>
              </a:rPr>
              <a:t>PDD stakeholders must follow the reporting processes for offences under the Criminal Code, Protection for Persons in Care Act, Adult Guardianship and Trusteeship Act as well as for abuse situations not covered by the CC, PPCA, AGTA (see Appendix A –Process Summary) – see also definition of abuse</a:t>
            </a:r>
          </a:p>
          <a:p>
            <a:pPr eaLnBrk="1" fontAlgn="auto" hangingPunct="1">
              <a:spcBef>
                <a:spcPts val="0"/>
              </a:spcBef>
              <a:spcAft>
                <a:spcPts val="0"/>
              </a:spcAft>
              <a:defRPr/>
            </a:pPr>
            <a:endParaRPr lang="en-US" dirty="0"/>
          </a:p>
        </p:txBody>
      </p:sp>
      <p:sp>
        <p:nvSpPr>
          <p:cNvPr id="665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DCE9E5E4-9149-4B89-B469-64C0EE481D00}" type="slidenum">
              <a:rPr lang="en-US" altLang="en-US" smtClean="0"/>
              <a:pPr eaLnBrk="1" hangingPunct="1">
                <a:defRPr/>
              </a:pPr>
              <a:t>26</a:t>
            </a:fld>
            <a:endParaRPr lang="en-US" altLang="en-US" smtClean="0"/>
          </a:p>
        </p:txBody>
      </p:sp>
    </p:spTree>
    <p:extLst>
      <p:ext uri="{BB962C8B-B14F-4D97-AF65-F5344CB8AC3E}">
        <p14:creationId xmlns:p14="http://schemas.microsoft.com/office/powerpoint/2010/main" val="27358762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smtClean="0">
                <a:solidFill>
                  <a:srgbClr val="000000"/>
                </a:solidFill>
              </a:rPr>
              <a:t>Speaker Notes: </a:t>
            </a:r>
          </a:p>
          <a:p>
            <a:pPr eaLnBrk="1" hangingPunct="1">
              <a:spcBef>
                <a:spcPct val="0"/>
              </a:spcBef>
            </a:pPr>
            <a:r>
              <a:rPr lang="en-US" altLang="en-US" smtClean="0">
                <a:solidFill>
                  <a:srgbClr val="FF0000"/>
                </a:solidFill>
              </a:rPr>
              <a:t>Have these forms available to go up on screen  and also as handouts…</a:t>
            </a:r>
          </a:p>
          <a:p>
            <a:pPr eaLnBrk="1" hangingPunct="1">
              <a:spcBef>
                <a:spcPct val="0"/>
              </a:spcBef>
            </a:pPr>
            <a:endParaRPr lang="en-US" altLang="en-US" smtClean="0">
              <a:solidFill>
                <a:srgbClr val="FF0000"/>
              </a:solidFill>
            </a:endParaRPr>
          </a:p>
          <a:p>
            <a:pPr eaLnBrk="1" hangingPunct="1">
              <a:spcBef>
                <a:spcPct val="0"/>
              </a:spcBef>
            </a:pPr>
            <a:r>
              <a:rPr lang="en-US" altLang="en-US" smtClean="0">
                <a:solidFill>
                  <a:srgbClr val="000000"/>
                </a:solidFill>
              </a:rPr>
              <a:t>Review Preliminary Report form – provide as a handout</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Review Follow Up – Preliminary Report of Abuse – provide as a handout</a:t>
            </a:r>
          </a:p>
          <a:p>
            <a:pPr eaLnBrk="1" hangingPunct="1">
              <a:spcBef>
                <a:spcPct val="0"/>
              </a:spcBef>
            </a:pPr>
            <a:r>
              <a:rPr lang="en-US" altLang="en-US" smtClean="0">
                <a:solidFill>
                  <a:srgbClr val="000000"/>
                </a:solidFill>
              </a:rPr>
              <a:t>Critical incidents that are also considered abuse (physical or sexual) must also be reported to PDD as part of the APRP process</a:t>
            </a:r>
          </a:p>
          <a:p>
            <a:pPr eaLnBrk="1" hangingPunct="1">
              <a:spcBef>
                <a:spcPct val="0"/>
              </a:spcBef>
            </a:pPr>
            <a:r>
              <a:rPr lang="en-US" altLang="en-US" smtClean="0">
                <a:solidFill>
                  <a:srgbClr val="000000"/>
                </a:solidFill>
              </a:rPr>
              <a:t> </a:t>
            </a:r>
          </a:p>
        </p:txBody>
      </p:sp>
      <p:sp>
        <p:nvSpPr>
          <p:cNvPr id="675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5C1AC01F-D6ED-4318-8BA3-C9852ABE1ED3}" type="slidenum">
              <a:rPr lang="en-US" altLang="en-US" smtClean="0"/>
              <a:pPr eaLnBrk="1" hangingPunct="1">
                <a:defRPr/>
              </a:pPr>
              <a:t>27</a:t>
            </a:fld>
            <a:endParaRPr lang="en-US" altLang="en-US" smtClean="0"/>
          </a:p>
        </p:txBody>
      </p:sp>
    </p:spTree>
    <p:extLst>
      <p:ext uri="{BB962C8B-B14F-4D97-AF65-F5344CB8AC3E}">
        <p14:creationId xmlns:p14="http://schemas.microsoft.com/office/powerpoint/2010/main" val="29812043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86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72E95F94-71D5-45CD-AB33-4EB7B0938268}" type="slidenum">
              <a:rPr lang="en-US" altLang="en-US" smtClean="0"/>
              <a:pPr eaLnBrk="1" hangingPunct="1">
                <a:defRPr/>
              </a:pPr>
              <a:t>28</a:t>
            </a:fld>
            <a:endParaRPr lang="en-US" altLang="en-US" smtClean="0"/>
          </a:p>
        </p:txBody>
      </p:sp>
    </p:spTree>
    <p:extLst>
      <p:ext uri="{BB962C8B-B14F-4D97-AF65-F5344CB8AC3E}">
        <p14:creationId xmlns:p14="http://schemas.microsoft.com/office/powerpoint/2010/main" val="3191016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96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22AEF412-EECF-4E26-97D3-E73544BFF12B}" type="slidenum">
              <a:rPr lang="en-US" altLang="en-US" smtClean="0"/>
              <a:pPr eaLnBrk="1" hangingPunct="1">
                <a:defRPr/>
              </a:pPr>
              <a:t>29</a:t>
            </a:fld>
            <a:endParaRPr lang="en-US" altLang="en-US" smtClean="0"/>
          </a:p>
        </p:txBody>
      </p:sp>
    </p:spTree>
    <p:extLst>
      <p:ext uri="{BB962C8B-B14F-4D97-AF65-F5344CB8AC3E}">
        <p14:creationId xmlns:p14="http://schemas.microsoft.com/office/powerpoint/2010/main" val="3208090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solidFill>
                <a:srgbClr val="000000"/>
              </a:solidFill>
            </a:endParaRPr>
          </a:p>
          <a:p>
            <a:pPr eaLnBrk="1" hangingPunct="1">
              <a:spcBef>
                <a:spcPct val="0"/>
              </a:spcBef>
            </a:pPr>
            <a:endParaRPr lang="en-US" altLang="en-US" smtClean="0"/>
          </a:p>
        </p:txBody>
      </p:sp>
      <p:sp>
        <p:nvSpPr>
          <p:cNvPr id="7066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41FE768B-77CB-45D8-AB4B-4C05BCD78825}" type="slidenum">
              <a:rPr lang="en-US" altLang="en-US" smtClean="0"/>
              <a:pPr eaLnBrk="1" hangingPunct="1">
                <a:defRPr/>
              </a:pPr>
              <a:t>30</a:t>
            </a:fld>
            <a:endParaRPr lang="en-US" altLang="en-US" smtClean="0"/>
          </a:p>
        </p:txBody>
      </p:sp>
    </p:spTree>
    <p:extLst>
      <p:ext uri="{BB962C8B-B14F-4D97-AF65-F5344CB8AC3E}">
        <p14:creationId xmlns:p14="http://schemas.microsoft.com/office/powerpoint/2010/main" val="26932851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270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11EE1AAA-1517-483B-A6E4-F73D2E86B9C2}" type="slidenum">
              <a:rPr lang="en-US" altLang="en-US" smtClean="0"/>
              <a:pPr eaLnBrk="1" hangingPunct="1">
                <a:defRPr/>
              </a:pPr>
              <a:t>31</a:t>
            </a:fld>
            <a:endParaRPr lang="en-US" altLang="en-US" smtClean="0"/>
          </a:p>
        </p:txBody>
      </p:sp>
    </p:spTree>
    <p:extLst>
      <p:ext uri="{BB962C8B-B14F-4D97-AF65-F5344CB8AC3E}">
        <p14:creationId xmlns:p14="http://schemas.microsoft.com/office/powerpoint/2010/main" val="2933808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altLang="en-US" dirty="0" smtClean="0">
                <a:solidFill>
                  <a:prstClr val="black"/>
                </a:solidFill>
              </a:rPr>
              <a:t>Handout: Abuse Prevention and Response Protocol</a:t>
            </a:r>
          </a:p>
          <a:p>
            <a:pPr>
              <a:defRPr/>
            </a:pPr>
            <a:endParaRPr lang="en-US" altLang="en-US" dirty="0" smtClean="0">
              <a:solidFill>
                <a:prstClr val="black"/>
              </a:solidFill>
            </a:endParaRPr>
          </a:p>
          <a:p>
            <a:pPr>
              <a:defRPr/>
            </a:pPr>
            <a:r>
              <a:rPr lang="en-US" altLang="en-US" dirty="0" smtClean="0">
                <a:solidFill>
                  <a:prstClr val="black"/>
                </a:solidFill>
              </a:rPr>
              <a:t>OVERVIEW OF CHANGES</a:t>
            </a:r>
          </a:p>
          <a:p>
            <a:pPr>
              <a:defRPr/>
            </a:pPr>
            <a:r>
              <a:rPr lang="en-US" altLang="en-US" dirty="0" smtClean="0">
                <a:solidFill>
                  <a:prstClr val="black"/>
                </a:solidFill>
              </a:rPr>
              <a:t>Some of the key changes  that were implemented in this latest version of the Abuse Protocol include:</a:t>
            </a:r>
          </a:p>
          <a:p>
            <a:pPr>
              <a:defRPr/>
            </a:pPr>
            <a:endParaRPr lang="en-US" altLang="en-US" dirty="0" smtClean="0">
              <a:solidFill>
                <a:srgbClr val="FF0000"/>
              </a:solidFill>
            </a:endParaRPr>
          </a:p>
          <a:p>
            <a:pPr>
              <a:defRPr/>
            </a:pPr>
            <a:r>
              <a:rPr lang="en-US" altLang="en-US" dirty="0" smtClean="0">
                <a:solidFill>
                  <a:srgbClr val="FF0000"/>
                </a:solidFill>
              </a:rPr>
              <a:t>In addition to updates to language</a:t>
            </a:r>
          </a:p>
          <a:p>
            <a:pPr marL="171450" indent="-171450">
              <a:buFont typeface="Arial" panose="020B0604020202020204" pitchFamily="34" charset="0"/>
              <a:buChar char="•"/>
              <a:defRPr/>
            </a:pPr>
            <a:r>
              <a:rPr lang="en-US" altLang="en-US" dirty="0" smtClean="0">
                <a:solidFill>
                  <a:prstClr val="black"/>
                </a:solidFill>
              </a:rPr>
              <a:t>Both the Prevention and Reporting processes are more clearly defined  and streamlined particularly in identifying agency and FMS Administrators roles in the prevention  of abuse and  in the reporting  of abuse allegations.</a:t>
            </a:r>
          </a:p>
          <a:p>
            <a:pPr marL="171450" indent="-171450">
              <a:buFont typeface="Arial" panose="020B0604020202020204" pitchFamily="34" charset="0"/>
              <a:buChar char="•"/>
              <a:defRPr/>
            </a:pPr>
            <a:endParaRPr lang="en-US" altLang="en-US" dirty="0" smtClean="0">
              <a:solidFill>
                <a:prstClr val="black"/>
              </a:solidFill>
            </a:endParaRPr>
          </a:p>
          <a:p>
            <a:pPr marL="171450" indent="-171450">
              <a:buFont typeface="Arial" panose="020B0604020202020204" pitchFamily="34" charset="0"/>
              <a:buChar char="•"/>
              <a:defRPr/>
            </a:pPr>
            <a:r>
              <a:rPr lang="en-US" altLang="en-US" dirty="0" smtClean="0">
                <a:solidFill>
                  <a:prstClr val="black"/>
                </a:solidFill>
              </a:rPr>
              <a:t>Also, the current PDD processes for responding to abuse allegations has been enhanced.</a:t>
            </a:r>
          </a:p>
          <a:p>
            <a:pPr eaLnBrk="1" fontAlgn="auto" hangingPunct="1">
              <a:spcBef>
                <a:spcPts val="0"/>
              </a:spcBef>
              <a:spcAft>
                <a:spcPts val="0"/>
              </a:spcAft>
              <a:defRPr/>
            </a:pPr>
            <a:endParaRPr lang="en-US" dirty="0"/>
          </a:p>
        </p:txBody>
      </p:sp>
      <p:sp>
        <p:nvSpPr>
          <p:cNvPr id="419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CE6D1C6A-6526-4EA8-A837-41685A98D88D}" type="slidenum">
              <a:rPr lang="en-US" altLang="en-US" smtClean="0"/>
              <a:pPr eaLnBrk="1" hangingPunct="1">
                <a:defRPr/>
              </a:pPr>
              <a:t>3</a:t>
            </a:fld>
            <a:endParaRPr lang="en-US" altLang="en-US" smtClean="0"/>
          </a:p>
        </p:txBody>
      </p:sp>
    </p:spTree>
    <p:extLst>
      <p:ext uri="{BB962C8B-B14F-4D97-AF65-F5344CB8AC3E}">
        <p14:creationId xmlns:p14="http://schemas.microsoft.com/office/powerpoint/2010/main" val="8732895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373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D4CC5FDB-595B-4D6F-B22D-651F70B51CC1}" type="slidenum">
              <a:rPr lang="en-US" altLang="en-US" smtClean="0"/>
              <a:pPr eaLnBrk="1" hangingPunct="1">
                <a:defRPr/>
              </a:pPr>
              <a:t>32</a:t>
            </a:fld>
            <a:endParaRPr lang="en-US" altLang="en-US" smtClean="0"/>
          </a:p>
        </p:txBody>
      </p:sp>
    </p:spTree>
    <p:extLst>
      <p:ext uri="{BB962C8B-B14F-4D97-AF65-F5344CB8AC3E}">
        <p14:creationId xmlns:p14="http://schemas.microsoft.com/office/powerpoint/2010/main" val="18101182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336488" indent="-336488" eaLnBrk="1" fontAlgn="auto" hangingPunct="1">
              <a:spcBef>
                <a:spcPts val="0"/>
              </a:spcBef>
              <a:spcAft>
                <a:spcPts val="589"/>
              </a:spcAft>
              <a:buSzPts val="1200"/>
              <a:buFont typeface="Symbol"/>
              <a:buChar char=""/>
              <a:tabLst>
                <a:tab pos="523425" algn="l"/>
              </a:tabLst>
              <a:defRPr/>
            </a:pPr>
            <a:r>
              <a:rPr lang="en-US" dirty="0" smtClean="0">
                <a:solidFill>
                  <a:prstClr val="black"/>
                </a:solidFill>
                <a:ea typeface="Calibri"/>
                <a:cs typeface="Times New Roman"/>
              </a:rPr>
              <a:t>PDD will review the Final Report to ensure it includes a summary of the review process, findings of the review, recommendations, and an action plan for addressing identified issues and prevention strategies to be undertaken by the service provider, PDD direct operations, or FMS Administrators.</a:t>
            </a:r>
            <a:endParaRPr lang="en-US" dirty="0" smtClean="0">
              <a:solidFill>
                <a:prstClr val="black"/>
              </a:solidFill>
              <a:ea typeface="Times New Roman"/>
              <a:cs typeface="Times New Roman"/>
            </a:endParaRPr>
          </a:p>
          <a:p>
            <a:pPr eaLnBrk="1" fontAlgn="auto" hangingPunct="1">
              <a:spcBef>
                <a:spcPts val="0"/>
              </a:spcBef>
              <a:spcAft>
                <a:spcPts val="0"/>
              </a:spcAft>
              <a:defRPr/>
            </a:pPr>
            <a:endParaRPr lang="en-US" dirty="0" smtClean="0">
              <a:solidFill>
                <a:prstClr val="black"/>
              </a:solidFill>
            </a:endParaRPr>
          </a:p>
          <a:p>
            <a:pPr>
              <a:defRPr/>
            </a:pPr>
            <a:endParaRPr lang="en-US" dirty="0"/>
          </a:p>
        </p:txBody>
      </p:sp>
      <p:sp>
        <p:nvSpPr>
          <p:cNvPr id="4" name="Slide Number Placeholder 3"/>
          <p:cNvSpPr>
            <a:spLocks noGrp="1"/>
          </p:cNvSpPr>
          <p:nvPr>
            <p:ph type="sldNum" sz="quarter" idx="5"/>
          </p:nvPr>
        </p:nvSpPr>
        <p:spPr/>
        <p:txBody>
          <a:bodyPr/>
          <a:lstStyle/>
          <a:p>
            <a:pPr>
              <a:defRPr/>
            </a:pPr>
            <a:fld id="{007F583C-D65F-4EB8-99B9-A6B3CE43FC6A}" type="slidenum">
              <a:rPr lang="en-US" smtClean="0"/>
              <a:pPr>
                <a:defRPr/>
              </a:pPr>
              <a:t>33</a:t>
            </a:fld>
            <a:endParaRPr lang="en-US"/>
          </a:p>
        </p:txBody>
      </p:sp>
    </p:spTree>
    <p:extLst>
      <p:ext uri="{BB962C8B-B14F-4D97-AF65-F5344CB8AC3E}">
        <p14:creationId xmlns:p14="http://schemas.microsoft.com/office/powerpoint/2010/main" val="14826943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solidFill>
                  <a:srgbClr val="000000"/>
                </a:solidFill>
              </a:rPr>
              <a:t>Overview of process – review each step at high level </a:t>
            </a:r>
          </a:p>
          <a:p>
            <a:pPr eaLnBrk="1" hangingPunct="1">
              <a:spcBef>
                <a:spcPct val="0"/>
              </a:spcBef>
            </a:pPr>
            <a:endParaRPr lang="en-US" altLang="en-US" smtClean="0"/>
          </a:p>
        </p:txBody>
      </p:sp>
      <p:sp>
        <p:nvSpPr>
          <p:cNvPr id="7578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D745CC65-848C-4742-9A27-965F24E0E28E}" type="slidenum">
              <a:rPr lang="en-US" altLang="en-US" smtClean="0"/>
              <a:pPr eaLnBrk="1" hangingPunct="1">
                <a:defRPr/>
              </a:pPr>
              <a:t>34</a:t>
            </a:fld>
            <a:endParaRPr lang="en-US" altLang="en-US" smtClean="0"/>
          </a:p>
        </p:txBody>
      </p:sp>
    </p:spTree>
    <p:extLst>
      <p:ext uri="{BB962C8B-B14F-4D97-AF65-F5344CB8AC3E}">
        <p14:creationId xmlns:p14="http://schemas.microsoft.com/office/powerpoint/2010/main" val="26463366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solidFill>
                  <a:srgbClr val="000000"/>
                </a:solidFill>
              </a:rPr>
              <a:t>The following legislation defines processes for each type of abuse. </a:t>
            </a:r>
          </a:p>
          <a:p>
            <a:pPr eaLnBrk="1" hangingPunct="1">
              <a:spcBef>
                <a:spcPct val="0"/>
              </a:spcBef>
            </a:pPr>
            <a:endParaRPr lang="en-US" altLang="en-US" smtClean="0">
              <a:solidFill>
                <a:srgbClr val="000000"/>
              </a:solidFill>
            </a:endParaRPr>
          </a:p>
          <a:p>
            <a:pPr eaLnBrk="1" hangingPunct="1">
              <a:spcBef>
                <a:spcPct val="0"/>
              </a:spcBef>
            </a:pPr>
            <a:endParaRPr lang="en-US" altLang="en-US" smtClean="0">
              <a:solidFill>
                <a:srgbClr val="000000"/>
              </a:solidFill>
            </a:endParaRPr>
          </a:p>
          <a:p>
            <a:pPr eaLnBrk="1" hangingPunct="1">
              <a:spcBef>
                <a:spcPct val="0"/>
              </a:spcBef>
            </a:pPr>
            <a:r>
              <a:rPr lang="en-US" altLang="en-US" i="1" u="sng" smtClean="0">
                <a:solidFill>
                  <a:srgbClr val="000000"/>
                </a:solidFill>
              </a:rPr>
              <a:t>Information sheets/package for all the above acts – requires to be developed for handout</a:t>
            </a:r>
          </a:p>
        </p:txBody>
      </p:sp>
      <p:sp>
        <p:nvSpPr>
          <p:cNvPr id="768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BCE1A7EE-D757-4B93-8F3C-579F42D189FD}" type="slidenum">
              <a:rPr lang="en-US" altLang="en-US" smtClean="0"/>
              <a:pPr eaLnBrk="1" hangingPunct="1">
                <a:defRPr/>
              </a:pPr>
              <a:t>35</a:t>
            </a:fld>
            <a:endParaRPr lang="en-US" altLang="en-US" smtClean="0"/>
          </a:p>
        </p:txBody>
      </p:sp>
    </p:spTree>
    <p:extLst>
      <p:ext uri="{BB962C8B-B14F-4D97-AF65-F5344CB8AC3E}">
        <p14:creationId xmlns:p14="http://schemas.microsoft.com/office/powerpoint/2010/main" val="244553547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Speaker Notes:</a:t>
            </a:r>
          </a:p>
          <a:p>
            <a:pPr eaLnBrk="1" hangingPunct="1">
              <a:spcBef>
                <a:spcPct val="0"/>
              </a:spcBef>
            </a:pPr>
            <a:r>
              <a:rPr lang="en-US" altLang="en-US" smtClean="0"/>
              <a:t>Divide the participants in small groups of 3 to 6 and ask them to practice the scenarios as  contained in the appendix 1 of the training manual. Copies of these scenarios can be printed and made available to participants.</a:t>
            </a:r>
          </a:p>
        </p:txBody>
      </p:sp>
      <p:sp>
        <p:nvSpPr>
          <p:cNvPr id="778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219B56A5-B2B6-4B6B-B2ED-CDE82BDAB02B}" type="slidenum">
              <a:rPr lang="en-US" altLang="en-US" smtClean="0"/>
              <a:pPr eaLnBrk="1" hangingPunct="1">
                <a:defRPr/>
              </a:pPr>
              <a:t>36</a:t>
            </a:fld>
            <a:endParaRPr lang="en-US" altLang="en-US" smtClean="0"/>
          </a:p>
        </p:txBody>
      </p:sp>
    </p:spTree>
    <p:extLst>
      <p:ext uri="{BB962C8B-B14F-4D97-AF65-F5344CB8AC3E}">
        <p14:creationId xmlns:p14="http://schemas.microsoft.com/office/powerpoint/2010/main" val="4033015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solidFill>
                  <a:srgbClr val="000000"/>
                </a:solidFill>
              </a:rPr>
              <a:t>PDD stakeholders – such as Service Providers and their staff, families and any staff they employ, guardians, and individuals, have a legal duty of care to ensure the safety of PDD-funded individuals.</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To help meet this legal duty of care, the APRP provides information for PDD stakeholders. </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cs typeface="Arial" charset="0"/>
              </a:rPr>
              <a:t>It outlines the reporting, reviewing, and follow up requirements following allegation of abuse toward individuals who receive PDD funded services. PDD investigates abuse of individuals who receive PDD funded services - from staff, family members, other individuals, or members of the community. </a:t>
            </a:r>
          </a:p>
          <a:p>
            <a:pPr eaLnBrk="1" hangingPunct="1">
              <a:spcBef>
                <a:spcPct val="0"/>
              </a:spcBef>
            </a:pPr>
            <a:endParaRPr lang="en-US" altLang="en-US" smtClean="0">
              <a:solidFill>
                <a:srgbClr val="000000"/>
              </a:solidFill>
            </a:endParaRPr>
          </a:p>
          <a:p>
            <a:pPr eaLnBrk="1" hangingPunct="1">
              <a:spcBef>
                <a:spcPct val="0"/>
              </a:spcBef>
            </a:pPr>
            <a:endParaRPr lang="en-US" altLang="en-US" smtClean="0">
              <a:solidFill>
                <a:srgbClr val="000000"/>
              </a:solidFill>
            </a:endParaRPr>
          </a:p>
        </p:txBody>
      </p:sp>
      <p:sp>
        <p:nvSpPr>
          <p:cNvPr id="430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7020608A-ADDE-455E-BD6E-E3F3C192BB29}" type="slidenum">
              <a:rPr lang="en-US" altLang="en-US" smtClean="0"/>
              <a:pPr eaLnBrk="1" hangingPunct="1">
                <a:defRPr/>
              </a:pPr>
              <a:t>4</a:t>
            </a:fld>
            <a:endParaRPr lang="en-US" altLang="en-US" smtClean="0"/>
          </a:p>
        </p:txBody>
      </p:sp>
    </p:spTree>
    <p:extLst>
      <p:ext uri="{BB962C8B-B14F-4D97-AF65-F5344CB8AC3E}">
        <p14:creationId xmlns:p14="http://schemas.microsoft.com/office/powerpoint/2010/main" val="3390394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40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DF0BAC7E-B511-446A-9CAB-5747E25F8B89}" type="slidenum">
              <a:rPr lang="en-US" altLang="en-US" smtClean="0"/>
              <a:pPr eaLnBrk="1" hangingPunct="1">
                <a:defRPr/>
              </a:pPr>
              <a:t>5</a:t>
            </a:fld>
            <a:endParaRPr lang="en-US" altLang="en-US" smtClean="0"/>
          </a:p>
        </p:txBody>
      </p:sp>
    </p:spTree>
    <p:extLst>
      <p:ext uri="{BB962C8B-B14F-4D97-AF65-F5344CB8AC3E}">
        <p14:creationId xmlns:p14="http://schemas.microsoft.com/office/powerpoint/2010/main" val="488219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defRPr/>
            </a:pPr>
            <a:endParaRPr lang="en-US" altLang="en-US" dirty="0" smtClean="0">
              <a:solidFill>
                <a:srgbClr val="000000"/>
              </a:solidFill>
            </a:endParaRPr>
          </a:p>
          <a:p>
            <a:pPr eaLnBrk="1" hangingPunct="1">
              <a:spcBef>
                <a:spcPct val="0"/>
              </a:spcBef>
              <a:defRPr/>
            </a:pPr>
            <a:endParaRPr lang="en-US" altLang="en-US" dirty="0" smtClean="0">
              <a:solidFill>
                <a:srgbClr val="000000"/>
              </a:solidFill>
            </a:endParaRPr>
          </a:p>
          <a:p>
            <a:pPr eaLnBrk="1" hangingPunct="1">
              <a:spcBef>
                <a:spcPct val="0"/>
              </a:spcBef>
              <a:defRPr/>
            </a:pPr>
            <a:r>
              <a:rPr lang="en-US" altLang="en-US" dirty="0" smtClean="0">
                <a:solidFill>
                  <a:srgbClr val="000000"/>
                </a:solidFill>
              </a:rPr>
              <a:t>If abuse is known it is the legal responsibility of an individual to report.</a:t>
            </a:r>
            <a:endParaRPr lang="en-US" altLang="en-US" strike="sngStrike" dirty="0" smtClean="0">
              <a:solidFill>
                <a:srgbClr val="000000"/>
              </a:solidFill>
            </a:endParaRPr>
          </a:p>
          <a:p>
            <a:pPr eaLnBrk="1" hangingPunct="1">
              <a:spcBef>
                <a:spcPct val="0"/>
              </a:spcBef>
              <a:defRPr/>
            </a:pPr>
            <a:endParaRPr lang="en-US" altLang="en-US" dirty="0" smtClean="0"/>
          </a:p>
        </p:txBody>
      </p:sp>
      <p:sp>
        <p:nvSpPr>
          <p:cNvPr id="4506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DB810EF4-AD8E-4F85-B6D9-C54015B23CAE}" type="slidenum">
              <a:rPr lang="en-US" altLang="en-US" smtClean="0"/>
              <a:pPr eaLnBrk="1" hangingPunct="1">
                <a:defRPr/>
              </a:pPr>
              <a:t>6</a:t>
            </a:fld>
            <a:endParaRPr lang="en-US" altLang="en-US" smtClean="0"/>
          </a:p>
        </p:txBody>
      </p:sp>
    </p:spTree>
    <p:extLst>
      <p:ext uri="{BB962C8B-B14F-4D97-AF65-F5344CB8AC3E}">
        <p14:creationId xmlns:p14="http://schemas.microsoft.com/office/powerpoint/2010/main" val="1316694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altLang="en-US" dirty="0" smtClean="0">
                <a:solidFill>
                  <a:prstClr val="black"/>
                </a:solidFill>
              </a:rPr>
              <a:t>Speaker Notes:</a:t>
            </a:r>
          </a:p>
          <a:p>
            <a:pPr eaLnBrk="1" fontAlgn="auto" hangingPunct="1">
              <a:spcBef>
                <a:spcPts val="0"/>
              </a:spcBef>
              <a:spcAft>
                <a:spcPts val="0"/>
              </a:spcAft>
              <a:defRPr/>
            </a:pPr>
            <a:endParaRPr lang="en-US" altLang="en-US" dirty="0" smtClean="0">
              <a:solidFill>
                <a:prstClr val="black"/>
              </a:solidFill>
            </a:endParaRPr>
          </a:p>
          <a:p>
            <a:pPr marL="168244" indent="-168244" eaLnBrk="1" fontAlgn="auto" hangingPunct="1">
              <a:spcBef>
                <a:spcPts val="0"/>
              </a:spcBef>
              <a:spcAft>
                <a:spcPts val="0"/>
              </a:spcAft>
              <a:buFontTx/>
              <a:buChar char="-"/>
              <a:defRPr/>
            </a:pPr>
            <a:r>
              <a:rPr lang="en-US" altLang="en-US" dirty="0" smtClean="0">
                <a:solidFill>
                  <a:prstClr val="black"/>
                </a:solidFill>
              </a:rPr>
              <a:t>No change to definition</a:t>
            </a:r>
          </a:p>
          <a:p>
            <a:pPr marL="168244" indent="-168244" eaLnBrk="1" fontAlgn="auto" hangingPunct="1">
              <a:spcBef>
                <a:spcPts val="0"/>
              </a:spcBef>
              <a:spcAft>
                <a:spcPts val="0"/>
              </a:spcAft>
              <a:buFontTx/>
              <a:buChar char="-"/>
              <a:defRPr/>
            </a:pPr>
            <a:r>
              <a:rPr lang="en-US" altLang="en-US" dirty="0" smtClean="0">
                <a:solidFill>
                  <a:prstClr val="black"/>
                </a:solidFill>
              </a:rPr>
              <a:t>All incidents of abuse must be reported </a:t>
            </a:r>
          </a:p>
          <a:p>
            <a:pPr eaLnBrk="1" fontAlgn="auto" hangingPunct="1">
              <a:spcBef>
                <a:spcPts val="707"/>
              </a:spcBef>
              <a:spcAft>
                <a:spcPts val="0"/>
              </a:spcAft>
              <a:defRPr/>
            </a:pPr>
            <a:endParaRPr lang="en-US" dirty="0">
              <a:solidFill>
                <a:prstClr val="black"/>
              </a:solidFill>
              <a:ea typeface="Calibri"/>
              <a:cs typeface="Times New Roman"/>
            </a:endParaRPr>
          </a:p>
        </p:txBody>
      </p:sp>
      <p:sp>
        <p:nvSpPr>
          <p:cNvPr id="460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D52A2D95-D0A2-4032-B4FE-4940724819B3}" type="slidenum">
              <a:rPr lang="en-US" altLang="en-US" smtClean="0"/>
              <a:pPr eaLnBrk="1" hangingPunct="1">
                <a:defRPr/>
              </a:pPr>
              <a:t>8</a:t>
            </a:fld>
            <a:endParaRPr lang="en-US" altLang="en-US" smtClean="0"/>
          </a:p>
        </p:txBody>
      </p:sp>
    </p:spTree>
    <p:extLst>
      <p:ext uri="{BB962C8B-B14F-4D97-AF65-F5344CB8AC3E}">
        <p14:creationId xmlns:p14="http://schemas.microsoft.com/office/powerpoint/2010/main" val="35268033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707"/>
              </a:spcBef>
              <a:spcAft>
                <a:spcPts val="0"/>
              </a:spcAft>
              <a:defRPr/>
            </a:pPr>
            <a:r>
              <a:rPr lang="en-US" dirty="0" smtClean="0">
                <a:solidFill>
                  <a:srgbClr val="000000"/>
                </a:solidFill>
              </a:rPr>
              <a:t>Speaker Notes:</a:t>
            </a:r>
            <a:endParaRPr lang="en-US" dirty="0" smtClean="0">
              <a:solidFill>
                <a:prstClr val="black"/>
              </a:solidFill>
              <a:ea typeface="Times New Roman"/>
            </a:endParaRPr>
          </a:p>
          <a:p>
            <a:pPr eaLnBrk="1" fontAlgn="auto" hangingPunct="1">
              <a:spcBef>
                <a:spcPts val="707"/>
              </a:spcBef>
              <a:spcAft>
                <a:spcPts val="0"/>
              </a:spcAft>
              <a:defRPr/>
            </a:pPr>
            <a:r>
              <a:rPr lang="en-US" dirty="0" smtClean="0">
                <a:solidFill>
                  <a:srgbClr val="000000"/>
                </a:solidFill>
              </a:rPr>
              <a:t>individuals with developmental disabilities have an increased risk of being taken advantage of or abused by others. Abuse occurs when a person acts in a way that causes harm or could potentially cause harm to another person. </a:t>
            </a:r>
            <a:endParaRPr lang="en-US" dirty="0" smtClean="0">
              <a:solidFill>
                <a:prstClr val="black"/>
              </a:solidFill>
              <a:ea typeface="Times New Roman"/>
            </a:endParaRPr>
          </a:p>
          <a:p>
            <a:pPr eaLnBrk="1" fontAlgn="auto" hangingPunct="1">
              <a:spcBef>
                <a:spcPts val="707"/>
              </a:spcBef>
              <a:spcAft>
                <a:spcPts val="0"/>
              </a:spcAft>
              <a:defRPr/>
            </a:pPr>
            <a:r>
              <a:rPr lang="en-US" dirty="0" smtClean="0">
                <a:solidFill>
                  <a:srgbClr val="000000"/>
                </a:solidFill>
              </a:rPr>
              <a:t>There are six general categories of abuse: </a:t>
            </a:r>
            <a:endParaRPr lang="en-US" dirty="0" smtClean="0">
              <a:solidFill>
                <a:prstClr val="black"/>
              </a:solidFill>
              <a:ea typeface="Times New Roman"/>
            </a:endParaRPr>
          </a:p>
          <a:p>
            <a:pPr eaLnBrk="1" fontAlgn="auto" hangingPunct="1">
              <a:spcBef>
                <a:spcPts val="707"/>
              </a:spcBef>
              <a:spcAft>
                <a:spcPts val="0"/>
              </a:spcAft>
              <a:defRPr/>
            </a:pPr>
            <a:r>
              <a:rPr lang="en-US" dirty="0" smtClean="0">
                <a:solidFill>
                  <a:srgbClr val="000000"/>
                </a:solidFill>
              </a:rPr>
              <a:t>	</a:t>
            </a:r>
            <a:endParaRPr lang="en-US" dirty="0" smtClean="0">
              <a:solidFill>
                <a:prstClr val="black"/>
              </a:solidFill>
              <a:ea typeface="Times New Roman"/>
            </a:endParaRPr>
          </a:p>
          <a:p>
            <a:pPr eaLnBrk="1" fontAlgn="auto" hangingPunct="1">
              <a:spcBef>
                <a:spcPts val="707"/>
              </a:spcBef>
              <a:spcAft>
                <a:spcPts val="0"/>
              </a:spcAft>
              <a:defRPr/>
            </a:pPr>
            <a:r>
              <a:rPr lang="en-CA" b="1" dirty="0" smtClean="0">
                <a:solidFill>
                  <a:srgbClr val="000000"/>
                </a:solidFill>
              </a:rPr>
              <a:t>Physical </a:t>
            </a:r>
            <a:r>
              <a:rPr lang="en-US" b="1" dirty="0" smtClean="0">
                <a:solidFill>
                  <a:srgbClr val="000000"/>
                </a:solidFill>
              </a:rPr>
              <a:t>Abuse</a:t>
            </a:r>
            <a:endParaRPr lang="en-US" dirty="0" smtClean="0">
              <a:solidFill>
                <a:prstClr val="black"/>
              </a:solidFill>
              <a:ea typeface="Times New Roman"/>
            </a:endParaRPr>
          </a:p>
          <a:p>
            <a:pPr marL="336488" indent="-336488" eaLnBrk="1" fontAlgn="auto" hangingPunct="1">
              <a:spcBef>
                <a:spcPts val="0"/>
              </a:spcBef>
              <a:spcAft>
                <a:spcPts val="0"/>
              </a:spcAft>
              <a:buFont typeface="Times New Roman"/>
              <a:buChar char="•"/>
              <a:tabLst>
                <a:tab pos="448650" algn="l"/>
              </a:tabLst>
              <a:defRPr/>
            </a:pPr>
            <a:r>
              <a:rPr lang="en-CA" dirty="0" smtClean="0">
                <a:solidFill>
                  <a:srgbClr val="000000"/>
                </a:solidFill>
              </a:rPr>
              <a:t>Physical acts of assault (or threats of) such as hitting, punching, kicking, biting, throwing, burning or violent shaking that cause, or could cause physical injury.  </a:t>
            </a:r>
            <a:endParaRPr lang="en-US" dirty="0" smtClean="0">
              <a:solidFill>
                <a:prstClr val="black"/>
              </a:solidFill>
              <a:ea typeface="Times New Roman"/>
            </a:endParaRPr>
          </a:p>
          <a:p>
            <a:pPr eaLnBrk="1" fontAlgn="auto" hangingPunct="1">
              <a:spcBef>
                <a:spcPts val="707"/>
              </a:spcBef>
              <a:spcAft>
                <a:spcPts val="0"/>
              </a:spcAft>
              <a:defRPr/>
            </a:pPr>
            <a:r>
              <a:rPr lang="en-CA" dirty="0" smtClean="0">
                <a:solidFill>
                  <a:srgbClr val="000000"/>
                </a:solidFill>
              </a:rPr>
              <a:t>Possible Indicators</a:t>
            </a:r>
            <a:endParaRPr lang="en-US" dirty="0" smtClean="0">
              <a:solidFill>
                <a:prstClr val="black"/>
              </a:solidFill>
              <a:ea typeface="Times New Roman"/>
            </a:endParaRPr>
          </a:p>
          <a:p>
            <a:pPr marL="336488" indent="-336488" algn="just" eaLnBrk="1" fontAlgn="auto" hangingPunct="1">
              <a:spcBef>
                <a:spcPts val="0"/>
              </a:spcBef>
              <a:spcAft>
                <a:spcPts val="0"/>
              </a:spcAft>
              <a:buFont typeface="Times New Roman"/>
              <a:buChar char="•"/>
              <a:tabLst>
                <a:tab pos="448650" algn="l"/>
              </a:tabLst>
              <a:defRPr/>
            </a:pPr>
            <a:r>
              <a:rPr lang="en-US" dirty="0" smtClean="0">
                <a:solidFill>
                  <a:srgbClr val="000000"/>
                </a:solidFill>
              </a:rPr>
              <a:t> </a:t>
            </a:r>
            <a:r>
              <a:rPr lang="en-CA" dirty="0" smtClean="0">
                <a:solidFill>
                  <a:srgbClr val="000000"/>
                </a:solidFill>
              </a:rPr>
              <a:t>Unexplained or unusual injuries </a:t>
            </a:r>
            <a:endParaRPr lang="en-US" dirty="0" smtClean="0">
              <a:solidFill>
                <a:prstClr val="black"/>
              </a:solidFill>
              <a:ea typeface="Times New Roman"/>
            </a:endParaRPr>
          </a:p>
          <a:p>
            <a:pPr marL="336488" indent="-336488" algn="just" eaLnBrk="1" fontAlgn="auto" hangingPunct="1">
              <a:spcBef>
                <a:spcPts val="0"/>
              </a:spcBef>
              <a:spcAft>
                <a:spcPts val="0"/>
              </a:spcAft>
              <a:buFont typeface="Times New Roman"/>
              <a:buChar char="•"/>
              <a:tabLst>
                <a:tab pos="448650" algn="l"/>
              </a:tabLst>
              <a:defRPr/>
            </a:pPr>
            <a:r>
              <a:rPr lang="en-CA" dirty="0" smtClean="0">
                <a:solidFill>
                  <a:srgbClr val="000000"/>
                </a:solidFill>
              </a:rPr>
              <a:t> Defensiveness in regards to injuries</a:t>
            </a:r>
            <a:endParaRPr lang="en-US" dirty="0" smtClean="0">
              <a:solidFill>
                <a:prstClr val="black"/>
              </a:solidFill>
              <a:ea typeface="Times New Roman"/>
            </a:endParaRPr>
          </a:p>
          <a:p>
            <a:pPr marL="336488" indent="-336488" algn="just" eaLnBrk="1" fontAlgn="auto" hangingPunct="1">
              <a:spcBef>
                <a:spcPts val="0"/>
              </a:spcBef>
              <a:spcAft>
                <a:spcPts val="0"/>
              </a:spcAft>
              <a:buFont typeface="Times New Roman"/>
              <a:buChar char="•"/>
              <a:tabLst>
                <a:tab pos="448650" algn="l"/>
              </a:tabLst>
              <a:defRPr/>
            </a:pPr>
            <a:r>
              <a:rPr lang="en-CA" dirty="0" smtClean="0">
                <a:solidFill>
                  <a:srgbClr val="000000"/>
                </a:solidFill>
              </a:rPr>
              <a:t> Sudden fear of physical contact</a:t>
            </a:r>
            <a:endParaRPr lang="en-US" dirty="0" smtClean="0">
              <a:solidFill>
                <a:prstClr val="black"/>
              </a:solidFill>
              <a:ea typeface="Times New Roman"/>
            </a:endParaRPr>
          </a:p>
          <a:p>
            <a:pPr marL="336488" indent="-336488" algn="just" eaLnBrk="1" fontAlgn="auto" hangingPunct="1">
              <a:spcBef>
                <a:spcPts val="0"/>
              </a:spcBef>
              <a:spcAft>
                <a:spcPts val="0"/>
              </a:spcAft>
              <a:buFont typeface="Times New Roman"/>
              <a:buChar char="•"/>
              <a:tabLst>
                <a:tab pos="448650" algn="l"/>
              </a:tabLst>
              <a:defRPr/>
            </a:pPr>
            <a:r>
              <a:rPr lang="en-CA" dirty="0" smtClean="0">
                <a:solidFill>
                  <a:srgbClr val="000000"/>
                </a:solidFill>
              </a:rPr>
              <a:t> Sudden inability to sleep at night </a:t>
            </a:r>
            <a:endParaRPr lang="en-US" dirty="0" smtClean="0">
              <a:solidFill>
                <a:prstClr val="black"/>
              </a:solidFill>
              <a:ea typeface="Times New Roman"/>
            </a:endParaRPr>
          </a:p>
          <a:p>
            <a:pPr algn="just" eaLnBrk="1" fontAlgn="auto" hangingPunct="1">
              <a:spcBef>
                <a:spcPts val="707"/>
              </a:spcBef>
              <a:spcAft>
                <a:spcPts val="0"/>
              </a:spcAft>
              <a:defRPr/>
            </a:pPr>
            <a:r>
              <a:rPr lang="en-CA" b="1" dirty="0" smtClean="0">
                <a:solidFill>
                  <a:srgbClr val="000000"/>
                </a:solidFill>
              </a:rPr>
              <a:t>Sexual </a:t>
            </a:r>
            <a:r>
              <a:rPr lang="en-US" b="1" dirty="0" smtClean="0">
                <a:solidFill>
                  <a:srgbClr val="000000"/>
                </a:solidFill>
              </a:rPr>
              <a:t>Abuse</a:t>
            </a:r>
            <a:endParaRPr lang="en-US" dirty="0" smtClean="0">
              <a:solidFill>
                <a:prstClr val="black"/>
              </a:solidFill>
              <a:ea typeface="Times New Roman"/>
            </a:endParaRPr>
          </a:p>
          <a:p>
            <a:pPr marL="336488" indent="-336488" algn="just" eaLnBrk="1" fontAlgn="auto" hangingPunct="1">
              <a:spcBef>
                <a:spcPts val="0"/>
              </a:spcBef>
              <a:spcAft>
                <a:spcPts val="0"/>
              </a:spcAft>
              <a:buFont typeface="Times New Roman"/>
              <a:buChar char="•"/>
              <a:tabLst>
                <a:tab pos="448650" algn="l"/>
              </a:tabLst>
              <a:defRPr/>
            </a:pPr>
            <a:r>
              <a:rPr lang="en-CA" dirty="0" smtClean="0">
                <a:solidFill>
                  <a:srgbClr val="000000"/>
                </a:solidFill>
              </a:rPr>
              <a:t>Sexual assault (touching of a person’s sexual features without consent) or</a:t>
            </a:r>
            <a:endParaRPr lang="en-US" dirty="0" smtClean="0">
              <a:solidFill>
                <a:prstClr val="black"/>
              </a:solidFill>
              <a:ea typeface="Times New Roman"/>
            </a:endParaRPr>
          </a:p>
          <a:p>
            <a:pPr marL="336488" indent="-336488" eaLnBrk="1" fontAlgn="auto" hangingPunct="1">
              <a:spcBef>
                <a:spcPts val="0"/>
              </a:spcBef>
              <a:spcAft>
                <a:spcPts val="0"/>
              </a:spcAft>
              <a:buFont typeface="Times New Roman"/>
              <a:buChar char="•"/>
              <a:tabLst>
                <a:tab pos="448650" algn="l"/>
              </a:tabLst>
              <a:defRPr/>
            </a:pPr>
            <a:r>
              <a:rPr lang="en-CA" dirty="0" smtClean="0">
                <a:solidFill>
                  <a:srgbClr val="000000"/>
                </a:solidFill>
              </a:rPr>
              <a:t>Sexual harassment (any conduct, comment, gesture or contact of sexual nature likely to cause offence or humiliation to an individual). </a:t>
            </a:r>
            <a:endParaRPr lang="en-US" dirty="0" smtClean="0">
              <a:solidFill>
                <a:prstClr val="black"/>
              </a:solidFill>
              <a:ea typeface="Times New Roman"/>
            </a:endParaRPr>
          </a:p>
          <a:p>
            <a:pPr eaLnBrk="1" fontAlgn="auto" hangingPunct="1">
              <a:spcBef>
                <a:spcPts val="707"/>
              </a:spcBef>
              <a:spcAft>
                <a:spcPts val="0"/>
              </a:spcAft>
              <a:defRPr/>
            </a:pPr>
            <a:r>
              <a:rPr lang="en-CA" dirty="0" smtClean="0">
                <a:solidFill>
                  <a:srgbClr val="000000"/>
                </a:solidFill>
              </a:rPr>
              <a:t>Possible Indicators: </a:t>
            </a:r>
            <a:r>
              <a:rPr lang="en-CA" u="sng" dirty="0" smtClean="0">
                <a:solidFill>
                  <a:srgbClr val="FF0000"/>
                </a:solidFill>
              </a:rPr>
              <a:t>These are examples and indicators are not limited to below.</a:t>
            </a:r>
            <a:endParaRPr lang="en-US" u="sng" dirty="0" smtClean="0">
              <a:solidFill>
                <a:srgbClr val="FF0000"/>
              </a:solidFill>
              <a:ea typeface="Times New Roman"/>
            </a:endParaRPr>
          </a:p>
          <a:p>
            <a:pPr marL="729057" lvl="1" indent="-280406" algn="just" eaLnBrk="1" fontAlgn="auto" hangingPunct="1">
              <a:spcBef>
                <a:spcPts val="0"/>
              </a:spcBef>
              <a:spcAft>
                <a:spcPts val="0"/>
              </a:spcAft>
              <a:buFont typeface="Times New Roman"/>
              <a:buChar char="•"/>
              <a:tabLst>
                <a:tab pos="897301" algn="l"/>
              </a:tabLst>
              <a:defRPr/>
            </a:pPr>
            <a:r>
              <a:rPr lang="en-CA" dirty="0" smtClean="0">
                <a:solidFill>
                  <a:srgbClr val="000000"/>
                </a:solidFill>
              </a:rPr>
              <a:t>Pain or injury to genital areas</a:t>
            </a:r>
            <a:endParaRPr lang="en-US" dirty="0" smtClean="0">
              <a:solidFill>
                <a:prstClr val="black"/>
              </a:solidFill>
              <a:ea typeface="Times New Roman"/>
            </a:endParaRPr>
          </a:p>
          <a:p>
            <a:pPr marL="729057" lvl="1" indent="-280406" algn="just" eaLnBrk="1" fontAlgn="auto" hangingPunct="1">
              <a:spcBef>
                <a:spcPts val="0"/>
              </a:spcBef>
              <a:spcAft>
                <a:spcPts val="0"/>
              </a:spcAft>
              <a:buFont typeface="Times New Roman"/>
              <a:buChar char="•"/>
              <a:tabLst>
                <a:tab pos="897301" algn="l"/>
              </a:tabLst>
              <a:defRPr/>
            </a:pPr>
            <a:r>
              <a:rPr lang="en-CA" dirty="0" smtClean="0">
                <a:solidFill>
                  <a:srgbClr val="000000"/>
                </a:solidFill>
              </a:rPr>
              <a:t>Difficult time walking or sitting</a:t>
            </a:r>
            <a:endParaRPr lang="en-US" dirty="0" smtClean="0">
              <a:solidFill>
                <a:prstClr val="black"/>
              </a:solidFill>
              <a:ea typeface="Times New Roman"/>
            </a:endParaRPr>
          </a:p>
          <a:p>
            <a:pPr marL="729057" lvl="1" indent="-280406" algn="just" eaLnBrk="1" fontAlgn="auto" hangingPunct="1">
              <a:spcBef>
                <a:spcPts val="0"/>
              </a:spcBef>
              <a:spcAft>
                <a:spcPts val="0"/>
              </a:spcAft>
              <a:buFont typeface="Times New Roman"/>
              <a:buChar char="•"/>
              <a:tabLst>
                <a:tab pos="897301" algn="l"/>
              </a:tabLst>
              <a:defRPr/>
            </a:pPr>
            <a:r>
              <a:rPr lang="en-CA" dirty="0" smtClean="0">
                <a:solidFill>
                  <a:srgbClr val="000000"/>
                </a:solidFill>
              </a:rPr>
              <a:t>Sudden childlike actions</a:t>
            </a:r>
            <a:endParaRPr lang="en-US" dirty="0" smtClean="0">
              <a:solidFill>
                <a:prstClr val="black"/>
              </a:solidFill>
              <a:ea typeface="Times New Roman"/>
            </a:endParaRPr>
          </a:p>
          <a:p>
            <a:pPr marL="729057" lvl="1" indent="-280406" algn="just" eaLnBrk="1" fontAlgn="auto" hangingPunct="1">
              <a:spcBef>
                <a:spcPts val="0"/>
              </a:spcBef>
              <a:spcAft>
                <a:spcPts val="0"/>
              </a:spcAft>
              <a:buFont typeface="Times New Roman"/>
              <a:buChar char="•"/>
              <a:tabLst>
                <a:tab pos="897301" algn="l"/>
              </a:tabLst>
              <a:defRPr/>
            </a:pPr>
            <a:r>
              <a:rPr lang="en-CA" dirty="0" smtClean="0">
                <a:solidFill>
                  <a:srgbClr val="000000"/>
                </a:solidFill>
              </a:rPr>
              <a:t>Sudden sexual acting out </a:t>
            </a:r>
            <a:endParaRPr lang="en-US" dirty="0" smtClean="0">
              <a:solidFill>
                <a:prstClr val="black"/>
              </a:solidFill>
              <a:ea typeface="Times New Roman"/>
            </a:endParaRPr>
          </a:p>
          <a:p>
            <a:pPr marL="448650" algn="just" eaLnBrk="1" fontAlgn="auto" hangingPunct="1">
              <a:spcBef>
                <a:spcPts val="707"/>
              </a:spcBef>
              <a:spcAft>
                <a:spcPts val="0"/>
              </a:spcAft>
              <a:defRPr/>
            </a:pPr>
            <a:r>
              <a:rPr lang="en-CA" dirty="0" smtClean="0">
                <a:solidFill>
                  <a:srgbClr val="000000"/>
                </a:solidFill>
              </a:rPr>
              <a:t>Note:  Due to the power imbalance related to staff’s authority, it is unethical and may  be illegal for a staff person and an individual that receives support to engage in a sexual relationship.</a:t>
            </a:r>
            <a:endParaRPr lang="en-US" dirty="0" smtClean="0">
              <a:solidFill>
                <a:prstClr val="black"/>
              </a:solidFill>
              <a:ea typeface="Times New Roman"/>
            </a:endParaRPr>
          </a:p>
          <a:p>
            <a:pPr algn="just" eaLnBrk="1" fontAlgn="auto" hangingPunct="1">
              <a:spcBef>
                <a:spcPts val="707"/>
              </a:spcBef>
              <a:spcAft>
                <a:spcPts val="0"/>
              </a:spcAft>
              <a:defRPr/>
            </a:pPr>
            <a:r>
              <a:rPr lang="en-CA" b="1" dirty="0" smtClean="0">
                <a:solidFill>
                  <a:srgbClr val="000000"/>
                </a:solidFill>
              </a:rPr>
              <a:t>Emotional Abuse</a:t>
            </a:r>
            <a:endParaRPr lang="en-US" dirty="0" smtClean="0">
              <a:solidFill>
                <a:prstClr val="black"/>
              </a:solidFill>
              <a:ea typeface="Times New Roman"/>
            </a:endParaRPr>
          </a:p>
          <a:p>
            <a:pPr marL="448650" indent="-224325" eaLnBrk="1" fontAlgn="auto" hangingPunct="1">
              <a:spcBef>
                <a:spcPts val="0"/>
              </a:spcBef>
              <a:spcAft>
                <a:spcPts val="0"/>
              </a:spcAft>
              <a:tabLst>
                <a:tab pos="448650" algn="l"/>
              </a:tabLst>
              <a:defRPr/>
            </a:pPr>
            <a:r>
              <a:rPr lang="en-CA" dirty="0" smtClean="0">
                <a:solidFill>
                  <a:srgbClr val="000000"/>
                </a:solidFill>
              </a:rPr>
              <a:t>The rejecting, ignoring, criticizing, insulting, threatening, harassing, degrading, humiliating, intimidating or terrorizing of a person.  Acts or omissions that cause or are likely to cause conduct, cognitive, affective or other mental disorders, emotional stress or mental suffering. </a:t>
            </a:r>
            <a:r>
              <a:rPr lang="en-US" dirty="0" smtClean="0">
                <a:solidFill>
                  <a:srgbClr val="000000"/>
                </a:solidFill>
              </a:rPr>
              <a:t>For example,  denying access to religious and/or faith based beliefs; Asserting</a:t>
            </a:r>
            <a:r>
              <a:rPr lang="en-CA" dirty="0" smtClean="0">
                <a:solidFill>
                  <a:srgbClr val="000000"/>
                </a:solidFill>
              </a:rPr>
              <a:t>/forcing faith based beliefs onto an individual               </a:t>
            </a:r>
            <a:endParaRPr lang="en-US" dirty="0" smtClean="0">
              <a:solidFill>
                <a:prstClr val="black"/>
              </a:solidFill>
              <a:ea typeface="Times New Roman"/>
            </a:endParaRPr>
          </a:p>
          <a:p>
            <a:pPr algn="just" eaLnBrk="1" fontAlgn="auto" hangingPunct="1">
              <a:spcBef>
                <a:spcPts val="707"/>
              </a:spcBef>
              <a:spcAft>
                <a:spcPts val="0"/>
              </a:spcAft>
              <a:defRPr/>
            </a:pPr>
            <a:r>
              <a:rPr lang="en-CA" dirty="0" smtClean="0">
                <a:solidFill>
                  <a:srgbClr val="000000"/>
                </a:solidFill>
              </a:rPr>
              <a:t>Possible Indicators</a:t>
            </a:r>
            <a:endParaRPr lang="en-US" dirty="0" smtClean="0">
              <a:solidFill>
                <a:prstClr val="black"/>
              </a:solidFill>
              <a:ea typeface="Times New Roman"/>
            </a:endParaRPr>
          </a:p>
          <a:p>
            <a:pPr marL="729057" lvl="1" indent="-280406" algn="just" eaLnBrk="1" fontAlgn="auto" hangingPunct="1">
              <a:spcBef>
                <a:spcPts val="0"/>
              </a:spcBef>
              <a:spcAft>
                <a:spcPts val="0"/>
              </a:spcAft>
              <a:buFont typeface="Times New Roman"/>
              <a:buChar char="•"/>
              <a:tabLst>
                <a:tab pos="897301" algn="l"/>
              </a:tabLst>
              <a:defRPr/>
            </a:pPr>
            <a:r>
              <a:rPr lang="en-CA" dirty="0" smtClean="0">
                <a:solidFill>
                  <a:srgbClr val="000000"/>
                </a:solidFill>
              </a:rPr>
              <a:t>Sudden onset of speech disorders</a:t>
            </a:r>
            <a:endParaRPr lang="en-US" dirty="0" smtClean="0">
              <a:solidFill>
                <a:prstClr val="black"/>
              </a:solidFill>
              <a:ea typeface="Times New Roman"/>
            </a:endParaRPr>
          </a:p>
          <a:p>
            <a:pPr marL="729057" lvl="1" indent="-280406" algn="just" eaLnBrk="1" fontAlgn="auto" hangingPunct="1">
              <a:spcBef>
                <a:spcPts val="0"/>
              </a:spcBef>
              <a:spcAft>
                <a:spcPts val="0"/>
              </a:spcAft>
              <a:buFont typeface="Times New Roman"/>
              <a:buChar char="•"/>
              <a:tabLst>
                <a:tab pos="897301" algn="l"/>
              </a:tabLst>
              <a:defRPr/>
            </a:pPr>
            <a:r>
              <a:rPr lang="en-CA" dirty="0" smtClean="0">
                <a:solidFill>
                  <a:srgbClr val="000000"/>
                </a:solidFill>
              </a:rPr>
              <a:t>Anxiety, anger and behavioural changes </a:t>
            </a:r>
            <a:endParaRPr lang="en-US" dirty="0" smtClean="0">
              <a:solidFill>
                <a:prstClr val="black"/>
              </a:solidFill>
              <a:ea typeface="Times New Roman"/>
            </a:endParaRPr>
          </a:p>
          <a:p>
            <a:pPr marL="729057" lvl="1" indent="-280406" algn="just" eaLnBrk="1" fontAlgn="auto" hangingPunct="1">
              <a:spcBef>
                <a:spcPts val="0"/>
              </a:spcBef>
              <a:spcAft>
                <a:spcPts val="0"/>
              </a:spcAft>
              <a:buFont typeface="Times New Roman"/>
              <a:buChar char="•"/>
              <a:tabLst>
                <a:tab pos="897301" algn="l"/>
              </a:tabLst>
              <a:defRPr/>
            </a:pPr>
            <a:r>
              <a:rPr lang="en-CA" dirty="0" smtClean="0">
                <a:solidFill>
                  <a:srgbClr val="000000"/>
                </a:solidFill>
              </a:rPr>
              <a:t>Constant apologies</a:t>
            </a:r>
            <a:endParaRPr lang="en-US" dirty="0" smtClean="0">
              <a:solidFill>
                <a:prstClr val="black"/>
              </a:solidFill>
              <a:ea typeface="Times New Roman"/>
            </a:endParaRPr>
          </a:p>
          <a:p>
            <a:pPr marL="729057" lvl="1" indent="-280406" algn="just" eaLnBrk="1" fontAlgn="auto" hangingPunct="1">
              <a:spcBef>
                <a:spcPts val="0"/>
              </a:spcBef>
              <a:spcAft>
                <a:spcPts val="0"/>
              </a:spcAft>
              <a:buFont typeface="Times New Roman"/>
              <a:buChar char="•"/>
              <a:tabLst>
                <a:tab pos="897301" algn="l"/>
              </a:tabLst>
              <a:defRPr/>
            </a:pPr>
            <a:r>
              <a:rPr lang="en-CA" dirty="0" smtClean="0">
                <a:solidFill>
                  <a:srgbClr val="000000"/>
                </a:solidFill>
              </a:rPr>
              <a:t>Nightmares or sleep disturbances</a:t>
            </a:r>
            <a:endParaRPr lang="en-US" dirty="0" smtClean="0">
              <a:solidFill>
                <a:prstClr val="black"/>
              </a:solidFill>
              <a:ea typeface="Times New Roman"/>
            </a:endParaRPr>
          </a:p>
          <a:p>
            <a:pPr eaLnBrk="1" fontAlgn="auto" hangingPunct="1">
              <a:spcBef>
                <a:spcPts val="707"/>
              </a:spcBef>
              <a:spcAft>
                <a:spcPts val="0"/>
              </a:spcAft>
              <a:defRPr/>
            </a:pPr>
            <a:r>
              <a:rPr lang="en-CA" b="1" dirty="0" smtClean="0">
                <a:solidFill>
                  <a:srgbClr val="000000"/>
                </a:solidFill>
              </a:rPr>
              <a:t>Negligence</a:t>
            </a:r>
            <a:endParaRPr lang="en-US" dirty="0" smtClean="0">
              <a:solidFill>
                <a:prstClr val="black"/>
              </a:solidFill>
              <a:ea typeface="Times New Roman"/>
            </a:endParaRPr>
          </a:p>
          <a:p>
            <a:pPr marL="336488" indent="-336488" eaLnBrk="1" fontAlgn="auto" hangingPunct="1">
              <a:spcBef>
                <a:spcPts val="0"/>
              </a:spcBef>
              <a:spcAft>
                <a:spcPts val="0"/>
              </a:spcAft>
              <a:buFont typeface="Times New Roman"/>
              <a:buChar char="•"/>
              <a:tabLst>
                <a:tab pos="448650" algn="l"/>
              </a:tabLst>
              <a:defRPr/>
            </a:pPr>
            <a:r>
              <a:rPr lang="en-CA" dirty="0" smtClean="0">
                <a:solidFill>
                  <a:srgbClr val="000000"/>
                </a:solidFill>
              </a:rPr>
              <a:t>Failure to provide or make available necessities (such as food, clothing, shelter, protection from hazardous environments, care or supervision appropriate to the person's age or development, hygiene and medical care). </a:t>
            </a:r>
            <a:endParaRPr lang="en-US" dirty="0" smtClean="0">
              <a:solidFill>
                <a:prstClr val="black"/>
              </a:solidFill>
              <a:ea typeface="Times New Roman"/>
            </a:endParaRPr>
          </a:p>
          <a:p>
            <a:pPr algn="just" eaLnBrk="1" fontAlgn="auto" hangingPunct="1">
              <a:spcBef>
                <a:spcPts val="707"/>
              </a:spcBef>
              <a:spcAft>
                <a:spcPts val="0"/>
              </a:spcAft>
              <a:defRPr/>
            </a:pPr>
            <a:r>
              <a:rPr lang="en-CA" dirty="0" smtClean="0">
                <a:solidFill>
                  <a:srgbClr val="000000"/>
                </a:solidFill>
              </a:rPr>
              <a:t>Possible Indicators</a:t>
            </a:r>
            <a:endParaRPr lang="en-US" dirty="0" smtClean="0">
              <a:solidFill>
                <a:prstClr val="black"/>
              </a:solidFill>
              <a:ea typeface="Times New Roman"/>
            </a:endParaRPr>
          </a:p>
          <a:p>
            <a:pPr marL="336488" indent="-336488" algn="just" eaLnBrk="1" fontAlgn="auto" hangingPunct="1">
              <a:spcBef>
                <a:spcPts val="0"/>
              </a:spcBef>
              <a:spcAft>
                <a:spcPts val="0"/>
              </a:spcAft>
              <a:buFont typeface="Times New Roman"/>
              <a:buChar char="•"/>
              <a:tabLst>
                <a:tab pos="448650" algn="l"/>
              </a:tabLst>
              <a:defRPr/>
            </a:pPr>
            <a:r>
              <a:rPr lang="en-CA" dirty="0" smtClean="0">
                <a:solidFill>
                  <a:srgbClr val="000000"/>
                </a:solidFill>
              </a:rPr>
              <a:t>Health concerns that go ignored or untreated</a:t>
            </a:r>
            <a:endParaRPr lang="en-US" dirty="0" smtClean="0">
              <a:solidFill>
                <a:prstClr val="black"/>
              </a:solidFill>
              <a:ea typeface="Times New Roman"/>
            </a:endParaRPr>
          </a:p>
          <a:p>
            <a:pPr marL="336488" indent="-336488" algn="just" eaLnBrk="1" fontAlgn="auto" hangingPunct="1">
              <a:spcBef>
                <a:spcPts val="0"/>
              </a:spcBef>
              <a:spcAft>
                <a:spcPts val="0"/>
              </a:spcAft>
              <a:buFont typeface="Times New Roman"/>
              <a:buChar char="•"/>
              <a:tabLst>
                <a:tab pos="448650" algn="l"/>
              </a:tabLst>
              <a:defRPr/>
            </a:pPr>
            <a:r>
              <a:rPr lang="en-CA" dirty="0" smtClean="0">
                <a:solidFill>
                  <a:srgbClr val="000000"/>
                </a:solidFill>
              </a:rPr>
              <a:t>Loss of weight without a medical reason</a:t>
            </a:r>
            <a:endParaRPr lang="en-US" dirty="0" smtClean="0">
              <a:solidFill>
                <a:prstClr val="black"/>
              </a:solidFill>
              <a:ea typeface="Times New Roman"/>
            </a:endParaRPr>
          </a:p>
          <a:p>
            <a:pPr marL="336488" indent="-336488" algn="just" eaLnBrk="1" fontAlgn="auto" hangingPunct="1">
              <a:spcBef>
                <a:spcPts val="0"/>
              </a:spcBef>
              <a:spcAft>
                <a:spcPts val="0"/>
              </a:spcAft>
              <a:buFont typeface="Times New Roman"/>
              <a:buChar char="•"/>
              <a:tabLst>
                <a:tab pos="448650" algn="l"/>
              </a:tabLst>
              <a:defRPr/>
            </a:pPr>
            <a:r>
              <a:rPr lang="en-CA" dirty="0" smtClean="0">
                <a:solidFill>
                  <a:srgbClr val="000000"/>
                </a:solidFill>
              </a:rPr>
              <a:t>Always tired and falling asleep</a:t>
            </a:r>
            <a:endParaRPr lang="en-US" dirty="0" smtClean="0">
              <a:solidFill>
                <a:prstClr val="black"/>
              </a:solidFill>
              <a:ea typeface="Times New Roman"/>
            </a:endParaRPr>
          </a:p>
          <a:p>
            <a:pPr marL="336488" indent="-336488" algn="just" eaLnBrk="1" fontAlgn="auto" hangingPunct="1">
              <a:spcBef>
                <a:spcPts val="0"/>
              </a:spcBef>
              <a:spcAft>
                <a:spcPts val="0"/>
              </a:spcAft>
              <a:buFont typeface="Times New Roman"/>
              <a:buChar char="•"/>
              <a:tabLst>
                <a:tab pos="448650" algn="l"/>
              </a:tabLst>
              <a:defRPr/>
            </a:pPr>
            <a:r>
              <a:rPr lang="en-CA" dirty="0" smtClean="0">
                <a:solidFill>
                  <a:srgbClr val="000000"/>
                </a:solidFill>
              </a:rPr>
              <a:t>Frequent falls, injuries and  reoccurring minor accidents</a:t>
            </a:r>
            <a:endParaRPr lang="en-US" dirty="0" smtClean="0">
              <a:solidFill>
                <a:prstClr val="black"/>
              </a:solidFill>
              <a:ea typeface="Times New Roman"/>
            </a:endParaRPr>
          </a:p>
          <a:p>
            <a:pPr algn="just" eaLnBrk="1" fontAlgn="auto" hangingPunct="1">
              <a:spcBef>
                <a:spcPts val="707"/>
              </a:spcBef>
              <a:spcAft>
                <a:spcPts val="0"/>
              </a:spcAft>
              <a:defRPr/>
            </a:pPr>
            <a:r>
              <a:rPr lang="en-US" dirty="0" smtClean="0">
                <a:solidFill>
                  <a:srgbClr val="000000"/>
                </a:solidFill>
              </a:rPr>
              <a:t> </a:t>
            </a:r>
            <a:r>
              <a:rPr lang="en-CA" b="1" dirty="0" smtClean="0">
                <a:solidFill>
                  <a:srgbClr val="000000"/>
                </a:solidFill>
              </a:rPr>
              <a:t>Exploitation</a:t>
            </a:r>
            <a:r>
              <a:rPr lang="en-CA" dirty="0" smtClean="0">
                <a:solidFill>
                  <a:srgbClr val="000000"/>
                </a:solidFill>
              </a:rPr>
              <a:t> </a:t>
            </a:r>
            <a:endParaRPr lang="en-US" dirty="0" smtClean="0">
              <a:solidFill>
                <a:prstClr val="black"/>
              </a:solidFill>
              <a:ea typeface="Times New Roman"/>
            </a:endParaRPr>
          </a:p>
          <a:p>
            <a:pPr marL="342900" indent="-342900">
              <a:lnSpc>
                <a:spcPts val="1605"/>
              </a:lnSpc>
              <a:spcBef>
                <a:spcPts val="0"/>
              </a:spcBef>
              <a:spcAft>
                <a:spcPts val="0"/>
              </a:spcAft>
              <a:buFont typeface="Wingdings"/>
              <a:buChar char=""/>
              <a:defRPr/>
            </a:pPr>
            <a:r>
              <a:rPr lang="en-CA" dirty="0" smtClean="0">
                <a:solidFill>
                  <a:srgbClr val="000000"/>
                </a:solidFill>
              </a:rPr>
              <a:t>Taking advantage of a person, including but not limited to money and things, as well as persuasion to do things that are illegal or not in the individual’s best interest. Examples include:</a:t>
            </a:r>
            <a:r>
              <a:rPr lang="en-US" dirty="0" smtClean="0">
                <a:solidFill>
                  <a:srgbClr val="000000"/>
                </a:solidFill>
                <a:ea typeface="Times New Roman"/>
                <a:cs typeface="Times New Roman"/>
              </a:rPr>
              <a:t> borrowing money or objects without permission, convincing someone to give away personal possessions, convincing someone to do something they do not want to</a:t>
            </a:r>
            <a:endParaRPr lang="en-US" dirty="0" smtClean="0">
              <a:latin typeface="Times New Roman"/>
              <a:ea typeface="Calibri"/>
              <a:cs typeface="Times New Roman"/>
            </a:endParaRPr>
          </a:p>
          <a:p>
            <a:pPr marL="448650" indent="-224325" algn="just" eaLnBrk="1" fontAlgn="auto" hangingPunct="1">
              <a:spcBef>
                <a:spcPts val="0"/>
              </a:spcBef>
              <a:spcAft>
                <a:spcPts val="0"/>
              </a:spcAft>
              <a:tabLst>
                <a:tab pos="448650" algn="l"/>
              </a:tabLst>
              <a:defRPr/>
            </a:pPr>
            <a:endParaRPr lang="en-US" dirty="0" smtClean="0">
              <a:solidFill>
                <a:prstClr val="black"/>
              </a:solidFill>
              <a:ea typeface="Times New Roman"/>
            </a:endParaRPr>
          </a:p>
          <a:p>
            <a:pPr algn="just" eaLnBrk="1" fontAlgn="auto" hangingPunct="1">
              <a:spcBef>
                <a:spcPts val="707"/>
              </a:spcBef>
              <a:spcAft>
                <a:spcPts val="0"/>
              </a:spcAft>
              <a:defRPr/>
            </a:pPr>
            <a:r>
              <a:rPr lang="en-CA" dirty="0" smtClean="0">
                <a:solidFill>
                  <a:srgbClr val="000000"/>
                </a:solidFill>
              </a:rPr>
              <a:t>Possible Indicators </a:t>
            </a:r>
            <a:endParaRPr lang="en-US" dirty="0" smtClean="0">
              <a:solidFill>
                <a:prstClr val="black"/>
              </a:solidFill>
              <a:ea typeface="Times New Roman"/>
            </a:endParaRPr>
          </a:p>
          <a:p>
            <a:pPr marL="342900" indent="-342900">
              <a:spcBef>
                <a:spcPts val="0"/>
              </a:spcBef>
              <a:spcAft>
                <a:spcPts val="0"/>
              </a:spcAft>
              <a:buFont typeface="Arial" panose="020B0604020202020204" pitchFamily="34" charset="0"/>
              <a:buChar char="•"/>
              <a:defRPr/>
            </a:pPr>
            <a:r>
              <a:rPr lang="en-CA" dirty="0" smtClean="0">
                <a:solidFill>
                  <a:srgbClr val="000000"/>
                </a:solidFill>
              </a:rPr>
              <a:t>Holding onto personal items in an unusual way</a:t>
            </a:r>
            <a:endParaRPr lang="en-US" dirty="0" smtClean="0">
              <a:latin typeface="Times New Roman"/>
              <a:ea typeface="Calibri"/>
              <a:cs typeface="Times New Roman"/>
            </a:endParaRPr>
          </a:p>
          <a:p>
            <a:pPr marL="342900" indent="-342900">
              <a:spcBef>
                <a:spcPts val="0"/>
              </a:spcBef>
              <a:spcAft>
                <a:spcPts val="0"/>
              </a:spcAft>
              <a:buFont typeface="Arial" panose="020B0604020202020204" pitchFamily="34" charset="0"/>
              <a:buChar char="•"/>
              <a:defRPr/>
            </a:pPr>
            <a:r>
              <a:rPr lang="en-CA" dirty="0" smtClean="0">
                <a:solidFill>
                  <a:srgbClr val="000000"/>
                </a:solidFill>
              </a:rPr>
              <a:t>Being afraid that someone might take away personal belongings</a:t>
            </a:r>
            <a:endParaRPr lang="en-US" dirty="0" smtClean="0">
              <a:latin typeface="Times New Roman"/>
              <a:ea typeface="Calibri"/>
              <a:cs typeface="Times New Roman"/>
            </a:endParaRPr>
          </a:p>
          <a:p>
            <a:pPr marL="342900" indent="-342900">
              <a:spcBef>
                <a:spcPts val="0"/>
              </a:spcBef>
              <a:spcAft>
                <a:spcPts val="0"/>
              </a:spcAft>
              <a:buFont typeface="Arial" panose="020B0604020202020204" pitchFamily="34" charset="0"/>
              <a:buChar char="•"/>
              <a:defRPr/>
            </a:pPr>
            <a:r>
              <a:rPr lang="en-CA" dirty="0" smtClean="0">
                <a:solidFill>
                  <a:srgbClr val="000000"/>
                </a:solidFill>
              </a:rPr>
              <a:t>Not trusting people around with personal belongings</a:t>
            </a:r>
            <a:endParaRPr lang="en-US" dirty="0" smtClean="0">
              <a:latin typeface="Times New Roman"/>
              <a:ea typeface="Calibri"/>
              <a:cs typeface="Times New Roman"/>
            </a:endParaRPr>
          </a:p>
          <a:p>
            <a:pPr algn="just" eaLnBrk="1" fontAlgn="auto" hangingPunct="1">
              <a:spcBef>
                <a:spcPts val="707"/>
              </a:spcBef>
              <a:spcAft>
                <a:spcPts val="0"/>
              </a:spcAft>
              <a:defRPr/>
            </a:pPr>
            <a:endParaRPr lang="en-CA" b="1" dirty="0" smtClean="0">
              <a:solidFill>
                <a:srgbClr val="000000"/>
              </a:solidFill>
            </a:endParaRPr>
          </a:p>
          <a:p>
            <a:pPr algn="just" eaLnBrk="1" fontAlgn="auto" hangingPunct="1">
              <a:spcBef>
                <a:spcPts val="707"/>
              </a:spcBef>
              <a:spcAft>
                <a:spcPts val="0"/>
              </a:spcAft>
              <a:defRPr/>
            </a:pPr>
            <a:r>
              <a:rPr lang="en-CA" b="1" dirty="0" smtClean="0">
                <a:solidFill>
                  <a:srgbClr val="000000"/>
                </a:solidFill>
              </a:rPr>
              <a:t>Inappropriate Use of Restrictive Procedures</a:t>
            </a:r>
            <a:r>
              <a:rPr lang="en-CA" dirty="0" smtClean="0">
                <a:solidFill>
                  <a:srgbClr val="000000"/>
                </a:solidFill>
              </a:rPr>
              <a:t> </a:t>
            </a:r>
            <a:endParaRPr lang="en-US" dirty="0" smtClean="0">
              <a:solidFill>
                <a:prstClr val="black"/>
              </a:solidFill>
              <a:ea typeface="Times New Roman"/>
            </a:endParaRPr>
          </a:p>
          <a:p>
            <a:pPr marL="336488" indent="-336488" eaLnBrk="1" fontAlgn="auto" hangingPunct="1">
              <a:spcBef>
                <a:spcPts val="0"/>
              </a:spcBef>
              <a:spcAft>
                <a:spcPts val="0"/>
              </a:spcAft>
              <a:buFont typeface="Times New Roman"/>
              <a:buChar char="•"/>
              <a:tabLst>
                <a:tab pos="448650" algn="l"/>
              </a:tabLst>
              <a:defRPr/>
            </a:pPr>
            <a:r>
              <a:rPr lang="en-CA" dirty="0" smtClean="0">
                <a:solidFill>
                  <a:srgbClr val="000000"/>
                </a:solidFill>
              </a:rPr>
              <a:t>Use of restrictive procedures that are outside the parameters of the Creating Excellence Together (CET) Certification Standards</a:t>
            </a:r>
            <a:endParaRPr lang="en-US" dirty="0" smtClean="0">
              <a:solidFill>
                <a:prstClr val="black"/>
              </a:solidFill>
              <a:ea typeface="Times New Roman"/>
            </a:endParaRPr>
          </a:p>
          <a:p>
            <a:pPr eaLnBrk="1" fontAlgn="auto" hangingPunct="1">
              <a:spcBef>
                <a:spcPts val="707"/>
              </a:spcBef>
              <a:spcAft>
                <a:spcPts val="0"/>
              </a:spcAft>
              <a:defRPr/>
            </a:pPr>
            <a:r>
              <a:rPr lang="en-CA" dirty="0" smtClean="0">
                <a:solidFill>
                  <a:srgbClr val="000000"/>
                </a:solidFill>
              </a:rPr>
              <a:t>Possible Examples</a:t>
            </a:r>
            <a:endParaRPr lang="en-US" dirty="0" smtClean="0">
              <a:solidFill>
                <a:prstClr val="black"/>
              </a:solidFill>
              <a:ea typeface="Times New Roman"/>
            </a:endParaRPr>
          </a:p>
          <a:p>
            <a:pPr marL="336488" indent="-336488" eaLnBrk="1" fontAlgn="auto" hangingPunct="1">
              <a:spcBef>
                <a:spcPts val="0"/>
              </a:spcBef>
              <a:spcAft>
                <a:spcPts val="0"/>
              </a:spcAft>
              <a:buFont typeface="Times New Roman"/>
              <a:buChar char="•"/>
              <a:tabLst>
                <a:tab pos="448650" algn="l"/>
              </a:tabLst>
              <a:defRPr/>
            </a:pPr>
            <a:r>
              <a:rPr lang="en-CA" dirty="0" smtClean="0">
                <a:solidFill>
                  <a:srgbClr val="000000"/>
                </a:solidFill>
              </a:rPr>
              <a:t>Withholding a person’s possessions</a:t>
            </a:r>
            <a:endParaRPr lang="en-US" dirty="0" smtClean="0">
              <a:solidFill>
                <a:prstClr val="black"/>
              </a:solidFill>
              <a:ea typeface="Times New Roman"/>
            </a:endParaRPr>
          </a:p>
          <a:p>
            <a:pPr marL="336488" indent="-336488" eaLnBrk="1" fontAlgn="auto" hangingPunct="1">
              <a:spcBef>
                <a:spcPts val="0"/>
              </a:spcBef>
              <a:spcAft>
                <a:spcPts val="0"/>
              </a:spcAft>
              <a:buFont typeface="Times New Roman"/>
              <a:buChar char="•"/>
              <a:tabLst>
                <a:tab pos="448650" algn="l"/>
              </a:tabLst>
              <a:defRPr/>
            </a:pPr>
            <a:r>
              <a:rPr lang="en-CA" dirty="0" smtClean="0">
                <a:solidFill>
                  <a:srgbClr val="000000"/>
                </a:solidFill>
              </a:rPr>
              <a:t>Using medications outside of the approved planned approach </a:t>
            </a:r>
            <a:endParaRPr lang="en-US" dirty="0" smtClean="0">
              <a:solidFill>
                <a:prstClr val="black"/>
              </a:solidFill>
              <a:ea typeface="Times New Roman"/>
            </a:endParaRPr>
          </a:p>
          <a:p>
            <a:pPr eaLnBrk="1" fontAlgn="auto" hangingPunct="1">
              <a:spcBef>
                <a:spcPts val="707"/>
              </a:spcBef>
              <a:spcAft>
                <a:spcPts val="0"/>
              </a:spcAft>
              <a:defRPr/>
            </a:pPr>
            <a:endParaRPr lang="en-US" dirty="0" smtClean="0">
              <a:solidFill>
                <a:srgbClr val="000000"/>
              </a:solidFill>
            </a:endParaRPr>
          </a:p>
          <a:p>
            <a:pPr eaLnBrk="1" fontAlgn="auto" hangingPunct="1">
              <a:spcBef>
                <a:spcPts val="707"/>
              </a:spcBef>
              <a:spcAft>
                <a:spcPts val="0"/>
              </a:spcAft>
              <a:defRPr/>
            </a:pPr>
            <a:r>
              <a:rPr lang="en-US" dirty="0" smtClean="0">
                <a:solidFill>
                  <a:srgbClr val="000000"/>
                </a:solidFill>
              </a:rPr>
              <a:t>Some abuse situations are also under legislations including the Criminal Code, Protection for Persons in Care Act, Adult Guardianship and Trusteeship Act.</a:t>
            </a:r>
            <a:r>
              <a:rPr lang="en-US" b="1" dirty="0" smtClean="0">
                <a:solidFill>
                  <a:srgbClr val="000000"/>
                </a:solidFill>
              </a:rPr>
              <a:t> </a:t>
            </a:r>
            <a:r>
              <a:rPr lang="en-US" dirty="0" smtClean="0">
                <a:solidFill>
                  <a:srgbClr val="000000"/>
                </a:solidFill>
              </a:rPr>
              <a:t>Abuse potentially comes from any source (member of public, family members, and other individuals). When abuse occurs – the legislation would dictate the processes that are followed (for instance, phoning police). </a:t>
            </a:r>
            <a:endParaRPr lang="en-US" dirty="0" smtClean="0">
              <a:solidFill>
                <a:prstClr val="black"/>
              </a:solidFill>
              <a:ea typeface="Times New Roman"/>
            </a:endParaRPr>
          </a:p>
          <a:p>
            <a:pPr eaLnBrk="1" fontAlgn="auto" hangingPunct="1">
              <a:lnSpc>
                <a:spcPct val="115000"/>
              </a:lnSpc>
              <a:spcBef>
                <a:spcPts val="0"/>
              </a:spcBef>
              <a:spcAft>
                <a:spcPts val="981"/>
              </a:spcAft>
              <a:defRPr/>
            </a:pPr>
            <a:r>
              <a:rPr lang="en-US" dirty="0" smtClean="0">
                <a:solidFill>
                  <a:prstClr val="black"/>
                </a:solidFill>
                <a:ea typeface="Calibri"/>
                <a:cs typeface="Times New Roman"/>
              </a:rPr>
              <a:t> </a:t>
            </a:r>
          </a:p>
          <a:p>
            <a:pPr eaLnBrk="1" fontAlgn="auto" hangingPunct="1">
              <a:spcBef>
                <a:spcPts val="0"/>
              </a:spcBef>
              <a:spcAft>
                <a:spcPts val="0"/>
              </a:spcAft>
              <a:defRPr/>
            </a:pPr>
            <a:endParaRPr lang="en-US" dirty="0"/>
          </a:p>
        </p:txBody>
      </p:sp>
      <p:sp>
        <p:nvSpPr>
          <p:cNvPr id="4710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5022BC0C-84FC-49C4-86A0-49987ED88BDD}" type="slidenum">
              <a:rPr lang="en-US" altLang="en-US" smtClean="0"/>
              <a:pPr eaLnBrk="1" hangingPunct="1">
                <a:defRPr/>
              </a:pPr>
              <a:t>9</a:t>
            </a:fld>
            <a:endParaRPr lang="en-US" altLang="en-US" smtClean="0"/>
          </a:p>
        </p:txBody>
      </p:sp>
    </p:spTree>
    <p:extLst>
      <p:ext uri="{BB962C8B-B14F-4D97-AF65-F5344CB8AC3E}">
        <p14:creationId xmlns:p14="http://schemas.microsoft.com/office/powerpoint/2010/main" val="1539162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solidFill>
                  <a:srgbClr val="000000"/>
                </a:solidFill>
              </a:rPr>
              <a:t>Speaker Notes: </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Describe requirements under the policy: </a:t>
            </a:r>
          </a:p>
          <a:p>
            <a:pPr eaLnBrk="1" hangingPunct="1">
              <a:spcBef>
                <a:spcPct val="0"/>
              </a:spcBef>
            </a:pPr>
            <a:endParaRPr lang="en-US" altLang="en-US" i="1" u="sng" smtClean="0">
              <a:solidFill>
                <a:srgbClr val="000000"/>
              </a:solidFill>
            </a:endParaRPr>
          </a:p>
          <a:p>
            <a:pPr eaLnBrk="1" hangingPunct="1">
              <a:spcBef>
                <a:spcPct val="0"/>
              </a:spcBef>
            </a:pPr>
            <a:endParaRPr lang="en-US" altLang="en-US" i="1" u="sng" smtClean="0">
              <a:solidFill>
                <a:srgbClr val="000000"/>
              </a:solidFill>
            </a:endParaRPr>
          </a:p>
          <a:p>
            <a:pPr eaLnBrk="1" hangingPunct="1">
              <a:spcBef>
                <a:spcPct val="0"/>
              </a:spcBef>
            </a:pPr>
            <a:r>
              <a:rPr lang="en-US" altLang="en-US" i="1" u="sng" smtClean="0">
                <a:solidFill>
                  <a:srgbClr val="000000"/>
                </a:solidFill>
              </a:rPr>
              <a:t>Overview of Critical Incidents Reporting process</a:t>
            </a:r>
            <a:r>
              <a:rPr lang="en-US" altLang="en-US" smtClean="0">
                <a:solidFill>
                  <a:srgbClr val="000000"/>
                </a:solidFill>
              </a:rPr>
              <a:t>: http://humanservices.alberta.ca/pdd-online/critical-incident-reporting.aspx</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Have link open to bring up for discussion</a:t>
            </a:r>
          </a:p>
          <a:p>
            <a:pPr eaLnBrk="1" hangingPunct="1">
              <a:spcBef>
                <a:spcPct val="0"/>
              </a:spcBef>
            </a:pPr>
            <a:r>
              <a:rPr lang="en-US" altLang="en-US" i="1" u="sng" smtClean="0">
                <a:solidFill>
                  <a:srgbClr val="000000"/>
                </a:solidFill>
              </a:rPr>
              <a:t>Have hard copies of policy</a:t>
            </a:r>
          </a:p>
          <a:p>
            <a:pPr eaLnBrk="1" hangingPunct="1">
              <a:spcBef>
                <a:spcPct val="0"/>
              </a:spcBef>
            </a:pPr>
            <a:endParaRPr lang="en-US" altLang="en-US" smtClean="0">
              <a:solidFill>
                <a:srgbClr val="000000"/>
              </a:solidFill>
            </a:endParaRPr>
          </a:p>
        </p:txBody>
      </p:sp>
      <p:sp>
        <p:nvSpPr>
          <p:cNvPr id="4813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fld id="{DF6EB3AB-9EA2-4391-9779-E3537747611D}" type="slidenum">
              <a:rPr lang="en-US" altLang="en-US" smtClean="0"/>
              <a:pPr eaLnBrk="1" hangingPunct="1">
                <a:defRPr/>
              </a:pPr>
              <a:t>10</a:t>
            </a:fld>
            <a:endParaRPr lang="en-US" altLang="en-US" smtClean="0"/>
          </a:p>
        </p:txBody>
      </p:sp>
    </p:spTree>
    <p:extLst>
      <p:ext uri="{BB962C8B-B14F-4D97-AF65-F5344CB8AC3E}">
        <p14:creationId xmlns:p14="http://schemas.microsoft.com/office/powerpoint/2010/main" val="2674510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543435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46262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308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430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5541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105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19764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729038"/>
            <a:ext cx="4038600" cy="1976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409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58593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376413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105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105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353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79023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75403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2972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70255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29498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Bottom-ba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588" y="5942013"/>
            <a:ext cx="9144001"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10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First Level</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Line 13"/>
          <p:cNvSpPr>
            <a:spLocks noChangeShapeType="1"/>
          </p:cNvSpPr>
          <p:nvPr/>
        </p:nvSpPr>
        <p:spPr bwMode="auto">
          <a:xfrm>
            <a:off x="539750" y="1398588"/>
            <a:ext cx="8064500" cy="0"/>
          </a:xfrm>
          <a:prstGeom prst="line">
            <a:avLst/>
          </a:prstGeom>
          <a:noFill/>
          <a:ln w="19050">
            <a:solidFill>
              <a:srgbClr val="005072"/>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030" name="Picture 15" descr="AB Logo orange RGB_reverse - no tagline"/>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80975" y="6096000"/>
            <a:ext cx="16906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rtl="0" eaLnBrk="0" fontAlgn="base" hangingPunct="0">
        <a:spcBef>
          <a:spcPct val="0"/>
        </a:spcBef>
        <a:spcAft>
          <a:spcPct val="0"/>
        </a:spcAft>
        <a:defRPr sz="3200" b="1">
          <a:solidFill>
            <a:srgbClr val="005072"/>
          </a:solidFill>
          <a:latin typeface="+mj-lt"/>
          <a:ea typeface="+mj-ea"/>
          <a:cs typeface="+mj-cs"/>
        </a:defRPr>
      </a:lvl1pPr>
      <a:lvl2pPr algn="l" rtl="0" eaLnBrk="0" fontAlgn="base" hangingPunct="0">
        <a:spcBef>
          <a:spcPct val="0"/>
        </a:spcBef>
        <a:spcAft>
          <a:spcPct val="0"/>
        </a:spcAft>
        <a:defRPr sz="3200" b="1">
          <a:solidFill>
            <a:srgbClr val="005072"/>
          </a:solidFill>
          <a:latin typeface="Arial" charset="0"/>
        </a:defRPr>
      </a:lvl2pPr>
      <a:lvl3pPr algn="l" rtl="0" eaLnBrk="0" fontAlgn="base" hangingPunct="0">
        <a:spcBef>
          <a:spcPct val="0"/>
        </a:spcBef>
        <a:spcAft>
          <a:spcPct val="0"/>
        </a:spcAft>
        <a:defRPr sz="3200" b="1">
          <a:solidFill>
            <a:srgbClr val="005072"/>
          </a:solidFill>
          <a:latin typeface="Arial" charset="0"/>
        </a:defRPr>
      </a:lvl3pPr>
      <a:lvl4pPr algn="l" rtl="0" eaLnBrk="0" fontAlgn="base" hangingPunct="0">
        <a:spcBef>
          <a:spcPct val="0"/>
        </a:spcBef>
        <a:spcAft>
          <a:spcPct val="0"/>
        </a:spcAft>
        <a:defRPr sz="3200" b="1">
          <a:solidFill>
            <a:srgbClr val="005072"/>
          </a:solidFill>
          <a:latin typeface="Arial" charset="0"/>
        </a:defRPr>
      </a:lvl4pPr>
      <a:lvl5pPr algn="l" rtl="0" eaLnBrk="0" fontAlgn="base" hangingPunct="0">
        <a:spcBef>
          <a:spcPct val="0"/>
        </a:spcBef>
        <a:spcAft>
          <a:spcPct val="0"/>
        </a:spcAft>
        <a:defRPr sz="3200" b="1">
          <a:solidFill>
            <a:srgbClr val="005072"/>
          </a:solidFill>
          <a:latin typeface="Arial" charset="0"/>
        </a:defRPr>
      </a:lvl5pPr>
      <a:lvl6pPr marL="457200" algn="l" rtl="0" fontAlgn="base">
        <a:spcBef>
          <a:spcPct val="0"/>
        </a:spcBef>
        <a:spcAft>
          <a:spcPct val="0"/>
        </a:spcAft>
        <a:defRPr sz="3200" b="1">
          <a:solidFill>
            <a:srgbClr val="005072"/>
          </a:solidFill>
          <a:latin typeface="Arial" charset="0"/>
        </a:defRPr>
      </a:lvl6pPr>
      <a:lvl7pPr marL="914400" algn="l" rtl="0" fontAlgn="base">
        <a:spcBef>
          <a:spcPct val="0"/>
        </a:spcBef>
        <a:spcAft>
          <a:spcPct val="0"/>
        </a:spcAft>
        <a:defRPr sz="3200" b="1">
          <a:solidFill>
            <a:srgbClr val="005072"/>
          </a:solidFill>
          <a:latin typeface="Arial" charset="0"/>
        </a:defRPr>
      </a:lvl7pPr>
      <a:lvl8pPr marL="1371600" algn="l" rtl="0" fontAlgn="base">
        <a:spcBef>
          <a:spcPct val="0"/>
        </a:spcBef>
        <a:spcAft>
          <a:spcPct val="0"/>
        </a:spcAft>
        <a:defRPr sz="3200" b="1">
          <a:solidFill>
            <a:srgbClr val="005072"/>
          </a:solidFill>
          <a:latin typeface="Arial" charset="0"/>
        </a:defRPr>
      </a:lvl8pPr>
      <a:lvl9pPr marL="1828800" algn="l" rtl="0" fontAlgn="base">
        <a:spcBef>
          <a:spcPct val="0"/>
        </a:spcBef>
        <a:spcAft>
          <a:spcPct val="0"/>
        </a:spcAft>
        <a:defRPr sz="3200" b="1">
          <a:solidFill>
            <a:srgbClr val="005072"/>
          </a:solidFill>
          <a:latin typeface="Arial" charset="0"/>
        </a:defRPr>
      </a:lvl9pPr>
    </p:titleStyle>
    <p:bodyStyle>
      <a:lvl1pPr marL="231775" indent="-231775" algn="l" rtl="0" eaLnBrk="0" fontAlgn="base" hangingPunct="0">
        <a:spcBef>
          <a:spcPct val="20000"/>
        </a:spcBef>
        <a:spcAft>
          <a:spcPct val="0"/>
        </a:spcAft>
        <a:buChar char="•"/>
        <a:defRPr sz="2000">
          <a:solidFill>
            <a:srgbClr val="005072"/>
          </a:solidFill>
          <a:latin typeface="+mn-lt"/>
          <a:ea typeface="+mn-ea"/>
          <a:cs typeface="+mn-cs"/>
        </a:defRPr>
      </a:lvl1pPr>
      <a:lvl2pPr marL="566738" indent="-219075" algn="l" rtl="0" eaLnBrk="0" fontAlgn="base" hangingPunct="0">
        <a:spcBef>
          <a:spcPct val="20000"/>
        </a:spcBef>
        <a:spcAft>
          <a:spcPct val="0"/>
        </a:spcAft>
        <a:buChar char="–"/>
        <a:defRPr>
          <a:solidFill>
            <a:srgbClr val="00AAD2"/>
          </a:solidFill>
          <a:latin typeface="+mn-lt"/>
        </a:defRPr>
      </a:lvl2pPr>
      <a:lvl3pPr marL="914400" indent="-231775" algn="l" rtl="0" eaLnBrk="0" fontAlgn="base" hangingPunct="0">
        <a:spcBef>
          <a:spcPct val="20000"/>
        </a:spcBef>
        <a:spcAft>
          <a:spcPct val="0"/>
        </a:spcAft>
        <a:buChar char="•"/>
        <a:defRPr>
          <a:solidFill>
            <a:srgbClr val="00AAD2"/>
          </a:solidFill>
          <a:latin typeface="+mn-lt"/>
        </a:defRPr>
      </a:lvl3pPr>
      <a:lvl4pPr marL="1262063" indent="-231775" algn="l" rtl="0" eaLnBrk="0" fontAlgn="base" hangingPunct="0">
        <a:spcBef>
          <a:spcPct val="20000"/>
        </a:spcBef>
        <a:spcAft>
          <a:spcPct val="0"/>
        </a:spcAft>
        <a:buChar char="–"/>
        <a:defRPr>
          <a:solidFill>
            <a:srgbClr val="00AAD2"/>
          </a:solidFill>
          <a:latin typeface="+mn-lt"/>
        </a:defRPr>
      </a:lvl4pPr>
      <a:lvl5pPr marL="2057400" indent="-228600" algn="l" rtl="0" eaLnBrk="0" fontAlgn="base" hangingPunct="0">
        <a:spcBef>
          <a:spcPct val="20000"/>
        </a:spcBef>
        <a:spcAft>
          <a:spcPct val="0"/>
        </a:spcAft>
        <a:buChar char="»"/>
        <a:defRPr>
          <a:solidFill>
            <a:srgbClr val="00AAD2"/>
          </a:solidFill>
          <a:latin typeface="+mn-lt"/>
        </a:defRPr>
      </a:lvl5pPr>
      <a:lvl6pPr marL="2514600" indent="-228600" algn="l" rtl="0" fontAlgn="base">
        <a:spcBef>
          <a:spcPct val="20000"/>
        </a:spcBef>
        <a:spcAft>
          <a:spcPct val="0"/>
        </a:spcAft>
        <a:buChar char="»"/>
        <a:defRPr>
          <a:solidFill>
            <a:srgbClr val="00AAD2"/>
          </a:solidFill>
          <a:latin typeface="+mn-lt"/>
        </a:defRPr>
      </a:lvl6pPr>
      <a:lvl7pPr marL="2971800" indent="-228600" algn="l" rtl="0" fontAlgn="base">
        <a:spcBef>
          <a:spcPct val="20000"/>
        </a:spcBef>
        <a:spcAft>
          <a:spcPct val="0"/>
        </a:spcAft>
        <a:buChar char="»"/>
        <a:defRPr>
          <a:solidFill>
            <a:srgbClr val="00AAD2"/>
          </a:solidFill>
          <a:latin typeface="+mn-lt"/>
        </a:defRPr>
      </a:lvl7pPr>
      <a:lvl8pPr marL="3429000" indent="-228600" algn="l" rtl="0" fontAlgn="base">
        <a:spcBef>
          <a:spcPct val="20000"/>
        </a:spcBef>
        <a:spcAft>
          <a:spcPct val="0"/>
        </a:spcAft>
        <a:buChar char="»"/>
        <a:defRPr>
          <a:solidFill>
            <a:srgbClr val="00AAD2"/>
          </a:solidFill>
          <a:latin typeface="+mn-lt"/>
        </a:defRPr>
      </a:lvl8pPr>
      <a:lvl9pPr marL="3886200" indent="-228600" algn="l" rtl="0" fontAlgn="base">
        <a:spcBef>
          <a:spcPct val="20000"/>
        </a:spcBef>
        <a:spcAft>
          <a:spcPct val="0"/>
        </a:spcAft>
        <a:buChar char="»"/>
        <a:defRPr>
          <a:solidFill>
            <a:srgbClr val="00AAD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s://hs.alberta.ca/pdd-online/documents/abuse-prevention-and-response-protocol.pdf" TargetMode="External"/><Relationship Id="rId2" Type="http://schemas.openxmlformats.org/officeDocument/2006/relationships/hyperlink" Target="https://www.youtube.com/watch?v=18E1lgA53Mc&amp;feature=youtu.b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0" descr="Simplified-Blue-title-page_Quality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63"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Grp="1" noChangeArrowheads="1"/>
          </p:cNvSpPr>
          <p:nvPr>
            <p:ph type="ctrTitle"/>
          </p:nvPr>
        </p:nvSpPr>
        <p:spPr>
          <a:xfrm>
            <a:off x="685800" y="1516063"/>
            <a:ext cx="7772400" cy="1827212"/>
          </a:xfrm>
        </p:spPr>
        <p:txBody>
          <a:bodyPr/>
          <a:lstStyle/>
          <a:p>
            <a:pPr algn="ctr" eaLnBrk="1" hangingPunct="1"/>
            <a:r>
              <a:rPr lang="en-US" altLang="en-US" sz="3600" dirty="0" smtClean="0">
                <a:solidFill>
                  <a:schemeClr val="bg1"/>
                </a:solidFill>
                <a:cs typeface="Arial" charset="0"/>
              </a:rPr>
              <a:t>Persons with Developmental Disabilities Program</a:t>
            </a:r>
            <a:br>
              <a:rPr lang="en-US" altLang="en-US" sz="3600" dirty="0" smtClean="0">
                <a:solidFill>
                  <a:schemeClr val="bg1"/>
                </a:solidFill>
                <a:cs typeface="Arial" charset="0"/>
              </a:rPr>
            </a:br>
            <a:r>
              <a:rPr lang="en-US" altLang="en-US" sz="3600" dirty="0" smtClean="0">
                <a:solidFill>
                  <a:schemeClr val="bg1"/>
                </a:solidFill>
                <a:cs typeface="Arial" charset="0"/>
              </a:rPr>
              <a:t>(PDD)</a:t>
            </a:r>
            <a:br>
              <a:rPr lang="en-US" altLang="en-US" sz="3600" dirty="0" smtClean="0">
                <a:solidFill>
                  <a:schemeClr val="bg1"/>
                </a:solidFill>
                <a:cs typeface="Arial" charset="0"/>
              </a:rPr>
            </a:br>
            <a:endParaRPr lang="en-US" altLang="en-US" sz="3600" dirty="0" smtClean="0">
              <a:solidFill>
                <a:schemeClr val="bg1"/>
              </a:solidFill>
            </a:endParaRPr>
          </a:p>
        </p:txBody>
      </p:sp>
      <p:sp>
        <p:nvSpPr>
          <p:cNvPr id="2052" name="Rectangle 4"/>
          <p:cNvSpPr>
            <a:spLocks noGrp="1" noChangeArrowheads="1"/>
          </p:cNvSpPr>
          <p:nvPr>
            <p:ph type="subTitle" idx="1"/>
          </p:nvPr>
        </p:nvSpPr>
        <p:spPr>
          <a:xfrm>
            <a:off x="763588" y="3557588"/>
            <a:ext cx="7651750" cy="2487612"/>
          </a:xfrm>
        </p:spPr>
        <p:txBody>
          <a:bodyPr/>
          <a:lstStyle/>
          <a:p>
            <a:pPr>
              <a:defRPr/>
            </a:pPr>
            <a:r>
              <a:rPr lang="en-US" altLang="en-US" sz="3600" b="1" i="1" kern="1200" dirty="0">
                <a:solidFill>
                  <a:srgbClr val="002060"/>
                </a:solidFill>
                <a:cs typeface="Arial" charset="0"/>
              </a:rPr>
              <a:t>Abuse Prevention and Response </a:t>
            </a:r>
            <a:r>
              <a:rPr lang="en-US" altLang="en-US" sz="3600" b="1" i="1" kern="1200" dirty="0" smtClean="0">
                <a:solidFill>
                  <a:srgbClr val="002060"/>
                </a:solidFill>
                <a:cs typeface="Arial" charset="0"/>
              </a:rPr>
              <a:t>Protocol</a:t>
            </a:r>
            <a:r>
              <a:rPr lang="en-US" altLang="en-US" sz="3600" b="1" i="1" kern="1200" dirty="0">
                <a:solidFill>
                  <a:srgbClr val="002060"/>
                </a:solidFill>
                <a:cs typeface="Arial" charset="0"/>
              </a:rPr>
              <a:t/>
            </a:r>
            <a:br>
              <a:rPr lang="en-US" altLang="en-US" sz="3600" b="1" i="1" kern="1200" dirty="0">
                <a:solidFill>
                  <a:srgbClr val="002060"/>
                </a:solidFill>
                <a:cs typeface="Arial" charset="0"/>
              </a:rPr>
            </a:br>
            <a:r>
              <a:rPr lang="en-US" altLang="en-US" sz="3600" b="1" i="1" kern="1200" dirty="0">
                <a:solidFill>
                  <a:srgbClr val="002060"/>
                </a:solidFill>
                <a:cs typeface="Arial" charset="0"/>
              </a:rPr>
              <a:t>(APRP)</a:t>
            </a:r>
            <a:r>
              <a:rPr lang="en-US" altLang="en-US" sz="3600" i="1" kern="1200" dirty="0">
                <a:solidFill>
                  <a:srgbClr val="002060"/>
                </a:solidFill>
                <a:cs typeface="Arial" charset="0"/>
              </a:rPr>
              <a:t> </a:t>
            </a:r>
            <a:endParaRPr lang="en-US" altLang="en-US" sz="3600" b="1" i="1" kern="1200" dirty="0">
              <a:solidFill>
                <a:srgbClr val="002060"/>
              </a:solidFill>
              <a:cs typeface="Arial" charset="0"/>
            </a:endParaRPr>
          </a:p>
          <a:p>
            <a:pPr>
              <a:defRPr/>
            </a:pPr>
            <a:r>
              <a:rPr lang="en-US" altLang="en-US" sz="3600" b="1" i="1" kern="1200" dirty="0">
                <a:solidFill>
                  <a:schemeClr val="bg1"/>
                </a:solidFill>
                <a:cs typeface="Arial" charset="0"/>
              </a:rPr>
              <a:t>Agency &amp; FMS Staff Training</a:t>
            </a:r>
          </a:p>
          <a:p>
            <a:pPr eaLnBrk="1" hangingPunct="1">
              <a:defRPr/>
            </a:pPr>
            <a:endParaRPr lang="en-US" altLang="en-US" sz="2800" dirty="0" smtClean="0">
              <a:solidFill>
                <a:schemeClr val="bg1"/>
              </a:solidFill>
            </a:endParaRPr>
          </a:p>
        </p:txBody>
      </p:sp>
      <p:pic>
        <p:nvPicPr>
          <p:cNvPr id="2053" name="Picture 5" descr="AB-Gov Reverse Sunset RGB V PPT.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11138" y="193675"/>
            <a:ext cx="22860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TextBox 1"/>
          <p:cNvSpPr txBox="1">
            <a:spLocks noChangeArrowheads="1"/>
          </p:cNvSpPr>
          <p:nvPr/>
        </p:nvSpPr>
        <p:spPr bwMode="auto">
          <a:xfrm>
            <a:off x="7500938" y="6365875"/>
            <a:ext cx="11366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a:buFontTx/>
              <a:buNone/>
            </a:pPr>
            <a:r>
              <a:rPr lang="en-US" altLang="en-US" sz="2400" b="0"/>
              <a:t>2016</a:t>
            </a:r>
          </a:p>
        </p:txBody>
      </p:sp>
    </p:spTree>
    <p:extLst>
      <p:ext uri="{BB962C8B-B14F-4D97-AF65-F5344CB8AC3E}">
        <p14:creationId xmlns:p14="http://schemas.microsoft.com/office/powerpoint/2010/main" val="1718587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kern="1200" dirty="0">
                <a:cs typeface="Arial" pitchFamily="34" charset="0"/>
              </a:rPr>
              <a:t>Critical Incidents</a:t>
            </a:r>
            <a:endParaRPr lang="en-US" dirty="0"/>
          </a:p>
        </p:txBody>
      </p:sp>
      <p:sp>
        <p:nvSpPr>
          <p:cNvPr id="3" name="Content Placeholder 2"/>
          <p:cNvSpPr>
            <a:spLocks noGrp="1"/>
          </p:cNvSpPr>
          <p:nvPr>
            <p:ph idx="1"/>
          </p:nvPr>
        </p:nvSpPr>
        <p:spPr>
          <a:xfrm>
            <a:off x="457200" y="1508125"/>
            <a:ext cx="8229600" cy="4386263"/>
          </a:xfrm>
        </p:spPr>
        <p:txBody>
          <a:bodyPr/>
          <a:lstStyle/>
          <a:p>
            <a:pPr marL="342900" indent="-342900">
              <a:buFont typeface="Arial" pitchFamily="34" charset="0"/>
              <a:buChar char="•"/>
              <a:defRPr/>
            </a:pPr>
            <a:r>
              <a:rPr lang="en-US" altLang="en-US" sz="2400" kern="1200" dirty="0">
                <a:latin typeface="Garamond" panose="02020404030301010803" pitchFamily="18" charset="0"/>
                <a:cs typeface="Arial" pitchFamily="34" charset="0"/>
              </a:rPr>
              <a:t>There are  abuse situations that are considered critical </a:t>
            </a:r>
            <a:r>
              <a:rPr lang="en-US" altLang="en-US" sz="2400" kern="1200" dirty="0" smtClean="0">
                <a:latin typeface="Garamond" panose="02020404030301010803" pitchFamily="18" charset="0"/>
                <a:cs typeface="Arial" pitchFamily="34" charset="0"/>
              </a:rPr>
              <a:t>incidents</a:t>
            </a:r>
          </a:p>
          <a:p>
            <a:pPr marL="0" indent="0">
              <a:buFontTx/>
              <a:buNone/>
              <a:defRPr/>
            </a:pPr>
            <a:endParaRPr lang="en-US" altLang="en-US" sz="2400" kern="1200" dirty="0">
              <a:latin typeface="Garamond" panose="02020404030301010803" pitchFamily="18" charset="0"/>
              <a:cs typeface="Arial" pitchFamily="34" charset="0"/>
            </a:endParaRPr>
          </a:p>
          <a:p>
            <a:pPr marL="342900" indent="-342900">
              <a:buFont typeface="Arial" pitchFamily="34" charset="0"/>
              <a:buChar char="•"/>
              <a:defRPr/>
            </a:pPr>
            <a:r>
              <a:rPr lang="en-US" altLang="en-US" sz="2400" kern="1200" dirty="0">
                <a:latin typeface="Garamond" panose="02020404030301010803" pitchFamily="18" charset="0"/>
                <a:cs typeface="Arial" pitchFamily="34" charset="0"/>
              </a:rPr>
              <a:t>According to </a:t>
            </a:r>
            <a:r>
              <a:rPr lang="en-US" altLang="en-US" sz="2400" b="1" kern="1200" dirty="0">
                <a:latin typeface="Garamond" panose="02020404030301010803" pitchFamily="18" charset="0"/>
                <a:cs typeface="Arial" pitchFamily="34" charset="0"/>
              </a:rPr>
              <a:t>Critical Incident Reporting policy</a:t>
            </a:r>
            <a:r>
              <a:rPr lang="en-US" altLang="en-US" sz="2400" kern="1200" dirty="0">
                <a:latin typeface="Garamond" panose="02020404030301010803" pitchFamily="18" charset="0"/>
                <a:cs typeface="Arial" pitchFamily="34" charset="0"/>
              </a:rPr>
              <a:t>, physical and sexual abuse are critical </a:t>
            </a:r>
            <a:r>
              <a:rPr lang="en-US" altLang="en-US" sz="2400" kern="1200" dirty="0" smtClean="0">
                <a:latin typeface="Garamond" panose="02020404030301010803" pitchFamily="18" charset="0"/>
                <a:cs typeface="Arial" pitchFamily="34" charset="0"/>
              </a:rPr>
              <a:t>incidents</a:t>
            </a:r>
          </a:p>
          <a:p>
            <a:pPr marL="0" indent="0">
              <a:buFontTx/>
              <a:buNone/>
              <a:defRPr/>
            </a:pPr>
            <a:endParaRPr lang="en-US" altLang="en-US" sz="2400" kern="1200" dirty="0">
              <a:latin typeface="Garamond" panose="02020404030301010803" pitchFamily="18" charset="0"/>
              <a:cs typeface="Arial" pitchFamily="34" charset="0"/>
            </a:endParaRPr>
          </a:p>
          <a:p>
            <a:pPr marL="342900" indent="-342900">
              <a:buFont typeface="Arial" pitchFamily="34" charset="0"/>
              <a:buChar char="•"/>
              <a:defRPr/>
            </a:pPr>
            <a:r>
              <a:rPr lang="en-US" altLang="en-US" sz="2400" kern="1200" dirty="0">
                <a:latin typeface="Garamond" panose="02020404030301010803" pitchFamily="18" charset="0"/>
                <a:cs typeface="Arial" pitchFamily="34" charset="0"/>
              </a:rPr>
              <a:t>Critical incident reporting is a Ministry process with steps to </a:t>
            </a:r>
            <a:r>
              <a:rPr lang="en-US" altLang="en-US" sz="2400" kern="1200" dirty="0" smtClean="0">
                <a:latin typeface="Garamond" panose="02020404030301010803" pitchFamily="18" charset="0"/>
                <a:cs typeface="Arial" pitchFamily="34" charset="0"/>
              </a:rPr>
              <a:t>follow</a:t>
            </a:r>
          </a:p>
          <a:p>
            <a:pPr marL="0" indent="0">
              <a:buFontTx/>
              <a:buNone/>
              <a:defRPr/>
            </a:pPr>
            <a:endParaRPr lang="en-US" altLang="en-US" sz="2400" kern="1200" dirty="0">
              <a:latin typeface="Garamond" panose="02020404030301010803" pitchFamily="18" charset="0"/>
              <a:cs typeface="Arial" pitchFamily="34" charset="0"/>
            </a:endParaRPr>
          </a:p>
          <a:p>
            <a:pPr marL="342900" indent="-342900">
              <a:buFont typeface="Arial" pitchFamily="34" charset="0"/>
              <a:buChar char="•"/>
              <a:defRPr/>
            </a:pPr>
            <a:r>
              <a:rPr lang="en-US" altLang="en-US" sz="2400" kern="1200" dirty="0">
                <a:latin typeface="Garamond" panose="02020404030301010803" pitchFamily="18" charset="0"/>
                <a:cs typeface="Arial" pitchFamily="34" charset="0"/>
              </a:rPr>
              <a:t>Critical incidents that are also considered abuse must also be reported to </a:t>
            </a:r>
            <a:r>
              <a:rPr lang="en-US" altLang="en-US" sz="2400" kern="1200" dirty="0" smtClean="0">
                <a:latin typeface="Garamond" panose="02020404030301010803" pitchFamily="18" charset="0"/>
                <a:cs typeface="Arial" pitchFamily="34" charset="0"/>
              </a:rPr>
              <a:t>the Region as </a:t>
            </a:r>
            <a:r>
              <a:rPr lang="en-US" altLang="en-US" sz="2400" kern="1200" dirty="0">
                <a:latin typeface="Garamond" panose="02020404030301010803" pitchFamily="18" charset="0"/>
                <a:cs typeface="Arial" pitchFamily="34" charset="0"/>
              </a:rPr>
              <a:t>part of the APRP </a:t>
            </a:r>
            <a:r>
              <a:rPr lang="en-US" altLang="en-US" sz="2400" kern="1200" dirty="0" smtClean="0">
                <a:latin typeface="Garamond" panose="02020404030301010803" pitchFamily="18" charset="0"/>
                <a:cs typeface="Arial" pitchFamily="34" charset="0"/>
              </a:rPr>
              <a:t>process</a:t>
            </a:r>
            <a:endParaRPr lang="en-US" altLang="en-US" sz="2800" kern="1200" dirty="0">
              <a:latin typeface="Garamond" panose="02020404030301010803" pitchFamily="18" charset="0"/>
              <a:cs typeface="Arial" pitchFamily="34" charset="0"/>
            </a:endParaRPr>
          </a:p>
        </p:txBody>
      </p:sp>
      <p:sp>
        <p:nvSpPr>
          <p:cNvPr id="11268"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10</a:t>
            </a:r>
            <a:endParaRPr lang="en-CA" altLang="en-US" sz="1400">
              <a:solidFill>
                <a:srgbClr val="00AAD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kern="1200" dirty="0">
                <a:cs typeface="Arial" pitchFamily="34" charset="0"/>
              </a:rPr>
              <a:t>Applying the Principles for Determining </a:t>
            </a:r>
            <a:r>
              <a:rPr lang="en-US" altLang="en-US" kern="1200" dirty="0" smtClean="0">
                <a:cs typeface="Arial" pitchFamily="34" charset="0"/>
              </a:rPr>
              <a:t>individual </a:t>
            </a:r>
            <a:r>
              <a:rPr lang="en-US" altLang="en-US" kern="1200" dirty="0">
                <a:cs typeface="Arial" pitchFamily="34" charset="0"/>
              </a:rPr>
              <a:t>Support Needs</a:t>
            </a:r>
            <a:endParaRPr lang="en-US" dirty="0"/>
          </a:p>
        </p:txBody>
      </p:sp>
      <p:sp>
        <p:nvSpPr>
          <p:cNvPr id="3" name="Content Placeholder 2"/>
          <p:cNvSpPr>
            <a:spLocks noGrp="1"/>
          </p:cNvSpPr>
          <p:nvPr>
            <p:ph idx="1"/>
          </p:nvPr>
        </p:nvSpPr>
        <p:spPr/>
        <p:txBody>
          <a:bodyPr/>
          <a:lstStyle/>
          <a:p>
            <a:pPr marL="0" indent="0">
              <a:buFontTx/>
              <a:buNone/>
              <a:defRPr/>
            </a:pPr>
            <a:r>
              <a:rPr lang="en-US" altLang="en-US" sz="2400" b="1" kern="1200" dirty="0">
                <a:latin typeface="Garamond" panose="02020404030301010803" pitchFamily="18" charset="0"/>
                <a:cs typeface="Arial" pitchFamily="34" charset="0"/>
              </a:rPr>
              <a:t>Foundation Principle—</a:t>
            </a:r>
          </a:p>
          <a:p>
            <a:pPr marL="334963" lvl="1" indent="0">
              <a:buFontTx/>
              <a:buNone/>
              <a:defRPr/>
            </a:pPr>
            <a:r>
              <a:rPr lang="en-US" altLang="en-US" sz="2400" kern="1200" dirty="0" smtClean="0">
                <a:solidFill>
                  <a:srgbClr val="005072"/>
                </a:solidFill>
                <a:latin typeface="Garamond" panose="02020404030301010803" pitchFamily="18" charset="0"/>
                <a:cs typeface="Arial" pitchFamily="34" charset="0"/>
              </a:rPr>
              <a:t>individuals, </a:t>
            </a:r>
            <a:r>
              <a:rPr lang="en-US" altLang="en-US" sz="2400" kern="1200" dirty="0">
                <a:solidFill>
                  <a:srgbClr val="005072"/>
                </a:solidFill>
                <a:latin typeface="Garamond" panose="02020404030301010803" pitchFamily="18" charset="0"/>
                <a:cs typeface="Arial" pitchFamily="34" charset="0"/>
              </a:rPr>
              <a:t>with the assistance of their families and friends, are the primary source for identifying what is best for themselves and what kinds of support they </a:t>
            </a:r>
            <a:r>
              <a:rPr lang="en-US" altLang="en-US" sz="2400" kern="1200" dirty="0" smtClean="0">
                <a:solidFill>
                  <a:srgbClr val="005072"/>
                </a:solidFill>
                <a:latin typeface="Garamond" panose="02020404030301010803" pitchFamily="18" charset="0"/>
                <a:cs typeface="Arial" pitchFamily="34" charset="0"/>
              </a:rPr>
              <a:t>require</a:t>
            </a:r>
          </a:p>
          <a:p>
            <a:pPr marL="334963" lvl="1" indent="0">
              <a:buFontTx/>
              <a:buNone/>
              <a:defRPr/>
            </a:pPr>
            <a:endParaRPr lang="en-US" altLang="en-US" sz="2400" kern="1200" dirty="0">
              <a:solidFill>
                <a:srgbClr val="005072"/>
              </a:solidFill>
              <a:latin typeface="Garamond" panose="02020404030301010803" pitchFamily="18" charset="0"/>
              <a:cs typeface="Arial" pitchFamily="34" charset="0"/>
            </a:endParaRPr>
          </a:p>
          <a:p>
            <a:pPr marL="0" indent="0">
              <a:buFontTx/>
              <a:buNone/>
              <a:defRPr/>
            </a:pPr>
            <a:r>
              <a:rPr lang="en-US" altLang="en-US" sz="2400" b="1" kern="1200" dirty="0">
                <a:latin typeface="Garamond" panose="02020404030301010803" pitchFamily="18" charset="0"/>
                <a:ea typeface="Calibri" panose="020F0502020204030204" pitchFamily="34" charset="0"/>
                <a:cs typeface="Times New Roman" panose="02020603050405020304" pitchFamily="18" charset="0"/>
              </a:rPr>
              <a:t>Supplementary Principle—</a:t>
            </a:r>
          </a:p>
          <a:p>
            <a:pPr marL="400050" lvl="1" indent="0">
              <a:buFontTx/>
              <a:buNone/>
              <a:defRPr/>
            </a:pPr>
            <a:r>
              <a:rPr lang="en-US" altLang="en-US" sz="2400" kern="1200" dirty="0">
                <a:solidFill>
                  <a:srgbClr val="005072"/>
                </a:solidFill>
                <a:latin typeface="Garamond" panose="02020404030301010803" pitchFamily="18" charset="0"/>
                <a:ea typeface="+mn-ea"/>
                <a:cs typeface="Arial" pitchFamily="34" charset="0"/>
              </a:rPr>
              <a:t>Recognizing that many adults with developmental disabilities require the assistance of paid supports to live, work and participate in the community, supplementary principles have been identified to guide supports funded by </a:t>
            </a:r>
            <a:r>
              <a:rPr lang="en-US" altLang="en-US" sz="2400" kern="1200" dirty="0" smtClean="0">
                <a:solidFill>
                  <a:srgbClr val="005072"/>
                </a:solidFill>
                <a:latin typeface="Garamond" panose="02020404030301010803" pitchFamily="18" charset="0"/>
                <a:ea typeface="+mn-ea"/>
                <a:cs typeface="Arial" pitchFamily="34" charset="0"/>
              </a:rPr>
              <a:t>PDD</a:t>
            </a:r>
            <a:endParaRPr lang="en-US" altLang="en-US" sz="2400" kern="1200" dirty="0">
              <a:solidFill>
                <a:srgbClr val="005072"/>
              </a:solidFill>
              <a:latin typeface="Garamond" panose="02020404030301010803" pitchFamily="18" charset="0"/>
              <a:ea typeface="+mn-ea"/>
              <a:cs typeface="Arial" pitchFamily="34" charset="0"/>
            </a:endParaRPr>
          </a:p>
          <a:p>
            <a:pPr>
              <a:defRPr/>
            </a:pPr>
            <a:endParaRPr lang="en-US" dirty="0"/>
          </a:p>
        </p:txBody>
      </p:sp>
      <p:sp>
        <p:nvSpPr>
          <p:cNvPr id="12292" name="TextBox 4"/>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11</a:t>
            </a:r>
            <a:endParaRPr lang="en-CA" altLang="en-US" sz="1400">
              <a:solidFill>
                <a:srgbClr val="00AAD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kern="1200" dirty="0">
                <a:cs typeface="Arial" pitchFamily="34" charset="0"/>
              </a:rPr>
              <a:t>Principles for Determining </a:t>
            </a:r>
            <a:r>
              <a:rPr lang="en-US" kern="1200" dirty="0" smtClean="0">
                <a:cs typeface="Arial" pitchFamily="34" charset="0"/>
              </a:rPr>
              <a:t>individual </a:t>
            </a:r>
            <a:r>
              <a:rPr lang="en-US" kern="1200" dirty="0">
                <a:cs typeface="Arial" pitchFamily="34" charset="0"/>
              </a:rPr>
              <a:t>Support Needs</a:t>
            </a:r>
            <a:endParaRPr lang="en-US" dirty="0"/>
          </a:p>
        </p:txBody>
      </p:sp>
      <p:sp>
        <p:nvSpPr>
          <p:cNvPr id="3" name="Content Placeholder 2"/>
          <p:cNvSpPr>
            <a:spLocks noGrp="1"/>
          </p:cNvSpPr>
          <p:nvPr>
            <p:ph idx="1"/>
          </p:nvPr>
        </p:nvSpPr>
        <p:spPr>
          <a:xfrm>
            <a:off x="457200" y="1420813"/>
            <a:ext cx="8229600" cy="4284662"/>
          </a:xfrm>
        </p:spPr>
        <p:txBody>
          <a:bodyPr/>
          <a:lstStyle/>
          <a:p>
            <a:pPr marL="342900" indent="-342900">
              <a:spcBef>
                <a:spcPts val="0"/>
              </a:spcBef>
              <a:spcAft>
                <a:spcPts val="1000"/>
              </a:spcAft>
              <a:buClr>
                <a:srgbClr val="00B050"/>
              </a:buClr>
              <a:buSzPts val="1600"/>
              <a:buFont typeface="Wingdings" panose="05000000000000000000" pitchFamily="2" charset="2"/>
              <a:buChar char="Ø"/>
              <a:defRPr/>
            </a:pPr>
            <a:r>
              <a:rPr lang="en-US" sz="2400" kern="1200" dirty="0">
                <a:uFill>
                  <a:solidFill>
                    <a:srgbClr val="00B050"/>
                  </a:solidFill>
                </a:uFill>
                <a:latin typeface="Garamond" panose="02020404030301010803" pitchFamily="18" charset="0"/>
                <a:ea typeface="Calibri"/>
                <a:cs typeface="Arial" pitchFamily="34" charset="0"/>
              </a:rPr>
              <a:t>Supports assist </a:t>
            </a:r>
            <a:r>
              <a:rPr lang="en-US" sz="2400" kern="1200" dirty="0" smtClean="0">
                <a:uFill>
                  <a:solidFill>
                    <a:srgbClr val="00B050"/>
                  </a:solidFill>
                </a:uFill>
                <a:latin typeface="Garamond" panose="02020404030301010803" pitchFamily="18" charset="0"/>
                <a:ea typeface="Calibri"/>
                <a:cs typeface="Arial" pitchFamily="34" charset="0"/>
              </a:rPr>
              <a:t>individuals </a:t>
            </a:r>
            <a:r>
              <a:rPr lang="en-US" sz="2400" kern="1200" dirty="0">
                <a:uFill>
                  <a:solidFill>
                    <a:srgbClr val="00B050"/>
                  </a:solidFill>
                </a:uFill>
                <a:latin typeface="Garamond" panose="02020404030301010803" pitchFamily="18" charset="0"/>
                <a:ea typeface="Calibri"/>
                <a:cs typeface="Arial" pitchFamily="34" charset="0"/>
              </a:rPr>
              <a:t>to be fully included and live meaningful lives in the </a:t>
            </a:r>
            <a:r>
              <a:rPr lang="en-US" sz="2400" kern="1200" dirty="0" smtClean="0">
                <a:uFill>
                  <a:solidFill>
                    <a:srgbClr val="00B050"/>
                  </a:solidFill>
                </a:uFill>
                <a:latin typeface="Garamond" panose="02020404030301010803" pitchFamily="18" charset="0"/>
                <a:ea typeface="Calibri"/>
                <a:cs typeface="Arial" pitchFamily="34" charset="0"/>
              </a:rPr>
              <a:t>community</a:t>
            </a:r>
          </a:p>
          <a:p>
            <a:pPr marL="0" indent="0">
              <a:spcBef>
                <a:spcPts val="0"/>
              </a:spcBef>
              <a:spcAft>
                <a:spcPts val="1000"/>
              </a:spcAft>
              <a:buClr>
                <a:srgbClr val="00B050"/>
              </a:buClr>
              <a:buSzPts val="1600"/>
              <a:buFontTx/>
              <a:buNone/>
              <a:defRPr/>
            </a:pPr>
            <a:endParaRPr lang="en-US" sz="800" kern="1200" dirty="0">
              <a:uFill>
                <a:solidFill>
                  <a:srgbClr val="00B050"/>
                </a:solidFill>
              </a:uFill>
              <a:latin typeface="Garamond" panose="02020404030301010803" pitchFamily="18" charset="0"/>
              <a:ea typeface="Calibri"/>
              <a:cs typeface="Arial" pitchFamily="34" charset="0"/>
            </a:endParaRPr>
          </a:p>
          <a:p>
            <a:pPr marL="342900" indent="-342900">
              <a:spcBef>
                <a:spcPts val="0"/>
              </a:spcBef>
              <a:spcAft>
                <a:spcPts val="1000"/>
              </a:spcAft>
              <a:buClr>
                <a:srgbClr val="00B050"/>
              </a:buClr>
              <a:buSzPts val="1600"/>
              <a:buFont typeface="Wingdings" panose="05000000000000000000" pitchFamily="2" charset="2"/>
              <a:buChar char="Ø"/>
              <a:defRPr/>
            </a:pPr>
            <a:r>
              <a:rPr lang="en-US" sz="2400" kern="1200" dirty="0">
                <a:uFill>
                  <a:solidFill>
                    <a:srgbClr val="00B050"/>
                  </a:solidFill>
                </a:uFill>
                <a:latin typeface="Garamond" panose="02020404030301010803" pitchFamily="18" charset="0"/>
                <a:ea typeface="Calibri"/>
                <a:cs typeface="Arial" pitchFamily="34" charset="0"/>
              </a:rPr>
              <a:t>Supports are adequate, flexible and </a:t>
            </a:r>
            <a:r>
              <a:rPr lang="en-US" sz="2400" kern="1200" dirty="0" smtClean="0">
                <a:uFill>
                  <a:solidFill>
                    <a:srgbClr val="00B050"/>
                  </a:solidFill>
                </a:uFill>
                <a:latin typeface="Garamond" panose="02020404030301010803" pitchFamily="18" charset="0"/>
                <a:ea typeface="Calibri"/>
                <a:cs typeface="Arial" pitchFamily="34" charset="0"/>
              </a:rPr>
              <a:t>individualized</a:t>
            </a:r>
            <a:r>
              <a:rPr lang="en-US" sz="2400" kern="1200" dirty="0">
                <a:uFill>
                  <a:solidFill>
                    <a:srgbClr val="00B050"/>
                  </a:solidFill>
                </a:uFill>
                <a:latin typeface="Garamond" panose="02020404030301010803" pitchFamily="18" charset="0"/>
                <a:ea typeface="Calibri"/>
                <a:cs typeface="Arial" pitchFamily="34" charset="0"/>
              </a:rPr>
              <a:t>, while being responsive to personal and family changes, as well as community </a:t>
            </a:r>
            <a:r>
              <a:rPr lang="en-US" sz="2400" kern="1200" dirty="0" smtClean="0">
                <a:uFill>
                  <a:solidFill>
                    <a:srgbClr val="00B050"/>
                  </a:solidFill>
                </a:uFill>
                <a:latin typeface="Garamond" panose="02020404030301010803" pitchFamily="18" charset="0"/>
                <a:ea typeface="Calibri"/>
                <a:cs typeface="Arial" pitchFamily="34" charset="0"/>
              </a:rPr>
              <a:t>dynamics</a:t>
            </a:r>
          </a:p>
          <a:p>
            <a:pPr marL="0" indent="0">
              <a:spcBef>
                <a:spcPts val="0"/>
              </a:spcBef>
              <a:spcAft>
                <a:spcPts val="1000"/>
              </a:spcAft>
              <a:buClr>
                <a:srgbClr val="00B050"/>
              </a:buClr>
              <a:buSzPts val="1600"/>
              <a:buFontTx/>
              <a:buNone/>
              <a:defRPr/>
            </a:pPr>
            <a:endParaRPr lang="en-US" sz="800" kern="1200" dirty="0">
              <a:uFill>
                <a:solidFill>
                  <a:srgbClr val="00B050"/>
                </a:solidFill>
              </a:uFill>
              <a:latin typeface="Garamond" panose="02020404030301010803" pitchFamily="18" charset="0"/>
              <a:ea typeface="Calibri"/>
              <a:cs typeface="Arial" pitchFamily="34" charset="0"/>
            </a:endParaRPr>
          </a:p>
          <a:p>
            <a:pPr marL="342900" indent="-342900">
              <a:spcBef>
                <a:spcPts val="0"/>
              </a:spcBef>
              <a:spcAft>
                <a:spcPts val="1000"/>
              </a:spcAft>
              <a:buClr>
                <a:srgbClr val="00B050"/>
              </a:buClr>
              <a:buSzPts val="1600"/>
              <a:buFont typeface="Wingdings" panose="05000000000000000000" pitchFamily="2" charset="2"/>
              <a:buChar char="Ø"/>
              <a:defRPr/>
            </a:pPr>
            <a:r>
              <a:rPr lang="en-US" sz="2400" kern="1200" dirty="0">
                <a:uFill>
                  <a:solidFill>
                    <a:srgbClr val="00B050"/>
                  </a:solidFill>
                </a:uFill>
                <a:latin typeface="Garamond" panose="02020404030301010803" pitchFamily="18" charset="0"/>
                <a:ea typeface="Calibri"/>
                <a:cs typeface="Arial" pitchFamily="34" charset="0"/>
              </a:rPr>
              <a:t>Supports assist </a:t>
            </a:r>
            <a:r>
              <a:rPr lang="en-US" sz="2400" kern="1200" dirty="0" smtClean="0">
                <a:uFill>
                  <a:solidFill>
                    <a:srgbClr val="00B050"/>
                  </a:solidFill>
                </a:uFill>
                <a:latin typeface="Garamond" panose="02020404030301010803" pitchFamily="18" charset="0"/>
                <a:ea typeface="Calibri"/>
                <a:cs typeface="Arial" pitchFamily="34" charset="0"/>
              </a:rPr>
              <a:t>individuals </a:t>
            </a:r>
            <a:r>
              <a:rPr lang="en-US" sz="2400" kern="1200" dirty="0">
                <a:uFill>
                  <a:solidFill>
                    <a:srgbClr val="00B050"/>
                  </a:solidFill>
                </a:uFill>
                <a:latin typeface="Garamond" panose="02020404030301010803" pitchFamily="18" charset="0"/>
                <a:ea typeface="Calibri"/>
                <a:cs typeface="Arial" pitchFamily="34" charset="0"/>
              </a:rPr>
              <a:t>to maintain and build their connections and relationships with family, friends and other community members and should not define all aspects of the person’s </a:t>
            </a:r>
            <a:r>
              <a:rPr lang="en-US" sz="2400" kern="1200" dirty="0" smtClean="0">
                <a:uFill>
                  <a:solidFill>
                    <a:srgbClr val="00B050"/>
                  </a:solidFill>
                </a:uFill>
                <a:latin typeface="Garamond" panose="02020404030301010803" pitchFamily="18" charset="0"/>
                <a:ea typeface="Calibri"/>
                <a:cs typeface="Arial" pitchFamily="34" charset="0"/>
              </a:rPr>
              <a:t>life</a:t>
            </a:r>
            <a:endParaRPr lang="en-US" sz="2400" kern="1200" dirty="0">
              <a:uFill>
                <a:solidFill>
                  <a:srgbClr val="00B050"/>
                </a:solidFill>
              </a:uFill>
              <a:latin typeface="Garamond" panose="02020404030301010803" pitchFamily="18" charset="0"/>
              <a:ea typeface="Calibri"/>
              <a:cs typeface="Arial" pitchFamily="34" charset="0"/>
            </a:endParaRPr>
          </a:p>
          <a:p>
            <a:pPr marL="0" indent="0">
              <a:buFontTx/>
              <a:buNone/>
              <a:defRPr/>
            </a:pPr>
            <a:endParaRPr lang="en-US" dirty="0"/>
          </a:p>
        </p:txBody>
      </p:sp>
      <p:sp>
        <p:nvSpPr>
          <p:cNvPr id="13316"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12</a:t>
            </a:r>
            <a:endParaRPr lang="en-CA" altLang="en-US" sz="1400">
              <a:solidFill>
                <a:srgbClr val="00AAD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kern="1200" dirty="0">
                <a:cs typeface="Arial" pitchFamily="34" charset="0"/>
              </a:rPr>
              <a:t>Principles for Determining </a:t>
            </a:r>
            <a:r>
              <a:rPr lang="en-US" kern="1200" dirty="0" smtClean="0">
                <a:cs typeface="Arial" pitchFamily="34" charset="0"/>
              </a:rPr>
              <a:t>individual </a:t>
            </a:r>
            <a:r>
              <a:rPr lang="en-US" kern="1200" dirty="0">
                <a:cs typeface="Arial" pitchFamily="34" charset="0"/>
              </a:rPr>
              <a:t>Support Needs, Contd.</a:t>
            </a:r>
            <a:endParaRPr lang="en-US" dirty="0"/>
          </a:p>
        </p:txBody>
      </p:sp>
      <p:sp>
        <p:nvSpPr>
          <p:cNvPr id="3" name="Content Placeholder 2"/>
          <p:cNvSpPr>
            <a:spLocks noGrp="1"/>
          </p:cNvSpPr>
          <p:nvPr>
            <p:ph idx="1"/>
          </p:nvPr>
        </p:nvSpPr>
        <p:spPr/>
        <p:txBody>
          <a:bodyPr/>
          <a:lstStyle/>
          <a:p>
            <a:pPr marL="342900" indent="-342900">
              <a:spcBef>
                <a:spcPts val="0"/>
              </a:spcBef>
              <a:spcAft>
                <a:spcPts val="1000"/>
              </a:spcAft>
              <a:buClr>
                <a:srgbClr val="00B050"/>
              </a:buClr>
              <a:buSzPts val="1600"/>
              <a:buFont typeface="Wingdings" panose="05000000000000000000" pitchFamily="2" charset="2"/>
              <a:buChar char="Ø"/>
              <a:defRPr/>
            </a:pPr>
            <a:r>
              <a:rPr lang="en-US" sz="2400" kern="1200" dirty="0">
                <a:uFill>
                  <a:solidFill>
                    <a:srgbClr val="00B050"/>
                  </a:solidFill>
                </a:uFill>
                <a:latin typeface="Garamond" panose="02020404030301010803" pitchFamily="18" charset="0"/>
                <a:ea typeface="Calibri"/>
                <a:cs typeface="Arial" pitchFamily="34" charset="0"/>
              </a:rPr>
              <a:t>Supports recognize the potential of </a:t>
            </a:r>
            <a:r>
              <a:rPr lang="en-US" sz="2400" kern="1200" dirty="0" smtClean="0">
                <a:uFill>
                  <a:solidFill>
                    <a:srgbClr val="00B050"/>
                  </a:solidFill>
                </a:uFill>
                <a:latin typeface="Garamond" panose="02020404030301010803" pitchFamily="18" charset="0"/>
                <a:ea typeface="Calibri"/>
                <a:cs typeface="Arial" pitchFamily="34" charset="0"/>
              </a:rPr>
              <a:t>individuals </a:t>
            </a:r>
            <a:r>
              <a:rPr lang="en-US" sz="2400" kern="1200" dirty="0">
                <a:uFill>
                  <a:solidFill>
                    <a:srgbClr val="00B050"/>
                  </a:solidFill>
                </a:uFill>
                <a:latin typeface="Garamond" panose="02020404030301010803" pitchFamily="18" charset="0"/>
                <a:ea typeface="Calibri"/>
                <a:cs typeface="Arial" pitchFamily="34" charset="0"/>
              </a:rPr>
              <a:t>and provide them with opportunities for continuing growth, personal development and life-long </a:t>
            </a:r>
            <a:r>
              <a:rPr lang="en-US" sz="2400" kern="1200" dirty="0" smtClean="0">
                <a:uFill>
                  <a:solidFill>
                    <a:srgbClr val="00B050"/>
                  </a:solidFill>
                </a:uFill>
                <a:latin typeface="Garamond" panose="02020404030301010803" pitchFamily="18" charset="0"/>
                <a:ea typeface="Calibri"/>
                <a:cs typeface="Arial" pitchFamily="34" charset="0"/>
              </a:rPr>
              <a:t>learning</a:t>
            </a:r>
          </a:p>
          <a:p>
            <a:pPr marL="0" indent="0">
              <a:spcBef>
                <a:spcPts val="0"/>
              </a:spcBef>
              <a:spcAft>
                <a:spcPts val="1000"/>
              </a:spcAft>
              <a:buClr>
                <a:srgbClr val="00B050"/>
              </a:buClr>
              <a:buSzPts val="1600"/>
              <a:buFontTx/>
              <a:buNone/>
              <a:defRPr/>
            </a:pPr>
            <a:endParaRPr lang="en-US" sz="2400" kern="1200" dirty="0">
              <a:uFill>
                <a:solidFill>
                  <a:srgbClr val="00B050"/>
                </a:solidFill>
              </a:uFill>
              <a:latin typeface="Garamond" panose="02020404030301010803" pitchFamily="18" charset="0"/>
              <a:ea typeface="Calibri"/>
              <a:cs typeface="Arial" pitchFamily="34" charset="0"/>
            </a:endParaRPr>
          </a:p>
          <a:p>
            <a:pPr marL="342900" indent="-342900">
              <a:spcBef>
                <a:spcPts val="0"/>
              </a:spcBef>
              <a:spcAft>
                <a:spcPts val="1000"/>
              </a:spcAft>
              <a:buClr>
                <a:srgbClr val="00B050"/>
              </a:buClr>
              <a:buSzPts val="1600"/>
              <a:buFont typeface="Wingdings" panose="05000000000000000000" pitchFamily="2" charset="2"/>
              <a:buChar char="Ø"/>
              <a:defRPr/>
            </a:pPr>
            <a:r>
              <a:rPr lang="en-US" sz="2400" kern="1200" dirty="0">
                <a:uFill>
                  <a:solidFill>
                    <a:srgbClr val="00B050"/>
                  </a:solidFill>
                </a:uFill>
                <a:latin typeface="Garamond" panose="02020404030301010803" pitchFamily="18" charset="0"/>
                <a:ea typeface="Calibri"/>
                <a:cs typeface="Arial" pitchFamily="34" charset="0"/>
              </a:rPr>
              <a:t>Supports respond to the direction determined by </a:t>
            </a:r>
            <a:r>
              <a:rPr lang="en-US" sz="2400" kern="1200" dirty="0" smtClean="0">
                <a:uFill>
                  <a:solidFill>
                    <a:srgbClr val="00B050"/>
                  </a:solidFill>
                </a:uFill>
                <a:latin typeface="Garamond" panose="02020404030301010803" pitchFamily="18" charset="0"/>
                <a:ea typeface="Calibri"/>
                <a:cs typeface="Arial" pitchFamily="34" charset="0"/>
              </a:rPr>
              <a:t>individuals, </a:t>
            </a:r>
            <a:r>
              <a:rPr lang="en-US" sz="2400" kern="1200" dirty="0">
                <a:uFill>
                  <a:solidFill>
                    <a:srgbClr val="00B050"/>
                  </a:solidFill>
                </a:uFill>
                <a:latin typeface="Garamond" panose="02020404030301010803" pitchFamily="18" charset="0"/>
                <a:ea typeface="Calibri"/>
                <a:cs typeface="Arial" pitchFamily="34" charset="0"/>
              </a:rPr>
              <a:t>their families and guardians, being careful to follow their lead, rather than taking control</a:t>
            </a:r>
          </a:p>
          <a:p>
            <a:pPr>
              <a:defRPr/>
            </a:pPr>
            <a:endParaRPr lang="en-US" dirty="0"/>
          </a:p>
        </p:txBody>
      </p:sp>
      <p:sp>
        <p:nvSpPr>
          <p:cNvPr id="14340"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13</a:t>
            </a:r>
            <a:endParaRPr lang="en-CA" altLang="en-US" sz="1400">
              <a:solidFill>
                <a:srgbClr val="00AAD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287338"/>
            <a:ext cx="8229600" cy="1143000"/>
          </a:xfrm>
        </p:spPr>
        <p:txBody>
          <a:bodyPr/>
          <a:lstStyle/>
          <a:p>
            <a:pPr>
              <a:defRPr/>
            </a:pPr>
            <a:r>
              <a:rPr lang="en-US" altLang="en-US" kern="1200" dirty="0">
                <a:cs typeface="Arial" pitchFamily="34" charset="0"/>
              </a:rPr>
              <a:t>Abuse Prevention </a:t>
            </a:r>
            <a:endParaRPr lang="en-US" dirty="0"/>
          </a:p>
        </p:txBody>
      </p:sp>
      <p:sp>
        <p:nvSpPr>
          <p:cNvPr id="3" name="Content Placeholder 2"/>
          <p:cNvSpPr>
            <a:spLocks noGrp="1"/>
          </p:cNvSpPr>
          <p:nvPr>
            <p:ph idx="1"/>
          </p:nvPr>
        </p:nvSpPr>
        <p:spPr>
          <a:xfrm>
            <a:off x="469900" y="1501775"/>
            <a:ext cx="8229600" cy="4105275"/>
          </a:xfrm>
        </p:spPr>
        <p:txBody>
          <a:bodyPr/>
          <a:lstStyle/>
          <a:p>
            <a:pPr marL="342900" indent="-342900" eaLnBrk="1" hangingPunct="1">
              <a:buFont typeface="Arial" pitchFamily="34" charset="0"/>
              <a:buChar char="•"/>
              <a:defRPr/>
            </a:pPr>
            <a:r>
              <a:rPr lang="en-US" altLang="en-US" sz="2400" kern="1200" dirty="0">
                <a:latin typeface="Garamond" panose="02020404030301010803" pitchFamily="18" charset="0"/>
                <a:cs typeface="Times New Roman" pitchFamily="18" charset="0"/>
              </a:rPr>
              <a:t>“Prevention” is a critical element in addressing the issue of </a:t>
            </a:r>
            <a:r>
              <a:rPr lang="en-US" altLang="en-US" sz="2400" kern="1200" dirty="0" smtClean="0">
                <a:latin typeface="Garamond" panose="02020404030301010803" pitchFamily="18" charset="0"/>
                <a:cs typeface="Times New Roman" pitchFamily="18" charset="0"/>
              </a:rPr>
              <a:t>abuse</a:t>
            </a:r>
            <a:endParaRPr lang="en-US" altLang="en-US" sz="2400" kern="1200" dirty="0">
              <a:latin typeface="Garamond" panose="02020404030301010803" pitchFamily="18" charset="0"/>
              <a:cs typeface="Times New Roman" pitchFamily="18" charset="0"/>
            </a:endParaRPr>
          </a:p>
          <a:p>
            <a:pPr marL="0" indent="0" eaLnBrk="1" hangingPunct="1">
              <a:buFontTx/>
              <a:buNone/>
              <a:defRPr/>
            </a:pPr>
            <a:endParaRPr lang="en-US" altLang="en-US" sz="2400" kern="1200" dirty="0">
              <a:latin typeface="Garamond" panose="02020404030301010803" pitchFamily="18" charset="0"/>
              <a:cs typeface="Times New Roman" pitchFamily="18" charset="0"/>
            </a:endParaRPr>
          </a:p>
          <a:p>
            <a:pPr marL="342900" indent="-342900" eaLnBrk="1" hangingPunct="1">
              <a:buFont typeface="Arial" pitchFamily="34" charset="0"/>
              <a:buChar char="•"/>
              <a:defRPr/>
            </a:pPr>
            <a:r>
              <a:rPr lang="en-US" altLang="en-US" sz="2400" kern="1200" dirty="0">
                <a:latin typeface="Garamond" panose="02020404030301010803" pitchFamily="18" charset="0"/>
                <a:cs typeface="Times New Roman" pitchFamily="18" charset="0"/>
              </a:rPr>
              <a:t>Under the </a:t>
            </a:r>
            <a:r>
              <a:rPr lang="en-US" altLang="en-US" sz="2400" kern="1200" dirty="0" smtClean="0">
                <a:latin typeface="Garamond" panose="02020404030301010803" pitchFamily="18" charset="0"/>
                <a:cs typeface="Times New Roman" pitchFamily="18" charset="0"/>
              </a:rPr>
              <a:t>Protocol </a:t>
            </a:r>
            <a:r>
              <a:rPr lang="en-US" altLang="en-US" sz="2400" kern="1200" dirty="0">
                <a:latin typeface="Garamond" panose="02020404030301010803" pitchFamily="18" charset="0"/>
                <a:cs typeface="Times New Roman" pitchFamily="18" charset="0"/>
              </a:rPr>
              <a:t>PDD key stakeholders should:</a:t>
            </a:r>
          </a:p>
          <a:p>
            <a:pPr marL="742950" lvl="1" indent="-285750" eaLnBrk="1" hangingPunct="1">
              <a:buFont typeface="Arial" pitchFamily="34" charset="0"/>
              <a:buChar char="–"/>
              <a:defRPr/>
            </a:pPr>
            <a:r>
              <a:rPr lang="en-US" altLang="en-US" sz="2400" kern="1200" dirty="0">
                <a:solidFill>
                  <a:srgbClr val="005072"/>
                </a:solidFill>
                <a:latin typeface="Garamond" panose="02020404030301010803" pitchFamily="18" charset="0"/>
                <a:ea typeface="+mn-ea"/>
                <a:cs typeface="Times New Roman" pitchFamily="18" charset="0"/>
              </a:rPr>
              <a:t>Promote prevention measures and inclusion</a:t>
            </a:r>
          </a:p>
          <a:p>
            <a:pPr marL="742950" lvl="1" indent="-285750" eaLnBrk="1" hangingPunct="1">
              <a:buFont typeface="Arial" pitchFamily="34" charset="0"/>
              <a:buChar char="–"/>
              <a:defRPr/>
            </a:pPr>
            <a:r>
              <a:rPr lang="en-US" altLang="en-US" sz="2400" kern="1200" dirty="0">
                <a:solidFill>
                  <a:srgbClr val="005072"/>
                </a:solidFill>
                <a:latin typeface="Garamond" panose="02020404030301010803" pitchFamily="18" charset="0"/>
                <a:ea typeface="+mn-ea"/>
                <a:cs typeface="Times New Roman" pitchFamily="18" charset="0"/>
              </a:rPr>
              <a:t>Promote sense of belonging and acceptance </a:t>
            </a:r>
          </a:p>
          <a:p>
            <a:pPr marL="742950" lvl="1" indent="-285750" eaLnBrk="1" hangingPunct="1">
              <a:buFont typeface="Arial" pitchFamily="34" charset="0"/>
              <a:buChar char="–"/>
              <a:defRPr/>
            </a:pPr>
            <a:r>
              <a:rPr lang="en-US" altLang="en-US" sz="2400" kern="1200" dirty="0">
                <a:solidFill>
                  <a:srgbClr val="005072"/>
                </a:solidFill>
                <a:latin typeface="Garamond" panose="02020404030301010803" pitchFamily="18" charset="0"/>
                <a:ea typeface="+mn-ea"/>
                <a:cs typeface="Times New Roman" pitchFamily="18" charset="0"/>
              </a:rPr>
              <a:t>Should reduce isolation and increase natural supports</a:t>
            </a:r>
          </a:p>
          <a:p>
            <a:pPr>
              <a:defRPr/>
            </a:pPr>
            <a:endParaRPr lang="en-US" dirty="0">
              <a:latin typeface="Garamond" panose="02020404030301010803" pitchFamily="18" charset="0"/>
            </a:endParaRPr>
          </a:p>
          <a:p>
            <a:pPr>
              <a:defRPr/>
            </a:pPr>
            <a:endParaRPr lang="en-US" dirty="0"/>
          </a:p>
        </p:txBody>
      </p:sp>
      <p:sp>
        <p:nvSpPr>
          <p:cNvPr id="15364"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14</a:t>
            </a:r>
            <a:endParaRPr lang="en-CA" altLang="en-US" sz="1400">
              <a:solidFill>
                <a:srgbClr val="00AAD2"/>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kern="1200" dirty="0">
                <a:cs typeface="Arial" pitchFamily="34" charset="0"/>
              </a:rPr>
              <a:t>Abuse Prevention </a:t>
            </a:r>
            <a:r>
              <a:rPr lang="en-US" altLang="en-US" kern="1200" dirty="0" smtClean="0">
                <a:cs typeface="Arial" pitchFamily="34" charset="0"/>
              </a:rPr>
              <a:t>Cont’d.</a:t>
            </a:r>
            <a:endParaRPr lang="en-US" dirty="0"/>
          </a:p>
        </p:txBody>
      </p:sp>
      <p:sp>
        <p:nvSpPr>
          <p:cNvPr id="3" name="Content Placeholder 2"/>
          <p:cNvSpPr>
            <a:spLocks noGrp="1"/>
          </p:cNvSpPr>
          <p:nvPr>
            <p:ph idx="1"/>
          </p:nvPr>
        </p:nvSpPr>
        <p:spPr/>
        <p:txBody>
          <a:bodyPr/>
          <a:lstStyle/>
          <a:p>
            <a:pPr marL="742950" lvl="1" indent="-285750" eaLnBrk="1" hangingPunct="1">
              <a:buFont typeface="Arial" pitchFamily="34" charset="0"/>
              <a:buChar char="–"/>
              <a:defRPr/>
            </a:pPr>
            <a:r>
              <a:rPr lang="en-US" altLang="en-US" sz="2400" kern="1200" dirty="0">
                <a:solidFill>
                  <a:srgbClr val="005072"/>
                </a:solidFill>
                <a:latin typeface="Garamond" panose="02020404030301010803" pitchFamily="18" charset="0"/>
                <a:ea typeface="+mn-ea"/>
                <a:cs typeface="Times New Roman" pitchFamily="18" charset="0"/>
              </a:rPr>
              <a:t>See gifts, capabilities and contributions of vulnerable </a:t>
            </a:r>
            <a:r>
              <a:rPr lang="en-US" altLang="en-US" sz="2400" kern="1200" dirty="0" smtClean="0">
                <a:solidFill>
                  <a:srgbClr val="005072"/>
                </a:solidFill>
                <a:latin typeface="Garamond" panose="02020404030301010803" pitchFamily="18" charset="0"/>
                <a:ea typeface="+mn-ea"/>
                <a:cs typeface="Times New Roman" pitchFamily="18" charset="0"/>
              </a:rPr>
              <a:t>populations</a:t>
            </a:r>
          </a:p>
          <a:p>
            <a:pPr marL="457200" lvl="1" indent="0" eaLnBrk="1" hangingPunct="1">
              <a:buFontTx/>
              <a:buNone/>
              <a:defRPr/>
            </a:pPr>
            <a:endParaRPr lang="en-US" altLang="en-US" sz="800" kern="1200" dirty="0">
              <a:solidFill>
                <a:srgbClr val="005072"/>
              </a:solidFill>
              <a:latin typeface="Garamond" panose="02020404030301010803" pitchFamily="18" charset="0"/>
              <a:ea typeface="+mn-ea"/>
              <a:cs typeface="Times New Roman" pitchFamily="18" charset="0"/>
            </a:endParaRPr>
          </a:p>
          <a:p>
            <a:pPr marL="742950" lvl="1" indent="-285750" eaLnBrk="1" hangingPunct="1">
              <a:buFont typeface="Arial" pitchFamily="34" charset="0"/>
              <a:buChar char="–"/>
              <a:defRPr/>
            </a:pPr>
            <a:r>
              <a:rPr lang="en-US" altLang="en-US" sz="2400" kern="1200" dirty="0">
                <a:solidFill>
                  <a:srgbClr val="005072"/>
                </a:solidFill>
                <a:latin typeface="Garamond" panose="02020404030301010803" pitchFamily="18" charset="0"/>
                <a:ea typeface="+mn-ea"/>
                <a:cs typeface="Times New Roman" pitchFamily="18" charset="0"/>
              </a:rPr>
              <a:t>Tap into community </a:t>
            </a:r>
            <a:r>
              <a:rPr lang="en-US" altLang="en-US" sz="2400" kern="1200" dirty="0" smtClean="0">
                <a:solidFill>
                  <a:srgbClr val="005072"/>
                </a:solidFill>
                <a:latin typeface="Garamond" panose="02020404030301010803" pitchFamily="18" charset="0"/>
                <a:ea typeface="+mn-ea"/>
                <a:cs typeface="Times New Roman" pitchFamily="18" charset="0"/>
              </a:rPr>
              <a:t>capacity</a:t>
            </a:r>
          </a:p>
          <a:p>
            <a:pPr marL="457200" lvl="1" indent="0" eaLnBrk="1" hangingPunct="1">
              <a:buFontTx/>
              <a:buNone/>
              <a:defRPr/>
            </a:pPr>
            <a:endParaRPr lang="en-US" altLang="en-US" sz="800" kern="1200" dirty="0">
              <a:solidFill>
                <a:srgbClr val="005072"/>
              </a:solidFill>
              <a:latin typeface="Garamond" panose="02020404030301010803" pitchFamily="18" charset="0"/>
              <a:ea typeface="+mn-ea"/>
              <a:cs typeface="Times New Roman" pitchFamily="18" charset="0"/>
            </a:endParaRPr>
          </a:p>
          <a:p>
            <a:pPr marL="742950" lvl="1" indent="-285750" eaLnBrk="1" hangingPunct="1">
              <a:buFont typeface="Arial" pitchFamily="34" charset="0"/>
              <a:buChar char="–"/>
              <a:defRPr/>
            </a:pPr>
            <a:r>
              <a:rPr lang="en-US" altLang="en-US" sz="2400" kern="1200" dirty="0">
                <a:solidFill>
                  <a:srgbClr val="005072"/>
                </a:solidFill>
                <a:latin typeface="Garamond" panose="02020404030301010803" pitchFamily="18" charset="0"/>
                <a:ea typeface="+mn-ea"/>
                <a:cs typeface="Arial" pitchFamily="34" charset="0"/>
              </a:rPr>
              <a:t>Be aware that burnout, frustration and stress of your </a:t>
            </a:r>
            <a:r>
              <a:rPr lang="en-US" altLang="en-US" sz="2400" kern="1200" dirty="0" smtClean="0">
                <a:solidFill>
                  <a:srgbClr val="005072"/>
                </a:solidFill>
                <a:latin typeface="Garamond" panose="02020404030301010803" pitchFamily="18" charset="0"/>
                <a:ea typeface="+mn-ea"/>
                <a:cs typeface="Arial" pitchFamily="34" charset="0"/>
              </a:rPr>
              <a:t>employees</a:t>
            </a:r>
          </a:p>
          <a:p>
            <a:pPr marL="457200" lvl="1" indent="0" eaLnBrk="1" hangingPunct="1">
              <a:buFontTx/>
              <a:buNone/>
              <a:defRPr/>
            </a:pPr>
            <a:endParaRPr lang="en-US" altLang="en-US" sz="800" kern="1200" dirty="0">
              <a:solidFill>
                <a:srgbClr val="005072"/>
              </a:solidFill>
              <a:latin typeface="Garamond" panose="02020404030301010803" pitchFamily="18" charset="0"/>
              <a:ea typeface="+mn-ea"/>
              <a:cs typeface="Arial" pitchFamily="34" charset="0"/>
            </a:endParaRPr>
          </a:p>
          <a:p>
            <a:pPr marL="742950" lvl="1" indent="-285750" eaLnBrk="1" hangingPunct="1">
              <a:buFont typeface="Arial" pitchFamily="34" charset="0"/>
              <a:buChar char="–"/>
              <a:defRPr/>
            </a:pPr>
            <a:r>
              <a:rPr lang="en-US" altLang="en-US" sz="2400" kern="1200" dirty="0">
                <a:solidFill>
                  <a:srgbClr val="005072"/>
                </a:solidFill>
                <a:latin typeface="Garamond" panose="02020404030301010803" pitchFamily="18" charset="0"/>
                <a:ea typeface="+mn-ea"/>
                <a:cs typeface="Arial" pitchFamily="34" charset="0"/>
              </a:rPr>
              <a:t>Pay attention to your staff needs, workload, caregiver challenges, and personal issues that may affect their </a:t>
            </a:r>
            <a:r>
              <a:rPr lang="en-US" altLang="en-US" sz="2400" kern="1200" dirty="0" err="1">
                <a:solidFill>
                  <a:srgbClr val="005072"/>
                </a:solidFill>
                <a:latin typeface="Garamond" panose="02020404030301010803" pitchFamily="18" charset="0"/>
                <a:ea typeface="+mn-ea"/>
                <a:cs typeface="Arial" pitchFamily="34" charset="0"/>
              </a:rPr>
              <a:t>behaviours</a:t>
            </a:r>
            <a:r>
              <a:rPr lang="en-US" altLang="en-US" sz="2400" kern="1200" dirty="0">
                <a:solidFill>
                  <a:srgbClr val="005072"/>
                </a:solidFill>
                <a:latin typeface="Garamond" panose="02020404030301010803" pitchFamily="18" charset="0"/>
                <a:ea typeface="+mn-ea"/>
                <a:cs typeface="Arial" pitchFamily="34" charset="0"/>
              </a:rPr>
              <a:t> </a:t>
            </a:r>
          </a:p>
          <a:p>
            <a:pPr>
              <a:defRPr/>
            </a:pPr>
            <a:endParaRPr lang="en-US" dirty="0"/>
          </a:p>
        </p:txBody>
      </p:sp>
      <p:sp>
        <p:nvSpPr>
          <p:cNvPr id="16388"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15</a:t>
            </a:r>
            <a:endParaRPr lang="en-CA" altLang="en-US" sz="1400">
              <a:solidFill>
                <a:srgbClr val="00AAD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altLang="en-US" kern="1200" dirty="0">
                <a:cs typeface="Arial" pitchFamily="34" charset="0"/>
              </a:rPr>
              <a:t>Why are adults with developmental disabilities at risk of abuse?</a:t>
            </a:r>
            <a:endParaRPr lang="en-US" dirty="0"/>
          </a:p>
        </p:txBody>
      </p:sp>
      <p:pic>
        <p:nvPicPr>
          <p:cNvPr id="17411"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541713" y="2509838"/>
            <a:ext cx="2060575" cy="2286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412"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16</a:t>
            </a:r>
            <a:endParaRPr lang="en-CA" altLang="en-US" sz="1400">
              <a:solidFill>
                <a:srgbClr val="00AAD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kern="1200" dirty="0">
                <a:cs typeface="Arial" pitchFamily="34" charset="0"/>
              </a:rPr>
              <a:t>Understanding Vulnerabilities</a:t>
            </a:r>
            <a:endParaRPr lang="en-US" dirty="0"/>
          </a:p>
        </p:txBody>
      </p:sp>
      <p:sp>
        <p:nvSpPr>
          <p:cNvPr id="3" name="Content Placeholder 2"/>
          <p:cNvSpPr>
            <a:spLocks noGrp="1"/>
          </p:cNvSpPr>
          <p:nvPr>
            <p:ph idx="1"/>
          </p:nvPr>
        </p:nvSpPr>
        <p:spPr/>
        <p:txBody>
          <a:bodyPr/>
          <a:lstStyle/>
          <a:p>
            <a:pPr marL="342900" indent="-342900" eaLnBrk="1" hangingPunct="1">
              <a:buFont typeface="Arial" pitchFamily="34" charset="0"/>
              <a:buChar char="•"/>
              <a:defRPr/>
            </a:pPr>
            <a:r>
              <a:rPr lang="en-US" altLang="en-US" sz="2400" kern="1200" dirty="0">
                <a:latin typeface="Garamond" panose="02020404030301010803" pitchFamily="18" charset="0"/>
                <a:cs typeface="Arial" pitchFamily="34" charset="0"/>
              </a:rPr>
              <a:t>Authority and Power imbalances</a:t>
            </a:r>
          </a:p>
          <a:p>
            <a:pPr marL="342900" indent="-342900" eaLnBrk="1" hangingPunct="1">
              <a:buFont typeface="Arial" pitchFamily="34" charset="0"/>
              <a:buChar char="•"/>
              <a:defRPr/>
            </a:pPr>
            <a:r>
              <a:rPr lang="en-US" altLang="en-US" sz="2400" kern="1200" dirty="0">
                <a:latin typeface="Garamond" panose="02020404030301010803" pitchFamily="18" charset="0"/>
                <a:cs typeface="Arial" pitchFamily="34" charset="0"/>
              </a:rPr>
              <a:t>Negative attitudes</a:t>
            </a:r>
          </a:p>
          <a:p>
            <a:pPr marL="342900" indent="-342900" eaLnBrk="1" hangingPunct="1">
              <a:buFont typeface="Arial" pitchFamily="34" charset="0"/>
              <a:buChar char="•"/>
              <a:defRPr/>
            </a:pPr>
            <a:r>
              <a:rPr lang="en-US" altLang="en-US" sz="2400" kern="1200" dirty="0">
                <a:latin typeface="Garamond" panose="02020404030301010803" pitchFamily="18" charset="0"/>
                <a:cs typeface="Arial" pitchFamily="34" charset="0"/>
              </a:rPr>
              <a:t>Learning to be compliant</a:t>
            </a:r>
          </a:p>
          <a:p>
            <a:pPr marL="342900" indent="-342900" eaLnBrk="1" hangingPunct="1">
              <a:buFont typeface="Arial" pitchFamily="34" charset="0"/>
              <a:buChar char="•"/>
              <a:defRPr/>
            </a:pPr>
            <a:r>
              <a:rPr lang="en-US" altLang="en-US" sz="2400" kern="1200" dirty="0">
                <a:latin typeface="Garamond" panose="02020404030301010803" pitchFamily="18" charset="0"/>
                <a:cs typeface="Arial" pitchFamily="34" charset="0"/>
              </a:rPr>
              <a:t>Isolation and protection	</a:t>
            </a:r>
          </a:p>
          <a:p>
            <a:pPr marL="342900" indent="-342900" eaLnBrk="1" hangingPunct="1">
              <a:buFont typeface="Arial" pitchFamily="34" charset="0"/>
              <a:buChar char="•"/>
              <a:defRPr/>
            </a:pPr>
            <a:r>
              <a:rPr lang="en-US" altLang="en-US" sz="2400" kern="1200" dirty="0">
                <a:latin typeface="Garamond" panose="02020404030301010803" pitchFamily="18" charset="0"/>
                <a:cs typeface="Arial" pitchFamily="34" charset="0"/>
              </a:rPr>
              <a:t>Lack of knowledge about relationships and sexuality </a:t>
            </a:r>
          </a:p>
          <a:p>
            <a:pPr>
              <a:defRPr/>
            </a:pPr>
            <a:endParaRPr lang="en-US" sz="2400" dirty="0"/>
          </a:p>
        </p:txBody>
      </p:sp>
      <p:sp>
        <p:nvSpPr>
          <p:cNvPr id="18436"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17</a:t>
            </a:r>
            <a:endParaRPr lang="en-CA" altLang="en-US" sz="1400">
              <a:solidFill>
                <a:srgbClr val="00AAD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87"/>
          </a:xfrm>
        </p:spPr>
        <p:txBody>
          <a:bodyPr/>
          <a:lstStyle/>
          <a:p>
            <a:pPr>
              <a:defRPr/>
            </a:pPr>
            <a:r>
              <a:rPr lang="en-US" altLang="en-US" kern="1200" dirty="0">
                <a:cs typeface="Arial" pitchFamily="34" charset="0"/>
              </a:rPr>
              <a:t>How to Reduce Vulnerabilities</a:t>
            </a:r>
            <a:endParaRPr lang="en-US" dirty="0"/>
          </a:p>
        </p:txBody>
      </p:sp>
      <p:sp>
        <p:nvSpPr>
          <p:cNvPr id="3" name="Content Placeholder 2"/>
          <p:cNvSpPr>
            <a:spLocks noGrp="1"/>
          </p:cNvSpPr>
          <p:nvPr>
            <p:ph idx="1"/>
          </p:nvPr>
        </p:nvSpPr>
        <p:spPr>
          <a:xfrm>
            <a:off x="444500" y="1371600"/>
            <a:ext cx="8229600" cy="4719638"/>
          </a:xfrm>
        </p:spPr>
        <p:txBody>
          <a:bodyPr/>
          <a:lstStyle/>
          <a:p>
            <a:pPr marL="342900" indent="-342900">
              <a:spcBef>
                <a:spcPct val="0"/>
              </a:spcBef>
              <a:spcAft>
                <a:spcPts val="1000"/>
              </a:spcAft>
              <a:buSzPct val="85000"/>
              <a:buFont typeface="Symbol" pitchFamily="18" charset="2"/>
              <a:buChar char=""/>
              <a:defRPr/>
            </a:pPr>
            <a:r>
              <a:rPr lang="en-US" altLang="en-US" sz="2400" kern="1200" dirty="0">
                <a:latin typeface="Garamond" panose="02020404030301010803" pitchFamily="18" charset="0"/>
                <a:cs typeface="Arial" pitchFamily="34" charset="0"/>
              </a:rPr>
              <a:t>Seeing people from a positive perspective of capacities and gifts, not deficits and </a:t>
            </a:r>
            <a:r>
              <a:rPr lang="en-US" altLang="en-US" sz="2400" kern="1200" dirty="0" smtClean="0">
                <a:latin typeface="Garamond" panose="02020404030301010803" pitchFamily="18" charset="0"/>
                <a:cs typeface="Arial" pitchFamily="34" charset="0"/>
              </a:rPr>
              <a:t>needs</a:t>
            </a:r>
            <a:endParaRPr lang="en-US" altLang="en-US" sz="2400" kern="1200" dirty="0">
              <a:latin typeface="Garamond" panose="02020404030301010803" pitchFamily="18" charset="0"/>
              <a:cs typeface="Arial" pitchFamily="34" charset="0"/>
            </a:endParaRPr>
          </a:p>
          <a:p>
            <a:pPr marL="342900" indent="-342900">
              <a:spcBef>
                <a:spcPct val="0"/>
              </a:spcBef>
              <a:spcAft>
                <a:spcPts val="1000"/>
              </a:spcAft>
              <a:buSzPct val="85000"/>
              <a:buFont typeface="Symbol" pitchFamily="18" charset="2"/>
              <a:buChar char=""/>
              <a:defRPr/>
            </a:pPr>
            <a:r>
              <a:rPr lang="en-US" altLang="en-US" sz="2400" kern="1200" dirty="0">
                <a:latin typeface="Garamond" panose="02020404030301010803" pitchFamily="18" charset="0"/>
                <a:cs typeface="Arial" pitchFamily="34" charset="0"/>
              </a:rPr>
              <a:t> Striving for a quality life, which is defined by the person based on interests, dreams and </a:t>
            </a:r>
            <a:r>
              <a:rPr lang="en-US" altLang="en-US" sz="2400" kern="1200" dirty="0" smtClean="0">
                <a:latin typeface="Garamond" panose="02020404030301010803" pitchFamily="18" charset="0"/>
                <a:cs typeface="Arial" pitchFamily="34" charset="0"/>
              </a:rPr>
              <a:t>desires</a:t>
            </a:r>
            <a:endParaRPr lang="en-US" altLang="en-US" sz="2400" kern="1200" dirty="0">
              <a:latin typeface="Garamond" panose="02020404030301010803" pitchFamily="18" charset="0"/>
              <a:cs typeface="Arial" pitchFamily="34" charset="0"/>
            </a:endParaRPr>
          </a:p>
          <a:p>
            <a:pPr marL="342900" indent="-342900">
              <a:spcBef>
                <a:spcPct val="0"/>
              </a:spcBef>
              <a:spcAft>
                <a:spcPts val="1000"/>
              </a:spcAft>
              <a:buSzPct val="85000"/>
              <a:buFont typeface="Symbol" pitchFamily="18" charset="2"/>
              <a:buChar char=""/>
              <a:defRPr/>
            </a:pPr>
            <a:r>
              <a:rPr lang="en-US" altLang="en-US" sz="2400" kern="1200" dirty="0">
                <a:latin typeface="Garamond" panose="02020404030301010803" pitchFamily="18" charset="0"/>
                <a:cs typeface="Arial" pitchFamily="34" charset="0"/>
              </a:rPr>
              <a:t>Being involved in the community, where people can get to know the </a:t>
            </a:r>
            <a:r>
              <a:rPr lang="en-US" altLang="en-US" sz="2400" kern="1200" dirty="0" smtClean="0">
                <a:latin typeface="Garamond" panose="02020404030301010803" pitchFamily="18" charset="0"/>
                <a:cs typeface="Arial" pitchFamily="34" charset="0"/>
              </a:rPr>
              <a:t>person</a:t>
            </a:r>
            <a:endParaRPr lang="en-US" altLang="en-US" sz="2400" kern="1200" dirty="0">
              <a:latin typeface="Garamond" panose="02020404030301010803" pitchFamily="18" charset="0"/>
              <a:cs typeface="Arial" pitchFamily="34" charset="0"/>
            </a:endParaRPr>
          </a:p>
          <a:p>
            <a:pPr marL="342900" indent="-342900">
              <a:spcBef>
                <a:spcPct val="0"/>
              </a:spcBef>
              <a:spcAft>
                <a:spcPts val="1000"/>
              </a:spcAft>
              <a:buSzPct val="85000"/>
              <a:buFont typeface="Symbol" pitchFamily="18" charset="2"/>
              <a:buChar char=""/>
              <a:defRPr/>
            </a:pPr>
            <a:r>
              <a:rPr lang="en-US" altLang="en-US" sz="2400" kern="1200" dirty="0">
                <a:latin typeface="Garamond" panose="02020404030301010803" pitchFamily="18" charset="0"/>
                <a:cs typeface="Arial" pitchFamily="34" charset="0"/>
              </a:rPr>
              <a:t>Supporting the </a:t>
            </a:r>
            <a:r>
              <a:rPr lang="en-US" altLang="en-US" sz="2400" kern="1200" dirty="0" smtClean="0">
                <a:latin typeface="Garamond" panose="02020404030301010803" pitchFamily="18" charset="0"/>
                <a:cs typeface="Arial" pitchFamily="34" charset="0"/>
              </a:rPr>
              <a:t>individual </a:t>
            </a:r>
            <a:r>
              <a:rPr lang="en-US" altLang="en-US" sz="2400" kern="1200" dirty="0">
                <a:latin typeface="Garamond" panose="02020404030301010803" pitchFamily="18" charset="0"/>
                <a:cs typeface="Arial" pitchFamily="34" charset="0"/>
              </a:rPr>
              <a:t>to lead, with the support of families and having paid staff play a support role to the extent </a:t>
            </a:r>
            <a:r>
              <a:rPr lang="en-US" altLang="en-US" sz="2400" kern="1200" dirty="0" smtClean="0">
                <a:latin typeface="Garamond" panose="02020404030301010803" pitchFamily="18" charset="0"/>
                <a:cs typeface="Arial" pitchFamily="34" charset="0"/>
              </a:rPr>
              <a:t>necessary</a:t>
            </a:r>
            <a:endParaRPr lang="en-US" altLang="en-US" sz="2400" kern="1200" dirty="0">
              <a:latin typeface="Garamond" panose="02020404030301010803" pitchFamily="18" charset="0"/>
              <a:cs typeface="Arial" pitchFamily="34" charset="0"/>
            </a:endParaRPr>
          </a:p>
          <a:p>
            <a:pPr marL="342900" indent="-342900">
              <a:spcBef>
                <a:spcPct val="0"/>
              </a:spcBef>
              <a:spcAft>
                <a:spcPts val="1000"/>
              </a:spcAft>
              <a:buSzPct val="85000"/>
              <a:buFont typeface="Symbol" pitchFamily="18" charset="2"/>
              <a:buChar char=""/>
              <a:defRPr/>
            </a:pPr>
            <a:r>
              <a:rPr lang="en-US" altLang="en-US" sz="2400" kern="1200" dirty="0">
                <a:latin typeface="Garamond" panose="02020404030301010803" pitchFamily="18" charset="0"/>
                <a:cs typeface="Arial" pitchFamily="34" charset="0"/>
              </a:rPr>
              <a:t>Assisting </a:t>
            </a:r>
            <a:r>
              <a:rPr lang="en-US" altLang="en-US" sz="2400" kern="1200" dirty="0" smtClean="0">
                <a:latin typeface="Garamond" panose="02020404030301010803" pitchFamily="18" charset="0"/>
                <a:cs typeface="Arial" pitchFamily="34" charset="0"/>
              </a:rPr>
              <a:t>individuals </a:t>
            </a:r>
            <a:r>
              <a:rPr lang="en-US" altLang="en-US" sz="2400" kern="1200" dirty="0">
                <a:latin typeface="Garamond" panose="02020404030301010803" pitchFamily="18" charset="0"/>
                <a:cs typeface="Arial" pitchFamily="34" charset="0"/>
              </a:rPr>
              <a:t>with developmental disabilities to understand their right to be treated with dignity and respect, how to recognize abuse and know what action to </a:t>
            </a:r>
            <a:r>
              <a:rPr lang="en-US" altLang="en-US" sz="2400" kern="1200" dirty="0" smtClean="0">
                <a:latin typeface="Garamond" panose="02020404030301010803" pitchFamily="18" charset="0"/>
                <a:cs typeface="Arial" pitchFamily="34" charset="0"/>
              </a:rPr>
              <a:t>take</a:t>
            </a:r>
            <a:endParaRPr lang="en-US" altLang="en-US" sz="2400" kern="1200" dirty="0">
              <a:latin typeface="Garamond" panose="02020404030301010803" pitchFamily="18" charset="0"/>
              <a:cs typeface="Arial" pitchFamily="34" charset="0"/>
            </a:endParaRPr>
          </a:p>
          <a:p>
            <a:pPr>
              <a:defRPr/>
            </a:pPr>
            <a:endParaRPr lang="en-US" dirty="0"/>
          </a:p>
        </p:txBody>
      </p:sp>
      <p:sp>
        <p:nvSpPr>
          <p:cNvPr id="19460" name="TextBox 4"/>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18</a:t>
            </a:r>
            <a:endParaRPr lang="en-CA" altLang="en-US" sz="1400">
              <a:solidFill>
                <a:srgbClr val="00AAD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kern="1200" dirty="0">
                <a:cs typeface="Arial" pitchFamily="34" charset="0"/>
              </a:rPr>
              <a:t>Prevention Expectations of Key Stakeholders</a:t>
            </a:r>
            <a:endParaRPr lang="en-US" dirty="0"/>
          </a:p>
        </p:txBody>
      </p:sp>
      <p:sp>
        <p:nvSpPr>
          <p:cNvPr id="3" name="Content Placeholder 2"/>
          <p:cNvSpPr>
            <a:spLocks noGrp="1"/>
          </p:cNvSpPr>
          <p:nvPr>
            <p:ph idx="1"/>
          </p:nvPr>
        </p:nvSpPr>
        <p:spPr/>
        <p:txBody>
          <a:bodyPr/>
          <a:lstStyle/>
          <a:p>
            <a:pPr marL="0" indent="0">
              <a:buFontTx/>
              <a:buNone/>
              <a:defRPr/>
            </a:pPr>
            <a:r>
              <a:rPr lang="en-US" sz="2600" kern="1200" dirty="0">
                <a:latin typeface="Garamond" panose="02020404030301010803" pitchFamily="18" charset="0"/>
                <a:cs typeface="Arial" pitchFamily="34" charset="0"/>
              </a:rPr>
              <a:t>Everyone has a role in the implementation of the </a:t>
            </a:r>
            <a:r>
              <a:rPr lang="en-US" sz="2600" kern="1200" dirty="0" smtClean="0">
                <a:latin typeface="Garamond" panose="02020404030301010803" pitchFamily="18" charset="0"/>
                <a:cs typeface="Arial" pitchFamily="34" charset="0"/>
              </a:rPr>
              <a:t>Protocol: </a:t>
            </a:r>
            <a:endParaRPr lang="en-US" sz="2600" kern="1200" dirty="0">
              <a:latin typeface="Garamond" panose="02020404030301010803" pitchFamily="18" charset="0"/>
              <a:cs typeface="Arial" pitchFamily="34" charset="0"/>
            </a:endParaRPr>
          </a:p>
          <a:p>
            <a:pPr marL="677863" lvl="1" indent="-342900">
              <a:buFont typeface="Arial" charset="0"/>
              <a:buChar char="•"/>
              <a:defRPr/>
            </a:pPr>
            <a:r>
              <a:rPr lang="en-US" sz="2400" kern="1200" dirty="0">
                <a:solidFill>
                  <a:srgbClr val="005072"/>
                </a:solidFill>
                <a:latin typeface="Garamond" panose="02020404030301010803" pitchFamily="18" charset="0"/>
                <a:cs typeface="Arial" pitchFamily="34" charset="0"/>
              </a:rPr>
              <a:t>R</a:t>
            </a:r>
            <a:r>
              <a:rPr lang="en-US" sz="2400" kern="1200" dirty="0" smtClean="0">
                <a:solidFill>
                  <a:srgbClr val="005072"/>
                </a:solidFill>
                <a:latin typeface="Garamond" panose="02020404030301010803" pitchFamily="18" charset="0"/>
                <a:cs typeface="Arial" pitchFamily="34" charset="0"/>
              </a:rPr>
              <a:t>egional staff </a:t>
            </a:r>
            <a:endParaRPr lang="en-US" sz="2400" kern="1200" dirty="0">
              <a:solidFill>
                <a:srgbClr val="005072"/>
              </a:solidFill>
              <a:latin typeface="Garamond" panose="02020404030301010803" pitchFamily="18" charset="0"/>
              <a:cs typeface="Arial" pitchFamily="34" charset="0"/>
            </a:endParaRPr>
          </a:p>
          <a:p>
            <a:pPr marL="677863" lvl="1" indent="-342900">
              <a:buFont typeface="Arial" charset="0"/>
              <a:buChar char="•"/>
              <a:defRPr/>
            </a:pPr>
            <a:r>
              <a:rPr lang="en-US" sz="2400" kern="1200" dirty="0">
                <a:solidFill>
                  <a:srgbClr val="005072"/>
                </a:solidFill>
                <a:latin typeface="Garamond" panose="02020404030301010803" pitchFamily="18" charset="0"/>
                <a:cs typeface="Arial" pitchFamily="34" charset="0"/>
              </a:rPr>
              <a:t>Service Provider Organizations</a:t>
            </a:r>
          </a:p>
          <a:p>
            <a:pPr marL="677863" lvl="1" indent="-342900">
              <a:buFont typeface="Arial" charset="0"/>
              <a:buChar char="•"/>
              <a:defRPr/>
            </a:pPr>
            <a:r>
              <a:rPr lang="en-US" sz="2400" kern="1200" dirty="0">
                <a:solidFill>
                  <a:srgbClr val="005072"/>
                </a:solidFill>
                <a:latin typeface="Garamond" panose="02020404030301010803" pitchFamily="18" charset="0"/>
                <a:cs typeface="Arial" pitchFamily="34" charset="0"/>
              </a:rPr>
              <a:t>FMS Administrators</a:t>
            </a:r>
          </a:p>
          <a:p>
            <a:pPr marL="677863" lvl="1" indent="-342900">
              <a:buFont typeface="Arial" charset="0"/>
              <a:buChar char="•"/>
              <a:defRPr/>
            </a:pPr>
            <a:r>
              <a:rPr lang="en-US" sz="2400" kern="1200" dirty="0">
                <a:solidFill>
                  <a:srgbClr val="005072"/>
                </a:solidFill>
                <a:latin typeface="Garamond" panose="02020404030301010803" pitchFamily="18" charset="0"/>
                <a:cs typeface="Arial" pitchFamily="34" charset="0"/>
              </a:rPr>
              <a:t>Direct operations staff and staff hired to provide supports</a:t>
            </a:r>
          </a:p>
        </p:txBody>
      </p:sp>
      <p:sp>
        <p:nvSpPr>
          <p:cNvPr id="20484"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19</a:t>
            </a:r>
            <a:endParaRPr lang="en-CA" altLang="en-US" sz="1400">
              <a:solidFill>
                <a:srgbClr val="00AAD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8" descr="Simplified-Blue-divider-page_Quality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11"/>
          <p:cNvSpPr>
            <a:spLocks noChangeArrowheads="1"/>
          </p:cNvSpPr>
          <p:nvPr/>
        </p:nvSpPr>
        <p:spPr bwMode="auto">
          <a:xfrm>
            <a:off x="179388" y="1916113"/>
            <a:ext cx="8785225" cy="179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endParaRPr lang="en-US" altLang="en-US" sz="3200"/>
          </a:p>
        </p:txBody>
      </p:sp>
      <p:pic>
        <p:nvPicPr>
          <p:cNvPr id="3076" name="Picture 22" descr="AB Logo orange RGB_reverse - no taglin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0975" y="6096000"/>
            <a:ext cx="16906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p:cNvSpPr>
            <a:spLocks noGrp="1"/>
          </p:cNvSpPr>
          <p:nvPr>
            <p:ph type="title"/>
          </p:nvPr>
        </p:nvSpPr>
        <p:spPr/>
        <p:txBody>
          <a:bodyPr/>
          <a:lstStyle/>
          <a:p>
            <a:pPr>
              <a:defRPr/>
            </a:pPr>
            <a:r>
              <a:rPr lang="en-US" altLang="en-US" sz="3600" kern="1200" dirty="0">
                <a:cs typeface="Arial" pitchFamily="34" charset="0"/>
              </a:rPr>
              <a:t>Learning Objectives</a:t>
            </a:r>
            <a:endParaRPr lang="en-US" dirty="0"/>
          </a:p>
        </p:txBody>
      </p:sp>
      <p:sp>
        <p:nvSpPr>
          <p:cNvPr id="5" name="Content Placeholder 4"/>
          <p:cNvSpPr>
            <a:spLocks noGrp="1"/>
          </p:cNvSpPr>
          <p:nvPr>
            <p:ph idx="1"/>
          </p:nvPr>
        </p:nvSpPr>
        <p:spPr>
          <a:xfrm>
            <a:off x="457200" y="1376363"/>
            <a:ext cx="8229600" cy="4105275"/>
          </a:xfrm>
        </p:spPr>
        <p:txBody>
          <a:bodyPr/>
          <a:lstStyle/>
          <a:p>
            <a:pPr marL="342900" indent="-342900">
              <a:buFont typeface="Arial" charset="0"/>
              <a:buChar char="•"/>
              <a:defRPr/>
            </a:pPr>
            <a:r>
              <a:rPr lang="en-US" altLang="en-US" sz="2400" b="1" kern="1200" dirty="0">
                <a:latin typeface="Garamond" panose="02020404030301010803" pitchFamily="18" charset="0"/>
                <a:cs typeface="Arial" charset="0"/>
              </a:rPr>
              <a:t>To understand the purpose of Abuse Prevention and  Response </a:t>
            </a:r>
            <a:r>
              <a:rPr lang="en-US" altLang="en-US" sz="2400" b="1" kern="1200" dirty="0" smtClean="0">
                <a:latin typeface="Garamond" panose="02020404030301010803" pitchFamily="18" charset="0"/>
                <a:cs typeface="Arial" charset="0"/>
              </a:rPr>
              <a:t>Protocol</a:t>
            </a:r>
            <a:endParaRPr lang="en-US" altLang="en-US" sz="2400" b="1" kern="1200" dirty="0">
              <a:latin typeface="Garamond" panose="02020404030301010803" pitchFamily="18" charset="0"/>
              <a:cs typeface="Arial" charset="0"/>
            </a:endParaRPr>
          </a:p>
          <a:p>
            <a:pPr marL="342900" indent="-342900">
              <a:buFont typeface="Arial" charset="0"/>
              <a:buChar char="•"/>
              <a:defRPr/>
            </a:pPr>
            <a:r>
              <a:rPr lang="en-US" altLang="en-US" sz="2400" b="1" kern="1200" dirty="0">
                <a:latin typeface="Garamond" panose="02020404030301010803" pitchFamily="18" charset="0"/>
                <a:cs typeface="Arial" charset="0"/>
              </a:rPr>
              <a:t>To explain the scope of abuse situations</a:t>
            </a:r>
          </a:p>
          <a:p>
            <a:pPr marL="342900" indent="-342900">
              <a:buFont typeface="Arial" charset="0"/>
              <a:buChar char="•"/>
              <a:defRPr/>
            </a:pPr>
            <a:r>
              <a:rPr lang="en-US" altLang="en-US" sz="2400" b="1" kern="1200" dirty="0">
                <a:latin typeface="Garamond" panose="02020404030301010803" pitchFamily="18" charset="0"/>
                <a:cs typeface="Arial" charset="0"/>
              </a:rPr>
              <a:t>To understand the legislations associated with abuse situations </a:t>
            </a:r>
            <a:r>
              <a:rPr lang="en-US" altLang="en-US" sz="2400" b="1" kern="1200" dirty="0">
                <a:solidFill>
                  <a:srgbClr val="1F497D"/>
                </a:solidFill>
                <a:latin typeface="Garamond" panose="02020404030301010803" pitchFamily="18" charset="0"/>
                <a:cs typeface="Arial" charset="0"/>
              </a:rPr>
              <a:t>(e.g. duty to report)</a:t>
            </a:r>
          </a:p>
          <a:p>
            <a:pPr marL="342900" indent="-342900">
              <a:buFont typeface="Arial" charset="0"/>
              <a:buChar char="•"/>
              <a:defRPr/>
            </a:pPr>
            <a:r>
              <a:rPr lang="en-US" altLang="en-US" sz="2400" b="1" kern="1200" dirty="0">
                <a:latin typeface="Garamond" panose="02020404030301010803" pitchFamily="18" charset="0"/>
                <a:cs typeface="Arial" charset="0"/>
              </a:rPr>
              <a:t>To identify when an abuse has occurred</a:t>
            </a:r>
          </a:p>
          <a:p>
            <a:pPr marL="342900" indent="-342900">
              <a:buFont typeface="Arial" charset="0"/>
              <a:buChar char="•"/>
              <a:defRPr/>
            </a:pPr>
            <a:r>
              <a:rPr lang="en-US" altLang="en-US" sz="2400" b="1" kern="1200" dirty="0">
                <a:latin typeface="Garamond" panose="02020404030301010803" pitchFamily="18" charset="0"/>
                <a:cs typeface="Arial" charset="0"/>
              </a:rPr>
              <a:t>To know how to respond when abuse is disclosed or suspected</a:t>
            </a:r>
          </a:p>
          <a:p>
            <a:pPr marL="342900" indent="-342900">
              <a:buFont typeface="Arial" charset="0"/>
              <a:buChar char="•"/>
              <a:defRPr/>
            </a:pPr>
            <a:r>
              <a:rPr lang="en-US" altLang="en-US" sz="2400" b="1" kern="1200" dirty="0">
                <a:latin typeface="Garamond" panose="02020404030301010803" pitchFamily="18" charset="0"/>
                <a:cs typeface="Arial" charset="0"/>
              </a:rPr>
              <a:t>To know how </a:t>
            </a:r>
            <a:r>
              <a:rPr lang="en-US" altLang="en-US" sz="2400" b="1" kern="1200" dirty="0" smtClean="0">
                <a:latin typeface="Garamond" panose="02020404030301010803" pitchFamily="18" charset="0"/>
                <a:cs typeface="Arial" charset="0"/>
              </a:rPr>
              <a:t>to </a:t>
            </a:r>
            <a:r>
              <a:rPr lang="en-US" altLang="en-US" sz="2400" b="1" kern="1200" dirty="0">
                <a:latin typeface="Garamond" panose="02020404030301010803" pitchFamily="18" charset="0"/>
                <a:cs typeface="Arial" charset="0"/>
              </a:rPr>
              <a:t>report when abuse is suspected or has </a:t>
            </a:r>
            <a:r>
              <a:rPr lang="en-US" altLang="en-US" sz="2400" b="1" kern="1200" dirty="0" smtClean="0">
                <a:latin typeface="Garamond" panose="02020404030301010803" pitchFamily="18" charset="0"/>
                <a:cs typeface="Arial" charset="0"/>
              </a:rPr>
              <a:t>occurred</a:t>
            </a:r>
            <a:endParaRPr lang="en-US" altLang="en-US" sz="2400" b="1" kern="1200" dirty="0">
              <a:latin typeface="Garamond" panose="02020404030301010803" pitchFamily="18" charset="0"/>
              <a:cs typeface="Arial" charset="0"/>
            </a:endParaRPr>
          </a:p>
          <a:p>
            <a:pPr>
              <a:defRPr/>
            </a:pPr>
            <a:endParaRPr lang="en-US" dirty="0"/>
          </a:p>
        </p:txBody>
      </p:sp>
      <p:sp>
        <p:nvSpPr>
          <p:cNvPr id="3079" name="TextBox 1"/>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2</a:t>
            </a:r>
            <a:endParaRPr lang="en-CA" altLang="en-US" sz="1400">
              <a:solidFill>
                <a:srgbClr val="00AAD2"/>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kern="1200" dirty="0">
                <a:cs typeface="Arial" pitchFamily="34" charset="0"/>
              </a:rPr>
              <a:t>How to </a:t>
            </a:r>
            <a:r>
              <a:rPr lang="en-US" altLang="en-US" kern="1200" dirty="0" smtClean="0">
                <a:cs typeface="Arial" pitchFamily="34" charset="0"/>
              </a:rPr>
              <a:t>Reduce Risks: Promote Inclusion &amp; Natural Supports</a:t>
            </a:r>
            <a:endParaRPr lang="en-US" dirty="0"/>
          </a:p>
        </p:txBody>
      </p:sp>
      <p:sp>
        <p:nvSpPr>
          <p:cNvPr id="21507" name="Content Placeholder 2"/>
          <p:cNvSpPr>
            <a:spLocks noGrp="1"/>
          </p:cNvSpPr>
          <p:nvPr>
            <p:ph idx="1"/>
          </p:nvPr>
        </p:nvSpPr>
        <p:spPr>
          <a:xfrm>
            <a:off x="455613" y="1501775"/>
            <a:ext cx="8229600" cy="4470400"/>
          </a:xfrm>
        </p:spPr>
        <p:txBody>
          <a:bodyPr/>
          <a:lstStyle/>
          <a:p>
            <a:pPr marL="342900" indent="-342900">
              <a:spcBef>
                <a:spcPct val="0"/>
              </a:spcBef>
              <a:buSzPct val="80000"/>
              <a:buFont typeface="Symbol" pitchFamily="18" charset="2"/>
              <a:buChar char=""/>
            </a:pPr>
            <a:r>
              <a:rPr lang="en-US" altLang="en-US" sz="2400" smtClean="0">
                <a:latin typeface="Garamond" pitchFamily="18" charset="0"/>
                <a:ea typeface="Calibri" pitchFamily="34" charset="0"/>
                <a:cs typeface="Times New Roman" pitchFamily="18" charset="0"/>
              </a:rPr>
              <a:t>Knowledge and Information</a:t>
            </a:r>
          </a:p>
          <a:p>
            <a:pPr marL="342900" indent="-342900">
              <a:spcBef>
                <a:spcPct val="0"/>
              </a:spcBef>
              <a:buSzPct val="80000"/>
              <a:buFont typeface="Symbol" pitchFamily="18" charset="2"/>
              <a:buChar char=""/>
            </a:pPr>
            <a:r>
              <a:rPr lang="en-US" altLang="en-US" sz="2400" smtClean="0">
                <a:latin typeface="Garamond" pitchFamily="18" charset="0"/>
                <a:ea typeface="Calibri" pitchFamily="34" charset="0"/>
                <a:cs typeface="Times New Roman" pitchFamily="18" charset="0"/>
              </a:rPr>
              <a:t>Promoting Inclusion </a:t>
            </a:r>
          </a:p>
          <a:p>
            <a:pPr marL="342900" indent="-342900">
              <a:spcBef>
                <a:spcPct val="0"/>
              </a:spcBef>
              <a:buSzPct val="80000"/>
              <a:buFont typeface="Symbol" pitchFamily="18" charset="2"/>
              <a:buChar char=""/>
            </a:pPr>
            <a:r>
              <a:rPr lang="en-US" altLang="en-US" sz="2400" smtClean="0">
                <a:latin typeface="Garamond" pitchFamily="18" charset="0"/>
                <a:ea typeface="Calibri" pitchFamily="34" charset="0"/>
                <a:cs typeface="Times New Roman" pitchFamily="18" charset="0"/>
              </a:rPr>
              <a:t>Strengthening Natural Supports</a:t>
            </a:r>
          </a:p>
          <a:p>
            <a:pPr marL="342900" indent="-342900">
              <a:spcBef>
                <a:spcPct val="0"/>
              </a:spcBef>
              <a:buSzPct val="80000"/>
              <a:buFont typeface="Symbol" pitchFamily="18" charset="2"/>
              <a:buChar char=""/>
            </a:pPr>
            <a:r>
              <a:rPr lang="en-US" altLang="en-US" sz="2400" smtClean="0">
                <a:latin typeface="Garamond" pitchFamily="18" charset="0"/>
                <a:ea typeface="Calibri" pitchFamily="34" charset="0"/>
                <a:cs typeface="Times New Roman" pitchFamily="18" charset="0"/>
              </a:rPr>
              <a:t>individuals and staff need to be educated and informed on prevention </a:t>
            </a:r>
          </a:p>
          <a:p>
            <a:pPr marL="677863" lvl="1" indent="-342900">
              <a:spcBef>
                <a:spcPct val="0"/>
              </a:spcBef>
              <a:buSzPct val="80000"/>
            </a:pPr>
            <a:r>
              <a:rPr lang="en-US" altLang="en-US" sz="2200" smtClean="0">
                <a:solidFill>
                  <a:srgbClr val="005072"/>
                </a:solidFill>
                <a:latin typeface="Garamond" pitchFamily="18" charset="0"/>
                <a:ea typeface="Calibri" pitchFamily="34" charset="0"/>
                <a:cs typeface="Times New Roman" pitchFamily="18" charset="0"/>
              </a:rPr>
              <a:t>Knowledge is power</a:t>
            </a:r>
          </a:p>
          <a:p>
            <a:pPr marL="677863" lvl="1" indent="-342900">
              <a:spcBef>
                <a:spcPct val="0"/>
              </a:spcBef>
              <a:buSzPct val="80000"/>
            </a:pPr>
            <a:r>
              <a:rPr lang="en-US" altLang="en-US" sz="2200" smtClean="0">
                <a:solidFill>
                  <a:srgbClr val="005072"/>
                </a:solidFill>
                <a:latin typeface="Garamond" pitchFamily="18" charset="0"/>
                <a:ea typeface="Calibri" pitchFamily="34" charset="0"/>
                <a:cs typeface="Times New Roman" pitchFamily="18" charset="0"/>
              </a:rPr>
              <a:t>Social and Sexual Behavior</a:t>
            </a:r>
          </a:p>
          <a:p>
            <a:pPr marL="677863" lvl="1" indent="-342900">
              <a:spcBef>
                <a:spcPct val="0"/>
              </a:spcBef>
              <a:buSzPct val="80000"/>
            </a:pPr>
            <a:r>
              <a:rPr lang="en-US" altLang="en-US" sz="2200" smtClean="0">
                <a:solidFill>
                  <a:srgbClr val="005072"/>
                </a:solidFill>
                <a:latin typeface="Garamond" pitchFamily="18" charset="0"/>
                <a:ea typeface="Calibri" pitchFamily="34" charset="0"/>
                <a:cs typeface="Times New Roman" pitchFamily="18" charset="0"/>
              </a:rPr>
              <a:t>How to say “No”</a:t>
            </a:r>
          </a:p>
          <a:p>
            <a:pPr marL="342900" indent="-342900">
              <a:spcBef>
                <a:spcPct val="0"/>
              </a:spcBef>
              <a:buSzPct val="80000"/>
              <a:buFont typeface="Symbol" pitchFamily="18" charset="2"/>
              <a:buChar char=""/>
            </a:pPr>
            <a:r>
              <a:rPr lang="en-US" altLang="en-US" sz="2400" smtClean="0">
                <a:latin typeface="Garamond" pitchFamily="18" charset="0"/>
                <a:ea typeface="Calibri" pitchFamily="34" charset="0"/>
                <a:cs typeface="Times New Roman" pitchFamily="18" charset="0"/>
              </a:rPr>
              <a:t>Opportunity for healthy relationships</a:t>
            </a:r>
          </a:p>
          <a:p>
            <a:pPr marL="342900" indent="-342900">
              <a:spcBef>
                <a:spcPct val="0"/>
              </a:spcBef>
              <a:buSzPct val="80000"/>
              <a:buFont typeface="Symbol" pitchFamily="18" charset="2"/>
              <a:buChar char=""/>
            </a:pPr>
            <a:r>
              <a:rPr lang="en-US" altLang="en-US" sz="2400" smtClean="0">
                <a:latin typeface="Garamond" pitchFamily="18" charset="0"/>
                <a:ea typeface="Calibri" pitchFamily="34" charset="0"/>
                <a:cs typeface="Times New Roman" pitchFamily="18" charset="0"/>
              </a:rPr>
              <a:t>Opportunity for meaningful inclusion</a:t>
            </a:r>
          </a:p>
          <a:p>
            <a:pPr marL="342900" indent="-342900">
              <a:spcBef>
                <a:spcPct val="0"/>
              </a:spcBef>
              <a:buSzPct val="80000"/>
              <a:buFont typeface="Symbol" pitchFamily="18" charset="2"/>
              <a:buChar char=""/>
            </a:pPr>
            <a:r>
              <a:rPr lang="en-US" altLang="en-US" sz="2400" smtClean="0">
                <a:latin typeface="Garamond" pitchFamily="18" charset="0"/>
                <a:ea typeface="Calibri" pitchFamily="34" charset="0"/>
                <a:cs typeface="Times New Roman" pitchFamily="18" charset="0"/>
              </a:rPr>
              <a:t>Focus on citizenship</a:t>
            </a:r>
          </a:p>
          <a:p>
            <a:pPr marL="342900" indent="-342900">
              <a:spcBef>
                <a:spcPct val="0"/>
              </a:spcBef>
              <a:buSzPct val="80000"/>
              <a:buFont typeface="Symbol" pitchFamily="18" charset="2"/>
              <a:buChar char=""/>
            </a:pPr>
            <a:r>
              <a:rPr lang="en-US" altLang="en-US" sz="2400" smtClean="0">
                <a:latin typeface="Garamond" pitchFamily="18" charset="0"/>
                <a:ea typeface="Calibri" pitchFamily="34" charset="0"/>
                <a:cs typeface="Times New Roman" pitchFamily="18" charset="0"/>
              </a:rPr>
              <a:t>Focus on strengths and abilities</a:t>
            </a:r>
          </a:p>
        </p:txBody>
      </p:sp>
      <p:sp>
        <p:nvSpPr>
          <p:cNvPr id="21508"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20</a:t>
            </a:r>
            <a:endParaRPr lang="en-CA" altLang="en-US" sz="1400">
              <a:solidFill>
                <a:srgbClr val="00AAD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kern="1200" dirty="0">
                <a:cs typeface="Arial" pitchFamily="34" charset="0"/>
              </a:rPr>
              <a:t>When abuse is disclosed or suspected</a:t>
            </a:r>
            <a:endParaRPr lang="en-US" dirty="0"/>
          </a:p>
        </p:txBody>
      </p:sp>
      <p:sp>
        <p:nvSpPr>
          <p:cNvPr id="3" name="Content Placeholder 2"/>
          <p:cNvSpPr>
            <a:spLocks noGrp="1"/>
          </p:cNvSpPr>
          <p:nvPr>
            <p:ph idx="1"/>
          </p:nvPr>
        </p:nvSpPr>
        <p:spPr>
          <a:xfrm>
            <a:off x="449263" y="1460500"/>
            <a:ext cx="8229600" cy="4564063"/>
          </a:xfrm>
        </p:spPr>
        <p:txBody>
          <a:bodyPr/>
          <a:lstStyle/>
          <a:p>
            <a:pPr marL="342900" indent="-342900">
              <a:buFont typeface="Arial" charset="0"/>
              <a:buChar char="•"/>
              <a:defRPr/>
            </a:pPr>
            <a:r>
              <a:rPr lang="en-US" sz="2400" kern="1200" dirty="0">
                <a:latin typeface="Garamond" panose="02020404030301010803" pitchFamily="18" charset="0"/>
                <a:cs typeface="Arial" pitchFamily="34" charset="0"/>
              </a:rPr>
              <a:t>Take immediate action:</a:t>
            </a:r>
          </a:p>
          <a:p>
            <a:pPr marL="742950" lvl="1" indent="-285750">
              <a:buFont typeface="Courier New" panose="02070309020205020404" pitchFamily="49" charset="0"/>
              <a:buChar char="o"/>
              <a:defRPr/>
            </a:pPr>
            <a:r>
              <a:rPr lang="en-US" sz="2400" kern="1200" dirty="0">
                <a:solidFill>
                  <a:srgbClr val="005072"/>
                </a:solidFill>
                <a:latin typeface="Garamond" panose="02020404030301010803" pitchFamily="18" charset="0"/>
                <a:ea typeface="+mn-ea"/>
                <a:cs typeface="Arial" pitchFamily="34" charset="0"/>
              </a:rPr>
              <a:t>Ensure safety of </a:t>
            </a:r>
            <a:r>
              <a:rPr lang="en-US" sz="2400" kern="1200" dirty="0" smtClean="0">
                <a:solidFill>
                  <a:srgbClr val="005072"/>
                </a:solidFill>
                <a:latin typeface="Garamond" panose="02020404030301010803" pitchFamily="18" charset="0"/>
                <a:ea typeface="+mn-ea"/>
                <a:cs typeface="Arial" pitchFamily="34" charset="0"/>
              </a:rPr>
              <a:t>individual; </a:t>
            </a:r>
            <a:r>
              <a:rPr lang="en-US" sz="2400" kern="1200" dirty="0">
                <a:solidFill>
                  <a:srgbClr val="005072"/>
                </a:solidFill>
                <a:latin typeface="Garamond" panose="02020404030301010803" pitchFamily="18" charset="0"/>
                <a:ea typeface="+mn-ea"/>
                <a:cs typeface="Arial" pitchFamily="34" charset="0"/>
              </a:rPr>
              <a:t>develop a safety plan</a:t>
            </a:r>
          </a:p>
          <a:p>
            <a:pPr marL="742950" lvl="1" indent="-285750">
              <a:buFont typeface="Courier New" panose="02070309020205020404" pitchFamily="49" charset="0"/>
              <a:buChar char="o"/>
              <a:defRPr/>
            </a:pPr>
            <a:r>
              <a:rPr lang="en-US" sz="2400" kern="1200" dirty="0">
                <a:solidFill>
                  <a:srgbClr val="005072"/>
                </a:solidFill>
                <a:latin typeface="Garamond" panose="02020404030301010803" pitchFamily="18" charset="0"/>
                <a:ea typeface="+mn-ea"/>
                <a:cs typeface="Arial" pitchFamily="34" charset="0"/>
              </a:rPr>
              <a:t>If required, call for medical assistance</a:t>
            </a:r>
          </a:p>
          <a:p>
            <a:pPr marL="742950" lvl="1" indent="-285750">
              <a:buFont typeface="Courier New" panose="02070309020205020404" pitchFamily="49" charset="0"/>
              <a:buChar char="o"/>
              <a:defRPr/>
            </a:pPr>
            <a:r>
              <a:rPr lang="en-US" sz="2400" kern="1200" dirty="0">
                <a:solidFill>
                  <a:srgbClr val="005072"/>
                </a:solidFill>
                <a:latin typeface="Garamond" panose="02020404030301010803" pitchFamily="18" charset="0"/>
                <a:ea typeface="+mn-ea"/>
                <a:cs typeface="Arial" pitchFamily="34" charset="0"/>
              </a:rPr>
              <a:t>Contact guardian/family</a:t>
            </a:r>
          </a:p>
          <a:p>
            <a:pPr marL="742950" lvl="1" indent="-285750">
              <a:buFont typeface="Courier New" panose="02070309020205020404" pitchFamily="49" charset="0"/>
              <a:buChar char="o"/>
              <a:defRPr/>
            </a:pPr>
            <a:r>
              <a:rPr lang="en-US" sz="2400" kern="1200" dirty="0">
                <a:solidFill>
                  <a:srgbClr val="005072"/>
                </a:solidFill>
                <a:latin typeface="Garamond" panose="02020404030301010803" pitchFamily="18" charset="0"/>
                <a:ea typeface="+mn-ea"/>
                <a:cs typeface="Arial" pitchFamily="34" charset="0"/>
              </a:rPr>
              <a:t>Assess the </a:t>
            </a:r>
            <a:r>
              <a:rPr lang="en-US" sz="2400" kern="1200" dirty="0" smtClean="0">
                <a:solidFill>
                  <a:srgbClr val="005072"/>
                </a:solidFill>
                <a:latin typeface="Garamond" panose="02020404030301010803" pitchFamily="18" charset="0"/>
                <a:ea typeface="+mn-ea"/>
                <a:cs typeface="Arial" pitchFamily="34" charset="0"/>
              </a:rPr>
              <a:t>individual’s </a:t>
            </a:r>
            <a:r>
              <a:rPr lang="en-US" sz="2400" kern="1200" dirty="0">
                <a:solidFill>
                  <a:srgbClr val="005072"/>
                </a:solidFill>
                <a:latin typeface="Garamond" panose="02020404030301010803" pitchFamily="18" charset="0"/>
                <a:ea typeface="+mn-ea"/>
                <a:cs typeface="Arial" pitchFamily="34" charset="0"/>
              </a:rPr>
              <a:t>risk for further abuse</a:t>
            </a:r>
          </a:p>
          <a:p>
            <a:pPr marL="742950" lvl="1" indent="-285750">
              <a:buFont typeface="Courier New" panose="02070309020205020404" pitchFamily="49" charset="0"/>
              <a:buChar char="o"/>
              <a:defRPr/>
            </a:pPr>
            <a:r>
              <a:rPr lang="en-US" sz="2400" kern="1200" dirty="0">
                <a:solidFill>
                  <a:srgbClr val="005072"/>
                </a:solidFill>
                <a:latin typeface="Garamond" panose="02020404030301010803" pitchFamily="18" charset="0"/>
                <a:ea typeface="+mn-ea"/>
                <a:cs typeface="Arial" pitchFamily="34" charset="0"/>
              </a:rPr>
              <a:t>If appropriate, consider a different placement for the </a:t>
            </a:r>
            <a:r>
              <a:rPr lang="en-US" sz="2400" kern="1200" dirty="0" smtClean="0">
                <a:solidFill>
                  <a:srgbClr val="005072"/>
                </a:solidFill>
                <a:latin typeface="Garamond" panose="02020404030301010803" pitchFamily="18" charset="0"/>
                <a:ea typeface="+mn-ea"/>
                <a:cs typeface="Arial" pitchFamily="34" charset="0"/>
              </a:rPr>
              <a:t>individual </a:t>
            </a:r>
            <a:r>
              <a:rPr lang="en-US" sz="2400" kern="1200" dirty="0">
                <a:solidFill>
                  <a:srgbClr val="005072"/>
                </a:solidFill>
                <a:latin typeface="Garamond" panose="02020404030301010803" pitchFamily="18" charset="0"/>
                <a:ea typeface="+mn-ea"/>
                <a:cs typeface="Arial" pitchFamily="34" charset="0"/>
              </a:rPr>
              <a:t>(temporarily move person)</a:t>
            </a:r>
          </a:p>
          <a:p>
            <a:pPr marL="742950" lvl="1" indent="-285750">
              <a:buFont typeface="Courier New" panose="02070309020205020404" pitchFamily="49" charset="0"/>
              <a:buChar char="o"/>
              <a:defRPr/>
            </a:pPr>
            <a:r>
              <a:rPr lang="en-US" sz="2400" kern="1200" dirty="0">
                <a:solidFill>
                  <a:srgbClr val="005072"/>
                </a:solidFill>
                <a:latin typeface="Garamond" panose="02020404030301010803" pitchFamily="18" charset="0"/>
                <a:ea typeface="+mn-ea"/>
                <a:cs typeface="Arial" pitchFamily="34" charset="0"/>
              </a:rPr>
              <a:t>Provide additional community resources for support (help lines, victim services, health professionals, counselors)</a:t>
            </a:r>
          </a:p>
          <a:p>
            <a:pPr marL="742950" lvl="1" indent="-285750">
              <a:buFont typeface="Courier New" panose="02070309020205020404" pitchFamily="49" charset="0"/>
              <a:buChar char="o"/>
              <a:defRPr/>
            </a:pPr>
            <a:r>
              <a:rPr lang="en-US" sz="2400" kern="1200" dirty="0">
                <a:solidFill>
                  <a:srgbClr val="005072"/>
                </a:solidFill>
                <a:latin typeface="Garamond" panose="02020404030301010803" pitchFamily="18" charset="0"/>
                <a:ea typeface="+mn-ea"/>
                <a:cs typeface="Arial" pitchFamily="34" charset="0"/>
              </a:rPr>
              <a:t>Report situation</a:t>
            </a:r>
          </a:p>
        </p:txBody>
      </p:sp>
      <p:sp>
        <p:nvSpPr>
          <p:cNvPr id="22532"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21</a:t>
            </a:r>
            <a:endParaRPr lang="en-CA" altLang="en-US" sz="1400">
              <a:solidFill>
                <a:srgbClr val="00AAD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5212"/>
          </a:xfrm>
        </p:spPr>
        <p:txBody>
          <a:bodyPr/>
          <a:lstStyle/>
          <a:p>
            <a:pPr>
              <a:defRPr/>
            </a:pPr>
            <a:r>
              <a:rPr lang="en-US" kern="1200" dirty="0">
                <a:cs typeface="Arial" pitchFamily="34" charset="0"/>
              </a:rPr>
              <a:t>When abuse is disclosed or suspected Cont’d</a:t>
            </a:r>
            <a:br>
              <a:rPr lang="en-US" kern="1200" dirty="0">
                <a:cs typeface="Arial" pitchFamily="34" charset="0"/>
              </a:rPr>
            </a:br>
            <a:endParaRPr lang="en-US" dirty="0"/>
          </a:p>
        </p:txBody>
      </p:sp>
      <p:sp>
        <p:nvSpPr>
          <p:cNvPr id="3" name="Content Placeholder 2"/>
          <p:cNvSpPr>
            <a:spLocks noGrp="1"/>
          </p:cNvSpPr>
          <p:nvPr>
            <p:ph idx="1"/>
          </p:nvPr>
        </p:nvSpPr>
        <p:spPr/>
        <p:txBody>
          <a:bodyPr/>
          <a:lstStyle/>
          <a:p>
            <a:pPr marL="342900" indent="-342900">
              <a:buFont typeface="Arial" charset="0"/>
              <a:buChar char="•"/>
              <a:defRPr/>
            </a:pPr>
            <a:r>
              <a:rPr lang="en-US" sz="2400" kern="1200" dirty="0">
                <a:latin typeface="Garamond" panose="02020404030301010803" pitchFamily="18" charset="0"/>
                <a:cs typeface="Arial" pitchFamily="34" charset="0"/>
              </a:rPr>
              <a:t>Remain calm</a:t>
            </a:r>
          </a:p>
          <a:p>
            <a:pPr marL="342900" indent="-342900">
              <a:buFont typeface="Arial" charset="0"/>
              <a:buChar char="•"/>
              <a:defRPr/>
            </a:pPr>
            <a:r>
              <a:rPr lang="en-US" sz="2400" kern="1200" dirty="0">
                <a:latin typeface="Garamond" panose="02020404030301010803" pitchFamily="18" charset="0"/>
                <a:cs typeface="Arial" pitchFamily="34" charset="0"/>
              </a:rPr>
              <a:t>Find a private place to talk</a:t>
            </a:r>
          </a:p>
          <a:p>
            <a:pPr marL="342900" indent="-342900">
              <a:buFont typeface="Arial" charset="0"/>
              <a:buChar char="•"/>
              <a:defRPr/>
            </a:pPr>
            <a:r>
              <a:rPr lang="en-US" sz="2400" kern="1200" dirty="0">
                <a:latin typeface="Garamond" panose="02020404030301010803" pitchFamily="18" charset="0"/>
                <a:cs typeface="Arial" pitchFamily="34" charset="0"/>
              </a:rPr>
              <a:t>Encourage </a:t>
            </a:r>
            <a:r>
              <a:rPr lang="en-US" sz="2400" kern="1200" dirty="0" smtClean="0">
                <a:latin typeface="Garamond" panose="02020404030301010803" pitchFamily="18" charset="0"/>
                <a:cs typeface="Arial" pitchFamily="34" charset="0"/>
              </a:rPr>
              <a:t>individual </a:t>
            </a:r>
            <a:r>
              <a:rPr lang="en-US" sz="2400" kern="1200" dirty="0">
                <a:latin typeface="Garamond" panose="02020404030301010803" pitchFamily="18" charset="0"/>
                <a:cs typeface="Arial" pitchFamily="34" charset="0"/>
              </a:rPr>
              <a:t>to speak in own words and freely (e.g. can you say more about that?)</a:t>
            </a:r>
          </a:p>
          <a:p>
            <a:pPr marL="342900" indent="-342900">
              <a:buFont typeface="Arial" charset="0"/>
              <a:buChar char="•"/>
              <a:defRPr/>
            </a:pPr>
            <a:r>
              <a:rPr lang="en-US" sz="2400" kern="1200" dirty="0">
                <a:latin typeface="Garamond" panose="02020404030301010803" pitchFamily="18" charset="0"/>
                <a:cs typeface="Arial" pitchFamily="34" charset="0"/>
              </a:rPr>
              <a:t>Listen carefully</a:t>
            </a:r>
          </a:p>
          <a:p>
            <a:pPr marL="342900" indent="-342900">
              <a:buFont typeface="Arial" charset="0"/>
              <a:buChar char="•"/>
              <a:defRPr/>
            </a:pPr>
            <a:r>
              <a:rPr lang="en-US" sz="2400" kern="1200" dirty="0">
                <a:latin typeface="Garamond" panose="02020404030301010803" pitchFamily="18" charset="0"/>
                <a:cs typeface="Arial" pitchFamily="34" charset="0"/>
              </a:rPr>
              <a:t>Make careful records of what was said using </a:t>
            </a:r>
            <a:r>
              <a:rPr lang="en-US" sz="2400" kern="1200" dirty="0" smtClean="0">
                <a:latin typeface="Garamond" panose="02020404030301010803" pitchFamily="18" charset="0"/>
                <a:cs typeface="Arial" pitchFamily="34" charset="0"/>
              </a:rPr>
              <a:t>individual’s </a:t>
            </a:r>
            <a:r>
              <a:rPr lang="en-US" sz="2400" kern="1200" dirty="0">
                <a:latin typeface="Garamond" panose="02020404030301010803" pitchFamily="18" charset="0"/>
                <a:cs typeface="Arial" pitchFamily="34" charset="0"/>
              </a:rPr>
              <a:t>words and what was observed </a:t>
            </a:r>
            <a:r>
              <a:rPr lang="en-US" sz="2400" kern="1200" dirty="0" smtClean="0">
                <a:latin typeface="Garamond" panose="02020404030301010803" pitchFamily="18" charset="0"/>
                <a:cs typeface="Arial" pitchFamily="34" charset="0"/>
              </a:rPr>
              <a:t>(individual’s </a:t>
            </a:r>
            <a:r>
              <a:rPr lang="en-US" sz="2400" kern="1200" dirty="0">
                <a:latin typeface="Garamond" panose="02020404030301010803" pitchFamily="18" charset="0"/>
                <a:cs typeface="Arial" pitchFamily="34" charset="0"/>
              </a:rPr>
              <a:t>behaviors)</a:t>
            </a:r>
            <a:endParaRPr lang="en-US" sz="2400" dirty="0">
              <a:latin typeface="Garamond" panose="02020404030301010803" pitchFamily="18" charset="0"/>
            </a:endParaRPr>
          </a:p>
        </p:txBody>
      </p:sp>
      <p:sp>
        <p:nvSpPr>
          <p:cNvPr id="23556"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22</a:t>
            </a:r>
            <a:endParaRPr lang="en-CA" altLang="en-US" sz="1400">
              <a:solidFill>
                <a:srgbClr val="00AAD2"/>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kern="1200" dirty="0">
                <a:cs typeface="Arial" charset="0"/>
              </a:rPr>
              <a:t>When abuse is disclosed or suspected Cont’d</a:t>
            </a:r>
            <a:br>
              <a:rPr lang="en-US" altLang="en-US" kern="1200" dirty="0">
                <a:cs typeface="Arial" charset="0"/>
              </a:rPr>
            </a:br>
            <a:endParaRPr lang="en-US" dirty="0"/>
          </a:p>
        </p:txBody>
      </p:sp>
      <p:sp>
        <p:nvSpPr>
          <p:cNvPr id="3" name="Content Placeholder 2"/>
          <p:cNvSpPr>
            <a:spLocks noGrp="1"/>
          </p:cNvSpPr>
          <p:nvPr>
            <p:ph idx="1"/>
          </p:nvPr>
        </p:nvSpPr>
        <p:spPr/>
        <p:txBody>
          <a:bodyPr/>
          <a:lstStyle/>
          <a:p>
            <a:pPr marL="342900" indent="-342900">
              <a:buFont typeface="Arial" charset="0"/>
              <a:buChar char="•"/>
              <a:defRPr/>
            </a:pPr>
            <a:r>
              <a:rPr lang="en-US" sz="2400" kern="1200" dirty="0">
                <a:latin typeface="Garamond" panose="02020404030301010803" pitchFamily="18" charset="0"/>
                <a:cs typeface="Arial" pitchFamily="34" charset="0"/>
              </a:rPr>
              <a:t>Thank </a:t>
            </a:r>
            <a:r>
              <a:rPr lang="en-US" sz="2400" kern="1200" dirty="0" smtClean="0">
                <a:latin typeface="Garamond" panose="02020404030301010803" pitchFamily="18" charset="0"/>
                <a:cs typeface="Arial" pitchFamily="34" charset="0"/>
              </a:rPr>
              <a:t>individual </a:t>
            </a:r>
            <a:r>
              <a:rPr lang="en-US" sz="2400" kern="1200" dirty="0">
                <a:latin typeface="Garamond" panose="02020404030301010803" pitchFamily="18" charset="0"/>
                <a:cs typeface="Arial" pitchFamily="34" charset="0"/>
              </a:rPr>
              <a:t>for being honest and acknowledge their courage for talking about something </a:t>
            </a:r>
            <a:r>
              <a:rPr lang="en-US" sz="2400" kern="1200" dirty="0" smtClean="0">
                <a:latin typeface="Garamond" panose="02020404030301010803" pitchFamily="18" charset="0"/>
                <a:cs typeface="Arial" pitchFamily="34" charset="0"/>
              </a:rPr>
              <a:t>difficult</a:t>
            </a:r>
          </a:p>
          <a:p>
            <a:pPr marL="0" indent="0">
              <a:buFontTx/>
              <a:buNone/>
              <a:defRPr/>
            </a:pPr>
            <a:endParaRPr lang="en-US" sz="2400" kern="1200" dirty="0">
              <a:latin typeface="Garamond" panose="02020404030301010803" pitchFamily="18" charset="0"/>
              <a:cs typeface="Arial" pitchFamily="34" charset="0"/>
            </a:endParaRPr>
          </a:p>
          <a:p>
            <a:pPr marL="342900" indent="-342900">
              <a:buFont typeface="Arial" charset="0"/>
              <a:buChar char="•"/>
              <a:defRPr/>
            </a:pPr>
            <a:r>
              <a:rPr lang="en-US" sz="2400" kern="1200" dirty="0">
                <a:latin typeface="Garamond" panose="02020404030301010803" pitchFamily="18" charset="0"/>
                <a:cs typeface="Arial" pitchFamily="34" charset="0"/>
              </a:rPr>
              <a:t>Be supportive, tell </a:t>
            </a:r>
            <a:r>
              <a:rPr lang="en-US" sz="2400" kern="1200" dirty="0" smtClean="0">
                <a:latin typeface="Garamond" panose="02020404030301010803" pitchFamily="18" charset="0"/>
                <a:cs typeface="Arial" pitchFamily="34" charset="0"/>
              </a:rPr>
              <a:t>individual </a:t>
            </a:r>
            <a:r>
              <a:rPr lang="en-US" sz="2400" kern="1200" dirty="0">
                <a:latin typeface="Garamond" panose="02020404030301010803" pitchFamily="18" charset="0"/>
                <a:cs typeface="Arial" pitchFamily="34" charset="0"/>
              </a:rPr>
              <a:t>you believe what he/she is saying and thank him/her for helping you </a:t>
            </a:r>
            <a:r>
              <a:rPr lang="en-US" sz="2400" kern="1200" dirty="0" smtClean="0">
                <a:latin typeface="Garamond" panose="02020404030301010803" pitchFamily="18" charset="0"/>
                <a:cs typeface="Arial" pitchFamily="34" charset="0"/>
              </a:rPr>
              <a:t>understand</a:t>
            </a:r>
          </a:p>
          <a:p>
            <a:pPr marL="0" indent="0">
              <a:buFontTx/>
              <a:buNone/>
              <a:defRPr/>
            </a:pPr>
            <a:endParaRPr lang="en-US" sz="2400" kern="1200" dirty="0">
              <a:latin typeface="Garamond" panose="02020404030301010803" pitchFamily="18" charset="0"/>
              <a:cs typeface="Arial" pitchFamily="34" charset="0"/>
            </a:endParaRPr>
          </a:p>
          <a:p>
            <a:pPr marL="342900" indent="-342900">
              <a:buFont typeface="Arial" charset="0"/>
              <a:buChar char="•"/>
              <a:defRPr/>
            </a:pPr>
            <a:r>
              <a:rPr lang="en-US" sz="2400" kern="1200" dirty="0">
                <a:latin typeface="Garamond" panose="02020404030301010803" pitchFamily="18" charset="0"/>
                <a:cs typeface="Arial" pitchFamily="34" charset="0"/>
              </a:rPr>
              <a:t>Reassure </a:t>
            </a:r>
            <a:r>
              <a:rPr lang="en-US" sz="2400" kern="1200" dirty="0" smtClean="0">
                <a:latin typeface="Garamond" panose="02020404030301010803" pitchFamily="18" charset="0"/>
                <a:cs typeface="Arial" pitchFamily="34" charset="0"/>
              </a:rPr>
              <a:t>individual </a:t>
            </a:r>
            <a:r>
              <a:rPr lang="en-US" sz="2400" kern="1200" dirty="0">
                <a:latin typeface="Garamond" panose="02020404030301010803" pitchFamily="18" charset="0"/>
                <a:cs typeface="Arial" pitchFamily="34" charset="0"/>
              </a:rPr>
              <a:t>that he/she did the right thing by telling you and it is not his/her fault</a:t>
            </a:r>
          </a:p>
          <a:p>
            <a:pPr>
              <a:defRPr/>
            </a:pPr>
            <a:endParaRPr lang="en-US" dirty="0"/>
          </a:p>
        </p:txBody>
      </p:sp>
      <p:sp>
        <p:nvSpPr>
          <p:cNvPr id="24580"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23</a:t>
            </a:r>
            <a:endParaRPr lang="en-CA" altLang="en-US" sz="1400">
              <a:solidFill>
                <a:srgbClr val="00AAD2"/>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kern="1200" dirty="0">
                <a:cs typeface="Arial" charset="0"/>
              </a:rPr>
              <a:t>When abuse is disclosed or suspected Cont’d</a:t>
            </a:r>
            <a:br>
              <a:rPr lang="en-US" altLang="en-US" kern="1200" dirty="0">
                <a:cs typeface="Arial" charset="0"/>
              </a:rPr>
            </a:b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defRPr/>
            </a:pPr>
            <a:r>
              <a:rPr lang="en-US" sz="2400" kern="1200" dirty="0">
                <a:latin typeface="Garamond" panose="02020404030301010803" pitchFamily="18" charset="0"/>
                <a:cs typeface="Arial" pitchFamily="34" charset="0"/>
              </a:rPr>
              <a:t>Do </a:t>
            </a:r>
            <a:r>
              <a:rPr lang="en-US" sz="2400" b="1" u="sng" kern="1200" dirty="0">
                <a:latin typeface="Garamond" panose="02020404030301010803" pitchFamily="18" charset="0"/>
                <a:cs typeface="Arial" pitchFamily="34" charset="0"/>
              </a:rPr>
              <a:t>not</a:t>
            </a:r>
            <a:r>
              <a:rPr lang="en-US" sz="2400" kern="1200" dirty="0" smtClean="0">
                <a:latin typeface="Garamond" panose="02020404030301010803" pitchFamily="18" charset="0"/>
                <a:cs typeface="Arial" pitchFamily="34" charset="0"/>
              </a:rPr>
              <a:t>:</a:t>
            </a:r>
          </a:p>
          <a:p>
            <a:pPr marL="0" indent="0">
              <a:buFontTx/>
              <a:buNone/>
              <a:defRPr/>
            </a:pPr>
            <a:endParaRPr lang="en-US" sz="2400" kern="1200" dirty="0">
              <a:latin typeface="Garamond" panose="02020404030301010803" pitchFamily="18" charset="0"/>
              <a:cs typeface="Arial" pitchFamily="34" charset="0"/>
            </a:endParaRPr>
          </a:p>
          <a:p>
            <a:pPr marL="677863" lvl="1" indent="-342900">
              <a:buFont typeface="Courier New" panose="02070309020205020404" pitchFamily="49" charset="0"/>
              <a:buChar char="o"/>
              <a:defRPr/>
            </a:pPr>
            <a:r>
              <a:rPr lang="en-US" sz="2200" kern="1200" dirty="0">
                <a:solidFill>
                  <a:srgbClr val="005072"/>
                </a:solidFill>
                <a:latin typeface="Garamond" panose="02020404030301010803" pitchFamily="18" charset="0"/>
                <a:cs typeface="Arial" pitchFamily="34" charset="0"/>
              </a:rPr>
              <a:t>Express shock, panic or </a:t>
            </a:r>
            <a:r>
              <a:rPr lang="en-US" sz="2200" kern="1200" dirty="0" smtClean="0">
                <a:solidFill>
                  <a:srgbClr val="005072"/>
                </a:solidFill>
                <a:latin typeface="Garamond" panose="02020404030301010803" pitchFamily="18" charset="0"/>
                <a:cs typeface="Arial" pitchFamily="34" charset="0"/>
              </a:rPr>
              <a:t>disbelief</a:t>
            </a:r>
          </a:p>
          <a:p>
            <a:pPr marL="334963" lvl="1" indent="0">
              <a:buFontTx/>
              <a:buNone/>
              <a:defRPr/>
            </a:pPr>
            <a:endParaRPr lang="en-US" sz="2200" kern="1200" dirty="0">
              <a:solidFill>
                <a:srgbClr val="005072"/>
              </a:solidFill>
              <a:latin typeface="Garamond" panose="02020404030301010803" pitchFamily="18" charset="0"/>
              <a:cs typeface="Arial" pitchFamily="34" charset="0"/>
            </a:endParaRPr>
          </a:p>
          <a:p>
            <a:pPr marL="677863" lvl="1" indent="-342900">
              <a:buFont typeface="Courier New" panose="02070309020205020404" pitchFamily="49" charset="0"/>
              <a:buChar char="o"/>
              <a:defRPr/>
            </a:pPr>
            <a:r>
              <a:rPr lang="en-US" sz="2200" kern="1200" dirty="0">
                <a:solidFill>
                  <a:srgbClr val="005072"/>
                </a:solidFill>
                <a:latin typeface="Garamond" panose="02020404030301010803" pitchFamily="18" charset="0"/>
                <a:cs typeface="Arial" pitchFamily="34" charset="0"/>
              </a:rPr>
              <a:t>Directly question the </a:t>
            </a:r>
            <a:r>
              <a:rPr lang="en-US" sz="2200" kern="1200" dirty="0" smtClean="0">
                <a:solidFill>
                  <a:srgbClr val="005072"/>
                </a:solidFill>
                <a:latin typeface="Garamond" panose="02020404030301010803" pitchFamily="18" charset="0"/>
                <a:cs typeface="Arial" pitchFamily="34" charset="0"/>
              </a:rPr>
              <a:t>individual </a:t>
            </a:r>
            <a:r>
              <a:rPr lang="en-US" sz="2200" kern="1200" dirty="0">
                <a:solidFill>
                  <a:srgbClr val="005072"/>
                </a:solidFill>
                <a:latin typeface="Garamond" panose="02020404030301010803" pitchFamily="18" charset="0"/>
                <a:cs typeface="Arial" pitchFamily="34" charset="0"/>
              </a:rPr>
              <a:t>or suggest words for </a:t>
            </a:r>
            <a:r>
              <a:rPr lang="en-US" sz="2200" kern="1200" dirty="0" smtClean="0">
                <a:solidFill>
                  <a:srgbClr val="005072"/>
                </a:solidFill>
                <a:latin typeface="Garamond" panose="02020404030301010803" pitchFamily="18" charset="0"/>
                <a:cs typeface="Arial" pitchFamily="34" charset="0"/>
              </a:rPr>
              <a:t>him/her</a:t>
            </a:r>
          </a:p>
          <a:p>
            <a:pPr marL="334963" lvl="1" indent="0">
              <a:buFontTx/>
              <a:buNone/>
              <a:defRPr/>
            </a:pPr>
            <a:endParaRPr lang="en-US" sz="2200" kern="1200" dirty="0">
              <a:solidFill>
                <a:srgbClr val="005072"/>
              </a:solidFill>
              <a:latin typeface="Garamond" panose="02020404030301010803" pitchFamily="18" charset="0"/>
              <a:cs typeface="Arial" pitchFamily="34" charset="0"/>
            </a:endParaRPr>
          </a:p>
          <a:p>
            <a:pPr marL="677863" lvl="1" indent="-342900">
              <a:buFont typeface="Courier New" panose="02070309020205020404" pitchFamily="49" charset="0"/>
              <a:buChar char="o"/>
              <a:defRPr/>
            </a:pPr>
            <a:r>
              <a:rPr lang="en-US" sz="2200" kern="1200" dirty="0">
                <a:solidFill>
                  <a:srgbClr val="005072"/>
                </a:solidFill>
                <a:latin typeface="Garamond" panose="02020404030301010803" pitchFamily="18" charset="0"/>
                <a:cs typeface="Arial" pitchFamily="34" charset="0"/>
              </a:rPr>
              <a:t>Make promises you cannot keep (e.g. not telling someone else</a:t>
            </a:r>
            <a:r>
              <a:rPr lang="en-US" sz="2200" kern="1200" dirty="0" smtClean="0">
                <a:solidFill>
                  <a:srgbClr val="005072"/>
                </a:solidFill>
                <a:latin typeface="Garamond" panose="02020404030301010803" pitchFamily="18" charset="0"/>
                <a:cs typeface="Arial" pitchFamily="34" charset="0"/>
              </a:rPr>
              <a:t>)</a:t>
            </a:r>
          </a:p>
          <a:p>
            <a:pPr marL="334963" lvl="1" indent="0">
              <a:buFontTx/>
              <a:buNone/>
              <a:defRPr/>
            </a:pPr>
            <a:endParaRPr lang="en-US" sz="2200" kern="1200" dirty="0">
              <a:solidFill>
                <a:srgbClr val="005072"/>
              </a:solidFill>
              <a:latin typeface="Garamond" panose="02020404030301010803" pitchFamily="18" charset="0"/>
              <a:cs typeface="Arial" pitchFamily="34" charset="0"/>
            </a:endParaRPr>
          </a:p>
          <a:p>
            <a:pPr marL="677863" lvl="1" indent="-342900">
              <a:buFont typeface="Courier New" panose="02070309020205020404" pitchFamily="49" charset="0"/>
              <a:buChar char="o"/>
              <a:defRPr/>
            </a:pPr>
            <a:r>
              <a:rPr lang="en-US" sz="2200" kern="1200" dirty="0">
                <a:solidFill>
                  <a:srgbClr val="005072"/>
                </a:solidFill>
                <a:latin typeface="Garamond" panose="02020404030301010803" pitchFamily="18" charset="0"/>
                <a:cs typeface="Arial" pitchFamily="34" charset="0"/>
              </a:rPr>
              <a:t>Contact the person who is responsible/accused</a:t>
            </a:r>
          </a:p>
          <a:p>
            <a:pPr>
              <a:defRPr/>
            </a:pPr>
            <a:endParaRPr lang="en-US" dirty="0"/>
          </a:p>
        </p:txBody>
      </p:sp>
      <p:sp>
        <p:nvSpPr>
          <p:cNvPr id="25604"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24</a:t>
            </a:r>
            <a:endParaRPr lang="en-CA" altLang="en-US" sz="1400">
              <a:solidFill>
                <a:srgbClr val="00AAD2"/>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kern="1200" dirty="0">
                <a:cs typeface="Arial" pitchFamily="34" charset="0"/>
              </a:rPr>
              <a:t>How to Report Abuse?</a:t>
            </a:r>
            <a:endParaRPr lang="en-US" dirty="0"/>
          </a:p>
        </p:txBody>
      </p:sp>
      <p:sp>
        <p:nvSpPr>
          <p:cNvPr id="3" name="Content Placeholder 2"/>
          <p:cNvSpPr>
            <a:spLocks noGrp="1"/>
          </p:cNvSpPr>
          <p:nvPr>
            <p:ph idx="1"/>
          </p:nvPr>
        </p:nvSpPr>
        <p:spPr/>
        <p:txBody>
          <a:bodyPr/>
          <a:lstStyle/>
          <a:p>
            <a:pPr marL="0" indent="0">
              <a:spcBef>
                <a:spcPts val="1200"/>
              </a:spcBef>
              <a:spcAft>
                <a:spcPts val="0"/>
              </a:spcAft>
              <a:buFontTx/>
              <a:buNone/>
              <a:defRPr/>
            </a:pPr>
            <a:r>
              <a:rPr lang="en-US" sz="2800" b="1" kern="1200" dirty="0">
                <a:latin typeface="Garamond" panose="02020404030301010803" pitchFamily="18" charset="0"/>
                <a:cs typeface="Arial" pitchFamily="34" charset="0"/>
              </a:rPr>
              <a:t>Obligation to Report</a:t>
            </a:r>
          </a:p>
          <a:p>
            <a:pPr marL="342900" indent="-342900">
              <a:spcBef>
                <a:spcPts val="1200"/>
              </a:spcBef>
              <a:spcAft>
                <a:spcPts val="0"/>
              </a:spcAft>
              <a:buFont typeface="Arial" pitchFamily="34" charset="0"/>
              <a:buChar char="•"/>
              <a:defRPr/>
            </a:pPr>
            <a:r>
              <a:rPr lang="en-US" sz="2400" kern="1200" dirty="0">
                <a:latin typeface="Garamond" panose="02020404030301010803" pitchFamily="18" charset="0"/>
                <a:cs typeface="Arial" pitchFamily="34" charset="0"/>
              </a:rPr>
              <a:t>In all circumstances, the </a:t>
            </a:r>
            <a:r>
              <a:rPr lang="en-US" sz="2400" kern="1200" dirty="0" smtClean="0">
                <a:latin typeface="Garamond" panose="02020404030301010803" pitchFamily="18" charset="0"/>
                <a:cs typeface="Arial" pitchFamily="34" charset="0"/>
              </a:rPr>
              <a:t>Region </a:t>
            </a:r>
            <a:r>
              <a:rPr lang="en-US" sz="2400" kern="1200" dirty="0">
                <a:latin typeface="Garamond" panose="02020404030301010803" pitchFamily="18" charset="0"/>
                <a:cs typeface="Arial" pitchFamily="34" charset="0"/>
              </a:rPr>
              <a:t>must be notified of a reported </a:t>
            </a:r>
            <a:r>
              <a:rPr lang="en-US" sz="2400" kern="1200" dirty="0" smtClean="0">
                <a:latin typeface="Garamond" panose="02020404030301010803" pitchFamily="18" charset="0"/>
                <a:cs typeface="Arial" pitchFamily="34" charset="0"/>
              </a:rPr>
              <a:t>incident</a:t>
            </a:r>
          </a:p>
          <a:p>
            <a:pPr marL="0" indent="0">
              <a:spcBef>
                <a:spcPts val="1200"/>
              </a:spcBef>
              <a:spcAft>
                <a:spcPts val="0"/>
              </a:spcAft>
              <a:buFontTx/>
              <a:buNone/>
              <a:defRPr/>
            </a:pPr>
            <a:endParaRPr lang="en-US" sz="2400" kern="1200" dirty="0">
              <a:latin typeface="Garamond" panose="02020404030301010803" pitchFamily="18" charset="0"/>
              <a:cs typeface="Arial" pitchFamily="34" charset="0"/>
            </a:endParaRPr>
          </a:p>
          <a:p>
            <a:pPr marL="342900" indent="-342900">
              <a:buFont typeface="Arial" charset="0"/>
              <a:buChar char="•"/>
              <a:defRPr/>
            </a:pPr>
            <a:r>
              <a:rPr lang="en-US" sz="2400" kern="1200" dirty="0">
                <a:latin typeface="Garamond" panose="02020404030301010803" pitchFamily="18" charset="0"/>
                <a:cs typeface="Arial" pitchFamily="34" charset="0"/>
              </a:rPr>
              <a:t>When Albertans believe serious abuse has occurred, they should contact a Protection of Persons in Care Complaints Officer through the Safeguards for Vulnerable Adults Reporting Line at 1-888-357-9339 and press option #</a:t>
            </a:r>
            <a:r>
              <a:rPr lang="en-US" sz="2400" kern="1200" dirty="0" smtClean="0">
                <a:latin typeface="Garamond" panose="02020404030301010803" pitchFamily="18" charset="0"/>
                <a:cs typeface="Arial" pitchFamily="34" charset="0"/>
              </a:rPr>
              <a:t>1</a:t>
            </a:r>
            <a:endParaRPr lang="en-US" sz="2400" kern="1200" dirty="0">
              <a:latin typeface="Garamond" panose="02020404030301010803" pitchFamily="18" charset="0"/>
              <a:cs typeface="Arial" pitchFamily="34" charset="0"/>
            </a:endParaRPr>
          </a:p>
        </p:txBody>
      </p:sp>
      <p:sp>
        <p:nvSpPr>
          <p:cNvPr id="26628"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25</a:t>
            </a:r>
            <a:endParaRPr lang="en-CA" altLang="en-US" sz="1400">
              <a:solidFill>
                <a:srgbClr val="00AAD2"/>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kern="1200" dirty="0">
                <a:cs typeface="Arial" pitchFamily="34" charset="0"/>
              </a:rPr>
              <a:t>Reporting Abuse – General Guidelines</a:t>
            </a:r>
            <a:endParaRPr lang="en-US" dirty="0"/>
          </a:p>
        </p:txBody>
      </p:sp>
      <p:sp>
        <p:nvSpPr>
          <p:cNvPr id="3" name="Content Placeholder 2"/>
          <p:cNvSpPr>
            <a:spLocks noGrp="1"/>
          </p:cNvSpPr>
          <p:nvPr>
            <p:ph idx="1"/>
          </p:nvPr>
        </p:nvSpPr>
        <p:spPr/>
        <p:txBody>
          <a:bodyPr/>
          <a:lstStyle/>
          <a:p>
            <a:pPr marL="342900" indent="-342900">
              <a:buFont typeface="Arial" charset="0"/>
              <a:buChar char="•"/>
              <a:defRPr/>
            </a:pPr>
            <a:r>
              <a:rPr lang="en-US" altLang="en-US" sz="2400" kern="1200" dirty="0">
                <a:latin typeface="Garamond" panose="02020404030301010803" pitchFamily="18" charset="0"/>
                <a:cs typeface="Arial" charset="0"/>
              </a:rPr>
              <a:t>It is mandatory to report any incident of suspected abuse </a:t>
            </a:r>
            <a:r>
              <a:rPr lang="en-US" altLang="en-US" sz="2400" kern="1200" dirty="0" smtClean="0">
                <a:latin typeface="Garamond" panose="02020404030301010803" pitchFamily="18" charset="0"/>
                <a:cs typeface="Arial" charset="0"/>
              </a:rPr>
              <a:t>immediately</a:t>
            </a:r>
            <a:endParaRPr lang="en-US" altLang="en-US" sz="2400" kern="1200" dirty="0">
              <a:latin typeface="Garamond" panose="02020404030301010803" pitchFamily="18" charset="0"/>
              <a:cs typeface="Arial" charset="0"/>
            </a:endParaRPr>
          </a:p>
          <a:p>
            <a:pPr marL="0" indent="0">
              <a:buFontTx/>
              <a:buNone/>
              <a:defRPr/>
            </a:pPr>
            <a:endParaRPr lang="en-US" altLang="en-US" sz="800" kern="1200" dirty="0" smtClean="0">
              <a:latin typeface="Garamond" panose="02020404030301010803" pitchFamily="18" charset="0"/>
              <a:cs typeface="Arial" charset="0"/>
            </a:endParaRPr>
          </a:p>
          <a:p>
            <a:pPr marL="341313" indent="-341313">
              <a:buFont typeface="Arial" pitchFamily="34" charset="0"/>
              <a:buChar char="•"/>
              <a:defRPr/>
            </a:pPr>
            <a:r>
              <a:rPr lang="en-US" altLang="en-US" sz="2400" kern="1200" dirty="0">
                <a:latin typeface="Garamond" panose="02020404030301010803" pitchFamily="18" charset="0"/>
                <a:cs typeface="Arial" charset="0"/>
              </a:rPr>
              <a:t>If an </a:t>
            </a:r>
            <a:r>
              <a:rPr lang="en-US" altLang="en-US" sz="2400" kern="1200" dirty="0" smtClean="0">
                <a:latin typeface="Garamond" panose="02020404030301010803" pitchFamily="18" charset="0"/>
                <a:cs typeface="Arial" charset="0"/>
              </a:rPr>
              <a:t>individual’s </a:t>
            </a:r>
            <a:r>
              <a:rPr lang="en-US" altLang="en-US" sz="2400" kern="1200" dirty="0">
                <a:latin typeface="Garamond" panose="02020404030301010803" pitchFamily="18" charset="0"/>
                <a:cs typeface="Arial" charset="0"/>
              </a:rPr>
              <a:t>safety or well-being is in immediate danger take action, which may include </a:t>
            </a:r>
            <a:r>
              <a:rPr lang="en-US" altLang="en-US" sz="2400" kern="1200" dirty="0" smtClean="0">
                <a:latin typeface="Garamond" panose="02020404030301010803" pitchFamily="18" charset="0"/>
                <a:cs typeface="Arial" charset="0"/>
              </a:rPr>
              <a:t> </a:t>
            </a:r>
            <a:r>
              <a:rPr lang="en-US" altLang="en-US" sz="2400" kern="1200" dirty="0">
                <a:latin typeface="Garamond" panose="02020404030301010803" pitchFamily="18" charset="0"/>
                <a:cs typeface="Arial" charset="0"/>
              </a:rPr>
              <a:t>contacting the </a:t>
            </a:r>
            <a:r>
              <a:rPr lang="en-US" altLang="en-US" sz="2400" kern="1200" dirty="0" smtClean="0">
                <a:latin typeface="Garamond" panose="02020404030301010803" pitchFamily="18" charset="0"/>
                <a:cs typeface="Arial" charset="0"/>
              </a:rPr>
              <a:t>police</a:t>
            </a:r>
            <a:endParaRPr lang="en-US" altLang="en-US" sz="2400" kern="1200" dirty="0">
              <a:latin typeface="Garamond" panose="02020404030301010803" pitchFamily="18" charset="0"/>
              <a:cs typeface="Arial" charset="0"/>
            </a:endParaRPr>
          </a:p>
          <a:p>
            <a:pPr marL="0" indent="0">
              <a:buFontTx/>
              <a:buNone/>
              <a:defRPr/>
            </a:pPr>
            <a:endParaRPr lang="en-US" altLang="en-US" sz="800" kern="1200" dirty="0">
              <a:latin typeface="Garamond" panose="02020404030301010803" pitchFamily="18" charset="0"/>
              <a:cs typeface="Arial" charset="0"/>
            </a:endParaRPr>
          </a:p>
          <a:p>
            <a:pPr marL="342900" indent="-342900">
              <a:buFont typeface="Arial" charset="0"/>
              <a:buChar char="•"/>
              <a:defRPr/>
            </a:pPr>
            <a:r>
              <a:rPr lang="en-US" altLang="en-US" sz="2400" kern="1200" dirty="0">
                <a:latin typeface="Garamond" panose="02020404030301010803" pitchFamily="18" charset="0"/>
                <a:cs typeface="Arial" charset="0"/>
              </a:rPr>
              <a:t>Service Providers or FMS Administrators are required to complete the Preliminary Report form and send it to </a:t>
            </a:r>
            <a:r>
              <a:rPr lang="en-US" altLang="en-US" sz="2400" kern="1200" dirty="0" smtClean="0">
                <a:latin typeface="Garamond" panose="02020404030301010803" pitchFamily="18" charset="0"/>
                <a:cs typeface="Arial" charset="0"/>
              </a:rPr>
              <a:t>the Region within </a:t>
            </a:r>
            <a:r>
              <a:rPr lang="en-US" altLang="en-US" sz="2400" kern="1200" dirty="0">
                <a:latin typeface="Garamond" panose="02020404030301010803" pitchFamily="18" charset="0"/>
                <a:cs typeface="Arial" charset="0"/>
              </a:rPr>
              <a:t>one working day of becoming aware of the </a:t>
            </a:r>
            <a:r>
              <a:rPr lang="en-US" altLang="en-US" sz="2400" kern="1200" dirty="0" smtClean="0">
                <a:latin typeface="Garamond" panose="02020404030301010803" pitchFamily="18" charset="0"/>
                <a:cs typeface="Arial" charset="0"/>
              </a:rPr>
              <a:t>incident</a:t>
            </a:r>
          </a:p>
          <a:p>
            <a:pPr marL="0" indent="0">
              <a:buFontTx/>
              <a:buNone/>
              <a:defRPr/>
            </a:pPr>
            <a:endParaRPr lang="en-US" altLang="en-US" sz="800" kern="1200" dirty="0">
              <a:latin typeface="Garamond" panose="02020404030301010803" pitchFamily="18" charset="0"/>
              <a:cs typeface="Arial" charset="0"/>
            </a:endParaRPr>
          </a:p>
          <a:p>
            <a:pPr marL="342900" lvl="1" indent="-342900">
              <a:buFont typeface="Arial" charset="0"/>
              <a:buChar char="•"/>
              <a:defRPr/>
            </a:pPr>
            <a:r>
              <a:rPr lang="en-US" altLang="en-US" sz="2400" kern="1200" dirty="0">
                <a:solidFill>
                  <a:srgbClr val="005072"/>
                </a:solidFill>
                <a:latin typeface="Garamond" panose="02020404030301010803" pitchFamily="18" charset="0"/>
                <a:ea typeface="+mn-ea"/>
                <a:cs typeface="Arial" charset="0"/>
              </a:rPr>
              <a:t>All incidents of abuse must also be reported to </a:t>
            </a:r>
            <a:r>
              <a:rPr lang="en-US" altLang="en-US" sz="2400" kern="1200" dirty="0" smtClean="0">
                <a:solidFill>
                  <a:srgbClr val="005072"/>
                </a:solidFill>
                <a:latin typeface="Garamond" panose="02020404030301010803" pitchFamily="18" charset="0"/>
                <a:ea typeface="+mn-ea"/>
                <a:cs typeface="Arial" charset="0"/>
              </a:rPr>
              <a:t>the Region</a:t>
            </a:r>
            <a:endParaRPr lang="en-US" altLang="en-US" sz="2400" kern="1200" dirty="0">
              <a:solidFill>
                <a:srgbClr val="005072"/>
              </a:solidFill>
              <a:latin typeface="Garamond" panose="02020404030301010803" pitchFamily="18" charset="0"/>
              <a:ea typeface="+mn-ea"/>
              <a:cs typeface="Arial" charset="0"/>
            </a:endParaRPr>
          </a:p>
          <a:p>
            <a:pPr marL="0" indent="0">
              <a:buFontTx/>
              <a:buNone/>
              <a:defRPr/>
            </a:pPr>
            <a:endParaRPr lang="en-US" dirty="0"/>
          </a:p>
        </p:txBody>
      </p:sp>
      <p:sp>
        <p:nvSpPr>
          <p:cNvPr id="27652"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26</a:t>
            </a:r>
            <a:endParaRPr lang="en-CA" altLang="en-US" sz="1400">
              <a:solidFill>
                <a:srgbClr val="00AAD2"/>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kern="1200" dirty="0">
                <a:cs typeface="Arial" pitchFamily="34" charset="0"/>
              </a:rPr>
              <a:t>Reporting Abuse to PDD </a:t>
            </a:r>
            <a:endParaRPr lang="en-US" dirty="0"/>
          </a:p>
        </p:txBody>
      </p:sp>
      <p:sp>
        <p:nvSpPr>
          <p:cNvPr id="3" name="Content Placeholder 2"/>
          <p:cNvSpPr>
            <a:spLocks noGrp="1"/>
          </p:cNvSpPr>
          <p:nvPr>
            <p:ph idx="1"/>
          </p:nvPr>
        </p:nvSpPr>
        <p:spPr>
          <a:xfrm>
            <a:off x="482600" y="1476375"/>
            <a:ext cx="8229600" cy="4572000"/>
          </a:xfrm>
        </p:spPr>
        <p:txBody>
          <a:bodyPr/>
          <a:lstStyle/>
          <a:p>
            <a:pPr marL="342900" indent="-342900">
              <a:buFont typeface="Arial" pitchFamily="34" charset="0"/>
              <a:buChar char="•"/>
              <a:defRPr/>
            </a:pPr>
            <a:r>
              <a:rPr lang="en-US" altLang="en-US" sz="2400" kern="1200" dirty="0">
                <a:latin typeface="Garamond" panose="02020404030301010803" pitchFamily="18" charset="0"/>
                <a:cs typeface="Arial" pitchFamily="34" charset="0"/>
              </a:rPr>
              <a:t>All incidents of abuse must be reported to </a:t>
            </a:r>
            <a:r>
              <a:rPr lang="en-US" altLang="en-US" sz="2400" kern="1200" dirty="0" smtClean="0">
                <a:latin typeface="Garamond" panose="02020404030301010803" pitchFamily="18" charset="0"/>
                <a:cs typeface="Arial" pitchFamily="34" charset="0"/>
              </a:rPr>
              <a:t>the Region </a:t>
            </a:r>
            <a:r>
              <a:rPr lang="en-US" altLang="en-US" sz="2400" kern="1200" dirty="0">
                <a:latin typeface="Garamond" panose="02020404030301010803" pitchFamily="18" charset="0"/>
                <a:cs typeface="Arial" pitchFamily="34" charset="0"/>
              </a:rPr>
              <a:t>using the </a:t>
            </a:r>
            <a:r>
              <a:rPr lang="en-US" altLang="en-US" sz="2400" b="1" i="1" kern="1200" dirty="0">
                <a:latin typeface="Garamond" panose="02020404030301010803" pitchFamily="18" charset="0"/>
                <a:cs typeface="Arial" pitchFamily="34" charset="0"/>
              </a:rPr>
              <a:t>Preliminary Report </a:t>
            </a:r>
            <a:r>
              <a:rPr lang="en-US" altLang="en-US" sz="2400" b="1" i="1" kern="1200" dirty="0" smtClean="0">
                <a:latin typeface="Garamond" panose="02020404030301010803" pitchFamily="18" charset="0"/>
                <a:cs typeface="Arial" pitchFamily="34" charset="0"/>
              </a:rPr>
              <a:t>form</a:t>
            </a:r>
            <a:endParaRPr lang="en-US" altLang="en-US" sz="2400" b="1" i="1" kern="1200" dirty="0">
              <a:latin typeface="Garamond" panose="02020404030301010803" pitchFamily="18" charset="0"/>
              <a:cs typeface="Arial" pitchFamily="34" charset="0"/>
            </a:endParaRPr>
          </a:p>
          <a:p>
            <a:pPr marL="0" indent="0">
              <a:buFontTx/>
              <a:buNone/>
              <a:defRPr/>
            </a:pPr>
            <a:endParaRPr lang="en-US" altLang="en-US" sz="800" kern="1200" dirty="0">
              <a:latin typeface="Garamond" panose="02020404030301010803" pitchFamily="18" charset="0"/>
              <a:cs typeface="Arial" pitchFamily="34" charset="0"/>
            </a:endParaRPr>
          </a:p>
          <a:p>
            <a:pPr marL="342900" indent="-342900">
              <a:buFont typeface="Arial" pitchFamily="34" charset="0"/>
              <a:buChar char="•"/>
              <a:defRPr/>
            </a:pPr>
            <a:r>
              <a:rPr lang="en-US" altLang="en-US" sz="2400" kern="1200" dirty="0">
                <a:latin typeface="Garamond" panose="02020404030301010803" pitchFamily="18" charset="0"/>
                <a:cs typeface="Arial" pitchFamily="34" charset="0"/>
              </a:rPr>
              <a:t>The Preliminary Report is sent to </a:t>
            </a:r>
            <a:r>
              <a:rPr lang="en-US" altLang="en-US" sz="2400" kern="1200" dirty="0" smtClean="0">
                <a:latin typeface="Garamond" panose="02020404030301010803" pitchFamily="18" charset="0"/>
                <a:cs typeface="Arial" pitchFamily="34" charset="0"/>
              </a:rPr>
              <a:t>the </a:t>
            </a:r>
            <a:r>
              <a:rPr lang="en-US" altLang="en-US" sz="2400" kern="1200" dirty="0">
                <a:latin typeface="Garamond" panose="02020404030301010803" pitchFamily="18" charset="0"/>
                <a:cs typeface="Arial" pitchFamily="34" charset="0"/>
              </a:rPr>
              <a:t>R</a:t>
            </a:r>
            <a:r>
              <a:rPr lang="en-US" altLang="en-US" sz="2400" kern="1200" dirty="0" smtClean="0">
                <a:latin typeface="Garamond" panose="02020404030301010803" pitchFamily="18" charset="0"/>
                <a:cs typeface="Arial" pitchFamily="34" charset="0"/>
              </a:rPr>
              <a:t>egion </a:t>
            </a:r>
            <a:r>
              <a:rPr lang="en-US" altLang="en-US" sz="2400" kern="1200" dirty="0">
                <a:latin typeface="Garamond" panose="02020404030301010803" pitchFamily="18" charset="0"/>
                <a:cs typeface="Arial" pitchFamily="34" charset="0"/>
              </a:rPr>
              <a:t>within </a:t>
            </a:r>
            <a:r>
              <a:rPr lang="en-US" altLang="en-US" sz="2400" u="sng" kern="1200" dirty="0">
                <a:latin typeface="Garamond" panose="02020404030301010803" pitchFamily="18" charset="0"/>
                <a:cs typeface="Arial" pitchFamily="34" charset="0"/>
              </a:rPr>
              <a:t>one working day </a:t>
            </a:r>
            <a:r>
              <a:rPr lang="en-US" altLang="en-US" sz="2400" kern="1200" dirty="0">
                <a:latin typeface="Garamond" panose="02020404030301010803" pitchFamily="18" charset="0"/>
                <a:cs typeface="Arial" pitchFamily="34" charset="0"/>
              </a:rPr>
              <a:t>of becoming aware of the </a:t>
            </a:r>
            <a:r>
              <a:rPr lang="en-US" altLang="en-US" sz="2400" kern="1200" dirty="0" smtClean="0">
                <a:latin typeface="Garamond" panose="02020404030301010803" pitchFamily="18" charset="0"/>
                <a:cs typeface="Arial" pitchFamily="34" charset="0"/>
              </a:rPr>
              <a:t>incident</a:t>
            </a:r>
            <a:endParaRPr lang="en-US" altLang="en-US" sz="2400" kern="1200" dirty="0">
              <a:latin typeface="Garamond" panose="02020404030301010803" pitchFamily="18" charset="0"/>
              <a:cs typeface="Arial" pitchFamily="34" charset="0"/>
            </a:endParaRPr>
          </a:p>
          <a:p>
            <a:pPr marL="0" indent="0">
              <a:buFontTx/>
              <a:buNone/>
              <a:defRPr/>
            </a:pPr>
            <a:endParaRPr lang="en-US" altLang="en-US" sz="800" kern="1200" dirty="0">
              <a:latin typeface="Garamond" panose="02020404030301010803" pitchFamily="18" charset="0"/>
              <a:cs typeface="Arial" pitchFamily="34" charset="0"/>
            </a:endParaRPr>
          </a:p>
          <a:p>
            <a:pPr marL="342900" indent="-342900">
              <a:spcBef>
                <a:spcPts val="0"/>
              </a:spcBef>
              <a:spcAft>
                <a:spcPts val="0"/>
              </a:spcAft>
              <a:buSzPct val="80000"/>
              <a:buFont typeface="Symbol"/>
              <a:buChar char=""/>
              <a:defRPr/>
            </a:pPr>
            <a:r>
              <a:rPr lang="en-US" sz="2400" dirty="0" smtClean="0">
                <a:latin typeface="Garamond" panose="02020404030301010803" pitchFamily="18" charset="0"/>
                <a:ea typeface="Calibri"/>
                <a:cs typeface="Times New Roman"/>
              </a:rPr>
              <a:t>After the internal review is completed, a written Final Report must be submitted to the Region</a:t>
            </a:r>
            <a:endParaRPr lang="en-US" sz="800" dirty="0" smtClean="0">
              <a:latin typeface="Garamond" panose="02020404030301010803" pitchFamily="18" charset="0"/>
              <a:ea typeface="Calibri"/>
              <a:cs typeface="Times New Roman"/>
            </a:endParaRPr>
          </a:p>
          <a:p>
            <a:pPr marL="0" indent="0">
              <a:spcBef>
                <a:spcPts val="0"/>
              </a:spcBef>
              <a:spcAft>
                <a:spcPts val="0"/>
              </a:spcAft>
              <a:buSzPct val="80000"/>
              <a:buFontTx/>
              <a:buNone/>
              <a:defRPr/>
            </a:pPr>
            <a:r>
              <a:rPr lang="en-US" sz="800" dirty="0" smtClean="0">
                <a:latin typeface="Garamond" panose="02020404030301010803" pitchFamily="18" charset="0"/>
                <a:ea typeface="Calibri"/>
                <a:cs typeface="Times New Roman"/>
              </a:rPr>
              <a:t> </a:t>
            </a:r>
            <a:endParaRPr lang="en-US" sz="800" dirty="0" smtClean="0">
              <a:latin typeface="Garamond" panose="02020404030301010803" pitchFamily="18" charset="0"/>
              <a:ea typeface="Times New Roman"/>
              <a:cs typeface="Times New Roman"/>
            </a:endParaRPr>
          </a:p>
          <a:p>
            <a:pPr marL="677863" lvl="1" indent="-342900">
              <a:spcBef>
                <a:spcPts val="0"/>
              </a:spcBef>
              <a:spcAft>
                <a:spcPts val="0"/>
              </a:spcAft>
              <a:buFont typeface="Courier New" panose="02070309020205020404" pitchFamily="49" charset="0"/>
              <a:buChar char="o"/>
              <a:defRPr/>
            </a:pPr>
            <a:r>
              <a:rPr lang="en-US" sz="2000" b="1" dirty="0" smtClean="0">
                <a:latin typeface="Garamond" panose="02020404030301010803" pitchFamily="18" charset="0"/>
                <a:ea typeface="Times New Roman"/>
                <a:cs typeface="Times New Roman"/>
              </a:rPr>
              <a:t>This final report must be submitted within 30 days of the allegation being reported</a:t>
            </a:r>
            <a:endParaRPr lang="en-US" sz="2000" dirty="0">
              <a:latin typeface="Garamond" panose="02020404030301010803" pitchFamily="18" charset="0"/>
              <a:ea typeface="Times New Roman"/>
              <a:cs typeface="Times New Roman"/>
            </a:endParaRPr>
          </a:p>
          <a:p>
            <a:pPr marL="677863" lvl="1" indent="-342900">
              <a:spcBef>
                <a:spcPts val="0"/>
              </a:spcBef>
              <a:spcAft>
                <a:spcPts val="0"/>
              </a:spcAft>
              <a:buFont typeface="Courier New" panose="02070309020205020404" pitchFamily="49" charset="0"/>
              <a:buChar char="o"/>
              <a:defRPr/>
            </a:pPr>
            <a:r>
              <a:rPr lang="en-US" sz="2000" b="1" dirty="0" smtClean="0">
                <a:latin typeface="Garamond" panose="02020404030301010803" pitchFamily="18" charset="0"/>
                <a:ea typeface="Times New Roman"/>
                <a:cs typeface="Times New Roman"/>
              </a:rPr>
              <a:t>However, where the final report cannot be produced within 30 days, an interim report should be submitted every 30 days until a final report is completed</a:t>
            </a:r>
            <a:endParaRPr lang="en-US" sz="2000" dirty="0" smtClean="0">
              <a:latin typeface="Garamond" panose="02020404030301010803" pitchFamily="18" charset="0"/>
              <a:ea typeface="Times New Roman"/>
              <a:cs typeface="Times New Roman"/>
            </a:endParaRPr>
          </a:p>
          <a:p>
            <a:pPr marL="0" indent="0">
              <a:buFontTx/>
              <a:buNone/>
              <a:defRPr/>
            </a:pPr>
            <a:endParaRPr lang="en-US" dirty="0">
              <a:latin typeface="Garamond" panose="02020404030301010803" pitchFamily="18" charset="0"/>
            </a:endParaRPr>
          </a:p>
        </p:txBody>
      </p:sp>
      <p:sp>
        <p:nvSpPr>
          <p:cNvPr id="28676"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27</a:t>
            </a:r>
            <a:endParaRPr lang="en-CA" altLang="en-US" sz="1400">
              <a:solidFill>
                <a:srgbClr val="00AAD2"/>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kern="1200" dirty="0">
                <a:cs typeface="Arial" pitchFamily="34" charset="0"/>
              </a:rPr>
              <a:t>Reporting Abuse to PDD cont’d</a:t>
            </a:r>
            <a:endParaRPr lang="en-US" dirty="0"/>
          </a:p>
        </p:txBody>
      </p:sp>
      <p:sp>
        <p:nvSpPr>
          <p:cNvPr id="3" name="Content Placeholder 2"/>
          <p:cNvSpPr>
            <a:spLocks noGrp="1"/>
          </p:cNvSpPr>
          <p:nvPr>
            <p:ph idx="1"/>
          </p:nvPr>
        </p:nvSpPr>
        <p:spPr>
          <a:xfrm>
            <a:off x="457200" y="1600200"/>
            <a:ext cx="8229600" cy="4232275"/>
          </a:xfrm>
        </p:spPr>
        <p:txBody>
          <a:bodyPr/>
          <a:lstStyle/>
          <a:p>
            <a:pPr marL="185738" indent="-185738">
              <a:spcBef>
                <a:spcPts val="0"/>
              </a:spcBef>
              <a:spcAft>
                <a:spcPts val="0"/>
              </a:spcAft>
              <a:buFont typeface="Arial" charset="0"/>
              <a:buChar char="•"/>
              <a:defRPr/>
            </a:pPr>
            <a:r>
              <a:rPr lang="en-US" sz="2400" kern="1200" dirty="0">
                <a:latin typeface="Garamond" panose="02020404030301010803" pitchFamily="18" charset="0"/>
                <a:ea typeface="Times New Roman"/>
                <a:cs typeface="Arial" pitchFamily="34" charset="0"/>
              </a:rPr>
              <a:t>After the internal review is completed</a:t>
            </a:r>
            <a:r>
              <a:rPr lang="en-US" sz="2400" i="1" kern="1200" dirty="0">
                <a:latin typeface="Garamond" panose="02020404030301010803" pitchFamily="18" charset="0"/>
                <a:ea typeface="Times New Roman"/>
                <a:cs typeface="Arial" pitchFamily="34" charset="0"/>
              </a:rPr>
              <a:t>,</a:t>
            </a:r>
            <a:r>
              <a:rPr lang="en-US" sz="2400" kern="1200" dirty="0">
                <a:latin typeface="Garamond" panose="02020404030301010803" pitchFamily="18" charset="0"/>
                <a:ea typeface="Times New Roman"/>
                <a:cs typeface="Arial" pitchFamily="34" charset="0"/>
              </a:rPr>
              <a:t> a written F</a:t>
            </a:r>
            <a:r>
              <a:rPr lang="en-US" sz="2400" b="1" kern="1200" dirty="0">
                <a:latin typeface="Garamond" panose="02020404030301010803" pitchFamily="18" charset="0"/>
                <a:ea typeface="Times New Roman"/>
                <a:cs typeface="Arial" pitchFamily="34" charset="0"/>
              </a:rPr>
              <a:t>inal Report </a:t>
            </a:r>
            <a:r>
              <a:rPr lang="en-US" sz="2400" kern="1200" dirty="0">
                <a:latin typeface="Garamond" panose="02020404030301010803" pitchFamily="18" charset="0"/>
                <a:ea typeface="Times New Roman"/>
                <a:cs typeface="Arial" pitchFamily="34" charset="0"/>
              </a:rPr>
              <a:t>must be submitted to </a:t>
            </a:r>
            <a:r>
              <a:rPr lang="en-US" sz="2400" kern="1200" dirty="0" smtClean="0">
                <a:latin typeface="Garamond" panose="02020404030301010803" pitchFamily="18" charset="0"/>
                <a:ea typeface="Times New Roman"/>
                <a:cs typeface="Arial" pitchFamily="34" charset="0"/>
              </a:rPr>
              <a:t>the Region</a:t>
            </a:r>
            <a:endParaRPr lang="en-US" sz="2400" kern="1200" dirty="0">
              <a:latin typeface="Garamond" panose="02020404030301010803" pitchFamily="18" charset="0"/>
              <a:ea typeface="Times New Roman"/>
              <a:cs typeface="Arial" pitchFamily="34" charset="0"/>
            </a:endParaRPr>
          </a:p>
          <a:p>
            <a:pPr marL="457200" lvl="1" indent="-342900">
              <a:spcBef>
                <a:spcPts val="0"/>
              </a:spcBef>
              <a:spcAft>
                <a:spcPts val="0"/>
              </a:spcAft>
              <a:buSzPct val="80000"/>
              <a:buFont typeface="Courier New" panose="02070309020205020404" pitchFamily="49" charset="0"/>
              <a:buChar char="o"/>
              <a:defRPr/>
            </a:pPr>
            <a:r>
              <a:rPr lang="en-US" sz="2200" kern="1200" dirty="0">
                <a:solidFill>
                  <a:srgbClr val="005072"/>
                </a:solidFill>
                <a:latin typeface="Garamond" panose="02020404030301010803" pitchFamily="18" charset="0"/>
                <a:ea typeface="Times New Roman"/>
                <a:cs typeface="Arial" pitchFamily="34" charset="0"/>
              </a:rPr>
              <a:t>This final report must be submitted within 30 days of the allegation being </a:t>
            </a:r>
            <a:r>
              <a:rPr lang="en-US" sz="2200" kern="1200" dirty="0" smtClean="0">
                <a:solidFill>
                  <a:srgbClr val="005072"/>
                </a:solidFill>
                <a:latin typeface="Garamond" panose="02020404030301010803" pitchFamily="18" charset="0"/>
                <a:ea typeface="Times New Roman"/>
                <a:cs typeface="Arial" pitchFamily="34" charset="0"/>
              </a:rPr>
              <a:t>reported</a:t>
            </a:r>
            <a:endParaRPr lang="en-US" sz="2200" kern="1200" dirty="0">
              <a:solidFill>
                <a:srgbClr val="005072"/>
              </a:solidFill>
              <a:latin typeface="Garamond" panose="02020404030301010803" pitchFamily="18" charset="0"/>
              <a:ea typeface="Times New Roman"/>
              <a:cs typeface="Arial" pitchFamily="34" charset="0"/>
            </a:endParaRPr>
          </a:p>
          <a:p>
            <a:pPr marL="114300" lvl="1" indent="0">
              <a:spcBef>
                <a:spcPts val="0"/>
              </a:spcBef>
              <a:spcAft>
                <a:spcPts val="0"/>
              </a:spcAft>
              <a:buSzPct val="80000"/>
              <a:buFontTx/>
              <a:buNone/>
              <a:defRPr/>
            </a:pPr>
            <a:endParaRPr lang="en-US" sz="800" kern="1200" dirty="0">
              <a:solidFill>
                <a:srgbClr val="005072"/>
              </a:solidFill>
              <a:latin typeface="Garamond" panose="02020404030301010803" pitchFamily="18" charset="0"/>
              <a:ea typeface="Times New Roman"/>
              <a:cs typeface="Arial" pitchFamily="34" charset="0"/>
            </a:endParaRPr>
          </a:p>
          <a:p>
            <a:pPr marL="457200" lvl="1" indent="-342900">
              <a:spcBef>
                <a:spcPts val="0"/>
              </a:spcBef>
              <a:spcAft>
                <a:spcPts val="0"/>
              </a:spcAft>
              <a:buSzPct val="80000"/>
              <a:buFont typeface="Courier New" panose="02070309020205020404" pitchFamily="49" charset="0"/>
              <a:buChar char="o"/>
              <a:defRPr/>
            </a:pPr>
            <a:r>
              <a:rPr lang="en-US" sz="2200" kern="1200" dirty="0">
                <a:solidFill>
                  <a:srgbClr val="005072"/>
                </a:solidFill>
                <a:latin typeface="Garamond" panose="02020404030301010803" pitchFamily="18" charset="0"/>
                <a:ea typeface="Times New Roman"/>
                <a:cs typeface="Arial" pitchFamily="34" charset="0"/>
              </a:rPr>
              <a:t>However, where the final report cannot be produced within 30 days, an interim report should be submitted every 30 days until a final report is </a:t>
            </a:r>
            <a:r>
              <a:rPr lang="en-US" sz="2200" kern="1200" dirty="0" smtClean="0">
                <a:solidFill>
                  <a:srgbClr val="005072"/>
                </a:solidFill>
                <a:latin typeface="Garamond" panose="02020404030301010803" pitchFamily="18" charset="0"/>
                <a:ea typeface="Times New Roman"/>
                <a:cs typeface="Arial" pitchFamily="34" charset="0"/>
              </a:rPr>
              <a:t>completed</a:t>
            </a:r>
            <a:endParaRPr lang="en-US" sz="2200" kern="1200" dirty="0">
              <a:solidFill>
                <a:srgbClr val="005072"/>
              </a:solidFill>
              <a:latin typeface="Garamond" panose="02020404030301010803" pitchFamily="18" charset="0"/>
              <a:ea typeface="Times New Roman"/>
              <a:cs typeface="Arial" pitchFamily="34" charset="0"/>
            </a:endParaRPr>
          </a:p>
          <a:p>
            <a:pPr marL="114300" lvl="1" indent="0">
              <a:spcBef>
                <a:spcPts val="0"/>
              </a:spcBef>
              <a:spcAft>
                <a:spcPts val="0"/>
              </a:spcAft>
              <a:buSzPct val="80000"/>
              <a:buFontTx/>
              <a:buNone/>
              <a:defRPr/>
            </a:pPr>
            <a:endParaRPr lang="en-US" sz="800" kern="1200" dirty="0">
              <a:solidFill>
                <a:srgbClr val="005072"/>
              </a:solidFill>
              <a:latin typeface="Garamond" panose="02020404030301010803" pitchFamily="18" charset="0"/>
              <a:ea typeface="Times New Roman"/>
              <a:cs typeface="Arial" pitchFamily="34" charset="0"/>
            </a:endParaRPr>
          </a:p>
          <a:p>
            <a:pPr marL="457200" lvl="1" indent="-342900">
              <a:spcBef>
                <a:spcPts val="0"/>
              </a:spcBef>
              <a:spcAft>
                <a:spcPts val="0"/>
              </a:spcAft>
              <a:buSzPct val="80000"/>
              <a:buFont typeface="Courier New" panose="02070309020205020404" pitchFamily="49" charset="0"/>
              <a:buChar char="o"/>
              <a:defRPr/>
            </a:pPr>
            <a:r>
              <a:rPr lang="en-US" sz="2200" kern="1200" dirty="0">
                <a:solidFill>
                  <a:srgbClr val="005072"/>
                </a:solidFill>
                <a:latin typeface="Garamond" panose="02020404030301010803" pitchFamily="18" charset="0"/>
                <a:ea typeface="Times New Roman"/>
                <a:cs typeface="Arial" pitchFamily="34" charset="0"/>
              </a:rPr>
              <a:t>When interim report is received, </a:t>
            </a:r>
            <a:r>
              <a:rPr lang="en-US" sz="2200" kern="1200" dirty="0" smtClean="0">
                <a:solidFill>
                  <a:srgbClr val="005072"/>
                </a:solidFill>
                <a:latin typeface="Garamond" panose="02020404030301010803" pitchFamily="18" charset="0"/>
                <a:ea typeface="Times New Roman"/>
                <a:cs typeface="Arial" pitchFamily="34" charset="0"/>
              </a:rPr>
              <a:t> Regional </a:t>
            </a:r>
            <a:r>
              <a:rPr lang="en-US" sz="2200" kern="1200" dirty="0">
                <a:solidFill>
                  <a:srgbClr val="005072"/>
                </a:solidFill>
                <a:latin typeface="Garamond" panose="02020404030301010803" pitchFamily="18" charset="0"/>
                <a:ea typeface="Times New Roman"/>
                <a:cs typeface="Arial" pitchFamily="34" charset="0"/>
              </a:rPr>
              <a:t>staff will consider the circumstances reported as to the reason for not being able to complete the review and will confirm that the </a:t>
            </a:r>
            <a:r>
              <a:rPr lang="en-US" sz="2200" kern="1200" dirty="0" smtClean="0">
                <a:solidFill>
                  <a:srgbClr val="005072"/>
                </a:solidFill>
                <a:latin typeface="Garamond" panose="02020404030301010803" pitchFamily="18" charset="0"/>
                <a:ea typeface="Times New Roman"/>
                <a:cs typeface="Arial" pitchFamily="34" charset="0"/>
              </a:rPr>
              <a:t>individual </a:t>
            </a:r>
            <a:r>
              <a:rPr lang="en-US" sz="2200" kern="1200" dirty="0">
                <a:solidFill>
                  <a:srgbClr val="005072"/>
                </a:solidFill>
                <a:latin typeface="Garamond" panose="02020404030301010803" pitchFamily="18" charset="0"/>
                <a:ea typeface="Times New Roman"/>
                <a:cs typeface="Arial" pitchFamily="34" charset="0"/>
              </a:rPr>
              <a:t>is still </a:t>
            </a:r>
            <a:r>
              <a:rPr lang="en-US" sz="2200" kern="1200" dirty="0" smtClean="0">
                <a:solidFill>
                  <a:srgbClr val="005072"/>
                </a:solidFill>
                <a:latin typeface="Garamond" panose="02020404030301010803" pitchFamily="18" charset="0"/>
                <a:ea typeface="Times New Roman"/>
                <a:cs typeface="Arial" pitchFamily="34" charset="0"/>
              </a:rPr>
              <a:t>safe</a:t>
            </a:r>
            <a:endParaRPr lang="en-US" sz="2200" kern="1200" dirty="0">
              <a:solidFill>
                <a:srgbClr val="005072"/>
              </a:solidFill>
              <a:latin typeface="Garamond" panose="02020404030301010803" pitchFamily="18" charset="0"/>
              <a:ea typeface="Calibri"/>
              <a:cs typeface="Arial" pitchFamily="34" charset="0"/>
            </a:endParaRPr>
          </a:p>
          <a:p>
            <a:pPr>
              <a:buSzPct val="80000"/>
              <a:defRPr/>
            </a:pPr>
            <a:endParaRPr lang="en-US" sz="2400" dirty="0">
              <a:latin typeface="Garamond" panose="02020404030301010803" pitchFamily="18" charset="0"/>
            </a:endParaRPr>
          </a:p>
        </p:txBody>
      </p:sp>
      <p:sp>
        <p:nvSpPr>
          <p:cNvPr id="29700" name="TextBox 3"/>
          <p:cNvSpPr txBox="1">
            <a:spLocks noChangeArrowheads="1"/>
          </p:cNvSpPr>
          <p:nvPr/>
        </p:nvSpPr>
        <p:spPr bwMode="auto">
          <a:xfrm>
            <a:off x="8216900" y="6338888"/>
            <a:ext cx="7540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28</a:t>
            </a:r>
            <a:endParaRPr lang="en-CA" altLang="en-US" sz="1400">
              <a:solidFill>
                <a:srgbClr val="00AAD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kern="1200" dirty="0">
                <a:cs typeface="Arial" pitchFamily="34" charset="0"/>
              </a:rPr>
              <a:t>Confidentiality and Privacy</a:t>
            </a:r>
            <a:endParaRPr lang="en-US" dirty="0"/>
          </a:p>
        </p:txBody>
      </p:sp>
      <p:sp>
        <p:nvSpPr>
          <p:cNvPr id="3" name="Content Placeholder 2"/>
          <p:cNvSpPr>
            <a:spLocks noGrp="1"/>
          </p:cNvSpPr>
          <p:nvPr>
            <p:ph idx="1"/>
          </p:nvPr>
        </p:nvSpPr>
        <p:spPr>
          <a:xfrm>
            <a:off x="457200" y="1743075"/>
            <a:ext cx="8229600" cy="4311650"/>
          </a:xfrm>
        </p:spPr>
        <p:txBody>
          <a:bodyPr/>
          <a:lstStyle/>
          <a:p>
            <a:pPr marL="342900" indent="-342900">
              <a:buFont typeface="Arial" pitchFamily="34" charset="0"/>
              <a:buChar char="•"/>
              <a:defRPr/>
            </a:pPr>
            <a:r>
              <a:rPr lang="en-US" altLang="en-US" sz="2400" kern="1200" dirty="0" smtClean="0">
                <a:latin typeface="Garamond" panose="02020404030301010803" pitchFamily="18" charset="0"/>
                <a:cs typeface="Arial" pitchFamily="34" charset="0"/>
              </a:rPr>
              <a:t>individual’s </a:t>
            </a:r>
            <a:r>
              <a:rPr lang="en-US" altLang="en-US" sz="2400" kern="1200" dirty="0">
                <a:latin typeface="Garamond" panose="02020404030301010803" pitchFamily="18" charset="0"/>
                <a:cs typeface="Arial" pitchFamily="34" charset="0"/>
              </a:rPr>
              <a:t>privacy and confidentiality should be respected </a:t>
            </a:r>
            <a:endParaRPr lang="en-US" altLang="en-US" sz="2400" kern="1200" dirty="0" smtClean="0">
              <a:latin typeface="Garamond" panose="02020404030301010803" pitchFamily="18" charset="0"/>
              <a:cs typeface="Arial" pitchFamily="34" charset="0"/>
            </a:endParaRPr>
          </a:p>
          <a:p>
            <a:pPr marL="0" indent="0">
              <a:buFontTx/>
              <a:buNone/>
              <a:defRPr/>
            </a:pPr>
            <a:endParaRPr lang="en-US" altLang="en-US" sz="800" kern="1200" dirty="0">
              <a:latin typeface="Garamond" panose="02020404030301010803" pitchFamily="18" charset="0"/>
              <a:cs typeface="Arial" pitchFamily="34" charset="0"/>
            </a:endParaRPr>
          </a:p>
          <a:p>
            <a:pPr marL="342900" indent="-342900">
              <a:buFont typeface="Arial" pitchFamily="34" charset="0"/>
              <a:buChar char="•"/>
              <a:defRPr/>
            </a:pPr>
            <a:r>
              <a:rPr lang="en-US" altLang="en-US" sz="2400" kern="1200" dirty="0">
                <a:latin typeface="Garamond" panose="02020404030301010803" pitchFamily="18" charset="0"/>
                <a:cs typeface="Arial" pitchFamily="34" charset="0"/>
              </a:rPr>
              <a:t>In situations of suspected abuse, </a:t>
            </a:r>
            <a:r>
              <a:rPr lang="en-US" altLang="en-US" sz="2400" kern="1200" dirty="0" smtClean="0">
                <a:latin typeface="Garamond" panose="02020404030301010803" pitchFamily="18" charset="0"/>
                <a:cs typeface="Arial" pitchFamily="34" charset="0"/>
              </a:rPr>
              <a:t>individual’s </a:t>
            </a:r>
            <a:r>
              <a:rPr lang="en-US" altLang="en-US" sz="2400" kern="1200" dirty="0">
                <a:latin typeface="Garamond" panose="02020404030301010803" pitchFamily="18" charset="0"/>
                <a:cs typeface="Arial" pitchFamily="34" charset="0"/>
              </a:rPr>
              <a:t>personal information can and should be disclosed to third parties </a:t>
            </a:r>
            <a:r>
              <a:rPr lang="en-US" altLang="en-US" sz="2400" kern="1200" dirty="0">
                <a:latin typeface="Garamond" panose="02020404030301010803" pitchFamily="18" charset="0"/>
                <a:cs typeface="Times New Roman" pitchFamily="18" charset="0"/>
              </a:rPr>
              <a:t>(e.g. parties other </a:t>
            </a:r>
            <a:r>
              <a:rPr lang="en-US" altLang="en-US" sz="2400" kern="1200" dirty="0" smtClean="0">
                <a:latin typeface="Garamond" panose="02020404030301010803" pitchFamily="18" charset="0"/>
                <a:cs typeface="Times New Roman" pitchFamily="18" charset="0"/>
              </a:rPr>
              <a:t>than Regional </a:t>
            </a:r>
            <a:r>
              <a:rPr lang="en-US" altLang="en-US" sz="2400" kern="1200" dirty="0">
                <a:latin typeface="Garamond" panose="02020404030301010803" pitchFamily="18" charset="0"/>
                <a:cs typeface="Times New Roman" pitchFamily="18" charset="0"/>
              </a:rPr>
              <a:t>staff or PDD funded service provider agencies/ Family Managed </a:t>
            </a:r>
            <a:r>
              <a:rPr lang="en-US" altLang="en-US" sz="2400" kern="1200" dirty="0" smtClean="0">
                <a:latin typeface="Garamond" panose="02020404030301010803" pitchFamily="18" charset="0"/>
                <a:cs typeface="Times New Roman" pitchFamily="18" charset="0"/>
              </a:rPr>
              <a:t>Agreements)</a:t>
            </a:r>
          </a:p>
          <a:p>
            <a:pPr marL="0" indent="0">
              <a:buFontTx/>
              <a:buNone/>
              <a:defRPr/>
            </a:pPr>
            <a:endParaRPr lang="en-US" altLang="en-US" sz="800" kern="1200" dirty="0">
              <a:latin typeface="Garamond" panose="02020404030301010803" pitchFamily="18" charset="0"/>
              <a:cs typeface="Times New Roman" pitchFamily="18" charset="0"/>
            </a:endParaRPr>
          </a:p>
          <a:p>
            <a:pPr marL="342900" indent="-342900">
              <a:buFont typeface="Arial" pitchFamily="34" charset="0"/>
              <a:buChar char="•"/>
              <a:defRPr/>
            </a:pPr>
            <a:r>
              <a:rPr lang="en-US" altLang="en-US" sz="2400" kern="1200" dirty="0">
                <a:latin typeface="Garamond" panose="02020404030301010803" pitchFamily="18" charset="0"/>
                <a:cs typeface="Times New Roman" pitchFamily="18" charset="0"/>
              </a:rPr>
              <a:t>Generally, if the disclosure is done with the </a:t>
            </a:r>
            <a:r>
              <a:rPr lang="en-US" altLang="en-US" sz="2400" kern="1200" dirty="0" smtClean="0">
                <a:latin typeface="Garamond" panose="02020404030301010803" pitchFamily="18" charset="0"/>
                <a:cs typeface="Times New Roman" pitchFamily="18" charset="0"/>
              </a:rPr>
              <a:t>individual's </a:t>
            </a:r>
            <a:r>
              <a:rPr lang="en-US" altLang="en-US" sz="2400" kern="1200" dirty="0">
                <a:latin typeface="Garamond" panose="02020404030301010803" pitchFamily="18" charset="0"/>
                <a:cs typeface="Times New Roman" pitchFamily="18" charset="0"/>
              </a:rPr>
              <a:t>best interests in mind and strictly for the purpose of reporting suspected abuse to the appropriate external body or </a:t>
            </a:r>
            <a:r>
              <a:rPr lang="en-US" altLang="en-US" sz="2400" kern="1200" dirty="0" smtClean="0">
                <a:latin typeface="Garamond" panose="02020404030301010803" pitchFamily="18" charset="0"/>
                <a:cs typeface="Times New Roman" pitchFamily="18" charset="0"/>
              </a:rPr>
              <a:t>to the </a:t>
            </a:r>
            <a:r>
              <a:rPr lang="en-US" altLang="en-US" sz="2400" kern="1200" dirty="0">
                <a:latin typeface="Garamond" panose="02020404030301010803" pitchFamily="18" charset="0"/>
                <a:cs typeface="Times New Roman" pitchFamily="18" charset="0"/>
              </a:rPr>
              <a:t>regional staff; it will be permitted by the </a:t>
            </a:r>
            <a:r>
              <a:rPr lang="en-US" altLang="en-US" sz="2400" i="1" kern="1200" dirty="0">
                <a:latin typeface="Garamond" panose="02020404030301010803" pitchFamily="18" charset="0"/>
                <a:cs typeface="Times New Roman" pitchFamily="18" charset="0"/>
              </a:rPr>
              <a:t>FOIP</a:t>
            </a:r>
            <a:r>
              <a:rPr lang="en-US" altLang="en-US" sz="2400" kern="1200" dirty="0">
                <a:latin typeface="Garamond" panose="02020404030301010803" pitchFamily="18" charset="0"/>
                <a:cs typeface="Times New Roman" pitchFamily="18" charset="0"/>
              </a:rPr>
              <a:t> Act</a:t>
            </a:r>
            <a:endParaRPr lang="en-US" altLang="en-US" sz="2400" kern="1200" dirty="0">
              <a:latin typeface="Garamond" panose="02020404030301010803" pitchFamily="18" charset="0"/>
              <a:cs typeface="Arial" pitchFamily="34" charset="0"/>
            </a:endParaRPr>
          </a:p>
        </p:txBody>
      </p:sp>
      <p:sp>
        <p:nvSpPr>
          <p:cNvPr id="30724"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29</a:t>
            </a:r>
            <a:endParaRPr lang="en-CA" altLang="en-US" sz="1400">
              <a:solidFill>
                <a:srgbClr val="00AAD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2" descr="Simplified-Blue-divider-page2_Quality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922338"/>
            <a:ext cx="8229600" cy="1143000"/>
          </a:xfrm>
        </p:spPr>
        <p:txBody>
          <a:bodyPr/>
          <a:lstStyle/>
          <a:p>
            <a:pPr>
              <a:defRPr/>
            </a:pPr>
            <a:r>
              <a:rPr lang="en-US" altLang="en-US" kern="1200" dirty="0">
                <a:cs typeface="Arial" pitchFamily="34" charset="0"/>
              </a:rPr>
              <a:t>Overview of Changes </a:t>
            </a:r>
            <a:endParaRPr lang="en-US" dirty="0"/>
          </a:p>
        </p:txBody>
      </p:sp>
      <p:sp>
        <p:nvSpPr>
          <p:cNvPr id="3" name="Content Placeholder 2"/>
          <p:cNvSpPr>
            <a:spLocks noGrp="1"/>
          </p:cNvSpPr>
          <p:nvPr>
            <p:ph idx="1"/>
          </p:nvPr>
        </p:nvSpPr>
        <p:spPr>
          <a:xfrm>
            <a:off x="457200" y="2078038"/>
            <a:ext cx="8229600" cy="4275137"/>
          </a:xfrm>
        </p:spPr>
        <p:txBody>
          <a:bodyPr/>
          <a:lstStyle/>
          <a:p>
            <a:pPr marL="0" indent="0">
              <a:buFontTx/>
              <a:buNone/>
              <a:defRPr/>
            </a:pPr>
            <a:r>
              <a:rPr lang="en-US" sz="2800" b="1" kern="1200" dirty="0">
                <a:latin typeface="Garamond" panose="02020404030301010803" pitchFamily="18" charset="0"/>
                <a:cs typeface="Arial" pitchFamily="34" charset="0"/>
              </a:rPr>
              <a:t>Abuse Prevention and Response </a:t>
            </a:r>
            <a:r>
              <a:rPr lang="en-US" sz="2800" b="1" kern="1200" dirty="0" smtClean="0">
                <a:latin typeface="Garamond" panose="02020404030301010803" pitchFamily="18" charset="0"/>
                <a:cs typeface="Arial" pitchFamily="34" charset="0"/>
              </a:rPr>
              <a:t>Protocol </a:t>
            </a:r>
            <a:endParaRPr lang="en-US" sz="2800" b="1" kern="1200" dirty="0">
              <a:latin typeface="Garamond" panose="02020404030301010803" pitchFamily="18" charset="0"/>
              <a:cs typeface="Arial" pitchFamily="34" charset="0"/>
            </a:endParaRPr>
          </a:p>
          <a:p>
            <a:pPr marL="342900" indent="-342900">
              <a:buFont typeface="Arial" pitchFamily="34" charset="0"/>
              <a:buChar char="•"/>
              <a:defRPr/>
            </a:pPr>
            <a:r>
              <a:rPr lang="en-US" sz="2400" b="1" kern="1200" dirty="0" smtClean="0">
                <a:latin typeface="Garamond" panose="02020404030301010803" pitchFamily="18" charset="0"/>
                <a:cs typeface="Arial" charset="0"/>
              </a:rPr>
              <a:t>Enhancements to Prevention </a:t>
            </a:r>
          </a:p>
          <a:p>
            <a:pPr marL="342900" indent="-342900">
              <a:buFont typeface="Arial" pitchFamily="34" charset="0"/>
              <a:buChar char="•"/>
              <a:defRPr/>
            </a:pPr>
            <a:r>
              <a:rPr lang="en-US" sz="2400" b="1" kern="1200" dirty="0" smtClean="0">
                <a:latin typeface="Garamond" panose="02020404030301010803" pitchFamily="18" charset="0"/>
                <a:cs typeface="Arial" charset="0"/>
              </a:rPr>
              <a:t>Clarity of Reporting Requirements </a:t>
            </a:r>
          </a:p>
          <a:p>
            <a:pPr marL="342900" indent="-342900">
              <a:buFont typeface="Arial" pitchFamily="34" charset="0"/>
              <a:buChar char="•"/>
              <a:defRPr/>
            </a:pPr>
            <a:r>
              <a:rPr lang="en-US" sz="2400" b="1" kern="1200" dirty="0" smtClean="0">
                <a:latin typeface="Garamond" panose="02020404030301010803" pitchFamily="18" charset="0"/>
                <a:cs typeface="Arial" charset="0"/>
              </a:rPr>
              <a:t>Guidelines for Conducting Reviews </a:t>
            </a:r>
          </a:p>
          <a:p>
            <a:pPr marL="342900" indent="-342900">
              <a:buFont typeface="Arial" pitchFamily="34" charset="0"/>
              <a:buChar char="•"/>
              <a:defRPr/>
            </a:pPr>
            <a:r>
              <a:rPr lang="en-US" sz="2400" b="1" kern="1200" dirty="0" smtClean="0">
                <a:latin typeface="Garamond" panose="02020404030301010803" pitchFamily="18" charset="0"/>
                <a:cs typeface="Arial" charset="0"/>
              </a:rPr>
              <a:t>Role of PDD Region - Response</a:t>
            </a:r>
            <a:r>
              <a:rPr lang="en-US" sz="2400" b="1" kern="1200" dirty="0">
                <a:latin typeface="Garamond" panose="02020404030301010803" pitchFamily="18" charset="0"/>
                <a:cs typeface="Arial" charset="0"/>
              </a:rPr>
              <a:t>, follow-up and monitoring </a:t>
            </a:r>
          </a:p>
          <a:p>
            <a:pPr marL="0" indent="0">
              <a:buFontTx/>
              <a:buNone/>
              <a:defRPr/>
            </a:pPr>
            <a:endParaRPr lang="en-US" dirty="0"/>
          </a:p>
        </p:txBody>
      </p:sp>
      <p:pic>
        <p:nvPicPr>
          <p:cNvPr id="4101" name="Picture 37" descr="AB Logo orange RGB_reverse - no taglin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775" y="182563"/>
            <a:ext cx="2278063"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TextBox 5"/>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3</a:t>
            </a:r>
            <a:endParaRPr lang="en-CA" altLang="en-US" sz="1400">
              <a:solidFill>
                <a:srgbClr val="00AAD2"/>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kern="1200" dirty="0">
                <a:cs typeface="Arial" pitchFamily="34" charset="0"/>
              </a:rPr>
              <a:t>General Guidelines/Considerations for Conducting Reviews </a:t>
            </a:r>
            <a:endParaRPr lang="en-US" dirty="0"/>
          </a:p>
        </p:txBody>
      </p:sp>
      <p:sp>
        <p:nvSpPr>
          <p:cNvPr id="3" name="Content Placeholder 2"/>
          <p:cNvSpPr>
            <a:spLocks noGrp="1"/>
          </p:cNvSpPr>
          <p:nvPr>
            <p:ph idx="1"/>
          </p:nvPr>
        </p:nvSpPr>
        <p:spPr/>
        <p:txBody>
          <a:bodyPr/>
          <a:lstStyle/>
          <a:p>
            <a:pPr marL="342900" indent="-342900">
              <a:spcBef>
                <a:spcPct val="0"/>
              </a:spcBef>
              <a:buSzPct val="80000"/>
              <a:buFont typeface="Symbol" pitchFamily="18" charset="2"/>
              <a:buChar char=""/>
              <a:defRPr/>
            </a:pPr>
            <a:r>
              <a:rPr lang="en-US" altLang="en-US" sz="2400" kern="1200" dirty="0">
                <a:latin typeface="Garamond" panose="02020404030301010803" pitchFamily="18" charset="0"/>
                <a:cs typeface="Times New Roman" pitchFamily="18" charset="0"/>
              </a:rPr>
              <a:t>Develop a plan for how to conduct the review that outlines all steps to be followed (including where to go, with whom to speak, reviewing of documentation and other information etc</a:t>
            </a:r>
            <a:r>
              <a:rPr lang="en-US" altLang="en-US" sz="2400" kern="1200" dirty="0" smtClean="0">
                <a:latin typeface="Garamond" panose="02020404030301010803" pitchFamily="18" charset="0"/>
                <a:cs typeface="Times New Roman" pitchFamily="18" charset="0"/>
              </a:rPr>
              <a:t>.)</a:t>
            </a:r>
          </a:p>
          <a:p>
            <a:pPr marL="0" indent="0">
              <a:spcBef>
                <a:spcPct val="0"/>
              </a:spcBef>
              <a:buSzPct val="80000"/>
              <a:buFontTx/>
              <a:buNone/>
              <a:defRPr/>
            </a:pPr>
            <a:endParaRPr lang="en-US" altLang="en-US" sz="800" kern="1200" dirty="0">
              <a:latin typeface="Garamond" panose="02020404030301010803" pitchFamily="18" charset="0"/>
              <a:cs typeface="Arial" pitchFamily="34" charset="0"/>
            </a:endParaRPr>
          </a:p>
          <a:p>
            <a:pPr marL="342900" indent="-342900">
              <a:spcBef>
                <a:spcPct val="0"/>
              </a:spcBef>
              <a:buSzPct val="80000"/>
              <a:buFont typeface="Symbol" pitchFamily="18" charset="2"/>
              <a:buChar char=""/>
              <a:defRPr/>
            </a:pPr>
            <a:r>
              <a:rPr lang="en-US" altLang="en-US" sz="2400" kern="1200" dirty="0">
                <a:latin typeface="Garamond" panose="02020404030301010803" pitchFamily="18" charset="0"/>
                <a:cs typeface="Times New Roman" pitchFamily="18" charset="0"/>
              </a:rPr>
              <a:t>The reviewer should notify the following persons that he/she is conducting a </a:t>
            </a:r>
            <a:r>
              <a:rPr lang="en-US" altLang="en-US" sz="2400" kern="1200" dirty="0" smtClean="0">
                <a:latin typeface="Garamond" panose="02020404030301010803" pitchFamily="18" charset="0"/>
                <a:cs typeface="Times New Roman" pitchFamily="18" charset="0"/>
              </a:rPr>
              <a:t>review:</a:t>
            </a:r>
          </a:p>
          <a:p>
            <a:pPr marL="0" indent="0">
              <a:spcBef>
                <a:spcPct val="0"/>
              </a:spcBef>
              <a:buSzPct val="80000"/>
              <a:buFontTx/>
              <a:buNone/>
              <a:defRPr/>
            </a:pPr>
            <a:endParaRPr lang="en-US" altLang="en-US" sz="800" kern="1200" dirty="0">
              <a:latin typeface="Garamond" panose="02020404030301010803" pitchFamily="18" charset="0"/>
              <a:cs typeface="Arial" pitchFamily="34" charset="0"/>
            </a:endParaRPr>
          </a:p>
          <a:p>
            <a:pPr marL="742950" lvl="1" indent="-285750">
              <a:spcBef>
                <a:spcPct val="0"/>
              </a:spcBef>
              <a:buSzPct val="80000"/>
              <a:buFont typeface="Courier New" pitchFamily="49" charset="0"/>
              <a:buChar char="o"/>
              <a:defRPr/>
            </a:pPr>
            <a:r>
              <a:rPr lang="en-US" altLang="en-US" sz="2400" kern="1200" dirty="0" smtClean="0">
                <a:solidFill>
                  <a:srgbClr val="005072"/>
                </a:solidFill>
                <a:latin typeface="Garamond" panose="02020404030301010803" pitchFamily="18" charset="0"/>
                <a:ea typeface="+mn-ea"/>
                <a:cs typeface="Times New Roman" pitchFamily="18" charset="0"/>
              </a:rPr>
              <a:t>The reporter </a:t>
            </a:r>
            <a:endParaRPr lang="en-US" altLang="en-US" sz="2400" kern="1200" dirty="0" smtClean="0">
              <a:solidFill>
                <a:srgbClr val="005072"/>
              </a:solidFill>
              <a:latin typeface="Garamond" panose="02020404030301010803" pitchFamily="18" charset="0"/>
              <a:ea typeface="+mn-ea"/>
              <a:cs typeface="Arial" pitchFamily="34" charset="0"/>
            </a:endParaRPr>
          </a:p>
          <a:p>
            <a:pPr marL="742950" lvl="1" indent="-285750">
              <a:spcBef>
                <a:spcPct val="0"/>
              </a:spcBef>
              <a:buSzPct val="80000"/>
              <a:buFont typeface="Courier New" pitchFamily="49" charset="0"/>
              <a:buChar char="o"/>
              <a:defRPr/>
            </a:pPr>
            <a:r>
              <a:rPr lang="en-US" altLang="en-US" sz="2400" kern="1200" dirty="0" smtClean="0">
                <a:solidFill>
                  <a:srgbClr val="005072"/>
                </a:solidFill>
                <a:latin typeface="Garamond" panose="02020404030301010803" pitchFamily="18" charset="0"/>
                <a:ea typeface="+mn-ea"/>
                <a:cs typeface="Times New Roman" pitchFamily="18" charset="0"/>
              </a:rPr>
              <a:t>The individual who is alleged to have been abused, and/or their legal representative</a:t>
            </a:r>
            <a:endParaRPr lang="en-US" altLang="en-US" sz="2400" kern="1200" dirty="0" smtClean="0">
              <a:solidFill>
                <a:srgbClr val="005072"/>
              </a:solidFill>
              <a:latin typeface="Garamond" panose="02020404030301010803" pitchFamily="18" charset="0"/>
              <a:ea typeface="+mn-ea"/>
              <a:cs typeface="Arial" pitchFamily="34" charset="0"/>
            </a:endParaRPr>
          </a:p>
          <a:p>
            <a:pPr marL="742950" lvl="1" indent="-285750">
              <a:spcBef>
                <a:spcPct val="0"/>
              </a:spcBef>
              <a:buSzPct val="80000"/>
              <a:buFont typeface="Courier New" pitchFamily="49" charset="0"/>
              <a:buChar char="o"/>
              <a:defRPr/>
            </a:pPr>
            <a:r>
              <a:rPr lang="en-US" altLang="en-US" sz="2400" kern="1200" dirty="0" smtClean="0">
                <a:solidFill>
                  <a:srgbClr val="005072"/>
                </a:solidFill>
                <a:latin typeface="Garamond" panose="02020404030301010803" pitchFamily="18" charset="0"/>
                <a:ea typeface="+mn-ea"/>
                <a:cs typeface="Times New Roman" pitchFamily="18" charset="0"/>
              </a:rPr>
              <a:t>The service provider and/or FMS Administrator </a:t>
            </a:r>
            <a:endParaRPr lang="en-US" altLang="en-US" sz="2400" kern="1200" dirty="0" smtClean="0">
              <a:solidFill>
                <a:srgbClr val="005072"/>
              </a:solidFill>
              <a:latin typeface="Garamond" panose="02020404030301010803" pitchFamily="18" charset="0"/>
              <a:ea typeface="+mn-ea"/>
              <a:cs typeface="Arial" pitchFamily="34" charset="0"/>
            </a:endParaRPr>
          </a:p>
          <a:p>
            <a:pPr marL="742950" lvl="1" indent="-285750">
              <a:spcBef>
                <a:spcPct val="0"/>
              </a:spcBef>
              <a:buSzPct val="80000"/>
              <a:buFont typeface="Courier New" pitchFamily="49" charset="0"/>
              <a:buChar char="o"/>
              <a:defRPr/>
            </a:pPr>
            <a:r>
              <a:rPr lang="en-US" altLang="en-US" sz="2400" kern="1200" dirty="0" smtClean="0">
                <a:solidFill>
                  <a:srgbClr val="005072"/>
                </a:solidFill>
                <a:latin typeface="Garamond" panose="02020404030301010803" pitchFamily="18" charset="0"/>
                <a:ea typeface="+mn-ea"/>
                <a:cs typeface="Times New Roman" pitchFamily="18" charset="0"/>
              </a:rPr>
              <a:t>Any other person the reviewer considers appropriate</a:t>
            </a:r>
            <a:endParaRPr lang="en-US" altLang="en-US" sz="2400" kern="1200" dirty="0" smtClean="0">
              <a:solidFill>
                <a:srgbClr val="005072"/>
              </a:solidFill>
              <a:latin typeface="Garamond" panose="02020404030301010803" pitchFamily="18" charset="0"/>
              <a:ea typeface="+mn-ea"/>
              <a:cs typeface="Arial" pitchFamily="34" charset="0"/>
            </a:endParaRPr>
          </a:p>
          <a:p>
            <a:pPr marL="0" indent="0">
              <a:buFontTx/>
              <a:buNone/>
              <a:defRPr/>
            </a:pPr>
            <a:endParaRPr lang="en-US" dirty="0"/>
          </a:p>
        </p:txBody>
      </p:sp>
      <p:sp>
        <p:nvSpPr>
          <p:cNvPr id="31748"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30</a:t>
            </a:r>
            <a:endParaRPr lang="en-CA" altLang="en-US" sz="1400">
              <a:solidFill>
                <a:srgbClr val="00AAD2"/>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kern="1200" dirty="0">
                <a:cs typeface="Arial" pitchFamily="34" charset="0"/>
              </a:rPr>
              <a:t>General Guidelines/Considerations for Conducting Reviews cont.</a:t>
            </a:r>
            <a:endParaRPr lang="en-US" dirty="0"/>
          </a:p>
        </p:txBody>
      </p:sp>
      <p:sp>
        <p:nvSpPr>
          <p:cNvPr id="3" name="Content Placeholder 2"/>
          <p:cNvSpPr>
            <a:spLocks noGrp="1"/>
          </p:cNvSpPr>
          <p:nvPr>
            <p:ph idx="1"/>
          </p:nvPr>
        </p:nvSpPr>
        <p:spPr/>
        <p:txBody>
          <a:bodyPr/>
          <a:lstStyle/>
          <a:p>
            <a:pPr marL="342900" indent="-342900">
              <a:spcBef>
                <a:spcPct val="0"/>
              </a:spcBef>
              <a:buSzPct val="80000"/>
              <a:buFont typeface="Symbol" pitchFamily="18" charset="2"/>
              <a:buChar char=""/>
              <a:defRPr/>
            </a:pPr>
            <a:r>
              <a:rPr lang="en-US" altLang="en-US" sz="2400" kern="1200" dirty="0">
                <a:latin typeface="Garamond" panose="02020404030301010803" pitchFamily="18" charset="0"/>
                <a:cs typeface="Times New Roman" pitchFamily="18" charset="0"/>
              </a:rPr>
              <a:t>Before entering a private dwelling or part of the premises, a reviewer should obtain the consent of the occupant or the legal representative of the occupant of the private </a:t>
            </a:r>
            <a:r>
              <a:rPr lang="en-US" altLang="en-US" sz="2400" kern="1200" dirty="0" smtClean="0">
                <a:latin typeface="Garamond" panose="02020404030301010803" pitchFamily="18" charset="0"/>
                <a:cs typeface="Times New Roman" pitchFamily="18" charset="0"/>
              </a:rPr>
              <a:t>dwelling</a:t>
            </a:r>
            <a:endParaRPr lang="en-US" altLang="en-US" sz="2400" kern="1200" dirty="0">
              <a:latin typeface="Garamond" panose="02020404030301010803" pitchFamily="18" charset="0"/>
              <a:cs typeface="Times New Roman" pitchFamily="18" charset="0"/>
            </a:endParaRPr>
          </a:p>
          <a:p>
            <a:pPr marL="0" indent="0">
              <a:spcBef>
                <a:spcPct val="0"/>
              </a:spcBef>
              <a:buSzPct val="80000"/>
              <a:buFontTx/>
              <a:buNone/>
              <a:defRPr/>
            </a:pPr>
            <a:endParaRPr lang="en-US" altLang="en-US" sz="800" kern="1200" dirty="0">
              <a:latin typeface="Garamond" panose="02020404030301010803" pitchFamily="18" charset="0"/>
              <a:cs typeface="Arial" pitchFamily="34" charset="0"/>
            </a:endParaRPr>
          </a:p>
          <a:p>
            <a:pPr marL="342900" indent="-342900">
              <a:spcBef>
                <a:spcPct val="0"/>
              </a:spcBef>
              <a:buSzPct val="80000"/>
              <a:buFont typeface="Symbol" pitchFamily="18" charset="2"/>
              <a:buChar char=""/>
              <a:defRPr/>
            </a:pPr>
            <a:r>
              <a:rPr lang="en-US" altLang="en-US" sz="2400" kern="1200" dirty="0">
                <a:latin typeface="Garamond" panose="02020404030301010803" pitchFamily="18" charset="0"/>
                <a:cs typeface="Times New Roman" pitchFamily="18" charset="0"/>
              </a:rPr>
              <a:t>Obtain physical information pertinent to the allegation. This could include such things as documentation, records, articles of clothing, faulty equipment, etc. Take photographs if </a:t>
            </a:r>
            <a:r>
              <a:rPr lang="en-US" altLang="en-US" sz="2400" kern="1200" dirty="0" smtClean="0">
                <a:latin typeface="Garamond" panose="02020404030301010803" pitchFamily="18" charset="0"/>
                <a:cs typeface="Times New Roman" pitchFamily="18" charset="0"/>
              </a:rPr>
              <a:t>necessary</a:t>
            </a:r>
          </a:p>
          <a:p>
            <a:pPr marL="0" indent="0">
              <a:spcBef>
                <a:spcPct val="0"/>
              </a:spcBef>
              <a:buSzPct val="80000"/>
              <a:buFontTx/>
              <a:buNone/>
              <a:defRPr/>
            </a:pPr>
            <a:endParaRPr lang="en-US" altLang="en-US" sz="800" kern="1200" dirty="0">
              <a:latin typeface="Garamond" panose="02020404030301010803" pitchFamily="18" charset="0"/>
              <a:cs typeface="Arial" pitchFamily="34" charset="0"/>
            </a:endParaRPr>
          </a:p>
          <a:p>
            <a:pPr marL="342900" indent="-342900">
              <a:spcBef>
                <a:spcPct val="0"/>
              </a:spcBef>
              <a:buSzPct val="80000"/>
              <a:buFont typeface="Symbol" pitchFamily="18" charset="2"/>
              <a:buChar char=""/>
              <a:defRPr/>
            </a:pPr>
            <a:r>
              <a:rPr lang="en-US" altLang="en-US" sz="2400" kern="1200" dirty="0">
                <a:latin typeface="Garamond" panose="02020404030301010803" pitchFamily="18" charset="0"/>
                <a:cs typeface="Times New Roman" pitchFamily="18" charset="0"/>
              </a:rPr>
              <a:t>Consider the relevance of secondary documentation. This may include files, policies and procedures, training procedures, and orientation </a:t>
            </a:r>
            <a:r>
              <a:rPr lang="en-US" altLang="en-US" sz="2400" kern="1200" dirty="0" smtClean="0">
                <a:latin typeface="Garamond" panose="02020404030301010803" pitchFamily="18" charset="0"/>
                <a:cs typeface="Times New Roman" pitchFamily="18" charset="0"/>
              </a:rPr>
              <a:t>practices</a:t>
            </a:r>
            <a:endParaRPr lang="en-US" altLang="en-US" sz="2400" kern="1200" dirty="0">
              <a:latin typeface="Garamond" panose="02020404030301010803" pitchFamily="18" charset="0"/>
              <a:cs typeface="Arial" pitchFamily="34" charset="0"/>
            </a:endParaRPr>
          </a:p>
        </p:txBody>
      </p:sp>
      <p:sp>
        <p:nvSpPr>
          <p:cNvPr id="33796" name="TextBox 4"/>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32</a:t>
            </a:r>
            <a:endParaRPr lang="en-CA" altLang="en-US" sz="1400">
              <a:solidFill>
                <a:srgbClr val="00AAD2"/>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kern="1200" dirty="0">
                <a:cs typeface="Arial" pitchFamily="34" charset="0"/>
              </a:rPr>
              <a:t>General Guidelines/Considerations for Conducting Reviews cont.</a:t>
            </a:r>
            <a:endParaRPr lang="en-US" dirty="0"/>
          </a:p>
        </p:txBody>
      </p:sp>
      <p:sp>
        <p:nvSpPr>
          <p:cNvPr id="34819" name="Content Placeholder 2"/>
          <p:cNvSpPr>
            <a:spLocks noGrp="1"/>
          </p:cNvSpPr>
          <p:nvPr>
            <p:ph idx="1"/>
          </p:nvPr>
        </p:nvSpPr>
        <p:spPr>
          <a:xfrm>
            <a:off x="457200" y="1600200"/>
            <a:ext cx="8229600" cy="4244975"/>
          </a:xfrm>
        </p:spPr>
        <p:txBody>
          <a:bodyPr/>
          <a:lstStyle/>
          <a:p>
            <a:pPr>
              <a:spcBef>
                <a:spcPct val="0"/>
              </a:spcBef>
              <a:buSzPct val="80000"/>
              <a:buFont typeface="Symbol" pitchFamily="18" charset="2"/>
              <a:buChar char=""/>
              <a:defRPr/>
            </a:pPr>
            <a:r>
              <a:rPr lang="en-US" altLang="en-US" sz="2400" dirty="0" smtClean="0">
                <a:latin typeface="Garamond" pitchFamily="18" charset="0"/>
                <a:cs typeface="Arial" charset="0"/>
              </a:rPr>
              <a:t>If any items, documentation or records are removed from a private dwelling or taken from an individual, the reviewer should make a detailed record of what was taken and locate a secure place where such items may be stored until such time as the review is completed and the matter is closed. The items should be returned to the owner(s)</a:t>
            </a:r>
          </a:p>
          <a:p>
            <a:pPr marL="0" indent="0">
              <a:spcBef>
                <a:spcPct val="0"/>
              </a:spcBef>
              <a:buSzPct val="80000"/>
              <a:buFontTx/>
              <a:buNone/>
              <a:defRPr/>
            </a:pPr>
            <a:endParaRPr lang="en-US" altLang="en-US" sz="800" dirty="0" smtClean="0">
              <a:latin typeface="Garamond" pitchFamily="18" charset="0"/>
              <a:cs typeface="Arial" charset="0"/>
            </a:endParaRPr>
          </a:p>
          <a:p>
            <a:pPr>
              <a:spcBef>
                <a:spcPct val="0"/>
              </a:spcBef>
              <a:buSzPct val="80000"/>
              <a:buFont typeface="Symbol" pitchFamily="18" charset="2"/>
              <a:buChar char=""/>
              <a:defRPr/>
            </a:pPr>
            <a:r>
              <a:rPr lang="en-US" altLang="en-US" sz="2400" dirty="0" smtClean="0">
                <a:latin typeface="Garamond" pitchFamily="18" charset="0"/>
                <a:cs typeface="Arial" charset="0"/>
              </a:rPr>
              <a:t>If at any time allegations are found to be potentially criminal in context contact the police immediately.  Service providers or FMS Administrator must still ensure the safety of individuals and manage employee relations issues even in the event of a criminal investigation</a:t>
            </a:r>
          </a:p>
          <a:p>
            <a:pPr>
              <a:defRPr/>
            </a:pPr>
            <a:endParaRPr lang="en-US" altLang="en-US" dirty="0" smtClean="0"/>
          </a:p>
        </p:txBody>
      </p:sp>
      <p:sp>
        <p:nvSpPr>
          <p:cNvPr id="34820"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33</a:t>
            </a:r>
            <a:endParaRPr lang="en-CA" altLang="en-US" sz="1400">
              <a:solidFill>
                <a:srgbClr val="00AAD2"/>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kern="1200" dirty="0">
                <a:cs typeface="Arial" pitchFamily="34" charset="0"/>
              </a:rPr>
              <a:t>Follow-up After A Review </a:t>
            </a:r>
            <a:endParaRPr lang="en-US" dirty="0"/>
          </a:p>
        </p:txBody>
      </p:sp>
      <p:sp>
        <p:nvSpPr>
          <p:cNvPr id="3" name="Content Placeholder 2"/>
          <p:cNvSpPr>
            <a:spLocks noGrp="1"/>
          </p:cNvSpPr>
          <p:nvPr>
            <p:ph idx="1"/>
          </p:nvPr>
        </p:nvSpPr>
        <p:spPr>
          <a:xfrm>
            <a:off x="457200" y="1352550"/>
            <a:ext cx="8229600" cy="5505450"/>
          </a:xfrm>
        </p:spPr>
        <p:txBody>
          <a:bodyPr/>
          <a:lstStyle/>
          <a:p>
            <a:pPr>
              <a:buFont typeface="Arial" panose="020B0604020202020204" pitchFamily="34" charset="0"/>
              <a:buChar char="•"/>
              <a:defRPr/>
            </a:pPr>
            <a:r>
              <a:rPr lang="en-US" sz="2400" kern="1200" dirty="0">
                <a:latin typeface="Garamond" panose="02020404030301010803" pitchFamily="18" charset="0"/>
                <a:cs typeface="Arial" pitchFamily="34" charset="0"/>
              </a:rPr>
              <a:t>Upon completion of a review and final report for FMS, PDD staff will:</a:t>
            </a:r>
          </a:p>
          <a:p>
            <a:pPr marL="800100" lvl="1" indent="-342900">
              <a:buSzPct val="80000"/>
              <a:buFont typeface="Courier New" panose="02070309020205020404" pitchFamily="49" charset="0"/>
              <a:buChar char="o"/>
              <a:defRPr/>
            </a:pPr>
            <a:r>
              <a:rPr lang="en-US" sz="2200" kern="1200" dirty="0">
                <a:solidFill>
                  <a:srgbClr val="005072"/>
                </a:solidFill>
                <a:latin typeface="Garamond" panose="02020404030301010803" pitchFamily="18" charset="0"/>
                <a:cs typeface="Arial" pitchFamily="34" charset="0"/>
              </a:rPr>
              <a:t>Call/meet with the FMS administrator to discuss the final report from the review</a:t>
            </a:r>
            <a:r>
              <a:rPr lang="en-US" sz="2200" kern="1200" dirty="0" smtClean="0">
                <a:solidFill>
                  <a:srgbClr val="005072"/>
                </a:solidFill>
                <a:latin typeface="Garamond" panose="02020404030301010803" pitchFamily="18" charset="0"/>
                <a:cs typeface="Arial" pitchFamily="34" charset="0"/>
              </a:rPr>
              <a:t>.</a:t>
            </a:r>
            <a:endParaRPr lang="en-US" sz="2200" kern="1200" dirty="0">
              <a:solidFill>
                <a:srgbClr val="005072"/>
              </a:solidFill>
              <a:latin typeface="Garamond" panose="02020404030301010803" pitchFamily="18" charset="0"/>
              <a:cs typeface="Arial" pitchFamily="34" charset="0"/>
            </a:endParaRPr>
          </a:p>
          <a:p>
            <a:pPr marL="800100" lvl="1" indent="-342900">
              <a:buSzPct val="80000"/>
              <a:buFont typeface="Courier New" panose="02070309020205020404" pitchFamily="49" charset="0"/>
              <a:buChar char="o"/>
              <a:defRPr/>
            </a:pPr>
            <a:r>
              <a:rPr lang="en-US" sz="2200" kern="1200" dirty="0">
                <a:solidFill>
                  <a:srgbClr val="005072"/>
                </a:solidFill>
                <a:latin typeface="Garamond" panose="02020404030301010803" pitchFamily="18" charset="0"/>
                <a:cs typeface="Arial" pitchFamily="34" charset="0"/>
              </a:rPr>
              <a:t>As applicable, follow-up with the </a:t>
            </a:r>
            <a:r>
              <a:rPr lang="en-US" sz="2200" kern="1200" dirty="0" smtClean="0">
                <a:solidFill>
                  <a:srgbClr val="005072"/>
                </a:solidFill>
                <a:latin typeface="Garamond" panose="02020404030301010803" pitchFamily="18" charset="0"/>
                <a:cs typeface="Arial" pitchFamily="34" charset="0"/>
              </a:rPr>
              <a:t>individual </a:t>
            </a:r>
            <a:r>
              <a:rPr lang="en-US" sz="2200" kern="1200" dirty="0">
                <a:solidFill>
                  <a:srgbClr val="005072"/>
                </a:solidFill>
                <a:latin typeface="Garamond" panose="02020404030301010803" pitchFamily="18" charset="0"/>
                <a:cs typeface="Arial" pitchFamily="34" charset="0"/>
              </a:rPr>
              <a:t>and/or their guardian to ensure there are no outstanding concerns or issues and to ensure they have obtained any necessary </a:t>
            </a:r>
            <a:r>
              <a:rPr lang="en-US" sz="2200" kern="1200" dirty="0" smtClean="0">
                <a:solidFill>
                  <a:srgbClr val="005072"/>
                </a:solidFill>
                <a:latin typeface="Garamond" panose="02020404030301010803" pitchFamily="18" charset="0"/>
                <a:cs typeface="Arial" pitchFamily="34" charset="0"/>
              </a:rPr>
              <a:t>supports </a:t>
            </a:r>
            <a:endParaRPr lang="en-US" sz="2200" kern="1200" dirty="0">
              <a:solidFill>
                <a:srgbClr val="005072"/>
              </a:solidFill>
              <a:latin typeface="Garamond" panose="02020404030301010803" pitchFamily="18" charset="0"/>
              <a:cs typeface="Arial" pitchFamily="34" charset="0"/>
            </a:endParaRPr>
          </a:p>
          <a:p>
            <a:pPr marL="800100" lvl="1" indent="-342900">
              <a:buSzPct val="80000"/>
              <a:buFont typeface="Courier New" panose="02070309020205020404" pitchFamily="49" charset="0"/>
              <a:buChar char="o"/>
              <a:defRPr/>
            </a:pPr>
            <a:r>
              <a:rPr lang="en-US" sz="2200" kern="1200" dirty="0">
                <a:solidFill>
                  <a:srgbClr val="005072"/>
                </a:solidFill>
                <a:latin typeface="Garamond" panose="02020404030301010803" pitchFamily="18" charset="0"/>
                <a:cs typeface="Arial" pitchFamily="34" charset="0"/>
              </a:rPr>
              <a:t>As appropriate, support the FMS Administrator in implementing the recommendations and action plan, for example provide information on available staff training </a:t>
            </a:r>
            <a:r>
              <a:rPr lang="en-US" sz="2200" kern="1200" dirty="0" smtClean="0">
                <a:solidFill>
                  <a:srgbClr val="005072"/>
                </a:solidFill>
                <a:latin typeface="Garamond" panose="02020404030301010803" pitchFamily="18" charset="0"/>
                <a:cs typeface="Arial" pitchFamily="34" charset="0"/>
              </a:rPr>
              <a:t>opportunities</a:t>
            </a:r>
            <a:endParaRPr lang="en-US" sz="2200" kern="1200" dirty="0">
              <a:solidFill>
                <a:srgbClr val="005072"/>
              </a:solidFill>
              <a:latin typeface="Garamond" panose="02020404030301010803" pitchFamily="18" charset="0"/>
              <a:cs typeface="Arial" pitchFamily="34" charset="0"/>
            </a:endParaRPr>
          </a:p>
          <a:p>
            <a:pPr marL="800100" lvl="1" indent="-342900">
              <a:buSzPct val="80000"/>
              <a:buFont typeface="Courier New" panose="02070309020205020404" pitchFamily="49" charset="0"/>
              <a:buChar char="o"/>
              <a:defRPr/>
            </a:pPr>
            <a:r>
              <a:rPr lang="en-US" sz="2200" kern="1200" dirty="0">
                <a:solidFill>
                  <a:srgbClr val="005072"/>
                </a:solidFill>
                <a:latin typeface="Garamond" panose="02020404030301010803" pitchFamily="18" charset="0"/>
                <a:cs typeface="Arial" pitchFamily="34" charset="0"/>
              </a:rPr>
              <a:t>Monitor the implementation of the action </a:t>
            </a:r>
            <a:r>
              <a:rPr lang="en-US" sz="2200" kern="1200" dirty="0" smtClean="0">
                <a:solidFill>
                  <a:srgbClr val="005072"/>
                </a:solidFill>
                <a:latin typeface="Garamond" panose="02020404030301010803" pitchFamily="18" charset="0"/>
                <a:cs typeface="Arial" pitchFamily="34" charset="0"/>
              </a:rPr>
              <a:t>plan</a:t>
            </a:r>
            <a:endParaRPr lang="en-US" sz="2200" dirty="0">
              <a:latin typeface="Garamond" panose="02020404030301010803" pitchFamily="18" charset="0"/>
            </a:endParaRPr>
          </a:p>
        </p:txBody>
      </p:sp>
      <p:sp>
        <p:nvSpPr>
          <p:cNvPr id="35844"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34</a:t>
            </a:r>
            <a:endParaRPr lang="en-CA" altLang="en-US" sz="1400">
              <a:solidFill>
                <a:srgbClr val="00AAD2"/>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6" name="Group 2"/>
          <p:cNvGrpSpPr>
            <a:grpSpLocks/>
          </p:cNvGrpSpPr>
          <p:nvPr/>
        </p:nvGrpSpPr>
        <p:grpSpPr bwMode="auto">
          <a:xfrm>
            <a:off x="768350" y="119063"/>
            <a:ext cx="7832725" cy="5672137"/>
            <a:chOff x="867043" y="-94565"/>
            <a:chExt cx="7409914" cy="6592413"/>
          </a:xfrm>
        </p:grpSpPr>
        <p:sp>
          <p:nvSpPr>
            <p:cNvPr id="4" name="Text Box 1"/>
            <p:cNvSpPr txBox="1">
              <a:spLocks noChangeArrowheads="1"/>
            </p:cNvSpPr>
            <p:nvPr/>
          </p:nvSpPr>
          <p:spPr bwMode="auto">
            <a:xfrm>
              <a:off x="915101" y="475559"/>
              <a:ext cx="1847222" cy="1262024"/>
            </a:xfrm>
            <a:prstGeom prst="rect">
              <a:avLst/>
            </a:prstGeom>
            <a:solidFill>
              <a:srgbClr val="FFFFFF"/>
            </a:solidFill>
            <a:ln w="6350">
              <a:solidFill>
                <a:srgbClr val="000000"/>
              </a:solidFill>
              <a:miter lim="800000"/>
              <a:headEnd/>
              <a:tailEnd/>
            </a:ln>
          </p:spPr>
          <p:txBody>
            <a:bodyPr/>
            <a:lstStyle/>
            <a:p>
              <a:pPr algn="ctr" fontAlgn="auto">
                <a:spcBef>
                  <a:spcPts val="0"/>
                </a:spcBef>
                <a:spcAft>
                  <a:spcPts val="0"/>
                </a:spcAft>
                <a:defRPr/>
              </a:pPr>
              <a:r>
                <a:rPr lang="en-US" altLang="en-US" sz="1400" b="0" kern="0" dirty="0">
                  <a:solidFill>
                    <a:prstClr val="black"/>
                  </a:solidFill>
                  <a:latin typeface="Arial" pitchFamily="34" charset="0"/>
                  <a:ea typeface="Times New Roman" pitchFamily="18" charset="0"/>
                  <a:cs typeface="Arial" pitchFamily="34" charset="0"/>
                </a:rPr>
                <a:t>1. Take action to</a:t>
              </a:r>
              <a:endParaRPr lang="en-US" altLang="en-US" sz="600" b="0" kern="0" dirty="0">
                <a:solidFill>
                  <a:prstClr val="black"/>
                </a:solidFill>
                <a:latin typeface="Arial" pitchFamily="34" charset="0"/>
                <a:cs typeface="Arial" pitchFamily="34" charset="0"/>
              </a:endParaRPr>
            </a:p>
            <a:p>
              <a:pPr algn="ctr" eaLnBrk="0" fontAlgn="auto" hangingPunct="0">
                <a:spcBef>
                  <a:spcPts val="0"/>
                </a:spcBef>
                <a:spcAft>
                  <a:spcPts val="0"/>
                </a:spcAft>
                <a:defRPr/>
              </a:pPr>
              <a:r>
                <a:rPr lang="en-US" altLang="en-US" sz="1400" b="0" kern="0" dirty="0">
                  <a:solidFill>
                    <a:prstClr val="black"/>
                  </a:solidFill>
                  <a:latin typeface="Arial" pitchFamily="34" charset="0"/>
                  <a:ea typeface="Times New Roman" pitchFamily="18" charset="0"/>
                  <a:cs typeface="Arial" pitchFamily="34" charset="0"/>
                </a:rPr>
                <a:t>safeguard individual</a:t>
              </a:r>
              <a:endParaRPr lang="en-US" altLang="en-US" sz="600" b="0" kern="0" dirty="0">
                <a:solidFill>
                  <a:prstClr val="black"/>
                </a:solidFill>
                <a:latin typeface="Arial" pitchFamily="34" charset="0"/>
                <a:cs typeface="Arial" pitchFamily="34" charset="0"/>
              </a:endParaRPr>
            </a:p>
            <a:p>
              <a:pPr algn="ctr" eaLnBrk="0" fontAlgn="auto" hangingPunct="0">
                <a:spcBef>
                  <a:spcPts val="0"/>
                </a:spcBef>
                <a:spcAft>
                  <a:spcPts val="0"/>
                </a:spcAft>
                <a:defRPr/>
              </a:pPr>
              <a:r>
                <a:rPr lang="en-US" altLang="en-US" sz="1100" b="0" kern="0" dirty="0">
                  <a:solidFill>
                    <a:prstClr val="black"/>
                  </a:solidFill>
                  <a:latin typeface="Arial" pitchFamily="34" charset="0"/>
                  <a:ea typeface="Times New Roman" pitchFamily="18" charset="0"/>
                  <a:cs typeface="Arial" pitchFamily="34" charset="0"/>
                </a:rPr>
                <a:t>Ensure immediate safety and security needs of individual</a:t>
              </a:r>
              <a:endParaRPr lang="en-US" altLang="en-US" b="0" kern="0" dirty="0">
                <a:solidFill>
                  <a:prstClr val="black"/>
                </a:solidFill>
                <a:latin typeface="Arial" pitchFamily="34" charset="0"/>
                <a:cs typeface="Arial" pitchFamily="34" charset="0"/>
              </a:endParaRPr>
            </a:p>
          </p:txBody>
        </p:sp>
        <p:sp>
          <p:nvSpPr>
            <p:cNvPr id="5" name="Down Arrow 4"/>
            <p:cNvSpPr/>
            <p:nvPr/>
          </p:nvSpPr>
          <p:spPr>
            <a:xfrm>
              <a:off x="4301675" y="3185959"/>
              <a:ext cx="358931" cy="415139"/>
            </a:xfrm>
            <a:prstGeom prst="downArrow">
              <a:avLst/>
            </a:prstGeom>
            <a:solidFill>
              <a:srgbClr val="4F81BD"/>
            </a:solidFill>
            <a:ln w="25400" cap="flat" cmpd="sng" algn="ctr">
              <a:solidFill>
                <a:srgbClr val="4F81BD">
                  <a:shade val="50000"/>
                </a:srgbClr>
              </a:solidFill>
              <a:prstDash val="solid"/>
            </a:ln>
            <a:effectLst/>
          </p:spPr>
          <p:txBody>
            <a:bodyPr anchor="ctr"/>
            <a:lstStyle/>
            <a:p>
              <a:pPr fontAlgn="auto">
                <a:spcBef>
                  <a:spcPts val="0"/>
                </a:spcBef>
                <a:spcAft>
                  <a:spcPts val="0"/>
                </a:spcAft>
                <a:defRPr/>
              </a:pPr>
              <a:endParaRPr lang="en-US" b="0" kern="0">
                <a:solidFill>
                  <a:prstClr val="white"/>
                </a:solidFill>
                <a:latin typeface="Calibri"/>
                <a:cs typeface="+mn-cs"/>
              </a:endParaRPr>
            </a:p>
          </p:txBody>
        </p:sp>
        <p:sp>
          <p:nvSpPr>
            <p:cNvPr id="6" name="Text Box 4"/>
            <p:cNvSpPr txBox="1">
              <a:spLocks noChangeArrowheads="1"/>
            </p:cNvSpPr>
            <p:nvPr/>
          </p:nvSpPr>
          <p:spPr bwMode="auto">
            <a:xfrm>
              <a:off x="922610" y="2220990"/>
              <a:ext cx="1829200" cy="1238039"/>
            </a:xfrm>
            <a:prstGeom prst="rect">
              <a:avLst/>
            </a:prstGeom>
            <a:solidFill>
              <a:srgbClr val="FFFFFF"/>
            </a:solidFill>
            <a:ln w="6350">
              <a:solidFill>
                <a:srgbClr val="000000"/>
              </a:solidFill>
              <a:miter lim="800000"/>
              <a:headEnd/>
              <a:tailEnd/>
            </a:ln>
          </p:spPr>
          <p:txBody>
            <a:bodyPr/>
            <a:lstStyle/>
            <a:p>
              <a:pPr algn="ctr" fontAlgn="auto">
                <a:spcBef>
                  <a:spcPts val="0"/>
                </a:spcBef>
                <a:spcAft>
                  <a:spcPts val="0"/>
                </a:spcAft>
                <a:defRPr/>
              </a:pPr>
              <a:r>
                <a:rPr lang="en-US" altLang="en-US" sz="1400" b="0" kern="0" dirty="0">
                  <a:solidFill>
                    <a:prstClr val="black"/>
                  </a:solidFill>
                  <a:latin typeface="Arial" pitchFamily="34" charset="0"/>
                  <a:ea typeface="Times New Roman" pitchFamily="18" charset="0"/>
                  <a:cs typeface="Arial" pitchFamily="34" charset="0"/>
                </a:rPr>
                <a:t>2. Report all incidents of abuse  by calling</a:t>
              </a:r>
              <a:endParaRPr lang="en-US" altLang="en-US" sz="600" b="0" kern="0" dirty="0">
                <a:solidFill>
                  <a:prstClr val="black"/>
                </a:solidFill>
                <a:latin typeface="Arial" pitchFamily="34" charset="0"/>
                <a:cs typeface="Arial" pitchFamily="34" charset="0"/>
              </a:endParaRPr>
            </a:p>
            <a:p>
              <a:pPr algn="ctr" eaLnBrk="0" fontAlgn="auto" hangingPunct="0">
                <a:spcBef>
                  <a:spcPts val="0"/>
                </a:spcBef>
                <a:spcAft>
                  <a:spcPts val="0"/>
                </a:spcAft>
                <a:defRPr/>
              </a:pPr>
              <a:r>
                <a:rPr lang="en-US" altLang="en-US" sz="1100" b="0" kern="0" dirty="0">
                  <a:solidFill>
                    <a:prstClr val="black"/>
                  </a:solidFill>
                  <a:latin typeface="Arial" pitchFamily="34" charset="0"/>
                  <a:ea typeface="Times New Roman" pitchFamily="18" charset="0"/>
                  <a:cs typeface="Arial" pitchFamily="34" charset="0"/>
                </a:rPr>
                <a:t>1-888-357-9339</a:t>
              </a:r>
              <a:endParaRPr lang="en-US" altLang="en-US" sz="600" b="0" kern="0" dirty="0">
                <a:solidFill>
                  <a:prstClr val="black"/>
                </a:solidFill>
                <a:latin typeface="Arial" pitchFamily="34" charset="0"/>
                <a:cs typeface="Arial" pitchFamily="34" charset="0"/>
              </a:endParaRPr>
            </a:p>
            <a:p>
              <a:pPr algn="ctr" eaLnBrk="0" fontAlgn="auto" hangingPunct="0">
                <a:spcBef>
                  <a:spcPts val="0"/>
                </a:spcBef>
                <a:spcAft>
                  <a:spcPts val="0"/>
                </a:spcAft>
                <a:defRPr/>
              </a:pPr>
              <a:r>
                <a:rPr lang="en-US" altLang="en-US" sz="1100" b="0" kern="0" dirty="0">
                  <a:solidFill>
                    <a:prstClr val="black"/>
                  </a:solidFill>
                  <a:latin typeface="Arial" pitchFamily="34" charset="0"/>
                  <a:ea typeface="Times New Roman" pitchFamily="18" charset="0"/>
                  <a:cs typeface="Arial" pitchFamily="34" charset="0"/>
                </a:rPr>
                <a:t>PPC, PDD, OPGT will be notified </a:t>
              </a:r>
              <a:endParaRPr lang="en-US" altLang="en-US" b="0" kern="0" dirty="0">
                <a:solidFill>
                  <a:prstClr val="black"/>
                </a:solidFill>
                <a:latin typeface="Arial" pitchFamily="34" charset="0"/>
                <a:cs typeface="Arial" pitchFamily="34" charset="0"/>
              </a:endParaRPr>
            </a:p>
          </p:txBody>
        </p:sp>
        <p:sp>
          <p:nvSpPr>
            <p:cNvPr id="7" name="Down Arrow 6"/>
            <p:cNvSpPr/>
            <p:nvPr/>
          </p:nvSpPr>
          <p:spPr>
            <a:xfrm>
              <a:off x="1547362" y="3486704"/>
              <a:ext cx="324390" cy="590420"/>
            </a:xfrm>
            <a:prstGeom prst="downArrow">
              <a:avLst/>
            </a:prstGeom>
            <a:solidFill>
              <a:srgbClr val="4F81BD"/>
            </a:solidFill>
            <a:ln w="25400" cap="flat" cmpd="sng" algn="ctr">
              <a:solidFill>
                <a:srgbClr val="4F81BD">
                  <a:shade val="50000"/>
                </a:srgbClr>
              </a:solidFill>
              <a:prstDash val="solid"/>
            </a:ln>
            <a:effectLst/>
          </p:spPr>
          <p:txBody>
            <a:bodyPr anchor="ctr"/>
            <a:lstStyle/>
            <a:p>
              <a:pPr fontAlgn="auto">
                <a:spcBef>
                  <a:spcPts val="0"/>
                </a:spcBef>
                <a:spcAft>
                  <a:spcPts val="0"/>
                </a:spcAft>
                <a:defRPr/>
              </a:pPr>
              <a:endParaRPr lang="en-US" b="0" kern="0">
                <a:solidFill>
                  <a:prstClr val="white"/>
                </a:solidFill>
                <a:latin typeface="Calibri"/>
                <a:cs typeface="+mn-cs"/>
              </a:endParaRPr>
            </a:p>
          </p:txBody>
        </p:sp>
        <p:sp>
          <p:nvSpPr>
            <p:cNvPr id="8" name="Down Arrow 7"/>
            <p:cNvSpPr/>
            <p:nvPr/>
          </p:nvSpPr>
          <p:spPr>
            <a:xfrm rot="16200000">
              <a:off x="3059704" y="2336904"/>
              <a:ext cx="346872" cy="812477"/>
            </a:xfrm>
            <a:prstGeom prst="downArrow">
              <a:avLst/>
            </a:prstGeom>
            <a:solidFill>
              <a:srgbClr val="4F81BD"/>
            </a:solidFill>
            <a:ln w="25400" cap="flat" cmpd="sng" algn="ctr">
              <a:solidFill>
                <a:srgbClr val="4F81BD">
                  <a:shade val="50000"/>
                </a:srgbClr>
              </a:solidFill>
              <a:prstDash val="solid"/>
            </a:ln>
            <a:effectLst/>
          </p:spPr>
          <p:txBody>
            <a:bodyPr anchor="ctr"/>
            <a:lstStyle/>
            <a:p>
              <a:pPr fontAlgn="auto">
                <a:spcBef>
                  <a:spcPts val="0"/>
                </a:spcBef>
                <a:spcAft>
                  <a:spcPts val="0"/>
                </a:spcAft>
                <a:defRPr/>
              </a:pPr>
              <a:endParaRPr lang="en-US" b="0" kern="0">
                <a:solidFill>
                  <a:prstClr val="white"/>
                </a:solidFill>
                <a:latin typeface="Calibri"/>
                <a:cs typeface="+mn-cs"/>
              </a:endParaRPr>
            </a:p>
          </p:txBody>
        </p:sp>
        <p:sp>
          <p:nvSpPr>
            <p:cNvPr id="9" name="Text Box 7"/>
            <p:cNvSpPr txBox="1">
              <a:spLocks noChangeArrowheads="1"/>
            </p:cNvSpPr>
            <p:nvPr/>
          </p:nvSpPr>
          <p:spPr bwMode="auto">
            <a:xfrm>
              <a:off x="904589" y="4154617"/>
              <a:ext cx="1934327" cy="1398558"/>
            </a:xfrm>
            <a:prstGeom prst="rect">
              <a:avLst/>
            </a:prstGeom>
            <a:solidFill>
              <a:srgbClr val="FFFFFF"/>
            </a:solidFill>
            <a:ln w="6350">
              <a:solidFill>
                <a:srgbClr val="000000"/>
              </a:solidFill>
              <a:miter lim="800000"/>
              <a:headEnd/>
              <a:tailEnd/>
            </a:ln>
          </p:spPr>
          <p:txBody>
            <a:bodyPr/>
            <a:lstStyle/>
            <a:p>
              <a:pPr algn="ctr" fontAlgn="auto">
                <a:spcBef>
                  <a:spcPts val="0"/>
                </a:spcBef>
                <a:spcAft>
                  <a:spcPts val="0"/>
                </a:spcAft>
                <a:defRPr/>
              </a:pPr>
              <a:r>
                <a:rPr lang="en-US" altLang="en-US" sz="1400" b="0" kern="0" dirty="0">
                  <a:solidFill>
                    <a:prstClr val="black"/>
                  </a:solidFill>
                  <a:latin typeface="Arial" pitchFamily="34" charset="0"/>
                  <a:ea typeface="Times New Roman" pitchFamily="18" charset="0"/>
                  <a:cs typeface="Arial" pitchFamily="34" charset="0"/>
                </a:rPr>
                <a:t>3. Support and/or</a:t>
              </a:r>
              <a:endParaRPr lang="en-US" altLang="en-US" sz="600" b="0" kern="0" dirty="0">
                <a:solidFill>
                  <a:prstClr val="black"/>
                </a:solidFill>
                <a:latin typeface="Arial" pitchFamily="34" charset="0"/>
                <a:cs typeface="Arial" pitchFamily="34" charset="0"/>
              </a:endParaRPr>
            </a:p>
            <a:p>
              <a:pPr algn="ctr" eaLnBrk="0" fontAlgn="auto" hangingPunct="0">
                <a:spcBef>
                  <a:spcPts val="0"/>
                </a:spcBef>
                <a:spcAft>
                  <a:spcPts val="0"/>
                </a:spcAft>
                <a:defRPr/>
              </a:pPr>
              <a:r>
                <a:rPr lang="en-US" altLang="en-US" sz="1400" b="0" kern="0" dirty="0">
                  <a:solidFill>
                    <a:prstClr val="black"/>
                  </a:solidFill>
                  <a:latin typeface="Arial" pitchFamily="34" charset="0"/>
                  <a:ea typeface="Times New Roman" pitchFamily="18" charset="0"/>
                  <a:cs typeface="Arial" pitchFamily="34" charset="0"/>
                </a:rPr>
                <a:t>participate in</a:t>
              </a:r>
              <a:endParaRPr lang="en-US" altLang="en-US" sz="600" b="0" kern="0" dirty="0">
                <a:solidFill>
                  <a:prstClr val="black"/>
                </a:solidFill>
                <a:latin typeface="Arial" pitchFamily="34" charset="0"/>
                <a:cs typeface="Arial" pitchFamily="34" charset="0"/>
              </a:endParaRPr>
            </a:p>
            <a:p>
              <a:pPr algn="ctr" eaLnBrk="0" fontAlgn="auto" hangingPunct="0">
                <a:spcBef>
                  <a:spcPts val="0"/>
                </a:spcBef>
                <a:spcAft>
                  <a:spcPts val="0"/>
                </a:spcAft>
                <a:defRPr/>
              </a:pPr>
              <a:r>
                <a:rPr lang="en-US" altLang="en-US" sz="1400" b="0" kern="0" dirty="0">
                  <a:solidFill>
                    <a:prstClr val="black"/>
                  </a:solidFill>
                  <a:latin typeface="Arial" pitchFamily="34" charset="0"/>
                  <a:ea typeface="Times New Roman" pitchFamily="18" charset="0"/>
                  <a:cs typeface="Arial" pitchFamily="34" charset="0"/>
                </a:rPr>
                <a:t>investigative</a:t>
              </a:r>
              <a:endParaRPr lang="en-US" altLang="en-US" sz="600" b="0" kern="0" dirty="0">
                <a:solidFill>
                  <a:prstClr val="black"/>
                </a:solidFill>
                <a:latin typeface="Arial" pitchFamily="34" charset="0"/>
                <a:cs typeface="Arial" pitchFamily="34" charset="0"/>
              </a:endParaRPr>
            </a:p>
            <a:p>
              <a:pPr algn="ctr" eaLnBrk="0" fontAlgn="auto" hangingPunct="0">
                <a:spcBef>
                  <a:spcPts val="0"/>
                </a:spcBef>
                <a:spcAft>
                  <a:spcPts val="0"/>
                </a:spcAft>
                <a:defRPr/>
              </a:pPr>
              <a:r>
                <a:rPr lang="en-US" altLang="en-US" sz="1400" b="0" kern="0" dirty="0">
                  <a:solidFill>
                    <a:prstClr val="black"/>
                  </a:solidFill>
                  <a:latin typeface="Arial" pitchFamily="34" charset="0"/>
                  <a:ea typeface="Times New Roman" pitchFamily="18" charset="0"/>
                  <a:cs typeface="Arial" pitchFamily="34" charset="0"/>
                </a:rPr>
                <a:t>processes</a:t>
              </a:r>
              <a:endParaRPr lang="en-US" altLang="en-US" sz="600" b="0" kern="0" dirty="0">
                <a:solidFill>
                  <a:prstClr val="black"/>
                </a:solidFill>
                <a:latin typeface="Arial" pitchFamily="34" charset="0"/>
                <a:cs typeface="Arial" pitchFamily="34" charset="0"/>
              </a:endParaRPr>
            </a:p>
            <a:p>
              <a:pPr algn="ctr" eaLnBrk="0" fontAlgn="auto" hangingPunct="0">
                <a:spcBef>
                  <a:spcPts val="0"/>
                </a:spcBef>
                <a:spcAft>
                  <a:spcPts val="0"/>
                </a:spcAft>
                <a:defRPr/>
              </a:pPr>
              <a:r>
                <a:rPr lang="en-US" altLang="en-US" sz="1100" b="0" kern="0" dirty="0">
                  <a:solidFill>
                    <a:prstClr val="black"/>
                  </a:solidFill>
                  <a:latin typeface="Arial" pitchFamily="34" charset="0"/>
                  <a:ea typeface="Times New Roman" pitchFamily="18" charset="0"/>
                  <a:cs typeface="Arial" pitchFamily="34" charset="0"/>
                </a:rPr>
                <a:t>as required by police, PPC, and/ or OPGT</a:t>
              </a:r>
              <a:endParaRPr lang="en-US" altLang="en-US" sz="600" b="0" kern="0" dirty="0">
                <a:solidFill>
                  <a:prstClr val="black"/>
                </a:solidFill>
                <a:latin typeface="Arial" pitchFamily="34" charset="0"/>
                <a:cs typeface="Arial" pitchFamily="34" charset="0"/>
              </a:endParaRPr>
            </a:p>
            <a:p>
              <a:pPr eaLnBrk="0" fontAlgn="auto" hangingPunct="0">
                <a:spcBef>
                  <a:spcPts val="0"/>
                </a:spcBef>
                <a:spcAft>
                  <a:spcPts val="0"/>
                </a:spcAft>
                <a:defRPr/>
              </a:pPr>
              <a:endParaRPr lang="en-US" altLang="en-US" b="0" kern="0" dirty="0">
                <a:solidFill>
                  <a:prstClr val="black"/>
                </a:solidFill>
                <a:latin typeface="Arial" pitchFamily="34" charset="0"/>
                <a:cs typeface="Arial" pitchFamily="34" charset="0"/>
              </a:endParaRPr>
            </a:p>
          </p:txBody>
        </p:sp>
        <p:sp>
          <p:nvSpPr>
            <p:cNvPr id="10" name="Text Box 8"/>
            <p:cNvSpPr txBox="1">
              <a:spLocks noChangeArrowheads="1"/>
            </p:cNvSpPr>
            <p:nvPr/>
          </p:nvSpPr>
          <p:spPr bwMode="auto">
            <a:xfrm>
              <a:off x="3702454" y="2184088"/>
              <a:ext cx="1617446" cy="1018475"/>
            </a:xfrm>
            <a:prstGeom prst="rect">
              <a:avLst/>
            </a:prstGeom>
            <a:solidFill>
              <a:srgbClr val="FFFFFF"/>
            </a:solidFill>
            <a:ln w="6350">
              <a:solidFill>
                <a:srgbClr val="000000"/>
              </a:solidFill>
              <a:miter lim="800000"/>
              <a:headEnd/>
              <a:tailEnd/>
            </a:ln>
          </p:spPr>
          <p:txBody>
            <a:bodyPr/>
            <a:lstStyle/>
            <a:p>
              <a:pPr algn="ctr" fontAlgn="auto">
                <a:spcBef>
                  <a:spcPts val="0"/>
                </a:spcBef>
                <a:spcAft>
                  <a:spcPts val="0"/>
                </a:spcAft>
                <a:defRPr/>
              </a:pPr>
              <a:r>
                <a:rPr lang="en-US" altLang="en-US" sz="1400" b="0" kern="0" dirty="0">
                  <a:solidFill>
                    <a:prstClr val="black"/>
                  </a:solidFill>
                  <a:latin typeface="Arial" pitchFamily="34" charset="0"/>
                  <a:ea typeface="Times New Roman" pitchFamily="18" charset="0"/>
                  <a:cs typeface="Arial" pitchFamily="34" charset="0"/>
                </a:rPr>
                <a:t>2a. Submit Preliminary report to PDD</a:t>
              </a:r>
              <a:endParaRPr lang="en-US" altLang="en-US" sz="600" b="0" kern="0" dirty="0">
                <a:solidFill>
                  <a:prstClr val="black"/>
                </a:solidFill>
                <a:latin typeface="Arial" pitchFamily="34" charset="0"/>
                <a:cs typeface="Arial" pitchFamily="34" charset="0"/>
              </a:endParaRPr>
            </a:p>
            <a:p>
              <a:pPr eaLnBrk="0" fontAlgn="auto" hangingPunct="0">
                <a:spcBef>
                  <a:spcPts val="0"/>
                </a:spcBef>
                <a:spcAft>
                  <a:spcPts val="0"/>
                </a:spcAft>
                <a:defRPr/>
              </a:pPr>
              <a:r>
                <a:rPr lang="en-US" altLang="en-US" sz="900" b="0" kern="0" dirty="0">
                  <a:solidFill>
                    <a:prstClr val="black"/>
                  </a:solidFill>
                  <a:latin typeface="Arial" pitchFamily="34" charset="0"/>
                  <a:ea typeface="Times New Roman" pitchFamily="18" charset="0"/>
                  <a:cs typeface="Arial" pitchFamily="34" charset="0"/>
                </a:rPr>
                <a:t>Within one working day  </a:t>
              </a:r>
              <a:endParaRPr lang="en-US" altLang="en-US" b="0" kern="0" dirty="0">
                <a:solidFill>
                  <a:prstClr val="black"/>
                </a:solidFill>
                <a:latin typeface="Arial" pitchFamily="34" charset="0"/>
                <a:cs typeface="Arial" pitchFamily="34" charset="0"/>
              </a:endParaRPr>
            </a:p>
          </p:txBody>
        </p:sp>
        <p:sp>
          <p:nvSpPr>
            <p:cNvPr id="11" name="Text Box 10"/>
            <p:cNvSpPr txBox="1">
              <a:spLocks noChangeArrowheads="1"/>
            </p:cNvSpPr>
            <p:nvPr/>
          </p:nvSpPr>
          <p:spPr bwMode="auto">
            <a:xfrm>
              <a:off x="3679927" y="3652759"/>
              <a:ext cx="1727078" cy="1003715"/>
            </a:xfrm>
            <a:prstGeom prst="rect">
              <a:avLst/>
            </a:prstGeom>
            <a:solidFill>
              <a:srgbClr val="FFFFFF"/>
            </a:solidFill>
            <a:ln w="6350">
              <a:solidFill>
                <a:srgbClr val="000000"/>
              </a:solidFill>
              <a:miter lim="800000"/>
              <a:headEnd/>
              <a:tailEnd/>
            </a:ln>
          </p:spPr>
          <p:txBody>
            <a:bodyPr/>
            <a:lstStyle/>
            <a:p>
              <a:pPr algn="ctr" fontAlgn="auto">
                <a:spcBef>
                  <a:spcPts val="0"/>
                </a:spcBef>
                <a:spcAft>
                  <a:spcPts val="0"/>
                </a:spcAft>
                <a:defRPr/>
              </a:pPr>
              <a:r>
                <a:rPr lang="en-US" altLang="en-US" sz="1400" b="0" kern="0" dirty="0">
                  <a:solidFill>
                    <a:prstClr val="black"/>
                  </a:solidFill>
                  <a:latin typeface="Arial" pitchFamily="34" charset="0"/>
                  <a:ea typeface="Times New Roman" pitchFamily="18" charset="0"/>
                  <a:cs typeface="Arial" pitchFamily="34" charset="0"/>
                </a:rPr>
                <a:t>3. Conduct</a:t>
              </a:r>
              <a:endParaRPr lang="en-US" altLang="en-US" sz="600" b="0" kern="0" dirty="0">
                <a:solidFill>
                  <a:prstClr val="black"/>
                </a:solidFill>
                <a:latin typeface="Arial" pitchFamily="34" charset="0"/>
                <a:cs typeface="Arial" pitchFamily="34" charset="0"/>
              </a:endParaRPr>
            </a:p>
            <a:p>
              <a:pPr algn="ctr" eaLnBrk="0" fontAlgn="auto" hangingPunct="0">
                <a:spcBef>
                  <a:spcPts val="0"/>
                </a:spcBef>
                <a:spcAft>
                  <a:spcPts val="0"/>
                </a:spcAft>
                <a:defRPr/>
              </a:pPr>
              <a:r>
                <a:rPr lang="en-US" altLang="en-US" sz="1400" b="0" kern="0" dirty="0">
                  <a:solidFill>
                    <a:prstClr val="black"/>
                  </a:solidFill>
                  <a:latin typeface="Arial" pitchFamily="34" charset="0"/>
                  <a:ea typeface="Times New Roman" pitchFamily="18" charset="0"/>
                  <a:cs typeface="Arial" pitchFamily="34" charset="0"/>
                </a:rPr>
                <a:t>review of incident</a:t>
              </a:r>
              <a:endParaRPr lang="en-US" altLang="en-US" sz="600" b="0" kern="0" dirty="0">
                <a:solidFill>
                  <a:prstClr val="black"/>
                </a:solidFill>
                <a:latin typeface="Arial" pitchFamily="34" charset="0"/>
                <a:cs typeface="Arial" pitchFamily="34" charset="0"/>
              </a:endParaRPr>
            </a:p>
            <a:p>
              <a:pPr eaLnBrk="0" fontAlgn="auto" hangingPunct="0">
                <a:spcBef>
                  <a:spcPts val="0"/>
                </a:spcBef>
                <a:spcAft>
                  <a:spcPts val="0"/>
                </a:spcAft>
                <a:defRPr/>
              </a:pPr>
              <a:r>
                <a:rPr lang="en-US" altLang="en-US" sz="1100" b="0" kern="0" dirty="0">
                  <a:solidFill>
                    <a:prstClr val="black"/>
                  </a:solidFill>
                  <a:latin typeface="Arial" pitchFamily="34" charset="0"/>
                  <a:ea typeface="Times New Roman" pitchFamily="18" charset="0"/>
                  <a:cs typeface="Arial" pitchFamily="34" charset="0"/>
                </a:rPr>
                <a:t>Follow Review process and guidelines </a:t>
              </a:r>
              <a:endParaRPr lang="en-US" altLang="en-US" b="0" kern="0" dirty="0">
                <a:solidFill>
                  <a:prstClr val="black"/>
                </a:solidFill>
                <a:latin typeface="Arial" pitchFamily="34" charset="0"/>
                <a:cs typeface="Arial" pitchFamily="34" charset="0"/>
              </a:endParaRPr>
            </a:p>
          </p:txBody>
        </p:sp>
        <p:sp>
          <p:nvSpPr>
            <p:cNvPr id="12" name="Down Arrow 11"/>
            <p:cNvSpPr/>
            <p:nvPr/>
          </p:nvSpPr>
          <p:spPr>
            <a:xfrm>
              <a:off x="4310686" y="4693375"/>
              <a:ext cx="340910" cy="431745"/>
            </a:xfrm>
            <a:prstGeom prst="downArrow">
              <a:avLst/>
            </a:prstGeom>
            <a:solidFill>
              <a:srgbClr val="4F81BD"/>
            </a:solidFill>
            <a:ln w="25400" cap="flat" cmpd="sng" algn="ctr">
              <a:solidFill>
                <a:srgbClr val="4F81BD">
                  <a:shade val="50000"/>
                </a:srgbClr>
              </a:solidFill>
              <a:prstDash val="solid"/>
            </a:ln>
            <a:effectLst/>
          </p:spPr>
          <p:txBody>
            <a:bodyPr anchor="ctr"/>
            <a:lstStyle/>
            <a:p>
              <a:pPr fontAlgn="auto">
                <a:spcBef>
                  <a:spcPts val="0"/>
                </a:spcBef>
                <a:spcAft>
                  <a:spcPts val="0"/>
                </a:spcAft>
                <a:defRPr/>
              </a:pPr>
              <a:endParaRPr lang="en-US" b="0" kern="0">
                <a:solidFill>
                  <a:prstClr val="white"/>
                </a:solidFill>
                <a:latin typeface="Calibri"/>
                <a:cs typeface="+mn-cs"/>
              </a:endParaRPr>
            </a:p>
          </p:txBody>
        </p:sp>
        <p:sp>
          <p:nvSpPr>
            <p:cNvPr id="13" name="Text Box 12"/>
            <p:cNvSpPr txBox="1">
              <a:spLocks noChangeArrowheads="1"/>
            </p:cNvSpPr>
            <p:nvPr/>
          </p:nvSpPr>
          <p:spPr bwMode="auto">
            <a:xfrm>
              <a:off x="3113746" y="5125120"/>
              <a:ext cx="2270732" cy="1372728"/>
            </a:xfrm>
            <a:prstGeom prst="rect">
              <a:avLst/>
            </a:prstGeom>
            <a:solidFill>
              <a:srgbClr val="FFFFFF"/>
            </a:solidFill>
            <a:ln w="6350">
              <a:solidFill>
                <a:srgbClr val="000000"/>
              </a:solidFill>
              <a:miter lim="800000"/>
              <a:headEnd/>
              <a:tailEnd/>
            </a:ln>
          </p:spPr>
          <p:txBody>
            <a:bodyPr/>
            <a:lstStyle/>
            <a:p>
              <a:pPr algn="ctr" fontAlgn="auto">
                <a:spcBef>
                  <a:spcPts val="0"/>
                </a:spcBef>
                <a:spcAft>
                  <a:spcPts val="0"/>
                </a:spcAft>
                <a:defRPr/>
              </a:pPr>
              <a:r>
                <a:rPr lang="en-US" altLang="en-US" sz="1400" b="0" kern="0" dirty="0">
                  <a:solidFill>
                    <a:prstClr val="black"/>
                  </a:solidFill>
                  <a:latin typeface="Arial" pitchFamily="34" charset="0"/>
                  <a:ea typeface="Times New Roman" pitchFamily="18" charset="0"/>
                  <a:cs typeface="Arial" pitchFamily="34" charset="0"/>
                </a:rPr>
                <a:t>4. Submit Final or updated interim report to PDD within 30 days</a:t>
              </a:r>
              <a:endParaRPr lang="en-US" altLang="en-US" sz="600" b="0" kern="0" dirty="0">
                <a:solidFill>
                  <a:prstClr val="black"/>
                </a:solidFill>
                <a:latin typeface="Arial" pitchFamily="34" charset="0"/>
                <a:cs typeface="Arial" pitchFamily="34" charset="0"/>
              </a:endParaRPr>
            </a:p>
            <a:p>
              <a:pPr algn="ctr" eaLnBrk="0" fontAlgn="auto" hangingPunct="0">
                <a:spcBef>
                  <a:spcPts val="0"/>
                </a:spcBef>
                <a:spcAft>
                  <a:spcPts val="0"/>
                </a:spcAft>
                <a:defRPr/>
              </a:pPr>
              <a:r>
                <a:rPr lang="en-US" altLang="en-US" sz="1100" b="0" kern="0" dirty="0">
                  <a:solidFill>
                    <a:prstClr val="black"/>
                  </a:solidFill>
                  <a:latin typeface="Arial" pitchFamily="34" charset="0"/>
                  <a:ea typeface="Times New Roman" pitchFamily="18" charset="0"/>
                  <a:cs typeface="Arial" pitchFamily="34" charset="0"/>
                </a:rPr>
                <a:t>Summary</a:t>
              </a:r>
              <a:r>
                <a:rPr lang="en-US" altLang="en-US" sz="600" b="0" kern="0" dirty="0">
                  <a:solidFill>
                    <a:prstClr val="black"/>
                  </a:solidFill>
                  <a:latin typeface="Arial" pitchFamily="34" charset="0"/>
                  <a:cs typeface="Arial" pitchFamily="34" charset="0"/>
                </a:rPr>
                <a:t> </a:t>
              </a:r>
              <a:r>
                <a:rPr lang="en-US" altLang="en-US" sz="1100" b="0" kern="0" dirty="0">
                  <a:solidFill>
                    <a:prstClr val="black"/>
                  </a:solidFill>
                  <a:latin typeface="Arial" pitchFamily="34" charset="0"/>
                  <a:ea typeface="Times New Roman" pitchFamily="18" charset="0"/>
                  <a:cs typeface="Arial" pitchFamily="34" charset="0"/>
                </a:rPr>
                <a:t>Findings of Review</a:t>
              </a:r>
              <a:endParaRPr lang="en-US" altLang="en-US" sz="600" b="0" kern="0" dirty="0">
                <a:solidFill>
                  <a:prstClr val="black"/>
                </a:solidFill>
                <a:latin typeface="Arial" pitchFamily="34" charset="0"/>
                <a:cs typeface="Arial" pitchFamily="34" charset="0"/>
              </a:endParaRPr>
            </a:p>
            <a:p>
              <a:pPr algn="ctr" eaLnBrk="0" fontAlgn="auto" hangingPunct="0">
                <a:spcBef>
                  <a:spcPts val="0"/>
                </a:spcBef>
                <a:spcAft>
                  <a:spcPts val="0"/>
                </a:spcAft>
                <a:defRPr/>
              </a:pPr>
              <a:r>
                <a:rPr lang="en-US" altLang="en-US" sz="1100" b="0" kern="0" dirty="0">
                  <a:solidFill>
                    <a:prstClr val="black"/>
                  </a:solidFill>
                  <a:latin typeface="Arial" pitchFamily="34" charset="0"/>
                  <a:ea typeface="Times New Roman" pitchFamily="18" charset="0"/>
                  <a:cs typeface="Arial" pitchFamily="34" charset="0"/>
                </a:rPr>
                <a:t>Recommendations</a:t>
              </a:r>
              <a:r>
                <a:rPr lang="en-US" altLang="en-US" sz="600" b="0" kern="0" dirty="0">
                  <a:solidFill>
                    <a:prstClr val="black"/>
                  </a:solidFill>
                  <a:latin typeface="Arial" pitchFamily="34" charset="0"/>
                  <a:cs typeface="Arial" pitchFamily="34" charset="0"/>
                </a:rPr>
                <a:t> </a:t>
              </a:r>
              <a:r>
                <a:rPr lang="en-US" altLang="en-US" sz="1100" b="0" kern="0" dirty="0">
                  <a:solidFill>
                    <a:prstClr val="black"/>
                  </a:solidFill>
                  <a:latin typeface="Arial" pitchFamily="34" charset="0"/>
                  <a:ea typeface="Times New Roman" pitchFamily="18" charset="0"/>
                  <a:cs typeface="Arial" pitchFamily="34" charset="0"/>
                </a:rPr>
                <a:t>Action plan</a:t>
              </a:r>
              <a:endParaRPr lang="en-US" altLang="en-US" sz="600" b="0" kern="0" dirty="0">
                <a:solidFill>
                  <a:prstClr val="black"/>
                </a:solidFill>
                <a:latin typeface="Arial" pitchFamily="34" charset="0"/>
                <a:cs typeface="Arial" pitchFamily="34" charset="0"/>
              </a:endParaRPr>
            </a:p>
            <a:p>
              <a:pPr algn="ctr" eaLnBrk="0" fontAlgn="auto" hangingPunct="0">
                <a:spcBef>
                  <a:spcPts val="0"/>
                </a:spcBef>
                <a:spcAft>
                  <a:spcPts val="0"/>
                </a:spcAft>
                <a:defRPr/>
              </a:pPr>
              <a:endParaRPr lang="en-US" altLang="en-US" b="0" kern="0" dirty="0">
                <a:solidFill>
                  <a:prstClr val="black"/>
                </a:solidFill>
                <a:latin typeface="Arial" pitchFamily="34" charset="0"/>
                <a:cs typeface="Arial" pitchFamily="34" charset="0"/>
              </a:endParaRPr>
            </a:p>
          </p:txBody>
        </p:sp>
        <p:sp>
          <p:nvSpPr>
            <p:cNvPr id="14" name="Text Box 14"/>
            <p:cNvSpPr txBox="1">
              <a:spLocks noChangeArrowheads="1"/>
            </p:cNvSpPr>
            <p:nvPr/>
          </p:nvSpPr>
          <p:spPr bwMode="auto">
            <a:xfrm>
              <a:off x="3459161" y="540137"/>
              <a:ext cx="2104032" cy="1066447"/>
            </a:xfrm>
            <a:prstGeom prst="rect">
              <a:avLst/>
            </a:prstGeom>
            <a:solidFill>
              <a:srgbClr val="FFFFFF"/>
            </a:solidFill>
            <a:ln w="6350">
              <a:solidFill>
                <a:srgbClr val="000000"/>
              </a:solidFill>
              <a:prstDash val="dash"/>
              <a:miter lim="800000"/>
              <a:headEnd/>
              <a:tailEnd/>
            </a:ln>
          </p:spPr>
          <p:txBody>
            <a:bodyPr/>
            <a:lstStyle/>
            <a:p>
              <a:pPr algn="ctr" fontAlgn="auto">
                <a:spcBef>
                  <a:spcPts val="0"/>
                </a:spcBef>
                <a:spcAft>
                  <a:spcPts val="0"/>
                </a:spcAft>
                <a:defRPr/>
              </a:pPr>
              <a:r>
                <a:rPr lang="en-US" altLang="en-US" sz="1400" b="0" kern="0" dirty="0">
                  <a:solidFill>
                    <a:prstClr val="black"/>
                  </a:solidFill>
                  <a:latin typeface="Arial" pitchFamily="34" charset="0"/>
                  <a:ea typeface="Times New Roman" pitchFamily="18" charset="0"/>
                  <a:cs typeface="Arial" pitchFamily="34" charset="0"/>
                </a:rPr>
                <a:t>1a. Call police if individual is in immediate danger or if abuse is criminal</a:t>
              </a:r>
              <a:endParaRPr lang="en-US" altLang="en-US" b="0" kern="0" dirty="0">
                <a:solidFill>
                  <a:prstClr val="black"/>
                </a:solidFill>
                <a:latin typeface="Arial" pitchFamily="34" charset="0"/>
                <a:cs typeface="Arial" pitchFamily="34" charset="0"/>
              </a:endParaRPr>
            </a:p>
          </p:txBody>
        </p:sp>
        <p:cxnSp>
          <p:nvCxnSpPr>
            <p:cNvPr id="36879" name="Straight Arrow Connector 14"/>
            <p:cNvCxnSpPr>
              <a:cxnSpLocks noChangeShapeType="1"/>
            </p:cNvCxnSpPr>
            <p:nvPr/>
          </p:nvCxnSpPr>
          <p:spPr bwMode="auto">
            <a:xfrm>
              <a:off x="2871788" y="1105694"/>
              <a:ext cx="484033" cy="0"/>
            </a:xfrm>
            <a:prstGeom prst="straightConnector1">
              <a:avLst/>
            </a:prstGeom>
            <a:noFill/>
            <a:ln w="9525" algn="ctr">
              <a:solidFill>
                <a:srgbClr val="4A7EBB"/>
              </a:solidFill>
              <a:round/>
              <a:headEnd type="oval" w="med" len="med"/>
              <a:tailEnd type="triangle" w="med" len="med"/>
            </a:ln>
            <a:extLst>
              <a:ext uri="{909E8E84-426E-40DD-AFC4-6F175D3DCCD1}">
                <a14:hiddenFill xmlns:a14="http://schemas.microsoft.com/office/drawing/2010/main">
                  <a:noFill/>
                </a14:hiddenFill>
              </a:ext>
            </a:extLst>
          </p:spPr>
        </p:cxnSp>
        <p:cxnSp>
          <p:nvCxnSpPr>
            <p:cNvPr id="36880" name="Straight Arrow Connector 15"/>
            <p:cNvCxnSpPr>
              <a:cxnSpLocks noChangeShapeType="1"/>
            </p:cNvCxnSpPr>
            <p:nvPr/>
          </p:nvCxnSpPr>
          <p:spPr bwMode="auto">
            <a:xfrm>
              <a:off x="4419600" y="1697349"/>
              <a:ext cx="0" cy="360051"/>
            </a:xfrm>
            <a:prstGeom prst="straightConnector1">
              <a:avLst/>
            </a:prstGeom>
            <a:noFill/>
            <a:ln w="9525" algn="ctr">
              <a:solidFill>
                <a:srgbClr val="4A7EBB"/>
              </a:solidFill>
              <a:round/>
              <a:headEnd type="oval" w="med" len="med"/>
              <a:tailEnd type="triangle" w="med" len="med"/>
            </a:ln>
            <a:extLst>
              <a:ext uri="{909E8E84-426E-40DD-AFC4-6F175D3DCCD1}">
                <a14:hiddenFill xmlns:a14="http://schemas.microsoft.com/office/drawing/2010/main">
                  <a:noFill/>
                </a14:hiddenFill>
              </a:ext>
            </a:extLst>
          </p:spPr>
        </p:cxnSp>
        <p:sp>
          <p:nvSpPr>
            <p:cNvPr id="17" name="Text Box 16"/>
            <p:cNvSpPr txBox="1">
              <a:spLocks noChangeArrowheads="1"/>
            </p:cNvSpPr>
            <p:nvPr/>
          </p:nvSpPr>
          <p:spPr bwMode="auto">
            <a:xfrm>
              <a:off x="5812493" y="5274571"/>
              <a:ext cx="1727078" cy="1079362"/>
            </a:xfrm>
            <a:prstGeom prst="rect">
              <a:avLst/>
            </a:prstGeom>
            <a:solidFill>
              <a:srgbClr val="FFFFFF"/>
            </a:solidFill>
            <a:ln w="6350">
              <a:solidFill>
                <a:srgbClr val="000000"/>
              </a:solidFill>
              <a:miter lim="800000"/>
              <a:headEnd/>
              <a:tailEnd/>
            </a:ln>
          </p:spPr>
          <p:txBody>
            <a:bodyPr/>
            <a:lstStyle/>
            <a:p>
              <a:pPr algn="ctr" fontAlgn="auto">
                <a:spcBef>
                  <a:spcPts val="0"/>
                </a:spcBef>
                <a:spcAft>
                  <a:spcPts val="0"/>
                </a:spcAft>
                <a:defRPr/>
              </a:pPr>
              <a:r>
                <a:rPr lang="en-US" altLang="en-US" sz="1400" b="0" kern="0" dirty="0">
                  <a:solidFill>
                    <a:prstClr val="black"/>
                  </a:solidFill>
                  <a:latin typeface="Arial" pitchFamily="34" charset="0"/>
                  <a:ea typeface="Times New Roman" pitchFamily="18" charset="0"/>
                  <a:cs typeface="Arial" pitchFamily="34" charset="0"/>
                </a:rPr>
                <a:t>5. Follow up by PDD</a:t>
              </a:r>
              <a:endParaRPr lang="en-US" altLang="en-US" sz="600" b="0" kern="0" dirty="0">
                <a:solidFill>
                  <a:prstClr val="black"/>
                </a:solidFill>
                <a:latin typeface="Arial" pitchFamily="34" charset="0"/>
                <a:cs typeface="Arial" pitchFamily="34" charset="0"/>
              </a:endParaRPr>
            </a:p>
            <a:p>
              <a:pPr eaLnBrk="0" fontAlgn="auto" hangingPunct="0">
                <a:spcBef>
                  <a:spcPts val="0"/>
                </a:spcBef>
                <a:spcAft>
                  <a:spcPts val="0"/>
                </a:spcAft>
                <a:defRPr/>
              </a:pPr>
              <a:r>
                <a:rPr lang="en-US" altLang="en-US" sz="900" b="0" kern="0" dirty="0">
                  <a:solidFill>
                    <a:prstClr val="black"/>
                  </a:solidFill>
                  <a:latin typeface="Arial" pitchFamily="34" charset="0"/>
                  <a:ea typeface="Times New Roman" pitchFamily="18" charset="0"/>
                  <a:cs typeface="Arial" pitchFamily="34" charset="0"/>
                </a:rPr>
                <a:t>Follow-Up –Final Report form</a:t>
              </a:r>
              <a:endParaRPr lang="en-US" altLang="en-US" sz="600" b="0" kern="0" dirty="0">
                <a:solidFill>
                  <a:prstClr val="black"/>
                </a:solidFill>
                <a:latin typeface="Arial" pitchFamily="34" charset="0"/>
                <a:cs typeface="Arial" pitchFamily="34" charset="0"/>
              </a:endParaRPr>
            </a:p>
            <a:p>
              <a:pPr eaLnBrk="0" fontAlgn="auto" hangingPunct="0">
                <a:spcBef>
                  <a:spcPts val="0"/>
                </a:spcBef>
                <a:spcAft>
                  <a:spcPts val="0"/>
                </a:spcAft>
                <a:defRPr/>
              </a:pPr>
              <a:r>
                <a:rPr lang="en-US" altLang="en-US" sz="900" b="0" kern="0" dirty="0">
                  <a:solidFill>
                    <a:prstClr val="black"/>
                  </a:solidFill>
                  <a:latin typeface="Arial" pitchFamily="34" charset="0"/>
                  <a:ea typeface="Times New Roman" pitchFamily="18" charset="0"/>
                  <a:cs typeface="Arial" pitchFamily="34" charset="0"/>
                </a:rPr>
                <a:t>Follow up with police, PPC and/or OPGT when possible</a:t>
              </a:r>
              <a:endParaRPr lang="en-US" altLang="en-US" b="0" kern="0" dirty="0">
                <a:solidFill>
                  <a:prstClr val="black"/>
                </a:solidFill>
                <a:latin typeface="Arial" pitchFamily="34" charset="0"/>
                <a:cs typeface="Arial" pitchFamily="34" charset="0"/>
              </a:endParaRPr>
            </a:p>
          </p:txBody>
        </p:sp>
        <p:sp>
          <p:nvSpPr>
            <p:cNvPr id="18" name="Text Box 13"/>
            <p:cNvSpPr txBox="1">
              <a:spLocks noChangeArrowheads="1"/>
            </p:cNvSpPr>
            <p:nvPr/>
          </p:nvSpPr>
          <p:spPr bwMode="auto">
            <a:xfrm>
              <a:off x="5800478" y="2149033"/>
              <a:ext cx="1423713" cy="1245418"/>
            </a:xfrm>
            <a:prstGeom prst="rect">
              <a:avLst/>
            </a:prstGeom>
            <a:solidFill>
              <a:srgbClr val="FFFFFF"/>
            </a:solidFill>
            <a:ln w="6350">
              <a:solidFill>
                <a:srgbClr val="000000"/>
              </a:solidFill>
              <a:miter lim="800000"/>
              <a:headEnd/>
              <a:tailEnd/>
            </a:ln>
          </p:spPr>
          <p:txBody>
            <a:bodyPr/>
            <a:lstStyle/>
            <a:p>
              <a:pPr algn="ctr" fontAlgn="auto">
                <a:spcBef>
                  <a:spcPts val="0"/>
                </a:spcBef>
                <a:spcAft>
                  <a:spcPts val="0"/>
                </a:spcAft>
                <a:defRPr/>
              </a:pPr>
              <a:r>
                <a:rPr lang="en-US" altLang="en-US" sz="1400" b="0" kern="0" dirty="0">
                  <a:solidFill>
                    <a:prstClr val="black"/>
                  </a:solidFill>
                  <a:latin typeface="Arial" pitchFamily="34" charset="0"/>
                  <a:ea typeface="Times New Roman" pitchFamily="18" charset="0"/>
                  <a:cs typeface="Arial" pitchFamily="34" charset="0"/>
                </a:rPr>
                <a:t>2b. Follow up by PDD</a:t>
              </a:r>
              <a:endParaRPr lang="en-US" altLang="en-US" sz="600" b="0" kern="0" dirty="0">
                <a:solidFill>
                  <a:prstClr val="black"/>
                </a:solidFill>
                <a:latin typeface="Arial" pitchFamily="34" charset="0"/>
                <a:cs typeface="Arial" pitchFamily="34" charset="0"/>
              </a:endParaRPr>
            </a:p>
            <a:p>
              <a:pPr algn="ctr" eaLnBrk="0" fontAlgn="auto" hangingPunct="0">
                <a:spcBef>
                  <a:spcPts val="0"/>
                </a:spcBef>
                <a:spcAft>
                  <a:spcPts val="0"/>
                </a:spcAft>
                <a:defRPr/>
              </a:pPr>
              <a:r>
                <a:rPr lang="en-US" altLang="en-US" sz="1100" b="0" kern="0" dirty="0">
                  <a:solidFill>
                    <a:prstClr val="black"/>
                  </a:solidFill>
                  <a:latin typeface="Arial" pitchFamily="34" charset="0"/>
                  <a:ea typeface="Times New Roman" pitchFamily="18" charset="0"/>
                  <a:cs typeface="Arial" pitchFamily="34" charset="0"/>
                </a:rPr>
                <a:t>Follow Up- Preliminary Report form</a:t>
              </a:r>
              <a:endParaRPr lang="en-US" altLang="en-US" b="0" kern="0" dirty="0">
                <a:solidFill>
                  <a:prstClr val="black"/>
                </a:solidFill>
                <a:latin typeface="Arial" pitchFamily="34" charset="0"/>
                <a:cs typeface="Arial" pitchFamily="34" charset="0"/>
              </a:endParaRPr>
            </a:p>
          </p:txBody>
        </p:sp>
        <p:cxnSp>
          <p:nvCxnSpPr>
            <p:cNvPr id="36883" name="Straight Arrow Connector 18"/>
            <p:cNvCxnSpPr>
              <a:cxnSpLocks noChangeShapeType="1"/>
            </p:cNvCxnSpPr>
            <p:nvPr/>
          </p:nvCxnSpPr>
          <p:spPr bwMode="auto">
            <a:xfrm flipV="1">
              <a:off x="5384800" y="2692761"/>
              <a:ext cx="351492" cy="1"/>
            </a:xfrm>
            <a:prstGeom prst="straightConnector1">
              <a:avLst/>
            </a:prstGeom>
            <a:noFill/>
            <a:ln w="9525" algn="ctr">
              <a:solidFill>
                <a:srgbClr val="4A7EBB"/>
              </a:solidFill>
              <a:round/>
              <a:headEnd type="oval" w="med" len="med"/>
              <a:tailEnd type="triangle" w="med" len="med"/>
            </a:ln>
            <a:extLst>
              <a:ext uri="{909E8E84-426E-40DD-AFC4-6F175D3DCCD1}">
                <a14:hiddenFill xmlns:a14="http://schemas.microsoft.com/office/drawing/2010/main">
                  <a:noFill/>
                </a14:hiddenFill>
              </a:ext>
            </a:extLst>
          </p:spPr>
        </p:cxnSp>
        <p:sp>
          <p:nvSpPr>
            <p:cNvPr id="20" name="Rectangle 21"/>
            <p:cNvSpPr>
              <a:spLocks noChangeArrowheads="1"/>
            </p:cNvSpPr>
            <p:nvPr/>
          </p:nvSpPr>
          <p:spPr bwMode="auto">
            <a:xfrm>
              <a:off x="867043" y="-94565"/>
              <a:ext cx="7409914" cy="645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auto">
                <a:spcBef>
                  <a:spcPts val="0"/>
                </a:spcBef>
                <a:spcAft>
                  <a:spcPts val="0"/>
                </a:spcAft>
                <a:defRPr/>
              </a:pPr>
              <a:r>
                <a:rPr lang="en-US" altLang="en-US" b="0" kern="0" dirty="0">
                  <a:solidFill>
                    <a:prstClr val="black"/>
                  </a:solidFill>
                  <a:latin typeface="Arial" pitchFamily="34" charset="0"/>
                  <a:ea typeface="Times New Roman" pitchFamily="18" charset="0"/>
                  <a:cs typeface="Arial" pitchFamily="34" charset="0"/>
                </a:rPr>
                <a:t>Process for Reporting and Responding to Abuse </a:t>
              </a:r>
              <a:endParaRPr lang="en-US" altLang="en-US" sz="600" b="0" kern="0" dirty="0">
                <a:solidFill>
                  <a:prstClr val="black"/>
                </a:solidFill>
                <a:latin typeface="Arial" pitchFamily="34" charset="0"/>
                <a:cs typeface="Arial" pitchFamily="34" charset="0"/>
              </a:endParaRPr>
            </a:p>
            <a:p>
              <a:pPr eaLnBrk="0" fontAlgn="auto" hangingPunct="0">
                <a:spcBef>
                  <a:spcPts val="0"/>
                </a:spcBef>
                <a:spcAft>
                  <a:spcPts val="0"/>
                </a:spcAft>
                <a:defRPr/>
              </a:pPr>
              <a:endParaRPr lang="en-US" altLang="en-US" b="0" kern="0" dirty="0">
                <a:solidFill>
                  <a:prstClr val="black"/>
                </a:solidFill>
                <a:latin typeface="Arial" pitchFamily="34" charset="0"/>
                <a:cs typeface="Arial" pitchFamily="34" charset="0"/>
              </a:endParaRPr>
            </a:p>
          </p:txBody>
        </p:sp>
        <p:cxnSp>
          <p:nvCxnSpPr>
            <p:cNvPr id="36885" name="Straight Arrow Connector 20"/>
            <p:cNvCxnSpPr>
              <a:cxnSpLocks noChangeShapeType="1"/>
            </p:cNvCxnSpPr>
            <p:nvPr/>
          </p:nvCxnSpPr>
          <p:spPr bwMode="auto">
            <a:xfrm>
              <a:off x="5492750" y="5800725"/>
              <a:ext cx="266700" cy="0"/>
            </a:xfrm>
            <a:prstGeom prst="straightConnector1">
              <a:avLst/>
            </a:prstGeom>
            <a:noFill/>
            <a:ln w="9525" algn="ctr">
              <a:solidFill>
                <a:srgbClr val="4A7EBB"/>
              </a:solidFill>
              <a:round/>
              <a:headEnd type="oval" w="med" len="med"/>
              <a:tailEnd type="triangle" w="med" len="med"/>
            </a:ln>
            <a:extLst>
              <a:ext uri="{909E8E84-426E-40DD-AFC4-6F175D3DCCD1}">
                <a14:hiddenFill xmlns:a14="http://schemas.microsoft.com/office/drawing/2010/main">
                  <a:noFill/>
                </a14:hiddenFill>
              </a:ext>
            </a:extLst>
          </p:spPr>
        </p:cxnSp>
        <p:sp>
          <p:nvSpPr>
            <p:cNvPr id="22" name="Down Arrow 21"/>
            <p:cNvSpPr/>
            <p:nvPr/>
          </p:nvSpPr>
          <p:spPr>
            <a:xfrm>
              <a:off x="1547362" y="1757879"/>
              <a:ext cx="324390" cy="452040"/>
            </a:xfrm>
            <a:prstGeom prst="downArrow">
              <a:avLst/>
            </a:prstGeom>
            <a:solidFill>
              <a:srgbClr val="4F81BD"/>
            </a:solidFill>
            <a:ln w="25400" cap="flat" cmpd="sng" algn="ctr">
              <a:solidFill>
                <a:srgbClr val="4F81BD">
                  <a:shade val="50000"/>
                </a:srgbClr>
              </a:solidFill>
              <a:prstDash val="solid"/>
            </a:ln>
            <a:effectLst/>
          </p:spPr>
          <p:txBody>
            <a:bodyPr anchor="ctr"/>
            <a:lstStyle/>
            <a:p>
              <a:pPr fontAlgn="auto">
                <a:spcBef>
                  <a:spcPts val="0"/>
                </a:spcBef>
                <a:spcAft>
                  <a:spcPts val="0"/>
                </a:spcAft>
                <a:defRPr/>
              </a:pPr>
              <a:endParaRPr lang="en-US" b="0" kern="0">
                <a:solidFill>
                  <a:prstClr val="white"/>
                </a:solidFill>
                <a:latin typeface="Calibri"/>
                <a:cs typeface="+mn-cs"/>
              </a:endParaRPr>
            </a:p>
          </p:txBody>
        </p:sp>
      </p:grpSp>
      <p:sp>
        <p:nvSpPr>
          <p:cNvPr id="36867" name="TextBox 22"/>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35</a:t>
            </a:r>
            <a:endParaRPr lang="en-CA" altLang="en-US" sz="1400">
              <a:solidFill>
                <a:srgbClr val="00AAD2"/>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kern="1200" dirty="0">
                <a:cs typeface="Arial" pitchFamily="34" charset="0"/>
              </a:rPr>
              <a:t>Legislation and </a:t>
            </a:r>
            <a:r>
              <a:rPr lang="en-US" altLang="en-US" kern="1200" dirty="0" smtClean="0">
                <a:cs typeface="Arial" pitchFamily="34" charset="0"/>
              </a:rPr>
              <a:t>Policy</a:t>
            </a:r>
            <a:endParaRPr lang="en-US" dirty="0"/>
          </a:p>
        </p:txBody>
      </p:sp>
      <p:sp>
        <p:nvSpPr>
          <p:cNvPr id="3" name="Content Placeholder 2"/>
          <p:cNvSpPr>
            <a:spLocks noGrp="1"/>
          </p:cNvSpPr>
          <p:nvPr>
            <p:ph idx="1"/>
          </p:nvPr>
        </p:nvSpPr>
        <p:spPr>
          <a:xfrm>
            <a:off x="457200" y="2063750"/>
            <a:ext cx="8229600" cy="3641725"/>
          </a:xfrm>
        </p:spPr>
        <p:txBody>
          <a:bodyPr/>
          <a:lstStyle/>
          <a:p>
            <a:pPr marL="342900" indent="-342900">
              <a:buFont typeface="Arial" pitchFamily="34" charset="0"/>
              <a:buChar char="•"/>
              <a:defRPr/>
            </a:pPr>
            <a:r>
              <a:rPr lang="en-US" altLang="en-US" sz="2400" i="1" kern="1200" dirty="0">
                <a:latin typeface="Garamond" panose="02020404030301010803" pitchFamily="18" charset="0"/>
                <a:cs typeface="Arial" pitchFamily="34" charset="0"/>
              </a:rPr>
              <a:t>Criminal </a:t>
            </a:r>
            <a:r>
              <a:rPr lang="en-US" altLang="en-US" sz="2400" i="1" kern="1200" dirty="0" smtClean="0">
                <a:latin typeface="Garamond" panose="02020404030301010803" pitchFamily="18" charset="0"/>
                <a:cs typeface="Arial" pitchFamily="34" charset="0"/>
              </a:rPr>
              <a:t>Code</a:t>
            </a:r>
          </a:p>
          <a:p>
            <a:pPr marL="0" indent="0">
              <a:buFontTx/>
              <a:buNone/>
              <a:defRPr/>
            </a:pPr>
            <a:endParaRPr lang="en-US" altLang="en-US" sz="2400" i="1" kern="1200" dirty="0">
              <a:latin typeface="Garamond" panose="02020404030301010803" pitchFamily="18" charset="0"/>
              <a:cs typeface="Arial" pitchFamily="34" charset="0"/>
            </a:endParaRPr>
          </a:p>
          <a:p>
            <a:pPr marL="342900" indent="-342900">
              <a:buFont typeface="Arial" pitchFamily="34" charset="0"/>
              <a:buChar char="•"/>
              <a:defRPr/>
            </a:pPr>
            <a:r>
              <a:rPr lang="en-US" altLang="en-US" sz="2400" i="1" kern="1200" dirty="0">
                <a:latin typeface="Garamond" panose="02020404030301010803" pitchFamily="18" charset="0"/>
                <a:cs typeface="Arial" pitchFamily="34" charset="0"/>
              </a:rPr>
              <a:t>Protection for Persons in Care Act (PPCA</a:t>
            </a:r>
            <a:r>
              <a:rPr lang="en-US" altLang="en-US" sz="2400" i="1" kern="1200" dirty="0" smtClean="0">
                <a:latin typeface="Garamond" panose="02020404030301010803" pitchFamily="18" charset="0"/>
                <a:cs typeface="Arial" pitchFamily="34" charset="0"/>
              </a:rPr>
              <a:t>)</a:t>
            </a:r>
          </a:p>
          <a:p>
            <a:pPr marL="0" indent="0">
              <a:buFontTx/>
              <a:buNone/>
              <a:defRPr/>
            </a:pPr>
            <a:endParaRPr lang="en-US" altLang="en-US" sz="2400" i="1" kern="1200" dirty="0">
              <a:latin typeface="Garamond" panose="02020404030301010803" pitchFamily="18" charset="0"/>
              <a:cs typeface="Arial" pitchFamily="34" charset="0"/>
            </a:endParaRPr>
          </a:p>
          <a:p>
            <a:pPr marL="342900" indent="-342900">
              <a:buFont typeface="Arial" pitchFamily="34" charset="0"/>
              <a:buChar char="•"/>
              <a:defRPr/>
            </a:pPr>
            <a:r>
              <a:rPr lang="en-US" altLang="en-US" sz="2400" i="1" kern="1200" dirty="0">
                <a:latin typeface="Garamond" panose="02020404030301010803" pitchFamily="18" charset="0"/>
                <a:cs typeface="Arial" pitchFamily="34" charset="0"/>
              </a:rPr>
              <a:t>Adult Guardian and Trusteeship Act (AGTA</a:t>
            </a:r>
            <a:r>
              <a:rPr lang="en-US" altLang="en-US" sz="2400" i="1" kern="1200" dirty="0" smtClean="0">
                <a:latin typeface="Garamond" panose="02020404030301010803" pitchFamily="18" charset="0"/>
                <a:cs typeface="Arial" pitchFamily="34" charset="0"/>
              </a:rPr>
              <a:t>)</a:t>
            </a:r>
          </a:p>
          <a:p>
            <a:pPr marL="0" indent="0">
              <a:buFontTx/>
              <a:buNone/>
              <a:defRPr/>
            </a:pPr>
            <a:endParaRPr lang="en-US" altLang="en-US" sz="2400" i="1" kern="1200" dirty="0">
              <a:latin typeface="Garamond" panose="02020404030301010803" pitchFamily="18" charset="0"/>
              <a:cs typeface="Arial" pitchFamily="34" charset="0"/>
            </a:endParaRPr>
          </a:p>
          <a:p>
            <a:pPr marL="342900" indent="-342900">
              <a:buFont typeface="Arial" pitchFamily="34" charset="0"/>
              <a:buChar char="•"/>
              <a:defRPr/>
            </a:pPr>
            <a:r>
              <a:rPr lang="en-US" altLang="en-US" sz="2400" i="1" kern="1200" dirty="0">
                <a:latin typeface="Garamond" panose="02020404030301010803" pitchFamily="18" charset="0"/>
                <a:cs typeface="Arial" pitchFamily="34" charset="0"/>
              </a:rPr>
              <a:t>PDD POLICY 6.1 Safeguards and Standards</a:t>
            </a:r>
          </a:p>
        </p:txBody>
      </p:sp>
      <p:sp>
        <p:nvSpPr>
          <p:cNvPr id="37892"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35</a:t>
            </a:r>
            <a:endParaRPr lang="en-CA" altLang="en-US" sz="1400">
              <a:solidFill>
                <a:srgbClr val="00AAD2"/>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09800" y="2525713"/>
            <a:ext cx="3835400" cy="644525"/>
          </a:xfrm>
          <a:prstGeom prst="rect">
            <a:avLst/>
          </a:prstGeom>
          <a:noFill/>
        </p:spPr>
        <p:txBody>
          <a:bodyPr>
            <a:spAutoFit/>
          </a:bodyPr>
          <a:lstStyle/>
          <a:p>
            <a:pPr algn="ctr">
              <a:defRPr/>
            </a:pPr>
            <a:r>
              <a:rPr lang="en-US" altLang="en-US" sz="3600" dirty="0">
                <a:solidFill>
                  <a:srgbClr val="005072"/>
                </a:solidFill>
                <a:latin typeface="Garamond" panose="02020404030301010803" pitchFamily="18" charset="0"/>
                <a:ea typeface="+mj-ea"/>
                <a:cs typeface="Arial" pitchFamily="34" charset="0"/>
              </a:rPr>
              <a:t> SCENARIOS</a:t>
            </a:r>
            <a:endParaRPr lang="en-US" dirty="0">
              <a:latin typeface="Garamond" panose="02020404030301010803" pitchFamily="18" charset="0"/>
              <a:cs typeface="+mn-cs"/>
            </a:endParaRPr>
          </a:p>
        </p:txBody>
      </p:sp>
      <p:sp>
        <p:nvSpPr>
          <p:cNvPr id="38915" name="TextBox 2"/>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37</a:t>
            </a:r>
            <a:endParaRPr lang="en-CA" altLang="en-US" sz="1400">
              <a:solidFill>
                <a:srgbClr val="00AAD2"/>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2"/>
          <p:cNvSpPr txBox="1">
            <a:spLocks noChangeArrowheads="1"/>
          </p:cNvSpPr>
          <p:nvPr/>
        </p:nvSpPr>
        <p:spPr bwMode="auto">
          <a:xfrm>
            <a:off x="2706688" y="2484438"/>
            <a:ext cx="384175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3600">
                <a:latin typeface="Garamond" pitchFamily="18" charset="0"/>
              </a:rPr>
              <a:t>QUESTIONS AND REACTIONS</a:t>
            </a:r>
          </a:p>
        </p:txBody>
      </p:sp>
      <p:sp>
        <p:nvSpPr>
          <p:cNvPr id="39939" name="TextBox 2"/>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39</a:t>
            </a:r>
            <a:endParaRPr lang="en-CA" altLang="en-US" sz="1400">
              <a:solidFill>
                <a:srgbClr val="00AAD2"/>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Some Useful Resources</a:t>
            </a:r>
          </a:p>
        </p:txBody>
      </p:sp>
      <p:sp>
        <p:nvSpPr>
          <p:cNvPr id="3" name="Content Placeholder 2"/>
          <p:cNvSpPr>
            <a:spLocks noGrp="1"/>
          </p:cNvSpPr>
          <p:nvPr>
            <p:ph idx="1"/>
          </p:nvPr>
        </p:nvSpPr>
        <p:spPr>
          <a:xfrm>
            <a:off x="457200" y="2174875"/>
            <a:ext cx="8229600" cy="3530600"/>
          </a:xfrm>
        </p:spPr>
        <p:txBody>
          <a:bodyPr/>
          <a:lstStyle/>
          <a:p>
            <a:pPr marL="0">
              <a:spcBef>
                <a:spcPts val="0"/>
              </a:spcBef>
              <a:spcAft>
                <a:spcPts val="0"/>
              </a:spcAft>
              <a:defRPr/>
            </a:pPr>
            <a:r>
              <a:rPr lang="en-US" sz="2400" dirty="0" smtClean="0">
                <a:latin typeface="Garamond" panose="02020404030301010803" pitchFamily="18" charset="0"/>
              </a:rPr>
              <a:t>Link to the APRP Webcast: </a:t>
            </a:r>
            <a:r>
              <a:rPr lang="en-US" sz="2400" u="sng" dirty="0" smtClean="0">
                <a:solidFill>
                  <a:srgbClr val="1F497D"/>
                </a:solidFill>
                <a:latin typeface="Garamond" panose="02020404030301010803" pitchFamily="18" charset="0"/>
                <a:ea typeface="Calibri"/>
                <a:cs typeface="Times New Roman"/>
                <a:hlinkClick r:id="rId2"/>
              </a:rPr>
              <a:t>https://www.youtube.com/watch?v=18E1lgA53Mc&amp;feature=youtu.be</a:t>
            </a:r>
            <a:r>
              <a:rPr lang="en-US" sz="2400" dirty="0" smtClean="0">
                <a:solidFill>
                  <a:srgbClr val="1F497D"/>
                </a:solidFill>
                <a:latin typeface="Garamond" panose="02020404030301010803" pitchFamily="18" charset="0"/>
                <a:ea typeface="Calibri"/>
                <a:cs typeface="Times New Roman"/>
              </a:rPr>
              <a:t> </a:t>
            </a:r>
          </a:p>
          <a:p>
            <a:pPr marL="0" indent="0">
              <a:spcBef>
                <a:spcPts val="0"/>
              </a:spcBef>
              <a:spcAft>
                <a:spcPts val="0"/>
              </a:spcAft>
              <a:buFontTx/>
              <a:buNone/>
              <a:defRPr/>
            </a:pPr>
            <a:endParaRPr lang="en-US" sz="2400" dirty="0" smtClean="0">
              <a:solidFill>
                <a:srgbClr val="1F497D"/>
              </a:solidFill>
              <a:latin typeface="Garamond" panose="02020404030301010803" pitchFamily="18" charset="0"/>
              <a:ea typeface="Calibri"/>
              <a:cs typeface="Times New Roman"/>
            </a:endParaRPr>
          </a:p>
          <a:p>
            <a:pPr marL="0">
              <a:spcBef>
                <a:spcPts val="0"/>
              </a:spcBef>
              <a:spcAft>
                <a:spcPts val="0"/>
              </a:spcAft>
              <a:defRPr/>
            </a:pPr>
            <a:r>
              <a:rPr lang="en-US" sz="2400" dirty="0" smtClean="0">
                <a:solidFill>
                  <a:srgbClr val="1F497D"/>
                </a:solidFill>
                <a:latin typeface="Garamond" panose="02020404030301010803" pitchFamily="18" charset="0"/>
                <a:ea typeface="Calibri"/>
                <a:cs typeface="Times New Roman"/>
              </a:rPr>
              <a:t>Link to Abuse Prevention and Response Protocol (APRP</a:t>
            </a:r>
            <a:r>
              <a:rPr lang="en-US" sz="2400" dirty="0" smtClean="0">
                <a:solidFill>
                  <a:srgbClr val="1F497D"/>
                </a:solidFill>
                <a:latin typeface="Calibri"/>
                <a:ea typeface="Calibri"/>
                <a:cs typeface="Times New Roman"/>
              </a:rPr>
              <a:t>): </a:t>
            </a:r>
            <a:r>
              <a:rPr lang="en-US" sz="2400" u="sng" dirty="0" smtClean="0">
                <a:solidFill>
                  <a:srgbClr val="1F497D"/>
                </a:solidFill>
                <a:latin typeface="Garamond" panose="02020404030301010803" pitchFamily="18" charset="0"/>
                <a:ea typeface="Calibri"/>
                <a:cs typeface="Times New Roman"/>
                <a:hlinkClick r:id="rId3"/>
              </a:rPr>
              <a:t>https://hs.alberta.ca/pdd-online/documents/abuse-prevention-and-response-Protocol.pdf</a:t>
            </a:r>
            <a:endParaRPr lang="en-US" sz="2400" dirty="0" smtClean="0">
              <a:latin typeface="Garamond" panose="02020404030301010803" pitchFamily="18" charset="0"/>
              <a:ea typeface="Calibri"/>
              <a:cs typeface="Times New Roman"/>
            </a:endParaRPr>
          </a:p>
          <a:p>
            <a:pPr marL="0" indent="0">
              <a:spcBef>
                <a:spcPts val="0"/>
              </a:spcBef>
              <a:spcAft>
                <a:spcPts val="0"/>
              </a:spcAft>
              <a:buFontTx/>
              <a:buNone/>
              <a:defRPr/>
            </a:pPr>
            <a:endParaRPr lang="en-US" sz="2400" dirty="0" smtClean="0">
              <a:solidFill>
                <a:srgbClr val="1F497D"/>
              </a:solidFill>
              <a:latin typeface="Calibri"/>
              <a:ea typeface="Calibri"/>
              <a:cs typeface="Times New Roman"/>
            </a:endParaRPr>
          </a:p>
        </p:txBody>
      </p:sp>
      <p:sp>
        <p:nvSpPr>
          <p:cNvPr id="40964"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39</a:t>
            </a:r>
            <a:endParaRPr lang="en-CA" altLang="en-US" sz="1400">
              <a:solidFill>
                <a:srgbClr val="00AAD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US" altLang="en-US" kern="1200" dirty="0">
                <a:cs typeface="Arial" pitchFamily="34" charset="0"/>
              </a:rPr>
              <a:t>APRP - Purpose</a:t>
            </a:r>
            <a:endParaRPr lang="en-CA" altLang="en-US" dirty="0" smtClean="0"/>
          </a:p>
        </p:txBody>
      </p:sp>
      <p:sp>
        <p:nvSpPr>
          <p:cNvPr id="5123" name="Rectangle 3"/>
          <p:cNvSpPr>
            <a:spLocks noGrp="1" noChangeArrowheads="1"/>
          </p:cNvSpPr>
          <p:nvPr>
            <p:ph type="body" idx="1"/>
          </p:nvPr>
        </p:nvSpPr>
        <p:spPr>
          <a:xfrm>
            <a:off x="420688" y="1463675"/>
            <a:ext cx="8229600" cy="4105275"/>
          </a:xfrm>
        </p:spPr>
        <p:txBody>
          <a:bodyPr/>
          <a:lstStyle/>
          <a:p>
            <a:pPr marL="342900" indent="-342900">
              <a:buFont typeface="Arial" pitchFamily="34" charset="0"/>
              <a:buChar char="•"/>
              <a:defRPr/>
            </a:pPr>
            <a:r>
              <a:rPr lang="en-US" altLang="en-US" sz="2400" kern="1200" dirty="0">
                <a:latin typeface="Garamond" panose="02020404030301010803" pitchFamily="18" charset="0"/>
                <a:cs typeface="Arial" pitchFamily="34" charset="0"/>
              </a:rPr>
              <a:t>PDD stakeholders have a </a:t>
            </a:r>
            <a:r>
              <a:rPr lang="en-US" altLang="en-US" sz="2400" kern="1200" dirty="0" smtClean="0">
                <a:latin typeface="Garamond" panose="02020404030301010803" pitchFamily="18" charset="0"/>
                <a:cs typeface="Arial" pitchFamily="34" charset="0"/>
              </a:rPr>
              <a:t>duty </a:t>
            </a:r>
            <a:r>
              <a:rPr lang="en-US" altLang="en-US" sz="2400" kern="1200" dirty="0">
                <a:latin typeface="Garamond" panose="02020404030301010803" pitchFamily="18" charset="0"/>
                <a:cs typeface="Arial" pitchFamily="34" charset="0"/>
              </a:rPr>
              <a:t>to ensure the safety of </a:t>
            </a:r>
            <a:r>
              <a:rPr lang="en-US" altLang="en-US" sz="2400" kern="1200" dirty="0" smtClean="0">
                <a:latin typeface="Garamond" panose="02020404030301010803" pitchFamily="18" charset="0"/>
                <a:cs typeface="Arial" pitchFamily="34" charset="0"/>
              </a:rPr>
              <a:t>individuals </a:t>
            </a:r>
            <a:r>
              <a:rPr lang="en-US" altLang="en-US" sz="2400" kern="1200" dirty="0">
                <a:latin typeface="Garamond" panose="02020404030301010803" pitchFamily="18" charset="0"/>
                <a:cs typeface="Arial" pitchFamily="34" charset="0"/>
              </a:rPr>
              <a:t>they </a:t>
            </a:r>
            <a:r>
              <a:rPr lang="en-US" altLang="en-US" sz="2400" kern="1200" dirty="0" smtClean="0">
                <a:latin typeface="Garamond" panose="02020404030301010803" pitchFamily="18" charset="0"/>
                <a:cs typeface="Arial" pitchFamily="34" charset="0"/>
              </a:rPr>
              <a:t>support</a:t>
            </a:r>
          </a:p>
          <a:p>
            <a:pPr marL="342900" indent="-342900">
              <a:buFont typeface="Arial" pitchFamily="34" charset="0"/>
              <a:buChar char="•"/>
              <a:defRPr/>
            </a:pPr>
            <a:endParaRPr lang="en-US" altLang="en-US" sz="2400" kern="1200" dirty="0">
              <a:latin typeface="Garamond" panose="02020404030301010803" pitchFamily="18" charset="0"/>
              <a:cs typeface="Arial" pitchFamily="34" charset="0"/>
            </a:endParaRPr>
          </a:p>
          <a:p>
            <a:pPr marL="342900" indent="-342900">
              <a:buFont typeface="Arial" pitchFamily="34" charset="0"/>
              <a:buChar char="•"/>
              <a:defRPr/>
            </a:pPr>
            <a:r>
              <a:rPr lang="en-US" altLang="en-US" sz="2400" kern="1200" dirty="0">
                <a:latin typeface="Garamond" panose="02020404030301010803" pitchFamily="18" charset="0"/>
                <a:cs typeface="Arial" pitchFamily="34" charset="0"/>
              </a:rPr>
              <a:t>The Abuse Prevention and Response </a:t>
            </a:r>
            <a:r>
              <a:rPr lang="en-US" altLang="en-US" sz="2400" kern="1200" dirty="0" smtClean="0">
                <a:latin typeface="Garamond" panose="02020404030301010803" pitchFamily="18" charset="0"/>
                <a:cs typeface="Arial" pitchFamily="34" charset="0"/>
              </a:rPr>
              <a:t>Protocol </a:t>
            </a:r>
            <a:r>
              <a:rPr lang="en-US" altLang="en-US" sz="2400" kern="1200" dirty="0">
                <a:latin typeface="Garamond" panose="02020404030301010803" pitchFamily="18" charset="0"/>
                <a:cs typeface="Arial" pitchFamily="34" charset="0"/>
              </a:rPr>
              <a:t>(APRP) provides information for PDD stakeholders to help them meet this </a:t>
            </a:r>
            <a:r>
              <a:rPr lang="en-US" altLang="en-US" sz="2400" kern="1200" dirty="0" smtClean="0">
                <a:latin typeface="Garamond" panose="02020404030301010803" pitchFamily="18" charset="0"/>
                <a:cs typeface="Arial" pitchFamily="34" charset="0"/>
              </a:rPr>
              <a:t>duty</a:t>
            </a:r>
          </a:p>
          <a:p>
            <a:pPr marL="342900" indent="-342900">
              <a:buFont typeface="Arial" pitchFamily="34" charset="0"/>
              <a:buChar char="•"/>
              <a:defRPr/>
            </a:pPr>
            <a:endParaRPr lang="en-US" altLang="en-US" sz="2400" kern="1200" dirty="0">
              <a:latin typeface="Garamond" panose="02020404030301010803" pitchFamily="18" charset="0"/>
              <a:cs typeface="Arial" pitchFamily="34" charset="0"/>
            </a:endParaRPr>
          </a:p>
          <a:p>
            <a:pPr marL="342900" indent="-342900">
              <a:buFont typeface="Arial" pitchFamily="34" charset="0"/>
              <a:buChar char="•"/>
              <a:defRPr/>
            </a:pPr>
            <a:r>
              <a:rPr lang="en-US" altLang="en-US" sz="2400" kern="1200" dirty="0">
                <a:latin typeface="Garamond" panose="02020404030301010803" pitchFamily="18" charset="0"/>
                <a:cs typeface="Arial" pitchFamily="34" charset="0"/>
              </a:rPr>
              <a:t>The </a:t>
            </a:r>
            <a:r>
              <a:rPr lang="en-US" altLang="en-US" sz="2400" kern="1200" dirty="0" smtClean="0">
                <a:latin typeface="Garamond" panose="02020404030301010803" pitchFamily="18" charset="0"/>
                <a:cs typeface="Arial" pitchFamily="34" charset="0"/>
              </a:rPr>
              <a:t>Protocol </a:t>
            </a:r>
            <a:r>
              <a:rPr lang="en-US" altLang="en-US" sz="2400" kern="1200" dirty="0">
                <a:latin typeface="Garamond" panose="02020404030301010803" pitchFamily="18" charset="0"/>
                <a:cs typeface="Arial" pitchFamily="34" charset="0"/>
              </a:rPr>
              <a:t>outlines strategies for preventing abuse in addition to  reporting, reviewing, and follow up requirements following allegation of abuse of </a:t>
            </a:r>
            <a:r>
              <a:rPr lang="en-US" altLang="en-US" sz="2400" kern="1200" dirty="0" smtClean="0">
                <a:latin typeface="Garamond" panose="02020404030301010803" pitchFamily="18" charset="0"/>
                <a:cs typeface="Arial" pitchFamily="34" charset="0"/>
              </a:rPr>
              <a:t>individuals receiving  PDD supports</a:t>
            </a:r>
            <a:endParaRPr lang="en-CA" altLang="en-US" sz="2400" dirty="0"/>
          </a:p>
          <a:p>
            <a:pPr marL="0" indent="0">
              <a:buFontTx/>
              <a:buNone/>
              <a:defRPr/>
            </a:pPr>
            <a:endParaRPr lang="en-US" altLang="en-US" sz="2400" b="1" kern="1200" dirty="0">
              <a:latin typeface="Garamond" panose="02020404030301010803" pitchFamily="18" charset="0"/>
              <a:cs typeface="Arial" pitchFamily="34" charset="0"/>
            </a:endParaRPr>
          </a:p>
        </p:txBody>
      </p:sp>
      <p:sp>
        <p:nvSpPr>
          <p:cNvPr id="5124"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4</a:t>
            </a:r>
            <a:endParaRPr lang="en-CA" altLang="en-US" sz="1400">
              <a:solidFill>
                <a:srgbClr val="00AAD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738" y="265113"/>
            <a:ext cx="8229600" cy="1143000"/>
          </a:xfrm>
        </p:spPr>
        <p:txBody>
          <a:bodyPr/>
          <a:lstStyle/>
          <a:p>
            <a:pPr>
              <a:defRPr/>
            </a:pPr>
            <a:r>
              <a:rPr lang="en-US" altLang="en-US" kern="1200" dirty="0" smtClean="0">
                <a:cs typeface="Arial" pitchFamily="34" charset="0"/>
              </a:rPr>
              <a:t>Objectives </a:t>
            </a:r>
            <a:r>
              <a:rPr lang="en-US" altLang="en-US" kern="1200" dirty="0">
                <a:cs typeface="Arial" pitchFamily="34" charset="0"/>
              </a:rPr>
              <a:t>of the </a:t>
            </a:r>
            <a:r>
              <a:rPr lang="en-US" altLang="en-US" kern="1200" dirty="0" smtClean="0">
                <a:cs typeface="Arial" pitchFamily="34" charset="0"/>
              </a:rPr>
              <a:t>Protocol</a:t>
            </a:r>
            <a:endParaRPr lang="en-US" dirty="0"/>
          </a:p>
        </p:txBody>
      </p:sp>
      <p:sp>
        <p:nvSpPr>
          <p:cNvPr id="3" name="Content Placeholder 2"/>
          <p:cNvSpPr>
            <a:spLocks noGrp="1"/>
          </p:cNvSpPr>
          <p:nvPr>
            <p:ph idx="1"/>
          </p:nvPr>
        </p:nvSpPr>
        <p:spPr>
          <a:xfrm>
            <a:off x="447675" y="1422400"/>
            <a:ext cx="8229600" cy="4454525"/>
          </a:xfrm>
        </p:spPr>
        <p:txBody>
          <a:bodyPr/>
          <a:lstStyle/>
          <a:p>
            <a:pPr marL="342900" indent="-342900">
              <a:spcBef>
                <a:spcPts val="1200"/>
              </a:spcBef>
              <a:buSzPct val="80000"/>
              <a:buFont typeface="Symbol" pitchFamily="18" charset="2"/>
              <a:buChar char=""/>
              <a:defRPr/>
            </a:pPr>
            <a:r>
              <a:rPr lang="en-US" altLang="en-US" sz="2400" kern="1200" dirty="0">
                <a:latin typeface="Garamond" panose="02020404030301010803" pitchFamily="18" charset="0"/>
                <a:cs typeface="Arial" pitchFamily="34" charset="0"/>
              </a:rPr>
              <a:t>Ensure accountability through a provincial approach to abuse </a:t>
            </a:r>
            <a:r>
              <a:rPr lang="en-US" altLang="en-US" sz="2400" kern="1200" dirty="0" smtClean="0">
                <a:latin typeface="Garamond" panose="02020404030301010803" pitchFamily="18" charset="0"/>
                <a:cs typeface="Arial" pitchFamily="34" charset="0"/>
              </a:rPr>
              <a:t>response</a:t>
            </a:r>
            <a:endParaRPr lang="en-US" altLang="en-US" sz="2400" kern="1200" dirty="0">
              <a:latin typeface="Garamond" panose="02020404030301010803" pitchFamily="18" charset="0"/>
              <a:cs typeface="Arial" pitchFamily="34" charset="0"/>
            </a:endParaRPr>
          </a:p>
          <a:p>
            <a:pPr marL="342900" indent="-342900">
              <a:spcBef>
                <a:spcPts val="1200"/>
              </a:spcBef>
              <a:buSzPct val="80000"/>
              <a:buFont typeface="Symbol" pitchFamily="18" charset="2"/>
              <a:buChar char=""/>
              <a:defRPr/>
            </a:pPr>
            <a:r>
              <a:rPr lang="en-US" altLang="en-US" sz="2400" kern="1200" dirty="0">
                <a:latin typeface="Garamond" panose="02020404030301010803" pitchFamily="18" charset="0"/>
                <a:cs typeface="Arial" pitchFamily="34" charset="0"/>
              </a:rPr>
              <a:t>Ensure that all stakeholders are aware of their responsibilities in preventing abuse from occurring, and responding appropriately when there is incidence of </a:t>
            </a:r>
            <a:r>
              <a:rPr lang="en-US" altLang="en-US" sz="2400" kern="1200" dirty="0" smtClean="0">
                <a:latin typeface="Garamond" panose="02020404030301010803" pitchFamily="18" charset="0"/>
                <a:cs typeface="Arial" pitchFamily="34" charset="0"/>
              </a:rPr>
              <a:t>abuse</a:t>
            </a:r>
            <a:endParaRPr lang="en-US" altLang="en-US" sz="2400" kern="1200" dirty="0">
              <a:latin typeface="Garamond" panose="02020404030301010803" pitchFamily="18" charset="0"/>
              <a:cs typeface="Arial" pitchFamily="34" charset="0"/>
            </a:endParaRPr>
          </a:p>
          <a:p>
            <a:pPr marL="342900" indent="-342900">
              <a:spcBef>
                <a:spcPts val="1200"/>
              </a:spcBef>
              <a:buSzPct val="80000"/>
              <a:buFont typeface="Symbol" pitchFamily="18" charset="2"/>
              <a:buChar char=""/>
              <a:defRPr/>
            </a:pPr>
            <a:r>
              <a:rPr lang="en-US" altLang="en-US" sz="2400" kern="1200" dirty="0">
                <a:latin typeface="Garamond" panose="02020404030301010803" pitchFamily="18" charset="0"/>
                <a:cs typeface="Arial" pitchFamily="34" charset="0"/>
              </a:rPr>
              <a:t>Promote a collaborative, community-based approach to addressing all aspects of </a:t>
            </a:r>
            <a:r>
              <a:rPr lang="en-US" altLang="en-US" sz="2400" kern="1200" dirty="0" smtClean="0">
                <a:latin typeface="Garamond" panose="02020404030301010803" pitchFamily="18" charset="0"/>
                <a:cs typeface="Arial" pitchFamily="34" charset="0"/>
              </a:rPr>
              <a:t>abuse </a:t>
            </a:r>
            <a:endParaRPr lang="en-US" altLang="en-US" sz="2400" kern="1200" dirty="0">
              <a:latin typeface="Garamond" panose="02020404030301010803" pitchFamily="18" charset="0"/>
              <a:cs typeface="Arial" pitchFamily="34" charset="0"/>
            </a:endParaRPr>
          </a:p>
          <a:p>
            <a:pPr marL="342900" indent="-342900">
              <a:spcBef>
                <a:spcPts val="1200"/>
              </a:spcBef>
              <a:buSzPct val="80000"/>
              <a:buFont typeface="Symbol" pitchFamily="18" charset="2"/>
              <a:buChar char=""/>
              <a:defRPr/>
            </a:pPr>
            <a:r>
              <a:rPr lang="en-US" altLang="en-US" sz="2400" kern="1200" dirty="0">
                <a:latin typeface="Garamond" panose="02020404030301010803" pitchFamily="18" charset="0"/>
                <a:cs typeface="Arial" pitchFamily="34" charset="0"/>
              </a:rPr>
              <a:t>Ensure that clear accountability measures are in </a:t>
            </a:r>
            <a:r>
              <a:rPr lang="en-US" altLang="en-US" sz="2400" kern="1200" dirty="0" smtClean="0">
                <a:latin typeface="Garamond" panose="02020404030301010803" pitchFamily="18" charset="0"/>
                <a:cs typeface="Arial" pitchFamily="34" charset="0"/>
              </a:rPr>
              <a:t>place</a:t>
            </a:r>
            <a:endParaRPr lang="en-US" altLang="en-US" sz="2400" kern="1200" dirty="0">
              <a:latin typeface="Garamond" panose="02020404030301010803" pitchFamily="18" charset="0"/>
              <a:cs typeface="Arial" pitchFamily="34" charset="0"/>
            </a:endParaRPr>
          </a:p>
        </p:txBody>
      </p:sp>
      <p:sp>
        <p:nvSpPr>
          <p:cNvPr id="6148"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5</a:t>
            </a:r>
            <a:endParaRPr lang="en-CA" altLang="en-US" sz="1400">
              <a:solidFill>
                <a:srgbClr val="00AAD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74638"/>
            <a:ext cx="8229600" cy="941387"/>
          </a:xfrm>
        </p:spPr>
        <p:txBody>
          <a:bodyPr/>
          <a:lstStyle/>
          <a:p>
            <a:r>
              <a:rPr lang="en-US" altLang="en-US" smtClean="0">
                <a:cs typeface="Arial" charset="0"/>
              </a:rPr>
              <a:t>Responsibilities of Key Stakeholders</a:t>
            </a:r>
            <a:endParaRPr lang="en-US" altLang="en-US" smtClean="0"/>
          </a:p>
        </p:txBody>
      </p:sp>
      <p:sp>
        <p:nvSpPr>
          <p:cNvPr id="3" name="Content Placeholder 2"/>
          <p:cNvSpPr>
            <a:spLocks noGrp="1"/>
          </p:cNvSpPr>
          <p:nvPr>
            <p:ph idx="1"/>
          </p:nvPr>
        </p:nvSpPr>
        <p:spPr>
          <a:xfrm>
            <a:off x="419100" y="2273300"/>
            <a:ext cx="8229600" cy="3238500"/>
          </a:xfrm>
        </p:spPr>
        <p:txBody>
          <a:bodyPr/>
          <a:lstStyle/>
          <a:p>
            <a:pPr marL="342900" indent="-342900">
              <a:buSzPct val="115000"/>
              <a:buFont typeface="Arial" pitchFamily="34" charset="0"/>
              <a:buChar char="•"/>
              <a:defRPr/>
            </a:pPr>
            <a:r>
              <a:rPr lang="en-US" altLang="en-US" sz="2400" kern="1200" dirty="0">
                <a:latin typeface="Garamond" panose="02020404030301010803" pitchFamily="18" charset="0"/>
                <a:cs typeface="Arial" pitchFamily="34" charset="0"/>
              </a:rPr>
              <a:t>Ensure that Criminal Records Checks/Vulnerable Sector Checks for </a:t>
            </a:r>
            <a:r>
              <a:rPr lang="en-US" altLang="en-US" sz="2400" kern="1200" dirty="0" smtClean="0">
                <a:latin typeface="Garamond" panose="02020404030301010803" pitchFamily="18" charset="0"/>
                <a:cs typeface="Arial" pitchFamily="34" charset="0"/>
              </a:rPr>
              <a:t>employees </a:t>
            </a:r>
            <a:r>
              <a:rPr lang="en-US" altLang="en-US" sz="2400" kern="1200" dirty="0">
                <a:latin typeface="Garamond" panose="02020404030301010803" pitchFamily="18" charset="0"/>
                <a:cs typeface="Arial" pitchFamily="34" charset="0"/>
              </a:rPr>
              <a:t>and contract workers who provide services to </a:t>
            </a:r>
            <a:r>
              <a:rPr lang="en-US" altLang="en-US" sz="2400" kern="1200" dirty="0" smtClean="0">
                <a:latin typeface="Garamond" panose="02020404030301010803" pitchFamily="18" charset="0"/>
                <a:cs typeface="Arial" pitchFamily="34" charset="0"/>
              </a:rPr>
              <a:t>individuals </a:t>
            </a:r>
            <a:r>
              <a:rPr lang="en-US" altLang="en-US" sz="2400" kern="1200" dirty="0">
                <a:latin typeface="Garamond" panose="02020404030301010803" pitchFamily="18" charset="0"/>
                <a:cs typeface="Arial" pitchFamily="34" charset="0"/>
              </a:rPr>
              <a:t>is </a:t>
            </a:r>
            <a:r>
              <a:rPr lang="en-US" altLang="en-US" sz="2400" kern="1200" dirty="0" smtClean="0">
                <a:latin typeface="Garamond" panose="02020404030301010803" pitchFamily="18" charset="0"/>
                <a:cs typeface="Arial" pitchFamily="34" charset="0"/>
              </a:rPr>
              <a:t>conducted</a:t>
            </a:r>
            <a:endParaRPr lang="en-US" altLang="en-US" sz="2400" kern="1200" dirty="0">
              <a:latin typeface="Garamond" panose="02020404030301010803" pitchFamily="18" charset="0"/>
              <a:cs typeface="Arial" pitchFamily="34" charset="0"/>
            </a:endParaRPr>
          </a:p>
          <a:p>
            <a:pPr marL="342900" indent="-342900">
              <a:buSzPct val="115000"/>
              <a:buFont typeface="Arial" pitchFamily="34" charset="0"/>
              <a:buChar char="•"/>
              <a:defRPr/>
            </a:pPr>
            <a:endParaRPr lang="en-US" altLang="en-US" sz="2400" kern="1200" dirty="0" smtClean="0">
              <a:latin typeface="Garamond" panose="02020404030301010803" pitchFamily="18" charset="0"/>
              <a:cs typeface="Arial" pitchFamily="34" charset="0"/>
            </a:endParaRPr>
          </a:p>
          <a:p>
            <a:pPr marL="342900" indent="-342900">
              <a:buSzPct val="115000"/>
              <a:buFont typeface="Arial" pitchFamily="34" charset="0"/>
              <a:buChar char="•"/>
              <a:defRPr/>
            </a:pPr>
            <a:r>
              <a:rPr lang="en-US" altLang="en-US" sz="2400" kern="1200" dirty="0" smtClean="0">
                <a:latin typeface="Garamond" panose="02020404030301010803" pitchFamily="18" charset="0"/>
                <a:cs typeface="Arial" pitchFamily="34" charset="0"/>
              </a:rPr>
              <a:t>Ensure </a:t>
            </a:r>
            <a:r>
              <a:rPr lang="en-US" altLang="en-US" sz="2400" kern="1200" dirty="0">
                <a:latin typeface="Garamond" panose="02020404030301010803" pitchFamily="18" charset="0"/>
                <a:cs typeface="Arial" pitchFamily="34" charset="0"/>
              </a:rPr>
              <a:t>that </a:t>
            </a:r>
            <a:r>
              <a:rPr lang="en-US" altLang="en-US" sz="2400" kern="1200" dirty="0" smtClean="0">
                <a:latin typeface="Garamond" panose="02020404030301010803" pitchFamily="18" charset="0"/>
                <a:cs typeface="Arial" pitchFamily="34" charset="0"/>
              </a:rPr>
              <a:t>individuals </a:t>
            </a:r>
            <a:r>
              <a:rPr lang="en-US" altLang="en-US" sz="2400" kern="1200" dirty="0">
                <a:latin typeface="Garamond" panose="02020404030301010803" pitchFamily="18" charset="0"/>
                <a:cs typeface="Arial" pitchFamily="34" charset="0"/>
              </a:rPr>
              <a:t>are safe and protected from abuse by </a:t>
            </a:r>
            <a:r>
              <a:rPr lang="en-US" altLang="en-US" sz="2400" kern="1200" dirty="0" smtClean="0">
                <a:latin typeface="Garamond" panose="02020404030301010803" pitchFamily="18" charset="0"/>
                <a:cs typeface="Arial" pitchFamily="34" charset="0"/>
              </a:rPr>
              <a:t>staff</a:t>
            </a:r>
            <a:endParaRPr lang="en-US" altLang="en-US" sz="2400" kern="1200" dirty="0">
              <a:latin typeface="Garamond" panose="02020404030301010803" pitchFamily="18" charset="0"/>
              <a:cs typeface="Arial" pitchFamily="34" charset="0"/>
            </a:endParaRPr>
          </a:p>
          <a:p>
            <a:pPr>
              <a:defRPr/>
            </a:pPr>
            <a:endParaRPr lang="en-US" sz="2200" dirty="0"/>
          </a:p>
        </p:txBody>
      </p:sp>
      <p:sp>
        <p:nvSpPr>
          <p:cNvPr id="7172" name="TextBox 4"/>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6</a:t>
            </a:r>
            <a:endParaRPr lang="en-CA" altLang="en-US" sz="1400">
              <a:solidFill>
                <a:srgbClr val="00AAD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cs typeface="Arial" charset="0"/>
              </a:rPr>
              <a:t>Responsibilities of Key Stakeholders Cont’d</a:t>
            </a:r>
            <a:endParaRPr lang="en-US" altLang="en-US" smtClean="0"/>
          </a:p>
        </p:txBody>
      </p:sp>
      <p:sp>
        <p:nvSpPr>
          <p:cNvPr id="3" name="Content Placeholder 2"/>
          <p:cNvSpPr>
            <a:spLocks noGrp="1"/>
          </p:cNvSpPr>
          <p:nvPr>
            <p:ph idx="1"/>
          </p:nvPr>
        </p:nvSpPr>
        <p:spPr/>
        <p:txBody>
          <a:bodyPr/>
          <a:lstStyle/>
          <a:p>
            <a:pPr marL="342900" indent="-342900">
              <a:buSzPct val="115000"/>
              <a:buFont typeface="Arial" pitchFamily="34" charset="0"/>
              <a:buChar char="•"/>
              <a:defRPr/>
            </a:pPr>
            <a:r>
              <a:rPr lang="en-US" altLang="en-US" sz="2400" kern="1200" dirty="0">
                <a:latin typeface="Garamond" panose="02020404030301010803" pitchFamily="18" charset="0"/>
                <a:cs typeface="Arial" pitchFamily="34" charset="0"/>
              </a:rPr>
              <a:t>Take action when abuse is reported, to ensure immediate safety, security, and wellbeing of the </a:t>
            </a:r>
            <a:r>
              <a:rPr lang="en-US" altLang="en-US" sz="2400" kern="1200" dirty="0" smtClean="0">
                <a:latin typeface="Garamond" panose="02020404030301010803" pitchFamily="18" charset="0"/>
                <a:cs typeface="Arial" pitchFamily="34" charset="0"/>
              </a:rPr>
              <a:t>individual </a:t>
            </a:r>
            <a:r>
              <a:rPr lang="en-US" altLang="en-US" sz="2400" kern="1200" dirty="0">
                <a:latin typeface="Garamond" panose="02020404030301010803" pitchFamily="18" charset="0"/>
                <a:cs typeface="Arial" pitchFamily="34" charset="0"/>
              </a:rPr>
              <a:t>and any other person that may be at risk of being </a:t>
            </a:r>
            <a:r>
              <a:rPr lang="en-US" altLang="en-US" sz="2400" kern="1200" dirty="0" smtClean="0">
                <a:latin typeface="Garamond" panose="02020404030301010803" pitchFamily="18" charset="0"/>
                <a:cs typeface="Arial" pitchFamily="34" charset="0"/>
              </a:rPr>
              <a:t>abused</a:t>
            </a:r>
            <a:endParaRPr lang="en-US" altLang="en-US" sz="2400" kern="1200" dirty="0">
              <a:latin typeface="Garamond" panose="02020404030301010803" pitchFamily="18" charset="0"/>
              <a:cs typeface="Arial" pitchFamily="34" charset="0"/>
            </a:endParaRPr>
          </a:p>
          <a:p>
            <a:pPr marL="0" indent="0">
              <a:buSzPct val="115000"/>
              <a:buFontTx/>
              <a:buNone/>
              <a:defRPr/>
            </a:pPr>
            <a:endParaRPr lang="en-US" altLang="en-US" sz="2400" kern="1200" dirty="0">
              <a:latin typeface="Garamond" panose="02020404030301010803" pitchFamily="18" charset="0"/>
              <a:cs typeface="Arial" pitchFamily="34" charset="0"/>
            </a:endParaRPr>
          </a:p>
          <a:p>
            <a:pPr marL="342900" indent="-342900">
              <a:buSzPct val="115000"/>
              <a:buFont typeface="Arial" pitchFamily="34" charset="0"/>
              <a:buChar char="•"/>
              <a:defRPr/>
            </a:pPr>
            <a:r>
              <a:rPr lang="en-US" altLang="en-US" sz="2400" kern="1200" dirty="0">
                <a:latin typeface="Garamond" panose="02020404030301010803" pitchFamily="18" charset="0"/>
                <a:cs typeface="Arial" pitchFamily="34" charset="0"/>
              </a:rPr>
              <a:t>Take appropriate actions to prevent future occurrences of </a:t>
            </a:r>
            <a:r>
              <a:rPr lang="en-US" altLang="en-US" sz="2400" kern="1200" dirty="0" smtClean="0">
                <a:latin typeface="Garamond" panose="02020404030301010803" pitchFamily="18" charset="0"/>
                <a:cs typeface="Arial" pitchFamily="34" charset="0"/>
              </a:rPr>
              <a:t>abuse</a:t>
            </a:r>
            <a:br>
              <a:rPr lang="en-US" altLang="en-US" sz="2400" kern="1200" dirty="0" smtClean="0">
                <a:latin typeface="Garamond" panose="02020404030301010803" pitchFamily="18" charset="0"/>
                <a:cs typeface="Arial" pitchFamily="34" charset="0"/>
              </a:rPr>
            </a:br>
            <a:endParaRPr lang="en-US" altLang="en-US" sz="2400" kern="1200" dirty="0">
              <a:latin typeface="Garamond" panose="02020404030301010803" pitchFamily="18" charset="0"/>
              <a:cs typeface="Arial" pitchFamily="34" charset="0"/>
            </a:endParaRPr>
          </a:p>
          <a:p>
            <a:pPr marL="342900" indent="-342900">
              <a:buSzPct val="115000"/>
              <a:buFont typeface="Arial" pitchFamily="34" charset="0"/>
              <a:buChar char="•"/>
              <a:defRPr/>
            </a:pPr>
            <a:r>
              <a:rPr lang="en-US" altLang="en-US" sz="2400" kern="1200" dirty="0">
                <a:latin typeface="Garamond" panose="02020404030301010803" pitchFamily="18" charset="0"/>
                <a:cs typeface="Arial" pitchFamily="34" charset="0"/>
              </a:rPr>
              <a:t>Make available and/or participate in APRP </a:t>
            </a:r>
            <a:r>
              <a:rPr lang="en-US" altLang="en-US" sz="2400" kern="1200" dirty="0" smtClean="0">
                <a:latin typeface="Garamond" panose="02020404030301010803" pitchFamily="18" charset="0"/>
                <a:cs typeface="Arial" pitchFamily="34" charset="0"/>
              </a:rPr>
              <a:t>training</a:t>
            </a:r>
            <a:endParaRPr lang="en-US" altLang="en-US" sz="2400" kern="1200" dirty="0">
              <a:latin typeface="Garamond" panose="02020404030301010803" pitchFamily="18" charset="0"/>
              <a:cs typeface="Arial" pitchFamily="34" charset="0"/>
            </a:endParaRPr>
          </a:p>
        </p:txBody>
      </p:sp>
      <p:sp>
        <p:nvSpPr>
          <p:cNvPr id="8196"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7</a:t>
            </a:r>
            <a:endParaRPr lang="en-CA" altLang="en-US" sz="1400">
              <a:solidFill>
                <a:srgbClr val="00AAD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kern="1200" dirty="0">
                <a:cs typeface="Arial" pitchFamily="34" charset="0"/>
              </a:rPr>
              <a:t>How is Abuse Defined?</a:t>
            </a:r>
            <a:endParaRPr lang="en-US" dirty="0"/>
          </a:p>
        </p:txBody>
      </p:sp>
      <p:sp>
        <p:nvSpPr>
          <p:cNvPr id="9219" name="TextBox 3"/>
          <p:cNvSpPr txBox="1">
            <a:spLocks noChangeArrowheads="1"/>
          </p:cNvSpPr>
          <p:nvPr/>
        </p:nvSpPr>
        <p:spPr bwMode="auto">
          <a:xfrm>
            <a:off x="1393825" y="2246313"/>
            <a:ext cx="6329363" cy="230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buFontTx/>
              <a:buNone/>
            </a:pPr>
            <a:r>
              <a:rPr lang="en-US" altLang="en-US" sz="2400">
                <a:latin typeface="Garamond" pitchFamily="18" charset="0"/>
                <a:cs typeface="Times New Roman" pitchFamily="18" charset="0"/>
              </a:rPr>
              <a:t>Under the Abuse Prevention and Response Protocol, abuse occurs when a staff person, volunteer, contractor, or agent misuses their authority by acting in a way that causes harm or could potentially cause harm to an individual receiving PDD funded supports.</a:t>
            </a:r>
          </a:p>
        </p:txBody>
      </p:sp>
      <p:sp>
        <p:nvSpPr>
          <p:cNvPr id="9220"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8</a:t>
            </a:r>
            <a:endParaRPr lang="en-CA" altLang="en-US" sz="1400">
              <a:solidFill>
                <a:srgbClr val="00AAD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kern="1200" dirty="0">
                <a:cs typeface="Arial" pitchFamily="34" charset="0"/>
              </a:rPr>
              <a:t>Categories of Abuse</a:t>
            </a:r>
            <a:endParaRPr lang="en-US" dirty="0"/>
          </a:p>
        </p:txBody>
      </p:sp>
      <p:sp>
        <p:nvSpPr>
          <p:cNvPr id="3" name="Content Placeholder 2"/>
          <p:cNvSpPr>
            <a:spLocks noGrp="1"/>
          </p:cNvSpPr>
          <p:nvPr>
            <p:ph idx="1"/>
          </p:nvPr>
        </p:nvSpPr>
        <p:spPr/>
        <p:txBody>
          <a:bodyPr/>
          <a:lstStyle/>
          <a:p>
            <a:pPr marL="342900" indent="-342900">
              <a:buFont typeface="Arial" pitchFamily="34" charset="0"/>
              <a:buChar char="•"/>
              <a:defRPr/>
            </a:pPr>
            <a:r>
              <a:rPr lang="en-US" altLang="en-US" sz="2400" b="1" kern="1200" dirty="0">
                <a:latin typeface="Garamond" panose="02020404030301010803" pitchFamily="18" charset="0"/>
                <a:cs typeface="Arial" pitchFamily="34" charset="0"/>
              </a:rPr>
              <a:t>Physical abuse</a:t>
            </a:r>
          </a:p>
          <a:p>
            <a:pPr marL="342900" indent="-342900">
              <a:buFont typeface="Arial" pitchFamily="34" charset="0"/>
              <a:buChar char="•"/>
              <a:defRPr/>
            </a:pPr>
            <a:r>
              <a:rPr lang="en-US" altLang="en-US" sz="2400" b="1" kern="1200" dirty="0">
                <a:latin typeface="Garamond" panose="02020404030301010803" pitchFamily="18" charset="0"/>
                <a:cs typeface="Arial" pitchFamily="34" charset="0"/>
              </a:rPr>
              <a:t>Sexual abuse</a:t>
            </a:r>
          </a:p>
          <a:p>
            <a:pPr marL="342900" indent="-342900">
              <a:buFont typeface="Arial" pitchFamily="34" charset="0"/>
              <a:buChar char="•"/>
              <a:defRPr/>
            </a:pPr>
            <a:r>
              <a:rPr lang="en-US" altLang="en-US" sz="2400" b="1" kern="1200" dirty="0">
                <a:latin typeface="Garamond" panose="02020404030301010803" pitchFamily="18" charset="0"/>
                <a:cs typeface="Arial" pitchFamily="34" charset="0"/>
              </a:rPr>
              <a:t>Emotional abuse</a:t>
            </a:r>
          </a:p>
          <a:p>
            <a:pPr marL="342900" indent="-342900">
              <a:buFont typeface="Arial" pitchFamily="34" charset="0"/>
              <a:buChar char="•"/>
              <a:defRPr/>
            </a:pPr>
            <a:r>
              <a:rPr lang="en-US" altLang="en-US" sz="2400" b="1" kern="1200" dirty="0">
                <a:latin typeface="Garamond" panose="02020404030301010803" pitchFamily="18" charset="0"/>
                <a:cs typeface="Arial" pitchFamily="34" charset="0"/>
              </a:rPr>
              <a:t>Negligence</a:t>
            </a:r>
          </a:p>
          <a:p>
            <a:pPr marL="342900" indent="-342900">
              <a:buFont typeface="Arial" pitchFamily="34" charset="0"/>
              <a:buChar char="•"/>
              <a:defRPr/>
            </a:pPr>
            <a:r>
              <a:rPr lang="en-US" altLang="en-US" sz="2400" b="1" kern="1200" dirty="0">
                <a:latin typeface="Garamond" panose="02020404030301010803" pitchFamily="18" charset="0"/>
                <a:cs typeface="Arial" pitchFamily="34" charset="0"/>
              </a:rPr>
              <a:t>Exploitation</a:t>
            </a:r>
          </a:p>
          <a:p>
            <a:pPr marL="342900" indent="-342900">
              <a:buFont typeface="Arial" pitchFamily="34" charset="0"/>
              <a:buChar char="•"/>
              <a:defRPr/>
            </a:pPr>
            <a:r>
              <a:rPr lang="en-US" altLang="en-US" sz="2400" b="1" kern="1200" dirty="0">
                <a:latin typeface="Garamond" panose="02020404030301010803" pitchFamily="18" charset="0"/>
                <a:cs typeface="Arial" pitchFamily="34" charset="0"/>
              </a:rPr>
              <a:t>Inappropriate use of restrictive procedures</a:t>
            </a:r>
          </a:p>
          <a:p>
            <a:pPr>
              <a:defRPr/>
            </a:pPr>
            <a:endParaRPr lang="en-US" dirty="0"/>
          </a:p>
        </p:txBody>
      </p:sp>
      <p:sp>
        <p:nvSpPr>
          <p:cNvPr id="10244" name="TextBox 3"/>
          <p:cNvSpPr txBox="1">
            <a:spLocks noChangeArrowheads="1"/>
          </p:cNvSpPr>
          <p:nvPr/>
        </p:nvSpPr>
        <p:spPr bwMode="auto">
          <a:xfrm>
            <a:off x="8266113" y="6338888"/>
            <a:ext cx="754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a:solidFill>
                  <a:srgbClr val="005072"/>
                </a:solidFill>
                <a:latin typeface="Arial" charset="0"/>
              </a:defRPr>
            </a:lvl1pPr>
            <a:lvl2pPr marL="742950" indent="-285750" eaLnBrk="0" hangingPunct="0">
              <a:spcBef>
                <a:spcPct val="20000"/>
              </a:spcBef>
              <a:buChar char="–"/>
              <a:defRPr>
                <a:solidFill>
                  <a:srgbClr val="00AAD2"/>
                </a:solidFill>
                <a:latin typeface="Arial" charset="0"/>
              </a:defRPr>
            </a:lvl2pPr>
            <a:lvl3pPr marL="1143000" indent="-228600" eaLnBrk="0" hangingPunct="0">
              <a:spcBef>
                <a:spcPct val="20000"/>
              </a:spcBef>
              <a:buChar char="•"/>
              <a:defRPr>
                <a:solidFill>
                  <a:srgbClr val="00AAD2"/>
                </a:solidFill>
                <a:latin typeface="Arial" charset="0"/>
              </a:defRPr>
            </a:lvl3pPr>
            <a:lvl4pPr marL="1600200" indent="-228600" eaLnBrk="0" hangingPunct="0">
              <a:spcBef>
                <a:spcPct val="20000"/>
              </a:spcBef>
              <a:buChar char="–"/>
              <a:defRPr>
                <a:solidFill>
                  <a:srgbClr val="00AAD2"/>
                </a:solidFill>
                <a:latin typeface="Arial" charset="0"/>
              </a:defRPr>
            </a:lvl4pPr>
            <a:lvl5pPr marL="2057400" indent="-228600" eaLnBrk="0" hangingPunct="0">
              <a:spcBef>
                <a:spcPct val="20000"/>
              </a:spcBef>
              <a:buChar char="»"/>
              <a:defRPr>
                <a:solidFill>
                  <a:srgbClr val="00AAD2"/>
                </a:solidFill>
                <a:latin typeface="Arial" charset="0"/>
              </a:defRPr>
            </a:lvl5pPr>
            <a:lvl6pPr marL="2514600" indent="-228600" eaLnBrk="0" fontAlgn="base" hangingPunct="0">
              <a:spcBef>
                <a:spcPct val="20000"/>
              </a:spcBef>
              <a:spcAft>
                <a:spcPct val="0"/>
              </a:spcAft>
              <a:buChar char="»"/>
              <a:defRPr>
                <a:solidFill>
                  <a:srgbClr val="00AAD2"/>
                </a:solidFill>
                <a:latin typeface="Arial" charset="0"/>
              </a:defRPr>
            </a:lvl6pPr>
            <a:lvl7pPr marL="2971800" indent="-228600" eaLnBrk="0" fontAlgn="base" hangingPunct="0">
              <a:spcBef>
                <a:spcPct val="20000"/>
              </a:spcBef>
              <a:spcAft>
                <a:spcPct val="0"/>
              </a:spcAft>
              <a:buChar char="»"/>
              <a:defRPr>
                <a:solidFill>
                  <a:srgbClr val="00AAD2"/>
                </a:solidFill>
                <a:latin typeface="Arial" charset="0"/>
              </a:defRPr>
            </a:lvl7pPr>
            <a:lvl8pPr marL="3429000" indent="-228600" eaLnBrk="0" fontAlgn="base" hangingPunct="0">
              <a:spcBef>
                <a:spcPct val="20000"/>
              </a:spcBef>
              <a:spcAft>
                <a:spcPct val="0"/>
              </a:spcAft>
              <a:buChar char="»"/>
              <a:defRPr>
                <a:solidFill>
                  <a:srgbClr val="00AAD2"/>
                </a:solidFill>
                <a:latin typeface="Arial" charset="0"/>
              </a:defRPr>
            </a:lvl8pPr>
            <a:lvl9pPr marL="3886200" indent="-228600" eaLnBrk="0" fontAlgn="base" hangingPunct="0">
              <a:spcBef>
                <a:spcPct val="20000"/>
              </a:spcBef>
              <a:spcAft>
                <a:spcPct val="0"/>
              </a:spcAft>
              <a:buChar char="»"/>
              <a:defRPr>
                <a:solidFill>
                  <a:srgbClr val="00AAD2"/>
                </a:solidFill>
                <a:latin typeface="Arial" charset="0"/>
              </a:defRPr>
            </a:lvl9pPr>
          </a:lstStyle>
          <a:p>
            <a:pPr algn="ctr" eaLnBrk="1" hangingPunct="1">
              <a:spcBef>
                <a:spcPct val="0"/>
              </a:spcBef>
              <a:buFontTx/>
              <a:buNone/>
            </a:pPr>
            <a:r>
              <a:rPr lang="en-US" altLang="en-US" sz="1400">
                <a:solidFill>
                  <a:srgbClr val="00AAD2"/>
                </a:solidFill>
              </a:rPr>
              <a:t>9</a:t>
            </a:r>
            <a:endParaRPr lang="en-CA" altLang="en-US" sz="1400">
              <a:solidFill>
                <a:srgbClr val="00AAD2"/>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39624</TotalTime>
  <Words>3889</Words>
  <Application>Microsoft Office PowerPoint</Application>
  <PresentationFormat>On-screen Show (4:3)</PresentationFormat>
  <Paragraphs>535</Paragraphs>
  <Slides>38</Slides>
  <Notes>34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38</vt:i4>
      </vt:variant>
    </vt:vector>
  </HeadingPairs>
  <TitlesOfParts>
    <vt:vector size="47" baseType="lpstr">
      <vt:lpstr>Arial</vt:lpstr>
      <vt:lpstr>Calibri</vt:lpstr>
      <vt:lpstr>Courier New</vt:lpstr>
      <vt:lpstr>Garamond</vt:lpstr>
      <vt:lpstr>Symbol</vt:lpstr>
      <vt:lpstr>Tahoma</vt:lpstr>
      <vt:lpstr>Times New Roman</vt:lpstr>
      <vt:lpstr>Wingdings</vt:lpstr>
      <vt:lpstr>Default Design</vt:lpstr>
      <vt:lpstr>Persons with Developmental Disabilities Program (PDD) </vt:lpstr>
      <vt:lpstr>Learning Objectives</vt:lpstr>
      <vt:lpstr>Overview of Changes </vt:lpstr>
      <vt:lpstr>APRP - Purpose</vt:lpstr>
      <vt:lpstr>Objectives of the Protocol</vt:lpstr>
      <vt:lpstr>Responsibilities of Key Stakeholders</vt:lpstr>
      <vt:lpstr>Responsibilities of Key Stakeholders Cont’d</vt:lpstr>
      <vt:lpstr>How is Abuse Defined?</vt:lpstr>
      <vt:lpstr>Categories of Abuse</vt:lpstr>
      <vt:lpstr>Critical Incidents</vt:lpstr>
      <vt:lpstr>Applying the Principles for Determining individual Support Needs</vt:lpstr>
      <vt:lpstr>Principles for Determining individual Support Needs</vt:lpstr>
      <vt:lpstr>Principles for Determining individual Support Needs, Contd.</vt:lpstr>
      <vt:lpstr>Abuse Prevention </vt:lpstr>
      <vt:lpstr>Abuse Prevention Cont’d.</vt:lpstr>
      <vt:lpstr>Why are adults with developmental disabilities at risk of abuse?</vt:lpstr>
      <vt:lpstr>Understanding Vulnerabilities</vt:lpstr>
      <vt:lpstr>How to Reduce Vulnerabilities</vt:lpstr>
      <vt:lpstr>Prevention Expectations of Key Stakeholders</vt:lpstr>
      <vt:lpstr>How to Reduce Risks: Promote Inclusion &amp; Natural Supports</vt:lpstr>
      <vt:lpstr>When abuse is disclosed or suspected</vt:lpstr>
      <vt:lpstr>When abuse is disclosed or suspected Cont’d </vt:lpstr>
      <vt:lpstr>When abuse is disclosed or suspected Cont’d </vt:lpstr>
      <vt:lpstr>When abuse is disclosed or suspected Cont’d </vt:lpstr>
      <vt:lpstr>How to Report Abuse?</vt:lpstr>
      <vt:lpstr>Reporting Abuse – General Guidelines</vt:lpstr>
      <vt:lpstr>Reporting Abuse to PDD </vt:lpstr>
      <vt:lpstr>Reporting Abuse to PDD cont’d</vt:lpstr>
      <vt:lpstr>Confidentiality and Privacy</vt:lpstr>
      <vt:lpstr>General Guidelines/Considerations for Conducting Reviews </vt:lpstr>
      <vt:lpstr>General Guidelines/Considerations for Conducting Reviews cont.</vt:lpstr>
      <vt:lpstr>General Guidelines/Considerations for Conducting Reviews cont.</vt:lpstr>
      <vt:lpstr>Follow-up After A Review </vt:lpstr>
      <vt:lpstr>PowerPoint Presentation</vt:lpstr>
      <vt:lpstr>Legislation and Policy</vt:lpstr>
      <vt:lpstr>PowerPoint Presentation</vt:lpstr>
      <vt:lpstr>PowerPoint Presentation</vt:lpstr>
      <vt:lpstr>Some Useful Resources</vt:lpstr>
    </vt:vector>
  </TitlesOfParts>
  <Company>Government of Alberta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Government of Alberta PowerPoint Presentations</dc:title>
  <dc:creator>Bede Eke</dc:creator>
  <cp:lastModifiedBy>Edina Campbell</cp:lastModifiedBy>
  <cp:revision>122</cp:revision>
  <cp:lastPrinted>2016-08-24T20:29:45Z</cp:lastPrinted>
  <dcterms:created xsi:type="dcterms:W3CDTF">2009-04-06T05:16:49Z</dcterms:created>
  <dcterms:modified xsi:type="dcterms:W3CDTF">2017-05-19T20:18:41Z</dcterms:modified>
</cp:coreProperties>
</file>