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71" r:id="rId2"/>
    <p:sldId id="264" r:id="rId3"/>
    <p:sldId id="273" r:id="rId4"/>
    <p:sldId id="266" r:id="rId5"/>
    <p:sldId id="279" r:id="rId6"/>
    <p:sldId id="277" r:id="rId7"/>
    <p:sldId id="278" r:id="rId8"/>
    <p:sldId id="283" r:id="rId9"/>
    <p:sldId id="280" r:id="rId10"/>
    <p:sldId id="261" r:id="rId11"/>
    <p:sldId id="262" r:id="rId12"/>
    <p:sldId id="263" r:id="rId13"/>
    <p:sldId id="276" r:id="rId14"/>
    <p:sldId id="274" r:id="rId15"/>
    <p:sldId id="275" r:id="rId16"/>
    <p:sldId id="269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46"/>
    <p:restoredTop sz="94859"/>
  </p:normalViewPr>
  <p:slideViewPr>
    <p:cSldViewPr snapToGrid="0">
      <p:cViewPr varScale="1">
        <p:scale>
          <a:sx n="111" d="100"/>
          <a:sy n="111" d="100"/>
        </p:scale>
        <p:origin x="21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EAB7C-1A70-3540-BB21-AB910C880DEF}" type="datetimeFigureOut">
              <a:rPr lang="en-US" smtClean="0"/>
              <a:t>11/29/25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E0E8B-26B5-ED4B-A82F-29C61DD6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36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3E0E8B-26B5-ED4B-A82F-29C61DD693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35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3E0E8B-26B5-ED4B-A82F-29C61DD693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99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B901F-9F8D-C8AB-82CA-E03227722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4B0420-4943-4A3C-39BF-0CE38AE7C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759BB8-7CAA-0C49-2BCC-B15457EAB5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D27E0-A66A-EAC8-F099-5BF0D1322F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3E0E8B-26B5-ED4B-A82F-29C61DD693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42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236D5-95BF-7AD7-F80B-FCEFC5E43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FB1955-1CBF-D095-23AA-22D395429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EC2E1-2FFE-4AA8-085D-1AF5A509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BEC1-9B17-A34C-9452-696F110591BC}" type="datetimeFigureOut">
              <a:rPr lang="en-US" smtClean="0"/>
              <a:t>11/29/25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59999-50E2-6D48-E136-49FCB8D7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551E3-415A-1852-EFB6-1C4E3582A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3695-072F-B546-8240-05DAA8FC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4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C7193-9823-7600-0DBD-BD05781F7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F0D26B-88D3-49FF-ED51-0BE382B71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228F3-2D91-1AFA-9F19-18412D69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BEC1-9B17-A34C-9452-696F110591BC}" type="datetimeFigureOut">
              <a:rPr lang="en-US" smtClean="0"/>
              <a:t>11/29/25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8F1DA-0B44-4446-DE60-D3D69DCA1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5651C-9548-41EB-CBE4-D23632F2E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3695-072F-B546-8240-05DAA8FC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2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290CDD-E057-C7B7-C10C-4BA4B41A5B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543530-A7D0-42A5-31EA-FABDDB37A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C7DE9-EAA2-7274-1D10-7F849E1F1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BEC1-9B17-A34C-9452-696F110591BC}" type="datetimeFigureOut">
              <a:rPr lang="en-US" smtClean="0"/>
              <a:t>11/29/25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E27C8-CF0C-9E2E-6325-44A6F27C6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F22DB-C6EF-5A2A-F0AF-37983F0F0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3695-072F-B546-8240-05DAA8FC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7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44A34-ECFA-E96E-80D0-A77C98735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835CE-8334-BD78-4FD4-C9CBB6B31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551B6-591A-73CE-25A0-FEB6CEA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BEC1-9B17-A34C-9452-696F110591BC}" type="datetimeFigureOut">
              <a:rPr lang="en-US" smtClean="0"/>
              <a:t>11/29/25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69652-6E91-482F-98ED-B0D693EB3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56453-7D84-0A6A-5A60-24711A95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3695-072F-B546-8240-05DAA8FC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0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86611-D544-748E-C336-4882D9882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9D699-8DA7-A2D0-7328-7DEC56603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B1427-A1EF-FFBC-7606-605C90BA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BEC1-9B17-A34C-9452-696F110591BC}" type="datetimeFigureOut">
              <a:rPr lang="en-US" smtClean="0"/>
              <a:t>11/29/25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84115-83D0-9D7B-A342-ABC5469A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3DA6D-0ACB-5632-F252-19816B19A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3695-072F-B546-8240-05DAA8FC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2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AEC8B-1055-DD43-6E8B-A56E15AD1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A47A5-741A-3EF5-9E83-F58F61756A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CDDF60-9163-DDBA-3FB8-F9C81DEB4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50CD1-99E0-8F74-8416-988C5365B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BEC1-9B17-A34C-9452-696F110591BC}" type="datetimeFigureOut">
              <a:rPr lang="en-US" smtClean="0"/>
              <a:t>11/29/25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EB117-14EE-8762-A350-05867BBE0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470C3-1CF5-F67E-AAC0-059ACDCB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3695-072F-B546-8240-05DAA8FC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18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15C43-2E48-14F9-CF96-30A7E4A0A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7603C-AD35-A4BC-7A2D-03B272F18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2B165-D5FE-F3DF-3B89-0968C67EF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571D25-A11A-7982-2651-12974A6CF1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776B3B-6303-1DAB-C18A-02967940AF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963D1B-9527-4348-62F3-D37BBF051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BEC1-9B17-A34C-9452-696F110591BC}" type="datetimeFigureOut">
              <a:rPr lang="en-US" smtClean="0"/>
              <a:t>11/29/25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AE8EAA-1C44-25DF-3936-FEC27091D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77804-173B-7A65-43C4-B5D8BC33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3695-072F-B546-8240-05DAA8FC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5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FD30-828D-3BC3-9480-6363FB4F8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0AAE4D-3595-CE85-9ECD-7123631AE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BEC1-9B17-A34C-9452-696F110591BC}" type="datetimeFigureOut">
              <a:rPr lang="en-US" smtClean="0"/>
              <a:t>11/29/25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E5E40-1D54-FF24-B01E-D668DEBC8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8C67F-6B29-9D13-73C8-C12FCBBA2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3695-072F-B546-8240-05DAA8FC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25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EEF012-DA37-808A-23B1-5574ED639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BEC1-9B17-A34C-9452-696F110591BC}" type="datetimeFigureOut">
              <a:rPr lang="en-US" smtClean="0"/>
              <a:t>11/29/25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C53D42-DD1A-76EF-6A40-D1E2C5E95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4D9AE-1373-0B5C-EC6F-FAAA7D95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3695-072F-B546-8240-05DAA8FC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5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14BDD-0478-6761-7918-E5DECF370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AB238-80D3-219B-443A-85ECE1935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854F2-6EE5-33EA-E18F-AB197B617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98205-8FDD-5A76-F3A4-1EA340EE2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BEC1-9B17-A34C-9452-696F110591BC}" type="datetimeFigureOut">
              <a:rPr lang="en-US" smtClean="0"/>
              <a:t>11/29/25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3D3E3-3314-5E2C-14FD-D84D8E5CC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1B764-C79A-D2F6-C540-834BEED3D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3695-072F-B546-8240-05DAA8FC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3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09250-4470-6FBC-0A86-877CBAD3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93725A-6037-6254-15E9-998E6DCEB2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BB13C-77D8-C8FB-C474-F711CD7ED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E9222-6FAE-7498-7F31-FCCD8B1E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BEC1-9B17-A34C-9452-696F110591BC}" type="datetimeFigureOut">
              <a:rPr lang="en-US" smtClean="0"/>
              <a:t>11/29/25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4DC5D-84CA-5B2D-16AB-AD6860347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61E83-B926-A515-38FD-30F03F2C9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3695-072F-B546-8240-05DAA8FC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50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70307-559D-D720-41DF-E79B59766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E373B-7814-F4F3-C9BB-D83D9BE74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831D9-25F5-60B0-1D13-2DE9C8FCE9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DBEC1-9B17-A34C-9452-696F110591BC}" type="datetimeFigureOut">
              <a:rPr lang="en-US" smtClean="0"/>
              <a:t>11/29/25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3FB48-9938-AE57-E9F2-C561943AA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F1C71-571A-72E6-6449-A3C612FF6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D3695-072F-B546-8240-05DAA8FC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6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kcc-t1d.org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kcc-t1d.org/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1pRVmWgxcg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oUbPXP86uk?feature=oembed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188200" cy="6858000"/>
            <a:chOff x="0" y="0"/>
            <a:chExt cx="718820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7188200" cy="6858000"/>
            </a:xfrm>
            <a:custGeom>
              <a:avLst/>
              <a:gdLst/>
              <a:ahLst/>
              <a:cxnLst/>
              <a:rect l="l" t="t" r="r" b="b"/>
              <a:pathLst>
                <a:path w="7188200" h="6858000">
                  <a:moveTo>
                    <a:pt x="707935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848619" y="6857999"/>
                  </a:lnTo>
                  <a:lnTo>
                    <a:pt x="4997355" y="6712660"/>
                  </a:lnTo>
                  <a:lnTo>
                    <a:pt x="5030874" y="6677757"/>
                  </a:lnTo>
                  <a:lnTo>
                    <a:pt x="5064179" y="6642647"/>
                  </a:lnTo>
                  <a:lnTo>
                    <a:pt x="5097267" y="6607332"/>
                  </a:lnTo>
                  <a:lnTo>
                    <a:pt x="5130139" y="6571811"/>
                  </a:lnTo>
                  <a:lnTo>
                    <a:pt x="5162792" y="6536087"/>
                  </a:lnTo>
                  <a:lnTo>
                    <a:pt x="5195226" y="6500160"/>
                  </a:lnTo>
                  <a:lnTo>
                    <a:pt x="5227440" y="6464031"/>
                  </a:lnTo>
                  <a:lnTo>
                    <a:pt x="5259433" y="6427702"/>
                  </a:lnTo>
                  <a:lnTo>
                    <a:pt x="5291203" y="6391173"/>
                  </a:lnTo>
                  <a:lnTo>
                    <a:pt x="5322750" y="6354446"/>
                  </a:lnTo>
                  <a:lnTo>
                    <a:pt x="5354073" y="6317522"/>
                  </a:lnTo>
                  <a:lnTo>
                    <a:pt x="5385170" y="6280401"/>
                  </a:lnTo>
                  <a:lnTo>
                    <a:pt x="5416041" y="6243085"/>
                  </a:lnTo>
                  <a:lnTo>
                    <a:pt x="5446683" y="6205574"/>
                  </a:lnTo>
                  <a:lnTo>
                    <a:pt x="5477098" y="6167871"/>
                  </a:lnTo>
                  <a:lnTo>
                    <a:pt x="5507282" y="6129975"/>
                  </a:lnTo>
                  <a:lnTo>
                    <a:pt x="5537236" y="6091889"/>
                  </a:lnTo>
                  <a:lnTo>
                    <a:pt x="5566958" y="6053612"/>
                  </a:lnTo>
                  <a:lnTo>
                    <a:pt x="5596447" y="6015147"/>
                  </a:lnTo>
                  <a:lnTo>
                    <a:pt x="5625702" y="5976494"/>
                  </a:lnTo>
                  <a:lnTo>
                    <a:pt x="5654722" y="5937654"/>
                  </a:lnTo>
                  <a:lnTo>
                    <a:pt x="5683506" y="5898628"/>
                  </a:lnTo>
                  <a:lnTo>
                    <a:pt x="5712052" y="5859417"/>
                  </a:lnTo>
                  <a:lnTo>
                    <a:pt x="5740361" y="5820023"/>
                  </a:lnTo>
                  <a:lnTo>
                    <a:pt x="5768430" y="5780447"/>
                  </a:lnTo>
                  <a:lnTo>
                    <a:pt x="5796259" y="5740688"/>
                  </a:lnTo>
                  <a:lnTo>
                    <a:pt x="5823847" y="5700750"/>
                  </a:lnTo>
                  <a:lnTo>
                    <a:pt x="5851192" y="5660632"/>
                  </a:lnTo>
                  <a:lnTo>
                    <a:pt x="5878293" y="5620335"/>
                  </a:lnTo>
                  <a:lnTo>
                    <a:pt x="5905150" y="5579862"/>
                  </a:lnTo>
                  <a:lnTo>
                    <a:pt x="5931762" y="5539212"/>
                  </a:lnTo>
                  <a:lnTo>
                    <a:pt x="5958127" y="5498387"/>
                  </a:lnTo>
                  <a:lnTo>
                    <a:pt x="5984244" y="5457388"/>
                  </a:lnTo>
                  <a:lnTo>
                    <a:pt x="6010112" y="5416216"/>
                  </a:lnTo>
                  <a:lnTo>
                    <a:pt x="6035730" y="5374872"/>
                  </a:lnTo>
                  <a:lnTo>
                    <a:pt x="6061098" y="5333357"/>
                  </a:lnTo>
                  <a:lnTo>
                    <a:pt x="6086213" y="5291672"/>
                  </a:lnTo>
                  <a:lnTo>
                    <a:pt x="6111076" y="5249819"/>
                  </a:lnTo>
                  <a:lnTo>
                    <a:pt x="6135684" y="5207797"/>
                  </a:lnTo>
                  <a:lnTo>
                    <a:pt x="6160037" y="5165609"/>
                  </a:lnTo>
                  <a:lnTo>
                    <a:pt x="6184135" y="5123256"/>
                  </a:lnTo>
                  <a:lnTo>
                    <a:pt x="6207974" y="5080738"/>
                  </a:lnTo>
                  <a:lnTo>
                    <a:pt x="6231556" y="5038056"/>
                  </a:lnTo>
                  <a:lnTo>
                    <a:pt x="6254878" y="4995212"/>
                  </a:lnTo>
                  <a:lnTo>
                    <a:pt x="6277940" y="4952206"/>
                  </a:lnTo>
                  <a:lnTo>
                    <a:pt x="6300740" y="4909040"/>
                  </a:lnTo>
                  <a:lnTo>
                    <a:pt x="6323277" y="4865715"/>
                  </a:lnTo>
                  <a:lnTo>
                    <a:pt x="6345552" y="4822232"/>
                  </a:lnTo>
                  <a:lnTo>
                    <a:pt x="6367561" y="4778592"/>
                  </a:lnTo>
                  <a:lnTo>
                    <a:pt x="6389304" y="4734795"/>
                  </a:lnTo>
                  <a:lnTo>
                    <a:pt x="6410781" y="4690843"/>
                  </a:lnTo>
                  <a:lnTo>
                    <a:pt x="6431990" y="4646738"/>
                  </a:lnTo>
                  <a:lnTo>
                    <a:pt x="6452930" y="4602479"/>
                  </a:lnTo>
                  <a:lnTo>
                    <a:pt x="6473601" y="4558069"/>
                  </a:lnTo>
                  <a:lnTo>
                    <a:pt x="6494000" y="4513508"/>
                  </a:lnTo>
                  <a:lnTo>
                    <a:pt x="6514127" y="4468797"/>
                  </a:lnTo>
                  <a:lnTo>
                    <a:pt x="6533980" y="4423937"/>
                  </a:lnTo>
                  <a:lnTo>
                    <a:pt x="6553560" y="4378930"/>
                  </a:lnTo>
                  <a:lnTo>
                    <a:pt x="6572865" y="4333776"/>
                  </a:lnTo>
                  <a:lnTo>
                    <a:pt x="6591893" y="4288477"/>
                  </a:lnTo>
                  <a:lnTo>
                    <a:pt x="6610643" y="4243033"/>
                  </a:lnTo>
                  <a:lnTo>
                    <a:pt x="6629116" y="4197446"/>
                  </a:lnTo>
                  <a:lnTo>
                    <a:pt x="6647308" y="4151717"/>
                  </a:lnTo>
                  <a:lnTo>
                    <a:pt x="6665221" y="4105846"/>
                  </a:lnTo>
                  <a:lnTo>
                    <a:pt x="6682851" y="4059835"/>
                  </a:lnTo>
                  <a:lnTo>
                    <a:pt x="6700199" y="4013685"/>
                  </a:lnTo>
                  <a:lnTo>
                    <a:pt x="6717264" y="3967397"/>
                  </a:lnTo>
                  <a:lnTo>
                    <a:pt x="6734043" y="3920972"/>
                  </a:lnTo>
                  <a:lnTo>
                    <a:pt x="6750537" y="3874411"/>
                  </a:lnTo>
                  <a:lnTo>
                    <a:pt x="6766743" y="3827715"/>
                  </a:lnTo>
                  <a:lnTo>
                    <a:pt x="6782662" y="3780885"/>
                  </a:lnTo>
                  <a:lnTo>
                    <a:pt x="6798292" y="3733922"/>
                  </a:lnTo>
                  <a:lnTo>
                    <a:pt x="6813631" y="3686827"/>
                  </a:lnTo>
                  <a:lnTo>
                    <a:pt x="6828680" y="3639602"/>
                  </a:lnTo>
                  <a:lnTo>
                    <a:pt x="6843436" y="3592247"/>
                  </a:lnTo>
                  <a:lnTo>
                    <a:pt x="6857899" y="3544764"/>
                  </a:lnTo>
                  <a:lnTo>
                    <a:pt x="6872068" y="3497153"/>
                  </a:lnTo>
                  <a:lnTo>
                    <a:pt x="6885941" y="3449416"/>
                  </a:lnTo>
                  <a:lnTo>
                    <a:pt x="6899518" y="3401553"/>
                  </a:lnTo>
                  <a:lnTo>
                    <a:pt x="6912798" y="3353566"/>
                  </a:lnTo>
                  <a:lnTo>
                    <a:pt x="6925779" y="3305456"/>
                  </a:lnTo>
                  <a:lnTo>
                    <a:pt x="6938460" y="3257223"/>
                  </a:lnTo>
                  <a:lnTo>
                    <a:pt x="6950841" y="3208869"/>
                  </a:lnTo>
                  <a:lnTo>
                    <a:pt x="6962919" y="3160396"/>
                  </a:lnTo>
                  <a:lnTo>
                    <a:pt x="6974696" y="3111803"/>
                  </a:lnTo>
                  <a:lnTo>
                    <a:pt x="6986168" y="3063092"/>
                  </a:lnTo>
                  <a:lnTo>
                    <a:pt x="6997335" y="3014264"/>
                  </a:lnTo>
                  <a:lnTo>
                    <a:pt x="7008197" y="2965321"/>
                  </a:lnTo>
                  <a:lnTo>
                    <a:pt x="7018751" y="2916262"/>
                  </a:lnTo>
                  <a:lnTo>
                    <a:pt x="7028997" y="2867090"/>
                  </a:lnTo>
                  <a:lnTo>
                    <a:pt x="7038934" y="2817805"/>
                  </a:lnTo>
                  <a:lnTo>
                    <a:pt x="7048561" y="2768409"/>
                  </a:lnTo>
                  <a:lnTo>
                    <a:pt x="7057877" y="2718902"/>
                  </a:lnTo>
                  <a:lnTo>
                    <a:pt x="7066881" y="2669285"/>
                  </a:lnTo>
                  <a:lnTo>
                    <a:pt x="7075571" y="2619560"/>
                  </a:lnTo>
                  <a:lnTo>
                    <a:pt x="7083946" y="2569728"/>
                  </a:lnTo>
                  <a:lnTo>
                    <a:pt x="7092006" y="2519789"/>
                  </a:lnTo>
                  <a:lnTo>
                    <a:pt x="7099750" y="2469745"/>
                  </a:lnTo>
                  <a:lnTo>
                    <a:pt x="7107176" y="2419597"/>
                  </a:lnTo>
                  <a:lnTo>
                    <a:pt x="7114283" y="2369345"/>
                  </a:lnTo>
                  <a:lnTo>
                    <a:pt x="7121071" y="2318992"/>
                  </a:lnTo>
                  <a:lnTo>
                    <a:pt x="7127538" y="2268537"/>
                  </a:lnTo>
                  <a:lnTo>
                    <a:pt x="7133682" y="2217983"/>
                  </a:lnTo>
                  <a:lnTo>
                    <a:pt x="7139505" y="2167329"/>
                  </a:lnTo>
                  <a:lnTo>
                    <a:pt x="7145003" y="2116578"/>
                  </a:lnTo>
                  <a:lnTo>
                    <a:pt x="7150176" y="2065730"/>
                  </a:lnTo>
                  <a:lnTo>
                    <a:pt x="7155023" y="2014786"/>
                  </a:lnTo>
                  <a:lnTo>
                    <a:pt x="7159543" y="1963748"/>
                  </a:lnTo>
                  <a:lnTo>
                    <a:pt x="7163734" y="1912615"/>
                  </a:lnTo>
                  <a:lnTo>
                    <a:pt x="7167597" y="1861391"/>
                  </a:lnTo>
                  <a:lnTo>
                    <a:pt x="7171129" y="1810074"/>
                  </a:lnTo>
                  <a:lnTo>
                    <a:pt x="7174330" y="1758668"/>
                  </a:lnTo>
                  <a:lnTo>
                    <a:pt x="7177198" y="1707172"/>
                  </a:lnTo>
                  <a:lnTo>
                    <a:pt x="7179733" y="1655587"/>
                  </a:lnTo>
                  <a:lnTo>
                    <a:pt x="7181933" y="1603915"/>
                  </a:lnTo>
                  <a:lnTo>
                    <a:pt x="7183798" y="1552157"/>
                  </a:lnTo>
                  <a:lnTo>
                    <a:pt x="7185326" y="1500314"/>
                  </a:lnTo>
                  <a:lnTo>
                    <a:pt x="7186516" y="1448387"/>
                  </a:lnTo>
                  <a:lnTo>
                    <a:pt x="7187368" y="1396377"/>
                  </a:lnTo>
                  <a:lnTo>
                    <a:pt x="7187879" y="1344285"/>
                  </a:lnTo>
                  <a:lnTo>
                    <a:pt x="7188050" y="1292111"/>
                  </a:lnTo>
                  <a:lnTo>
                    <a:pt x="7187883" y="1240511"/>
                  </a:lnTo>
                  <a:lnTo>
                    <a:pt x="7187383" y="1188990"/>
                  </a:lnTo>
                  <a:lnTo>
                    <a:pt x="7186550" y="1137549"/>
                  </a:lnTo>
                  <a:lnTo>
                    <a:pt x="7185385" y="1086189"/>
                  </a:lnTo>
                  <a:lnTo>
                    <a:pt x="7183891" y="1034911"/>
                  </a:lnTo>
                  <a:lnTo>
                    <a:pt x="7182066" y="983717"/>
                  </a:lnTo>
                  <a:lnTo>
                    <a:pt x="7179914" y="932606"/>
                  </a:lnTo>
                  <a:lnTo>
                    <a:pt x="7177434" y="881582"/>
                  </a:lnTo>
                  <a:lnTo>
                    <a:pt x="7174628" y="830643"/>
                  </a:lnTo>
                  <a:lnTo>
                    <a:pt x="7171497" y="779792"/>
                  </a:lnTo>
                  <a:lnTo>
                    <a:pt x="7168041" y="729029"/>
                  </a:lnTo>
                  <a:lnTo>
                    <a:pt x="7164263" y="678356"/>
                  </a:lnTo>
                  <a:lnTo>
                    <a:pt x="7160162" y="627773"/>
                  </a:lnTo>
                  <a:lnTo>
                    <a:pt x="7155739" y="577281"/>
                  </a:lnTo>
                  <a:lnTo>
                    <a:pt x="7150997" y="526882"/>
                  </a:lnTo>
                  <a:lnTo>
                    <a:pt x="7145936" y="476577"/>
                  </a:lnTo>
                  <a:lnTo>
                    <a:pt x="7140556" y="426366"/>
                  </a:lnTo>
                  <a:lnTo>
                    <a:pt x="7134860" y="376250"/>
                  </a:lnTo>
                  <a:lnTo>
                    <a:pt x="7128847" y="326231"/>
                  </a:lnTo>
                  <a:lnTo>
                    <a:pt x="7122519" y="276310"/>
                  </a:lnTo>
                  <a:lnTo>
                    <a:pt x="7115878" y="226487"/>
                  </a:lnTo>
                  <a:lnTo>
                    <a:pt x="7108923" y="176764"/>
                  </a:lnTo>
                  <a:lnTo>
                    <a:pt x="7079356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028688" cy="68579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84069" y="6073859"/>
            <a:ext cx="3093085" cy="268663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Cover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Pix: 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Orphans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rowing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Juba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 Orphanage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circa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2010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70602" y="6421628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98281" y="2125980"/>
            <a:ext cx="4123690" cy="19742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6390">
              <a:lnSpc>
                <a:spcPts val="9580"/>
              </a:lnSpc>
              <a:spcBef>
                <a:spcPts val="100"/>
              </a:spcBef>
            </a:pPr>
            <a:r>
              <a:rPr sz="8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Row4</a:t>
            </a:r>
            <a:r>
              <a:rPr sz="8000" b="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cs typeface="Calibri Light"/>
              </a:rPr>
              <a:t>Life</a:t>
            </a:r>
            <a:endParaRPr sz="8000" dirty="0">
              <a:latin typeface="Calibri Light"/>
              <a:cs typeface="Calibri Light"/>
            </a:endParaRPr>
          </a:p>
          <a:p>
            <a:pPr marL="1271905" marR="5080" indent="-1259205">
              <a:lnSpc>
                <a:spcPts val="2900"/>
              </a:lnSpc>
              <a:spcBef>
                <a:spcPts val="60"/>
              </a:spcBef>
            </a:pP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Nurturing</a:t>
            </a:r>
            <a:r>
              <a:rPr sz="2400" i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spc="-10" dirty="0">
                <a:solidFill>
                  <a:srgbClr val="FFFFFF"/>
                </a:solidFill>
                <a:latin typeface="Calibri"/>
                <a:cs typeface="Calibri"/>
              </a:rPr>
              <a:t>Exceptional</a:t>
            </a:r>
            <a:r>
              <a:rPr sz="2400" i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spc="-10" dirty="0">
                <a:solidFill>
                  <a:srgbClr val="FFFFFF"/>
                </a:solidFill>
                <a:latin typeface="Calibri"/>
                <a:cs typeface="Calibri"/>
              </a:rPr>
              <a:t>Leadership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24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spc="-10" dirty="0">
                <a:solidFill>
                  <a:srgbClr val="FFFFFF"/>
                </a:solidFill>
                <a:latin typeface="Calibri"/>
                <a:cs typeface="Calibri"/>
              </a:rPr>
              <a:t>Rowing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33790" y="4296426"/>
            <a:ext cx="205257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75"/>
              </a:lnSpc>
            </a:pP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https://</a:t>
            </a:r>
            <a:r>
              <a:rPr lang="en-US" sz="1800" spc="-2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ow4</a:t>
            </a:r>
            <a:r>
              <a:rPr lang="en-US" sz="1800" spc="-2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ife.org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79327" y="4636207"/>
            <a:ext cx="4607287" cy="2175074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486" y="7379"/>
            <a:ext cx="6605633" cy="881652"/>
          </a:xfrm>
          <a:prstGeom prst="rect">
            <a:avLst/>
          </a:prstGeom>
          <a:solidFill>
            <a:srgbClr val="4472C4"/>
          </a:solidFill>
        </p:spPr>
        <p:txBody>
          <a:bodyPr vert="horz" wrap="square" lIns="0" tIns="1968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55"/>
              </a:spcBef>
            </a:pPr>
            <a:r>
              <a:rPr sz="2800" b="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lang="en-US" sz="2800" b="0" dirty="0">
                <a:solidFill>
                  <a:srgbClr val="FFFFFF"/>
                </a:solidFill>
                <a:latin typeface="Calibri"/>
                <a:cs typeface="Calibri"/>
              </a:rPr>
              <a:t>outh</a:t>
            </a:r>
            <a:r>
              <a:rPr sz="2800" b="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alibri"/>
                <a:cs typeface="Calibri"/>
              </a:rPr>
              <a:t>Sudan</a:t>
            </a:r>
            <a:r>
              <a:rPr sz="2800" b="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alibri"/>
                <a:cs typeface="Calibri"/>
              </a:rPr>
              <a:t>Olympic</a:t>
            </a:r>
            <a:r>
              <a:rPr sz="2800" b="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Calibri"/>
                <a:cs typeface="Calibri"/>
              </a:rPr>
              <a:t>Rowing</a:t>
            </a:r>
            <a:r>
              <a:rPr lang="en-US" sz="2800" b="0" spc="-10" dirty="0">
                <a:solidFill>
                  <a:srgbClr val="FFFFFF"/>
                </a:solidFill>
                <a:latin typeface="Calibri"/>
                <a:cs typeface="Calibri"/>
              </a:rPr>
              <a:t> Scholarships</a:t>
            </a:r>
            <a:br>
              <a:rPr lang="en-US" sz="2800" b="0" spc="-10" dirty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z="2800" b="0" spc="-10" dirty="0">
                <a:solidFill>
                  <a:srgbClr val="FFFFFF"/>
                </a:solidFill>
                <a:latin typeface="Calibri"/>
                <a:cs typeface="Calibri"/>
              </a:rPr>
              <a:t>South Sudan School Erg Competitions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2034" y="46719"/>
            <a:ext cx="10135092" cy="4249706"/>
            <a:chOff x="0" y="46719"/>
            <a:chExt cx="10135092" cy="4249706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291356"/>
              <a:ext cx="1685544" cy="100506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94561" y="46719"/>
              <a:ext cx="2640531" cy="2319277"/>
            </a:xfrm>
            <a:prstGeom prst="rect">
              <a:avLst/>
            </a:prstGeom>
          </p:spPr>
        </p:pic>
      </p:grpSp>
      <p:pic>
        <p:nvPicPr>
          <p:cNvPr id="2050" name="Picture 2" descr="KCC-T1D">
            <a:extLst>
              <a:ext uri="{FF2B5EF4-FFF2-40B4-BE49-F238E27FC236}">
                <a16:creationId xmlns:a16="http://schemas.microsoft.com/office/drawing/2014/main" id="{2963406A-4F3C-ECA9-D81C-18580A160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803" y="9815"/>
            <a:ext cx="2028710" cy="145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8869A6-8D4B-1E0E-AE4B-E4758865D4CE}"/>
              </a:ext>
            </a:extLst>
          </p:cNvPr>
          <p:cNvSpPr txBox="1"/>
          <p:nvPr/>
        </p:nvSpPr>
        <p:spPr>
          <a:xfrm>
            <a:off x="5759507" y="6318815"/>
            <a:ext cx="173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11-30-2025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C6A362-99B0-F6F6-6069-FAC494FEA9CE}"/>
              </a:ext>
            </a:extLst>
          </p:cNvPr>
          <p:cNvSpPr txBox="1"/>
          <p:nvPr/>
        </p:nvSpPr>
        <p:spPr>
          <a:xfrm>
            <a:off x="10158803" y="1246111"/>
            <a:ext cx="2028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hlinkClick r:id="rId8"/>
              </a:rPr>
              <a:t>https://KCC-T1D.org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028" name="Picture 4" descr="Olympic Games - Torch, Rings, Anthem | Britannica">
            <a:extLst>
              <a:ext uri="{FF2B5EF4-FFF2-40B4-BE49-F238E27FC236}">
                <a16:creationId xmlns:a16="http://schemas.microsoft.com/office/drawing/2014/main" id="{009DF8E8-B712-9029-7949-0E2755986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7315"/>
            <a:ext cx="1685544" cy="11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890A6-25D7-4A92-2A8C-481F64FFA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0209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R4L Program #1:</a:t>
            </a:r>
            <a:br>
              <a:rPr lang="en-US" dirty="0"/>
            </a:br>
            <a:r>
              <a:rPr lang="en-US" dirty="0"/>
              <a:t>Attending University and then the Olympics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A949D-DF98-61EC-BCA4-FD1CF5AD4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5166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Exclusive (insert school name) </a:t>
            </a:r>
            <a:r>
              <a:rPr lang="en-US" i="1" dirty="0"/>
              <a:t>Olympic Training Rowing Club</a:t>
            </a:r>
          </a:p>
          <a:p>
            <a:r>
              <a:rPr lang="en-US" dirty="0"/>
              <a:t>The ONLY way to learn to row at an international level is to compete within the colleges &amp; universities</a:t>
            </a:r>
          </a:p>
          <a:p>
            <a:r>
              <a:rPr lang="en-US" dirty="0"/>
              <a:t>Scholarships are given to top athletes and are NOT solely based upon past experience with rowing. Instead, they are primarily based upon:</a:t>
            </a:r>
          </a:p>
          <a:p>
            <a:pPr lvl="1"/>
            <a:r>
              <a:rPr lang="en-US" dirty="0"/>
              <a:t>Speaking/writing/reading English; This is required and without exception</a:t>
            </a:r>
          </a:p>
          <a:p>
            <a:pPr lvl="1"/>
            <a:r>
              <a:rPr lang="en-US" dirty="0"/>
              <a:t>Height (South Sudan is home to tallest people in world)</a:t>
            </a:r>
          </a:p>
          <a:p>
            <a:pPr lvl="1"/>
            <a:r>
              <a:rPr lang="en-US" dirty="0"/>
              <a:t>Attitude (the athlete must be humble but also fiercely competitive)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Most importantly, a fast 2k time on the erg.</a:t>
            </a:r>
          </a:p>
          <a:p>
            <a:pPr lvl="1"/>
            <a:r>
              <a:rPr lang="en-US" dirty="0"/>
              <a:t>Girl scholarships are equal to boys; this is U.S. Law, which is an advantage for girls.</a:t>
            </a:r>
          </a:p>
          <a:p>
            <a:r>
              <a:rPr lang="en-US" dirty="0"/>
              <a:t>T-shirts, posters, other motivational tools</a:t>
            </a:r>
          </a:p>
          <a:p>
            <a:r>
              <a:rPr lang="en-US" dirty="0"/>
              <a:t>These boys and girls, together, are the basis of a national team.... But they all need to get scholarships, first</a:t>
            </a:r>
          </a:p>
        </p:txBody>
      </p:sp>
      <p:pic>
        <p:nvPicPr>
          <p:cNvPr id="4" name="object 16">
            <a:extLst>
              <a:ext uri="{FF2B5EF4-FFF2-40B4-BE49-F238E27FC236}">
                <a16:creationId xmlns:a16="http://schemas.microsoft.com/office/drawing/2014/main" id="{A38265A1-855B-F412-9281-5CD4D68C4B7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15600" y="80706"/>
            <a:ext cx="1641087" cy="17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3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D20A2-534D-FFE9-5818-F2972B4FE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79292"/>
          </a:xfrm>
        </p:spPr>
        <p:txBody>
          <a:bodyPr/>
          <a:lstStyle/>
          <a:p>
            <a:pPr algn="ctr"/>
            <a:r>
              <a:rPr lang="en-US" dirty="0"/>
              <a:t>Women’s Erg Times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8496B7-AE70-13A9-6A3D-044F45551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318" y="1079293"/>
            <a:ext cx="8229600" cy="3619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0196EF-D0A2-76F2-3826-EEF9EEDF2E79}"/>
              </a:ext>
            </a:extLst>
          </p:cNvPr>
          <p:cNvSpPr txBox="1"/>
          <p:nvPr/>
        </p:nvSpPr>
        <p:spPr>
          <a:xfrm>
            <a:off x="2284650" y="4698793"/>
            <a:ext cx="8106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Tier 1: Top Division 1 teams (Harvard, Yale, Princeton, many others)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Tier 2: Top Division 3 teams (Bates, Oberlin, Bowdoin, many others)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Tier 3: Division 2 teams, middle Division 3 teams and lower Division 1 teams (Washington State, Duke, many others)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Tier 4: Lower Division 3 teams and top club teams (UVA, Rice, Notre Dame, many others)</a:t>
            </a:r>
          </a:p>
        </p:txBody>
      </p:sp>
    </p:spTree>
    <p:extLst>
      <p:ext uri="{BB962C8B-B14F-4D97-AF65-F5344CB8AC3E}">
        <p14:creationId xmlns:p14="http://schemas.microsoft.com/office/powerpoint/2010/main" val="3462682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CDC9-0D32-F340-ED1A-D077B75FD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Men’s Erg Times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504941-5D99-9347-2A30-7A71BF874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9706" y="997533"/>
            <a:ext cx="7507057" cy="4013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3913DA-A0DF-0126-DC22-F91707637613}"/>
              </a:ext>
            </a:extLst>
          </p:cNvPr>
          <p:cNvSpPr txBox="1"/>
          <p:nvPr/>
        </p:nvSpPr>
        <p:spPr>
          <a:xfrm>
            <a:off x="2405112" y="4983304"/>
            <a:ext cx="8106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Tier 1: Top Division 1 teams (Harvard, Yale, Princeton, many others)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Tier 2: Top Division 3 teams (Bates, Oberlin, Bowdoin, many others)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Tier 3: Division 2 teams, middle Division 3 teams and lower Division 1 teams (Washington State, Duke, many others)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Tier 4: Lower Division 3 teams and top club teams (UVA, Rice, Notre Dame, many others)</a:t>
            </a:r>
          </a:p>
        </p:txBody>
      </p:sp>
    </p:spTree>
    <p:extLst>
      <p:ext uri="{BB962C8B-B14F-4D97-AF65-F5344CB8AC3E}">
        <p14:creationId xmlns:p14="http://schemas.microsoft.com/office/powerpoint/2010/main" val="216998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77AFF-C541-99CB-F1D4-E077E41D8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39" y="365125"/>
            <a:ext cx="11501609" cy="1325563"/>
          </a:xfrm>
        </p:spPr>
        <p:txBody>
          <a:bodyPr/>
          <a:lstStyle/>
          <a:p>
            <a:pPr algn="ctr"/>
            <a:r>
              <a:rPr lang="en-US" b="1" dirty="0"/>
              <a:t>R4L Program #2:</a:t>
            </a:r>
            <a:br>
              <a:rPr lang="en-US" dirty="0"/>
            </a:br>
            <a:r>
              <a:rPr lang="en-US" dirty="0"/>
              <a:t>Inter-School, National, and Int’l Erg Competitions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6E296-56D8-9655-C3AD-AFD089BBD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Exclusive </a:t>
            </a:r>
            <a:r>
              <a:rPr lang="en-US" i="1" dirty="0"/>
              <a:t>(insert school name) Erg Rowing Club</a:t>
            </a:r>
            <a:endParaRPr lang="en-US" dirty="0"/>
          </a:p>
          <a:p>
            <a:r>
              <a:rPr lang="en-US" dirty="0"/>
              <a:t>All students will be encouraged to participate and represent their school, state, or country for erg-competitions.</a:t>
            </a:r>
          </a:p>
          <a:p>
            <a:pPr lvl="1"/>
            <a:r>
              <a:rPr lang="en-US" dirty="0"/>
              <a:t>College not involved; Olympics not involved</a:t>
            </a:r>
          </a:p>
          <a:p>
            <a:pPr lvl="1"/>
            <a:r>
              <a:rPr lang="en-US" dirty="0"/>
              <a:t>Because college is not involved, English not required</a:t>
            </a:r>
          </a:p>
          <a:p>
            <a:pPr lvl="1"/>
            <a:r>
              <a:rPr lang="en-US" dirty="0"/>
              <a:t>Age groups</a:t>
            </a:r>
          </a:p>
          <a:p>
            <a:pPr lvl="1"/>
            <a:r>
              <a:rPr lang="en-US" dirty="0"/>
              <a:t>Athletes represent their school, city, state, and country. There are international erg competitions, too</a:t>
            </a:r>
          </a:p>
          <a:p>
            <a:pPr lvl="1"/>
            <a:r>
              <a:rPr lang="en-US" dirty="0"/>
              <a:t>Competitions can be virtual, or on-line in real-time </a:t>
            </a:r>
          </a:p>
          <a:p>
            <a:pPr lvl="1"/>
            <a:r>
              <a:rPr lang="en-US" dirty="0"/>
              <a:t>The erg determines the school’s, State’s, or country’s best athlete; Period.</a:t>
            </a:r>
          </a:p>
          <a:p>
            <a:r>
              <a:rPr lang="en-US" dirty="0"/>
              <a:t>Trophies and modest prizes (t-shirts, pencils, soap, etc.) to be considered</a:t>
            </a:r>
          </a:p>
          <a:p>
            <a:r>
              <a:rPr lang="en-US" dirty="0"/>
              <a:t>Members of this club can be S1, S2, S3, or S4 (freshman to senior); All members MUST be enrolled in school.</a:t>
            </a:r>
          </a:p>
        </p:txBody>
      </p:sp>
      <p:pic>
        <p:nvPicPr>
          <p:cNvPr id="4" name="object 16">
            <a:extLst>
              <a:ext uri="{FF2B5EF4-FFF2-40B4-BE49-F238E27FC236}">
                <a16:creationId xmlns:a16="http://schemas.microsoft.com/office/drawing/2014/main" id="{9ADF7E61-0DEF-E182-FA5A-8FBBA1AA09F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17716" y="3207878"/>
            <a:ext cx="127428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3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AD3EF-B47B-8D85-DA61-C031EDAE1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86" y="365125"/>
            <a:ext cx="11121082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How to Find Amazing Athletes?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FA64F-C06B-65DF-F30B-4C84AAAE6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16 erg Concept2 machines currently in Secondary Schools in: Wau (6), Warrap Town(1), Torit(1), </a:t>
            </a:r>
            <a:r>
              <a:rPr lang="en-US" dirty="0" err="1"/>
              <a:t>Bor</a:t>
            </a:r>
            <a:r>
              <a:rPr lang="en-US" dirty="0"/>
              <a:t>(1), Malakal(1), and Juba(6)</a:t>
            </a:r>
          </a:p>
          <a:p>
            <a:r>
              <a:rPr lang="en-US" dirty="0"/>
              <a:t>Each school has events and training for their own students as well as a time/day set-aside for students from outside their school to try out</a:t>
            </a:r>
          </a:p>
          <a:p>
            <a:r>
              <a:rPr lang="en-US" dirty="0"/>
              <a:t>(insert school name) </a:t>
            </a:r>
            <a:r>
              <a:rPr lang="en-US" i="1" dirty="0"/>
              <a:t>Olympic Training Rowing Club </a:t>
            </a:r>
            <a:r>
              <a:rPr lang="en-US" dirty="0"/>
              <a:t>is</a:t>
            </a:r>
            <a:r>
              <a:rPr lang="en-US" i="1" dirty="0"/>
              <a:t> </a:t>
            </a:r>
            <a:r>
              <a:rPr lang="en-US" u="sng" dirty="0"/>
              <a:t>exclusive</a:t>
            </a:r>
            <a:r>
              <a:rPr lang="en-US" dirty="0"/>
              <a:t> with special times set aside each day for training</a:t>
            </a:r>
          </a:p>
          <a:p>
            <a:r>
              <a:rPr lang="en-US" i="1" dirty="0"/>
              <a:t>(insert school name) Erg Rowing Club </a:t>
            </a:r>
            <a:r>
              <a:rPr lang="en-US" dirty="0"/>
              <a:t>is </a:t>
            </a:r>
            <a:r>
              <a:rPr lang="en-US" u="sng" dirty="0"/>
              <a:t>exclusive</a:t>
            </a:r>
            <a:r>
              <a:rPr lang="en-US" dirty="0"/>
              <a:t> with special times set aside each day for training</a:t>
            </a:r>
          </a:p>
          <a:p>
            <a:r>
              <a:rPr lang="en-US" dirty="0"/>
              <a:t>It’s entirely possible for some students to be members of both clubs</a:t>
            </a:r>
          </a:p>
          <a:p>
            <a:r>
              <a:rPr lang="en-US" dirty="0"/>
              <a:t>Two of Six sites in South Sudan are on-line capable; Others soon.</a:t>
            </a:r>
          </a:p>
          <a:p>
            <a:r>
              <a:rPr lang="en-US" dirty="0"/>
              <a:t>Interschool competition planned for Wau and Juba in Winter 2025</a:t>
            </a:r>
          </a:p>
        </p:txBody>
      </p:sp>
    </p:spTree>
    <p:extLst>
      <p:ext uri="{BB962C8B-B14F-4D97-AF65-F5344CB8AC3E}">
        <p14:creationId xmlns:p14="http://schemas.microsoft.com/office/powerpoint/2010/main" val="133541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4A66AF-29DE-1E4C-420E-F0A5484F2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4200" dirty="0"/>
              <a:t>Where Can We Find Amazing Athletes and Future Leaders?</a:t>
            </a:r>
          </a:p>
        </p:txBody>
      </p:sp>
      <p:sp>
        <p:nvSpPr>
          <p:cNvPr id="104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A8BD55FA-6F8C-7D20-5356-6189CF28E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898"/>
            <a:ext cx="4883669" cy="3985101"/>
          </a:xfrm>
        </p:spPr>
        <p:txBody>
          <a:bodyPr>
            <a:normAutofit/>
          </a:bodyPr>
          <a:lstStyle/>
          <a:p>
            <a:r>
              <a:rPr lang="en-US" sz="2000" dirty="0"/>
              <a:t>Currently, Row4Life has placed erg Concept2 rowing machines in the following states and cities in South Sudan: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Central Equatoria; Juba; 6; Row4Life National Erg Rowing Center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Eastern Equatoria; Torit; 1 erg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Jonglei; </a:t>
            </a:r>
            <a:r>
              <a:rPr lang="en-US" sz="2000" dirty="0" err="1"/>
              <a:t>Bor</a:t>
            </a:r>
            <a:r>
              <a:rPr lang="en-US" sz="2000" dirty="0"/>
              <a:t>; 1 erg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Upper Nile; Malakal; 1 erg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Western Bahr </a:t>
            </a:r>
            <a:r>
              <a:rPr lang="en-US" sz="2000" dirty="0" err="1"/>
              <a:t>el</a:t>
            </a:r>
            <a:r>
              <a:rPr lang="en-US" sz="2000" dirty="0"/>
              <a:t> Ghazal; Wau; 6 ergs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Warrap; Warrap Town; 1 erg</a:t>
            </a:r>
          </a:p>
        </p:txBody>
      </p:sp>
      <p:pic>
        <p:nvPicPr>
          <p:cNvPr id="3" name="Picture 2" descr="A map of the country&#10;&#10;Description automatically generated">
            <a:extLst>
              <a:ext uri="{FF2B5EF4-FFF2-40B4-BE49-F238E27FC236}">
                <a16:creationId xmlns:a16="http://schemas.microsoft.com/office/drawing/2014/main" id="{9846414D-FF27-1057-2EF5-68B9F2247B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50" r="1534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507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CF1B7-7C03-ECEE-0A79-EA497CF7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134911"/>
            <a:ext cx="6045808" cy="1849337"/>
          </a:xfrm>
        </p:spPr>
        <p:txBody>
          <a:bodyPr anchor="ctr">
            <a:normAutofit fontScale="90000"/>
          </a:bodyPr>
          <a:lstStyle/>
          <a:p>
            <a:r>
              <a:rPr lang="en-US" b="1" dirty="0"/>
              <a:t>The South Sudan National Olympic erg Rowing Team</a:t>
            </a:r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BE460-75D3-7536-3AD7-2BFE41E5C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40" y="2151253"/>
            <a:ext cx="6474163" cy="4489540"/>
          </a:xfrm>
        </p:spPr>
        <p:txBody>
          <a:bodyPr anchor="ctr">
            <a:normAutofit/>
          </a:bodyPr>
          <a:lstStyle/>
          <a:p>
            <a:r>
              <a:rPr lang="en-US" sz="2000" dirty="0"/>
              <a:t>There are future Olympians and World Erg champions in South Sudan; Samuel will hopefully be our first!</a:t>
            </a:r>
          </a:p>
          <a:p>
            <a:r>
              <a:rPr lang="en-US" sz="2000" dirty="0"/>
              <a:t>Row4Life will provide training, introduce athletes to to universities for rowing scholarships, and coordinate inter-school erg competitions</a:t>
            </a:r>
          </a:p>
          <a:p>
            <a:r>
              <a:rPr lang="en-US" sz="2000" dirty="0"/>
              <a:t>This idea is not just “possible”; It’s inevitable. South Sudan athletes will eventually win at the Olympics as well as at the World Erg championships.</a:t>
            </a:r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SA Men's Eight - Athens 2004 Olympic Champions | Rowing Week">
            <a:extLst>
              <a:ext uri="{FF2B5EF4-FFF2-40B4-BE49-F238E27FC236}">
                <a16:creationId xmlns:a16="http://schemas.microsoft.com/office/drawing/2014/main" id="{461A8865-0FEB-780E-A94B-E975E4473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" r="1386" b="-4"/>
          <a:stretch/>
        </p:blipFill>
        <p:spPr bwMode="auto">
          <a:xfrm>
            <a:off x="7083423" y="581892"/>
            <a:ext cx="4397433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Rectangle 1046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Amazon.com : DMSE South Sudan Sudanese Flag 3X5 Ft Foot 100% Polyester 100D  Flag UV Resistant (3'X5' Ft Foot) (3'X5' Ft Foot) : Patio, Lawn &amp; Garden">
            <a:extLst>
              <a:ext uri="{FF2B5EF4-FFF2-40B4-BE49-F238E27FC236}">
                <a16:creationId xmlns:a16="http://schemas.microsoft.com/office/drawing/2014/main" id="{92836C43-2AC2-5E3D-2366-1F6F84DD6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" r="-2" b="-2"/>
          <a:stretch/>
        </p:blipFill>
        <p:spPr bwMode="auto">
          <a:xfrm>
            <a:off x="7083423" y="3707894"/>
            <a:ext cx="4395569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78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8436C-C59F-735A-11A6-777C026BF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F049CDF-644C-5704-4007-CCA5AC92FB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B66CB3A0-8D4C-A8B0-5B5E-C6000D6FBCFD}"/>
              </a:ext>
            </a:extLst>
          </p:cNvPr>
          <p:cNvGrpSpPr/>
          <p:nvPr/>
        </p:nvGrpSpPr>
        <p:grpSpPr>
          <a:xfrm>
            <a:off x="-8873" y="0"/>
            <a:ext cx="7188200" cy="6858000"/>
            <a:chOff x="0" y="0"/>
            <a:chExt cx="7188200" cy="6858000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278DF292-2046-420B-D249-8E75E8E538EB}"/>
                </a:ext>
              </a:extLst>
            </p:cNvPr>
            <p:cNvSpPr/>
            <p:nvPr/>
          </p:nvSpPr>
          <p:spPr>
            <a:xfrm>
              <a:off x="0" y="0"/>
              <a:ext cx="7188200" cy="6858000"/>
            </a:xfrm>
            <a:custGeom>
              <a:avLst/>
              <a:gdLst/>
              <a:ahLst/>
              <a:cxnLst/>
              <a:rect l="l" t="t" r="r" b="b"/>
              <a:pathLst>
                <a:path w="7188200" h="6858000">
                  <a:moveTo>
                    <a:pt x="707935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848619" y="6857999"/>
                  </a:lnTo>
                  <a:lnTo>
                    <a:pt x="4997355" y="6712660"/>
                  </a:lnTo>
                  <a:lnTo>
                    <a:pt x="5030874" y="6677757"/>
                  </a:lnTo>
                  <a:lnTo>
                    <a:pt x="5064179" y="6642647"/>
                  </a:lnTo>
                  <a:lnTo>
                    <a:pt x="5097267" y="6607332"/>
                  </a:lnTo>
                  <a:lnTo>
                    <a:pt x="5130139" y="6571811"/>
                  </a:lnTo>
                  <a:lnTo>
                    <a:pt x="5162792" y="6536087"/>
                  </a:lnTo>
                  <a:lnTo>
                    <a:pt x="5195226" y="6500160"/>
                  </a:lnTo>
                  <a:lnTo>
                    <a:pt x="5227440" y="6464031"/>
                  </a:lnTo>
                  <a:lnTo>
                    <a:pt x="5259433" y="6427702"/>
                  </a:lnTo>
                  <a:lnTo>
                    <a:pt x="5291203" y="6391173"/>
                  </a:lnTo>
                  <a:lnTo>
                    <a:pt x="5322750" y="6354446"/>
                  </a:lnTo>
                  <a:lnTo>
                    <a:pt x="5354073" y="6317522"/>
                  </a:lnTo>
                  <a:lnTo>
                    <a:pt x="5385170" y="6280401"/>
                  </a:lnTo>
                  <a:lnTo>
                    <a:pt x="5416041" y="6243085"/>
                  </a:lnTo>
                  <a:lnTo>
                    <a:pt x="5446683" y="6205574"/>
                  </a:lnTo>
                  <a:lnTo>
                    <a:pt x="5477098" y="6167871"/>
                  </a:lnTo>
                  <a:lnTo>
                    <a:pt x="5507282" y="6129975"/>
                  </a:lnTo>
                  <a:lnTo>
                    <a:pt x="5537236" y="6091889"/>
                  </a:lnTo>
                  <a:lnTo>
                    <a:pt x="5566958" y="6053612"/>
                  </a:lnTo>
                  <a:lnTo>
                    <a:pt x="5596447" y="6015147"/>
                  </a:lnTo>
                  <a:lnTo>
                    <a:pt x="5625702" y="5976494"/>
                  </a:lnTo>
                  <a:lnTo>
                    <a:pt x="5654722" y="5937654"/>
                  </a:lnTo>
                  <a:lnTo>
                    <a:pt x="5683506" y="5898628"/>
                  </a:lnTo>
                  <a:lnTo>
                    <a:pt x="5712052" y="5859417"/>
                  </a:lnTo>
                  <a:lnTo>
                    <a:pt x="5740361" y="5820023"/>
                  </a:lnTo>
                  <a:lnTo>
                    <a:pt x="5768430" y="5780447"/>
                  </a:lnTo>
                  <a:lnTo>
                    <a:pt x="5796259" y="5740688"/>
                  </a:lnTo>
                  <a:lnTo>
                    <a:pt x="5823847" y="5700750"/>
                  </a:lnTo>
                  <a:lnTo>
                    <a:pt x="5851192" y="5660632"/>
                  </a:lnTo>
                  <a:lnTo>
                    <a:pt x="5878293" y="5620335"/>
                  </a:lnTo>
                  <a:lnTo>
                    <a:pt x="5905150" y="5579862"/>
                  </a:lnTo>
                  <a:lnTo>
                    <a:pt x="5931762" y="5539212"/>
                  </a:lnTo>
                  <a:lnTo>
                    <a:pt x="5958127" y="5498387"/>
                  </a:lnTo>
                  <a:lnTo>
                    <a:pt x="5984244" y="5457388"/>
                  </a:lnTo>
                  <a:lnTo>
                    <a:pt x="6010112" y="5416216"/>
                  </a:lnTo>
                  <a:lnTo>
                    <a:pt x="6035730" y="5374872"/>
                  </a:lnTo>
                  <a:lnTo>
                    <a:pt x="6061098" y="5333357"/>
                  </a:lnTo>
                  <a:lnTo>
                    <a:pt x="6086213" y="5291672"/>
                  </a:lnTo>
                  <a:lnTo>
                    <a:pt x="6111076" y="5249819"/>
                  </a:lnTo>
                  <a:lnTo>
                    <a:pt x="6135684" y="5207797"/>
                  </a:lnTo>
                  <a:lnTo>
                    <a:pt x="6160037" y="5165609"/>
                  </a:lnTo>
                  <a:lnTo>
                    <a:pt x="6184135" y="5123256"/>
                  </a:lnTo>
                  <a:lnTo>
                    <a:pt x="6207974" y="5080738"/>
                  </a:lnTo>
                  <a:lnTo>
                    <a:pt x="6231556" y="5038056"/>
                  </a:lnTo>
                  <a:lnTo>
                    <a:pt x="6254878" y="4995212"/>
                  </a:lnTo>
                  <a:lnTo>
                    <a:pt x="6277940" y="4952206"/>
                  </a:lnTo>
                  <a:lnTo>
                    <a:pt x="6300740" y="4909040"/>
                  </a:lnTo>
                  <a:lnTo>
                    <a:pt x="6323277" y="4865715"/>
                  </a:lnTo>
                  <a:lnTo>
                    <a:pt x="6345552" y="4822232"/>
                  </a:lnTo>
                  <a:lnTo>
                    <a:pt x="6367561" y="4778592"/>
                  </a:lnTo>
                  <a:lnTo>
                    <a:pt x="6389304" y="4734795"/>
                  </a:lnTo>
                  <a:lnTo>
                    <a:pt x="6410781" y="4690843"/>
                  </a:lnTo>
                  <a:lnTo>
                    <a:pt x="6431990" y="4646738"/>
                  </a:lnTo>
                  <a:lnTo>
                    <a:pt x="6452930" y="4602479"/>
                  </a:lnTo>
                  <a:lnTo>
                    <a:pt x="6473601" y="4558069"/>
                  </a:lnTo>
                  <a:lnTo>
                    <a:pt x="6494000" y="4513508"/>
                  </a:lnTo>
                  <a:lnTo>
                    <a:pt x="6514127" y="4468797"/>
                  </a:lnTo>
                  <a:lnTo>
                    <a:pt x="6533980" y="4423937"/>
                  </a:lnTo>
                  <a:lnTo>
                    <a:pt x="6553560" y="4378930"/>
                  </a:lnTo>
                  <a:lnTo>
                    <a:pt x="6572865" y="4333776"/>
                  </a:lnTo>
                  <a:lnTo>
                    <a:pt x="6591893" y="4288477"/>
                  </a:lnTo>
                  <a:lnTo>
                    <a:pt x="6610643" y="4243033"/>
                  </a:lnTo>
                  <a:lnTo>
                    <a:pt x="6629116" y="4197446"/>
                  </a:lnTo>
                  <a:lnTo>
                    <a:pt x="6647308" y="4151717"/>
                  </a:lnTo>
                  <a:lnTo>
                    <a:pt x="6665221" y="4105846"/>
                  </a:lnTo>
                  <a:lnTo>
                    <a:pt x="6682851" y="4059835"/>
                  </a:lnTo>
                  <a:lnTo>
                    <a:pt x="6700199" y="4013685"/>
                  </a:lnTo>
                  <a:lnTo>
                    <a:pt x="6717264" y="3967397"/>
                  </a:lnTo>
                  <a:lnTo>
                    <a:pt x="6734043" y="3920972"/>
                  </a:lnTo>
                  <a:lnTo>
                    <a:pt x="6750537" y="3874411"/>
                  </a:lnTo>
                  <a:lnTo>
                    <a:pt x="6766743" y="3827715"/>
                  </a:lnTo>
                  <a:lnTo>
                    <a:pt x="6782662" y="3780885"/>
                  </a:lnTo>
                  <a:lnTo>
                    <a:pt x="6798292" y="3733922"/>
                  </a:lnTo>
                  <a:lnTo>
                    <a:pt x="6813631" y="3686827"/>
                  </a:lnTo>
                  <a:lnTo>
                    <a:pt x="6828680" y="3639602"/>
                  </a:lnTo>
                  <a:lnTo>
                    <a:pt x="6843436" y="3592247"/>
                  </a:lnTo>
                  <a:lnTo>
                    <a:pt x="6857899" y="3544764"/>
                  </a:lnTo>
                  <a:lnTo>
                    <a:pt x="6872068" y="3497153"/>
                  </a:lnTo>
                  <a:lnTo>
                    <a:pt x="6885941" y="3449416"/>
                  </a:lnTo>
                  <a:lnTo>
                    <a:pt x="6899518" y="3401553"/>
                  </a:lnTo>
                  <a:lnTo>
                    <a:pt x="6912798" y="3353566"/>
                  </a:lnTo>
                  <a:lnTo>
                    <a:pt x="6925779" y="3305456"/>
                  </a:lnTo>
                  <a:lnTo>
                    <a:pt x="6938460" y="3257223"/>
                  </a:lnTo>
                  <a:lnTo>
                    <a:pt x="6950841" y="3208869"/>
                  </a:lnTo>
                  <a:lnTo>
                    <a:pt x="6962919" y="3160396"/>
                  </a:lnTo>
                  <a:lnTo>
                    <a:pt x="6974696" y="3111803"/>
                  </a:lnTo>
                  <a:lnTo>
                    <a:pt x="6986168" y="3063092"/>
                  </a:lnTo>
                  <a:lnTo>
                    <a:pt x="6997335" y="3014264"/>
                  </a:lnTo>
                  <a:lnTo>
                    <a:pt x="7008197" y="2965321"/>
                  </a:lnTo>
                  <a:lnTo>
                    <a:pt x="7018751" y="2916262"/>
                  </a:lnTo>
                  <a:lnTo>
                    <a:pt x="7028997" y="2867090"/>
                  </a:lnTo>
                  <a:lnTo>
                    <a:pt x="7038934" y="2817805"/>
                  </a:lnTo>
                  <a:lnTo>
                    <a:pt x="7048561" y="2768409"/>
                  </a:lnTo>
                  <a:lnTo>
                    <a:pt x="7057877" y="2718902"/>
                  </a:lnTo>
                  <a:lnTo>
                    <a:pt x="7066881" y="2669285"/>
                  </a:lnTo>
                  <a:lnTo>
                    <a:pt x="7075571" y="2619560"/>
                  </a:lnTo>
                  <a:lnTo>
                    <a:pt x="7083946" y="2569728"/>
                  </a:lnTo>
                  <a:lnTo>
                    <a:pt x="7092006" y="2519789"/>
                  </a:lnTo>
                  <a:lnTo>
                    <a:pt x="7099750" y="2469745"/>
                  </a:lnTo>
                  <a:lnTo>
                    <a:pt x="7107176" y="2419597"/>
                  </a:lnTo>
                  <a:lnTo>
                    <a:pt x="7114283" y="2369345"/>
                  </a:lnTo>
                  <a:lnTo>
                    <a:pt x="7121071" y="2318992"/>
                  </a:lnTo>
                  <a:lnTo>
                    <a:pt x="7127538" y="2268537"/>
                  </a:lnTo>
                  <a:lnTo>
                    <a:pt x="7133682" y="2217983"/>
                  </a:lnTo>
                  <a:lnTo>
                    <a:pt x="7139505" y="2167329"/>
                  </a:lnTo>
                  <a:lnTo>
                    <a:pt x="7145003" y="2116578"/>
                  </a:lnTo>
                  <a:lnTo>
                    <a:pt x="7150176" y="2065730"/>
                  </a:lnTo>
                  <a:lnTo>
                    <a:pt x="7155023" y="2014786"/>
                  </a:lnTo>
                  <a:lnTo>
                    <a:pt x="7159543" y="1963748"/>
                  </a:lnTo>
                  <a:lnTo>
                    <a:pt x="7163734" y="1912615"/>
                  </a:lnTo>
                  <a:lnTo>
                    <a:pt x="7167597" y="1861391"/>
                  </a:lnTo>
                  <a:lnTo>
                    <a:pt x="7171129" y="1810074"/>
                  </a:lnTo>
                  <a:lnTo>
                    <a:pt x="7174330" y="1758668"/>
                  </a:lnTo>
                  <a:lnTo>
                    <a:pt x="7177198" y="1707172"/>
                  </a:lnTo>
                  <a:lnTo>
                    <a:pt x="7179733" y="1655587"/>
                  </a:lnTo>
                  <a:lnTo>
                    <a:pt x="7181933" y="1603915"/>
                  </a:lnTo>
                  <a:lnTo>
                    <a:pt x="7183798" y="1552157"/>
                  </a:lnTo>
                  <a:lnTo>
                    <a:pt x="7185326" y="1500314"/>
                  </a:lnTo>
                  <a:lnTo>
                    <a:pt x="7186516" y="1448387"/>
                  </a:lnTo>
                  <a:lnTo>
                    <a:pt x="7187368" y="1396377"/>
                  </a:lnTo>
                  <a:lnTo>
                    <a:pt x="7187879" y="1344285"/>
                  </a:lnTo>
                  <a:lnTo>
                    <a:pt x="7188050" y="1292111"/>
                  </a:lnTo>
                  <a:lnTo>
                    <a:pt x="7187883" y="1240511"/>
                  </a:lnTo>
                  <a:lnTo>
                    <a:pt x="7187383" y="1188990"/>
                  </a:lnTo>
                  <a:lnTo>
                    <a:pt x="7186550" y="1137549"/>
                  </a:lnTo>
                  <a:lnTo>
                    <a:pt x="7185385" y="1086189"/>
                  </a:lnTo>
                  <a:lnTo>
                    <a:pt x="7183891" y="1034911"/>
                  </a:lnTo>
                  <a:lnTo>
                    <a:pt x="7182066" y="983717"/>
                  </a:lnTo>
                  <a:lnTo>
                    <a:pt x="7179914" y="932606"/>
                  </a:lnTo>
                  <a:lnTo>
                    <a:pt x="7177434" y="881582"/>
                  </a:lnTo>
                  <a:lnTo>
                    <a:pt x="7174628" y="830643"/>
                  </a:lnTo>
                  <a:lnTo>
                    <a:pt x="7171497" y="779792"/>
                  </a:lnTo>
                  <a:lnTo>
                    <a:pt x="7168041" y="729029"/>
                  </a:lnTo>
                  <a:lnTo>
                    <a:pt x="7164263" y="678356"/>
                  </a:lnTo>
                  <a:lnTo>
                    <a:pt x="7160162" y="627773"/>
                  </a:lnTo>
                  <a:lnTo>
                    <a:pt x="7155739" y="577281"/>
                  </a:lnTo>
                  <a:lnTo>
                    <a:pt x="7150997" y="526882"/>
                  </a:lnTo>
                  <a:lnTo>
                    <a:pt x="7145936" y="476577"/>
                  </a:lnTo>
                  <a:lnTo>
                    <a:pt x="7140556" y="426366"/>
                  </a:lnTo>
                  <a:lnTo>
                    <a:pt x="7134860" y="376250"/>
                  </a:lnTo>
                  <a:lnTo>
                    <a:pt x="7128847" y="326231"/>
                  </a:lnTo>
                  <a:lnTo>
                    <a:pt x="7122519" y="276310"/>
                  </a:lnTo>
                  <a:lnTo>
                    <a:pt x="7115878" y="226487"/>
                  </a:lnTo>
                  <a:lnTo>
                    <a:pt x="7108923" y="176764"/>
                  </a:lnTo>
                  <a:lnTo>
                    <a:pt x="7079356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0C445F9-5AC3-9A17-2435-CB7A00281937}"/>
                </a:ext>
              </a:extLst>
            </p:cNvPr>
            <p:cNvPicPr/>
            <p:nvPr/>
          </p:nvPicPr>
          <p:blipFill>
            <a:blip r:embed="rId3"/>
            <a:srcRect/>
            <a:stretch/>
          </p:blipFill>
          <p:spPr>
            <a:xfrm>
              <a:off x="938493" y="0"/>
              <a:ext cx="5151702" cy="6857999"/>
            </a:xfrm>
            <a:prstGeom prst="rect">
              <a:avLst/>
            </a:prstGeom>
          </p:spPr>
        </p:pic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64811B43-16BB-C869-4AFA-27C907D7D487}"/>
              </a:ext>
            </a:extLst>
          </p:cNvPr>
          <p:cNvSpPr txBox="1"/>
          <p:nvPr/>
        </p:nvSpPr>
        <p:spPr>
          <a:xfrm>
            <a:off x="11170602" y="6421628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31EBF2F-BDEB-CEAE-0505-1D58CEB94C7C}"/>
              </a:ext>
            </a:extLst>
          </p:cNvPr>
          <p:cNvSpPr txBox="1"/>
          <p:nvPr/>
        </p:nvSpPr>
        <p:spPr>
          <a:xfrm>
            <a:off x="7498281" y="2125980"/>
            <a:ext cx="4123690" cy="19742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6390">
              <a:lnSpc>
                <a:spcPts val="9580"/>
              </a:lnSpc>
              <a:spcBef>
                <a:spcPts val="100"/>
              </a:spcBef>
            </a:pPr>
            <a:r>
              <a:rPr sz="8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Row4</a:t>
            </a:r>
            <a:r>
              <a:rPr sz="8000" b="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cs typeface="Calibri Light"/>
              </a:rPr>
              <a:t>Life</a:t>
            </a:r>
            <a:endParaRPr sz="8000" dirty="0">
              <a:latin typeface="Calibri Light"/>
              <a:cs typeface="Calibri Light"/>
            </a:endParaRPr>
          </a:p>
          <a:p>
            <a:pPr marL="1271905" marR="5080" indent="-1259205">
              <a:lnSpc>
                <a:spcPts val="2900"/>
              </a:lnSpc>
              <a:spcBef>
                <a:spcPts val="60"/>
              </a:spcBef>
            </a:pP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Nurturing</a:t>
            </a:r>
            <a:r>
              <a:rPr sz="2400" i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spc="-10" dirty="0">
                <a:solidFill>
                  <a:srgbClr val="FFFFFF"/>
                </a:solidFill>
                <a:latin typeface="Calibri"/>
                <a:cs typeface="Calibri"/>
              </a:rPr>
              <a:t>Exceptional</a:t>
            </a:r>
            <a:r>
              <a:rPr sz="2400" i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spc="-10" dirty="0">
                <a:solidFill>
                  <a:srgbClr val="FFFFFF"/>
                </a:solidFill>
                <a:latin typeface="Calibri"/>
                <a:cs typeface="Calibri"/>
              </a:rPr>
              <a:t>Leadership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24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spc="-10" dirty="0">
                <a:solidFill>
                  <a:srgbClr val="FFFFFF"/>
                </a:solidFill>
                <a:latin typeface="Calibri"/>
                <a:cs typeface="Calibri"/>
              </a:rPr>
              <a:t>Rowing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E34A3211-6621-1A00-0198-7FA5DCABDDA4}"/>
              </a:ext>
            </a:extLst>
          </p:cNvPr>
          <p:cNvSpPr txBox="1"/>
          <p:nvPr/>
        </p:nvSpPr>
        <p:spPr>
          <a:xfrm>
            <a:off x="8633790" y="4296426"/>
            <a:ext cx="183578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75"/>
              </a:lnSpc>
            </a:pP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https://row4life.org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" name="object 11">
            <a:extLst>
              <a:ext uri="{FF2B5EF4-FFF2-40B4-BE49-F238E27FC236}">
                <a16:creationId xmlns:a16="http://schemas.microsoft.com/office/drawing/2014/main" id="{5CD540EF-602F-B36D-150D-0F63C5A5FB5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79327" y="4636207"/>
            <a:ext cx="4607287" cy="2175074"/>
          </a:xfrm>
          <a:prstGeom prst="rect">
            <a:avLst/>
          </a:prstGeom>
        </p:spPr>
      </p:pic>
      <p:sp>
        <p:nvSpPr>
          <p:cNvPr id="13" name="object 13">
            <a:extLst>
              <a:ext uri="{FF2B5EF4-FFF2-40B4-BE49-F238E27FC236}">
                <a16:creationId xmlns:a16="http://schemas.microsoft.com/office/drawing/2014/main" id="{4A467162-3B61-B3BC-3B72-F2871E9370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0" y="4925513"/>
            <a:ext cx="5709856" cy="1066318"/>
          </a:xfrm>
          <a:prstGeom prst="rect">
            <a:avLst/>
          </a:prstGeom>
          <a:solidFill>
            <a:srgbClr val="4472C4"/>
          </a:solidFill>
        </p:spPr>
        <p:txBody>
          <a:bodyPr vert="horz" wrap="square" lIns="0" tIns="1968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55"/>
              </a:spcBef>
            </a:pPr>
            <a:r>
              <a:rPr sz="2800" b="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lang="en-US" sz="2800" b="0" dirty="0">
                <a:solidFill>
                  <a:srgbClr val="FFFFFF"/>
                </a:solidFill>
                <a:latin typeface="Calibri"/>
                <a:cs typeface="Calibri"/>
              </a:rPr>
              <a:t>amuel Aru</a:t>
            </a:r>
            <a:br>
              <a:rPr lang="en-US" sz="2800" b="0" dirty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z="2000" spc="-10" dirty="0">
                <a:solidFill>
                  <a:srgbClr val="FFFFFF"/>
                </a:solidFill>
                <a:latin typeface="Calibri"/>
                <a:cs typeface="Calibri"/>
              </a:rPr>
              <a:t>6’8” Sophomore on Row4Life.</a:t>
            </a:r>
            <a:r>
              <a:rPr lang="en-US" sz="2000" spc="-10">
                <a:solidFill>
                  <a:srgbClr val="FFFFFF"/>
                </a:solidFill>
                <a:latin typeface="Calibri"/>
                <a:cs typeface="Calibri"/>
              </a:rPr>
              <a:t>org Team</a:t>
            </a:r>
            <a:br>
              <a:rPr lang="en-US" sz="2000" spc="-10" dirty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z="2000" b="0" dirty="0">
                <a:solidFill>
                  <a:srgbClr val="FFFFFF"/>
                </a:solidFill>
                <a:latin typeface="Calibri"/>
                <a:cs typeface="Calibri"/>
              </a:rPr>
              <a:t>Future leader and Olympic Champion?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A5A05965-8D20-0101-CA9A-3D18BE540EE5}"/>
              </a:ext>
            </a:extLst>
          </p:cNvPr>
          <p:cNvGrpSpPr/>
          <p:nvPr/>
        </p:nvGrpSpPr>
        <p:grpSpPr>
          <a:xfrm>
            <a:off x="0" y="46719"/>
            <a:ext cx="10157126" cy="4249706"/>
            <a:chOff x="0" y="46719"/>
            <a:chExt cx="10135092" cy="4249706"/>
          </a:xfrm>
        </p:grpSpPr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0D7421EC-EE67-9AB0-5B58-E8FD3AC4861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291356"/>
              <a:ext cx="1685544" cy="1005069"/>
            </a:xfrm>
            <a:prstGeom prst="rect">
              <a:avLst/>
            </a:prstGeom>
          </p:spPr>
        </p:pic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9943859D-11DF-E738-95A6-A2CCE5A5B23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94561" y="46719"/>
              <a:ext cx="2640531" cy="2319277"/>
            </a:xfrm>
            <a:prstGeom prst="rect">
              <a:avLst/>
            </a:prstGeom>
          </p:spPr>
        </p:pic>
      </p:grpSp>
      <p:pic>
        <p:nvPicPr>
          <p:cNvPr id="2050" name="Picture 2" descr="KCC-T1D">
            <a:extLst>
              <a:ext uri="{FF2B5EF4-FFF2-40B4-BE49-F238E27FC236}">
                <a16:creationId xmlns:a16="http://schemas.microsoft.com/office/drawing/2014/main" id="{029D5274-FB6C-FCFB-4285-18731779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803" y="9815"/>
            <a:ext cx="2028710" cy="145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7458D6D-C348-CFE5-CC9B-1255E327B766}"/>
              </a:ext>
            </a:extLst>
          </p:cNvPr>
          <p:cNvSpPr txBox="1"/>
          <p:nvPr/>
        </p:nvSpPr>
        <p:spPr>
          <a:xfrm>
            <a:off x="6291046" y="6341101"/>
            <a:ext cx="173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2-1-2025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6ACD7B-CC0B-6DCB-B0AC-033D0DDF0A62}"/>
              </a:ext>
            </a:extLst>
          </p:cNvPr>
          <p:cNvSpPr txBox="1"/>
          <p:nvPr/>
        </p:nvSpPr>
        <p:spPr>
          <a:xfrm>
            <a:off x="10158803" y="1246111"/>
            <a:ext cx="2028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hlinkClick r:id="rId8"/>
              </a:rPr>
              <a:t>https://KCC-T1D.org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028" name="Picture 4" descr="Olympic Games - Torch, Rings, Anthem | Britannica">
            <a:extLst>
              <a:ext uri="{FF2B5EF4-FFF2-40B4-BE49-F238E27FC236}">
                <a16:creationId xmlns:a16="http://schemas.microsoft.com/office/drawing/2014/main" id="{9D5EDD90-0098-99C1-5EB7-86EA44D64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7315"/>
            <a:ext cx="1685544" cy="11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628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248C5-A05E-3B25-4C0D-E2F8BCED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Row4Life’s Goal</a:t>
            </a:r>
          </a:p>
        </p:txBody>
      </p:sp>
      <p:pic>
        <p:nvPicPr>
          <p:cNvPr id="1026" name="Picture 2" descr="Women's Crew Set For NCAA Rowing Championships - Princeton University  Athletics">
            <a:extLst>
              <a:ext uri="{FF2B5EF4-FFF2-40B4-BE49-F238E27FC236}">
                <a16:creationId xmlns:a16="http://schemas.microsoft.com/office/drawing/2014/main" id="{D9A4CCC2-3954-A352-C104-48CF576F7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2" b="28892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4348B-6625-E90F-BD5B-DFED9E8CB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7424" y="3752850"/>
            <a:ext cx="7781972" cy="2452687"/>
          </a:xfrm>
        </p:spPr>
        <p:txBody>
          <a:bodyPr anchor="ctr">
            <a:normAutofit lnSpcReduction="10000"/>
          </a:bodyPr>
          <a:lstStyle/>
          <a:p>
            <a:r>
              <a:rPr lang="en-US" sz="2000" dirty="0"/>
              <a:t>Nurture exceptional leadership among South Sudan young men and women by two programs: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Identify, groom, and nurture young South Sudanese boys and girls to win a scholarship to university for the sport of “rowing”, and from there to compete in the Olympics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Support inter-school, inter-city, and inter-state competitions; Identify the “best athlete” in South Sudan</a:t>
            </a:r>
          </a:p>
          <a:p>
            <a:r>
              <a:rPr lang="en-US" sz="2000" dirty="0"/>
              <a:t>Amazing young men and women, all from different ethnicities, and from across South Sudan (all States) is a powerful &amp; unifying message.</a:t>
            </a:r>
          </a:p>
        </p:txBody>
      </p:sp>
    </p:spTree>
    <p:extLst>
      <p:ext uri="{BB962C8B-B14F-4D97-AF65-F5344CB8AC3E}">
        <p14:creationId xmlns:p14="http://schemas.microsoft.com/office/powerpoint/2010/main" val="345830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15BE8-E658-274A-ED13-26E2CCB37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54236"/>
            <a:ext cx="12192000" cy="5830706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6000" b="1" dirty="0"/>
            </a:br>
            <a:r>
              <a:rPr lang="en-US" sz="6000" b="1" dirty="0"/>
              <a:t>So.... Do you want to experience the excitement of competing against the best athletes in the world? They all deal with extreme pain and push for excellence on the erg . . . and then the Olympics!</a:t>
            </a:r>
            <a:br>
              <a:rPr lang="en-US" sz="6000" b="1" dirty="0"/>
            </a:br>
            <a:br>
              <a:rPr lang="en-US" sz="6000" b="1" dirty="0"/>
            </a:br>
            <a:r>
              <a:rPr lang="en-US" sz="6000" b="1" dirty="0"/>
              <a:t>See the following video... and turn up the volume!</a:t>
            </a:r>
          </a:p>
        </p:txBody>
      </p:sp>
    </p:spTree>
    <p:extLst>
      <p:ext uri="{BB962C8B-B14F-4D97-AF65-F5344CB8AC3E}">
        <p14:creationId xmlns:p14="http://schemas.microsoft.com/office/powerpoint/2010/main" val="28688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E9D85-2BED-E7B3-639D-65441EE04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Olympic Rowing Regatta (Athens, 2004)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3F0490-76AA-078C-73BD-82B195E7D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below if movie does not start automatically</a:t>
            </a:r>
          </a:p>
        </p:txBody>
      </p:sp>
      <p:pic>
        <p:nvPicPr>
          <p:cNvPr id="3" name="Online Media 2" descr="USA Men's Eight   Athens 2004 Olympic Champions   Rowing Week">
            <a:hlinkClick r:id="" action="ppaction://media"/>
            <a:extLst>
              <a:ext uri="{FF2B5EF4-FFF2-40B4-BE49-F238E27FC236}">
                <a16:creationId xmlns:a16="http://schemas.microsoft.com/office/drawing/2014/main" id="{310E880D-4AA3-E3FD-B206-A19F024022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13352" y="2723025"/>
            <a:ext cx="5485028" cy="309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7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5EE8A-0E65-0D95-63A0-0027E566D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Future Olympic Gold Medalist?</a:t>
            </a:r>
            <a:br>
              <a:rPr lang="en-US" sz="4000" dirty="0"/>
            </a:br>
            <a:r>
              <a:rPr lang="en-US" sz="4000" dirty="0"/>
              <a:t>Future leader of South Sudan?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BCA396-466A-648E-5EA9-F0C4E9DED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367" y="1297134"/>
            <a:ext cx="3976171" cy="5301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8BE5D2-FB29-E582-95EC-A04114584735}"/>
              </a:ext>
            </a:extLst>
          </p:cNvPr>
          <p:cNvSpPr txBox="1"/>
          <p:nvPr/>
        </p:nvSpPr>
        <p:spPr>
          <a:xfrm>
            <a:off x="4690890" y="3380126"/>
            <a:ext cx="737257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Samuel is a Sophomore in Wau, South Sudan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Samuel is very poor but wants to help his family and his country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Samuel wants to attend University in the U.S. on a rowing scholarship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Samuel is going to be a world class rowing athlete and is going to win Olympic Gold for his country, someday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Samuel and other young men and women are the future leaders of South Sudan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Row4Life is going to help Samuel and others help themselves and in turn, help South Sudan!</a:t>
            </a:r>
          </a:p>
        </p:txBody>
      </p:sp>
      <p:pic>
        <p:nvPicPr>
          <p:cNvPr id="8" name="object 16">
            <a:extLst>
              <a:ext uri="{FF2B5EF4-FFF2-40B4-BE49-F238E27FC236}">
                <a16:creationId xmlns:a16="http://schemas.microsoft.com/office/drawing/2014/main" id="{B5D24117-1281-315F-7E6B-7CB88383A16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50426" y="1153913"/>
            <a:ext cx="2203374" cy="2035468"/>
          </a:xfrm>
          <a:prstGeom prst="rect">
            <a:avLst/>
          </a:prstGeom>
        </p:spPr>
      </p:pic>
      <p:pic>
        <p:nvPicPr>
          <p:cNvPr id="9" name="object 15">
            <a:extLst>
              <a:ext uri="{FF2B5EF4-FFF2-40B4-BE49-F238E27FC236}">
                <a16:creationId xmlns:a16="http://schemas.microsoft.com/office/drawing/2014/main" id="{8C38C1E2-C0B0-8EF7-DE5C-66F16D231C1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63535" y="1612942"/>
            <a:ext cx="1908917" cy="98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03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BE309-E59C-7B59-B686-112FF0A4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Meet Samuel Aru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6A8FB-0EB6-8BAF-8319-BAAB377A9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827" y="1825625"/>
            <a:ext cx="1112703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Sophomore (S2) at Standard Secondary School; Wau, South Sudan</a:t>
            </a:r>
          </a:p>
          <a:p>
            <a:r>
              <a:rPr lang="en-US" dirty="0"/>
              <a:t>6’8” tall</a:t>
            </a:r>
          </a:p>
          <a:p>
            <a:r>
              <a:rPr lang="en-US" dirty="0"/>
              <a:t>150 pounds; Yes, he needs to gain muscle and weight through more food</a:t>
            </a:r>
          </a:p>
          <a:p>
            <a:r>
              <a:rPr lang="en-US" dirty="0"/>
              <a:t>Time using the erg: Since November 1, 2024</a:t>
            </a:r>
          </a:p>
          <a:p>
            <a:r>
              <a:rPr lang="en-US" dirty="0"/>
              <a:t>Average workout each day (no more than 10 minutes; Wau only has one operational erg and other students share</a:t>
            </a:r>
          </a:p>
          <a:p>
            <a:pPr lvl="1"/>
            <a:r>
              <a:rPr lang="en-US" dirty="0"/>
              <a:t>Aside: Row4Life is bringing 4 more ergs to Wau in March 2025</a:t>
            </a:r>
          </a:p>
          <a:p>
            <a:r>
              <a:rPr lang="en-US" dirty="0"/>
              <a:t>Best 2k to date: 7:10 at average SR of 33</a:t>
            </a:r>
          </a:p>
          <a:p>
            <a:r>
              <a:rPr lang="en-US" dirty="0"/>
              <a:t>Samuel is entered in the World Indoor Rowing Championships in Feb 2025. He will be competing on-line</a:t>
            </a:r>
          </a:p>
        </p:txBody>
      </p:sp>
    </p:spTree>
    <p:extLst>
      <p:ext uri="{BB962C8B-B14F-4D97-AF65-F5344CB8AC3E}">
        <p14:creationId xmlns:p14="http://schemas.microsoft.com/office/powerpoint/2010/main" val="1452527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07327-108E-7E7A-93EF-967AC3FF9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AFA51-591E-9BDF-5649-F4CF4E91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997" y="10412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Samuel Aru</a:t>
            </a:r>
            <a:br>
              <a:rPr lang="en-US" dirty="0"/>
            </a:br>
            <a:r>
              <a:rPr lang="en-US" dirty="0"/>
              <a:t> Future Olympian and Leader; Wau, South Sudan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C79570-39EE-1090-E2C1-0480144A8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126" y="1473085"/>
            <a:ext cx="2641632" cy="3522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A640B9-5274-2F4A-EFE6-D5F3835DE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302" y="1384727"/>
            <a:ext cx="2707901" cy="3610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8EB769-6E91-0461-411C-932E9ADF1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434" y="1429683"/>
            <a:ext cx="2707901" cy="361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35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FB53D-BCCA-1A10-0CF8-2E3C19486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7A7E9-1301-6621-8716-715176E24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997" y="10412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Samuel Aru</a:t>
            </a:r>
            <a:br>
              <a:rPr lang="en-US" dirty="0"/>
            </a:br>
            <a:r>
              <a:rPr lang="en-US" dirty="0"/>
              <a:t> Future Olympian &amp; Leader; Wau, South Sudan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B43C9-B4F0-611B-92F6-64F4F660F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95846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Click on image if video does not start automatically</a:t>
            </a:r>
          </a:p>
        </p:txBody>
      </p:sp>
      <p:pic>
        <p:nvPicPr>
          <p:cNvPr id="3" name="Online Media 2" descr="Samuel 11 2024 erg">
            <a:hlinkClick r:id="" action="ppaction://media"/>
            <a:extLst>
              <a:ext uri="{FF2B5EF4-FFF2-40B4-BE49-F238E27FC236}">
                <a16:creationId xmlns:a16="http://schemas.microsoft.com/office/drawing/2014/main" id="{E2D416E8-CC73-16F7-EF38-3AC8BC5BF2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159702" y="1703500"/>
            <a:ext cx="2596507" cy="459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2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7DD9E-3504-E780-761A-A3D41144C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65371"/>
          </a:xfrm>
        </p:spPr>
        <p:txBody>
          <a:bodyPr>
            <a:normAutofit fontScale="90000"/>
          </a:bodyPr>
          <a:lstStyle/>
          <a:p>
            <a:r>
              <a:rPr lang="en-US" dirty="0"/>
              <a:t>Ethnic-Based Killing in South Sudan Continues;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F6756-F99F-8D76-A487-964B78A264F6}"/>
              </a:ext>
            </a:extLst>
          </p:cNvPr>
          <p:cNvSpPr txBox="1"/>
          <p:nvPr/>
        </p:nvSpPr>
        <p:spPr>
          <a:xfrm>
            <a:off x="374573" y="1822291"/>
            <a:ext cx="111160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Civil War and conflict have been ongoing for 70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Primary basis for conflict are long-term, passed on from generation to generation having originated from the differences between farming culture and pastoral (cattle-based) cultures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Lethal violence is unfortunately still very common, occurring singularly as well as on a large scale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Row4Life success will require students of different ethnic background to  work and competing alongside each other. This will instill national pride and show strength in diversity and mitigate ethnic-based violence.</a:t>
            </a:r>
          </a:p>
        </p:txBody>
      </p:sp>
    </p:spTree>
    <p:extLst>
      <p:ext uri="{BB962C8B-B14F-4D97-AF65-F5344CB8AC3E}">
        <p14:creationId xmlns:p14="http://schemas.microsoft.com/office/powerpoint/2010/main" val="3015447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1362</Words>
  <Application>Microsoft Macintosh PowerPoint</Application>
  <PresentationFormat>Widescreen</PresentationFormat>
  <Paragraphs>104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South Sudan Olympic Rowing Scholarships South Sudan School Erg Competitions</vt:lpstr>
      <vt:lpstr>Row4Life’s Goal</vt:lpstr>
      <vt:lpstr> So.... Do you want to experience the excitement of competing against the best athletes in the world? They all deal with extreme pain and push for excellence on the erg . . . and then the Olympics!  See the following video... and turn up the volume!</vt:lpstr>
      <vt:lpstr>Olympic Rowing Regatta (Athens, 2004)</vt:lpstr>
      <vt:lpstr>Future Olympic Gold Medalist? Future leader of South Sudan?</vt:lpstr>
      <vt:lpstr>Meet Samuel Aru</vt:lpstr>
      <vt:lpstr>Samuel Aru  Future Olympian and Leader; Wau, South Sudan</vt:lpstr>
      <vt:lpstr>Samuel Aru  Future Olympian &amp; Leader; Wau, South Sudan</vt:lpstr>
      <vt:lpstr>Ethnic-Based Killing in South Sudan Continues; </vt:lpstr>
      <vt:lpstr>R4L Program #1: Attending University and then the Olympics</vt:lpstr>
      <vt:lpstr>Women’s Erg Times</vt:lpstr>
      <vt:lpstr>Men’s Erg Times</vt:lpstr>
      <vt:lpstr>R4L Program #2: Inter-School, National, and Int’l Erg Competitions</vt:lpstr>
      <vt:lpstr>How to Find Amazing Athletes?</vt:lpstr>
      <vt:lpstr>Where Can We Find Amazing Athletes and Future Leaders?</vt:lpstr>
      <vt:lpstr>The South Sudan National Olympic erg Rowing Team</vt:lpstr>
      <vt:lpstr>Samuel Aru 6’8” Sophomore on Row4Life.org Team Future leader and Olympic Champion?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Thaller</dc:creator>
  <cp:lastModifiedBy>Mark Thaller</cp:lastModifiedBy>
  <cp:revision>61</cp:revision>
  <dcterms:created xsi:type="dcterms:W3CDTF">2024-07-13T10:59:48Z</dcterms:created>
  <dcterms:modified xsi:type="dcterms:W3CDTF">2025-11-29T18:29:10Z</dcterms:modified>
</cp:coreProperties>
</file>