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3" r:id="rId3"/>
    <p:sldId id="257" r:id="rId4"/>
    <p:sldId id="259" r:id="rId5"/>
    <p:sldId id="258" r:id="rId6"/>
    <p:sldId id="260"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9C9A2-7DEF-40F4-A62B-D1011324E067}" type="datetimeFigureOut">
              <a:rPr lang="en-US" smtClean="0"/>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B0E3A-5073-4449-9853-AFF913F2C5C4}" type="slidenum">
              <a:rPr lang="en-US" smtClean="0"/>
              <a:t>‹#›</a:t>
            </a:fld>
            <a:endParaRPr lang="en-US"/>
          </a:p>
        </p:txBody>
      </p:sp>
    </p:spTree>
    <p:extLst>
      <p:ext uri="{BB962C8B-B14F-4D97-AF65-F5344CB8AC3E}">
        <p14:creationId xmlns:p14="http://schemas.microsoft.com/office/powerpoint/2010/main" val="355956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870B-C960-49A6-8558-C1FD5412CE24}"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2071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870B-C960-49A6-8558-C1FD5412CE2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5666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Background</a:t>
            </a:r>
          </a:p>
          <a:p>
            <a:r>
              <a:rPr lang="en-US" dirty="0">
                <a:effectLst/>
              </a:rPr>
              <a:t>DEWALT felt strongly if the company could get its new drill into the hands of its target audience, sales would increase. That was the idea behind the DEWALT Million Dollar Challenge. So DEWALT set up challenges at Home Depot stores all over the country to see who could drive a set of screws into a block of wood fastest using the new XRP cordless drill. Local winners went on to compete in regional challenges. Sixteen regional winners competed in Phoenix for $1 million. If you completed the challenge within the time limit, you earned that big payday. One guy beat the clock and cashed in.</a:t>
            </a:r>
          </a:p>
          <a:p>
            <a:r>
              <a:rPr lang="en-US" b="1" dirty="0">
                <a:effectLst/>
              </a:rPr>
              <a:t>Campaign Scope</a:t>
            </a:r>
          </a:p>
          <a:p>
            <a:r>
              <a:rPr lang="en-US" dirty="0">
                <a:effectLst/>
              </a:rPr>
              <a:t>The goal was to generate excitement and press coverage for DEWALT and help Home Depot, DEWALT’s biggest customer, boost sales and traffic. We leveraged the excitement of the contests into media coverage. National radio advertising publicized local challenge events at Home Depot. Eye-catching, in-store materials generated buzz. Ad tactics were coordinated with public relations to promote the events.</a:t>
            </a:r>
          </a:p>
          <a:p>
            <a:r>
              <a:rPr lang="en-US" b="1" dirty="0">
                <a:effectLst/>
              </a:rPr>
              <a:t>Return On Objective</a:t>
            </a:r>
          </a:p>
          <a:p>
            <a:r>
              <a:rPr lang="en-US" dirty="0">
                <a:effectLst/>
              </a:rPr>
              <a:t>It was a huge success on all fronts. Sales for the XRP drill rose. Home Depot reported a rise in store traffic with DEWALT tools selling briskly. The event garnered national media exposure from CNN, CNN International, the Today Show, USA Today and ESPN.</a:t>
            </a:r>
          </a:p>
          <a:p>
            <a:endParaRPr lang="en-US" dirty="0"/>
          </a:p>
        </p:txBody>
      </p:sp>
      <p:sp>
        <p:nvSpPr>
          <p:cNvPr id="4" name="Slide Number Placeholder 3"/>
          <p:cNvSpPr>
            <a:spLocks noGrp="1"/>
          </p:cNvSpPr>
          <p:nvPr>
            <p:ph type="sldNum" sz="quarter" idx="10"/>
          </p:nvPr>
        </p:nvSpPr>
        <p:spPr/>
        <p:txBody>
          <a:bodyPr/>
          <a:lstStyle/>
          <a:p>
            <a:fld id="{6FDB870B-C960-49A6-8558-C1FD5412CE2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5666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870B-C960-49A6-8558-C1FD5412CE24}"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2071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New Registrations – 217,396</a:t>
            </a:r>
          </a:p>
          <a:p>
            <a:pPr marL="171450" indent="-171450">
              <a:buFont typeface="Arial" panose="020B0604020202020204" pitchFamily="34" charset="0"/>
              <a:buChar char="•"/>
            </a:pPr>
            <a:r>
              <a:rPr lang="en-US" dirty="0"/>
              <a:t>Returning User Logins</a:t>
            </a:r>
            <a:r>
              <a:rPr lang="en-US" baseline="0" dirty="0"/>
              <a:t> – 136,021</a:t>
            </a:r>
          </a:p>
          <a:p>
            <a:pPr marL="171450" indent="-171450">
              <a:buFont typeface="Arial" panose="020B0604020202020204" pitchFamily="34" charset="0"/>
              <a:buChar char="•"/>
            </a:pPr>
            <a:r>
              <a:rPr lang="en-US" baseline="0" dirty="0"/>
              <a:t>Unique User Logins – 63,509</a:t>
            </a:r>
          </a:p>
          <a:p>
            <a:pPr marL="171450" indent="-171450">
              <a:buFont typeface="Arial" panose="020B0604020202020204" pitchFamily="34" charset="0"/>
              <a:buChar char="•"/>
            </a:pPr>
            <a:r>
              <a:rPr lang="en-US" baseline="0" dirty="0"/>
              <a:t>Sweeps Entries – 666,358</a:t>
            </a:r>
          </a:p>
          <a:p>
            <a:pPr marL="171450" indent="-171450">
              <a:buFont typeface="Arial" panose="020B0604020202020204" pitchFamily="34" charset="0"/>
              <a:buChar char="•"/>
            </a:pPr>
            <a:r>
              <a:rPr lang="en-US" baseline="0" dirty="0"/>
              <a:t>PIN Entries – 438,285</a:t>
            </a:r>
          </a:p>
          <a:p>
            <a:pPr marL="171450" indent="-171450">
              <a:buFont typeface="Arial" panose="020B0604020202020204" pitchFamily="34" charset="0"/>
              <a:buChar char="•"/>
            </a:pPr>
            <a:r>
              <a:rPr lang="en-US" baseline="0" dirty="0"/>
              <a:t>Facebook Shares – 409</a:t>
            </a:r>
          </a:p>
          <a:p>
            <a:pPr marL="171450" indent="-171450">
              <a:buFont typeface="Arial" panose="020B0604020202020204" pitchFamily="34" charset="0"/>
              <a:buChar char="•"/>
            </a:pPr>
            <a:r>
              <a:rPr lang="en-US" baseline="0" dirty="0"/>
              <a:t>Twitter Shares – 117</a:t>
            </a:r>
          </a:p>
          <a:p>
            <a:pPr marL="171450" indent="-171450">
              <a:buFont typeface="Arial" panose="020B0604020202020204" pitchFamily="34" charset="0"/>
              <a:buChar char="•"/>
            </a:pPr>
            <a:r>
              <a:rPr lang="en-US" baseline="0" dirty="0"/>
              <a:t>Footer Link to Subway.ca – 3,004</a:t>
            </a:r>
          </a:p>
          <a:p>
            <a:pPr marL="171450" indent="-171450">
              <a:buFont typeface="Arial" panose="020B0604020202020204" pitchFamily="34" charset="0"/>
              <a:buChar char="•"/>
            </a:pPr>
            <a:r>
              <a:rPr lang="en-US" baseline="0" dirty="0"/>
              <a:t>Opt-Ins – 56,938</a:t>
            </a:r>
            <a:endParaRPr lang="en-US" dirty="0"/>
          </a:p>
        </p:txBody>
      </p:sp>
      <p:sp>
        <p:nvSpPr>
          <p:cNvPr id="4" name="Slide Number Placeholder 3"/>
          <p:cNvSpPr>
            <a:spLocks noGrp="1"/>
          </p:cNvSpPr>
          <p:nvPr>
            <p:ph type="sldNum" sz="quarter" idx="10"/>
          </p:nvPr>
        </p:nvSpPr>
        <p:spPr/>
        <p:txBody>
          <a:bodyPr/>
          <a:lstStyle/>
          <a:p>
            <a:fld id="{6FDB870B-C960-49A6-8558-C1FD5412CE2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6134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97486-3342-4391-86DF-95C379B40E5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8433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C263D7-277C-4BC6-9244-278CEEB165F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237443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C263D7-277C-4BC6-9244-278CEEB165F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275940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C263D7-277C-4BC6-9244-278CEEB165F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212938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17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33820"/>
            <a:ext cx="9144000" cy="424180"/>
          </a:xfrm>
          <a:prstGeom prst="rect">
            <a:avLst/>
          </a:prstGeom>
          <a:solidFill>
            <a:srgbClr val="1D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2" descr="Z:\Marketing\public\01 IC Group\01 Branding\01 Logo\JPEG\ICG_default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33820"/>
            <a:ext cx="1066800" cy="42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8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28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06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65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5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5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08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C263D7-277C-4BC6-9244-278CEEB165F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3750773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92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57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7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263D7-277C-4BC6-9244-278CEEB165F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29933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C263D7-277C-4BC6-9244-278CEEB165F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395081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C263D7-277C-4BC6-9244-278CEEB165F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183144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C263D7-277C-4BC6-9244-278CEEB165F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99987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63D7-277C-4BC6-9244-278CEEB165F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62297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263D7-277C-4BC6-9244-278CEEB165F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35023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263D7-277C-4BC6-9244-278CEEB165F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19A0-9CBD-4631-8599-281450000F6F}" type="slidenum">
              <a:rPr lang="en-US" smtClean="0"/>
              <a:t>‹#›</a:t>
            </a:fld>
            <a:endParaRPr lang="en-US"/>
          </a:p>
        </p:txBody>
      </p:sp>
    </p:spTree>
    <p:extLst>
      <p:ext uri="{BB962C8B-B14F-4D97-AF65-F5344CB8AC3E}">
        <p14:creationId xmlns:p14="http://schemas.microsoft.com/office/powerpoint/2010/main" val="170091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63D7-277C-4BC6-9244-278CEEB165FD}" type="datetimeFigureOut">
              <a:rPr lang="en-US" smtClean="0"/>
              <a:t>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19A0-9CBD-4631-8599-281450000F6F}" type="slidenum">
              <a:rPr lang="en-US" smtClean="0"/>
              <a:t>‹#›</a:t>
            </a:fld>
            <a:endParaRPr lang="en-US"/>
          </a:p>
        </p:txBody>
      </p:sp>
    </p:spTree>
    <p:extLst>
      <p:ext uri="{BB962C8B-B14F-4D97-AF65-F5344CB8AC3E}">
        <p14:creationId xmlns:p14="http://schemas.microsoft.com/office/powerpoint/2010/main" val="68529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6EE2F-CD33-48D3-8581-505D9F3EC1FB}" type="datetimeFigureOut">
              <a:rPr lang="en-US" smtClean="0">
                <a:solidFill>
                  <a:prstClr val="black">
                    <a:tint val="75000"/>
                  </a:prstClr>
                </a:solidFill>
              </a:rPr>
              <a:pPr/>
              <a:t>2/14/2018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B5DDF-46E7-435D-9D59-F190E8404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69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Dylan.Mactavish@icgroupL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14934"/>
            <a:ext cx="9144000" cy="2543066"/>
          </a:xfrm>
          <a:prstGeom prst="rect">
            <a:avLst/>
          </a:prstGeom>
          <a:solidFill>
            <a:srgbClr val="195D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563180" y="4959159"/>
            <a:ext cx="7666420" cy="646331"/>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Tahoma"/>
                <a:ea typeface="+mj-ea"/>
                <a:cs typeface="Tahoma"/>
              </a:defRPr>
            </a:lvl1pPr>
          </a:lstStyle>
          <a:p>
            <a:pPr algn="l"/>
            <a:r>
              <a:rPr lang="en-US" sz="3600" b="1" dirty="0">
                <a:solidFill>
                  <a:prstClr val="white"/>
                </a:solidFill>
                <a:latin typeface="Arial Narrow"/>
                <a:cs typeface="Arial Narrow"/>
              </a:rPr>
              <a:t>CASE STUDIES</a:t>
            </a:r>
          </a:p>
        </p:txBody>
      </p:sp>
      <p:pic>
        <p:nvPicPr>
          <p:cNvPr id="9" name="Picture 2" descr="Z:\Marketing\public\01 IC Group\01 Branding\01 Logo\JPEG\ICG_default_CM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16"/>
            <a:ext cx="1828800" cy="7271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Z:\Marketing\public\02 IC Specialty Brokers\01 Branding\01 Logo\JPEG\ICSB_2_colour_horizo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489700" cy="262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8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52400" y="637791"/>
            <a:ext cx="2743200" cy="584775"/>
          </a:xfrm>
          <a:prstGeom prst="rect">
            <a:avLst/>
          </a:prstGeom>
          <a:noFill/>
        </p:spPr>
        <p:txBody>
          <a:bodyPr wrap="square" rtlCol="0">
            <a:spAutoFit/>
          </a:bodyPr>
          <a:lstStyle/>
          <a:p>
            <a:pPr algn="ctr"/>
            <a:r>
              <a:rPr lang="en-US" sz="3200" b="1" dirty="0">
                <a:solidFill>
                  <a:prstClr val="white"/>
                </a:solidFill>
                <a:latin typeface="Arial Narrow" panose="020B0606020202030204" pitchFamily="34" charset="0"/>
              </a:rPr>
              <a:t>BRIDGESTONE</a:t>
            </a:r>
          </a:p>
        </p:txBody>
      </p:sp>
      <p:sp>
        <p:nvSpPr>
          <p:cNvPr id="4" name="Rectangle 3"/>
          <p:cNvSpPr/>
          <p:nvPr/>
        </p:nvSpPr>
        <p:spPr>
          <a:xfrm>
            <a:off x="3048000" y="0"/>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8100" y="1141511"/>
            <a:ext cx="3048000" cy="307777"/>
          </a:xfrm>
          <a:prstGeom prst="rect">
            <a:avLst/>
          </a:prstGeom>
          <a:noFill/>
        </p:spPr>
        <p:txBody>
          <a:bodyPr wrap="square" rtlCol="0">
            <a:spAutoFit/>
          </a:bodyPr>
          <a:lstStyle/>
          <a:p>
            <a:pPr algn="ctr"/>
            <a:r>
              <a:rPr lang="en-US" sz="1400" i="1" dirty="0">
                <a:solidFill>
                  <a:prstClr val="white"/>
                </a:solidFill>
                <a:latin typeface="Georgia" panose="02040502050405020303" pitchFamily="18" charset="0"/>
              </a:rPr>
              <a:t>2014 Winter Classic</a:t>
            </a:r>
          </a:p>
        </p:txBody>
      </p:sp>
      <p:sp>
        <p:nvSpPr>
          <p:cNvPr id="6" name="TextBox 5"/>
          <p:cNvSpPr txBox="1"/>
          <p:nvPr/>
        </p:nvSpPr>
        <p:spPr>
          <a:xfrm>
            <a:off x="38100" y="1429656"/>
            <a:ext cx="2971800" cy="261610"/>
          </a:xfrm>
          <a:prstGeom prst="rect">
            <a:avLst/>
          </a:prstGeom>
          <a:noFill/>
        </p:spPr>
        <p:txBody>
          <a:bodyPr wrap="square" rtlCol="0">
            <a:spAutoFit/>
          </a:bodyPr>
          <a:lstStyle/>
          <a:p>
            <a:pPr algn="ctr"/>
            <a:r>
              <a:rPr lang="en-US" sz="11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Weather Insurance</a:t>
            </a:r>
          </a:p>
        </p:txBody>
      </p:sp>
      <p:sp>
        <p:nvSpPr>
          <p:cNvPr id="7" name="TextBox 6"/>
          <p:cNvSpPr txBox="1"/>
          <p:nvPr/>
        </p:nvSpPr>
        <p:spPr>
          <a:xfrm>
            <a:off x="3126508" y="1429656"/>
            <a:ext cx="3352800"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rPr>
              <a:t>OBJECTIVES</a:t>
            </a:r>
          </a:p>
        </p:txBody>
      </p:sp>
      <p:sp>
        <p:nvSpPr>
          <p:cNvPr id="8" name="TextBox 7"/>
          <p:cNvSpPr txBox="1"/>
          <p:nvPr/>
        </p:nvSpPr>
        <p:spPr>
          <a:xfrm>
            <a:off x="3126508" y="1834850"/>
            <a:ext cx="539172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Leverage NHL Winter Classic to increase sales of Bridgestone </a:t>
            </a:r>
            <a:r>
              <a:rPr lang="en-US" sz="1400" dirty="0" err="1">
                <a:solidFill>
                  <a:prstClr val="white"/>
                </a:solidFill>
                <a:latin typeface="Tahoma" panose="020B0604030504040204" pitchFamily="34" charset="0"/>
                <a:ea typeface="Tahoma" panose="020B0604030504040204" pitchFamily="34" charset="0"/>
                <a:cs typeface="Tahoma" panose="020B0604030504040204" pitchFamily="34" charset="0"/>
              </a:rPr>
              <a:t>Blizzak</a:t>
            </a: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 Winter Tires</a:t>
            </a:r>
          </a:p>
        </p:txBody>
      </p:sp>
      <p:sp>
        <p:nvSpPr>
          <p:cNvPr id="9" name="TextBox 8"/>
          <p:cNvSpPr txBox="1"/>
          <p:nvPr/>
        </p:nvSpPr>
        <p:spPr>
          <a:xfrm>
            <a:off x="3124200" y="2952690"/>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sp>
        <p:nvSpPr>
          <p:cNvPr id="10" name="TextBox 9"/>
          <p:cNvSpPr txBox="1"/>
          <p:nvPr/>
        </p:nvSpPr>
        <p:spPr>
          <a:xfrm>
            <a:off x="3048000" y="3491805"/>
            <a:ext cx="57912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All customers who purchased Bridgestone </a:t>
            </a:r>
            <a:r>
              <a:rPr lang="en-US" sz="1400" dirty="0" err="1">
                <a:solidFill>
                  <a:prstClr val="black"/>
                </a:solidFill>
                <a:latin typeface="Tahoma" panose="020B0604030504040204" pitchFamily="34" charset="0"/>
                <a:ea typeface="Tahoma" panose="020B0604030504040204" pitchFamily="34" charset="0"/>
                <a:cs typeface="Tahoma" panose="020B0604030504040204" pitchFamily="34" charset="0"/>
              </a:rPr>
              <a:t>Blizzak</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Winter Tires had the opportunity to guess the temperature at puck drop.</a:t>
            </a:r>
          </a:p>
          <a:p>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Customers who participated in the promotion were rebated 100% of the cost of the tires if their guess was correct. </a:t>
            </a:r>
          </a:p>
          <a:p>
            <a:pPr marL="285750" indent="-285750">
              <a:buFont typeface="Arial" panose="020B0604020202020204" pitchFamily="34" charset="0"/>
              <a:buChar char="•"/>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3" y="2586872"/>
            <a:ext cx="3086493" cy="206132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3" y="4648200"/>
            <a:ext cx="3086493" cy="2209800"/>
          </a:xfrm>
          <a:prstGeom prst="rect">
            <a:avLst/>
          </a:prstGeom>
        </p:spPr>
      </p:pic>
      <p:pic>
        <p:nvPicPr>
          <p:cNvPr id="3076" name="Picture 4" descr="http://www.tuckertirecompany.com/wp-content/uploads/2012/09/Bridgestone-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04800"/>
            <a:ext cx="4114800" cy="9121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71661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52400" y="637791"/>
            <a:ext cx="2743200" cy="584775"/>
          </a:xfrm>
          <a:prstGeom prst="rect">
            <a:avLst/>
          </a:prstGeom>
          <a:noFill/>
        </p:spPr>
        <p:txBody>
          <a:bodyPr wrap="square" rtlCol="0">
            <a:spAutoFit/>
          </a:bodyPr>
          <a:lstStyle/>
          <a:p>
            <a:pPr algn="ctr"/>
            <a:r>
              <a:rPr lang="en-US" sz="3200" b="1" dirty="0">
                <a:solidFill>
                  <a:prstClr val="white"/>
                </a:solidFill>
                <a:latin typeface="Arial Narrow" panose="020B0606020202030204" pitchFamily="34" charset="0"/>
              </a:rPr>
              <a:t>CHRYSLER</a:t>
            </a:r>
          </a:p>
        </p:txBody>
      </p:sp>
      <p:sp>
        <p:nvSpPr>
          <p:cNvPr id="4" name="Rectangle 3"/>
          <p:cNvSpPr/>
          <p:nvPr/>
        </p:nvSpPr>
        <p:spPr>
          <a:xfrm>
            <a:off x="3048000" y="0"/>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5351" y="1141510"/>
            <a:ext cx="3048000" cy="369332"/>
          </a:xfrm>
          <a:prstGeom prst="rect">
            <a:avLst/>
          </a:prstGeom>
          <a:noFill/>
        </p:spPr>
        <p:txBody>
          <a:bodyPr wrap="square" rtlCol="0">
            <a:spAutoFit/>
          </a:bodyPr>
          <a:lstStyle/>
          <a:p>
            <a:pPr algn="ctr"/>
            <a:r>
              <a:rPr lang="en-US" i="1" dirty="0">
                <a:solidFill>
                  <a:prstClr val="white"/>
                </a:solidFill>
                <a:latin typeface="Georgia" panose="02040502050405020303" pitchFamily="18" charset="0"/>
              </a:rPr>
              <a:t>JEEP PROMOTION</a:t>
            </a:r>
          </a:p>
        </p:txBody>
      </p:sp>
      <p:sp>
        <p:nvSpPr>
          <p:cNvPr id="6" name="TextBox 5"/>
          <p:cNvSpPr txBox="1"/>
          <p:nvPr/>
        </p:nvSpPr>
        <p:spPr>
          <a:xfrm>
            <a:off x="38100" y="1429656"/>
            <a:ext cx="2971800" cy="307777"/>
          </a:xfrm>
          <a:prstGeom prst="rect">
            <a:avLst/>
          </a:prstGeom>
          <a:noFill/>
        </p:spPr>
        <p:txBody>
          <a:bodyPr wrap="square" rtlCol="0">
            <a:spAutoFit/>
          </a:bodyPr>
          <a:lstStyle/>
          <a:p>
            <a:pPr algn="ctr"/>
            <a:r>
              <a:rPr lang="en-US" sz="14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Weather Promotion</a:t>
            </a:r>
          </a:p>
        </p:txBody>
      </p:sp>
      <p:sp>
        <p:nvSpPr>
          <p:cNvPr id="7" name="TextBox 6"/>
          <p:cNvSpPr txBox="1"/>
          <p:nvPr/>
        </p:nvSpPr>
        <p:spPr>
          <a:xfrm>
            <a:off x="3126508" y="1301609"/>
            <a:ext cx="3352800"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rPr>
              <a:t>OBJECTIVES</a:t>
            </a:r>
          </a:p>
        </p:txBody>
      </p:sp>
      <p:sp>
        <p:nvSpPr>
          <p:cNvPr id="8" name="TextBox 7"/>
          <p:cNvSpPr txBox="1"/>
          <p:nvPr/>
        </p:nvSpPr>
        <p:spPr>
          <a:xfrm>
            <a:off x="3117130" y="1717196"/>
            <a:ext cx="572207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Jeep needed to blow out inventory for a New Year of vehicle models, they turned to a unique Weather Promotion to help spur sales</a:t>
            </a:r>
          </a:p>
        </p:txBody>
      </p:sp>
      <p:sp>
        <p:nvSpPr>
          <p:cNvPr id="9" name="TextBox 8"/>
          <p:cNvSpPr txBox="1"/>
          <p:nvPr/>
        </p:nvSpPr>
        <p:spPr>
          <a:xfrm>
            <a:off x="3124200" y="2652116"/>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sp>
        <p:nvSpPr>
          <p:cNvPr id="10" name="TextBox 9"/>
          <p:cNvSpPr txBox="1"/>
          <p:nvPr/>
        </p:nvSpPr>
        <p:spPr>
          <a:xfrm>
            <a:off x="3048000" y="3052226"/>
            <a:ext cx="57912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Any consumer who purchased a JEEP between December 8</a:t>
            </a:r>
            <a:r>
              <a:rPr lang="en-US" sz="1400" baseline="30000" dirty="0">
                <a:solidFill>
                  <a:prstClr val="black"/>
                </a:solidFill>
                <a:latin typeface="Tahoma" panose="020B0604030504040204" pitchFamily="34" charset="0"/>
                <a:ea typeface="Tahoma" panose="020B0604030504040204" pitchFamily="34" charset="0"/>
                <a:cs typeface="Tahoma" panose="020B0604030504040204" pitchFamily="34" charset="0"/>
              </a:rPr>
              <a:t>th</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and January 24</a:t>
            </a:r>
            <a:r>
              <a:rPr lang="en-US" sz="1400" baseline="30000" dirty="0">
                <a:solidFill>
                  <a:prstClr val="black"/>
                </a:solidFill>
                <a:latin typeface="Tahoma" panose="020B0604030504040204" pitchFamily="34" charset="0"/>
                <a:ea typeface="Tahoma" panose="020B0604030504040204" pitchFamily="34" charset="0"/>
                <a:cs typeface="Tahoma" panose="020B0604030504040204" pitchFamily="34" charset="0"/>
              </a:rPr>
              <a:t>th</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were eligible to receive a FULL REFUND on the purchase price of their vehicle if it snowed more than 12cm on January 31</a:t>
            </a:r>
            <a:r>
              <a:rPr lang="en-US" sz="1400" baseline="30000" dirty="0">
                <a:solidFill>
                  <a:prstClr val="black"/>
                </a:solidFill>
                <a:latin typeface="Tahoma" panose="020B0604030504040204" pitchFamily="34" charset="0"/>
                <a:ea typeface="Tahoma" panose="020B0604030504040204" pitchFamily="34" charset="0"/>
                <a:cs typeface="Tahoma" panose="020B0604030504040204" pitchFamily="34" charset="0"/>
              </a:rPr>
              <a:t>st</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90800"/>
            <a:ext cx="3048000" cy="22098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805876"/>
            <a:ext cx="3048000" cy="2052124"/>
          </a:xfrm>
          <a:prstGeom prst="rect">
            <a:avLst/>
          </a:prstGeom>
        </p:spPr>
      </p:pic>
      <p:sp>
        <p:nvSpPr>
          <p:cNvPr id="15" name="TextBox 14"/>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28806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3048000" y="0"/>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5351" y="1141510"/>
            <a:ext cx="3048000" cy="369332"/>
          </a:xfrm>
          <a:prstGeom prst="rect">
            <a:avLst/>
          </a:prstGeom>
          <a:noFill/>
        </p:spPr>
        <p:txBody>
          <a:bodyPr wrap="square" rtlCol="0">
            <a:spAutoFit/>
          </a:bodyPr>
          <a:lstStyle/>
          <a:p>
            <a:pPr algn="ctr"/>
            <a:r>
              <a:rPr lang="en-US" sz="1400" i="1" dirty="0">
                <a:solidFill>
                  <a:prstClr val="white"/>
                </a:solidFill>
                <a:latin typeface="Georgia" panose="02040502050405020303" pitchFamily="18" charset="0"/>
              </a:rPr>
              <a:t>$1 </a:t>
            </a:r>
            <a:r>
              <a:rPr lang="en-US" i="1" dirty="0">
                <a:solidFill>
                  <a:prstClr val="white"/>
                </a:solidFill>
                <a:latin typeface="Georgia" panose="02040502050405020303" pitchFamily="18" charset="0"/>
              </a:rPr>
              <a:t>Million</a:t>
            </a:r>
            <a:r>
              <a:rPr lang="en-US" sz="1400" i="1" dirty="0">
                <a:solidFill>
                  <a:prstClr val="white"/>
                </a:solidFill>
                <a:latin typeface="Georgia" panose="02040502050405020303" pitchFamily="18" charset="0"/>
              </a:rPr>
              <a:t> Challenge</a:t>
            </a:r>
          </a:p>
        </p:txBody>
      </p:sp>
      <p:sp>
        <p:nvSpPr>
          <p:cNvPr id="6" name="TextBox 5"/>
          <p:cNvSpPr txBox="1"/>
          <p:nvPr/>
        </p:nvSpPr>
        <p:spPr>
          <a:xfrm>
            <a:off x="-35351" y="1490990"/>
            <a:ext cx="2971800" cy="307777"/>
          </a:xfrm>
          <a:prstGeom prst="rect">
            <a:avLst/>
          </a:prstGeom>
          <a:noFill/>
        </p:spPr>
        <p:txBody>
          <a:bodyPr wrap="square" rtlCol="0">
            <a:spAutoFit/>
          </a:bodyPr>
          <a:lstStyle/>
          <a:p>
            <a:pPr algn="ctr"/>
            <a:r>
              <a:rPr lang="en-US" sz="14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Skill Based Event</a:t>
            </a:r>
          </a:p>
        </p:txBody>
      </p:sp>
      <p:sp>
        <p:nvSpPr>
          <p:cNvPr id="7" name="TextBox 6"/>
          <p:cNvSpPr txBox="1"/>
          <p:nvPr/>
        </p:nvSpPr>
        <p:spPr>
          <a:xfrm>
            <a:off x="3126508" y="1301609"/>
            <a:ext cx="3352800"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rPr>
              <a:t>OBJECTIVES</a:t>
            </a:r>
          </a:p>
        </p:txBody>
      </p:sp>
      <p:sp>
        <p:nvSpPr>
          <p:cNvPr id="8" name="TextBox 7"/>
          <p:cNvSpPr txBox="1"/>
          <p:nvPr/>
        </p:nvSpPr>
        <p:spPr>
          <a:xfrm>
            <a:off x="3117130" y="1717196"/>
            <a:ext cx="5722070" cy="7386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Create excitement surrounding a </a:t>
            </a:r>
            <a:r>
              <a:rPr lang="en-US" altLang="en-US" sz="1400" dirty="0" err="1">
                <a:solidFill>
                  <a:prstClr val="white"/>
                </a:solidFill>
                <a:latin typeface="Tahoma" panose="020B0604030504040204" pitchFamily="34" charset="0"/>
                <a:ea typeface="Tahoma" panose="020B0604030504040204" pitchFamily="34" charset="0"/>
                <a:cs typeface="Tahoma" panose="020B0604030504040204" pitchFamily="34" charset="0"/>
              </a:rPr>
              <a:t>DeWALT</a:t>
            </a:r>
            <a:r>
              <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 PR event</a:t>
            </a:r>
          </a:p>
          <a:p>
            <a:pPr marL="285750" indent="-285750">
              <a:lnSpc>
                <a:spcPct val="150000"/>
              </a:lnSpc>
              <a:buFont typeface="Arial" panose="020B0604020202020204" pitchFamily="34" charset="0"/>
              <a:buChar char="•"/>
            </a:pPr>
            <a:r>
              <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Increase </a:t>
            </a:r>
            <a:r>
              <a:rPr lang="en-US" altLang="en-US" sz="1400" dirty="0" err="1">
                <a:solidFill>
                  <a:prstClr val="white"/>
                </a:solidFill>
                <a:latin typeface="Tahoma" panose="020B0604030504040204" pitchFamily="34" charset="0"/>
                <a:ea typeface="Tahoma" panose="020B0604030504040204" pitchFamily="34" charset="0"/>
                <a:cs typeface="Tahoma" panose="020B0604030504040204" pitchFamily="34" charset="0"/>
              </a:rPr>
              <a:t>DeWALT</a:t>
            </a:r>
            <a:r>
              <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 product awareness and brand affinity</a:t>
            </a:r>
          </a:p>
        </p:txBody>
      </p:sp>
      <p:sp>
        <p:nvSpPr>
          <p:cNvPr id="9" name="TextBox 8"/>
          <p:cNvSpPr txBox="1"/>
          <p:nvPr/>
        </p:nvSpPr>
        <p:spPr>
          <a:xfrm>
            <a:off x="3124200" y="2652116"/>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sp>
        <p:nvSpPr>
          <p:cNvPr id="10" name="TextBox 9"/>
          <p:cNvSpPr txBox="1"/>
          <p:nvPr/>
        </p:nvSpPr>
        <p:spPr>
          <a:xfrm>
            <a:off x="3200400" y="3052226"/>
            <a:ext cx="5791200" cy="2462213"/>
          </a:xfrm>
          <a:prstGeom prst="rect">
            <a:avLst/>
          </a:prstGeom>
          <a:noFill/>
        </p:spPr>
        <p:txBody>
          <a:bodyPr wrap="square" rtlCol="0">
            <a:spAutoFit/>
          </a:bodyPr>
          <a:lstStyle/>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Power tool enthusiasts from 460 events in 50 cities were invited to clock-in as the fastest to drive 5 screws into a pine board using a </a:t>
            </a:r>
            <a:r>
              <a:rPr lang="en-US" altLang="en-US" sz="1400" dirty="0" err="1">
                <a:solidFill>
                  <a:prstClr val="black"/>
                </a:solidFill>
                <a:latin typeface="Tahoma" panose="020B0604030504040204" pitchFamily="34" charset="0"/>
                <a:ea typeface="Tahoma" panose="020B0604030504040204" pitchFamily="34" charset="0"/>
                <a:cs typeface="Tahoma" panose="020B0604030504040204" pitchFamily="34" charset="0"/>
              </a:rPr>
              <a:t>DeWALT</a:t>
            </a: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cordless drill</a:t>
            </a:r>
            <a:b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Winners from each event played for a new van filled with </a:t>
            </a:r>
            <a:r>
              <a:rPr lang="en-US" altLang="en-US" sz="1400" dirty="0" err="1">
                <a:solidFill>
                  <a:prstClr val="black"/>
                </a:solidFill>
                <a:latin typeface="Tahoma" panose="020B0604030504040204" pitchFamily="34" charset="0"/>
                <a:ea typeface="Tahoma" panose="020B0604030504040204" pitchFamily="34" charset="0"/>
                <a:cs typeface="Tahoma" panose="020B0604030504040204" pitchFamily="34" charset="0"/>
              </a:rPr>
              <a:t>DeWALT</a:t>
            </a: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tools and a trip to the Phoenix International Raceway for the final championship</a:t>
            </a:r>
            <a:b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16 finalists competed for the title and a chance to beat the clock for the  $1 Million grand prize.</a:t>
            </a: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Dew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3012649" cy="23688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2400" y="556735"/>
            <a:ext cx="2743200" cy="584775"/>
          </a:xfrm>
          <a:prstGeom prst="rect">
            <a:avLst/>
          </a:prstGeom>
          <a:noFill/>
        </p:spPr>
        <p:txBody>
          <a:bodyPr wrap="square" rtlCol="0">
            <a:spAutoFit/>
          </a:bodyPr>
          <a:lstStyle/>
          <a:p>
            <a:pPr algn="ctr"/>
            <a:r>
              <a:rPr lang="en-US" sz="3200" b="1" dirty="0" err="1">
                <a:solidFill>
                  <a:prstClr val="white"/>
                </a:solidFill>
                <a:latin typeface="Arial Narrow" panose="020B0606020202030204" pitchFamily="34" charset="0"/>
              </a:rPr>
              <a:t>DeWALT</a:t>
            </a:r>
            <a:endParaRPr lang="en-US" sz="3200" b="1" dirty="0">
              <a:solidFill>
                <a:prstClr val="white"/>
              </a:solidFill>
              <a:latin typeface="Arial Narrow" panose="020B0606020202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304" y="243955"/>
            <a:ext cx="2474192" cy="1440325"/>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959656"/>
            <a:ext cx="3009900" cy="189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20062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563" name="Rectangle 3"/>
          <p:cNvSpPr>
            <a:spLocks noChangeArrowheads="1"/>
          </p:cNvSpPr>
          <p:nvPr/>
        </p:nvSpPr>
        <p:spPr bwMode="auto">
          <a:xfrm>
            <a:off x="386687" y="4267200"/>
            <a:ext cx="2438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743200" algn="ctr"/>
                <a:tab pos="5486400" algn="r"/>
              </a:tabLst>
              <a:defRPr>
                <a:solidFill>
                  <a:schemeClr val="tx1"/>
                </a:solidFill>
                <a:latin typeface="Tw Cen MT" pitchFamily="34" charset="0"/>
              </a:defRPr>
            </a:lvl1pPr>
            <a:lvl2pPr>
              <a:tabLst>
                <a:tab pos="2743200" algn="ctr"/>
                <a:tab pos="5486400" algn="r"/>
              </a:tabLst>
              <a:defRPr>
                <a:solidFill>
                  <a:schemeClr val="tx1"/>
                </a:solidFill>
                <a:latin typeface="Tw Cen MT" pitchFamily="34" charset="0"/>
              </a:defRPr>
            </a:lvl2pPr>
            <a:lvl3pPr>
              <a:tabLst>
                <a:tab pos="2743200" algn="ctr"/>
                <a:tab pos="5486400" algn="r"/>
              </a:tabLst>
              <a:defRPr>
                <a:solidFill>
                  <a:schemeClr val="tx1"/>
                </a:solidFill>
                <a:latin typeface="Tw Cen MT" pitchFamily="34" charset="0"/>
              </a:defRPr>
            </a:lvl3pPr>
            <a:lvl4pPr>
              <a:tabLst>
                <a:tab pos="2743200" algn="ctr"/>
                <a:tab pos="5486400" algn="r"/>
              </a:tabLst>
              <a:defRPr>
                <a:solidFill>
                  <a:schemeClr val="tx1"/>
                </a:solidFill>
                <a:latin typeface="Tw Cen MT" pitchFamily="34" charset="0"/>
              </a:defRPr>
            </a:lvl4pPr>
            <a:lvl5pPr>
              <a:tabLst>
                <a:tab pos="2743200" algn="ctr"/>
                <a:tab pos="5486400" algn="r"/>
              </a:tabLst>
              <a:defRPr>
                <a:solidFill>
                  <a:schemeClr val="tx1"/>
                </a:solidFill>
                <a:latin typeface="Tw Cen MT" pitchFamily="34" charset="0"/>
              </a:defRPr>
            </a:lvl5pPr>
            <a:lvl6pPr fontAlgn="base">
              <a:spcBef>
                <a:spcPct val="0"/>
              </a:spcBef>
              <a:spcAft>
                <a:spcPct val="0"/>
              </a:spcAft>
              <a:tabLst>
                <a:tab pos="2743200" algn="ctr"/>
                <a:tab pos="5486400" algn="r"/>
              </a:tabLst>
              <a:defRPr>
                <a:solidFill>
                  <a:schemeClr val="tx1"/>
                </a:solidFill>
                <a:latin typeface="Tw Cen MT" pitchFamily="34" charset="0"/>
              </a:defRPr>
            </a:lvl6pPr>
            <a:lvl7pPr fontAlgn="base">
              <a:spcBef>
                <a:spcPct val="0"/>
              </a:spcBef>
              <a:spcAft>
                <a:spcPct val="0"/>
              </a:spcAft>
              <a:tabLst>
                <a:tab pos="2743200" algn="ctr"/>
                <a:tab pos="5486400" algn="r"/>
              </a:tabLst>
              <a:defRPr>
                <a:solidFill>
                  <a:schemeClr val="tx1"/>
                </a:solidFill>
                <a:latin typeface="Tw Cen MT" pitchFamily="34" charset="0"/>
              </a:defRPr>
            </a:lvl7pPr>
            <a:lvl8pPr fontAlgn="base">
              <a:spcBef>
                <a:spcPct val="0"/>
              </a:spcBef>
              <a:spcAft>
                <a:spcPct val="0"/>
              </a:spcAft>
              <a:tabLst>
                <a:tab pos="2743200" algn="ctr"/>
                <a:tab pos="5486400" algn="r"/>
              </a:tabLst>
              <a:defRPr>
                <a:solidFill>
                  <a:schemeClr val="tx1"/>
                </a:solidFill>
                <a:latin typeface="Tw Cen MT" pitchFamily="34" charset="0"/>
              </a:defRPr>
            </a:lvl8pPr>
            <a:lvl9pPr fontAlgn="base">
              <a:spcBef>
                <a:spcPct val="0"/>
              </a:spcBef>
              <a:spcAft>
                <a:spcPct val="0"/>
              </a:spcAft>
              <a:tabLst>
                <a:tab pos="2743200" algn="ctr"/>
                <a:tab pos="5486400" algn="r"/>
              </a:tabLst>
              <a:defRPr>
                <a:solidFill>
                  <a:schemeClr val="tx1"/>
                </a:solidFill>
                <a:latin typeface="Tw Cen MT" pitchFamily="34" charset="0"/>
              </a:defRPr>
            </a:lvl9pPr>
          </a:lstStyle>
          <a:p>
            <a:r>
              <a:rPr lang="en-US" altLang="en-US" dirty="0">
                <a:solidFill>
                  <a:prstClr val="black"/>
                </a:solidFill>
              </a:rPr>
              <a:t>#97 Kurt Busch</a:t>
            </a:r>
          </a:p>
          <a:p>
            <a:r>
              <a:rPr lang="en-US" altLang="en-US" dirty="0">
                <a:solidFill>
                  <a:prstClr val="black"/>
                </a:solidFill>
              </a:rPr>
              <a:t>#8  Dale Earnhardt, Jr.</a:t>
            </a:r>
          </a:p>
          <a:p>
            <a:r>
              <a:rPr lang="en-US" altLang="en-US" dirty="0">
                <a:solidFill>
                  <a:prstClr val="black"/>
                </a:solidFill>
              </a:rPr>
              <a:t>#29 Kevin </a:t>
            </a:r>
            <a:r>
              <a:rPr lang="en-US" altLang="en-US" dirty="0" err="1">
                <a:solidFill>
                  <a:prstClr val="black"/>
                </a:solidFill>
              </a:rPr>
              <a:t>Harvick</a:t>
            </a:r>
            <a:endParaRPr lang="en-US" altLang="en-US" dirty="0">
              <a:solidFill>
                <a:prstClr val="black"/>
              </a:solidFill>
            </a:endParaRPr>
          </a:p>
          <a:p>
            <a:r>
              <a:rPr lang="en-US" altLang="en-US" dirty="0">
                <a:solidFill>
                  <a:prstClr val="black"/>
                </a:solidFill>
              </a:rPr>
              <a:t>#48 Jimmie Johnson </a:t>
            </a:r>
          </a:p>
          <a:p>
            <a:r>
              <a:rPr lang="en-US" altLang="en-US" dirty="0">
                <a:solidFill>
                  <a:prstClr val="black"/>
                </a:solidFill>
              </a:rPr>
              <a:t>#17 Matt </a:t>
            </a:r>
            <a:r>
              <a:rPr lang="en-US" altLang="en-US" dirty="0" err="1">
                <a:solidFill>
                  <a:prstClr val="black"/>
                </a:solidFill>
              </a:rPr>
              <a:t>Kenseth</a:t>
            </a:r>
            <a:r>
              <a:rPr lang="en-US" altLang="en-US" dirty="0">
                <a:solidFill>
                  <a:prstClr val="black"/>
                </a:solidFill>
              </a:rPr>
              <a:t> </a:t>
            </a:r>
          </a:p>
          <a:p>
            <a:r>
              <a:rPr lang="en-US" altLang="en-US" dirty="0">
                <a:solidFill>
                  <a:prstClr val="black"/>
                </a:solidFill>
              </a:rPr>
              <a:t>#12 Ryan Newman</a:t>
            </a:r>
          </a:p>
        </p:txBody>
      </p:sp>
      <p:sp>
        <p:nvSpPr>
          <p:cNvPr id="8" name="Rectangle 7"/>
          <p:cNvSpPr/>
          <p:nvPr/>
        </p:nvSpPr>
        <p:spPr>
          <a:xfrm>
            <a:off x="3048000" y="-2275"/>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US" alt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Promote Gillette sponsorship and brand awareness to drive product sales among NASCAR fans</a:t>
            </a:r>
          </a:p>
        </p:txBody>
      </p:sp>
      <p:sp>
        <p:nvSpPr>
          <p:cNvPr id="66564" name="Text Box 4"/>
          <p:cNvSpPr txBox="1">
            <a:spLocks noChangeArrowheads="1"/>
          </p:cNvSpPr>
          <p:nvPr/>
        </p:nvSpPr>
        <p:spPr bwMode="auto">
          <a:xfrm>
            <a:off x="3200400" y="2433909"/>
            <a:ext cx="55245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Participants entered PIN from product at the promotion website. </a:t>
            </a:r>
            <a:b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Each PIN was linked to one of the Young Guns. </a:t>
            </a: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For each major race a unique PIN was randomly selected. </a:t>
            </a: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If the PIN had been entered, the consumer who entered the PIN instantly won $100,000. </a:t>
            </a:r>
          </a:p>
          <a:p>
            <a:pPr marL="285750" indent="-285750">
              <a:buFont typeface="Arial" panose="020B0604020202020204" pitchFamily="34" charset="0"/>
              <a:buChar char="•"/>
            </a:pP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If the Young Gun who was tied to the PIN won that specific race the consumer won $1,000,000.</a:t>
            </a: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ct val="20000"/>
              </a:spcBef>
            </a:pP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6566" name="Rectangle 6"/>
          <p:cNvSpPr>
            <a:spLocks noChangeArrowheads="1"/>
          </p:cNvSpPr>
          <p:nvPr/>
        </p:nvSpPr>
        <p:spPr bwMode="auto">
          <a:xfrm>
            <a:off x="152400" y="236537"/>
            <a:ext cx="26670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solidFill>
                  <a:prstClr val="white"/>
                </a:solidFill>
                <a:latin typeface="Arial Narrow" panose="020B0606020202030204" pitchFamily="34" charset="0"/>
              </a:rPr>
              <a:t>Gillette </a:t>
            </a:r>
          </a:p>
          <a:p>
            <a:pPr algn="ctr"/>
            <a:r>
              <a:rPr lang="en-US" altLang="en-US" i="1" dirty="0">
                <a:solidFill>
                  <a:prstClr val="white"/>
                </a:solidFill>
                <a:latin typeface="Georgia" panose="02040502050405020303" pitchFamily="18" charset="0"/>
              </a:rPr>
              <a:t>Young Guns </a:t>
            </a:r>
            <a:br>
              <a:rPr lang="en-US" altLang="en-US" i="1" dirty="0">
                <a:solidFill>
                  <a:prstClr val="white"/>
                </a:solidFill>
                <a:latin typeface="Georgia" panose="02040502050405020303" pitchFamily="18" charset="0"/>
              </a:rPr>
            </a:br>
            <a:r>
              <a:rPr lang="en-US" altLang="en-US" i="1" dirty="0">
                <a:solidFill>
                  <a:prstClr val="white"/>
                </a:solidFill>
                <a:latin typeface="Georgia" panose="02040502050405020303" pitchFamily="18" charset="0"/>
              </a:rPr>
              <a:t>“Million Dollar </a:t>
            </a:r>
          </a:p>
          <a:p>
            <a:pPr algn="ctr"/>
            <a:r>
              <a:rPr lang="en-US" altLang="en-US" i="1" dirty="0">
                <a:solidFill>
                  <a:prstClr val="white"/>
                </a:solidFill>
                <a:latin typeface="Georgia" panose="02040502050405020303" pitchFamily="18" charset="0"/>
              </a:rPr>
              <a:t>Race to Finish”</a:t>
            </a:r>
            <a:r>
              <a:rPr lang="en-US" altLang="en-US" dirty="0">
                <a:solidFill>
                  <a:prstClr val="white"/>
                </a:solidFill>
              </a:rPr>
              <a:t> </a:t>
            </a:r>
          </a:p>
        </p:txBody>
      </p:sp>
      <p:sp>
        <p:nvSpPr>
          <p:cNvPr id="9" name="TextBox 8"/>
          <p:cNvSpPr txBox="1"/>
          <p:nvPr/>
        </p:nvSpPr>
        <p:spPr>
          <a:xfrm>
            <a:off x="-35351" y="1749623"/>
            <a:ext cx="2971800" cy="307777"/>
          </a:xfrm>
          <a:prstGeom prst="rect">
            <a:avLst/>
          </a:prstGeom>
          <a:noFill/>
        </p:spPr>
        <p:txBody>
          <a:bodyPr wrap="square" rtlCol="0">
            <a:spAutoFit/>
          </a:bodyPr>
          <a:lstStyle/>
          <a:p>
            <a:pPr algn="ctr"/>
            <a:r>
              <a:rPr lang="en-US" sz="14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Leveraged Sweepstakes</a:t>
            </a:r>
          </a:p>
        </p:txBody>
      </p:sp>
      <p:pic>
        <p:nvPicPr>
          <p:cNvPr id="7170" name="Picture 2" descr="http://1.bp.blogspot.com/_CMtAOlXk7AY/S3dCTtqhK7I/AAAAAAAAAl0/_EE81KlGhY4/s320/gil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7" y="2971800"/>
            <a:ext cx="2966113" cy="11122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26508" y="1276290"/>
            <a:ext cx="3352800"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rPr>
              <a:t>OBJECTIVES</a:t>
            </a:r>
          </a:p>
        </p:txBody>
      </p:sp>
      <p:sp>
        <p:nvSpPr>
          <p:cNvPr id="12" name="TextBox 11"/>
          <p:cNvSpPr txBox="1"/>
          <p:nvPr/>
        </p:nvSpPr>
        <p:spPr>
          <a:xfrm>
            <a:off x="3124200" y="2652116"/>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647" y="370139"/>
            <a:ext cx="3765165" cy="9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267708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sp>
        <p:nvSpPr>
          <p:cNvPr id="2" name="Rectangle 1"/>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52400" y="637791"/>
            <a:ext cx="2743200" cy="584775"/>
          </a:xfrm>
          <a:prstGeom prst="rect">
            <a:avLst/>
          </a:prstGeom>
          <a:noFill/>
        </p:spPr>
        <p:txBody>
          <a:bodyPr wrap="square" rtlCol="0">
            <a:spAutoFit/>
          </a:bodyPr>
          <a:lstStyle/>
          <a:p>
            <a:pPr algn="ctr"/>
            <a:r>
              <a:rPr lang="en-US" sz="3200" b="1" dirty="0">
                <a:solidFill>
                  <a:prstClr val="white"/>
                </a:solidFill>
                <a:latin typeface="Arial Narrow" panose="020B0606020202030204" pitchFamily="34" charset="0"/>
              </a:rPr>
              <a:t>SAMSUNG</a:t>
            </a:r>
          </a:p>
        </p:txBody>
      </p:sp>
      <p:sp>
        <p:nvSpPr>
          <p:cNvPr id="4" name="Rectangle 3"/>
          <p:cNvSpPr/>
          <p:nvPr/>
        </p:nvSpPr>
        <p:spPr>
          <a:xfrm>
            <a:off x="3048000" y="0"/>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1936" y="1141511"/>
            <a:ext cx="3048000" cy="307777"/>
          </a:xfrm>
          <a:prstGeom prst="rect">
            <a:avLst/>
          </a:prstGeom>
          <a:noFill/>
        </p:spPr>
        <p:txBody>
          <a:bodyPr wrap="square" rtlCol="0">
            <a:spAutoFit/>
          </a:bodyPr>
          <a:lstStyle/>
          <a:p>
            <a:pPr algn="ctr"/>
            <a:r>
              <a:rPr lang="en-US" sz="1400" i="1" dirty="0">
                <a:solidFill>
                  <a:prstClr val="white"/>
                </a:solidFill>
                <a:latin typeface="Georgia" panose="02040502050405020303" pitchFamily="18" charset="0"/>
              </a:rPr>
              <a:t>FIFA World Cup 2010</a:t>
            </a:r>
          </a:p>
        </p:txBody>
      </p:sp>
      <p:sp>
        <p:nvSpPr>
          <p:cNvPr id="6" name="TextBox 5"/>
          <p:cNvSpPr txBox="1"/>
          <p:nvPr/>
        </p:nvSpPr>
        <p:spPr>
          <a:xfrm>
            <a:off x="38100" y="1429656"/>
            <a:ext cx="2971800" cy="261610"/>
          </a:xfrm>
          <a:prstGeom prst="rect">
            <a:avLst/>
          </a:prstGeom>
          <a:noFill/>
        </p:spPr>
        <p:txBody>
          <a:bodyPr wrap="square" rtlCol="0">
            <a:spAutoFit/>
          </a:bodyPr>
          <a:lstStyle/>
          <a:p>
            <a:pPr algn="ctr"/>
            <a:r>
              <a:rPr lang="en-US" sz="11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Conditional Rebate</a:t>
            </a:r>
          </a:p>
        </p:txBody>
      </p:sp>
      <p:sp>
        <p:nvSpPr>
          <p:cNvPr id="7" name="TextBox 6"/>
          <p:cNvSpPr txBox="1"/>
          <p:nvPr/>
        </p:nvSpPr>
        <p:spPr>
          <a:xfrm>
            <a:off x="3126508" y="1429656"/>
            <a:ext cx="3352800" cy="400110"/>
          </a:xfrm>
          <a:prstGeom prst="rect">
            <a:avLst/>
          </a:prstGeom>
          <a:noFill/>
        </p:spPr>
        <p:txBody>
          <a:bodyPr wrap="square" rtlCol="0">
            <a:spAutoFit/>
          </a:bodyPr>
          <a:lstStyle/>
          <a:p>
            <a:r>
              <a:rPr lang="en-US" sz="2000" dirty="0">
                <a:solidFill>
                  <a:prstClr val="white"/>
                </a:solidFill>
                <a:latin typeface="Arial Narrow" panose="020B0606020202030204" pitchFamily="34" charset="0"/>
              </a:rPr>
              <a:t>OBJECTIVES</a:t>
            </a:r>
          </a:p>
        </p:txBody>
      </p:sp>
      <p:sp>
        <p:nvSpPr>
          <p:cNvPr id="8" name="TextBox 7"/>
          <p:cNvSpPr txBox="1"/>
          <p:nvPr/>
        </p:nvSpPr>
        <p:spPr>
          <a:xfrm>
            <a:off x="3126508" y="1834850"/>
            <a:ext cx="539172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Leverage the FIFA World Cup to increase Samsung’s sales of Flat Screen TVs and new “Smart TV’s” </a:t>
            </a:r>
          </a:p>
        </p:txBody>
      </p:sp>
      <p:sp>
        <p:nvSpPr>
          <p:cNvPr id="9" name="TextBox 8"/>
          <p:cNvSpPr txBox="1"/>
          <p:nvPr/>
        </p:nvSpPr>
        <p:spPr>
          <a:xfrm>
            <a:off x="3124200" y="2652116"/>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sp>
        <p:nvSpPr>
          <p:cNvPr id="10" name="TextBox 9"/>
          <p:cNvSpPr txBox="1"/>
          <p:nvPr/>
        </p:nvSpPr>
        <p:spPr>
          <a:xfrm>
            <a:off x="3048000" y="3052226"/>
            <a:ext cx="57912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All customers that purchased a Flat Screen TV (Plasma or LCD) of 32” or larger would be refunded 100% of the purchase price in the event their country of origin won the 2010 FIFA World Cup</a:t>
            </a:r>
          </a:p>
          <a:p>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Customers who participated in the promotion were refunded with gift tokens or vouchers in the amount of the Flat Screen TV purchase price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3048000" cy="198041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060" y="218136"/>
            <a:ext cx="2743200" cy="134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93674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4800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32342" y="369045"/>
            <a:ext cx="2209800" cy="584775"/>
          </a:xfrm>
          <a:prstGeom prst="rect">
            <a:avLst/>
          </a:prstGeom>
          <a:noFill/>
        </p:spPr>
        <p:txBody>
          <a:bodyPr wrap="square" rtlCol="0">
            <a:spAutoFit/>
          </a:bodyPr>
          <a:lstStyle/>
          <a:p>
            <a:pPr algn="ctr"/>
            <a:r>
              <a:rPr lang="en-US" sz="3200" b="1" dirty="0">
                <a:solidFill>
                  <a:prstClr val="white"/>
                </a:solidFill>
                <a:latin typeface="Arial Narrow" panose="020B0606020202030204" pitchFamily="34" charset="0"/>
              </a:rPr>
              <a:t>SUBWAY</a:t>
            </a:r>
          </a:p>
        </p:txBody>
      </p:sp>
      <p:sp>
        <p:nvSpPr>
          <p:cNvPr id="4" name="TextBox 3"/>
          <p:cNvSpPr txBox="1"/>
          <p:nvPr/>
        </p:nvSpPr>
        <p:spPr>
          <a:xfrm>
            <a:off x="-21936" y="914400"/>
            <a:ext cx="3048000" cy="646331"/>
          </a:xfrm>
          <a:prstGeom prst="rect">
            <a:avLst/>
          </a:prstGeom>
          <a:noFill/>
        </p:spPr>
        <p:txBody>
          <a:bodyPr wrap="square" rtlCol="0">
            <a:spAutoFit/>
          </a:bodyPr>
          <a:lstStyle/>
          <a:p>
            <a:pPr algn="ctr"/>
            <a:r>
              <a:rPr lang="en-US" i="1" dirty="0">
                <a:solidFill>
                  <a:prstClr val="white"/>
                </a:solidFill>
                <a:latin typeface="Georgia" panose="02040502050405020303" pitchFamily="18" charset="0"/>
              </a:rPr>
              <a:t>Hunger Games Catching Fire Promotion</a:t>
            </a:r>
          </a:p>
        </p:txBody>
      </p:sp>
      <p:sp>
        <p:nvSpPr>
          <p:cNvPr id="5" name="TextBox 4"/>
          <p:cNvSpPr txBox="1"/>
          <p:nvPr/>
        </p:nvSpPr>
        <p:spPr>
          <a:xfrm>
            <a:off x="26684" y="1618565"/>
            <a:ext cx="2971800" cy="523220"/>
          </a:xfrm>
          <a:prstGeom prst="rect">
            <a:avLst/>
          </a:prstGeom>
          <a:noFill/>
        </p:spPr>
        <p:txBody>
          <a:bodyPr wrap="square" rtlCol="0">
            <a:spAutoFit/>
          </a:bodyPr>
          <a:lstStyle/>
          <a:p>
            <a:pPr algn="ctr"/>
            <a:r>
              <a:rPr lang="en-US" sz="1400" dirty="0">
                <a:solidFill>
                  <a:srgbClr val="1F497D">
                    <a:lumMod val="60000"/>
                    <a:lumOff val="40000"/>
                  </a:srgbClr>
                </a:solidFill>
                <a:latin typeface="Tahoma" panose="020B0604030504040204" pitchFamily="34" charset="0"/>
                <a:ea typeface="Tahoma" panose="020B0604030504040204" pitchFamily="34" charset="0"/>
                <a:cs typeface="Tahoma" panose="020B0604030504040204" pitchFamily="34" charset="0"/>
              </a:rPr>
              <a:t>Instant Win &amp; Leveraged Sweepstakes</a:t>
            </a:r>
          </a:p>
        </p:txBody>
      </p:sp>
      <p:sp>
        <p:nvSpPr>
          <p:cNvPr id="6" name="Rectangle 5"/>
          <p:cNvSpPr/>
          <p:nvPr/>
        </p:nvSpPr>
        <p:spPr>
          <a:xfrm>
            <a:off x="3048000" y="0"/>
            <a:ext cx="6096000" cy="25908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124200" y="1583068"/>
            <a:ext cx="3352800" cy="400110"/>
          </a:xfrm>
          <a:prstGeom prst="rect">
            <a:avLst/>
          </a:prstGeom>
          <a:noFill/>
        </p:spPr>
        <p:txBody>
          <a:bodyPr wrap="square" rtlCol="0">
            <a:spAutoFit/>
          </a:bodyPr>
          <a:lstStyle/>
          <a:p>
            <a:r>
              <a:rPr lang="en-US" sz="2000" dirty="0">
                <a:solidFill>
                  <a:prstClr val="white"/>
                </a:solidFill>
                <a:latin typeface="Arial Narrow" panose="020B0606020202030204" pitchFamily="34" charset="0"/>
              </a:rPr>
              <a:t>OBJECTIVES</a:t>
            </a:r>
          </a:p>
        </p:txBody>
      </p:sp>
      <p:sp>
        <p:nvSpPr>
          <p:cNvPr id="8" name="TextBox 7"/>
          <p:cNvSpPr txBox="1"/>
          <p:nvPr/>
        </p:nvSpPr>
        <p:spPr>
          <a:xfrm>
            <a:off x="3121890" y="1934777"/>
            <a:ext cx="539172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Engage Subway and Hunger Games fans with great prizes</a:t>
            </a:r>
          </a:p>
          <a:p>
            <a:pPr marL="285750" indent="-285750">
              <a:buFont typeface="Arial" panose="020B0604020202020204" pitchFamily="34" charset="0"/>
              <a:buChar char="•"/>
            </a:pP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Increase sales of Subway products</a:t>
            </a:r>
          </a:p>
        </p:txBody>
      </p:sp>
      <p:pic>
        <p:nvPicPr>
          <p:cNvPr id="2050" name="Picture 2" descr="Z:\Marketing\public\01 IC Group\01 Branding\11 Website\2013\_Phase 1 launched April 2013\03 - Visual\Desktop Site\WIP\Content Assets\Featured Work\logo_Subway_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995" y="-196386"/>
            <a:ext cx="4202010" cy="20709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33436" y="2899868"/>
            <a:ext cx="2819400" cy="400110"/>
          </a:xfrm>
          <a:prstGeom prst="rect">
            <a:avLst/>
          </a:prstGeom>
          <a:noFill/>
        </p:spPr>
        <p:txBody>
          <a:bodyPr wrap="square" rtlCol="0">
            <a:spAutoFit/>
          </a:bodyPr>
          <a:lstStyle/>
          <a:p>
            <a:r>
              <a:rPr lang="en-US" sz="2000" b="1" dirty="0">
                <a:solidFill>
                  <a:prstClr val="black"/>
                </a:solidFill>
                <a:latin typeface="Arial Narrow" panose="020B0606020202030204" pitchFamily="34" charset="0"/>
              </a:rPr>
              <a:t>HOW IT WORKED</a:t>
            </a:r>
          </a:p>
        </p:txBody>
      </p:sp>
      <p:sp>
        <p:nvSpPr>
          <p:cNvPr id="15" name="TextBox 14"/>
          <p:cNvSpPr txBox="1"/>
          <p:nvPr/>
        </p:nvSpPr>
        <p:spPr>
          <a:xfrm>
            <a:off x="3126508" y="3429000"/>
            <a:ext cx="5636492"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Consumers would receive peel to reveal game pieces on 32-44oz drink cups that would unveil an instant win prize and a sweepstakes entry</a:t>
            </a:r>
            <a:b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PIN codes entered online to redeem instant win prizes as well as a sweepstakes ballot for a $1 Million Grand Prize.</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 y="4555351"/>
            <a:ext cx="3026960" cy="230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590799"/>
            <a:ext cx="3026064" cy="196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29000" y="6563380"/>
            <a:ext cx="5486400" cy="523220"/>
          </a:xfrm>
          <a:prstGeom prst="rect">
            <a:avLst/>
          </a:prstGeom>
          <a:noFill/>
        </p:spPr>
        <p:txBody>
          <a:bodyPr wrap="square" rtlCol="0">
            <a:spAutoFit/>
          </a:bodyPr>
          <a:lstStyle/>
          <a:p>
            <a:r>
              <a:rPr lang="en-US" sz="1000" i="1" dirty="0">
                <a:solidFill>
                  <a:prstClr val="black"/>
                </a:solidFill>
              </a:rPr>
              <a:t>Any brands / case studies mentioned here do not imply a material relationship with ICSB / IC Group.</a:t>
            </a:r>
            <a:endParaRPr lang="en-US" sz="1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82142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62400"/>
          </a:xfrm>
          <a:prstGeom prst="rect">
            <a:avLst/>
          </a:prstGeom>
          <a:solidFill>
            <a:srgbClr val="19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itle 1"/>
          <p:cNvSpPr txBox="1">
            <a:spLocks/>
          </p:cNvSpPr>
          <p:nvPr/>
        </p:nvSpPr>
        <p:spPr>
          <a:xfrm>
            <a:off x="459657" y="2362200"/>
            <a:ext cx="7760745" cy="738664"/>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Tahoma"/>
                <a:ea typeface="+mj-ea"/>
                <a:cs typeface="Tahoma"/>
              </a:defRPr>
            </a:lvl1pPr>
          </a:lstStyle>
          <a:p>
            <a:pPr algn="l"/>
            <a:r>
              <a:rPr lang="en-US" sz="4200" b="1" dirty="0">
                <a:solidFill>
                  <a:prstClr val="white"/>
                </a:solidFill>
                <a:latin typeface="Arial Narrow"/>
                <a:cs typeface="Arial Narrow"/>
              </a:rPr>
              <a:t>THANK YOU</a:t>
            </a:r>
          </a:p>
        </p:txBody>
      </p:sp>
      <p:pic>
        <p:nvPicPr>
          <p:cNvPr id="12" name="Picture 2" descr="Z:\Marketing\public\01 IC Group\01 Branding\01 Logo\JPEG\ICG_default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30834"/>
            <a:ext cx="1828800" cy="72716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4605216"/>
            <a:ext cx="3847222" cy="1354217"/>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Tahoma"/>
                <a:ea typeface="+mj-ea"/>
                <a:cs typeface="Tahoma"/>
              </a:defRPr>
            </a:lvl1pPr>
          </a:lstStyle>
          <a:p>
            <a:pPr algn="l"/>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Dylan MacTavish</a:t>
            </a:r>
          </a:p>
          <a:p>
            <a:pPr algn="l"/>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Account Executive</a:t>
            </a:r>
          </a:p>
          <a:p>
            <a:pPr algn="l"/>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905-608-1999 x34</a:t>
            </a:r>
          </a:p>
          <a:p>
            <a:pPr algn="l"/>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Dylan.Mactavish@icgroupLP.com</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6960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807</Words>
  <Application>Microsoft Office PowerPoint</Application>
  <PresentationFormat>On-screen Show (4:3)</PresentationFormat>
  <Paragraphs>107</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Narrow</vt:lpstr>
      <vt:lpstr>Calibri</vt:lpstr>
      <vt:lpstr>Georgia</vt:lpstr>
      <vt:lpstr>Tahoma</vt:lpstr>
      <vt:lpstr>Tw Cen MT</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Kelly Crerar</cp:lastModifiedBy>
  <cp:revision>3</cp:revision>
  <dcterms:created xsi:type="dcterms:W3CDTF">2015-08-24T14:10:47Z</dcterms:created>
  <dcterms:modified xsi:type="dcterms:W3CDTF">2018-02-14T16:34:29Z</dcterms:modified>
</cp:coreProperties>
</file>