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11" r:id="rId5"/>
    <p:sldId id="342" r:id="rId6"/>
    <p:sldId id="343" r:id="rId7"/>
    <p:sldId id="344" r:id="rId8"/>
    <p:sldId id="345" r:id="rId9"/>
    <p:sldId id="346" r:id="rId10"/>
    <p:sldId id="347" r:id="rId11"/>
    <p:sldId id="335" r:id="rId12"/>
    <p:sldId id="320" r:id="rId13"/>
    <p:sldId id="336" r:id="rId14"/>
    <p:sldId id="334" r:id="rId15"/>
    <p:sldId id="333" r:id="rId16"/>
    <p:sldId id="327" r:id="rId17"/>
    <p:sldId id="328" r:id="rId18"/>
    <p:sldId id="341" r:id="rId19"/>
    <p:sldId id="339" r:id="rId20"/>
    <p:sldId id="322" r:id="rId21"/>
    <p:sldId id="325" r:id="rId22"/>
    <p:sldId id="326" r:id="rId23"/>
    <p:sldId id="330" r:id="rId24"/>
    <p:sldId id="349" r:id="rId25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0D8"/>
    <a:srgbClr val="64C1EE"/>
    <a:srgbClr val="036EAF"/>
    <a:srgbClr val="0CC9E7"/>
    <a:srgbClr val="E9E9E9"/>
    <a:srgbClr val="F8F8F8"/>
    <a:srgbClr val="F53179"/>
    <a:srgbClr val="F75916"/>
    <a:srgbClr val="4C83CD"/>
    <a:srgbClr val="AFB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710"/>
  </p:normalViewPr>
  <p:slideViewPr>
    <p:cSldViewPr snapToGrid="0" snapToObjects="1">
      <p:cViewPr>
        <p:scale>
          <a:sx n="71" d="100"/>
          <a:sy n="71" d="100"/>
        </p:scale>
        <p:origin x="1218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4" cy="467072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r">
              <a:defRPr sz="1200"/>
            </a:lvl1pPr>
          </a:lstStyle>
          <a:p>
            <a:fld id="{40BD4C05-6C5D-46B4-8B4F-FC928ED74CE2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4" cy="467071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4" cy="467071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r">
              <a:defRPr sz="1200"/>
            </a:lvl1pPr>
          </a:lstStyle>
          <a:p>
            <a:fld id="{AEB49D58-8A7C-4CB9-8EB6-3DD69292A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1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r">
              <a:defRPr sz="1200"/>
            </a:lvl1pPr>
          </a:lstStyle>
          <a:p>
            <a:fld id="{D7A7533B-99D4-D640-88F3-5A42AA855E2C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8" rIns="93316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6" tIns="46658" rIns="93316" bIns="46658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4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r">
              <a:defRPr sz="1200"/>
            </a:lvl1pPr>
          </a:lstStyle>
          <a:p>
            <a:fld id="{6858A449-90FA-EF49-BFCC-CA7D5E67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98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7F02-F786-4491-9860-1AB032C21C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6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A449-90FA-EF49-BFCC-CA7D5E677F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7F02-F786-4491-9860-1AB032C21C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Accessed by API for Live connection or Unique PIN code and Token Links for inclusion in all of your marketing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A449-90FA-EF49-BFCC-CA7D5E677F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AA: WHY USE PRIZE MACHINE?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A449-90FA-EF49-BFCC-CA7D5E677F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5AA5-F8E5-430E-8719-008B54A806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1469" y="790539"/>
            <a:ext cx="3881062" cy="95992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CA" dirty="0"/>
              <a:t>Click to edit Master subtitle style.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92260"/>
            <a:ext cx="8229600" cy="369332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49658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6580" y="0"/>
            <a:ext cx="3800475" cy="51435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795415" y="3328782"/>
            <a:ext cx="3498627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795414" y="1067966"/>
            <a:ext cx="3370383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28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795415" y="1943077"/>
            <a:ext cx="3360771" cy="1321733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styles. This is a where paragraph of text could go to give context to the type of content to fill this space. This is where a paragraph of text could go to give context to the type of content to fill this space.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795415" y="4038924"/>
            <a:ext cx="3325262" cy="562570"/>
          </a:xfr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CA" sz="9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where a paragraph of text go go to give context to the type of content to fill this space.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4795415" y="3763957"/>
            <a:ext cx="3325262" cy="276999"/>
          </a:xfrm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CA" dirty="0"/>
              <a:t>CAPS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5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93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2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99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Dark">
    <p:bg>
      <p:bgPr>
        <a:solidFill>
          <a:srgbClr val="191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40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mper - 01">
    <p:bg>
      <p:bgPr>
        <a:solidFill>
          <a:srgbClr val="191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C9C66-7C78-B244-9AA5-35D9BA04E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-IC-icon.png">
            <a:extLst>
              <a:ext uri="{FF2B5EF4-FFF2-40B4-BE49-F238E27FC236}">
                <a16:creationId xmlns:a16="http://schemas.microsoft.com/office/drawing/2014/main" id="{147CD900-4ECF-3740-B6E7-25E1DE95B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mper - 02">
    <p:bg>
      <p:bgPr>
        <a:solidFill>
          <a:srgbClr val="191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C9C66-7C78-B244-9AA5-35D9BA04E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-IC-icon.png">
            <a:extLst>
              <a:ext uri="{FF2B5EF4-FFF2-40B4-BE49-F238E27FC236}">
                <a16:creationId xmlns:a16="http://schemas.microsoft.com/office/drawing/2014/main" id="{147CD900-4ECF-3740-B6E7-25E1DE95B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w/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260"/>
            <a:ext cx="8229600" cy="369332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75259"/>
            <a:ext cx="3653835" cy="5614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898989"/>
                </a:solidFill>
              </a:defRPr>
            </a:lvl1pPr>
            <a:lvl2pPr marL="457200" indent="0">
              <a:buNone/>
              <a:defRPr>
                <a:solidFill>
                  <a:srgbClr val="898989"/>
                </a:solidFill>
              </a:defRPr>
            </a:lvl2pPr>
            <a:lvl3pPr marL="914400" indent="0">
              <a:buNone/>
              <a:defRPr>
                <a:solidFill>
                  <a:srgbClr val="898989"/>
                </a:solidFill>
              </a:defRPr>
            </a:lvl3pPr>
            <a:lvl4pPr marL="1371600" indent="0">
              <a:buNone/>
              <a:defRPr>
                <a:solidFill>
                  <a:srgbClr val="898989"/>
                </a:solidFill>
              </a:defRPr>
            </a:lvl4pPr>
            <a:lvl5pPr marL="1828800" indent="0">
              <a:buNone/>
              <a:defRPr>
                <a:solidFill>
                  <a:srgbClr val="898989"/>
                </a:solidFill>
              </a:defRPr>
            </a:lvl5pPr>
          </a:lstStyle>
          <a:p>
            <a:pPr lvl="0"/>
            <a:r>
              <a:rPr lang="en-CA" dirty="0"/>
              <a:t>Click to edit Master text styles. This is where a paragraph can be placed.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32965" y="1775259"/>
            <a:ext cx="3653835" cy="56140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  <a:lvl2pPr marL="457200" indent="0">
              <a:buNone/>
              <a:defRPr>
                <a:solidFill>
                  <a:srgbClr val="898989"/>
                </a:solidFill>
              </a:defRPr>
            </a:lvl2pPr>
            <a:lvl3pPr marL="914400" indent="0">
              <a:buNone/>
              <a:defRPr>
                <a:solidFill>
                  <a:srgbClr val="898989"/>
                </a:solidFill>
              </a:defRPr>
            </a:lvl3pPr>
            <a:lvl4pPr marL="1371600" indent="0">
              <a:buNone/>
              <a:defRPr>
                <a:solidFill>
                  <a:srgbClr val="898989"/>
                </a:solidFill>
              </a:defRPr>
            </a:lvl4pPr>
            <a:lvl5pPr marL="1828800" indent="0">
              <a:buNone/>
              <a:defRPr>
                <a:solidFill>
                  <a:srgbClr val="898989"/>
                </a:solidFill>
              </a:defRPr>
            </a:lvl5pPr>
          </a:lstStyle>
          <a:p>
            <a:pPr lvl="0"/>
            <a:r>
              <a:rPr lang="en-CA" dirty="0"/>
              <a:t>Click to edit Master text styles. This is where a paragraph can be placed.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510958"/>
            <a:ext cx="3653835" cy="887068"/>
          </a:xfrm>
        </p:spPr>
        <p:txBody>
          <a:bodyPr>
            <a:normAutofit/>
          </a:bodyPr>
          <a:lstStyle>
            <a:lvl1pPr marL="171450" indent="-171450">
              <a:buClr>
                <a:srgbClr val="0A5BC3"/>
              </a:buClr>
              <a:buSzPct val="75000"/>
              <a:buFont typeface="Lucida Grande"/>
              <a:buChar char="+"/>
              <a:defRPr sz="900" baseline="0">
                <a:solidFill>
                  <a:srgbClr val="898989"/>
                </a:solidFill>
              </a:defRPr>
            </a:lvl1pPr>
            <a:lvl2pPr marL="457200" indent="0">
              <a:buNone/>
              <a:defRPr>
                <a:solidFill>
                  <a:srgbClr val="898989"/>
                </a:solidFill>
              </a:defRPr>
            </a:lvl2pPr>
            <a:lvl3pPr marL="914400" indent="0">
              <a:buNone/>
              <a:defRPr>
                <a:solidFill>
                  <a:srgbClr val="898989"/>
                </a:solidFill>
              </a:defRPr>
            </a:lvl3pPr>
            <a:lvl4pPr marL="1371600" indent="0">
              <a:buNone/>
              <a:defRPr>
                <a:solidFill>
                  <a:srgbClr val="898989"/>
                </a:solidFill>
              </a:defRPr>
            </a:lvl4pPr>
            <a:lvl5pPr marL="1828800" indent="0">
              <a:buNone/>
              <a:defRPr>
                <a:solidFill>
                  <a:srgbClr val="898989"/>
                </a:solidFill>
              </a:defRPr>
            </a:lvl5pPr>
          </a:lstStyle>
          <a:p>
            <a:pPr lvl="0"/>
            <a:r>
              <a:rPr lang="en-CA" dirty="0"/>
              <a:t>Click to edit List text styles</a:t>
            </a:r>
          </a:p>
          <a:p>
            <a:pPr lvl="0"/>
            <a:r>
              <a:rPr lang="en-CA" dirty="0"/>
              <a:t>Click to edit List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32965" y="2510958"/>
            <a:ext cx="3653835" cy="887068"/>
          </a:xfrm>
        </p:spPr>
        <p:txBody>
          <a:bodyPr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A5BC3"/>
              </a:buClr>
              <a:buSzPct val="75000"/>
              <a:buFont typeface="Lucida Grande"/>
              <a:buChar char="+"/>
              <a:tabLst/>
              <a:defRPr lang="en-CA" sz="900" kern="1200" baseline="0" dirty="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rgbClr val="898989"/>
                </a:solidFill>
              </a:defRPr>
            </a:lvl2pPr>
            <a:lvl3pPr marL="914400" indent="0">
              <a:buNone/>
              <a:defRPr>
                <a:solidFill>
                  <a:srgbClr val="898989"/>
                </a:solidFill>
              </a:defRPr>
            </a:lvl3pPr>
            <a:lvl4pPr marL="1371600" indent="0">
              <a:buNone/>
              <a:defRPr>
                <a:solidFill>
                  <a:srgbClr val="898989"/>
                </a:solidFill>
              </a:defRPr>
            </a:lvl4pPr>
            <a:lvl5pPr marL="1828800" indent="0">
              <a:buNone/>
              <a:defRPr>
                <a:solidFill>
                  <a:srgbClr val="898989"/>
                </a:solidFill>
              </a:defRPr>
            </a:lvl5pPr>
          </a:lstStyle>
          <a:p>
            <a:pPr lvl="0"/>
            <a:r>
              <a:rPr lang="en-CA" dirty="0"/>
              <a:t>Click to edit List text styles</a:t>
            </a:r>
          </a:p>
          <a:p>
            <a:pPr lvl="0"/>
            <a:r>
              <a:rPr lang="en-CA" dirty="0"/>
              <a:t>Click to edit List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498260"/>
            <a:ext cx="1465263" cy="276999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buNone/>
              <a:defRPr lang="en-CA" sz="120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def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def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def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CA" dirty="0"/>
              <a:t>CAPS TITLE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32965" y="1498260"/>
            <a:ext cx="1465263" cy="276999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buNone/>
              <a:defRPr lang="en-CA" sz="120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def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def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def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CA" dirty="0"/>
              <a:t>CAPS 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334256" y="0"/>
            <a:ext cx="4809743" cy="51435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496" y="3328782"/>
            <a:ext cx="3370087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496" y="1067966"/>
            <a:ext cx="3370383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28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7496" y="1943077"/>
            <a:ext cx="3360771" cy="1321733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200" b="0" baseline="0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styles. This is a where paragraph of text could go to give context to the type of content to fill this space. This is where a paragraph of text could go to give context to the type of content to fill this space.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496" y="4038924"/>
            <a:ext cx="3325262" cy="562570"/>
          </a:xfr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CA" sz="9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This is where a paragraph of text go go to give context to the type of content to fill this space.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457496" y="3763957"/>
            <a:ext cx="3325262" cy="276999"/>
          </a:xfrm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CA" dirty="0"/>
              <a:t>CAPS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2260"/>
            <a:ext cx="82296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1343"/>
            <a:ext cx="8229600" cy="2152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6" name="Picture 5" descr="logo-IC-ic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9" r:id="rId4"/>
    <p:sldLayoutId id="2147483660" r:id="rId5"/>
    <p:sldLayoutId id="2147483661" r:id="rId6"/>
    <p:sldLayoutId id="2147483658" r:id="rId7"/>
    <p:sldLayoutId id="2147483650" r:id="rId8"/>
    <p:sldLayoutId id="2147483652" r:id="rId9"/>
    <p:sldLayoutId id="2147483657" r:id="rId10"/>
    <p:sldLayoutId id="2147483662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1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microsoft.com/office/2007/relationships/hdphoto" Target="../media/hdphoto3.wdp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Kelly@icgrouplp.com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smartcommunitytech.com/" TargetMode="External"/><Relationship Id="rId5" Type="http://schemas.openxmlformats.org/officeDocument/2006/relationships/hyperlink" Target="mailto:steve@smartcommunitytech.com" TargetMode="External"/><Relationship Id="rId4" Type="http://schemas.openxmlformats.org/officeDocument/2006/relationships/hyperlink" Target="http://www.icgrouplp.com/" TargetMode="External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2"/>
          <p:cNvSpPr txBox="1">
            <a:spLocks/>
          </p:cNvSpPr>
          <p:nvPr/>
        </p:nvSpPr>
        <p:spPr>
          <a:xfrm>
            <a:off x="0" y="4925271"/>
            <a:ext cx="332019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E3E3E3"/>
                </a:solidFill>
                <a:latin typeface="Calibri"/>
                <a:cs typeface="Calibri"/>
              </a:rPr>
              <a:pPr/>
              <a:t>1</a:t>
            </a:fld>
            <a:endParaRPr lang="en-US" sz="800" dirty="0">
              <a:solidFill>
                <a:srgbClr val="E3E3E3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31524-3969-9044-BA79-2EC66DF24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40" y="4388241"/>
            <a:ext cx="1279145" cy="316193"/>
          </a:xfrm>
          <a:prstGeom prst="rect">
            <a:avLst/>
          </a:prstGeom>
        </p:spPr>
      </p:pic>
      <p:pic>
        <p:nvPicPr>
          <p:cNvPr id="10" name="Picture 9" descr="img-column-narrow-06.jpg">
            <a:extLst>
              <a:ext uri="{FF2B5EF4-FFF2-40B4-BE49-F238E27FC236}">
                <a16:creationId xmlns:a16="http://schemas.microsoft.com/office/drawing/2014/main" id="{D85D2D01-069D-C341-A8FC-5C295A1A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66" y="-3861"/>
            <a:ext cx="190023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0FA6C-EA7F-174D-ADFD-2CE97BF36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0"/>
            <a:ext cx="1857375" cy="5143500"/>
          </a:xfrm>
          <a:prstGeom prst="rect">
            <a:avLst/>
          </a:prstGeom>
        </p:spPr>
      </p:pic>
      <p:pic>
        <p:nvPicPr>
          <p:cNvPr id="18" name="Picture 17" descr="logo-IC-icon.png">
            <a:extLst>
              <a:ext uri="{FF2B5EF4-FFF2-40B4-BE49-F238E27FC236}">
                <a16:creationId xmlns:a16="http://schemas.microsoft.com/office/drawing/2014/main" id="{45755890-6966-5745-B96F-C77F3B3F3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3FD326-B3D8-6E4C-BE8B-98566F53FB99}"/>
              </a:ext>
            </a:extLst>
          </p:cNvPr>
          <p:cNvSpPr txBox="1"/>
          <p:nvPr/>
        </p:nvSpPr>
        <p:spPr>
          <a:xfrm>
            <a:off x="2380910" y="2902982"/>
            <a:ext cx="2481943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898989"/>
                </a:solidFill>
              </a:rPr>
              <a:t>Reward Instantly</a:t>
            </a:r>
            <a:endParaRPr lang="en-US" sz="1400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1253B6-7349-8041-A39C-945C7D1B1D63}"/>
              </a:ext>
            </a:extLst>
          </p:cNvPr>
          <p:cNvGrpSpPr/>
          <p:nvPr/>
        </p:nvGrpSpPr>
        <p:grpSpPr>
          <a:xfrm>
            <a:off x="2623243" y="1041350"/>
            <a:ext cx="1997277" cy="1124944"/>
            <a:chOff x="2564544" y="1041350"/>
            <a:chExt cx="1997277" cy="11249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8D829A2-803B-AE41-9D2D-37BF441DD6A8}"/>
                </a:ext>
              </a:extLst>
            </p:cNvPr>
            <p:cNvSpPr txBox="1"/>
            <p:nvPr/>
          </p:nvSpPr>
          <p:spPr>
            <a:xfrm>
              <a:off x="2581407" y="1494317"/>
              <a:ext cx="1980414" cy="55399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r>
                <a:rPr lang="en-CA" sz="3000" spc="300" dirty="0">
                  <a:solidFill>
                    <a:srgbClr val="0A5BC3"/>
                  </a:solidFill>
                </a:rPr>
                <a:t>MACHINE</a:t>
              </a:r>
              <a:endParaRPr lang="en-US" sz="3000" spc="300" dirty="0">
                <a:solidFill>
                  <a:srgbClr val="0A5BC3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BBF28F-80DF-5F4D-9501-6D3386B4D8C9}"/>
                </a:ext>
              </a:extLst>
            </p:cNvPr>
            <p:cNvSpPr txBox="1"/>
            <p:nvPr/>
          </p:nvSpPr>
          <p:spPr>
            <a:xfrm>
              <a:off x="2564544" y="1041350"/>
              <a:ext cx="1377300" cy="70788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r>
                <a:rPr lang="en-CA" sz="4000" b="1" dirty="0"/>
                <a:t>PRIZE</a:t>
              </a:r>
              <a:endParaRPr lang="en-US" sz="4000" b="1" dirty="0">
                <a:solidFill>
                  <a:srgbClr val="0A5BC3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663616-4A3B-1F4A-B71C-D2C3D817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225" y="1101362"/>
              <a:ext cx="553006" cy="4873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9369C3-5D83-B24E-995F-81D2F83C4754}"/>
                </a:ext>
              </a:extLst>
            </p:cNvPr>
            <p:cNvSpPr txBox="1"/>
            <p:nvPr/>
          </p:nvSpPr>
          <p:spPr>
            <a:xfrm>
              <a:off x="2599666" y="1932384"/>
              <a:ext cx="1840568" cy="2339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r>
                <a:rPr lang="en-US" sz="920" dirty="0">
                  <a:solidFill>
                    <a:srgbClr val="898989"/>
                  </a:solidFill>
                </a:rPr>
                <a:t>CONNECT  |  DISTRIBUTE  |  DRIVE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CA616D-0A71-DB4F-BB5E-35BFC1BDB890}"/>
              </a:ext>
            </a:extLst>
          </p:cNvPr>
          <p:cNvCxnSpPr>
            <a:cxnSpLocks/>
          </p:cNvCxnSpPr>
          <p:nvPr/>
        </p:nvCxnSpPr>
        <p:spPr>
          <a:xfrm>
            <a:off x="3059871" y="2650340"/>
            <a:ext cx="1124021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5EF3A-5206-AE40-992D-B1A710951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375" cy="5143500"/>
          </a:xfrm>
          <a:prstGeom prst="rect">
            <a:avLst/>
          </a:prstGeom>
        </p:spPr>
      </p:pic>
      <p:pic>
        <p:nvPicPr>
          <p:cNvPr id="2050" name="Picture 2" descr="Image result for SMART COMMUNITY TECHNOLOGIES">
            <a:extLst>
              <a:ext uri="{FF2B5EF4-FFF2-40B4-BE49-F238E27FC236}">
                <a16:creationId xmlns:a16="http://schemas.microsoft.com/office/drawing/2014/main" id="{120EA828-11A7-4A87-9145-E9E7FAC7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25" y="3177454"/>
            <a:ext cx="1133605" cy="11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3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A6047D-C610-4788-B7F0-620525A59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0271"/>
            <a:ext cx="4495800" cy="4740764"/>
          </a:xfrm>
          <a:prstGeom prst="rect">
            <a:avLst/>
          </a:prstGeom>
        </p:spPr>
      </p:pic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89A5C0-5C14-434E-B0FD-E5C2855676DC}"/>
              </a:ext>
            </a:extLst>
          </p:cNvPr>
          <p:cNvSpPr txBox="1"/>
          <p:nvPr/>
        </p:nvSpPr>
        <p:spPr>
          <a:xfrm>
            <a:off x="478842" y="390271"/>
            <a:ext cx="37309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is Prize Machine?</a:t>
            </a:r>
            <a:endParaRPr lang="en-US" sz="2800" b="1" dirty="0">
              <a:solidFill>
                <a:srgbClr val="0A5BC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89F14-B7BC-7B4A-9995-0ED1B8D57F47}"/>
              </a:ext>
            </a:extLst>
          </p:cNvPr>
          <p:cNvSpPr txBox="1"/>
          <p:nvPr/>
        </p:nvSpPr>
        <p:spPr>
          <a:xfrm>
            <a:off x="457200" y="78124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 two part incentive platform, that puts the power in the hands of dealers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78843" y="1807461"/>
            <a:ext cx="48424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A5BC3"/>
              </a:buClr>
              <a:buSzPct val="70000"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INSTANT WIN GAME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Always-on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 Instant Win Game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engine and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Sweepstakes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 solution loaded with a minimum $10,000+ in guaranteed prizes.</a:t>
            </a:r>
          </a:p>
          <a:p>
            <a:pPr>
              <a:lnSpc>
                <a:spcPct val="150000"/>
              </a:lnSpc>
              <a:buClr>
                <a:srgbClr val="0A5BC3"/>
              </a:buClr>
              <a:buSzPct val="70000"/>
            </a:pPr>
            <a:endParaRPr lang="en-US" sz="1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A5BC3"/>
              </a:buClr>
              <a:buSzPct val="70000"/>
            </a:pP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A5BC3"/>
              </a:buClr>
              <a:buSzPct val="70000"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PLATINUM OFFERS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Powerful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local offers system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for dealerships to provide localized offers to reward customers with greater value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457200" y="1566358"/>
            <a:ext cx="3398857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31EB389-7D05-4A48-A970-32900F217CAB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10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9A1F902-213D-4388-B062-3447CBBE2480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94621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9CDA02-A9B8-4CF3-B062-8EFA769B5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"/>
          <a:stretch/>
        </p:blipFill>
        <p:spPr>
          <a:xfrm>
            <a:off x="4809067" y="171709"/>
            <a:ext cx="4312199" cy="4971791"/>
          </a:xfrm>
          <a:prstGeom prst="rect">
            <a:avLst/>
          </a:prstGeom>
        </p:spPr>
      </p:pic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489F14-B7BC-7B4A-9995-0ED1B8D57F47}"/>
              </a:ext>
            </a:extLst>
          </p:cNvPr>
          <p:cNvSpPr txBox="1"/>
          <p:nvPr/>
        </p:nvSpPr>
        <p:spPr>
          <a:xfrm>
            <a:off x="457200" y="380531"/>
            <a:ext cx="77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2800" dirty="0"/>
              <a:t>instant win game.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57201" y="1711191"/>
            <a:ext cx="48767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Loaded with $10,000 in guaranteed Instant Win prizes every month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Two $500 guaranteed Sweepstakes Gas Cash prizes every month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High-valued digital gift cards fulfilled instantly via email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Custom Branding for each Dealership 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Fun game to reveal prizes your customers have instantly won!</a:t>
            </a:r>
            <a:endParaRPr lang="en-US" sz="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557265" y="1329123"/>
            <a:ext cx="3398857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9CF13D-A4AD-4069-971E-AE9F8FAE7CBF}"/>
              </a:ext>
            </a:extLst>
          </p:cNvPr>
          <p:cNvSpPr txBox="1"/>
          <p:nvPr/>
        </p:nvSpPr>
        <p:spPr>
          <a:xfrm>
            <a:off x="457200" y="894379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Rewarding your potential customers every second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CAEDB0F-2438-43F6-8AB8-E8BDECB3057D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11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014FC25-94A3-4ADA-8B52-F6B24885AA73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42333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57202" y="1364546"/>
            <a:ext cx="367453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Pick the behaviors you want to reward: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Test drives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Signing up for emails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Opening emails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Completing surveys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Social posts or likes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Attending your event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Sharing with friends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Requesting price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Trade in</a:t>
            </a: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Direct mail responses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Use the API for live rewarding or Tokens to issue to customers.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457202" y="1290833"/>
            <a:ext cx="3398857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B6FA3AE-34BB-410D-8470-85001A38C490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12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0809991-FF52-4CB4-B9AF-08232A4289FE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A4E59-9225-49CE-9FE9-D4398FA521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36" r="23218" b="1136"/>
          <a:stretch/>
        </p:blipFill>
        <p:spPr>
          <a:xfrm>
            <a:off x="3512607" y="114300"/>
            <a:ext cx="5631393" cy="5029200"/>
          </a:xfrm>
          <a:prstGeom prst="rect">
            <a:avLst/>
          </a:prstGeom>
        </p:spPr>
      </p:pic>
      <p:sp>
        <p:nvSpPr>
          <p:cNvPr id="4" name="AutoShape 2" descr="Image result for ford logo">
            <a:extLst>
              <a:ext uri="{FF2B5EF4-FFF2-40B4-BE49-F238E27FC236}">
                <a16:creationId xmlns:a16="http://schemas.microsoft.com/office/drawing/2014/main" id="{31DB1E5D-52E8-468D-9A05-6E808700B1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ACAED-44E3-4D76-B898-2A127AA3DA0F}"/>
              </a:ext>
            </a:extLst>
          </p:cNvPr>
          <p:cNvSpPr txBox="1"/>
          <p:nvPr/>
        </p:nvSpPr>
        <p:spPr>
          <a:xfrm rot="20805903">
            <a:off x="3609006" y="-133810"/>
            <a:ext cx="112368" cy="110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https://pictures.dealer.com/c/cherokeewoodstockfordfd/1901/dfe6e2617216077f78184e09fcaf8a27x.jpg?impolicy=downsize&amp;h=120">
            <a:extLst>
              <a:ext uri="{FF2B5EF4-FFF2-40B4-BE49-F238E27FC236}">
                <a16:creationId xmlns:a16="http://schemas.microsoft.com/office/drawing/2014/main" id="{EA5775F7-2182-42C4-9129-CAB98500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903">
            <a:off x="5183641" y="1183578"/>
            <a:ext cx="1442672" cy="6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89A5C0-5C14-434E-B0FD-E5C2855676DC}"/>
              </a:ext>
            </a:extLst>
          </p:cNvPr>
          <p:cNvSpPr txBox="1"/>
          <p:nvPr/>
        </p:nvSpPr>
        <p:spPr>
          <a:xfrm>
            <a:off x="457200" y="685800"/>
            <a:ext cx="398318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flexible marketing tool.</a:t>
            </a:r>
            <a:endParaRPr lang="en-US" sz="2800" b="1" dirty="0">
              <a:solidFill>
                <a:srgbClr val="0A5B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8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D809F-BE9C-7D4F-9301-63A1A1ED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0" y="638532"/>
            <a:ext cx="5722620" cy="3866437"/>
          </a:xfrm>
          <a:prstGeom prst="rect">
            <a:avLst/>
          </a:prstGeom>
        </p:spPr>
      </p:pic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89A5C0-5C14-434E-B0FD-E5C2855676DC}"/>
              </a:ext>
            </a:extLst>
          </p:cNvPr>
          <p:cNvSpPr txBox="1"/>
          <p:nvPr/>
        </p:nvSpPr>
        <p:spPr>
          <a:xfrm>
            <a:off x="457200" y="685800"/>
            <a:ext cx="33988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win screen flow.</a:t>
            </a:r>
            <a:endParaRPr lang="en-US" sz="2800" b="1" dirty="0">
              <a:solidFill>
                <a:srgbClr val="0A5BC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89F14-B7BC-7B4A-9995-0ED1B8D57F47}"/>
              </a:ext>
            </a:extLst>
          </p:cNvPr>
          <p:cNvSpPr txBox="1"/>
          <p:nvPr/>
        </p:nvSpPr>
        <p:spPr>
          <a:xfrm>
            <a:off x="457201" y="1165931"/>
            <a:ext cx="2743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Players are shown they have won instantly and claiming their prize has never been easier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57201" y="2385131"/>
            <a:ext cx="3398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Winner Enter first/last name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Select which gift card they want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An email is sent with claim code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457200" y="2243149"/>
            <a:ext cx="2743198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C457D4-18D3-4276-8BB7-E6B9BCD2C1BF}"/>
              </a:ext>
            </a:extLst>
          </p:cNvPr>
          <p:cNvSpPr txBox="1"/>
          <p:nvPr/>
        </p:nvSpPr>
        <p:spPr>
          <a:xfrm>
            <a:off x="457199" y="3620416"/>
            <a:ext cx="274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Its that simple…….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1E3FFF2-33EF-4204-BC09-4C48C57758DA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13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D0D5B16-1D75-4EF7-9D76-857554E2A11F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70108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D809F-BE9C-7D4F-9301-63A1A1EDF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380" y="638532"/>
            <a:ext cx="1985998" cy="38664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89A5C0-5C14-434E-B0FD-E5C2855676DC}"/>
              </a:ext>
            </a:extLst>
          </p:cNvPr>
          <p:cNvSpPr txBox="1"/>
          <p:nvPr/>
        </p:nvSpPr>
        <p:spPr>
          <a:xfrm>
            <a:off x="457200" y="685800"/>
            <a:ext cx="29641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prize delivered.</a:t>
            </a:r>
            <a:endParaRPr lang="en-US" sz="2800" b="1" dirty="0">
              <a:solidFill>
                <a:srgbClr val="0A5BC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89F14-B7BC-7B4A-9995-0ED1B8D57F47}"/>
              </a:ext>
            </a:extLst>
          </p:cNvPr>
          <p:cNvSpPr txBox="1"/>
          <p:nvPr/>
        </p:nvSpPr>
        <p:spPr>
          <a:xfrm>
            <a:off x="457201" y="1165931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Prizes in the hands of winners instantly!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57201" y="2385131"/>
            <a:ext cx="28860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Game screen shows choice 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Email sent with claim instruction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One more click and your spending your reward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Unclaimed rewards are emailed over a 14 day period with a reminder to claim prize 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457201" y="2098699"/>
            <a:ext cx="2743198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C99A28A-8213-4BCF-9F75-FAC683534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59" y="667281"/>
            <a:ext cx="3410866" cy="3837687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559BB3-3A96-4DEA-9C43-F3D2A0846612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14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167B6A5-81A6-4DF5-926A-0E70954EE8DE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53749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89A5C0-5C14-434E-B0FD-E5C2855676DC}"/>
              </a:ext>
            </a:extLst>
          </p:cNvPr>
          <p:cNvSpPr txBox="1"/>
          <p:nvPr/>
        </p:nvSpPr>
        <p:spPr>
          <a:xfrm>
            <a:off x="457199" y="685800"/>
            <a:ext cx="32956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driving to platinum.</a:t>
            </a:r>
            <a:endParaRPr lang="en-US" sz="2800" b="1" dirty="0">
              <a:solidFill>
                <a:srgbClr val="0A5BC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89F14-B7BC-7B4A-9995-0ED1B8D57F47}"/>
              </a:ext>
            </a:extLst>
          </p:cNvPr>
          <p:cNvSpPr txBox="1"/>
          <p:nvPr/>
        </p:nvSpPr>
        <p:spPr>
          <a:xfrm>
            <a:off x="457201" y="1165931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Non-winners are immediately taken to a platinum club opportunity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57201" y="2385131"/>
            <a:ext cx="33988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They are still entered into $500 Gas Cash Sweepstakes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Player is taken to Platinum club explore screen where they can see the incredible value for $5 month</a:t>
            </a:r>
          </a:p>
          <a:p>
            <a:pPr marL="285750" indent="-285750"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Easy Join/sign-up and pay flow.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457201" y="2098699"/>
            <a:ext cx="2743198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EB4C9E1-8229-4A30-9AF6-6F66C1FB357B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15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E28B1E1-7871-4447-8246-7D2CC2EA59F8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D99A2-D916-43EA-8A4C-094980FD9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448"/>
          <a:stretch/>
        </p:blipFill>
        <p:spPr>
          <a:xfrm>
            <a:off x="5820645" y="456319"/>
            <a:ext cx="1952123" cy="3784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BE70AF-1AFD-4B15-882A-9218D8673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02"/>
          <a:stretch/>
        </p:blipFill>
        <p:spPr>
          <a:xfrm>
            <a:off x="7772768" y="456318"/>
            <a:ext cx="1371232" cy="378401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D8B2F76-1003-44E9-8FB0-42D33FC97D49}"/>
              </a:ext>
            </a:extLst>
          </p:cNvPr>
          <p:cNvSpPr txBox="1"/>
          <p:nvPr/>
        </p:nvSpPr>
        <p:spPr>
          <a:xfrm>
            <a:off x="6393192" y="-517831"/>
            <a:ext cx="120302" cy="1144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https://pictures.dealer.com/c/cherokeewoodstockfordfd/1901/dfe6e2617216077f78184e09fcaf8a27x.jpg?impolicy=downsize&amp;h=120">
            <a:extLst>
              <a:ext uri="{FF2B5EF4-FFF2-40B4-BE49-F238E27FC236}">
                <a16:creationId xmlns:a16="http://schemas.microsoft.com/office/drawing/2014/main" id="{8723E52D-036D-42ED-AE0D-97D7D71C3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1"/>
          <a:stretch/>
        </p:blipFill>
        <p:spPr bwMode="auto">
          <a:xfrm>
            <a:off x="7970627" y="724066"/>
            <a:ext cx="1173373" cy="7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489F14-B7BC-7B4A-9995-0ED1B8D57F47}"/>
              </a:ext>
            </a:extLst>
          </p:cNvPr>
          <p:cNvSpPr txBox="1"/>
          <p:nvPr/>
        </p:nvSpPr>
        <p:spPr>
          <a:xfrm>
            <a:off x="457200" y="380531"/>
            <a:ext cx="77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2800" dirty="0"/>
              <a:t>platinum club offers platform.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09094" y="1625337"/>
            <a:ext cx="598875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Membership based program 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Dealers can launch their own sweepstakes in minutes for ONLY their dealership customers whenever they need 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Dealers can add their own offers for products, services or partnership deals to move lagged inventory or fill slow service dates.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The Prize Machine team will add national and local offers that all dealerships can use to engage their Platinum members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557265" y="1186248"/>
            <a:ext cx="3398857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ADFE5725-2B27-4FCA-B2B4-2BD4EFDB0D0D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16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9F070857-ADF0-49E2-BFEB-ABD013E6F04F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891CA-77E4-4C1E-81A2-D4D8BE3EB902}"/>
              </a:ext>
            </a:extLst>
          </p:cNvPr>
          <p:cNvGrpSpPr/>
          <p:nvPr/>
        </p:nvGrpSpPr>
        <p:grpSpPr>
          <a:xfrm>
            <a:off x="6513479" y="107408"/>
            <a:ext cx="2324100" cy="4619625"/>
            <a:chOff x="6513479" y="261937"/>
            <a:chExt cx="2324100" cy="46196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A93A21-7EF6-4909-AA0E-DCDADCB68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479" y="261937"/>
              <a:ext cx="2324100" cy="46196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82EF84-8F41-43B5-A2B6-18A3A596C285}"/>
                </a:ext>
              </a:extLst>
            </p:cNvPr>
            <p:cNvSpPr txBox="1"/>
            <p:nvPr/>
          </p:nvSpPr>
          <p:spPr>
            <a:xfrm>
              <a:off x="6574613" y="1444337"/>
              <a:ext cx="22237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i="1" dirty="0">
                  <a:solidFill>
                    <a:schemeClr val="bg1"/>
                  </a:solidFill>
                </a:rPr>
                <a:t>Platinum Club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8124E9-DD29-4F85-A3D5-4098D1D0735B}"/>
                </a:ext>
              </a:extLst>
            </p:cNvPr>
            <p:cNvSpPr txBox="1"/>
            <p:nvPr/>
          </p:nvSpPr>
          <p:spPr>
            <a:xfrm>
              <a:off x="6675163" y="1719380"/>
              <a:ext cx="200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A5BC3"/>
                </a:buClr>
                <a:buSzPct val="70000"/>
              </a:pPr>
              <a:r>
                <a:rPr lang="en-US" sz="800" dirty="0">
                  <a:solidFill>
                    <a:srgbClr val="0CC9E7"/>
                  </a:solidFill>
                </a:rPr>
                <a:t>Join the Platinum Club for as low as $5 per month or $50 per year and instantly get these incredible Platinum Club offers: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2B4773-2504-4587-95C9-26989A66157F}"/>
                </a:ext>
              </a:extLst>
            </p:cNvPr>
            <p:cNvSpPr txBox="1"/>
            <p:nvPr/>
          </p:nvSpPr>
          <p:spPr>
            <a:xfrm>
              <a:off x="6675163" y="2249038"/>
              <a:ext cx="1929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r>
                <a:rPr lang="en-US" sz="600" dirty="0">
                  <a:solidFill>
                    <a:schemeClr val="bg1"/>
                  </a:solidFill>
                </a:rPr>
                <a:t>Free Appetizers every month from Applebee’s</a:t>
              </a:r>
            </a:p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r>
                <a:rPr lang="en-US" sz="600" dirty="0">
                  <a:solidFill>
                    <a:schemeClr val="bg1"/>
                  </a:solidFill>
                </a:rPr>
                <a:t>$ free Marathon Gas</a:t>
              </a:r>
            </a:p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r>
                <a:rPr lang="en-US" sz="600" dirty="0">
                  <a:solidFill>
                    <a:schemeClr val="bg1"/>
                  </a:solidFill>
                </a:rPr>
                <a:t>4 free Oil changes a year</a:t>
              </a:r>
            </a:p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r>
                <a:rPr lang="en-US" sz="600" dirty="0">
                  <a:solidFill>
                    <a:schemeClr val="bg1"/>
                  </a:solidFill>
                </a:rPr>
                <a:t>1 Free tire balance per year</a:t>
              </a:r>
            </a:p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r>
                <a:rPr lang="en-US" sz="600" dirty="0">
                  <a:solidFill>
                    <a:schemeClr val="bg1"/>
                  </a:solidFill>
                </a:rPr>
                <a:t>Entries into the Quarterly ‘Win a Ford” Draw</a:t>
              </a:r>
            </a:p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r>
                <a:rPr lang="en-US" sz="600" dirty="0">
                  <a:solidFill>
                    <a:schemeClr val="bg1"/>
                  </a:solidFill>
                </a:rPr>
                <a:t>Free Instant Win chance Every Month in the over $10,000 in prize</a:t>
              </a:r>
            </a:p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r>
                <a:rPr lang="en-US" sz="600" dirty="0">
                  <a:solidFill>
                    <a:schemeClr val="bg1"/>
                  </a:solidFill>
                </a:rPr>
                <a:t>Other great local offers as they join the platinum program</a:t>
              </a:r>
            </a:p>
            <a:p>
              <a:pPr marL="285750" indent="-285750">
                <a:buClr>
                  <a:srgbClr val="0CC9E7"/>
                </a:buClr>
                <a:buSzPct val="70000"/>
                <a:buFont typeface=".AppleSystemUIFont"/>
                <a:buChar char="+"/>
              </a:pPr>
              <a:endParaRPr lang="en-US" sz="600" dirty="0">
                <a:solidFill>
                  <a:schemeClr val="bg1"/>
                </a:solidFill>
              </a:endParaRPr>
            </a:p>
          </p:txBody>
        </p:sp>
        <p:pic>
          <p:nvPicPr>
            <p:cNvPr id="1032" name="Picture 8" descr="Image result for join now button">
              <a:extLst>
                <a:ext uri="{FF2B5EF4-FFF2-40B4-BE49-F238E27FC236}">
                  <a16:creationId xmlns:a16="http://schemas.microsoft.com/office/drawing/2014/main" id="{1EA40641-4247-436D-9B7F-955E2EFCC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252" y1="59322" x2="14252" y2="59322"/>
                          <a14:foregroundMark x1="23364" y1="62712" x2="23364" y2="62712"/>
                          <a14:foregroundMark x1="21729" y1="51695" x2="21729" y2="51695"/>
                          <a14:foregroundMark x1="21729" y1="51695" x2="21729" y2="51695"/>
                          <a14:foregroundMark x1="14953" y1="50847" x2="14953" y2="50847"/>
                          <a14:foregroundMark x1="28037" y1="55085" x2="28037" y2="55085"/>
                          <a14:foregroundMark x1="29673" y1="55085" x2="31542" y2="55932"/>
                          <a14:foregroundMark x1="37150" y1="55932" x2="37150" y2="55932"/>
                          <a14:foregroundMark x1="37383" y1="55932" x2="34112" y2="55932"/>
                          <a14:foregroundMark x1="30841" y1="54237" x2="28505" y2="53390"/>
                          <a14:foregroundMark x1="23598" y1="50847" x2="17056" y2="60169"/>
                          <a14:foregroundMark x1="17056" y1="60169" x2="17056" y2="60169"/>
                          <a14:foregroundMark x1="22196" y1="57627" x2="30140" y2="56780"/>
                          <a14:foregroundMark x1="31542" y1="55932" x2="31542" y2="55932"/>
                          <a14:foregroundMark x1="31776" y1="55932" x2="31776" y2="55932"/>
                          <a14:foregroundMark x1="41589" y1="52542" x2="44159" y2="53390"/>
                          <a14:foregroundMark x1="44393" y1="53390" x2="44393" y2="53390"/>
                          <a14:foregroundMark x1="51869" y1="51695" x2="51869" y2="51695"/>
                          <a14:foregroundMark x1="51869" y1="51695" x2="57477" y2="50847"/>
                          <a14:foregroundMark x1="57477" y1="50847" x2="58178" y2="51695"/>
                          <a14:foregroundMark x1="59579" y1="51695" x2="66589" y2="53390"/>
                          <a14:foregroundMark x1="66822" y1="53390" x2="66822" y2="53390"/>
                          <a14:foregroundMark x1="64252" y1="52542" x2="61449" y2="52542"/>
                          <a14:foregroundMark x1="45327" y1="61864" x2="45327" y2="61864"/>
                          <a14:foregroundMark x1="49299" y1="63559" x2="49299" y2="63559"/>
                          <a14:foregroundMark x1="48131" y1="61017" x2="48131" y2="61017"/>
                          <a14:foregroundMark x1="87383" y1="47458" x2="87383" y2="47458"/>
                          <a14:foregroundMark x1="84112" y1="51695" x2="84112" y2="51695"/>
                          <a14:foregroundMark x1="66822" y1="62712" x2="66822" y2="62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471" y="3224138"/>
              <a:ext cx="900113" cy="24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incredible ford picture">
              <a:extLst>
                <a:ext uri="{FF2B5EF4-FFF2-40B4-BE49-F238E27FC236}">
                  <a16:creationId xmlns:a16="http://schemas.microsoft.com/office/drawing/2014/main" id="{FAC85BA5-8B2A-4E7F-A28F-B40899F29E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61" b="100000" l="126" r="100000">
                          <a14:foregroundMark x1="5429" y1="40845" x2="5429" y2="40845"/>
                          <a14:foregroundMark x1="6818" y1="37746" x2="6818" y2="37746"/>
                          <a14:foregroundMark x1="6566" y1="35211" x2="6566" y2="35211"/>
                          <a14:foregroundMark x1="41793" y1="15493" x2="41793" y2="15493"/>
                          <a14:foregroundMark x1="77778" y1="23944" x2="77778" y2="23944"/>
                          <a14:foregroundMark x1="76263" y1="20845" x2="76263" y2="20845"/>
                          <a14:foregroundMark x1="74874" y1="20845" x2="74874" y2="20845"/>
                          <a14:foregroundMark x1="72601" y1="16620" x2="72601" y2="16620"/>
                          <a14:foregroundMark x1="76894" y1="20000" x2="76894" y2="20000"/>
                          <a14:foregroundMark x1="75000" y1="18592" x2="75000" y2="18592"/>
                          <a14:foregroundMark x1="73990" y1="18028" x2="73990" y2="18028"/>
                          <a14:foregroundMark x1="57828" y1="9859" x2="57828" y2="9859"/>
                          <a14:foregroundMark x1="54419" y1="9014" x2="54419" y2="9014"/>
                          <a14:foregroundMark x1="59470" y1="9577" x2="59470" y2="9577"/>
                          <a14:foregroundMark x1="61111" y1="10423" x2="61364" y2="10423"/>
                          <a14:foregroundMark x1="61995" y1="10423" x2="61995" y2="10423"/>
                          <a14:foregroundMark x1="63510" y1="10704" x2="63510" y2="10704"/>
                          <a14:foregroundMark x1="64394" y1="11268" x2="64394" y2="11268"/>
                          <a14:foregroundMark x1="65025" y1="10986" x2="65025" y2="10986"/>
                          <a14:foregroundMark x1="64015" y1="10704" x2="64015" y2="10704"/>
                          <a14:foregroundMark x1="65657" y1="11831" x2="65657" y2="11831"/>
                          <a14:foregroundMark x1="66414" y1="11831" x2="66414" y2="11831"/>
                          <a14:foregroundMark x1="66919" y1="12394" x2="66919" y2="12394"/>
                          <a14:foregroundMark x1="67424" y1="12394" x2="67424" y2="12394"/>
                          <a14:foregroundMark x1="67803" y1="12958" x2="67803" y2="12958"/>
                          <a14:foregroundMark x1="68308" y1="13239" x2="68308" y2="13239"/>
                          <a14:foregroundMark x1="68561" y1="13239" x2="68561" y2="13239"/>
                          <a14:foregroundMark x1="69318" y1="14366" x2="69318" y2="14366"/>
                          <a14:foregroundMark x1="69066" y1="13521" x2="69066" y2="13521"/>
                          <a14:foregroundMark x1="70076" y1="14930" x2="70076" y2="14930"/>
                          <a14:foregroundMark x1="26136" y1="26197" x2="26136" y2="26197"/>
                          <a14:foregroundMark x1="27652" y1="24507" x2="27652" y2="245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41068" y="3546166"/>
              <a:ext cx="2068917" cy="92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3F69C09-1BB7-43CA-BF02-8A2DCFAC13C8}"/>
              </a:ext>
            </a:extLst>
          </p:cNvPr>
          <p:cNvSpPr txBox="1"/>
          <p:nvPr/>
        </p:nvSpPr>
        <p:spPr>
          <a:xfrm>
            <a:off x="5293446" y="-826047"/>
            <a:ext cx="131358" cy="2796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" descr="https://pictures.dealer.com/c/cherokeewoodstockfordfd/1901/dfe6e2617216077f78184e09fcaf8a27x.jpg?impolicy=downsize&amp;h=120">
            <a:extLst>
              <a:ext uri="{FF2B5EF4-FFF2-40B4-BE49-F238E27FC236}">
                <a16:creationId xmlns:a16="http://schemas.microsoft.com/office/drawing/2014/main" id="{F8B81E90-090A-4904-98F2-C60B96BF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81" y="512666"/>
            <a:ext cx="1686484" cy="8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2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EDFE5C-D392-1E4B-B4BC-DD8723F15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logo-IC-icon.png">
            <a:extLst>
              <a:ext uri="{FF2B5EF4-FFF2-40B4-BE49-F238E27FC236}">
                <a16:creationId xmlns:a16="http://schemas.microsoft.com/office/drawing/2014/main" id="{3EAA3E47-17D1-BD46-A840-8046E34D8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C6E4B5D-AB35-436A-9635-9ECEDF23DC91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17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4C1107E-5860-45BC-A2D7-A8903AF5B913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66771-C293-4397-A960-2BB2C56EF6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/>
        </p:blipFill>
        <p:spPr>
          <a:xfrm>
            <a:off x="134461" y="242717"/>
            <a:ext cx="4191001" cy="4740763"/>
          </a:xfrm>
          <a:prstGeom prst="rect">
            <a:avLst/>
          </a:prstGeom>
        </p:spPr>
      </p:pic>
      <p:pic>
        <p:nvPicPr>
          <p:cNvPr id="10" name="Picture 2" descr="https://pictures.dealer.com/c/cherokeewoodstockfordfd/1901/dfe6e2617216077f78184e09fcaf8a27x.jpg?impolicy=downsize&amp;h=120">
            <a:extLst>
              <a:ext uri="{FF2B5EF4-FFF2-40B4-BE49-F238E27FC236}">
                <a16:creationId xmlns:a16="http://schemas.microsoft.com/office/drawing/2014/main" id="{8AEDB8A2-7F1E-452B-B765-E03914BD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36" y="430305"/>
            <a:ext cx="1813512" cy="8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9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58958-2AAD-1047-9199-B05634E4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CF463FE-9FD6-4B23-A2F6-94997C75CC2A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18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01271FF-76A7-4BD9-8651-99D7889039AA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50152-04ED-484B-B4EA-892DE930ED90}"/>
              </a:ext>
            </a:extLst>
          </p:cNvPr>
          <p:cNvSpPr txBox="1"/>
          <p:nvPr/>
        </p:nvSpPr>
        <p:spPr>
          <a:xfrm>
            <a:off x="5536402" y="-1132199"/>
            <a:ext cx="131358" cy="2796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pictures.dealer.com/c/cherokeewoodstockfordfd/1901/dfe6e2617216077f78184e09fcaf8a27x.jpg?impolicy=downsize&amp;h=120">
            <a:extLst>
              <a:ext uri="{FF2B5EF4-FFF2-40B4-BE49-F238E27FC236}">
                <a16:creationId xmlns:a16="http://schemas.microsoft.com/office/drawing/2014/main" id="{F935BAF8-6646-4AED-8C7D-B2FD19B7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37" y="206514"/>
            <a:ext cx="1686484" cy="8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58958-2AAD-1047-9199-B05634E4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20"/>
            <a:ext cx="9144000" cy="5143500"/>
          </a:xfrm>
          <a:prstGeom prst="rect">
            <a:avLst/>
          </a:prstGeom>
        </p:spPr>
      </p:pic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021ABEE-DCA4-4B46-8005-023A23787836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19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B91B9CC-105F-44E9-8479-1957C10E648A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E702A-1E22-4BDA-8A54-0F7E74F14CBD}"/>
              </a:ext>
            </a:extLst>
          </p:cNvPr>
          <p:cNvSpPr txBox="1"/>
          <p:nvPr/>
        </p:nvSpPr>
        <p:spPr>
          <a:xfrm>
            <a:off x="5214043" y="-320040"/>
            <a:ext cx="141252" cy="190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pictures.dealer.com/c/cherokeewoodstockfordfd/1901/dfe6e2617216077f78184e09fcaf8a27x.jpg?impolicy=downsize&amp;h=120">
            <a:extLst>
              <a:ext uri="{FF2B5EF4-FFF2-40B4-BE49-F238E27FC236}">
                <a16:creationId xmlns:a16="http://schemas.microsoft.com/office/drawing/2014/main" id="{D40DBD7C-7E26-45FC-80C7-2F3E0F85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98" y="0"/>
            <a:ext cx="1813512" cy="8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3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H="1">
            <a:off x="1524000" y="2876550"/>
            <a:ext cx="3498627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0" y="1067966"/>
            <a:ext cx="32885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Today’s Agenda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0" y="1734589"/>
            <a:ext cx="352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A5BC3"/>
              </a:buClr>
              <a:buSzPct val="70000"/>
              <a:buFont typeface="Lucida Grande"/>
              <a:buChar char="+"/>
            </a:pPr>
            <a:r>
              <a:rPr lang="en-US" sz="1200" dirty="0">
                <a:solidFill>
                  <a:srgbClr val="747474"/>
                </a:solidFill>
              </a:rPr>
              <a:t>Overview of IC Group </a:t>
            </a:r>
          </a:p>
          <a:p>
            <a:pPr marL="171450" lvl="0" indent="-171450">
              <a:lnSpc>
                <a:spcPct val="150000"/>
              </a:lnSpc>
              <a:buClr>
                <a:srgbClr val="0A5BC3"/>
              </a:buClr>
              <a:buSzPct val="70000"/>
              <a:buFont typeface="Lucida Grande"/>
              <a:buChar char="+"/>
            </a:pPr>
            <a:r>
              <a:rPr lang="en-US" sz="1200" dirty="0">
                <a:solidFill>
                  <a:srgbClr val="747474"/>
                </a:solidFill>
              </a:rPr>
              <a:t>Our approach to Loyalty &amp; Incentives</a:t>
            </a:r>
          </a:p>
          <a:p>
            <a:pPr marL="171450" lvl="0" indent="-171450">
              <a:lnSpc>
                <a:spcPct val="150000"/>
              </a:lnSpc>
              <a:buClr>
                <a:srgbClr val="0A5BC3"/>
              </a:buClr>
              <a:buSzPct val="70000"/>
              <a:buFont typeface="Lucida Grande"/>
              <a:buChar char="+"/>
            </a:pPr>
            <a:r>
              <a:rPr lang="en-US" sz="1200" dirty="0">
                <a:solidFill>
                  <a:srgbClr val="747474"/>
                </a:solidFill>
              </a:rPr>
              <a:t>Case Studies</a:t>
            </a:r>
          </a:p>
          <a:p>
            <a:pPr marL="171450" lvl="0" indent="-171450">
              <a:lnSpc>
                <a:spcPct val="150000"/>
              </a:lnSpc>
              <a:buClr>
                <a:srgbClr val="0A5BC3"/>
              </a:buClr>
              <a:buSzPct val="70000"/>
              <a:buFont typeface="Lucida Grande"/>
              <a:buChar char="+"/>
            </a:pPr>
            <a:endParaRPr lang="en-US" sz="1200" dirty="0">
              <a:solidFill>
                <a:srgbClr val="74747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81570" cy="5140715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0" y="4925271"/>
            <a:ext cx="332019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E3E3E3"/>
                </a:solidFill>
                <a:latin typeface="Calibri"/>
                <a:cs typeface="Calibri"/>
              </a:rPr>
              <a:pPr/>
              <a:t>2</a:t>
            </a:fld>
            <a:endParaRPr lang="en-US" sz="800" dirty="0">
              <a:solidFill>
                <a:srgbClr val="E3E3E3"/>
              </a:solidFill>
              <a:latin typeface="Calibri"/>
              <a:cs typeface="Calibri"/>
            </a:endParaRPr>
          </a:p>
        </p:txBody>
      </p:sp>
      <p:pic>
        <p:nvPicPr>
          <p:cNvPr id="15" name="Picture 14" descr="icon-computer-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60" y="756473"/>
            <a:ext cx="425450" cy="260350"/>
          </a:xfrm>
          <a:prstGeom prst="rect">
            <a:avLst/>
          </a:prstGeom>
        </p:spPr>
      </p:pic>
      <p:pic>
        <p:nvPicPr>
          <p:cNvPr id="16" name="Picture 15" descr="icon-doc1-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35" y="3837756"/>
            <a:ext cx="444500" cy="400050"/>
          </a:xfrm>
          <a:prstGeom prst="rect">
            <a:avLst/>
          </a:prstGeom>
        </p:spPr>
      </p:pic>
      <p:pic>
        <p:nvPicPr>
          <p:cNvPr id="17" name="Picture 16" descr="icon-flash-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85" y="2273239"/>
            <a:ext cx="279400" cy="4254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3074806"/>
            <a:ext cx="857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cap="all" dirty="0"/>
              <a:t>Our goal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3349773"/>
            <a:ext cx="332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747474"/>
                </a:solidFill>
              </a:rPr>
              <a:t>Is to show you best-in-class programs and concepts that will help you achieve your business and marketing objectives </a:t>
            </a:r>
          </a:p>
        </p:txBody>
      </p:sp>
      <p:pic>
        <p:nvPicPr>
          <p:cNvPr id="12" name="Picture 11" descr="logo-IC-icon.png">
            <a:extLst>
              <a:ext uri="{FF2B5EF4-FFF2-40B4-BE49-F238E27FC236}">
                <a16:creationId xmlns:a16="http://schemas.microsoft.com/office/drawing/2014/main" id="{2EBC63DF-0F69-497F-A82C-B12A80DFA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E7DA5-152B-8448-9BDE-5DFBDB82566C}"/>
              </a:ext>
            </a:extLst>
          </p:cNvPr>
          <p:cNvSpPr txBox="1"/>
          <p:nvPr/>
        </p:nvSpPr>
        <p:spPr>
          <a:xfrm>
            <a:off x="2021975" y="878911"/>
            <a:ext cx="48615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Platinum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3EFBA-AA11-7045-974E-77DD6025720C}"/>
              </a:ext>
            </a:extLst>
          </p:cNvPr>
          <p:cNvSpPr txBox="1"/>
          <p:nvPr/>
        </p:nvSpPr>
        <p:spPr>
          <a:xfrm>
            <a:off x="1539241" y="1553730"/>
            <a:ext cx="600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A5BC3"/>
              </a:buClr>
              <a:buSzPct val="70000"/>
            </a:pPr>
            <a:r>
              <a:rPr lang="en-US" sz="1600" dirty="0">
                <a:solidFill>
                  <a:srgbClr val="0CC9E7"/>
                </a:solidFill>
              </a:rPr>
              <a:t>Join the Platinum Club for as low as $5 per month or $50 per year and instantly get these incredible Platinum Club offers: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6E938-43FD-0548-B381-DA2DF04650FF}"/>
              </a:ext>
            </a:extLst>
          </p:cNvPr>
          <p:cNvSpPr txBox="1"/>
          <p:nvPr/>
        </p:nvSpPr>
        <p:spPr>
          <a:xfrm>
            <a:off x="1535236" y="2471204"/>
            <a:ext cx="27127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Free appetizers every month from Applebee’s</a:t>
            </a:r>
          </a:p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$ free Marathon Gas</a:t>
            </a:r>
          </a:p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4 free oil changes a year</a:t>
            </a:r>
          </a:p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1 free tire balance per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81400-E745-124F-80BF-C66E51C62E73}"/>
              </a:ext>
            </a:extLst>
          </p:cNvPr>
          <p:cNvSpPr txBox="1"/>
          <p:nvPr/>
        </p:nvSpPr>
        <p:spPr>
          <a:xfrm>
            <a:off x="4572000" y="2458692"/>
            <a:ext cx="38202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Entries into the quarterly ‘Win a Mustang ” draw</a:t>
            </a:r>
          </a:p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Sweepstakes offers from dealership</a:t>
            </a:r>
          </a:p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Dealership partner offers</a:t>
            </a:r>
          </a:p>
          <a:p>
            <a:pPr marL="285750" indent="-285750">
              <a:buClr>
                <a:srgbClr val="0CC9E7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/>
                </a:solidFill>
              </a:rPr>
              <a:t>Other great local offers as they join the platinum program</a:t>
            </a:r>
          </a:p>
        </p:txBody>
      </p:sp>
      <p:pic>
        <p:nvPicPr>
          <p:cNvPr id="16" name="Picture 8" descr="Image result for join now button">
            <a:extLst>
              <a:ext uri="{FF2B5EF4-FFF2-40B4-BE49-F238E27FC236}">
                <a16:creationId xmlns:a16="http://schemas.microsoft.com/office/drawing/2014/main" id="{33219B35-1D2D-48D6-AE7C-D3D7C714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252" y1="59322" x2="14252" y2="59322"/>
                        <a14:foregroundMark x1="23364" y1="62712" x2="23364" y2="62712"/>
                        <a14:foregroundMark x1="21729" y1="51695" x2="21729" y2="51695"/>
                        <a14:foregroundMark x1="21729" y1="51695" x2="21729" y2="51695"/>
                        <a14:foregroundMark x1="14953" y1="50847" x2="14953" y2="50847"/>
                        <a14:foregroundMark x1="28037" y1="55085" x2="28037" y2="55085"/>
                        <a14:foregroundMark x1="29673" y1="55085" x2="31542" y2="55932"/>
                        <a14:foregroundMark x1="37150" y1="55932" x2="37150" y2="55932"/>
                        <a14:foregroundMark x1="37383" y1="55932" x2="34112" y2="55932"/>
                        <a14:foregroundMark x1="30841" y1="54237" x2="28505" y2="53390"/>
                        <a14:foregroundMark x1="23598" y1="50847" x2="17056" y2="60169"/>
                        <a14:foregroundMark x1="17056" y1="60169" x2="17056" y2="60169"/>
                        <a14:foregroundMark x1="22196" y1="57627" x2="30140" y2="56780"/>
                        <a14:foregroundMark x1="31542" y1="55932" x2="31542" y2="55932"/>
                        <a14:foregroundMark x1="31776" y1="55932" x2="31776" y2="55932"/>
                        <a14:foregroundMark x1="41589" y1="52542" x2="44159" y2="53390"/>
                        <a14:foregroundMark x1="44393" y1="53390" x2="44393" y2="53390"/>
                        <a14:foregroundMark x1="51869" y1="51695" x2="51869" y2="51695"/>
                        <a14:foregroundMark x1="51869" y1="51695" x2="57477" y2="50847"/>
                        <a14:foregroundMark x1="57477" y1="50847" x2="58178" y2="51695"/>
                        <a14:foregroundMark x1="59579" y1="51695" x2="66589" y2="53390"/>
                        <a14:foregroundMark x1="66822" y1="53390" x2="66822" y2="53390"/>
                        <a14:foregroundMark x1="64252" y1="52542" x2="61449" y2="52542"/>
                        <a14:foregroundMark x1="45327" y1="61864" x2="45327" y2="61864"/>
                        <a14:foregroundMark x1="49299" y1="63559" x2="49299" y2="63559"/>
                        <a14:foregroundMark x1="48131" y1="61017" x2="48131" y2="61017"/>
                        <a14:foregroundMark x1="87383" y1="47458" x2="87383" y2="47458"/>
                        <a14:foregroundMark x1="84112" y1="51695" x2="84112" y2="51695"/>
                        <a14:foregroundMark x1="66822" y1="62712" x2="66822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57" y="4010770"/>
            <a:ext cx="1552755" cy="4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incredible ford picture">
            <a:extLst>
              <a:ext uri="{FF2B5EF4-FFF2-40B4-BE49-F238E27FC236}">
                <a16:creationId xmlns:a16="http://schemas.microsoft.com/office/drawing/2014/main" id="{BF7444BB-C598-4B89-A6F2-AC63B5FD9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1" b="100000" l="126" r="100000">
                        <a14:foregroundMark x1="5429" y1="40845" x2="5429" y2="40845"/>
                        <a14:foregroundMark x1="6818" y1="37746" x2="6818" y2="37746"/>
                        <a14:foregroundMark x1="6566" y1="35211" x2="6566" y2="35211"/>
                        <a14:foregroundMark x1="41793" y1="15493" x2="41793" y2="15493"/>
                        <a14:foregroundMark x1="77778" y1="23944" x2="77778" y2="23944"/>
                        <a14:foregroundMark x1="76263" y1="20845" x2="76263" y2="20845"/>
                        <a14:foregroundMark x1="74874" y1="20845" x2="74874" y2="20845"/>
                        <a14:foregroundMark x1="72601" y1="16620" x2="72601" y2="16620"/>
                        <a14:foregroundMark x1="76894" y1="20000" x2="76894" y2="20000"/>
                        <a14:foregroundMark x1="75000" y1="18592" x2="75000" y2="18592"/>
                        <a14:foregroundMark x1="73990" y1="18028" x2="73990" y2="18028"/>
                        <a14:foregroundMark x1="57828" y1="9859" x2="57828" y2="9859"/>
                        <a14:foregroundMark x1="54419" y1="9014" x2="54419" y2="9014"/>
                        <a14:foregroundMark x1="59470" y1="9577" x2="59470" y2="9577"/>
                        <a14:foregroundMark x1="61111" y1="10423" x2="61364" y2="10423"/>
                        <a14:foregroundMark x1="61995" y1="10423" x2="61995" y2="10423"/>
                        <a14:foregroundMark x1="63510" y1="10704" x2="63510" y2="10704"/>
                        <a14:foregroundMark x1="64394" y1="11268" x2="64394" y2="11268"/>
                        <a14:foregroundMark x1="65025" y1="10986" x2="65025" y2="10986"/>
                        <a14:foregroundMark x1="64015" y1="10704" x2="64015" y2="10704"/>
                        <a14:foregroundMark x1="65657" y1="11831" x2="65657" y2="11831"/>
                        <a14:foregroundMark x1="66414" y1="11831" x2="66414" y2="11831"/>
                        <a14:foregroundMark x1="66919" y1="12394" x2="66919" y2="12394"/>
                        <a14:foregroundMark x1="67424" y1="12394" x2="67424" y2="12394"/>
                        <a14:foregroundMark x1="67803" y1="12958" x2="67803" y2="12958"/>
                        <a14:foregroundMark x1="68308" y1="13239" x2="68308" y2="13239"/>
                        <a14:foregroundMark x1="68561" y1="13239" x2="68561" y2="13239"/>
                        <a14:foregroundMark x1="69318" y1="14366" x2="69318" y2="14366"/>
                        <a14:foregroundMark x1="69066" y1="13521" x2="69066" y2="13521"/>
                        <a14:foregroundMark x1="70076" y1="14930" x2="70076" y2="14930"/>
                        <a14:foregroundMark x1="26136" y1="26197" x2="26136" y2="26197"/>
                        <a14:foregroundMark x1="27652" y1="24507" x2="27652" y2="24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0366" y="3377341"/>
            <a:ext cx="4023634" cy="18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EBA47FB-AC37-495E-87D4-C38560B482D7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20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C2F9BBF-C8DD-43BC-AAEB-7629D204FCCB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  <p:pic>
        <p:nvPicPr>
          <p:cNvPr id="3074" name="Picture 2" descr="https://pictures.dealer.com/c/cherokeewoodstockfordfd/1901/dfe6e2617216077f78184e09fcaf8a27x.jpg?impolicy=downsize&amp;h=120">
            <a:extLst>
              <a:ext uri="{FF2B5EF4-FFF2-40B4-BE49-F238E27FC236}">
                <a16:creationId xmlns:a16="http://schemas.microsoft.com/office/drawing/2014/main" id="{E653EED7-9C09-4D71-AEF8-37661A7C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20" y="206514"/>
            <a:ext cx="1686484" cy="8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2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C90D841-314B-4410-9267-DBD9C6C8241B}"/>
              </a:ext>
            </a:extLst>
          </p:cNvPr>
          <p:cNvSpPr txBox="1"/>
          <p:nvPr/>
        </p:nvSpPr>
        <p:spPr>
          <a:xfrm>
            <a:off x="2065787" y="947172"/>
            <a:ext cx="36225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latin typeface="Arial"/>
                <a:cs typeface="Arial"/>
              </a:rPr>
              <a:t>Kelly Crerar – </a:t>
            </a:r>
            <a:r>
              <a:rPr lang="en-US" sz="1200" dirty="0">
                <a:latin typeface="Arial"/>
                <a:cs typeface="Arial"/>
              </a:rPr>
              <a:t>Partner IC Group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Email:		 </a:t>
            </a:r>
            <a:r>
              <a:rPr lang="en-US" sz="1200" dirty="0">
                <a:latin typeface="Arial"/>
                <a:cs typeface="Arial"/>
                <a:hlinkClick r:id="rId3"/>
              </a:rPr>
              <a:t>Kelly@icgrouplp.com</a:t>
            </a:r>
            <a:r>
              <a:rPr lang="en-US" sz="1200" dirty="0">
                <a:latin typeface="Arial"/>
                <a:cs typeface="Arial"/>
              </a:rPr>
              <a:t> </a:t>
            </a:r>
          </a:p>
          <a:p>
            <a:pPr lvl="0"/>
            <a:r>
              <a:rPr lang="en-US" sz="1200" dirty="0">
                <a:latin typeface="Arial"/>
                <a:cs typeface="Arial"/>
              </a:rPr>
              <a:t>Number:	204-487-5014</a:t>
            </a:r>
          </a:p>
          <a:p>
            <a:r>
              <a:rPr lang="en-US" sz="1200" dirty="0">
                <a:latin typeface="Arial"/>
                <a:cs typeface="Arial"/>
              </a:rPr>
              <a:t>Skype:	kellycrerar1</a:t>
            </a:r>
          </a:p>
          <a:p>
            <a:r>
              <a:rPr lang="en-US" sz="1200" dirty="0">
                <a:latin typeface="Arial"/>
                <a:cs typeface="Arial"/>
              </a:rPr>
              <a:t>Website:	</a:t>
            </a:r>
            <a:r>
              <a:rPr lang="en-US" sz="1200" dirty="0">
                <a:latin typeface="Arial"/>
                <a:cs typeface="Arial"/>
                <a:hlinkClick r:id="rId4"/>
              </a:rPr>
              <a:t>www.icgrouplp.com</a:t>
            </a:r>
            <a:r>
              <a:rPr lang="en-US" sz="1200" dirty="0">
                <a:latin typeface="Arial"/>
                <a:cs typeface="Arial"/>
              </a:rPr>
              <a:t> </a:t>
            </a: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pPr lvl="0"/>
            <a:r>
              <a:rPr lang="en-US" sz="1200" b="1" dirty="0">
                <a:latin typeface="Arial"/>
                <a:cs typeface="Arial"/>
              </a:rPr>
              <a:t>Steve Schroeder - </a:t>
            </a:r>
            <a:r>
              <a:rPr lang="en-US" sz="1200" dirty="0">
                <a:latin typeface="Arial"/>
                <a:cs typeface="Arial"/>
              </a:rPr>
              <a:t>CEO, Smart Community Technologies</a:t>
            </a:r>
          </a:p>
          <a:p>
            <a:pPr lvl="0"/>
            <a:endParaRPr lang="en-US" sz="1200" dirty="0">
              <a:latin typeface="Arial"/>
              <a:cs typeface="Arial"/>
            </a:endParaRPr>
          </a:p>
          <a:p>
            <a:pPr lvl="0"/>
            <a:r>
              <a:rPr lang="en-US" sz="1200" dirty="0">
                <a:latin typeface="Arial"/>
                <a:cs typeface="Arial"/>
              </a:rPr>
              <a:t>Email:          </a:t>
            </a:r>
            <a:r>
              <a:rPr lang="en-US" sz="1200" dirty="0">
                <a:latin typeface="Arial"/>
                <a:cs typeface="Arial"/>
                <a:hlinkClick r:id="rId5"/>
              </a:rPr>
              <a:t>steve@smartcommunitytech.com</a:t>
            </a:r>
            <a:r>
              <a:rPr lang="en-US" sz="1200" dirty="0">
                <a:latin typeface="Arial"/>
                <a:cs typeface="Arial"/>
              </a:rPr>
              <a:t>       </a:t>
            </a:r>
          </a:p>
          <a:p>
            <a:pPr lvl="0"/>
            <a:r>
              <a:rPr lang="en-US" sz="1200" dirty="0">
                <a:latin typeface="Arial"/>
                <a:cs typeface="Arial"/>
              </a:rPr>
              <a:t>Number:      562-201-2580          </a:t>
            </a:r>
          </a:p>
          <a:p>
            <a:pPr lvl="0"/>
            <a:r>
              <a:rPr lang="en-US" sz="1200" dirty="0">
                <a:latin typeface="Arial"/>
                <a:cs typeface="Arial"/>
              </a:rPr>
              <a:t>Skype:         steve.schroeder72</a:t>
            </a:r>
          </a:p>
          <a:p>
            <a:pPr lvl="0"/>
            <a:r>
              <a:rPr lang="en-US" sz="1200" dirty="0">
                <a:latin typeface="Arial"/>
                <a:cs typeface="Arial"/>
              </a:rPr>
              <a:t>Website:      </a:t>
            </a:r>
            <a:r>
              <a:rPr lang="en-US" sz="1200" dirty="0">
                <a:latin typeface="Arial"/>
                <a:cs typeface="Arial"/>
                <a:hlinkClick r:id="rId6"/>
              </a:rPr>
              <a:t>www.smartcommunitytech.com</a:t>
            </a:r>
            <a:r>
              <a:rPr lang="en-US" sz="1200" dirty="0">
                <a:latin typeface="Arial"/>
                <a:cs typeface="Arial"/>
              </a:rPr>
              <a:t> </a:t>
            </a:r>
          </a:p>
          <a:p>
            <a:endParaRPr lang="en-US" sz="1200" dirty="0">
              <a:latin typeface="Arial"/>
              <a:cs typeface="Arial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108FA-6B2D-4DE1-98F9-144EDFFA5C68}"/>
              </a:ext>
            </a:extLst>
          </p:cNvPr>
          <p:cNvSpPr/>
          <p:nvPr/>
        </p:nvSpPr>
        <p:spPr>
          <a:xfrm>
            <a:off x="2140193" y="314347"/>
            <a:ext cx="3116054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indent="47625"/>
            <a:r>
              <a:rPr lang="en-US" sz="2100" dirty="0">
                <a:ln w="9525" cap="rnd">
                  <a:noFill/>
                </a:ln>
                <a:solidFill>
                  <a:schemeClr val="tx1"/>
                </a:solidFill>
                <a:latin typeface="Georgia"/>
                <a:cs typeface="Georgia"/>
              </a:rPr>
              <a:t>Thank you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3D90361-2B03-4362-AE3D-D5E04D3BC5E1}"/>
              </a:ext>
            </a:extLst>
          </p:cNvPr>
          <p:cNvSpPr txBox="1">
            <a:spLocks/>
          </p:cNvSpPr>
          <p:nvPr/>
        </p:nvSpPr>
        <p:spPr>
          <a:xfrm>
            <a:off x="6343650" y="486965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750">
                <a:solidFill>
                  <a:schemeClr val="bg1"/>
                </a:solidFill>
                <a:latin typeface="Tahoma"/>
                <a:cs typeface="Tahoma"/>
              </a:rPr>
              <a:pPr/>
              <a:t>21</a:t>
            </a:fld>
            <a:endParaRPr lang="en-US" sz="75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B53A392-C9EF-473F-A6E4-3712C07863B7}"/>
              </a:ext>
            </a:extLst>
          </p:cNvPr>
          <p:cNvSpPr txBox="1">
            <a:spLocks/>
          </p:cNvSpPr>
          <p:nvPr/>
        </p:nvSpPr>
        <p:spPr>
          <a:xfrm>
            <a:off x="1143000" y="4948014"/>
            <a:ext cx="4686300" cy="195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Tahoma"/>
                <a:cs typeface="Tahoma"/>
              </a:rPr>
              <a:t>Copyright and Proprietary © 2017 IC Group LP. Not for distribution.</a:t>
            </a:r>
          </a:p>
        </p:txBody>
      </p:sp>
      <p:pic>
        <p:nvPicPr>
          <p:cNvPr id="11" name="Picture 10" descr="img-column-narrow-06.jpg">
            <a:extLst>
              <a:ext uri="{FF2B5EF4-FFF2-40B4-BE49-F238E27FC236}">
                <a16:creationId xmlns:a16="http://schemas.microsoft.com/office/drawing/2014/main" id="{06CF9EC0-D6D5-4886-A637-6631E0955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66" y="-3861"/>
            <a:ext cx="1900238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DE443-1F9C-4E2B-8862-5EEDEE4C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0"/>
            <a:ext cx="1857375" cy="514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AA6405-A911-4C6A-935E-60BBD1665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5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mper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logo-IC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7403" y="2018937"/>
            <a:ext cx="550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IC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9285" y="2847564"/>
            <a:ext cx="2505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Quick Overview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59906" y="2683832"/>
            <a:ext cx="2224189" cy="0"/>
          </a:xfrm>
          <a:prstGeom prst="line">
            <a:avLst/>
          </a:prstGeom>
          <a:ln w="12700" cmpd="sng">
            <a:solidFill>
              <a:srgbClr val="89898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7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775" y="1778504"/>
            <a:ext cx="7211056" cy="2506354"/>
            <a:chOff x="797941" y="1786833"/>
            <a:chExt cx="7211056" cy="2506354"/>
          </a:xfrm>
        </p:grpSpPr>
        <p:pic>
          <p:nvPicPr>
            <p:cNvPr id="25" name="Picture 38" descr="http://images.all-free-download.com/images/graphicthumb/nestle_logo2_29996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539" y="3031681"/>
              <a:ext cx="1162583" cy="292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8238" y="3932653"/>
              <a:ext cx="443734" cy="36053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6359" y="1786833"/>
              <a:ext cx="563912" cy="536178"/>
            </a:xfrm>
            <a:prstGeom prst="rect">
              <a:avLst/>
            </a:prstGeom>
          </p:spPr>
        </p:pic>
        <p:pic>
          <p:nvPicPr>
            <p:cNvPr id="30" name="Picture 29" descr="logo-miscrosoft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4108" y="1913255"/>
              <a:ext cx="1604889" cy="343404"/>
            </a:xfrm>
            <a:prstGeom prst="rect">
              <a:avLst/>
            </a:prstGeom>
          </p:spPr>
        </p:pic>
        <p:pic>
          <p:nvPicPr>
            <p:cNvPr id="32" name="Picture 31" descr="logo-topgolf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941" y="1913255"/>
              <a:ext cx="1957181" cy="283333"/>
            </a:xfrm>
            <a:prstGeom prst="rect">
              <a:avLst/>
            </a:prstGeom>
          </p:spPr>
        </p:pic>
        <p:pic>
          <p:nvPicPr>
            <p:cNvPr id="33" name="Picture 32" descr="logo-dial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2915908"/>
              <a:ext cx="665601" cy="524412"/>
            </a:xfrm>
            <a:prstGeom prst="rect">
              <a:avLst/>
            </a:prstGeom>
          </p:spPr>
        </p:pic>
        <p:pic>
          <p:nvPicPr>
            <p:cNvPr id="2" name="Picture 1" descr="logo-henkel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9854" y="1823329"/>
              <a:ext cx="823936" cy="463185"/>
            </a:xfrm>
            <a:prstGeom prst="rect">
              <a:avLst/>
            </a:prstGeom>
          </p:spPr>
        </p:pic>
        <p:pic>
          <p:nvPicPr>
            <p:cNvPr id="3" name="Picture 2" descr="logo-bauch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792" y="3089433"/>
              <a:ext cx="2262352" cy="177362"/>
            </a:xfrm>
            <a:prstGeom prst="rect">
              <a:avLst/>
            </a:prstGeom>
          </p:spPr>
        </p:pic>
        <p:pic>
          <p:nvPicPr>
            <p:cNvPr id="16" name="Picture 15" descr="logo-jj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122" y="3933245"/>
              <a:ext cx="1922847" cy="35935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388540" y="392260"/>
            <a:ext cx="236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Preferred Partner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1775" y="790539"/>
            <a:ext cx="721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747474"/>
                </a:solidFill>
              </a:rPr>
              <a:t>IC Group is the global partner of choice for brands looking to stimulate sales, increase engagement and drive loyalty with their members.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1535233"/>
            <a:ext cx="9143999" cy="306098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4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20" name="Footer Placeholder 1"/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2017 IC Group LP. Not for distribution.</a:t>
            </a:r>
          </a:p>
        </p:txBody>
      </p:sp>
      <p:pic>
        <p:nvPicPr>
          <p:cNvPr id="21" name="Picture 20" descr="logo-IC-icon.png">
            <a:extLst>
              <a:ext uri="{FF2B5EF4-FFF2-40B4-BE49-F238E27FC236}">
                <a16:creationId xmlns:a16="http://schemas.microsoft.com/office/drawing/2014/main" id="{5096AAB8-E9AE-4B19-B73E-B482FF3C07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998998" y="2801968"/>
            <a:ext cx="5147448" cy="228600"/>
            <a:chOff x="711218" y="2515683"/>
            <a:chExt cx="5147448" cy="228600"/>
          </a:xfrm>
        </p:grpSpPr>
        <p:cxnSp>
          <p:nvCxnSpPr>
            <p:cNvPr id="74" name="Straight Connector 73"/>
            <p:cNvCxnSpPr/>
            <p:nvPr/>
          </p:nvCxnSpPr>
          <p:spPr>
            <a:xfrm rot="16200000">
              <a:off x="596918" y="2629983"/>
              <a:ext cx="228600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>
              <a:off x="3161556" y="2629983"/>
              <a:ext cx="228600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>
              <a:off x="5744366" y="2629983"/>
              <a:ext cx="228600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11218" y="2506206"/>
            <a:ext cx="7730258" cy="228600"/>
            <a:chOff x="711218" y="2515683"/>
            <a:chExt cx="7730258" cy="228600"/>
          </a:xfrm>
        </p:grpSpPr>
        <p:cxnSp>
          <p:nvCxnSpPr>
            <p:cNvPr id="67" name="Straight Connector 66"/>
            <p:cNvCxnSpPr/>
            <p:nvPr/>
          </p:nvCxnSpPr>
          <p:spPr>
            <a:xfrm rot="16200000">
              <a:off x="596918" y="2629983"/>
              <a:ext cx="228600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3171034" y="2629983"/>
              <a:ext cx="228600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>
              <a:off x="5744366" y="2629983"/>
              <a:ext cx="228600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>
              <a:off x="8327176" y="2629983"/>
              <a:ext cx="228600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98005" y="392260"/>
            <a:ext cx="21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Global Services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2875" y="790539"/>
            <a:ext cx="61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747474"/>
                </a:solidFill>
              </a:rPr>
              <a:t>We are experts across various disciplines that allow brands to insert IC Group </a:t>
            </a:r>
          </a:p>
          <a:p>
            <a:pPr algn="ctr"/>
            <a:r>
              <a:rPr lang="en-US" sz="1400" i="1" dirty="0">
                <a:solidFill>
                  <a:srgbClr val="747474"/>
                </a:solidFill>
              </a:rPr>
              <a:t>into their Agency mix to execute programs with ease.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759331"/>
            <a:ext cx="77724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939" y="2043710"/>
            <a:ext cx="127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Program Design &amp; Strategy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08474" y="3068476"/>
            <a:ext cx="13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Digital Technology &amp; Hosting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68894" y="2043710"/>
            <a:ext cx="142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Measurement &amp; Analytics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98236" y="3068476"/>
            <a:ext cx="233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Prize/Reward Procurement &amp; Fulfillment Management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39556" y="2043710"/>
            <a:ext cx="145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Prize Redemption Insurance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62229" y="3068476"/>
            <a:ext cx="13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Legal &amp; Risk Management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72045" y="1960682"/>
            <a:ext cx="13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Creative Design, UX &amp; Copywriting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5480" y="2713611"/>
            <a:ext cx="91440" cy="91440"/>
            <a:chOff x="1679011" y="2653865"/>
            <a:chExt cx="91440" cy="91440"/>
          </a:xfrm>
        </p:grpSpPr>
        <p:sp>
          <p:nvSpPr>
            <p:cNvPr id="9" name="Oval 8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0404" y="2713611"/>
            <a:ext cx="91440" cy="91440"/>
            <a:chOff x="1679011" y="2653865"/>
            <a:chExt cx="91440" cy="91440"/>
          </a:xfrm>
        </p:grpSpPr>
        <p:sp>
          <p:nvSpPr>
            <p:cNvPr id="15" name="Oval 14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5330" y="2713611"/>
            <a:ext cx="91440" cy="91440"/>
            <a:chOff x="1679011" y="2653865"/>
            <a:chExt cx="91440" cy="91440"/>
          </a:xfrm>
        </p:grpSpPr>
        <p:sp>
          <p:nvSpPr>
            <p:cNvPr id="18" name="Oval 17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90255" y="2713611"/>
            <a:ext cx="91440" cy="91440"/>
            <a:chOff x="1679011" y="2653865"/>
            <a:chExt cx="91440" cy="91440"/>
          </a:xfrm>
        </p:grpSpPr>
        <p:sp>
          <p:nvSpPr>
            <p:cNvPr id="21" name="Oval 20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52942" y="2713611"/>
            <a:ext cx="91440" cy="91440"/>
            <a:chOff x="1679011" y="2653865"/>
            <a:chExt cx="91440" cy="91440"/>
          </a:xfrm>
        </p:grpSpPr>
        <p:sp>
          <p:nvSpPr>
            <p:cNvPr id="51" name="Oval 50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527867" y="2713611"/>
            <a:ext cx="91440" cy="91440"/>
            <a:chOff x="1679011" y="2653865"/>
            <a:chExt cx="91440" cy="91440"/>
          </a:xfrm>
        </p:grpSpPr>
        <p:sp>
          <p:nvSpPr>
            <p:cNvPr id="54" name="Oval 53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02793" y="2713611"/>
            <a:ext cx="91440" cy="91440"/>
            <a:chOff x="1679011" y="2653865"/>
            <a:chExt cx="91440" cy="91440"/>
          </a:xfrm>
        </p:grpSpPr>
        <p:sp>
          <p:nvSpPr>
            <p:cNvPr id="57" name="Oval 56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 descr="icon-security-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3615425"/>
            <a:ext cx="381000" cy="425450"/>
          </a:xfrm>
          <a:prstGeom prst="rect">
            <a:avLst/>
          </a:prstGeom>
        </p:spPr>
      </p:pic>
      <p:pic>
        <p:nvPicPr>
          <p:cNvPr id="60" name="Picture 59" descr="icon-piechart-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349" y="1578451"/>
            <a:ext cx="406400" cy="406400"/>
          </a:xfrm>
          <a:prstGeom prst="rect">
            <a:avLst/>
          </a:prstGeom>
        </p:spPr>
      </p:pic>
      <p:pic>
        <p:nvPicPr>
          <p:cNvPr id="61" name="Picture 60" descr="icon-manage-blu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6" y="1568926"/>
            <a:ext cx="406400" cy="425450"/>
          </a:xfrm>
          <a:prstGeom prst="rect">
            <a:avLst/>
          </a:prstGeom>
        </p:spPr>
      </p:pic>
      <p:pic>
        <p:nvPicPr>
          <p:cNvPr id="62" name="Picture 61" descr="icon-gift-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369" y="3615425"/>
            <a:ext cx="425450" cy="425450"/>
          </a:xfrm>
          <a:prstGeom prst="rect">
            <a:avLst/>
          </a:prstGeom>
        </p:spPr>
      </p:pic>
      <p:pic>
        <p:nvPicPr>
          <p:cNvPr id="64" name="Picture 63" descr="icon-code-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123" y="1611043"/>
            <a:ext cx="321897" cy="316945"/>
          </a:xfrm>
          <a:prstGeom prst="rect">
            <a:avLst/>
          </a:prstGeom>
        </p:spPr>
      </p:pic>
      <p:pic>
        <p:nvPicPr>
          <p:cNvPr id="65" name="Picture 64" descr="icon-tech-blu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427" y="3678925"/>
            <a:ext cx="412750" cy="298450"/>
          </a:xfrm>
          <a:prstGeom prst="rect">
            <a:avLst/>
          </a:prstGeom>
        </p:spPr>
      </p:pic>
      <p:pic>
        <p:nvPicPr>
          <p:cNvPr id="66" name="Picture 65" descr="icon-ribbon-blu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954" y="1601569"/>
            <a:ext cx="254000" cy="387350"/>
          </a:xfrm>
          <a:prstGeom prst="rect">
            <a:avLst/>
          </a:prstGeom>
        </p:spPr>
      </p:pic>
      <p:sp>
        <p:nvSpPr>
          <p:cNvPr id="78" name="Slide Number Placeholder 2"/>
          <p:cNvSpPr txBox="1">
            <a:spLocks/>
          </p:cNvSpPr>
          <p:nvPr/>
        </p:nvSpPr>
        <p:spPr>
          <a:xfrm>
            <a:off x="0" y="4925271"/>
            <a:ext cx="332019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181A1E"/>
                </a:solidFill>
                <a:latin typeface="Calibri"/>
                <a:cs typeface="Calibri"/>
              </a:rPr>
              <a:pPr/>
              <a:t>5</a:t>
            </a:fld>
            <a:endParaRPr lang="en-US" sz="800" dirty="0">
              <a:solidFill>
                <a:srgbClr val="181A1E"/>
              </a:solidFill>
              <a:latin typeface="Calibri"/>
              <a:cs typeface="Calibri"/>
            </a:endParaRPr>
          </a:p>
        </p:txBody>
      </p:sp>
      <p:sp>
        <p:nvSpPr>
          <p:cNvPr id="79" name="Footer Placeholder 1"/>
          <p:cNvSpPr txBox="1">
            <a:spLocks/>
          </p:cNvSpPr>
          <p:nvPr/>
        </p:nvSpPr>
        <p:spPr>
          <a:xfrm>
            <a:off x="257311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181A1E">
                    <a:alpha val="50000"/>
                  </a:srgbClr>
                </a:solidFill>
                <a:latin typeface="Calibri"/>
                <a:cs typeface="Calibri"/>
              </a:rPr>
              <a:t>Copyright and Proprietary © 2017 IC Group LP. Not for distribution.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0" y="6824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logo-IC-icon.png">
            <a:extLst>
              <a:ext uri="{FF2B5EF4-FFF2-40B4-BE49-F238E27FC236}">
                <a16:creationId xmlns:a16="http://schemas.microsoft.com/office/drawing/2014/main" id="{C2B80E3E-CA01-4C0D-A468-812BF39489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2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30215" y="392260"/>
            <a:ext cx="328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Multi-Year Loyalty Award Winner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1469" y="790539"/>
            <a:ext cx="388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47474"/>
                </a:solidFill>
              </a:rPr>
              <a:t>An industry-leading partner in various category verticals</a:t>
            </a:r>
          </a:p>
        </p:txBody>
      </p:sp>
      <p:pic>
        <p:nvPicPr>
          <p:cNvPr id="27" name="Picture 32" descr="https://upload.wikimedia.org/wikipedia/en/thumb/8/88/Kimberly-Clark_logo.svg/1280px-Kimberly-Clark_logo.svg.png"/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075" y="1898956"/>
            <a:ext cx="1929576" cy="249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5" y="1789767"/>
            <a:ext cx="540458" cy="467859"/>
          </a:xfrm>
          <a:prstGeom prst="rect">
            <a:avLst/>
          </a:prstGeom>
        </p:spPr>
      </p:pic>
      <p:pic>
        <p:nvPicPr>
          <p:cNvPr id="34" name="Picture 33" descr="logo-huggiesreward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75" y="2757732"/>
            <a:ext cx="1929576" cy="691734"/>
          </a:xfrm>
          <a:prstGeom prst="rect">
            <a:avLst/>
          </a:prstGeom>
        </p:spPr>
      </p:pic>
      <p:pic>
        <p:nvPicPr>
          <p:cNvPr id="35" name="Picture 34" descr="loog-perk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25" y="2757731"/>
            <a:ext cx="1523978" cy="9309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A5B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4925271"/>
            <a:ext cx="332019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181A1E"/>
                </a:solidFill>
                <a:latin typeface="Calibri"/>
                <a:cs typeface="Calibri"/>
              </a:rPr>
              <a:pPr/>
              <a:t>6</a:t>
            </a:fld>
            <a:endParaRPr lang="en-US" sz="800" dirty="0">
              <a:solidFill>
                <a:srgbClr val="181A1E"/>
              </a:solidFill>
              <a:latin typeface="Calibri"/>
              <a:cs typeface="Calibri"/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257311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181A1E">
                    <a:alpha val="50000"/>
                  </a:srgbClr>
                </a:solidFill>
                <a:latin typeface="Calibri"/>
                <a:cs typeface="Calibri"/>
              </a:rPr>
              <a:t>Copyright and Proprietary © 2017 IC Group LP. Not for distribution.</a:t>
            </a:r>
          </a:p>
        </p:txBody>
      </p:sp>
      <p:pic>
        <p:nvPicPr>
          <p:cNvPr id="14" name="Picture 13" descr="logo-IC-icon.png">
            <a:extLst>
              <a:ext uri="{FF2B5EF4-FFF2-40B4-BE49-F238E27FC236}">
                <a16:creationId xmlns:a16="http://schemas.microsoft.com/office/drawing/2014/main" id="{3B32394D-4FC8-4319-8A9B-44936C3A3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5383" y="392260"/>
            <a:ext cx="201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Value We Bring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1469" y="790539"/>
            <a:ext cx="388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47474"/>
                </a:solidFill>
              </a:rPr>
              <a:t>Helping brands achieve measured success </a:t>
            </a:r>
          </a:p>
          <a:p>
            <a:pPr algn="ctr"/>
            <a:r>
              <a:rPr lang="en-US" sz="1200" dirty="0">
                <a:solidFill>
                  <a:srgbClr val="747474"/>
                </a:solidFill>
              </a:rPr>
              <a:t>with their customers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98952" y="2759331"/>
            <a:ext cx="672084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42788" y="2713611"/>
            <a:ext cx="91440" cy="91440"/>
            <a:chOff x="1679011" y="2653865"/>
            <a:chExt cx="91440" cy="91440"/>
          </a:xfrm>
        </p:grpSpPr>
        <p:sp>
          <p:nvSpPr>
            <p:cNvPr id="9" name="Oval 8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93496" y="2713611"/>
            <a:ext cx="91440" cy="91440"/>
            <a:chOff x="1679011" y="2653865"/>
            <a:chExt cx="91440" cy="91440"/>
          </a:xfrm>
        </p:grpSpPr>
        <p:sp>
          <p:nvSpPr>
            <p:cNvPr id="15" name="Oval 14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16840" y="2713611"/>
            <a:ext cx="91440" cy="91440"/>
            <a:chOff x="1679011" y="2653865"/>
            <a:chExt cx="91440" cy="91440"/>
          </a:xfrm>
        </p:grpSpPr>
        <p:sp>
          <p:nvSpPr>
            <p:cNvPr id="18" name="Oval 17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84368" y="2713611"/>
            <a:ext cx="91440" cy="91440"/>
            <a:chOff x="1679011" y="2653865"/>
            <a:chExt cx="91440" cy="91440"/>
          </a:xfrm>
        </p:grpSpPr>
        <p:sp>
          <p:nvSpPr>
            <p:cNvPr id="21" name="Oval 20"/>
            <p:cNvSpPr/>
            <p:nvPr/>
          </p:nvSpPr>
          <p:spPr>
            <a:xfrm>
              <a:off x="1679011" y="2653865"/>
              <a:ext cx="91440" cy="91440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701871" y="2676725"/>
              <a:ext cx="45720" cy="45720"/>
            </a:xfrm>
            <a:prstGeom prst="ellipse">
              <a:avLst/>
            </a:prstGeom>
            <a:solidFill>
              <a:srgbClr val="0A5B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3086" y="3068476"/>
            <a:ext cx="1516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cap="all" dirty="0"/>
              <a:t>BUILD RECRUITMENT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1245" y="3343443"/>
            <a:ext cx="15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30-50% average opt-in rate to future communication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5961" y="3068476"/>
            <a:ext cx="119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cap="all" dirty="0"/>
              <a:t>INCREASE SALES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5776" y="3343443"/>
            <a:ext cx="1565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rewarding consumers for their purchase – 6X sales increase potential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2465" y="3068476"/>
            <a:ext cx="1114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cap="all" dirty="0"/>
              <a:t>DRIVE LOYALTY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9672" y="3343443"/>
            <a:ext cx="1565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Building a two-way relationship and helping to strengthen retention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Over 1 billion members worldwide driven to our programs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6237" y="3068476"/>
            <a:ext cx="137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cap="all" dirty="0"/>
              <a:t>BUILD AWARENESS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83928" y="3343443"/>
            <a:ext cx="15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Through social integration and core marketing efforts</a:t>
            </a:r>
          </a:p>
        </p:txBody>
      </p:sp>
      <p:sp>
        <p:nvSpPr>
          <p:cNvPr id="37" name="Slide Number Placeholder 2"/>
          <p:cNvSpPr txBox="1">
            <a:spLocks/>
          </p:cNvSpPr>
          <p:nvPr/>
        </p:nvSpPr>
        <p:spPr>
          <a:xfrm>
            <a:off x="0" y="4925271"/>
            <a:ext cx="332019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7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38" name="Footer Placeholder 1"/>
          <p:cNvSpPr txBox="1">
            <a:spLocks/>
          </p:cNvSpPr>
          <p:nvPr/>
        </p:nvSpPr>
        <p:spPr>
          <a:xfrm>
            <a:off x="257311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2017 IC Group LP. Not for distribution.</a:t>
            </a:r>
          </a:p>
        </p:txBody>
      </p:sp>
      <p:pic>
        <p:nvPicPr>
          <p:cNvPr id="3" name="Picture 2" descr="icon-speaker2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73" y="1958211"/>
            <a:ext cx="387350" cy="387350"/>
          </a:xfrm>
          <a:prstGeom prst="rect">
            <a:avLst/>
          </a:prstGeom>
        </p:spPr>
      </p:pic>
      <p:pic>
        <p:nvPicPr>
          <p:cNvPr id="4" name="Picture 3" descr="icon-profile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3" y="1958211"/>
            <a:ext cx="387350" cy="387350"/>
          </a:xfrm>
          <a:prstGeom prst="rect">
            <a:avLst/>
          </a:prstGeom>
        </p:spPr>
      </p:pic>
      <p:pic>
        <p:nvPicPr>
          <p:cNvPr id="7" name="Picture 6" descr="icon-heart-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00" y="1935986"/>
            <a:ext cx="406400" cy="431800"/>
          </a:xfrm>
          <a:prstGeom prst="rect">
            <a:avLst/>
          </a:prstGeom>
        </p:spPr>
      </p:pic>
      <p:pic>
        <p:nvPicPr>
          <p:cNvPr id="12" name="Picture 11" descr="icon-chart-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50" y="1948686"/>
            <a:ext cx="406400" cy="406400"/>
          </a:xfrm>
          <a:prstGeom prst="rect">
            <a:avLst/>
          </a:prstGeom>
        </p:spPr>
      </p:pic>
      <p:pic>
        <p:nvPicPr>
          <p:cNvPr id="31" name="Picture 30" descr="logo-IC-icon.png">
            <a:extLst>
              <a:ext uri="{FF2B5EF4-FFF2-40B4-BE49-F238E27FC236}">
                <a16:creationId xmlns:a16="http://schemas.microsoft.com/office/drawing/2014/main" id="{B1761321-1B50-4385-A0B2-87067949A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ord mustang with buyer">
            <a:extLst>
              <a:ext uri="{FF2B5EF4-FFF2-40B4-BE49-F238E27FC236}">
                <a16:creationId xmlns:a16="http://schemas.microsoft.com/office/drawing/2014/main" id="{F24183DA-9215-40F9-BA7C-B1A1065C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3" y="1230013"/>
            <a:ext cx="5746044" cy="3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89A5C0-5C14-434E-B0FD-E5C2855676DC}"/>
              </a:ext>
            </a:extLst>
          </p:cNvPr>
          <p:cNvSpPr txBox="1"/>
          <p:nvPr/>
        </p:nvSpPr>
        <p:spPr>
          <a:xfrm>
            <a:off x="457200" y="685800"/>
            <a:ext cx="33988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dealers need.</a:t>
            </a:r>
            <a:endParaRPr lang="en-US" sz="2800" b="1" dirty="0">
              <a:solidFill>
                <a:srgbClr val="0A5BC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89F14-B7BC-7B4A-9995-0ED1B8D57F47}"/>
              </a:ext>
            </a:extLst>
          </p:cNvPr>
          <p:cNvSpPr txBox="1"/>
          <p:nvPr/>
        </p:nvSpPr>
        <p:spPr>
          <a:xfrm>
            <a:off x="457201" y="1165931"/>
            <a:ext cx="339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A5BC3"/>
              </a:buClr>
              <a:buSzPct val="70000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Incenting potential customers to visit a Ford Dealership is the first step in a </a:t>
            </a:r>
            <a:r>
              <a:rPr lang="en-US" sz="1400" b="1" dirty="0">
                <a:solidFill>
                  <a:srgbClr val="0290D8"/>
                </a:solidFill>
              </a:rPr>
              <a:t>POWERFUL</a:t>
            </a:r>
            <a:r>
              <a:rPr lang="en-US" sz="1600" b="1" dirty="0">
                <a:solidFill>
                  <a:srgbClr val="036EA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sz="1600" b="1" dirty="0">
                <a:solidFill>
                  <a:srgbClr val="036EAF"/>
                </a:solidFill>
              </a:rPr>
              <a:t> </a:t>
            </a:r>
            <a:r>
              <a:rPr lang="en-US" sz="1400" b="1" dirty="0">
                <a:solidFill>
                  <a:srgbClr val="0290D8"/>
                </a:solidFill>
              </a:rPr>
              <a:t>LOYAL</a:t>
            </a:r>
            <a:r>
              <a:rPr lang="en-US" sz="1600" b="1" dirty="0">
                <a:solidFill>
                  <a:srgbClr val="036EA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partnership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D3616-EB7E-FC43-875F-0A474255D2CE}"/>
              </a:ext>
            </a:extLst>
          </p:cNvPr>
          <p:cNvSpPr txBox="1"/>
          <p:nvPr/>
        </p:nvSpPr>
        <p:spPr>
          <a:xfrm>
            <a:off x="457201" y="2385131"/>
            <a:ext cx="33988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Low cost incentives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to drive visits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An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Affordable tool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to deliver incentives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Local Dealership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promotions and offers</a:t>
            </a:r>
          </a:p>
          <a:p>
            <a:pPr marL="285750" indent="-285750">
              <a:lnSpc>
                <a:spcPct val="150000"/>
              </a:lnSpc>
              <a:buClr>
                <a:srgbClr val="0A5BC3"/>
              </a:buClr>
              <a:buSzPct val="70000"/>
              <a:buFont typeface=".AppleSystemUIFont"/>
              <a:buChar char="+"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Administrative control or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full support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9428-1E3C-A94E-8FF3-C7E5032C678D}"/>
              </a:ext>
            </a:extLst>
          </p:cNvPr>
          <p:cNvCxnSpPr>
            <a:cxnSpLocks/>
          </p:cNvCxnSpPr>
          <p:nvPr/>
        </p:nvCxnSpPr>
        <p:spPr>
          <a:xfrm>
            <a:off x="457201" y="2098699"/>
            <a:ext cx="3398857" cy="0"/>
          </a:xfrm>
          <a:prstGeom prst="line">
            <a:avLst/>
          </a:prstGeom>
          <a:ln w="12700" cmpd="sng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0DB56D0-D99A-4B72-93D3-25D4189CC151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8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9E0868D-4239-4042-A196-EF7E50DB5C27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91421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-IC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0" y="4823460"/>
            <a:ext cx="320040" cy="320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99A8A5-0B8A-4333-91DD-908971FBF95C}"/>
              </a:ext>
            </a:extLst>
          </p:cNvPr>
          <p:cNvSpPr txBox="1"/>
          <p:nvPr/>
        </p:nvSpPr>
        <p:spPr>
          <a:xfrm>
            <a:off x="457200" y="685800"/>
            <a:ext cx="33988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introducing.</a:t>
            </a:r>
            <a:endParaRPr lang="en-US" sz="2800" b="1" dirty="0">
              <a:solidFill>
                <a:srgbClr val="0A5BC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F849B-C85A-4830-A80F-DAFFFB5A5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1536374"/>
            <a:ext cx="3628785" cy="2070751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979C1A0-A7F7-4AE4-BD8E-7BE7E3949D78}"/>
              </a:ext>
            </a:extLst>
          </p:cNvPr>
          <p:cNvSpPr txBox="1">
            <a:spLocks/>
          </p:cNvSpPr>
          <p:nvPr/>
        </p:nvSpPr>
        <p:spPr>
          <a:xfrm>
            <a:off x="79179" y="4925271"/>
            <a:ext cx="289492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DD251-4DE0-463F-A5AE-56B62CC64F72}" type="slidenum">
              <a:rPr lang="en-US" sz="800" smtClean="0">
                <a:solidFill>
                  <a:srgbClr val="2D2E32"/>
                </a:solidFill>
                <a:latin typeface="Calibri"/>
                <a:cs typeface="Calibri"/>
              </a:rPr>
              <a:pPr/>
              <a:t>9</a:t>
            </a:fld>
            <a:endParaRPr lang="en-US" sz="800" dirty="0">
              <a:solidFill>
                <a:srgbClr val="2D2E32"/>
              </a:solidFill>
              <a:latin typeface="Calibri"/>
              <a:cs typeface="Calibri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00A94E-E938-4928-B9EF-2856449F7F2B}"/>
              </a:ext>
            </a:extLst>
          </p:cNvPr>
          <p:cNvSpPr txBox="1">
            <a:spLocks/>
          </p:cNvSpPr>
          <p:nvPr/>
        </p:nvSpPr>
        <p:spPr>
          <a:xfrm>
            <a:off x="310566" y="4948014"/>
            <a:ext cx="2348265" cy="19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>
                    <a:alpha val="50000"/>
                  </a:srgbClr>
                </a:solidFill>
                <a:latin typeface="Calibri"/>
                <a:cs typeface="Calibri"/>
              </a:rPr>
              <a:t>Copyright and Proprietary © 2018 IC Group LP.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40767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ctr">
        <a:spAutoFit/>
      </a:bodyPr>
      <a:lstStyle>
        <a:defPPr algn="l">
          <a:defRPr sz="2800" kern="12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29DEEFA63294E8DEBEE5654766CB8" ma:contentTypeVersion="0" ma:contentTypeDescription="Create a new document." ma:contentTypeScope="" ma:versionID="c793f2f26ea79feaea458c1a3ac857a2">
  <xsd:schema xmlns:xsd="http://www.w3.org/2001/XMLSchema" xmlns:p="http://schemas.microsoft.com/office/2006/metadata/properties" targetNamespace="http://schemas.microsoft.com/office/2006/metadata/properties" ma:root="true" ma:fieldsID="84d24c2467e79a5b957f305a830827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410AF4D-BE26-4E74-B723-30A3D5072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40129E-6E5F-462B-B9A2-FBDF36E5597D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982E95-188F-4807-B774-18EF268E9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15287</TotalTime>
  <Words>1079</Words>
  <Application>Microsoft Office PowerPoint</Application>
  <PresentationFormat>On-screen Show (16:9)</PresentationFormat>
  <Paragraphs>179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.AppleSystemUIFont</vt:lpstr>
      <vt:lpstr>Arial</vt:lpstr>
      <vt:lpstr>Calibri</vt:lpstr>
      <vt:lpstr>Georgia</vt:lpstr>
      <vt:lpstr>Lucida Grande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Horbatiuk</dc:creator>
  <cp:lastModifiedBy>Kelly Crerar</cp:lastModifiedBy>
  <cp:revision>530</cp:revision>
  <cp:lastPrinted>2017-11-28T21:55:19Z</cp:lastPrinted>
  <dcterms:created xsi:type="dcterms:W3CDTF">2017-02-17T15:15:47Z</dcterms:created>
  <dcterms:modified xsi:type="dcterms:W3CDTF">2018-04-30T17:26:18Z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0x010100AE929DEEFA63294E8DEBEE5654766CB8</vt:lpwstr>
  </property>
</Properties>
</file>