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39"/>
    <p:restoredTop sz="94561"/>
  </p:normalViewPr>
  <p:slideViewPr>
    <p:cSldViewPr snapToGrid="0" snapToObjects="1">
      <p:cViewPr varScale="1">
        <p:scale>
          <a:sx n="118" d="100"/>
          <a:sy n="118" d="100"/>
        </p:scale>
        <p:origin x="40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hyperlink" Target="https://digiday.com/series/the-confessions/"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digiday.com/series/the-confessions/"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2965AE-0D66-4223-8A95-34F3A48105F0}" type="doc">
      <dgm:prSet loTypeId="urn:microsoft.com/office/officeart/2016/7/layout/LinearArrowProcessNumbered" loCatId="process" qsTypeId="urn:microsoft.com/office/officeart/2005/8/quickstyle/simple1" qsCatId="simple" csTypeId="urn:microsoft.com/office/officeart/2005/8/colors/colorful2" csCatId="colorful" phldr="1"/>
      <dgm:spPr/>
      <dgm:t>
        <a:bodyPr/>
        <a:lstStyle/>
        <a:p>
          <a:endParaRPr lang="en-US"/>
        </a:p>
      </dgm:t>
    </dgm:pt>
    <dgm:pt modelId="{CA6B01C9-C444-4F3B-80DE-38ED96242881}">
      <dgm:prSet/>
      <dgm:spPr/>
      <dgm:t>
        <a:bodyPr/>
        <a:lstStyle/>
        <a:p>
          <a:r>
            <a:rPr lang="en-US" dirty="0"/>
            <a:t>Arbitrage within programmatic marketing has been under scrutiny for years, but other areas of digital trading are equally shady yet have dodged the spotlight: data arbitrage and murky attribution-modeling practices.</a:t>
          </a:r>
        </a:p>
        <a:p>
          <a:endParaRPr lang="en-US" dirty="0"/>
        </a:p>
        <a:p>
          <a:r>
            <a:rPr lang="en-US" b="1" i="0" dirty="0"/>
            <a:t>Arbitrage</a:t>
          </a:r>
          <a:r>
            <a:rPr lang="en-US" b="0" i="0" dirty="0"/>
            <a:t> is the simultaneous purchase and sale of an asset to profit from an imbalance in the price. It is a trade that profits by exploiting the price differences of identical or similar financial instruments on different markets or in different forms. </a:t>
          </a:r>
          <a:endParaRPr lang="en-US" dirty="0"/>
        </a:p>
      </dgm:t>
    </dgm:pt>
    <dgm:pt modelId="{3E430F80-86DE-4E1F-86FB-913D2DF91013}" type="parTrans" cxnId="{E39B5903-A011-4878-A4DE-570C76E5857F}">
      <dgm:prSet/>
      <dgm:spPr/>
      <dgm:t>
        <a:bodyPr/>
        <a:lstStyle/>
        <a:p>
          <a:endParaRPr lang="en-US"/>
        </a:p>
      </dgm:t>
    </dgm:pt>
    <dgm:pt modelId="{6F6F0F9A-B5C1-4039-B5F9-B938625438E8}" type="sibTrans" cxnId="{E39B5903-A011-4878-A4DE-570C76E5857F}">
      <dgm:prSet phldrT="1"/>
      <dgm:spPr/>
      <dgm:t>
        <a:bodyPr/>
        <a:lstStyle/>
        <a:p>
          <a:r>
            <a:rPr lang="en-US"/>
            <a:t>1</a:t>
          </a:r>
        </a:p>
      </dgm:t>
    </dgm:pt>
    <dgm:pt modelId="{52EB240A-3843-4103-B6F2-9CAB1F185D16}">
      <dgm:prSet/>
      <dgm:spPr/>
      <dgm:t>
        <a:bodyPr/>
        <a:lstStyle/>
        <a:p>
          <a:r>
            <a:rPr lang="en-US" dirty="0"/>
            <a:t>Both are damaging for both publishers and advertisers. In the </a:t>
          </a:r>
          <a:r>
            <a:rPr lang="en-US" u="sng" dirty="0">
              <a:hlinkClick xmlns:r="http://schemas.openxmlformats.org/officeDocument/2006/relationships" r:id="rId1"/>
            </a:rPr>
            <a:t>latest installment of Confessions</a:t>
          </a:r>
          <a:r>
            <a:rPr lang="en-US" dirty="0"/>
            <a:t>, in which we exchange anonymity for honesty, we spoke to a digital media veteran who has worked for international media owners and at ad networks about what’s happening.</a:t>
          </a:r>
        </a:p>
        <a:p>
          <a:endParaRPr lang="en-US" dirty="0"/>
        </a:p>
        <a:p>
          <a:r>
            <a:rPr lang="en-US" b="1" i="0" dirty="0"/>
            <a:t>Programmatic marketing</a:t>
          </a:r>
          <a:r>
            <a:rPr lang="en-US" b="0" i="0" dirty="0"/>
            <a:t> is automated bidding on advertising inventory in real time, for the opportunity to show an ad to a specific customer, in a specific context.</a:t>
          </a:r>
          <a:endParaRPr lang="en-US" dirty="0"/>
        </a:p>
      </dgm:t>
    </dgm:pt>
    <dgm:pt modelId="{BCB08007-5C69-4F3B-A232-B7B14FEB650D}" type="parTrans" cxnId="{042AA5BB-26F1-4C2D-8629-872D46300C6A}">
      <dgm:prSet/>
      <dgm:spPr/>
      <dgm:t>
        <a:bodyPr/>
        <a:lstStyle/>
        <a:p>
          <a:endParaRPr lang="en-US"/>
        </a:p>
      </dgm:t>
    </dgm:pt>
    <dgm:pt modelId="{20633485-ECED-417D-99AC-B12A67DBD3F3}" type="sibTrans" cxnId="{042AA5BB-26F1-4C2D-8629-872D46300C6A}">
      <dgm:prSet phldrT="2"/>
      <dgm:spPr/>
      <dgm:t>
        <a:bodyPr/>
        <a:lstStyle/>
        <a:p>
          <a:r>
            <a:rPr lang="en-US"/>
            <a:t>2</a:t>
          </a:r>
        </a:p>
      </dgm:t>
    </dgm:pt>
    <dgm:pt modelId="{9C909A69-4EDB-4F42-9A4C-D351E8D3DA92}" type="pres">
      <dgm:prSet presAssocID="{0A2965AE-0D66-4223-8A95-34F3A48105F0}" presName="linearFlow" presStyleCnt="0">
        <dgm:presLayoutVars>
          <dgm:dir/>
          <dgm:animLvl val="lvl"/>
          <dgm:resizeHandles val="exact"/>
        </dgm:presLayoutVars>
      </dgm:prSet>
      <dgm:spPr/>
    </dgm:pt>
    <dgm:pt modelId="{03382206-E98F-0549-8EA8-5433A8FD04EC}" type="pres">
      <dgm:prSet presAssocID="{CA6B01C9-C444-4F3B-80DE-38ED96242881}" presName="compositeNode" presStyleCnt="0"/>
      <dgm:spPr/>
    </dgm:pt>
    <dgm:pt modelId="{536FE7D3-BFCB-F44A-8160-6C9450958ECB}" type="pres">
      <dgm:prSet presAssocID="{CA6B01C9-C444-4F3B-80DE-38ED96242881}" presName="parTx" presStyleLbl="node1" presStyleIdx="0" presStyleCnt="0">
        <dgm:presLayoutVars>
          <dgm:chMax val="0"/>
          <dgm:chPref val="0"/>
          <dgm:bulletEnabled val="1"/>
        </dgm:presLayoutVars>
      </dgm:prSet>
      <dgm:spPr/>
    </dgm:pt>
    <dgm:pt modelId="{69F6474F-F4AC-E84A-B803-5042A7081DB7}" type="pres">
      <dgm:prSet presAssocID="{CA6B01C9-C444-4F3B-80DE-38ED96242881}" presName="parSh" presStyleCnt="0"/>
      <dgm:spPr/>
    </dgm:pt>
    <dgm:pt modelId="{B6071647-A8C2-B94A-84E7-8A6C082BEA3F}" type="pres">
      <dgm:prSet presAssocID="{CA6B01C9-C444-4F3B-80DE-38ED96242881}" presName="lineNode" presStyleLbl="alignAccFollowNode1" presStyleIdx="0" presStyleCnt="6"/>
      <dgm:spPr/>
    </dgm:pt>
    <dgm:pt modelId="{1D106E19-CE16-2640-9C9B-B120B33B33D2}" type="pres">
      <dgm:prSet presAssocID="{CA6B01C9-C444-4F3B-80DE-38ED96242881}" presName="lineArrowNode" presStyleLbl="alignAccFollowNode1" presStyleIdx="1" presStyleCnt="6"/>
      <dgm:spPr/>
    </dgm:pt>
    <dgm:pt modelId="{637750AA-B602-E94E-B95C-01C486AECF72}" type="pres">
      <dgm:prSet presAssocID="{6F6F0F9A-B5C1-4039-B5F9-B938625438E8}" presName="sibTransNodeCircle" presStyleLbl="alignNode1" presStyleIdx="0" presStyleCnt="2">
        <dgm:presLayoutVars>
          <dgm:chMax val="0"/>
          <dgm:bulletEnabled/>
        </dgm:presLayoutVars>
      </dgm:prSet>
      <dgm:spPr/>
    </dgm:pt>
    <dgm:pt modelId="{6F387597-F5D9-F748-A01B-5A803CE96B1A}" type="pres">
      <dgm:prSet presAssocID="{6F6F0F9A-B5C1-4039-B5F9-B938625438E8}" presName="spacerBetweenCircleAndCallout" presStyleCnt="0">
        <dgm:presLayoutVars/>
      </dgm:prSet>
      <dgm:spPr/>
    </dgm:pt>
    <dgm:pt modelId="{E726D2CB-39B7-FB4E-BFE9-BFB30FCF8CF9}" type="pres">
      <dgm:prSet presAssocID="{CA6B01C9-C444-4F3B-80DE-38ED96242881}" presName="nodeText" presStyleLbl="alignAccFollowNode1" presStyleIdx="2" presStyleCnt="6">
        <dgm:presLayoutVars>
          <dgm:bulletEnabled val="1"/>
        </dgm:presLayoutVars>
      </dgm:prSet>
      <dgm:spPr/>
    </dgm:pt>
    <dgm:pt modelId="{E9E8A37F-064F-D141-8019-D0BBE88F1836}" type="pres">
      <dgm:prSet presAssocID="{6F6F0F9A-B5C1-4039-B5F9-B938625438E8}" presName="sibTransComposite" presStyleCnt="0"/>
      <dgm:spPr/>
    </dgm:pt>
    <dgm:pt modelId="{7096FDC5-2576-2040-B3D0-941004B51498}" type="pres">
      <dgm:prSet presAssocID="{52EB240A-3843-4103-B6F2-9CAB1F185D16}" presName="compositeNode" presStyleCnt="0"/>
      <dgm:spPr/>
    </dgm:pt>
    <dgm:pt modelId="{520F6EAB-111A-E04D-9DC5-FAB87B77A01A}" type="pres">
      <dgm:prSet presAssocID="{52EB240A-3843-4103-B6F2-9CAB1F185D16}" presName="parTx" presStyleLbl="node1" presStyleIdx="0" presStyleCnt="0">
        <dgm:presLayoutVars>
          <dgm:chMax val="0"/>
          <dgm:chPref val="0"/>
          <dgm:bulletEnabled val="1"/>
        </dgm:presLayoutVars>
      </dgm:prSet>
      <dgm:spPr/>
    </dgm:pt>
    <dgm:pt modelId="{72E5C258-E6B7-0A40-B06C-83877BCEDE58}" type="pres">
      <dgm:prSet presAssocID="{52EB240A-3843-4103-B6F2-9CAB1F185D16}" presName="parSh" presStyleCnt="0"/>
      <dgm:spPr/>
    </dgm:pt>
    <dgm:pt modelId="{EBD78268-51E4-BE4E-9120-87D45E2165F2}" type="pres">
      <dgm:prSet presAssocID="{52EB240A-3843-4103-B6F2-9CAB1F185D16}" presName="lineNode" presStyleLbl="alignAccFollowNode1" presStyleIdx="3" presStyleCnt="6"/>
      <dgm:spPr/>
    </dgm:pt>
    <dgm:pt modelId="{2F01F9AF-BC04-3849-8B2B-92C5DAD150E6}" type="pres">
      <dgm:prSet presAssocID="{52EB240A-3843-4103-B6F2-9CAB1F185D16}" presName="lineArrowNode" presStyleLbl="alignAccFollowNode1" presStyleIdx="4" presStyleCnt="6"/>
      <dgm:spPr/>
    </dgm:pt>
    <dgm:pt modelId="{538DFF14-3CC4-9547-BCD1-2D001BF5E646}" type="pres">
      <dgm:prSet presAssocID="{20633485-ECED-417D-99AC-B12A67DBD3F3}" presName="sibTransNodeCircle" presStyleLbl="alignNode1" presStyleIdx="1" presStyleCnt="2">
        <dgm:presLayoutVars>
          <dgm:chMax val="0"/>
          <dgm:bulletEnabled/>
        </dgm:presLayoutVars>
      </dgm:prSet>
      <dgm:spPr/>
    </dgm:pt>
    <dgm:pt modelId="{BB5DFC3B-E7A9-E341-AEDE-50B9957911E1}" type="pres">
      <dgm:prSet presAssocID="{20633485-ECED-417D-99AC-B12A67DBD3F3}" presName="spacerBetweenCircleAndCallout" presStyleCnt="0">
        <dgm:presLayoutVars/>
      </dgm:prSet>
      <dgm:spPr/>
    </dgm:pt>
    <dgm:pt modelId="{A4A87486-D9E9-AD40-A3C6-0ABED5027E93}" type="pres">
      <dgm:prSet presAssocID="{52EB240A-3843-4103-B6F2-9CAB1F185D16}" presName="nodeText" presStyleLbl="alignAccFollowNode1" presStyleIdx="5" presStyleCnt="6">
        <dgm:presLayoutVars>
          <dgm:bulletEnabled val="1"/>
        </dgm:presLayoutVars>
      </dgm:prSet>
      <dgm:spPr/>
    </dgm:pt>
  </dgm:ptLst>
  <dgm:cxnLst>
    <dgm:cxn modelId="{E39B5903-A011-4878-A4DE-570C76E5857F}" srcId="{0A2965AE-0D66-4223-8A95-34F3A48105F0}" destId="{CA6B01C9-C444-4F3B-80DE-38ED96242881}" srcOrd="0" destOrd="0" parTransId="{3E430F80-86DE-4E1F-86FB-913D2DF91013}" sibTransId="{6F6F0F9A-B5C1-4039-B5F9-B938625438E8}"/>
    <dgm:cxn modelId="{8E332F5B-1F15-2B4F-9FC9-F3665FDE0AE3}" type="presOf" srcId="{6F6F0F9A-B5C1-4039-B5F9-B938625438E8}" destId="{637750AA-B602-E94E-B95C-01C486AECF72}" srcOrd="0" destOrd="0" presId="urn:microsoft.com/office/officeart/2016/7/layout/LinearArrowProcessNumbered"/>
    <dgm:cxn modelId="{F43DEE9E-AF5C-6C4C-9C66-2AF97C4FC747}" type="presOf" srcId="{CA6B01C9-C444-4F3B-80DE-38ED96242881}" destId="{E726D2CB-39B7-FB4E-BFE9-BFB30FCF8CF9}" srcOrd="0" destOrd="0" presId="urn:microsoft.com/office/officeart/2016/7/layout/LinearArrowProcessNumbered"/>
    <dgm:cxn modelId="{02F257AB-6C6D-C542-8EA8-D06B289BC207}" type="presOf" srcId="{0A2965AE-0D66-4223-8A95-34F3A48105F0}" destId="{9C909A69-4EDB-4F42-9A4C-D351E8D3DA92}" srcOrd="0" destOrd="0" presId="urn:microsoft.com/office/officeart/2016/7/layout/LinearArrowProcessNumbered"/>
    <dgm:cxn modelId="{042AA5BB-26F1-4C2D-8629-872D46300C6A}" srcId="{0A2965AE-0D66-4223-8A95-34F3A48105F0}" destId="{52EB240A-3843-4103-B6F2-9CAB1F185D16}" srcOrd="1" destOrd="0" parTransId="{BCB08007-5C69-4F3B-A232-B7B14FEB650D}" sibTransId="{20633485-ECED-417D-99AC-B12A67DBD3F3}"/>
    <dgm:cxn modelId="{4D5B46BD-A4E3-F54A-9DA0-BFB1EEBC0EDE}" type="presOf" srcId="{20633485-ECED-417D-99AC-B12A67DBD3F3}" destId="{538DFF14-3CC4-9547-BCD1-2D001BF5E646}" srcOrd="0" destOrd="0" presId="urn:microsoft.com/office/officeart/2016/7/layout/LinearArrowProcessNumbered"/>
    <dgm:cxn modelId="{46435DF9-FE0A-BE47-9BF8-6C094FEEC5EF}" type="presOf" srcId="{52EB240A-3843-4103-B6F2-9CAB1F185D16}" destId="{A4A87486-D9E9-AD40-A3C6-0ABED5027E93}" srcOrd="0" destOrd="0" presId="urn:microsoft.com/office/officeart/2016/7/layout/LinearArrowProcessNumbered"/>
    <dgm:cxn modelId="{A0FB7667-E2F0-E246-A49E-14914AD90873}" type="presParOf" srcId="{9C909A69-4EDB-4F42-9A4C-D351E8D3DA92}" destId="{03382206-E98F-0549-8EA8-5433A8FD04EC}" srcOrd="0" destOrd="0" presId="urn:microsoft.com/office/officeart/2016/7/layout/LinearArrowProcessNumbered"/>
    <dgm:cxn modelId="{875E230E-A089-634F-9CE4-D55F1FE9B347}" type="presParOf" srcId="{03382206-E98F-0549-8EA8-5433A8FD04EC}" destId="{536FE7D3-BFCB-F44A-8160-6C9450958ECB}" srcOrd="0" destOrd="0" presId="urn:microsoft.com/office/officeart/2016/7/layout/LinearArrowProcessNumbered"/>
    <dgm:cxn modelId="{8E53E75A-A185-624A-8DCE-D42A9BE32BEB}" type="presParOf" srcId="{03382206-E98F-0549-8EA8-5433A8FD04EC}" destId="{69F6474F-F4AC-E84A-B803-5042A7081DB7}" srcOrd="1" destOrd="0" presId="urn:microsoft.com/office/officeart/2016/7/layout/LinearArrowProcessNumbered"/>
    <dgm:cxn modelId="{4811A6AC-BA87-964A-A5E7-EFAA1C454439}" type="presParOf" srcId="{69F6474F-F4AC-E84A-B803-5042A7081DB7}" destId="{B6071647-A8C2-B94A-84E7-8A6C082BEA3F}" srcOrd="0" destOrd="0" presId="urn:microsoft.com/office/officeart/2016/7/layout/LinearArrowProcessNumbered"/>
    <dgm:cxn modelId="{162E440F-A931-5C49-9D8D-2CCAF6742B57}" type="presParOf" srcId="{69F6474F-F4AC-E84A-B803-5042A7081DB7}" destId="{1D106E19-CE16-2640-9C9B-B120B33B33D2}" srcOrd="1" destOrd="0" presId="urn:microsoft.com/office/officeart/2016/7/layout/LinearArrowProcessNumbered"/>
    <dgm:cxn modelId="{C051431C-49AA-2B41-AD27-FF017387BD08}" type="presParOf" srcId="{69F6474F-F4AC-E84A-B803-5042A7081DB7}" destId="{637750AA-B602-E94E-B95C-01C486AECF72}" srcOrd="2" destOrd="0" presId="urn:microsoft.com/office/officeart/2016/7/layout/LinearArrowProcessNumbered"/>
    <dgm:cxn modelId="{FFE3005C-C9AE-E947-B086-6ECCA760F04F}" type="presParOf" srcId="{69F6474F-F4AC-E84A-B803-5042A7081DB7}" destId="{6F387597-F5D9-F748-A01B-5A803CE96B1A}" srcOrd="3" destOrd="0" presId="urn:microsoft.com/office/officeart/2016/7/layout/LinearArrowProcessNumbered"/>
    <dgm:cxn modelId="{2C6F8ADC-B137-944E-8B78-C25DB25C4EB5}" type="presParOf" srcId="{03382206-E98F-0549-8EA8-5433A8FD04EC}" destId="{E726D2CB-39B7-FB4E-BFE9-BFB30FCF8CF9}" srcOrd="2" destOrd="0" presId="urn:microsoft.com/office/officeart/2016/7/layout/LinearArrowProcessNumbered"/>
    <dgm:cxn modelId="{FFACA1C7-7585-2B4E-82DC-023451C091B5}" type="presParOf" srcId="{9C909A69-4EDB-4F42-9A4C-D351E8D3DA92}" destId="{E9E8A37F-064F-D141-8019-D0BBE88F1836}" srcOrd="1" destOrd="0" presId="urn:microsoft.com/office/officeart/2016/7/layout/LinearArrowProcessNumbered"/>
    <dgm:cxn modelId="{F2C7CE38-6A05-4B4C-9CA4-07C9C3EFADA3}" type="presParOf" srcId="{9C909A69-4EDB-4F42-9A4C-D351E8D3DA92}" destId="{7096FDC5-2576-2040-B3D0-941004B51498}" srcOrd="2" destOrd="0" presId="urn:microsoft.com/office/officeart/2016/7/layout/LinearArrowProcessNumbered"/>
    <dgm:cxn modelId="{4B8101A8-F3BC-ED4C-B1BA-47280BF3F6EF}" type="presParOf" srcId="{7096FDC5-2576-2040-B3D0-941004B51498}" destId="{520F6EAB-111A-E04D-9DC5-FAB87B77A01A}" srcOrd="0" destOrd="0" presId="urn:microsoft.com/office/officeart/2016/7/layout/LinearArrowProcessNumbered"/>
    <dgm:cxn modelId="{85BBAD91-A7AB-C145-810B-ECFB66D3F754}" type="presParOf" srcId="{7096FDC5-2576-2040-B3D0-941004B51498}" destId="{72E5C258-E6B7-0A40-B06C-83877BCEDE58}" srcOrd="1" destOrd="0" presId="urn:microsoft.com/office/officeart/2016/7/layout/LinearArrowProcessNumbered"/>
    <dgm:cxn modelId="{E459D162-FAAF-4846-AD79-1BE669F03776}" type="presParOf" srcId="{72E5C258-E6B7-0A40-B06C-83877BCEDE58}" destId="{EBD78268-51E4-BE4E-9120-87D45E2165F2}" srcOrd="0" destOrd="0" presId="urn:microsoft.com/office/officeart/2016/7/layout/LinearArrowProcessNumbered"/>
    <dgm:cxn modelId="{D4D109FE-5EEF-4E4F-AE38-D8D992A1F244}" type="presParOf" srcId="{72E5C258-E6B7-0A40-B06C-83877BCEDE58}" destId="{2F01F9AF-BC04-3849-8B2B-92C5DAD150E6}" srcOrd="1" destOrd="0" presId="urn:microsoft.com/office/officeart/2016/7/layout/LinearArrowProcessNumbered"/>
    <dgm:cxn modelId="{9881970B-075E-5341-BC0B-AA0954859CFB}" type="presParOf" srcId="{72E5C258-E6B7-0A40-B06C-83877BCEDE58}" destId="{538DFF14-3CC4-9547-BCD1-2D001BF5E646}" srcOrd="2" destOrd="0" presId="urn:microsoft.com/office/officeart/2016/7/layout/LinearArrowProcessNumbered"/>
    <dgm:cxn modelId="{3187CC4B-B1E2-BA43-8771-4B433A40435A}" type="presParOf" srcId="{72E5C258-E6B7-0A40-B06C-83877BCEDE58}" destId="{BB5DFC3B-E7A9-E341-AEDE-50B9957911E1}" srcOrd="3" destOrd="0" presId="urn:microsoft.com/office/officeart/2016/7/layout/LinearArrowProcessNumbered"/>
    <dgm:cxn modelId="{E0F61BD8-27CC-AB4C-BCF0-88AFA49E42F1}" type="presParOf" srcId="{7096FDC5-2576-2040-B3D0-941004B51498}" destId="{A4A87486-D9E9-AD40-A3C6-0ABED5027E93}"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EA9A28-A4EE-459D-A30B-D9D84AF86013}"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84ECBE02-68AA-4C4E-B418-E7F0FE7C8848}">
      <dgm:prSet/>
      <dgm:spPr/>
      <dgm:t>
        <a:bodyPr/>
        <a:lstStyle/>
        <a:p>
          <a:r>
            <a:rPr lang="en-US" dirty="0"/>
            <a:t>Audience Segments			Custom Audience Builder</a:t>
          </a:r>
        </a:p>
      </dgm:t>
    </dgm:pt>
    <dgm:pt modelId="{D39DF94B-98BF-45C5-8512-4678037EA690}" type="parTrans" cxnId="{77435460-3687-4C09-9503-FF9F0A86BC61}">
      <dgm:prSet/>
      <dgm:spPr/>
      <dgm:t>
        <a:bodyPr/>
        <a:lstStyle/>
        <a:p>
          <a:endParaRPr lang="en-US"/>
        </a:p>
      </dgm:t>
    </dgm:pt>
    <dgm:pt modelId="{EB7D35F2-5033-40BA-A9EB-064A1982387F}" type="sibTrans" cxnId="{77435460-3687-4C09-9503-FF9F0A86BC61}">
      <dgm:prSet/>
      <dgm:spPr/>
      <dgm:t>
        <a:bodyPr/>
        <a:lstStyle/>
        <a:p>
          <a:endParaRPr lang="en-US"/>
        </a:p>
      </dgm:t>
    </dgm:pt>
    <dgm:pt modelId="{CA2BFAA4-2213-4E9C-BF5E-5AB69714A9A9}">
      <dgm:prSet/>
      <dgm:spPr/>
      <dgm:t>
        <a:bodyPr/>
        <a:lstStyle/>
        <a:p>
          <a:r>
            <a:rPr lang="en-US" dirty="0"/>
            <a:t>Actual behavior unknown			     Actual Behavior Known</a:t>
          </a:r>
        </a:p>
      </dgm:t>
    </dgm:pt>
    <dgm:pt modelId="{B029DD28-6A0F-4E17-B312-EEF988BA73CE}" type="parTrans" cxnId="{329B9A0E-C288-454D-91D7-AD691B6C4D1F}">
      <dgm:prSet/>
      <dgm:spPr/>
      <dgm:t>
        <a:bodyPr/>
        <a:lstStyle/>
        <a:p>
          <a:endParaRPr lang="en-US"/>
        </a:p>
      </dgm:t>
    </dgm:pt>
    <dgm:pt modelId="{4170F7AA-F730-4684-9269-DB4BA04AFE82}" type="sibTrans" cxnId="{329B9A0E-C288-454D-91D7-AD691B6C4D1F}">
      <dgm:prSet/>
      <dgm:spPr/>
      <dgm:t>
        <a:bodyPr/>
        <a:lstStyle/>
        <a:p>
          <a:endParaRPr lang="en-US"/>
        </a:p>
      </dgm:t>
    </dgm:pt>
    <dgm:pt modelId="{77DBE950-01ED-4C6B-9D4C-4817F312A4CE}">
      <dgm:prSet/>
      <dgm:spPr/>
      <dgm:t>
        <a:bodyPr/>
        <a:lstStyle/>
        <a:p>
          <a:r>
            <a:rPr lang="en-US" dirty="0"/>
            <a:t>Data Sourced via Brokers			        Data Sourced Directly</a:t>
          </a:r>
        </a:p>
      </dgm:t>
    </dgm:pt>
    <dgm:pt modelId="{221B76AB-23B4-4508-B3FE-FAA870934D7D}" type="parTrans" cxnId="{9BB3F470-4959-4CFA-8B1A-FC5AE8B27759}">
      <dgm:prSet/>
      <dgm:spPr/>
      <dgm:t>
        <a:bodyPr/>
        <a:lstStyle/>
        <a:p>
          <a:endParaRPr lang="en-US"/>
        </a:p>
      </dgm:t>
    </dgm:pt>
    <dgm:pt modelId="{0C353195-2F06-4EE0-9C01-6D585CE9455F}" type="sibTrans" cxnId="{9BB3F470-4959-4CFA-8B1A-FC5AE8B27759}">
      <dgm:prSet/>
      <dgm:spPr/>
      <dgm:t>
        <a:bodyPr/>
        <a:lstStyle/>
        <a:p>
          <a:endParaRPr lang="en-US"/>
        </a:p>
      </dgm:t>
    </dgm:pt>
    <dgm:pt modelId="{928AA700-F279-41B5-907F-C8EE6AAC8E35}">
      <dgm:prSet/>
      <dgm:spPr/>
      <dgm:t>
        <a:bodyPr/>
        <a:lstStyle/>
        <a:p>
          <a:r>
            <a:rPr lang="en-US" dirty="0"/>
            <a:t>Old Data with New Data			         Data Recency Known</a:t>
          </a:r>
        </a:p>
      </dgm:t>
    </dgm:pt>
    <dgm:pt modelId="{F6FF6CD6-6819-45B7-A283-C3CB1364E471}" type="parTrans" cxnId="{02ECA242-F70C-44E0-AC95-32A249B6F9CC}">
      <dgm:prSet/>
      <dgm:spPr/>
      <dgm:t>
        <a:bodyPr/>
        <a:lstStyle/>
        <a:p>
          <a:endParaRPr lang="en-US"/>
        </a:p>
      </dgm:t>
    </dgm:pt>
    <dgm:pt modelId="{5CFE1B61-AF62-4606-B5DC-58C7B4BFABC6}" type="sibTrans" cxnId="{02ECA242-F70C-44E0-AC95-32A249B6F9CC}">
      <dgm:prSet/>
      <dgm:spPr/>
      <dgm:t>
        <a:bodyPr/>
        <a:lstStyle/>
        <a:p>
          <a:endParaRPr lang="en-US"/>
        </a:p>
      </dgm:t>
    </dgm:pt>
    <dgm:pt modelId="{EDFE29F3-05A9-4C1E-83F8-8F84ECE9EDFA}">
      <dgm:prSet/>
      <dgm:spPr/>
      <dgm:t>
        <a:bodyPr/>
        <a:lstStyle/>
        <a:p>
          <a:r>
            <a:rPr lang="en-US" dirty="0"/>
            <a:t>Good Data with Bad Data			       Better Data Identified</a:t>
          </a:r>
        </a:p>
      </dgm:t>
    </dgm:pt>
    <dgm:pt modelId="{24A3338B-718F-460C-A65E-39297CFB4C62}" type="parTrans" cxnId="{FF341775-55C1-491F-AA61-85E6A8C885F3}">
      <dgm:prSet/>
      <dgm:spPr/>
      <dgm:t>
        <a:bodyPr/>
        <a:lstStyle/>
        <a:p>
          <a:endParaRPr lang="en-US"/>
        </a:p>
      </dgm:t>
    </dgm:pt>
    <dgm:pt modelId="{D92DF664-20EB-4DBC-A14F-D5CCC24172C0}" type="sibTrans" cxnId="{FF341775-55C1-491F-AA61-85E6A8C885F3}">
      <dgm:prSet/>
      <dgm:spPr/>
      <dgm:t>
        <a:bodyPr/>
        <a:lstStyle/>
        <a:p>
          <a:endParaRPr lang="en-US"/>
        </a:p>
      </dgm:t>
    </dgm:pt>
    <dgm:pt modelId="{51912BA0-6939-4373-AB54-1E616EBC02A7}">
      <dgm:prSet/>
      <dgm:spPr/>
      <dgm:t>
        <a:bodyPr/>
        <a:lstStyle/>
        <a:p>
          <a:r>
            <a:rPr lang="en-US" dirty="0"/>
            <a:t>Fixed Segment Optimization	                Element  Level Optimized</a:t>
          </a:r>
        </a:p>
      </dgm:t>
    </dgm:pt>
    <dgm:pt modelId="{F59D13FB-EC63-4CD7-A141-64EC36D30FCE}" type="parTrans" cxnId="{8C86A677-27C4-4FFC-AAAD-6733E01C0912}">
      <dgm:prSet/>
      <dgm:spPr/>
      <dgm:t>
        <a:bodyPr/>
        <a:lstStyle/>
        <a:p>
          <a:endParaRPr lang="en-US"/>
        </a:p>
      </dgm:t>
    </dgm:pt>
    <dgm:pt modelId="{0161AF86-45E9-4EDB-8179-B59BD1D10407}" type="sibTrans" cxnId="{8C86A677-27C4-4FFC-AAAD-6733E01C0912}">
      <dgm:prSet/>
      <dgm:spPr/>
      <dgm:t>
        <a:bodyPr/>
        <a:lstStyle/>
        <a:p>
          <a:endParaRPr lang="en-US"/>
        </a:p>
      </dgm:t>
    </dgm:pt>
    <dgm:pt modelId="{67D4DF73-5956-4EFA-8851-20FC2B44E1BD}">
      <dgm:prSet/>
      <dgm:spPr/>
      <dgm:t>
        <a:bodyPr/>
        <a:lstStyle/>
        <a:p>
          <a:r>
            <a:rPr lang="en-US" dirty="0"/>
            <a:t>Fixed Audiences				           Dynamic Audiences</a:t>
          </a:r>
        </a:p>
      </dgm:t>
    </dgm:pt>
    <dgm:pt modelId="{CC81F706-4DB5-43AC-89E3-52E260D2AE68}" type="parTrans" cxnId="{69735980-18A0-403F-985D-EE030AD12A51}">
      <dgm:prSet/>
      <dgm:spPr/>
      <dgm:t>
        <a:bodyPr/>
        <a:lstStyle/>
        <a:p>
          <a:endParaRPr lang="en-US"/>
        </a:p>
      </dgm:t>
    </dgm:pt>
    <dgm:pt modelId="{186B37A9-00B9-4C56-8C64-711526B87C31}" type="sibTrans" cxnId="{69735980-18A0-403F-985D-EE030AD12A51}">
      <dgm:prSet/>
      <dgm:spPr/>
      <dgm:t>
        <a:bodyPr/>
        <a:lstStyle/>
        <a:p>
          <a:endParaRPr lang="en-US"/>
        </a:p>
      </dgm:t>
    </dgm:pt>
    <dgm:pt modelId="{3CE5CD46-1E1D-E643-AA6E-689BB293C1DD}" type="pres">
      <dgm:prSet presAssocID="{4BEA9A28-A4EE-459D-A30B-D9D84AF86013}" presName="linear" presStyleCnt="0">
        <dgm:presLayoutVars>
          <dgm:animLvl val="lvl"/>
          <dgm:resizeHandles val="exact"/>
        </dgm:presLayoutVars>
      </dgm:prSet>
      <dgm:spPr/>
    </dgm:pt>
    <dgm:pt modelId="{4418711A-B429-7F4D-995C-017CA22D7A68}" type="pres">
      <dgm:prSet presAssocID="{84ECBE02-68AA-4C4E-B418-E7F0FE7C8848}" presName="parentText" presStyleLbl="node1" presStyleIdx="0" presStyleCnt="7">
        <dgm:presLayoutVars>
          <dgm:chMax val="0"/>
          <dgm:bulletEnabled val="1"/>
        </dgm:presLayoutVars>
      </dgm:prSet>
      <dgm:spPr/>
    </dgm:pt>
    <dgm:pt modelId="{4794DD6A-DAE5-C645-B5E7-7798BED61B40}" type="pres">
      <dgm:prSet presAssocID="{EB7D35F2-5033-40BA-A9EB-064A1982387F}" presName="spacer" presStyleCnt="0"/>
      <dgm:spPr/>
    </dgm:pt>
    <dgm:pt modelId="{85CCF7C9-D936-1F43-AB33-23111A51E34A}" type="pres">
      <dgm:prSet presAssocID="{CA2BFAA4-2213-4E9C-BF5E-5AB69714A9A9}" presName="parentText" presStyleLbl="node1" presStyleIdx="1" presStyleCnt="7">
        <dgm:presLayoutVars>
          <dgm:chMax val="0"/>
          <dgm:bulletEnabled val="1"/>
        </dgm:presLayoutVars>
      </dgm:prSet>
      <dgm:spPr/>
    </dgm:pt>
    <dgm:pt modelId="{F568D535-F9F8-494E-8D7E-0498DC286C94}" type="pres">
      <dgm:prSet presAssocID="{4170F7AA-F730-4684-9269-DB4BA04AFE82}" presName="spacer" presStyleCnt="0"/>
      <dgm:spPr/>
    </dgm:pt>
    <dgm:pt modelId="{E7C001CD-89A6-CC41-90D9-626EC1FAB4F7}" type="pres">
      <dgm:prSet presAssocID="{77DBE950-01ED-4C6B-9D4C-4817F312A4CE}" presName="parentText" presStyleLbl="node1" presStyleIdx="2" presStyleCnt="7">
        <dgm:presLayoutVars>
          <dgm:chMax val="0"/>
          <dgm:bulletEnabled val="1"/>
        </dgm:presLayoutVars>
      </dgm:prSet>
      <dgm:spPr/>
    </dgm:pt>
    <dgm:pt modelId="{1E9D48F4-45AC-4D4E-BE76-36BFEAE8E9E7}" type="pres">
      <dgm:prSet presAssocID="{0C353195-2F06-4EE0-9C01-6D585CE9455F}" presName="spacer" presStyleCnt="0"/>
      <dgm:spPr/>
    </dgm:pt>
    <dgm:pt modelId="{DFB98F0E-46FB-E44D-A9C4-9643A2305CFA}" type="pres">
      <dgm:prSet presAssocID="{928AA700-F279-41B5-907F-C8EE6AAC8E35}" presName="parentText" presStyleLbl="node1" presStyleIdx="3" presStyleCnt="7">
        <dgm:presLayoutVars>
          <dgm:chMax val="0"/>
          <dgm:bulletEnabled val="1"/>
        </dgm:presLayoutVars>
      </dgm:prSet>
      <dgm:spPr/>
    </dgm:pt>
    <dgm:pt modelId="{8204427E-F1BC-DD4F-AF2F-2800A94FA869}" type="pres">
      <dgm:prSet presAssocID="{5CFE1B61-AF62-4606-B5DC-58C7B4BFABC6}" presName="spacer" presStyleCnt="0"/>
      <dgm:spPr/>
    </dgm:pt>
    <dgm:pt modelId="{BDC7AC56-BE02-5E49-95E0-D850BE36E760}" type="pres">
      <dgm:prSet presAssocID="{EDFE29F3-05A9-4C1E-83F8-8F84ECE9EDFA}" presName="parentText" presStyleLbl="node1" presStyleIdx="4" presStyleCnt="7">
        <dgm:presLayoutVars>
          <dgm:chMax val="0"/>
          <dgm:bulletEnabled val="1"/>
        </dgm:presLayoutVars>
      </dgm:prSet>
      <dgm:spPr/>
    </dgm:pt>
    <dgm:pt modelId="{074BD83B-29A1-B143-A89E-E2C226042831}" type="pres">
      <dgm:prSet presAssocID="{D92DF664-20EB-4DBC-A14F-D5CCC24172C0}" presName="spacer" presStyleCnt="0"/>
      <dgm:spPr/>
    </dgm:pt>
    <dgm:pt modelId="{5832B684-0927-E243-B564-55AC5C41F785}" type="pres">
      <dgm:prSet presAssocID="{51912BA0-6939-4373-AB54-1E616EBC02A7}" presName="parentText" presStyleLbl="node1" presStyleIdx="5" presStyleCnt="7">
        <dgm:presLayoutVars>
          <dgm:chMax val="0"/>
          <dgm:bulletEnabled val="1"/>
        </dgm:presLayoutVars>
      </dgm:prSet>
      <dgm:spPr/>
    </dgm:pt>
    <dgm:pt modelId="{5294C96F-50B6-754C-8164-E1258351A379}" type="pres">
      <dgm:prSet presAssocID="{0161AF86-45E9-4EDB-8179-B59BD1D10407}" presName="spacer" presStyleCnt="0"/>
      <dgm:spPr/>
    </dgm:pt>
    <dgm:pt modelId="{0B8E7CC2-E688-4043-8C00-9E8CB9A93570}" type="pres">
      <dgm:prSet presAssocID="{67D4DF73-5956-4EFA-8851-20FC2B44E1BD}" presName="parentText" presStyleLbl="node1" presStyleIdx="6" presStyleCnt="7">
        <dgm:presLayoutVars>
          <dgm:chMax val="0"/>
          <dgm:bulletEnabled val="1"/>
        </dgm:presLayoutVars>
      </dgm:prSet>
      <dgm:spPr/>
    </dgm:pt>
  </dgm:ptLst>
  <dgm:cxnLst>
    <dgm:cxn modelId="{6004C105-5404-BD4F-A510-B6A8B7FBEDA2}" type="presOf" srcId="{928AA700-F279-41B5-907F-C8EE6AAC8E35}" destId="{DFB98F0E-46FB-E44D-A9C4-9643A2305CFA}" srcOrd="0" destOrd="0" presId="urn:microsoft.com/office/officeart/2005/8/layout/vList2"/>
    <dgm:cxn modelId="{BEF91A09-09CA-654F-BE06-4123D4A37F0C}" type="presOf" srcId="{CA2BFAA4-2213-4E9C-BF5E-5AB69714A9A9}" destId="{85CCF7C9-D936-1F43-AB33-23111A51E34A}" srcOrd="0" destOrd="0" presId="urn:microsoft.com/office/officeart/2005/8/layout/vList2"/>
    <dgm:cxn modelId="{329B9A0E-C288-454D-91D7-AD691B6C4D1F}" srcId="{4BEA9A28-A4EE-459D-A30B-D9D84AF86013}" destId="{CA2BFAA4-2213-4E9C-BF5E-5AB69714A9A9}" srcOrd="1" destOrd="0" parTransId="{B029DD28-6A0F-4E17-B312-EEF988BA73CE}" sibTransId="{4170F7AA-F730-4684-9269-DB4BA04AFE82}"/>
    <dgm:cxn modelId="{02ECA242-F70C-44E0-AC95-32A249B6F9CC}" srcId="{4BEA9A28-A4EE-459D-A30B-D9D84AF86013}" destId="{928AA700-F279-41B5-907F-C8EE6AAC8E35}" srcOrd="3" destOrd="0" parTransId="{F6FF6CD6-6819-45B7-A283-C3CB1364E471}" sibTransId="{5CFE1B61-AF62-4606-B5DC-58C7B4BFABC6}"/>
    <dgm:cxn modelId="{DAB43060-C97F-A940-9D40-EB52C9692913}" type="presOf" srcId="{84ECBE02-68AA-4C4E-B418-E7F0FE7C8848}" destId="{4418711A-B429-7F4D-995C-017CA22D7A68}" srcOrd="0" destOrd="0" presId="urn:microsoft.com/office/officeart/2005/8/layout/vList2"/>
    <dgm:cxn modelId="{77435460-3687-4C09-9503-FF9F0A86BC61}" srcId="{4BEA9A28-A4EE-459D-A30B-D9D84AF86013}" destId="{84ECBE02-68AA-4C4E-B418-E7F0FE7C8848}" srcOrd="0" destOrd="0" parTransId="{D39DF94B-98BF-45C5-8512-4678037EA690}" sibTransId="{EB7D35F2-5033-40BA-A9EB-064A1982387F}"/>
    <dgm:cxn modelId="{9BB3F470-4959-4CFA-8B1A-FC5AE8B27759}" srcId="{4BEA9A28-A4EE-459D-A30B-D9D84AF86013}" destId="{77DBE950-01ED-4C6B-9D4C-4817F312A4CE}" srcOrd="2" destOrd="0" parTransId="{221B76AB-23B4-4508-B3FE-FAA870934D7D}" sibTransId="{0C353195-2F06-4EE0-9C01-6D585CE9455F}"/>
    <dgm:cxn modelId="{FF341775-55C1-491F-AA61-85E6A8C885F3}" srcId="{4BEA9A28-A4EE-459D-A30B-D9D84AF86013}" destId="{EDFE29F3-05A9-4C1E-83F8-8F84ECE9EDFA}" srcOrd="4" destOrd="0" parTransId="{24A3338B-718F-460C-A65E-39297CFB4C62}" sibTransId="{D92DF664-20EB-4DBC-A14F-D5CCC24172C0}"/>
    <dgm:cxn modelId="{8C86A677-27C4-4FFC-AAAD-6733E01C0912}" srcId="{4BEA9A28-A4EE-459D-A30B-D9D84AF86013}" destId="{51912BA0-6939-4373-AB54-1E616EBC02A7}" srcOrd="5" destOrd="0" parTransId="{F59D13FB-EC63-4CD7-A141-64EC36D30FCE}" sibTransId="{0161AF86-45E9-4EDB-8179-B59BD1D10407}"/>
    <dgm:cxn modelId="{69735980-18A0-403F-985D-EE030AD12A51}" srcId="{4BEA9A28-A4EE-459D-A30B-D9D84AF86013}" destId="{67D4DF73-5956-4EFA-8851-20FC2B44E1BD}" srcOrd="6" destOrd="0" parTransId="{CC81F706-4DB5-43AC-89E3-52E260D2AE68}" sibTransId="{186B37A9-00B9-4C56-8C64-711526B87C31}"/>
    <dgm:cxn modelId="{716A5E94-9221-A24C-9217-1000A3BA1519}" type="presOf" srcId="{4BEA9A28-A4EE-459D-A30B-D9D84AF86013}" destId="{3CE5CD46-1E1D-E643-AA6E-689BB293C1DD}" srcOrd="0" destOrd="0" presId="urn:microsoft.com/office/officeart/2005/8/layout/vList2"/>
    <dgm:cxn modelId="{D4328AB5-1E77-CF4A-8C7F-DFC82BE6602D}" type="presOf" srcId="{77DBE950-01ED-4C6B-9D4C-4817F312A4CE}" destId="{E7C001CD-89A6-CC41-90D9-626EC1FAB4F7}" srcOrd="0" destOrd="0" presId="urn:microsoft.com/office/officeart/2005/8/layout/vList2"/>
    <dgm:cxn modelId="{48189FC3-64B6-7F4E-A882-5CE67532970C}" type="presOf" srcId="{EDFE29F3-05A9-4C1E-83F8-8F84ECE9EDFA}" destId="{BDC7AC56-BE02-5E49-95E0-D850BE36E760}" srcOrd="0" destOrd="0" presId="urn:microsoft.com/office/officeart/2005/8/layout/vList2"/>
    <dgm:cxn modelId="{21D4A7D5-391A-A241-BED9-932DD978214F}" type="presOf" srcId="{51912BA0-6939-4373-AB54-1E616EBC02A7}" destId="{5832B684-0927-E243-B564-55AC5C41F785}" srcOrd="0" destOrd="0" presId="urn:microsoft.com/office/officeart/2005/8/layout/vList2"/>
    <dgm:cxn modelId="{56FF9DED-5992-A248-AB25-2EF227DB7666}" type="presOf" srcId="{67D4DF73-5956-4EFA-8851-20FC2B44E1BD}" destId="{0B8E7CC2-E688-4043-8C00-9E8CB9A93570}" srcOrd="0" destOrd="0" presId="urn:microsoft.com/office/officeart/2005/8/layout/vList2"/>
    <dgm:cxn modelId="{BFC99444-B81E-AD4B-8EE6-C91E3B0C9966}" type="presParOf" srcId="{3CE5CD46-1E1D-E643-AA6E-689BB293C1DD}" destId="{4418711A-B429-7F4D-995C-017CA22D7A68}" srcOrd="0" destOrd="0" presId="urn:microsoft.com/office/officeart/2005/8/layout/vList2"/>
    <dgm:cxn modelId="{16F36BC8-F404-9640-BCC9-530929FF1068}" type="presParOf" srcId="{3CE5CD46-1E1D-E643-AA6E-689BB293C1DD}" destId="{4794DD6A-DAE5-C645-B5E7-7798BED61B40}" srcOrd="1" destOrd="0" presId="urn:microsoft.com/office/officeart/2005/8/layout/vList2"/>
    <dgm:cxn modelId="{63137ECB-B141-C143-9A49-D428A8441F4D}" type="presParOf" srcId="{3CE5CD46-1E1D-E643-AA6E-689BB293C1DD}" destId="{85CCF7C9-D936-1F43-AB33-23111A51E34A}" srcOrd="2" destOrd="0" presId="urn:microsoft.com/office/officeart/2005/8/layout/vList2"/>
    <dgm:cxn modelId="{FE2B14C6-59E1-BE4F-A084-C92229767C61}" type="presParOf" srcId="{3CE5CD46-1E1D-E643-AA6E-689BB293C1DD}" destId="{F568D535-F9F8-494E-8D7E-0498DC286C94}" srcOrd="3" destOrd="0" presId="urn:microsoft.com/office/officeart/2005/8/layout/vList2"/>
    <dgm:cxn modelId="{50059C55-3B88-524D-89AB-EC60085574F4}" type="presParOf" srcId="{3CE5CD46-1E1D-E643-AA6E-689BB293C1DD}" destId="{E7C001CD-89A6-CC41-90D9-626EC1FAB4F7}" srcOrd="4" destOrd="0" presId="urn:microsoft.com/office/officeart/2005/8/layout/vList2"/>
    <dgm:cxn modelId="{C97C6F17-CB38-CC45-B7D7-7A55F08B0465}" type="presParOf" srcId="{3CE5CD46-1E1D-E643-AA6E-689BB293C1DD}" destId="{1E9D48F4-45AC-4D4E-BE76-36BFEAE8E9E7}" srcOrd="5" destOrd="0" presId="urn:microsoft.com/office/officeart/2005/8/layout/vList2"/>
    <dgm:cxn modelId="{24663EF1-1EB4-1E4B-8298-FBB8E3FC6BEA}" type="presParOf" srcId="{3CE5CD46-1E1D-E643-AA6E-689BB293C1DD}" destId="{DFB98F0E-46FB-E44D-A9C4-9643A2305CFA}" srcOrd="6" destOrd="0" presId="urn:microsoft.com/office/officeart/2005/8/layout/vList2"/>
    <dgm:cxn modelId="{7FDA72BA-4F1B-2343-BBA2-BE3787359EAE}" type="presParOf" srcId="{3CE5CD46-1E1D-E643-AA6E-689BB293C1DD}" destId="{8204427E-F1BC-DD4F-AF2F-2800A94FA869}" srcOrd="7" destOrd="0" presId="urn:microsoft.com/office/officeart/2005/8/layout/vList2"/>
    <dgm:cxn modelId="{24407F96-C684-5746-8E31-144FC3958BD3}" type="presParOf" srcId="{3CE5CD46-1E1D-E643-AA6E-689BB293C1DD}" destId="{BDC7AC56-BE02-5E49-95E0-D850BE36E760}" srcOrd="8" destOrd="0" presId="urn:microsoft.com/office/officeart/2005/8/layout/vList2"/>
    <dgm:cxn modelId="{132C7FB7-35A9-A542-A0CE-F4142181865C}" type="presParOf" srcId="{3CE5CD46-1E1D-E643-AA6E-689BB293C1DD}" destId="{074BD83B-29A1-B143-A89E-E2C226042831}" srcOrd="9" destOrd="0" presId="urn:microsoft.com/office/officeart/2005/8/layout/vList2"/>
    <dgm:cxn modelId="{76CBC49C-0737-9643-8963-E32F6023A533}" type="presParOf" srcId="{3CE5CD46-1E1D-E643-AA6E-689BB293C1DD}" destId="{5832B684-0927-E243-B564-55AC5C41F785}" srcOrd="10" destOrd="0" presId="urn:microsoft.com/office/officeart/2005/8/layout/vList2"/>
    <dgm:cxn modelId="{2A49752B-6F55-E74E-A890-B3BC2A41FE58}" type="presParOf" srcId="{3CE5CD46-1E1D-E643-AA6E-689BB293C1DD}" destId="{5294C96F-50B6-754C-8164-E1258351A379}" srcOrd="11" destOrd="0" presId="urn:microsoft.com/office/officeart/2005/8/layout/vList2"/>
    <dgm:cxn modelId="{2589431E-214E-994B-95F6-FC5C1E5768C3}" type="presParOf" srcId="{3CE5CD46-1E1D-E643-AA6E-689BB293C1DD}" destId="{0B8E7CC2-E688-4043-8C00-9E8CB9A93570}"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71647-A8C2-B94A-84E7-8A6C082BEA3F}">
      <dsp:nvSpPr>
        <dsp:cNvPr id="0" name=""/>
        <dsp:cNvSpPr/>
      </dsp:nvSpPr>
      <dsp:spPr>
        <a:xfrm>
          <a:off x="1628400" y="1318731"/>
          <a:ext cx="1302720" cy="7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106E19-CE16-2640-9C9B-B120B33B33D2}">
      <dsp:nvSpPr>
        <dsp:cNvPr id="0" name=""/>
        <dsp:cNvSpPr/>
      </dsp:nvSpPr>
      <dsp:spPr>
        <a:xfrm>
          <a:off x="3009285" y="1209338"/>
          <a:ext cx="149812" cy="279184"/>
        </a:xfrm>
        <a:prstGeom prst="chevron">
          <a:avLst>
            <a:gd name="adj" fmla="val 90000"/>
          </a:avLst>
        </a:prstGeom>
        <a:solidFill>
          <a:schemeClr val="accent2">
            <a:tint val="40000"/>
            <a:alpha val="90000"/>
            <a:hueOff val="-169845"/>
            <a:satOff val="-15069"/>
            <a:lumOff val="-154"/>
            <a:alphaOff val="0"/>
          </a:schemeClr>
        </a:solidFill>
        <a:ln w="12700" cap="flat" cmpd="sng" algn="ctr">
          <a:solidFill>
            <a:schemeClr val="accent2">
              <a:tint val="40000"/>
              <a:alpha val="90000"/>
              <a:hueOff val="-169845"/>
              <a:satOff val="-15069"/>
              <a:lumOff val="-154"/>
              <a:alphaOff val="0"/>
            </a:schemeClr>
          </a:solidFill>
          <a:prstDash val="solid"/>
          <a:miter lim="800000"/>
        </a:ln>
        <a:effectLst/>
      </dsp:spPr>
      <dsp:style>
        <a:lnRef idx="2">
          <a:scrgbClr r="0" g="0" b="0"/>
        </a:lnRef>
        <a:fillRef idx="1">
          <a:scrgbClr r="0" g="0" b="0"/>
        </a:fillRef>
        <a:effectRef idx="0">
          <a:scrgbClr r="0" g="0" b="0"/>
        </a:effectRef>
        <a:fontRef idx="minor"/>
      </dsp:style>
    </dsp:sp>
    <dsp:sp modelId="{637750AA-B602-E94E-B95C-01C486AECF72}">
      <dsp:nvSpPr>
        <dsp:cNvPr id="0" name=""/>
        <dsp:cNvSpPr/>
      </dsp:nvSpPr>
      <dsp:spPr>
        <a:xfrm>
          <a:off x="766079" y="619286"/>
          <a:ext cx="1398961" cy="1398961"/>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287" tIns="54287" rIns="54287" bIns="54287" numCol="1" spcCol="1270" anchor="ctr" anchorCtr="0">
          <a:noAutofit/>
        </a:bodyPr>
        <a:lstStyle/>
        <a:p>
          <a:pPr marL="0" lvl="0" indent="0" algn="ctr" defTabSz="2622550">
            <a:lnSpc>
              <a:spcPct val="90000"/>
            </a:lnSpc>
            <a:spcBef>
              <a:spcPct val="0"/>
            </a:spcBef>
            <a:spcAft>
              <a:spcPct val="35000"/>
            </a:spcAft>
            <a:buNone/>
          </a:pPr>
          <a:r>
            <a:rPr lang="en-US" sz="5900" kern="1200"/>
            <a:t>1</a:t>
          </a:r>
        </a:p>
      </dsp:txBody>
      <dsp:txXfrm>
        <a:off x="970952" y="824159"/>
        <a:ext cx="989215" cy="989215"/>
      </dsp:txXfrm>
    </dsp:sp>
    <dsp:sp modelId="{E726D2CB-39B7-FB4E-BFE9-BFB30FCF8CF9}">
      <dsp:nvSpPr>
        <dsp:cNvPr id="0" name=""/>
        <dsp:cNvSpPr/>
      </dsp:nvSpPr>
      <dsp:spPr>
        <a:xfrm>
          <a:off x="0" y="2182551"/>
          <a:ext cx="2931121" cy="3071250"/>
        </a:xfrm>
        <a:prstGeom prst="upArrowCallout">
          <a:avLst>
            <a:gd name="adj1" fmla="val 50000"/>
            <a:gd name="adj2" fmla="val 20000"/>
            <a:gd name="adj3" fmla="val 20000"/>
            <a:gd name="adj4" fmla="val 100000"/>
          </a:avLst>
        </a:prstGeom>
        <a:solidFill>
          <a:schemeClr val="accent2">
            <a:tint val="40000"/>
            <a:alpha val="90000"/>
            <a:hueOff val="-339690"/>
            <a:satOff val="-30138"/>
            <a:lumOff val="-308"/>
            <a:alphaOff val="0"/>
          </a:schemeClr>
        </a:solidFill>
        <a:ln w="12700" cap="flat" cmpd="sng" algn="ctr">
          <a:solidFill>
            <a:schemeClr val="accent2">
              <a:tint val="40000"/>
              <a:alpha val="90000"/>
              <a:hueOff val="-339690"/>
              <a:satOff val="-30138"/>
              <a:lumOff val="-3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31210" tIns="165100" rIns="231210" bIns="165100" numCol="1" spcCol="1270" anchor="t" anchorCtr="0">
          <a:noAutofit/>
        </a:bodyPr>
        <a:lstStyle/>
        <a:p>
          <a:pPr marL="0" lvl="0" indent="0" algn="l" defTabSz="488950">
            <a:lnSpc>
              <a:spcPct val="90000"/>
            </a:lnSpc>
            <a:spcBef>
              <a:spcPct val="0"/>
            </a:spcBef>
            <a:spcAft>
              <a:spcPct val="35000"/>
            </a:spcAft>
            <a:buNone/>
          </a:pPr>
          <a:r>
            <a:rPr lang="en-US" sz="1100" kern="1200" dirty="0"/>
            <a:t>Arbitrage within programmatic marketing has been under scrutiny for years, but other areas of digital trading are equally shady yet have dodged the spotlight: data arbitrage and murky attribution-modeling practices.</a:t>
          </a:r>
        </a:p>
        <a:p>
          <a:pPr marL="0" lvl="0" indent="0" algn="l" defTabSz="488950">
            <a:lnSpc>
              <a:spcPct val="90000"/>
            </a:lnSpc>
            <a:spcBef>
              <a:spcPct val="0"/>
            </a:spcBef>
            <a:spcAft>
              <a:spcPct val="35000"/>
            </a:spcAft>
            <a:buNone/>
          </a:pPr>
          <a:endParaRPr lang="en-US" sz="1100" kern="1200" dirty="0"/>
        </a:p>
        <a:p>
          <a:pPr marL="0" lvl="0" indent="0" algn="l" defTabSz="488950">
            <a:lnSpc>
              <a:spcPct val="90000"/>
            </a:lnSpc>
            <a:spcBef>
              <a:spcPct val="0"/>
            </a:spcBef>
            <a:spcAft>
              <a:spcPct val="35000"/>
            </a:spcAft>
            <a:buNone/>
          </a:pPr>
          <a:r>
            <a:rPr lang="en-US" sz="1100" b="1" i="0" kern="1200" dirty="0"/>
            <a:t>Arbitrage</a:t>
          </a:r>
          <a:r>
            <a:rPr lang="en-US" sz="1100" b="0" i="0" kern="1200" dirty="0"/>
            <a:t> is the simultaneous purchase and sale of an asset to profit from an imbalance in the price. It is a trade that profits by exploiting the price differences of identical or similar financial instruments on different markets or in different forms. </a:t>
          </a:r>
          <a:endParaRPr lang="en-US" sz="1100" kern="1200" dirty="0"/>
        </a:p>
      </dsp:txBody>
      <dsp:txXfrm>
        <a:off x="0" y="2768775"/>
        <a:ext cx="2931121" cy="2485026"/>
      </dsp:txXfrm>
    </dsp:sp>
    <dsp:sp modelId="{EBD78268-51E4-BE4E-9120-87D45E2165F2}">
      <dsp:nvSpPr>
        <dsp:cNvPr id="0" name=""/>
        <dsp:cNvSpPr/>
      </dsp:nvSpPr>
      <dsp:spPr>
        <a:xfrm>
          <a:off x="3256801" y="1324252"/>
          <a:ext cx="1465560" cy="72"/>
        </a:xfrm>
        <a:prstGeom prst="rect">
          <a:avLst/>
        </a:prstGeom>
        <a:solidFill>
          <a:schemeClr val="accent2">
            <a:tint val="40000"/>
            <a:alpha val="90000"/>
            <a:hueOff val="-509536"/>
            <a:satOff val="-45208"/>
            <a:lumOff val="-461"/>
            <a:alphaOff val="0"/>
          </a:schemeClr>
        </a:solidFill>
        <a:ln w="12700" cap="flat" cmpd="sng" algn="ctr">
          <a:solidFill>
            <a:schemeClr val="accent2">
              <a:tint val="40000"/>
              <a:alpha val="90000"/>
              <a:hueOff val="-509536"/>
              <a:satOff val="-45208"/>
              <a:lumOff val="-461"/>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8DFF14-3CC4-9547-BCD1-2D001BF5E646}">
      <dsp:nvSpPr>
        <dsp:cNvPr id="0" name=""/>
        <dsp:cNvSpPr/>
      </dsp:nvSpPr>
      <dsp:spPr>
        <a:xfrm>
          <a:off x="4022881" y="624807"/>
          <a:ext cx="1398961" cy="1398961"/>
        </a:xfrm>
        <a:prstGeom prst="ellips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287" tIns="54287" rIns="54287" bIns="54287" numCol="1" spcCol="1270" anchor="ctr" anchorCtr="0">
          <a:noAutofit/>
        </a:bodyPr>
        <a:lstStyle/>
        <a:p>
          <a:pPr marL="0" lvl="0" indent="0" algn="ctr" defTabSz="2622550">
            <a:lnSpc>
              <a:spcPct val="90000"/>
            </a:lnSpc>
            <a:spcBef>
              <a:spcPct val="0"/>
            </a:spcBef>
            <a:spcAft>
              <a:spcPct val="35000"/>
            </a:spcAft>
            <a:buNone/>
          </a:pPr>
          <a:r>
            <a:rPr lang="en-US" sz="5900" kern="1200"/>
            <a:t>2</a:t>
          </a:r>
        </a:p>
      </dsp:txBody>
      <dsp:txXfrm>
        <a:off x="4227754" y="829680"/>
        <a:ext cx="989215" cy="989215"/>
      </dsp:txXfrm>
    </dsp:sp>
    <dsp:sp modelId="{A4A87486-D9E9-AD40-A3C6-0ABED5027E93}">
      <dsp:nvSpPr>
        <dsp:cNvPr id="0" name=""/>
        <dsp:cNvSpPr/>
      </dsp:nvSpPr>
      <dsp:spPr>
        <a:xfrm>
          <a:off x="3256801" y="2194889"/>
          <a:ext cx="2931121" cy="3071250"/>
        </a:xfrm>
        <a:prstGeom prst="upArrowCallout">
          <a:avLst>
            <a:gd name="adj1" fmla="val 50000"/>
            <a:gd name="adj2" fmla="val 20000"/>
            <a:gd name="adj3" fmla="val 20000"/>
            <a:gd name="adj4" fmla="val 100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31210" tIns="165100" rIns="231210" bIns="165100" numCol="1" spcCol="1270" anchor="t" anchorCtr="0">
          <a:noAutofit/>
        </a:bodyPr>
        <a:lstStyle/>
        <a:p>
          <a:pPr marL="0" lvl="0" indent="0" algn="l" defTabSz="488950">
            <a:lnSpc>
              <a:spcPct val="90000"/>
            </a:lnSpc>
            <a:spcBef>
              <a:spcPct val="0"/>
            </a:spcBef>
            <a:spcAft>
              <a:spcPct val="35000"/>
            </a:spcAft>
            <a:buNone/>
          </a:pPr>
          <a:r>
            <a:rPr lang="en-US" sz="1100" kern="1200" dirty="0"/>
            <a:t>Both are damaging for both publishers and advertisers. In the </a:t>
          </a:r>
          <a:r>
            <a:rPr lang="en-US" sz="1100" u="sng" kern="1200" dirty="0">
              <a:hlinkClick xmlns:r="http://schemas.openxmlformats.org/officeDocument/2006/relationships" r:id="rId1"/>
            </a:rPr>
            <a:t>latest installment of Confessions</a:t>
          </a:r>
          <a:r>
            <a:rPr lang="en-US" sz="1100" kern="1200" dirty="0"/>
            <a:t>, in which we exchange anonymity for honesty, we spoke to a digital media veteran who has worked for international media owners and at ad networks about what’s happening.</a:t>
          </a:r>
        </a:p>
        <a:p>
          <a:pPr marL="0" lvl="0" indent="0" algn="l" defTabSz="488950">
            <a:lnSpc>
              <a:spcPct val="90000"/>
            </a:lnSpc>
            <a:spcBef>
              <a:spcPct val="0"/>
            </a:spcBef>
            <a:spcAft>
              <a:spcPct val="35000"/>
            </a:spcAft>
            <a:buNone/>
          </a:pPr>
          <a:endParaRPr lang="en-US" sz="1100" kern="1200" dirty="0"/>
        </a:p>
        <a:p>
          <a:pPr marL="0" lvl="0" indent="0" algn="l" defTabSz="488950">
            <a:lnSpc>
              <a:spcPct val="90000"/>
            </a:lnSpc>
            <a:spcBef>
              <a:spcPct val="0"/>
            </a:spcBef>
            <a:spcAft>
              <a:spcPct val="35000"/>
            </a:spcAft>
            <a:buNone/>
          </a:pPr>
          <a:r>
            <a:rPr lang="en-US" sz="1100" b="1" i="0" kern="1200" dirty="0"/>
            <a:t>Programmatic marketing</a:t>
          </a:r>
          <a:r>
            <a:rPr lang="en-US" sz="1100" b="0" i="0" kern="1200" dirty="0"/>
            <a:t> is automated bidding on advertising inventory in real time, for the opportunity to show an ad to a specific customer, in a specific context.</a:t>
          </a:r>
          <a:endParaRPr lang="en-US" sz="1100" kern="1200" dirty="0"/>
        </a:p>
      </dsp:txBody>
      <dsp:txXfrm>
        <a:off x="3256801" y="2781113"/>
        <a:ext cx="2931121" cy="24850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18711A-B429-7F4D-995C-017CA22D7A68}">
      <dsp:nvSpPr>
        <dsp:cNvPr id="0" name=""/>
        <dsp:cNvSpPr/>
      </dsp:nvSpPr>
      <dsp:spPr>
        <a:xfrm>
          <a:off x="0" y="978712"/>
          <a:ext cx="6492875" cy="407745"/>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Audience Segments			Custom Audience Builder</a:t>
          </a:r>
        </a:p>
      </dsp:txBody>
      <dsp:txXfrm>
        <a:off x="19904" y="998616"/>
        <a:ext cx="6453067" cy="367937"/>
      </dsp:txXfrm>
    </dsp:sp>
    <dsp:sp modelId="{85CCF7C9-D936-1F43-AB33-23111A51E34A}">
      <dsp:nvSpPr>
        <dsp:cNvPr id="0" name=""/>
        <dsp:cNvSpPr/>
      </dsp:nvSpPr>
      <dsp:spPr>
        <a:xfrm>
          <a:off x="0" y="1435417"/>
          <a:ext cx="6492875" cy="407745"/>
        </a:xfrm>
        <a:prstGeom prst="roundRect">
          <a:avLst/>
        </a:prstGeom>
        <a:solidFill>
          <a:schemeClr val="accent5">
            <a:hueOff val="-1126424"/>
            <a:satOff val="-2903"/>
            <a:lumOff val="-196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Actual behavior unknown			     Actual Behavior Known</a:t>
          </a:r>
        </a:p>
      </dsp:txBody>
      <dsp:txXfrm>
        <a:off x="19904" y="1455321"/>
        <a:ext cx="6453067" cy="367937"/>
      </dsp:txXfrm>
    </dsp:sp>
    <dsp:sp modelId="{E7C001CD-89A6-CC41-90D9-626EC1FAB4F7}">
      <dsp:nvSpPr>
        <dsp:cNvPr id="0" name=""/>
        <dsp:cNvSpPr/>
      </dsp:nvSpPr>
      <dsp:spPr>
        <a:xfrm>
          <a:off x="0" y="1892122"/>
          <a:ext cx="6492875" cy="407745"/>
        </a:xfrm>
        <a:prstGeom prst="roundRect">
          <a:avLst/>
        </a:prstGeom>
        <a:solidFill>
          <a:schemeClr val="accent5">
            <a:hueOff val="-2252848"/>
            <a:satOff val="-5806"/>
            <a:lumOff val="-392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Data Sourced via Brokers			        Data Sourced Directly</a:t>
          </a:r>
        </a:p>
      </dsp:txBody>
      <dsp:txXfrm>
        <a:off x="19904" y="1912026"/>
        <a:ext cx="6453067" cy="367937"/>
      </dsp:txXfrm>
    </dsp:sp>
    <dsp:sp modelId="{DFB98F0E-46FB-E44D-A9C4-9643A2305CFA}">
      <dsp:nvSpPr>
        <dsp:cNvPr id="0" name=""/>
        <dsp:cNvSpPr/>
      </dsp:nvSpPr>
      <dsp:spPr>
        <a:xfrm>
          <a:off x="0" y="2348827"/>
          <a:ext cx="6492875" cy="407745"/>
        </a:xfrm>
        <a:prstGeom prst="roundRect">
          <a:avLst/>
        </a:prstGeom>
        <a:solidFill>
          <a:schemeClr val="accent5">
            <a:hueOff val="-3379271"/>
            <a:satOff val="-8710"/>
            <a:lumOff val="-588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Old Data with New Data			         Data Recency Known</a:t>
          </a:r>
        </a:p>
      </dsp:txBody>
      <dsp:txXfrm>
        <a:off x="19904" y="2368731"/>
        <a:ext cx="6453067" cy="367937"/>
      </dsp:txXfrm>
    </dsp:sp>
    <dsp:sp modelId="{BDC7AC56-BE02-5E49-95E0-D850BE36E760}">
      <dsp:nvSpPr>
        <dsp:cNvPr id="0" name=""/>
        <dsp:cNvSpPr/>
      </dsp:nvSpPr>
      <dsp:spPr>
        <a:xfrm>
          <a:off x="0" y="2805532"/>
          <a:ext cx="6492875" cy="407745"/>
        </a:xfrm>
        <a:prstGeom prst="roundRect">
          <a:avLst/>
        </a:prstGeom>
        <a:solidFill>
          <a:schemeClr val="accent5">
            <a:hueOff val="-4505695"/>
            <a:satOff val="-11613"/>
            <a:lumOff val="-784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Good Data with Bad Data			       Better Data Identified</a:t>
          </a:r>
        </a:p>
      </dsp:txBody>
      <dsp:txXfrm>
        <a:off x="19904" y="2825436"/>
        <a:ext cx="6453067" cy="367937"/>
      </dsp:txXfrm>
    </dsp:sp>
    <dsp:sp modelId="{5832B684-0927-E243-B564-55AC5C41F785}">
      <dsp:nvSpPr>
        <dsp:cNvPr id="0" name=""/>
        <dsp:cNvSpPr/>
      </dsp:nvSpPr>
      <dsp:spPr>
        <a:xfrm>
          <a:off x="0" y="3262237"/>
          <a:ext cx="6492875" cy="407745"/>
        </a:xfrm>
        <a:prstGeom prst="roundRect">
          <a:avLst/>
        </a:prstGeom>
        <a:solidFill>
          <a:schemeClr val="accent5">
            <a:hueOff val="-5632119"/>
            <a:satOff val="-14516"/>
            <a:lumOff val="-98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Fixed Segment Optimization	                Element  Level Optimized</a:t>
          </a:r>
        </a:p>
      </dsp:txBody>
      <dsp:txXfrm>
        <a:off x="19904" y="3282141"/>
        <a:ext cx="6453067" cy="367937"/>
      </dsp:txXfrm>
    </dsp:sp>
    <dsp:sp modelId="{0B8E7CC2-E688-4043-8C00-9E8CB9A93570}">
      <dsp:nvSpPr>
        <dsp:cNvPr id="0" name=""/>
        <dsp:cNvSpPr/>
      </dsp:nvSpPr>
      <dsp:spPr>
        <a:xfrm>
          <a:off x="0" y="3718942"/>
          <a:ext cx="6492875" cy="407745"/>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Fixed Audiences				           Dynamic Audiences</a:t>
          </a:r>
        </a:p>
      </dsp:txBody>
      <dsp:txXfrm>
        <a:off x="19904" y="3738846"/>
        <a:ext cx="6453067" cy="367937"/>
      </dsp:txXfrm>
    </dsp:sp>
  </dsp:spTree>
</dsp:drawing>
</file>

<file path=ppt/diagrams/layout1.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42D39-5C68-164B-BF41-4AC723CDC8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7AC5D3-11FD-1C49-A296-5A3ABF7A76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D30AF4-9955-B448-9343-25CAD51B4B1F}"/>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5" name="Footer Placeholder 4">
            <a:extLst>
              <a:ext uri="{FF2B5EF4-FFF2-40B4-BE49-F238E27FC236}">
                <a16:creationId xmlns:a16="http://schemas.microsoft.com/office/drawing/2014/main" id="{11131816-1880-0342-BE78-443DC8423F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EA8F0-5EF7-DD46-B2AE-52226D83EA04}"/>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330838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CE77-0FB6-EA4C-BF8A-86A582FA9C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ECC613-2506-5C4E-BFF4-1DB5AA58B8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0B5BAE-2063-5B41-A7ED-B33E2BE89112}"/>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5" name="Footer Placeholder 4">
            <a:extLst>
              <a:ext uri="{FF2B5EF4-FFF2-40B4-BE49-F238E27FC236}">
                <a16:creationId xmlns:a16="http://schemas.microsoft.com/office/drawing/2014/main" id="{EB250249-ECC1-0444-95F9-36994C450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06DC61-6BEF-6445-A56B-59814E8F52D6}"/>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2356915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115BC1-F838-CE48-ABDB-6BF9898C44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6EF71D-301C-7143-8274-E7CBAB0C1CE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825E3F-6084-7449-8D7C-207C93C78200}"/>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5" name="Footer Placeholder 4">
            <a:extLst>
              <a:ext uri="{FF2B5EF4-FFF2-40B4-BE49-F238E27FC236}">
                <a16:creationId xmlns:a16="http://schemas.microsoft.com/office/drawing/2014/main" id="{51AF5C70-7717-D346-9475-81C57FA9A0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EE13E0-7040-ED42-9ED8-B071ED9EE339}"/>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1530044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7EBFD-7FA0-6D4D-AF8C-0F38A9983E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E3853C-A4F7-0C44-B1D5-A1E7D7BE784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B1E2F6-9532-5547-949E-068FAA02C940}"/>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5" name="Footer Placeholder 4">
            <a:extLst>
              <a:ext uri="{FF2B5EF4-FFF2-40B4-BE49-F238E27FC236}">
                <a16:creationId xmlns:a16="http://schemas.microsoft.com/office/drawing/2014/main" id="{13DFAC82-F4C4-9B44-B2DA-8D9428ADE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1D5645-D914-9C4B-9C89-DF2BCB3C9BF3}"/>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2298440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60F73-E779-F34D-8CBE-99D2AFA00D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D483C6-3A04-2F44-BC24-69650908D3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C48F83-41B4-3A45-AF6D-C4BA6D1D0418}"/>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5" name="Footer Placeholder 4">
            <a:extLst>
              <a:ext uri="{FF2B5EF4-FFF2-40B4-BE49-F238E27FC236}">
                <a16:creationId xmlns:a16="http://schemas.microsoft.com/office/drawing/2014/main" id="{EB35E716-605D-0141-8E32-D03F29863C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8575CE-F1D4-2742-BCFD-356A8A853D2D}"/>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114992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A468-E465-D64E-8619-95839574A9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7C80-274E-ED4F-82FB-B0FA55A46F9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CD9FC3-37B7-E54D-8F4D-6C6EE1F5B09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76DD61-DF13-7F43-BFBF-A2A7F145EE23}"/>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6" name="Footer Placeholder 5">
            <a:extLst>
              <a:ext uri="{FF2B5EF4-FFF2-40B4-BE49-F238E27FC236}">
                <a16:creationId xmlns:a16="http://schemas.microsoft.com/office/drawing/2014/main" id="{B4F2209C-DC5C-F545-B554-5C12446519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E545CC-6277-0E43-A95F-2ADFFAA700E9}"/>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15981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54F9A-6BA6-5E41-AA83-A89C72A77C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834C38-25EA-EF4E-822C-79AC27DFA2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A0DD964-B976-344A-A4F2-5E7CC773FE3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4DE410-D256-E849-86E7-D96348C19A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C800AA-7980-9D4B-A703-8F48FC03F4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582001-FC84-DB4E-8490-9DA8AC628692}"/>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8" name="Footer Placeholder 7">
            <a:extLst>
              <a:ext uri="{FF2B5EF4-FFF2-40B4-BE49-F238E27FC236}">
                <a16:creationId xmlns:a16="http://schemas.microsoft.com/office/drawing/2014/main" id="{9E0FFC71-CD12-4A42-906E-E8F04C552C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11C5ED-CB2B-1248-999A-C13ED13CE8F4}"/>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1430268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5121-984D-424B-A25E-F7EB12F387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842ACD-4405-B44A-8270-0A4394376401}"/>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4" name="Footer Placeholder 3">
            <a:extLst>
              <a:ext uri="{FF2B5EF4-FFF2-40B4-BE49-F238E27FC236}">
                <a16:creationId xmlns:a16="http://schemas.microsoft.com/office/drawing/2014/main" id="{0676F9A6-082C-D148-A2A3-374DD63EAE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FFAE5B-D4B1-5746-895E-4B7FC05A3E63}"/>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621438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424A2B-526C-F84E-8128-0386949E5A48}"/>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3" name="Footer Placeholder 2">
            <a:extLst>
              <a:ext uri="{FF2B5EF4-FFF2-40B4-BE49-F238E27FC236}">
                <a16:creationId xmlns:a16="http://schemas.microsoft.com/office/drawing/2014/main" id="{453D049F-BCE6-6343-9951-6EBF233351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17CF03-FA48-8C42-8FD2-B79BD21BBB5B}"/>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3825792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CA2FE-B49C-9C4F-B3C1-32455FBA20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FEBB75-775B-AD46-8BE5-0E9280F40B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AF7980-C051-654B-9117-F7415433D0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EDD547-7CFC-6C42-8CF5-183D93020CE9}"/>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6" name="Footer Placeholder 5">
            <a:extLst>
              <a:ext uri="{FF2B5EF4-FFF2-40B4-BE49-F238E27FC236}">
                <a16:creationId xmlns:a16="http://schemas.microsoft.com/office/drawing/2014/main" id="{E3ACBB8E-7927-9C4B-A79B-BD9D672564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DC0E53-6E37-9F4C-9584-E878E02694FF}"/>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4105604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D98E3-D793-364C-93F1-85A4122D94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D4B9E6-E1B0-6B48-9427-9B33CF7A77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638C03-F317-C34F-90E1-2A8354C30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B88CB7-14E4-6D4A-BC60-F057E95B412A}"/>
              </a:ext>
            </a:extLst>
          </p:cNvPr>
          <p:cNvSpPr>
            <a:spLocks noGrp="1"/>
          </p:cNvSpPr>
          <p:nvPr>
            <p:ph type="dt" sz="half" idx="10"/>
          </p:nvPr>
        </p:nvSpPr>
        <p:spPr/>
        <p:txBody>
          <a:bodyPr/>
          <a:lstStyle/>
          <a:p>
            <a:fld id="{0352AE1B-0B89-D142-8C99-DF2DCD729ED2}" type="datetimeFigureOut">
              <a:rPr lang="en-US" smtClean="0"/>
              <a:t>1/13/19</a:t>
            </a:fld>
            <a:endParaRPr lang="en-US"/>
          </a:p>
        </p:txBody>
      </p:sp>
      <p:sp>
        <p:nvSpPr>
          <p:cNvPr id="6" name="Footer Placeholder 5">
            <a:extLst>
              <a:ext uri="{FF2B5EF4-FFF2-40B4-BE49-F238E27FC236}">
                <a16:creationId xmlns:a16="http://schemas.microsoft.com/office/drawing/2014/main" id="{8053587B-3D69-CC45-A4E9-E90BD3D2BC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4A0717-EB08-BD46-B649-3881B182C726}"/>
              </a:ext>
            </a:extLst>
          </p:cNvPr>
          <p:cNvSpPr>
            <a:spLocks noGrp="1"/>
          </p:cNvSpPr>
          <p:nvPr>
            <p:ph type="sldNum" sz="quarter" idx="12"/>
          </p:nvPr>
        </p:nvSpPr>
        <p:spPr/>
        <p:txBody>
          <a:bodyPr/>
          <a:lstStyle/>
          <a:p>
            <a:fld id="{4877663C-1101-EC40-8342-E77DF8A28568}" type="slidenum">
              <a:rPr lang="en-US" smtClean="0"/>
              <a:t>‹#›</a:t>
            </a:fld>
            <a:endParaRPr lang="en-US"/>
          </a:p>
        </p:txBody>
      </p:sp>
    </p:spTree>
    <p:extLst>
      <p:ext uri="{BB962C8B-B14F-4D97-AF65-F5344CB8AC3E}">
        <p14:creationId xmlns:p14="http://schemas.microsoft.com/office/powerpoint/2010/main" val="1836933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080189-A355-174C-BD8F-77F6033CEF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1B6FEA-0F52-E944-B2BB-CCB7BD2A7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0F310-C7E8-3140-9D37-7064C00571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2AE1B-0B89-D142-8C99-DF2DCD729ED2}" type="datetimeFigureOut">
              <a:rPr lang="en-US" smtClean="0"/>
              <a:t>1/13/19</a:t>
            </a:fld>
            <a:endParaRPr lang="en-US"/>
          </a:p>
        </p:txBody>
      </p:sp>
      <p:sp>
        <p:nvSpPr>
          <p:cNvPr id="5" name="Footer Placeholder 4">
            <a:extLst>
              <a:ext uri="{FF2B5EF4-FFF2-40B4-BE49-F238E27FC236}">
                <a16:creationId xmlns:a16="http://schemas.microsoft.com/office/drawing/2014/main" id="{A63731D8-9D31-C94A-9577-B371BDB310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604FF3-D13F-F842-B982-0AE563CD5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7663C-1101-EC40-8342-E77DF8A28568}" type="slidenum">
              <a:rPr lang="en-US" smtClean="0"/>
              <a:t>‹#›</a:t>
            </a:fld>
            <a:endParaRPr lang="en-US"/>
          </a:p>
        </p:txBody>
      </p:sp>
    </p:spTree>
    <p:extLst>
      <p:ext uri="{BB962C8B-B14F-4D97-AF65-F5344CB8AC3E}">
        <p14:creationId xmlns:p14="http://schemas.microsoft.com/office/powerpoint/2010/main" val="1755285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ailto:Steve@SmartCommunityTech.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B7512-D30A-DE4F-8924-77FEDE2160B6}"/>
              </a:ext>
            </a:extLst>
          </p:cNvPr>
          <p:cNvSpPr>
            <a:spLocks noGrp="1"/>
          </p:cNvSpPr>
          <p:nvPr>
            <p:ph type="ctrTitle"/>
          </p:nvPr>
        </p:nvSpPr>
        <p:spPr>
          <a:xfrm>
            <a:off x="6413111" y="640081"/>
            <a:ext cx="5138808" cy="3352473"/>
          </a:xfrm>
          <a:noFill/>
        </p:spPr>
        <p:txBody>
          <a:bodyPr>
            <a:normAutofit fontScale="90000"/>
          </a:bodyPr>
          <a:lstStyle/>
          <a:p>
            <a:r>
              <a:rPr lang="en-US" dirty="0"/>
              <a:t>The Data Difference</a:t>
            </a:r>
            <a:br>
              <a:rPr lang="en-US" dirty="0"/>
            </a:br>
            <a:r>
              <a:rPr lang="en-US" dirty="0"/>
              <a:t>Agenda</a:t>
            </a:r>
            <a:br>
              <a:rPr lang="en-US" dirty="0"/>
            </a:br>
            <a:r>
              <a:rPr lang="en-US" dirty="0"/>
              <a:t>Reduce – 50%</a:t>
            </a:r>
            <a:br>
              <a:rPr lang="en-US" dirty="0"/>
            </a:br>
            <a:r>
              <a:rPr lang="en-US" dirty="0"/>
              <a:t>Increase – 50%</a:t>
            </a:r>
          </a:p>
        </p:txBody>
      </p:sp>
      <p:sp>
        <p:nvSpPr>
          <p:cNvPr id="3" name="Subtitle 2">
            <a:extLst>
              <a:ext uri="{FF2B5EF4-FFF2-40B4-BE49-F238E27FC236}">
                <a16:creationId xmlns:a16="http://schemas.microsoft.com/office/drawing/2014/main" id="{ED98026B-4B32-0846-A63C-DC8FA7AA4DA7}"/>
              </a:ext>
            </a:extLst>
          </p:cNvPr>
          <p:cNvSpPr>
            <a:spLocks noGrp="1"/>
          </p:cNvSpPr>
          <p:nvPr>
            <p:ph type="subTitle" idx="1"/>
          </p:nvPr>
        </p:nvSpPr>
        <p:spPr>
          <a:xfrm>
            <a:off x="6413110" y="4157147"/>
            <a:ext cx="5138809" cy="2060774"/>
          </a:xfrm>
          <a:noFill/>
        </p:spPr>
        <p:txBody>
          <a:bodyPr>
            <a:normAutofit/>
          </a:bodyPr>
          <a:lstStyle/>
          <a:p>
            <a:r>
              <a:rPr lang="en-US" sz="2200" dirty="0"/>
              <a:t>What is Unstructured Data?</a:t>
            </a:r>
          </a:p>
          <a:p>
            <a:r>
              <a:rPr lang="en-US" sz="2200" dirty="0"/>
              <a:t>The SCT Data Platform was built to give marketers the ability to take advantage of a wide spectrum of data elements through multiple channels and across multiple devices through a single platform.</a:t>
            </a:r>
          </a:p>
        </p:txBody>
      </p:sp>
      <p:sp>
        <p:nvSpPr>
          <p:cNvPr id="10" name="Rectangle 9">
            <a:extLst>
              <a:ext uri="{FF2B5EF4-FFF2-40B4-BE49-F238E27FC236}">
                <a16:creationId xmlns:a16="http://schemas.microsoft.com/office/drawing/2014/main" id="{4913D8DA-B72B-46FB-9E5D-656A0EB0A4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6107584" cy="6861717"/>
          </a:xfrm>
          <a:prstGeom prst="rect">
            <a:avLst/>
          </a:prstGeom>
          <a:solidFill>
            <a:srgbClr val="4C4E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26">
            <a:extLst>
              <a:ext uri="{FF2B5EF4-FFF2-40B4-BE49-F238E27FC236}">
                <a16:creationId xmlns:a16="http://schemas.microsoft.com/office/drawing/2014/main" id="{63CDDC8E-3FD0-4545-A664-7661835B4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480917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athletic game, sport&#13;&#10;&#13;&#10;Description automatically generated">
            <a:extLst>
              <a:ext uri="{FF2B5EF4-FFF2-40B4-BE49-F238E27FC236}">
                <a16:creationId xmlns:a16="http://schemas.microsoft.com/office/drawing/2014/main" id="{98E0BBBC-7189-CD4B-810E-8FB55F171514}"/>
              </a:ext>
            </a:extLst>
          </p:cNvPr>
          <p:cNvPicPr>
            <a:picLocks noChangeAspect="1"/>
          </p:cNvPicPr>
          <p:nvPr/>
        </p:nvPicPr>
        <p:blipFill>
          <a:blip r:embed="rId2"/>
          <a:stretch>
            <a:fillRect/>
          </a:stretch>
        </p:blipFill>
        <p:spPr>
          <a:xfrm>
            <a:off x="966500" y="2261483"/>
            <a:ext cx="4169664" cy="2335011"/>
          </a:xfrm>
          <a:prstGeom prst="rect">
            <a:avLst/>
          </a:prstGeom>
          <a:effectLst/>
        </p:spPr>
      </p:pic>
    </p:spTree>
    <p:extLst>
      <p:ext uri="{BB962C8B-B14F-4D97-AF65-F5344CB8AC3E}">
        <p14:creationId xmlns:p14="http://schemas.microsoft.com/office/powerpoint/2010/main" val="3205451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21C0-DF8C-1E4B-BB68-548D21196285}"/>
              </a:ext>
            </a:extLst>
          </p:cNvPr>
          <p:cNvSpPr>
            <a:spLocks noGrp="1"/>
          </p:cNvSpPr>
          <p:nvPr>
            <p:ph type="title"/>
          </p:nvPr>
        </p:nvSpPr>
        <p:spPr>
          <a:xfrm>
            <a:off x="6053668" y="803325"/>
            <a:ext cx="5314536" cy="1325563"/>
          </a:xfrm>
        </p:spPr>
        <p:txBody>
          <a:bodyPr>
            <a:normAutofit/>
          </a:bodyPr>
          <a:lstStyle/>
          <a:p>
            <a:r>
              <a:rPr lang="en-US" sz="2100" b="1"/>
              <a:t>You can build an audience based on any of the factors available in our system, including: </a:t>
            </a:r>
            <a:br>
              <a:rPr lang="en-US" sz="2100"/>
            </a:br>
            <a:endParaRPr lang="en-US" sz="2100"/>
          </a:p>
        </p:txBody>
      </p:sp>
      <p:sp>
        <p:nvSpPr>
          <p:cNvPr id="19" name="Freeform: Shape 18">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Team">
            <a:extLst>
              <a:ext uri="{FF2B5EF4-FFF2-40B4-BE49-F238E27FC236}">
                <a16:creationId xmlns:a16="http://schemas.microsoft.com/office/drawing/2014/main" id="{219124DB-9C1B-40F4-A8B5-1A272E500E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3" y="543135"/>
            <a:ext cx="3835488" cy="3835488"/>
          </a:xfrm>
          <a:prstGeom prst="rect">
            <a:avLst/>
          </a:prstGeom>
        </p:spPr>
      </p:pic>
      <p:sp>
        <p:nvSpPr>
          <p:cNvPr id="3" name="Content Placeholder 2">
            <a:extLst>
              <a:ext uri="{FF2B5EF4-FFF2-40B4-BE49-F238E27FC236}">
                <a16:creationId xmlns:a16="http://schemas.microsoft.com/office/drawing/2014/main" id="{7FEB10CF-2418-E742-B573-AABBC512E6E0}"/>
              </a:ext>
            </a:extLst>
          </p:cNvPr>
          <p:cNvSpPr>
            <a:spLocks noGrp="1"/>
          </p:cNvSpPr>
          <p:nvPr>
            <p:ph idx="1"/>
          </p:nvPr>
        </p:nvSpPr>
        <p:spPr>
          <a:xfrm>
            <a:off x="6053667" y="1763486"/>
            <a:ext cx="5314543" cy="4626428"/>
          </a:xfrm>
        </p:spPr>
        <p:txBody>
          <a:bodyPr anchor="t">
            <a:normAutofit/>
          </a:bodyPr>
          <a:lstStyle/>
          <a:p>
            <a:pPr marL="0" indent="0">
              <a:buNone/>
            </a:pPr>
            <a:r>
              <a:rPr lang="en-US" sz="1000" dirty="0"/>
              <a:t>• </a:t>
            </a:r>
            <a:r>
              <a:rPr lang="en-US" sz="1400" dirty="0"/>
              <a:t>Content Type</a:t>
            </a:r>
            <a:br>
              <a:rPr lang="en-US" sz="1400" dirty="0"/>
            </a:br>
            <a:r>
              <a:rPr lang="en-US" sz="1400" dirty="0"/>
              <a:t>• Pacing</a:t>
            </a:r>
            <a:br>
              <a:rPr lang="en-US" sz="1400" dirty="0"/>
            </a:br>
            <a:r>
              <a:rPr lang="en-US" sz="1400" dirty="0"/>
              <a:t>• Frequency Capping</a:t>
            </a:r>
            <a:br>
              <a:rPr lang="en-US" sz="1400" dirty="0"/>
            </a:br>
            <a:r>
              <a:rPr lang="en-US" sz="1400" dirty="0"/>
              <a:t>• Number of Times Viewed • Recency</a:t>
            </a:r>
            <a:br>
              <a:rPr lang="en-US" sz="1400" dirty="0"/>
            </a:br>
            <a:r>
              <a:rPr lang="en-US" sz="1400" dirty="0"/>
              <a:t>• Domain ID</a:t>
            </a:r>
            <a:br>
              <a:rPr lang="en-US" sz="1400" dirty="0"/>
            </a:br>
            <a:r>
              <a:rPr lang="en-US" sz="1400" dirty="0"/>
              <a:t>• City</a:t>
            </a:r>
            <a:br>
              <a:rPr lang="en-US" sz="1400" dirty="0"/>
            </a:br>
            <a:r>
              <a:rPr lang="en-US" sz="1400" dirty="0"/>
              <a:t>• Region</a:t>
            </a:r>
            <a:br>
              <a:rPr lang="en-US" sz="1400" dirty="0"/>
            </a:br>
            <a:r>
              <a:rPr lang="en-US" sz="1400" dirty="0"/>
              <a:t>• Country</a:t>
            </a:r>
            <a:br>
              <a:rPr lang="en-US" sz="1400" dirty="0"/>
            </a:br>
            <a:r>
              <a:rPr lang="en-US" sz="1400" dirty="0"/>
              <a:t>• DMA</a:t>
            </a:r>
            <a:br>
              <a:rPr lang="en-US" sz="1400" dirty="0"/>
            </a:br>
            <a:r>
              <a:rPr lang="en-US" sz="1400" dirty="0"/>
              <a:t>• Postal Code</a:t>
            </a:r>
            <a:br>
              <a:rPr lang="en-US" sz="1400" dirty="0"/>
            </a:br>
            <a:r>
              <a:rPr lang="en-US" sz="1400" dirty="0"/>
              <a:t>• Keyword</a:t>
            </a:r>
            <a:br>
              <a:rPr lang="en-US" sz="1400" dirty="0"/>
            </a:br>
            <a:r>
              <a:rPr lang="en-US" sz="1400" dirty="0"/>
              <a:t>• Data Provider</a:t>
            </a:r>
            <a:br>
              <a:rPr lang="en-US" sz="1400" dirty="0"/>
            </a:br>
            <a:r>
              <a:rPr lang="en-US" sz="1400" dirty="0"/>
              <a:t>• Keyword Data Provider</a:t>
            </a:r>
            <a:br>
              <a:rPr lang="en-US" sz="1400" dirty="0"/>
            </a:br>
            <a:r>
              <a:rPr lang="en-US" sz="1400" dirty="0"/>
              <a:t>• Segment</a:t>
            </a:r>
            <a:br>
              <a:rPr lang="en-US" sz="1400" dirty="0"/>
            </a:br>
            <a:r>
              <a:rPr lang="en-US" sz="1400" dirty="0"/>
              <a:t>• Context</a:t>
            </a:r>
            <a:br>
              <a:rPr lang="en-US" sz="1400" dirty="0"/>
            </a:br>
            <a:r>
              <a:rPr lang="en-US" sz="1400" dirty="0"/>
              <a:t>• Exchange</a:t>
            </a:r>
            <a:br>
              <a:rPr lang="en-US" sz="1400" dirty="0"/>
            </a:br>
            <a:r>
              <a:rPr lang="en-US" sz="1400" dirty="0"/>
              <a:t>• Browser</a:t>
            </a:r>
            <a:br>
              <a:rPr lang="en-US" sz="1400" dirty="0"/>
            </a:br>
            <a:r>
              <a:rPr lang="en-US" sz="1400" dirty="0"/>
              <a:t>• Operating System</a:t>
            </a:r>
            <a:br>
              <a:rPr lang="en-US" sz="1400" dirty="0"/>
            </a:br>
            <a:r>
              <a:rPr lang="en-US" sz="1400" dirty="0"/>
              <a:t>• Device Type</a:t>
            </a:r>
            <a:br>
              <a:rPr lang="en-US" sz="1400" dirty="0"/>
            </a:br>
            <a:r>
              <a:rPr lang="en-US" sz="1400" dirty="0"/>
              <a:t>• Geo-Fence</a:t>
            </a:r>
            <a:br>
              <a:rPr lang="en-US" sz="1400" dirty="0"/>
            </a:br>
            <a:r>
              <a:rPr lang="en-US" sz="1400" dirty="0"/>
              <a:t>• Geo-Fence with Recency • Viewability</a:t>
            </a:r>
            <a:br>
              <a:rPr lang="en-US" sz="1400" dirty="0"/>
            </a:br>
            <a:r>
              <a:rPr lang="en-US" sz="1400" dirty="0"/>
              <a:t>• Mobile App</a:t>
            </a:r>
            <a:br>
              <a:rPr lang="en-US" sz="1400" dirty="0"/>
            </a:br>
            <a:r>
              <a:rPr lang="en-US" sz="1400" dirty="0"/>
              <a:t>• Mobile App ID </a:t>
            </a:r>
          </a:p>
          <a:p>
            <a:endParaRPr lang="en-US" sz="1000" dirty="0"/>
          </a:p>
        </p:txBody>
      </p:sp>
    </p:spTree>
    <p:extLst>
      <p:ext uri="{BB962C8B-B14F-4D97-AF65-F5344CB8AC3E}">
        <p14:creationId xmlns:p14="http://schemas.microsoft.com/office/powerpoint/2010/main" val="69437145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7" name="Group 14">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6"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2"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3"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8" name="Group 37">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9" name="Rectangle 38">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86408EDB-33D4-6D45-90FD-34801423D1CC}"/>
              </a:ext>
            </a:extLst>
          </p:cNvPr>
          <p:cNvSpPr>
            <a:spLocks noGrp="1"/>
          </p:cNvSpPr>
          <p:nvPr>
            <p:ph type="title"/>
          </p:nvPr>
        </p:nvSpPr>
        <p:spPr>
          <a:xfrm>
            <a:off x="904877" y="2415322"/>
            <a:ext cx="3451730" cy="2399869"/>
          </a:xfrm>
        </p:spPr>
        <p:txBody>
          <a:bodyPr>
            <a:normAutofit/>
          </a:bodyPr>
          <a:lstStyle/>
          <a:p>
            <a:r>
              <a:rPr lang="en-US" sz="1900" b="1" i="1" dirty="0">
                <a:solidFill>
                  <a:srgbClr val="FFFFFF"/>
                </a:solidFill>
              </a:rPr>
              <a:t>How Unique is This Capability?</a:t>
            </a:r>
            <a:br>
              <a:rPr lang="en-US" sz="1900" b="1" i="1" dirty="0">
                <a:solidFill>
                  <a:srgbClr val="FFFFFF"/>
                </a:solidFill>
              </a:rPr>
            </a:br>
            <a:br>
              <a:rPr lang="en-US" sz="1900" dirty="0">
                <a:solidFill>
                  <a:srgbClr val="FFFFFF"/>
                </a:solidFill>
              </a:rPr>
            </a:br>
            <a:r>
              <a:rPr lang="en-US" sz="1900" b="1" dirty="0">
                <a:solidFill>
                  <a:srgbClr val="FFFFFF"/>
                </a:solidFill>
              </a:rPr>
              <a:t>Programmatic marketing</a:t>
            </a:r>
            <a:r>
              <a:rPr lang="en-US" sz="1900" dirty="0">
                <a:solidFill>
                  <a:srgbClr val="FFFFFF"/>
                </a:solidFill>
              </a:rPr>
              <a:t> is automated bidding on advertising inventory in real time, for the opportunity to show an ad to a specific customer, in a specific context. </a:t>
            </a:r>
          </a:p>
        </p:txBody>
      </p:sp>
      <p:sp>
        <p:nvSpPr>
          <p:cNvPr id="42" name="Content Placeholder 2">
            <a:extLst>
              <a:ext uri="{FF2B5EF4-FFF2-40B4-BE49-F238E27FC236}">
                <a16:creationId xmlns:a16="http://schemas.microsoft.com/office/drawing/2014/main" id="{5929F4F6-ADCE-A547-AE1C-EDBA8B39E898}"/>
              </a:ext>
            </a:extLst>
          </p:cNvPr>
          <p:cNvSpPr>
            <a:spLocks noGrp="1"/>
          </p:cNvSpPr>
          <p:nvPr>
            <p:ph idx="1"/>
          </p:nvPr>
        </p:nvSpPr>
        <p:spPr>
          <a:xfrm>
            <a:off x="5120640" y="804672"/>
            <a:ext cx="6281928" cy="5248656"/>
          </a:xfrm>
        </p:spPr>
        <p:txBody>
          <a:bodyPr anchor="ctr">
            <a:normAutofit lnSpcReduction="10000"/>
          </a:bodyPr>
          <a:lstStyle/>
          <a:p>
            <a:r>
              <a:rPr lang="en-US" sz="2000" dirty="0"/>
              <a:t>SCT also offers an Audience Expansion feature for Search Retargeting campaigns. When a campaign is projecting to spend below 90% of budget, the feature (when turned on) will expand your audience based on multiple data points of online behavior to create a custom audience that mirrors that of the original keyword audience. </a:t>
            </a:r>
          </a:p>
          <a:p>
            <a:r>
              <a:rPr lang="en-US" sz="2000" b="1" dirty="0"/>
              <a:t>Unstructured Data Processing Capabilities </a:t>
            </a:r>
            <a:endParaRPr lang="en-US" sz="2000" dirty="0"/>
          </a:p>
          <a:p>
            <a:r>
              <a:rPr lang="en-US" sz="2000" b="1" dirty="0"/>
              <a:t>We provide the only programmatic platform with its own proprietary key value store designed specifically for rapid lookup, retrieval, and updating of unstructured data.  We mix and match world class partners like everyone but we don’t mark it up with massive overhead.  We go direct to the source.</a:t>
            </a:r>
          </a:p>
          <a:p>
            <a:r>
              <a:rPr lang="en-US" sz="2000" b="1" dirty="0"/>
              <a:t>Only 3 options with tech…Buy it, build it, or borrow it.</a:t>
            </a:r>
          </a:p>
          <a:p>
            <a:r>
              <a:rPr lang="en-US" sz="2000" b="1" dirty="0"/>
              <a:t>We buy it and blend it like a master chef direct from the source without the up-charge.  </a:t>
            </a:r>
          </a:p>
          <a:p>
            <a:endParaRPr lang="en-US" sz="2000" dirty="0"/>
          </a:p>
        </p:txBody>
      </p:sp>
    </p:spTree>
    <p:extLst>
      <p:ext uri="{BB962C8B-B14F-4D97-AF65-F5344CB8AC3E}">
        <p14:creationId xmlns:p14="http://schemas.microsoft.com/office/powerpoint/2010/main" val="1041658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3" name="Rectangle 73">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4"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673792E-4CA7-574A-B8BC-0FC5AAC862C2}"/>
              </a:ext>
            </a:extLst>
          </p:cNvPr>
          <p:cNvSpPr>
            <a:spLocks noGrp="1"/>
          </p:cNvSpPr>
          <p:nvPr>
            <p:ph type="title"/>
          </p:nvPr>
        </p:nvSpPr>
        <p:spPr>
          <a:xfrm>
            <a:off x="4384039" y="365125"/>
            <a:ext cx="7164493" cy="1325563"/>
          </a:xfrm>
        </p:spPr>
        <p:txBody>
          <a:bodyPr>
            <a:normAutofit/>
          </a:bodyPr>
          <a:lstStyle/>
          <a:p>
            <a:r>
              <a:rPr lang="en-US" dirty="0"/>
              <a:t>More Accurate, More Effective</a:t>
            </a:r>
          </a:p>
        </p:txBody>
      </p:sp>
      <p:pic>
        <p:nvPicPr>
          <p:cNvPr id="4098" name="Picture 2" descr="page42image3926080">
            <a:extLst>
              <a:ext uri="{FF2B5EF4-FFF2-40B4-BE49-F238E27FC236}">
                <a16:creationId xmlns:a16="http://schemas.microsoft.com/office/drawing/2014/main" id="{5AB366D5-DC05-DD47-BFE5-63F7C0AE20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 y="2412424"/>
            <a:ext cx="3425957" cy="203267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E08CFCDA-5CF0-DC42-A775-530B1641DBE8}"/>
              </a:ext>
            </a:extLst>
          </p:cNvPr>
          <p:cNvSpPr>
            <a:spLocks noGrp="1"/>
          </p:cNvSpPr>
          <p:nvPr>
            <p:ph idx="1"/>
          </p:nvPr>
        </p:nvSpPr>
        <p:spPr>
          <a:xfrm>
            <a:off x="4387515" y="2022601"/>
            <a:ext cx="7161017" cy="4154361"/>
          </a:xfrm>
        </p:spPr>
        <p:txBody>
          <a:bodyPr>
            <a:normAutofit/>
          </a:bodyPr>
          <a:lstStyle/>
          <a:p>
            <a:r>
              <a:rPr lang="en-US" sz="2000" b="1" i="1" dirty="0"/>
              <a:t>Third party audience segments </a:t>
            </a:r>
            <a:r>
              <a:rPr lang="en-US" sz="2000" dirty="0"/>
              <a:t>don’t take into account local knowledge, preferences, nomenclature, and buying habits. </a:t>
            </a:r>
            <a:r>
              <a:rPr lang="en-US" sz="2000" b="1" i="1" dirty="0"/>
              <a:t>This makes the application of a pre-packaged segment to a campaign dramatically less effective than a campaign where the individual data elements are not only visible but can be optimized towards mid-campaign. </a:t>
            </a:r>
          </a:p>
          <a:p>
            <a:r>
              <a:rPr lang="en-US" sz="2000" dirty="0"/>
              <a:t>With SCT’s  use of unstructured data as opposed to pre-packaged segments, </a:t>
            </a:r>
            <a:r>
              <a:rPr lang="en-US" sz="2000" b="1" i="1" dirty="0"/>
              <a:t>every data element is visible</a:t>
            </a:r>
            <a:r>
              <a:rPr lang="en-US" sz="2000" dirty="0"/>
              <a:t>. In the example to the left, advertisers can see that not all potential customers across the country are interested in the same type of vehicle, even though all of them would be contained in the same pre-packaged auto segment. </a:t>
            </a:r>
            <a:r>
              <a:rPr lang="en-US" sz="2000" b="1" i="1" dirty="0"/>
              <a:t>This enables advertisers target customers at a far more accurate and granular level, hence making the campaigns more effective. </a:t>
            </a:r>
          </a:p>
          <a:p>
            <a:endParaRPr lang="en-US" sz="2000" dirty="0"/>
          </a:p>
        </p:txBody>
      </p:sp>
    </p:spTree>
    <p:extLst>
      <p:ext uri="{BB962C8B-B14F-4D97-AF65-F5344CB8AC3E}">
        <p14:creationId xmlns:p14="http://schemas.microsoft.com/office/powerpoint/2010/main" val="258432666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295228-7957-E94B-8DC3-4B8344FCAE97}"/>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br>
              <a:rPr lang="en-US" sz="1500" dirty="0">
                <a:solidFill>
                  <a:srgbClr val="262626"/>
                </a:solidFill>
              </a:rPr>
            </a:br>
            <a:r>
              <a:rPr lang="en-US" sz="1500" b="1" dirty="0">
                <a:solidFill>
                  <a:srgbClr val="262626"/>
                </a:solidFill>
              </a:rPr>
              <a:t>Programmatic marketing</a:t>
            </a:r>
            <a:r>
              <a:rPr lang="en-US" sz="1500" dirty="0">
                <a:solidFill>
                  <a:srgbClr val="262626"/>
                </a:solidFill>
              </a:rPr>
              <a:t> is automated bidding on advertising inventory in real time, for the opportunity to show an ad to a specific customer, in a specific context. </a:t>
            </a:r>
          </a:p>
        </p:txBody>
      </p:sp>
      <p:sp>
        <p:nvSpPr>
          <p:cNvPr id="3" name="Content Placeholder 2">
            <a:extLst>
              <a:ext uri="{FF2B5EF4-FFF2-40B4-BE49-F238E27FC236}">
                <a16:creationId xmlns:a16="http://schemas.microsoft.com/office/drawing/2014/main" id="{784717AA-13B9-E64B-891F-810A51EE9DAE}"/>
              </a:ext>
            </a:extLst>
          </p:cNvPr>
          <p:cNvSpPr>
            <a:spLocks noGrp="1"/>
          </p:cNvSpPr>
          <p:nvPr>
            <p:ph idx="1"/>
          </p:nvPr>
        </p:nvSpPr>
        <p:spPr>
          <a:xfrm>
            <a:off x="6049182" y="457199"/>
            <a:ext cx="5408696" cy="5998029"/>
          </a:xfrm>
        </p:spPr>
        <p:txBody>
          <a:bodyPr anchor="ctr">
            <a:normAutofit/>
          </a:bodyPr>
          <a:lstStyle/>
          <a:p>
            <a:r>
              <a:rPr lang="en-US" sz="1400" b="1" dirty="0"/>
              <a:t>Recency is Relevant </a:t>
            </a:r>
            <a:endParaRPr lang="en-US" sz="1400" dirty="0"/>
          </a:p>
          <a:p>
            <a:r>
              <a:rPr lang="en-US" sz="1400" b="1" i="1" dirty="0"/>
              <a:t>If you ran a pizza delivery service, who would you pay more to advertise to? A person locked into a “Pizza Lovers” segment </a:t>
            </a:r>
            <a:r>
              <a:rPr lang="en-US" sz="1400" dirty="0"/>
              <a:t>or someone you know searched for pizza delivery in your ZIP code two seconds ago? The old saying </a:t>
            </a:r>
            <a:r>
              <a:rPr lang="en-US" sz="1400" b="1" i="1" dirty="0"/>
              <a:t>“Timing is everything” turns out to be true. Audience targeting value varies significantly based on when an action or behavior took place. </a:t>
            </a:r>
          </a:p>
          <a:p>
            <a:r>
              <a:rPr lang="en-US" sz="1400" b="1" dirty="0"/>
              <a:t>Variable Recency </a:t>
            </a:r>
            <a:endParaRPr lang="en-US" sz="1400" dirty="0"/>
          </a:p>
          <a:p>
            <a:r>
              <a:rPr lang="en-US" sz="1400" dirty="0"/>
              <a:t>Second-generation demand-side platforms work around this issue is by creating micro-segments based on time, but we live in a real-time world. By the time these micro- segments are made, users can move on from their intent. </a:t>
            </a:r>
          </a:p>
          <a:p>
            <a:r>
              <a:rPr lang="en-US" sz="1400" b="1" dirty="0"/>
              <a:t>Example View of SCT’s Recency Filter </a:t>
            </a:r>
            <a:endParaRPr lang="en-US" sz="1400" dirty="0"/>
          </a:p>
          <a:p>
            <a:r>
              <a:rPr lang="en-US" sz="1400" dirty="0"/>
              <a:t>Using unstructured data, we retain the date and time stamp associated with every piece of data we can target, bid, optimize, and report on allowing us to offer </a:t>
            </a:r>
            <a:r>
              <a:rPr lang="en-US" sz="1400" b="1" i="1" dirty="0"/>
              <a:t>variable recency from instant recency to up to 30 days. </a:t>
            </a:r>
          </a:p>
          <a:p>
            <a:r>
              <a:rPr lang="en-US" sz="1400" b="1" i="1" dirty="0"/>
              <a:t>Range of recency is important because not everyone needs to target someone who just took an action</a:t>
            </a:r>
            <a:r>
              <a:rPr lang="en-US" sz="1400" dirty="0"/>
              <a:t>. Some marketers need to target people while they are researching a purchase. Others want to catch them at the point of purchase. And yet, some might want to time a message after a purchase as part of a loyalty strategy. </a:t>
            </a:r>
          </a:p>
          <a:p>
            <a:r>
              <a:rPr lang="en-US" sz="1400" b="1" dirty="0"/>
              <a:t>Being able to leverage recency in programmatic marketing makes it possible to place the right ad in front of the right person at the right time. Isn’t that what advertising is all about? </a:t>
            </a:r>
          </a:p>
          <a:p>
            <a:endParaRPr lang="en-US" sz="1100" dirty="0"/>
          </a:p>
        </p:txBody>
      </p:sp>
    </p:spTree>
    <p:extLst>
      <p:ext uri="{BB962C8B-B14F-4D97-AF65-F5344CB8AC3E}">
        <p14:creationId xmlns:p14="http://schemas.microsoft.com/office/powerpoint/2010/main" val="382999716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12687A-40A8-644C-A176-2103BC09618E}"/>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Data Transparency</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00C5284-AACA-5F4E-AD75-77BDD28D56E1}"/>
              </a:ext>
            </a:extLst>
          </p:cNvPr>
          <p:cNvSpPr>
            <a:spLocks noGrp="1"/>
          </p:cNvSpPr>
          <p:nvPr>
            <p:ph idx="1"/>
          </p:nvPr>
        </p:nvSpPr>
        <p:spPr>
          <a:xfrm>
            <a:off x="4976031" y="963877"/>
            <a:ext cx="6377769" cy="4930246"/>
          </a:xfrm>
        </p:spPr>
        <p:txBody>
          <a:bodyPr anchor="ctr">
            <a:normAutofit/>
          </a:bodyPr>
          <a:lstStyle/>
          <a:p>
            <a:pPr marL="0" indent="0">
              <a:buNone/>
            </a:pPr>
            <a:endParaRPr lang="en-US" sz="1500" dirty="0"/>
          </a:p>
          <a:p>
            <a:r>
              <a:rPr lang="en-US" sz="1500" b="1" dirty="0"/>
              <a:t>What Marketers Need To Know </a:t>
            </a:r>
            <a:endParaRPr lang="en-US" sz="1500" dirty="0"/>
          </a:p>
          <a:p>
            <a:r>
              <a:rPr lang="en-US" sz="1500" dirty="0"/>
              <a:t>In order to make informed decisions marketers need to have a full understanding of their campaigns. With the SCT data network and unstructured data, the needed data transparency is finally possible. </a:t>
            </a:r>
          </a:p>
          <a:p>
            <a:pPr marL="0" indent="0" algn="ctr">
              <a:buNone/>
            </a:pPr>
            <a:r>
              <a:rPr lang="en-US" sz="1500" b="1" i="1" dirty="0"/>
              <a:t>Here’s what every programmatic marketer deserves to know: </a:t>
            </a:r>
          </a:p>
          <a:p>
            <a:r>
              <a:rPr lang="en-US" sz="1500" dirty="0"/>
              <a:t>Exactly who you are targeting (no opaque, pre-packaged audience segments). </a:t>
            </a:r>
          </a:p>
          <a:p>
            <a:r>
              <a:rPr lang="en-US" sz="1500" dirty="0"/>
              <a:t>Precisely what it costs </a:t>
            </a:r>
          </a:p>
          <a:p>
            <a:r>
              <a:rPr lang="en-US" sz="1500" dirty="0"/>
              <a:t>That the results you see are real and brand appropriate. </a:t>
            </a:r>
          </a:p>
          <a:p>
            <a:r>
              <a:rPr lang="en-US" sz="1500" dirty="0"/>
              <a:t>Why your campaign worked or why it didn’t. </a:t>
            </a:r>
          </a:p>
          <a:p>
            <a:r>
              <a:rPr lang="en-US" sz="1500" b="1" dirty="0"/>
              <a:t>A Simpler Approach </a:t>
            </a:r>
            <a:endParaRPr lang="en-US" sz="1500" dirty="0"/>
          </a:p>
          <a:p>
            <a:r>
              <a:rPr lang="en-US" sz="1500" dirty="0"/>
              <a:t>At SCT, we use unstructured data to enable marketers to target, bid, optimize, and report at the data element level. Unstructured data gives marketers the freedom of transparency to deliver effective, relevant advertising. </a:t>
            </a:r>
          </a:p>
          <a:p>
            <a:endParaRPr lang="en-US" sz="1500" dirty="0"/>
          </a:p>
        </p:txBody>
      </p:sp>
    </p:spTree>
    <p:extLst>
      <p:ext uri="{BB962C8B-B14F-4D97-AF65-F5344CB8AC3E}">
        <p14:creationId xmlns:p14="http://schemas.microsoft.com/office/powerpoint/2010/main" val="3450940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257B01-DC70-3E4C-A933-EB302C25A983}"/>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Optimizations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3618339-31D5-934D-BCB3-08163C346759}"/>
              </a:ext>
            </a:extLst>
          </p:cNvPr>
          <p:cNvSpPr>
            <a:spLocks noGrp="1"/>
          </p:cNvSpPr>
          <p:nvPr>
            <p:ph idx="1"/>
          </p:nvPr>
        </p:nvSpPr>
        <p:spPr>
          <a:xfrm>
            <a:off x="4976031" y="963877"/>
            <a:ext cx="6377769" cy="4930246"/>
          </a:xfrm>
        </p:spPr>
        <p:txBody>
          <a:bodyPr anchor="ctr">
            <a:normAutofit/>
          </a:bodyPr>
          <a:lstStyle/>
          <a:p>
            <a:r>
              <a:rPr lang="en-US" sz="1900" b="1" i="1" dirty="0"/>
              <a:t>SCT’s use of unstructured data allows real-time optimization to the audience of the campaign at the individual data element level</a:t>
            </a:r>
            <a:r>
              <a:rPr lang="en-US" sz="1900" dirty="0"/>
              <a:t>. Segment based platforms only have the ability to optimize towards the best performance of the segment, but not the ability to change the fixed audience within the pre-packaged segment. </a:t>
            </a:r>
          </a:p>
          <a:p>
            <a:r>
              <a:rPr lang="en-US" sz="1900" dirty="0"/>
              <a:t>The SCT platform utilizes multivariate optimizations taking into account a massive set of factors and data combinations to evaluate </a:t>
            </a:r>
            <a:r>
              <a:rPr lang="en-US" sz="1900" b="1" i="1" dirty="0">
                <a:highlight>
                  <a:srgbClr val="FFFF00"/>
                </a:highlight>
              </a:rPr>
              <a:t>each individual impression</a:t>
            </a:r>
            <a:r>
              <a:rPr lang="en-US" sz="1900" dirty="0"/>
              <a:t>. Through decile bidding, SCT is able to utilize thousands of data variable combinations to only bid on the most valuable impressions to meet individual campaign objectives. </a:t>
            </a:r>
          </a:p>
          <a:p>
            <a:r>
              <a:rPr lang="en-US" sz="1900" dirty="0"/>
              <a:t>Our algorithms and models are all based on unique</a:t>
            </a:r>
            <a:br>
              <a:rPr lang="en-US" sz="1900" dirty="0"/>
            </a:br>
            <a:r>
              <a:rPr lang="en-US" sz="1900" dirty="0"/>
              <a:t>and specific campaign goals. Our algorithms are tested against hold out (control) groups and show consistent lift against those sets. </a:t>
            </a:r>
          </a:p>
          <a:p>
            <a:endParaRPr lang="en-US" sz="1900" dirty="0"/>
          </a:p>
        </p:txBody>
      </p:sp>
    </p:spTree>
    <p:extLst>
      <p:ext uri="{BB962C8B-B14F-4D97-AF65-F5344CB8AC3E}">
        <p14:creationId xmlns:p14="http://schemas.microsoft.com/office/powerpoint/2010/main" val="3229872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A98CD2-AAE5-8341-B413-9E7AA7E6EAFB}"/>
              </a:ext>
            </a:extLst>
          </p:cNvPr>
          <p:cNvSpPr>
            <a:spLocks noGrp="1"/>
          </p:cNvSpPr>
          <p:nvPr>
            <p:ph type="title"/>
          </p:nvPr>
        </p:nvSpPr>
        <p:spPr>
          <a:xfrm>
            <a:off x="643467" y="643467"/>
            <a:ext cx="3363974" cy="1597315"/>
          </a:xfrm>
          <a:noFill/>
          <a:ln w="19050">
            <a:solidFill>
              <a:schemeClr val="bg1"/>
            </a:solidFill>
          </a:ln>
        </p:spPr>
        <p:txBody>
          <a:bodyPr wrap="square">
            <a:normAutofit/>
          </a:bodyPr>
          <a:lstStyle/>
          <a:p>
            <a:pPr algn="ctr"/>
            <a:r>
              <a:rPr lang="en-US" sz="2800">
                <a:solidFill>
                  <a:schemeClr val="bg1"/>
                </a:solidFill>
              </a:rPr>
              <a:t>For More Information</a:t>
            </a:r>
          </a:p>
        </p:txBody>
      </p:sp>
      <p:sp>
        <p:nvSpPr>
          <p:cNvPr id="3" name="Content Placeholder 2">
            <a:extLst>
              <a:ext uri="{FF2B5EF4-FFF2-40B4-BE49-F238E27FC236}">
                <a16:creationId xmlns:a16="http://schemas.microsoft.com/office/drawing/2014/main" id="{79F65408-E16A-6C46-876B-1111AFC60B08}"/>
              </a:ext>
            </a:extLst>
          </p:cNvPr>
          <p:cNvSpPr>
            <a:spLocks noGrp="1"/>
          </p:cNvSpPr>
          <p:nvPr>
            <p:ph idx="1"/>
          </p:nvPr>
        </p:nvSpPr>
        <p:spPr>
          <a:xfrm>
            <a:off x="643468" y="2638044"/>
            <a:ext cx="3363974" cy="3415622"/>
          </a:xfrm>
        </p:spPr>
        <p:txBody>
          <a:bodyPr>
            <a:normAutofit/>
          </a:bodyPr>
          <a:lstStyle/>
          <a:p>
            <a:r>
              <a:rPr lang="en-US" sz="2000" dirty="0">
                <a:solidFill>
                  <a:schemeClr val="bg1"/>
                </a:solidFill>
              </a:rPr>
              <a:t>Contact Steve Schroeder -562.201.2580 or </a:t>
            </a:r>
          </a:p>
          <a:p>
            <a:endParaRPr lang="en-US" sz="2000" dirty="0">
              <a:solidFill>
                <a:schemeClr val="bg1"/>
              </a:solidFill>
            </a:endParaRPr>
          </a:p>
          <a:p>
            <a:r>
              <a:rPr lang="en-US" sz="1600" dirty="0">
                <a:solidFill>
                  <a:srgbClr val="00B050"/>
                </a:solidFill>
                <a:hlinkClick r:id="rId2">
                  <a:extLst>
                    <a:ext uri="{A12FA001-AC4F-418D-AE19-62706E023703}">
                      <ahyp:hlinkClr xmlns:ahyp="http://schemas.microsoft.com/office/drawing/2018/hyperlinkcolor" val="tx"/>
                    </a:ext>
                  </a:extLst>
                </a:hlinkClick>
              </a:rPr>
              <a:t>Steve@SmartCommunityTech.com</a:t>
            </a:r>
            <a:endParaRPr lang="en-US" sz="1600" dirty="0">
              <a:solidFill>
                <a:srgbClr val="00B050"/>
              </a:solidFill>
            </a:endParaRPr>
          </a:p>
          <a:p>
            <a:endParaRPr lang="en-US" sz="2000" dirty="0">
              <a:solidFill>
                <a:schemeClr val="bg1"/>
              </a:solidFill>
            </a:endParaRPr>
          </a:p>
          <a:p>
            <a:endParaRPr lang="en-US" sz="2000" dirty="0">
              <a:solidFill>
                <a:schemeClr val="bg1"/>
              </a:solidFill>
            </a:endParaRPr>
          </a:p>
        </p:txBody>
      </p:sp>
      <p:pic>
        <p:nvPicPr>
          <p:cNvPr id="5" name="Picture 4" descr="A close up of a sign&#13;&#10;&#13;&#10;Description automatically generated">
            <a:extLst>
              <a:ext uri="{FF2B5EF4-FFF2-40B4-BE49-F238E27FC236}">
                <a16:creationId xmlns:a16="http://schemas.microsoft.com/office/drawing/2014/main" id="{584A9222-E0CA-CE49-8B9B-8E920B53F023}"/>
              </a:ext>
            </a:extLst>
          </p:cNvPr>
          <p:cNvPicPr>
            <a:picLocks noChangeAspect="1"/>
          </p:cNvPicPr>
          <p:nvPr/>
        </p:nvPicPr>
        <p:blipFill>
          <a:blip r:embed="rId3"/>
          <a:stretch>
            <a:fillRect/>
          </a:stretch>
        </p:blipFill>
        <p:spPr>
          <a:xfrm>
            <a:off x="5299401" y="643467"/>
            <a:ext cx="6247493" cy="5410199"/>
          </a:xfrm>
          <a:prstGeom prst="rect">
            <a:avLst/>
          </a:prstGeom>
        </p:spPr>
      </p:pic>
    </p:spTree>
    <p:extLst>
      <p:ext uri="{BB962C8B-B14F-4D97-AF65-F5344CB8AC3E}">
        <p14:creationId xmlns:p14="http://schemas.microsoft.com/office/powerpoint/2010/main" val="37337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1B52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9EBCD59-8B53-724E-9831-FD51C54FEBD0}"/>
              </a:ext>
            </a:extLst>
          </p:cNvPr>
          <p:cNvSpPr>
            <a:spLocks noGrp="1"/>
          </p:cNvSpPr>
          <p:nvPr>
            <p:ph type="title"/>
          </p:nvPr>
        </p:nvSpPr>
        <p:spPr>
          <a:xfrm>
            <a:off x="524256" y="4767072"/>
            <a:ext cx="6594189" cy="1625210"/>
          </a:xfrm>
        </p:spPr>
        <p:txBody>
          <a:bodyPr>
            <a:normAutofit/>
          </a:bodyPr>
          <a:lstStyle/>
          <a:p>
            <a:pPr algn="r"/>
            <a:r>
              <a:rPr lang="en-US" sz="3700" b="1">
                <a:solidFill>
                  <a:srgbClr val="FFFFFF"/>
                </a:solidFill>
              </a:rPr>
              <a:t>WHAT IS UNSTRUCTURED DATA? </a:t>
            </a:r>
            <a:br>
              <a:rPr lang="en-US" sz="3700">
                <a:solidFill>
                  <a:srgbClr val="FFFFFF"/>
                </a:solidFill>
              </a:rPr>
            </a:br>
            <a:endParaRPr lang="en-US" sz="3700">
              <a:solidFill>
                <a:srgbClr val="FFFFFF"/>
              </a:solidFill>
            </a:endParaRPr>
          </a:p>
        </p:txBody>
      </p:sp>
      <p:pic>
        <p:nvPicPr>
          <p:cNvPr id="5" name="Picture 4">
            <a:extLst>
              <a:ext uri="{FF2B5EF4-FFF2-40B4-BE49-F238E27FC236}">
                <a16:creationId xmlns:a16="http://schemas.microsoft.com/office/drawing/2014/main" id="{B91071ED-F054-8744-9099-F4D1E538810F}"/>
              </a:ext>
            </a:extLst>
          </p:cNvPr>
          <p:cNvPicPr>
            <a:picLocks noChangeAspect="1"/>
          </p:cNvPicPr>
          <p:nvPr/>
        </p:nvPicPr>
        <p:blipFill rotWithShape="1">
          <a:blip r:embed="rId2"/>
          <a:srcRect t="3318" r="2" b="9236"/>
          <a:stretch/>
        </p:blipFill>
        <p:spPr>
          <a:xfrm>
            <a:off x="327547" y="321733"/>
            <a:ext cx="7058306" cy="4107392"/>
          </a:xfrm>
          <a:prstGeom prst="rect">
            <a:avLst/>
          </a:prstGeom>
        </p:spPr>
      </p:pic>
      <p:sp>
        <p:nvSpPr>
          <p:cNvPr id="12" name="Rectangle 11">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E996249-30E2-B441-B4FC-FAD94DFC56D8}"/>
              </a:ext>
            </a:extLst>
          </p:cNvPr>
          <p:cNvSpPr>
            <a:spLocks noGrp="1"/>
          </p:cNvSpPr>
          <p:nvPr>
            <p:ph idx="1"/>
          </p:nvPr>
        </p:nvSpPr>
        <p:spPr>
          <a:xfrm>
            <a:off x="8029319" y="917725"/>
            <a:ext cx="3424739" cy="4852362"/>
          </a:xfrm>
        </p:spPr>
        <p:txBody>
          <a:bodyPr anchor="ctr">
            <a:normAutofit/>
          </a:bodyPr>
          <a:lstStyle/>
          <a:p>
            <a:r>
              <a:rPr lang="en-US" sz="1600" b="1" dirty="0">
                <a:solidFill>
                  <a:srgbClr val="FFFFFF"/>
                </a:solidFill>
              </a:rPr>
              <a:t>The Data of Everyday Life </a:t>
            </a:r>
            <a:endParaRPr lang="en-US" sz="1600" dirty="0">
              <a:solidFill>
                <a:srgbClr val="FFFFFF"/>
              </a:solidFill>
            </a:endParaRPr>
          </a:p>
          <a:p>
            <a:r>
              <a:rPr lang="en-US" sz="1600" dirty="0">
                <a:solidFill>
                  <a:srgbClr val="FFFFFF"/>
                </a:solidFill>
              </a:rPr>
              <a:t>The IDC (International Data Corporation) estimates the digital universe will contain more than 40 zettabytes of data by 2020. That’s 40,000,000,000,000,000,000,000 data bytes. The IDC estimates 90% of what we call “Big Data” are unstructured data. </a:t>
            </a:r>
          </a:p>
          <a:p>
            <a:r>
              <a:rPr lang="en-US" sz="1600" dirty="0">
                <a:solidFill>
                  <a:srgbClr val="FFFFFF"/>
                </a:solidFill>
              </a:rPr>
              <a:t>Email, tweets, electronic documents, video and audio files, webpages and their metadata. Almost all the data we produce in the digital realm is unstructured, </a:t>
            </a:r>
            <a:r>
              <a:rPr lang="en-US" sz="1600" b="1" i="1" dirty="0">
                <a:solidFill>
                  <a:srgbClr val="FFFFFF"/>
                </a:solidFill>
              </a:rPr>
              <a:t>yet most programmatic companies can only handle structured data.</a:t>
            </a:r>
            <a:r>
              <a:rPr lang="en-US" sz="1600" dirty="0">
                <a:solidFill>
                  <a:srgbClr val="FFFFFF"/>
                </a:solidFill>
              </a:rPr>
              <a:t> More specifically, the pre-packaged audience segment. </a:t>
            </a:r>
          </a:p>
          <a:p>
            <a:endParaRPr lang="en-US" sz="1600" dirty="0">
              <a:solidFill>
                <a:srgbClr val="FFFFFF"/>
              </a:solidFill>
            </a:endParaRPr>
          </a:p>
        </p:txBody>
      </p:sp>
    </p:spTree>
    <p:extLst>
      <p:ext uri="{BB962C8B-B14F-4D97-AF65-F5344CB8AC3E}">
        <p14:creationId xmlns:p14="http://schemas.microsoft.com/office/powerpoint/2010/main" val="1827917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7752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C8B0A43-2BBB-1A4B-B548-856474593D14}"/>
              </a:ext>
            </a:extLst>
          </p:cNvPr>
          <p:cNvSpPr>
            <a:spLocks noGrp="1"/>
          </p:cNvSpPr>
          <p:nvPr>
            <p:ph type="title"/>
          </p:nvPr>
        </p:nvSpPr>
        <p:spPr>
          <a:xfrm>
            <a:off x="524256" y="4691742"/>
            <a:ext cx="6594189" cy="1700539"/>
          </a:xfrm>
        </p:spPr>
        <p:txBody>
          <a:bodyPr>
            <a:normAutofit/>
          </a:bodyPr>
          <a:lstStyle/>
          <a:p>
            <a:r>
              <a:rPr lang="en-US" sz="1800" b="1" dirty="0">
                <a:solidFill>
                  <a:srgbClr val="FFFFFF"/>
                </a:solidFill>
              </a:rPr>
              <a:t>Programmatic marketing</a:t>
            </a:r>
            <a:r>
              <a:rPr lang="en-US" sz="1800" dirty="0">
                <a:solidFill>
                  <a:srgbClr val="FFFFFF"/>
                </a:solidFill>
              </a:rPr>
              <a:t> is automated bidding on advertising inventory in real time, for the opportunity to show an ad to a specific customer, in a specific context.   Advertising is like day trading.</a:t>
            </a:r>
          </a:p>
        </p:txBody>
      </p:sp>
      <p:sp>
        <p:nvSpPr>
          <p:cNvPr id="50" name="Rectangle 49">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EA20F1A-E273-CB4A-AE43-666462448D71}"/>
              </a:ext>
            </a:extLst>
          </p:cNvPr>
          <p:cNvSpPr>
            <a:spLocks noGrp="1"/>
          </p:cNvSpPr>
          <p:nvPr>
            <p:ph idx="1"/>
          </p:nvPr>
        </p:nvSpPr>
        <p:spPr>
          <a:xfrm>
            <a:off x="8029319" y="424543"/>
            <a:ext cx="3424739" cy="6111723"/>
          </a:xfrm>
        </p:spPr>
        <p:txBody>
          <a:bodyPr anchor="ctr">
            <a:normAutofit/>
          </a:bodyPr>
          <a:lstStyle/>
          <a:p>
            <a:pPr marL="0" indent="0" algn="ctr">
              <a:buNone/>
            </a:pPr>
            <a:r>
              <a:rPr lang="en-US" sz="1200" b="1" dirty="0">
                <a:solidFill>
                  <a:srgbClr val="FFFFFF"/>
                </a:solidFill>
              </a:rPr>
              <a:t>Audience Segment Marketing with Programmatic</a:t>
            </a:r>
          </a:p>
          <a:p>
            <a:r>
              <a:rPr lang="en-US" sz="1200" dirty="0">
                <a:solidFill>
                  <a:srgbClr val="FFFFFF"/>
                </a:solidFill>
              </a:rPr>
              <a:t>Unknown data sourcing </a:t>
            </a:r>
          </a:p>
          <a:p>
            <a:r>
              <a:rPr lang="en-US" sz="1200" dirty="0">
                <a:solidFill>
                  <a:srgbClr val="FFFFFF"/>
                </a:solidFill>
              </a:rPr>
              <a:t>Invisible data </a:t>
            </a:r>
          </a:p>
          <a:p>
            <a:r>
              <a:rPr lang="en-US" sz="1200" dirty="0">
                <a:solidFill>
                  <a:srgbClr val="FFFFFF"/>
                </a:solidFill>
              </a:rPr>
              <a:t>Limited insight into recency of intent or action </a:t>
            </a:r>
          </a:p>
          <a:p>
            <a:r>
              <a:rPr lang="en-US" sz="1200" b="1" i="1" dirty="0">
                <a:solidFill>
                  <a:srgbClr val="FFFFFF"/>
                </a:solidFill>
              </a:rPr>
              <a:t>Optimization can only occur at the segment level </a:t>
            </a:r>
          </a:p>
          <a:p>
            <a:r>
              <a:rPr lang="en-US" sz="1200" b="1" i="1" dirty="0">
                <a:solidFill>
                  <a:srgbClr val="FFFFFF"/>
                </a:solidFill>
              </a:rPr>
              <a:t>In fact, segments were created by data brokers on arbitraged business models. The more segmented and targeted the data becomes, the more expensive the segment. </a:t>
            </a:r>
          </a:p>
          <a:p>
            <a:r>
              <a:rPr lang="en-US" sz="1200" b="1" i="1" dirty="0">
                <a:solidFill>
                  <a:srgbClr val="FFFFFF"/>
                </a:solidFill>
              </a:rPr>
              <a:t>The cost of data increases while its value decreases, and marketers aren’t able to see the data within the segment. SCT has a better solution. </a:t>
            </a:r>
          </a:p>
          <a:p>
            <a:r>
              <a:rPr lang="en-US" sz="1200" b="1" dirty="0">
                <a:solidFill>
                  <a:srgbClr val="FFFFFF"/>
                </a:solidFill>
              </a:rPr>
              <a:t>Direct, Unstructured Data </a:t>
            </a:r>
            <a:endParaRPr lang="en-US" sz="1200" dirty="0">
              <a:solidFill>
                <a:srgbClr val="FFFFFF"/>
              </a:solidFill>
            </a:endParaRPr>
          </a:p>
          <a:p>
            <a:r>
              <a:rPr lang="en-US" sz="1200" b="1" i="1" dirty="0">
                <a:solidFill>
                  <a:srgbClr val="FFFFFF"/>
                </a:solidFill>
              </a:rPr>
              <a:t>As the need for more accurate and efficient audience buying methods grew, technologies designed for processing unstructured data evolved to counteract the audience segment arbitrage. AT SCT, we helped build  a direct data network and a complete programmatic marketing platform made specifically for unstructured data. </a:t>
            </a:r>
          </a:p>
          <a:p>
            <a:r>
              <a:rPr lang="en-US" sz="1200" dirty="0">
                <a:solidFill>
                  <a:srgbClr val="FFFFFF"/>
                </a:solidFill>
              </a:rPr>
              <a:t>The result: </a:t>
            </a:r>
            <a:r>
              <a:rPr lang="en-US" sz="1200" b="1" i="1" dirty="0">
                <a:solidFill>
                  <a:srgbClr val="FFFFFF"/>
                </a:solidFill>
              </a:rPr>
              <a:t>marketers can break free from the black box of audience segments, making every individual data element, including recency, visible and valuable again. </a:t>
            </a:r>
          </a:p>
          <a:p>
            <a:endParaRPr lang="en-US" sz="800" dirty="0">
              <a:solidFill>
                <a:srgbClr val="FFFFFF"/>
              </a:solidFill>
            </a:endParaRPr>
          </a:p>
        </p:txBody>
      </p:sp>
      <p:sp>
        <p:nvSpPr>
          <p:cNvPr id="6" name="Rectangle 5">
            <a:extLst>
              <a:ext uri="{FF2B5EF4-FFF2-40B4-BE49-F238E27FC236}">
                <a16:creationId xmlns:a16="http://schemas.microsoft.com/office/drawing/2014/main" id="{6D641569-CDEC-BC4D-92EB-0630B517A4B5}"/>
              </a:ext>
            </a:extLst>
          </p:cNvPr>
          <p:cNvSpPr/>
          <p:nvPr/>
        </p:nvSpPr>
        <p:spPr>
          <a:xfrm>
            <a:off x="403236" y="321732"/>
            <a:ext cx="6096000" cy="1477328"/>
          </a:xfrm>
          <a:prstGeom prst="rect">
            <a:avLst/>
          </a:prstGeom>
        </p:spPr>
        <p:txBody>
          <a:bodyPr>
            <a:spAutoFit/>
          </a:bodyPr>
          <a:lstStyle/>
          <a:p>
            <a:r>
              <a:rPr lang="en-US" b="1" i="1" dirty="0">
                <a:solidFill>
                  <a:srgbClr val="222222"/>
                </a:solidFill>
                <a:effectLst/>
                <a:latin typeface="Roboto"/>
              </a:rPr>
              <a:t>Audience segmentation</a:t>
            </a:r>
            <a:r>
              <a:rPr lang="en-US" b="0" i="0" dirty="0">
                <a:solidFill>
                  <a:srgbClr val="222222"/>
                </a:solidFill>
                <a:effectLst/>
                <a:latin typeface="Roboto"/>
              </a:rPr>
              <a:t> is a process of dividing people into homogeneous subgroups based upon defined criterion such as product usage, demographics, psychographics, communication behaviors and media use.</a:t>
            </a:r>
            <a:endParaRPr lang="en-US" dirty="0"/>
          </a:p>
        </p:txBody>
      </p:sp>
      <p:sp>
        <p:nvSpPr>
          <p:cNvPr id="7" name="Rectangle 6">
            <a:extLst>
              <a:ext uri="{FF2B5EF4-FFF2-40B4-BE49-F238E27FC236}">
                <a16:creationId xmlns:a16="http://schemas.microsoft.com/office/drawing/2014/main" id="{04FD810C-1592-044E-88FB-B8B8E727B4F8}"/>
              </a:ext>
            </a:extLst>
          </p:cNvPr>
          <p:cNvSpPr/>
          <p:nvPr/>
        </p:nvSpPr>
        <p:spPr>
          <a:xfrm>
            <a:off x="403235" y="1918802"/>
            <a:ext cx="6792221" cy="2308324"/>
          </a:xfrm>
          <a:prstGeom prst="rect">
            <a:avLst/>
          </a:prstGeom>
        </p:spPr>
        <p:txBody>
          <a:bodyPr wrap="square">
            <a:spAutoFit/>
          </a:bodyPr>
          <a:lstStyle/>
          <a:p>
            <a:r>
              <a:rPr lang="en-US" dirty="0"/>
              <a:t>Audience segments have been used since the rise</a:t>
            </a:r>
            <a:br>
              <a:rPr lang="en-US" dirty="0"/>
            </a:br>
            <a:r>
              <a:rPr lang="en-US" dirty="0"/>
              <a:t>of targeted marketing in the late 1990s. Since then, sophisticated technologies have been developed to create better, more efficient data in the form of unstructured data. </a:t>
            </a:r>
          </a:p>
          <a:p>
            <a:endParaRPr lang="en-US" dirty="0"/>
          </a:p>
          <a:p>
            <a:r>
              <a:rPr lang="en-US" dirty="0"/>
              <a:t>Although they were a breakthrough in the time of their development, </a:t>
            </a:r>
            <a:r>
              <a:rPr lang="en-US" b="1" i="1" dirty="0"/>
              <a:t>audience segments </a:t>
            </a:r>
            <a:r>
              <a:rPr lang="en-US" dirty="0"/>
              <a:t>have significant limitations when it comes to programmatic marketing including: </a:t>
            </a:r>
          </a:p>
        </p:txBody>
      </p:sp>
    </p:spTree>
    <p:extLst>
      <p:ext uri="{BB962C8B-B14F-4D97-AF65-F5344CB8AC3E}">
        <p14:creationId xmlns:p14="http://schemas.microsoft.com/office/powerpoint/2010/main" val="1468938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49294E9-E6F8-9E41-B809-403963B047F2}"/>
              </a:ext>
            </a:extLst>
          </p:cNvPr>
          <p:cNvSpPr>
            <a:spLocks noGrp="1"/>
          </p:cNvSpPr>
          <p:nvPr>
            <p:ph type="title"/>
          </p:nvPr>
        </p:nvSpPr>
        <p:spPr>
          <a:xfrm>
            <a:off x="609600" y="1012004"/>
            <a:ext cx="4049485" cy="4795408"/>
          </a:xfrm>
        </p:spPr>
        <p:txBody>
          <a:bodyPr>
            <a:normAutofit/>
          </a:bodyPr>
          <a:lstStyle/>
          <a:p>
            <a:pPr fontAlgn="base"/>
            <a:r>
              <a:rPr lang="en-US" sz="1400" b="1" dirty="0">
                <a:solidFill>
                  <a:srgbClr val="FFFFFF"/>
                </a:solidFill>
              </a:rPr>
              <a:t>Third-party audience data? Confessions of Data Sellers</a:t>
            </a:r>
            <a:br>
              <a:rPr lang="en-US" sz="1400" b="1" dirty="0">
                <a:solidFill>
                  <a:srgbClr val="FFFFFF"/>
                </a:solidFill>
              </a:rPr>
            </a:br>
            <a:br>
              <a:rPr lang="en-US" sz="1400" dirty="0">
                <a:solidFill>
                  <a:srgbClr val="FFFFFF"/>
                </a:solidFill>
              </a:rPr>
            </a:br>
            <a:r>
              <a:rPr lang="en-US" sz="1400" dirty="0">
                <a:solidFill>
                  <a:srgbClr val="FFFFFF"/>
                </a:solidFill>
              </a:rPr>
              <a:t>Yes, advertisers shouldn’t touch it. I’ve seen advertisers charged £10 ($13) for a data segment that I know cost that agency less than £1 ($1.30). </a:t>
            </a:r>
            <a:br>
              <a:rPr lang="en-US" sz="1400" dirty="0">
                <a:solidFill>
                  <a:srgbClr val="FFFFFF"/>
                </a:solidFill>
              </a:rPr>
            </a:br>
            <a:br>
              <a:rPr lang="en-US" sz="1400" dirty="0">
                <a:solidFill>
                  <a:srgbClr val="FFFFFF"/>
                </a:solidFill>
              </a:rPr>
            </a:br>
            <a:r>
              <a:rPr lang="en-US" sz="1400" dirty="0">
                <a:solidFill>
                  <a:srgbClr val="FFFFFF"/>
                </a:solidFill>
              </a:rPr>
              <a:t>I used to buy brand segments at £1.20 ($1.60) and would see advertisers charged £9 or £10 ($12 or $13) for the exact same segment. </a:t>
            </a:r>
            <a:br>
              <a:rPr lang="en-US" sz="1400" dirty="0">
                <a:solidFill>
                  <a:srgbClr val="FFFFFF"/>
                </a:solidFill>
              </a:rPr>
            </a:br>
            <a:br>
              <a:rPr lang="en-US" sz="1400" dirty="0">
                <a:solidFill>
                  <a:srgbClr val="FFFFFF"/>
                </a:solidFill>
              </a:rPr>
            </a:br>
            <a:r>
              <a:rPr lang="en-US" sz="1400" dirty="0">
                <a:solidFill>
                  <a:srgbClr val="FFFFFF"/>
                </a:solidFill>
              </a:rPr>
              <a:t>Advertisers need transparency on the media, but they also need transparency on the attribution-measurement models and the data. </a:t>
            </a:r>
            <a:br>
              <a:rPr lang="en-US" sz="1400" dirty="0">
                <a:solidFill>
                  <a:srgbClr val="FFFFFF"/>
                </a:solidFill>
              </a:rPr>
            </a:br>
            <a:br>
              <a:rPr lang="en-US" sz="1400" dirty="0">
                <a:solidFill>
                  <a:srgbClr val="FFFFFF"/>
                </a:solidFill>
              </a:rPr>
            </a:br>
            <a:r>
              <a:rPr lang="en-US" sz="1400" dirty="0">
                <a:solidFill>
                  <a:srgbClr val="FFFFFF"/>
                </a:solidFill>
              </a:rPr>
              <a:t>All the agency trading desks are now trying to be disclosed on media and have all launched their own proprietary data segments so you can now buy the agency group’s pooled data. </a:t>
            </a:r>
            <a:br>
              <a:rPr lang="en-US" sz="1400" dirty="0">
                <a:solidFill>
                  <a:srgbClr val="FFFFFF"/>
                </a:solidFill>
              </a:rPr>
            </a:br>
            <a:br>
              <a:rPr lang="en-US" sz="1400" dirty="0">
                <a:solidFill>
                  <a:srgbClr val="FFFFFF"/>
                </a:solidFill>
              </a:rPr>
            </a:br>
            <a:r>
              <a:rPr lang="en-US" sz="1400" b="1" dirty="0">
                <a:solidFill>
                  <a:srgbClr val="FFFFFF"/>
                </a:solidFill>
              </a:rPr>
              <a:t>How much of that data is advertiser data being reused? No one has thought to audit this agency data.</a:t>
            </a:r>
            <a:br>
              <a:rPr lang="en-US" sz="1400" b="1" dirty="0">
                <a:solidFill>
                  <a:srgbClr val="FFFFFF"/>
                </a:solidFill>
              </a:rPr>
            </a:br>
            <a:br>
              <a:rPr lang="en-US" sz="1400" dirty="0">
                <a:solidFill>
                  <a:srgbClr val="FFFFFF"/>
                </a:solidFill>
              </a:rPr>
            </a:br>
            <a:endParaRPr lang="en-US" sz="1400" dirty="0">
              <a:solidFill>
                <a:srgbClr val="FFFFFF"/>
              </a:solidFill>
            </a:endParaRPr>
          </a:p>
        </p:txBody>
      </p:sp>
      <p:graphicFrame>
        <p:nvGraphicFramePr>
          <p:cNvPr id="5" name="Content Placeholder 2">
            <a:extLst>
              <a:ext uri="{FF2B5EF4-FFF2-40B4-BE49-F238E27FC236}">
                <a16:creationId xmlns:a16="http://schemas.microsoft.com/office/drawing/2014/main" id="{9763AEFF-003A-49EA-8220-B287146B4585}"/>
              </a:ext>
            </a:extLst>
          </p:cNvPr>
          <p:cNvGraphicFramePr>
            <a:graphicFrameLocks noGrp="1"/>
          </p:cNvGraphicFramePr>
          <p:nvPr>
            <p:ph idx="1"/>
            <p:extLst>
              <p:ext uri="{D42A27DB-BD31-4B8C-83A1-F6EECF244321}">
                <p14:modId xmlns:p14="http://schemas.microsoft.com/office/powerpoint/2010/main" val="243698113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4189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01305558-98D8-B84B-A8F9-9B61C7CE266B}"/>
              </a:ext>
            </a:extLst>
          </p:cNvPr>
          <p:cNvSpPr>
            <a:spLocks noGrp="1"/>
          </p:cNvSpPr>
          <p:nvPr>
            <p:ph type="title"/>
          </p:nvPr>
        </p:nvSpPr>
        <p:spPr>
          <a:xfrm>
            <a:off x="904877" y="2415322"/>
            <a:ext cx="3451730" cy="2399869"/>
          </a:xfrm>
        </p:spPr>
        <p:txBody>
          <a:bodyPr>
            <a:normAutofit/>
          </a:bodyPr>
          <a:lstStyle/>
          <a:p>
            <a:pPr algn="ctr"/>
            <a:r>
              <a:rPr lang="en-US" sz="3100" b="1" dirty="0">
                <a:solidFill>
                  <a:srgbClr val="FFFFFF"/>
                </a:solidFill>
              </a:rPr>
              <a:t>Dynamic or Custom Audiences vs. Segmented Audiences </a:t>
            </a:r>
            <a:br>
              <a:rPr lang="en-US" sz="3100" dirty="0">
                <a:solidFill>
                  <a:srgbClr val="FFFFFF"/>
                </a:solidFill>
              </a:rPr>
            </a:br>
            <a:endParaRPr lang="en-US" sz="3100" dirty="0">
              <a:solidFill>
                <a:srgbClr val="FFFFFF"/>
              </a:solidFill>
            </a:endParaRPr>
          </a:p>
        </p:txBody>
      </p:sp>
      <p:sp>
        <p:nvSpPr>
          <p:cNvPr id="3" name="Content Placeholder 2">
            <a:extLst>
              <a:ext uri="{FF2B5EF4-FFF2-40B4-BE49-F238E27FC236}">
                <a16:creationId xmlns:a16="http://schemas.microsoft.com/office/drawing/2014/main" id="{D46CC3EC-3B4F-9444-ADD9-D484A1450A20}"/>
              </a:ext>
            </a:extLst>
          </p:cNvPr>
          <p:cNvSpPr>
            <a:spLocks noGrp="1"/>
          </p:cNvSpPr>
          <p:nvPr>
            <p:ph idx="1"/>
          </p:nvPr>
        </p:nvSpPr>
        <p:spPr>
          <a:xfrm>
            <a:off x="5120640" y="804672"/>
            <a:ext cx="6281928" cy="5248656"/>
          </a:xfrm>
        </p:spPr>
        <p:txBody>
          <a:bodyPr anchor="ctr">
            <a:normAutofit/>
          </a:bodyPr>
          <a:lstStyle/>
          <a:p>
            <a:r>
              <a:rPr lang="en-US" sz="1400" dirty="0" err="1"/>
              <a:t>dy·nam·ic</a:t>
            </a:r>
            <a:r>
              <a:rPr lang="en-US" sz="1400" dirty="0"/>
              <a:t> - </a:t>
            </a:r>
            <a:r>
              <a:rPr lang="en-US" sz="1400" i="1" dirty="0"/>
              <a:t>adjective</a:t>
            </a:r>
            <a:endParaRPr lang="en-US" sz="1400" dirty="0"/>
          </a:p>
          <a:p>
            <a:r>
              <a:rPr lang="en-US" sz="1400" dirty="0"/>
              <a:t>(of a process or system) characterized by constant change, activity, or progress.</a:t>
            </a:r>
          </a:p>
          <a:p>
            <a:r>
              <a:rPr lang="en-US" sz="1400" b="1" dirty="0"/>
              <a:t>Audience Segments are Like Black Boxes </a:t>
            </a:r>
            <a:endParaRPr lang="en-US" sz="1400" dirty="0"/>
          </a:p>
          <a:p>
            <a:r>
              <a:rPr lang="en-US" sz="1400" b="1" i="1" dirty="0"/>
              <a:t>Users can be put into invisible audience segments based on online actions like buying a baby gift online and they are forever in the “New Moms” segment.</a:t>
            </a:r>
          </a:p>
          <a:p>
            <a:r>
              <a:rPr lang="en-US" sz="1400" dirty="0"/>
              <a:t>Segmentation “stereotypes” users based on predicted intent. Second-generation programmatic marketing platforms can do a lot to optimize your campaign, but none of them can answer this one important question: </a:t>
            </a:r>
            <a:r>
              <a:rPr lang="en-US" sz="1400" b="1" dirty="0"/>
              <a:t>What was the data that justified putting that user into the segment in the first place? </a:t>
            </a:r>
            <a:endParaRPr lang="en-US" sz="1400" dirty="0"/>
          </a:p>
          <a:p>
            <a:r>
              <a:rPr lang="en-US" sz="1400" dirty="0"/>
              <a:t>Unless you have visibility into the pre-impression data, you only know half the story. Don’t make decisions based on assumptions when you could be making them on facts. </a:t>
            </a:r>
          </a:p>
          <a:p>
            <a:pPr marL="0" indent="0">
              <a:buNone/>
            </a:pPr>
            <a:endParaRPr lang="en-US" sz="1400" dirty="0"/>
          </a:p>
        </p:txBody>
      </p:sp>
    </p:spTree>
    <p:extLst>
      <p:ext uri="{BB962C8B-B14F-4D97-AF65-F5344CB8AC3E}">
        <p14:creationId xmlns:p14="http://schemas.microsoft.com/office/powerpoint/2010/main" val="2511765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E8830-A9E6-3642-8954-8DA374484531}"/>
              </a:ext>
            </a:extLst>
          </p:cNvPr>
          <p:cNvSpPr>
            <a:spLocks noGrp="1"/>
          </p:cNvSpPr>
          <p:nvPr>
            <p:ph type="title"/>
          </p:nvPr>
        </p:nvSpPr>
        <p:spPr>
          <a:xfrm>
            <a:off x="762001" y="803325"/>
            <a:ext cx="5314536" cy="1325563"/>
          </a:xfrm>
        </p:spPr>
        <p:txBody>
          <a:bodyPr>
            <a:normAutofit fontScale="90000"/>
          </a:bodyPr>
          <a:lstStyle/>
          <a:p>
            <a:r>
              <a:rPr lang="en-US" dirty="0"/>
              <a:t>Breaking the Black Box of Audience Segmentation</a:t>
            </a:r>
          </a:p>
        </p:txBody>
      </p:sp>
      <p:sp>
        <p:nvSpPr>
          <p:cNvPr id="3" name="Content Placeholder 2">
            <a:extLst>
              <a:ext uri="{FF2B5EF4-FFF2-40B4-BE49-F238E27FC236}">
                <a16:creationId xmlns:a16="http://schemas.microsoft.com/office/drawing/2014/main" id="{BA8EC4D3-57E9-6648-8084-417DE261AE64}"/>
              </a:ext>
            </a:extLst>
          </p:cNvPr>
          <p:cNvSpPr>
            <a:spLocks noGrp="1"/>
          </p:cNvSpPr>
          <p:nvPr>
            <p:ph idx="1"/>
          </p:nvPr>
        </p:nvSpPr>
        <p:spPr>
          <a:xfrm>
            <a:off x="762000" y="2128889"/>
            <a:ext cx="5314543" cy="4173940"/>
          </a:xfrm>
        </p:spPr>
        <p:txBody>
          <a:bodyPr anchor="t">
            <a:normAutofit lnSpcReduction="10000"/>
          </a:bodyPr>
          <a:lstStyle/>
          <a:p>
            <a:r>
              <a:rPr lang="en-US" sz="1200" b="1" dirty="0"/>
              <a:t>Why Don’t Brokers Know The Source of Data That Created the Segment? </a:t>
            </a:r>
            <a:endParaRPr lang="en-US" sz="1200" dirty="0"/>
          </a:p>
          <a:p>
            <a:r>
              <a:rPr lang="en-US" sz="1200" dirty="0"/>
              <a:t>Second-generation demand-side platforms </a:t>
            </a:r>
            <a:r>
              <a:rPr lang="en-US" sz="1200" b="1" i="1" dirty="0"/>
              <a:t>can’t answer that question </a:t>
            </a:r>
            <a:r>
              <a:rPr lang="en-US" sz="1200" dirty="0"/>
              <a:t>because they didn’t see the data before it got put into the segment. By the time they get a segment, </a:t>
            </a:r>
            <a:r>
              <a:rPr lang="en-US" sz="1200" b="1" i="1" dirty="0"/>
              <a:t>the data has been obscured. </a:t>
            </a:r>
          </a:p>
          <a:p>
            <a:r>
              <a:rPr lang="en-US" sz="1200" dirty="0"/>
              <a:t>Putting unstructured data into segments make legacy platforms easier to manage but decreases the value of the data while increasing the price. </a:t>
            </a:r>
          </a:p>
          <a:p>
            <a:r>
              <a:rPr lang="en-US" sz="1200" b="1" dirty="0"/>
              <a:t>Making a Meal vs. Ordering From the Menu </a:t>
            </a:r>
            <a:endParaRPr lang="en-US" sz="1200" dirty="0"/>
          </a:p>
          <a:p>
            <a:r>
              <a:rPr lang="en-US" sz="1200" i="1" dirty="0"/>
              <a:t>With SCT  programmatic platform, clients don’t select from a pre-selected menu of audience segments. </a:t>
            </a:r>
          </a:p>
          <a:p>
            <a:r>
              <a:rPr lang="en-US" sz="1200" b="1" i="1" dirty="0"/>
              <a:t>Like a master chef, we use individual data elements like location, contextual content, keywords searched, browsing behavior, and more to create a custom audience for your campaign, optimizing along the way with the same element-level control. </a:t>
            </a:r>
          </a:p>
          <a:p>
            <a:r>
              <a:rPr lang="en-US" sz="1200" b="1" i="1" dirty="0"/>
              <a:t>And because we do all this in real-time, the audiences we create are dynamic. As you learn more about what is working and what isn’t, your audience evolves with your campaign. Such programmatic freedom allows you to optimize your campaign to maximum effectiveness and efficiency as you gain deep audience insights. </a:t>
            </a:r>
          </a:p>
          <a:p>
            <a:r>
              <a:rPr lang="en-US" sz="1200" b="1" i="1" dirty="0"/>
              <a:t>Using unstructured data, we retain the timestamp associated with every piece of data. That means we’ve invented “The New Rules of Recency.” </a:t>
            </a:r>
          </a:p>
          <a:p>
            <a:endParaRPr lang="en-US" sz="1000" dirty="0"/>
          </a:p>
        </p:txBody>
      </p:sp>
      <p:sp>
        <p:nvSpPr>
          <p:cNvPr id="19" name="Freeform: Shape 14">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886746EB-FC92-4440-A3E0-10F16EA31F60}"/>
              </a:ext>
            </a:extLst>
          </p:cNvPr>
          <p:cNvPicPr>
            <a:picLocks noChangeAspect="1"/>
          </p:cNvPicPr>
          <p:nvPr/>
        </p:nvPicPr>
        <p:blipFill>
          <a:blip r:embed="rId2"/>
          <a:stretch>
            <a:fillRect/>
          </a:stretch>
        </p:blipFill>
        <p:spPr>
          <a:xfrm>
            <a:off x="6727371" y="1309203"/>
            <a:ext cx="5464629" cy="3060192"/>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405184235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E0B9BE07-FC30-4146-BF28-E3062E4A1F29}"/>
              </a:ext>
            </a:extLst>
          </p:cNvPr>
          <p:cNvSpPr>
            <a:spLocks noGrp="1"/>
          </p:cNvSpPr>
          <p:nvPr>
            <p:ph type="title"/>
          </p:nvPr>
        </p:nvSpPr>
        <p:spPr>
          <a:xfrm>
            <a:off x="535020" y="685800"/>
            <a:ext cx="2780271" cy="5105400"/>
          </a:xfrm>
        </p:spPr>
        <p:txBody>
          <a:bodyPr>
            <a:normAutofit/>
          </a:bodyPr>
          <a:lstStyle/>
          <a:p>
            <a:r>
              <a:rPr lang="en-US" sz="4000" dirty="0">
                <a:solidFill>
                  <a:srgbClr val="FFFFFF"/>
                </a:solidFill>
              </a:rPr>
              <a:t>Traditional Audience Segments vs. SCT Custom Audience Builder</a:t>
            </a:r>
          </a:p>
        </p:txBody>
      </p:sp>
      <p:graphicFrame>
        <p:nvGraphicFramePr>
          <p:cNvPr id="20" name="Content Placeholder 2">
            <a:extLst>
              <a:ext uri="{FF2B5EF4-FFF2-40B4-BE49-F238E27FC236}">
                <a16:creationId xmlns:a16="http://schemas.microsoft.com/office/drawing/2014/main" id="{746C965C-4F6E-40BD-A8D0-9CAB3033C465}"/>
              </a:ext>
            </a:extLst>
          </p:cNvPr>
          <p:cNvGraphicFramePr>
            <a:graphicFrameLocks noGrp="1"/>
          </p:cNvGraphicFramePr>
          <p:nvPr>
            <p:ph idx="1"/>
            <p:extLst>
              <p:ext uri="{D42A27DB-BD31-4B8C-83A1-F6EECF244321}">
                <p14:modId xmlns:p14="http://schemas.microsoft.com/office/powerpoint/2010/main" val="52244272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247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945E29B-B971-41C6-A57B-B29BBB108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4C76015D-CFEA-4204-9A50-352560FFC2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3" name="Oval 5">
              <a:extLst>
                <a:ext uri="{FF2B5EF4-FFF2-40B4-BE49-F238E27FC236}">
                  <a16:creationId xmlns:a16="http://schemas.microsoft.com/office/drawing/2014/main" id="{7325C43C-72B5-4DC9-B386-90859B58BF0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4" name="Oval 13">
              <a:extLst>
                <a:ext uri="{FF2B5EF4-FFF2-40B4-BE49-F238E27FC236}">
                  <a16:creationId xmlns:a16="http://schemas.microsoft.com/office/drawing/2014/main" id="{C95AD9A4-5AF5-48C4-BC2A-635316433A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5" name="Oval 5">
              <a:extLst>
                <a:ext uri="{FF2B5EF4-FFF2-40B4-BE49-F238E27FC236}">
                  <a16:creationId xmlns:a16="http://schemas.microsoft.com/office/drawing/2014/main" id="{AF4A3D62-D56C-4A32-8C75-100D383EC61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useBgFill="1">
        <p:nvSpPr>
          <p:cNvPr id="17" name="Rectangle 16">
            <a:extLst>
              <a:ext uri="{FF2B5EF4-FFF2-40B4-BE49-F238E27FC236}">
                <a16:creationId xmlns:a16="http://schemas.microsoft.com/office/drawing/2014/main" id="{3E1F47E4-066D-4C27-98C8-B2B2C7B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38772"/>
            <a:ext cx="12192000" cy="39804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DBC894B-362A-E649-AAC1-F92C185DAF62}"/>
              </a:ext>
            </a:extLst>
          </p:cNvPr>
          <p:cNvSpPr>
            <a:spLocks noGrp="1"/>
          </p:cNvSpPr>
          <p:nvPr>
            <p:ph type="title"/>
          </p:nvPr>
        </p:nvSpPr>
        <p:spPr>
          <a:xfrm>
            <a:off x="838200" y="1760505"/>
            <a:ext cx="10515600" cy="935025"/>
          </a:xfrm>
        </p:spPr>
        <p:txBody>
          <a:bodyPr>
            <a:normAutofit/>
          </a:bodyPr>
          <a:lstStyle/>
          <a:p>
            <a:pPr algn="ctr"/>
            <a:r>
              <a:rPr lang="en-US" sz="3200" dirty="0">
                <a:solidFill>
                  <a:schemeClr val="tx2"/>
                </a:solidFill>
              </a:rPr>
              <a:t>Custom Audience Building</a:t>
            </a:r>
          </a:p>
        </p:txBody>
      </p:sp>
      <p:sp>
        <p:nvSpPr>
          <p:cNvPr id="5" name="Content Placeholder 4">
            <a:extLst>
              <a:ext uri="{FF2B5EF4-FFF2-40B4-BE49-F238E27FC236}">
                <a16:creationId xmlns:a16="http://schemas.microsoft.com/office/drawing/2014/main" id="{848CD45E-7B96-7A49-93A4-A0258E520D34}"/>
              </a:ext>
            </a:extLst>
          </p:cNvPr>
          <p:cNvSpPr>
            <a:spLocks noGrp="1"/>
          </p:cNvSpPr>
          <p:nvPr>
            <p:ph idx="1"/>
          </p:nvPr>
        </p:nvSpPr>
        <p:spPr>
          <a:xfrm>
            <a:off x="2384952" y="2695530"/>
            <a:ext cx="7422096" cy="2426843"/>
          </a:xfrm>
        </p:spPr>
        <p:txBody>
          <a:bodyPr>
            <a:normAutofit/>
          </a:bodyPr>
          <a:lstStyle/>
          <a:p>
            <a:r>
              <a:rPr lang="en-US" sz="1800" dirty="0">
                <a:solidFill>
                  <a:schemeClr val="tx2"/>
                </a:solidFill>
              </a:rPr>
              <a:t>The ability to execute highly targeted campaigns relies on your ability to build the correct audience.  You can’t do it with segments.  </a:t>
            </a:r>
          </a:p>
          <a:p>
            <a:r>
              <a:rPr lang="en-US" sz="1800" dirty="0">
                <a:solidFill>
                  <a:schemeClr val="tx2"/>
                </a:solidFill>
              </a:rPr>
              <a:t>There are two options available for this process: buying a pre-packaged, fixed segment from a 3rd party. </a:t>
            </a:r>
          </a:p>
          <a:p>
            <a:r>
              <a:rPr lang="en-US" sz="1800" dirty="0">
                <a:solidFill>
                  <a:schemeClr val="tx2"/>
                </a:solidFill>
              </a:rPr>
              <a:t>Utilizing SCT’s unstructured data network to create a fluid, dynamic audience that can be optimized throughout a campaign. </a:t>
            </a:r>
          </a:p>
          <a:p>
            <a:endParaRPr lang="en-US" sz="1800" dirty="0">
              <a:solidFill>
                <a:schemeClr val="tx2"/>
              </a:solidFill>
            </a:endParaRPr>
          </a:p>
        </p:txBody>
      </p:sp>
    </p:spTree>
    <p:extLst>
      <p:ext uri="{BB962C8B-B14F-4D97-AF65-F5344CB8AC3E}">
        <p14:creationId xmlns:p14="http://schemas.microsoft.com/office/powerpoint/2010/main" val="353715023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D9F21C0-DF8C-1E4B-BB68-548D21196285}"/>
              </a:ext>
            </a:extLst>
          </p:cNvPr>
          <p:cNvSpPr>
            <a:spLocks noGrp="1"/>
          </p:cNvSpPr>
          <p:nvPr>
            <p:ph type="title"/>
          </p:nvPr>
        </p:nvSpPr>
        <p:spPr>
          <a:xfrm>
            <a:off x="6094105" y="620486"/>
            <a:ext cx="4977976" cy="1008604"/>
          </a:xfrm>
        </p:spPr>
        <p:txBody>
          <a:bodyPr>
            <a:normAutofit fontScale="90000"/>
          </a:bodyPr>
          <a:lstStyle/>
          <a:p>
            <a:r>
              <a:rPr lang="en-US" sz="2400" b="1" dirty="0">
                <a:solidFill>
                  <a:srgbClr val="000000"/>
                </a:solidFill>
              </a:rPr>
              <a:t>You can build custom audiences with and/or logic on any of the factors including…Don’t depend on 3</a:t>
            </a:r>
            <a:r>
              <a:rPr lang="en-US" sz="2400" b="1" baseline="30000" dirty="0">
                <a:solidFill>
                  <a:srgbClr val="000000"/>
                </a:solidFill>
              </a:rPr>
              <a:t>rd</a:t>
            </a:r>
            <a:r>
              <a:rPr lang="en-US" sz="2400" b="1" dirty="0">
                <a:solidFill>
                  <a:srgbClr val="000000"/>
                </a:solidFill>
              </a:rPr>
              <a:t> party data</a:t>
            </a:r>
            <a:br>
              <a:rPr lang="en-US" sz="2400" dirty="0">
                <a:solidFill>
                  <a:srgbClr val="000000"/>
                </a:solidFill>
              </a:rPr>
            </a:br>
            <a:endParaRPr lang="en-US" sz="2400" dirty="0">
              <a:solidFill>
                <a:srgbClr val="000000"/>
              </a:solidFill>
            </a:endParaRP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Team">
            <a:extLst>
              <a:ext uri="{FF2B5EF4-FFF2-40B4-BE49-F238E27FC236}">
                <a16:creationId xmlns:a16="http://schemas.microsoft.com/office/drawing/2014/main" id="{219124DB-9C1B-40F4-A8B5-1A272E500E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7FEB10CF-2418-E742-B573-AABBC512E6E0}"/>
              </a:ext>
            </a:extLst>
          </p:cNvPr>
          <p:cNvSpPr>
            <a:spLocks noGrp="1"/>
          </p:cNvSpPr>
          <p:nvPr>
            <p:ph idx="1"/>
          </p:nvPr>
        </p:nvSpPr>
        <p:spPr>
          <a:xfrm>
            <a:off x="6090574" y="1447801"/>
            <a:ext cx="4977578" cy="5127170"/>
          </a:xfrm>
        </p:spPr>
        <p:txBody>
          <a:bodyPr anchor="ctr">
            <a:normAutofit/>
          </a:bodyPr>
          <a:lstStyle/>
          <a:p>
            <a:r>
              <a:rPr lang="en-US" sz="1200" dirty="0">
                <a:solidFill>
                  <a:srgbClr val="000000"/>
                </a:solidFill>
              </a:rPr>
              <a:t>State </a:t>
            </a:r>
          </a:p>
          <a:p>
            <a:r>
              <a:rPr lang="en-US" sz="1200" dirty="0">
                <a:solidFill>
                  <a:srgbClr val="000000"/>
                </a:solidFill>
              </a:rPr>
              <a:t>Hour </a:t>
            </a:r>
          </a:p>
          <a:p>
            <a:r>
              <a:rPr lang="en-US" sz="1200" dirty="0">
                <a:solidFill>
                  <a:srgbClr val="000000"/>
                </a:solidFill>
              </a:rPr>
              <a:t>Day of Week </a:t>
            </a:r>
          </a:p>
          <a:p>
            <a:r>
              <a:rPr lang="en-US" sz="1200" dirty="0">
                <a:solidFill>
                  <a:srgbClr val="000000"/>
                </a:solidFill>
              </a:rPr>
              <a:t>Time of Day </a:t>
            </a:r>
          </a:p>
          <a:p>
            <a:r>
              <a:rPr lang="en-US" sz="1200" dirty="0">
                <a:solidFill>
                  <a:srgbClr val="000000"/>
                </a:solidFill>
              </a:rPr>
              <a:t>Campaign </a:t>
            </a:r>
          </a:p>
          <a:p>
            <a:r>
              <a:rPr lang="en-US" sz="1200" dirty="0">
                <a:solidFill>
                  <a:srgbClr val="000000"/>
                </a:solidFill>
              </a:rPr>
              <a:t>Company </a:t>
            </a:r>
          </a:p>
          <a:p>
            <a:r>
              <a:rPr lang="en-US" sz="1200" dirty="0">
                <a:solidFill>
                  <a:srgbClr val="000000"/>
                </a:solidFill>
              </a:rPr>
              <a:t>Advertiser </a:t>
            </a:r>
          </a:p>
          <a:p>
            <a:r>
              <a:rPr lang="en-US" sz="1200" dirty="0">
                <a:solidFill>
                  <a:srgbClr val="000000"/>
                </a:solidFill>
              </a:rPr>
              <a:t>Cost Type </a:t>
            </a:r>
          </a:p>
          <a:p>
            <a:r>
              <a:rPr lang="en-US" sz="1200" dirty="0">
                <a:solidFill>
                  <a:srgbClr val="000000"/>
                </a:solidFill>
              </a:rPr>
              <a:t>Exchange Category </a:t>
            </a:r>
          </a:p>
          <a:p>
            <a:r>
              <a:rPr lang="en-US" sz="1200" dirty="0">
                <a:solidFill>
                  <a:srgbClr val="000000"/>
                </a:solidFill>
              </a:rPr>
              <a:t>Exchange Product </a:t>
            </a:r>
          </a:p>
          <a:p>
            <a:r>
              <a:rPr lang="en-US" sz="1200" dirty="0">
                <a:solidFill>
                  <a:srgbClr val="000000"/>
                </a:solidFill>
              </a:rPr>
              <a:t>IAB Category </a:t>
            </a:r>
          </a:p>
          <a:p>
            <a:r>
              <a:rPr lang="en-US" sz="1200" dirty="0">
                <a:solidFill>
                  <a:srgbClr val="000000"/>
                </a:solidFill>
              </a:rPr>
              <a:t>Campaign Type </a:t>
            </a:r>
          </a:p>
          <a:p>
            <a:r>
              <a:rPr lang="en-US" sz="1200" dirty="0">
                <a:solidFill>
                  <a:srgbClr val="000000"/>
                </a:solidFill>
              </a:rPr>
              <a:t>Ad Size </a:t>
            </a:r>
          </a:p>
          <a:p>
            <a:r>
              <a:rPr lang="en-US" sz="1200" dirty="0">
                <a:solidFill>
                  <a:srgbClr val="000000"/>
                </a:solidFill>
              </a:rPr>
              <a:t>Ad Position </a:t>
            </a:r>
          </a:p>
          <a:p>
            <a:r>
              <a:rPr lang="en-US" sz="1200" dirty="0">
                <a:solidFill>
                  <a:srgbClr val="000000"/>
                </a:solidFill>
              </a:rPr>
              <a:t>Ad Domain </a:t>
            </a:r>
          </a:p>
          <a:p>
            <a:r>
              <a:rPr lang="en-US" sz="1200" dirty="0">
                <a:solidFill>
                  <a:srgbClr val="000000"/>
                </a:solidFill>
              </a:rPr>
              <a:t>Ad File Type </a:t>
            </a:r>
          </a:p>
          <a:p>
            <a:endParaRPr lang="en-US" sz="700" dirty="0">
              <a:solidFill>
                <a:srgbClr val="000000"/>
              </a:solidFill>
            </a:endParaRPr>
          </a:p>
        </p:txBody>
      </p:sp>
    </p:spTree>
    <p:extLst>
      <p:ext uri="{BB962C8B-B14F-4D97-AF65-F5344CB8AC3E}">
        <p14:creationId xmlns:p14="http://schemas.microsoft.com/office/powerpoint/2010/main" val="2910123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1197</TotalTime>
  <Words>1740</Words>
  <Application>Microsoft Macintosh PowerPoint</Application>
  <PresentationFormat>Widescreen</PresentationFormat>
  <Paragraphs>115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Roboto</vt:lpstr>
      <vt:lpstr>Office Theme</vt:lpstr>
      <vt:lpstr>The Data Difference Agenda Reduce – 50% Increase – 50%</vt:lpstr>
      <vt:lpstr>WHAT IS UNSTRUCTURED DATA?  </vt:lpstr>
      <vt:lpstr>Programmatic marketing is automated bidding on advertising inventory in real time, for the opportunity to show an ad to a specific customer, in a specific context.   Advertising is like day trading.</vt:lpstr>
      <vt:lpstr>Third-party audience data? Confessions of Data Sellers  Yes, advertisers shouldn’t touch it. I’ve seen advertisers charged £10 ($13) for a data segment that I know cost that agency less than £1 ($1.30).   I used to buy brand segments at £1.20 ($1.60) and would see advertisers charged £9 or £10 ($12 or $13) for the exact same segment.   Advertisers need transparency on the media, but they also need transparency on the attribution-measurement models and the data.   All the agency trading desks are now trying to be disclosed on media and have all launched their own proprietary data segments so you can now buy the agency group’s pooled data.   How much of that data is advertiser data being reused? No one has thought to audit this agency data.  </vt:lpstr>
      <vt:lpstr>Dynamic or Custom Audiences vs. Segmented Audiences  </vt:lpstr>
      <vt:lpstr>Breaking the Black Box of Audience Segmentation</vt:lpstr>
      <vt:lpstr>Traditional Audience Segments vs. SCT Custom Audience Builder</vt:lpstr>
      <vt:lpstr>Custom Audience Building</vt:lpstr>
      <vt:lpstr>You can build custom audiences with and/or logic on any of the factors including…Don’t depend on 3rd party data </vt:lpstr>
      <vt:lpstr>You can build an audience based on any of the factors available in our system, including:  </vt:lpstr>
      <vt:lpstr>How Unique is This Capability?  Programmatic marketing is automated bidding on advertising inventory in real time, for the opportunity to show an ad to a specific customer, in a specific context. </vt:lpstr>
      <vt:lpstr>More Accurate, More Effective</vt:lpstr>
      <vt:lpstr> Programmatic marketing is automated bidding on advertising inventory in real time, for the opportunity to show an ad to a specific customer, in a specific context. </vt:lpstr>
      <vt:lpstr>Data Transparency</vt:lpstr>
      <vt:lpstr>Optimizations</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Data Difference</dc:title>
  <dc:creator>Steve Schroeder</dc:creator>
  <cp:lastModifiedBy>Steve Schroeder</cp:lastModifiedBy>
  <cp:revision>8</cp:revision>
  <dcterms:created xsi:type="dcterms:W3CDTF">2019-01-13T20:36:29Z</dcterms:created>
  <dcterms:modified xsi:type="dcterms:W3CDTF">2019-01-14T16:33:47Z</dcterms:modified>
</cp:coreProperties>
</file>