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hyperlink" Target="http://www.harvardbenefits.com/" TargetMode="Externa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2.sv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svg"/><Relationship Id="rId9" Type="http://schemas.openxmlformats.org/officeDocument/2006/relationships/hyperlink" Target="http://www.harvardbenefits.com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528CBE-9E39-41FE-A6E2-C9B552388AF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4418E7A-959D-49D8-B1D9-F7B724D3B3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 are the largest broker for ID Theft and Legal Protection for employees in North America</a:t>
          </a:r>
        </a:p>
      </dgm:t>
    </dgm:pt>
    <dgm:pt modelId="{3E2A3A1F-32DE-4472-A942-4A1B888E69FB}" type="parTrans" cxnId="{5451D74E-86A7-40C1-9259-D068634110F6}">
      <dgm:prSet/>
      <dgm:spPr/>
      <dgm:t>
        <a:bodyPr/>
        <a:lstStyle/>
        <a:p>
          <a:endParaRPr lang="en-US"/>
        </a:p>
      </dgm:t>
    </dgm:pt>
    <dgm:pt modelId="{711695A0-6C0E-4B97-B191-16A41C1D3254}" type="sibTrans" cxnId="{5451D74E-86A7-40C1-9259-D068634110F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3BEA522-7191-4EC8-A3A6-BF6A9EAF82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have been providing employee assistance programs for over 26 years</a:t>
          </a:r>
        </a:p>
      </dgm:t>
    </dgm:pt>
    <dgm:pt modelId="{C36A96B4-DD20-467F-BDC8-D5D58567567D}" type="parTrans" cxnId="{356435EA-3937-4A0F-9012-E71C9C0DC4A8}">
      <dgm:prSet/>
      <dgm:spPr/>
      <dgm:t>
        <a:bodyPr/>
        <a:lstStyle/>
        <a:p>
          <a:endParaRPr lang="en-US"/>
        </a:p>
      </dgm:t>
    </dgm:pt>
    <dgm:pt modelId="{75069C2D-F66C-4B27-8012-3EC63291DE0C}" type="sibTrans" cxnId="{356435EA-3937-4A0F-9012-E71C9C0DC4A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B17E2A8-C39D-4E49-97C0-5562A1DF2A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just completed our 2018 study of ID Theft companies</a:t>
          </a:r>
        </a:p>
      </dgm:t>
    </dgm:pt>
    <dgm:pt modelId="{3801677A-7180-4254-B4FF-473B9C77F0F1}" type="parTrans" cxnId="{77499C20-44C1-4778-A692-96F66C589ABF}">
      <dgm:prSet/>
      <dgm:spPr/>
      <dgm:t>
        <a:bodyPr/>
        <a:lstStyle/>
        <a:p>
          <a:endParaRPr lang="en-US"/>
        </a:p>
      </dgm:t>
    </dgm:pt>
    <dgm:pt modelId="{F864B9D0-0EAD-47AA-BF88-87DA653A2E31}" type="sibTrans" cxnId="{77499C20-44C1-4778-A692-96F66C589AB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B427BD9-C2D6-420E-9098-58E1F4FA9C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Look us up </a:t>
          </a:r>
          <a:r>
            <a:rPr lang="en-US">
              <a:hlinkClick xmlns:r="http://schemas.openxmlformats.org/officeDocument/2006/relationships" r:id="rId1"/>
            </a:rPr>
            <a:t>www.harvardbenefits.com</a:t>
          </a:r>
          <a:r>
            <a:rPr lang="en-US"/>
            <a:t> </a:t>
          </a:r>
        </a:p>
      </dgm:t>
    </dgm:pt>
    <dgm:pt modelId="{F6A466C8-87E6-4D08-99B2-7182FB90E22A}" type="parTrans" cxnId="{070A328F-D187-4FD9-B187-FE51FE9090B8}">
      <dgm:prSet/>
      <dgm:spPr/>
      <dgm:t>
        <a:bodyPr/>
        <a:lstStyle/>
        <a:p>
          <a:endParaRPr lang="en-US"/>
        </a:p>
      </dgm:t>
    </dgm:pt>
    <dgm:pt modelId="{BB8717AC-4A5B-4BF0-B96A-549A0D0B83BF}" type="sibTrans" cxnId="{070A328F-D187-4FD9-B187-FE51FE9090B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EAF456A-E4FC-4948-9D14-E00723B7B5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 wanted to share with you what the FTC shared with us for 2019 – 2020 and what it means for corporations such as yours.</a:t>
          </a:r>
        </a:p>
      </dgm:t>
    </dgm:pt>
    <dgm:pt modelId="{494CD325-9B45-4BB9-A620-14599ACF20D6}" type="parTrans" cxnId="{A8B9C5B6-1618-43AB-997D-ECA1EF8655AF}">
      <dgm:prSet/>
      <dgm:spPr/>
      <dgm:t>
        <a:bodyPr/>
        <a:lstStyle/>
        <a:p>
          <a:endParaRPr lang="en-US"/>
        </a:p>
      </dgm:t>
    </dgm:pt>
    <dgm:pt modelId="{073E5A48-1CE0-4115-96C3-8C25D9F3359E}" type="sibTrans" cxnId="{A8B9C5B6-1618-43AB-997D-ECA1EF8655AF}">
      <dgm:prSet/>
      <dgm:spPr/>
      <dgm:t>
        <a:bodyPr/>
        <a:lstStyle/>
        <a:p>
          <a:endParaRPr lang="en-US"/>
        </a:p>
      </dgm:t>
    </dgm:pt>
    <dgm:pt modelId="{FE858F6D-2AA2-4FBE-B07F-EA1806549C32}" type="pres">
      <dgm:prSet presAssocID="{36528CBE-9E39-41FE-A6E2-C9B552388AF4}" presName="root" presStyleCnt="0">
        <dgm:presLayoutVars>
          <dgm:dir/>
          <dgm:resizeHandles val="exact"/>
        </dgm:presLayoutVars>
      </dgm:prSet>
      <dgm:spPr/>
    </dgm:pt>
    <dgm:pt modelId="{96BBBDA3-AD55-4E4D-ACEE-E2BCBF43795E}" type="pres">
      <dgm:prSet presAssocID="{84418E7A-959D-49D8-B1D9-F7B724D3B362}" presName="compNode" presStyleCnt="0"/>
      <dgm:spPr/>
    </dgm:pt>
    <dgm:pt modelId="{A82A124C-2D63-4DAB-950B-6D04BDDD8F5B}" type="pres">
      <dgm:prSet presAssocID="{84418E7A-959D-49D8-B1D9-F7B724D3B362}" presName="iconRect" presStyleLbl="node1" presStyleIdx="0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5B3154A6-FDB5-49AB-96F0-F3DE25537CD6}" type="pres">
      <dgm:prSet presAssocID="{84418E7A-959D-49D8-B1D9-F7B724D3B362}" presName="spaceRect" presStyleCnt="0"/>
      <dgm:spPr/>
    </dgm:pt>
    <dgm:pt modelId="{4CFAE813-D7E1-4A2F-B8E0-B77C683DC51F}" type="pres">
      <dgm:prSet presAssocID="{84418E7A-959D-49D8-B1D9-F7B724D3B362}" presName="textRect" presStyleLbl="revTx" presStyleIdx="0" presStyleCnt="5">
        <dgm:presLayoutVars>
          <dgm:chMax val="1"/>
          <dgm:chPref val="1"/>
        </dgm:presLayoutVars>
      </dgm:prSet>
      <dgm:spPr/>
    </dgm:pt>
    <dgm:pt modelId="{611F45DC-4F0E-4D4B-96B7-840B8430717C}" type="pres">
      <dgm:prSet presAssocID="{711695A0-6C0E-4B97-B191-16A41C1D3254}" presName="sibTrans" presStyleCnt="0"/>
      <dgm:spPr/>
    </dgm:pt>
    <dgm:pt modelId="{7BC690B3-3C3E-4C3D-8365-9B30CE4848D6}" type="pres">
      <dgm:prSet presAssocID="{F3BEA522-7191-4EC8-A3A6-BF6A9EAF829A}" presName="compNode" presStyleCnt="0"/>
      <dgm:spPr/>
    </dgm:pt>
    <dgm:pt modelId="{D095A1E4-8672-4EBA-9176-4384BC894E82}" type="pres">
      <dgm:prSet presAssocID="{F3BEA522-7191-4EC8-A3A6-BF6A9EAF829A}" presName="iconRect" presStyleLbl="node1" presStyleIdx="1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9ECDFE9-A5FB-4D76-9A54-E66CEA4390BE}" type="pres">
      <dgm:prSet presAssocID="{F3BEA522-7191-4EC8-A3A6-BF6A9EAF829A}" presName="spaceRect" presStyleCnt="0"/>
      <dgm:spPr/>
    </dgm:pt>
    <dgm:pt modelId="{B496C709-F794-4273-A72B-0D318572E0D3}" type="pres">
      <dgm:prSet presAssocID="{F3BEA522-7191-4EC8-A3A6-BF6A9EAF829A}" presName="textRect" presStyleLbl="revTx" presStyleIdx="1" presStyleCnt="5">
        <dgm:presLayoutVars>
          <dgm:chMax val="1"/>
          <dgm:chPref val="1"/>
        </dgm:presLayoutVars>
      </dgm:prSet>
      <dgm:spPr/>
    </dgm:pt>
    <dgm:pt modelId="{8CCF9125-B672-4F3E-8179-92545AF180A9}" type="pres">
      <dgm:prSet presAssocID="{75069C2D-F66C-4B27-8012-3EC63291DE0C}" presName="sibTrans" presStyleCnt="0"/>
      <dgm:spPr/>
    </dgm:pt>
    <dgm:pt modelId="{88255FC2-9674-4E47-9C20-B964183377F5}" type="pres">
      <dgm:prSet presAssocID="{DB17E2A8-C39D-4E49-97C0-5562A1DF2A40}" presName="compNode" presStyleCnt="0"/>
      <dgm:spPr/>
    </dgm:pt>
    <dgm:pt modelId="{951F21DA-D6AD-43D2-9B43-67855BBD39ED}" type="pres">
      <dgm:prSet presAssocID="{DB17E2A8-C39D-4E49-97C0-5562A1DF2A40}" presName="iconRect" presStyleLbl="node1" presStyleIdx="2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AA2D534-C439-41C7-A3B7-77F0BD1FF3CA}" type="pres">
      <dgm:prSet presAssocID="{DB17E2A8-C39D-4E49-97C0-5562A1DF2A40}" presName="spaceRect" presStyleCnt="0"/>
      <dgm:spPr/>
    </dgm:pt>
    <dgm:pt modelId="{CD7628DA-500D-4276-AC5C-1885084FA046}" type="pres">
      <dgm:prSet presAssocID="{DB17E2A8-C39D-4E49-97C0-5562A1DF2A40}" presName="textRect" presStyleLbl="revTx" presStyleIdx="2" presStyleCnt="5">
        <dgm:presLayoutVars>
          <dgm:chMax val="1"/>
          <dgm:chPref val="1"/>
        </dgm:presLayoutVars>
      </dgm:prSet>
      <dgm:spPr/>
    </dgm:pt>
    <dgm:pt modelId="{BB0ECB4C-44C1-42FA-AC66-41FA125859F0}" type="pres">
      <dgm:prSet presAssocID="{F864B9D0-0EAD-47AA-BF88-87DA653A2E31}" presName="sibTrans" presStyleCnt="0"/>
      <dgm:spPr/>
    </dgm:pt>
    <dgm:pt modelId="{99FE79C7-551B-46D9-868B-D57068DB0F0B}" type="pres">
      <dgm:prSet presAssocID="{6B427BD9-C2D6-420E-9098-58E1F4FA9C48}" presName="compNode" presStyleCnt="0"/>
      <dgm:spPr/>
    </dgm:pt>
    <dgm:pt modelId="{8312F843-A32F-4948-8606-0F5277FEBB0F}" type="pres">
      <dgm:prSet presAssocID="{6B427BD9-C2D6-420E-9098-58E1F4FA9C48}" presName="iconRect" presStyleLbl="node1" presStyleIdx="3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E3AA9E3-F856-40BE-B807-1F2E752DFD37}" type="pres">
      <dgm:prSet presAssocID="{6B427BD9-C2D6-420E-9098-58E1F4FA9C48}" presName="spaceRect" presStyleCnt="0"/>
      <dgm:spPr/>
    </dgm:pt>
    <dgm:pt modelId="{38074E7F-0327-4606-90D3-542657FBEDBE}" type="pres">
      <dgm:prSet presAssocID="{6B427BD9-C2D6-420E-9098-58E1F4FA9C48}" presName="textRect" presStyleLbl="revTx" presStyleIdx="3" presStyleCnt="5">
        <dgm:presLayoutVars>
          <dgm:chMax val="1"/>
          <dgm:chPref val="1"/>
        </dgm:presLayoutVars>
      </dgm:prSet>
      <dgm:spPr/>
    </dgm:pt>
    <dgm:pt modelId="{B1907FE4-3307-415A-B62D-61DD10D9FFF6}" type="pres">
      <dgm:prSet presAssocID="{BB8717AC-4A5B-4BF0-B96A-549A0D0B83BF}" presName="sibTrans" presStyleCnt="0"/>
      <dgm:spPr/>
    </dgm:pt>
    <dgm:pt modelId="{E563D725-CE87-486C-B56A-2594EE7FEC73}" type="pres">
      <dgm:prSet presAssocID="{3EAF456A-E4FC-4948-9D14-E00723B7B54F}" presName="compNode" presStyleCnt="0"/>
      <dgm:spPr/>
    </dgm:pt>
    <dgm:pt modelId="{A9553D57-DB18-450A-88F3-DC3C119E3F2F}" type="pres">
      <dgm:prSet presAssocID="{3EAF456A-E4FC-4948-9D14-E00723B7B54F}" presName="iconRect" presStyleLbl="node1" presStyleIdx="4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93C93DA9-209E-4D6A-AE72-0E95D24ED819}" type="pres">
      <dgm:prSet presAssocID="{3EAF456A-E4FC-4948-9D14-E00723B7B54F}" presName="spaceRect" presStyleCnt="0"/>
      <dgm:spPr/>
    </dgm:pt>
    <dgm:pt modelId="{3F4A0DD7-0FE5-440B-B8D4-94991C68AF78}" type="pres">
      <dgm:prSet presAssocID="{3EAF456A-E4FC-4948-9D14-E00723B7B54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7499C20-44C1-4778-A692-96F66C589ABF}" srcId="{36528CBE-9E39-41FE-A6E2-C9B552388AF4}" destId="{DB17E2A8-C39D-4E49-97C0-5562A1DF2A40}" srcOrd="2" destOrd="0" parTransId="{3801677A-7180-4254-B4FF-473B9C77F0F1}" sibTransId="{F864B9D0-0EAD-47AA-BF88-87DA653A2E31}"/>
    <dgm:cxn modelId="{1988B525-A2EA-4E4A-A92C-2DAD344EAF67}" type="presOf" srcId="{84418E7A-959D-49D8-B1D9-F7B724D3B362}" destId="{4CFAE813-D7E1-4A2F-B8E0-B77C683DC51F}" srcOrd="0" destOrd="0" presId="urn:microsoft.com/office/officeart/2018/2/layout/IconLabelList"/>
    <dgm:cxn modelId="{755A1C26-97C8-6A44-9B0F-290E1AF42634}" type="presOf" srcId="{36528CBE-9E39-41FE-A6E2-C9B552388AF4}" destId="{FE858F6D-2AA2-4FBE-B07F-EA1806549C32}" srcOrd="0" destOrd="0" presId="urn:microsoft.com/office/officeart/2018/2/layout/IconLabelList"/>
    <dgm:cxn modelId="{5451D74E-86A7-40C1-9259-D068634110F6}" srcId="{36528CBE-9E39-41FE-A6E2-C9B552388AF4}" destId="{84418E7A-959D-49D8-B1D9-F7B724D3B362}" srcOrd="0" destOrd="0" parTransId="{3E2A3A1F-32DE-4472-A942-4A1B888E69FB}" sibTransId="{711695A0-6C0E-4B97-B191-16A41C1D3254}"/>
    <dgm:cxn modelId="{12960074-85A6-1B4A-8E5C-45FC3111D384}" type="presOf" srcId="{DB17E2A8-C39D-4E49-97C0-5562A1DF2A40}" destId="{CD7628DA-500D-4276-AC5C-1885084FA046}" srcOrd="0" destOrd="0" presId="urn:microsoft.com/office/officeart/2018/2/layout/IconLabelList"/>
    <dgm:cxn modelId="{AF19AA88-F6DF-3943-B22E-C925E7D94346}" type="presOf" srcId="{6B427BD9-C2D6-420E-9098-58E1F4FA9C48}" destId="{38074E7F-0327-4606-90D3-542657FBEDBE}" srcOrd="0" destOrd="0" presId="urn:microsoft.com/office/officeart/2018/2/layout/IconLabelList"/>
    <dgm:cxn modelId="{070A328F-D187-4FD9-B187-FE51FE9090B8}" srcId="{36528CBE-9E39-41FE-A6E2-C9B552388AF4}" destId="{6B427BD9-C2D6-420E-9098-58E1F4FA9C48}" srcOrd="3" destOrd="0" parTransId="{F6A466C8-87E6-4D08-99B2-7182FB90E22A}" sibTransId="{BB8717AC-4A5B-4BF0-B96A-549A0D0B83BF}"/>
    <dgm:cxn modelId="{40F88A99-7CAB-934B-9293-0BFDA21D35E1}" type="presOf" srcId="{F3BEA522-7191-4EC8-A3A6-BF6A9EAF829A}" destId="{B496C709-F794-4273-A72B-0D318572E0D3}" srcOrd="0" destOrd="0" presId="urn:microsoft.com/office/officeart/2018/2/layout/IconLabelList"/>
    <dgm:cxn modelId="{A8B9C5B6-1618-43AB-997D-ECA1EF8655AF}" srcId="{36528CBE-9E39-41FE-A6E2-C9B552388AF4}" destId="{3EAF456A-E4FC-4948-9D14-E00723B7B54F}" srcOrd="4" destOrd="0" parTransId="{494CD325-9B45-4BB9-A620-14599ACF20D6}" sibTransId="{073E5A48-1CE0-4115-96C3-8C25D9F3359E}"/>
    <dgm:cxn modelId="{356435EA-3937-4A0F-9012-E71C9C0DC4A8}" srcId="{36528CBE-9E39-41FE-A6E2-C9B552388AF4}" destId="{F3BEA522-7191-4EC8-A3A6-BF6A9EAF829A}" srcOrd="1" destOrd="0" parTransId="{C36A96B4-DD20-467F-BDC8-D5D58567567D}" sibTransId="{75069C2D-F66C-4B27-8012-3EC63291DE0C}"/>
    <dgm:cxn modelId="{4CA792F9-BE7F-B444-887F-E88A76600A06}" type="presOf" srcId="{3EAF456A-E4FC-4948-9D14-E00723B7B54F}" destId="{3F4A0DD7-0FE5-440B-B8D4-94991C68AF78}" srcOrd="0" destOrd="0" presId="urn:microsoft.com/office/officeart/2018/2/layout/IconLabelList"/>
    <dgm:cxn modelId="{CF76605A-0220-FB4B-88A0-3195656BE5AB}" type="presParOf" srcId="{FE858F6D-2AA2-4FBE-B07F-EA1806549C32}" destId="{96BBBDA3-AD55-4E4D-ACEE-E2BCBF43795E}" srcOrd="0" destOrd="0" presId="urn:microsoft.com/office/officeart/2018/2/layout/IconLabelList"/>
    <dgm:cxn modelId="{638E473C-AD9C-7344-8D36-F26F137054F3}" type="presParOf" srcId="{96BBBDA3-AD55-4E4D-ACEE-E2BCBF43795E}" destId="{A82A124C-2D63-4DAB-950B-6D04BDDD8F5B}" srcOrd="0" destOrd="0" presId="urn:microsoft.com/office/officeart/2018/2/layout/IconLabelList"/>
    <dgm:cxn modelId="{E4C90584-AA35-C24E-B08F-9AD9F531C432}" type="presParOf" srcId="{96BBBDA3-AD55-4E4D-ACEE-E2BCBF43795E}" destId="{5B3154A6-FDB5-49AB-96F0-F3DE25537CD6}" srcOrd="1" destOrd="0" presId="urn:microsoft.com/office/officeart/2018/2/layout/IconLabelList"/>
    <dgm:cxn modelId="{3AF797DC-C832-F744-B6B2-8C393B84E773}" type="presParOf" srcId="{96BBBDA3-AD55-4E4D-ACEE-E2BCBF43795E}" destId="{4CFAE813-D7E1-4A2F-B8E0-B77C683DC51F}" srcOrd="2" destOrd="0" presId="urn:microsoft.com/office/officeart/2018/2/layout/IconLabelList"/>
    <dgm:cxn modelId="{57A82EF2-A34D-054A-9441-133890E51AC0}" type="presParOf" srcId="{FE858F6D-2AA2-4FBE-B07F-EA1806549C32}" destId="{611F45DC-4F0E-4D4B-96B7-840B8430717C}" srcOrd="1" destOrd="0" presId="urn:microsoft.com/office/officeart/2018/2/layout/IconLabelList"/>
    <dgm:cxn modelId="{2AE12C5A-FC6E-7644-92D8-BE2F326255E6}" type="presParOf" srcId="{FE858F6D-2AA2-4FBE-B07F-EA1806549C32}" destId="{7BC690B3-3C3E-4C3D-8365-9B30CE4848D6}" srcOrd="2" destOrd="0" presId="urn:microsoft.com/office/officeart/2018/2/layout/IconLabelList"/>
    <dgm:cxn modelId="{46A13683-E32C-C94A-9491-714947CD17FC}" type="presParOf" srcId="{7BC690B3-3C3E-4C3D-8365-9B30CE4848D6}" destId="{D095A1E4-8672-4EBA-9176-4384BC894E82}" srcOrd="0" destOrd="0" presId="urn:microsoft.com/office/officeart/2018/2/layout/IconLabelList"/>
    <dgm:cxn modelId="{95220EBE-4C67-8648-8CA0-E553BAD4AD8C}" type="presParOf" srcId="{7BC690B3-3C3E-4C3D-8365-9B30CE4848D6}" destId="{09ECDFE9-A5FB-4D76-9A54-E66CEA4390BE}" srcOrd="1" destOrd="0" presId="urn:microsoft.com/office/officeart/2018/2/layout/IconLabelList"/>
    <dgm:cxn modelId="{DE712FAC-6B61-A44B-AA79-8C02EA3B8BCC}" type="presParOf" srcId="{7BC690B3-3C3E-4C3D-8365-9B30CE4848D6}" destId="{B496C709-F794-4273-A72B-0D318572E0D3}" srcOrd="2" destOrd="0" presId="urn:microsoft.com/office/officeart/2018/2/layout/IconLabelList"/>
    <dgm:cxn modelId="{7A40935B-3689-7E44-A47C-AEF828A93663}" type="presParOf" srcId="{FE858F6D-2AA2-4FBE-B07F-EA1806549C32}" destId="{8CCF9125-B672-4F3E-8179-92545AF180A9}" srcOrd="3" destOrd="0" presId="urn:microsoft.com/office/officeart/2018/2/layout/IconLabelList"/>
    <dgm:cxn modelId="{8A7893DF-D75A-CE4F-9E13-D369EA4483FC}" type="presParOf" srcId="{FE858F6D-2AA2-4FBE-B07F-EA1806549C32}" destId="{88255FC2-9674-4E47-9C20-B964183377F5}" srcOrd="4" destOrd="0" presId="urn:microsoft.com/office/officeart/2018/2/layout/IconLabelList"/>
    <dgm:cxn modelId="{0E98634A-6446-A240-A36A-2078E0D49C39}" type="presParOf" srcId="{88255FC2-9674-4E47-9C20-B964183377F5}" destId="{951F21DA-D6AD-43D2-9B43-67855BBD39ED}" srcOrd="0" destOrd="0" presId="urn:microsoft.com/office/officeart/2018/2/layout/IconLabelList"/>
    <dgm:cxn modelId="{475B45AC-CA12-0F4E-8EA2-24F133DB1EAC}" type="presParOf" srcId="{88255FC2-9674-4E47-9C20-B964183377F5}" destId="{EAA2D534-C439-41C7-A3B7-77F0BD1FF3CA}" srcOrd="1" destOrd="0" presId="urn:microsoft.com/office/officeart/2018/2/layout/IconLabelList"/>
    <dgm:cxn modelId="{5018DED4-1A45-3E43-8CDB-99271D53A79E}" type="presParOf" srcId="{88255FC2-9674-4E47-9C20-B964183377F5}" destId="{CD7628DA-500D-4276-AC5C-1885084FA046}" srcOrd="2" destOrd="0" presId="urn:microsoft.com/office/officeart/2018/2/layout/IconLabelList"/>
    <dgm:cxn modelId="{EE7725FC-7F50-7041-97C6-25FBAA053FCE}" type="presParOf" srcId="{FE858F6D-2AA2-4FBE-B07F-EA1806549C32}" destId="{BB0ECB4C-44C1-42FA-AC66-41FA125859F0}" srcOrd="5" destOrd="0" presId="urn:microsoft.com/office/officeart/2018/2/layout/IconLabelList"/>
    <dgm:cxn modelId="{791E848B-DADF-B84B-89F0-668F213568B4}" type="presParOf" srcId="{FE858F6D-2AA2-4FBE-B07F-EA1806549C32}" destId="{99FE79C7-551B-46D9-868B-D57068DB0F0B}" srcOrd="6" destOrd="0" presId="urn:microsoft.com/office/officeart/2018/2/layout/IconLabelList"/>
    <dgm:cxn modelId="{804D81CC-2661-D047-8115-6B9AE5C6BA11}" type="presParOf" srcId="{99FE79C7-551B-46D9-868B-D57068DB0F0B}" destId="{8312F843-A32F-4948-8606-0F5277FEBB0F}" srcOrd="0" destOrd="0" presId="urn:microsoft.com/office/officeart/2018/2/layout/IconLabelList"/>
    <dgm:cxn modelId="{16B80E33-CD0C-E848-9AE1-B5EE2EA01D01}" type="presParOf" srcId="{99FE79C7-551B-46D9-868B-D57068DB0F0B}" destId="{7E3AA9E3-F856-40BE-B807-1F2E752DFD37}" srcOrd="1" destOrd="0" presId="urn:microsoft.com/office/officeart/2018/2/layout/IconLabelList"/>
    <dgm:cxn modelId="{403F2BD4-8EC9-2D44-95A1-D0A2E88B5ECD}" type="presParOf" srcId="{99FE79C7-551B-46D9-868B-D57068DB0F0B}" destId="{38074E7F-0327-4606-90D3-542657FBEDBE}" srcOrd="2" destOrd="0" presId="urn:microsoft.com/office/officeart/2018/2/layout/IconLabelList"/>
    <dgm:cxn modelId="{9E46BC17-101A-E745-99A0-9E7685CC162A}" type="presParOf" srcId="{FE858F6D-2AA2-4FBE-B07F-EA1806549C32}" destId="{B1907FE4-3307-415A-B62D-61DD10D9FFF6}" srcOrd="7" destOrd="0" presId="urn:microsoft.com/office/officeart/2018/2/layout/IconLabelList"/>
    <dgm:cxn modelId="{8A3E7539-052E-AE43-A429-F65E26C72189}" type="presParOf" srcId="{FE858F6D-2AA2-4FBE-B07F-EA1806549C32}" destId="{E563D725-CE87-486C-B56A-2594EE7FEC73}" srcOrd="8" destOrd="0" presId="urn:microsoft.com/office/officeart/2018/2/layout/IconLabelList"/>
    <dgm:cxn modelId="{042C78BB-73CF-A04A-B678-4260E7F16BCA}" type="presParOf" srcId="{E563D725-CE87-486C-B56A-2594EE7FEC73}" destId="{A9553D57-DB18-450A-88F3-DC3C119E3F2F}" srcOrd="0" destOrd="0" presId="urn:microsoft.com/office/officeart/2018/2/layout/IconLabelList"/>
    <dgm:cxn modelId="{A0763D39-B2E2-8942-9510-8782B8929EEE}" type="presParOf" srcId="{E563D725-CE87-486C-B56A-2594EE7FEC73}" destId="{93C93DA9-209E-4D6A-AE72-0E95D24ED819}" srcOrd="1" destOrd="0" presId="urn:microsoft.com/office/officeart/2018/2/layout/IconLabelList"/>
    <dgm:cxn modelId="{C0144241-69CC-184D-891A-C2FBD076A221}" type="presParOf" srcId="{E563D725-CE87-486C-B56A-2594EE7FEC73}" destId="{3F4A0DD7-0FE5-440B-B8D4-94991C68AF7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7D388C-C660-4CFB-A66C-E33CA387C6EF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C6FA3D-DD05-471B-8A5C-CA3124D83E0B}">
      <dgm:prSet/>
      <dgm:spPr/>
      <dgm:t>
        <a:bodyPr/>
        <a:lstStyle/>
        <a:p>
          <a:r>
            <a:rPr lang="en-US" dirty="0"/>
            <a:t>Only one company launched a new solution in 2019 with GEO technology to help PREVENT ID theft</a:t>
          </a:r>
        </a:p>
      </dgm:t>
    </dgm:pt>
    <dgm:pt modelId="{B455C188-2011-4D53-B999-EC1DF0264712}" type="parTrans" cxnId="{76D1A364-A40B-4159-B8BF-A91492058EAA}">
      <dgm:prSet/>
      <dgm:spPr/>
      <dgm:t>
        <a:bodyPr/>
        <a:lstStyle/>
        <a:p>
          <a:endParaRPr lang="en-US"/>
        </a:p>
      </dgm:t>
    </dgm:pt>
    <dgm:pt modelId="{0F497703-2C26-4F16-8117-D5C707CB52E9}" type="sibTrans" cxnId="{76D1A364-A40B-4159-B8BF-A91492058EAA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F917AE36-63C1-48E3-87AF-BB23C0761B80}">
      <dgm:prSet/>
      <dgm:spPr/>
      <dgm:t>
        <a:bodyPr/>
        <a:lstStyle/>
        <a:p>
          <a:r>
            <a:rPr lang="en-US" dirty="0"/>
            <a:t>Only one company trained and added 100s of Licensed Private Investigators or LPI’s  to assist victims while providing 24-7 access</a:t>
          </a:r>
        </a:p>
      </dgm:t>
    </dgm:pt>
    <dgm:pt modelId="{64C82E79-1979-4BF8-9A5B-40190380F18D}" type="parTrans" cxnId="{F6954B88-A301-4EDD-85AF-0679B4FD7048}">
      <dgm:prSet/>
      <dgm:spPr/>
      <dgm:t>
        <a:bodyPr/>
        <a:lstStyle/>
        <a:p>
          <a:endParaRPr lang="en-US"/>
        </a:p>
      </dgm:t>
    </dgm:pt>
    <dgm:pt modelId="{1F6CB0D6-EAD4-4839-891B-8F1FF4E08DC9}" type="sibTrans" cxnId="{F6954B88-A301-4EDD-85AF-0679B4FD7048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F6C314ED-31F7-44FE-A7DD-F1B90F3D338D}">
      <dgm:prSet/>
      <dgm:spPr/>
      <dgm:t>
        <a:bodyPr/>
        <a:lstStyle/>
        <a:p>
          <a:r>
            <a:rPr lang="en-US"/>
            <a:t>Only one company offers UNLIMITED financial restitution with an added $1,000,000 reimbursement policy for victims.</a:t>
          </a:r>
        </a:p>
      </dgm:t>
    </dgm:pt>
    <dgm:pt modelId="{0E509BAA-F74A-4749-8B2D-DAE886CF478A}" type="parTrans" cxnId="{5A8440AF-9F9D-4EFE-85FC-5938E93F5447}">
      <dgm:prSet/>
      <dgm:spPr/>
      <dgm:t>
        <a:bodyPr/>
        <a:lstStyle/>
        <a:p>
          <a:endParaRPr lang="en-US"/>
        </a:p>
      </dgm:t>
    </dgm:pt>
    <dgm:pt modelId="{0B9FE9AC-B9F3-498F-80DB-854646C8F2DD}" type="sibTrans" cxnId="{5A8440AF-9F9D-4EFE-85FC-5938E93F5447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C8AC0925-C07F-4F42-9153-7F46CB1DDCD5}">
      <dgm:prSet/>
      <dgm:spPr/>
      <dgm:t>
        <a:bodyPr/>
        <a:lstStyle/>
        <a:p>
          <a:r>
            <a:rPr lang="en-US"/>
            <a:t>Only one company is using Geo Fencing for Sexual Offenders and Social Media monitoring with an award winning app</a:t>
          </a:r>
        </a:p>
      </dgm:t>
    </dgm:pt>
    <dgm:pt modelId="{C0F7C21B-31F6-4FF8-BFBA-0E2F42D98502}" type="parTrans" cxnId="{C507F115-729D-4195-9FD2-7980F69AC9C3}">
      <dgm:prSet/>
      <dgm:spPr/>
      <dgm:t>
        <a:bodyPr/>
        <a:lstStyle/>
        <a:p>
          <a:endParaRPr lang="en-US"/>
        </a:p>
      </dgm:t>
    </dgm:pt>
    <dgm:pt modelId="{EB6FD1E8-13E2-49D9-9C32-96DE6A5F0B8A}" type="sibTrans" cxnId="{C507F115-729D-4195-9FD2-7980F69AC9C3}">
      <dgm:prSet phldrT="04"/>
      <dgm:spPr/>
      <dgm:t>
        <a:bodyPr/>
        <a:lstStyle/>
        <a:p>
          <a:r>
            <a:rPr lang="en-US"/>
            <a:t>04</a:t>
          </a:r>
        </a:p>
      </dgm:t>
    </dgm:pt>
    <dgm:pt modelId="{2201D3A0-7D81-49B2-B450-38EA44C9EC23}">
      <dgm:prSet/>
      <dgm:spPr/>
      <dgm:t>
        <a:bodyPr/>
        <a:lstStyle/>
        <a:p>
          <a:r>
            <a:rPr lang="en-US"/>
            <a:t>Only one company seems dedicated to doing whatever it takes for as long as it takes to STOP ID Theft.</a:t>
          </a:r>
        </a:p>
      </dgm:t>
    </dgm:pt>
    <dgm:pt modelId="{DCACBF9A-5C49-41A6-B0C9-DCEDF5206C37}" type="parTrans" cxnId="{4C095A9D-3A73-4257-B0C2-A833D7C6556F}">
      <dgm:prSet/>
      <dgm:spPr/>
      <dgm:t>
        <a:bodyPr/>
        <a:lstStyle/>
        <a:p>
          <a:endParaRPr lang="en-US"/>
        </a:p>
      </dgm:t>
    </dgm:pt>
    <dgm:pt modelId="{93E23313-A3E3-4D4A-A810-3522C5535F79}" type="sibTrans" cxnId="{4C095A9D-3A73-4257-B0C2-A833D7C6556F}">
      <dgm:prSet phldrT="05"/>
      <dgm:spPr/>
      <dgm:t>
        <a:bodyPr/>
        <a:lstStyle/>
        <a:p>
          <a:r>
            <a:rPr lang="en-US"/>
            <a:t>05</a:t>
          </a:r>
        </a:p>
      </dgm:t>
    </dgm:pt>
    <dgm:pt modelId="{419C9EDB-8E49-4C43-AC8C-C7A5709EC0CF}" type="pres">
      <dgm:prSet presAssocID="{757D388C-C660-4CFB-A66C-E33CA387C6EF}" presName="Name0" presStyleCnt="0">
        <dgm:presLayoutVars>
          <dgm:animLvl val="lvl"/>
          <dgm:resizeHandles val="exact"/>
        </dgm:presLayoutVars>
      </dgm:prSet>
      <dgm:spPr/>
    </dgm:pt>
    <dgm:pt modelId="{D4C1445A-65F2-9540-90A1-5D4DBA07F151}" type="pres">
      <dgm:prSet presAssocID="{32C6FA3D-DD05-471B-8A5C-CA3124D83E0B}" presName="compositeNode" presStyleCnt="0">
        <dgm:presLayoutVars>
          <dgm:bulletEnabled val="1"/>
        </dgm:presLayoutVars>
      </dgm:prSet>
      <dgm:spPr/>
    </dgm:pt>
    <dgm:pt modelId="{FFE7D4BF-2115-034C-972C-AE35497F473D}" type="pres">
      <dgm:prSet presAssocID="{32C6FA3D-DD05-471B-8A5C-CA3124D83E0B}" presName="bgRect" presStyleLbl="alignNode1" presStyleIdx="0" presStyleCnt="5"/>
      <dgm:spPr/>
    </dgm:pt>
    <dgm:pt modelId="{E531720F-091D-7145-9EC9-785BADBD6E62}" type="pres">
      <dgm:prSet presAssocID="{0F497703-2C26-4F16-8117-D5C707CB52E9}" presName="sibTransNodeRect" presStyleLbl="alignNode1" presStyleIdx="0" presStyleCnt="5">
        <dgm:presLayoutVars>
          <dgm:chMax val="0"/>
          <dgm:bulletEnabled val="1"/>
        </dgm:presLayoutVars>
      </dgm:prSet>
      <dgm:spPr/>
    </dgm:pt>
    <dgm:pt modelId="{F7194B61-0C91-B541-B45C-121B2509C03F}" type="pres">
      <dgm:prSet presAssocID="{32C6FA3D-DD05-471B-8A5C-CA3124D83E0B}" presName="nodeRect" presStyleLbl="alignNode1" presStyleIdx="0" presStyleCnt="5">
        <dgm:presLayoutVars>
          <dgm:bulletEnabled val="1"/>
        </dgm:presLayoutVars>
      </dgm:prSet>
      <dgm:spPr/>
    </dgm:pt>
    <dgm:pt modelId="{E9A58E6B-1E7C-8845-ABF6-4CD1F1723238}" type="pres">
      <dgm:prSet presAssocID="{0F497703-2C26-4F16-8117-D5C707CB52E9}" presName="sibTrans" presStyleCnt="0"/>
      <dgm:spPr/>
    </dgm:pt>
    <dgm:pt modelId="{1CC8DFEA-E315-8244-A3AB-2734FFA12326}" type="pres">
      <dgm:prSet presAssocID="{F917AE36-63C1-48E3-87AF-BB23C0761B80}" presName="compositeNode" presStyleCnt="0">
        <dgm:presLayoutVars>
          <dgm:bulletEnabled val="1"/>
        </dgm:presLayoutVars>
      </dgm:prSet>
      <dgm:spPr/>
    </dgm:pt>
    <dgm:pt modelId="{7C7DCB67-0549-2046-B137-02DF060624F7}" type="pres">
      <dgm:prSet presAssocID="{F917AE36-63C1-48E3-87AF-BB23C0761B80}" presName="bgRect" presStyleLbl="alignNode1" presStyleIdx="1" presStyleCnt="5"/>
      <dgm:spPr/>
    </dgm:pt>
    <dgm:pt modelId="{C1866EE8-FE6F-334C-8E70-0E18C72EADDB}" type="pres">
      <dgm:prSet presAssocID="{1F6CB0D6-EAD4-4839-891B-8F1FF4E08DC9}" presName="sibTransNodeRect" presStyleLbl="alignNode1" presStyleIdx="1" presStyleCnt="5">
        <dgm:presLayoutVars>
          <dgm:chMax val="0"/>
          <dgm:bulletEnabled val="1"/>
        </dgm:presLayoutVars>
      </dgm:prSet>
      <dgm:spPr/>
    </dgm:pt>
    <dgm:pt modelId="{E22A76A0-2A29-334E-909E-DD6D3C3FE155}" type="pres">
      <dgm:prSet presAssocID="{F917AE36-63C1-48E3-87AF-BB23C0761B80}" presName="nodeRect" presStyleLbl="alignNode1" presStyleIdx="1" presStyleCnt="5">
        <dgm:presLayoutVars>
          <dgm:bulletEnabled val="1"/>
        </dgm:presLayoutVars>
      </dgm:prSet>
      <dgm:spPr/>
    </dgm:pt>
    <dgm:pt modelId="{362811F3-72A3-364A-881B-9BEE950BD1B1}" type="pres">
      <dgm:prSet presAssocID="{1F6CB0D6-EAD4-4839-891B-8F1FF4E08DC9}" presName="sibTrans" presStyleCnt="0"/>
      <dgm:spPr/>
    </dgm:pt>
    <dgm:pt modelId="{819F9C6B-AD2E-E544-BBDE-3702835E2AE8}" type="pres">
      <dgm:prSet presAssocID="{F6C314ED-31F7-44FE-A7DD-F1B90F3D338D}" presName="compositeNode" presStyleCnt="0">
        <dgm:presLayoutVars>
          <dgm:bulletEnabled val="1"/>
        </dgm:presLayoutVars>
      </dgm:prSet>
      <dgm:spPr/>
    </dgm:pt>
    <dgm:pt modelId="{DD6B1021-8FEA-EC41-8B28-99988E232038}" type="pres">
      <dgm:prSet presAssocID="{F6C314ED-31F7-44FE-A7DD-F1B90F3D338D}" presName="bgRect" presStyleLbl="alignNode1" presStyleIdx="2" presStyleCnt="5"/>
      <dgm:spPr/>
    </dgm:pt>
    <dgm:pt modelId="{4B94FF78-8D86-EC48-957D-33079D0F6715}" type="pres">
      <dgm:prSet presAssocID="{0B9FE9AC-B9F3-498F-80DB-854646C8F2DD}" presName="sibTransNodeRect" presStyleLbl="alignNode1" presStyleIdx="2" presStyleCnt="5">
        <dgm:presLayoutVars>
          <dgm:chMax val="0"/>
          <dgm:bulletEnabled val="1"/>
        </dgm:presLayoutVars>
      </dgm:prSet>
      <dgm:spPr/>
    </dgm:pt>
    <dgm:pt modelId="{2291152E-3E12-2C43-AF48-397E29B17897}" type="pres">
      <dgm:prSet presAssocID="{F6C314ED-31F7-44FE-A7DD-F1B90F3D338D}" presName="nodeRect" presStyleLbl="alignNode1" presStyleIdx="2" presStyleCnt="5">
        <dgm:presLayoutVars>
          <dgm:bulletEnabled val="1"/>
        </dgm:presLayoutVars>
      </dgm:prSet>
      <dgm:spPr/>
    </dgm:pt>
    <dgm:pt modelId="{FF5A4D5C-1C78-3E48-8FDE-B819467FF8FC}" type="pres">
      <dgm:prSet presAssocID="{0B9FE9AC-B9F3-498F-80DB-854646C8F2DD}" presName="sibTrans" presStyleCnt="0"/>
      <dgm:spPr/>
    </dgm:pt>
    <dgm:pt modelId="{14D2B706-DE6C-9C47-8429-620E0DB6265F}" type="pres">
      <dgm:prSet presAssocID="{C8AC0925-C07F-4F42-9153-7F46CB1DDCD5}" presName="compositeNode" presStyleCnt="0">
        <dgm:presLayoutVars>
          <dgm:bulletEnabled val="1"/>
        </dgm:presLayoutVars>
      </dgm:prSet>
      <dgm:spPr/>
    </dgm:pt>
    <dgm:pt modelId="{4F8431AC-15C5-AE4C-84E7-2A4F87CAC7D8}" type="pres">
      <dgm:prSet presAssocID="{C8AC0925-C07F-4F42-9153-7F46CB1DDCD5}" presName="bgRect" presStyleLbl="alignNode1" presStyleIdx="3" presStyleCnt="5"/>
      <dgm:spPr/>
    </dgm:pt>
    <dgm:pt modelId="{6F4EA290-8A51-F74B-8EE0-5A865276DBFD}" type="pres">
      <dgm:prSet presAssocID="{EB6FD1E8-13E2-49D9-9C32-96DE6A5F0B8A}" presName="sibTransNodeRect" presStyleLbl="alignNode1" presStyleIdx="3" presStyleCnt="5">
        <dgm:presLayoutVars>
          <dgm:chMax val="0"/>
          <dgm:bulletEnabled val="1"/>
        </dgm:presLayoutVars>
      </dgm:prSet>
      <dgm:spPr/>
    </dgm:pt>
    <dgm:pt modelId="{4095318A-106D-8F4C-83D0-AAED61EE9C64}" type="pres">
      <dgm:prSet presAssocID="{C8AC0925-C07F-4F42-9153-7F46CB1DDCD5}" presName="nodeRect" presStyleLbl="alignNode1" presStyleIdx="3" presStyleCnt="5">
        <dgm:presLayoutVars>
          <dgm:bulletEnabled val="1"/>
        </dgm:presLayoutVars>
      </dgm:prSet>
      <dgm:spPr/>
    </dgm:pt>
    <dgm:pt modelId="{5CDE3273-938D-174B-B2C3-08CC54B6E669}" type="pres">
      <dgm:prSet presAssocID="{EB6FD1E8-13E2-49D9-9C32-96DE6A5F0B8A}" presName="sibTrans" presStyleCnt="0"/>
      <dgm:spPr/>
    </dgm:pt>
    <dgm:pt modelId="{912A0847-9F26-F04B-A7F0-A286DE35F6EB}" type="pres">
      <dgm:prSet presAssocID="{2201D3A0-7D81-49B2-B450-38EA44C9EC23}" presName="compositeNode" presStyleCnt="0">
        <dgm:presLayoutVars>
          <dgm:bulletEnabled val="1"/>
        </dgm:presLayoutVars>
      </dgm:prSet>
      <dgm:spPr/>
    </dgm:pt>
    <dgm:pt modelId="{F1932DBA-1044-5E45-A004-4602CA775D97}" type="pres">
      <dgm:prSet presAssocID="{2201D3A0-7D81-49B2-B450-38EA44C9EC23}" presName="bgRect" presStyleLbl="alignNode1" presStyleIdx="4" presStyleCnt="5"/>
      <dgm:spPr/>
    </dgm:pt>
    <dgm:pt modelId="{47464385-2A69-2E4E-8D54-40FCD8EEB6A9}" type="pres">
      <dgm:prSet presAssocID="{93E23313-A3E3-4D4A-A810-3522C5535F79}" presName="sibTransNodeRect" presStyleLbl="alignNode1" presStyleIdx="4" presStyleCnt="5">
        <dgm:presLayoutVars>
          <dgm:chMax val="0"/>
          <dgm:bulletEnabled val="1"/>
        </dgm:presLayoutVars>
      </dgm:prSet>
      <dgm:spPr/>
    </dgm:pt>
    <dgm:pt modelId="{B99A87CF-7F94-7A45-B81B-5F0C5474D455}" type="pres">
      <dgm:prSet presAssocID="{2201D3A0-7D81-49B2-B450-38EA44C9EC23}" presName="nodeRect" presStyleLbl="alignNode1" presStyleIdx="4" presStyleCnt="5">
        <dgm:presLayoutVars>
          <dgm:bulletEnabled val="1"/>
        </dgm:presLayoutVars>
      </dgm:prSet>
      <dgm:spPr/>
    </dgm:pt>
  </dgm:ptLst>
  <dgm:cxnLst>
    <dgm:cxn modelId="{C507F115-729D-4195-9FD2-7980F69AC9C3}" srcId="{757D388C-C660-4CFB-A66C-E33CA387C6EF}" destId="{C8AC0925-C07F-4F42-9153-7F46CB1DDCD5}" srcOrd="3" destOrd="0" parTransId="{C0F7C21B-31F6-4FF8-BFBA-0E2F42D98502}" sibTransId="{EB6FD1E8-13E2-49D9-9C32-96DE6A5F0B8A}"/>
    <dgm:cxn modelId="{2C43DC27-A9AD-AF4C-B28E-6BF9A85723F0}" type="presOf" srcId="{757D388C-C660-4CFB-A66C-E33CA387C6EF}" destId="{419C9EDB-8E49-4C43-AC8C-C7A5709EC0CF}" srcOrd="0" destOrd="0" presId="urn:microsoft.com/office/officeart/2016/7/layout/LinearBlockProcessNumbered"/>
    <dgm:cxn modelId="{FFF77740-A06C-CC45-9D35-627B94D72C2B}" type="presOf" srcId="{EB6FD1E8-13E2-49D9-9C32-96DE6A5F0B8A}" destId="{6F4EA290-8A51-F74B-8EE0-5A865276DBFD}" srcOrd="0" destOrd="0" presId="urn:microsoft.com/office/officeart/2016/7/layout/LinearBlockProcessNumbered"/>
    <dgm:cxn modelId="{56B32C5F-A269-CA4E-8AAD-7C9A67F66714}" type="presOf" srcId="{F917AE36-63C1-48E3-87AF-BB23C0761B80}" destId="{E22A76A0-2A29-334E-909E-DD6D3C3FE155}" srcOrd="1" destOrd="0" presId="urn:microsoft.com/office/officeart/2016/7/layout/LinearBlockProcessNumbered"/>
    <dgm:cxn modelId="{76D1A364-A40B-4159-B8BF-A91492058EAA}" srcId="{757D388C-C660-4CFB-A66C-E33CA387C6EF}" destId="{32C6FA3D-DD05-471B-8A5C-CA3124D83E0B}" srcOrd="0" destOrd="0" parTransId="{B455C188-2011-4D53-B999-EC1DF0264712}" sibTransId="{0F497703-2C26-4F16-8117-D5C707CB52E9}"/>
    <dgm:cxn modelId="{5E01987B-12A4-6448-B6F9-4EEF681F834D}" type="presOf" srcId="{93E23313-A3E3-4D4A-A810-3522C5535F79}" destId="{47464385-2A69-2E4E-8D54-40FCD8EEB6A9}" srcOrd="0" destOrd="0" presId="urn:microsoft.com/office/officeart/2016/7/layout/LinearBlockProcessNumbered"/>
    <dgm:cxn modelId="{F6954B88-A301-4EDD-85AF-0679B4FD7048}" srcId="{757D388C-C660-4CFB-A66C-E33CA387C6EF}" destId="{F917AE36-63C1-48E3-87AF-BB23C0761B80}" srcOrd="1" destOrd="0" parTransId="{64C82E79-1979-4BF8-9A5B-40190380F18D}" sibTransId="{1F6CB0D6-EAD4-4839-891B-8F1FF4E08DC9}"/>
    <dgm:cxn modelId="{9886C188-A46E-FA4A-9AB4-329E866E1077}" type="presOf" srcId="{32C6FA3D-DD05-471B-8A5C-CA3124D83E0B}" destId="{FFE7D4BF-2115-034C-972C-AE35497F473D}" srcOrd="0" destOrd="0" presId="urn:microsoft.com/office/officeart/2016/7/layout/LinearBlockProcessNumbered"/>
    <dgm:cxn modelId="{39CA3C8D-9550-3141-9A1F-EFF0DCEE1956}" type="presOf" srcId="{F6C314ED-31F7-44FE-A7DD-F1B90F3D338D}" destId="{DD6B1021-8FEA-EC41-8B28-99988E232038}" srcOrd="0" destOrd="0" presId="urn:microsoft.com/office/officeart/2016/7/layout/LinearBlockProcessNumbered"/>
    <dgm:cxn modelId="{3B4BA48F-8FCF-3D4C-B071-7D619DE6262A}" type="presOf" srcId="{2201D3A0-7D81-49B2-B450-38EA44C9EC23}" destId="{B99A87CF-7F94-7A45-B81B-5F0C5474D455}" srcOrd="1" destOrd="0" presId="urn:microsoft.com/office/officeart/2016/7/layout/LinearBlockProcessNumbered"/>
    <dgm:cxn modelId="{2C1A0992-3DEE-FC44-B79F-0384AB8D33B6}" type="presOf" srcId="{C8AC0925-C07F-4F42-9153-7F46CB1DDCD5}" destId="{4095318A-106D-8F4C-83D0-AAED61EE9C64}" srcOrd="1" destOrd="0" presId="urn:microsoft.com/office/officeart/2016/7/layout/LinearBlockProcessNumbered"/>
    <dgm:cxn modelId="{AE70FC9B-45C4-564D-A313-6DE3B5D8E98F}" type="presOf" srcId="{0B9FE9AC-B9F3-498F-80DB-854646C8F2DD}" destId="{4B94FF78-8D86-EC48-957D-33079D0F6715}" srcOrd="0" destOrd="0" presId="urn:microsoft.com/office/officeart/2016/7/layout/LinearBlockProcessNumbered"/>
    <dgm:cxn modelId="{4C095A9D-3A73-4257-B0C2-A833D7C6556F}" srcId="{757D388C-C660-4CFB-A66C-E33CA387C6EF}" destId="{2201D3A0-7D81-49B2-B450-38EA44C9EC23}" srcOrd="4" destOrd="0" parTransId="{DCACBF9A-5C49-41A6-B0C9-DCEDF5206C37}" sibTransId="{93E23313-A3E3-4D4A-A810-3522C5535F79}"/>
    <dgm:cxn modelId="{661840A6-ADC4-1245-A1B4-17E1E32527E6}" type="presOf" srcId="{2201D3A0-7D81-49B2-B450-38EA44C9EC23}" destId="{F1932DBA-1044-5E45-A004-4602CA775D97}" srcOrd="0" destOrd="0" presId="urn:microsoft.com/office/officeart/2016/7/layout/LinearBlockProcessNumbered"/>
    <dgm:cxn modelId="{90435FA9-6EFA-DD42-BECF-DCABE59C2A5A}" type="presOf" srcId="{1F6CB0D6-EAD4-4839-891B-8F1FF4E08DC9}" destId="{C1866EE8-FE6F-334C-8E70-0E18C72EADDB}" srcOrd="0" destOrd="0" presId="urn:microsoft.com/office/officeart/2016/7/layout/LinearBlockProcessNumbered"/>
    <dgm:cxn modelId="{5A8440AF-9F9D-4EFE-85FC-5938E93F5447}" srcId="{757D388C-C660-4CFB-A66C-E33CA387C6EF}" destId="{F6C314ED-31F7-44FE-A7DD-F1B90F3D338D}" srcOrd="2" destOrd="0" parTransId="{0E509BAA-F74A-4749-8B2D-DAE886CF478A}" sibTransId="{0B9FE9AC-B9F3-498F-80DB-854646C8F2DD}"/>
    <dgm:cxn modelId="{9ADAC9D2-5D09-214A-9297-6C74522BAFE0}" type="presOf" srcId="{F917AE36-63C1-48E3-87AF-BB23C0761B80}" destId="{7C7DCB67-0549-2046-B137-02DF060624F7}" srcOrd="0" destOrd="0" presId="urn:microsoft.com/office/officeart/2016/7/layout/LinearBlockProcessNumbered"/>
    <dgm:cxn modelId="{23B1AEDB-370E-8246-8B8D-C1A3180C14F8}" type="presOf" srcId="{F6C314ED-31F7-44FE-A7DD-F1B90F3D338D}" destId="{2291152E-3E12-2C43-AF48-397E29B17897}" srcOrd="1" destOrd="0" presId="urn:microsoft.com/office/officeart/2016/7/layout/LinearBlockProcessNumbered"/>
    <dgm:cxn modelId="{87E3D9DC-15FE-7347-B35D-BA5BF2462453}" type="presOf" srcId="{32C6FA3D-DD05-471B-8A5C-CA3124D83E0B}" destId="{F7194B61-0C91-B541-B45C-121B2509C03F}" srcOrd="1" destOrd="0" presId="urn:microsoft.com/office/officeart/2016/7/layout/LinearBlockProcessNumbered"/>
    <dgm:cxn modelId="{9DEC81E2-862D-5241-8853-2D37C2E0CB98}" type="presOf" srcId="{C8AC0925-C07F-4F42-9153-7F46CB1DDCD5}" destId="{4F8431AC-15C5-AE4C-84E7-2A4F87CAC7D8}" srcOrd="0" destOrd="0" presId="urn:microsoft.com/office/officeart/2016/7/layout/LinearBlockProcessNumbered"/>
    <dgm:cxn modelId="{BEF353E9-66E2-2F47-9C7D-4FDC01C0A506}" type="presOf" srcId="{0F497703-2C26-4F16-8117-D5C707CB52E9}" destId="{E531720F-091D-7145-9EC9-785BADBD6E62}" srcOrd="0" destOrd="0" presId="urn:microsoft.com/office/officeart/2016/7/layout/LinearBlockProcessNumbered"/>
    <dgm:cxn modelId="{C44B6238-741E-D247-A6B9-BDD7C0655DA4}" type="presParOf" srcId="{419C9EDB-8E49-4C43-AC8C-C7A5709EC0CF}" destId="{D4C1445A-65F2-9540-90A1-5D4DBA07F151}" srcOrd="0" destOrd="0" presId="urn:microsoft.com/office/officeart/2016/7/layout/LinearBlockProcessNumbered"/>
    <dgm:cxn modelId="{01E39DD8-CF7D-9D43-B265-080212B1ECAC}" type="presParOf" srcId="{D4C1445A-65F2-9540-90A1-5D4DBA07F151}" destId="{FFE7D4BF-2115-034C-972C-AE35497F473D}" srcOrd="0" destOrd="0" presId="urn:microsoft.com/office/officeart/2016/7/layout/LinearBlockProcessNumbered"/>
    <dgm:cxn modelId="{261474A3-D121-2D4C-82F1-31B25C6E118E}" type="presParOf" srcId="{D4C1445A-65F2-9540-90A1-5D4DBA07F151}" destId="{E531720F-091D-7145-9EC9-785BADBD6E62}" srcOrd="1" destOrd="0" presId="urn:microsoft.com/office/officeart/2016/7/layout/LinearBlockProcessNumbered"/>
    <dgm:cxn modelId="{DC2F1D96-6F86-F347-8D16-274B50030E0E}" type="presParOf" srcId="{D4C1445A-65F2-9540-90A1-5D4DBA07F151}" destId="{F7194B61-0C91-B541-B45C-121B2509C03F}" srcOrd="2" destOrd="0" presId="urn:microsoft.com/office/officeart/2016/7/layout/LinearBlockProcessNumbered"/>
    <dgm:cxn modelId="{3D966DA7-0ABB-A84A-BB96-2879BF42816B}" type="presParOf" srcId="{419C9EDB-8E49-4C43-AC8C-C7A5709EC0CF}" destId="{E9A58E6B-1E7C-8845-ABF6-4CD1F1723238}" srcOrd="1" destOrd="0" presId="urn:microsoft.com/office/officeart/2016/7/layout/LinearBlockProcessNumbered"/>
    <dgm:cxn modelId="{76632B79-E1CF-B04F-9CFF-DFE39E65FFB6}" type="presParOf" srcId="{419C9EDB-8E49-4C43-AC8C-C7A5709EC0CF}" destId="{1CC8DFEA-E315-8244-A3AB-2734FFA12326}" srcOrd="2" destOrd="0" presId="urn:microsoft.com/office/officeart/2016/7/layout/LinearBlockProcessNumbered"/>
    <dgm:cxn modelId="{CEFDFA5D-55B9-A140-B490-74B5FAE0C826}" type="presParOf" srcId="{1CC8DFEA-E315-8244-A3AB-2734FFA12326}" destId="{7C7DCB67-0549-2046-B137-02DF060624F7}" srcOrd="0" destOrd="0" presId="urn:microsoft.com/office/officeart/2016/7/layout/LinearBlockProcessNumbered"/>
    <dgm:cxn modelId="{F5B0EDB8-8FD2-D649-8D6C-7F36EC25C48D}" type="presParOf" srcId="{1CC8DFEA-E315-8244-A3AB-2734FFA12326}" destId="{C1866EE8-FE6F-334C-8E70-0E18C72EADDB}" srcOrd="1" destOrd="0" presId="urn:microsoft.com/office/officeart/2016/7/layout/LinearBlockProcessNumbered"/>
    <dgm:cxn modelId="{630B6329-9B82-7C43-801E-4B96E4310874}" type="presParOf" srcId="{1CC8DFEA-E315-8244-A3AB-2734FFA12326}" destId="{E22A76A0-2A29-334E-909E-DD6D3C3FE155}" srcOrd="2" destOrd="0" presId="urn:microsoft.com/office/officeart/2016/7/layout/LinearBlockProcessNumbered"/>
    <dgm:cxn modelId="{91E2BFE3-043A-154C-BCB3-59F8E20676B1}" type="presParOf" srcId="{419C9EDB-8E49-4C43-AC8C-C7A5709EC0CF}" destId="{362811F3-72A3-364A-881B-9BEE950BD1B1}" srcOrd="3" destOrd="0" presId="urn:microsoft.com/office/officeart/2016/7/layout/LinearBlockProcessNumbered"/>
    <dgm:cxn modelId="{321C391D-5F72-C849-A732-658D4D5B5E23}" type="presParOf" srcId="{419C9EDB-8E49-4C43-AC8C-C7A5709EC0CF}" destId="{819F9C6B-AD2E-E544-BBDE-3702835E2AE8}" srcOrd="4" destOrd="0" presId="urn:microsoft.com/office/officeart/2016/7/layout/LinearBlockProcessNumbered"/>
    <dgm:cxn modelId="{2C4E961C-B53F-8844-8617-ED911FD1E676}" type="presParOf" srcId="{819F9C6B-AD2E-E544-BBDE-3702835E2AE8}" destId="{DD6B1021-8FEA-EC41-8B28-99988E232038}" srcOrd="0" destOrd="0" presId="urn:microsoft.com/office/officeart/2016/7/layout/LinearBlockProcessNumbered"/>
    <dgm:cxn modelId="{1D0340E8-948F-B14D-8D0E-31D26FE7E7BB}" type="presParOf" srcId="{819F9C6B-AD2E-E544-BBDE-3702835E2AE8}" destId="{4B94FF78-8D86-EC48-957D-33079D0F6715}" srcOrd="1" destOrd="0" presId="urn:microsoft.com/office/officeart/2016/7/layout/LinearBlockProcessNumbered"/>
    <dgm:cxn modelId="{51DBE53D-BB13-6241-8C0F-FA6542009B16}" type="presParOf" srcId="{819F9C6B-AD2E-E544-BBDE-3702835E2AE8}" destId="{2291152E-3E12-2C43-AF48-397E29B17897}" srcOrd="2" destOrd="0" presId="urn:microsoft.com/office/officeart/2016/7/layout/LinearBlockProcessNumbered"/>
    <dgm:cxn modelId="{3C0B74C9-5AE6-A941-BEC3-EBB3DEDD46EB}" type="presParOf" srcId="{419C9EDB-8E49-4C43-AC8C-C7A5709EC0CF}" destId="{FF5A4D5C-1C78-3E48-8FDE-B819467FF8FC}" srcOrd="5" destOrd="0" presId="urn:microsoft.com/office/officeart/2016/7/layout/LinearBlockProcessNumbered"/>
    <dgm:cxn modelId="{43ED5CD8-67DB-0246-B476-D96B7DC4B8CB}" type="presParOf" srcId="{419C9EDB-8E49-4C43-AC8C-C7A5709EC0CF}" destId="{14D2B706-DE6C-9C47-8429-620E0DB6265F}" srcOrd="6" destOrd="0" presId="urn:microsoft.com/office/officeart/2016/7/layout/LinearBlockProcessNumbered"/>
    <dgm:cxn modelId="{50415CF4-687C-0D4B-B1C4-90A1FBBF81DC}" type="presParOf" srcId="{14D2B706-DE6C-9C47-8429-620E0DB6265F}" destId="{4F8431AC-15C5-AE4C-84E7-2A4F87CAC7D8}" srcOrd="0" destOrd="0" presId="urn:microsoft.com/office/officeart/2016/7/layout/LinearBlockProcessNumbered"/>
    <dgm:cxn modelId="{52756F90-D85F-7C42-A230-16692D1E4B7E}" type="presParOf" srcId="{14D2B706-DE6C-9C47-8429-620E0DB6265F}" destId="{6F4EA290-8A51-F74B-8EE0-5A865276DBFD}" srcOrd="1" destOrd="0" presId="urn:microsoft.com/office/officeart/2016/7/layout/LinearBlockProcessNumbered"/>
    <dgm:cxn modelId="{9A282A35-2BC2-3C4D-B461-AC81CD88C385}" type="presParOf" srcId="{14D2B706-DE6C-9C47-8429-620E0DB6265F}" destId="{4095318A-106D-8F4C-83D0-AAED61EE9C64}" srcOrd="2" destOrd="0" presId="urn:microsoft.com/office/officeart/2016/7/layout/LinearBlockProcessNumbered"/>
    <dgm:cxn modelId="{139615DA-6986-7C44-97A7-C6C9D7645810}" type="presParOf" srcId="{419C9EDB-8E49-4C43-AC8C-C7A5709EC0CF}" destId="{5CDE3273-938D-174B-B2C3-08CC54B6E669}" srcOrd="7" destOrd="0" presId="urn:microsoft.com/office/officeart/2016/7/layout/LinearBlockProcessNumbered"/>
    <dgm:cxn modelId="{78120908-552D-2543-989C-89A6A73BAC57}" type="presParOf" srcId="{419C9EDB-8E49-4C43-AC8C-C7A5709EC0CF}" destId="{912A0847-9F26-F04B-A7F0-A286DE35F6EB}" srcOrd="8" destOrd="0" presId="urn:microsoft.com/office/officeart/2016/7/layout/LinearBlockProcessNumbered"/>
    <dgm:cxn modelId="{B2403C12-A85E-D740-BB7C-DB9531DB06A9}" type="presParOf" srcId="{912A0847-9F26-F04B-A7F0-A286DE35F6EB}" destId="{F1932DBA-1044-5E45-A004-4602CA775D97}" srcOrd="0" destOrd="0" presId="urn:microsoft.com/office/officeart/2016/7/layout/LinearBlockProcessNumbered"/>
    <dgm:cxn modelId="{A9F926B4-81BA-4543-9697-2B284772E6D9}" type="presParOf" srcId="{912A0847-9F26-F04B-A7F0-A286DE35F6EB}" destId="{47464385-2A69-2E4E-8D54-40FCD8EEB6A9}" srcOrd="1" destOrd="0" presId="urn:microsoft.com/office/officeart/2016/7/layout/LinearBlockProcessNumbered"/>
    <dgm:cxn modelId="{D21E265E-E3B4-AC42-B610-E3D937DCD212}" type="presParOf" srcId="{912A0847-9F26-F04B-A7F0-A286DE35F6EB}" destId="{B99A87CF-7F94-7A45-B81B-5F0C5474D455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2A124C-2D63-4DAB-950B-6D04BDDD8F5B}">
      <dsp:nvSpPr>
        <dsp:cNvPr id="0" name=""/>
        <dsp:cNvSpPr/>
      </dsp:nvSpPr>
      <dsp:spPr>
        <a:xfrm>
          <a:off x="622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AE813-D7E1-4A2F-B8E0-B77C683DC51F}">
      <dsp:nvSpPr>
        <dsp:cNvPr id="0" name=""/>
        <dsp:cNvSpPr/>
      </dsp:nvSpPr>
      <dsp:spPr>
        <a:xfrm>
          <a:off x="127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We are the largest broker for ID Theft and Legal Protection for employees in North America</a:t>
          </a:r>
        </a:p>
      </dsp:txBody>
      <dsp:txXfrm>
        <a:off x="127800" y="2300338"/>
        <a:ext cx="1800000" cy="855000"/>
      </dsp:txXfrm>
    </dsp:sp>
    <dsp:sp modelId="{D095A1E4-8672-4EBA-9176-4384BC894E82}">
      <dsp:nvSpPr>
        <dsp:cNvPr id="0" name=""/>
        <dsp:cNvSpPr/>
      </dsp:nvSpPr>
      <dsp:spPr>
        <a:xfrm>
          <a:off x="2737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6C709-F794-4273-A72B-0D318572E0D3}">
      <dsp:nvSpPr>
        <dsp:cNvPr id="0" name=""/>
        <dsp:cNvSpPr/>
      </dsp:nvSpPr>
      <dsp:spPr>
        <a:xfrm>
          <a:off x="2242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We have been providing employee assistance programs for over 26 years</a:t>
          </a:r>
        </a:p>
      </dsp:txBody>
      <dsp:txXfrm>
        <a:off x="2242800" y="2300338"/>
        <a:ext cx="1800000" cy="855000"/>
      </dsp:txXfrm>
    </dsp:sp>
    <dsp:sp modelId="{951F21DA-D6AD-43D2-9B43-67855BBD39ED}">
      <dsp:nvSpPr>
        <dsp:cNvPr id="0" name=""/>
        <dsp:cNvSpPr/>
      </dsp:nvSpPr>
      <dsp:spPr>
        <a:xfrm>
          <a:off x="4852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628DA-500D-4276-AC5C-1885084FA046}">
      <dsp:nvSpPr>
        <dsp:cNvPr id="0" name=""/>
        <dsp:cNvSpPr/>
      </dsp:nvSpPr>
      <dsp:spPr>
        <a:xfrm>
          <a:off x="4357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We just completed our 2018 study of ID Theft companies</a:t>
          </a:r>
        </a:p>
      </dsp:txBody>
      <dsp:txXfrm>
        <a:off x="4357800" y="2300338"/>
        <a:ext cx="1800000" cy="855000"/>
      </dsp:txXfrm>
    </dsp:sp>
    <dsp:sp modelId="{8312F843-A32F-4948-8606-0F5277FEBB0F}">
      <dsp:nvSpPr>
        <dsp:cNvPr id="0" name=""/>
        <dsp:cNvSpPr/>
      </dsp:nvSpPr>
      <dsp:spPr>
        <a:xfrm>
          <a:off x="6967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074E7F-0327-4606-90D3-542657FBEDBE}">
      <dsp:nvSpPr>
        <dsp:cNvPr id="0" name=""/>
        <dsp:cNvSpPr/>
      </dsp:nvSpPr>
      <dsp:spPr>
        <a:xfrm>
          <a:off x="6472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Look us up </a:t>
          </a:r>
          <a:r>
            <a:rPr lang="en-US" sz="1100" kern="1200">
              <a:hlinkClick xmlns:r="http://schemas.openxmlformats.org/officeDocument/2006/relationships" r:id="rId9"/>
            </a:rPr>
            <a:t>www.harvardbenefits.com</a:t>
          </a:r>
          <a:r>
            <a:rPr lang="en-US" sz="1100" kern="1200"/>
            <a:t> </a:t>
          </a:r>
        </a:p>
      </dsp:txBody>
      <dsp:txXfrm>
        <a:off x="6472800" y="2300338"/>
        <a:ext cx="1800000" cy="855000"/>
      </dsp:txXfrm>
    </dsp:sp>
    <dsp:sp modelId="{A9553D57-DB18-450A-88F3-DC3C119E3F2F}">
      <dsp:nvSpPr>
        <dsp:cNvPr id="0" name=""/>
        <dsp:cNvSpPr/>
      </dsp:nvSpPr>
      <dsp:spPr>
        <a:xfrm>
          <a:off x="9082800" y="1195999"/>
          <a:ext cx="810000" cy="810000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A0DD7-0FE5-440B-B8D4-94991C68AF78}">
      <dsp:nvSpPr>
        <dsp:cNvPr id="0" name=""/>
        <dsp:cNvSpPr/>
      </dsp:nvSpPr>
      <dsp:spPr>
        <a:xfrm>
          <a:off x="8587800" y="2300338"/>
          <a:ext cx="1800000" cy="85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 wanted to share with you what the FTC shared with us for 2019 – 2020 and what it means for corporations such as yours.</a:t>
          </a:r>
        </a:p>
      </dsp:txBody>
      <dsp:txXfrm>
        <a:off x="8587800" y="2300338"/>
        <a:ext cx="1800000" cy="85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7D4BF-2115-034C-972C-AE35497F473D}">
      <dsp:nvSpPr>
        <dsp:cNvPr id="0" name=""/>
        <dsp:cNvSpPr/>
      </dsp:nvSpPr>
      <dsp:spPr>
        <a:xfrm>
          <a:off x="6174" y="335706"/>
          <a:ext cx="1930004" cy="23160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0" rIns="19064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Only one company launched a new solution in 2019 with GEO technology to help PREVENT ID theft</a:t>
          </a:r>
        </a:p>
      </dsp:txBody>
      <dsp:txXfrm>
        <a:off x="6174" y="1262108"/>
        <a:ext cx="1930004" cy="1389603"/>
      </dsp:txXfrm>
    </dsp:sp>
    <dsp:sp modelId="{E531720F-091D-7145-9EC9-785BADBD6E62}">
      <dsp:nvSpPr>
        <dsp:cNvPr id="0" name=""/>
        <dsp:cNvSpPr/>
      </dsp:nvSpPr>
      <dsp:spPr>
        <a:xfrm>
          <a:off x="6174" y="335706"/>
          <a:ext cx="1930004" cy="92640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165100" rIns="190642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01</a:t>
          </a:r>
        </a:p>
      </dsp:txBody>
      <dsp:txXfrm>
        <a:off x="6174" y="335706"/>
        <a:ext cx="1930004" cy="926402"/>
      </dsp:txXfrm>
    </dsp:sp>
    <dsp:sp modelId="{7C7DCB67-0549-2046-B137-02DF060624F7}">
      <dsp:nvSpPr>
        <dsp:cNvPr id="0" name=""/>
        <dsp:cNvSpPr/>
      </dsp:nvSpPr>
      <dsp:spPr>
        <a:xfrm>
          <a:off x="2090578" y="335706"/>
          <a:ext cx="1930004" cy="2316005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0" rIns="19064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Only one company trained and added 100s of Licensed Private Investigators or LPI’s  to assist victims while providing 24-7 access</a:t>
          </a:r>
        </a:p>
      </dsp:txBody>
      <dsp:txXfrm>
        <a:off x="2090578" y="1262108"/>
        <a:ext cx="1930004" cy="1389603"/>
      </dsp:txXfrm>
    </dsp:sp>
    <dsp:sp modelId="{C1866EE8-FE6F-334C-8E70-0E18C72EADDB}">
      <dsp:nvSpPr>
        <dsp:cNvPr id="0" name=""/>
        <dsp:cNvSpPr/>
      </dsp:nvSpPr>
      <dsp:spPr>
        <a:xfrm>
          <a:off x="2090578" y="335706"/>
          <a:ext cx="1930004" cy="92640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165100" rIns="190642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02</a:t>
          </a:r>
        </a:p>
      </dsp:txBody>
      <dsp:txXfrm>
        <a:off x="2090578" y="335706"/>
        <a:ext cx="1930004" cy="926402"/>
      </dsp:txXfrm>
    </dsp:sp>
    <dsp:sp modelId="{DD6B1021-8FEA-EC41-8B28-99988E232038}">
      <dsp:nvSpPr>
        <dsp:cNvPr id="0" name=""/>
        <dsp:cNvSpPr/>
      </dsp:nvSpPr>
      <dsp:spPr>
        <a:xfrm>
          <a:off x="4174983" y="335706"/>
          <a:ext cx="1930004" cy="2316005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0" rIns="19064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Only one company offers UNLIMITED financial restitution with an added $1,000,000 reimbursement policy for victims.</a:t>
          </a:r>
        </a:p>
      </dsp:txBody>
      <dsp:txXfrm>
        <a:off x="4174983" y="1262108"/>
        <a:ext cx="1930004" cy="1389603"/>
      </dsp:txXfrm>
    </dsp:sp>
    <dsp:sp modelId="{4B94FF78-8D86-EC48-957D-33079D0F6715}">
      <dsp:nvSpPr>
        <dsp:cNvPr id="0" name=""/>
        <dsp:cNvSpPr/>
      </dsp:nvSpPr>
      <dsp:spPr>
        <a:xfrm>
          <a:off x="4174983" y="335706"/>
          <a:ext cx="1930004" cy="92640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165100" rIns="190642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03</a:t>
          </a:r>
        </a:p>
      </dsp:txBody>
      <dsp:txXfrm>
        <a:off x="4174983" y="335706"/>
        <a:ext cx="1930004" cy="926402"/>
      </dsp:txXfrm>
    </dsp:sp>
    <dsp:sp modelId="{4F8431AC-15C5-AE4C-84E7-2A4F87CAC7D8}">
      <dsp:nvSpPr>
        <dsp:cNvPr id="0" name=""/>
        <dsp:cNvSpPr/>
      </dsp:nvSpPr>
      <dsp:spPr>
        <a:xfrm>
          <a:off x="6259388" y="335706"/>
          <a:ext cx="1930004" cy="2316005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0" rIns="19064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Only one company is using Geo Fencing for Sexual Offenders and Social Media monitoring with an award winning app</a:t>
          </a:r>
        </a:p>
      </dsp:txBody>
      <dsp:txXfrm>
        <a:off x="6259388" y="1262108"/>
        <a:ext cx="1930004" cy="1389603"/>
      </dsp:txXfrm>
    </dsp:sp>
    <dsp:sp modelId="{6F4EA290-8A51-F74B-8EE0-5A865276DBFD}">
      <dsp:nvSpPr>
        <dsp:cNvPr id="0" name=""/>
        <dsp:cNvSpPr/>
      </dsp:nvSpPr>
      <dsp:spPr>
        <a:xfrm>
          <a:off x="6259388" y="335706"/>
          <a:ext cx="1930004" cy="92640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165100" rIns="190642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04</a:t>
          </a:r>
        </a:p>
      </dsp:txBody>
      <dsp:txXfrm>
        <a:off x="6259388" y="335706"/>
        <a:ext cx="1930004" cy="926402"/>
      </dsp:txXfrm>
    </dsp:sp>
    <dsp:sp modelId="{F1932DBA-1044-5E45-A004-4602CA775D97}">
      <dsp:nvSpPr>
        <dsp:cNvPr id="0" name=""/>
        <dsp:cNvSpPr/>
      </dsp:nvSpPr>
      <dsp:spPr>
        <a:xfrm>
          <a:off x="8343792" y="335706"/>
          <a:ext cx="1930004" cy="231600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0" rIns="190642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Only one company seems dedicated to doing whatever it takes for as long as it takes to STOP ID Theft.</a:t>
          </a:r>
        </a:p>
      </dsp:txBody>
      <dsp:txXfrm>
        <a:off x="8343792" y="1262108"/>
        <a:ext cx="1930004" cy="1389603"/>
      </dsp:txXfrm>
    </dsp:sp>
    <dsp:sp modelId="{47464385-2A69-2E4E-8D54-40FCD8EEB6A9}">
      <dsp:nvSpPr>
        <dsp:cNvPr id="0" name=""/>
        <dsp:cNvSpPr/>
      </dsp:nvSpPr>
      <dsp:spPr>
        <a:xfrm>
          <a:off x="8343792" y="335706"/>
          <a:ext cx="1930004" cy="92640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642" tIns="165100" rIns="190642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05</a:t>
          </a:r>
        </a:p>
      </dsp:txBody>
      <dsp:txXfrm>
        <a:off x="8343792" y="335706"/>
        <a:ext cx="1930004" cy="926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5B067-021D-8047-B483-0E673C1D5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EB2A6-1FBA-2B4C-A735-5E200201D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09694-352B-3341-8001-0FFAC6F6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FF81B-7D05-7E44-8828-E249BFA2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F2BE9-186A-9242-9268-08DCBC74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7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3FE9-2233-554D-B440-B0126325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E4548-5D9E-8F48-938A-862497197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4410C-A067-7845-97EC-F0F26761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21B63-40C3-5244-9A35-3FC8AE37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FF16C-7BF9-7741-A90A-67A03BA0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2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04022C-1377-6B48-B88A-C10094075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0FF76-54F6-514F-8BA5-9872C3C70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4592C-CE02-B142-9558-FA61AE3AA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1DDC-8627-174D-A339-AB354656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398F7-16F2-8244-AE28-A6C0FA9EA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71144-5EB0-7540-A375-FD0F15A4A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0D701-DE55-8B42-9897-2D16C4FD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E594D-D4BC-B343-8B4A-F36C4738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CFD4F-56DE-1D47-9A09-762CBEBF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497E4-92E8-D946-90E7-1D881021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5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1430-12F4-8B4B-B4D8-7BF31F1CC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59427-1455-4D42-9B46-2F9ECB3A2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8ACAF-B549-414E-8580-8BF4FAF6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31353-C04F-4F4D-AB96-F99F7D80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73E11-F3F0-E84E-9D66-4E6F3591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5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7173-CB83-6546-9CCB-A3D1203A9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DB46D-343E-A242-AF5B-C7083A68A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24DC0-46D3-0245-94B9-73C292D5C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50F4C-EC3D-B946-B457-01BA8B2A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17F6F-4D3B-5646-910F-F1A634F2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0277E-216D-C243-94AB-A0562AFC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89C9-7946-D046-8A8D-E3BE414A5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61CC5-BDCE-0E4E-B6BF-7B6510681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C2FE0-F488-A644-AB2B-AC4BD1F2F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A3F43D-BEB3-CB43-9F53-4A59FEC13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3D034-F16F-2B44-9ED3-7931A9A41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5DA831-2A78-5F4F-9C49-1C2CBE27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A82DE2-EAE8-7F4F-B030-27D0A2D2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229D1C-167E-8D4E-8AD6-7893E685C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4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BD878-0795-144E-A73E-B956704C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97D4D1-A55B-6147-BA74-483C0F25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541C1-1F49-4A4C-9215-C1F9CE35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5B154-9171-6F4D-83F4-49FBB603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5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207AC-C5D0-FE4F-A3EE-37BFB4F14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8115EC-8453-284A-A240-C94A4C66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AEFA3-6D7A-594B-A780-4BFF8CB5E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25766-3707-0045-B0A5-E391CE60E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1DD27-5045-A24A-9F88-2616F72E4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6AA14-7A72-4648-B89A-2AB6D629B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B87C6-9EEF-AE4A-8CC8-F9F16A2E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5858F-D72D-1F43-9185-C4C7A99C6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0557A-74BC-C842-B62E-9358E33E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9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52D5-8A57-AA44-9666-98AD540A5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FC0B06-C7EB-2E4D-BB70-83EE97253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75C23-62E0-4E4D-8971-6B47B2592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02E86-168C-4144-ACEE-7849E936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9324A-AE81-B54F-8EB8-A0CA24B92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B4C81-E02C-3342-B743-43FD6906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7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48AE8-A73B-2C4C-8008-E9D3A089F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26EA82-B974-B44B-8EEB-FDC78B659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8DEAA-5E42-4446-831B-D2C5A60D4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D609-17A2-A346-9F4E-2ABFB1CA40EE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3F350-EDBB-AD4F-89AD-342C53C0C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E0E8E-555B-E344-B60E-6FE4E266B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DEE0-C065-3D43-BC33-A29F4DACD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@smartcommunitytech.com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MnvE877PH4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martcommunitytech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Top Corners Rounded 41">
            <a:extLst>
              <a:ext uri="{FF2B5EF4-FFF2-40B4-BE49-F238E27FC236}">
                <a16:creationId xmlns:a16="http://schemas.microsoft.com/office/drawing/2014/main" id="{76E6212F-EB21-4328-8386-832840CB4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797978" y="996722"/>
            <a:ext cx="5923488" cy="4864556"/>
          </a:xfrm>
          <a:prstGeom prst="round2SameRect">
            <a:avLst>
              <a:gd name="adj1" fmla="val 3762"/>
              <a:gd name="adj2" fmla="val 0"/>
            </a:avLst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7C2938-DF07-D14C-84FE-65DB4BDB7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30255" y="1122363"/>
            <a:ext cx="3971220" cy="3249386"/>
          </a:xfrm>
        </p:spPr>
        <p:txBody>
          <a:bodyPr anchor="ctr">
            <a:normAutofit/>
          </a:bodyPr>
          <a:lstStyle/>
          <a:p>
            <a:pPr algn="l"/>
            <a:r>
              <a:rPr lang="en-US" sz="5400">
                <a:solidFill>
                  <a:srgbClr val="FFFFFF"/>
                </a:solidFill>
              </a:rPr>
              <a:t>Hello:  My name is Steve Schroeder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E2B904-A934-484C-B2AF-3C5EDF994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0254" y="4714874"/>
            <a:ext cx="3971221" cy="1240803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CEO of Smart Community Technologies and Regional Manager for Harvard Risk Management </a:t>
            </a:r>
          </a:p>
        </p:txBody>
      </p:sp>
      <p:sp>
        <p:nvSpPr>
          <p:cNvPr id="51" name="Round Single Corner Rectangle 24">
            <a:extLst>
              <a:ext uri="{FF2B5EF4-FFF2-40B4-BE49-F238E27FC236}">
                <a16:creationId xmlns:a16="http://schemas.microsoft.com/office/drawing/2014/main" id="{E8D8FD72-DBC9-4595-9B24-DCD3B0EC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11284" y="635058"/>
            <a:ext cx="2657864" cy="2657864"/>
          </a:xfrm>
          <a:prstGeom prst="round1Rect">
            <a:avLst>
              <a:gd name="adj" fmla="val 11295"/>
            </a:avLst>
          </a:prstGeom>
          <a:solidFill>
            <a:srgbClr val="FFFFFF"/>
          </a:solidFill>
          <a:ln w="57150">
            <a:solidFill>
              <a:srgbClr val="4B6F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0C69B0F1-959B-514E-ABBD-3F9FD60C7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98" y="935538"/>
            <a:ext cx="2375236" cy="2056904"/>
          </a:xfrm>
          <a:prstGeom prst="rect">
            <a:avLst/>
          </a:prstGeom>
        </p:spPr>
      </p:pic>
      <p:sp>
        <p:nvSpPr>
          <p:cNvPr id="53" name="Round Single Corner Rectangle 22">
            <a:extLst>
              <a:ext uri="{FF2B5EF4-FFF2-40B4-BE49-F238E27FC236}">
                <a16:creationId xmlns:a16="http://schemas.microsoft.com/office/drawing/2014/main" id="{FD6B835C-7DDD-47D9-B6A9-26B4F84DA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7533" y="1300271"/>
            <a:ext cx="1992651" cy="1992652"/>
          </a:xfrm>
          <a:prstGeom prst="round1Rect">
            <a:avLst>
              <a:gd name="adj" fmla="val 11295"/>
            </a:avLst>
          </a:prstGeom>
          <a:solidFill>
            <a:srgbClr val="4B6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ound Single Corner Rectangle 23">
            <a:extLst>
              <a:ext uri="{FF2B5EF4-FFF2-40B4-BE49-F238E27FC236}">
                <a16:creationId xmlns:a16="http://schemas.microsoft.com/office/drawing/2014/main" id="{EFA427F0-C6DC-4FA1-8C54-1D6B0623D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87904" y="3438135"/>
            <a:ext cx="2281244" cy="2281245"/>
          </a:xfrm>
          <a:prstGeom prst="round1Rect">
            <a:avLst>
              <a:gd name="adj" fmla="val 11295"/>
            </a:avLst>
          </a:prstGeom>
          <a:solidFill>
            <a:srgbClr val="4B6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ound Single Corner Rectangle 25">
            <a:extLst>
              <a:ext uri="{FF2B5EF4-FFF2-40B4-BE49-F238E27FC236}">
                <a16:creationId xmlns:a16="http://schemas.microsoft.com/office/drawing/2014/main" id="{255D5DA3-59CF-4FD2-8674-8B722A343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17533" y="3438135"/>
            <a:ext cx="2657864" cy="2657864"/>
          </a:xfrm>
          <a:prstGeom prst="round1Rect">
            <a:avLst>
              <a:gd name="adj" fmla="val 11295"/>
            </a:avLst>
          </a:prstGeom>
          <a:solidFill>
            <a:srgbClr val="FFFFFF"/>
          </a:solidFill>
          <a:ln w="57150">
            <a:solidFill>
              <a:srgbClr val="4B6F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1DC67EF3-28AE-2245-8060-6131BCB36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412" y="4510621"/>
            <a:ext cx="2401670" cy="497907"/>
          </a:xfrm>
          <a:prstGeom prst="rect">
            <a:avLst/>
          </a:prstGeom>
        </p:spPr>
      </p:pic>
      <p:sp>
        <p:nvSpPr>
          <p:cNvPr id="52" name="Rectangle: Top Corners Rounded 51">
            <a:extLst>
              <a:ext uri="{FF2B5EF4-FFF2-40B4-BE49-F238E27FC236}">
                <a16:creationId xmlns:a16="http://schemas.microsoft.com/office/drawing/2014/main" id="{9E74304E-CF2D-41E1-92CF-7FC50831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052315" y="1050468"/>
            <a:ext cx="5609397" cy="4757058"/>
          </a:xfrm>
          <a:prstGeom prst="round2SameRect">
            <a:avLst>
              <a:gd name="adj1" fmla="val 2061"/>
              <a:gd name="adj2" fmla="val 0"/>
            </a:avLst>
          </a:prstGeom>
          <a:noFill/>
          <a:ln w="508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717401F-8127-4697-8085-3D6C69B5D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05773" y="4543311"/>
            <a:ext cx="1597456" cy="0"/>
          </a:xfrm>
          <a:prstGeom prst="line">
            <a:avLst/>
          </a:prstGeom>
          <a:ln w="50800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53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33DD15-0A9C-3241-8CC1-51C09FCF0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1800">
                <a:solidFill>
                  <a:srgbClr val="FFFFFF"/>
                </a:solidFill>
              </a:rPr>
              <a:t>Contact us for a lunch and learn on the latest technologies being used against your employees</a:t>
            </a:r>
          </a:p>
        </p:txBody>
      </p:sp>
      <p:pic>
        <p:nvPicPr>
          <p:cNvPr id="5" name="Picture 4" descr="A close up of a sign&#13;&#10;&#13;&#10;Description automatically generated">
            <a:extLst>
              <a:ext uri="{FF2B5EF4-FFF2-40B4-BE49-F238E27FC236}">
                <a16:creationId xmlns:a16="http://schemas.microsoft.com/office/drawing/2014/main" id="{46E3FD62-14FA-4849-8573-49AA85973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534217"/>
            <a:ext cx="7188199" cy="264930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13D37-DAED-2043-AB7F-8341029FB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374292"/>
            <a:ext cx="7188199" cy="2137719"/>
          </a:xfrm>
        </p:spPr>
        <p:txBody>
          <a:bodyPr>
            <a:normAutofit/>
          </a:bodyPr>
          <a:lstStyle/>
          <a:p>
            <a:r>
              <a:rPr lang="en-US" sz="1800" dirty="0"/>
              <a:t>It’s fun</a:t>
            </a:r>
          </a:p>
          <a:p>
            <a:r>
              <a:rPr lang="en-US" sz="1800" dirty="0"/>
              <a:t>It’s free</a:t>
            </a:r>
          </a:p>
          <a:p>
            <a:r>
              <a:rPr lang="en-US" sz="1800" dirty="0"/>
              <a:t>It’s fast!  Just 20 minutes with lunch or 10 minutes without</a:t>
            </a:r>
          </a:p>
          <a:p>
            <a:r>
              <a:rPr lang="en-US" sz="1800" dirty="0"/>
              <a:t>It’s futuristic! I am an AI driven, Geo Fencing, Data Capturing, Pixel Popping Powerhouse…but so are the thieves!  Time to fight fire with fire!</a:t>
            </a:r>
          </a:p>
          <a:p>
            <a:r>
              <a:rPr lang="en-US" sz="1800" dirty="0"/>
              <a:t>Steve Schroeder – 562.201.2580 or </a:t>
            </a:r>
            <a:r>
              <a:rPr lang="en-US" sz="1800" dirty="0">
                <a:hlinkClick r:id="rId3"/>
              </a:rPr>
              <a:t>steve@smartcommunitytech.com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6308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4902-A177-4B4D-97A7-5D99F1F8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Who we are and what we do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678A74-6733-4856-8C2C-A6E5A46421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6732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863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8345AF-7E99-804E-96A4-E1F9C1D2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I want to take 2 minutes share with you what the FTC shared with us concerning 2019 - 2020. 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A261B76E-15BF-0A49-B3CE-B0634EA6D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81" b="4300"/>
          <a:stretch/>
        </p:blipFill>
        <p:spPr>
          <a:xfrm>
            <a:off x="480060" y="2431941"/>
            <a:ext cx="3425957" cy="1993637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7C39CF9-BF21-494C-BD55-F3088D31C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en-US" sz="2000" dirty="0"/>
              <a:t>Over 10 million people had their ID’s stolen in 2018.</a:t>
            </a:r>
          </a:p>
          <a:p>
            <a:r>
              <a:rPr lang="en-US" sz="2000" dirty="0"/>
              <a:t>ID Theft has been the number one consumer complaint for the last 15 years in a row.</a:t>
            </a:r>
          </a:p>
          <a:p>
            <a:r>
              <a:rPr lang="en-US" sz="2000" dirty="0"/>
              <a:t>Over 50% of U.S. adults think ID Theft is related to credit cards or credit score.</a:t>
            </a:r>
          </a:p>
          <a:p>
            <a:r>
              <a:rPr lang="en-US" sz="2000" dirty="0"/>
              <a:t>ID Theft is the #1 crime in the U.S. and has surpassed drug trafficking revenue.</a:t>
            </a:r>
          </a:p>
          <a:p>
            <a:r>
              <a:rPr lang="en-US" sz="2000" dirty="0"/>
              <a:t>But, here is the big shocker.  A stat so shocking that many people can’t put their arms around it…Here it is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87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A49E2E-959F-5740-8CFF-FB669A27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ID Theft is Projected to Grow by 3000% over the next 3 years!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7288C-0C54-0C4C-B8BC-D4C92613C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593" y="344803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How could a crime so devastating, so widespread, and already the #1 crime in the U.S. grow by such a large percentage?  </a:t>
            </a:r>
          </a:p>
          <a:p>
            <a:endParaRPr lang="en-US" sz="2400" dirty="0"/>
          </a:p>
        </p:txBody>
      </p:sp>
      <p:pic>
        <p:nvPicPr>
          <p:cNvPr id="5" name="Income Tax Fraud NBC">
            <a:hlinkClick r:id="" action="ppaction://media"/>
            <a:extLst>
              <a:ext uri="{FF2B5EF4-FFF2-40B4-BE49-F238E27FC236}">
                <a16:creationId xmlns:a16="http://schemas.microsoft.com/office/drawing/2014/main" id="{02E5C26D-4148-CD48-ADDE-9ADA0E7CF88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910278" y="3243649"/>
            <a:ext cx="4382441" cy="24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8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1393F-BB4C-4142-96C5-BF1CDF6D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578"/>
            <a:ext cx="4932986" cy="1645501"/>
          </a:xfrm>
        </p:spPr>
        <p:txBody>
          <a:bodyPr>
            <a:normAutofit/>
          </a:bodyPr>
          <a:lstStyle/>
          <a:p>
            <a:pPr algn="ctr"/>
            <a:r>
              <a:rPr lang="en-US" sz="3700" dirty="0"/>
              <a:t>The Answer…Technology </a:t>
            </a:r>
            <a:br>
              <a:rPr lang="en-US" sz="3700" dirty="0"/>
            </a:br>
            <a:r>
              <a:rPr lang="en-US" sz="3700" dirty="0"/>
              <a:t>4 Main Culprits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530AE-FF31-F24A-B140-059810F14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8467"/>
            <a:ext cx="4595071" cy="362849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400" dirty="0"/>
          </a:p>
          <a:p>
            <a:r>
              <a:rPr lang="en-US" sz="1400" dirty="0"/>
              <a:t>Geo Fencing</a:t>
            </a:r>
          </a:p>
          <a:p>
            <a:r>
              <a:rPr lang="en-US" sz="1400" dirty="0"/>
              <a:t>Data Capture</a:t>
            </a:r>
          </a:p>
          <a:p>
            <a:r>
              <a:rPr lang="en-US" sz="1400" dirty="0"/>
              <a:t>Pixels</a:t>
            </a:r>
          </a:p>
          <a:p>
            <a:r>
              <a:rPr lang="en-US" sz="1400" dirty="0"/>
              <a:t>AI</a:t>
            </a:r>
          </a:p>
          <a:p>
            <a:pPr marL="0" indent="0">
              <a:buNone/>
            </a:pPr>
            <a:r>
              <a:rPr lang="en-US" sz="1400" dirty="0"/>
              <a:t>We are in a high tech war like never before and thieves are winning.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We don’t even know who the thieves are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ID Theft Protection is a High Tech Play and the solutions for 2019 must reflect these changes.</a:t>
            </a:r>
          </a:p>
          <a:p>
            <a:endParaRPr lang="en-US" sz="1400" dirty="0"/>
          </a:p>
        </p:txBody>
      </p:sp>
      <p:sp>
        <p:nvSpPr>
          <p:cNvPr id="38" name="Rectangle 27">
            <a:extLst>
              <a:ext uri="{FF2B5EF4-FFF2-40B4-BE49-F238E27FC236}">
                <a16:creationId xmlns:a16="http://schemas.microsoft.com/office/drawing/2014/main" id="{003713C1-2FB2-413B-BF91-3AE41726F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991" y="3474720"/>
            <a:ext cx="3007289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1CAB92A9-A23E-4C58-BF68-EDCB6F12A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4616" y="3474720"/>
            <a:ext cx="3007289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1">
            <a:extLst>
              <a:ext uri="{FF2B5EF4-FFF2-40B4-BE49-F238E27FC236}">
                <a16:creationId xmlns:a16="http://schemas.microsoft.com/office/drawing/2014/main" id="{90795B4D-5022-4A7F-A01D-8D880B7C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9584" y="0"/>
            <a:ext cx="6192415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33">
            <a:extLst>
              <a:ext uri="{FF2B5EF4-FFF2-40B4-BE49-F238E27FC236}">
                <a16:creationId xmlns:a16="http://schemas.microsoft.com/office/drawing/2014/main" id="{AFD19018-DE7C-4796-ADF2-AD2EB0FC0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picture containing building, outdoor&#10;&#10;Description automatically generated">
            <a:extLst>
              <a:ext uri="{FF2B5EF4-FFF2-40B4-BE49-F238E27FC236}">
                <a16:creationId xmlns:a16="http://schemas.microsoft.com/office/drawing/2014/main" id="{40E13DEB-FC65-6C49-A552-8B232D6DA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908" y="904968"/>
            <a:ext cx="2364317" cy="1573345"/>
          </a:xfrm>
          <a:prstGeom prst="rect">
            <a:avLst/>
          </a:prstGeom>
        </p:spPr>
      </p:pic>
      <p:sp>
        <p:nvSpPr>
          <p:cNvPr id="42" name="Rectangle 35">
            <a:extLst>
              <a:ext uri="{FF2B5EF4-FFF2-40B4-BE49-F238E27FC236}">
                <a16:creationId xmlns:a16="http://schemas.microsoft.com/office/drawing/2014/main" id="{B1A0A2C2-4F85-44AF-8708-8DCA4B550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9624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 descr="A picture containing indoor, sitting, next, table&#10;&#10;Description automatically generated">
            <a:extLst>
              <a:ext uri="{FF2B5EF4-FFF2-40B4-BE49-F238E27FC236}">
                <a16:creationId xmlns:a16="http://schemas.microsoft.com/office/drawing/2014/main" id="{927C34EC-C7F0-8A45-95D1-14DDFB231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2775" y="1029632"/>
            <a:ext cx="2364317" cy="1324017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0D454638-D199-414B-B481-1302AD737E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0908" y="4500007"/>
            <a:ext cx="2364317" cy="11527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7E9ED2-6BC4-D34A-B946-4E0785AFFF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14533" y="4643049"/>
            <a:ext cx="2364317" cy="86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000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281BC32-FF58-4898-A6B5-7B3D059B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614406-135F-4875-9C87-53822CB1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213969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E05A3-25D9-EF4E-BD0A-45D91FD8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434101"/>
            <a:ext cx="10279971" cy="1362042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We have completed research on every ID Theft company in North America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7020BD-3785-4628-8C5E-A4011B43E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39694"/>
            <a:ext cx="12192000" cy="146304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C29C55-BB1B-4591-94C1-B77A6C9B81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810635"/>
              </p:ext>
            </p:extLst>
          </p:nvPr>
        </p:nvGraphicFramePr>
        <p:xfrm>
          <a:off x="960120" y="2917149"/>
          <a:ext cx="10279971" cy="2987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1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BF0D54-24C7-2C4A-8E84-6A378F6EA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Morgan Wright…Senior Advisor U.S. State Department – Anti-Terrorism Division Revealed This Company on Fox News and CNBC in Dec. 2018</a:t>
            </a:r>
            <a:endParaRPr lang="en-US" sz="3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Content Placeholder 3">
            <a:extLst>
              <a:ext uri="{FF2B5EF4-FFF2-40B4-BE49-F238E27FC236}">
                <a16:creationId xmlns:a16="http://schemas.microsoft.com/office/drawing/2014/main" id="{B3E4B77B-18DF-1644-91D3-8768E670B3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2884803"/>
            <a:ext cx="11496821" cy="324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9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54295" y="478232"/>
            <a:ext cx="703412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FA07F-67A3-144D-BC4E-B08D73260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1053711"/>
            <a:ext cx="5638994" cy="1424446"/>
          </a:xfrm>
        </p:spPr>
        <p:txBody>
          <a:bodyPr>
            <a:normAutofit/>
          </a:bodyPr>
          <a:lstStyle/>
          <a:p>
            <a:r>
              <a:rPr lang="en-US" sz="3400">
                <a:solidFill>
                  <a:srgbClr val="FFFFFF"/>
                </a:solidFill>
              </a:rPr>
              <a:t>“We can’t use an eyedropper to put out a Forest Fire”</a:t>
            </a:r>
          </a:p>
        </p:txBody>
      </p:sp>
      <p:pic>
        <p:nvPicPr>
          <p:cNvPr id="7" name="Picture 6" descr="A close up of a device&#13;&#10;&#13;&#10;Description automatically generated">
            <a:extLst>
              <a:ext uri="{FF2B5EF4-FFF2-40B4-BE49-F238E27FC236}">
                <a16:creationId xmlns:a16="http://schemas.microsoft.com/office/drawing/2014/main" id="{DC042638-A4A1-5840-87D6-DC0AB2C83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300" y="478232"/>
            <a:ext cx="2789902" cy="2789902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30098" y="2639023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4" descr="A sunset in the background&#10;&#10;Description automatically generated">
            <a:extLst>
              <a:ext uri="{FF2B5EF4-FFF2-40B4-BE49-F238E27FC236}">
                <a16:creationId xmlns:a16="http://schemas.microsoft.com/office/drawing/2014/main" id="{49D9BEE2-3DAB-944B-9943-71D4427ED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3" y="3429000"/>
            <a:ext cx="4570652" cy="295076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740DC9E-759F-4573-B846-6957F386F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99889"/>
            <a:ext cx="5747187" cy="2987543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Quote from Morgan Wright during Fox News Broadcast when asked which ID Theft company he uses.</a:t>
            </a:r>
          </a:p>
          <a:p>
            <a:r>
              <a:rPr lang="en-US" sz="2400" dirty="0">
                <a:solidFill>
                  <a:srgbClr val="FFFFFF"/>
                </a:solidFill>
              </a:rPr>
              <a:t>Watch Morgan explain his answer </a:t>
            </a:r>
            <a:r>
              <a:rPr lang="en-US" sz="2400" dirty="0">
                <a:solidFill>
                  <a:srgbClr val="FFFFFF"/>
                </a:solidFill>
                <a:hlinkClick r:id="rId4"/>
              </a:rPr>
              <a:t>www.smartcommunitytech.com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</a:p>
          <a:p>
            <a:r>
              <a:rPr lang="en-US" sz="2400" dirty="0">
                <a:solidFill>
                  <a:srgbClr val="FFFFFF"/>
                </a:solidFill>
              </a:rPr>
              <a:t>Here was Morgan’s answer…</a:t>
            </a:r>
          </a:p>
        </p:txBody>
      </p:sp>
    </p:spTree>
    <p:extLst>
      <p:ext uri="{BB962C8B-B14F-4D97-AF65-F5344CB8AC3E}">
        <p14:creationId xmlns:p14="http://schemas.microsoft.com/office/powerpoint/2010/main" val="120760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8D68A-A571-3248-AE4C-CF8204B6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5712824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ID Shield Plus – Major 2019 Enhancements</a:t>
            </a:r>
          </a:p>
        </p:txBody>
      </p:sp>
      <p:sp>
        <p:nvSpPr>
          <p:cNvPr id="29" name="Content Placeholder 20">
            <a:extLst>
              <a:ext uri="{FF2B5EF4-FFF2-40B4-BE49-F238E27FC236}">
                <a16:creationId xmlns:a16="http://schemas.microsoft.com/office/drawing/2014/main" id="{BCFF094D-BAF2-4AE2-AB55-18EF79FDA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1800" dirty="0"/>
              <a:t>Geo Fencing Sexual Offenders</a:t>
            </a:r>
          </a:p>
          <a:p>
            <a:r>
              <a:rPr lang="en-US" sz="1800" dirty="0"/>
              <a:t>AI Social Media Monitoring</a:t>
            </a:r>
          </a:p>
          <a:p>
            <a:r>
              <a:rPr lang="en-US" sz="1800" dirty="0"/>
              <a:t>Proprietary Databases to track Data Captures by thieves</a:t>
            </a:r>
          </a:p>
          <a:p>
            <a:r>
              <a:rPr lang="en-US" sz="1800" dirty="0"/>
              <a:t>Licensed Private Investigators LPI’s dedicated and assigned with Pixel tracking</a:t>
            </a:r>
          </a:p>
          <a:p>
            <a:r>
              <a:rPr lang="en-US" sz="1800" dirty="0"/>
              <a:t>Unlimited Financial Protection without the loopholes and fine print of other companies</a:t>
            </a:r>
          </a:p>
          <a:p>
            <a:r>
              <a:rPr lang="en-US" sz="1800" dirty="0"/>
              <a:t>Added reimbursement for employees who miss work.  Lost wages, food, babysitting, etc.</a:t>
            </a:r>
          </a:p>
          <a:p>
            <a:r>
              <a:rPr lang="en-US" sz="1800" dirty="0"/>
              <a:t>Far and away the best solution for 2019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A207D180-8B1B-F04C-BD18-BC9ADFBF42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-2"/>
          <a:stretch/>
        </p:blipFill>
        <p:spPr>
          <a:xfrm>
            <a:off x="5969353" y="2815228"/>
            <a:ext cx="2788920" cy="2788920"/>
          </a:xfrm>
          <a:custGeom>
            <a:avLst/>
            <a:gdLst>
              <a:gd name="connsiteX0" fmla="*/ 1440180 w 2880360"/>
              <a:gd name="connsiteY0" fmla="*/ 0 h 2880360"/>
              <a:gd name="connsiteX1" fmla="*/ 2880360 w 2880360"/>
              <a:gd name="connsiteY1" fmla="*/ 1440180 h 2880360"/>
              <a:gd name="connsiteX2" fmla="*/ 1440180 w 2880360"/>
              <a:gd name="connsiteY2" fmla="*/ 2880360 h 2880360"/>
              <a:gd name="connsiteX3" fmla="*/ 0 w 2880360"/>
              <a:gd name="connsiteY3" fmla="*/ 1440180 h 2880360"/>
              <a:gd name="connsiteX4" fmla="*/ 1440180 w 2880360"/>
              <a:gd name="connsiteY4" fmla="*/ 0 h 2880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9" name="Picture 8" descr="A picture containing indoor&#13;&#10;&#13;&#10;Description automatically generated">
            <a:extLst>
              <a:ext uri="{FF2B5EF4-FFF2-40B4-BE49-F238E27FC236}">
                <a16:creationId xmlns:a16="http://schemas.microsoft.com/office/drawing/2014/main" id="{419E61E0-2D33-8348-96FE-94241EF453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91" r="29215" b="1"/>
          <a:stretch/>
        </p:blipFill>
        <p:spPr>
          <a:xfrm>
            <a:off x="8160603" y="2"/>
            <a:ext cx="4034316" cy="3486455"/>
          </a:xfrm>
          <a:custGeom>
            <a:avLst/>
            <a:gdLst>
              <a:gd name="connsiteX0" fmla="*/ 280681 w 4034316"/>
              <a:gd name="connsiteY0" fmla="*/ 0 h 3486455"/>
              <a:gd name="connsiteX1" fmla="*/ 4034316 w 4034316"/>
              <a:gd name="connsiteY1" fmla="*/ 0 h 3486455"/>
              <a:gd name="connsiteX2" fmla="*/ 4034316 w 4034316"/>
              <a:gd name="connsiteY2" fmla="*/ 2800630 h 3486455"/>
              <a:gd name="connsiteX3" fmla="*/ 3874752 w 4034316"/>
              <a:gd name="connsiteY3" fmla="*/ 2945652 h 3486455"/>
              <a:gd name="connsiteX4" fmla="*/ 2368296 w 4034316"/>
              <a:gd name="connsiteY4" fmla="*/ 3486455 h 3486455"/>
              <a:gd name="connsiteX5" fmla="*/ 0 w 4034316"/>
              <a:gd name="connsiteY5" fmla="*/ 1118159 h 3486455"/>
              <a:gd name="connsiteX6" fmla="*/ 186113 w 4034316"/>
              <a:gd name="connsiteY6" fmla="*/ 196311 h 34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DEFCB4-7B37-8B41-BBB0-341C1477ECF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399" r="2" b="7835"/>
          <a:stretch/>
        </p:blipFill>
        <p:spPr>
          <a:xfrm>
            <a:off x="9053088" y="4197217"/>
            <a:ext cx="3138912" cy="2660795"/>
          </a:xfrm>
          <a:custGeom>
            <a:avLst/>
            <a:gdLst>
              <a:gd name="connsiteX0" fmla="*/ 1723644 w 3138912"/>
              <a:gd name="connsiteY0" fmla="*/ 0 h 2660795"/>
              <a:gd name="connsiteX1" fmla="*/ 3053691 w 3138912"/>
              <a:gd name="connsiteY1" fmla="*/ 627247 h 2660795"/>
              <a:gd name="connsiteX2" fmla="*/ 3138912 w 3138912"/>
              <a:gd name="connsiteY2" fmla="*/ 741211 h 2660795"/>
              <a:gd name="connsiteX3" fmla="*/ 3138912 w 3138912"/>
              <a:gd name="connsiteY3" fmla="*/ 2660795 h 2660795"/>
              <a:gd name="connsiteX4" fmla="*/ 278239 w 3138912"/>
              <a:gd name="connsiteY4" fmla="*/ 2660795 h 2660795"/>
              <a:gd name="connsiteX5" fmla="*/ 208035 w 3138912"/>
              <a:gd name="connsiteY5" fmla="*/ 2545235 h 2660795"/>
              <a:gd name="connsiteX6" fmla="*/ 0 w 3138912"/>
              <a:gd name="connsiteY6" fmla="*/ 1723644 h 2660795"/>
              <a:gd name="connsiteX7" fmla="*/ 1723644 w 3138912"/>
              <a:gd name="connsiteY7" fmla="*/ 0 h 26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5280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633</Words>
  <Application>Microsoft Macintosh PowerPoint</Application>
  <PresentationFormat>Widescreen</PresentationFormat>
  <Paragraphs>57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Hello:  My name is Steve Schroeder</vt:lpstr>
      <vt:lpstr>Who we are and what we do</vt:lpstr>
      <vt:lpstr>I want to take 2 minutes share with you what the FTC shared with us concerning 2019 - 2020. </vt:lpstr>
      <vt:lpstr>ID Theft is Projected to Grow by 3000% over the next 3 years!</vt:lpstr>
      <vt:lpstr>The Answer…Technology  4 Main Culprits</vt:lpstr>
      <vt:lpstr>We have completed research on every ID Theft company in North America</vt:lpstr>
      <vt:lpstr>Morgan Wright…Senior Advisor U.S. State Department – Anti-Terrorism Division Revealed This Company on Fox News and CNBC in Dec. 2018</vt:lpstr>
      <vt:lpstr>“We can’t use an eyedropper to put out a Forest Fire”</vt:lpstr>
      <vt:lpstr>ID Shield Plus – Major 2019 Enhancements</vt:lpstr>
      <vt:lpstr>Contact us for a lunch and learn on the latest technologies being used against your employees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Hello:  My name is Steve Schroeder</dc:title>
  <dc:creator>Steve Schroeder</dc:creator>
  <cp:lastModifiedBy>Steve Schroeder</cp:lastModifiedBy>
  <cp:revision>2</cp:revision>
  <dcterms:created xsi:type="dcterms:W3CDTF">2018-12-30T17:07:01Z</dcterms:created>
  <dcterms:modified xsi:type="dcterms:W3CDTF">2018-12-30T17:18:26Z</dcterms:modified>
</cp:coreProperties>
</file>