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7772400" cy="10058400"/>
  <p:notesSz cx="6858000" cy="9144000"/>
  <p:embeddedFontLst>
    <p:embeddedFont>
      <p:font typeface="Lato" panose="020F0502020204030203" pitchFamily="34" charset="0"/>
      <p:regular r:id="rId6"/>
      <p:bold r:id="rId7"/>
      <p:italic r:id="rId8"/>
      <p:boldItalic r:id="rId9"/>
    </p:embeddedFont>
    <p:embeddedFont>
      <p:font typeface="Lato Black" panose="020F0502020204030203" pitchFamily="34" charset="0"/>
      <p:bold r:id="rId10"/>
      <p:boldItalic r:id="rId11"/>
    </p:embeddedFont>
    <p:embeddedFont>
      <p:font typeface="Quicksand" panose="020B060402020202020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012" y="60"/>
      </p:cViewPr>
      <p:guideLst>
        <p:guide orient="horz" pos="126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6ce46a53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6ce46a53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62f2bc44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62f2bc44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62f2bc44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62f2bc44f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048950" y="4260825"/>
            <a:ext cx="1767600" cy="3099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34AC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t="3818" b="34589"/>
          <a:stretch/>
        </p:blipFill>
        <p:spPr>
          <a:xfrm>
            <a:off x="-350" y="959675"/>
            <a:ext cx="7772400" cy="31914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 rot="5400000">
            <a:off x="1525775" y="-578775"/>
            <a:ext cx="3687000" cy="6738600"/>
          </a:xfrm>
          <a:prstGeom prst="rect">
            <a:avLst/>
          </a:prstGeom>
          <a:gradFill>
            <a:gsLst>
              <a:gs pos="0">
                <a:srgbClr val="1D2933">
                  <a:alpha val="0"/>
                </a:srgbClr>
              </a:gs>
              <a:gs pos="100000">
                <a:srgbClr val="1D2933">
                  <a:alpha val="81568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-15725" y="3809175"/>
            <a:ext cx="7814400" cy="6249000"/>
          </a:xfrm>
          <a:prstGeom prst="rect">
            <a:avLst/>
          </a:prstGeom>
          <a:solidFill>
            <a:srgbClr val="F4F4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26350" y="236475"/>
            <a:ext cx="7772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Hidden Lake Golf Club</a:t>
            </a:r>
            <a:endParaRPr sz="2600" b="1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4">
            <a:alphaModFix/>
          </a:blip>
          <a:srcRect t="4685" b="4685"/>
          <a:stretch/>
        </p:blipFill>
        <p:spPr>
          <a:xfrm>
            <a:off x="714775" y="199837"/>
            <a:ext cx="619125" cy="56108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/>
          <p:nvPr/>
        </p:nvSpPr>
        <p:spPr>
          <a:xfrm>
            <a:off x="-15450" y="3326500"/>
            <a:ext cx="7772750" cy="1181750"/>
          </a:xfrm>
          <a:custGeom>
            <a:avLst/>
            <a:gdLst/>
            <a:ahLst/>
            <a:cxnLst/>
            <a:rect l="l" t="t" r="r" b="b"/>
            <a:pathLst>
              <a:path w="310910" h="47270" extrusionOk="0">
                <a:moveTo>
                  <a:pt x="0" y="15425"/>
                </a:moveTo>
                <a:lnTo>
                  <a:pt x="4134" y="13337"/>
                </a:lnTo>
                <a:lnTo>
                  <a:pt x="8726" y="10926"/>
                </a:lnTo>
                <a:lnTo>
                  <a:pt x="12859" y="9320"/>
                </a:lnTo>
                <a:lnTo>
                  <a:pt x="16532" y="7713"/>
                </a:lnTo>
                <a:lnTo>
                  <a:pt x="23421" y="5785"/>
                </a:lnTo>
                <a:lnTo>
                  <a:pt x="30768" y="3535"/>
                </a:lnTo>
                <a:lnTo>
                  <a:pt x="43321" y="1286"/>
                </a:lnTo>
                <a:lnTo>
                  <a:pt x="61231" y="0"/>
                </a:lnTo>
                <a:lnTo>
                  <a:pt x="87407" y="643"/>
                </a:lnTo>
                <a:lnTo>
                  <a:pt x="111594" y="3375"/>
                </a:lnTo>
                <a:lnTo>
                  <a:pt x="121544" y="5624"/>
                </a:lnTo>
                <a:lnTo>
                  <a:pt x="144506" y="10605"/>
                </a:lnTo>
                <a:lnTo>
                  <a:pt x="152006" y="14461"/>
                </a:lnTo>
                <a:lnTo>
                  <a:pt x="163180" y="17514"/>
                </a:lnTo>
                <a:lnTo>
                  <a:pt x="209104" y="22977"/>
                </a:lnTo>
                <a:lnTo>
                  <a:pt x="271253" y="26030"/>
                </a:lnTo>
                <a:lnTo>
                  <a:pt x="310910" y="25096"/>
                </a:lnTo>
                <a:lnTo>
                  <a:pt x="297439" y="47270"/>
                </a:lnTo>
                <a:lnTo>
                  <a:pt x="237" y="43724"/>
                </a:lnTo>
                <a:lnTo>
                  <a:pt x="316" y="17544"/>
                </a:lnTo>
                <a:close/>
              </a:path>
            </a:pathLst>
          </a:custGeom>
          <a:solidFill>
            <a:srgbClr val="F4F4F5"/>
          </a:solidFill>
          <a:ln>
            <a:noFill/>
          </a:ln>
        </p:spPr>
      </p:sp>
      <p:sp>
        <p:nvSpPr>
          <p:cNvPr id="61" name="Google Shape;61;p13"/>
          <p:cNvSpPr/>
          <p:nvPr/>
        </p:nvSpPr>
        <p:spPr>
          <a:xfrm>
            <a:off x="390525" y="4621500"/>
            <a:ext cx="4368900" cy="1564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34AC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51" y="3241150"/>
            <a:ext cx="777240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-15725" y="1509188"/>
            <a:ext cx="5002800" cy="983700"/>
          </a:xfrm>
          <a:prstGeom prst="rect">
            <a:avLst/>
          </a:prstGeom>
          <a:noFill/>
          <a:ln>
            <a:noFill/>
          </a:ln>
          <a:effectLst>
            <a:outerShdw blurRad="214313" dist="19050" dir="5400000" algn="bl" rotWithShape="0">
              <a:srgbClr val="000000">
                <a:alpha val="84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WOMEN’S ACADEMY</a:t>
            </a:r>
            <a:br>
              <a:rPr lang="en" sz="34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</a:br>
            <a:r>
              <a:rPr lang="en" sz="34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TUITION &amp; SCHEDULE</a:t>
            </a:r>
            <a:endParaRPr sz="34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4" name="Google Shape;64;p13"/>
          <p:cNvCxnSpPr/>
          <p:nvPr/>
        </p:nvCxnSpPr>
        <p:spPr>
          <a:xfrm rot="10800000" flipH="1">
            <a:off x="0" y="935975"/>
            <a:ext cx="7772700" cy="23700"/>
          </a:xfrm>
          <a:prstGeom prst="straightConnector1">
            <a:avLst/>
          </a:prstGeom>
          <a:noFill/>
          <a:ln w="38100" cap="flat" cmpd="sng">
            <a:solidFill>
              <a:srgbClr val="34ACE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5" name="Google Shape;6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4772" y="3942065"/>
            <a:ext cx="2816774" cy="4117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801238" y="6782175"/>
            <a:ext cx="3653400" cy="12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58620"/>
                </a:solidFill>
                <a:latin typeface="Lato Black"/>
                <a:ea typeface="Lato Black"/>
                <a:cs typeface="Lato Black"/>
                <a:sym typeface="Lato Black"/>
              </a:rPr>
              <a:t>ADDITIONAL SERVICES &amp; FEES</a:t>
            </a:r>
            <a:endParaRPr sz="1800">
              <a:solidFill>
                <a:srgbClr val="F5862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Annual Enrollment Fee </a:t>
            </a:r>
            <a:r>
              <a:rPr lang="en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- $50/student</a:t>
            </a:r>
            <a:endParaRPr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(Annually for Registration App Access &amp; Special Events)</a:t>
            </a:r>
            <a:endParaRPr sz="1200" i="1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4794550" y="4759650"/>
            <a:ext cx="29493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58620"/>
                </a:solidFill>
                <a:latin typeface="Lato Black"/>
                <a:ea typeface="Lato Black"/>
                <a:cs typeface="Lato Black"/>
                <a:sym typeface="Lato Black"/>
              </a:rPr>
              <a:t>FAMILY DISCOUNTS</a:t>
            </a:r>
            <a:endParaRPr sz="1800">
              <a:solidFill>
                <a:srgbClr val="F5862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10% off </a:t>
            </a:r>
            <a:r>
              <a:rPr lang="en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2nd Student Tuition</a:t>
            </a:r>
            <a:endParaRPr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20% off </a:t>
            </a:r>
            <a:r>
              <a:rPr lang="en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3rd Student Tuition</a:t>
            </a:r>
            <a:endParaRPr sz="1200" i="1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510100" y="4799325"/>
            <a:ext cx="20427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D2933"/>
                </a:solidFill>
                <a:latin typeface="Lato Black"/>
                <a:ea typeface="Lato Black"/>
                <a:cs typeface="Lato Black"/>
                <a:sym typeface="Lato Black"/>
              </a:rPr>
              <a:t>STANDARD  </a:t>
            </a:r>
            <a:endParaRPr sz="1200">
              <a:solidFill>
                <a:srgbClr val="1D2933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D2933"/>
                </a:solidFill>
                <a:latin typeface="Lato Black"/>
                <a:ea typeface="Lato Black"/>
                <a:cs typeface="Lato Black"/>
                <a:sym typeface="Lato Black"/>
              </a:rPr>
              <a:t>PROGRAM  TUITION</a:t>
            </a:r>
            <a:endParaRPr sz="1200">
              <a:solidFill>
                <a:srgbClr val="1D2933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590550" y="5327850"/>
            <a:ext cx="19623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4ACE0"/>
                </a:solidFill>
                <a:latin typeface="Lato Black"/>
                <a:ea typeface="Lato Black"/>
                <a:cs typeface="Lato Black"/>
                <a:sym typeface="Lato Black"/>
              </a:rPr>
              <a:t>$195</a:t>
            </a:r>
            <a:r>
              <a:rPr lang="en" sz="2200">
                <a:solidFill>
                  <a:srgbClr val="34ACE0"/>
                </a:solidFill>
                <a:latin typeface="Lato Black"/>
                <a:ea typeface="Lato Black"/>
                <a:cs typeface="Lato Black"/>
                <a:sym typeface="Lato Black"/>
              </a:rPr>
              <a:t>/mo</a:t>
            </a:r>
            <a:endParaRPr sz="2200">
              <a:solidFill>
                <a:srgbClr val="34ACE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2609850" y="4721550"/>
            <a:ext cx="2214000" cy="14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$390 per semester</a:t>
            </a:r>
            <a:endParaRPr b="1" dirty="0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• (8) Academy Classes</a:t>
            </a:r>
            <a:endParaRPr sz="1200" dirty="0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• (4) Op 36 9-Hole Events</a:t>
            </a:r>
            <a:endParaRPr sz="1200" dirty="0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• Op 36 Mobile App</a:t>
            </a:r>
            <a:endParaRPr sz="1200" dirty="0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1" name="Google Shape;7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2488" y="8313025"/>
            <a:ext cx="7137977" cy="174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 rotWithShape="1">
          <a:blip r:embed="rId8">
            <a:alphaModFix/>
          </a:blip>
          <a:srcRect l="-4370" t="-1292" r="-4360" b="-1292"/>
          <a:stretch/>
        </p:blipFill>
        <p:spPr>
          <a:xfrm>
            <a:off x="5423125" y="5968050"/>
            <a:ext cx="1676102" cy="232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/>
          <p:nvPr/>
        </p:nvSpPr>
        <p:spPr>
          <a:xfrm>
            <a:off x="-15725" y="3809175"/>
            <a:ext cx="7814400" cy="6249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" name="Google Shape;78;p14"/>
          <p:cNvPicPr preferRelativeResize="0"/>
          <p:nvPr/>
        </p:nvPicPr>
        <p:blipFill rotWithShape="1">
          <a:blip r:embed="rId3">
            <a:alphaModFix/>
          </a:blip>
          <a:srcRect t="17285" b="29049"/>
          <a:stretch/>
        </p:blipFill>
        <p:spPr>
          <a:xfrm>
            <a:off x="-350" y="959675"/>
            <a:ext cx="7772402" cy="278069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 txBox="1"/>
          <p:nvPr/>
        </p:nvSpPr>
        <p:spPr>
          <a:xfrm>
            <a:off x="26350" y="236475"/>
            <a:ext cx="7772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Hidden Lake Golf Club</a:t>
            </a:r>
            <a:endParaRPr sz="2600" b="1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4">
            <a:alphaModFix/>
          </a:blip>
          <a:srcRect t="4685" b="4685"/>
          <a:stretch/>
        </p:blipFill>
        <p:spPr>
          <a:xfrm>
            <a:off x="714775" y="199837"/>
            <a:ext cx="619125" cy="56108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/>
          <p:nvPr/>
        </p:nvSpPr>
        <p:spPr>
          <a:xfrm>
            <a:off x="-15450" y="2945500"/>
            <a:ext cx="7772750" cy="1181750"/>
          </a:xfrm>
          <a:custGeom>
            <a:avLst/>
            <a:gdLst/>
            <a:ahLst/>
            <a:cxnLst/>
            <a:rect l="l" t="t" r="r" b="b"/>
            <a:pathLst>
              <a:path w="310910" h="47270" extrusionOk="0">
                <a:moveTo>
                  <a:pt x="0" y="15425"/>
                </a:moveTo>
                <a:lnTo>
                  <a:pt x="4134" y="13337"/>
                </a:lnTo>
                <a:lnTo>
                  <a:pt x="8726" y="10926"/>
                </a:lnTo>
                <a:lnTo>
                  <a:pt x="12859" y="9320"/>
                </a:lnTo>
                <a:lnTo>
                  <a:pt x="16532" y="7713"/>
                </a:lnTo>
                <a:lnTo>
                  <a:pt x="23421" y="5785"/>
                </a:lnTo>
                <a:lnTo>
                  <a:pt x="30768" y="3535"/>
                </a:lnTo>
                <a:lnTo>
                  <a:pt x="43321" y="1286"/>
                </a:lnTo>
                <a:lnTo>
                  <a:pt x="61231" y="0"/>
                </a:lnTo>
                <a:lnTo>
                  <a:pt x="87407" y="643"/>
                </a:lnTo>
                <a:lnTo>
                  <a:pt x="111594" y="3375"/>
                </a:lnTo>
                <a:lnTo>
                  <a:pt x="121544" y="5624"/>
                </a:lnTo>
                <a:lnTo>
                  <a:pt x="144506" y="10605"/>
                </a:lnTo>
                <a:lnTo>
                  <a:pt x="152006" y="14461"/>
                </a:lnTo>
                <a:lnTo>
                  <a:pt x="163180" y="17514"/>
                </a:lnTo>
                <a:lnTo>
                  <a:pt x="209104" y="22977"/>
                </a:lnTo>
                <a:lnTo>
                  <a:pt x="271253" y="26030"/>
                </a:lnTo>
                <a:lnTo>
                  <a:pt x="310910" y="25096"/>
                </a:lnTo>
                <a:lnTo>
                  <a:pt x="297439" y="47270"/>
                </a:lnTo>
                <a:lnTo>
                  <a:pt x="237" y="43724"/>
                </a:lnTo>
                <a:lnTo>
                  <a:pt x="316" y="1754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pic>
        <p:nvPicPr>
          <p:cNvPr id="82" name="Google Shape;8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51" y="2860150"/>
            <a:ext cx="777240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/>
          <p:nvPr/>
        </p:nvSpPr>
        <p:spPr>
          <a:xfrm>
            <a:off x="26350" y="1358725"/>
            <a:ext cx="4428000" cy="1263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WOMEN’S ACADEMY TUITION &amp; SCHEDULE</a:t>
            </a:r>
            <a:endParaRPr sz="30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84" name="Google Shape;84;p14"/>
          <p:cNvCxnSpPr/>
          <p:nvPr/>
        </p:nvCxnSpPr>
        <p:spPr>
          <a:xfrm rot="10800000" flipH="1">
            <a:off x="0" y="935975"/>
            <a:ext cx="7772700" cy="23700"/>
          </a:xfrm>
          <a:prstGeom prst="straightConnector1">
            <a:avLst/>
          </a:prstGeom>
          <a:noFill/>
          <a:ln w="38100" cap="flat" cmpd="sng">
            <a:solidFill>
              <a:srgbClr val="34ACE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5" name="Google Shape;8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2097" y="3477152"/>
            <a:ext cx="2816774" cy="411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393088" y="8415975"/>
            <a:ext cx="70389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Google Shape;87;p14"/>
          <p:cNvSpPr txBox="1"/>
          <p:nvPr/>
        </p:nvSpPr>
        <p:spPr>
          <a:xfrm>
            <a:off x="508788" y="8659700"/>
            <a:ext cx="3653400" cy="12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34ACE0"/>
                </a:solidFill>
                <a:latin typeface="Lato Black"/>
                <a:ea typeface="Lato Black"/>
                <a:cs typeface="Lato Black"/>
                <a:sym typeface="Lato Black"/>
              </a:rPr>
              <a:t>ADDITIONAL SERVICES &amp; FEES</a:t>
            </a:r>
            <a:endParaRPr sz="1800">
              <a:solidFill>
                <a:srgbClr val="34ACE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Annual Enrollment Fee </a:t>
            </a:r>
            <a:r>
              <a:rPr lang="en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- $50/student</a:t>
            </a:r>
            <a:endParaRPr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(Annually for Registration App Access &amp; Special Events)</a:t>
            </a:r>
            <a:endParaRPr sz="1200" i="1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4099713" y="8659700"/>
            <a:ext cx="36738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4ACE0"/>
                </a:solidFill>
                <a:latin typeface="Lato Black"/>
                <a:ea typeface="Lato Black"/>
                <a:cs typeface="Lato Black"/>
                <a:sym typeface="Lato Black"/>
              </a:rPr>
              <a:t>FAMILY DISCOUNTS</a:t>
            </a:r>
            <a:endParaRPr sz="1800">
              <a:solidFill>
                <a:srgbClr val="34ACE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10% off </a:t>
            </a:r>
            <a:r>
              <a:rPr lang="en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2nd Student Tuition</a:t>
            </a:r>
            <a:endParaRPr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20% off </a:t>
            </a:r>
            <a:r>
              <a:rPr lang="en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3rd Student Tuition</a:t>
            </a:r>
            <a:endParaRPr sz="1200" i="1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2048950" y="4260825"/>
            <a:ext cx="1767600" cy="3099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34AC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4"/>
          <p:cNvSpPr/>
          <p:nvPr/>
        </p:nvSpPr>
        <p:spPr>
          <a:xfrm>
            <a:off x="3944950" y="4467225"/>
            <a:ext cx="1767600" cy="1035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48E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4"/>
          <p:cNvSpPr/>
          <p:nvPr/>
        </p:nvSpPr>
        <p:spPr>
          <a:xfrm>
            <a:off x="5840950" y="4467225"/>
            <a:ext cx="1767600" cy="1035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6677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" name="Google Shape;92;p14"/>
          <p:cNvGrpSpPr/>
          <p:nvPr/>
        </p:nvGrpSpPr>
        <p:grpSpPr>
          <a:xfrm>
            <a:off x="163000" y="4467225"/>
            <a:ext cx="1767600" cy="3384050"/>
            <a:chOff x="163000" y="4543425"/>
            <a:chExt cx="1767600" cy="3384050"/>
          </a:xfrm>
        </p:grpSpPr>
        <p:sp>
          <p:nvSpPr>
            <p:cNvPr id="93" name="Google Shape;93;p14"/>
            <p:cNvSpPr/>
            <p:nvPr/>
          </p:nvSpPr>
          <p:spPr>
            <a:xfrm>
              <a:off x="163000" y="4543425"/>
              <a:ext cx="1767600" cy="1035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33D9B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4"/>
            <p:cNvSpPr/>
            <p:nvPr/>
          </p:nvSpPr>
          <p:spPr>
            <a:xfrm rot="10800000">
              <a:off x="163025" y="4646975"/>
              <a:ext cx="1765800" cy="32805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14"/>
          <p:cNvSpPr txBox="1"/>
          <p:nvPr/>
        </p:nvSpPr>
        <p:spPr>
          <a:xfrm>
            <a:off x="163000" y="4559000"/>
            <a:ext cx="1767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1D2933"/>
                </a:solidFill>
                <a:latin typeface="Lato"/>
                <a:ea typeface="Lato"/>
                <a:cs typeface="Lato"/>
                <a:sym typeface="Lato"/>
              </a:rPr>
              <a:t>RECREATION PACKAGE</a:t>
            </a:r>
            <a:endParaRPr sz="1100" b="1">
              <a:solidFill>
                <a:srgbClr val="1D2933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96" name="Google Shape;96;p14"/>
          <p:cNvGrpSpPr/>
          <p:nvPr/>
        </p:nvGrpSpPr>
        <p:grpSpPr>
          <a:xfrm>
            <a:off x="2048950" y="4261041"/>
            <a:ext cx="1767600" cy="3838191"/>
            <a:chOff x="163000" y="4337025"/>
            <a:chExt cx="1767600" cy="3590450"/>
          </a:xfrm>
        </p:grpSpPr>
        <p:sp>
          <p:nvSpPr>
            <p:cNvPr id="97" name="Google Shape;97;p14"/>
            <p:cNvSpPr/>
            <p:nvPr/>
          </p:nvSpPr>
          <p:spPr>
            <a:xfrm>
              <a:off x="163000" y="4337025"/>
              <a:ext cx="1767600" cy="3099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34ACE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4"/>
            <p:cNvSpPr/>
            <p:nvPr/>
          </p:nvSpPr>
          <p:spPr>
            <a:xfrm rot="10800000">
              <a:off x="163025" y="4646975"/>
              <a:ext cx="1765800" cy="32805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14"/>
          <p:cNvSpPr txBox="1"/>
          <p:nvPr/>
        </p:nvSpPr>
        <p:spPr>
          <a:xfrm>
            <a:off x="2048950" y="4559000"/>
            <a:ext cx="1767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1D2933"/>
                </a:solidFill>
                <a:latin typeface="Lato"/>
                <a:ea typeface="Lato"/>
                <a:cs typeface="Lato"/>
                <a:sym typeface="Lato"/>
              </a:rPr>
              <a:t>CHALLENGE  PACKAGE</a:t>
            </a:r>
            <a:endParaRPr sz="1100" b="1">
              <a:solidFill>
                <a:srgbClr val="1D2933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00" name="Google Shape;100;p14"/>
          <p:cNvGrpSpPr/>
          <p:nvPr/>
        </p:nvGrpSpPr>
        <p:grpSpPr>
          <a:xfrm>
            <a:off x="3924400" y="4467225"/>
            <a:ext cx="1767600" cy="3384050"/>
            <a:chOff x="163000" y="4543425"/>
            <a:chExt cx="1767600" cy="3384050"/>
          </a:xfrm>
        </p:grpSpPr>
        <p:sp>
          <p:nvSpPr>
            <p:cNvPr id="101" name="Google Shape;101;p14"/>
            <p:cNvSpPr/>
            <p:nvPr/>
          </p:nvSpPr>
          <p:spPr>
            <a:xfrm>
              <a:off x="163000" y="4543425"/>
              <a:ext cx="1767600" cy="1035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5862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 rot="10800000">
              <a:off x="163025" y="4646975"/>
              <a:ext cx="1765800" cy="32805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4"/>
          <p:cNvSpPr txBox="1"/>
          <p:nvPr/>
        </p:nvSpPr>
        <p:spPr>
          <a:xfrm>
            <a:off x="3934900" y="4559000"/>
            <a:ext cx="1767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1D2933"/>
                </a:solidFill>
                <a:latin typeface="Lato"/>
                <a:ea typeface="Lato"/>
                <a:cs typeface="Lato"/>
                <a:sym typeface="Lato"/>
              </a:rPr>
              <a:t>PLAYERS  PACKAGE</a:t>
            </a:r>
            <a:endParaRPr sz="1100" b="1">
              <a:solidFill>
                <a:srgbClr val="1D2933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04" name="Google Shape;104;p14"/>
          <p:cNvGrpSpPr/>
          <p:nvPr/>
        </p:nvGrpSpPr>
        <p:grpSpPr>
          <a:xfrm>
            <a:off x="5840950" y="4467225"/>
            <a:ext cx="1767600" cy="3384050"/>
            <a:chOff x="163000" y="4543425"/>
            <a:chExt cx="1767600" cy="3384050"/>
          </a:xfrm>
        </p:grpSpPr>
        <p:sp>
          <p:nvSpPr>
            <p:cNvPr id="105" name="Google Shape;105;p14"/>
            <p:cNvSpPr/>
            <p:nvPr/>
          </p:nvSpPr>
          <p:spPr>
            <a:xfrm>
              <a:off x="163000" y="4543425"/>
              <a:ext cx="1767600" cy="1035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6677D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 rot="10800000">
              <a:off x="163025" y="4646975"/>
              <a:ext cx="1765800" cy="32805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14"/>
          <p:cNvSpPr txBox="1"/>
          <p:nvPr/>
        </p:nvSpPr>
        <p:spPr>
          <a:xfrm>
            <a:off x="5841100" y="4559000"/>
            <a:ext cx="1767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1D2933"/>
                </a:solidFill>
                <a:latin typeface="Lato"/>
                <a:ea typeface="Lato"/>
                <a:cs typeface="Lato"/>
                <a:sym typeface="Lato"/>
              </a:rPr>
              <a:t>ACADEMY  PACKAGE</a:t>
            </a:r>
            <a:endParaRPr sz="1100" b="1">
              <a:solidFill>
                <a:srgbClr val="1D293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163000" y="5120225"/>
            <a:ext cx="1767600" cy="7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33D9B2"/>
                </a:solidFill>
                <a:latin typeface="Lato"/>
                <a:ea typeface="Lato"/>
                <a:cs typeface="Lato"/>
                <a:sym typeface="Lato"/>
              </a:rPr>
              <a:t>$140</a:t>
            </a:r>
            <a:r>
              <a:rPr lang="en" sz="2000" b="1">
                <a:solidFill>
                  <a:srgbClr val="33D9B2"/>
                </a:solidFill>
                <a:latin typeface="Lato"/>
                <a:ea typeface="Lato"/>
                <a:cs typeface="Lato"/>
                <a:sym typeface="Lato"/>
              </a:rPr>
              <a:t>/</a:t>
            </a:r>
            <a:r>
              <a:rPr lang="en" sz="1800" b="1">
                <a:solidFill>
                  <a:srgbClr val="33D9B2"/>
                </a:solidFill>
                <a:latin typeface="Lato"/>
                <a:ea typeface="Lato"/>
                <a:cs typeface="Lato"/>
                <a:sym typeface="Lato"/>
              </a:rPr>
              <a:t>mo</a:t>
            </a:r>
            <a:endParaRPr sz="1800" b="1">
              <a:solidFill>
                <a:srgbClr val="33D9B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2048950" y="5120225"/>
            <a:ext cx="1767600" cy="7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34ACE0"/>
                </a:solidFill>
                <a:latin typeface="Lato Black"/>
                <a:ea typeface="Lato Black"/>
                <a:cs typeface="Lato Black"/>
                <a:sym typeface="Lato Black"/>
              </a:rPr>
              <a:t>$195</a:t>
            </a:r>
            <a:r>
              <a:rPr lang="en" sz="2000">
                <a:solidFill>
                  <a:srgbClr val="34ACE0"/>
                </a:solidFill>
                <a:latin typeface="Lato Black"/>
                <a:ea typeface="Lato Black"/>
                <a:cs typeface="Lato Black"/>
                <a:sym typeface="Lato Black"/>
              </a:rPr>
              <a:t>/mo</a:t>
            </a:r>
            <a:endParaRPr sz="2000">
              <a:solidFill>
                <a:srgbClr val="34ACE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3934900" y="5120225"/>
            <a:ext cx="1767600" cy="7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F48E03"/>
                </a:solidFill>
                <a:latin typeface="Lato"/>
                <a:ea typeface="Lato"/>
                <a:cs typeface="Lato"/>
                <a:sym typeface="Lato"/>
              </a:rPr>
              <a:t>$295</a:t>
            </a:r>
            <a:r>
              <a:rPr lang="en" sz="2000" b="1">
                <a:solidFill>
                  <a:srgbClr val="F48E03"/>
                </a:solidFill>
                <a:latin typeface="Lato"/>
                <a:ea typeface="Lato"/>
                <a:cs typeface="Lato"/>
                <a:sym typeface="Lato"/>
              </a:rPr>
              <a:t>/</a:t>
            </a:r>
            <a:r>
              <a:rPr lang="en" sz="1800" b="1">
                <a:solidFill>
                  <a:srgbClr val="F48E03"/>
                </a:solidFill>
                <a:latin typeface="Lato"/>
                <a:ea typeface="Lato"/>
                <a:cs typeface="Lato"/>
                <a:sym typeface="Lato"/>
              </a:rPr>
              <a:t>mo</a:t>
            </a:r>
            <a:endParaRPr sz="1800" b="1">
              <a:solidFill>
                <a:srgbClr val="F48E0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p14"/>
          <p:cNvSpPr txBox="1"/>
          <p:nvPr/>
        </p:nvSpPr>
        <p:spPr>
          <a:xfrm>
            <a:off x="5841100" y="5120225"/>
            <a:ext cx="1767600" cy="7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6677DE"/>
                </a:solidFill>
                <a:latin typeface="Lato"/>
                <a:ea typeface="Lato"/>
                <a:cs typeface="Lato"/>
                <a:sym typeface="Lato"/>
              </a:rPr>
              <a:t>$395</a:t>
            </a:r>
            <a:r>
              <a:rPr lang="en" sz="2000" b="1">
                <a:solidFill>
                  <a:srgbClr val="6677DE"/>
                </a:solidFill>
                <a:latin typeface="Lato"/>
                <a:ea typeface="Lato"/>
                <a:cs typeface="Lato"/>
                <a:sym typeface="Lato"/>
              </a:rPr>
              <a:t>/</a:t>
            </a:r>
            <a:r>
              <a:rPr lang="en" sz="1800" b="1">
                <a:solidFill>
                  <a:srgbClr val="6677DE"/>
                </a:solidFill>
                <a:latin typeface="Lato"/>
                <a:ea typeface="Lato"/>
                <a:cs typeface="Lato"/>
                <a:sym typeface="Lato"/>
              </a:rPr>
              <a:t>mo</a:t>
            </a:r>
            <a:endParaRPr sz="1800" b="1">
              <a:solidFill>
                <a:srgbClr val="6677D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Google Shape;112;p14"/>
          <p:cNvSpPr txBox="1"/>
          <p:nvPr/>
        </p:nvSpPr>
        <p:spPr>
          <a:xfrm>
            <a:off x="2048800" y="5908250"/>
            <a:ext cx="1767600" cy="18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$390 per semester</a:t>
            </a:r>
            <a:endParaRPr sz="1200" b="1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(8) Academy Classes</a:t>
            </a:r>
            <a:endParaRPr sz="1100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(4) Op 36 9-Hole Events</a:t>
            </a:r>
            <a:endParaRPr sz="1100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Op 36 Mobile App</a:t>
            </a:r>
            <a:endParaRPr sz="1100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163000" y="5908250"/>
            <a:ext cx="1767600" cy="18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$280 per semester</a:t>
            </a:r>
            <a:endParaRPr sz="1200" b="1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(8) Academy Classes</a:t>
            </a:r>
            <a:endParaRPr sz="1100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Op 36 Mobile App</a:t>
            </a:r>
            <a:endParaRPr sz="1100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4" name="Google Shape;114;p14"/>
          <p:cNvSpPr txBox="1"/>
          <p:nvPr/>
        </p:nvSpPr>
        <p:spPr>
          <a:xfrm>
            <a:off x="3934900" y="5908250"/>
            <a:ext cx="1767600" cy="18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$590 per semester</a:t>
            </a:r>
            <a:endParaRPr sz="1200" b="1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(8) Academy Classes</a:t>
            </a:r>
            <a:endParaRPr sz="1100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(4) Op 36 9-Hole Events</a:t>
            </a:r>
            <a:endParaRPr sz="1100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(8) Supervised Practices</a:t>
            </a:r>
            <a:endParaRPr sz="1100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Op 36 Mobile App</a:t>
            </a:r>
            <a:endParaRPr sz="1100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5" name="Google Shape;115;p14"/>
          <p:cNvSpPr txBox="1"/>
          <p:nvPr/>
        </p:nvSpPr>
        <p:spPr>
          <a:xfrm>
            <a:off x="5800000" y="5908250"/>
            <a:ext cx="1808700" cy="18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$790 per semester</a:t>
            </a:r>
            <a:endParaRPr sz="1200" b="1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(8) Academy Classes</a:t>
            </a:r>
            <a:endParaRPr sz="1100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(4) Op 36 9-Hole Events</a:t>
            </a:r>
            <a:endParaRPr sz="1100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(8) Supervised Practices</a:t>
            </a:r>
            <a:endParaRPr sz="1100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(2) 40 Min Private Lessons</a:t>
            </a:r>
            <a:endParaRPr sz="1100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Op 36 Mobile App</a:t>
            </a:r>
            <a:endParaRPr sz="1100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16" name="Google Shape;116;p14"/>
          <p:cNvCxnSpPr/>
          <p:nvPr/>
        </p:nvCxnSpPr>
        <p:spPr>
          <a:xfrm>
            <a:off x="285750" y="5081600"/>
            <a:ext cx="1547700" cy="0"/>
          </a:xfrm>
          <a:prstGeom prst="straightConnector1">
            <a:avLst/>
          </a:prstGeom>
          <a:noFill/>
          <a:ln w="9525" cap="flat" cmpd="sng">
            <a:solidFill>
              <a:srgbClr val="33D9B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117;p14"/>
          <p:cNvCxnSpPr/>
          <p:nvPr/>
        </p:nvCxnSpPr>
        <p:spPr>
          <a:xfrm>
            <a:off x="285750" y="5842025"/>
            <a:ext cx="1547700" cy="0"/>
          </a:xfrm>
          <a:prstGeom prst="straightConnector1">
            <a:avLst/>
          </a:prstGeom>
          <a:noFill/>
          <a:ln w="9525" cap="flat" cmpd="sng">
            <a:solidFill>
              <a:srgbClr val="33D9B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" name="Google Shape;118;p14"/>
          <p:cNvCxnSpPr/>
          <p:nvPr/>
        </p:nvCxnSpPr>
        <p:spPr>
          <a:xfrm>
            <a:off x="2163050" y="5081600"/>
            <a:ext cx="1547700" cy="0"/>
          </a:xfrm>
          <a:prstGeom prst="straightConnector1">
            <a:avLst/>
          </a:prstGeom>
          <a:noFill/>
          <a:ln w="9525" cap="flat" cmpd="sng">
            <a:solidFill>
              <a:srgbClr val="34ACE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" name="Google Shape;119;p14"/>
          <p:cNvCxnSpPr/>
          <p:nvPr/>
        </p:nvCxnSpPr>
        <p:spPr>
          <a:xfrm>
            <a:off x="2158013" y="5842025"/>
            <a:ext cx="1547700" cy="0"/>
          </a:xfrm>
          <a:prstGeom prst="straightConnector1">
            <a:avLst/>
          </a:prstGeom>
          <a:noFill/>
          <a:ln w="9525" cap="flat" cmpd="sng">
            <a:solidFill>
              <a:srgbClr val="34ACE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" name="Google Shape;120;p14"/>
          <p:cNvCxnSpPr/>
          <p:nvPr/>
        </p:nvCxnSpPr>
        <p:spPr>
          <a:xfrm>
            <a:off x="4054025" y="5081600"/>
            <a:ext cx="1547700" cy="0"/>
          </a:xfrm>
          <a:prstGeom prst="straightConnector1">
            <a:avLst/>
          </a:prstGeom>
          <a:noFill/>
          <a:ln w="9525" cap="flat" cmpd="sng">
            <a:solidFill>
              <a:srgbClr val="F586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4"/>
          <p:cNvCxnSpPr/>
          <p:nvPr/>
        </p:nvCxnSpPr>
        <p:spPr>
          <a:xfrm>
            <a:off x="4032038" y="5842025"/>
            <a:ext cx="1547700" cy="0"/>
          </a:xfrm>
          <a:prstGeom prst="straightConnector1">
            <a:avLst/>
          </a:prstGeom>
          <a:noFill/>
          <a:ln w="9525" cap="flat" cmpd="sng">
            <a:solidFill>
              <a:srgbClr val="F5862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4"/>
          <p:cNvCxnSpPr/>
          <p:nvPr/>
        </p:nvCxnSpPr>
        <p:spPr>
          <a:xfrm>
            <a:off x="5945000" y="5081600"/>
            <a:ext cx="1547700" cy="0"/>
          </a:xfrm>
          <a:prstGeom prst="straightConnector1">
            <a:avLst/>
          </a:prstGeom>
          <a:noFill/>
          <a:ln w="9525" cap="flat" cmpd="sng">
            <a:solidFill>
              <a:srgbClr val="6677D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123;p14"/>
          <p:cNvCxnSpPr/>
          <p:nvPr/>
        </p:nvCxnSpPr>
        <p:spPr>
          <a:xfrm>
            <a:off x="5950013" y="5842025"/>
            <a:ext cx="1547700" cy="0"/>
          </a:xfrm>
          <a:prstGeom prst="straightConnector1">
            <a:avLst/>
          </a:prstGeom>
          <a:noFill/>
          <a:ln w="9525" cap="flat" cmpd="sng">
            <a:solidFill>
              <a:srgbClr val="6677D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" name="Google Shape;124;p14"/>
          <p:cNvSpPr txBox="1"/>
          <p:nvPr/>
        </p:nvSpPr>
        <p:spPr>
          <a:xfrm>
            <a:off x="2043700" y="4261050"/>
            <a:ext cx="17676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D2933"/>
                </a:solidFill>
                <a:latin typeface="Lato Black"/>
                <a:ea typeface="Lato Black"/>
                <a:cs typeface="Lato Black"/>
                <a:sym typeface="Lato Black"/>
              </a:rPr>
              <a:t>MOST POPULAR</a:t>
            </a:r>
            <a:endParaRPr sz="1100">
              <a:solidFill>
                <a:srgbClr val="1D2933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58100"/>
            <a:ext cx="7772402" cy="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5"/>
          <p:cNvSpPr txBox="1"/>
          <p:nvPr/>
        </p:nvSpPr>
        <p:spPr>
          <a:xfrm>
            <a:off x="26350" y="236475"/>
            <a:ext cx="7772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Hidden Lake Golf Club</a:t>
            </a:r>
            <a:endParaRPr sz="2600" b="1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1" name="Google Shape;131;p15"/>
          <p:cNvPicPr preferRelativeResize="0"/>
          <p:nvPr/>
        </p:nvPicPr>
        <p:blipFill rotWithShape="1">
          <a:blip r:embed="rId4">
            <a:alphaModFix/>
          </a:blip>
          <a:srcRect t="4685" b="4685"/>
          <a:stretch/>
        </p:blipFill>
        <p:spPr>
          <a:xfrm>
            <a:off x="714775" y="199837"/>
            <a:ext cx="619125" cy="56108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5"/>
          <p:cNvSpPr txBox="1"/>
          <p:nvPr/>
        </p:nvSpPr>
        <p:spPr>
          <a:xfrm>
            <a:off x="4142275" y="5255975"/>
            <a:ext cx="2336100" cy="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en" sz="2200">
                <a:solidFill>
                  <a:srgbClr val="F58620"/>
                </a:solidFill>
                <a:latin typeface="Lato Black"/>
                <a:ea typeface="Lato Black"/>
                <a:cs typeface="Lato Black"/>
                <a:sym typeface="Lato Black"/>
              </a:rPr>
              <a:t>9-HOLE EVENTS</a:t>
            </a:r>
            <a:endParaRPr sz="2200">
              <a:solidFill>
                <a:srgbClr val="F5862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133" name="Google Shape;133;p15"/>
          <p:cNvCxnSpPr/>
          <p:nvPr/>
        </p:nvCxnSpPr>
        <p:spPr>
          <a:xfrm rot="10800000" flipH="1">
            <a:off x="0" y="935975"/>
            <a:ext cx="7772700" cy="23700"/>
          </a:xfrm>
          <a:prstGeom prst="straightConnector1">
            <a:avLst/>
          </a:prstGeom>
          <a:noFill/>
          <a:ln w="38100" cap="flat" cmpd="sng">
            <a:solidFill>
              <a:srgbClr val="34ACE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4" name="Google Shape;13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3371" y="5311262"/>
            <a:ext cx="2878903" cy="42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5"/>
          <p:cNvSpPr txBox="1"/>
          <p:nvPr/>
        </p:nvSpPr>
        <p:spPr>
          <a:xfrm>
            <a:off x="342700" y="5870400"/>
            <a:ext cx="7139700" cy="8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The </a:t>
            </a:r>
            <a:r>
              <a:rPr lang="en" b="1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Operation 36</a:t>
            </a:r>
            <a:r>
              <a:rPr lang="en">
                <a:solidFill>
                  <a:srgbClr val="36434E"/>
                </a:solidFill>
                <a:latin typeface="Quicksand"/>
                <a:ea typeface="Quicksand"/>
                <a:cs typeface="Quicksand"/>
                <a:sym typeface="Quicksand"/>
              </a:rPr>
              <a:t>®</a:t>
            </a:r>
            <a:r>
              <a:rPr lang="en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 9-Hole Events provide a great experience for students to challenge themselves and test their skills on the course. No previous experience needed! Use the Operation 36 Mobile App to log casual rounds for practice.</a:t>
            </a:r>
            <a:endParaRPr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15"/>
          <p:cNvSpPr/>
          <p:nvPr/>
        </p:nvSpPr>
        <p:spPr>
          <a:xfrm>
            <a:off x="264913" y="7209340"/>
            <a:ext cx="1461300" cy="256500"/>
          </a:xfrm>
          <a:prstGeom prst="roundRect">
            <a:avLst>
              <a:gd name="adj" fmla="val 16667"/>
            </a:avLst>
          </a:prstGeom>
          <a:solidFill>
            <a:srgbClr val="33D9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D2933"/>
                </a:solidFill>
                <a:latin typeface="Lato"/>
                <a:ea typeface="Lato"/>
                <a:cs typeface="Lato"/>
                <a:sym typeface="Lato"/>
              </a:rPr>
              <a:t>Semester 1</a:t>
            </a:r>
            <a:endParaRPr sz="1200" b="1">
              <a:solidFill>
                <a:srgbClr val="1D293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p15"/>
          <p:cNvSpPr/>
          <p:nvPr/>
        </p:nvSpPr>
        <p:spPr>
          <a:xfrm>
            <a:off x="264913" y="7556536"/>
            <a:ext cx="1461300" cy="256500"/>
          </a:xfrm>
          <a:prstGeom prst="roundRect">
            <a:avLst>
              <a:gd name="adj" fmla="val 16667"/>
            </a:avLst>
          </a:prstGeom>
          <a:solidFill>
            <a:srgbClr val="34AC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D2933"/>
                </a:solidFill>
                <a:latin typeface="Lato"/>
                <a:ea typeface="Lato"/>
                <a:cs typeface="Lato"/>
                <a:sym typeface="Lato"/>
              </a:rPr>
              <a:t>Semester 2</a:t>
            </a:r>
            <a:endParaRPr sz="1200" b="1">
              <a:solidFill>
                <a:srgbClr val="1D293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p15"/>
          <p:cNvSpPr/>
          <p:nvPr/>
        </p:nvSpPr>
        <p:spPr>
          <a:xfrm>
            <a:off x="264913" y="7903732"/>
            <a:ext cx="1461300" cy="256500"/>
          </a:xfrm>
          <a:prstGeom prst="roundRect">
            <a:avLst>
              <a:gd name="adj" fmla="val 16667"/>
            </a:avLst>
          </a:prstGeom>
          <a:solidFill>
            <a:srgbClr val="F48E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D2933"/>
                </a:solidFill>
                <a:latin typeface="Lato"/>
                <a:ea typeface="Lato"/>
                <a:cs typeface="Lato"/>
                <a:sym typeface="Lato"/>
              </a:rPr>
              <a:t>Semester 3</a:t>
            </a:r>
            <a:endParaRPr sz="1200" b="1">
              <a:solidFill>
                <a:srgbClr val="1D293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9" name="Google Shape;139;p15"/>
          <p:cNvSpPr/>
          <p:nvPr/>
        </p:nvSpPr>
        <p:spPr>
          <a:xfrm>
            <a:off x="264913" y="8250929"/>
            <a:ext cx="1461300" cy="256500"/>
          </a:xfrm>
          <a:prstGeom prst="roundRect">
            <a:avLst>
              <a:gd name="adj" fmla="val 16667"/>
            </a:avLst>
          </a:prstGeom>
          <a:solidFill>
            <a:srgbClr val="6677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D2933"/>
                </a:solidFill>
                <a:latin typeface="Lato"/>
                <a:ea typeface="Lato"/>
                <a:cs typeface="Lato"/>
                <a:sym typeface="Lato"/>
              </a:rPr>
              <a:t>Semester 4</a:t>
            </a:r>
            <a:endParaRPr sz="1200" b="1">
              <a:solidFill>
                <a:srgbClr val="1D293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0" name="Google Shape;140;p15"/>
          <p:cNvSpPr/>
          <p:nvPr/>
        </p:nvSpPr>
        <p:spPr>
          <a:xfrm>
            <a:off x="1783304" y="7209343"/>
            <a:ext cx="1296600" cy="256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33D9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5/14 or 5/17</a:t>
            </a:r>
            <a:endParaRPr sz="1200" b="1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1" name="Google Shape;141;p15"/>
          <p:cNvSpPr/>
          <p:nvPr/>
        </p:nvSpPr>
        <p:spPr>
          <a:xfrm>
            <a:off x="3160971" y="7209343"/>
            <a:ext cx="1296600" cy="256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33D9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5/28 or 5/31</a:t>
            </a:r>
            <a:endParaRPr sz="1200" b="1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2" name="Google Shape;142;p15"/>
          <p:cNvSpPr/>
          <p:nvPr/>
        </p:nvSpPr>
        <p:spPr>
          <a:xfrm>
            <a:off x="4529812" y="7209343"/>
            <a:ext cx="1296600" cy="256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33D9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6/11 or 6/14</a:t>
            </a:r>
            <a:endParaRPr sz="1200" b="1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3" name="Google Shape;143;p15"/>
          <p:cNvSpPr/>
          <p:nvPr/>
        </p:nvSpPr>
        <p:spPr>
          <a:xfrm>
            <a:off x="5907479" y="7209343"/>
            <a:ext cx="1296600" cy="256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33D9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6/25 or 6/28</a:t>
            </a:r>
            <a:endParaRPr sz="1200" b="1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4" name="Google Shape;144;p15"/>
          <p:cNvSpPr/>
          <p:nvPr/>
        </p:nvSpPr>
        <p:spPr>
          <a:xfrm>
            <a:off x="1783304" y="7556537"/>
            <a:ext cx="1296600" cy="256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34AC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7/9 or 7/12</a:t>
            </a:r>
            <a:endParaRPr sz="1200" b="1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p15"/>
          <p:cNvSpPr/>
          <p:nvPr/>
        </p:nvSpPr>
        <p:spPr>
          <a:xfrm>
            <a:off x="3160971" y="7556537"/>
            <a:ext cx="1296600" cy="256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34AC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7/23 or 7/26</a:t>
            </a:r>
            <a:endParaRPr sz="1200" b="1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" name="Google Shape;146;p15"/>
          <p:cNvSpPr/>
          <p:nvPr/>
        </p:nvSpPr>
        <p:spPr>
          <a:xfrm>
            <a:off x="4529812" y="7556537"/>
            <a:ext cx="1296600" cy="256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34AC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8/6 or 8/9</a:t>
            </a:r>
            <a:endParaRPr sz="1200" b="1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7" name="Google Shape;147;p15"/>
          <p:cNvSpPr/>
          <p:nvPr/>
        </p:nvSpPr>
        <p:spPr>
          <a:xfrm>
            <a:off x="5907479" y="7556537"/>
            <a:ext cx="1296600" cy="256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34AC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8/20 or 8/23</a:t>
            </a:r>
            <a:endParaRPr sz="1200" b="1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8" name="Google Shape;148;p15"/>
          <p:cNvSpPr/>
          <p:nvPr/>
        </p:nvSpPr>
        <p:spPr>
          <a:xfrm>
            <a:off x="1783304" y="7903732"/>
            <a:ext cx="1296600" cy="256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48E0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9/10 </a:t>
            </a:r>
            <a:endParaRPr sz="1200" b="1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9" name="Google Shape;149;p15"/>
          <p:cNvSpPr/>
          <p:nvPr/>
        </p:nvSpPr>
        <p:spPr>
          <a:xfrm>
            <a:off x="3160971" y="7903732"/>
            <a:ext cx="1296600" cy="256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48E0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9/24 </a:t>
            </a:r>
            <a:endParaRPr sz="1200" b="1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0" name="Google Shape;150;p15"/>
          <p:cNvSpPr/>
          <p:nvPr/>
        </p:nvSpPr>
        <p:spPr>
          <a:xfrm>
            <a:off x="4529812" y="7903732"/>
            <a:ext cx="1296600" cy="256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48E0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10/8 </a:t>
            </a:r>
            <a:endParaRPr sz="1200" b="1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1" name="Google Shape;151;p15"/>
          <p:cNvSpPr/>
          <p:nvPr/>
        </p:nvSpPr>
        <p:spPr>
          <a:xfrm>
            <a:off x="5907479" y="7903732"/>
            <a:ext cx="1296600" cy="256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48E0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10/22 </a:t>
            </a:r>
            <a:endParaRPr sz="1200" b="1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2" name="Google Shape;152;p15"/>
          <p:cNvSpPr/>
          <p:nvPr/>
        </p:nvSpPr>
        <p:spPr>
          <a:xfrm>
            <a:off x="1783304" y="8250926"/>
            <a:ext cx="1296600" cy="256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6677D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NA</a:t>
            </a:r>
            <a:endParaRPr sz="1200" b="1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3" name="Google Shape;153;p15"/>
          <p:cNvSpPr/>
          <p:nvPr/>
        </p:nvSpPr>
        <p:spPr>
          <a:xfrm>
            <a:off x="3160971" y="8250926"/>
            <a:ext cx="1296600" cy="256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6677D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NA</a:t>
            </a:r>
            <a:endParaRPr sz="1200" b="1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4" name="Google Shape;154;p15"/>
          <p:cNvSpPr/>
          <p:nvPr/>
        </p:nvSpPr>
        <p:spPr>
          <a:xfrm>
            <a:off x="4529812" y="8250926"/>
            <a:ext cx="1296600" cy="256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6677D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NA</a:t>
            </a:r>
            <a:endParaRPr sz="1200" b="1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p15"/>
          <p:cNvSpPr/>
          <p:nvPr/>
        </p:nvSpPr>
        <p:spPr>
          <a:xfrm>
            <a:off x="5907479" y="8250926"/>
            <a:ext cx="1296600" cy="256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6677D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NA</a:t>
            </a:r>
            <a:endParaRPr sz="1200" b="1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6" name="Google Shape;156;p15"/>
          <p:cNvSpPr/>
          <p:nvPr/>
        </p:nvSpPr>
        <p:spPr>
          <a:xfrm>
            <a:off x="1754947" y="6891100"/>
            <a:ext cx="5448900" cy="256500"/>
          </a:xfrm>
          <a:prstGeom prst="rect">
            <a:avLst/>
          </a:prstGeom>
          <a:solidFill>
            <a:srgbClr val="3643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TUESDAYS</a:t>
            </a:r>
            <a:r>
              <a:rPr lang="en" sz="9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     </a:t>
            </a:r>
            <a:r>
              <a:rPr lang="en" sz="10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(6:00 PM TEE TIME APPROX)</a:t>
            </a:r>
            <a:endParaRPr sz="100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57" name="Google Shape;157;p15"/>
          <p:cNvSpPr txBox="1"/>
          <p:nvPr/>
        </p:nvSpPr>
        <p:spPr>
          <a:xfrm>
            <a:off x="26350" y="8772300"/>
            <a:ext cx="7730700" cy="8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9-Hole events for Semester 3 will probably be held on Sunday afternoons due to reducing daylight hours. </a:t>
            </a:r>
            <a:endParaRPr sz="1200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Start time will be 4:00 PM. TBA. </a:t>
            </a:r>
            <a:endParaRPr sz="1200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Ready to get started? Email which semester you want to start and the class schedule (day &amp; time)</a:t>
            </a:r>
            <a:endParaRPr sz="1200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to: David at </a:t>
            </a:r>
            <a:r>
              <a:rPr lang="en" sz="1200" b="1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dbanks@clublink.ca</a:t>
            </a:r>
            <a:r>
              <a:rPr lang="en" sz="1200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200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8" name="Google Shape;158;p15"/>
          <p:cNvSpPr/>
          <p:nvPr/>
        </p:nvSpPr>
        <p:spPr>
          <a:xfrm>
            <a:off x="422350" y="1594506"/>
            <a:ext cx="1524000" cy="352500"/>
          </a:xfrm>
          <a:prstGeom prst="roundRect">
            <a:avLst>
              <a:gd name="adj" fmla="val 16667"/>
            </a:avLst>
          </a:prstGeom>
          <a:solidFill>
            <a:srgbClr val="33D9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5"/>
          <p:cNvSpPr/>
          <p:nvPr/>
        </p:nvSpPr>
        <p:spPr>
          <a:xfrm>
            <a:off x="2174950" y="1594506"/>
            <a:ext cx="1524000" cy="352500"/>
          </a:xfrm>
          <a:prstGeom prst="roundRect">
            <a:avLst>
              <a:gd name="adj" fmla="val 16667"/>
            </a:avLst>
          </a:prstGeom>
          <a:solidFill>
            <a:srgbClr val="34AC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5"/>
          <p:cNvSpPr/>
          <p:nvPr/>
        </p:nvSpPr>
        <p:spPr>
          <a:xfrm>
            <a:off x="3927550" y="1594506"/>
            <a:ext cx="1524000" cy="352500"/>
          </a:xfrm>
          <a:prstGeom prst="roundRect">
            <a:avLst>
              <a:gd name="adj" fmla="val 16667"/>
            </a:avLst>
          </a:prstGeom>
          <a:solidFill>
            <a:srgbClr val="F48E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5"/>
          <p:cNvSpPr/>
          <p:nvPr/>
        </p:nvSpPr>
        <p:spPr>
          <a:xfrm>
            <a:off x="5680150" y="1594506"/>
            <a:ext cx="1524000" cy="352500"/>
          </a:xfrm>
          <a:prstGeom prst="roundRect">
            <a:avLst>
              <a:gd name="adj" fmla="val 16667"/>
            </a:avLst>
          </a:prstGeom>
          <a:solidFill>
            <a:srgbClr val="6677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5"/>
          <p:cNvSpPr/>
          <p:nvPr/>
        </p:nvSpPr>
        <p:spPr>
          <a:xfrm>
            <a:off x="422350" y="1594506"/>
            <a:ext cx="15240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1D2933"/>
                </a:solidFill>
                <a:latin typeface="Lato"/>
                <a:ea typeface="Lato"/>
                <a:cs typeface="Lato"/>
                <a:sym typeface="Lato"/>
              </a:rPr>
              <a:t>MAY 3th - JUNE 25th </a:t>
            </a:r>
            <a:endParaRPr sz="1000" b="1">
              <a:solidFill>
                <a:srgbClr val="1D293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3" name="Google Shape;163;p15"/>
          <p:cNvSpPr/>
          <p:nvPr/>
        </p:nvSpPr>
        <p:spPr>
          <a:xfrm>
            <a:off x="422350" y="1248688"/>
            <a:ext cx="1524000" cy="2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434E"/>
                </a:solidFill>
                <a:latin typeface="Lato Black"/>
                <a:ea typeface="Lato Black"/>
                <a:cs typeface="Lato Black"/>
                <a:sym typeface="Lato Black"/>
              </a:rPr>
              <a:t>SEMESTER 1</a:t>
            </a:r>
            <a:endParaRPr sz="1800">
              <a:solidFill>
                <a:srgbClr val="36434E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64" name="Google Shape;164;p15"/>
          <p:cNvSpPr/>
          <p:nvPr/>
        </p:nvSpPr>
        <p:spPr>
          <a:xfrm>
            <a:off x="2174950" y="1594506"/>
            <a:ext cx="15240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1D2933"/>
                </a:solidFill>
                <a:latin typeface="Lato"/>
                <a:ea typeface="Lato"/>
                <a:cs typeface="Lato"/>
                <a:sym typeface="Lato"/>
              </a:rPr>
              <a:t>JUNE 28th - AUG 20th</a:t>
            </a:r>
            <a:r>
              <a:rPr lang="en" sz="1000" b="1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000" b="1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5" name="Google Shape;165;p15"/>
          <p:cNvSpPr/>
          <p:nvPr/>
        </p:nvSpPr>
        <p:spPr>
          <a:xfrm>
            <a:off x="2174950" y="1248688"/>
            <a:ext cx="1524000" cy="2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434E"/>
                </a:solidFill>
                <a:latin typeface="Lato Black"/>
                <a:ea typeface="Lato Black"/>
                <a:cs typeface="Lato Black"/>
                <a:sym typeface="Lato Black"/>
              </a:rPr>
              <a:t>SEMESTER 2</a:t>
            </a:r>
            <a:endParaRPr sz="1800">
              <a:solidFill>
                <a:srgbClr val="36434E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66" name="Google Shape;166;p15"/>
          <p:cNvSpPr/>
          <p:nvPr/>
        </p:nvSpPr>
        <p:spPr>
          <a:xfrm>
            <a:off x="3927550" y="1594506"/>
            <a:ext cx="15240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1D2933"/>
                </a:solidFill>
                <a:latin typeface="Lato"/>
                <a:ea typeface="Lato"/>
                <a:cs typeface="Lato"/>
                <a:sym typeface="Lato"/>
              </a:rPr>
              <a:t>AUG 30th - OCT 21st </a:t>
            </a:r>
            <a:endParaRPr sz="1000" b="1">
              <a:solidFill>
                <a:srgbClr val="1D293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7" name="Google Shape;167;p15"/>
          <p:cNvSpPr/>
          <p:nvPr/>
        </p:nvSpPr>
        <p:spPr>
          <a:xfrm>
            <a:off x="3927550" y="1248688"/>
            <a:ext cx="1524000" cy="2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434E"/>
                </a:solidFill>
                <a:latin typeface="Lato Black"/>
                <a:ea typeface="Lato Black"/>
                <a:cs typeface="Lato Black"/>
                <a:sym typeface="Lato Black"/>
              </a:rPr>
              <a:t>SEMESTER 3</a:t>
            </a:r>
            <a:endParaRPr sz="1800">
              <a:solidFill>
                <a:srgbClr val="36434E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68" name="Google Shape;168;p15"/>
          <p:cNvSpPr/>
          <p:nvPr/>
        </p:nvSpPr>
        <p:spPr>
          <a:xfrm>
            <a:off x="5680150" y="1594506"/>
            <a:ext cx="15240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1D2933"/>
                </a:solidFill>
                <a:latin typeface="Lato"/>
                <a:ea typeface="Lato"/>
                <a:cs typeface="Lato"/>
                <a:sym typeface="Lato"/>
              </a:rPr>
              <a:t>TBA </a:t>
            </a:r>
            <a:endParaRPr sz="1000" b="1">
              <a:solidFill>
                <a:srgbClr val="1D293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" name="Google Shape;169;p15"/>
          <p:cNvSpPr/>
          <p:nvPr/>
        </p:nvSpPr>
        <p:spPr>
          <a:xfrm>
            <a:off x="5680150" y="1248688"/>
            <a:ext cx="1524000" cy="2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434E"/>
                </a:solidFill>
                <a:latin typeface="Lato Black"/>
                <a:ea typeface="Lato Black"/>
                <a:cs typeface="Lato Black"/>
                <a:sym typeface="Lato Black"/>
              </a:rPr>
              <a:t>SEMESTER 4</a:t>
            </a:r>
            <a:endParaRPr sz="1800">
              <a:solidFill>
                <a:srgbClr val="36434E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70" name="Google Shape;170;p15"/>
          <p:cNvSpPr txBox="1"/>
          <p:nvPr/>
        </p:nvSpPr>
        <p:spPr>
          <a:xfrm>
            <a:off x="-15325" y="2064025"/>
            <a:ext cx="77724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We split our academy into semesters.  Once enrolled in a class you hold your spot for the entire semester as well as </a:t>
            </a:r>
            <a:endParaRPr sz="1100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priority for future semesters.  If you would like to drop enrollment your spot may be filled by wait-listed students.</a:t>
            </a:r>
            <a:endParaRPr sz="1100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1" name="Google Shape;171;p15"/>
          <p:cNvCxnSpPr/>
          <p:nvPr/>
        </p:nvCxnSpPr>
        <p:spPr>
          <a:xfrm>
            <a:off x="360563" y="2713575"/>
            <a:ext cx="7038900" cy="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2" name="Google Shape;172;p15"/>
          <p:cNvSpPr txBox="1"/>
          <p:nvPr/>
        </p:nvSpPr>
        <p:spPr>
          <a:xfrm>
            <a:off x="352425" y="2974250"/>
            <a:ext cx="32853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4ACE0"/>
                </a:solidFill>
                <a:latin typeface="Lato Black"/>
                <a:ea typeface="Lato Black"/>
                <a:cs typeface="Lato Black"/>
                <a:sym typeface="Lato Black"/>
              </a:rPr>
              <a:t>ACADEMY CLASS SCHEDULE</a:t>
            </a:r>
            <a:endParaRPr sz="1800">
              <a:solidFill>
                <a:srgbClr val="34ACE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73" name="Google Shape;173;p15"/>
          <p:cNvSpPr/>
          <p:nvPr/>
        </p:nvSpPr>
        <p:spPr>
          <a:xfrm>
            <a:off x="3699110" y="3356260"/>
            <a:ext cx="1188000" cy="308700"/>
          </a:xfrm>
          <a:prstGeom prst="rect">
            <a:avLst/>
          </a:prstGeom>
          <a:noFill/>
          <a:ln w="9525" cap="flat" cmpd="sng">
            <a:solidFill>
              <a:srgbClr val="34AC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800" b="1">
              <a:solidFill>
                <a:srgbClr val="36434E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36434E"/>
                </a:solidFill>
                <a:latin typeface="Quicksand"/>
                <a:ea typeface="Quicksand"/>
                <a:cs typeface="Quicksand"/>
                <a:sym typeface="Quicksand"/>
              </a:rPr>
              <a:t>5:30-6:30 PM</a:t>
            </a:r>
            <a:endParaRPr sz="1100" b="1">
              <a:solidFill>
                <a:srgbClr val="36434E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4" name="Google Shape;174;p15"/>
          <p:cNvSpPr/>
          <p:nvPr/>
        </p:nvSpPr>
        <p:spPr>
          <a:xfrm>
            <a:off x="3699110" y="3710280"/>
            <a:ext cx="1188000" cy="308700"/>
          </a:xfrm>
          <a:prstGeom prst="rect">
            <a:avLst/>
          </a:prstGeom>
          <a:noFill/>
          <a:ln w="9525" cap="flat" cmpd="sng">
            <a:solidFill>
              <a:srgbClr val="34AC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36434E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36434E"/>
                </a:solidFill>
                <a:latin typeface="Quicksand"/>
                <a:ea typeface="Quicksand"/>
                <a:cs typeface="Quicksand"/>
                <a:sym typeface="Quicksand"/>
              </a:rPr>
              <a:t>6:30-7:30 PM</a:t>
            </a:r>
            <a:endParaRPr sz="1100" b="1">
              <a:solidFill>
                <a:srgbClr val="36434E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5" name="Google Shape;175;p15"/>
          <p:cNvSpPr/>
          <p:nvPr/>
        </p:nvSpPr>
        <p:spPr>
          <a:xfrm>
            <a:off x="3699110" y="4060898"/>
            <a:ext cx="1188000" cy="308700"/>
          </a:xfrm>
          <a:prstGeom prst="rect">
            <a:avLst/>
          </a:prstGeom>
          <a:noFill/>
          <a:ln w="9525" cap="flat" cmpd="sng">
            <a:solidFill>
              <a:srgbClr val="34AC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36434E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6" name="Google Shape;176;p15"/>
          <p:cNvSpPr/>
          <p:nvPr/>
        </p:nvSpPr>
        <p:spPr>
          <a:xfrm>
            <a:off x="3699110" y="4411898"/>
            <a:ext cx="1188000" cy="308700"/>
          </a:xfrm>
          <a:prstGeom prst="rect">
            <a:avLst/>
          </a:prstGeom>
          <a:noFill/>
          <a:ln w="9525" cap="flat" cmpd="sng">
            <a:solidFill>
              <a:srgbClr val="34AC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36434E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7" name="Google Shape;177;p15"/>
          <p:cNvSpPr/>
          <p:nvPr/>
        </p:nvSpPr>
        <p:spPr>
          <a:xfrm>
            <a:off x="4948552" y="3356260"/>
            <a:ext cx="1188000" cy="308700"/>
          </a:xfrm>
          <a:prstGeom prst="rect">
            <a:avLst/>
          </a:prstGeom>
          <a:noFill/>
          <a:ln w="9525" cap="flat" cmpd="sng">
            <a:solidFill>
              <a:srgbClr val="34AC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36434E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6434E"/>
                </a:solidFill>
                <a:latin typeface="Quicksand"/>
                <a:ea typeface="Quicksand"/>
                <a:cs typeface="Quicksand"/>
                <a:sym typeface="Quicksand"/>
              </a:rPr>
              <a:t>1</a:t>
            </a:r>
            <a:r>
              <a:rPr lang="en" sz="1100" b="1">
                <a:solidFill>
                  <a:srgbClr val="36434E"/>
                </a:solidFill>
                <a:latin typeface="Quicksand"/>
                <a:ea typeface="Quicksand"/>
                <a:cs typeface="Quicksand"/>
                <a:sym typeface="Quicksand"/>
              </a:rPr>
              <a:t>0:00-11:00 AM</a:t>
            </a:r>
            <a:endParaRPr sz="1100" b="1">
              <a:solidFill>
                <a:srgbClr val="36434E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8" name="Google Shape;178;p15"/>
          <p:cNvSpPr/>
          <p:nvPr/>
        </p:nvSpPr>
        <p:spPr>
          <a:xfrm>
            <a:off x="4948552" y="3710280"/>
            <a:ext cx="1188000" cy="308700"/>
          </a:xfrm>
          <a:prstGeom prst="rect">
            <a:avLst/>
          </a:prstGeom>
          <a:noFill/>
          <a:ln w="9525" cap="flat" cmpd="sng">
            <a:solidFill>
              <a:srgbClr val="34AC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36434E"/>
              </a:solidFill>
              <a:highlight>
                <a:schemeClr val="lt1"/>
              </a:highlight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highlight>
                  <a:schemeClr val="lt1"/>
                </a:highlight>
                <a:latin typeface="Quicksand"/>
                <a:ea typeface="Quicksand"/>
                <a:cs typeface="Quicksand"/>
                <a:sym typeface="Quicksand"/>
              </a:rPr>
              <a:t>THURSDAY</a:t>
            </a:r>
            <a:endParaRPr sz="1200" b="1">
              <a:solidFill>
                <a:schemeClr val="dk1"/>
              </a:solidFill>
              <a:highlight>
                <a:schemeClr val="lt1"/>
              </a:highlight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9" name="Google Shape;179;p15"/>
          <p:cNvSpPr/>
          <p:nvPr/>
        </p:nvSpPr>
        <p:spPr>
          <a:xfrm>
            <a:off x="4948552" y="4060898"/>
            <a:ext cx="1188000" cy="308700"/>
          </a:xfrm>
          <a:prstGeom prst="rect">
            <a:avLst/>
          </a:prstGeom>
          <a:noFill/>
          <a:ln w="9525" cap="flat" cmpd="sng">
            <a:solidFill>
              <a:srgbClr val="34AC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36434E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36434E"/>
                </a:solidFill>
                <a:latin typeface="Quicksand"/>
                <a:ea typeface="Quicksand"/>
                <a:cs typeface="Quicksand"/>
                <a:sym typeface="Quicksand"/>
              </a:rPr>
              <a:t>10:00-11:00 AM</a:t>
            </a:r>
            <a:endParaRPr sz="1100" b="1">
              <a:solidFill>
                <a:srgbClr val="36434E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0" name="Google Shape;180;p15"/>
          <p:cNvSpPr/>
          <p:nvPr/>
        </p:nvSpPr>
        <p:spPr>
          <a:xfrm>
            <a:off x="6198179" y="3356260"/>
            <a:ext cx="1188000" cy="308700"/>
          </a:xfrm>
          <a:prstGeom prst="rect">
            <a:avLst/>
          </a:prstGeom>
          <a:noFill/>
          <a:ln w="9525" cap="flat" cmpd="sng">
            <a:solidFill>
              <a:srgbClr val="34AC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36434E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36434E"/>
                </a:solidFill>
                <a:latin typeface="Quicksand"/>
                <a:ea typeface="Quicksand"/>
                <a:cs typeface="Quicksand"/>
                <a:sym typeface="Quicksand"/>
              </a:rPr>
              <a:t>11:45-12:45 AM</a:t>
            </a:r>
            <a:endParaRPr sz="1100" b="1">
              <a:solidFill>
                <a:srgbClr val="36434E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1" name="Google Shape;181;p15"/>
          <p:cNvSpPr txBox="1"/>
          <p:nvPr/>
        </p:nvSpPr>
        <p:spPr>
          <a:xfrm>
            <a:off x="352425" y="3620650"/>
            <a:ext cx="3346500" cy="14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Explore the dates for the academy and contact coach for availability.  This will be the date and </a:t>
            </a:r>
            <a:endParaRPr sz="1100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time you’ll attend each week throughout the </a:t>
            </a:r>
            <a:endParaRPr sz="1100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entire semester and work through the </a:t>
            </a:r>
            <a:endParaRPr sz="1100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Operation 36</a:t>
            </a:r>
            <a:r>
              <a:rPr lang="en">
                <a:solidFill>
                  <a:srgbClr val="36434E"/>
                </a:solidFill>
                <a:latin typeface="Quicksand"/>
                <a:ea typeface="Quicksand"/>
                <a:cs typeface="Quicksand"/>
                <a:sym typeface="Quicksand"/>
              </a:rPr>
              <a:t>®</a:t>
            </a:r>
            <a:r>
              <a:rPr lang="en" sz="1100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 Curriculum. </a:t>
            </a:r>
            <a:r>
              <a:rPr lang="en" sz="1200">
                <a:solidFill>
                  <a:srgbClr val="36434E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200">
              <a:solidFill>
                <a:srgbClr val="36434E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6434E"/>
                </a:solidFill>
                <a:latin typeface="Lato"/>
                <a:ea typeface="Lato"/>
                <a:cs typeface="Lato"/>
                <a:sym typeface="Lato"/>
              </a:rPr>
              <a:t>4 participant minimum to conduct the class.</a:t>
            </a:r>
            <a:endParaRPr sz="1100">
              <a:solidFill>
                <a:srgbClr val="36434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2" name="Google Shape;182;p15"/>
          <p:cNvSpPr/>
          <p:nvPr/>
        </p:nvSpPr>
        <p:spPr>
          <a:xfrm>
            <a:off x="3699110" y="2974250"/>
            <a:ext cx="1188000" cy="339900"/>
          </a:xfrm>
          <a:prstGeom prst="rect">
            <a:avLst/>
          </a:prstGeom>
          <a:solidFill>
            <a:srgbClr val="3643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WEDNESDAY</a:t>
            </a:r>
            <a:endParaRPr sz="1000"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3" name="Google Shape;183;p15"/>
          <p:cNvSpPr/>
          <p:nvPr/>
        </p:nvSpPr>
        <p:spPr>
          <a:xfrm>
            <a:off x="4948552" y="2974250"/>
            <a:ext cx="1188000" cy="339900"/>
          </a:xfrm>
          <a:prstGeom prst="rect">
            <a:avLst/>
          </a:prstGeom>
          <a:solidFill>
            <a:srgbClr val="3643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TUESDAY</a:t>
            </a:r>
            <a:endParaRPr sz="1000"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4" name="Google Shape;184;p15"/>
          <p:cNvSpPr/>
          <p:nvPr/>
        </p:nvSpPr>
        <p:spPr>
          <a:xfrm>
            <a:off x="6198179" y="2974250"/>
            <a:ext cx="1188000" cy="339900"/>
          </a:xfrm>
          <a:prstGeom prst="rect">
            <a:avLst/>
          </a:prstGeom>
          <a:solidFill>
            <a:srgbClr val="3643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SATURDAY</a:t>
            </a:r>
            <a:endParaRPr sz="1000"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5" name="Google Shape;185;p15"/>
          <p:cNvSpPr txBox="1"/>
          <p:nvPr/>
        </p:nvSpPr>
        <p:spPr>
          <a:xfrm>
            <a:off x="346150" y="3306800"/>
            <a:ext cx="1600200" cy="2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6:1 Student to Coach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86" name="Google Shape;186;p15"/>
          <p:cNvCxnSpPr/>
          <p:nvPr/>
        </p:nvCxnSpPr>
        <p:spPr>
          <a:xfrm rot="10800000" flipH="1">
            <a:off x="318400" y="5137600"/>
            <a:ext cx="7091400" cy="291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522</Words>
  <Application>Microsoft Office PowerPoint</Application>
  <PresentationFormat>Custom</PresentationFormat>
  <Paragraphs>110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Lato</vt:lpstr>
      <vt:lpstr>Arial</vt:lpstr>
      <vt:lpstr>Lato Black</vt:lpstr>
      <vt:lpstr>Quicksand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davidbanksgolf@gmail.com</cp:lastModifiedBy>
  <cp:revision>1</cp:revision>
  <dcterms:modified xsi:type="dcterms:W3CDTF">2022-01-25T16:40:05Z</dcterms:modified>
</cp:coreProperties>
</file>