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9"/>
  </p:notesMasterIdLst>
  <p:sldIdLst>
    <p:sldId id="256" r:id="rId2"/>
    <p:sldId id="257" r:id="rId3"/>
    <p:sldId id="280" r:id="rId4"/>
    <p:sldId id="355" r:id="rId5"/>
    <p:sldId id="281" r:id="rId6"/>
    <p:sldId id="321" r:id="rId7"/>
    <p:sldId id="361" r:id="rId8"/>
    <p:sldId id="362" r:id="rId9"/>
    <p:sldId id="363" r:id="rId10"/>
    <p:sldId id="364"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377" r:id="rId24"/>
    <p:sldId id="378" r:id="rId25"/>
    <p:sldId id="379" r:id="rId26"/>
    <p:sldId id="380" r:id="rId27"/>
    <p:sldId id="381" r:id="rId28"/>
    <p:sldId id="359" r:id="rId29"/>
    <p:sldId id="360" r:id="rId30"/>
    <p:sldId id="347" r:id="rId31"/>
    <p:sldId id="357" r:id="rId32"/>
    <p:sldId id="349" r:id="rId33"/>
    <p:sldId id="350" r:id="rId34"/>
    <p:sldId id="351" r:id="rId35"/>
    <p:sldId id="353" r:id="rId36"/>
    <p:sldId id="338" r:id="rId37"/>
    <p:sldId id="339"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E49C"/>
    <a:srgbClr val="66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7" autoAdjust="0"/>
    <p:restoredTop sz="92540" autoAdjust="0"/>
  </p:normalViewPr>
  <p:slideViewPr>
    <p:cSldViewPr showGuides="1">
      <p:cViewPr>
        <p:scale>
          <a:sx n="81" d="100"/>
          <a:sy n="81" d="100"/>
        </p:scale>
        <p:origin x="-1122"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Where Did my Dues Go in 2015-2016?</a:t>
            </a:r>
          </a:p>
        </c:rich>
      </c:tx>
      <c:overlay val="0"/>
    </c:title>
    <c:autoTitleDeleted val="0"/>
    <c:plotArea>
      <c:layout/>
      <c:pieChart>
        <c:varyColors val="1"/>
        <c:ser>
          <c:idx val="0"/>
          <c:order val="0"/>
          <c:tx>
            <c:v>Utilities</c:v>
          </c:tx>
          <c:explosion val="40"/>
          <c:cat>
            <c:strRef>
              <c:f>Sheet1!$A$2:$A$18</c:f>
              <c:strCache>
                <c:ptCount val="16"/>
                <c:pt idx="0">
                  <c:v>Huntsville Utilities</c:v>
                </c:pt>
                <c:pt idx="1">
                  <c:v>Harvest-Monrovia Water</c:v>
                </c:pt>
                <c:pt idx="2">
                  <c:v>Pool Service &amp; Supplies</c:v>
                </c:pt>
                <c:pt idx="3">
                  <c:v>Lawn/Grounds Service/Mtnc</c:v>
                </c:pt>
                <c:pt idx="4">
                  <c:v>Insurance</c:v>
                </c:pt>
                <c:pt idx="5">
                  <c:v>Clubhouse Supplies &amp; Cleaning</c:v>
                </c:pt>
                <c:pt idx="6">
                  <c:v>Property Taxes</c:v>
                </c:pt>
                <c:pt idx="7">
                  <c:v>Legal Fees</c:v>
                </c:pt>
                <c:pt idx="8">
                  <c:v>Security Patrols</c:v>
                </c:pt>
                <c:pt idx="9">
                  <c:v>Tax Preparation</c:v>
                </c:pt>
                <c:pt idx="10">
                  <c:v>Neighborhood Improvements</c:v>
                </c:pt>
                <c:pt idx="11">
                  <c:v>Social Committee</c:v>
                </c:pt>
                <c:pt idx="12">
                  <c:v>Miscellaneous/copies/mail</c:v>
                </c:pt>
                <c:pt idx="13">
                  <c:v>Pond Care &amp; Maint</c:v>
                </c:pt>
                <c:pt idx="14">
                  <c:v>Repair to Common Assets</c:v>
                </c:pt>
                <c:pt idx="15">
                  <c:v>Contingency Reserve</c:v>
                </c:pt>
              </c:strCache>
            </c:strRef>
          </c:cat>
          <c:val>
            <c:numRef>
              <c:f>Sheet1!$B$2:$B$18</c:f>
              <c:numCache>
                <c:formatCode>"$"#,##0.00_);[Red]\("$"#,##0.00\)</c:formatCode>
                <c:ptCount val="17"/>
                <c:pt idx="0">
                  <c:v>32.61</c:v>
                </c:pt>
                <c:pt idx="1">
                  <c:v>32.82</c:v>
                </c:pt>
                <c:pt idx="2">
                  <c:v>32.32</c:v>
                </c:pt>
                <c:pt idx="3">
                  <c:v>183.06</c:v>
                </c:pt>
                <c:pt idx="4">
                  <c:v>32.31</c:v>
                </c:pt>
                <c:pt idx="5">
                  <c:v>6.89</c:v>
                </c:pt>
                <c:pt idx="6">
                  <c:v>11.59</c:v>
                </c:pt>
                <c:pt idx="7">
                  <c:v>0.28000000000000003</c:v>
                </c:pt>
                <c:pt idx="8">
                  <c:v>6.15</c:v>
                </c:pt>
                <c:pt idx="9">
                  <c:v>0.96</c:v>
                </c:pt>
                <c:pt idx="10">
                  <c:v>63.04</c:v>
                </c:pt>
                <c:pt idx="11">
                  <c:v>8.1999999999999993</c:v>
                </c:pt>
                <c:pt idx="12">
                  <c:v>1.24</c:v>
                </c:pt>
                <c:pt idx="13">
                  <c:v>1.71</c:v>
                </c:pt>
                <c:pt idx="14">
                  <c:v>42.5</c:v>
                </c:pt>
                <c:pt idx="15">
                  <c:v>24.32</c:v>
                </c:pt>
              </c:numCache>
            </c:numRef>
          </c:val>
        </c:ser>
        <c:ser>
          <c:idx val="1"/>
          <c:order val="1"/>
          <c:tx>
            <c:strRef>
              <c:f>Sheet1!$A$1</c:f>
              <c:strCache>
                <c:ptCount val="1"/>
              </c:strCache>
            </c:strRef>
          </c:tx>
          <c:val>
            <c:numLit>
              <c:formatCode>General</c:formatCode>
              <c:ptCount val="1"/>
              <c:pt idx="0">
                <c:v>1</c:v>
              </c:pt>
            </c:numLit>
          </c:val>
        </c:ser>
        <c:ser>
          <c:idx val="2"/>
          <c:order val="2"/>
          <c:tx>
            <c:v>Social Committe</c:v>
          </c:tx>
          <c:val>
            <c:numLit>
              <c:formatCode>General</c:formatCode>
              <c:ptCount val="1"/>
              <c:pt idx="0">
                <c:v>1</c:v>
              </c:pt>
            </c:numLit>
          </c:val>
        </c:ser>
        <c:dLbls>
          <c:showLegendKey val="0"/>
          <c:showVal val="0"/>
          <c:showCatName val="0"/>
          <c:showSerName val="0"/>
          <c:showPercent val="0"/>
          <c:showBubbleSize val="0"/>
          <c:showLeaderLines val="1"/>
        </c:dLbls>
        <c:firstSliceAng val="36"/>
      </c:pieChart>
    </c:plotArea>
    <c:legend>
      <c:legendPos val="r"/>
      <c:overlay val="0"/>
      <c:spPr>
        <a:effectLst>
          <a:glow rad="723900">
            <a:schemeClr val="accent1">
              <a:alpha val="40000"/>
            </a:schemeClr>
          </a:glow>
          <a:outerShdw blurRad="50800" dist="50800" dir="5400000" algn="ctr" rotWithShape="0">
            <a:srgbClr val="000000">
              <a:alpha val="62000"/>
            </a:srgbClr>
          </a:outerShdw>
        </a:effectLst>
      </c:spPr>
      <c:txPr>
        <a:bodyPr/>
        <a:lstStyle/>
        <a:p>
          <a:pPr rtl="0">
            <a:defRPr/>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F688E3-958E-488F-9895-449D7ABE6B50}" type="datetimeFigureOut">
              <a:rPr lang="en-US" smtClean="0"/>
              <a:pPr/>
              <a:t>5/13/2018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82995D-E3F2-4828-AF6D-7F3AA4D0C752}" type="slidenum">
              <a:rPr lang="en-US" smtClean="0"/>
              <a:pPr/>
              <a:t>‹#›</a:t>
            </a:fld>
            <a:endParaRPr lang="en-US" dirty="0"/>
          </a:p>
        </p:txBody>
      </p:sp>
    </p:spTree>
    <p:extLst>
      <p:ext uri="{BB962C8B-B14F-4D97-AF65-F5344CB8AC3E}">
        <p14:creationId xmlns:p14="http://schemas.microsoft.com/office/powerpoint/2010/main" val="3396385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5305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20280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31981B1D-5AA9-4ADA-99BF-A5364AEE8522}" type="datetimeFigureOut">
              <a:rPr lang="en-US" smtClean="0"/>
              <a:pPr/>
              <a:t>5/13/2018</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0C200AD-5839-4CCA-8AEC-0BEA91CF0905}" type="slidenum">
              <a:rPr lang="en-US" smtClean="0"/>
              <a:pPr/>
              <a:t>‹#›</a:t>
            </a:fld>
            <a:endParaRPr lang="en-US" dirty="0"/>
          </a:p>
        </p:txBody>
      </p:sp>
      <p:sp>
        <p:nvSpPr>
          <p:cNvPr id="7" name="Rectangle 6"/>
          <p:cNvSpPr/>
          <p:nvPr/>
        </p:nvSpPr>
        <p:spPr>
          <a:xfrm>
            <a:off x="62932" y="1449305"/>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2"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2"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2"/>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981B1D-5AA9-4ADA-99BF-A5364AEE8522}" type="datetimeFigureOut">
              <a:rPr lang="en-US" smtClean="0"/>
              <a:pPr/>
              <a:t>5/13/2018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200AD-5839-4CCA-8AEC-0BEA91CF090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981B1D-5AA9-4ADA-99BF-A5364AEE8522}" type="datetimeFigureOut">
              <a:rPr lang="en-US" smtClean="0"/>
              <a:pPr/>
              <a:t>5/13/2018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200AD-5839-4CCA-8AEC-0BEA91CF090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1981B1D-5AA9-4ADA-99BF-A5364AEE8522}" type="datetimeFigureOut">
              <a:rPr lang="en-US" smtClean="0"/>
              <a:pPr/>
              <a:t>5/13/2018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200AD-5839-4CCA-8AEC-0BEA91CF0905}"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2"/>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1981B1D-5AA9-4ADA-99BF-A5364AEE8522}" type="datetimeFigureOut">
              <a:rPr lang="en-US" smtClean="0"/>
              <a:pPr/>
              <a:t>5/13/2018</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3"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7" y="2341477"/>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7"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A0C200AD-5839-4CCA-8AEC-0BEA91CF0905}"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1981B1D-5AA9-4ADA-99BF-A5364AEE8522}" type="datetimeFigureOut">
              <a:rPr lang="en-US" smtClean="0"/>
              <a:pPr/>
              <a:t>5/13/2018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C200AD-5839-4CCA-8AEC-0BEA91CF0905}"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1981B1D-5AA9-4ADA-99BF-A5364AEE8522}" type="datetimeFigureOut">
              <a:rPr lang="en-US" smtClean="0"/>
              <a:pPr/>
              <a:t>5/13/2018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C200AD-5839-4CCA-8AEC-0BEA91CF0905}"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1981B1D-5AA9-4ADA-99BF-A5364AEE8522}" type="datetimeFigureOut">
              <a:rPr lang="en-US" smtClean="0"/>
              <a:pPr/>
              <a:t>5/13/2018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C200AD-5839-4CCA-8AEC-0BEA91CF090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981B1D-5AA9-4ADA-99BF-A5364AEE8522}" type="datetimeFigureOut">
              <a:rPr lang="en-US" smtClean="0"/>
              <a:pPr/>
              <a:t>5/13/2018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C200AD-5839-4CCA-8AEC-0BEA91CF090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1981B1D-5AA9-4ADA-99BF-A5364AEE8522}" type="datetimeFigureOut">
              <a:rPr lang="en-US" smtClean="0"/>
              <a:pPr/>
              <a:t>5/13/2018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C200AD-5839-4CCA-8AEC-0BEA91CF0905}"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1981B1D-5AA9-4ADA-99BF-A5364AEE8522}" type="datetimeFigureOut">
              <a:rPr lang="en-US" smtClean="0"/>
              <a:pPr/>
              <a:t>5/13/2018</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A0C200AD-5839-4CCA-8AEC-0BEA91CF0905}"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9" y="4650476"/>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1" y="4773226"/>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9"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1981B1D-5AA9-4ADA-99BF-A5364AEE8522}" type="datetimeFigureOut">
              <a:rPr lang="en-US" smtClean="0"/>
              <a:pPr/>
              <a:t>5/13/2018</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0C200AD-5839-4CCA-8AEC-0BEA91CF090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3.wmf"/></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m/url?sa=i&amp;source=images&amp;cd=&amp;cad=rja&amp;docid=BDRsU2PZEH0awM&amp;tbnid=xRuBl9eEk9QB3M:&amp;ved=0CAgQjRwwAA&amp;url=http://www.hoffmanestates.org/index.aspx?page=337&amp;ei=2v80UvzFLoGk9ASXuoCwCQ&amp;psig=AFQjCNEVSGW6Srf6Sa167b6fm31YkDnspQ&amp;ust=1379291482811812"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8.jpe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w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kphoasecretary11@gmail.com" TargetMode="External"/><Relationship Id="rId2" Type="http://schemas.openxmlformats.org/officeDocument/2006/relationships/hyperlink" Target="mailto:hoaboard@kellyplantationhoa.net"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kellyplantationhoa.net/" TargetMode="External"/><Relationship Id="rId4" Type="http://schemas.openxmlformats.org/officeDocument/2006/relationships/hyperlink" Target="https://www.facebook.com/groups/11145412554538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352800"/>
            <a:ext cx="6400800" cy="1600200"/>
          </a:xfrm>
        </p:spPr>
        <p:txBody>
          <a:bodyPr>
            <a:normAutofit/>
          </a:bodyPr>
          <a:lstStyle/>
          <a:p>
            <a:r>
              <a:rPr lang="en-US" b="1" i="1" dirty="0" smtClean="0">
                <a:latin typeface="Albertus MT Lt" pitchFamily="18" charset="0"/>
              </a:rPr>
              <a:t>Annual Meeting</a:t>
            </a:r>
          </a:p>
          <a:p>
            <a:r>
              <a:rPr lang="en-US" b="1" i="1" dirty="0" smtClean="0">
                <a:latin typeface="Albertus MT Lt" pitchFamily="18" charset="0"/>
              </a:rPr>
              <a:t>October 6</a:t>
            </a:r>
            <a:r>
              <a:rPr lang="en-US" b="1" i="1" baseline="30000" dirty="0" smtClean="0">
                <a:latin typeface="Albertus MT Lt" pitchFamily="18" charset="0"/>
              </a:rPr>
              <a:t>th</a:t>
            </a:r>
            <a:r>
              <a:rPr lang="en-US" b="1" i="1" dirty="0" smtClean="0">
                <a:latin typeface="Albertus MT Lt" pitchFamily="18" charset="0"/>
              </a:rPr>
              <a:t>, 2016</a:t>
            </a:r>
          </a:p>
          <a:p>
            <a:r>
              <a:rPr lang="en-US" b="1" i="1" dirty="0" smtClean="0">
                <a:latin typeface="Albertus MT Lt" pitchFamily="18" charset="0"/>
              </a:rPr>
              <a:t>6:00 pm</a:t>
            </a:r>
            <a:endParaRPr lang="en-US" b="1" i="1" dirty="0">
              <a:latin typeface="Albertus MT Lt" pitchFamily="18" charset="0"/>
            </a:endParaRPr>
          </a:p>
        </p:txBody>
      </p:sp>
      <p:sp>
        <p:nvSpPr>
          <p:cNvPr id="2" name="Title 1"/>
          <p:cNvSpPr>
            <a:spLocks noGrp="1"/>
          </p:cNvSpPr>
          <p:nvPr>
            <p:ph type="ctrTitle"/>
          </p:nvPr>
        </p:nvSpPr>
        <p:spPr>
          <a:xfrm>
            <a:off x="685800" y="837241"/>
            <a:ext cx="7772400" cy="1829761"/>
          </a:xfrm>
        </p:spPr>
        <p:txBody>
          <a:bodyPr>
            <a:normAutofit fontScale="90000"/>
          </a:bodyPr>
          <a:lstStyle/>
          <a:p>
            <a:r>
              <a:rPr lang="en-US" dirty="0"/>
              <a:t/>
            </a:r>
            <a:br>
              <a:rPr lang="en-US" dirty="0"/>
            </a:br>
            <a:r>
              <a:rPr lang="en-US" i="1" dirty="0">
                <a:latin typeface="Albertus MT" pitchFamily="18" charset="0"/>
              </a:rPr>
              <a:t>Kelly Plantation </a:t>
            </a:r>
            <a:r>
              <a:rPr lang="en-US" i="1" dirty="0" smtClean="0">
                <a:latin typeface="Albertus MT" pitchFamily="18" charset="0"/>
              </a:rPr>
              <a:t/>
            </a:r>
            <a:br>
              <a:rPr lang="en-US" i="1" dirty="0" smtClean="0">
                <a:latin typeface="Albertus MT" pitchFamily="18" charset="0"/>
              </a:rPr>
            </a:br>
            <a:r>
              <a:rPr lang="en-US" i="1" dirty="0" smtClean="0">
                <a:latin typeface="Albertus MT" pitchFamily="18" charset="0"/>
              </a:rPr>
              <a:t>Homeowners Association </a:t>
            </a:r>
            <a:endParaRPr lang="en-US" i="1" dirty="0">
              <a:latin typeface="Albertus MT" pitchFamily="18" charset="0"/>
            </a:endParaRPr>
          </a:p>
        </p:txBody>
      </p:sp>
      <p:pic>
        <p:nvPicPr>
          <p:cNvPr id="9" name="Picture 6"/>
          <p:cNvPicPr>
            <a:picLocks noChangeAspect="1" noChangeArrowheads="1"/>
          </p:cNvPicPr>
          <p:nvPr/>
        </p:nvPicPr>
        <p:blipFill>
          <a:blip r:embed="rId2" cstate="print"/>
          <a:srcRect l="42969" t="32292" r="24219" b="15625"/>
          <a:stretch>
            <a:fillRect/>
          </a:stretch>
        </p:blipFill>
        <p:spPr bwMode="auto">
          <a:xfrm>
            <a:off x="228600" y="3352802"/>
            <a:ext cx="2514600" cy="29935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010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2016 Financial Review – Dues Breakout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304800" y="1143000"/>
            <a:ext cx="8686800" cy="5257800"/>
          </a:xfrm>
          <a:noFill/>
          <a:ln>
            <a:noFill/>
          </a:ln>
        </p:spPr>
        <p:txBody>
          <a:bodyPr>
            <a:normAutofit/>
          </a:bodyPr>
          <a:lstStyle/>
          <a:p>
            <a:r>
              <a:rPr lang="en-US" sz="2200" b="1" i="1" dirty="0" smtClean="0">
                <a:latin typeface="Calibri" panose="020F0502020204030204" pitchFamily="34" charset="0"/>
              </a:rPr>
              <a:t>$300 Dues &amp; $180 Special Assessment</a:t>
            </a:r>
            <a:endParaRPr lang="en-US" sz="2200" b="1" i="1" dirty="0" smtClean="0"/>
          </a:p>
          <a:p>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89335790"/>
              </p:ext>
            </p:extLst>
          </p:nvPr>
        </p:nvGraphicFramePr>
        <p:xfrm>
          <a:off x="652460" y="1524000"/>
          <a:ext cx="2852739" cy="5292090"/>
        </p:xfrm>
        <a:graphic>
          <a:graphicData uri="http://schemas.openxmlformats.org/drawingml/2006/table">
            <a:tbl>
              <a:tblPr>
                <a:tableStyleId>{5C22544A-7EE6-4342-B048-85BDC9FD1C3A}</a:tableStyleId>
              </a:tblPr>
              <a:tblGrid>
                <a:gridCol w="2161166"/>
                <a:gridCol w="691573"/>
              </a:tblGrid>
              <a:tr h="248075">
                <a:tc>
                  <a:txBody>
                    <a:bodyPr/>
                    <a:lstStyle/>
                    <a:p>
                      <a:pPr algn="l" fontAlgn="b"/>
                      <a:r>
                        <a:rPr lang="en-US" sz="1600" u="none" strike="noStrike" dirty="0">
                          <a:effectLst/>
                        </a:rPr>
                        <a:t>Huntsville Utilities</a:t>
                      </a:r>
                      <a:endParaRPr lang="en-US" sz="16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$32.61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Harvest-Monrovia Water</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$32.82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Pool Service &amp; Supplies</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$32.32 </a:t>
                      </a:r>
                      <a:endParaRPr lang="en-US" sz="1600" b="0" i="0" u="none" strike="noStrike">
                        <a:solidFill>
                          <a:srgbClr val="000000"/>
                        </a:solidFill>
                        <a:effectLst/>
                        <a:latin typeface="Calibri" panose="020F0502020204030204" pitchFamily="34" charset="0"/>
                      </a:endParaRPr>
                    </a:p>
                  </a:txBody>
                  <a:tcPr marL="9525" marR="9525" marT="9525" marB="0" anchor="b"/>
                </a:tc>
              </a:tr>
              <a:tr h="486824">
                <a:tc>
                  <a:txBody>
                    <a:bodyPr/>
                    <a:lstStyle/>
                    <a:p>
                      <a:pPr algn="l" fontAlgn="b"/>
                      <a:r>
                        <a:rPr lang="en-US" sz="1600" u="none" strike="noStrike">
                          <a:effectLst/>
                        </a:rPr>
                        <a:t>Lawn/Grounds Service/Mtnc</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$183.06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Insurance</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$32.31 </a:t>
                      </a:r>
                      <a:endParaRPr lang="en-US" sz="1600" b="0" i="0" u="none" strike="noStrike">
                        <a:solidFill>
                          <a:srgbClr val="000000"/>
                        </a:solidFill>
                        <a:effectLst/>
                        <a:latin typeface="Calibri" panose="020F0502020204030204" pitchFamily="34" charset="0"/>
                      </a:endParaRPr>
                    </a:p>
                  </a:txBody>
                  <a:tcPr marL="9525" marR="9525" marT="9525" marB="0" anchor="b"/>
                </a:tc>
              </a:tr>
              <a:tr h="486824">
                <a:tc>
                  <a:txBody>
                    <a:bodyPr/>
                    <a:lstStyle/>
                    <a:p>
                      <a:pPr algn="l" fontAlgn="b"/>
                      <a:r>
                        <a:rPr lang="en-US" sz="1600" u="none" strike="noStrike">
                          <a:effectLst/>
                        </a:rPr>
                        <a:t>Clubhouse Supplies &amp; Cleaning</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$6.89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Property Taxes</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$11.59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Legal Fees</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dirty="0">
                          <a:effectLst/>
                        </a:rPr>
                        <a:t>$0.28 </a:t>
                      </a:r>
                      <a:endParaRPr lang="en-US" sz="1600" b="0" i="0" u="none" strike="noStrike" dirty="0">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Security Patrols</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$6.15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Tax Preparation</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$0.96 </a:t>
                      </a:r>
                      <a:endParaRPr lang="en-US" sz="1600" b="0" i="0" u="none" strike="noStrike">
                        <a:solidFill>
                          <a:srgbClr val="000000"/>
                        </a:solidFill>
                        <a:effectLst/>
                        <a:latin typeface="Calibri" panose="020F0502020204030204" pitchFamily="34" charset="0"/>
                      </a:endParaRPr>
                    </a:p>
                  </a:txBody>
                  <a:tcPr marL="9525" marR="9525" marT="9525" marB="0" anchor="b"/>
                </a:tc>
              </a:tr>
              <a:tr h="486824">
                <a:tc>
                  <a:txBody>
                    <a:bodyPr/>
                    <a:lstStyle/>
                    <a:p>
                      <a:pPr algn="l" fontAlgn="b"/>
                      <a:r>
                        <a:rPr lang="en-US" sz="1600" u="none" strike="noStrike">
                          <a:effectLst/>
                        </a:rPr>
                        <a:t>Neighborhood Improvements</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$63.04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Social Committee</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$8.20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Miscellaneous/copies/mail</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$1.24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Pond Care &amp; Maint</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$1.71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Repair to Common Assets</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$42.50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Contingency Reserve</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a:effectLst/>
                        </a:rPr>
                        <a:t>$24.32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l" fontAlgn="b"/>
                      <a:r>
                        <a:rPr lang="en-US" sz="1600" u="none" strike="noStrike">
                          <a:effectLst/>
                        </a:rPr>
                        <a:t> </a:t>
                      </a:r>
                      <a:endParaRPr lang="en-US" sz="16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9525" marR="9525" marT="9525" marB="0" anchor="b"/>
                </a:tc>
              </a:tr>
              <a:tr h="248075">
                <a:tc>
                  <a:txBody>
                    <a:bodyPr/>
                    <a:lstStyle/>
                    <a:p>
                      <a:pPr algn="r" fontAlgn="b"/>
                      <a:r>
                        <a:rPr lang="en-US" sz="1600" u="none" strike="noStrike">
                          <a:effectLst/>
                        </a:rPr>
                        <a:t>TOTAL:</a:t>
                      </a:r>
                      <a:endParaRPr lang="en-US" sz="1600" b="1"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600" u="none" strike="noStrike" dirty="0">
                          <a:effectLst/>
                        </a:rPr>
                        <a:t>$480.00 </a:t>
                      </a:r>
                      <a:endParaRPr lang="en-US" sz="16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graphicFrame>
        <p:nvGraphicFramePr>
          <p:cNvPr id="9" name="Chart 8"/>
          <p:cNvGraphicFramePr>
            <a:graphicFrameLocks/>
          </p:cNvGraphicFramePr>
          <p:nvPr>
            <p:extLst/>
          </p:nvPr>
        </p:nvGraphicFramePr>
        <p:xfrm>
          <a:off x="3564731" y="1676400"/>
          <a:ext cx="5505450" cy="47101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39971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57200"/>
            <a:ext cx="798195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2016 Financial Review  - Balance Sheet</a:t>
            </a:r>
            <a:endParaRPr lang="en-US" b="1" i="1" dirty="0">
              <a:solidFill>
                <a:srgbClr val="008000"/>
              </a:solidFill>
              <a:latin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96842507"/>
              </p:ext>
            </p:extLst>
          </p:nvPr>
        </p:nvGraphicFramePr>
        <p:xfrm>
          <a:off x="962023" y="1295400"/>
          <a:ext cx="7038976" cy="5364157"/>
        </p:xfrm>
        <a:graphic>
          <a:graphicData uri="http://schemas.openxmlformats.org/drawingml/2006/table">
            <a:tbl>
              <a:tblPr>
                <a:tableStyleId>{5C22544A-7EE6-4342-B048-85BDC9FD1C3A}</a:tableStyleId>
              </a:tblPr>
              <a:tblGrid>
                <a:gridCol w="4143377"/>
                <a:gridCol w="1219200"/>
                <a:gridCol w="1676399"/>
              </a:tblGrid>
              <a:tr h="340234">
                <a:tc>
                  <a:txBody>
                    <a:bodyPr/>
                    <a:lstStyle/>
                    <a:p>
                      <a:pPr algn="ctr" fontAlgn="b"/>
                      <a:r>
                        <a:rPr lang="en-US" sz="1400" u="none" strike="noStrike" dirty="0">
                          <a:effectLst/>
                        </a:rPr>
                        <a:t>BALANCE SHEET</a:t>
                      </a:r>
                      <a:endParaRPr lang="en-US" sz="1400" b="1"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30482">
                <a:tc>
                  <a:txBody>
                    <a:bodyPr/>
                    <a:lstStyle/>
                    <a:p>
                      <a:pPr algn="l" fontAlgn="b"/>
                      <a:r>
                        <a:rPr lang="en-US" sz="1400" b="1" u="none" strike="noStrike" dirty="0">
                          <a:effectLst/>
                        </a:rPr>
                        <a:t>ASSETS</a:t>
                      </a:r>
                      <a:endParaRPr lang="en-US" sz="1400" b="1"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19506">
                <a:tc>
                  <a:txBody>
                    <a:bodyPr/>
                    <a:lstStyle/>
                    <a:p>
                      <a:pPr algn="l" fontAlgn="b"/>
                      <a:endParaRPr lang="en-US" sz="1400" b="0" i="0" u="none" strike="noStrike" dirty="0">
                        <a:solidFill>
                          <a:srgbClr val="000000"/>
                        </a:solidFill>
                        <a:effectLst/>
                        <a:latin typeface="Calibri" panose="020F050202020403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19506">
                <a:tc>
                  <a:txBody>
                    <a:bodyPr/>
                    <a:lstStyle/>
                    <a:p>
                      <a:pPr algn="l" fontAlgn="b"/>
                      <a:r>
                        <a:rPr lang="en-US" sz="1400" b="1" u="none" strike="noStrike" dirty="0">
                          <a:effectLst/>
                        </a:rPr>
                        <a:t>CASH IN BANK</a:t>
                      </a:r>
                      <a:endParaRPr lang="en-US" sz="1400" b="1"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19506">
                <a:tc>
                  <a:txBody>
                    <a:bodyPr/>
                    <a:lstStyle/>
                    <a:p>
                      <a:pPr algn="l" fontAlgn="b"/>
                      <a:r>
                        <a:rPr lang="en-US" sz="1400" u="none" strike="noStrike" dirty="0">
                          <a:effectLst/>
                        </a:rPr>
                        <a:t>   Checking - Redstone Federal Credit Union</a:t>
                      </a:r>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r>
                        <a:rPr lang="en-US" sz="1400" u="none" strike="noStrike">
                          <a:effectLst/>
                        </a:rPr>
                        <a:t> $       434.75 </a:t>
                      </a:r>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19506">
                <a:tc>
                  <a:txBody>
                    <a:bodyPr/>
                    <a:lstStyle/>
                    <a:p>
                      <a:pPr algn="l" fontAlgn="b"/>
                      <a:r>
                        <a:rPr lang="en-US" sz="1400" u="none" strike="noStrike" dirty="0">
                          <a:effectLst/>
                        </a:rPr>
                        <a:t>   Savings Account/Emergency Funds</a:t>
                      </a:r>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r>
                        <a:rPr lang="en-US" sz="1400" u="none" strike="noStrike">
                          <a:effectLst/>
                        </a:rPr>
                        <a:t> $   17,909.00 </a:t>
                      </a:r>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41457">
                <a:tc>
                  <a:txBody>
                    <a:bodyPr/>
                    <a:lstStyle/>
                    <a:p>
                      <a:pPr algn="l" fontAlgn="b"/>
                      <a:r>
                        <a:rPr lang="en-US" sz="1400" u="none" strike="noStrike" dirty="0">
                          <a:effectLst/>
                        </a:rPr>
                        <a:t>   Money Market - Redstone Federal Credit Union</a:t>
                      </a:r>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r>
                        <a:rPr lang="en-US" sz="1400" u="sng" strike="noStrike">
                          <a:effectLst/>
                        </a:rPr>
                        <a:t> $    4,899.87 </a:t>
                      </a:r>
                      <a:endParaRPr lang="en-US" sz="1400" b="0" i="0" u="sng" strike="noStrike">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30482">
                <a:tc>
                  <a:txBody>
                    <a:bodyPr/>
                    <a:lstStyle/>
                    <a:p>
                      <a:pPr algn="l" fontAlgn="b"/>
                      <a:endParaRPr lang="en-US" sz="1400" b="0" i="0" u="none" strike="noStrike" dirty="0">
                        <a:solidFill>
                          <a:srgbClr val="000000"/>
                        </a:solidFill>
                        <a:effectLst/>
                        <a:latin typeface="Calibri" panose="020F050202020403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r>
                        <a:rPr lang="en-US" sz="1400" u="none" strike="noStrike">
                          <a:effectLst/>
                        </a:rPr>
                        <a:t> $   23,243.62 </a:t>
                      </a:r>
                      <a:endParaRPr lang="en-US" sz="1400" b="0" i="0" u="none" strike="noStrike">
                        <a:solidFill>
                          <a:srgbClr val="000000"/>
                        </a:solidFill>
                        <a:effectLst/>
                        <a:latin typeface="Arial" panose="020B0604020202020204" pitchFamily="34" charset="0"/>
                      </a:endParaRPr>
                    </a:p>
                  </a:txBody>
                  <a:tcPr marL="8659" marR="8659" marT="8659" marB="0" anchor="b"/>
                </a:tc>
              </a:tr>
              <a:tr h="230482">
                <a:tc>
                  <a:txBody>
                    <a:bodyPr/>
                    <a:lstStyle/>
                    <a:p>
                      <a:pPr algn="l" fontAlgn="b"/>
                      <a:r>
                        <a:rPr lang="en-US" sz="1400" b="1" u="none" strike="noStrike" dirty="0">
                          <a:effectLst/>
                        </a:rPr>
                        <a:t>FIXED ASSETS</a:t>
                      </a:r>
                      <a:endParaRPr lang="en-US" sz="1400" b="1"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19506">
                <a:tc>
                  <a:txBody>
                    <a:bodyPr/>
                    <a:lstStyle/>
                    <a:p>
                      <a:pPr algn="l" fontAlgn="b"/>
                      <a:r>
                        <a:rPr lang="en-US" sz="1400" u="none" strike="noStrike" dirty="0">
                          <a:effectLst/>
                        </a:rPr>
                        <a:t>   221 Kelly Ridge Boulevard - Clubhouse and Pool</a:t>
                      </a:r>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r>
                        <a:rPr lang="en-US" sz="1400" u="none" strike="noStrike">
                          <a:effectLst/>
                        </a:rPr>
                        <a:t> $ 279,700.00 </a:t>
                      </a:r>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19506">
                <a:tc>
                  <a:txBody>
                    <a:bodyPr/>
                    <a:lstStyle/>
                    <a:p>
                      <a:pPr algn="l" fontAlgn="b"/>
                      <a:r>
                        <a:rPr lang="en-US" sz="1400" u="none" strike="noStrike" dirty="0">
                          <a:effectLst/>
                        </a:rPr>
                        <a:t>   Back Pond 5.88 Acres </a:t>
                      </a:r>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r>
                        <a:rPr lang="en-US" sz="1400" u="none" strike="noStrike" dirty="0">
                          <a:effectLst/>
                        </a:rPr>
                        <a:t> $   31,500.00 </a:t>
                      </a:r>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19506">
                <a:tc>
                  <a:txBody>
                    <a:bodyPr/>
                    <a:lstStyle/>
                    <a:p>
                      <a:pPr algn="l" fontAlgn="b"/>
                      <a:endParaRPr lang="en-US" sz="1400" b="0" i="0" u="none" strike="noStrike" dirty="0">
                        <a:solidFill>
                          <a:srgbClr val="000000"/>
                        </a:solidFill>
                        <a:effectLst/>
                        <a:latin typeface="Calibri" panose="020F0502020204030204" pitchFamily="34" charset="0"/>
                      </a:endParaRPr>
                    </a:p>
                  </a:txBody>
                  <a:tcPr marL="8659" marR="8659" marT="8659"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r>
                        <a:rPr lang="en-US" sz="1400" u="none" strike="noStrike">
                          <a:effectLst/>
                        </a:rPr>
                        <a:t> $ 311,200.00 </a:t>
                      </a:r>
                      <a:endParaRPr lang="en-US" sz="1400" b="0" i="0" u="none" strike="noStrike">
                        <a:solidFill>
                          <a:srgbClr val="000000"/>
                        </a:solidFill>
                        <a:effectLst/>
                        <a:latin typeface="Arial" panose="020B0604020202020204" pitchFamily="34" charset="0"/>
                      </a:endParaRPr>
                    </a:p>
                  </a:txBody>
                  <a:tcPr marL="8659" marR="8659" marT="8659" marB="0" anchor="b"/>
                </a:tc>
              </a:tr>
              <a:tr h="219506">
                <a:tc>
                  <a:txBody>
                    <a:bodyPr/>
                    <a:lstStyle/>
                    <a:p>
                      <a:pPr algn="l" fontAlgn="b"/>
                      <a:endParaRPr lang="en-US" sz="1400" b="0" i="0" u="none" strike="noStrike" dirty="0">
                        <a:solidFill>
                          <a:srgbClr val="000000"/>
                        </a:solidFill>
                        <a:effectLst/>
                        <a:latin typeface="Calibri" panose="020F050202020403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41457">
                <a:tc>
                  <a:txBody>
                    <a:bodyPr/>
                    <a:lstStyle/>
                    <a:p>
                      <a:pPr algn="l" fontAlgn="b"/>
                      <a:r>
                        <a:rPr lang="en-US" sz="1400" b="1" u="none" strike="noStrike" dirty="0">
                          <a:effectLst/>
                        </a:rPr>
                        <a:t>TOTAL ASSETS</a:t>
                      </a:r>
                      <a:endParaRPr lang="en-US" sz="1400" b="1"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r>
                        <a:rPr lang="en-US" sz="1400" u="none" strike="noStrike">
                          <a:effectLst/>
                        </a:rPr>
                        <a:t> $ 340,748.33 </a:t>
                      </a:r>
                      <a:endParaRPr lang="en-US" sz="1400" b="0" i="0" u="none" strike="noStrike">
                        <a:solidFill>
                          <a:srgbClr val="000000"/>
                        </a:solidFill>
                        <a:effectLst/>
                        <a:latin typeface="Arial" panose="020B0604020202020204" pitchFamily="34" charset="0"/>
                      </a:endParaRPr>
                    </a:p>
                  </a:txBody>
                  <a:tcPr marL="8659" marR="8659" marT="8659" marB="0" anchor="b"/>
                </a:tc>
              </a:tr>
              <a:tr h="230482">
                <a:tc>
                  <a:txBody>
                    <a:bodyPr/>
                    <a:lstStyle/>
                    <a:p>
                      <a:pPr algn="l" fontAlgn="b"/>
                      <a:endParaRPr lang="en-US" sz="1400" b="0" i="0" u="none" strike="noStrike" dirty="0">
                        <a:solidFill>
                          <a:srgbClr val="000000"/>
                        </a:solidFill>
                        <a:effectLst/>
                        <a:latin typeface="Calibri" panose="020F0502020204030204" pitchFamily="34" charset="0"/>
                      </a:endParaRPr>
                    </a:p>
                  </a:txBody>
                  <a:tcPr marL="8659" marR="8659" marT="8659"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30482">
                <a:tc>
                  <a:txBody>
                    <a:bodyPr/>
                    <a:lstStyle/>
                    <a:p>
                      <a:pPr algn="l" fontAlgn="b"/>
                      <a:r>
                        <a:rPr lang="en-US" sz="1400" b="1" u="none" strike="noStrike" dirty="0">
                          <a:effectLst/>
                        </a:rPr>
                        <a:t>LIABILITIES &amp; EQUITY</a:t>
                      </a:r>
                      <a:endParaRPr lang="en-US" sz="1400" b="1"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19506">
                <a:tc>
                  <a:txBody>
                    <a:bodyPr/>
                    <a:lstStyle/>
                    <a:p>
                      <a:pPr algn="l" fontAlgn="b"/>
                      <a:r>
                        <a:rPr lang="en-US" sz="1400" b="1" u="none" strike="noStrike" dirty="0">
                          <a:effectLst/>
                        </a:rPr>
                        <a:t>LIABILITIES</a:t>
                      </a:r>
                      <a:endParaRPr lang="en-US" sz="1400" b="1"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41457">
                <a:tc>
                  <a:txBody>
                    <a:bodyPr/>
                    <a:lstStyle/>
                    <a:p>
                      <a:pPr algn="l" fontAlgn="b"/>
                      <a:r>
                        <a:rPr lang="en-US" sz="1400" u="none" strike="noStrike" dirty="0">
                          <a:effectLst/>
                        </a:rPr>
                        <a:t>   None</a:t>
                      </a:r>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r>
                        <a:rPr lang="en-US" sz="1400" u="sng" strike="noStrike" dirty="0">
                          <a:effectLst/>
                        </a:rPr>
                        <a:t> $              -   </a:t>
                      </a:r>
                      <a:endParaRPr lang="en-US" sz="1400" b="0" i="0" u="sng"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r>
              <a:tr h="219506">
                <a:tc>
                  <a:txBody>
                    <a:bodyPr/>
                    <a:lstStyle/>
                    <a:p>
                      <a:pPr algn="l" fontAlgn="b"/>
                      <a:endParaRPr lang="en-US" sz="1400" b="0" i="0" u="none" strike="noStrike">
                        <a:solidFill>
                          <a:srgbClr val="000000"/>
                        </a:solidFill>
                        <a:effectLst/>
                        <a:latin typeface="Calibri" panose="020F0502020204030204" pitchFamily="34" charset="0"/>
                      </a:endParaRPr>
                    </a:p>
                  </a:txBody>
                  <a:tcPr marL="8659" marR="8659" marT="8659"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r>
                        <a:rPr lang="en-US" sz="1400" u="none" strike="noStrike">
                          <a:effectLst/>
                        </a:rPr>
                        <a:t> $              -   </a:t>
                      </a:r>
                      <a:endParaRPr lang="en-US" sz="1400" b="0" i="0" u="none" strike="noStrike">
                        <a:solidFill>
                          <a:srgbClr val="000000"/>
                        </a:solidFill>
                        <a:effectLst/>
                        <a:latin typeface="Arial" panose="020B0604020202020204" pitchFamily="34" charset="0"/>
                      </a:endParaRPr>
                    </a:p>
                  </a:txBody>
                  <a:tcPr marL="8659" marR="8659" marT="8659" marB="0" anchor="b"/>
                </a:tc>
              </a:tr>
              <a:tr h="219506">
                <a:tc>
                  <a:txBody>
                    <a:bodyPr/>
                    <a:lstStyle/>
                    <a:p>
                      <a:pPr algn="l" fontAlgn="b"/>
                      <a:r>
                        <a:rPr lang="en-US" sz="1400" b="1" u="none" strike="noStrike" dirty="0">
                          <a:effectLst/>
                        </a:rPr>
                        <a:t>EQUITY</a:t>
                      </a:r>
                      <a:endParaRPr lang="en-US" sz="1400" b="1"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8659" marR="8659" marT="8659" marB="0" anchor="b"/>
                </a:tc>
              </a:tr>
              <a:tr h="241457">
                <a:tc>
                  <a:txBody>
                    <a:bodyPr/>
                    <a:lstStyle/>
                    <a:p>
                      <a:pPr algn="l" fontAlgn="b"/>
                      <a:r>
                        <a:rPr lang="en-US" sz="1400" u="none" strike="noStrike">
                          <a:effectLst/>
                        </a:rPr>
                        <a:t>   Owner's Equity</a:t>
                      </a:r>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r>
                        <a:rPr lang="en-US" sz="1400" u="sng" strike="noStrike" dirty="0">
                          <a:effectLst/>
                        </a:rPr>
                        <a:t> $ 340,748.33 </a:t>
                      </a:r>
                      <a:endParaRPr lang="en-US" sz="1400" b="0" i="0" u="sng"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dirty="0">
                        <a:solidFill>
                          <a:srgbClr val="000000"/>
                        </a:solidFill>
                        <a:effectLst/>
                        <a:latin typeface="Arial" panose="020B0604020202020204" pitchFamily="34" charset="0"/>
                      </a:endParaRPr>
                    </a:p>
                  </a:txBody>
                  <a:tcPr marL="8659" marR="8659" marT="8659" marB="0" anchor="b"/>
                </a:tc>
              </a:tr>
              <a:tr h="219506">
                <a:tc>
                  <a:txBody>
                    <a:bodyPr/>
                    <a:lstStyle/>
                    <a:p>
                      <a:pPr algn="l" fontAlgn="b"/>
                      <a:endParaRPr lang="en-US" sz="1400" b="0" i="0" u="none" strike="noStrike">
                        <a:solidFill>
                          <a:srgbClr val="000000"/>
                        </a:solidFill>
                        <a:effectLst/>
                        <a:latin typeface="Calibri" panose="020F050202020403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r>
                        <a:rPr lang="en-US" sz="1400" u="none" strike="noStrike" dirty="0">
                          <a:effectLst/>
                        </a:rPr>
                        <a:t> $ 340,748.33 </a:t>
                      </a:r>
                      <a:endParaRPr lang="en-US" sz="1400" b="0" i="0" u="none" strike="noStrike" dirty="0">
                        <a:solidFill>
                          <a:srgbClr val="000000"/>
                        </a:solidFill>
                        <a:effectLst/>
                        <a:latin typeface="Arial" panose="020B0604020202020204" pitchFamily="34" charset="0"/>
                      </a:endParaRPr>
                    </a:p>
                  </a:txBody>
                  <a:tcPr marL="8659" marR="8659" marT="8659" marB="0" anchor="b"/>
                </a:tc>
              </a:tr>
              <a:tr h="241457">
                <a:tc>
                  <a:txBody>
                    <a:bodyPr/>
                    <a:lstStyle/>
                    <a:p>
                      <a:pPr algn="l" fontAlgn="b"/>
                      <a:r>
                        <a:rPr lang="en-US" sz="1400" b="1" u="none" strike="noStrike" dirty="0">
                          <a:effectLst/>
                        </a:rPr>
                        <a:t>TOTAL LIABILITIES &amp; EQUITY</a:t>
                      </a:r>
                      <a:endParaRPr lang="en-US" sz="1400" b="1" i="0" u="none" strike="noStrike" dirty="0">
                        <a:solidFill>
                          <a:srgbClr val="000000"/>
                        </a:solidFill>
                        <a:effectLst/>
                        <a:latin typeface="Arial" panose="020B0604020202020204" pitchFamily="34" charset="0"/>
                      </a:endParaRPr>
                    </a:p>
                  </a:txBody>
                  <a:tcPr marL="8659" marR="8659" marT="8659"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8659" marR="8659" marT="8659" marB="0" anchor="b"/>
                </a:tc>
                <a:tc>
                  <a:txBody>
                    <a:bodyPr/>
                    <a:lstStyle/>
                    <a:p>
                      <a:pPr algn="l" fontAlgn="b"/>
                      <a:r>
                        <a:rPr lang="en-US" sz="1400" u="none" strike="noStrike" dirty="0">
                          <a:effectLst/>
                        </a:rPr>
                        <a:t> $ </a:t>
                      </a:r>
                      <a:r>
                        <a:rPr lang="en-US" sz="1400" b="1" u="none" strike="noStrike" dirty="0">
                          <a:effectLst/>
                        </a:rPr>
                        <a:t>340,748.33 </a:t>
                      </a:r>
                      <a:endParaRPr lang="en-US" sz="1400" b="1" i="0" u="none" strike="noStrike" dirty="0">
                        <a:solidFill>
                          <a:srgbClr val="000000"/>
                        </a:solidFill>
                        <a:effectLst/>
                        <a:latin typeface="Arial" panose="020B0604020202020204" pitchFamily="34" charset="0"/>
                      </a:endParaRPr>
                    </a:p>
                  </a:txBody>
                  <a:tcPr marL="8659" marR="8659" marT="8659" marB="0" anchor="b"/>
                </a:tc>
              </a:tr>
            </a:tbl>
          </a:graphicData>
        </a:graphic>
      </p:graphicFrame>
    </p:spTree>
    <p:extLst>
      <p:ext uri="{BB962C8B-B14F-4D97-AF65-F5344CB8AC3E}">
        <p14:creationId xmlns:p14="http://schemas.microsoft.com/office/powerpoint/2010/main" val="3152320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2" y="186272"/>
            <a:ext cx="7448548" cy="575728"/>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2016-2017 Projected Budget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90501" y="1710265"/>
            <a:ext cx="6515100" cy="4241800"/>
          </a:xfrm>
        </p:spPr>
        <p:txBody>
          <a:bodyPr>
            <a:normAutofit/>
          </a:bodyPr>
          <a:lstStyle/>
          <a:p>
            <a:endParaRPr lang="en-US" sz="2400" i="1" dirty="0"/>
          </a:p>
          <a:p>
            <a:pPr>
              <a:buNone/>
            </a:pPr>
            <a:endParaRPr lang="en-US" dirty="0" smtClean="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00615444"/>
              </p:ext>
            </p:extLst>
          </p:nvPr>
        </p:nvGraphicFramePr>
        <p:xfrm>
          <a:off x="1524000" y="838200"/>
          <a:ext cx="5410200" cy="5859620"/>
        </p:xfrm>
        <a:graphic>
          <a:graphicData uri="http://schemas.openxmlformats.org/drawingml/2006/table">
            <a:tbl>
              <a:tblPr>
                <a:tableStyleId>{5C22544A-7EE6-4342-B048-85BDC9FD1C3A}</a:tableStyleId>
              </a:tblPr>
              <a:tblGrid>
                <a:gridCol w="3793807"/>
                <a:gridCol w="1616393"/>
              </a:tblGrid>
              <a:tr h="260553">
                <a:tc>
                  <a:txBody>
                    <a:bodyPr/>
                    <a:lstStyle/>
                    <a:p>
                      <a:pPr algn="l" fontAlgn="b"/>
                      <a:r>
                        <a:rPr lang="en-US" sz="1300" b="1" u="none" strike="noStrike" dirty="0">
                          <a:effectLst/>
                        </a:rPr>
                        <a:t>INCOME</a:t>
                      </a:r>
                      <a:endParaRPr lang="en-US" sz="1300" b="1" i="0" u="none" strike="noStrike" dirty="0">
                        <a:solidFill>
                          <a:srgbClr val="000000"/>
                        </a:solidFill>
                        <a:effectLst/>
                        <a:latin typeface="Arial" panose="020B0604020202020204" pitchFamily="34" charset="0"/>
                      </a:endParaRPr>
                    </a:p>
                  </a:txBody>
                  <a:tcPr marL="6163" marR="6163" marT="6163" marB="0" anchor="b"/>
                </a:tc>
                <a:tc>
                  <a:txBody>
                    <a:bodyPr/>
                    <a:lstStyle/>
                    <a:p>
                      <a:pPr algn="ctr" fontAlgn="b"/>
                      <a:endParaRPr lang="en-US" sz="1300" b="1" i="0" u="none" strike="noStrike" dirty="0">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Starting Funds</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dirty="0">
                          <a:effectLst/>
                        </a:rPr>
                        <a:t>5,334.62</a:t>
                      </a:r>
                      <a:endParaRPr lang="en-US" sz="1300" b="0" i="0" u="none" strike="noStrike" dirty="0">
                        <a:solidFill>
                          <a:srgbClr val="000000"/>
                        </a:solidFill>
                        <a:effectLst/>
                        <a:latin typeface="Arial" panose="020B0604020202020204" pitchFamily="34" charset="0"/>
                      </a:endParaRPr>
                    </a:p>
                  </a:txBody>
                  <a:tcPr marL="6163" marR="6163" marT="6163" marB="0" anchor="b"/>
                </a:tc>
              </a:tr>
              <a:tr h="379452">
                <a:tc>
                  <a:txBody>
                    <a:bodyPr/>
                    <a:lstStyle/>
                    <a:p>
                      <a:pPr algn="l" fontAlgn="b"/>
                      <a:r>
                        <a:rPr lang="en-US" sz="1300" u="none" strike="noStrike" dirty="0">
                          <a:effectLst/>
                        </a:rPr>
                        <a:t>2016-2017 Dues (184 Homes + 8 Vacant lots)</a:t>
                      </a:r>
                      <a:endParaRPr lang="en-US" sz="1300" b="0" i="0" u="none" strike="noStrike" dirty="0">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dirty="0">
                          <a:effectLst/>
                        </a:rPr>
                        <a:t>89,320.00</a:t>
                      </a:r>
                      <a:endParaRPr lang="en-US" sz="1300" b="0" i="0" u="none" strike="noStrike" dirty="0">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Clubhouse Rentals</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dirty="0">
                          <a:effectLst/>
                        </a:rPr>
                        <a:t>2,500.00</a:t>
                      </a:r>
                      <a:endParaRPr lang="en-US" sz="1300" b="0" i="0" u="none" strike="noStrike" dirty="0">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Miscellaneous Income (Late Fees)</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250.00</a:t>
                      </a:r>
                      <a:endParaRPr lang="en-US" sz="1300" b="0" i="0" u="none" strike="noStrike">
                        <a:solidFill>
                          <a:srgbClr val="000000"/>
                        </a:solidFill>
                        <a:effectLst/>
                        <a:latin typeface="Arial" panose="020B0604020202020204" pitchFamily="34" charset="0"/>
                      </a:endParaRPr>
                    </a:p>
                  </a:txBody>
                  <a:tcPr marL="6163" marR="6163" marT="6163" marB="0" anchor="b"/>
                </a:tc>
              </a:tr>
              <a:tr h="260553">
                <a:tc>
                  <a:txBody>
                    <a:bodyPr/>
                    <a:lstStyle/>
                    <a:p>
                      <a:pPr algn="l" fontAlgn="b"/>
                      <a:r>
                        <a:rPr lang="en-US" sz="1300" u="none" strike="noStrike">
                          <a:effectLst/>
                        </a:rPr>
                        <a:t>Miscellaneous Income (Interest/Fines)</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dirty="0">
                          <a:effectLst/>
                        </a:rPr>
                        <a:t>100.00</a:t>
                      </a:r>
                      <a:endParaRPr lang="en-US" sz="1300" b="0" i="0" u="none" strike="noStrike" dirty="0">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Miscellaneous Income (ACS-Cards)</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dirty="0">
                          <a:effectLst/>
                        </a:rPr>
                        <a:t>50.00</a:t>
                      </a:r>
                      <a:endParaRPr lang="en-US" sz="1300" b="0" i="0" u="none" strike="noStrike" dirty="0">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TOTAL INCOME</a:t>
                      </a:r>
                      <a:endParaRPr lang="en-US" sz="1300" b="1"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dirty="0">
                          <a:effectLst/>
                        </a:rPr>
                        <a:t> $        97,554.62 </a:t>
                      </a:r>
                      <a:endParaRPr lang="en-US" sz="1300" b="1" i="0" u="none" strike="noStrike" dirty="0">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dirty="0">
                          <a:effectLst/>
                        </a:rPr>
                        <a:t> </a:t>
                      </a:r>
                      <a:endParaRPr lang="en-US" sz="1300" b="0" i="0" u="none" strike="noStrike" dirty="0">
                        <a:solidFill>
                          <a:srgbClr val="000000"/>
                        </a:solidFill>
                        <a:effectLst/>
                        <a:latin typeface="Arial" panose="020B0604020202020204" pitchFamily="34" charset="0"/>
                      </a:endParaRPr>
                    </a:p>
                  </a:txBody>
                  <a:tcPr marL="6163" marR="6163" marT="6163" marB="0" anchor="b"/>
                </a:tc>
                <a:tc>
                  <a:txBody>
                    <a:bodyPr/>
                    <a:lstStyle/>
                    <a:p>
                      <a:pPr algn="l" fontAlgn="b"/>
                      <a:r>
                        <a:rPr lang="en-US" sz="1300" u="none" strike="noStrike">
                          <a:effectLst/>
                        </a:rPr>
                        <a:t> </a:t>
                      </a:r>
                      <a:endParaRPr lang="en-US" sz="1300" b="0" i="0" u="none" strike="noStrike">
                        <a:solidFill>
                          <a:srgbClr val="000000"/>
                        </a:solidFill>
                        <a:effectLst/>
                        <a:latin typeface="Arial" panose="020B0604020202020204" pitchFamily="34" charset="0"/>
                      </a:endParaRPr>
                    </a:p>
                  </a:txBody>
                  <a:tcPr marL="6163" marR="6163" marT="6163" marB="0" anchor="b"/>
                </a:tc>
              </a:tr>
              <a:tr h="260553">
                <a:tc>
                  <a:txBody>
                    <a:bodyPr/>
                    <a:lstStyle/>
                    <a:p>
                      <a:pPr algn="l" fontAlgn="b"/>
                      <a:r>
                        <a:rPr lang="en-US" sz="1300" b="1" u="none" strike="noStrike" dirty="0">
                          <a:effectLst/>
                        </a:rPr>
                        <a:t>EXPENSES</a:t>
                      </a:r>
                      <a:endParaRPr lang="en-US" sz="1300" b="1" i="0" u="none" strike="noStrike" dirty="0">
                        <a:solidFill>
                          <a:srgbClr val="000000"/>
                        </a:solidFill>
                        <a:effectLst/>
                        <a:latin typeface="Arial" panose="020B0604020202020204" pitchFamily="34" charset="0"/>
                      </a:endParaRPr>
                    </a:p>
                  </a:txBody>
                  <a:tcPr marL="6163" marR="6163" marT="6163" marB="0" anchor="b"/>
                </a:tc>
                <a:tc>
                  <a:txBody>
                    <a:bodyPr/>
                    <a:lstStyle/>
                    <a:p>
                      <a:pPr algn="r" fontAlgn="b"/>
                      <a:endParaRPr lang="en-US" sz="1300" b="1" i="0" u="none" strike="noStrike" dirty="0">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Huntsville Utilities</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6,300.00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Harvest-Monrovia Water</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6,350.00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Pool Service &amp; Supplies</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6,400.00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Lawn/Grounds Service/Mtnc</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33,600.00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Insurance</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6,250.00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Clubhouse Supplies &amp; Cleaning</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1,300.00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Property Taxes</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2,121.00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Legal Fees</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1,500.00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Security Patrols</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1,000.00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dirty="0">
                          <a:effectLst/>
                        </a:rPr>
                        <a:t>Tax Preparation</a:t>
                      </a:r>
                      <a:endParaRPr lang="en-US" sz="1300" b="0" i="0" u="none" strike="noStrike" dirty="0">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175.00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Neighborhood Improvements</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11,300.00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dirty="0">
                          <a:effectLst/>
                        </a:rPr>
                        <a:t>Social Committee</a:t>
                      </a:r>
                      <a:endParaRPr lang="en-US" sz="1300" b="0" i="0" u="none" strike="noStrike" dirty="0">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1,500.00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Miscellaneous/copies/mail</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dirty="0">
                          <a:effectLst/>
                        </a:rPr>
                        <a:t>700.00</a:t>
                      </a:r>
                      <a:endParaRPr lang="en-US" sz="1300" b="0" i="0" u="none" strike="noStrike" dirty="0">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Pond Care &amp; Maint.</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600.00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dirty="0">
                          <a:effectLst/>
                        </a:rPr>
                        <a:t>Repair to Common </a:t>
                      </a:r>
                      <a:r>
                        <a:rPr lang="en-US" sz="1300" u="none" strike="noStrike" dirty="0" smtClean="0">
                          <a:effectLst/>
                        </a:rPr>
                        <a:t>Assets</a:t>
                      </a:r>
                      <a:endParaRPr lang="en-US" sz="1300" b="0" i="0" u="none" strike="noStrike" dirty="0">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13,458.62</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a:effectLst/>
                        </a:rPr>
                        <a:t>Contingency Reserve</a:t>
                      </a:r>
                      <a:endParaRPr lang="en-US" sz="1300" b="0" i="0" u="none" strike="noStrike">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a:effectLst/>
                        </a:rPr>
                        <a:t>5,000.00</a:t>
                      </a:r>
                      <a:endParaRPr lang="en-US" sz="1300" b="0" i="0" u="none" strike="noStrike">
                        <a:solidFill>
                          <a:srgbClr val="000000"/>
                        </a:solidFill>
                        <a:effectLst/>
                        <a:latin typeface="Arial" panose="020B0604020202020204" pitchFamily="34" charset="0"/>
                      </a:endParaRPr>
                    </a:p>
                  </a:txBody>
                  <a:tcPr marL="6163" marR="6163" marT="6163" marB="0" anchor="b"/>
                </a:tc>
              </a:tr>
              <a:tr h="194682">
                <a:tc>
                  <a:txBody>
                    <a:bodyPr/>
                    <a:lstStyle/>
                    <a:p>
                      <a:pPr algn="l" fontAlgn="b"/>
                      <a:r>
                        <a:rPr lang="en-US" sz="1300" u="none" strike="noStrike" dirty="0" smtClean="0">
                          <a:effectLst/>
                        </a:rPr>
                        <a:t>TOTAL EXPENSES</a:t>
                      </a:r>
                      <a:endParaRPr lang="en-US" sz="1300" b="1" i="0" u="none" strike="noStrike" dirty="0">
                        <a:solidFill>
                          <a:srgbClr val="000000"/>
                        </a:solidFill>
                        <a:effectLst/>
                        <a:latin typeface="Arial" panose="020B0604020202020204" pitchFamily="34" charset="0"/>
                      </a:endParaRPr>
                    </a:p>
                  </a:txBody>
                  <a:tcPr marL="6163" marR="6163" marT="6163" marB="0" anchor="b"/>
                </a:tc>
                <a:tc>
                  <a:txBody>
                    <a:bodyPr/>
                    <a:lstStyle/>
                    <a:p>
                      <a:pPr algn="r" fontAlgn="b"/>
                      <a:r>
                        <a:rPr lang="en-US" sz="1300" u="none" strike="noStrike" dirty="0">
                          <a:effectLst/>
                        </a:rPr>
                        <a:t> $        97,554.62 </a:t>
                      </a:r>
                      <a:endParaRPr lang="en-US" sz="1300" b="1" i="0" u="none" strike="noStrike" dirty="0">
                        <a:solidFill>
                          <a:srgbClr val="000000"/>
                        </a:solidFill>
                        <a:effectLst/>
                        <a:latin typeface="Arial" panose="020B0604020202020204" pitchFamily="34" charset="0"/>
                      </a:endParaRPr>
                    </a:p>
                  </a:txBody>
                  <a:tcPr marL="6163" marR="6163" marT="6163" marB="0" anchor="b"/>
                </a:tc>
              </a:tr>
            </a:tbl>
          </a:graphicData>
        </a:graphic>
      </p:graphicFrame>
    </p:spTree>
    <p:extLst>
      <p:ext uri="{BB962C8B-B14F-4D97-AF65-F5344CB8AC3E}">
        <p14:creationId xmlns:p14="http://schemas.microsoft.com/office/powerpoint/2010/main" val="96510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0292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33337" y="1648306"/>
            <a:ext cx="3090863" cy="4343400"/>
          </a:xfrm>
        </p:spPr>
        <p:txBody>
          <a:bodyPr>
            <a:normAutofit/>
          </a:bodyPr>
          <a:lstStyle/>
          <a:p>
            <a:pPr lvl="1"/>
            <a:r>
              <a:rPr lang="en-US" sz="2200" i="1" dirty="0" smtClean="0">
                <a:latin typeface="Calibri" panose="020F0502020204030204" pitchFamily="34" charset="0"/>
              </a:rPr>
              <a:t>Grounds </a:t>
            </a:r>
          </a:p>
          <a:p>
            <a:pPr lvl="2"/>
            <a:r>
              <a:rPr lang="en-US" sz="1800" i="1" dirty="0" smtClean="0">
                <a:latin typeface="Calibri" panose="020F0502020204030204" pitchFamily="34" charset="0"/>
              </a:rPr>
              <a:t>Area of Coverage </a:t>
            </a:r>
            <a:endParaRPr lang="en-US" sz="1400" i="1" dirty="0" smtClean="0">
              <a:latin typeface="Calibri" panose="020F0502020204030204" pitchFamily="34" charset="0"/>
            </a:endParaRPr>
          </a:p>
          <a:p>
            <a:pPr lvl="1"/>
            <a:r>
              <a:rPr lang="en-US" sz="2200" i="1" dirty="0" smtClean="0">
                <a:latin typeface="Calibri" panose="020F0502020204030204" pitchFamily="34" charset="0"/>
              </a:rPr>
              <a:t>2015/2016 Improvements</a:t>
            </a:r>
          </a:p>
          <a:p>
            <a:pPr lvl="1"/>
            <a:r>
              <a:rPr lang="en-US" sz="2200" i="1" dirty="0" smtClean="0">
                <a:latin typeface="Calibri" panose="020F0502020204030204" pitchFamily="34" charset="0"/>
              </a:rPr>
              <a:t>Repairs </a:t>
            </a:r>
          </a:p>
          <a:p>
            <a:pPr lvl="1"/>
            <a:r>
              <a:rPr lang="en-US" sz="2200" i="1" dirty="0" smtClean="0">
                <a:latin typeface="Calibri" panose="020F0502020204030204" pitchFamily="34" charset="0"/>
              </a:rPr>
              <a:t>2017 Projects</a:t>
            </a:r>
          </a:p>
          <a:p>
            <a:pPr marL="320040" lvl="1" indent="0">
              <a:buNone/>
            </a:pPr>
            <a:endParaRPr lang="en-US" sz="2200" i="1" dirty="0">
              <a:latin typeface="Calibri" panose="020F0502020204030204" pitchFamily="34" charset="0"/>
            </a:endParaRPr>
          </a:p>
          <a:p>
            <a:pPr>
              <a:buNone/>
            </a:pPr>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59" y="3839056"/>
            <a:ext cx="3753641" cy="281523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1211944"/>
            <a:ext cx="4581525" cy="3436144"/>
          </a:xfrm>
          <a:prstGeom prst="rect">
            <a:avLst/>
          </a:prstGeom>
        </p:spPr>
      </p:pic>
    </p:spTree>
    <p:extLst>
      <p:ext uri="{BB962C8B-B14F-4D97-AF65-F5344CB8AC3E}">
        <p14:creationId xmlns:p14="http://schemas.microsoft.com/office/powerpoint/2010/main" val="1232631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2" cstate="print">
            <a:lum bright="10000" contrast="10000"/>
          </a:blip>
          <a:srcRect/>
          <a:stretch>
            <a:fillRect/>
          </a:stretch>
        </p:blipFill>
        <p:spPr bwMode="auto">
          <a:xfrm>
            <a:off x="6794573" y="3106059"/>
            <a:ext cx="804787" cy="757024"/>
          </a:xfrm>
          <a:prstGeom prst="rect">
            <a:avLst/>
          </a:prstGeom>
          <a:noFill/>
          <a:ln w="9525">
            <a:noFill/>
            <a:miter lim="800000"/>
            <a:headEnd/>
            <a:tailEnd/>
          </a:ln>
        </p:spPr>
      </p:pic>
      <p:pic>
        <p:nvPicPr>
          <p:cNvPr id="8" name="Picture 4"/>
          <p:cNvPicPr>
            <a:picLocks noChangeAspect="1" noChangeArrowheads="1"/>
          </p:cNvPicPr>
          <p:nvPr/>
        </p:nvPicPr>
        <p:blipFill>
          <a:blip r:embed="rId3" cstate="print">
            <a:clrChange>
              <a:clrFrom>
                <a:srgbClr val="FFFFFF"/>
              </a:clrFrom>
              <a:clrTo>
                <a:srgbClr val="FFFFFF">
                  <a:alpha val="0"/>
                </a:srgbClr>
              </a:clrTo>
            </a:clrChange>
            <a:lum bright="10000" contrast="10000"/>
          </a:blip>
          <a:srcRect/>
          <a:stretch>
            <a:fillRect/>
          </a:stretch>
        </p:blipFill>
        <p:spPr bwMode="auto">
          <a:xfrm>
            <a:off x="1934757" y="4021872"/>
            <a:ext cx="7209244" cy="283612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clrChange>
              <a:clrFrom>
                <a:srgbClr val="FFFFFF"/>
              </a:clrFrom>
              <a:clrTo>
                <a:srgbClr val="FFFFFF">
                  <a:alpha val="0"/>
                </a:srgbClr>
              </a:clrTo>
            </a:clrChange>
            <a:lum bright="10000" contrast="10000"/>
          </a:blip>
          <a:srcRect b="1689"/>
          <a:stretch>
            <a:fillRect/>
          </a:stretch>
        </p:blipFill>
        <p:spPr bwMode="auto">
          <a:xfrm>
            <a:off x="437" y="2450075"/>
            <a:ext cx="6356027" cy="4117974"/>
          </a:xfrm>
          <a:prstGeom prst="rect">
            <a:avLst/>
          </a:prstGeom>
          <a:noFill/>
          <a:ln w="9525">
            <a:noFill/>
            <a:miter lim="800000"/>
            <a:headEnd/>
            <a:tailEnd/>
          </a:ln>
        </p:spPr>
      </p:pic>
      <p:pic>
        <p:nvPicPr>
          <p:cNvPr id="10" name="Picture 5"/>
          <p:cNvPicPr>
            <a:picLocks noChangeAspect="1" noChangeArrowheads="1"/>
          </p:cNvPicPr>
          <p:nvPr/>
        </p:nvPicPr>
        <p:blipFill>
          <a:blip r:embed="rId5" cstate="print">
            <a:lum bright="10000" contrast="10000"/>
          </a:blip>
          <a:srcRect/>
          <a:stretch>
            <a:fillRect/>
          </a:stretch>
        </p:blipFill>
        <p:spPr bwMode="auto">
          <a:xfrm>
            <a:off x="20971" y="6420998"/>
            <a:ext cx="5823210" cy="398402"/>
          </a:xfrm>
          <a:prstGeom prst="rect">
            <a:avLst/>
          </a:prstGeom>
          <a:noFill/>
          <a:ln w="9525">
            <a:noFill/>
            <a:miter lim="800000"/>
            <a:headEnd/>
            <a:tailEnd/>
          </a:ln>
        </p:spPr>
      </p:pic>
      <p:pic>
        <p:nvPicPr>
          <p:cNvPr id="11" name="Picture 6"/>
          <p:cNvPicPr>
            <a:picLocks noChangeAspect="1" noChangeArrowheads="1"/>
          </p:cNvPicPr>
          <p:nvPr/>
        </p:nvPicPr>
        <p:blipFill>
          <a:blip r:embed="rId6" cstate="print">
            <a:lum bright="10000" contrast="10000"/>
          </a:blip>
          <a:srcRect/>
          <a:stretch>
            <a:fillRect/>
          </a:stretch>
        </p:blipFill>
        <p:spPr bwMode="auto">
          <a:xfrm>
            <a:off x="3903257" y="3403519"/>
            <a:ext cx="4308277" cy="3305460"/>
          </a:xfrm>
          <a:prstGeom prst="rect">
            <a:avLst/>
          </a:prstGeom>
          <a:noFill/>
          <a:ln w="9525">
            <a:noFill/>
            <a:miter lim="800000"/>
            <a:headEnd/>
            <a:tailEnd/>
          </a:ln>
        </p:spPr>
      </p:pic>
      <p:pic>
        <p:nvPicPr>
          <p:cNvPr id="12" name="Picture 7"/>
          <p:cNvPicPr>
            <a:picLocks noChangeAspect="1" noChangeArrowheads="1"/>
          </p:cNvPicPr>
          <p:nvPr/>
        </p:nvPicPr>
        <p:blipFill>
          <a:blip r:embed="rId7" cstate="print">
            <a:lum bright="10000" contrast="10000"/>
          </a:blip>
          <a:srcRect/>
          <a:stretch>
            <a:fillRect/>
          </a:stretch>
        </p:blipFill>
        <p:spPr bwMode="auto">
          <a:xfrm>
            <a:off x="5223218" y="2943724"/>
            <a:ext cx="1587387" cy="1119644"/>
          </a:xfrm>
          <a:prstGeom prst="rect">
            <a:avLst/>
          </a:prstGeom>
          <a:noFill/>
          <a:ln w="9525">
            <a:noFill/>
            <a:miter lim="800000"/>
            <a:headEnd/>
            <a:tailEnd/>
          </a:ln>
        </p:spPr>
      </p:pic>
      <p:pic>
        <p:nvPicPr>
          <p:cNvPr id="13" name="Picture 9"/>
          <p:cNvPicPr>
            <a:picLocks noChangeAspect="1" noChangeArrowheads="1"/>
          </p:cNvPicPr>
          <p:nvPr/>
        </p:nvPicPr>
        <p:blipFill>
          <a:blip r:embed="rId8" cstate="print">
            <a:lum bright="10000" contrast="10000"/>
          </a:blip>
          <a:srcRect/>
          <a:stretch>
            <a:fillRect/>
          </a:stretch>
        </p:blipFill>
        <p:spPr bwMode="auto">
          <a:xfrm>
            <a:off x="26282" y="6459918"/>
            <a:ext cx="2533295" cy="396791"/>
          </a:xfrm>
          <a:prstGeom prst="rect">
            <a:avLst/>
          </a:prstGeom>
          <a:noFill/>
          <a:ln w="9525">
            <a:noFill/>
            <a:miter lim="800000"/>
            <a:headEnd/>
            <a:tailEnd/>
          </a:ln>
        </p:spPr>
      </p:pic>
      <p:cxnSp>
        <p:nvCxnSpPr>
          <p:cNvPr id="14" name="Straight Connector 13"/>
          <p:cNvCxnSpPr/>
          <p:nvPr/>
        </p:nvCxnSpPr>
        <p:spPr>
          <a:xfrm flipV="1">
            <a:off x="7599360" y="6747664"/>
            <a:ext cx="1476401" cy="1027"/>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81554" y="5737856"/>
            <a:ext cx="714447" cy="502126"/>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38222" y="6369164"/>
            <a:ext cx="737538" cy="83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402050" y="5700123"/>
            <a:ext cx="126689" cy="441403"/>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836004" y="4763385"/>
            <a:ext cx="651653" cy="572464"/>
          </a:xfrm>
          <a:prstGeom prst="rect">
            <a:avLst/>
          </a:prstGeom>
          <a:solidFill>
            <a:schemeClr val="bg1"/>
          </a:solidFill>
          <a:ln w="28575">
            <a:solidFill>
              <a:srgbClr val="00B0F0"/>
            </a:solidFill>
          </a:ln>
        </p:spPr>
        <p:txBody>
          <a:bodyPr wrap="none" lIns="9144" tIns="9144" rIns="9144" bIns="9144" rtlCol="0">
            <a:spAutoFit/>
          </a:bodyPr>
          <a:lstStyle/>
          <a:p>
            <a:pPr algn="ctr"/>
            <a:r>
              <a:rPr lang="en-US" dirty="0" smtClean="0"/>
              <a:t>Club</a:t>
            </a:r>
          </a:p>
          <a:p>
            <a:pPr algn="ctr"/>
            <a:r>
              <a:rPr lang="en-US" dirty="0" smtClean="0"/>
              <a:t> House </a:t>
            </a:r>
            <a:endParaRPr lang="en-US" dirty="0"/>
          </a:p>
        </p:txBody>
      </p:sp>
      <p:cxnSp>
        <p:nvCxnSpPr>
          <p:cNvPr id="21" name="Straight Arrow Connector 20"/>
          <p:cNvCxnSpPr>
            <a:stCxn id="20" idx="2"/>
          </p:cNvCxnSpPr>
          <p:nvPr/>
        </p:nvCxnSpPr>
        <p:spPr>
          <a:xfrm flipH="1">
            <a:off x="6911166" y="5335849"/>
            <a:ext cx="250665" cy="8523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76568" y="4586964"/>
            <a:ext cx="428839" cy="3174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753346" y="4108732"/>
            <a:ext cx="432337" cy="46326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191001" y="4383493"/>
            <a:ext cx="368687" cy="569509"/>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58712" y="4135434"/>
            <a:ext cx="345353" cy="300012"/>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67784" y="3665136"/>
            <a:ext cx="104780" cy="742915"/>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81201" y="3717235"/>
            <a:ext cx="5053" cy="791827"/>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427518" y="4563204"/>
            <a:ext cx="583577" cy="44282"/>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160759" y="4383493"/>
            <a:ext cx="261199" cy="188509"/>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67783" y="3633174"/>
            <a:ext cx="943311" cy="24426"/>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050" y="6239982"/>
            <a:ext cx="0" cy="60325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57" name="Picture 10" descr="C:\Users\stilwellke\AppData\Local\Microsoft\Windows\Temporary Internet Files\Content.IE5\ZLW478K1\MC900239015[1].wmf"/>
          <p:cNvPicPr>
            <a:picLocks noChangeAspect="1" noChangeArrowheads="1"/>
          </p:cNvPicPr>
          <p:nvPr/>
        </p:nvPicPr>
        <p:blipFill>
          <a:blip r:embed="rId9" cstate="print"/>
          <a:srcRect/>
          <a:stretch>
            <a:fillRect/>
          </a:stretch>
        </p:blipFill>
        <p:spPr bwMode="auto">
          <a:xfrm>
            <a:off x="8278124" y="3035214"/>
            <a:ext cx="797637" cy="970059"/>
          </a:xfrm>
          <a:prstGeom prst="rect">
            <a:avLst/>
          </a:prstGeom>
          <a:noFill/>
        </p:spPr>
      </p:pic>
      <p:cxnSp>
        <p:nvCxnSpPr>
          <p:cNvPr id="83" name="Straight Connector 82"/>
          <p:cNvCxnSpPr/>
          <p:nvPr/>
        </p:nvCxnSpPr>
        <p:spPr>
          <a:xfrm flipV="1">
            <a:off x="8338222" y="5762000"/>
            <a:ext cx="0" cy="659001"/>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7520518" y="5673815"/>
            <a:ext cx="817706" cy="88184"/>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340775" y="5730190"/>
            <a:ext cx="2020496" cy="42790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096001" y="6231331"/>
            <a:ext cx="1100965" cy="14020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7161829" y="6380354"/>
            <a:ext cx="458172" cy="374651"/>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103" name="Title 1"/>
          <p:cNvSpPr>
            <a:spLocks noGrp="1"/>
          </p:cNvSpPr>
          <p:nvPr>
            <p:ph type="title"/>
          </p:nvPr>
        </p:nvSpPr>
        <p:spPr>
          <a:xfrm>
            <a:off x="1067783" y="304800"/>
            <a:ext cx="5561617" cy="889729"/>
          </a:xfrm>
          <a:solidFill>
            <a:srgbClr val="C2E49C"/>
          </a:solidFill>
          <a:ln w="38100">
            <a:solidFill>
              <a:schemeClr val="tx1"/>
            </a:solidFill>
            <a:prstDash val="solid"/>
          </a:ln>
        </p:spPr>
        <p:txBody>
          <a:bodyPr>
            <a:normAutofit/>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pic>
        <p:nvPicPr>
          <p:cNvPr id="104" name="Picture 6"/>
          <p:cNvPicPr>
            <a:picLocks noChangeAspect="1" noChangeArrowheads="1"/>
          </p:cNvPicPr>
          <p:nvPr/>
        </p:nvPicPr>
        <p:blipFill>
          <a:blip r:embed="rId10" cstate="print"/>
          <a:srcRect l="42969" t="32292" r="24219" b="15625"/>
          <a:stretch>
            <a:fillRect/>
          </a:stretch>
        </p:blipFill>
        <p:spPr bwMode="auto">
          <a:xfrm>
            <a:off x="152400" y="304801"/>
            <a:ext cx="762000" cy="907143"/>
          </a:xfrm>
          <a:prstGeom prst="rect">
            <a:avLst/>
          </a:prstGeom>
          <a:noFill/>
          <a:ln w="9525">
            <a:noFill/>
            <a:miter lim="800000"/>
            <a:headEnd/>
            <a:tailEnd/>
          </a:ln>
        </p:spPr>
      </p:pic>
      <p:sp>
        <p:nvSpPr>
          <p:cNvPr id="65" name="Rectangle 64"/>
          <p:cNvSpPr/>
          <p:nvPr/>
        </p:nvSpPr>
        <p:spPr>
          <a:xfrm>
            <a:off x="273575" y="1314623"/>
            <a:ext cx="8108425" cy="861774"/>
          </a:xfrm>
          <a:prstGeom prst="rect">
            <a:avLst/>
          </a:prstGeom>
        </p:spPr>
        <p:txBody>
          <a:bodyPr wrap="square">
            <a:spAutoFit/>
          </a:bodyPr>
          <a:lstStyle/>
          <a:p>
            <a:r>
              <a:rPr lang="en-US" sz="2800" b="1" i="1" dirty="0">
                <a:latin typeface="Calibri" panose="020F0502020204030204" pitchFamily="34" charset="0"/>
              </a:rPr>
              <a:t>Lawn Maintenance</a:t>
            </a:r>
          </a:p>
          <a:p>
            <a:pPr lvl="1"/>
            <a:r>
              <a:rPr lang="en-US" sz="2200" i="1" dirty="0">
                <a:latin typeface="Calibri" panose="020F0502020204030204" pitchFamily="34" charset="0"/>
              </a:rPr>
              <a:t>Covers </a:t>
            </a:r>
            <a:r>
              <a:rPr lang="en-US" sz="2200" i="1" smtClean="0">
                <a:latin typeface="Calibri" panose="020F0502020204030204" pitchFamily="34" charset="0"/>
              </a:rPr>
              <a:t>approximately 18 </a:t>
            </a:r>
            <a:r>
              <a:rPr lang="en-US" sz="2200" i="1" dirty="0">
                <a:latin typeface="Calibri" panose="020F0502020204030204" pitchFamily="34" charset="0"/>
              </a:rPr>
              <a:t>Acres, 3 Ponds</a:t>
            </a:r>
            <a:r>
              <a:rPr lang="en-US" sz="2200" i="1" dirty="0" smtClean="0">
                <a:latin typeface="Calibri" panose="020F0502020204030204" pitchFamily="34" charset="0"/>
              </a:rPr>
              <a:t>, 4 Islands, 1 Round-about  </a:t>
            </a:r>
            <a:endParaRPr lang="en-US" sz="2200" i="1" dirty="0">
              <a:latin typeface="Calibri" panose="020F0502020204030204" pitchFamily="34" charset="0"/>
            </a:endParaRPr>
          </a:p>
        </p:txBody>
      </p:sp>
    </p:spTree>
    <p:extLst>
      <p:ext uri="{BB962C8B-B14F-4D97-AF65-F5344CB8AC3E}">
        <p14:creationId xmlns:p14="http://schemas.microsoft.com/office/powerpoint/2010/main" val="3673462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0292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304799" y="1447802"/>
            <a:ext cx="4872037" cy="2456032"/>
          </a:xfrm>
        </p:spPr>
        <p:txBody>
          <a:bodyPr>
            <a:normAutofit/>
          </a:bodyPr>
          <a:lstStyle/>
          <a:p>
            <a:r>
              <a:rPr lang="en-US" sz="2400" b="1" i="1" dirty="0" smtClean="0">
                <a:latin typeface="Calibri" panose="020F0502020204030204" pitchFamily="34" charset="0"/>
              </a:rPr>
              <a:t>Lawn Maintenance</a:t>
            </a:r>
          </a:p>
          <a:p>
            <a:pPr lvl="1"/>
            <a:r>
              <a:rPr lang="en-US" sz="2000" i="1" dirty="0" smtClean="0">
                <a:latin typeface="Calibri" pitchFamily="34" charset="0"/>
              </a:rPr>
              <a:t>Contract Increased Mowing to Back Pond to a </a:t>
            </a:r>
            <a:r>
              <a:rPr lang="en-US" sz="2000" i="1" dirty="0" err="1" smtClean="0">
                <a:latin typeface="Calibri" pitchFamily="34" charset="0"/>
              </a:rPr>
              <a:t>Wkly</a:t>
            </a:r>
            <a:r>
              <a:rPr lang="en-US" sz="2000" i="1" dirty="0" smtClean="0">
                <a:latin typeface="Calibri" pitchFamily="34" charset="0"/>
              </a:rPr>
              <a:t> Schedule </a:t>
            </a:r>
          </a:p>
          <a:p>
            <a:pPr lvl="1"/>
            <a:r>
              <a:rPr lang="en-US" sz="2000" i="1" dirty="0" smtClean="0">
                <a:latin typeface="Calibri" pitchFamily="34" charset="0"/>
              </a:rPr>
              <a:t>Weed </a:t>
            </a:r>
            <a:r>
              <a:rPr lang="en-US" sz="2000" i="1" dirty="0">
                <a:latin typeface="Calibri" pitchFamily="34" charset="0"/>
              </a:rPr>
              <a:t>Control &amp; </a:t>
            </a:r>
            <a:r>
              <a:rPr lang="en-US" sz="2000" i="1" dirty="0" smtClean="0">
                <a:latin typeface="Calibri" pitchFamily="34" charset="0"/>
              </a:rPr>
              <a:t>Fertilization</a:t>
            </a:r>
          </a:p>
          <a:p>
            <a:pPr lvl="2"/>
            <a:r>
              <a:rPr lang="en-US" sz="1600" i="1" dirty="0">
                <a:latin typeface="Calibri" pitchFamily="34" charset="0"/>
              </a:rPr>
              <a:t>Weekly mowing Day Wed – May </a:t>
            </a:r>
            <a:r>
              <a:rPr lang="en-US" sz="1600" i="1" dirty="0" err="1">
                <a:latin typeface="Calibri" pitchFamily="34" charset="0"/>
              </a:rPr>
              <a:t>Chg</a:t>
            </a:r>
            <a:r>
              <a:rPr lang="en-US" sz="1600" i="1" dirty="0">
                <a:latin typeface="Calibri" pitchFamily="34" charset="0"/>
              </a:rPr>
              <a:t> </a:t>
            </a:r>
            <a:r>
              <a:rPr lang="en-US" sz="1600" i="1" dirty="0" smtClean="0">
                <a:latin typeface="Calibri" pitchFamily="34" charset="0"/>
              </a:rPr>
              <a:t>in 2017</a:t>
            </a:r>
            <a:endParaRPr lang="en-US" sz="1600" i="1" dirty="0">
              <a:latin typeface="Calibri" pitchFamily="34" charset="0"/>
            </a:endParaRPr>
          </a:p>
          <a:p>
            <a:pPr lvl="1"/>
            <a:r>
              <a:rPr lang="en-US" sz="2000" i="1" dirty="0" smtClean="0">
                <a:latin typeface="Calibri" pitchFamily="34" charset="0"/>
              </a:rPr>
              <a:t>HOA’s Largest Expense</a:t>
            </a:r>
            <a:endParaRPr lang="en-US" sz="1600" i="1" dirty="0">
              <a:latin typeface="Calibri" pitchFamily="34" charset="0"/>
            </a:endParaRPr>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9" name="Picture 8" descr="Picture2.jpg"/>
          <p:cNvPicPr>
            <a:picLocks noChangeAspect="1"/>
          </p:cNvPicPr>
          <p:nvPr/>
        </p:nvPicPr>
        <p:blipFill>
          <a:blip r:embed="rId3" cstate="print"/>
          <a:stretch>
            <a:fillRect/>
          </a:stretch>
        </p:blipFill>
        <p:spPr>
          <a:xfrm>
            <a:off x="2717368" y="4495801"/>
            <a:ext cx="2337663" cy="201309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6836" y="1380068"/>
            <a:ext cx="3433763" cy="257532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6836" y="3928809"/>
            <a:ext cx="3433764" cy="257532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53" y="4495801"/>
            <a:ext cx="2443164" cy="2008306"/>
          </a:xfrm>
          <a:prstGeom prst="rect">
            <a:avLst/>
          </a:prstGeom>
        </p:spPr>
      </p:pic>
    </p:spTree>
    <p:extLst>
      <p:ext uri="{BB962C8B-B14F-4D97-AF65-F5344CB8AC3E}">
        <p14:creationId xmlns:p14="http://schemas.microsoft.com/office/powerpoint/2010/main" val="3782206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0292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67878" y="1262062"/>
            <a:ext cx="4556522" cy="4724400"/>
          </a:xfrm>
        </p:spPr>
        <p:txBody>
          <a:bodyPr>
            <a:normAutofit/>
          </a:bodyPr>
          <a:lstStyle/>
          <a:p>
            <a:r>
              <a:rPr lang="en-US" sz="2400" b="1" i="1" dirty="0" smtClean="0">
                <a:latin typeface="Calibri" panose="020F0502020204030204" pitchFamily="34" charset="0"/>
              </a:rPr>
              <a:t>Improvements:</a:t>
            </a:r>
          </a:p>
          <a:p>
            <a:pPr lvl="1"/>
            <a:r>
              <a:rPr lang="en-US" sz="2000" i="1" dirty="0" smtClean="0">
                <a:latin typeface="Calibri" panose="020F0502020204030204" pitchFamily="34" charset="0"/>
              </a:rPr>
              <a:t>Main Entrance</a:t>
            </a:r>
          </a:p>
          <a:p>
            <a:pPr lvl="2"/>
            <a:r>
              <a:rPr lang="en-US" sz="1600" i="1" dirty="0" smtClean="0">
                <a:latin typeface="Calibri" panose="020F0502020204030204" pitchFamily="34" charset="0"/>
              </a:rPr>
              <a:t>Adjusted Flower Plan</a:t>
            </a:r>
          </a:p>
          <a:p>
            <a:pPr lvl="2"/>
            <a:r>
              <a:rPr lang="en-US" sz="1600" i="1" dirty="0" smtClean="0">
                <a:latin typeface="Calibri" panose="020F0502020204030204" pitchFamily="34" charset="0"/>
              </a:rPr>
              <a:t>Added New Soil</a:t>
            </a:r>
          </a:p>
          <a:p>
            <a:pPr lvl="2"/>
            <a:r>
              <a:rPr lang="en-US" sz="1600" i="1" dirty="0" smtClean="0">
                <a:latin typeface="Calibri" panose="020F0502020204030204" pitchFamily="34" charset="0"/>
              </a:rPr>
              <a:t>Adjusted Sprinkler Valves </a:t>
            </a:r>
          </a:p>
          <a:p>
            <a:pPr lvl="1"/>
            <a:r>
              <a:rPr lang="en-US" sz="2000" i="1" dirty="0" smtClean="0">
                <a:latin typeface="Calibri" panose="020F0502020204030204" pitchFamily="34" charset="0"/>
              </a:rPr>
              <a:t>Added New Flower Design to the Back Side of Entry Sign &amp; Top of KRB</a:t>
            </a:r>
            <a:endParaRPr lang="en-US" sz="1600" i="1" dirty="0" smtClean="0">
              <a:latin typeface="Calibri" panose="020F0502020204030204" pitchFamily="34" charset="0"/>
            </a:endParaRPr>
          </a:p>
          <a:p>
            <a:pPr marL="320040" lvl="1" indent="0">
              <a:buNone/>
            </a:pPr>
            <a:endParaRPr lang="en-US" sz="2000" i="1" dirty="0" smtClean="0">
              <a:latin typeface="Calibri" panose="020F0502020204030204" pitchFamily="34" charset="0"/>
            </a:endParaRPr>
          </a:p>
          <a:p>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7478" y="1262062"/>
            <a:ext cx="3981848" cy="298638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7478" y="3671738"/>
            <a:ext cx="3981848" cy="29863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028" y="3675282"/>
            <a:ext cx="4108450" cy="3081338"/>
          </a:xfrm>
          <a:prstGeom prst="rect">
            <a:avLst/>
          </a:prstGeom>
        </p:spPr>
      </p:pic>
    </p:spTree>
    <p:extLst>
      <p:ext uri="{BB962C8B-B14F-4D97-AF65-F5344CB8AC3E}">
        <p14:creationId xmlns:p14="http://schemas.microsoft.com/office/powerpoint/2010/main" val="32300413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0292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67878" y="1262062"/>
            <a:ext cx="4480322" cy="3157538"/>
          </a:xfrm>
        </p:spPr>
        <p:txBody>
          <a:bodyPr>
            <a:normAutofit/>
          </a:bodyPr>
          <a:lstStyle/>
          <a:p>
            <a:r>
              <a:rPr lang="en-US" sz="2400" b="1" i="1" dirty="0" smtClean="0">
                <a:latin typeface="Calibri" panose="020F0502020204030204" pitchFamily="34" charset="0"/>
              </a:rPr>
              <a:t>Improvements:</a:t>
            </a:r>
          </a:p>
          <a:p>
            <a:pPr lvl="1"/>
            <a:r>
              <a:rPr lang="en-US" sz="2000" i="1" dirty="0" smtClean="0">
                <a:latin typeface="Calibri" panose="020F0502020204030204" pitchFamily="34" charset="0"/>
              </a:rPr>
              <a:t>Electric added to North Pond</a:t>
            </a:r>
          </a:p>
          <a:p>
            <a:pPr marL="320040" lvl="1" indent="0">
              <a:buNone/>
            </a:pPr>
            <a:r>
              <a:rPr lang="en-US" sz="1600" i="1" dirty="0" smtClean="0">
                <a:latin typeface="Calibri" panose="020F0502020204030204" pitchFamily="34" charset="0"/>
              </a:rPr>
              <a:t> </a:t>
            </a:r>
          </a:p>
          <a:p>
            <a:pPr lvl="1"/>
            <a:r>
              <a:rPr lang="en-US" sz="2000" i="1" dirty="0" smtClean="0">
                <a:latin typeface="Calibri" panose="020F0502020204030204" pitchFamily="34" charset="0"/>
              </a:rPr>
              <a:t>Added North Pond Fountain</a:t>
            </a:r>
            <a:endParaRPr lang="en-US" sz="1600" i="1" dirty="0" smtClean="0">
              <a:latin typeface="Calibri" panose="020F0502020204030204" pitchFamily="34" charset="0"/>
            </a:endParaRPr>
          </a:p>
          <a:p>
            <a:pPr marL="320040" lvl="1" indent="0">
              <a:buNone/>
            </a:pPr>
            <a:endParaRPr lang="en-US" sz="2000" i="1" dirty="0" smtClean="0">
              <a:latin typeface="Calibri" panose="020F0502020204030204" pitchFamily="34" charset="0"/>
            </a:endParaRPr>
          </a:p>
          <a:p>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7081" y="3095377"/>
            <a:ext cx="4575654" cy="343174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059" y="3276600"/>
            <a:ext cx="4334022" cy="3250518"/>
          </a:xfrm>
          <a:prstGeom prst="rect">
            <a:avLst/>
          </a:prstGeom>
        </p:spPr>
      </p:pic>
    </p:spTree>
    <p:extLst>
      <p:ext uri="{BB962C8B-B14F-4D97-AF65-F5344CB8AC3E}">
        <p14:creationId xmlns:p14="http://schemas.microsoft.com/office/powerpoint/2010/main" val="3234518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4876800" cy="649855"/>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89614" y="1314450"/>
            <a:ext cx="5257799" cy="4095750"/>
          </a:xfrm>
        </p:spPr>
        <p:txBody>
          <a:bodyPr>
            <a:noAutofit/>
          </a:bodyPr>
          <a:lstStyle/>
          <a:p>
            <a:r>
              <a:rPr lang="en-US" sz="2400" b="1" i="1" dirty="0">
                <a:latin typeface="Calibri" panose="020F0502020204030204" pitchFamily="34" charset="0"/>
              </a:rPr>
              <a:t>I</a:t>
            </a:r>
            <a:r>
              <a:rPr lang="en-US" sz="2400" b="1" i="1" dirty="0" smtClean="0">
                <a:latin typeface="Calibri" panose="020F0502020204030204" pitchFamily="34" charset="0"/>
              </a:rPr>
              <a:t>mprovements  </a:t>
            </a:r>
            <a:endParaRPr lang="en-US" sz="2400" b="1" i="1" dirty="0">
              <a:latin typeface="Calibri" panose="020F0502020204030204" pitchFamily="34" charset="0"/>
            </a:endParaRPr>
          </a:p>
          <a:p>
            <a:pPr lvl="1"/>
            <a:r>
              <a:rPr lang="en-US" sz="2000" i="1" dirty="0" smtClean="0">
                <a:latin typeface="Calibri" panose="020F0502020204030204" pitchFamily="34" charset="0"/>
              </a:rPr>
              <a:t>Purchased 29,000 SQ Ft of Sod to Large Center Island</a:t>
            </a:r>
          </a:p>
          <a:p>
            <a:pPr lvl="2"/>
            <a:r>
              <a:rPr lang="en-US" sz="1600" i="1" dirty="0" smtClean="0">
                <a:latin typeface="Calibri" panose="020F0502020204030204" pitchFamily="34" charset="0"/>
              </a:rPr>
              <a:t>Cost included temporary above ground Sprinkler, Prep Work, and Installation </a:t>
            </a:r>
          </a:p>
          <a:p>
            <a:pPr lvl="2"/>
            <a:r>
              <a:rPr lang="en-US" sz="1600" i="1" dirty="0" smtClean="0">
                <a:latin typeface="Calibri" panose="020F0502020204030204" pitchFamily="34" charset="0"/>
              </a:rPr>
              <a:t>Largest Improvement Expense</a:t>
            </a:r>
          </a:p>
          <a:p>
            <a:pPr marL="594360" lvl="2" indent="0">
              <a:buNone/>
            </a:pPr>
            <a:endParaRPr lang="en-US" sz="1600" i="1" dirty="0" smtClean="0">
              <a:latin typeface="Calibri" panose="020F0502020204030204" pitchFamily="34" charset="0"/>
            </a:endParaRPr>
          </a:p>
          <a:p>
            <a:pPr lvl="1"/>
            <a:r>
              <a:rPr lang="en-US" sz="2000" i="1" dirty="0" smtClean="0">
                <a:latin typeface="Calibri" panose="020F0502020204030204" pitchFamily="34" charset="0"/>
              </a:rPr>
              <a:t>Order Quantity Error</a:t>
            </a:r>
          </a:p>
          <a:p>
            <a:pPr lvl="2"/>
            <a:r>
              <a:rPr lang="en-US" sz="1600" i="1" dirty="0" smtClean="0">
                <a:latin typeface="Calibri" panose="020F0502020204030204" pitchFamily="34" charset="0"/>
              </a:rPr>
              <a:t>Made by Sod Company  </a:t>
            </a:r>
          </a:p>
          <a:p>
            <a:pPr lvl="2"/>
            <a:r>
              <a:rPr lang="en-US" sz="1600" i="1" dirty="0" smtClean="0">
                <a:latin typeface="Calibri" panose="020F0502020204030204" pitchFamily="34" charset="0"/>
              </a:rPr>
              <a:t>KPHOA Favor</a:t>
            </a:r>
          </a:p>
          <a:p>
            <a:pPr lvl="2"/>
            <a:r>
              <a:rPr lang="en-US" sz="1600" i="1" dirty="0" smtClean="0">
                <a:latin typeface="Calibri" panose="020F0502020204030204" pitchFamily="34" charset="0"/>
              </a:rPr>
              <a:t>No additional Cost(s) to HOA</a:t>
            </a:r>
          </a:p>
          <a:p>
            <a:pPr lvl="2"/>
            <a:r>
              <a:rPr lang="en-US" sz="1600" i="1" dirty="0" smtClean="0">
                <a:latin typeface="Calibri" panose="020F0502020204030204" pitchFamily="34" charset="0"/>
              </a:rPr>
              <a:t>Gained additional Sod to North Pond area</a:t>
            </a:r>
          </a:p>
          <a:p>
            <a:pPr lvl="2"/>
            <a:r>
              <a:rPr lang="en-US" sz="1600" i="1" dirty="0" smtClean="0">
                <a:latin typeface="Calibri" panose="020F0502020204030204" pitchFamily="34" charset="0"/>
              </a:rPr>
              <a:t>Hard Root Start w/o Water  </a:t>
            </a:r>
            <a:endParaRPr lang="en-US" sz="1600" i="1" dirty="0">
              <a:latin typeface="Calibri" panose="020F0502020204030204" pitchFamily="34" charset="0"/>
            </a:endParaRPr>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4114800"/>
            <a:ext cx="3409950" cy="255746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019300"/>
            <a:ext cx="2794000" cy="20955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04801"/>
            <a:ext cx="2794000" cy="2095500"/>
          </a:xfrm>
          <a:prstGeom prst="rect">
            <a:avLst/>
          </a:prstGeom>
        </p:spPr>
      </p:pic>
    </p:spTree>
    <p:extLst>
      <p:ext uri="{BB962C8B-B14F-4D97-AF65-F5344CB8AC3E}">
        <p14:creationId xmlns:p14="http://schemas.microsoft.com/office/powerpoint/2010/main" val="217582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4876800" cy="649855"/>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 y="1219202"/>
            <a:ext cx="8458201" cy="1988454"/>
          </a:xfrm>
        </p:spPr>
        <p:txBody>
          <a:bodyPr>
            <a:noAutofit/>
          </a:bodyPr>
          <a:lstStyle/>
          <a:p>
            <a:r>
              <a:rPr lang="en-US" sz="2400" b="1" i="1" dirty="0" smtClean="0">
                <a:latin typeface="Calibri" panose="020F0502020204030204" pitchFamily="34" charset="0"/>
              </a:rPr>
              <a:t>Challenges </a:t>
            </a:r>
            <a:endParaRPr lang="en-US" sz="2400" b="1" i="1" dirty="0">
              <a:latin typeface="Calibri" panose="020F0502020204030204" pitchFamily="34" charset="0"/>
            </a:endParaRPr>
          </a:p>
          <a:p>
            <a:pPr lvl="1"/>
            <a:r>
              <a:rPr lang="en-US" sz="2200" i="1" dirty="0" smtClean="0">
                <a:latin typeface="Calibri" panose="020F0502020204030204" pitchFamily="34" charset="0"/>
              </a:rPr>
              <a:t>Jeff Road Widening Project</a:t>
            </a:r>
          </a:p>
          <a:p>
            <a:pPr lvl="2"/>
            <a:r>
              <a:rPr lang="en-US" sz="1600" i="1" dirty="0" err="1" smtClean="0">
                <a:latin typeface="Calibri" panose="020F0502020204030204" pitchFamily="34" charset="0"/>
              </a:rPr>
              <a:t>Approx</a:t>
            </a:r>
            <a:r>
              <a:rPr lang="en-US" sz="1600" i="1" dirty="0" smtClean="0">
                <a:latin typeface="Calibri" panose="020F0502020204030204" pitchFamily="34" charset="0"/>
              </a:rPr>
              <a:t> 30 days No Water to front Island </a:t>
            </a:r>
          </a:p>
          <a:p>
            <a:pPr lvl="1"/>
            <a:r>
              <a:rPr lang="en-US" sz="2200" i="1" dirty="0" smtClean="0">
                <a:latin typeface="Calibri" panose="020F0502020204030204" pitchFamily="34" charset="0"/>
              </a:rPr>
              <a:t>KRB Flooding</a:t>
            </a:r>
          </a:p>
          <a:p>
            <a:pPr lvl="2"/>
            <a:r>
              <a:rPr lang="en-US" sz="1600" i="1" dirty="0" smtClean="0">
                <a:latin typeface="Calibri" panose="020F0502020204030204" pitchFamily="34" charset="0"/>
              </a:rPr>
              <a:t> County Removed Vegetation Growth in Drain</a:t>
            </a:r>
            <a:endParaRPr lang="en-US" sz="1600" i="1" dirty="0">
              <a:latin typeface="Calibri" panose="020F0502020204030204" pitchFamily="34" charset="0"/>
            </a:endParaRPr>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247777"/>
            <a:ext cx="4191000" cy="31432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833812"/>
            <a:ext cx="3124200" cy="234315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7860" y="3833812"/>
            <a:ext cx="3124200" cy="234315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5949" y="4331380"/>
            <a:ext cx="3295651" cy="2471738"/>
          </a:xfrm>
          <a:prstGeom prst="rect">
            <a:avLst/>
          </a:prstGeom>
        </p:spPr>
      </p:pic>
    </p:spTree>
    <p:extLst>
      <p:ext uri="{BB962C8B-B14F-4D97-AF65-F5344CB8AC3E}">
        <p14:creationId xmlns:p14="http://schemas.microsoft.com/office/powerpoint/2010/main" val="3777813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1066800"/>
            <a:ext cx="7772400" cy="4572000"/>
          </a:xfrm>
        </p:spPr>
        <p:txBody>
          <a:bodyPr>
            <a:noAutofit/>
          </a:bodyPr>
          <a:lstStyle/>
          <a:p>
            <a:r>
              <a:rPr lang="en-US" sz="2200" b="1" i="1" dirty="0" smtClean="0">
                <a:latin typeface="Calibri" panose="020F0502020204030204" pitchFamily="34" charset="0"/>
                <a:cs typeface="Angsana New" pitchFamily="18" charset="-34"/>
              </a:rPr>
              <a:t>Introductions</a:t>
            </a:r>
          </a:p>
          <a:p>
            <a:r>
              <a:rPr lang="en-US" sz="2200" b="1" i="1" dirty="0" smtClean="0">
                <a:latin typeface="Calibri" panose="020F0502020204030204" pitchFamily="34" charset="0"/>
                <a:cs typeface="Angsana New" pitchFamily="18" charset="-34"/>
              </a:rPr>
              <a:t>KP - Information</a:t>
            </a:r>
          </a:p>
          <a:p>
            <a:r>
              <a:rPr lang="en-US" sz="2200" b="1" i="1" dirty="0" smtClean="0">
                <a:latin typeface="Calibri" panose="020F0502020204030204" pitchFamily="34" charset="0"/>
                <a:cs typeface="Angsana New" pitchFamily="18" charset="-34"/>
              </a:rPr>
              <a:t>Year-in Review</a:t>
            </a:r>
          </a:p>
          <a:p>
            <a:pPr lvl="2">
              <a:buFont typeface="Wingdings" pitchFamily="2" charset="2"/>
              <a:buChar char="Ø"/>
            </a:pPr>
            <a:r>
              <a:rPr lang="en-US" sz="2200" i="1" dirty="0" smtClean="0">
                <a:latin typeface="Calibri" panose="020F0502020204030204" pitchFamily="34" charset="0"/>
                <a:cs typeface="Angsana New" pitchFamily="18" charset="-34"/>
              </a:rPr>
              <a:t>2016 Activities</a:t>
            </a:r>
          </a:p>
          <a:p>
            <a:pPr lvl="2">
              <a:buFont typeface="Wingdings" pitchFamily="2" charset="2"/>
              <a:buChar char="Ø"/>
            </a:pPr>
            <a:r>
              <a:rPr lang="en-US" sz="2200" i="1" dirty="0" smtClean="0">
                <a:latin typeface="Calibri" panose="020F0502020204030204" pitchFamily="34" charset="0"/>
                <a:cs typeface="Angsana New" pitchFamily="18" charset="-34"/>
              </a:rPr>
              <a:t>Plans for 2017</a:t>
            </a:r>
          </a:p>
          <a:p>
            <a:pPr lvl="2">
              <a:buFont typeface="Wingdings" pitchFamily="2" charset="2"/>
              <a:buChar char="Ø"/>
            </a:pPr>
            <a:r>
              <a:rPr lang="en-US" sz="2200" i="1" dirty="0" smtClean="0">
                <a:latin typeface="Calibri" panose="020F0502020204030204" pitchFamily="34" charset="0"/>
                <a:cs typeface="Angsana New" pitchFamily="18" charset="-34"/>
              </a:rPr>
              <a:t>Open Board/Committee Positions</a:t>
            </a:r>
          </a:p>
          <a:p>
            <a:r>
              <a:rPr lang="en-US" sz="2200" b="1" i="1" dirty="0">
                <a:latin typeface="Calibri" panose="020F0502020204030204" pitchFamily="34" charset="0"/>
                <a:cs typeface="Angsana New" pitchFamily="18" charset="-34"/>
              </a:rPr>
              <a:t>Financial Report</a:t>
            </a:r>
          </a:p>
          <a:p>
            <a:r>
              <a:rPr lang="en-US" sz="2200" b="1" i="1" dirty="0" smtClean="0">
                <a:latin typeface="Calibri" panose="020F0502020204030204" pitchFamily="34" charset="0"/>
                <a:cs typeface="Angsana New" pitchFamily="18" charset="-34"/>
              </a:rPr>
              <a:t>Grounds/Facilities Report</a:t>
            </a:r>
          </a:p>
          <a:p>
            <a:r>
              <a:rPr lang="en-US" sz="2200" b="1" i="1" dirty="0" smtClean="0">
                <a:latin typeface="Calibri" panose="020F0502020204030204" pitchFamily="34" charset="0"/>
                <a:cs typeface="Angsana New" pitchFamily="18" charset="-34"/>
              </a:rPr>
              <a:t>Covenants Report</a:t>
            </a:r>
          </a:p>
          <a:p>
            <a:r>
              <a:rPr lang="en-US" sz="2200" b="1" i="1" dirty="0" smtClean="0">
                <a:latin typeface="Calibri" panose="020F0502020204030204" pitchFamily="34" charset="0"/>
                <a:cs typeface="Angsana New" pitchFamily="18" charset="-34"/>
              </a:rPr>
              <a:t>Architectural Committee Report</a:t>
            </a:r>
          </a:p>
          <a:p>
            <a:r>
              <a:rPr lang="en-US" sz="2200" b="1" i="1" dirty="0" smtClean="0">
                <a:latin typeface="Calibri" panose="020F0502020204030204" pitchFamily="34" charset="0"/>
                <a:cs typeface="Angsana New" pitchFamily="18" charset="-34"/>
              </a:rPr>
              <a:t>Neighborhood Watch Report</a:t>
            </a:r>
          </a:p>
          <a:p>
            <a:r>
              <a:rPr lang="en-US" sz="2200" b="1" i="1" dirty="0" smtClean="0">
                <a:latin typeface="Calibri" panose="020F0502020204030204" pitchFamily="34" charset="0"/>
                <a:cs typeface="Angsana New" pitchFamily="18" charset="-34"/>
              </a:rPr>
              <a:t>Event Committee Report</a:t>
            </a:r>
          </a:p>
          <a:p>
            <a:r>
              <a:rPr lang="en-US" sz="2200" b="1" i="1" dirty="0" smtClean="0">
                <a:latin typeface="Calibri" panose="020F0502020204030204" pitchFamily="34" charset="0"/>
                <a:cs typeface="Angsana New" pitchFamily="18" charset="-34"/>
              </a:rPr>
              <a:t>Questions &amp; Answers</a:t>
            </a:r>
          </a:p>
        </p:txBody>
      </p:sp>
      <p:sp>
        <p:nvSpPr>
          <p:cNvPr id="4" name="Title 1"/>
          <p:cNvSpPr>
            <a:spLocks noGrp="1"/>
          </p:cNvSpPr>
          <p:nvPr>
            <p:ph type="title"/>
          </p:nvPr>
        </p:nvSpPr>
        <p:spPr>
          <a:xfrm>
            <a:off x="990600" y="3048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rPr>
              <a:t>Agenda</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200"/>
            <a:ext cx="60960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 Maintenance </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0" y="1279922"/>
            <a:ext cx="5136357" cy="2301366"/>
          </a:xfrm>
        </p:spPr>
        <p:txBody>
          <a:bodyPr>
            <a:normAutofit/>
          </a:bodyPr>
          <a:lstStyle/>
          <a:p>
            <a:r>
              <a:rPr lang="en-US" sz="2400" b="1" i="1" dirty="0">
                <a:latin typeface="Calibri" panose="020F0502020204030204" pitchFamily="34" charset="0"/>
              </a:rPr>
              <a:t>June 2016 Storm</a:t>
            </a:r>
          </a:p>
          <a:p>
            <a:r>
              <a:rPr lang="en-US" sz="2400" b="1" i="1" dirty="0" smtClean="0">
                <a:latin typeface="Calibri" panose="020F0502020204030204" pitchFamily="34" charset="0"/>
              </a:rPr>
              <a:t>Removed 2 Fallen Pine Tree/Stump Grind</a:t>
            </a:r>
          </a:p>
          <a:p>
            <a:r>
              <a:rPr lang="en-US" sz="2400" b="1" i="1" dirty="0" smtClean="0">
                <a:latin typeface="Calibri" panose="020F0502020204030204" pitchFamily="34" charset="0"/>
              </a:rPr>
              <a:t>6-Irrigation Repairs </a:t>
            </a:r>
          </a:p>
          <a:p>
            <a:r>
              <a:rPr lang="en-US" sz="2400" b="1" i="1" dirty="0" smtClean="0">
                <a:latin typeface="Calibri" panose="020F0502020204030204" pitchFamily="34" charset="0"/>
              </a:rPr>
              <a:t>Trash Clean up at Back Pond </a:t>
            </a:r>
            <a:endParaRPr lang="en-US" sz="2200" b="1" i="1" dirty="0" smtClean="0">
              <a:latin typeface="Calibri" panose="020F0502020204030204" pitchFamily="34" charset="0"/>
            </a:endParaRPr>
          </a:p>
          <a:p>
            <a:endParaRPr lang="en-US" sz="2400" i="1" dirty="0" smtClean="0">
              <a:latin typeface="Calibri" panose="020F0502020204030204" pitchFamily="34" charset="0"/>
            </a:endParaRPr>
          </a:p>
          <a:p>
            <a:pPr marL="0" indent="0">
              <a:buNone/>
            </a:pPr>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2596" y="1500187"/>
            <a:ext cx="3810000" cy="28575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396" y="4330109"/>
            <a:ext cx="3124200" cy="234315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3512344"/>
            <a:ext cx="4219575" cy="316468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8057" y="4305300"/>
            <a:ext cx="3276600" cy="2457450"/>
          </a:xfrm>
          <a:prstGeom prst="rect">
            <a:avLst/>
          </a:prstGeom>
        </p:spPr>
      </p:pic>
    </p:spTree>
    <p:extLst>
      <p:ext uri="{BB962C8B-B14F-4D97-AF65-F5344CB8AC3E}">
        <p14:creationId xmlns:p14="http://schemas.microsoft.com/office/powerpoint/2010/main" val="1998862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8674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Grounds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208480" y="1371600"/>
            <a:ext cx="4592120" cy="2438400"/>
          </a:xfrm>
        </p:spPr>
        <p:txBody>
          <a:bodyPr>
            <a:normAutofit/>
          </a:bodyPr>
          <a:lstStyle/>
          <a:p>
            <a:r>
              <a:rPr lang="en-US" sz="2400" b="1" i="1" dirty="0" smtClean="0">
                <a:latin typeface="Calibri" panose="020F0502020204030204" pitchFamily="34" charset="0"/>
              </a:rPr>
              <a:t>Routine Maintenance Cont… </a:t>
            </a:r>
          </a:p>
          <a:p>
            <a:pPr lvl="1"/>
            <a:r>
              <a:rPr lang="en-US" sz="2200" i="1" dirty="0" smtClean="0">
                <a:latin typeface="Calibri" panose="020F0502020204030204" pitchFamily="34" charset="0"/>
              </a:rPr>
              <a:t>Increase in Algae to Back Pond </a:t>
            </a:r>
          </a:p>
          <a:p>
            <a:pPr lvl="1"/>
            <a:r>
              <a:rPr lang="en-US" sz="2200" i="1" dirty="0" smtClean="0">
                <a:latin typeface="Calibri" panose="020F0502020204030204" pitchFamily="34" charset="0"/>
              </a:rPr>
              <a:t>Budgeted for in 2016-2017 </a:t>
            </a:r>
          </a:p>
          <a:p>
            <a:endParaRPr lang="en-US" sz="2400" b="1" i="1" dirty="0">
              <a:latin typeface="Calibri" panose="020F0502020204030204" pitchFamily="34" charset="0"/>
            </a:endParaRPr>
          </a:p>
          <a:p>
            <a:endParaRPr lang="en-US" sz="2400"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6" name="Picture 5" descr="Picture21.jpg"/>
          <p:cNvPicPr>
            <a:picLocks noChangeAspect="1"/>
          </p:cNvPicPr>
          <p:nvPr/>
        </p:nvPicPr>
        <p:blipFill>
          <a:blip r:embed="rId3" cstate="print"/>
          <a:stretch>
            <a:fillRect/>
          </a:stretch>
        </p:blipFill>
        <p:spPr>
          <a:xfrm>
            <a:off x="233290" y="2781300"/>
            <a:ext cx="3771900" cy="3581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5190" y="2781300"/>
            <a:ext cx="4775200" cy="3581400"/>
          </a:xfrm>
          <a:prstGeom prst="rect">
            <a:avLst/>
          </a:prstGeom>
        </p:spPr>
      </p:pic>
    </p:spTree>
    <p:extLst>
      <p:ext uri="{BB962C8B-B14F-4D97-AF65-F5344CB8AC3E}">
        <p14:creationId xmlns:p14="http://schemas.microsoft.com/office/powerpoint/2010/main" val="3651654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629400" cy="685800"/>
          </a:xfrm>
          <a:solidFill>
            <a:srgbClr val="C2E49C"/>
          </a:solidFill>
          <a:ln w="38100">
            <a:solidFill>
              <a:schemeClr val="tx1"/>
            </a:solidFill>
            <a:prstDash val="solid"/>
          </a:ln>
        </p:spPr>
        <p:txBody>
          <a:bodyPr>
            <a:normAutofit/>
          </a:bodyPr>
          <a:lstStyle/>
          <a:p>
            <a:r>
              <a:rPr lang="en-US" sz="2800" b="1" i="1" dirty="0" smtClean="0">
                <a:solidFill>
                  <a:srgbClr val="008000"/>
                </a:solidFill>
                <a:latin typeface="Calibri" panose="020F0502020204030204" pitchFamily="34" charset="0"/>
              </a:rPr>
              <a:t>Grounds Report – Project Planning 2017</a:t>
            </a:r>
            <a:endParaRPr lang="en-US" sz="2800"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76211" y="1550081"/>
            <a:ext cx="3648221" cy="2295933"/>
          </a:xfrm>
        </p:spPr>
        <p:txBody>
          <a:bodyPr>
            <a:noAutofit/>
          </a:bodyPr>
          <a:lstStyle/>
          <a:p>
            <a:pPr lvl="0">
              <a:buClr>
                <a:srgbClr val="D34817"/>
              </a:buClr>
            </a:pPr>
            <a:r>
              <a:rPr lang="en-US" sz="2400" b="1" i="1" dirty="0" smtClean="0">
                <a:solidFill>
                  <a:prstClr val="black"/>
                </a:solidFill>
                <a:latin typeface="Calibri" panose="020F0502020204030204" pitchFamily="34" charset="0"/>
              </a:rPr>
              <a:t>Back Pond</a:t>
            </a:r>
          </a:p>
          <a:p>
            <a:pPr lvl="1">
              <a:buClr>
                <a:srgbClr val="D34817"/>
              </a:buClr>
            </a:pPr>
            <a:r>
              <a:rPr lang="en-US" sz="2200" i="1" dirty="0" smtClean="0">
                <a:solidFill>
                  <a:prstClr val="black"/>
                </a:solidFill>
                <a:latin typeface="Calibri" panose="020F0502020204030204" pitchFamily="34" charset="0"/>
              </a:rPr>
              <a:t>Railing </a:t>
            </a:r>
          </a:p>
          <a:p>
            <a:pPr lvl="1">
              <a:buClr>
                <a:srgbClr val="D34817"/>
              </a:buClr>
            </a:pPr>
            <a:r>
              <a:rPr lang="en-US" sz="2200" i="1" dirty="0" smtClean="0">
                <a:solidFill>
                  <a:prstClr val="black"/>
                </a:solidFill>
                <a:latin typeface="Calibri" panose="020F0502020204030204" pitchFamily="34" charset="0"/>
              </a:rPr>
              <a:t>Remove Rebar</a:t>
            </a:r>
          </a:p>
          <a:p>
            <a:pPr lvl="1">
              <a:buClr>
                <a:srgbClr val="D34817"/>
              </a:buClr>
            </a:pPr>
            <a:r>
              <a:rPr lang="en-US" sz="2200" i="1" dirty="0" smtClean="0">
                <a:solidFill>
                  <a:prstClr val="black"/>
                </a:solidFill>
                <a:latin typeface="Calibri" panose="020F0502020204030204" pitchFamily="34" charset="0"/>
              </a:rPr>
              <a:t>Tree Growth/removal </a:t>
            </a:r>
          </a:p>
          <a:p>
            <a:pPr lvl="1">
              <a:buClr>
                <a:srgbClr val="D34817"/>
              </a:buClr>
            </a:pPr>
            <a:r>
              <a:rPr lang="en-US" sz="2200" i="1" dirty="0" smtClean="0">
                <a:solidFill>
                  <a:prstClr val="black"/>
                </a:solidFill>
                <a:latin typeface="Calibri" panose="020F0502020204030204" pitchFamily="34" charset="0"/>
              </a:rPr>
              <a:t>Erosion Fix</a:t>
            </a:r>
          </a:p>
          <a:p>
            <a:pPr lvl="2">
              <a:buClr>
                <a:srgbClr val="D34817"/>
              </a:buClr>
            </a:pPr>
            <a:r>
              <a:rPr lang="en-US" sz="1800" i="1" dirty="0" smtClean="0">
                <a:solidFill>
                  <a:prstClr val="black"/>
                </a:solidFill>
                <a:latin typeface="Calibri" panose="020F0502020204030204" pitchFamily="34" charset="0"/>
              </a:rPr>
              <a:t>Sod area </a:t>
            </a:r>
          </a:p>
          <a:p>
            <a:pPr marL="0" indent="0">
              <a:buNone/>
            </a:pPr>
            <a:endParaRPr lang="en-US" sz="2400"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1090" y="1798013"/>
            <a:ext cx="2715834" cy="203687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565894" y="4228753"/>
            <a:ext cx="2665033" cy="189955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504" y="1798012"/>
            <a:ext cx="2471586" cy="203552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0421" y="3834890"/>
            <a:ext cx="3568211" cy="267615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85" y="4241971"/>
            <a:ext cx="3025436" cy="2269077"/>
          </a:xfrm>
          <a:prstGeom prst="rect">
            <a:avLst/>
          </a:prstGeom>
        </p:spPr>
      </p:pic>
    </p:spTree>
    <p:extLst>
      <p:ext uri="{BB962C8B-B14F-4D97-AF65-F5344CB8AC3E}">
        <p14:creationId xmlns:p14="http://schemas.microsoft.com/office/powerpoint/2010/main" val="3627960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8674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Facilities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85725" y="1676400"/>
            <a:ext cx="3571875" cy="3429000"/>
          </a:xfrm>
        </p:spPr>
        <p:txBody>
          <a:bodyPr>
            <a:normAutofit/>
          </a:bodyPr>
          <a:lstStyle/>
          <a:p>
            <a:r>
              <a:rPr lang="en-US" sz="2400" b="1" i="1" dirty="0" smtClean="0">
                <a:latin typeface="Calibri" panose="020F0502020204030204" pitchFamily="34" charset="0"/>
              </a:rPr>
              <a:t>Improvements/Repairs</a:t>
            </a:r>
          </a:p>
          <a:p>
            <a:r>
              <a:rPr lang="en-US" sz="2400" b="1" i="1" dirty="0" smtClean="0">
                <a:latin typeface="Calibri" panose="020F0502020204030204" pitchFamily="34" charset="0"/>
              </a:rPr>
              <a:t>Upcoming Maintenance </a:t>
            </a:r>
          </a:p>
          <a:p>
            <a:r>
              <a:rPr lang="en-US" sz="2400" b="1" i="1" dirty="0">
                <a:latin typeface="Calibri" panose="020F0502020204030204" pitchFamily="34" charset="0"/>
              </a:rPr>
              <a:t>Items – “On the </a:t>
            </a:r>
            <a:r>
              <a:rPr lang="en-US" sz="2400" b="1" i="1" dirty="0" smtClean="0">
                <a:latin typeface="Calibri" panose="020F0502020204030204" pitchFamily="34" charset="0"/>
              </a:rPr>
              <a:t>Watch”</a:t>
            </a:r>
          </a:p>
          <a:p>
            <a:pPr marL="320040" lvl="1" indent="0">
              <a:buNone/>
            </a:pPr>
            <a:endParaRPr lang="en-US" sz="1800" i="1" dirty="0" smtClean="0">
              <a:latin typeface="Calibri" panose="020F0502020204030204" pitchFamily="34" charset="0"/>
            </a:endParaRPr>
          </a:p>
          <a:p>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2114550"/>
            <a:ext cx="5257800" cy="4362450"/>
          </a:xfrm>
          <a:prstGeom prst="rect">
            <a:avLst/>
          </a:prstGeom>
        </p:spPr>
      </p:pic>
    </p:spTree>
    <p:extLst>
      <p:ext uri="{BB962C8B-B14F-4D97-AF65-F5344CB8AC3E}">
        <p14:creationId xmlns:p14="http://schemas.microsoft.com/office/powerpoint/2010/main" val="121053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3246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Facilities Report - Improvements</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581357" y="1320150"/>
            <a:ext cx="5057443" cy="2642250"/>
          </a:xfrm>
        </p:spPr>
        <p:txBody>
          <a:bodyPr>
            <a:normAutofit/>
          </a:bodyPr>
          <a:lstStyle/>
          <a:p>
            <a:r>
              <a:rPr lang="en-US" sz="2400" b="1" i="1" dirty="0" smtClean="0">
                <a:latin typeface="Calibri" panose="020F0502020204030204" pitchFamily="34" charset="0"/>
              </a:rPr>
              <a:t>6 Pool Umbrellas Replaced</a:t>
            </a:r>
          </a:p>
          <a:p>
            <a:r>
              <a:rPr lang="en-US" sz="2400" b="1" i="1" dirty="0" smtClean="0">
                <a:latin typeface="Calibri" panose="020F0502020204030204" pitchFamily="34" charset="0"/>
              </a:rPr>
              <a:t>Added 3 Security Cameras to Front of Club House</a:t>
            </a:r>
          </a:p>
          <a:p>
            <a:endParaRPr lang="en-US" sz="2400" b="1" i="1" dirty="0" smtClean="0">
              <a:latin typeface="Calibri" panose="020F0502020204030204" pitchFamily="34" charset="0"/>
            </a:endParaRPr>
          </a:p>
          <a:p>
            <a:pPr lvl="1"/>
            <a:endParaRPr lang="en-US" sz="2000" i="1" dirty="0">
              <a:latin typeface="Calibri" panose="020F0502020204030204" pitchFamily="34" charset="0"/>
            </a:endParaRPr>
          </a:p>
          <a:p>
            <a:pPr marL="0" indent="0">
              <a:buNone/>
            </a:pPr>
            <a:endParaRPr lang="en-US" sz="2400" b="1" i="1" dirty="0" smtClean="0">
              <a:latin typeface="Calibri" panose="020F0502020204030204" pitchFamily="34" charset="0"/>
            </a:endParaRPr>
          </a:p>
          <a:p>
            <a:pPr lvl="1"/>
            <a:endParaRPr lang="en-US" sz="1800" i="1" dirty="0" smtClean="0">
              <a:latin typeface="Calibri" panose="020F0502020204030204" pitchFamily="34" charset="0"/>
            </a:endParaRPr>
          </a:p>
          <a:p>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271446"/>
            <a:ext cx="3522999" cy="26422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777030"/>
            <a:ext cx="5029200" cy="37719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2856" y="3876482"/>
            <a:ext cx="3563264" cy="2672448"/>
          </a:xfrm>
          <a:prstGeom prst="rect">
            <a:avLst/>
          </a:prstGeom>
        </p:spPr>
      </p:pic>
    </p:spTree>
    <p:extLst>
      <p:ext uri="{BB962C8B-B14F-4D97-AF65-F5344CB8AC3E}">
        <p14:creationId xmlns:p14="http://schemas.microsoft.com/office/powerpoint/2010/main" val="691511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3246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Facilities Report - Repairs</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581357" y="1320150"/>
            <a:ext cx="3914443" cy="1651650"/>
          </a:xfrm>
        </p:spPr>
        <p:txBody>
          <a:bodyPr>
            <a:normAutofit/>
          </a:bodyPr>
          <a:lstStyle/>
          <a:p>
            <a:endParaRPr lang="en-US" sz="2400" b="1" i="1" dirty="0" smtClean="0">
              <a:latin typeface="Calibri" panose="020F0502020204030204" pitchFamily="34" charset="0"/>
            </a:endParaRPr>
          </a:p>
          <a:p>
            <a:pPr lvl="1"/>
            <a:endParaRPr lang="en-US" sz="2000" i="1" dirty="0">
              <a:latin typeface="Calibri" panose="020F0502020204030204" pitchFamily="34" charset="0"/>
            </a:endParaRPr>
          </a:p>
          <a:p>
            <a:pPr marL="0" indent="0">
              <a:buNone/>
            </a:pPr>
            <a:endParaRPr lang="en-US" sz="2400" b="1" i="1" dirty="0" smtClean="0">
              <a:latin typeface="Calibri" panose="020F0502020204030204" pitchFamily="34" charset="0"/>
            </a:endParaRPr>
          </a:p>
          <a:p>
            <a:pPr lvl="1"/>
            <a:endParaRPr lang="en-US" sz="1800" i="1" dirty="0" smtClean="0">
              <a:latin typeface="Calibri" panose="020F0502020204030204" pitchFamily="34" charset="0"/>
            </a:endParaRPr>
          </a:p>
          <a:p>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597" y="3656024"/>
            <a:ext cx="3965722" cy="2974291"/>
          </a:xfrm>
          <a:prstGeom prst="rect">
            <a:avLst/>
          </a:prstGeom>
        </p:spPr>
      </p:pic>
      <p:sp>
        <p:nvSpPr>
          <p:cNvPr id="7" name="Content Placeholder 2"/>
          <p:cNvSpPr txBox="1">
            <a:spLocks/>
          </p:cNvSpPr>
          <p:nvPr/>
        </p:nvSpPr>
        <p:spPr>
          <a:xfrm>
            <a:off x="570724" y="1446884"/>
            <a:ext cx="4687076" cy="2140196"/>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2400" b="1" i="1" dirty="0" smtClean="0">
                <a:latin typeface="Calibri" panose="020F0502020204030204" pitchFamily="34" charset="0"/>
              </a:rPr>
              <a:t>Clubhouse Fascia</a:t>
            </a:r>
          </a:p>
          <a:p>
            <a:pPr lvl="1"/>
            <a:r>
              <a:rPr lang="en-US" sz="2200" i="1" dirty="0">
                <a:latin typeface="Calibri" panose="020F0502020204030204" pitchFamily="34" charset="0"/>
              </a:rPr>
              <a:t>Unrelated to June Storm</a:t>
            </a:r>
          </a:p>
          <a:p>
            <a:r>
              <a:rPr lang="en-US" sz="2400" b="1" i="1" dirty="0" smtClean="0">
                <a:latin typeface="Calibri" panose="020F0502020204030204" pitchFamily="34" charset="0"/>
              </a:rPr>
              <a:t>Clubhouse Parking Lot Lights</a:t>
            </a:r>
          </a:p>
          <a:p>
            <a:r>
              <a:rPr lang="en-US" sz="2400" b="1" i="1" dirty="0" smtClean="0">
                <a:latin typeface="Calibri" panose="020F0502020204030204" pitchFamily="34" charset="0"/>
              </a:rPr>
              <a:t>1-Pool Umbrella </a:t>
            </a:r>
          </a:p>
          <a:p>
            <a:pPr lvl="1"/>
            <a:r>
              <a:rPr lang="en-US" sz="2200" i="1" dirty="0" smtClean="0">
                <a:latin typeface="Calibri" panose="020F0502020204030204" pitchFamily="34" charset="0"/>
              </a:rPr>
              <a:t>June Storms</a:t>
            </a:r>
            <a:r>
              <a:rPr lang="en-US" sz="2200" b="1" i="1" dirty="0" smtClean="0">
                <a:latin typeface="Calibri" panose="020F0502020204030204" pitchFamily="34" charset="0"/>
              </a:rPr>
              <a:t> </a:t>
            </a:r>
          </a:p>
          <a:p>
            <a:pPr marL="0" indent="0">
              <a:buFont typeface="Wingdings 2"/>
              <a:buNone/>
            </a:pPr>
            <a:endParaRPr lang="en-US" sz="2400" b="1" i="1" dirty="0" smtClean="0">
              <a:latin typeface="Calibri" panose="020F0502020204030204" pitchFamily="34" charset="0"/>
            </a:endParaRPr>
          </a:p>
          <a:p>
            <a:pPr lvl="1"/>
            <a:endParaRPr lang="en-US" sz="1800" i="1" dirty="0" smtClean="0">
              <a:latin typeface="Calibri" panose="020F0502020204030204" pitchFamily="34" charset="0"/>
            </a:endParaRPr>
          </a:p>
          <a:p>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807957" y="4415597"/>
            <a:ext cx="2739351" cy="169008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918684" y="2581275"/>
            <a:ext cx="5183431" cy="2914649"/>
          </a:xfrm>
          <a:prstGeom prst="rect">
            <a:avLst/>
          </a:prstGeom>
        </p:spPr>
      </p:pic>
    </p:spTree>
    <p:extLst>
      <p:ext uri="{BB962C8B-B14F-4D97-AF65-F5344CB8AC3E}">
        <p14:creationId xmlns:p14="http://schemas.microsoft.com/office/powerpoint/2010/main" val="38941084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477000" cy="685800"/>
          </a:xfrm>
          <a:solidFill>
            <a:srgbClr val="C2E49C"/>
          </a:solidFill>
          <a:ln w="38100">
            <a:solidFill>
              <a:schemeClr val="tx1"/>
            </a:solidFill>
            <a:prstDash val="solid"/>
          </a:ln>
        </p:spPr>
        <p:txBody>
          <a:bodyPr>
            <a:normAutofit/>
          </a:bodyPr>
          <a:lstStyle/>
          <a:p>
            <a:r>
              <a:rPr lang="en-US" sz="2800" b="1" i="1" dirty="0" smtClean="0">
                <a:solidFill>
                  <a:srgbClr val="008000"/>
                </a:solidFill>
                <a:latin typeface="Calibri" panose="020F0502020204030204" pitchFamily="34" charset="0"/>
              </a:rPr>
              <a:t>Facilities Report – “Routine Maintenance”</a:t>
            </a:r>
            <a:endParaRPr lang="en-US" sz="2800"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914400" y="1550080"/>
            <a:ext cx="7391400" cy="4393520"/>
          </a:xfrm>
        </p:spPr>
        <p:txBody>
          <a:bodyPr>
            <a:noAutofit/>
          </a:bodyPr>
          <a:lstStyle/>
          <a:p>
            <a:r>
              <a:rPr lang="en-US" sz="2400" b="1" i="1" dirty="0" smtClean="0">
                <a:latin typeface="Calibri" panose="020F0502020204030204" pitchFamily="34" charset="0"/>
              </a:rPr>
              <a:t>Winterize Pool Furniture </a:t>
            </a:r>
          </a:p>
          <a:p>
            <a:pPr lvl="1"/>
            <a:r>
              <a:rPr lang="en-US" sz="2200" i="1" dirty="0" smtClean="0">
                <a:solidFill>
                  <a:prstClr val="black"/>
                </a:solidFill>
                <a:latin typeface="Calibri" panose="020F0502020204030204" pitchFamily="34" charset="0"/>
              </a:rPr>
              <a:t>Wash/Dry and Stored (Completed 3 Oct)</a:t>
            </a:r>
          </a:p>
          <a:p>
            <a:pPr lvl="0">
              <a:buClr>
                <a:srgbClr val="D34817"/>
              </a:buClr>
            </a:pPr>
            <a:r>
              <a:rPr lang="en-US" sz="2400" b="1" i="1" dirty="0" smtClean="0">
                <a:solidFill>
                  <a:prstClr val="black"/>
                </a:solidFill>
                <a:latin typeface="Calibri" panose="020F0502020204030204" pitchFamily="34" charset="0"/>
              </a:rPr>
              <a:t>Pool</a:t>
            </a:r>
          </a:p>
          <a:p>
            <a:pPr lvl="1">
              <a:buClr>
                <a:srgbClr val="D34817"/>
              </a:buClr>
            </a:pPr>
            <a:r>
              <a:rPr lang="en-US" sz="2200" i="1" dirty="0" smtClean="0">
                <a:solidFill>
                  <a:prstClr val="black"/>
                </a:solidFill>
                <a:latin typeface="Calibri" panose="020F0502020204030204" pitchFamily="34" charset="0"/>
              </a:rPr>
              <a:t>Pump shut off in November </a:t>
            </a:r>
          </a:p>
          <a:p>
            <a:pPr lvl="0">
              <a:buClr>
                <a:srgbClr val="D34817"/>
              </a:buClr>
            </a:pPr>
            <a:r>
              <a:rPr lang="en-US" sz="2400" b="1" i="1" dirty="0" smtClean="0">
                <a:solidFill>
                  <a:prstClr val="black"/>
                </a:solidFill>
                <a:latin typeface="Calibri" panose="020F0502020204030204" pitchFamily="34" charset="0"/>
              </a:rPr>
              <a:t>Clubhouse</a:t>
            </a:r>
          </a:p>
          <a:p>
            <a:pPr lvl="1">
              <a:buClr>
                <a:srgbClr val="D34817"/>
              </a:buClr>
            </a:pPr>
            <a:r>
              <a:rPr lang="en-US" sz="2200" i="1" dirty="0" smtClean="0">
                <a:solidFill>
                  <a:prstClr val="black"/>
                </a:solidFill>
                <a:latin typeface="Calibri" panose="020F0502020204030204" pitchFamily="34" charset="0"/>
              </a:rPr>
              <a:t>Install Water Bib Covers</a:t>
            </a:r>
          </a:p>
          <a:p>
            <a:pPr lvl="1">
              <a:buClr>
                <a:srgbClr val="D34817"/>
              </a:buClr>
            </a:pPr>
            <a:r>
              <a:rPr lang="en-US" sz="2200" i="1" dirty="0" smtClean="0">
                <a:solidFill>
                  <a:prstClr val="black"/>
                </a:solidFill>
                <a:latin typeface="Calibri" panose="020F0502020204030204" pitchFamily="34" charset="0"/>
              </a:rPr>
              <a:t>Replace HVAC Filters</a:t>
            </a:r>
            <a:r>
              <a:rPr lang="en-US" sz="1600" i="1" dirty="0" smtClean="0">
                <a:solidFill>
                  <a:prstClr val="black"/>
                </a:solidFill>
                <a:latin typeface="Calibri" panose="020F0502020204030204" pitchFamily="34" charset="0"/>
              </a:rPr>
              <a:t> </a:t>
            </a:r>
          </a:p>
          <a:p>
            <a:pPr lvl="0">
              <a:buClr>
                <a:srgbClr val="D34817"/>
              </a:buClr>
            </a:pPr>
            <a:r>
              <a:rPr lang="en-US" sz="2400" b="1" i="1" dirty="0" smtClean="0">
                <a:solidFill>
                  <a:prstClr val="black"/>
                </a:solidFill>
                <a:latin typeface="Calibri" panose="020F0502020204030204" pitchFamily="34" charset="0"/>
              </a:rPr>
              <a:t>Winterize All Sprinkler Zones</a:t>
            </a:r>
          </a:p>
          <a:p>
            <a:pPr lvl="1">
              <a:buClr>
                <a:srgbClr val="9B2D1F"/>
              </a:buClr>
            </a:pPr>
            <a:endParaRPr lang="en-US" sz="2000" i="1" dirty="0" smtClean="0">
              <a:solidFill>
                <a:prstClr val="black"/>
              </a:solidFill>
              <a:latin typeface="Calibri" panose="020F0502020204030204" pitchFamily="34" charset="0"/>
            </a:endParaRPr>
          </a:p>
          <a:p>
            <a:pPr marL="320040" lvl="1" indent="0">
              <a:buClr>
                <a:srgbClr val="9B2D1F"/>
              </a:buClr>
              <a:buNone/>
            </a:pPr>
            <a:r>
              <a:rPr lang="en-US" sz="2000" i="1" dirty="0" smtClean="0">
                <a:solidFill>
                  <a:prstClr val="black"/>
                </a:solidFill>
                <a:latin typeface="Calibri" panose="020F0502020204030204" pitchFamily="34" charset="0"/>
              </a:rPr>
              <a:t> </a:t>
            </a:r>
          </a:p>
          <a:p>
            <a:pPr marL="0" indent="0">
              <a:buNone/>
            </a:pPr>
            <a:endParaRPr lang="en-US" sz="2400"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spTree>
    <p:extLst>
      <p:ext uri="{BB962C8B-B14F-4D97-AF65-F5344CB8AC3E}">
        <p14:creationId xmlns:p14="http://schemas.microsoft.com/office/powerpoint/2010/main" val="9691749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6477000" cy="685800"/>
          </a:xfrm>
          <a:solidFill>
            <a:srgbClr val="C2E49C"/>
          </a:solidFill>
          <a:ln w="38100">
            <a:solidFill>
              <a:schemeClr val="tx1"/>
            </a:solidFill>
            <a:prstDash val="solid"/>
          </a:ln>
        </p:spPr>
        <p:txBody>
          <a:bodyPr>
            <a:normAutofit/>
          </a:bodyPr>
          <a:lstStyle/>
          <a:p>
            <a:r>
              <a:rPr lang="en-US" sz="2800" b="1" i="1" dirty="0" smtClean="0">
                <a:solidFill>
                  <a:srgbClr val="008000"/>
                </a:solidFill>
                <a:latin typeface="Calibri" panose="020F0502020204030204" pitchFamily="34" charset="0"/>
              </a:rPr>
              <a:t>Facilities Report – “Items On the Watch”</a:t>
            </a:r>
            <a:endParaRPr lang="en-US" sz="2800"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154172" y="1284068"/>
            <a:ext cx="4305298" cy="4139587"/>
          </a:xfrm>
        </p:spPr>
        <p:txBody>
          <a:bodyPr>
            <a:noAutofit/>
          </a:bodyPr>
          <a:lstStyle/>
          <a:p>
            <a:r>
              <a:rPr lang="en-US" sz="2400" b="1" i="1" dirty="0" smtClean="0">
                <a:latin typeface="Calibri" panose="020F0502020204030204" pitchFamily="34" charset="0"/>
              </a:rPr>
              <a:t>Pool (</a:t>
            </a:r>
            <a:r>
              <a:rPr lang="en-US" sz="2200" b="1" i="1" dirty="0" smtClean="0">
                <a:latin typeface="Calibri" panose="020F0502020204030204" pitchFamily="34" charset="0"/>
              </a:rPr>
              <a:t>Aging)</a:t>
            </a:r>
          </a:p>
          <a:p>
            <a:pPr>
              <a:buClr>
                <a:srgbClr val="D34817"/>
              </a:buClr>
            </a:pPr>
            <a:r>
              <a:rPr lang="en-US" sz="2400" b="1" i="1" dirty="0">
                <a:solidFill>
                  <a:prstClr val="black"/>
                </a:solidFill>
                <a:latin typeface="Calibri" panose="020F0502020204030204" pitchFamily="34" charset="0"/>
              </a:rPr>
              <a:t>CH Door </a:t>
            </a:r>
            <a:r>
              <a:rPr lang="en-US" sz="2400" b="1" i="1" dirty="0" smtClean="0">
                <a:solidFill>
                  <a:prstClr val="black"/>
                </a:solidFill>
                <a:latin typeface="Calibri" panose="020F0502020204030204" pitchFamily="34" charset="0"/>
              </a:rPr>
              <a:t>Staining</a:t>
            </a:r>
          </a:p>
          <a:p>
            <a:pPr lvl="0">
              <a:buClr>
                <a:srgbClr val="D34817"/>
              </a:buClr>
            </a:pPr>
            <a:r>
              <a:rPr lang="en-US" sz="2400" b="1" i="1" dirty="0" smtClean="0">
                <a:solidFill>
                  <a:prstClr val="black"/>
                </a:solidFill>
                <a:latin typeface="Calibri" panose="020F0502020204030204" pitchFamily="34" charset="0"/>
              </a:rPr>
              <a:t>CH Flooring/Furniture</a:t>
            </a:r>
          </a:p>
          <a:p>
            <a:pPr lvl="0">
              <a:buClr>
                <a:srgbClr val="D34817"/>
              </a:buClr>
            </a:pPr>
            <a:r>
              <a:rPr lang="en-US" sz="2400" b="1" i="1" dirty="0" smtClean="0">
                <a:solidFill>
                  <a:prstClr val="black"/>
                </a:solidFill>
                <a:latin typeface="Calibri" panose="020F0502020204030204" pitchFamily="34" charset="0"/>
              </a:rPr>
              <a:t>Ground Signs</a:t>
            </a:r>
          </a:p>
          <a:p>
            <a:pPr lvl="1">
              <a:buClr>
                <a:srgbClr val="D34817"/>
              </a:buClr>
            </a:pPr>
            <a:r>
              <a:rPr lang="en-US" sz="2200" i="1" dirty="0" smtClean="0">
                <a:solidFill>
                  <a:prstClr val="black"/>
                </a:solidFill>
                <a:latin typeface="Calibri" panose="020F0502020204030204" pitchFamily="34" charset="0"/>
              </a:rPr>
              <a:t>Fading</a:t>
            </a:r>
          </a:p>
          <a:p>
            <a:pPr lvl="1">
              <a:buClr>
                <a:srgbClr val="D34817"/>
              </a:buClr>
            </a:pPr>
            <a:r>
              <a:rPr lang="en-US" sz="2200" i="1" dirty="0" smtClean="0">
                <a:solidFill>
                  <a:prstClr val="black"/>
                </a:solidFill>
                <a:latin typeface="Calibri" panose="020F0502020204030204" pitchFamily="34" charset="0"/>
              </a:rPr>
              <a:t>Upgrade Paper to Plastic</a:t>
            </a:r>
          </a:p>
          <a:p>
            <a:pPr lvl="0">
              <a:buClr>
                <a:srgbClr val="D34817"/>
              </a:buClr>
            </a:pPr>
            <a:r>
              <a:rPr lang="en-US" sz="2400" b="1" i="1" dirty="0" smtClean="0">
                <a:solidFill>
                  <a:prstClr val="black"/>
                </a:solidFill>
                <a:latin typeface="Calibri" panose="020F0502020204030204" pitchFamily="34" charset="0"/>
              </a:rPr>
              <a:t>Tier Layer to Entry flower bed</a:t>
            </a:r>
          </a:p>
          <a:p>
            <a:pPr lvl="0">
              <a:buClr>
                <a:srgbClr val="D34817"/>
              </a:buClr>
            </a:pPr>
            <a:r>
              <a:rPr lang="en-US" sz="2400" b="1" i="1" dirty="0" smtClean="0">
                <a:solidFill>
                  <a:prstClr val="black"/>
                </a:solidFill>
                <a:latin typeface="Calibri" panose="020F0502020204030204" pitchFamily="34" charset="0"/>
              </a:rPr>
              <a:t>Playground Wood Fence  </a:t>
            </a:r>
          </a:p>
          <a:p>
            <a:pPr lvl="1">
              <a:buClr>
                <a:srgbClr val="D34817"/>
              </a:buClr>
            </a:pPr>
            <a:r>
              <a:rPr lang="en-US" sz="2200" i="1" dirty="0" smtClean="0">
                <a:solidFill>
                  <a:prstClr val="black"/>
                </a:solidFill>
                <a:latin typeface="Calibri" panose="020F0502020204030204" pitchFamily="34" charset="0"/>
              </a:rPr>
              <a:t>Warped boards; Apply stain</a:t>
            </a:r>
          </a:p>
          <a:p>
            <a:pPr marL="320040" lvl="1" indent="0">
              <a:buClr>
                <a:srgbClr val="D34817"/>
              </a:buClr>
              <a:buNone/>
            </a:pPr>
            <a:endParaRPr lang="en-US" sz="2200" i="1" dirty="0" smtClean="0">
              <a:solidFill>
                <a:prstClr val="black"/>
              </a:solidFill>
              <a:latin typeface="Calibri" panose="020F0502020204030204" pitchFamily="34" charset="0"/>
            </a:endParaRPr>
          </a:p>
          <a:p>
            <a:pPr marL="0" indent="0">
              <a:buNone/>
            </a:pPr>
            <a:endParaRPr lang="en-US" sz="2400"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688412" y="1335610"/>
            <a:ext cx="2053180" cy="1828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083" y="5069094"/>
            <a:ext cx="2177482" cy="163311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512217" y="3543300"/>
            <a:ext cx="2133600" cy="1600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1565" y="5417460"/>
            <a:ext cx="1660783" cy="1245588"/>
          </a:xfrm>
          <a:prstGeom prst="rect">
            <a:avLst/>
          </a:prstGeom>
        </p:spPr>
      </p:pic>
      <p:pic>
        <p:nvPicPr>
          <p:cNvPr id="13" name="Picture 12" descr="Picture13.jpg"/>
          <p:cNvPicPr>
            <a:picLocks noChangeAspect="1"/>
          </p:cNvPicPr>
          <p:nvPr/>
        </p:nvPicPr>
        <p:blipFill>
          <a:blip r:embed="rId7" cstate="print"/>
          <a:stretch>
            <a:fillRect/>
          </a:stretch>
        </p:blipFill>
        <p:spPr>
          <a:xfrm>
            <a:off x="6309955" y="2281913"/>
            <a:ext cx="2315290" cy="21336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2348" y="4375448"/>
            <a:ext cx="3102344" cy="2326758"/>
          </a:xfrm>
          <a:prstGeom prst="rect">
            <a:avLst/>
          </a:prstGeom>
        </p:spPr>
      </p:pic>
    </p:spTree>
    <p:extLst>
      <p:ext uri="{BB962C8B-B14F-4D97-AF65-F5344CB8AC3E}">
        <p14:creationId xmlns:p14="http://schemas.microsoft.com/office/powerpoint/2010/main" val="3913482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990600" y="381000"/>
            <a:ext cx="5029199" cy="685799"/>
          </a:xfrm>
          <a:prstGeom prst="rect">
            <a:avLst/>
          </a:prstGeom>
          <a:solidFill>
            <a:srgbClr val="C2E49C"/>
          </a:solidFill>
          <a:ln w="38100" cap="flat" cmpd="sng">
            <a:solidFill>
              <a:schemeClr val="dk1"/>
            </a:solidFill>
            <a:prstDash val="solid"/>
            <a:round/>
            <a:headEnd type="none" w="med" len="med"/>
            <a:tailEnd type="none" w="med" len="med"/>
          </a:ln>
        </p:spPr>
        <p:txBody>
          <a:bodyPr lIns="91425" tIns="45700" rIns="91425" bIns="91425" anchor="b" anchorCtr="0">
            <a:noAutofit/>
          </a:bodyPr>
          <a:lstStyle/>
          <a:p>
            <a:pPr marL="0" marR="0" lvl="0" indent="0" algn="l" rtl="0">
              <a:spcBef>
                <a:spcPts val="0"/>
              </a:spcBef>
              <a:buClr>
                <a:srgbClr val="008000"/>
              </a:buClr>
              <a:buSzPct val="25000"/>
              <a:buFont typeface="Calibri"/>
              <a:buNone/>
            </a:pPr>
            <a:r>
              <a:rPr lang="en-US" sz="3600" b="1" i="1" u="none" strike="noStrike" cap="none" baseline="0">
                <a:solidFill>
                  <a:srgbClr val="008000"/>
                </a:solidFill>
                <a:latin typeface="Calibri"/>
                <a:ea typeface="Calibri"/>
                <a:cs typeface="Calibri"/>
                <a:sym typeface="Calibri"/>
              </a:rPr>
              <a:t>Covenants Report</a:t>
            </a:r>
          </a:p>
        </p:txBody>
      </p:sp>
      <p:sp>
        <p:nvSpPr>
          <p:cNvPr id="324" name="Shape 324"/>
          <p:cNvSpPr txBox="1">
            <a:spLocks noGrp="1"/>
          </p:cNvSpPr>
          <p:nvPr>
            <p:ph type="body" idx="1"/>
          </p:nvPr>
        </p:nvSpPr>
        <p:spPr>
          <a:xfrm>
            <a:off x="304800" y="1447800"/>
            <a:ext cx="8686800" cy="4724400"/>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1"/>
              </a:buClr>
              <a:buSzPct val="85000"/>
              <a:buFont typeface="Noto Symbol"/>
              <a:buChar char="●"/>
            </a:pPr>
            <a:r>
              <a:rPr lang="en-US" sz="2400" b="1" i="1" u="none" strike="noStrike" cap="none" baseline="0" dirty="0" smtClean="0">
                <a:solidFill>
                  <a:schemeClr val="dk1"/>
                </a:solidFill>
                <a:latin typeface="Calibri"/>
                <a:ea typeface="Calibri"/>
                <a:cs typeface="Calibri"/>
                <a:sym typeface="Calibri"/>
              </a:rPr>
              <a:t>Covenants </a:t>
            </a:r>
            <a:r>
              <a:rPr lang="en-US" sz="2400" b="1" i="1" u="none" strike="noStrike" cap="none" baseline="0" dirty="0">
                <a:solidFill>
                  <a:schemeClr val="dk1"/>
                </a:solidFill>
                <a:latin typeface="Calibri"/>
                <a:ea typeface="Calibri"/>
                <a:cs typeface="Calibri"/>
                <a:sym typeface="Calibri"/>
              </a:rPr>
              <a:t>enforcement on-going </a:t>
            </a:r>
          </a:p>
          <a:p>
            <a:pPr marL="548640" marR="0" lvl="1" indent="-231140" algn="l" rtl="0">
              <a:lnSpc>
                <a:spcPct val="100000"/>
              </a:lnSpc>
              <a:spcBef>
                <a:spcPts val="370"/>
              </a:spcBef>
              <a:spcAft>
                <a:spcPts val="0"/>
              </a:spcAft>
              <a:buClr>
                <a:schemeClr val="accent2"/>
              </a:buClr>
              <a:buSzPct val="77916"/>
              <a:buFont typeface="Noto Symbol"/>
              <a:buChar char="●"/>
            </a:pPr>
            <a:r>
              <a:rPr lang="en-US" sz="2400" b="0" i="1" u="none" strike="noStrike" cap="none" baseline="0" dirty="0">
                <a:solidFill>
                  <a:schemeClr val="dk1"/>
                </a:solidFill>
                <a:latin typeface="Calibri"/>
                <a:ea typeface="Calibri"/>
                <a:cs typeface="Calibri"/>
                <a:sym typeface="Calibri"/>
              </a:rPr>
              <a:t>Continued focus on weeded yards, </a:t>
            </a:r>
            <a:r>
              <a:rPr lang="en-US" i="1" dirty="0">
                <a:latin typeface="Calibri"/>
                <a:ea typeface="Calibri"/>
                <a:cs typeface="Calibri"/>
                <a:sym typeface="Calibri"/>
              </a:rPr>
              <a:t>flower beds</a:t>
            </a:r>
            <a:r>
              <a:rPr lang="en-US" sz="2400" b="0" i="1" u="none" strike="noStrike" cap="none" baseline="0" dirty="0">
                <a:solidFill>
                  <a:schemeClr val="dk1"/>
                </a:solidFill>
                <a:latin typeface="Calibri"/>
                <a:ea typeface="Calibri"/>
                <a:cs typeface="Calibri"/>
                <a:sym typeface="Calibri"/>
              </a:rPr>
              <a:t> and fences </a:t>
            </a:r>
          </a:p>
          <a:p>
            <a:pPr marL="457200" marR="0" lvl="0" indent="0" algn="l" rtl="0">
              <a:lnSpc>
                <a:spcPct val="100000"/>
              </a:lnSpc>
              <a:spcBef>
                <a:spcPts val="370"/>
              </a:spcBef>
              <a:spcAft>
                <a:spcPts val="0"/>
              </a:spcAft>
              <a:buNone/>
            </a:pPr>
            <a:endParaRPr i="1" dirty="0">
              <a:latin typeface="Calibri"/>
              <a:ea typeface="Calibri"/>
              <a:cs typeface="Calibri"/>
              <a:sym typeface="Calibri"/>
            </a:endParaRPr>
          </a:p>
          <a:p>
            <a:pPr marL="274320" marR="0" lvl="0" indent="-274320" algn="l" rtl="0">
              <a:spcBef>
                <a:spcPts val="580"/>
              </a:spcBef>
              <a:buClr>
                <a:schemeClr val="accent1"/>
              </a:buClr>
              <a:buSzPct val="85000"/>
              <a:buFont typeface="Noto Symbol"/>
              <a:buChar char="●"/>
            </a:pPr>
            <a:r>
              <a:rPr lang="en-US" sz="2400" b="1" i="1" dirty="0" smtClean="0">
                <a:latin typeface="Calibri"/>
                <a:ea typeface="Calibri"/>
                <a:cs typeface="Calibri"/>
                <a:sym typeface="Calibri"/>
              </a:rPr>
              <a:t>Reminder of </a:t>
            </a:r>
            <a:r>
              <a:rPr lang="en-US" sz="2400" b="1" i="1" dirty="0">
                <a:latin typeface="Calibri"/>
                <a:ea typeface="Calibri"/>
                <a:cs typeface="Calibri"/>
                <a:sym typeface="Calibri"/>
              </a:rPr>
              <a:t>placing lawn debris/bulk items to the curb on designated weekend only</a:t>
            </a:r>
            <a:r>
              <a:rPr lang="en-US" sz="2400" i="1" dirty="0">
                <a:latin typeface="Calibri"/>
                <a:ea typeface="Calibri"/>
                <a:cs typeface="Calibri"/>
                <a:sym typeface="Calibri"/>
              </a:rPr>
              <a:t>. Designated week for Kelly Plantation bulk pick up is the 2nd Monday of each month. </a:t>
            </a:r>
          </a:p>
          <a:p>
            <a:pPr marL="274320" marR="0" lvl="0" indent="-274320" algn="l" rtl="0">
              <a:spcBef>
                <a:spcPts val="580"/>
              </a:spcBef>
              <a:buClr>
                <a:schemeClr val="accent1"/>
              </a:buClr>
              <a:buFont typeface="Noto Symbol"/>
              <a:buNone/>
            </a:pPr>
            <a:endParaRPr sz="2600" b="0" i="0" u="none" strike="noStrike" cap="none" baseline="0" dirty="0">
              <a:solidFill>
                <a:schemeClr val="dk1"/>
              </a:solidFill>
              <a:latin typeface="Libre Baskerville"/>
              <a:ea typeface="Libre Baskerville"/>
              <a:cs typeface="Libre Baskerville"/>
              <a:sym typeface="Libre Baskerville"/>
            </a:endParaRPr>
          </a:p>
        </p:txBody>
      </p:sp>
      <p:pic>
        <p:nvPicPr>
          <p:cNvPr id="325" name="Shape 325"/>
          <p:cNvPicPr preferRelativeResize="0"/>
          <p:nvPr/>
        </p:nvPicPr>
        <p:blipFill rotWithShape="1">
          <a:blip r:embed="rId3">
            <a:alphaModFix/>
          </a:blip>
          <a:srcRect l="42969" t="32292" r="24219" b="15624"/>
          <a:stretch/>
        </p:blipFill>
        <p:spPr>
          <a:xfrm>
            <a:off x="152400" y="228602"/>
            <a:ext cx="762000" cy="907143"/>
          </a:xfrm>
          <a:prstGeom prst="rect">
            <a:avLst/>
          </a:prstGeom>
          <a:noFill/>
          <a:ln>
            <a:noFill/>
          </a:ln>
        </p:spPr>
      </p:pic>
    </p:spTree>
    <p:extLst>
      <p:ext uri="{BB962C8B-B14F-4D97-AF65-F5344CB8AC3E}">
        <p14:creationId xmlns:p14="http://schemas.microsoft.com/office/powerpoint/2010/main" val="1235120385"/>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990600" y="381000"/>
            <a:ext cx="6324600" cy="685799"/>
          </a:xfrm>
          <a:prstGeom prst="rect">
            <a:avLst/>
          </a:prstGeom>
          <a:solidFill>
            <a:srgbClr val="C2E49C"/>
          </a:solidFill>
          <a:ln w="38100" cap="flat" cmpd="sng">
            <a:solidFill>
              <a:schemeClr val="dk1"/>
            </a:solidFill>
            <a:prstDash val="solid"/>
            <a:round/>
            <a:headEnd type="none" w="med" len="med"/>
            <a:tailEnd type="none" w="med" len="med"/>
          </a:ln>
        </p:spPr>
        <p:txBody>
          <a:bodyPr lIns="91425" tIns="45700" rIns="91425" bIns="91425" anchor="b" anchorCtr="0">
            <a:noAutofit/>
          </a:bodyPr>
          <a:lstStyle/>
          <a:p>
            <a:pPr marL="0" marR="0" lvl="0" indent="0" algn="l" rtl="0">
              <a:spcBef>
                <a:spcPts val="0"/>
              </a:spcBef>
              <a:buClr>
                <a:srgbClr val="008000"/>
              </a:buClr>
              <a:buSzPct val="25000"/>
              <a:buFont typeface="Calibri"/>
              <a:buNone/>
            </a:pPr>
            <a:r>
              <a:rPr lang="en-US" sz="3600" b="1" i="1" dirty="0">
                <a:solidFill>
                  <a:srgbClr val="008000"/>
                </a:solidFill>
                <a:latin typeface="Calibri"/>
                <a:ea typeface="Calibri"/>
                <a:cs typeface="Calibri"/>
                <a:sym typeface="Calibri"/>
              </a:rPr>
              <a:t>Architectural </a:t>
            </a:r>
            <a:r>
              <a:rPr lang="en-US" sz="3600" b="1" i="1" dirty="0" smtClean="0">
                <a:solidFill>
                  <a:srgbClr val="008000"/>
                </a:solidFill>
                <a:latin typeface="Calibri"/>
                <a:ea typeface="Calibri"/>
                <a:cs typeface="Calibri"/>
                <a:sym typeface="Calibri"/>
              </a:rPr>
              <a:t>Committee Report</a:t>
            </a:r>
            <a:endParaRPr lang="en-US" sz="3600" b="1" i="1" dirty="0">
              <a:solidFill>
                <a:srgbClr val="008000"/>
              </a:solidFill>
              <a:latin typeface="Calibri"/>
              <a:ea typeface="Calibri"/>
              <a:cs typeface="Calibri"/>
              <a:sym typeface="Calibri"/>
            </a:endParaRPr>
          </a:p>
        </p:txBody>
      </p:sp>
      <p:sp>
        <p:nvSpPr>
          <p:cNvPr id="331" name="Shape 331"/>
          <p:cNvSpPr txBox="1">
            <a:spLocks noGrp="1"/>
          </p:cNvSpPr>
          <p:nvPr>
            <p:ph type="body" idx="1"/>
          </p:nvPr>
        </p:nvSpPr>
        <p:spPr>
          <a:xfrm>
            <a:off x="304800" y="1447800"/>
            <a:ext cx="8686800" cy="4724400"/>
          </a:xfrm>
          <a:prstGeom prst="rect">
            <a:avLst/>
          </a:prstGeom>
          <a:noFill/>
          <a:ln>
            <a:noFill/>
          </a:ln>
        </p:spPr>
        <p:txBody>
          <a:bodyPr lIns="91425" tIns="45700" rIns="91425" bIns="45700" anchor="t" anchorCtr="0">
            <a:noAutofit/>
          </a:bodyPr>
          <a:lstStyle/>
          <a:p>
            <a:pPr marL="457200" lvl="0" indent="-228600" rtl="0">
              <a:spcBef>
                <a:spcPts val="0"/>
              </a:spcBef>
              <a:buSzPct val="85000"/>
            </a:pPr>
            <a:r>
              <a:rPr lang="en-US" sz="2400" b="1" i="1" dirty="0">
                <a:latin typeface="Calibri"/>
                <a:ea typeface="Calibri"/>
                <a:cs typeface="Calibri"/>
                <a:sym typeface="Calibri"/>
              </a:rPr>
              <a:t>Architectural Guidelines </a:t>
            </a:r>
            <a:r>
              <a:rPr lang="en-US" sz="2400" b="1" i="1" dirty="0" smtClean="0">
                <a:latin typeface="Calibri"/>
                <a:ea typeface="Calibri"/>
                <a:cs typeface="Calibri"/>
                <a:sym typeface="Calibri"/>
              </a:rPr>
              <a:t>updated</a:t>
            </a:r>
          </a:p>
          <a:p>
            <a:pPr marL="731520" lvl="1">
              <a:spcBef>
                <a:spcPts val="0"/>
              </a:spcBef>
            </a:pPr>
            <a:r>
              <a:rPr lang="en-US" sz="2200" i="1" dirty="0" smtClean="0">
                <a:latin typeface="Calibri"/>
                <a:ea typeface="Calibri"/>
                <a:cs typeface="Calibri"/>
                <a:sym typeface="Calibri"/>
              </a:rPr>
              <a:t>Available </a:t>
            </a:r>
            <a:r>
              <a:rPr lang="en-US" sz="2200" i="1" dirty="0">
                <a:latin typeface="Calibri"/>
                <a:ea typeface="Calibri"/>
                <a:cs typeface="Calibri"/>
                <a:sym typeface="Calibri"/>
              </a:rPr>
              <a:t>to all homeowners on Kelly Plantation homepage</a:t>
            </a:r>
          </a:p>
          <a:p>
            <a:pPr marL="457200" lvl="0" indent="0" rtl="0">
              <a:spcBef>
                <a:spcPts val="580"/>
              </a:spcBef>
              <a:buNone/>
            </a:pPr>
            <a:endParaRPr i="1" dirty="0">
              <a:latin typeface="Calibri"/>
              <a:ea typeface="Calibri"/>
              <a:cs typeface="Calibri"/>
              <a:sym typeface="Calibri"/>
            </a:endParaRPr>
          </a:p>
          <a:p>
            <a:pPr marL="571500" indent="-342900">
              <a:buSzPct val="100000"/>
            </a:pPr>
            <a:r>
              <a:rPr lang="en-US" sz="2400" b="1" i="1" dirty="0">
                <a:latin typeface="Calibri"/>
                <a:ea typeface="Calibri"/>
                <a:cs typeface="Calibri"/>
                <a:sym typeface="Calibri"/>
              </a:rPr>
              <a:t>Unapproved </a:t>
            </a:r>
            <a:r>
              <a:rPr lang="en-US" sz="2400" b="1" i="1" dirty="0" smtClean="0">
                <a:latin typeface="Calibri"/>
                <a:ea typeface="Calibri"/>
                <a:cs typeface="Calibri"/>
                <a:sym typeface="Calibri"/>
              </a:rPr>
              <a:t>Fences</a:t>
            </a:r>
          </a:p>
          <a:p>
            <a:pPr marL="845820" lvl="1" indent="-342900">
              <a:buSzPct val="100000"/>
            </a:pPr>
            <a:r>
              <a:rPr lang="en-US" sz="2200" i="1" dirty="0" smtClean="0">
                <a:latin typeface="Calibri"/>
                <a:ea typeface="Calibri"/>
                <a:cs typeface="Calibri"/>
                <a:sym typeface="Calibri"/>
              </a:rPr>
              <a:t>Homeowners </a:t>
            </a:r>
            <a:r>
              <a:rPr lang="en-US" sz="2200" i="1" dirty="0">
                <a:latin typeface="Calibri"/>
                <a:ea typeface="Calibri"/>
                <a:cs typeface="Calibri"/>
                <a:sym typeface="Calibri"/>
              </a:rPr>
              <a:t>are reminded that </a:t>
            </a:r>
            <a:r>
              <a:rPr lang="en-US" sz="2200" i="1" dirty="0">
                <a:solidFill>
                  <a:srgbClr val="FF0000"/>
                </a:solidFill>
                <a:latin typeface="Calibri"/>
                <a:ea typeface="Calibri"/>
                <a:cs typeface="Calibri"/>
                <a:sym typeface="Calibri"/>
              </a:rPr>
              <a:t>ALL</a:t>
            </a:r>
            <a:r>
              <a:rPr lang="en-US" sz="2200" i="1" dirty="0">
                <a:latin typeface="Calibri"/>
                <a:ea typeface="Calibri"/>
                <a:cs typeface="Calibri"/>
                <a:sym typeface="Calibri"/>
              </a:rPr>
              <a:t> fences and structures must be pre-approved </a:t>
            </a:r>
            <a:r>
              <a:rPr lang="en-US" sz="2200" i="1" dirty="0">
                <a:solidFill>
                  <a:srgbClr val="FF0000"/>
                </a:solidFill>
                <a:latin typeface="Calibri"/>
                <a:ea typeface="Calibri"/>
                <a:cs typeface="Calibri"/>
                <a:sym typeface="Calibri"/>
              </a:rPr>
              <a:t>BEFORE </a:t>
            </a:r>
            <a:r>
              <a:rPr lang="en-US" sz="2200" i="1" dirty="0">
                <a:latin typeface="Calibri"/>
                <a:ea typeface="Calibri"/>
                <a:cs typeface="Calibri"/>
                <a:sym typeface="Calibri"/>
              </a:rPr>
              <a:t>starting construction. </a:t>
            </a:r>
            <a:endParaRPr i="1" dirty="0">
              <a:latin typeface="Calibri"/>
              <a:ea typeface="Calibri"/>
              <a:cs typeface="Calibri"/>
              <a:sym typeface="Calibri"/>
            </a:endParaRPr>
          </a:p>
          <a:p>
            <a:pPr marL="0" marR="0" indent="0" algn="l" rtl="0">
              <a:spcBef>
                <a:spcPts val="580"/>
              </a:spcBef>
              <a:buNone/>
            </a:pPr>
            <a:endParaRPr i="1" dirty="0">
              <a:latin typeface="Calibri"/>
              <a:ea typeface="Calibri"/>
              <a:cs typeface="Calibri"/>
              <a:sym typeface="Calibri"/>
            </a:endParaRPr>
          </a:p>
          <a:p>
            <a:pPr marL="0" marR="0" lvl="0" indent="0" algn="l" rtl="0">
              <a:spcBef>
                <a:spcPts val="580"/>
              </a:spcBef>
              <a:buNone/>
            </a:pPr>
            <a:endParaRPr i="1" dirty="0">
              <a:latin typeface="Calibri"/>
              <a:ea typeface="Calibri"/>
              <a:cs typeface="Calibri"/>
              <a:sym typeface="Calibri"/>
            </a:endParaRPr>
          </a:p>
          <a:p>
            <a:pPr marL="0" marR="0" lvl="0" indent="0" algn="l" rtl="0">
              <a:spcBef>
                <a:spcPts val="580"/>
              </a:spcBef>
              <a:buNone/>
            </a:pPr>
            <a:endParaRPr sz="2400" i="1" dirty="0">
              <a:latin typeface="Calibri"/>
              <a:ea typeface="Calibri"/>
              <a:cs typeface="Calibri"/>
              <a:sym typeface="Calibri"/>
            </a:endParaRPr>
          </a:p>
          <a:p>
            <a:pPr marL="274320" marR="0" lvl="0" indent="-274320" algn="l" rtl="0">
              <a:spcBef>
                <a:spcPts val="580"/>
              </a:spcBef>
              <a:buClr>
                <a:schemeClr val="accent1"/>
              </a:buClr>
              <a:buFont typeface="Noto Symbol"/>
              <a:buNone/>
            </a:pPr>
            <a:endParaRPr sz="2600" b="0" i="0" u="none" strike="noStrike" cap="none" baseline="0" dirty="0">
              <a:solidFill>
                <a:schemeClr val="dk1"/>
              </a:solidFill>
              <a:latin typeface="Libre Baskerville"/>
              <a:ea typeface="Libre Baskerville"/>
              <a:cs typeface="Libre Baskerville"/>
              <a:sym typeface="Libre Baskerville"/>
            </a:endParaRPr>
          </a:p>
        </p:txBody>
      </p:sp>
      <p:pic>
        <p:nvPicPr>
          <p:cNvPr id="332" name="Shape 332"/>
          <p:cNvPicPr preferRelativeResize="0"/>
          <p:nvPr/>
        </p:nvPicPr>
        <p:blipFill rotWithShape="1">
          <a:blip r:embed="rId3">
            <a:alphaModFix/>
          </a:blip>
          <a:srcRect l="42970" t="32291" r="24218" b="15624"/>
          <a:stretch/>
        </p:blipFill>
        <p:spPr>
          <a:xfrm>
            <a:off x="152400" y="228602"/>
            <a:ext cx="762000" cy="907199"/>
          </a:xfrm>
          <a:prstGeom prst="rect">
            <a:avLst/>
          </a:prstGeom>
          <a:noFill/>
          <a:ln>
            <a:noFill/>
          </a:ln>
        </p:spPr>
      </p:pic>
    </p:spTree>
    <p:extLst>
      <p:ext uri="{BB962C8B-B14F-4D97-AF65-F5344CB8AC3E}">
        <p14:creationId xmlns:p14="http://schemas.microsoft.com/office/powerpoint/2010/main" val="477941793"/>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95400"/>
            <a:ext cx="8305800" cy="4572000"/>
          </a:xfrm>
        </p:spPr>
        <p:txBody>
          <a:bodyPr>
            <a:noAutofit/>
          </a:bodyPr>
          <a:lstStyle/>
          <a:p>
            <a:r>
              <a:rPr lang="en-US" sz="2400" i="1" dirty="0" smtClean="0">
                <a:latin typeface="Calibri" panose="020F0502020204030204" pitchFamily="34" charset="0"/>
                <a:cs typeface="Angsana New" pitchFamily="18" charset="-34"/>
              </a:rPr>
              <a:t>Board Members</a:t>
            </a:r>
          </a:p>
          <a:p>
            <a:pPr lvl="1"/>
            <a:r>
              <a:rPr lang="en-US" sz="2000" i="1" dirty="0" smtClean="0">
                <a:latin typeface="Calibri" panose="020F0502020204030204" pitchFamily="34" charset="0"/>
                <a:cs typeface="Angsana New" pitchFamily="18" charset="-34"/>
              </a:rPr>
              <a:t>President – Todd Watts</a:t>
            </a:r>
            <a:endParaRPr lang="en-US" sz="1600" i="1" dirty="0" smtClean="0">
              <a:latin typeface="Calibri" panose="020F0502020204030204" pitchFamily="34" charset="0"/>
              <a:cs typeface="Angsana New" pitchFamily="18" charset="-34"/>
            </a:endParaRPr>
          </a:p>
          <a:p>
            <a:pPr lvl="1"/>
            <a:r>
              <a:rPr lang="en-US" sz="2000" i="1" dirty="0" smtClean="0">
                <a:latin typeface="Calibri" panose="020F0502020204030204" pitchFamily="34" charset="0"/>
                <a:cs typeface="Angsana New" pitchFamily="18" charset="-34"/>
              </a:rPr>
              <a:t>Vice-President – Toni Bradley</a:t>
            </a:r>
            <a:endParaRPr lang="en-US" sz="1600" i="1" dirty="0" smtClean="0">
              <a:latin typeface="Calibri" panose="020F0502020204030204" pitchFamily="34" charset="0"/>
              <a:cs typeface="Angsana New" pitchFamily="18" charset="-34"/>
            </a:endParaRPr>
          </a:p>
          <a:p>
            <a:pPr lvl="1"/>
            <a:r>
              <a:rPr lang="en-US" sz="2000" i="1" dirty="0">
                <a:latin typeface="Calibri" panose="020F0502020204030204" pitchFamily="34" charset="0"/>
                <a:cs typeface="Angsana New" pitchFamily="18" charset="-34"/>
              </a:rPr>
              <a:t>Treasurer </a:t>
            </a:r>
            <a:r>
              <a:rPr lang="en-US" sz="2000" i="1" dirty="0" smtClean="0">
                <a:latin typeface="Calibri" panose="020F0502020204030204" pitchFamily="34" charset="0"/>
                <a:cs typeface="Angsana New" pitchFamily="18" charset="-34"/>
              </a:rPr>
              <a:t>– Mark </a:t>
            </a:r>
            <a:r>
              <a:rPr lang="en-US" sz="2000" i="1" dirty="0" err="1" smtClean="0">
                <a:latin typeface="Calibri" panose="020F0502020204030204" pitchFamily="34" charset="0"/>
                <a:cs typeface="Angsana New" pitchFamily="18" charset="-34"/>
              </a:rPr>
              <a:t>Schoenig</a:t>
            </a:r>
            <a:r>
              <a:rPr lang="en-US" sz="2000" i="1" dirty="0" smtClean="0">
                <a:latin typeface="Calibri" panose="020F0502020204030204" pitchFamily="34" charset="0"/>
                <a:cs typeface="Angsana New" pitchFamily="18" charset="-34"/>
              </a:rPr>
              <a:t> (acting – looking for volunteer)</a:t>
            </a:r>
            <a:endParaRPr lang="en-US" sz="1600" i="1" dirty="0">
              <a:latin typeface="Calibri" panose="020F0502020204030204" pitchFamily="34" charset="0"/>
              <a:cs typeface="Angsana New" pitchFamily="18" charset="-34"/>
            </a:endParaRPr>
          </a:p>
          <a:p>
            <a:pPr lvl="1"/>
            <a:r>
              <a:rPr lang="en-US" sz="2000" i="1" dirty="0">
                <a:latin typeface="Calibri" panose="020F0502020204030204" pitchFamily="34" charset="0"/>
                <a:cs typeface="Angsana New" pitchFamily="18" charset="-34"/>
              </a:rPr>
              <a:t>Secretary – Tracie McEnery </a:t>
            </a:r>
            <a:endParaRPr lang="en-US" sz="2000" i="1" dirty="0" smtClean="0">
              <a:latin typeface="Calibri" panose="020F0502020204030204" pitchFamily="34" charset="0"/>
              <a:cs typeface="Angsana New" pitchFamily="18" charset="-34"/>
            </a:endParaRPr>
          </a:p>
          <a:p>
            <a:pPr lvl="1"/>
            <a:r>
              <a:rPr lang="en-US" sz="2000" i="1" dirty="0" smtClean="0">
                <a:latin typeface="Calibri" panose="020F0502020204030204" pitchFamily="34" charset="0"/>
                <a:cs typeface="Angsana New" pitchFamily="18" charset="-34"/>
              </a:rPr>
              <a:t>VP Grounds/Facilities – Mark </a:t>
            </a:r>
            <a:r>
              <a:rPr lang="en-US" sz="2000" i="1" dirty="0" err="1" smtClean="0">
                <a:latin typeface="Calibri" panose="020F0502020204030204" pitchFamily="34" charset="0"/>
                <a:cs typeface="Angsana New" pitchFamily="18" charset="-34"/>
              </a:rPr>
              <a:t>Schoenig</a:t>
            </a:r>
            <a:endParaRPr lang="en-US" sz="1600" i="1" dirty="0" smtClean="0">
              <a:latin typeface="Calibri" panose="020F0502020204030204" pitchFamily="34" charset="0"/>
              <a:cs typeface="Angsana New" pitchFamily="18" charset="-34"/>
            </a:endParaRPr>
          </a:p>
          <a:p>
            <a:pPr lvl="1"/>
            <a:r>
              <a:rPr lang="en-US" sz="2000" i="1" dirty="0" smtClean="0">
                <a:latin typeface="Calibri" panose="020F0502020204030204" pitchFamily="34" charset="0"/>
                <a:cs typeface="Angsana New" pitchFamily="18" charset="-34"/>
              </a:rPr>
              <a:t>VP Covenants – Shawn Levy</a:t>
            </a:r>
            <a:endParaRPr lang="en-US" sz="1600" i="1" dirty="0" smtClean="0">
              <a:latin typeface="Calibri" panose="020F0502020204030204" pitchFamily="34" charset="0"/>
              <a:cs typeface="Angsana New" pitchFamily="18" charset="-34"/>
            </a:endParaRPr>
          </a:p>
          <a:p>
            <a:pPr lvl="1"/>
            <a:r>
              <a:rPr lang="en-US" sz="2000" i="1" dirty="0" smtClean="0">
                <a:latin typeface="Calibri" panose="020F0502020204030204" pitchFamily="34" charset="0"/>
                <a:cs typeface="Angsana New" pitchFamily="18" charset="-34"/>
              </a:rPr>
              <a:t>VP Electronic Security – Gina Bradley</a:t>
            </a:r>
            <a:endParaRPr lang="en-US" sz="1600" i="1" dirty="0" smtClean="0">
              <a:latin typeface="Calibri" panose="020F0502020204030204" pitchFamily="34" charset="0"/>
              <a:cs typeface="Angsana New" pitchFamily="18" charset="-34"/>
            </a:endParaRPr>
          </a:p>
          <a:p>
            <a:r>
              <a:rPr lang="en-US" sz="2400" i="1" dirty="0" smtClean="0">
                <a:latin typeface="Calibri" panose="020F0502020204030204" pitchFamily="34" charset="0"/>
                <a:cs typeface="Angsana New" pitchFamily="18" charset="-34"/>
              </a:rPr>
              <a:t>Non-Board Members</a:t>
            </a:r>
          </a:p>
          <a:p>
            <a:pPr lvl="1"/>
            <a:r>
              <a:rPr lang="en-US" sz="2000" i="1" dirty="0" smtClean="0">
                <a:latin typeface="Calibri" panose="020F0502020204030204" pitchFamily="34" charset="0"/>
                <a:cs typeface="Angsana New" pitchFamily="18" charset="-34"/>
              </a:rPr>
              <a:t>Neighborhood Watch – Gina Bradley </a:t>
            </a:r>
            <a:r>
              <a:rPr lang="en-US" sz="1600" i="1" dirty="0" smtClean="0">
                <a:latin typeface="Calibri" panose="020F0502020204030204" pitchFamily="34" charset="0"/>
                <a:cs typeface="Angsana New" pitchFamily="18" charset="-34"/>
              </a:rPr>
              <a:t>(acting – looking for volunteer)</a:t>
            </a:r>
          </a:p>
          <a:p>
            <a:pPr lvl="1"/>
            <a:r>
              <a:rPr lang="en-US" sz="2000" i="1" dirty="0" smtClean="0">
                <a:latin typeface="Calibri" panose="020F0502020204030204" pitchFamily="34" charset="0"/>
                <a:cs typeface="Angsana New" pitchFamily="18" charset="-34"/>
              </a:rPr>
              <a:t>Event Committee –Rhonda Schoenig </a:t>
            </a:r>
            <a:r>
              <a:rPr lang="en-US" sz="1600" i="1" dirty="0" smtClean="0">
                <a:latin typeface="Calibri" panose="020F0502020204030204" pitchFamily="34" charset="0"/>
                <a:cs typeface="Angsana New" pitchFamily="18" charset="-34"/>
              </a:rPr>
              <a:t>(outgoing)</a:t>
            </a:r>
            <a:r>
              <a:rPr lang="en-US" sz="2000" i="1" dirty="0" smtClean="0">
                <a:latin typeface="Calibri" panose="020F0502020204030204" pitchFamily="34" charset="0"/>
                <a:cs typeface="Angsana New" pitchFamily="18" charset="-34"/>
              </a:rPr>
              <a:t> </a:t>
            </a:r>
          </a:p>
          <a:p>
            <a:pPr lvl="1"/>
            <a:r>
              <a:rPr lang="en-US" sz="2000" i="1" dirty="0" smtClean="0">
                <a:latin typeface="Calibri" panose="020F0502020204030204" pitchFamily="34" charset="0"/>
                <a:cs typeface="Angsana New" pitchFamily="18" charset="-34"/>
              </a:rPr>
              <a:t>Welcome Committee – Lisa Taylor</a:t>
            </a:r>
          </a:p>
          <a:p>
            <a:pPr lvl="1"/>
            <a:r>
              <a:rPr lang="en-US" sz="2000" i="1" dirty="0" smtClean="0">
                <a:latin typeface="Calibri" panose="020F0502020204030204" pitchFamily="34" charset="0"/>
                <a:cs typeface="Angsana New" pitchFamily="18" charset="-34"/>
              </a:rPr>
              <a:t>Architectural Review Committee – Toni Bradley, Jon Yobs</a:t>
            </a:r>
          </a:p>
          <a:p>
            <a:pPr lvl="1"/>
            <a:r>
              <a:rPr lang="en-US" sz="2000" i="1" dirty="0" smtClean="0">
                <a:latin typeface="Calibri" panose="020F0502020204030204" pitchFamily="34" charset="0"/>
                <a:cs typeface="Angsana New" pitchFamily="18" charset="-34"/>
              </a:rPr>
              <a:t>Clubhouse Trustee – Tracie McEnery</a:t>
            </a:r>
          </a:p>
          <a:p>
            <a:pPr marL="0" indent="0">
              <a:buNone/>
            </a:pPr>
            <a:endParaRPr lang="en-US" sz="2000" i="1" dirty="0" smtClean="0">
              <a:latin typeface="Calibri" panose="020F0502020204030204" pitchFamily="34" charset="0"/>
              <a:cs typeface="Angsana New" pitchFamily="18" charset="-34"/>
            </a:endParaRPr>
          </a:p>
        </p:txBody>
      </p:sp>
      <p:sp>
        <p:nvSpPr>
          <p:cNvPr id="4" name="Title 1"/>
          <p:cNvSpPr>
            <a:spLocks noGrp="1"/>
          </p:cNvSpPr>
          <p:nvPr>
            <p:ph type="title"/>
          </p:nvPr>
        </p:nvSpPr>
        <p:spPr>
          <a:xfrm>
            <a:off x="914400" y="5334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cs typeface="Angsana New" pitchFamily="18" charset="-34"/>
              </a:rPr>
              <a:t>Introductions</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extLst>
      <p:ext uri="{BB962C8B-B14F-4D97-AF65-F5344CB8AC3E}">
        <p14:creationId xmlns:p14="http://schemas.microsoft.com/office/powerpoint/2010/main" val="41359760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7075" y="233149"/>
            <a:ext cx="71628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rPr>
              <a:t>Your Neighborhood Watch Program</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clrChange>
              <a:clrFrom>
                <a:srgbClr val="FFFFFF"/>
              </a:clrFrom>
              <a:clrTo>
                <a:srgbClr val="FFFFFF">
                  <a:alpha val="0"/>
                </a:srgbClr>
              </a:clrTo>
            </a:clrChange>
          </a:blip>
          <a:srcRect l="42969" t="32292" r="24219" b="15625"/>
          <a:stretch>
            <a:fillRect/>
          </a:stretch>
        </p:blipFill>
        <p:spPr bwMode="auto">
          <a:xfrm>
            <a:off x="7696200" y="152401"/>
            <a:ext cx="1298448" cy="1545772"/>
          </a:xfrm>
          <a:prstGeom prst="rect">
            <a:avLst/>
          </a:prstGeom>
          <a:noFill/>
          <a:ln w="9525">
            <a:noFill/>
            <a:miter lim="800000"/>
            <a:headEnd/>
            <a:tailEnd/>
          </a:ln>
        </p:spPr>
      </p:pic>
      <p:sp>
        <p:nvSpPr>
          <p:cNvPr id="6" name="TextBox 5"/>
          <p:cNvSpPr txBox="1"/>
          <p:nvPr/>
        </p:nvSpPr>
        <p:spPr>
          <a:xfrm>
            <a:off x="762000" y="1905000"/>
            <a:ext cx="184731" cy="369332"/>
          </a:xfrm>
          <a:prstGeom prst="rect">
            <a:avLst/>
          </a:prstGeom>
          <a:noFill/>
        </p:spPr>
        <p:txBody>
          <a:bodyPr wrap="none" rtlCol="0">
            <a:spAutoFit/>
          </a:bodyPr>
          <a:lstStyle/>
          <a:p>
            <a:endParaRPr lang="en-US" dirty="0"/>
          </a:p>
        </p:txBody>
      </p:sp>
      <p:sp>
        <p:nvSpPr>
          <p:cNvPr id="8" name="Content Placeholder 2"/>
          <p:cNvSpPr>
            <a:spLocks noGrp="1"/>
          </p:cNvSpPr>
          <p:nvPr>
            <p:ph sz="quarter" idx="1"/>
          </p:nvPr>
        </p:nvSpPr>
        <p:spPr>
          <a:xfrm>
            <a:off x="170596" y="1057701"/>
            <a:ext cx="4851780" cy="5520520"/>
          </a:xfrm>
        </p:spPr>
        <p:txBody>
          <a:bodyPr>
            <a:noAutofit/>
          </a:bodyPr>
          <a:lstStyle/>
          <a:p>
            <a:pPr>
              <a:spcBef>
                <a:spcPts val="0"/>
              </a:spcBef>
            </a:pPr>
            <a:r>
              <a:rPr lang="en-US" sz="2400" b="1" i="1" dirty="0" smtClean="0">
                <a:latin typeface="Calibri" panose="020F0502020204030204" pitchFamily="34" charset="0"/>
                <a:cs typeface="Angsana New" pitchFamily="18" charset="-34"/>
              </a:rPr>
              <a:t>Introductions</a:t>
            </a:r>
          </a:p>
          <a:p>
            <a:pPr lvl="1">
              <a:spcBef>
                <a:spcPts val="0"/>
              </a:spcBef>
              <a:buFont typeface="Courier New" pitchFamily="49" charset="0"/>
              <a:buChar char="o"/>
            </a:pPr>
            <a:r>
              <a:rPr lang="en-US" sz="2000" i="1" dirty="0" smtClean="0">
                <a:latin typeface="Calibri" panose="020F0502020204030204" pitchFamily="34" charset="0"/>
                <a:cs typeface="Angsana New" pitchFamily="18" charset="-34"/>
              </a:rPr>
              <a:t>Neighborhood Watch Chair Duties</a:t>
            </a:r>
          </a:p>
          <a:p>
            <a:pPr lvl="1">
              <a:spcBef>
                <a:spcPts val="0"/>
              </a:spcBef>
              <a:buFont typeface="Courier New" pitchFamily="49" charset="0"/>
              <a:buChar char="o"/>
            </a:pPr>
            <a:r>
              <a:rPr lang="en-US" sz="2000" i="1" dirty="0" smtClean="0">
                <a:latin typeface="Calibri" panose="020F0502020204030204" pitchFamily="34" charset="0"/>
                <a:cs typeface="Angsana New" pitchFamily="18" charset="-34"/>
              </a:rPr>
              <a:t>Know Your Block and Block Captain</a:t>
            </a:r>
          </a:p>
          <a:p>
            <a:pPr lvl="1">
              <a:spcBef>
                <a:spcPts val="0"/>
              </a:spcBef>
              <a:buFont typeface="Courier New" pitchFamily="49" charset="0"/>
              <a:buChar char="o"/>
            </a:pPr>
            <a:r>
              <a:rPr lang="en-US" sz="2000" i="1" dirty="0" smtClean="0">
                <a:latin typeface="Calibri" panose="020F0502020204030204" pitchFamily="34" charset="0"/>
                <a:cs typeface="Angsana New" pitchFamily="18" charset="-34"/>
              </a:rPr>
              <a:t>Safe House Program</a:t>
            </a:r>
            <a:endParaRPr lang="en-US" sz="2400" b="1" i="1" dirty="0" smtClean="0">
              <a:latin typeface="Calibri" panose="020F0502020204030204" pitchFamily="34" charset="0"/>
              <a:cs typeface="Angsana New" pitchFamily="18" charset="-34"/>
            </a:endParaRPr>
          </a:p>
          <a:p>
            <a:pPr>
              <a:spcBef>
                <a:spcPts val="0"/>
              </a:spcBef>
            </a:pPr>
            <a:r>
              <a:rPr lang="en-US" sz="2400" b="1" i="1" dirty="0" smtClean="0">
                <a:latin typeface="Calibri" panose="020F0502020204030204" pitchFamily="34" charset="0"/>
                <a:cs typeface="Angsana New" pitchFamily="18" charset="-34"/>
              </a:rPr>
              <a:t>Tools and Information</a:t>
            </a:r>
          </a:p>
          <a:p>
            <a:pPr lvl="1">
              <a:spcBef>
                <a:spcPts val="0"/>
              </a:spcBef>
              <a:buFont typeface="Courier New" pitchFamily="49" charset="0"/>
              <a:buChar char="o"/>
            </a:pPr>
            <a:r>
              <a:rPr lang="en-US" sz="2000" i="1" dirty="0" smtClean="0">
                <a:latin typeface="Calibri" panose="020F0502020204030204" pitchFamily="34" charset="0"/>
                <a:cs typeface="Angsana New" pitchFamily="18" charset="-34"/>
              </a:rPr>
              <a:t>Kelly Plantation Web-Site</a:t>
            </a:r>
          </a:p>
          <a:p>
            <a:pPr lvl="1">
              <a:spcBef>
                <a:spcPts val="0"/>
              </a:spcBef>
              <a:buFont typeface="Courier New" pitchFamily="49" charset="0"/>
              <a:buChar char="o"/>
            </a:pPr>
            <a:r>
              <a:rPr lang="en-US" sz="2000" i="1" dirty="0" smtClean="0">
                <a:latin typeface="Calibri" panose="020F0502020204030204" pitchFamily="34" charset="0"/>
                <a:cs typeface="Angsana New" pitchFamily="18" charset="-34"/>
              </a:rPr>
              <a:t>Internet Tools</a:t>
            </a:r>
          </a:p>
          <a:p>
            <a:pPr>
              <a:spcBef>
                <a:spcPts val="0"/>
              </a:spcBef>
            </a:pPr>
            <a:r>
              <a:rPr lang="en-US" sz="2400" b="1" i="1" dirty="0" smtClean="0">
                <a:latin typeface="Calibri" panose="020F0502020204030204" pitchFamily="34" charset="0"/>
                <a:cs typeface="Angsana New" pitchFamily="18" charset="-34"/>
              </a:rPr>
              <a:t>Activities</a:t>
            </a:r>
          </a:p>
          <a:p>
            <a:pPr lvl="1">
              <a:spcBef>
                <a:spcPts val="0"/>
              </a:spcBef>
              <a:buFont typeface="Courier New" pitchFamily="49" charset="0"/>
              <a:buChar char="o"/>
            </a:pPr>
            <a:r>
              <a:rPr lang="en-US" sz="2000" i="1" dirty="0" smtClean="0">
                <a:latin typeface="Calibri" panose="020F0502020204030204" pitchFamily="34" charset="0"/>
                <a:cs typeface="Angsana New" pitchFamily="18" charset="-34"/>
              </a:rPr>
              <a:t>Increased Sheriff Patrols</a:t>
            </a:r>
          </a:p>
          <a:p>
            <a:pPr lvl="1">
              <a:spcBef>
                <a:spcPts val="0"/>
              </a:spcBef>
              <a:buFont typeface="Courier New" pitchFamily="49" charset="0"/>
              <a:buChar char="o"/>
            </a:pPr>
            <a:r>
              <a:rPr lang="en-US" sz="2000" i="1" dirty="0" smtClean="0">
                <a:latin typeface="Calibri" panose="020F0502020204030204" pitchFamily="34" charset="0"/>
                <a:cs typeface="Angsana New" pitchFamily="18" charset="-34"/>
              </a:rPr>
              <a:t>Increased Video Security</a:t>
            </a:r>
          </a:p>
          <a:p>
            <a:pPr lvl="1">
              <a:spcBef>
                <a:spcPts val="0"/>
              </a:spcBef>
              <a:buFont typeface="Courier New" pitchFamily="49" charset="0"/>
              <a:buChar char="o"/>
            </a:pPr>
            <a:r>
              <a:rPr lang="en-US" sz="2000" i="1" dirty="0" smtClean="0">
                <a:latin typeface="Calibri" panose="020F0502020204030204" pitchFamily="34" charset="0"/>
                <a:cs typeface="Angsana New" pitchFamily="18" charset="-34"/>
              </a:rPr>
              <a:t>Classes by the Sheriffs Dept.</a:t>
            </a:r>
          </a:p>
          <a:p>
            <a:pPr>
              <a:spcBef>
                <a:spcPts val="0"/>
              </a:spcBef>
            </a:pPr>
            <a:endParaRPr lang="en-US" sz="2000" i="1" dirty="0" smtClean="0">
              <a:latin typeface="Calibri" panose="020F0502020204030204" pitchFamily="34" charset="0"/>
              <a:cs typeface="Angsana New" pitchFamily="18" charset="-34"/>
            </a:endParaRPr>
          </a:p>
        </p:txBody>
      </p:sp>
      <p:pic>
        <p:nvPicPr>
          <p:cNvPr id="6146" name="Picture 2" descr="http://www.hoffmanestates.org/Modules/ShowImage.aspx?imageid=671">
            <a:hlinkClick r:id="rId3"/>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058378" y="1009934"/>
            <a:ext cx="2612232" cy="2627906"/>
          </a:xfrm>
          <a:prstGeom prst="rect">
            <a:avLst/>
          </a:prstGeom>
          <a:noFill/>
        </p:spPr>
      </p:pic>
      <p:sp>
        <p:nvSpPr>
          <p:cNvPr id="9" name="TextBox 8"/>
          <p:cNvSpPr txBox="1"/>
          <p:nvPr/>
        </p:nvSpPr>
        <p:spPr>
          <a:xfrm>
            <a:off x="3826010" y="3662079"/>
            <a:ext cx="5076968" cy="3046988"/>
          </a:xfrm>
          <a:prstGeom prst="rect">
            <a:avLst/>
          </a:prstGeom>
          <a:solidFill>
            <a:schemeClr val="bg2">
              <a:lumMod val="50000"/>
              <a:alpha val="46000"/>
            </a:schemeClr>
          </a:solidFill>
          <a:ln w="38100">
            <a:solidFill>
              <a:schemeClr val="tx1"/>
            </a:solidFill>
          </a:ln>
        </p:spPr>
        <p:txBody>
          <a:bodyPr wrap="square" rtlCol="0">
            <a:spAutoFit/>
          </a:bodyPr>
          <a:lstStyle/>
          <a:p>
            <a:pPr algn="just"/>
            <a:r>
              <a:rPr lang="en-US" sz="1600" dirty="0" smtClean="0"/>
              <a:t>Your Neighborhood Watch Program was created by the residents of the Kelly Plantation Neighborhood and serves as a sub-committee to the Kelly Plantation Homeowners Association. </a:t>
            </a:r>
            <a:r>
              <a:rPr lang="en-US" dirty="0"/>
              <a:t>The purpose of the Kelly Plantation Neighborhood Watch Program is to obtain community involvement and build partnerships in preventing residential crime and improving neighborhood safety, to educate and distribute relevant safety and crime prevention information, and to promote good citizen-law enforcement relations and community pride.</a:t>
            </a:r>
          </a:p>
        </p:txBody>
      </p:sp>
    </p:spTree>
    <p:extLst>
      <p:ext uri="{BB962C8B-B14F-4D97-AF65-F5344CB8AC3E}">
        <p14:creationId xmlns:p14="http://schemas.microsoft.com/office/powerpoint/2010/main" val="3436632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0593" t="21318" r="51980" b="8911"/>
          <a:stretch/>
        </p:blipFill>
        <p:spPr>
          <a:xfrm>
            <a:off x="-53161" y="0"/>
            <a:ext cx="9197161" cy="6858000"/>
          </a:xfrm>
          <a:prstGeom prst="rect">
            <a:avLst/>
          </a:prstGeom>
        </p:spPr>
      </p:pic>
    </p:spTree>
    <p:extLst>
      <p:ext uri="{BB962C8B-B14F-4D97-AF65-F5344CB8AC3E}">
        <p14:creationId xmlns:p14="http://schemas.microsoft.com/office/powerpoint/2010/main" val="4051804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descr="https://encrypted-tbn0.gstatic.com/images?q=tbn:ANd9GcTgwm4ljx9ruvL61R0B5xXDd5pTqOulZ06_fRpdKgmNTng_unv-6A"/>
          <p:cNvPicPr>
            <a:picLocks noChangeAspect="1" noChangeArrowheads="1"/>
          </p:cNvPicPr>
          <p:nvPr/>
        </p:nvPicPr>
        <p:blipFill>
          <a:blip r:embed="rId2" cstate="print"/>
          <a:srcRect l="4015" r="3925" b="14810"/>
          <a:stretch>
            <a:fillRect/>
          </a:stretch>
        </p:blipFill>
        <p:spPr bwMode="auto">
          <a:xfrm>
            <a:off x="3609234" y="165908"/>
            <a:ext cx="2200940" cy="1630990"/>
          </a:xfrm>
          <a:prstGeom prst="rect">
            <a:avLst/>
          </a:prstGeom>
          <a:noFill/>
        </p:spPr>
      </p:pic>
      <p:sp>
        <p:nvSpPr>
          <p:cNvPr id="4" name="Title 1"/>
          <p:cNvSpPr>
            <a:spLocks noGrp="1"/>
          </p:cNvSpPr>
          <p:nvPr>
            <p:ph type="title"/>
          </p:nvPr>
        </p:nvSpPr>
        <p:spPr>
          <a:xfrm>
            <a:off x="260350" y="254021"/>
            <a:ext cx="2743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rPr>
              <a:t>Introductions</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3" cstate="print">
            <a:clrChange>
              <a:clrFrom>
                <a:srgbClr val="FFFFFF"/>
              </a:clrFrom>
              <a:clrTo>
                <a:srgbClr val="FFFFFF">
                  <a:alpha val="0"/>
                </a:srgbClr>
              </a:clrTo>
            </a:clrChange>
          </a:blip>
          <a:srcRect l="42969" t="32292" r="24219" b="15625"/>
          <a:stretch>
            <a:fillRect/>
          </a:stretch>
        </p:blipFill>
        <p:spPr bwMode="auto">
          <a:xfrm>
            <a:off x="7696200" y="152401"/>
            <a:ext cx="1298448" cy="1545772"/>
          </a:xfrm>
          <a:prstGeom prst="rect">
            <a:avLst/>
          </a:prstGeom>
          <a:noFill/>
          <a:ln w="9525">
            <a:noFill/>
            <a:miter lim="800000"/>
            <a:headEnd/>
            <a:tailEnd/>
          </a:ln>
        </p:spPr>
      </p:pic>
      <p:pic>
        <p:nvPicPr>
          <p:cNvPr id="7" name="Picture 8"/>
          <p:cNvPicPr>
            <a:picLocks noChangeAspect="1" noChangeArrowheads="1"/>
          </p:cNvPicPr>
          <p:nvPr/>
        </p:nvPicPr>
        <p:blipFill>
          <a:blip r:embed="rId4" cstate="print">
            <a:lum bright="10000" contrast="10000"/>
          </a:blip>
          <a:srcRect/>
          <a:stretch>
            <a:fillRect/>
          </a:stretch>
        </p:blipFill>
        <p:spPr bwMode="auto">
          <a:xfrm>
            <a:off x="6794572" y="3106059"/>
            <a:ext cx="804787" cy="757024"/>
          </a:xfrm>
          <a:prstGeom prst="rect">
            <a:avLst/>
          </a:prstGeom>
          <a:noFill/>
          <a:ln w="9525">
            <a:noFill/>
            <a:miter lim="800000"/>
            <a:headEnd/>
            <a:tailEnd/>
          </a:ln>
        </p:spPr>
      </p:pic>
      <p:pic>
        <p:nvPicPr>
          <p:cNvPr id="8" name="Picture 4"/>
          <p:cNvPicPr>
            <a:picLocks noChangeAspect="1" noChangeArrowheads="1"/>
          </p:cNvPicPr>
          <p:nvPr/>
        </p:nvPicPr>
        <p:blipFill>
          <a:blip r:embed="rId5" cstate="print">
            <a:clrChange>
              <a:clrFrom>
                <a:srgbClr val="FFFFFF"/>
              </a:clrFrom>
              <a:clrTo>
                <a:srgbClr val="FFFFFF">
                  <a:alpha val="0"/>
                </a:srgbClr>
              </a:clrTo>
            </a:clrChange>
            <a:lum bright="10000" contrast="10000"/>
          </a:blip>
          <a:srcRect/>
          <a:stretch>
            <a:fillRect/>
          </a:stretch>
        </p:blipFill>
        <p:spPr bwMode="auto">
          <a:xfrm>
            <a:off x="1934756" y="4021872"/>
            <a:ext cx="7209244" cy="2836128"/>
          </a:xfrm>
          <a:prstGeom prst="rect">
            <a:avLst/>
          </a:prstGeom>
          <a:noFill/>
          <a:ln w="9525">
            <a:noFill/>
            <a:miter lim="800000"/>
            <a:headEnd/>
            <a:tailEnd/>
          </a:ln>
        </p:spPr>
      </p:pic>
      <p:pic>
        <p:nvPicPr>
          <p:cNvPr id="9" name="Picture 3"/>
          <p:cNvPicPr>
            <a:picLocks noChangeAspect="1" noChangeArrowheads="1"/>
          </p:cNvPicPr>
          <p:nvPr/>
        </p:nvPicPr>
        <p:blipFill>
          <a:blip r:embed="rId6" cstate="print">
            <a:clrChange>
              <a:clrFrom>
                <a:srgbClr val="FFFFFF"/>
              </a:clrFrom>
              <a:clrTo>
                <a:srgbClr val="FFFFFF">
                  <a:alpha val="0"/>
                </a:srgbClr>
              </a:clrTo>
            </a:clrChange>
            <a:lum bright="10000" contrast="10000"/>
          </a:blip>
          <a:srcRect b="1689"/>
          <a:stretch>
            <a:fillRect/>
          </a:stretch>
        </p:blipFill>
        <p:spPr bwMode="auto">
          <a:xfrm>
            <a:off x="0" y="2445488"/>
            <a:ext cx="6356027" cy="4117974"/>
          </a:xfrm>
          <a:prstGeom prst="rect">
            <a:avLst/>
          </a:prstGeom>
          <a:noFill/>
          <a:ln w="9525">
            <a:noFill/>
            <a:miter lim="800000"/>
            <a:headEnd/>
            <a:tailEnd/>
          </a:ln>
        </p:spPr>
      </p:pic>
      <p:pic>
        <p:nvPicPr>
          <p:cNvPr id="10" name="Picture 5"/>
          <p:cNvPicPr>
            <a:picLocks noChangeAspect="1" noChangeArrowheads="1"/>
          </p:cNvPicPr>
          <p:nvPr/>
        </p:nvPicPr>
        <p:blipFill>
          <a:blip r:embed="rId7" cstate="print">
            <a:lum bright="10000" contrast="10000"/>
          </a:blip>
          <a:srcRect/>
          <a:stretch>
            <a:fillRect/>
          </a:stretch>
        </p:blipFill>
        <p:spPr bwMode="auto">
          <a:xfrm>
            <a:off x="20971" y="6420998"/>
            <a:ext cx="5823210" cy="398402"/>
          </a:xfrm>
          <a:prstGeom prst="rect">
            <a:avLst/>
          </a:prstGeom>
          <a:noFill/>
          <a:ln w="9525">
            <a:noFill/>
            <a:miter lim="800000"/>
            <a:headEnd/>
            <a:tailEnd/>
          </a:ln>
        </p:spPr>
      </p:pic>
      <p:pic>
        <p:nvPicPr>
          <p:cNvPr id="11" name="Picture 6"/>
          <p:cNvPicPr>
            <a:picLocks noChangeAspect="1" noChangeArrowheads="1"/>
          </p:cNvPicPr>
          <p:nvPr/>
        </p:nvPicPr>
        <p:blipFill>
          <a:blip r:embed="rId8" cstate="print">
            <a:lum bright="10000" contrast="10000"/>
          </a:blip>
          <a:srcRect/>
          <a:stretch>
            <a:fillRect/>
          </a:stretch>
        </p:blipFill>
        <p:spPr bwMode="auto">
          <a:xfrm>
            <a:off x="3903256" y="3403519"/>
            <a:ext cx="4308277" cy="3305460"/>
          </a:xfrm>
          <a:prstGeom prst="rect">
            <a:avLst/>
          </a:prstGeom>
          <a:noFill/>
          <a:ln w="9525">
            <a:noFill/>
            <a:miter lim="800000"/>
            <a:headEnd/>
            <a:tailEnd/>
          </a:ln>
        </p:spPr>
      </p:pic>
      <p:pic>
        <p:nvPicPr>
          <p:cNvPr id="12" name="Picture 7"/>
          <p:cNvPicPr>
            <a:picLocks noChangeAspect="1" noChangeArrowheads="1"/>
          </p:cNvPicPr>
          <p:nvPr/>
        </p:nvPicPr>
        <p:blipFill>
          <a:blip r:embed="rId9" cstate="print">
            <a:lum bright="10000" contrast="10000"/>
          </a:blip>
          <a:srcRect/>
          <a:stretch>
            <a:fillRect/>
          </a:stretch>
        </p:blipFill>
        <p:spPr bwMode="auto">
          <a:xfrm>
            <a:off x="5223217" y="2943724"/>
            <a:ext cx="1587387" cy="1119644"/>
          </a:xfrm>
          <a:prstGeom prst="rect">
            <a:avLst/>
          </a:prstGeom>
          <a:noFill/>
          <a:ln w="9525">
            <a:noFill/>
            <a:miter lim="800000"/>
            <a:headEnd/>
            <a:tailEnd/>
          </a:ln>
        </p:spPr>
      </p:pic>
      <p:pic>
        <p:nvPicPr>
          <p:cNvPr id="13" name="Picture 9"/>
          <p:cNvPicPr>
            <a:picLocks noChangeAspect="1" noChangeArrowheads="1"/>
          </p:cNvPicPr>
          <p:nvPr/>
        </p:nvPicPr>
        <p:blipFill>
          <a:blip r:embed="rId10" cstate="print">
            <a:lum bright="10000" contrast="10000"/>
          </a:blip>
          <a:srcRect/>
          <a:stretch>
            <a:fillRect/>
          </a:stretch>
        </p:blipFill>
        <p:spPr bwMode="auto">
          <a:xfrm>
            <a:off x="26281" y="6459916"/>
            <a:ext cx="2533295" cy="396791"/>
          </a:xfrm>
          <a:prstGeom prst="rect">
            <a:avLst/>
          </a:prstGeom>
          <a:noFill/>
          <a:ln w="9525">
            <a:noFill/>
            <a:miter lim="800000"/>
            <a:headEnd/>
            <a:tailEnd/>
          </a:ln>
        </p:spPr>
      </p:pic>
      <p:cxnSp>
        <p:nvCxnSpPr>
          <p:cNvPr id="14" name="Straight Connector 13"/>
          <p:cNvCxnSpPr/>
          <p:nvPr/>
        </p:nvCxnSpPr>
        <p:spPr>
          <a:xfrm>
            <a:off x="5986130" y="6815469"/>
            <a:ext cx="3157870" cy="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965405" y="5847906"/>
            <a:ext cx="1041991" cy="978197"/>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979583" y="5199321"/>
            <a:ext cx="666306" cy="662763"/>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24623" y="5220585"/>
            <a:ext cx="3519377" cy="776177"/>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9144000" y="5975496"/>
            <a:ext cx="0" cy="871871"/>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687339" y="5816009"/>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smtClean="0">
                <a:solidFill>
                  <a:srgbClr val="00FF00"/>
                </a:solidFill>
                <a:effectLst>
                  <a:outerShdw blurRad="38100" dist="38100" dir="2700000" algn="tl">
                    <a:srgbClr val="000000">
                      <a:alpha val="43137"/>
                    </a:srgbClr>
                  </a:outerShdw>
                </a:effectLst>
                <a:latin typeface="Arial Black" pitchFamily="34" charset="0"/>
              </a:rPr>
              <a:t>A</a:t>
            </a:r>
            <a:endParaRPr lang="en-US" sz="2000" b="1" dirty="0">
              <a:solidFill>
                <a:srgbClr val="00FF00"/>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6735816" y="4781673"/>
            <a:ext cx="852028" cy="531428"/>
          </a:xfrm>
          <a:prstGeom prst="rect">
            <a:avLst/>
          </a:prstGeom>
          <a:solidFill>
            <a:schemeClr val="bg1"/>
          </a:solidFill>
          <a:ln w="28575">
            <a:solidFill>
              <a:srgbClr val="00B0F0"/>
            </a:solidFill>
          </a:ln>
        </p:spPr>
        <p:txBody>
          <a:bodyPr wrap="none" lIns="9144" tIns="9144" rIns="9144" bIns="9144" rtlCol="0">
            <a:spAutoFit/>
          </a:bodyPr>
          <a:lstStyle/>
          <a:p>
            <a:pPr algn="ctr">
              <a:lnSpc>
                <a:spcPts val="2000"/>
              </a:lnSpc>
            </a:pPr>
            <a:r>
              <a:rPr lang="en-US" b="1" dirty="0" smtClean="0">
                <a:latin typeface="Arial" pitchFamily="34" charset="0"/>
                <a:cs typeface="Arial" pitchFamily="34" charset="0"/>
              </a:rPr>
              <a:t>Club</a:t>
            </a:r>
          </a:p>
          <a:p>
            <a:pPr algn="ctr">
              <a:lnSpc>
                <a:spcPts val="2000"/>
              </a:lnSpc>
            </a:pPr>
            <a:r>
              <a:rPr lang="en-US" b="1" dirty="0" smtClean="0">
                <a:latin typeface="Arial" pitchFamily="34" charset="0"/>
                <a:cs typeface="Arial" pitchFamily="34" charset="0"/>
              </a:rPr>
              <a:t> House </a:t>
            </a:r>
            <a:endParaRPr lang="en-US" b="1" dirty="0">
              <a:latin typeface="Arial" pitchFamily="34" charset="0"/>
              <a:cs typeface="Arial" pitchFamily="34" charset="0"/>
            </a:endParaRPr>
          </a:p>
        </p:txBody>
      </p:sp>
      <p:cxnSp>
        <p:nvCxnSpPr>
          <p:cNvPr id="21" name="Straight Arrow Connector 20"/>
          <p:cNvCxnSpPr>
            <a:stCxn id="20" idx="2"/>
          </p:cNvCxnSpPr>
          <p:nvPr/>
        </p:nvCxnSpPr>
        <p:spPr>
          <a:xfrm flipH="1">
            <a:off x="6911166" y="5313101"/>
            <a:ext cx="250664" cy="89333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433777" y="5029199"/>
            <a:ext cx="1286543" cy="1275907"/>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42660" y="5316278"/>
            <a:ext cx="680484" cy="101009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763926" y="4678325"/>
            <a:ext cx="457200" cy="63795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31758" y="4029739"/>
            <a:ext cx="818707" cy="65922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50465" y="4051004"/>
            <a:ext cx="595423" cy="19138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5624623" y="4242390"/>
            <a:ext cx="74428" cy="818707"/>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75544" y="4447953"/>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smtClean="0">
                <a:solidFill>
                  <a:srgbClr val="FF6600"/>
                </a:solidFill>
                <a:effectLst>
                  <a:outerShdw blurRad="38100" dist="38100" dir="2700000" algn="tl">
                    <a:srgbClr val="000000">
                      <a:alpha val="43137"/>
                    </a:srgbClr>
                  </a:outerShdw>
                </a:effectLst>
                <a:latin typeface="Arial Black" pitchFamily="34" charset="0"/>
              </a:rPr>
              <a:t>B</a:t>
            </a:r>
            <a:endParaRPr lang="en-US" sz="2000" b="1" dirty="0">
              <a:solidFill>
                <a:srgbClr val="FF6600"/>
              </a:solidFill>
              <a:effectLst>
                <a:outerShdw blurRad="38100" dist="38100" dir="2700000" algn="tl">
                  <a:srgbClr val="000000">
                    <a:alpha val="43137"/>
                  </a:srgbClr>
                </a:outerShdw>
              </a:effectLst>
              <a:latin typeface="Arial Black" pitchFamily="34" charset="0"/>
            </a:endParaRPr>
          </a:p>
        </p:txBody>
      </p:sp>
      <p:cxnSp>
        <p:nvCxnSpPr>
          <p:cNvPr id="29" name="Straight Connector 28"/>
          <p:cNvCxnSpPr/>
          <p:nvPr/>
        </p:nvCxnSpPr>
        <p:spPr>
          <a:xfrm>
            <a:off x="5022112" y="3969488"/>
            <a:ext cx="836428" cy="27290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858540" y="3349255"/>
            <a:ext cx="808074" cy="89313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412512" y="2551813"/>
            <a:ext cx="2264735" cy="78681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30213" y="2546798"/>
            <a:ext cx="1210113" cy="1683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33313" y="2925049"/>
            <a:ext cx="1650" cy="195973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43532" y="2727953"/>
            <a:ext cx="194612" cy="21607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243532" y="2549006"/>
            <a:ext cx="4417" cy="19620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3432103" y="4871424"/>
            <a:ext cx="305010" cy="42682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729162" y="4655785"/>
            <a:ext cx="447817" cy="62656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150581" y="3960840"/>
            <a:ext cx="889592" cy="70925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900328" y="3358360"/>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smtClean="0">
                <a:solidFill>
                  <a:srgbClr val="FFFF00"/>
                </a:solidFill>
                <a:effectLst>
                  <a:outerShdw blurRad="38100" dist="38100" dir="2700000" algn="tl">
                    <a:srgbClr val="000000">
                      <a:alpha val="43137"/>
                    </a:srgbClr>
                  </a:outerShdw>
                </a:effectLst>
                <a:latin typeface="Arial Black" pitchFamily="34" charset="0"/>
              </a:rPr>
              <a:t>C</a:t>
            </a:r>
            <a:endParaRPr lang="en-US" sz="2000" b="1" dirty="0">
              <a:solidFill>
                <a:srgbClr val="FFFF00"/>
              </a:solidFill>
              <a:effectLst>
                <a:outerShdw blurRad="38100" dist="38100" dir="2700000" algn="tl">
                  <a:srgbClr val="000000">
                    <a:alpha val="43137"/>
                  </a:srgbClr>
                </a:outerShdw>
              </a:effectLst>
              <a:latin typeface="Arial Black" pitchFamily="34" charset="0"/>
            </a:endParaRPr>
          </a:p>
        </p:txBody>
      </p:sp>
      <p:cxnSp>
        <p:nvCxnSpPr>
          <p:cNvPr id="40" name="Straight Connector 39"/>
          <p:cNvCxnSpPr/>
          <p:nvPr/>
        </p:nvCxnSpPr>
        <p:spPr>
          <a:xfrm>
            <a:off x="3379622" y="2965973"/>
            <a:ext cx="1272" cy="1931649"/>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006600" y="2481951"/>
            <a:ext cx="25806" cy="2405481"/>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025650" y="2512532"/>
            <a:ext cx="1181100" cy="12700"/>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96742" y="2499736"/>
            <a:ext cx="10008" cy="254096"/>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204058" y="2739202"/>
            <a:ext cx="175564" cy="219456"/>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000250" y="4868382"/>
            <a:ext cx="1390650" cy="25400"/>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0" y="6843232"/>
            <a:ext cx="32639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263900" y="5655782"/>
            <a:ext cx="628650" cy="11938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371850" y="4912832"/>
            <a:ext cx="539750" cy="736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917700" y="4919182"/>
            <a:ext cx="1466850" cy="635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930400" y="3630132"/>
            <a:ext cx="12700" cy="132715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022350" y="3636482"/>
            <a:ext cx="92075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041400" y="3642832"/>
            <a:ext cx="0" cy="25908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0" y="6227282"/>
            <a:ext cx="106045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050" y="6239982"/>
            <a:ext cx="0" cy="60325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487715" y="2827941"/>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smtClean="0">
                <a:solidFill>
                  <a:srgbClr val="0099FF"/>
                </a:solidFill>
                <a:effectLst>
                  <a:outerShdw blurRad="38100" dist="38100" dir="2700000" algn="tl">
                    <a:srgbClr val="000000">
                      <a:alpha val="43137"/>
                    </a:srgbClr>
                  </a:outerShdw>
                </a:effectLst>
                <a:latin typeface="Arial Black" pitchFamily="34" charset="0"/>
              </a:rPr>
              <a:t>D</a:t>
            </a:r>
            <a:endParaRPr lang="en-US" sz="2000" b="1" dirty="0">
              <a:solidFill>
                <a:srgbClr val="0099FF"/>
              </a:solidFill>
              <a:effectLst>
                <a:outerShdw blurRad="38100" dist="38100" dir="2700000" algn="tl">
                  <a:srgbClr val="000000">
                    <a:alpha val="43137"/>
                  </a:srgbClr>
                </a:outerShdw>
              </a:effectLst>
              <a:latin typeface="Arial Black" pitchFamily="34" charset="0"/>
            </a:endParaRPr>
          </a:p>
        </p:txBody>
      </p:sp>
      <p:sp>
        <p:nvSpPr>
          <p:cNvPr id="56" name="TextBox 55"/>
          <p:cNvSpPr txBox="1"/>
          <p:nvPr/>
        </p:nvSpPr>
        <p:spPr>
          <a:xfrm>
            <a:off x="2005115" y="5259991"/>
            <a:ext cx="444352"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smtClean="0">
                <a:solidFill>
                  <a:srgbClr val="7030A0"/>
                </a:solidFill>
                <a:effectLst>
                  <a:outerShdw blurRad="38100" dist="38100" dir="2700000" algn="tl">
                    <a:srgbClr val="000000">
                      <a:alpha val="43137"/>
                    </a:srgbClr>
                  </a:outerShdw>
                </a:effectLst>
                <a:latin typeface="Arial Black" pitchFamily="34" charset="0"/>
              </a:rPr>
              <a:t>E</a:t>
            </a:r>
            <a:endParaRPr lang="en-US" sz="2000" b="1" dirty="0">
              <a:solidFill>
                <a:srgbClr val="7030A0"/>
              </a:solidFill>
              <a:effectLst>
                <a:outerShdw blurRad="38100" dist="38100" dir="2700000" algn="tl">
                  <a:srgbClr val="000000">
                    <a:alpha val="43137"/>
                  </a:srgbClr>
                </a:outerShdw>
              </a:effectLst>
              <a:latin typeface="Arial Black" pitchFamily="34" charset="0"/>
            </a:endParaRPr>
          </a:p>
        </p:txBody>
      </p:sp>
      <p:pic>
        <p:nvPicPr>
          <p:cNvPr id="57" name="Picture 10" descr="C:\Users\stilwellke\AppData\Local\Microsoft\Windows\Temporary Internet Files\Content.IE5\ZLW478K1\MC900239015[1].wmf"/>
          <p:cNvPicPr>
            <a:picLocks noChangeAspect="1" noChangeArrowheads="1"/>
          </p:cNvPicPr>
          <p:nvPr/>
        </p:nvPicPr>
        <p:blipFill>
          <a:blip r:embed="rId11" cstate="print"/>
          <a:srcRect/>
          <a:stretch>
            <a:fillRect/>
          </a:stretch>
        </p:blipFill>
        <p:spPr bwMode="auto">
          <a:xfrm>
            <a:off x="8278123" y="3035213"/>
            <a:ext cx="797637" cy="970059"/>
          </a:xfrm>
          <a:prstGeom prst="rect">
            <a:avLst/>
          </a:prstGeom>
          <a:noFill/>
        </p:spPr>
      </p:pic>
      <p:pic>
        <p:nvPicPr>
          <p:cNvPr id="58" name="Picture 26"/>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6532224" y="1657537"/>
            <a:ext cx="715964" cy="707053"/>
          </a:xfrm>
          <a:prstGeom prst="rect">
            <a:avLst/>
          </a:prstGeom>
          <a:noFill/>
          <a:ln w="9525">
            <a:noFill/>
            <a:miter lim="800000"/>
            <a:headEnd/>
            <a:tailEnd/>
          </a:ln>
        </p:spPr>
      </p:pic>
      <p:sp>
        <p:nvSpPr>
          <p:cNvPr id="59" name="TextBox 58"/>
          <p:cNvSpPr txBox="1"/>
          <p:nvPr/>
        </p:nvSpPr>
        <p:spPr>
          <a:xfrm>
            <a:off x="6379490" y="2360317"/>
            <a:ext cx="1021433" cy="461665"/>
          </a:xfrm>
          <a:prstGeom prst="rect">
            <a:avLst/>
          </a:prstGeom>
          <a:noFill/>
        </p:spPr>
        <p:txBody>
          <a:bodyPr wrap="none" rtlCol="0">
            <a:spAutoFit/>
          </a:bodyPr>
          <a:lstStyle/>
          <a:p>
            <a:r>
              <a:rPr lang="en-US" sz="1200" b="1" dirty="0" smtClean="0">
                <a:latin typeface="Arial" pitchFamily="34" charset="0"/>
                <a:cs typeface="Arial" pitchFamily="34" charset="0"/>
              </a:rPr>
              <a:t>Safe House</a:t>
            </a:r>
          </a:p>
          <a:p>
            <a:pPr algn="ctr"/>
            <a:r>
              <a:rPr lang="en-US" sz="1200" b="1" dirty="0">
                <a:latin typeface="Arial" pitchFamily="34" charset="0"/>
                <a:cs typeface="Arial" pitchFamily="34" charset="0"/>
              </a:rPr>
              <a:t> </a:t>
            </a:r>
            <a:r>
              <a:rPr lang="en-US" sz="1200" b="1" dirty="0" smtClean="0">
                <a:latin typeface="Arial" pitchFamily="34" charset="0"/>
                <a:cs typeface="Arial" pitchFamily="34" charset="0"/>
              </a:rPr>
              <a:t>?????</a:t>
            </a:r>
            <a:endParaRPr lang="en-US" sz="1200" b="1" dirty="0">
              <a:latin typeface="Arial" pitchFamily="34" charset="0"/>
              <a:cs typeface="Arial" pitchFamily="34" charset="0"/>
            </a:endParaRPr>
          </a:p>
        </p:txBody>
      </p:sp>
      <p:sp>
        <p:nvSpPr>
          <p:cNvPr id="61" name="TextBox 60"/>
          <p:cNvSpPr txBox="1"/>
          <p:nvPr/>
        </p:nvSpPr>
        <p:spPr>
          <a:xfrm>
            <a:off x="151381" y="1006247"/>
            <a:ext cx="3161699" cy="584775"/>
          </a:xfrm>
          <a:prstGeom prst="rect">
            <a:avLst/>
          </a:prstGeom>
          <a:noFill/>
        </p:spPr>
        <p:txBody>
          <a:bodyPr wrap="none" rtlCol="0">
            <a:spAutoFit/>
          </a:bodyPr>
          <a:lstStyle/>
          <a:p>
            <a:r>
              <a:rPr lang="en-US" sz="3200" b="1" i="1" dirty="0" smtClean="0">
                <a:effectLst>
                  <a:outerShdw blurRad="38100" dist="38100" dir="2700000" algn="tl">
                    <a:srgbClr val="000000">
                      <a:alpha val="43137"/>
                    </a:srgbClr>
                  </a:outerShdw>
                </a:effectLst>
                <a:latin typeface="Calibri" panose="020F0502020204030204" pitchFamily="34" charset="0"/>
                <a:cs typeface="Angsana New" pitchFamily="18" charset="-34"/>
              </a:rPr>
              <a:t>Know Your Blocks</a:t>
            </a:r>
            <a:endParaRPr lang="en-US" sz="3200" dirty="0">
              <a:effectLst>
                <a:outerShdw blurRad="38100" dist="38100" dir="2700000" algn="tl">
                  <a:srgbClr val="000000">
                    <a:alpha val="43137"/>
                  </a:srgbClr>
                </a:outerShdw>
              </a:effectLst>
            </a:endParaRPr>
          </a:p>
        </p:txBody>
      </p:sp>
      <p:sp>
        <p:nvSpPr>
          <p:cNvPr id="63" name="TextBox 62"/>
          <p:cNvSpPr txBox="1"/>
          <p:nvPr/>
        </p:nvSpPr>
        <p:spPr>
          <a:xfrm>
            <a:off x="5858540" y="202908"/>
            <a:ext cx="2209800" cy="1200329"/>
          </a:xfrm>
          <a:prstGeom prst="rect">
            <a:avLst/>
          </a:prstGeom>
          <a:noFill/>
        </p:spPr>
        <p:txBody>
          <a:bodyPr wrap="square" rtlCol="0">
            <a:spAutoFit/>
          </a:bodyPr>
          <a:lstStyle/>
          <a:p>
            <a:r>
              <a:rPr lang="en-US" sz="2400" b="1" i="1" dirty="0" smtClean="0">
                <a:latin typeface="Calibri" panose="020F0502020204030204" pitchFamily="34" charset="0"/>
                <a:cs typeface="Angsana New" pitchFamily="18" charset="-34"/>
              </a:rPr>
              <a:t>Know Your Neighborhood </a:t>
            </a:r>
          </a:p>
          <a:p>
            <a:r>
              <a:rPr lang="en-US" sz="2400" b="1" i="1" dirty="0" smtClean="0">
                <a:latin typeface="Calibri" panose="020F0502020204030204" pitchFamily="34" charset="0"/>
                <a:cs typeface="Angsana New" pitchFamily="18" charset="-34"/>
              </a:rPr>
              <a:t>Watch Chair</a:t>
            </a:r>
            <a:endParaRPr lang="en-US" sz="2400" dirty="0"/>
          </a:p>
        </p:txBody>
      </p:sp>
      <p:pic>
        <p:nvPicPr>
          <p:cNvPr id="8194" name="Picture 2" descr="C:\Users\stilwellke\AppData\Local\Microsoft\Windows\Temporary Internet Files\Content.IE5\OQZSDC4H\MP900314035[1].jpg"/>
          <p:cNvPicPr>
            <a:picLocks noChangeAspect="1" noChangeArrowheads="1"/>
          </p:cNvPicPr>
          <p:nvPr/>
        </p:nvPicPr>
        <p:blipFill>
          <a:blip r:embed="rId13" cstate="print">
            <a:lum bright="18000"/>
          </a:blip>
          <a:srcRect l="12791" t="18456" r="31395" b="13058"/>
          <a:stretch>
            <a:fillRect/>
          </a:stretch>
        </p:blipFill>
        <p:spPr bwMode="auto">
          <a:xfrm>
            <a:off x="138223" y="1577608"/>
            <a:ext cx="1786269" cy="1888607"/>
          </a:xfrm>
          <a:prstGeom prst="rect">
            <a:avLst/>
          </a:prstGeom>
          <a:noFill/>
        </p:spPr>
      </p:pic>
      <p:sp>
        <p:nvSpPr>
          <p:cNvPr id="64" name="TextBox 63"/>
          <p:cNvSpPr txBox="1"/>
          <p:nvPr/>
        </p:nvSpPr>
        <p:spPr>
          <a:xfrm rot="20625067">
            <a:off x="1121354" y="4847649"/>
            <a:ext cx="570990" cy="292131"/>
          </a:xfrm>
          <a:prstGeom prst="rect">
            <a:avLst/>
          </a:prstGeom>
          <a:noFill/>
          <a:effectLst>
            <a:glow rad="101600">
              <a:srgbClr val="000000"/>
            </a:glow>
            <a:outerShdw blurRad="63500" sx="135000" sy="135000" algn="ctr" rotWithShape="0">
              <a:srgbClr val="000000"/>
            </a:outerShdw>
          </a:effectLst>
        </p:spPr>
        <p:txBody>
          <a:bodyPr wrap="none" rtlCol="0">
            <a:spAutoFit/>
          </a:bodyPr>
          <a:lstStyle/>
          <a:p>
            <a:pPr>
              <a:lnSpc>
                <a:spcPts val="800"/>
              </a:lnSpc>
            </a:pPr>
            <a:r>
              <a:rPr lang="en-US" sz="600" b="1" dirty="0" smtClean="0">
                <a:solidFill>
                  <a:schemeClr val="bg1"/>
                </a:solidFill>
                <a:effectLst>
                  <a:outerShdw blurRad="38100" dist="38100" dir="2700000" algn="tl">
                    <a:srgbClr val="000000">
                      <a:alpha val="43137"/>
                    </a:srgbClr>
                  </a:outerShdw>
                </a:effectLst>
                <a:latin typeface="Arial Black" pitchFamily="34" charset="0"/>
              </a:rPr>
              <a:t>Cutwater</a:t>
            </a:r>
          </a:p>
          <a:p>
            <a:pPr>
              <a:lnSpc>
                <a:spcPts val="800"/>
              </a:lnSpc>
            </a:pPr>
            <a:r>
              <a:rPr lang="en-US" sz="600" b="1" dirty="0" smtClean="0">
                <a:solidFill>
                  <a:schemeClr val="bg1"/>
                </a:solidFill>
                <a:effectLst>
                  <a:outerShdw blurRad="38100" dist="38100" dir="2700000" algn="tl">
                    <a:srgbClr val="000000">
                      <a:alpha val="43137"/>
                    </a:srgbClr>
                  </a:outerShdw>
                </a:effectLst>
                <a:latin typeface="Arial Black" pitchFamily="34" charset="0"/>
              </a:rPr>
              <a:t>Court</a:t>
            </a:r>
            <a:endParaRPr lang="en-US" sz="600" b="1" dirty="0">
              <a:solidFill>
                <a:schemeClr val="bg1"/>
              </a:solidFill>
              <a:effectLst>
                <a:outerShdw blurRad="38100" dist="38100" dir="2700000" algn="tl">
                  <a:srgbClr val="000000">
                    <a:alpha val="43137"/>
                  </a:srgbClr>
                </a:outerShdw>
              </a:effectLst>
              <a:latin typeface="Arial Black" pitchFamily="34" charset="0"/>
            </a:endParaRPr>
          </a:p>
        </p:txBody>
      </p:sp>
      <p:pic>
        <p:nvPicPr>
          <p:cNvPr id="65" name="Picture 5"/>
          <p:cNvPicPr>
            <a:picLocks noChangeAspect="1" noChangeArrowheads="1"/>
          </p:cNvPicPr>
          <p:nvPr/>
        </p:nvPicPr>
        <p:blipFill>
          <a:blip r:embed="rId14" cstate="print">
            <a:clrChange>
              <a:clrFrom>
                <a:srgbClr val="FFFFFF"/>
              </a:clrFrom>
              <a:clrTo>
                <a:srgbClr val="FFFFFF">
                  <a:alpha val="0"/>
                </a:srgbClr>
              </a:clrTo>
            </a:clrChange>
          </a:blip>
          <a:srcRect l="3332"/>
          <a:stretch>
            <a:fillRect/>
          </a:stretch>
        </p:blipFill>
        <p:spPr bwMode="auto">
          <a:xfrm>
            <a:off x="3625097" y="298811"/>
            <a:ext cx="2158407" cy="1431472"/>
          </a:xfrm>
          <a:prstGeom prst="rect">
            <a:avLst/>
          </a:prstGeom>
          <a:noFill/>
          <a:ln w="9525">
            <a:noFill/>
            <a:miter lim="800000"/>
            <a:headEnd/>
            <a:tailEnd/>
          </a:ln>
        </p:spPr>
      </p:pic>
      <p:sp>
        <p:nvSpPr>
          <p:cNvPr id="66" name="Rectangle 65"/>
          <p:cNvSpPr/>
          <p:nvPr/>
        </p:nvSpPr>
        <p:spPr>
          <a:xfrm>
            <a:off x="3591529" y="231208"/>
            <a:ext cx="2200939" cy="155017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992526" y="422701"/>
            <a:ext cx="409086" cy="830997"/>
          </a:xfrm>
          <a:prstGeom prst="rect">
            <a:avLst/>
          </a:prstGeom>
          <a:noFill/>
        </p:spPr>
        <p:txBody>
          <a:bodyPr wrap="none" rtlCol="0">
            <a:spAutoFit/>
          </a:bodyPr>
          <a:lstStyle/>
          <a:p>
            <a:r>
              <a:rPr lang="en-US" sz="4800" b="1" dirty="0" smtClean="0"/>
              <a:t>?</a:t>
            </a:r>
            <a:endParaRPr lang="en-US" b="1" dirty="0"/>
          </a:p>
        </p:txBody>
      </p:sp>
      <p:sp>
        <p:nvSpPr>
          <p:cNvPr id="67" name="TextBox 66"/>
          <p:cNvSpPr txBox="1"/>
          <p:nvPr/>
        </p:nvSpPr>
        <p:spPr>
          <a:xfrm>
            <a:off x="4860888" y="422700"/>
            <a:ext cx="409086" cy="830997"/>
          </a:xfrm>
          <a:prstGeom prst="rect">
            <a:avLst/>
          </a:prstGeom>
          <a:noFill/>
        </p:spPr>
        <p:txBody>
          <a:bodyPr wrap="none" rtlCol="0">
            <a:spAutoFit/>
          </a:bodyPr>
          <a:lstStyle/>
          <a:p>
            <a:r>
              <a:rPr lang="en-US" sz="4800" b="1" dirty="0" smtClean="0"/>
              <a:t>?</a:t>
            </a:r>
            <a:endParaRPr lang="en-US" b="1" dirty="0"/>
          </a:p>
        </p:txBody>
      </p:sp>
      <p:sp>
        <p:nvSpPr>
          <p:cNvPr id="3" name="TextBox 2"/>
          <p:cNvSpPr txBox="1"/>
          <p:nvPr/>
        </p:nvSpPr>
        <p:spPr>
          <a:xfrm>
            <a:off x="3625097" y="1847536"/>
            <a:ext cx="2150743" cy="369332"/>
          </a:xfrm>
          <a:prstGeom prst="rect">
            <a:avLst/>
          </a:prstGeom>
          <a:noFill/>
          <a:ln w="28575">
            <a:solidFill>
              <a:schemeClr val="tx1"/>
            </a:solidFill>
          </a:ln>
        </p:spPr>
        <p:txBody>
          <a:bodyPr wrap="square" rtlCol="0">
            <a:spAutoFit/>
          </a:bodyPr>
          <a:lstStyle/>
          <a:p>
            <a:pPr algn="ctr"/>
            <a:r>
              <a:rPr lang="en-US" dirty="0" smtClean="0"/>
              <a:t>Your Name Here?</a:t>
            </a:r>
            <a:endParaRPr lang="en-US" dirty="0"/>
          </a:p>
        </p:txBody>
      </p:sp>
    </p:spTree>
    <p:extLst>
      <p:ext uri="{BB962C8B-B14F-4D97-AF65-F5344CB8AC3E}">
        <p14:creationId xmlns:p14="http://schemas.microsoft.com/office/powerpoint/2010/main" val="34366320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s://scontent-a.xx.fbcdn.net/hphotos-frc1/1017394_10201272734769244_1082145689_n.jpg"/>
          <p:cNvPicPr>
            <a:picLocks noChangeAspect="1" noChangeArrowheads="1"/>
          </p:cNvPicPr>
          <p:nvPr/>
        </p:nvPicPr>
        <p:blipFill>
          <a:blip r:embed="rId2" cstate="print"/>
          <a:srcRect l="44167" t="30000" r="42499" b="52222"/>
          <a:stretch>
            <a:fillRect/>
          </a:stretch>
        </p:blipFill>
        <p:spPr bwMode="auto">
          <a:xfrm>
            <a:off x="5240000" y="1541853"/>
            <a:ext cx="1949355" cy="1949355"/>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2109574" y="1489312"/>
            <a:ext cx="1935152" cy="1949924"/>
          </a:xfrm>
          <a:prstGeom prst="rect">
            <a:avLst/>
          </a:prstGeom>
          <a:noFill/>
          <a:ln w="9525">
            <a:noFill/>
            <a:miter lim="800000"/>
            <a:headEnd/>
            <a:tailEnd/>
          </a:ln>
        </p:spPr>
      </p:pic>
      <p:pic>
        <p:nvPicPr>
          <p:cNvPr id="4" name="Picture 6"/>
          <p:cNvPicPr>
            <a:picLocks noChangeAspect="1" noChangeArrowheads="1"/>
          </p:cNvPicPr>
          <p:nvPr/>
        </p:nvPicPr>
        <p:blipFill>
          <a:blip r:embed="rId4" cstate="print">
            <a:clrChange>
              <a:clrFrom>
                <a:srgbClr val="FFFFFF"/>
              </a:clrFrom>
              <a:clrTo>
                <a:srgbClr val="FFFFFF">
                  <a:alpha val="0"/>
                </a:srgbClr>
              </a:clrTo>
            </a:clrChange>
          </a:blip>
          <a:srcRect l="42969" t="32292" r="24219" b="15625"/>
          <a:stretch>
            <a:fillRect/>
          </a:stretch>
        </p:blipFill>
        <p:spPr bwMode="auto">
          <a:xfrm>
            <a:off x="7696200" y="152401"/>
            <a:ext cx="1298448" cy="1545772"/>
          </a:xfrm>
          <a:prstGeom prst="rect">
            <a:avLst/>
          </a:prstGeom>
          <a:noFill/>
          <a:ln w="9525">
            <a:noFill/>
            <a:miter lim="800000"/>
            <a:headEnd/>
            <a:tailEnd/>
          </a:ln>
        </p:spPr>
      </p:pic>
      <p:sp>
        <p:nvSpPr>
          <p:cNvPr id="7" name="Title 1"/>
          <p:cNvSpPr>
            <a:spLocks noGrp="1"/>
          </p:cNvSpPr>
          <p:nvPr>
            <p:ph type="title"/>
          </p:nvPr>
        </p:nvSpPr>
        <p:spPr>
          <a:xfrm>
            <a:off x="381000" y="152400"/>
            <a:ext cx="2743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rPr>
              <a:t>Introductions</a:t>
            </a:r>
            <a:endParaRPr lang="en-US" sz="3600" b="1" i="1" dirty="0">
              <a:solidFill>
                <a:srgbClr val="008000"/>
              </a:solidFill>
              <a:latin typeface="Calibri" panose="020F0502020204030204" pitchFamily="34" charset="0"/>
            </a:endParaRPr>
          </a:p>
        </p:txBody>
      </p:sp>
      <p:sp>
        <p:nvSpPr>
          <p:cNvPr id="8" name="TextBox 7"/>
          <p:cNvSpPr txBox="1"/>
          <p:nvPr/>
        </p:nvSpPr>
        <p:spPr>
          <a:xfrm>
            <a:off x="3159642" y="241004"/>
            <a:ext cx="4024563" cy="523220"/>
          </a:xfrm>
          <a:prstGeom prst="rect">
            <a:avLst/>
          </a:prstGeom>
          <a:noFill/>
        </p:spPr>
        <p:txBody>
          <a:bodyPr wrap="none" rtlCol="0">
            <a:spAutoFit/>
          </a:bodyPr>
          <a:lstStyle/>
          <a:p>
            <a:r>
              <a:rPr lang="en-US" sz="2800" b="1" i="1" dirty="0" smtClean="0">
                <a:latin typeface="Calibri" panose="020F0502020204030204" pitchFamily="34" charset="0"/>
                <a:cs typeface="Angsana New" pitchFamily="18" charset="-34"/>
              </a:rPr>
              <a:t>Know Your Block Captains</a:t>
            </a:r>
            <a:endParaRPr lang="en-US" sz="2800" dirty="0"/>
          </a:p>
        </p:txBody>
      </p:sp>
      <p:sp>
        <p:nvSpPr>
          <p:cNvPr id="9" name="TextBox 8"/>
          <p:cNvSpPr txBox="1"/>
          <p:nvPr/>
        </p:nvSpPr>
        <p:spPr>
          <a:xfrm>
            <a:off x="7707576" y="3639660"/>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smtClean="0">
                <a:solidFill>
                  <a:srgbClr val="00FF00"/>
                </a:solidFill>
                <a:effectLst>
                  <a:outerShdw blurRad="38100" dist="38100" dir="2700000" algn="tl">
                    <a:srgbClr val="000000">
                      <a:alpha val="43137"/>
                    </a:srgbClr>
                  </a:outerShdw>
                </a:effectLst>
                <a:latin typeface="Arial Black" pitchFamily="34" charset="0"/>
              </a:rPr>
              <a:t>A</a:t>
            </a:r>
            <a:endParaRPr lang="en-US" sz="2000" b="1" dirty="0">
              <a:solidFill>
                <a:srgbClr val="00FF00"/>
              </a:solidFill>
              <a:effectLst>
                <a:outerShdw blurRad="38100" dist="38100" dir="2700000" algn="tl">
                  <a:srgbClr val="000000">
                    <a:alpha val="43137"/>
                  </a:srgbClr>
                </a:outerShdw>
              </a:effectLst>
              <a:latin typeface="Arial Black" pitchFamily="34" charset="0"/>
            </a:endParaRPr>
          </a:p>
        </p:txBody>
      </p:sp>
      <p:sp>
        <p:nvSpPr>
          <p:cNvPr id="10" name="TextBox 9"/>
          <p:cNvSpPr txBox="1"/>
          <p:nvPr/>
        </p:nvSpPr>
        <p:spPr>
          <a:xfrm>
            <a:off x="4844960" y="3635768"/>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smtClean="0">
                <a:solidFill>
                  <a:srgbClr val="FF6600"/>
                </a:solidFill>
                <a:effectLst>
                  <a:outerShdw blurRad="38100" dist="38100" dir="2700000" algn="tl">
                    <a:srgbClr val="000000">
                      <a:alpha val="43137"/>
                    </a:srgbClr>
                  </a:outerShdw>
                </a:effectLst>
                <a:latin typeface="Arial Black" pitchFamily="34" charset="0"/>
              </a:rPr>
              <a:t>B</a:t>
            </a:r>
            <a:endParaRPr lang="en-US" sz="2000" b="1" dirty="0">
              <a:solidFill>
                <a:srgbClr val="FF6600"/>
              </a:solidFill>
              <a:effectLst>
                <a:outerShdw blurRad="38100" dist="38100" dir="2700000" algn="tl">
                  <a:srgbClr val="000000">
                    <a:alpha val="43137"/>
                  </a:srgbClr>
                </a:outerShdw>
              </a:effectLst>
              <a:latin typeface="Arial Black" pitchFamily="34" charset="0"/>
            </a:endParaRPr>
          </a:p>
        </p:txBody>
      </p:sp>
      <p:sp>
        <p:nvSpPr>
          <p:cNvPr id="11" name="TextBox 10"/>
          <p:cNvSpPr txBox="1"/>
          <p:nvPr/>
        </p:nvSpPr>
        <p:spPr>
          <a:xfrm>
            <a:off x="6208099" y="817425"/>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smtClean="0">
                <a:solidFill>
                  <a:srgbClr val="FFFF00"/>
                </a:solidFill>
                <a:effectLst>
                  <a:outerShdw blurRad="38100" dist="38100" dir="2700000" algn="tl">
                    <a:srgbClr val="000000">
                      <a:alpha val="43137"/>
                    </a:srgbClr>
                  </a:outerShdw>
                </a:effectLst>
                <a:latin typeface="Arial Black" pitchFamily="34" charset="0"/>
              </a:rPr>
              <a:t>C</a:t>
            </a:r>
            <a:endParaRPr lang="en-US" sz="2000" b="1" dirty="0">
              <a:solidFill>
                <a:srgbClr val="FFFF00"/>
              </a:solidFill>
              <a:effectLst>
                <a:outerShdw blurRad="38100" dist="38100" dir="2700000" algn="tl">
                  <a:srgbClr val="000000">
                    <a:alpha val="43137"/>
                  </a:srgbClr>
                </a:outerShdw>
              </a:effectLst>
              <a:latin typeface="Arial Black" pitchFamily="34" charset="0"/>
            </a:endParaRPr>
          </a:p>
        </p:txBody>
      </p:sp>
      <p:sp>
        <p:nvSpPr>
          <p:cNvPr id="12" name="TextBox 11"/>
          <p:cNvSpPr txBox="1"/>
          <p:nvPr/>
        </p:nvSpPr>
        <p:spPr>
          <a:xfrm>
            <a:off x="3057104" y="817425"/>
            <a:ext cx="463588"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smtClean="0">
                <a:solidFill>
                  <a:srgbClr val="0099FF"/>
                </a:solidFill>
                <a:effectLst>
                  <a:outerShdw blurRad="38100" dist="38100" dir="2700000" algn="tl">
                    <a:srgbClr val="000000">
                      <a:alpha val="43137"/>
                    </a:srgbClr>
                  </a:outerShdw>
                </a:effectLst>
                <a:latin typeface="Arial Black" pitchFamily="34" charset="0"/>
              </a:rPr>
              <a:t>D</a:t>
            </a:r>
            <a:endParaRPr lang="en-US" sz="2000" b="1" dirty="0">
              <a:solidFill>
                <a:srgbClr val="0099FF"/>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1627496" y="3640371"/>
            <a:ext cx="444352" cy="523220"/>
          </a:xfrm>
          <a:prstGeom prst="rect">
            <a:avLst/>
          </a:prstGeom>
          <a:noFill/>
          <a:effectLst>
            <a:outerShdw blurRad="12700" dist="38100" dir="2700000" algn="tl" rotWithShape="0">
              <a:schemeClr val="bg1"/>
            </a:outerShdw>
          </a:effectLst>
        </p:spPr>
        <p:txBody>
          <a:bodyPr wrap="none" rtlCol="0">
            <a:spAutoFit/>
          </a:bodyPr>
          <a:lstStyle/>
          <a:p>
            <a:r>
              <a:rPr lang="en-US" sz="2800" b="1" dirty="0" smtClean="0">
                <a:solidFill>
                  <a:srgbClr val="7030A0"/>
                </a:solidFill>
                <a:effectLst>
                  <a:outerShdw blurRad="38100" dist="38100" dir="2700000" algn="tl">
                    <a:srgbClr val="000000">
                      <a:alpha val="43137"/>
                    </a:srgbClr>
                  </a:outerShdw>
                </a:effectLst>
                <a:latin typeface="Arial Black" pitchFamily="34" charset="0"/>
              </a:rPr>
              <a:t>E</a:t>
            </a:r>
            <a:endParaRPr lang="en-US" sz="2000" b="1" dirty="0">
              <a:solidFill>
                <a:srgbClr val="7030A0"/>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1017896" y="3764071"/>
            <a:ext cx="944233" cy="565539"/>
          </a:xfrm>
          <a:prstGeom prst="rect">
            <a:avLst/>
          </a:prstGeom>
          <a:noFill/>
        </p:spPr>
        <p:txBody>
          <a:bodyPr wrap="none" rtlCol="0">
            <a:spAutoFit/>
          </a:bodyPr>
          <a:lstStyle/>
          <a:p>
            <a:pPr>
              <a:lnSpc>
                <a:spcPts val="1800"/>
              </a:lnSpc>
            </a:pPr>
            <a:r>
              <a:rPr lang="en-US" b="1" dirty="0" smtClean="0"/>
              <a:t>Block</a:t>
            </a:r>
          </a:p>
          <a:p>
            <a:pPr>
              <a:lnSpc>
                <a:spcPts val="1800"/>
              </a:lnSpc>
            </a:pPr>
            <a:r>
              <a:rPr lang="en-US" b="1" dirty="0" smtClean="0"/>
              <a:t>Captain</a:t>
            </a:r>
            <a:endParaRPr lang="en-US" b="1" dirty="0"/>
          </a:p>
        </p:txBody>
      </p:sp>
      <p:sp>
        <p:nvSpPr>
          <p:cNvPr id="15" name="TextBox 14"/>
          <p:cNvSpPr txBox="1"/>
          <p:nvPr/>
        </p:nvSpPr>
        <p:spPr>
          <a:xfrm>
            <a:off x="2447504" y="893625"/>
            <a:ext cx="944233" cy="565539"/>
          </a:xfrm>
          <a:prstGeom prst="rect">
            <a:avLst/>
          </a:prstGeom>
          <a:noFill/>
        </p:spPr>
        <p:txBody>
          <a:bodyPr wrap="none" rtlCol="0">
            <a:spAutoFit/>
          </a:bodyPr>
          <a:lstStyle/>
          <a:p>
            <a:pPr>
              <a:lnSpc>
                <a:spcPts val="1800"/>
              </a:lnSpc>
            </a:pPr>
            <a:r>
              <a:rPr lang="en-US" b="1" dirty="0" smtClean="0"/>
              <a:t>Block</a:t>
            </a:r>
          </a:p>
          <a:p>
            <a:pPr>
              <a:lnSpc>
                <a:spcPts val="1800"/>
              </a:lnSpc>
            </a:pPr>
            <a:r>
              <a:rPr lang="en-US" b="1" dirty="0" smtClean="0"/>
              <a:t>Captain</a:t>
            </a:r>
            <a:endParaRPr lang="en-US" b="1" dirty="0"/>
          </a:p>
        </p:txBody>
      </p:sp>
      <p:sp>
        <p:nvSpPr>
          <p:cNvPr id="16" name="TextBox 15"/>
          <p:cNvSpPr txBox="1"/>
          <p:nvPr/>
        </p:nvSpPr>
        <p:spPr>
          <a:xfrm>
            <a:off x="4235360" y="3743867"/>
            <a:ext cx="944233" cy="565539"/>
          </a:xfrm>
          <a:prstGeom prst="rect">
            <a:avLst/>
          </a:prstGeom>
          <a:noFill/>
        </p:spPr>
        <p:txBody>
          <a:bodyPr wrap="none" rtlCol="0">
            <a:spAutoFit/>
          </a:bodyPr>
          <a:lstStyle/>
          <a:p>
            <a:pPr>
              <a:lnSpc>
                <a:spcPts val="1800"/>
              </a:lnSpc>
            </a:pPr>
            <a:r>
              <a:rPr lang="en-US" b="1" dirty="0" smtClean="0"/>
              <a:t>Block</a:t>
            </a:r>
          </a:p>
          <a:p>
            <a:pPr>
              <a:lnSpc>
                <a:spcPts val="1800"/>
              </a:lnSpc>
            </a:pPr>
            <a:r>
              <a:rPr lang="en-US" b="1" dirty="0" smtClean="0"/>
              <a:t>Captain</a:t>
            </a:r>
            <a:endParaRPr lang="en-US" b="1" dirty="0"/>
          </a:p>
        </p:txBody>
      </p:sp>
      <p:sp>
        <p:nvSpPr>
          <p:cNvPr id="17" name="TextBox 16"/>
          <p:cNvSpPr txBox="1"/>
          <p:nvPr/>
        </p:nvSpPr>
        <p:spPr>
          <a:xfrm>
            <a:off x="7097976" y="3751485"/>
            <a:ext cx="944233" cy="565539"/>
          </a:xfrm>
          <a:prstGeom prst="rect">
            <a:avLst/>
          </a:prstGeom>
          <a:noFill/>
        </p:spPr>
        <p:txBody>
          <a:bodyPr wrap="none" rtlCol="0">
            <a:spAutoFit/>
          </a:bodyPr>
          <a:lstStyle/>
          <a:p>
            <a:pPr>
              <a:lnSpc>
                <a:spcPts val="1800"/>
              </a:lnSpc>
            </a:pPr>
            <a:r>
              <a:rPr lang="en-US" b="1" dirty="0" smtClean="0"/>
              <a:t>Block</a:t>
            </a:r>
          </a:p>
          <a:p>
            <a:pPr>
              <a:lnSpc>
                <a:spcPts val="1800"/>
              </a:lnSpc>
            </a:pPr>
            <a:r>
              <a:rPr lang="en-US" b="1" dirty="0" smtClean="0"/>
              <a:t>Captain</a:t>
            </a:r>
            <a:endParaRPr lang="en-US" b="1" dirty="0"/>
          </a:p>
        </p:txBody>
      </p:sp>
      <p:sp>
        <p:nvSpPr>
          <p:cNvPr id="18" name="TextBox 17"/>
          <p:cNvSpPr txBox="1"/>
          <p:nvPr/>
        </p:nvSpPr>
        <p:spPr>
          <a:xfrm>
            <a:off x="5598499" y="919446"/>
            <a:ext cx="944233" cy="565539"/>
          </a:xfrm>
          <a:prstGeom prst="rect">
            <a:avLst/>
          </a:prstGeom>
          <a:noFill/>
        </p:spPr>
        <p:txBody>
          <a:bodyPr wrap="none" rtlCol="0">
            <a:spAutoFit/>
          </a:bodyPr>
          <a:lstStyle/>
          <a:p>
            <a:pPr>
              <a:lnSpc>
                <a:spcPts val="1800"/>
              </a:lnSpc>
            </a:pPr>
            <a:r>
              <a:rPr lang="en-US" b="1" dirty="0" smtClean="0"/>
              <a:t>Block</a:t>
            </a:r>
          </a:p>
          <a:p>
            <a:pPr>
              <a:lnSpc>
                <a:spcPts val="1800"/>
              </a:lnSpc>
            </a:pPr>
            <a:r>
              <a:rPr lang="en-US" b="1" dirty="0" smtClean="0"/>
              <a:t>Captain</a:t>
            </a:r>
            <a:endParaRPr lang="en-US" b="1" dirty="0"/>
          </a:p>
        </p:txBody>
      </p:sp>
      <p:sp>
        <p:nvSpPr>
          <p:cNvPr id="23" name="Rectangle 22"/>
          <p:cNvSpPr/>
          <p:nvPr/>
        </p:nvSpPr>
        <p:spPr>
          <a:xfrm>
            <a:off x="5177642" y="1472550"/>
            <a:ext cx="2061358" cy="203351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3800103" y="4314797"/>
            <a:ext cx="2035451" cy="203351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2042555" y="1461177"/>
            <a:ext cx="2018791" cy="203351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558141" y="4324398"/>
            <a:ext cx="2018804" cy="204716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42"/>
          <p:cNvGrpSpPr/>
          <p:nvPr/>
        </p:nvGrpSpPr>
        <p:grpSpPr>
          <a:xfrm>
            <a:off x="875378" y="4346397"/>
            <a:ext cx="1392710" cy="2002946"/>
            <a:chOff x="875378" y="4619522"/>
            <a:chExt cx="1392710" cy="2002946"/>
          </a:xfrm>
        </p:grpSpPr>
        <p:pic>
          <p:nvPicPr>
            <p:cNvPr id="4110" name="Picture 14"/>
            <p:cNvPicPr>
              <a:picLocks noChangeAspect="1" noChangeArrowheads="1"/>
            </p:cNvPicPr>
            <p:nvPr/>
          </p:nvPicPr>
          <p:blipFill>
            <a:blip r:embed="rId5" cstate="print">
              <a:lum bright="-5000" contrast="5000"/>
            </a:blip>
            <a:srcRect t="9358" b="11579"/>
            <a:stretch>
              <a:fillRect/>
            </a:stretch>
          </p:blipFill>
          <p:spPr bwMode="auto">
            <a:xfrm rot="5400000">
              <a:off x="1332091" y="5686847"/>
              <a:ext cx="481354" cy="1389887"/>
            </a:xfrm>
            <a:prstGeom prst="rect">
              <a:avLst/>
            </a:prstGeom>
            <a:noFill/>
            <a:ln w="9525">
              <a:noFill/>
              <a:miter lim="800000"/>
              <a:headEnd/>
              <a:tailEnd/>
            </a:ln>
          </p:spPr>
        </p:pic>
        <p:pic>
          <p:nvPicPr>
            <p:cNvPr id="4109" name="Picture 13"/>
            <p:cNvPicPr>
              <a:picLocks noChangeAspect="1" noChangeArrowheads="1"/>
            </p:cNvPicPr>
            <p:nvPr/>
          </p:nvPicPr>
          <p:blipFill>
            <a:blip r:embed="rId6" cstate="print">
              <a:lum bright="-5000" contrast="7000"/>
            </a:blip>
            <a:srcRect b="2503"/>
            <a:stretch>
              <a:fillRect/>
            </a:stretch>
          </p:blipFill>
          <p:spPr bwMode="auto">
            <a:xfrm>
              <a:off x="875378" y="4619522"/>
              <a:ext cx="1392710" cy="1803224"/>
            </a:xfrm>
            <a:prstGeom prst="rect">
              <a:avLst/>
            </a:prstGeom>
            <a:noFill/>
            <a:ln w="9525">
              <a:noFill/>
              <a:miter lim="800000"/>
              <a:headEnd/>
              <a:tailEnd/>
            </a:ln>
          </p:spPr>
        </p:pic>
      </p:grpSp>
      <p:sp>
        <p:nvSpPr>
          <p:cNvPr id="44" name="TextBox 43"/>
          <p:cNvSpPr txBox="1"/>
          <p:nvPr/>
        </p:nvSpPr>
        <p:spPr>
          <a:xfrm>
            <a:off x="876874" y="6121030"/>
            <a:ext cx="1432508" cy="523220"/>
          </a:xfrm>
          <a:prstGeom prst="rect">
            <a:avLst/>
          </a:prstGeom>
          <a:solidFill>
            <a:schemeClr val="bg1"/>
          </a:solidFill>
          <a:ln>
            <a:solidFill>
              <a:schemeClr val="tx1"/>
            </a:solidFill>
          </a:ln>
        </p:spPr>
        <p:txBody>
          <a:bodyPr wrap="none" rtlCol="0">
            <a:spAutoFit/>
          </a:bodyPr>
          <a:lstStyle/>
          <a:p>
            <a:r>
              <a:rPr lang="en-US" sz="1400" b="1" dirty="0" smtClean="0"/>
              <a:t>John Williamson</a:t>
            </a:r>
          </a:p>
          <a:p>
            <a:r>
              <a:rPr lang="en-US" sz="1400" b="1" dirty="0" smtClean="0"/>
              <a:t>(256) 698-1649</a:t>
            </a:r>
            <a:endParaRPr lang="en-US" sz="1400" b="1" dirty="0"/>
          </a:p>
        </p:txBody>
      </p:sp>
      <p:sp>
        <p:nvSpPr>
          <p:cNvPr id="47" name="TextBox 46"/>
          <p:cNvSpPr txBox="1"/>
          <p:nvPr/>
        </p:nvSpPr>
        <p:spPr>
          <a:xfrm>
            <a:off x="2390151" y="3335802"/>
            <a:ext cx="1279517" cy="523220"/>
          </a:xfrm>
          <a:prstGeom prst="rect">
            <a:avLst/>
          </a:prstGeom>
          <a:solidFill>
            <a:schemeClr val="bg1"/>
          </a:solidFill>
          <a:ln>
            <a:solidFill>
              <a:schemeClr val="tx1"/>
            </a:solidFill>
          </a:ln>
        </p:spPr>
        <p:txBody>
          <a:bodyPr wrap="none" rtlCol="0">
            <a:spAutoFit/>
          </a:bodyPr>
          <a:lstStyle/>
          <a:p>
            <a:pPr algn="ctr"/>
            <a:r>
              <a:rPr lang="en-US" sz="1400" b="1" dirty="0" smtClean="0"/>
              <a:t>Mike Peto</a:t>
            </a:r>
          </a:p>
          <a:p>
            <a:pPr algn="ctr"/>
            <a:r>
              <a:rPr lang="en-US" sz="1400" b="1" dirty="0" smtClean="0"/>
              <a:t>(256) 837-6605</a:t>
            </a:r>
          </a:p>
        </p:txBody>
      </p:sp>
      <p:sp>
        <p:nvSpPr>
          <p:cNvPr id="48" name="TextBox 47"/>
          <p:cNvSpPr txBox="1"/>
          <p:nvPr/>
        </p:nvSpPr>
        <p:spPr>
          <a:xfrm>
            <a:off x="5532663" y="3347961"/>
            <a:ext cx="1350754" cy="523220"/>
          </a:xfrm>
          <a:prstGeom prst="rect">
            <a:avLst/>
          </a:prstGeom>
          <a:solidFill>
            <a:schemeClr val="bg1"/>
          </a:solidFill>
          <a:ln>
            <a:solidFill>
              <a:schemeClr val="tx1"/>
            </a:solidFill>
          </a:ln>
        </p:spPr>
        <p:txBody>
          <a:bodyPr wrap="none" rtlCol="0">
            <a:spAutoFit/>
          </a:bodyPr>
          <a:lstStyle/>
          <a:p>
            <a:r>
              <a:rPr lang="en-US" sz="1400" b="1" dirty="0" smtClean="0"/>
              <a:t>Jeff Rasmussen </a:t>
            </a:r>
          </a:p>
          <a:p>
            <a:r>
              <a:rPr lang="en-US" sz="1400" b="1" dirty="0" smtClean="0"/>
              <a:t>(256) 830-9510</a:t>
            </a:r>
          </a:p>
        </p:txBody>
      </p:sp>
      <p:sp>
        <p:nvSpPr>
          <p:cNvPr id="49" name="TextBox 48"/>
          <p:cNvSpPr txBox="1"/>
          <p:nvPr/>
        </p:nvSpPr>
        <p:spPr>
          <a:xfrm>
            <a:off x="4090224" y="6153340"/>
            <a:ext cx="1546705" cy="307777"/>
          </a:xfrm>
          <a:prstGeom prst="rect">
            <a:avLst/>
          </a:prstGeom>
          <a:solidFill>
            <a:schemeClr val="bg1"/>
          </a:solidFill>
          <a:ln>
            <a:solidFill>
              <a:schemeClr val="tx1"/>
            </a:solidFill>
          </a:ln>
        </p:spPr>
        <p:txBody>
          <a:bodyPr wrap="none" rtlCol="0">
            <a:spAutoFit/>
          </a:bodyPr>
          <a:lstStyle/>
          <a:p>
            <a:r>
              <a:rPr lang="en-US" sz="1400" b="1" dirty="0" smtClean="0"/>
              <a:t>Your Name here</a:t>
            </a:r>
          </a:p>
        </p:txBody>
      </p:sp>
      <p:sp>
        <p:nvSpPr>
          <p:cNvPr id="26" name="Rectangle 25"/>
          <p:cNvSpPr/>
          <p:nvPr/>
        </p:nvSpPr>
        <p:spPr>
          <a:xfrm>
            <a:off x="6540068" y="4318699"/>
            <a:ext cx="2200939" cy="206156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sharpenSoften amount="-5000"/>
                    </a14:imgEffect>
                    <a14:imgEffect>
                      <a14:brightnessContrast bright="10000" contrast="20000"/>
                    </a14:imgEffect>
                  </a14:imgLayer>
                </a14:imgProps>
              </a:ext>
            </a:extLst>
          </a:blip>
          <a:stretch>
            <a:fillRect/>
          </a:stretch>
        </p:blipFill>
        <p:spPr>
          <a:xfrm>
            <a:off x="6931020" y="4419600"/>
            <a:ext cx="1455598" cy="1957674"/>
          </a:xfrm>
          <a:prstGeom prst="rect">
            <a:avLst/>
          </a:prstGeom>
        </p:spPr>
      </p:pic>
      <p:sp>
        <p:nvSpPr>
          <p:cNvPr id="34" name="TextBox 33"/>
          <p:cNvSpPr txBox="1"/>
          <p:nvPr/>
        </p:nvSpPr>
        <p:spPr>
          <a:xfrm>
            <a:off x="7050912" y="6147824"/>
            <a:ext cx="1239443" cy="523220"/>
          </a:xfrm>
          <a:prstGeom prst="rect">
            <a:avLst/>
          </a:prstGeom>
          <a:solidFill>
            <a:schemeClr val="bg1"/>
          </a:solidFill>
          <a:ln>
            <a:solidFill>
              <a:schemeClr val="tx1"/>
            </a:solidFill>
          </a:ln>
        </p:spPr>
        <p:txBody>
          <a:bodyPr wrap="none" rtlCol="0">
            <a:spAutoFit/>
          </a:bodyPr>
          <a:lstStyle/>
          <a:p>
            <a:pPr algn="ctr"/>
            <a:r>
              <a:rPr lang="en-US" sz="1400" b="1" dirty="0" smtClean="0"/>
              <a:t>Sue </a:t>
            </a:r>
            <a:r>
              <a:rPr lang="en-US" sz="1400" b="1" dirty="0" err="1" smtClean="0"/>
              <a:t>Bish</a:t>
            </a:r>
            <a:endParaRPr lang="en-US" sz="1400" b="1" dirty="0" smtClean="0"/>
          </a:p>
          <a:p>
            <a:pPr algn="ctr"/>
            <a:r>
              <a:rPr lang="en-US" sz="1400" b="1" dirty="0" smtClean="0"/>
              <a:t>(256) 922-1636</a:t>
            </a:r>
          </a:p>
        </p:txBody>
      </p:sp>
      <p:sp>
        <p:nvSpPr>
          <p:cNvPr id="5" name="TextBox 4"/>
          <p:cNvSpPr txBox="1"/>
          <p:nvPr/>
        </p:nvSpPr>
        <p:spPr>
          <a:xfrm>
            <a:off x="4426642" y="4819958"/>
            <a:ext cx="941283" cy="923330"/>
          </a:xfrm>
          <a:prstGeom prst="rect">
            <a:avLst/>
          </a:prstGeom>
          <a:noFill/>
        </p:spPr>
        <p:txBody>
          <a:bodyPr wrap="none" rtlCol="0">
            <a:spAutoFit/>
          </a:bodyPr>
          <a:lstStyle/>
          <a:p>
            <a:pPr algn="ctr"/>
            <a:r>
              <a:rPr lang="en-US" dirty="0" smtClean="0"/>
              <a:t>Your </a:t>
            </a:r>
          </a:p>
          <a:p>
            <a:pPr algn="ctr"/>
            <a:r>
              <a:rPr lang="en-US" dirty="0"/>
              <a:t>p</a:t>
            </a:r>
            <a:r>
              <a:rPr lang="en-US" dirty="0" smtClean="0"/>
              <a:t>icture </a:t>
            </a:r>
          </a:p>
          <a:p>
            <a:pPr algn="ctr"/>
            <a:r>
              <a:rPr lang="en-US" dirty="0" smtClean="0"/>
              <a:t>here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clrChange>
              <a:clrFrom>
                <a:srgbClr val="FFFFFF"/>
              </a:clrFrom>
              <a:clrTo>
                <a:srgbClr val="FFFFFF">
                  <a:alpha val="0"/>
                </a:srgbClr>
              </a:clrTo>
            </a:clrChange>
          </a:blip>
          <a:srcRect l="42969" t="32292" r="24219" b="15625"/>
          <a:stretch>
            <a:fillRect/>
          </a:stretch>
        </p:blipFill>
        <p:spPr bwMode="auto">
          <a:xfrm>
            <a:off x="7696200" y="152401"/>
            <a:ext cx="1298448" cy="1545772"/>
          </a:xfrm>
          <a:prstGeom prst="rect">
            <a:avLst/>
          </a:prstGeom>
          <a:noFill/>
          <a:ln w="9525">
            <a:noFill/>
            <a:miter lim="800000"/>
            <a:headEnd/>
            <a:tailEnd/>
          </a:ln>
        </p:spPr>
      </p:pic>
      <p:sp>
        <p:nvSpPr>
          <p:cNvPr id="7" name="Title 1"/>
          <p:cNvSpPr txBox="1">
            <a:spLocks/>
          </p:cNvSpPr>
          <p:nvPr/>
        </p:nvSpPr>
        <p:spPr>
          <a:xfrm>
            <a:off x="304800" y="228600"/>
            <a:ext cx="2743200" cy="685800"/>
          </a:xfrm>
          <a:prstGeom prst="rect">
            <a:avLst/>
          </a:prstGeom>
          <a:solidFill>
            <a:srgbClr val="C2E49C"/>
          </a:solidFill>
          <a:ln w="38100">
            <a:solidFill>
              <a:schemeClr val="tx1"/>
            </a:solidFill>
            <a:prstDash val="solid"/>
          </a:ln>
        </p:spPr>
        <p:txBody>
          <a:bodyPr bIns="9144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smtClean="0">
                <a:ln>
                  <a:noFill/>
                </a:ln>
                <a:solidFill>
                  <a:srgbClr val="008000"/>
                </a:solidFill>
                <a:effectLst/>
                <a:uLnTx/>
                <a:uFillTx/>
                <a:latin typeface="Calibri" panose="020F0502020204030204" pitchFamily="34" charset="0"/>
                <a:ea typeface="+mj-ea"/>
                <a:cs typeface="+mj-cs"/>
              </a:rPr>
              <a:t>Introductions</a:t>
            </a:r>
            <a:endParaRPr kumimoji="0" lang="en-US" sz="3600" b="1" i="1" u="none" strike="noStrike" kern="1200" cap="none" spc="0" normalizeH="0" baseline="0" noProof="0" dirty="0">
              <a:ln>
                <a:noFill/>
              </a:ln>
              <a:solidFill>
                <a:srgbClr val="008000"/>
              </a:solidFill>
              <a:effectLst/>
              <a:uLnTx/>
              <a:uFillTx/>
              <a:latin typeface="Calibri" panose="020F0502020204030204" pitchFamily="34" charset="0"/>
              <a:ea typeface="+mj-ea"/>
              <a:cs typeface="+mj-cs"/>
            </a:endParaRPr>
          </a:p>
        </p:txBody>
      </p:sp>
      <p:sp>
        <p:nvSpPr>
          <p:cNvPr id="8" name="TextBox 7"/>
          <p:cNvSpPr txBox="1"/>
          <p:nvPr/>
        </p:nvSpPr>
        <p:spPr>
          <a:xfrm>
            <a:off x="3276600" y="304800"/>
            <a:ext cx="4471865" cy="461665"/>
          </a:xfrm>
          <a:prstGeom prst="rect">
            <a:avLst/>
          </a:prstGeom>
          <a:noFill/>
        </p:spPr>
        <p:txBody>
          <a:bodyPr wrap="none" rtlCol="0">
            <a:spAutoFit/>
          </a:bodyPr>
          <a:lstStyle/>
          <a:p>
            <a:r>
              <a:rPr lang="en-US" sz="2400" b="1" i="1" dirty="0" smtClean="0">
                <a:latin typeface="Calibri" panose="020F0502020204030204" pitchFamily="34" charset="0"/>
                <a:cs typeface="Angsana New" pitchFamily="18" charset="-34"/>
              </a:rPr>
              <a:t>Know Your “Safe House” Program</a:t>
            </a:r>
            <a:endParaRPr lang="en-US" sz="2400" dirty="0"/>
          </a:p>
        </p:txBody>
      </p:sp>
      <p:pic>
        <p:nvPicPr>
          <p:cNvPr id="9" name="Picture 2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6878" y="866546"/>
            <a:ext cx="2711022" cy="2677279"/>
          </a:xfrm>
          <a:prstGeom prst="rect">
            <a:avLst/>
          </a:prstGeom>
          <a:noFill/>
          <a:ln w="9525">
            <a:noFill/>
            <a:miter lim="800000"/>
            <a:headEnd/>
            <a:tailEnd/>
          </a:ln>
        </p:spPr>
      </p:pic>
      <p:sp>
        <p:nvSpPr>
          <p:cNvPr id="14" name="Rectangle 13"/>
          <p:cNvSpPr/>
          <p:nvPr/>
        </p:nvSpPr>
        <p:spPr>
          <a:xfrm>
            <a:off x="5598802" y="929807"/>
            <a:ext cx="1801504" cy="221660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53545" y="3643906"/>
            <a:ext cx="8835241" cy="3139321"/>
          </a:xfrm>
          <a:prstGeom prst="rect">
            <a:avLst/>
          </a:prstGeom>
          <a:noFill/>
        </p:spPr>
        <p:txBody>
          <a:bodyPr wrap="square" rtlCol="0">
            <a:spAutoFit/>
          </a:bodyPr>
          <a:lstStyle/>
          <a:p>
            <a:r>
              <a:rPr lang="en-US" b="1" dirty="0" smtClean="0">
                <a:latin typeface="Arial" pitchFamily="34" charset="0"/>
                <a:cs typeface="Arial" pitchFamily="34" charset="0"/>
              </a:rPr>
              <a:t>Purpose of a Safe House:</a:t>
            </a:r>
          </a:p>
          <a:p>
            <a:pPr algn="just"/>
            <a:r>
              <a:rPr lang="en-US" b="1" dirty="0" smtClean="0">
                <a:latin typeface="Arial" pitchFamily="34" charset="0"/>
                <a:cs typeface="Arial" pitchFamily="34" charset="0"/>
              </a:rPr>
              <a:t>To provide a temporary safe haven and assistance to children who are lost, frightened, feel threatened, who have just witnessed a crime, or involved in any other emergency situation.						</a:t>
            </a:r>
            <a:r>
              <a:rPr lang="en-US" sz="1200" b="1" dirty="0" smtClean="0">
                <a:latin typeface="Arial" pitchFamily="34" charset="0"/>
                <a:cs typeface="Arial" pitchFamily="34" charset="0"/>
              </a:rPr>
              <a:t>	</a:t>
            </a: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b="1" dirty="0" smtClean="0">
                <a:latin typeface="Arial" pitchFamily="34" charset="0"/>
                <a:cs typeface="Arial" pitchFamily="34" charset="0"/>
              </a:rPr>
              <a:t>Safe House participants are concerned adults who have volunteered to be available for the protection and assistance of children in need. Participation in the Safe House program is not restricted to the parents of school age children, but is open to any adult who is concerned about the safety of children. You do not need to be home all of the time either, children need aid in the evenings and on weekends as well.</a:t>
            </a:r>
          </a:p>
        </p:txBody>
      </p:sp>
      <p:sp>
        <p:nvSpPr>
          <p:cNvPr id="19" name="Rectangle 18"/>
          <p:cNvSpPr/>
          <p:nvPr/>
        </p:nvSpPr>
        <p:spPr>
          <a:xfrm>
            <a:off x="3321344" y="914400"/>
            <a:ext cx="1840676" cy="220881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3282462" y="3235825"/>
            <a:ext cx="1984431" cy="449354"/>
          </a:xfrm>
          <a:prstGeom prst="rect">
            <a:avLst/>
          </a:prstGeom>
          <a:solidFill>
            <a:schemeClr val="bg1"/>
          </a:solidFill>
          <a:ln>
            <a:solidFill>
              <a:schemeClr val="tx1"/>
            </a:solidFill>
          </a:ln>
        </p:spPr>
        <p:txBody>
          <a:bodyPr wrap="square" lIns="9144" tIns="9144" rIns="9144" bIns="9144" rtlCol="0">
            <a:spAutoFit/>
          </a:bodyPr>
          <a:lstStyle/>
          <a:p>
            <a:pPr algn="ctr"/>
            <a:r>
              <a:rPr lang="en-US" sz="1400" b="1" dirty="0" smtClean="0"/>
              <a:t> Sue </a:t>
            </a:r>
            <a:r>
              <a:rPr lang="en-US" sz="1400" b="1" dirty="0" err="1"/>
              <a:t>Bish</a:t>
            </a:r>
            <a:endParaRPr lang="en-US" sz="1400" b="1" dirty="0"/>
          </a:p>
          <a:p>
            <a:pPr algn="ctr"/>
            <a:r>
              <a:rPr lang="en-US" sz="1400" b="1" dirty="0"/>
              <a:t>(256) </a:t>
            </a:r>
            <a:r>
              <a:rPr lang="en-US" sz="1400" b="1" dirty="0" smtClean="0"/>
              <a:t>922-1636</a:t>
            </a:r>
            <a:endParaRPr lang="en-US" sz="1400" b="1" dirty="0"/>
          </a:p>
        </p:txBody>
      </p:sp>
      <p:pic>
        <p:nvPicPr>
          <p:cNvPr id="2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86746" y="977497"/>
            <a:ext cx="1625615" cy="2121229"/>
          </a:xfrm>
          <a:prstGeom prst="rect">
            <a:avLst/>
          </a:prstGeom>
          <a:noFill/>
          <a:ln w="9525">
            <a:noFill/>
            <a:miter lim="800000"/>
            <a:headEnd/>
            <a:tailEnd/>
          </a:ln>
        </p:spPr>
      </p:pic>
      <p:sp>
        <p:nvSpPr>
          <p:cNvPr id="13" name="TextBox 12"/>
          <p:cNvSpPr txBox="1"/>
          <p:nvPr/>
        </p:nvSpPr>
        <p:spPr>
          <a:xfrm>
            <a:off x="5512532" y="3235825"/>
            <a:ext cx="1984431" cy="295466"/>
          </a:xfrm>
          <a:prstGeom prst="rect">
            <a:avLst/>
          </a:prstGeom>
          <a:solidFill>
            <a:schemeClr val="bg1"/>
          </a:solidFill>
          <a:ln>
            <a:solidFill>
              <a:schemeClr val="tx1"/>
            </a:solidFill>
          </a:ln>
        </p:spPr>
        <p:txBody>
          <a:bodyPr wrap="square" lIns="9144" tIns="9144" rIns="9144" bIns="9144" rtlCol="0">
            <a:spAutoFit/>
          </a:bodyPr>
          <a:lstStyle/>
          <a:p>
            <a:r>
              <a:rPr lang="en-US" b="1" dirty="0" smtClean="0"/>
              <a:t> Your Name Here?</a:t>
            </a:r>
            <a:endParaRPr lang="en-US" b="1" dirty="0"/>
          </a:p>
        </p:txBody>
      </p:sp>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sharpenSoften amount="-5000"/>
                    </a14:imgEffect>
                    <a14:imgEffect>
                      <a14:brightnessContrast bright="10000" contrast="20000"/>
                    </a14:imgEffect>
                  </a14:imgLayer>
                </a14:imgProps>
              </a:ext>
            </a:extLst>
          </a:blip>
          <a:stretch>
            <a:fillRect/>
          </a:stretch>
        </p:blipFill>
        <p:spPr>
          <a:xfrm>
            <a:off x="3550733" y="1066800"/>
            <a:ext cx="1455598" cy="1957674"/>
          </a:xfrm>
          <a:prstGeom prst="rect">
            <a:avLst/>
          </a:prstGeom>
        </p:spPr>
      </p:pic>
    </p:spTree>
    <p:extLst>
      <p:ext uri="{BB962C8B-B14F-4D97-AF65-F5344CB8AC3E}">
        <p14:creationId xmlns:p14="http://schemas.microsoft.com/office/powerpoint/2010/main" val="15831634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1069" y="1120254"/>
            <a:ext cx="8038532" cy="2318981"/>
          </a:xfrm>
        </p:spPr>
        <p:txBody>
          <a:bodyPr>
            <a:noAutofit/>
          </a:bodyPr>
          <a:lstStyle/>
          <a:p>
            <a:pPr>
              <a:lnSpc>
                <a:spcPts val="2000"/>
              </a:lnSpc>
              <a:spcBef>
                <a:spcPts val="0"/>
              </a:spcBef>
            </a:pPr>
            <a:r>
              <a:rPr lang="en-US" sz="2200" b="1" i="1" dirty="0" smtClean="0">
                <a:latin typeface="Calibri" panose="020F0502020204030204" pitchFamily="34" charset="0"/>
                <a:cs typeface="Angsana New" pitchFamily="18" charset="-34"/>
              </a:rPr>
              <a:t>Kelly Plantation Web-Site: </a:t>
            </a:r>
            <a:r>
              <a:rPr lang="en-US" sz="2000" dirty="0" smtClean="0">
                <a:latin typeface="Calibri" pitchFamily="34" charset="0"/>
              </a:rPr>
              <a:t>Home Security Booklet, 		        Home Security Checklist, Vacation Checklist, Reporting Suspicious Activities, Lighting Audit, Duties of a Block Captain, etc…</a:t>
            </a:r>
            <a:endParaRPr lang="en-US" sz="2000" b="1" i="1" dirty="0" smtClean="0">
              <a:latin typeface="Calibri" pitchFamily="34" charset="0"/>
              <a:cs typeface="Angsana New" pitchFamily="18" charset="-34"/>
            </a:endParaRPr>
          </a:p>
          <a:p>
            <a:pPr>
              <a:lnSpc>
                <a:spcPts val="2000"/>
              </a:lnSpc>
              <a:spcBef>
                <a:spcPts val="0"/>
              </a:spcBef>
            </a:pPr>
            <a:r>
              <a:rPr lang="en-US" sz="2200" b="1" i="1" dirty="0" smtClean="0">
                <a:latin typeface="Calibri" panose="020F0502020204030204" pitchFamily="34" charset="0"/>
                <a:cs typeface="Angsana New" pitchFamily="18" charset="-34"/>
              </a:rPr>
              <a:t>Internet Tools:</a:t>
            </a:r>
          </a:p>
          <a:p>
            <a:pPr lvl="1">
              <a:lnSpc>
                <a:spcPts val="2000"/>
              </a:lnSpc>
              <a:spcBef>
                <a:spcPts val="0"/>
              </a:spcBef>
              <a:buFont typeface="Courier New" pitchFamily="49" charset="0"/>
              <a:buChar char="o"/>
            </a:pPr>
            <a:r>
              <a:rPr lang="en-US" sz="1600" dirty="0" smtClean="0">
                <a:latin typeface="Calibri" pitchFamily="34" charset="0"/>
                <a:cs typeface="Times New Roman" pitchFamily="18" charset="0"/>
              </a:rPr>
              <a:t>www.madisoncountyal.gov/sheriff/contact.html</a:t>
            </a:r>
          </a:p>
          <a:p>
            <a:pPr lvl="1">
              <a:lnSpc>
                <a:spcPts val="2000"/>
              </a:lnSpc>
              <a:spcBef>
                <a:spcPts val="0"/>
              </a:spcBef>
              <a:buFont typeface="Courier New" pitchFamily="49" charset="0"/>
              <a:buChar char="o"/>
            </a:pPr>
            <a:r>
              <a:rPr lang="en-US" sz="1600" dirty="0" smtClean="0">
                <a:latin typeface="Calibri" pitchFamily="34" charset="0"/>
                <a:cs typeface="Times New Roman" pitchFamily="18" charset="0"/>
              </a:rPr>
              <a:t>https://nextdoor.com</a:t>
            </a:r>
          </a:p>
          <a:p>
            <a:pPr lvl="1">
              <a:lnSpc>
                <a:spcPts val="2000"/>
              </a:lnSpc>
              <a:spcBef>
                <a:spcPts val="0"/>
              </a:spcBef>
              <a:buFont typeface="Courier New" pitchFamily="49" charset="0"/>
              <a:buChar char="o"/>
            </a:pPr>
            <a:r>
              <a:rPr lang="en-US" sz="1600" dirty="0" smtClean="0">
                <a:latin typeface="Calibri" pitchFamily="34" charset="0"/>
                <a:cs typeface="Times New Roman" pitchFamily="18" charset="0"/>
              </a:rPr>
              <a:t>National Neighborhood Watch Institute </a:t>
            </a:r>
          </a:p>
          <a:p>
            <a:pPr lvl="1">
              <a:lnSpc>
                <a:spcPts val="2000"/>
              </a:lnSpc>
              <a:spcBef>
                <a:spcPts val="0"/>
              </a:spcBef>
              <a:buFont typeface="Courier New" pitchFamily="49" charset="0"/>
              <a:buChar char="o"/>
            </a:pPr>
            <a:r>
              <a:rPr lang="en-US" sz="1600" dirty="0" smtClean="0">
                <a:latin typeface="Calibri" pitchFamily="34" charset="0"/>
                <a:cs typeface="Times New Roman" pitchFamily="18" charset="0"/>
              </a:rPr>
              <a:t>USAonWatch</a:t>
            </a:r>
          </a:p>
          <a:p>
            <a:pPr lvl="1">
              <a:lnSpc>
                <a:spcPts val="2000"/>
              </a:lnSpc>
              <a:spcBef>
                <a:spcPts val="0"/>
              </a:spcBef>
              <a:buFont typeface="Courier New" pitchFamily="49" charset="0"/>
              <a:buChar char="o"/>
            </a:pPr>
            <a:r>
              <a:rPr lang="en-US" sz="1600" dirty="0" smtClean="0">
                <a:latin typeface="Calibri" pitchFamily="34" charset="0"/>
                <a:cs typeface="Times New Roman" pitchFamily="18" charset="0"/>
              </a:rPr>
              <a:t>Child Predator Map </a:t>
            </a:r>
          </a:p>
          <a:p>
            <a:pPr lvl="1">
              <a:lnSpc>
                <a:spcPts val="2000"/>
              </a:lnSpc>
              <a:spcBef>
                <a:spcPts val="0"/>
              </a:spcBef>
              <a:buFont typeface="Courier New" pitchFamily="49" charset="0"/>
              <a:buChar char="o"/>
            </a:pPr>
            <a:r>
              <a:rPr lang="en-US" sz="1600" dirty="0" smtClean="0">
                <a:latin typeface="Calibri" pitchFamily="34" charset="0"/>
                <a:cs typeface="Times New Roman" pitchFamily="18" charset="0"/>
              </a:rPr>
              <a:t>Accuweather.com</a:t>
            </a:r>
          </a:p>
          <a:p>
            <a:pPr lvl="1">
              <a:lnSpc>
                <a:spcPts val="2000"/>
              </a:lnSpc>
              <a:spcBef>
                <a:spcPts val="0"/>
              </a:spcBef>
              <a:buFont typeface="Courier New" pitchFamily="49" charset="0"/>
              <a:buChar char="o"/>
            </a:pPr>
            <a:r>
              <a:rPr lang="en-US" sz="1600" dirty="0" smtClean="0">
                <a:latin typeface="Calibri" pitchFamily="34" charset="0"/>
                <a:cs typeface="Times New Roman" pitchFamily="18" charset="0"/>
              </a:rPr>
              <a:t>Alabamasaftnet.com</a:t>
            </a:r>
          </a:p>
          <a:p>
            <a:pPr lvl="1">
              <a:lnSpc>
                <a:spcPts val="2000"/>
              </a:lnSpc>
              <a:spcBef>
                <a:spcPts val="0"/>
              </a:spcBef>
              <a:buFont typeface="Courier New" pitchFamily="49" charset="0"/>
              <a:buChar char="o"/>
            </a:pPr>
            <a:r>
              <a:rPr lang="en-US" sz="1600" dirty="0" smtClean="0">
                <a:latin typeface="Calibri" pitchFamily="34" charset="0"/>
                <a:cs typeface="Times New Roman" pitchFamily="18" charset="0"/>
              </a:rPr>
              <a:t>Crimepush.com</a:t>
            </a:r>
          </a:p>
          <a:p>
            <a:pPr lvl="1">
              <a:lnSpc>
                <a:spcPts val="2000"/>
              </a:lnSpc>
              <a:spcBef>
                <a:spcPts val="0"/>
              </a:spcBef>
              <a:buFont typeface="Courier New" pitchFamily="49" charset="0"/>
              <a:buChar char="o"/>
            </a:pPr>
            <a:r>
              <a:rPr lang="en-US" sz="1600" dirty="0" smtClean="0">
                <a:latin typeface="Calibri" pitchFamily="34" charset="0"/>
                <a:cs typeface="Times New Roman" pitchFamily="18" charset="0"/>
              </a:rPr>
              <a:t>Nixle.us</a:t>
            </a:r>
            <a:endParaRPr lang="en-US" sz="1600" i="1" dirty="0" smtClean="0">
              <a:latin typeface="Calibri" pitchFamily="34" charset="0"/>
              <a:cs typeface="Times New Roman" pitchFamily="18" charset="0"/>
            </a:endParaRPr>
          </a:p>
          <a:p>
            <a:pPr lvl="1">
              <a:lnSpc>
                <a:spcPts val="2000"/>
              </a:lnSpc>
              <a:spcBef>
                <a:spcPts val="0"/>
              </a:spcBef>
            </a:pPr>
            <a:endParaRPr lang="en-US" sz="2200" i="1" dirty="0" smtClean="0">
              <a:latin typeface="Calibri" panose="020F0502020204030204" pitchFamily="34" charset="0"/>
              <a:cs typeface="Angsana New" pitchFamily="18" charset="-34"/>
            </a:endParaRPr>
          </a:p>
        </p:txBody>
      </p:sp>
      <p:sp>
        <p:nvSpPr>
          <p:cNvPr id="4" name="Title 1"/>
          <p:cNvSpPr>
            <a:spLocks noGrp="1"/>
          </p:cNvSpPr>
          <p:nvPr>
            <p:ph type="title"/>
          </p:nvPr>
        </p:nvSpPr>
        <p:spPr>
          <a:xfrm>
            <a:off x="204717" y="205854"/>
            <a:ext cx="4421874"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rPr>
              <a:t>Tools and Information</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clrChange>
              <a:clrFrom>
                <a:srgbClr val="FFFFFF"/>
              </a:clrFrom>
              <a:clrTo>
                <a:srgbClr val="FFFFFF">
                  <a:alpha val="0"/>
                </a:srgbClr>
              </a:clrTo>
            </a:clrChange>
          </a:blip>
          <a:srcRect l="42969" t="32292" r="24219" b="15625"/>
          <a:stretch>
            <a:fillRect/>
          </a:stretch>
        </p:blipFill>
        <p:spPr bwMode="auto">
          <a:xfrm>
            <a:off x="7696200" y="152401"/>
            <a:ext cx="1298448" cy="1545772"/>
          </a:xfrm>
          <a:prstGeom prst="rect">
            <a:avLst/>
          </a:prstGeom>
          <a:noFill/>
          <a:ln w="9525">
            <a:noFill/>
            <a:miter lim="800000"/>
            <a:headEnd/>
            <a:tailEnd/>
          </a:ln>
        </p:spPr>
      </p:pic>
      <p:sp>
        <p:nvSpPr>
          <p:cNvPr id="6" name="Title 1"/>
          <p:cNvSpPr txBox="1">
            <a:spLocks/>
          </p:cNvSpPr>
          <p:nvPr/>
        </p:nvSpPr>
        <p:spPr>
          <a:xfrm>
            <a:off x="220639" y="4495801"/>
            <a:ext cx="6172200" cy="468572"/>
          </a:xfrm>
          <a:prstGeom prst="rect">
            <a:avLst/>
          </a:prstGeom>
          <a:solidFill>
            <a:srgbClr val="C2E49C"/>
          </a:solidFill>
          <a:ln w="38100">
            <a:solidFill>
              <a:schemeClr val="tx1"/>
            </a:solidFill>
            <a:prstDash val="solid"/>
          </a:ln>
        </p:spPr>
        <p:txBody>
          <a:bodyPr bIns="91440" anchor="b" anchorCtr="0">
            <a:normAutofit fontScale="7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smtClean="0">
                <a:ln>
                  <a:noFill/>
                </a:ln>
                <a:solidFill>
                  <a:srgbClr val="008000"/>
                </a:solidFill>
                <a:effectLst/>
                <a:uLnTx/>
                <a:uFillTx/>
                <a:latin typeface="Calibri" panose="020F0502020204030204" pitchFamily="34" charset="0"/>
                <a:ea typeface="+mj-ea"/>
                <a:cs typeface="+mj-cs"/>
              </a:rPr>
              <a:t>Measures and Activities </a:t>
            </a:r>
            <a:endParaRPr kumimoji="0" lang="en-US" sz="3600" b="1" i="1" u="none" strike="noStrike" kern="1200" cap="none" spc="0" normalizeH="0" baseline="0" noProof="0" dirty="0">
              <a:ln>
                <a:noFill/>
              </a:ln>
              <a:solidFill>
                <a:srgbClr val="008000"/>
              </a:solidFill>
              <a:effectLst/>
              <a:uLnTx/>
              <a:uFillTx/>
              <a:latin typeface="Calibri" panose="020F0502020204030204" pitchFamily="34" charset="0"/>
              <a:ea typeface="+mj-ea"/>
              <a:cs typeface="+mj-cs"/>
            </a:endParaRPr>
          </a:p>
        </p:txBody>
      </p:sp>
      <p:sp>
        <p:nvSpPr>
          <p:cNvPr id="8" name="Content Placeholder 2"/>
          <p:cNvSpPr txBox="1">
            <a:spLocks/>
          </p:cNvSpPr>
          <p:nvPr/>
        </p:nvSpPr>
        <p:spPr>
          <a:xfrm>
            <a:off x="316174" y="4964372"/>
            <a:ext cx="8827826" cy="1893628"/>
          </a:xfrm>
          <a:prstGeom prst="rect">
            <a:avLst/>
          </a:prstGeom>
        </p:spPr>
        <p:txBody>
          <a:bodyPr vert="horz">
            <a:noAutofit/>
          </a:bodyPr>
          <a:lstStyle/>
          <a:p>
            <a:pPr marL="274320" marR="0" lvl="0" indent="-274320" algn="l" defTabSz="914400" rtl="0" eaLnBrk="1" fontAlgn="auto" latinLnBrk="0" hangingPunct="1">
              <a:lnSpc>
                <a:spcPct val="100000"/>
              </a:lnSpc>
              <a:spcAft>
                <a:spcPts val="0"/>
              </a:spcAft>
              <a:buClr>
                <a:schemeClr val="accent1"/>
              </a:buClr>
              <a:buSzPct val="85000"/>
              <a:buFont typeface="Wingdings 2"/>
              <a:buChar char=""/>
              <a:tabLst/>
              <a:defRPr/>
            </a:pPr>
            <a:r>
              <a:rPr kumimoji="0" lang="en-US" sz="2200" b="1" i="1" u="none" strike="noStrike" kern="1200" cap="none" spc="0" normalizeH="0" baseline="0" noProof="0" dirty="0" smtClean="0">
                <a:ln>
                  <a:noFill/>
                </a:ln>
                <a:solidFill>
                  <a:schemeClr val="tx1"/>
                </a:solidFill>
                <a:effectLst/>
                <a:uLnTx/>
                <a:uFillTx/>
                <a:latin typeface="Calibri" panose="020F0502020204030204" pitchFamily="34" charset="0"/>
                <a:ea typeface="+mn-ea"/>
                <a:cs typeface="Angsana New" pitchFamily="18" charset="-34"/>
              </a:rPr>
              <a:t>Increased Sheriff Patrols</a:t>
            </a:r>
            <a:endParaRPr kumimoji="0" lang="en-US" sz="2000" b="1" i="1" u="none" strike="noStrike" kern="1200" cap="none" spc="0" normalizeH="0" baseline="0" noProof="0" dirty="0" smtClean="0">
              <a:ln>
                <a:noFill/>
              </a:ln>
              <a:solidFill>
                <a:schemeClr val="tx1"/>
              </a:solidFill>
              <a:effectLst/>
              <a:uLnTx/>
              <a:uFillTx/>
              <a:latin typeface="Calibri" panose="020F0502020204030204" pitchFamily="34" charset="0"/>
              <a:ea typeface="+mn-ea"/>
              <a:cs typeface="Angsana New" pitchFamily="18" charset="-34"/>
            </a:endParaRPr>
          </a:p>
          <a:p>
            <a:pPr marL="274320" marR="0" lvl="0" indent="-274320" algn="l" defTabSz="914400" rtl="0" eaLnBrk="1" fontAlgn="auto" latinLnBrk="0" hangingPunct="1">
              <a:lnSpc>
                <a:spcPct val="100000"/>
              </a:lnSpc>
              <a:spcAft>
                <a:spcPts val="0"/>
              </a:spcAft>
              <a:buClr>
                <a:schemeClr val="accent1"/>
              </a:buClr>
              <a:buSzPct val="85000"/>
              <a:buFont typeface="Wingdings 2"/>
              <a:buChar char=""/>
              <a:tabLst/>
              <a:defRPr/>
            </a:pPr>
            <a:r>
              <a:rPr kumimoji="0" lang="en-US" sz="2200" b="1" i="1" u="none" strike="noStrike" kern="1200" cap="none" spc="0" normalizeH="0" baseline="0" noProof="0" dirty="0" smtClean="0">
                <a:ln>
                  <a:noFill/>
                </a:ln>
                <a:solidFill>
                  <a:schemeClr val="tx1"/>
                </a:solidFill>
                <a:effectLst/>
                <a:uLnTx/>
                <a:uFillTx/>
                <a:latin typeface="Calibri" panose="020F0502020204030204" pitchFamily="34" charset="0"/>
                <a:ea typeface="+mn-ea"/>
                <a:cs typeface="Angsana New" pitchFamily="18" charset="-34"/>
              </a:rPr>
              <a:t>Increased Video Security</a:t>
            </a:r>
          </a:p>
          <a:p>
            <a:pPr marL="274320" marR="0" lvl="0" indent="-274320" algn="l" defTabSz="914400" rtl="0" eaLnBrk="1" fontAlgn="auto" latinLnBrk="0" hangingPunct="1">
              <a:lnSpc>
                <a:spcPct val="100000"/>
              </a:lnSpc>
              <a:spcAft>
                <a:spcPts val="0"/>
              </a:spcAft>
              <a:buClr>
                <a:schemeClr val="accent1"/>
              </a:buClr>
              <a:buSzPct val="85000"/>
              <a:buFont typeface="Wingdings 2"/>
              <a:buChar char=""/>
              <a:tabLst/>
              <a:defRPr/>
            </a:pPr>
            <a:r>
              <a:rPr lang="en-US" sz="2200" b="1" i="1" dirty="0" smtClean="0">
                <a:latin typeface="Calibri" panose="020F0502020204030204" pitchFamily="34" charset="0"/>
                <a:cs typeface="Angsana New" pitchFamily="18" charset="-34"/>
              </a:rPr>
              <a:t>Sheriffs Department Classes at the Kelly Plantation Club House (Women's Self-Defense, Home Security Measures, Understanding Gun Laws, etc…)</a:t>
            </a:r>
            <a:endParaRPr kumimoji="0" lang="en-US" sz="2400" b="0" i="1" u="none" strike="noStrike" kern="1200" cap="none" spc="0" normalizeH="0" baseline="0" noProof="0" dirty="0" smtClean="0">
              <a:ln>
                <a:noFill/>
              </a:ln>
              <a:solidFill>
                <a:schemeClr val="tx1"/>
              </a:solidFill>
              <a:effectLst/>
              <a:uLnTx/>
              <a:uFillTx/>
              <a:latin typeface="Calibri" panose="020F0502020204030204" pitchFamily="34" charset="0"/>
              <a:ea typeface="+mn-ea"/>
              <a:cs typeface="Angsana New" pitchFamily="18" charset="-34"/>
            </a:endParaRPr>
          </a:p>
        </p:txBody>
      </p:sp>
      <p:sp>
        <p:nvSpPr>
          <p:cNvPr id="9" name="Right Brace 8"/>
          <p:cNvSpPr/>
          <p:nvPr/>
        </p:nvSpPr>
        <p:spPr>
          <a:xfrm>
            <a:off x="2584439" y="3437829"/>
            <a:ext cx="189121" cy="600771"/>
          </a:xfrm>
          <a:prstGeom prst="rightBrace">
            <a:avLst>
              <a:gd name="adj1" fmla="val 1896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2895600" y="3505200"/>
            <a:ext cx="2893806" cy="338554"/>
          </a:xfrm>
          <a:prstGeom prst="rect">
            <a:avLst/>
          </a:prstGeom>
          <a:noFill/>
        </p:spPr>
        <p:txBody>
          <a:bodyPr wrap="none" rtlCol="0">
            <a:spAutoFit/>
          </a:bodyPr>
          <a:lstStyle/>
          <a:p>
            <a:r>
              <a:rPr lang="en-US" sz="1600" dirty="0" smtClean="0">
                <a:latin typeface="Calibri" pitchFamily="34" charset="0"/>
                <a:cs typeface="Times New Roman" pitchFamily="18" charset="0"/>
              </a:rPr>
              <a:t>Weather Info/Smart Phone Apps</a:t>
            </a:r>
            <a:endParaRPr lang="en-US" sz="1600" dirty="0">
              <a:latin typeface="Calibri" pitchFamily="34" charset="0"/>
              <a:cs typeface="Times New Roman" pitchFamily="18" charset="0"/>
            </a:endParaRPr>
          </a:p>
        </p:txBody>
      </p:sp>
      <p:grpSp>
        <p:nvGrpSpPr>
          <p:cNvPr id="2" name="Group 13"/>
          <p:cNvGrpSpPr/>
          <p:nvPr/>
        </p:nvGrpSpPr>
        <p:grpSpPr>
          <a:xfrm>
            <a:off x="6379536" y="1860699"/>
            <a:ext cx="2764464" cy="2732708"/>
            <a:chOff x="6549656" y="1999063"/>
            <a:chExt cx="2594343" cy="2594343"/>
          </a:xfrm>
        </p:grpSpPr>
        <p:pic>
          <p:nvPicPr>
            <p:cNvPr id="2049" name="Picture 1" descr="C:\Users\stilwellke\AppData\Local\Microsoft\Windows\Temporary Internet Files\Content.IE5\5963NZDN\MC900432646[1].png"/>
            <p:cNvPicPr>
              <a:picLocks noChangeAspect="1" noChangeArrowheads="1"/>
            </p:cNvPicPr>
            <p:nvPr/>
          </p:nvPicPr>
          <p:blipFill>
            <a:blip r:embed="rId3" cstate="print">
              <a:clrChange>
                <a:clrFrom>
                  <a:srgbClr val="000000">
                    <a:alpha val="0"/>
                  </a:srgbClr>
                </a:clrFrom>
                <a:clrTo>
                  <a:srgbClr val="000000">
                    <a:alpha val="0"/>
                  </a:srgbClr>
                </a:clrTo>
              </a:clrChange>
            </a:blip>
            <a:srcRect/>
            <a:stretch>
              <a:fillRect/>
            </a:stretch>
          </p:blipFill>
          <p:spPr bwMode="auto">
            <a:xfrm>
              <a:off x="6549656" y="1999063"/>
              <a:ext cx="2594343" cy="2594343"/>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rot="686436">
              <a:off x="7364936" y="2685507"/>
              <a:ext cx="1180620" cy="827296"/>
            </a:xfrm>
            <a:prstGeom prst="rect">
              <a:avLst/>
            </a:prstGeom>
            <a:noFill/>
            <a:ln w="9525">
              <a:noFill/>
              <a:miter lim="800000"/>
              <a:headEnd/>
              <a:tailEnd/>
            </a:ln>
          </p:spPr>
        </p:pic>
        <p:cxnSp>
          <p:nvCxnSpPr>
            <p:cNvPr id="12" name="Straight Connector 11"/>
            <p:cNvCxnSpPr/>
            <p:nvPr/>
          </p:nvCxnSpPr>
          <p:spPr>
            <a:xfrm flipH="1" flipV="1">
              <a:off x="7304567" y="3349255"/>
              <a:ext cx="1116419" cy="3083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7318743" y="3342167"/>
              <a:ext cx="1116419" cy="3083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31634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447800"/>
            <a:ext cx="8305800" cy="4572000"/>
          </a:xfrm>
        </p:spPr>
        <p:txBody>
          <a:bodyPr>
            <a:noAutofit/>
          </a:bodyPr>
          <a:lstStyle/>
          <a:p>
            <a:r>
              <a:rPr lang="en-US" sz="2400" b="1" i="1" dirty="0" smtClean="0">
                <a:latin typeface="Calibri" panose="020F0502020204030204" pitchFamily="34" charset="0"/>
              </a:rPr>
              <a:t>Completed 2016 Events</a:t>
            </a:r>
            <a:r>
              <a:rPr lang="en-US" sz="2400" i="1" dirty="0" smtClean="0">
                <a:latin typeface="Calibri" panose="020F0502020204030204" pitchFamily="34" charset="0"/>
              </a:rPr>
              <a:t>:</a:t>
            </a:r>
          </a:p>
          <a:p>
            <a:pPr lvl="1"/>
            <a:r>
              <a:rPr lang="en-US" sz="2200" i="1" dirty="0" smtClean="0">
                <a:latin typeface="Calibri" panose="020F0502020204030204" pitchFamily="34" charset="0"/>
              </a:rPr>
              <a:t>Spring Yard Sale – April 23</a:t>
            </a:r>
            <a:r>
              <a:rPr lang="en-US" sz="2200" i="1" baseline="30000" dirty="0" smtClean="0">
                <a:latin typeface="Calibri" panose="020F0502020204030204" pitchFamily="34" charset="0"/>
              </a:rPr>
              <a:t>rd</a:t>
            </a:r>
            <a:r>
              <a:rPr lang="en-US" sz="2200" i="1" dirty="0" smtClean="0">
                <a:latin typeface="Calibri" panose="020F0502020204030204" pitchFamily="34" charset="0"/>
              </a:rPr>
              <a:t> </a:t>
            </a:r>
          </a:p>
          <a:p>
            <a:pPr lvl="1"/>
            <a:r>
              <a:rPr lang="en-US" sz="2200" i="1" dirty="0" smtClean="0">
                <a:latin typeface="Calibri" panose="020F0502020204030204" pitchFamily="34" charset="0"/>
              </a:rPr>
              <a:t>Movie Night – June 23</a:t>
            </a:r>
            <a:r>
              <a:rPr lang="en-US" sz="2200" i="1" baseline="30000" dirty="0" smtClean="0">
                <a:latin typeface="Calibri" panose="020F0502020204030204" pitchFamily="34" charset="0"/>
              </a:rPr>
              <a:t>rd</a:t>
            </a:r>
            <a:r>
              <a:rPr lang="en-US" sz="2200" i="1" dirty="0" smtClean="0">
                <a:latin typeface="Calibri" panose="020F0502020204030204" pitchFamily="34" charset="0"/>
              </a:rPr>
              <a:t> </a:t>
            </a:r>
          </a:p>
          <a:p>
            <a:pPr lvl="1"/>
            <a:r>
              <a:rPr lang="en-US" sz="2200" i="1" dirty="0" smtClean="0">
                <a:latin typeface="Calibri" panose="020F0502020204030204" pitchFamily="34" charset="0"/>
              </a:rPr>
              <a:t>Fourth of July Celebration – July 2</a:t>
            </a:r>
            <a:r>
              <a:rPr lang="en-US" sz="2200" i="1" baseline="30000" dirty="0" smtClean="0">
                <a:latin typeface="Calibri" panose="020F0502020204030204" pitchFamily="34" charset="0"/>
              </a:rPr>
              <a:t>nd</a:t>
            </a:r>
            <a:r>
              <a:rPr lang="en-US" sz="2200" i="1" dirty="0" smtClean="0">
                <a:latin typeface="Calibri" panose="020F0502020204030204" pitchFamily="34" charset="0"/>
              </a:rPr>
              <a:t> </a:t>
            </a:r>
          </a:p>
          <a:p>
            <a:pPr lvl="1"/>
            <a:r>
              <a:rPr lang="en-US" sz="2200" i="1" dirty="0" smtClean="0">
                <a:latin typeface="Calibri" panose="020F0502020204030204" pitchFamily="34" charset="0"/>
              </a:rPr>
              <a:t>Fall Yard Sale – September 24</a:t>
            </a:r>
            <a:r>
              <a:rPr lang="en-US" sz="2200" i="1" baseline="30000" dirty="0" smtClean="0">
                <a:latin typeface="Calibri" panose="020F0502020204030204" pitchFamily="34" charset="0"/>
              </a:rPr>
              <a:t>th</a:t>
            </a:r>
          </a:p>
          <a:p>
            <a:r>
              <a:rPr lang="en-US" sz="2400" b="1" i="1" dirty="0" smtClean="0">
                <a:latin typeface="Calibri" panose="020F0502020204030204" pitchFamily="34" charset="0"/>
              </a:rPr>
              <a:t>Upcoming Events:</a:t>
            </a:r>
          </a:p>
          <a:p>
            <a:pPr lvl="1"/>
            <a:r>
              <a:rPr lang="en-US" sz="2200" i="1" dirty="0" smtClean="0">
                <a:latin typeface="Calibri" panose="020F0502020204030204" pitchFamily="34" charset="0"/>
              </a:rPr>
              <a:t>Bonfire Bash – November 5</a:t>
            </a:r>
            <a:r>
              <a:rPr lang="en-US" sz="2200" i="1" baseline="30000" dirty="0" smtClean="0">
                <a:latin typeface="Calibri" panose="020F0502020204030204" pitchFamily="34" charset="0"/>
              </a:rPr>
              <a:t>th</a:t>
            </a:r>
            <a:r>
              <a:rPr lang="en-US" sz="2200" i="1" dirty="0" smtClean="0">
                <a:latin typeface="Calibri" panose="020F0502020204030204" pitchFamily="34" charset="0"/>
              </a:rPr>
              <a:t> </a:t>
            </a:r>
          </a:p>
          <a:p>
            <a:pPr lvl="1"/>
            <a:r>
              <a:rPr lang="en-US" sz="2200" i="1" dirty="0" smtClean="0">
                <a:latin typeface="Calibri" panose="020F0502020204030204" pitchFamily="34" charset="0"/>
              </a:rPr>
              <a:t>Cookies with Santa – December 10</a:t>
            </a:r>
            <a:r>
              <a:rPr lang="en-US" sz="2200" i="1" baseline="30000" dirty="0" smtClean="0">
                <a:latin typeface="Calibri" panose="020F0502020204030204" pitchFamily="34" charset="0"/>
              </a:rPr>
              <a:t>th</a:t>
            </a:r>
            <a:endParaRPr lang="en-US" sz="2200" i="1" dirty="0" smtClean="0">
              <a:latin typeface="Calibri" panose="020F0502020204030204" pitchFamily="34" charset="0"/>
            </a:endParaRPr>
          </a:p>
        </p:txBody>
      </p:sp>
      <p:sp>
        <p:nvSpPr>
          <p:cNvPr id="4" name="Title 1"/>
          <p:cNvSpPr>
            <a:spLocks noGrp="1"/>
          </p:cNvSpPr>
          <p:nvPr>
            <p:ph type="title"/>
          </p:nvPr>
        </p:nvSpPr>
        <p:spPr>
          <a:xfrm>
            <a:off x="1143000" y="4572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rPr>
              <a:t>Event Committee Report</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extLst>
      <p:ext uri="{BB962C8B-B14F-4D97-AF65-F5344CB8AC3E}">
        <p14:creationId xmlns:p14="http://schemas.microsoft.com/office/powerpoint/2010/main" val="34366320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Autofit/>
          </a:bodyPr>
          <a:lstStyle/>
          <a:p>
            <a:pPr algn="ctr">
              <a:buNone/>
            </a:pPr>
            <a:endParaRPr lang="en-US" sz="2400" i="1" dirty="0">
              <a:latin typeface="Calibri" panose="020F0502020204030204" pitchFamily="34" charset="0"/>
              <a:cs typeface="Angsana New" pitchFamily="18" charset="-34"/>
            </a:endParaRPr>
          </a:p>
          <a:p>
            <a:pPr algn="ctr">
              <a:buNone/>
            </a:pPr>
            <a:endParaRPr lang="en-US" sz="2400" i="1" dirty="0" smtClean="0">
              <a:latin typeface="Calibri" panose="020F0502020204030204" pitchFamily="34" charset="0"/>
              <a:cs typeface="Angsana New" pitchFamily="18" charset="-34"/>
            </a:endParaRPr>
          </a:p>
          <a:p>
            <a:pPr>
              <a:buNone/>
            </a:pPr>
            <a:r>
              <a:rPr lang="en-US" sz="4800" i="1" dirty="0" smtClean="0">
                <a:latin typeface="Calibri" panose="020F0502020204030204" pitchFamily="34" charset="0"/>
                <a:cs typeface="Angsana New" pitchFamily="18" charset="-34"/>
              </a:rPr>
              <a:t>			Questions?</a:t>
            </a:r>
          </a:p>
        </p:txBody>
      </p:sp>
      <p:sp>
        <p:nvSpPr>
          <p:cNvPr id="4" name="Title 1"/>
          <p:cNvSpPr>
            <a:spLocks noGrp="1"/>
          </p:cNvSpPr>
          <p:nvPr>
            <p:ph type="title"/>
          </p:nvPr>
        </p:nvSpPr>
        <p:spPr>
          <a:xfrm>
            <a:off x="1143000" y="4572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rPr>
              <a:t>Closing Remarks</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spTree>
    <p:extLst>
      <p:ext uri="{BB962C8B-B14F-4D97-AF65-F5344CB8AC3E}">
        <p14:creationId xmlns:p14="http://schemas.microsoft.com/office/powerpoint/2010/main" val="1279560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371600"/>
            <a:ext cx="8305800" cy="4572000"/>
          </a:xfrm>
        </p:spPr>
        <p:txBody>
          <a:bodyPr>
            <a:noAutofit/>
          </a:bodyPr>
          <a:lstStyle/>
          <a:p>
            <a:r>
              <a:rPr lang="en-US" sz="2000" i="1" dirty="0" smtClean="0">
                <a:latin typeface="Calibri" panose="020F0502020204030204" pitchFamily="34" charset="0"/>
                <a:cs typeface="Angsana New" pitchFamily="18" charset="-34"/>
              </a:rPr>
              <a:t>Emails</a:t>
            </a:r>
          </a:p>
          <a:p>
            <a:pPr lvl="1"/>
            <a:r>
              <a:rPr lang="en-US" sz="2000" u="sng" dirty="0" smtClean="0">
                <a:hlinkClick r:id="rId2"/>
              </a:rPr>
              <a:t>hoaboard@kellyplantationhoa.net</a:t>
            </a:r>
            <a:endParaRPr lang="en-US" sz="2000" u="sng" dirty="0" smtClean="0">
              <a:hlinkClick r:id="rId3"/>
            </a:endParaRPr>
          </a:p>
          <a:p>
            <a:pPr lvl="1"/>
            <a:r>
              <a:rPr lang="en-US" sz="2000" u="sng" dirty="0" smtClean="0">
                <a:hlinkClick r:id="rId3"/>
              </a:rPr>
              <a:t>kphoasecretary11@gmail.com</a:t>
            </a:r>
            <a:endParaRPr lang="en-US" sz="2000" u="sng" dirty="0" smtClean="0"/>
          </a:p>
          <a:p>
            <a:pPr>
              <a:buNone/>
            </a:pPr>
            <a:endParaRPr lang="en-US" sz="2000" i="1" dirty="0" smtClean="0">
              <a:latin typeface="Calibri" panose="020F0502020204030204" pitchFamily="34" charset="0"/>
              <a:cs typeface="Angsana New" pitchFamily="18" charset="-34"/>
            </a:endParaRPr>
          </a:p>
          <a:p>
            <a:r>
              <a:rPr lang="en-US" sz="2000" i="1" dirty="0" err="1" smtClean="0">
                <a:latin typeface="Calibri" panose="020F0502020204030204" pitchFamily="34" charset="0"/>
                <a:cs typeface="Angsana New" pitchFamily="18" charset="-34"/>
              </a:rPr>
              <a:t>Facebook</a:t>
            </a:r>
            <a:endParaRPr lang="en-US" sz="2000" i="1" dirty="0" smtClean="0">
              <a:latin typeface="Calibri" panose="020F0502020204030204" pitchFamily="34" charset="0"/>
              <a:cs typeface="Angsana New" pitchFamily="18" charset="-34"/>
            </a:endParaRPr>
          </a:p>
          <a:p>
            <a:pPr lvl="1"/>
            <a:r>
              <a:rPr lang="en-US" sz="2000" dirty="0" smtClean="0"/>
              <a:t>Search for Kelly Plantation HOA, Harvest, AL</a:t>
            </a:r>
          </a:p>
          <a:p>
            <a:pPr lvl="1"/>
            <a:r>
              <a:rPr lang="en-US" sz="2000" dirty="0">
                <a:hlinkClick r:id="rId4"/>
              </a:rPr>
              <a:t>https://www.facebook.com/groups/111454125545380</a:t>
            </a:r>
            <a:r>
              <a:rPr lang="en-US" sz="2000" dirty="0" smtClean="0">
                <a:hlinkClick r:id="rId4"/>
              </a:rPr>
              <a:t>/</a:t>
            </a:r>
            <a:r>
              <a:rPr lang="en-US" sz="2000" dirty="0" smtClean="0"/>
              <a:t> </a:t>
            </a:r>
          </a:p>
          <a:p>
            <a:pPr lvl="1">
              <a:buNone/>
            </a:pPr>
            <a:endParaRPr lang="en-US" sz="2000" i="1" dirty="0" smtClean="0">
              <a:latin typeface="Calibri" panose="020F0502020204030204" pitchFamily="34" charset="0"/>
              <a:cs typeface="Angsana New" pitchFamily="18" charset="-34"/>
            </a:endParaRPr>
          </a:p>
          <a:p>
            <a:r>
              <a:rPr lang="en-US" sz="2000" i="1" dirty="0" smtClean="0">
                <a:latin typeface="Calibri" panose="020F0502020204030204" pitchFamily="34" charset="0"/>
                <a:cs typeface="Angsana New" pitchFamily="18" charset="-34"/>
              </a:rPr>
              <a:t>Webpage</a:t>
            </a:r>
          </a:p>
          <a:p>
            <a:pPr lvl="1"/>
            <a:r>
              <a:rPr lang="en-US" sz="2000" u="sng" dirty="0" smtClean="0">
                <a:hlinkClick r:id="rId5"/>
              </a:rPr>
              <a:t>www.kellyplantationhoa.net</a:t>
            </a:r>
            <a:endParaRPr lang="en-US" sz="2000" dirty="0" smtClean="0"/>
          </a:p>
          <a:p>
            <a:pPr lvl="1"/>
            <a:r>
              <a:rPr lang="en-US" sz="2000" dirty="0" smtClean="0"/>
              <a:t>username: kphoa, password: kphoa12</a:t>
            </a:r>
          </a:p>
          <a:p>
            <a:pPr lvl="1">
              <a:buNone/>
            </a:pPr>
            <a:endParaRPr lang="en-US" sz="2000" i="1" dirty="0" smtClean="0">
              <a:latin typeface="Calibri" panose="020F0502020204030204" pitchFamily="34" charset="0"/>
              <a:cs typeface="Angsana New" pitchFamily="18" charset="-34"/>
            </a:endParaRPr>
          </a:p>
          <a:p>
            <a:r>
              <a:rPr lang="en-US" sz="2000" i="1" dirty="0" smtClean="0">
                <a:latin typeface="Calibri" panose="020F0502020204030204" pitchFamily="34" charset="0"/>
                <a:cs typeface="Angsana New" pitchFamily="18" charset="-34"/>
              </a:rPr>
              <a:t>Other</a:t>
            </a:r>
          </a:p>
          <a:p>
            <a:pPr lvl="1"/>
            <a:r>
              <a:rPr lang="en-US" sz="2000" dirty="0" smtClean="0">
                <a:latin typeface="Calibri" panose="020F0502020204030204" pitchFamily="34" charset="0"/>
                <a:cs typeface="Angsana New" pitchFamily="18" charset="-34"/>
              </a:rPr>
              <a:t>Monthly Meeting Minutes – emailed to KP Distribution</a:t>
            </a:r>
          </a:p>
          <a:p>
            <a:endParaRPr lang="en-US" sz="2000" i="1" dirty="0" smtClean="0">
              <a:latin typeface="Calibri" panose="020F0502020204030204" pitchFamily="34" charset="0"/>
              <a:cs typeface="Angsana New" pitchFamily="18" charset="-34"/>
            </a:endParaRPr>
          </a:p>
          <a:p>
            <a:pPr marL="0" indent="0">
              <a:buNone/>
            </a:pPr>
            <a:endParaRPr lang="en-US" sz="2000" i="1" dirty="0" smtClean="0">
              <a:latin typeface="Calibri" panose="020F0502020204030204" pitchFamily="34" charset="0"/>
              <a:cs typeface="Angsana New" pitchFamily="18" charset="-34"/>
            </a:endParaRPr>
          </a:p>
        </p:txBody>
      </p:sp>
      <p:sp>
        <p:nvSpPr>
          <p:cNvPr id="4" name="Title 1"/>
          <p:cNvSpPr>
            <a:spLocks noGrp="1"/>
          </p:cNvSpPr>
          <p:nvPr>
            <p:ph type="title"/>
          </p:nvPr>
        </p:nvSpPr>
        <p:spPr>
          <a:xfrm>
            <a:off x="914400" y="5334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cs typeface="Angsana New" pitchFamily="18" charset="-34"/>
              </a:rPr>
              <a:t>Kelly Plantation - Information</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6"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extLst>
      <p:ext uri="{BB962C8B-B14F-4D97-AF65-F5344CB8AC3E}">
        <p14:creationId xmlns:p14="http://schemas.microsoft.com/office/powerpoint/2010/main" val="4135976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Autofit/>
          </a:bodyPr>
          <a:lstStyle/>
          <a:p>
            <a:r>
              <a:rPr lang="en-US" sz="2400" i="1" dirty="0" smtClean="0">
                <a:latin typeface="Calibri" panose="020F0502020204030204" pitchFamily="34" charset="0"/>
                <a:cs typeface="Angsana New" pitchFamily="18" charset="-34"/>
              </a:rPr>
              <a:t>Welcome New Residents</a:t>
            </a:r>
            <a:endParaRPr lang="en-US" i="1" dirty="0" smtClean="0">
              <a:latin typeface="Calibri" panose="020F0502020204030204" pitchFamily="34" charset="0"/>
              <a:cs typeface="Angsana New" pitchFamily="18" charset="-34"/>
            </a:endParaRPr>
          </a:p>
          <a:p>
            <a:r>
              <a:rPr lang="en-US" sz="2400" i="1" dirty="0" smtClean="0">
                <a:latin typeface="Calibri" panose="020F0502020204030204" pitchFamily="34" charset="0"/>
                <a:cs typeface="Angsana New" pitchFamily="18" charset="-34"/>
              </a:rPr>
              <a:t>Overview of 2016</a:t>
            </a:r>
          </a:p>
          <a:p>
            <a:r>
              <a:rPr lang="en-US" sz="2400" i="1" dirty="0" smtClean="0">
                <a:latin typeface="Calibri" panose="020F0502020204030204" pitchFamily="34" charset="0"/>
                <a:cs typeface="Angsana New" pitchFamily="18" charset="-34"/>
              </a:rPr>
              <a:t>Plans for 2017</a:t>
            </a:r>
          </a:p>
          <a:p>
            <a:pPr marL="0" indent="0">
              <a:buNone/>
            </a:pPr>
            <a:endParaRPr lang="en-US" sz="1800" i="1" dirty="0" smtClean="0">
              <a:latin typeface="Calibri" panose="020F0502020204030204" pitchFamily="34" charset="0"/>
              <a:cs typeface="Angsana New" pitchFamily="18" charset="-34"/>
            </a:endParaRPr>
          </a:p>
        </p:txBody>
      </p:sp>
      <p:sp>
        <p:nvSpPr>
          <p:cNvPr id="4" name="Title 1"/>
          <p:cNvSpPr>
            <a:spLocks noGrp="1"/>
          </p:cNvSpPr>
          <p:nvPr>
            <p:ph type="title"/>
          </p:nvPr>
        </p:nvSpPr>
        <p:spPr>
          <a:xfrm>
            <a:off x="914400" y="5334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cs typeface="Angsana New" pitchFamily="18" charset="-34"/>
              </a:rPr>
              <a:t>Year-in Review</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extLst>
      <p:ext uri="{BB962C8B-B14F-4D97-AF65-F5344CB8AC3E}">
        <p14:creationId xmlns:p14="http://schemas.microsoft.com/office/powerpoint/2010/main" val="2156547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Autofit/>
          </a:bodyPr>
          <a:lstStyle/>
          <a:p>
            <a:r>
              <a:rPr lang="en-US" sz="2400" b="1" i="1" dirty="0" smtClean="0">
                <a:latin typeface="Calibri" panose="020F0502020204030204" pitchFamily="34" charset="0"/>
                <a:cs typeface="Angsana New" pitchFamily="18" charset="-34"/>
              </a:rPr>
              <a:t>Board Position:</a:t>
            </a:r>
          </a:p>
          <a:p>
            <a:pPr lvl="1"/>
            <a:r>
              <a:rPr lang="en-US" sz="2000" i="1" dirty="0" smtClean="0">
                <a:latin typeface="Calibri" panose="020F0502020204030204" pitchFamily="34" charset="0"/>
                <a:cs typeface="Angsana New" pitchFamily="18" charset="-34"/>
              </a:rPr>
              <a:t>Treasurer</a:t>
            </a:r>
          </a:p>
          <a:p>
            <a:pPr lvl="2"/>
            <a:r>
              <a:rPr lang="en-US" sz="1600" i="1" dirty="0">
                <a:latin typeface="Calibri" panose="020F0502020204030204" pitchFamily="34" charset="0"/>
                <a:cs typeface="Angsana New" pitchFamily="18" charset="-34"/>
              </a:rPr>
              <a:t>Responsible for Collecting annual dues and maintains records of </a:t>
            </a:r>
            <a:r>
              <a:rPr lang="en-US" sz="1600" i="1" dirty="0" smtClean="0">
                <a:latin typeface="Calibri" panose="020F0502020204030204" pitchFamily="34" charset="0"/>
                <a:cs typeface="Angsana New" pitchFamily="18" charset="-34"/>
              </a:rPr>
              <a:t>payments• </a:t>
            </a:r>
            <a:r>
              <a:rPr lang="en-US" sz="1600" i="1" dirty="0">
                <a:latin typeface="Calibri" panose="020F0502020204030204" pitchFamily="34" charset="0"/>
                <a:cs typeface="Angsana New" pitchFamily="18" charset="-34"/>
              </a:rPr>
              <a:t>Makes financial recommendations to the Board • Coordinates preparation of annual tax return • Monitors ownership Changes• Works with Secretary and Welcome Committee Chair to maintain an updated KPHOA Directory of resident names, addresses, phone numbers and email addresses </a:t>
            </a:r>
            <a:r>
              <a:rPr lang="en-US" sz="1600" i="1" dirty="0" smtClean="0">
                <a:latin typeface="Calibri" panose="020F0502020204030204" pitchFamily="34" charset="0"/>
                <a:cs typeface="Angsana New" pitchFamily="18" charset="-34"/>
              </a:rPr>
              <a:t>• Supplies </a:t>
            </a:r>
            <a:r>
              <a:rPr lang="en-US" sz="1600" i="1" dirty="0">
                <a:latin typeface="Calibri" panose="020F0502020204030204" pitchFamily="34" charset="0"/>
                <a:cs typeface="Angsana New" pitchFamily="18" charset="-34"/>
              </a:rPr>
              <a:t>quarterly financial report • Writes checks, makes deposits and balances account • Provides written receipts for cash payments.</a:t>
            </a:r>
          </a:p>
          <a:p>
            <a:r>
              <a:rPr lang="en-US" sz="2400" b="1" i="1" dirty="0" smtClean="0">
                <a:latin typeface="Calibri" panose="020F0502020204030204" pitchFamily="34" charset="0"/>
                <a:cs typeface="Angsana New" pitchFamily="18" charset="-34"/>
              </a:rPr>
              <a:t>Committee Position:</a:t>
            </a:r>
            <a:endParaRPr lang="en-US" sz="2400" b="1" i="1" dirty="0">
              <a:latin typeface="Calibri" panose="020F0502020204030204" pitchFamily="34" charset="0"/>
              <a:cs typeface="Angsana New" pitchFamily="18" charset="-34"/>
            </a:endParaRPr>
          </a:p>
          <a:p>
            <a:pPr lvl="1"/>
            <a:r>
              <a:rPr lang="en-US" sz="2000" i="1" dirty="0" smtClean="0">
                <a:latin typeface="Calibri" panose="020F0502020204030204" pitchFamily="34" charset="0"/>
                <a:cs typeface="Angsana New" pitchFamily="18" charset="-34"/>
              </a:rPr>
              <a:t>Neighborhood Watch Chair</a:t>
            </a:r>
          </a:p>
          <a:p>
            <a:pPr lvl="2"/>
            <a:r>
              <a:rPr lang="en-US" sz="1400" i="1" dirty="0" smtClean="0">
                <a:latin typeface="Calibri" panose="020F0502020204030204" pitchFamily="34" charset="0"/>
                <a:cs typeface="Angsana New" pitchFamily="18" charset="-34"/>
              </a:rPr>
              <a:t>Duties listed within Neighborhood Watch section of the slides.</a:t>
            </a:r>
          </a:p>
        </p:txBody>
      </p:sp>
      <p:sp>
        <p:nvSpPr>
          <p:cNvPr id="4" name="Title 1"/>
          <p:cNvSpPr>
            <a:spLocks noGrp="1"/>
          </p:cNvSpPr>
          <p:nvPr>
            <p:ph type="title"/>
          </p:nvPr>
        </p:nvSpPr>
        <p:spPr>
          <a:xfrm>
            <a:off x="914400" y="533400"/>
            <a:ext cx="6172200" cy="685800"/>
          </a:xfrm>
          <a:solidFill>
            <a:srgbClr val="C2E49C"/>
          </a:solidFill>
          <a:ln w="38100">
            <a:solidFill>
              <a:schemeClr val="tx1"/>
            </a:solidFill>
            <a:prstDash val="solid"/>
          </a:ln>
        </p:spPr>
        <p:txBody>
          <a:bodyPr>
            <a:normAutofit/>
          </a:bodyPr>
          <a:lstStyle/>
          <a:p>
            <a:r>
              <a:rPr lang="en-US" sz="3600" b="1" i="1" dirty="0" smtClean="0">
                <a:solidFill>
                  <a:srgbClr val="008000"/>
                </a:solidFill>
                <a:latin typeface="Calibri" panose="020F0502020204030204" pitchFamily="34" charset="0"/>
                <a:cs typeface="Angsana New" pitchFamily="18" charset="-34"/>
              </a:rPr>
              <a:t>Open Positions</a:t>
            </a:r>
            <a:endParaRPr lang="en-US" sz="3600" b="1" i="1" dirty="0">
              <a:solidFill>
                <a:srgbClr val="008000"/>
              </a:solidFill>
              <a:latin typeface="Calibri" panose="020F0502020204030204" pitchFamily="34" charset="0"/>
            </a:endParaRPr>
          </a:p>
        </p:txBody>
      </p:sp>
      <p:pic>
        <p:nvPicPr>
          <p:cNvPr id="5" name="Picture 6"/>
          <p:cNvPicPr>
            <a:picLocks noChangeAspect="1" noChangeArrowheads="1"/>
          </p:cNvPicPr>
          <p:nvPr/>
        </p:nvPicPr>
        <p:blipFill>
          <a:blip r:embed="rId2" cstate="print"/>
          <a:srcRect l="42969" t="32292" r="24219" b="15625"/>
          <a:stretch>
            <a:fillRect/>
          </a:stretch>
        </p:blipFill>
        <p:spPr bwMode="auto">
          <a:xfrm>
            <a:off x="152400" y="228602"/>
            <a:ext cx="762000" cy="907143"/>
          </a:xfrm>
          <a:prstGeom prst="rect">
            <a:avLst/>
          </a:prstGeom>
          <a:noFill/>
          <a:ln w="9525">
            <a:noFill/>
            <a:miter lim="800000"/>
            <a:headEnd/>
            <a:tailEnd/>
          </a:ln>
        </p:spPr>
      </p:pic>
    </p:spTree>
    <p:extLst>
      <p:ext uri="{BB962C8B-B14F-4D97-AF65-F5344CB8AC3E}">
        <p14:creationId xmlns:p14="http://schemas.microsoft.com/office/powerpoint/2010/main" val="2156547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0292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Financial Report</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304800" y="1447800"/>
            <a:ext cx="4114800" cy="4144863"/>
          </a:xfrm>
        </p:spPr>
        <p:txBody>
          <a:bodyPr>
            <a:normAutofit/>
          </a:bodyPr>
          <a:lstStyle/>
          <a:p>
            <a:r>
              <a:rPr lang="en-US" sz="2400" i="1" dirty="0" smtClean="0">
                <a:latin typeface="Calibri" panose="020F0502020204030204" pitchFamily="34" charset="0"/>
              </a:rPr>
              <a:t>Revenue</a:t>
            </a:r>
          </a:p>
          <a:p>
            <a:r>
              <a:rPr lang="en-US" sz="2400" i="1" dirty="0" smtClean="0">
                <a:latin typeface="Calibri" panose="020F0502020204030204" pitchFamily="34" charset="0"/>
              </a:rPr>
              <a:t>Expenses</a:t>
            </a:r>
            <a:endParaRPr lang="en-US" sz="2400" i="1" dirty="0">
              <a:latin typeface="Calibri" panose="020F0502020204030204" pitchFamily="34" charset="0"/>
            </a:endParaRPr>
          </a:p>
          <a:p>
            <a:r>
              <a:rPr lang="en-US" sz="2400" i="1" dirty="0" smtClean="0">
                <a:latin typeface="Calibri" panose="020F0502020204030204" pitchFamily="34" charset="0"/>
              </a:rPr>
              <a:t>My </a:t>
            </a:r>
            <a:r>
              <a:rPr lang="en-US" sz="2400" i="1" dirty="0">
                <a:latin typeface="Calibri" panose="020F0502020204030204" pitchFamily="34" charset="0"/>
              </a:rPr>
              <a:t>Dues-Where did </a:t>
            </a:r>
            <a:r>
              <a:rPr lang="en-US" sz="2400" i="1" dirty="0" smtClean="0">
                <a:latin typeface="Calibri" panose="020F0502020204030204" pitchFamily="34" charset="0"/>
              </a:rPr>
              <a:t>they go</a:t>
            </a:r>
            <a:r>
              <a:rPr lang="en-US" sz="2400" i="1" dirty="0">
                <a:latin typeface="Calibri" panose="020F0502020204030204" pitchFamily="34" charset="0"/>
              </a:rPr>
              <a:t>?</a:t>
            </a:r>
          </a:p>
          <a:p>
            <a:r>
              <a:rPr lang="en-US" sz="2400" i="1" dirty="0">
                <a:latin typeface="Calibri" panose="020F0502020204030204" pitchFamily="34" charset="0"/>
              </a:rPr>
              <a:t>Balance </a:t>
            </a:r>
            <a:r>
              <a:rPr lang="en-US" sz="2400" i="1" dirty="0" smtClean="0">
                <a:latin typeface="Calibri" panose="020F0502020204030204" pitchFamily="34" charset="0"/>
              </a:rPr>
              <a:t>Sheet</a:t>
            </a:r>
          </a:p>
          <a:p>
            <a:r>
              <a:rPr lang="en-US" sz="2400" i="1" dirty="0" smtClean="0">
                <a:latin typeface="Calibri" panose="020F0502020204030204" pitchFamily="34" charset="0"/>
              </a:rPr>
              <a:t>2016-2017 Budget</a:t>
            </a:r>
          </a:p>
          <a:p>
            <a:pPr>
              <a:buNone/>
            </a:pPr>
            <a:endParaRPr lang="en-US" sz="2400" i="1" dirty="0">
              <a:latin typeface="Calibri" panose="020F0502020204030204" pitchFamily="34" charset="0"/>
            </a:endParaRPr>
          </a:p>
          <a:p>
            <a:endParaRPr lang="en-US" sz="2400" i="1" dirty="0">
              <a:latin typeface="Calibri" panose="020F0502020204030204" pitchFamily="34" charset="0"/>
            </a:endParaRPr>
          </a:p>
          <a:p>
            <a:endParaRPr lang="en-US" dirty="0"/>
          </a:p>
        </p:txBody>
      </p:sp>
      <p:pic>
        <p:nvPicPr>
          <p:cNvPr id="4" name="Picture 6"/>
          <p:cNvPicPr>
            <a:picLocks noChangeAspect="1" noChangeArrowheads="1"/>
          </p:cNvPicPr>
          <p:nvPr/>
        </p:nvPicPr>
        <p:blipFill>
          <a:blip r:embed="rId2" cstate="print"/>
          <a:srcRect l="42969" t="32292" r="24219" b="15625"/>
          <a:stretch>
            <a:fillRect/>
          </a:stretch>
        </p:blipFill>
        <p:spPr bwMode="auto">
          <a:xfrm>
            <a:off x="152400" y="304801"/>
            <a:ext cx="762000" cy="907143"/>
          </a:xfrm>
          <a:prstGeom prst="rect">
            <a:avLst/>
          </a:prstGeom>
          <a:noFill/>
          <a:ln w="9525">
            <a:noFill/>
            <a:miter lim="800000"/>
            <a:headEnd/>
            <a:tailEnd/>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752600"/>
            <a:ext cx="4114800" cy="3840063"/>
          </a:xfrm>
          <a:prstGeom prst="rect">
            <a:avLst/>
          </a:prstGeom>
        </p:spPr>
      </p:pic>
    </p:spTree>
    <p:extLst>
      <p:ext uri="{BB962C8B-B14F-4D97-AF65-F5344CB8AC3E}">
        <p14:creationId xmlns:p14="http://schemas.microsoft.com/office/powerpoint/2010/main" val="424282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66294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2016 Financial Review - Revenue</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304800" y="1447800"/>
            <a:ext cx="8686800" cy="4724400"/>
          </a:xfrm>
        </p:spPr>
        <p:txBody>
          <a:bodyPr>
            <a:normAutofit/>
          </a:bodyPr>
          <a:lstStyle/>
          <a:p>
            <a:pPr marL="0" indent="0">
              <a:buNone/>
            </a:pPr>
            <a:endParaRPr lang="en-US" dirty="0" smtClean="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35593768"/>
              </p:ext>
            </p:extLst>
          </p:nvPr>
        </p:nvGraphicFramePr>
        <p:xfrm>
          <a:off x="522767" y="1295400"/>
          <a:ext cx="8001001" cy="5334001"/>
        </p:xfrm>
        <a:graphic>
          <a:graphicData uri="http://schemas.openxmlformats.org/drawingml/2006/table">
            <a:tbl>
              <a:tblPr>
                <a:tableStyleId>{5C22544A-7EE6-4342-B048-85BDC9FD1C3A}</a:tableStyleId>
              </a:tblPr>
              <a:tblGrid>
                <a:gridCol w="4131809"/>
                <a:gridCol w="1435628"/>
                <a:gridCol w="1102983"/>
                <a:gridCol w="1330581"/>
              </a:tblGrid>
              <a:tr h="1308337">
                <a:tc>
                  <a:txBody>
                    <a:bodyPr/>
                    <a:lstStyle/>
                    <a:p>
                      <a:pPr algn="l" fontAlgn="b"/>
                      <a:r>
                        <a:rPr lang="en-US" sz="1400" u="none" strike="noStrike" dirty="0">
                          <a:effectLst/>
                        </a:rPr>
                        <a:t>INCOME</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Budgeted Amount </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Actual Amount </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Difference </a:t>
                      </a:r>
                      <a:r>
                        <a:rPr lang="en-US" sz="1400" u="none" strike="noStrike" dirty="0" smtClean="0">
                          <a:effectLst/>
                        </a:rPr>
                        <a:t> = </a:t>
                      </a:r>
                      <a:r>
                        <a:rPr lang="en-US" sz="1400" u="none" strike="noStrike" dirty="0">
                          <a:effectLst/>
                        </a:rPr>
                        <a:t>Actual - Budgeted</a:t>
                      </a:r>
                      <a:endParaRPr lang="en-US" sz="1400" b="1" i="0" u="none" strike="noStrike" dirty="0">
                        <a:solidFill>
                          <a:srgbClr val="000000"/>
                        </a:solidFill>
                        <a:effectLst/>
                        <a:latin typeface="Arial" panose="020B0604020202020204" pitchFamily="34" charset="0"/>
                      </a:endParaRPr>
                    </a:p>
                  </a:txBody>
                  <a:tcPr marL="9525" marR="9525" marT="9525" marB="0" anchor="b"/>
                </a:tc>
              </a:tr>
              <a:tr h="503208">
                <a:tc>
                  <a:txBody>
                    <a:bodyPr/>
                    <a:lstStyle/>
                    <a:p>
                      <a:pPr algn="l" fontAlgn="b"/>
                      <a:r>
                        <a:rPr lang="en-US" sz="1400" u="none" strike="noStrike" dirty="0">
                          <a:effectLst/>
                        </a:rPr>
                        <a:t>Starting Funds</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6,668.75</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6,668.75</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0.00</a:t>
                      </a:r>
                      <a:endParaRPr lang="en-US" sz="1400" b="0" i="0" u="none" strike="noStrike" dirty="0">
                        <a:solidFill>
                          <a:srgbClr val="000000"/>
                        </a:solidFill>
                        <a:effectLst/>
                        <a:latin typeface="Arial" panose="020B0604020202020204" pitchFamily="34" charset="0"/>
                      </a:endParaRPr>
                    </a:p>
                  </a:txBody>
                  <a:tcPr marL="9525" marR="9525" marT="9525" marB="0" anchor="b"/>
                </a:tc>
              </a:tr>
              <a:tr h="503208">
                <a:tc>
                  <a:txBody>
                    <a:bodyPr/>
                    <a:lstStyle/>
                    <a:p>
                      <a:pPr algn="l" fontAlgn="b"/>
                      <a:r>
                        <a:rPr lang="en-US" sz="1400" u="none" strike="noStrike" dirty="0">
                          <a:effectLst/>
                        </a:rPr>
                        <a:t>2014-2015 Dues (176 Homes + 8 Vacant lots)</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85,480.00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88,005.68</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2,525.68</a:t>
                      </a:r>
                      <a:endParaRPr lang="en-US" sz="1400" b="0" i="0" u="none" strike="noStrike">
                        <a:solidFill>
                          <a:srgbClr val="000000"/>
                        </a:solidFill>
                        <a:effectLst/>
                        <a:latin typeface="Arial" panose="020B0604020202020204" pitchFamily="34" charset="0"/>
                      </a:endParaRPr>
                    </a:p>
                  </a:txBody>
                  <a:tcPr marL="9525" marR="9525" marT="9525" marB="0" anchor="b"/>
                </a:tc>
              </a:tr>
              <a:tr h="503208">
                <a:tc>
                  <a:txBody>
                    <a:bodyPr/>
                    <a:lstStyle/>
                    <a:p>
                      <a:pPr algn="l" fontAlgn="b"/>
                      <a:r>
                        <a:rPr lang="en-US" sz="1400" u="none" strike="noStrike" dirty="0">
                          <a:effectLst/>
                        </a:rPr>
                        <a:t>Clubhouse Rentals</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2,500.00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2,925.00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425.00</a:t>
                      </a:r>
                      <a:endParaRPr lang="en-US" sz="1400" b="0" i="0" u="none" strike="noStrike">
                        <a:solidFill>
                          <a:srgbClr val="000000"/>
                        </a:solidFill>
                        <a:effectLst/>
                        <a:latin typeface="Arial" panose="020B0604020202020204" pitchFamily="34" charset="0"/>
                      </a:endParaRPr>
                    </a:p>
                  </a:txBody>
                  <a:tcPr marL="9525" marR="9525" marT="9525" marB="0" anchor="b"/>
                </a:tc>
              </a:tr>
              <a:tr h="503208">
                <a:tc>
                  <a:txBody>
                    <a:bodyPr/>
                    <a:lstStyle/>
                    <a:p>
                      <a:pPr algn="l" fontAlgn="b"/>
                      <a:r>
                        <a:rPr lang="en-US" sz="1400" u="none" strike="noStrike">
                          <a:effectLst/>
                        </a:rPr>
                        <a:t>Miscellaneous Income (Late Fees)</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150.00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1,310.00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1,160.00</a:t>
                      </a:r>
                      <a:endParaRPr lang="en-US" sz="1400" b="0" i="0" u="none" strike="noStrike">
                        <a:solidFill>
                          <a:srgbClr val="000000"/>
                        </a:solidFill>
                        <a:effectLst/>
                        <a:latin typeface="Arial" panose="020B0604020202020204" pitchFamily="34" charset="0"/>
                      </a:endParaRPr>
                    </a:p>
                  </a:txBody>
                  <a:tcPr marL="9525" marR="9525" marT="9525" marB="0" anchor="b"/>
                </a:tc>
              </a:tr>
              <a:tr h="503208">
                <a:tc>
                  <a:txBody>
                    <a:bodyPr/>
                    <a:lstStyle/>
                    <a:p>
                      <a:pPr algn="l" fontAlgn="b"/>
                      <a:r>
                        <a:rPr lang="en-US" sz="1400" u="none" strike="noStrike">
                          <a:effectLst/>
                        </a:rPr>
                        <a:t>Miscellaneous Income (Interest/Fines)</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80.00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121.38</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41.38</a:t>
                      </a:r>
                      <a:endParaRPr lang="en-US" sz="1400" b="0" i="0" u="none" strike="noStrike" dirty="0">
                        <a:solidFill>
                          <a:srgbClr val="000000"/>
                        </a:solidFill>
                        <a:effectLst/>
                        <a:latin typeface="Arial" panose="020B0604020202020204" pitchFamily="34" charset="0"/>
                      </a:endParaRPr>
                    </a:p>
                  </a:txBody>
                  <a:tcPr marL="9525" marR="9525" marT="9525" marB="0" anchor="b"/>
                </a:tc>
              </a:tr>
              <a:tr h="503208">
                <a:tc>
                  <a:txBody>
                    <a:bodyPr/>
                    <a:lstStyle/>
                    <a:p>
                      <a:pPr algn="l" fontAlgn="b"/>
                      <a:r>
                        <a:rPr lang="en-US" sz="1400" u="none" strike="noStrike">
                          <a:effectLst/>
                        </a:rPr>
                        <a:t>Miscellaneous Income (ACS-Cards)</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110.00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60.00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-50.00</a:t>
                      </a:r>
                      <a:endParaRPr lang="en-US" sz="1400" b="0" i="0" u="none" strike="noStrike" dirty="0">
                        <a:solidFill>
                          <a:srgbClr val="000000"/>
                        </a:solidFill>
                        <a:effectLst/>
                        <a:latin typeface="Arial" panose="020B0604020202020204" pitchFamily="34" charset="0"/>
                      </a:endParaRPr>
                    </a:p>
                  </a:txBody>
                  <a:tcPr marL="9525" marR="9525" marT="9525" marB="0" anchor="b"/>
                </a:tc>
              </a:tr>
              <a:tr h="503208">
                <a:tc>
                  <a:txBody>
                    <a:bodyPr/>
                    <a:lstStyle/>
                    <a:p>
                      <a:pPr algn="l" fontAlgn="b"/>
                      <a:r>
                        <a:rPr lang="en-US" sz="1400" u="none" strike="noStrike" dirty="0">
                          <a:effectLst/>
                        </a:rPr>
                        <a:t>TOTAL INCOME</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a:t>
                      </a:r>
                      <a:r>
                        <a:rPr lang="en-US" sz="1400" u="none" strike="noStrike" dirty="0" smtClean="0">
                          <a:effectLst/>
                        </a:rPr>
                        <a:t>  </a:t>
                      </a:r>
                      <a:r>
                        <a:rPr lang="en-US" sz="1400" u="none" strike="noStrike" dirty="0">
                          <a:effectLst/>
                        </a:rPr>
                        <a:t>94,988.75 </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$ 99,090.81 </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4,102.06 </a:t>
                      </a:r>
                      <a:endParaRPr lang="en-US" sz="1400" b="1" i="0" u="none" strike="noStrike" dirty="0">
                        <a:solidFill>
                          <a:srgbClr val="000000"/>
                        </a:solidFill>
                        <a:effectLst/>
                        <a:latin typeface="Arial" panose="020B0604020202020204" pitchFamily="34" charset="0"/>
                      </a:endParaRPr>
                    </a:p>
                  </a:txBody>
                  <a:tcPr marL="9525" marR="9525" marT="9525" marB="0" anchor="b"/>
                </a:tc>
              </a:tr>
              <a:tr h="503208">
                <a:tc>
                  <a:txBody>
                    <a:bodyPr/>
                    <a:lstStyle/>
                    <a:p>
                      <a:pPr algn="l"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a:t>
                      </a:r>
                      <a:endParaRPr lang="en-US" sz="1400" b="0" i="0" u="none" strike="noStrike" dirty="0">
                        <a:solidFill>
                          <a:srgbClr val="000000"/>
                        </a:solidFill>
                        <a:effectLst/>
                        <a:latin typeface="Arial" panose="020B0604020202020204" pitchFamily="34" charset="0"/>
                      </a:endParaRPr>
                    </a:p>
                  </a:txBody>
                  <a:tcPr marL="9525" marR="9525" marT="9525" marB="0" anchor="b"/>
                </a:tc>
              </a:tr>
            </a:tbl>
          </a:graphicData>
        </a:graphic>
      </p:graphicFrame>
    </p:spTree>
    <p:extLst>
      <p:ext uri="{BB962C8B-B14F-4D97-AF65-F5344CB8AC3E}">
        <p14:creationId xmlns:p14="http://schemas.microsoft.com/office/powerpoint/2010/main" val="2195992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685800"/>
          </a:xfrm>
          <a:solidFill>
            <a:srgbClr val="C2E49C"/>
          </a:solidFill>
          <a:ln w="38100">
            <a:solidFill>
              <a:schemeClr val="tx1"/>
            </a:solidFill>
            <a:prstDash val="solid"/>
          </a:ln>
        </p:spPr>
        <p:txBody>
          <a:bodyPr>
            <a:normAutofit fontScale="90000"/>
          </a:bodyPr>
          <a:lstStyle/>
          <a:p>
            <a:r>
              <a:rPr lang="en-US" b="1" i="1" dirty="0" smtClean="0">
                <a:solidFill>
                  <a:srgbClr val="008000"/>
                </a:solidFill>
                <a:latin typeface="Calibri" panose="020F0502020204030204" pitchFamily="34" charset="0"/>
              </a:rPr>
              <a:t>2016 Financial Review – Expenses</a:t>
            </a:r>
            <a:endParaRPr lang="en-US" b="1" i="1" dirty="0">
              <a:solidFill>
                <a:srgbClr val="008000"/>
              </a:solidFill>
              <a:latin typeface="Calibri" panose="020F0502020204030204" pitchFamily="34" charset="0"/>
            </a:endParaRPr>
          </a:p>
        </p:txBody>
      </p:sp>
      <p:sp>
        <p:nvSpPr>
          <p:cNvPr id="3" name="Content Placeholder 2"/>
          <p:cNvSpPr>
            <a:spLocks noGrp="1"/>
          </p:cNvSpPr>
          <p:nvPr>
            <p:ph sz="quarter" idx="1"/>
          </p:nvPr>
        </p:nvSpPr>
        <p:spPr>
          <a:xfrm>
            <a:off x="304800" y="1219200"/>
            <a:ext cx="8686800" cy="4724400"/>
          </a:xfrm>
        </p:spPr>
        <p:txBody>
          <a:bodyPr>
            <a:normAutofit/>
          </a:bodyPr>
          <a:lstStyle/>
          <a:p>
            <a:pPr>
              <a:buNone/>
            </a:pPr>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91907073"/>
              </p:ext>
            </p:extLst>
          </p:nvPr>
        </p:nvGraphicFramePr>
        <p:xfrm>
          <a:off x="533400" y="1123946"/>
          <a:ext cx="8153400" cy="5353055"/>
        </p:xfrm>
        <a:graphic>
          <a:graphicData uri="http://schemas.openxmlformats.org/drawingml/2006/table">
            <a:tbl>
              <a:tblPr>
                <a:tableStyleId>{5C22544A-7EE6-4342-B048-85BDC9FD1C3A}</a:tableStyleId>
              </a:tblPr>
              <a:tblGrid>
                <a:gridCol w="4210509"/>
                <a:gridCol w="1462973"/>
                <a:gridCol w="1123991"/>
                <a:gridCol w="1355927"/>
              </a:tblGrid>
              <a:tr h="710100">
                <a:tc>
                  <a:txBody>
                    <a:bodyPr/>
                    <a:lstStyle/>
                    <a:p>
                      <a:pPr algn="l" fontAlgn="b"/>
                      <a:r>
                        <a:rPr lang="en-US" sz="1400" u="none" strike="noStrike" dirty="0">
                          <a:effectLst/>
                        </a:rPr>
                        <a:t>EXPENSES</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Budgeted Amount </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Actual Amount </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Difference ($) = Actual - Budgeted</a:t>
                      </a:r>
                      <a:endParaRPr lang="en-US" sz="1400" b="1" i="0" u="none" strike="noStrike">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dirty="0">
                          <a:effectLst/>
                        </a:rPr>
                        <a:t>Huntsville Utilities</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6,350.00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6,333.20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16.80</a:t>
                      </a:r>
                      <a:endParaRPr lang="en-US" sz="1400" b="0" i="0" u="none" strike="noStrike">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dirty="0">
                          <a:effectLst/>
                        </a:rPr>
                        <a:t>Harvest-Monrovia Water</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6,350.00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6,371.68</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-21.68</a:t>
                      </a:r>
                      <a:endParaRPr lang="en-US" sz="1400" b="0" i="0" u="none" strike="noStrike">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dirty="0">
                          <a:effectLst/>
                        </a:rPr>
                        <a:t>Pool Service &amp; Supplies</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6,700.00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6,280.00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420.00</a:t>
                      </a:r>
                      <a:endParaRPr lang="en-US" sz="1400" b="0" i="0" u="none" strike="noStrike">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dirty="0">
                          <a:effectLst/>
                        </a:rPr>
                        <a:t>Lawn/Grounds Service/</a:t>
                      </a:r>
                      <a:r>
                        <a:rPr lang="en-US" sz="1400" u="none" strike="noStrike" dirty="0" err="1">
                          <a:effectLst/>
                        </a:rPr>
                        <a:t>Mtnc</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33,600.00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33,501.00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99.00</a:t>
                      </a:r>
                      <a:endParaRPr lang="en-US" sz="1400" b="0" i="0" u="none" strike="noStrike">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dirty="0">
                          <a:effectLst/>
                        </a:rPr>
                        <a:t>Insurance</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6,000.00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6,261.00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-261.00</a:t>
                      </a:r>
                      <a:endParaRPr lang="en-US" sz="1400" b="0" i="0" u="none" strike="noStrike">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a:effectLst/>
                        </a:rPr>
                        <a:t>Clubhouse Supplies &amp; Cleaning</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1,900.00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1,261.34</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638.66</a:t>
                      </a:r>
                      <a:endParaRPr lang="en-US" sz="1400" b="0" i="0" u="none" strike="noStrike">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a:effectLst/>
                        </a:rPr>
                        <a:t>Property Taxes</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2,121.00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2,120.67</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0.33</a:t>
                      </a:r>
                      <a:endParaRPr lang="en-US" sz="1400" b="0" i="0" u="none" strike="noStrike">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a:effectLst/>
                        </a:rPr>
                        <a:t>Legal Fees</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500.00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51.50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448.50</a:t>
                      </a:r>
                      <a:endParaRPr lang="en-US" sz="1400" b="0" i="0" u="none" strike="noStrike">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dirty="0">
                          <a:effectLst/>
                        </a:rPr>
                        <a:t>Security Patrols</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1,000.00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1,125.00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-125.00</a:t>
                      </a:r>
                      <a:endParaRPr lang="en-US" sz="1400" b="0" i="0" u="none" strike="noStrike">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dirty="0">
                          <a:effectLst/>
                        </a:rPr>
                        <a:t>Tax Preparation</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150.00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175.00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-25.00</a:t>
                      </a:r>
                      <a:endParaRPr lang="en-US" sz="1400" b="0" i="0" u="none" strike="noStrike" dirty="0">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a:effectLst/>
                        </a:rPr>
                        <a:t>Neighborhood Improvements</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13,717.75</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13,187.00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530.75</a:t>
                      </a:r>
                      <a:endParaRPr lang="en-US" sz="1400" b="0" i="0" u="none" strike="noStrike" dirty="0">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a:effectLst/>
                        </a:rPr>
                        <a:t>Social Committee</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1,500.00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1,500.00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0.00</a:t>
                      </a:r>
                      <a:endParaRPr lang="en-US" sz="1400" b="0" i="0" u="none" strike="noStrike" dirty="0">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a:effectLst/>
                        </a:rPr>
                        <a:t>Miscellaneous/copies/mail</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700.00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227.74</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472.26</a:t>
                      </a:r>
                      <a:endParaRPr lang="en-US" sz="1400" b="0" i="0" u="none" strike="noStrike" dirty="0">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a:effectLst/>
                        </a:rPr>
                        <a:t>Pond Care &amp; Maint.</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600.00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327.67</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272.33</a:t>
                      </a:r>
                      <a:endParaRPr lang="en-US" sz="1400" b="0" i="0" u="none" strike="noStrike" dirty="0">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a:effectLst/>
                        </a:rPr>
                        <a:t>Repair to Common Assets</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8,800.00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8,341.37</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458.63</a:t>
                      </a:r>
                      <a:endParaRPr lang="en-US" sz="1400" b="0" i="0" u="none" strike="noStrike" dirty="0">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a:effectLst/>
                        </a:rPr>
                        <a:t>Contingency Reserve</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5,000.00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a:effectLst/>
                        </a:rPr>
                        <a:t>5,000.00</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0.00</a:t>
                      </a:r>
                      <a:endParaRPr lang="en-US" sz="1400" b="0" i="0" u="none" strike="noStrike" dirty="0">
                        <a:solidFill>
                          <a:srgbClr val="000000"/>
                        </a:solidFill>
                        <a:effectLst/>
                        <a:latin typeface="Arial" panose="020B0604020202020204" pitchFamily="34" charset="0"/>
                      </a:endParaRPr>
                    </a:p>
                  </a:txBody>
                  <a:tcPr marL="9525" marR="9525" marT="9525" marB="0" anchor="b"/>
                </a:tc>
              </a:tr>
              <a:tr h="273115">
                <a:tc>
                  <a:txBody>
                    <a:bodyPr/>
                    <a:lstStyle/>
                    <a:p>
                      <a:pPr algn="l" fontAlgn="b"/>
                      <a:r>
                        <a:rPr lang="en-US" sz="1400" u="none" strike="noStrike" dirty="0">
                          <a:effectLst/>
                        </a:rPr>
                        <a:t> </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94,988.75 </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$ 92,064.17 </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2,924.58 </a:t>
                      </a:r>
                      <a:endParaRPr lang="en-US" sz="1400" b="1" i="0" u="none" strike="noStrike" dirty="0">
                        <a:solidFill>
                          <a:srgbClr val="000000"/>
                        </a:solidFill>
                        <a:effectLst/>
                        <a:latin typeface="Arial" panose="020B0604020202020204" pitchFamily="34" charset="0"/>
                      </a:endParaRPr>
                    </a:p>
                  </a:txBody>
                  <a:tcPr marL="9525" marR="9525" marT="9525" marB="0" anchor="b"/>
                </a:tc>
              </a:tr>
            </a:tbl>
          </a:graphicData>
        </a:graphic>
      </p:graphicFrame>
    </p:spTree>
    <p:extLst>
      <p:ext uri="{BB962C8B-B14F-4D97-AF65-F5344CB8AC3E}">
        <p14:creationId xmlns:p14="http://schemas.microsoft.com/office/powerpoint/2010/main" val="1754969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Equity</Template>
  <TotalTime>2017</TotalTime>
  <Words>1562</Words>
  <Application>Microsoft Office PowerPoint</Application>
  <PresentationFormat>On-screen Show (4:3)</PresentationFormat>
  <Paragraphs>513</Paragraphs>
  <Slides>37</Slides>
  <Notes>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Equity</vt:lpstr>
      <vt:lpstr> Kelly Plantation  Homeowners Association </vt:lpstr>
      <vt:lpstr>Agenda</vt:lpstr>
      <vt:lpstr>Introductions</vt:lpstr>
      <vt:lpstr>Kelly Plantation - Information</vt:lpstr>
      <vt:lpstr>Year-in Review</vt:lpstr>
      <vt:lpstr>Open Positions</vt:lpstr>
      <vt:lpstr>Financial Report</vt:lpstr>
      <vt:lpstr>2016 Financial Review - Revenue</vt:lpstr>
      <vt:lpstr>2016 Financial Review – Expenses</vt:lpstr>
      <vt:lpstr>2016 Financial Review – Dues Breakout</vt:lpstr>
      <vt:lpstr>2016 Financial Review  - Balance Sheet</vt:lpstr>
      <vt:lpstr>2016-2017 Projected Budget</vt:lpstr>
      <vt:lpstr>Grounds Report</vt:lpstr>
      <vt:lpstr>Grounds Report</vt:lpstr>
      <vt:lpstr>Grounds Report</vt:lpstr>
      <vt:lpstr>Grounds Report</vt:lpstr>
      <vt:lpstr>Grounds Report</vt:lpstr>
      <vt:lpstr>Grounds Report</vt:lpstr>
      <vt:lpstr>Grounds Report</vt:lpstr>
      <vt:lpstr>Grounds Report- Maintenance </vt:lpstr>
      <vt:lpstr>Grounds Report</vt:lpstr>
      <vt:lpstr>Grounds Report – Project Planning 2017</vt:lpstr>
      <vt:lpstr>Facilities Report</vt:lpstr>
      <vt:lpstr>Facilities Report - Improvements</vt:lpstr>
      <vt:lpstr>Facilities Report - Repairs</vt:lpstr>
      <vt:lpstr>Facilities Report – “Routine Maintenance”</vt:lpstr>
      <vt:lpstr>Facilities Report – “Items On the Watch”</vt:lpstr>
      <vt:lpstr>Covenants Report</vt:lpstr>
      <vt:lpstr>Architectural Committee Report</vt:lpstr>
      <vt:lpstr>Your Neighborhood Watch Program</vt:lpstr>
      <vt:lpstr>PowerPoint Presentation</vt:lpstr>
      <vt:lpstr>Introductions</vt:lpstr>
      <vt:lpstr>Introductions</vt:lpstr>
      <vt:lpstr>PowerPoint Presentation</vt:lpstr>
      <vt:lpstr>Tools and Information</vt:lpstr>
      <vt:lpstr>Event Committee Report</vt:lpstr>
      <vt:lpstr>Closing Remarks</vt:lpstr>
    </vt:vector>
  </TitlesOfParts>
  <Company>The Boeing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Kelly Plantation Homeowners Assoc.</dc:title>
  <dc:creator>Baker, Antonia J (MSFC)</dc:creator>
  <cp:lastModifiedBy>Lyssa</cp:lastModifiedBy>
  <cp:revision>331</cp:revision>
  <dcterms:created xsi:type="dcterms:W3CDTF">2013-09-05T11:49:41Z</dcterms:created>
  <dcterms:modified xsi:type="dcterms:W3CDTF">2018-05-14T03:06:53Z</dcterms:modified>
</cp:coreProperties>
</file>