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0"/>
  </p:notesMasterIdLst>
  <p:sldIdLst>
    <p:sldId id="256" r:id="rId2"/>
    <p:sldId id="257" r:id="rId3"/>
    <p:sldId id="383" r:id="rId4"/>
    <p:sldId id="281" r:id="rId5"/>
    <p:sldId id="386" r:id="rId6"/>
    <p:sldId id="355" r:id="rId7"/>
    <p:sldId id="361" r:id="rId8"/>
    <p:sldId id="387" r:id="rId9"/>
    <p:sldId id="388" r:id="rId10"/>
    <p:sldId id="389" r:id="rId11"/>
    <p:sldId id="403"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02" r:id="rId26"/>
    <p:sldId id="385" r:id="rId27"/>
    <p:sldId id="390" r:id="rId28"/>
    <p:sldId id="393" r:id="rId29"/>
    <p:sldId id="394" r:id="rId30"/>
    <p:sldId id="395" r:id="rId31"/>
    <p:sldId id="396" r:id="rId32"/>
    <p:sldId id="397" r:id="rId33"/>
    <p:sldId id="398" r:id="rId34"/>
    <p:sldId id="400" r:id="rId35"/>
    <p:sldId id="401" r:id="rId36"/>
    <p:sldId id="391" r:id="rId37"/>
    <p:sldId id="392" r:id="rId38"/>
    <p:sldId id="33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9C"/>
    <a:srgbClr val="66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7" autoAdjust="0"/>
    <p:restoredTop sz="88869" autoAdjust="0"/>
  </p:normalViewPr>
  <p:slideViewPr>
    <p:cSldViewPr showGuides="1">
      <p:cViewPr>
        <p:scale>
          <a:sx n="78" d="100"/>
          <a:sy n="78" d="100"/>
        </p:scale>
        <p:origin x="-121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688E3-958E-488F-9895-449D7ABE6B50}" type="datetimeFigureOut">
              <a:rPr lang="en-US" smtClean="0"/>
              <a:pPr/>
              <a:t>2/18/2019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2995D-E3F2-4828-AF6D-7F3AA4D0C752}" type="slidenum">
              <a:rPr lang="en-US" smtClean="0"/>
              <a:pPr/>
              <a:t>‹#›</a:t>
            </a:fld>
            <a:endParaRPr lang="en-US" dirty="0"/>
          </a:p>
        </p:txBody>
      </p:sp>
    </p:spTree>
    <p:extLst>
      <p:ext uri="{BB962C8B-B14F-4D97-AF65-F5344CB8AC3E}">
        <p14:creationId xmlns:p14="http://schemas.microsoft.com/office/powerpoint/2010/main" val="339638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2995D-E3F2-4828-AF6D-7F3AA4D0C752}" type="slidenum">
              <a:rPr lang="en-US" smtClean="0"/>
              <a:pPr/>
              <a:t>8</a:t>
            </a:fld>
            <a:endParaRPr lang="en-US" dirty="0"/>
          </a:p>
        </p:txBody>
      </p:sp>
    </p:spTree>
    <p:extLst>
      <p:ext uri="{BB962C8B-B14F-4D97-AF65-F5344CB8AC3E}">
        <p14:creationId xmlns:p14="http://schemas.microsoft.com/office/powerpoint/2010/main" val="2261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2995D-E3F2-4828-AF6D-7F3AA4D0C752}" type="slidenum">
              <a:rPr lang="en-US" smtClean="0"/>
              <a:pPr/>
              <a:t>10</a:t>
            </a:fld>
            <a:endParaRPr lang="en-US" dirty="0"/>
          </a:p>
        </p:txBody>
      </p:sp>
    </p:spTree>
    <p:extLst>
      <p:ext uri="{BB962C8B-B14F-4D97-AF65-F5344CB8AC3E}">
        <p14:creationId xmlns:p14="http://schemas.microsoft.com/office/powerpoint/2010/main" val="354658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5711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528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8292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2995D-E3F2-4828-AF6D-7F3AA4D0C752}" type="slidenum">
              <a:rPr lang="en-US" smtClean="0"/>
              <a:pPr/>
              <a:t>37</a:t>
            </a:fld>
            <a:endParaRPr lang="en-US" dirty="0"/>
          </a:p>
        </p:txBody>
      </p:sp>
    </p:spTree>
    <p:extLst>
      <p:ext uri="{BB962C8B-B14F-4D97-AF65-F5344CB8AC3E}">
        <p14:creationId xmlns:p14="http://schemas.microsoft.com/office/powerpoint/2010/main" val="197307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0C200AD-5839-4CCA-8AEC-0BEA91CF0905}" type="slidenum">
              <a:rPr lang="en-US" smtClean="0"/>
              <a:pPr/>
              <a:t>‹#›</a:t>
            </a:fld>
            <a:endParaRPr lang="en-US" dirty="0"/>
          </a:p>
        </p:txBody>
      </p:sp>
      <p:sp>
        <p:nvSpPr>
          <p:cNvPr id="7" name="Rectangle 6"/>
          <p:cNvSpPr/>
          <p:nvPr/>
        </p:nvSpPr>
        <p:spPr>
          <a:xfrm>
            <a:off x="62932" y="1449305"/>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2"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2"/>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2"/>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7" y="234147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7"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A0C200AD-5839-4CCA-8AEC-0BEA91CF090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200AD-5839-4CCA-8AEC-0BEA91CF0905}"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C200AD-5839-4CCA-8AEC-0BEA91CF0905}"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200AD-5839-4CCA-8AEC-0BEA91CF0905}"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981B1D-5AA9-4ADA-99BF-A5364AEE8522}" type="datetimeFigureOut">
              <a:rPr lang="en-US" smtClean="0"/>
              <a:pPr/>
              <a:t>2/18/2019</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A0C200AD-5839-4CCA-8AEC-0BEA91CF0905}"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9" y="465047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1" y="477322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9"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981B1D-5AA9-4ADA-99BF-A5364AEE8522}" type="datetimeFigureOut">
              <a:rPr lang="en-US" smtClean="0"/>
              <a:pPr/>
              <a:t>2/18/2019</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0C200AD-5839-4CCA-8AEC-0BEA91CF090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architecturalapproval@kellyplantationhoa.n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source=images&amp;cd=&amp;cad=rja&amp;docid=BDRsU2PZEH0awM&amp;tbnid=xRuBl9eEk9QB3M:&amp;ved=0CAgQjRwwAA&amp;url=http://www.hoffmanestates.org/index.aspx?page=337&amp;ei=2v80UvzFLoGk9ASXuoCwCQ&amp;psig=AFQjCNEVSGW6Srf6Sa167b6fm31YkDnspQ&amp;ust=1379291482811812"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12.wmf"/><Relationship Id="rId4" Type="http://schemas.openxmlformats.org/officeDocument/2006/relationships/image" Target="../media/image6.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groups/111454125545380/" TargetMode="External"/><Relationship Id="rId3" Type="http://schemas.openxmlformats.org/officeDocument/2006/relationships/hyperlink" Target="mailto:covenants@kellyplantationhoa.net" TargetMode="External"/><Relationship Id="rId7" Type="http://schemas.openxmlformats.org/officeDocument/2006/relationships/hyperlink" Target="mailto:neighborhoodwatch@kellyplantationhoa.net" TargetMode="External"/><Relationship Id="rId2" Type="http://schemas.openxmlformats.org/officeDocument/2006/relationships/hyperlink" Target="mailto:hoaboard@kellyplantationhoa.net" TargetMode="External"/><Relationship Id="rId1" Type="http://schemas.openxmlformats.org/officeDocument/2006/relationships/slideLayout" Target="../slideLayouts/slideLayout2.xml"/><Relationship Id="rId6" Type="http://schemas.openxmlformats.org/officeDocument/2006/relationships/hyperlink" Target="mailto:clubhousereservations@kellyplantationhoa.net" TargetMode="External"/><Relationship Id="rId5" Type="http://schemas.openxmlformats.org/officeDocument/2006/relationships/hyperlink" Target="mailto:Secretary@kellyplantationhoa.net" TargetMode="External"/><Relationship Id="rId10" Type="http://schemas.openxmlformats.org/officeDocument/2006/relationships/image" Target="../media/image2.png"/><Relationship Id="rId4" Type="http://schemas.openxmlformats.org/officeDocument/2006/relationships/hyperlink" Target="mailto:Architecturalapproval@kellyplantationhoa.net" TargetMode="External"/><Relationship Id="rId9" Type="http://schemas.openxmlformats.org/officeDocument/2006/relationships/hyperlink" Target="http://www.kellyplantationhoa.ne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352800"/>
            <a:ext cx="6400800" cy="1600200"/>
          </a:xfrm>
        </p:spPr>
        <p:txBody>
          <a:bodyPr>
            <a:normAutofit/>
          </a:bodyPr>
          <a:lstStyle/>
          <a:p>
            <a:r>
              <a:rPr lang="en-US" b="1" i="1" dirty="0" smtClean="0">
                <a:latin typeface="Albertus MT Lt" pitchFamily="18" charset="0"/>
              </a:rPr>
              <a:t>Annual Meeting</a:t>
            </a:r>
          </a:p>
          <a:p>
            <a:r>
              <a:rPr lang="en-US" b="1" i="1" dirty="0" smtClean="0">
                <a:latin typeface="Albertus MT Lt" pitchFamily="18" charset="0"/>
              </a:rPr>
              <a:t>October 25</a:t>
            </a:r>
            <a:r>
              <a:rPr lang="en-US" b="1" i="1" baseline="30000" dirty="0" smtClean="0">
                <a:latin typeface="Albertus MT Lt" pitchFamily="18" charset="0"/>
              </a:rPr>
              <a:t>th</a:t>
            </a:r>
            <a:r>
              <a:rPr lang="en-US" b="1" i="1" dirty="0" smtClean="0">
                <a:latin typeface="Albertus MT Lt" pitchFamily="18" charset="0"/>
              </a:rPr>
              <a:t>, 2018</a:t>
            </a:r>
          </a:p>
          <a:p>
            <a:r>
              <a:rPr lang="en-US" b="1" i="1" dirty="0" smtClean="0">
                <a:latin typeface="Albertus MT Lt" pitchFamily="18" charset="0"/>
              </a:rPr>
              <a:t>6:00 pm</a:t>
            </a:r>
            <a:endParaRPr lang="en-US" b="1" i="1" dirty="0">
              <a:latin typeface="Albertus MT Lt" pitchFamily="18" charset="0"/>
            </a:endParaRPr>
          </a:p>
        </p:txBody>
      </p:sp>
      <p:sp>
        <p:nvSpPr>
          <p:cNvPr id="2" name="Title 1"/>
          <p:cNvSpPr>
            <a:spLocks noGrp="1"/>
          </p:cNvSpPr>
          <p:nvPr>
            <p:ph type="ctrTitle"/>
          </p:nvPr>
        </p:nvSpPr>
        <p:spPr>
          <a:xfrm>
            <a:off x="685800" y="837241"/>
            <a:ext cx="7772400" cy="1829761"/>
          </a:xfrm>
        </p:spPr>
        <p:txBody>
          <a:bodyPr>
            <a:normAutofit fontScale="90000"/>
          </a:bodyPr>
          <a:lstStyle/>
          <a:p>
            <a:r>
              <a:rPr lang="en-US" dirty="0"/>
              <a:t/>
            </a:r>
            <a:br>
              <a:rPr lang="en-US" dirty="0"/>
            </a:br>
            <a:r>
              <a:rPr lang="en-US" i="1" dirty="0">
                <a:latin typeface="Albertus MT" pitchFamily="18" charset="0"/>
              </a:rPr>
              <a:t>Kelly Plantation </a:t>
            </a:r>
            <a:r>
              <a:rPr lang="en-US" i="1" dirty="0" smtClean="0">
                <a:latin typeface="Albertus MT" pitchFamily="18" charset="0"/>
              </a:rPr>
              <a:t/>
            </a:r>
            <a:br>
              <a:rPr lang="en-US" i="1" dirty="0" smtClean="0">
                <a:latin typeface="Albertus MT" pitchFamily="18" charset="0"/>
              </a:rPr>
            </a:br>
            <a:r>
              <a:rPr lang="en-US" i="1" dirty="0" smtClean="0">
                <a:latin typeface="Albertus MT" pitchFamily="18" charset="0"/>
              </a:rPr>
              <a:t>Homeowners Association </a:t>
            </a:r>
            <a:endParaRPr lang="en-US" i="1" dirty="0">
              <a:latin typeface="Albertus MT" pitchFamily="18" charset="0"/>
            </a:endParaRPr>
          </a:p>
        </p:txBody>
      </p:sp>
      <p:pic>
        <p:nvPicPr>
          <p:cNvPr id="9" name="Picture 6"/>
          <p:cNvPicPr>
            <a:picLocks noChangeAspect="1" noChangeArrowheads="1"/>
          </p:cNvPicPr>
          <p:nvPr/>
        </p:nvPicPr>
        <p:blipFill>
          <a:blip r:embed="rId2" cstate="print"/>
          <a:srcRect l="42969" t="32292" r="24219" b="15625"/>
          <a:stretch>
            <a:fillRect/>
          </a:stretch>
        </p:blipFill>
        <p:spPr bwMode="auto">
          <a:xfrm>
            <a:off x="228600" y="3352802"/>
            <a:ext cx="2514600" cy="2993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2" y="186272"/>
            <a:ext cx="7448548" cy="575728"/>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2018-2019 Projected Budget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90501" y="1710265"/>
            <a:ext cx="6515100" cy="4241800"/>
          </a:xfrm>
        </p:spPr>
        <p:txBody>
          <a:bodyPr>
            <a:normAutofit/>
          </a:bodyPr>
          <a:lstStyle/>
          <a:p>
            <a:endParaRPr lang="en-US" sz="2400" i="1" dirty="0"/>
          </a:p>
          <a:p>
            <a:pPr>
              <a:buNone/>
            </a:pPr>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8996846"/>
              </p:ext>
            </p:extLst>
          </p:nvPr>
        </p:nvGraphicFramePr>
        <p:xfrm>
          <a:off x="304800" y="762000"/>
          <a:ext cx="8458201" cy="5445658"/>
        </p:xfrm>
        <a:graphic>
          <a:graphicData uri="http://schemas.openxmlformats.org/drawingml/2006/table">
            <a:tbl>
              <a:tblPr>
                <a:tableStyleId>{5C22544A-7EE6-4342-B048-85BDC9FD1C3A}</a:tableStyleId>
              </a:tblPr>
              <a:tblGrid>
                <a:gridCol w="2362200"/>
                <a:gridCol w="1447800"/>
                <a:gridCol w="914400"/>
                <a:gridCol w="76200"/>
                <a:gridCol w="3657601"/>
              </a:tblGrid>
              <a:tr h="163088">
                <a:tc>
                  <a:txBody>
                    <a:bodyPr/>
                    <a:lstStyle/>
                    <a:p>
                      <a:pPr algn="l" fontAlgn="b"/>
                      <a:r>
                        <a:rPr lang="en-US" sz="1000" b="1" u="sng" strike="noStrike" dirty="0">
                          <a:effectLst/>
                          <a:latin typeface="Arial" panose="020B0604020202020204" pitchFamily="34" charset="0"/>
                          <a:cs typeface="Arial" panose="020B0604020202020204" pitchFamily="34" charset="0"/>
                        </a:rPr>
                        <a:t>Revenues:</a:t>
                      </a:r>
                      <a:endParaRPr lang="en-US" sz="1000" b="1" i="0" u="sng"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b="1" u="sng" strike="noStrike" dirty="0">
                          <a:effectLst/>
                          <a:latin typeface="Arial" panose="020B0604020202020204" pitchFamily="34" charset="0"/>
                          <a:cs typeface="Arial" panose="020B0604020202020204" pitchFamily="34" charset="0"/>
                        </a:rPr>
                        <a:t> Projected Budget </a:t>
                      </a:r>
                      <a:endParaRPr lang="en-US" sz="1000" b="1" i="0" u="sng"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b="1" u="sng" strike="noStrike" dirty="0">
                          <a:effectLst/>
                          <a:latin typeface="Arial" panose="020B0604020202020204" pitchFamily="34" charset="0"/>
                          <a:cs typeface="Arial" panose="020B0604020202020204" pitchFamily="34" charset="0"/>
                        </a:rPr>
                        <a:t>Basis</a:t>
                      </a:r>
                      <a:endParaRPr lang="en-US" sz="1000" b="1" i="0" u="sng"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1" i="0" u="sng"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b="1" u="sng" strike="noStrike" dirty="0">
                          <a:effectLst/>
                          <a:latin typeface="Arial" panose="020B0604020202020204" pitchFamily="34" charset="0"/>
                          <a:cs typeface="Arial" panose="020B0604020202020204" pitchFamily="34" charset="0"/>
                        </a:rPr>
                        <a:t>Notes</a:t>
                      </a:r>
                      <a:endParaRPr lang="en-US" sz="1000" b="1" i="0" u="sng"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Operating Account</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2,337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Actuals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RFCU Checkbook Balance @10/01/2018</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Dues Collection</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99,840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208 Units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Clubhouse Rentals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2,400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 32 rentals @$75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Fines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175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Late fees and Covenant Violations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Bank Dividends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Based on last years estimate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Access Control Key Cards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750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310960">
                <a:tc>
                  <a:txBody>
                    <a:bodyPr/>
                    <a:lstStyle/>
                    <a:p>
                      <a:pPr algn="l" fontAlgn="b"/>
                      <a:r>
                        <a:rPr lang="en-US" sz="1000" u="none" strike="noStrike" dirty="0">
                          <a:effectLst/>
                          <a:latin typeface="Arial" panose="020B0604020202020204" pitchFamily="34" charset="0"/>
                          <a:cs typeface="Arial" panose="020B0604020202020204" pitchFamily="34" charset="0"/>
                        </a:rPr>
                        <a:t>Reserve Accounts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25,450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Actuals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RFCU Money Market and Savings Balance @10/01/2018</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73662">
                <a:tc>
                  <a:txBody>
                    <a:bodyPr/>
                    <a:lstStyle/>
                    <a:p>
                      <a:pPr algn="l" fontAlgn="b"/>
                      <a:r>
                        <a:rPr lang="en-US" sz="1100" b="1" u="none" strike="noStrike" dirty="0">
                          <a:effectLst/>
                          <a:latin typeface="Arial" panose="020B0604020202020204" pitchFamily="34" charset="0"/>
                          <a:cs typeface="Arial" panose="020B0604020202020204" pitchFamily="34" charset="0"/>
                        </a:rPr>
                        <a:t>Total Revenues</a:t>
                      </a:r>
                      <a:endParaRPr lang="en-US" sz="1100" b="1"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   131,052 </a:t>
                      </a:r>
                      <a:endParaRPr lang="en-US" sz="1100" b="1"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b="1" u="sng" strike="noStrike" dirty="0">
                          <a:effectLst/>
                          <a:latin typeface="Arial" panose="020B0604020202020204" pitchFamily="34" charset="0"/>
                          <a:cs typeface="Arial" panose="020B0604020202020204" pitchFamily="34" charset="0"/>
                        </a:rPr>
                        <a:t>Expenditures:</a:t>
                      </a:r>
                      <a:endParaRPr lang="en-US" sz="1000" b="1" i="0" u="sng"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Huntsville Utilities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6,000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Clubhouse, Street Lights, Fountains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Internet Services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1,100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Clubhouse Internet &amp; Wireless Services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Harvest-Monrovia Water</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5,000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Clubhouse and Sprinkler Systems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Pool Services &amp; Supplies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10,000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Pool Cleaning, Chemicals and Water Monitoring</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Lawn/Grounds:Repair &amp; Maintenance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43,000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Mowing/Edging, Maintain Trees and Shrubs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Miscellaneous-Office Supplies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1,200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Office Supplies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Clubhouse Maintenance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4,500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310960">
                <a:tc>
                  <a:txBody>
                    <a:bodyPr/>
                    <a:lstStyle/>
                    <a:p>
                      <a:pPr algn="l" fontAlgn="b"/>
                      <a:r>
                        <a:rPr lang="en-US" sz="1000" u="none" strike="noStrike" dirty="0">
                          <a:effectLst/>
                          <a:latin typeface="Arial" panose="020B0604020202020204" pitchFamily="34" charset="0"/>
                          <a:cs typeface="Arial" panose="020B0604020202020204" pitchFamily="34" charset="0"/>
                        </a:rPr>
                        <a:t>Common Asset Repair</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2,000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HVAC/Filters/Housekeeping/Light Bulbs/Supplies (Cleaning &amp;Paper)</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Social Committee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1,500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KPHOA Community Events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Security Patrols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1,000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Clubhouse Parking Lot, Neighbor Hood Safety</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Legal Fees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1,500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Covenant Enforcement</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Insurance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6,200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Property Liability and Directors Insurance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Tax Preparation</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300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98983">
                <a:tc>
                  <a:txBody>
                    <a:bodyPr/>
                    <a:lstStyle/>
                    <a:p>
                      <a:pPr algn="l" fontAlgn="b"/>
                      <a:r>
                        <a:rPr lang="en-US" sz="1000" u="none" strike="noStrike" dirty="0">
                          <a:effectLst/>
                          <a:latin typeface="Arial" panose="020B0604020202020204" pitchFamily="34" charset="0"/>
                          <a:cs typeface="Arial" panose="020B0604020202020204" pitchFamily="34" charset="0"/>
                        </a:rPr>
                        <a:t>Property Taxes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2,200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smtClean="0">
                          <a:effectLst/>
                          <a:latin typeface="Arial" panose="020B0604020202020204" pitchFamily="34" charset="0"/>
                          <a:cs typeface="Arial" panose="020B0604020202020204" pitchFamily="34" charset="0"/>
                        </a:rPr>
                        <a:t>Clubhouse </a:t>
                      </a:r>
                      <a:r>
                        <a:rPr lang="en-US" sz="1000" u="none" strike="noStrike" dirty="0">
                          <a:effectLst/>
                          <a:latin typeface="Arial" panose="020B0604020202020204" pitchFamily="34" charset="0"/>
                          <a:cs typeface="Arial" panose="020B0604020202020204" pitchFamily="34" charset="0"/>
                        </a:rPr>
                        <a:t>Real Estate Tax. </a:t>
                      </a:r>
                      <a:endParaRPr lang="en-US" sz="1000" u="none" strike="noStrike" dirty="0" smtClean="0">
                        <a:effectLst/>
                        <a:latin typeface="Arial" panose="020B0604020202020204" pitchFamily="34" charset="0"/>
                        <a:cs typeface="Arial" panose="020B0604020202020204" pitchFamily="34" charset="0"/>
                      </a:endParaRPr>
                    </a:p>
                    <a:p>
                      <a:pPr algn="l" fontAlgn="b"/>
                      <a:r>
                        <a:rPr lang="en-US" sz="1000" b="0" i="0" u="none" strike="noStrike" dirty="0" smtClean="0">
                          <a:effectLst/>
                          <a:latin typeface="Arial" panose="020B0604020202020204" pitchFamily="34" charset="0"/>
                          <a:cs typeface="Arial" panose="020B0604020202020204" pitchFamily="34" charset="0"/>
                        </a:rPr>
                        <a:t>Appraised Value: Clubhouse  $279,700  Back Pond $31,500</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158406">
                <a:tc>
                  <a:txBody>
                    <a:bodyPr/>
                    <a:lstStyle/>
                    <a:p>
                      <a:pPr algn="l" fontAlgn="b"/>
                      <a:r>
                        <a:rPr lang="en-US" sz="1000" u="none" strike="noStrike" dirty="0">
                          <a:effectLst/>
                          <a:latin typeface="Arial" panose="020B0604020202020204" pitchFamily="34" charset="0"/>
                          <a:cs typeface="Arial" panose="020B0604020202020204" pitchFamily="34" charset="0"/>
                        </a:rPr>
                        <a:t>Contingency Reserve</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       5,444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Historical</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r h="310960">
                <a:tc>
                  <a:txBody>
                    <a:bodyPr/>
                    <a:lstStyle/>
                    <a:p>
                      <a:pPr algn="l" fontAlgn="ctr"/>
                      <a:r>
                        <a:rPr lang="en-US" sz="1000" u="none" strike="noStrike" dirty="0">
                          <a:effectLst/>
                          <a:latin typeface="Arial" panose="020B0604020202020204" pitchFamily="34" charset="0"/>
                          <a:cs typeface="Arial" panose="020B0604020202020204" pitchFamily="34" charset="0"/>
                        </a:rPr>
                        <a:t>Capital Improvements</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     40,108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ctr"/>
                </a:tc>
                <a:tc>
                  <a:txBody>
                    <a:bodyPr/>
                    <a:lstStyle/>
                    <a:p>
                      <a:pPr algn="l" fontAlgn="ctr"/>
                      <a:r>
                        <a:rPr lang="en-US" sz="1000" u="none" strike="noStrike" dirty="0">
                          <a:effectLst/>
                          <a:latin typeface="Arial" panose="020B0604020202020204" pitchFamily="34" charset="0"/>
                          <a:cs typeface="Arial" panose="020B0604020202020204" pitchFamily="34" charset="0"/>
                        </a:rPr>
                        <a:t>Estimated</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ctr"/>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ctr"/>
                      <a:r>
                        <a:rPr lang="en-US" sz="1000" u="none" strike="noStrike" dirty="0">
                          <a:effectLst/>
                          <a:latin typeface="Arial" panose="020B0604020202020204" pitchFamily="34" charset="0"/>
                          <a:cs typeface="Arial" panose="020B0604020202020204" pitchFamily="34" charset="0"/>
                        </a:rPr>
                        <a:t> Note </a:t>
                      </a:r>
                      <a:r>
                        <a:rPr lang="en-US" sz="1000" u="none" strike="noStrike" dirty="0" smtClean="0">
                          <a:effectLst/>
                          <a:latin typeface="Arial" panose="020B0604020202020204" pitchFamily="34" charset="0"/>
                          <a:cs typeface="Arial" panose="020B0604020202020204" pitchFamily="34" charset="0"/>
                        </a:rPr>
                        <a:t>(1) </a:t>
                      </a:r>
                      <a:r>
                        <a:rPr lang="en-US" sz="1000" u="none" strike="noStrike" dirty="0">
                          <a:effectLst/>
                          <a:latin typeface="Arial" panose="020B0604020202020204" pitchFamily="34" charset="0"/>
                          <a:cs typeface="Arial" panose="020B0604020202020204" pitchFamily="34" charset="0"/>
                        </a:rPr>
                        <a:t>Playground Equipment                       </a:t>
                      </a:r>
                      <a:endParaRPr lang="en-US" sz="1000" u="none" strike="noStrike" dirty="0" smtClean="0">
                        <a:effectLst/>
                        <a:latin typeface="Arial" panose="020B0604020202020204" pitchFamily="34" charset="0"/>
                        <a:cs typeface="Arial" panose="020B0604020202020204" pitchFamily="34" charset="0"/>
                      </a:endParaRPr>
                    </a:p>
                    <a:p>
                      <a:pPr algn="l" fontAlgn="ctr"/>
                      <a:r>
                        <a:rPr lang="en-US" sz="1000" u="none" strike="noStrike" dirty="0" smtClean="0">
                          <a:effectLst/>
                          <a:latin typeface="Arial" panose="020B0604020202020204" pitchFamily="34" charset="0"/>
                          <a:cs typeface="Arial" panose="020B0604020202020204" pitchFamily="34" charset="0"/>
                        </a:rPr>
                        <a:t>Clubhouse</a:t>
                      </a:r>
                      <a:r>
                        <a:rPr lang="en-US" sz="1000" u="none" strike="noStrike" dirty="0">
                          <a:effectLst/>
                          <a:latin typeface="Arial" panose="020B0604020202020204" pitchFamily="34" charset="0"/>
                          <a:cs typeface="Arial" panose="020B0604020202020204" pitchFamily="34" charset="0"/>
                        </a:rPr>
                        <a:t>: Furniture/Flooring </a:t>
                      </a:r>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ctr"/>
                </a:tc>
              </a:tr>
              <a:tr h="173662">
                <a:tc>
                  <a:txBody>
                    <a:bodyPr/>
                    <a:lstStyle/>
                    <a:p>
                      <a:pPr algn="l" fontAlgn="b"/>
                      <a:r>
                        <a:rPr lang="en-US" sz="1100" b="1" u="none" strike="noStrike" dirty="0">
                          <a:effectLst/>
                          <a:latin typeface="Arial" panose="020B0604020202020204" pitchFamily="34" charset="0"/>
                          <a:cs typeface="Arial" panose="020B0604020202020204" pitchFamily="34" charset="0"/>
                        </a:rPr>
                        <a:t>Total Expenditures</a:t>
                      </a:r>
                      <a:endParaRPr lang="en-US" sz="1100" b="1"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   131,052 </a:t>
                      </a:r>
                      <a:endParaRPr lang="en-US" sz="1100" b="1"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847" marR="5847" marT="5847"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28300753"/>
              </p:ext>
            </p:extLst>
          </p:nvPr>
        </p:nvGraphicFramePr>
        <p:xfrm>
          <a:off x="2209800" y="6324601"/>
          <a:ext cx="6324600" cy="381000"/>
        </p:xfrm>
        <a:graphic>
          <a:graphicData uri="http://schemas.openxmlformats.org/drawingml/2006/table">
            <a:tbl>
              <a:tblPr>
                <a:tableStyleId>{5C22544A-7EE6-4342-B048-85BDC9FD1C3A}</a:tableStyleId>
              </a:tblPr>
              <a:tblGrid>
                <a:gridCol w="609600"/>
                <a:gridCol w="5715000"/>
              </a:tblGrid>
              <a:tr h="381000">
                <a:tc>
                  <a:txBody>
                    <a:bodyPr/>
                    <a:lstStyle/>
                    <a:p>
                      <a:pPr algn="l" fontAlgn="t"/>
                      <a:r>
                        <a:rPr lang="en-US" sz="1000" u="none" strike="noStrike" dirty="0">
                          <a:effectLst/>
                        </a:rPr>
                        <a:t>Note </a:t>
                      </a:r>
                      <a:r>
                        <a:rPr lang="en-US" sz="1000" u="none" strike="noStrike" dirty="0" smtClean="0">
                          <a:effectLst/>
                        </a:rPr>
                        <a:t>(1)</a:t>
                      </a:r>
                      <a:endParaRPr lang="en-US" sz="1000" b="0" i="0" u="none" strike="noStrike" dirty="0">
                        <a:effectLst/>
                        <a:latin typeface="Arial" panose="020B0604020202020204" pitchFamily="34" charset="0"/>
                      </a:endParaRPr>
                    </a:p>
                  </a:txBody>
                  <a:tcPr marL="9463" marR="9463" marT="9463" marB="0"/>
                </a:tc>
                <a:tc>
                  <a:txBody>
                    <a:bodyPr/>
                    <a:lstStyle/>
                    <a:p>
                      <a:pPr algn="l" fontAlgn="t"/>
                      <a:r>
                        <a:rPr lang="en-US" sz="1000" u="none" strike="noStrike" dirty="0">
                          <a:effectLst/>
                        </a:rPr>
                        <a:t>A capital improvement is the addition of a permanent structural change or the restoration of some aspect of a property that will either enhance the property's overall value, increase its useful life or adapt it to new uses.</a:t>
                      </a:r>
                      <a:endParaRPr lang="en-US" sz="1000" b="0" i="0" u="none" strike="noStrike" dirty="0">
                        <a:effectLst/>
                        <a:latin typeface="Arial" panose="020B0604020202020204" pitchFamily="34" charset="0"/>
                      </a:endParaRPr>
                    </a:p>
                  </a:txBody>
                  <a:tcPr marL="9463" marR="9463" marT="9463" marB="0"/>
                </a:tc>
              </a:tr>
            </a:tbl>
          </a:graphicData>
        </a:graphic>
      </p:graphicFrame>
    </p:spTree>
    <p:extLst>
      <p:ext uri="{BB962C8B-B14F-4D97-AF65-F5344CB8AC3E}">
        <p14:creationId xmlns:p14="http://schemas.microsoft.com/office/powerpoint/2010/main" val="1379308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52400" y="1371600"/>
            <a:ext cx="3810000" cy="4343400"/>
          </a:xfrm>
        </p:spPr>
        <p:txBody>
          <a:bodyPr>
            <a:normAutofit/>
          </a:bodyPr>
          <a:lstStyle/>
          <a:p>
            <a:pPr lvl="1"/>
            <a:r>
              <a:rPr lang="en-US" sz="2200" i="1" dirty="0" smtClean="0">
                <a:latin typeface="Calibri" panose="020F0502020204030204" pitchFamily="34" charset="0"/>
              </a:rPr>
              <a:t>Grounds </a:t>
            </a:r>
          </a:p>
          <a:p>
            <a:pPr lvl="2"/>
            <a:r>
              <a:rPr lang="en-US" sz="1800" i="1" dirty="0" smtClean="0">
                <a:latin typeface="Calibri" panose="020F0502020204030204" pitchFamily="34" charset="0"/>
              </a:rPr>
              <a:t>Area of Coverage </a:t>
            </a:r>
            <a:endParaRPr lang="en-US" sz="1400" i="1" dirty="0" smtClean="0">
              <a:latin typeface="Calibri" panose="020F0502020204030204" pitchFamily="34" charset="0"/>
            </a:endParaRPr>
          </a:p>
          <a:p>
            <a:pPr lvl="1"/>
            <a:r>
              <a:rPr lang="en-US" sz="2200" i="1" dirty="0" smtClean="0">
                <a:latin typeface="Calibri" panose="020F0502020204030204" pitchFamily="34" charset="0"/>
              </a:rPr>
              <a:t>2017 - 2018 Improvements</a:t>
            </a:r>
          </a:p>
          <a:p>
            <a:pPr lvl="1"/>
            <a:r>
              <a:rPr lang="en-US" sz="2200" i="1" dirty="0" smtClean="0">
                <a:latin typeface="Calibri" panose="020F0502020204030204" pitchFamily="34" charset="0"/>
              </a:rPr>
              <a:t>Repairs </a:t>
            </a:r>
          </a:p>
          <a:p>
            <a:pPr lvl="1"/>
            <a:r>
              <a:rPr lang="en-US" sz="2200" i="1" dirty="0" smtClean="0">
                <a:latin typeface="Calibri" panose="020F0502020204030204" pitchFamily="34" charset="0"/>
              </a:rPr>
              <a:t>2019 Projects</a:t>
            </a:r>
          </a:p>
          <a:p>
            <a:pPr marL="320040" lvl="1" indent="0">
              <a:buNone/>
            </a:pPr>
            <a:endParaRPr lang="en-US" sz="2200" i="1" dirty="0">
              <a:latin typeface="Calibri" panose="020F0502020204030204" pitchFamily="34" charset="0"/>
            </a:endParaRPr>
          </a:p>
          <a:p>
            <a:pPr>
              <a:buNone/>
            </a:pPr>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69140"/>
            <a:ext cx="3810000" cy="28575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193187"/>
            <a:ext cx="4876800" cy="2740761"/>
          </a:xfrm>
          <a:prstGeom prst="rect">
            <a:avLst/>
          </a:prstGeom>
        </p:spPr>
      </p:pic>
    </p:spTree>
    <p:extLst>
      <p:ext uri="{BB962C8B-B14F-4D97-AF65-F5344CB8AC3E}">
        <p14:creationId xmlns:p14="http://schemas.microsoft.com/office/powerpoint/2010/main" val="2990830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cstate="print">
            <a:lum bright="10000" contrast="10000"/>
          </a:blip>
          <a:srcRect/>
          <a:stretch>
            <a:fillRect/>
          </a:stretch>
        </p:blipFill>
        <p:spPr bwMode="auto">
          <a:xfrm>
            <a:off x="6794573" y="3106059"/>
            <a:ext cx="804787" cy="757024"/>
          </a:xfrm>
          <a:prstGeom prst="rect">
            <a:avLst/>
          </a:prstGeom>
          <a:noFill/>
          <a:ln w="9525">
            <a:noFill/>
            <a:miter lim="800000"/>
            <a:headEnd/>
            <a:tailEnd/>
          </a:ln>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a:stretch>
            <a:fillRect/>
          </a:stretch>
        </p:blipFill>
        <p:spPr bwMode="auto">
          <a:xfrm>
            <a:off x="1934757" y="4021872"/>
            <a:ext cx="7209244" cy="283612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clrChange>
              <a:clrFrom>
                <a:srgbClr val="FFFFFF"/>
              </a:clrFrom>
              <a:clrTo>
                <a:srgbClr val="FFFFFF">
                  <a:alpha val="0"/>
                </a:srgbClr>
              </a:clrTo>
            </a:clrChange>
            <a:lum bright="10000" contrast="10000"/>
          </a:blip>
          <a:srcRect b="1689"/>
          <a:stretch>
            <a:fillRect/>
          </a:stretch>
        </p:blipFill>
        <p:spPr bwMode="auto">
          <a:xfrm>
            <a:off x="437" y="2450075"/>
            <a:ext cx="6356027" cy="4117974"/>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lum bright="10000" contrast="10000"/>
          </a:blip>
          <a:srcRect/>
          <a:stretch>
            <a:fillRect/>
          </a:stretch>
        </p:blipFill>
        <p:spPr bwMode="auto">
          <a:xfrm>
            <a:off x="20971" y="6420998"/>
            <a:ext cx="5823210" cy="398402"/>
          </a:xfrm>
          <a:prstGeom prst="rect">
            <a:avLst/>
          </a:prstGeom>
          <a:noFill/>
          <a:ln w="9525">
            <a:noFill/>
            <a:miter lim="800000"/>
            <a:headEnd/>
            <a:tailEnd/>
          </a:ln>
        </p:spPr>
      </p:pic>
      <p:pic>
        <p:nvPicPr>
          <p:cNvPr id="11" name="Picture 6"/>
          <p:cNvPicPr>
            <a:picLocks noChangeAspect="1" noChangeArrowheads="1"/>
          </p:cNvPicPr>
          <p:nvPr/>
        </p:nvPicPr>
        <p:blipFill>
          <a:blip r:embed="rId6" cstate="print">
            <a:lum bright="10000" contrast="10000"/>
          </a:blip>
          <a:srcRect/>
          <a:stretch>
            <a:fillRect/>
          </a:stretch>
        </p:blipFill>
        <p:spPr bwMode="auto">
          <a:xfrm>
            <a:off x="3903257" y="3403519"/>
            <a:ext cx="4308277" cy="3305460"/>
          </a:xfrm>
          <a:prstGeom prst="rect">
            <a:avLst/>
          </a:prstGeom>
          <a:noFill/>
          <a:ln w="9525">
            <a:noFill/>
            <a:miter lim="800000"/>
            <a:headEnd/>
            <a:tailEnd/>
          </a:ln>
        </p:spPr>
      </p:pic>
      <p:pic>
        <p:nvPicPr>
          <p:cNvPr id="12" name="Picture 7"/>
          <p:cNvPicPr>
            <a:picLocks noChangeAspect="1" noChangeArrowheads="1"/>
          </p:cNvPicPr>
          <p:nvPr/>
        </p:nvPicPr>
        <p:blipFill>
          <a:blip r:embed="rId7" cstate="print">
            <a:lum bright="10000" contrast="10000"/>
          </a:blip>
          <a:srcRect/>
          <a:stretch>
            <a:fillRect/>
          </a:stretch>
        </p:blipFill>
        <p:spPr bwMode="auto">
          <a:xfrm>
            <a:off x="5223218" y="2943724"/>
            <a:ext cx="1587387" cy="1119644"/>
          </a:xfrm>
          <a:prstGeom prst="rect">
            <a:avLst/>
          </a:prstGeom>
          <a:noFill/>
          <a:ln w="9525">
            <a:noFill/>
            <a:miter lim="800000"/>
            <a:headEnd/>
            <a:tailEnd/>
          </a:ln>
        </p:spPr>
      </p:pic>
      <p:pic>
        <p:nvPicPr>
          <p:cNvPr id="13" name="Picture 9"/>
          <p:cNvPicPr>
            <a:picLocks noChangeAspect="1" noChangeArrowheads="1"/>
          </p:cNvPicPr>
          <p:nvPr/>
        </p:nvPicPr>
        <p:blipFill>
          <a:blip r:embed="rId8" cstate="print">
            <a:lum bright="10000" contrast="10000"/>
          </a:blip>
          <a:srcRect/>
          <a:stretch>
            <a:fillRect/>
          </a:stretch>
        </p:blipFill>
        <p:spPr bwMode="auto">
          <a:xfrm>
            <a:off x="26282" y="6459918"/>
            <a:ext cx="2533295" cy="396791"/>
          </a:xfrm>
          <a:prstGeom prst="rect">
            <a:avLst/>
          </a:prstGeom>
          <a:noFill/>
          <a:ln w="9525">
            <a:noFill/>
            <a:miter lim="800000"/>
            <a:headEnd/>
            <a:tailEnd/>
          </a:ln>
        </p:spPr>
      </p:pic>
      <p:cxnSp>
        <p:nvCxnSpPr>
          <p:cNvPr id="14" name="Straight Connector 13"/>
          <p:cNvCxnSpPr/>
          <p:nvPr/>
        </p:nvCxnSpPr>
        <p:spPr>
          <a:xfrm flipV="1">
            <a:off x="7599360" y="6747664"/>
            <a:ext cx="1476401" cy="102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1554" y="5737856"/>
            <a:ext cx="714447" cy="50212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38222" y="6369164"/>
            <a:ext cx="737538" cy="83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402050" y="5700123"/>
            <a:ext cx="126689" cy="44140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36004" y="4763385"/>
            <a:ext cx="651653" cy="572464"/>
          </a:xfrm>
          <a:prstGeom prst="rect">
            <a:avLst/>
          </a:prstGeom>
          <a:solidFill>
            <a:schemeClr val="bg1"/>
          </a:solidFill>
          <a:ln w="28575">
            <a:solidFill>
              <a:srgbClr val="00B0F0"/>
            </a:solidFill>
          </a:ln>
        </p:spPr>
        <p:txBody>
          <a:bodyPr wrap="none" lIns="9144" tIns="9144" rIns="9144" bIns="9144" rtlCol="0">
            <a:spAutoFit/>
          </a:bodyPr>
          <a:lstStyle/>
          <a:p>
            <a:pPr algn="ctr"/>
            <a:r>
              <a:rPr lang="en-US" dirty="0" smtClean="0"/>
              <a:t>Club</a:t>
            </a:r>
          </a:p>
          <a:p>
            <a:pPr algn="ctr"/>
            <a:r>
              <a:rPr lang="en-US" dirty="0" smtClean="0"/>
              <a:t> House </a:t>
            </a:r>
            <a:endParaRPr lang="en-US" dirty="0"/>
          </a:p>
        </p:txBody>
      </p:sp>
      <p:cxnSp>
        <p:nvCxnSpPr>
          <p:cNvPr id="21" name="Straight Arrow Connector 20"/>
          <p:cNvCxnSpPr>
            <a:stCxn id="20" idx="2"/>
          </p:cNvCxnSpPr>
          <p:nvPr/>
        </p:nvCxnSpPr>
        <p:spPr>
          <a:xfrm flipH="1">
            <a:off x="6911166" y="5335849"/>
            <a:ext cx="250665" cy="8523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76568" y="4586964"/>
            <a:ext cx="428839" cy="3174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53346" y="4108732"/>
            <a:ext cx="432337" cy="4632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91001" y="4383493"/>
            <a:ext cx="368687" cy="56950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58712" y="4135434"/>
            <a:ext cx="345353" cy="300012"/>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67784" y="3665136"/>
            <a:ext cx="104780" cy="742915"/>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81201" y="3717235"/>
            <a:ext cx="5053" cy="791827"/>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427518" y="4563204"/>
            <a:ext cx="583577" cy="44282"/>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160759" y="4383493"/>
            <a:ext cx="261199" cy="188509"/>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67783" y="3633174"/>
            <a:ext cx="943311" cy="2442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050" y="6239982"/>
            <a:ext cx="0" cy="6032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57" name="Picture 10" descr="C:\Users\stilwellke\AppData\Local\Microsoft\Windows\Temporary Internet Files\Content.IE5\ZLW478K1\MC900239015[1].wmf"/>
          <p:cNvPicPr>
            <a:picLocks noChangeAspect="1" noChangeArrowheads="1"/>
          </p:cNvPicPr>
          <p:nvPr/>
        </p:nvPicPr>
        <p:blipFill>
          <a:blip r:embed="rId9" cstate="print"/>
          <a:srcRect/>
          <a:stretch>
            <a:fillRect/>
          </a:stretch>
        </p:blipFill>
        <p:spPr bwMode="auto">
          <a:xfrm>
            <a:off x="8278124" y="3035214"/>
            <a:ext cx="797637" cy="970059"/>
          </a:xfrm>
          <a:prstGeom prst="rect">
            <a:avLst/>
          </a:prstGeom>
          <a:noFill/>
        </p:spPr>
      </p:pic>
      <p:cxnSp>
        <p:nvCxnSpPr>
          <p:cNvPr id="83" name="Straight Connector 82"/>
          <p:cNvCxnSpPr/>
          <p:nvPr/>
        </p:nvCxnSpPr>
        <p:spPr>
          <a:xfrm flipV="1">
            <a:off x="8338222" y="5762000"/>
            <a:ext cx="0" cy="65900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7520518" y="5673815"/>
            <a:ext cx="817706" cy="88184"/>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340775" y="5730190"/>
            <a:ext cx="2020496" cy="42790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96001" y="6231331"/>
            <a:ext cx="1100965" cy="14020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7161829" y="6380354"/>
            <a:ext cx="458172" cy="37465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03" name="Title 1"/>
          <p:cNvSpPr>
            <a:spLocks noGrp="1"/>
          </p:cNvSpPr>
          <p:nvPr>
            <p:ph type="title"/>
          </p:nvPr>
        </p:nvSpPr>
        <p:spPr>
          <a:xfrm>
            <a:off x="1067783" y="304800"/>
            <a:ext cx="5561617" cy="889729"/>
          </a:xfrm>
          <a:solidFill>
            <a:srgbClr val="C2E49C"/>
          </a:solidFill>
          <a:ln w="38100">
            <a:solidFill>
              <a:schemeClr val="tx1"/>
            </a:solidFill>
            <a:prstDash val="solid"/>
          </a:ln>
        </p:spPr>
        <p:txBody>
          <a:bodyPr>
            <a:normAutofit/>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pic>
        <p:nvPicPr>
          <p:cNvPr id="104" name="Picture 6"/>
          <p:cNvPicPr>
            <a:picLocks noChangeAspect="1" noChangeArrowheads="1"/>
          </p:cNvPicPr>
          <p:nvPr/>
        </p:nvPicPr>
        <p:blipFill>
          <a:blip r:embed="rId10" cstate="print"/>
          <a:srcRect l="42969" t="32292" r="24219" b="15625"/>
          <a:stretch>
            <a:fillRect/>
          </a:stretch>
        </p:blipFill>
        <p:spPr bwMode="auto">
          <a:xfrm>
            <a:off x="152400" y="304801"/>
            <a:ext cx="762000" cy="907143"/>
          </a:xfrm>
          <a:prstGeom prst="rect">
            <a:avLst/>
          </a:prstGeom>
          <a:noFill/>
          <a:ln w="9525">
            <a:noFill/>
            <a:miter lim="800000"/>
            <a:headEnd/>
            <a:tailEnd/>
          </a:ln>
        </p:spPr>
      </p:pic>
      <p:sp>
        <p:nvSpPr>
          <p:cNvPr id="65" name="Rectangle 64"/>
          <p:cNvSpPr/>
          <p:nvPr/>
        </p:nvSpPr>
        <p:spPr>
          <a:xfrm>
            <a:off x="273575" y="1314623"/>
            <a:ext cx="8108425" cy="861774"/>
          </a:xfrm>
          <a:prstGeom prst="rect">
            <a:avLst/>
          </a:prstGeom>
        </p:spPr>
        <p:txBody>
          <a:bodyPr wrap="square">
            <a:spAutoFit/>
          </a:bodyPr>
          <a:lstStyle/>
          <a:p>
            <a:r>
              <a:rPr lang="en-US" sz="2800" b="1" i="1" dirty="0">
                <a:latin typeface="Calibri" panose="020F0502020204030204" pitchFamily="34" charset="0"/>
              </a:rPr>
              <a:t>Lawn Maintenance</a:t>
            </a:r>
          </a:p>
          <a:p>
            <a:pPr lvl="1"/>
            <a:r>
              <a:rPr lang="en-US" sz="2200" i="1" dirty="0">
                <a:latin typeface="Calibri" panose="020F0502020204030204" pitchFamily="34" charset="0"/>
              </a:rPr>
              <a:t>Covers </a:t>
            </a:r>
            <a:r>
              <a:rPr lang="en-US" sz="2200" i="1" dirty="0" smtClean="0">
                <a:latin typeface="Calibri" panose="020F0502020204030204" pitchFamily="34" charset="0"/>
              </a:rPr>
              <a:t>approximately 18 </a:t>
            </a:r>
            <a:r>
              <a:rPr lang="en-US" sz="2200" i="1" dirty="0">
                <a:latin typeface="Calibri" panose="020F0502020204030204" pitchFamily="34" charset="0"/>
              </a:rPr>
              <a:t>Acres, 3 Ponds</a:t>
            </a:r>
            <a:r>
              <a:rPr lang="en-US" sz="2200" i="1" dirty="0" smtClean="0">
                <a:latin typeface="Calibri" panose="020F0502020204030204" pitchFamily="34" charset="0"/>
              </a:rPr>
              <a:t>, 4 Islands, 1 Round-about  </a:t>
            </a:r>
            <a:endParaRPr lang="en-US" sz="2200" i="1" dirty="0">
              <a:latin typeface="Calibri" panose="020F0502020204030204" pitchFamily="34" charset="0"/>
            </a:endParaRPr>
          </a:p>
        </p:txBody>
      </p:sp>
    </p:spTree>
    <p:extLst>
      <p:ext uri="{BB962C8B-B14F-4D97-AF65-F5344CB8AC3E}">
        <p14:creationId xmlns:p14="http://schemas.microsoft.com/office/powerpoint/2010/main" val="1854708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77017" y="1325878"/>
            <a:ext cx="5304617" cy="2629512"/>
          </a:xfrm>
        </p:spPr>
        <p:txBody>
          <a:bodyPr>
            <a:normAutofit fontScale="85000" lnSpcReduction="20000"/>
          </a:bodyPr>
          <a:lstStyle/>
          <a:p>
            <a:r>
              <a:rPr lang="en-US" sz="2400" b="1" i="1" dirty="0" smtClean="0">
                <a:latin typeface="Calibri" panose="020F0502020204030204" pitchFamily="34" charset="0"/>
              </a:rPr>
              <a:t>Grounds Contract</a:t>
            </a:r>
          </a:p>
          <a:p>
            <a:pPr lvl="1"/>
            <a:r>
              <a:rPr lang="en-US" sz="2000" i="1" dirty="0" smtClean="0">
                <a:latin typeface="Calibri" pitchFamily="34" charset="0"/>
              </a:rPr>
              <a:t>Lawn Maintenance – Cut &amp; Trim Grass weekly in growing season; edge walks; keep leaves &amp; trash picked up bi-weekly during fall &amp; Winter months </a:t>
            </a:r>
          </a:p>
          <a:p>
            <a:pPr lvl="1"/>
            <a:r>
              <a:rPr lang="en-US" sz="2000" i="1" dirty="0" smtClean="0">
                <a:latin typeface="Calibri" pitchFamily="34" charset="0"/>
              </a:rPr>
              <a:t>Prune Shrubs, Provided Spring Mulch Shrub &amp; lawn care, install annual flowers (Spring &amp; Fall) Irrigation adjustments (Spring &amp; Winterize in Fall) </a:t>
            </a:r>
          </a:p>
          <a:p>
            <a:pPr lvl="1"/>
            <a:r>
              <a:rPr lang="en-US" sz="2000" i="1" dirty="0" smtClean="0">
                <a:latin typeface="Calibri" pitchFamily="34" charset="0"/>
              </a:rPr>
              <a:t>Back Lake – Cut grass weekly in growing season; bi-weekly clean up in Fall &amp; winter months; bush hog back area up to 5 times/per year (as needed)</a:t>
            </a:r>
          </a:p>
          <a:p>
            <a:pPr lvl="1"/>
            <a:r>
              <a:rPr lang="en-US" sz="2000" i="1" dirty="0" smtClean="0">
                <a:latin typeface="Calibri" pitchFamily="34" charset="0"/>
              </a:rPr>
              <a:t>HOA’s Largest Expense/1 Year Extension (30Sept19)</a:t>
            </a:r>
            <a:endParaRPr lang="en-US" sz="1600" i="1" dirty="0">
              <a:latin typeface="Calibri" pitchFamily="34" charset="0"/>
            </a:endParaRPr>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637" y="1380068"/>
            <a:ext cx="3433763" cy="257532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636" y="3928809"/>
            <a:ext cx="3433764" cy="257532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139692"/>
            <a:ext cx="3319610" cy="2489708"/>
          </a:xfrm>
          <a:prstGeom prst="rect">
            <a:avLst/>
          </a:prstGeom>
        </p:spPr>
      </p:pic>
    </p:spTree>
    <p:extLst>
      <p:ext uri="{BB962C8B-B14F-4D97-AF65-F5344CB8AC3E}">
        <p14:creationId xmlns:p14="http://schemas.microsoft.com/office/powerpoint/2010/main" val="61334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67878" y="1262062"/>
            <a:ext cx="4480322" cy="3157538"/>
          </a:xfrm>
        </p:spPr>
        <p:txBody>
          <a:bodyPr>
            <a:normAutofit/>
          </a:bodyPr>
          <a:lstStyle/>
          <a:p>
            <a:r>
              <a:rPr lang="en-US" sz="2400" b="1" i="1" dirty="0" smtClean="0">
                <a:latin typeface="Calibri" panose="020F0502020204030204" pitchFamily="34" charset="0"/>
              </a:rPr>
              <a:t>Repairs:</a:t>
            </a:r>
          </a:p>
          <a:p>
            <a:pPr lvl="1"/>
            <a:r>
              <a:rPr lang="en-US" sz="2000" i="1" dirty="0" smtClean="0">
                <a:latin typeface="Calibri" panose="020F0502020204030204" pitchFamily="34" charset="0"/>
              </a:rPr>
              <a:t>Replaced Broken Timer for Tennis Court Lights</a:t>
            </a:r>
            <a:r>
              <a:rPr lang="en-US" sz="1600" i="1" dirty="0" smtClean="0">
                <a:latin typeface="Calibri" panose="020F0502020204030204" pitchFamily="34" charset="0"/>
              </a:rPr>
              <a:t> </a:t>
            </a:r>
          </a:p>
          <a:p>
            <a:pPr lvl="1"/>
            <a:r>
              <a:rPr lang="en-US" sz="2000" i="1" dirty="0" smtClean="0">
                <a:latin typeface="Calibri" panose="020F0502020204030204" pitchFamily="34" charset="0"/>
              </a:rPr>
              <a:t>Removed Dead/Fallen Willow Trees at South &amp; North Ponds</a:t>
            </a:r>
          </a:p>
          <a:p>
            <a:pPr lvl="1"/>
            <a:r>
              <a:rPr lang="en-US" sz="2000" i="1" dirty="0" smtClean="0">
                <a:latin typeface="Calibri" panose="020F0502020204030204" pitchFamily="34" charset="0"/>
              </a:rPr>
              <a:t>Reinforced North Pool Gate</a:t>
            </a:r>
            <a:endParaRPr lang="en-US" sz="1600" i="1" dirty="0" smtClean="0">
              <a:latin typeface="Calibri" panose="020F0502020204030204" pitchFamily="34" charset="0"/>
            </a:endParaRPr>
          </a:p>
          <a:p>
            <a:pPr marL="320040" lvl="1" indent="0">
              <a:buNone/>
            </a:pPr>
            <a:endParaRPr lang="en-US" sz="20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767" y="3858615"/>
            <a:ext cx="4126935" cy="26054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863" y="457200"/>
            <a:ext cx="2551061" cy="340141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67" y="3867480"/>
            <a:ext cx="4648200" cy="2612288"/>
          </a:xfrm>
          <a:prstGeom prst="rect">
            <a:avLst/>
          </a:prstGeom>
        </p:spPr>
      </p:pic>
    </p:spTree>
    <p:extLst>
      <p:ext uri="{BB962C8B-B14F-4D97-AF65-F5344CB8AC3E}">
        <p14:creationId xmlns:p14="http://schemas.microsoft.com/office/powerpoint/2010/main" val="2947429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867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208480" y="1371600"/>
            <a:ext cx="6801920" cy="2438400"/>
          </a:xfrm>
        </p:spPr>
        <p:txBody>
          <a:bodyPr>
            <a:normAutofit/>
          </a:bodyPr>
          <a:lstStyle/>
          <a:p>
            <a:r>
              <a:rPr lang="en-US" sz="2400" b="1" i="1" dirty="0" smtClean="0">
                <a:latin typeface="Calibri" panose="020F0502020204030204" pitchFamily="34" charset="0"/>
              </a:rPr>
              <a:t>Routine Maintenance Cont… </a:t>
            </a:r>
          </a:p>
          <a:p>
            <a:pPr lvl="1"/>
            <a:r>
              <a:rPr lang="en-US" sz="2200" i="1" dirty="0" smtClean="0">
                <a:latin typeface="Calibri" panose="020F0502020204030204" pitchFamily="34" charset="0"/>
              </a:rPr>
              <a:t>Increase in Algae to Back Pond / Dye Application</a:t>
            </a:r>
          </a:p>
          <a:p>
            <a:pPr lvl="1"/>
            <a:r>
              <a:rPr lang="en-US" sz="2200" i="1" dirty="0" smtClean="0">
                <a:latin typeface="Calibri" panose="020F0502020204030204" pitchFamily="34" charset="0"/>
              </a:rPr>
              <a:t>Budgeted for in 2018-2019 </a:t>
            </a:r>
          </a:p>
          <a:p>
            <a:endParaRPr lang="en-US" sz="2400" b="1" i="1" dirty="0">
              <a:latin typeface="Calibri" panose="020F0502020204030204" pitchFamily="34" charset="0"/>
            </a:endParaRPr>
          </a:p>
          <a:p>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6" name="Picture 5" descr="Picture21.jpg"/>
          <p:cNvPicPr>
            <a:picLocks noChangeAspect="1"/>
          </p:cNvPicPr>
          <p:nvPr/>
        </p:nvPicPr>
        <p:blipFill>
          <a:blip r:embed="rId3" cstate="print"/>
          <a:stretch>
            <a:fillRect/>
          </a:stretch>
        </p:blipFill>
        <p:spPr>
          <a:xfrm>
            <a:off x="233290" y="2781300"/>
            <a:ext cx="3771900" cy="3581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190" y="2781300"/>
            <a:ext cx="4775200" cy="3581400"/>
          </a:xfrm>
          <a:prstGeom prst="rect">
            <a:avLst/>
          </a:prstGeom>
        </p:spPr>
      </p:pic>
    </p:spTree>
    <p:extLst>
      <p:ext uri="{BB962C8B-B14F-4D97-AF65-F5344CB8AC3E}">
        <p14:creationId xmlns:p14="http://schemas.microsoft.com/office/powerpoint/2010/main" val="2014831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6294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Grounds Report – Project Planning 2019</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76210" y="1550082"/>
            <a:ext cx="5081589" cy="2284808"/>
          </a:xfrm>
        </p:spPr>
        <p:txBody>
          <a:bodyPr>
            <a:noAutofit/>
          </a:bodyPr>
          <a:lstStyle/>
          <a:p>
            <a:pPr lvl="0">
              <a:buClr>
                <a:srgbClr val="D34817"/>
              </a:buClr>
            </a:pPr>
            <a:r>
              <a:rPr lang="en-US" sz="2400" b="1" i="1" dirty="0" smtClean="0">
                <a:solidFill>
                  <a:prstClr val="black"/>
                </a:solidFill>
                <a:latin typeface="Calibri" panose="020F0502020204030204" pitchFamily="34" charset="0"/>
              </a:rPr>
              <a:t>Back Pond</a:t>
            </a:r>
          </a:p>
          <a:p>
            <a:pPr lvl="1">
              <a:buClr>
                <a:srgbClr val="D34817"/>
              </a:buClr>
            </a:pPr>
            <a:r>
              <a:rPr lang="en-US" sz="2200" i="1" dirty="0" smtClean="0">
                <a:solidFill>
                  <a:prstClr val="black"/>
                </a:solidFill>
                <a:latin typeface="Calibri" panose="020F0502020204030204" pitchFamily="34" charset="0"/>
              </a:rPr>
              <a:t>Reoccurring Tree Growth/removal </a:t>
            </a:r>
          </a:p>
          <a:p>
            <a:pPr lvl="1">
              <a:buClr>
                <a:srgbClr val="D34817"/>
              </a:buClr>
            </a:pPr>
            <a:r>
              <a:rPr lang="en-US" sz="2200" i="1" dirty="0" smtClean="0">
                <a:solidFill>
                  <a:prstClr val="black"/>
                </a:solidFill>
                <a:latin typeface="Calibri" panose="020F0502020204030204" pitchFamily="34" charset="0"/>
              </a:rPr>
              <a:t>Erosion Fix</a:t>
            </a:r>
          </a:p>
          <a:p>
            <a:pPr lvl="2">
              <a:buClr>
                <a:srgbClr val="D34817"/>
              </a:buClr>
            </a:pPr>
            <a:r>
              <a:rPr lang="en-US" sz="1800" i="1" dirty="0" smtClean="0">
                <a:solidFill>
                  <a:prstClr val="black"/>
                </a:solidFill>
                <a:latin typeface="Calibri" panose="020F0502020204030204" pitchFamily="34" charset="0"/>
              </a:rPr>
              <a:t>Sod area </a:t>
            </a: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611" y="3505200"/>
            <a:ext cx="4013338" cy="30100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834890"/>
            <a:ext cx="3568211" cy="2676159"/>
          </a:xfrm>
          <a:prstGeom prst="rect">
            <a:avLst/>
          </a:prstGeom>
        </p:spPr>
      </p:pic>
    </p:spTree>
    <p:extLst>
      <p:ext uri="{BB962C8B-B14F-4D97-AF65-F5344CB8AC3E}">
        <p14:creationId xmlns:p14="http://schemas.microsoft.com/office/powerpoint/2010/main" val="3424908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867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85725" y="1676400"/>
            <a:ext cx="3571875" cy="3429000"/>
          </a:xfrm>
        </p:spPr>
        <p:txBody>
          <a:bodyPr>
            <a:normAutofit/>
          </a:bodyPr>
          <a:lstStyle/>
          <a:p>
            <a:r>
              <a:rPr lang="en-US" sz="2400" b="1" i="1" dirty="0" smtClean="0">
                <a:latin typeface="Calibri" panose="020F0502020204030204" pitchFamily="34" charset="0"/>
              </a:rPr>
              <a:t>Improvements/Repairs</a:t>
            </a:r>
          </a:p>
          <a:p>
            <a:r>
              <a:rPr lang="en-US" sz="2400" b="1" i="1" dirty="0" smtClean="0">
                <a:latin typeface="Calibri" panose="020F0502020204030204" pitchFamily="34" charset="0"/>
              </a:rPr>
              <a:t>Items </a:t>
            </a:r>
            <a:r>
              <a:rPr lang="en-US" sz="2400" b="1" i="1" dirty="0">
                <a:latin typeface="Calibri" panose="020F0502020204030204" pitchFamily="34" charset="0"/>
              </a:rPr>
              <a:t>– “On the </a:t>
            </a:r>
            <a:r>
              <a:rPr lang="en-US" sz="2400" b="1" i="1" dirty="0" smtClean="0">
                <a:latin typeface="Calibri" panose="020F0502020204030204" pitchFamily="34" charset="0"/>
              </a:rPr>
              <a:t>Watch”</a:t>
            </a:r>
          </a:p>
          <a:p>
            <a:r>
              <a:rPr lang="en-US" sz="2400" b="1" i="1" dirty="0">
                <a:latin typeface="Calibri" panose="020F0502020204030204" pitchFamily="34" charset="0"/>
              </a:rPr>
              <a:t>Maintenance </a:t>
            </a:r>
          </a:p>
          <a:p>
            <a:endParaRPr lang="en-US" sz="2400" b="1" i="1" dirty="0" smtClean="0">
              <a:latin typeface="Calibri" panose="020F0502020204030204" pitchFamily="34" charset="0"/>
            </a:endParaRPr>
          </a:p>
          <a:p>
            <a:pPr marL="320040" lvl="1" indent="0">
              <a:buNone/>
            </a:pPr>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114550"/>
            <a:ext cx="5257800" cy="4362450"/>
          </a:xfrm>
          <a:prstGeom prst="rect">
            <a:avLst/>
          </a:prstGeom>
        </p:spPr>
      </p:pic>
    </p:spTree>
    <p:extLst>
      <p:ext uri="{BB962C8B-B14F-4D97-AF65-F5344CB8AC3E}">
        <p14:creationId xmlns:p14="http://schemas.microsoft.com/office/powerpoint/2010/main" val="3971189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 – Improvements/Repairs</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77408" y="1344768"/>
            <a:ext cx="5613791" cy="3608232"/>
          </a:xfrm>
        </p:spPr>
        <p:txBody>
          <a:bodyPr>
            <a:normAutofit fontScale="92500" lnSpcReduction="10000"/>
          </a:bodyPr>
          <a:lstStyle/>
          <a:p>
            <a:pPr lvl="0">
              <a:buClr>
                <a:srgbClr val="D34817"/>
              </a:buClr>
            </a:pPr>
            <a:r>
              <a:rPr lang="en-US" sz="2400" b="1" i="1" dirty="0" smtClean="0">
                <a:solidFill>
                  <a:prstClr val="black"/>
                </a:solidFill>
                <a:latin typeface="Calibri" panose="020F0502020204030204" pitchFamily="34" charset="0"/>
              </a:rPr>
              <a:t>POOL:</a:t>
            </a:r>
          </a:p>
          <a:p>
            <a:pPr lvl="1">
              <a:buClr>
                <a:srgbClr val="D34817"/>
              </a:buClr>
            </a:pPr>
            <a:r>
              <a:rPr lang="en-US" sz="2200" dirty="0" smtClean="0">
                <a:solidFill>
                  <a:prstClr val="black"/>
                </a:solidFill>
                <a:latin typeface="Calibri" panose="020F0502020204030204" pitchFamily="34" charset="0"/>
              </a:rPr>
              <a:t>Three Contract Bids (Dec 2017)</a:t>
            </a:r>
          </a:p>
          <a:p>
            <a:pPr lvl="1">
              <a:buClr>
                <a:srgbClr val="D34817"/>
              </a:buClr>
            </a:pPr>
            <a:r>
              <a:rPr lang="en-US" sz="2200" dirty="0" smtClean="0">
                <a:solidFill>
                  <a:prstClr val="black"/>
                </a:solidFill>
                <a:latin typeface="Calibri" panose="020F0502020204030204" pitchFamily="34" charset="0"/>
              </a:rPr>
              <a:t>Resurfaced the interior (Main &amp; Baby Pool)</a:t>
            </a:r>
          </a:p>
          <a:p>
            <a:pPr lvl="1">
              <a:buClr>
                <a:srgbClr val="D34817"/>
              </a:buClr>
            </a:pPr>
            <a:r>
              <a:rPr lang="en-US" sz="2200" dirty="0" smtClean="0">
                <a:solidFill>
                  <a:prstClr val="black"/>
                </a:solidFill>
                <a:latin typeface="Calibri" panose="020F0502020204030204" pitchFamily="34" charset="0"/>
              </a:rPr>
              <a:t>Installed New Coping &amp; Krystalkrete Blue Quartz </a:t>
            </a:r>
          </a:p>
          <a:p>
            <a:pPr lvl="1">
              <a:buClr>
                <a:srgbClr val="D34817"/>
              </a:buClr>
            </a:pPr>
            <a:r>
              <a:rPr lang="en-US" sz="2200" dirty="0" smtClean="0">
                <a:solidFill>
                  <a:prstClr val="black"/>
                </a:solidFill>
                <a:latin typeface="Calibri" panose="020F0502020204030204" pitchFamily="34" charset="0"/>
              </a:rPr>
              <a:t>Added New Depth Title &amp; International no-diving</a:t>
            </a:r>
          </a:p>
          <a:p>
            <a:pPr lvl="1">
              <a:buClr>
                <a:srgbClr val="D34817"/>
              </a:buClr>
            </a:pPr>
            <a:r>
              <a:rPr lang="en-US" sz="2200" dirty="0" smtClean="0">
                <a:solidFill>
                  <a:prstClr val="black"/>
                </a:solidFill>
                <a:latin typeface="Calibri" panose="020F0502020204030204" pitchFamily="34" charset="0"/>
              </a:rPr>
              <a:t>Replaced Old Lights with LED and Rewired with new transformer</a:t>
            </a:r>
          </a:p>
          <a:p>
            <a:pPr lvl="1">
              <a:buClr>
                <a:srgbClr val="D34817"/>
              </a:buClr>
            </a:pPr>
            <a:r>
              <a:rPr lang="en-US" sz="2200" dirty="0" smtClean="0">
                <a:solidFill>
                  <a:prstClr val="black"/>
                </a:solidFill>
                <a:latin typeface="Calibri" panose="020F0502020204030204" pitchFamily="34" charset="0"/>
              </a:rPr>
              <a:t>Pool Service Contract</a:t>
            </a:r>
          </a:p>
          <a:p>
            <a:pPr lvl="1">
              <a:buClr>
                <a:srgbClr val="D34817"/>
              </a:buClr>
            </a:pPr>
            <a:r>
              <a:rPr lang="en-US" sz="2200" dirty="0" smtClean="0">
                <a:solidFill>
                  <a:prstClr val="black"/>
                </a:solidFill>
                <a:latin typeface="Calibri" panose="020F0502020204030204" pitchFamily="34" charset="0"/>
              </a:rPr>
              <a:t>Pool Opened on Schedule in May</a:t>
            </a:r>
            <a:endParaRPr lang="en-US" sz="2400" b="1" i="1" dirty="0">
              <a:solidFill>
                <a:prstClr val="black"/>
              </a:solidFill>
              <a:latin typeface="Calibri" panose="020F0502020204030204" pitchFamily="34" charset="0"/>
            </a:endParaRPr>
          </a:p>
          <a:p>
            <a:pPr marL="320040" lvl="1" indent="0">
              <a:buNone/>
            </a:pPr>
            <a:endParaRPr lang="en-US" sz="2200" b="1" i="1" dirty="0" smtClean="0">
              <a:latin typeface="Calibri" panose="020F0502020204030204" pitchFamily="34" charset="0"/>
            </a:endParaRPr>
          </a:p>
          <a:p>
            <a:pPr lvl="1"/>
            <a:endParaRPr lang="en-US" sz="2200" b="1" i="1" dirty="0" smtClean="0">
              <a:latin typeface="Calibri" panose="020F0502020204030204" pitchFamily="34" charset="0"/>
            </a:endParaRPr>
          </a:p>
          <a:p>
            <a:pPr lvl="1"/>
            <a:endParaRPr lang="en-US" sz="2000" i="1" dirty="0">
              <a:latin typeface="Calibri" panose="020F0502020204030204" pitchFamily="34" charset="0"/>
            </a:endParaRPr>
          </a:p>
          <a:p>
            <a:pPr marL="0" indent="0">
              <a:buNone/>
            </a:pPr>
            <a:endParaRPr lang="en-US" sz="2400" b="1" i="1" dirty="0" smtClean="0">
              <a:latin typeface="Calibri" panose="020F0502020204030204" pitchFamily="34" charset="0"/>
            </a:endParaRPr>
          </a:p>
          <a:p>
            <a:pPr lvl="1"/>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134" y="1275824"/>
            <a:ext cx="3074466" cy="17278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392" y="4832668"/>
            <a:ext cx="3344208" cy="187944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223" y="3003674"/>
            <a:ext cx="3124377" cy="17559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2296" y="4832668"/>
            <a:ext cx="3645096" cy="1879445"/>
          </a:xfrm>
          <a:prstGeom prst="rect">
            <a:avLst/>
          </a:prstGeom>
        </p:spPr>
      </p:pic>
    </p:spTree>
    <p:extLst>
      <p:ext uri="{BB962C8B-B14F-4D97-AF65-F5344CB8AC3E}">
        <p14:creationId xmlns:p14="http://schemas.microsoft.com/office/powerpoint/2010/main" val="543852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 – Improvements/Repairs</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581357" y="1320150"/>
            <a:ext cx="5362243" cy="2947050"/>
          </a:xfrm>
        </p:spPr>
        <p:txBody>
          <a:bodyPr>
            <a:normAutofit/>
          </a:bodyPr>
          <a:lstStyle/>
          <a:p>
            <a:pPr marL="320040" lvl="1" indent="0">
              <a:buClr>
                <a:srgbClr val="D34817"/>
              </a:buClr>
              <a:buNone/>
            </a:pPr>
            <a:endParaRPr lang="en-US" sz="2200" b="1" i="1" dirty="0" smtClean="0">
              <a:solidFill>
                <a:prstClr val="black"/>
              </a:solidFill>
              <a:latin typeface="Calibri" panose="020F0502020204030204" pitchFamily="34" charset="0"/>
            </a:endParaRPr>
          </a:p>
          <a:p>
            <a:r>
              <a:rPr lang="en-US" sz="2400" b="1" i="1" dirty="0">
                <a:latin typeface="Calibri" panose="020F0502020204030204" pitchFamily="34" charset="0"/>
              </a:rPr>
              <a:t>CLUBHOUSE:</a:t>
            </a:r>
          </a:p>
          <a:p>
            <a:pPr lvl="1"/>
            <a:r>
              <a:rPr lang="en-US" sz="2200" i="1" dirty="0">
                <a:latin typeface="Calibri" panose="020F0502020204030204" pitchFamily="34" charset="0"/>
              </a:rPr>
              <a:t>Replaced Hard Drive For Access Control System  </a:t>
            </a:r>
          </a:p>
          <a:p>
            <a:pPr lvl="1"/>
            <a:r>
              <a:rPr lang="en-US" sz="2200" i="1" dirty="0">
                <a:latin typeface="Calibri" panose="020F0502020204030204" pitchFamily="34" charset="0"/>
              </a:rPr>
              <a:t>Replaced Refrigerator </a:t>
            </a:r>
          </a:p>
          <a:p>
            <a:pPr lvl="1"/>
            <a:r>
              <a:rPr lang="en-US" sz="2200" i="1" dirty="0">
                <a:latin typeface="Calibri" panose="020F0502020204030204" pitchFamily="34" charset="0"/>
              </a:rPr>
              <a:t>Replaced Motor in HVAC </a:t>
            </a:r>
          </a:p>
          <a:p>
            <a:pPr lvl="0">
              <a:buClr>
                <a:srgbClr val="D34817"/>
              </a:buClr>
            </a:pPr>
            <a:endParaRPr lang="en-US" sz="2400" b="1" i="1" dirty="0">
              <a:solidFill>
                <a:prstClr val="black"/>
              </a:solidFill>
              <a:latin typeface="Calibri" panose="020F0502020204030204" pitchFamily="34" charset="0"/>
            </a:endParaRPr>
          </a:p>
          <a:p>
            <a:pPr marL="320040" lvl="1" indent="0">
              <a:buNone/>
            </a:pPr>
            <a:endParaRPr lang="en-US" sz="2200" b="1" i="1" dirty="0" smtClean="0">
              <a:latin typeface="Calibri" panose="020F0502020204030204" pitchFamily="34" charset="0"/>
            </a:endParaRPr>
          </a:p>
          <a:p>
            <a:pPr lvl="1"/>
            <a:endParaRPr lang="en-US" sz="2200" b="1" i="1" dirty="0" smtClean="0">
              <a:latin typeface="Calibri" panose="020F0502020204030204" pitchFamily="34" charset="0"/>
            </a:endParaRPr>
          </a:p>
          <a:p>
            <a:pPr lvl="1"/>
            <a:endParaRPr lang="en-US" sz="2000" i="1" dirty="0">
              <a:latin typeface="Calibri" panose="020F0502020204030204" pitchFamily="34" charset="0"/>
            </a:endParaRPr>
          </a:p>
          <a:p>
            <a:pPr marL="0" indent="0">
              <a:buNone/>
            </a:pPr>
            <a:endParaRPr lang="en-US" sz="2400" b="1" i="1" dirty="0" smtClean="0">
              <a:latin typeface="Calibri" panose="020F0502020204030204" pitchFamily="34" charset="0"/>
            </a:endParaRPr>
          </a:p>
          <a:p>
            <a:pPr lvl="1"/>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83931" y="2183687"/>
            <a:ext cx="4038600" cy="226969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582259" y="4268060"/>
            <a:ext cx="2947983" cy="17746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64795" y="4295023"/>
            <a:ext cx="2947984" cy="1774698"/>
          </a:xfrm>
          <a:prstGeom prst="rect">
            <a:avLst/>
          </a:prstGeom>
        </p:spPr>
      </p:pic>
    </p:spTree>
    <p:extLst>
      <p:ext uri="{BB962C8B-B14F-4D97-AF65-F5344CB8AC3E}">
        <p14:creationId xmlns:p14="http://schemas.microsoft.com/office/powerpoint/2010/main" val="2530593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066800"/>
            <a:ext cx="7772400" cy="4572000"/>
          </a:xfrm>
        </p:spPr>
        <p:txBody>
          <a:bodyPr>
            <a:noAutofit/>
          </a:bodyPr>
          <a:lstStyle/>
          <a:p>
            <a:r>
              <a:rPr lang="en-US" sz="2200" b="1" i="1" dirty="0" smtClean="0">
                <a:latin typeface="Calibri" panose="020F0502020204030204" pitchFamily="34" charset="0"/>
                <a:cs typeface="Angsana New" pitchFamily="18" charset="-34"/>
              </a:rPr>
              <a:t>Introductions</a:t>
            </a:r>
          </a:p>
          <a:p>
            <a:r>
              <a:rPr lang="en-US" sz="2200" b="1" i="1" dirty="0" smtClean="0">
                <a:latin typeface="Calibri" panose="020F0502020204030204" pitchFamily="34" charset="0"/>
                <a:cs typeface="Angsana New" pitchFamily="18" charset="-34"/>
              </a:rPr>
              <a:t>Year-in Review</a:t>
            </a:r>
          </a:p>
          <a:p>
            <a:r>
              <a:rPr lang="en-US" sz="2200" b="1" i="1" dirty="0" smtClean="0">
                <a:latin typeface="Calibri" panose="020F0502020204030204" pitchFamily="34" charset="0"/>
                <a:cs typeface="Angsana New" pitchFamily="18" charset="-34"/>
              </a:rPr>
              <a:t>Open Board Positions</a:t>
            </a:r>
          </a:p>
          <a:p>
            <a:r>
              <a:rPr lang="en-US" sz="2200" b="1" i="1" dirty="0">
                <a:latin typeface="Calibri" panose="020F0502020204030204" pitchFamily="34" charset="0"/>
                <a:cs typeface="Angsana New" pitchFamily="18" charset="-34"/>
              </a:rPr>
              <a:t>KP - Information</a:t>
            </a:r>
            <a:endParaRPr lang="en-US" sz="2200" b="1" i="1" dirty="0" smtClean="0">
              <a:latin typeface="Calibri" panose="020F0502020204030204" pitchFamily="34" charset="0"/>
              <a:cs typeface="Angsana New" pitchFamily="18" charset="-34"/>
            </a:endParaRPr>
          </a:p>
          <a:p>
            <a:r>
              <a:rPr lang="en-US" sz="2200" b="1" i="1" dirty="0" smtClean="0">
                <a:latin typeface="Calibri" panose="020F0502020204030204" pitchFamily="34" charset="0"/>
                <a:cs typeface="Angsana New" pitchFamily="18" charset="-34"/>
              </a:rPr>
              <a:t>Financial </a:t>
            </a:r>
            <a:r>
              <a:rPr lang="en-US" sz="2200" b="1" i="1" dirty="0">
                <a:latin typeface="Calibri" panose="020F0502020204030204" pitchFamily="34" charset="0"/>
                <a:cs typeface="Angsana New" pitchFamily="18" charset="-34"/>
              </a:rPr>
              <a:t>Report</a:t>
            </a:r>
          </a:p>
          <a:p>
            <a:r>
              <a:rPr lang="en-US" sz="2200" b="1" i="1" dirty="0" smtClean="0">
                <a:latin typeface="Calibri" panose="020F0502020204030204" pitchFamily="34" charset="0"/>
                <a:cs typeface="Angsana New" pitchFamily="18" charset="-34"/>
              </a:rPr>
              <a:t>Grounds/Facilities Report</a:t>
            </a:r>
          </a:p>
          <a:p>
            <a:r>
              <a:rPr lang="en-US" sz="2200" b="1" i="1" dirty="0" smtClean="0">
                <a:latin typeface="Calibri" panose="020F0502020204030204" pitchFamily="34" charset="0"/>
                <a:cs typeface="Angsana New" pitchFamily="18" charset="-34"/>
              </a:rPr>
              <a:t>Covenants Committee Report</a:t>
            </a:r>
          </a:p>
          <a:p>
            <a:r>
              <a:rPr lang="en-US" sz="2200" b="1" i="1" dirty="0" smtClean="0">
                <a:latin typeface="Calibri" panose="020F0502020204030204" pitchFamily="34" charset="0"/>
                <a:cs typeface="Angsana New" pitchFamily="18" charset="-34"/>
              </a:rPr>
              <a:t>Architectural Committee Report</a:t>
            </a:r>
          </a:p>
          <a:p>
            <a:r>
              <a:rPr lang="en-US" sz="2200" b="1" i="1" dirty="0" smtClean="0">
                <a:latin typeface="Calibri" panose="020F0502020204030204" pitchFamily="34" charset="0"/>
                <a:cs typeface="Angsana New" pitchFamily="18" charset="-34"/>
              </a:rPr>
              <a:t>Neighborhood Watch Report</a:t>
            </a:r>
          </a:p>
          <a:p>
            <a:r>
              <a:rPr lang="en-US" sz="2200" b="1" i="1" dirty="0" smtClean="0">
                <a:latin typeface="Calibri" panose="020F0502020204030204" pitchFamily="34" charset="0"/>
                <a:cs typeface="Angsana New" pitchFamily="18" charset="-34"/>
              </a:rPr>
              <a:t>Event Committee Report</a:t>
            </a:r>
          </a:p>
          <a:p>
            <a:r>
              <a:rPr lang="en-US" sz="2200" b="1" i="1" dirty="0" smtClean="0">
                <a:latin typeface="Calibri" panose="020F0502020204030204" pitchFamily="34" charset="0"/>
                <a:cs typeface="Angsana New" pitchFamily="18" charset="-34"/>
              </a:rPr>
              <a:t>Questions &amp; Answers</a:t>
            </a:r>
          </a:p>
        </p:txBody>
      </p:sp>
      <p:sp>
        <p:nvSpPr>
          <p:cNvPr id="4" name="Title 1"/>
          <p:cNvSpPr>
            <a:spLocks noGrp="1"/>
          </p:cNvSpPr>
          <p:nvPr>
            <p:ph type="title"/>
          </p:nvPr>
        </p:nvSpPr>
        <p:spPr>
          <a:xfrm>
            <a:off x="990600" y="3048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Agenda</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“Needed Repairs”</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54171" y="1284068"/>
            <a:ext cx="4794435" cy="4139587"/>
          </a:xfrm>
        </p:spPr>
        <p:txBody>
          <a:bodyPr>
            <a:noAutofit/>
          </a:bodyPr>
          <a:lstStyle/>
          <a:p>
            <a:pPr lvl="0">
              <a:buClr>
                <a:srgbClr val="D34817"/>
              </a:buClr>
            </a:pPr>
            <a:r>
              <a:rPr lang="en-US" sz="2400" b="1" i="1" dirty="0" smtClean="0">
                <a:solidFill>
                  <a:prstClr val="black"/>
                </a:solidFill>
                <a:latin typeface="Calibri" panose="020F0502020204030204" pitchFamily="34" charset="0"/>
              </a:rPr>
              <a:t>Ground Signs</a:t>
            </a:r>
          </a:p>
          <a:p>
            <a:pPr lvl="1">
              <a:buClr>
                <a:srgbClr val="D34817"/>
              </a:buClr>
            </a:pPr>
            <a:r>
              <a:rPr lang="en-US" sz="2200" i="1" dirty="0" smtClean="0">
                <a:solidFill>
                  <a:prstClr val="black"/>
                </a:solidFill>
                <a:latin typeface="Calibri" panose="020F0502020204030204" pitchFamily="34" charset="0"/>
              </a:rPr>
              <a:t>Aging &amp; Deteriorating  </a:t>
            </a:r>
          </a:p>
          <a:p>
            <a:pPr lvl="0">
              <a:buClr>
                <a:srgbClr val="D34817"/>
              </a:buClr>
            </a:pPr>
            <a:r>
              <a:rPr lang="en-US" sz="2400" b="1" i="1" dirty="0" smtClean="0">
                <a:solidFill>
                  <a:prstClr val="black"/>
                </a:solidFill>
                <a:latin typeface="Calibri" panose="020F0502020204030204" pitchFamily="34" charset="0"/>
              </a:rPr>
              <a:t>Playground Repairs/Replacement  </a:t>
            </a:r>
          </a:p>
          <a:p>
            <a:pPr marL="320040" lvl="1" indent="0">
              <a:buClr>
                <a:srgbClr val="D34817"/>
              </a:buClr>
              <a:buNone/>
            </a:pPr>
            <a:endParaRPr lang="en-US" sz="2200" i="1" dirty="0" smtClean="0">
              <a:solidFill>
                <a:prstClr val="black"/>
              </a:solidFill>
              <a:latin typeface="Calibri" panose="020F0502020204030204" pitchFamily="34" charset="0"/>
            </a:endParaRP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64" y="2786427"/>
            <a:ext cx="3060510" cy="216038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905" y="4861297"/>
            <a:ext cx="2454322" cy="184074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8607" y="1428678"/>
            <a:ext cx="3946478" cy="221792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8607" y="3752337"/>
            <a:ext cx="3946478" cy="2217921"/>
          </a:xfrm>
          <a:prstGeom prst="rect">
            <a:avLst/>
          </a:prstGeom>
        </p:spPr>
      </p:pic>
    </p:spTree>
    <p:extLst>
      <p:ext uri="{BB962C8B-B14F-4D97-AF65-F5344CB8AC3E}">
        <p14:creationId xmlns:p14="http://schemas.microsoft.com/office/powerpoint/2010/main" val="285115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“Items On the Watch”</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54172" y="1284069"/>
            <a:ext cx="4951228" cy="2144932"/>
          </a:xfrm>
        </p:spPr>
        <p:txBody>
          <a:bodyPr>
            <a:noAutofit/>
          </a:bodyPr>
          <a:lstStyle/>
          <a:p>
            <a:pPr lvl="0">
              <a:buClr>
                <a:srgbClr val="D34817"/>
              </a:buClr>
            </a:pPr>
            <a:r>
              <a:rPr lang="en-US" sz="2400" b="1" i="1" dirty="0" smtClean="0">
                <a:solidFill>
                  <a:prstClr val="black"/>
                </a:solidFill>
                <a:latin typeface="Calibri" panose="020F0502020204030204" pitchFamily="34" charset="0"/>
              </a:rPr>
              <a:t>Varnish Club House Doors</a:t>
            </a:r>
          </a:p>
          <a:p>
            <a:pPr lvl="0">
              <a:buClr>
                <a:srgbClr val="D34817"/>
              </a:buClr>
            </a:pPr>
            <a:r>
              <a:rPr lang="en-US" sz="2400" b="1" i="1" dirty="0" smtClean="0">
                <a:solidFill>
                  <a:prstClr val="black"/>
                </a:solidFill>
                <a:latin typeface="Calibri" panose="020F0502020204030204" pitchFamily="34" charset="0"/>
              </a:rPr>
              <a:t>Paint Fading Parking Lot Stripes </a:t>
            </a:r>
          </a:p>
          <a:p>
            <a:pPr lvl="0">
              <a:buClr>
                <a:srgbClr val="D34817"/>
              </a:buClr>
            </a:pPr>
            <a:r>
              <a:rPr lang="en-US" sz="2400" b="1" i="1" dirty="0" smtClean="0">
                <a:solidFill>
                  <a:prstClr val="black"/>
                </a:solidFill>
                <a:latin typeface="Calibri" panose="020F0502020204030204" pitchFamily="34" charset="0"/>
              </a:rPr>
              <a:t>Add Trees around South Pond</a:t>
            </a:r>
          </a:p>
          <a:p>
            <a:pPr lvl="0">
              <a:buClr>
                <a:srgbClr val="D34817"/>
              </a:buClr>
            </a:pPr>
            <a:r>
              <a:rPr lang="en-US" sz="2400" b="1" i="1" dirty="0" smtClean="0">
                <a:solidFill>
                  <a:prstClr val="black"/>
                </a:solidFill>
                <a:latin typeface="Calibri" panose="020F0502020204030204" pitchFamily="34" charset="0"/>
              </a:rPr>
              <a:t>Remove or cut back Pool Shrubs</a:t>
            </a:r>
          </a:p>
          <a:p>
            <a:pPr lvl="1">
              <a:buClr>
                <a:srgbClr val="D34817"/>
              </a:buClr>
            </a:pPr>
            <a:r>
              <a:rPr lang="en-US" sz="2200" b="1" i="1" dirty="0" smtClean="0">
                <a:solidFill>
                  <a:prstClr val="black"/>
                </a:solidFill>
                <a:latin typeface="Calibri" panose="020F0502020204030204" pitchFamily="34" charset="0"/>
              </a:rPr>
              <a:t>Estimates being Worked</a:t>
            </a:r>
          </a:p>
          <a:p>
            <a:pPr lvl="0">
              <a:buClr>
                <a:srgbClr val="D34817"/>
              </a:buClr>
            </a:pPr>
            <a:endParaRPr lang="en-US" sz="2400" b="1" i="1" dirty="0" smtClean="0">
              <a:solidFill>
                <a:prstClr val="black"/>
              </a:solidFill>
              <a:latin typeface="Calibri" panose="020F0502020204030204" pitchFamily="34" charset="0"/>
            </a:endParaRPr>
          </a:p>
          <a:p>
            <a:pPr marL="320040" lvl="1" indent="0">
              <a:buClr>
                <a:srgbClr val="D34817"/>
              </a:buClr>
              <a:buNone/>
            </a:pPr>
            <a:endParaRPr lang="en-US" sz="2200" i="1" dirty="0" smtClean="0">
              <a:solidFill>
                <a:prstClr val="black"/>
              </a:solidFill>
              <a:latin typeface="Calibri" panose="020F0502020204030204" pitchFamily="34" charset="0"/>
            </a:endParaRP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54" y="3565980"/>
            <a:ext cx="2715081" cy="175098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55" y="5149778"/>
            <a:ext cx="2723286" cy="15558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283896" y="2312551"/>
            <a:ext cx="4696264" cy="26393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418" y="4322579"/>
            <a:ext cx="2943767" cy="1654398"/>
          </a:xfrm>
          <a:prstGeom prst="rect">
            <a:avLst/>
          </a:prstGeom>
        </p:spPr>
      </p:pic>
    </p:spTree>
    <p:extLst>
      <p:ext uri="{BB962C8B-B14F-4D97-AF65-F5344CB8AC3E}">
        <p14:creationId xmlns:p14="http://schemas.microsoft.com/office/powerpoint/2010/main" val="1198218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“Items On the Watch”</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54172" y="1284069"/>
            <a:ext cx="4951228" cy="1763931"/>
          </a:xfrm>
        </p:spPr>
        <p:txBody>
          <a:bodyPr>
            <a:noAutofit/>
          </a:bodyPr>
          <a:lstStyle/>
          <a:p>
            <a:pPr lvl="0">
              <a:buClr>
                <a:srgbClr val="D34817"/>
              </a:buClr>
            </a:pPr>
            <a:r>
              <a:rPr lang="en-US" sz="2400" b="1" i="1" dirty="0" smtClean="0">
                <a:solidFill>
                  <a:prstClr val="black"/>
                </a:solidFill>
                <a:latin typeface="Calibri" panose="020F0502020204030204" pitchFamily="34" charset="0"/>
              </a:rPr>
              <a:t>Club House Flooring </a:t>
            </a:r>
          </a:p>
          <a:p>
            <a:pPr lvl="0">
              <a:buClr>
                <a:srgbClr val="D34817"/>
              </a:buClr>
            </a:pPr>
            <a:r>
              <a:rPr lang="en-US" sz="2400" b="1" i="1" dirty="0" smtClean="0">
                <a:solidFill>
                  <a:prstClr val="black"/>
                </a:solidFill>
                <a:latin typeface="Calibri" panose="020F0502020204030204" pitchFamily="34" charset="0"/>
              </a:rPr>
              <a:t>Shade Replacement</a:t>
            </a:r>
          </a:p>
          <a:p>
            <a:pPr lvl="0">
              <a:buClr>
                <a:srgbClr val="D34817"/>
              </a:buClr>
            </a:pPr>
            <a:r>
              <a:rPr lang="en-US" sz="2400" b="1" i="1" dirty="0" smtClean="0">
                <a:solidFill>
                  <a:prstClr val="black"/>
                </a:solidFill>
                <a:latin typeface="Calibri" panose="020F0502020204030204" pitchFamily="34" charset="0"/>
              </a:rPr>
              <a:t>Locks</a:t>
            </a:r>
          </a:p>
          <a:p>
            <a:pPr lvl="1">
              <a:buClr>
                <a:srgbClr val="D34817"/>
              </a:buClr>
            </a:pPr>
            <a:r>
              <a:rPr lang="en-US" sz="2200" b="1" i="1" dirty="0" smtClean="0">
                <a:solidFill>
                  <a:prstClr val="black"/>
                </a:solidFill>
                <a:latin typeface="Calibri" panose="020F0502020204030204" pitchFamily="34" charset="0"/>
              </a:rPr>
              <a:t>Estimates Pending</a:t>
            </a:r>
          </a:p>
          <a:p>
            <a:pPr lvl="1">
              <a:buClr>
                <a:srgbClr val="D34817"/>
              </a:buClr>
            </a:pPr>
            <a:endParaRPr lang="en-US" sz="2200" b="1" i="1" dirty="0" smtClean="0">
              <a:solidFill>
                <a:prstClr val="black"/>
              </a:solidFill>
              <a:latin typeface="Calibri" panose="020F0502020204030204" pitchFamily="34" charset="0"/>
            </a:endParaRPr>
          </a:p>
          <a:p>
            <a:pPr lvl="0">
              <a:buClr>
                <a:srgbClr val="D34817"/>
              </a:buClr>
            </a:pPr>
            <a:endParaRPr lang="en-US" sz="2400" b="1" i="1" dirty="0" smtClean="0">
              <a:solidFill>
                <a:prstClr val="black"/>
              </a:solidFill>
              <a:latin typeface="Calibri" panose="020F0502020204030204" pitchFamily="34" charset="0"/>
            </a:endParaRPr>
          </a:p>
          <a:p>
            <a:pPr lvl="0">
              <a:buClr>
                <a:srgbClr val="D34817"/>
              </a:buClr>
            </a:pPr>
            <a:endParaRPr lang="en-US" sz="2400" b="1" i="1" dirty="0" smtClean="0">
              <a:solidFill>
                <a:prstClr val="black"/>
              </a:solidFill>
              <a:latin typeface="Calibri" panose="020F0502020204030204" pitchFamily="34" charset="0"/>
            </a:endParaRPr>
          </a:p>
          <a:p>
            <a:pPr marL="320040" lvl="1" indent="0">
              <a:buClr>
                <a:srgbClr val="D34817"/>
              </a:buClr>
              <a:buNone/>
            </a:pPr>
            <a:endParaRPr lang="en-US" sz="2200" i="1" dirty="0" smtClean="0">
              <a:solidFill>
                <a:prstClr val="black"/>
              </a:solidFill>
              <a:latin typeface="Calibri" panose="020F0502020204030204" pitchFamily="34" charset="0"/>
            </a:endParaRP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86" y="3689929"/>
            <a:ext cx="4953000" cy="278358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523999"/>
            <a:ext cx="3873436" cy="217687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3700869"/>
            <a:ext cx="3873435" cy="2772646"/>
          </a:xfrm>
          <a:prstGeom prst="rect">
            <a:avLst/>
          </a:prstGeom>
        </p:spPr>
      </p:pic>
    </p:spTree>
    <p:extLst>
      <p:ext uri="{BB962C8B-B14F-4D97-AF65-F5344CB8AC3E}">
        <p14:creationId xmlns:p14="http://schemas.microsoft.com/office/powerpoint/2010/main" val="1042834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“Routine Maintenance”</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914400" y="1550080"/>
            <a:ext cx="7391400" cy="4393520"/>
          </a:xfrm>
        </p:spPr>
        <p:txBody>
          <a:bodyPr>
            <a:noAutofit/>
          </a:bodyPr>
          <a:lstStyle/>
          <a:p>
            <a:r>
              <a:rPr lang="en-US" sz="2400" b="1" i="1" dirty="0" smtClean="0">
                <a:latin typeface="Calibri" panose="020F0502020204030204" pitchFamily="34" charset="0"/>
              </a:rPr>
              <a:t>Winterize Pool Furniture </a:t>
            </a:r>
            <a:r>
              <a:rPr lang="en-US" sz="2400" dirty="0" smtClean="0">
                <a:latin typeface="Calibri" panose="020F0502020204030204" pitchFamily="34" charset="0"/>
              </a:rPr>
              <a:t>(Completed)</a:t>
            </a:r>
          </a:p>
          <a:p>
            <a:pPr lvl="0">
              <a:buClr>
                <a:srgbClr val="D34817"/>
              </a:buClr>
            </a:pPr>
            <a:r>
              <a:rPr lang="en-US" sz="2400" b="1" i="1" dirty="0" smtClean="0">
                <a:solidFill>
                  <a:prstClr val="black"/>
                </a:solidFill>
                <a:latin typeface="Calibri" panose="020F0502020204030204" pitchFamily="34" charset="0"/>
              </a:rPr>
              <a:t>Pool</a:t>
            </a:r>
          </a:p>
          <a:p>
            <a:pPr lvl="1">
              <a:buClr>
                <a:srgbClr val="D34817"/>
              </a:buClr>
            </a:pPr>
            <a:r>
              <a:rPr lang="en-US" sz="2200" i="1" dirty="0" smtClean="0">
                <a:solidFill>
                  <a:prstClr val="black"/>
                </a:solidFill>
                <a:latin typeface="Calibri" panose="020F0502020204030204" pitchFamily="34" charset="0"/>
              </a:rPr>
              <a:t>Pump shut off in December  </a:t>
            </a:r>
          </a:p>
          <a:p>
            <a:pPr lvl="0">
              <a:buClr>
                <a:srgbClr val="D34817"/>
              </a:buClr>
            </a:pPr>
            <a:r>
              <a:rPr lang="en-US" sz="2400" b="1" i="1" dirty="0" smtClean="0">
                <a:solidFill>
                  <a:prstClr val="black"/>
                </a:solidFill>
                <a:latin typeface="Calibri" panose="020F0502020204030204" pitchFamily="34" charset="0"/>
              </a:rPr>
              <a:t>Clubhouse</a:t>
            </a:r>
          </a:p>
          <a:p>
            <a:pPr lvl="1">
              <a:buClr>
                <a:srgbClr val="D34817"/>
              </a:buClr>
            </a:pPr>
            <a:r>
              <a:rPr lang="en-US" sz="2200" i="1" dirty="0" smtClean="0">
                <a:solidFill>
                  <a:prstClr val="black"/>
                </a:solidFill>
                <a:latin typeface="Calibri" panose="020F0502020204030204" pitchFamily="34" charset="0"/>
              </a:rPr>
              <a:t>Install Water Bib Covers (To Do)</a:t>
            </a:r>
          </a:p>
          <a:p>
            <a:pPr lvl="1">
              <a:buClr>
                <a:srgbClr val="D34817"/>
              </a:buClr>
            </a:pPr>
            <a:r>
              <a:rPr lang="en-US" sz="2200" i="1" dirty="0" smtClean="0">
                <a:solidFill>
                  <a:prstClr val="black"/>
                </a:solidFill>
                <a:latin typeface="Calibri" panose="020F0502020204030204" pitchFamily="34" charset="0"/>
              </a:rPr>
              <a:t>Replace HVAC Filters</a:t>
            </a:r>
            <a:r>
              <a:rPr lang="en-US" sz="1600" i="1" dirty="0" smtClean="0">
                <a:solidFill>
                  <a:prstClr val="black"/>
                </a:solidFill>
                <a:latin typeface="Calibri" panose="020F0502020204030204" pitchFamily="34" charset="0"/>
              </a:rPr>
              <a:t> </a:t>
            </a:r>
            <a:r>
              <a:rPr lang="en-US" sz="2200" i="1" dirty="0">
                <a:solidFill>
                  <a:prstClr val="black"/>
                </a:solidFill>
                <a:latin typeface="Calibri" panose="020F0502020204030204" pitchFamily="34" charset="0"/>
              </a:rPr>
              <a:t>(To Do)</a:t>
            </a:r>
            <a:endParaRPr lang="en-US" sz="1600" i="1" dirty="0" smtClean="0">
              <a:solidFill>
                <a:prstClr val="black"/>
              </a:solidFill>
              <a:latin typeface="Calibri" panose="020F0502020204030204" pitchFamily="34" charset="0"/>
            </a:endParaRPr>
          </a:p>
          <a:p>
            <a:pPr lvl="0">
              <a:buClr>
                <a:srgbClr val="D34817"/>
              </a:buClr>
            </a:pPr>
            <a:r>
              <a:rPr lang="en-US" sz="2400" b="1" i="1" dirty="0" smtClean="0">
                <a:solidFill>
                  <a:prstClr val="black"/>
                </a:solidFill>
                <a:latin typeface="Calibri" panose="020F0502020204030204" pitchFamily="34" charset="0"/>
              </a:rPr>
              <a:t>Winterize All Sprinkler Zones</a:t>
            </a:r>
          </a:p>
          <a:p>
            <a:pPr lvl="1">
              <a:buClr>
                <a:srgbClr val="9B2D1F"/>
              </a:buClr>
            </a:pPr>
            <a:endParaRPr lang="en-US" sz="2000" i="1" dirty="0" smtClean="0">
              <a:solidFill>
                <a:prstClr val="black"/>
              </a:solidFill>
              <a:latin typeface="Calibri" panose="020F0502020204030204" pitchFamily="34" charset="0"/>
            </a:endParaRPr>
          </a:p>
          <a:p>
            <a:pPr marL="320040" lvl="1" indent="0">
              <a:buClr>
                <a:srgbClr val="9B2D1F"/>
              </a:buClr>
              <a:buNone/>
            </a:pPr>
            <a:r>
              <a:rPr lang="en-US" sz="2000" i="1" dirty="0" smtClean="0">
                <a:solidFill>
                  <a:prstClr val="black"/>
                </a:solidFill>
                <a:latin typeface="Calibri" panose="020F0502020204030204" pitchFamily="34" charset="0"/>
              </a:rPr>
              <a:t> </a:t>
            </a: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spTree>
    <p:extLst>
      <p:ext uri="{BB962C8B-B14F-4D97-AF65-F5344CB8AC3E}">
        <p14:creationId xmlns:p14="http://schemas.microsoft.com/office/powerpoint/2010/main" val="1774737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 KP Home Resales”</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914400" y="1550080"/>
            <a:ext cx="7391400" cy="4393520"/>
          </a:xfrm>
        </p:spPr>
        <p:txBody>
          <a:bodyPr>
            <a:noAutofit/>
          </a:bodyPr>
          <a:lstStyle/>
          <a:p>
            <a:r>
              <a:rPr lang="en-US" sz="2400" b="1" i="1" dirty="0" smtClean="0">
                <a:latin typeface="Calibri" panose="020F0502020204030204" pitchFamily="34" charset="0"/>
              </a:rPr>
              <a:t>1 Oct 2017 - Present</a:t>
            </a:r>
            <a:endParaRPr lang="en-US" sz="2400" dirty="0" smtClean="0">
              <a:latin typeface="Calibri" panose="020F0502020204030204" pitchFamily="34" charset="0"/>
            </a:endParaRPr>
          </a:p>
          <a:p>
            <a:pPr lvl="0">
              <a:buClr>
                <a:srgbClr val="D34817"/>
              </a:buClr>
            </a:pPr>
            <a:r>
              <a:rPr lang="en-US" sz="2400" b="1" i="1" dirty="0" smtClean="0">
                <a:solidFill>
                  <a:prstClr val="black"/>
                </a:solidFill>
                <a:latin typeface="Calibri" panose="020F0502020204030204" pitchFamily="34" charset="0"/>
              </a:rPr>
              <a:t>35 Homes Sold! (17 New Builds - 18 Resales)</a:t>
            </a:r>
          </a:p>
          <a:p>
            <a:pPr lvl="1">
              <a:buClr>
                <a:srgbClr val="D34817"/>
              </a:buClr>
            </a:pPr>
            <a:r>
              <a:rPr lang="en-US" sz="2200" i="1" dirty="0" smtClean="0">
                <a:solidFill>
                  <a:prstClr val="black"/>
                </a:solidFill>
                <a:latin typeface="Calibri" panose="020F0502020204030204" pitchFamily="34" charset="0"/>
              </a:rPr>
              <a:t>Added Work to Secretary/Covenants/Treasurer/ACS  </a:t>
            </a:r>
          </a:p>
          <a:p>
            <a:pPr marL="0" lvl="0" indent="0">
              <a:buClr>
                <a:srgbClr val="D34817"/>
              </a:buClr>
              <a:buNone/>
            </a:pPr>
            <a:endParaRPr lang="en-US" sz="2400" b="1" i="1" dirty="0" smtClean="0">
              <a:solidFill>
                <a:prstClr val="black"/>
              </a:solidFill>
              <a:latin typeface="Calibri" panose="020F0502020204030204" pitchFamily="34" charset="0"/>
            </a:endParaRP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971800"/>
            <a:ext cx="6334633" cy="3560064"/>
          </a:xfrm>
          <a:prstGeom prst="rect">
            <a:avLst/>
          </a:prstGeom>
        </p:spPr>
      </p:pic>
    </p:spTree>
    <p:extLst>
      <p:ext uri="{BB962C8B-B14F-4D97-AF65-F5344CB8AC3E}">
        <p14:creationId xmlns:p14="http://schemas.microsoft.com/office/powerpoint/2010/main" val="4062456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990600" y="381000"/>
            <a:ext cx="7924800" cy="685799"/>
          </a:xfrm>
          <a:prstGeom prst="rect">
            <a:avLst/>
          </a:prstGeom>
          <a:solidFill>
            <a:srgbClr val="C2E49C"/>
          </a:solidFill>
          <a:ln w="38100" cap="flat" cmpd="sng">
            <a:solidFill>
              <a:schemeClr val="dk1"/>
            </a:solidFill>
            <a:prstDash val="solid"/>
            <a:round/>
            <a:headEnd type="none" w="med" len="med"/>
            <a:tailEnd type="none" w="med" len="med"/>
          </a:ln>
        </p:spPr>
        <p:txBody>
          <a:bodyPr lIns="91425" tIns="45700" rIns="91425" bIns="91425" anchor="b" anchorCtr="0">
            <a:noAutofit/>
          </a:bodyPr>
          <a:lstStyle/>
          <a:p>
            <a:pPr marL="0" marR="0" lvl="0" indent="0" algn="l" rtl="0">
              <a:spcBef>
                <a:spcPts val="0"/>
              </a:spcBef>
              <a:buClr>
                <a:srgbClr val="008000"/>
              </a:buClr>
              <a:buSzPct val="25000"/>
              <a:buFont typeface="Calibri"/>
              <a:buNone/>
            </a:pPr>
            <a:r>
              <a:rPr lang="en-US" sz="2800" b="1" i="1" u="none" strike="noStrike" cap="none" baseline="0" dirty="0" smtClean="0">
                <a:solidFill>
                  <a:srgbClr val="008000"/>
                </a:solidFill>
                <a:latin typeface="Calibri"/>
                <a:ea typeface="Calibri"/>
                <a:cs typeface="Calibri"/>
                <a:sym typeface="Calibri"/>
              </a:rPr>
              <a:t>Covenants Enforcement Committee (CEC)  Report</a:t>
            </a:r>
            <a:endParaRPr lang="en-US" sz="2800" b="1" i="1" u="none" strike="noStrike" cap="none" baseline="0" dirty="0">
              <a:solidFill>
                <a:srgbClr val="008000"/>
              </a:solidFill>
              <a:latin typeface="Calibri"/>
              <a:ea typeface="Calibri"/>
              <a:cs typeface="Calibri"/>
              <a:sym typeface="Calibri"/>
            </a:endParaRPr>
          </a:p>
        </p:txBody>
      </p:sp>
      <p:sp>
        <p:nvSpPr>
          <p:cNvPr id="324" name="Shape 324"/>
          <p:cNvSpPr txBox="1">
            <a:spLocks noGrp="1"/>
          </p:cNvSpPr>
          <p:nvPr>
            <p:ph type="body" idx="1"/>
          </p:nvPr>
        </p:nvSpPr>
        <p:spPr>
          <a:xfrm>
            <a:off x="304800" y="1447800"/>
            <a:ext cx="8686800" cy="51816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85000"/>
              <a:buFont typeface="Noto Symbol"/>
              <a:buChar char="●"/>
            </a:pPr>
            <a:r>
              <a:rPr lang="en-US" sz="2400" b="1" i="1" u="none" strike="noStrike" cap="none" baseline="0" dirty="0" smtClean="0">
                <a:solidFill>
                  <a:schemeClr val="dk1"/>
                </a:solidFill>
                <a:latin typeface="Calibri"/>
                <a:ea typeface="Calibri"/>
                <a:cs typeface="Calibri"/>
                <a:sym typeface="Calibri"/>
              </a:rPr>
              <a:t>Covenants </a:t>
            </a:r>
            <a:r>
              <a:rPr lang="en-US" sz="2400" b="1" i="1" u="none" strike="noStrike" cap="none" baseline="0" dirty="0">
                <a:solidFill>
                  <a:schemeClr val="dk1"/>
                </a:solidFill>
                <a:latin typeface="Calibri"/>
                <a:ea typeface="Calibri"/>
                <a:cs typeface="Calibri"/>
                <a:sym typeface="Calibri"/>
              </a:rPr>
              <a:t>enforcement </a:t>
            </a:r>
            <a:r>
              <a:rPr lang="en-US" sz="2400" b="1" i="1" u="none" strike="noStrike" cap="none" baseline="0" dirty="0" smtClean="0">
                <a:solidFill>
                  <a:schemeClr val="dk1"/>
                </a:solidFill>
                <a:latin typeface="Calibri"/>
                <a:ea typeface="Calibri"/>
                <a:cs typeface="Calibri"/>
                <a:sym typeface="Calibri"/>
              </a:rPr>
              <a:t>is now being handled by Kelly Plantation </a:t>
            </a:r>
            <a:r>
              <a:rPr lang="en-US" sz="2400" b="1" i="1" dirty="0">
                <a:solidFill>
                  <a:schemeClr val="dk1"/>
                </a:solidFill>
                <a:latin typeface="Calibri"/>
                <a:ea typeface="Calibri"/>
                <a:cs typeface="Calibri"/>
                <a:sym typeface="Calibri"/>
              </a:rPr>
              <a:t>h</a:t>
            </a:r>
            <a:r>
              <a:rPr lang="en-US" sz="2400" b="1" i="1" u="none" strike="noStrike" cap="none" baseline="0" dirty="0" smtClean="0">
                <a:solidFill>
                  <a:schemeClr val="dk1"/>
                </a:solidFill>
                <a:latin typeface="Calibri"/>
                <a:ea typeface="Calibri"/>
                <a:cs typeface="Calibri"/>
                <a:sym typeface="Calibri"/>
              </a:rPr>
              <a:t>omeowner </a:t>
            </a:r>
            <a:r>
              <a:rPr lang="en-US" sz="2400" b="1" i="1" dirty="0" smtClean="0">
                <a:solidFill>
                  <a:schemeClr val="dk1"/>
                </a:solidFill>
                <a:latin typeface="Calibri"/>
                <a:ea typeface="Calibri"/>
                <a:cs typeface="Calibri"/>
                <a:sym typeface="Calibri"/>
              </a:rPr>
              <a:t>v</a:t>
            </a:r>
            <a:r>
              <a:rPr lang="en-US" sz="2400" b="1" i="1" u="none" strike="noStrike" cap="none" baseline="0" dirty="0" smtClean="0">
                <a:solidFill>
                  <a:schemeClr val="dk1"/>
                </a:solidFill>
                <a:latin typeface="Calibri"/>
                <a:ea typeface="Calibri"/>
                <a:cs typeface="Calibri"/>
                <a:sym typeface="Calibri"/>
              </a:rPr>
              <a:t>olunteers.</a:t>
            </a:r>
            <a:endParaRPr lang="en-US" sz="2400" b="1" i="1" u="none" strike="noStrike" cap="none" baseline="0" dirty="0">
              <a:solidFill>
                <a:schemeClr val="dk1"/>
              </a:solidFill>
              <a:latin typeface="Calibri"/>
              <a:ea typeface="Calibri"/>
              <a:cs typeface="Calibri"/>
              <a:sym typeface="Calibri"/>
            </a:endParaRPr>
          </a:p>
          <a:p>
            <a:pPr marL="548640" marR="0" lvl="1" indent="-231140" algn="l" rtl="0">
              <a:lnSpc>
                <a:spcPct val="100000"/>
              </a:lnSpc>
              <a:spcBef>
                <a:spcPts val="370"/>
              </a:spcBef>
              <a:spcAft>
                <a:spcPts val="0"/>
              </a:spcAft>
              <a:buClr>
                <a:schemeClr val="accent2"/>
              </a:buClr>
              <a:buSzPct val="77916"/>
              <a:buFont typeface="Noto Symbol"/>
              <a:buChar char="●"/>
            </a:pPr>
            <a:r>
              <a:rPr lang="en-US" sz="2400" b="0" i="1" u="none" strike="noStrike" cap="none" baseline="0" dirty="0">
                <a:solidFill>
                  <a:schemeClr val="dk1"/>
                </a:solidFill>
                <a:latin typeface="Calibri"/>
                <a:ea typeface="Calibri"/>
                <a:cs typeface="Calibri"/>
                <a:sym typeface="Calibri"/>
              </a:rPr>
              <a:t>Continued </a:t>
            </a:r>
            <a:r>
              <a:rPr lang="en-US" sz="2400" b="0" i="1" u="none" strike="noStrike" cap="none" baseline="0" dirty="0" smtClean="0">
                <a:solidFill>
                  <a:schemeClr val="dk1"/>
                </a:solidFill>
                <a:latin typeface="Calibri"/>
                <a:ea typeface="Calibri"/>
                <a:cs typeface="Calibri"/>
                <a:sym typeface="Calibri"/>
              </a:rPr>
              <a:t>focus:</a:t>
            </a:r>
          </a:p>
          <a:p>
            <a:pPr lvl="2" indent="-231140">
              <a:buClr>
                <a:schemeClr val="accent2"/>
              </a:buClr>
              <a:buSzPct val="77916"/>
              <a:buFont typeface="Noto Symbol"/>
              <a:buChar char="●"/>
            </a:pPr>
            <a:r>
              <a:rPr lang="en-US" sz="2000" b="0" i="1" u="none" strike="noStrike" cap="none" baseline="0" dirty="0" smtClean="0">
                <a:solidFill>
                  <a:schemeClr val="dk1"/>
                </a:solidFill>
                <a:latin typeface="Calibri"/>
                <a:ea typeface="Calibri"/>
                <a:cs typeface="Calibri"/>
                <a:sym typeface="Calibri"/>
              </a:rPr>
              <a:t>Yard maintenance (weeds, mowing, edging, etc.)</a:t>
            </a:r>
          </a:p>
          <a:p>
            <a:pPr lvl="2" indent="-231140">
              <a:buClr>
                <a:schemeClr val="accent2"/>
              </a:buClr>
              <a:buSzPct val="77916"/>
              <a:buFont typeface="Noto Symbol"/>
              <a:buChar char="●"/>
            </a:pPr>
            <a:r>
              <a:rPr lang="en-US" sz="2000" b="0" i="1" u="none" strike="noStrike" cap="none" baseline="0" dirty="0" smtClean="0">
                <a:solidFill>
                  <a:schemeClr val="dk1"/>
                </a:solidFill>
                <a:latin typeface="Calibri"/>
                <a:ea typeface="Calibri"/>
                <a:cs typeface="Calibri"/>
                <a:sym typeface="Calibri"/>
              </a:rPr>
              <a:t>Fences (repairs and staining)</a:t>
            </a:r>
          </a:p>
          <a:p>
            <a:pPr lvl="2" indent="-231140">
              <a:buClr>
                <a:schemeClr val="accent2"/>
              </a:buClr>
              <a:buSzPct val="77916"/>
              <a:buFont typeface="Noto Symbol"/>
              <a:buChar char="●"/>
            </a:pPr>
            <a:r>
              <a:rPr lang="en-US" sz="2000" b="0" i="1" u="none" strike="noStrike" cap="none" dirty="0" smtClean="0">
                <a:solidFill>
                  <a:schemeClr val="dk1"/>
                </a:solidFill>
                <a:latin typeface="Calibri"/>
                <a:ea typeface="Calibri"/>
                <a:cs typeface="Calibri"/>
                <a:sym typeface="Calibri"/>
              </a:rPr>
              <a:t>Covenant infractions (parking, trailers in driveways, etc.)</a:t>
            </a:r>
            <a:endParaRPr i="1" dirty="0">
              <a:latin typeface="Calibri"/>
              <a:ea typeface="Calibri"/>
              <a:cs typeface="Calibri"/>
              <a:sym typeface="Calibri"/>
            </a:endParaRPr>
          </a:p>
          <a:p>
            <a:pPr marL="274320" marR="0" lvl="0" indent="-274320" algn="l" rtl="0">
              <a:spcBef>
                <a:spcPts val="580"/>
              </a:spcBef>
              <a:buClr>
                <a:schemeClr val="accent1"/>
              </a:buClr>
              <a:buSzPct val="85000"/>
              <a:buFont typeface="Noto Symbol"/>
              <a:buChar char="●"/>
            </a:pPr>
            <a:r>
              <a:rPr lang="en-US" sz="2400" b="1" i="1" dirty="0" smtClean="0">
                <a:latin typeface="Calibri"/>
                <a:ea typeface="Calibri"/>
                <a:cs typeface="Calibri"/>
                <a:sym typeface="Calibri"/>
              </a:rPr>
              <a:t>Place lawn </a:t>
            </a:r>
            <a:r>
              <a:rPr lang="en-US" sz="2400" b="1" i="1" dirty="0">
                <a:latin typeface="Calibri"/>
                <a:ea typeface="Calibri"/>
                <a:cs typeface="Calibri"/>
                <a:sym typeface="Calibri"/>
              </a:rPr>
              <a:t>debris/bulk items </a:t>
            </a:r>
            <a:r>
              <a:rPr lang="en-US" sz="2400" b="1" i="1" dirty="0" smtClean="0">
                <a:latin typeface="Calibri"/>
                <a:ea typeface="Calibri"/>
                <a:cs typeface="Calibri"/>
                <a:sym typeface="Calibri"/>
              </a:rPr>
              <a:t>on the </a:t>
            </a:r>
            <a:r>
              <a:rPr lang="en-US" sz="2400" b="1" i="1" dirty="0">
                <a:latin typeface="Calibri"/>
                <a:ea typeface="Calibri"/>
                <a:cs typeface="Calibri"/>
                <a:sym typeface="Calibri"/>
              </a:rPr>
              <a:t>curb on designated weekend only</a:t>
            </a:r>
            <a:r>
              <a:rPr lang="en-US" sz="2400" i="1" dirty="0">
                <a:latin typeface="Calibri"/>
                <a:ea typeface="Calibri"/>
                <a:cs typeface="Calibri"/>
                <a:sym typeface="Calibri"/>
              </a:rPr>
              <a:t>. </a:t>
            </a:r>
            <a:r>
              <a:rPr lang="en-US" sz="2400" i="1" dirty="0" smtClean="0">
                <a:latin typeface="Calibri"/>
                <a:ea typeface="Calibri"/>
                <a:cs typeface="Calibri"/>
                <a:sym typeface="Calibri"/>
              </a:rPr>
              <a:t> Designated </a:t>
            </a:r>
            <a:r>
              <a:rPr lang="en-US" sz="2400" i="1" dirty="0">
                <a:latin typeface="Calibri"/>
                <a:ea typeface="Calibri"/>
                <a:cs typeface="Calibri"/>
                <a:sym typeface="Calibri"/>
              </a:rPr>
              <a:t>week for Kelly Plantation bulk pick up is the </a:t>
            </a:r>
            <a:r>
              <a:rPr lang="en-US" sz="2400" i="1" dirty="0" smtClean="0">
                <a:latin typeface="Calibri"/>
                <a:ea typeface="Calibri"/>
                <a:cs typeface="Calibri"/>
                <a:sym typeface="Calibri"/>
              </a:rPr>
              <a:t>2</a:t>
            </a:r>
            <a:r>
              <a:rPr lang="en-US" sz="2400" i="1" baseline="30000" dirty="0" smtClean="0">
                <a:latin typeface="Calibri"/>
                <a:ea typeface="Calibri"/>
                <a:cs typeface="Calibri"/>
                <a:sym typeface="Calibri"/>
              </a:rPr>
              <a:t>nd</a:t>
            </a:r>
            <a:r>
              <a:rPr lang="en-US" sz="2400" i="1" dirty="0" smtClean="0">
                <a:latin typeface="Calibri"/>
                <a:ea typeface="Calibri"/>
                <a:cs typeface="Calibri"/>
                <a:sym typeface="Calibri"/>
              </a:rPr>
              <a:t>  </a:t>
            </a:r>
            <a:r>
              <a:rPr lang="en-US" sz="2400" i="1" dirty="0">
                <a:latin typeface="Calibri"/>
                <a:ea typeface="Calibri"/>
                <a:cs typeface="Calibri"/>
                <a:sym typeface="Calibri"/>
              </a:rPr>
              <a:t>Monday of each </a:t>
            </a:r>
            <a:r>
              <a:rPr lang="en-US" sz="2400" i="1" dirty="0" smtClean="0">
                <a:latin typeface="Calibri"/>
                <a:ea typeface="Calibri"/>
                <a:cs typeface="Calibri"/>
                <a:sym typeface="Calibri"/>
              </a:rPr>
              <a:t>month</a:t>
            </a:r>
          </a:p>
          <a:p>
            <a:pPr lvl="1" indent="-274320">
              <a:spcBef>
                <a:spcPts val="580"/>
              </a:spcBef>
              <a:buClr>
                <a:schemeClr val="accent1"/>
              </a:buClr>
              <a:buFont typeface="Noto Symbol"/>
              <a:buChar char="●"/>
            </a:pPr>
            <a:r>
              <a:rPr lang="en-US" sz="2200" i="1" dirty="0" smtClean="0">
                <a:latin typeface="Calibri"/>
                <a:ea typeface="Calibri"/>
                <a:cs typeface="Calibri"/>
                <a:sym typeface="Calibri"/>
              </a:rPr>
              <a:t>November 13</a:t>
            </a:r>
            <a:r>
              <a:rPr lang="en-US" sz="2200" i="1" baseline="30000" dirty="0" smtClean="0">
                <a:latin typeface="Calibri"/>
                <a:ea typeface="Calibri"/>
                <a:cs typeface="Calibri"/>
                <a:sym typeface="Calibri"/>
              </a:rPr>
              <a:t>th</a:t>
            </a:r>
            <a:r>
              <a:rPr lang="en-US" sz="2200" i="1" dirty="0" smtClean="0">
                <a:latin typeface="Calibri"/>
                <a:ea typeface="Calibri"/>
                <a:cs typeface="Calibri"/>
                <a:sym typeface="Calibri"/>
              </a:rPr>
              <a:t> (Monday is a holiday)</a:t>
            </a:r>
          </a:p>
          <a:p>
            <a:pPr lvl="1" indent="-274320">
              <a:spcBef>
                <a:spcPts val="580"/>
              </a:spcBef>
              <a:buClr>
                <a:schemeClr val="accent1"/>
              </a:buClr>
              <a:buFont typeface="Noto Symbol"/>
              <a:buChar char="●"/>
            </a:pPr>
            <a:r>
              <a:rPr lang="en-US" sz="2200" i="1" dirty="0" smtClean="0">
                <a:latin typeface="Calibri"/>
                <a:ea typeface="Calibri"/>
                <a:cs typeface="Calibri"/>
                <a:sym typeface="Calibri"/>
              </a:rPr>
              <a:t>December 10</a:t>
            </a:r>
            <a:r>
              <a:rPr lang="en-US" sz="2200" i="1" baseline="30000" dirty="0" smtClean="0">
                <a:latin typeface="Calibri"/>
                <a:ea typeface="Calibri"/>
                <a:cs typeface="Calibri"/>
                <a:sym typeface="Calibri"/>
              </a:rPr>
              <a:t>th</a:t>
            </a:r>
            <a:r>
              <a:rPr lang="en-US" sz="2200" i="1" dirty="0" smtClean="0">
                <a:latin typeface="Calibri"/>
                <a:ea typeface="Calibri"/>
                <a:cs typeface="Calibri"/>
                <a:sym typeface="Calibri"/>
              </a:rPr>
              <a:t> </a:t>
            </a:r>
          </a:p>
          <a:p>
            <a:pPr>
              <a:buFont typeface="Noto Symbol"/>
              <a:buChar char="●"/>
            </a:pPr>
            <a:r>
              <a:rPr lang="en-US" sz="2400" b="1" i="1" dirty="0" smtClean="0">
                <a:latin typeface="Calibri"/>
                <a:ea typeface="Calibri"/>
                <a:cs typeface="Calibri"/>
                <a:sym typeface="Calibri"/>
              </a:rPr>
              <a:t>Positive Communications is the key to Success!</a:t>
            </a:r>
          </a:p>
          <a:p>
            <a:pPr>
              <a:buFont typeface="Noto Symbol"/>
              <a:buChar char="●"/>
            </a:pPr>
            <a:endParaRPr lang="en-US" sz="2400" b="1" i="1" dirty="0">
              <a:latin typeface="Calibri"/>
              <a:ea typeface="Calibri"/>
              <a:cs typeface="Calibri"/>
              <a:sym typeface="Calibri"/>
            </a:endParaRPr>
          </a:p>
          <a:p>
            <a:pPr marL="274320" marR="0" lvl="0" indent="-274320"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p:txBody>
      </p:sp>
      <p:pic>
        <p:nvPicPr>
          <p:cNvPr id="325" name="Shape 325"/>
          <p:cNvPicPr preferRelativeResize="0"/>
          <p:nvPr/>
        </p:nvPicPr>
        <p:blipFill rotWithShape="1">
          <a:blip r:embed="rId3">
            <a:alphaModFix/>
          </a:blip>
          <a:srcRect l="42969" t="32292" r="24219" b="15624"/>
          <a:stretch/>
        </p:blipFill>
        <p:spPr>
          <a:xfrm>
            <a:off x="152400" y="228602"/>
            <a:ext cx="762000" cy="907143"/>
          </a:xfrm>
          <a:prstGeom prst="rect">
            <a:avLst/>
          </a:prstGeom>
          <a:noFill/>
          <a:ln>
            <a:noFill/>
          </a:ln>
        </p:spPr>
      </p:pic>
    </p:spTree>
    <p:extLst>
      <p:ext uri="{BB962C8B-B14F-4D97-AF65-F5344CB8AC3E}">
        <p14:creationId xmlns:p14="http://schemas.microsoft.com/office/powerpoint/2010/main" val="3501812739"/>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990600" y="381000"/>
            <a:ext cx="7620000" cy="685799"/>
          </a:xfrm>
          <a:prstGeom prst="rect">
            <a:avLst/>
          </a:prstGeom>
          <a:solidFill>
            <a:srgbClr val="C2E49C"/>
          </a:solidFill>
          <a:ln w="38100" cap="flat" cmpd="sng">
            <a:solidFill>
              <a:schemeClr val="dk1"/>
            </a:solidFill>
            <a:prstDash val="solid"/>
            <a:round/>
            <a:headEnd type="none" w="med" len="med"/>
            <a:tailEnd type="none" w="med" len="med"/>
          </a:ln>
        </p:spPr>
        <p:txBody>
          <a:bodyPr lIns="91425" tIns="45700" rIns="91425" bIns="91425" anchor="b" anchorCtr="0">
            <a:noAutofit/>
          </a:bodyPr>
          <a:lstStyle/>
          <a:p>
            <a:pPr marL="0" marR="0" lvl="0" indent="0" algn="l" rtl="0">
              <a:spcBef>
                <a:spcPts val="0"/>
              </a:spcBef>
              <a:buClr>
                <a:srgbClr val="008000"/>
              </a:buClr>
              <a:buSzPct val="25000"/>
              <a:buFont typeface="Calibri"/>
              <a:buNone/>
            </a:pPr>
            <a:r>
              <a:rPr lang="en-US" sz="3200" b="1" i="1" dirty="0">
                <a:solidFill>
                  <a:srgbClr val="008000"/>
                </a:solidFill>
                <a:latin typeface="Calibri"/>
                <a:ea typeface="Calibri"/>
                <a:cs typeface="Calibri"/>
                <a:sym typeface="Calibri"/>
              </a:rPr>
              <a:t>Architectural </a:t>
            </a:r>
            <a:r>
              <a:rPr lang="en-US" sz="3200" b="1" i="1" dirty="0" smtClean="0">
                <a:solidFill>
                  <a:srgbClr val="008000"/>
                </a:solidFill>
                <a:latin typeface="Calibri"/>
                <a:ea typeface="Calibri"/>
                <a:cs typeface="Calibri"/>
                <a:sym typeface="Calibri"/>
              </a:rPr>
              <a:t>Committee (ARC) Report</a:t>
            </a:r>
            <a:endParaRPr lang="en-US" sz="3200" b="1" i="1" dirty="0">
              <a:solidFill>
                <a:srgbClr val="008000"/>
              </a:solidFill>
              <a:latin typeface="Calibri"/>
              <a:ea typeface="Calibri"/>
              <a:cs typeface="Calibri"/>
              <a:sym typeface="Calibri"/>
            </a:endParaRPr>
          </a:p>
        </p:txBody>
      </p:sp>
      <p:sp>
        <p:nvSpPr>
          <p:cNvPr id="331" name="Shape 331"/>
          <p:cNvSpPr txBox="1">
            <a:spLocks noGrp="1"/>
          </p:cNvSpPr>
          <p:nvPr>
            <p:ph type="body" idx="1"/>
          </p:nvPr>
        </p:nvSpPr>
        <p:spPr>
          <a:xfrm>
            <a:off x="304800" y="1447800"/>
            <a:ext cx="8686800" cy="4724400"/>
          </a:xfrm>
          <a:prstGeom prst="rect">
            <a:avLst/>
          </a:prstGeom>
          <a:noFill/>
          <a:ln>
            <a:noFill/>
          </a:ln>
        </p:spPr>
        <p:txBody>
          <a:bodyPr lIns="91425" tIns="45700" rIns="91425" bIns="45700" anchor="t" anchorCtr="0">
            <a:noAutofit/>
          </a:bodyPr>
          <a:lstStyle/>
          <a:p>
            <a:pPr marL="457200" lvl="0" indent="-228600" rtl="0">
              <a:spcBef>
                <a:spcPts val="0"/>
              </a:spcBef>
              <a:buSzPct val="85000"/>
            </a:pPr>
            <a:r>
              <a:rPr lang="en-US" sz="2400" b="1" i="1" dirty="0">
                <a:latin typeface="Calibri"/>
                <a:ea typeface="Calibri"/>
                <a:cs typeface="Calibri"/>
                <a:sym typeface="Calibri"/>
              </a:rPr>
              <a:t>Architectural </a:t>
            </a:r>
            <a:r>
              <a:rPr lang="en-US" sz="2400" b="1" i="1" dirty="0" smtClean="0">
                <a:latin typeface="Calibri"/>
                <a:ea typeface="Calibri"/>
                <a:cs typeface="Calibri"/>
                <a:sym typeface="Calibri"/>
              </a:rPr>
              <a:t>Committee Members</a:t>
            </a:r>
          </a:p>
          <a:p>
            <a:pPr marL="731520" lvl="1">
              <a:spcBef>
                <a:spcPts val="0"/>
              </a:spcBef>
            </a:pPr>
            <a:r>
              <a:rPr lang="en-US" sz="2200" i="1" dirty="0" smtClean="0">
                <a:latin typeface="Calibri"/>
                <a:ea typeface="Calibri"/>
                <a:cs typeface="Calibri"/>
                <a:sym typeface="Calibri"/>
              </a:rPr>
              <a:t>Jon Yobs (Chair)</a:t>
            </a:r>
          </a:p>
          <a:p>
            <a:pPr marL="731520" lvl="1">
              <a:spcBef>
                <a:spcPts val="0"/>
              </a:spcBef>
            </a:pPr>
            <a:r>
              <a:rPr lang="en-US" sz="2200" i="1" dirty="0" smtClean="0">
                <a:latin typeface="Calibri"/>
                <a:ea typeface="Calibri"/>
                <a:cs typeface="Calibri"/>
                <a:sym typeface="Calibri"/>
              </a:rPr>
              <a:t>Kory Torgersen</a:t>
            </a:r>
          </a:p>
          <a:p>
            <a:pPr marL="731520" lvl="1">
              <a:spcBef>
                <a:spcPts val="0"/>
              </a:spcBef>
            </a:pPr>
            <a:r>
              <a:rPr lang="en-US" sz="2200" i="1" dirty="0" smtClean="0">
                <a:latin typeface="Calibri"/>
                <a:ea typeface="Calibri"/>
                <a:cs typeface="Calibri"/>
                <a:sym typeface="Calibri"/>
              </a:rPr>
              <a:t>Natasha Baldwin</a:t>
            </a:r>
          </a:p>
          <a:p>
            <a:pPr marL="731520" lvl="1">
              <a:spcBef>
                <a:spcPts val="0"/>
              </a:spcBef>
            </a:pPr>
            <a:r>
              <a:rPr lang="en-US" sz="2200" i="1" dirty="0" smtClean="0">
                <a:latin typeface="Calibri"/>
                <a:ea typeface="Calibri"/>
                <a:cs typeface="Calibri"/>
                <a:sym typeface="Calibri"/>
              </a:rPr>
              <a:t>Chris Miller</a:t>
            </a:r>
          </a:p>
          <a:p>
            <a:pPr marL="502920" lvl="1" indent="0">
              <a:spcBef>
                <a:spcPts val="0"/>
              </a:spcBef>
              <a:buNone/>
            </a:pPr>
            <a:endParaRPr lang="en-US" sz="2200" i="1" dirty="0">
              <a:latin typeface="Calibri"/>
              <a:ea typeface="Calibri"/>
              <a:cs typeface="Calibri"/>
              <a:sym typeface="Calibri"/>
            </a:endParaRPr>
          </a:p>
          <a:p>
            <a:pPr marL="457200" lvl="0" indent="-228600">
              <a:spcBef>
                <a:spcPts val="0"/>
              </a:spcBef>
            </a:pPr>
            <a:r>
              <a:rPr lang="en-US" sz="2400" b="1" i="1" dirty="0" smtClean="0">
                <a:latin typeface="Calibri"/>
                <a:ea typeface="Calibri"/>
                <a:cs typeface="Calibri"/>
                <a:sym typeface="Calibri"/>
              </a:rPr>
              <a:t>Thus Far – 29 Requests through the ARC</a:t>
            </a:r>
            <a:endParaRPr lang="en-US" sz="2400" b="1" i="1" dirty="0">
              <a:latin typeface="Calibri"/>
              <a:ea typeface="Calibri"/>
              <a:cs typeface="Calibri"/>
              <a:sym typeface="Calibri"/>
            </a:endParaRPr>
          </a:p>
          <a:p>
            <a:pPr marL="731520" lvl="1">
              <a:spcBef>
                <a:spcPts val="0"/>
              </a:spcBef>
            </a:pPr>
            <a:r>
              <a:rPr lang="en-US" sz="2200" i="1" dirty="0" smtClean="0">
                <a:latin typeface="Calibri"/>
                <a:ea typeface="Calibri"/>
                <a:cs typeface="Calibri"/>
                <a:sym typeface="Calibri"/>
              </a:rPr>
              <a:t>Mostly landscaping and fences</a:t>
            </a:r>
          </a:p>
          <a:p>
            <a:pPr marL="731520" lvl="1">
              <a:spcBef>
                <a:spcPts val="0"/>
              </a:spcBef>
            </a:pPr>
            <a:r>
              <a:rPr lang="en-US" sz="2200" i="1" dirty="0" smtClean="0">
                <a:latin typeface="Calibri"/>
                <a:ea typeface="Calibri"/>
                <a:cs typeface="Calibri"/>
                <a:sym typeface="Calibri"/>
              </a:rPr>
              <a:t>2 New Home constructions</a:t>
            </a:r>
          </a:p>
          <a:p>
            <a:pPr marL="731520" lvl="1">
              <a:spcBef>
                <a:spcPts val="0"/>
              </a:spcBef>
            </a:pPr>
            <a:r>
              <a:rPr lang="en-US" sz="2200" i="1" dirty="0" smtClean="0">
                <a:latin typeface="Calibri"/>
                <a:ea typeface="Calibri"/>
                <a:cs typeface="Calibri"/>
                <a:sym typeface="Calibri"/>
              </a:rPr>
              <a:t>28 approved, 1 rejected</a:t>
            </a:r>
          </a:p>
          <a:p>
            <a:pPr marL="731520" lvl="1">
              <a:spcBef>
                <a:spcPts val="0"/>
              </a:spcBef>
            </a:pPr>
            <a:r>
              <a:rPr lang="en-US" sz="2200" i="1" dirty="0" smtClean="0">
                <a:latin typeface="Calibri"/>
                <a:ea typeface="Calibri"/>
                <a:cs typeface="Calibri"/>
                <a:sym typeface="Calibri"/>
              </a:rPr>
              <a:t>THANK YOU for submitting your requests!!</a:t>
            </a:r>
          </a:p>
          <a:p>
            <a:pPr marL="0" marR="0" lvl="0" indent="0" algn="l" rtl="0">
              <a:spcBef>
                <a:spcPts val="580"/>
              </a:spcBef>
              <a:buNone/>
            </a:pPr>
            <a:endParaRPr i="1" dirty="0">
              <a:latin typeface="Calibri"/>
              <a:ea typeface="Calibri"/>
              <a:cs typeface="Calibri"/>
              <a:sym typeface="Calibri"/>
            </a:endParaRPr>
          </a:p>
          <a:p>
            <a:pPr marL="0" marR="0" lvl="0" indent="0" algn="l" rtl="0">
              <a:spcBef>
                <a:spcPts val="580"/>
              </a:spcBef>
              <a:buNone/>
            </a:pPr>
            <a:endParaRPr sz="2400" i="1" dirty="0">
              <a:latin typeface="Calibri"/>
              <a:ea typeface="Calibri"/>
              <a:cs typeface="Calibri"/>
              <a:sym typeface="Calibri"/>
            </a:endParaRPr>
          </a:p>
          <a:p>
            <a:pPr marL="274320" marR="0" lvl="0" indent="-274320"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p:txBody>
      </p:sp>
      <p:pic>
        <p:nvPicPr>
          <p:cNvPr id="332" name="Shape 332"/>
          <p:cNvPicPr preferRelativeResize="0"/>
          <p:nvPr/>
        </p:nvPicPr>
        <p:blipFill rotWithShape="1">
          <a:blip r:embed="rId3">
            <a:alphaModFix/>
          </a:blip>
          <a:srcRect l="42970" t="32291" r="24218" b="15624"/>
          <a:stretch/>
        </p:blipFill>
        <p:spPr>
          <a:xfrm>
            <a:off x="152400" y="228602"/>
            <a:ext cx="762000" cy="907199"/>
          </a:xfrm>
          <a:prstGeom prst="rect">
            <a:avLst/>
          </a:prstGeom>
          <a:noFill/>
          <a:ln>
            <a:noFill/>
          </a:ln>
        </p:spPr>
      </p:pic>
    </p:spTree>
    <p:extLst>
      <p:ext uri="{BB962C8B-B14F-4D97-AF65-F5344CB8AC3E}">
        <p14:creationId xmlns:p14="http://schemas.microsoft.com/office/powerpoint/2010/main" val="1810580160"/>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990600" y="381000"/>
            <a:ext cx="7848600" cy="685799"/>
          </a:xfrm>
          <a:prstGeom prst="rect">
            <a:avLst/>
          </a:prstGeom>
          <a:solidFill>
            <a:srgbClr val="C2E49C"/>
          </a:solidFill>
          <a:ln w="38100" cap="flat" cmpd="sng">
            <a:solidFill>
              <a:schemeClr val="dk1"/>
            </a:solidFill>
            <a:prstDash val="solid"/>
            <a:round/>
            <a:headEnd type="none" w="med" len="med"/>
            <a:tailEnd type="none" w="med" len="med"/>
          </a:ln>
        </p:spPr>
        <p:txBody>
          <a:bodyPr lIns="91425" tIns="45700" rIns="91425" bIns="91425" anchor="b" anchorCtr="0">
            <a:noAutofit/>
          </a:bodyPr>
          <a:lstStyle/>
          <a:p>
            <a:pPr marL="0" marR="0" lvl="0" indent="0" algn="l" rtl="0">
              <a:spcBef>
                <a:spcPts val="0"/>
              </a:spcBef>
              <a:buClr>
                <a:srgbClr val="008000"/>
              </a:buClr>
              <a:buSzPct val="25000"/>
              <a:buFont typeface="Calibri"/>
              <a:buNone/>
            </a:pPr>
            <a:r>
              <a:rPr lang="en-US" sz="3600" b="1" i="1" dirty="0">
                <a:solidFill>
                  <a:srgbClr val="008000"/>
                </a:solidFill>
                <a:latin typeface="Calibri"/>
                <a:ea typeface="Calibri"/>
                <a:cs typeface="Calibri"/>
                <a:sym typeface="Calibri"/>
              </a:rPr>
              <a:t>Architectural </a:t>
            </a:r>
            <a:r>
              <a:rPr lang="en-US" sz="3600" b="1" i="1" dirty="0" smtClean="0">
                <a:solidFill>
                  <a:srgbClr val="008000"/>
                </a:solidFill>
                <a:latin typeface="Calibri"/>
                <a:ea typeface="Calibri"/>
                <a:cs typeface="Calibri"/>
                <a:sym typeface="Calibri"/>
              </a:rPr>
              <a:t>Review Process</a:t>
            </a:r>
            <a:endParaRPr lang="en-US" sz="3600" b="1" i="1" dirty="0">
              <a:solidFill>
                <a:srgbClr val="008000"/>
              </a:solidFill>
              <a:latin typeface="Calibri"/>
              <a:ea typeface="Calibri"/>
              <a:cs typeface="Calibri"/>
              <a:sym typeface="Calibri"/>
            </a:endParaRPr>
          </a:p>
        </p:txBody>
      </p:sp>
      <p:pic>
        <p:nvPicPr>
          <p:cNvPr id="332" name="Shape 332"/>
          <p:cNvPicPr preferRelativeResize="0"/>
          <p:nvPr/>
        </p:nvPicPr>
        <p:blipFill rotWithShape="1">
          <a:blip r:embed="rId3">
            <a:alphaModFix/>
          </a:blip>
          <a:srcRect l="42970" t="32291" r="24218" b="15624"/>
          <a:stretch/>
        </p:blipFill>
        <p:spPr>
          <a:xfrm>
            <a:off x="152400" y="228602"/>
            <a:ext cx="762000" cy="907199"/>
          </a:xfrm>
          <a:prstGeom prst="rect">
            <a:avLst/>
          </a:prstGeom>
          <a:noFill/>
          <a:ln>
            <a:noFill/>
          </a:ln>
        </p:spPr>
      </p:pic>
      <p:sp>
        <p:nvSpPr>
          <p:cNvPr id="3" name="Rectangle 2"/>
          <p:cNvSpPr/>
          <p:nvPr/>
        </p:nvSpPr>
        <p:spPr>
          <a:xfrm>
            <a:off x="304800" y="1219200"/>
            <a:ext cx="8534400" cy="5355312"/>
          </a:xfrm>
          <a:prstGeom prst="rect">
            <a:avLst/>
          </a:prstGeom>
        </p:spPr>
        <p:txBody>
          <a:bodyPr wrap="square">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What requires approval?</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Exterior construction or modification, decks, fences, driveways, landscaping, addition/removal of large trees, and many others. Consult the "Declaration of Protective Covenants" document on the website. </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BEFORE</a:t>
            </a:r>
            <a:r>
              <a:rPr lang="en-US" dirty="0">
                <a:latin typeface="Calibri" panose="020F0502020204030204" pitchFamily="34" charset="0"/>
                <a:cs typeface="Calibri" panose="020F0502020204030204" pitchFamily="34" charset="0"/>
              </a:rPr>
              <a:t> starting projects or signing contracts, contact us.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Download the form from kellyplantationhoa.net (under “More”)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Complete and email to </a:t>
            </a:r>
            <a:r>
              <a:rPr lang="en-US" dirty="0">
                <a:latin typeface="Calibri" panose="020F0502020204030204" pitchFamily="34" charset="0"/>
                <a:cs typeface="Calibri" panose="020F0502020204030204" pitchFamily="34" charset="0"/>
                <a:hlinkClick r:id="rId4"/>
              </a:rPr>
              <a:t>architecturalapproval@kellyplantationhoa.net</a:t>
            </a:r>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Include supporting diagrams, illustrations, other supplemental information.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your request is within Covenant guidelines and you provide appropriate supporting info, you will be approved!</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your request is outside the Covenants or in a gray area, we will try to work with you to establish a suitable alternative.</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Site visit may be necessary.</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Many projects/improvements went unchecked in the past and resulted in non-compliant situations.  Those aren’t a precedent for future decisions.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Nothing personal, we are trying to maintain a consistent look and feel to our neighborhood.</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We are people too, and also neighbors!  Thanks for </a:t>
            </a:r>
            <a:r>
              <a:rPr lang="en-US" dirty="0" smtClean="0">
                <a:latin typeface="Calibri" panose="020F0502020204030204" pitchFamily="34" charset="0"/>
                <a:cs typeface="Calibri" panose="020F0502020204030204" pitchFamily="34" charset="0"/>
              </a:rPr>
              <a:t>your patience </a:t>
            </a:r>
            <a:r>
              <a:rPr lang="en-US" dirty="0">
                <a:latin typeface="Calibri" panose="020F0502020204030204" pitchFamily="34" charset="0"/>
                <a:cs typeface="Calibri" panose="020F0502020204030204" pitchFamily="34" charset="0"/>
              </a:rPr>
              <a:t>as we are a volunteer committee.</a:t>
            </a:r>
          </a:p>
        </p:txBody>
      </p:sp>
    </p:spTree>
    <p:extLst>
      <p:ext uri="{BB962C8B-B14F-4D97-AF65-F5344CB8AC3E}">
        <p14:creationId xmlns:p14="http://schemas.microsoft.com/office/powerpoint/2010/main" val="3066828887"/>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7075" y="233149"/>
            <a:ext cx="7162800" cy="685800"/>
          </a:xfrm>
          <a:solidFill>
            <a:srgbClr val="C2E49C"/>
          </a:solidFill>
          <a:ln w="38100">
            <a:solidFill>
              <a:schemeClr val="tx1"/>
            </a:solidFill>
            <a:prstDash val="solid"/>
          </a:ln>
        </p:spPr>
        <p:txBody>
          <a:bodyPr>
            <a:normAutofit/>
          </a:bodyPr>
          <a:lstStyle/>
          <a:p>
            <a:r>
              <a:rPr lang="en-US" sz="3600" b="1" i="1" dirty="0">
                <a:solidFill>
                  <a:srgbClr val="008000"/>
                </a:solidFill>
                <a:latin typeface="Calibri" panose="020F0502020204030204" pitchFamily="34" charset="0"/>
              </a:rPr>
              <a:t>Your Neighborhood Watch Program</a:t>
            </a:r>
          </a:p>
        </p:txBody>
      </p:sp>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6" name="TextBox 5"/>
          <p:cNvSpPr txBox="1"/>
          <p:nvPr/>
        </p:nvSpPr>
        <p:spPr>
          <a:xfrm>
            <a:off x="762000" y="1905000"/>
            <a:ext cx="184731" cy="369332"/>
          </a:xfrm>
          <a:prstGeom prst="rect">
            <a:avLst/>
          </a:prstGeom>
          <a:noFill/>
        </p:spPr>
        <p:txBody>
          <a:bodyPr wrap="none" rtlCol="0">
            <a:spAutoFit/>
          </a:bodyPr>
          <a:lstStyle/>
          <a:p>
            <a:endParaRPr lang="en-US" dirty="0">
              <a:latin typeface="Calibri" panose="020F0502020204030204" pitchFamily="34" charset="0"/>
              <a:cs typeface="Calibri" panose="020F0502020204030204" pitchFamily="34" charset="0"/>
            </a:endParaRPr>
          </a:p>
        </p:txBody>
      </p:sp>
      <p:sp>
        <p:nvSpPr>
          <p:cNvPr id="8" name="Content Placeholder 2"/>
          <p:cNvSpPr>
            <a:spLocks noGrp="1"/>
          </p:cNvSpPr>
          <p:nvPr>
            <p:ph sz="quarter" idx="1"/>
          </p:nvPr>
        </p:nvSpPr>
        <p:spPr>
          <a:xfrm>
            <a:off x="170596" y="1057701"/>
            <a:ext cx="4851780" cy="5520520"/>
          </a:xfrm>
        </p:spPr>
        <p:txBody>
          <a:bodyPr>
            <a:noAutofit/>
          </a:bodyPr>
          <a:lstStyle/>
          <a:p>
            <a:pPr>
              <a:spcBef>
                <a:spcPts val="0"/>
              </a:spcBef>
            </a:pPr>
            <a:r>
              <a:rPr lang="en-US" sz="2400" b="1" i="1" dirty="0">
                <a:latin typeface="Calibri" panose="020F0502020204030204" pitchFamily="34" charset="0"/>
                <a:cs typeface="Angsana New" pitchFamily="18" charset="-34"/>
              </a:rPr>
              <a:t>Introductions</a:t>
            </a:r>
          </a:p>
          <a:p>
            <a:pPr lvl="1">
              <a:spcBef>
                <a:spcPts val="0"/>
              </a:spcBef>
              <a:buFont typeface="Courier New" pitchFamily="49" charset="0"/>
              <a:buChar char="o"/>
            </a:pPr>
            <a:r>
              <a:rPr lang="en-US" sz="2000" i="1" dirty="0">
                <a:latin typeface="Calibri" panose="020F0502020204030204" pitchFamily="34" charset="0"/>
                <a:cs typeface="Angsana New" pitchFamily="18" charset="-34"/>
              </a:rPr>
              <a:t>Neighborhood Watch Chair Duties</a:t>
            </a:r>
          </a:p>
          <a:p>
            <a:pPr lvl="1">
              <a:spcBef>
                <a:spcPts val="0"/>
              </a:spcBef>
              <a:buFont typeface="Courier New" pitchFamily="49" charset="0"/>
              <a:buChar char="o"/>
            </a:pPr>
            <a:r>
              <a:rPr lang="en-US" sz="2000" i="1" dirty="0">
                <a:latin typeface="Calibri" panose="020F0502020204030204" pitchFamily="34" charset="0"/>
                <a:cs typeface="Angsana New" pitchFamily="18" charset="-34"/>
              </a:rPr>
              <a:t>Know Your Block and Block Captain</a:t>
            </a:r>
          </a:p>
          <a:p>
            <a:pPr>
              <a:spcBef>
                <a:spcPts val="0"/>
              </a:spcBef>
            </a:pPr>
            <a:r>
              <a:rPr lang="en-US" sz="2400" b="1" i="1" dirty="0">
                <a:latin typeface="Calibri" panose="020F0502020204030204" pitchFamily="34" charset="0"/>
                <a:cs typeface="Angsana New" pitchFamily="18" charset="-34"/>
              </a:rPr>
              <a:t>Tools and Information</a:t>
            </a:r>
          </a:p>
          <a:p>
            <a:pPr lvl="1">
              <a:spcBef>
                <a:spcPts val="0"/>
              </a:spcBef>
              <a:buFont typeface="Courier New" pitchFamily="49" charset="0"/>
              <a:buChar char="o"/>
            </a:pPr>
            <a:r>
              <a:rPr lang="en-US" sz="2000" i="1" dirty="0">
                <a:latin typeface="Calibri" panose="020F0502020204030204" pitchFamily="34" charset="0"/>
                <a:cs typeface="Angsana New" pitchFamily="18" charset="-34"/>
              </a:rPr>
              <a:t>Kelly Plantation Web-Site</a:t>
            </a:r>
          </a:p>
          <a:p>
            <a:pPr lvl="1">
              <a:spcBef>
                <a:spcPts val="0"/>
              </a:spcBef>
              <a:buFont typeface="Courier New" pitchFamily="49" charset="0"/>
              <a:buChar char="o"/>
            </a:pPr>
            <a:r>
              <a:rPr lang="en-US" sz="2000" i="1" dirty="0">
                <a:latin typeface="Calibri" panose="020F0502020204030204" pitchFamily="34" charset="0"/>
                <a:cs typeface="Angsana New" pitchFamily="18" charset="-34"/>
              </a:rPr>
              <a:t>Internet Tools</a:t>
            </a:r>
          </a:p>
          <a:p>
            <a:pPr>
              <a:spcBef>
                <a:spcPts val="0"/>
              </a:spcBef>
            </a:pPr>
            <a:r>
              <a:rPr lang="en-US" sz="2400" b="1" i="1" dirty="0">
                <a:latin typeface="Calibri" panose="020F0502020204030204" pitchFamily="34" charset="0"/>
                <a:cs typeface="Angsana New" pitchFamily="18" charset="-34"/>
              </a:rPr>
              <a:t>Activities</a:t>
            </a:r>
          </a:p>
          <a:p>
            <a:pPr lvl="1">
              <a:spcBef>
                <a:spcPts val="0"/>
              </a:spcBef>
              <a:buFont typeface="Courier New" pitchFamily="49" charset="0"/>
              <a:buChar char="o"/>
            </a:pPr>
            <a:r>
              <a:rPr lang="en-US" sz="1800" i="1" dirty="0">
                <a:latin typeface="Calibri" panose="020F0502020204030204" pitchFamily="34" charset="0"/>
                <a:cs typeface="Angsana New" pitchFamily="18" charset="-34"/>
              </a:rPr>
              <a:t>Regular Foot and Vehicle Patrols</a:t>
            </a:r>
          </a:p>
          <a:p>
            <a:pPr lvl="1">
              <a:spcBef>
                <a:spcPts val="0"/>
              </a:spcBef>
              <a:buFont typeface="Courier New" pitchFamily="49" charset="0"/>
              <a:buChar char="o"/>
            </a:pPr>
            <a:r>
              <a:rPr lang="en-US" sz="1800" i="1" dirty="0">
                <a:latin typeface="Calibri" panose="020F0502020204030204" pitchFamily="34" charset="0"/>
                <a:cs typeface="Angsana New" pitchFamily="18" charset="-34"/>
              </a:rPr>
              <a:t>Increased Video Security - Ring</a:t>
            </a:r>
          </a:p>
          <a:p>
            <a:pPr lvl="1">
              <a:spcBef>
                <a:spcPts val="0"/>
              </a:spcBef>
              <a:buFont typeface="Courier New" pitchFamily="49" charset="0"/>
              <a:buChar char="o"/>
            </a:pPr>
            <a:r>
              <a:rPr lang="en-US" sz="1800" i="1" dirty="0">
                <a:latin typeface="Calibri" panose="020F0502020204030204" pitchFamily="34" charset="0"/>
                <a:cs typeface="Angsana New" pitchFamily="18" charset="-34"/>
              </a:rPr>
              <a:t>Classes by the Sheriffs Dept</a:t>
            </a:r>
          </a:p>
          <a:p>
            <a:pPr>
              <a:spcBef>
                <a:spcPts val="0"/>
              </a:spcBef>
            </a:pPr>
            <a:endParaRPr lang="en-US" sz="2000" i="1" dirty="0">
              <a:latin typeface="Calibri" panose="020F0502020204030204" pitchFamily="34" charset="0"/>
              <a:cs typeface="Angsana New" pitchFamily="18" charset="-34"/>
            </a:endParaRPr>
          </a:p>
        </p:txBody>
      </p:sp>
      <p:pic>
        <p:nvPicPr>
          <p:cNvPr id="6146" name="Picture 2" descr="http://www.hoffmanestates.org/Modules/ShowImage.aspx?imageid=671">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58378" y="1009934"/>
            <a:ext cx="2612232" cy="2627906"/>
          </a:xfrm>
          <a:prstGeom prst="rect">
            <a:avLst/>
          </a:prstGeom>
          <a:noFill/>
        </p:spPr>
      </p:pic>
      <p:sp>
        <p:nvSpPr>
          <p:cNvPr id="9" name="TextBox 8"/>
          <p:cNvSpPr txBox="1"/>
          <p:nvPr/>
        </p:nvSpPr>
        <p:spPr>
          <a:xfrm>
            <a:off x="3917680" y="3637840"/>
            <a:ext cx="5076968" cy="3139321"/>
          </a:xfrm>
          <a:prstGeom prst="rect">
            <a:avLst/>
          </a:prstGeom>
          <a:solidFill>
            <a:schemeClr val="bg2">
              <a:lumMod val="50000"/>
              <a:alpha val="46000"/>
            </a:schemeClr>
          </a:solidFill>
          <a:ln w="38100">
            <a:solidFill>
              <a:schemeClr val="tx1"/>
            </a:solidFill>
          </a:ln>
        </p:spPr>
        <p:txBody>
          <a:bodyPr wrap="square" rtlCol="0">
            <a:spAutoFit/>
          </a:bodyPr>
          <a:lstStyle/>
          <a:p>
            <a:pPr algn="just"/>
            <a:r>
              <a:rPr lang="en-US" dirty="0">
                <a:latin typeface="Calibri" panose="020F0502020204030204" pitchFamily="34" charset="0"/>
                <a:cs typeface="Calibri" panose="020F0502020204030204" pitchFamily="34" charset="0"/>
              </a:rPr>
              <a:t>Your Neighborhood Watch Program was created by the residents of the Kelly Plantation Neighborhood and serves as a sub-committee to the Kelly Plantation Homeowners Association. The purpose of the Kelly Plantation Neighborhood Watch Program is to obtain community involvement and build partnerships in preventing residential crime and improving neighborhood safety, to educate and distribute relevant safety and crime prevention information, and to promote good citizen-law enforcement relations and community pride.</a:t>
            </a:r>
          </a:p>
        </p:txBody>
      </p:sp>
    </p:spTree>
    <p:extLst>
      <p:ext uri="{BB962C8B-B14F-4D97-AF65-F5344CB8AC3E}">
        <p14:creationId xmlns:p14="http://schemas.microsoft.com/office/powerpoint/2010/main" val="22891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0593" t="21318" r="51980" b="8911"/>
          <a:stretch/>
        </p:blipFill>
        <p:spPr>
          <a:xfrm>
            <a:off x="0" y="-21116"/>
            <a:ext cx="9197161" cy="6858000"/>
          </a:xfrm>
          <a:prstGeom prst="rect">
            <a:avLst/>
          </a:prstGeom>
        </p:spPr>
      </p:pic>
    </p:spTree>
    <p:extLst>
      <p:ext uri="{BB962C8B-B14F-4D97-AF65-F5344CB8AC3E}">
        <p14:creationId xmlns:p14="http://schemas.microsoft.com/office/powerpoint/2010/main" val="601472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305800" cy="4572000"/>
          </a:xfrm>
        </p:spPr>
        <p:txBody>
          <a:bodyPr>
            <a:noAutofit/>
          </a:bodyPr>
          <a:lstStyle/>
          <a:p>
            <a:r>
              <a:rPr lang="en-US" sz="2400" i="1" dirty="0" smtClean="0">
                <a:latin typeface="Calibri" panose="020F0502020204030204" pitchFamily="34" charset="0"/>
                <a:cs typeface="Angsana New" pitchFamily="18" charset="-34"/>
              </a:rPr>
              <a:t>Board Members</a:t>
            </a:r>
          </a:p>
          <a:p>
            <a:pPr lvl="1"/>
            <a:r>
              <a:rPr lang="en-US" sz="2000" i="1" dirty="0" smtClean="0">
                <a:latin typeface="Calibri" panose="020F0502020204030204" pitchFamily="34" charset="0"/>
                <a:cs typeface="Angsana New" pitchFamily="18" charset="-34"/>
              </a:rPr>
              <a:t>President – Toni Bradley </a:t>
            </a:r>
          </a:p>
          <a:p>
            <a:pPr lvl="1"/>
            <a:r>
              <a:rPr lang="en-US" sz="2000" i="1" dirty="0" smtClean="0">
                <a:latin typeface="Calibri" panose="020F0502020204030204" pitchFamily="34" charset="0"/>
                <a:cs typeface="Angsana New" pitchFamily="18" charset="-34"/>
              </a:rPr>
              <a:t>Vice-President – Mark Schoenig </a:t>
            </a:r>
            <a:endParaRPr lang="en-US" sz="1600" i="1" dirty="0" smtClean="0">
              <a:latin typeface="Calibri" panose="020F0502020204030204" pitchFamily="34" charset="0"/>
              <a:cs typeface="Angsana New" pitchFamily="18" charset="-34"/>
            </a:endParaRPr>
          </a:p>
          <a:p>
            <a:pPr lvl="1"/>
            <a:r>
              <a:rPr lang="en-US" sz="2000" i="1" dirty="0">
                <a:latin typeface="Calibri" panose="020F0502020204030204" pitchFamily="34" charset="0"/>
                <a:cs typeface="Angsana New" pitchFamily="18" charset="-34"/>
              </a:rPr>
              <a:t>Treasurer </a:t>
            </a:r>
            <a:r>
              <a:rPr lang="en-US" sz="2000" i="1" dirty="0" smtClean="0">
                <a:latin typeface="Calibri" panose="020F0502020204030204" pitchFamily="34" charset="0"/>
                <a:cs typeface="Angsana New" pitchFamily="18" charset="-34"/>
              </a:rPr>
              <a:t>–Irene Bussey</a:t>
            </a:r>
            <a:endParaRPr lang="en-US" sz="1600" i="1" dirty="0">
              <a:latin typeface="Calibri" panose="020F0502020204030204" pitchFamily="34" charset="0"/>
              <a:cs typeface="Angsana New" pitchFamily="18" charset="-34"/>
            </a:endParaRPr>
          </a:p>
          <a:p>
            <a:pPr lvl="1"/>
            <a:r>
              <a:rPr lang="en-US" sz="2000" i="1" dirty="0">
                <a:latin typeface="Calibri" panose="020F0502020204030204" pitchFamily="34" charset="0"/>
                <a:cs typeface="Angsana New" pitchFamily="18" charset="-34"/>
              </a:rPr>
              <a:t>Secretary – Tracie McEnery </a:t>
            </a:r>
            <a:endParaRPr lang="en-US" sz="20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VP Grounds/Facilities – Mark Schoenig</a:t>
            </a:r>
            <a:endParaRPr lang="en-US" sz="16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VP Electronic Security – Gina Bradley</a:t>
            </a:r>
            <a:endParaRPr lang="en-US" sz="1600" i="1" dirty="0" smtClean="0">
              <a:latin typeface="Calibri" panose="020F0502020204030204" pitchFamily="34" charset="0"/>
              <a:cs typeface="Angsana New" pitchFamily="18" charset="-34"/>
            </a:endParaRPr>
          </a:p>
          <a:p>
            <a:r>
              <a:rPr lang="en-US" sz="2400" i="1" dirty="0" smtClean="0">
                <a:latin typeface="Calibri" panose="020F0502020204030204" pitchFamily="34" charset="0"/>
                <a:cs typeface="Angsana New" pitchFamily="18" charset="-34"/>
              </a:rPr>
              <a:t>Non-Board Members</a:t>
            </a:r>
          </a:p>
          <a:p>
            <a:pPr lvl="1"/>
            <a:r>
              <a:rPr lang="en-US" sz="2000" i="1" dirty="0" smtClean="0">
                <a:latin typeface="Calibri" panose="020F0502020204030204" pitchFamily="34" charset="0"/>
                <a:cs typeface="Angsana New" pitchFamily="18" charset="-34"/>
              </a:rPr>
              <a:t>Neighborhood Watch Chair –Rachel Bolyard</a:t>
            </a:r>
            <a:endParaRPr lang="en-US" sz="16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Event Committee Chair – Dawn Irons </a:t>
            </a:r>
          </a:p>
          <a:p>
            <a:pPr lvl="1"/>
            <a:r>
              <a:rPr lang="en-US" sz="2000" i="1" dirty="0" smtClean="0">
                <a:latin typeface="Calibri" panose="020F0502020204030204" pitchFamily="34" charset="0"/>
                <a:cs typeface="Angsana New" pitchFamily="18" charset="-34"/>
              </a:rPr>
              <a:t>Architectural Review Committee Chair – Jon Yobs</a:t>
            </a:r>
          </a:p>
          <a:p>
            <a:pPr lvl="1"/>
            <a:r>
              <a:rPr lang="en-US" sz="2000" i="1" dirty="0" smtClean="0">
                <a:latin typeface="Calibri" panose="020F0502020204030204" pitchFamily="34" charset="0"/>
                <a:cs typeface="Angsana New" pitchFamily="18" charset="-34"/>
              </a:rPr>
              <a:t>Covenants Committee Chair – Bill Rice</a:t>
            </a:r>
          </a:p>
          <a:p>
            <a:pPr lvl="1"/>
            <a:r>
              <a:rPr lang="en-US" sz="2000" i="1" dirty="0" smtClean="0">
                <a:latin typeface="Calibri" panose="020F0502020204030204" pitchFamily="34" charset="0"/>
                <a:cs typeface="Angsana New" pitchFamily="18" charset="-34"/>
              </a:rPr>
              <a:t>Clubhouse Trustee – Tracie McEnery</a:t>
            </a:r>
          </a:p>
          <a:p>
            <a:pPr marL="0" indent="0">
              <a:buNone/>
            </a:pPr>
            <a:endParaRPr lang="en-US" sz="20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Introductions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3020810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05580" y="232539"/>
            <a:ext cx="2743200" cy="685800"/>
          </a:xfrm>
          <a:solidFill>
            <a:srgbClr val="C2E49C"/>
          </a:solidFill>
          <a:ln w="38100">
            <a:solidFill>
              <a:schemeClr val="tx1"/>
            </a:solidFill>
            <a:prstDash val="solid"/>
          </a:ln>
        </p:spPr>
        <p:txBody>
          <a:bodyPr>
            <a:normAutofit/>
          </a:bodyPr>
          <a:lstStyle/>
          <a:p>
            <a:r>
              <a:rPr lang="en-US" sz="3600" b="1" i="1" dirty="0">
                <a:solidFill>
                  <a:srgbClr val="008000"/>
                </a:solidFill>
                <a:latin typeface="Calibri" panose="020F0502020204030204" pitchFamily="34" charset="0"/>
              </a:rPr>
              <a:t>Introductions</a:t>
            </a:r>
          </a:p>
        </p:txBody>
      </p:sp>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pic>
        <p:nvPicPr>
          <p:cNvPr id="7" name="Picture 8"/>
          <p:cNvPicPr>
            <a:picLocks noChangeAspect="1" noChangeArrowheads="1"/>
          </p:cNvPicPr>
          <p:nvPr/>
        </p:nvPicPr>
        <p:blipFill>
          <a:blip r:embed="rId3" cstate="print">
            <a:lum bright="10000" contrast="10000"/>
          </a:blip>
          <a:srcRect/>
          <a:stretch>
            <a:fillRect/>
          </a:stretch>
        </p:blipFill>
        <p:spPr bwMode="auto">
          <a:xfrm>
            <a:off x="6794572" y="3106059"/>
            <a:ext cx="804787" cy="757024"/>
          </a:xfrm>
          <a:prstGeom prst="rect">
            <a:avLst/>
          </a:prstGeom>
          <a:noFill/>
          <a:ln w="9525">
            <a:noFill/>
            <a:miter lim="800000"/>
            <a:headEnd/>
            <a:tailEnd/>
          </a:ln>
        </p:spPr>
      </p:pic>
      <p:pic>
        <p:nvPicPr>
          <p:cNvPr id="8" name="Picture 4"/>
          <p:cNvPicPr>
            <a:picLocks noChangeAspect="1" noChangeArrowheads="1"/>
          </p:cNvPicPr>
          <p:nvPr/>
        </p:nvPicPr>
        <p:blipFill>
          <a:blip r:embed="rId4" cstate="print">
            <a:clrChange>
              <a:clrFrom>
                <a:srgbClr val="FFFFFF"/>
              </a:clrFrom>
              <a:clrTo>
                <a:srgbClr val="FFFFFF">
                  <a:alpha val="0"/>
                </a:srgbClr>
              </a:clrTo>
            </a:clrChange>
            <a:lum bright="10000" contrast="10000"/>
          </a:blip>
          <a:srcRect/>
          <a:stretch>
            <a:fillRect/>
          </a:stretch>
        </p:blipFill>
        <p:spPr bwMode="auto">
          <a:xfrm>
            <a:off x="1934756" y="4021872"/>
            <a:ext cx="7209244" cy="2836128"/>
          </a:xfrm>
          <a:prstGeom prst="rect">
            <a:avLst/>
          </a:prstGeom>
          <a:noFill/>
          <a:ln w="9525">
            <a:noFill/>
            <a:miter lim="800000"/>
            <a:headEnd/>
            <a:tailEnd/>
          </a:ln>
        </p:spPr>
      </p:pic>
      <p:pic>
        <p:nvPicPr>
          <p:cNvPr id="9" name="Picture 3"/>
          <p:cNvPicPr>
            <a:picLocks noChangeAspect="1" noChangeArrowheads="1"/>
          </p:cNvPicPr>
          <p:nvPr/>
        </p:nvPicPr>
        <p:blipFill>
          <a:blip r:embed="rId5" cstate="print">
            <a:clrChange>
              <a:clrFrom>
                <a:srgbClr val="FFFFFF"/>
              </a:clrFrom>
              <a:clrTo>
                <a:srgbClr val="FFFFFF">
                  <a:alpha val="0"/>
                </a:srgbClr>
              </a:clrTo>
            </a:clrChange>
            <a:lum bright="10000" contrast="10000"/>
          </a:blip>
          <a:srcRect b="1689"/>
          <a:stretch>
            <a:fillRect/>
          </a:stretch>
        </p:blipFill>
        <p:spPr bwMode="auto">
          <a:xfrm>
            <a:off x="0" y="2445488"/>
            <a:ext cx="6356027" cy="4117974"/>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lum bright="10000" contrast="10000"/>
          </a:blip>
          <a:srcRect/>
          <a:stretch>
            <a:fillRect/>
          </a:stretch>
        </p:blipFill>
        <p:spPr bwMode="auto">
          <a:xfrm>
            <a:off x="20971" y="6420998"/>
            <a:ext cx="5823210" cy="398402"/>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lum bright="10000" contrast="10000"/>
          </a:blip>
          <a:srcRect/>
          <a:stretch>
            <a:fillRect/>
          </a:stretch>
        </p:blipFill>
        <p:spPr bwMode="auto">
          <a:xfrm>
            <a:off x="3903256" y="3403519"/>
            <a:ext cx="4308277" cy="3305460"/>
          </a:xfrm>
          <a:prstGeom prst="rect">
            <a:avLst/>
          </a:prstGeom>
          <a:noFill/>
          <a:ln w="9525">
            <a:noFill/>
            <a:miter lim="800000"/>
            <a:headEnd/>
            <a:tailEnd/>
          </a:ln>
        </p:spPr>
      </p:pic>
      <p:pic>
        <p:nvPicPr>
          <p:cNvPr id="12" name="Picture 7"/>
          <p:cNvPicPr>
            <a:picLocks noChangeAspect="1" noChangeArrowheads="1"/>
          </p:cNvPicPr>
          <p:nvPr/>
        </p:nvPicPr>
        <p:blipFill>
          <a:blip r:embed="rId8" cstate="print">
            <a:lum bright="10000" contrast="10000"/>
          </a:blip>
          <a:srcRect/>
          <a:stretch>
            <a:fillRect/>
          </a:stretch>
        </p:blipFill>
        <p:spPr bwMode="auto">
          <a:xfrm>
            <a:off x="5223217" y="2943724"/>
            <a:ext cx="1587387" cy="1119644"/>
          </a:xfrm>
          <a:prstGeom prst="rect">
            <a:avLst/>
          </a:prstGeom>
          <a:noFill/>
          <a:ln w="9525">
            <a:noFill/>
            <a:miter lim="800000"/>
            <a:headEnd/>
            <a:tailEnd/>
          </a:ln>
        </p:spPr>
      </p:pic>
      <p:pic>
        <p:nvPicPr>
          <p:cNvPr id="13" name="Picture 9"/>
          <p:cNvPicPr>
            <a:picLocks noChangeAspect="1" noChangeArrowheads="1"/>
          </p:cNvPicPr>
          <p:nvPr/>
        </p:nvPicPr>
        <p:blipFill>
          <a:blip r:embed="rId9" cstate="print">
            <a:lum bright="10000" contrast="10000"/>
          </a:blip>
          <a:srcRect/>
          <a:stretch>
            <a:fillRect/>
          </a:stretch>
        </p:blipFill>
        <p:spPr bwMode="auto">
          <a:xfrm>
            <a:off x="26281" y="6459916"/>
            <a:ext cx="2533295" cy="396791"/>
          </a:xfrm>
          <a:prstGeom prst="rect">
            <a:avLst/>
          </a:prstGeom>
          <a:noFill/>
          <a:ln w="9525">
            <a:noFill/>
            <a:miter lim="800000"/>
            <a:headEnd/>
            <a:tailEnd/>
          </a:ln>
        </p:spPr>
      </p:pic>
      <p:cxnSp>
        <p:nvCxnSpPr>
          <p:cNvPr id="14" name="Straight Connector 13"/>
          <p:cNvCxnSpPr/>
          <p:nvPr/>
        </p:nvCxnSpPr>
        <p:spPr>
          <a:xfrm>
            <a:off x="5986130" y="6815469"/>
            <a:ext cx="315787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965405" y="5847906"/>
            <a:ext cx="1041991" cy="97819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979583" y="5199321"/>
            <a:ext cx="666306" cy="66276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24623" y="5220585"/>
            <a:ext cx="3519377" cy="77617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144000" y="5975496"/>
            <a:ext cx="0" cy="87187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87339" y="5816009"/>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00FF00"/>
                </a:solidFill>
                <a:effectLst>
                  <a:outerShdw blurRad="38100" dist="38100" dir="2700000" algn="tl">
                    <a:srgbClr val="000000">
                      <a:alpha val="43137"/>
                    </a:srgbClr>
                  </a:outerShdw>
                </a:effectLst>
                <a:latin typeface="Arial Black" pitchFamily="34" charset="0"/>
              </a:rPr>
              <a:t>A</a:t>
            </a:r>
            <a:endParaRPr lang="en-US" sz="2000" b="1" dirty="0">
              <a:solidFill>
                <a:srgbClr val="00FF00"/>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735816" y="4781673"/>
            <a:ext cx="852028" cy="531428"/>
          </a:xfrm>
          <a:prstGeom prst="rect">
            <a:avLst/>
          </a:prstGeom>
          <a:solidFill>
            <a:schemeClr val="bg1"/>
          </a:solidFill>
          <a:ln w="28575">
            <a:solidFill>
              <a:srgbClr val="00B0F0"/>
            </a:solidFill>
          </a:ln>
        </p:spPr>
        <p:txBody>
          <a:bodyPr wrap="none" lIns="9144" tIns="9144" rIns="9144" bIns="9144" rtlCol="0">
            <a:spAutoFit/>
          </a:bodyPr>
          <a:lstStyle/>
          <a:p>
            <a:pPr algn="ctr">
              <a:lnSpc>
                <a:spcPts val="2000"/>
              </a:lnSpc>
            </a:pPr>
            <a:r>
              <a:rPr lang="en-US" b="1" dirty="0">
                <a:latin typeface="Arial" pitchFamily="34" charset="0"/>
                <a:cs typeface="Arial" pitchFamily="34" charset="0"/>
              </a:rPr>
              <a:t>Club</a:t>
            </a:r>
          </a:p>
          <a:p>
            <a:pPr algn="ctr">
              <a:lnSpc>
                <a:spcPts val="2000"/>
              </a:lnSpc>
            </a:pPr>
            <a:r>
              <a:rPr lang="en-US" b="1" dirty="0">
                <a:latin typeface="Arial" pitchFamily="34" charset="0"/>
                <a:cs typeface="Arial" pitchFamily="34" charset="0"/>
              </a:rPr>
              <a:t> House </a:t>
            </a:r>
          </a:p>
        </p:txBody>
      </p:sp>
      <p:cxnSp>
        <p:nvCxnSpPr>
          <p:cNvPr id="21" name="Straight Arrow Connector 20"/>
          <p:cNvCxnSpPr>
            <a:stCxn id="20" idx="2"/>
          </p:cNvCxnSpPr>
          <p:nvPr/>
        </p:nvCxnSpPr>
        <p:spPr>
          <a:xfrm flipH="1">
            <a:off x="6911166" y="5313101"/>
            <a:ext cx="250664" cy="89333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33777" y="5029199"/>
            <a:ext cx="1286543" cy="12759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42660" y="5316278"/>
            <a:ext cx="680484" cy="101009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63926" y="4678325"/>
            <a:ext cx="457200" cy="63795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31758" y="4029739"/>
            <a:ext cx="818707" cy="65922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50465" y="4051004"/>
            <a:ext cx="595423" cy="1913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624623" y="4242390"/>
            <a:ext cx="74428" cy="8187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5544" y="4447953"/>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FF6600"/>
                </a:solidFill>
                <a:effectLst>
                  <a:outerShdw blurRad="38100" dist="38100" dir="2700000" algn="tl">
                    <a:srgbClr val="000000">
                      <a:alpha val="43137"/>
                    </a:srgbClr>
                  </a:outerShdw>
                </a:effectLst>
                <a:latin typeface="Arial Black" pitchFamily="34" charset="0"/>
              </a:rPr>
              <a:t>B</a:t>
            </a:r>
            <a:endParaRPr lang="en-US" sz="2000" b="1" dirty="0">
              <a:solidFill>
                <a:srgbClr val="FF6600"/>
              </a:solidFill>
              <a:effectLst>
                <a:outerShdw blurRad="38100" dist="38100" dir="2700000" algn="tl">
                  <a:srgbClr val="000000">
                    <a:alpha val="43137"/>
                  </a:srgbClr>
                </a:outerShdw>
              </a:effectLst>
              <a:latin typeface="Arial Black" pitchFamily="34" charset="0"/>
            </a:endParaRPr>
          </a:p>
        </p:txBody>
      </p:sp>
      <p:cxnSp>
        <p:nvCxnSpPr>
          <p:cNvPr id="29" name="Straight Connector 28"/>
          <p:cNvCxnSpPr/>
          <p:nvPr/>
        </p:nvCxnSpPr>
        <p:spPr>
          <a:xfrm>
            <a:off x="5022112" y="3969488"/>
            <a:ext cx="836428" cy="27290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858540" y="3349255"/>
            <a:ext cx="808074" cy="89313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12512" y="2551813"/>
            <a:ext cx="2264735" cy="78681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30213" y="2546798"/>
            <a:ext cx="1210113" cy="1683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33313" y="2925049"/>
            <a:ext cx="1650" cy="195973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43532" y="2727953"/>
            <a:ext cx="194612" cy="21607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243532" y="2549006"/>
            <a:ext cx="4417" cy="1962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3432103" y="4871424"/>
            <a:ext cx="305010" cy="4268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729162" y="4655785"/>
            <a:ext cx="447817" cy="62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50581" y="3960840"/>
            <a:ext cx="889592" cy="70925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00328" y="3358360"/>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FFFF00"/>
                </a:solidFill>
                <a:effectLst>
                  <a:outerShdw blurRad="38100" dist="38100" dir="2700000" algn="tl">
                    <a:srgbClr val="000000">
                      <a:alpha val="43137"/>
                    </a:srgbClr>
                  </a:outerShdw>
                </a:effectLst>
                <a:latin typeface="Arial Black" pitchFamily="34" charset="0"/>
              </a:rPr>
              <a:t>C</a:t>
            </a:r>
            <a:endParaRPr lang="en-US" sz="2000" b="1" dirty="0">
              <a:solidFill>
                <a:srgbClr val="FFFF00"/>
              </a:solidFill>
              <a:effectLst>
                <a:outerShdw blurRad="38100" dist="38100" dir="2700000" algn="tl">
                  <a:srgbClr val="000000">
                    <a:alpha val="43137"/>
                  </a:srgbClr>
                </a:outerShdw>
              </a:effectLst>
              <a:latin typeface="Arial Black" pitchFamily="34" charset="0"/>
            </a:endParaRPr>
          </a:p>
        </p:txBody>
      </p:sp>
      <p:cxnSp>
        <p:nvCxnSpPr>
          <p:cNvPr id="40" name="Straight Connector 39"/>
          <p:cNvCxnSpPr/>
          <p:nvPr/>
        </p:nvCxnSpPr>
        <p:spPr>
          <a:xfrm>
            <a:off x="3379622" y="2965973"/>
            <a:ext cx="1272" cy="1931649"/>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006600" y="2481951"/>
            <a:ext cx="25806" cy="2405481"/>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025650" y="2512532"/>
            <a:ext cx="1181100" cy="1270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96742" y="2499736"/>
            <a:ext cx="10008" cy="25409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204058" y="2739202"/>
            <a:ext cx="175564" cy="21945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00250" y="4868382"/>
            <a:ext cx="1390650" cy="2540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0" y="6843232"/>
            <a:ext cx="32639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263900" y="5655782"/>
            <a:ext cx="628650" cy="11938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371850" y="4912832"/>
            <a:ext cx="539750" cy="736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917700" y="4919182"/>
            <a:ext cx="1466850" cy="63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930400" y="3630132"/>
            <a:ext cx="12700" cy="13271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022350" y="3636482"/>
            <a:ext cx="9207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41400" y="3642832"/>
            <a:ext cx="0" cy="25908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0" y="6227282"/>
            <a:ext cx="10604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050" y="6239982"/>
            <a:ext cx="0" cy="6032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487715" y="2827941"/>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0099FF"/>
                </a:solidFill>
                <a:effectLst>
                  <a:outerShdw blurRad="38100" dist="38100" dir="2700000" algn="tl">
                    <a:srgbClr val="000000">
                      <a:alpha val="43137"/>
                    </a:srgbClr>
                  </a:outerShdw>
                </a:effectLst>
                <a:latin typeface="Arial Black" pitchFamily="34" charset="0"/>
              </a:rPr>
              <a:t>D</a:t>
            </a:r>
            <a:endParaRPr lang="en-US" sz="2000" b="1" dirty="0">
              <a:solidFill>
                <a:srgbClr val="0099FF"/>
              </a:solidFill>
              <a:effectLst>
                <a:outerShdw blurRad="38100" dist="38100" dir="2700000" algn="tl">
                  <a:srgbClr val="000000">
                    <a:alpha val="43137"/>
                  </a:srgbClr>
                </a:outerShdw>
              </a:effectLst>
              <a:latin typeface="Arial Black" pitchFamily="34" charset="0"/>
            </a:endParaRPr>
          </a:p>
        </p:txBody>
      </p:sp>
      <p:sp>
        <p:nvSpPr>
          <p:cNvPr id="56" name="TextBox 55"/>
          <p:cNvSpPr txBox="1"/>
          <p:nvPr/>
        </p:nvSpPr>
        <p:spPr>
          <a:xfrm>
            <a:off x="2005115" y="5259991"/>
            <a:ext cx="444352"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7030A0"/>
                </a:solidFill>
                <a:effectLst>
                  <a:outerShdw blurRad="38100" dist="38100" dir="2700000" algn="tl">
                    <a:srgbClr val="000000">
                      <a:alpha val="43137"/>
                    </a:srgbClr>
                  </a:outerShdw>
                </a:effectLst>
                <a:latin typeface="Arial Black" pitchFamily="34" charset="0"/>
              </a:rPr>
              <a:t>E</a:t>
            </a:r>
            <a:endParaRPr lang="en-US" sz="2000" b="1" dirty="0">
              <a:solidFill>
                <a:srgbClr val="7030A0"/>
              </a:solidFill>
              <a:effectLst>
                <a:outerShdw blurRad="38100" dist="38100" dir="2700000" algn="tl">
                  <a:srgbClr val="000000">
                    <a:alpha val="43137"/>
                  </a:srgbClr>
                </a:outerShdw>
              </a:effectLst>
              <a:latin typeface="Arial Black" pitchFamily="34" charset="0"/>
            </a:endParaRPr>
          </a:p>
        </p:txBody>
      </p:sp>
      <p:pic>
        <p:nvPicPr>
          <p:cNvPr id="57" name="Picture 10" descr="C:\Users\stilwellke\AppData\Local\Microsoft\Windows\Temporary Internet Files\Content.IE5\ZLW478K1\MC900239015[1].wmf"/>
          <p:cNvPicPr>
            <a:picLocks noChangeAspect="1" noChangeArrowheads="1"/>
          </p:cNvPicPr>
          <p:nvPr/>
        </p:nvPicPr>
        <p:blipFill>
          <a:blip r:embed="rId10" cstate="print"/>
          <a:srcRect/>
          <a:stretch>
            <a:fillRect/>
          </a:stretch>
        </p:blipFill>
        <p:spPr bwMode="auto">
          <a:xfrm>
            <a:off x="8278123" y="3035213"/>
            <a:ext cx="797637" cy="970059"/>
          </a:xfrm>
          <a:prstGeom prst="rect">
            <a:avLst/>
          </a:prstGeom>
          <a:noFill/>
        </p:spPr>
      </p:pic>
      <p:pic>
        <p:nvPicPr>
          <p:cNvPr id="58" name="Picture 26"/>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532224" y="1657537"/>
            <a:ext cx="715964" cy="707053"/>
          </a:xfrm>
          <a:prstGeom prst="rect">
            <a:avLst/>
          </a:prstGeom>
          <a:noFill/>
          <a:ln w="9525">
            <a:noFill/>
            <a:miter lim="800000"/>
            <a:headEnd/>
            <a:tailEnd/>
          </a:ln>
        </p:spPr>
      </p:pic>
      <p:sp>
        <p:nvSpPr>
          <p:cNvPr id="59" name="TextBox 58"/>
          <p:cNvSpPr txBox="1"/>
          <p:nvPr/>
        </p:nvSpPr>
        <p:spPr>
          <a:xfrm>
            <a:off x="6390791" y="2337798"/>
            <a:ext cx="1021433" cy="276999"/>
          </a:xfrm>
          <a:prstGeom prst="rect">
            <a:avLst/>
          </a:prstGeom>
          <a:noFill/>
        </p:spPr>
        <p:txBody>
          <a:bodyPr wrap="none" rtlCol="0">
            <a:spAutoFit/>
          </a:bodyPr>
          <a:lstStyle/>
          <a:p>
            <a:r>
              <a:rPr lang="en-US" sz="1200" b="1" dirty="0">
                <a:latin typeface="Arial" pitchFamily="34" charset="0"/>
                <a:cs typeface="Arial" pitchFamily="34" charset="0"/>
              </a:rPr>
              <a:t>Safe House</a:t>
            </a:r>
          </a:p>
        </p:txBody>
      </p:sp>
      <p:sp>
        <p:nvSpPr>
          <p:cNvPr id="61" name="TextBox 60"/>
          <p:cNvSpPr txBox="1"/>
          <p:nvPr/>
        </p:nvSpPr>
        <p:spPr>
          <a:xfrm>
            <a:off x="2619132" y="1919951"/>
            <a:ext cx="3161699" cy="584775"/>
          </a:xfrm>
          <a:prstGeom prst="rect">
            <a:avLst/>
          </a:prstGeom>
          <a:noFill/>
        </p:spPr>
        <p:txBody>
          <a:bodyPr wrap="none" rtlCol="0">
            <a:spAutoFit/>
          </a:bodyPr>
          <a:lstStyle/>
          <a:p>
            <a:r>
              <a:rPr lang="en-US" sz="3200" b="1" i="1" dirty="0">
                <a:effectLst>
                  <a:outerShdw blurRad="38100" dist="38100" dir="2700000" algn="tl">
                    <a:srgbClr val="000000">
                      <a:alpha val="43137"/>
                    </a:srgbClr>
                  </a:outerShdw>
                </a:effectLst>
                <a:latin typeface="Calibri" panose="020F0502020204030204" pitchFamily="34" charset="0"/>
                <a:cs typeface="Angsana New" pitchFamily="18" charset="-34"/>
              </a:rPr>
              <a:t>Know Your Blocks</a:t>
            </a:r>
            <a:endParaRPr lang="en-US" sz="3200" dirty="0">
              <a:effectLst>
                <a:outerShdw blurRad="38100" dist="38100" dir="2700000" algn="tl">
                  <a:srgbClr val="000000">
                    <a:alpha val="43137"/>
                  </a:srgbClr>
                </a:outerShdw>
              </a:effectLst>
            </a:endParaRPr>
          </a:p>
        </p:txBody>
      </p:sp>
      <p:sp>
        <p:nvSpPr>
          <p:cNvPr id="63" name="TextBox 62"/>
          <p:cNvSpPr txBox="1"/>
          <p:nvPr/>
        </p:nvSpPr>
        <p:spPr>
          <a:xfrm>
            <a:off x="1699215" y="974018"/>
            <a:ext cx="5469124" cy="461665"/>
          </a:xfrm>
          <a:prstGeom prst="rect">
            <a:avLst/>
          </a:prstGeom>
          <a:noFill/>
        </p:spPr>
        <p:txBody>
          <a:bodyPr wrap="square" rtlCol="0">
            <a:spAutoFit/>
          </a:bodyPr>
          <a:lstStyle/>
          <a:p>
            <a:pPr algn="ctr"/>
            <a:r>
              <a:rPr lang="en-US" sz="2400" b="1" i="1" dirty="0">
                <a:latin typeface="Calibri" panose="020F0502020204030204" pitchFamily="34" charset="0"/>
                <a:cs typeface="Angsana New" pitchFamily="18" charset="-34"/>
              </a:rPr>
              <a:t>Rachel Bolyard, Neighborhood Watch</a:t>
            </a:r>
            <a:endParaRPr lang="en-US" sz="2400" dirty="0"/>
          </a:p>
        </p:txBody>
      </p:sp>
      <p:pic>
        <p:nvPicPr>
          <p:cNvPr id="8194" name="Picture 2" descr="C:\Users\stilwellke\AppData\Local\Microsoft\Windows\Temporary Internet Files\Content.IE5\OQZSDC4H\MP900314035[1].jpg"/>
          <p:cNvPicPr>
            <a:picLocks noChangeAspect="1" noChangeArrowheads="1"/>
          </p:cNvPicPr>
          <p:nvPr/>
        </p:nvPicPr>
        <p:blipFill>
          <a:blip r:embed="rId12" cstate="print">
            <a:lum bright="18000"/>
          </a:blip>
          <a:srcRect l="12791" t="18456" r="31395" b="13058"/>
          <a:stretch>
            <a:fillRect/>
          </a:stretch>
        </p:blipFill>
        <p:spPr bwMode="auto">
          <a:xfrm>
            <a:off x="138223" y="1577608"/>
            <a:ext cx="1786269" cy="1888607"/>
          </a:xfrm>
          <a:prstGeom prst="rect">
            <a:avLst/>
          </a:prstGeom>
          <a:noFill/>
        </p:spPr>
      </p:pic>
      <p:sp>
        <p:nvSpPr>
          <p:cNvPr id="64" name="TextBox 63"/>
          <p:cNvSpPr txBox="1"/>
          <p:nvPr/>
        </p:nvSpPr>
        <p:spPr>
          <a:xfrm rot="20625067">
            <a:off x="1121354" y="4847649"/>
            <a:ext cx="570990" cy="292131"/>
          </a:xfrm>
          <a:prstGeom prst="rect">
            <a:avLst/>
          </a:prstGeom>
          <a:noFill/>
          <a:effectLst>
            <a:glow rad="101600">
              <a:srgbClr val="000000"/>
            </a:glow>
            <a:outerShdw blurRad="63500" sx="135000" sy="135000" algn="ctr" rotWithShape="0">
              <a:srgbClr val="000000"/>
            </a:outerShdw>
          </a:effectLst>
        </p:spPr>
        <p:txBody>
          <a:bodyPr wrap="none" rtlCol="0">
            <a:spAutoFit/>
          </a:bodyPr>
          <a:lstStyle/>
          <a:p>
            <a:pPr>
              <a:lnSpc>
                <a:spcPts val="800"/>
              </a:lnSpc>
            </a:pPr>
            <a:r>
              <a:rPr lang="en-US" sz="600" b="1" dirty="0">
                <a:solidFill>
                  <a:schemeClr val="bg1"/>
                </a:solidFill>
                <a:effectLst>
                  <a:outerShdw blurRad="38100" dist="38100" dir="2700000" algn="tl">
                    <a:srgbClr val="000000">
                      <a:alpha val="43137"/>
                    </a:srgbClr>
                  </a:outerShdw>
                </a:effectLst>
                <a:latin typeface="Arial Black" pitchFamily="34" charset="0"/>
              </a:rPr>
              <a:t>Cutwater</a:t>
            </a:r>
          </a:p>
          <a:p>
            <a:pPr>
              <a:lnSpc>
                <a:spcPts val="800"/>
              </a:lnSpc>
            </a:pPr>
            <a:r>
              <a:rPr lang="en-US" sz="600" b="1" dirty="0">
                <a:solidFill>
                  <a:schemeClr val="bg1"/>
                </a:solidFill>
                <a:effectLst>
                  <a:outerShdw blurRad="38100" dist="38100" dir="2700000" algn="tl">
                    <a:srgbClr val="000000">
                      <a:alpha val="43137"/>
                    </a:srgbClr>
                  </a:outerShdw>
                </a:effectLst>
                <a:latin typeface="Arial Black" pitchFamily="34" charset="0"/>
              </a:rPr>
              <a:t>Court</a:t>
            </a:r>
          </a:p>
        </p:txBody>
      </p:sp>
      <p:cxnSp>
        <p:nvCxnSpPr>
          <p:cNvPr id="68" name="Straight Arrow Connector 67">
            <a:extLst>
              <a:ext uri="{FF2B5EF4-FFF2-40B4-BE49-F238E27FC236}">
                <a16:creationId xmlns:a16="http://schemas.microsoft.com/office/drawing/2014/main" xmlns="" id="{65911F09-8E8D-344C-B6C3-122CAF0F0779}"/>
              </a:ext>
            </a:extLst>
          </p:cNvPr>
          <p:cNvCxnSpPr>
            <a:cxnSpLocks/>
            <a:stCxn id="59" idx="2"/>
          </p:cNvCxnSpPr>
          <p:nvPr/>
        </p:nvCxnSpPr>
        <p:spPr>
          <a:xfrm flipH="1">
            <a:off x="4979584" y="2614797"/>
            <a:ext cx="1921924" cy="28716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19830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7" name="Title 1"/>
          <p:cNvSpPr>
            <a:spLocks noGrp="1"/>
          </p:cNvSpPr>
          <p:nvPr>
            <p:ph type="title"/>
          </p:nvPr>
        </p:nvSpPr>
        <p:spPr>
          <a:xfrm>
            <a:off x="3276600" y="179597"/>
            <a:ext cx="2743200" cy="685800"/>
          </a:xfrm>
          <a:solidFill>
            <a:srgbClr val="C2E49C"/>
          </a:solidFill>
          <a:ln w="38100">
            <a:solidFill>
              <a:schemeClr val="tx1"/>
            </a:solidFill>
            <a:prstDash val="solid"/>
          </a:ln>
        </p:spPr>
        <p:txBody>
          <a:bodyPr>
            <a:normAutofit/>
          </a:bodyPr>
          <a:lstStyle/>
          <a:p>
            <a:r>
              <a:rPr lang="en-US" sz="3600" b="1" i="1" dirty="0">
                <a:solidFill>
                  <a:srgbClr val="008000"/>
                </a:solidFill>
                <a:latin typeface="Calibri" panose="020F0502020204030204" pitchFamily="34" charset="0"/>
              </a:rPr>
              <a:t>Introductions</a:t>
            </a:r>
          </a:p>
        </p:txBody>
      </p:sp>
      <p:sp>
        <p:nvSpPr>
          <p:cNvPr id="8" name="TextBox 7"/>
          <p:cNvSpPr txBox="1"/>
          <p:nvPr/>
        </p:nvSpPr>
        <p:spPr>
          <a:xfrm>
            <a:off x="2635918" y="1229380"/>
            <a:ext cx="4024563" cy="523220"/>
          </a:xfrm>
          <a:prstGeom prst="rect">
            <a:avLst/>
          </a:prstGeom>
          <a:noFill/>
        </p:spPr>
        <p:txBody>
          <a:bodyPr wrap="none" rtlCol="0">
            <a:spAutoFit/>
          </a:bodyPr>
          <a:lstStyle/>
          <a:p>
            <a:r>
              <a:rPr lang="en-US" sz="2800" b="1" i="1" dirty="0">
                <a:latin typeface="Calibri" panose="020F0502020204030204" pitchFamily="34" charset="0"/>
                <a:cs typeface="Angsana New" pitchFamily="18" charset="-34"/>
              </a:rPr>
              <a:t>Know Your Block Captains</a:t>
            </a:r>
            <a:endParaRPr lang="en-US" sz="2800" dirty="0"/>
          </a:p>
        </p:txBody>
      </p:sp>
      <p:sp>
        <p:nvSpPr>
          <p:cNvPr id="9" name="TextBox 8"/>
          <p:cNvSpPr txBox="1"/>
          <p:nvPr/>
        </p:nvSpPr>
        <p:spPr>
          <a:xfrm>
            <a:off x="1830959" y="2357004"/>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00FF00"/>
                </a:solidFill>
                <a:effectLst>
                  <a:outerShdw blurRad="38100" dist="38100" dir="2700000" algn="tl">
                    <a:srgbClr val="000000">
                      <a:alpha val="43137"/>
                    </a:srgbClr>
                  </a:outerShdw>
                </a:effectLst>
                <a:latin typeface="Arial Black" pitchFamily="34" charset="0"/>
              </a:rPr>
              <a:t>A</a:t>
            </a:r>
            <a:endParaRPr lang="en-US" sz="2000" b="1" dirty="0">
              <a:solidFill>
                <a:srgbClr val="00FF00"/>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5631074" y="2413996"/>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FF6600"/>
                </a:solidFill>
                <a:effectLst>
                  <a:outerShdw blurRad="38100" dist="38100" dir="2700000" algn="tl">
                    <a:srgbClr val="000000">
                      <a:alpha val="43137"/>
                    </a:srgbClr>
                  </a:outerShdw>
                </a:effectLst>
                <a:latin typeface="Arial Black" pitchFamily="34" charset="0"/>
              </a:rPr>
              <a:t>B</a:t>
            </a:r>
            <a:endParaRPr lang="en-US" sz="2000" b="1" dirty="0">
              <a:solidFill>
                <a:srgbClr val="FF6600"/>
              </a:solidFill>
              <a:effectLst>
                <a:outerShdw blurRad="38100" dist="38100" dir="2700000" algn="tl">
                  <a:srgbClr val="000000">
                    <a:alpha val="43137"/>
                  </a:srgbClr>
                </a:outerShdw>
              </a:effectLst>
              <a:latin typeface="Arial Black" pitchFamily="34" charset="0"/>
            </a:endParaRPr>
          </a:p>
        </p:txBody>
      </p:sp>
      <p:sp>
        <p:nvSpPr>
          <p:cNvPr id="11" name="TextBox 10"/>
          <p:cNvSpPr txBox="1"/>
          <p:nvPr/>
        </p:nvSpPr>
        <p:spPr>
          <a:xfrm>
            <a:off x="3994514" y="3600081"/>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FFFF00"/>
                </a:solidFill>
                <a:effectLst>
                  <a:outerShdw blurRad="38100" dist="38100" dir="2700000" algn="tl">
                    <a:srgbClr val="000000">
                      <a:alpha val="43137"/>
                    </a:srgbClr>
                  </a:outerShdw>
                </a:effectLst>
                <a:latin typeface="Arial Black" pitchFamily="34" charset="0"/>
              </a:rPr>
              <a:t>C</a:t>
            </a:r>
            <a:endParaRPr lang="en-US" sz="2000" b="1" dirty="0">
              <a:solidFill>
                <a:srgbClr val="FFFF00"/>
              </a:solidFill>
              <a:effectLst>
                <a:outerShdw blurRad="38100" dist="38100" dir="2700000" algn="tl">
                  <a:srgbClr val="000000">
                    <a:alpha val="43137"/>
                  </a:srgbClr>
                </a:outerShdw>
              </a:effectLst>
              <a:latin typeface="Arial Black" pitchFamily="34" charset="0"/>
            </a:endParaRPr>
          </a:p>
        </p:txBody>
      </p:sp>
      <p:sp>
        <p:nvSpPr>
          <p:cNvPr id="12" name="TextBox 11"/>
          <p:cNvSpPr txBox="1"/>
          <p:nvPr/>
        </p:nvSpPr>
        <p:spPr>
          <a:xfrm>
            <a:off x="1831724" y="4886980"/>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0099FF"/>
                </a:solidFill>
                <a:effectLst>
                  <a:outerShdw blurRad="38100" dist="38100" dir="2700000" algn="tl">
                    <a:srgbClr val="000000">
                      <a:alpha val="43137"/>
                    </a:srgbClr>
                  </a:outerShdw>
                </a:effectLst>
                <a:latin typeface="Arial Black" pitchFamily="34" charset="0"/>
              </a:rPr>
              <a:t>D</a:t>
            </a:r>
            <a:endParaRPr lang="en-US" sz="2000" b="1" dirty="0">
              <a:solidFill>
                <a:srgbClr val="0099FF"/>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5612921" y="4886980"/>
            <a:ext cx="444352"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a:solidFill>
                  <a:srgbClr val="7030A0"/>
                </a:solidFill>
                <a:effectLst>
                  <a:outerShdw blurRad="38100" dist="38100" dir="2700000" algn="tl">
                    <a:srgbClr val="000000">
                      <a:alpha val="43137"/>
                    </a:srgbClr>
                  </a:outerShdw>
                </a:effectLst>
                <a:latin typeface="Arial Black" pitchFamily="34" charset="0"/>
              </a:rPr>
              <a:t>E</a:t>
            </a:r>
            <a:endParaRPr lang="en-US" sz="2000" b="1" dirty="0">
              <a:solidFill>
                <a:srgbClr val="7030A0"/>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899426" y="4844660"/>
            <a:ext cx="944233" cy="565539"/>
          </a:xfrm>
          <a:prstGeom prst="rect">
            <a:avLst/>
          </a:prstGeom>
          <a:noFill/>
        </p:spPr>
        <p:txBody>
          <a:bodyPr wrap="none" rtlCol="0">
            <a:spAutoFit/>
          </a:bodyPr>
          <a:lstStyle/>
          <a:p>
            <a:pPr>
              <a:lnSpc>
                <a:spcPts val="1800"/>
              </a:lnSpc>
            </a:pPr>
            <a:r>
              <a:rPr lang="en-US" b="1" dirty="0"/>
              <a:t>Block</a:t>
            </a:r>
          </a:p>
          <a:p>
            <a:pPr>
              <a:lnSpc>
                <a:spcPts val="1800"/>
              </a:lnSpc>
            </a:pPr>
            <a:r>
              <a:rPr lang="en-US" b="1" dirty="0"/>
              <a:t>Captain</a:t>
            </a:r>
          </a:p>
        </p:txBody>
      </p:sp>
      <p:sp>
        <p:nvSpPr>
          <p:cNvPr id="15" name="TextBox 14"/>
          <p:cNvSpPr txBox="1"/>
          <p:nvPr/>
        </p:nvSpPr>
        <p:spPr>
          <a:xfrm>
            <a:off x="3127567" y="3543073"/>
            <a:ext cx="944233" cy="565539"/>
          </a:xfrm>
          <a:prstGeom prst="rect">
            <a:avLst/>
          </a:prstGeom>
          <a:noFill/>
        </p:spPr>
        <p:txBody>
          <a:bodyPr wrap="none" rtlCol="0">
            <a:spAutoFit/>
          </a:bodyPr>
          <a:lstStyle/>
          <a:p>
            <a:pPr>
              <a:lnSpc>
                <a:spcPts val="1800"/>
              </a:lnSpc>
            </a:pPr>
            <a:r>
              <a:rPr lang="en-US" b="1" dirty="0"/>
              <a:t>Block</a:t>
            </a:r>
          </a:p>
          <a:p>
            <a:pPr>
              <a:lnSpc>
                <a:spcPts val="1800"/>
              </a:lnSpc>
            </a:pPr>
            <a:r>
              <a:rPr lang="en-US" b="1" dirty="0"/>
              <a:t>Captain</a:t>
            </a:r>
          </a:p>
        </p:txBody>
      </p:sp>
      <p:sp>
        <p:nvSpPr>
          <p:cNvPr id="16" name="TextBox 15"/>
          <p:cNvSpPr txBox="1"/>
          <p:nvPr/>
        </p:nvSpPr>
        <p:spPr>
          <a:xfrm>
            <a:off x="4802707" y="2339392"/>
            <a:ext cx="944233" cy="565539"/>
          </a:xfrm>
          <a:prstGeom prst="rect">
            <a:avLst/>
          </a:prstGeom>
          <a:noFill/>
        </p:spPr>
        <p:txBody>
          <a:bodyPr wrap="none" rtlCol="0">
            <a:spAutoFit/>
          </a:bodyPr>
          <a:lstStyle/>
          <a:p>
            <a:pPr>
              <a:lnSpc>
                <a:spcPts val="1800"/>
              </a:lnSpc>
            </a:pPr>
            <a:r>
              <a:rPr lang="en-US" b="1" dirty="0"/>
              <a:t>Block</a:t>
            </a:r>
          </a:p>
          <a:p>
            <a:pPr>
              <a:lnSpc>
                <a:spcPts val="1800"/>
              </a:lnSpc>
            </a:pPr>
            <a:r>
              <a:rPr lang="en-US" b="1" dirty="0"/>
              <a:t>Captain</a:t>
            </a:r>
          </a:p>
        </p:txBody>
      </p:sp>
      <p:sp>
        <p:nvSpPr>
          <p:cNvPr id="17" name="TextBox 16"/>
          <p:cNvSpPr txBox="1"/>
          <p:nvPr/>
        </p:nvSpPr>
        <p:spPr>
          <a:xfrm>
            <a:off x="942972" y="2328394"/>
            <a:ext cx="944233" cy="565539"/>
          </a:xfrm>
          <a:prstGeom prst="rect">
            <a:avLst/>
          </a:prstGeom>
          <a:noFill/>
        </p:spPr>
        <p:txBody>
          <a:bodyPr wrap="none" rtlCol="0">
            <a:spAutoFit/>
          </a:bodyPr>
          <a:lstStyle/>
          <a:p>
            <a:pPr>
              <a:lnSpc>
                <a:spcPts val="1800"/>
              </a:lnSpc>
            </a:pPr>
            <a:r>
              <a:rPr lang="en-US" b="1" dirty="0"/>
              <a:t>Block</a:t>
            </a:r>
          </a:p>
          <a:p>
            <a:pPr>
              <a:lnSpc>
                <a:spcPts val="1800"/>
              </a:lnSpc>
            </a:pPr>
            <a:r>
              <a:rPr lang="en-US" b="1" dirty="0"/>
              <a:t>Captain</a:t>
            </a:r>
          </a:p>
        </p:txBody>
      </p:sp>
      <p:sp>
        <p:nvSpPr>
          <p:cNvPr id="18" name="TextBox 17"/>
          <p:cNvSpPr txBox="1"/>
          <p:nvPr/>
        </p:nvSpPr>
        <p:spPr>
          <a:xfrm>
            <a:off x="4772977" y="4844661"/>
            <a:ext cx="944233" cy="565539"/>
          </a:xfrm>
          <a:prstGeom prst="rect">
            <a:avLst/>
          </a:prstGeom>
          <a:noFill/>
        </p:spPr>
        <p:txBody>
          <a:bodyPr wrap="none" rtlCol="0">
            <a:spAutoFit/>
          </a:bodyPr>
          <a:lstStyle/>
          <a:p>
            <a:pPr>
              <a:lnSpc>
                <a:spcPts val="1800"/>
              </a:lnSpc>
            </a:pPr>
            <a:r>
              <a:rPr lang="en-US" b="1" dirty="0"/>
              <a:t>Block</a:t>
            </a:r>
          </a:p>
          <a:p>
            <a:pPr>
              <a:lnSpc>
                <a:spcPts val="1800"/>
              </a:lnSpc>
            </a:pPr>
            <a:r>
              <a:rPr lang="en-US" b="1" dirty="0"/>
              <a:t>Captain</a:t>
            </a:r>
          </a:p>
        </p:txBody>
      </p:sp>
      <p:sp>
        <p:nvSpPr>
          <p:cNvPr id="44" name="TextBox 43"/>
          <p:cNvSpPr txBox="1"/>
          <p:nvPr/>
        </p:nvSpPr>
        <p:spPr>
          <a:xfrm>
            <a:off x="2453344" y="4973540"/>
            <a:ext cx="1936749" cy="369332"/>
          </a:xfrm>
          <a:prstGeom prst="rect">
            <a:avLst/>
          </a:prstGeom>
          <a:solidFill>
            <a:schemeClr val="bg1"/>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Melinda Dellert, D</a:t>
            </a:r>
          </a:p>
        </p:txBody>
      </p:sp>
      <p:sp>
        <p:nvSpPr>
          <p:cNvPr id="47" name="TextBox 46"/>
          <p:cNvSpPr txBox="1"/>
          <p:nvPr/>
        </p:nvSpPr>
        <p:spPr>
          <a:xfrm>
            <a:off x="2464116" y="2464725"/>
            <a:ext cx="1596912" cy="307777"/>
          </a:xfrm>
          <a:prstGeom prst="rect">
            <a:avLst/>
          </a:prstGeom>
          <a:solidFill>
            <a:schemeClr val="bg1"/>
          </a:solidFill>
          <a:ln>
            <a:solidFill>
              <a:schemeClr val="tx1"/>
            </a:solidFill>
          </a:ln>
        </p:spPr>
        <p:txBody>
          <a:bodyPr wrap="none" rtlCol="0">
            <a:spAutoFit/>
          </a:bodyPr>
          <a:lstStyle/>
          <a:p>
            <a:r>
              <a:rPr lang="en-US" sz="1400" b="1" dirty="0"/>
              <a:t>Volunteer Needed!</a:t>
            </a:r>
          </a:p>
        </p:txBody>
      </p:sp>
      <p:sp>
        <p:nvSpPr>
          <p:cNvPr id="48" name="TextBox 47"/>
          <p:cNvSpPr txBox="1"/>
          <p:nvPr/>
        </p:nvSpPr>
        <p:spPr>
          <a:xfrm>
            <a:off x="6208039" y="2473906"/>
            <a:ext cx="1228221" cy="369332"/>
          </a:xfrm>
          <a:prstGeom prst="rect">
            <a:avLst/>
          </a:prstGeom>
          <a:solidFill>
            <a:schemeClr val="bg1"/>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Sue Bish, B</a:t>
            </a:r>
          </a:p>
        </p:txBody>
      </p:sp>
      <p:sp>
        <p:nvSpPr>
          <p:cNvPr id="49" name="TextBox 48"/>
          <p:cNvSpPr txBox="1"/>
          <p:nvPr/>
        </p:nvSpPr>
        <p:spPr>
          <a:xfrm>
            <a:off x="6208039" y="4994701"/>
            <a:ext cx="1983235" cy="369332"/>
          </a:xfrm>
          <a:prstGeom prst="rect">
            <a:avLst/>
          </a:prstGeom>
          <a:solidFill>
            <a:schemeClr val="bg1"/>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John Williamson, E</a:t>
            </a:r>
          </a:p>
        </p:txBody>
      </p:sp>
      <p:sp>
        <p:nvSpPr>
          <p:cNvPr id="34" name="TextBox 33"/>
          <p:cNvSpPr txBox="1"/>
          <p:nvPr/>
        </p:nvSpPr>
        <p:spPr>
          <a:xfrm>
            <a:off x="4458102" y="3673507"/>
            <a:ext cx="1496628" cy="369332"/>
          </a:xfrm>
          <a:prstGeom prst="rect">
            <a:avLst/>
          </a:prstGeom>
          <a:solidFill>
            <a:schemeClr val="bg1"/>
          </a:solidFill>
          <a:ln>
            <a:solidFill>
              <a:schemeClr val="tx1"/>
            </a:solidFill>
          </a:ln>
        </p:spPr>
        <p:txBody>
          <a:bodyPr wrap="none" rtlCol="0">
            <a:spAutoFit/>
          </a:bodyPr>
          <a:lstStyle/>
          <a:p>
            <a:pPr algn="ctr"/>
            <a:r>
              <a:rPr lang="en-US" b="1" dirty="0">
                <a:latin typeface="Calibri" panose="020F0502020204030204" pitchFamily="34" charset="0"/>
                <a:cs typeface="Calibri" panose="020F0502020204030204" pitchFamily="34" charset="0"/>
              </a:rPr>
              <a:t>Chris Miller, C</a:t>
            </a:r>
          </a:p>
        </p:txBody>
      </p:sp>
    </p:spTree>
    <p:extLst>
      <p:ext uri="{BB962C8B-B14F-4D97-AF65-F5344CB8AC3E}">
        <p14:creationId xmlns:p14="http://schemas.microsoft.com/office/powerpoint/2010/main" val="1958352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7" name="Title 1"/>
          <p:cNvSpPr txBox="1">
            <a:spLocks/>
          </p:cNvSpPr>
          <p:nvPr/>
        </p:nvSpPr>
        <p:spPr>
          <a:xfrm>
            <a:off x="304800" y="228600"/>
            <a:ext cx="2743200" cy="685800"/>
          </a:xfrm>
          <a:prstGeom prst="rect">
            <a:avLst/>
          </a:prstGeom>
          <a:solidFill>
            <a:srgbClr val="C2E49C"/>
          </a:solidFill>
          <a:ln w="38100">
            <a:solidFill>
              <a:schemeClr val="tx1"/>
            </a:solidFill>
            <a:prstDash val="solid"/>
          </a:ln>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j-ea"/>
                <a:cs typeface="+mj-cs"/>
              </a:rPr>
              <a:t>Introductions</a:t>
            </a:r>
          </a:p>
        </p:txBody>
      </p:sp>
      <p:sp>
        <p:nvSpPr>
          <p:cNvPr id="8" name="TextBox 7"/>
          <p:cNvSpPr txBox="1"/>
          <p:nvPr/>
        </p:nvSpPr>
        <p:spPr>
          <a:xfrm>
            <a:off x="3276600" y="304800"/>
            <a:ext cx="4471865" cy="461665"/>
          </a:xfrm>
          <a:prstGeom prst="rect">
            <a:avLst/>
          </a:prstGeom>
          <a:noFill/>
        </p:spPr>
        <p:txBody>
          <a:bodyPr wrap="none" rtlCol="0">
            <a:spAutoFit/>
          </a:bodyPr>
          <a:lstStyle/>
          <a:p>
            <a:r>
              <a:rPr lang="en-US" sz="2400" b="1" i="1" dirty="0">
                <a:latin typeface="Calibri" panose="020F0502020204030204" pitchFamily="34" charset="0"/>
                <a:cs typeface="Angsana New" pitchFamily="18" charset="-34"/>
              </a:rPr>
              <a:t>Know Your “Safe House” Program</a:t>
            </a:r>
            <a:endParaRPr lang="en-US" sz="2400" dirty="0"/>
          </a:p>
        </p:txBody>
      </p:sp>
      <p:pic>
        <p:nvPicPr>
          <p:cNvPr id="9" name="Picture 2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6878" y="866546"/>
            <a:ext cx="2711022" cy="2677279"/>
          </a:xfrm>
          <a:prstGeom prst="rect">
            <a:avLst/>
          </a:prstGeom>
          <a:noFill/>
          <a:ln w="9525">
            <a:noFill/>
            <a:miter lim="800000"/>
            <a:headEnd/>
            <a:tailEnd/>
          </a:ln>
        </p:spPr>
      </p:pic>
      <p:sp>
        <p:nvSpPr>
          <p:cNvPr id="18" name="TextBox 17"/>
          <p:cNvSpPr txBox="1"/>
          <p:nvPr/>
        </p:nvSpPr>
        <p:spPr>
          <a:xfrm>
            <a:off x="159407" y="3935063"/>
            <a:ext cx="8835241" cy="2492990"/>
          </a:xfrm>
          <a:prstGeom prst="rect">
            <a:avLst/>
          </a:prstGeom>
          <a:noFill/>
        </p:spPr>
        <p:txBody>
          <a:bodyPr wrap="square" rtlCol="0">
            <a:spAutoFit/>
          </a:bodyPr>
          <a:lstStyle/>
          <a:p>
            <a:r>
              <a:rPr lang="en-US" b="1" dirty="0">
                <a:latin typeface="Arial" pitchFamily="34" charset="0"/>
                <a:cs typeface="Arial" pitchFamily="34" charset="0"/>
              </a:rPr>
              <a:t>Purpose of Safe House:</a:t>
            </a:r>
          </a:p>
          <a:p>
            <a:pPr algn="just"/>
            <a:r>
              <a:rPr lang="en-US" b="1" dirty="0">
                <a:latin typeface="Arial" pitchFamily="34" charset="0"/>
                <a:cs typeface="Arial" pitchFamily="34" charset="0"/>
              </a:rPr>
              <a:t>To provide a temporary safe haven and assistance to children who are lost, frightened, feel threatened, who have just witnessed a crime, or involved in any other emergency situation.						</a:t>
            </a:r>
            <a:r>
              <a:rPr lang="en-US" sz="1200" b="1" dirty="0">
                <a:latin typeface="Arial" pitchFamily="34" charset="0"/>
                <a:cs typeface="Arial" pitchFamily="34" charset="0"/>
              </a:rPr>
              <a:t>	</a:t>
            </a:r>
            <a:r>
              <a:rPr lang="en-US" b="1" dirty="0">
                <a:latin typeface="Arial" pitchFamily="34" charset="0"/>
                <a:cs typeface="Arial" pitchFamily="34" charset="0"/>
              </a:rPr>
              <a:t/>
            </a:r>
            <a:br>
              <a:rPr lang="en-US" b="1" dirty="0">
                <a:latin typeface="Arial" pitchFamily="34" charset="0"/>
                <a:cs typeface="Arial" pitchFamily="34" charset="0"/>
              </a:rPr>
            </a:br>
            <a:r>
              <a:rPr lang="en-US" b="1" dirty="0">
                <a:latin typeface="Arial" pitchFamily="34" charset="0"/>
                <a:cs typeface="Arial" pitchFamily="34" charset="0"/>
              </a:rPr>
              <a:t>Safe House participants are concerned adults who have volunteered to be available for the protection and assistance of children in need. Participation in the Safe House program is not restricted to the parents of school age children, but is open to any adult who is concerned about the safety of children. </a:t>
            </a:r>
          </a:p>
        </p:txBody>
      </p:sp>
      <p:sp>
        <p:nvSpPr>
          <p:cNvPr id="19" name="Rectangle 18"/>
          <p:cNvSpPr/>
          <p:nvPr/>
        </p:nvSpPr>
        <p:spPr>
          <a:xfrm>
            <a:off x="3321344" y="914400"/>
            <a:ext cx="1840676" cy="22088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282462" y="3235825"/>
            <a:ext cx="1984431" cy="449354"/>
          </a:xfrm>
          <a:prstGeom prst="rect">
            <a:avLst/>
          </a:prstGeom>
          <a:solidFill>
            <a:schemeClr val="bg1"/>
          </a:solidFill>
          <a:ln>
            <a:solidFill>
              <a:schemeClr val="tx1"/>
            </a:solidFill>
          </a:ln>
        </p:spPr>
        <p:txBody>
          <a:bodyPr wrap="square" lIns="9144" tIns="9144" rIns="9144" bIns="9144" rtlCol="0">
            <a:spAutoFit/>
          </a:bodyPr>
          <a:lstStyle/>
          <a:p>
            <a:pPr algn="ctr"/>
            <a:r>
              <a:rPr lang="en-US" sz="1400" b="1" dirty="0"/>
              <a:t> Sue Bish</a:t>
            </a:r>
          </a:p>
          <a:p>
            <a:pPr algn="ctr"/>
            <a:r>
              <a:rPr lang="en-US" sz="1400" b="1" dirty="0"/>
              <a:t>(256) 922-1636</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sharpenSoften amount="-5000"/>
                    </a14:imgEffect>
                    <a14:imgEffect>
                      <a14:brightnessContrast bright="10000" contrast="20000"/>
                    </a14:imgEffect>
                  </a14:imgLayer>
                </a14:imgProps>
              </a:ext>
            </a:extLst>
          </a:blip>
          <a:stretch>
            <a:fillRect/>
          </a:stretch>
        </p:blipFill>
        <p:spPr>
          <a:xfrm>
            <a:off x="3550733" y="1066800"/>
            <a:ext cx="1455598" cy="1957674"/>
          </a:xfrm>
          <a:prstGeom prst="rect">
            <a:avLst/>
          </a:prstGeom>
        </p:spPr>
      </p:pic>
      <p:sp>
        <p:nvSpPr>
          <p:cNvPr id="2" name="TextBox 1">
            <a:extLst>
              <a:ext uri="{FF2B5EF4-FFF2-40B4-BE49-F238E27FC236}">
                <a16:creationId xmlns:a16="http://schemas.microsoft.com/office/drawing/2014/main" xmlns="" id="{186DD013-5BE8-5047-9FF4-BB18174E0FDE}"/>
              </a:ext>
            </a:extLst>
          </p:cNvPr>
          <p:cNvSpPr txBox="1"/>
          <p:nvPr/>
        </p:nvSpPr>
        <p:spPr>
          <a:xfrm>
            <a:off x="6172200" y="2250533"/>
            <a:ext cx="1960793" cy="461665"/>
          </a:xfrm>
          <a:prstGeom prst="rect">
            <a:avLst/>
          </a:prstGeom>
          <a:noFill/>
        </p:spPr>
        <p:txBody>
          <a:bodyPr wrap="none" rtlCol="0">
            <a:spAutoFit/>
          </a:bodyPr>
          <a:lstStyle/>
          <a:p>
            <a:r>
              <a:rPr lang="en-US" sz="2400" b="1" i="1" dirty="0">
                <a:latin typeface="Calibri" panose="020F0502020204030204" pitchFamily="34" charset="0"/>
                <a:cs typeface="Calibri" panose="020F0502020204030204" pitchFamily="34" charset="0"/>
              </a:rPr>
              <a:t>Coming Soon!</a:t>
            </a:r>
          </a:p>
        </p:txBody>
      </p:sp>
    </p:spTree>
    <p:extLst>
      <p:ext uri="{BB962C8B-B14F-4D97-AF65-F5344CB8AC3E}">
        <p14:creationId xmlns:p14="http://schemas.microsoft.com/office/powerpoint/2010/main" val="2941878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02EEA406-057D-CD4A-AFFF-D0B9FF057348}"/>
              </a:ext>
            </a:extLst>
          </p:cNvPr>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571423" y="489340"/>
            <a:ext cx="1298448" cy="1545772"/>
          </a:xfrm>
          <a:prstGeom prst="rect">
            <a:avLst/>
          </a:prstGeom>
          <a:noFill/>
          <a:ln w="9525">
            <a:noFill/>
            <a:miter lim="800000"/>
            <a:headEnd/>
            <a:tailEnd/>
          </a:ln>
        </p:spPr>
      </p:pic>
      <p:sp>
        <p:nvSpPr>
          <p:cNvPr id="5" name="Title 1">
            <a:extLst>
              <a:ext uri="{FF2B5EF4-FFF2-40B4-BE49-F238E27FC236}">
                <a16:creationId xmlns:a16="http://schemas.microsoft.com/office/drawing/2014/main" xmlns="" id="{207D40B3-0EE0-3C47-8CC4-F0C4C2154CC3}"/>
              </a:ext>
            </a:extLst>
          </p:cNvPr>
          <p:cNvSpPr txBox="1">
            <a:spLocks/>
          </p:cNvSpPr>
          <p:nvPr/>
        </p:nvSpPr>
        <p:spPr>
          <a:xfrm>
            <a:off x="990600" y="516536"/>
            <a:ext cx="6324600" cy="685800"/>
          </a:xfrm>
          <a:prstGeom prst="rect">
            <a:avLst/>
          </a:prstGeom>
          <a:solidFill>
            <a:srgbClr val="C2E49C"/>
          </a:solidFill>
          <a:ln w="38100">
            <a:solidFill>
              <a:schemeClr val="tx1"/>
            </a:solidFill>
            <a:prstDash val="solid"/>
          </a:ln>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600" b="1" i="1" dirty="0">
                <a:solidFill>
                  <a:srgbClr val="008000"/>
                </a:solidFill>
                <a:latin typeface="Calibri" panose="020F0502020204030204" pitchFamily="34" charset="0"/>
              </a:rPr>
              <a:t>Things We’ve Accomplished</a:t>
            </a:r>
          </a:p>
        </p:txBody>
      </p:sp>
      <p:sp>
        <p:nvSpPr>
          <p:cNvPr id="23" name="Rectangle 22">
            <a:extLst>
              <a:ext uri="{FF2B5EF4-FFF2-40B4-BE49-F238E27FC236}">
                <a16:creationId xmlns:a16="http://schemas.microsoft.com/office/drawing/2014/main" xmlns="" id="{B38177D5-B53E-5842-A59E-8C5427BBFF04}"/>
              </a:ext>
            </a:extLst>
          </p:cNvPr>
          <p:cNvSpPr/>
          <p:nvPr/>
        </p:nvSpPr>
        <p:spPr>
          <a:xfrm>
            <a:off x="266700" y="1524000"/>
            <a:ext cx="7772400" cy="4062651"/>
          </a:xfrm>
          <a:prstGeom prst="rect">
            <a:avLst/>
          </a:prstGeom>
        </p:spPr>
        <p:txBody>
          <a:bodyPr wrap="square">
            <a:spAutoFit/>
          </a:bodyPr>
          <a:lstStyle/>
          <a:p>
            <a:r>
              <a:rPr lang="en-US" dirty="0">
                <a:solidFill>
                  <a:srgbClr val="000000"/>
                </a:solidFill>
                <a:latin typeface="Helvetica Neue" panose="02000503000000020004" pitchFamily="2" charset="0"/>
              </a:rPr>
              <a:t/>
            </a:r>
            <a:br>
              <a:rPr lang="en-US" dirty="0">
                <a:solidFill>
                  <a:srgbClr val="000000"/>
                </a:solidFill>
                <a:latin typeface="Helvetica Neue" panose="02000503000000020004" pitchFamily="2" charset="0"/>
              </a:rPr>
            </a:br>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Re-established communications with the Madison County Sheriff, and are once again acknowledged to have an active community watch program</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New volunteers for Block captains and patrols</a:t>
            </a:r>
          </a:p>
          <a:p>
            <a:pPr marL="742950"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Foot patrols </a:t>
            </a:r>
          </a:p>
          <a:p>
            <a:pPr marL="742950"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Vehicle patrols</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Watch met just prior to school opening to discuss increased vigilance and activity to suppress mischief</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Increased visibility – we have vehicle placards and will hopefully soon also have safety vests. Visibility is our primary deterrent </a:t>
            </a:r>
          </a:p>
          <a:p>
            <a:pPr marL="285750" indent="-285750">
              <a:buFont typeface="Arial" panose="020B0604020202020204" pitchFamily="34" charset="0"/>
              <a:buChar char="•"/>
            </a:pPr>
            <a:endParaRPr lang="en-US" sz="1600" dirty="0">
              <a:solidFill>
                <a:srgbClr val="000000"/>
              </a:solidFill>
              <a:effectLst/>
              <a:latin typeface="Calibri" panose="020F0502020204030204" pitchFamily="34" charset="0"/>
              <a:cs typeface="Calibri" panose="020F0502020204030204" pitchFamily="34" charset="0"/>
            </a:endParaRPr>
          </a:p>
          <a:p>
            <a:endParaRPr lang="en-US" sz="16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592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02EEA406-057D-CD4A-AFFF-D0B9FF057348}"/>
              </a:ext>
            </a:extLst>
          </p:cNvPr>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571423" y="489340"/>
            <a:ext cx="1298448" cy="1545772"/>
          </a:xfrm>
          <a:prstGeom prst="rect">
            <a:avLst/>
          </a:prstGeom>
          <a:noFill/>
          <a:ln w="9525">
            <a:noFill/>
            <a:miter lim="800000"/>
            <a:headEnd/>
            <a:tailEnd/>
          </a:ln>
        </p:spPr>
      </p:pic>
      <p:sp>
        <p:nvSpPr>
          <p:cNvPr id="5" name="Title 1">
            <a:extLst>
              <a:ext uri="{FF2B5EF4-FFF2-40B4-BE49-F238E27FC236}">
                <a16:creationId xmlns:a16="http://schemas.microsoft.com/office/drawing/2014/main" xmlns="" id="{207D40B3-0EE0-3C47-8CC4-F0C4C2154CC3}"/>
              </a:ext>
            </a:extLst>
          </p:cNvPr>
          <p:cNvSpPr txBox="1">
            <a:spLocks/>
          </p:cNvSpPr>
          <p:nvPr/>
        </p:nvSpPr>
        <p:spPr>
          <a:xfrm>
            <a:off x="990600" y="516536"/>
            <a:ext cx="6324600" cy="685800"/>
          </a:xfrm>
          <a:prstGeom prst="rect">
            <a:avLst/>
          </a:prstGeom>
          <a:solidFill>
            <a:srgbClr val="C2E49C"/>
          </a:solidFill>
          <a:ln w="38100">
            <a:solidFill>
              <a:schemeClr val="tx1"/>
            </a:solidFill>
            <a:prstDash val="solid"/>
          </a:ln>
        </p:spPr>
        <p:txBody>
          <a:bodyPr bIns="91440" anchor="b" anchorCtr="0">
            <a:normAutofit fontScale="85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600" b="1" i="1" dirty="0">
                <a:solidFill>
                  <a:srgbClr val="008000"/>
                </a:solidFill>
                <a:latin typeface="Calibri" panose="020F0502020204030204" pitchFamily="34" charset="0"/>
              </a:rPr>
              <a:t>Things to Keep Your Household Safe</a:t>
            </a:r>
          </a:p>
        </p:txBody>
      </p:sp>
      <p:sp>
        <p:nvSpPr>
          <p:cNvPr id="23" name="Rectangle 22">
            <a:extLst>
              <a:ext uri="{FF2B5EF4-FFF2-40B4-BE49-F238E27FC236}">
                <a16:creationId xmlns:a16="http://schemas.microsoft.com/office/drawing/2014/main" xmlns="" id="{B38177D5-B53E-5842-A59E-8C5427BBFF04}"/>
              </a:ext>
            </a:extLst>
          </p:cNvPr>
          <p:cNvSpPr/>
          <p:nvPr/>
        </p:nvSpPr>
        <p:spPr>
          <a:xfrm>
            <a:off x="76200" y="982222"/>
            <a:ext cx="7772400" cy="5878532"/>
          </a:xfrm>
          <a:prstGeom prst="rect">
            <a:avLst/>
          </a:prstGeom>
        </p:spPr>
        <p:txBody>
          <a:bodyPr wrap="square">
            <a:spAutoFit/>
          </a:bodyPr>
          <a:lstStyle/>
          <a:p>
            <a:r>
              <a:rPr lang="en-US" dirty="0">
                <a:solidFill>
                  <a:srgbClr val="000000"/>
                </a:solidFill>
                <a:latin typeface="Helvetica Neue" panose="02000503000000020004" pitchFamily="2" charset="0"/>
              </a:rPr>
              <a:t/>
            </a:r>
            <a:br>
              <a:rPr lang="en-US" dirty="0">
                <a:solidFill>
                  <a:srgbClr val="000000"/>
                </a:solidFill>
                <a:latin typeface="Helvetica Neue" panose="02000503000000020004" pitchFamily="2" charset="0"/>
              </a:rPr>
            </a:br>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Get a dog. Dogs are difficult to defeat and generally make criminals consider a different residence. Even a small dog barking is enough to alert the homeowner of potential trouble. Your neighbors can hear the dog too, alerting them as well.</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Vary your routine. If a criminal is interested in your belongings, they may surveil your activities. If you leave your house every day at 8am, they’ll observe this, and plan accordingly. However, if you leave a half an hour early or late, it messes up their plans. </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Have an alarm installed. Although alarm systems aren’t the deterrent they once were, they’re still quite effective when combined with other measures.</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Install cameras. A camera covering the entrance(s) to your home will offer a deterrent to malcontents. There are many DIY camera systems available that don’t require much knowledge to install. Every major store in the area, Home Depot, Lowe’s, Best Buy and more all display prominently these systems. They’ll send alerts to your phone, turn on lights, and can be integrated into home management systems. </a:t>
            </a:r>
          </a:p>
          <a:p>
            <a:pPr marL="285750" indent="-285750">
              <a:buFont typeface="Arial" panose="020B0604020202020204" pitchFamily="34" charset="0"/>
              <a:buChar char="•"/>
            </a:pPr>
            <a:endParaRPr lang="en-US" sz="1600" dirty="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Talk to your neighbors. This sounds obvious, but sometimes we live in isolation. Introduce yourselves, and say hello. Folks who know one another tend to take better care of one another. </a:t>
            </a:r>
          </a:p>
          <a:p>
            <a:endParaRPr lang="en-US" sz="16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6170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892C17D7-78D1-4144-97B0-39DBFF641EC2}"/>
              </a:ext>
            </a:extLst>
          </p:cNvPr>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571423" y="489340"/>
            <a:ext cx="1298448" cy="1545772"/>
          </a:xfrm>
          <a:prstGeom prst="rect">
            <a:avLst/>
          </a:prstGeom>
          <a:noFill/>
          <a:ln w="9525">
            <a:noFill/>
            <a:miter lim="800000"/>
            <a:headEnd/>
            <a:tailEnd/>
          </a:ln>
        </p:spPr>
      </p:pic>
      <p:sp>
        <p:nvSpPr>
          <p:cNvPr id="5" name="Title 1">
            <a:extLst>
              <a:ext uri="{FF2B5EF4-FFF2-40B4-BE49-F238E27FC236}">
                <a16:creationId xmlns:a16="http://schemas.microsoft.com/office/drawing/2014/main" xmlns="" id="{C901085D-0910-9245-A98B-5F6B8868D232}"/>
              </a:ext>
            </a:extLst>
          </p:cNvPr>
          <p:cNvSpPr txBox="1">
            <a:spLocks/>
          </p:cNvSpPr>
          <p:nvPr/>
        </p:nvSpPr>
        <p:spPr>
          <a:xfrm>
            <a:off x="990600" y="516536"/>
            <a:ext cx="6324600" cy="685800"/>
          </a:xfrm>
          <a:prstGeom prst="rect">
            <a:avLst/>
          </a:prstGeom>
          <a:solidFill>
            <a:srgbClr val="C2E49C"/>
          </a:solidFill>
          <a:ln w="38100">
            <a:solidFill>
              <a:schemeClr val="tx1"/>
            </a:solidFill>
            <a:prstDash val="solid"/>
          </a:ln>
        </p:spPr>
        <p:txBody>
          <a:bodyPr bIns="91440" anchor="b" anchorCtr="0">
            <a:normAutofit fontScale="85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b="1" i="1" dirty="0">
                <a:solidFill>
                  <a:srgbClr val="008000"/>
                </a:solidFill>
                <a:latin typeface="Calibri" panose="020F0502020204030204" pitchFamily="34" charset="0"/>
              </a:rPr>
              <a:t>Things to Keep Your Household Safe</a:t>
            </a:r>
          </a:p>
        </p:txBody>
      </p:sp>
      <p:sp>
        <p:nvSpPr>
          <p:cNvPr id="7" name="Rectangle 6">
            <a:extLst>
              <a:ext uri="{FF2B5EF4-FFF2-40B4-BE49-F238E27FC236}">
                <a16:creationId xmlns:a16="http://schemas.microsoft.com/office/drawing/2014/main" xmlns="" id="{3F6ABC63-920B-784D-8BF7-8F1E48ADFD5B}"/>
              </a:ext>
            </a:extLst>
          </p:cNvPr>
          <p:cNvSpPr/>
          <p:nvPr/>
        </p:nvSpPr>
        <p:spPr>
          <a:xfrm>
            <a:off x="228600" y="1447800"/>
            <a:ext cx="7467600" cy="5078313"/>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Have your mail collected. If you’re leaving on vacation, have someone pick up your mail, or stop delivery until you return. A full mailbox, or papers laying on the driveway signal others that you’re not home.</a:t>
            </a:r>
          </a:p>
          <a:p>
            <a:endParaRPr lang="en-US"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Keep an eye open. If you notice a strange car parked somewhere you’ve not seen it before, make a mental note, or even better, snap a photo. If something happens, you’ve got a tip that may be useful to the sheriff. If you see strange chalk marks, or other markings, report it to the non emergency number at the sheriff’s office. Many times, criminals will use marks on the sidewalk or curb to signal potential targets. Keep in mind that utility companies mark lines too so try not to waste the sheriff’s time.</a:t>
            </a:r>
          </a:p>
          <a:p>
            <a:r>
              <a:rPr lang="en-US" dirty="0">
                <a:solidFill>
                  <a:srgbClr val="00000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Install fencing. If you live up along one of the main roads, or the fields, having a fence forces a criminal to negotiate the obstacle. </a:t>
            </a:r>
          </a:p>
          <a:p>
            <a:endParaRPr lang="en-US"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Leave your blinds -open-. This one sounds counter intuitive, but if your blinds are closed when you’re not home, no one can observe what’s happening inside. </a:t>
            </a:r>
            <a:endParaRPr lang="en-US"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540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447800"/>
            <a:ext cx="8305800" cy="4572000"/>
          </a:xfrm>
        </p:spPr>
        <p:txBody>
          <a:bodyPr>
            <a:noAutofit/>
          </a:bodyPr>
          <a:lstStyle/>
          <a:p>
            <a:r>
              <a:rPr lang="en-US" sz="2400" b="1" i="1" dirty="0" smtClean="0">
                <a:latin typeface="Calibri" panose="020F0502020204030204" pitchFamily="34" charset="0"/>
              </a:rPr>
              <a:t>Completed 2018 Events</a:t>
            </a:r>
            <a:r>
              <a:rPr lang="en-US" sz="2400" i="1" dirty="0" smtClean="0">
                <a:latin typeface="Calibri" panose="020F0502020204030204" pitchFamily="34" charset="0"/>
              </a:rPr>
              <a:t>:</a:t>
            </a:r>
          </a:p>
          <a:p>
            <a:pPr lvl="1"/>
            <a:r>
              <a:rPr lang="en-US" sz="2200" i="1" dirty="0" smtClean="0">
                <a:latin typeface="Calibri" panose="020F0502020204030204" pitchFamily="34" charset="0"/>
              </a:rPr>
              <a:t>Easter Egg Hunt – March 18</a:t>
            </a:r>
            <a:r>
              <a:rPr lang="en-US" sz="2200" i="1" baseline="30000" dirty="0" smtClean="0">
                <a:latin typeface="Calibri" panose="020F0502020204030204" pitchFamily="34" charset="0"/>
              </a:rPr>
              <a:t>th</a:t>
            </a:r>
            <a:endParaRPr lang="en-US" sz="2200" i="1" dirty="0" smtClean="0">
              <a:latin typeface="Calibri" panose="020F0502020204030204" pitchFamily="34" charset="0"/>
            </a:endParaRPr>
          </a:p>
          <a:p>
            <a:pPr lvl="1"/>
            <a:r>
              <a:rPr lang="en-US" sz="2200" i="1" dirty="0" smtClean="0">
                <a:latin typeface="Calibri" panose="020F0502020204030204" pitchFamily="34" charset="0"/>
              </a:rPr>
              <a:t>Spring Yard Sale – April </a:t>
            </a:r>
            <a:r>
              <a:rPr lang="en-US" sz="2200" i="1" dirty="0">
                <a:latin typeface="Calibri" panose="020F0502020204030204" pitchFamily="34" charset="0"/>
              </a:rPr>
              <a:t>7</a:t>
            </a:r>
            <a:r>
              <a:rPr lang="en-US" sz="2200" i="1" baseline="30000" dirty="0" smtClean="0">
                <a:latin typeface="Calibri" panose="020F0502020204030204" pitchFamily="34" charset="0"/>
              </a:rPr>
              <a:t>th</a:t>
            </a:r>
            <a:endParaRPr lang="en-US" sz="2200" i="1" dirty="0" smtClean="0">
              <a:latin typeface="Calibri" panose="020F0502020204030204" pitchFamily="34" charset="0"/>
            </a:endParaRPr>
          </a:p>
          <a:p>
            <a:pPr lvl="1"/>
            <a:r>
              <a:rPr lang="en-US" sz="2200" i="1" dirty="0" smtClean="0">
                <a:latin typeface="Calibri" panose="020F0502020204030204" pitchFamily="34" charset="0"/>
              </a:rPr>
              <a:t>Pool Opening Celebration – June 2nd</a:t>
            </a:r>
          </a:p>
          <a:p>
            <a:pPr lvl="1"/>
            <a:r>
              <a:rPr lang="en-US" sz="2200" i="1" dirty="0" smtClean="0">
                <a:latin typeface="Calibri" panose="020F0502020204030204" pitchFamily="34" charset="0"/>
              </a:rPr>
              <a:t>Fall Yard Sale – September 29</a:t>
            </a:r>
            <a:r>
              <a:rPr lang="en-US" sz="2200" i="1" baseline="30000" dirty="0" smtClean="0">
                <a:latin typeface="Calibri" panose="020F0502020204030204" pitchFamily="34" charset="0"/>
              </a:rPr>
              <a:t>th</a:t>
            </a:r>
            <a:r>
              <a:rPr lang="en-US" sz="2200" i="1" dirty="0" smtClean="0">
                <a:latin typeface="Calibri" panose="020F0502020204030204" pitchFamily="34" charset="0"/>
              </a:rPr>
              <a:t> </a:t>
            </a:r>
          </a:p>
          <a:p>
            <a:pPr lvl="1"/>
            <a:r>
              <a:rPr lang="en-US" sz="2200" i="1" dirty="0">
                <a:latin typeface="Calibri" panose="020F0502020204030204" pitchFamily="34" charset="0"/>
              </a:rPr>
              <a:t>Bonfire Bash – October </a:t>
            </a:r>
            <a:r>
              <a:rPr lang="en-US" sz="2200" i="1" dirty="0" smtClean="0">
                <a:latin typeface="Calibri" panose="020F0502020204030204" pitchFamily="34" charset="0"/>
              </a:rPr>
              <a:t>20</a:t>
            </a:r>
            <a:r>
              <a:rPr lang="en-US" sz="2200" i="1" baseline="30000" dirty="0" smtClean="0">
                <a:latin typeface="Calibri" panose="020F0502020204030204" pitchFamily="34" charset="0"/>
              </a:rPr>
              <a:t>th</a:t>
            </a:r>
            <a:endParaRPr lang="en-US" sz="2200" i="1" dirty="0" smtClean="0">
              <a:latin typeface="Calibri" panose="020F0502020204030204" pitchFamily="34" charset="0"/>
            </a:endParaRPr>
          </a:p>
          <a:p>
            <a:pPr marL="320040" lvl="1" indent="0">
              <a:buNone/>
            </a:pPr>
            <a:endParaRPr lang="en-US" sz="2200" i="1" dirty="0" smtClean="0">
              <a:latin typeface="Calibri" panose="020F0502020204030204" pitchFamily="34" charset="0"/>
            </a:endParaRPr>
          </a:p>
          <a:p>
            <a:r>
              <a:rPr lang="en-US" sz="2400" b="1" i="1" dirty="0" smtClean="0">
                <a:latin typeface="Calibri" panose="020F0502020204030204" pitchFamily="34" charset="0"/>
              </a:rPr>
              <a:t>Upcoming 2018 Events:</a:t>
            </a:r>
          </a:p>
          <a:p>
            <a:pPr lvl="1"/>
            <a:r>
              <a:rPr lang="en-US" sz="2200" i="1" dirty="0" smtClean="0">
                <a:latin typeface="Calibri" panose="020F0502020204030204" pitchFamily="34" charset="0"/>
              </a:rPr>
              <a:t>Canned </a:t>
            </a:r>
            <a:r>
              <a:rPr lang="en-US" sz="2200" i="1" dirty="0">
                <a:latin typeface="Calibri" panose="020F0502020204030204" pitchFamily="34" charset="0"/>
              </a:rPr>
              <a:t>Food Drive – November </a:t>
            </a:r>
            <a:r>
              <a:rPr lang="en-US" sz="2200" i="1" dirty="0" smtClean="0">
                <a:latin typeface="Calibri" panose="020F0502020204030204" pitchFamily="34" charset="0"/>
              </a:rPr>
              <a:t>3</a:t>
            </a:r>
            <a:r>
              <a:rPr lang="en-US" sz="2200" i="1" baseline="30000" dirty="0" smtClean="0">
                <a:latin typeface="Calibri" panose="020F0502020204030204" pitchFamily="34" charset="0"/>
              </a:rPr>
              <a:t>rd</a:t>
            </a:r>
            <a:endParaRPr lang="en-US" sz="2200" i="1" dirty="0" smtClean="0">
              <a:latin typeface="Calibri" panose="020F0502020204030204" pitchFamily="34" charset="0"/>
            </a:endParaRPr>
          </a:p>
          <a:p>
            <a:pPr lvl="1"/>
            <a:r>
              <a:rPr lang="en-US" sz="2200" i="1" dirty="0" smtClean="0">
                <a:latin typeface="Calibri" panose="020F0502020204030204" pitchFamily="34" charset="0"/>
              </a:rPr>
              <a:t>Clubhouse Christmas Decorating – November 3rd</a:t>
            </a:r>
          </a:p>
          <a:p>
            <a:pPr lvl="1"/>
            <a:r>
              <a:rPr lang="en-US" sz="2200" i="1" dirty="0" smtClean="0">
                <a:latin typeface="Calibri" panose="020F0502020204030204" pitchFamily="34" charset="0"/>
              </a:rPr>
              <a:t>Breakfast with Santa – December 8th</a:t>
            </a:r>
          </a:p>
          <a:p>
            <a:endParaRPr lang="en-US" sz="2400" b="1" i="1" dirty="0">
              <a:latin typeface="Calibri" panose="020F0502020204030204" pitchFamily="34" charset="0"/>
            </a:endParaRPr>
          </a:p>
          <a:p>
            <a:pPr marL="320040" lvl="1" indent="0">
              <a:buNone/>
            </a:pPr>
            <a:endParaRPr lang="en-US" sz="2400" b="1" i="1" dirty="0" smtClean="0">
              <a:latin typeface="Calibri" panose="020F0502020204030204" pitchFamily="34" charset="0"/>
            </a:endParaRPr>
          </a:p>
        </p:txBody>
      </p:sp>
      <p:sp>
        <p:nvSpPr>
          <p:cNvPr id="4" name="Title 1"/>
          <p:cNvSpPr>
            <a:spLocks noGrp="1"/>
          </p:cNvSpPr>
          <p:nvPr>
            <p:ph type="title"/>
          </p:nvPr>
        </p:nvSpPr>
        <p:spPr>
          <a:xfrm>
            <a:off x="1143000" y="4572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Event Committee Report</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3864073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135745"/>
            <a:ext cx="8686800" cy="5486400"/>
          </a:xfrm>
        </p:spPr>
        <p:txBody>
          <a:bodyPr>
            <a:noAutofit/>
          </a:bodyPr>
          <a:lstStyle/>
          <a:p>
            <a:r>
              <a:rPr lang="en-US" sz="2000" b="1" i="1" dirty="0" smtClean="0">
                <a:latin typeface="Calibri" panose="020F0502020204030204" pitchFamily="34" charset="0"/>
              </a:rPr>
              <a:t>KP HOA Event Committee runs on the Calendar Year from January – December</a:t>
            </a:r>
          </a:p>
          <a:p>
            <a:r>
              <a:rPr lang="en-US" sz="2000" b="1" i="1" dirty="0" smtClean="0">
                <a:latin typeface="Calibri" panose="020F0502020204030204" pitchFamily="34" charset="0"/>
              </a:rPr>
              <a:t>Volunteers for event ideas, date setting, planning &amp; event support are needed and ALWAYS welcome</a:t>
            </a:r>
          </a:p>
          <a:p>
            <a:r>
              <a:rPr lang="en-US" sz="2000" b="1" i="1" dirty="0" smtClean="0">
                <a:latin typeface="Calibri" panose="020F0502020204030204" pitchFamily="34" charset="0"/>
              </a:rPr>
              <a:t>Event Committee Planning 2019</a:t>
            </a:r>
            <a:r>
              <a:rPr lang="en-US" sz="2000" i="1" dirty="0" smtClean="0">
                <a:latin typeface="Calibri" panose="020F0502020204030204" pitchFamily="34" charset="0"/>
              </a:rPr>
              <a:t>:</a:t>
            </a:r>
          </a:p>
          <a:p>
            <a:pPr lvl="1"/>
            <a:r>
              <a:rPr lang="en-US" sz="2000" i="1" dirty="0" smtClean="0">
                <a:latin typeface="Calibri" panose="020F0502020204030204" pitchFamily="34" charset="0"/>
              </a:rPr>
              <a:t>January 2019 – EC Yearly Kick-Off Budgeting &amp; Planning </a:t>
            </a:r>
            <a:r>
              <a:rPr lang="en-US" sz="2000" i="1" dirty="0">
                <a:latin typeface="Calibri" panose="020F0502020204030204" pitchFamily="34" charset="0"/>
              </a:rPr>
              <a:t>Meeting</a:t>
            </a:r>
          </a:p>
          <a:p>
            <a:pPr lvl="2"/>
            <a:r>
              <a:rPr lang="en-US" sz="1600" i="1" dirty="0">
                <a:latin typeface="Calibri" panose="020F0502020204030204" pitchFamily="34" charset="0"/>
              </a:rPr>
              <a:t>Spring Event </a:t>
            </a:r>
          </a:p>
          <a:p>
            <a:pPr lvl="2"/>
            <a:r>
              <a:rPr lang="en-US" sz="1600" i="1" dirty="0" smtClean="0">
                <a:latin typeface="Calibri" panose="020F0502020204030204" pitchFamily="34" charset="0"/>
              </a:rPr>
              <a:t>Spring Yard Sale</a:t>
            </a:r>
          </a:p>
          <a:p>
            <a:pPr lvl="2"/>
            <a:r>
              <a:rPr lang="en-US" sz="1600" i="1" dirty="0" smtClean="0">
                <a:latin typeface="Calibri" panose="020F0502020204030204" pitchFamily="34" charset="0"/>
              </a:rPr>
              <a:t>Summer Event #1</a:t>
            </a:r>
          </a:p>
          <a:p>
            <a:pPr lvl="2"/>
            <a:r>
              <a:rPr lang="en-US" sz="1600" i="1" dirty="0" smtClean="0">
                <a:latin typeface="Calibri" panose="020F0502020204030204" pitchFamily="34" charset="0"/>
              </a:rPr>
              <a:t>Summer Event #2</a:t>
            </a:r>
          </a:p>
          <a:p>
            <a:pPr lvl="2"/>
            <a:r>
              <a:rPr lang="en-US" sz="1600" i="1" dirty="0" smtClean="0">
                <a:latin typeface="Calibri" panose="020F0502020204030204" pitchFamily="34" charset="0"/>
              </a:rPr>
              <a:t>Fall Yard Sale</a:t>
            </a:r>
          </a:p>
          <a:p>
            <a:pPr lvl="2"/>
            <a:r>
              <a:rPr lang="en-US" sz="1600" i="1" dirty="0" smtClean="0">
                <a:latin typeface="Calibri" panose="020F0502020204030204" pitchFamily="34" charset="0"/>
              </a:rPr>
              <a:t>Fall Event</a:t>
            </a:r>
          </a:p>
          <a:p>
            <a:pPr lvl="2"/>
            <a:r>
              <a:rPr lang="en-US" sz="1600" i="1" dirty="0" smtClean="0">
                <a:latin typeface="Calibri" panose="020F0502020204030204" pitchFamily="34" charset="0"/>
              </a:rPr>
              <a:t>Canned </a:t>
            </a:r>
            <a:r>
              <a:rPr lang="en-US" sz="1600" i="1" dirty="0">
                <a:latin typeface="Calibri" panose="020F0502020204030204" pitchFamily="34" charset="0"/>
              </a:rPr>
              <a:t>Food </a:t>
            </a:r>
            <a:r>
              <a:rPr lang="en-US" sz="1600" i="1" dirty="0" smtClean="0">
                <a:latin typeface="Calibri" panose="020F0502020204030204" pitchFamily="34" charset="0"/>
              </a:rPr>
              <a:t>Drive</a:t>
            </a:r>
          </a:p>
          <a:p>
            <a:pPr lvl="2"/>
            <a:r>
              <a:rPr lang="en-US" sz="1600" i="1" dirty="0" smtClean="0">
                <a:latin typeface="Calibri" panose="020F0502020204030204" pitchFamily="34" charset="0"/>
              </a:rPr>
              <a:t>Clubhouse Christmas Decorating</a:t>
            </a:r>
          </a:p>
          <a:p>
            <a:pPr lvl="2"/>
            <a:r>
              <a:rPr lang="en-US" sz="1600" i="1" dirty="0" smtClean="0">
                <a:latin typeface="Calibri" panose="020F0502020204030204" pitchFamily="34" charset="0"/>
              </a:rPr>
              <a:t>Winter Event</a:t>
            </a:r>
          </a:p>
        </p:txBody>
      </p:sp>
      <p:sp>
        <p:nvSpPr>
          <p:cNvPr id="4" name="Title 1"/>
          <p:cNvSpPr>
            <a:spLocks noGrp="1"/>
          </p:cNvSpPr>
          <p:nvPr>
            <p:ph type="title"/>
          </p:nvPr>
        </p:nvSpPr>
        <p:spPr>
          <a:xfrm>
            <a:off x="1143000" y="228602"/>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Event Committee Report</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3" cstate="print"/>
          <a:srcRect l="42969" t="32292" r="24219" b="15625"/>
          <a:stretch>
            <a:fillRect/>
          </a:stretch>
        </p:blipFill>
        <p:spPr bwMode="auto">
          <a:xfrm>
            <a:off x="152400" y="228602"/>
            <a:ext cx="762000" cy="907143"/>
          </a:xfrm>
          <a:prstGeom prst="rect">
            <a:avLst/>
          </a:prstGeom>
          <a:noFill/>
          <a:ln w="9525">
            <a:noFill/>
            <a:miter lim="800000"/>
            <a:headEnd/>
            <a:tailEnd/>
          </a:ln>
        </p:spPr>
      </p:pic>
      <p:sp>
        <p:nvSpPr>
          <p:cNvPr id="6" name="Title 1"/>
          <p:cNvSpPr txBox="1">
            <a:spLocks/>
          </p:cNvSpPr>
          <p:nvPr/>
        </p:nvSpPr>
        <p:spPr>
          <a:xfrm>
            <a:off x="301831" y="5791200"/>
            <a:ext cx="8458200" cy="685800"/>
          </a:xfrm>
          <a:prstGeom prst="rect">
            <a:avLst/>
          </a:prstGeom>
          <a:solidFill>
            <a:srgbClr val="00B0F0"/>
          </a:solidFill>
          <a:ln w="38100">
            <a:solidFill>
              <a:srgbClr val="00B0F0"/>
            </a:solidFill>
            <a:prstDash val="solid"/>
          </a:ln>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600" b="1" i="1" dirty="0" smtClean="0">
                <a:solidFill>
                  <a:schemeClr val="bg1"/>
                </a:solidFill>
                <a:latin typeface="Calibri" panose="020F0502020204030204" pitchFamily="34" charset="0"/>
              </a:rPr>
              <a:t>Please Come Join Us for Fun &amp; More!!!!</a:t>
            </a:r>
            <a:endParaRPr lang="en-US" sz="3600" b="1"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568842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pPr algn="ctr">
              <a:buNone/>
            </a:pPr>
            <a:endParaRPr lang="en-US" sz="2400" i="1" dirty="0">
              <a:latin typeface="Calibri" panose="020F0502020204030204" pitchFamily="34" charset="0"/>
              <a:cs typeface="Angsana New" pitchFamily="18" charset="-34"/>
            </a:endParaRPr>
          </a:p>
          <a:p>
            <a:pPr algn="ctr">
              <a:buNone/>
            </a:pPr>
            <a:endParaRPr lang="en-US" sz="2400" i="1" dirty="0" smtClean="0">
              <a:latin typeface="Calibri" panose="020F0502020204030204" pitchFamily="34" charset="0"/>
              <a:cs typeface="Angsana New" pitchFamily="18" charset="-34"/>
            </a:endParaRPr>
          </a:p>
          <a:p>
            <a:pPr>
              <a:buNone/>
            </a:pPr>
            <a:r>
              <a:rPr lang="en-US" sz="4800" i="1" dirty="0" smtClean="0">
                <a:latin typeface="Calibri" panose="020F0502020204030204" pitchFamily="34" charset="0"/>
                <a:cs typeface="Angsana New" pitchFamily="18" charset="-34"/>
              </a:rPr>
              <a:t>			Questions?</a:t>
            </a:r>
          </a:p>
        </p:txBody>
      </p:sp>
      <p:sp>
        <p:nvSpPr>
          <p:cNvPr id="4" name="Title 1"/>
          <p:cNvSpPr>
            <a:spLocks noGrp="1"/>
          </p:cNvSpPr>
          <p:nvPr>
            <p:ph type="title"/>
          </p:nvPr>
        </p:nvSpPr>
        <p:spPr>
          <a:xfrm>
            <a:off x="1143000" y="4572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Closing Remarks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spTree>
    <p:extLst>
      <p:ext uri="{BB962C8B-B14F-4D97-AF65-F5344CB8AC3E}">
        <p14:creationId xmlns:p14="http://schemas.microsoft.com/office/powerpoint/2010/main" val="1279560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r>
              <a:rPr lang="en-US" sz="2400" i="1" dirty="0" smtClean="0">
                <a:latin typeface="Calibri" panose="020F0502020204030204" pitchFamily="34" charset="0"/>
                <a:cs typeface="Angsana New" pitchFamily="18" charset="-34"/>
              </a:rPr>
              <a:t>Welcome New Residents</a:t>
            </a:r>
          </a:p>
          <a:p>
            <a:r>
              <a:rPr lang="en-US" sz="2400" i="1" dirty="0" smtClean="0">
                <a:latin typeface="Calibri" panose="020F0502020204030204" pitchFamily="34" charset="0"/>
                <a:cs typeface="Angsana New" pitchFamily="18" charset="-34"/>
              </a:rPr>
              <a:t>Opening Remarks</a:t>
            </a:r>
          </a:p>
          <a:p>
            <a:r>
              <a:rPr lang="en-US" sz="2400" i="1" dirty="0">
                <a:latin typeface="Calibri" panose="020F0502020204030204" pitchFamily="34" charset="0"/>
                <a:cs typeface="Angsana New" pitchFamily="18" charset="-34"/>
              </a:rPr>
              <a:t>Open Board Positions</a:t>
            </a:r>
          </a:p>
          <a:p>
            <a:pPr marL="0" indent="0">
              <a:buNone/>
            </a:pPr>
            <a:endParaRPr lang="en-US" sz="2400" i="1" dirty="0" smtClean="0">
              <a:latin typeface="Calibri" panose="020F0502020204030204" pitchFamily="34" charset="0"/>
              <a:cs typeface="Angsana New" pitchFamily="18" charset="-34"/>
            </a:endParaRPr>
          </a:p>
          <a:p>
            <a:pPr marL="0" indent="0">
              <a:buNone/>
            </a:pPr>
            <a:endParaRPr lang="en-US" sz="18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Year-in Review</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2156547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r>
              <a:rPr lang="en-US" sz="2400" b="1" i="1" dirty="0" smtClean="0">
                <a:latin typeface="Calibri" panose="020F0502020204030204" pitchFamily="34" charset="0"/>
                <a:cs typeface="Angsana New" pitchFamily="18" charset="-34"/>
              </a:rPr>
              <a:t>Board Positions:</a:t>
            </a:r>
          </a:p>
          <a:p>
            <a:pPr lvl="1"/>
            <a:r>
              <a:rPr lang="en-US" sz="2000" i="1" dirty="0" smtClean="0">
                <a:latin typeface="Calibri" panose="020F0502020204030204" pitchFamily="34" charset="0"/>
                <a:cs typeface="Angsana New" pitchFamily="18" charset="-34"/>
              </a:rPr>
              <a:t>Two positions currently open</a:t>
            </a:r>
          </a:p>
          <a:p>
            <a:pPr lvl="1"/>
            <a:r>
              <a:rPr lang="en-US" sz="2000" i="1" dirty="0" smtClean="0">
                <a:latin typeface="Calibri" panose="020F0502020204030204" pitchFamily="34" charset="0"/>
                <a:cs typeface="Angsana New" pitchFamily="18" charset="-34"/>
              </a:rPr>
              <a:t>Seeking volunteers now to provide smooth transition</a:t>
            </a:r>
          </a:p>
          <a:p>
            <a:r>
              <a:rPr lang="en-US" sz="2400" b="1" i="1" dirty="0" smtClean="0">
                <a:latin typeface="Calibri" panose="020F0502020204030204" pitchFamily="34" charset="0"/>
                <a:cs typeface="Angsana New" pitchFamily="18" charset="-34"/>
              </a:rPr>
              <a:t>Committee Positions:</a:t>
            </a:r>
            <a:endParaRPr lang="en-US" sz="2400" b="1" i="1" dirty="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Neighborhood Watch Block Captain</a:t>
            </a:r>
          </a:p>
          <a:p>
            <a:pPr lvl="1"/>
            <a:r>
              <a:rPr lang="en-US" sz="2000" i="1" dirty="0" smtClean="0">
                <a:latin typeface="Calibri" panose="020F0502020204030204" pitchFamily="34" charset="0"/>
                <a:cs typeface="Angsana New" pitchFamily="18" charset="-34"/>
              </a:rPr>
              <a:t>Covenant Committee Members</a:t>
            </a:r>
            <a:endParaRPr lang="en-US" sz="14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Open Positions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3955357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61975" y="1135745"/>
            <a:ext cx="8305800" cy="4572000"/>
          </a:xfrm>
        </p:spPr>
        <p:txBody>
          <a:bodyPr>
            <a:noAutofit/>
          </a:bodyPr>
          <a:lstStyle/>
          <a:p>
            <a:r>
              <a:rPr lang="en-US" sz="2000" i="1" dirty="0" smtClean="0">
                <a:latin typeface="Calibri" panose="020F0502020204030204" pitchFamily="34" charset="0"/>
                <a:cs typeface="Angsana New" pitchFamily="18" charset="-34"/>
              </a:rPr>
              <a:t>Emails</a:t>
            </a:r>
          </a:p>
          <a:p>
            <a:pPr lvl="1"/>
            <a:r>
              <a:rPr lang="en-US" sz="1600" dirty="0" smtClean="0">
                <a:latin typeface="Calibri" panose="020F0502020204030204" pitchFamily="34" charset="0"/>
                <a:cs typeface="Angsana New" pitchFamily="18" charset="-34"/>
              </a:rPr>
              <a:t>Email links for the Board and all Committees are located on the KP Webpage</a:t>
            </a:r>
          </a:p>
          <a:p>
            <a:pPr lvl="1"/>
            <a:r>
              <a:rPr lang="en-US" sz="1600" dirty="0" smtClean="0">
                <a:latin typeface="Calibri" panose="020F0502020204030204" pitchFamily="34" charset="0"/>
                <a:cs typeface="Angsana New" pitchFamily="18" charset="-34"/>
              </a:rPr>
              <a:t>Some of the emails asked for most often:</a:t>
            </a:r>
          </a:p>
          <a:p>
            <a:pPr lvl="2"/>
            <a:r>
              <a:rPr lang="en-US" sz="1600" u="sng" dirty="0" smtClean="0">
                <a:hlinkClick r:id="rId2"/>
              </a:rPr>
              <a:t>hoaboard@kellyplantationhoa.net</a:t>
            </a:r>
            <a:endParaRPr lang="en-US" sz="1600" u="sng" dirty="0" smtClean="0"/>
          </a:p>
          <a:p>
            <a:pPr lvl="2"/>
            <a:r>
              <a:rPr lang="en-US" sz="1600" dirty="0">
                <a:hlinkClick r:id="rId3"/>
              </a:rPr>
              <a:t>covenants@kellyplantationhoa.net</a:t>
            </a:r>
            <a:endParaRPr lang="en-US" sz="1600" dirty="0"/>
          </a:p>
          <a:p>
            <a:pPr lvl="2"/>
            <a:r>
              <a:rPr lang="en-US" sz="1600" dirty="0">
                <a:hlinkClick r:id="rId4"/>
              </a:rPr>
              <a:t>Architecturalapproval@kellyplantationhoa.net</a:t>
            </a:r>
            <a:endParaRPr lang="en-US" sz="1600" dirty="0"/>
          </a:p>
          <a:p>
            <a:pPr lvl="2"/>
            <a:r>
              <a:rPr lang="en-US" sz="1600" dirty="0" smtClean="0">
                <a:hlinkClick r:id="rId5"/>
              </a:rPr>
              <a:t>Secretary@kellyplantationhoa.net</a:t>
            </a:r>
            <a:endParaRPr lang="en-US" sz="1600" u="sng" dirty="0" smtClean="0">
              <a:solidFill>
                <a:srgbClr val="FF0000"/>
              </a:solidFill>
            </a:endParaRPr>
          </a:p>
          <a:p>
            <a:pPr lvl="2"/>
            <a:r>
              <a:rPr lang="en-US" sz="1600" dirty="0" smtClean="0">
                <a:hlinkClick r:id="rId6"/>
              </a:rPr>
              <a:t>clubhousereservations@kellyplantationhoa.net</a:t>
            </a:r>
            <a:endParaRPr lang="en-US" sz="1600" dirty="0" smtClean="0"/>
          </a:p>
          <a:p>
            <a:pPr lvl="2"/>
            <a:r>
              <a:rPr lang="en-US" sz="1600" dirty="0">
                <a:hlinkClick r:id="rId7"/>
              </a:rPr>
              <a:t>neighborhoodwatch@kellyplantationhoa.net</a:t>
            </a:r>
            <a:endParaRPr lang="en-US" sz="1600" u="sng" dirty="0" smtClean="0">
              <a:solidFill>
                <a:srgbClr val="FF0000"/>
              </a:solidFill>
            </a:endParaRPr>
          </a:p>
          <a:p>
            <a:r>
              <a:rPr lang="en-US" sz="2000" i="1" dirty="0" smtClean="0">
                <a:latin typeface="Calibri" panose="020F0502020204030204" pitchFamily="34" charset="0"/>
                <a:cs typeface="Angsana New" pitchFamily="18" charset="-34"/>
              </a:rPr>
              <a:t>Facebook</a:t>
            </a:r>
          </a:p>
          <a:p>
            <a:pPr lvl="1"/>
            <a:r>
              <a:rPr lang="en-US" sz="1600" dirty="0" smtClean="0"/>
              <a:t>Search for Kelly Plantation HOA, Harvest, AL</a:t>
            </a:r>
          </a:p>
          <a:p>
            <a:pPr lvl="1"/>
            <a:r>
              <a:rPr lang="en-US" sz="1600" dirty="0">
                <a:hlinkClick r:id="rId8"/>
              </a:rPr>
              <a:t>https://www.facebook.com/groups/111454125545380</a:t>
            </a:r>
            <a:r>
              <a:rPr lang="en-US" sz="1600" dirty="0" smtClean="0">
                <a:hlinkClick r:id="rId8"/>
              </a:rPr>
              <a:t>/</a:t>
            </a:r>
            <a:r>
              <a:rPr lang="en-US" sz="1600" dirty="0" smtClean="0"/>
              <a:t> </a:t>
            </a:r>
          </a:p>
          <a:p>
            <a:r>
              <a:rPr lang="en-US" sz="2000" i="1" dirty="0" smtClean="0">
                <a:latin typeface="Calibri" panose="020F0502020204030204" pitchFamily="34" charset="0"/>
                <a:cs typeface="Angsana New" pitchFamily="18" charset="-34"/>
              </a:rPr>
              <a:t>Webpage</a:t>
            </a:r>
          </a:p>
          <a:p>
            <a:pPr lvl="1"/>
            <a:r>
              <a:rPr lang="en-US" sz="1600" u="sng" dirty="0" smtClean="0">
                <a:hlinkClick r:id="rId9"/>
              </a:rPr>
              <a:t>www.kellyplantationhoa.net</a:t>
            </a:r>
            <a:endParaRPr lang="en-US" sz="1600" dirty="0" smtClean="0"/>
          </a:p>
          <a:p>
            <a:r>
              <a:rPr lang="en-US" sz="2000" i="1" dirty="0" smtClean="0">
                <a:latin typeface="Calibri" panose="020F0502020204030204" pitchFamily="34" charset="0"/>
                <a:cs typeface="Angsana New" pitchFamily="18" charset="-34"/>
              </a:rPr>
              <a:t>Other forms of Communication</a:t>
            </a:r>
          </a:p>
          <a:p>
            <a:pPr lvl="1"/>
            <a:r>
              <a:rPr lang="en-US" sz="1600" dirty="0" smtClean="0">
                <a:latin typeface="Calibri" panose="020F0502020204030204" pitchFamily="34" charset="0"/>
                <a:cs typeface="Angsana New" pitchFamily="18" charset="-34"/>
              </a:rPr>
              <a:t>All KPHOA Board Meeting Minutes – emailed to KP Distribution and posted to KP Webpage</a:t>
            </a:r>
          </a:p>
          <a:p>
            <a:pPr lvl="1"/>
            <a:r>
              <a:rPr lang="en-US" sz="1600" dirty="0" smtClean="0">
                <a:latin typeface="Calibri" panose="020F0502020204030204" pitchFamily="34" charset="0"/>
                <a:cs typeface="Angsana New" pitchFamily="18" charset="-34"/>
              </a:rPr>
              <a:t>Quarterly Financial Statements – posted to KP Webpage</a:t>
            </a:r>
          </a:p>
          <a:p>
            <a:endParaRPr lang="en-US" sz="2000" i="1" dirty="0" smtClean="0">
              <a:latin typeface="Calibri" panose="020F0502020204030204" pitchFamily="34" charset="0"/>
              <a:cs typeface="Angsana New" pitchFamily="18" charset="-34"/>
            </a:endParaRPr>
          </a:p>
          <a:p>
            <a:pPr marL="0" indent="0">
              <a:buNone/>
            </a:pPr>
            <a:endParaRPr lang="en-US" sz="20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52500" y="339273"/>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Kelly Plantation - Information</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10"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4135976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486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2017-2018 Financial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447800"/>
            <a:ext cx="6705600" cy="4144863"/>
          </a:xfrm>
        </p:spPr>
        <p:txBody>
          <a:bodyPr>
            <a:normAutofit/>
          </a:bodyPr>
          <a:lstStyle/>
          <a:p>
            <a:r>
              <a:rPr lang="en-US" sz="2400" i="1" dirty="0" smtClean="0">
                <a:latin typeface="Calibri" panose="020F0502020204030204" pitchFamily="34" charset="0"/>
              </a:rPr>
              <a:t>Statement of Financial Activities</a:t>
            </a:r>
          </a:p>
          <a:p>
            <a:pPr lvl="1"/>
            <a:r>
              <a:rPr lang="en-US" sz="2200" i="1" dirty="0" smtClean="0">
                <a:latin typeface="Calibri" panose="020F0502020204030204" pitchFamily="34" charset="0"/>
              </a:rPr>
              <a:t>October 1, 2017 – September 30, 2018</a:t>
            </a:r>
          </a:p>
          <a:p>
            <a:r>
              <a:rPr lang="en-US" sz="2400" i="1" dirty="0" smtClean="0">
                <a:latin typeface="Calibri" panose="020F0502020204030204" pitchFamily="34" charset="0"/>
              </a:rPr>
              <a:t>Balance Sheet</a:t>
            </a:r>
          </a:p>
          <a:p>
            <a:pPr lvl="1"/>
            <a:r>
              <a:rPr lang="en-US" sz="2200" i="1" dirty="0" smtClean="0">
                <a:latin typeface="Calibri" panose="020F0502020204030204" pitchFamily="34" charset="0"/>
              </a:rPr>
              <a:t>As of September 30, 2018</a:t>
            </a:r>
          </a:p>
          <a:p>
            <a:r>
              <a:rPr lang="en-US" sz="2400" i="1" dirty="0" smtClean="0">
                <a:latin typeface="Calibri" panose="020F0502020204030204" pitchFamily="34" charset="0"/>
              </a:rPr>
              <a:t>Projected Budget</a:t>
            </a:r>
          </a:p>
          <a:p>
            <a:pPr lvl="1"/>
            <a:r>
              <a:rPr lang="en-US" sz="2200" i="1" dirty="0" smtClean="0">
                <a:latin typeface="Calibri" panose="020F0502020204030204" pitchFamily="34" charset="0"/>
              </a:rPr>
              <a:t>October 1, 2018 – September 30, 2019</a:t>
            </a:r>
          </a:p>
          <a:p>
            <a:pPr>
              <a:buNone/>
            </a:pPr>
            <a:endParaRPr lang="en-US" sz="2400" i="1" dirty="0">
              <a:latin typeface="Calibri" panose="020F0502020204030204" pitchFamily="34" charset="0"/>
            </a:endParaRPr>
          </a:p>
          <a:p>
            <a:endParaRPr lang="en-US" sz="2400" i="1" dirty="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spTree>
    <p:extLst>
      <p:ext uri="{BB962C8B-B14F-4D97-AF65-F5344CB8AC3E}">
        <p14:creationId xmlns:p14="http://schemas.microsoft.com/office/powerpoint/2010/main" val="4242822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6200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2017-2018 Financial Review</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447800"/>
            <a:ext cx="8686800" cy="4724400"/>
          </a:xfrm>
        </p:spPr>
        <p:txBody>
          <a:bodyPr>
            <a:normAutofit/>
          </a:bodyPr>
          <a:lstStyle/>
          <a:p>
            <a:pPr marL="0" indent="0">
              <a:buNone/>
            </a:pPr>
            <a:endParaRPr lang="en-US" dirty="0" smtClean="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86346747"/>
              </p:ext>
            </p:extLst>
          </p:nvPr>
        </p:nvGraphicFramePr>
        <p:xfrm>
          <a:off x="533400" y="995579"/>
          <a:ext cx="7620000" cy="5628842"/>
        </p:xfrm>
        <a:graphic>
          <a:graphicData uri="http://schemas.openxmlformats.org/drawingml/2006/table">
            <a:tbl>
              <a:tblPr>
                <a:tableStyleId>{5C22544A-7EE6-4342-B048-85BDC9FD1C3A}</a:tableStyleId>
              </a:tblPr>
              <a:tblGrid>
                <a:gridCol w="2589610"/>
                <a:gridCol w="843359"/>
                <a:gridCol w="892968"/>
                <a:gridCol w="1002109"/>
                <a:gridCol w="2291954"/>
              </a:tblGrid>
              <a:tr h="264912">
                <a:tc>
                  <a:txBody>
                    <a:bodyPr/>
                    <a:lstStyle/>
                    <a:p>
                      <a:pPr algn="l" fontAlgn="b"/>
                      <a:r>
                        <a:rPr lang="en-US" sz="1000" u="none" strike="noStrike" dirty="0">
                          <a:effectLst/>
                          <a:latin typeface="Arial" panose="020B0604020202020204" pitchFamily="34" charset="0"/>
                          <a:cs typeface="Arial" panose="020B0604020202020204" pitchFamily="34" charset="0"/>
                        </a:rPr>
                        <a:t>Revenues:</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Budgeted</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Actual</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Variance</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Notes</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Check Book Balance @10/01/2017</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5,617.94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5,617.94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2017/2018 Dues + Special Assessment</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95,605.00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92,756.04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(2,848.96)</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Estimated: 196 Homes +5 Vacant Lots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Clubhouse Rentals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2,400.00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2,550.00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34 Rentals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Misc Income: Late Fees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175.00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125.00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Collected &lt; projected</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264912">
                <a:tc>
                  <a:txBody>
                    <a:bodyPr/>
                    <a:lstStyle/>
                    <a:p>
                      <a:pPr algn="l" fontAlgn="b"/>
                      <a:r>
                        <a:rPr lang="en-US" sz="1000" u="none" strike="noStrike" dirty="0">
                          <a:effectLst/>
                          <a:latin typeface="Arial" panose="020B0604020202020204" pitchFamily="34" charset="0"/>
                          <a:cs typeface="Arial" panose="020B0604020202020204" pitchFamily="34" charset="0"/>
                        </a:rPr>
                        <a:t>     Misc: Interest</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503.88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403.88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Bank Interest&gt; than projected for period 10/01/2017-9/30/2018</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Misc Income: Access Control Key Cards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Issued 25 Cards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Contingency: Capital Improvement -Pool</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30,000.00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30,000.00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Allocated: Pool Repair</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Total Revenues</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133,947.94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132,052.86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(1,895.08)</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Expenditures:</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Covenants Management</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7,800.00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4,667.82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3,132.18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Hughes Properties (Cancelled Contract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Huntsville Utilities/Internet</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7,350.00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7,023.10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326.90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Harvest-Monrovia Water</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6,350.00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3,655.98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2,694.02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Pool Service &amp; Supplies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6,500.00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8,235.20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(1,735.20)</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Lawn/Grounds:Repair &amp; Maintenance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33,600.00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37,863.00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(4,263.00)</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Sprinkler System Repairs, Tree Removal</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Insurance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6,260.00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6,140.00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120.00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Clubhouse Cleaning</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1,300.00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848.64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451.36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Property Taxes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2,121.00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2,120.67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0.33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Legal Fees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1,500.00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1,500.00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Penalty/Fines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r>
                        <a:rPr lang="en-US" sz="1000" u="none" strike="noStrike" dirty="0">
                          <a:effectLst/>
                          <a:latin typeface="Arial" panose="020B0604020202020204" pitchFamily="34" charset="0"/>
                          <a:cs typeface="Arial" panose="020B0604020202020204" pitchFamily="34" charset="0"/>
                        </a:rPr>
                        <a:t>Late Filing Penalty: State of Alabama</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Security Patrols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649.60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350.40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Tax Preparation</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175.00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(25.00)</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Neighborhood Improvements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10,000.00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10,000.00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Social Committee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1,500.00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1,500.00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Misc: Office Supplies/Postage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700.00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1,111.42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(411.42)</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ctr"/>
                      <a:r>
                        <a:rPr lang="en-US" sz="1000" u="none" strike="noStrike" dirty="0">
                          <a:effectLst/>
                          <a:latin typeface="Arial" panose="020B0604020202020204" pitchFamily="34" charset="0"/>
                          <a:cs typeface="Arial" panose="020B0604020202020204" pitchFamily="34" charset="0"/>
                        </a:rPr>
                        <a:t>Purchased 100 ACS cards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r>
              <a:tr h="322577">
                <a:tc>
                  <a:txBody>
                    <a:bodyPr/>
                    <a:lstStyle/>
                    <a:p>
                      <a:pPr algn="l" fontAlgn="ctr"/>
                      <a:r>
                        <a:rPr lang="en-US" sz="1000" u="none" strike="noStrike" dirty="0">
                          <a:effectLst/>
                          <a:latin typeface="Arial" panose="020B0604020202020204" pitchFamily="34" charset="0"/>
                          <a:cs typeface="Arial" panose="020B0604020202020204" pitchFamily="34" charset="0"/>
                        </a:rPr>
                        <a:t>     Common Assets: Repair/Replace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12,191.94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3,216.05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8,975.89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l" fontAlgn="ctr"/>
                      <a:r>
                        <a:rPr lang="en-US" sz="1000" u="none" strike="noStrike" dirty="0">
                          <a:effectLst/>
                          <a:latin typeface="Arial" panose="020B0604020202020204" pitchFamily="34" charset="0"/>
                          <a:cs typeface="Arial" panose="020B0604020202020204" pitchFamily="34" charset="0"/>
                        </a:rPr>
                        <a:t>Repaired Gate and Replaced: Timer, Database CPU,Clubhouse Refrigerator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Pond Maintenance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600.00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187.58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412.42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u="none" strike="noStrike" dirty="0">
                          <a:effectLst/>
                          <a:latin typeface="Arial" panose="020B0604020202020204" pitchFamily="34" charset="0"/>
                          <a:cs typeface="Arial" panose="020B0604020202020204" pitchFamily="34" charset="0"/>
                        </a:rPr>
                        <a:t>     Contingency Reserve</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u="none" strike="noStrike" dirty="0">
                          <a:effectLst/>
                          <a:latin typeface="Arial" panose="020B0604020202020204" pitchFamily="34" charset="0"/>
                          <a:cs typeface="Arial" panose="020B0604020202020204" pitchFamily="34" charset="0"/>
                        </a:rPr>
                        <a:t>5,000.00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322577">
                <a:tc>
                  <a:txBody>
                    <a:bodyPr/>
                    <a:lstStyle/>
                    <a:p>
                      <a:pPr algn="l" fontAlgn="b"/>
                      <a:r>
                        <a:rPr lang="en-US" sz="1000" u="none" strike="noStrike" dirty="0">
                          <a:effectLst/>
                          <a:latin typeface="Arial" panose="020B0604020202020204" pitchFamily="34" charset="0"/>
                          <a:cs typeface="Arial" panose="020B0604020202020204" pitchFamily="34" charset="0"/>
                        </a:rPr>
                        <a:t>     Contingency: Capital Improvement-Pool</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ctr"/>
                      <a:r>
                        <a:rPr lang="en-US" sz="1000" u="none" strike="noStrike" dirty="0">
                          <a:effectLst/>
                          <a:latin typeface="Arial" panose="020B0604020202020204" pitchFamily="34" charset="0"/>
                          <a:cs typeface="Arial" panose="020B0604020202020204" pitchFamily="34" charset="0"/>
                        </a:rPr>
                        <a:t>30,000.00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29,556.00 </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444.00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ctr"/>
                </a:tc>
                <a:tc>
                  <a:txBody>
                    <a:bodyPr/>
                    <a:lstStyle/>
                    <a:p>
                      <a:pPr algn="l" fontAlgn="b"/>
                      <a:r>
                        <a:rPr lang="en-US" sz="1000" u="none" strike="noStrike" dirty="0">
                          <a:effectLst/>
                          <a:latin typeface="Arial" panose="020B0604020202020204" pitchFamily="34" charset="0"/>
                          <a:cs typeface="Arial" panose="020B0604020202020204" pitchFamily="34" charset="0"/>
                        </a:rPr>
                        <a:t>Replace Coping/Brick. Plaster Pool &amp; Install LED lights</a:t>
                      </a:r>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r h="125816">
                <a:tc>
                  <a:txBody>
                    <a:bodyPr/>
                    <a:lstStyle/>
                    <a:p>
                      <a:pPr algn="l" fontAlgn="b"/>
                      <a:r>
                        <a:rPr lang="en-US" sz="1000" b="1" u="none" strike="noStrike" dirty="0">
                          <a:effectLst/>
                          <a:latin typeface="Arial" panose="020B0604020202020204" pitchFamily="34" charset="0"/>
                          <a:cs typeface="Arial" panose="020B0604020202020204" pitchFamily="34" charset="0"/>
                        </a:rPr>
                        <a:t>          Total Expenditures</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b="1" u="none" strike="noStrike" dirty="0">
                          <a:effectLst/>
                          <a:latin typeface="Arial" panose="020B0604020202020204" pitchFamily="34" charset="0"/>
                          <a:cs typeface="Arial" panose="020B0604020202020204" pitchFamily="34" charset="0"/>
                        </a:rPr>
                        <a:t>133,947.94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b="1" u="none" strike="noStrike" dirty="0">
                          <a:effectLst/>
                          <a:latin typeface="Arial" panose="020B0604020202020204" pitchFamily="34" charset="0"/>
                          <a:cs typeface="Arial" panose="020B0604020202020204" pitchFamily="34" charset="0"/>
                        </a:rPr>
                        <a:t>107,025.06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ctr" fontAlgn="b"/>
                      <a:r>
                        <a:rPr lang="en-US" sz="1000" b="1" u="none" strike="noStrike" dirty="0">
                          <a:effectLst/>
                          <a:latin typeface="Arial" panose="020B0604020202020204" pitchFamily="34" charset="0"/>
                          <a:cs typeface="Arial" panose="020B0604020202020204" pitchFamily="34" charset="0"/>
                        </a:rPr>
                        <a:t>26,922.88 </a:t>
                      </a:r>
                      <a:endParaRPr lang="en-US" sz="1000" b="1" i="0" u="none" strike="noStrike" dirty="0">
                        <a:effectLst/>
                        <a:latin typeface="Arial" panose="020B0604020202020204" pitchFamily="34" charset="0"/>
                        <a:cs typeface="Arial" panose="020B0604020202020204" pitchFamily="34" charset="0"/>
                      </a:endParaRPr>
                    </a:p>
                  </a:txBody>
                  <a:tcPr marL="5242" marR="5242" marT="5242" marB="0" anchor="b"/>
                </a:tc>
                <a:tc>
                  <a:txBody>
                    <a:bodyPr/>
                    <a:lstStyle/>
                    <a:p>
                      <a:pPr algn="l" fontAlgn="b"/>
                      <a:endParaRPr lang="en-US" sz="1000" b="0" i="0" u="none" strike="noStrike" dirty="0">
                        <a:effectLst/>
                        <a:latin typeface="Arial" panose="020B0604020202020204" pitchFamily="34" charset="0"/>
                        <a:cs typeface="Arial" panose="020B0604020202020204" pitchFamily="34" charset="0"/>
                      </a:endParaRPr>
                    </a:p>
                  </a:txBody>
                  <a:tcPr marL="5242" marR="5242" marT="5242" marB="0" anchor="b"/>
                </a:tc>
              </a:tr>
            </a:tbl>
          </a:graphicData>
        </a:graphic>
      </p:graphicFrame>
    </p:spTree>
    <p:extLst>
      <p:ext uri="{BB962C8B-B14F-4D97-AF65-F5344CB8AC3E}">
        <p14:creationId xmlns:p14="http://schemas.microsoft.com/office/powerpoint/2010/main" val="282881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6775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2017-2018 Balance Sheet</a:t>
            </a:r>
            <a:endParaRPr lang="en-US" b="1" i="1" dirty="0">
              <a:solidFill>
                <a:srgbClr val="008000"/>
              </a:solidFill>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74831784"/>
              </p:ext>
            </p:extLst>
          </p:nvPr>
        </p:nvGraphicFramePr>
        <p:xfrm>
          <a:off x="1219199" y="1295400"/>
          <a:ext cx="6513480" cy="4448220"/>
        </p:xfrm>
        <a:graphic>
          <a:graphicData uri="http://schemas.openxmlformats.org/drawingml/2006/table">
            <a:tbl>
              <a:tblPr>
                <a:tableStyleId>{5C22544A-7EE6-4342-B048-85BDC9FD1C3A}</a:tableStyleId>
              </a:tblPr>
              <a:tblGrid>
                <a:gridCol w="1968080"/>
                <a:gridCol w="226254"/>
                <a:gridCol w="3074749"/>
                <a:gridCol w="251394"/>
                <a:gridCol w="993003"/>
              </a:tblGrid>
              <a:tr h="172132">
                <a:tc>
                  <a:txBody>
                    <a:bodyPr/>
                    <a:lstStyle/>
                    <a:p>
                      <a:pPr algn="l" fontAlgn="b"/>
                      <a:r>
                        <a:rPr lang="en-US" sz="1100" b="1" u="none" strike="noStrike" dirty="0">
                          <a:effectLst/>
                          <a:latin typeface="Arial" panose="020B0604020202020204" pitchFamily="34" charset="0"/>
                          <a:cs typeface="Arial" panose="020B0604020202020204" pitchFamily="34" charset="0"/>
                        </a:rPr>
                        <a:t>Assets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Current Assets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Checking</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 $    2,336.58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Savings</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 $    3,322.05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Money Market</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 $  22,127.61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Events Committee</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 $    1,030.61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Fixed Assets </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592519">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t"/>
                      <a:r>
                        <a:rPr lang="en-US" sz="1100" u="none" strike="noStrike" dirty="0">
                          <a:effectLst/>
                          <a:latin typeface="Arial" panose="020B0604020202020204" pitchFamily="34" charset="0"/>
                          <a:cs typeface="Arial" panose="020B0604020202020204" pitchFamily="34" charset="0"/>
                        </a:rPr>
                        <a:t>221 Kelly Ridge Blvd: Clubhouse and Swimming Pool</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tc>
                <a:tc>
                  <a:txBody>
                    <a:bodyPr/>
                    <a:lstStyle/>
                    <a:p>
                      <a:pPr algn="l" fontAlgn="t"/>
                      <a:endParaRPr lang="en-US" sz="1100" b="0" i="0" u="none" strike="noStrike" dirty="0">
                        <a:effectLst/>
                        <a:latin typeface="Arial" panose="020B0604020202020204" pitchFamily="34" charset="0"/>
                        <a:cs typeface="Arial" panose="020B0604020202020204" pitchFamily="34" charset="0"/>
                      </a:endParaRPr>
                    </a:p>
                  </a:txBody>
                  <a:tcPr marL="8521" marR="8521" marT="8521" marB="0"/>
                </a:tc>
                <a:tc>
                  <a:txBody>
                    <a:bodyPr/>
                    <a:lstStyle/>
                    <a:p>
                      <a:pPr algn="l" fontAlgn="ctr"/>
                      <a:r>
                        <a:rPr lang="en-US" sz="1100" u="none" strike="noStrike" dirty="0">
                          <a:effectLst/>
                          <a:latin typeface="Arial" panose="020B0604020202020204" pitchFamily="34" charset="0"/>
                          <a:cs typeface="Arial" panose="020B0604020202020204" pitchFamily="34" charset="0"/>
                        </a:rPr>
                        <a:t> $279,700.00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ctr"/>
                </a:tc>
              </a:tr>
              <a:tr h="340855">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u="none" strike="noStrike" dirty="0">
                          <a:effectLst/>
                          <a:latin typeface="Arial" panose="020B0604020202020204" pitchFamily="34" charset="0"/>
                          <a:cs typeface="Arial" panose="020B0604020202020204" pitchFamily="34" charset="0"/>
                        </a:rPr>
                        <a:t>Back Pond 5.88 Acres</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ctr"/>
                      <a:r>
                        <a:rPr lang="en-US" sz="1100" u="none" strike="noStrike" dirty="0">
                          <a:effectLst/>
                          <a:latin typeface="Arial" panose="020B0604020202020204" pitchFamily="34" charset="0"/>
                          <a:cs typeface="Arial" panose="020B0604020202020204" pitchFamily="34" charset="0"/>
                        </a:rPr>
                        <a:t> $  31,500.00 </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ctr"/>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33574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Uncollectible Accounts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gridSpan="2">
                  <a:txBody>
                    <a:bodyPr/>
                    <a:lstStyle/>
                    <a:p>
                      <a:pPr algn="l" fontAlgn="b"/>
                      <a:r>
                        <a:rPr lang="en-US" sz="1100" u="none" strike="noStrike" dirty="0">
                          <a:effectLst/>
                          <a:latin typeface="Arial" panose="020B0604020202020204" pitchFamily="34" charset="0"/>
                          <a:cs typeface="Arial" panose="020B0604020202020204" pitchFamily="34" charset="0"/>
                        </a:rPr>
                        <a:t>Due from Homeowners</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hMerge="1">
                  <a:txBody>
                    <a:bodyPr/>
                    <a:lstStyle/>
                    <a:p>
                      <a:endParaRPr lang="en-US"/>
                    </a:p>
                  </a:txBody>
                  <a:tcPr/>
                </a:tc>
                <a:tc>
                  <a:txBody>
                    <a:bodyPr/>
                    <a:lstStyle/>
                    <a:p>
                      <a:pPr algn="r" fontAlgn="b"/>
                      <a:r>
                        <a:rPr lang="en-US" sz="1100" u="none" strike="noStrike" dirty="0">
                          <a:effectLst/>
                          <a:latin typeface="Arial" panose="020B0604020202020204" pitchFamily="34" charset="0"/>
                          <a:cs typeface="Arial" panose="020B0604020202020204" pitchFamily="34" charset="0"/>
                        </a:rPr>
                        <a:t>($11,171.50)</a:t>
                      </a:r>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0" i="0" u="none" strike="noStrike" dirty="0">
                        <a:effectLst/>
                        <a:latin typeface="Arial" panose="020B0604020202020204" pitchFamily="34" charset="0"/>
                        <a:cs typeface="Arial" panose="020B0604020202020204" pitchFamily="34" charset="0"/>
                      </a:endParaRPr>
                    </a:p>
                  </a:txBody>
                  <a:tcPr marL="8521" marR="8521" marT="8521" marB="0" anchor="b"/>
                </a:tc>
              </a:tr>
              <a:tr h="178949">
                <a:tc>
                  <a:txBody>
                    <a:bodyPr/>
                    <a:lstStyle/>
                    <a:p>
                      <a:pPr algn="l" fontAlgn="b"/>
                      <a:r>
                        <a:rPr lang="en-US" sz="1100" b="1" u="none" strike="noStrike" dirty="0">
                          <a:effectLst/>
                          <a:latin typeface="Arial" panose="020B0604020202020204" pitchFamily="34" charset="0"/>
                          <a:cs typeface="Arial" panose="020B0604020202020204" pitchFamily="34" charset="0"/>
                        </a:rPr>
                        <a:t>Total Assets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 $328,845.35 </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r>
              <a:tr h="178949">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r>
              <a:tr h="172132">
                <a:tc>
                  <a:txBody>
                    <a:bodyPr/>
                    <a:lstStyle/>
                    <a:p>
                      <a:pPr algn="l" fontAlgn="b"/>
                      <a:r>
                        <a:rPr lang="en-US" sz="1100" b="1" u="none" strike="noStrike" dirty="0">
                          <a:effectLst/>
                          <a:latin typeface="Arial" panose="020B0604020202020204" pitchFamily="34" charset="0"/>
                          <a:cs typeface="Arial" panose="020B0604020202020204" pitchFamily="34" charset="0"/>
                        </a:rPr>
                        <a:t>Liabilities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 $                 -   </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r>
              <a:tr h="178949">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 </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r>
              <a:tr h="528325">
                <a:tc>
                  <a:txBody>
                    <a:bodyPr/>
                    <a:lstStyle/>
                    <a:p>
                      <a:pPr algn="l" fontAlgn="b"/>
                      <a:r>
                        <a:rPr lang="en-US" sz="1100" b="1" u="none" strike="noStrike" dirty="0">
                          <a:effectLst/>
                          <a:latin typeface="Arial" panose="020B0604020202020204" pitchFamily="34" charset="0"/>
                          <a:cs typeface="Arial" panose="020B0604020202020204" pitchFamily="34" charset="0"/>
                        </a:rPr>
                        <a:t>Total Liabilities &amp; Net Assets</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c>
                  <a:txBody>
                    <a:bodyPr/>
                    <a:lstStyle/>
                    <a:p>
                      <a:pPr algn="l" fontAlgn="b"/>
                      <a:r>
                        <a:rPr lang="en-US" sz="1100" b="1" u="none" strike="noStrike" dirty="0">
                          <a:effectLst/>
                          <a:latin typeface="Arial" panose="020B0604020202020204" pitchFamily="34" charset="0"/>
                          <a:cs typeface="Arial" panose="020B0604020202020204" pitchFamily="34" charset="0"/>
                        </a:rPr>
                        <a:t> $328,845.35 </a:t>
                      </a:r>
                      <a:endParaRPr lang="en-US" sz="1100" b="1" i="0" u="none" strike="noStrike" dirty="0">
                        <a:effectLst/>
                        <a:latin typeface="Arial" panose="020B0604020202020204" pitchFamily="34" charset="0"/>
                        <a:cs typeface="Arial" panose="020B0604020202020204" pitchFamily="34" charset="0"/>
                      </a:endParaRPr>
                    </a:p>
                  </a:txBody>
                  <a:tcPr marL="8521" marR="8521" marT="8521" marB="0" anchor="b"/>
                </a:tc>
              </a:tr>
            </a:tbl>
          </a:graphicData>
        </a:graphic>
      </p:graphicFrame>
    </p:spTree>
    <p:extLst>
      <p:ext uri="{BB962C8B-B14F-4D97-AF65-F5344CB8AC3E}">
        <p14:creationId xmlns:p14="http://schemas.microsoft.com/office/powerpoint/2010/main" val="23991897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2390</TotalTime>
  <Words>1991</Words>
  <Application>Microsoft Office PowerPoint</Application>
  <PresentationFormat>On-screen Show (4:3)</PresentationFormat>
  <Paragraphs>573</Paragraphs>
  <Slides>38</Slides>
  <Notes>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Equity</vt:lpstr>
      <vt:lpstr> Kelly Plantation  Homeowners Association </vt:lpstr>
      <vt:lpstr>Agenda</vt:lpstr>
      <vt:lpstr>Introductions</vt:lpstr>
      <vt:lpstr>Year-in Review</vt:lpstr>
      <vt:lpstr>Open Positions</vt:lpstr>
      <vt:lpstr>Kelly Plantation - Information</vt:lpstr>
      <vt:lpstr>2017-2018 Financial Report</vt:lpstr>
      <vt:lpstr>2017-2018 Financial Review</vt:lpstr>
      <vt:lpstr>2017-2018 Balance Sheet</vt:lpstr>
      <vt:lpstr>2018-2019 Projected Budget</vt:lpstr>
      <vt:lpstr>Grounds Report</vt:lpstr>
      <vt:lpstr>Grounds Report</vt:lpstr>
      <vt:lpstr>Grounds Report</vt:lpstr>
      <vt:lpstr>Grounds Report</vt:lpstr>
      <vt:lpstr>Grounds Report</vt:lpstr>
      <vt:lpstr>Grounds Report – Project Planning 2019</vt:lpstr>
      <vt:lpstr>Facilities Report</vt:lpstr>
      <vt:lpstr>Facilities Report – Improvements/Repairs</vt:lpstr>
      <vt:lpstr>Facilities Report – Improvements/Repairs</vt:lpstr>
      <vt:lpstr>Facilities Report – “Needed Repairs”</vt:lpstr>
      <vt:lpstr>Facilities Report – “Items On the Watch”</vt:lpstr>
      <vt:lpstr>Facilities Report – “Items On the Watch”</vt:lpstr>
      <vt:lpstr>Facilities Report – “Routine Maintenance”</vt:lpstr>
      <vt:lpstr>Facilities Report – “ KP Home Resales”</vt:lpstr>
      <vt:lpstr>Covenants Enforcement Committee (CEC)  Report</vt:lpstr>
      <vt:lpstr>Architectural Committee (ARC) Report</vt:lpstr>
      <vt:lpstr>Architectural Review Process</vt:lpstr>
      <vt:lpstr>Your Neighborhood Watch Program</vt:lpstr>
      <vt:lpstr>PowerPoint Presentation</vt:lpstr>
      <vt:lpstr>Introductions</vt:lpstr>
      <vt:lpstr>Introductions</vt:lpstr>
      <vt:lpstr>PowerPoint Presentation</vt:lpstr>
      <vt:lpstr>PowerPoint Presentation</vt:lpstr>
      <vt:lpstr>PowerPoint Presentation</vt:lpstr>
      <vt:lpstr>PowerPoint Presentation</vt:lpstr>
      <vt:lpstr>Event Committee Report</vt:lpstr>
      <vt:lpstr>Event Committee Report</vt:lpstr>
      <vt:lpstr>Closing Remarks</vt:lpstr>
    </vt:vector>
  </TitlesOfParts>
  <Company>The Boeing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Kelly Plantation Homeowners Assoc.</dc:title>
  <dc:creator>Baker, Antonia J (MSFC)</dc:creator>
  <cp:lastModifiedBy>Lyssa</cp:lastModifiedBy>
  <cp:revision>395</cp:revision>
  <dcterms:created xsi:type="dcterms:W3CDTF">2013-09-05T11:49:41Z</dcterms:created>
  <dcterms:modified xsi:type="dcterms:W3CDTF">2019-02-19T01:43:14Z</dcterms:modified>
</cp:coreProperties>
</file>