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2"/>
  </p:notesMasterIdLst>
  <p:sldIdLst>
    <p:sldId id="256" r:id="rId2"/>
    <p:sldId id="257" r:id="rId3"/>
    <p:sldId id="383" r:id="rId4"/>
    <p:sldId id="281" r:id="rId5"/>
    <p:sldId id="386" r:id="rId6"/>
    <p:sldId id="355" r:id="rId7"/>
    <p:sldId id="361" r:id="rId8"/>
    <p:sldId id="387" r:id="rId9"/>
    <p:sldId id="388" r:id="rId10"/>
    <p:sldId id="389" r:id="rId11"/>
    <p:sldId id="403" r:id="rId12"/>
    <p:sldId id="421" r:id="rId13"/>
    <p:sldId id="422" r:id="rId14"/>
    <p:sldId id="423" r:id="rId15"/>
    <p:sldId id="424" r:id="rId16"/>
    <p:sldId id="425" r:id="rId17"/>
    <p:sldId id="426" r:id="rId18"/>
    <p:sldId id="385" r:id="rId19"/>
    <p:sldId id="390" r:id="rId20"/>
    <p:sldId id="427" r:id="rId21"/>
    <p:sldId id="428" r:id="rId22"/>
    <p:sldId id="429" r:id="rId23"/>
    <p:sldId id="430" r:id="rId24"/>
    <p:sldId id="431" r:id="rId25"/>
    <p:sldId id="432" r:id="rId26"/>
    <p:sldId id="433" r:id="rId27"/>
    <p:sldId id="434" r:id="rId28"/>
    <p:sldId id="435" r:id="rId29"/>
    <p:sldId id="436" r:id="rId30"/>
    <p:sldId id="33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66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5" autoAdjust="0"/>
    <p:restoredTop sz="88829" autoAdjust="0"/>
  </p:normalViewPr>
  <p:slideViewPr>
    <p:cSldViewPr showGuides="1">
      <p:cViewPr varScale="1">
        <p:scale>
          <a:sx n="106" d="100"/>
          <a:sy n="106" d="100"/>
        </p:scale>
        <p:origin x="193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688E3-958E-488F-9895-449D7ABE6B50}" type="datetimeFigureOut">
              <a:rPr lang="en-US" smtClean="0"/>
              <a:pPr/>
              <a:t>11/17/2019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2995D-E3F2-4828-AF6D-7F3AA4D0C752}" type="slidenum">
              <a:rPr lang="en-US" smtClean="0"/>
              <a:pPr/>
              <a:t>‹#›</a:t>
            </a:fld>
            <a:endParaRPr lang="en-US" dirty="0"/>
          </a:p>
        </p:txBody>
      </p:sp>
    </p:spTree>
    <p:extLst>
      <p:ext uri="{BB962C8B-B14F-4D97-AF65-F5344CB8AC3E}">
        <p14:creationId xmlns:p14="http://schemas.microsoft.com/office/powerpoint/2010/main" val="33963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2995D-E3F2-4828-AF6D-7F3AA4D0C752}" type="slidenum">
              <a:rPr lang="en-US" smtClean="0"/>
              <a:pPr/>
              <a:t>8</a:t>
            </a:fld>
            <a:endParaRPr lang="en-US" dirty="0"/>
          </a:p>
        </p:txBody>
      </p:sp>
    </p:spTree>
    <p:extLst>
      <p:ext uri="{BB962C8B-B14F-4D97-AF65-F5344CB8AC3E}">
        <p14:creationId xmlns:p14="http://schemas.microsoft.com/office/powerpoint/2010/main" val="22612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2995D-E3F2-4828-AF6D-7F3AA4D0C752}" type="slidenum">
              <a:rPr lang="en-US" smtClean="0"/>
              <a:pPr/>
              <a:t>10</a:t>
            </a:fld>
            <a:endParaRPr lang="en-US" dirty="0"/>
          </a:p>
        </p:txBody>
      </p:sp>
    </p:spTree>
    <p:extLst>
      <p:ext uri="{BB962C8B-B14F-4D97-AF65-F5344CB8AC3E}">
        <p14:creationId xmlns:p14="http://schemas.microsoft.com/office/powerpoint/2010/main" val="354658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720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528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292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2995D-E3F2-4828-AF6D-7F3AA4D0C752}" type="slidenum">
              <a:rPr lang="en-US" smtClean="0"/>
              <a:pPr/>
              <a:t>29</a:t>
            </a:fld>
            <a:endParaRPr lang="en-US" dirty="0"/>
          </a:p>
        </p:txBody>
      </p:sp>
    </p:spTree>
    <p:extLst>
      <p:ext uri="{BB962C8B-B14F-4D97-AF65-F5344CB8AC3E}">
        <p14:creationId xmlns:p14="http://schemas.microsoft.com/office/powerpoint/2010/main" val="10213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C200AD-5839-4CCA-8AEC-0BEA91CF090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200AD-5839-4CCA-8AEC-0BEA91CF090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200AD-5839-4CCA-8AEC-0BEA91CF090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200AD-5839-4CCA-8AEC-0BEA91CF090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0C200AD-5839-4CCA-8AEC-0BEA91CF090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200AD-5839-4CCA-8AEC-0BEA91CF090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C200AD-5839-4CCA-8AEC-0BEA91CF090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C200AD-5839-4CCA-8AEC-0BEA91CF09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C200AD-5839-4CCA-8AEC-0BEA91CF09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200AD-5839-4CCA-8AEC-0BEA91CF090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1981B1D-5AA9-4ADA-99BF-A5364AEE8522}" type="datetimeFigureOut">
              <a:rPr lang="en-US" smtClean="0"/>
              <a:pPr/>
              <a:t>11/17/2019</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0C200AD-5839-4CCA-8AEC-0BEA91CF090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981B1D-5AA9-4ADA-99BF-A5364AEE8522}" type="datetimeFigureOut">
              <a:rPr lang="en-US" smtClean="0"/>
              <a:pPr/>
              <a:t>11/17/2019</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0C200AD-5839-4CCA-8AEC-0BEA91CF090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architecturalapproval@kellyplantationhoa.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source=images&amp;cd=&amp;cad=rja&amp;docid=BDRsU2PZEH0awM&amp;tbnid=xRuBl9eEk9QB3M:&amp;ved=0CAgQjRwwAA&amp;url=http://www.hoffmanestates.org/index.aspx?page=337&amp;ei=2v80UvzFLoGk9ASXuoCwCQ&amp;psig=AFQjCNEVSGW6Srf6Sa167b6fm31YkDnspQ&amp;ust=137929148281181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acebook.com/groups/111454125545380/" TargetMode="External"/><Relationship Id="rId3" Type="http://schemas.openxmlformats.org/officeDocument/2006/relationships/hyperlink" Target="mailto:covenants@kellyplantationhoa.net" TargetMode="External"/><Relationship Id="rId7" Type="http://schemas.openxmlformats.org/officeDocument/2006/relationships/hyperlink" Target="mailto:neighborhoodwatch@kellyplantationhoa.net" TargetMode="External"/><Relationship Id="rId2" Type="http://schemas.openxmlformats.org/officeDocument/2006/relationships/hyperlink" Target="mailto:hoaboard@kellyplantationhoa.net" TargetMode="External"/><Relationship Id="rId1" Type="http://schemas.openxmlformats.org/officeDocument/2006/relationships/slideLayout" Target="../slideLayouts/slideLayout2.xml"/><Relationship Id="rId6" Type="http://schemas.openxmlformats.org/officeDocument/2006/relationships/hyperlink" Target="mailto:clubhousereservations@kellyplantationhoa.net" TargetMode="External"/><Relationship Id="rId5" Type="http://schemas.openxmlformats.org/officeDocument/2006/relationships/hyperlink" Target="mailto:Secretary@kellyplantationhoa.net" TargetMode="External"/><Relationship Id="rId10" Type="http://schemas.openxmlformats.org/officeDocument/2006/relationships/image" Target="../media/image2.png"/><Relationship Id="rId4" Type="http://schemas.openxmlformats.org/officeDocument/2006/relationships/hyperlink" Target="mailto:Architecturalapproval@kellyplantationhoa.net" TargetMode="External"/><Relationship Id="rId9" Type="http://schemas.openxmlformats.org/officeDocument/2006/relationships/hyperlink" Target="http://www.kellyplantationhoa.ne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400800" cy="1600200"/>
          </a:xfrm>
        </p:spPr>
        <p:txBody>
          <a:bodyPr>
            <a:normAutofit/>
          </a:bodyPr>
          <a:lstStyle/>
          <a:p>
            <a:r>
              <a:rPr lang="en-US" b="1" i="1" dirty="0">
                <a:latin typeface="Albertus MT Lt" pitchFamily="18" charset="0"/>
              </a:rPr>
              <a:t>Annual Meeting</a:t>
            </a:r>
          </a:p>
          <a:p>
            <a:r>
              <a:rPr lang="en-US" b="1" i="1" dirty="0">
                <a:latin typeface="Albertus MT Lt" pitchFamily="18" charset="0"/>
              </a:rPr>
              <a:t>October 24</a:t>
            </a:r>
            <a:r>
              <a:rPr lang="en-US" b="1" i="1" baseline="30000" dirty="0">
                <a:latin typeface="Albertus MT Lt" pitchFamily="18" charset="0"/>
              </a:rPr>
              <a:t>th</a:t>
            </a:r>
            <a:r>
              <a:rPr lang="en-US" b="1" i="1" dirty="0">
                <a:latin typeface="Albertus MT Lt" pitchFamily="18" charset="0"/>
              </a:rPr>
              <a:t>, 2019</a:t>
            </a:r>
          </a:p>
          <a:p>
            <a:r>
              <a:rPr lang="en-US" b="1" i="1" dirty="0">
                <a:latin typeface="Albertus MT Lt" pitchFamily="18" charset="0"/>
              </a:rPr>
              <a:t>6:00 pm</a:t>
            </a:r>
          </a:p>
        </p:txBody>
      </p:sp>
      <p:sp>
        <p:nvSpPr>
          <p:cNvPr id="2" name="Title 1"/>
          <p:cNvSpPr>
            <a:spLocks noGrp="1"/>
          </p:cNvSpPr>
          <p:nvPr>
            <p:ph type="ctrTitle"/>
          </p:nvPr>
        </p:nvSpPr>
        <p:spPr>
          <a:xfrm>
            <a:off x="685800" y="837241"/>
            <a:ext cx="7772400" cy="1829761"/>
          </a:xfrm>
        </p:spPr>
        <p:txBody>
          <a:bodyPr>
            <a:normAutofit fontScale="90000"/>
          </a:bodyPr>
          <a:lstStyle/>
          <a:p>
            <a:br>
              <a:rPr lang="en-US" dirty="0"/>
            </a:br>
            <a:r>
              <a:rPr lang="en-US" i="1" dirty="0">
                <a:latin typeface="Albertus MT" pitchFamily="18" charset="0"/>
              </a:rPr>
              <a:t>Kelly Plantation </a:t>
            </a:r>
            <a:br>
              <a:rPr lang="en-US" i="1" dirty="0">
                <a:latin typeface="Albertus MT" pitchFamily="18" charset="0"/>
              </a:rPr>
            </a:br>
            <a:r>
              <a:rPr lang="en-US" i="1" dirty="0">
                <a:latin typeface="Albertus MT" pitchFamily="18" charset="0"/>
              </a:rPr>
              <a:t>Homeowners Association </a:t>
            </a:r>
          </a:p>
        </p:txBody>
      </p:sp>
      <p:pic>
        <p:nvPicPr>
          <p:cNvPr id="9" name="Picture 6"/>
          <p:cNvPicPr>
            <a:picLocks noChangeAspect="1" noChangeArrowheads="1"/>
          </p:cNvPicPr>
          <p:nvPr/>
        </p:nvPicPr>
        <p:blipFill>
          <a:blip r:embed="rId2" cstate="print"/>
          <a:srcRect l="42969" t="32292" r="24219" b="15625"/>
          <a:stretch>
            <a:fillRect/>
          </a:stretch>
        </p:blipFill>
        <p:spPr bwMode="auto">
          <a:xfrm>
            <a:off x="228600" y="3352802"/>
            <a:ext cx="2514600" cy="299357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2" y="186272"/>
            <a:ext cx="7448548" cy="575728"/>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2019-2020 Projected Budget</a:t>
            </a:r>
          </a:p>
        </p:txBody>
      </p:sp>
      <p:sp>
        <p:nvSpPr>
          <p:cNvPr id="3" name="Content Placeholder 2"/>
          <p:cNvSpPr>
            <a:spLocks noGrp="1"/>
          </p:cNvSpPr>
          <p:nvPr>
            <p:ph sz="quarter" idx="1"/>
          </p:nvPr>
        </p:nvSpPr>
        <p:spPr>
          <a:xfrm>
            <a:off x="190501" y="1710265"/>
            <a:ext cx="6515100" cy="4241800"/>
          </a:xfrm>
        </p:spPr>
        <p:txBody>
          <a:bodyPr>
            <a:normAutofit/>
          </a:bodyPr>
          <a:lstStyle/>
          <a:p>
            <a:endParaRPr lang="en-US" sz="2400" i="1" dirty="0"/>
          </a:p>
          <a:p>
            <a:pPr>
              <a:buNone/>
            </a:pP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28300753"/>
              </p:ext>
            </p:extLst>
          </p:nvPr>
        </p:nvGraphicFramePr>
        <p:xfrm>
          <a:off x="2209800" y="6324601"/>
          <a:ext cx="6324600" cy="381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81000">
                <a:tc>
                  <a:txBody>
                    <a:bodyPr/>
                    <a:lstStyle/>
                    <a:p>
                      <a:pPr algn="l" fontAlgn="t"/>
                      <a:r>
                        <a:rPr lang="en-US" sz="1000" u="none" strike="noStrike" dirty="0">
                          <a:effectLst/>
                        </a:rPr>
                        <a:t>Note (1)</a:t>
                      </a:r>
                      <a:endParaRPr lang="en-US" sz="1000" b="0" i="0" u="none" strike="noStrike" dirty="0">
                        <a:effectLst/>
                        <a:latin typeface="Arial" panose="020B0604020202020204" pitchFamily="34" charset="0"/>
                      </a:endParaRPr>
                    </a:p>
                  </a:txBody>
                  <a:tcPr marL="9463" marR="9463" marT="9463" marB="0"/>
                </a:tc>
                <a:tc>
                  <a:txBody>
                    <a:bodyPr/>
                    <a:lstStyle/>
                    <a:p>
                      <a:pPr algn="l" fontAlgn="t"/>
                      <a:r>
                        <a:rPr lang="en-US" sz="1000" u="none" strike="noStrike" dirty="0">
                          <a:effectLst/>
                        </a:rPr>
                        <a:t>A capital improvement is the addition of a permanent structural change or the restoration of some aspect of a property that will either enhance the property's overall value, increase its useful life or adapt it to new uses.</a:t>
                      </a:r>
                      <a:endParaRPr lang="en-US" sz="1000" b="0" i="0" u="none" strike="noStrike" dirty="0">
                        <a:effectLst/>
                        <a:latin typeface="Arial" panose="020B0604020202020204" pitchFamily="34" charset="0"/>
                      </a:endParaRPr>
                    </a:p>
                  </a:txBody>
                  <a:tcPr marL="9463" marR="9463" marT="9463"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74942419"/>
              </p:ext>
            </p:extLst>
          </p:nvPr>
        </p:nvGraphicFramePr>
        <p:xfrm>
          <a:off x="523876" y="762000"/>
          <a:ext cx="6172200" cy="5534648"/>
        </p:xfrm>
        <a:graphic>
          <a:graphicData uri="http://schemas.openxmlformats.org/drawingml/2006/table">
            <a:tbl>
              <a:tblPr>
                <a:tableStyleId>{5C22544A-7EE6-4342-B048-85BDC9FD1C3A}</a:tableStyleId>
              </a:tblPr>
              <a:tblGrid>
                <a:gridCol w="4811030">
                  <a:extLst>
                    <a:ext uri="{9D8B030D-6E8A-4147-A177-3AD203B41FA5}">
                      <a16:colId xmlns:a16="http://schemas.microsoft.com/office/drawing/2014/main" val="20000"/>
                    </a:ext>
                  </a:extLst>
                </a:gridCol>
                <a:gridCol w="1361170">
                  <a:extLst>
                    <a:ext uri="{9D8B030D-6E8A-4147-A177-3AD203B41FA5}">
                      <a16:colId xmlns:a16="http://schemas.microsoft.com/office/drawing/2014/main" val="20001"/>
                    </a:ext>
                  </a:extLst>
                </a:gridCol>
              </a:tblGrid>
              <a:tr h="185318">
                <a:tc>
                  <a:txBody>
                    <a:bodyPr/>
                    <a:lstStyle/>
                    <a:p>
                      <a:pPr algn="l" fontAlgn="b"/>
                      <a:r>
                        <a:rPr lang="en-US" sz="1200" b="1" u="sng" strike="noStrike" dirty="0">
                          <a:effectLst/>
                        </a:rPr>
                        <a:t>Estimated Revenues:</a:t>
                      </a:r>
                      <a:endParaRPr lang="en-US" sz="1200" b="1" i="0" u="sng" strike="noStrike" dirty="0">
                        <a:solidFill>
                          <a:srgbClr val="000000"/>
                        </a:solidFill>
                        <a:effectLst/>
                        <a:latin typeface="Arial" panose="020B0604020202020204" pitchFamily="34" charset="0"/>
                      </a:endParaRPr>
                    </a:p>
                  </a:txBody>
                  <a:tcPr marL="7726" marR="7726" marT="7726" marB="0" anchor="b"/>
                </a:tc>
                <a:tc>
                  <a:txBody>
                    <a:bodyPr/>
                    <a:lstStyle/>
                    <a:p>
                      <a:pPr algn="l" fontAlgn="b"/>
                      <a:endParaRPr lang="en-US" sz="1200" b="1" i="0" u="none" strike="noStrike" dirty="0">
                        <a:solidFill>
                          <a:srgbClr val="000000"/>
                        </a:solidFill>
                        <a:effectLst/>
                        <a:latin typeface="Arial" panose="020B0604020202020204" pitchFamily="34" charset="0"/>
                      </a:endParaRPr>
                    </a:p>
                  </a:txBody>
                  <a:tcPr marL="7726" marR="7726" marT="7726" marB="0" anchor="b"/>
                </a:tc>
                <a:extLst>
                  <a:ext uri="{0D108BD9-81ED-4DB2-BD59-A6C34878D82A}">
                    <a16:rowId xmlns:a16="http://schemas.microsoft.com/office/drawing/2014/main" val="10000"/>
                  </a:ext>
                </a:extLst>
              </a:tr>
              <a:tr h="182906">
                <a:tc>
                  <a:txBody>
                    <a:bodyPr/>
                    <a:lstStyle/>
                    <a:p>
                      <a:pPr algn="l" fontAlgn="b"/>
                      <a:r>
                        <a:rPr lang="en-US" sz="1200" u="none" strike="noStrike" dirty="0">
                          <a:effectLst/>
                        </a:rPr>
                        <a:t>Checkbook Balance</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2,904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1"/>
                  </a:ext>
                </a:extLst>
              </a:tr>
              <a:tr h="182906">
                <a:tc>
                  <a:txBody>
                    <a:bodyPr/>
                    <a:lstStyle/>
                    <a:p>
                      <a:pPr algn="l" fontAlgn="b"/>
                      <a:r>
                        <a:rPr lang="en-US" sz="1200" u="none" strike="noStrike" dirty="0">
                          <a:effectLst/>
                        </a:rPr>
                        <a:t>KPHOA Annual Dues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108,480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2"/>
                  </a:ext>
                </a:extLst>
              </a:tr>
              <a:tr h="182906">
                <a:tc>
                  <a:txBody>
                    <a:bodyPr/>
                    <a:lstStyle/>
                    <a:p>
                      <a:pPr algn="l" fontAlgn="b"/>
                      <a:r>
                        <a:rPr lang="en-US" sz="1200" u="none" strike="noStrike">
                          <a:effectLst/>
                        </a:rPr>
                        <a:t>Real Estate Closing (New Homes)</a:t>
                      </a:r>
                      <a:endParaRPr lang="en-US" sz="1200" b="0" i="0" u="none" strike="noStrike">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1,500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3"/>
                  </a:ext>
                </a:extLst>
              </a:tr>
              <a:tr h="182906">
                <a:tc>
                  <a:txBody>
                    <a:bodyPr/>
                    <a:lstStyle/>
                    <a:p>
                      <a:pPr algn="l" fontAlgn="b"/>
                      <a:r>
                        <a:rPr lang="en-US" sz="1200" u="none" strike="noStrike" dirty="0">
                          <a:effectLst/>
                        </a:rPr>
                        <a:t>Clubhouse Rentals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2,925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4"/>
                  </a:ext>
                </a:extLst>
              </a:tr>
              <a:tr h="182906">
                <a:tc>
                  <a:txBody>
                    <a:bodyPr/>
                    <a:lstStyle/>
                    <a:p>
                      <a:pPr algn="l" fontAlgn="b"/>
                      <a:r>
                        <a:rPr lang="en-US" sz="1200" u="none" strike="noStrike" dirty="0">
                          <a:effectLst/>
                        </a:rPr>
                        <a:t>Late Fees and Fines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a:effectLst/>
                        </a:rPr>
                        <a:t>      1,245 </a:t>
                      </a:r>
                      <a:endParaRPr lang="en-US" sz="1200" b="0" i="0" u="none" strike="noStrike">
                        <a:effectLst/>
                        <a:latin typeface="Arial" panose="020B0604020202020204" pitchFamily="34" charset="0"/>
                      </a:endParaRPr>
                    </a:p>
                  </a:txBody>
                  <a:tcPr marL="7726" marR="7726" marT="7726" marB="0" anchor="b"/>
                </a:tc>
                <a:extLst>
                  <a:ext uri="{0D108BD9-81ED-4DB2-BD59-A6C34878D82A}">
                    <a16:rowId xmlns:a16="http://schemas.microsoft.com/office/drawing/2014/main" val="10005"/>
                  </a:ext>
                </a:extLst>
              </a:tr>
              <a:tr h="182906">
                <a:tc>
                  <a:txBody>
                    <a:bodyPr/>
                    <a:lstStyle/>
                    <a:p>
                      <a:pPr algn="l" fontAlgn="b"/>
                      <a:r>
                        <a:rPr lang="en-US" sz="1200" u="none" strike="noStrike" dirty="0">
                          <a:effectLst/>
                        </a:rPr>
                        <a:t>Bank Dividends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1,000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6"/>
                  </a:ext>
                </a:extLst>
              </a:tr>
              <a:tr h="182906">
                <a:tc>
                  <a:txBody>
                    <a:bodyPr/>
                    <a:lstStyle/>
                    <a:p>
                      <a:pPr algn="l" fontAlgn="b"/>
                      <a:r>
                        <a:rPr lang="en-US" sz="1200" u="none" strike="noStrike" dirty="0">
                          <a:effectLst/>
                        </a:rPr>
                        <a:t>Access Control Key Cards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200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7"/>
                  </a:ext>
                </a:extLst>
              </a:tr>
              <a:tr h="182906">
                <a:tc>
                  <a:txBody>
                    <a:bodyPr/>
                    <a:lstStyle/>
                    <a:p>
                      <a:pPr algn="l" fontAlgn="b"/>
                      <a:r>
                        <a:rPr lang="en-US" sz="1200" u="none" strike="noStrike" dirty="0">
                          <a:effectLst/>
                        </a:rPr>
                        <a:t>Reserve Accounts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sng" strike="noStrike" dirty="0">
                          <a:effectLst/>
                        </a:rPr>
                        <a:t>    54,312 </a:t>
                      </a:r>
                      <a:endParaRPr lang="en-US" sz="1200" b="0" i="0" u="sng"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8"/>
                  </a:ext>
                </a:extLst>
              </a:tr>
              <a:tr h="194143">
                <a:tc>
                  <a:txBody>
                    <a:bodyPr/>
                    <a:lstStyle/>
                    <a:p>
                      <a:pPr algn="l" fontAlgn="b"/>
                      <a:r>
                        <a:rPr lang="en-US" sz="1200" b="1" u="none" strike="noStrike" dirty="0">
                          <a:effectLst/>
                        </a:rPr>
                        <a:t>Total Estimated Revenues</a:t>
                      </a:r>
                      <a:endParaRPr lang="en-US" sz="1200" b="1" i="0" u="none" strike="noStrike" dirty="0">
                        <a:effectLst/>
                        <a:latin typeface="Arial" panose="020B0604020202020204" pitchFamily="34" charset="0"/>
                      </a:endParaRPr>
                    </a:p>
                  </a:txBody>
                  <a:tcPr marL="7726" marR="7726" marT="7726" marB="0" anchor="b"/>
                </a:tc>
                <a:tc>
                  <a:txBody>
                    <a:bodyPr/>
                    <a:lstStyle/>
                    <a:p>
                      <a:pPr algn="l" fontAlgn="b"/>
                      <a:r>
                        <a:rPr lang="en-US" sz="1200" b="1" u="none" strike="noStrike" dirty="0">
                          <a:effectLst/>
                        </a:rPr>
                        <a:t>  172,566 </a:t>
                      </a:r>
                      <a:endParaRPr lang="en-US" sz="1200" b="1"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09"/>
                  </a:ext>
                </a:extLst>
              </a:tr>
              <a:tr h="185318">
                <a:tc>
                  <a:txBody>
                    <a:bodyPr/>
                    <a:lstStyle/>
                    <a:p>
                      <a:pPr algn="l" fontAlgn="b"/>
                      <a:endParaRPr lang="en-US" sz="1200" b="0" i="0" u="none" strike="noStrike" dirty="0">
                        <a:effectLst/>
                        <a:latin typeface="Arial" panose="020B0604020202020204" pitchFamily="34" charset="0"/>
                      </a:endParaRPr>
                    </a:p>
                  </a:txBody>
                  <a:tcPr marL="7726" marR="7726" marT="7726" marB="0" anchor="b"/>
                </a:tc>
                <a:tc>
                  <a:txBody>
                    <a:bodyPr/>
                    <a:lstStyle/>
                    <a:p>
                      <a:pPr algn="l" fontAlgn="b"/>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0"/>
                  </a:ext>
                </a:extLst>
              </a:tr>
              <a:tr h="185318">
                <a:tc>
                  <a:txBody>
                    <a:bodyPr/>
                    <a:lstStyle/>
                    <a:p>
                      <a:pPr algn="l" fontAlgn="b"/>
                      <a:r>
                        <a:rPr lang="en-US" sz="1200" b="1" u="sng" strike="noStrike" dirty="0">
                          <a:effectLst/>
                        </a:rPr>
                        <a:t>Proposed Expenditures:</a:t>
                      </a:r>
                      <a:endParaRPr lang="en-US" sz="1200" b="1" i="0" u="sng" strike="noStrike" dirty="0">
                        <a:solidFill>
                          <a:srgbClr val="000000"/>
                        </a:solidFill>
                        <a:effectLst/>
                        <a:latin typeface="Arial" panose="020B0604020202020204" pitchFamily="34" charset="0"/>
                      </a:endParaRPr>
                    </a:p>
                  </a:txBody>
                  <a:tcPr marL="7726" marR="7726" marT="7726" marB="0" anchor="b"/>
                </a:tc>
                <a:tc>
                  <a:txBody>
                    <a:bodyPr/>
                    <a:lstStyle/>
                    <a:p>
                      <a:pPr algn="l" fontAlgn="b"/>
                      <a:endParaRPr lang="en-US" sz="1200" b="1" i="0" u="none" strike="noStrike" dirty="0">
                        <a:solidFill>
                          <a:srgbClr val="000000"/>
                        </a:solidFill>
                        <a:effectLst/>
                        <a:latin typeface="Arial" panose="020B0604020202020204" pitchFamily="34" charset="0"/>
                      </a:endParaRPr>
                    </a:p>
                  </a:txBody>
                  <a:tcPr marL="7726" marR="7726" marT="7726" marB="0" anchor="b"/>
                </a:tc>
                <a:extLst>
                  <a:ext uri="{0D108BD9-81ED-4DB2-BD59-A6C34878D82A}">
                    <a16:rowId xmlns:a16="http://schemas.microsoft.com/office/drawing/2014/main" val="10011"/>
                  </a:ext>
                </a:extLst>
              </a:tr>
              <a:tr h="182906">
                <a:tc>
                  <a:txBody>
                    <a:bodyPr/>
                    <a:lstStyle/>
                    <a:p>
                      <a:pPr algn="l" fontAlgn="b"/>
                      <a:r>
                        <a:rPr lang="en-US" sz="1200" u="none" strike="noStrike" dirty="0">
                          <a:effectLst/>
                        </a:rPr>
                        <a:t>Capital Improvements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40,167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2"/>
                  </a:ext>
                </a:extLst>
              </a:tr>
              <a:tr h="182906">
                <a:tc>
                  <a:txBody>
                    <a:bodyPr/>
                    <a:lstStyle/>
                    <a:p>
                      <a:pPr algn="l" fontAlgn="b"/>
                      <a:r>
                        <a:rPr lang="en-US" sz="1200" u="none" strike="noStrike" dirty="0">
                          <a:effectLst/>
                        </a:rPr>
                        <a:t>Clubhouse Maintenance</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1,500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3"/>
                  </a:ext>
                </a:extLst>
              </a:tr>
              <a:tr h="182906">
                <a:tc>
                  <a:txBody>
                    <a:bodyPr/>
                    <a:lstStyle/>
                    <a:p>
                      <a:pPr algn="l" fontAlgn="b"/>
                      <a:r>
                        <a:rPr lang="en-US" sz="1200" u="none" strike="noStrike" dirty="0">
                          <a:effectLst/>
                        </a:rPr>
                        <a:t>Common Asset Repair/Replace</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5,355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4"/>
                  </a:ext>
                </a:extLst>
              </a:tr>
              <a:tr h="182906">
                <a:tc>
                  <a:txBody>
                    <a:bodyPr/>
                    <a:lstStyle/>
                    <a:p>
                      <a:pPr algn="l" fontAlgn="b"/>
                      <a:r>
                        <a:rPr lang="en-US" sz="1200" u="none" strike="noStrike" dirty="0">
                          <a:effectLst/>
                        </a:rPr>
                        <a:t>Contingency Reserve</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50,444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5"/>
                  </a:ext>
                </a:extLst>
              </a:tr>
              <a:tr h="182906">
                <a:tc>
                  <a:txBody>
                    <a:bodyPr/>
                    <a:lstStyle/>
                    <a:p>
                      <a:pPr algn="l" fontAlgn="b"/>
                      <a:r>
                        <a:rPr lang="en-US" sz="1200" u="none" strike="noStrike" dirty="0">
                          <a:effectLst/>
                        </a:rPr>
                        <a:t> Harvest-Monrovia Water Authority </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5,000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6"/>
                  </a:ext>
                </a:extLst>
              </a:tr>
              <a:tr h="182906">
                <a:tc>
                  <a:txBody>
                    <a:bodyPr/>
                    <a:lstStyle/>
                    <a:p>
                      <a:pPr algn="l" fontAlgn="b"/>
                      <a:r>
                        <a:rPr lang="en-US" sz="1200" u="none" strike="noStrike" dirty="0">
                          <a:effectLst/>
                        </a:rPr>
                        <a:t> Huntsville Utilities </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8,000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7"/>
                  </a:ext>
                </a:extLst>
              </a:tr>
              <a:tr h="182906">
                <a:tc>
                  <a:txBody>
                    <a:bodyPr/>
                    <a:lstStyle/>
                    <a:p>
                      <a:pPr algn="l" fontAlgn="b"/>
                      <a:r>
                        <a:rPr lang="en-US" sz="1200" u="none" strike="noStrike" dirty="0">
                          <a:effectLst/>
                        </a:rPr>
                        <a:t> Insurance  </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6,200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8"/>
                  </a:ext>
                </a:extLst>
              </a:tr>
              <a:tr h="182906">
                <a:tc>
                  <a:txBody>
                    <a:bodyPr/>
                    <a:lstStyle/>
                    <a:p>
                      <a:pPr algn="l" fontAlgn="b"/>
                      <a:r>
                        <a:rPr lang="en-US" sz="1200" u="none" strike="noStrike" dirty="0">
                          <a:effectLst/>
                        </a:rPr>
                        <a:t>Internet/Website</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1,300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19"/>
                  </a:ext>
                </a:extLst>
              </a:tr>
              <a:tr h="182906">
                <a:tc>
                  <a:txBody>
                    <a:bodyPr/>
                    <a:lstStyle/>
                    <a:p>
                      <a:pPr algn="l" fontAlgn="b"/>
                      <a:r>
                        <a:rPr lang="en-US" sz="1200" u="none" strike="noStrike" dirty="0">
                          <a:effectLst/>
                        </a:rPr>
                        <a:t>Lawn /Common Area Maintenance</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37,000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0"/>
                  </a:ext>
                </a:extLst>
              </a:tr>
              <a:tr h="182906">
                <a:tc>
                  <a:txBody>
                    <a:bodyPr/>
                    <a:lstStyle/>
                    <a:p>
                      <a:pPr algn="l" fontAlgn="b"/>
                      <a:r>
                        <a:rPr lang="en-US" sz="1200" u="none" strike="noStrike" dirty="0">
                          <a:effectLst/>
                        </a:rPr>
                        <a:t>Legal Fees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1,500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1"/>
                  </a:ext>
                </a:extLst>
              </a:tr>
              <a:tr h="182906">
                <a:tc>
                  <a:txBody>
                    <a:bodyPr/>
                    <a:lstStyle/>
                    <a:p>
                      <a:pPr algn="l" fontAlgn="b"/>
                      <a:r>
                        <a:rPr lang="en-US" sz="1200" u="none" strike="noStrike" dirty="0">
                          <a:effectLst/>
                        </a:rPr>
                        <a:t>Miscellaneous/Office Supplies</a:t>
                      </a:r>
                      <a:endParaRPr lang="en-US" sz="1200" b="0" i="0" u="none" strike="noStrike" dirty="0">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800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2"/>
                  </a:ext>
                </a:extLst>
              </a:tr>
              <a:tr h="182906">
                <a:tc>
                  <a:txBody>
                    <a:bodyPr/>
                    <a:lstStyle/>
                    <a:p>
                      <a:pPr algn="l" fontAlgn="b"/>
                      <a:r>
                        <a:rPr lang="en-US" sz="1200" u="none" strike="noStrike">
                          <a:effectLst/>
                        </a:rPr>
                        <a:t>Pool Service/Supplies</a:t>
                      </a:r>
                      <a:endParaRPr lang="en-US" sz="1200" b="0" i="0" u="none" strike="noStrike">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10,000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3"/>
                  </a:ext>
                </a:extLst>
              </a:tr>
              <a:tr h="182906">
                <a:tc>
                  <a:txBody>
                    <a:bodyPr/>
                    <a:lstStyle/>
                    <a:p>
                      <a:pPr algn="l" fontAlgn="b"/>
                      <a:r>
                        <a:rPr lang="en-US" sz="1200" u="none" strike="noStrike">
                          <a:effectLst/>
                        </a:rPr>
                        <a:t>Property Tax</a:t>
                      </a:r>
                      <a:endParaRPr lang="en-US" sz="1200" b="0" i="0" u="none" strike="noStrike">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2,200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4"/>
                  </a:ext>
                </a:extLst>
              </a:tr>
              <a:tr h="182906">
                <a:tc>
                  <a:txBody>
                    <a:bodyPr/>
                    <a:lstStyle/>
                    <a:p>
                      <a:pPr algn="l" fontAlgn="b"/>
                      <a:r>
                        <a:rPr lang="en-US" sz="1200" u="none" strike="noStrike">
                          <a:effectLst/>
                        </a:rPr>
                        <a:t>Security Patrols</a:t>
                      </a:r>
                      <a:endParaRPr lang="en-US" sz="1200" b="0" i="0" u="none" strike="noStrike">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1,200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5"/>
                  </a:ext>
                </a:extLst>
              </a:tr>
              <a:tr h="182906">
                <a:tc>
                  <a:txBody>
                    <a:bodyPr/>
                    <a:lstStyle/>
                    <a:p>
                      <a:pPr algn="l" fontAlgn="b"/>
                      <a:r>
                        <a:rPr lang="en-US" sz="1200" u="none" strike="noStrike">
                          <a:effectLst/>
                        </a:rPr>
                        <a:t> Social Committee </a:t>
                      </a:r>
                      <a:endParaRPr lang="en-US" sz="1200" b="0" i="0" u="none" strike="noStrike">
                        <a:effectLst/>
                        <a:latin typeface="Arial" panose="020B0604020202020204" pitchFamily="34" charset="0"/>
                      </a:endParaRPr>
                    </a:p>
                  </a:txBody>
                  <a:tcPr marL="7726" marR="7726" marT="7726" marB="0" anchor="b"/>
                </a:tc>
                <a:tc>
                  <a:txBody>
                    <a:bodyPr/>
                    <a:lstStyle/>
                    <a:p>
                      <a:pPr algn="l" fontAlgn="b"/>
                      <a:r>
                        <a:rPr lang="en-US" sz="1200" u="none" strike="noStrike" dirty="0">
                          <a:effectLst/>
                        </a:rPr>
                        <a:t>      1,500 </a:t>
                      </a:r>
                      <a:endParaRPr lang="en-US" sz="1200" b="0"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6"/>
                  </a:ext>
                </a:extLst>
              </a:tr>
              <a:tr h="182906">
                <a:tc>
                  <a:txBody>
                    <a:bodyPr/>
                    <a:lstStyle/>
                    <a:p>
                      <a:pPr algn="l" fontAlgn="b"/>
                      <a:r>
                        <a:rPr lang="en-US" sz="1200" u="none" strike="noStrike">
                          <a:effectLst/>
                        </a:rPr>
                        <a:t> Tax Preparation </a:t>
                      </a:r>
                      <a:endParaRPr lang="en-US" sz="1200" b="0" i="0" u="none" strike="noStrike">
                        <a:effectLst/>
                        <a:latin typeface="Arial" panose="020B0604020202020204" pitchFamily="34" charset="0"/>
                      </a:endParaRPr>
                    </a:p>
                  </a:txBody>
                  <a:tcPr marL="7726" marR="7726" marT="7726" marB="0" anchor="b"/>
                </a:tc>
                <a:tc>
                  <a:txBody>
                    <a:bodyPr/>
                    <a:lstStyle/>
                    <a:p>
                      <a:pPr algn="l" fontAlgn="b"/>
                      <a:r>
                        <a:rPr lang="en-US" sz="1200" u="sng" strike="noStrike" dirty="0">
                          <a:effectLst/>
                        </a:rPr>
                        <a:t>         400 </a:t>
                      </a:r>
                      <a:endParaRPr lang="en-US" sz="1200" b="0" i="0" u="sng"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7"/>
                  </a:ext>
                </a:extLst>
              </a:tr>
              <a:tr h="194143">
                <a:tc>
                  <a:txBody>
                    <a:bodyPr/>
                    <a:lstStyle/>
                    <a:p>
                      <a:pPr algn="l" fontAlgn="b"/>
                      <a:r>
                        <a:rPr lang="en-US" sz="1200" b="1" u="none" strike="noStrike" dirty="0">
                          <a:effectLst/>
                        </a:rPr>
                        <a:t>Total Proposed Expenditures:</a:t>
                      </a:r>
                      <a:endParaRPr lang="en-US" sz="1200" b="1" i="0" u="none" strike="noStrike" dirty="0">
                        <a:effectLst/>
                        <a:latin typeface="Arial" panose="020B0604020202020204" pitchFamily="34" charset="0"/>
                      </a:endParaRPr>
                    </a:p>
                  </a:txBody>
                  <a:tcPr marL="7726" marR="7726" marT="7726" marB="0" anchor="b"/>
                </a:tc>
                <a:tc>
                  <a:txBody>
                    <a:bodyPr/>
                    <a:lstStyle/>
                    <a:p>
                      <a:pPr algn="l" fontAlgn="b"/>
                      <a:r>
                        <a:rPr lang="en-US" sz="1200" b="1" u="none" strike="noStrike" dirty="0">
                          <a:effectLst/>
                        </a:rPr>
                        <a:t>  172,566 </a:t>
                      </a:r>
                      <a:endParaRPr lang="en-US" sz="1200" b="1" i="0" u="none" strike="noStrike" dirty="0">
                        <a:effectLst/>
                        <a:latin typeface="Arial" panose="020B0604020202020204" pitchFamily="34" charset="0"/>
                      </a:endParaRPr>
                    </a:p>
                  </a:txBody>
                  <a:tcPr marL="7726" marR="7726" marT="7726" marB="0" anchor="b"/>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37930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628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Grounds/Facilities Report</a:t>
            </a:r>
          </a:p>
        </p:txBody>
      </p:sp>
      <p:sp>
        <p:nvSpPr>
          <p:cNvPr id="3" name="Content Placeholder 2"/>
          <p:cNvSpPr>
            <a:spLocks noGrp="1"/>
          </p:cNvSpPr>
          <p:nvPr>
            <p:ph sz="quarter" idx="1"/>
          </p:nvPr>
        </p:nvSpPr>
        <p:spPr>
          <a:xfrm>
            <a:off x="152400" y="1371600"/>
            <a:ext cx="8610600" cy="4343400"/>
          </a:xfrm>
        </p:spPr>
        <p:txBody>
          <a:bodyPr>
            <a:normAutofit/>
          </a:bodyPr>
          <a:lstStyle/>
          <a:p>
            <a:pPr lvl="1"/>
            <a:r>
              <a:rPr lang="en-US" sz="2200" i="1" dirty="0">
                <a:latin typeface="Calibri" panose="020F0502020204030204" pitchFamily="34" charset="0"/>
              </a:rPr>
              <a:t>Lawn Maintenance</a:t>
            </a:r>
          </a:p>
          <a:p>
            <a:pPr lvl="1"/>
            <a:r>
              <a:rPr lang="en-US" sz="2200" i="1" dirty="0">
                <a:latin typeface="Calibri" panose="020F0502020204030204" pitchFamily="34" charset="0"/>
              </a:rPr>
              <a:t>2018 - 2019 Improvements</a:t>
            </a:r>
          </a:p>
          <a:p>
            <a:pPr lvl="1"/>
            <a:r>
              <a:rPr lang="en-US" sz="2200" i="1" dirty="0">
                <a:latin typeface="Calibri" panose="020F0502020204030204" pitchFamily="34" charset="0"/>
              </a:rPr>
              <a:t>2018 - 2019 Repairs </a:t>
            </a:r>
          </a:p>
          <a:p>
            <a:pPr lvl="1"/>
            <a:r>
              <a:rPr lang="en-US" sz="2200" i="1" dirty="0">
                <a:latin typeface="Calibri" panose="020F0502020204030204" pitchFamily="34" charset="0"/>
              </a:rPr>
              <a:t>2020 Projects</a:t>
            </a:r>
          </a:p>
          <a:p>
            <a:pPr marL="320040" lvl="1" indent="0">
              <a:buNone/>
            </a:pPr>
            <a:endParaRPr lang="en-US" sz="2200" i="1" dirty="0">
              <a:latin typeface="Calibri" panose="020F0502020204030204" pitchFamily="34" charset="0"/>
            </a:endParaRPr>
          </a:p>
          <a:p>
            <a:pPr>
              <a:buNone/>
            </a:pPr>
            <a:endParaRPr lang="en-US" dirty="0"/>
          </a:p>
        </p:txBody>
      </p:sp>
      <p:pic>
        <p:nvPicPr>
          <p:cNvPr id="4"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Tree>
    <p:extLst>
      <p:ext uri="{BB962C8B-B14F-4D97-AF65-F5344CB8AC3E}">
        <p14:creationId xmlns:p14="http://schemas.microsoft.com/office/powerpoint/2010/main" val="299083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cstate="print">
            <a:lum bright="10000" contrast="10000"/>
          </a:blip>
          <a:srcRect/>
          <a:stretch>
            <a:fillRect/>
          </a:stretch>
        </p:blipFill>
        <p:spPr bwMode="auto">
          <a:xfrm>
            <a:off x="6794573" y="3106059"/>
            <a:ext cx="804787" cy="757024"/>
          </a:xfrm>
          <a:prstGeom prst="rect">
            <a:avLst/>
          </a:prstGeom>
          <a:noFill/>
          <a:ln w="9525">
            <a:noFill/>
            <a:miter lim="800000"/>
            <a:headEnd/>
            <a:tailEnd/>
          </a:ln>
        </p:spPr>
      </p:pic>
      <p:pic>
        <p:nvPicPr>
          <p:cNvPr id="8" name="Picture 4"/>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a:stretch>
            <a:fillRect/>
          </a:stretch>
        </p:blipFill>
        <p:spPr bwMode="auto">
          <a:xfrm>
            <a:off x="1934757" y="4021872"/>
            <a:ext cx="7209244" cy="2836128"/>
          </a:xfrm>
          <a:prstGeom prst="rect">
            <a:avLst/>
          </a:prstGeom>
          <a:noFill/>
          <a:ln w="9525">
            <a:noFill/>
            <a:miter lim="800000"/>
            <a:headEnd/>
            <a:tailEnd/>
          </a:ln>
        </p:spPr>
      </p:pic>
      <p:pic>
        <p:nvPicPr>
          <p:cNvPr id="9" name="Picture 3"/>
          <p:cNvPicPr>
            <a:picLocks noChangeAspect="1" noChangeArrowheads="1"/>
          </p:cNvPicPr>
          <p:nvPr/>
        </p:nvPicPr>
        <p:blipFill>
          <a:blip r:embed="rId4" cstate="print">
            <a:clrChange>
              <a:clrFrom>
                <a:srgbClr val="FFFFFF"/>
              </a:clrFrom>
              <a:clrTo>
                <a:srgbClr val="FFFFFF">
                  <a:alpha val="0"/>
                </a:srgbClr>
              </a:clrTo>
            </a:clrChange>
            <a:lum bright="10000" contrast="10000"/>
          </a:blip>
          <a:srcRect b="1689"/>
          <a:stretch>
            <a:fillRect/>
          </a:stretch>
        </p:blipFill>
        <p:spPr bwMode="auto">
          <a:xfrm>
            <a:off x="437" y="2450075"/>
            <a:ext cx="6356027" cy="4117974"/>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lum bright="10000" contrast="10000"/>
          </a:blip>
          <a:srcRect/>
          <a:stretch>
            <a:fillRect/>
          </a:stretch>
        </p:blipFill>
        <p:spPr bwMode="auto">
          <a:xfrm>
            <a:off x="20971" y="6420998"/>
            <a:ext cx="5823210" cy="398402"/>
          </a:xfrm>
          <a:prstGeom prst="rect">
            <a:avLst/>
          </a:prstGeom>
          <a:noFill/>
          <a:ln w="9525">
            <a:noFill/>
            <a:miter lim="800000"/>
            <a:headEnd/>
            <a:tailEnd/>
          </a:ln>
        </p:spPr>
      </p:pic>
      <p:pic>
        <p:nvPicPr>
          <p:cNvPr id="11" name="Picture 6"/>
          <p:cNvPicPr>
            <a:picLocks noChangeAspect="1" noChangeArrowheads="1"/>
          </p:cNvPicPr>
          <p:nvPr/>
        </p:nvPicPr>
        <p:blipFill>
          <a:blip r:embed="rId6" cstate="print">
            <a:lum bright="10000" contrast="10000"/>
          </a:blip>
          <a:srcRect/>
          <a:stretch>
            <a:fillRect/>
          </a:stretch>
        </p:blipFill>
        <p:spPr bwMode="auto">
          <a:xfrm>
            <a:off x="3903257" y="3403519"/>
            <a:ext cx="4308277" cy="3305460"/>
          </a:xfrm>
          <a:prstGeom prst="rect">
            <a:avLst/>
          </a:prstGeom>
          <a:noFill/>
          <a:ln w="9525">
            <a:noFill/>
            <a:miter lim="800000"/>
            <a:headEnd/>
            <a:tailEnd/>
          </a:ln>
        </p:spPr>
      </p:pic>
      <p:pic>
        <p:nvPicPr>
          <p:cNvPr id="12" name="Picture 7"/>
          <p:cNvPicPr>
            <a:picLocks noChangeAspect="1" noChangeArrowheads="1"/>
          </p:cNvPicPr>
          <p:nvPr/>
        </p:nvPicPr>
        <p:blipFill>
          <a:blip r:embed="rId7" cstate="print">
            <a:lum bright="10000" contrast="10000"/>
          </a:blip>
          <a:srcRect/>
          <a:stretch>
            <a:fillRect/>
          </a:stretch>
        </p:blipFill>
        <p:spPr bwMode="auto">
          <a:xfrm>
            <a:off x="5223218" y="2943724"/>
            <a:ext cx="1587387" cy="1119644"/>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lum bright="10000" contrast="10000"/>
          </a:blip>
          <a:srcRect/>
          <a:stretch>
            <a:fillRect/>
          </a:stretch>
        </p:blipFill>
        <p:spPr bwMode="auto">
          <a:xfrm>
            <a:off x="26282" y="6459918"/>
            <a:ext cx="2533295" cy="396791"/>
          </a:xfrm>
          <a:prstGeom prst="rect">
            <a:avLst/>
          </a:prstGeom>
          <a:noFill/>
          <a:ln w="9525">
            <a:noFill/>
            <a:miter lim="800000"/>
            <a:headEnd/>
            <a:tailEnd/>
          </a:ln>
        </p:spPr>
      </p:pic>
      <p:cxnSp>
        <p:nvCxnSpPr>
          <p:cNvPr id="14" name="Straight Connector 13"/>
          <p:cNvCxnSpPr/>
          <p:nvPr/>
        </p:nvCxnSpPr>
        <p:spPr>
          <a:xfrm flipV="1">
            <a:off x="7599360" y="6747664"/>
            <a:ext cx="1476401" cy="1027"/>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81554" y="5737856"/>
            <a:ext cx="714447" cy="502126"/>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38222" y="6369164"/>
            <a:ext cx="737538" cy="838"/>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402050" y="5700123"/>
            <a:ext cx="126689" cy="441403"/>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36004" y="4763385"/>
            <a:ext cx="651653" cy="572464"/>
          </a:xfrm>
          <a:prstGeom prst="rect">
            <a:avLst/>
          </a:prstGeom>
          <a:solidFill>
            <a:schemeClr val="bg1"/>
          </a:solidFill>
          <a:ln w="28575">
            <a:solidFill>
              <a:srgbClr val="00B0F0"/>
            </a:solidFill>
          </a:ln>
        </p:spPr>
        <p:txBody>
          <a:bodyPr wrap="none" lIns="9144" tIns="9144" rIns="9144" bIns="9144" rtlCol="0">
            <a:spAutoFit/>
          </a:bodyPr>
          <a:lstStyle/>
          <a:p>
            <a:pPr algn="ctr"/>
            <a:r>
              <a:rPr lang="en-US" dirty="0"/>
              <a:t>Club</a:t>
            </a:r>
          </a:p>
          <a:p>
            <a:pPr algn="ctr"/>
            <a:r>
              <a:rPr lang="en-US" dirty="0"/>
              <a:t> House </a:t>
            </a:r>
          </a:p>
        </p:txBody>
      </p:sp>
      <p:cxnSp>
        <p:nvCxnSpPr>
          <p:cNvPr id="21" name="Straight Arrow Connector 20"/>
          <p:cNvCxnSpPr>
            <a:stCxn id="20" idx="2"/>
          </p:cNvCxnSpPr>
          <p:nvPr/>
        </p:nvCxnSpPr>
        <p:spPr>
          <a:xfrm flipH="1">
            <a:off x="6911166" y="5335849"/>
            <a:ext cx="250665" cy="8523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76568" y="4586964"/>
            <a:ext cx="428839" cy="31745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53346" y="4108732"/>
            <a:ext cx="432337" cy="463268"/>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191001" y="4383493"/>
            <a:ext cx="368687" cy="56950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58712" y="4135434"/>
            <a:ext cx="345353" cy="30001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67784" y="3665136"/>
            <a:ext cx="104780" cy="742915"/>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81201" y="3717235"/>
            <a:ext cx="5053" cy="791827"/>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427518" y="4563204"/>
            <a:ext cx="583577" cy="44282"/>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60759" y="4383493"/>
            <a:ext cx="261199" cy="188509"/>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67783" y="3633174"/>
            <a:ext cx="943311" cy="24426"/>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050" y="6239982"/>
            <a:ext cx="0" cy="6032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57" name="Picture 10" descr="C:\Users\stilwellke\AppData\Local\Microsoft\Windows\Temporary Internet Files\Content.IE5\ZLW478K1\MC900239015[1].wmf"/>
          <p:cNvPicPr>
            <a:picLocks noChangeAspect="1" noChangeArrowheads="1"/>
          </p:cNvPicPr>
          <p:nvPr/>
        </p:nvPicPr>
        <p:blipFill>
          <a:blip r:embed="rId9" cstate="print"/>
          <a:srcRect/>
          <a:stretch>
            <a:fillRect/>
          </a:stretch>
        </p:blipFill>
        <p:spPr bwMode="auto">
          <a:xfrm>
            <a:off x="8278124" y="3035214"/>
            <a:ext cx="797637" cy="970059"/>
          </a:xfrm>
          <a:prstGeom prst="rect">
            <a:avLst/>
          </a:prstGeom>
          <a:noFill/>
        </p:spPr>
      </p:pic>
      <p:cxnSp>
        <p:nvCxnSpPr>
          <p:cNvPr id="83" name="Straight Connector 82"/>
          <p:cNvCxnSpPr/>
          <p:nvPr/>
        </p:nvCxnSpPr>
        <p:spPr>
          <a:xfrm flipV="1">
            <a:off x="8338222" y="5762000"/>
            <a:ext cx="0" cy="65900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7520518" y="5673815"/>
            <a:ext cx="817706" cy="88184"/>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340775" y="5730190"/>
            <a:ext cx="2020496" cy="427908"/>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96001" y="6231331"/>
            <a:ext cx="1100965" cy="140208"/>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7161829" y="6380354"/>
            <a:ext cx="458172" cy="37465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103" name="Title 1"/>
          <p:cNvSpPr>
            <a:spLocks noGrp="1"/>
          </p:cNvSpPr>
          <p:nvPr>
            <p:ph type="title"/>
          </p:nvPr>
        </p:nvSpPr>
        <p:spPr>
          <a:xfrm>
            <a:off x="1096358" y="304802"/>
            <a:ext cx="7143751" cy="770994"/>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Grounds/Facilities Report</a:t>
            </a:r>
          </a:p>
        </p:txBody>
      </p:sp>
      <p:pic>
        <p:nvPicPr>
          <p:cNvPr id="104" name="Picture 6"/>
          <p:cNvPicPr>
            <a:picLocks noChangeAspect="1" noChangeArrowheads="1"/>
          </p:cNvPicPr>
          <p:nvPr/>
        </p:nvPicPr>
        <p:blipFill>
          <a:blip r:embed="rId10" cstate="print"/>
          <a:srcRect l="42969" t="32292" r="24219" b="15625"/>
          <a:stretch>
            <a:fillRect/>
          </a:stretch>
        </p:blipFill>
        <p:spPr bwMode="auto">
          <a:xfrm>
            <a:off x="152400" y="304801"/>
            <a:ext cx="762000" cy="907143"/>
          </a:xfrm>
          <a:prstGeom prst="rect">
            <a:avLst/>
          </a:prstGeom>
          <a:noFill/>
          <a:ln w="9525">
            <a:noFill/>
            <a:miter lim="800000"/>
            <a:headEnd/>
            <a:tailEnd/>
          </a:ln>
        </p:spPr>
      </p:pic>
      <p:sp>
        <p:nvSpPr>
          <p:cNvPr id="65" name="Rectangle 64"/>
          <p:cNvSpPr/>
          <p:nvPr/>
        </p:nvSpPr>
        <p:spPr>
          <a:xfrm>
            <a:off x="273575" y="1314623"/>
            <a:ext cx="8108425" cy="861774"/>
          </a:xfrm>
          <a:prstGeom prst="rect">
            <a:avLst/>
          </a:prstGeom>
        </p:spPr>
        <p:txBody>
          <a:bodyPr wrap="square">
            <a:spAutoFit/>
          </a:bodyPr>
          <a:lstStyle/>
          <a:p>
            <a:r>
              <a:rPr lang="en-US" sz="2800" b="1" i="1" dirty="0">
                <a:latin typeface="Calibri" panose="020F0502020204030204" pitchFamily="34" charset="0"/>
              </a:rPr>
              <a:t>Lawn Maintenance</a:t>
            </a:r>
          </a:p>
          <a:p>
            <a:pPr lvl="1"/>
            <a:r>
              <a:rPr lang="en-US" sz="2200" i="1" dirty="0">
                <a:latin typeface="Calibri" panose="020F0502020204030204" pitchFamily="34" charset="0"/>
              </a:rPr>
              <a:t>Covers approximately 18 Acres, 3 Ponds, 4 Islands, 1 Round-about  </a:t>
            </a:r>
          </a:p>
        </p:txBody>
      </p:sp>
    </p:spTree>
    <p:extLst>
      <p:ext uri="{BB962C8B-B14F-4D97-AF65-F5344CB8AC3E}">
        <p14:creationId xmlns:p14="http://schemas.microsoft.com/office/powerpoint/2010/main" val="124994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017" y="1325878"/>
            <a:ext cx="8281183" cy="4693922"/>
          </a:xfrm>
        </p:spPr>
        <p:txBody>
          <a:bodyPr>
            <a:normAutofit/>
          </a:bodyPr>
          <a:lstStyle/>
          <a:p>
            <a:r>
              <a:rPr lang="en-US" sz="2400" b="1" i="1" dirty="0">
                <a:latin typeface="Calibri" panose="020F0502020204030204" pitchFamily="34" charset="0"/>
              </a:rPr>
              <a:t>Grounds Contract</a:t>
            </a:r>
          </a:p>
          <a:p>
            <a:pPr lvl="1"/>
            <a:r>
              <a:rPr lang="en-US" sz="2000" i="1" dirty="0">
                <a:latin typeface="Calibri" pitchFamily="34" charset="0"/>
              </a:rPr>
              <a:t>Lawn Maintenance – Cut &amp; Trim Grass weekly in growing season; edge walks; keep leaves &amp; trash picked up bi-weekly during Fall &amp; Winter months </a:t>
            </a:r>
          </a:p>
          <a:p>
            <a:pPr lvl="1"/>
            <a:r>
              <a:rPr lang="en-US" sz="2000" i="1" dirty="0">
                <a:latin typeface="Calibri" pitchFamily="34" charset="0"/>
              </a:rPr>
              <a:t>Prune Shrubs, Provided Spring Mulch Shrub &amp; lawn care, install annual flowers (Spring &amp; Fall) Irrigation adjustments (Spring &amp; Winterize in Fall) </a:t>
            </a:r>
          </a:p>
          <a:p>
            <a:pPr lvl="1"/>
            <a:r>
              <a:rPr lang="en-US" sz="2000" i="1" dirty="0">
                <a:latin typeface="Calibri" pitchFamily="34" charset="0"/>
              </a:rPr>
              <a:t>Back Lake – Cut grass weekly in growing season; bi-weekly clean up in Fall &amp; winter months; bush hog back area up to 5 times/per year (as needed)</a:t>
            </a:r>
          </a:p>
          <a:p>
            <a:pPr lvl="1"/>
            <a:r>
              <a:rPr lang="en-US" sz="2000" i="1" dirty="0">
                <a:latin typeface="Calibri" pitchFamily="34" charset="0"/>
              </a:rPr>
              <a:t>HOA’s Largest Expense</a:t>
            </a:r>
          </a:p>
          <a:p>
            <a:pPr lvl="1"/>
            <a:r>
              <a:rPr lang="en-US" sz="2000" i="1" dirty="0">
                <a:latin typeface="Calibri" pitchFamily="34" charset="0"/>
              </a:rPr>
              <a:t>New Contract awarded October 1</a:t>
            </a:r>
            <a:r>
              <a:rPr lang="en-US" sz="2000" i="1" baseline="30000" dirty="0">
                <a:latin typeface="Calibri" pitchFamily="34" charset="0"/>
              </a:rPr>
              <a:t>st</a:t>
            </a:r>
            <a:r>
              <a:rPr lang="en-US" sz="2000" i="1" dirty="0">
                <a:latin typeface="Calibri" pitchFamily="34" charset="0"/>
              </a:rPr>
              <a:t> to </a:t>
            </a:r>
            <a:r>
              <a:rPr lang="en-US" sz="2000" b="1" i="1" u="sng" dirty="0" err="1">
                <a:latin typeface="Calibri" pitchFamily="34" charset="0"/>
              </a:rPr>
              <a:t>Epp</a:t>
            </a:r>
            <a:r>
              <a:rPr lang="en-US" sz="2000" b="1" i="1" u="sng" dirty="0">
                <a:latin typeface="Calibri" pitchFamily="34" charset="0"/>
              </a:rPr>
              <a:t> Lawn and Landscaping</a:t>
            </a:r>
            <a:endParaRPr lang="en-US" sz="1600" b="1" i="1" u="sng" dirty="0">
              <a:latin typeface="Calibri" pitchFamily="34" charset="0"/>
            </a:endParaRPr>
          </a:p>
        </p:txBody>
      </p:sp>
      <p:pic>
        <p:nvPicPr>
          <p:cNvPr id="4"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
        <p:nvSpPr>
          <p:cNvPr id="6" name="Title 1"/>
          <p:cNvSpPr>
            <a:spLocks noGrp="1"/>
          </p:cNvSpPr>
          <p:nvPr>
            <p:ph type="title"/>
          </p:nvPr>
        </p:nvSpPr>
        <p:spPr>
          <a:xfrm>
            <a:off x="990600" y="457200"/>
            <a:ext cx="71628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Grounds/Facilities Report</a:t>
            </a:r>
          </a:p>
        </p:txBody>
      </p:sp>
    </p:spTree>
    <p:extLst>
      <p:ext uri="{BB962C8B-B14F-4D97-AF65-F5344CB8AC3E}">
        <p14:creationId xmlns:p14="http://schemas.microsoft.com/office/powerpoint/2010/main" val="105510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7878" y="1262062"/>
            <a:ext cx="8137922" cy="5138738"/>
          </a:xfrm>
        </p:spPr>
        <p:txBody>
          <a:bodyPr>
            <a:normAutofit/>
          </a:bodyPr>
          <a:lstStyle/>
          <a:p>
            <a:r>
              <a:rPr lang="en-US" sz="2400" b="1" i="1" dirty="0">
                <a:latin typeface="Calibri" panose="020F0502020204030204" pitchFamily="34" charset="0"/>
              </a:rPr>
              <a:t>Improvements:</a:t>
            </a:r>
          </a:p>
          <a:p>
            <a:pPr lvl="1"/>
            <a:r>
              <a:rPr lang="en-US" sz="2000" i="1" dirty="0">
                <a:latin typeface="Calibri" panose="020F0502020204030204" pitchFamily="34" charset="0"/>
              </a:rPr>
              <a:t>New Contract awarded to America Swimming Pool (ASP).</a:t>
            </a:r>
          </a:p>
          <a:p>
            <a:pPr lvl="1"/>
            <a:r>
              <a:rPr lang="en-US" sz="2000" i="1" dirty="0">
                <a:latin typeface="Calibri" panose="020F0502020204030204" pitchFamily="34" charset="0"/>
              </a:rPr>
              <a:t>New Contract awarded for cleaning of clubhouse and restrooms.</a:t>
            </a:r>
          </a:p>
          <a:p>
            <a:pPr lvl="1"/>
            <a:r>
              <a:rPr lang="en-US" sz="2000" i="1" dirty="0">
                <a:latin typeface="Calibri" panose="020F0502020204030204" pitchFamily="34" charset="0"/>
              </a:rPr>
              <a:t>Refinished wood floors at the clubhouse.</a:t>
            </a:r>
          </a:p>
          <a:p>
            <a:pPr lvl="1"/>
            <a:r>
              <a:rPr lang="en-US" sz="2000" i="1" dirty="0">
                <a:latin typeface="Calibri" panose="020F0502020204030204" pitchFamily="34" charset="0"/>
              </a:rPr>
              <a:t>Installation of  five Motion Detection Lights on Clubhouse and pool.</a:t>
            </a:r>
          </a:p>
          <a:p>
            <a:pPr lvl="1"/>
            <a:r>
              <a:rPr lang="en-US" sz="2000" i="1" dirty="0">
                <a:latin typeface="Calibri" panose="020F0502020204030204" pitchFamily="34" charset="0"/>
              </a:rPr>
              <a:t>Playground – New Swing, Jungle Gym Repaired, and New Picnic Table.</a:t>
            </a:r>
          </a:p>
          <a:p>
            <a:pPr lvl="1"/>
            <a:r>
              <a:rPr lang="en-US" sz="2000" i="1" dirty="0">
                <a:latin typeface="Calibri" panose="020F0502020204030204" pitchFamily="34" charset="0"/>
              </a:rPr>
              <a:t>Five new rugs, Credenza and Kitchen Chairs purchased and installed at the Clubhouse.</a:t>
            </a:r>
          </a:p>
          <a:p>
            <a:pPr lvl="1"/>
            <a:r>
              <a:rPr lang="en-US" sz="2000" i="1" dirty="0">
                <a:latin typeface="Calibri" panose="020F0502020204030204" pitchFamily="34" charset="0"/>
              </a:rPr>
              <a:t>Two new trees planted in the front north pond.</a:t>
            </a:r>
          </a:p>
          <a:p>
            <a:pPr lvl="1"/>
            <a:r>
              <a:rPr lang="en-US" sz="2000" i="1" dirty="0">
                <a:latin typeface="Calibri" panose="020F0502020204030204" pitchFamily="34" charset="0"/>
              </a:rPr>
              <a:t>Storage racks installed in Pool Pump House for all pool furniture.</a:t>
            </a:r>
          </a:p>
          <a:p>
            <a:pPr lvl="1"/>
            <a:r>
              <a:rPr lang="en-US" sz="2000" i="1" dirty="0">
                <a:latin typeface="Calibri" panose="020F0502020204030204" pitchFamily="34" charset="0"/>
              </a:rPr>
              <a:t>All Locks replaced and rekeyed at clubhouse. Installed new locks on pool pump house.</a:t>
            </a:r>
          </a:p>
          <a:p>
            <a:pPr lvl="1"/>
            <a:r>
              <a:rPr lang="en-US" sz="2000" i="1" dirty="0">
                <a:latin typeface="Calibri" panose="020F0502020204030204" pitchFamily="34" charset="0"/>
              </a:rPr>
              <a:t>Purchased New Sidewalk sign to announce community events.</a:t>
            </a:r>
          </a:p>
          <a:p>
            <a:pPr lvl="1"/>
            <a:endParaRPr lang="en-US" sz="1600" i="1" dirty="0">
              <a:latin typeface="Calibri" panose="020F0502020204030204" pitchFamily="34" charset="0"/>
            </a:endParaRPr>
          </a:p>
          <a:p>
            <a:pPr marL="320040" lvl="1" indent="0">
              <a:buNone/>
            </a:pPr>
            <a:endParaRPr lang="en-US" sz="2000" i="1" dirty="0">
              <a:latin typeface="Calibri" panose="020F0502020204030204" pitchFamily="34" charset="0"/>
            </a:endParaRPr>
          </a:p>
          <a:p>
            <a:endParaRPr lang="en-US" dirty="0"/>
          </a:p>
        </p:txBody>
      </p:sp>
      <p:pic>
        <p:nvPicPr>
          <p:cNvPr id="4"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
        <p:nvSpPr>
          <p:cNvPr id="6" name="Title 1"/>
          <p:cNvSpPr>
            <a:spLocks noGrp="1"/>
          </p:cNvSpPr>
          <p:nvPr>
            <p:ph type="title"/>
          </p:nvPr>
        </p:nvSpPr>
        <p:spPr>
          <a:xfrm>
            <a:off x="990600" y="457200"/>
            <a:ext cx="71628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Grounds/Facilities Report</a:t>
            </a:r>
          </a:p>
        </p:txBody>
      </p:sp>
    </p:spTree>
    <p:extLst>
      <p:ext uri="{BB962C8B-B14F-4D97-AF65-F5344CB8AC3E}">
        <p14:creationId xmlns:p14="http://schemas.microsoft.com/office/powerpoint/2010/main" val="301305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7878" y="1262062"/>
            <a:ext cx="8137922" cy="5138738"/>
          </a:xfrm>
        </p:spPr>
        <p:txBody>
          <a:bodyPr>
            <a:normAutofit/>
          </a:bodyPr>
          <a:lstStyle/>
          <a:p>
            <a:r>
              <a:rPr lang="en-US" sz="2400" b="1" i="1" dirty="0">
                <a:latin typeface="Calibri" panose="020F0502020204030204" pitchFamily="34" charset="0"/>
              </a:rPr>
              <a:t>Repairs and Routine Maintenance:</a:t>
            </a:r>
          </a:p>
          <a:p>
            <a:pPr lvl="1"/>
            <a:r>
              <a:rPr lang="en-US" sz="2000" i="1" dirty="0">
                <a:latin typeface="Calibri" panose="020F0502020204030204" pitchFamily="34" charset="0"/>
              </a:rPr>
              <a:t>Replacement of Pool Pump on main pool with a Variable Speed Pump.</a:t>
            </a:r>
          </a:p>
          <a:p>
            <a:pPr lvl="1"/>
            <a:r>
              <a:rPr lang="en-US" sz="2000" i="1" dirty="0">
                <a:latin typeface="Calibri" panose="020F0502020204030204" pitchFamily="34" charset="0"/>
              </a:rPr>
              <a:t>Repair multiple leaks in Main Pool.</a:t>
            </a:r>
          </a:p>
          <a:p>
            <a:pPr lvl="1"/>
            <a:r>
              <a:rPr lang="en-US" sz="2000" i="1" dirty="0">
                <a:latin typeface="Calibri" panose="020F0502020204030204" pitchFamily="34" charset="0"/>
              </a:rPr>
              <a:t>Repair Drain on Baby Pool.</a:t>
            </a:r>
          </a:p>
          <a:p>
            <a:pPr lvl="1"/>
            <a:r>
              <a:rPr lang="en-US" sz="2000" i="1" dirty="0">
                <a:latin typeface="Calibri" panose="020F0502020204030204" pitchFamily="34" charset="0"/>
              </a:rPr>
              <a:t>Roof Repair, Gutters Cleaned, Gates and Fans repaired at Clubhouse.</a:t>
            </a:r>
          </a:p>
          <a:p>
            <a:pPr lvl="1"/>
            <a:r>
              <a:rPr lang="en-US" sz="2000" i="1" dirty="0">
                <a:latin typeface="Calibri" panose="020F0502020204030204" pitchFamily="34" charset="0"/>
              </a:rPr>
              <a:t>Sprinkler system repaired.</a:t>
            </a:r>
          </a:p>
          <a:p>
            <a:pPr lvl="1"/>
            <a:r>
              <a:rPr lang="en-US" sz="2000" i="1" dirty="0">
                <a:latin typeface="Calibri" panose="020F0502020204030204" pitchFamily="34" charset="0"/>
              </a:rPr>
              <a:t>Center Island Tree and Branch removal and cleanup.</a:t>
            </a:r>
          </a:p>
          <a:p>
            <a:pPr lvl="1"/>
            <a:r>
              <a:rPr lang="en-US" sz="2000" i="1" dirty="0">
                <a:latin typeface="Calibri" panose="020F0502020204030204" pitchFamily="34" charset="0"/>
              </a:rPr>
              <a:t>Installation of No Parking signs on North and South pond areas.</a:t>
            </a:r>
          </a:p>
          <a:p>
            <a:pPr lvl="1"/>
            <a:r>
              <a:rPr lang="en-US" sz="2000" i="1" dirty="0">
                <a:latin typeface="Calibri" panose="020F0502020204030204" pitchFamily="34" charset="0"/>
              </a:rPr>
              <a:t>Parking lot striping.</a:t>
            </a:r>
          </a:p>
          <a:p>
            <a:pPr lvl="1"/>
            <a:r>
              <a:rPr lang="en-US" sz="2000" i="1" dirty="0">
                <a:latin typeface="Calibri" panose="020F0502020204030204" pitchFamily="34" charset="0"/>
              </a:rPr>
              <a:t>Repaired light switch, net supports and installed new trash can in tennis court.</a:t>
            </a:r>
          </a:p>
          <a:p>
            <a:pPr lvl="1"/>
            <a:endParaRPr lang="en-US" sz="2000" i="1" dirty="0">
              <a:latin typeface="Calibri" panose="020F0502020204030204" pitchFamily="34" charset="0"/>
            </a:endParaRPr>
          </a:p>
          <a:p>
            <a:pPr lvl="1"/>
            <a:endParaRPr lang="en-US" sz="2000" i="1" dirty="0">
              <a:latin typeface="Calibri" panose="020F0502020204030204" pitchFamily="34" charset="0"/>
            </a:endParaRPr>
          </a:p>
          <a:p>
            <a:pPr lvl="1"/>
            <a:endParaRPr lang="en-US" sz="1600" i="1" dirty="0">
              <a:latin typeface="Calibri" panose="020F0502020204030204" pitchFamily="34" charset="0"/>
            </a:endParaRPr>
          </a:p>
          <a:p>
            <a:pPr marL="320040" lvl="1" indent="0">
              <a:buNone/>
            </a:pPr>
            <a:endParaRPr lang="en-US" sz="2000" i="1" dirty="0">
              <a:latin typeface="Calibri" panose="020F0502020204030204" pitchFamily="34" charset="0"/>
            </a:endParaRPr>
          </a:p>
          <a:p>
            <a:endParaRPr lang="en-US" dirty="0"/>
          </a:p>
        </p:txBody>
      </p:sp>
      <p:pic>
        <p:nvPicPr>
          <p:cNvPr id="4"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
        <p:nvSpPr>
          <p:cNvPr id="6" name="Title 1"/>
          <p:cNvSpPr>
            <a:spLocks noGrp="1"/>
          </p:cNvSpPr>
          <p:nvPr>
            <p:ph type="title"/>
          </p:nvPr>
        </p:nvSpPr>
        <p:spPr>
          <a:xfrm>
            <a:off x="990600" y="457200"/>
            <a:ext cx="71628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Grounds/Facilities Report</a:t>
            </a:r>
          </a:p>
        </p:txBody>
      </p:sp>
    </p:spTree>
    <p:extLst>
      <p:ext uri="{BB962C8B-B14F-4D97-AF65-F5344CB8AC3E}">
        <p14:creationId xmlns:p14="http://schemas.microsoft.com/office/powerpoint/2010/main" val="54693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7878" y="1262062"/>
            <a:ext cx="8137922" cy="5138738"/>
          </a:xfrm>
        </p:spPr>
        <p:txBody>
          <a:bodyPr>
            <a:normAutofit/>
          </a:bodyPr>
          <a:lstStyle/>
          <a:p>
            <a:r>
              <a:rPr lang="en-US" sz="2400" b="1" i="1" dirty="0">
                <a:latin typeface="Calibri" panose="020F0502020204030204" pitchFamily="34" charset="0"/>
              </a:rPr>
              <a:t>Upcoming Projects:</a:t>
            </a:r>
          </a:p>
          <a:p>
            <a:pPr lvl="1"/>
            <a:r>
              <a:rPr lang="en-US" sz="2000" i="1" dirty="0">
                <a:latin typeface="Calibri" panose="020F0502020204030204" pitchFamily="34" charset="0"/>
              </a:rPr>
              <a:t>Saltwater conversion for Main Pool.</a:t>
            </a:r>
          </a:p>
          <a:p>
            <a:pPr lvl="1"/>
            <a:r>
              <a:rPr lang="en-US" sz="2000" i="1" dirty="0">
                <a:latin typeface="Calibri" panose="020F0502020204030204" pitchFamily="34" charset="0"/>
              </a:rPr>
              <a:t>Update and replace the camera security system for the clubhouse/pool.</a:t>
            </a:r>
          </a:p>
          <a:p>
            <a:pPr lvl="1"/>
            <a:r>
              <a:rPr lang="en-US" sz="2000" i="1" dirty="0">
                <a:latin typeface="Calibri" panose="020F0502020204030204" pitchFamily="34" charset="0"/>
              </a:rPr>
              <a:t>Replacement of Kitchen floor and carpet in Sitting Room.</a:t>
            </a:r>
          </a:p>
          <a:p>
            <a:pPr lvl="1"/>
            <a:r>
              <a:rPr lang="en-US" sz="2000" i="1" dirty="0">
                <a:latin typeface="Calibri" panose="020F0502020204030204" pitchFamily="34" charset="0"/>
              </a:rPr>
              <a:t>Furniture Replacement (Couch, Loveseat and chair) that are broken.</a:t>
            </a:r>
          </a:p>
          <a:p>
            <a:pPr lvl="1"/>
            <a:r>
              <a:rPr lang="en-US" sz="2000" i="1" dirty="0">
                <a:latin typeface="Calibri" panose="020F0502020204030204" pitchFamily="34" charset="0"/>
              </a:rPr>
              <a:t>Pool Furniture replacement (6 chairs and 2 recliners) (Stolen).</a:t>
            </a:r>
          </a:p>
          <a:p>
            <a:pPr lvl="1"/>
            <a:r>
              <a:rPr lang="en-US" sz="2000" i="1" dirty="0">
                <a:latin typeface="Calibri" panose="020F0502020204030204" pitchFamily="34" charset="0"/>
              </a:rPr>
              <a:t>Parking lot repair and sealed.</a:t>
            </a:r>
          </a:p>
          <a:p>
            <a:pPr lvl="1"/>
            <a:r>
              <a:rPr lang="en-US" sz="2000" i="1" dirty="0">
                <a:latin typeface="Calibri" panose="020F0502020204030204" pitchFamily="34" charset="0"/>
              </a:rPr>
              <a:t>Pond fountain on North pond needs replaced.</a:t>
            </a:r>
          </a:p>
          <a:p>
            <a:pPr lvl="1"/>
            <a:r>
              <a:rPr lang="en-US" sz="2000" i="1" dirty="0">
                <a:latin typeface="Calibri" panose="020F0502020204030204" pitchFamily="34" charset="0"/>
              </a:rPr>
              <a:t>Installation of 2 concrete pads and benches in back pond.</a:t>
            </a:r>
          </a:p>
          <a:p>
            <a:pPr lvl="1"/>
            <a:r>
              <a:rPr lang="en-US" sz="2000" i="1" dirty="0">
                <a:latin typeface="Calibri" panose="020F0502020204030204" pitchFamily="34" charset="0"/>
              </a:rPr>
              <a:t>Repair, stain and seal all outside doors to the clubhouse.</a:t>
            </a:r>
          </a:p>
          <a:p>
            <a:pPr lvl="1"/>
            <a:r>
              <a:rPr lang="en-US" sz="2000" i="1" dirty="0">
                <a:latin typeface="Calibri" panose="020F0502020204030204" pitchFamily="34" charset="0"/>
              </a:rPr>
              <a:t>Paint the interior of the clubhouse.</a:t>
            </a:r>
          </a:p>
          <a:p>
            <a:pPr lvl="1"/>
            <a:r>
              <a:rPr lang="en-US" sz="2000" i="1" dirty="0">
                <a:latin typeface="Calibri" panose="020F0502020204030204" pitchFamily="34" charset="0"/>
              </a:rPr>
              <a:t>Install upper storage racks for the utility room in clubhouse.</a:t>
            </a:r>
          </a:p>
          <a:p>
            <a:pPr lvl="1"/>
            <a:r>
              <a:rPr lang="en-US" sz="2000" i="1" dirty="0">
                <a:latin typeface="Calibri" panose="020F0502020204030204" pitchFamily="34" charset="0"/>
              </a:rPr>
              <a:t>Replace the outdoor fans and light fixtures in the covered veranda.</a:t>
            </a:r>
          </a:p>
          <a:p>
            <a:pPr lvl="1"/>
            <a:r>
              <a:rPr lang="en-US" sz="2000" i="1" dirty="0">
                <a:latin typeface="Calibri" panose="020F0502020204030204" pitchFamily="34" charset="0"/>
              </a:rPr>
              <a:t>Stock back pond with multiple variety of fish in Spring.</a:t>
            </a:r>
          </a:p>
          <a:p>
            <a:pPr lvl="1"/>
            <a:endParaRPr lang="en-US" sz="1600" i="1" dirty="0">
              <a:latin typeface="Calibri" panose="020F0502020204030204" pitchFamily="34" charset="0"/>
            </a:endParaRPr>
          </a:p>
          <a:p>
            <a:pPr marL="320040" lvl="1" indent="0">
              <a:buNone/>
            </a:pPr>
            <a:endParaRPr lang="en-US" sz="2000" i="1" dirty="0">
              <a:latin typeface="Calibri" panose="020F0502020204030204" pitchFamily="34" charset="0"/>
            </a:endParaRPr>
          </a:p>
          <a:p>
            <a:endParaRPr lang="en-US" dirty="0"/>
          </a:p>
        </p:txBody>
      </p:sp>
      <p:pic>
        <p:nvPicPr>
          <p:cNvPr id="4"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
        <p:nvSpPr>
          <p:cNvPr id="6" name="Title 1"/>
          <p:cNvSpPr>
            <a:spLocks noGrp="1"/>
          </p:cNvSpPr>
          <p:nvPr>
            <p:ph type="title"/>
          </p:nvPr>
        </p:nvSpPr>
        <p:spPr>
          <a:xfrm>
            <a:off x="990600" y="457200"/>
            <a:ext cx="71628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Grounds/Facilities Report</a:t>
            </a:r>
          </a:p>
        </p:txBody>
      </p:sp>
    </p:spTree>
    <p:extLst>
      <p:ext uri="{BB962C8B-B14F-4D97-AF65-F5344CB8AC3E}">
        <p14:creationId xmlns:p14="http://schemas.microsoft.com/office/powerpoint/2010/main" val="184456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990600" y="381000"/>
            <a:ext cx="7924800" cy="685799"/>
          </a:xfrm>
          <a:prstGeom prst="rect">
            <a:avLst/>
          </a:prstGeom>
          <a:solidFill>
            <a:srgbClr val="C2E49C"/>
          </a:solidFill>
          <a:ln w="38100" cap="flat" cmpd="sng">
            <a:solidFill>
              <a:schemeClr val="dk1"/>
            </a:solidFill>
            <a:prstDash val="solid"/>
            <a:round/>
            <a:headEnd type="none" w="med" len="med"/>
            <a:tailEnd type="none" w="med" len="med"/>
          </a:ln>
        </p:spPr>
        <p:txBody>
          <a:bodyPr lIns="91425" tIns="45700" rIns="91425" bIns="91425" anchor="b" anchorCtr="0">
            <a:noAutofit/>
          </a:bodyPr>
          <a:lstStyle/>
          <a:p>
            <a:pPr marL="0" marR="0" lvl="0" indent="0" algn="l" rtl="0">
              <a:spcBef>
                <a:spcPts val="0"/>
              </a:spcBef>
              <a:buClr>
                <a:srgbClr val="008000"/>
              </a:buClr>
              <a:buSzPct val="25000"/>
              <a:buFont typeface="Calibri"/>
              <a:buNone/>
            </a:pPr>
            <a:r>
              <a:rPr lang="en-US" sz="2800" b="1" i="1" u="none" strike="noStrike" cap="none" baseline="0" dirty="0">
                <a:solidFill>
                  <a:srgbClr val="008000"/>
                </a:solidFill>
                <a:latin typeface="Calibri"/>
                <a:ea typeface="Calibri"/>
                <a:cs typeface="Calibri"/>
                <a:sym typeface="Calibri"/>
              </a:rPr>
              <a:t>Covenants Enforcement Committee (CEC)  Report</a:t>
            </a:r>
          </a:p>
        </p:txBody>
      </p:sp>
      <p:sp>
        <p:nvSpPr>
          <p:cNvPr id="324" name="Shape 324"/>
          <p:cNvSpPr txBox="1">
            <a:spLocks noGrp="1"/>
          </p:cNvSpPr>
          <p:nvPr>
            <p:ph type="body" idx="1"/>
          </p:nvPr>
        </p:nvSpPr>
        <p:spPr>
          <a:xfrm>
            <a:off x="304800" y="1447800"/>
            <a:ext cx="8686800" cy="51816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85000"/>
              <a:buFont typeface="Noto Symbol"/>
              <a:buChar char="●"/>
            </a:pPr>
            <a:r>
              <a:rPr lang="en-US" sz="2400" b="1" i="1" u="none" strike="noStrike" cap="none" baseline="0" dirty="0">
                <a:solidFill>
                  <a:schemeClr val="dk1"/>
                </a:solidFill>
                <a:latin typeface="Calibri"/>
                <a:ea typeface="Calibri"/>
                <a:cs typeface="Calibri"/>
                <a:sym typeface="Calibri"/>
              </a:rPr>
              <a:t>Covenants enforcement is currently being handled by Kelly Plantation </a:t>
            </a:r>
            <a:r>
              <a:rPr lang="en-US" sz="2400" b="1" i="1" dirty="0">
                <a:solidFill>
                  <a:schemeClr val="dk1"/>
                </a:solidFill>
                <a:latin typeface="Calibri"/>
                <a:ea typeface="Calibri"/>
                <a:cs typeface="Calibri"/>
                <a:sym typeface="Calibri"/>
              </a:rPr>
              <a:t>h</a:t>
            </a:r>
            <a:r>
              <a:rPr lang="en-US" sz="2400" b="1" i="1" u="none" strike="noStrike" cap="none" baseline="0" dirty="0">
                <a:solidFill>
                  <a:schemeClr val="dk1"/>
                </a:solidFill>
                <a:latin typeface="Calibri"/>
                <a:ea typeface="Calibri"/>
                <a:cs typeface="Calibri"/>
                <a:sym typeface="Calibri"/>
              </a:rPr>
              <a:t>omeowner </a:t>
            </a:r>
            <a:r>
              <a:rPr lang="en-US" sz="2400" b="1" i="1" dirty="0">
                <a:solidFill>
                  <a:schemeClr val="dk1"/>
                </a:solidFill>
                <a:latin typeface="Calibri"/>
                <a:ea typeface="Calibri"/>
                <a:cs typeface="Calibri"/>
                <a:sym typeface="Calibri"/>
              </a:rPr>
              <a:t>v</a:t>
            </a:r>
            <a:r>
              <a:rPr lang="en-US" sz="2400" b="1" i="1" u="none" strike="noStrike" cap="none" baseline="0" dirty="0">
                <a:solidFill>
                  <a:schemeClr val="dk1"/>
                </a:solidFill>
                <a:latin typeface="Calibri"/>
                <a:ea typeface="Calibri"/>
                <a:cs typeface="Calibri"/>
                <a:sym typeface="Calibri"/>
              </a:rPr>
              <a:t>olunteers.</a:t>
            </a:r>
          </a:p>
          <a:p>
            <a:pPr marL="0" marR="0" lvl="0" indent="0" algn="l" rtl="0">
              <a:spcBef>
                <a:spcPts val="0"/>
              </a:spcBef>
              <a:buClr>
                <a:schemeClr val="accent1"/>
              </a:buClr>
              <a:buSzPct val="85000"/>
              <a:buNone/>
            </a:pPr>
            <a:endParaRPr lang="en-US" sz="2400" b="1" i="1" u="none" strike="noStrike" cap="none" baseline="0" dirty="0">
              <a:solidFill>
                <a:schemeClr val="dk1"/>
              </a:solidFill>
              <a:latin typeface="Calibri"/>
              <a:ea typeface="Calibri"/>
              <a:cs typeface="Calibri"/>
              <a:sym typeface="Calibri"/>
            </a:endParaRPr>
          </a:p>
          <a:p>
            <a:pPr marL="274320" marR="0" lvl="0" indent="-274320" algn="l" rtl="0">
              <a:spcBef>
                <a:spcPts val="0"/>
              </a:spcBef>
              <a:buClr>
                <a:schemeClr val="accent1"/>
              </a:buClr>
              <a:buSzPct val="85000"/>
              <a:buFont typeface="Noto Symbol"/>
              <a:buChar char="●"/>
            </a:pPr>
            <a:r>
              <a:rPr lang="en-US" sz="2400" b="1" i="1" dirty="0">
                <a:solidFill>
                  <a:schemeClr val="dk1"/>
                </a:solidFill>
                <a:latin typeface="Calibri"/>
                <a:ea typeface="Calibri"/>
                <a:cs typeface="Calibri"/>
                <a:sym typeface="Calibri"/>
              </a:rPr>
              <a:t>Covenants Committee in need of new Chairperson and volunteers</a:t>
            </a:r>
            <a:endParaRPr lang="en-US" sz="2400" b="0" i="1" u="none" strike="noStrike" cap="none" baseline="0" dirty="0">
              <a:solidFill>
                <a:schemeClr val="dk1"/>
              </a:solidFill>
              <a:latin typeface="Calibri"/>
              <a:ea typeface="Calibri"/>
              <a:cs typeface="Calibri"/>
              <a:sym typeface="Calibri"/>
            </a:endParaRPr>
          </a:p>
          <a:p>
            <a:pPr marL="548640" marR="0" lvl="1" indent="-231140" algn="l" rtl="0">
              <a:lnSpc>
                <a:spcPct val="100000"/>
              </a:lnSpc>
              <a:spcBef>
                <a:spcPts val="370"/>
              </a:spcBef>
              <a:spcAft>
                <a:spcPts val="0"/>
              </a:spcAft>
              <a:buClr>
                <a:schemeClr val="accent2"/>
              </a:buClr>
              <a:buSzPct val="77916"/>
              <a:buFont typeface="Noto Symbol"/>
              <a:buChar char="●"/>
            </a:pPr>
            <a:r>
              <a:rPr lang="en-US" sz="2400" b="0" i="1" u="none" strike="noStrike" cap="none" baseline="0" dirty="0">
                <a:solidFill>
                  <a:schemeClr val="dk1"/>
                </a:solidFill>
                <a:latin typeface="Calibri"/>
                <a:ea typeface="Calibri"/>
                <a:cs typeface="Calibri"/>
                <a:sym typeface="Calibri"/>
              </a:rPr>
              <a:t>Continued focus:</a:t>
            </a:r>
          </a:p>
          <a:p>
            <a:pPr lvl="2" indent="-231140">
              <a:buClr>
                <a:schemeClr val="accent2"/>
              </a:buClr>
              <a:buSzPct val="77916"/>
              <a:buFont typeface="Noto Symbol"/>
              <a:buChar char="●"/>
            </a:pPr>
            <a:r>
              <a:rPr lang="en-US" sz="2000" b="0" i="1" u="none" strike="noStrike" cap="none" baseline="0" dirty="0">
                <a:solidFill>
                  <a:schemeClr val="dk1"/>
                </a:solidFill>
                <a:latin typeface="Calibri"/>
                <a:ea typeface="Calibri"/>
                <a:cs typeface="Calibri"/>
                <a:sym typeface="Calibri"/>
              </a:rPr>
              <a:t>Yard maintenance (weeds, mowing, edging, etc.)</a:t>
            </a:r>
          </a:p>
          <a:p>
            <a:pPr lvl="2" indent="-231140">
              <a:buClr>
                <a:schemeClr val="accent2"/>
              </a:buClr>
              <a:buSzPct val="77916"/>
              <a:buFont typeface="Noto Symbol"/>
              <a:buChar char="●"/>
            </a:pPr>
            <a:r>
              <a:rPr lang="en-US" sz="2000" b="0" i="1" u="none" strike="noStrike" cap="none" baseline="0" dirty="0">
                <a:solidFill>
                  <a:schemeClr val="dk1"/>
                </a:solidFill>
                <a:latin typeface="Calibri"/>
                <a:ea typeface="Calibri"/>
                <a:cs typeface="Calibri"/>
                <a:sym typeface="Calibri"/>
              </a:rPr>
              <a:t>Fences (repairs and staining)</a:t>
            </a:r>
          </a:p>
          <a:p>
            <a:pPr lvl="2" indent="-231140">
              <a:buClr>
                <a:schemeClr val="accent2"/>
              </a:buClr>
              <a:buSzPct val="77916"/>
              <a:buFont typeface="Noto Symbol"/>
              <a:buChar char="●"/>
            </a:pPr>
            <a:r>
              <a:rPr lang="en-US" sz="2000" b="0" i="1" u="none" strike="noStrike" cap="none" dirty="0">
                <a:solidFill>
                  <a:schemeClr val="dk1"/>
                </a:solidFill>
                <a:latin typeface="Calibri"/>
                <a:ea typeface="Calibri"/>
                <a:cs typeface="Calibri"/>
                <a:sym typeface="Calibri"/>
              </a:rPr>
              <a:t>Covenant infractions (parking, trailers in driveways, etc.)</a:t>
            </a:r>
          </a:p>
          <a:p>
            <a:pPr marL="274320" marR="0" lvl="0" indent="-274320" algn="l" rtl="0">
              <a:spcBef>
                <a:spcPts val="580"/>
              </a:spcBef>
              <a:buClr>
                <a:schemeClr val="accent1"/>
              </a:buClr>
              <a:buSzPct val="85000"/>
              <a:buFont typeface="Noto Symbol"/>
              <a:buChar char="●"/>
            </a:pPr>
            <a:r>
              <a:rPr lang="en-US" sz="2400" b="1" i="1" dirty="0">
                <a:latin typeface="Calibri"/>
                <a:ea typeface="Calibri"/>
                <a:cs typeface="Calibri"/>
                <a:sym typeface="Calibri"/>
              </a:rPr>
              <a:t>Place lawn debris/bulk items on the curb on designated weekend only</a:t>
            </a:r>
            <a:r>
              <a:rPr lang="en-US" sz="2400" i="1" dirty="0">
                <a:latin typeface="Calibri"/>
                <a:ea typeface="Calibri"/>
                <a:cs typeface="Calibri"/>
                <a:sym typeface="Calibri"/>
              </a:rPr>
              <a:t>.  Designated week for Kelly Plantation bulk pick up is the 2</a:t>
            </a:r>
            <a:r>
              <a:rPr lang="en-US" sz="2400" i="1" baseline="30000" dirty="0">
                <a:latin typeface="Calibri"/>
                <a:ea typeface="Calibri"/>
                <a:cs typeface="Calibri"/>
                <a:sym typeface="Calibri"/>
              </a:rPr>
              <a:t>nd</a:t>
            </a:r>
            <a:r>
              <a:rPr lang="en-US" sz="2400" i="1" dirty="0">
                <a:latin typeface="Calibri"/>
                <a:ea typeface="Calibri"/>
                <a:cs typeface="Calibri"/>
                <a:sym typeface="Calibri"/>
              </a:rPr>
              <a:t>  Monday of </a:t>
            </a:r>
            <a:r>
              <a:rPr lang="en-US" sz="2400" i="1">
                <a:latin typeface="Calibri"/>
                <a:ea typeface="Calibri"/>
                <a:cs typeface="Calibri"/>
                <a:sym typeface="Calibri"/>
              </a:rPr>
              <a:t>each month</a:t>
            </a:r>
          </a:p>
          <a:p>
            <a:pPr marL="0" marR="0" lvl="0" indent="0" algn="l" rtl="0">
              <a:spcBef>
                <a:spcPts val="580"/>
              </a:spcBef>
              <a:buClr>
                <a:schemeClr val="accent1"/>
              </a:buClr>
              <a:buSzPct val="85000"/>
              <a:buNone/>
            </a:pPr>
            <a:endParaRPr lang="en-US" sz="2400" i="1" dirty="0">
              <a:latin typeface="Calibri"/>
              <a:ea typeface="Calibri"/>
              <a:cs typeface="Calibri"/>
              <a:sym typeface="Calibri"/>
            </a:endParaRPr>
          </a:p>
          <a:p>
            <a:pPr>
              <a:buFont typeface="Noto Symbol"/>
              <a:buChar char="●"/>
            </a:pPr>
            <a:r>
              <a:rPr lang="en-US" sz="2400" b="1" i="1" dirty="0">
                <a:latin typeface="Calibri"/>
                <a:ea typeface="Calibri"/>
                <a:cs typeface="Calibri"/>
                <a:sym typeface="Calibri"/>
              </a:rPr>
              <a:t>Positive Communications is the key to Success!</a:t>
            </a:r>
          </a:p>
          <a:p>
            <a:pPr marL="274320" marR="0" lvl="0" indent="-274320" algn="l" rtl="0">
              <a:spcBef>
                <a:spcPts val="580"/>
              </a:spcBef>
              <a:buClr>
                <a:schemeClr val="accent1"/>
              </a:buClr>
              <a:buSzPct val="85000"/>
              <a:buFont typeface="Noto Symbol"/>
              <a:buChar char="●"/>
            </a:pPr>
            <a:endParaRPr lang="en-US" sz="2400" i="1" dirty="0">
              <a:latin typeface="Calibri"/>
              <a:ea typeface="Calibri"/>
              <a:cs typeface="Calibri"/>
              <a:sym typeface="Calibri"/>
            </a:endParaRPr>
          </a:p>
          <a:p>
            <a:pPr>
              <a:buFont typeface="Noto Symbol"/>
              <a:buChar char="●"/>
            </a:pPr>
            <a:endParaRPr lang="en-US" sz="2400" b="1" i="1" dirty="0">
              <a:latin typeface="Calibri"/>
              <a:ea typeface="Calibri"/>
              <a:cs typeface="Calibri"/>
              <a:sym typeface="Calibri"/>
            </a:endParaRPr>
          </a:p>
          <a:p>
            <a:pPr marL="274320" marR="0" lvl="0" indent="-274320" algn="l" rtl="0">
              <a:spcBef>
                <a:spcPts val="580"/>
              </a:spcBef>
              <a:buClr>
                <a:schemeClr val="accent1"/>
              </a:buClr>
              <a:buFont typeface="Noto Symbol"/>
              <a:buNone/>
            </a:pPr>
            <a:endParaRPr sz="2600" b="0" i="0" u="none" strike="noStrike" cap="none" baseline="0" dirty="0">
              <a:solidFill>
                <a:schemeClr val="dk1"/>
              </a:solidFill>
              <a:latin typeface="Libre Baskerville"/>
              <a:ea typeface="Libre Baskerville"/>
              <a:cs typeface="Libre Baskerville"/>
              <a:sym typeface="Libre Baskerville"/>
            </a:endParaRPr>
          </a:p>
        </p:txBody>
      </p:sp>
      <p:pic>
        <p:nvPicPr>
          <p:cNvPr id="325" name="Shape 325"/>
          <p:cNvPicPr preferRelativeResize="0"/>
          <p:nvPr/>
        </p:nvPicPr>
        <p:blipFill rotWithShape="1">
          <a:blip r:embed="rId3">
            <a:alphaModFix/>
          </a:blip>
          <a:srcRect l="42969" t="32292" r="24219" b="15624"/>
          <a:stretch/>
        </p:blipFill>
        <p:spPr>
          <a:xfrm>
            <a:off x="152400" y="228602"/>
            <a:ext cx="762000" cy="907143"/>
          </a:xfrm>
          <a:prstGeom prst="rect">
            <a:avLst/>
          </a:prstGeom>
          <a:noFill/>
          <a:ln>
            <a:noFill/>
          </a:ln>
        </p:spPr>
      </p:pic>
    </p:spTree>
    <p:extLst>
      <p:ext uri="{BB962C8B-B14F-4D97-AF65-F5344CB8AC3E}">
        <p14:creationId xmlns:p14="http://schemas.microsoft.com/office/powerpoint/2010/main" val="47330592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990600" y="381000"/>
            <a:ext cx="7620000" cy="685799"/>
          </a:xfrm>
          <a:prstGeom prst="rect">
            <a:avLst/>
          </a:prstGeom>
          <a:solidFill>
            <a:srgbClr val="C2E49C"/>
          </a:solidFill>
          <a:ln w="38100" cap="flat" cmpd="sng">
            <a:solidFill>
              <a:schemeClr val="dk1"/>
            </a:solidFill>
            <a:prstDash val="solid"/>
            <a:round/>
            <a:headEnd type="none" w="med" len="med"/>
            <a:tailEnd type="none" w="med" len="med"/>
          </a:ln>
        </p:spPr>
        <p:txBody>
          <a:bodyPr lIns="91425" tIns="45700" rIns="91425" bIns="91425" anchor="b" anchorCtr="0">
            <a:noAutofit/>
          </a:bodyPr>
          <a:lstStyle/>
          <a:p>
            <a:pPr marL="0" marR="0" lvl="0" indent="0" algn="l" rtl="0">
              <a:spcBef>
                <a:spcPts val="0"/>
              </a:spcBef>
              <a:buClr>
                <a:srgbClr val="008000"/>
              </a:buClr>
              <a:buSzPct val="25000"/>
              <a:buFont typeface="Calibri"/>
              <a:buNone/>
            </a:pPr>
            <a:r>
              <a:rPr lang="en-US" sz="3200" b="1" i="1" dirty="0">
                <a:solidFill>
                  <a:srgbClr val="008000"/>
                </a:solidFill>
                <a:latin typeface="Calibri"/>
                <a:ea typeface="Calibri"/>
                <a:cs typeface="Calibri"/>
                <a:sym typeface="Calibri"/>
              </a:rPr>
              <a:t>Architectural Committee (ARC) Report</a:t>
            </a:r>
          </a:p>
        </p:txBody>
      </p:sp>
      <p:sp>
        <p:nvSpPr>
          <p:cNvPr id="331" name="Shape 331"/>
          <p:cNvSpPr txBox="1">
            <a:spLocks noGrp="1"/>
          </p:cNvSpPr>
          <p:nvPr>
            <p:ph type="body" idx="1"/>
          </p:nvPr>
        </p:nvSpPr>
        <p:spPr>
          <a:xfrm>
            <a:off x="304800" y="1447800"/>
            <a:ext cx="8686800" cy="4724400"/>
          </a:xfrm>
          <a:prstGeom prst="rect">
            <a:avLst/>
          </a:prstGeom>
          <a:noFill/>
          <a:ln>
            <a:noFill/>
          </a:ln>
        </p:spPr>
        <p:txBody>
          <a:bodyPr lIns="91425" tIns="45700" rIns="91425" bIns="45700" anchor="t" anchorCtr="0">
            <a:noAutofit/>
          </a:bodyPr>
          <a:lstStyle/>
          <a:p>
            <a:pPr marL="457200" lvl="0" indent="-228600" rtl="0">
              <a:spcBef>
                <a:spcPts val="0"/>
              </a:spcBef>
              <a:buSzPct val="85000"/>
            </a:pPr>
            <a:r>
              <a:rPr lang="en-US" sz="2400" b="1" i="1" dirty="0">
                <a:latin typeface="Calibri"/>
                <a:ea typeface="Calibri"/>
                <a:cs typeface="Calibri"/>
                <a:sym typeface="Calibri"/>
              </a:rPr>
              <a:t>Architectural Committee Members</a:t>
            </a:r>
          </a:p>
          <a:p>
            <a:pPr marL="731520" lvl="1">
              <a:spcBef>
                <a:spcPts val="0"/>
              </a:spcBef>
            </a:pPr>
            <a:r>
              <a:rPr lang="en-US" sz="2200" i="1" dirty="0">
                <a:latin typeface="Calibri"/>
                <a:ea typeface="Calibri"/>
                <a:cs typeface="Calibri"/>
                <a:sym typeface="Calibri"/>
              </a:rPr>
              <a:t>Jon Yobs (Chair)</a:t>
            </a:r>
          </a:p>
          <a:p>
            <a:pPr marL="731520" lvl="1">
              <a:spcBef>
                <a:spcPts val="0"/>
              </a:spcBef>
            </a:pPr>
            <a:r>
              <a:rPr lang="en-US" sz="2200" i="1" dirty="0">
                <a:latin typeface="Calibri"/>
                <a:ea typeface="Calibri"/>
                <a:cs typeface="Calibri"/>
                <a:sym typeface="Calibri"/>
              </a:rPr>
              <a:t>Kory Torgersen</a:t>
            </a:r>
          </a:p>
          <a:p>
            <a:pPr marL="731520" lvl="1">
              <a:spcBef>
                <a:spcPts val="0"/>
              </a:spcBef>
            </a:pPr>
            <a:r>
              <a:rPr lang="en-US" sz="2200" i="1" dirty="0">
                <a:latin typeface="Calibri"/>
                <a:ea typeface="Calibri"/>
                <a:cs typeface="Calibri"/>
                <a:sym typeface="Calibri"/>
              </a:rPr>
              <a:t>Natasha Baldwin</a:t>
            </a:r>
          </a:p>
          <a:p>
            <a:pPr marL="731520" lvl="1">
              <a:spcBef>
                <a:spcPts val="0"/>
              </a:spcBef>
            </a:pPr>
            <a:r>
              <a:rPr lang="en-US" sz="2200" i="1" dirty="0">
                <a:latin typeface="Calibri"/>
                <a:ea typeface="Calibri"/>
                <a:cs typeface="Calibri"/>
                <a:sym typeface="Calibri"/>
              </a:rPr>
              <a:t>Chris Miller</a:t>
            </a:r>
          </a:p>
          <a:p>
            <a:pPr marL="731520" lvl="1">
              <a:spcBef>
                <a:spcPts val="0"/>
              </a:spcBef>
            </a:pPr>
            <a:r>
              <a:rPr lang="en-US" sz="2200" i="1" dirty="0">
                <a:latin typeface="Calibri"/>
                <a:ea typeface="Calibri"/>
                <a:cs typeface="Calibri"/>
                <a:sym typeface="Calibri"/>
              </a:rPr>
              <a:t>YOU! We can always use volunteers</a:t>
            </a:r>
          </a:p>
          <a:p>
            <a:pPr marL="502920" lvl="1" indent="0">
              <a:spcBef>
                <a:spcPts val="0"/>
              </a:spcBef>
              <a:buNone/>
            </a:pPr>
            <a:endParaRPr lang="en-US" sz="2200" i="1" dirty="0">
              <a:latin typeface="Calibri"/>
              <a:ea typeface="Calibri"/>
              <a:cs typeface="Calibri"/>
              <a:sym typeface="Calibri"/>
            </a:endParaRPr>
          </a:p>
          <a:p>
            <a:pPr marL="457200" lvl="0" indent="-228600">
              <a:spcBef>
                <a:spcPts val="0"/>
              </a:spcBef>
            </a:pPr>
            <a:r>
              <a:rPr lang="en-US" sz="2400" b="1" i="1" dirty="0">
                <a:latin typeface="Calibri"/>
                <a:ea typeface="Calibri"/>
                <a:cs typeface="Calibri"/>
                <a:sym typeface="Calibri"/>
              </a:rPr>
              <a:t>Since Oct 2018: 23 Requests through the ARC</a:t>
            </a:r>
          </a:p>
          <a:p>
            <a:pPr marL="731520" lvl="1">
              <a:spcBef>
                <a:spcPts val="0"/>
              </a:spcBef>
            </a:pPr>
            <a:r>
              <a:rPr lang="en-US" sz="2200" i="1" dirty="0">
                <a:latin typeface="Calibri"/>
                <a:ea typeface="Calibri"/>
                <a:cs typeface="Calibri"/>
                <a:sym typeface="Calibri"/>
              </a:rPr>
              <a:t>Mostly landscaping and fences</a:t>
            </a:r>
          </a:p>
          <a:p>
            <a:pPr marL="731520" lvl="1">
              <a:spcBef>
                <a:spcPts val="0"/>
              </a:spcBef>
            </a:pPr>
            <a:r>
              <a:rPr lang="en-US" sz="2200" i="1" dirty="0">
                <a:latin typeface="Calibri"/>
                <a:ea typeface="Calibri"/>
                <a:cs typeface="Calibri"/>
                <a:sym typeface="Calibri"/>
              </a:rPr>
              <a:t>2 New Home constructions</a:t>
            </a:r>
          </a:p>
          <a:p>
            <a:pPr marL="731520" lvl="1">
              <a:spcBef>
                <a:spcPts val="0"/>
              </a:spcBef>
            </a:pPr>
            <a:r>
              <a:rPr lang="en-US" sz="2200" i="1" dirty="0">
                <a:latin typeface="Calibri"/>
                <a:ea typeface="Calibri"/>
                <a:cs typeface="Calibri"/>
                <a:sym typeface="Calibri"/>
              </a:rPr>
              <a:t>Most are approved, many only requiring quick clarifications</a:t>
            </a:r>
          </a:p>
          <a:p>
            <a:pPr marL="731520" lvl="1">
              <a:spcBef>
                <a:spcPts val="0"/>
              </a:spcBef>
            </a:pPr>
            <a:r>
              <a:rPr lang="en-US" sz="2200" i="1" dirty="0">
                <a:latin typeface="Calibri"/>
                <a:ea typeface="Calibri"/>
                <a:cs typeface="Calibri"/>
                <a:sym typeface="Calibri"/>
              </a:rPr>
              <a:t>THANK YOU for submitting your requests!!</a:t>
            </a:r>
          </a:p>
          <a:p>
            <a:pPr marL="0" marR="0" lvl="0" indent="0" algn="l" rtl="0">
              <a:spcBef>
                <a:spcPts val="580"/>
              </a:spcBef>
              <a:buNone/>
            </a:pPr>
            <a:endParaRPr i="1" dirty="0">
              <a:latin typeface="Calibri"/>
              <a:ea typeface="Calibri"/>
              <a:cs typeface="Calibri"/>
              <a:sym typeface="Calibri"/>
            </a:endParaRPr>
          </a:p>
          <a:p>
            <a:pPr marL="0" marR="0" lvl="0" indent="0" algn="l" rtl="0">
              <a:spcBef>
                <a:spcPts val="580"/>
              </a:spcBef>
              <a:buNone/>
            </a:pPr>
            <a:endParaRPr sz="2400" i="1" dirty="0">
              <a:latin typeface="Calibri"/>
              <a:ea typeface="Calibri"/>
              <a:cs typeface="Calibri"/>
              <a:sym typeface="Calibri"/>
            </a:endParaRPr>
          </a:p>
          <a:p>
            <a:pPr marL="274320" marR="0" lvl="0" indent="-274320" algn="l" rtl="0">
              <a:spcBef>
                <a:spcPts val="580"/>
              </a:spcBef>
              <a:buClr>
                <a:schemeClr val="accent1"/>
              </a:buClr>
              <a:buFont typeface="Noto Symbol"/>
              <a:buNone/>
            </a:pPr>
            <a:endParaRPr sz="2600" b="0" i="0" u="none" strike="noStrike" cap="none" baseline="0" dirty="0">
              <a:solidFill>
                <a:schemeClr val="dk1"/>
              </a:solidFill>
              <a:latin typeface="Libre Baskerville"/>
              <a:ea typeface="Libre Baskerville"/>
              <a:cs typeface="Libre Baskerville"/>
              <a:sym typeface="Libre Baskerville"/>
            </a:endParaRPr>
          </a:p>
        </p:txBody>
      </p:sp>
      <p:pic>
        <p:nvPicPr>
          <p:cNvPr id="332" name="Shape 332"/>
          <p:cNvPicPr preferRelativeResize="0"/>
          <p:nvPr/>
        </p:nvPicPr>
        <p:blipFill rotWithShape="1">
          <a:blip r:embed="rId3">
            <a:alphaModFix/>
          </a:blip>
          <a:srcRect l="42970" t="32291" r="24218" b="15624"/>
          <a:stretch/>
        </p:blipFill>
        <p:spPr>
          <a:xfrm>
            <a:off x="152400" y="228602"/>
            <a:ext cx="762000" cy="907199"/>
          </a:xfrm>
          <a:prstGeom prst="rect">
            <a:avLst/>
          </a:prstGeom>
          <a:noFill/>
          <a:ln>
            <a:noFill/>
          </a:ln>
        </p:spPr>
      </p:pic>
    </p:spTree>
    <p:extLst>
      <p:ext uri="{BB962C8B-B14F-4D97-AF65-F5344CB8AC3E}">
        <p14:creationId xmlns:p14="http://schemas.microsoft.com/office/powerpoint/2010/main" val="181058016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990600" y="381000"/>
            <a:ext cx="7848600" cy="685799"/>
          </a:xfrm>
          <a:prstGeom prst="rect">
            <a:avLst/>
          </a:prstGeom>
          <a:solidFill>
            <a:srgbClr val="C2E49C"/>
          </a:solidFill>
          <a:ln w="38100" cap="flat" cmpd="sng">
            <a:solidFill>
              <a:schemeClr val="dk1"/>
            </a:solidFill>
            <a:prstDash val="solid"/>
            <a:round/>
            <a:headEnd type="none" w="med" len="med"/>
            <a:tailEnd type="none" w="med" len="med"/>
          </a:ln>
        </p:spPr>
        <p:txBody>
          <a:bodyPr lIns="91425" tIns="45700" rIns="91425" bIns="91425" anchor="b" anchorCtr="0">
            <a:noAutofit/>
          </a:bodyPr>
          <a:lstStyle/>
          <a:p>
            <a:pPr marL="0" marR="0" lvl="0" indent="0" algn="l" rtl="0">
              <a:spcBef>
                <a:spcPts val="0"/>
              </a:spcBef>
              <a:buClr>
                <a:srgbClr val="008000"/>
              </a:buClr>
              <a:buSzPct val="25000"/>
              <a:buFont typeface="Calibri"/>
              <a:buNone/>
            </a:pPr>
            <a:r>
              <a:rPr lang="en-US" sz="3600" b="1" i="1" dirty="0">
                <a:solidFill>
                  <a:srgbClr val="008000"/>
                </a:solidFill>
                <a:latin typeface="Calibri"/>
                <a:ea typeface="Calibri"/>
                <a:cs typeface="Calibri"/>
                <a:sym typeface="Calibri"/>
              </a:rPr>
              <a:t>Architectural Review Process</a:t>
            </a:r>
          </a:p>
        </p:txBody>
      </p:sp>
      <p:pic>
        <p:nvPicPr>
          <p:cNvPr id="332" name="Shape 332"/>
          <p:cNvPicPr preferRelativeResize="0"/>
          <p:nvPr/>
        </p:nvPicPr>
        <p:blipFill rotWithShape="1">
          <a:blip r:embed="rId3">
            <a:alphaModFix/>
          </a:blip>
          <a:srcRect l="42970" t="32291" r="24218" b="15624"/>
          <a:stretch/>
        </p:blipFill>
        <p:spPr>
          <a:xfrm>
            <a:off x="152400" y="228602"/>
            <a:ext cx="762000" cy="907199"/>
          </a:xfrm>
          <a:prstGeom prst="rect">
            <a:avLst/>
          </a:prstGeom>
          <a:noFill/>
          <a:ln>
            <a:noFill/>
          </a:ln>
        </p:spPr>
      </p:pic>
      <p:sp>
        <p:nvSpPr>
          <p:cNvPr id="3" name="Rectangle 2"/>
          <p:cNvSpPr/>
          <p:nvPr/>
        </p:nvSpPr>
        <p:spPr>
          <a:xfrm>
            <a:off x="304800" y="1219200"/>
            <a:ext cx="8534400" cy="5355312"/>
          </a:xfrm>
          <a:prstGeom prst="rect">
            <a:avLst/>
          </a:prstGeom>
        </p:spPr>
        <p:txBody>
          <a:bodyPr wrap="square">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What requires approval?</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Exterior construction or modification, decks, fences, driveways, landscaping, addition/removal of large trees, and many others. Consult the "Declaration of Protective Covenants" document on the website. </a:t>
            </a: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BEFORE</a:t>
            </a:r>
            <a:r>
              <a:rPr lang="en-US" dirty="0">
                <a:latin typeface="Calibri" panose="020F0502020204030204" pitchFamily="34" charset="0"/>
                <a:cs typeface="Calibri" panose="020F0502020204030204" pitchFamily="34" charset="0"/>
              </a:rPr>
              <a:t> starting projects or signing contracts, contact us.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Download the form from kellyplantationhoa.net (under “More”)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Complete and email to </a:t>
            </a:r>
            <a:r>
              <a:rPr lang="en-US" dirty="0">
                <a:latin typeface="Calibri" panose="020F0502020204030204" pitchFamily="34" charset="0"/>
                <a:cs typeface="Calibri" panose="020F0502020204030204" pitchFamily="34" charset="0"/>
                <a:hlinkClick r:id="rId4"/>
              </a:rPr>
              <a:t>architecturalapproval@kellyplantationhoa.net</a:t>
            </a: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Include supporting diagrams, illustrations, other supplemental information.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your request is within Covenant guidelines and you provide appropriate supporting info, you will be approved!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your request is outside the Covenants or in a gray area, we will try to work with you to establish a suitable alternative.</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Site visit may be necessary.</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Many projects/improvements went unchecked in the past and resulted in non-compliant situations.  Those aren’t a precedent for future decisions.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Nothing personal, we are trying to maintain a consistent look and feel to our neighborhood.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are people too, and also neighbors!  Thanks for your patience as we are a volunteer committee.</a:t>
            </a:r>
          </a:p>
        </p:txBody>
      </p:sp>
    </p:spTree>
    <p:extLst>
      <p:ext uri="{BB962C8B-B14F-4D97-AF65-F5344CB8AC3E}">
        <p14:creationId xmlns:p14="http://schemas.microsoft.com/office/powerpoint/2010/main" val="306682888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066800"/>
            <a:ext cx="7772400" cy="4572000"/>
          </a:xfrm>
        </p:spPr>
        <p:txBody>
          <a:bodyPr>
            <a:noAutofit/>
          </a:bodyPr>
          <a:lstStyle/>
          <a:p>
            <a:r>
              <a:rPr lang="en-US" sz="2200" b="1" i="1" dirty="0">
                <a:latin typeface="Calibri" panose="020F0502020204030204" pitchFamily="34" charset="0"/>
                <a:cs typeface="Angsana New" pitchFamily="18" charset="-34"/>
              </a:rPr>
              <a:t>Introductions</a:t>
            </a:r>
          </a:p>
          <a:p>
            <a:r>
              <a:rPr lang="en-US" sz="2200" b="1" i="1" dirty="0">
                <a:latin typeface="Calibri" panose="020F0502020204030204" pitchFamily="34" charset="0"/>
                <a:cs typeface="Angsana New" pitchFamily="18" charset="-34"/>
              </a:rPr>
              <a:t>Year-in Review</a:t>
            </a:r>
          </a:p>
          <a:p>
            <a:r>
              <a:rPr lang="en-US" sz="2200" b="1" i="1" dirty="0">
                <a:latin typeface="Calibri" panose="020F0502020204030204" pitchFamily="34" charset="0"/>
                <a:cs typeface="Angsana New" pitchFamily="18" charset="-34"/>
              </a:rPr>
              <a:t>Open Board Positions</a:t>
            </a:r>
          </a:p>
          <a:p>
            <a:r>
              <a:rPr lang="en-US" sz="2200" b="1" i="1" dirty="0">
                <a:latin typeface="Calibri" panose="020F0502020204030204" pitchFamily="34" charset="0"/>
                <a:cs typeface="Angsana New" pitchFamily="18" charset="-34"/>
              </a:rPr>
              <a:t>KP - Information</a:t>
            </a:r>
          </a:p>
          <a:p>
            <a:r>
              <a:rPr lang="en-US" sz="2200" b="1" i="1" dirty="0">
                <a:latin typeface="Calibri" panose="020F0502020204030204" pitchFamily="34" charset="0"/>
                <a:cs typeface="Angsana New" pitchFamily="18" charset="-34"/>
              </a:rPr>
              <a:t>Financial Report</a:t>
            </a:r>
          </a:p>
          <a:p>
            <a:r>
              <a:rPr lang="en-US" sz="2200" b="1" i="1" dirty="0">
                <a:latin typeface="Calibri" panose="020F0502020204030204" pitchFamily="34" charset="0"/>
                <a:cs typeface="Angsana New" pitchFamily="18" charset="-34"/>
              </a:rPr>
              <a:t>Grounds/Facilities Report</a:t>
            </a:r>
          </a:p>
          <a:p>
            <a:r>
              <a:rPr lang="en-US" sz="2200" b="1" i="1" dirty="0">
                <a:latin typeface="Calibri" panose="020F0502020204030204" pitchFamily="34" charset="0"/>
                <a:cs typeface="Angsana New" pitchFamily="18" charset="-34"/>
              </a:rPr>
              <a:t>Covenants Committee Report</a:t>
            </a:r>
          </a:p>
          <a:p>
            <a:r>
              <a:rPr lang="en-US" sz="2200" b="1" i="1" dirty="0">
                <a:latin typeface="Calibri" panose="020F0502020204030204" pitchFamily="34" charset="0"/>
                <a:cs typeface="Angsana New" pitchFamily="18" charset="-34"/>
              </a:rPr>
              <a:t>Architectural Committee Report</a:t>
            </a:r>
          </a:p>
          <a:p>
            <a:r>
              <a:rPr lang="en-US" sz="2200" b="1" i="1" dirty="0">
                <a:latin typeface="Calibri" panose="020F0502020204030204" pitchFamily="34" charset="0"/>
                <a:cs typeface="Angsana New" pitchFamily="18" charset="-34"/>
              </a:rPr>
              <a:t>Neighborhood Watch Report</a:t>
            </a:r>
          </a:p>
          <a:p>
            <a:r>
              <a:rPr lang="en-US" sz="2200" b="1" i="1" dirty="0">
                <a:latin typeface="Calibri" panose="020F0502020204030204" pitchFamily="34" charset="0"/>
                <a:cs typeface="Angsana New" pitchFamily="18" charset="-34"/>
              </a:rPr>
              <a:t>Event Committee Report</a:t>
            </a:r>
          </a:p>
          <a:p>
            <a:r>
              <a:rPr lang="en-US" sz="2200" b="1" i="1" dirty="0">
                <a:latin typeface="Calibri" panose="020F0502020204030204" pitchFamily="34" charset="0"/>
                <a:cs typeface="Angsana New" pitchFamily="18" charset="-34"/>
              </a:rPr>
              <a:t>Questions &amp; Answers</a:t>
            </a:r>
          </a:p>
        </p:txBody>
      </p:sp>
      <p:sp>
        <p:nvSpPr>
          <p:cNvPr id="4" name="Title 1"/>
          <p:cNvSpPr>
            <a:spLocks noGrp="1"/>
          </p:cNvSpPr>
          <p:nvPr>
            <p:ph type="title"/>
          </p:nvPr>
        </p:nvSpPr>
        <p:spPr>
          <a:xfrm>
            <a:off x="990600" y="304800"/>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Agenda</a:t>
            </a:r>
          </a:p>
        </p:txBody>
      </p:sp>
      <p:pic>
        <p:nvPicPr>
          <p:cNvPr id="5" name="Picture 6"/>
          <p:cNvPicPr>
            <a:picLocks noChangeAspect="1" noChangeArrowheads="1"/>
          </p:cNvPicPr>
          <p:nvPr/>
        </p:nvPicPr>
        <p:blipFill>
          <a:blip r:embed="rId2" cstate="print"/>
          <a:srcRect l="42969" t="32292" r="24219" b="15625"/>
          <a:stretch>
            <a:fillRect/>
          </a:stretch>
        </p:blipFill>
        <p:spPr bwMode="auto">
          <a:xfrm>
            <a:off x="152400" y="228602"/>
            <a:ext cx="762000" cy="90714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7075" y="233149"/>
            <a:ext cx="71628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Your Neighborhood Watch Program</a:t>
            </a:r>
          </a:p>
        </p:txBody>
      </p:sp>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696200" y="152401"/>
            <a:ext cx="1298448" cy="1545772"/>
          </a:xfrm>
          <a:prstGeom prst="rect">
            <a:avLst/>
          </a:prstGeom>
          <a:noFill/>
          <a:ln w="9525">
            <a:noFill/>
            <a:miter lim="800000"/>
            <a:headEnd/>
            <a:tailEnd/>
          </a:ln>
        </p:spPr>
      </p:pic>
      <p:sp>
        <p:nvSpPr>
          <p:cNvPr id="6" name="TextBox 5"/>
          <p:cNvSpPr txBox="1"/>
          <p:nvPr/>
        </p:nvSpPr>
        <p:spPr>
          <a:xfrm>
            <a:off x="762000" y="1905000"/>
            <a:ext cx="184731" cy="369332"/>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8" name="Content Placeholder 2"/>
          <p:cNvSpPr>
            <a:spLocks noGrp="1"/>
          </p:cNvSpPr>
          <p:nvPr>
            <p:ph sz="quarter" idx="1"/>
          </p:nvPr>
        </p:nvSpPr>
        <p:spPr>
          <a:xfrm>
            <a:off x="170596" y="1057701"/>
            <a:ext cx="4851780" cy="5520520"/>
          </a:xfrm>
        </p:spPr>
        <p:txBody>
          <a:bodyPr>
            <a:noAutofit/>
          </a:bodyPr>
          <a:lstStyle/>
          <a:p>
            <a:pPr>
              <a:spcBef>
                <a:spcPts val="0"/>
              </a:spcBef>
            </a:pPr>
            <a:r>
              <a:rPr lang="en-US" sz="2400" b="1" i="1" dirty="0">
                <a:latin typeface="Calibri" panose="020F0502020204030204" pitchFamily="34" charset="0"/>
                <a:cs typeface="Angsana New" pitchFamily="18" charset="-34"/>
              </a:rPr>
              <a:t>Introductions</a:t>
            </a:r>
          </a:p>
          <a:p>
            <a:pPr lvl="1">
              <a:spcBef>
                <a:spcPts val="0"/>
              </a:spcBef>
              <a:buFont typeface="Courier New" pitchFamily="49" charset="0"/>
              <a:buChar char="o"/>
            </a:pPr>
            <a:r>
              <a:rPr lang="en-US" sz="2000" i="1" dirty="0">
                <a:latin typeface="Calibri" panose="020F0502020204030204" pitchFamily="34" charset="0"/>
                <a:cs typeface="Angsana New" pitchFamily="18" charset="-34"/>
              </a:rPr>
              <a:t>Neighborhood Watch Chair Duties</a:t>
            </a:r>
          </a:p>
          <a:p>
            <a:pPr lvl="1">
              <a:spcBef>
                <a:spcPts val="0"/>
              </a:spcBef>
              <a:buFont typeface="Courier New" pitchFamily="49" charset="0"/>
              <a:buChar char="o"/>
            </a:pPr>
            <a:r>
              <a:rPr lang="en-US" sz="2000" i="1" dirty="0">
                <a:latin typeface="Calibri" panose="020F0502020204030204" pitchFamily="34" charset="0"/>
                <a:cs typeface="Angsana New" pitchFamily="18" charset="-34"/>
              </a:rPr>
              <a:t>Know Your Block and Block Captain</a:t>
            </a:r>
          </a:p>
          <a:p>
            <a:pPr>
              <a:spcBef>
                <a:spcPts val="0"/>
              </a:spcBef>
            </a:pPr>
            <a:r>
              <a:rPr lang="en-US" sz="2400" b="1" i="1" dirty="0">
                <a:latin typeface="Calibri" panose="020F0502020204030204" pitchFamily="34" charset="0"/>
                <a:cs typeface="Angsana New" pitchFamily="18" charset="-34"/>
              </a:rPr>
              <a:t>Tools and Information</a:t>
            </a:r>
          </a:p>
          <a:p>
            <a:pPr lvl="1">
              <a:spcBef>
                <a:spcPts val="0"/>
              </a:spcBef>
              <a:buFont typeface="Courier New" pitchFamily="49" charset="0"/>
              <a:buChar char="o"/>
            </a:pPr>
            <a:r>
              <a:rPr lang="en-US" sz="2000" i="1" dirty="0">
                <a:latin typeface="Calibri" panose="020F0502020204030204" pitchFamily="34" charset="0"/>
                <a:cs typeface="Angsana New" pitchFamily="18" charset="-34"/>
              </a:rPr>
              <a:t>Kelly Plantation Web-Site</a:t>
            </a:r>
          </a:p>
          <a:p>
            <a:pPr lvl="1">
              <a:spcBef>
                <a:spcPts val="0"/>
              </a:spcBef>
              <a:buFont typeface="Courier New" pitchFamily="49" charset="0"/>
              <a:buChar char="o"/>
            </a:pPr>
            <a:r>
              <a:rPr lang="en-US" sz="2000" i="1" dirty="0">
                <a:latin typeface="Calibri" panose="020F0502020204030204" pitchFamily="34" charset="0"/>
                <a:cs typeface="Angsana New" pitchFamily="18" charset="-34"/>
              </a:rPr>
              <a:t>Internet Tools</a:t>
            </a:r>
          </a:p>
          <a:p>
            <a:pPr>
              <a:spcBef>
                <a:spcPts val="0"/>
              </a:spcBef>
            </a:pPr>
            <a:r>
              <a:rPr lang="en-US" sz="2400" b="1" i="1" dirty="0">
                <a:latin typeface="Calibri" panose="020F0502020204030204" pitchFamily="34" charset="0"/>
                <a:cs typeface="Angsana New" pitchFamily="18" charset="-34"/>
              </a:rPr>
              <a:t>Activities</a:t>
            </a:r>
          </a:p>
          <a:p>
            <a:pPr lvl="1">
              <a:spcBef>
                <a:spcPts val="0"/>
              </a:spcBef>
              <a:buFont typeface="Courier New" pitchFamily="49" charset="0"/>
              <a:buChar char="o"/>
            </a:pPr>
            <a:r>
              <a:rPr lang="en-US" sz="1800" i="1" dirty="0">
                <a:latin typeface="Calibri" panose="020F0502020204030204" pitchFamily="34" charset="0"/>
                <a:cs typeface="Angsana New" pitchFamily="18" charset="-34"/>
              </a:rPr>
              <a:t>Regular Foot and Vehicle Patrols</a:t>
            </a:r>
          </a:p>
          <a:p>
            <a:pPr lvl="1">
              <a:spcBef>
                <a:spcPts val="0"/>
              </a:spcBef>
              <a:buFont typeface="Courier New" pitchFamily="49" charset="0"/>
              <a:buChar char="o"/>
            </a:pPr>
            <a:r>
              <a:rPr lang="en-US" sz="1800" i="1" dirty="0">
                <a:latin typeface="Calibri" panose="020F0502020204030204" pitchFamily="34" charset="0"/>
                <a:cs typeface="Angsana New" pitchFamily="18" charset="-34"/>
              </a:rPr>
              <a:t>Increased Video Security - Ring</a:t>
            </a:r>
          </a:p>
          <a:p>
            <a:pPr lvl="1">
              <a:spcBef>
                <a:spcPts val="0"/>
              </a:spcBef>
              <a:buFont typeface="Courier New" pitchFamily="49" charset="0"/>
              <a:buChar char="o"/>
            </a:pPr>
            <a:r>
              <a:rPr lang="en-US" sz="1800" i="1" dirty="0">
                <a:latin typeface="Calibri" panose="020F0502020204030204" pitchFamily="34" charset="0"/>
                <a:cs typeface="Angsana New" pitchFamily="18" charset="-34"/>
              </a:rPr>
              <a:t>Classes by the Sheriffs Dept</a:t>
            </a:r>
          </a:p>
          <a:p>
            <a:pPr>
              <a:spcBef>
                <a:spcPts val="0"/>
              </a:spcBef>
            </a:pPr>
            <a:endParaRPr lang="en-US" sz="2000" i="1" dirty="0">
              <a:latin typeface="Calibri" panose="020F0502020204030204" pitchFamily="34" charset="0"/>
              <a:cs typeface="Angsana New" pitchFamily="18" charset="-34"/>
            </a:endParaRPr>
          </a:p>
        </p:txBody>
      </p:sp>
      <p:pic>
        <p:nvPicPr>
          <p:cNvPr id="6146" name="Picture 2" descr="http://www.hoffmanestates.org/Modules/ShowImage.aspx?imageid=671">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58378" y="1009934"/>
            <a:ext cx="2612232" cy="2627906"/>
          </a:xfrm>
          <a:prstGeom prst="rect">
            <a:avLst/>
          </a:prstGeom>
          <a:noFill/>
        </p:spPr>
      </p:pic>
      <p:sp>
        <p:nvSpPr>
          <p:cNvPr id="9" name="TextBox 8"/>
          <p:cNvSpPr txBox="1"/>
          <p:nvPr/>
        </p:nvSpPr>
        <p:spPr>
          <a:xfrm>
            <a:off x="3917680" y="3637840"/>
            <a:ext cx="5076968" cy="3139321"/>
          </a:xfrm>
          <a:prstGeom prst="rect">
            <a:avLst/>
          </a:prstGeom>
          <a:solidFill>
            <a:schemeClr val="bg2">
              <a:lumMod val="50000"/>
              <a:alpha val="46000"/>
            </a:schemeClr>
          </a:solidFill>
          <a:ln w="38100">
            <a:solidFill>
              <a:schemeClr val="tx1"/>
            </a:solidFill>
          </a:ln>
        </p:spPr>
        <p:txBody>
          <a:bodyPr wrap="square" rtlCol="0">
            <a:spAutoFit/>
          </a:bodyPr>
          <a:lstStyle/>
          <a:p>
            <a:pPr algn="just"/>
            <a:r>
              <a:rPr lang="en-US" dirty="0">
                <a:latin typeface="Calibri" panose="020F0502020204030204" pitchFamily="34" charset="0"/>
                <a:cs typeface="Calibri" panose="020F0502020204030204" pitchFamily="34" charset="0"/>
              </a:rPr>
              <a:t>Your Neighborhood Watch Program was created by the residents of the Kelly Plantation Neighborhood and serves as a sub-committee to the Kelly Plantation Homeowners Association. The purpose of the Kelly Plantation Neighborhood Watch Program is to obtain community involvement and build partnerships in preventing residential crime and improving neighborhood safety, to educate and distribute relevant safety and crime prevention information, and to promote good citizen-law enforcement relations and community pride.</a:t>
            </a:r>
          </a:p>
        </p:txBody>
      </p:sp>
    </p:spTree>
    <p:extLst>
      <p:ext uri="{BB962C8B-B14F-4D97-AF65-F5344CB8AC3E}">
        <p14:creationId xmlns:p14="http://schemas.microsoft.com/office/powerpoint/2010/main" val="308491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0593" t="21318" r="51980" b="8911"/>
          <a:stretch/>
        </p:blipFill>
        <p:spPr>
          <a:xfrm>
            <a:off x="0" y="-22578"/>
            <a:ext cx="9197161" cy="6858000"/>
          </a:xfrm>
          <a:prstGeom prst="rect">
            <a:avLst/>
          </a:prstGeom>
        </p:spPr>
      </p:pic>
    </p:spTree>
    <p:extLst>
      <p:ext uri="{BB962C8B-B14F-4D97-AF65-F5344CB8AC3E}">
        <p14:creationId xmlns:p14="http://schemas.microsoft.com/office/powerpoint/2010/main" val="151180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580" y="232539"/>
            <a:ext cx="2743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Introductions</a:t>
            </a:r>
          </a:p>
        </p:txBody>
      </p:sp>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696200" y="152401"/>
            <a:ext cx="1298448" cy="1545772"/>
          </a:xfrm>
          <a:prstGeom prst="rect">
            <a:avLst/>
          </a:prstGeom>
          <a:noFill/>
          <a:ln w="9525">
            <a:noFill/>
            <a:miter lim="800000"/>
            <a:headEnd/>
            <a:tailEnd/>
          </a:ln>
        </p:spPr>
      </p:pic>
      <p:pic>
        <p:nvPicPr>
          <p:cNvPr id="7" name="Picture 8"/>
          <p:cNvPicPr>
            <a:picLocks noChangeAspect="1" noChangeArrowheads="1"/>
          </p:cNvPicPr>
          <p:nvPr/>
        </p:nvPicPr>
        <p:blipFill>
          <a:blip r:embed="rId3" cstate="print">
            <a:lum bright="10000" contrast="10000"/>
          </a:blip>
          <a:srcRect/>
          <a:stretch>
            <a:fillRect/>
          </a:stretch>
        </p:blipFill>
        <p:spPr bwMode="auto">
          <a:xfrm>
            <a:off x="6794572" y="3106059"/>
            <a:ext cx="804787" cy="757024"/>
          </a:xfrm>
          <a:prstGeom prst="rect">
            <a:avLst/>
          </a:prstGeom>
          <a:noFill/>
          <a:ln w="9525">
            <a:noFill/>
            <a:miter lim="800000"/>
            <a:headEnd/>
            <a:tailEnd/>
          </a:ln>
        </p:spPr>
      </p:pic>
      <p:pic>
        <p:nvPicPr>
          <p:cNvPr id="8" name="Picture 4"/>
          <p:cNvPicPr>
            <a:picLocks noChangeAspect="1" noChangeArrowheads="1"/>
          </p:cNvPicPr>
          <p:nvPr/>
        </p:nvPicPr>
        <p:blipFill>
          <a:blip r:embed="rId4" cstate="print">
            <a:clrChange>
              <a:clrFrom>
                <a:srgbClr val="FFFFFF"/>
              </a:clrFrom>
              <a:clrTo>
                <a:srgbClr val="FFFFFF">
                  <a:alpha val="0"/>
                </a:srgbClr>
              </a:clrTo>
            </a:clrChange>
            <a:lum bright="10000" contrast="10000"/>
          </a:blip>
          <a:srcRect/>
          <a:stretch>
            <a:fillRect/>
          </a:stretch>
        </p:blipFill>
        <p:spPr bwMode="auto">
          <a:xfrm>
            <a:off x="1934756" y="4021872"/>
            <a:ext cx="7209244" cy="2836128"/>
          </a:xfrm>
          <a:prstGeom prst="rect">
            <a:avLst/>
          </a:prstGeom>
          <a:noFill/>
          <a:ln w="9525">
            <a:noFill/>
            <a:miter lim="800000"/>
            <a:headEnd/>
            <a:tailEnd/>
          </a:ln>
        </p:spPr>
      </p:pic>
      <p:pic>
        <p:nvPicPr>
          <p:cNvPr id="9" name="Picture 3"/>
          <p:cNvPicPr>
            <a:picLocks noChangeAspect="1" noChangeArrowheads="1"/>
          </p:cNvPicPr>
          <p:nvPr/>
        </p:nvPicPr>
        <p:blipFill>
          <a:blip r:embed="rId5" cstate="print">
            <a:clrChange>
              <a:clrFrom>
                <a:srgbClr val="FFFFFF"/>
              </a:clrFrom>
              <a:clrTo>
                <a:srgbClr val="FFFFFF">
                  <a:alpha val="0"/>
                </a:srgbClr>
              </a:clrTo>
            </a:clrChange>
            <a:lum bright="10000" contrast="10000"/>
          </a:blip>
          <a:srcRect b="1689"/>
          <a:stretch>
            <a:fillRect/>
          </a:stretch>
        </p:blipFill>
        <p:spPr bwMode="auto">
          <a:xfrm>
            <a:off x="0" y="2445488"/>
            <a:ext cx="6356027" cy="4117974"/>
          </a:xfrm>
          <a:prstGeom prst="rect">
            <a:avLst/>
          </a:prstGeom>
          <a:noFill/>
          <a:ln w="9525">
            <a:noFill/>
            <a:miter lim="800000"/>
            <a:headEnd/>
            <a:tailEnd/>
          </a:ln>
        </p:spPr>
      </p:pic>
      <p:pic>
        <p:nvPicPr>
          <p:cNvPr id="10" name="Picture 5"/>
          <p:cNvPicPr>
            <a:picLocks noChangeAspect="1" noChangeArrowheads="1"/>
          </p:cNvPicPr>
          <p:nvPr/>
        </p:nvPicPr>
        <p:blipFill>
          <a:blip r:embed="rId6" cstate="print">
            <a:lum bright="10000" contrast="10000"/>
          </a:blip>
          <a:srcRect/>
          <a:stretch>
            <a:fillRect/>
          </a:stretch>
        </p:blipFill>
        <p:spPr bwMode="auto">
          <a:xfrm>
            <a:off x="20971" y="6420998"/>
            <a:ext cx="5823210" cy="398402"/>
          </a:xfrm>
          <a:prstGeom prst="rect">
            <a:avLst/>
          </a:prstGeom>
          <a:noFill/>
          <a:ln w="9525">
            <a:noFill/>
            <a:miter lim="800000"/>
            <a:headEnd/>
            <a:tailEnd/>
          </a:ln>
        </p:spPr>
      </p:pic>
      <p:pic>
        <p:nvPicPr>
          <p:cNvPr id="11" name="Picture 6"/>
          <p:cNvPicPr>
            <a:picLocks noChangeAspect="1" noChangeArrowheads="1"/>
          </p:cNvPicPr>
          <p:nvPr/>
        </p:nvPicPr>
        <p:blipFill>
          <a:blip r:embed="rId7" cstate="print">
            <a:lum bright="10000" contrast="10000"/>
          </a:blip>
          <a:srcRect/>
          <a:stretch>
            <a:fillRect/>
          </a:stretch>
        </p:blipFill>
        <p:spPr bwMode="auto">
          <a:xfrm>
            <a:off x="3903256" y="3403519"/>
            <a:ext cx="4308277" cy="3305460"/>
          </a:xfrm>
          <a:prstGeom prst="rect">
            <a:avLst/>
          </a:prstGeom>
          <a:noFill/>
          <a:ln w="9525">
            <a:noFill/>
            <a:miter lim="800000"/>
            <a:headEnd/>
            <a:tailEnd/>
          </a:ln>
        </p:spPr>
      </p:pic>
      <p:pic>
        <p:nvPicPr>
          <p:cNvPr id="12" name="Picture 7"/>
          <p:cNvPicPr>
            <a:picLocks noChangeAspect="1" noChangeArrowheads="1"/>
          </p:cNvPicPr>
          <p:nvPr/>
        </p:nvPicPr>
        <p:blipFill>
          <a:blip r:embed="rId8" cstate="print">
            <a:lum bright="10000" contrast="10000"/>
          </a:blip>
          <a:srcRect/>
          <a:stretch>
            <a:fillRect/>
          </a:stretch>
        </p:blipFill>
        <p:spPr bwMode="auto">
          <a:xfrm>
            <a:off x="5223217" y="2943724"/>
            <a:ext cx="1587387" cy="1119644"/>
          </a:xfrm>
          <a:prstGeom prst="rect">
            <a:avLst/>
          </a:prstGeom>
          <a:noFill/>
          <a:ln w="9525">
            <a:noFill/>
            <a:miter lim="800000"/>
            <a:headEnd/>
            <a:tailEnd/>
          </a:ln>
        </p:spPr>
      </p:pic>
      <p:pic>
        <p:nvPicPr>
          <p:cNvPr id="13" name="Picture 9"/>
          <p:cNvPicPr>
            <a:picLocks noChangeAspect="1" noChangeArrowheads="1"/>
          </p:cNvPicPr>
          <p:nvPr/>
        </p:nvPicPr>
        <p:blipFill>
          <a:blip r:embed="rId9" cstate="print">
            <a:lum bright="10000" contrast="10000"/>
          </a:blip>
          <a:srcRect/>
          <a:stretch>
            <a:fillRect/>
          </a:stretch>
        </p:blipFill>
        <p:spPr bwMode="auto">
          <a:xfrm>
            <a:off x="26281" y="6459916"/>
            <a:ext cx="2533295" cy="396791"/>
          </a:xfrm>
          <a:prstGeom prst="rect">
            <a:avLst/>
          </a:prstGeom>
          <a:noFill/>
          <a:ln w="9525">
            <a:noFill/>
            <a:miter lim="800000"/>
            <a:headEnd/>
            <a:tailEnd/>
          </a:ln>
        </p:spPr>
      </p:pic>
      <p:cxnSp>
        <p:nvCxnSpPr>
          <p:cNvPr id="14" name="Straight Connector 13"/>
          <p:cNvCxnSpPr/>
          <p:nvPr/>
        </p:nvCxnSpPr>
        <p:spPr>
          <a:xfrm>
            <a:off x="5986130" y="6815469"/>
            <a:ext cx="315787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965405" y="5847906"/>
            <a:ext cx="1041991" cy="978197"/>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9583" y="5199321"/>
            <a:ext cx="666306" cy="662763"/>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24623" y="5220585"/>
            <a:ext cx="3519377" cy="776177"/>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144000" y="5975496"/>
            <a:ext cx="0" cy="87187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87339" y="5816009"/>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00FF00"/>
                </a:solidFill>
                <a:effectLst>
                  <a:outerShdw blurRad="38100" dist="38100" dir="2700000" algn="tl">
                    <a:srgbClr val="000000">
                      <a:alpha val="43137"/>
                    </a:srgbClr>
                  </a:outerShdw>
                </a:effectLst>
                <a:latin typeface="Arial Black" pitchFamily="34" charset="0"/>
              </a:rPr>
              <a:t>A</a:t>
            </a:r>
            <a:endParaRPr lang="en-US" sz="2000" b="1" dirty="0">
              <a:solidFill>
                <a:srgbClr val="00FF00"/>
              </a:solidFill>
              <a:effectLst>
                <a:outerShdw blurRad="38100" dist="38100" dir="2700000" algn="tl">
                  <a:srgbClr val="000000">
                    <a:alpha val="43137"/>
                  </a:srgbClr>
                </a:outerShdw>
              </a:effectLst>
              <a:latin typeface="Arial Black" pitchFamily="34" charset="0"/>
            </a:endParaRPr>
          </a:p>
        </p:txBody>
      </p:sp>
      <p:sp>
        <p:nvSpPr>
          <p:cNvPr id="20" name="TextBox 19"/>
          <p:cNvSpPr txBox="1"/>
          <p:nvPr/>
        </p:nvSpPr>
        <p:spPr>
          <a:xfrm>
            <a:off x="6735816" y="4781673"/>
            <a:ext cx="852028" cy="531428"/>
          </a:xfrm>
          <a:prstGeom prst="rect">
            <a:avLst/>
          </a:prstGeom>
          <a:solidFill>
            <a:schemeClr val="bg1"/>
          </a:solidFill>
          <a:ln w="28575">
            <a:solidFill>
              <a:srgbClr val="00B0F0"/>
            </a:solidFill>
          </a:ln>
        </p:spPr>
        <p:txBody>
          <a:bodyPr wrap="none" lIns="9144" tIns="9144" rIns="9144" bIns="9144" rtlCol="0">
            <a:spAutoFit/>
          </a:bodyPr>
          <a:lstStyle/>
          <a:p>
            <a:pPr algn="ctr">
              <a:lnSpc>
                <a:spcPts val="2000"/>
              </a:lnSpc>
            </a:pPr>
            <a:r>
              <a:rPr lang="en-US" b="1" dirty="0">
                <a:latin typeface="Arial" pitchFamily="34" charset="0"/>
                <a:cs typeface="Arial" pitchFamily="34" charset="0"/>
              </a:rPr>
              <a:t>Club</a:t>
            </a:r>
          </a:p>
          <a:p>
            <a:pPr algn="ctr">
              <a:lnSpc>
                <a:spcPts val="2000"/>
              </a:lnSpc>
            </a:pPr>
            <a:r>
              <a:rPr lang="en-US" b="1" dirty="0">
                <a:latin typeface="Arial" pitchFamily="34" charset="0"/>
                <a:cs typeface="Arial" pitchFamily="34" charset="0"/>
              </a:rPr>
              <a:t> House </a:t>
            </a:r>
          </a:p>
        </p:txBody>
      </p:sp>
      <p:cxnSp>
        <p:nvCxnSpPr>
          <p:cNvPr id="21" name="Straight Arrow Connector 20"/>
          <p:cNvCxnSpPr>
            <a:stCxn id="20" idx="2"/>
          </p:cNvCxnSpPr>
          <p:nvPr/>
        </p:nvCxnSpPr>
        <p:spPr>
          <a:xfrm flipH="1">
            <a:off x="6911166" y="5313101"/>
            <a:ext cx="250664" cy="89333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33777" y="5029199"/>
            <a:ext cx="1286543" cy="127590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42660" y="5316278"/>
            <a:ext cx="680484" cy="1010094"/>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63926" y="4678325"/>
            <a:ext cx="457200" cy="63795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31758" y="4029739"/>
            <a:ext cx="818707" cy="65922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50465" y="4051004"/>
            <a:ext cx="595423" cy="19138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624623" y="4242390"/>
            <a:ext cx="74428" cy="81870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5544" y="4447953"/>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FF6600"/>
                </a:solidFill>
                <a:effectLst>
                  <a:outerShdw blurRad="38100" dist="38100" dir="2700000" algn="tl">
                    <a:srgbClr val="000000">
                      <a:alpha val="43137"/>
                    </a:srgbClr>
                  </a:outerShdw>
                </a:effectLst>
                <a:latin typeface="Arial Black" pitchFamily="34" charset="0"/>
              </a:rPr>
              <a:t>B</a:t>
            </a:r>
            <a:endParaRPr lang="en-US" sz="2000" b="1" dirty="0">
              <a:solidFill>
                <a:srgbClr val="FF6600"/>
              </a:solidFill>
              <a:effectLst>
                <a:outerShdw blurRad="38100" dist="38100" dir="2700000" algn="tl">
                  <a:srgbClr val="000000">
                    <a:alpha val="43137"/>
                  </a:srgbClr>
                </a:outerShdw>
              </a:effectLst>
              <a:latin typeface="Arial Black" pitchFamily="34" charset="0"/>
            </a:endParaRPr>
          </a:p>
        </p:txBody>
      </p:sp>
      <p:cxnSp>
        <p:nvCxnSpPr>
          <p:cNvPr id="29" name="Straight Connector 28"/>
          <p:cNvCxnSpPr/>
          <p:nvPr/>
        </p:nvCxnSpPr>
        <p:spPr>
          <a:xfrm>
            <a:off x="5022112" y="3969488"/>
            <a:ext cx="836428" cy="27290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858540" y="3349255"/>
            <a:ext cx="808074" cy="89313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412512" y="2551813"/>
            <a:ext cx="2264735" cy="78681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30213" y="2546798"/>
            <a:ext cx="1210113" cy="1683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3313" y="2925049"/>
            <a:ext cx="1650" cy="195973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43532" y="2727953"/>
            <a:ext cx="194612" cy="21607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43532" y="2549006"/>
            <a:ext cx="4417" cy="1962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432103" y="4871424"/>
            <a:ext cx="305010" cy="4268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729162" y="4655785"/>
            <a:ext cx="447817" cy="62656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150581" y="3960840"/>
            <a:ext cx="889592" cy="7092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00328" y="3358360"/>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Arial Black" pitchFamily="34" charset="0"/>
              </a:rPr>
              <a:t>C</a:t>
            </a:r>
            <a:endParaRPr lang="en-US" sz="2000" b="1" dirty="0">
              <a:solidFill>
                <a:srgbClr val="FFFF00"/>
              </a:solidFill>
              <a:effectLst>
                <a:outerShdw blurRad="38100" dist="38100" dir="2700000" algn="tl">
                  <a:srgbClr val="000000">
                    <a:alpha val="43137"/>
                  </a:srgbClr>
                </a:outerShdw>
              </a:effectLst>
              <a:latin typeface="Arial Black" pitchFamily="34" charset="0"/>
            </a:endParaRPr>
          </a:p>
        </p:txBody>
      </p:sp>
      <p:cxnSp>
        <p:nvCxnSpPr>
          <p:cNvPr id="40" name="Straight Connector 39"/>
          <p:cNvCxnSpPr/>
          <p:nvPr/>
        </p:nvCxnSpPr>
        <p:spPr>
          <a:xfrm>
            <a:off x="3379622" y="2965973"/>
            <a:ext cx="1272" cy="1931649"/>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006600" y="2481951"/>
            <a:ext cx="25806" cy="2405481"/>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25650" y="2512532"/>
            <a:ext cx="1181100" cy="12700"/>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96742" y="2499736"/>
            <a:ext cx="10008" cy="254096"/>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04058" y="2739202"/>
            <a:ext cx="175564" cy="219456"/>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00250" y="4868382"/>
            <a:ext cx="1390650" cy="25400"/>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6843232"/>
            <a:ext cx="3263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263900" y="5655782"/>
            <a:ext cx="628650" cy="11938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71850" y="4912832"/>
            <a:ext cx="539750" cy="736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917700" y="4919182"/>
            <a:ext cx="1466850" cy="63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930400" y="3630132"/>
            <a:ext cx="12700" cy="1327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22350" y="3636482"/>
            <a:ext cx="92075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1400" y="3642832"/>
            <a:ext cx="0" cy="25908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6227282"/>
            <a:ext cx="106045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050" y="6239982"/>
            <a:ext cx="0" cy="6032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487715" y="2827941"/>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0099FF"/>
                </a:solidFill>
                <a:effectLst>
                  <a:outerShdw blurRad="38100" dist="38100" dir="2700000" algn="tl">
                    <a:srgbClr val="000000">
                      <a:alpha val="43137"/>
                    </a:srgbClr>
                  </a:outerShdw>
                </a:effectLst>
                <a:latin typeface="Arial Black" pitchFamily="34" charset="0"/>
              </a:rPr>
              <a:t>D</a:t>
            </a:r>
            <a:endParaRPr lang="en-US" sz="2000" b="1" dirty="0">
              <a:solidFill>
                <a:srgbClr val="0099FF"/>
              </a:solidFill>
              <a:effectLst>
                <a:outerShdw blurRad="38100" dist="38100" dir="2700000" algn="tl">
                  <a:srgbClr val="000000">
                    <a:alpha val="43137"/>
                  </a:srgbClr>
                </a:outerShdw>
              </a:effectLst>
              <a:latin typeface="Arial Black" pitchFamily="34" charset="0"/>
            </a:endParaRPr>
          </a:p>
        </p:txBody>
      </p:sp>
      <p:sp>
        <p:nvSpPr>
          <p:cNvPr id="56" name="TextBox 55"/>
          <p:cNvSpPr txBox="1"/>
          <p:nvPr/>
        </p:nvSpPr>
        <p:spPr>
          <a:xfrm>
            <a:off x="2005115" y="5259991"/>
            <a:ext cx="444352"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7030A0"/>
                </a:solidFill>
                <a:effectLst>
                  <a:outerShdw blurRad="38100" dist="38100" dir="2700000" algn="tl">
                    <a:srgbClr val="000000">
                      <a:alpha val="43137"/>
                    </a:srgbClr>
                  </a:outerShdw>
                </a:effectLst>
                <a:latin typeface="Arial Black" pitchFamily="34" charset="0"/>
              </a:rPr>
              <a:t>E</a:t>
            </a:r>
            <a:endParaRPr lang="en-US" sz="2000" b="1" dirty="0">
              <a:solidFill>
                <a:srgbClr val="7030A0"/>
              </a:solidFill>
              <a:effectLst>
                <a:outerShdw blurRad="38100" dist="38100" dir="2700000" algn="tl">
                  <a:srgbClr val="000000">
                    <a:alpha val="43137"/>
                  </a:srgbClr>
                </a:outerShdw>
              </a:effectLst>
              <a:latin typeface="Arial Black" pitchFamily="34" charset="0"/>
            </a:endParaRPr>
          </a:p>
        </p:txBody>
      </p:sp>
      <p:pic>
        <p:nvPicPr>
          <p:cNvPr id="57" name="Picture 10" descr="C:\Users\stilwellke\AppData\Local\Microsoft\Windows\Temporary Internet Files\Content.IE5\ZLW478K1\MC900239015[1].wmf"/>
          <p:cNvPicPr>
            <a:picLocks noChangeAspect="1" noChangeArrowheads="1"/>
          </p:cNvPicPr>
          <p:nvPr/>
        </p:nvPicPr>
        <p:blipFill>
          <a:blip r:embed="rId10" cstate="print"/>
          <a:srcRect/>
          <a:stretch>
            <a:fillRect/>
          </a:stretch>
        </p:blipFill>
        <p:spPr bwMode="auto">
          <a:xfrm>
            <a:off x="8278123" y="3035213"/>
            <a:ext cx="797637" cy="970059"/>
          </a:xfrm>
          <a:prstGeom prst="rect">
            <a:avLst/>
          </a:prstGeom>
          <a:noFill/>
        </p:spPr>
      </p:pic>
      <p:pic>
        <p:nvPicPr>
          <p:cNvPr id="58" name="Picture 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532224" y="1657537"/>
            <a:ext cx="715964" cy="707053"/>
          </a:xfrm>
          <a:prstGeom prst="rect">
            <a:avLst/>
          </a:prstGeom>
          <a:noFill/>
          <a:ln w="9525">
            <a:noFill/>
            <a:miter lim="800000"/>
            <a:headEnd/>
            <a:tailEnd/>
          </a:ln>
        </p:spPr>
      </p:pic>
      <p:sp>
        <p:nvSpPr>
          <p:cNvPr id="59" name="TextBox 58"/>
          <p:cNvSpPr txBox="1"/>
          <p:nvPr/>
        </p:nvSpPr>
        <p:spPr>
          <a:xfrm>
            <a:off x="6390791" y="2337798"/>
            <a:ext cx="1021433" cy="276999"/>
          </a:xfrm>
          <a:prstGeom prst="rect">
            <a:avLst/>
          </a:prstGeom>
          <a:noFill/>
        </p:spPr>
        <p:txBody>
          <a:bodyPr wrap="none" rtlCol="0">
            <a:spAutoFit/>
          </a:bodyPr>
          <a:lstStyle/>
          <a:p>
            <a:r>
              <a:rPr lang="en-US" sz="1200" b="1" dirty="0">
                <a:latin typeface="Arial" pitchFamily="34" charset="0"/>
                <a:cs typeface="Arial" pitchFamily="34" charset="0"/>
              </a:rPr>
              <a:t>Safe House</a:t>
            </a:r>
          </a:p>
        </p:txBody>
      </p:sp>
      <p:sp>
        <p:nvSpPr>
          <p:cNvPr id="61" name="TextBox 60"/>
          <p:cNvSpPr txBox="1"/>
          <p:nvPr/>
        </p:nvSpPr>
        <p:spPr>
          <a:xfrm>
            <a:off x="2619132" y="1919951"/>
            <a:ext cx="3161699" cy="584775"/>
          </a:xfrm>
          <a:prstGeom prst="rect">
            <a:avLst/>
          </a:prstGeom>
          <a:noFill/>
        </p:spPr>
        <p:txBody>
          <a:bodyPr wrap="none" rtlCol="0">
            <a:spAutoFit/>
          </a:bodyPr>
          <a:lstStyle/>
          <a:p>
            <a:r>
              <a:rPr lang="en-US" sz="3200" b="1" i="1" dirty="0">
                <a:effectLst>
                  <a:outerShdw blurRad="38100" dist="38100" dir="2700000" algn="tl">
                    <a:srgbClr val="000000">
                      <a:alpha val="43137"/>
                    </a:srgbClr>
                  </a:outerShdw>
                </a:effectLst>
                <a:latin typeface="Calibri" panose="020F0502020204030204" pitchFamily="34" charset="0"/>
                <a:cs typeface="Angsana New" pitchFamily="18" charset="-34"/>
              </a:rPr>
              <a:t>Know Your Blocks</a:t>
            </a:r>
            <a:endParaRPr lang="en-US" sz="3200" dirty="0">
              <a:effectLst>
                <a:outerShdw blurRad="38100" dist="38100" dir="2700000" algn="tl">
                  <a:srgbClr val="000000">
                    <a:alpha val="43137"/>
                  </a:srgbClr>
                </a:outerShdw>
              </a:effectLst>
            </a:endParaRPr>
          </a:p>
        </p:txBody>
      </p:sp>
      <p:sp>
        <p:nvSpPr>
          <p:cNvPr id="63" name="TextBox 62"/>
          <p:cNvSpPr txBox="1"/>
          <p:nvPr/>
        </p:nvSpPr>
        <p:spPr>
          <a:xfrm>
            <a:off x="1699215" y="974018"/>
            <a:ext cx="5469124" cy="461665"/>
          </a:xfrm>
          <a:prstGeom prst="rect">
            <a:avLst/>
          </a:prstGeom>
          <a:noFill/>
        </p:spPr>
        <p:txBody>
          <a:bodyPr wrap="square" rtlCol="0">
            <a:spAutoFit/>
          </a:bodyPr>
          <a:lstStyle/>
          <a:p>
            <a:pPr algn="ctr"/>
            <a:r>
              <a:rPr lang="en-US" sz="2400" b="1" i="1" dirty="0">
                <a:latin typeface="Calibri" panose="020F0502020204030204" pitchFamily="34" charset="0"/>
                <a:cs typeface="Angsana New" pitchFamily="18" charset="-34"/>
              </a:rPr>
              <a:t>Rachel Bolyard, Neighborhood Watch</a:t>
            </a:r>
            <a:endParaRPr lang="en-US" sz="2400" dirty="0"/>
          </a:p>
        </p:txBody>
      </p:sp>
      <p:pic>
        <p:nvPicPr>
          <p:cNvPr id="8194" name="Picture 2" descr="C:\Users\stilwellke\AppData\Local\Microsoft\Windows\Temporary Internet Files\Content.IE5\OQZSDC4H\MP900314035[1].jpg"/>
          <p:cNvPicPr>
            <a:picLocks noChangeAspect="1" noChangeArrowheads="1"/>
          </p:cNvPicPr>
          <p:nvPr/>
        </p:nvPicPr>
        <p:blipFill>
          <a:blip r:embed="rId12" cstate="print">
            <a:lum bright="18000"/>
          </a:blip>
          <a:srcRect l="12791" t="18456" r="31395" b="13058"/>
          <a:stretch>
            <a:fillRect/>
          </a:stretch>
        </p:blipFill>
        <p:spPr bwMode="auto">
          <a:xfrm>
            <a:off x="138223" y="1577608"/>
            <a:ext cx="1786269" cy="1888607"/>
          </a:xfrm>
          <a:prstGeom prst="rect">
            <a:avLst/>
          </a:prstGeom>
          <a:noFill/>
        </p:spPr>
      </p:pic>
      <p:sp>
        <p:nvSpPr>
          <p:cNvPr id="64" name="TextBox 63"/>
          <p:cNvSpPr txBox="1"/>
          <p:nvPr/>
        </p:nvSpPr>
        <p:spPr>
          <a:xfrm rot="20625067">
            <a:off x="1121354" y="4847649"/>
            <a:ext cx="570990" cy="292131"/>
          </a:xfrm>
          <a:prstGeom prst="rect">
            <a:avLst/>
          </a:prstGeom>
          <a:noFill/>
          <a:effectLst>
            <a:glow rad="101600">
              <a:srgbClr val="000000"/>
            </a:glow>
            <a:outerShdw blurRad="63500" sx="135000" sy="135000" algn="ctr" rotWithShape="0">
              <a:srgbClr val="000000"/>
            </a:outerShdw>
          </a:effectLst>
        </p:spPr>
        <p:txBody>
          <a:bodyPr wrap="none" rtlCol="0">
            <a:spAutoFit/>
          </a:bodyPr>
          <a:lstStyle/>
          <a:p>
            <a:pPr>
              <a:lnSpc>
                <a:spcPts val="800"/>
              </a:lnSpc>
            </a:pPr>
            <a:r>
              <a:rPr lang="en-US" sz="600" b="1" dirty="0">
                <a:solidFill>
                  <a:schemeClr val="bg1"/>
                </a:solidFill>
                <a:effectLst>
                  <a:outerShdw blurRad="38100" dist="38100" dir="2700000" algn="tl">
                    <a:srgbClr val="000000">
                      <a:alpha val="43137"/>
                    </a:srgbClr>
                  </a:outerShdw>
                </a:effectLst>
                <a:latin typeface="Arial Black" pitchFamily="34" charset="0"/>
              </a:rPr>
              <a:t>Cutwater</a:t>
            </a:r>
          </a:p>
          <a:p>
            <a:pPr>
              <a:lnSpc>
                <a:spcPts val="800"/>
              </a:lnSpc>
            </a:pPr>
            <a:r>
              <a:rPr lang="en-US" sz="600" b="1" dirty="0">
                <a:solidFill>
                  <a:schemeClr val="bg1"/>
                </a:solidFill>
                <a:effectLst>
                  <a:outerShdw blurRad="38100" dist="38100" dir="2700000" algn="tl">
                    <a:srgbClr val="000000">
                      <a:alpha val="43137"/>
                    </a:srgbClr>
                  </a:outerShdw>
                </a:effectLst>
                <a:latin typeface="Arial Black" pitchFamily="34" charset="0"/>
              </a:rPr>
              <a:t>Court</a:t>
            </a:r>
          </a:p>
        </p:txBody>
      </p:sp>
      <p:cxnSp>
        <p:nvCxnSpPr>
          <p:cNvPr id="68" name="Straight Arrow Connector 67">
            <a:extLst>
              <a:ext uri="{FF2B5EF4-FFF2-40B4-BE49-F238E27FC236}">
                <a16:creationId xmlns:a16="http://schemas.microsoft.com/office/drawing/2014/main" id="{65911F09-8E8D-344C-B6C3-122CAF0F0779}"/>
              </a:ext>
            </a:extLst>
          </p:cNvPr>
          <p:cNvCxnSpPr>
            <a:cxnSpLocks/>
            <a:stCxn id="59" idx="2"/>
          </p:cNvCxnSpPr>
          <p:nvPr/>
        </p:nvCxnSpPr>
        <p:spPr>
          <a:xfrm flipH="1">
            <a:off x="4979584" y="2614797"/>
            <a:ext cx="1921924" cy="28716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22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696200" y="152401"/>
            <a:ext cx="1298448" cy="1545772"/>
          </a:xfrm>
          <a:prstGeom prst="rect">
            <a:avLst/>
          </a:prstGeom>
          <a:noFill/>
          <a:ln w="9525">
            <a:noFill/>
            <a:miter lim="800000"/>
            <a:headEnd/>
            <a:tailEnd/>
          </a:ln>
        </p:spPr>
      </p:pic>
      <p:sp>
        <p:nvSpPr>
          <p:cNvPr id="7" name="Title 1"/>
          <p:cNvSpPr>
            <a:spLocks noGrp="1"/>
          </p:cNvSpPr>
          <p:nvPr>
            <p:ph type="title"/>
          </p:nvPr>
        </p:nvSpPr>
        <p:spPr>
          <a:xfrm>
            <a:off x="3276600" y="179597"/>
            <a:ext cx="2743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Introductions</a:t>
            </a:r>
          </a:p>
        </p:txBody>
      </p:sp>
      <p:sp>
        <p:nvSpPr>
          <p:cNvPr id="8" name="TextBox 7"/>
          <p:cNvSpPr txBox="1"/>
          <p:nvPr/>
        </p:nvSpPr>
        <p:spPr>
          <a:xfrm>
            <a:off x="2635918" y="1229380"/>
            <a:ext cx="4024563" cy="523220"/>
          </a:xfrm>
          <a:prstGeom prst="rect">
            <a:avLst/>
          </a:prstGeom>
          <a:noFill/>
        </p:spPr>
        <p:txBody>
          <a:bodyPr wrap="none" rtlCol="0">
            <a:spAutoFit/>
          </a:bodyPr>
          <a:lstStyle/>
          <a:p>
            <a:r>
              <a:rPr lang="en-US" sz="2800" b="1" i="1" dirty="0">
                <a:latin typeface="Calibri" panose="020F0502020204030204" pitchFamily="34" charset="0"/>
                <a:cs typeface="Angsana New" pitchFamily="18" charset="-34"/>
              </a:rPr>
              <a:t>Know Your Block Captains</a:t>
            </a:r>
            <a:endParaRPr lang="en-US" sz="2800" dirty="0"/>
          </a:p>
        </p:txBody>
      </p:sp>
      <p:sp>
        <p:nvSpPr>
          <p:cNvPr id="9" name="TextBox 8"/>
          <p:cNvSpPr txBox="1"/>
          <p:nvPr/>
        </p:nvSpPr>
        <p:spPr>
          <a:xfrm>
            <a:off x="1830959" y="2357004"/>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00FF00"/>
                </a:solidFill>
                <a:effectLst>
                  <a:outerShdw blurRad="38100" dist="38100" dir="2700000" algn="tl">
                    <a:srgbClr val="000000">
                      <a:alpha val="43137"/>
                    </a:srgbClr>
                  </a:outerShdw>
                </a:effectLst>
                <a:latin typeface="Arial Black" pitchFamily="34" charset="0"/>
              </a:rPr>
              <a:t>A</a:t>
            </a:r>
            <a:endParaRPr lang="en-US" sz="2000" b="1" dirty="0">
              <a:solidFill>
                <a:srgbClr val="00FF00"/>
              </a:solidFill>
              <a:effectLst>
                <a:outerShdw blurRad="38100" dist="38100" dir="2700000" algn="tl">
                  <a:srgbClr val="000000">
                    <a:alpha val="43137"/>
                  </a:srgbClr>
                </a:outerShdw>
              </a:effectLst>
              <a:latin typeface="Arial Black" pitchFamily="34" charset="0"/>
            </a:endParaRPr>
          </a:p>
        </p:txBody>
      </p:sp>
      <p:sp>
        <p:nvSpPr>
          <p:cNvPr id="10" name="TextBox 9"/>
          <p:cNvSpPr txBox="1"/>
          <p:nvPr/>
        </p:nvSpPr>
        <p:spPr>
          <a:xfrm>
            <a:off x="5631074" y="2413996"/>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FF6600"/>
                </a:solidFill>
                <a:effectLst>
                  <a:outerShdw blurRad="38100" dist="38100" dir="2700000" algn="tl">
                    <a:srgbClr val="000000">
                      <a:alpha val="43137"/>
                    </a:srgbClr>
                  </a:outerShdw>
                </a:effectLst>
                <a:latin typeface="Arial Black" pitchFamily="34" charset="0"/>
              </a:rPr>
              <a:t>B</a:t>
            </a:r>
            <a:endParaRPr lang="en-US" sz="2000" b="1" dirty="0">
              <a:solidFill>
                <a:srgbClr val="FF6600"/>
              </a:solidFill>
              <a:effectLst>
                <a:outerShdw blurRad="38100" dist="38100" dir="2700000" algn="tl">
                  <a:srgbClr val="000000">
                    <a:alpha val="43137"/>
                  </a:srgbClr>
                </a:outerShdw>
              </a:effectLst>
              <a:latin typeface="Arial Black" pitchFamily="34" charset="0"/>
            </a:endParaRPr>
          </a:p>
        </p:txBody>
      </p:sp>
      <p:sp>
        <p:nvSpPr>
          <p:cNvPr id="11" name="TextBox 10"/>
          <p:cNvSpPr txBox="1"/>
          <p:nvPr/>
        </p:nvSpPr>
        <p:spPr>
          <a:xfrm>
            <a:off x="3994514" y="3600081"/>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Arial Black" pitchFamily="34" charset="0"/>
              </a:rPr>
              <a:t>C</a:t>
            </a:r>
            <a:endParaRPr lang="en-US" sz="2000" b="1" dirty="0">
              <a:solidFill>
                <a:srgbClr val="FFFF00"/>
              </a:solidFill>
              <a:effectLst>
                <a:outerShdw blurRad="38100" dist="38100" dir="2700000" algn="tl">
                  <a:srgbClr val="000000">
                    <a:alpha val="43137"/>
                  </a:srgbClr>
                </a:outerShdw>
              </a:effectLst>
              <a:latin typeface="Arial Black" pitchFamily="34" charset="0"/>
            </a:endParaRPr>
          </a:p>
        </p:txBody>
      </p:sp>
      <p:sp>
        <p:nvSpPr>
          <p:cNvPr id="12" name="TextBox 11"/>
          <p:cNvSpPr txBox="1"/>
          <p:nvPr/>
        </p:nvSpPr>
        <p:spPr>
          <a:xfrm>
            <a:off x="1831724" y="4886980"/>
            <a:ext cx="463588"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0099FF"/>
                </a:solidFill>
                <a:effectLst>
                  <a:outerShdw blurRad="38100" dist="38100" dir="2700000" algn="tl">
                    <a:srgbClr val="000000">
                      <a:alpha val="43137"/>
                    </a:srgbClr>
                  </a:outerShdw>
                </a:effectLst>
                <a:latin typeface="Arial Black" pitchFamily="34" charset="0"/>
              </a:rPr>
              <a:t>D</a:t>
            </a:r>
            <a:endParaRPr lang="en-US" sz="2000" b="1" dirty="0">
              <a:solidFill>
                <a:srgbClr val="0099FF"/>
              </a:solidFill>
              <a:effectLst>
                <a:outerShdw blurRad="38100" dist="38100" dir="2700000" algn="tl">
                  <a:srgbClr val="000000">
                    <a:alpha val="43137"/>
                  </a:srgbClr>
                </a:outerShdw>
              </a:effectLst>
              <a:latin typeface="Arial Black" pitchFamily="34" charset="0"/>
            </a:endParaRPr>
          </a:p>
        </p:txBody>
      </p:sp>
      <p:sp>
        <p:nvSpPr>
          <p:cNvPr id="13" name="TextBox 12"/>
          <p:cNvSpPr txBox="1"/>
          <p:nvPr/>
        </p:nvSpPr>
        <p:spPr>
          <a:xfrm>
            <a:off x="5612921" y="4886980"/>
            <a:ext cx="444352" cy="523220"/>
          </a:xfrm>
          <a:prstGeom prst="rect">
            <a:avLst/>
          </a:prstGeom>
          <a:noFill/>
          <a:effectLst>
            <a:outerShdw blurRad="12700" dist="38100" dir="2700000" algn="tl" rotWithShape="0">
              <a:schemeClr val="bg1"/>
            </a:outerShdw>
          </a:effectLst>
        </p:spPr>
        <p:txBody>
          <a:bodyPr wrap="none" rtlCol="0">
            <a:spAutoFit/>
          </a:bodyPr>
          <a:lstStyle/>
          <a:p>
            <a:r>
              <a:rPr lang="en-US" sz="2800" b="1" dirty="0">
                <a:solidFill>
                  <a:srgbClr val="7030A0"/>
                </a:solidFill>
                <a:effectLst>
                  <a:outerShdw blurRad="38100" dist="38100" dir="2700000" algn="tl">
                    <a:srgbClr val="000000">
                      <a:alpha val="43137"/>
                    </a:srgbClr>
                  </a:outerShdw>
                </a:effectLst>
                <a:latin typeface="Arial Black" pitchFamily="34" charset="0"/>
              </a:rPr>
              <a:t>E</a:t>
            </a:r>
            <a:endParaRPr lang="en-US" sz="2000" b="1" dirty="0">
              <a:solidFill>
                <a:srgbClr val="7030A0"/>
              </a:solidFill>
              <a:effectLst>
                <a:outerShdw blurRad="38100" dist="38100" dir="2700000" algn="tl">
                  <a:srgbClr val="000000">
                    <a:alpha val="43137"/>
                  </a:srgbClr>
                </a:outerShdw>
              </a:effectLst>
              <a:latin typeface="Arial Black" pitchFamily="34" charset="0"/>
            </a:endParaRPr>
          </a:p>
        </p:txBody>
      </p:sp>
      <p:sp>
        <p:nvSpPr>
          <p:cNvPr id="14" name="TextBox 13"/>
          <p:cNvSpPr txBox="1"/>
          <p:nvPr/>
        </p:nvSpPr>
        <p:spPr>
          <a:xfrm>
            <a:off x="899426" y="4844660"/>
            <a:ext cx="944233" cy="565539"/>
          </a:xfrm>
          <a:prstGeom prst="rect">
            <a:avLst/>
          </a:prstGeom>
          <a:noFill/>
        </p:spPr>
        <p:txBody>
          <a:bodyPr wrap="none" rtlCol="0">
            <a:spAutoFit/>
          </a:bodyPr>
          <a:lstStyle/>
          <a:p>
            <a:pPr>
              <a:lnSpc>
                <a:spcPts val="1800"/>
              </a:lnSpc>
            </a:pPr>
            <a:r>
              <a:rPr lang="en-US" b="1" dirty="0"/>
              <a:t>Block</a:t>
            </a:r>
          </a:p>
          <a:p>
            <a:pPr>
              <a:lnSpc>
                <a:spcPts val="1800"/>
              </a:lnSpc>
            </a:pPr>
            <a:r>
              <a:rPr lang="en-US" b="1" dirty="0"/>
              <a:t>Captain</a:t>
            </a:r>
          </a:p>
        </p:txBody>
      </p:sp>
      <p:sp>
        <p:nvSpPr>
          <p:cNvPr id="15" name="TextBox 14"/>
          <p:cNvSpPr txBox="1"/>
          <p:nvPr/>
        </p:nvSpPr>
        <p:spPr>
          <a:xfrm>
            <a:off x="3127567" y="3543073"/>
            <a:ext cx="944233" cy="565539"/>
          </a:xfrm>
          <a:prstGeom prst="rect">
            <a:avLst/>
          </a:prstGeom>
          <a:noFill/>
        </p:spPr>
        <p:txBody>
          <a:bodyPr wrap="none" rtlCol="0">
            <a:spAutoFit/>
          </a:bodyPr>
          <a:lstStyle/>
          <a:p>
            <a:pPr>
              <a:lnSpc>
                <a:spcPts val="1800"/>
              </a:lnSpc>
            </a:pPr>
            <a:r>
              <a:rPr lang="en-US" b="1" dirty="0"/>
              <a:t>Block</a:t>
            </a:r>
          </a:p>
          <a:p>
            <a:pPr>
              <a:lnSpc>
                <a:spcPts val="1800"/>
              </a:lnSpc>
            </a:pPr>
            <a:r>
              <a:rPr lang="en-US" b="1" dirty="0"/>
              <a:t>Captain</a:t>
            </a:r>
          </a:p>
        </p:txBody>
      </p:sp>
      <p:sp>
        <p:nvSpPr>
          <p:cNvPr id="16" name="TextBox 15"/>
          <p:cNvSpPr txBox="1"/>
          <p:nvPr/>
        </p:nvSpPr>
        <p:spPr>
          <a:xfrm>
            <a:off x="4802707" y="2339392"/>
            <a:ext cx="944233" cy="565539"/>
          </a:xfrm>
          <a:prstGeom prst="rect">
            <a:avLst/>
          </a:prstGeom>
          <a:noFill/>
        </p:spPr>
        <p:txBody>
          <a:bodyPr wrap="none" rtlCol="0">
            <a:spAutoFit/>
          </a:bodyPr>
          <a:lstStyle/>
          <a:p>
            <a:pPr>
              <a:lnSpc>
                <a:spcPts val="1800"/>
              </a:lnSpc>
            </a:pPr>
            <a:r>
              <a:rPr lang="en-US" b="1" dirty="0"/>
              <a:t>Block</a:t>
            </a:r>
          </a:p>
          <a:p>
            <a:pPr>
              <a:lnSpc>
                <a:spcPts val="1800"/>
              </a:lnSpc>
            </a:pPr>
            <a:r>
              <a:rPr lang="en-US" b="1" dirty="0"/>
              <a:t>Captain</a:t>
            </a:r>
          </a:p>
        </p:txBody>
      </p:sp>
      <p:sp>
        <p:nvSpPr>
          <p:cNvPr id="17" name="TextBox 16"/>
          <p:cNvSpPr txBox="1"/>
          <p:nvPr/>
        </p:nvSpPr>
        <p:spPr>
          <a:xfrm>
            <a:off x="942972" y="2328394"/>
            <a:ext cx="944233" cy="565539"/>
          </a:xfrm>
          <a:prstGeom prst="rect">
            <a:avLst/>
          </a:prstGeom>
          <a:noFill/>
        </p:spPr>
        <p:txBody>
          <a:bodyPr wrap="none" rtlCol="0">
            <a:spAutoFit/>
          </a:bodyPr>
          <a:lstStyle/>
          <a:p>
            <a:pPr>
              <a:lnSpc>
                <a:spcPts val="1800"/>
              </a:lnSpc>
            </a:pPr>
            <a:r>
              <a:rPr lang="en-US" b="1" dirty="0"/>
              <a:t>Block</a:t>
            </a:r>
          </a:p>
          <a:p>
            <a:pPr>
              <a:lnSpc>
                <a:spcPts val="1800"/>
              </a:lnSpc>
            </a:pPr>
            <a:r>
              <a:rPr lang="en-US" b="1" dirty="0"/>
              <a:t>Captain</a:t>
            </a:r>
          </a:p>
        </p:txBody>
      </p:sp>
      <p:sp>
        <p:nvSpPr>
          <p:cNvPr id="18" name="TextBox 17"/>
          <p:cNvSpPr txBox="1"/>
          <p:nvPr/>
        </p:nvSpPr>
        <p:spPr>
          <a:xfrm>
            <a:off x="4772977" y="4844661"/>
            <a:ext cx="944233" cy="565539"/>
          </a:xfrm>
          <a:prstGeom prst="rect">
            <a:avLst/>
          </a:prstGeom>
          <a:noFill/>
        </p:spPr>
        <p:txBody>
          <a:bodyPr wrap="none" rtlCol="0">
            <a:spAutoFit/>
          </a:bodyPr>
          <a:lstStyle/>
          <a:p>
            <a:pPr>
              <a:lnSpc>
                <a:spcPts val="1800"/>
              </a:lnSpc>
            </a:pPr>
            <a:r>
              <a:rPr lang="en-US" b="1" dirty="0"/>
              <a:t>Block</a:t>
            </a:r>
          </a:p>
          <a:p>
            <a:pPr>
              <a:lnSpc>
                <a:spcPts val="1800"/>
              </a:lnSpc>
            </a:pPr>
            <a:r>
              <a:rPr lang="en-US" b="1" dirty="0"/>
              <a:t>Captain</a:t>
            </a:r>
          </a:p>
        </p:txBody>
      </p:sp>
      <p:sp>
        <p:nvSpPr>
          <p:cNvPr id="44" name="TextBox 43"/>
          <p:cNvSpPr txBox="1"/>
          <p:nvPr/>
        </p:nvSpPr>
        <p:spPr>
          <a:xfrm>
            <a:off x="2453344" y="4973540"/>
            <a:ext cx="1936749" cy="369332"/>
          </a:xfrm>
          <a:prstGeom prst="rect">
            <a:avLst/>
          </a:prstGeom>
          <a:solidFill>
            <a:schemeClr val="bg1"/>
          </a:solidFill>
          <a:ln>
            <a:solidFill>
              <a:schemeClr val="tx1"/>
            </a:solidFill>
          </a:ln>
        </p:spPr>
        <p:txBody>
          <a:bodyPr wrap="none" rtlCol="0">
            <a:spAutoFit/>
          </a:bodyPr>
          <a:lstStyle/>
          <a:p>
            <a:r>
              <a:rPr lang="en-US" b="1" dirty="0">
                <a:latin typeface="Calibri" panose="020F0502020204030204" pitchFamily="34" charset="0"/>
                <a:cs typeface="Calibri" panose="020F0502020204030204" pitchFamily="34" charset="0"/>
              </a:rPr>
              <a:t>Melinda Dellert, D</a:t>
            </a:r>
          </a:p>
        </p:txBody>
      </p:sp>
      <p:sp>
        <p:nvSpPr>
          <p:cNvPr id="47" name="TextBox 46"/>
          <p:cNvSpPr txBox="1"/>
          <p:nvPr/>
        </p:nvSpPr>
        <p:spPr>
          <a:xfrm>
            <a:off x="2464116" y="2464725"/>
            <a:ext cx="1596912" cy="307777"/>
          </a:xfrm>
          <a:prstGeom prst="rect">
            <a:avLst/>
          </a:prstGeom>
          <a:solidFill>
            <a:schemeClr val="bg1"/>
          </a:solidFill>
          <a:ln>
            <a:solidFill>
              <a:schemeClr val="tx1"/>
            </a:solidFill>
          </a:ln>
        </p:spPr>
        <p:txBody>
          <a:bodyPr wrap="none" rtlCol="0">
            <a:spAutoFit/>
          </a:bodyPr>
          <a:lstStyle/>
          <a:p>
            <a:r>
              <a:rPr lang="en-US" sz="1400" b="1" dirty="0"/>
              <a:t>Volunteer Needed!</a:t>
            </a:r>
          </a:p>
        </p:txBody>
      </p:sp>
      <p:sp>
        <p:nvSpPr>
          <p:cNvPr id="48" name="TextBox 47"/>
          <p:cNvSpPr txBox="1"/>
          <p:nvPr/>
        </p:nvSpPr>
        <p:spPr>
          <a:xfrm>
            <a:off x="6208039" y="2473906"/>
            <a:ext cx="1228221" cy="369332"/>
          </a:xfrm>
          <a:prstGeom prst="rect">
            <a:avLst/>
          </a:prstGeom>
          <a:solidFill>
            <a:schemeClr val="bg1"/>
          </a:solidFill>
          <a:ln>
            <a:solidFill>
              <a:schemeClr val="tx1"/>
            </a:solidFill>
          </a:ln>
        </p:spPr>
        <p:txBody>
          <a:bodyPr wrap="none" rtlCol="0">
            <a:spAutoFit/>
          </a:bodyPr>
          <a:lstStyle/>
          <a:p>
            <a:r>
              <a:rPr lang="en-US" b="1" dirty="0">
                <a:latin typeface="Calibri" panose="020F0502020204030204" pitchFamily="34" charset="0"/>
                <a:cs typeface="Calibri" panose="020F0502020204030204" pitchFamily="34" charset="0"/>
              </a:rPr>
              <a:t>Sue Bish, B</a:t>
            </a:r>
          </a:p>
        </p:txBody>
      </p:sp>
      <p:sp>
        <p:nvSpPr>
          <p:cNvPr id="49" name="TextBox 48"/>
          <p:cNvSpPr txBox="1"/>
          <p:nvPr/>
        </p:nvSpPr>
        <p:spPr>
          <a:xfrm>
            <a:off x="6208039" y="4994701"/>
            <a:ext cx="1983235" cy="369332"/>
          </a:xfrm>
          <a:prstGeom prst="rect">
            <a:avLst/>
          </a:prstGeom>
          <a:solidFill>
            <a:schemeClr val="bg1"/>
          </a:solidFill>
          <a:ln>
            <a:solidFill>
              <a:schemeClr val="tx1"/>
            </a:solidFill>
          </a:ln>
        </p:spPr>
        <p:txBody>
          <a:bodyPr wrap="none" rtlCol="0">
            <a:spAutoFit/>
          </a:bodyPr>
          <a:lstStyle/>
          <a:p>
            <a:r>
              <a:rPr lang="en-US" b="1" dirty="0">
                <a:latin typeface="Calibri" panose="020F0502020204030204" pitchFamily="34" charset="0"/>
                <a:cs typeface="Calibri" panose="020F0502020204030204" pitchFamily="34" charset="0"/>
              </a:rPr>
              <a:t>John Williamson, E</a:t>
            </a:r>
          </a:p>
        </p:txBody>
      </p:sp>
      <p:sp>
        <p:nvSpPr>
          <p:cNvPr id="34" name="TextBox 33"/>
          <p:cNvSpPr txBox="1"/>
          <p:nvPr/>
        </p:nvSpPr>
        <p:spPr>
          <a:xfrm>
            <a:off x="4458102" y="3673507"/>
            <a:ext cx="1496628" cy="369332"/>
          </a:xfrm>
          <a:prstGeom prst="rect">
            <a:avLst/>
          </a:prstGeom>
          <a:solidFill>
            <a:schemeClr val="bg1"/>
          </a:solidFill>
          <a:ln>
            <a:solidFill>
              <a:schemeClr val="tx1"/>
            </a:solidFill>
          </a:ln>
        </p:spPr>
        <p:txBody>
          <a:bodyPr wrap="none" rtlCol="0">
            <a:spAutoFit/>
          </a:bodyPr>
          <a:lstStyle/>
          <a:p>
            <a:pPr algn="ctr"/>
            <a:r>
              <a:rPr lang="en-US" b="1" dirty="0">
                <a:latin typeface="Calibri" panose="020F0502020204030204" pitchFamily="34" charset="0"/>
                <a:cs typeface="Calibri" panose="020F0502020204030204" pitchFamily="34" charset="0"/>
              </a:rPr>
              <a:t>Chris Miller, C</a:t>
            </a:r>
          </a:p>
        </p:txBody>
      </p:sp>
    </p:spTree>
    <p:extLst>
      <p:ext uri="{BB962C8B-B14F-4D97-AF65-F5344CB8AC3E}">
        <p14:creationId xmlns:p14="http://schemas.microsoft.com/office/powerpoint/2010/main" val="125915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696200" y="152401"/>
            <a:ext cx="1298448" cy="1545772"/>
          </a:xfrm>
          <a:prstGeom prst="rect">
            <a:avLst/>
          </a:prstGeom>
          <a:noFill/>
          <a:ln w="9525">
            <a:noFill/>
            <a:miter lim="800000"/>
            <a:headEnd/>
            <a:tailEnd/>
          </a:ln>
        </p:spPr>
      </p:pic>
      <p:sp>
        <p:nvSpPr>
          <p:cNvPr id="7" name="Title 1"/>
          <p:cNvSpPr txBox="1">
            <a:spLocks/>
          </p:cNvSpPr>
          <p:nvPr/>
        </p:nvSpPr>
        <p:spPr>
          <a:xfrm>
            <a:off x="304800" y="228600"/>
            <a:ext cx="2743200" cy="685800"/>
          </a:xfrm>
          <a:prstGeom prst="rect">
            <a:avLst/>
          </a:prstGeom>
          <a:solidFill>
            <a:srgbClr val="C2E49C"/>
          </a:solidFill>
          <a:ln w="38100">
            <a:solidFill>
              <a:schemeClr val="tx1"/>
            </a:solidFill>
            <a:prstDash val="solid"/>
          </a:ln>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a:ln>
                  <a:noFill/>
                </a:ln>
                <a:solidFill>
                  <a:srgbClr val="008000"/>
                </a:solidFill>
                <a:effectLst/>
                <a:uLnTx/>
                <a:uFillTx/>
                <a:latin typeface="Calibri" panose="020F0502020204030204" pitchFamily="34" charset="0"/>
                <a:ea typeface="+mj-ea"/>
                <a:cs typeface="+mj-cs"/>
              </a:rPr>
              <a:t>Introductions</a:t>
            </a:r>
          </a:p>
        </p:txBody>
      </p:sp>
      <p:sp>
        <p:nvSpPr>
          <p:cNvPr id="8" name="TextBox 7"/>
          <p:cNvSpPr txBox="1"/>
          <p:nvPr/>
        </p:nvSpPr>
        <p:spPr>
          <a:xfrm>
            <a:off x="3276600" y="304800"/>
            <a:ext cx="4471865" cy="461665"/>
          </a:xfrm>
          <a:prstGeom prst="rect">
            <a:avLst/>
          </a:prstGeom>
          <a:noFill/>
        </p:spPr>
        <p:txBody>
          <a:bodyPr wrap="none" rtlCol="0">
            <a:spAutoFit/>
          </a:bodyPr>
          <a:lstStyle/>
          <a:p>
            <a:r>
              <a:rPr lang="en-US" sz="2400" b="1" i="1" dirty="0">
                <a:latin typeface="Calibri" panose="020F0502020204030204" pitchFamily="34" charset="0"/>
                <a:cs typeface="Angsana New" pitchFamily="18" charset="-34"/>
              </a:rPr>
              <a:t>Know Your “Safe House” Program</a:t>
            </a:r>
            <a:endParaRPr lang="en-US" sz="2400" dirty="0"/>
          </a:p>
        </p:txBody>
      </p:sp>
      <p:pic>
        <p:nvPicPr>
          <p:cNvPr id="9" name="Picture 2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878" y="866546"/>
            <a:ext cx="2711022" cy="2677279"/>
          </a:xfrm>
          <a:prstGeom prst="rect">
            <a:avLst/>
          </a:prstGeom>
          <a:noFill/>
          <a:ln w="9525">
            <a:noFill/>
            <a:miter lim="800000"/>
            <a:headEnd/>
            <a:tailEnd/>
          </a:ln>
        </p:spPr>
      </p:pic>
      <p:sp>
        <p:nvSpPr>
          <p:cNvPr id="18" name="TextBox 17"/>
          <p:cNvSpPr txBox="1"/>
          <p:nvPr/>
        </p:nvSpPr>
        <p:spPr>
          <a:xfrm>
            <a:off x="159407" y="3935063"/>
            <a:ext cx="8835241" cy="2492990"/>
          </a:xfrm>
          <a:prstGeom prst="rect">
            <a:avLst/>
          </a:prstGeom>
          <a:noFill/>
        </p:spPr>
        <p:txBody>
          <a:bodyPr wrap="square" rtlCol="0">
            <a:spAutoFit/>
          </a:bodyPr>
          <a:lstStyle/>
          <a:p>
            <a:r>
              <a:rPr lang="en-US" b="1" dirty="0">
                <a:latin typeface="Arial" pitchFamily="34" charset="0"/>
                <a:cs typeface="Arial" pitchFamily="34" charset="0"/>
              </a:rPr>
              <a:t>Purpose of Safe House:</a:t>
            </a:r>
          </a:p>
          <a:p>
            <a:pPr algn="just"/>
            <a:r>
              <a:rPr lang="en-US" b="1" dirty="0">
                <a:latin typeface="Arial" pitchFamily="34" charset="0"/>
                <a:cs typeface="Arial" pitchFamily="34" charset="0"/>
              </a:rPr>
              <a:t>To provide a temporary safe haven and assistance to children who are lost, frightened, feel threatened, who have just witnessed a crime, or involved in any other emergency situation.						</a:t>
            </a:r>
            <a:r>
              <a:rPr lang="en-US" sz="1200" b="1" dirty="0">
                <a:latin typeface="Arial" pitchFamily="34" charset="0"/>
                <a:cs typeface="Arial" pitchFamily="34" charset="0"/>
              </a:rPr>
              <a:t>	</a:t>
            </a:r>
            <a:br>
              <a:rPr lang="en-US" b="1" dirty="0">
                <a:latin typeface="Arial" pitchFamily="34" charset="0"/>
                <a:cs typeface="Arial" pitchFamily="34" charset="0"/>
              </a:rPr>
            </a:br>
            <a:r>
              <a:rPr lang="en-US" b="1" dirty="0">
                <a:latin typeface="Arial" pitchFamily="34" charset="0"/>
                <a:cs typeface="Arial" pitchFamily="34" charset="0"/>
              </a:rPr>
              <a:t>Safe House participants are concerned adults who have volunteered to be available for the protection and assistance of children in need. Participation in the Safe House program is not restricted to the parents of school age children, but is open to any adult who is concerned about the safety of children. </a:t>
            </a:r>
          </a:p>
        </p:txBody>
      </p:sp>
      <p:sp>
        <p:nvSpPr>
          <p:cNvPr id="19" name="Rectangle 18"/>
          <p:cNvSpPr/>
          <p:nvPr/>
        </p:nvSpPr>
        <p:spPr>
          <a:xfrm>
            <a:off x="3321344" y="914400"/>
            <a:ext cx="1840676" cy="220881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282462" y="3235825"/>
            <a:ext cx="1984431" cy="449354"/>
          </a:xfrm>
          <a:prstGeom prst="rect">
            <a:avLst/>
          </a:prstGeom>
          <a:solidFill>
            <a:schemeClr val="bg1"/>
          </a:solidFill>
          <a:ln>
            <a:solidFill>
              <a:schemeClr val="tx1"/>
            </a:solidFill>
          </a:ln>
        </p:spPr>
        <p:txBody>
          <a:bodyPr wrap="square" lIns="9144" tIns="9144" rIns="9144" bIns="9144" rtlCol="0">
            <a:spAutoFit/>
          </a:bodyPr>
          <a:lstStyle/>
          <a:p>
            <a:pPr algn="ctr"/>
            <a:r>
              <a:rPr lang="en-US" sz="1400" b="1" dirty="0"/>
              <a:t> Sue Bish</a:t>
            </a:r>
          </a:p>
          <a:p>
            <a:pPr algn="ctr"/>
            <a:r>
              <a:rPr lang="en-US" sz="1400" b="1" dirty="0"/>
              <a:t>(256) 922-1636</a:t>
            </a:r>
          </a:p>
        </p:txBody>
      </p:sp>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sharpenSoften amount="-5000"/>
                    </a14:imgEffect>
                    <a14:imgEffect>
                      <a14:brightnessContrast bright="10000" contrast="20000"/>
                    </a14:imgEffect>
                  </a14:imgLayer>
                </a14:imgProps>
              </a:ext>
            </a:extLst>
          </a:blip>
          <a:stretch>
            <a:fillRect/>
          </a:stretch>
        </p:blipFill>
        <p:spPr>
          <a:xfrm>
            <a:off x="3550733" y="1066800"/>
            <a:ext cx="1455598" cy="1957674"/>
          </a:xfrm>
          <a:prstGeom prst="rect">
            <a:avLst/>
          </a:prstGeom>
        </p:spPr>
      </p:pic>
    </p:spTree>
    <p:extLst>
      <p:ext uri="{BB962C8B-B14F-4D97-AF65-F5344CB8AC3E}">
        <p14:creationId xmlns:p14="http://schemas.microsoft.com/office/powerpoint/2010/main" val="333770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2EEA406-057D-CD4A-AFFF-D0B9FF057348}"/>
              </a:ext>
            </a:extLst>
          </p:cNvPr>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571423" y="489340"/>
            <a:ext cx="1298448" cy="1545772"/>
          </a:xfrm>
          <a:prstGeom prst="rect">
            <a:avLst/>
          </a:prstGeom>
          <a:noFill/>
          <a:ln w="9525">
            <a:noFill/>
            <a:miter lim="800000"/>
            <a:headEnd/>
            <a:tailEnd/>
          </a:ln>
        </p:spPr>
      </p:pic>
      <p:sp>
        <p:nvSpPr>
          <p:cNvPr id="5" name="Title 1">
            <a:extLst>
              <a:ext uri="{FF2B5EF4-FFF2-40B4-BE49-F238E27FC236}">
                <a16:creationId xmlns:a16="http://schemas.microsoft.com/office/drawing/2014/main" id="{207D40B3-0EE0-3C47-8CC4-F0C4C2154CC3}"/>
              </a:ext>
            </a:extLst>
          </p:cNvPr>
          <p:cNvSpPr txBox="1">
            <a:spLocks/>
          </p:cNvSpPr>
          <p:nvPr/>
        </p:nvSpPr>
        <p:spPr>
          <a:xfrm>
            <a:off x="990600" y="516536"/>
            <a:ext cx="6324600" cy="685800"/>
          </a:xfrm>
          <a:prstGeom prst="rect">
            <a:avLst/>
          </a:prstGeom>
          <a:solidFill>
            <a:srgbClr val="C2E49C"/>
          </a:solidFill>
          <a:ln w="38100">
            <a:solidFill>
              <a:schemeClr val="tx1"/>
            </a:solidFill>
            <a:prstDash val="solid"/>
          </a:ln>
        </p:spPr>
        <p:txBody>
          <a:bodyPr bIns="91440" anchor="b" anchorCtr="0">
            <a:normAutofit fontScale="7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b="1" i="1" dirty="0">
                <a:solidFill>
                  <a:srgbClr val="008000"/>
                </a:solidFill>
                <a:latin typeface="Calibri" panose="020F0502020204030204" pitchFamily="34" charset="0"/>
              </a:rPr>
              <a:t>Neighborhood Watch - Accomplishments</a:t>
            </a:r>
          </a:p>
        </p:txBody>
      </p:sp>
      <p:sp>
        <p:nvSpPr>
          <p:cNvPr id="23" name="Rectangle 22">
            <a:extLst>
              <a:ext uri="{FF2B5EF4-FFF2-40B4-BE49-F238E27FC236}">
                <a16:creationId xmlns:a16="http://schemas.microsoft.com/office/drawing/2014/main" id="{B38177D5-B53E-5842-A59E-8C5427BBFF04}"/>
              </a:ext>
            </a:extLst>
          </p:cNvPr>
          <p:cNvSpPr/>
          <p:nvPr/>
        </p:nvSpPr>
        <p:spPr>
          <a:xfrm>
            <a:off x="266700" y="1524000"/>
            <a:ext cx="7772400" cy="3816429"/>
          </a:xfrm>
          <a:prstGeom prst="rect">
            <a:avLst/>
          </a:prstGeom>
        </p:spPr>
        <p:txBody>
          <a:bodyPr wrap="square">
            <a:spAutoFit/>
          </a:bodyPr>
          <a:lstStyle/>
          <a:p>
            <a:br>
              <a:rPr lang="en-US" dirty="0">
                <a:solidFill>
                  <a:srgbClr val="000000"/>
                </a:solidFill>
                <a:latin typeface="Helvetica Neue" panose="02000503000000020004" pitchFamily="2" charset="0"/>
              </a:rPr>
            </a:br>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Continued communications with the Madison County Sheriff, we are acknowledged to have an active community watch program</a:t>
            </a:r>
          </a:p>
          <a:p>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New volunteers for Block captains and patrols</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Foot patrols </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Vehicle patrols</a:t>
            </a:r>
          </a:p>
          <a:p>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Watch met just prior to school opening to discuss increased vigilance and activity to suppress mischief</a:t>
            </a:r>
          </a:p>
          <a:p>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Increased visibility – we have vehicle placards. Visibility is our primary deterrent </a:t>
            </a:r>
          </a:p>
          <a:p>
            <a:pPr marL="285750" indent="-285750">
              <a:buFont typeface="Arial" panose="020B0604020202020204" pitchFamily="34" charset="0"/>
              <a:buChar char="•"/>
            </a:pPr>
            <a:endParaRPr lang="en-US" sz="1600" dirty="0">
              <a:solidFill>
                <a:srgbClr val="000000"/>
              </a:solidFill>
              <a:effectLst/>
              <a:latin typeface="Calibri" panose="020F0502020204030204" pitchFamily="34" charset="0"/>
              <a:cs typeface="Calibri" panose="020F0502020204030204" pitchFamily="34" charset="0"/>
            </a:endParaRPr>
          </a:p>
          <a:p>
            <a:endParaRPr lang="en-US" sz="160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54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2EEA406-057D-CD4A-AFFF-D0B9FF057348}"/>
              </a:ext>
            </a:extLst>
          </p:cNvPr>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571423" y="489340"/>
            <a:ext cx="1298448" cy="1545772"/>
          </a:xfrm>
          <a:prstGeom prst="rect">
            <a:avLst/>
          </a:prstGeom>
          <a:noFill/>
          <a:ln w="9525">
            <a:noFill/>
            <a:miter lim="800000"/>
            <a:headEnd/>
            <a:tailEnd/>
          </a:ln>
        </p:spPr>
      </p:pic>
      <p:sp>
        <p:nvSpPr>
          <p:cNvPr id="5" name="Title 1">
            <a:extLst>
              <a:ext uri="{FF2B5EF4-FFF2-40B4-BE49-F238E27FC236}">
                <a16:creationId xmlns:a16="http://schemas.microsoft.com/office/drawing/2014/main" id="{207D40B3-0EE0-3C47-8CC4-F0C4C2154CC3}"/>
              </a:ext>
            </a:extLst>
          </p:cNvPr>
          <p:cNvSpPr txBox="1">
            <a:spLocks/>
          </p:cNvSpPr>
          <p:nvPr/>
        </p:nvSpPr>
        <p:spPr>
          <a:xfrm>
            <a:off x="990600" y="516536"/>
            <a:ext cx="6324600" cy="685800"/>
          </a:xfrm>
          <a:prstGeom prst="rect">
            <a:avLst/>
          </a:prstGeom>
          <a:solidFill>
            <a:srgbClr val="C2E49C"/>
          </a:solidFill>
          <a:ln w="38100">
            <a:solidFill>
              <a:schemeClr val="tx1"/>
            </a:solidFill>
            <a:prstDash val="solid"/>
          </a:ln>
        </p:spPr>
        <p:txBody>
          <a:bodyPr bIns="91440" anchor="b" anchorCtr="0">
            <a:normAutofit fontScale="85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b="1" i="1" dirty="0">
                <a:solidFill>
                  <a:srgbClr val="008000"/>
                </a:solidFill>
                <a:latin typeface="Calibri" panose="020F0502020204030204" pitchFamily="34" charset="0"/>
              </a:rPr>
              <a:t>Things to Keep Your Household Safe</a:t>
            </a:r>
          </a:p>
        </p:txBody>
      </p:sp>
      <p:sp>
        <p:nvSpPr>
          <p:cNvPr id="23" name="Rectangle 22">
            <a:extLst>
              <a:ext uri="{FF2B5EF4-FFF2-40B4-BE49-F238E27FC236}">
                <a16:creationId xmlns:a16="http://schemas.microsoft.com/office/drawing/2014/main" id="{B38177D5-B53E-5842-A59E-8C5427BBFF04}"/>
              </a:ext>
            </a:extLst>
          </p:cNvPr>
          <p:cNvSpPr/>
          <p:nvPr/>
        </p:nvSpPr>
        <p:spPr>
          <a:xfrm>
            <a:off x="76200" y="982222"/>
            <a:ext cx="7772400" cy="4801314"/>
          </a:xfrm>
          <a:prstGeom prst="rect">
            <a:avLst/>
          </a:prstGeom>
        </p:spPr>
        <p:txBody>
          <a:bodyPr wrap="square">
            <a:spAutoFit/>
          </a:bodyPr>
          <a:lstStyle/>
          <a:p>
            <a:br>
              <a:rPr lang="en-US" dirty="0">
                <a:solidFill>
                  <a:srgbClr val="000000"/>
                </a:solidFill>
                <a:latin typeface="Helvetica Neue" panose="02000503000000020004" pitchFamily="2" charset="0"/>
              </a:rPr>
            </a:br>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Close your garage doors - It only takes a moment to become a victim of petty theft. </a:t>
            </a:r>
          </a:p>
          <a:p>
            <a:pPr marL="285750" indent="-285750">
              <a:buFont typeface="Arial" panose="020B0604020202020204" pitchFamily="34" charset="0"/>
              <a:buChar char="•"/>
            </a:pPr>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Lock your car doors - If you keep a car or trailer outdoors, ensure they’re locked up. Thieves look for easy targets. </a:t>
            </a:r>
          </a:p>
          <a:p>
            <a:pPr marL="285750" indent="-285750">
              <a:buFont typeface="Arial" panose="020B0604020202020204" pitchFamily="34" charset="0"/>
              <a:buChar char="•"/>
            </a:pPr>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Get a dog - Dogs are difficult to defeat and generally make criminals consider a different residence. Even a small dog barking is enough to alert the homeowner of potential trouble. Your neighbors can hear the dog too, alerting them as well.</a:t>
            </a:r>
          </a:p>
          <a:p>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Vary your routine - If a criminal is interested in your belongings, they may surveil your activities. If you leave your house every day at 8am, they’ll observe this, and plan accordingly. However, if you leave a half an hour early or late, it messes up their plans. </a:t>
            </a:r>
          </a:p>
          <a:p>
            <a:endParaRPr lang="en-US" sz="16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Have an alarm installed - Although alarm systems aren’t the deterrent they once were, they’re still quite effective when combined with other measures.</a:t>
            </a:r>
          </a:p>
          <a:p>
            <a:endParaRPr lang="en-US" sz="1600" dirty="0">
              <a:solidFill>
                <a:srgbClr val="000000"/>
              </a:solidFill>
              <a:latin typeface="Calibri" panose="020F0502020204030204" pitchFamily="34" charset="0"/>
              <a:cs typeface="Calibri" panose="020F0502020204030204" pitchFamily="34" charset="0"/>
            </a:endParaRPr>
          </a:p>
          <a:p>
            <a:endParaRPr lang="en-US" sz="160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96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2C17D7-78D1-4144-97B0-39DBFF641EC2}"/>
              </a:ext>
            </a:extLst>
          </p:cNvPr>
          <p:cNvPicPr>
            <a:picLocks noChangeAspect="1" noChangeArrowheads="1"/>
          </p:cNvPicPr>
          <p:nvPr/>
        </p:nvPicPr>
        <p:blipFill>
          <a:blip r:embed="rId2" cstate="print">
            <a:clrChange>
              <a:clrFrom>
                <a:srgbClr val="FFFFFF"/>
              </a:clrFrom>
              <a:clrTo>
                <a:srgbClr val="FFFFFF">
                  <a:alpha val="0"/>
                </a:srgbClr>
              </a:clrTo>
            </a:clrChange>
          </a:blip>
          <a:srcRect l="42969" t="32292" r="24219" b="15625"/>
          <a:stretch>
            <a:fillRect/>
          </a:stretch>
        </p:blipFill>
        <p:spPr bwMode="auto">
          <a:xfrm>
            <a:off x="7571423" y="489340"/>
            <a:ext cx="1298448" cy="1545772"/>
          </a:xfrm>
          <a:prstGeom prst="rect">
            <a:avLst/>
          </a:prstGeom>
          <a:noFill/>
          <a:ln w="9525">
            <a:noFill/>
            <a:miter lim="800000"/>
            <a:headEnd/>
            <a:tailEnd/>
          </a:ln>
        </p:spPr>
      </p:pic>
      <p:sp>
        <p:nvSpPr>
          <p:cNvPr id="5" name="Title 1">
            <a:extLst>
              <a:ext uri="{FF2B5EF4-FFF2-40B4-BE49-F238E27FC236}">
                <a16:creationId xmlns:a16="http://schemas.microsoft.com/office/drawing/2014/main" id="{C901085D-0910-9245-A98B-5F6B8868D232}"/>
              </a:ext>
            </a:extLst>
          </p:cNvPr>
          <p:cNvSpPr txBox="1">
            <a:spLocks/>
          </p:cNvSpPr>
          <p:nvPr/>
        </p:nvSpPr>
        <p:spPr>
          <a:xfrm>
            <a:off x="990600" y="516536"/>
            <a:ext cx="6324600" cy="685800"/>
          </a:xfrm>
          <a:prstGeom prst="rect">
            <a:avLst/>
          </a:prstGeom>
          <a:solidFill>
            <a:srgbClr val="C2E49C"/>
          </a:solidFill>
          <a:ln w="38100">
            <a:solidFill>
              <a:schemeClr val="tx1"/>
            </a:solidFill>
            <a:prstDash val="solid"/>
          </a:ln>
        </p:spPr>
        <p:txBody>
          <a:bodyPr bIns="91440" anchor="b" anchorCtr="0">
            <a:normAutofit fontScale="85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i="1" dirty="0">
                <a:solidFill>
                  <a:srgbClr val="008000"/>
                </a:solidFill>
                <a:latin typeface="Calibri" panose="020F0502020204030204" pitchFamily="34" charset="0"/>
              </a:rPr>
              <a:t>Things to Keep Your Household Safe</a:t>
            </a:r>
          </a:p>
        </p:txBody>
      </p:sp>
      <p:sp>
        <p:nvSpPr>
          <p:cNvPr id="7" name="Rectangle 6">
            <a:extLst>
              <a:ext uri="{FF2B5EF4-FFF2-40B4-BE49-F238E27FC236}">
                <a16:creationId xmlns:a16="http://schemas.microsoft.com/office/drawing/2014/main" id="{3F6ABC63-920B-784D-8BF7-8F1E48ADFD5B}"/>
              </a:ext>
            </a:extLst>
          </p:cNvPr>
          <p:cNvSpPr/>
          <p:nvPr/>
        </p:nvSpPr>
        <p:spPr>
          <a:xfrm>
            <a:off x="228600" y="1447800"/>
            <a:ext cx="7467600" cy="5078313"/>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Have your mail collected - If you’re leaving on vacation, have someone pick up your mail, or stop delivery until you return. A full mailbox, or papers laying on the driveway signal others that you’re not home.</a:t>
            </a:r>
          </a:p>
          <a:p>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Install fencing - If you live up along one of the main roads, or the fields, having a fence forces a criminal to negotiate the obstacle. </a:t>
            </a:r>
          </a:p>
          <a:p>
            <a:endParaRPr lang="en-US" dirty="0">
              <a:solidFill>
                <a:srgbClr val="00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Install cameras - A camera covering the entrance(s) to your home will offer a deterrent to malcontents. There are many DIY camera systems available that don’t require much knowledge to install. Every major store in the area, Home Depot, Lowe’s, Best Buy and more all display prominently these systems. They’ll send alerts to your phone, turn on lights, and can be integrated into home management systems. </a:t>
            </a:r>
          </a:p>
          <a:p>
            <a:pPr marL="285750"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Talk to your neighbors - This sounds obvious, but sometimes we live in isolation. Introduce yourselves, and say hello. Folks who know one another tend to take better care of one another. </a:t>
            </a:r>
          </a:p>
          <a:p>
            <a:pPr marL="285750" indent="-285750">
              <a:buFont typeface="Arial" panose="020B0604020202020204" pitchFamily="34" charset="0"/>
              <a:buChar char="•"/>
            </a:pPr>
            <a:endParaRPr lang="en-US"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11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305800" cy="4572000"/>
          </a:xfrm>
        </p:spPr>
        <p:txBody>
          <a:bodyPr>
            <a:noAutofit/>
          </a:bodyPr>
          <a:lstStyle/>
          <a:p>
            <a:r>
              <a:rPr lang="en-US" sz="2400" b="1" i="1" dirty="0">
                <a:latin typeface="Calibri" panose="020F0502020204030204" pitchFamily="34" charset="0"/>
              </a:rPr>
              <a:t>Completed 2019 Events</a:t>
            </a:r>
            <a:r>
              <a:rPr lang="en-US" sz="2400" i="1" dirty="0">
                <a:latin typeface="Calibri" panose="020F0502020204030204" pitchFamily="34" charset="0"/>
              </a:rPr>
              <a:t>:</a:t>
            </a:r>
          </a:p>
          <a:p>
            <a:pPr lvl="1"/>
            <a:r>
              <a:rPr lang="en-US" sz="2200" i="1" dirty="0">
                <a:latin typeface="Calibri" panose="020F0502020204030204" pitchFamily="34" charset="0"/>
              </a:rPr>
              <a:t>Spring Yard Sale – April 6</a:t>
            </a:r>
            <a:r>
              <a:rPr lang="en-US" sz="2200" i="1" baseline="30000" dirty="0">
                <a:latin typeface="Calibri" panose="020F0502020204030204" pitchFamily="34" charset="0"/>
              </a:rPr>
              <a:t>th</a:t>
            </a:r>
            <a:endParaRPr lang="en-US" sz="2200" i="1" dirty="0">
              <a:latin typeface="Calibri" panose="020F0502020204030204" pitchFamily="34" charset="0"/>
            </a:endParaRPr>
          </a:p>
          <a:p>
            <a:pPr lvl="1"/>
            <a:r>
              <a:rPr lang="en-US" sz="2200" i="1" dirty="0">
                <a:latin typeface="Calibri" panose="020F0502020204030204" pitchFamily="34" charset="0"/>
              </a:rPr>
              <a:t>4th of July Celebration – June 29</a:t>
            </a:r>
            <a:r>
              <a:rPr lang="en-US" sz="2200" i="1" baseline="30000" dirty="0">
                <a:latin typeface="Calibri" panose="020F0502020204030204" pitchFamily="34" charset="0"/>
              </a:rPr>
              <a:t>th</a:t>
            </a:r>
            <a:endParaRPr lang="en-US" sz="2200" i="1" dirty="0">
              <a:latin typeface="Calibri" panose="020F0502020204030204" pitchFamily="34" charset="0"/>
            </a:endParaRPr>
          </a:p>
          <a:p>
            <a:pPr lvl="1"/>
            <a:r>
              <a:rPr lang="en-US" sz="2200" i="1" dirty="0">
                <a:latin typeface="Calibri" panose="020F0502020204030204" pitchFamily="34" charset="0"/>
              </a:rPr>
              <a:t>Fall Yard Sale – October  5</a:t>
            </a:r>
            <a:r>
              <a:rPr lang="en-US" sz="2200" i="1" baseline="30000" dirty="0">
                <a:latin typeface="Calibri" panose="020F0502020204030204" pitchFamily="34" charset="0"/>
              </a:rPr>
              <a:t>th</a:t>
            </a:r>
            <a:r>
              <a:rPr lang="en-US" sz="2200" i="1" dirty="0">
                <a:latin typeface="Calibri" panose="020F0502020204030204" pitchFamily="34" charset="0"/>
              </a:rPr>
              <a:t> </a:t>
            </a:r>
          </a:p>
          <a:p>
            <a:pPr lvl="1"/>
            <a:r>
              <a:rPr lang="en-US" sz="1800" i="1" dirty="0">
                <a:latin typeface="Calibri" panose="020F0502020204030204" pitchFamily="34" charset="0"/>
              </a:rPr>
              <a:t>Note:  Spring Easter Egg Hunt was cancelled due to weather.  Fall Bonfire Bash was cancelled due to location issues.</a:t>
            </a:r>
          </a:p>
          <a:p>
            <a:pPr marL="320040" lvl="1" indent="0">
              <a:buNone/>
            </a:pPr>
            <a:endParaRPr lang="en-US" sz="2200" i="1" dirty="0">
              <a:latin typeface="Calibri" panose="020F0502020204030204" pitchFamily="34" charset="0"/>
            </a:endParaRPr>
          </a:p>
          <a:p>
            <a:r>
              <a:rPr lang="en-US" sz="2400" b="1" i="1" dirty="0">
                <a:latin typeface="Calibri" panose="020F0502020204030204" pitchFamily="34" charset="0"/>
              </a:rPr>
              <a:t>Upcoming 2019 Events:</a:t>
            </a:r>
          </a:p>
          <a:p>
            <a:pPr lvl="1"/>
            <a:r>
              <a:rPr lang="en-US" sz="2200" i="1" dirty="0">
                <a:latin typeface="Calibri" panose="020F0502020204030204" pitchFamily="34" charset="0"/>
              </a:rPr>
              <a:t>Canned Food Drive – November</a:t>
            </a:r>
          </a:p>
          <a:p>
            <a:pPr lvl="1"/>
            <a:r>
              <a:rPr lang="en-US" sz="2200" i="1" dirty="0">
                <a:latin typeface="Calibri" panose="020F0502020204030204" pitchFamily="34" charset="0"/>
              </a:rPr>
              <a:t>Clubhouse Christmas Decorating – November</a:t>
            </a:r>
          </a:p>
          <a:p>
            <a:pPr lvl="1"/>
            <a:r>
              <a:rPr lang="en-US" sz="2200" i="1" dirty="0">
                <a:latin typeface="Calibri" panose="020F0502020204030204" pitchFamily="34" charset="0"/>
              </a:rPr>
              <a:t>Breakfast with Santa – December</a:t>
            </a:r>
          </a:p>
          <a:p>
            <a:pPr marL="0" indent="0">
              <a:buNone/>
            </a:pPr>
            <a:endParaRPr lang="en-US" sz="2400" i="1" dirty="0">
              <a:latin typeface="Calibri" panose="020F0502020204030204" pitchFamily="34" charset="0"/>
            </a:endParaRPr>
          </a:p>
          <a:p>
            <a:endParaRPr lang="en-US" sz="2400" b="1" i="1" dirty="0">
              <a:latin typeface="Calibri" panose="020F0502020204030204" pitchFamily="34" charset="0"/>
            </a:endParaRPr>
          </a:p>
          <a:p>
            <a:pPr marL="320040" lvl="1" indent="0">
              <a:buNone/>
            </a:pPr>
            <a:endParaRPr lang="en-US" sz="2400" b="1" i="1" dirty="0">
              <a:latin typeface="Calibri" panose="020F0502020204030204" pitchFamily="34" charset="0"/>
            </a:endParaRPr>
          </a:p>
        </p:txBody>
      </p:sp>
      <p:sp>
        <p:nvSpPr>
          <p:cNvPr id="4" name="Title 1"/>
          <p:cNvSpPr>
            <a:spLocks noGrp="1"/>
          </p:cNvSpPr>
          <p:nvPr>
            <p:ph type="title"/>
          </p:nvPr>
        </p:nvSpPr>
        <p:spPr>
          <a:xfrm>
            <a:off x="1143000" y="457200"/>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Event Committee Report</a:t>
            </a:r>
          </a:p>
        </p:txBody>
      </p:sp>
      <p:pic>
        <p:nvPicPr>
          <p:cNvPr id="5" name="Picture 6"/>
          <p:cNvPicPr>
            <a:picLocks noChangeAspect="1" noChangeArrowheads="1"/>
          </p:cNvPicPr>
          <p:nvPr/>
        </p:nvPicPr>
        <p:blipFill>
          <a:blip r:embed="rId2" cstate="print"/>
          <a:srcRect l="42969" t="32292" r="24219" b="15625"/>
          <a:stretch>
            <a:fillRect/>
          </a:stretch>
        </p:blipFill>
        <p:spPr bwMode="auto">
          <a:xfrm>
            <a:off x="152400" y="228602"/>
            <a:ext cx="762000" cy="907143"/>
          </a:xfrm>
          <a:prstGeom prst="rect">
            <a:avLst/>
          </a:prstGeom>
          <a:noFill/>
          <a:ln w="9525">
            <a:noFill/>
            <a:miter lim="800000"/>
            <a:headEnd/>
            <a:tailEnd/>
          </a:ln>
        </p:spPr>
      </p:pic>
    </p:spTree>
    <p:extLst>
      <p:ext uri="{BB962C8B-B14F-4D97-AF65-F5344CB8AC3E}">
        <p14:creationId xmlns:p14="http://schemas.microsoft.com/office/powerpoint/2010/main" val="285034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8686800" cy="5486400"/>
          </a:xfrm>
        </p:spPr>
        <p:txBody>
          <a:bodyPr>
            <a:noAutofit/>
          </a:bodyPr>
          <a:lstStyle/>
          <a:p>
            <a:r>
              <a:rPr lang="en-US" sz="2000" b="1" i="1" dirty="0">
                <a:latin typeface="Calibri" panose="020F0502020204030204" pitchFamily="34" charset="0"/>
              </a:rPr>
              <a:t>KP HOA Event Committee runs on the Calendar Year from January – December</a:t>
            </a:r>
          </a:p>
          <a:p>
            <a:r>
              <a:rPr lang="en-US" sz="2000" b="1" i="1" dirty="0">
                <a:latin typeface="Calibri" panose="020F0502020204030204" pitchFamily="34" charset="0"/>
              </a:rPr>
              <a:t>Volunteers for event ideas, date setting, planning &amp; event support are needed and ALWAYS welcome</a:t>
            </a:r>
          </a:p>
          <a:p>
            <a:pPr lvl="1"/>
            <a:r>
              <a:rPr lang="en-US" sz="1800" i="1" dirty="0">
                <a:latin typeface="Calibri" panose="020F0502020204030204" pitchFamily="34" charset="0"/>
              </a:rPr>
              <a:t>If you are interested in planning our 2020 Events, please contact Dawn Irons @ dawnirons75@gmail.com</a:t>
            </a:r>
            <a:endParaRPr lang="en-US" sz="1800" b="1" i="1" dirty="0">
              <a:latin typeface="Calibri" panose="020F0502020204030204" pitchFamily="34" charset="0"/>
            </a:endParaRPr>
          </a:p>
          <a:p>
            <a:r>
              <a:rPr lang="en-US" sz="2000" b="1" i="1" dirty="0">
                <a:latin typeface="Calibri" panose="020F0502020204030204" pitchFamily="34" charset="0"/>
              </a:rPr>
              <a:t>Event Committee </a:t>
            </a:r>
            <a:r>
              <a:rPr lang="en-US" sz="2000" b="1" i="1">
                <a:latin typeface="Calibri" panose="020F0502020204030204" pitchFamily="34" charset="0"/>
              </a:rPr>
              <a:t>Planning 2020</a:t>
            </a:r>
            <a:endParaRPr lang="en-US" sz="2000" i="1" dirty="0">
              <a:latin typeface="Calibri" panose="020F0502020204030204" pitchFamily="34" charset="0"/>
            </a:endParaRPr>
          </a:p>
          <a:p>
            <a:pPr lvl="1"/>
            <a:r>
              <a:rPr lang="en-US" sz="2000" i="1" dirty="0">
                <a:latin typeface="Calibri" panose="020F0502020204030204" pitchFamily="34" charset="0"/>
              </a:rPr>
              <a:t>January 2020 – EC Yearly Kick-Off Budgeting &amp; Planning Meeting</a:t>
            </a:r>
          </a:p>
          <a:p>
            <a:pPr lvl="2"/>
            <a:r>
              <a:rPr lang="en-US" sz="1600" i="1" dirty="0">
                <a:latin typeface="Calibri" panose="020F0502020204030204" pitchFamily="34" charset="0"/>
              </a:rPr>
              <a:t>Spring Event </a:t>
            </a:r>
          </a:p>
          <a:p>
            <a:pPr lvl="2"/>
            <a:r>
              <a:rPr lang="en-US" sz="1600" i="1" dirty="0">
                <a:latin typeface="Calibri" panose="020F0502020204030204" pitchFamily="34" charset="0"/>
              </a:rPr>
              <a:t>Spring Yard Sale</a:t>
            </a:r>
          </a:p>
          <a:p>
            <a:pPr lvl="2"/>
            <a:r>
              <a:rPr lang="en-US" sz="1600" i="1" dirty="0">
                <a:latin typeface="Calibri" panose="020F0502020204030204" pitchFamily="34" charset="0"/>
              </a:rPr>
              <a:t>Summer Event #1</a:t>
            </a:r>
          </a:p>
          <a:p>
            <a:pPr lvl="2"/>
            <a:r>
              <a:rPr lang="en-US" sz="1600" i="1" dirty="0">
                <a:latin typeface="Calibri" panose="020F0502020204030204" pitchFamily="34" charset="0"/>
              </a:rPr>
              <a:t>Summer Event #2</a:t>
            </a:r>
          </a:p>
          <a:p>
            <a:pPr lvl="2"/>
            <a:r>
              <a:rPr lang="en-US" sz="1600" i="1" dirty="0">
                <a:latin typeface="Calibri" panose="020F0502020204030204" pitchFamily="34" charset="0"/>
              </a:rPr>
              <a:t>Fall Yard Sale</a:t>
            </a:r>
          </a:p>
          <a:p>
            <a:pPr lvl="2"/>
            <a:r>
              <a:rPr lang="en-US" sz="1600" i="1" dirty="0">
                <a:latin typeface="Calibri" panose="020F0502020204030204" pitchFamily="34" charset="0"/>
              </a:rPr>
              <a:t>Fall Event</a:t>
            </a:r>
          </a:p>
          <a:p>
            <a:pPr lvl="2"/>
            <a:r>
              <a:rPr lang="en-US" sz="1600" i="1" dirty="0">
                <a:latin typeface="Calibri" panose="020F0502020204030204" pitchFamily="34" charset="0"/>
              </a:rPr>
              <a:t>Canned Food Drive</a:t>
            </a:r>
          </a:p>
          <a:p>
            <a:pPr lvl="2"/>
            <a:r>
              <a:rPr lang="en-US" sz="1600" i="1" dirty="0">
                <a:latin typeface="Calibri" panose="020F0502020204030204" pitchFamily="34" charset="0"/>
              </a:rPr>
              <a:t>Clubhouse Christmas Decorating</a:t>
            </a:r>
          </a:p>
          <a:p>
            <a:pPr lvl="2"/>
            <a:r>
              <a:rPr lang="en-US" sz="1600" i="1" dirty="0">
                <a:latin typeface="Calibri" panose="020F0502020204030204" pitchFamily="34" charset="0"/>
              </a:rPr>
              <a:t>Winter Event</a:t>
            </a:r>
            <a:endParaRPr lang="en-US" sz="2000" i="1" dirty="0">
              <a:latin typeface="Calibri" panose="020F0502020204030204" pitchFamily="34" charset="0"/>
            </a:endParaRPr>
          </a:p>
        </p:txBody>
      </p:sp>
      <p:sp>
        <p:nvSpPr>
          <p:cNvPr id="4" name="Title 1"/>
          <p:cNvSpPr>
            <a:spLocks noGrp="1"/>
          </p:cNvSpPr>
          <p:nvPr>
            <p:ph type="title"/>
          </p:nvPr>
        </p:nvSpPr>
        <p:spPr>
          <a:xfrm>
            <a:off x="1143000" y="228602"/>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Event Committee Report</a:t>
            </a:r>
          </a:p>
        </p:txBody>
      </p:sp>
      <p:pic>
        <p:nvPicPr>
          <p:cNvPr id="5" name="Picture 6"/>
          <p:cNvPicPr>
            <a:picLocks noChangeAspect="1" noChangeArrowheads="1"/>
          </p:cNvPicPr>
          <p:nvPr/>
        </p:nvPicPr>
        <p:blipFill>
          <a:blip r:embed="rId3" cstate="print"/>
          <a:srcRect l="42969" t="32292" r="24219" b="15625"/>
          <a:stretch>
            <a:fillRect/>
          </a:stretch>
        </p:blipFill>
        <p:spPr bwMode="auto">
          <a:xfrm>
            <a:off x="152400" y="228602"/>
            <a:ext cx="762000" cy="907143"/>
          </a:xfrm>
          <a:prstGeom prst="rect">
            <a:avLst/>
          </a:prstGeom>
          <a:noFill/>
          <a:ln w="9525">
            <a:noFill/>
            <a:miter lim="800000"/>
            <a:headEnd/>
            <a:tailEnd/>
          </a:ln>
        </p:spPr>
      </p:pic>
      <p:sp>
        <p:nvSpPr>
          <p:cNvPr id="6" name="Title 1"/>
          <p:cNvSpPr txBox="1">
            <a:spLocks/>
          </p:cNvSpPr>
          <p:nvPr/>
        </p:nvSpPr>
        <p:spPr>
          <a:xfrm>
            <a:off x="312821" y="6186712"/>
            <a:ext cx="8458200" cy="518888"/>
          </a:xfrm>
          <a:prstGeom prst="rect">
            <a:avLst/>
          </a:prstGeom>
          <a:solidFill>
            <a:srgbClr val="00B0F0"/>
          </a:solidFill>
          <a:ln w="38100">
            <a:solidFill>
              <a:srgbClr val="00B0F0"/>
            </a:solidFill>
            <a:prstDash val="solid"/>
          </a:ln>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200" b="1" i="1" dirty="0">
                <a:solidFill>
                  <a:schemeClr val="bg1"/>
                </a:solidFill>
                <a:latin typeface="Calibri" panose="020F0502020204030204" pitchFamily="34" charset="0"/>
              </a:rPr>
              <a:t>Please Join Us for Fun &amp; More!!!!</a:t>
            </a:r>
          </a:p>
        </p:txBody>
      </p:sp>
    </p:spTree>
    <p:extLst>
      <p:ext uri="{BB962C8B-B14F-4D97-AF65-F5344CB8AC3E}">
        <p14:creationId xmlns:p14="http://schemas.microsoft.com/office/powerpoint/2010/main" val="50108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95400"/>
            <a:ext cx="8305800" cy="4572000"/>
          </a:xfrm>
        </p:spPr>
        <p:txBody>
          <a:bodyPr>
            <a:noAutofit/>
          </a:bodyPr>
          <a:lstStyle/>
          <a:p>
            <a:r>
              <a:rPr lang="en-US" sz="2400" i="1" dirty="0">
                <a:latin typeface="Calibri" panose="020F0502020204030204" pitchFamily="34" charset="0"/>
                <a:cs typeface="Angsana New" pitchFamily="18" charset="-34"/>
              </a:rPr>
              <a:t>Board Members</a:t>
            </a:r>
          </a:p>
          <a:p>
            <a:pPr lvl="1"/>
            <a:r>
              <a:rPr lang="en-US" sz="2000" i="1" dirty="0">
                <a:latin typeface="Calibri" panose="020F0502020204030204" pitchFamily="34" charset="0"/>
                <a:cs typeface="Angsana New" pitchFamily="18" charset="-34"/>
              </a:rPr>
              <a:t>President – Todd Watts</a:t>
            </a:r>
          </a:p>
          <a:p>
            <a:pPr lvl="1"/>
            <a:r>
              <a:rPr lang="en-US" sz="2000" i="1" dirty="0">
                <a:latin typeface="Calibri" panose="020F0502020204030204" pitchFamily="34" charset="0"/>
                <a:cs typeface="Angsana New" pitchFamily="18" charset="-34"/>
              </a:rPr>
              <a:t>Treasurer – Irene Bussey</a:t>
            </a:r>
            <a:endParaRPr lang="en-US" sz="1600" i="1" dirty="0">
              <a:latin typeface="Calibri" panose="020F0502020204030204" pitchFamily="34" charset="0"/>
              <a:cs typeface="Angsana New" pitchFamily="18" charset="-34"/>
            </a:endParaRPr>
          </a:p>
          <a:p>
            <a:pPr lvl="1"/>
            <a:r>
              <a:rPr lang="en-US" sz="2000" i="1" dirty="0">
                <a:latin typeface="Calibri" panose="020F0502020204030204" pitchFamily="34" charset="0"/>
                <a:cs typeface="Angsana New" pitchFamily="18" charset="-34"/>
              </a:rPr>
              <a:t>Secretary – Tracie McEnery </a:t>
            </a:r>
          </a:p>
          <a:p>
            <a:pPr lvl="1"/>
            <a:r>
              <a:rPr lang="en-US" sz="2000" i="1" dirty="0">
                <a:latin typeface="Calibri" panose="020F0502020204030204" pitchFamily="34" charset="0"/>
                <a:cs typeface="Angsana New" pitchFamily="18" charset="-34"/>
              </a:rPr>
              <a:t>VP Grounds/Facilities – Mike </a:t>
            </a:r>
            <a:r>
              <a:rPr lang="en-US" sz="2000" i="1" dirty="0" err="1">
                <a:latin typeface="Calibri" panose="020F0502020204030204" pitchFamily="34" charset="0"/>
                <a:cs typeface="Angsana New" pitchFamily="18" charset="-34"/>
              </a:rPr>
              <a:t>Bish</a:t>
            </a:r>
            <a:endParaRPr lang="en-US" sz="1600" i="1" dirty="0">
              <a:latin typeface="Calibri" panose="020F0502020204030204" pitchFamily="34" charset="0"/>
              <a:cs typeface="Angsana New" pitchFamily="18" charset="-34"/>
            </a:endParaRPr>
          </a:p>
          <a:p>
            <a:pPr lvl="1"/>
            <a:r>
              <a:rPr lang="en-US" sz="2000" i="1" dirty="0">
                <a:latin typeface="Calibri" panose="020F0502020204030204" pitchFamily="34" charset="0"/>
                <a:cs typeface="Angsana New" pitchFamily="18" charset="-34"/>
              </a:rPr>
              <a:t>VP Electronic Security – Gina Bradley</a:t>
            </a:r>
            <a:endParaRPr lang="en-US" sz="1600" i="1" dirty="0">
              <a:latin typeface="Calibri" panose="020F0502020204030204" pitchFamily="34" charset="0"/>
              <a:cs typeface="Angsana New" pitchFamily="18" charset="-34"/>
            </a:endParaRPr>
          </a:p>
          <a:p>
            <a:r>
              <a:rPr lang="en-US" sz="2400" i="1" dirty="0">
                <a:latin typeface="Calibri" panose="020F0502020204030204" pitchFamily="34" charset="0"/>
                <a:cs typeface="Angsana New" pitchFamily="18" charset="-34"/>
              </a:rPr>
              <a:t>Non-Board Members</a:t>
            </a:r>
          </a:p>
          <a:p>
            <a:pPr lvl="1"/>
            <a:r>
              <a:rPr lang="en-US" sz="2000" i="1" dirty="0">
                <a:latin typeface="Calibri" panose="020F0502020204030204" pitchFamily="34" charset="0"/>
                <a:cs typeface="Angsana New" pitchFamily="18" charset="-34"/>
              </a:rPr>
              <a:t>Neighborhood Watch Chair –Rachel Bolyard</a:t>
            </a:r>
            <a:endParaRPr lang="en-US" sz="1600" i="1" dirty="0">
              <a:latin typeface="Calibri" panose="020F0502020204030204" pitchFamily="34" charset="0"/>
              <a:cs typeface="Angsana New" pitchFamily="18" charset="-34"/>
            </a:endParaRPr>
          </a:p>
          <a:p>
            <a:pPr lvl="1"/>
            <a:r>
              <a:rPr lang="en-US" sz="2000" i="1" dirty="0">
                <a:latin typeface="Calibri" panose="020F0502020204030204" pitchFamily="34" charset="0"/>
                <a:cs typeface="Angsana New" pitchFamily="18" charset="-34"/>
              </a:rPr>
              <a:t>Event Committee Chair – Dawn Irons </a:t>
            </a:r>
          </a:p>
          <a:p>
            <a:pPr lvl="1"/>
            <a:r>
              <a:rPr lang="en-US" sz="2000" i="1" dirty="0">
                <a:latin typeface="Calibri" panose="020F0502020204030204" pitchFamily="34" charset="0"/>
                <a:cs typeface="Angsana New" pitchFamily="18" charset="-34"/>
              </a:rPr>
              <a:t>Architectural Review Committee Chair – Jon Yobs</a:t>
            </a:r>
          </a:p>
          <a:p>
            <a:pPr lvl="1"/>
            <a:r>
              <a:rPr lang="en-US" sz="2000" i="1" dirty="0">
                <a:latin typeface="Calibri" panose="020F0502020204030204" pitchFamily="34" charset="0"/>
                <a:cs typeface="Angsana New" pitchFamily="18" charset="-34"/>
              </a:rPr>
              <a:t>Covenants Committee Chair – Sue </a:t>
            </a:r>
            <a:r>
              <a:rPr lang="en-US" sz="2000" i="1" dirty="0" err="1">
                <a:latin typeface="Calibri" panose="020F0502020204030204" pitchFamily="34" charset="0"/>
                <a:cs typeface="Angsana New" pitchFamily="18" charset="-34"/>
              </a:rPr>
              <a:t>Bish</a:t>
            </a:r>
            <a:endParaRPr lang="en-US" sz="2000" i="1" dirty="0">
              <a:latin typeface="Calibri" panose="020F0502020204030204" pitchFamily="34" charset="0"/>
              <a:cs typeface="Angsana New" pitchFamily="18" charset="-34"/>
            </a:endParaRPr>
          </a:p>
          <a:p>
            <a:pPr lvl="1"/>
            <a:r>
              <a:rPr lang="en-US" sz="2000" i="1" dirty="0">
                <a:latin typeface="Calibri" panose="020F0502020204030204" pitchFamily="34" charset="0"/>
                <a:cs typeface="Angsana New" pitchFamily="18" charset="-34"/>
              </a:rPr>
              <a:t>Clubhouse Trustee – Tracie McEnery</a:t>
            </a:r>
          </a:p>
          <a:p>
            <a:pPr marL="0" indent="0">
              <a:buNone/>
            </a:pPr>
            <a:endParaRPr lang="en-US" sz="2000" i="1" dirty="0">
              <a:latin typeface="Calibri" panose="020F0502020204030204" pitchFamily="34" charset="0"/>
              <a:cs typeface="Angsana New" pitchFamily="18" charset="-34"/>
            </a:endParaRPr>
          </a:p>
        </p:txBody>
      </p:sp>
      <p:sp>
        <p:nvSpPr>
          <p:cNvPr id="4" name="Title 1"/>
          <p:cNvSpPr>
            <a:spLocks noGrp="1"/>
          </p:cNvSpPr>
          <p:nvPr>
            <p:ph type="title"/>
          </p:nvPr>
        </p:nvSpPr>
        <p:spPr>
          <a:xfrm>
            <a:off x="914400" y="533400"/>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cs typeface="Angsana New" pitchFamily="18" charset="-34"/>
              </a:rPr>
              <a:t>Introductions</a:t>
            </a:r>
            <a:endParaRPr lang="en-US" sz="3600" b="1" i="1" dirty="0">
              <a:solidFill>
                <a:srgbClr val="008000"/>
              </a:solidFill>
              <a:latin typeface="Calibri" panose="020F0502020204030204" pitchFamily="34" charset="0"/>
            </a:endParaRPr>
          </a:p>
        </p:txBody>
      </p:sp>
      <p:pic>
        <p:nvPicPr>
          <p:cNvPr id="5" name="Picture 6"/>
          <p:cNvPicPr>
            <a:picLocks noChangeAspect="1" noChangeArrowheads="1"/>
          </p:cNvPicPr>
          <p:nvPr/>
        </p:nvPicPr>
        <p:blipFill>
          <a:blip r:embed="rId2" cstate="print"/>
          <a:srcRect l="42969" t="32292" r="24219" b="15625"/>
          <a:stretch>
            <a:fillRect/>
          </a:stretch>
        </p:blipFill>
        <p:spPr bwMode="auto">
          <a:xfrm>
            <a:off x="152400" y="228602"/>
            <a:ext cx="762000" cy="907143"/>
          </a:xfrm>
          <a:prstGeom prst="rect">
            <a:avLst/>
          </a:prstGeom>
          <a:noFill/>
          <a:ln w="9525">
            <a:noFill/>
            <a:miter lim="800000"/>
            <a:headEnd/>
            <a:tailEnd/>
          </a:ln>
        </p:spPr>
      </p:pic>
    </p:spTree>
    <p:extLst>
      <p:ext uri="{BB962C8B-B14F-4D97-AF65-F5344CB8AC3E}">
        <p14:creationId xmlns:p14="http://schemas.microsoft.com/office/powerpoint/2010/main" val="3020810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lgn="ctr">
              <a:buNone/>
            </a:pPr>
            <a:endParaRPr lang="en-US" sz="2400" i="1" dirty="0">
              <a:latin typeface="Calibri" panose="020F0502020204030204" pitchFamily="34" charset="0"/>
              <a:cs typeface="Angsana New" pitchFamily="18" charset="-34"/>
            </a:endParaRPr>
          </a:p>
          <a:p>
            <a:pPr algn="ctr">
              <a:buNone/>
            </a:pPr>
            <a:endParaRPr lang="en-US" sz="2400" i="1" dirty="0">
              <a:latin typeface="Calibri" panose="020F0502020204030204" pitchFamily="34" charset="0"/>
              <a:cs typeface="Angsana New" pitchFamily="18" charset="-34"/>
            </a:endParaRPr>
          </a:p>
          <a:p>
            <a:pPr>
              <a:buNone/>
            </a:pPr>
            <a:r>
              <a:rPr lang="en-US" sz="4800" i="1" dirty="0">
                <a:latin typeface="Calibri" panose="020F0502020204030204" pitchFamily="34" charset="0"/>
                <a:cs typeface="Angsana New" pitchFamily="18" charset="-34"/>
              </a:rPr>
              <a:t>			Questions?</a:t>
            </a:r>
          </a:p>
        </p:txBody>
      </p:sp>
      <p:sp>
        <p:nvSpPr>
          <p:cNvPr id="4" name="Title 1"/>
          <p:cNvSpPr>
            <a:spLocks noGrp="1"/>
          </p:cNvSpPr>
          <p:nvPr>
            <p:ph type="title"/>
          </p:nvPr>
        </p:nvSpPr>
        <p:spPr>
          <a:xfrm>
            <a:off x="1143000" y="457200"/>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rPr>
              <a:t>Closing Remarks</a:t>
            </a:r>
          </a:p>
        </p:txBody>
      </p:sp>
      <p:pic>
        <p:nvPicPr>
          <p:cNvPr id="5"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Tree>
    <p:extLst>
      <p:ext uri="{BB962C8B-B14F-4D97-AF65-F5344CB8AC3E}">
        <p14:creationId xmlns:p14="http://schemas.microsoft.com/office/powerpoint/2010/main" val="127956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r>
              <a:rPr lang="en-US" sz="2400" i="1" dirty="0">
                <a:latin typeface="Calibri" panose="020F0502020204030204" pitchFamily="34" charset="0"/>
                <a:cs typeface="Angsana New" pitchFamily="18" charset="-34"/>
              </a:rPr>
              <a:t>Opening Remarks/Welcome New Residents</a:t>
            </a:r>
          </a:p>
          <a:p>
            <a:r>
              <a:rPr lang="en-US" sz="2400" i="1" dirty="0">
                <a:latin typeface="Calibri" panose="020F0502020204030204" pitchFamily="34" charset="0"/>
                <a:cs typeface="Angsana New" pitchFamily="18" charset="-34"/>
              </a:rPr>
              <a:t>Open Board and Committee Positions</a:t>
            </a:r>
          </a:p>
          <a:p>
            <a:r>
              <a:rPr lang="en-US" sz="2400" i="1" dirty="0">
                <a:latin typeface="Calibri" panose="020F0502020204030204" pitchFamily="34" charset="0"/>
                <a:cs typeface="Angsana New" pitchFamily="18" charset="-34"/>
              </a:rPr>
              <a:t>Special Assessment/Dues</a:t>
            </a:r>
          </a:p>
          <a:p>
            <a:pPr marL="0" indent="0">
              <a:buNone/>
            </a:pPr>
            <a:endParaRPr lang="en-US" sz="2400" i="1" dirty="0">
              <a:latin typeface="Calibri" panose="020F0502020204030204" pitchFamily="34" charset="0"/>
              <a:cs typeface="Angsana New" pitchFamily="18" charset="-34"/>
            </a:endParaRPr>
          </a:p>
          <a:p>
            <a:pPr marL="0" indent="0">
              <a:buNone/>
            </a:pPr>
            <a:endParaRPr lang="en-US" sz="1800" i="1" dirty="0">
              <a:latin typeface="Calibri" panose="020F0502020204030204" pitchFamily="34" charset="0"/>
              <a:cs typeface="Angsana New" pitchFamily="18" charset="-34"/>
            </a:endParaRPr>
          </a:p>
        </p:txBody>
      </p:sp>
      <p:sp>
        <p:nvSpPr>
          <p:cNvPr id="4" name="Title 1"/>
          <p:cNvSpPr>
            <a:spLocks noGrp="1"/>
          </p:cNvSpPr>
          <p:nvPr>
            <p:ph type="title"/>
          </p:nvPr>
        </p:nvSpPr>
        <p:spPr>
          <a:xfrm>
            <a:off x="914400" y="533400"/>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cs typeface="Angsana New" pitchFamily="18" charset="-34"/>
              </a:rPr>
              <a:t>Year-in Review</a:t>
            </a:r>
            <a:endParaRPr lang="en-US" sz="3600" b="1" i="1" dirty="0">
              <a:solidFill>
                <a:srgbClr val="008000"/>
              </a:solidFill>
              <a:latin typeface="Calibri" panose="020F0502020204030204" pitchFamily="34" charset="0"/>
            </a:endParaRPr>
          </a:p>
        </p:txBody>
      </p:sp>
      <p:pic>
        <p:nvPicPr>
          <p:cNvPr id="5" name="Picture 6"/>
          <p:cNvPicPr>
            <a:picLocks noChangeAspect="1" noChangeArrowheads="1"/>
          </p:cNvPicPr>
          <p:nvPr/>
        </p:nvPicPr>
        <p:blipFill>
          <a:blip r:embed="rId2" cstate="print"/>
          <a:srcRect l="42969" t="32292" r="24219" b="15625"/>
          <a:stretch>
            <a:fillRect/>
          </a:stretch>
        </p:blipFill>
        <p:spPr bwMode="auto">
          <a:xfrm>
            <a:off x="152400" y="228602"/>
            <a:ext cx="762000" cy="907143"/>
          </a:xfrm>
          <a:prstGeom prst="rect">
            <a:avLst/>
          </a:prstGeom>
          <a:noFill/>
          <a:ln w="9525">
            <a:noFill/>
            <a:miter lim="800000"/>
            <a:headEnd/>
            <a:tailEnd/>
          </a:ln>
        </p:spPr>
      </p:pic>
    </p:spTree>
    <p:extLst>
      <p:ext uri="{BB962C8B-B14F-4D97-AF65-F5344CB8AC3E}">
        <p14:creationId xmlns:p14="http://schemas.microsoft.com/office/powerpoint/2010/main" val="215654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r>
              <a:rPr lang="en-US" sz="2400" b="1" i="1" dirty="0">
                <a:latin typeface="Calibri" panose="020F0502020204030204" pitchFamily="34" charset="0"/>
                <a:cs typeface="Angsana New" pitchFamily="18" charset="-34"/>
              </a:rPr>
              <a:t>Board Positions:</a:t>
            </a:r>
          </a:p>
          <a:p>
            <a:pPr lvl="1"/>
            <a:r>
              <a:rPr lang="en-US" sz="2000" i="1" dirty="0">
                <a:latin typeface="Calibri" panose="020F0502020204030204" pitchFamily="34" charset="0"/>
                <a:cs typeface="Angsana New" pitchFamily="18" charset="-34"/>
              </a:rPr>
              <a:t>Three positions currently open</a:t>
            </a:r>
          </a:p>
          <a:p>
            <a:pPr lvl="1"/>
            <a:r>
              <a:rPr lang="en-US" sz="2000" i="1" dirty="0">
                <a:latin typeface="Calibri" panose="020F0502020204030204" pitchFamily="34" charset="0"/>
                <a:cs typeface="Angsana New" pitchFamily="18" charset="-34"/>
              </a:rPr>
              <a:t>Introduce volunteers</a:t>
            </a:r>
          </a:p>
          <a:p>
            <a:r>
              <a:rPr lang="en-US" sz="2400" b="1" i="1" dirty="0">
                <a:latin typeface="Calibri" panose="020F0502020204030204" pitchFamily="34" charset="0"/>
                <a:cs typeface="Angsana New" pitchFamily="18" charset="-34"/>
              </a:rPr>
              <a:t>Committee Positions:</a:t>
            </a:r>
          </a:p>
          <a:p>
            <a:pPr lvl="1"/>
            <a:r>
              <a:rPr lang="en-US" sz="2000" i="1" dirty="0">
                <a:latin typeface="Calibri" panose="020F0502020204030204" pitchFamily="34" charset="0"/>
                <a:cs typeface="Angsana New" pitchFamily="18" charset="-34"/>
              </a:rPr>
              <a:t>Neighborhood Watch Block Captains</a:t>
            </a:r>
          </a:p>
          <a:p>
            <a:pPr lvl="1"/>
            <a:r>
              <a:rPr lang="en-US" sz="2000" i="1" dirty="0">
                <a:latin typeface="Calibri" panose="020F0502020204030204" pitchFamily="34" charset="0"/>
                <a:cs typeface="Angsana New" pitchFamily="18" charset="-34"/>
              </a:rPr>
              <a:t>Covenant Committee Chairperson and Members</a:t>
            </a:r>
          </a:p>
          <a:p>
            <a:pPr lvl="1"/>
            <a:r>
              <a:rPr lang="en-US" sz="2000" i="1" dirty="0">
                <a:latin typeface="Calibri" panose="020F0502020204030204" pitchFamily="34" charset="0"/>
                <a:cs typeface="Angsana New" pitchFamily="18" charset="-34"/>
              </a:rPr>
              <a:t>Event Committee Members</a:t>
            </a:r>
          </a:p>
          <a:p>
            <a:pPr lvl="1"/>
            <a:r>
              <a:rPr lang="en-US" sz="2000" i="1" dirty="0">
                <a:latin typeface="Calibri" panose="020F0502020204030204" pitchFamily="34" charset="0"/>
                <a:cs typeface="Angsana New" pitchFamily="18" charset="-34"/>
              </a:rPr>
              <a:t>Clubhouse Trustee</a:t>
            </a:r>
            <a:endParaRPr lang="en-US" sz="1400" i="1" dirty="0">
              <a:latin typeface="Calibri" panose="020F0502020204030204" pitchFamily="34" charset="0"/>
              <a:cs typeface="Angsana New" pitchFamily="18" charset="-34"/>
            </a:endParaRPr>
          </a:p>
        </p:txBody>
      </p:sp>
      <p:sp>
        <p:nvSpPr>
          <p:cNvPr id="4" name="Title 1"/>
          <p:cNvSpPr>
            <a:spLocks noGrp="1"/>
          </p:cNvSpPr>
          <p:nvPr>
            <p:ph type="title"/>
          </p:nvPr>
        </p:nvSpPr>
        <p:spPr>
          <a:xfrm>
            <a:off x="914400" y="533400"/>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cs typeface="Angsana New" pitchFamily="18" charset="-34"/>
              </a:rPr>
              <a:t>Open Positions</a:t>
            </a:r>
            <a:endParaRPr lang="en-US" sz="3600" b="1" i="1" dirty="0">
              <a:solidFill>
                <a:srgbClr val="008000"/>
              </a:solidFill>
              <a:latin typeface="Calibri" panose="020F0502020204030204" pitchFamily="34" charset="0"/>
            </a:endParaRPr>
          </a:p>
        </p:txBody>
      </p:sp>
      <p:pic>
        <p:nvPicPr>
          <p:cNvPr id="5" name="Picture 6"/>
          <p:cNvPicPr>
            <a:picLocks noChangeAspect="1" noChangeArrowheads="1"/>
          </p:cNvPicPr>
          <p:nvPr/>
        </p:nvPicPr>
        <p:blipFill>
          <a:blip r:embed="rId2" cstate="print"/>
          <a:srcRect l="42969" t="32292" r="24219" b="15625"/>
          <a:stretch>
            <a:fillRect/>
          </a:stretch>
        </p:blipFill>
        <p:spPr bwMode="auto">
          <a:xfrm>
            <a:off x="152400" y="228602"/>
            <a:ext cx="762000" cy="907143"/>
          </a:xfrm>
          <a:prstGeom prst="rect">
            <a:avLst/>
          </a:prstGeom>
          <a:noFill/>
          <a:ln w="9525">
            <a:noFill/>
            <a:miter lim="800000"/>
            <a:headEnd/>
            <a:tailEnd/>
          </a:ln>
        </p:spPr>
      </p:pic>
    </p:spTree>
    <p:extLst>
      <p:ext uri="{BB962C8B-B14F-4D97-AF65-F5344CB8AC3E}">
        <p14:creationId xmlns:p14="http://schemas.microsoft.com/office/powerpoint/2010/main" val="395535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1975" y="1135745"/>
            <a:ext cx="8305800" cy="4572000"/>
          </a:xfrm>
        </p:spPr>
        <p:txBody>
          <a:bodyPr>
            <a:noAutofit/>
          </a:bodyPr>
          <a:lstStyle/>
          <a:p>
            <a:r>
              <a:rPr lang="en-US" sz="2000" i="1" dirty="0">
                <a:latin typeface="Calibri" panose="020F0502020204030204" pitchFamily="34" charset="0"/>
                <a:cs typeface="Angsana New" pitchFamily="18" charset="-34"/>
              </a:rPr>
              <a:t>Emails</a:t>
            </a:r>
          </a:p>
          <a:p>
            <a:pPr lvl="1"/>
            <a:r>
              <a:rPr lang="en-US" sz="1600" dirty="0">
                <a:latin typeface="Calibri" panose="020F0502020204030204" pitchFamily="34" charset="0"/>
                <a:cs typeface="Angsana New" pitchFamily="18" charset="-34"/>
              </a:rPr>
              <a:t>Email links for the Board and all Committees are located on the KP Webpage</a:t>
            </a:r>
          </a:p>
          <a:p>
            <a:pPr lvl="1"/>
            <a:r>
              <a:rPr lang="en-US" sz="1600" dirty="0">
                <a:latin typeface="Calibri" panose="020F0502020204030204" pitchFamily="34" charset="0"/>
                <a:cs typeface="Angsana New" pitchFamily="18" charset="-34"/>
              </a:rPr>
              <a:t>Some of the emails asked for most often:</a:t>
            </a:r>
          </a:p>
          <a:p>
            <a:pPr lvl="2"/>
            <a:r>
              <a:rPr lang="en-US" sz="1600" u="sng" dirty="0">
                <a:hlinkClick r:id="rId2"/>
              </a:rPr>
              <a:t>hoaboard@kellyplantationhoa.net</a:t>
            </a:r>
            <a:endParaRPr lang="en-US" sz="1600" u="sng" dirty="0"/>
          </a:p>
          <a:p>
            <a:pPr lvl="2"/>
            <a:r>
              <a:rPr lang="en-US" sz="1600" dirty="0">
                <a:hlinkClick r:id="rId3"/>
              </a:rPr>
              <a:t>covenants@kellyplantationhoa.net</a:t>
            </a:r>
            <a:endParaRPr lang="en-US" sz="1600" dirty="0"/>
          </a:p>
          <a:p>
            <a:pPr lvl="2"/>
            <a:r>
              <a:rPr lang="en-US" sz="1600" dirty="0">
                <a:hlinkClick r:id="rId4"/>
              </a:rPr>
              <a:t>Architecturalapproval@kellyplantationhoa.net</a:t>
            </a:r>
            <a:endParaRPr lang="en-US" sz="1600" dirty="0"/>
          </a:p>
          <a:p>
            <a:pPr lvl="2"/>
            <a:r>
              <a:rPr lang="en-US" sz="1600" dirty="0">
                <a:hlinkClick r:id="rId5"/>
              </a:rPr>
              <a:t>Secretary@kellyplantationhoa.net</a:t>
            </a:r>
            <a:endParaRPr lang="en-US" sz="1600" u="sng" dirty="0">
              <a:solidFill>
                <a:srgbClr val="FF0000"/>
              </a:solidFill>
            </a:endParaRPr>
          </a:p>
          <a:p>
            <a:pPr lvl="2"/>
            <a:r>
              <a:rPr lang="en-US" sz="1600" dirty="0">
                <a:hlinkClick r:id="rId6"/>
              </a:rPr>
              <a:t>clubhousereservations@kellyplantationhoa.net</a:t>
            </a:r>
            <a:endParaRPr lang="en-US" sz="1600" dirty="0"/>
          </a:p>
          <a:p>
            <a:pPr lvl="2"/>
            <a:r>
              <a:rPr lang="en-US" sz="1600" dirty="0">
                <a:hlinkClick r:id="rId7"/>
              </a:rPr>
              <a:t>neighborhoodwatch@kellyplantationhoa.net</a:t>
            </a:r>
            <a:endParaRPr lang="en-US" sz="1600" u="sng" dirty="0">
              <a:solidFill>
                <a:srgbClr val="FF0000"/>
              </a:solidFill>
            </a:endParaRPr>
          </a:p>
          <a:p>
            <a:r>
              <a:rPr lang="en-US" sz="2000" i="1" dirty="0">
                <a:latin typeface="Calibri" panose="020F0502020204030204" pitchFamily="34" charset="0"/>
                <a:cs typeface="Angsana New" pitchFamily="18" charset="-34"/>
              </a:rPr>
              <a:t>Facebook</a:t>
            </a:r>
          </a:p>
          <a:p>
            <a:pPr lvl="1"/>
            <a:r>
              <a:rPr lang="en-US" sz="1600" dirty="0"/>
              <a:t>Search for Kelly Plantation HOA, Harvest, AL</a:t>
            </a:r>
          </a:p>
          <a:p>
            <a:pPr lvl="1"/>
            <a:r>
              <a:rPr lang="en-US" sz="1600" dirty="0">
                <a:hlinkClick r:id="rId8"/>
              </a:rPr>
              <a:t>https://www.facebook.com/groups/111454125545380/</a:t>
            </a:r>
            <a:r>
              <a:rPr lang="en-US" sz="1600" dirty="0"/>
              <a:t> </a:t>
            </a:r>
          </a:p>
          <a:p>
            <a:r>
              <a:rPr lang="en-US" sz="2000" i="1" dirty="0">
                <a:latin typeface="Calibri" panose="020F0502020204030204" pitchFamily="34" charset="0"/>
                <a:cs typeface="Angsana New" pitchFamily="18" charset="-34"/>
              </a:rPr>
              <a:t>Webpage</a:t>
            </a:r>
          </a:p>
          <a:p>
            <a:pPr lvl="1"/>
            <a:r>
              <a:rPr lang="en-US" sz="1600" u="sng" dirty="0">
                <a:hlinkClick r:id="rId9"/>
              </a:rPr>
              <a:t>www.kellyplantationhoa.net</a:t>
            </a:r>
            <a:endParaRPr lang="en-US" sz="1600" dirty="0"/>
          </a:p>
          <a:p>
            <a:r>
              <a:rPr lang="en-US" sz="2000" i="1" dirty="0">
                <a:latin typeface="Calibri" panose="020F0502020204030204" pitchFamily="34" charset="0"/>
                <a:cs typeface="Angsana New" pitchFamily="18" charset="-34"/>
              </a:rPr>
              <a:t>Other forms of Communication</a:t>
            </a:r>
          </a:p>
          <a:p>
            <a:pPr lvl="1"/>
            <a:r>
              <a:rPr lang="en-US" sz="1600" dirty="0">
                <a:latin typeface="Calibri" panose="020F0502020204030204" pitchFamily="34" charset="0"/>
                <a:cs typeface="Angsana New" pitchFamily="18" charset="-34"/>
              </a:rPr>
              <a:t>All KPHOA Board Meeting Minutes – emailed to KP Distribution and posted to KP Webpage</a:t>
            </a:r>
          </a:p>
          <a:p>
            <a:pPr lvl="1"/>
            <a:r>
              <a:rPr lang="en-US" sz="1600" dirty="0">
                <a:latin typeface="Calibri" panose="020F0502020204030204" pitchFamily="34" charset="0"/>
                <a:cs typeface="Angsana New" pitchFamily="18" charset="-34"/>
              </a:rPr>
              <a:t>Quarterly Financial Statements – posted to KP Webpage</a:t>
            </a:r>
          </a:p>
          <a:p>
            <a:endParaRPr lang="en-US" sz="2000" i="1" dirty="0">
              <a:latin typeface="Calibri" panose="020F0502020204030204" pitchFamily="34" charset="0"/>
              <a:cs typeface="Angsana New" pitchFamily="18" charset="-34"/>
            </a:endParaRPr>
          </a:p>
          <a:p>
            <a:pPr marL="0" indent="0">
              <a:buNone/>
            </a:pPr>
            <a:endParaRPr lang="en-US" sz="2000" i="1" dirty="0">
              <a:latin typeface="Calibri" panose="020F0502020204030204" pitchFamily="34" charset="0"/>
              <a:cs typeface="Angsana New" pitchFamily="18" charset="-34"/>
            </a:endParaRPr>
          </a:p>
        </p:txBody>
      </p:sp>
      <p:sp>
        <p:nvSpPr>
          <p:cNvPr id="4" name="Title 1"/>
          <p:cNvSpPr>
            <a:spLocks noGrp="1"/>
          </p:cNvSpPr>
          <p:nvPr>
            <p:ph type="title"/>
          </p:nvPr>
        </p:nvSpPr>
        <p:spPr>
          <a:xfrm>
            <a:off x="952500" y="339273"/>
            <a:ext cx="6172200" cy="685800"/>
          </a:xfrm>
          <a:solidFill>
            <a:srgbClr val="C2E49C"/>
          </a:solidFill>
          <a:ln w="38100">
            <a:solidFill>
              <a:schemeClr val="tx1"/>
            </a:solidFill>
            <a:prstDash val="solid"/>
          </a:ln>
        </p:spPr>
        <p:txBody>
          <a:bodyPr>
            <a:normAutofit/>
          </a:bodyPr>
          <a:lstStyle/>
          <a:p>
            <a:r>
              <a:rPr lang="en-US" sz="3600" b="1" i="1" dirty="0">
                <a:solidFill>
                  <a:srgbClr val="008000"/>
                </a:solidFill>
                <a:latin typeface="Calibri" panose="020F0502020204030204" pitchFamily="34" charset="0"/>
                <a:cs typeface="Angsana New" pitchFamily="18" charset="-34"/>
              </a:rPr>
              <a:t>Kelly Plantation - Information</a:t>
            </a:r>
            <a:endParaRPr lang="en-US" sz="3600" b="1" i="1" dirty="0">
              <a:solidFill>
                <a:srgbClr val="008000"/>
              </a:solidFill>
              <a:latin typeface="Calibri" panose="020F0502020204030204" pitchFamily="34" charset="0"/>
            </a:endParaRPr>
          </a:p>
        </p:txBody>
      </p:sp>
      <p:pic>
        <p:nvPicPr>
          <p:cNvPr id="5" name="Picture 6"/>
          <p:cNvPicPr>
            <a:picLocks noChangeAspect="1" noChangeArrowheads="1"/>
          </p:cNvPicPr>
          <p:nvPr/>
        </p:nvPicPr>
        <p:blipFill>
          <a:blip r:embed="rId10" cstate="print"/>
          <a:srcRect l="42969" t="32292" r="24219" b="15625"/>
          <a:stretch>
            <a:fillRect/>
          </a:stretch>
        </p:blipFill>
        <p:spPr bwMode="auto">
          <a:xfrm>
            <a:off x="152400" y="228602"/>
            <a:ext cx="762000" cy="907143"/>
          </a:xfrm>
          <a:prstGeom prst="rect">
            <a:avLst/>
          </a:prstGeom>
          <a:noFill/>
          <a:ln w="9525">
            <a:noFill/>
            <a:miter lim="800000"/>
            <a:headEnd/>
            <a:tailEnd/>
          </a:ln>
        </p:spPr>
      </p:pic>
    </p:spTree>
    <p:extLst>
      <p:ext uri="{BB962C8B-B14F-4D97-AF65-F5344CB8AC3E}">
        <p14:creationId xmlns:p14="http://schemas.microsoft.com/office/powerpoint/2010/main" val="413597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54864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Financial Report</a:t>
            </a:r>
          </a:p>
        </p:txBody>
      </p:sp>
      <p:sp>
        <p:nvSpPr>
          <p:cNvPr id="3" name="Content Placeholder 2"/>
          <p:cNvSpPr>
            <a:spLocks noGrp="1"/>
          </p:cNvSpPr>
          <p:nvPr>
            <p:ph sz="quarter" idx="1"/>
          </p:nvPr>
        </p:nvSpPr>
        <p:spPr>
          <a:xfrm>
            <a:off x="304800" y="1447800"/>
            <a:ext cx="6705600" cy="4144863"/>
          </a:xfrm>
        </p:spPr>
        <p:txBody>
          <a:bodyPr>
            <a:normAutofit/>
          </a:bodyPr>
          <a:lstStyle/>
          <a:p>
            <a:r>
              <a:rPr lang="en-US" sz="2400" i="1" dirty="0">
                <a:latin typeface="Calibri" panose="020F0502020204030204" pitchFamily="34" charset="0"/>
              </a:rPr>
              <a:t>Statement of Financial Activities</a:t>
            </a:r>
          </a:p>
          <a:p>
            <a:pPr lvl="1"/>
            <a:r>
              <a:rPr lang="en-US" sz="2200" i="1" dirty="0">
                <a:latin typeface="Calibri" panose="020F0502020204030204" pitchFamily="34" charset="0"/>
              </a:rPr>
              <a:t>October 1, 2018 – September 30, 2019</a:t>
            </a:r>
          </a:p>
          <a:p>
            <a:r>
              <a:rPr lang="en-US" sz="2400" i="1" dirty="0">
                <a:latin typeface="Calibri" panose="020F0502020204030204" pitchFamily="34" charset="0"/>
              </a:rPr>
              <a:t>Balance Sheet</a:t>
            </a:r>
          </a:p>
          <a:p>
            <a:pPr lvl="1"/>
            <a:r>
              <a:rPr lang="en-US" sz="2200" i="1" dirty="0">
                <a:latin typeface="Calibri" panose="020F0502020204030204" pitchFamily="34" charset="0"/>
              </a:rPr>
              <a:t>As of September 30, 2019</a:t>
            </a:r>
          </a:p>
          <a:p>
            <a:r>
              <a:rPr lang="en-US" sz="2400" i="1" dirty="0">
                <a:latin typeface="Calibri" panose="020F0502020204030204" pitchFamily="34" charset="0"/>
              </a:rPr>
              <a:t>Projected Budget</a:t>
            </a:r>
          </a:p>
          <a:p>
            <a:pPr lvl="1"/>
            <a:r>
              <a:rPr lang="en-US" sz="2200" i="1" dirty="0">
                <a:latin typeface="Calibri" panose="020F0502020204030204" pitchFamily="34" charset="0"/>
              </a:rPr>
              <a:t>October 1, 2019 – September 30, 2020</a:t>
            </a:r>
          </a:p>
          <a:p>
            <a:pPr>
              <a:buNone/>
            </a:pPr>
            <a:endParaRPr lang="en-US" sz="2400" i="1" dirty="0">
              <a:latin typeface="Calibri" panose="020F0502020204030204" pitchFamily="34" charset="0"/>
            </a:endParaRPr>
          </a:p>
          <a:p>
            <a:endParaRPr lang="en-US" sz="2400" i="1" dirty="0">
              <a:latin typeface="Calibri" panose="020F0502020204030204" pitchFamily="34" charset="0"/>
            </a:endParaRPr>
          </a:p>
          <a:p>
            <a:endParaRPr lang="en-US" dirty="0"/>
          </a:p>
        </p:txBody>
      </p:sp>
      <p:pic>
        <p:nvPicPr>
          <p:cNvPr id="4" name="Picture 6"/>
          <p:cNvPicPr>
            <a:picLocks noChangeAspect="1" noChangeArrowheads="1"/>
          </p:cNvPicPr>
          <p:nvPr/>
        </p:nvPicPr>
        <p:blipFill>
          <a:blip r:embed="rId2" cstate="print"/>
          <a:srcRect l="42969" t="32292" r="24219" b="15625"/>
          <a:stretch>
            <a:fillRect/>
          </a:stretch>
        </p:blipFill>
        <p:spPr bwMode="auto">
          <a:xfrm>
            <a:off x="152400" y="304801"/>
            <a:ext cx="762000" cy="907143"/>
          </a:xfrm>
          <a:prstGeom prst="rect">
            <a:avLst/>
          </a:prstGeom>
          <a:noFill/>
          <a:ln w="9525">
            <a:noFill/>
            <a:miter lim="800000"/>
            <a:headEnd/>
            <a:tailEnd/>
          </a:ln>
        </p:spPr>
      </p:pic>
    </p:spTree>
    <p:extLst>
      <p:ext uri="{BB962C8B-B14F-4D97-AF65-F5344CB8AC3E}">
        <p14:creationId xmlns:p14="http://schemas.microsoft.com/office/powerpoint/2010/main" val="424282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2018-2019 Financial Review</a:t>
            </a:r>
          </a:p>
        </p:txBody>
      </p:sp>
      <p:sp>
        <p:nvSpPr>
          <p:cNvPr id="3" name="Content Placeholder 2"/>
          <p:cNvSpPr>
            <a:spLocks noGrp="1"/>
          </p:cNvSpPr>
          <p:nvPr>
            <p:ph sz="quarter" idx="1"/>
          </p:nvPr>
        </p:nvSpPr>
        <p:spPr>
          <a:xfrm>
            <a:off x="304800" y="1447800"/>
            <a:ext cx="8686800" cy="4724400"/>
          </a:xfrm>
        </p:spPr>
        <p:txBody>
          <a:bodyPr>
            <a:normAutofit/>
          </a:bodyPr>
          <a:lstStyle/>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8102438"/>
              </p:ext>
            </p:extLst>
          </p:nvPr>
        </p:nvGraphicFramePr>
        <p:xfrm>
          <a:off x="533400" y="990601"/>
          <a:ext cx="7772399" cy="5706619"/>
        </p:xfrm>
        <a:graphic>
          <a:graphicData uri="http://schemas.openxmlformats.org/drawingml/2006/table">
            <a:tbl>
              <a:tblPr>
                <a:tableStyleId>{5C22544A-7EE6-4342-B048-85BDC9FD1C3A}</a:tableStyleId>
              </a:tblPr>
              <a:tblGrid>
                <a:gridCol w="3703015">
                  <a:extLst>
                    <a:ext uri="{9D8B030D-6E8A-4147-A177-3AD203B41FA5}">
                      <a16:colId xmlns:a16="http://schemas.microsoft.com/office/drawing/2014/main" val="20000"/>
                    </a:ext>
                  </a:extLst>
                </a:gridCol>
                <a:gridCol w="279142">
                  <a:extLst>
                    <a:ext uri="{9D8B030D-6E8A-4147-A177-3AD203B41FA5}">
                      <a16:colId xmlns:a16="http://schemas.microsoft.com/office/drawing/2014/main" val="20001"/>
                    </a:ext>
                  </a:extLst>
                </a:gridCol>
                <a:gridCol w="1243060">
                  <a:extLst>
                    <a:ext uri="{9D8B030D-6E8A-4147-A177-3AD203B41FA5}">
                      <a16:colId xmlns:a16="http://schemas.microsoft.com/office/drawing/2014/main" val="20002"/>
                    </a:ext>
                  </a:extLst>
                </a:gridCol>
                <a:gridCol w="279142">
                  <a:extLst>
                    <a:ext uri="{9D8B030D-6E8A-4147-A177-3AD203B41FA5}">
                      <a16:colId xmlns:a16="http://schemas.microsoft.com/office/drawing/2014/main" val="20003"/>
                    </a:ext>
                  </a:extLst>
                </a:gridCol>
                <a:gridCol w="1116575">
                  <a:extLst>
                    <a:ext uri="{9D8B030D-6E8A-4147-A177-3AD203B41FA5}">
                      <a16:colId xmlns:a16="http://schemas.microsoft.com/office/drawing/2014/main" val="20004"/>
                    </a:ext>
                  </a:extLst>
                </a:gridCol>
                <a:gridCol w="261696">
                  <a:extLst>
                    <a:ext uri="{9D8B030D-6E8A-4147-A177-3AD203B41FA5}">
                      <a16:colId xmlns:a16="http://schemas.microsoft.com/office/drawing/2014/main" val="20005"/>
                    </a:ext>
                  </a:extLst>
                </a:gridCol>
                <a:gridCol w="889769">
                  <a:extLst>
                    <a:ext uri="{9D8B030D-6E8A-4147-A177-3AD203B41FA5}">
                      <a16:colId xmlns:a16="http://schemas.microsoft.com/office/drawing/2014/main" val="20006"/>
                    </a:ext>
                  </a:extLst>
                </a:gridCol>
              </a:tblGrid>
              <a:tr h="338357">
                <a:tc>
                  <a:txBody>
                    <a:bodyPr/>
                    <a:lstStyle/>
                    <a:p>
                      <a:pPr algn="l" fontAlgn="b"/>
                      <a:r>
                        <a:rPr lang="en-US" sz="1200" b="1" u="none" strike="noStrike" dirty="0">
                          <a:effectLst/>
                        </a:rPr>
                        <a:t>Revenues:</a:t>
                      </a:r>
                      <a:endParaRPr lang="en-US" sz="1200" b="1" i="0" u="none" strike="noStrike" dirty="0">
                        <a:effectLst/>
                        <a:latin typeface="Arial" panose="020B0604020202020204" pitchFamily="34" charset="0"/>
                      </a:endParaRPr>
                    </a:p>
                  </a:txBody>
                  <a:tcPr marL="6225" marR="6225" marT="6225" marB="0" anchor="b"/>
                </a:tc>
                <a:tc>
                  <a:txBody>
                    <a:bodyPr/>
                    <a:lstStyle/>
                    <a:p>
                      <a:pPr algn="l"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Budgeted</a:t>
                      </a:r>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a:effectLst/>
                        </a:rPr>
                        <a:t> Actual </a:t>
                      </a:r>
                      <a:endParaRPr lang="en-US" sz="1200" b="1" i="0" u="none" strike="noStrike">
                        <a:effectLst/>
                        <a:latin typeface="Arial" panose="020B0604020202020204" pitchFamily="34" charset="0"/>
                      </a:endParaRPr>
                    </a:p>
                  </a:txBody>
                  <a:tcPr marL="6225" marR="6225" marT="6225" marB="0" anchor="b"/>
                </a:tc>
                <a:tc>
                  <a:txBody>
                    <a:bodyPr/>
                    <a:lstStyle/>
                    <a:p>
                      <a:pPr algn="ctr" fontAlgn="b"/>
                      <a:endParaRPr lang="en-US" sz="1200" b="1" i="0" u="none" strike="noStrike">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Variance</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0"/>
                  </a:ext>
                </a:extLst>
              </a:tr>
              <a:tr h="183771">
                <a:tc>
                  <a:txBody>
                    <a:bodyPr/>
                    <a:lstStyle/>
                    <a:p>
                      <a:pPr algn="l" fontAlgn="b"/>
                      <a:r>
                        <a:rPr lang="en-US" sz="1200" u="none" strike="noStrike" dirty="0">
                          <a:effectLst/>
                        </a:rPr>
                        <a:t>     Check Book Balance </a:t>
                      </a:r>
                      <a:endParaRPr lang="en-US" sz="1200" b="0" i="0" u="none" strike="noStrike" dirty="0">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2,337.00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        2,904 </a:t>
                      </a:r>
                      <a:endParaRPr lang="en-US" sz="1200" b="0" i="0" u="none"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567 </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1"/>
                  </a:ext>
                </a:extLst>
              </a:tr>
              <a:tr h="183771">
                <a:tc>
                  <a:txBody>
                    <a:bodyPr/>
                    <a:lstStyle/>
                    <a:p>
                      <a:pPr algn="l" fontAlgn="b"/>
                      <a:r>
                        <a:rPr lang="en-US" sz="1200" u="none" strike="noStrike">
                          <a:effectLst/>
                        </a:rPr>
                        <a:t>     KPHOA Dues + Special Assessment</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99,840.00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102,119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2,279 </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2"/>
                  </a:ext>
                </a:extLst>
              </a:tr>
              <a:tr h="183771">
                <a:tc>
                  <a:txBody>
                    <a:bodyPr/>
                    <a:lstStyle/>
                    <a:p>
                      <a:pPr algn="l" fontAlgn="b"/>
                      <a:r>
                        <a:rPr lang="en-US" sz="1200" u="none" strike="noStrike" dirty="0">
                          <a:effectLst/>
                        </a:rPr>
                        <a:t>     Real Estate Closings (New Homes)</a:t>
                      </a:r>
                      <a:endParaRPr lang="en-US" sz="1200" b="0" i="0" u="none" strike="noStrike" dirty="0">
                        <a:effectLst/>
                        <a:latin typeface="Arial" panose="020B0604020202020204" pitchFamily="34" charset="0"/>
                      </a:endParaRPr>
                    </a:p>
                  </a:txBody>
                  <a:tcPr marL="6225" marR="6225" marT="6225" marB="0" anchor="b"/>
                </a:tc>
                <a:tc>
                  <a:txBody>
                    <a:bodyPr/>
                    <a:lstStyle/>
                    <a:p>
                      <a:pPr algn="l"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a:effectLst/>
                        </a:rPr>
                        <a:t>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1,564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1,564 </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3"/>
                  </a:ext>
                </a:extLst>
              </a:tr>
              <a:tr h="183771">
                <a:tc>
                  <a:txBody>
                    <a:bodyPr/>
                    <a:lstStyle/>
                    <a:p>
                      <a:pPr algn="l" fontAlgn="b"/>
                      <a:r>
                        <a:rPr lang="en-US" sz="1200" u="none" strike="noStrike">
                          <a:effectLst/>
                        </a:rPr>
                        <a:t>     Clubhouse Rentals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2,400.00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2,925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525 </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4"/>
                  </a:ext>
                </a:extLst>
              </a:tr>
              <a:tr h="183771">
                <a:tc>
                  <a:txBody>
                    <a:bodyPr/>
                    <a:lstStyle/>
                    <a:p>
                      <a:pPr algn="l" fontAlgn="b"/>
                      <a:r>
                        <a:rPr lang="en-US" sz="1200" u="none" strike="noStrike">
                          <a:effectLst/>
                        </a:rPr>
                        <a:t>     Late Fees and Fines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175.00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        1,245 </a:t>
                      </a:r>
                      <a:endParaRPr lang="en-US" sz="1200" b="0" i="0" u="none"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1,070 </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5"/>
                  </a:ext>
                </a:extLst>
              </a:tr>
              <a:tr h="183771">
                <a:tc>
                  <a:txBody>
                    <a:bodyPr/>
                    <a:lstStyle/>
                    <a:p>
                      <a:pPr algn="l" fontAlgn="b"/>
                      <a:r>
                        <a:rPr lang="en-US" sz="1200" u="none" strike="noStrike">
                          <a:effectLst/>
                        </a:rPr>
                        <a:t>     Bank Dividends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100.00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1,123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1,023 </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6"/>
                  </a:ext>
                </a:extLst>
              </a:tr>
              <a:tr h="262427">
                <a:tc>
                  <a:txBody>
                    <a:bodyPr/>
                    <a:lstStyle/>
                    <a:p>
                      <a:pPr algn="l" fontAlgn="b"/>
                      <a:r>
                        <a:rPr lang="en-US" sz="1200" u="none" strike="noStrike">
                          <a:effectLst/>
                        </a:rPr>
                        <a:t>     Misc Income: Access Control Key Cards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750.00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140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(610)</a:t>
                      </a:r>
                      <a:endParaRPr lang="en-US" sz="1200" b="0"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7"/>
                  </a:ext>
                </a:extLst>
              </a:tr>
              <a:tr h="183771">
                <a:tc>
                  <a:txBody>
                    <a:bodyPr/>
                    <a:lstStyle/>
                    <a:p>
                      <a:pPr algn="l" fontAlgn="b"/>
                      <a:r>
                        <a:rPr lang="en-US" sz="1200" u="none" strike="noStrike">
                          <a:effectLst/>
                        </a:rPr>
                        <a:t>     Reserve Accounts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sng" strike="noStrike" dirty="0">
                          <a:effectLst/>
                        </a:rPr>
                        <a:t>25,450.00 </a:t>
                      </a:r>
                      <a:endParaRPr lang="en-US" sz="1200" b="0" i="0" u="sng"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      </a:t>
                      </a:r>
                      <a:r>
                        <a:rPr lang="en-US" sz="1200" u="sng" strike="noStrike" dirty="0">
                          <a:effectLst/>
                        </a:rPr>
                        <a:t>54,312 </a:t>
                      </a:r>
                      <a:endParaRPr lang="en-US" sz="1200" b="0" i="0" u="sng"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sng" strike="noStrike" dirty="0">
                          <a:effectLst/>
                        </a:rPr>
                        <a:t>28,862 </a:t>
                      </a:r>
                      <a:endParaRPr lang="en-US" sz="1200" b="0" i="0" u="sng"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8"/>
                  </a:ext>
                </a:extLst>
              </a:tr>
              <a:tr h="183771">
                <a:tc>
                  <a:txBody>
                    <a:bodyPr/>
                    <a:lstStyle/>
                    <a:p>
                      <a:pPr algn="l" fontAlgn="b"/>
                      <a:r>
                        <a:rPr lang="en-US" sz="1200" b="1" u="none" strike="noStrike" dirty="0">
                          <a:effectLst/>
                        </a:rPr>
                        <a:t>          Total Revenues</a:t>
                      </a:r>
                      <a:endParaRPr lang="en-US" sz="1200" b="1" i="0" u="none" strike="noStrike" dirty="0">
                        <a:effectLst/>
                        <a:latin typeface="Arial" panose="020B0604020202020204" pitchFamily="34" charset="0"/>
                      </a:endParaRPr>
                    </a:p>
                  </a:txBody>
                  <a:tcPr marL="6225" marR="6225" marT="6225" marB="0" anchor="b"/>
                </a:tc>
                <a:tc>
                  <a:txBody>
                    <a:bodyPr/>
                    <a:lstStyle/>
                    <a:p>
                      <a:pPr algn="l"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a:effectLst/>
                        </a:rPr>
                        <a:t>131,052.00 </a:t>
                      </a:r>
                      <a:endParaRPr lang="en-US" sz="1200" b="1" i="0" u="none" strike="noStrike">
                        <a:effectLst/>
                        <a:latin typeface="Arial" panose="020B0604020202020204" pitchFamily="34" charset="0"/>
                      </a:endParaRPr>
                    </a:p>
                  </a:txBody>
                  <a:tcPr marL="6225" marR="6225" marT="6225" marB="0" anchor="b"/>
                </a:tc>
                <a:tc>
                  <a:txBody>
                    <a:bodyPr/>
                    <a:lstStyle/>
                    <a:p>
                      <a:pPr algn="ctr" fontAlgn="b"/>
                      <a:r>
                        <a:rPr lang="en-US" sz="1200" b="1" u="none" strike="noStrike">
                          <a:effectLst/>
                        </a:rPr>
                        <a:t> </a:t>
                      </a:r>
                      <a:endParaRPr lang="en-US" sz="1200" b="1" i="0" u="none" strike="noStrike">
                        <a:effectLst/>
                        <a:latin typeface="Arial" panose="020B0604020202020204" pitchFamily="34" charset="0"/>
                      </a:endParaRPr>
                    </a:p>
                  </a:txBody>
                  <a:tcPr marL="6225" marR="6225" marT="6225" marB="0" anchor="b"/>
                </a:tc>
                <a:tc>
                  <a:txBody>
                    <a:bodyPr/>
                    <a:lstStyle/>
                    <a:p>
                      <a:pPr algn="ctr" fontAlgn="b"/>
                      <a:r>
                        <a:rPr lang="en-US" sz="1200" b="1" u="none" strike="noStrike">
                          <a:effectLst/>
                        </a:rPr>
                        <a:t>    166,332 </a:t>
                      </a:r>
                      <a:endParaRPr lang="en-US" sz="1200" b="1" i="0" u="none" strike="noStrike">
                        <a:effectLst/>
                        <a:latin typeface="Arial" panose="020B0604020202020204" pitchFamily="34" charset="0"/>
                      </a:endParaRPr>
                    </a:p>
                  </a:txBody>
                  <a:tcPr marL="6225" marR="6225" marT="6225" marB="0" anchor="b"/>
                </a:tc>
                <a:tc>
                  <a:txBody>
                    <a:bodyPr/>
                    <a:lstStyle/>
                    <a:p>
                      <a:pPr algn="ctr" fontAlgn="b"/>
                      <a:r>
                        <a:rPr lang="en-US" sz="1200" b="1" u="none" strike="noStrike">
                          <a:effectLst/>
                        </a:rPr>
                        <a:t> </a:t>
                      </a:r>
                      <a:endParaRPr lang="en-US" sz="1200" b="1" i="0" u="none" strike="noStrike">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35,280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09"/>
                  </a:ext>
                </a:extLst>
              </a:tr>
              <a:tr h="183771">
                <a:tc>
                  <a:txBody>
                    <a:bodyPr/>
                    <a:lstStyle/>
                    <a:p>
                      <a:pPr algn="l" fontAlgn="b"/>
                      <a:endParaRPr lang="en-US" sz="1200" b="1" i="0" u="none" strike="noStrike">
                        <a:effectLst/>
                        <a:latin typeface="Arial" panose="020B0604020202020204" pitchFamily="34" charset="0"/>
                      </a:endParaRPr>
                    </a:p>
                  </a:txBody>
                  <a:tcPr marL="6225" marR="6225" marT="6225" marB="0" anchor="b"/>
                </a:tc>
                <a:tc>
                  <a:txBody>
                    <a:bodyPr/>
                    <a:lstStyle/>
                    <a:p>
                      <a:pPr algn="l" fontAlgn="b"/>
                      <a:endParaRPr lang="en-US" sz="1200" b="1" i="0" u="none" strike="noStrike">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0"/>
                  </a:ext>
                </a:extLst>
              </a:tr>
              <a:tr h="183771">
                <a:tc>
                  <a:txBody>
                    <a:bodyPr/>
                    <a:lstStyle/>
                    <a:p>
                      <a:pPr algn="l" fontAlgn="b"/>
                      <a:r>
                        <a:rPr lang="en-US" sz="1200" b="1" u="none" strike="noStrike" dirty="0">
                          <a:effectLst/>
                        </a:rPr>
                        <a:t>Expenditures:</a:t>
                      </a:r>
                      <a:endParaRPr lang="en-US" sz="1200" b="1" i="0" u="none" strike="noStrike" dirty="0">
                        <a:effectLst/>
                        <a:latin typeface="Arial" panose="020B0604020202020204" pitchFamily="34" charset="0"/>
                      </a:endParaRPr>
                    </a:p>
                  </a:txBody>
                  <a:tcPr marL="6225" marR="6225" marT="6225" marB="0" anchor="b"/>
                </a:tc>
                <a:tc>
                  <a:txBody>
                    <a:bodyPr/>
                    <a:lstStyle/>
                    <a:p>
                      <a:pPr algn="l" fontAlgn="b"/>
                      <a:endParaRPr lang="en-US" sz="1200" b="1" i="0" u="none" strike="noStrike">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1"/>
                  </a:ext>
                </a:extLst>
              </a:tr>
              <a:tr h="183771">
                <a:tc>
                  <a:txBody>
                    <a:bodyPr/>
                    <a:lstStyle/>
                    <a:p>
                      <a:pPr algn="l" fontAlgn="b"/>
                      <a:r>
                        <a:rPr lang="en-US" sz="1200" u="none" strike="noStrike">
                          <a:effectLst/>
                        </a:rPr>
                        <a:t>Capital Improvements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40,108 </a:t>
                      </a:r>
                      <a:endParaRPr lang="en-US" sz="1200" b="1"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        9,347 </a:t>
                      </a:r>
                      <a:endParaRPr lang="en-US" sz="1200" b="1" i="0" u="none"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30,761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2"/>
                  </a:ext>
                </a:extLst>
              </a:tr>
              <a:tr h="183771">
                <a:tc>
                  <a:txBody>
                    <a:bodyPr/>
                    <a:lstStyle/>
                    <a:p>
                      <a:pPr algn="l" fontAlgn="b"/>
                      <a:r>
                        <a:rPr lang="en-US" sz="1200" u="none" strike="noStrike" dirty="0">
                          <a:effectLst/>
                        </a:rPr>
                        <a:t>Clubhouse Maintenance</a:t>
                      </a:r>
                      <a:endParaRPr lang="en-US" sz="1200" b="0" i="0" u="none" strike="noStrike" dirty="0">
                        <a:effectLst/>
                        <a:latin typeface="Arial" panose="020B0604020202020204" pitchFamily="34" charset="0"/>
                      </a:endParaRPr>
                    </a:p>
                  </a:txBody>
                  <a:tcPr marL="6225" marR="6225" marT="6225" marB="0" anchor="b"/>
                </a:tc>
                <a:tc>
                  <a:txBody>
                    <a:bodyPr/>
                    <a:lstStyle/>
                    <a:p>
                      <a:pPr algn="l" fontAlgn="b"/>
                      <a:endParaRPr lang="en-US" sz="1200" b="0" i="0" u="none" strike="noStrike" dirty="0">
                        <a:effectLst/>
                        <a:latin typeface="Arial" panose="020B0604020202020204" pitchFamily="34" charset="0"/>
                      </a:endParaRPr>
                    </a:p>
                  </a:txBody>
                  <a:tcPr marL="6225" marR="6225" marT="6225" marB="0" anchor="b"/>
                </a:tc>
                <a:tc>
                  <a:txBody>
                    <a:bodyPr/>
                    <a:lstStyle/>
                    <a:p>
                      <a:pPr algn="ctr" fontAlgn="b"/>
                      <a:r>
                        <a:rPr lang="en-US" sz="1200" u="none" strike="noStrike">
                          <a:effectLst/>
                        </a:rPr>
                        <a:t>           4,500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739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3,761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3"/>
                  </a:ext>
                </a:extLst>
              </a:tr>
              <a:tr h="183771">
                <a:tc>
                  <a:txBody>
                    <a:bodyPr/>
                    <a:lstStyle/>
                    <a:p>
                      <a:pPr algn="l" fontAlgn="b"/>
                      <a:r>
                        <a:rPr lang="en-US" sz="1200" u="none" strike="noStrike" dirty="0">
                          <a:effectLst/>
                        </a:rPr>
                        <a:t>Common Asset Repair/Replace</a:t>
                      </a:r>
                      <a:endParaRPr lang="en-US" sz="1200" b="0" i="0" u="none" strike="noStrike" dirty="0">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2,000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4,245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(2,245)</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4"/>
                  </a:ext>
                </a:extLst>
              </a:tr>
              <a:tr h="183771">
                <a:tc>
                  <a:txBody>
                    <a:bodyPr/>
                    <a:lstStyle/>
                    <a:p>
                      <a:pPr algn="l" fontAlgn="b"/>
                      <a:r>
                        <a:rPr lang="en-US" sz="1200" u="none" strike="noStrike">
                          <a:effectLst/>
                        </a:rPr>
                        <a:t>Contingency Reserve</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5,444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5,444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5"/>
                  </a:ext>
                </a:extLst>
              </a:tr>
              <a:tr h="183771">
                <a:tc>
                  <a:txBody>
                    <a:bodyPr/>
                    <a:lstStyle/>
                    <a:p>
                      <a:pPr algn="l" fontAlgn="b"/>
                      <a:r>
                        <a:rPr lang="en-US" sz="1200" u="none" strike="noStrike">
                          <a:effectLst/>
                        </a:rPr>
                        <a:t> Harvest-Monrovia Water Authority </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5,000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3,586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1,414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6"/>
                  </a:ext>
                </a:extLst>
              </a:tr>
              <a:tr h="183771">
                <a:tc>
                  <a:txBody>
                    <a:bodyPr/>
                    <a:lstStyle/>
                    <a:p>
                      <a:pPr algn="l" fontAlgn="b"/>
                      <a:r>
                        <a:rPr lang="en-US" sz="1200" u="none" strike="noStrike">
                          <a:effectLst/>
                        </a:rPr>
                        <a:t> Huntsville Utilities </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6,000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6,989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(989)</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7"/>
                  </a:ext>
                </a:extLst>
              </a:tr>
              <a:tr h="183771">
                <a:tc>
                  <a:txBody>
                    <a:bodyPr/>
                    <a:lstStyle/>
                    <a:p>
                      <a:pPr algn="l" fontAlgn="b"/>
                      <a:r>
                        <a:rPr lang="en-US" sz="1200" u="none" strike="noStrike" dirty="0">
                          <a:effectLst/>
                        </a:rPr>
                        <a:t> Insurance  </a:t>
                      </a:r>
                      <a:endParaRPr lang="en-US" sz="1200" b="0" i="0" u="none" strike="noStrike" dirty="0">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6,200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5,639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561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8"/>
                  </a:ext>
                </a:extLst>
              </a:tr>
              <a:tr h="183771">
                <a:tc>
                  <a:txBody>
                    <a:bodyPr/>
                    <a:lstStyle/>
                    <a:p>
                      <a:pPr algn="l" fontAlgn="b"/>
                      <a:r>
                        <a:rPr lang="en-US" sz="1200" u="none" strike="noStrike">
                          <a:effectLst/>
                        </a:rPr>
                        <a:t>Internet/Website</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1,100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1,209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(109)</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19"/>
                  </a:ext>
                </a:extLst>
              </a:tr>
              <a:tr h="183771">
                <a:tc>
                  <a:txBody>
                    <a:bodyPr/>
                    <a:lstStyle/>
                    <a:p>
                      <a:pPr algn="l" fontAlgn="b"/>
                      <a:r>
                        <a:rPr lang="en-US" sz="1200" u="none" strike="noStrike">
                          <a:effectLst/>
                        </a:rPr>
                        <a:t>Lawn /Common Area Maintenance</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43,000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33,795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9,205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0"/>
                  </a:ext>
                </a:extLst>
              </a:tr>
              <a:tr h="183771">
                <a:tc>
                  <a:txBody>
                    <a:bodyPr/>
                    <a:lstStyle/>
                    <a:p>
                      <a:pPr algn="l" fontAlgn="b"/>
                      <a:r>
                        <a:rPr lang="en-US" sz="1200" u="none" strike="noStrike">
                          <a:effectLst/>
                        </a:rPr>
                        <a:t>Legal Fees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1,500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1,500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1"/>
                  </a:ext>
                </a:extLst>
              </a:tr>
              <a:tr h="183771">
                <a:tc>
                  <a:txBody>
                    <a:bodyPr/>
                    <a:lstStyle/>
                    <a:p>
                      <a:pPr algn="l" fontAlgn="b"/>
                      <a:r>
                        <a:rPr lang="en-US" sz="1200" u="none" strike="noStrike">
                          <a:effectLst/>
                        </a:rPr>
                        <a:t>Miscellaneous/Office Supplies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1,200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794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406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2"/>
                  </a:ext>
                </a:extLst>
              </a:tr>
              <a:tr h="183771">
                <a:tc>
                  <a:txBody>
                    <a:bodyPr/>
                    <a:lstStyle/>
                    <a:p>
                      <a:pPr algn="l" fontAlgn="b"/>
                      <a:r>
                        <a:rPr lang="en-US" sz="1200" u="none" strike="noStrike">
                          <a:effectLst/>
                        </a:rPr>
                        <a:t>Pool Service/Supplies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10,000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8,050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1,950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3"/>
                  </a:ext>
                </a:extLst>
              </a:tr>
              <a:tr h="183771">
                <a:tc>
                  <a:txBody>
                    <a:bodyPr/>
                    <a:lstStyle/>
                    <a:p>
                      <a:pPr algn="l" fontAlgn="b"/>
                      <a:r>
                        <a:rPr lang="en-US" sz="1200" u="none" strike="noStrike">
                          <a:effectLst/>
                        </a:rPr>
                        <a:t>Property Tax</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2,200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2,121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79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4"/>
                  </a:ext>
                </a:extLst>
              </a:tr>
              <a:tr h="183771">
                <a:tc>
                  <a:txBody>
                    <a:bodyPr/>
                    <a:lstStyle/>
                    <a:p>
                      <a:pPr algn="l" fontAlgn="b"/>
                      <a:r>
                        <a:rPr lang="en-US" sz="1200" u="none" strike="noStrike">
                          <a:effectLst/>
                        </a:rPr>
                        <a:t>Security Patrols</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1,000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1,020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(20)</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5"/>
                  </a:ext>
                </a:extLst>
              </a:tr>
              <a:tr h="183771">
                <a:tc>
                  <a:txBody>
                    <a:bodyPr/>
                    <a:lstStyle/>
                    <a:p>
                      <a:pPr algn="l" fontAlgn="b"/>
                      <a:r>
                        <a:rPr lang="en-US" sz="1200" u="none" strike="noStrike">
                          <a:effectLst/>
                        </a:rPr>
                        <a:t>Social Committee</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1,500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a:effectLst/>
                        </a:rPr>
                        <a:t>        1,500 </a:t>
                      </a:r>
                      <a:endParaRPr lang="en-US" sz="1200" b="0" i="0" u="none" strike="noStrike">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0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6"/>
                  </a:ext>
                </a:extLst>
              </a:tr>
              <a:tr h="183771">
                <a:tc>
                  <a:txBody>
                    <a:bodyPr/>
                    <a:lstStyle/>
                    <a:p>
                      <a:pPr algn="l" fontAlgn="b"/>
                      <a:r>
                        <a:rPr lang="en-US" sz="1200" u="none" strike="noStrike">
                          <a:effectLst/>
                        </a:rPr>
                        <a:t>Tax Preparation</a:t>
                      </a:r>
                      <a:endParaRPr lang="en-US" sz="1200" b="0" i="0" u="none" strike="noStrike">
                        <a:effectLst/>
                        <a:latin typeface="Arial" panose="020B0604020202020204" pitchFamily="34" charset="0"/>
                      </a:endParaRPr>
                    </a:p>
                  </a:txBody>
                  <a:tcPr marL="6225" marR="6225" marT="6225" marB="0" anchor="b"/>
                </a:tc>
                <a:tc>
                  <a:txBody>
                    <a:bodyPr/>
                    <a:lstStyle/>
                    <a:p>
                      <a:pPr algn="l"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              </a:t>
                      </a:r>
                      <a:r>
                        <a:rPr lang="en-US" sz="1200" u="sng" strike="noStrike" dirty="0">
                          <a:effectLst/>
                        </a:rPr>
                        <a:t>300 </a:t>
                      </a:r>
                      <a:endParaRPr lang="en-US" sz="1200" b="0" i="0" u="sng"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none" strike="noStrike" dirty="0">
                          <a:effectLst/>
                        </a:rPr>
                        <a:t>           </a:t>
                      </a:r>
                      <a:r>
                        <a:rPr lang="en-US" sz="1200" u="sng" strike="noStrike" dirty="0">
                          <a:effectLst/>
                        </a:rPr>
                        <a:t>400 </a:t>
                      </a:r>
                      <a:endParaRPr lang="en-US" sz="1200" b="0" i="0" u="sng" strike="noStrike" dirty="0">
                        <a:effectLst/>
                        <a:latin typeface="Arial" panose="020B0604020202020204" pitchFamily="34" charset="0"/>
                      </a:endParaRPr>
                    </a:p>
                  </a:txBody>
                  <a:tcPr marL="6225" marR="6225" marT="6225" marB="0" anchor="b"/>
                </a:tc>
                <a:tc>
                  <a:txBody>
                    <a:bodyPr/>
                    <a:lstStyle/>
                    <a:p>
                      <a:pPr algn="ctr" fontAlgn="b"/>
                      <a:endParaRPr lang="en-US" sz="1200" b="0" i="0" u="none" strike="noStrike">
                        <a:effectLst/>
                        <a:latin typeface="Arial" panose="020B0604020202020204" pitchFamily="34" charset="0"/>
                      </a:endParaRPr>
                    </a:p>
                  </a:txBody>
                  <a:tcPr marL="6225" marR="6225" marT="6225" marB="0" anchor="b"/>
                </a:tc>
                <a:tc>
                  <a:txBody>
                    <a:bodyPr/>
                    <a:lstStyle/>
                    <a:p>
                      <a:pPr algn="ctr" fontAlgn="b"/>
                      <a:r>
                        <a:rPr lang="en-US" sz="1200" u="sng" strike="noStrike" dirty="0">
                          <a:effectLst/>
                        </a:rPr>
                        <a:t>(100)</a:t>
                      </a:r>
                      <a:endParaRPr lang="en-US" sz="1200" b="1" i="0" u="sng"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7"/>
                  </a:ext>
                </a:extLst>
              </a:tr>
              <a:tr h="183771">
                <a:tc>
                  <a:txBody>
                    <a:bodyPr/>
                    <a:lstStyle/>
                    <a:p>
                      <a:pPr algn="l" fontAlgn="b"/>
                      <a:r>
                        <a:rPr lang="en-US" sz="1200" b="1" u="none" strike="noStrike" dirty="0">
                          <a:effectLst/>
                        </a:rPr>
                        <a:t>          Total Expenditures</a:t>
                      </a:r>
                      <a:endParaRPr lang="en-US" sz="1200" b="1" i="0" u="none" strike="noStrike" dirty="0">
                        <a:effectLst/>
                        <a:latin typeface="Arial" panose="020B0604020202020204" pitchFamily="34" charset="0"/>
                      </a:endParaRPr>
                    </a:p>
                  </a:txBody>
                  <a:tcPr marL="6225" marR="6225" marT="6225" marB="0" anchor="b"/>
                </a:tc>
                <a:tc>
                  <a:txBody>
                    <a:bodyPr/>
                    <a:lstStyle/>
                    <a:p>
                      <a:pPr algn="l" fontAlgn="b"/>
                      <a:endParaRPr lang="en-US" sz="1200" b="1" i="0" u="none" strike="noStrike">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131,052.00 </a:t>
                      </a:r>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 </a:t>
                      </a:r>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79,434.00 </a:t>
                      </a:r>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 </a:t>
                      </a:r>
                      <a:endParaRPr lang="en-US" sz="1200" b="1" i="0" u="none" strike="noStrike" dirty="0">
                        <a:effectLst/>
                        <a:latin typeface="Arial" panose="020B0604020202020204" pitchFamily="34" charset="0"/>
                      </a:endParaRPr>
                    </a:p>
                  </a:txBody>
                  <a:tcPr marL="6225" marR="6225" marT="6225" marB="0" anchor="b"/>
                </a:tc>
                <a:tc>
                  <a:txBody>
                    <a:bodyPr/>
                    <a:lstStyle/>
                    <a:p>
                      <a:pPr algn="ctr" fontAlgn="b"/>
                      <a:r>
                        <a:rPr lang="en-US" sz="1200" b="1" u="none" strike="noStrike" dirty="0">
                          <a:effectLst/>
                        </a:rPr>
                        <a:t>51,618 </a:t>
                      </a:r>
                      <a:endParaRPr lang="en-US" sz="1200" b="1" i="0" u="none" strike="noStrike" dirty="0">
                        <a:effectLst/>
                        <a:latin typeface="Arial" panose="020B0604020202020204" pitchFamily="34" charset="0"/>
                      </a:endParaRPr>
                    </a:p>
                  </a:txBody>
                  <a:tcPr marL="6225" marR="6225" marT="6225" marB="0" anchor="b"/>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8288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67750" cy="685800"/>
          </a:xfrm>
          <a:solidFill>
            <a:srgbClr val="C2E49C"/>
          </a:solidFill>
          <a:ln w="38100">
            <a:solidFill>
              <a:schemeClr val="tx1"/>
            </a:solidFill>
            <a:prstDash val="solid"/>
          </a:ln>
        </p:spPr>
        <p:txBody>
          <a:bodyPr>
            <a:normAutofit fontScale="90000"/>
          </a:bodyPr>
          <a:lstStyle/>
          <a:p>
            <a:r>
              <a:rPr lang="en-US" b="1" i="1" dirty="0">
                <a:solidFill>
                  <a:srgbClr val="008000"/>
                </a:solidFill>
                <a:latin typeface="Calibri" panose="020F0502020204030204" pitchFamily="34" charset="0"/>
              </a:rPr>
              <a:t>2018-2019 Balance Sheet</a:t>
            </a:r>
          </a:p>
        </p:txBody>
      </p:sp>
      <p:graphicFrame>
        <p:nvGraphicFramePr>
          <p:cNvPr id="4" name="Table 3"/>
          <p:cNvGraphicFramePr>
            <a:graphicFrameLocks noGrp="1"/>
          </p:cNvGraphicFramePr>
          <p:nvPr>
            <p:extLst>
              <p:ext uri="{D42A27DB-BD31-4B8C-83A1-F6EECF244321}">
                <p14:modId xmlns:p14="http://schemas.microsoft.com/office/powerpoint/2010/main" val="3615142210"/>
              </p:ext>
            </p:extLst>
          </p:nvPr>
        </p:nvGraphicFramePr>
        <p:xfrm>
          <a:off x="685802" y="1171575"/>
          <a:ext cx="6248399" cy="5305430"/>
        </p:xfrm>
        <a:graphic>
          <a:graphicData uri="http://schemas.openxmlformats.org/drawingml/2006/table">
            <a:tbl>
              <a:tblPr>
                <a:tableStyleId>{5C22544A-7EE6-4342-B048-85BDC9FD1C3A}</a:tableStyleId>
              </a:tblPr>
              <a:tblGrid>
                <a:gridCol w="1904998">
                  <a:extLst>
                    <a:ext uri="{9D8B030D-6E8A-4147-A177-3AD203B41FA5}">
                      <a16:colId xmlns:a16="http://schemas.microsoft.com/office/drawing/2014/main" val="20000"/>
                    </a:ext>
                  </a:extLst>
                </a:gridCol>
                <a:gridCol w="62370">
                  <a:extLst>
                    <a:ext uri="{9D8B030D-6E8A-4147-A177-3AD203B41FA5}">
                      <a16:colId xmlns:a16="http://schemas.microsoft.com/office/drawing/2014/main" val="20001"/>
                    </a:ext>
                  </a:extLst>
                </a:gridCol>
                <a:gridCol w="2228346">
                  <a:extLst>
                    <a:ext uri="{9D8B030D-6E8A-4147-A177-3AD203B41FA5}">
                      <a16:colId xmlns:a16="http://schemas.microsoft.com/office/drawing/2014/main" val="20002"/>
                    </a:ext>
                  </a:extLst>
                </a:gridCol>
                <a:gridCol w="406520">
                  <a:extLst>
                    <a:ext uri="{9D8B030D-6E8A-4147-A177-3AD203B41FA5}">
                      <a16:colId xmlns:a16="http://schemas.microsoft.com/office/drawing/2014/main" val="20003"/>
                    </a:ext>
                  </a:extLst>
                </a:gridCol>
                <a:gridCol w="1646165">
                  <a:extLst>
                    <a:ext uri="{9D8B030D-6E8A-4147-A177-3AD203B41FA5}">
                      <a16:colId xmlns:a16="http://schemas.microsoft.com/office/drawing/2014/main" val="20004"/>
                    </a:ext>
                  </a:extLst>
                </a:gridCol>
              </a:tblGrid>
              <a:tr h="209011">
                <a:tc>
                  <a:txBody>
                    <a:bodyPr/>
                    <a:lstStyle/>
                    <a:p>
                      <a:pPr algn="l" fontAlgn="b"/>
                      <a:r>
                        <a:rPr lang="en-US" sz="1200" u="none" strike="noStrike" dirty="0">
                          <a:effectLst/>
                        </a:rPr>
                        <a:t>Assets</a:t>
                      </a:r>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extLst>
                  <a:ext uri="{0D108BD9-81ED-4DB2-BD59-A6C34878D82A}">
                    <a16:rowId xmlns:a16="http://schemas.microsoft.com/office/drawing/2014/main" val="10000"/>
                  </a:ext>
                </a:extLst>
              </a:tr>
              <a:tr h="209011">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extLst>
                  <a:ext uri="{0D108BD9-81ED-4DB2-BD59-A6C34878D82A}">
                    <a16:rowId xmlns:a16="http://schemas.microsoft.com/office/drawing/2014/main" val="10001"/>
                  </a:ext>
                </a:extLst>
              </a:tr>
              <a:tr h="209011">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r>
                        <a:rPr lang="en-US" sz="1200" b="1" u="sng" strike="noStrike" dirty="0">
                          <a:effectLst/>
                        </a:rPr>
                        <a:t>Current Assets</a:t>
                      </a:r>
                      <a:endParaRPr lang="en-US" sz="1200" b="1" i="0" u="sng"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extLst>
                  <a:ext uri="{0D108BD9-81ED-4DB2-BD59-A6C34878D82A}">
                    <a16:rowId xmlns:a16="http://schemas.microsoft.com/office/drawing/2014/main" val="10002"/>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Checking</a:t>
                      </a:r>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 $     5,468.77 </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03"/>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Savings</a:t>
                      </a:r>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 $         830.72 </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04"/>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Money Market</a:t>
                      </a:r>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 $   53,481.14 </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05"/>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Events Committee</a:t>
                      </a:r>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 $     1,020.74 </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06"/>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extLst>
                  <a:ext uri="{0D108BD9-81ED-4DB2-BD59-A6C34878D82A}">
                    <a16:rowId xmlns:a16="http://schemas.microsoft.com/office/drawing/2014/main" val="10007"/>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b="1" u="sng" strike="noStrike" dirty="0">
                          <a:effectLst/>
                        </a:rPr>
                        <a:t>Fixed Assets </a:t>
                      </a:r>
                      <a:endParaRPr lang="en-US" sz="1200" b="1" i="0" u="sng"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08"/>
                  </a:ext>
                </a:extLst>
              </a:tr>
              <a:tr h="644855">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t"/>
                      <a:r>
                        <a:rPr lang="en-US" sz="1200" u="none" strike="noStrike" dirty="0">
                          <a:effectLst/>
                        </a:rPr>
                        <a:t>221 Kelly Ridge Blvd: Clubhouse and Swimming Pool</a:t>
                      </a:r>
                      <a:endParaRPr lang="en-US" sz="1200" b="0" i="0" u="none" strike="noStrike" dirty="0">
                        <a:effectLst/>
                        <a:latin typeface="Arial" panose="020B0604020202020204" pitchFamily="34" charset="0"/>
                      </a:endParaRPr>
                    </a:p>
                  </a:txBody>
                  <a:tcPr marL="8526" marR="8526" marT="8526" marB="0"/>
                </a:tc>
                <a:tc>
                  <a:txBody>
                    <a:bodyPr/>
                    <a:lstStyle/>
                    <a:p>
                      <a:pPr algn="l" fontAlgn="t"/>
                      <a:endParaRPr lang="en-US" sz="1200" b="0" i="0" u="none" strike="noStrike" dirty="0">
                        <a:effectLst/>
                        <a:latin typeface="Arial" panose="020B0604020202020204" pitchFamily="34" charset="0"/>
                      </a:endParaRPr>
                    </a:p>
                  </a:txBody>
                  <a:tcPr marL="8526" marR="8526" marT="8526" marB="0"/>
                </a:tc>
                <a:tc>
                  <a:txBody>
                    <a:bodyPr/>
                    <a:lstStyle/>
                    <a:p>
                      <a:pPr algn="l" fontAlgn="ctr"/>
                      <a:r>
                        <a:rPr lang="en-US" sz="1200" u="none" strike="noStrike" dirty="0">
                          <a:effectLst/>
                        </a:rPr>
                        <a:t> $ 296,300.00 </a:t>
                      </a:r>
                      <a:endParaRPr lang="en-US" sz="1200" b="0" i="0" u="none" strike="noStrike" dirty="0">
                        <a:effectLst/>
                        <a:latin typeface="Arial" panose="020B0604020202020204" pitchFamily="34" charset="0"/>
                      </a:endParaRPr>
                    </a:p>
                  </a:txBody>
                  <a:tcPr marL="8526" marR="8526" marT="8526" marB="0" anchor="ctr"/>
                </a:tc>
                <a:extLst>
                  <a:ext uri="{0D108BD9-81ED-4DB2-BD59-A6C34878D82A}">
                    <a16:rowId xmlns:a16="http://schemas.microsoft.com/office/drawing/2014/main" val="10009"/>
                  </a:ext>
                </a:extLst>
              </a:tr>
              <a:tr h="372390">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u="none" strike="noStrike">
                          <a:effectLst/>
                        </a:rPr>
                        <a:t>Back Pond 5.88 Acres</a:t>
                      </a:r>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ctr"/>
                      <a:r>
                        <a:rPr lang="en-US" sz="1200" u="none" strike="noStrike" dirty="0">
                          <a:effectLst/>
                        </a:rPr>
                        <a:t> $   33,000.00 </a:t>
                      </a:r>
                      <a:endParaRPr lang="en-US" sz="1200" b="0" i="0" u="none" strike="noStrike" dirty="0">
                        <a:effectLst/>
                        <a:latin typeface="Arial" panose="020B0604020202020204" pitchFamily="34" charset="0"/>
                      </a:endParaRPr>
                    </a:p>
                  </a:txBody>
                  <a:tcPr marL="8526" marR="8526" marT="8526" marB="0" anchor="ctr"/>
                </a:tc>
                <a:extLst>
                  <a:ext uri="{0D108BD9-81ED-4DB2-BD59-A6C34878D82A}">
                    <a16:rowId xmlns:a16="http://schemas.microsoft.com/office/drawing/2014/main" val="10010"/>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ctr"/>
                      <a:endParaRPr lang="en-US" sz="1200" b="0" i="0" u="none" strike="noStrike" dirty="0">
                        <a:effectLst/>
                        <a:latin typeface="Arial" panose="020B0604020202020204" pitchFamily="34" charset="0"/>
                      </a:endParaRPr>
                    </a:p>
                  </a:txBody>
                  <a:tcPr marL="8526" marR="8526" marT="8526" marB="0" anchor="ctr"/>
                </a:tc>
                <a:extLst>
                  <a:ext uri="{0D108BD9-81ED-4DB2-BD59-A6C34878D82A}">
                    <a16:rowId xmlns:a16="http://schemas.microsoft.com/office/drawing/2014/main" val="10011"/>
                  </a:ext>
                </a:extLst>
              </a:tr>
              <a:tr h="366804">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r>
                        <a:rPr lang="en-US" sz="1200" b="1" u="sng" strike="noStrike" dirty="0">
                          <a:effectLst/>
                        </a:rPr>
                        <a:t>Uncollectible Accounts</a:t>
                      </a:r>
                      <a:endParaRPr lang="en-US" sz="1200" b="1" i="0" u="sng"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2"/>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gridSpan="2">
                  <a:txBody>
                    <a:bodyPr/>
                    <a:lstStyle/>
                    <a:p>
                      <a:pPr algn="l" fontAlgn="b"/>
                      <a:r>
                        <a:rPr lang="en-US" sz="1200" u="none" strike="noStrike">
                          <a:effectLst/>
                        </a:rPr>
                        <a:t>Due from Homeowners</a:t>
                      </a:r>
                      <a:endParaRPr lang="en-US" sz="1200" b="0" i="0" u="none" strike="noStrike">
                        <a:effectLst/>
                        <a:latin typeface="Arial" panose="020B0604020202020204" pitchFamily="34" charset="0"/>
                      </a:endParaRPr>
                    </a:p>
                  </a:txBody>
                  <a:tcPr marL="8526" marR="8526" marT="8526" marB="0" anchor="b"/>
                </a:tc>
                <a:tc hMerge="1">
                  <a:txBody>
                    <a:bodyPr/>
                    <a:lstStyle/>
                    <a:p>
                      <a:endParaRPr lang="en-US"/>
                    </a:p>
                  </a:txBody>
                  <a:tcPr/>
                </a:tc>
                <a:tc>
                  <a:txBody>
                    <a:bodyPr/>
                    <a:lstStyle/>
                    <a:p>
                      <a:pPr algn="l" fontAlgn="b"/>
                      <a:r>
                        <a:rPr lang="en-US" sz="1200" u="none" strike="noStrike" dirty="0">
                          <a:effectLst/>
                        </a:rPr>
                        <a:t>($11,171.50)</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3"/>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4"/>
                  </a:ext>
                </a:extLst>
              </a:tr>
              <a:tr h="209011">
                <a:tc>
                  <a:txBody>
                    <a:bodyPr/>
                    <a:lstStyle/>
                    <a:p>
                      <a:pPr algn="l" fontAlgn="b"/>
                      <a:r>
                        <a:rPr lang="en-US" sz="1200" b="1" u="none" strike="noStrike" dirty="0">
                          <a:effectLst/>
                        </a:rPr>
                        <a:t>Total Assets</a:t>
                      </a:r>
                      <a:endParaRPr lang="en-US" sz="1200" b="1" i="0" u="none" strike="noStrike" dirty="0">
                        <a:effectLst/>
                        <a:latin typeface="Arial" panose="020B0604020202020204" pitchFamily="34" charset="0"/>
                      </a:endParaRPr>
                    </a:p>
                  </a:txBody>
                  <a:tcPr marL="8526" marR="8526" marT="8526" marB="0" anchor="b"/>
                </a:tc>
                <a:tc>
                  <a:txBody>
                    <a:bodyPr/>
                    <a:lstStyle/>
                    <a:p>
                      <a:pPr algn="l" fontAlgn="b"/>
                      <a:endParaRPr lang="en-US" sz="1200" b="1" i="0" u="none" strike="noStrike" dirty="0">
                        <a:effectLst/>
                        <a:latin typeface="Arial" panose="020B0604020202020204" pitchFamily="34" charset="0"/>
                      </a:endParaRPr>
                    </a:p>
                  </a:txBody>
                  <a:tcPr marL="8526" marR="8526" marT="8526" marB="0" anchor="b"/>
                </a:tc>
                <a:tc>
                  <a:txBody>
                    <a:bodyPr/>
                    <a:lstStyle/>
                    <a:p>
                      <a:pPr algn="l" fontAlgn="b"/>
                      <a:endParaRPr lang="en-US" sz="1200" b="1" i="0" u="none" strike="noStrike" dirty="0">
                        <a:effectLst/>
                        <a:latin typeface="Arial" panose="020B0604020202020204" pitchFamily="34" charset="0"/>
                      </a:endParaRPr>
                    </a:p>
                  </a:txBody>
                  <a:tcPr marL="8526" marR="8526" marT="8526" marB="0" anchor="b"/>
                </a:tc>
                <a:tc>
                  <a:txBody>
                    <a:bodyPr/>
                    <a:lstStyle/>
                    <a:p>
                      <a:pPr algn="l" fontAlgn="b"/>
                      <a:endParaRPr lang="en-US" sz="1200" b="1" i="0" u="none" strike="noStrike" dirty="0">
                        <a:effectLst/>
                        <a:latin typeface="Arial" panose="020B0604020202020204" pitchFamily="34" charset="0"/>
                      </a:endParaRPr>
                    </a:p>
                  </a:txBody>
                  <a:tcPr marL="8526" marR="8526" marT="8526" marB="0" anchor="b"/>
                </a:tc>
                <a:tc>
                  <a:txBody>
                    <a:bodyPr/>
                    <a:lstStyle/>
                    <a:p>
                      <a:pPr algn="l" fontAlgn="b"/>
                      <a:r>
                        <a:rPr lang="en-US" sz="1200" b="1" u="none" strike="noStrike" dirty="0">
                          <a:effectLst/>
                        </a:rPr>
                        <a:t> $ 378,929.87 </a:t>
                      </a:r>
                      <a:endParaRPr lang="en-US" sz="1200" b="1"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5"/>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6"/>
                  </a:ext>
                </a:extLst>
              </a:tr>
              <a:tr h="209011">
                <a:tc>
                  <a:txBody>
                    <a:bodyPr/>
                    <a:lstStyle/>
                    <a:p>
                      <a:pPr algn="l" fontAlgn="b"/>
                      <a:r>
                        <a:rPr lang="en-US" sz="1200" u="none" strike="noStrike" dirty="0">
                          <a:effectLst/>
                        </a:rPr>
                        <a:t>Liabilities</a:t>
                      </a:r>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 $                  -   </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7"/>
                  </a:ext>
                </a:extLst>
              </a:tr>
              <a:tr h="209011">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endParaRPr lang="en-US" sz="1200" b="0" i="0" u="none" strike="noStrike" dirty="0">
                        <a:effectLst/>
                        <a:latin typeface="Arial" panose="020B0604020202020204" pitchFamily="34" charset="0"/>
                      </a:endParaRPr>
                    </a:p>
                  </a:txBody>
                  <a:tcPr marL="8526" marR="8526" marT="8526" marB="0" anchor="b"/>
                </a:tc>
                <a:tc>
                  <a:txBody>
                    <a:bodyPr/>
                    <a:lstStyle/>
                    <a:p>
                      <a:pPr algn="l" fontAlgn="b"/>
                      <a:r>
                        <a:rPr lang="en-US" sz="1200" u="none" strike="noStrike" dirty="0">
                          <a:effectLst/>
                        </a:rPr>
                        <a:t> </a:t>
                      </a:r>
                      <a:endParaRPr lang="en-US" sz="1200" b="0"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8"/>
                  </a:ext>
                </a:extLst>
              </a:tr>
              <a:tr h="577205">
                <a:tc>
                  <a:txBody>
                    <a:bodyPr/>
                    <a:lstStyle/>
                    <a:p>
                      <a:pPr algn="l" fontAlgn="b"/>
                      <a:r>
                        <a:rPr lang="en-US" sz="1200" b="1" u="none" strike="noStrike" dirty="0">
                          <a:effectLst/>
                        </a:rPr>
                        <a:t>Total Liabilities &amp; Net Assets</a:t>
                      </a:r>
                      <a:endParaRPr lang="en-US" sz="1200" b="1" i="0" u="none" strike="noStrike" dirty="0">
                        <a:effectLst/>
                        <a:latin typeface="Arial" panose="020B0604020202020204" pitchFamily="34" charset="0"/>
                      </a:endParaRPr>
                    </a:p>
                  </a:txBody>
                  <a:tcPr marL="8526" marR="8526" marT="8526" marB="0" anchor="b"/>
                </a:tc>
                <a:tc>
                  <a:txBody>
                    <a:bodyPr/>
                    <a:lstStyle/>
                    <a:p>
                      <a:pPr algn="l" fontAlgn="b"/>
                      <a:endParaRPr lang="en-US" sz="1200" b="1" i="0" u="none" strike="noStrike" dirty="0">
                        <a:effectLst/>
                        <a:latin typeface="Arial" panose="020B0604020202020204" pitchFamily="34" charset="0"/>
                      </a:endParaRPr>
                    </a:p>
                  </a:txBody>
                  <a:tcPr marL="8526" marR="8526" marT="8526" marB="0" anchor="b"/>
                </a:tc>
                <a:tc>
                  <a:txBody>
                    <a:bodyPr/>
                    <a:lstStyle/>
                    <a:p>
                      <a:pPr algn="l" fontAlgn="b"/>
                      <a:endParaRPr lang="en-US" sz="1200" b="1" i="0" u="none" strike="noStrike" dirty="0">
                        <a:effectLst/>
                        <a:latin typeface="Arial" panose="020B0604020202020204" pitchFamily="34" charset="0"/>
                      </a:endParaRPr>
                    </a:p>
                  </a:txBody>
                  <a:tcPr marL="8526" marR="8526" marT="8526" marB="0" anchor="b"/>
                </a:tc>
                <a:tc>
                  <a:txBody>
                    <a:bodyPr/>
                    <a:lstStyle/>
                    <a:p>
                      <a:pPr algn="l" fontAlgn="b"/>
                      <a:endParaRPr lang="en-US" sz="1200" b="1" i="0" u="none" strike="noStrike" dirty="0">
                        <a:effectLst/>
                        <a:latin typeface="Arial" panose="020B0604020202020204" pitchFamily="34" charset="0"/>
                      </a:endParaRPr>
                    </a:p>
                  </a:txBody>
                  <a:tcPr marL="8526" marR="8526" marT="8526" marB="0" anchor="b"/>
                </a:tc>
                <a:tc>
                  <a:txBody>
                    <a:bodyPr/>
                    <a:lstStyle/>
                    <a:p>
                      <a:pPr algn="l" fontAlgn="b"/>
                      <a:r>
                        <a:rPr lang="en-US" sz="1200" b="1" u="none" strike="noStrike" dirty="0">
                          <a:effectLst/>
                        </a:rPr>
                        <a:t> $ 378,929.87 </a:t>
                      </a:r>
                      <a:endParaRPr lang="en-US" sz="1200" b="1" i="0" u="none" strike="noStrike" dirty="0">
                        <a:effectLst/>
                        <a:latin typeface="Arial" panose="020B0604020202020204" pitchFamily="34" charset="0"/>
                      </a:endParaRPr>
                    </a:p>
                  </a:txBody>
                  <a:tcPr marL="8526" marR="8526" marT="8526" marB="0" anchor="b"/>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99189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2453</TotalTime>
  <Words>2541</Words>
  <Application>Microsoft Office PowerPoint</Application>
  <PresentationFormat>On-screen Show (4:3)</PresentationFormat>
  <Paragraphs>483</Paragraphs>
  <Slides>30</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Albertus MT</vt:lpstr>
      <vt:lpstr>Albertus MT Lt</vt:lpstr>
      <vt:lpstr>Arial</vt:lpstr>
      <vt:lpstr>Arial Black</vt:lpstr>
      <vt:lpstr>Calibri</vt:lpstr>
      <vt:lpstr>Courier New</vt:lpstr>
      <vt:lpstr>Franklin Gothic Book</vt:lpstr>
      <vt:lpstr>Helvetica Neue</vt:lpstr>
      <vt:lpstr>Libre Baskerville</vt:lpstr>
      <vt:lpstr>Noto Symbol</vt:lpstr>
      <vt:lpstr>Perpetua</vt:lpstr>
      <vt:lpstr>Wingdings 2</vt:lpstr>
      <vt:lpstr>Equity</vt:lpstr>
      <vt:lpstr> Kelly Plantation  Homeowners Association </vt:lpstr>
      <vt:lpstr>Agenda</vt:lpstr>
      <vt:lpstr>Introductions</vt:lpstr>
      <vt:lpstr>Year-in Review</vt:lpstr>
      <vt:lpstr>Open Positions</vt:lpstr>
      <vt:lpstr>Kelly Plantation - Information</vt:lpstr>
      <vt:lpstr>Financial Report</vt:lpstr>
      <vt:lpstr>2018-2019 Financial Review</vt:lpstr>
      <vt:lpstr>2018-2019 Balance Sheet</vt:lpstr>
      <vt:lpstr>2019-2020 Projected Budget</vt:lpstr>
      <vt:lpstr>Grounds/Facilities Report</vt:lpstr>
      <vt:lpstr>Grounds/Facilities Report</vt:lpstr>
      <vt:lpstr>Grounds/Facilities Report</vt:lpstr>
      <vt:lpstr>Grounds/Facilities Report</vt:lpstr>
      <vt:lpstr>Grounds/Facilities Report</vt:lpstr>
      <vt:lpstr>Grounds/Facilities Report</vt:lpstr>
      <vt:lpstr>Covenants Enforcement Committee (CEC)  Report</vt:lpstr>
      <vt:lpstr>Architectural Committee (ARC) Report</vt:lpstr>
      <vt:lpstr>Architectural Review Process</vt:lpstr>
      <vt:lpstr>Your Neighborhood Watch Program</vt:lpstr>
      <vt:lpstr>PowerPoint Presentation</vt:lpstr>
      <vt:lpstr>Introductions</vt:lpstr>
      <vt:lpstr>Introductions</vt:lpstr>
      <vt:lpstr>PowerPoint Presentation</vt:lpstr>
      <vt:lpstr>PowerPoint Presentation</vt:lpstr>
      <vt:lpstr>PowerPoint Presentation</vt:lpstr>
      <vt:lpstr>PowerPoint Presentation</vt:lpstr>
      <vt:lpstr>Event Committee Report</vt:lpstr>
      <vt:lpstr>Event Committee Report</vt:lpstr>
      <vt:lpstr>Closing Remarks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Kelly Plantation Homeowners Assoc.</dc:title>
  <dc:creator>Baker, Antonia J (MSFC)</dc:creator>
  <cp:lastModifiedBy>Lyssa Barrow</cp:lastModifiedBy>
  <cp:revision>417</cp:revision>
  <dcterms:created xsi:type="dcterms:W3CDTF">2013-09-05T11:49:41Z</dcterms:created>
  <dcterms:modified xsi:type="dcterms:W3CDTF">2019-11-17T18:45:31Z</dcterms:modified>
</cp:coreProperties>
</file>