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9" r:id="rId2"/>
    <p:sldId id="271" r:id="rId3"/>
    <p:sldId id="272" r:id="rId4"/>
    <p:sldId id="273" r:id="rId5"/>
    <p:sldId id="274" r:id="rId6"/>
    <p:sldId id="275" r:id="rId7"/>
    <p:sldId id="276" r:id="rId8"/>
    <p:sldId id="277" r:id="rId9"/>
    <p:sldId id="278" r:id="rId10"/>
    <p:sldId id="266" r:id="rId11"/>
    <p:sldId id="267"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902"/>
    <p:restoredTop sz="95827"/>
  </p:normalViewPr>
  <p:slideViewPr>
    <p:cSldViewPr snapToGrid="0" snapToObjects="1">
      <p:cViewPr varScale="1">
        <p:scale>
          <a:sx n="114" d="100"/>
          <a:sy n="114" d="100"/>
        </p:scale>
        <p:origin x="64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A9DC6-8198-F442-A02A-8AECD120BC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B2EC70-DDE7-4347-B29E-F7BE8168AA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73AF53-86D2-514A-A5F7-CBD6E6794B3C}"/>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EC3FA474-83BA-E646-A48C-D7778FABE8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5C287-FEEF-AD47-B15B-B43795D1795C}"/>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29801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963CF-B451-1941-89B8-B4E32FC57F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952BDB-91DB-CC40-BF3D-3153FAEA93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BF2B3-2C64-6647-868C-9C04851155DD}"/>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CAC64EE7-8D7A-1943-A24C-2E83EC597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A99BCF-810C-7743-802D-CE6A53463F3E}"/>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1484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62237A-C810-8346-B767-B3DD0D0F8C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61DC72-C74C-584A-986F-84016FAA99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BDAA49-7619-114B-88C6-25D878849B29}"/>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FA9440B3-9C45-F04D-A37E-7440AB79B8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43005-0637-364E-B5FC-FA42497E40EB}"/>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415722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A316-FDFF-5D42-AB4C-6C611D5BB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D46DB5-7430-574F-B89B-CD40122336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1A64BA-98A0-7B41-9D67-CEE2C77AD2D8}"/>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D693CE03-2C3E-C945-842A-517846F59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36B2D1-3921-C64C-9E6E-E660F39DC8AA}"/>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73302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FF5C7-A45E-CF4C-9984-94DC558060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0A7FD4-A1BF-AF4F-A23A-08C12E7E56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46849-0B98-8149-A12B-200E161A3616}"/>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C7AAC0D9-31C5-8142-8A6B-604D0929E2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EA386D-3473-304B-8413-78A58C627A93}"/>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64150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5FE5-FBF1-8A42-AE10-A150E0831B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A9F29C-72B4-4E45-A674-57EBACBDFA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8EB357-3667-A044-9F95-EDB8F8F491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624AA8-3790-F14C-920F-26AADE0E8D9E}"/>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6" name="Footer Placeholder 5">
            <a:extLst>
              <a:ext uri="{FF2B5EF4-FFF2-40B4-BE49-F238E27FC236}">
                <a16:creationId xmlns:a16="http://schemas.microsoft.com/office/drawing/2014/main" id="{798D8D91-0162-1C48-82D0-2C34251E30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8ED7F8-633F-DE49-B629-404AB1CD0900}"/>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2083162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643D1-DDFA-C543-BF2B-D228751CA8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AF8D4E-28D1-784A-8A00-4BF1911C18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A2A602-114F-874F-BEC1-4B25687372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68FD358-334A-B146-A6D4-F1EA5E6B68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D44597-5EC3-CB4C-9A30-7196203B46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26BD65-E424-0241-82EC-2EA41D83853A}"/>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8" name="Footer Placeholder 7">
            <a:extLst>
              <a:ext uri="{FF2B5EF4-FFF2-40B4-BE49-F238E27FC236}">
                <a16:creationId xmlns:a16="http://schemas.microsoft.com/office/drawing/2014/main" id="{7D9FB637-7A13-B94E-A4F2-A208373267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597BDB-D2BE-F34F-9019-82ABFEEF257A}"/>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177546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4B00-F48F-5C41-B47F-FEC8859545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5911E1-7031-3447-A7E6-82A36E15C120}"/>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4" name="Footer Placeholder 3">
            <a:extLst>
              <a:ext uri="{FF2B5EF4-FFF2-40B4-BE49-F238E27FC236}">
                <a16:creationId xmlns:a16="http://schemas.microsoft.com/office/drawing/2014/main" id="{1FEF95D3-A42A-9D41-94E2-2052D236EE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984FB5-538C-8243-9A95-F836CE73BAC7}"/>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59415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9D2EBA-BC69-0C4A-BEDE-1FE834F75BEC}"/>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3" name="Footer Placeholder 2">
            <a:extLst>
              <a:ext uri="{FF2B5EF4-FFF2-40B4-BE49-F238E27FC236}">
                <a16:creationId xmlns:a16="http://schemas.microsoft.com/office/drawing/2014/main" id="{658F1444-3980-2647-BDAB-C57D00C268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FE1748-A01A-2945-9160-0D28AAEA3E36}"/>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238630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BC50-FACC-0D4F-B82B-FB8363C229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06FA48-4952-134F-B463-BEFD69CB39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5D7450-88A2-4240-A7DE-0AB3ABEA18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D7BD4D-D246-3C41-8992-6420A88ED594}"/>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6" name="Footer Placeholder 5">
            <a:extLst>
              <a:ext uri="{FF2B5EF4-FFF2-40B4-BE49-F238E27FC236}">
                <a16:creationId xmlns:a16="http://schemas.microsoft.com/office/drawing/2014/main" id="{33E26AF5-754D-364E-9745-4CD678013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67C2BF-7B3C-2D4B-95C5-694F418950ED}"/>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501985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8D4F-CCCE-B942-9F97-B8F8A0082A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E9704D-7B50-B045-AB1C-2C436610AE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7D580FC-B5B0-CD4B-9167-219C0865B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2976F6-5812-AB4F-96F0-597B6AC0F65E}"/>
              </a:ext>
            </a:extLst>
          </p:cNvPr>
          <p:cNvSpPr>
            <a:spLocks noGrp="1"/>
          </p:cNvSpPr>
          <p:nvPr>
            <p:ph type="dt" sz="half" idx="10"/>
          </p:nvPr>
        </p:nvSpPr>
        <p:spPr/>
        <p:txBody>
          <a:bodyPr/>
          <a:lstStyle/>
          <a:p>
            <a:fld id="{452E9F31-B530-6B4D-952E-365162FEB0E3}" type="datetimeFigureOut">
              <a:rPr lang="en-US" smtClean="0"/>
              <a:t>8/25/25</a:t>
            </a:fld>
            <a:endParaRPr lang="en-US"/>
          </a:p>
        </p:txBody>
      </p:sp>
      <p:sp>
        <p:nvSpPr>
          <p:cNvPr id="6" name="Footer Placeholder 5">
            <a:extLst>
              <a:ext uri="{FF2B5EF4-FFF2-40B4-BE49-F238E27FC236}">
                <a16:creationId xmlns:a16="http://schemas.microsoft.com/office/drawing/2014/main" id="{E6CB6494-F936-6C4F-8B62-398E348F9D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E65045-7DFF-5C4F-AD0F-8CD6BE707101}"/>
              </a:ext>
            </a:extLst>
          </p:cNvPr>
          <p:cNvSpPr>
            <a:spLocks noGrp="1"/>
          </p:cNvSpPr>
          <p:nvPr>
            <p:ph type="sldNum" sz="quarter" idx="12"/>
          </p:nvPr>
        </p:nvSpPr>
        <p:spPr/>
        <p:txBody>
          <a:bodyPr/>
          <a:lstStyle/>
          <a:p>
            <a:fld id="{DFF16DD3-4B7E-354A-9667-01BBBBC93BE0}" type="slidenum">
              <a:rPr lang="en-US" smtClean="0"/>
              <a:t>‹#›</a:t>
            </a:fld>
            <a:endParaRPr lang="en-US"/>
          </a:p>
        </p:txBody>
      </p:sp>
    </p:spTree>
    <p:extLst>
      <p:ext uri="{BB962C8B-B14F-4D97-AF65-F5344CB8AC3E}">
        <p14:creationId xmlns:p14="http://schemas.microsoft.com/office/powerpoint/2010/main" val="170759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39FD8A-524C-BB4D-AEC1-7F3C1FE9AD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E46273-99BD-854D-A83C-B227F419D8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8B6B70-F2C3-9B4C-B1B0-3B10C1AAD4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2E9F31-B530-6B4D-952E-365162FEB0E3}" type="datetimeFigureOut">
              <a:rPr lang="en-US" smtClean="0"/>
              <a:t>8/25/25</a:t>
            </a:fld>
            <a:endParaRPr lang="en-US"/>
          </a:p>
        </p:txBody>
      </p:sp>
      <p:sp>
        <p:nvSpPr>
          <p:cNvPr id="5" name="Footer Placeholder 4">
            <a:extLst>
              <a:ext uri="{FF2B5EF4-FFF2-40B4-BE49-F238E27FC236}">
                <a16:creationId xmlns:a16="http://schemas.microsoft.com/office/drawing/2014/main" id="{6602574E-4607-3C48-ADCC-6A583A039E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08E397-D751-8E48-807F-3792848AB9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16DD3-4B7E-354A-9667-01BBBBC93BE0}" type="slidenum">
              <a:rPr lang="en-US" smtClean="0"/>
              <a:t>‹#›</a:t>
            </a:fld>
            <a:endParaRPr lang="en-US"/>
          </a:p>
        </p:txBody>
      </p:sp>
    </p:spTree>
    <p:extLst>
      <p:ext uri="{BB962C8B-B14F-4D97-AF65-F5344CB8AC3E}">
        <p14:creationId xmlns:p14="http://schemas.microsoft.com/office/powerpoint/2010/main" val="2430869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7B95-FA74-A84D-BB24-84B5118E5B27}"/>
              </a:ext>
            </a:extLst>
          </p:cNvPr>
          <p:cNvSpPr>
            <a:spLocks noGrp="1"/>
          </p:cNvSpPr>
          <p:nvPr>
            <p:ph type="title"/>
          </p:nvPr>
        </p:nvSpPr>
        <p:spPr/>
        <p:txBody>
          <a:bodyPr/>
          <a:lstStyle/>
          <a:p>
            <a:r>
              <a:rPr lang="en-US" dirty="0"/>
              <a:t>Memoir</a:t>
            </a:r>
          </a:p>
        </p:txBody>
      </p:sp>
      <p:sp>
        <p:nvSpPr>
          <p:cNvPr id="3" name="Content Placeholder 2">
            <a:extLst>
              <a:ext uri="{FF2B5EF4-FFF2-40B4-BE49-F238E27FC236}">
                <a16:creationId xmlns:a16="http://schemas.microsoft.com/office/drawing/2014/main" id="{6A6F4A89-96EF-114D-A249-74AE03A2160A}"/>
              </a:ext>
            </a:extLst>
          </p:cNvPr>
          <p:cNvSpPr>
            <a:spLocks noGrp="1"/>
          </p:cNvSpPr>
          <p:nvPr>
            <p:ph idx="1"/>
          </p:nvPr>
        </p:nvSpPr>
        <p:spPr/>
        <p:txBody>
          <a:bodyPr/>
          <a:lstStyle/>
          <a:p>
            <a:r>
              <a:rPr lang="en-US" altLang="en-US" dirty="0"/>
              <a:t>The words </a:t>
            </a:r>
            <a:r>
              <a:rPr lang="en-US" altLang="en-US" i="1" dirty="0"/>
              <a:t>memoir</a:t>
            </a:r>
            <a:r>
              <a:rPr lang="en-US" altLang="en-US" dirty="0"/>
              <a:t> and </a:t>
            </a:r>
            <a:r>
              <a:rPr lang="en-US" altLang="en-US" i="1" dirty="0"/>
              <a:t>memory</a:t>
            </a:r>
            <a:r>
              <a:rPr lang="en-US" altLang="en-US" dirty="0"/>
              <a:t> come from the same root word.  However, good memoirs explore and reflect on a central theme or question.  They invite readers to explore and reflect with the narrator to try to unravel the deeper significance of the recounted events.</a:t>
            </a:r>
          </a:p>
          <a:p>
            <a:endParaRPr lang="en-US" dirty="0"/>
          </a:p>
        </p:txBody>
      </p:sp>
    </p:spTree>
    <p:extLst>
      <p:ext uri="{BB962C8B-B14F-4D97-AF65-F5344CB8AC3E}">
        <p14:creationId xmlns:p14="http://schemas.microsoft.com/office/powerpoint/2010/main" val="31956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31AD-B0D9-4941-A4F9-EE18C542BA75}"/>
              </a:ext>
            </a:extLst>
          </p:cNvPr>
          <p:cNvSpPr>
            <a:spLocks noGrp="1"/>
          </p:cNvSpPr>
          <p:nvPr>
            <p:ph type="title"/>
          </p:nvPr>
        </p:nvSpPr>
        <p:spPr/>
        <p:txBody>
          <a:bodyPr/>
          <a:lstStyle/>
          <a:p>
            <a:r>
              <a:rPr lang="en-US" dirty="0"/>
              <a:t>MLA</a:t>
            </a:r>
          </a:p>
        </p:txBody>
      </p:sp>
      <p:sp>
        <p:nvSpPr>
          <p:cNvPr id="3" name="Content Placeholder 2">
            <a:extLst>
              <a:ext uri="{FF2B5EF4-FFF2-40B4-BE49-F238E27FC236}">
                <a16:creationId xmlns:a16="http://schemas.microsoft.com/office/drawing/2014/main" id="{3C6025F1-B318-C14E-9B92-FBE1095BE034}"/>
              </a:ext>
            </a:extLst>
          </p:cNvPr>
          <p:cNvSpPr>
            <a:spLocks noGrp="1"/>
          </p:cNvSpPr>
          <p:nvPr>
            <p:ph idx="1"/>
          </p:nvPr>
        </p:nvSpPr>
        <p:spPr/>
        <p:txBody>
          <a:bodyPr/>
          <a:lstStyle/>
          <a:p>
            <a:r>
              <a:rPr lang="en-US" dirty="0"/>
              <a:t>Use a 12-point font</a:t>
            </a:r>
          </a:p>
          <a:p>
            <a:r>
              <a:rPr lang="en-US" dirty="0"/>
              <a:t>Double-space your writing</a:t>
            </a:r>
          </a:p>
          <a:p>
            <a:r>
              <a:rPr lang="en-US" dirty="0"/>
              <a:t>In the upper left corner of the first page, include your name/instructor's name/class/date</a:t>
            </a:r>
          </a:p>
          <a:p>
            <a:r>
              <a:rPr lang="en-US" dirty="0"/>
              <a:t>Insert page numbers with your last name in the footer</a:t>
            </a:r>
          </a:p>
          <a:p>
            <a:r>
              <a:rPr lang="en-US" dirty="0"/>
              <a:t>The last page of your paper will be a Works Cited page, where you list all of your sources, correctly cited, and alphabetized by author's last name (this does not count toward page count)</a:t>
            </a:r>
          </a:p>
          <a:p>
            <a:r>
              <a:rPr lang="en-US" dirty="0"/>
              <a:t>OWL Purdue</a:t>
            </a:r>
          </a:p>
        </p:txBody>
      </p:sp>
    </p:spTree>
    <p:extLst>
      <p:ext uri="{BB962C8B-B14F-4D97-AF65-F5344CB8AC3E}">
        <p14:creationId xmlns:p14="http://schemas.microsoft.com/office/powerpoint/2010/main" val="303097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34AC5-2CD5-7F47-B07A-BC2C533D58CA}"/>
              </a:ext>
            </a:extLst>
          </p:cNvPr>
          <p:cNvSpPr>
            <a:spLocks noGrp="1"/>
          </p:cNvSpPr>
          <p:nvPr>
            <p:ph type="title"/>
          </p:nvPr>
        </p:nvSpPr>
        <p:spPr/>
        <p:txBody>
          <a:bodyPr/>
          <a:lstStyle/>
          <a:p>
            <a:r>
              <a:rPr lang="en-US" dirty="0"/>
              <a:t>Wholistic Scoring</a:t>
            </a:r>
          </a:p>
        </p:txBody>
      </p:sp>
      <p:sp>
        <p:nvSpPr>
          <p:cNvPr id="3" name="Content Placeholder 2">
            <a:extLst>
              <a:ext uri="{FF2B5EF4-FFF2-40B4-BE49-F238E27FC236}">
                <a16:creationId xmlns:a16="http://schemas.microsoft.com/office/drawing/2014/main" id="{541F2CB4-2A34-AE4C-BE61-1113EDCEBEF8}"/>
              </a:ext>
            </a:extLst>
          </p:cNvPr>
          <p:cNvSpPr>
            <a:spLocks noGrp="1"/>
          </p:cNvSpPr>
          <p:nvPr>
            <p:ph idx="1"/>
          </p:nvPr>
        </p:nvSpPr>
        <p:spPr/>
        <p:txBody>
          <a:bodyPr/>
          <a:lstStyle/>
          <a:p>
            <a:r>
              <a:rPr lang="en-US" dirty="0"/>
              <a:t>Use Memoir Rubric</a:t>
            </a:r>
          </a:p>
          <a:p>
            <a:endParaRPr lang="en-US" dirty="0"/>
          </a:p>
          <a:p>
            <a:r>
              <a:rPr lang="en-US" dirty="0"/>
              <a:t>What we know about good writing</a:t>
            </a:r>
          </a:p>
          <a:p>
            <a:endParaRPr lang="en-US" dirty="0"/>
          </a:p>
          <a:p>
            <a:r>
              <a:rPr lang="en-US" dirty="0"/>
              <a:t>Grammar, punctuation, spelling, etc. </a:t>
            </a:r>
          </a:p>
        </p:txBody>
      </p:sp>
    </p:spTree>
    <p:extLst>
      <p:ext uri="{BB962C8B-B14F-4D97-AF65-F5344CB8AC3E}">
        <p14:creationId xmlns:p14="http://schemas.microsoft.com/office/powerpoint/2010/main" val="178960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2836-8F75-4A4E-A25E-DF1492B19F42}"/>
              </a:ext>
            </a:extLst>
          </p:cNvPr>
          <p:cNvSpPr>
            <a:spLocks noGrp="1"/>
          </p:cNvSpPr>
          <p:nvPr>
            <p:ph type="title"/>
          </p:nvPr>
        </p:nvSpPr>
        <p:spPr/>
        <p:txBody>
          <a:bodyPr/>
          <a:lstStyle/>
          <a:p>
            <a:r>
              <a:rPr lang="en-US" dirty="0"/>
              <a:t>Research and Publish</a:t>
            </a:r>
          </a:p>
        </p:txBody>
      </p:sp>
      <p:sp>
        <p:nvSpPr>
          <p:cNvPr id="3" name="Content Placeholder 2">
            <a:extLst>
              <a:ext uri="{FF2B5EF4-FFF2-40B4-BE49-F238E27FC236}">
                <a16:creationId xmlns:a16="http://schemas.microsoft.com/office/drawing/2014/main" id="{8B0CE2E9-8176-2945-954E-847F1255B958}"/>
              </a:ext>
            </a:extLst>
          </p:cNvPr>
          <p:cNvSpPr>
            <a:spLocks noGrp="1"/>
          </p:cNvSpPr>
          <p:nvPr>
            <p:ph idx="1"/>
          </p:nvPr>
        </p:nvSpPr>
        <p:spPr/>
        <p:txBody>
          <a:bodyPr/>
          <a:lstStyle/>
          <a:p>
            <a:r>
              <a:rPr lang="en-US" dirty="0"/>
              <a:t>Digital Archive of Literacy Narratives</a:t>
            </a:r>
          </a:p>
          <a:p>
            <a:endParaRPr lang="en-US" dirty="0"/>
          </a:p>
        </p:txBody>
      </p:sp>
    </p:spTree>
    <p:extLst>
      <p:ext uri="{BB962C8B-B14F-4D97-AF65-F5344CB8AC3E}">
        <p14:creationId xmlns:p14="http://schemas.microsoft.com/office/powerpoint/2010/main" val="331557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B309F4-420B-1840-83F6-40A9852FB82A}"/>
              </a:ext>
            </a:extLst>
          </p:cNvPr>
          <p:cNvSpPr/>
          <p:nvPr/>
        </p:nvSpPr>
        <p:spPr>
          <a:xfrm>
            <a:off x="1097280" y="1554480"/>
            <a:ext cx="8046720" cy="4086632"/>
          </a:xfrm>
          <a:prstGeom prst="rect">
            <a:avLst/>
          </a:prstGeom>
        </p:spPr>
        <p:txBody>
          <a:bodyPr wrap="square">
            <a:spAutoFit/>
          </a:bodyPr>
          <a:lstStyle/>
          <a:p>
            <a:pPr>
              <a:lnSpc>
                <a:spcPct val="80000"/>
              </a:lnSpc>
            </a:pPr>
            <a:r>
              <a:rPr lang="en-US" altLang="en-US" b="1" u="sng" dirty="0"/>
              <a:t>An engaging title</a:t>
            </a:r>
            <a:r>
              <a:rPr lang="en-US" altLang="en-US" dirty="0"/>
              <a:t>:  hints at the overall meaning or “theme.”</a:t>
            </a:r>
          </a:p>
          <a:p>
            <a:pPr>
              <a:lnSpc>
                <a:spcPct val="80000"/>
              </a:lnSpc>
            </a:pPr>
            <a:endParaRPr lang="en-US" altLang="en-US" dirty="0"/>
          </a:p>
          <a:p>
            <a:pPr>
              <a:lnSpc>
                <a:spcPct val="80000"/>
              </a:lnSpc>
            </a:pPr>
            <a:r>
              <a:rPr lang="en-US" altLang="en-US" b="1" u="sng" dirty="0"/>
              <a:t>An introduction with a “lead</a:t>
            </a:r>
            <a:r>
              <a:rPr lang="en-US" altLang="en-US" b="1" dirty="0"/>
              <a:t>”:</a:t>
            </a:r>
            <a:r>
              <a:rPr lang="en-US" altLang="en-US" dirty="0"/>
              <a:t> captures the reader’s interest or sets a scene.</a:t>
            </a:r>
          </a:p>
          <a:p>
            <a:pPr>
              <a:lnSpc>
                <a:spcPct val="80000"/>
              </a:lnSpc>
            </a:pPr>
            <a:endParaRPr lang="en-US" altLang="en-US" dirty="0"/>
          </a:p>
          <a:p>
            <a:pPr>
              <a:lnSpc>
                <a:spcPct val="80000"/>
              </a:lnSpc>
            </a:pPr>
            <a:r>
              <a:rPr lang="en-US" altLang="en-US" b="1" u="sng" dirty="0"/>
              <a:t>A complication</a:t>
            </a:r>
            <a:r>
              <a:rPr lang="en-US" altLang="en-US" dirty="0"/>
              <a:t>:  a tension or conflict that must be resolved in some way by the end of the story.  This tension or conflict can be between people’s values, beliefs, desires, or needs.  It could be a conflict within the author as he or she moves from one life stage to another or discovers something previously unknown.  Or it could be something new, challenging, discomforting, or frightening.</a:t>
            </a:r>
          </a:p>
          <a:p>
            <a:pPr>
              <a:lnSpc>
                <a:spcPct val="80000"/>
              </a:lnSpc>
            </a:pPr>
            <a:endParaRPr lang="en-US" altLang="en-US" dirty="0"/>
          </a:p>
          <a:p>
            <a:pPr>
              <a:lnSpc>
                <a:spcPct val="80000"/>
              </a:lnSpc>
            </a:pPr>
            <a:r>
              <a:rPr lang="en-US" altLang="en-US" b="1" u="sng" dirty="0"/>
              <a:t>A plot</a:t>
            </a:r>
            <a:r>
              <a:rPr lang="en-US" altLang="en-US" dirty="0"/>
              <a:t>:  draws the reader forward as the memoir moves through a series of scenes or stages.</a:t>
            </a:r>
            <a:br>
              <a:rPr lang="en-US" altLang="en-US" dirty="0"/>
            </a:br>
            <a:endParaRPr lang="en-US" altLang="en-US" dirty="0"/>
          </a:p>
          <a:p>
            <a:pPr>
              <a:lnSpc>
                <a:spcPct val="80000"/>
              </a:lnSpc>
            </a:pPr>
            <a:r>
              <a:rPr lang="en-US" altLang="en-US" b="1" u="sng" dirty="0"/>
              <a:t>Intimacy between the narrator and the reader</a:t>
            </a:r>
            <a:r>
              <a:rPr lang="en-US" altLang="en-US" dirty="0"/>
              <a:t>:  allowing the writer to speak with readers in a personal on-on-one way.</a:t>
            </a:r>
          </a:p>
          <a:p>
            <a:pPr>
              <a:lnSpc>
                <a:spcPct val="80000"/>
              </a:lnSpc>
            </a:pPr>
            <a:endParaRPr lang="en-US" altLang="en-US" dirty="0"/>
          </a:p>
          <a:p>
            <a:pPr>
              <a:lnSpc>
                <a:spcPct val="80000"/>
              </a:lnSpc>
            </a:pPr>
            <a:r>
              <a:rPr lang="en-US" altLang="en-US" b="1" u="sng" dirty="0"/>
              <a:t>Rich and vivid details</a:t>
            </a:r>
            <a:r>
              <a:rPr lang="en-US" altLang="en-US" dirty="0"/>
              <a:t>:  are not announced or answered explicitly, but that the narrator explores and reflects on with the reader.</a:t>
            </a:r>
          </a:p>
        </p:txBody>
      </p:sp>
    </p:spTree>
    <p:extLst>
      <p:ext uri="{BB962C8B-B14F-4D97-AF65-F5344CB8AC3E}">
        <p14:creationId xmlns:p14="http://schemas.microsoft.com/office/powerpoint/2010/main" val="427886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72EB1-62F7-1E48-82CE-D5186D501089}"/>
              </a:ext>
            </a:extLst>
          </p:cNvPr>
          <p:cNvSpPr>
            <a:spLocks noGrp="1"/>
          </p:cNvSpPr>
          <p:nvPr>
            <p:ph type="title"/>
          </p:nvPr>
        </p:nvSpPr>
        <p:spPr/>
        <p:txBody>
          <a:bodyPr/>
          <a:lstStyle/>
          <a:p>
            <a:r>
              <a:rPr lang="en-US" dirty="0"/>
              <a:t>Drafting the Memoir</a:t>
            </a:r>
          </a:p>
        </p:txBody>
      </p:sp>
      <p:sp>
        <p:nvSpPr>
          <p:cNvPr id="3" name="Content Placeholder 2">
            <a:extLst>
              <a:ext uri="{FF2B5EF4-FFF2-40B4-BE49-F238E27FC236}">
                <a16:creationId xmlns:a16="http://schemas.microsoft.com/office/drawing/2014/main" id="{01C6D33E-451C-B847-9F21-8A0EAFE407E6}"/>
              </a:ext>
            </a:extLst>
          </p:cNvPr>
          <p:cNvSpPr>
            <a:spLocks noGrp="1"/>
          </p:cNvSpPr>
          <p:nvPr>
            <p:ph idx="1"/>
          </p:nvPr>
        </p:nvSpPr>
        <p:spPr/>
        <p:txBody>
          <a:bodyPr>
            <a:normAutofit fontScale="70000" lnSpcReduction="20000"/>
          </a:bodyPr>
          <a:lstStyle/>
          <a:p>
            <a:pPr>
              <a:lnSpc>
                <a:spcPct val="80000"/>
              </a:lnSpc>
            </a:pPr>
            <a:r>
              <a:rPr lang="en-US" altLang="en-US" dirty="0"/>
              <a:t>You might have to go through a series of drafts in order to discover your theme, and how you want to recount events.  Think about your tone, and don’t worry about writing “correctly” with the first draft.</a:t>
            </a:r>
          </a:p>
          <a:p>
            <a:pPr>
              <a:lnSpc>
                <a:spcPct val="80000"/>
              </a:lnSpc>
              <a:buFont typeface="Wingdings" pitchFamily="2" charset="2"/>
              <a:buNone/>
            </a:pPr>
            <a:endParaRPr lang="en-US" altLang="en-US" dirty="0"/>
          </a:p>
          <a:p>
            <a:pPr>
              <a:lnSpc>
                <a:spcPct val="80000"/>
              </a:lnSpc>
            </a:pPr>
            <a:r>
              <a:rPr lang="en-US" altLang="en-US" b="1" u="sng" dirty="0"/>
              <a:t>Set the scene if detail</a:t>
            </a:r>
            <a:r>
              <a:rPr lang="en-US" altLang="en-US" dirty="0"/>
              <a:t>:  You might just describe what happened.  Then, once you have the basic series of events written down, start adding in as much detail as you can.  Give descriptions of people, places, things.</a:t>
            </a:r>
          </a:p>
          <a:p>
            <a:pPr>
              <a:lnSpc>
                <a:spcPct val="80000"/>
              </a:lnSpc>
              <a:buFont typeface="Wingdings" pitchFamily="2" charset="2"/>
              <a:buNone/>
            </a:pPr>
            <a:endParaRPr lang="en-US" altLang="en-US" dirty="0"/>
          </a:p>
          <a:p>
            <a:pPr>
              <a:lnSpc>
                <a:spcPct val="80000"/>
              </a:lnSpc>
            </a:pPr>
            <a:r>
              <a:rPr lang="en-US" altLang="en-US" b="1" u="sng" dirty="0"/>
              <a:t>The People</a:t>
            </a:r>
            <a:r>
              <a:rPr lang="en-US" altLang="en-US" dirty="0"/>
              <a:t>:  What did your characters do that hints at who they are?  What did they say?  How did they behave?  What were their blind spots?  What did they care about, and what were they ambivalent about?</a:t>
            </a:r>
          </a:p>
          <a:p>
            <a:pPr>
              <a:lnSpc>
                <a:spcPct val="80000"/>
              </a:lnSpc>
              <a:buFont typeface="Wingdings" pitchFamily="2" charset="2"/>
              <a:buNone/>
            </a:pPr>
            <a:endParaRPr lang="en-US" altLang="en-US" dirty="0"/>
          </a:p>
          <a:p>
            <a:pPr>
              <a:lnSpc>
                <a:spcPct val="80000"/>
              </a:lnSpc>
            </a:pPr>
            <a:r>
              <a:rPr lang="en-US" altLang="en-US" b="1" u="sng" dirty="0"/>
              <a:t>The Scenes</a:t>
            </a:r>
            <a:r>
              <a:rPr lang="en-US" altLang="en-US" dirty="0"/>
              <a:t>:  What did each scene look like?  How did it feel or smell?  What did you taste or hear?  What is the history of this place—both its public history and your personal history?</a:t>
            </a:r>
          </a:p>
          <a:p>
            <a:pPr>
              <a:lnSpc>
                <a:spcPct val="80000"/>
              </a:lnSpc>
              <a:buFont typeface="Wingdings" pitchFamily="2" charset="2"/>
              <a:buNone/>
            </a:pPr>
            <a:endParaRPr lang="en-US" altLang="en-US" dirty="0"/>
          </a:p>
          <a:p>
            <a:pPr>
              <a:lnSpc>
                <a:spcPct val="80000"/>
              </a:lnSpc>
            </a:pPr>
            <a:r>
              <a:rPr lang="en-US" altLang="en-US" b="1" u="sng" dirty="0"/>
              <a:t>Dialogue:</a:t>
            </a:r>
            <a:r>
              <a:rPr lang="en-US" altLang="en-US" dirty="0"/>
              <a:t>  What was said before and after the event?  Who said what to whom?  How did they say it?  Were they angry? Excited? Thrilled? Scared?</a:t>
            </a:r>
          </a:p>
          <a:p>
            <a:endParaRPr lang="en-US" dirty="0"/>
          </a:p>
        </p:txBody>
      </p:sp>
    </p:spTree>
    <p:extLst>
      <p:ext uri="{BB962C8B-B14F-4D97-AF65-F5344CB8AC3E}">
        <p14:creationId xmlns:p14="http://schemas.microsoft.com/office/powerpoint/2010/main" val="4291003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484C2-4614-5845-A947-1C1BFB2571DA}"/>
              </a:ext>
            </a:extLst>
          </p:cNvPr>
          <p:cNvSpPr>
            <a:spLocks noGrp="1"/>
          </p:cNvSpPr>
          <p:nvPr>
            <p:ph type="title"/>
          </p:nvPr>
        </p:nvSpPr>
        <p:spPr/>
        <p:txBody>
          <a:bodyPr/>
          <a:lstStyle/>
          <a:p>
            <a:r>
              <a:rPr lang="en-US" dirty="0"/>
              <a:t>Climax</a:t>
            </a:r>
          </a:p>
        </p:txBody>
      </p:sp>
      <p:sp>
        <p:nvSpPr>
          <p:cNvPr id="3" name="Content Placeholder 2">
            <a:extLst>
              <a:ext uri="{FF2B5EF4-FFF2-40B4-BE49-F238E27FC236}">
                <a16:creationId xmlns:a16="http://schemas.microsoft.com/office/drawing/2014/main" id="{67E721F9-98B7-8E4E-A4F6-B5DE28864CD9}"/>
              </a:ext>
            </a:extLst>
          </p:cNvPr>
          <p:cNvSpPr>
            <a:spLocks noGrp="1"/>
          </p:cNvSpPr>
          <p:nvPr>
            <p:ph idx="1"/>
          </p:nvPr>
        </p:nvSpPr>
        <p:spPr/>
        <p:txBody>
          <a:bodyPr>
            <a:normAutofit fontScale="85000" lnSpcReduction="20000"/>
          </a:bodyPr>
          <a:lstStyle/>
          <a:p>
            <a:pPr>
              <a:lnSpc>
                <a:spcPct val="80000"/>
              </a:lnSpc>
            </a:pPr>
            <a:r>
              <a:rPr lang="en-US" altLang="en-US" dirty="0"/>
              <a:t>This is the problem or challenge that your or others needed to resolve.  Pay attention to figuring out how this complication came about and why people reacted to it in a particular way.</a:t>
            </a:r>
          </a:p>
          <a:p>
            <a:pPr>
              <a:lnSpc>
                <a:spcPct val="80000"/>
              </a:lnSpc>
              <a:buFont typeface="Wingdings" pitchFamily="2" charset="2"/>
              <a:buNone/>
            </a:pPr>
            <a:endParaRPr lang="en-US" altLang="en-US" dirty="0"/>
          </a:p>
          <a:p>
            <a:pPr>
              <a:lnSpc>
                <a:spcPct val="80000"/>
              </a:lnSpc>
            </a:pPr>
            <a:r>
              <a:rPr lang="en-US" altLang="en-US" b="1" u="sng" dirty="0"/>
              <a:t>The Event</a:t>
            </a:r>
            <a:r>
              <a:rPr lang="en-US" altLang="en-US" dirty="0"/>
              <a:t>:  What exactly happened?  Who did it and what did they do?  Was the event sudden or did it take a long time to develop?</a:t>
            </a:r>
          </a:p>
          <a:p>
            <a:pPr>
              <a:lnSpc>
                <a:spcPct val="80000"/>
              </a:lnSpc>
              <a:buFont typeface="Wingdings" pitchFamily="2" charset="2"/>
              <a:buNone/>
            </a:pPr>
            <a:endParaRPr lang="en-US" altLang="en-US" dirty="0"/>
          </a:p>
          <a:p>
            <a:pPr>
              <a:lnSpc>
                <a:spcPct val="80000"/>
              </a:lnSpc>
            </a:pPr>
            <a:r>
              <a:rPr lang="en-US" altLang="en-US" b="1" u="sng" dirty="0"/>
              <a:t>The Complication</a:t>
            </a:r>
            <a:r>
              <a:rPr lang="en-US" altLang="en-US" dirty="0"/>
              <a:t>:  What was really at stake here?  What was the essential conflict or complication that caused this story to be something more than an everyday event?  How did you or the other people in the story feel about that tension?</a:t>
            </a:r>
          </a:p>
          <a:p>
            <a:pPr>
              <a:lnSpc>
                <a:spcPct val="80000"/>
              </a:lnSpc>
              <a:buFont typeface="Wingdings" pitchFamily="2" charset="2"/>
              <a:buNone/>
            </a:pPr>
            <a:endParaRPr lang="en-US" altLang="en-US" dirty="0"/>
          </a:p>
          <a:p>
            <a:pPr>
              <a:lnSpc>
                <a:spcPct val="80000"/>
              </a:lnSpc>
            </a:pPr>
            <a:r>
              <a:rPr lang="en-US" altLang="en-US" b="1" u="sng" dirty="0"/>
              <a:t>The Immediate Reaction</a:t>
            </a:r>
            <a:r>
              <a:rPr lang="en-US" altLang="en-US" dirty="0"/>
              <a:t>:  How did people react to the event?  What were their emotions?  What id their reaction look like?  Did they do anything that they later regretted?</a:t>
            </a:r>
          </a:p>
          <a:p>
            <a:endParaRPr lang="en-US" dirty="0"/>
          </a:p>
        </p:txBody>
      </p:sp>
    </p:spTree>
    <p:extLst>
      <p:ext uri="{BB962C8B-B14F-4D97-AF65-F5344CB8AC3E}">
        <p14:creationId xmlns:p14="http://schemas.microsoft.com/office/powerpoint/2010/main" val="29971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9C7D-5DC6-6949-83FE-D516233DDF1F}"/>
              </a:ext>
            </a:extLst>
          </p:cNvPr>
          <p:cNvSpPr>
            <a:spLocks noGrp="1"/>
          </p:cNvSpPr>
          <p:nvPr>
            <p:ph type="title"/>
          </p:nvPr>
        </p:nvSpPr>
        <p:spPr/>
        <p:txBody>
          <a:bodyPr/>
          <a:lstStyle/>
          <a:p>
            <a:r>
              <a:rPr lang="en-US" dirty="0"/>
              <a:t>Complication</a:t>
            </a:r>
          </a:p>
        </p:txBody>
      </p:sp>
      <p:sp>
        <p:nvSpPr>
          <p:cNvPr id="3" name="Content Placeholder 2">
            <a:extLst>
              <a:ext uri="{FF2B5EF4-FFF2-40B4-BE49-F238E27FC236}">
                <a16:creationId xmlns:a16="http://schemas.microsoft.com/office/drawing/2014/main" id="{7ABD5BC4-CEEB-B643-9F80-6E64DD696221}"/>
              </a:ext>
            </a:extLst>
          </p:cNvPr>
          <p:cNvSpPr>
            <a:spLocks noGrp="1"/>
          </p:cNvSpPr>
          <p:nvPr>
            <p:ph idx="1"/>
          </p:nvPr>
        </p:nvSpPr>
        <p:spPr/>
        <p:txBody>
          <a:bodyPr>
            <a:normAutofit fontScale="92500" lnSpcReduction="20000"/>
          </a:bodyPr>
          <a:lstStyle/>
          <a:p>
            <a:pPr>
              <a:lnSpc>
                <a:spcPct val="80000"/>
              </a:lnSpc>
            </a:pPr>
            <a:r>
              <a:rPr lang="en-US" altLang="en-US" dirty="0"/>
              <a:t>After the initial reaction, you should show how you and others evaluated and resolved the complication.  The complication isn’t necessarily a problem that needs to be fixed.  Instead, you should show how the people involved tried to make sense of the complication, reacted to the change, and moved forward.</a:t>
            </a:r>
          </a:p>
          <a:p>
            <a:pPr>
              <a:lnSpc>
                <a:spcPct val="80000"/>
              </a:lnSpc>
              <a:buFont typeface="Wingdings" pitchFamily="2" charset="2"/>
              <a:buNone/>
            </a:pPr>
            <a:endParaRPr lang="en-US" altLang="en-US" dirty="0"/>
          </a:p>
          <a:p>
            <a:pPr>
              <a:lnSpc>
                <a:spcPct val="80000"/>
              </a:lnSpc>
            </a:pPr>
            <a:r>
              <a:rPr lang="en-US" altLang="en-US" b="1" u="sng" dirty="0"/>
              <a:t>The Evaluation</a:t>
            </a:r>
            <a:r>
              <a:rPr lang="en-US" altLang="en-US" dirty="0"/>
              <a:t>:  What did you and other people think was happening?  Were there any misunderstandings?  Did you talk about the appropriate ways to respond?  Did you or others come up with a plan?</a:t>
            </a:r>
          </a:p>
          <a:p>
            <a:pPr>
              <a:lnSpc>
                <a:spcPct val="80000"/>
              </a:lnSpc>
              <a:buFont typeface="Wingdings" pitchFamily="2" charset="2"/>
              <a:buNone/>
            </a:pPr>
            <a:endParaRPr lang="en-US" altLang="en-US" dirty="0"/>
          </a:p>
          <a:p>
            <a:pPr>
              <a:lnSpc>
                <a:spcPct val="80000"/>
              </a:lnSpc>
            </a:pPr>
            <a:r>
              <a:rPr lang="en-US" altLang="en-US" b="1" u="sng" dirty="0"/>
              <a:t>The Resolution</a:t>
            </a:r>
            <a:r>
              <a:rPr lang="en-US" altLang="en-US" dirty="0"/>
              <a:t>:  What did you decide to do?  Were you successful in resolving the complication, or partially successful?  If so, how did you handle it?  If you weren’t successful, how did you make changes to adjust to the new situation?  How did other people make adjustments?</a:t>
            </a:r>
          </a:p>
          <a:p>
            <a:endParaRPr lang="en-US" dirty="0"/>
          </a:p>
        </p:txBody>
      </p:sp>
    </p:spTree>
    <p:extLst>
      <p:ext uri="{BB962C8B-B14F-4D97-AF65-F5344CB8AC3E}">
        <p14:creationId xmlns:p14="http://schemas.microsoft.com/office/powerpoint/2010/main" val="398853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BE2E0-1DB2-0145-8E93-ABA8157F556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52D1784-09F2-F846-B5FB-022059FDD4FE}"/>
              </a:ext>
            </a:extLst>
          </p:cNvPr>
          <p:cNvSpPr>
            <a:spLocks noGrp="1"/>
          </p:cNvSpPr>
          <p:nvPr>
            <p:ph idx="1"/>
          </p:nvPr>
        </p:nvSpPr>
        <p:spPr/>
        <p:txBody>
          <a:bodyPr>
            <a:normAutofit fontScale="92500" lnSpcReduction="20000"/>
          </a:bodyPr>
          <a:lstStyle/>
          <a:p>
            <a:pPr>
              <a:lnSpc>
                <a:spcPct val="80000"/>
              </a:lnSpc>
            </a:pPr>
            <a:r>
              <a:rPr lang="en-US" altLang="en-US" dirty="0"/>
              <a:t>Your conclusion describes, directly or indirectly, not only what you learned but also what your reader should have learned from your experiences.  You should avoid writing a “and the moral of the story is…” or a “they lived happily ever after” ending, but you should strive for something that feels like the events or people reached some kind of closure.</a:t>
            </a:r>
          </a:p>
          <a:p>
            <a:pPr>
              <a:lnSpc>
                <a:spcPct val="80000"/>
              </a:lnSpc>
              <a:buFont typeface="Wingdings" pitchFamily="2" charset="2"/>
              <a:buNone/>
            </a:pPr>
            <a:endParaRPr lang="en-US" altLang="en-US" dirty="0"/>
          </a:p>
          <a:p>
            <a:pPr>
              <a:lnSpc>
                <a:spcPct val="80000"/>
              </a:lnSpc>
            </a:pPr>
            <a:r>
              <a:rPr lang="en-US" altLang="en-US" dirty="0"/>
              <a:t>If you think your point is obvious to readers, you can leave the conclusion unstated.  In these situations, you can give readers a glimpse into the future.  Or you can provide a final sentence or passage that hints at your memoir’s meaning.</a:t>
            </a:r>
          </a:p>
          <a:p>
            <a:pPr>
              <a:lnSpc>
                <a:spcPct val="80000"/>
              </a:lnSpc>
              <a:buFont typeface="Wingdings" pitchFamily="2" charset="2"/>
              <a:buNone/>
            </a:pPr>
            <a:endParaRPr lang="en-US" altLang="en-US" dirty="0"/>
          </a:p>
          <a:p>
            <a:pPr>
              <a:lnSpc>
                <a:spcPct val="80000"/>
              </a:lnSpc>
            </a:pPr>
            <a:r>
              <a:rPr lang="en-US" altLang="en-US" dirty="0"/>
              <a:t>Whether your main point/conclusion is stated directly or unstated, your readers should come away from your memoir with a clear sense of what you wanted them to learn from your experience.</a:t>
            </a:r>
          </a:p>
          <a:p>
            <a:endParaRPr lang="en-US" dirty="0"/>
          </a:p>
        </p:txBody>
      </p:sp>
    </p:spTree>
    <p:extLst>
      <p:ext uri="{BB962C8B-B14F-4D97-AF65-F5344CB8AC3E}">
        <p14:creationId xmlns:p14="http://schemas.microsoft.com/office/powerpoint/2010/main" val="4036147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6616-26D3-1141-9490-C5EF02E6DB52}"/>
              </a:ext>
            </a:extLst>
          </p:cNvPr>
          <p:cNvSpPr>
            <a:spLocks noGrp="1"/>
          </p:cNvSpPr>
          <p:nvPr>
            <p:ph type="title"/>
          </p:nvPr>
        </p:nvSpPr>
        <p:spPr/>
        <p:txBody>
          <a:bodyPr/>
          <a:lstStyle/>
          <a:p>
            <a:r>
              <a:rPr lang="en-US" dirty="0"/>
              <a:t>Dialogue</a:t>
            </a:r>
          </a:p>
        </p:txBody>
      </p:sp>
      <p:sp>
        <p:nvSpPr>
          <p:cNvPr id="3" name="Content Placeholder 2">
            <a:extLst>
              <a:ext uri="{FF2B5EF4-FFF2-40B4-BE49-F238E27FC236}">
                <a16:creationId xmlns:a16="http://schemas.microsoft.com/office/drawing/2014/main" id="{1C155AE4-97FF-C646-A791-A48E2FDED85E}"/>
              </a:ext>
            </a:extLst>
          </p:cNvPr>
          <p:cNvSpPr>
            <a:spLocks noGrp="1"/>
          </p:cNvSpPr>
          <p:nvPr>
            <p:ph idx="1"/>
          </p:nvPr>
        </p:nvSpPr>
        <p:spPr/>
        <p:txBody>
          <a:bodyPr>
            <a:normAutofit fontScale="92500" lnSpcReduction="10000"/>
          </a:bodyPr>
          <a:lstStyle/>
          <a:p>
            <a:pPr>
              <a:lnSpc>
                <a:spcPct val="80000"/>
              </a:lnSpc>
            </a:pPr>
            <a:r>
              <a:rPr lang="en-US" altLang="en-US" dirty="0"/>
              <a:t>Allow the characters to reveal key details about themselves through dialogue rather than your constant narration.  Use dialogue occasionally to reveal themes and ideas that are key to understanding your piece.</a:t>
            </a:r>
          </a:p>
          <a:p>
            <a:pPr>
              <a:lnSpc>
                <a:spcPct val="80000"/>
              </a:lnSpc>
            </a:pPr>
            <a:r>
              <a:rPr lang="en-US" altLang="en-US" dirty="0"/>
              <a:t>Use dialogue to further the story:  Anytime you use dialogue, the story should move forward.  Dialogues between characters are key moments that should change the flow of the story in an important way.</a:t>
            </a:r>
          </a:p>
          <a:p>
            <a:pPr>
              <a:lnSpc>
                <a:spcPct val="80000"/>
              </a:lnSpc>
            </a:pPr>
            <a:r>
              <a:rPr lang="en-US" altLang="en-US" dirty="0"/>
              <a:t>Write the way your characters speak:  People often don’t speak in proper English, or in full thoughts.</a:t>
            </a:r>
          </a:p>
          <a:p>
            <a:pPr>
              <a:lnSpc>
                <a:spcPct val="80000"/>
              </a:lnSpc>
            </a:pPr>
            <a:r>
              <a:rPr lang="en-US" altLang="en-US" dirty="0"/>
              <a:t>Trim the extra words:  In real dialogue, people often say more than they need to say.  You can trim out the unnecessary details.</a:t>
            </a:r>
          </a:p>
          <a:p>
            <a:pPr>
              <a:lnSpc>
                <a:spcPct val="80000"/>
              </a:lnSpc>
            </a:pPr>
            <a:r>
              <a:rPr lang="en-US" altLang="en-US" dirty="0"/>
              <a:t>Identify who is talking:  The readers should know who is talking, so make sure your use dialogue tags.</a:t>
            </a:r>
          </a:p>
          <a:p>
            <a:pPr>
              <a:lnSpc>
                <a:spcPct val="80000"/>
              </a:lnSpc>
            </a:pPr>
            <a:r>
              <a:rPr lang="en-US" altLang="en-US" dirty="0"/>
              <a:t>Be careful not to overuse dialogue.</a:t>
            </a:r>
          </a:p>
          <a:p>
            <a:endParaRPr lang="en-US" dirty="0"/>
          </a:p>
        </p:txBody>
      </p:sp>
    </p:spTree>
    <p:extLst>
      <p:ext uri="{BB962C8B-B14F-4D97-AF65-F5344CB8AC3E}">
        <p14:creationId xmlns:p14="http://schemas.microsoft.com/office/powerpoint/2010/main" val="123529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19ED0-5C58-2A45-9644-78BB3B529367}"/>
              </a:ext>
            </a:extLst>
          </p:cNvPr>
          <p:cNvSpPr>
            <a:spLocks noGrp="1"/>
          </p:cNvSpPr>
          <p:nvPr>
            <p:ph type="title"/>
          </p:nvPr>
        </p:nvSpPr>
        <p:spPr/>
        <p:txBody>
          <a:bodyPr/>
          <a:lstStyle/>
          <a:p>
            <a:r>
              <a:rPr lang="en-US" dirty="0"/>
              <a:t>Revising</a:t>
            </a:r>
          </a:p>
        </p:txBody>
      </p:sp>
      <p:sp>
        <p:nvSpPr>
          <p:cNvPr id="3" name="Content Placeholder 2">
            <a:extLst>
              <a:ext uri="{FF2B5EF4-FFF2-40B4-BE49-F238E27FC236}">
                <a16:creationId xmlns:a16="http://schemas.microsoft.com/office/drawing/2014/main" id="{FBEB579A-79A8-D540-A138-83B3DF86F4ED}"/>
              </a:ext>
            </a:extLst>
          </p:cNvPr>
          <p:cNvSpPr>
            <a:spLocks noGrp="1"/>
          </p:cNvSpPr>
          <p:nvPr>
            <p:ph idx="1"/>
          </p:nvPr>
        </p:nvSpPr>
        <p:spPr/>
        <p:txBody>
          <a:bodyPr/>
          <a:lstStyle/>
          <a:p>
            <a:r>
              <a:rPr lang="en-US" altLang="en-US" sz="2000" dirty="0"/>
              <a:t>Cut out anything that does not advance the story or help you develop your characters or message.</a:t>
            </a:r>
          </a:p>
          <a:p>
            <a:r>
              <a:rPr lang="en-US" altLang="en-US" sz="2000" dirty="0"/>
              <a:t>Make it lean, with little or no fat.</a:t>
            </a:r>
          </a:p>
          <a:p>
            <a:r>
              <a:rPr lang="en-US" altLang="en-US" sz="2000" dirty="0"/>
              <a:t>Make your title enticing.</a:t>
            </a:r>
          </a:p>
          <a:p>
            <a:r>
              <a:rPr lang="en-US" altLang="en-US" sz="2000" dirty="0"/>
              <a:t>Craft the perfect lead:  A compelling lead casts your readers into the drama of your memoir and makes them lean forward with questions they hope your memoir will answer.</a:t>
            </a:r>
          </a:p>
          <a:p>
            <a:pPr lvl="1"/>
            <a:r>
              <a:rPr lang="en-US" altLang="en-US" sz="1800" dirty="0"/>
              <a:t>Does it introduce some idea or question that is important to the memoir’s point?</a:t>
            </a:r>
          </a:p>
          <a:p>
            <a:pPr lvl="1"/>
            <a:r>
              <a:rPr lang="en-US" altLang="en-US" sz="1800" dirty="0"/>
              <a:t>Does it focus down to an important image, idea, or point?</a:t>
            </a:r>
          </a:p>
          <a:p>
            <a:pPr lvl="1"/>
            <a:r>
              <a:rPr lang="en-US" altLang="en-US" sz="1800" dirty="0"/>
              <a:t>Does it set the right tone for the rest of the memoir?</a:t>
            </a:r>
          </a:p>
          <a:p>
            <a:endParaRPr lang="en-US" dirty="0"/>
          </a:p>
        </p:txBody>
      </p:sp>
    </p:spTree>
    <p:extLst>
      <p:ext uri="{BB962C8B-B14F-4D97-AF65-F5344CB8AC3E}">
        <p14:creationId xmlns:p14="http://schemas.microsoft.com/office/powerpoint/2010/main" val="235364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10D86-7FA0-6E43-90A4-C995ABB0222D}"/>
              </a:ext>
            </a:extLst>
          </p:cNvPr>
          <p:cNvSpPr>
            <a:spLocks noGrp="1"/>
          </p:cNvSpPr>
          <p:nvPr>
            <p:ph type="title"/>
          </p:nvPr>
        </p:nvSpPr>
        <p:spPr/>
        <p:txBody>
          <a:bodyPr/>
          <a:lstStyle/>
          <a:p>
            <a:r>
              <a:rPr lang="en-US" dirty="0"/>
              <a:t>Revising</a:t>
            </a:r>
          </a:p>
        </p:txBody>
      </p:sp>
      <p:sp>
        <p:nvSpPr>
          <p:cNvPr id="3" name="Content Placeholder 2">
            <a:extLst>
              <a:ext uri="{FF2B5EF4-FFF2-40B4-BE49-F238E27FC236}">
                <a16:creationId xmlns:a16="http://schemas.microsoft.com/office/drawing/2014/main" id="{9A7394D5-F331-3349-B1FF-C83479359579}"/>
              </a:ext>
            </a:extLst>
          </p:cNvPr>
          <p:cNvSpPr>
            <a:spLocks noGrp="1"/>
          </p:cNvSpPr>
          <p:nvPr>
            <p:ph idx="1"/>
          </p:nvPr>
        </p:nvSpPr>
        <p:spPr/>
        <p:txBody>
          <a:bodyPr/>
          <a:lstStyle/>
          <a:p>
            <a:r>
              <a:rPr lang="en-US" altLang="en-US" dirty="0"/>
              <a:t>Reevaluate the details and cut the fat.</a:t>
            </a:r>
          </a:p>
          <a:p>
            <a:pPr lvl="1"/>
            <a:r>
              <a:rPr lang="en-US" altLang="en-US" dirty="0"/>
              <a:t>Look at every aspect of your piece:  the narrative, the dialogue, the setting…take out what is not absolutely necessary.</a:t>
            </a:r>
          </a:p>
          <a:p>
            <a:pPr lvl="1"/>
            <a:r>
              <a:rPr lang="en-US" altLang="en-US" dirty="0"/>
              <a:t>Long stories are boring.</a:t>
            </a:r>
          </a:p>
          <a:p>
            <a:pPr lvl="1"/>
            <a:r>
              <a:rPr lang="en-US" altLang="en-US" dirty="0"/>
              <a:t>When it comes to storytelling, less if more.  Provide your readers with just enough detail and character development to make them want to keep reading.</a:t>
            </a:r>
          </a:p>
          <a:p>
            <a:endParaRPr lang="en-US" dirty="0"/>
          </a:p>
        </p:txBody>
      </p:sp>
    </p:spTree>
    <p:extLst>
      <p:ext uri="{BB962C8B-B14F-4D97-AF65-F5344CB8AC3E}">
        <p14:creationId xmlns:p14="http://schemas.microsoft.com/office/powerpoint/2010/main" val="428757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1301</Words>
  <Application>Microsoft Macintosh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Memoir</vt:lpstr>
      <vt:lpstr>PowerPoint Presentation</vt:lpstr>
      <vt:lpstr>Drafting the Memoir</vt:lpstr>
      <vt:lpstr>Climax</vt:lpstr>
      <vt:lpstr>Complication</vt:lpstr>
      <vt:lpstr>Conclusion</vt:lpstr>
      <vt:lpstr>Dialogue</vt:lpstr>
      <vt:lpstr>Revising</vt:lpstr>
      <vt:lpstr>Revising</vt:lpstr>
      <vt:lpstr>MLA</vt:lpstr>
      <vt:lpstr>Wholistic Scoring</vt:lpstr>
      <vt:lpstr>Research and Publish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121</dc:title>
  <dc:creator>Karina Camacho</dc:creator>
  <cp:lastModifiedBy>Karina Camacho</cp:lastModifiedBy>
  <cp:revision>3</cp:revision>
  <dcterms:created xsi:type="dcterms:W3CDTF">2021-09-28T00:58:38Z</dcterms:created>
  <dcterms:modified xsi:type="dcterms:W3CDTF">2025-08-26T15:48:41Z</dcterms:modified>
</cp:coreProperties>
</file>