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  <p:sldMasterId id="2147483678" r:id="rId2"/>
    <p:sldMasterId id="2147483691" r:id="rId3"/>
  </p:sldMasterIdLst>
  <p:notesMasterIdLst>
    <p:notesMasterId r:id="rId48"/>
  </p:notesMasterIdLst>
  <p:sldIdLst>
    <p:sldId id="284" r:id="rId4"/>
    <p:sldId id="285" r:id="rId5"/>
    <p:sldId id="286" r:id="rId6"/>
    <p:sldId id="287" r:id="rId7"/>
    <p:sldId id="288" r:id="rId8"/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74" r:id="rId18"/>
    <p:sldId id="296" r:id="rId19"/>
    <p:sldId id="297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7" r:id="rId31"/>
    <p:sldId id="335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67" r:id="rId40"/>
    <p:sldId id="282" r:id="rId41"/>
    <p:sldId id="283" r:id="rId42"/>
    <p:sldId id="265" r:id="rId43"/>
    <p:sldId id="266" r:id="rId44"/>
    <p:sldId id="298" r:id="rId45"/>
    <p:sldId id="302" r:id="rId46"/>
    <p:sldId id="324" r:id="rId47"/>
  </p:sldIdLst>
  <p:sldSz cx="9144000" cy="6858000" type="screen4x3"/>
  <p:notesSz cx="6858000" cy="9144000"/>
  <p:embeddedFontLst>
    <p:embeddedFont>
      <p:font typeface="Abadi" panose="020B0604020104020204" pitchFamily="34" charset="0"/>
      <p:regular r:id="rId49"/>
    </p:embeddedFont>
    <p:embeddedFont>
      <p:font typeface="Gill Sans MT" panose="020B0502020104020203" pitchFamily="34" charset="77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jZO5/n12G3FVpNbIT5yuKBHiUl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60"/>
    <p:restoredTop sz="94710"/>
  </p:normalViewPr>
  <p:slideViewPr>
    <p:cSldViewPr snapToGrid="0">
      <p:cViewPr varScale="1">
        <p:scale>
          <a:sx n="117" d="100"/>
          <a:sy n="117" d="100"/>
        </p:scale>
        <p:origin x="2032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font" Target="fonts/font2.fntdata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font" Target="fonts/font5.fntdata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1.fntdata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6363B-5595-4BBC-A298-8F587BAB74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85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6363B-5595-4BBC-A298-8F587BAB74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20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6363B-5595-4BBC-A298-8F587BAB74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54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6591971F-CC85-3F48-AFDA-8EC7D4A5C65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568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432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40398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itle, Text, and Conte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9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◻"/>
              <a:defRPr/>
            </a:lvl1pPr>
            <a:lvl2pPr marL="914400" lvl="1" indent="-3175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⬜"/>
              <a:defRPr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400"/>
              <a:buFont typeface="Noto Sans Symbols"/>
              <a:buChar char="■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400"/>
              <a:buFont typeface="Noto Sans Symbols"/>
              <a:buChar char="■"/>
              <a:defRPr/>
            </a:lvl5pPr>
            <a:lvl6pPr marL="2743200" lvl="5" indent="-3175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/>
            </a:lvl6pPr>
            <a:lvl7pPr marL="3200400" lvl="6" indent="-3175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/>
            </a:lvl7pPr>
            <a:lvl8pPr marL="3657600" lvl="7" indent="-3175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▪"/>
              <a:defRPr/>
            </a:lvl8pPr>
            <a:lvl9pPr marL="4114800" lvl="8" indent="-3175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/>
            </a:lvl9pPr>
          </a:lstStyle>
          <a:p>
            <a:endParaRPr/>
          </a:p>
        </p:txBody>
      </p:sp>
      <p:sp>
        <p:nvSpPr>
          <p:cNvPr id="85" name="Google Shape;85;p29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◻"/>
              <a:defRPr/>
            </a:lvl1pPr>
            <a:lvl2pPr marL="914400" lvl="1" indent="-3175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⬜"/>
              <a:defRPr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400"/>
              <a:buFont typeface="Noto Sans Symbols"/>
              <a:buChar char="■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400"/>
              <a:buFont typeface="Noto Sans Symbols"/>
              <a:buChar char="■"/>
              <a:defRPr/>
            </a:lvl5pPr>
            <a:lvl6pPr marL="2743200" lvl="5" indent="-3175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/>
            </a:lvl6pPr>
            <a:lvl7pPr marL="3200400" lvl="6" indent="-3175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/>
            </a:lvl7pPr>
            <a:lvl8pPr marL="3657600" lvl="7" indent="-3175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▪"/>
              <a:defRPr/>
            </a:lvl8pPr>
            <a:lvl9pPr marL="4114800" lvl="8" indent="-3175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9457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65400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97987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19084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16800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9164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48468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0982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A144-D217-FD49-B843-17BF54936ED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733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438001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963609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76240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604885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1_Picture with 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1"/>
          <p:cNvSpPr txBox="1">
            <a:spLocks noGrp="1"/>
          </p:cNvSpPr>
          <p:nvPr>
            <p:ph type="body" idx="1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Char char="▪"/>
              <a:defRPr/>
            </a:lvl6pPr>
            <a:lvl7pPr marL="3200400" lvl="6" indent="-3175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Char char="▪"/>
              <a:defRPr/>
            </a:lvl7pPr>
            <a:lvl8pPr marL="3657600" lvl="7" indent="-3175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Char char="▪"/>
              <a:defRPr/>
            </a:lvl8pPr>
            <a:lvl9pPr marL="4114800" lvl="8" indent="-3175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Char char="▪"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>
            <a:spLocks noGrp="1"/>
          </p:cNvSpPr>
          <p:nvPr>
            <p:ph type="pic" idx="2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rgbClr val="E9F0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91086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7FE9D-266C-4442-9473-966121B934C9}" type="datetimeFigureOut">
              <a:rPr lang="en-US" smtClean="0"/>
              <a:t>9/3/25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2E79-334F-4171-804B-228B84727AD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07248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064353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1346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778344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29691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27550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584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411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15693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3645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887226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6033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010624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and Text" type="objAndTx">
  <p:cSld name="Title, Content and 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◻"/>
              <a:defRPr/>
            </a:lvl1pPr>
            <a:lvl2pPr marL="914400" lvl="1" indent="-3175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⬜"/>
              <a:defRPr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400"/>
              <a:buFont typeface="Noto Sans Symbols"/>
              <a:buChar char="■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400"/>
              <a:buFont typeface="Noto Sans Symbols"/>
              <a:buChar char="■"/>
              <a:defRPr/>
            </a:lvl5pPr>
            <a:lvl6pPr marL="2743200" lvl="5" indent="-3175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/>
            </a:lvl6pPr>
            <a:lvl7pPr marL="3200400" lvl="6" indent="-3175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/>
            </a:lvl7pPr>
            <a:lvl8pPr marL="3657600" lvl="7" indent="-3175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▪"/>
              <a:defRPr/>
            </a:lvl8pPr>
            <a:lvl9pPr marL="4114800" lvl="8" indent="-3175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◻"/>
              <a:defRPr/>
            </a:lvl1pPr>
            <a:lvl2pPr marL="914400" lvl="1" indent="-3175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⬜"/>
              <a:defRPr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400"/>
              <a:buFont typeface="Noto Sans Symbols"/>
              <a:buChar char="■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400"/>
              <a:buFont typeface="Noto Sans Symbols"/>
              <a:buChar char="■"/>
              <a:defRPr/>
            </a:lvl5pPr>
            <a:lvl6pPr marL="2743200" lvl="5" indent="-3175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/>
            </a:lvl6pPr>
            <a:lvl7pPr marL="3200400" lvl="6" indent="-3175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/>
            </a:lvl7pPr>
            <a:lvl8pPr marL="3657600" lvl="7" indent="-3175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▪"/>
              <a:defRPr/>
            </a:lvl8pPr>
            <a:lvl9pPr marL="4114800" lvl="8" indent="-3175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1920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8F7FE-E8AD-A049-9B47-D9752FE0585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071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1282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2964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9066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8849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26025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40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704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-US"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endParaRPr lang="en-US"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3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memoir?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133600"/>
            <a:ext cx="6833755" cy="3581400"/>
          </a:xfrm>
        </p:spPr>
        <p:txBody>
          <a:bodyPr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en-US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cs typeface="Calibri" pitchFamily="34" charset="0"/>
              </a:rPr>
              <a:t>En Français: </a:t>
            </a:r>
            <a:r>
              <a:rPr lang="en-US" i="1">
                <a:solidFill>
                  <a:srgbClr val="222222"/>
                </a:solidFill>
                <a:latin typeface="Calibri" pitchFamily="34" charset="0"/>
                <a:cs typeface="Calibri" pitchFamily="34" charset="0"/>
              </a:rPr>
              <a:t>mémoire (</a:t>
            </a:r>
            <a:r>
              <a:rPr lang="en-US">
                <a:solidFill>
                  <a:srgbClr val="222222"/>
                </a:solidFill>
                <a:latin typeface="Calibri" pitchFamily="34" charset="0"/>
                <a:cs typeface="Calibri" pitchFamily="34" charset="0"/>
              </a:rPr>
              <a:t>memory or reminiscence)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en-US">
              <a:solidFill>
                <a:srgbClr val="222222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>
                <a:solidFill>
                  <a:srgbClr val="222222"/>
                </a:solidFill>
                <a:latin typeface="Calibri" pitchFamily="34" charset="0"/>
                <a:cs typeface="Calibri" pitchFamily="34" charset="0"/>
              </a:rPr>
              <a:t>A literary genre, </a:t>
            </a:r>
            <a:br>
              <a:rPr lang="en-US">
                <a:solidFill>
                  <a:srgbClr val="222222"/>
                </a:solidFill>
                <a:latin typeface="Calibri" pitchFamily="34" charset="0"/>
                <a:cs typeface="Calibri" pitchFamily="34" charset="0"/>
              </a:rPr>
            </a:br>
            <a:r>
              <a:rPr lang="en-US">
                <a:solidFill>
                  <a:srgbClr val="222222"/>
                </a:solidFill>
                <a:latin typeface="Calibri" pitchFamily="34" charset="0"/>
                <a:cs typeface="Calibri" pitchFamily="34" charset="0"/>
              </a:rPr>
              <a:t>subclass of </a:t>
            </a:r>
            <a:br>
              <a:rPr lang="en-US">
                <a:solidFill>
                  <a:srgbClr val="222222"/>
                </a:solidFill>
                <a:latin typeface="Calibri" pitchFamily="34" charset="0"/>
                <a:cs typeface="Calibri" pitchFamily="34" charset="0"/>
              </a:rPr>
            </a:br>
            <a:r>
              <a:rPr lang="en-US">
                <a:solidFill>
                  <a:srgbClr val="222222"/>
                </a:solidFill>
                <a:latin typeface="Calibri" pitchFamily="34" charset="0"/>
                <a:cs typeface="Calibri" pitchFamily="34" charset="0"/>
              </a:rPr>
              <a:t>autobiography.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An account of one's </a:t>
            </a:r>
            <a:br>
              <a:rPr lang="en-US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</a:br>
            <a:r>
              <a:rPr lang="en-US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personal life and </a:t>
            </a:r>
            <a:br>
              <a:rPr lang="en-US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</a:br>
            <a:r>
              <a:rPr lang="en-US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experiences.</a:t>
            </a:r>
            <a:endParaRPr lang="en-US">
              <a:latin typeface="Calibri" pitchFamily="34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en-US">
              <a:solidFill>
                <a:srgbClr val="222222"/>
              </a:solidFill>
              <a:latin typeface="Calibri" pitchFamily="34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kumimoji="0" lang="en-US" b="0" i="0" u="none" strike="noStrike" cap="none" normalizeH="0" baseline="0">
              <a:ln>
                <a:noFill/>
              </a:ln>
              <a:solidFill>
                <a:srgbClr val="222222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1" name="Picture 3" descr="C:\Users\SAJ\AppData\Local\Microsoft\Windows\Temporary Internet Files\Content.IE5\R6F6L41T\MP90043946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691597"/>
            <a:ext cx="3709555" cy="280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048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/>
          <p:nvPr/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Source: http://owl.english.purdue.edu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Kinds of Thesis Statements: Persuasive*</a:t>
            </a:r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idx="1"/>
          </p:nvPr>
        </p:nvSpPr>
        <p:spPr>
          <a:xfrm>
            <a:off x="291825" y="1935678"/>
            <a:ext cx="8706300" cy="4312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persuasive paper makes a claim based on opinion, evaluation, or interpretation about a topic and proves this claim with specific evidence.  </a:t>
            </a:r>
            <a:endParaRPr dirty="0"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Persuasive thesis example</a:t>
            </a:r>
            <a:r>
              <a:rPr lang="en-US" sz="2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High school graduates should be required to take a year off to pursue community service projects before entering college in order to increase their maturity and global awareness. </a:t>
            </a:r>
            <a:endParaRPr dirty="0"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*If you have been asked to </a:t>
            </a:r>
            <a:r>
              <a:rPr lang="en-US" sz="18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argue a point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lang="en-US" sz="18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a side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an issue, this is likely the type of thesis you will use. </a:t>
            </a:r>
            <a:endParaRPr dirty="0"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</a:pPr>
            <a:endParaRPr dirty="0"/>
          </a:p>
          <a:p>
            <a:pPr marL="319088" marR="0" lvl="0" indent="-250508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/>
          <p:nvPr/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Source: http://owl.english.purdue.edu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Kinds of Thesis Statements: Analytical*</a:t>
            </a:r>
            <a:endParaRPr/>
          </a:p>
        </p:txBody>
      </p:sp>
      <p:sp>
        <p:nvSpPr>
          <p:cNvPr id="123" name="Google Shape;123;p6"/>
          <p:cNvSpPr txBox="1">
            <a:spLocks noGrp="1"/>
          </p:cNvSpPr>
          <p:nvPr>
            <p:ph idx="1"/>
          </p:nvPr>
        </p:nvSpPr>
        <p:spPr>
          <a:xfrm>
            <a:off x="165375" y="1769422"/>
            <a:ext cx="8823000" cy="4356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analytical paper breaks the topic down into parts, examines each part, and determines how each part relates to the whole topic. </a:t>
            </a:r>
            <a:endParaRPr dirty="0"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Analytical thesis</a:t>
            </a:r>
            <a:r>
              <a:rPr lang="en-US" sz="2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9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</a:t>
            </a:r>
            <a:r>
              <a:rPr lang="en-US" sz="2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An analysis of the college admission process reveals one challenge facing counselors: accepting students with high test scores or students with strong extracurricular backgrounds.  </a:t>
            </a:r>
            <a:endParaRPr dirty="0"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*If you have been asked to </a:t>
            </a:r>
            <a:r>
              <a:rPr lang="en-US" sz="18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analyze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topic, issue, or reading, this is the type of thesis you should use. </a:t>
            </a:r>
            <a:endParaRPr dirty="0"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</a:pPr>
            <a:endParaRPr dirty="0"/>
          </a:p>
          <a:p>
            <a:pPr marL="319088" marR="0" lvl="0" indent="-250508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/>
          <p:nvPr/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Source: http://owl.english.purdue.edu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7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Kinds of Thesis Statements: Expository*</a:t>
            </a:r>
            <a:endParaRPr/>
          </a:p>
        </p:txBody>
      </p:sp>
      <p:sp>
        <p:nvSpPr>
          <p:cNvPr id="130" name="Google Shape;130;p7"/>
          <p:cNvSpPr txBox="1">
            <a:spLocks noGrp="1"/>
          </p:cNvSpPr>
          <p:nvPr>
            <p:ph idx="1"/>
          </p:nvPr>
        </p:nvSpPr>
        <p:spPr>
          <a:xfrm>
            <a:off x="204275" y="2030680"/>
            <a:ext cx="8562000" cy="4095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expository (explanatory) paper explains something to the audience.  </a:t>
            </a:r>
            <a:endParaRPr dirty="0"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Expository thesis example</a:t>
            </a:r>
            <a:r>
              <a:rPr lang="en-US" sz="2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The life of the typical college student is characterized by time spent studying, attending class, and socializing with peers.</a:t>
            </a:r>
            <a:endParaRPr dirty="0"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*If you have been asked to </a:t>
            </a:r>
            <a:r>
              <a:rPr lang="en-US" sz="18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narrate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story or </a:t>
            </a:r>
            <a:r>
              <a:rPr lang="en-US" sz="18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explain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process, this is likely the type of thesis you will use. </a:t>
            </a:r>
            <a:endParaRPr dirty="0"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19088" marR="0" lvl="0" indent="-250508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Ways of Constructing Thesis Statements: The List (Essay Map)</a:t>
            </a:r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idx="1"/>
          </p:nvPr>
        </p:nvSpPr>
        <p:spPr>
          <a:xfrm>
            <a:off x="282099" y="1911926"/>
            <a:ext cx="5455125" cy="4214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1908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Contains essay’s topic, point, and three supporting reasons</a:t>
            </a:r>
            <a:endParaRPr dirty="0"/>
          </a:p>
          <a:p>
            <a:pPr marL="319087" marR="0" lvl="0" indent="-319087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“To reduce the number of highway fatalities [topic and point], our country needs [purpose=persuasive] to enforce the national law that designates twenty-one as the legal minimum age to drink, set up check points on major holidays, and take away licenses from convicted drunk drivers [three reasons].”</a:t>
            </a:r>
            <a:endParaRPr dirty="0"/>
          </a:p>
        </p:txBody>
      </p:sp>
      <p:pic>
        <p:nvPicPr>
          <p:cNvPr id="137" name="Google Shape;137;p8" descr="MPj04384930000[1]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737225" y="1600200"/>
            <a:ext cx="3406775" cy="451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Ways of Constructing Thesis Statements:</a:t>
            </a:r>
            <a:b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Umbrella ** PREFERED METHOD**</a:t>
            </a:r>
            <a:endParaRPr/>
          </a:p>
        </p:txBody>
      </p:sp>
      <p:pic>
        <p:nvPicPr>
          <p:cNvPr id="143" name="Google Shape;143;p9" descr="MCj04398270000[1]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2133600"/>
            <a:ext cx="373380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9"/>
          <p:cNvSpPr txBox="1">
            <a:spLocks noGrp="1"/>
          </p:cNvSpPr>
          <p:nvPr>
            <p:ph type="body" idx="2"/>
          </p:nvPr>
        </p:nvSpPr>
        <p:spPr>
          <a:xfrm>
            <a:off x="3962400" y="1504550"/>
            <a:ext cx="4495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190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◻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Contains essay’s topic, point, and alludes to reasons why the reader should believe you. </a:t>
            </a:r>
            <a:endParaRPr/>
          </a:p>
          <a:p>
            <a:pPr marL="319087" marR="0" lvl="0" indent="-319087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◻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directly </a:t>
            </a:r>
            <a:r>
              <a:rPr lang="en-US" sz="2000">
                <a:solidFill>
                  <a:schemeClr val="dk1"/>
                </a:solidFill>
              </a:rPr>
              <a:t>list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supporting reasons, but instead </a:t>
            </a:r>
            <a:r>
              <a:rPr lang="en-US" sz="2000">
                <a:solidFill>
                  <a:schemeClr val="dk1"/>
                </a:solidFill>
              </a:rPr>
              <a:t>speak generally. </a:t>
            </a:r>
            <a:endParaRPr/>
          </a:p>
          <a:p>
            <a:pPr marL="319087" marR="0" lvl="0" indent="-319087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◻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“Although thought to be humane and necessary, animal testing [topic] for medical and cosmetic purposes does not live up to it’s promises of pre</a:t>
            </a:r>
            <a:r>
              <a:rPr lang="en-US" sz="2000">
                <a:solidFill>
                  <a:schemeClr val="dk1"/>
                </a:solidFill>
              </a:rPr>
              <a:t>venting harm to animals or humans.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[point</a:t>
            </a:r>
            <a:r>
              <a:rPr lang="en-US" sz="2000">
                <a:solidFill>
                  <a:schemeClr val="dk1"/>
                </a:solidFill>
              </a:rPr>
              <a:t> &amp;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reasons].”</a:t>
            </a:r>
            <a:endParaRPr/>
          </a:p>
          <a:p>
            <a:pPr marL="319087" marR="0" lvl="0" indent="-319087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◻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use language like, “</a:t>
            </a:r>
            <a:r>
              <a:rPr lang="en-US" sz="20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many reasons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people don’t like chocolate ice cream.”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9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Thesis Don’ts</a:t>
            </a:r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body" idx="1"/>
          </p:nvPr>
        </p:nvSpPr>
        <p:spPr>
          <a:xfrm>
            <a:off x="155650" y="1524000"/>
            <a:ext cx="53211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1908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◻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Announce your thesis: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“In this essay, I am going to tell you about Mt. SAC college and why you should go there.”</a:t>
            </a:r>
            <a:endParaRPr sz="2000">
              <a:solidFill>
                <a:schemeClr val="dk1"/>
              </a:solidFill>
            </a:endParaRPr>
          </a:p>
          <a:p>
            <a:pPr marL="319087" marR="0" lvl="0" indent="-31908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◻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Confuse your reader: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Just make sure that the topic and point are clear. </a:t>
            </a:r>
            <a:endParaRPr/>
          </a:p>
          <a:p>
            <a:pPr marL="319087" marR="0" lvl="0" indent="-319087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◻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Cannot be a fact: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Doesn’t allow you to prove anything because it’s already factual.</a:t>
            </a:r>
            <a:endParaRPr/>
          </a:p>
          <a:p>
            <a:pPr marL="319087" marR="0" lvl="0" indent="-319087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◻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Don’t be vague: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Words like “good,” “bad,” “right,” and “wrong,” don’t convey specific meaning.  </a:t>
            </a:r>
            <a:endParaRPr/>
          </a:p>
          <a:p>
            <a:pPr marL="319087" marR="0" lvl="0" indent="-319087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◻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Cannot be a question: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“Don’t you think animal testing is inhumane?”</a:t>
            </a:r>
            <a:endParaRPr/>
          </a:p>
          <a:p>
            <a:pPr marL="639762" marR="0" lvl="1" indent="-284162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⬜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Does not give the point of the paper.</a:t>
            </a:r>
            <a:endParaRPr/>
          </a:p>
          <a:p>
            <a:pPr marL="639762" marR="0" lvl="1" indent="-284162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⬜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Leaves it open for readers to fill in the blank. </a:t>
            </a:r>
            <a:endParaRPr/>
          </a:p>
        </p:txBody>
      </p:sp>
      <p:pic>
        <p:nvPicPr>
          <p:cNvPr id="222" name="Google Shape;222;p19" descr="MCj04325380000[1]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81550" y="2160575"/>
            <a:ext cx="3657600" cy="363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Academic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783357"/>
            <a:ext cx="8496944" cy="4741987"/>
          </a:xfrm>
        </p:spPr>
        <p:txBody>
          <a:bodyPr>
            <a:normAutofit/>
          </a:bodyPr>
          <a:lstStyle/>
          <a:p>
            <a:r>
              <a:rPr lang="en-GB" sz="3200" dirty="0"/>
              <a:t>Academic writing is:</a:t>
            </a:r>
          </a:p>
          <a:p>
            <a:pPr lvl="1"/>
            <a:r>
              <a:rPr lang="en-GB" sz="2800" dirty="0"/>
              <a:t>Complex</a:t>
            </a:r>
          </a:p>
          <a:p>
            <a:pPr lvl="1"/>
            <a:r>
              <a:rPr lang="en-GB" sz="2800" dirty="0"/>
              <a:t>Formal</a:t>
            </a:r>
          </a:p>
          <a:p>
            <a:pPr lvl="1"/>
            <a:r>
              <a:rPr lang="en-GB" sz="2800" dirty="0"/>
              <a:t>Objective</a:t>
            </a:r>
          </a:p>
          <a:p>
            <a:pPr lvl="1"/>
            <a:r>
              <a:rPr lang="en-GB" sz="2800" dirty="0"/>
              <a:t>Explicit</a:t>
            </a:r>
          </a:p>
          <a:p>
            <a:pPr lvl="1"/>
            <a:r>
              <a:rPr lang="en-GB" sz="2800" dirty="0"/>
              <a:t>Hedged</a:t>
            </a:r>
          </a:p>
          <a:p>
            <a:pPr lvl="1"/>
            <a:r>
              <a:rPr lang="en-GB" sz="2800" dirty="0"/>
              <a:t>Precise</a:t>
            </a:r>
          </a:p>
        </p:txBody>
      </p:sp>
    </p:spTree>
    <p:extLst>
      <p:ext uri="{BB962C8B-B14F-4D97-AF65-F5344CB8AC3E}">
        <p14:creationId xmlns:p14="http://schemas.microsoft.com/office/powerpoint/2010/main" val="2855231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629" y="1772815"/>
            <a:ext cx="8894617" cy="4722987"/>
          </a:xfrm>
        </p:spPr>
        <p:txBody>
          <a:bodyPr>
            <a:noAutofit/>
          </a:bodyPr>
          <a:lstStyle/>
          <a:p>
            <a:r>
              <a:rPr lang="en-GB" sz="2400" dirty="0"/>
              <a:t>Written English usually has a higher lexical density than spoken English</a:t>
            </a:r>
            <a:endParaRPr lang="en-GB" sz="2000" dirty="0"/>
          </a:p>
          <a:p>
            <a:r>
              <a:rPr lang="en-GB" sz="2400" dirty="0"/>
              <a:t>Lexical density is a measure of the proportion of content words in a sentence or text</a:t>
            </a:r>
            <a:endParaRPr lang="en-GB" sz="2000" dirty="0"/>
          </a:p>
          <a:p>
            <a:r>
              <a:rPr lang="en-GB" sz="2400" dirty="0"/>
              <a:t>A content word is any verb, noun, adverb or adjective which has a stable and significant lexical meaning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capability</a:t>
            </a:r>
            <a:r>
              <a:rPr lang="en-GB" sz="2000" dirty="0"/>
              <a:t> (noun)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organisational</a:t>
            </a:r>
            <a:r>
              <a:rPr lang="en-GB" sz="2000" dirty="0"/>
              <a:t> (adjective)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enhance</a:t>
            </a:r>
            <a:r>
              <a:rPr lang="en-GB" sz="2000" dirty="0"/>
              <a:t> (verb)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productively</a:t>
            </a:r>
            <a:r>
              <a:rPr lang="en-GB" sz="2000" dirty="0"/>
              <a:t> (adverb)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73339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0E67F5-FAAD-9192-DCC2-7FC64E148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8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BC93E9-9E29-2BAC-30C4-D434BEBCF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22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6965245" cy="1202485"/>
          </a:xfrm>
        </p:spPr>
        <p:txBody>
          <a:bodyPr/>
          <a:lstStyle/>
          <a:p>
            <a:r>
              <a:rPr lang="en-US"/>
              <a:t>Memoir vs. Autobiography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743200" y="2057400"/>
          <a:ext cx="5486400" cy="23622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168">
                <a:tc>
                  <a:txBody>
                    <a:bodyPr/>
                    <a:lstStyle/>
                    <a:p>
                      <a:endParaRPr lang="en-US" sz="24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Calibri" pitchFamily="34" charset="0"/>
                          <a:cs typeface="Calibri" pitchFamily="34" charset="0"/>
                        </a:rPr>
                        <a:t>Memoir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Calibri" pitchFamily="34" charset="0"/>
                          <a:cs typeface="Calibri" pitchFamily="34" charset="0"/>
                        </a:rPr>
                        <a:t>Autobiography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082">
                <a:tc>
                  <a:txBody>
                    <a:bodyPr/>
                    <a:lstStyle/>
                    <a:p>
                      <a:r>
                        <a:rPr lang="en-US" sz="2400">
                          <a:latin typeface="Calibri" pitchFamily="34" charset="0"/>
                          <a:cs typeface="Calibri" pitchFamily="34" charset="0"/>
                        </a:rPr>
                        <a:t>Structure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Calibri" pitchFamily="34" charset="0"/>
                          <a:cs typeface="Calibri" pitchFamily="34" charset="0"/>
                        </a:rPr>
                        <a:t>Vignettes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Calibri" pitchFamily="34" charset="0"/>
                          <a:cs typeface="Calibri" pitchFamily="34" charset="0"/>
                        </a:rPr>
                        <a:t>Novel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5825">
                <a:tc>
                  <a:txBody>
                    <a:bodyPr/>
                    <a:lstStyle/>
                    <a:p>
                      <a:r>
                        <a:rPr lang="en-US" sz="2400">
                          <a:latin typeface="Calibri" pitchFamily="34" charset="0"/>
                          <a:cs typeface="Calibri" pitchFamily="34" charset="0"/>
                        </a:rPr>
                        <a:t>Focus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Calibri" pitchFamily="34" charset="0"/>
                          <a:cs typeface="Calibri" pitchFamily="34" charset="0"/>
                        </a:rPr>
                        <a:t>Theme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Calibri" pitchFamily="34" charset="0"/>
                          <a:cs typeface="Calibri" pitchFamily="34" charset="0"/>
                        </a:rPr>
                        <a:t>Entire life story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125">
                <a:tc>
                  <a:txBody>
                    <a:bodyPr/>
                    <a:lstStyle/>
                    <a:p>
                      <a:r>
                        <a:rPr lang="en-US" sz="2400">
                          <a:latin typeface="Calibri" pitchFamily="34" charset="0"/>
                          <a:cs typeface="Calibri" pitchFamily="34" charset="0"/>
                        </a:rPr>
                        <a:t>Chronology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Calibri" pitchFamily="34" charset="0"/>
                          <a:cs typeface="Calibri" pitchFamily="34" charset="0"/>
                        </a:rPr>
                        <a:t>Flexible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Calibri" pitchFamily="34" charset="0"/>
                          <a:cs typeface="Calibri" pitchFamily="34" charset="0"/>
                        </a:rPr>
                        <a:t>Birth</a:t>
                      </a:r>
                      <a:r>
                        <a:rPr lang="en-US" sz="2400" baseline="0">
                          <a:latin typeface="Calibri" pitchFamily="34" charset="0"/>
                          <a:cs typeface="Calibri" pitchFamily="34" charset="0"/>
                        </a:rPr>
                        <a:t> to old age</a:t>
                      </a:r>
                      <a:endParaRPr lang="en-US" sz="24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AutoShape 2" descr="http://www.tradebit.com/usr/ebook-reader/pub/9002/60169781775413936123817P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638">
            <a:off x="669474" y="3263120"/>
            <a:ext cx="1961388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108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72E1C6-93A9-D796-1251-7EBD10C1F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244013" cy="693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79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C30AFA-2571-00B2-B708-1665BD26F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16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2A41DB-A917-736A-241D-F3745DF99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20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A6CE16-508E-EDAF-64B9-378104BD5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02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CAF574-4D7E-C957-01F9-A1716BC8C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01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9004E0-E25A-6677-5F89-EB56D9968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3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4BA745-0611-F447-C619-8887A060F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394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4075EF-DAB6-B3EC-3A71-F4310F8FD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6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24033-CF2F-E3E3-F63C-BB83C1ED2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2897C7-F010-7556-5066-F4CD11DE8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60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72365F-807F-E98E-DCE9-14E5C75AC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21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Memoir vs. Diary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65760" lvl="1" indent="0">
              <a:buNone/>
            </a:pPr>
            <a:r>
              <a:rPr lang="en-US" sz="2800" i="1">
                <a:latin typeface="Calibri" pitchFamily="34" charset="0"/>
                <a:cs typeface="Calibri" pitchFamily="34" charset="0"/>
              </a:rPr>
              <a:t>Memoir</a:t>
            </a:r>
            <a:endParaRPr lang="en-US" i="1">
              <a:latin typeface="Calibri" pitchFamily="34" charset="0"/>
              <a:cs typeface="Calibri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n-US">
                <a:latin typeface="Calibri" pitchFamily="34" charset="0"/>
                <a:cs typeface="Calibri" pitchFamily="34" charset="0"/>
              </a:rPr>
              <a:t>Focus on plot lines and patterns.</a:t>
            </a:r>
          </a:p>
          <a:p>
            <a:pPr lvl="0">
              <a:buFont typeface="Wingdings" pitchFamily="2" charset="2"/>
              <a:buChar char="§"/>
            </a:pPr>
            <a:r>
              <a:rPr lang="en-US">
                <a:latin typeface="Calibri" pitchFamily="34" charset="0"/>
                <a:cs typeface="Calibri" pitchFamily="34" charset="0"/>
              </a:rPr>
              <a:t>Written with scenes.</a:t>
            </a:r>
          </a:p>
          <a:p>
            <a:pPr lvl="0">
              <a:buFont typeface="Wingdings" pitchFamily="2" charset="2"/>
              <a:buChar char="§"/>
            </a:pPr>
            <a:r>
              <a:rPr lang="en-US">
                <a:latin typeface="Calibri" pitchFamily="34" charset="0"/>
                <a:cs typeface="Calibri" pitchFamily="34" charset="0"/>
              </a:rPr>
              <a:t>Audience = others.</a:t>
            </a:r>
          </a:p>
          <a:p>
            <a:pPr>
              <a:buFont typeface="Wingdings" pitchFamily="2" charset="2"/>
              <a:buChar char="§"/>
            </a:pPr>
            <a:endParaRPr lang="en-US"/>
          </a:p>
          <a:p>
            <a:pPr>
              <a:buFont typeface="Wingdings" pitchFamily="2" charset="2"/>
              <a:buChar char="§"/>
            </a:pP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65760" lvl="1" indent="0">
              <a:buNone/>
              <a:defRPr/>
            </a:pPr>
            <a:r>
              <a:rPr lang="en-US" sz="2800" i="1">
                <a:latin typeface="Calibri" pitchFamily="34" charset="0"/>
                <a:cs typeface="Calibri" pitchFamily="34" charset="0"/>
              </a:rPr>
              <a:t>Diary</a:t>
            </a:r>
            <a:endParaRPr lang="en-US" i="1">
              <a:latin typeface="Calibri" pitchFamily="34" charset="0"/>
              <a:cs typeface="Calibri" pitchFamily="34" charset="0"/>
            </a:endParaRPr>
          </a:p>
          <a:p>
            <a:pPr lvl="0">
              <a:buFont typeface="Wingdings" pitchFamily="2" charset="2"/>
              <a:buChar char="§"/>
              <a:defRPr/>
            </a:pPr>
            <a:r>
              <a:rPr lang="en-US">
                <a:latin typeface="Calibri" pitchFamily="34" charset="0"/>
                <a:cs typeface="Calibri" pitchFamily="34" charset="0"/>
              </a:rPr>
              <a:t>Record of events, observations.</a:t>
            </a:r>
          </a:p>
          <a:p>
            <a:pPr lvl="0">
              <a:buFont typeface="Wingdings" pitchFamily="2" charset="2"/>
              <a:buChar char="§"/>
              <a:defRPr/>
            </a:pPr>
            <a:r>
              <a:rPr lang="en-US">
                <a:latin typeface="Calibri" pitchFamily="34" charset="0"/>
                <a:cs typeface="Calibri" pitchFamily="34" charset="0"/>
              </a:rPr>
              <a:t>Kept daily.</a:t>
            </a:r>
          </a:p>
          <a:p>
            <a:pPr lvl="0">
              <a:buFont typeface="Wingdings" pitchFamily="2" charset="2"/>
              <a:buChar char="§"/>
              <a:defRPr/>
            </a:pPr>
            <a:r>
              <a:rPr lang="en-US">
                <a:latin typeface="Calibri" pitchFamily="34" charset="0"/>
                <a:cs typeface="Calibri" pitchFamily="34" charset="0"/>
              </a:rPr>
              <a:t>Audience = </a:t>
            </a:r>
            <a:br>
              <a:rPr lang="en-US">
                <a:latin typeface="Calibri" pitchFamily="34" charset="0"/>
                <a:cs typeface="Calibri" pitchFamily="34" charset="0"/>
              </a:rPr>
            </a:br>
            <a:r>
              <a:rPr lang="en-US">
                <a:latin typeface="Calibri" pitchFamily="34" charset="0"/>
                <a:cs typeface="Calibri" pitchFamily="34" charset="0"/>
              </a:rPr>
              <a:t>self.</a:t>
            </a:r>
          </a:p>
          <a:p>
            <a:pPr>
              <a:buFont typeface="Wingdings" pitchFamily="2" charset="2"/>
              <a:buChar char="§"/>
            </a:pPr>
            <a:endParaRPr lang="en-US"/>
          </a:p>
          <a:p>
            <a:pPr>
              <a:buFont typeface="Wingdings" pitchFamily="2" charset="2"/>
              <a:buChar char="§"/>
            </a:pPr>
            <a:endParaRPr lang="en-US"/>
          </a:p>
          <a:p>
            <a:pPr>
              <a:buFont typeface="Wingdings" pitchFamily="2" charset="2"/>
              <a:buChar char="§"/>
            </a:pP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0158">
            <a:off x="6697367" y="3299180"/>
            <a:ext cx="1971404" cy="327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54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16D1749-10DE-6025-238C-206E1543AF1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95538" y="801688"/>
            <a:ext cx="5619750" cy="1941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800" dirty="0"/>
              <a:t>Fragments, Comma Splices, and Run-on sentences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06956E2-9C8C-0650-7CAA-144C20D0094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62200" y="3962400"/>
            <a:ext cx="5619750" cy="9779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400" dirty="0"/>
              <a:t>The major mistakes in English grammar!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000" dirty="0"/>
          </a:p>
        </p:txBody>
      </p:sp>
      <p:sp>
        <p:nvSpPr>
          <p:cNvPr id="12292" name="Rectangle 25">
            <a:extLst>
              <a:ext uri="{FF2B5EF4-FFF2-40B4-BE49-F238E27FC236}">
                <a16:creationId xmlns:a16="http://schemas.microsoft.com/office/drawing/2014/main" id="{1D6A08FE-8167-BC36-8341-6606D1C35B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fld id="{608B8AD4-ACEA-1649-9686-8FCDFE42A248}" type="slidenum">
              <a:rPr lang="en-US" altLang="en-US">
                <a:latin typeface="Times New Roman" panose="02020603050405020304" pitchFamily="18" charset="0"/>
              </a:rPr>
              <a:pPr/>
              <a:t>30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4D3BD24-022C-B0AB-AB95-191CDB746E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Fragments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32579594-1540-56E4-9668-F1E57B10B4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Fragments are “incomplete” sentences. They have a subject and a verb but no complete thought. </a:t>
            </a:r>
          </a:p>
          <a:p>
            <a:pPr eaLnBrk="1" hangingPunct="1"/>
            <a:r>
              <a:rPr lang="en-US" altLang="en-US"/>
              <a:t>Fragments look like sentences; sometimes they are even punctuated like sentences. Don’t let them fool you! Don’t let them give you a bad grade!</a:t>
            </a:r>
          </a:p>
        </p:txBody>
      </p:sp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2496682C-4F2E-2550-C000-8079EB15B4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fld id="{2563108F-E273-E444-8D14-263B01FA8A6B}" type="slidenum">
              <a:rPr lang="en-US" altLang="en-US">
                <a:latin typeface="Times New Roman" panose="02020603050405020304" pitchFamily="18" charset="0"/>
              </a:rPr>
              <a:pPr/>
              <a:t>31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3599954-DE05-FA75-1F82-7DD6980017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Examples of fragments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0806CF46-EB3B-37CD-BEBF-A8BAA0F1D6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When the party started.</a:t>
            </a:r>
          </a:p>
          <a:p>
            <a:pPr eaLnBrk="1" hangingPunct="1"/>
            <a:r>
              <a:rPr lang="en-US" altLang="en-US"/>
              <a:t>As soon as they get here.</a:t>
            </a:r>
          </a:p>
          <a:p>
            <a:pPr eaLnBrk="1" hangingPunct="1"/>
            <a:r>
              <a:rPr lang="en-US" altLang="en-US"/>
              <a:t>Whenever the traffic gets heavy.</a:t>
            </a:r>
          </a:p>
          <a:p>
            <a:pPr eaLnBrk="1" hangingPunct="1"/>
            <a:r>
              <a:rPr lang="en-US" altLang="en-US"/>
              <a:t>To find a job in another city.</a:t>
            </a:r>
          </a:p>
          <a:p>
            <a:pPr eaLnBrk="1" hangingPunct="1"/>
            <a:r>
              <a:rPr lang="en-US" altLang="en-US"/>
              <a:t>Running laps every day. </a:t>
            </a:r>
          </a:p>
          <a:p>
            <a:pPr eaLnBrk="1" hangingPunct="1"/>
            <a:r>
              <a:rPr lang="en-US" altLang="en-US"/>
              <a:t>Over the hill and around the corner. </a:t>
            </a:r>
          </a:p>
          <a:p>
            <a:pPr eaLnBrk="1" hangingPunct="1"/>
            <a:r>
              <a:rPr lang="en-US" altLang="en-US"/>
              <a:t>Because Sandra is feeling ill. </a:t>
            </a:r>
          </a:p>
        </p:txBody>
      </p:sp>
      <p:sp>
        <p:nvSpPr>
          <p:cNvPr id="14340" name="Slide Number Placeholder 5">
            <a:extLst>
              <a:ext uri="{FF2B5EF4-FFF2-40B4-BE49-F238E27FC236}">
                <a16:creationId xmlns:a16="http://schemas.microsoft.com/office/drawing/2014/main" id="{86772CA7-41C4-B948-5235-02ED4851BF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fld id="{DDAAFA4F-1F6A-D249-9847-B26C4B959F71}" type="slidenum">
              <a:rPr lang="en-US" altLang="en-US">
                <a:latin typeface="Times New Roman" panose="02020603050405020304" pitchFamily="18" charset="0"/>
              </a:rPr>
              <a:pPr/>
              <a:t>32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6748925-D318-426E-A889-B00FCE01C6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77813"/>
            <a:ext cx="88392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4. How to fix fragments: </a:t>
            </a:r>
            <a:br>
              <a:rPr lang="en-US" sz="2800" dirty="0"/>
            </a:br>
            <a:r>
              <a:rPr lang="en-US" sz="2800" dirty="0"/>
              <a:t>   </a:t>
            </a:r>
            <a:r>
              <a:rPr lang="en-US" sz="2000" dirty="0">
                <a:solidFill>
                  <a:srgbClr val="7030A0"/>
                </a:solidFill>
              </a:rPr>
              <a:t>make a complete sentence / add a complete thought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2973D85C-D4EB-213F-C40D-016DC138BF4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0" y="1941513"/>
            <a:ext cx="4495800" cy="3276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b="1" dirty="0"/>
              <a:t>When the party started.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b="1" dirty="0"/>
              <a:t>As soon as they get here.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b="1" dirty="0"/>
              <a:t>Whenever the traffic gets heavy.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b="1" dirty="0"/>
              <a:t>To find a job in another city.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b="1" dirty="0"/>
              <a:t>Running laps every day.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b="1" dirty="0"/>
              <a:t>Over the hill and around the corner.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b="1" dirty="0"/>
              <a:t>Because Sandra is feeling ill.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6D730603-D02B-5354-04BF-F02D4BB82677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572000" y="1941513"/>
            <a:ext cx="4419600" cy="407828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b="1" dirty="0"/>
              <a:t>When the party started, everybody was dancing.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b="1" dirty="0"/>
              <a:t>As soon as they get here, we will go out to eat.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b="1" dirty="0"/>
              <a:t>Whenever the traffic gets heavy, I get frustrated.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b="1" dirty="0"/>
              <a:t>To find a job in another city is very difficult.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b="1" dirty="0"/>
              <a:t>Running laps every day is good for your health.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b="1" dirty="0"/>
              <a:t>Her house is over the hill and around the corner.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b="1" dirty="0"/>
              <a:t>Because Sandra is feeling ill, she won’t be able to play in the game tonight.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E2936F3-6DD0-C671-72FB-ACBB3DEB43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Comma splices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EECBB89-5D33-3558-091E-4CED5DEEBD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A comma splice is a comma that joins two independent clauses.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Many students seem to think that a comma splice is a misplaced comma. Other students believe that a comma splice is a sentence with too many commas. This is not always true!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A comma has many jobs; however, one job that the comma is NOT responsible for is to combine two independent clauses. </a:t>
            </a:r>
          </a:p>
        </p:txBody>
      </p:sp>
      <p:sp>
        <p:nvSpPr>
          <p:cNvPr id="16388" name="Slide Number Placeholder 5">
            <a:extLst>
              <a:ext uri="{FF2B5EF4-FFF2-40B4-BE49-F238E27FC236}">
                <a16:creationId xmlns:a16="http://schemas.microsoft.com/office/drawing/2014/main" id="{BE1B8D2A-2F80-0810-9716-7AAA1D2C93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fld id="{35B61C74-88BE-0E45-9179-0EEF5E74578B}" type="slidenum">
              <a:rPr lang="en-US" altLang="en-US">
                <a:latin typeface="Times New Roman" panose="02020603050405020304" pitchFamily="18" charset="0"/>
              </a:rPr>
              <a:pPr/>
              <a:t>34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A93DA10-C093-2D1C-8BBE-8747547F5B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Examples of comma splices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4157773-EC21-C0C5-13A3-5C1148F42E9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Pat wanted to go to Mi Pueblo, Celeste wanted to go to Pancho’s.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Matt is excited, he and his wife are having a baby.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Robin is the chair of the English department, she is the person to ask if you have any questions. </a:t>
            </a: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5CD7CFCF-9BDF-3E9B-9F5F-DF97292D9C11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/>
              <a:t>See how the comma joins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/>
              <a:t>two independent clauses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/>
              <a:t>in these examples? These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/>
              <a:t>are comma catastrophes.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200" b="1"/>
              <a:t>Don’t do this.</a:t>
            </a:r>
            <a:r>
              <a:rPr lang="en-US" altLang="en-US"/>
              <a:t> </a:t>
            </a:r>
          </a:p>
        </p:txBody>
      </p:sp>
      <p:sp>
        <p:nvSpPr>
          <p:cNvPr id="17413" name="Slide Number Placeholder 6">
            <a:extLst>
              <a:ext uri="{FF2B5EF4-FFF2-40B4-BE49-F238E27FC236}">
                <a16:creationId xmlns:a16="http://schemas.microsoft.com/office/drawing/2014/main" id="{11160C1D-0937-5B88-5D5F-8C47EEDC3C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fld id="{5F6198A0-186B-EC4D-8F65-508A09A36FD1}" type="slidenum">
              <a:rPr lang="en-US" altLang="en-US">
                <a:latin typeface="Times New Roman" panose="02020603050405020304" pitchFamily="18" charset="0"/>
              </a:rPr>
              <a:pPr/>
              <a:t>35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9EFC8BD-8846-AC62-D3DD-654732C27E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How to fix those comma splices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EFA2BEFE-F563-B318-4FD6-E28B647594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43038" y="2016125"/>
            <a:ext cx="7243762" cy="385127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800" dirty="0"/>
              <a:t>Since you have a comma joining two independent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800" dirty="0"/>
              <a:t>clauses, you can do the following things: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</a:rPr>
              <a:t>Add</a:t>
            </a:r>
            <a:r>
              <a:rPr lang="en-US" sz="2800" dirty="0"/>
              <a:t> a </a:t>
            </a:r>
            <a:r>
              <a:rPr lang="en-US" sz="2800" dirty="0">
                <a:solidFill>
                  <a:srgbClr val="7030A0"/>
                </a:solidFill>
              </a:rPr>
              <a:t>coordinating conjunction </a:t>
            </a:r>
            <a:r>
              <a:rPr lang="en-US" sz="2800" dirty="0"/>
              <a:t>after the comma.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rgbClr val="7030A0"/>
                </a:solidFill>
              </a:rPr>
              <a:t>Add</a:t>
            </a:r>
            <a:r>
              <a:rPr lang="en-US" sz="2800" dirty="0"/>
              <a:t> a </a:t>
            </a:r>
            <a:r>
              <a:rPr lang="en-US" sz="2800" dirty="0">
                <a:solidFill>
                  <a:srgbClr val="FFFF00"/>
                </a:solidFill>
              </a:rPr>
              <a:t>subordinating conjunction </a:t>
            </a:r>
            <a:r>
              <a:rPr lang="en-US" sz="2800" dirty="0"/>
              <a:t>in the beginning of the first independent clause.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rgbClr val="FFFF00"/>
                </a:solidFill>
              </a:rPr>
              <a:t>Take away </a:t>
            </a:r>
            <a:r>
              <a:rPr lang="en-US" sz="2800" dirty="0"/>
              <a:t>the </a:t>
            </a:r>
            <a:r>
              <a:rPr lang="en-US" sz="2800" dirty="0">
                <a:solidFill>
                  <a:srgbClr val="92D050"/>
                </a:solidFill>
              </a:rPr>
              <a:t>comma</a:t>
            </a:r>
            <a:r>
              <a:rPr lang="en-US" sz="2800" dirty="0"/>
              <a:t> and replace it with a </a:t>
            </a:r>
            <a:r>
              <a:rPr lang="en-US" sz="2800" dirty="0">
                <a:solidFill>
                  <a:srgbClr val="0070C0"/>
                </a:solidFill>
              </a:rPr>
              <a:t>period</a:t>
            </a:r>
            <a:r>
              <a:rPr lang="en-US" sz="2800" dirty="0"/>
              <a:t>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rgbClr val="0070C0"/>
                </a:solidFill>
              </a:rPr>
              <a:t>Take away </a:t>
            </a:r>
            <a:r>
              <a:rPr lang="en-US" sz="2800" dirty="0"/>
              <a:t>the </a:t>
            </a:r>
            <a:r>
              <a:rPr lang="en-US" sz="2800" dirty="0">
                <a:solidFill>
                  <a:srgbClr val="FFFF00"/>
                </a:solidFill>
              </a:rPr>
              <a:t>comma</a:t>
            </a:r>
            <a:r>
              <a:rPr lang="en-US" sz="2800" dirty="0"/>
              <a:t> and replace it with a </a:t>
            </a:r>
            <a:r>
              <a:rPr lang="en-US" sz="2800" dirty="0">
                <a:solidFill>
                  <a:srgbClr val="FF0000"/>
                </a:solidFill>
              </a:rPr>
              <a:t>semicolon</a:t>
            </a:r>
            <a:r>
              <a:rPr lang="en-US" sz="2800" dirty="0"/>
              <a:t>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Take away </a:t>
            </a:r>
            <a:r>
              <a:rPr lang="en-US" sz="2800" dirty="0"/>
              <a:t>the </a:t>
            </a:r>
            <a:r>
              <a:rPr lang="en-US" sz="2800" dirty="0">
                <a:solidFill>
                  <a:srgbClr val="00B0F0"/>
                </a:solidFill>
              </a:rPr>
              <a:t>comma</a:t>
            </a:r>
            <a:r>
              <a:rPr lang="en-US" sz="2800" dirty="0"/>
              <a:t> and replace it with a </a:t>
            </a:r>
            <a:r>
              <a:rPr lang="en-US" sz="2800" dirty="0">
                <a:solidFill>
                  <a:srgbClr val="7030A0"/>
                </a:solidFill>
              </a:rPr>
              <a:t>subordinating conjunction</a:t>
            </a:r>
            <a:r>
              <a:rPr lang="en-US" sz="2800" dirty="0"/>
              <a:t>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800" dirty="0"/>
          </a:p>
        </p:txBody>
      </p:sp>
      <p:sp>
        <p:nvSpPr>
          <p:cNvPr id="18436" name="Slide Number Placeholder 5">
            <a:extLst>
              <a:ext uri="{FF2B5EF4-FFF2-40B4-BE49-F238E27FC236}">
                <a16:creationId xmlns:a16="http://schemas.microsoft.com/office/drawing/2014/main" id="{3B757F68-3E24-0C9A-45AB-34D771A718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fld id="{230AFD08-2119-9549-8A27-0806A103F902}" type="slidenum">
              <a:rPr lang="en-US" altLang="en-US">
                <a:latin typeface="Times New Roman" panose="02020603050405020304" pitchFamily="18" charset="0"/>
              </a:rPr>
              <a:pPr/>
              <a:t>36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>
            <a:extLst>
              <a:ext uri="{FF2B5EF4-FFF2-40B4-BE49-F238E27FC236}">
                <a16:creationId xmlns:a16="http://schemas.microsoft.com/office/drawing/2014/main" id="{81571CEA-6580-8EA5-9834-F36ABCF410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Fixing the errors</a:t>
            </a:r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73DD5A36-0032-680C-0438-8DF62390410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443038" y="2014538"/>
            <a:ext cx="3125787" cy="370046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200" dirty="0"/>
              <a:t>Bad sentences: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/>
              <a:t>Pat wanted to go to Mi Pueblo, Celeste wanted to go to </a:t>
            </a:r>
            <a:r>
              <a:rPr lang="en-US" sz="2200" dirty="0" err="1"/>
              <a:t>Pancho’s</a:t>
            </a:r>
            <a:r>
              <a:rPr lang="en-US" sz="2200" dirty="0"/>
              <a:t>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/>
              <a:t>Matt is excited, he and his wife are having a baby.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/>
              <a:t>Robin is the chair of the English department, she is the person to ask if you have any questions</a:t>
            </a:r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055698EE-5668-F535-109A-64D2538259D3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889500" y="2014538"/>
            <a:ext cx="3873500" cy="370046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200" dirty="0"/>
              <a:t>Good sentences: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2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/>
              <a:t>Pat wanted to go to Mi Pueblo, but Celeste wanted to go to </a:t>
            </a:r>
            <a:r>
              <a:rPr lang="en-US" sz="2200" dirty="0" err="1"/>
              <a:t>Panchos</a:t>
            </a:r>
            <a:r>
              <a:rPr lang="en-US" sz="2200" dirty="0"/>
              <a:t>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/>
              <a:t>Matt is excited. He and his wife are having a baby.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/>
              <a:t>Since Robin is the chair of the English department, she is the person to ask if you have any questions.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200" dirty="0"/>
              <a:t>Note: There are many ways to correct a sentence. </a:t>
            </a:r>
          </a:p>
        </p:txBody>
      </p:sp>
      <p:sp>
        <p:nvSpPr>
          <p:cNvPr id="19461" name="Slide Number Placeholder 6">
            <a:extLst>
              <a:ext uri="{FF2B5EF4-FFF2-40B4-BE49-F238E27FC236}">
                <a16:creationId xmlns:a16="http://schemas.microsoft.com/office/drawing/2014/main" id="{1664C7BB-EDFA-4A50-3475-41A177712B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fld id="{EB26120A-7967-6843-A484-02C5086E4A41}" type="slidenum">
              <a:rPr lang="en-US" altLang="en-US">
                <a:latin typeface="Times New Roman" panose="02020603050405020304" pitchFamily="18" charset="0"/>
              </a:rPr>
              <a:pPr/>
              <a:t>37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4EA756E-BDE9-C739-2AC7-3F0F4F21E1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850900"/>
            <a:ext cx="8077200" cy="4984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Fused sentences (known as Run-on sentences)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129C0CCC-F831-24FF-15D4-88B596407E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382000" cy="3429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If you join TWO independent clauses with NO punctuation mark or connecting idea, you have created a fused/run-on sentence.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Fused/run-on sentences cause great confusion to your readers.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This error generally occurs when the writer tries to cram too many ideas into one sentence.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Organize your thoughts so that this error does not happen!</a:t>
            </a:r>
          </a:p>
        </p:txBody>
      </p:sp>
      <p:sp>
        <p:nvSpPr>
          <p:cNvPr id="20484" name="Slide Number Placeholder 5">
            <a:extLst>
              <a:ext uri="{FF2B5EF4-FFF2-40B4-BE49-F238E27FC236}">
                <a16:creationId xmlns:a16="http://schemas.microsoft.com/office/drawing/2014/main" id="{26CEE680-5499-CF2C-D65B-2D1D673F81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87363" y="798513"/>
            <a:ext cx="284162" cy="50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fld id="{0E57F434-16DA-5B4A-A8A9-A21A225FFB11}" type="slidenum">
              <a:rPr lang="en-US" altLang="en-US">
                <a:latin typeface="Times New Roman" panose="02020603050405020304" pitchFamily="18" charset="0"/>
              </a:rPr>
              <a:pPr/>
              <a:t>38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EF545C9-8258-93E6-53BE-AE224ED598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/>
              <a:t>Examples of fused/run-on sentences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1715766-5D7D-9255-DECC-2AB890407E4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Louise didn’t feel like coming to work she called Robin pretending to be sick.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Geoff is a Hokie Matt is a Tiger.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Pat and Celeste teach English 101 they read hundreds of papers a semester.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9BAFE1B8-1A9D-2FA3-BC68-D81415F7F329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/>
              <a:t>Notice how these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/>
              <a:t>sentences have two ideas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/>
              <a:t>crammed into one?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/>
              <a:t>While having many ideas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/>
              <a:t>in one sentence is great, it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/>
              <a:t>is NOT great to combine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/>
              <a:t>sentences this way.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21509" name="Slide Number Placeholder 6">
            <a:extLst>
              <a:ext uri="{FF2B5EF4-FFF2-40B4-BE49-F238E27FC236}">
                <a16:creationId xmlns:a16="http://schemas.microsoft.com/office/drawing/2014/main" id="{E4A52656-1160-6981-BE1C-00144C4D5D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fld id="{97A33122-F131-E841-A62E-9C13DA25C9BB}" type="slidenum">
              <a:rPr lang="en-US" altLang="en-US">
                <a:latin typeface="Times New Roman" panose="02020603050405020304" pitchFamily="18" charset="0"/>
              </a:rPr>
              <a:pPr/>
              <a:t>39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Memoir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/>
              <a:t>Specific moment or event</a:t>
            </a:r>
          </a:p>
          <a:p>
            <a:pPr marL="0" indent="0">
              <a:buNone/>
            </a:pPr>
            <a:r>
              <a:rPr lang="en-US"/>
              <a:t>	that influenced a thought or epiphany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Recurring theme or motif in your life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Family</a:t>
            </a:r>
            <a:br>
              <a:rPr lang="en-US"/>
            </a:br>
            <a:r>
              <a:rPr lang="en-US"/>
              <a:t>	background, relationships</a:t>
            </a:r>
          </a:p>
        </p:txBody>
      </p:sp>
      <p:pic>
        <p:nvPicPr>
          <p:cNvPr id="10242" name="Picture 2" descr="C:\Program Files\Microsoft Office\MEDIA\CAGCAT10\j030091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352800"/>
            <a:ext cx="2819400" cy="267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2303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F957A27-9A4F-3585-D796-645CE9193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How to fix fused/run-on sentences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540EB3D-748D-7555-9FDC-B2774E2A03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70025" y="2209800"/>
            <a:ext cx="6988175" cy="36576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/>
              <a:t>Add a period between the two independent clauses.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/>
              <a:t>Add a semi-colon between the two independent clauses.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/>
              <a:t>Add a comma and a coordinating conjunction between the two independent clauses.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/>
              <a:t>Add a subordinating conjunction between the two independent clauses.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/>
              <a:t>Add a subordinating conjunction in the beginning of the sentence, and add a comma between the two independent clauses. </a:t>
            </a:r>
          </a:p>
        </p:txBody>
      </p:sp>
      <p:sp>
        <p:nvSpPr>
          <p:cNvPr id="22532" name="Slide Number Placeholder 5">
            <a:extLst>
              <a:ext uri="{FF2B5EF4-FFF2-40B4-BE49-F238E27FC236}">
                <a16:creationId xmlns:a16="http://schemas.microsoft.com/office/drawing/2014/main" id="{2AD3B1D8-2FF7-DAFB-2437-E03BCD2C66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fld id="{B4BA78DF-3916-994E-97BB-0FA626A28F1D}" type="slidenum">
              <a:rPr lang="en-US" altLang="en-US">
                <a:latin typeface="Times New Roman" panose="02020603050405020304" pitchFamily="18" charset="0"/>
              </a:rPr>
              <a:pPr/>
              <a:t>40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C8873D5-D918-7270-DA82-ED64B681E8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Proofread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9535509-9009-EC4F-8F7E-6C4F84C4E7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800" dirty="0"/>
              <a:t>1) Do all of your sentences have subject/verbs/complete thoughts?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800" dirty="0"/>
              <a:t>2)Look at your commas. Are they all in the right place? Do they, at ANY TIME, combine TWO sentences?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800" dirty="0"/>
              <a:t>3) Do your sentences make sense? Are they jumbled together?</a:t>
            </a:r>
          </a:p>
        </p:txBody>
      </p:sp>
      <p:sp>
        <p:nvSpPr>
          <p:cNvPr id="24580" name="Slide Number Placeholder 5">
            <a:extLst>
              <a:ext uri="{FF2B5EF4-FFF2-40B4-BE49-F238E27FC236}">
                <a16:creationId xmlns:a16="http://schemas.microsoft.com/office/drawing/2014/main" id="{38C7FA92-21B9-22DA-C6E3-8A153D5C28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fld id="{18870A97-75BA-7D46-82B4-B4E16D0E1160}" type="slidenum">
              <a:rPr lang="en-US" altLang="en-US">
                <a:latin typeface="Times New Roman" panose="02020603050405020304" pitchFamily="18" charset="0"/>
              </a:rPr>
              <a:pPr/>
              <a:t>41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D1EC1-CB81-82BD-EEF6-443586C85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E7788-1FFF-1D33-A113-511F3426B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719070"/>
            <a:ext cx="8465365" cy="4878282"/>
          </a:xfrm>
        </p:spPr>
        <p:txBody>
          <a:bodyPr>
            <a:noAutofit/>
          </a:bodyPr>
          <a:lstStyle/>
          <a:p>
            <a:endParaRPr lang="en-GB" sz="2400" dirty="0"/>
          </a:p>
          <a:p>
            <a:r>
              <a:rPr lang="en-GB" sz="2400" dirty="0"/>
              <a:t>The higher the density of a text, the harder the text is to read </a:t>
            </a:r>
          </a:p>
          <a:p>
            <a:pPr lvl="1"/>
            <a:endParaRPr lang="en-GB" sz="2000" dirty="0"/>
          </a:p>
          <a:p>
            <a:r>
              <a:rPr lang="en-GB" sz="2400" dirty="0"/>
              <a:t>Lexical density can be defined as a percentage by the following formula: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Lexical Density = (number of content words / total number of words) X 100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D276E7-A5F4-58A2-7047-7C5C89423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Complexity</a:t>
            </a:r>
          </a:p>
        </p:txBody>
      </p:sp>
    </p:spTree>
    <p:extLst>
      <p:ext uri="{BB962C8B-B14F-4D97-AF65-F5344CB8AC3E}">
        <p14:creationId xmlns:p14="http://schemas.microsoft.com/office/powerpoint/2010/main" val="6108976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E45F1-B2DD-CC47-616F-7B50D535D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F4360-E35C-3E76-179C-8E35182B6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badi" panose="020F0502020204030204" pitchFamily="34" charset="0"/>
              </a:rPr>
              <a:t>Strategies for Eliminating Wordiness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6002A-D4A7-FE04-CE0A-A92B532E3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28" y="1772816"/>
            <a:ext cx="8496944" cy="4680520"/>
          </a:xfrm>
        </p:spPr>
        <p:txBody>
          <a:bodyPr>
            <a:noAutofit/>
          </a:bodyPr>
          <a:lstStyle/>
          <a:p>
            <a:r>
              <a:rPr lang="en-GB" sz="2400" dirty="0">
                <a:latin typeface="Abadi" panose="020F0502020204030204" pitchFamily="34" charset="0"/>
              </a:rPr>
              <a:t>You can eliminate wordiness in your writing:</a:t>
            </a:r>
          </a:p>
          <a:p>
            <a:pPr lvl="1"/>
            <a:endParaRPr lang="en-GB" sz="1600" dirty="0">
              <a:latin typeface="Abadi" panose="020F0502020204030204" pitchFamily="34" charset="0"/>
            </a:endParaRPr>
          </a:p>
          <a:p>
            <a:pPr lvl="1"/>
            <a:r>
              <a:rPr lang="en-GB" sz="1800" dirty="0">
                <a:latin typeface="Abadi" panose="020F0502020204030204" pitchFamily="34" charset="0"/>
              </a:rPr>
              <a:t>Mark sections of your writing that you struggled to produce</a:t>
            </a:r>
          </a:p>
          <a:p>
            <a:pPr lvl="1"/>
            <a:r>
              <a:rPr lang="en-GB" sz="1800" dirty="0">
                <a:latin typeface="Abadi" panose="020F0502020204030204" pitchFamily="34" charset="0"/>
              </a:rPr>
              <a:t>Pass through your paper once, focusing only on eliminating unnecessary and repetitive language</a:t>
            </a:r>
          </a:p>
          <a:p>
            <a:pPr lvl="1"/>
            <a:r>
              <a:rPr lang="en-GB" sz="1800" dirty="0">
                <a:latin typeface="Abadi" panose="020F0502020204030204" pitchFamily="34" charset="0"/>
              </a:rPr>
              <a:t>Remove filler phrases in your writing</a:t>
            </a:r>
          </a:p>
          <a:p>
            <a:pPr lvl="1"/>
            <a:r>
              <a:rPr lang="en-GB" sz="1800" dirty="0">
                <a:latin typeface="Abadi" panose="020F0502020204030204" pitchFamily="34" charset="0"/>
              </a:rPr>
              <a:t>Before editing, give yourself a breather</a:t>
            </a:r>
          </a:p>
          <a:p>
            <a:pPr lvl="1"/>
            <a:r>
              <a:rPr lang="en-GB" sz="1800" dirty="0">
                <a:latin typeface="Abadi" panose="020F0502020204030204" pitchFamily="34" charset="0"/>
              </a:rPr>
              <a:t>Learn what wordiness and repetition patterns are typical of your writing, and edit with those patterns in mind</a:t>
            </a:r>
          </a:p>
          <a:p>
            <a:endParaRPr lang="en-GB" sz="2000" dirty="0">
              <a:latin typeface="Abad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4389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DF73B-BCFD-F6E1-1BF3-80472029A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9E019-A9A3-F20A-63B4-F238D626F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Precision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481A3-A951-DD90-05F7-87CA2ED15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9" y="1719070"/>
            <a:ext cx="8465364" cy="4878282"/>
          </a:xfrm>
        </p:spPr>
        <p:txBody>
          <a:bodyPr>
            <a:normAutofit/>
          </a:bodyPr>
          <a:lstStyle/>
          <a:p>
            <a:r>
              <a:rPr lang="en-GB" sz="2400" dirty="0"/>
              <a:t>In academic writing you need to be precise when you use information, dates or figures</a:t>
            </a:r>
          </a:p>
          <a:p>
            <a:endParaRPr lang="en-GB" sz="2400" dirty="0"/>
          </a:p>
          <a:p>
            <a:r>
              <a:rPr lang="en-GB" sz="2400" dirty="0"/>
              <a:t>“a lot of people” or “</a:t>
            </a:r>
            <a:r>
              <a:rPr lang="en-GB" sz="2400" dirty="0">
                <a:solidFill>
                  <a:srgbClr val="FF0000"/>
                </a:solidFill>
              </a:rPr>
              <a:t>50 million people</a:t>
            </a:r>
            <a:r>
              <a:rPr lang="en-GB" sz="2400" dirty="0"/>
              <a:t>”</a:t>
            </a:r>
          </a:p>
          <a:p>
            <a:endParaRPr lang="en-GB" sz="2400" dirty="0"/>
          </a:p>
          <a:p>
            <a:r>
              <a:rPr lang="en-GB" sz="2400" dirty="0"/>
              <a:t>“the past” or “</a:t>
            </a:r>
            <a:r>
              <a:rPr lang="en-GB" sz="2400" dirty="0">
                <a:solidFill>
                  <a:srgbClr val="FF0000"/>
                </a:solidFill>
              </a:rPr>
              <a:t>from 1964 to 1997</a:t>
            </a:r>
            <a:r>
              <a:rPr lang="en-GB" sz="2400" dirty="0"/>
              <a:t>”</a:t>
            </a:r>
          </a:p>
          <a:p>
            <a:endParaRPr lang="en-GB" sz="2400" dirty="0"/>
          </a:p>
          <a:p>
            <a:r>
              <a:rPr lang="en-GB" sz="2400" dirty="0"/>
              <a:t>“recently” or “</a:t>
            </a:r>
            <a:r>
              <a:rPr lang="en-GB" sz="2400" dirty="0">
                <a:solidFill>
                  <a:srgbClr val="FF0000"/>
                </a:solidFill>
              </a:rPr>
              <a:t>during the last 12 years</a:t>
            </a:r>
            <a:r>
              <a:rPr lang="en-GB" sz="2400" dirty="0"/>
              <a:t>”, or “</a:t>
            </a:r>
            <a:r>
              <a:rPr lang="en-GB" sz="2400" dirty="0">
                <a:solidFill>
                  <a:srgbClr val="FF0000"/>
                </a:solidFill>
              </a:rPr>
              <a:t>since 1997</a:t>
            </a:r>
            <a:r>
              <a:rPr lang="en-GB" sz="2400" dirty="0"/>
              <a:t>” </a:t>
            </a:r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93311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Writing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/>
              <a:t>Show, don’t tell.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Details, details, details.</a:t>
            </a:r>
          </a:p>
          <a:p>
            <a:pPr lvl="1">
              <a:buFont typeface="Wingdings" pitchFamily="2" charset="2"/>
              <a:buChar char="§"/>
            </a:pPr>
            <a:r>
              <a:rPr lang="en-US"/>
              <a:t>Use different senses to describe.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Write like you talk.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Use simple sentences. 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Start in the middle.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Read what you wrote out loud.</a:t>
            </a:r>
          </a:p>
        </p:txBody>
      </p:sp>
      <p:pic>
        <p:nvPicPr>
          <p:cNvPr id="5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1905000" cy="312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95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title"/>
          </p:nvPr>
        </p:nvSpPr>
        <p:spPr>
          <a:xfrm>
            <a:off x="1981200" y="1447800"/>
            <a:ext cx="64770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Easy Steps to a Great Thesis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/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Source: _A Writer's Reference_  by Diana Hacker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415637" y="475014"/>
            <a:ext cx="7599198" cy="1378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 thesis statement can be: 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idx="1"/>
          </p:nvPr>
        </p:nvSpPr>
        <p:spPr>
          <a:xfrm>
            <a:off x="213757" y="2015732"/>
            <a:ext cx="8704612" cy="3791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◻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answer to a question that you have posed</a:t>
            </a:r>
            <a:endParaRPr sz="2800" dirty="0"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◻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solution for a problem you have identified</a:t>
            </a:r>
            <a:endParaRPr sz="2800" dirty="0"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◻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statement that takes a position on a debatable topic</a:t>
            </a:r>
            <a:endParaRPr sz="2800" b="1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 sz="4000" b="1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>
            <a:spLocks noGrp="1"/>
          </p:cNvSpPr>
          <p:nvPr>
            <p:ph type="title"/>
          </p:nvPr>
        </p:nvSpPr>
        <p:spPr>
          <a:xfrm>
            <a:off x="475013" y="296884"/>
            <a:ext cx="7539821" cy="155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40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General Tips about Thesis Statements</a:t>
            </a:r>
            <a:endParaRPr dirty="0"/>
          </a:p>
        </p:txBody>
      </p:sp>
      <p:sp>
        <p:nvSpPr>
          <p:cNvPr id="103" name="Google Shape;103;p3"/>
          <p:cNvSpPr txBox="1">
            <a:spLocks noGrp="1"/>
          </p:cNvSpPr>
          <p:nvPr>
            <p:ph idx="1"/>
          </p:nvPr>
        </p:nvSpPr>
        <p:spPr>
          <a:xfrm>
            <a:off x="225631" y="2015733"/>
            <a:ext cx="8573985" cy="360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190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statement that contains the essay’s topic and point(s)</a:t>
            </a:r>
            <a:endParaRPr dirty="0"/>
          </a:p>
          <a:p>
            <a:pPr marL="319087" marR="0" lvl="0" indent="-319087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Gives the reader a sense of what the essay will be about</a:t>
            </a:r>
            <a:endParaRPr dirty="0"/>
          </a:p>
          <a:p>
            <a:pPr marL="319087" marR="0" lvl="0" indent="-319087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Usually comes at the end of the introduction</a:t>
            </a:r>
            <a:endParaRPr dirty="0"/>
          </a:p>
          <a:p>
            <a:pPr marL="319087" marR="0" lvl="0" indent="-319087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thesis statements are only one sentence</a:t>
            </a:r>
            <a:endParaRPr dirty="0"/>
          </a:p>
          <a:p>
            <a:pPr marL="319087" marR="0" lvl="0" indent="-319087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Must be a complete sentence </a:t>
            </a:r>
            <a:endParaRPr dirty="0"/>
          </a:p>
          <a:p>
            <a:pPr marL="319087" marR="0" lvl="0" indent="-319087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Everything in the essay must support the thesis. </a:t>
            </a:r>
            <a:endParaRPr dirty="0"/>
          </a:p>
          <a:p>
            <a:pPr marL="319087" marR="0" lvl="0" indent="-319087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 paragraph should follow this format:</a:t>
            </a:r>
            <a:endParaRPr dirty="0"/>
          </a:p>
          <a:p>
            <a:pPr marL="639762" marR="0" lvl="1" indent="-28416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70"/>
              <a:buFont typeface="Noto Sans Symbols"/>
              <a:buChar char="⬜"/>
            </a:pPr>
            <a:r>
              <a:rPr lang="en-US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Attention getter (commonly known as a “hook”)</a:t>
            </a:r>
            <a:endParaRPr dirty="0"/>
          </a:p>
          <a:p>
            <a:pPr marL="639762" marR="0" lvl="1" indent="-28416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70"/>
              <a:buFont typeface="Noto Sans Symbols"/>
              <a:buChar char="⬜"/>
            </a:pPr>
            <a:r>
              <a:rPr lang="en-US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Introduce the topic</a:t>
            </a:r>
            <a:endParaRPr dirty="0"/>
          </a:p>
          <a:p>
            <a:pPr marL="639762" marR="0" lvl="1" indent="-28416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70"/>
              <a:buFont typeface="Noto Sans Symbols"/>
              <a:buChar char="⬜"/>
            </a:pPr>
            <a:r>
              <a:rPr lang="en-US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 the thesis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617517" y="201882"/>
            <a:ext cx="7397317" cy="1651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are the Roles of a Thesis? </a:t>
            </a:r>
            <a:endParaRPr dirty="0"/>
          </a:p>
        </p:txBody>
      </p:sp>
      <p:sp>
        <p:nvSpPr>
          <p:cNvPr id="109" name="Google Shape;109;p4"/>
          <p:cNvSpPr txBox="1">
            <a:spLocks noGrp="1"/>
          </p:cNvSpPr>
          <p:nvPr>
            <p:ph idx="1"/>
          </p:nvPr>
        </p:nvSpPr>
        <p:spPr>
          <a:xfrm>
            <a:off x="486888" y="2015733"/>
            <a:ext cx="8348354" cy="3625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9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It can assert an argument, explain a topic, and/or analyze an issue. </a:t>
            </a:r>
            <a:endParaRPr sz="2900" b="1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9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It is specific in presenting the writer's position.</a:t>
            </a:r>
            <a:endParaRPr sz="2900" b="1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9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It limits both scope and topic of the paper. </a:t>
            </a:r>
            <a:endParaRPr sz="2900" b="1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9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It captures the reader's interest and focuses that interest on the topic.</a:t>
            </a:r>
            <a:endParaRPr sz="2900" b="1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 sz="2900" b="1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1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2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2066</Words>
  <Application>Microsoft Macintosh PowerPoint</Application>
  <PresentationFormat>On-screen Show (4:3)</PresentationFormat>
  <Paragraphs>233</Paragraphs>
  <Slides>44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Arial</vt:lpstr>
      <vt:lpstr>Abadi</vt:lpstr>
      <vt:lpstr>Noto Sans Symbols</vt:lpstr>
      <vt:lpstr>Times New Roman</vt:lpstr>
      <vt:lpstr>Calibri</vt:lpstr>
      <vt:lpstr>Wingdings</vt:lpstr>
      <vt:lpstr>Gill Sans MT</vt:lpstr>
      <vt:lpstr>Gallery</vt:lpstr>
      <vt:lpstr>1_Gallery</vt:lpstr>
      <vt:lpstr>2_Gallery</vt:lpstr>
      <vt:lpstr>What is a memoir?</vt:lpstr>
      <vt:lpstr>Memoir vs. Autobiography</vt:lpstr>
      <vt:lpstr>Memoir vs. Diary</vt:lpstr>
      <vt:lpstr>Memoir Topics</vt:lpstr>
      <vt:lpstr>Writing Tips</vt:lpstr>
      <vt:lpstr>Easy Steps to a Great Thesis</vt:lpstr>
      <vt:lpstr>A thesis statement can be: </vt:lpstr>
      <vt:lpstr>General Tips about Thesis Statements</vt:lpstr>
      <vt:lpstr>What are the Roles of a Thesis? </vt:lpstr>
      <vt:lpstr>Kinds of Thesis Statements: Persuasive*</vt:lpstr>
      <vt:lpstr>Kinds of Thesis Statements: Analytical*</vt:lpstr>
      <vt:lpstr>Kinds of Thesis Statements: Expository*</vt:lpstr>
      <vt:lpstr>Ways of Constructing Thesis Statements: The List (Essay Map)</vt:lpstr>
      <vt:lpstr>Ways of Constructing Thesis Statements: The Umbrella ** PREFERED METHOD**</vt:lpstr>
      <vt:lpstr>Thesis Don’ts</vt:lpstr>
      <vt:lpstr>Academic Writing</vt:lpstr>
      <vt:lpstr>Complexity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Fragments, Comma Splices, and Run-on sentences</vt:lpstr>
      <vt:lpstr>Fragments</vt:lpstr>
      <vt:lpstr>Examples of fragments</vt:lpstr>
      <vt:lpstr>4. How to fix fragments:     make a complete sentence / add a complete thought </vt:lpstr>
      <vt:lpstr>Comma splices</vt:lpstr>
      <vt:lpstr>Examples of comma splices</vt:lpstr>
      <vt:lpstr>How to fix those comma splices</vt:lpstr>
      <vt:lpstr>Fixing the errors</vt:lpstr>
      <vt:lpstr>Fused sentences (known as Run-on sentences)</vt:lpstr>
      <vt:lpstr>Examples of fused/run-on sentences</vt:lpstr>
      <vt:lpstr>How to fix fused/run-on sentences</vt:lpstr>
      <vt:lpstr>Proofread</vt:lpstr>
      <vt:lpstr>Complexity</vt:lpstr>
      <vt:lpstr>Strategies for Eliminating Wordiness</vt:lpstr>
      <vt:lpstr>Precision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Karina Camacho</cp:lastModifiedBy>
  <cp:revision>2</cp:revision>
  <dcterms:modified xsi:type="dcterms:W3CDTF">2025-09-04T01:17:02Z</dcterms:modified>
</cp:coreProperties>
</file>