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3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35"/>
    <p:restoredTop sz="90920"/>
  </p:normalViewPr>
  <p:slideViewPr>
    <p:cSldViewPr>
      <p:cViewPr>
        <p:scale>
          <a:sx n="94" d="100"/>
          <a:sy n="94" d="100"/>
        </p:scale>
        <p:origin x="2256" y="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4D0E82-1318-B647-2E86-68C92635E2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F224F-ADDD-CBCF-E22E-A90E6C4A66B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587D00-5F9C-8E44-AB95-D1412A66C047}" type="datetimeFigureOut">
              <a:rPr lang="en-US"/>
              <a:pPr>
                <a:defRPr/>
              </a:pPr>
              <a:t>9/22/25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406F352-D28E-DD63-BEEB-27BE25C634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CA9BC91-5374-C872-5B5A-3AF85B629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82E8D-4696-B4C6-DCDE-93F8BC304D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D0157-E4E7-6840-9E23-FCFD4B321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114356A-D55C-584D-8496-818D145BC9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65A445D1-1113-DDA9-51FD-9004929617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7ABC7404-AA1C-B8E9-9EC5-3D6DD88EE0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7DCB31BF-B59D-8E2B-F64D-BC4E208FD9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ED6FFA-7A4E-2E40-9FF8-68F2D810DF15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B573C3C-2CEF-A50E-98F9-4B5AED4FA2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9196FC85-C182-F5D6-6B46-69164A3BD3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0D92FA6-9C30-60EB-09DF-D7C35F874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C4BC89-7A2E-CF4C-B3D8-9FCB5C748638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18AD58A6-677D-EB9F-8FEB-6C986171DB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85E80E8-BA7C-DE86-2DB3-E6E6538558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678859BE-B0E6-01DC-2369-6CF41BC74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694863-DEA3-9A44-A4D6-D2451BE6AD1D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4A553B9D-87AE-76BD-0F1E-7FCB5559FF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BAEAB8B6-6D8E-2971-0AD1-9748E34762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96521FA-0C5F-E398-3A5A-DC1AA489B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0FA9F6-1903-C548-AF7F-0AD1901D7E4D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7E449026-5C85-3874-EC24-4908D9D36F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A4A20D10-6E69-AD0E-9A83-65709BE60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647F1C16-6557-593B-0C15-88E8334C0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D432E7-2302-E149-ABFA-387B3B42EAFE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EF99CA5-90D7-5E9C-66B1-5DB86678D0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058C7F9-CB93-988E-E594-55D8ED5340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71F6F98-72E1-3DBC-131C-4AD2CD1C7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BB3A1E-E385-464C-A543-4C794BACD859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08335B9B-ABDE-D8D4-94A3-D718AB95DD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17E25D05-AC2D-AC7A-89B3-889C69F2AA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7F7A4833-7C22-042F-5828-8BCA75039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CAFCE5-20D5-064F-9FBE-11467CC2B659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E32B37CE-B010-0056-C7DA-AF08AC61BF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D0F5C9B-28B8-A5D1-6446-7F7BED49CE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8947D8C-6461-3E25-B93E-3BB16EFCD0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AC29FC-6923-D24C-AC3B-76DF04C92CB2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65227F60-1D7F-C6DC-8C3A-95C13872C1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DC5C4EB8-E731-7AF8-8EDE-6B91E801FF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9EAE9372-CB7E-C30F-D617-97F264BC3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C65FB1-1559-E74D-B7DA-5C4463A46CE7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2E30-DB3B-1544-9F2F-FFA2BC1AD7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797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00C0-3099-AC49-8F6A-60840A617B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13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3C4C-94D0-644D-BB77-E5C0136415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41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07DC3AE-213B-7D89-F6E2-3F99CD547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8D389A2-3A00-DFB6-F127-48408BC6EF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4FE9E6C-E3C4-6FDF-91B9-F0C6A9AF0A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EBD49-9ED3-6446-839A-78EF61AAF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46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C11D-1BE9-2648-8DC8-A43D0A64FE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7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75FF-332F-014F-9FC1-F9403EE151A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142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4616-5EEB-F249-A685-0B043E4DB4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82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B2CA-2048-EB44-BDB1-6E0D37E6C8D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0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FF3-2D4C-594F-B1EC-3866D07116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32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0445-CF00-3D42-AC4D-EE0D2966EE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71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A012-72CB-4845-BAD8-189ACB018C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64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EE52-C9D7-E649-BC24-7651909852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66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210B2CA-2048-EB44-BDB1-6E0D37E6C8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42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32528896-E99B-3C12-DC92-AC1A612BF0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Sentences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6CB3BF7-5F9B-D70F-1FED-85514041B1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A6CBB-C5F9-10CC-F86E-F6B875DC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FC8BC-10D3-E74B-A2E2-289D00668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250"/>
            <a:ext cx="9177867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7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55122-871F-3AF0-9127-CDC9B494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52656C-AAE8-B65E-A119-03B22A3D9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250"/>
            <a:ext cx="9177867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2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AED6-6C33-7240-ABA5-20CEBDC6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873CD-41C2-EC4E-401F-1346BA67B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0424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07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5A51F-4A88-FB04-1C74-780F0405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CAA88-D52E-29BD-6184-084EDA75E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0424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9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8B34C-419F-FD32-756A-BB1D53A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ECC60-7E03-6A93-4169-406FFEE17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0424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79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A6E8-E323-E48A-22DA-4B5F1121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95E35-9D0D-EE76-A851-1C508CFA4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13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0A9B7-9B7D-220F-95C0-7005E62D2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A1B2E-6E8B-01FF-798E-7F7F66378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250"/>
            <a:ext cx="9177867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62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37FC1-10CD-84CF-C8C6-FCC6B37F1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F60AC-83A0-FBDE-49DB-4F3F95394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250"/>
            <a:ext cx="9177867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8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7B8C-B05F-5807-B1F7-00AC26E93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92632-4AD8-E50F-0C0B-365A459DD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250"/>
            <a:ext cx="9177867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5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B6BB-8F12-3695-E7F9-A11A94949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7AD72-650E-DFE2-2BAC-20C1A48A1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0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ACF13DA-5043-34C9-C669-E9E33A906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Sentences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CF986CA5-5D12-B6A2-84FF-A6ABD498A0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Sentences are classified according to the number and kinds of clauses they contain. There are four types:</a:t>
            </a:r>
          </a:p>
          <a:p>
            <a:pPr lvl="1" eaLnBrk="1" hangingPunct="1"/>
            <a:r>
              <a:rPr lang="en-US" altLang="en-US"/>
              <a:t>Simple</a:t>
            </a:r>
          </a:p>
          <a:p>
            <a:pPr lvl="1" eaLnBrk="1" hangingPunct="1"/>
            <a:r>
              <a:rPr lang="en-US" altLang="en-US"/>
              <a:t>Complex</a:t>
            </a:r>
          </a:p>
          <a:p>
            <a:pPr lvl="1" eaLnBrk="1" hangingPunct="1"/>
            <a:r>
              <a:rPr lang="en-US" altLang="en-US"/>
              <a:t>Compound</a:t>
            </a:r>
          </a:p>
          <a:p>
            <a:pPr lvl="1" eaLnBrk="1" hangingPunct="1"/>
            <a:r>
              <a:rPr lang="en-US" altLang="en-US"/>
              <a:t>Compound-Complex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5EAFF-AE8E-6EC3-ADCF-623D65F3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B30896-1EBA-4F47-0787-616A2BCE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12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19D24-F36D-F8BF-AECA-952C03CB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67F28-728E-BFF5-B59E-7D325A865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0424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0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ADBB829-F978-CE6B-1EAB-C9BA6932E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Sentences</a:t>
            </a:r>
          </a:p>
        </p:txBody>
      </p:sp>
      <p:sp>
        <p:nvSpPr>
          <p:cNvPr id="97283" name="Text Box 3">
            <a:extLst>
              <a:ext uri="{FF2B5EF4-FFF2-40B4-BE49-F238E27FC236}">
                <a16:creationId xmlns:a16="http://schemas.microsoft.com/office/drawing/2014/main" id="{B543B1E7-972D-C28E-4ACA-C2E611646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908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The Simple Sentence</a:t>
            </a:r>
          </a:p>
        </p:txBody>
      </p:sp>
      <p:sp>
        <p:nvSpPr>
          <p:cNvPr id="97284" name="Text Box 4">
            <a:extLst>
              <a:ext uri="{FF2B5EF4-FFF2-40B4-BE49-F238E27FC236}">
                <a16:creationId xmlns:a16="http://schemas.microsoft.com/office/drawing/2014/main" id="{1A86C5F5-611E-765B-C374-1DBB647E0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05200"/>
            <a:ext cx="647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A simple sentence has only one independent clause and no subordinate clauses.</a:t>
            </a:r>
          </a:p>
        </p:txBody>
      </p:sp>
      <p:sp>
        <p:nvSpPr>
          <p:cNvPr id="97285" name="Text Box 5">
            <a:extLst>
              <a:ext uri="{FF2B5EF4-FFF2-40B4-BE49-F238E27FC236}">
                <a16:creationId xmlns:a16="http://schemas.microsoft.com/office/drawing/2014/main" id="{68CD4C46-4CCF-17D2-8FD3-E0CF83151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9530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The runner won the race easily.</a:t>
            </a:r>
          </a:p>
        </p:txBody>
      </p:sp>
      <p:sp>
        <p:nvSpPr>
          <p:cNvPr id="97286" name="Line 6">
            <a:extLst>
              <a:ext uri="{FF2B5EF4-FFF2-40B4-BE49-F238E27FC236}">
                <a16:creationId xmlns:a16="http://schemas.microsoft.com/office/drawing/2014/main" id="{B6E6A75B-47D8-71C2-D066-570267A67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410200"/>
            <a:ext cx="41148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87" name="Text Box 7">
            <a:extLst>
              <a:ext uri="{FF2B5EF4-FFF2-40B4-BE49-F238E27FC236}">
                <a16:creationId xmlns:a16="http://schemas.microsoft.com/office/drawing/2014/main" id="{4781B07A-F09A-ADC0-195D-7361BDD64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id="{C2270B1C-3243-B993-34EE-5434398E1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97289" name="Text Box 9">
            <a:extLst>
              <a:ext uri="{FF2B5EF4-FFF2-40B4-BE49-F238E27FC236}">
                <a16:creationId xmlns:a16="http://schemas.microsoft.com/office/drawing/2014/main" id="{3FD6E641-BE5B-5AB8-C62F-2572E3942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648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DO</a:t>
            </a:r>
          </a:p>
        </p:txBody>
      </p:sp>
      <p:sp>
        <p:nvSpPr>
          <p:cNvPr id="97290" name="Text Box 10">
            <a:extLst>
              <a:ext uri="{FF2B5EF4-FFF2-40B4-BE49-F238E27FC236}">
                <a16:creationId xmlns:a16="http://schemas.microsoft.com/office/drawing/2014/main" id="{66B873BD-AA2D-17FB-095C-5EC814A40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648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ADV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utoUpdateAnimBg="0"/>
      <p:bldP spid="97284" grpId="0" autoUpdateAnimBg="0"/>
      <p:bldP spid="97285" grpId="0" autoUpdateAnimBg="0"/>
      <p:bldP spid="97287" grpId="0" autoUpdateAnimBg="0"/>
      <p:bldP spid="97288" grpId="0" autoUpdateAnimBg="0"/>
      <p:bldP spid="97289" grpId="0" autoUpdateAnimBg="0"/>
      <p:bldP spid="9729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038EEEB-6540-6F19-B785-BD56A4E49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Sentences</a:t>
            </a:r>
          </a:p>
        </p:txBody>
      </p:sp>
      <p:sp>
        <p:nvSpPr>
          <p:cNvPr id="98307" name="Text Box 3">
            <a:extLst>
              <a:ext uri="{FF2B5EF4-FFF2-40B4-BE49-F238E27FC236}">
                <a16:creationId xmlns:a16="http://schemas.microsoft.com/office/drawing/2014/main" id="{67915CA2-0CD3-F985-BB66-4698CA6E8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908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The Compound Sentence</a:t>
            </a: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239E0FCA-CEE4-0F8B-0359-F911AFF3F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05200"/>
            <a:ext cx="701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A compound sentence has two or more independent clauses and no subordinate clauses.</a:t>
            </a:r>
          </a:p>
        </p:txBody>
      </p:sp>
      <p:sp>
        <p:nvSpPr>
          <p:cNvPr id="98309" name="Text Box 5">
            <a:extLst>
              <a:ext uri="{FF2B5EF4-FFF2-40B4-BE49-F238E27FC236}">
                <a16:creationId xmlns:a16="http://schemas.microsoft.com/office/drawing/2014/main" id="{0091A564-60D0-6C35-5853-1780CE3C7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953000"/>
            <a:ext cx="8458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/>
              <a:t>The runner trained for many months, so he won the race easily.</a:t>
            </a:r>
          </a:p>
        </p:txBody>
      </p:sp>
      <p:sp>
        <p:nvSpPr>
          <p:cNvPr id="98310" name="Line 6">
            <a:extLst>
              <a:ext uri="{FF2B5EF4-FFF2-40B4-BE49-F238E27FC236}">
                <a16:creationId xmlns:a16="http://schemas.microsoft.com/office/drawing/2014/main" id="{6F2D8D6B-5CE4-9411-61AD-70E0DA5336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5410200"/>
            <a:ext cx="43434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11" name="Text Box 7">
            <a:extLst>
              <a:ext uri="{FF2B5EF4-FFF2-40B4-BE49-F238E27FC236}">
                <a16:creationId xmlns:a16="http://schemas.microsoft.com/office/drawing/2014/main" id="{FF6B2BFC-5C35-1899-D9AE-3E486DF32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98312" name="Text Box 8">
            <a:extLst>
              <a:ext uri="{FF2B5EF4-FFF2-40B4-BE49-F238E27FC236}">
                <a16:creationId xmlns:a16="http://schemas.microsoft.com/office/drawing/2014/main" id="{DC41B44A-D85D-1673-DA58-3E888B80E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98313" name="Text Box 9">
            <a:extLst>
              <a:ext uri="{FF2B5EF4-FFF2-40B4-BE49-F238E27FC236}">
                <a16:creationId xmlns:a16="http://schemas.microsoft.com/office/drawing/2014/main" id="{2F8B3E55-9495-CE47-7BBF-C1ACDD050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648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DO</a:t>
            </a:r>
          </a:p>
        </p:txBody>
      </p:sp>
      <p:sp>
        <p:nvSpPr>
          <p:cNvPr id="98314" name="Text Box 10">
            <a:extLst>
              <a:ext uri="{FF2B5EF4-FFF2-40B4-BE49-F238E27FC236}">
                <a16:creationId xmlns:a16="http://schemas.microsoft.com/office/drawing/2014/main" id="{F9574174-0B2A-9362-434F-C56557CE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648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ADV</a:t>
            </a:r>
          </a:p>
        </p:txBody>
      </p:sp>
      <p:sp>
        <p:nvSpPr>
          <p:cNvPr id="98315" name="Line 11">
            <a:extLst>
              <a:ext uri="{FF2B5EF4-FFF2-40B4-BE49-F238E27FC236}">
                <a16:creationId xmlns:a16="http://schemas.microsoft.com/office/drawing/2014/main" id="{F7D67152-39B7-6587-5A9E-7CFFA001F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410200"/>
            <a:ext cx="27432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16" name="Text Box 12">
            <a:extLst>
              <a:ext uri="{FF2B5EF4-FFF2-40B4-BE49-F238E27FC236}">
                <a16:creationId xmlns:a16="http://schemas.microsoft.com/office/drawing/2014/main" id="{A429E37C-BBA8-4F5F-EAD8-12BC2CC36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98317" name="Text Box 13">
            <a:extLst>
              <a:ext uri="{FF2B5EF4-FFF2-40B4-BE49-F238E27FC236}">
                <a16:creationId xmlns:a16="http://schemas.microsoft.com/office/drawing/2014/main" id="{3C0C7B01-7612-C0B3-B612-51E3A193F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98318" name="Text Box 14">
            <a:extLst>
              <a:ext uri="{FF2B5EF4-FFF2-40B4-BE49-F238E27FC236}">
                <a16:creationId xmlns:a16="http://schemas.microsoft.com/office/drawing/2014/main" id="{43232E0F-381A-1272-C372-D3E621B8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648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ADV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  <p:bldP spid="98308" grpId="0" autoUpdateAnimBg="0"/>
      <p:bldP spid="98309" grpId="0" autoUpdateAnimBg="0"/>
      <p:bldP spid="98311" grpId="0" autoUpdateAnimBg="0"/>
      <p:bldP spid="98312" grpId="0" autoUpdateAnimBg="0"/>
      <p:bldP spid="98313" grpId="0" autoUpdateAnimBg="0"/>
      <p:bldP spid="98314" grpId="0" autoUpdateAnimBg="0"/>
      <p:bldP spid="98316" grpId="0" autoUpdateAnimBg="0"/>
      <p:bldP spid="98317" grpId="0" autoUpdateAnimBg="0"/>
      <p:bldP spid="9831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74B2B9B-F058-2C6C-4D5C-704D6C8A9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Sentences</a:t>
            </a: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D98E7BB2-F877-19E5-3988-A6714B503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908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The Complex Sentence</a:t>
            </a:r>
          </a:p>
        </p:txBody>
      </p:sp>
      <p:sp>
        <p:nvSpPr>
          <p:cNvPr id="99332" name="Text Box 4">
            <a:extLst>
              <a:ext uri="{FF2B5EF4-FFF2-40B4-BE49-F238E27FC236}">
                <a16:creationId xmlns:a16="http://schemas.microsoft.com/office/drawing/2014/main" id="{24891E1E-13E3-C5BC-3A00-D1E051BB0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05200"/>
            <a:ext cx="701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A complex sentence has one independent clause and one or more subordinate clauses.</a:t>
            </a:r>
          </a:p>
        </p:txBody>
      </p:sp>
      <p:sp>
        <p:nvSpPr>
          <p:cNvPr id="99333" name="Text Box 5">
            <a:extLst>
              <a:ext uri="{FF2B5EF4-FFF2-40B4-BE49-F238E27FC236}">
                <a16:creationId xmlns:a16="http://schemas.microsoft.com/office/drawing/2014/main" id="{B53213F3-7F00-92D5-8D5D-67294A21E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610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/>
              <a:t>The runner, who had trained for many months, won the race easily.</a:t>
            </a:r>
          </a:p>
        </p:txBody>
      </p:sp>
      <p:sp>
        <p:nvSpPr>
          <p:cNvPr id="99334" name="Line 6">
            <a:extLst>
              <a:ext uri="{FF2B5EF4-FFF2-40B4-BE49-F238E27FC236}">
                <a16:creationId xmlns:a16="http://schemas.microsoft.com/office/drawing/2014/main" id="{8B963F63-6DE9-01E9-3996-F04A53BBD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410200"/>
            <a:ext cx="12954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35" name="Text Box 7">
            <a:extLst>
              <a:ext uri="{FF2B5EF4-FFF2-40B4-BE49-F238E27FC236}">
                <a16:creationId xmlns:a16="http://schemas.microsoft.com/office/drawing/2014/main" id="{11D24944-B161-B0BC-01AE-DA43C0740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99336" name="Text Box 8">
            <a:extLst>
              <a:ext uri="{FF2B5EF4-FFF2-40B4-BE49-F238E27FC236}">
                <a16:creationId xmlns:a16="http://schemas.microsoft.com/office/drawing/2014/main" id="{8C05F6CA-F322-BEAB-FC06-CBDDD5D4A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99337" name="Text Box 9">
            <a:extLst>
              <a:ext uri="{FF2B5EF4-FFF2-40B4-BE49-F238E27FC236}">
                <a16:creationId xmlns:a16="http://schemas.microsoft.com/office/drawing/2014/main" id="{9DA422AC-B2C5-784F-1710-18D270A0A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648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DO</a:t>
            </a:r>
          </a:p>
        </p:txBody>
      </p:sp>
      <p:sp>
        <p:nvSpPr>
          <p:cNvPr id="99338" name="Text Box 10">
            <a:extLst>
              <a:ext uri="{FF2B5EF4-FFF2-40B4-BE49-F238E27FC236}">
                <a16:creationId xmlns:a16="http://schemas.microsoft.com/office/drawing/2014/main" id="{691CB90D-3890-9B30-5085-A31D762F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648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ADV</a:t>
            </a:r>
          </a:p>
        </p:txBody>
      </p:sp>
      <p:sp>
        <p:nvSpPr>
          <p:cNvPr id="99339" name="Line 11">
            <a:extLst>
              <a:ext uri="{FF2B5EF4-FFF2-40B4-BE49-F238E27FC236}">
                <a16:creationId xmlns:a16="http://schemas.microsoft.com/office/drawing/2014/main" id="{BFFF9583-BFEA-BD1C-B3CB-7CF5E52855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410200"/>
            <a:ext cx="22098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40" name="Text Box 12">
            <a:extLst>
              <a:ext uri="{FF2B5EF4-FFF2-40B4-BE49-F238E27FC236}">
                <a16:creationId xmlns:a16="http://schemas.microsoft.com/office/drawing/2014/main" id="{FFE5C705-CF4F-8E2C-7A69-6FFEC7DCE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99341" name="Text Box 13">
            <a:extLst>
              <a:ext uri="{FF2B5EF4-FFF2-40B4-BE49-F238E27FC236}">
                <a16:creationId xmlns:a16="http://schemas.microsoft.com/office/drawing/2014/main" id="{51116D52-E676-F7F7-6098-88C87055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99342" name="Text Box 14">
            <a:extLst>
              <a:ext uri="{FF2B5EF4-FFF2-40B4-BE49-F238E27FC236}">
                <a16:creationId xmlns:a16="http://schemas.microsoft.com/office/drawing/2014/main" id="{6EFE7B2E-3C9F-0E48-5D68-F426F23F3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48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ADV</a:t>
            </a:r>
          </a:p>
        </p:txBody>
      </p:sp>
      <p:sp>
        <p:nvSpPr>
          <p:cNvPr id="99343" name="Line 15">
            <a:extLst>
              <a:ext uri="{FF2B5EF4-FFF2-40B4-BE49-F238E27FC236}">
                <a16:creationId xmlns:a16="http://schemas.microsoft.com/office/drawing/2014/main" id="{947CA19A-AEF3-F7B9-0142-ABB620271E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410200"/>
            <a:ext cx="4038600" cy="0"/>
          </a:xfrm>
          <a:prstGeom prst="line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utoUpdateAnimBg="0"/>
      <p:bldP spid="99332" grpId="0" autoUpdateAnimBg="0"/>
      <p:bldP spid="99333" grpId="0" autoUpdateAnimBg="0"/>
      <p:bldP spid="99335" grpId="0" autoUpdateAnimBg="0"/>
      <p:bldP spid="99336" grpId="0" autoUpdateAnimBg="0"/>
      <p:bldP spid="99337" grpId="0" autoUpdateAnimBg="0"/>
      <p:bldP spid="99338" grpId="0" autoUpdateAnimBg="0"/>
      <p:bldP spid="99340" grpId="0" autoUpdateAnimBg="0"/>
      <p:bldP spid="99341" grpId="0" autoUpdateAnimBg="0"/>
      <p:bldP spid="9934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51A2FAA-8596-0338-DD0A-2978BB7B8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Sentences</a:t>
            </a: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D75A8475-B22F-5E3F-5FF7-28010533B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90800"/>
            <a:ext cx="754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The Compound-Complex Sentence</a:t>
            </a:r>
          </a:p>
        </p:txBody>
      </p:sp>
      <p:sp>
        <p:nvSpPr>
          <p:cNvPr id="100356" name="Text Box 4">
            <a:extLst>
              <a:ext uri="{FF2B5EF4-FFF2-40B4-BE49-F238E27FC236}">
                <a16:creationId xmlns:a16="http://schemas.microsoft.com/office/drawing/2014/main" id="{2AC5789A-E045-EE62-E9FD-C3657C596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505200"/>
            <a:ext cx="731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A compound-complex sentence has two independent clauses and one or more subordinate clauses.</a:t>
            </a:r>
          </a:p>
        </p:txBody>
      </p:sp>
      <p:sp>
        <p:nvSpPr>
          <p:cNvPr id="100357" name="Text Box 5">
            <a:extLst>
              <a:ext uri="{FF2B5EF4-FFF2-40B4-BE49-F238E27FC236}">
                <a16:creationId xmlns:a16="http://schemas.microsoft.com/office/drawing/2014/main" id="{6E37B5E6-C7E9-1548-91CF-3A95AE479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6106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/>
              <a:t>The runner, who had trained for many months, won the race easily,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/>
              <a:t> but she did not attain a personal best.</a:t>
            </a:r>
          </a:p>
        </p:txBody>
      </p:sp>
      <p:sp>
        <p:nvSpPr>
          <p:cNvPr id="100358" name="Line 6">
            <a:extLst>
              <a:ext uri="{FF2B5EF4-FFF2-40B4-BE49-F238E27FC236}">
                <a16:creationId xmlns:a16="http://schemas.microsoft.com/office/drawing/2014/main" id="{85989590-343B-E331-85D6-92345BEBE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410200"/>
            <a:ext cx="12954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59" name="Text Box 7">
            <a:extLst>
              <a:ext uri="{FF2B5EF4-FFF2-40B4-BE49-F238E27FC236}">
                <a16:creationId xmlns:a16="http://schemas.microsoft.com/office/drawing/2014/main" id="{9C73994B-7361-269B-B0BC-70238B705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648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100360" name="Text Box 8">
            <a:extLst>
              <a:ext uri="{FF2B5EF4-FFF2-40B4-BE49-F238E27FC236}">
                <a16:creationId xmlns:a16="http://schemas.microsoft.com/office/drawing/2014/main" id="{CD8E906E-110B-8FBB-3D44-EB57D8CBE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648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100361" name="Text Box 9">
            <a:extLst>
              <a:ext uri="{FF2B5EF4-FFF2-40B4-BE49-F238E27FC236}">
                <a16:creationId xmlns:a16="http://schemas.microsoft.com/office/drawing/2014/main" id="{F62ECC30-BD3C-97E7-972E-2F2B2AE25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6482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DO</a:t>
            </a: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A41543B5-D5EC-9BAC-D079-4AA56E218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648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ADV</a:t>
            </a:r>
          </a:p>
        </p:txBody>
      </p:sp>
      <p:sp>
        <p:nvSpPr>
          <p:cNvPr id="100363" name="Line 11">
            <a:extLst>
              <a:ext uri="{FF2B5EF4-FFF2-40B4-BE49-F238E27FC236}">
                <a16:creationId xmlns:a16="http://schemas.microsoft.com/office/drawing/2014/main" id="{72252584-46B1-1CFE-D6CF-EAEFBA94C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410200"/>
            <a:ext cx="22098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64" name="Text Box 12">
            <a:extLst>
              <a:ext uri="{FF2B5EF4-FFF2-40B4-BE49-F238E27FC236}">
                <a16:creationId xmlns:a16="http://schemas.microsoft.com/office/drawing/2014/main" id="{BF0544F0-453C-CD43-8883-B7E274A96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648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100365" name="Text Box 13">
            <a:extLst>
              <a:ext uri="{FF2B5EF4-FFF2-40B4-BE49-F238E27FC236}">
                <a16:creationId xmlns:a16="http://schemas.microsoft.com/office/drawing/2014/main" id="{198B920C-610C-6B7D-51B2-7AC3239FB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648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100366" name="Text Box 14">
            <a:extLst>
              <a:ext uri="{FF2B5EF4-FFF2-40B4-BE49-F238E27FC236}">
                <a16:creationId xmlns:a16="http://schemas.microsoft.com/office/drawing/2014/main" id="{5AA762BE-1E90-35C9-A0C8-8F9584EA8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48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ADV</a:t>
            </a:r>
          </a:p>
        </p:txBody>
      </p:sp>
      <p:sp>
        <p:nvSpPr>
          <p:cNvPr id="100367" name="Line 15">
            <a:extLst>
              <a:ext uri="{FF2B5EF4-FFF2-40B4-BE49-F238E27FC236}">
                <a16:creationId xmlns:a16="http://schemas.microsoft.com/office/drawing/2014/main" id="{2989FF7D-5D79-6696-C592-EC5DDB6290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410200"/>
            <a:ext cx="4038600" cy="0"/>
          </a:xfrm>
          <a:prstGeom prst="line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68" name="Line 16">
            <a:extLst>
              <a:ext uri="{FF2B5EF4-FFF2-40B4-BE49-F238E27FC236}">
                <a16:creationId xmlns:a16="http://schemas.microsoft.com/office/drawing/2014/main" id="{4CD75F9E-BCCE-5B38-9054-0170D6BDD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867400"/>
            <a:ext cx="40386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69" name="Text Box 17">
            <a:extLst>
              <a:ext uri="{FF2B5EF4-FFF2-40B4-BE49-F238E27FC236}">
                <a16:creationId xmlns:a16="http://schemas.microsoft.com/office/drawing/2014/main" id="{8A8F4151-3E35-A4EE-8F8D-4A04DC711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257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100370" name="Text Box 18">
            <a:extLst>
              <a:ext uri="{FF2B5EF4-FFF2-40B4-BE49-F238E27FC236}">
                <a16:creationId xmlns:a16="http://schemas.microsoft.com/office/drawing/2014/main" id="{A23A5939-E2C3-EC90-CB65-166808F32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257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100371" name="Text Box 19">
            <a:extLst>
              <a:ext uri="{FF2B5EF4-FFF2-40B4-BE49-F238E27FC236}">
                <a16:creationId xmlns:a16="http://schemas.microsoft.com/office/drawing/2014/main" id="{4723FD51-E47F-3B37-5BB6-E97E64274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2578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  <p:bldP spid="100356" grpId="0" autoUpdateAnimBg="0"/>
      <p:bldP spid="100357" grpId="0" autoUpdateAnimBg="0"/>
      <p:bldP spid="100359" grpId="0" autoUpdateAnimBg="0"/>
      <p:bldP spid="100360" grpId="0" autoUpdateAnimBg="0"/>
      <p:bldP spid="100361" grpId="0" autoUpdateAnimBg="0"/>
      <p:bldP spid="100362" grpId="0" autoUpdateAnimBg="0"/>
      <p:bldP spid="100364" grpId="0" autoUpdateAnimBg="0"/>
      <p:bldP spid="100365" grpId="0" autoUpdateAnimBg="0"/>
      <p:bldP spid="100366" grpId="0" autoUpdateAnimBg="0"/>
      <p:bldP spid="100369" grpId="0" autoUpdateAnimBg="0"/>
      <p:bldP spid="100370" grpId="0" autoUpdateAnimBg="0"/>
      <p:bldP spid="10037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965B911-F49B-A7A4-AEF3-6F1F49A3D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Sentences</a:t>
            </a:r>
          </a:p>
        </p:txBody>
      </p:sp>
      <p:graphicFrame>
        <p:nvGraphicFramePr>
          <p:cNvPr id="102613" name="Group 213">
            <a:extLst>
              <a:ext uri="{FF2B5EF4-FFF2-40B4-BE49-F238E27FC236}">
                <a16:creationId xmlns:a16="http://schemas.microsoft.com/office/drawing/2014/main" id="{C0768225-A3F1-A343-EC1A-8DF61F4B9AFF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066800" y="2743200"/>
          <a:ext cx="7772400" cy="3908426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Type of sentence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Independent Clauses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Subordinate Clauses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Simple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One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None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Compound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Two or more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None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Complex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One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One or more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Compound-Complex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Two or more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One or more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441" name="Text Box 41">
            <a:extLst>
              <a:ext uri="{FF2B5EF4-FFF2-40B4-BE49-F238E27FC236}">
                <a16:creationId xmlns:a16="http://schemas.microsoft.com/office/drawing/2014/main" id="{51D35277-B376-BE9F-D6A2-0B5BCF7FE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812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/>
              <a:t>It may be helpful to remember them in this way: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C4BD6AC-36C4-8EAA-89AE-02393327D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Sentences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07B29B41-A431-0FAC-AB2C-0AF567525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5146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/>
              <a:t>Identify the sentence type in the following:</a:t>
            </a:r>
          </a:p>
        </p:txBody>
      </p:sp>
      <p:sp>
        <p:nvSpPr>
          <p:cNvPr id="103428" name="Text Box 4">
            <a:extLst>
              <a:ext uri="{FF2B5EF4-FFF2-40B4-BE49-F238E27FC236}">
                <a16:creationId xmlns:a16="http://schemas.microsoft.com/office/drawing/2014/main" id="{BADE0F99-A19C-1C08-69BD-767E43294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5814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She smiled sweetly, and he grinned shyly.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C73F71CC-D0B4-7F34-CFD0-EBC1B6CE9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581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Compound</a:t>
            </a:r>
          </a:p>
        </p:txBody>
      </p:sp>
      <p:sp>
        <p:nvSpPr>
          <p:cNvPr id="103431" name="Line 7">
            <a:extLst>
              <a:ext uri="{FF2B5EF4-FFF2-40B4-BE49-F238E27FC236}">
                <a16:creationId xmlns:a16="http://schemas.microsoft.com/office/drawing/2014/main" id="{701A43FA-D291-9CAB-9510-4A5F5A9292F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038600"/>
            <a:ext cx="24384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32" name="Line 8">
            <a:extLst>
              <a:ext uri="{FF2B5EF4-FFF2-40B4-BE49-F238E27FC236}">
                <a16:creationId xmlns:a16="http://schemas.microsoft.com/office/drawing/2014/main" id="{27EB8552-8145-287C-F291-DCF25C5978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038600"/>
            <a:ext cx="21336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1F527D1B-6F94-6F8C-4F6D-742278A4F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2672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Mary and Tom agreed to meet after school.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406EB971-AC47-1F64-B301-3B945F1C8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267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Simple</a:t>
            </a:r>
          </a:p>
        </p:txBody>
      </p:sp>
      <p:sp>
        <p:nvSpPr>
          <p:cNvPr id="103435" name="Line 11">
            <a:extLst>
              <a:ext uri="{FF2B5EF4-FFF2-40B4-BE49-F238E27FC236}">
                <a16:creationId xmlns:a16="http://schemas.microsoft.com/office/drawing/2014/main" id="{013D282A-6DF7-2DE4-3184-D87E2D80C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4724400"/>
            <a:ext cx="56388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A0D86650-B35D-3B1B-8AB5-B91D48C78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105400"/>
            <a:ext cx="79248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I had a poor background, and the subject was quite difficult; however, the teacher explained the concepts very clearly.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D21DCA3D-F8A2-3993-4978-00D4531AF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019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Compound</a:t>
            </a:r>
          </a:p>
        </p:txBody>
      </p:sp>
      <p:sp>
        <p:nvSpPr>
          <p:cNvPr id="103438" name="Line 14">
            <a:extLst>
              <a:ext uri="{FF2B5EF4-FFF2-40B4-BE49-F238E27FC236}">
                <a16:creationId xmlns:a16="http://schemas.microsoft.com/office/drawing/2014/main" id="{47D09190-595C-0AF1-B0AB-DE5D2933B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5638800"/>
            <a:ext cx="32004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39" name="Line 15">
            <a:extLst>
              <a:ext uri="{FF2B5EF4-FFF2-40B4-BE49-F238E27FC236}">
                <a16:creationId xmlns:a16="http://schemas.microsoft.com/office/drawing/2014/main" id="{1C47DD88-B7E1-7E89-BD67-7378FDEE6A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638800"/>
            <a:ext cx="28194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40" name="Line 16">
            <a:extLst>
              <a:ext uri="{FF2B5EF4-FFF2-40B4-BE49-F238E27FC236}">
                <a16:creationId xmlns:a16="http://schemas.microsoft.com/office/drawing/2014/main" id="{7BC9E9CF-B37C-86ED-3684-A23D30C9C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6019800"/>
            <a:ext cx="9144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41" name="Line 17">
            <a:extLst>
              <a:ext uri="{FF2B5EF4-FFF2-40B4-BE49-F238E27FC236}">
                <a16:creationId xmlns:a16="http://schemas.microsoft.com/office/drawing/2014/main" id="{80392E9D-B03C-CDD4-B42D-D600B4AB9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6019800"/>
            <a:ext cx="47244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42" name="Line 18">
            <a:extLst>
              <a:ext uri="{FF2B5EF4-FFF2-40B4-BE49-F238E27FC236}">
                <a16:creationId xmlns:a16="http://schemas.microsoft.com/office/drawing/2014/main" id="{69C5F7CC-BCF6-08C8-FD43-743B9B4EA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6477000"/>
            <a:ext cx="13716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  <p:bldP spid="103428" grpId="0" autoUpdateAnimBg="0"/>
      <p:bldP spid="103429" grpId="0" autoUpdateAnimBg="0"/>
      <p:bldP spid="103433" grpId="0" autoUpdateAnimBg="0"/>
      <p:bldP spid="103434" grpId="0" autoUpdateAnimBg="0"/>
      <p:bldP spid="103436" grpId="0" autoUpdateAnimBg="0"/>
      <p:bldP spid="10343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9DBD9A9-0546-6A5F-283D-29ECB7BAF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Sentences</a:t>
            </a:r>
          </a:p>
        </p:txBody>
      </p:sp>
      <p:sp>
        <p:nvSpPr>
          <p:cNvPr id="104451" name="Text Box 3">
            <a:extLst>
              <a:ext uri="{FF2B5EF4-FFF2-40B4-BE49-F238E27FC236}">
                <a16:creationId xmlns:a16="http://schemas.microsoft.com/office/drawing/2014/main" id="{265464F6-5C8C-F964-426B-28506FC51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5146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/>
              <a:t>Identify the sentence type in the following:</a:t>
            </a:r>
          </a:p>
        </p:txBody>
      </p:sp>
      <p:sp>
        <p:nvSpPr>
          <p:cNvPr id="104452" name="Text Box 4">
            <a:extLst>
              <a:ext uri="{FF2B5EF4-FFF2-40B4-BE49-F238E27FC236}">
                <a16:creationId xmlns:a16="http://schemas.microsoft.com/office/drawing/2014/main" id="{0FDC1647-57A7-FA67-B9DF-1F950B990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5814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Because the store was closed, we returned home.</a:t>
            </a:r>
          </a:p>
        </p:txBody>
      </p:sp>
      <p:sp>
        <p:nvSpPr>
          <p:cNvPr id="104453" name="Text Box 5">
            <a:extLst>
              <a:ext uri="{FF2B5EF4-FFF2-40B4-BE49-F238E27FC236}">
                <a16:creationId xmlns:a16="http://schemas.microsoft.com/office/drawing/2014/main" id="{8B141889-606D-0C54-2DB1-7F06EFEC3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417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Complex</a:t>
            </a:r>
          </a:p>
        </p:txBody>
      </p:sp>
      <p:sp>
        <p:nvSpPr>
          <p:cNvPr id="104454" name="Line 6">
            <a:extLst>
              <a:ext uri="{FF2B5EF4-FFF2-40B4-BE49-F238E27FC236}">
                <a16:creationId xmlns:a16="http://schemas.microsoft.com/office/drawing/2014/main" id="{5A71622D-5472-D23C-02C8-E4F6AA6005B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038600"/>
            <a:ext cx="3886200" cy="0"/>
          </a:xfrm>
          <a:prstGeom prst="line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55" name="Line 7">
            <a:extLst>
              <a:ext uri="{FF2B5EF4-FFF2-40B4-BE49-F238E27FC236}">
                <a16:creationId xmlns:a16="http://schemas.microsoft.com/office/drawing/2014/main" id="{BC2AE3E9-604C-05B7-E9EE-1F24F9EB5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038600"/>
            <a:ext cx="24384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57" name="Text Box 9">
            <a:extLst>
              <a:ext uri="{FF2B5EF4-FFF2-40B4-BE49-F238E27FC236}">
                <a16:creationId xmlns:a16="http://schemas.microsoft.com/office/drawing/2014/main" id="{EF6D4F08-2B97-776E-4C29-15F9EADB2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9436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Complex</a:t>
            </a:r>
          </a:p>
        </p:txBody>
      </p:sp>
      <p:sp>
        <p:nvSpPr>
          <p:cNvPr id="104458" name="Line 10">
            <a:extLst>
              <a:ext uri="{FF2B5EF4-FFF2-40B4-BE49-F238E27FC236}">
                <a16:creationId xmlns:a16="http://schemas.microsoft.com/office/drawing/2014/main" id="{E4906A2A-B37F-2C82-3154-CEDAE5C5C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800600"/>
            <a:ext cx="47244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59" name="Text Box 11">
            <a:extLst>
              <a:ext uri="{FF2B5EF4-FFF2-40B4-BE49-F238E27FC236}">
                <a16:creationId xmlns:a16="http://schemas.microsoft.com/office/drawing/2014/main" id="{1323B6C9-A22F-4957-C02B-E9E67BC67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267200"/>
            <a:ext cx="7924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The old prospector was discouraged; however, when I suggested giving up, he was indignant.</a:t>
            </a:r>
          </a:p>
        </p:txBody>
      </p:sp>
      <p:sp>
        <p:nvSpPr>
          <p:cNvPr id="104460" name="Text Box 12">
            <a:extLst>
              <a:ext uri="{FF2B5EF4-FFF2-40B4-BE49-F238E27FC236}">
                <a16:creationId xmlns:a16="http://schemas.microsoft.com/office/drawing/2014/main" id="{036401C7-5E23-FBC0-2999-EF4652AEC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876800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Compound-complex</a:t>
            </a:r>
          </a:p>
        </p:txBody>
      </p:sp>
      <p:sp>
        <p:nvSpPr>
          <p:cNvPr id="104462" name="Line 14">
            <a:extLst>
              <a:ext uri="{FF2B5EF4-FFF2-40B4-BE49-F238E27FC236}">
                <a16:creationId xmlns:a16="http://schemas.microsoft.com/office/drawing/2014/main" id="{B1C74112-9200-E0BF-DC70-85CA5C7C0E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181600"/>
            <a:ext cx="22098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4" name="Line 16">
            <a:extLst>
              <a:ext uri="{FF2B5EF4-FFF2-40B4-BE49-F238E27FC236}">
                <a16:creationId xmlns:a16="http://schemas.microsoft.com/office/drawing/2014/main" id="{E5231295-9AE6-874B-71CA-92C1E9FC302E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6324600"/>
            <a:ext cx="25908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6" name="Line 18">
            <a:extLst>
              <a:ext uri="{FF2B5EF4-FFF2-40B4-BE49-F238E27FC236}">
                <a16:creationId xmlns:a16="http://schemas.microsoft.com/office/drawing/2014/main" id="{E356F808-AA41-84F8-0CBE-0FF44AAAC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4800600"/>
            <a:ext cx="914400" cy="0"/>
          </a:xfrm>
          <a:prstGeom prst="line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7" name="Line 19">
            <a:extLst>
              <a:ext uri="{FF2B5EF4-FFF2-40B4-BE49-F238E27FC236}">
                <a16:creationId xmlns:a16="http://schemas.microsoft.com/office/drawing/2014/main" id="{5CAA1C35-90D0-E04E-5F1F-DB47DEB36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5181600"/>
            <a:ext cx="2743200" cy="0"/>
          </a:xfrm>
          <a:prstGeom prst="line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8" name="Text Box 20">
            <a:extLst>
              <a:ext uri="{FF2B5EF4-FFF2-40B4-BE49-F238E27FC236}">
                <a16:creationId xmlns:a16="http://schemas.microsoft.com/office/drawing/2014/main" id="{9C1659DF-CC35-174E-C67A-75F3AD70B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502275"/>
            <a:ext cx="830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Although my friends were lost for a while, they eventually found the restaurant that you recommended.</a:t>
            </a:r>
          </a:p>
        </p:txBody>
      </p:sp>
      <p:sp>
        <p:nvSpPr>
          <p:cNvPr id="104469" name="Line 21">
            <a:extLst>
              <a:ext uri="{FF2B5EF4-FFF2-40B4-BE49-F238E27FC236}">
                <a16:creationId xmlns:a16="http://schemas.microsoft.com/office/drawing/2014/main" id="{BBAC46E3-2B3B-EAA5-2C87-7C6AB683C9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943600"/>
            <a:ext cx="19812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70" name="Line 22">
            <a:extLst>
              <a:ext uri="{FF2B5EF4-FFF2-40B4-BE49-F238E27FC236}">
                <a16:creationId xmlns:a16="http://schemas.microsoft.com/office/drawing/2014/main" id="{5ED33C1A-7932-AAA4-40B9-8F64590509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5943600"/>
            <a:ext cx="5562600" cy="0"/>
          </a:xfrm>
          <a:prstGeom prst="line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71" name="Line 23">
            <a:extLst>
              <a:ext uri="{FF2B5EF4-FFF2-40B4-BE49-F238E27FC236}">
                <a16:creationId xmlns:a16="http://schemas.microsoft.com/office/drawing/2014/main" id="{4BCC02A1-1EDA-BA9A-5EC9-F2AC9059A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6324600"/>
            <a:ext cx="3048000" cy="0"/>
          </a:xfrm>
          <a:prstGeom prst="line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utoUpdateAnimBg="0"/>
      <p:bldP spid="104452" grpId="0" autoUpdateAnimBg="0"/>
      <p:bldP spid="104453" grpId="0" autoUpdateAnimBg="0"/>
      <p:bldP spid="104457" grpId="0" autoUpdateAnimBg="0"/>
      <p:bldP spid="104459" grpId="0" autoUpdateAnimBg="0"/>
      <p:bldP spid="104460" grpId="0" autoUpdateAnimBg="0"/>
      <p:bldP spid="104468" grpId="0" autoUpdateAnimBg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532</TotalTime>
  <Words>362</Words>
  <Application>Microsoft Macintosh PowerPoint</Application>
  <PresentationFormat>On-screen Show (4:3)</PresentationFormat>
  <Paragraphs>94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Tahoma</vt:lpstr>
      <vt:lpstr>Arial</vt:lpstr>
      <vt:lpstr>Wingdings</vt:lpstr>
      <vt:lpstr>Calibri</vt:lpstr>
      <vt:lpstr>Parcel</vt:lpstr>
      <vt:lpstr>Types of Sentences</vt:lpstr>
      <vt:lpstr>Types of Sentences</vt:lpstr>
      <vt:lpstr>Types of Sentences</vt:lpstr>
      <vt:lpstr>Types of Sentences</vt:lpstr>
      <vt:lpstr>Types of Sentences</vt:lpstr>
      <vt:lpstr>Types of Sentences</vt:lpstr>
      <vt:lpstr>Types of Sentences</vt:lpstr>
      <vt:lpstr>Types of Sentences</vt:lpstr>
      <vt:lpstr>Types of Sentences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Lakeside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Sentences</dc:title>
  <dc:creator>Garner</dc:creator>
  <cp:lastModifiedBy>Karina Camacho</cp:lastModifiedBy>
  <cp:revision>20</cp:revision>
  <cp:lastPrinted>1601-01-01T00:00:00Z</cp:lastPrinted>
  <dcterms:created xsi:type="dcterms:W3CDTF">2005-01-27T16:21:20Z</dcterms:created>
  <dcterms:modified xsi:type="dcterms:W3CDTF">2025-09-22T13:23:26Z</dcterms:modified>
</cp:coreProperties>
</file>