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29"/>
  </p:notesMasterIdLst>
  <p:sldIdLst>
    <p:sldId id="256" r:id="rId2"/>
    <p:sldId id="282" r:id="rId3"/>
    <p:sldId id="257" r:id="rId4"/>
    <p:sldId id="262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9"/>
    <p:restoredTop sz="94694"/>
  </p:normalViewPr>
  <p:slideViewPr>
    <p:cSldViewPr snapToGrid="0">
      <p:cViewPr varScale="1">
        <p:scale>
          <a:sx n="107" d="100"/>
          <a:sy n="107" d="100"/>
        </p:scale>
        <p:origin x="128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EB7D3-463D-324D-824C-A6DF71E67E99}" type="datetimeFigureOut">
              <a:rPr lang="en-US" smtClean="0"/>
              <a:t>9/7/25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53764-F2DB-AF47-B190-BACD4A5F3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5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4A345B3D-EC1B-6313-2E39-4D475A0C55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5BC13DA9-3108-26E1-43AD-78CC834855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9434FE86-680E-64FD-8A2D-C3E9B22CA8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6ADAED-F59C-0045-A641-FE2FD192FD37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D7C1C302-B7A1-F4A0-60AD-F608B6F8C4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097765A8-8834-359A-5973-E396934D0E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EBA97121-DB42-C142-C175-F69820F16F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2A24AD-A653-5F4B-8969-A4D42F7BA87A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695EB21C-0BA6-19EF-CDFA-6297555260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0A46E578-1C7E-64D2-D4FD-F1B62303C5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A5E68E77-E018-7591-2BD5-96F1727AA8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7CD8CA-45E8-3C4C-9478-7A9DEF62EC6A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3574168D-547D-780C-030C-8280E14B5F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9B48EEC3-7076-6FA8-2050-3ED65C850D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AAC992AE-BCBF-227C-C953-DB8979CFE3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93151C-400E-2243-8783-8AAF0CD334D4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82342B21-93C8-9DF3-D7CD-5851F4BD38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FCF8DFC1-3A05-B8FC-EE3D-35C9618563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6C928C00-01A9-30A9-9F2F-EE27416EDE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F05D6E-D98B-E248-9434-30A1C432448C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BB367C58-D8DE-ACAE-81D4-1B1C5C969B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DD18D97D-812F-F392-9F17-3AABB322B3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11E5803-8F92-A046-A49F-5AA5673715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316FC0-8B56-4146-A09A-E987B51F0984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791ADBF2-14D7-028F-865C-D84286EDB1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0104E031-17B9-FDAE-F35F-6B299D4320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D03364B1-7201-4D41-A47F-64994B023B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7C4309-FEF5-7B41-A5BF-520BA0BC19BC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808EFD58-1F55-0F96-FB09-8DB393AD02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75B44AB4-71AF-F0D0-929D-0C006A600C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E432C97C-DCF1-6952-29F6-649A3D6898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1FB0FC-3FAA-3547-8410-8ECE4DCC5DA0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0D86C3DD-B515-B345-4742-079F5A994E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F63A1C12-538C-7810-79D4-97502B867E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7BE3BEFE-C8F3-B4F6-25FA-26AFEE4D1C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ECE0F0-D20E-B84D-BC39-7A23C16F776A}" type="slidenum">
              <a:rPr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1390280-5873-1C44-890A-79EDFACB2860}" type="datetimeFigureOut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AD6BBDF-D25A-2F42-A31E-B626094293C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42840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0280-5873-1C44-890A-79EDFACB2860}" type="datetimeFigureOut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6BBDF-D25A-2F42-A31E-B62609429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30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0280-5873-1C44-890A-79EDFACB2860}" type="datetimeFigureOut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6BBDF-D25A-2F42-A31E-B62609429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30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76917" y="2017713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ACCCDBF-EBA2-04E9-7685-8D72A436C7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C88DEB6-EBAE-215E-0394-BA00E37654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4854CC4-B9D1-E32B-AC57-2B540DF7DD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B0178-5E8D-F541-8CB8-75B7416299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003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0280-5873-1C44-890A-79EDFACB2860}" type="datetimeFigureOut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6BBDF-D25A-2F42-A31E-B62609429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8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390280-5873-1C44-890A-79EDFACB2860}" type="datetimeFigureOut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D6BBDF-D25A-2F42-A31E-B626094293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69827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0280-5873-1C44-890A-79EDFACB2860}" type="datetimeFigureOut">
              <a:rPr lang="en-US" smtClean="0"/>
              <a:t>9/7/25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6BBDF-D25A-2F42-A31E-B62609429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3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0280-5873-1C44-890A-79EDFACB2860}" type="datetimeFigureOut">
              <a:rPr lang="en-US" smtClean="0"/>
              <a:t>9/7/25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6BBDF-D25A-2F42-A31E-B62609429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8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0280-5873-1C44-890A-79EDFACB2860}" type="datetimeFigureOut">
              <a:rPr lang="en-US" smtClean="0"/>
              <a:t>9/7/25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6BBDF-D25A-2F42-A31E-B62609429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0280-5873-1C44-890A-79EDFACB2860}" type="datetimeFigureOut">
              <a:rPr lang="en-US" smtClean="0"/>
              <a:t>9/7/25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6BBDF-D25A-2F42-A31E-B62609429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9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390280-5873-1C44-890A-79EDFACB2860}" type="datetimeFigureOut">
              <a:rPr lang="en-US" smtClean="0"/>
              <a:t>9/7/25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D6BBDF-D25A-2F42-A31E-B626094293C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497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390280-5873-1C44-890A-79EDFACB2860}" type="datetimeFigureOut">
              <a:rPr lang="en-US" smtClean="0"/>
              <a:t>9/7/25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D6BBDF-D25A-2F42-A31E-B626094293C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8303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1390280-5873-1C44-890A-79EDFACB2860}" type="datetimeFigureOut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AD6BBDF-D25A-2F42-A31E-B626094293C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892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55227-D5B8-5321-11BB-15287BF169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makes a sentence?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02587-38F2-5732-7CA3-EBB4060713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23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DC2A-5E63-6636-C353-D19B56611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 Clause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3EC5D-6C98-66BD-EE00-D58ECA27D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noun clause is a dependent clause that works like a noun.</a:t>
            </a:r>
          </a:p>
          <a:p>
            <a:endParaRPr lang="en-US" dirty="0"/>
          </a:p>
          <a:p>
            <a:r>
              <a:rPr lang="en-US" dirty="0"/>
              <a:t>You can find it as a subject or object.</a:t>
            </a:r>
          </a:p>
          <a:p>
            <a:endParaRPr lang="en-US" dirty="0"/>
          </a:p>
          <a:p>
            <a:r>
              <a:rPr lang="en-US" dirty="0"/>
              <a:t>As a subject: What she wrote is interesting.</a:t>
            </a:r>
          </a:p>
          <a:p>
            <a:endParaRPr lang="en-US" dirty="0"/>
          </a:p>
          <a:p>
            <a:r>
              <a:rPr lang="en-US" dirty="0"/>
              <a:t>As an object: I read what she wrote.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1B2850-E723-97E1-D7EA-D8985D0AE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88021"/>
            <a:ext cx="12332044" cy="6936775"/>
          </a:xfrm>
        </p:spPr>
      </p:pic>
    </p:spTree>
    <p:extLst>
      <p:ext uri="{BB962C8B-B14F-4D97-AF65-F5344CB8AC3E}">
        <p14:creationId xmlns:p14="http://schemas.microsoft.com/office/powerpoint/2010/main" val="3325408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DF16A-08D6-5A97-0260-461C1E314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 Clauses Beginning with. .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A313E-F4EE-4BFD-A6AF-4ADA42452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763799"/>
          </a:xfrm>
        </p:spPr>
        <p:txBody>
          <a:bodyPr>
            <a:normAutofit/>
          </a:bodyPr>
          <a:lstStyle/>
          <a:p>
            <a:r>
              <a:rPr lang="en-US" dirty="0"/>
              <a:t>WHETHER OR IF</a:t>
            </a:r>
          </a:p>
          <a:p>
            <a:r>
              <a:rPr lang="en-US" dirty="0"/>
              <a:t>•I wonder if it will rain tomorrow.</a:t>
            </a:r>
          </a:p>
          <a:p>
            <a:r>
              <a:rPr lang="en-US" dirty="0"/>
              <a:t>•I wonder if it will rain tomorrow or not.</a:t>
            </a:r>
          </a:p>
          <a:p>
            <a:r>
              <a:rPr lang="en-US" dirty="0"/>
              <a:t>•I wonder whether or not Mary went to work yesterday.</a:t>
            </a:r>
          </a:p>
          <a:p>
            <a:r>
              <a:rPr lang="en-US" dirty="0"/>
              <a:t>•Whether he invites her or not is important.</a:t>
            </a:r>
          </a:p>
          <a:p>
            <a:endParaRPr lang="en-US" dirty="0"/>
          </a:p>
          <a:p>
            <a:r>
              <a:rPr lang="en-US" dirty="0"/>
              <a:t>THAT</a:t>
            </a:r>
          </a:p>
          <a:p>
            <a:r>
              <a:rPr lang="en-US" dirty="0"/>
              <a:t>That pollution affects the quality of our lives is obvious. (Subject)</a:t>
            </a:r>
          </a:p>
          <a:p>
            <a:r>
              <a:rPr lang="en-US" dirty="0"/>
              <a:t>It is obvious that pollution affects the quality of our lives.</a:t>
            </a:r>
          </a:p>
          <a:p>
            <a:r>
              <a:rPr lang="en-US" dirty="0"/>
              <a:t>(Object)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2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EB764-239B-4369-236B-43035C51C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Clauses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1BB10-125C-CF69-089F-4504E5B06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kind of dependent clause with subject and verb, but can´t stand alone as a sentence. </a:t>
            </a:r>
          </a:p>
          <a:p>
            <a:endParaRPr lang="en-US" dirty="0"/>
          </a:p>
          <a:p>
            <a:r>
              <a:rPr lang="en-US" dirty="0"/>
              <a:t>It is sometimes called an “adjective clause” because it functions like an adjective—it gives more information about a noun.</a:t>
            </a:r>
          </a:p>
          <a:p>
            <a:endParaRPr lang="en-US" dirty="0"/>
          </a:p>
          <a:p>
            <a:r>
              <a:rPr lang="en-US" dirty="0"/>
              <a:t>They always start with relative pronouns.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17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D647CF-CC2E-B873-A0AD-E9E81C901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3656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41576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B4410A-7293-0BD0-9D5F-DA18F86C7A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4884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12898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4C48B-3299-D7F4-07A3-3AB3130D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CCA380-22C7-BA22-1C31-355217E43E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900" y="40158"/>
            <a:ext cx="12067099" cy="6787743"/>
          </a:xfrm>
        </p:spPr>
      </p:pic>
    </p:spTree>
    <p:extLst>
      <p:ext uri="{BB962C8B-B14F-4D97-AF65-F5344CB8AC3E}">
        <p14:creationId xmlns:p14="http://schemas.microsoft.com/office/powerpoint/2010/main" val="3649177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A8823-BC7B-6E9F-C26E-ABA559864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Shorten Relative Clauses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BC93D-A2D0-216F-D4C0-C1988BAEE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Relative clauses with who, which, that as subject pronoun can be</a:t>
            </a:r>
          </a:p>
          <a:p>
            <a:r>
              <a:rPr lang="en-US" dirty="0"/>
              <a:t>replaced with a participle. This makes the sentence shorter and</a:t>
            </a:r>
          </a:p>
          <a:p>
            <a:r>
              <a:rPr lang="en-US" dirty="0"/>
              <a:t>easier to understand.</a:t>
            </a:r>
          </a:p>
          <a:p>
            <a:r>
              <a:rPr lang="en-US" dirty="0"/>
              <a:t>I told you about the woman who lives next door.</a:t>
            </a:r>
          </a:p>
          <a:p>
            <a:r>
              <a:rPr lang="en-US" dirty="0"/>
              <a:t>I told you about the woman living next door.</a:t>
            </a:r>
          </a:p>
          <a:p>
            <a:r>
              <a:rPr lang="en-US" dirty="0"/>
              <a:t>Do you see the cat which is lying on the roof?</a:t>
            </a:r>
          </a:p>
          <a:p>
            <a:r>
              <a:rPr lang="en-US" dirty="0"/>
              <a:t>Do you see the cat lying on the roof?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470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163FB-69F7-CDF8-FB4F-1DD25D308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59F30-7EAF-E002-1308-E4830910C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6286"/>
            <a:ext cx="10515600" cy="4870677"/>
          </a:xfrm>
        </p:spPr>
        <p:txBody>
          <a:bodyPr>
            <a:normAutofit/>
          </a:bodyPr>
          <a:lstStyle/>
          <a:p>
            <a:r>
              <a:rPr lang="en-US" dirty="0"/>
              <a:t>Spaghetti, which many of us enjoy, can be messy.</a:t>
            </a:r>
          </a:p>
          <a:p>
            <a:r>
              <a:rPr lang="en-US" dirty="0"/>
              <a:t>This is the book that everyone is talking about.</a:t>
            </a:r>
          </a:p>
          <a:p>
            <a:r>
              <a:rPr lang="en-US" dirty="0"/>
              <a:t>She wrote to the person whom she had met last month.</a:t>
            </a:r>
          </a:p>
          <a:p>
            <a:r>
              <a:rPr lang="en-US" dirty="0"/>
              <a:t>We didn’t bring the receipt, which was a big mistake.</a:t>
            </a:r>
          </a:p>
          <a:p>
            <a:r>
              <a:rPr lang="en-US" dirty="0"/>
              <a:t>I have a friend whose cat is annoying.</a:t>
            </a:r>
          </a:p>
          <a:p>
            <a:r>
              <a:rPr lang="en-US" dirty="0"/>
              <a:t>People who are clever can always find a way.</a:t>
            </a:r>
          </a:p>
          <a:p>
            <a:r>
              <a:rPr lang="en-US" dirty="0"/>
              <a:t>Grandma remembers a time when radio shows were popular.</a:t>
            </a:r>
          </a:p>
          <a:p>
            <a:r>
              <a:rPr lang="en-US" dirty="0"/>
              <a:t>Never go to a doctor whose office plants have died. - Erma Bombeck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93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C656B5BC-3A7A-7E29-A496-69C949AC37E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Types of Sentences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0C5DFB15-7046-138F-0BE8-CB0BD2F5B2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9EE39-C4D8-6EC0-C374-C4CF518C5A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TYPES </a:t>
            </a:r>
            <a:r>
              <a:rPr lang="en-US"/>
              <a:t>OF Clauses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C00FAE-BB67-BCDC-3C7E-70A0DFB29A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79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1758399-0401-005C-AF94-FCB9619A93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Types of Sentences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0EB885CB-906E-3A99-8954-B72BE9AD64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Sentences are classified according to the number and kinds of clauses they contain. There are four types:</a:t>
            </a:r>
          </a:p>
          <a:p>
            <a:pPr lvl="1" eaLnBrk="1" hangingPunct="1"/>
            <a:r>
              <a:rPr lang="en-US" altLang="en-US"/>
              <a:t>Simple</a:t>
            </a:r>
          </a:p>
          <a:p>
            <a:pPr lvl="1" eaLnBrk="1" hangingPunct="1"/>
            <a:r>
              <a:rPr lang="en-US" altLang="en-US"/>
              <a:t>Complex</a:t>
            </a:r>
          </a:p>
          <a:p>
            <a:pPr lvl="1" eaLnBrk="1" hangingPunct="1"/>
            <a:r>
              <a:rPr lang="en-US" altLang="en-US"/>
              <a:t>Compound</a:t>
            </a:r>
          </a:p>
          <a:p>
            <a:pPr lvl="1" eaLnBrk="1" hangingPunct="1"/>
            <a:r>
              <a:rPr lang="en-US" altLang="en-US"/>
              <a:t>Compound-Complex</a:t>
            </a:r>
          </a:p>
        </p:txBody>
      </p:sp>
      <p:sp>
        <p:nvSpPr>
          <p:cNvPr id="96260" name="Text Box 4">
            <a:extLst>
              <a:ext uri="{FF2B5EF4-FFF2-40B4-BE49-F238E27FC236}">
                <a16:creationId xmlns:a16="http://schemas.microsoft.com/office/drawing/2014/main" id="{815E2499-4867-3E25-1EA7-DFFD40CBE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943600"/>
            <a:ext cx="739140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Let’s look at each one of these more closely.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 autoUpdateAnimBg="0"/>
      <p:bldP spid="96260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03B05EF-8A82-EEDD-DF94-530CC27F54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Types of Sentences</a:t>
            </a:r>
          </a:p>
        </p:txBody>
      </p:sp>
      <p:sp>
        <p:nvSpPr>
          <p:cNvPr id="97283" name="Text Box 3">
            <a:extLst>
              <a:ext uri="{FF2B5EF4-FFF2-40B4-BE49-F238E27FC236}">
                <a16:creationId xmlns:a16="http://schemas.microsoft.com/office/drawing/2014/main" id="{F945B0D5-C784-FFF6-95D2-DB249199E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590800"/>
            <a:ext cx="670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/>
              <a:t>The Simple Sentence</a:t>
            </a:r>
          </a:p>
        </p:txBody>
      </p:sp>
      <p:sp>
        <p:nvSpPr>
          <p:cNvPr id="97284" name="Text Box 4">
            <a:extLst>
              <a:ext uri="{FF2B5EF4-FFF2-40B4-BE49-F238E27FC236}">
                <a16:creationId xmlns:a16="http://schemas.microsoft.com/office/drawing/2014/main" id="{B247F36D-0AD4-3AD7-5576-DB021ACC7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505201"/>
            <a:ext cx="6477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A simple sentence has only one independent clause and no subordinate clauses.</a:t>
            </a:r>
          </a:p>
        </p:txBody>
      </p:sp>
      <p:sp>
        <p:nvSpPr>
          <p:cNvPr id="97285" name="Text Box 5">
            <a:extLst>
              <a:ext uri="{FF2B5EF4-FFF2-40B4-BE49-F238E27FC236}">
                <a16:creationId xmlns:a16="http://schemas.microsoft.com/office/drawing/2014/main" id="{1F38F41F-6186-2C5B-E37B-0FAAC2423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9530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The runner won the race easily.</a:t>
            </a:r>
          </a:p>
        </p:txBody>
      </p:sp>
      <p:sp>
        <p:nvSpPr>
          <p:cNvPr id="97286" name="Line 6">
            <a:extLst>
              <a:ext uri="{FF2B5EF4-FFF2-40B4-BE49-F238E27FC236}">
                <a16:creationId xmlns:a16="http://schemas.microsoft.com/office/drawing/2014/main" id="{FCA9190C-9CE9-3AF3-8699-619B62A64C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410200"/>
            <a:ext cx="4114800" cy="0"/>
          </a:xfrm>
          <a:prstGeom prst="line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287" name="Text Box 7">
            <a:extLst>
              <a:ext uri="{FF2B5EF4-FFF2-40B4-BE49-F238E27FC236}">
                <a16:creationId xmlns:a16="http://schemas.microsoft.com/office/drawing/2014/main" id="{6DC313C4-C300-15B6-03A1-EE6E4FDA9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648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S</a:t>
            </a:r>
          </a:p>
        </p:txBody>
      </p:sp>
      <p:sp>
        <p:nvSpPr>
          <p:cNvPr id="97288" name="Text Box 8">
            <a:extLst>
              <a:ext uri="{FF2B5EF4-FFF2-40B4-BE49-F238E27FC236}">
                <a16:creationId xmlns:a16="http://schemas.microsoft.com/office/drawing/2014/main" id="{680AE1BB-ED4B-1A5B-A0FE-8B46B588E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648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V</a:t>
            </a:r>
          </a:p>
        </p:txBody>
      </p:sp>
      <p:sp>
        <p:nvSpPr>
          <p:cNvPr id="97289" name="Text Box 9">
            <a:extLst>
              <a:ext uri="{FF2B5EF4-FFF2-40B4-BE49-F238E27FC236}">
                <a16:creationId xmlns:a16="http://schemas.microsoft.com/office/drawing/2014/main" id="{C0CEE555-47D1-DFC8-80A8-C7867DBC3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648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DO</a:t>
            </a:r>
          </a:p>
        </p:txBody>
      </p:sp>
      <p:sp>
        <p:nvSpPr>
          <p:cNvPr id="97290" name="Text Box 10">
            <a:extLst>
              <a:ext uri="{FF2B5EF4-FFF2-40B4-BE49-F238E27FC236}">
                <a16:creationId xmlns:a16="http://schemas.microsoft.com/office/drawing/2014/main" id="{6F2E579C-DACD-D331-5A39-F4D4F91E4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648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ADV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autoUpdateAnimBg="0"/>
      <p:bldP spid="97284" grpId="0" autoUpdateAnimBg="0"/>
      <p:bldP spid="97285" grpId="0" autoUpdateAnimBg="0"/>
      <p:bldP spid="97287" grpId="0" autoUpdateAnimBg="0"/>
      <p:bldP spid="97288" grpId="0" autoUpdateAnimBg="0"/>
      <p:bldP spid="97289" grpId="0" autoUpdateAnimBg="0"/>
      <p:bldP spid="9729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6F2C320-8E9F-C349-355C-CFDEA508B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Types of Sentences</a:t>
            </a:r>
          </a:p>
        </p:txBody>
      </p:sp>
      <p:sp>
        <p:nvSpPr>
          <p:cNvPr id="98307" name="Text Box 3">
            <a:extLst>
              <a:ext uri="{FF2B5EF4-FFF2-40B4-BE49-F238E27FC236}">
                <a16:creationId xmlns:a16="http://schemas.microsoft.com/office/drawing/2014/main" id="{E71B5C7D-743A-729A-A45C-6411C24D4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590800"/>
            <a:ext cx="670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/>
              <a:t>The Compound Sentence</a:t>
            </a:r>
          </a:p>
        </p:txBody>
      </p:sp>
      <p:sp>
        <p:nvSpPr>
          <p:cNvPr id="98308" name="Text Box 4">
            <a:extLst>
              <a:ext uri="{FF2B5EF4-FFF2-40B4-BE49-F238E27FC236}">
                <a16:creationId xmlns:a16="http://schemas.microsoft.com/office/drawing/2014/main" id="{60CAAA04-9A0A-CD76-C24E-3528CD5CB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505201"/>
            <a:ext cx="701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A compound sentence has two or more independent clauses and no subordinate clauses.</a:t>
            </a:r>
          </a:p>
        </p:txBody>
      </p:sp>
      <p:sp>
        <p:nvSpPr>
          <p:cNvPr id="98309" name="Text Box 5">
            <a:extLst>
              <a:ext uri="{FF2B5EF4-FFF2-40B4-BE49-F238E27FC236}">
                <a16:creationId xmlns:a16="http://schemas.microsoft.com/office/drawing/2014/main" id="{8CA4376E-FBFE-E7DC-9EC9-843D90DEC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953000"/>
            <a:ext cx="8458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/>
              <a:t>The runner trained for many months, so he won the race easily.</a:t>
            </a:r>
          </a:p>
        </p:txBody>
      </p:sp>
      <p:sp>
        <p:nvSpPr>
          <p:cNvPr id="98310" name="Line 6">
            <a:extLst>
              <a:ext uri="{FF2B5EF4-FFF2-40B4-BE49-F238E27FC236}">
                <a16:creationId xmlns:a16="http://schemas.microsoft.com/office/drawing/2014/main" id="{67D532B6-7AEF-4A36-4932-ED01CF4974D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410200"/>
            <a:ext cx="4343400" cy="0"/>
          </a:xfrm>
          <a:prstGeom prst="line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11" name="Text Box 7">
            <a:extLst>
              <a:ext uri="{FF2B5EF4-FFF2-40B4-BE49-F238E27FC236}">
                <a16:creationId xmlns:a16="http://schemas.microsoft.com/office/drawing/2014/main" id="{72AF2081-ED33-697A-9E58-A621F489B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648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S</a:t>
            </a:r>
          </a:p>
        </p:txBody>
      </p:sp>
      <p:sp>
        <p:nvSpPr>
          <p:cNvPr id="98312" name="Text Box 8">
            <a:extLst>
              <a:ext uri="{FF2B5EF4-FFF2-40B4-BE49-F238E27FC236}">
                <a16:creationId xmlns:a16="http://schemas.microsoft.com/office/drawing/2014/main" id="{822A2251-F783-B42C-5BC0-6DDE267D6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648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V</a:t>
            </a:r>
          </a:p>
        </p:txBody>
      </p:sp>
      <p:sp>
        <p:nvSpPr>
          <p:cNvPr id="98313" name="Text Box 9">
            <a:extLst>
              <a:ext uri="{FF2B5EF4-FFF2-40B4-BE49-F238E27FC236}">
                <a16:creationId xmlns:a16="http://schemas.microsoft.com/office/drawing/2014/main" id="{BFFBC2BD-ACAD-461B-18EE-733CEF1D5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4648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DO</a:t>
            </a:r>
          </a:p>
        </p:txBody>
      </p:sp>
      <p:sp>
        <p:nvSpPr>
          <p:cNvPr id="98314" name="Text Box 10">
            <a:extLst>
              <a:ext uri="{FF2B5EF4-FFF2-40B4-BE49-F238E27FC236}">
                <a16:creationId xmlns:a16="http://schemas.microsoft.com/office/drawing/2014/main" id="{B280669F-9257-8336-111B-2F70FA217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4648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ADV</a:t>
            </a:r>
          </a:p>
        </p:txBody>
      </p:sp>
      <p:sp>
        <p:nvSpPr>
          <p:cNvPr id="98315" name="Line 11">
            <a:extLst>
              <a:ext uri="{FF2B5EF4-FFF2-40B4-BE49-F238E27FC236}">
                <a16:creationId xmlns:a16="http://schemas.microsoft.com/office/drawing/2014/main" id="{94513A9D-4862-69E4-66D2-97F27FF865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5410200"/>
            <a:ext cx="2743200" cy="0"/>
          </a:xfrm>
          <a:prstGeom prst="line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8316" name="Text Box 12">
            <a:extLst>
              <a:ext uri="{FF2B5EF4-FFF2-40B4-BE49-F238E27FC236}">
                <a16:creationId xmlns:a16="http://schemas.microsoft.com/office/drawing/2014/main" id="{430ED37E-E7FA-F9A9-ED35-FD44579F7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648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S</a:t>
            </a:r>
          </a:p>
        </p:txBody>
      </p:sp>
      <p:sp>
        <p:nvSpPr>
          <p:cNvPr id="98317" name="Text Box 13">
            <a:extLst>
              <a:ext uri="{FF2B5EF4-FFF2-40B4-BE49-F238E27FC236}">
                <a16:creationId xmlns:a16="http://schemas.microsoft.com/office/drawing/2014/main" id="{3184F4FE-6351-1BA3-8411-8F0BE3703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4648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V</a:t>
            </a:r>
          </a:p>
        </p:txBody>
      </p:sp>
      <p:sp>
        <p:nvSpPr>
          <p:cNvPr id="98318" name="Text Box 14">
            <a:extLst>
              <a:ext uri="{FF2B5EF4-FFF2-40B4-BE49-F238E27FC236}">
                <a16:creationId xmlns:a16="http://schemas.microsoft.com/office/drawing/2014/main" id="{3859B88A-A1F4-979C-F648-B6309BD3D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648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ADV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autoUpdateAnimBg="0"/>
      <p:bldP spid="98308" grpId="0" autoUpdateAnimBg="0"/>
      <p:bldP spid="98309" grpId="0" autoUpdateAnimBg="0"/>
      <p:bldP spid="98311" grpId="0" autoUpdateAnimBg="0"/>
      <p:bldP spid="98312" grpId="0" autoUpdateAnimBg="0"/>
      <p:bldP spid="98313" grpId="0" autoUpdateAnimBg="0"/>
      <p:bldP spid="98314" grpId="0" autoUpdateAnimBg="0"/>
      <p:bldP spid="98316" grpId="0" autoUpdateAnimBg="0"/>
      <p:bldP spid="98317" grpId="0" autoUpdateAnimBg="0"/>
      <p:bldP spid="9831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727D196-4703-E508-2A89-12E14EF884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Types of Sentences</a:t>
            </a:r>
          </a:p>
        </p:txBody>
      </p:sp>
      <p:sp>
        <p:nvSpPr>
          <p:cNvPr id="99331" name="Text Box 3">
            <a:extLst>
              <a:ext uri="{FF2B5EF4-FFF2-40B4-BE49-F238E27FC236}">
                <a16:creationId xmlns:a16="http://schemas.microsoft.com/office/drawing/2014/main" id="{86C63C3D-62FE-A3C5-6816-EA9994D77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590800"/>
            <a:ext cx="670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/>
              <a:t>The Complex Sentence</a:t>
            </a:r>
          </a:p>
        </p:txBody>
      </p:sp>
      <p:sp>
        <p:nvSpPr>
          <p:cNvPr id="99332" name="Text Box 4">
            <a:extLst>
              <a:ext uri="{FF2B5EF4-FFF2-40B4-BE49-F238E27FC236}">
                <a16:creationId xmlns:a16="http://schemas.microsoft.com/office/drawing/2014/main" id="{F2D139B4-34D8-BB38-CC6C-D414339CE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505201"/>
            <a:ext cx="701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A complex sentence has one independent clause and one or more subordinate clauses.</a:t>
            </a:r>
          </a:p>
        </p:txBody>
      </p:sp>
      <p:sp>
        <p:nvSpPr>
          <p:cNvPr id="99333" name="Text Box 5">
            <a:extLst>
              <a:ext uri="{FF2B5EF4-FFF2-40B4-BE49-F238E27FC236}">
                <a16:creationId xmlns:a16="http://schemas.microsoft.com/office/drawing/2014/main" id="{8B19B4B6-D667-F2B0-A51E-80259FA28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953000"/>
            <a:ext cx="8610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/>
              <a:t>The runner, who had trained for many months, won the race easily.</a:t>
            </a:r>
          </a:p>
        </p:txBody>
      </p:sp>
      <p:sp>
        <p:nvSpPr>
          <p:cNvPr id="99334" name="Line 6">
            <a:extLst>
              <a:ext uri="{FF2B5EF4-FFF2-40B4-BE49-F238E27FC236}">
                <a16:creationId xmlns:a16="http://schemas.microsoft.com/office/drawing/2014/main" id="{1465D5A5-6BA5-C1CB-19AA-CDA8AA62D7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5410200"/>
            <a:ext cx="1295400" cy="0"/>
          </a:xfrm>
          <a:prstGeom prst="line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335" name="Text Box 7">
            <a:extLst>
              <a:ext uri="{FF2B5EF4-FFF2-40B4-BE49-F238E27FC236}">
                <a16:creationId xmlns:a16="http://schemas.microsoft.com/office/drawing/2014/main" id="{1B89DB74-774D-24E7-6354-6F90C3030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648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S</a:t>
            </a:r>
          </a:p>
        </p:txBody>
      </p:sp>
      <p:sp>
        <p:nvSpPr>
          <p:cNvPr id="99336" name="Text Box 8">
            <a:extLst>
              <a:ext uri="{FF2B5EF4-FFF2-40B4-BE49-F238E27FC236}">
                <a16:creationId xmlns:a16="http://schemas.microsoft.com/office/drawing/2014/main" id="{5C9F565C-2BC0-76F4-3226-4CE4F074D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648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V</a:t>
            </a:r>
          </a:p>
        </p:txBody>
      </p:sp>
      <p:sp>
        <p:nvSpPr>
          <p:cNvPr id="99337" name="Text Box 9">
            <a:extLst>
              <a:ext uri="{FF2B5EF4-FFF2-40B4-BE49-F238E27FC236}">
                <a16:creationId xmlns:a16="http://schemas.microsoft.com/office/drawing/2014/main" id="{4B3AE07A-94B3-571D-86BB-00E37B074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4648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DO</a:t>
            </a:r>
          </a:p>
        </p:txBody>
      </p:sp>
      <p:sp>
        <p:nvSpPr>
          <p:cNvPr id="99338" name="Text Box 10">
            <a:extLst>
              <a:ext uri="{FF2B5EF4-FFF2-40B4-BE49-F238E27FC236}">
                <a16:creationId xmlns:a16="http://schemas.microsoft.com/office/drawing/2014/main" id="{0BCF477A-D1E8-2A62-ED27-993D0FE43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4648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ADV</a:t>
            </a:r>
          </a:p>
        </p:txBody>
      </p:sp>
      <p:sp>
        <p:nvSpPr>
          <p:cNvPr id="99339" name="Line 11">
            <a:extLst>
              <a:ext uri="{FF2B5EF4-FFF2-40B4-BE49-F238E27FC236}">
                <a16:creationId xmlns:a16="http://schemas.microsoft.com/office/drawing/2014/main" id="{DE755B9B-7BC9-F3D9-DD3F-74C24D12CDF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5410200"/>
            <a:ext cx="2209800" cy="0"/>
          </a:xfrm>
          <a:prstGeom prst="line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340" name="Text Box 12">
            <a:extLst>
              <a:ext uri="{FF2B5EF4-FFF2-40B4-BE49-F238E27FC236}">
                <a16:creationId xmlns:a16="http://schemas.microsoft.com/office/drawing/2014/main" id="{97264FBD-9D63-A39D-7992-ED1A71C7B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648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S</a:t>
            </a:r>
          </a:p>
        </p:txBody>
      </p:sp>
      <p:sp>
        <p:nvSpPr>
          <p:cNvPr id="99341" name="Text Box 13">
            <a:extLst>
              <a:ext uri="{FF2B5EF4-FFF2-40B4-BE49-F238E27FC236}">
                <a16:creationId xmlns:a16="http://schemas.microsoft.com/office/drawing/2014/main" id="{C1B1210C-17A8-E34C-4668-11456CCE0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4648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V</a:t>
            </a:r>
          </a:p>
        </p:txBody>
      </p:sp>
      <p:sp>
        <p:nvSpPr>
          <p:cNvPr id="99342" name="Text Box 14">
            <a:extLst>
              <a:ext uri="{FF2B5EF4-FFF2-40B4-BE49-F238E27FC236}">
                <a16:creationId xmlns:a16="http://schemas.microsoft.com/office/drawing/2014/main" id="{09D7CE05-211A-E396-73CF-F66106D24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648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ADV</a:t>
            </a:r>
          </a:p>
        </p:txBody>
      </p:sp>
      <p:sp>
        <p:nvSpPr>
          <p:cNvPr id="99343" name="Line 15">
            <a:extLst>
              <a:ext uri="{FF2B5EF4-FFF2-40B4-BE49-F238E27FC236}">
                <a16:creationId xmlns:a16="http://schemas.microsoft.com/office/drawing/2014/main" id="{0AB276E2-E92E-B342-B39A-99935E4C90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5410200"/>
            <a:ext cx="4038600" cy="0"/>
          </a:xfrm>
          <a:prstGeom prst="line">
            <a:avLst/>
          </a:prstGeom>
          <a:noFill/>
          <a:ln w="317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9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autoUpdateAnimBg="0"/>
      <p:bldP spid="99332" grpId="0" autoUpdateAnimBg="0"/>
      <p:bldP spid="99333" grpId="0" autoUpdateAnimBg="0"/>
      <p:bldP spid="99335" grpId="0" autoUpdateAnimBg="0"/>
      <p:bldP spid="99336" grpId="0" autoUpdateAnimBg="0"/>
      <p:bldP spid="99337" grpId="0" autoUpdateAnimBg="0"/>
      <p:bldP spid="99338" grpId="0" autoUpdateAnimBg="0"/>
      <p:bldP spid="99340" grpId="0" autoUpdateAnimBg="0"/>
      <p:bldP spid="99341" grpId="0" autoUpdateAnimBg="0"/>
      <p:bldP spid="9934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E64EF32-AB9B-4057-A57B-5A28D4DC3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Types of Sentences</a:t>
            </a:r>
          </a:p>
        </p:txBody>
      </p:sp>
      <p:sp>
        <p:nvSpPr>
          <p:cNvPr id="100355" name="Text Box 3">
            <a:extLst>
              <a:ext uri="{FF2B5EF4-FFF2-40B4-BE49-F238E27FC236}">
                <a16:creationId xmlns:a16="http://schemas.microsoft.com/office/drawing/2014/main" id="{E09981D6-9FBD-BE15-5C1C-16DE74A34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590800"/>
            <a:ext cx="7543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/>
              <a:t>The Compound-Complex Sentence</a:t>
            </a:r>
          </a:p>
        </p:txBody>
      </p:sp>
      <p:sp>
        <p:nvSpPr>
          <p:cNvPr id="100356" name="Text Box 4">
            <a:extLst>
              <a:ext uri="{FF2B5EF4-FFF2-40B4-BE49-F238E27FC236}">
                <a16:creationId xmlns:a16="http://schemas.microsoft.com/office/drawing/2014/main" id="{4118E5EF-106A-B29B-F798-7924E20F4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505201"/>
            <a:ext cx="7315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A compound-complex sentence has two independent clauses and one or more subordinate clauses.</a:t>
            </a:r>
          </a:p>
        </p:txBody>
      </p:sp>
      <p:sp>
        <p:nvSpPr>
          <p:cNvPr id="100357" name="Text Box 5">
            <a:extLst>
              <a:ext uri="{FF2B5EF4-FFF2-40B4-BE49-F238E27FC236}">
                <a16:creationId xmlns:a16="http://schemas.microsoft.com/office/drawing/2014/main" id="{63AE0FCF-4C42-C8C5-B1BF-7B205C0AA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953001"/>
            <a:ext cx="86106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/>
              <a:t>The runner, who had trained for many months, won the race easily,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/>
              <a:t> but she did not attain a personal best.</a:t>
            </a:r>
          </a:p>
        </p:txBody>
      </p:sp>
      <p:sp>
        <p:nvSpPr>
          <p:cNvPr id="100358" name="Line 6">
            <a:extLst>
              <a:ext uri="{FF2B5EF4-FFF2-40B4-BE49-F238E27FC236}">
                <a16:creationId xmlns:a16="http://schemas.microsoft.com/office/drawing/2014/main" id="{43D692A7-4600-8755-96F7-23B55C3684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5410200"/>
            <a:ext cx="1295400" cy="0"/>
          </a:xfrm>
          <a:prstGeom prst="line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359" name="Text Box 7">
            <a:extLst>
              <a:ext uri="{FF2B5EF4-FFF2-40B4-BE49-F238E27FC236}">
                <a16:creationId xmlns:a16="http://schemas.microsoft.com/office/drawing/2014/main" id="{3745AD29-1310-7A68-374D-55157AA6C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648201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hlink"/>
                </a:solidFill>
              </a:rPr>
              <a:t>S</a:t>
            </a:r>
          </a:p>
        </p:txBody>
      </p:sp>
      <p:sp>
        <p:nvSpPr>
          <p:cNvPr id="100360" name="Text Box 8">
            <a:extLst>
              <a:ext uri="{FF2B5EF4-FFF2-40B4-BE49-F238E27FC236}">
                <a16:creationId xmlns:a16="http://schemas.microsoft.com/office/drawing/2014/main" id="{88346463-D0BD-BA85-ED94-145D87795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648201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hlink"/>
                </a:solidFill>
              </a:rPr>
              <a:t>V</a:t>
            </a:r>
          </a:p>
        </p:txBody>
      </p:sp>
      <p:sp>
        <p:nvSpPr>
          <p:cNvPr id="100361" name="Text Box 9">
            <a:extLst>
              <a:ext uri="{FF2B5EF4-FFF2-40B4-BE49-F238E27FC236}">
                <a16:creationId xmlns:a16="http://schemas.microsoft.com/office/drawing/2014/main" id="{F8D9E70E-5D16-B68F-B564-9D61A51B1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4648201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hlink"/>
                </a:solidFill>
              </a:rPr>
              <a:t>DO</a:t>
            </a:r>
          </a:p>
        </p:txBody>
      </p:sp>
      <p:sp>
        <p:nvSpPr>
          <p:cNvPr id="100362" name="Text Box 10">
            <a:extLst>
              <a:ext uri="{FF2B5EF4-FFF2-40B4-BE49-F238E27FC236}">
                <a16:creationId xmlns:a16="http://schemas.microsoft.com/office/drawing/2014/main" id="{D6A73550-B5AA-D906-DEBD-92CB905AE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4648201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hlink"/>
                </a:solidFill>
              </a:rPr>
              <a:t>ADV</a:t>
            </a:r>
          </a:p>
        </p:txBody>
      </p:sp>
      <p:sp>
        <p:nvSpPr>
          <p:cNvPr id="100363" name="Line 11">
            <a:extLst>
              <a:ext uri="{FF2B5EF4-FFF2-40B4-BE49-F238E27FC236}">
                <a16:creationId xmlns:a16="http://schemas.microsoft.com/office/drawing/2014/main" id="{C4296665-7A54-3584-503E-E369BFD64851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5410200"/>
            <a:ext cx="2209800" cy="0"/>
          </a:xfrm>
          <a:prstGeom prst="line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364" name="Text Box 12">
            <a:extLst>
              <a:ext uri="{FF2B5EF4-FFF2-40B4-BE49-F238E27FC236}">
                <a16:creationId xmlns:a16="http://schemas.microsoft.com/office/drawing/2014/main" id="{EE205154-E6FA-ADC1-639B-CAC837CB6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648201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hlink"/>
                </a:solidFill>
              </a:rPr>
              <a:t>S</a:t>
            </a:r>
          </a:p>
        </p:txBody>
      </p:sp>
      <p:sp>
        <p:nvSpPr>
          <p:cNvPr id="100365" name="Text Box 13">
            <a:extLst>
              <a:ext uri="{FF2B5EF4-FFF2-40B4-BE49-F238E27FC236}">
                <a16:creationId xmlns:a16="http://schemas.microsoft.com/office/drawing/2014/main" id="{3F896BBD-B6C3-CF43-0B6D-5EDCB2BCA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4648201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hlink"/>
                </a:solidFill>
              </a:rPr>
              <a:t>V</a:t>
            </a:r>
          </a:p>
        </p:txBody>
      </p:sp>
      <p:sp>
        <p:nvSpPr>
          <p:cNvPr id="100366" name="Text Box 14">
            <a:extLst>
              <a:ext uri="{FF2B5EF4-FFF2-40B4-BE49-F238E27FC236}">
                <a16:creationId xmlns:a16="http://schemas.microsoft.com/office/drawing/2014/main" id="{F671FEFB-4CE5-90B5-9F76-C3A1EE152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648201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hlink"/>
                </a:solidFill>
              </a:rPr>
              <a:t>ADV</a:t>
            </a:r>
          </a:p>
        </p:txBody>
      </p:sp>
      <p:sp>
        <p:nvSpPr>
          <p:cNvPr id="100367" name="Line 15">
            <a:extLst>
              <a:ext uri="{FF2B5EF4-FFF2-40B4-BE49-F238E27FC236}">
                <a16:creationId xmlns:a16="http://schemas.microsoft.com/office/drawing/2014/main" id="{57708182-7C52-5491-1076-8CBED25374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5410200"/>
            <a:ext cx="4038600" cy="0"/>
          </a:xfrm>
          <a:prstGeom prst="line">
            <a:avLst/>
          </a:prstGeom>
          <a:noFill/>
          <a:ln w="317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368" name="Line 16">
            <a:extLst>
              <a:ext uri="{FF2B5EF4-FFF2-40B4-BE49-F238E27FC236}">
                <a16:creationId xmlns:a16="http://schemas.microsoft.com/office/drawing/2014/main" id="{EA3E11D9-C88C-C24B-BF72-B0E406AEF7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5867400"/>
            <a:ext cx="4038600" cy="0"/>
          </a:xfrm>
          <a:prstGeom prst="line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369" name="Text Box 17">
            <a:extLst>
              <a:ext uri="{FF2B5EF4-FFF2-40B4-BE49-F238E27FC236}">
                <a16:creationId xmlns:a16="http://schemas.microsoft.com/office/drawing/2014/main" id="{D369E81B-F867-8F83-276A-688788D4B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257801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hlink"/>
                </a:solidFill>
              </a:rPr>
              <a:t>S</a:t>
            </a:r>
          </a:p>
        </p:txBody>
      </p:sp>
      <p:sp>
        <p:nvSpPr>
          <p:cNvPr id="100370" name="Text Box 18">
            <a:extLst>
              <a:ext uri="{FF2B5EF4-FFF2-40B4-BE49-F238E27FC236}">
                <a16:creationId xmlns:a16="http://schemas.microsoft.com/office/drawing/2014/main" id="{5D95F43F-5C7B-81A6-C1A4-B020F0E18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257801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hlink"/>
                </a:solidFill>
              </a:rPr>
              <a:t>V</a:t>
            </a:r>
          </a:p>
        </p:txBody>
      </p:sp>
      <p:sp>
        <p:nvSpPr>
          <p:cNvPr id="100371" name="Text Box 19">
            <a:extLst>
              <a:ext uri="{FF2B5EF4-FFF2-40B4-BE49-F238E27FC236}">
                <a16:creationId xmlns:a16="http://schemas.microsoft.com/office/drawing/2014/main" id="{17980463-4F53-5534-9393-3B25B01F1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257801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hlink"/>
                </a:solidFill>
              </a:rPr>
              <a:t>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0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utoUpdateAnimBg="0"/>
      <p:bldP spid="100356" grpId="0" autoUpdateAnimBg="0"/>
      <p:bldP spid="100357" grpId="0" autoUpdateAnimBg="0"/>
      <p:bldP spid="100359" grpId="0" autoUpdateAnimBg="0"/>
      <p:bldP spid="100360" grpId="0" autoUpdateAnimBg="0"/>
      <p:bldP spid="100361" grpId="0" autoUpdateAnimBg="0"/>
      <p:bldP spid="100362" grpId="0" autoUpdateAnimBg="0"/>
      <p:bldP spid="100364" grpId="0" autoUpdateAnimBg="0"/>
      <p:bldP spid="100365" grpId="0" autoUpdateAnimBg="0"/>
      <p:bldP spid="100366" grpId="0" autoUpdateAnimBg="0"/>
      <p:bldP spid="100369" grpId="0" autoUpdateAnimBg="0"/>
      <p:bldP spid="100370" grpId="0" autoUpdateAnimBg="0"/>
      <p:bldP spid="10037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9B17F8A-0D0A-A2EE-2C43-9DED7D1AC6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Types of Sentences</a:t>
            </a:r>
          </a:p>
        </p:txBody>
      </p:sp>
      <p:graphicFrame>
        <p:nvGraphicFramePr>
          <p:cNvPr id="102613" name="Group 213">
            <a:extLst>
              <a:ext uri="{FF2B5EF4-FFF2-40B4-BE49-F238E27FC236}">
                <a16:creationId xmlns:a16="http://schemas.microsoft.com/office/drawing/2014/main" id="{11025287-EB98-10CC-5154-EB845A804D5F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2590800" y="2743200"/>
          <a:ext cx="7772400" cy="3908426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3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Type of sentence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Independent Clauses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Subordinate Clauses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Simple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One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None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Compound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Two or more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None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Complex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One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One or more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Compound-Complex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Two or more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One or more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441" name="Text Box 41">
            <a:extLst>
              <a:ext uri="{FF2B5EF4-FFF2-40B4-BE49-F238E27FC236}">
                <a16:creationId xmlns:a16="http://schemas.microsoft.com/office/drawing/2014/main" id="{37CB4377-06E5-C7A8-9493-BCD88B7F9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9812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i="1"/>
              <a:t>It may be helpful to remember them in this way: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CCE7B0E-9C76-3769-6368-93151C4BFA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Types of Sentences</a:t>
            </a:r>
          </a:p>
        </p:txBody>
      </p:sp>
      <p:sp>
        <p:nvSpPr>
          <p:cNvPr id="103427" name="Text Box 3">
            <a:extLst>
              <a:ext uri="{FF2B5EF4-FFF2-40B4-BE49-F238E27FC236}">
                <a16:creationId xmlns:a16="http://schemas.microsoft.com/office/drawing/2014/main" id="{3DAA668E-67E6-0AE0-D62F-9C121EB78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5146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i="1"/>
              <a:t>Identify the sentence type in the following:</a:t>
            </a:r>
          </a:p>
        </p:txBody>
      </p:sp>
      <p:sp>
        <p:nvSpPr>
          <p:cNvPr id="103428" name="Text Box 4">
            <a:extLst>
              <a:ext uri="{FF2B5EF4-FFF2-40B4-BE49-F238E27FC236}">
                <a16:creationId xmlns:a16="http://schemas.microsoft.com/office/drawing/2014/main" id="{A254E572-EA50-E779-5D6C-D83B11543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5814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She smiled sweetly, and he grinned shyly.</a:t>
            </a:r>
          </a:p>
        </p:txBody>
      </p:sp>
      <p:sp>
        <p:nvSpPr>
          <p:cNvPr id="103429" name="Text Box 5">
            <a:extLst>
              <a:ext uri="{FF2B5EF4-FFF2-40B4-BE49-F238E27FC236}">
                <a16:creationId xmlns:a16="http://schemas.microsoft.com/office/drawing/2014/main" id="{1BB08EC8-962D-C13B-06E8-BBBB84EA2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3581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Compound</a:t>
            </a:r>
          </a:p>
        </p:txBody>
      </p:sp>
      <p:sp>
        <p:nvSpPr>
          <p:cNvPr id="103431" name="Line 7">
            <a:extLst>
              <a:ext uri="{FF2B5EF4-FFF2-40B4-BE49-F238E27FC236}">
                <a16:creationId xmlns:a16="http://schemas.microsoft.com/office/drawing/2014/main" id="{D0DC730E-1B5B-0418-8DC9-6F9E8019E4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038600"/>
            <a:ext cx="2438400" cy="0"/>
          </a:xfrm>
          <a:prstGeom prst="line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432" name="Line 8">
            <a:extLst>
              <a:ext uri="{FF2B5EF4-FFF2-40B4-BE49-F238E27FC236}">
                <a16:creationId xmlns:a16="http://schemas.microsoft.com/office/drawing/2014/main" id="{2AEF944E-479C-C43E-8F90-4D7F53D9A40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4038600"/>
            <a:ext cx="2133600" cy="0"/>
          </a:xfrm>
          <a:prstGeom prst="line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433" name="Text Box 9">
            <a:extLst>
              <a:ext uri="{FF2B5EF4-FFF2-40B4-BE49-F238E27FC236}">
                <a16:creationId xmlns:a16="http://schemas.microsoft.com/office/drawing/2014/main" id="{E6203CBF-5697-09B9-415D-CF13569B3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2672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Mary and Tom agreed to meet after school.</a:t>
            </a:r>
          </a:p>
        </p:txBody>
      </p:sp>
      <p:sp>
        <p:nvSpPr>
          <p:cNvPr id="103434" name="Text Box 10">
            <a:extLst>
              <a:ext uri="{FF2B5EF4-FFF2-40B4-BE49-F238E27FC236}">
                <a16:creationId xmlns:a16="http://schemas.microsoft.com/office/drawing/2014/main" id="{542DB041-5188-24DE-B26A-63796ADB7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42672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Simple</a:t>
            </a:r>
          </a:p>
        </p:txBody>
      </p:sp>
      <p:sp>
        <p:nvSpPr>
          <p:cNvPr id="103435" name="Line 11">
            <a:extLst>
              <a:ext uri="{FF2B5EF4-FFF2-40B4-BE49-F238E27FC236}">
                <a16:creationId xmlns:a16="http://schemas.microsoft.com/office/drawing/2014/main" id="{3C4304D0-B1E0-1599-0C4B-EA4B36C3F7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724400"/>
            <a:ext cx="5638800" cy="0"/>
          </a:xfrm>
          <a:prstGeom prst="line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436" name="Text Box 12">
            <a:extLst>
              <a:ext uri="{FF2B5EF4-FFF2-40B4-BE49-F238E27FC236}">
                <a16:creationId xmlns:a16="http://schemas.microsoft.com/office/drawing/2014/main" id="{1AB75E57-3749-45F7-CD8F-500A78816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105401"/>
            <a:ext cx="79248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I had a poor background, and the subject was quite difficult; however, the teacher explained the concepts very clearly.</a:t>
            </a:r>
          </a:p>
        </p:txBody>
      </p:sp>
      <p:sp>
        <p:nvSpPr>
          <p:cNvPr id="103437" name="Text Box 13">
            <a:extLst>
              <a:ext uri="{FF2B5EF4-FFF2-40B4-BE49-F238E27FC236}">
                <a16:creationId xmlns:a16="http://schemas.microsoft.com/office/drawing/2014/main" id="{1F865758-6FA8-ECFB-2E1F-45010FB81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6019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Compound</a:t>
            </a:r>
          </a:p>
        </p:txBody>
      </p:sp>
      <p:sp>
        <p:nvSpPr>
          <p:cNvPr id="103438" name="Line 14">
            <a:extLst>
              <a:ext uri="{FF2B5EF4-FFF2-40B4-BE49-F238E27FC236}">
                <a16:creationId xmlns:a16="http://schemas.microsoft.com/office/drawing/2014/main" id="{5DAD1F4B-ACE6-CB97-A986-410941126C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5638800"/>
            <a:ext cx="3200400" cy="0"/>
          </a:xfrm>
          <a:prstGeom prst="line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439" name="Line 15">
            <a:extLst>
              <a:ext uri="{FF2B5EF4-FFF2-40B4-BE49-F238E27FC236}">
                <a16:creationId xmlns:a16="http://schemas.microsoft.com/office/drawing/2014/main" id="{9F8120F5-25FF-B217-56F0-44BFC2D548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5638800"/>
            <a:ext cx="2819400" cy="0"/>
          </a:xfrm>
          <a:prstGeom prst="line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440" name="Line 16">
            <a:extLst>
              <a:ext uri="{FF2B5EF4-FFF2-40B4-BE49-F238E27FC236}">
                <a16:creationId xmlns:a16="http://schemas.microsoft.com/office/drawing/2014/main" id="{CB8BB37A-31D9-F027-2415-8E371567461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6019800"/>
            <a:ext cx="914400" cy="0"/>
          </a:xfrm>
          <a:prstGeom prst="line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441" name="Line 17">
            <a:extLst>
              <a:ext uri="{FF2B5EF4-FFF2-40B4-BE49-F238E27FC236}">
                <a16:creationId xmlns:a16="http://schemas.microsoft.com/office/drawing/2014/main" id="{59B49F7D-48D2-5BE8-0D43-4B40FB4F7F8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6019800"/>
            <a:ext cx="4724400" cy="0"/>
          </a:xfrm>
          <a:prstGeom prst="line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442" name="Line 18">
            <a:extLst>
              <a:ext uri="{FF2B5EF4-FFF2-40B4-BE49-F238E27FC236}">
                <a16:creationId xmlns:a16="http://schemas.microsoft.com/office/drawing/2014/main" id="{BAD91B1B-AB5B-835C-2CD2-E0FF201F540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6477000"/>
            <a:ext cx="1371600" cy="0"/>
          </a:xfrm>
          <a:prstGeom prst="line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autoUpdateAnimBg="0"/>
      <p:bldP spid="103428" grpId="0" autoUpdateAnimBg="0"/>
      <p:bldP spid="103429" grpId="0" autoUpdateAnimBg="0"/>
      <p:bldP spid="103433" grpId="0" autoUpdateAnimBg="0"/>
      <p:bldP spid="103434" grpId="0" autoUpdateAnimBg="0"/>
      <p:bldP spid="103436" grpId="0" autoUpdateAnimBg="0"/>
      <p:bldP spid="10343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3C30132-E0DB-C3A0-F182-0D7A3FCE0A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Types of Sentences</a:t>
            </a:r>
          </a:p>
        </p:txBody>
      </p:sp>
      <p:sp>
        <p:nvSpPr>
          <p:cNvPr id="104451" name="Text Box 3">
            <a:extLst>
              <a:ext uri="{FF2B5EF4-FFF2-40B4-BE49-F238E27FC236}">
                <a16:creationId xmlns:a16="http://schemas.microsoft.com/office/drawing/2014/main" id="{CD234649-51CA-4E64-BCB5-503E16BDA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5146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i="1"/>
              <a:t>Identify the sentence type in the following:</a:t>
            </a:r>
          </a:p>
        </p:txBody>
      </p:sp>
      <p:sp>
        <p:nvSpPr>
          <p:cNvPr id="104452" name="Text Box 4">
            <a:extLst>
              <a:ext uri="{FF2B5EF4-FFF2-40B4-BE49-F238E27FC236}">
                <a16:creationId xmlns:a16="http://schemas.microsoft.com/office/drawing/2014/main" id="{9149D0B6-750D-2DB7-13C5-620C120EE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5814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Because the store was closed, we returned home.</a:t>
            </a:r>
          </a:p>
        </p:txBody>
      </p:sp>
      <p:sp>
        <p:nvSpPr>
          <p:cNvPr id="104453" name="Text Box 5">
            <a:extLst>
              <a:ext uri="{FF2B5EF4-FFF2-40B4-BE49-F238E27FC236}">
                <a16:creationId xmlns:a16="http://schemas.microsoft.com/office/drawing/2014/main" id="{3615B9EF-4932-6D83-361A-3B3CFFC71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3641726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hlink"/>
                </a:solidFill>
              </a:rPr>
              <a:t>Complex</a:t>
            </a:r>
          </a:p>
        </p:txBody>
      </p:sp>
      <p:sp>
        <p:nvSpPr>
          <p:cNvPr id="104454" name="Line 6">
            <a:extLst>
              <a:ext uri="{FF2B5EF4-FFF2-40B4-BE49-F238E27FC236}">
                <a16:creationId xmlns:a16="http://schemas.microsoft.com/office/drawing/2014/main" id="{12596118-E807-628E-C23A-028B3B52CD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038600"/>
            <a:ext cx="3886200" cy="0"/>
          </a:xfrm>
          <a:prstGeom prst="line">
            <a:avLst/>
          </a:prstGeom>
          <a:noFill/>
          <a:ln w="317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55" name="Line 7">
            <a:extLst>
              <a:ext uri="{FF2B5EF4-FFF2-40B4-BE49-F238E27FC236}">
                <a16:creationId xmlns:a16="http://schemas.microsoft.com/office/drawing/2014/main" id="{24239CE6-5302-5BD7-47F9-0D8D276193B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4038600"/>
            <a:ext cx="2438400" cy="0"/>
          </a:xfrm>
          <a:prstGeom prst="line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57" name="Text Box 9">
            <a:extLst>
              <a:ext uri="{FF2B5EF4-FFF2-40B4-BE49-F238E27FC236}">
                <a16:creationId xmlns:a16="http://schemas.microsoft.com/office/drawing/2014/main" id="{03E464AF-91B8-646F-F9EB-CCBBF7A6F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5943601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hlink"/>
                </a:solidFill>
              </a:rPr>
              <a:t>Complex</a:t>
            </a:r>
          </a:p>
        </p:txBody>
      </p:sp>
      <p:sp>
        <p:nvSpPr>
          <p:cNvPr id="104458" name="Line 10">
            <a:extLst>
              <a:ext uri="{FF2B5EF4-FFF2-40B4-BE49-F238E27FC236}">
                <a16:creationId xmlns:a16="http://schemas.microsoft.com/office/drawing/2014/main" id="{3E7F8B7A-BF5D-B4A3-C543-8215EB735A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800600"/>
            <a:ext cx="4724400" cy="0"/>
          </a:xfrm>
          <a:prstGeom prst="line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59" name="Text Box 11">
            <a:extLst>
              <a:ext uri="{FF2B5EF4-FFF2-40B4-BE49-F238E27FC236}">
                <a16:creationId xmlns:a16="http://schemas.microsoft.com/office/drawing/2014/main" id="{25C65EEB-0BD6-5D19-F237-19AE12830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267201"/>
            <a:ext cx="7924800" cy="93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The old prospector was discouraged; however, when I suggested giving up, he was indignant.</a:t>
            </a:r>
          </a:p>
        </p:txBody>
      </p:sp>
      <p:sp>
        <p:nvSpPr>
          <p:cNvPr id="104460" name="Text Box 12">
            <a:extLst>
              <a:ext uri="{FF2B5EF4-FFF2-40B4-BE49-F238E27FC236}">
                <a16:creationId xmlns:a16="http://schemas.microsoft.com/office/drawing/2014/main" id="{00E98B68-9892-5118-8C77-881EB0091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876801"/>
            <a:ext cx="281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hlink"/>
                </a:solidFill>
              </a:rPr>
              <a:t>Compound-complex</a:t>
            </a:r>
          </a:p>
        </p:txBody>
      </p:sp>
      <p:sp>
        <p:nvSpPr>
          <p:cNvPr id="104462" name="Line 14">
            <a:extLst>
              <a:ext uri="{FF2B5EF4-FFF2-40B4-BE49-F238E27FC236}">
                <a16:creationId xmlns:a16="http://schemas.microsoft.com/office/drawing/2014/main" id="{742BB63B-B4D1-22E2-B5A8-08E33D30B7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5181600"/>
            <a:ext cx="2209800" cy="0"/>
          </a:xfrm>
          <a:prstGeom prst="line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64" name="Line 16">
            <a:extLst>
              <a:ext uri="{FF2B5EF4-FFF2-40B4-BE49-F238E27FC236}">
                <a16:creationId xmlns:a16="http://schemas.microsoft.com/office/drawing/2014/main" id="{7565FE03-33E6-5EB1-6E99-597F9364F9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6324600"/>
            <a:ext cx="2590800" cy="0"/>
          </a:xfrm>
          <a:prstGeom prst="line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66" name="Line 18">
            <a:extLst>
              <a:ext uri="{FF2B5EF4-FFF2-40B4-BE49-F238E27FC236}">
                <a16:creationId xmlns:a16="http://schemas.microsoft.com/office/drawing/2014/main" id="{C9542943-BBB6-D26D-AAFE-A656A5563C0F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4800600"/>
            <a:ext cx="914400" cy="0"/>
          </a:xfrm>
          <a:prstGeom prst="line">
            <a:avLst/>
          </a:prstGeom>
          <a:noFill/>
          <a:ln w="317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67" name="Line 19">
            <a:extLst>
              <a:ext uri="{FF2B5EF4-FFF2-40B4-BE49-F238E27FC236}">
                <a16:creationId xmlns:a16="http://schemas.microsoft.com/office/drawing/2014/main" id="{B849D85D-F009-3118-BEB0-FD04F0533D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181600"/>
            <a:ext cx="2743200" cy="0"/>
          </a:xfrm>
          <a:prstGeom prst="line">
            <a:avLst/>
          </a:prstGeom>
          <a:noFill/>
          <a:ln w="317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68" name="Text Box 20">
            <a:extLst>
              <a:ext uri="{FF2B5EF4-FFF2-40B4-BE49-F238E27FC236}">
                <a16:creationId xmlns:a16="http://schemas.microsoft.com/office/drawing/2014/main" id="{5F58080A-3EF3-9487-A507-712CF902B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502276"/>
            <a:ext cx="830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Although my friends were lost for a while, they eventually found the restaurant that you recommended.</a:t>
            </a:r>
          </a:p>
        </p:txBody>
      </p:sp>
      <p:sp>
        <p:nvSpPr>
          <p:cNvPr id="104469" name="Line 21">
            <a:extLst>
              <a:ext uri="{FF2B5EF4-FFF2-40B4-BE49-F238E27FC236}">
                <a16:creationId xmlns:a16="http://schemas.microsoft.com/office/drawing/2014/main" id="{6C36C5EC-B58D-5EDB-878D-B95FF6E1BE21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5943600"/>
            <a:ext cx="1981200" cy="0"/>
          </a:xfrm>
          <a:prstGeom prst="line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70" name="Line 22">
            <a:extLst>
              <a:ext uri="{FF2B5EF4-FFF2-40B4-BE49-F238E27FC236}">
                <a16:creationId xmlns:a16="http://schemas.microsoft.com/office/drawing/2014/main" id="{390DB878-5975-C4C5-BDD0-264EA4B48F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5943600"/>
            <a:ext cx="5562600" cy="0"/>
          </a:xfrm>
          <a:prstGeom prst="line">
            <a:avLst/>
          </a:prstGeom>
          <a:noFill/>
          <a:ln w="317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4471" name="Line 23">
            <a:extLst>
              <a:ext uri="{FF2B5EF4-FFF2-40B4-BE49-F238E27FC236}">
                <a16:creationId xmlns:a16="http://schemas.microsoft.com/office/drawing/2014/main" id="{E50D5894-41DF-A465-5CA1-172430F73A0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6324600"/>
            <a:ext cx="3048000" cy="0"/>
          </a:xfrm>
          <a:prstGeom prst="line">
            <a:avLst/>
          </a:prstGeom>
          <a:noFill/>
          <a:ln w="317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autoUpdateAnimBg="0"/>
      <p:bldP spid="104452" grpId="0" autoUpdateAnimBg="0"/>
      <p:bldP spid="104453" grpId="0" autoUpdateAnimBg="0"/>
      <p:bldP spid="104457" grpId="0" autoUpdateAnimBg="0"/>
      <p:bldP spid="104459" grpId="0" autoUpdateAnimBg="0"/>
      <p:bldP spid="104460" grpId="0" autoUpdateAnimBg="0"/>
      <p:bldP spid="10446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87EF2-29C9-3FC5-CBB0-38AA4003B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38D30-8343-4B15-B455-B277B87B9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smallest grammatical unit that can express a complete proposition. It contains a subject and a verb. </a:t>
            </a:r>
          </a:p>
          <a:p>
            <a:endParaRPr lang="en-US" dirty="0"/>
          </a:p>
          <a:p>
            <a:r>
              <a:rPr lang="en-US" dirty="0"/>
              <a:t>There are two kinds of clauses: independent and dep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994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6F1A1-8768-AD49-2AA3-815593F97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Clauses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27723-D4D2-731F-B836-84E88B12D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group of words that can stand on its own as a sentence: it has a subject, a verb, and is a complete thought.</a:t>
            </a:r>
          </a:p>
          <a:p>
            <a:endParaRPr lang="en-US" dirty="0"/>
          </a:p>
          <a:p>
            <a:r>
              <a:rPr lang="en-US" dirty="0"/>
              <a:t>Examples</a:t>
            </a:r>
          </a:p>
          <a:p>
            <a:endParaRPr lang="en-US" dirty="0"/>
          </a:p>
          <a:p>
            <a:r>
              <a:rPr lang="en-US" dirty="0"/>
              <a:t>They dance under the rain</a:t>
            </a:r>
          </a:p>
          <a:p>
            <a:endParaRPr lang="en-US" dirty="0"/>
          </a:p>
          <a:p>
            <a:r>
              <a:rPr lang="en-US" dirty="0"/>
              <a:t>Where is your sister?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083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FFB3B-0845-E15F-D609-5AE792255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Dependent Clauses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CA8C1-58AC-042C-0DFE-335DA2EA2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665"/>
            <a:ext cx="10515600" cy="4716298"/>
          </a:xfrm>
        </p:spPr>
        <p:txBody>
          <a:bodyPr>
            <a:normAutofit/>
          </a:bodyPr>
          <a:lstStyle/>
          <a:p>
            <a:r>
              <a:rPr lang="en-US" dirty="0"/>
              <a:t>A group of words that contains a subject and a verb, but it is not a complete thought. </a:t>
            </a:r>
          </a:p>
          <a:p>
            <a:r>
              <a:rPr lang="en-US" dirty="0"/>
              <a:t>Because it is not a complete thought, a dependent clause cannot stand on its own as a sentence; it is dependent on being attached to an independent clause to form a sentence.</a:t>
            </a:r>
          </a:p>
          <a:p>
            <a:endParaRPr lang="en-US" dirty="0"/>
          </a:p>
          <a:p>
            <a:r>
              <a:rPr lang="en-US" dirty="0"/>
              <a:t>Examples</a:t>
            </a:r>
          </a:p>
          <a:p>
            <a:r>
              <a:rPr lang="en-US" dirty="0"/>
              <a:t>Because I woke up late this morning… (what happened?)</a:t>
            </a:r>
          </a:p>
          <a:p>
            <a:r>
              <a:rPr lang="en-US" dirty="0"/>
              <a:t>When we arrived in class… (what occurred?)</a:t>
            </a:r>
          </a:p>
          <a:p>
            <a:r>
              <a:rPr lang="en-US" dirty="0"/>
              <a:t>If my neighbor does not pay his rent on time…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356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48C25-19CC-D03E-348B-1D7B1E15C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Dependent Clauses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7645A-6DE2-FC2E-7BFC-0F0764333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Dependent clauses can be divided in other type of </a:t>
            </a:r>
            <a:r>
              <a:rPr lang="en-US" dirty="0" err="1"/>
              <a:t>clausessuch</a:t>
            </a:r>
            <a:r>
              <a:rPr lang="en-US" dirty="0"/>
              <a:t>  as:</a:t>
            </a:r>
          </a:p>
          <a:p>
            <a:endParaRPr lang="en-US" dirty="0"/>
          </a:p>
          <a:p>
            <a:r>
              <a:rPr lang="en-US" dirty="0"/>
              <a:t>Adverb clauses</a:t>
            </a:r>
          </a:p>
          <a:p>
            <a:r>
              <a:rPr lang="en-US" dirty="0"/>
              <a:t>Noun clauses</a:t>
            </a:r>
          </a:p>
          <a:p>
            <a:r>
              <a:rPr lang="en-US" dirty="0"/>
              <a:t>Relative clauses</a:t>
            </a:r>
          </a:p>
          <a:p>
            <a:r>
              <a:rPr lang="en-US" dirty="0"/>
              <a:t>Participle clauses</a:t>
            </a:r>
          </a:p>
        </p:txBody>
      </p:sp>
    </p:spTree>
    <p:extLst>
      <p:ext uri="{BB962C8B-B14F-4D97-AF65-F5344CB8AC3E}">
        <p14:creationId xmlns:p14="http://schemas.microsoft.com/office/powerpoint/2010/main" val="3415908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E5375-64DB-C99C-740D-22D57837B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Adverb Clauses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FD0AC-1B8D-4B74-509E-53653C6A6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clause that functions as an adverb. They tell why, where, when or what happens in a sentence.</a:t>
            </a:r>
          </a:p>
          <a:p>
            <a:endParaRPr lang="en-US" dirty="0"/>
          </a:p>
          <a:p>
            <a:r>
              <a:rPr lang="en-US" dirty="0"/>
              <a:t>They are frequently movable within the sentence.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r>
              <a:rPr lang="en-US" dirty="0"/>
              <a:t>When the timer rings, we know the cake is done. OR</a:t>
            </a:r>
          </a:p>
          <a:p>
            <a:r>
              <a:rPr lang="en-US" dirty="0"/>
              <a:t>We know the cake is done when the </a:t>
            </a:r>
            <a:r>
              <a:rPr lang="en-US" dirty="0" err="1"/>
              <a:t>ti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894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BA1C7A-3DEE-733A-31E7-19B7EF6EA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99" y="30998"/>
            <a:ext cx="12371898" cy="6959193"/>
          </a:xfrm>
        </p:spPr>
      </p:pic>
    </p:spTree>
    <p:extLst>
      <p:ext uri="{BB962C8B-B14F-4D97-AF65-F5344CB8AC3E}">
        <p14:creationId xmlns:p14="http://schemas.microsoft.com/office/powerpoint/2010/main" val="306760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3F9CE9-FEB7-D6DB-0C55-653214458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30" y="53396"/>
            <a:ext cx="12154969" cy="6837170"/>
          </a:xfrm>
        </p:spPr>
      </p:pic>
    </p:spTree>
    <p:extLst>
      <p:ext uri="{BB962C8B-B14F-4D97-AF65-F5344CB8AC3E}">
        <p14:creationId xmlns:p14="http://schemas.microsoft.com/office/powerpoint/2010/main" val="360499837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242</TotalTime>
  <Words>964</Words>
  <Application>Microsoft Macintosh PowerPoint</Application>
  <PresentationFormat>Widescreen</PresentationFormat>
  <Paragraphs>174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Aptos</vt:lpstr>
      <vt:lpstr>Franklin Gothic Book</vt:lpstr>
      <vt:lpstr>Tahoma</vt:lpstr>
      <vt:lpstr>Wingdings</vt:lpstr>
      <vt:lpstr>Crop</vt:lpstr>
      <vt:lpstr>What makes a sentence?</vt:lpstr>
      <vt:lpstr>TYPES OF Clauses</vt:lpstr>
      <vt:lpstr>Clauses</vt:lpstr>
      <vt:lpstr>Independent Clauses</vt:lpstr>
      <vt:lpstr>Dependent Clauses</vt:lpstr>
      <vt:lpstr>Dependent Clauses</vt:lpstr>
      <vt:lpstr>Adverb Clauses</vt:lpstr>
      <vt:lpstr>PowerPoint Presentation</vt:lpstr>
      <vt:lpstr>PowerPoint Presentation</vt:lpstr>
      <vt:lpstr>Noun Clause</vt:lpstr>
      <vt:lpstr>PowerPoint Presentation</vt:lpstr>
      <vt:lpstr>Noun Clauses Beginning with. . .</vt:lpstr>
      <vt:lpstr>Relative Clauses</vt:lpstr>
      <vt:lpstr>PowerPoint Presentation</vt:lpstr>
      <vt:lpstr>PowerPoint Presentation</vt:lpstr>
      <vt:lpstr>PowerPoint Presentation</vt:lpstr>
      <vt:lpstr>Shorten Relative Clauses</vt:lpstr>
      <vt:lpstr>Examples</vt:lpstr>
      <vt:lpstr>Types of Sentences</vt:lpstr>
      <vt:lpstr>Types of Sentences</vt:lpstr>
      <vt:lpstr>Types of Sentences</vt:lpstr>
      <vt:lpstr>Types of Sentences</vt:lpstr>
      <vt:lpstr>Types of Sentences</vt:lpstr>
      <vt:lpstr>Types of Sentences</vt:lpstr>
      <vt:lpstr>Types of Sentences</vt:lpstr>
      <vt:lpstr>Types of Sentences</vt:lpstr>
      <vt:lpstr>Types of Sentences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Karina Camacho</dc:creator>
  <cp:lastModifiedBy>Karina Camacho</cp:lastModifiedBy>
  <cp:revision>1</cp:revision>
  <dcterms:created xsi:type="dcterms:W3CDTF">2025-09-07T15:55:25Z</dcterms:created>
  <dcterms:modified xsi:type="dcterms:W3CDTF">2025-09-07T19:57:26Z</dcterms:modified>
</cp:coreProperties>
</file>