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58" r:id="rId14"/>
    <p:sldId id="260" r:id="rId15"/>
    <p:sldId id="259" r:id="rId1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CA3727A-641A-44A3-BCF1-CDCEB667B5D4}">
          <p14:sldIdLst>
            <p14:sldId id="256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</p14:sldIdLst>
        </p14:section>
        <p14:section name="Methodology" id="{460D7C40-1104-4718-BE99-EFC34F7984DA}">
          <p14:sldIdLst>
            <p14:sldId id="258"/>
            <p14:sldId id="260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2" d="100"/>
          <a:sy n="92" d="100"/>
        </p:scale>
        <p:origin x="69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Scanning Hits</c:v>
                </c:pt>
              </c:strCache>
            </c:strRef>
          </c:tx>
          <c:spPr>
            <a:solidFill>
              <a:srgbClr val="1F3A5F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0AF-47B1-B7E1-26BBF6595A7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F0AF-47B1-B7E1-26BBF6595A7D}"/>
              </c:ext>
            </c:extLst>
          </c:dPt>
          <c:dPt>
            <c:idx val="2"/>
            <c:invertIfNegative val="0"/>
            <c:bubble3D val="0"/>
            <c:spPr>
              <a:solidFill>
                <a:srgbClr val="C9A84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F0AF-47B1-B7E1-26BBF6595A7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F0AF-47B1-B7E1-26BBF6595A7D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F0AF-47B1-B7E1-26BBF6595A7D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F0AF-47B1-B7E1-26BBF6595A7D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F0AF-47B1-B7E1-26BBF6595A7D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F0AF-47B1-B7E1-26BBF6595A7D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F0AF-47B1-B7E1-26BBF6595A7D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3-F0AF-47B1-B7E1-26BBF6595A7D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FFFFFF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Protest</c:v>
                </c:pt>
                <c:pt idx="1">
                  <c:v>COVID-19</c:v>
                </c:pt>
                <c:pt idx="2">
                  <c:v>Activism</c:v>
                </c:pt>
                <c:pt idx="3">
                  <c:v>Inequality</c:v>
                </c:pt>
                <c:pt idx="4">
                  <c:v>Security</c:v>
                </c:pt>
                <c:pt idx="5">
                  <c:v>Resilience</c:v>
                </c:pt>
                <c:pt idx="6">
                  <c:v>Decentralisation</c:v>
                </c:pt>
                <c:pt idx="7">
                  <c:v>Climate</c:v>
                </c:pt>
                <c:pt idx="8">
                  <c:v>Privacy</c:v>
                </c:pt>
                <c:pt idx="9">
                  <c:v>Health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33</c:v>
                </c:pt>
                <c:pt idx="1">
                  <c:v>26</c:v>
                </c:pt>
                <c:pt idx="2">
                  <c:v>21</c:v>
                </c:pt>
                <c:pt idx="3">
                  <c:v>16</c:v>
                </c:pt>
                <c:pt idx="4">
                  <c:v>15</c:v>
                </c:pt>
                <c:pt idx="5">
                  <c:v>14</c:v>
                </c:pt>
                <c:pt idx="6">
                  <c:v>14</c:v>
                </c:pt>
                <c:pt idx="7">
                  <c:v>14</c:v>
                </c:pt>
                <c:pt idx="8">
                  <c:v>14</c:v>
                </c:pt>
                <c:pt idx="9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F0AF-47B1-B7E1-26BBF6595A7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A2A3A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D0DCE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4A618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4F7FB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Trust Component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F3A5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DDE6-48DB-93B7-F41F93DA3112}"/>
              </c:ext>
            </c:extLst>
          </c:dPt>
          <c:dPt>
            <c:idx val="1"/>
            <c:bubble3D val="0"/>
            <c:spPr>
              <a:solidFill>
                <a:srgbClr val="2E549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DDE6-48DB-93B7-F41F93DA3112}"/>
              </c:ext>
            </c:extLst>
          </c:dPt>
          <c:dPt>
            <c:idx val="2"/>
            <c:bubble3D val="0"/>
            <c:spPr>
              <a:solidFill>
                <a:srgbClr val="C9A84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DDE6-48DB-93B7-F41F93DA3112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3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DE6-48DB-93B7-F41F93DA3112}"/>
                </c:ext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3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E6-48DB-93B7-F41F93DA3112}"/>
                </c:ext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3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E6-48DB-93B7-F41F93DA311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Benevolence</c:v>
                </c:pt>
                <c:pt idx="1">
                  <c:v>Integrity</c:v>
                </c:pt>
                <c:pt idx="2">
                  <c:v>Ability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130</c:v>
                </c:pt>
                <c:pt idx="1">
                  <c:v>93</c:v>
                </c:pt>
                <c:pt idx="2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DE6-48DB-93B7-F41F93DA31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>
              <a:solidFill>
                <a:srgbClr val="1A2A3A"/>
              </a:solidFill>
            </a:defRPr>
          </a:pPr>
          <a:endParaRPr lang="en-US"/>
        </a:p>
      </c:txPr>
    </c:legend>
    <c:plotVisOnly val="1"/>
    <c:dispBlanksAs val="span"/>
    <c:showDLblsOverMax val="1"/>
  </c:chart>
  <c:spPr>
    <a:solidFill>
      <a:srgbClr val="F4F7FB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0930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201168" y="0"/>
            <a:ext cx="8942832" cy="73152"/>
          </a:xfrm>
          <a:prstGeom prst="rect">
            <a:avLst/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201168" y="5070348"/>
            <a:ext cx="8942832" cy="73152"/>
          </a:xfrm>
          <a:prstGeom prst="rect">
            <a:avLst/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502920" y="914400"/>
            <a:ext cx="8138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Futures of Trust in Government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02920" y="1783080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Environmental Scanning: Findings &amp; Future Themes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502920" y="2377440"/>
            <a:ext cx="50292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502920" y="2514600"/>
            <a:ext cx="7498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8AA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futures-oriented analysis of the futures of trust in the Australian government from emerging social themes shaping Australia's trust landscape (2017–2023).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02920" y="3429000"/>
            <a:ext cx="1554480" cy="502920"/>
          </a:xfrm>
          <a:prstGeom prst="rect">
            <a:avLst/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502920" y="3429000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Ability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2331720" y="3429000"/>
            <a:ext cx="1554480" cy="50292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10"/>
          <p:cNvSpPr/>
          <p:nvPr/>
        </p:nvSpPr>
        <p:spPr>
          <a:xfrm>
            <a:off x="2331720" y="3429000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Benevolence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160520" y="3429000"/>
            <a:ext cx="1554480" cy="502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4160520" y="3429000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Integrity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02920" y="397764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AA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 hits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331720" y="397764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AA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130 hits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160520" y="397764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AA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93 hits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02920" y="448056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i="1" dirty="0">
                <a:solidFill>
                  <a:srgbClr val="8AA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Scanning Period: 2017 – 2022  |  Themes Developed: 2022–2023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365760" y="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CLA: Current Trust to Preferred Future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377440" y="914400"/>
            <a:ext cx="3017520" cy="365760"/>
          </a:xfrm>
          <a:prstGeom prst="rect">
            <a:avLst/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2377440" y="91440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Today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577840" y="914400"/>
            <a:ext cx="3291840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5577840" y="91440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Preferred Future (2100)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74320" y="1371600"/>
            <a:ext cx="2011680" cy="694944"/>
          </a:xfrm>
          <a:prstGeom prst="rect">
            <a:avLst/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274320" y="1371600"/>
            <a:ext cx="201168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Litany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377440" y="1371600"/>
            <a:ext cx="3017520" cy="694944"/>
          </a:xfrm>
          <a:prstGeom prst="rect">
            <a:avLst/>
          </a:prstGeom>
          <a:solidFill>
            <a:srgbClr val="EAF0F8"/>
          </a:solidFill>
          <a:ln w="12700">
            <a:solidFill>
              <a:srgbClr val="C0D0E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10"/>
          <p:cNvSpPr/>
          <p:nvPr/>
        </p:nvSpPr>
        <p:spPr>
          <a:xfrm>
            <a:off x="2423160" y="1417320"/>
            <a:ext cx="2926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Untrustworthy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413248" y="1682496"/>
            <a:ext cx="164592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Shape 12"/>
          <p:cNvSpPr/>
          <p:nvPr/>
        </p:nvSpPr>
        <p:spPr>
          <a:xfrm>
            <a:off x="5577840" y="1371600"/>
            <a:ext cx="3291840" cy="694944"/>
          </a:xfrm>
          <a:prstGeom prst="rect">
            <a:avLst/>
          </a:prstGeom>
          <a:solidFill>
            <a:srgbClr val="FFF8EC"/>
          </a:solidFill>
          <a:ln w="12700">
            <a:solidFill>
              <a:srgbClr val="D4A83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5623560" y="1417320"/>
            <a:ext cx="32004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Journey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74320" y="2176272"/>
            <a:ext cx="2011680" cy="694944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274320" y="2176272"/>
            <a:ext cx="201168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Systemic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2377440" y="2176272"/>
            <a:ext cx="3017520" cy="694944"/>
          </a:xfrm>
          <a:prstGeom prst="rect">
            <a:avLst/>
          </a:prstGeom>
          <a:solidFill>
            <a:srgbClr val="EAF0F8"/>
          </a:solidFill>
          <a:ln w="12700">
            <a:solidFill>
              <a:srgbClr val="C0D0E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Text 17"/>
          <p:cNvSpPr/>
          <p:nvPr/>
        </p:nvSpPr>
        <p:spPr>
          <a:xfrm>
            <a:off x="2423160" y="2221992"/>
            <a:ext cx="2926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Misaligned policies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413248" y="2487168"/>
            <a:ext cx="164592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Shape 19"/>
          <p:cNvSpPr/>
          <p:nvPr/>
        </p:nvSpPr>
        <p:spPr>
          <a:xfrm>
            <a:off x="5577840" y="2176272"/>
            <a:ext cx="3291840" cy="694944"/>
          </a:xfrm>
          <a:prstGeom prst="rect">
            <a:avLst/>
          </a:prstGeom>
          <a:solidFill>
            <a:srgbClr val="FFF8EC"/>
          </a:solidFill>
          <a:ln w="12700">
            <a:solidFill>
              <a:srgbClr val="D4A83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2" name="Text 20"/>
          <p:cNvSpPr/>
          <p:nvPr/>
        </p:nvSpPr>
        <p:spPr>
          <a:xfrm>
            <a:off x="5623560" y="2221992"/>
            <a:ext cx="32004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Transitional policies of direction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274320" y="2980944"/>
            <a:ext cx="2011680" cy="694944"/>
          </a:xfrm>
          <a:prstGeom prst="rect">
            <a:avLst/>
          </a:prstGeom>
          <a:solidFill>
            <a:srgbClr val="1A3060"/>
          </a:solidFill>
          <a:ln w="12700">
            <a:solidFill>
              <a:srgbClr val="1A306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4" name="Text 22"/>
          <p:cNvSpPr/>
          <p:nvPr/>
        </p:nvSpPr>
        <p:spPr>
          <a:xfrm>
            <a:off x="274320" y="2980944"/>
            <a:ext cx="201168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Worldview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2377440" y="2980944"/>
            <a:ext cx="3017520" cy="694944"/>
          </a:xfrm>
          <a:prstGeom prst="rect">
            <a:avLst/>
          </a:prstGeom>
          <a:solidFill>
            <a:srgbClr val="EAF0F8"/>
          </a:solidFill>
          <a:ln w="12700">
            <a:solidFill>
              <a:srgbClr val="C0D0E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6" name="Text 24"/>
          <p:cNvSpPr/>
          <p:nvPr/>
        </p:nvSpPr>
        <p:spPr>
          <a:xfrm>
            <a:off x="2423160" y="3026664"/>
            <a:ext cx="2926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Vested interests drive decision-making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413248" y="3291840"/>
            <a:ext cx="164592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8" name="Shape 26"/>
          <p:cNvSpPr/>
          <p:nvPr/>
        </p:nvSpPr>
        <p:spPr>
          <a:xfrm>
            <a:off x="5577840" y="2980944"/>
            <a:ext cx="3291840" cy="694944"/>
          </a:xfrm>
          <a:prstGeom prst="rect">
            <a:avLst/>
          </a:prstGeom>
          <a:solidFill>
            <a:srgbClr val="FFF8EC"/>
          </a:solidFill>
          <a:ln w="12700">
            <a:solidFill>
              <a:srgbClr val="D4A83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9" name="Text 27"/>
          <p:cNvSpPr/>
          <p:nvPr/>
        </p:nvSpPr>
        <p:spPr>
          <a:xfrm>
            <a:off x="5623560" y="3026664"/>
            <a:ext cx="32004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Vested interests are aligned with national goals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274320" y="3785616"/>
            <a:ext cx="2011680" cy="694944"/>
          </a:xfrm>
          <a:prstGeom prst="rect">
            <a:avLst/>
          </a:prstGeom>
          <a:solidFill>
            <a:srgbClr val="162850"/>
          </a:solidFill>
          <a:ln w="12700">
            <a:solidFill>
              <a:srgbClr val="16285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1" name="Text 29"/>
          <p:cNvSpPr/>
          <p:nvPr/>
        </p:nvSpPr>
        <p:spPr>
          <a:xfrm>
            <a:off x="274320" y="3785616"/>
            <a:ext cx="201168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Myth / Metaphor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2377440" y="3785616"/>
            <a:ext cx="3017520" cy="694944"/>
          </a:xfrm>
          <a:prstGeom prst="rect">
            <a:avLst/>
          </a:prstGeom>
          <a:solidFill>
            <a:srgbClr val="EAF0F8"/>
          </a:solidFill>
          <a:ln w="12700">
            <a:solidFill>
              <a:srgbClr val="C0D0E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3" name="Text 31"/>
          <p:cNvSpPr/>
          <p:nvPr/>
        </p:nvSpPr>
        <p:spPr>
          <a:xfrm>
            <a:off x="2423160" y="3831336"/>
            <a:ext cx="2926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Traitor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5413248" y="4096512"/>
            <a:ext cx="164592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5" name="Shape 33"/>
          <p:cNvSpPr/>
          <p:nvPr/>
        </p:nvSpPr>
        <p:spPr>
          <a:xfrm>
            <a:off x="5577840" y="3785616"/>
            <a:ext cx="3291840" cy="694944"/>
          </a:xfrm>
          <a:prstGeom prst="rect">
            <a:avLst/>
          </a:prstGeom>
          <a:solidFill>
            <a:srgbClr val="FFF8EC"/>
          </a:solidFill>
          <a:ln w="12700">
            <a:solidFill>
              <a:srgbClr val="D4A83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6" name="Text 34"/>
          <p:cNvSpPr/>
          <p:nvPr/>
        </p:nvSpPr>
        <p:spPr>
          <a:xfrm>
            <a:off x="5623560" y="3831336"/>
            <a:ext cx="32004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Steward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274320" y="4663440"/>
            <a:ext cx="8595360" cy="347472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8" name="Text 36"/>
          <p:cNvSpPr/>
          <p:nvPr/>
        </p:nvSpPr>
        <p:spPr>
          <a:xfrm>
            <a:off x="274320" y="4663440"/>
            <a:ext cx="8595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Sardar (2014): resolution lies in departing from growth-maximisation logics toward humility, modesty, and accountability.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F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201168" y="0"/>
            <a:ext cx="8942832" cy="54864"/>
          </a:xfrm>
          <a:prstGeom prst="rect">
            <a:avLst/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201168" y="5088636"/>
            <a:ext cx="8942832" cy="54864"/>
          </a:xfrm>
          <a:prstGeom prst="rect">
            <a:avLst/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50292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Conclusions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502920" y="914400"/>
            <a:ext cx="41148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502920" y="1097280"/>
            <a:ext cx="4069080" cy="1554480"/>
          </a:xfrm>
          <a:prstGeom prst="rect">
            <a:avLst/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Shape 6"/>
          <p:cNvSpPr/>
          <p:nvPr/>
        </p:nvSpPr>
        <p:spPr>
          <a:xfrm>
            <a:off x="502920" y="1097280"/>
            <a:ext cx="406908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7"/>
          <p:cNvSpPr/>
          <p:nvPr/>
        </p:nvSpPr>
        <p:spPr>
          <a:xfrm>
            <a:off x="640080" y="1207008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Trust concerns centre on will, not competence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1627632"/>
            <a:ext cx="3794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130 hits on Benevolence vs 31 on Ability — Australians question if government acts in their interest, not whether it can.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02920" y="2834640"/>
            <a:ext cx="4069080" cy="1554480"/>
          </a:xfrm>
          <a:prstGeom prst="rect">
            <a:avLst/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Shape 10"/>
          <p:cNvSpPr/>
          <p:nvPr/>
        </p:nvSpPr>
        <p:spPr>
          <a:xfrm>
            <a:off x="502920" y="2834640"/>
            <a:ext cx="406908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640080" y="2944368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Postnormal present drives withdrawal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0080" y="3364992"/>
            <a:ext cx="3794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Cascading crises (COVID, inequality, climate, housing) push individuals toward self-reliance, localisation, and communal solutions.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846320" y="1097280"/>
            <a:ext cx="4069080" cy="1554480"/>
          </a:xfrm>
          <a:prstGeom prst="rect">
            <a:avLst/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" name="Shape 14"/>
          <p:cNvSpPr/>
          <p:nvPr/>
        </p:nvSpPr>
        <p:spPr>
          <a:xfrm>
            <a:off x="4846320" y="1097280"/>
            <a:ext cx="406908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4983480" y="1207008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Protest is the primary channel for dissent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983480" y="1627632"/>
            <a:ext cx="3794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33 protest and 21 activism hits, active expression of distrust is the dominant signal — but so is passive withdrawal.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846320" y="2834640"/>
            <a:ext cx="4069080" cy="1554480"/>
          </a:xfrm>
          <a:prstGeom prst="rect">
            <a:avLst/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Shape 18"/>
          <p:cNvSpPr/>
          <p:nvPr/>
        </p:nvSpPr>
        <p:spPr>
          <a:xfrm>
            <a:off x="4846320" y="2834640"/>
            <a:ext cx="406908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Text 19"/>
          <p:cNvSpPr/>
          <p:nvPr/>
        </p:nvSpPr>
        <p:spPr>
          <a:xfrm>
            <a:off x="4983480" y="2944368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Traitor must become the Steward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983480" y="3364992"/>
            <a:ext cx="3794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pathway to futures of trust requires a values shift: from vested interest to stewardship, from growth-at-all-costs to benevolence and accountability.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0292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8AA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Environmental Scanning 2017–2023  |  Trust in Australian Government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658368"/>
            <a:ext cx="9144000" cy="502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365760" y="0"/>
            <a:ext cx="6400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References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6858000" y="0"/>
            <a:ext cx="2011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57 sources cited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164592" y="768096"/>
            <a:ext cx="2834640" cy="27432"/>
          </a:xfrm>
          <a:prstGeom prst="rect">
            <a:avLst/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164592" y="822960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Shape 6"/>
          <p:cNvSpPr/>
          <p:nvPr/>
        </p:nvSpPr>
        <p:spPr>
          <a:xfrm>
            <a:off x="182880" y="886968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7"/>
          <p:cNvSpPr/>
          <p:nvPr/>
        </p:nvSpPr>
        <p:spPr>
          <a:xfrm>
            <a:off x="283464" y="832104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Australian Federal Police. (n.d.). The sovereign citizen movement in Australia. Retrieved from https://www.afp.gov.au/sites/default/files/PDF/Disclosure-Log/123-2023.pdf</a:t>
            </a:r>
            <a:endParaRPr lang="en-US" sz="540" dirty="0"/>
          </a:p>
        </p:txBody>
      </p:sp>
      <p:sp>
        <p:nvSpPr>
          <p:cNvPr id="10" name="Shape 8"/>
          <p:cNvSpPr/>
          <p:nvPr/>
        </p:nvSpPr>
        <p:spPr>
          <a:xfrm>
            <a:off x="182880" y="1110996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283464" y="1056132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Australian Institute of Health and Welfare. (2021). Housing affordability. Retrieved from https://www.aihw.gov.au/reports/australias-welfare/housing-affordability</a:t>
            </a:r>
            <a:endParaRPr lang="en-US" sz="540" dirty="0"/>
          </a:p>
        </p:txBody>
      </p:sp>
      <p:sp>
        <p:nvSpPr>
          <p:cNvPr id="12" name="Shape 10"/>
          <p:cNvSpPr/>
          <p:nvPr/>
        </p:nvSpPr>
        <p:spPr>
          <a:xfrm>
            <a:off x="164592" y="1271016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Shape 11"/>
          <p:cNvSpPr/>
          <p:nvPr/>
        </p:nvSpPr>
        <p:spPr>
          <a:xfrm>
            <a:off x="182880" y="1335024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283464" y="1280160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Attanasio, J. (2023). Less than one per cent of rentals deemed 'affordable' for Australians on minimum wage. Retrieved from https://www.9news.com.au</a:t>
            </a:r>
            <a:endParaRPr lang="en-US" sz="540" dirty="0"/>
          </a:p>
        </p:txBody>
      </p:sp>
      <p:sp>
        <p:nvSpPr>
          <p:cNvPr id="15" name="Shape 13"/>
          <p:cNvSpPr/>
          <p:nvPr/>
        </p:nvSpPr>
        <p:spPr>
          <a:xfrm>
            <a:off x="182880" y="1559052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" name="Text 14"/>
          <p:cNvSpPr/>
          <p:nvPr/>
        </p:nvSpPr>
        <p:spPr>
          <a:xfrm>
            <a:off x="283464" y="1504188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Au-Nhien Nguyen, G. (2022). Missy Higgins: Women are endlessly disappointed by the men running Australia. The Guardian.</a:t>
            </a:r>
            <a:endParaRPr lang="en-US" sz="540" dirty="0"/>
          </a:p>
        </p:txBody>
      </p:sp>
      <p:sp>
        <p:nvSpPr>
          <p:cNvPr id="17" name="Shape 15"/>
          <p:cNvSpPr/>
          <p:nvPr/>
        </p:nvSpPr>
        <p:spPr>
          <a:xfrm>
            <a:off x="164592" y="1719072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Shape 16"/>
          <p:cNvSpPr/>
          <p:nvPr/>
        </p:nvSpPr>
        <p:spPr>
          <a:xfrm>
            <a:off x="182880" y="1783080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Text 17"/>
          <p:cNvSpPr/>
          <p:nvPr/>
        </p:nvSpPr>
        <p:spPr>
          <a:xfrm>
            <a:off x="283464" y="1728216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Burke, K. (2023). Frederick McCubbin painting defaced with Woodside logo in protest. The Guardian.</a:t>
            </a:r>
            <a:endParaRPr lang="en-US" sz="540" dirty="0"/>
          </a:p>
        </p:txBody>
      </p:sp>
      <p:sp>
        <p:nvSpPr>
          <p:cNvPr id="20" name="Shape 18"/>
          <p:cNvSpPr/>
          <p:nvPr/>
        </p:nvSpPr>
        <p:spPr>
          <a:xfrm>
            <a:off x="182880" y="2007108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Text 19"/>
          <p:cNvSpPr/>
          <p:nvPr/>
        </p:nvSpPr>
        <p:spPr>
          <a:xfrm>
            <a:off x="283464" y="1952244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Cook, K. S., Hardin, R., &amp; Levi, M. (2005). Cooperation without trust? New York, NY: Russell Sage Foundation.</a:t>
            </a:r>
            <a:endParaRPr lang="en-US" sz="540" dirty="0"/>
          </a:p>
        </p:txBody>
      </p:sp>
      <p:sp>
        <p:nvSpPr>
          <p:cNvPr id="22" name="Shape 20"/>
          <p:cNvSpPr/>
          <p:nvPr/>
        </p:nvSpPr>
        <p:spPr>
          <a:xfrm>
            <a:off x="164592" y="2167128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Shape 21"/>
          <p:cNvSpPr/>
          <p:nvPr/>
        </p:nvSpPr>
        <p:spPr>
          <a:xfrm>
            <a:off x="182880" y="2231136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4" name="Text 22"/>
          <p:cNvSpPr/>
          <p:nvPr/>
        </p:nvSpPr>
        <p:spPr>
          <a:xfrm>
            <a:off x="283464" y="2176272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Crisis24. (2022). [Protest activity monitoring reference].</a:t>
            </a:r>
            <a:endParaRPr lang="en-US" sz="540" dirty="0"/>
          </a:p>
        </p:txBody>
      </p:sp>
      <p:sp>
        <p:nvSpPr>
          <p:cNvPr id="25" name="Shape 23"/>
          <p:cNvSpPr/>
          <p:nvPr/>
        </p:nvSpPr>
        <p:spPr>
          <a:xfrm>
            <a:off x="182880" y="2455164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6" name="Text 24"/>
          <p:cNvSpPr/>
          <p:nvPr/>
        </p:nvSpPr>
        <p:spPr>
          <a:xfrm>
            <a:off x="283464" y="2400300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Davidson, J. D., &amp; Rees-Mogg, W. (1999). The sovereign individual: Mastering the transition to the information age. London, UK: Touchstone.</a:t>
            </a:r>
            <a:endParaRPr lang="en-US" sz="540" dirty="0"/>
          </a:p>
        </p:txBody>
      </p:sp>
      <p:sp>
        <p:nvSpPr>
          <p:cNvPr id="27" name="Shape 25"/>
          <p:cNvSpPr/>
          <p:nvPr/>
        </p:nvSpPr>
        <p:spPr>
          <a:xfrm>
            <a:off x="164592" y="2615184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8" name="Shape 26"/>
          <p:cNvSpPr/>
          <p:nvPr/>
        </p:nvSpPr>
        <p:spPr>
          <a:xfrm>
            <a:off x="182880" y="2679192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9" name="Text 27"/>
          <p:cNvSpPr/>
          <p:nvPr/>
        </p:nvSpPr>
        <p:spPr>
          <a:xfrm>
            <a:off x="283464" y="2624328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Dense Discovery. (2021). Newsletter (Issue 142). Retrieved from https://www.densediscovery.com/issues/142</a:t>
            </a:r>
            <a:endParaRPr lang="en-US" sz="540" dirty="0"/>
          </a:p>
        </p:txBody>
      </p:sp>
      <p:sp>
        <p:nvSpPr>
          <p:cNvPr id="30" name="Shape 28"/>
          <p:cNvSpPr/>
          <p:nvPr/>
        </p:nvSpPr>
        <p:spPr>
          <a:xfrm>
            <a:off x="182880" y="2903220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1" name="Text 29"/>
          <p:cNvSpPr/>
          <p:nvPr/>
        </p:nvSpPr>
        <p:spPr>
          <a:xfrm>
            <a:off x="283464" y="2848356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Dense Discovery. (2022a). Newsletter (Issue 155). Retrieved from https://www.densediscovery.com/issues/155</a:t>
            </a:r>
            <a:endParaRPr lang="en-US" sz="540" dirty="0"/>
          </a:p>
        </p:txBody>
      </p:sp>
      <p:sp>
        <p:nvSpPr>
          <p:cNvPr id="32" name="Shape 30"/>
          <p:cNvSpPr/>
          <p:nvPr/>
        </p:nvSpPr>
        <p:spPr>
          <a:xfrm>
            <a:off x="164592" y="3063240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3" name="Shape 31"/>
          <p:cNvSpPr/>
          <p:nvPr/>
        </p:nvSpPr>
        <p:spPr>
          <a:xfrm>
            <a:off x="182880" y="3127248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4" name="Text 32"/>
          <p:cNvSpPr/>
          <p:nvPr/>
        </p:nvSpPr>
        <p:spPr>
          <a:xfrm>
            <a:off x="283464" y="3072384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Dickenson, J. (2013). Trust me: Australians and their politicians. Sydney, Australia: UNSW Press.</a:t>
            </a:r>
            <a:endParaRPr lang="en-US" sz="540" dirty="0"/>
          </a:p>
        </p:txBody>
      </p:sp>
      <p:sp>
        <p:nvSpPr>
          <p:cNvPr id="35" name="Shape 33"/>
          <p:cNvSpPr/>
          <p:nvPr/>
        </p:nvSpPr>
        <p:spPr>
          <a:xfrm>
            <a:off x="182880" y="3351276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6" name="Text 34"/>
          <p:cNvSpPr/>
          <p:nvPr/>
        </p:nvSpPr>
        <p:spPr>
          <a:xfrm>
            <a:off x="283464" y="3296412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Donovan, K. (2020). Colonizing the future. Retrieved from https://www.bostonreview.net/articles/colonizing-the-future/</a:t>
            </a:r>
            <a:endParaRPr lang="en-US" sz="540" dirty="0"/>
          </a:p>
        </p:txBody>
      </p:sp>
      <p:sp>
        <p:nvSpPr>
          <p:cNvPr id="37" name="Shape 35"/>
          <p:cNvSpPr/>
          <p:nvPr/>
        </p:nvSpPr>
        <p:spPr>
          <a:xfrm>
            <a:off x="164592" y="3511296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8" name="Shape 36"/>
          <p:cNvSpPr/>
          <p:nvPr/>
        </p:nvSpPr>
        <p:spPr>
          <a:xfrm>
            <a:off x="182880" y="3575304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9" name="Text 37"/>
          <p:cNvSpPr/>
          <p:nvPr/>
        </p:nvSpPr>
        <p:spPr>
          <a:xfrm>
            <a:off x="283464" y="3520440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Geddes, V. (2018). Has activism peaked or is it regrouping? Retrieved from https://www.firstadvisers.com.au</a:t>
            </a:r>
            <a:endParaRPr lang="en-US" sz="540" dirty="0"/>
          </a:p>
        </p:txBody>
      </p:sp>
      <p:sp>
        <p:nvSpPr>
          <p:cNvPr id="40" name="Shape 38"/>
          <p:cNvSpPr/>
          <p:nvPr/>
        </p:nvSpPr>
        <p:spPr>
          <a:xfrm>
            <a:off x="182880" y="3799332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1" name="Text 39"/>
          <p:cNvSpPr/>
          <p:nvPr/>
        </p:nvSpPr>
        <p:spPr>
          <a:xfrm>
            <a:off x="283464" y="3744468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Giddens, A. (1990). The consequences of modernity. Cambridge, UK: Polity Press.</a:t>
            </a:r>
            <a:endParaRPr lang="en-US" sz="540" dirty="0"/>
          </a:p>
        </p:txBody>
      </p:sp>
      <p:sp>
        <p:nvSpPr>
          <p:cNvPr id="42" name="Shape 40"/>
          <p:cNvSpPr/>
          <p:nvPr/>
        </p:nvSpPr>
        <p:spPr>
          <a:xfrm>
            <a:off x="164592" y="3959352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3" name="Shape 41"/>
          <p:cNvSpPr/>
          <p:nvPr/>
        </p:nvSpPr>
        <p:spPr>
          <a:xfrm>
            <a:off x="182880" y="4023360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4" name="Text 42"/>
          <p:cNvSpPr/>
          <p:nvPr/>
        </p:nvSpPr>
        <p:spPr>
          <a:xfrm>
            <a:off x="283464" y="3968496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Giddens, A. (1991). Modernity and self-identity: Self and society in the late modern age. Cambridge, UK: Polity Press.</a:t>
            </a:r>
            <a:endParaRPr lang="en-US" sz="540" dirty="0"/>
          </a:p>
        </p:txBody>
      </p:sp>
      <p:sp>
        <p:nvSpPr>
          <p:cNvPr id="45" name="Shape 43"/>
          <p:cNvSpPr/>
          <p:nvPr/>
        </p:nvSpPr>
        <p:spPr>
          <a:xfrm>
            <a:off x="182880" y="4247388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6" name="Text 44"/>
          <p:cNvSpPr/>
          <p:nvPr/>
        </p:nvSpPr>
        <p:spPr>
          <a:xfrm>
            <a:off x="283464" y="4192524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Gillespie, E. (2021). The rise of 'sovereign people' and why they argue laws don't apply to them. SBS News.</a:t>
            </a:r>
            <a:endParaRPr lang="en-US" sz="540" dirty="0"/>
          </a:p>
        </p:txBody>
      </p:sp>
      <p:sp>
        <p:nvSpPr>
          <p:cNvPr id="47" name="Shape 45"/>
          <p:cNvSpPr/>
          <p:nvPr/>
        </p:nvSpPr>
        <p:spPr>
          <a:xfrm>
            <a:off x="164592" y="4407408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8" name="Shape 46"/>
          <p:cNvSpPr/>
          <p:nvPr/>
        </p:nvSpPr>
        <p:spPr>
          <a:xfrm>
            <a:off x="182880" y="4471416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9" name="Text 47"/>
          <p:cNvSpPr/>
          <p:nvPr/>
        </p:nvSpPr>
        <p:spPr>
          <a:xfrm>
            <a:off x="283464" y="4416552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Visa Free. (2022). [E-residency options by country reference].</a:t>
            </a:r>
            <a:endParaRPr lang="en-US" sz="540" dirty="0"/>
          </a:p>
        </p:txBody>
      </p:sp>
      <p:sp>
        <p:nvSpPr>
          <p:cNvPr id="50" name="Shape 48"/>
          <p:cNvSpPr/>
          <p:nvPr/>
        </p:nvSpPr>
        <p:spPr>
          <a:xfrm>
            <a:off x="182880" y="4695444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1" name="Text 49"/>
          <p:cNvSpPr/>
          <p:nvPr/>
        </p:nvSpPr>
        <p:spPr>
          <a:xfrm>
            <a:off x="283464" y="4640580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Hardin, R. (1996). Trustworthiness. Ethics, 107(1), 26–42.</a:t>
            </a:r>
            <a:endParaRPr lang="en-US" sz="540" dirty="0"/>
          </a:p>
        </p:txBody>
      </p:sp>
      <p:sp>
        <p:nvSpPr>
          <p:cNvPr id="55" name="Shape 53"/>
          <p:cNvSpPr/>
          <p:nvPr/>
        </p:nvSpPr>
        <p:spPr>
          <a:xfrm>
            <a:off x="3154680" y="768096"/>
            <a:ext cx="2834640" cy="27432"/>
          </a:xfrm>
          <a:prstGeom prst="rect">
            <a:avLst/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6" name="Shape 54"/>
          <p:cNvSpPr/>
          <p:nvPr/>
        </p:nvSpPr>
        <p:spPr>
          <a:xfrm>
            <a:off x="3154680" y="822960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7" name="Shape 55"/>
          <p:cNvSpPr/>
          <p:nvPr/>
        </p:nvSpPr>
        <p:spPr>
          <a:xfrm>
            <a:off x="3172968" y="886968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8" name="Text 56"/>
          <p:cNvSpPr/>
          <p:nvPr/>
        </p:nvSpPr>
        <p:spPr>
          <a:xfrm>
            <a:off x="3273552" y="832104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Hardin, R. (2006). Trust. Cambridge, UK: Polity Press.</a:t>
            </a:r>
            <a:endParaRPr lang="en-US" sz="540" dirty="0"/>
          </a:p>
        </p:txBody>
      </p:sp>
      <p:sp>
        <p:nvSpPr>
          <p:cNvPr id="59" name="Shape 57"/>
          <p:cNvSpPr/>
          <p:nvPr/>
        </p:nvSpPr>
        <p:spPr>
          <a:xfrm>
            <a:off x="3172968" y="1110996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0" name="Text 58"/>
          <p:cNvSpPr/>
          <p:nvPr/>
        </p:nvSpPr>
        <p:spPr>
          <a:xfrm>
            <a:off x="3273552" y="1056132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Hunt, J. (2013). Engaging with Indigenous Australia. AIHW.</a:t>
            </a:r>
            <a:endParaRPr lang="en-US" sz="540" dirty="0"/>
          </a:p>
        </p:txBody>
      </p:sp>
      <p:sp>
        <p:nvSpPr>
          <p:cNvPr id="61" name="Shape 59"/>
          <p:cNvSpPr/>
          <p:nvPr/>
        </p:nvSpPr>
        <p:spPr>
          <a:xfrm>
            <a:off x="3154680" y="1271016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2" name="Shape 60"/>
          <p:cNvSpPr/>
          <p:nvPr/>
        </p:nvSpPr>
        <p:spPr>
          <a:xfrm>
            <a:off x="3172968" y="1335024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3" name="Text 61"/>
          <p:cNvSpPr/>
          <p:nvPr/>
        </p:nvSpPr>
        <p:spPr>
          <a:xfrm>
            <a:off x="3273552" y="1280160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Inayatullah, S. (2004). The causal layered analysis (CLA) reader. Tamkang University Press.</a:t>
            </a:r>
            <a:endParaRPr lang="en-US" sz="540" dirty="0"/>
          </a:p>
        </p:txBody>
      </p:sp>
      <p:sp>
        <p:nvSpPr>
          <p:cNvPr id="64" name="Shape 62"/>
          <p:cNvSpPr/>
          <p:nvPr/>
        </p:nvSpPr>
        <p:spPr>
          <a:xfrm>
            <a:off x="3172968" y="1559052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5" name="Text 63"/>
          <p:cNvSpPr/>
          <p:nvPr/>
        </p:nvSpPr>
        <p:spPr>
          <a:xfrm>
            <a:off x="3273552" y="1504188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Inayatullah, S. (2007). Questioning the future: Methods and tools for organizational and societal transformation. Taipei: Tamkang University Press.</a:t>
            </a:r>
            <a:endParaRPr lang="en-US" sz="540" dirty="0"/>
          </a:p>
        </p:txBody>
      </p:sp>
      <p:sp>
        <p:nvSpPr>
          <p:cNvPr id="66" name="Shape 64"/>
          <p:cNvSpPr/>
          <p:nvPr/>
        </p:nvSpPr>
        <p:spPr>
          <a:xfrm>
            <a:off x="3154680" y="1719072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7" name="Shape 65"/>
          <p:cNvSpPr/>
          <p:nvPr/>
        </p:nvSpPr>
        <p:spPr>
          <a:xfrm>
            <a:off x="3172968" y="1783080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8" name="Text 66"/>
          <p:cNvSpPr/>
          <p:nvPr/>
        </p:nvSpPr>
        <p:spPr>
          <a:xfrm>
            <a:off x="3273552" y="1728216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Inayatullah, S. (2023a). The futures triangle: Origins and iterations. World Futures Review, 15(2–4), 112–121.</a:t>
            </a:r>
            <a:endParaRPr lang="en-US" sz="540" dirty="0"/>
          </a:p>
        </p:txBody>
      </p:sp>
      <p:sp>
        <p:nvSpPr>
          <p:cNvPr id="69" name="Shape 67"/>
          <p:cNvSpPr/>
          <p:nvPr/>
        </p:nvSpPr>
        <p:spPr>
          <a:xfrm>
            <a:off x="3172968" y="2007108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0" name="Text 68"/>
          <p:cNvSpPr/>
          <p:nvPr/>
        </p:nvSpPr>
        <p:spPr>
          <a:xfrm>
            <a:off x="3273552" y="1952244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Jeffrey, D. (2023). What is the 'sovereign citizen' movement? 9News.</a:t>
            </a:r>
            <a:endParaRPr lang="en-US" sz="540" dirty="0"/>
          </a:p>
        </p:txBody>
      </p:sp>
      <p:sp>
        <p:nvSpPr>
          <p:cNvPr id="71" name="Shape 69"/>
          <p:cNvSpPr/>
          <p:nvPr/>
        </p:nvSpPr>
        <p:spPr>
          <a:xfrm>
            <a:off x="3154680" y="2167128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2" name="Shape 70"/>
          <p:cNvSpPr/>
          <p:nvPr/>
        </p:nvSpPr>
        <p:spPr>
          <a:xfrm>
            <a:off x="3172968" y="2231136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3" name="Text 71"/>
          <p:cNvSpPr/>
          <p:nvPr/>
        </p:nvSpPr>
        <p:spPr>
          <a:xfrm>
            <a:off x="3273552" y="2176272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Kelly, C. (2023). 'I'm obviously not first choice': Rental crisis forces older Australians back into share houses. The Guardian.</a:t>
            </a:r>
            <a:endParaRPr lang="en-US" sz="540" dirty="0"/>
          </a:p>
        </p:txBody>
      </p:sp>
      <p:sp>
        <p:nvSpPr>
          <p:cNvPr id="74" name="Shape 72"/>
          <p:cNvSpPr/>
          <p:nvPr/>
        </p:nvSpPr>
        <p:spPr>
          <a:xfrm>
            <a:off x="3172968" y="2455164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5" name="Text 73"/>
          <p:cNvSpPr/>
          <p:nvPr/>
        </p:nvSpPr>
        <p:spPr>
          <a:xfrm>
            <a:off x="3273552" y="2400300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Khalil, L. (2021). Alternative platforms and alternative recommendation systems: Australian sovereign citizen movement on Telegram. Lowy Institute.</a:t>
            </a:r>
            <a:endParaRPr lang="en-US" sz="540" dirty="0"/>
          </a:p>
        </p:txBody>
      </p:sp>
      <p:sp>
        <p:nvSpPr>
          <p:cNvPr id="76" name="Shape 74"/>
          <p:cNvSpPr/>
          <p:nvPr/>
        </p:nvSpPr>
        <p:spPr>
          <a:xfrm>
            <a:off x="3154680" y="2615184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7" name="Shape 75"/>
          <p:cNvSpPr/>
          <p:nvPr/>
        </p:nvSpPr>
        <p:spPr>
          <a:xfrm>
            <a:off x="3172968" y="2679192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8" name="Text 76"/>
          <p:cNvSpPr/>
          <p:nvPr/>
        </p:nvSpPr>
        <p:spPr>
          <a:xfrm>
            <a:off x="3273552" y="2624328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Kurmelovs, R. (2021). Environmental activists face 'fever pitch' of repression from Australian governments. The Guardian.</a:t>
            </a:r>
            <a:endParaRPr lang="en-US" sz="540" dirty="0"/>
          </a:p>
        </p:txBody>
      </p:sp>
      <p:sp>
        <p:nvSpPr>
          <p:cNvPr id="79" name="Shape 77"/>
          <p:cNvSpPr/>
          <p:nvPr/>
        </p:nvSpPr>
        <p:spPr>
          <a:xfrm>
            <a:off x="3172968" y="2903220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0" name="Text 78"/>
          <p:cNvSpPr/>
          <p:nvPr/>
        </p:nvSpPr>
        <p:spPr>
          <a:xfrm>
            <a:off x="3273552" y="2848356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Llewellyn, P. (2023). Why escapism will be the defining design trend of 2023 for brands. Adweek.</a:t>
            </a:r>
            <a:endParaRPr lang="en-US" sz="540" dirty="0"/>
          </a:p>
        </p:txBody>
      </p:sp>
      <p:sp>
        <p:nvSpPr>
          <p:cNvPr id="81" name="Shape 79"/>
          <p:cNvSpPr/>
          <p:nvPr/>
        </p:nvSpPr>
        <p:spPr>
          <a:xfrm>
            <a:off x="3154680" y="3063240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2" name="Shape 80"/>
          <p:cNvSpPr/>
          <p:nvPr/>
        </p:nvSpPr>
        <p:spPr>
          <a:xfrm>
            <a:off x="3172968" y="3127248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3" name="Text 81"/>
          <p:cNvSpPr/>
          <p:nvPr/>
        </p:nvSpPr>
        <p:spPr>
          <a:xfrm>
            <a:off x="3273552" y="3072384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Luhmann, N. (1973). Trust and power. Cambridge, UK: Polity Press.</a:t>
            </a:r>
            <a:endParaRPr lang="en-US" sz="540" dirty="0"/>
          </a:p>
        </p:txBody>
      </p:sp>
      <p:sp>
        <p:nvSpPr>
          <p:cNvPr id="84" name="Shape 82"/>
          <p:cNvSpPr/>
          <p:nvPr/>
        </p:nvSpPr>
        <p:spPr>
          <a:xfrm>
            <a:off x="3172968" y="3351276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5" name="Text 83"/>
          <p:cNvSpPr/>
          <p:nvPr/>
        </p:nvSpPr>
        <p:spPr>
          <a:xfrm>
            <a:off x="3273552" y="3296412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Luhmann, N. (1988). Familiarity, confidence, trust: Problems and alternatives. In D. Gambetta (Ed.), Trust: Making and breaking cooperative relations. Basil Blackwell.</a:t>
            </a:r>
            <a:endParaRPr lang="en-US" sz="540" dirty="0"/>
          </a:p>
        </p:txBody>
      </p:sp>
      <p:sp>
        <p:nvSpPr>
          <p:cNvPr id="86" name="Shape 84"/>
          <p:cNvSpPr/>
          <p:nvPr/>
        </p:nvSpPr>
        <p:spPr>
          <a:xfrm>
            <a:off x="3154680" y="3511296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7" name="Shape 85"/>
          <p:cNvSpPr/>
          <p:nvPr/>
        </p:nvSpPr>
        <p:spPr>
          <a:xfrm>
            <a:off x="3172968" y="3575304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8" name="Text 86"/>
          <p:cNvSpPr/>
          <p:nvPr/>
        </p:nvSpPr>
        <p:spPr>
          <a:xfrm>
            <a:off x="3273552" y="3520440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Martin, G. (2021). Protest, policing and law during COVID-19. Alternative Law Journal, 46(4), 275–281.</a:t>
            </a:r>
            <a:endParaRPr lang="en-US" sz="540" dirty="0"/>
          </a:p>
        </p:txBody>
      </p:sp>
      <p:sp>
        <p:nvSpPr>
          <p:cNvPr id="89" name="Shape 87"/>
          <p:cNvSpPr/>
          <p:nvPr/>
        </p:nvSpPr>
        <p:spPr>
          <a:xfrm>
            <a:off x="3172968" y="3799332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0" name="Text 88"/>
          <p:cNvSpPr/>
          <p:nvPr/>
        </p:nvSpPr>
        <p:spPr>
          <a:xfrm>
            <a:off x="3273552" y="3744468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Mason, M. (2023). Hackers attack 12 Australian companies with education phishing scam. AFR.</a:t>
            </a:r>
            <a:endParaRPr lang="en-US" sz="540" dirty="0"/>
          </a:p>
        </p:txBody>
      </p:sp>
      <p:sp>
        <p:nvSpPr>
          <p:cNvPr id="91" name="Shape 89"/>
          <p:cNvSpPr/>
          <p:nvPr/>
        </p:nvSpPr>
        <p:spPr>
          <a:xfrm>
            <a:off x="3154680" y="3959352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2" name="Shape 90"/>
          <p:cNvSpPr/>
          <p:nvPr/>
        </p:nvSpPr>
        <p:spPr>
          <a:xfrm>
            <a:off x="3172968" y="4023360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3" name="Text 91"/>
          <p:cNvSpPr/>
          <p:nvPr/>
        </p:nvSpPr>
        <p:spPr>
          <a:xfrm>
            <a:off x="3273552" y="3968496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McDonald, J. (2022). Australia's far-right taps into COVID restriction frustration. The Diplomat.</a:t>
            </a:r>
            <a:endParaRPr lang="en-US" sz="540" dirty="0"/>
          </a:p>
        </p:txBody>
      </p:sp>
      <p:sp>
        <p:nvSpPr>
          <p:cNvPr id="94" name="Shape 92"/>
          <p:cNvSpPr/>
          <p:nvPr/>
        </p:nvSpPr>
        <p:spPr>
          <a:xfrm>
            <a:off x="3172968" y="4247388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5" name="Text 93"/>
          <p:cNvSpPr/>
          <p:nvPr/>
        </p:nvSpPr>
        <p:spPr>
          <a:xfrm>
            <a:off x="3273552" y="4192524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McGowan, M. (2021). Where 'freedom' meets the far-right: Hate messages infiltrating Australian anti-lockdown protests. The Guardian.</a:t>
            </a:r>
            <a:endParaRPr lang="en-US" sz="540" dirty="0"/>
          </a:p>
        </p:txBody>
      </p:sp>
      <p:sp>
        <p:nvSpPr>
          <p:cNvPr id="96" name="Shape 94"/>
          <p:cNvSpPr/>
          <p:nvPr/>
        </p:nvSpPr>
        <p:spPr>
          <a:xfrm>
            <a:off x="3154680" y="4407408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7" name="Shape 95"/>
          <p:cNvSpPr/>
          <p:nvPr/>
        </p:nvSpPr>
        <p:spPr>
          <a:xfrm>
            <a:off x="3172968" y="4471416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8" name="Text 96"/>
          <p:cNvSpPr/>
          <p:nvPr/>
        </p:nvSpPr>
        <p:spPr>
          <a:xfrm>
            <a:off x="3273552" y="4416552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Melbourne Water. (2020). Annual report. Retrieved from https://www.melbournewater.com.au</a:t>
            </a:r>
            <a:endParaRPr lang="en-US" sz="540" dirty="0"/>
          </a:p>
        </p:txBody>
      </p:sp>
      <p:sp>
        <p:nvSpPr>
          <p:cNvPr id="99" name="Shape 97"/>
          <p:cNvSpPr/>
          <p:nvPr/>
        </p:nvSpPr>
        <p:spPr>
          <a:xfrm>
            <a:off x="3172968" y="4695444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0" name="Text 98"/>
          <p:cNvSpPr/>
          <p:nvPr/>
        </p:nvSpPr>
        <p:spPr>
          <a:xfrm>
            <a:off x="3273552" y="4640580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Noack, G. (2023). Young Australians are fed up working to the bone for an impossible home-buying dream. News.com.au.</a:t>
            </a:r>
            <a:endParaRPr lang="en-US" sz="540" dirty="0"/>
          </a:p>
        </p:txBody>
      </p:sp>
      <p:sp>
        <p:nvSpPr>
          <p:cNvPr id="104" name="Shape 102"/>
          <p:cNvSpPr/>
          <p:nvPr/>
        </p:nvSpPr>
        <p:spPr>
          <a:xfrm>
            <a:off x="6144768" y="768096"/>
            <a:ext cx="2834640" cy="27432"/>
          </a:xfrm>
          <a:prstGeom prst="rect">
            <a:avLst/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5" name="Shape 103"/>
          <p:cNvSpPr/>
          <p:nvPr/>
        </p:nvSpPr>
        <p:spPr>
          <a:xfrm>
            <a:off x="6144768" y="822960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6" name="Shape 104"/>
          <p:cNvSpPr/>
          <p:nvPr/>
        </p:nvSpPr>
        <p:spPr>
          <a:xfrm>
            <a:off x="6163056" y="886968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7" name="Text 105"/>
          <p:cNvSpPr/>
          <p:nvPr/>
        </p:nvSpPr>
        <p:spPr>
          <a:xfrm>
            <a:off x="6263640" y="832104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Peck, E. (2023). It's not the COVID economy, it's just the economy now. Axios.</a:t>
            </a:r>
            <a:endParaRPr lang="en-US" sz="540" dirty="0"/>
          </a:p>
        </p:txBody>
      </p:sp>
      <p:sp>
        <p:nvSpPr>
          <p:cNvPr id="108" name="Shape 106"/>
          <p:cNvSpPr/>
          <p:nvPr/>
        </p:nvSpPr>
        <p:spPr>
          <a:xfrm>
            <a:off x="6163056" y="1110996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9" name="Text 107"/>
          <p:cNvSpPr/>
          <p:nvPr/>
        </p:nvSpPr>
        <p:spPr>
          <a:xfrm>
            <a:off x="6263640" y="1056132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Rees-Mogg, W., &amp; Davidson, J. D. (1997). The sovereign individual: How to survive and thrive during the collapse of the welfare state. London, UK: Touchstone.</a:t>
            </a:r>
            <a:endParaRPr lang="en-US" sz="540" dirty="0"/>
          </a:p>
        </p:txBody>
      </p:sp>
      <p:sp>
        <p:nvSpPr>
          <p:cNvPr id="110" name="Shape 108"/>
          <p:cNvSpPr/>
          <p:nvPr/>
        </p:nvSpPr>
        <p:spPr>
          <a:xfrm>
            <a:off x="6144768" y="1271016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1" name="Shape 109"/>
          <p:cNvSpPr/>
          <p:nvPr/>
        </p:nvSpPr>
        <p:spPr>
          <a:xfrm>
            <a:off x="6163056" y="1335024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2" name="Text 110"/>
          <p:cNvSpPr/>
          <p:nvPr/>
        </p:nvSpPr>
        <p:spPr>
          <a:xfrm>
            <a:off x="6263640" y="1280160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Reuters. (2022). Protests, citizenship festivities to mark contentious Australia Day holiday.</a:t>
            </a:r>
            <a:endParaRPr lang="en-US" sz="540" dirty="0"/>
          </a:p>
        </p:txBody>
      </p:sp>
      <p:sp>
        <p:nvSpPr>
          <p:cNvPr id="113" name="Shape 111"/>
          <p:cNvSpPr/>
          <p:nvPr/>
        </p:nvSpPr>
        <p:spPr>
          <a:xfrm>
            <a:off x="6163056" y="1559052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4" name="Text 112"/>
          <p:cNvSpPr/>
          <p:nvPr/>
        </p:nvSpPr>
        <p:spPr>
          <a:xfrm>
            <a:off x="6263640" y="1504188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Rose, R. (2015). [Treasurer Morrison age pension statement reference].</a:t>
            </a:r>
            <a:endParaRPr lang="en-US" sz="540" dirty="0"/>
          </a:p>
        </p:txBody>
      </p:sp>
      <p:sp>
        <p:nvSpPr>
          <p:cNvPr id="115" name="Shape 113"/>
          <p:cNvSpPr/>
          <p:nvPr/>
        </p:nvSpPr>
        <p:spPr>
          <a:xfrm>
            <a:off x="6144768" y="1719072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6" name="Shape 114"/>
          <p:cNvSpPr/>
          <p:nvPr/>
        </p:nvSpPr>
        <p:spPr>
          <a:xfrm>
            <a:off x="6163056" y="1783080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7" name="Text 115"/>
          <p:cNvSpPr/>
          <p:nvPr/>
        </p:nvSpPr>
        <p:spPr>
          <a:xfrm>
            <a:off x="6263640" y="1728216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Sardar, Z. (2014). Welcome to postnormal times. Retrieved from https://ziauddinsardar.com</a:t>
            </a:r>
            <a:endParaRPr lang="en-US" sz="540" dirty="0"/>
          </a:p>
        </p:txBody>
      </p:sp>
      <p:sp>
        <p:nvSpPr>
          <p:cNvPr id="118" name="Shape 116"/>
          <p:cNvSpPr/>
          <p:nvPr/>
        </p:nvSpPr>
        <p:spPr>
          <a:xfrm>
            <a:off x="6163056" y="2007108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9" name="Text 117"/>
          <p:cNvSpPr/>
          <p:nvPr/>
        </p:nvSpPr>
        <p:spPr>
          <a:xfrm>
            <a:off x="6263640" y="1952244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Sardar, Z. (2017). The postnormal times reader. Herndon, VA: International Institute of Islamic Thought.</a:t>
            </a:r>
            <a:endParaRPr lang="en-US" sz="540" dirty="0"/>
          </a:p>
        </p:txBody>
      </p:sp>
      <p:sp>
        <p:nvSpPr>
          <p:cNvPr id="120" name="Shape 118"/>
          <p:cNvSpPr/>
          <p:nvPr/>
        </p:nvSpPr>
        <p:spPr>
          <a:xfrm>
            <a:off x="6144768" y="2167128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1" name="Shape 119"/>
          <p:cNvSpPr/>
          <p:nvPr/>
        </p:nvSpPr>
        <p:spPr>
          <a:xfrm>
            <a:off x="6163056" y="2231136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2" name="Text 120"/>
          <p:cNvSpPr/>
          <p:nvPr/>
        </p:nvSpPr>
        <p:spPr>
          <a:xfrm>
            <a:off x="6263640" y="2176272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Sheldon, P. (2022). The precarious grind of casual work is no 'made up' issue. [Media reference].</a:t>
            </a:r>
            <a:endParaRPr lang="en-US" sz="540" dirty="0"/>
          </a:p>
        </p:txBody>
      </p:sp>
      <p:sp>
        <p:nvSpPr>
          <p:cNvPr id="123" name="Shape 121"/>
          <p:cNvSpPr/>
          <p:nvPr/>
        </p:nvSpPr>
        <p:spPr>
          <a:xfrm>
            <a:off x="6163056" y="2455164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4" name="Text 122"/>
          <p:cNvSpPr/>
          <p:nvPr/>
        </p:nvSpPr>
        <p:spPr>
          <a:xfrm>
            <a:off x="6263640" y="2400300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Slaughter, R. A., &amp; Bussey, M. (2005). Futures thinking for social foresight. Taipei, Taiwan: Tamkang University Press.</a:t>
            </a:r>
            <a:endParaRPr lang="en-US" sz="540" dirty="0"/>
          </a:p>
        </p:txBody>
      </p:sp>
      <p:sp>
        <p:nvSpPr>
          <p:cNvPr id="125" name="Shape 123"/>
          <p:cNvSpPr/>
          <p:nvPr/>
        </p:nvSpPr>
        <p:spPr>
          <a:xfrm>
            <a:off x="6144768" y="2615184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6" name="Shape 124"/>
          <p:cNvSpPr/>
          <p:nvPr/>
        </p:nvSpPr>
        <p:spPr>
          <a:xfrm>
            <a:off x="6163056" y="2679192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7" name="Text 125"/>
          <p:cNvSpPr/>
          <p:nvPr/>
        </p:nvSpPr>
        <p:spPr>
          <a:xfrm>
            <a:off x="6263640" y="2624328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Smee, B. (2019). [Protest policing and state monopoly on violence reference]. The Guardian.</a:t>
            </a:r>
            <a:endParaRPr lang="en-US" sz="540" dirty="0"/>
          </a:p>
        </p:txBody>
      </p:sp>
      <p:sp>
        <p:nvSpPr>
          <p:cNvPr id="128" name="Shape 126"/>
          <p:cNvSpPr/>
          <p:nvPr/>
        </p:nvSpPr>
        <p:spPr>
          <a:xfrm>
            <a:off x="6163056" y="2903220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9" name="Text 127"/>
          <p:cNvSpPr/>
          <p:nvPr/>
        </p:nvSpPr>
        <p:spPr>
          <a:xfrm>
            <a:off x="6263640" y="2848356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Sovrin. (2018). [Self-sovereign identity reference]. Retrieved from https://sovrin.org</a:t>
            </a:r>
            <a:endParaRPr lang="en-US" sz="540" dirty="0"/>
          </a:p>
        </p:txBody>
      </p:sp>
      <p:sp>
        <p:nvSpPr>
          <p:cNvPr id="130" name="Shape 128"/>
          <p:cNvSpPr/>
          <p:nvPr/>
        </p:nvSpPr>
        <p:spPr>
          <a:xfrm>
            <a:off x="6144768" y="3063240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1" name="Shape 129"/>
          <p:cNvSpPr/>
          <p:nvPr/>
        </p:nvSpPr>
        <p:spPr>
          <a:xfrm>
            <a:off x="6163056" y="3127248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2" name="Text 130"/>
          <p:cNvSpPr/>
          <p:nvPr/>
        </p:nvSpPr>
        <p:spPr>
          <a:xfrm>
            <a:off x="6263640" y="3072384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Tapscott, D., &amp; Tapscott, A. (2016). Blockchain revolution. New York, NY: Penguin.</a:t>
            </a:r>
            <a:endParaRPr lang="en-US" sz="540" dirty="0"/>
          </a:p>
        </p:txBody>
      </p:sp>
      <p:sp>
        <p:nvSpPr>
          <p:cNvPr id="133" name="Shape 131"/>
          <p:cNvSpPr/>
          <p:nvPr/>
        </p:nvSpPr>
        <p:spPr>
          <a:xfrm>
            <a:off x="6163056" y="3351276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4" name="Text 132"/>
          <p:cNvSpPr/>
          <p:nvPr/>
        </p:nvSpPr>
        <p:spPr>
          <a:xfrm>
            <a:off x="6263640" y="3296412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Australia Institute. (2023). Rushed SA anti-protest laws threaten civil liberties. Retrieved from https://australiainstitute.org.au</a:t>
            </a:r>
            <a:endParaRPr lang="en-US" sz="540" dirty="0"/>
          </a:p>
        </p:txBody>
      </p:sp>
      <p:sp>
        <p:nvSpPr>
          <p:cNvPr id="135" name="Shape 133"/>
          <p:cNvSpPr/>
          <p:nvPr/>
        </p:nvSpPr>
        <p:spPr>
          <a:xfrm>
            <a:off x="6144768" y="3511296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6" name="Shape 134"/>
          <p:cNvSpPr/>
          <p:nvPr/>
        </p:nvSpPr>
        <p:spPr>
          <a:xfrm>
            <a:off x="6163056" y="3575304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7" name="Text 135"/>
          <p:cNvSpPr/>
          <p:nvPr/>
        </p:nvSpPr>
        <p:spPr>
          <a:xfrm>
            <a:off x="6263640" y="3520440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Simpler Way. (n.d.). The Simpler Way. Retrieved from https://simplicityinstitute.org</a:t>
            </a:r>
            <a:endParaRPr lang="en-US" sz="540" dirty="0"/>
          </a:p>
        </p:txBody>
      </p:sp>
      <p:sp>
        <p:nvSpPr>
          <p:cNvPr id="138" name="Shape 136"/>
          <p:cNvSpPr/>
          <p:nvPr/>
        </p:nvSpPr>
        <p:spPr>
          <a:xfrm>
            <a:off x="6163056" y="3799332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9" name="Text 137"/>
          <p:cNvSpPr/>
          <p:nvPr/>
        </p:nvSpPr>
        <p:spPr>
          <a:xfrm>
            <a:off x="6263640" y="3744468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Simplicity Collective. (2021). Practicing simplicity. Retrieved from https://simplicitycollective.com</a:t>
            </a:r>
            <a:endParaRPr lang="en-US" sz="540" dirty="0"/>
          </a:p>
        </p:txBody>
      </p:sp>
      <p:sp>
        <p:nvSpPr>
          <p:cNvPr id="140" name="Shape 138"/>
          <p:cNvSpPr/>
          <p:nvPr/>
        </p:nvSpPr>
        <p:spPr>
          <a:xfrm>
            <a:off x="6144768" y="3959352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1" name="Shape 139"/>
          <p:cNvSpPr/>
          <p:nvPr/>
        </p:nvSpPr>
        <p:spPr>
          <a:xfrm>
            <a:off x="6163056" y="4023360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2" name="Text 140"/>
          <p:cNvSpPr/>
          <p:nvPr/>
        </p:nvSpPr>
        <p:spPr>
          <a:xfrm>
            <a:off x="6263640" y="3968496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Thomas, J., &amp; McGregor, J. (2015). Sovereign citizens: Terrorism assessment warns of rising threat. ABC News.</a:t>
            </a:r>
            <a:endParaRPr lang="en-US" sz="540" dirty="0"/>
          </a:p>
        </p:txBody>
      </p:sp>
      <p:sp>
        <p:nvSpPr>
          <p:cNvPr id="143" name="Shape 141"/>
          <p:cNvSpPr/>
          <p:nvPr/>
        </p:nvSpPr>
        <p:spPr>
          <a:xfrm>
            <a:off x="6163056" y="4247388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4" name="Text 142"/>
          <p:cNvSpPr/>
          <p:nvPr/>
        </p:nvSpPr>
        <p:spPr>
          <a:xfrm>
            <a:off x="6263640" y="4192524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Touraine, A. (1985). An introduction to the study of social movements. Social Research, 52(4), 749–787.</a:t>
            </a:r>
            <a:endParaRPr lang="en-US" sz="540" dirty="0"/>
          </a:p>
        </p:txBody>
      </p:sp>
      <p:sp>
        <p:nvSpPr>
          <p:cNvPr id="145" name="Shape 143"/>
          <p:cNvSpPr/>
          <p:nvPr/>
        </p:nvSpPr>
        <p:spPr>
          <a:xfrm>
            <a:off x="6144768" y="4407408"/>
            <a:ext cx="2834640" cy="219456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6" name="Shape 144"/>
          <p:cNvSpPr/>
          <p:nvPr/>
        </p:nvSpPr>
        <p:spPr>
          <a:xfrm>
            <a:off x="6163056" y="4471416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7" name="Text 145"/>
          <p:cNvSpPr/>
          <p:nvPr/>
        </p:nvSpPr>
        <p:spPr>
          <a:xfrm>
            <a:off x="6263640" y="4416552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Victorian Aboriginal Justice Agreement. (2022). Underlying causes of Aboriginal over-representation. Retrieved from https://www.aboriginaljustice.vic.gov.au</a:t>
            </a:r>
            <a:endParaRPr lang="en-US" sz="540" dirty="0"/>
          </a:p>
        </p:txBody>
      </p:sp>
      <p:sp>
        <p:nvSpPr>
          <p:cNvPr id="148" name="Shape 146"/>
          <p:cNvSpPr/>
          <p:nvPr/>
        </p:nvSpPr>
        <p:spPr>
          <a:xfrm>
            <a:off x="6163056" y="4695444"/>
            <a:ext cx="64008" cy="6400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9" name="Text 147"/>
          <p:cNvSpPr/>
          <p:nvPr/>
        </p:nvSpPr>
        <p:spPr>
          <a:xfrm>
            <a:off x="6263640" y="4640580"/>
            <a:ext cx="2697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Werbach, K. (2018). The blockchain and the new architecture of trust. Cambridge, MA: MIT Press.</a:t>
            </a:r>
            <a:endParaRPr lang="en-US" sz="540" dirty="0"/>
          </a:p>
        </p:txBody>
      </p:sp>
      <p:sp>
        <p:nvSpPr>
          <p:cNvPr id="153" name="Shape 151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365760" y="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Scanning Hits by Category</a:t>
            </a:r>
            <a:endParaRPr lang="en-US" sz="26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274320" y="914400"/>
          <a:ext cx="5669280" cy="3931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hape 3"/>
          <p:cNvSpPr/>
          <p:nvPr/>
        </p:nvSpPr>
        <p:spPr>
          <a:xfrm>
            <a:off x="6126480" y="914400"/>
            <a:ext cx="2743200" cy="393192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4"/>
          <p:cNvSpPr/>
          <p:nvPr/>
        </p:nvSpPr>
        <p:spPr>
          <a:xfrm>
            <a:off x="6126480" y="9601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Mid-Range Categories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6309360" y="1353312"/>
            <a:ext cx="2377440" cy="274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6"/>
          <p:cNvSpPr/>
          <p:nvPr/>
        </p:nvSpPr>
        <p:spPr>
          <a:xfrm>
            <a:off x="6172200" y="1444752"/>
            <a:ext cx="265176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&amp; Financial Security  (9)</a:t>
            </a:r>
            <a:endParaRPr lang="en-US" sz="950" dirty="0"/>
          </a:p>
        </p:txBody>
      </p:sp>
      <p:sp>
        <p:nvSpPr>
          <p:cNvPr id="10" name="Text 7"/>
          <p:cNvSpPr/>
          <p:nvPr/>
        </p:nvSpPr>
        <p:spPr>
          <a:xfrm>
            <a:off x="6172200" y="1737360"/>
            <a:ext cx="265176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Unrest  (9)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6172200" y="2029968"/>
            <a:ext cx="265176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Political Behaviour  (9)</a:t>
            </a:r>
            <a:endParaRPr lang="en-US" sz="950" dirty="0"/>
          </a:p>
        </p:txBody>
      </p:sp>
      <p:sp>
        <p:nvSpPr>
          <p:cNvPr id="12" name="Text 9"/>
          <p:cNvSpPr/>
          <p:nvPr/>
        </p:nvSpPr>
        <p:spPr>
          <a:xfrm>
            <a:off x="6172200" y="2322576"/>
            <a:ext cx="265176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Democracy  (8)</a:t>
            </a:r>
            <a:endParaRPr lang="en-US" sz="950" dirty="0"/>
          </a:p>
        </p:txBody>
      </p:sp>
      <p:sp>
        <p:nvSpPr>
          <p:cNvPr id="13" name="Text 10"/>
          <p:cNvSpPr/>
          <p:nvPr/>
        </p:nvSpPr>
        <p:spPr>
          <a:xfrm>
            <a:off x="6172200" y="2615184"/>
            <a:ext cx="265176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Identity  (7)</a:t>
            </a:r>
            <a:endParaRPr lang="en-US" sz="950" dirty="0"/>
          </a:p>
        </p:txBody>
      </p:sp>
      <p:sp>
        <p:nvSpPr>
          <p:cNvPr id="14" name="Text 11"/>
          <p:cNvSpPr/>
          <p:nvPr/>
        </p:nvSpPr>
        <p:spPr>
          <a:xfrm>
            <a:off x="6172200" y="2907792"/>
            <a:ext cx="265176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of Living  (7)</a:t>
            </a:r>
            <a:endParaRPr lang="en-US" sz="950" dirty="0"/>
          </a:p>
        </p:txBody>
      </p:sp>
      <p:sp>
        <p:nvSpPr>
          <p:cNvPr id="15" name="Text 12"/>
          <p:cNvSpPr/>
          <p:nvPr/>
        </p:nvSpPr>
        <p:spPr>
          <a:xfrm>
            <a:off x="6172200" y="3200400"/>
            <a:ext cx="265176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Extremism  (7)</a:t>
            </a:r>
            <a:endParaRPr lang="en-US" sz="950" dirty="0"/>
          </a:p>
        </p:txBody>
      </p:sp>
      <p:sp>
        <p:nvSpPr>
          <p:cNvPr id="16" name="Text 13"/>
          <p:cNvSpPr/>
          <p:nvPr/>
        </p:nvSpPr>
        <p:spPr>
          <a:xfrm>
            <a:off x="6172200" y="3493008"/>
            <a:ext cx="265176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  (7)</a:t>
            </a:r>
            <a:endParaRPr lang="en-US" sz="950" dirty="0"/>
          </a:p>
        </p:txBody>
      </p:sp>
      <p:sp>
        <p:nvSpPr>
          <p:cNvPr id="17" name="Text 14"/>
          <p:cNvSpPr/>
          <p:nvPr/>
        </p:nvSpPr>
        <p:spPr>
          <a:xfrm>
            <a:off x="6172200" y="3785616"/>
            <a:ext cx="265176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Transparency  (6)</a:t>
            </a:r>
            <a:endParaRPr lang="en-US" sz="950" dirty="0"/>
          </a:p>
        </p:txBody>
      </p:sp>
      <p:sp>
        <p:nvSpPr>
          <p:cNvPr id="18" name="Text 15"/>
          <p:cNvSpPr/>
          <p:nvPr/>
        </p:nvSpPr>
        <p:spPr>
          <a:xfrm>
            <a:off x="6172200" y="4078224"/>
            <a:ext cx="265176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Cohesion  (6)</a:t>
            </a:r>
            <a:endParaRPr lang="en-US" sz="950" dirty="0"/>
          </a:p>
        </p:txBody>
      </p:sp>
      <p:sp>
        <p:nvSpPr>
          <p:cNvPr id="19" name="Text 16"/>
          <p:cNvSpPr/>
          <p:nvPr/>
        </p:nvSpPr>
        <p:spPr>
          <a:xfrm>
            <a:off x="6172200" y="4370832"/>
            <a:ext cx="265176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Cybersecurity  (6)</a:t>
            </a:r>
            <a:endParaRPr lang="en-US" sz="9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365760" y="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Futures Triangle: 8 Scanning Themes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2560320" cy="475488"/>
          </a:xfrm>
          <a:prstGeom prst="rect">
            <a:avLst/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274320" y="960120"/>
            <a:ext cx="256032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Weight of the Past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1527048"/>
            <a:ext cx="25603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2E5490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8" name="Shape 6"/>
          <p:cNvSpPr/>
          <p:nvPr/>
        </p:nvSpPr>
        <p:spPr>
          <a:xfrm>
            <a:off x="274320" y="1527048"/>
            <a:ext cx="91440" cy="713232"/>
          </a:xfrm>
          <a:prstGeom prst="rect">
            <a:avLst/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7"/>
          <p:cNvSpPr/>
          <p:nvPr/>
        </p:nvSpPr>
        <p:spPr>
          <a:xfrm>
            <a:off x="438912" y="1554480"/>
            <a:ext cx="2359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 1: Small Worlds</a:t>
            </a:r>
            <a:endParaRPr lang="en-US" sz="1050" dirty="0"/>
          </a:p>
          <a:p>
            <a:pPr marL="0" indent="0" algn="l">
              <a:buNone/>
            </a:pPr>
            <a:r>
              <a:rPr lang="en-US" sz="10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Local Importance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274320" y="2350008"/>
            <a:ext cx="25603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2E5490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Shape 9"/>
          <p:cNvSpPr/>
          <p:nvPr/>
        </p:nvSpPr>
        <p:spPr>
          <a:xfrm>
            <a:off x="274320" y="2350008"/>
            <a:ext cx="91440" cy="713232"/>
          </a:xfrm>
          <a:prstGeom prst="rect">
            <a:avLst/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10"/>
          <p:cNvSpPr/>
          <p:nvPr/>
        </p:nvSpPr>
        <p:spPr>
          <a:xfrm>
            <a:off x="438912" y="2377440"/>
            <a:ext cx="2359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 2: Black</a:t>
            </a:r>
            <a:endParaRPr lang="en-US" sz="1050" dirty="0"/>
          </a:p>
          <a:p>
            <a:pPr marL="0" indent="0" algn="l">
              <a:buNone/>
            </a:pPr>
            <a:r>
              <a:rPr lang="en-US" sz="10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Lives Matter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91840" y="960120"/>
            <a:ext cx="2560320" cy="47548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3291840" y="960120"/>
            <a:ext cx="256032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Push of the Present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291840" y="1527048"/>
            <a:ext cx="25603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1F3A5F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6" name="Shape 14"/>
          <p:cNvSpPr/>
          <p:nvPr/>
        </p:nvSpPr>
        <p:spPr>
          <a:xfrm>
            <a:off x="3291840" y="1527048"/>
            <a:ext cx="91440" cy="713232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3456432" y="1554480"/>
            <a:ext cx="2359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 3: Unapologetic Activism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3291840" y="2350008"/>
            <a:ext cx="25603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1F3A5F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9" name="Shape 17"/>
          <p:cNvSpPr/>
          <p:nvPr/>
        </p:nvSpPr>
        <p:spPr>
          <a:xfrm>
            <a:off x="3291840" y="2350008"/>
            <a:ext cx="91440" cy="713232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Text 18"/>
          <p:cNvSpPr/>
          <p:nvPr/>
        </p:nvSpPr>
        <p:spPr>
          <a:xfrm>
            <a:off x="3456432" y="2377440"/>
            <a:ext cx="2359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 4: Give Me the Truth!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291840" y="3172968"/>
            <a:ext cx="25603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1F3A5F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2" name="Shape 20"/>
          <p:cNvSpPr/>
          <p:nvPr/>
        </p:nvSpPr>
        <p:spPr>
          <a:xfrm>
            <a:off x="3291840" y="3172968"/>
            <a:ext cx="91440" cy="713232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Text 21"/>
          <p:cNvSpPr/>
          <p:nvPr/>
        </p:nvSpPr>
        <p:spPr>
          <a:xfrm>
            <a:off x="3456432" y="3200400"/>
            <a:ext cx="2359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 5: Home and Heart(h)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291840" y="3995928"/>
            <a:ext cx="25603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1F3A5F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5" name="Shape 23"/>
          <p:cNvSpPr/>
          <p:nvPr/>
        </p:nvSpPr>
        <p:spPr>
          <a:xfrm>
            <a:off x="3291840" y="3995928"/>
            <a:ext cx="91440" cy="713232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6" name="Text 24"/>
          <p:cNvSpPr/>
          <p:nvPr/>
        </p:nvSpPr>
        <p:spPr>
          <a:xfrm>
            <a:off x="3456432" y="4023360"/>
            <a:ext cx="2359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 6: Peak Uncertainty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309360" y="960120"/>
            <a:ext cx="2560320" cy="4754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8" name="Text 26"/>
          <p:cNvSpPr/>
          <p:nvPr/>
        </p:nvSpPr>
        <p:spPr>
          <a:xfrm>
            <a:off x="6309360" y="960120"/>
            <a:ext cx="256032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Pull of the Future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6309360" y="1527048"/>
            <a:ext cx="25603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0" name="Shape 28"/>
          <p:cNvSpPr/>
          <p:nvPr/>
        </p:nvSpPr>
        <p:spPr>
          <a:xfrm>
            <a:off x="6309360" y="1527048"/>
            <a:ext cx="91440" cy="7132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1" name="Text 29"/>
          <p:cNvSpPr/>
          <p:nvPr/>
        </p:nvSpPr>
        <p:spPr>
          <a:xfrm>
            <a:off x="6473952" y="1554480"/>
            <a:ext cx="2359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 7: The Self-Sovereign</a:t>
            </a:r>
            <a:endParaRPr lang="en-US" sz="1050" dirty="0"/>
          </a:p>
          <a:p>
            <a:pPr marL="0" indent="0" algn="l">
              <a:buNone/>
            </a:pPr>
            <a:r>
              <a:rPr lang="en-US" sz="10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309360" y="2350008"/>
            <a:ext cx="25603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3" name="Shape 31"/>
          <p:cNvSpPr/>
          <p:nvPr/>
        </p:nvSpPr>
        <p:spPr>
          <a:xfrm>
            <a:off x="6309360" y="2350008"/>
            <a:ext cx="91440" cy="7132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4" name="Text 32"/>
          <p:cNvSpPr/>
          <p:nvPr/>
        </p:nvSpPr>
        <p:spPr>
          <a:xfrm>
            <a:off x="6473952" y="2377440"/>
            <a:ext cx="2359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 8: The Future</a:t>
            </a:r>
            <a:endParaRPr lang="en-US" sz="1050" dirty="0"/>
          </a:p>
          <a:p>
            <a:pPr marL="0" indent="0" algn="l">
              <a:buNone/>
            </a:pPr>
            <a:r>
              <a:rPr lang="en-US" sz="10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Trustless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274320" y="4663440"/>
            <a:ext cx="8595360" cy="32004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6" name="Text 34"/>
          <p:cNvSpPr/>
          <p:nvPr/>
        </p:nvSpPr>
        <p:spPr>
          <a:xfrm>
            <a:off x="274320" y="4663440"/>
            <a:ext cx="8595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theme is analysed through Causal Layered Analysis (CLA): Litany → System → Worldview → Myth/Metaphor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365760" y="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ABI Trust Component Distribution</a:t>
            </a:r>
            <a:endParaRPr lang="en-US" sz="26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365760" y="1005840"/>
          <a:ext cx="4114800" cy="3474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hape 3"/>
          <p:cNvSpPr/>
          <p:nvPr/>
        </p:nvSpPr>
        <p:spPr>
          <a:xfrm>
            <a:off x="4754880" y="1005840"/>
            <a:ext cx="41148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1F3A5F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Shape 4"/>
          <p:cNvSpPr/>
          <p:nvPr/>
        </p:nvSpPr>
        <p:spPr>
          <a:xfrm>
            <a:off x="4754880" y="1005840"/>
            <a:ext cx="109728" cy="109728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5"/>
          <p:cNvSpPr/>
          <p:nvPr/>
        </p:nvSpPr>
        <p:spPr>
          <a:xfrm>
            <a:off x="4956048" y="1033272"/>
            <a:ext cx="2286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Benevolence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4956048" y="134416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130 hits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4956048" y="1581912"/>
            <a:ext cx="3794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anxieties centre on whether government acts in the public interest — welfare, fairness, and care for citizens.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4754880" y="2240280"/>
            <a:ext cx="41148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2E5490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Shape 9"/>
          <p:cNvSpPr/>
          <p:nvPr/>
        </p:nvSpPr>
        <p:spPr>
          <a:xfrm>
            <a:off x="4754880" y="2240280"/>
            <a:ext cx="109728" cy="1097280"/>
          </a:xfrm>
          <a:prstGeom prst="rect">
            <a:avLst/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0"/>
          <p:cNvSpPr/>
          <p:nvPr/>
        </p:nvSpPr>
        <p:spPr>
          <a:xfrm>
            <a:off x="4956048" y="2267712"/>
            <a:ext cx="2286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54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Integrity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4956048" y="257860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93 hits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4956048" y="2816352"/>
            <a:ext cx="3794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Concerns about consistency with expected norms, honesty, and transparency in political behaviour.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4754880" y="3474720"/>
            <a:ext cx="41148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7" name="Shape 14"/>
          <p:cNvSpPr/>
          <p:nvPr/>
        </p:nvSpPr>
        <p:spPr>
          <a:xfrm>
            <a:off x="4754880" y="3474720"/>
            <a:ext cx="109728" cy="10972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Text 15"/>
          <p:cNvSpPr/>
          <p:nvPr/>
        </p:nvSpPr>
        <p:spPr>
          <a:xfrm>
            <a:off x="4956048" y="3502152"/>
            <a:ext cx="2286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Ability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4956048" y="381304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 hits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4956048" y="4050792"/>
            <a:ext cx="3794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concerns about institutional competence — Australians believe government can act, but question its will to do so.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4754880" y="4709160"/>
            <a:ext cx="4114800" cy="2926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2" name="Text 19"/>
          <p:cNvSpPr/>
          <p:nvPr/>
        </p:nvSpPr>
        <p:spPr>
          <a:xfrm>
            <a:off x="4754880" y="4709160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concerns focus on WILL, not capability.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685800"/>
            <a:ext cx="91440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011680" cy="685800"/>
          </a:xfrm>
          <a:prstGeom prst="rect">
            <a:avLst/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0" y="0"/>
            <a:ext cx="2011680" cy="6858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Futures Triangle: Weight of the Past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103120" y="0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Theme 1: Small Worlds of Local Importance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8503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Withdrawal, localisation, and the search for control in an overwhelming world.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20040" y="117043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Drivers of Change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" y="1463040"/>
            <a:ext cx="3931920" cy="27432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Shape 8"/>
          <p:cNvSpPr/>
          <p:nvPr/>
        </p:nvSpPr>
        <p:spPr>
          <a:xfrm>
            <a:off x="320040" y="157276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320040" y="157276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594360" y="155448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Great Australian Dream is harder to achieve — rising asset prices erode expectations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20040" y="212140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320040" y="212140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594360" y="210312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Precarity as the norm: casualised employment, rented housing, need for large emergency funds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20040" y="267004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320040" y="267004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594360" y="265176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policy misaligned with Australians' concerns — individuals feel they must act alone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4480560" y="1170432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Trends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480560" y="1463040"/>
            <a:ext cx="4389120" cy="27432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Shape 19"/>
          <p:cNvSpPr/>
          <p:nvPr/>
        </p:nvSpPr>
        <p:spPr>
          <a:xfrm>
            <a:off x="4480560" y="155448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2" name="Shape 20"/>
          <p:cNvSpPr/>
          <p:nvPr/>
        </p:nvSpPr>
        <p:spPr>
          <a:xfrm>
            <a:off x="4480560" y="155448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Text 21"/>
          <p:cNvSpPr/>
          <p:nvPr/>
        </p:nvSpPr>
        <p:spPr>
          <a:xfrm>
            <a:off x="4617720" y="157276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Shopping local / Buy Local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4617720" y="176479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Shift from globalism to localism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4480560" y="205740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6" name="Shape 24"/>
          <p:cNvSpPr/>
          <p:nvPr/>
        </p:nvSpPr>
        <p:spPr>
          <a:xfrm>
            <a:off x="4480560" y="205740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7" name="Text 25"/>
          <p:cNvSpPr/>
          <p:nvPr/>
        </p:nvSpPr>
        <p:spPr>
          <a:xfrm>
            <a:off x="4617720" y="207568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Anti-consumption / Anti-materialism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4617720" y="226771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Frugalism, satisficing, sustainability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4480560" y="256032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0" name="Shape 28"/>
          <p:cNvSpPr/>
          <p:nvPr/>
        </p:nvSpPr>
        <p:spPr>
          <a:xfrm>
            <a:off x="4480560" y="256032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1" name="Text 29"/>
          <p:cNvSpPr/>
          <p:nvPr/>
        </p:nvSpPr>
        <p:spPr>
          <a:xfrm>
            <a:off x="4617720" y="257860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Self-sufficiency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4617720" y="277063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of living, domestic design, resilience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4480560" y="306324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4" name="Shape 32"/>
          <p:cNvSpPr/>
          <p:nvPr/>
        </p:nvSpPr>
        <p:spPr>
          <a:xfrm>
            <a:off x="4480560" y="306324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5" name="Text 33"/>
          <p:cNvSpPr/>
          <p:nvPr/>
        </p:nvSpPr>
        <p:spPr>
          <a:xfrm>
            <a:off x="4617720" y="308152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Budgeting, credit hacking, side-hustles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4617720" y="327355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finance &amp; cost of living management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4480560" y="356616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8" name="Shape 36"/>
          <p:cNvSpPr/>
          <p:nvPr/>
        </p:nvSpPr>
        <p:spPr>
          <a:xfrm>
            <a:off x="4480560" y="356616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9" name="Text 37"/>
          <p:cNvSpPr/>
          <p:nvPr/>
        </p:nvSpPr>
        <p:spPr>
          <a:xfrm>
            <a:off x="4617720" y="358444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Communal refuge &amp; escapism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4617720" y="377647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Withdrawal, worldbuilding, meaning-making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320040" y="4160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 Myth / Metaphor: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1737360" y="4178808"/>
            <a:ext cx="1207008" cy="24688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3" name="Text 41"/>
          <p:cNvSpPr/>
          <p:nvPr/>
        </p:nvSpPr>
        <p:spPr>
          <a:xfrm>
            <a:off x="1737360" y="4178808"/>
            <a:ext cx="1207008" cy="24688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Homebody</a:t>
            </a:r>
            <a:endParaRPr lang="en-US" sz="850" dirty="0"/>
          </a:p>
        </p:txBody>
      </p:sp>
      <p:sp>
        <p:nvSpPr>
          <p:cNvPr id="44" name="Shape 42"/>
          <p:cNvSpPr/>
          <p:nvPr/>
        </p:nvSpPr>
        <p:spPr>
          <a:xfrm>
            <a:off x="3035808" y="4178808"/>
            <a:ext cx="1595628" cy="24688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5" name="Text 43"/>
          <p:cNvSpPr/>
          <p:nvPr/>
        </p:nvSpPr>
        <p:spPr>
          <a:xfrm>
            <a:off x="3035808" y="4178808"/>
            <a:ext cx="1595628" cy="24688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Penny-Pincher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4722876" y="4178808"/>
            <a:ext cx="1284732" cy="24688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7" name="Text 45"/>
          <p:cNvSpPr/>
          <p:nvPr/>
        </p:nvSpPr>
        <p:spPr>
          <a:xfrm>
            <a:off x="4722876" y="4178808"/>
            <a:ext cx="1284732" cy="24688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Chaos Machine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6099048" y="4178808"/>
            <a:ext cx="1984248" cy="24688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9" name="Text 47"/>
          <p:cNvSpPr/>
          <p:nvPr/>
        </p:nvSpPr>
        <p:spPr>
          <a:xfrm>
            <a:off x="6099048" y="4178808"/>
            <a:ext cx="1984248" cy="24688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Running on a Treadmill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320040" y="4507992"/>
            <a:ext cx="8503920" cy="498348"/>
          </a:xfrm>
          <a:prstGeom prst="rect">
            <a:avLst/>
          </a:prstGeom>
          <a:solidFill>
            <a:srgbClr val="EAF0F8"/>
          </a:solidFill>
          <a:ln w="12700">
            <a:solidFill>
              <a:srgbClr val="C0D0E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1" name="Shape 49"/>
          <p:cNvSpPr/>
          <p:nvPr/>
        </p:nvSpPr>
        <p:spPr>
          <a:xfrm>
            <a:off x="320040" y="4507992"/>
            <a:ext cx="73152" cy="4983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2" name="Text 50"/>
          <p:cNvSpPr/>
          <p:nvPr/>
        </p:nvSpPr>
        <p:spPr>
          <a:xfrm>
            <a:off x="502920" y="4544568"/>
            <a:ext cx="822960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"When the world feels out of control, people renovate their bathrooms." — Inayatullah / Bussey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685800"/>
            <a:ext cx="91440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011680" cy="685800"/>
          </a:xfrm>
          <a:prstGeom prst="rect">
            <a:avLst/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0" y="0"/>
            <a:ext cx="2011680" cy="6858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Futures Triangle: Weight of the Past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103120" y="0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Theme 2: Black Lives Matter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8503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legacy of colonisation and the enduring distrust between Aboriginal Australians and the state.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20040" y="117043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Drivers of Change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" y="1463040"/>
            <a:ext cx="3931920" cy="27432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Shape 8"/>
          <p:cNvSpPr/>
          <p:nvPr/>
        </p:nvSpPr>
        <p:spPr>
          <a:xfrm>
            <a:off x="320040" y="157276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320040" y="157276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594360" y="155448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Generational activism — younger generations refuse to accept the injustices of the past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20040" y="212140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320040" y="212140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594360" y="210312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empowers activism in a greater variety of ways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20040" y="267004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320040" y="267004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594360" y="265176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Compounding weight of historic errors, dispossession, and continuing injustice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320040" y="321868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Text 18"/>
          <p:cNvSpPr/>
          <p:nvPr/>
        </p:nvSpPr>
        <p:spPr>
          <a:xfrm>
            <a:off x="320040" y="321868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594360" y="320040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melting pot: enabling technology, anger, community support, and institutional distrust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480560" y="1170432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Trends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480560" y="1463040"/>
            <a:ext cx="4389120" cy="27432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4" name="Shape 22"/>
          <p:cNvSpPr/>
          <p:nvPr/>
        </p:nvSpPr>
        <p:spPr>
          <a:xfrm>
            <a:off x="4480560" y="155448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5" name="Shape 23"/>
          <p:cNvSpPr/>
          <p:nvPr/>
        </p:nvSpPr>
        <p:spPr>
          <a:xfrm>
            <a:off x="4480560" y="155448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6" name="Text 24"/>
          <p:cNvSpPr/>
          <p:nvPr/>
        </p:nvSpPr>
        <p:spPr>
          <a:xfrm>
            <a:off x="4617720" y="157276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Indigenous legal rights / sovereignty or treaty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4617720" y="176479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Aboriginal affairs, sovereignty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4480560" y="205740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9" name="Shape 27"/>
          <p:cNvSpPr/>
          <p:nvPr/>
        </p:nvSpPr>
        <p:spPr>
          <a:xfrm>
            <a:off x="4480560" y="205740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0" name="Text 28"/>
          <p:cNvSpPr/>
          <p:nvPr/>
        </p:nvSpPr>
        <p:spPr>
          <a:xfrm>
            <a:off x="4617720" y="207568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Activism over deaths in custody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4617720" y="226771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Aboriginal affairs, criminal justice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4480560" y="256032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3" name="Shape 31"/>
          <p:cNvSpPr/>
          <p:nvPr/>
        </p:nvSpPr>
        <p:spPr>
          <a:xfrm>
            <a:off x="4480560" y="256032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4" name="Text 32"/>
          <p:cNvSpPr/>
          <p:nvPr/>
        </p:nvSpPr>
        <p:spPr>
          <a:xfrm>
            <a:off x="4617720" y="257860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impacts from stolen generations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4617720" y="277063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Aboriginal affairs, criminal justice</a:t>
            </a:r>
            <a:endParaRPr lang="en-US" sz="850" dirty="0"/>
          </a:p>
        </p:txBody>
      </p:sp>
      <p:sp>
        <p:nvSpPr>
          <p:cNvPr id="36" name="Text 34"/>
          <p:cNvSpPr/>
          <p:nvPr/>
        </p:nvSpPr>
        <p:spPr>
          <a:xfrm>
            <a:off x="320040" y="3858768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CLA: Myth / Metaphor: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1737360" y="3877056"/>
            <a:ext cx="1517904" cy="24688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8" name="Text 36"/>
          <p:cNvSpPr/>
          <p:nvPr/>
        </p:nvSpPr>
        <p:spPr>
          <a:xfrm>
            <a:off x="1737360" y="3877056"/>
            <a:ext cx="1517904" cy="24688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Denied Child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3346704" y="3877056"/>
            <a:ext cx="1595628" cy="24688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0" name="Text 38"/>
          <p:cNvSpPr/>
          <p:nvPr/>
        </p:nvSpPr>
        <p:spPr>
          <a:xfrm>
            <a:off x="3346704" y="3877056"/>
            <a:ext cx="1595628" cy="24688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Shameful Past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320040" y="4206240"/>
            <a:ext cx="8503920" cy="800100"/>
          </a:xfrm>
          <a:prstGeom prst="rect">
            <a:avLst/>
          </a:prstGeom>
          <a:solidFill>
            <a:srgbClr val="EAF0F8"/>
          </a:solidFill>
          <a:ln w="12700">
            <a:solidFill>
              <a:srgbClr val="C0D0E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2" name="Shape 40"/>
          <p:cNvSpPr/>
          <p:nvPr/>
        </p:nvSpPr>
        <p:spPr>
          <a:xfrm>
            <a:off x="320040" y="4206240"/>
            <a:ext cx="73152" cy="8001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3" name="Text 41"/>
          <p:cNvSpPr/>
          <p:nvPr/>
        </p:nvSpPr>
        <p:spPr>
          <a:xfrm>
            <a:off x="502920" y="4242816"/>
            <a:ext cx="8229600" cy="6903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Cook, Hardin &amp; Levi (2005): once in-group/out-group boundaries form, paranoid cognition may dominate — limiting individual trusting relationships across group lines.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685800"/>
            <a:ext cx="91440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011680" cy="68580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0" y="0"/>
            <a:ext cx="2011680" cy="6858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Futures Triangle: Push of the Present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103120" y="0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Theme 3: Unapologetic Activism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8503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rising chorus of dissatisfaction demanding a fair go from Australian institutions.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20040" y="117043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Drivers of Change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" y="1463040"/>
            <a:ext cx="3931920" cy="27432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Shape 8"/>
          <p:cNvSpPr/>
          <p:nvPr/>
        </p:nvSpPr>
        <p:spPr>
          <a:xfrm>
            <a:off x="320040" y="157276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320040" y="157276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594360" y="155448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Perceived inadequate government action on identified risks and values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20040" y="212140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320040" y="212140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594360" y="210312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Shifting issues focus — aging generation priorities vs younger socio-environmental concerns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20040" y="267004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320040" y="267004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594360" y="265176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Disproportionate legal responses to protest anger Australians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320040" y="321868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Text 18"/>
          <p:cNvSpPr/>
          <p:nvPr/>
        </p:nvSpPr>
        <p:spPr>
          <a:xfrm>
            <a:off x="320040" y="321868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594360" y="320040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changes forcing governance authorities to reconsider means of maintaining order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480560" y="1170432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Trends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480560" y="1463040"/>
            <a:ext cx="4389120" cy="27432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4" name="Shape 22"/>
          <p:cNvSpPr/>
          <p:nvPr/>
        </p:nvSpPr>
        <p:spPr>
          <a:xfrm>
            <a:off x="4480560" y="155448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5" name="Shape 23"/>
          <p:cNvSpPr/>
          <p:nvPr/>
        </p:nvSpPr>
        <p:spPr>
          <a:xfrm>
            <a:off x="4480560" y="155448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6" name="Text 24"/>
          <p:cNvSpPr/>
          <p:nvPr/>
        </p:nvSpPr>
        <p:spPr>
          <a:xfrm>
            <a:off x="4617720" y="157276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Increasingly extreme climate activism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4617720" y="176479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Climate, activism, protest, social unrest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4480560" y="205740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9" name="Shape 27"/>
          <p:cNvSpPr/>
          <p:nvPr/>
        </p:nvSpPr>
        <p:spPr>
          <a:xfrm>
            <a:off x="4480560" y="205740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0" name="Text 28"/>
          <p:cNvSpPr/>
          <p:nvPr/>
        </p:nvSpPr>
        <p:spPr>
          <a:xfrm>
            <a:off x="4617720" y="207568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Protests over varied matters — COVID, vaccination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4617720" y="226771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COVID-19, anti-vaccination, social unrest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4480560" y="256032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3" name="Shape 31"/>
          <p:cNvSpPr/>
          <p:nvPr/>
        </p:nvSpPr>
        <p:spPr>
          <a:xfrm>
            <a:off x="4480560" y="256032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4" name="Text 32"/>
          <p:cNvSpPr/>
          <p:nvPr/>
        </p:nvSpPr>
        <p:spPr>
          <a:xfrm>
            <a:off x="4617720" y="257860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Increasingly punitive controls on protest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4617720" y="277063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Climate, activism, COVID-19, social unrest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4480560" y="306324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7" name="Shape 35"/>
          <p:cNvSpPr/>
          <p:nvPr/>
        </p:nvSpPr>
        <p:spPr>
          <a:xfrm>
            <a:off x="4480560" y="306324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8" name="Text 36"/>
          <p:cNvSpPr/>
          <p:nvPr/>
        </p:nvSpPr>
        <p:spPr>
          <a:xfrm>
            <a:off x="4617720" y="308152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Rising far-right ideological sentiment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4617720" y="327355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unrest, extremism, terrorism, conspiracy</a:t>
            </a:r>
            <a:endParaRPr lang="en-US" sz="850" dirty="0"/>
          </a:p>
        </p:txBody>
      </p:sp>
      <p:sp>
        <p:nvSpPr>
          <p:cNvPr id="40" name="Text 38"/>
          <p:cNvSpPr/>
          <p:nvPr/>
        </p:nvSpPr>
        <p:spPr>
          <a:xfrm>
            <a:off x="320040" y="3858768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CLA: Myth / Metaphor: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1737360" y="3877056"/>
            <a:ext cx="1362456" cy="24688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2" name="Text 40"/>
          <p:cNvSpPr/>
          <p:nvPr/>
        </p:nvSpPr>
        <p:spPr>
          <a:xfrm>
            <a:off x="1737360" y="3877056"/>
            <a:ext cx="1362456" cy="24688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Loudhailer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3191256" y="3877056"/>
            <a:ext cx="2994660" cy="24688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4" name="Text 42"/>
          <p:cNvSpPr/>
          <p:nvPr/>
        </p:nvSpPr>
        <p:spPr>
          <a:xfrm>
            <a:off x="3191256" y="3877056"/>
            <a:ext cx="2994660" cy="24688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Grace Tame's Look to Scott Morrison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320040" y="4206240"/>
            <a:ext cx="8503920" cy="800100"/>
          </a:xfrm>
          <a:prstGeom prst="rect">
            <a:avLst/>
          </a:prstGeom>
          <a:solidFill>
            <a:srgbClr val="EAF0F8"/>
          </a:solidFill>
          <a:ln w="12700">
            <a:solidFill>
              <a:srgbClr val="C0D0E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6" name="Shape 44"/>
          <p:cNvSpPr/>
          <p:nvPr/>
        </p:nvSpPr>
        <p:spPr>
          <a:xfrm>
            <a:off x="320040" y="4206240"/>
            <a:ext cx="73152" cy="8001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7" name="Text 45"/>
          <p:cNvSpPr/>
          <p:nvPr/>
        </p:nvSpPr>
        <p:spPr>
          <a:xfrm>
            <a:off x="502920" y="4242816"/>
            <a:ext cx="8229600" cy="6903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Australia hosts a rising number of activists 'good at what they do and getting progressively better (50%) at getting their demands met' — Geddes (2018).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685800"/>
            <a:ext cx="91440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011680" cy="68580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0" y="0"/>
            <a:ext cx="2011680" cy="6858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Futures Triangle: Push of the Present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103120" y="0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Theme 4: Give Me the Truth!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8503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integrity of information itself is in question — technology, media, and government all implicated.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20040" y="117043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Drivers of Change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" y="1463040"/>
            <a:ext cx="3931920" cy="27432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Shape 8"/>
          <p:cNvSpPr/>
          <p:nvPr/>
        </p:nvSpPr>
        <p:spPr>
          <a:xfrm>
            <a:off x="320040" y="157276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320040" y="157276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594360" y="155448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Greater life uncertainty increases need for trustworthy information to support decisions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20040" y="212140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320040" y="212140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594360" y="210312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affects the quality, dissemination, and reliability of information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20040" y="267004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320040" y="267004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594360" y="265176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Greater information exposure makes sorting for accuracy at speed harder for individuals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4480560" y="1170432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Trends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480560" y="1463040"/>
            <a:ext cx="4389120" cy="27432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Shape 19"/>
          <p:cNvSpPr/>
          <p:nvPr/>
        </p:nvSpPr>
        <p:spPr>
          <a:xfrm>
            <a:off x="4480560" y="155448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2" name="Shape 20"/>
          <p:cNvSpPr/>
          <p:nvPr/>
        </p:nvSpPr>
        <p:spPr>
          <a:xfrm>
            <a:off x="4480560" y="155448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Text 21"/>
          <p:cNvSpPr/>
          <p:nvPr/>
        </p:nvSpPr>
        <p:spPr>
          <a:xfrm>
            <a:off x="4617720" y="157276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renders increasingly realistic facsimiles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4617720" y="176479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AI, media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4480560" y="205740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6" name="Shape 24"/>
          <p:cNvSpPr/>
          <p:nvPr/>
        </p:nvSpPr>
        <p:spPr>
          <a:xfrm>
            <a:off x="4480560" y="205740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7" name="Text 25"/>
          <p:cNvSpPr/>
          <p:nvPr/>
        </p:nvSpPr>
        <p:spPr>
          <a:xfrm>
            <a:off x="4617720" y="207568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media enables promulgation of misinformation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4617720" y="226771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Media, truth, misinformation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4480560" y="256032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0" name="Shape 28"/>
          <p:cNvSpPr/>
          <p:nvPr/>
        </p:nvSpPr>
        <p:spPr>
          <a:xfrm>
            <a:off x="4480560" y="256032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1" name="Text 29"/>
          <p:cNvSpPr/>
          <p:nvPr/>
        </p:nvSpPr>
        <p:spPr>
          <a:xfrm>
            <a:off x="4617720" y="257860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Demands for transparency / open government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4617720" y="277063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Transparency, democracy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4480560" y="306324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4" name="Shape 32"/>
          <p:cNvSpPr/>
          <p:nvPr/>
        </p:nvSpPr>
        <p:spPr>
          <a:xfrm>
            <a:off x="4480560" y="306324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5" name="Text 33"/>
          <p:cNvSpPr/>
          <p:nvPr/>
        </p:nvSpPr>
        <p:spPr>
          <a:xfrm>
            <a:off x="4617720" y="308152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Increasingly conspiratorial thinking &amp; action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4617720" y="327355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Conspiracy, distrust, truth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320040" y="365760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CLA: Myth / Metaphor: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737360" y="3675888"/>
            <a:ext cx="1129284" cy="24688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9" name="Text 37"/>
          <p:cNvSpPr/>
          <p:nvPr/>
        </p:nvSpPr>
        <p:spPr>
          <a:xfrm>
            <a:off x="1737360" y="3675888"/>
            <a:ext cx="1129284" cy="24688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Bad Guy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320040" y="4005072"/>
            <a:ext cx="8503920" cy="1001268"/>
          </a:xfrm>
          <a:prstGeom prst="rect">
            <a:avLst/>
          </a:prstGeom>
          <a:solidFill>
            <a:srgbClr val="EAF0F8"/>
          </a:solidFill>
          <a:ln w="12700">
            <a:solidFill>
              <a:srgbClr val="C0D0E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1" name="Shape 39"/>
          <p:cNvSpPr/>
          <p:nvPr/>
        </p:nvSpPr>
        <p:spPr>
          <a:xfrm>
            <a:off x="320040" y="4005072"/>
            <a:ext cx="73152" cy="100126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2" name="Text 40"/>
          <p:cNvSpPr/>
          <p:nvPr/>
        </p:nvSpPr>
        <p:spPr>
          <a:xfrm>
            <a:off x="502920" y="4041648"/>
            <a:ext cx="8229600" cy="8915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information keeps humans safe. Without clearly identifying risk, we cannot take the most trustworthy action — the person who conceals information we need becomes the risk.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685800"/>
            <a:ext cx="91440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011680" cy="68580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0" y="0"/>
            <a:ext cx="2011680" cy="6858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Futures Triangle: Push of the Present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103120" y="0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Theme 5: Home and Heart(h)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8503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and security — Australia's housing crisis as a trust crisis.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20040" y="117043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Drivers of Change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" y="1463040"/>
            <a:ext cx="3931920" cy="27432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Shape 8"/>
          <p:cNvSpPr/>
          <p:nvPr/>
        </p:nvSpPr>
        <p:spPr>
          <a:xfrm>
            <a:off x="320040" y="157276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320040" y="157276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594360" y="155448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rising cost of living materially affects Australians' sense of security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20040" y="212140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320040" y="212140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594360" y="210312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Wage stagnation eating into disposable income alongside rising market prices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4480560" y="1170432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Trends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480560" y="1463040"/>
            <a:ext cx="4389120" cy="27432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Shape 16"/>
          <p:cNvSpPr/>
          <p:nvPr/>
        </p:nvSpPr>
        <p:spPr>
          <a:xfrm>
            <a:off x="4480560" y="155448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Shape 17"/>
          <p:cNvSpPr/>
          <p:nvPr/>
        </p:nvSpPr>
        <p:spPr>
          <a:xfrm>
            <a:off x="4480560" y="155448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Text 18"/>
          <p:cNvSpPr/>
          <p:nvPr/>
        </p:nvSpPr>
        <p:spPr>
          <a:xfrm>
            <a:off x="4617720" y="157276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 &amp; government action on housing security / affordability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4617720" y="176479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of living, housing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4480560" y="205740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Shape 21"/>
          <p:cNvSpPr/>
          <p:nvPr/>
        </p:nvSpPr>
        <p:spPr>
          <a:xfrm>
            <a:off x="4480560" y="205740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4" name="Text 22"/>
          <p:cNvSpPr/>
          <p:nvPr/>
        </p:nvSpPr>
        <p:spPr>
          <a:xfrm>
            <a:off x="4617720" y="207568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 &amp; government action on energy affordability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4617720" y="226771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of living, housing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4480560" y="256032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7" name="Shape 25"/>
          <p:cNvSpPr/>
          <p:nvPr/>
        </p:nvSpPr>
        <p:spPr>
          <a:xfrm>
            <a:off x="4480560" y="256032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8" name="Text 26"/>
          <p:cNvSpPr/>
          <p:nvPr/>
        </p:nvSpPr>
        <p:spPr>
          <a:xfrm>
            <a:off x="4617720" y="257860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Fear of homelessness among tenants and homeowners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4617720" y="277063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of living, housing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4480560" y="306324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1" name="Shape 29"/>
          <p:cNvSpPr/>
          <p:nvPr/>
        </p:nvSpPr>
        <p:spPr>
          <a:xfrm>
            <a:off x="4480560" y="306324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2" name="Text 30"/>
          <p:cNvSpPr/>
          <p:nvPr/>
        </p:nvSpPr>
        <p:spPr>
          <a:xfrm>
            <a:off x="4617720" y="308152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WFH changes Australians' desire to return to office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4617720" y="327355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Place, domestic design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320040" y="365760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CLA: Myth / Metaphor: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1737360" y="3675888"/>
            <a:ext cx="1051560" cy="24688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6" name="Text 34"/>
          <p:cNvSpPr/>
          <p:nvPr/>
        </p:nvSpPr>
        <p:spPr>
          <a:xfrm>
            <a:off x="1737360" y="3675888"/>
            <a:ext cx="1051560" cy="24688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Beggar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320040" y="4005072"/>
            <a:ext cx="8503920" cy="1001268"/>
          </a:xfrm>
          <a:prstGeom prst="rect">
            <a:avLst/>
          </a:prstGeom>
          <a:solidFill>
            <a:srgbClr val="EAF0F8"/>
          </a:solidFill>
          <a:ln w="12700">
            <a:solidFill>
              <a:srgbClr val="C0D0E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8" name="Shape 36"/>
          <p:cNvSpPr/>
          <p:nvPr/>
        </p:nvSpPr>
        <p:spPr>
          <a:xfrm>
            <a:off x="320040" y="4005072"/>
            <a:ext cx="73152" cy="100126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9" name="Text 37"/>
          <p:cNvSpPr/>
          <p:nvPr/>
        </p:nvSpPr>
        <p:spPr>
          <a:xfrm>
            <a:off x="502920" y="4041648"/>
            <a:ext cx="8229600" cy="8915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theme speaks to a generalised anxiety about the future — in the absence of government intervention in market forces, a feeling of injustice persists for Australians.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685800"/>
            <a:ext cx="91440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011680" cy="68580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0" y="0"/>
            <a:ext cx="2011680" cy="6858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Futures Triangle: Push of the Present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103120" y="0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Theme 6: Peak Uncertainty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8503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Labour precarity colonises individual futures — trapping Australians in a perpetual present.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20040" y="117043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Drivers of Change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" y="1463040"/>
            <a:ext cx="3931920" cy="27432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Shape 8"/>
          <p:cNvSpPr/>
          <p:nvPr/>
        </p:nvSpPr>
        <p:spPr>
          <a:xfrm>
            <a:off x="320040" y="157276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320040" y="157276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594360" y="155448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Changing consumer behaviour creating need for business adaptability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20040" y="212140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320040" y="212140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594360" y="210312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desires workforce flexibility to respond to market demand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20040" y="267004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320040" y="267004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594360" y="265176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enables redesign of industrial work paradigm — legal protections yet to catch up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320040" y="321868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Text 18"/>
          <p:cNvSpPr/>
          <p:nvPr/>
        </p:nvSpPr>
        <p:spPr>
          <a:xfrm>
            <a:off x="320040" y="321868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594360" y="320040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Workers forced to accept conditional work as better than no work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480560" y="1170432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Trends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480560" y="1463040"/>
            <a:ext cx="4389120" cy="27432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4" name="Shape 22"/>
          <p:cNvSpPr/>
          <p:nvPr/>
        </p:nvSpPr>
        <p:spPr>
          <a:xfrm>
            <a:off x="4480560" y="155448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5" name="Shape 23"/>
          <p:cNvSpPr/>
          <p:nvPr/>
        </p:nvSpPr>
        <p:spPr>
          <a:xfrm>
            <a:off x="4480560" y="155448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6" name="Text 24"/>
          <p:cNvSpPr/>
          <p:nvPr/>
        </p:nvSpPr>
        <p:spPr>
          <a:xfrm>
            <a:off x="4617720" y="157276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Changing workforce representation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4617720" y="176479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change, uncertainty, work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4480560" y="205740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9" name="Shape 27"/>
          <p:cNvSpPr/>
          <p:nvPr/>
        </p:nvSpPr>
        <p:spPr>
          <a:xfrm>
            <a:off x="4480560" y="205740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0" name="Text 28"/>
          <p:cNvSpPr/>
          <p:nvPr/>
        </p:nvSpPr>
        <p:spPr>
          <a:xfrm>
            <a:off x="4617720" y="207568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Increased casualisation and precarity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4617720" y="226771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Uncertainty, work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4480560" y="256032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3" name="Shape 31"/>
          <p:cNvSpPr/>
          <p:nvPr/>
        </p:nvSpPr>
        <p:spPr>
          <a:xfrm>
            <a:off x="4480560" y="256032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4" name="Text 32"/>
          <p:cNvSpPr/>
          <p:nvPr/>
        </p:nvSpPr>
        <p:spPr>
          <a:xfrm>
            <a:off x="4617720" y="257860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Increasing social divide of Haves and Have Nots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4617720" y="277063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Polarity, social change, uncertainty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4480560" y="306324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7" name="Shape 35"/>
          <p:cNvSpPr/>
          <p:nvPr/>
        </p:nvSpPr>
        <p:spPr>
          <a:xfrm>
            <a:off x="4480560" y="306324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8" name="Text 36"/>
          <p:cNvSpPr/>
          <p:nvPr/>
        </p:nvSpPr>
        <p:spPr>
          <a:xfrm>
            <a:off x="4617720" y="308152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Decreasing standards of living for lower-income groups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4617720" y="327355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of living, uncertainty, work</a:t>
            </a:r>
            <a:endParaRPr lang="en-US" sz="850" dirty="0"/>
          </a:p>
        </p:txBody>
      </p:sp>
      <p:sp>
        <p:nvSpPr>
          <p:cNvPr id="40" name="Text 38"/>
          <p:cNvSpPr/>
          <p:nvPr/>
        </p:nvSpPr>
        <p:spPr>
          <a:xfrm>
            <a:off x="320040" y="3858768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CLA: Myth / Metaphor: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1737360" y="3877056"/>
            <a:ext cx="1284732" cy="24688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2" name="Text 40"/>
          <p:cNvSpPr/>
          <p:nvPr/>
        </p:nvSpPr>
        <p:spPr>
          <a:xfrm>
            <a:off x="1737360" y="3877056"/>
            <a:ext cx="1284732" cy="24688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Desperado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3113532" y="3877056"/>
            <a:ext cx="1673352" cy="24688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4" name="Text 42"/>
          <p:cNvSpPr/>
          <p:nvPr/>
        </p:nvSpPr>
        <p:spPr>
          <a:xfrm>
            <a:off x="3113532" y="3877056"/>
            <a:ext cx="1673352" cy="24688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Aussie Battler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4878324" y="3877056"/>
            <a:ext cx="896112" cy="24688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6" name="Text 44"/>
          <p:cNvSpPr/>
          <p:nvPr/>
        </p:nvSpPr>
        <p:spPr>
          <a:xfrm>
            <a:off x="4878324" y="3877056"/>
            <a:ext cx="896112" cy="24688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Hero</a:t>
            </a:r>
            <a:endParaRPr lang="en-US" sz="850" dirty="0"/>
          </a:p>
        </p:txBody>
      </p:sp>
      <p:sp>
        <p:nvSpPr>
          <p:cNvPr id="47" name="Shape 45"/>
          <p:cNvSpPr/>
          <p:nvPr/>
        </p:nvSpPr>
        <p:spPr>
          <a:xfrm>
            <a:off x="320040" y="4206240"/>
            <a:ext cx="8503920" cy="800100"/>
          </a:xfrm>
          <a:prstGeom prst="rect">
            <a:avLst/>
          </a:prstGeom>
          <a:solidFill>
            <a:srgbClr val="EAF0F8"/>
          </a:solidFill>
          <a:ln w="12700">
            <a:solidFill>
              <a:srgbClr val="C0D0E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8" name="Shape 46"/>
          <p:cNvSpPr/>
          <p:nvPr/>
        </p:nvSpPr>
        <p:spPr>
          <a:xfrm>
            <a:off x="320040" y="4206240"/>
            <a:ext cx="73152" cy="8001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9" name="Text 47"/>
          <p:cNvSpPr/>
          <p:nvPr/>
        </p:nvSpPr>
        <p:spPr>
          <a:xfrm>
            <a:off x="502920" y="4242816"/>
            <a:ext cx="8229600" cy="6903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Donovan (2020): working people are 'confined in an interminable present' — unable to escape the short-term demands of rent, debt, and food, illiquidity looms large.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685800"/>
            <a:ext cx="91440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011680" cy="685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0" y="0"/>
            <a:ext cx="2011680" cy="6858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Futures Triangle: Pull of the Future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103120" y="0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Theme 7: The Self-Sovereign Individual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8503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Autonomy, digital identity, and the search for alternatives beyond the nation-state.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20040" y="117043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Drivers of Change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" y="1463040"/>
            <a:ext cx="3931920" cy="27432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Shape 8"/>
          <p:cNvSpPr/>
          <p:nvPr/>
        </p:nvSpPr>
        <p:spPr>
          <a:xfrm>
            <a:off x="320040" y="157276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320040" y="157276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594360" y="155448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Sense the system is no longer fit for purpose — workplace expectations defeat fairness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20040" y="212140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320040" y="212140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594360" y="210312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Things feel generally unfair — people work hard but see little return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20040" y="267004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320040" y="267004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594360" y="265176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Lack of confidence that government will support individuals in times of need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4480560" y="1170432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Trends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480560" y="1463040"/>
            <a:ext cx="4389120" cy="27432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Shape 19"/>
          <p:cNvSpPr/>
          <p:nvPr/>
        </p:nvSpPr>
        <p:spPr>
          <a:xfrm>
            <a:off x="4480560" y="155448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2" name="Shape 20"/>
          <p:cNvSpPr/>
          <p:nvPr/>
        </p:nvSpPr>
        <p:spPr>
          <a:xfrm>
            <a:off x="4480560" y="155448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Text 21"/>
          <p:cNvSpPr/>
          <p:nvPr/>
        </p:nvSpPr>
        <p:spPr>
          <a:xfrm>
            <a:off x="4617720" y="157276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Boundarylessness — blurring of geographic, social, residential lines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4617720" y="176479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of living, motility, place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4480560" y="205740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6" name="Shape 24"/>
          <p:cNvSpPr/>
          <p:nvPr/>
        </p:nvSpPr>
        <p:spPr>
          <a:xfrm>
            <a:off x="4480560" y="205740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7" name="Text 25"/>
          <p:cNvSpPr/>
          <p:nvPr/>
        </p:nvSpPr>
        <p:spPr>
          <a:xfrm>
            <a:off x="4617720" y="207568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Desire for autonomy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4617720" y="226771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Motility, place, sovereignty, SovCits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4480560" y="256032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0" name="Shape 28"/>
          <p:cNvSpPr/>
          <p:nvPr/>
        </p:nvSpPr>
        <p:spPr>
          <a:xfrm>
            <a:off x="4480560" y="256032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1" name="Text 29"/>
          <p:cNvSpPr/>
          <p:nvPr/>
        </p:nvSpPr>
        <p:spPr>
          <a:xfrm>
            <a:off x="4617720" y="257860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restlessness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4617720" y="277063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Conspiracy, fundamentalism, social unrest, sovereignty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4480560" y="306324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4" name="Shape 32"/>
          <p:cNvSpPr/>
          <p:nvPr/>
        </p:nvSpPr>
        <p:spPr>
          <a:xfrm>
            <a:off x="4480560" y="306324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5" name="Text 33"/>
          <p:cNvSpPr/>
          <p:nvPr/>
        </p:nvSpPr>
        <p:spPr>
          <a:xfrm>
            <a:off x="4617720" y="308152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Desire for ownership of 'place' and self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4617720" y="327355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Motility, place, sovereignty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320040" y="365760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CLA: Myth / Metaphor: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737360" y="3675888"/>
            <a:ext cx="1673352" cy="24688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9" name="Text 37"/>
          <p:cNvSpPr/>
          <p:nvPr/>
        </p:nvSpPr>
        <p:spPr>
          <a:xfrm>
            <a:off x="1737360" y="3675888"/>
            <a:ext cx="1673352" cy="24688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Aussie Battler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3502152" y="3675888"/>
            <a:ext cx="1906524" cy="24688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1" name="Text 39"/>
          <p:cNvSpPr/>
          <p:nvPr/>
        </p:nvSpPr>
        <p:spPr>
          <a:xfrm>
            <a:off x="3502152" y="3675888"/>
            <a:ext cx="1906524" cy="24688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Oppressor &amp; Subjugate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5500116" y="3675888"/>
            <a:ext cx="1440180" cy="24688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3" name="Text 41"/>
          <p:cNvSpPr/>
          <p:nvPr/>
        </p:nvSpPr>
        <p:spPr>
          <a:xfrm>
            <a:off x="5500116" y="3675888"/>
            <a:ext cx="1440180" cy="24688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Hung Out to Dry</a:t>
            </a:r>
            <a:endParaRPr lang="en-US" sz="850" dirty="0"/>
          </a:p>
        </p:txBody>
      </p:sp>
      <p:sp>
        <p:nvSpPr>
          <p:cNvPr id="44" name="Shape 42"/>
          <p:cNvSpPr/>
          <p:nvPr/>
        </p:nvSpPr>
        <p:spPr>
          <a:xfrm>
            <a:off x="7031736" y="3675888"/>
            <a:ext cx="1984248" cy="24688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5" name="Text 43"/>
          <p:cNvSpPr/>
          <p:nvPr/>
        </p:nvSpPr>
        <p:spPr>
          <a:xfrm>
            <a:off x="7031736" y="3675888"/>
            <a:ext cx="1984248" cy="24688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Parent &amp; Naughty Child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320040" y="4005072"/>
            <a:ext cx="8503920" cy="1001268"/>
          </a:xfrm>
          <a:prstGeom prst="rect">
            <a:avLst/>
          </a:prstGeom>
          <a:solidFill>
            <a:srgbClr val="EAF0F8"/>
          </a:solidFill>
          <a:ln w="12700">
            <a:solidFill>
              <a:srgbClr val="C0D0E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7" name="Shape 45"/>
          <p:cNvSpPr/>
          <p:nvPr/>
        </p:nvSpPr>
        <p:spPr>
          <a:xfrm>
            <a:off x="320040" y="4005072"/>
            <a:ext cx="73152" cy="100126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8" name="Text 46"/>
          <p:cNvSpPr/>
          <p:nvPr/>
        </p:nvSpPr>
        <p:spPr>
          <a:xfrm>
            <a:off x="502920" y="4041648"/>
            <a:ext cx="8229600" cy="8915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Rees-Mogg &amp; Davidson (1997): the most obvious benefits of the coming transition will flow to 'cognitive elites' who operate outside political boundaries.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685800"/>
            <a:ext cx="91440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011680" cy="685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0" y="0"/>
            <a:ext cx="2011680" cy="6858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Futures Triangle: Pull of the Future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103120" y="0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Theme 8: The Future is Trustless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8503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Blockchain, decentralisation, and the redesign of how trust itself functions.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20040" y="117043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Drivers of Change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" y="1463040"/>
            <a:ext cx="3931920" cy="27432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Shape 8"/>
          <p:cNvSpPr/>
          <p:nvPr/>
        </p:nvSpPr>
        <p:spPr>
          <a:xfrm>
            <a:off x="320040" y="157276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320040" y="157276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594360" y="155448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Rising libertarian political values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20040" y="212140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320040" y="212140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594360" y="210312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Improving technical capabilities in decentralised systems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20040" y="267004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320040" y="267004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594360" y="265176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Perceptions of inadequacy on the part of government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320040" y="3218688"/>
            <a:ext cx="201168" cy="201168"/>
          </a:xfrm>
          <a:prstGeom prst="ellipse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Text 18"/>
          <p:cNvSpPr/>
          <p:nvPr/>
        </p:nvSpPr>
        <p:spPr>
          <a:xfrm>
            <a:off x="320040" y="321868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594360" y="320040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frustration at the responsiveness of government policy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480560" y="1170432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Trends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480560" y="1463040"/>
            <a:ext cx="4389120" cy="27432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4" name="Shape 22"/>
          <p:cNvSpPr/>
          <p:nvPr/>
        </p:nvSpPr>
        <p:spPr>
          <a:xfrm>
            <a:off x="4480560" y="155448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5" name="Shape 23"/>
          <p:cNvSpPr/>
          <p:nvPr/>
        </p:nvSpPr>
        <p:spPr>
          <a:xfrm>
            <a:off x="4480560" y="155448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6" name="Text 24"/>
          <p:cNvSpPr/>
          <p:nvPr/>
        </p:nvSpPr>
        <p:spPr>
          <a:xfrm>
            <a:off x="4617720" y="157276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Increasing &amp; diversifying means of democratic engagement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4617720" y="176479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Blockchain, decentralisation, democracy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4480560" y="205740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9" name="Shape 27"/>
          <p:cNvSpPr/>
          <p:nvPr/>
        </p:nvSpPr>
        <p:spPr>
          <a:xfrm>
            <a:off x="4480560" y="205740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0" name="Text 28"/>
          <p:cNvSpPr/>
          <p:nvPr/>
        </p:nvSpPr>
        <p:spPr>
          <a:xfrm>
            <a:off x="4617720" y="207568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Ongoing attempts to create new digital governance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4617720" y="226771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Blockchain, decentralisation, democracy, systems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4480560" y="2560320"/>
            <a:ext cx="4343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3" name="Shape 31"/>
          <p:cNvSpPr/>
          <p:nvPr/>
        </p:nvSpPr>
        <p:spPr>
          <a:xfrm>
            <a:off x="4480560" y="2560320"/>
            <a:ext cx="64008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4" name="Text 32"/>
          <p:cNvSpPr/>
          <p:nvPr/>
        </p:nvSpPr>
        <p:spPr>
          <a:xfrm>
            <a:off x="4617720" y="257860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Democracy, Open Data, Open Governance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4617720" y="2770632"/>
            <a:ext cx="4133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61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Decentralisation, systems, transparency</a:t>
            </a:r>
            <a:endParaRPr lang="en-US" sz="850" dirty="0"/>
          </a:p>
        </p:txBody>
      </p:sp>
      <p:sp>
        <p:nvSpPr>
          <p:cNvPr id="36" name="Text 34"/>
          <p:cNvSpPr/>
          <p:nvPr/>
        </p:nvSpPr>
        <p:spPr>
          <a:xfrm>
            <a:off x="320040" y="3858768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 Myth / Metaphor: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1737360" y="3877056"/>
            <a:ext cx="1129284" cy="24688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8" name="Text 36"/>
          <p:cNvSpPr/>
          <p:nvPr/>
        </p:nvSpPr>
        <p:spPr>
          <a:xfrm>
            <a:off x="1737360" y="3877056"/>
            <a:ext cx="1129284" cy="24688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Escapee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2958084" y="3877056"/>
            <a:ext cx="3200400" cy="24688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0" name="Text 38"/>
          <p:cNvSpPr/>
          <p:nvPr/>
        </p:nvSpPr>
        <p:spPr>
          <a:xfrm>
            <a:off x="2958084" y="3877056"/>
            <a:ext cx="3200400" cy="24688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There is a perfect governance system — we have to find or build it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320040" y="4206240"/>
            <a:ext cx="8503920" cy="800100"/>
          </a:xfrm>
          <a:prstGeom prst="rect">
            <a:avLst/>
          </a:prstGeom>
          <a:solidFill>
            <a:srgbClr val="EAF0F8"/>
          </a:solidFill>
          <a:ln w="12700">
            <a:solidFill>
              <a:srgbClr val="C0D0E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2" name="Shape 40"/>
          <p:cNvSpPr/>
          <p:nvPr/>
        </p:nvSpPr>
        <p:spPr>
          <a:xfrm>
            <a:off x="320040" y="4206240"/>
            <a:ext cx="73152" cy="8001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3" name="Text 41"/>
          <p:cNvSpPr/>
          <p:nvPr/>
        </p:nvSpPr>
        <p:spPr>
          <a:xfrm>
            <a:off x="502920" y="4242816"/>
            <a:ext cx="8229600" cy="6903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Werbach (2018): 'The blockchain does not eliminate the need for trust. It represents, rather, the reemergence of trust in a new form.'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3002</Words>
  <Application>Microsoft Office PowerPoint</Application>
  <PresentationFormat>On-screen Show (16:9)</PresentationFormat>
  <Paragraphs>342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Trust in Australian Government – Environmental Scanning Findings</dc:title>
  <dc:subject>PptxGenJS Presentation</dc:subject>
  <dc:creator>PptxGenJS</dc:creator>
  <cp:lastModifiedBy>Nichola Cooper</cp:lastModifiedBy>
  <cp:revision>6</cp:revision>
  <dcterms:created xsi:type="dcterms:W3CDTF">2026-04-06T06:58:59Z</dcterms:created>
  <dcterms:modified xsi:type="dcterms:W3CDTF">2026-04-06T07:33:04Z</dcterms:modified>
</cp:coreProperties>
</file>