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16" d="100"/>
          <a:sy n="116" d="100"/>
        </p:scale>
        <p:origin x="75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825791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4F7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" name="Shape 1"/>
          <p:cNvSpPr/>
          <p:nvPr/>
        </p:nvSpPr>
        <p:spPr>
          <a:xfrm>
            <a:off x="0" y="475488"/>
            <a:ext cx="9144000" cy="36576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" name="Text 2"/>
          <p:cNvSpPr/>
          <p:nvPr/>
        </p:nvSpPr>
        <p:spPr>
          <a:xfrm>
            <a:off x="228600" y="0"/>
            <a:ext cx="86868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Scenario Matrix: Futures of Trust in </a:t>
            </a:r>
            <a:r>
              <a:rPr lang="en-US" sz="1800" b="1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Australian Government (2100)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950976" y="740664"/>
            <a:ext cx="3547872" cy="2066544"/>
          </a:xfrm>
          <a:prstGeom prst="roundRect">
            <a:avLst>
              <a:gd name="adj" fmla="val 2212"/>
            </a:avLst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6" name="Shape 4"/>
          <p:cNvSpPr/>
          <p:nvPr/>
        </p:nvSpPr>
        <p:spPr>
          <a:xfrm>
            <a:off x="950976" y="740664"/>
            <a:ext cx="3547872" cy="475488"/>
          </a:xfrm>
          <a:prstGeom prst="roundRect">
            <a:avLst>
              <a:gd name="adj" fmla="val 9615"/>
            </a:avLst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7" name="Shape 5"/>
          <p:cNvSpPr/>
          <p:nvPr/>
        </p:nvSpPr>
        <p:spPr>
          <a:xfrm>
            <a:off x="950976" y="1078992"/>
            <a:ext cx="3547872" cy="1371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8" name="Shape 6"/>
          <p:cNvSpPr/>
          <p:nvPr/>
        </p:nvSpPr>
        <p:spPr>
          <a:xfrm>
            <a:off x="1042416" y="813816"/>
            <a:ext cx="228600" cy="228600"/>
          </a:xfrm>
          <a:prstGeom prst="roundRect">
            <a:avLst>
              <a:gd name="adj" fmla="val 16000"/>
            </a:avLst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9" name="Text 7"/>
          <p:cNvSpPr/>
          <p:nvPr/>
        </p:nvSpPr>
        <p:spPr>
          <a:xfrm>
            <a:off x="1042416" y="813816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C9A84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1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1335024" y="777240"/>
            <a:ext cx="309067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F3A5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Confident Contentment</a:t>
            </a:r>
            <a:endParaRPr lang="en-US" sz="1300" dirty="0"/>
          </a:p>
        </p:txBody>
      </p:sp>
      <p:sp>
        <p:nvSpPr>
          <p:cNvPr id="11" name="Text 9"/>
          <p:cNvSpPr/>
          <p:nvPr/>
        </p:nvSpPr>
        <p:spPr>
          <a:xfrm>
            <a:off x="1335024" y="987552"/>
            <a:ext cx="3090672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Safety with Mitigation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1042416" y="1170432"/>
            <a:ext cx="3364992" cy="13716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13" name="Text 11"/>
          <p:cNvSpPr/>
          <p:nvPr/>
        </p:nvSpPr>
        <p:spPr>
          <a:xfrm>
            <a:off x="1060704" y="1216152"/>
            <a:ext cx="334670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Trust position</a:t>
            </a:r>
            <a:endParaRPr lang="en-US" sz="750" dirty="0"/>
          </a:p>
        </p:txBody>
      </p:sp>
      <p:sp>
        <p:nvSpPr>
          <p:cNvPr id="14" name="Text 12"/>
          <p:cNvSpPr/>
          <p:nvPr/>
        </p:nvSpPr>
        <p:spPr>
          <a:xfrm>
            <a:off x="1060704" y="1357884"/>
            <a:ext cx="3346704" cy="1737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8AAB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 social, interpersonal &amp; generalised trust. Political trust continues to decline.</a:t>
            </a:r>
            <a:endParaRPr lang="en-US" sz="750" dirty="0"/>
          </a:p>
        </p:txBody>
      </p:sp>
      <p:sp>
        <p:nvSpPr>
          <p:cNvPr id="15" name="Text 13"/>
          <p:cNvSpPr/>
          <p:nvPr/>
        </p:nvSpPr>
        <p:spPr>
          <a:xfrm>
            <a:off x="1060704" y="1527048"/>
            <a:ext cx="334670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Metaphor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1060704" y="1668780"/>
            <a:ext cx="3346704" cy="1737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8AAB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Sarkar — the Sadvipra arrive to turn the social cycle toward a Worker era.</a:t>
            </a:r>
            <a:endParaRPr lang="en-US" sz="750" dirty="0"/>
          </a:p>
        </p:txBody>
      </p:sp>
      <p:sp>
        <p:nvSpPr>
          <p:cNvPr id="17" name="Text 15"/>
          <p:cNvSpPr/>
          <p:nvPr/>
        </p:nvSpPr>
        <p:spPr>
          <a:xfrm>
            <a:off x="1060704" y="1837944"/>
            <a:ext cx="334670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Scenario type</a:t>
            </a:r>
            <a:endParaRPr lang="en-US" sz="750" dirty="0"/>
          </a:p>
        </p:txBody>
      </p:sp>
      <p:sp>
        <p:nvSpPr>
          <p:cNvPr id="18" name="Text 16"/>
          <p:cNvSpPr/>
          <p:nvPr/>
        </p:nvSpPr>
        <p:spPr>
          <a:xfrm>
            <a:off x="1060704" y="1979676"/>
            <a:ext cx="3346704" cy="1737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8AAB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Continuation — individuals lean into community.</a:t>
            </a:r>
            <a:endParaRPr lang="en-US" sz="750" dirty="0"/>
          </a:p>
        </p:txBody>
      </p:sp>
      <p:sp>
        <p:nvSpPr>
          <p:cNvPr id="19" name="Text 17"/>
          <p:cNvSpPr/>
          <p:nvPr/>
        </p:nvSpPr>
        <p:spPr>
          <a:xfrm>
            <a:off x="1060704" y="2148840"/>
            <a:ext cx="334670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Strength</a:t>
            </a:r>
            <a:endParaRPr lang="en-US" sz="750" dirty="0"/>
          </a:p>
        </p:txBody>
      </p:sp>
      <p:sp>
        <p:nvSpPr>
          <p:cNvPr id="20" name="Text 18"/>
          <p:cNvSpPr/>
          <p:nvPr/>
        </p:nvSpPr>
        <p:spPr>
          <a:xfrm>
            <a:off x="1060704" y="2290572"/>
            <a:ext cx="3346704" cy="1737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8AAB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Distributed net improves social capital. Better govt collaboration.</a:t>
            </a:r>
            <a:endParaRPr lang="en-US" sz="750" dirty="0"/>
          </a:p>
        </p:txBody>
      </p:sp>
      <p:sp>
        <p:nvSpPr>
          <p:cNvPr id="21" name="Text 19"/>
          <p:cNvSpPr/>
          <p:nvPr/>
        </p:nvSpPr>
        <p:spPr>
          <a:xfrm>
            <a:off x="1060704" y="2459736"/>
            <a:ext cx="334670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i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Weakness: challenges power structures; life feels precarious.</a:t>
            </a:r>
            <a:endParaRPr lang="en-US" sz="750" dirty="0"/>
          </a:p>
        </p:txBody>
      </p:sp>
      <p:sp>
        <p:nvSpPr>
          <p:cNvPr id="22" name="Shape 20"/>
          <p:cNvSpPr/>
          <p:nvPr/>
        </p:nvSpPr>
        <p:spPr>
          <a:xfrm>
            <a:off x="4645152" y="740664"/>
            <a:ext cx="3547872" cy="2066544"/>
          </a:xfrm>
          <a:prstGeom prst="roundRect">
            <a:avLst>
              <a:gd name="adj" fmla="val 2212"/>
            </a:avLst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3" name="Shape 21"/>
          <p:cNvSpPr/>
          <p:nvPr/>
        </p:nvSpPr>
        <p:spPr>
          <a:xfrm>
            <a:off x="4645152" y="740664"/>
            <a:ext cx="3547872" cy="475488"/>
          </a:xfrm>
          <a:prstGeom prst="roundRect">
            <a:avLst>
              <a:gd name="adj" fmla="val 9615"/>
            </a:avLst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4" name="Shape 22"/>
          <p:cNvSpPr/>
          <p:nvPr/>
        </p:nvSpPr>
        <p:spPr>
          <a:xfrm>
            <a:off x="4645152" y="1078992"/>
            <a:ext cx="3547872" cy="137160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5" name="Shape 23"/>
          <p:cNvSpPr/>
          <p:nvPr/>
        </p:nvSpPr>
        <p:spPr>
          <a:xfrm>
            <a:off x="4736592" y="813816"/>
            <a:ext cx="228600" cy="228600"/>
          </a:xfrm>
          <a:prstGeom prst="roundRect">
            <a:avLst>
              <a:gd name="adj" fmla="val 16000"/>
            </a:avLst>
          </a:prstGeom>
          <a:solidFill>
            <a:srgbClr val="1F3A5F"/>
          </a:solidFill>
          <a:ln w="12700">
            <a:solidFill>
              <a:srgbClr val="1F3A5F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26" name="Text 24"/>
          <p:cNvSpPr/>
          <p:nvPr/>
        </p:nvSpPr>
        <p:spPr>
          <a:xfrm>
            <a:off x="4736592" y="813816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C9A84C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4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5029200" y="777240"/>
            <a:ext cx="309067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F3A5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Community Stewardship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5029200" y="987552"/>
            <a:ext cx="3090672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1F3A5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Safety and Acceleration</a:t>
            </a:r>
            <a:endParaRPr lang="en-US" sz="800" dirty="0"/>
          </a:p>
        </p:txBody>
      </p:sp>
      <p:sp>
        <p:nvSpPr>
          <p:cNvPr id="29" name="Shape 27"/>
          <p:cNvSpPr/>
          <p:nvPr/>
        </p:nvSpPr>
        <p:spPr>
          <a:xfrm>
            <a:off x="4736592" y="1170432"/>
            <a:ext cx="3364992" cy="13716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30" name="Text 28"/>
          <p:cNvSpPr/>
          <p:nvPr/>
        </p:nvSpPr>
        <p:spPr>
          <a:xfrm>
            <a:off x="4754880" y="1216152"/>
            <a:ext cx="334670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Trust position</a:t>
            </a:r>
            <a:endParaRPr lang="en-US" sz="750" dirty="0"/>
          </a:p>
        </p:txBody>
      </p:sp>
      <p:sp>
        <p:nvSpPr>
          <p:cNvPr id="31" name="Text 29"/>
          <p:cNvSpPr/>
          <p:nvPr/>
        </p:nvSpPr>
        <p:spPr>
          <a:xfrm>
            <a:off x="4754880" y="1357884"/>
            <a:ext cx="3346704" cy="1737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8AAB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 social &amp; interpersonal trust. Political trust unnecessary; high trust in governance generally.</a:t>
            </a:r>
            <a:endParaRPr lang="en-US" sz="750" dirty="0"/>
          </a:p>
        </p:txBody>
      </p:sp>
      <p:sp>
        <p:nvSpPr>
          <p:cNvPr id="32" name="Text 30"/>
          <p:cNvSpPr/>
          <p:nvPr/>
        </p:nvSpPr>
        <p:spPr>
          <a:xfrm>
            <a:off x="4754880" y="1527048"/>
            <a:ext cx="334670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Metaphor</a:t>
            </a:r>
            <a:endParaRPr lang="en-US" sz="750" dirty="0"/>
          </a:p>
        </p:txBody>
      </p:sp>
      <p:sp>
        <p:nvSpPr>
          <p:cNvPr id="33" name="Text 31"/>
          <p:cNvSpPr/>
          <p:nvPr/>
        </p:nvSpPr>
        <p:spPr>
          <a:xfrm>
            <a:off x="4754880" y="1668780"/>
            <a:ext cx="3346704" cy="1737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8AAB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Toynbee's Transformation stage.</a:t>
            </a:r>
            <a:endParaRPr lang="en-US" sz="750" dirty="0"/>
          </a:p>
        </p:txBody>
      </p:sp>
      <p:sp>
        <p:nvSpPr>
          <p:cNvPr id="34" name="Text 32"/>
          <p:cNvSpPr/>
          <p:nvPr/>
        </p:nvSpPr>
        <p:spPr>
          <a:xfrm>
            <a:off x="4754880" y="1837944"/>
            <a:ext cx="334670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Scenario type</a:t>
            </a:r>
            <a:endParaRPr lang="en-US" sz="750" dirty="0"/>
          </a:p>
        </p:txBody>
      </p:sp>
      <p:sp>
        <p:nvSpPr>
          <p:cNvPr id="35" name="Text 33"/>
          <p:cNvSpPr/>
          <p:nvPr/>
        </p:nvSpPr>
        <p:spPr>
          <a:xfrm>
            <a:off x="4754880" y="1979676"/>
            <a:ext cx="3346704" cy="1737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8AAB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Growth &amp; Transformation — rise of alternative system design.</a:t>
            </a:r>
            <a:endParaRPr lang="en-US" sz="750" dirty="0"/>
          </a:p>
        </p:txBody>
      </p:sp>
      <p:sp>
        <p:nvSpPr>
          <p:cNvPr id="36" name="Text 34"/>
          <p:cNvSpPr/>
          <p:nvPr/>
        </p:nvSpPr>
        <p:spPr>
          <a:xfrm>
            <a:off x="4754880" y="2148840"/>
            <a:ext cx="334670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Strength</a:t>
            </a:r>
            <a:endParaRPr lang="en-US" sz="750" dirty="0"/>
          </a:p>
        </p:txBody>
      </p:sp>
      <p:sp>
        <p:nvSpPr>
          <p:cNvPr id="37" name="Text 35"/>
          <p:cNvSpPr/>
          <p:nvPr/>
        </p:nvSpPr>
        <p:spPr>
          <a:xfrm>
            <a:off x="4754880" y="2290572"/>
            <a:ext cx="3346704" cy="1737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8AAB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 social capital &amp; distributed resources. Networked democracy; people are happy.</a:t>
            </a:r>
            <a:endParaRPr lang="en-US" sz="750" dirty="0"/>
          </a:p>
        </p:txBody>
      </p:sp>
      <p:sp>
        <p:nvSpPr>
          <p:cNvPr id="38" name="Text 36"/>
          <p:cNvSpPr/>
          <p:nvPr/>
        </p:nvSpPr>
        <p:spPr>
          <a:xfrm>
            <a:off x="4754880" y="2459736"/>
            <a:ext cx="334670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i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Weakness: little need for govt as known; must become service agency.</a:t>
            </a:r>
            <a:endParaRPr lang="en-US" sz="750" dirty="0"/>
          </a:p>
        </p:txBody>
      </p:sp>
      <p:sp>
        <p:nvSpPr>
          <p:cNvPr id="39" name="Shape 37"/>
          <p:cNvSpPr/>
          <p:nvPr/>
        </p:nvSpPr>
        <p:spPr>
          <a:xfrm>
            <a:off x="950976" y="2953512"/>
            <a:ext cx="3547872" cy="2066544"/>
          </a:xfrm>
          <a:prstGeom prst="roundRect">
            <a:avLst>
              <a:gd name="adj" fmla="val 2212"/>
            </a:avLst>
          </a:prstGeom>
          <a:solidFill>
            <a:srgbClr val="152B47"/>
          </a:solidFill>
          <a:ln w="12700">
            <a:solidFill>
              <a:srgbClr val="152B47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0" name="Shape 38"/>
          <p:cNvSpPr/>
          <p:nvPr/>
        </p:nvSpPr>
        <p:spPr>
          <a:xfrm>
            <a:off x="950976" y="2953512"/>
            <a:ext cx="3547872" cy="475488"/>
          </a:xfrm>
          <a:prstGeom prst="roundRect">
            <a:avLst>
              <a:gd name="adj" fmla="val 9615"/>
            </a:avLst>
          </a:prstGeom>
          <a:solidFill>
            <a:srgbClr val="2E5490"/>
          </a:solidFill>
          <a:ln w="12700">
            <a:solidFill>
              <a:srgbClr val="2E549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1" name="Shape 39"/>
          <p:cNvSpPr/>
          <p:nvPr/>
        </p:nvSpPr>
        <p:spPr>
          <a:xfrm>
            <a:off x="950976" y="3291840"/>
            <a:ext cx="3547872" cy="137160"/>
          </a:xfrm>
          <a:prstGeom prst="rect">
            <a:avLst/>
          </a:prstGeom>
          <a:solidFill>
            <a:srgbClr val="2E5490"/>
          </a:solidFill>
          <a:ln w="12700">
            <a:solidFill>
              <a:srgbClr val="2E549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2" name="Shape 40"/>
          <p:cNvSpPr/>
          <p:nvPr/>
        </p:nvSpPr>
        <p:spPr>
          <a:xfrm>
            <a:off x="1042416" y="3026664"/>
            <a:ext cx="228600" cy="228600"/>
          </a:xfrm>
          <a:prstGeom prst="roundRect">
            <a:avLst>
              <a:gd name="adj" fmla="val 16000"/>
            </a:avLst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3" name="Text 41"/>
          <p:cNvSpPr/>
          <p:nvPr/>
        </p:nvSpPr>
        <p:spPr>
          <a:xfrm>
            <a:off x="1042416" y="3026664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F3A5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2</a:t>
            </a:r>
            <a:endParaRPr lang="en-US" sz="1100" dirty="0"/>
          </a:p>
        </p:txBody>
      </p:sp>
      <p:sp>
        <p:nvSpPr>
          <p:cNvPr id="44" name="Text 42"/>
          <p:cNvSpPr/>
          <p:nvPr/>
        </p:nvSpPr>
        <p:spPr>
          <a:xfrm>
            <a:off x="1335024" y="2990088"/>
            <a:ext cx="309067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Lone Ranger</a:t>
            </a:r>
            <a:endParaRPr lang="en-US" sz="1300" dirty="0"/>
          </a:p>
        </p:txBody>
      </p:sp>
      <p:sp>
        <p:nvSpPr>
          <p:cNvPr id="45" name="Text 43"/>
          <p:cNvSpPr/>
          <p:nvPr/>
        </p:nvSpPr>
        <p:spPr>
          <a:xfrm>
            <a:off x="1335024" y="3200400"/>
            <a:ext cx="3090672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Danger with Mitigation</a:t>
            </a:r>
            <a:endParaRPr lang="en-US" sz="800" dirty="0"/>
          </a:p>
        </p:txBody>
      </p:sp>
      <p:sp>
        <p:nvSpPr>
          <p:cNvPr id="46" name="Shape 44"/>
          <p:cNvSpPr/>
          <p:nvPr/>
        </p:nvSpPr>
        <p:spPr>
          <a:xfrm>
            <a:off x="1042416" y="3383280"/>
            <a:ext cx="3364992" cy="13716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47" name="Text 45"/>
          <p:cNvSpPr/>
          <p:nvPr/>
        </p:nvSpPr>
        <p:spPr>
          <a:xfrm>
            <a:off x="1060704" y="3429000"/>
            <a:ext cx="334670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Trust position</a:t>
            </a:r>
            <a:endParaRPr lang="en-US" sz="750" dirty="0"/>
          </a:p>
        </p:txBody>
      </p:sp>
      <p:sp>
        <p:nvSpPr>
          <p:cNvPr id="48" name="Text 46"/>
          <p:cNvSpPr/>
          <p:nvPr/>
        </p:nvSpPr>
        <p:spPr>
          <a:xfrm>
            <a:off x="1060704" y="3570732"/>
            <a:ext cx="3346704" cy="1737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8AAB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Poor social trust, poor generalised trust, reducing political trust. Decreasing social capital.</a:t>
            </a:r>
            <a:endParaRPr lang="en-US" sz="750" dirty="0"/>
          </a:p>
        </p:txBody>
      </p:sp>
      <p:sp>
        <p:nvSpPr>
          <p:cNvPr id="49" name="Text 47"/>
          <p:cNvSpPr/>
          <p:nvPr/>
        </p:nvSpPr>
        <p:spPr>
          <a:xfrm>
            <a:off x="1060704" y="3739896"/>
            <a:ext cx="334670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Metaphor</a:t>
            </a:r>
            <a:endParaRPr lang="en-US" sz="750" dirty="0"/>
          </a:p>
        </p:txBody>
      </p:sp>
      <p:sp>
        <p:nvSpPr>
          <p:cNvPr id="50" name="Text 48"/>
          <p:cNvSpPr/>
          <p:nvPr/>
        </p:nvSpPr>
        <p:spPr>
          <a:xfrm>
            <a:off x="1060704" y="3881628"/>
            <a:ext cx="3346704" cy="1737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8AAB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Toynbee — Challenge and Response.</a:t>
            </a:r>
            <a:endParaRPr lang="en-US" sz="750" dirty="0"/>
          </a:p>
        </p:txBody>
      </p:sp>
      <p:sp>
        <p:nvSpPr>
          <p:cNvPr id="51" name="Text 49"/>
          <p:cNvSpPr/>
          <p:nvPr/>
        </p:nvSpPr>
        <p:spPr>
          <a:xfrm>
            <a:off x="1060704" y="4050792"/>
            <a:ext cx="334670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Scenario type</a:t>
            </a:r>
            <a:endParaRPr lang="en-US" sz="750" dirty="0"/>
          </a:p>
        </p:txBody>
      </p:sp>
      <p:sp>
        <p:nvSpPr>
          <p:cNvPr id="52" name="Text 50"/>
          <p:cNvSpPr/>
          <p:nvPr/>
        </p:nvSpPr>
        <p:spPr>
          <a:xfrm>
            <a:off x="1060704" y="4192524"/>
            <a:ext cx="3346704" cy="1737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8AAB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Disciplined — individuals hyper-isolate.</a:t>
            </a:r>
            <a:endParaRPr lang="en-US" sz="750" dirty="0"/>
          </a:p>
        </p:txBody>
      </p:sp>
      <p:sp>
        <p:nvSpPr>
          <p:cNvPr id="53" name="Text 51"/>
          <p:cNvSpPr/>
          <p:nvPr/>
        </p:nvSpPr>
        <p:spPr>
          <a:xfrm>
            <a:off x="1060704" y="4361688"/>
            <a:ext cx="334670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Strength</a:t>
            </a:r>
            <a:endParaRPr lang="en-US" sz="750" dirty="0"/>
          </a:p>
        </p:txBody>
      </p:sp>
      <p:sp>
        <p:nvSpPr>
          <p:cNvPr id="54" name="Text 52"/>
          <p:cNvSpPr/>
          <p:nvPr/>
        </p:nvSpPr>
        <p:spPr>
          <a:xfrm>
            <a:off x="1060704" y="4503420"/>
            <a:ext cx="3346704" cy="1737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8AAB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Provides opportunities for government authority.</a:t>
            </a:r>
            <a:endParaRPr lang="en-US" sz="750" dirty="0"/>
          </a:p>
        </p:txBody>
      </p:sp>
      <p:sp>
        <p:nvSpPr>
          <p:cNvPr id="55" name="Text 53"/>
          <p:cNvSpPr/>
          <p:nvPr/>
        </p:nvSpPr>
        <p:spPr>
          <a:xfrm>
            <a:off x="1060704" y="4672584"/>
            <a:ext cx="334670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i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Weakness: socially isolating; class divisions rise from tax burden.</a:t>
            </a:r>
            <a:endParaRPr lang="en-US" sz="750" dirty="0"/>
          </a:p>
        </p:txBody>
      </p:sp>
      <p:sp>
        <p:nvSpPr>
          <p:cNvPr id="56" name="Shape 54"/>
          <p:cNvSpPr/>
          <p:nvPr/>
        </p:nvSpPr>
        <p:spPr>
          <a:xfrm>
            <a:off x="4645152" y="2953512"/>
            <a:ext cx="3547872" cy="2066544"/>
          </a:xfrm>
          <a:prstGeom prst="roundRect">
            <a:avLst>
              <a:gd name="adj" fmla="val 2212"/>
            </a:avLst>
          </a:prstGeom>
          <a:solidFill>
            <a:srgbClr val="152B47"/>
          </a:solidFill>
          <a:ln w="12700">
            <a:solidFill>
              <a:srgbClr val="152B47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57" name="Shape 55"/>
          <p:cNvSpPr/>
          <p:nvPr/>
        </p:nvSpPr>
        <p:spPr>
          <a:xfrm>
            <a:off x="4645152" y="2953512"/>
            <a:ext cx="3547872" cy="475488"/>
          </a:xfrm>
          <a:prstGeom prst="roundRect">
            <a:avLst>
              <a:gd name="adj" fmla="val 9615"/>
            </a:avLst>
          </a:prstGeom>
          <a:solidFill>
            <a:srgbClr val="2E5490"/>
          </a:solidFill>
          <a:ln w="12700">
            <a:solidFill>
              <a:srgbClr val="2E549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58" name="Shape 56"/>
          <p:cNvSpPr/>
          <p:nvPr/>
        </p:nvSpPr>
        <p:spPr>
          <a:xfrm>
            <a:off x="4645152" y="3291840"/>
            <a:ext cx="3547872" cy="137160"/>
          </a:xfrm>
          <a:prstGeom prst="rect">
            <a:avLst/>
          </a:prstGeom>
          <a:solidFill>
            <a:srgbClr val="2E5490"/>
          </a:solidFill>
          <a:ln w="12700">
            <a:solidFill>
              <a:srgbClr val="2E5490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59" name="Shape 57"/>
          <p:cNvSpPr/>
          <p:nvPr/>
        </p:nvSpPr>
        <p:spPr>
          <a:xfrm>
            <a:off x="4736592" y="3026664"/>
            <a:ext cx="228600" cy="228600"/>
          </a:xfrm>
          <a:prstGeom prst="roundRect">
            <a:avLst>
              <a:gd name="adj" fmla="val 16000"/>
            </a:avLst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60" name="Text 58"/>
          <p:cNvSpPr/>
          <p:nvPr/>
        </p:nvSpPr>
        <p:spPr>
          <a:xfrm>
            <a:off x="4736592" y="3026664"/>
            <a:ext cx="228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1F3A5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3</a:t>
            </a:r>
            <a:endParaRPr lang="en-US" sz="1100" dirty="0"/>
          </a:p>
        </p:txBody>
      </p:sp>
      <p:sp>
        <p:nvSpPr>
          <p:cNvPr id="61" name="Text 59"/>
          <p:cNvSpPr/>
          <p:nvPr/>
        </p:nvSpPr>
        <p:spPr>
          <a:xfrm>
            <a:off x="5029200" y="2990088"/>
            <a:ext cx="3090672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Mass Evacuation</a:t>
            </a:r>
            <a:endParaRPr lang="en-US" sz="1300" dirty="0"/>
          </a:p>
        </p:txBody>
      </p:sp>
      <p:sp>
        <p:nvSpPr>
          <p:cNvPr id="62" name="Text 60"/>
          <p:cNvSpPr/>
          <p:nvPr/>
        </p:nvSpPr>
        <p:spPr>
          <a:xfrm>
            <a:off x="5029200" y="3200400"/>
            <a:ext cx="3090672" cy="137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Danger with Acceleration</a:t>
            </a:r>
            <a:endParaRPr lang="en-US" sz="800" dirty="0"/>
          </a:p>
        </p:txBody>
      </p:sp>
      <p:sp>
        <p:nvSpPr>
          <p:cNvPr id="63" name="Shape 61"/>
          <p:cNvSpPr/>
          <p:nvPr/>
        </p:nvSpPr>
        <p:spPr>
          <a:xfrm>
            <a:off x="4736592" y="3383280"/>
            <a:ext cx="3364992" cy="13716"/>
          </a:xfrm>
          <a:prstGeom prst="rect">
            <a:avLst/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64" name="Text 62"/>
          <p:cNvSpPr/>
          <p:nvPr/>
        </p:nvSpPr>
        <p:spPr>
          <a:xfrm>
            <a:off x="4754880" y="3429000"/>
            <a:ext cx="334670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Trust position</a:t>
            </a:r>
            <a:endParaRPr lang="en-US" sz="750" dirty="0"/>
          </a:p>
        </p:txBody>
      </p:sp>
      <p:sp>
        <p:nvSpPr>
          <p:cNvPr id="65" name="Text 63"/>
          <p:cNvSpPr/>
          <p:nvPr/>
        </p:nvSpPr>
        <p:spPr>
          <a:xfrm>
            <a:off x="4754880" y="3570732"/>
            <a:ext cx="3346704" cy="1737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8AAB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Stable generalised, interpersonal &amp; social trust. Decreasing political trust.</a:t>
            </a:r>
            <a:endParaRPr lang="en-US" sz="750" dirty="0"/>
          </a:p>
        </p:txBody>
      </p:sp>
      <p:sp>
        <p:nvSpPr>
          <p:cNvPr id="66" name="Text 64"/>
          <p:cNvSpPr/>
          <p:nvPr/>
        </p:nvSpPr>
        <p:spPr>
          <a:xfrm>
            <a:off x="4754880" y="3739896"/>
            <a:ext cx="334670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Metaphor</a:t>
            </a:r>
            <a:endParaRPr lang="en-US" sz="750" dirty="0"/>
          </a:p>
        </p:txBody>
      </p:sp>
      <p:sp>
        <p:nvSpPr>
          <p:cNvPr id="67" name="Text 65"/>
          <p:cNvSpPr/>
          <p:nvPr/>
        </p:nvSpPr>
        <p:spPr>
          <a:xfrm>
            <a:off x="4754880" y="3881628"/>
            <a:ext cx="3346704" cy="1737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8AAB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Khaldun's Breakdown stage.</a:t>
            </a:r>
            <a:endParaRPr lang="en-US" sz="750" dirty="0"/>
          </a:p>
        </p:txBody>
      </p:sp>
      <p:sp>
        <p:nvSpPr>
          <p:cNvPr id="68" name="Text 66"/>
          <p:cNvSpPr/>
          <p:nvPr/>
        </p:nvSpPr>
        <p:spPr>
          <a:xfrm>
            <a:off x="4754880" y="4050792"/>
            <a:ext cx="334670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Scenario type</a:t>
            </a:r>
            <a:endParaRPr lang="en-US" sz="750" dirty="0"/>
          </a:p>
        </p:txBody>
      </p:sp>
      <p:sp>
        <p:nvSpPr>
          <p:cNvPr id="69" name="Text 67"/>
          <p:cNvSpPr/>
          <p:nvPr/>
        </p:nvSpPr>
        <p:spPr>
          <a:xfrm>
            <a:off x="4754880" y="4192524"/>
            <a:ext cx="3346704" cy="1737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8AAB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Decline &amp; Collapse — rise of social stress.</a:t>
            </a:r>
            <a:endParaRPr lang="en-US" sz="750" dirty="0"/>
          </a:p>
        </p:txBody>
      </p:sp>
      <p:sp>
        <p:nvSpPr>
          <p:cNvPr id="70" name="Text 68"/>
          <p:cNvSpPr/>
          <p:nvPr/>
        </p:nvSpPr>
        <p:spPr>
          <a:xfrm>
            <a:off x="4754880" y="4361688"/>
            <a:ext cx="334670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Strength</a:t>
            </a:r>
            <a:endParaRPr lang="en-US" sz="750" dirty="0"/>
          </a:p>
        </p:txBody>
      </p:sp>
      <p:sp>
        <p:nvSpPr>
          <p:cNvPr id="71" name="Text 69"/>
          <p:cNvSpPr/>
          <p:nvPr/>
        </p:nvSpPr>
        <p:spPr>
          <a:xfrm>
            <a:off x="4754880" y="4503420"/>
            <a:ext cx="3346704" cy="1737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8AAB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Strong government position.</a:t>
            </a:r>
            <a:endParaRPr lang="en-US" sz="750" dirty="0"/>
          </a:p>
        </p:txBody>
      </p:sp>
      <p:sp>
        <p:nvSpPr>
          <p:cNvPr id="72" name="Text 70"/>
          <p:cNvSpPr/>
          <p:nvPr/>
        </p:nvSpPr>
        <p:spPr>
          <a:xfrm>
            <a:off x="4754880" y="4672584"/>
            <a:ext cx="3346704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i="1" dirty="0">
                <a:solidFill>
                  <a:srgbClr val="C9A84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Weakness: fracturing social order; Australians hide money from govt.</a:t>
            </a:r>
            <a:endParaRPr lang="en-US" sz="750" dirty="0"/>
          </a:p>
        </p:txBody>
      </p:sp>
      <p:sp>
        <p:nvSpPr>
          <p:cNvPr id="73" name="Shape 71"/>
          <p:cNvSpPr/>
          <p:nvPr/>
        </p:nvSpPr>
        <p:spPr>
          <a:xfrm>
            <a:off x="4564685" y="594360"/>
            <a:ext cx="14630" cy="4407408"/>
          </a:xfrm>
          <a:prstGeom prst="rect">
            <a:avLst/>
          </a:prstGeom>
          <a:solidFill>
            <a:srgbClr val="1F3A5F">
              <a:alpha val="45000"/>
            </a:srgbClr>
          </a:solidFill>
          <a:ln w="12700">
            <a:solidFill>
              <a:srgbClr val="1F3A5F">
                <a:alpha val="4500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74" name="Shape 72"/>
          <p:cNvSpPr/>
          <p:nvPr/>
        </p:nvSpPr>
        <p:spPr>
          <a:xfrm>
            <a:off x="502920" y="2873045"/>
            <a:ext cx="8138160" cy="14630"/>
          </a:xfrm>
          <a:prstGeom prst="rect">
            <a:avLst/>
          </a:prstGeom>
          <a:solidFill>
            <a:srgbClr val="1F3A5F">
              <a:alpha val="45000"/>
            </a:srgbClr>
          </a:solidFill>
          <a:ln w="12700">
            <a:solidFill>
              <a:srgbClr val="1F3A5F">
                <a:alpha val="4500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75" name="Shape 73"/>
          <p:cNvSpPr/>
          <p:nvPr/>
        </p:nvSpPr>
        <p:spPr>
          <a:xfrm>
            <a:off x="4489704" y="548640"/>
            <a:ext cx="164592" cy="164592"/>
          </a:xfrm>
          <a:prstGeom prst="upArrow">
            <a:avLst/>
          </a:prstGeom>
          <a:solidFill>
            <a:srgbClr val="1F3A5F">
              <a:alpha val="50000"/>
            </a:srgbClr>
          </a:solidFill>
          <a:ln w="12700">
            <a:solidFill>
              <a:srgbClr val="1F3A5F">
                <a:alpha val="5000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76" name="Shape 74"/>
          <p:cNvSpPr/>
          <p:nvPr/>
        </p:nvSpPr>
        <p:spPr>
          <a:xfrm>
            <a:off x="4489704" y="4928616"/>
            <a:ext cx="164592" cy="164592"/>
          </a:xfrm>
          <a:prstGeom prst="downArrow">
            <a:avLst/>
          </a:prstGeom>
          <a:solidFill>
            <a:srgbClr val="1F3A5F">
              <a:alpha val="50000"/>
            </a:srgbClr>
          </a:solidFill>
          <a:ln w="12700">
            <a:solidFill>
              <a:srgbClr val="1F3A5F">
                <a:alpha val="5000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77" name="Shape 75"/>
          <p:cNvSpPr/>
          <p:nvPr/>
        </p:nvSpPr>
        <p:spPr>
          <a:xfrm>
            <a:off x="8476488" y="2798064"/>
            <a:ext cx="164592" cy="164592"/>
          </a:xfrm>
          <a:prstGeom prst="rightArrow">
            <a:avLst/>
          </a:prstGeom>
          <a:solidFill>
            <a:srgbClr val="1F3A5F">
              <a:alpha val="50000"/>
            </a:srgbClr>
          </a:solidFill>
          <a:ln w="12700">
            <a:solidFill>
              <a:srgbClr val="1F3A5F">
                <a:alpha val="5000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78" name="Shape 76"/>
          <p:cNvSpPr/>
          <p:nvPr/>
        </p:nvSpPr>
        <p:spPr>
          <a:xfrm>
            <a:off x="502920" y="2798064"/>
            <a:ext cx="164592" cy="164592"/>
          </a:xfrm>
          <a:prstGeom prst="leftArrow">
            <a:avLst/>
          </a:prstGeom>
          <a:solidFill>
            <a:srgbClr val="1F3A5F">
              <a:alpha val="50000"/>
            </a:srgbClr>
          </a:solidFill>
          <a:ln w="12700">
            <a:solidFill>
              <a:srgbClr val="1F3A5F">
                <a:alpha val="50000"/>
              </a:srgbClr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79" name="Text 77"/>
          <p:cNvSpPr/>
          <p:nvPr/>
        </p:nvSpPr>
        <p:spPr>
          <a:xfrm>
            <a:off x="4069080" y="530352"/>
            <a:ext cx="100584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1F3A5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SAFETY</a:t>
            </a:r>
            <a:endParaRPr lang="en-US" sz="850" dirty="0"/>
          </a:p>
        </p:txBody>
      </p:sp>
      <p:sp>
        <p:nvSpPr>
          <p:cNvPr id="80" name="Text 78"/>
          <p:cNvSpPr/>
          <p:nvPr/>
        </p:nvSpPr>
        <p:spPr>
          <a:xfrm>
            <a:off x="4069080" y="4983480"/>
            <a:ext cx="100584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1F3A5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DANGER</a:t>
            </a:r>
            <a:endParaRPr lang="en-US" sz="850" dirty="0"/>
          </a:p>
        </p:txBody>
      </p:sp>
      <p:sp>
        <p:nvSpPr>
          <p:cNvPr id="81" name="Text 79"/>
          <p:cNvSpPr/>
          <p:nvPr/>
        </p:nvSpPr>
        <p:spPr>
          <a:xfrm>
            <a:off x="8302752" y="2761488"/>
            <a:ext cx="128016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b="1" dirty="0">
                <a:solidFill>
                  <a:srgbClr val="1F3A5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ACCELERATION</a:t>
            </a:r>
            <a:endParaRPr lang="en-US" sz="850" dirty="0"/>
          </a:p>
        </p:txBody>
      </p:sp>
      <p:sp>
        <p:nvSpPr>
          <p:cNvPr id="82" name="Text 80"/>
          <p:cNvSpPr/>
          <p:nvPr/>
        </p:nvSpPr>
        <p:spPr>
          <a:xfrm>
            <a:off x="0" y="2761488"/>
            <a:ext cx="96012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850" b="1" dirty="0">
                <a:solidFill>
                  <a:srgbClr val="1F3A5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MITIGATION</a:t>
            </a:r>
            <a:endParaRPr lang="en-US" sz="850" dirty="0"/>
          </a:p>
        </p:txBody>
      </p:sp>
      <p:sp>
        <p:nvSpPr>
          <p:cNvPr id="83" name="Shape 81"/>
          <p:cNvSpPr/>
          <p:nvPr/>
        </p:nvSpPr>
        <p:spPr>
          <a:xfrm>
            <a:off x="4096512" y="2587752"/>
            <a:ext cx="950976" cy="585216"/>
          </a:xfrm>
          <a:prstGeom prst="roundRect">
            <a:avLst>
              <a:gd name="adj" fmla="val 9375"/>
            </a:avLst>
          </a:prstGeom>
          <a:solidFill>
            <a:srgbClr val="C9A84C"/>
          </a:solidFill>
          <a:ln w="12700">
            <a:solidFill>
              <a:srgbClr val="C9A84C"/>
            </a:solidFill>
            <a:prstDash val="solid"/>
          </a:ln>
        </p:spPr>
        <p:txBody>
          <a:bodyPr/>
          <a:lstStyle/>
          <a:p>
            <a:endParaRPr lang="en-GB"/>
          </a:p>
        </p:txBody>
      </p:sp>
      <p:sp>
        <p:nvSpPr>
          <p:cNvPr id="84" name="Text 82"/>
          <p:cNvSpPr/>
          <p:nvPr/>
        </p:nvSpPr>
        <p:spPr>
          <a:xfrm>
            <a:off x="4096512" y="2587752"/>
            <a:ext cx="950976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650" b="1" dirty="0">
                <a:solidFill>
                  <a:srgbClr val="1F3A5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FUTURES OF</a:t>
            </a:r>
            <a:endParaRPr lang="en-US" sz="650" dirty="0"/>
          </a:p>
          <a:p>
            <a:pPr marL="0" indent="0" algn="ctr">
              <a:buNone/>
            </a:pPr>
            <a:r>
              <a:rPr lang="en-US" sz="650" b="1" dirty="0">
                <a:solidFill>
                  <a:srgbClr val="1F3A5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TRUST IN GOVT</a:t>
            </a:r>
            <a:endParaRPr lang="en-US" sz="6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270</Words>
  <Application>Microsoft Office PowerPoint</Application>
  <PresentationFormat>On-screen Show (16:9)</PresentationFormat>
  <Paragraphs>56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Cambria</vt:lpstr>
      <vt:lpstr>Office Theme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Nichola Cooper</cp:lastModifiedBy>
  <cp:revision>2</cp:revision>
  <dcterms:created xsi:type="dcterms:W3CDTF">2026-04-07T01:57:02Z</dcterms:created>
  <dcterms:modified xsi:type="dcterms:W3CDTF">2026-04-07T02:02:25Z</dcterms:modified>
</cp:coreProperties>
</file>