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7"/>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5" r:id="rId24"/>
    <p:sldId id="274" r:id="rId25"/>
    <p:sldId id="276" r:id="rId26"/>
    <p:sldId id="309" r:id="rId27"/>
    <p:sldId id="308" r:id="rId28"/>
    <p:sldId id="310" r:id="rId29"/>
    <p:sldId id="312" r:id="rId30"/>
    <p:sldId id="311" r:id="rId31"/>
    <p:sldId id="313" r:id="rId32"/>
    <p:sldId id="314" r:id="rId33"/>
    <p:sldId id="315" r:id="rId34"/>
    <p:sldId id="318" r:id="rId35"/>
    <p:sldId id="317" r:id="rId36"/>
    <p:sldId id="319" r:id="rId37"/>
    <p:sldId id="320" r:id="rId38"/>
    <p:sldId id="277" r:id="rId39"/>
    <p:sldId id="278" r:id="rId40"/>
    <p:sldId id="279" r:id="rId41"/>
    <p:sldId id="280" r:id="rId42"/>
    <p:sldId id="281" r:id="rId43"/>
    <p:sldId id="282" r:id="rId44"/>
    <p:sldId id="283" r:id="rId45"/>
    <p:sldId id="284" r:id="rId46"/>
    <p:sldId id="285" r:id="rId47"/>
    <p:sldId id="286" r:id="rId48"/>
    <p:sldId id="287" r:id="rId49"/>
    <p:sldId id="288" r:id="rId50"/>
    <p:sldId id="290" r:id="rId51"/>
    <p:sldId id="292" r:id="rId52"/>
    <p:sldId id="294" r:id="rId53"/>
    <p:sldId id="295" r:id="rId54"/>
    <p:sldId id="297" r:id="rId55"/>
    <p:sldId id="298" r:id="rId56"/>
    <p:sldId id="299" r:id="rId57"/>
    <p:sldId id="301" r:id="rId58"/>
    <p:sldId id="302" r:id="rId59"/>
    <p:sldId id="303" r:id="rId60"/>
    <p:sldId id="304" r:id="rId61"/>
    <p:sldId id="305" r:id="rId62"/>
    <p:sldId id="306" r:id="rId63"/>
    <p:sldId id="321" r:id="rId64"/>
    <p:sldId id="322" r:id="rId65"/>
    <p:sldId id="323" r:id="rId66"/>
    <p:sldId id="324" r:id="rId67"/>
    <p:sldId id="325" r:id="rId68"/>
    <p:sldId id="326" r:id="rId69"/>
    <p:sldId id="327" r:id="rId70"/>
    <p:sldId id="328" r:id="rId71"/>
    <p:sldId id="330" r:id="rId72"/>
    <p:sldId id="331" r:id="rId73"/>
    <p:sldId id="333" r:id="rId74"/>
    <p:sldId id="334" r:id="rId75"/>
    <p:sldId id="335" r:id="rId76"/>
  </p:sldIdLst>
  <p:sldSz cx="9144000" cy="6858000" type="screen4x3"/>
  <p:notesSz cx="7010400" cy="120396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viewProps" Target="viewProps.xml"/><Relationship Id="rId5" Type="http://schemas.openxmlformats.org/officeDocument/2006/relationships/slideMaster" Target="slideMasters/slideMaster1.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11T14:11:15.037"/>
    </inkml:context>
    <inkml:brush xml:id="br0">
      <inkml:brushProperty name="width" value="0.08571" units="cm"/>
      <inkml:brushProperty name="height" value="0.08571" units="cm"/>
    </inkml:brush>
  </inkml:definitions>
  <inkml:trace contextRef="#ctx0" brushRef="#br0">212 2516 9605,'-14'-63'0,"-6"-6"0,-4-4 0,1-10 0,6 3 0,1-2 0,2-3 0,1 1 0,2-1 0,-2 2 0,1-1 0,-1 4 0,4 0 0,2 1 0,3-5 0,2-3 0,2 7 0,0-7 0,7 7 0,4-5 0,6 7 0,4 7 0,-1 4 0,8 2 0,1 1 0,1 4 0,-2 2 0,-1 7 0,2-1 0,2-1 0,7 11 0,0-5 0,0 4 0,2 1 0,-6 13 0,14-17 0,-7 12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6032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603250"/>
          </a:xfrm>
          <a:prstGeom prst="rect">
            <a:avLst/>
          </a:prstGeom>
        </p:spPr>
        <p:txBody>
          <a:bodyPr vert="horz" lIns="91440" tIns="45720" rIns="91440" bIns="45720" rtlCol="0"/>
          <a:lstStyle>
            <a:lvl1pPr algn="r">
              <a:defRPr sz="1200"/>
            </a:lvl1pPr>
          </a:lstStyle>
          <a:p>
            <a:fld id="{8D52302A-DFA8-4A88-9BD9-9F1583613324}" type="datetimeFigureOut">
              <a:rPr lang="en-US" smtClean="0"/>
              <a:t>4/10/2025</a:t>
            </a:fld>
            <a:endParaRPr lang="en-US"/>
          </a:p>
        </p:txBody>
      </p:sp>
      <p:sp>
        <p:nvSpPr>
          <p:cNvPr id="4" name="Slide Image Placeholder 3"/>
          <p:cNvSpPr>
            <a:spLocks noGrp="1" noRot="1" noChangeAspect="1"/>
          </p:cNvSpPr>
          <p:nvPr>
            <p:ph type="sldImg" idx="2"/>
          </p:nvPr>
        </p:nvSpPr>
        <p:spPr>
          <a:xfrm>
            <a:off x="795338" y="1504950"/>
            <a:ext cx="5419725" cy="4064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5794375"/>
            <a:ext cx="5607050" cy="47402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436350"/>
            <a:ext cx="3038475" cy="6032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11436350"/>
            <a:ext cx="3038475" cy="603250"/>
          </a:xfrm>
          <a:prstGeom prst="rect">
            <a:avLst/>
          </a:prstGeom>
        </p:spPr>
        <p:txBody>
          <a:bodyPr vert="horz" lIns="91440" tIns="45720" rIns="91440" bIns="45720" rtlCol="0" anchor="b"/>
          <a:lstStyle>
            <a:lvl1pPr algn="r">
              <a:defRPr sz="1200"/>
            </a:lvl1pPr>
          </a:lstStyle>
          <a:p>
            <a:fld id="{A31B41D2-D4D3-4EE9-BF20-6A0A83E65565}" type="slidenum">
              <a:rPr lang="en-US" smtClean="0"/>
              <a:t>‹#›</a:t>
            </a:fld>
            <a:endParaRPr lang="en-US"/>
          </a:p>
        </p:txBody>
      </p:sp>
    </p:spTree>
    <p:extLst>
      <p:ext uri="{BB962C8B-B14F-4D97-AF65-F5344CB8AC3E}">
        <p14:creationId xmlns:p14="http://schemas.microsoft.com/office/powerpoint/2010/main" val="3927693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1B41D2-D4D3-4EE9-BF20-6A0A83E65565}" type="slidenum">
              <a:rPr lang="en-US" smtClean="0"/>
              <a:t>29</a:t>
            </a:fld>
            <a:endParaRPr lang="en-US"/>
          </a:p>
        </p:txBody>
      </p:sp>
    </p:spTree>
    <p:extLst>
      <p:ext uri="{BB962C8B-B14F-4D97-AF65-F5344CB8AC3E}">
        <p14:creationId xmlns:p14="http://schemas.microsoft.com/office/powerpoint/2010/main" val="724159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C2D45-1638-8B96-9B7C-E662FC64D21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2A574F-B342-0E97-0CA5-DCE21535DC4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F9C3F7-B615-7707-78A7-80D5FBE99FD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6B8A785-FD63-F0D8-4E2C-FF506C7F7F9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BC80EBA-5AB3-A6BA-5BDE-DD111D05F46D}"/>
              </a:ext>
            </a:extLst>
          </p:cNvPr>
          <p:cNvSpPr>
            <a:spLocks noGrp="1"/>
          </p:cNvSpPr>
          <p:nvPr>
            <p:ph type="sldNum" sz="quarter" idx="12"/>
          </p:nvPr>
        </p:nvSpPr>
        <p:spPr/>
        <p:txBody>
          <a:bodyPr/>
          <a:lstStyle>
            <a:lvl1pPr>
              <a:defRPr/>
            </a:lvl1pPr>
          </a:lstStyle>
          <a:p>
            <a:fld id="{7116ED14-C81E-4494-A4D5-8DB97E456E19}" type="slidenum">
              <a:rPr lang="en-US" altLang="en-US"/>
              <a:pPr/>
              <a:t>‹#›</a:t>
            </a:fld>
            <a:endParaRPr lang="en-US" altLang="en-US"/>
          </a:p>
        </p:txBody>
      </p:sp>
    </p:spTree>
    <p:extLst>
      <p:ext uri="{BB962C8B-B14F-4D97-AF65-F5344CB8AC3E}">
        <p14:creationId xmlns:p14="http://schemas.microsoft.com/office/powerpoint/2010/main" val="2234531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F8C69-B5E1-2D11-4611-EBB5B83506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08690C-EC49-292A-0592-7484D9058D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46BB9F-264D-BA63-AAA3-82C67E3DA41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4C9A7A1-62D9-B370-0C46-C8C3C58D339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2D9C3AA-D411-DF6B-78E9-7D0B8C90D7D1}"/>
              </a:ext>
            </a:extLst>
          </p:cNvPr>
          <p:cNvSpPr>
            <a:spLocks noGrp="1"/>
          </p:cNvSpPr>
          <p:nvPr>
            <p:ph type="sldNum" sz="quarter" idx="12"/>
          </p:nvPr>
        </p:nvSpPr>
        <p:spPr/>
        <p:txBody>
          <a:bodyPr/>
          <a:lstStyle>
            <a:lvl1pPr>
              <a:defRPr/>
            </a:lvl1pPr>
          </a:lstStyle>
          <a:p>
            <a:fld id="{56BAA4DA-5AC8-4895-828E-7A6E1D8C0693}" type="slidenum">
              <a:rPr lang="en-US" altLang="en-US"/>
              <a:pPr/>
              <a:t>‹#›</a:t>
            </a:fld>
            <a:endParaRPr lang="en-US" altLang="en-US"/>
          </a:p>
        </p:txBody>
      </p:sp>
    </p:spTree>
    <p:extLst>
      <p:ext uri="{BB962C8B-B14F-4D97-AF65-F5344CB8AC3E}">
        <p14:creationId xmlns:p14="http://schemas.microsoft.com/office/powerpoint/2010/main" val="314332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BEFF6F-353A-9895-FB0E-DCE65595B9D7}"/>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7204E0-B45F-A83E-AAE0-5B8CFF4540F8}"/>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3DF839-3035-289B-889C-4E2496B618C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7613EBE-E183-842F-11F7-C077BDE0271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D7265A1-809E-8E7B-0B8A-BC1ED092117C}"/>
              </a:ext>
            </a:extLst>
          </p:cNvPr>
          <p:cNvSpPr>
            <a:spLocks noGrp="1"/>
          </p:cNvSpPr>
          <p:nvPr>
            <p:ph type="sldNum" sz="quarter" idx="12"/>
          </p:nvPr>
        </p:nvSpPr>
        <p:spPr/>
        <p:txBody>
          <a:bodyPr/>
          <a:lstStyle>
            <a:lvl1pPr>
              <a:defRPr/>
            </a:lvl1pPr>
          </a:lstStyle>
          <a:p>
            <a:fld id="{0757E0A5-0086-4853-B9BB-9F30FA752C25}" type="slidenum">
              <a:rPr lang="en-US" altLang="en-US"/>
              <a:pPr/>
              <a:t>‹#›</a:t>
            </a:fld>
            <a:endParaRPr lang="en-US" altLang="en-US"/>
          </a:p>
        </p:txBody>
      </p:sp>
    </p:spTree>
    <p:extLst>
      <p:ext uri="{BB962C8B-B14F-4D97-AF65-F5344CB8AC3E}">
        <p14:creationId xmlns:p14="http://schemas.microsoft.com/office/powerpoint/2010/main" val="2173592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39A1D-CFC7-AD7F-F8E2-F1781D00D9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DCFEE5-2503-6113-CD25-D78B21A4A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CD5379-8B48-B412-0E91-2FD152A853C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16AD4F0-CBFE-3C99-3701-88D3A1A3D75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88705DA-5E29-9B4A-4598-EA5682C34E58}"/>
              </a:ext>
            </a:extLst>
          </p:cNvPr>
          <p:cNvSpPr>
            <a:spLocks noGrp="1"/>
          </p:cNvSpPr>
          <p:nvPr>
            <p:ph type="sldNum" sz="quarter" idx="12"/>
          </p:nvPr>
        </p:nvSpPr>
        <p:spPr/>
        <p:txBody>
          <a:bodyPr/>
          <a:lstStyle>
            <a:lvl1pPr>
              <a:defRPr/>
            </a:lvl1pPr>
          </a:lstStyle>
          <a:p>
            <a:fld id="{5BD98D77-2A7C-49A4-86F9-DF0267A3B222}" type="slidenum">
              <a:rPr lang="en-US" altLang="en-US"/>
              <a:pPr/>
              <a:t>‹#›</a:t>
            </a:fld>
            <a:endParaRPr lang="en-US" altLang="en-US"/>
          </a:p>
        </p:txBody>
      </p:sp>
    </p:spTree>
    <p:extLst>
      <p:ext uri="{BB962C8B-B14F-4D97-AF65-F5344CB8AC3E}">
        <p14:creationId xmlns:p14="http://schemas.microsoft.com/office/powerpoint/2010/main" val="2119530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470FD-F9B1-D824-8F7B-F5C55385C83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FA8CEA-8466-4DBE-61A8-E188C985FF1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99CA4EDD-A393-72E3-3A76-8F1C782B9C7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A0587A7-2FD1-7E76-131D-5E5132FEFC8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501DE29-0960-1390-ED92-767CBE3A6853}"/>
              </a:ext>
            </a:extLst>
          </p:cNvPr>
          <p:cNvSpPr>
            <a:spLocks noGrp="1"/>
          </p:cNvSpPr>
          <p:nvPr>
            <p:ph type="sldNum" sz="quarter" idx="12"/>
          </p:nvPr>
        </p:nvSpPr>
        <p:spPr/>
        <p:txBody>
          <a:bodyPr/>
          <a:lstStyle>
            <a:lvl1pPr>
              <a:defRPr/>
            </a:lvl1pPr>
          </a:lstStyle>
          <a:p>
            <a:fld id="{F6DA38A6-7963-494D-BBB5-351B9B5A1A47}" type="slidenum">
              <a:rPr lang="en-US" altLang="en-US"/>
              <a:pPr/>
              <a:t>‹#›</a:t>
            </a:fld>
            <a:endParaRPr lang="en-US" altLang="en-US"/>
          </a:p>
        </p:txBody>
      </p:sp>
    </p:spTree>
    <p:extLst>
      <p:ext uri="{BB962C8B-B14F-4D97-AF65-F5344CB8AC3E}">
        <p14:creationId xmlns:p14="http://schemas.microsoft.com/office/powerpoint/2010/main" val="530736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5EB0E-2F86-DECD-6275-7C2B7AC459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80B768-A023-508B-35FB-997F5CA0E7CC}"/>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EA68D7-5D74-C8CB-E591-9EF1640F1300}"/>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11571E-2F77-1DE3-8A8D-604FD618664E}"/>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1C8967B-7A08-1E2A-6350-A8CE895DD6B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6E418DC-41AD-12AE-128C-0560A95E1312}"/>
              </a:ext>
            </a:extLst>
          </p:cNvPr>
          <p:cNvSpPr>
            <a:spLocks noGrp="1"/>
          </p:cNvSpPr>
          <p:nvPr>
            <p:ph type="sldNum" sz="quarter" idx="12"/>
          </p:nvPr>
        </p:nvSpPr>
        <p:spPr/>
        <p:txBody>
          <a:bodyPr/>
          <a:lstStyle>
            <a:lvl1pPr>
              <a:defRPr/>
            </a:lvl1pPr>
          </a:lstStyle>
          <a:p>
            <a:fld id="{42917C35-6AA3-4AC6-AEF9-3FBFA0CF1FA0}" type="slidenum">
              <a:rPr lang="en-US" altLang="en-US"/>
              <a:pPr/>
              <a:t>‹#›</a:t>
            </a:fld>
            <a:endParaRPr lang="en-US" altLang="en-US"/>
          </a:p>
        </p:txBody>
      </p:sp>
    </p:spTree>
    <p:extLst>
      <p:ext uri="{BB962C8B-B14F-4D97-AF65-F5344CB8AC3E}">
        <p14:creationId xmlns:p14="http://schemas.microsoft.com/office/powerpoint/2010/main" val="1328495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AAEBA-8872-93AC-5E66-4ADEDBB552F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D3A901-6117-0A09-87AF-E99DA3B648C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9EAA3B-3EC0-A5D1-DE18-687815F9F19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D12368-EB4F-DC23-3383-BCAF00452BC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100703-C353-1FD9-B879-FC0E8A34B8D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5DA287-A6C9-954C-8D64-9ADFEB893061}"/>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DB0F3938-15F5-AF2F-33DD-DCE36E7D1A28}"/>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7A5852CB-890A-DE05-164E-B24850E9DFEB}"/>
              </a:ext>
            </a:extLst>
          </p:cNvPr>
          <p:cNvSpPr>
            <a:spLocks noGrp="1"/>
          </p:cNvSpPr>
          <p:nvPr>
            <p:ph type="sldNum" sz="quarter" idx="12"/>
          </p:nvPr>
        </p:nvSpPr>
        <p:spPr/>
        <p:txBody>
          <a:bodyPr/>
          <a:lstStyle>
            <a:lvl1pPr>
              <a:defRPr/>
            </a:lvl1pPr>
          </a:lstStyle>
          <a:p>
            <a:fld id="{E79181EB-EB67-4143-B046-EC07A92A2ABB}" type="slidenum">
              <a:rPr lang="en-US" altLang="en-US"/>
              <a:pPr/>
              <a:t>‹#›</a:t>
            </a:fld>
            <a:endParaRPr lang="en-US" altLang="en-US"/>
          </a:p>
        </p:txBody>
      </p:sp>
    </p:spTree>
    <p:extLst>
      <p:ext uri="{BB962C8B-B14F-4D97-AF65-F5344CB8AC3E}">
        <p14:creationId xmlns:p14="http://schemas.microsoft.com/office/powerpoint/2010/main" val="385590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3CD91-B9B0-4721-64A3-55061C2E82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E19F8B-76BE-4B0A-4335-0794F22382F0}"/>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8B17FB3F-B7DE-B2B8-6C07-0369B78A1387}"/>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342AE6AD-7A01-8D2C-93A7-AFA515FF08BA}"/>
              </a:ext>
            </a:extLst>
          </p:cNvPr>
          <p:cNvSpPr>
            <a:spLocks noGrp="1"/>
          </p:cNvSpPr>
          <p:nvPr>
            <p:ph type="sldNum" sz="quarter" idx="12"/>
          </p:nvPr>
        </p:nvSpPr>
        <p:spPr/>
        <p:txBody>
          <a:bodyPr/>
          <a:lstStyle>
            <a:lvl1pPr>
              <a:defRPr/>
            </a:lvl1pPr>
          </a:lstStyle>
          <a:p>
            <a:fld id="{BB26E206-C2E6-4B43-BCC5-D197549FC73B}" type="slidenum">
              <a:rPr lang="en-US" altLang="en-US"/>
              <a:pPr/>
              <a:t>‹#›</a:t>
            </a:fld>
            <a:endParaRPr lang="en-US" altLang="en-US"/>
          </a:p>
        </p:txBody>
      </p:sp>
    </p:spTree>
    <p:extLst>
      <p:ext uri="{BB962C8B-B14F-4D97-AF65-F5344CB8AC3E}">
        <p14:creationId xmlns:p14="http://schemas.microsoft.com/office/powerpoint/2010/main" val="3054010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54B782-2846-90FB-2A19-7D6A2E5E8FBA}"/>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3B5878D-90BE-8E0D-7C9D-0418DA4A9ED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9F096691-76DC-D2DE-C069-7E7A78E7FECC}"/>
              </a:ext>
            </a:extLst>
          </p:cNvPr>
          <p:cNvSpPr>
            <a:spLocks noGrp="1"/>
          </p:cNvSpPr>
          <p:nvPr>
            <p:ph type="sldNum" sz="quarter" idx="12"/>
          </p:nvPr>
        </p:nvSpPr>
        <p:spPr/>
        <p:txBody>
          <a:bodyPr/>
          <a:lstStyle>
            <a:lvl1pPr>
              <a:defRPr/>
            </a:lvl1pPr>
          </a:lstStyle>
          <a:p>
            <a:fld id="{CEB0C25A-4EF6-408C-A9E9-9ADAA73F63E2}" type="slidenum">
              <a:rPr lang="en-US" altLang="en-US"/>
              <a:pPr/>
              <a:t>‹#›</a:t>
            </a:fld>
            <a:endParaRPr lang="en-US" altLang="en-US"/>
          </a:p>
        </p:txBody>
      </p:sp>
    </p:spTree>
    <p:extLst>
      <p:ext uri="{BB962C8B-B14F-4D97-AF65-F5344CB8AC3E}">
        <p14:creationId xmlns:p14="http://schemas.microsoft.com/office/powerpoint/2010/main" val="1054103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A6B3F-EF0D-F0E5-3A3C-71C9027CAB9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4D0015-D6AD-EDD9-A38B-4443C81677F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D05615-44EB-8FA0-95A8-EFDFDB9F96C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196AE9-56AE-6212-40DA-C4F4AEAE29C0}"/>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FA9ABCD-B42F-8833-591A-DE1FD6D9CF30}"/>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CD15C45-D073-5BA1-7936-3D9E524E9A7E}"/>
              </a:ext>
            </a:extLst>
          </p:cNvPr>
          <p:cNvSpPr>
            <a:spLocks noGrp="1"/>
          </p:cNvSpPr>
          <p:nvPr>
            <p:ph type="sldNum" sz="quarter" idx="12"/>
          </p:nvPr>
        </p:nvSpPr>
        <p:spPr/>
        <p:txBody>
          <a:bodyPr/>
          <a:lstStyle>
            <a:lvl1pPr>
              <a:defRPr/>
            </a:lvl1pPr>
          </a:lstStyle>
          <a:p>
            <a:fld id="{4807DF74-6442-4EF7-83F1-03B131B955FE}" type="slidenum">
              <a:rPr lang="en-US" altLang="en-US"/>
              <a:pPr/>
              <a:t>‹#›</a:t>
            </a:fld>
            <a:endParaRPr lang="en-US" altLang="en-US"/>
          </a:p>
        </p:txBody>
      </p:sp>
    </p:spTree>
    <p:extLst>
      <p:ext uri="{BB962C8B-B14F-4D97-AF65-F5344CB8AC3E}">
        <p14:creationId xmlns:p14="http://schemas.microsoft.com/office/powerpoint/2010/main" val="4189018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E4CB9-B79A-0F90-C0FE-B25EDCE61C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2268B3-B95A-3F86-5F58-AA4C47BA35A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DB5A89-B7E3-8917-3C94-21EEF54AD62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BAAEED-88E0-F50A-8F29-BB8FB81DF12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5075DBC-45E0-4D9E-7AF4-2A52703B03B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5E9CC71-6086-2525-171E-F443FCF09647}"/>
              </a:ext>
            </a:extLst>
          </p:cNvPr>
          <p:cNvSpPr>
            <a:spLocks noGrp="1"/>
          </p:cNvSpPr>
          <p:nvPr>
            <p:ph type="sldNum" sz="quarter" idx="12"/>
          </p:nvPr>
        </p:nvSpPr>
        <p:spPr/>
        <p:txBody>
          <a:bodyPr/>
          <a:lstStyle>
            <a:lvl1pPr>
              <a:defRPr/>
            </a:lvl1pPr>
          </a:lstStyle>
          <a:p>
            <a:fld id="{B08AD7BE-09E7-4AED-ABEB-CAC383F4AC7C}" type="slidenum">
              <a:rPr lang="en-US" altLang="en-US"/>
              <a:pPr/>
              <a:t>‹#›</a:t>
            </a:fld>
            <a:endParaRPr lang="en-US" altLang="en-US"/>
          </a:p>
        </p:txBody>
      </p:sp>
    </p:spTree>
    <p:extLst>
      <p:ext uri="{BB962C8B-B14F-4D97-AF65-F5344CB8AC3E}">
        <p14:creationId xmlns:p14="http://schemas.microsoft.com/office/powerpoint/2010/main" val="1866968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76D0CF2-647D-F9DA-DCED-5F0485110A2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ADE030B-2F50-730B-A540-8E872925411D}"/>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D457F69-FD86-98D7-0DF9-47528F9FF85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FD7114E3-F93D-2EEE-6458-C4A015D022CF}"/>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3A1AFA38-1599-AC17-7B70-D0563E4A18D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F6920AF-7BCF-46F5-B5BF-EF76C64FDD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byers@titlestream.com"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web2.westlaw.com/find/default.wl?tc=-1&amp;docname=LACPART3282&amp;rp=%2ffind%2fdefault.wl&amp;sv=Split&amp;rs=WLW11.01&amp;db=1000013&amp;tf=-1&amp;findtype=L&amp;fn=_top&amp;mt=53&amp;vr=2.0&amp;pbc=5A598AD5&amp;ordoc=85286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Rectangle 9">
            <a:extLst>
              <a:ext uri="{FF2B5EF4-FFF2-40B4-BE49-F238E27FC236}">
                <a16:creationId xmlns:a16="http://schemas.microsoft.com/office/drawing/2014/main" id="{516724EB-A8E2-FE9E-F8D7-0785C6CBEFD6}"/>
              </a:ext>
            </a:extLst>
          </p:cNvPr>
          <p:cNvSpPr>
            <a:spLocks noGrp="1" noChangeArrowheads="1"/>
          </p:cNvSpPr>
          <p:nvPr>
            <p:ph type="title"/>
          </p:nvPr>
        </p:nvSpPr>
        <p:spPr/>
        <p:txBody>
          <a:bodyPr/>
          <a:lstStyle/>
          <a:p>
            <a:br>
              <a:rPr lang="en-US" altLang="en-US" sz="4400" b="1" u="sng" dirty="0">
                <a:latin typeface="Calisto MT"/>
                <a:cs typeface="Tahoma"/>
              </a:rPr>
            </a:br>
            <a:r>
              <a:rPr lang="en-US" altLang="en-US" sz="4400" b="1" u="sng" dirty="0">
                <a:latin typeface="Calisto MT"/>
                <a:cs typeface="Tahoma"/>
              </a:rPr>
              <a:t>Successions Update </a:t>
            </a:r>
            <a:br>
              <a:rPr lang="en-US" altLang="en-US" sz="1200" b="1" u="sng" dirty="0">
                <a:latin typeface="Calisto MT"/>
                <a:cs typeface="Tahoma"/>
              </a:rPr>
            </a:br>
            <a:endParaRPr lang="en-US" altLang="en-US" dirty="0"/>
          </a:p>
        </p:txBody>
      </p:sp>
      <p:sp>
        <p:nvSpPr>
          <p:cNvPr id="2059" name="Rectangle 11">
            <a:extLst>
              <a:ext uri="{FF2B5EF4-FFF2-40B4-BE49-F238E27FC236}">
                <a16:creationId xmlns:a16="http://schemas.microsoft.com/office/drawing/2014/main" id="{E730D79C-265A-1E3C-4E49-AEDF11D0AE17}"/>
              </a:ext>
            </a:extLst>
          </p:cNvPr>
          <p:cNvSpPr>
            <a:spLocks noChangeArrowheads="1"/>
          </p:cNvSpPr>
          <p:nvPr/>
        </p:nvSpPr>
        <p:spPr bwMode="auto">
          <a:xfrm>
            <a:off x="0" y="1106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060" name="Rectangle 12">
            <a:extLst>
              <a:ext uri="{FF2B5EF4-FFF2-40B4-BE49-F238E27FC236}">
                <a16:creationId xmlns:a16="http://schemas.microsoft.com/office/drawing/2014/main" id="{2A08C3E8-BAFF-D912-4DF2-2CF214AF5E2B}"/>
              </a:ext>
            </a:extLst>
          </p:cNvPr>
          <p:cNvSpPr>
            <a:spLocks noChangeArrowheads="1"/>
          </p:cNvSpPr>
          <p:nvPr/>
        </p:nvSpPr>
        <p:spPr bwMode="auto">
          <a:xfrm>
            <a:off x="2932126" y="3013384"/>
            <a:ext cx="3279744"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indent="4572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n-US" sz="2200" dirty="0">
                <a:latin typeface="Arial"/>
                <a:cs typeface="Times New Roman"/>
              </a:rPr>
              <a:t>Course Instructor:</a:t>
            </a:r>
            <a:endParaRPr lang="en-US" altLang="en-US" sz="800" dirty="0">
              <a:latin typeface="Arial"/>
              <a:cs typeface="Times New Roman"/>
            </a:endParaRPr>
          </a:p>
          <a:p>
            <a:pPr algn="ctr"/>
            <a:r>
              <a:rPr lang="en-US" altLang="en-US" sz="1400" b="1" dirty="0">
                <a:latin typeface="Times New Roman"/>
                <a:cs typeface="Times New Roman"/>
              </a:rPr>
              <a:t>Olivia Keen Byers</a:t>
            </a:r>
            <a:endParaRPr lang="en-US" altLang="en-US" sz="1400" b="1" dirty="0">
              <a:latin typeface="Times New Roman" panose="02020603050405020304" pitchFamily="18" charset="0"/>
              <a:cs typeface="Times New Roman" panose="02020603050405020304" pitchFamily="18" charset="0"/>
            </a:endParaRPr>
          </a:p>
          <a:p>
            <a:pPr algn="ctr" eaLnBrk="0" hangingPunct="0"/>
            <a:endParaRPr lang="en-US" altLang="en-US" sz="1200" b="1" i="1" dirty="0">
              <a:latin typeface="Times New Roman" panose="02020603050405020304" pitchFamily="18" charset="0"/>
              <a:cs typeface="Times New Roman" panose="02020603050405020304" pitchFamily="18" charset="0"/>
            </a:endParaRPr>
          </a:p>
          <a:p>
            <a:pPr algn="ctr" eaLnBrk="0" hangingPunct="0"/>
            <a:r>
              <a:rPr lang="en-US" altLang="en-US" sz="1200" b="1" i="1" dirty="0">
                <a:latin typeface="Times New Roman"/>
                <a:cs typeface="Times New Roman"/>
              </a:rPr>
              <a:t>ATTORNEY:  Metairie Location</a:t>
            </a:r>
          </a:p>
          <a:p>
            <a:pPr algn="ctr" eaLnBrk="0" hangingPunct="0"/>
            <a:r>
              <a:rPr lang="en-US" altLang="en-US" sz="1400" dirty="0">
                <a:latin typeface="Arial"/>
                <a:cs typeface="Times New Roman"/>
              </a:rPr>
              <a:t>3939 N. Causeway Blvd., Suite 105</a:t>
            </a:r>
          </a:p>
          <a:p>
            <a:pPr algn="ctr" eaLnBrk="0" hangingPunct="0"/>
            <a:r>
              <a:rPr lang="en-US" altLang="en-US" sz="1400" dirty="0">
                <a:latin typeface="Arial"/>
                <a:cs typeface="Times New Roman"/>
              </a:rPr>
              <a:t>Metairie, LA 70002</a:t>
            </a:r>
          </a:p>
          <a:p>
            <a:pPr algn="ctr" eaLnBrk="0" hangingPunct="0"/>
            <a:r>
              <a:rPr lang="en-US" altLang="en-US" sz="1400" dirty="0">
                <a:latin typeface="Arial"/>
                <a:cs typeface="Times New Roman"/>
              </a:rPr>
              <a:t>504-300-0970</a:t>
            </a:r>
          </a:p>
          <a:p>
            <a:pPr algn="ctr" eaLnBrk="0" hangingPunct="0"/>
            <a:r>
              <a:rPr lang="en-US" altLang="en-US" sz="1400" dirty="0">
                <a:latin typeface="Arial"/>
                <a:cs typeface="Times New Roman"/>
                <a:hlinkClick r:id="rId2"/>
              </a:rPr>
              <a:t>obyers@titlestream.com</a:t>
            </a:r>
            <a:endParaRPr lang="en-US" altLang="en-US" sz="1400" dirty="0">
              <a:latin typeface="Arial"/>
              <a:cs typeface="Times New Roman"/>
            </a:endParaRPr>
          </a:p>
          <a:p>
            <a:pPr algn="ctr" eaLnBrk="0" hangingPunct="0"/>
            <a:endParaRPr lang="en-US" altLang="en-US" sz="1400" dirty="0">
              <a:latin typeface="Arial"/>
              <a:cs typeface="Times New Roman"/>
            </a:endParaRPr>
          </a:p>
          <a:p>
            <a:pPr algn="ctr" eaLnBrk="0" hangingPunct="0"/>
            <a:r>
              <a:rPr lang="en-US" altLang="en-US" sz="1400" dirty="0">
                <a:latin typeface="Arial"/>
                <a:cs typeface="Times New Roman"/>
              </a:rPr>
              <a:t>Course provided by NOMAR #8970</a:t>
            </a:r>
            <a:endParaRPr lang="en-US" altLang="en-US" sz="1400" dirty="0">
              <a:cs typeface="Times New Roman"/>
            </a:endParaRPr>
          </a:p>
          <a:p>
            <a:pPr algn="ctr"/>
            <a:endParaRPr lang="en-US" altLang="en-US" sz="1400" dirty="0">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430F93D-F3C9-3331-733C-E54C86E1B683}"/>
              </a:ext>
            </a:extLst>
          </p:cNvPr>
          <p:cNvSpPr>
            <a:spLocks noGrp="1" noChangeArrowheads="1"/>
          </p:cNvSpPr>
          <p:nvPr>
            <p:ph type="title"/>
          </p:nvPr>
        </p:nvSpPr>
        <p:spPr/>
        <p:txBody>
          <a:bodyPr/>
          <a:lstStyle/>
          <a:p>
            <a:r>
              <a:rPr lang="en-US" altLang="en-US" sz="4000"/>
              <a:t>3 Types of Matrimonial Regimes:</a:t>
            </a:r>
          </a:p>
        </p:txBody>
      </p:sp>
      <p:sp>
        <p:nvSpPr>
          <p:cNvPr id="16387" name="Rectangle 3">
            <a:extLst>
              <a:ext uri="{FF2B5EF4-FFF2-40B4-BE49-F238E27FC236}">
                <a16:creationId xmlns:a16="http://schemas.microsoft.com/office/drawing/2014/main" id="{D30F45FC-1AF7-DB16-B731-73F402D1011C}"/>
              </a:ext>
            </a:extLst>
          </p:cNvPr>
          <p:cNvSpPr>
            <a:spLocks noGrp="1" noChangeArrowheads="1"/>
          </p:cNvSpPr>
          <p:nvPr>
            <p:ph type="body" idx="1"/>
          </p:nvPr>
        </p:nvSpPr>
        <p:spPr>
          <a:xfrm>
            <a:off x="173068" y="1568488"/>
            <a:ext cx="8797864" cy="4838486"/>
          </a:xfrm>
        </p:spPr>
        <p:txBody>
          <a:bodyPr/>
          <a:lstStyle/>
          <a:p>
            <a:pPr marL="609600" indent="-609600">
              <a:buFontTx/>
              <a:buAutoNum type="arabicPeriod"/>
            </a:pPr>
            <a:r>
              <a:rPr lang="en-US" altLang="en-US"/>
              <a:t>Legal – Community of Acquets and Gains (default)</a:t>
            </a:r>
          </a:p>
          <a:p>
            <a:pPr marL="609600" indent="-609600">
              <a:buFontTx/>
              <a:buAutoNum type="arabicPeriod"/>
            </a:pPr>
            <a:r>
              <a:rPr lang="en-US" altLang="en-US"/>
              <a:t>Contractual – Separation of Property regime</a:t>
            </a:r>
          </a:p>
          <a:p>
            <a:pPr marL="609600" indent="-609600">
              <a:buFontTx/>
              <a:buAutoNum type="arabicPeriod"/>
            </a:pPr>
            <a:r>
              <a:rPr lang="en-US" altLang="en-US"/>
              <a:t>Partly Legal / Partly Contractual – a mix between community and separate</a:t>
            </a:r>
          </a:p>
          <a:p>
            <a:pPr marL="990600" lvl="1" indent="-533400">
              <a:buFontTx/>
              <a:buAutoNum type="arabicPeriod"/>
            </a:pPr>
            <a:endParaRPr lang="en-US" altLang="en-US"/>
          </a:p>
          <a:p>
            <a:pPr marL="609600" indent="-609600"/>
            <a:endParaRPr lang="en-US" altLang="en-US"/>
          </a:p>
        </p:txBody>
      </p:sp>
      <p:sp>
        <p:nvSpPr>
          <p:cNvPr id="16388" name="Rectangle 4">
            <a:extLst>
              <a:ext uri="{FF2B5EF4-FFF2-40B4-BE49-F238E27FC236}">
                <a16:creationId xmlns:a16="http://schemas.microsoft.com/office/drawing/2014/main" id="{438B5C4B-1706-006B-013D-E5EAFD05B63C}"/>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AC5ED30-7806-B4D8-5216-9A98573ECEEE}"/>
              </a:ext>
            </a:extLst>
          </p:cNvPr>
          <p:cNvSpPr>
            <a:spLocks noGrp="1" noChangeArrowheads="1"/>
          </p:cNvSpPr>
          <p:nvPr>
            <p:ph type="title"/>
          </p:nvPr>
        </p:nvSpPr>
        <p:spPr/>
        <p:txBody>
          <a:bodyPr/>
          <a:lstStyle/>
          <a:p>
            <a:r>
              <a:rPr lang="en-US" altLang="en-US"/>
              <a:t>LEGAL REGIME</a:t>
            </a:r>
          </a:p>
        </p:txBody>
      </p:sp>
      <p:sp>
        <p:nvSpPr>
          <p:cNvPr id="17411" name="Rectangle 3">
            <a:extLst>
              <a:ext uri="{FF2B5EF4-FFF2-40B4-BE49-F238E27FC236}">
                <a16:creationId xmlns:a16="http://schemas.microsoft.com/office/drawing/2014/main" id="{B392478E-6696-BEEA-7945-267F4D07206A}"/>
              </a:ext>
            </a:extLst>
          </p:cNvPr>
          <p:cNvSpPr>
            <a:spLocks noGrp="1" noChangeArrowheads="1"/>
          </p:cNvSpPr>
          <p:nvPr>
            <p:ph type="body" idx="1"/>
          </p:nvPr>
        </p:nvSpPr>
        <p:spPr/>
        <p:txBody>
          <a:bodyPr/>
          <a:lstStyle/>
          <a:p>
            <a:pPr>
              <a:lnSpc>
                <a:spcPct val="90000"/>
              </a:lnSpc>
            </a:pPr>
            <a:r>
              <a:rPr lang="en-US" altLang="en-US"/>
              <a:t>This is the default regime for married persons living in LA</a:t>
            </a:r>
          </a:p>
          <a:p>
            <a:pPr>
              <a:lnSpc>
                <a:spcPct val="90000"/>
              </a:lnSpc>
            </a:pPr>
            <a:r>
              <a:rPr lang="en-US" altLang="en-US"/>
              <a:t>Each spouse owns an undivided ½ interest</a:t>
            </a:r>
          </a:p>
          <a:p>
            <a:pPr>
              <a:lnSpc>
                <a:spcPct val="90000"/>
              </a:lnSpc>
            </a:pPr>
            <a:r>
              <a:rPr lang="en-US" altLang="en-US"/>
              <a:t>May not be judicially partitioned by spouses or creditors until community regime is terminated</a:t>
            </a:r>
          </a:p>
          <a:p>
            <a:pPr>
              <a:lnSpc>
                <a:spcPct val="90000"/>
              </a:lnSpc>
            </a:pPr>
            <a:r>
              <a:rPr lang="en-US" altLang="en-US"/>
              <a:t>Spouses may partition amicably with court approval</a:t>
            </a:r>
          </a:p>
        </p:txBody>
      </p:sp>
      <p:sp>
        <p:nvSpPr>
          <p:cNvPr id="17412" name="Rectangle 4">
            <a:extLst>
              <a:ext uri="{FF2B5EF4-FFF2-40B4-BE49-F238E27FC236}">
                <a16:creationId xmlns:a16="http://schemas.microsoft.com/office/drawing/2014/main" id="{F15A994C-3FA2-67E5-2DB9-C7A116FD2536}"/>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36B612D-7264-1FDB-A18A-E08D1DFE2FC7}"/>
              </a:ext>
            </a:extLst>
          </p:cNvPr>
          <p:cNvSpPr>
            <a:spLocks noGrp="1" noChangeArrowheads="1"/>
          </p:cNvSpPr>
          <p:nvPr>
            <p:ph type="title"/>
          </p:nvPr>
        </p:nvSpPr>
        <p:spPr/>
        <p:txBody>
          <a:bodyPr/>
          <a:lstStyle/>
          <a:p>
            <a:r>
              <a:rPr lang="en-US" altLang="en-US"/>
              <a:t>CONTRACTUAL REGIME</a:t>
            </a:r>
          </a:p>
        </p:txBody>
      </p:sp>
      <p:sp>
        <p:nvSpPr>
          <p:cNvPr id="18435" name="Rectangle 3">
            <a:extLst>
              <a:ext uri="{FF2B5EF4-FFF2-40B4-BE49-F238E27FC236}">
                <a16:creationId xmlns:a16="http://schemas.microsoft.com/office/drawing/2014/main" id="{9D9F36E0-2096-659A-4A9A-B272047F33EA}"/>
              </a:ext>
            </a:extLst>
          </p:cNvPr>
          <p:cNvSpPr>
            <a:spLocks noGrp="1" noChangeArrowheads="1"/>
          </p:cNvSpPr>
          <p:nvPr>
            <p:ph type="body" idx="1"/>
          </p:nvPr>
        </p:nvSpPr>
        <p:spPr/>
        <p:txBody>
          <a:bodyPr/>
          <a:lstStyle/>
          <a:p>
            <a:pPr>
              <a:lnSpc>
                <a:spcPct val="90000"/>
              </a:lnSpc>
            </a:pPr>
            <a:r>
              <a:rPr lang="en-US" altLang="en-US" sz="2400" dirty="0"/>
              <a:t>Spouses may opt out of the Legal Regime by contract </a:t>
            </a:r>
          </a:p>
          <a:p>
            <a:pPr lvl="1">
              <a:lnSpc>
                <a:spcPct val="90000"/>
              </a:lnSpc>
            </a:pPr>
            <a:r>
              <a:rPr lang="en-US" altLang="en-US" sz="2000" dirty="0"/>
              <a:t>Prior to marriage, contract does not need court approval</a:t>
            </a:r>
          </a:p>
          <a:p>
            <a:pPr lvl="1">
              <a:lnSpc>
                <a:spcPct val="90000"/>
              </a:lnSpc>
            </a:pPr>
            <a:r>
              <a:rPr lang="en-US" altLang="en-US" sz="2000" dirty="0"/>
              <a:t>During Marriage, it must be by joint petition of the spouses, AND court must find that it is in their best interests and they fully understand it</a:t>
            </a:r>
          </a:p>
          <a:p>
            <a:pPr>
              <a:lnSpc>
                <a:spcPct val="90000"/>
              </a:lnSpc>
            </a:pPr>
            <a:r>
              <a:rPr lang="en-US" altLang="en-US" sz="2400" dirty="0"/>
              <a:t>Spouses may opt back in without court approval</a:t>
            </a:r>
          </a:p>
          <a:p>
            <a:pPr>
              <a:lnSpc>
                <a:spcPct val="90000"/>
              </a:lnSpc>
            </a:pPr>
            <a:r>
              <a:rPr lang="en-US" altLang="en-US" sz="2400" dirty="0"/>
              <a:t>To be effective toward 3</a:t>
            </a:r>
            <a:r>
              <a:rPr lang="en-US" altLang="en-US" sz="2400" baseline="30000" dirty="0"/>
              <a:t>rd</a:t>
            </a:r>
            <a:r>
              <a:rPr lang="en-US" altLang="en-US" sz="2400" dirty="0"/>
              <a:t> parties, marriage contract must be recorded in conveyance records</a:t>
            </a:r>
          </a:p>
          <a:p>
            <a:pPr>
              <a:lnSpc>
                <a:spcPct val="90000"/>
              </a:lnSpc>
            </a:pPr>
            <a:r>
              <a:rPr lang="en-US" altLang="en-US" sz="2400" dirty="0"/>
              <a:t>Married persons moving in from out of state have 1 year to opt out without court approval</a:t>
            </a:r>
          </a:p>
        </p:txBody>
      </p:sp>
      <p:sp>
        <p:nvSpPr>
          <p:cNvPr id="18436" name="Rectangle 4">
            <a:extLst>
              <a:ext uri="{FF2B5EF4-FFF2-40B4-BE49-F238E27FC236}">
                <a16:creationId xmlns:a16="http://schemas.microsoft.com/office/drawing/2014/main" id="{46B4A0AA-2D9C-C1DC-82F7-96BFC3EE6E68}"/>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90251BD-F4AB-AE81-FDCB-F7B30725F1F5}"/>
              </a:ext>
            </a:extLst>
          </p:cNvPr>
          <p:cNvSpPr>
            <a:spLocks noGrp="1" noChangeArrowheads="1"/>
          </p:cNvSpPr>
          <p:nvPr>
            <p:ph type="title"/>
          </p:nvPr>
        </p:nvSpPr>
        <p:spPr/>
        <p:txBody>
          <a:bodyPr/>
          <a:lstStyle/>
          <a:p>
            <a:r>
              <a:rPr lang="en-US" altLang="en-US" sz="4000"/>
              <a:t>PARTLY LEGAL / PARTLY CONTRACTUAL REGIME</a:t>
            </a:r>
          </a:p>
        </p:txBody>
      </p:sp>
      <p:sp>
        <p:nvSpPr>
          <p:cNvPr id="19459" name="Rectangle 3">
            <a:extLst>
              <a:ext uri="{FF2B5EF4-FFF2-40B4-BE49-F238E27FC236}">
                <a16:creationId xmlns:a16="http://schemas.microsoft.com/office/drawing/2014/main" id="{17D0B0C7-D832-75A8-B904-7C0D1EFCDE9D}"/>
              </a:ext>
            </a:extLst>
          </p:cNvPr>
          <p:cNvSpPr>
            <a:spLocks noGrp="1" noChangeArrowheads="1"/>
          </p:cNvSpPr>
          <p:nvPr>
            <p:ph type="body" idx="1"/>
          </p:nvPr>
        </p:nvSpPr>
        <p:spPr/>
        <p:txBody>
          <a:bodyPr/>
          <a:lstStyle/>
          <a:p>
            <a:endParaRPr lang="en-US" altLang="en-US"/>
          </a:p>
          <a:p>
            <a:r>
              <a:rPr lang="en-US" altLang="en-US"/>
              <a:t>This regime is a hybrid where the parties are subject to the legal regime except as to specific matters or property</a:t>
            </a:r>
          </a:p>
        </p:txBody>
      </p:sp>
      <p:sp>
        <p:nvSpPr>
          <p:cNvPr id="19460" name="Rectangle 4">
            <a:extLst>
              <a:ext uri="{FF2B5EF4-FFF2-40B4-BE49-F238E27FC236}">
                <a16:creationId xmlns:a16="http://schemas.microsoft.com/office/drawing/2014/main" id="{43CAABD1-A445-7F34-AA6F-C7292EFD71C8}"/>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D690C04-C693-3F57-DEE0-005B06D33628}"/>
              </a:ext>
            </a:extLst>
          </p:cNvPr>
          <p:cNvSpPr>
            <a:spLocks noGrp="1" noChangeArrowheads="1"/>
          </p:cNvSpPr>
          <p:nvPr>
            <p:ph type="title"/>
          </p:nvPr>
        </p:nvSpPr>
        <p:spPr>
          <a:xfrm>
            <a:off x="457200" y="274638"/>
            <a:ext cx="8229600" cy="2239962"/>
          </a:xfrm>
        </p:spPr>
        <p:txBody>
          <a:bodyPr/>
          <a:lstStyle/>
          <a:p>
            <a:r>
              <a:rPr lang="en-US" altLang="en-US" sz="4000"/>
              <a:t>CERTAIN RIGHTS MAY NOT BE ALTERED OR LIMITED BY AGREEMENT</a:t>
            </a:r>
            <a:br>
              <a:rPr lang="en-US" altLang="en-US" sz="4000"/>
            </a:br>
            <a:endParaRPr lang="en-US" altLang="en-US" sz="4000"/>
          </a:p>
        </p:txBody>
      </p:sp>
      <p:sp>
        <p:nvSpPr>
          <p:cNvPr id="20483" name="Rectangle 3">
            <a:extLst>
              <a:ext uri="{FF2B5EF4-FFF2-40B4-BE49-F238E27FC236}">
                <a16:creationId xmlns:a16="http://schemas.microsoft.com/office/drawing/2014/main" id="{D1A5677C-4139-4D55-7908-7B610B591AFB}"/>
              </a:ext>
            </a:extLst>
          </p:cNvPr>
          <p:cNvSpPr>
            <a:spLocks noGrp="1" noChangeArrowheads="1"/>
          </p:cNvSpPr>
          <p:nvPr>
            <p:ph type="body" idx="1"/>
          </p:nvPr>
        </p:nvSpPr>
        <p:spPr>
          <a:xfrm>
            <a:off x="457200" y="2514600"/>
            <a:ext cx="8229600" cy="3611563"/>
          </a:xfrm>
        </p:spPr>
        <p:txBody>
          <a:bodyPr/>
          <a:lstStyle/>
          <a:p>
            <a:r>
              <a:rPr lang="en-US" altLang="en-US" sz="2800"/>
              <a:t>Marital Portion – When one spouse dies “rich” in comparison to the surviving spouse, the surviving spouse is entitled to claim this portion from the estate of the deceased</a:t>
            </a:r>
          </a:p>
          <a:p>
            <a:pPr lvl="1"/>
            <a:r>
              <a:rPr lang="en-US" altLang="en-US" sz="2400"/>
              <a:t>¼ if no children, </a:t>
            </a:r>
          </a:p>
          <a:p>
            <a:pPr lvl="1"/>
            <a:r>
              <a:rPr lang="en-US" altLang="en-US" sz="2400"/>
              <a:t>if 3 or fewer children, ¼ of estate in usufruct</a:t>
            </a:r>
          </a:p>
          <a:p>
            <a:pPr lvl="1"/>
            <a:r>
              <a:rPr lang="en-US" altLang="en-US" sz="2400"/>
              <a:t>If 4 or more, one child’s portion in usufurct</a:t>
            </a:r>
          </a:p>
          <a:p>
            <a:pPr>
              <a:buFontTx/>
              <a:buNone/>
            </a:pPr>
            <a:endParaRPr lang="en-US" altLang="en-US" sz="2800"/>
          </a:p>
        </p:txBody>
      </p:sp>
      <p:sp>
        <p:nvSpPr>
          <p:cNvPr id="20484" name="Rectangle 4">
            <a:extLst>
              <a:ext uri="{FF2B5EF4-FFF2-40B4-BE49-F238E27FC236}">
                <a16:creationId xmlns:a16="http://schemas.microsoft.com/office/drawing/2014/main" id="{61350D81-26AE-1CF4-1835-404FE4BB262F}"/>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8A8BB39-9463-FFD9-2250-01616C97F48C}"/>
              </a:ext>
            </a:extLst>
          </p:cNvPr>
          <p:cNvSpPr>
            <a:spLocks noGrp="1" noChangeArrowheads="1"/>
          </p:cNvSpPr>
          <p:nvPr>
            <p:ph type="title"/>
          </p:nvPr>
        </p:nvSpPr>
        <p:spPr/>
        <p:txBody>
          <a:bodyPr/>
          <a:lstStyle/>
          <a:p>
            <a:r>
              <a:rPr lang="en-US" altLang="en-US" sz="4000"/>
              <a:t>WHAT CONSTITUTES COMMUNITY PROPERTY?</a:t>
            </a:r>
          </a:p>
        </p:txBody>
      </p:sp>
      <p:sp>
        <p:nvSpPr>
          <p:cNvPr id="21507" name="Rectangle 3">
            <a:extLst>
              <a:ext uri="{FF2B5EF4-FFF2-40B4-BE49-F238E27FC236}">
                <a16:creationId xmlns:a16="http://schemas.microsoft.com/office/drawing/2014/main" id="{25179CF2-453B-88A9-98E6-89FCFE871294}"/>
              </a:ext>
            </a:extLst>
          </p:cNvPr>
          <p:cNvSpPr>
            <a:spLocks noGrp="1" noChangeArrowheads="1"/>
          </p:cNvSpPr>
          <p:nvPr>
            <p:ph type="body" idx="1"/>
          </p:nvPr>
        </p:nvSpPr>
        <p:spPr/>
        <p:txBody>
          <a:bodyPr/>
          <a:lstStyle/>
          <a:p>
            <a:pPr>
              <a:lnSpc>
                <a:spcPct val="80000"/>
              </a:lnSpc>
            </a:pPr>
            <a:r>
              <a:rPr lang="en-US" altLang="en-US" sz="2800"/>
              <a:t>Property acquired during marriage through the “effort, skill or industry of either spouse</a:t>
            </a:r>
          </a:p>
          <a:p>
            <a:pPr>
              <a:lnSpc>
                <a:spcPct val="80000"/>
              </a:lnSpc>
            </a:pPr>
            <a:r>
              <a:rPr lang="en-US" altLang="en-US" sz="2800"/>
              <a:t>Property acquired with community and separate funds</a:t>
            </a:r>
          </a:p>
          <a:p>
            <a:pPr>
              <a:lnSpc>
                <a:spcPct val="80000"/>
              </a:lnSpc>
            </a:pPr>
            <a:r>
              <a:rPr lang="en-US" altLang="en-US" sz="2800"/>
              <a:t>Property donated to spouses jointly</a:t>
            </a:r>
          </a:p>
          <a:p>
            <a:pPr>
              <a:lnSpc>
                <a:spcPct val="80000"/>
              </a:lnSpc>
            </a:pPr>
            <a:r>
              <a:rPr lang="en-US" altLang="en-US" sz="2800"/>
              <a:t>Income from both community and separate property (unless a declaration of paraphernality is filed)</a:t>
            </a:r>
          </a:p>
          <a:p>
            <a:pPr>
              <a:lnSpc>
                <a:spcPct val="80000"/>
              </a:lnSpc>
            </a:pPr>
            <a:r>
              <a:rPr lang="en-US" altLang="en-US" sz="2800"/>
              <a:t>Damages for loss or injury to community property </a:t>
            </a:r>
          </a:p>
          <a:p>
            <a:pPr>
              <a:lnSpc>
                <a:spcPct val="80000"/>
              </a:lnSpc>
            </a:pPr>
            <a:r>
              <a:rPr lang="en-US" altLang="en-US" sz="2800"/>
              <a:t>All other property not classified as separate</a:t>
            </a:r>
          </a:p>
        </p:txBody>
      </p:sp>
      <p:sp>
        <p:nvSpPr>
          <p:cNvPr id="21508" name="Rectangle 4">
            <a:extLst>
              <a:ext uri="{FF2B5EF4-FFF2-40B4-BE49-F238E27FC236}">
                <a16:creationId xmlns:a16="http://schemas.microsoft.com/office/drawing/2014/main" id="{A6959FBE-C374-E132-129F-3272DD7BE45A}"/>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04F73A3-4E20-C34B-BED1-7A79C913717A}"/>
              </a:ext>
            </a:extLst>
          </p:cNvPr>
          <p:cNvSpPr>
            <a:spLocks noGrp="1" noChangeArrowheads="1"/>
          </p:cNvSpPr>
          <p:nvPr>
            <p:ph type="title"/>
          </p:nvPr>
        </p:nvSpPr>
        <p:spPr/>
        <p:txBody>
          <a:bodyPr/>
          <a:lstStyle/>
          <a:p>
            <a:r>
              <a:rPr lang="en-US" altLang="en-US" sz="4000"/>
              <a:t>WHAT CONSTITUTES SEPARATE PROPERTY?</a:t>
            </a:r>
          </a:p>
        </p:txBody>
      </p:sp>
      <p:sp>
        <p:nvSpPr>
          <p:cNvPr id="22531" name="Rectangle 3">
            <a:extLst>
              <a:ext uri="{FF2B5EF4-FFF2-40B4-BE49-F238E27FC236}">
                <a16:creationId xmlns:a16="http://schemas.microsoft.com/office/drawing/2014/main" id="{C2014BB3-3D1E-18C8-28AC-689FBA79010F}"/>
              </a:ext>
            </a:extLst>
          </p:cNvPr>
          <p:cNvSpPr>
            <a:spLocks noGrp="1" noChangeArrowheads="1"/>
          </p:cNvSpPr>
          <p:nvPr>
            <p:ph type="body" idx="1"/>
          </p:nvPr>
        </p:nvSpPr>
        <p:spPr/>
        <p:txBody>
          <a:bodyPr/>
          <a:lstStyle/>
          <a:p>
            <a:pPr>
              <a:lnSpc>
                <a:spcPct val="80000"/>
              </a:lnSpc>
            </a:pPr>
            <a:r>
              <a:rPr lang="en-US" altLang="en-US" sz="2400"/>
              <a:t>Property acquired before marriage</a:t>
            </a:r>
          </a:p>
          <a:p>
            <a:pPr>
              <a:lnSpc>
                <a:spcPct val="80000"/>
              </a:lnSpc>
            </a:pPr>
            <a:r>
              <a:rPr lang="en-US" altLang="en-US" sz="2400"/>
              <a:t>Gifts and inherited property</a:t>
            </a:r>
          </a:p>
          <a:p>
            <a:pPr>
              <a:lnSpc>
                <a:spcPct val="80000"/>
              </a:lnSpc>
            </a:pPr>
            <a:r>
              <a:rPr lang="en-US" altLang="en-US" sz="2400"/>
              <a:t>Property acquired with separate property or with separate and community property when the value of the community property is inconsequential in comparison to the value of the separate things used</a:t>
            </a:r>
          </a:p>
          <a:p>
            <a:pPr>
              <a:lnSpc>
                <a:spcPct val="80000"/>
              </a:lnSpc>
            </a:pPr>
            <a:r>
              <a:rPr lang="en-US" altLang="en-US" sz="2400"/>
              <a:t>Damages for personal injury</a:t>
            </a:r>
          </a:p>
          <a:p>
            <a:pPr>
              <a:lnSpc>
                <a:spcPct val="80000"/>
              </a:lnSpc>
            </a:pPr>
            <a:r>
              <a:rPr lang="en-US" altLang="en-US" sz="2400"/>
              <a:t>Damages in an action for breach of contract against the other spouse for loss sustained as a result of the fraud or bad faith in the management of the community property by the other spouse</a:t>
            </a:r>
          </a:p>
          <a:p>
            <a:pPr>
              <a:lnSpc>
                <a:spcPct val="80000"/>
              </a:lnSpc>
            </a:pPr>
            <a:r>
              <a:rPr lang="en-US" altLang="en-US" sz="2400"/>
              <a:t>Things acquired as the result of a voluntary partition of the community during the existence of the legal regime</a:t>
            </a:r>
          </a:p>
        </p:txBody>
      </p:sp>
      <p:sp>
        <p:nvSpPr>
          <p:cNvPr id="22532" name="Rectangle 4">
            <a:extLst>
              <a:ext uri="{FF2B5EF4-FFF2-40B4-BE49-F238E27FC236}">
                <a16:creationId xmlns:a16="http://schemas.microsoft.com/office/drawing/2014/main" id="{10D07E47-2B0B-D153-79B9-064131C9CDCA}"/>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14B9F61-E00E-33C3-BF21-3A93D6D2D38C}"/>
              </a:ext>
            </a:extLst>
          </p:cNvPr>
          <p:cNvSpPr>
            <a:spLocks noGrp="1" noChangeArrowheads="1"/>
          </p:cNvSpPr>
          <p:nvPr>
            <p:ph type="title"/>
          </p:nvPr>
        </p:nvSpPr>
        <p:spPr>
          <a:xfrm>
            <a:off x="457200" y="-43314"/>
            <a:ext cx="8229600" cy="688207"/>
          </a:xfrm>
        </p:spPr>
        <p:txBody>
          <a:bodyPr/>
          <a:lstStyle/>
          <a:p>
            <a:r>
              <a:rPr lang="en-US" altLang="en-US" sz="2800" dirty="0"/>
              <a:t>Important to Note:</a:t>
            </a:r>
          </a:p>
        </p:txBody>
      </p:sp>
      <p:sp>
        <p:nvSpPr>
          <p:cNvPr id="23555" name="Rectangle 3">
            <a:extLst>
              <a:ext uri="{FF2B5EF4-FFF2-40B4-BE49-F238E27FC236}">
                <a16:creationId xmlns:a16="http://schemas.microsoft.com/office/drawing/2014/main" id="{7418E243-D502-C452-3212-0012B371F28C}"/>
              </a:ext>
            </a:extLst>
          </p:cNvPr>
          <p:cNvSpPr>
            <a:spLocks noGrp="1" noChangeArrowheads="1"/>
          </p:cNvSpPr>
          <p:nvPr>
            <p:ph type="body" idx="1"/>
          </p:nvPr>
        </p:nvSpPr>
        <p:spPr>
          <a:xfrm>
            <a:off x="760396" y="476451"/>
            <a:ext cx="8229600" cy="6044665"/>
          </a:xfrm>
        </p:spPr>
        <p:txBody>
          <a:bodyPr/>
          <a:lstStyle/>
          <a:p>
            <a:pPr>
              <a:lnSpc>
                <a:spcPct val="80000"/>
              </a:lnSpc>
            </a:pPr>
            <a:r>
              <a:rPr lang="en-US" altLang="en-US" sz="2400" dirty="0"/>
              <a:t>Strong presumption in favor of Community</a:t>
            </a:r>
          </a:p>
          <a:p>
            <a:pPr>
              <a:lnSpc>
                <a:spcPct val="80000"/>
              </a:lnSpc>
            </a:pPr>
            <a:endParaRPr lang="en-US" altLang="en-US" sz="2400" dirty="0"/>
          </a:p>
          <a:p>
            <a:pPr>
              <a:lnSpc>
                <a:spcPct val="80000"/>
              </a:lnSpc>
            </a:pPr>
            <a:r>
              <a:rPr lang="en-US" altLang="en-US" sz="2400" dirty="0"/>
              <a:t>Transfer of separate property by one spouse to the other spouse with the stipulation that it shall be part of the community transforms the thing to community property</a:t>
            </a:r>
          </a:p>
          <a:p>
            <a:pPr>
              <a:lnSpc>
                <a:spcPct val="80000"/>
              </a:lnSpc>
            </a:pPr>
            <a:endParaRPr lang="en-US" altLang="en-US" sz="2400" dirty="0"/>
          </a:p>
          <a:p>
            <a:pPr>
              <a:lnSpc>
                <a:spcPct val="80000"/>
              </a:lnSpc>
            </a:pPr>
            <a:r>
              <a:rPr lang="en-US" altLang="en-US" sz="2400" dirty="0"/>
              <a:t>Donation of his undivided interest in the community property by one spouse to the other transforms that interest into the separate property of the </a:t>
            </a:r>
            <a:r>
              <a:rPr lang="en-US" altLang="en-US" sz="2400" dirty="0" err="1"/>
              <a:t>Donee</a:t>
            </a:r>
            <a:r>
              <a:rPr lang="en-US" altLang="en-US" sz="2400" dirty="0"/>
              <a:t> spouse.  Unless otherwise indicated in the donation, an equal interest of the </a:t>
            </a:r>
            <a:r>
              <a:rPr lang="en-US" altLang="en-US" sz="2400" dirty="0" err="1"/>
              <a:t>Donee</a:t>
            </a:r>
            <a:r>
              <a:rPr lang="en-US" altLang="en-US" sz="2400" dirty="0"/>
              <a:t> spouse is also transformed into separate property</a:t>
            </a:r>
          </a:p>
          <a:p>
            <a:pPr>
              <a:lnSpc>
                <a:spcPct val="80000"/>
              </a:lnSpc>
            </a:pPr>
            <a:endParaRPr lang="en-US" altLang="en-US" sz="2400" dirty="0"/>
          </a:p>
          <a:p>
            <a:pPr>
              <a:lnSpc>
                <a:spcPct val="80000"/>
              </a:lnSpc>
            </a:pPr>
            <a:r>
              <a:rPr lang="en-US" altLang="en-US" sz="2400" dirty="0"/>
              <a:t>Spouses may reserve their rights in certain property by a declaration in an act of acquisition that things are being acquired with separate funds</a:t>
            </a:r>
          </a:p>
          <a:p>
            <a:pPr>
              <a:lnSpc>
                <a:spcPct val="80000"/>
              </a:lnSpc>
            </a:pPr>
            <a:endParaRPr lang="en-US" altLang="en-US" sz="2400" dirty="0"/>
          </a:p>
          <a:p>
            <a:pPr>
              <a:lnSpc>
                <a:spcPct val="80000"/>
              </a:lnSpc>
            </a:pPr>
            <a:r>
              <a:rPr lang="en-US" altLang="en-US" sz="2400" dirty="0"/>
              <a:t>Spouses may reserve the income from separate property by filing a declaration</a:t>
            </a:r>
          </a:p>
        </p:txBody>
      </p:sp>
      <p:sp>
        <p:nvSpPr>
          <p:cNvPr id="23556" name="Rectangle 4">
            <a:extLst>
              <a:ext uri="{FF2B5EF4-FFF2-40B4-BE49-F238E27FC236}">
                <a16:creationId xmlns:a16="http://schemas.microsoft.com/office/drawing/2014/main" id="{CD66D85C-3800-EFFE-1940-3EF3B1B99F71}"/>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2C7EF14-BC5C-E1B4-F578-7DC8E6724949}"/>
              </a:ext>
            </a:extLst>
          </p:cNvPr>
          <p:cNvSpPr>
            <a:spLocks noGrp="1" noChangeArrowheads="1"/>
          </p:cNvSpPr>
          <p:nvPr>
            <p:ph type="title"/>
          </p:nvPr>
        </p:nvSpPr>
        <p:spPr/>
        <p:txBody>
          <a:bodyPr/>
          <a:lstStyle/>
          <a:p>
            <a:r>
              <a:rPr lang="en-US" altLang="en-US"/>
              <a:t>USUFRUCTS	</a:t>
            </a:r>
          </a:p>
        </p:txBody>
      </p:sp>
      <p:sp>
        <p:nvSpPr>
          <p:cNvPr id="24579" name="Rectangle 3">
            <a:extLst>
              <a:ext uri="{FF2B5EF4-FFF2-40B4-BE49-F238E27FC236}">
                <a16:creationId xmlns:a16="http://schemas.microsoft.com/office/drawing/2014/main" id="{C094E72D-D427-F037-53ED-2F58127BA916}"/>
              </a:ext>
            </a:extLst>
          </p:cNvPr>
          <p:cNvSpPr>
            <a:spLocks noGrp="1" noChangeArrowheads="1"/>
          </p:cNvSpPr>
          <p:nvPr>
            <p:ph type="body" idx="1"/>
          </p:nvPr>
        </p:nvSpPr>
        <p:spPr/>
        <p:txBody>
          <a:bodyPr/>
          <a:lstStyle/>
          <a:p>
            <a:r>
              <a:rPr lang="en-US" altLang="en-US"/>
              <a:t>Right to the use and the fruits of another’s (naked owner’s) property without damaging or diminishing it</a:t>
            </a:r>
          </a:p>
          <a:p>
            <a:r>
              <a:rPr lang="en-US" altLang="en-US"/>
              <a:t>Can be for a specific amount of time or for life</a:t>
            </a:r>
          </a:p>
          <a:p>
            <a:r>
              <a:rPr lang="en-US" altLang="en-US"/>
              <a:t>Can’t alienate unless specifically given the right to do so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85BD0FB-CC2C-8E0A-9BD3-27F65F6BFC86}"/>
              </a:ext>
            </a:extLst>
          </p:cNvPr>
          <p:cNvSpPr>
            <a:spLocks noGrp="1" noChangeArrowheads="1"/>
          </p:cNvSpPr>
          <p:nvPr>
            <p:ph type="title"/>
          </p:nvPr>
        </p:nvSpPr>
        <p:spPr>
          <a:xfrm>
            <a:off x="457200" y="274638"/>
            <a:ext cx="8229600" cy="553135"/>
          </a:xfrm>
        </p:spPr>
        <p:txBody>
          <a:bodyPr/>
          <a:lstStyle/>
          <a:p>
            <a:r>
              <a:rPr lang="en-US" altLang="en-US" sz="3200" dirty="0"/>
              <a:t>LEGAL USUFRUCT</a:t>
            </a:r>
          </a:p>
        </p:txBody>
      </p:sp>
      <p:sp>
        <p:nvSpPr>
          <p:cNvPr id="26627" name="Rectangle 3">
            <a:extLst>
              <a:ext uri="{FF2B5EF4-FFF2-40B4-BE49-F238E27FC236}">
                <a16:creationId xmlns:a16="http://schemas.microsoft.com/office/drawing/2014/main" id="{E804086B-83D8-57A0-568D-98F8D186B0F7}"/>
              </a:ext>
            </a:extLst>
          </p:cNvPr>
          <p:cNvSpPr>
            <a:spLocks noGrp="1" noChangeArrowheads="1"/>
          </p:cNvSpPr>
          <p:nvPr>
            <p:ph type="body" idx="1"/>
          </p:nvPr>
        </p:nvSpPr>
        <p:spPr>
          <a:xfrm>
            <a:off x="457200" y="1005840"/>
            <a:ext cx="8229600" cy="5120323"/>
          </a:xfrm>
        </p:spPr>
        <p:txBody>
          <a:bodyPr/>
          <a:lstStyle/>
          <a:p>
            <a:pPr>
              <a:lnSpc>
                <a:spcPct val="90000"/>
              </a:lnSpc>
            </a:pPr>
            <a:r>
              <a:rPr lang="en-US" altLang="en-US" sz="2800" dirty="0"/>
              <a:t>Applies in an intestate succession over former community property</a:t>
            </a:r>
          </a:p>
          <a:p>
            <a:pPr>
              <a:lnSpc>
                <a:spcPct val="90000"/>
              </a:lnSpc>
            </a:pPr>
            <a:endParaRPr lang="en-US" altLang="en-US" sz="2800" dirty="0"/>
          </a:p>
          <a:p>
            <a:pPr>
              <a:lnSpc>
                <a:spcPct val="90000"/>
              </a:lnSpc>
            </a:pPr>
            <a:r>
              <a:rPr lang="en-US" altLang="en-US" sz="2800" dirty="0"/>
              <a:t>May also apply if the Decedent dies testate to the extent that the former community interest is not addressed</a:t>
            </a:r>
          </a:p>
          <a:p>
            <a:pPr>
              <a:lnSpc>
                <a:spcPct val="90000"/>
              </a:lnSpc>
            </a:pPr>
            <a:endParaRPr lang="en-US" altLang="en-US" sz="2800" dirty="0"/>
          </a:p>
          <a:p>
            <a:pPr>
              <a:lnSpc>
                <a:spcPct val="90000"/>
              </a:lnSpc>
            </a:pPr>
            <a:r>
              <a:rPr lang="en-US" altLang="en-US" sz="2800" dirty="0"/>
              <a:t>Ends at Death or Remarriage</a:t>
            </a:r>
          </a:p>
          <a:p>
            <a:pPr>
              <a:lnSpc>
                <a:spcPct val="90000"/>
              </a:lnSpc>
            </a:pPr>
            <a:endParaRPr lang="en-US" altLang="en-US" sz="2800" dirty="0"/>
          </a:p>
          <a:p>
            <a:pPr>
              <a:lnSpc>
                <a:spcPct val="90000"/>
              </a:lnSpc>
            </a:pPr>
            <a:r>
              <a:rPr lang="en-US" altLang="en-US" sz="2800" dirty="0"/>
              <a:t>May be required to provide security if naked owner is not a child of the usufructuary or is a forced heir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a:extLst>
              <a:ext uri="{FF2B5EF4-FFF2-40B4-BE49-F238E27FC236}">
                <a16:creationId xmlns:a16="http://schemas.microsoft.com/office/drawing/2014/main" id="{90D474F6-90A9-82C3-A515-B0744BD4351E}"/>
              </a:ext>
            </a:extLst>
          </p:cNvPr>
          <p:cNvSpPr>
            <a:spLocks noGrp="1" noChangeArrowheads="1"/>
          </p:cNvSpPr>
          <p:nvPr>
            <p:ph type="title"/>
          </p:nvPr>
        </p:nvSpPr>
        <p:spPr/>
        <p:txBody>
          <a:bodyPr/>
          <a:lstStyle/>
          <a:p>
            <a:r>
              <a:rPr lang="en-US" altLang="en-US"/>
              <a:t>IMPORTANT DEFINITIONS</a:t>
            </a:r>
          </a:p>
        </p:txBody>
      </p:sp>
      <p:sp>
        <p:nvSpPr>
          <p:cNvPr id="5126" name="Rectangle 6">
            <a:extLst>
              <a:ext uri="{FF2B5EF4-FFF2-40B4-BE49-F238E27FC236}">
                <a16:creationId xmlns:a16="http://schemas.microsoft.com/office/drawing/2014/main" id="{6BD7A699-57C0-9F58-A552-327BC3D692F0}"/>
              </a:ext>
            </a:extLst>
          </p:cNvPr>
          <p:cNvSpPr>
            <a:spLocks noGrp="1" noChangeArrowheads="1"/>
          </p:cNvSpPr>
          <p:nvPr>
            <p:ph type="body" idx="1"/>
          </p:nvPr>
        </p:nvSpPr>
        <p:spPr/>
        <p:txBody>
          <a:bodyPr/>
          <a:lstStyle/>
          <a:p>
            <a:r>
              <a:rPr lang="en-US" altLang="en-US" dirty="0"/>
              <a:t>Succession – the transmission of the estate of the deceased to his successors</a:t>
            </a:r>
          </a:p>
          <a:p>
            <a:r>
              <a:rPr lang="en-US" altLang="en-US" dirty="0"/>
              <a:t>Estate – the property, rights, and obligations that a person leaves after his death</a:t>
            </a:r>
          </a:p>
          <a:p>
            <a:r>
              <a:rPr lang="en-US" altLang="en-US" dirty="0"/>
              <a:t>Decedent – the deceased person who is the subject of the succession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56A939B-91FB-1D9C-28D8-866AFDCDAD90}"/>
              </a:ext>
            </a:extLst>
          </p:cNvPr>
          <p:cNvSpPr>
            <a:spLocks noGrp="1" noChangeArrowheads="1"/>
          </p:cNvSpPr>
          <p:nvPr>
            <p:ph type="title"/>
          </p:nvPr>
        </p:nvSpPr>
        <p:spPr/>
        <p:txBody>
          <a:bodyPr/>
          <a:lstStyle/>
          <a:p>
            <a:r>
              <a:rPr lang="en-US" altLang="en-US" sz="4000" dirty="0"/>
              <a:t>CONVENTIONAL USUFUCT		</a:t>
            </a:r>
          </a:p>
        </p:txBody>
      </p:sp>
      <p:sp>
        <p:nvSpPr>
          <p:cNvPr id="25603" name="Rectangle 3">
            <a:extLst>
              <a:ext uri="{FF2B5EF4-FFF2-40B4-BE49-F238E27FC236}">
                <a16:creationId xmlns:a16="http://schemas.microsoft.com/office/drawing/2014/main" id="{F0F8CA65-DB35-6975-B3CE-AC2FDE4323CB}"/>
              </a:ext>
            </a:extLst>
          </p:cNvPr>
          <p:cNvSpPr>
            <a:spLocks noGrp="1" noChangeArrowheads="1"/>
          </p:cNvSpPr>
          <p:nvPr>
            <p:ph type="body" idx="1"/>
          </p:nvPr>
        </p:nvSpPr>
        <p:spPr/>
        <p:txBody>
          <a:bodyPr/>
          <a:lstStyle/>
          <a:p>
            <a:r>
              <a:rPr lang="en-US" altLang="en-US" dirty="0"/>
              <a:t>Granted by agreement during the life of both grantor and grantee</a:t>
            </a:r>
          </a:p>
          <a:p>
            <a:endParaRPr lang="en-US" altLang="en-US" dirty="0"/>
          </a:p>
          <a:p>
            <a:r>
              <a:rPr lang="en-US" altLang="en-US" dirty="0"/>
              <a:t>Contractual, so terms of the agreement control the scope of the usufruct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2926E5FF-F8A2-EC91-40D5-977AFD352376}"/>
              </a:ext>
            </a:extLst>
          </p:cNvPr>
          <p:cNvSpPr>
            <a:spLocks noGrp="1" noChangeArrowheads="1"/>
          </p:cNvSpPr>
          <p:nvPr>
            <p:ph type="title"/>
          </p:nvPr>
        </p:nvSpPr>
        <p:spPr/>
        <p:txBody>
          <a:bodyPr/>
          <a:lstStyle/>
          <a:p>
            <a:r>
              <a:rPr lang="en-US" altLang="en-US" sz="4000"/>
              <a:t>TESTAMENTARY USUFRUCT	</a:t>
            </a:r>
          </a:p>
        </p:txBody>
      </p:sp>
      <p:sp>
        <p:nvSpPr>
          <p:cNvPr id="27651" name="Rectangle 3">
            <a:extLst>
              <a:ext uri="{FF2B5EF4-FFF2-40B4-BE49-F238E27FC236}">
                <a16:creationId xmlns:a16="http://schemas.microsoft.com/office/drawing/2014/main" id="{956DED35-0BFE-7FB7-4200-73B2FE25D4BD}"/>
              </a:ext>
            </a:extLst>
          </p:cNvPr>
          <p:cNvSpPr>
            <a:spLocks noGrp="1" noChangeArrowheads="1"/>
          </p:cNvSpPr>
          <p:nvPr>
            <p:ph type="body" idx="1"/>
          </p:nvPr>
        </p:nvSpPr>
        <p:spPr/>
        <p:txBody>
          <a:bodyPr/>
          <a:lstStyle/>
          <a:p>
            <a:pPr>
              <a:lnSpc>
                <a:spcPct val="80000"/>
              </a:lnSpc>
            </a:pPr>
            <a:r>
              <a:rPr lang="en-US" altLang="en-US" sz="2800"/>
              <a:t>Provided by will</a:t>
            </a:r>
          </a:p>
          <a:p>
            <a:pPr>
              <a:lnSpc>
                <a:spcPct val="80000"/>
              </a:lnSpc>
            </a:pPr>
            <a:r>
              <a:rPr lang="en-US" altLang="en-US" sz="2800"/>
              <a:t>Assumed to be for life</a:t>
            </a:r>
          </a:p>
          <a:p>
            <a:pPr>
              <a:lnSpc>
                <a:spcPct val="80000"/>
              </a:lnSpc>
            </a:pPr>
            <a:r>
              <a:rPr lang="en-US" altLang="en-US" sz="2800"/>
              <a:t>No security can be required unless:</a:t>
            </a:r>
          </a:p>
          <a:p>
            <a:pPr lvl="1">
              <a:lnSpc>
                <a:spcPct val="80000"/>
              </a:lnSpc>
            </a:pPr>
            <a:r>
              <a:rPr lang="en-US" altLang="en-US" sz="2400"/>
              <a:t>required by testator </a:t>
            </a:r>
          </a:p>
          <a:p>
            <a:pPr lvl="1">
              <a:lnSpc>
                <a:spcPct val="80000"/>
              </a:lnSpc>
            </a:pPr>
            <a:r>
              <a:rPr lang="en-US" altLang="en-US" sz="2400"/>
              <a:t>A non-issue forced heir’s legitime is burdened</a:t>
            </a:r>
          </a:p>
          <a:p>
            <a:pPr lvl="1">
              <a:lnSpc>
                <a:spcPct val="80000"/>
              </a:lnSpc>
            </a:pPr>
            <a:r>
              <a:rPr lang="en-US" altLang="en-US" sz="2400"/>
              <a:t>An issue forced-heir’s legitime over separate property is involved </a:t>
            </a:r>
          </a:p>
          <a:p>
            <a:pPr>
              <a:lnSpc>
                <a:spcPct val="80000"/>
              </a:lnSpc>
            </a:pPr>
            <a:r>
              <a:rPr lang="en-US" altLang="en-US" sz="2800"/>
              <a:t>Security can include:</a:t>
            </a:r>
          </a:p>
          <a:p>
            <a:pPr lvl="1">
              <a:lnSpc>
                <a:spcPct val="80000"/>
              </a:lnSpc>
            </a:pPr>
            <a:r>
              <a:rPr lang="en-US" altLang="en-US" sz="2400"/>
              <a:t>Execution of a note</a:t>
            </a:r>
          </a:p>
          <a:p>
            <a:pPr lvl="1">
              <a:lnSpc>
                <a:spcPct val="80000"/>
              </a:lnSpc>
            </a:pPr>
            <a:r>
              <a:rPr lang="en-US" altLang="en-US" sz="2400"/>
              <a:t>Placement of a mortgage or lien on certain property</a:t>
            </a:r>
          </a:p>
          <a:p>
            <a:pPr lvl="1">
              <a:lnSpc>
                <a:spcPct val="80000"/>
              </a:lnSpc>
            </a:pPr>
            <a:r>
              <a:rPr lang="en-US" altLang="en-US" sz="2400"/>
              <a:t>Surety Bond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9042F025-52D7-17B5-F536-CC2C6048DC75}"/>
              </a:ext>
            </a:extLst>
          </p:cNvPr>
          <p:cNvSpPr>
            <a:spLocks noGrp="1" noChangeArrowheads="1"/>
          </p:cNvSpPr>
          <p:nvPr>
            <p:ph type="title"/>
          </p:nvPr>
        </p:nvSpPr>
        <p:spPr/>
        <p:txBody>
          <a:bodyPr/>
          <a:lstStyle/>
          <a:p>
            <a:r>
              <a:rPr lang="en-US" altLang="en-US" sz="4000"/>
              <a:t>REPRESENTATION IN SUCCESSION</a:t>
            </a:r>
          </a:p>
        </p:txBody>
      </p:sp>
      <p:sp>
        <p:nvSpPr>
          <p:cNvPr id="65539" name="Rectangle 3">
            <a:extLst>
              <a:ext uri="{FF2B5EF4-FFF2-40B4-BE49-F238E27FC236}">
                <a16:creationId xmlns:a16="http://schemas.microsoft.com/office/drawing/2014/main" id="{BE856779-5979-B3B0-4EE4-C5CF0A950626}"/>
              </a:ext>
            </a:extLst>
          </p:cNvPr>
          <p:cNvSpPr>
            <a:spLocks noGrp="1" noChangeArrowheads="1"/>
          </p:cNvSpPr>
          <p:nvPr>
            <p:ph type="body" idx="1"/>
          </p:nvPr>
        </p:nvSpPr>
        <p:spPr/>
        <p:txBody>
          <a:bodyPr/>
          <a:lstStyle/>
          <a:p>
            <a:endParaRPr lang="en-US" altLang="en-US"/>
          </a:p>
          <a:p>
            <a:r>
              <a:rPr lang="en-US" altLang="en-US"/>
              <a:t>A “legal fiction” that puts the representative in the place, degree, and rights of the person represented.</a:t>
            </a:r>
          </a:p>
          <a:p>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FA7E5CF7-C216-A229-D6FC-3D2B9E6A933E}"/>
              </a:ext>
            </a:extLst>
          </p:cNvPr>
          <p:cNvSpPr>
            <a:spLocks noGrp="1" noChangeArrowheads="1"/>
          </p:cNvSpPr>
          <p:nvPr>
            <p:ph type="title"/>
          </p:nvPr>
        </p:nvSpPr>
        <p:spPr>
          <a:xfrm>
            <a:off x="457200" y="274638"/>
            <a:ext cx="8229600" cy="553135"/>
          </a:xfrm>
        </p:spPr>
        <p:txBody>
          <a:bodyPr/>
          <a:lstStyle/>
          <a:p>
            <a:r>
              <a:rPr lang="en-US" altLang="en-US" sz="3600" dirty="0"/>
              <a:t>REPRESENTATION</a:t>
            </a:r>
          </a:p>
        </p:txBody>
      </p:sp>
      <p:sp>
        <p:nvSpPr>
          <p:cNvPr id="64515" name="Rectangle 3">
            <a:extLst>
              <a:ext uri="{FF2B5EF4-FFF2-40B4-BE49-F238E27FC236}">
                <a16:creationId xmlns:a16="http://schemas.microsoft.com/office/drawing/2014/main" id="{1636550F-AD25-5A65-122F-B9DC673E3C35}"/>
              </a:ext>
            </a:extLst>
          </p:cNvPr>
          <p:cNvSpPr>
            <a:spLocks noGrp="1" noChangeArrowheads="1"/>
          </p:cNvSpPr>
          <p:nvPr>
            <p:ph type="body" idx="1"/>
          </p:nvPr>
        </p:nvSpPr>
        <p:spPr>
          <a:xfrm>
            <a:off x="457200" y="880712"/>
            <a:ext cx="8229600" cy="5245451"/>
          </a:xfrm>
        </p:spPr>
        <p:txBody>
          <a:bodyPr/>
          <a:lstStyle/>
          <a:p>
            <a:pPr>
              <a:lnSpc>
                <a:spcPct val="80000"/>
              </a:lnSpc>
            </a:pPr>
            <a:r>
              <a:rPr lang="en-US" altLang="en-US" sz="2800" dirty="0"/>
              <a:t>Representation takes place in the direct line of descendants and in the collateral line. </a:t>
            </a:r>
          </a:p>
          <a:p>
            <a:pPr>
              <a:lnSpc>
                <a:spcPct val="80000"/>
              </a:lnSpc>
            </a:pPr>
            <a:endParaRPr lang="en-US" altLang="en-US" sz="2800" dirty="0"/>
          </a:p>
          <a:p>
            <a:pPr lvl="1">
              <a:lnSpc>
                <a:spcPct val="80000"/>
              </a:lnSpc>
            </a:pPr>
            <a:r>
              <a:rPr lang="en-US" altLang="en-US" sz="2400" dirty="0"/>
              <a:t>Direct Descendants - representation takes place ad infinitum, which means that each line of descendants take a portion of the decedent’s property, regardless of their degree of relationship to the decedent.</a:t>
            </a:r>
          </a:p>
          <a:p>
            <a:pPr lvl="1">
              <a:lnSpc>
                <a:spcPct val="80000"/>
              </a:lnSpc>
            </a:pPr>
            <a:endParaRPr lang="en-US" altLang="en-US" sz="2400" dirty="0"/>
          </a:p>
          <a:p>
            <a:pPr lvl="1">
              <a:lnSpc>
                <a:spcPct val="80000"/>
              </a:lnSpc>
            </a:pPr>
            <a:r>
              <a:rPr lang="en-US" altLang="en-US" sz="2400" dirty="0"/>
              <a:t>Collateral Line - representation applies only as to descendants of a decedent’s predeceased siblings.</a:t>
            </a:r>
          </a:p>
          <a:p>
            <a:pPr marL="457200" lvl="1" indent="0">
              <a:lnSpc>
                <a:spcPct val="80000"/>
              </a:lnSpc>
              <a:buNone/>
            </a:pPr>
            <a:r>
              <a:rPr lang="en-US" altLang="en-US" sz="2400" dirty="0"/>
              <a:t> </a:t>
            </a:r>
          </a:p>
          <a:p>
            <a:pPr>
              <a:lnSpc>
                <a:spcPct val="80000"/>
              </a:lnSpc>
            </a:pPr>
            <a:r>
              <a:rPr lang="en-US" altLang="en-US" sz="2800" i="1" dirty="0"/>
              <a:t>For example</a:t>
            </a:r>
            <a:r>
              <a:rPr lang="en-US" altLang="en-US" sz="2800" dirty="0"/>
              <a:t>:  Your mother is one of 3 children and passes away before your grandmother does, then you may represent your mother in the succession and receive what she would have been entitled to if she was still alive.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F05B03D3-9480-D376-5E66-211E4C74A2DD}"/>
              </a:ext>
            </a:extLst>
          </p:cNvPr>
          <p:cNvSpPr>
            <a:spLocks noGrp="1" noChangeArrowheads="1"/>
          </p:cNvSpPr>
          <p:nvPr>
            <p:ph type="title"/>
          </p:nvPr>
        </p:nvSpPr>
        <p:spPr>
          <a:xfrm>
            <a:off x="457200" y="274638"/>
            <a:ext cx="8229600" cy="495383"/>
          </a:xfrm>
        </p:spPr>
        <p:txBody>
          <a:bodyPr/>
          <a:lstStyle/>
          <a:p>
            <a:r>
              <a:rPr lang="en-US" altLang="en-US" sz="3200" dirty="0"/>
              <a:t>EXAMPLE: Representation</a:t>
            </a:r>
          </a:p>
        </p:txBody>
      </p:sp>
      <p:sp>
        <p:nvSpPr>
          <p:cNvPr id="66563" name="Rectangle 3">
            <a:extLst>
              <a:ext uri="{FF2B5EF4-FFF2-40B4-BE49-F238E27FC236}">
                <a16:creationId xmlns:a16="http://schemas.microsoft.com/office/drawing/2014/main" id="{558D6C2B-CFFB-4359-0673-BEFD8EE430D2}"/>
              </a:ext>
            </a:extLst>
          </p:cNvPr>
          <p:cNvSpPr>
            <a:spLocks noGrp="1" noChangeArrowheads="1"/>
          </p:cNvSpPr>
          <p:nvPr>
            <p:ph type="body" idx="1"/>
          </p:nvPr>
        </p:nvSpPr>
        <p:spPr>
          <a:xfrm>
            <a:off x="457200" y="822960"/>
            <a:ext cx="8229600" cy="5601903"/>
          </a:xfrm>
        </p:spPr>
        <p:txBody>
          <a:bodyPr/>
          <a:lstStyle/>
          <a:p>
            <a:pPr>
              <a:lnSpc>
                <a:spcPct val="80000"/>
              </a:lnSpc>
              <a:buFontTx/>
              <a:buNone/>
            </a:pPr>
            <a:r>
              <a:rPr lang="en-US" altLang="en-US" sz="2000" dirty="0"/>
              <a:t>	</a:t>
            </a:r>
            <a:r>
              <a:rPr lang="en-US" altLang="en-US" sz="2400" dirty="0"/>
              <a:t>Father (F) had two children (B and S), B having predeceased F, but leaving two children of his own (X and Y). If the rule that the closest descendants takes F’s succession were to prevail, sister (S) would take all, completely shutting out her brother B’s root. Representation permits X and Y to represent their father B, raising them a degree to be on a par with their aunt. This would allow X and Y to split one-half of F’s succession, with the other half going to S. Since representation is by roots, X and Y take the portion that would have gone to B had he survived. B’s root gets one-half of F’s succession</a:t>
            </a:r>
            <a:r>
              <a:rPr lang="en-US" altLang="en-US" sz="2000" dirty="0"/>
              <a:t>. </a:t>
            </a:r>
          </a:p>
          <a:p>
            <a:pPr>
              <a:lnSpc>
                <a:spcPct val="80000"/>
              </a:lnSpc>
              <a:buFontTx/>
              <a:buNone/>
            </a:pPr>
            <a:r>
              <a:rPr lang="en-US" altLang="en-US" sz="2000" dirty="0"/>
              <a:t>				</a:t>
            </a:r>
          </a:p>
          <a:p>
            <a:pPr>
              <a:lnSpc>
                <a:spcPct val="80000"/>
              </a:lnSpc>
              <a:buFontTx/>
              <a:buNone/>
            </a:pPr>
            <a:r>
              <a:rPr lang="en-US" altLang="en-US" sz="2000" dirty="0"/>
              <a:t>					</a:t>
            </a:r>
            <a:r>
              <a:rPr lang="en-US" altLang="en-US" sz="2000" i="1" u="sng" dirty="0">
                <a:solidFill>
                  <a:srgbClr val="FF0000"/>
                </a:solidFill>
              </a:rPr>
              <a:t>F</a:t>
            </a:r>
          </a:p>
          <a:p>
            <a:pPr>
              <a:lnSpc>
                <a:spcPct val="80000"/>
              </a:lnSpc>
              <a:buFontTx/>
              <a:buNone/>
            </a:pPr>
            <a:r>
              <a:rPr lang="en-US" altLang="en-US" sz="2000" dirty="0"/>
              <a:t>				           /    \</a:t>
            </a:r>
          </a:p>
          <a:p>
            <a:pPr>
              <a:lnSpc>
                <a:spcPct val="80000"/>
              </a:lnSpc>
              <a:buFontTx/>
              <a:buNone/>
            </a:pPr>
            <a:r>
              <a:rPr lang="en-US" altLang="en-US" sz="2000" dirty="0"/>
              <a:t>                                                </a:t>
            </a:r>
            <a:r>
              <a:rPr lang="en-US" altLang="en-US" sz="2000" dirty="0">
                <a:solidFill>
                  <a:srgbClr val="FF0000"/>
                </a:solidFill>
              </a:rPr>
              <a:t>B</a:t>
            </a:r>
            <a:r>
              <a:rPr lang="en-US" altLang="en-US" sz="2000" dirty="0"/>
              <a:t>      S</a:t>
            </a:r>
          </a:p>
          <a:p>
            <a:pPr>
              <a:lnSpc>
                <a:spcPct val="80000"/>
              </a:lnSpc>
              <a:buFontTx/>
              <a:buNone/>
            </a:pPr>
            <a:r>
              <a:rPr lang="en-US" altLang="en-US" sz="2000" dirty="0"/>
              <a:t>				       /   \</a:t>
            </a:r>
          </a:p>
          <a:p>
            <a:pPr>
              <a:lnSpc>
                <a:spcPct val="80000"/>
              </a:lnSpc>
              <a:buFontTx/>
              <a:buNone/>
            </a:pPr>
            <a:r>
              <a:rPr lang="en-US" altLang="en-US" sz="2000" dirty="0"/>
              <a:t>                                            X     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6A36C2B6-1B12-B591-FAA7-60EC236BBEBA}"/>
              </a:ext>
            </a:extLst>
          </p:cNvPr>
          <p:cNvSpPr>
            <a:spLocks noGrp="1" noChangeArrowheads="1"/>
          </p:cNvSpPr>
          <p:nvPr>
            <p:ph type="title"/>
          </p:nvPr>
        </p:nvSpPr>
        <p:spPr>
          <a:xfrm>
            <a:off x="457200" y="274638"/>
            <a:ext cx="8229600" cy="572385"/>
          </a:xfrm>
        </p:spPr>
        <p:txBody>
          <a:bodyPr/>
          <a:lstStyle/>
          <a:p>
            <a:r>
              <a:rPr lang="en-US" altLang="en-US" sz="3200" dirty="0"/>
              <a:t>EXAMPLE: Representation</a:t>
            </a:r>
          </a:p>
        </p:txBody>
      </p:sp>
      <p:sp>
        <p:nvSpPr>
          <p:cNvPr id="68611" name="Rectangle 3">
            <a:extLst>
              <a:ext uri="{FF2B5EF4-FFF2-40B4-BE49-F238E27FC236}">
                <a16:creationId xmlns:a16="http://schemas.microsoft.com/office/drawing/2014/main" id="{33744CB8-BE2D-23E7-7513-BE0B89CE1C7C}"/>
              </a:ext>
            </a:extLst>
          </p:cNvPr>
          <p:cNvSpPr>
            <a:spLocks noGrp="1" noChangeArrowheads="1"/>
          </p:cNvSpPr>
          <p:nvPr>
            <p:ph type="body" idx="1"/>
          </p:nvPr>
        </p:nvSpPr>
        <p:spPr>
          <a:xfrm>
            <a:off x="457200" y="972152"/>
            <a:ext cx="8229600" cy="5154011"/>
          </a:xfrm>
        </p:spPr>
        <p:txBody>
          <a:bodyPr/>
          <a:lstStyle/>
          <a:p>
            <a:pPr>
              <a:lnSpc>
                <a:spcPct val="80000"/>
              </a:lnSpc>
              <a:buFontTx/>
              <a:buNone/>
            </a:pPr>
            <a:r>
              <a:rPr lang="en-US" altLang="en-US" sz="1200" dirty="0"/>
              <a:t>If one root has several branches, the subdivision again is made by roots within each branch, and ultimately the </a:t>
            </a:r>
          </a:p>
          <a:p>
            <a:pPr>
              <a:lnSpc>
                <a:spcPct val="80000"/>
              </a:lnSpc>
              <a:buFontTx/>
              <a:buNone/>
            </a:pPr>
            <a:r>
              <a:rPr lang="en-US" altLang="en-US" sz="1200" dirty="0"/>
              <a:t>members of each branch or sub-branch take by heads. If X dies leaving a child (C); three grandchildren (F, G, and H), </a:t>
            </a:r>
          </a:p>
          <a:p>
            <a:pPr>
              <a:lnSpc>
                <a:spcPct val="80000"/>
              </a:lnSpc>
              <a:buFontTx/>
              <a:buNone/>
            </a:pPr>
            <a:r>
              <a:rPr lang="en-US" altLang="en-US" sz="1200" dirty="0"/>
              <a:t>the children of a predeceased child (B); and great-grandchildren (I, J, K, L, and M), the grandchildren of a predeceased </a:t>
            </a:r>
          </a:p>
          <a:p>
            <a:pPr>
              <a:lnSpc>
                <a:spcPct val="80000"/>
              </a:lnSpc>
              <a:buFontTx/>
              <a:buNone/>
            </a:pPr>
            <a:r>
              <a:rPr lang="en-US" altLang="en-US" sz="1200" dirty="0"/>
              <a:t>child (A), whose children (D and E) also predeceased X; division of the property would be one-third to C, one-third to </a:t>
            </a:r>
          </a:p>
          <a:p>
            <a:pPr>
              <a:lnSpc>
                <a:spcPct val="80000"/>
              </a:lnSpc>
              <a:buFontTx/>
              <a:buNone/>
            </a:pPr>
            <a:r>
              <a:rPr lang="en-US" altLang="en-US" sz="1200" dirty="0"/>
              <a:t>B’s branch, and one-third to A’s branch. A’s one-third would be further subdivided to the sub-branches D and E, each </a:t>
            </a:r>
          </a:p>
          <a:p>
            <a:pPr>
              <a:lnSpc>
                <a:spcPct val="80000"/>
              </a:lnSpc>
              <a:buFontTx/>
              <a:buNone/>
            </a:pPr>
            <a:r>
              <a:rPr lang="en-US" altLang="en-US" sz="1200" dirty="0"/>
              <a:t>getting one-half of the one-third of A’s branch, or one-sixth. D’s sub-branch would further divide that one-sixth into three </a:t>
            </a:r>
          </a:p>
          <a:p>
            <a:pPr>
              <a:lnSpc>
                <a:spcPct val="80000"/>
              </a:lnSpc>
              <a:buFontTx/>
              <a:buNone/>
            </a:pPr>
            <a:r>
              <a:rPr lang="en-US" altLang="en-US" sz="1200" dirty="0"/>
              <a:t>parts, giving I one-third of the one-sixth, or one-eighteenth, J one-eighteenth, and K one-eighteenth. L and M would </a:t>
            </a:r>
          </a:p>
          <a:p>
            <a:pPr>
              <a:lnSpc>
                <a:spcPct val="80000"/>
              </a:lnSpc>
              <a:buFontTx/>
              <a:buNone/>
            </a:pPr>
            <a:r>
              <a:rPr lang="en-US" altLang="en-US" sz="1200" dirty="0"/>
              <a:t>share the one-sixth from E’s sub-branch, leaving each half of one-sixth or one-twelfth apiece. F, G, and H would share </a:t>
            </a:r>
          </a:p>
          <a:p>
            <a:pPr>
              <a:lnSpc>
                <a:spcPct val="80000"/>
              </a:lnSpc>
              <a:buFontTx/>
              <a:buNone/>
            </a:pPr>
            <a:r>
              <a:rPr lang="en-US" altLang="en-US" sz="1200" dirty="0"/>
              <a:t>the one-third of B’s branch, leaving each of them one-ninth. </a:t>
            </a:r>
          </a:p>
          <a:p>
            <a:pPr>
              <a:lnSpc>
                <a:spcPct val="80000"/>
              </a:lnSpc>
              <a:buFontTx/>
              <a:buNone/>
            </a:pPr>
            <a:r>
              <a:rPr lang="en-US" altLang="en-US" sz="1200" dirty="0"/>
              <a:t>	</a:t>
            </a:r>
          </a:p>
          <a:p>
            <a:pPr>
              <a:lnSpc>
                <a:spcPct val="80000"/>
              </a:lnSpc>
              <a:buFontTx/>
              <a:buNone/>
            </a:pPr>
            <a:r>
              <a:rPr lang="en-US" altLang="en-US" sz="1200" b="1" dirty="0"/>
              <a:t>				                 </a:t>
            </a:r>
            <a:r>
              <a:rPr lang="en-US" altLang="en-US" sz="1200" b="1" i="1" u="sng" dirty="0">
                <a:solidFill>
                  <a:srgbClr val="FF0000"/>
                </a:solidFill>
              </a:rPr>
              <a:t>X</a:t>
            </a:r>
          </a:p>
          <a:p>
            <a:pPr>
              <a:lnSpc>
                <a:spcPct val="80000"/>
              </a:lnSpc>
              <a:buFontTx/>
              <a:buNone/>
            </a:pPr>
            <a:r>
              <a:rPr lang="en-US" altLang="en-US" sz="1200" b="1" dirty="0"/>
              <a:t>				               /  |  \</a:t>
            </a:r>
          </a:p>
          <a:p>
            <a:pPr>
              <a:lnSpc>
                <a:spcPct val="80000"/>
              </a:lnSpc>
              <a:buFontTx/>
              <a:buNone/>
            </a:pPr>
            <a:r>
              <a:rPr lang="en-US" altLang="en-US" sz="1200" b="1" dirty="0"/>
              <a:t>				             /    |    \</a:t>
            </a:r>
          </a:p>
          <a:p>
            <a:pPr>
              <a:lnSpc>
                <a:spcPct val="80000"/>
              </a:lnSpc>
              <a:buFontTx/>
              <a:buNone/>
            </a:pPr>
            <a:r>
              <a:rPr lang="en-US" altLang="en-US" sz="1200" b="1" dirty="0"/>
              <a:t>                                                                           /      |      \</a:t>
            </a:r>
          </a:p>
          <a:p>
            <a:pPr>
              <a:lnSpc>
                <a:spcPct val="80000"/>
              </a:lnSpc>
              <a:buFontTx/>
              <a:buNone/>
            </a:pPr>
            <a:r>
              <a:rPr lang="en-US" altLang="en-US" sz="1200" b="1" dirty="0"/>
              <a:t>				         /        |        \</a:t>
            </a:r>
          </a:p>
          <a:p>
            <a:pPr>
              <a:lnSpc>
                <a:spcPct val="80000"/>
              </a:lnSpc>
              <a:buFontTx/>
              <a:buNone/>
            </a:pPr>
            <a:r>
              <a:rPr lang="en-US" altLang="en-US" sz="1200" b="1" dirty="0"/>
              <a:t>                                                                       </a:t>
            </a:r>
            <a:r>
              <a:rPr lang="en-US" altLang="en-US" sz="1200" b="1" dirty="0">
                <a:solidFill>
                  <a:srgbClr val="FF0000"/>
                </a:solidFill>
              </a:rPr>
              <a:t>A</a:t>
            </a:r>
            <a:r>
              <a:rPr lang="en-US" altLang="en-US" sz="1200" b="1" dirty="0"/>
              <a:t>        </a:t>
            </a:r>
            <a:r>
              <a:rPr lang="en-US" altLang="en-US" sz="1200" b="1" dirty="0">
                <a:solidFill>
                  <a:srgbClr val="FF0000"/>
                </a:solidFill>
              </a:rPr>
              <a:t>B </a:t>
            </a:r>
            <a:r>
              <a:rPr lang="en-US" altLang="en-US" sz="1200" b="1" dirty="0"/>
              <a:t>       C</a:t>
            </a:r>
          </a:p>
          <a:p>
            <a:pPr>
              <a:lnSpc>
                <a:spcPct val="80000"/>
              </a:lnSpc>
              <a:buFontTx/>
              <a:buNone/>
            </a:pPr>
            <a:r>
              <a:rPr lang="en-US" altLang="en-US" sz="1200" b="1" dirty="0"/>
              <a:t>                                                                      /  \      / | \  </a:t>
            </a:r>
          </a:p>
          <a:p>
            <a:pPr>
              <a:lnSpc>
                <a:spcPct val="80000"/>
              </a:lnSpc>
              <a:buFontTx/>
              <a:buNone/>
            </a:pPr>
            <a:r>
              <a:rPr lang="en-US" altLang="en-US" sz="1200" b="1" dirty="0"/>
              <a:t> 				    /      \  F G H</a:t>
            </a:r>
          </a:p>
          <a:p>
            <a:pPr>
              <a:lnSpc>
                <a:spcPct val="80000"/>
              </a:lnSpc>
              <a:buFontTx/>
              <a:buNone/>
            </a:pPr>
            <a:r>
              <a:rPr lang="en-US" altLang="en-US" sz="1200" b="1" dirty="0"/>
              <a:t>                                                                  /          \</a:t>
            </a:r>
          </a:p>
          <a:p>
            <a:pPr>
              <a:lnSpc>
                <a:spcPct val="80000"/>
              </a:lnSpc>
              <a:buFontTx/>
              <a:buNone/>
            </a:pPr>
            <a:r>
              <a:rPr lang="en-US" altLang="en-US" sz="1200" b="1" dirty="0"/>
              <a:t>                                                                 /             \</a:t>
            </a:r>
          </a:p>
          <a:p>
            <a:pPr>
              <a:lnSpc>
                <a:spcPct val="80000"/>
              </a:lnSpc>
              <a:buFontTx/>
              <a:buNone/>
            </a:pPr>
            <a:r>
              <a:rPr lang="en-US" altLang="en-US" sz="1200" b="1" dirty="0"/>
              <a:t>                                                               </a:t>
            </a:r>
            <a:r>
              <a:rPr lang="en-US" altLang="en-US" sz="1200" b="1" dirty="0">
                <a:solidFill>
                  <a:srgbClr val="FF0000"/>
                </a:solidFill>
              </a:rPr>
              <a:t>D</a:t>
            </a:r>
            <a:r>
              <a:rPr lang="en-US" altLang="en-US" sz="1200" b="1" dirty="0"/>
              <a:t>               </a:t>
            </a:r>
            <a:r>
              <a:rPr lang="en-US" altLang="en-US" sz="1200" b="1" dirty="0">
                <a:solidFill>
                  <a:srgbClr val="FF0000"/>
                </a:solidFill>
              </a:rPr>
              <a:t>E</a:t>
            </a:r>
            <a:r>
              <a:rPr lang="en-US" altLang="en-US" sz="1200" b="1" dirty="0"/>
              <a:t> </a:t>
            </a:r>
          </a:p>
          <a:p>
            <a:pPr>
              <a:lnSpc>
                <a:spcPct val="80000"/>
              </a:lnSpc>
              <a:buFontTx/>
              <a:buNone/>
            </a:pPr>
            <a:r>
              <a:rPr lang="en-US" altLang="en-US" sz="1200" b="1" dirty="0"/>
              <a:t>                                                              / | \             /  \</a:t>
            </a:r>
          </a:p>
          <a:p>
            <a:pPr>
              <a:lnSpc>
                <a:spcPct val="80000"/>
              </a:lnSpc>
              <a:buFontTx/>
              <a:buNone/>
            </a:pPr>
            <a:r>
              <a:rPr lang="en-US" altLang="en-US" sz="1200" b="1" dirty="0"/>
              <a:t>                                                            I  J  K         L   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BF22DA63-FCFE-887F-6EAC-113D0C4B06D0}"/>
              </a:ext>
            </a:extLst>
          </p:cNvPr>
          <p:cNvSpPr>
            <a:spLocks noGrp="1" noChangeArrowheads="1"/>
          </p:cNvSpPr>
          <p:nvPr>
            <p:ph type="title"/>
          </p:nvPr>
        </p:nvSpPr>
        <p:spPr/>
        <p:txBody>
          <a:bodyPr/>
          <a:lstStyle/>
          <a:p>
            <a:r>
              <a:rPr lang="en-US" altLang="en-US"/>
              <a:t>EXAMPLE - Representation</a:t>
            </a:r>
          </a:p>
        </p:txBody>
      </p:sp>
      <p:sp>
        <p:nvSpPr>
          <p:cNvPr id="67587" name="Rectangle 3">
            <a:extLst>
              <a:ext uri="{FF2B5EF4-FFF2-40B4-BE49-F238E27FC236}">
                <a16:creationId xmlns:a16="http://schemas.microsoft.com/office/drawing/2014/main" id="{82F46F41-6839-9A03-2322-ABF3C4DD9086}"/>
              </a:ext>
            </a:extLst>
          </p:cNvPr>
          <p:cNvSpPr>
            <a:spLocks noGrp="1" noChangeArrowheads="1"/>
          </p:cNvSpPr>
          <p:nvPr>
            <p:ph type="body" idx="1"/>
          </p:nvPr>
        </p:nvSpPr>
        <p:spPr/>
        <p:txBody>
          <a:bodyPr/>
          <a:lstStyle/>
          <a:p>
            <a:pPr>
              <a:lnSpc>
                <a:spcPct val="80000"/>
              </a:lnSpc>
              <a:buFontTx/>
              <a:buNone/>
            </a:pPr>
            <a:r>
              <a:rPr lang="en-US" altLang="en-US" sz="2000"/>
              <a:t>	Representation is not permitted in the ascending line; rather, the regular rule that the closest heir takes always controls as to ascendants. Assume X’s parents (N and O) have both predeceased him, as have his paternal grandparents (P and Q). His only survivors are his paternal great-grandfather (S) and his maternal grandmother (R). R takes all, since she is the nearest ascendant. S is not permitted to represent his son P and cannot take on a par with R.</a:t>
            </a:r>
          </a:p>
          <a:p>
            <a:pPr>
              <a:lnSpc>
                <a:spcPct val="80000"/>
              </a:lnSpc>
              <a:buFontTx/>
              <a:buNone/>
            </a:pPr>
            <a:endParaRPr lang="en-US" altLang="en-US" sz="2000"/>
          </a:p>
          <a:p>
            <a:pPr>
              <a:lnSpc>
                <a:spcPct val="80000"/>
              </a:lnSpc>
              <a:buFontTx/>
              <a:buNone/>
            </a:pPr>
            <a:r>
              <a:rPr lang="en-US" altLang="en-US" sz="2000"/>
              <a:t>                                                         S</a:t>
            </a:r>
          </a:p>
          <a:p>
            <a:pPr>
              <a:lnSpc>
                <a:spcPct val="80000"/>
              </a:lnSpc>
              <a:buFontTx/>
              <a:buNone/>
            </a:pPr>
            <a:r>
              <a:rPr lang="en-US" altLang="en-US" sz="2000"/>
              <a:t>                                                          | </a:t>
            </a:r>
          </a:p>
          <a:p>
            <a:pPr>
              <a:lnSpc>
                <a:spcPct val="80000"/>
              </a:lnSpc>
              <a:buFontTx/>
              <a:buNone/>
            </a:pPr>
            <a:r>
              <a:rPr lang="en-US" altLang="en-US" sz="2000"/>
              <a:t>                                                         </a:t>
            </a:r>
            <a:r>
              <a:rPr lang="en-US" altLang="en-US" sz="2000">
                <a:solidFill>
                  <a:srgbClr val="FF0000"/>
                </a:solidFill>
              </a:rPr>
              <a:t>P</a:t>
            </a:r>
            <a:r>
              <a:rPr lang="en-US" altLang="en-US" sz="2000"/>
              <a:t>   </a:t>
            </a:r>
            <a:r>
              <a:rPr lang="en-US" altLang="en-US" sz="2000">
                <a:solidFill>
                  <a:srgbClr val="FF0000"/>
                </a:solidFill>
              </a:rPr>
              <a:t>Q</a:t>
            </a:r>
            <a:r>
              <a:rPr lang="en-US" altLang="en-US" sz="2000"/>
              <a:t>     R</a:t>
            </a:r>
          </a:p>
          <a:p>
            <a:pPr>
              <a:lnSpc>
                <a:spcPct val="80000"/>
              </a:lnSpc>
              <a:buFontTx/>
              <a:buNone/>
            </a:pPr>
            <a:r>
              <a:rPr lang="en-US" altLang="en-US" sz="2000"/>
              <a:t>                                                           \  /        |</a:t>
            </a:r>
          </a:p>
          <a:p>
            <a:pPr>
              <a:lnSpc>
                <a:spcPct val="80000"/>
              </a:lnSpc>
              <a:buFontTx/>
              <a:buNone/>
            </a:pPr>
            <a:r>
              <a:rPr lang="en-US" altLang="en-US" sz="2000"/>
              <a:t>                                                            </a:t>
            </a:r>
            <a:r>
              <a:rPr lang="en-US" altLang="en-US" sz="2000">
                <a:solidFill>
                  <a:srgbClr val="FF0000"/>
                </a:solidFill>
              </a:rPr>
              <a:t>O</a:t>
            </a:r>
            <a:r>
              <a:rPr lang="en-US" altLang="en-US" sz="2000"/>
              <a:t>       </a:t>
            </a:r>
            <a:r>
              <a:rPr lang="en-US" altLang="en-US" sz="2000">
                <a:solidFill>
                  <a:srgbClr val="FF0000"/>
                </a:solidFill>
              </a:rPr>
              <a:t>N</a:t>
            </a:r>
          </a:p>
          <a:p>
            <a:pPr>
              <a:lnSpc>
                <a:spcPct val="80000"/>
              </a:lnSpc>
              <a:buFontTx/>
              <a:buNone/>
            </a:pPr>
            <a:r>
              <a:rPr lang="en-US" altLang="en-US" sz="2000"/>
              <a:t> 					          \      /</a:t>
            </a:r>
          </a:p>
          <a:p>
            <a:pPr>
              <a:lnSpc>
                <a:spcPct val="80000"/>
              </a:lnSpc>
              <a:buFontTx/>
              <a:buNone/>
            </a:pPr>
            <a:r>
              <a:rPr lang="en-US" altLang="en-US" sz="2000"/>
              <a:t>						</a:t>
            </a:r>
            <a:r>
              <a:rPr lang="en-US" altLang="en-US" sz="2000" i="1" u="sng">
                <a:solidFill>
                  <a:srgbClr val="FF0000"/>
                </a:solidFill>
              </a:rPr>
              <a:t>X</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26D1AEA9-C373-91C2-D07E-1BC85803EFE4}"/>
              </a:ext>
            </a:extLst>
          </p:cNvPr>
          <p:cNvSpPr>
            <a:spLocks noGrp="1" noChangeArrowheads="1"/>
          </p:cNvSpPr>
          <p:nvPr>
            <p:ph type="title"/>
          </p:nvPr>
        </p:nvSpPr>
        <p:spPr/>
        <p:txBody>
          <a:bodyPr/>
          <a:lstStyle/>
          <a:p>
            <a:r>
              <a:rPr lang="en-US" altLang="en-US"/>
              <a:t>EXAMPLE - Representation</a:t>
            </a:r>
          </a:p>
        </p:txBody>
      </p:sp>
      <p:sp>
        <p:nvSpPr>
          <p:cNvPr id="69635" name="Rectangle 3">
            <a:extLst>
              <a:ext uri="{FF2B5EF4-FFF2-40B4-BE49-F238E27FC236}">
                <a16:creationId xmlns:a16="http://schemas.microsoft.com/office/drawing/2014/main" id="{799B7F09-9DB1-C2CD-9CCA-3D5C51675335}"/>
              </a:ext>
            </a:extLst>
          </p:cNvPr>
          <p:cNvSpPr>
            <a:spLocks noGrp="1" noChangeArrowheads="1"/>
          </p:cNvSpPr>
          <p:nvPr>
            <p:ph type="body" idx="1"/>
          </p:nvPr>
        </p:nvSpPr>
        <p:spPr/>
        <p:txBody>
          <a:bodyPr/>
          <a:lstStyle/>
          <a:p>
            <a:pPr>
              <a:lnSpc>
                <a:spcPct val="80000"/>
              </a:lnSpc>
              <a:buFontTx/>
              <a:buNone/>
            </a:pPr>
            <a:r>
              <a:rPr lang="en-US" altLang="en-US" sz="1800"/>
              <a:t>	In the collateral line, representation only takes place in favor of descendants of the decedent’s siblings. Representation does not apply as to other collaterals. Thus, if X, whose parents (F and M) are predeceased, is survived by his brother (Y) and nieces (A and B), the children of X’s predeceased sister (Z), A and B would represent Z and take with Y. Again, since A and B take by root, they would share the one-half falling to Z’s root and Y would get the other half of X’s succession. </a:t>
            </a:r>
          </a:p>
          <a:p>
            <a:pPr>
              <a:lnSpc>
                <a:spcPct val="80000"/>
              </a:lnSpc>
              <a:buFontTx/>
              <a:buNone/>
            </a:pPr>
            <a:r>
              <a:rPr lang="en-US" altLang="en-US" sz="1800"/>
              <a:t>			</a:t>
            </a:r>
          </a:p>
          <a:p>
            <a:pPr>
              <a:lnSpc>
                <a:spcPct val="80000"/>
              </a:lnSpc>
              <a:buFontTx/>
              <a:buNone/>
            </a:pPr>
            <a:r>
              <a:rPr lang="en-US" altLang="en-US" sz="1800"/>
              <a:t>				   </a:t>
            </a:r>
            <a:r>
              <a:rPr lang="en-US" altLang="en-US" sz="1800">
                <a:solidFill>
                  <a:srgbClr val="FF0000"/>
                </a:solidFill>
              </a:rPr>
              <a:t>F</a:t>
            </a:r>
            <a:r>
              <a:rPr lang="en-US" altLang="en-US" sz="1800"/>
              <a:t> --- </a:t>
            </a:r>
            <a:r>
              <a:rPr lang="en-US" altLang="en-US" sz="1800">
                <a:solidFill>
                  <a:srgbClr val="FF0000"/>
                </a:solidFill>
              </a:rPr>
              <a:t>M</a:t>
            </a:r>
          </a:p>
          <a:p>
            <a:pPr>
              <a:lnSpc>
                <a:spcPct val="80000"/>
              </a:lnSpc>
              <a:buFontTx/>
              <a:buNone/>
            </a:pPr>
            <a:r>
              <a:rPr lang="en-US" altLang="en-US" sz="1800"/>
              <a:t>				      / | \</a:t>
            </a:r>
          </a:p>
          <a:p>
            <a:pPr>
              <a:lnSpc>
                <a:spcPct val="80000"/>
              </a:lnSpc>
              <a:buFontTx/>
              <a:buNone/>
            </a:pPr>
            <a:r>
              <a:rPr lang="en-US" altLang="en-US" sz="1800"/>
              <a:t>				    /   |   \</a:t>
            </a:r>
          </a:p>
          <a:p>
            <a:pPr>
              <a:lnSpc>
                <a:spcPct val="80000"/>
              </a:lnSpc>
              <a:buFontTx/>
              <a:buNone/>
            </a:pPr>
            <a:r>
              <a:rPr lang="en-US" altLang="en-US" sz="1800"/>
              <a:t>                                              /    |     \</a:t>
            </a:r>
          </a:p>
          <a:p>
            <a:pPr>
              <a:lnSpc>
                <a:spcPct val="80000"/>
              </a:lnSpc>
              <a:buFontTx/>
              <a:buNone/>
            </a:pPr>
            <a:r>
              <a:rPr lang="en-US" altLang="en-US" sz="1800"/>
              <a:t>                                            </a:t>
            </a:r>
            <a:r>
              <a:rPr lang="en-US" altLang="en-US" sz="1800" i="1" u="sng">
                <a:solidFill>
                  <a:srgbClr val="FF0000"/>
                </a:solidFill>
              </a:rPr>
              <a:t>X</a:t>
            </a:r>
            <a:r>
              <a:rPr lang="en-US" altLang="en-US" sz="1800"/>
              <a:t>    Y     </a:t>
            </a:r>
            <a:r>
              <a:rPr lang="en-US" altLang="en-US" sz="1800">
                <a:solidFill>
                  <a:srgbClr val="FF0000"/>
                </a:solidFill>
              </a:rPr>
              <a:t>Z</a:t>
            </a:r>
          </a:p>
          <a:p>
            <a:pPr>
              <a:lnSpc>
                <a:spcPct val="80000"/>
              </a:lnSpc>
              <a:buFontTx/>
              <a:buNone/>
            </a:pPr>
            <a:r>
              <a:rPr lang="en-US" altLang="en-US" sz="1800"/>
              <a:t>			          	              /  \</a:t>
            </a:r>
          </a:p>
          <a:p>
            <a:pPr>
              <a:lnSpc>
                <a:spcPct val="80000"/>
              </a:lnSpc>
              <a:buFontTx/>
              <a:buNone/>
            </a:pPr>
            <a:r>
              <a:rPr lang="en-US" altLang="en-US" sz="1800"/>
              <a:t>            		                           /     \</a:t>
            </a:r>
          </a:p>
          <a:p>
            <a:pPr>
              <a:lnSpc>
                <a:spcPct val="80000"/>
              </a:lnSpc>
              <a:buFontTx/>
              <a:buNone/>
            </a:pPr>
            <a:r>
              <a:rPr lang="en-US" altLang="en-US" sz="1800"/>
              <a:t>                                                      A      B</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3C750F5E-4175-7EC7-73FA-110B75A40600}"/>
              </a:ext>
            </a:extLst>
          </p:cNvPr>
          <p:cNvSpPr>
            <a:spLocks noGrp="1" noChangeArrowheads="1"/>
          </p:cNvSpPr>
          <p:nvPr>
            <p:ph type="title"/>
          </p:nvPr>
        </p:nvSpPr>
        <p:spPr/>
        <p:txBody>
          <a:bodyPr/>
          <a:lstStyle/>
          <a:p>
            <a:r>
              <a:rPr lang="en-US" altLang="en-US"/>
              <a:t>EXAMPLE - Representation</a:t>
            </a:r>
          </a:p>
        </p:txBody>
      </p:sp>
      <p:sp>
        <p:nvSpPr>
          <p:cNvPr id="70659" name="Rectangle 3">
            <a:extLst>
              <a:ext uri="{FF2B5EF4-FFF2-40B4-BE49-F238E27FC236}">
                <a16:creationId xmlns:a16="http://schemas.microsoft.com/office/drawing/2014/main" id="{8FF0934C-4F74-9795-F20D-9192CEEB095A}"/>
              </a:ext>
            </a:extLst>
          </p:cNvPr>
          <p:cNvSpPr>
            <a:spLocks noGrp="1" noChangeArrowheads="1"/>
          </p:cNvSpPr>
          <p:nvPr>
            <p:ph type="body" idx="1"/>
          </p:nvPr>
        </p:nvSpPr>
        <p:spPr/>
        <p:txBody>
          <a:bodyPr/>
          <a:lstStyle/>
          <a:p>
            <a:pPr>
              <a:lnSpc>
                <a:spcPct val="80000"/>
              </a:lnSpc>
              <a:buFontTx/>
              <a:buNone/>
            </a:pPr>
            <a:r>
              <a:rPr lang="en-US" altLang="en-US" sz="2000"/>
              <a:t>	In the collateral line, no representation is permitted other than as to descendants of siblings. For example, if X, whose father (F) predeceased him, is survived only by his uncle (U) and by his cousin (C), the daughter of his predeceased aunt (A), U takes everything, being the closest relation to X. C is not permitted to represent his mother, Aunt A, since representation in the more remote collateral line is not permitted.</a:t>
            </a:r>
          </a:p>
          <a:p>
            <a:pPr>
              <a:lnSpc>
                <a:spcPct val="80000"/>
              </a:lnSpc>
              <a:buFontTx/>
              <a:buNone/>
            </a:pPr>
            <a:r>
              <a:rPr lang="en-US" altLang="en-US" sz="2000"/>
              <a:t>					</a:t>
            </a:r>
            <a:r>
              <a:rPr lang="en-US" altLang="en-US" sz="2000">
                <a:solidFill>
                  <a:srgbClr val="FF0000"/>
                </a:solidFill>
              </a:rPr>
              <a:t>GF</a:t>
            </a:r>
            <a:r>
              <a:rPr lang="en-US" altLang="en-US" sz="2000"/>
              <a:t> --- </a:t>
            </a:r>
            <a:r>
              <a:rPr lang="en-US" altLang="en-US" sz="2000">
                <a:solidFill>
                  <a:srgbClr val="FF0000"/>
                </a:solidFill>
              </a:rPr>
              <a:t>GM</a:t>
            </a:r>
          </a:p>
          <a:p>
            <a:pPr>
              <a:lnSpc>
                <a:spcPct val="80000"/>
              </a:lnSpc>
              <a:buFontTx/>
              <a:buNone/>
            </a:pPr>
            <a:r>
              <a:rPr lang="en-US" altLang="en-US" sz="2000"/>
              <a:t>					     /  |  \</a:t>
            </a:r>
          </a:p>
          <a:p>
            <a:pPr>
              <a:lnSpc>
                <a:spcPct val="80000"/>
              </a:lnSpc>
              <a:buFontTx/>
              <a:buNone/>
            </a:pPr>
            <a:r>
              <a:rPr lang="en-US" altLang="en-US" sz="2000"/>
              <a:t>					   /    |    \</a:t>
            </a:r>
          </a:p>
          <a:p>
            <a:pPr>
              <a:lnSpc>
                <a:spcPct val="80000"/>
              </a:lnSpc>
              <a:buFontTx/>
              <a:buNone/>
            </a:pPr>
            <a:r>
              <a:rPr lang="en-US" altLang="en-US" sz="2000"/>
              <a:t>					 /      |      \</a:t>
            </a:r>
          </a:p>
          <a:p>
            <a:pPr>
              <a:lnSpc>
                <a:spcPct val="80000"/>
              </a:lnSpc>
              <a:buFontTx/>
              <a:buNone/>
            </a:pPr>
            <a:r>
              <a:rPr lang="en-US" altLang="en-US" sz="2000"/>
              <a:t>				           U       </a:t>
            </a:r>
            <a:r>
              <a:rPr lang="en-US" altLang="en-US" sz="2000">
                <a:solidFill>
                  <a:srgbClr val="FF0000"/>
                </a:solidFill>
              </a:rPr>
              <a:t>F</a:t>
            </a:r>
            <a:r>
              <a:rPr lang="en-US" altLang="en-US" sz="2000"/>
              <a:t>      </a:t>
            </a:r>
            <a:r>
              <a:rPr lang="en-US" altLang="en-US" sz="2000">
                <a:solidFill>
                  <a:srgbClr val="FF0000"/>
                </a:solidFill>
              </a:rPr>
              <a:t>A</a:t>
            </a:r>
          </a:p>
          <a:p>
            <a:pPr>
              <a:lnSpc>
                <a:spcPct val="80000"/>
              </a:lnSpc>
              <a:buFontTx/>
              <a:buNone/>
            </a:pPr>
            <a:r>
              <a:rPr lang="en-US" altLang="en-US" sz="2000"/>
              <a:t>					        |        |							       </a:t>
            </a:r>
            <a:r>
              <a:rPr lang="en-US" altLang="en-US" sz="2000" i="1" u="sng">
                <a:solidFill>
                  <a:srgbClr val="FF0000"/>
                </a:solidFill>
              </a:rPr>
              <a:t>X</a:t>
            </a:r>
            <a:r>
              <a:rPr lang="en-US" altLang="en-US" sz="2000"/>
              <a:t>       C</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042259FC-CADB-7F15-CF4D-4A1DBEC9D6B8}"/>
              </a:ext>
            </a:extLst>
          </p:cNvPr>
          <p:cNvSpPr>
            <a:spLocks noGrp="1" noChangeArrowheads="1"/>
          </p:cNvSpPr>
          <p:nvPr>
            <p:ph type="title"/>
          </p:nvPr>
        </p:nvSpPr>
        <p:spPr>
          <a:xfrm>
            <a:off x="457200" y="71438"/>
            <a:ext cx="8229600" cy="1143000"/>
          </a:xfrm>
        </p:spPr>
        <p:txBody>
          <a:bodyPr/>
          <a:lstStyle/>
          <a:p>
            <a:r>
              <a:rPr lang="en-US" altLang="en-US"/>
              <a:t>UNWORTHINESS</a:t>
            </a:r>
          </a:p>
        </p:txBody>
      </p:sp>
      <p:sp>
        <p:nvSpPr>
          <p:cNvPr id="71683" name="Rectangle 3">
            <a:extLst>
              <a:ext uri="{FF2B5EF4-FFF2-40B4-BE49-F238E27FC236}">
                <a16:creationId xmlns:a16="http://schemas.microsoft.com/office/drawing/2014/main" id="{C2381668-0A00-5E6E-DF4E-024690BDE540}"/>
              </a:ext>
            </a:extLst>
          </p:cNvPr>
          <p:cNvSpPr>
            <a:spLocks noGrp="1" noChangeArrowheads="1"/>
          </p:cNvSpPr>
          <p:nvPr>
            <p:ph type="body" idx="1"/>
          </p:nvPr>
        </p:nvSpPr>
        <p:spPr>
          <a:xfrm>
            <a:off x="330200" y="1214438"/>
            <a:ext cx="8768080" cy="5146040"/>
          </a:xfrm>
        </p:spPr>
        <p:txBody>
          <a:bodyPr/>
          <a:lstStyle/>
          <a:p>
            <a:pPr>
              <a:lnSpc>
                <a:spcPct val="80000"/>
              </a:lnSpc>
            </a:pPr>
            <a:r>
              <a:rPr lang="en-US" altLang="en-US" sz="2400"/>
              <a:t>Unworthiness – an unworthy person is considered an heir until deprived of heirship by a judicial pronouncement that declares that he is divested of the succession because of unworthiness</a:t>
            </a:r>
          </a:p>
          <a:p>
            <a:pPr>
              <a:lnSpc>
                <a:spcPct val="80000"/>
              </a:lnSpc>
            </a:pPr>
            <a:endParaRPr lang="en-US" altLang="en-US" sz="2400"/>
          </a:p>
          <a:p>
            <a:pPr>
              <a:lnSpc>
                <a:spcPct val="80000"/>
              </a:lnSpc>
            </a:pPr>
            <a:r>
              <a:rPr lang="en-US" altLang="en-US" sz="2400"/>
              <a:t>A successor shall be declared unworthy if:</a:t>
            </a:r>
          </a:p>
          <a:p>
            <a:pPr lvl="1">
              <a:lnSpc>
                <a:spcPct val="80000"/>
              </a:lnSpc>
            </a:pPr>
            <a:r>
              <a:rPr lang="en-US" altLang="en-US" sz="2000"/>
              <a:t>He is convicted of a crime involving the intentional killing, or attempted killing, of the decedent; or </a:t>
            </a:r>
          </a:p>
          <a:p>
            <a:pPr lvl="1">
              <a:lnSpc>
                <a:spcPct val="80000"/>
              </a:lnSpc>
            </a:pPr>
            <a:r>
              <a:rPr lang="en-US" altLang="en-US" sz="2000"/>
              <a:t>He is judicially determined to have participated in the intentional, unjustified killing, or attempted killing, of the decedent. </a:t>
            </a:r>
          </a:p>
          <a:p>
            <a:pPr lvl="1">
              <a:lnSpc>
                <a:spcPct val="80000"/>
              </a:lnSpc>
            </a:pPr>
            <a:endParaRPr lang="en-US" altLang="en-US" sz="2000"/>
          </a:p>
          <a:p>
            <a:pPr>
              <a:lnSpc>
                <a:spcPct val="80000"/>
              </a:lnSpc>
            </a:pPr>
            <a:r>
              <a:rPr lang="en-US" altLang="en-US" sz="2400"/>
              <a:t>An action to declare a successor unworthy shall be brought in the succession proceedings of the decedent. </a:t>
            </a:r>
          </a:p>
          <a:p>
            <a:pPr>
              <a:lnSpc>
                <a:spcPct val="80000"/>
              </a:lnSpc>
            </a:pPr>
            <a:endParaRPr lang="en-US" altLang="en-US" sz="2400"/>
          </a:p>
          <a:p>
            <a:pPr>
              <a:lnSpc>
                <a:spcPct val="80000"/>
              </a:lnSpc>
            </a:pPr>
            <a:r>
              <a:rPr lang="en-US" altLang="en-US" sz="2400"/>
              <a:t>An executive pardon or pardon by operation of law does not affect the unworthiness of a successor.</a:t>
            </a:r>
          </a:p>
          <a:p>
            <a:pPr>
              <a:lnSpc>
                <a:spcPct val="80000"/>
              </a:lnSpc>
              <a:buFontTx/>
              <a:buNone/>
            </a:pPr>
            <a:r>
              <a:rPr lang="en-US" altLang="en-US" sz="24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41F4B25-519B-7E27-6F03-C193763026E6}"/>
              </a:ext>
            </a:extLst>
          </p:cNvPr>
          <p:cNvSpPr>
            <a:spLocks noGrp="1" noChangeArrowheads="1"/>
          </p:cNvSpPr>
          <p:nvPr>
            <p:ph type="title"/>
          </p:nvPr>
        </p:nvSpPr>
        <p:spPr/>
        <p:txBody>
          <a:bodyPr/>
          <a:lstStyle/>
          <a:p>
            <a:r>
              <a:rPr lang="en-US" altLang="en-US"/>
              <a:t>IMPORTANT DEFINITIONS</a:t>
            </a:r>
          </a:p>
        </p:txBody>
      </p:sp>
      <p:sp>
        <p:nvSpPr>
          <p:cNvPr id="7171" name="Rectangle 3">
            <a:extLst>
              <a:ext uri="{FF2B5EF4-FFF2-40B4-BE49-F238E27FC236}">
                <a16:creationId xmlns:a16="http://schemas.microsoft.com/office/drawing/2014/main" id="{9EFCEF63-AD00-5F95-1056-0D69F7726C16}"/>
              </a:ext>
            </a:extLst>
          </p:cNvPr>
          <p:cNvSpPr>
            <a:spLocks noGrp="1" noChangeArrowheads="1"/>
          </p:cNvSpPr>
          <p:nvPr>
            <p:ph type="body" idx="1"/>
          </p:nvPr>
        </p:nvSpPr>
        <p:spPr/>
        <p:txBody>
          <a:bodyPr/>
          <a:lstStyle/>
          <a:p>
            <a:r>
              <a:rPr lang="en-US" altLang="en-US"/>
              <a:t>Domicile – The place (parish / county) of primary residence which a person regards as his home</a:t>
            </a:r>
          </a:p>
          <a:p>
            <a:r>
              <a:rPr lang="en-US" altLang="en-US"/>
              <a:t>Jurisdiction – Succession must be opened in either:  </a:t>
            </a:r>
          </a:p>
          <a:p>
            <a:pPr lvl="1"/>
            <a:r>
              <a:rPr lang="en-US" altLang="en-US"/>
              <a:t>Parish where decedent was domiciled at the time of death; </a:t>
            </a:r>
          </a:p>
          <a:p>
            <a:pPr lvl="1"/>
            <a:r>
              <a:rPr lang="en-US" altLang="en-US"/>
              <a:t>If no domicile in LA, parish where decedent owned property</a:t>
            </a:r>
          </a:p>
        </p:txBody>
      </p:sp>
      <p:sp>
        <p:nvSpPr>
          <p:cNvPr id="7172" name="Rectangle 4">
            <a:extLst>
              <a:ext uri="{FF2B5EF4-FFF2-40B4-BE49-F238E27FC236}">
                <a16:creationId xmlns:a16="http://schemas.microsoft.com/office/drawing/2014/main" id="{98F369FD-6AF8-3959-F9A5-9CC758331AF7}"/>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E0243CC3-CB7E-F5A1-28A8-16A5C08BADFC}"/>
              </a:ext>
            </a:extLst>
          </p:cNvPr>
          <p:cNvSpPr>
            <a:spLocks noGrp="1" noChangeArrowheads="1"/>
          </p:cNvSpPr>
          <p:nvPr>
            <p:ph type="title"/>
          </p:nvPr>
        </p:nvSpPr>
        <p:spPr/>
        <p:txBody>
          <a:bodyPr/>
          <a:lstStyle/>
          <a:p>
            <a:r>
              <a:rPr lang="en-US" altLang="en-US"/>
              <a:t>EXAMPLE - Unworthiness</a:t>
            </a:r>
          </a:p>
        </p:txBody>
      </p:sp>
      <p:sp>
        <p:nvSpPr>
          <p:cNvPr id="74755" name="Rectangle 3">
            <a:extLst>
              <a:ext uri="{FF2B5EF4-FFF2-40B4-BE49-F238E27FC236}">
                <a16:creationId xmlns:a16="http://schemas.microsoft.com/office/drawing/2014/main" id="{A2347EFA-C16E-2FEB-F021-F91600F7FFDA}"/>
              </a:ext>
            </a:extLst>
          </p:cNvPr>
          <p:cNvSpPr>
            <a:spLocks noGrp="1" noChangeArrowheads="1"/>
          </p:cNvSpPr>
          <p:nvPr>
            <p:ph type="body" idx="1"/>
          </p:nvPr>
        </p:nvSpPr>
        <p:spPr/>
        <p:txBody>
          <a:bodyPr/>
          <a:lstStyle/>
          <a:p>
            <a:pPr>
              <a:lnSpc>
                <a:spcPct val="80000"/>
              </a:lnSpc>
              <a:buFontTx/>
              <a:buNone/>
            </a:pPr>
            <a:r>
              <a:rPr lang="en-US" altLang="en-US" sz="1800"/>
              <a:t>	Intestate rights of succession of an unworthy heir devolve as if the unworthy had predeceased the decedent. This as “an exception to the normal rule of representation, which is that only deceased persons may be represented.”  Thus, despite the fact that the unworthy child A survived X, A’s children (D and E) will be able to succeed to X’s succession as they would have been able to had their father A predeceased X. In such a case, D and E, taking by roots, would take one-third of X’s estate, the same portion that they would have taken had their father A predeceased X. B and C would also succeed to one-third each.</a:t>
            </a:r>
          </a:p>
          <a:p>
            <a:pPr>
              <a:lnSpc>
                <a:spcPct val="80000"/>
              </a:lnSpc>
              <a:buFontTx/>
              <a:buNone/>
            </a:pPr>
            <a:endParaRPr lang="en-US" altLang="en-US" sz="1800"/>
          </a:p>
          <a:p>
            <a:pPr>
              <a:lnSpc>
                <a:spcPct val="80000"/>
              </a:lnSpc>
              <a:buFontTx/>
              <a:buNone/>
            </a:pPr>
            <a:r>
              <a:rPr lang="en-US" altLang="en-US" sz="1800"/>
              <a:t>			             </a:t>
            </a:r>
            <a:r>
              <a:rPr lang="en-US" altLang="en-US" sz="1800" i="1" u="sng">
                <a:solidFill>
                  <a:srgbClr val="FF0000"/>
                </a:solidFill>
              </a:rPr>
              <a:t>X</a:t>
            </a:r>
          </a:p>
          <a:p>
            <a:pPr>
              <a:lnSpc>
                <a:spcPct val="80000"/>
              </a:lnSpc>
              <a:buFontTx/>
              <a:buNone/>
            </a:pPr>
            <a:r>
              <a:rPr lang="en-US" altLang="en-US" sz="1800"/>
              <a:t>             		            / | \</a:t>
            </a:r>
          </a:p>
          <a:p>
            <a:pPr>
              <a:lnSpc>
                <a:spcPct val="80000"/>
              </a:lnSpc>
              <a:buFontTx/>
              <a:buNone/>
            </a:pPr>
            <a:r>
              <a:rPr lang="en-US" altLang="en-US" sz="1800"/>
              <a:t>			          /   |  \</a:t>
            </a:r>
          </a:p>
          <a:p>
            <a:pPr>
              <a:lnSpc>
                <a:spcPct val="80000"/>
              </a:lnSpc>
              <a:buFontTx/>
              <a:buNone/>
            </a:pPr>
            <a:r>
              <a:rPr lang="en-US" altLang="en-US" sz="1800"/>
              <a:t>			         /    |    \</a:t>
            </a:r>
          </a:p>
          <a:p>
            <a:pPr>
              <a:lnSpc>
                <a:spcPct val="80000"/>
              </a:lnSpc>
              <a:buFontTx/>
              <a:buNone/>
            </a:pPr>
            <a:r>
              <a:rPr lang="en-US" altLang="en-US" sz="1800"/>
              <a:t>			        </a:t>
            </a:r>
            <a:r>
              <a:rPr lang="en-US" altLang="en-US" sz="1800">
                <a:solidFill>
                  <a:schemeClr val="folHlink"/>
                </a:solidFill>
              </a:rPr>
              <a:t>A</a:t>
            </a:r>
            <a:r>
              <a:rPr lang="en-US" altLang="en-US" sz="1800"/>
              <a:t>   B   C</a:t>
            </a:r>
          </a:p>
          <a:p>
            <a:pPr>
              <a:lnSpc>
                <a:spcPct val="80000"/>
              </a:lnSpc>
              <a:buFontTx/>
              <a:buNone/>
            </a:pPr>
            <a:r>
              <a:rPr lang="en-US" altLang="en-US" sz="1800"/>
              <a:t>			       /   \</a:t>
            </a:r>
          </a:p>
          <a:p>
            <a:pPr>
              <a:lnSpc>
                <a:spcPct val="80000"/>
              </a:lnSpc>
              <a:buFontTx/>
              <a:buNone/>
            </a:pPr>
            <a:r>
              <a:rPr lang="en-US" altLang="en-US" sz="1800"/>
              <a:t>			     D     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520B7C37-3515-6255-AE19-4E965201F71D}"/>
              </a:ext>
            </a:extLst>
          </p:cNvPr>
          <p:cNvSpPr>
            <a:spLocks noGrp="1" noChangeArrowheads="1"/>
          </p:cNvSpPr>
          <p:nvPr>
            <p:ph type="title"/>
          </p:nvPr>
        </p:nvSpPr>
        <p:spPr>
          <a:xfrm>
            <a:off x="457200" y="91758"/>
            <a:ext cx="8229600" cy="1143000"/>
          </a:xfrm>
        </p:spPr>
        <p:txBody>
          <a:bodyPr/>
          <a:lstStyle/>
          <a:p>
            <a:r>
              <a:rPr lang="en-US" altLang="en-US" sz="4000" b="1"/>
              <a:t>ACCEPTANCE AND RENUNCIATION </a:t>
            </a:r>
          </a:p>
        </p:txBody>
      </p:sp>
      <p:sp>
        <p:nvSpPr>
          <p:cNvPr id="73731" name="Rectangle 3">
            <a:extLst>
              <a:ext uri="{FF2B5EF4-FFF2-40B4-BE49-F238E27FC236}">
                <a16:creationId xmlns:a16="http://schemas.microsoft.com/office/drawing/2014/main" id="{15F3C0C7-72E2-6C83-6FC6-02FC071FA293}"/>
              </a:ext>
            </a:extLst>
          </p:cNvPr>
          <p:cNvSpPr>
            <a:spLocks noGrp="1" noChangeArrowheads="1"/>
          </p:cNvSpPr>
          <p:nvPr>
            <p:ph type="body" idx="1"/>
          </p:nvPr>
        </p:nvSpPr>
        <p:spPr>
          <a:xfrm>
            <a:off x="457200" y="1600200"/>
            <a:ext cx="8300720" cy="5257800"/>
          </a:xfrm>
        </p:spPr>
        <p:txBody>
          <a:bodyPr/>
          <a:lstStyle/>
          <a:p>
            <a:pPr>
              <a:lnSpc>
                <a:spcPct val="90000"/>
              </a:lnSpc>
            </a:pPr>
            <a:r>
              <a:rPr lang="en-US" altLang="en-US" sz="2800"/>
              <a:t>A successor is not compelled to accept a succession</a:t>
            </a:r>
          </a:p>
          <a:p>
            <a:pPr lvl="1">
              <a:lnSpc>
                <a:spcPct val="90000"/>
              </a:lnSpc>
            </a:pPr>
            <a:r>
              <a:rPr lang="en-US" altLang="en-US" sz="2400"/>
              <a:t>May selectively accept part and renounce part</a:t>
            </a:r>
          </a:p>
          <a:p>
            <a:pPr lvl="1">
              <a:lnSpc>
                <a:spcPct val="90000"/>
              </a:lnSpc>
            </a:pPr>
            <a:endParaRPr lang="en-US" altLang="en-US" sz="2400"/>
          </a:p>
          <a:p>
            <a:pPr>
              <a:lnSpc>
                <a:spcPct val="90000"/>
              </a:lnSpc>
            </a:pPr>
            <a:r>
              <a:rPr lang="en-US" altLang="en-US" sz="2800"/>
              <a:t>A minor is deemed to accept unless his legal representative, with court authorization, renounces his succession rights</a:t>
            </a:r>
          </a:p>
          <a:p>
            <a:pPr>
              <a:lnSpc>
                <a:spcPct val="90000"/>
              </a:lnSpc>
            </a:pPr>
            <a:endParaRPr lang="en-US" altLang="en-US" sz="2800"/>
          </a:p>
          <a:p>
            <a:pPr>
              <a:lnSpc>
                <a:spcPct val="90000"/>
              </a:lnSpc>
            </a:pPr>
            <a:r>
              <a:rPr lang="en-US" altLang="en-US" sz="2800"/>
              <a:t>The rights of an intestate successor who renounces accrete to those persons who would have succeeded to them if the successor had predeceased the decedent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6D2CB375-FEC5-B120-7316-CC35D93BC28E}"/>
              </a:ext>
            </a:extLst>
          </p:cNvPr>
          <p:cNvSpPr>
            <a:spLocks noGrp="1" noChangeArrowheads="1"/>
          </p:cNvSpPr>
          <p:nvPr>
            <p:ph type="title"/>
          </p:nvPr>
        </p:nvSpPr>
        <p:spPr>
          <a:xfrm>
            <a:off x="457200" y="269558"/>
            <a:ext cx="8229600" cy="1143000"/>
          </a:xfrm>
        </p:spPr>
        <p:txBody>
          <a:bodyPr/>
          <a:lstStyle/>
          <a:p>
            <a:r>
              <a:rPr lang="en-US" altLang="en-US" sz="4000"/>
              <a:t>EXAMPLE - Representation and Renunciation</a:t>
            </a:r>
          </a:p>
        </p:txBody>
      </p:sp>
      <p:sp>
        <p:nvSpPr>
          <p:cNvPr id="75779" name="Rectangle 3">
            <a:extLst>
              <a:ext uri="{FF2B5EF4-FFF2-40B4-BE49-F238E27FC236}">
                <a16:creationId xmlns:a16="http://schemas.microsoft.com/office/drawing/2014/main" id="{916B1379-3855-DD6F-7A0B-BD48B607FBCD}"/>
              </a:ext>
            </a:extLst>
          </p:cNvPr>
          <p:cNvSpPr>
            <a:spLocks noGrp="1" noChangeArrowheads="1"/>
          </p:cNvSpPr>
          <p:nvPr>
            <p:ph type="body" idx="1"/>
          </p:nvPr>
        </p:nvSpPr>
        <p:spPr/>
        <p:txBody>
          <a:bodyPr/>
          <a:lstStyle/>
          <a:p>
            <a:pPr>
              <a:lnSpc>
                <a:spcPct val="80000"/>
              </a:lnSpc>
              <a:buFontTx/>
              <a:buNone/>
            </a:pPr>
            <a:r>
              <a:rPr lang="en-US" altLang="en-US" sz="2000"/>
              <a:t>	If A survived X but renounced X’s succession, A’s children would succeed to X’s succession as if A had predeceased X. The revision allows for A to renounce and thus not inflate his estate with the assets of his father X, while still not depriving his children D and E from participation in X’s estate, allowing A to do some estate planning of his own at the time of his father X’s death.</a:t>
            </a:r>
          </a:p>
          <a:p>
            <a:pPr>
              <a:lnSpc>
                <a:spcPct val="80000"/>
              </a:lnSpc>
              <a:buFontTx/>
              <a:buNone/>
            </a:pPr>
            <a:endParaRPr lang="en-US" altLang="en-US" sz="2000"/>
          </a:p>
          <a:p>
            <a:pPr>
              <a:lnSpc>
                <a:spcPct val="80000"/>
              </a:lnSpc>
              <a:buFontTx/>
              <a:buNone/>
            </a:pPr>
            <a:r>
              <a:rPr lang="en-US" altLang="en-US" sz="2000"/>
              <a:t>			             </a:t>
            </a:r>
            <a:r>
              <a:rPr lang="en-US" altLang="en-US" sz="2000" i="1" u="sng">
                <a:solidFill>
                  <a:srgbClr val="FF0000"/>
                </a:solidFill>
              </a:rPr>
              <a:t>X</a:t>
            </a:r>
          </a:p>
          <a:p>
            <a:pPr>
              <a:lnSpc>
                <a:spcPct val="80000"/>
              </a:lnSpc>
              <a:buFontTx/>
              <a:buNone/>
            </a:pPr>
            <a:r>
              <a:rPr lang="en-US" altLang="en-US" sz="2000"/>
              <a:t>             		            / | \</a:t>
            </a:r>
          </a:p>
          <a:p>
            <a:pPr>
              <a:lnSpc>
                <a:spcPct val="80000"/>
              </a:lnSpc>
              <a:buFontTx/>
              <a:buNone/>
            </a:pPr>
            <a:r>
              <a:rPr lang="en-US" altLang="en-US" sz="2000"/>
              <a:t>			          /   |  \</a:t>
            </a:r>
          </a:p>
          <a:p>
            <a:pPr>
              <a:lnSpc>
                <a:spcPct val="80000"/>
              </a:lnSpc>
              <a:buFontTx/>
              <a:buNone/>
            </a:pPr>
            <a:r>
              <a:rPr lang="en-US" altLang="en-US" sz="2000"/>
              <a:t>			         /    |    \</a:t>
            </a:r>
          </a:p>
          <a:p>
            <a:pPr>
              <a:lnSpc>
                <a:spcPct val="80000"/>
              </a:lnSpc>
              <a:buFontTx/>
              <a:buNone/>
            </a:pPr>
            <a:r>
              <a:rPr lang="en-US" altLang="en-US" sz="2000"/>
              <a:t>			        </a:t>
            </a:r>
            <a:r>
              <a:rPr lang="en-US" altLang="en-US" sz="2000">
                <a:solidFill>
                  <a:schemeClr val="folHlink"/>
                </a:solidFill>
              </a:rPr>
              <a:t>A</a:t>
            </a:r>
            <a:r>
              <a:rPr lang="en-US" altLang="en-US" sz="2000"/>
              <a:t>   B   C</a:t>
            </a:r>
          </a:p>
          <a:p>
            <a:pPr>
              <a:lnSpc>
                <a:spcPct val="80000"/>
              </a:lnSpc>
              <a:buFontTx/>
              <a:buNone/>
            </a:pPr>
            <a:r>
              <a:rPr lang="en-US" altLang="en-US" sz="2000"/>
              <a:t>			       /   \</a:t>
            </a:r>
          </a:p>
          <a:p>
            <a:pPr>
              <a:lnSpc>
                <a:spcPct val="80000"/>
              </a:lnSpc>
              <a:buFontTx/>
              <a:buNone/>
            </a:pPr>
            <a:r>
              <a:rPr lang="en-US" altLang="en-US" sz="2000"/>
              <a:t>			     D     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E4111EC0-9EED-7E5A-E6B2-22118D223755}"/>
              </a:ext>
            </a:extLst>
          </p:cNvPr>
          <p:cNvSpPr>
            <a:spLocks noGrp="1" noChangeArrowheads="1"/>
          </p:cNvSpPr>
          <p:nvPr>
            <p:ph type="title"/>
          </p:nvPr>
        </p:nvSpPr>
        <p:spPr/>
        <p:txBody>
          <a:bodyPr/>
          <a:lstStyle/>
          <a:p>
            <a:r>
              <a:rPr lang="en-US" altLang="en-US"/>
              <a:t>CAPACITY TO ACCEPT</a:t>
            </a:r>
          </a:p>
        </p:txBody>
      </p:sp>
      <p:sp>
        <p:nvSpPr>
          <p:cNvPr id="76803" name="Rectangle 3">
            <a:extLst>
              <a:ext uri="{FF2B5EF4-FFF2-40B4-BE49-F238E27FC236}">
                <a16:creationId xmlns:a16="http://schemas.microsoft.com/office/drawing/2014/main" id="{A796AE0C-8773-3B53-93AF-CA8552FF2FF4}"/>
              </a:ext>
            </a:extLst>
          </p:cNvPr>
          <p:cNvSpPr>
            <a:spLocks noGrp="1" noChangeArrowheads="1"/>
          </p:cNvSpPr>
          <p:nvPr>
            <p:ph type="body" idx="1"/>
          </p:nvPr>
        </p:nvSpPr>
        <p:spPr/>
        <p:txBody>
          <a:bodyPr/>
          <a:lstStyle/>
          <a:p>
            <a:r>
              <a:rPr lang="en-US" altLang="en-US" sz="2800"/>
              <a:t>A successor must exist at the death of the decedent. </a:t>
            </a:r>
          </a:p>
          <a:p>
            <a:pPr lvl="1"/>
            <a:r>
              <a:rPr lang="en-US" altLang="en-US" sz="2400"/>
              <a:t>Unborn child of the decedent can take if they were conceived prior to death and later born alive; OR</a:t>
            </a:r>
          </a:p>
          <a:p>
            <a:pPr lvl="1"/>
            <a:r>
              <a:rPr lang="en-US" altLang="en-US" sz="2400"/>
              <a:t>Any child conceived after the death of a decedent who specifically authorized in writing his surviving spouse to use his gametes, provided the child was born to the surviving spouse, using the gametes of the decedent, within three years of the death of the decedent.</a:t>
            </a:r>
            <a:r>
              <a:rPr lang="en-US" altLang="en-US"/>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a:extLst>
              <a:ext uri="{FF2B5EF4-FFF2-40B4-BE49-F238E27FC236}">
                <a16:creationId xmlns:a16="http://schemas.microsoft.com/office/drawing/2014/main" id="{D4E9E36C-2581-2805-CF4D-911CD706E37E}"/>
              </a:ext>
            </a:extLst>
          </p:cNvPr>
          <p:cNvSpPr>
            <a:spLocks noGrp="1" noChangeArrowheads="1"/>
          </p:cNvSpPr>
          <p:nvPr>
            <p:ph type="ctrTitle"/>
          </p:nvPr>
        </p:nvSpPr>
        <p:spPr>
          <a:xfrm>
            <a:off x="685800" y="2130425"/>
            <a:ext cx="7772400" cy="1470025"/>
          </a:xfrm>
        </p:spPr>
        <p:txBody>
          <a:bodyPr anchor="ctr"/>
          <a:lstStyle/>
          <a:p>
            <a:r>
              <a:rPr lang="en-US" altLang="en-US" sz="4400"/>
              <a:t>DEVOLUTION OF PROPERTY</a:t>
            </a:r>
          </a:p>
        </p:txBody>
      </p:sp>
      <p:sp>
        <p:nvSpPr>
          <p:cNvPr id="28677" name="Rectangle 5">
            <a:extLst>
              <a:ext uri="{FF2B5EF4-FFF2-40B4-BE49-F238E27FC236}">
                <a16:creationId xmlns:a16="http://schemas.microsoft.com/office/drawing/2014/main" id="{93C692CF-D3D1-480B-5D53-E216ACF93F64}"/>
              </a:ext>
            </a:extLst>
          </p:cNvPr>
          <p:cNvSpPr>
            <a:spLocks noGrp="1" noChangeArrowheads="1"/>
          </p:cNvSpPr>
          <p:nvPr>
            <p:ph type="subTitle" idx="1"/>
          </p:nvPr>
        </p:nvSpPr>
        <p:spPr>
          <a:xfrm>
            <a:off x="1371600" y="3886200"/>
            <a:ext cx="6400800" cy="1752600"/>
          </a:xfrm>
        </p:spPr>
        <p:txBody>
          <a:bodyPr/>
          <a:lstStyle/>
          <a:p>
            <a:r>
              <a:rPr lang="en-US" altLang="en-US" sz="3200"/>
              <a:t>SEPARATE PROPERTY</a:t>
            </a:r>
          </a:p>
          <a:p>
            <a:r>
              <a:rPr lang="en-US" altLang="en-US" sz="3200"/>
              <a:t>(INTESTATE)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A3A952C-D4C9-6EA0-5857-6AA81BB45824}"/>
              </a:ext>
            </a:extLst>
          </p:cNvPr>
          <p:cNvSpPr>
            <a:spLocks noGrp="1" noChangeArrowheads="1"/>
          </p:cNvSpPr>
          <p:nvPr>
            <p:ph type="title"/>
          </p:nvPr>
        </p:nvSpPr>
        <p:spPr>
          <a:xfrm>
            <a:off x="457200" y="106998"/>
            <a:ext cx="8229600" cy="1143000"/>
          </a:xfrm>
        </p:spPr>
        <p:txBody>
          <a:bodyPr/>
          <a:lstStyle/>
          <a:p>
            <a:r>
              <a:rPr lang="en-US" altLang="en-US" sz="3600"/>
              <a:t>SEPARATE PROPERTY DEVOLVES IN THE FOLLOWING ORDER</a:t>
            </a:r>
          </a:p>
        </p:txBody>
      </p:sp>
      <p:sp>
        <p:nvSpPr>
          <p:cNvPr id="30723" name="Rectangle 3">
            <a:extLst>
              <a:ext uri="{FF2B5EF4-FFF2-40B4-BE49-F238E27FC236}">
                <a16:creationId xmlns:a16="http://schemas.microsoft.com/office/drawing/2014/main" id="{408BF31E-124B-7F76-1486-E34B62EF9F2B}"/>
              </a:ext>
            </a:extLst>
          </p:cNvPr>
          <p:cNvSpPr>
            <a:spLocks noGrp="1" noChangeArrowheads="1"/>
          </p:cNvSpPr>
          <p:nvPr>
            <p:ph type="body" idx="1"/>
          </p:nvPr>
        </p:nvSpPr>
        <p:spPr>
          <a:xfrm>
            <a:off x="457200" y="1336040"/>
            <a:ext cx="8569960" cy="5334000"/>
          </a:xfrm>
        </p:spPr>
        <p:txBody>
          <a:bodyPr/>
          <a:lstStyle/>
          <a:p>
            <a:pPr>
              <a:lnSpc>
                <a:spcPct val="90000"/>
              </a:lnSpc>
            </a:pPr>
            <a:r>
              <a:rPr lang="en-US" altLang="en-US" sz="2800"/>
              <a:t>Descendants</a:t>
            </a:r>
          </a:p>
          <a:p>
            <a:pPr>
              <a:lnSpc>
                <a:spcPct val="90000"/>
              </a:lnSpc>
            </a:pPr>
            <a:endParaRPr lang="en-US" altLang="en-US" sz="2800"/>
          </a:p>
          <a:p>
            <a:pPr>
              <a:lnSpc>
                <a:spcPct val="90000"/>
              </a:lnSpc>
            </a:pPr>
            <a:r>
              <a:rPr lang="en-US" altLang="en-US" sz="2800"/>
              <a:t>Parents and/or siblings or descendants of siblings </a:t>
            </a:r>
          </a:p>
          <a:p>
            <a:pPr lvl="1">
              <a:lnSpc>
                <a:spcPct val="90000"/>
              </a:lnSpc>
            </a:pPr>
            <a:r>
              <a:rPr lang="en-US" altLang="en-US" sz="2400"/>
              <a:t>lifetime usufruct to parents and naked ownership to siblings</a:t>
            </a:r>
          </a:p>
          <a:p>
            <a:pPr lvl="1">
              <a:lnSpc>
                <a:spcPct val="90000"/>
              </a:lnSpc>
            </a:pPr>
            <a:r>
              <a:rPr lang="en-US" altLang="en-US" sz="2400"/>
              <a:t>Parents in full ownership if no siblings</a:t>
            </a:r>
          </a:p>
          <a:p>
            <a:pPr lvl="1">
              <a:lnSpc>
                <a:spcPct val="90000"/>
              </a:lnSpc>
            </a:pPr>
            <a:r>
              <a:rPr lang="en-US" altLang="en-US" sz="2400"/>
              <a:t>Siblings in full ownership if no parents</a:t>
            </a:r>
          </a:p>
          <a:p>
            <a:pPr lvl="1">
              <a:lnSpc>
                <a:spcPct val="90000"/>
              </a:lnSpc>
            </a:pPr>
            <a:endParaRPr lang="en-US" altLang="en-US" sz="2400"/>
          </a:p>
          <a:p>
            <a:pPr>
              <a:lnSpc>
                <a:spcPct val="90000"/>
              </a:lnSpc>
            </a:pPr>
            <a:r>
              <a:rPr lang="en-US" altLang="en-US" sz="2800"/>
              <a:t>Surviving spouse not judicially separated</a:t>
            </a:r>
          </a:p>
          <a:p>
            <a:pPr>
              <a:lnSpc>
                <a:spcPct val="90000"/>
              </a:lnSpc>
            </a:pPr>
            <a:endParaRPr lang="en-US" altLang="en-US" sz="2800"/>
          </a:p>
          <a:p>
            <a:pPr>
              <a:lnSpc>
                <a:spcPct val="90000"/>
              </a:lnSpc>
            </a:pPr>
            <a:r>
              <a:rPr lang="en-US" altLang="en-US" sz="2800"/>
              <a:t>More remote ascendants</a:t>
            </a:r>
          </a:p>
          <a:p>
            <a:pPr>
              <a:lnSpc>
                <a:spcPct val="90000"/>
              </a:lnSpc>
            </a:pPr>
            <a:r>
              <a:rPr lang="en-US" altLang="en-US" sz="2800"/>
              <a:t>More remote collaterals</a:t>
            </a:r>
          </a:p>
          <a:p>
            <a:pPr>
              <a:lnSpc>
                <a:spcPct val="90000"/>
              </a:lnSpc>
            </a:pPr>
            <a:endParaRPr lang="en-US" altLang="en-US" sz="28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A16B15C-2949-892F-CAC3-567A6E72FB48}"/>
              </a:ext>
            </a:extLst>
          </p:cNvPr>
          <p:cNvSpPr>
            <a:spLocks noGrp="1" noChangeArrowheads="1"/>
          </p:cNvSpPr>
          <p:nvPr>
            <p:ph type="title"/>
          </p:nvPr>
        </p:nvSpPr>
        <p:spPr>
          <a:xfrm>
            <a:off x="457200" y="117284"/>
            <a:ext cx="8229600" cy="1143000"/>
          </a:xfrm>
        </p:spPr>
        <p:txBody>
          <a:bodyPr/>
          <a:lstStyle/>
          <a:p>
            <a:r>
              <a:rPr lang="en-US" altLang="en-US"/>
              <a:t>Example - Descendants</a:t>
            </a:r>
          </a:p>
        </p:txBody>
      </p:sp>
      <p:sp>
        <p:nvSpPr>
          <p:cNvPr id="32771" name="Rectangle 3">
            <a:extLst>
              <a:ext uri="{FF2B5EF4-FFF2-40B4-BE49-F238E27FC236}">
                <a16:creationId xmlns:a16="http://schemas.microsoft.com/office/drawing/2014/main" id="{3538FE71-C603-CCC3-5D4A-2A097E66ECF4}"/>
              </a:ext>
            </a:extLst>
          </p:cNvPr>
          <p:cNvSpPr>
            <a:spLocks noGrp="1" noChangeArrowheads="1"/>
          </p:cNvSpPr>
          <p:nvPr>
            <p:ph type="body" idx="1"/>
          </p:nvPr>
        </p:nvSpPr>
        <p:spPr>
          <a:xfrm>
            <a:off x="461571" y="1259267"/>
            <a:ext cx="8535565" cy="5260280"/>
          </a:xfrm>
        </p:spPr>
        <p:txBody>
          <a:bodyPr/>
          <a:lstStyle/>
          <a:p>
            <a:pPr>
              <a:lnSpc>
                <a:spcPct val="80000"/>
              </a:lnSpc>
              <a:buFontTx/>
              <a:buNone/>
            </a:pPr>
            <a:r>
              <a:rPr lang="en-US" altLang="en-US" sz="2000" b="1"/>
              <a:t>Descendants</a:t>
            </a:r>
            <a:r>
              <a:rPr lang="en-US" altLang="en-US" sz="2000"/>
              <a:t> --- If X dies, leaving two children (Y and Z) as issue of his marriage with A, and two grandchildren (N and P), who are children of X's predeceased son (M) who was issue of X's later marriage with B, then Y, Z, N and P all share in X's succession. Y and Z take one-third each in their own right and N and P, as representatives of M, take one-sixth each.</a:t>
            </a:r>
          </a:p>
          <a:p>
            <a:pPr>
              <a:lnSpc>
                <a:spcPct val="80000"/>
              </a:lnSpc>
              <a:buFontTx/>
              <a:buNone/>
            </a:pPr>
            <a:endParaRPr lang="en-US" altLang="en-US" sz="2000"/>
          </a:p>
          <a:p>
            <a:pPr>
              <a:lnSpc>
                <a:spcPct val="80000"/>
              </a:lnSpc>
              <a:buFontTx/>
              <a:buNone/>
            </a:pPr>
            <a:r>
              <a:rPr lang="en-US" altLang="en-US" sz="2000"/>
              <a:t>		</a:t>
            </a:r>
            <a:r>
              <a:rPr lang="en-US" altLang="en-US" sz="2000" b="1"/>
              <a:t>    Marriage 1	        Marriage 2</a:t>
            </a:r>
          </a:p>
          <a:p>
            <a:pPr>
              <a:lnSpc>
                <a:spcPct val="80000"/>
              </a:lnSpc>
              <a:buFontTx/>
              <a:buNone/>
            </a:pPr>
            <a:r>
              <a:rPr lang="en-US" altLang="en-US" sz="2000" b="1"/>
              <a:t>		A------------------- </a:t>
            </a:r>
            <a:r>
              <a:rPr lang="en-US" altLang="en-US" sz="2000" b="1" i="1" u="sng">
                <a:solidFill>
                  <a:srgbClr val="FF0000"/>
                </a:solidFill>
              </a:rPr>
              <a:t>X</a:t>
            </a:r>
            <a:r>
              <a:rPr lang="en-US" altLang="en-US" sz="2000" b="1"/>
              <a:t> -------------------B</a:t>
            </a:r>
          </a:p>
          <a:p>
            <a:pPr>
              <a:lnSpc>
                <a:spcPct val="80000"/>
              </a:lnSpc>
              <a:buFontTx/>
              <a:buNone/>
            </a:pPr>
            <a:r>
              <a:rPr lang="en-US" altLang="en-US" sz="2000" b="1"/>
              <a:t>		            /\	               |</a:t>
            </a:r>
          </a:p>
          <a:p>
            <a:pPr>
              <a:lnSpc>
                <a:spcPct val="80000"/>
              </a:lnSpc>
              <a:buFontTx/>
              <a:buNone/>
            </a:pPr>
            <a:r>
              <a:rPr lang="en-US" altLang="en-US" sz="2000" b="1"/>
              <a:t>		           /  \                          |</a:t>
            </a:r>
          </a:p>
          <a:p>
            <a:pPr>
              <a:lnSpc>
                <a:spcPct val="80000"/>
              </a:lnSpc>
              <a:buFontTx/>
              <a:buNone/>
            </a:pPr>
            <a:r>
              <a:rPr lang="en-US" altLang="en-US" sz="2000" b="1"/>
              <a:t>		          /    \                        </a:t>
            </a:r>
            <a:r>
              <a:rPr lang="en-US" altLang="en-US" sz="2000" b="1">
                <a:solidFill>
                  <a:srgbClr val="FF0000"/>
                </a:solidFill>
              </a:rPr>
              <a:t>M</a:t>
            </a:r>
            <a:r>
              <a:rPr lang="en-US" altLang="en-US" sz="2000" b="1"/>
              <a:t>    </a:t>
            </a:r>
          </a:p>
          <a:p>
            <a:pPr>
              <a:lnSpc>
                <a:spcPct val="80000"/>
              </a:lnSpc>
              <a:buFontTx/>
              <a:buNone/>
            </a:pPr>
            <a:r>
              <a:rPr lang="en-US" altLang="en-US" sz="2000" b="1"/>
              <a:t>            	        Y	   Z	             /   \</a:t>
            </a:r>
          </a:p>
          <a:p>
            <a:pPr>
              <a:lnSpc>
                <a:spcPct val="80000"/>
              </a:lnSpc>
              <a:buFontTx/>
              <a:buNone/>
            </a:pPr>
            <a:r>
              <a:rPr lang="en-US" altLang="en-US" sz="2000" b="1"/>
              <a:t>				            /     \</a:t>
            </a:r>
          </a:p>
          <a:p>
            <a:pPr>
              <a:lnSpc>
                <a:spcPct val="80000"/>
              </a:lnSpc>
              <a:buFontTx/>
              <a:buNone/>
            </a:pPr>
            <a:r>
              <a:rPr lang="en-US" altLang="en-US" sz="2000" b="1"/>
              <a:t>				           N     P</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CEEE270-C83D-1D22-729B-DF40D2AB1731}"/>
              </a:ext>
            </a:extLst>
          </p:cNvPr>
          <p:cNvSpPr>
            <a:spLocks noGrp="1" noChangeArrowheads="1"/>
          </p:cNvSpPr>
          <p:nvPr>
            <p:ph type="title"/>
          </p:nvPr>
        </p:nvSpPr>
        <p:spPr/>
        <p:txBody>
          <a:bodyPr/>
          <a:lstStyle/>
          <a:p>
            <a:r>
              <a:rPr lang="en-US" altLang="en-US"/>
              <a:t>Example – Parents and Siblings</a:t>
            </a:r>
          </a:p>
        </p:txBody>
      </p:sp>
      <p:sp>
        <p:nvSpPr>
          <p:cNvPr id="33795" name="Rectangle 3">
            <a:extLst>
              <a:ext uri="{FF2B5EF4-FFF2-40B4-BE49-F238E27FC236}">
                <a16:creationId xmlns:a16="http://schemas.microsoft.com/office/drawing/2014/main" id="{BC9D57FF-49B1-03CF-BDC0-78C111A73846}"/>
              </a:ext>
            </a:extLst>
          </p:cNvPr>
          <p:cNvSpPr>
            <a:spLocks noGrp="1" noChangeArrowheads="1"/>
          </p:cNvSpPr>
          <p:nvPr>
            <p:ph type="body" idx="1"/>
          </p:nvPr>
        </p:nvSpPr>
        <p:spPr>
          <a:xfrm>
            <a:off x="457200" y="1600200"/>
            <a:ext cx="8229600" cy="5021981"/>
          </a:xfrm>
        </p:spPr>
        <p:txBody>
          <a:bodyPr/>
          <a:lstStyle/>
          <a:p>
            <a:pPr>
              <a:lnSpc>
                <a:spcPct val="80000"/>
              </a:lnSpc>
              <a:buFontTx/>
              <a:buNone/>
            </a:pPr>
            <a:r>
              <a:rPr lang="en-US" altLang="en-US" sz="2000" b="1" dirty="0"/>
              <a:t>	Parents of the decedent and/or siblings or representatives of siblings of the decedent</a:t>
            </a:r>
            <a:r>
              <a:rPr lang="en-US" altLang="en-US" sz="2000" dirty="0"/>
              <a:t>  --- If U is survived by his father (F), mother (M), his siblings (R and S), and his predeceased brother's (T's) children (A and B), the naked ownership of U's estate is divided into thirds, with R and S taking one-third each and A and B representing their father T and sharing the other third. The naked ownership would be subject to the joint and successive usufruct in favor of F and M. </a:t>
            </a:r>
          </a:p>
          <a:p>
            <a:pPr>
              <a:lnSpc>
                <a:spcPct val="80000"/>
              </a:lnSpc>
              <a:buFontTx/>
              <a:buNone/>
            </a:pPr>
            <a:r>
              <a:rPr lang="en-US" altLang="en-US" sz="2000" dirty="0"/>
              <a:t>				  </a:t>
            </a:r>
            <a:r>
              <a:rPr lang="en-US" altLang="en-US" sz="2000" b="1" dirty="0"/>
              <a:t>F ----------------------M</a:t>
            </a:r>
          </a:p>
          <a:p>
            <a:pPr>
              <a:lnSpc>
                <a:spcPct val="80000"/>
              </a:lnSpc>
              <a:buFontTx/>
              <a:buNone/>
            </a:pPr>
            <a:r>
              <a:rPr lang="en-US" altLang="en-US" sz="2000" b="1" dirty="0"/>
              <a:t>				           /   |     |   \</a:t>
            </a:r>
          </a:p>
          <a:p>
            <a:pPr>
              <a:lnSpc>
                <a:spcPct val="80000"/>
              </a:lnSpc>
              <a:buFontTx/>
              <a:buNone/>
            </a:pPr>
            <a:r>
              <a:rPr lang="en-US" altLang="en-US" sz="2000" b="1" dirty="0"/>
              <a:t>				         /     |     |    \</a:t>
            </a:r>
          </a:p>
          <a:p>
            <a:pPr>
              <a:lnSpc>
                <a:spcPct val="80000"/>
              </a:lnSpc>
              <a:buFontTx/>
              <a:buNone/>
            </a:pPr>
            <a:r>
              <a:rPr lang="en-US" altLang="en-US" sz="2000" b="1" dirty="0"/>
              <a:t>				       R     S   </a:t>
            </a:r>
            <a:r>
              <a:rPr lang="en-US" altLang="en-US" sz="2000" b="1" dirty="0">
                <a:solidFill>
                  <a:srgbClr val="FF0000"/>
                </a:solidFill>
              </a:rPr>
              <a:t>T</a:t>
            </a:r>
            <a:r>
              <a:rPr lang="en-US" altLang="en-US" sz="2000" b="1" dirty="0"/>
              <a:t>    </a:t>
            </a:r>
            <a:r>
              <a:rPr lang="en-US" altLang="en-US" sz="2000" b="1" i="1" u="sng" dirty="0">
                <a:solidFill>
                  <a:srgbClr val="FF0000"/>
                </a:solidFill>
              </a:rPr>
              <a:t>U</a:t>
            </a:r>
          </a:p>
          <a:p>
            <a:pPr>
              <a:lnSpc>
                <a:spcPct val="80000"/>
              </a:lnSpc>
              <a:buFontTx/>
              <a:buNone/>
            </a:pPr>
            <a:r>
              <a:rPr lang="en-US" altLang="en-US" sz="2000" b="1" dirty="0"/>
              <a:t>					      /   \</a:t>
            </a:r>
          </a:p>
          <a:p>
            <a:pPr>
              <a:lnSpc>
                <a:spcPct val="80000"/>
              </a:lnSpc>
              <a:buFontTx/>
              <a:buNone/>
            </a:pPr>
            <a:r>
              <a:rPr lang="en-US" altLang="en-US" sz="2000" b="1" dirty="0"/>
              <a:t>					    A    B</a:t>
            </a:r>
          </a:p>
          <a:p>
            <a:pPr>
              <a:lnSpc>
                <a:spcPct val="80000"/>
              </a:lnSpc>
              <a:buFontTx/>
              <a:buNone/>
            </a:pPr>
            <a:endParaRPr lang="en-US" altLang="en-US" sz="2000" b="1" dirty="0"/>
          </a:p>
          <a:p>
            <a:pPr>
              <a:lnSpc>
                <a:spcPct val="80000"/>
              </a:lnSpc>
              <a:buNone/>
            </a:pPr>
            <a:r>
              <a:rPr lang="en-US" altLang="en-US" sz="2000" b="1" dirty="0"/>
              <a:t>NOTE: If F and M are divorced, their joint usufruct may be unworkable, so some form of settlement may be necessary</a:t>
            </a:r>
          </a:p>
          <a:p>
            <a:pPr>
              <a:lnSpc>
                <a:spcPct val="80000"/>
              </a:lnSpc>
              <a:buFontTx/>
              <a:buNone/>
            </a:pPr>
            <a:endParaRPr lang="en-US" altLang="en-US" sz="20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536C8BF-CCFE-D33C-FF8F-46AAF2FDC06B}"/>
              </a:ext>
            </a:extLst>
          </p:cNvPr>
          <p:cNvSpPr>
            <a:spLocks noGrp="1" noChangeArrowheads="1"/>
          </p:cNvSpPr>
          <p:nvPr>
            <p:ph type="title"/>
          </p:nvPr>
        </p:nvSpPr>
        <p:spPr/>
        <p:txBody>
          <a:bodyPr/>
          <a:lstStyle/>
          <a:p>
            <a:r>
              <a:rPr lang="en-US" altLang="en-US"/>
              <a:t>Example – Parents Only</a:t>
            </a:r>
          </a:p>
        </p:txBody>
      </p:sp>
      <p:sp>
        <p:nvSpPr>
          <p:cNvPr id="34819" name="Rectangle 3">
            <a:extLst>
              <a:ext uri="{FF2B5EF4-FFF2-40B4-BE49-F238E27FC236}">
                <a16:creationId xmlns:a16="http://schemas.microsoft.com/office/drawing/2014/main" id="{5CFAC96F-97F1-6BBF-57A8-941E2640946D}"/>
              </a:ext>
            </a:extLst>
          </p:cNvPr>
          <p:cNvSpPr>
            <a:spLocks noGrp="1" noChangeArrowheads="1"/>
          </p:cNvSpPr>
          <p:nvPr>
            <p:ph type="body" idx="1"/>
          </p:nvPr>
        </p:nvSpPr>
        <p:spPr/>
        <p:txBody>
          <a:bodyPr/>
          <a:lstStyle/>
          <a:p>
            <a:pPr>
              <a:lnSpc>
                <a:spcPct val="80000"/>
              </a:lnSpc>
              <a:buFontTx/>
              <a:buNone/>
            </a:pPr>
            <a:r>
              <a:rPr lang="en-US" altLang="en-US" sz="2800" b="1" dirty="0"/>
              <a:t>	Parents of the decedent </a:t>
            </a:r>
            <a:r>
              <a:rPr lang="en-US" altLang="en-US" sz="2800" dirty="0"/>
              <a:t>--- If U is survived by his father (F) and mother (M) only, they get full ownership</a:t>
            </a:r>
          </a:p>
          <a:p>
            <a:pPr>
              <a:lnSpc>
                <a:spcPct val="80000"/>
              </a:lnSpc>
              <a:buFontTx/>
              <a:buNone/>
            </a:pPr>
            <a:r>
              <a:rPr lang="en-US" altLang="en-US" sz="2800" dirty="0"/>
              <a:t>				  </a:t>
            </a:r>
            <a:r>
              <a:rPr lang="en-US" altLang="en-US" sz="2800" b="1" dirty="0"/>
              <a:t>F ----------------------M</a:t>
            </a:r>
          </a:p>
          <a:p>
            <a:pPr>
              <a:lnSpc>
                <a:spcPct val="80000"/>
              </a:lnSpc>
              <a:buFontTx/>
              <a:buNone/>
            </a:pPr>
            <a:r>
              <a:rPr lang="en-US" altLang="en-US" sz="2800" b="1" dirty="0"/>
              <a:t>				           /   |     |   \</a:t>
            </a:r>
          </a:p>
          <a:p>
            <a:pPr>
              <a:lnSpc>
                <a:spcPct val="80000"/>
              </a:lnSpc>
              <a:buFontTx/>
              <a:buNone/>
            </a:pPr>
            <a:r>
              <a:rPr lang="en-US" altLang="en-US" sz="2800" b="1" dirty="0"/>
              <a:t>				         /     |     |    \</a:t>
            </a:r>
          </a:p>
          <a:p>
            <a:pPr>
              <a:lnSpc>
                <a:spcPct val="80000"/>
              </a:lnSpc>
              <a:buFontTx/>
              <a:buNone/>
            </a:pPr>
            <a:r>
              <a:rPr lang="en-US" altLang="en-US" sz="2800" b="1" dirty="0"/>
              <a:t>				       </a:t>
            </a:r>
            <a:r>
              <a:rPr lang="en-US" altLang="en-US" sz="2800" b="1" dirty="0">
                <a:solidFill>
                  <a:srgbClr val="FF0000"/>
                </a:solidFill>
              </a:rPr>
              <a:t>R</a:t>
            </a:r>
            <a:r>
              <a:rPr lang="en-US" altLang="en-US" sz="2800" b="1" dirty="0"/>
              <a:t>     </a:t>
            </a:r>
            <a:r>
              <a:rPr lang="en-US" altLang="en-US" sz="2800" b="1" dirty="0">
                <a:solidFill>
                  <a:srgbClr val="FF0000"/>
                </a:solidFill>
              </a:rPr>
              <a:t>S</a:t>
            </a:r>
            <a:r>
              <a:rPr lang="en-US" altLang="en-US" sz="2800" b="1" dirty="0"/>
              <a:t>   </a:t>
            </a:r>
            <a:r>
              <a:rPr lang="en-US" altLang="en-US" sz="2800" b="1" dirty="0">
                <a:solidFill>
                  <a:srgbClr val="FF0000"/>
                </a:solidFill>
              </a:rPr>
              <a:t>T</a:t>
            </a:r>
            <a:r>
              <a:rPr lang="en-US" altLang="en-US" sz="2800" b="1" dirty="0"/>
              <a:t>    </a:t>
            </a:r>
            <a:r>
              <a:rPr lang="en-US" altLang="en-US" sz="2800" b="1" i="1" u="sng" dirty="0">
                <a:solidFill>
                  <a:srgbClr val="FF0000"/>
                </a:solidFill>
              </a:rPr>
              <a:t>U</a:t>
            </a:r>
          </a:p>
          <a:p>
            <a:pPr>
              <a:lnSpc>
                <a:spcPct val="80000"/>
              </a:lnSpc>
              <a:buFontTx/>
              <a:buNone/>
            </a:pPr>
            <a:r>
              <a:rPr lang="en-US" altLang="en-US" sz="2800" b="1" dirty="0">
                <a:solidFill>
                  <a:srgbClr val="FF0000"/>
                </a:solidFill>
              </a:rPr>
              <a:t>	</a:t>
            </a:r>
            <a:r>
              <a:rPr lang="en-US" altLang="en-US" sz="2800" b="1" dirty="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0DD02DA-225E-5BE3-1944-3AC527C9D27F}"/>
              </a:ext>
            </a:extLst>
          </p:cNvPr>
          <p:cNvSpPr>
            <a:spLocks noGrp="1" noChangeArrowheads="1"/>
          </p:cNvSpPr>
          <p:nvPr>
            <p:ph type="title"/>
          </p:nvPr>
        </p:nvSpPr>
        <p:spPr/>
        <p:txBody>
          <a:bodyPr/>
          <a:lstStyle/>
          <a:p>
            <a:r>
              <a:rPr lang="en-US" altLang="en-US" sz="4000"/>
              <a:t>Example – Siblings / Descendants of Siblings</a:t>
            </a:r>
          </a:p>
        </p:txBody>
      </p:sp>
      <p:sp>
        <p:nvSpPr>
          <p:cNvPr id="35843" name="Rectangle 3">
            <a:extLst>
              <a:ext uri="{FF2B5EF4-FFF2-40B4-BE49-F238E27FC236}">
                <a16:creationId xmlns:a16="http://schemas.microsoft.com/office/drawing/2014/main" id="{01AB252F-74F8-C9BA-7B02-C2D3AF2B1112}"/>
              </a:ext>
            </a:extLst>
          </p:cNvPr>
          <p:cNvSpPr>
            <a:spLocks noGrp="1" noChangeArrowheads="1"/>
          </p:cNvSpPr>
          <p:nvPr>
            <p:ph type="body" idx="1"/>
          </p:nvPr>
        </p:nvSpPr>
        <p:spPr/>
        <p:txBody>
          <a:bodyPr/>
          <a:lstStyle/>
          <a:p>
            <a:pPr>
              <a:lnSpc>
                <a:spcPct val="80000"/>
              </a:lnSpc>
              <a:buFontTx/>
              <a:buNone/>
            </a:pPr>
            <a:r>
              <a:rPr lang="en-US" altLang="en-US" sz="2800"/>
              <a:t>	If U dies leaving only R, S and T's children (A and B), then R, S, A and B succeed in full ownership. R and S take one-third each (by heads) and A and B take one-sixth each (by roots) as representatives of T.</a:t>
            </a:r>
            <a:endParaRPr lang="en-US" altLang="en-US" sz="2800" b="1"/>
          </a:p>
          <a:p>
            <a:pPr>
              <a:lnSpc>
                <a:spcPct val="80000"/>
              </a:lnSpc>
              <a:buFontTx/>
              <a:buNone/>
            </a:pPr>
            <a:r>
              <a:rPr lang="en-US" altLang="en-US" sz="2800" b="1"/>
              <a:t>				  </a:t>
            </a:r>
            <a:r>
              <a:rPr lang="en-US" altLang="en-US" sz="2800" b="1">
                <a:solidFill>
                  <a:srgbClr val="FF0000"/>
                </a:solidFill>
              </a:rPr>
              <a:t>F</a:t>
            </a:r>
            <a:r>
              <a:rPr lang="en-US" altLang="en-US" sz="2800" b="1"/>
              <a:t> ---------------------- </a:t>
            </a:r>
            <a:r>
              <a:rPr lang="en-US" altLang="en-US" sz="2800" b="1">
                <a:solidFill>
                  <a:srgbClr val="FF0000"/>
                </a:solidFill>
              </a:rPr>
              <a:t>M</a:t>
            </a:r>
          </a:p>
          <a:p>
            <a:pPr>
              <a:lnSpc>
                <a:spcPct val="80000"/>
              </a:lnSpc>
              <a:buFontTx/>
              <a:buNone/>
            </a:pPr>
            <a:r>
              <a:rPr lang="en-US" altLang="en-US" sz="2800" b="1"/>
              <a:t>				           /   |     |  \</a:t>
            </a:r>
          </a:p>
          <a:p>
            <a:pPr>
              <a:lnSpc>
                <a:spcPct val="80000"/>
              </a:lnSpc>
              <a:buFontTx/>
              <a:buNone/>
            </a:pPr>
            <a:r>
              <a:rPr lang="en-US" altLang="en-US" sz="2800" b="1"/>
              <a:t>				        	 /    |     |   \</a:t>
            </a:r>
          </a:p>
          <a:p>
            <a:pPr>
              <a:lnSpc>
                <a:spcPct val="80000"/>
              </a:lnSpc>
              <a:buFontTx/>
              <a:buNone/>
            </a:pPr>
            <a:r>
              <a:rPr lang="en-US" altLang="en-US" sz="2800" b="1"/>
              <a:t>				       R     S   </a:t>
            </a:r>
            <a:r>
              <a:rPr lang="en-US" altLang="en-US" sz="2800" b="1">
                <a:solidFill>
                  <a:srgbClr val="FF0000"/>
                </a:solidFill>
              </a:rPr>
              <a:t>T</a:t>
            </a:r>
            <a:r>
              <a:rPr lang="en-US" altLang="en-US" sz="2800" b="1"/>
              <a:t>    </a:t>
            </a:r>
            <a:r>
              <a:rPr lang="en-US" altLang="en-US" sz="2800" b="1" i="1" u="sng">
                <a:solidFill>
                  <a:srgbClr val="FF0000"/>
                </a:solidFill>
              </a:rPr>
              <a:t>U</a:t>
            </a:r>
          </a:p>
          <a:p>
            <a:pPr>
              <a:lnSpc>
                <a:spcPct val="80000"/>
              </a:lnSpc>
              <a:buFontTx/>
              <a:buNone/>
            </a:pPr>
            <a:r>
              <a:rPr lang="en-US" altLang="en-US" sz="2800" b="1"/>
              <a:t>						 /  \</a:t>
            </a:r>
          </a:p>
          <a:p>
            <a:pPr>
              <a:lnSpc>
                <a:spcPct val="80000"/>
              </a:lnSpc>
              <a:buFontTx/>
              <a:buNone/>
            </a:pPr>
            <a:r>
              <a:rPr lang="en-US" altLang="en-US" sz="2800" b="1"/>
              <a:t>          			        A    B</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491191C-E00E-0E06-8C61-067BEE4BC246}"/>
              </a:ext>
            </a:extLst>
          </p:cNvPr>
          <p:cNvSpPr>
            <a:spLocks noGrp="1" noChangeArrowheads="1"/>
          </p:cNvSpPr>
          <p:nvPr>
            <p:ph type="title"/>
          </p:nvPr>
        </p:nvSpPr>
        <p:spPr/>
        <p:txBody>
          <a:bodyPr/>
          <a:lstStyle/>
          <a:p>
            <a:r>
              <a:rPr lang="en-US" altLang="en-US"/>
              <a:t>IMPORTANT DEFINITIONS</a:t>
            </a:r>
          </a:p>
        </p:txBody>
      </p:sp>
      <p:sp>
        <p:nvSpPr>
          <p:cNvPr id="8195" name="Rectangle 3">
            <a:extLst>
              <a:ext uri="{FF2B5EF4-FFF2-40B4-BE49-F238E27FC236}">
                <a16:creationId xmlns:a16="http://schemas.microsoft.com/office/drawing/2014/main" id="{94283770-368E-2EB3-F5E0-2571FDBF7055}"/>
              </a:ext>
            </a:extLst>
          </p:cNvPr>
          <p:cNvSpPr>
            <a:spLocks noGrp="1" noChangeArrowheads="1"/>
          </p:cNvSpPr>
          <p:nvPr>
            <p:ph type="body" idx="1"/>
          </p:nvPr>
        </p:nvSpPr>
        <p:spPr/>
        <p:txBody>
          <a:bodyPr/>
          <a:lstStyle/>
          <a:p>
            <a:r>
              <a:rPr lang="en-US" altLang="en-US"/>
              <a:t>Intestate – Decedent died without a valid last will and testament</a:t>
            </a:r>
          </a:p>
          <a:p>
            <a:r>
              <a:rPr lang="en-US" altLang="en-US"/>
              <a:t>Testate – Decedent did have a valid last will and testament</a:t>
            </a:r>
          </a:p>
          <a:p>
            <a:r>
              <a:rPr lang="en-US" altLang="en-US"/>
              <a:t>Heir – One who is entitled to receive in an intestate decedent’s succession</a:t>
            </a:r>
          </a:p>
          <a:p>
            <a:r>
              <a:rPr lang="en-US" altLang="en-US"/>
              <a:t>Legatee – One who is named in a last will and testament to take in the succession</a:t>
            </a:r>
          </a:p>
        </p:txBody>
      </p:sp>
      <p:sp>
        <p:nvSpPr>
          <p:cNvPr id="8196" name="Rectangle 4">
            <a:extLst>
              <a:ext uri="{FF2B5EF4-FFF2-40B4-BE49-F238E27FC236}">
                <a16:creationId xmlns:a16="http://schemas.microsoft.com/office/drawing/2014/main" id="{725D721E-F67B-5654-DA36-7919522627CC}"/>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a:extLst>
              <a:ext uri="{FF2B5EF4-FFF2-40B4-BE49-F238E27FC236}">
                <a16:creationId xmlns:a16="http://schemas.microsoft.com/office/drawing/2014/main" id="{BE62D493-B42E-8670-0189-A142F5073C57}"/>
              </a:ext>
            </a:extLst>
          </p:cNvPr>
          <p:cNvSpPr>
            <a:spLocks noGrp="1" noChangeArrowheads="1"/>
          </p:cNvSpPr>
          <p:nvPr>
            <p:ph type="title"/>
          </p:nvPr>
        </p:nvSpPr>
        <p:spPr/>
        <p:txBody>
          <a:bodyPr/>
          <a:lstStyle/>
          <a:p>
            <a:r>
              <a:rPr lang="en-US" altLang="en-US"/>
              <a:t>Half Siblings</a:t>
            </a:r>
          </a:p>
        </p:txBody>
      </p:sp>
      <p:sp>
        <p:nvSpPr>
          <p:cNvPr id="36870" name="Rectangle 6">
            <a:extLst>
              <a:ext uri="{FF2B5EF4-FFF2-40B4-BE49-F238E27FC236}">
                <a16:creationId xmlns:a16="http://schemas.microsoft.com/office/drawing/2014/main" id="{5FE193C3-3F6F-29CB-5C82-1685BFFE27DE}"/>
              </a:ext>
            </a:extLst>
          </p:cNvPr>
          <p:cNvSpPr>
            <a:spLocks noGrp="1" noChangeArrowheads="1"/>
          </p:cNvSpPr>
          <p:nvPr>
            <p:ph type="body" idx="1"/>
          </p:nvPr>
        </p:nvSpPr>
        <p:spPr/>
        <p:txBody>
          <a:bodyPr/>
          <a:lstStyle/>
          <a:p>
            <a:r>
              <a:rPr lang="en-US" altLang="en-US"/>
              <a:t>The estate is divided into two equal portions, a paternal share and a maternal share. The full brothers and sisters take from both portions since they are related to the deceased in both lines, while the siblings of half blood take either in the paternal or in the maternal lines depending on their relationship to the deceased.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9F2606A6-7A80-798D-C2E2-DC2F2D9B778D}"/>
              </a:ext>
            </a:extLst>
          </p:cNvPr>
          <p:cNvSpPr>
            <a:spLocks noGrp="1" noChangeArrowheads="1"/>
          </p:cNvSpPr>
          <p:nvPr>
            <p:ph type="title"/>
          </p:nvPr>
        </p:nvSpPr>
        <p:spPr/>
        <p:txBody>
          <a:bodyPr/>
          <a:lstStyle/>
          <a:p>
            <a:r>
              <a:rPr lang="en-US" altLang="en-US" sz="3600"/>
              <a:t>EXAMPLE – Half Siblings</a:t>
            </a:r>
          </a:p>
        </p:txBody>
      </p:sp>
      <p:sp>
        <p:nvSpPr>
          <p:cNvPr id="39939" name="Rectangle 3">
            <a:extLst>
              <a:ext uri="{FF2B5EF4-FFF2-40B4-BE49-F238E27FC236}">
                <a16:creationId xmlns:a16="http://schemas.microsoft.com/office/drawing/2014/main" id="{76714A3F-9458-33DF-4247-51D7BED00007}"/>
              </a:ext>
            </a:extLst>
          </p:cNvPr>
          <p:cNvSpPr>
            <a:spLocks noGrp="1" noChangeArrowheads="1"/>
          </p:cNvSpPr>
          <p:nvPr>
            <p:ph type="body" idx="1"/>
          </p:nvPr>
        </p:nvSpPr>
        <p:spPr/>
        <p:txBody>
          <a:bodyPr/>
          <a:lstStyle/>
          <a:p>
            <a:pPr>
              <a:lnSpc>
                <a:spcPct val="90000"/>
              </a:lnSpc>
            </a:pPr>
            <a:r>
              <a:rPr lang="en-US" altLang="en-US" sz="2400"/>
              <a:t>Suppose X marries Y and they have three children (M, N and P). Before marrying X, Y had been married to Z, and they had two children (R and S). The marriage of Y and Z ended in divorce. After the marriage of X and Y, spouse Y dies and X marries Q and has a child (F). Then N dies. M has predeceased N, and M has two children (A and B). The estate of N will be divided as follows: X, the surviving parent, is entitled to a usufruct of N’s estate under Article 891. The naked ownership will then be divided among the brothers and sisters or their representatives.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BB75374A-B160-44AF-9D72-685C99971EC1}"/>
              </a:ext>
            </a:extLst>
          </p:cNvPr>
          <p:cNvSpPr>
            <a:spLocks noGrp="1" noChangeArrowheads="1"/>
          </p:cNvSpPr>
          <p:nvPr>
            <p:ph type="title"/>
          </p:nvPr>
        </p:nvSpPr>
        <p:spPr/>
        <p:txBody>
          <a:bodyPr/>
          <a:lstStyle/>
          <a:p>
            <a:r>
              <a:rPr lang="en-US" altLang="en-US" dirty="0"/>
              <a:t>EXAMPLE – Half Siblings</a:t>
            </a:r>
          </a:p>
        </p:txBody>
      </p:sp>
      <p:sp>
        <p:nvSpPr>
          <p:cNvPr id="40963" name="Rectangle 3">
            <a:extLst>
              <a:ext uri="{FF2B5EF4-FFF2-40B4-BE49-F238E27FC236}">
                <a16:creationId xmlns:a16="http://schemas.microsoft.com/office/drawing/2014/main" id="{0498EA9C-156C-1E45-4FC1-9A3F5B9C61BD}"/>
              </a:ext>
            </a:extLst>
          </p:cNvPr>
          <p:cNvSpPr>
            <a:spLocks noGrp="1" noChangeArrowheads="1"/>
          </p:cNvSpPr>
          <p:nvPr>
            <p:ph type="body" idx="1"/>
          </p:nvPr>
        </p:nvSpPr>
        <p:spPr>
          <a:xfrm>
            <a:off x="409073" y="1609825"/>
            <a:ext cx="8229600" cy="4525963"/>
          </a:xfrm>
        </p:spPr>
        <p:txBody>
          <a:bodyPr/>
          <a:lstStyle/>
          <a:p>
            <a:pPr>
              <a:lnSpc>
                <a:spcPct val="80000"/>
              </a:lnSpc>
              <a:buFontTx/>
              <a:buNone/>
            </a:pPr>
            <a:r>
              <a:rPr lang="en-US" altLang="en-US" sz="900" dirty="0"/>
              <a:t>1</a:t>
            </a:r>
            <a:r>
              <a:rPr lang="en-US" altLang="en-US" sz="900" baseline="30000" dirty="0"/>
              <a:t>st</a:t>
            </a:r>
            <a:r>
              <a:rPr lang="en-US" altLang="en-US" sz="900" dirty="0"/>
              <a:t> divide the estate so that one-half goes in naked ownership to those sharing a mother with N and one-half to those sharing a father with N. </a:t>
            </a:r>
          </a:p>
          <a:p>
            <a:pPr>
              <a:lnSpc>
                <a:spcPct val="80000"/>
              </a:lnSpc>
              <a:buFontTx/>
              <a:buNone/>
            </a:pPr>
            <a:r>
              <a:rPr lang="en-US" altLang="en-US" sz="900" dirty="0"/>
              <a:t>The maternal half is divided by four. from the mother’s side, R receives one-quarter of the maternal one-half, or one-eighth. The same applies to </a:t>
            </a:r>
          </a:p>
          <a:p>
            <a:pPr>
              <a:lnSpc>
                <a:spcPct val="80000"/>
              </a:lnSpc>
              <a:buFontTx/>
              <a:buNone/>
            </a:pPr>
            <a:r>
              <a:rPr lang="en-US" altLang="en-US" sz="900" dirty="0"/>
              <a:t>S, A and B as representatives of M, and P. </a:t>
            </a:r>
          </a:p>
          <a:p>
            <a:pPr>
              <a:lnSpc>
                <a:spcPct val="80000"/>
              </a:lnSpc>
              <a:buFontTx/>
              <a:buNone/>
            </a:pPr>
            <a:r>
              <a:rPr lang="en-US" altLang="en-US" sz="900" dirty="0"/>
              <a:t>The paternal half is divided by three. From the paternal side, A and B (as representatives of M) share one-third of the paternal one-half, or one-</a:t>
            </a:r>
          </a:p>
          <a:p>
            <a:pPr>
              <a:lnSpc>
                <a:spcPct val="80000"/>
              </a:lnSpc>
              <a:buFontTx/>
              <a:buNone/>
            </a:pPr>
            <a:r>
              <a:rPr lang="en-US" altLang="en-US" sz="900" dirty="0"/>
              <a:t>sixth. P and F each receive one-third of the paternal one-half, or one-sixth. </a:t>
            </a:r>
          </a:p>
          <a:p>
            <a:pPr>
              <a:lnSpc>
                <a:spcPct val="80000"/>
              </a:lnSpc>
              <a:buFontTx/>
              <a:buNone/>
            </a:pPr>
            <a:r>
              <a:rPr lang="en-US" altLang="en-US" sz="900" dirty="0"/>
              <a:t>R, taking only from his mother’s side, receives one-eighth. The same applies to S. </a:t>
            </a:r>
          </a:p>
          <a:p>
            <a:pPr>
              <a:lnSpc>
                <a:spcPct val="80000"/>
              </a:lnSpc>
              <a:buFontTx/>
              <a:buNone/>
            </a:pPr>
            <a:r>
              <a:rPr lang="en-US" altLang="en-US" sz="900" dirty="0"/>
              <a:t>A and B (as representatives of M) are related to N in the whole blood. They therefore receive from both maternal and paternal lines, one-eighth </a:t>
            </a:r>
          </a:p>
          <a:p>
            <a:pPr>
              <a:lnSpc>
                <a:spcPct val="80000"/>
              </a:lnSpc>
              <a:buFontTx/>
              <a:buNone/>
            </a:pPr>
            <a:r>
              <a:rPr lang="en-US" altLang="en-US" sz="900" dirty="0"/>
              <a:t>from the maternal and one-sixth from the paternal, or seven forty-eighths each. </a:t>
            </a:r>
          </a:p>
          <a:p>
            <a:pPr>
              <a:lnSpc>
                <a:spcPct val="80000"/>
              </a:lnSpc>
              <a:buFontTx/>
              <a:buNone/>
            </a:pPr>
            <a:r>
              <a:rPr lang="en-US" altLang="en-US" sz="900" dirty="0"/>
              <a:t>P also receives a total of seven twenty-fourths when his amounts from the maternal and paternal lines are added together. </a:t>
            </a:r>
          </a:p>
          <a:p>
            <a:pPr>
              <a:lnSpc>
                <a:spcPct val="80000"/>
              </a:lnSpc>
              <a:buFontTx/>
              <a:buNone/>
            </a:pPr>
            <a:r>
              <a:rPr lang="en-US" altLang="en-US" sz="900" dirty="0"/>
              <a:t>F, taking only from the paternal side, gets only one-sixth.</a:t>
            </a:r>
          </a:p>
          <a:p>
            <a:pPr>
              <a:lnSpc>
                <a:spcPct val="80000"/>
              </a:lnSpc>
              <a:buFontTx/>
              <a:buNone/>
            </a:pPr>
            <a:endParaRPr lang="en-US" altLang="en-US" sz="900" dirty="0"/>
          </a:p>
          <a:p>
            <a:pPr>
              <a:lnSpc>
                <a:spcPct val="80000"/>
              </a:lnSpc>
              <a:buFontTx/>
              <a:buNone/>
            </a:pPr>
            <a:endParaRPr lang="en-US" altLang="en-US" sz="900" dirty="0"/>
          </a:p>
          <a:p>
            <a:pPr>
              <a:lnSpc>
                <a:spcPct val="80000"/>
              </a:lnSpc>
              <a:buFontTx/>
              <a:buNone/>
            </a:pPr>
            <a:endParaRPr lang="en-US" altLang="en-US" sz="900" dirty="0"/>
          </a:p>
          <a:p>
            <a:pPr>
              <a:lnSpc>
                <a:spcPct val="80000"/>
              </a:lnSpc>
              <a:buFontTx/>
              <a:buNone/>
            </a:pPr>
            <a:endParaRPr lang="en-US" altLang="en-US" sz="900" dirty="0"/>
          </a:p>
          <a:p>
            <a:pPr>
              <a:lnSpc>
                <a:spcPct val="80000"/>
              </a:lnSpc>
              <a:buFontTx/>
              <a:buNone/>
            </a:pPr>
            <a:endParaRPr lang="en-US" altLang="en-US" sz="1000" dirty="0"/>
          </a:p>
          <a:p>
            <a:pPr>
              <a:lnSpc>
                <a:spcPct val="80000"/>
              </a:lnSpc>
              <a:buFontTx/>
              <a:buNone/>
            </a:pPr>
            <a:endParaRPr lang="en-US" altLang="en-US" sz="800" b="1" dirty="0"/>
          </a:p>
          <a:p>
            <a:pPr>
              <a:lnSpc>
                <a:spcPct val="80000"/>
              </a:lnSpc>
              <a:buFontTx/>
              <a:buNone/>
            </a:pPr>
            <a:r>
              <a:rPr lang="en-US" altLang="en-US" sz="800" b="1" dirty="0"/>
              <a:t>	           Divorce      (N’s Mom)     Widowed     (N’s Dad)     Married</a:t>
            </a:r>
          </a:p>
          <a:p>
            <a:pPr>
              <a:lnSpc>
                <a:spcPct val="80000"/>
              </a:lnSpc>
              <a:buFontTx/>
              <a:buNone/>
            </a:pPr>
            <a:r>
              <a:rPr lang="en-US" altLang="en-US" sz="800" b="1" dirty="0"/>
              <a:t>	Z ----------------------------- </a:t>
            </a:r>
            <a:r>
              <a:rPr lang="en-US" altLang="en-US" sz="800" b="1" dirty="0">
                <a:solidFill>
                  <a:srgbClr val="FF0000"/>
                </a:solidFill>
              </a:rPr>
              <a:t>Y</a:t>
            </a:r>
            <a:r>
              <a:rPr lang="en-US" altLang="en-US" sz="800" b="1" dirty="0"/>
              <a:t> ------------------------------ X --------------------------------- Q</a:t>
            </a:r>
          </a:p>
          <a:p>
            <a:pPr>
              <a:lnSpc>
                <a:spcPct val="80000"/>
              </a:lnSpc>
              <a:buFontTx/>
              <a:buNone/>
            </a:pPr>
            <a:r>
              <a:rPr lang="en-US" altLang="en-US" sz="800" b="1" dirty="0"/>
              <a:t>	                 /   \	   /   |  \		|</a:t>
            </a:r>
          </a:p>
          <a:p>
            <a:pPr>
              <a:lnSpc>
                <a:spcPct val="80000"/>
              </a:lnSpc>
              <a:buFontTx/>
              <a:buNone/>
            </a:pPr>
            <a:r>
              <a:rPr lang="en-US" altLang="en-US" sz="800" b="1" dirty="0"/>
              <a:t>	                /      \                             /     |    \		|</a:t>
            </a:r>
          </a:p>
          <a:p>
            <a:pPr>
              <a:lnSpc>
                <a:spcPct val="80000"/>
              </a:lnSpc>
              <a:buFontTx/>
              <a:buNone/>
            </a:pPr>
            <a:r>
              <a:rPr lang="en-US" altLang="en-US" sz="800" b="1" dirty="0"/>
              <a:t>	             R        S                         </a:t>
            </a:r>
            <a:r>
              <a:rPr lang="en-US" altLang="en-US" sz="800" b="1" dirty="0">
                <a:solidFill>
                  <a:srgbClr val="FF0000"/>
                </a:solidFill>
              </a:rPr>
              <a:t>M</a:t>
            </a:r>
            <a:r>
              <a:rPr lang="en-US" altLang="en-US" sz="800" b="1" dirty="0"/>
              <a:t>    </a:t>
            </a:r>
            <a:r>
              <a:rPr lang="en-US" altLang="en-US" sz="800" b="1" i="1" u="sng" dirty="0">
                <a:solidFill>
                  <a:srgbClr val="FF0000"/>
                </a:solidFill>
              </a:rPr>
              <a:t>N</a:t>
            </a:r>
            <a:r>
              <a:rPr lang="en-US" altLang="en-US" sz="800" b="1" dirty="0">
                <a:solidFill>
                  <a:srgbClr val="FF0000"/>
                </a:solidFill>
              </a:rPr>
              <a:t> </a:t>
            </a:r>
            <a:r>
              <a:rPr lang="en-US" altLang="en-US" sz="800" b="1" dirty="0"/>
              <a:t>    P		F</a:t>
            </a:r>
          </a:p>
          <a:p>
            <a:pPr>
              <a:lnSpc>
                <a:spcPct val="80000"/>
              </a:lnSpc>
              <a:buFontTx/>
              <a:buNone/>
            </a:pPr>
            <a:r>
              <a:rPr lang="en-US" altLang="en-US" sz="800" b="1" dirty="0"/>
              <a:t>		                              /  \</a:t>
            </a:r>
          </a:p>
          <a:p>
            <a:pPr>
              <a:lnSpc>
                <a:spcPct val="80000"/>
              </a:lnSpc>
              <a:buFontTx/>
              <a:buNone/>
            </a:pPr>
            <a:r>
              <a:rPr lang="en-US" altLang="en-US" sz="800" b="1" dirty="0"/>
              <a:t>		                             /     \</a:t>
            </a:r>
          </a:p>
          <a:p>
            <a:pPr>
              <a:lnSpc>
                <a:spcPct val="80000"/>
              </a:lnSpc>
              <a:buFontTx/>
              <a:buNone/>
            </a:pPr>
            <a:r>
              <a:rPr lang="en-US" altLang="en-US" sz="800" b="1" dirty="0"/>
              <a:t>		                           A      B</a:t>
            </a:r>
          </a:p>
          <a:p>
            <a:pPr>
              <a:lnSpc>
                <a:spcPct val="80000"/>
              </a:lnSpc>
              <a:buFontTx/>
              <a:buNone/>
            </a:pPr>
            <a:endParaRPr lang="en-US" altLang="en-US" sz="800" b="1" dirty="0"/>
          </a:p>
          <a:p>
            <a:pPr>
              <a:lnSpc>
                <a:spcPct val="80000"/>
              </a:lnSpc>
              <a:buFontTx/>
              <a:buNone/>
            </a:pPr>
            <a:r>
              <a:rPr lang="en-US" altLang="en-US" sz="800" b="1" dirty="0"/>
              <a:t>	One-Half to maternal side             One-Half to paternal side							    |		|	TOTAL</a:t>
            </a:r>
          </a:p>
          <a:p>
            <a:pPr>
              <a:lnSpc>
                <a:spcPct val="80000"/>
              </a:lnSpc>
              <a:buFontTx/>
              <a:buNone/>
            </a:pPr>
            <a:r>
              <a:rPr lang="en-US" altLang="en-US" sz="800" b="1" dirty="0"/>
              <a:t>	R   ½  /  4 =  1/8	    | 		|	1/8</a:t>
            </a:r>
          </a:p>
          <a:p>
            <a:pPr>
              <a:lnSpc>
                <a:spcPct val="80000"/>
              </a:lnSpc>
              <a:buFontTx/>
              <a:buNone/>
            </a:pPr>
            <a:r>
              <a:rPr lang="en-US" altLang="en-US" sz="800" b="1" dirty="0"/>
              <a:t>	S    ½ /  4 =  1/8	    |		|	1/8</a:t>
            </a:r>
          </a:p>
          <a:p>
            <a:pPr>
              <a:lnSpc>
                <a:spcPct val="80000"/>
              </a:lnSpc>
              <a:buFontTx/>
              <a:buNone/>
            </a:pPr>
            <a:r>
              <a:rPr lang="en-US" altLang="en-US" sz="800" b="1" dirty="0"/>
              <a:t>	M(A&amp;B) ½ /  4 =  1/8	    |     M(A&amp;B) ½ / 3 =  1/6 	|	7/24	</a:t>
            </a:r>
          </a:p>
          <a:p>
            <a:pPr>
              <a:lnSpc>
                <a:spcPct val="80000"/>
              </a:lnSpc>
              <a:buFontTx/>
              <a:buNone/>
            </a:pPr>
            <a:r>
              <a:rPr lang="en-US" altLang="en-US" sz="800" b="1" dirty="0"/>
              <a:t>	P ½  /  4 =	1/8  	    |     P   ½  / 3 =  1/6 	|	7/24	</a:t>
            </a:r>
          </a:p>
          <a:p>
            <a:pPr>
              <a:lnSpc>
                <a:spcPct val="80000"/>
              </a:lnSpc>
              <a:buFontTx/>
              <a:buNone/>
            </a:pPr>
            <a:r>
              <a:rPr lang="en-US" altLang="en-US" sz="800" b="1" dirty="0"/>
              <a:t>			    |     F  ½  /  3 =  1/6	|	1/6</a:t>
            </a:r>
          </a:p>
          <a:p>
            <a:pPr>
              <a:lnSpc>
                <a:spcPct val="80000"/>
              </a:lnSpc>
            </a:pPr>
            <a:endParaRPr lang="en-US" altLang="en-US" sz="8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D95F5320-7274-3203-0733-F8B0687B4C82}"/>
              </a:ext>
            </a:extLst>
          </p:cNvPr>
          <p:cNvSpPr>
            <a:spLocks noGrp="1" noChangeArrowheads="1"/>
          </p:cNvSpPr>
          <p:nvPr>
            <p:ph type="title"/>
          </p:nvPr>
        </p:nvSpPr>
        <p:spPr/>
        <p:txBody>
          <a:bodyPr/>
          <a:lstStyle/>
          <a:p>
            <a:r>
              <a:rPr lang="en-US" altLang="en-US" sz="4000"/>
              <a:t>EXAMPLE – SURVIVING SPOUSE</a:t>
            </a:r>
          </a:p>
        </p:txBody>
      </p:sp>
      <p:sp>
        <p:nvSpPr>
          <p:cNvPr id="41987" name="Rectangle 3">
            <a:extLst>
              <a:ext uri="{FF2B5EF4-FFF2-40B4-BE49-F238E27FC236}">
                <a16:creationId xmlns:a16="http://schemas.microsoft.com/office/drawing/2014/main" id="{C7633C2B-2DE5-0782-58F8-09F42C4063A4}"/>
              </a:ext>
            </a:extLst>
          </p:cNvPr>
          <p:cNvSpPr>
            <a:spLocks noGrp="1" noChangeArrowheads="1"/>
          </p:cNvSpPr>
          <p:nvPr>
            <p:ph type="body" idx="1"/>
          </p:nvPr>
        </p:nvSpPr>
        <p:spPr/>
        <p:txBody>
          <a:bodyPr/>
          <a:lstStyle/>
          <a:p>
            <a:pPr>
              <a:lnSpc>
                <a:spcPct val="80000"/>
              </a:lnSpc>
              <a:buFontTx/>
              <a:buNone/>
            </a:pPr>
            <a:r>
              <a:rPr lang="en-US" altLang="en-US" sz="2000" b="1"/>
              <a:t>	Surviving spouse not judicially separated - </a:t>
            </a:r>
            <a:r>
              <a:rPr lang="en-US" altLang="en-US" sz="2000"/>
              <a:t>Article 894 states that “if the deceased leaves neither descendants, nor parents, nor brothers, sisters, or descendants from them, his spouse not judicially separated from him shall succeed to his separate property to the exclusion of other ascendants and other collaterals.”  Thus, even if a grandparent (A) or a cousin (C) in diagram below survives the decedent (W), her surviving spouse (H) inherits W's entire estate.</a:t>
            </a:r>
            <a:endParaRPr lang="en-US" altLang="en-US" sz="2000" b="1"/>
          </a:p>
          <a:p>
            <a:pPr>
              <a:lnSpc>
                <a:spcPct val="80000"/>
              </a:lnSpc>
              <a:buFontTx/>
              <a:buNone/>
            </a:pPr>
            <a:r>
              <a:rPr lang="en-US" altLang="en-US" sz="2000" b="1"/>
              <a:t>			</a:t>
            </a:r>
          </a:p>
          <a:p>
            <a:pPr>
              <a:lnSpc>
                <a:spcPct val="80000"/>
              </a:lnSpc>
              <a:buFontTx/>
              <a:buNone/>
            </a:pPr>
            <a:r>
              <a:rPr lang="en-US" altLang="en-US" sz="2000" b="1"/>
              <a:t>				            A</a:t>
            </a:r>
          </a:p>
          <a:p>
            <a:pPr>
              <a:lnSpc>
                <a:spcPct val="80000"/>
              </a:lnSpc>
              <a:buFontTx/>
              <a:buNone/>
            </a:pPr>
            <a:r>
              <a:rPr lang="en-US" altLang="en-US" sz="2000" b="1"/>
              <a:t>				           /   \</a:t>
            </a:r>
          </a:p>
          <a:p>
            <a:pPr>
              <a:lnSpc>
                <a:spcPct val="80000"/>
              </a:lnSpc>
              <a:buFontTx/>
              <a:buNone/>
            </a:pPr>
            <a:r>
              <a:rPr lang="en-US" altLang="en-US" sz="2000" b="1"/>
              <a:t>				          /      \</a:t>
            </a:r>
          </a:p>
          <a:p>
            <a:pPr>
              <a:lnSpc>
                <a:spcPct val="80000"/>
              </a:lnSpc>
              <a:buFontTx/>
              <a:buNone/>
            </a:pPr>
            <a:r>
              <a:rPr lang="en-US" altLang="en-US" sz="2000" b="1"/>
              <a:t>				        U       </a:t>
            </a:r>
            <a:r>
              <a:rPr lang="en-US" altLang="en-US" sz="2000" b="1">
                <a:solidFill>
                  <a:srgbClr val="FF0000"/>
                </a:solidFill>
              </a:rPr>
              <a:t>F</a:t>
            </a:r>
            <a:r>
              <a:rPr lang="en-US" altLang="en-US" sz="2000" b="1"/>
              <a:t> – </a:t>
            </a:r>
            <a:r>
              <a:rPr lang="en-US" altLang="en-US" sz="2000" b="1">
                <a:solidFill>
                  <a:srgbClr val="FF0000"/>
                </a:solidFill>
              </a:rPr>
              <a:t>M</a:t>
            </a:r>
          </a:p>
          <a:p>
            <a:pPr>
              <a:lnSpc>
                <a:spcPct val="80000"/>
              </a:lnSpc>
              <a:buFontTx/>
              <a:buNone/>
            </a:pPr>
            <a:r>
              <a:rPr lang="en-US" altLang="en-US" sz="2000" b="1"/>
              <a:t>			                     |            |</a:t>
            </a:r>
          </a:p>
          <a:p>
            <a:pPr>
              <a:lnSpc>
                <a:spcPct val="80000"/>
              </a:lnSpc>
              <a:buFontTx/>
              <a:buNone/>
            </a:pPr>
            <a:r>
              <a:rPr lang="en-US" altLang="en-US" sz="2000" b="1"/>
              <a:t>   			                     |            |     marriage</a:t>
            </a:r>
          </a:p>
          <a:p>
            <a:pPr>
              <a:lnSpc>
                <a:spcPct val="80000"/>
              </a:lnSpc>
              <a:buFontTx/>
              <a:buNone/>
            </a:pPr>
            <a:r>
              <a:rPr lang="en-US" altLang="en-US" sz="2000" b="1"/>
              <a:t>			                    C          </a:t>
            </a:r>
            <a:r>
              <a:rPr lang="en-US" altLang="en-US" sz="2000" b="1" i="1" u="sng">
                <a:solidFill>
                  <a:srgbClr val="FF0000"/>
                </a:solidFill>
              </a:rPr>
              <a:t>W</a:t>
            </a:r>
            <a:r>
              <a:rPr lang="en-US" altLang="en-US" sz="2000" b="1"/>
              <a:t> ------------------H</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E51FED9-9CB1-5182-A130-A79A44A8A3E1}"/>
              </a:ext>
            </a:extLst>
          </p:cNvPr>
          <p:cNvSpPr>
            <a:spLocks noGrp="1" noChangeArrowheads="1"/>
          </p:cNvSpPr>
          <p:nvPr>
            <p:ph type="title"/>
          </p:nvPr>
        </p:nvSpPr>
        <p:spPr/>
        <p:txBody>
          <a:bodyPr/>
          <a:lstStyle/>
          <a:p>
            <a:r>
              <a:rPr lang="en-US" altLang="en-US" sz="4000"/>
              <a:t>EXAMPLE – MORE REMOTE ASCENDANTS</a:t>
            </a:r>
          </a:p>
        </p:txBody>
      </p:sp>
      <p:sp>
        <p:nvSpPr>
          <p:cNvPr id="43011" name="Rectangle 3">
            <a:extLst>
              <a:ext uri="{FF2B5EF4-FFF2-40B4-BE49-F238E27FC236}">
                <a16:creationId xmlns:a16="http://schemas.microsoft.com/office/drawing/2014/main" id="{D08C3AF8-FFE0-009A-21C9-9D5B33E30F59}"/>
              </a:ext>
            </a:extLst>
          </p:cNvPr>
          <p:cNvSpPr>
            <a:spLocks noGrp="1" noChangeArrowheads="1"/>
          </p:cNvSpPr>
          <p:nvPr>
            <p:ph type="body" idx="1"/>
          </p:nvPr>
        </p:nvSpPr>
        <p:spPr/>
        <p:txBody>
          <a:bodyPr/>
          <a:lstStyle/>
          <a:p>
            <a:pPr>
              <a:lnSpc>
                <a:spcPct val="80000"/>
              </a:lnSpc>
              <a:buFontTx/>
              <a:buNone/>
            </a:pPr>
            <a:r>
              <a:rPr lang="en-US" altLang="en-US" sz="1400" b="1"/>
              <a:t>	Ascendants more remote than parents</a:t>
            </a:r>
            <a:r>
              <a:rPr lang="en-US" altLang="en-US" sz="1400"/>
              <a:t> - If there are ascendants in the paternal and maternal lines of the same degree, the property is divided into two equal portions and each line receives one-half of the estate. However, where the maternal and paternal ascendants are in different degrees, those in the nearest degree take all. Representation does not apply in the ascending line.  if X dies leaving a maternal grandmother (Y), a paternal grandmother (R) and grandfather (S), and a paternal great-grandmother (G), X's estate will be divided into two portions since there are grandparents in the same degree in each line. Y would receive one portion and R and S, the paternal grandparents, would receive the other portion. However, if R and S, the paternal grandparents, predeceased X, the maternal grandmother (Y), being the ascendant in the nearest degree, would take all, and G would get nothing.</a:t>
            </a:r>
          </a:p>
          <a:p>
            <a:pPr>
              <a:lnSpc>
                <a:spcPct val="80000"/>
              </a:lnSpc>
              <a:buFontTx/>
              <a:buNone/>
            </a:pPr>
            <a:endParaRPr lang="en-US" altLang="en-US" sz="1400" b="1"/>
          </a:p>
          <a:p>
            <a:pPr>
              <a:lnSpc>
                <a:spcPct val="80000"/>
              </a:lnSpc>
              <a:buFontTx/>
              <a:buNone/>
            </a:pPr>
            <a:r>
              <a:rPr lang="en-US" altLang="en-US" sz="1400" b="1"/>
              <a:t>					G		</a:t>
            </a:r>
          </a:p>
          <a:p>
            <a:pPr>
              <a:lnSpc>
                <a:spcPct val="80000"/>
              </a:lnSpc>
              <a:buFontTx/>
              <a:buNone/>
            </a:pPr>
            <a:r>
              <a:rPr lang="en-US" altLang="en-US" sz="1400" b="1"/>
              <a:t>				                  /</a:t>
            </a:r>
          </a:p>
          <a:p>
            <a:pPr>
              <a:lnSpc>
                <a:spcPct val="80000"/>
              </a:lnSpc>
              <a:buFontTx/>
              <a:buNone/>
            </a:pPr>
            <a:r>
              <a:rPr lang="en-US" altLang="en-US" sz="1400" b="1"/>
              <a:t>			 	                 /</a:t>
            </a:r>
          </a:p>
          <a:p>
            <a:pPr>
              <a:lnSpc>
                <a:spcPct val="80000"/>
              </a:lnSpc>
              <a:buFontTx/>
              <a:buNone/>
            </a:pPr>
            <a:r>
              <a:rPr lang="en-US" altLang="en-US" sz="1400" b="1"/>
              <a:t>				Y     R     S</a:t>
            </a:r>
          </a:p>
          <a:p>
            <a:pPr>
              <a:lnSpc>
                <a:spcPct val="80000"/>
              </a:lnSpc>
              <a:buFontTx/>
              <a:buNone/>
            </a:pPr>
            <a:r>
              <a:rPr lang="en-US" altLang="en-US" sz="1400" b="1"/>
              <a:t>				  \      \    /</a:t>
            </a:r>
          </a:p>
          <a:p>
            <a:pPr>
              <a:lnSpc>
                <a:spcPct val="80000"/>
              </a:lnSpc>
              <a:buFontTx/>
              <a:buNone/>
            </a:pPr>
            <a:r>
              <a:rPr lang="en-US" altLang="en-US" sz="1400" b="1"/>
              <a:t>				   \      \  /				      </a:t>
            </a:r>
          </a:p>
          <a:p>
            <a:pPr>
              <a:lnSpc>
                <a:spcPct val="80000"/>
              </a:lnSpc>
              <a:buFontTx/>
              <a:buNone/>
            </a:pPr>
            <a:r>
              <a:rPr lang="en-US" altLang="en-US" sz="1400" b="1"/>
              <a:t>				   </a:t>
            </a:r>
            <a:r>
              <a:rPr lang="en-US" altLang="en-US" sz="1400" b="1">
                <a:solidFill>
                  <a:srgbClr val="FF0000"/>
                </a:solidFill>
              </a:rPr>
              <a:t>M</a:t>
            </a:r>
            <a:r>
              <a:rPr lang="en-US" altLang="en-US" sz="1400" b="1"/>
              <a:t>     </a:t>
            </a:r>
            <a:r>
              <a:rPr lang="en-US" altLang="en-US" sz="1400" b="1">
                <a:solidFill>
                  <a:srgbClr val="FF0000"/>
                </a:solidFill>
              </a:rPr>
              <a:t>F</a:t>
            </a:r>
          </a:p>
          <a:p>
            <a:pPr>
              <a:lnSpc>
                <a:spcPct val="80000"/>
              </a:lnSpc>
              <a:buFontTx/>
              <a:buNone/>
            </a:pPr>
            <a:r>
              <a:rPr lang="en-US" altLang="en-US" sz="1400" b="1"/>
              <a:t>				     \     /</a:t>
            </a:r>
          </a:p>
          <a:p>
            <a:pPr>
              <a:lnSpc>
                <a:spcPct val="80000"/>
              </a:lnSpc>
              <a:buFontTx/>
              <a:buNone/>
            </a:pPr>
            <a:r>
              <a:rPr lang="en-US" altLang="en-US" sz="1400" b="1"/>
              <a:t>				      \   /</a:t>
            </a:r>
          </a:p>
          <a:p>
            <a:pPr>
              <a:lnSpc>
                <a:spcPct val="80000"/>
              </a:lnSpc>
              <a:buFontTx/>
              <a:buNone/>
            </a:pPr>
            <a:r>
              <a:rPr lang="en-US" altLang="en-US" sz="1400" b="1"/>
              <a:t>				       </a:t>
            </a:r>
            <a:r>
              <a:rPr lang="en-US" altLang="en-US" sz="1400" b="1" i="1" u="sng">
                <a:solidFill>
                  <a:srgbClr val="FF0000"/>
                </a:solidFill>
              </a:rPr>
              <a:t>X</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26E1E046-7F3C-F662-7FF0-EE00B989A6A7}"/>
              </a:ext>
            </a:extLst>
          </p:cNvPr>
          <p:cNvSpPr>
            <a:spLocks noGrp="1" noChangeArrowheads="1"/>
          </p:cNvSpPr>
          <p:nvPr>
            <p:ph type="title"/>
          </p:nvPr>
        </p:nvSpPr>
        <p:spPr/>
        <p:txBody>
          <a:bodyPr/>
          <a:lstStyle/>
          <a:p>
            <a:r>
              <a:rPr lang="en-US" altLang="en-US" sz="4000"/>
              <a:t>EXAMPLE - MORE REMOTE COLLATERALS</a:t>
            </a:r>
          </a:p>
        </p:txBody>
      </p:sp>
      <p:sp>
        <p:nvSpPr>
          <p:cNvPr id="44035" name="Rectangle 3">
            <a:extLst>
              <a:ext uri="{FF2B5EF4-FFF2-40B4-BE49-F238E27FC236}">
                <a16:creationId xmlns:a16="http://schemas.microsoft.com/office/drawing/2014/main" id="{28D33165-B38C-5B65-44E6-B6E21AEEFC4B}"/>
              </a:ext>
            </a:extLst>
          </p:cNvPr>
          <p:cNvSpPr>
            <a:spLocks noGrp="1" noChangeArrowheads="1"/>
          </p:cNvSpPr>
          <p:nvPr>
            <p:ph type="body" idx="1"/>
          </p:nvPr>
        </p:nvSpPr>
        <p:spPr/>
        <p:txBody>
          <a:bodyPr/>
          <a:lstStyle/>
          <a:p>
            <a:pPr>
              <a:lnSpc>
                <a:spcPct val="80000"/>
              </a:lnSpc>
              <a:buFontTx/>
              <a:buNone/>
            </a:pPr>
            <a:r>
              <a:rPr lang="en-US" altLang="en-US" sz="1800" b="1"/>
              <a:t>	More remote collaterals</a:t>
            </a:r>
            <a:r>
              <a:rPr lang="en-US" altLang="en-US" sz="1800"/>
              <a:t> - Article 896 provides that if there are no descendants, siblings or their descendants, parents, nor spouse not judicially separated, nor other ascendants, the collateral in the nearest degree takes. The nearest collateral is determined by the degree of relationship to the deceased. To determine that degree, one must count up from the decedent to the ancestor common to the decedent and the collateral. Then, one must count down from that ancestor to the collateral. The total number of degrees establishes the relationship. For example, if X dies leaving a paternal first cousin (C) and maternal aunt (A), the aunt would take the entire estate being the collateral of the nearest degree.  </a:t>
            </a:r>
            <a:endParaRPr lang="en-US" altLang="en-US" sz="1800" b="1"/>
          </a:p>
          <a:p>
            <a:pPr>
              <a:lnSpc>
                <a:spcPct val="80000"/>
              </a:lnSpc>
              <a:buFontTx/>
              <a:buNone/>
            </a:pPr>
            <a:r>
              <a:rPr lang="en-US" altLang="en-US" sz="1800" b="1"/>
              <a:t>		 	      </a:t>
            </a:r>
            <a:r>
              <a:rPr lang="en-US" altLang="en-US" sz="1800" b="1">
                <a:solidFill>
                  <a:srgbClr val="FF0000"/>
                </a:solidFill>
              </a:rPr>
              <a:t>PGF</a:t>
            </a:r>
            <a:r>
              <a:rPr lang="en-US" altLang="en-US" sz="1800" b="1"/>
              <a:t>	             </a:t>
            </a:r>
            <a:r>
              <a:rPr lang="en-US" altLang="en-US" sz="1800" b="1">
                <a:solidFill>
                  <a:srgbClr val="FF0000"/>
                </a:solidFill>
              </a:rPr>
              <a:t>MGM</a:t>
            </a:r>
          </a:p>
          <a:p>
            <a:pPr>
              <a:lnSpc>
                <a:spcPct val="80000"/>
              </a:lnSpc>
              <a:buFontTx/>
              <a:buNone/>
            </a:pPr>
            <a:r>
              <a:rPr lang="en-US" altLang="en-US" sz="1800" b="1"/>
              <a:t>	  		     /      \	             /      \</a:t>
            </a:r>
          </a:p>
          <a:p>
            <a:pPr>
              <a:lnSpc>
                <a:spcPct val="80000"/>
              </a:lnSpc>
              <a:buFontTx/>
              <a:buNone/>
            </a:pPr>
            <a:r>
              <a:rPr lang="en-US" altLang="en-US" sz="1800" b="1"/>
              <a:t>			    /        \	            /        \</a:t>
            </a:r>
          </a:p>
          <a:p>
            <a:pPr>
              <a:lnSpc>
                <a:spcPct val="80000"/>
              </a:lnSpc>
              <a:buFontTx/>
              <a:buNone/>
            </a:pPr>
            <a:r>
              <a:rPr lang="en-US" altLang="en-US" sz="1800" b="1"/>
              <a:t>			   /          \          /	        \</a:t>
            </a:r>
          </a:p>
          <a:p>
            <a:pPr>
              <a:lnSpc>
                <a:spcPct val="80000"/>
              </a:lnSpc>
              <a:buFontTx/>
              <a:buNone/>
            </a:pPr>
            <a:r>
              <a:rPr lang="en-US" altLang="en-US" sz="1800" b="1"/>
              <a:t>  			  </a:t>
            </a:r>
            <a:r>
              <a:rPr lang="en-US" altLang="en-US" sz="1800" b="1">
                <a:solidFill>
                  <a:srgbClr val="FF0000"/>
                </a:solidFill>
              </a:rPr>
              <a:t>U</a:t>
            </a:r>
            <a:r>
              <a:rPr lang="en-US" altLang="en-US" sz="1800" b="1"/>
              <a:t>          </a:t>
            </a:r>
            <a:r>
              <a:rPr lang="en-US" altLang="en-US" sz="1800" b="1">
                <a:solidFill>
                  <a:srgbClr val="FF0000"/>
                </a:solidFill>
              </a:rPr>
              <a:t>F</a:t>
            </a:r>
            <a:r>
              <a:rPr lang="en-US" altLang="en-US" sz="1800" b="1"/>
              <a:t>      </a:t>
            </a:r>
            <a:r>
              <a:rPr lang="en-US" altLang="en-US" sz="1800" b="1">
                <a:solidFill>
                  <a:srgbClr val="FF0000"/>
                </a:solidFill>
              </a:rPr>
              <a:t>M</a:t>
            </a:r>
            <a:r>
              <a:rPr lang="en-US" altLang="en-US" sz="1800" b="1"/>
              <a:t>	         A</a:t>
            </a:r>
          </a:p>
          <a:p>
            <a:pPr>
              <a:lnSpc>
                <a:spcPct val="80000"/>
              </a:lnSpc>
              <a:buFontTx/>
              <a:buNone/>
            </a:pPr>
            <a:r>
              <a:rPr lang="en-US" altLang="en-US" sz="1800" b="1"/>
              <a:t>			   |	 \      /</a:t>
            </a:r>
          </a:p>
          <a:p>
            <a:pPr>
              <a:lnSpc>
                <a:spcPct val="80000"/>
              </a:lnSpc>
              <a:buFontTx/>
              <a:buNone/>
            </a:pPr>
            <a:r>
              <a:rPr lang="en-US" altLang="en-US" sz="1800" b="1"/>
              <a:t> 			   |             \   /</a:t>
            </a:r>
          </a:p>
          <a:p>
            <a:pPr>
              <a:lnSpc>
                <a:spcPct val="80000"/>
              </a:lnSpc>
              <a:buFontTx/>
              <a:buNone/>
            </a:pPr>
            <a:r>
              <a:rPr lang="en-US" altLang="en-US" sz="1800" b="1"/>
              <a:t>		                 C	    </a:t>
            </a:r>
            <a:r>
              <a:rPr lang="en-US" altLang="en-US" sz="1800" b="1" i="1" u="sng">
                <a:solidFill>
                  <a:srgbClr val="FF0000"/>
                </a:solidFill>
              </a:rPr>
              <a:t>X</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487BAEC7-52CC-E6D2-67AE-E4D077C43E78}"/>
              </a:ext>
            </a:extLst>
          </p:cNvPr>
          <p:cNvSpPr>
            <a:spLocks noGrp="1" noChangeArrowheads="1"/>
          </p:cNvSpPr>
          <p:nvPr>
            <p:ph type="title"/>
          </p:nvPr>
        </p:nvSpPr>
        <p:spPr/>
        <p:txBody>
          <a:bodyPr/>
          <a:lstStyle/>
          <a:p>
            <a:r>
              <a:rPr lang="en-US" altLang="en-US" sz="4000"/>
              <a:t>EXAMPLE - MORE REMOTE COLLATERALS</a:t>
            </a:r>
          </a:p>
        </p:txBody>
      </p:sp>
      <p:sp>
        <p:nvSpPr>
          <p:cNvPr id="46083" name="Rectangle 3">
            <a:extLst>
              <a:ext uri="{FF2B5EF4-FFF2-40B4-BE49-F238E27FC236}">
                <a16:creationId xmlns:a16="http://schemas.microsoft.com/office/drawing/2014/main" id="{ABBC0603-38E9-36BF-308B-36C97FD13E1F}"/>
              </a:ext>
            </a:extLst>
          </p:cNvPr>
          <p:cNvSpPr>
            <a:spLocks noGrp="1" noChangeArrowheads="1"/>
          </p:cNvSpPr>
          <p:nvPr>
            <p:ph type="body" idx="1"/>
          </p:nvPr>
        </p:nvSpPr>
        <p:spPr/>
        <p:txBody>
          <a:bodyPr/>
          <a:lstStyle/>
          <a:p>
            <a:pPr>
              <a:lnSpc>
                <a:spcPct val="80000"/>
              </a:lnSpc>
              <a:buFontTx/>
              <a:buNone/>
            </a:pPr>
            <a:r>
              <a:rPr lang="en-US" altLang="en-US" sz="2000" b="1"/>
              <a:t>	If there are several collaterals in the same degree, they take equally by heads, regardless of whether they are of the paternal or maternal lines. They are inheriting in their own right, not by representation.  Thus, if X dies leaving two paternal first cousins (Y and Z) and a maternal first cousin (N), then Y, Z and N share in X's estate equally.</a:t>
            </a:r>
          </a:p>
          <a:p>
            <a:pPr>
              <a:lnSpc>
                <a:spcPct val="80000"/>
              </a:lnSpc>
              <a:buFontTx/>
              <a:buNone/>
            </a:pPr>
            <a:r>
              <a:rPr lang="en-US" altLang="en-US" sz="2000" b="1"/>
              <a:t>		   </a:t>
            </a:r>
            <a:r>
              <a:rPr lang="en-US" altLang="en-US" sz="2000" b="1">
                <a:solidFill>
                  <a:srgbClr val="FF0000"/>
                </a:solidFill>
              </a:rPr>
              <a:t>Q</a:t>
            </a:r>
            <a:r>
              <a:rPr lang="en-US" altLang="en-US" sz="2000" b="1"/>
              <a:t>	           </a:t>
            </a:r>
            <a:r>
              <a:rPr lang="en-US" altLang="en-US" sz="2000" b="1">
                <a:solidFill>
                  <a:srgbClr val="FF0000"/>
                </a:solidFill>
              </a:rPr>
              <a:t>R</a:t>
            </a:r>
          </a:p>
          <a:p>
            <a:pPr>
              <a:lnSpc>
                <a:spcPct val="80000"/>
              </a:lnSpc>
              <a:buFontTx/>
              <a:buNone/>
            </a:pPr>
            <a:r>
              <a:rPr lang="en-US" altLang="en-US" sz="2000" b="1"/>
              <a:t>   	          /    \	          /   \</a:t>
            </a:r>
          </a:p>
          <a:p>
            <a:pPr>
              <a:lnSpc>
                <a:spcPct val="80000"/>
              </a:lnSpc>
              <a:buFontTx/>
              <a:buNone/>
            </a:pPr>
            <a:r>
              <a:rPr lang="en-US" altLang="en-US" sz="2000" b="1"/>
              <a:t>	         /      \	         /     \</a:t>
            </a:r>
          </a:p>
          <a:p>
            <a:pPr>
              <a:lnSpc>
                <a:spcPct val="80000"/>
              </a:lnSpc>
              <a:buFontTx/>
              <a:buNone/>
            </a:pPr>
            <a:r>
              <a:rPr lang="en-US" altLang="en-US" sz="2000" b="1"/>
              <a:t>	        /        \	        /	   \</a:t>
            </a:r>
          </a:p>
          <a:p>
            <a:pPr lvl="1">
              <a:lnSpc>
                <a:spcPct val="80000"/>
              </a:lnSpc>
              <a:buNone/>
            </a:pPr>
            <a:r>
              <a:rPr lang="en-US" altLang="en-US" sz="1600" b="1"/>
              <a:t>	 </a:t>
            </a:r>
            <a:r>
              <a:rPr lang="en-US" altLang="en-US" sz="1600" b="1">
                <a:solidFill>
                  <a:srgbClr val="FF0000"/>
                </a:solidFill>
              </a:rPr>
              <a:t>U</a:t>
            </a:r>
            <a:r>
              <a:rPr lang="en-US" altLang="en-US" sz="1600" b="1"/>
              <a:t>           </a:t>
            </a:r>
            <a:r>
              <a:rPr lang="en-US" altLang="en-US" sz="1600" b="1">
                <a:solidFill>
                  <a:srgbClr val="FF0000"/>
                </a:solidFill>
              </a:rPr>
              <a:t>M</a:t>
            </a:r>
            <a:r>
              <a:rPr lang="en-US" altLang="en-US" sz="1600" b="1"/>
              <a:t>         </a:t>
            </a:r>
            <a:r>
              <a:rPr lang="en-US" altLang="en-US" sz="1600" b="1">
                <a:solidFill>
                  <a:srgbClr val="FF0000"/>
                </a:solidFill>
              </a:rPr>
              <a:t>F</a:t>
            </a:r>
            <a:r>
              <a:rPr lang="en-US" altLang="en-US" sz="1600" b="1"/>
              <a:t>	     </a:t>
            </a:r>
            <a:r>
              <a:rPr lang="en-US" altLang="en-US" sz="1600" b="1">
                <a:solidFill>
                  <a:srgbClr val="FF0000"/>
                </a:solidFill>
              </a:rPr>
              <a:t>A</a:t>
            </a:r>
            <a:r>
              <a:rPr lang="en-US" altLang="en-US" sz="1600" b="1"/>
              <a:t>	  </a:t>
            </a:r>
          </a:p>
          <a:p>
            <a:pPr>
              <a:lnSpc>
                <a:spcPct val="80000"/>
              </a:lnSpc>
              <a:buFontTx/>
              <a:buNone/>
            </a:pPr>
            <a:r>
              <a:rPr lang="en-US" altLang="en-US" sz="2000" b="1"/>
              <a:t>          /	            \     /	  /   \</a:t>
            </a:r>
          </a:p>
          <a:p>
            <a:pPr>
              <a:lnSpc>
                <a:spcPct val="80000"/>
              </a:lnSpc>
              <a:buFontTx/>
              <a:buNone/>
            </a:pPr>
            <a:r>
              <a:rPr lang="en-US" altLang="en-US" sz="2000" b="1"/>
              <a:t>         /                \   /	 /      \</a:t>
            </a:r>
          </a:p>
          <a:p>
            <a:pPr>
              <a:lnSpc>
                <a:spcPct val="80000"/>
              </a:lnSpc>
              <a:buFontTx/>
              <a:buNone/>
            </a:pPr>
            <a:r>
              <a:rPr lang="en-US" altLang="en-US" sz="2000" b="1"/>
              <a:t>       N		 </a:t>
            </a:r>
            <a:r>
              <a:rPr lang="en-US" altLang="en-US" sz="2000" b="1" i="1" u="sng">
                <a:solidFill>
                  <a:srgbClr val="FF0000"/>
                </a:solidFill>
              </a:rPr>
              <a:t>X</a:t>
            </a:r>
            <a:r>
              <a:rPr lang="en-US" altLang="en-US" sz="2000" b="1"/>
              <a:t>         Y        Z</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8002A1E8-29FE-BFD1-0BCF-41435092B14E}"/>
              </a:ext>
            </a:extLst>
          </p:cNvPr>
          <p:cNvSpPr>
            <a:spLocks noGrp="1" noChangeArrowheads="1"/>
          </p:cNvSpPr>
          <p:nvPr>
            <p:ph type="ctrTitle"/>
          </p:nvPr>
        </p:nvSpPr>
        <p:spPr>
          <a:xfrm>
            <a:off x="685800" y="2130425"/>
            <a:ext cx="7772400" cy="1470025"/>
          </a:xfrm>
        </p:spPr>
        <p:txBody>
          <a:bodyPr anchor="ctr"/>
          <a:lstStyle/>
          <a:p>
            <a:r>
              <a:rPr lang="en-US" altLang="en-US" sz="4400"/>
              <a:t>DEVOLUTION OF PROPERTY</a:t>
            </a:r>
          </a:p>
        </p:txBody>
      </p:sp>
      <p:sp>
        <p:nvSpPr>
          <p:cNvPr id="48131" name="Rectangle 3">
            <a:extLst>
              <a:ext uri="{FF2B5EF4-FFF2-40B4-BE49-F238E27FC236}">
                <a16:creationId xmlns:a16="http://schemas.microsoft.com/office/drawing/2014/main" id="{86CD32F0-21E7-AA65-0FCC-B57DAA30FEB1}"/>
              </a:ext>
            </a:extLst>
          </p:cNvPr>
          <p:cNvSpPr>
            <a:spLocks noGrp="1" noChangeArrowheads="1"/>
          </p:cNvSpPr>
          <p:nvPr>
            <p:ph type="subTitle" idx="1"/>
          </p:nvPr>
        </p:nvSpPr>
        <p:spPr>
          <a:xfrm>
            <a:off x="1371600" y="3886200"/>
            <a:ext cx="6400800" cy="1752600"/>
          </a:xfrm>
        </p:spPr>
        <p:txBody>
          <a:bodyPr/>
          <a:lstStyle/>
          <a:p>
            <a:r>
              <a:rPr lang="en-US" altLang="en-US" sz="3200"/>
              <a:t>COMMUNITY PROPERTY</a:t>
            </a:r>
          </a:p>
          <a:p>
            <a:r>
              <a:rPr lang="en-US" altLang="en-US" sz="3200"/>
              <a:t>(INTESTATE)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42340EEC-5B4E-2952-9E8B-0E6CBFDB405A}"/>
              </a:ext>
            </a:extLst>
          </p:cNvPr>
          <p:cNvSpPr>
            <a:spLocks noGrp="1" noChangeArrowheads="1"/>
          </p:cNvSpPr>
          <p:nvPr>
            <p:ph type="title"/>
          </p:nvPr>
        </p:nvSpPr>
        <p:spPr/>
        <p:txBody>
          <a:bodyPr/>
          <a:lstStyle/>
          <a:p>
            <a:r>
              <a:rPr lang="en-US" altLang="en-US" sz="3600"/>
              <a:t>COMMUNITY PROPERTY DEVOLVES IN THE FOLLOWING ORDER</a:t>
            </a:r>
          </a:p>
        </p:txBody>
      </p:sp>
      <p:sp>
        <p:nvSpPr>
          <p:cNvPr id="50179" name="Rectangle 3">
            <a:extLst>
              <a:ext uri="{FF2B5EF4-FFF2-40B4-BE49-F238E27FC236}">
                <a16:creationId xmlns:a16="http://schemas.microsoft.com/office/drawing/2014/main" id="{8BDC6F8D-A922-5F73-C2C5-413AE0BC01FA}"/>
              </a:ext>
            </a:extLst>
          </p:cNvPr>
          <p:cNvSpPr>
            <a:spLocks noGrp="1" noChangeArrowheads="1"/>
          </p:cNvSpPr>
          <p:nvPr>
            <p:ph type="body" idx="1"/>
          </p:nvPr>
        </p:nvSpPr>
        <p:spPr>
          <a:xfrm>
            <a:off x="457200" y="1828800"/>
            <a:ext cx="8229600" cy="4525963"/>
          </a:xfrm>
        </p:spPr>
        <p:txBody>
          <a:bodyPr/>
          <a:lstStyle/>
          <a:p>
            <a:r>
              <a:rPr lang="en-US" altLang="en-US"/>
              <a:t>Descendants</a:t>
            </a:r>
          </a:p>
          <a:p>
            <a:pPr lvl="1"/>
            <a:r>
              <a:rPr lang="en-US" altLang="en-US"/>
              <a:t>Naked Ownership with usufruct to surviving spouse</a:t>
            </a:r>
          </a:p>
          <a:p>
            <a:r>
              <a:rPr lang="en-US" altLang="en-US"/>
              <a:t>If no descendants, surviving spouse takes all</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B692907D-C13B-6B8B-797C-92B4EFD9E03A}"/>
              </a:ext>
            </a:extLst>
          </p:cNvPr>
          <p:cNvSpPr>
            <a:spLocks noGrp="1" noChangeArrowheads="1"/>
          </p:cNvSpPr>
          <p:nvPr>
            <p:ph type="title"/>
          </p:nvPr>
        </p:nvSpPr>
        <p:spPr/>
        <p:txBody>
          <a:bodyPr/>
          <a:lstStyle/>
          <a:p>
            <a:r>
              <a:rPr lang="en-US" altLang="en-US"/>
              <a:t>EXAMPLE</a:t>
            </a:r>
          </a:p>
        </p:txBody>
      </p:sp>
      <p:sp>
        <p:nvSpPr>
          <p:cNvPr id="51203" name="Rectangle 3">
            <a:extLst>
              <a:ext uri="{FF2B5EF4-FFF2-40B4-BE49-F238E27FC236}">
                <a16:creationId xmlns:a16="http://schemas.microsoft.com/office/drawing/2014/main" id="{95ABC16F-FF82-C1EA-9599-0CB423F9A212}"/>
              </a:ext>
            </a:extLst>
          </p:cNvPr>
          <p:cNvSpPr>
            <a:spLocks noGrp="1" noChangeArrowheads="1"/>
          </p:cNvSpPr>
          <p:nvPr>
            <p:ph type="body" idx="1"/>
          </p:nvPr>
        </p:nvSpPr>
        <p:spPr/>
        <p:txBody>
          <a:bodyPr/>
          <a:lstStyle/>
          <a:p>
            <a:pPr>
              <a:lnSpc>
                <a:spcPct val="90000"/>
              </a:lnSpc>
            </a:pPr>
            <a:r>
              <a:rPr lang="en-US" altLang="en-US" sz="2400"/>
              <a:t>In a situation where the deceased leaves a husband and a mother and both separate and community property, the mother inherits the entire separate estate of the decedent, and the surviving husband inherits the entire community estate of the decedent</a:t>
            </a:r>
            <a:endParaRPr lang="en-US" altLang="en-US" sz="2400" b="1"/>
          </a:p>
          <a:p>
            <a:pPr>
              <a:lnSpc>
                <a:spcPct val="90000"/>
              </a:lnSpc>
              <a:buFontTx/>
              <a:buNone/>
            </a:pPr>
            <a:r>
              <a:rPr lang="en-US" altLang="en-US" sz="2400" b="1"/>
              <a:t>	M (Mother of Decedent)</a:t>
            </a:r>
          </a:p>
          <a:p>
            <a:pPr>
              <a:lnSpc>
                <a:spcPct val="90000"/>
              </a:lnSpc>
              <a:buFontTx/>
              <a:buNone/>
            </a:pPr>
            <a:r>
              <a:rPr lang="en-US" altLang="en-US" sz="2400" b="1"/>
              <a:t>	 |</a:t>
            </a:r>
          </a:p>
          <a:p>
            <a:pPr>
              <a:lnSpc>
                <a:spcPct val="90000"/>
              </a:lnSpc>
              <a:buFontTx/>
              <a:buNone/>
            </a:pPr>
            <a:r>
              <a:rPr lang="en-US" altLang="en-US" sz="2400" b="1"/>
              <a:t>	 | </a:t>
            </a:r>
          </a:p>
          <a:p>
            <a:pPr>
              <a:lnSpc>
                <a:spcPct val="90000"/>
              </a:lnSpc>
              <a:buFontTx/>
              <a:buNone/>
            </a:pPr>
            <a:r>
              <a:rPr lang="en-US" altLang="en-US" sz="2400" b="1"/>
              <a:t>	</a:t>
            </a:r>
            <a:r>
              <a:rPr lang="en-US" altLang="en-US" sz="2400" b="1" i="1" u="sng">
                <a:solidFill>
                  <a:srgbClr val="FF0000"/>
                </a:solidFill>
              </a:rPr>
              <a:t>H</a:t>
            </a:r>
            <a:r>
              <a:rPr lang="en-US" altLang="en-US" sz="2400" b="1"/>
              <a:t> -------------------- W</a:t>
            </a:r>
            <a:endParaRPr lang="en-US" altLang="en-US" sz="2400"/>
          </a:p>
          <a:p>
            <a:pPr>
              <a:lnSpc>
                <a:spcPct val="90000"/>
              </a:lnSpc>
              <a:buFontTx/>
              <a:buNone/>
            </a:pPr>
            <a:r>
              <a:rPr lang="en-US" altLang="en-US" sz="2400"/>
              <a:t>Deceased		Surviving </a:t>
            </a:r>
          </a:p>
          <a:p>
            <a:pPr>
              <a:lnSpc>
                <a:spcPct val="90000"/>
              </a:lnSpc>
              <a:buFontTx/>
              <a:buNone/>
            </a:pPr>
            <a:r>
              <a:rPr lang="en-US" altLang="en-US" sz="2400"/>
              <a:t>Husband		Wife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23C9CE8-C295-F37A-B0C5-EB14CE94F360}"/>
              </a:ext>
            </a:extLst>
          </p:cNvPr>
          <p:cNvSpPr>
            <a:spLocks noGrp="1" noChangeArrowheads="1"/>
          </p:cNvSpPr>
          <p:nvPr>
            <p:ph type="title"/>
          </p:nvPr>
        </p:nvSpPr>
        <p:spPr/>
        <p:txBody>
          <a:bodyPr/>
          <a:lstStyle/>
          <a:p>
            <a:r>
              <a:rPr lang="en-US" altLang="en-US"/>
              <a:t>IMPORTANT DEFINITIONS</a:t>
            </a:r>
          </a:p>
        </p:txBody>
      </p:sp>
      <p:sp>
        <p:nvSpPr>
          <p:cNvPr id="9219" name="Rectangle 3">
            <a:extLst>
              <a:ext uri="{FF2B5EF4-FFF2-40B4-BE49-F238E27FC236}">
                <a16:creationId xmlns:a16="http://schemas.microsoft.com/office/drawing/2014/main" id="{056F3BF8-D9EC-CE5E-3984-502AC035E273}"/>
              </a:ext>
            </a:extLst>
          </p:cNvPr>
          <p:cNvSpPr>
            <a:spLocks noGrp="1" noChangeArrowheads="1"/>
          </p:cNvSpPr>
          <p:nvPr>
            <p:ph type="body" idx="1"/>
          </p:nvPr>
        </p:nvSpPr>
        <p:spPr/>
        <p:txBody>
          <a:bodyPr/>
          <a:lstStyle/>
          <a:p>
            <a:r>
              <a:rPr lang="en-US" altLang="en-US"/>
              <a:t>Descendant – one who follows in lineage</a:t>
            </a:r>
          </a:p>
          <a:p>
            <a:pPr lvl="1"/>
            <a:r>
              <a:rPr lang="en-US" altLang="en-US"/>
              <a:t>Child, grandchild, etc…</a:t>
            </a:r>
          </a:p>
          <a:p>
            <a:r>
              <a:rPr lang="en-US" altLang="en-US"/>
              <a:t>Ascendant – One who precedes in lineage</a:t>
            </a:r>
          </a:p>
          <a:p>
            <a:pPr lvl="1"/>
            <a:r>
              <a:rPr lang="en-US" altLang="en-US"/>
              <a:t>Parent, grandparent, etc…</a:t>
            </a:r>
          </a:p>
          <a:p>
            <a:r>
              <a:rPr lang="en-US" altLang="en-US"/>
              <a:t>Collateral – One who is related through a parallel or diverging line</a:t>
            </a:r>
          </a:p>
          <a:p>
            <a:pPr lvl="1"/>
            <a:r>
              <a:rPr lang="en-US" altLang="en-US"/>
              <a:t>Brother, sister, uncle, aunt, nephew, niece, cousin etc… </a:t>
            </a:r>
          </a:p>
        </p:txBody>
      </p:sp>
      <p:sp>
        <p:nvSpPr>
          <p:cNvPr id="9220" name="Rectangle 4">
            <a:extLst>
              <a:ext uri="{FF2B5EF4-FFF2-40B4-BE49-F238E27FC236}">
                <a16:creationId xmlns:a16="http://schemas.microsoft.com/office/drawing/2014/main" id="{7D677CC8-C5B1-06E9-19DF-555BB2689830}"/>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649703D-4931-FE10-4503-794389A12F72}"/>
              </a:ext>
            </a:extLst>
          </p:cNvPr>
          <p:cNvSpPr>
            <a:spLocks noGrp="1" noChangeArrowheads="1"/>
          </p:cNvSpPr>
          <p:nvPr>
            <p:ph type="title"/>
          </p:nvPr>
        </p:nvSpPr>
        <p:spPr/>
        <p:txBody>
          <a:bodyPr/>
          <a:lstStyle/>
          <a:p>
            <a:r>
              <a:rPr lang="en-US" altLang="en-US"/>
              <a:t>EXAMPLE</a:t>
            </a:r>
          </a:p>
        </p:txBody>
      </p:sp>
      <p:sp>
        <p:nvSpPr>
          <p:cNvPr id="53251" name="Rectangle 3">
            <a:extLst>
              <a:ext uri="{FF2B5EF4-FFF2-40B4-BE49-F238E27FC236}">
                <a16:creationId xmlns:a16="http://schemas.microsoft.com/office/drawing/2014/main" id="{D0DB8639-B977-E6ED-5AB0-B3BDA798E73B}"/>
              </a:ext>
            </a:extLst>
          </p:cNvPr>
          <p:cNvSpPr>
            <a:spLocks noGrp="1" noChangeArrowheads="1"/>
          </p:cNvSpPr>
          <p:nvPr>
            <p:ph type="body" idx="1"/>
          </p:nvPr>
        </p:nvSpPr>
        <p:spPr/>
        <p:txBody>
          <a:bodyPr/>
          <a:lstStyle/>
          <a:p>
            <a:pPr>
              <a:lnSpc>
                <a:spcPct val="90000"/>
              </a:lnSpc>
              <a:buFontTx/>
              <a:buNone/>
            </a:pPr>
            <a:r>
              <a:rPr lang="en-US" altLang="en-US" sz="2400" b="1" dirty="0"/>
              <a:t>	If the decedent is survived by a wife, mother, brother and sister, the separate property is inherited by the brother and sister in naked ownership, subject to a usufruct in favor of the mother.  All community property is inherited by the spouse in full ownership, since no descendants exist.</a:t>
            </a:r>
          </a:p>
          <a:p>
            <a:pPr>
              <a:lnSpc>
                <a:spcPct val="90000"/>
              </a:lnSpc>
              <a:buFontTx/>
              <a:buNone/>
            </a:pPr>
            <a:r>
              <a:rPr lang="en-US" altLang="en-US" sz="2400" b="1" dirty="0"/>
              <a:t>				M</a:t>
            </a:r>
          </a:p>
          <a:p>
            <a:pPr>
              <a:lnSpc>
                <a:spcPct val="90000"/>
              </a:lnSpc>
              <a:buFontTx/>
              <a:buNone/>
            </a:pPr>
            <a:r>
              <a:rPr lang="en-US" altLang="en-US" sz="2400" b="1" dirty="0"/>
              <a:t>			          / | \</a:t>
            </a:r>
          </a:p>
          <a:p>
            <a:pPr>
              <a:lnSpc>
                <a:spcPct val="90000"/>
              </a:lnSpc>
              <a:buFontTx/>
              <a:buNone/>
            </a:pPr>
            <a:r>
              <a:rPr lang="en-US" altLang="en-US" sz="2400" b="1" dirty="0"/>
              <a:t>			         /  |  \</a:t>
            </a:r>
          </a:p>
          <a:p>
            <a:pPr>
              <a:lnSpc>
                <a:spcPct val="90000"/>
              </a:lnSpc>
              <a:buFontTx/>
              <a:buNone/>
            </a:pPr>
            <a:r>
              <a:rPr lang="en-US" altLang="en-US" sz="2400" b="1" dirty="0"/>
              <a:t>			        /   |   \</a:t>
            </a:r>
          </a:p>
          <a:p>
            <a:pPr>
              <a:lnSpc>
                <a:spcPct val="90000"/>
              </a:lnSpc>
              <a:buFontTx/>
              <a:buNone/>
            </a:pPr>
            <a:r>
              <a:rPr lang="en-US" altLang="en-US" sz="2400" b="1" dirty="0"/>
              <a:t>			       /    |    \</a:t>
            </a:r>
          </a:p>
          <a:p>
            <a:pPr>
              <a:lnSpc>
                <a:spcPct val="90000"/>
              </a:lnSpc>
              <a:buFontTx/>
              <a:buNone/>
            </a:pPr>
            <a:r>
              <a:rPr lang="en-US" altLang="en-US" sz="2400" b="1" dirty="0"/>
              <a:t>			     B    S    </a:t>
            </a:r>
            <a:r>
              <a:rPr lang="en-US" altLang="en-US" sz="2400" b="1" i="1" u="sng" dirty="0">
                <a:solidFill>
                  <a:srgbClr val="FF0000"/>
                </a:solidFill>
              </a:rPr>
              <a:t>H</a:t>
            </a:r>
            <a:r>
              <a:rPr lang="en-US" altLang="en-US" sz="2400" b="1" dirty="0"/>
              <a:t> ------------- W</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181D19BD-64AA-91DA-8E85-946344668612}"/>
              </a:ext>
            </a:extLst>
          </p:cNvPr>
          <p:cNvSpPr>
            <a:spLocks noGrp="1" noChangeArrowheads="1"/>
          </p:cNvSpPr>
          <p:nvPr>
            <p:ph type="title"/>
          </p:nvPr>
        </p:nvSpPr>
        <p:spPr/>
        <p:txBody>
          <a:bodyPr/>
          <a:lstStyle/>
          <a:p>
            <a:r>
              <a:rPr lang="en-US" altLang="en-US"/>
              <a:t>EXAMPLES</a:t>
            </a:r>
          </a:p>
        </p:txBody>
      </p:sp>
      <p:sp>
        <p:nvSpPr>
          <p:cNvPr id="54275" name="Rectangle 3">
            <a:extLst>
              <a:ext uri="{FF2B5EF4-FFF2-40B4-BE49-F238E27FC236}">
                <a16:creationId xmlns:a16="http://schemas.microsoft.com/office/drawing/2014/main" id="{D758ED05-E5FA-6DA8-CD2F-681AA0314A23}"/>
              </a:ext>
            </a:extLst>
          </p:cNvPr>
          <p:cNvSpPr>
            <a:spLocks noGrp="1" noChangeArrowheads="1"/>
          </p:cNvSpPr>
          <p:nvPr>
            <p:ph type="body" idx="1"/>
          </p:nvPr>
        </p:nvSpPr>
        <p:spPr/>
        <p:txBody>
          <a:bodyPr/>
          <a:lstStyle/>
          <a:p>
            <a:pPr>
              <a:lnSpc>
                <a:spcPct val="80000"/>
              </a:lnSpc>
              <a:buFontTx/>
              <a:buNone/>
            </a:pPr>
            <a:r>
              <a:rPr lang="en-US" altLang="en-US" sz="2000" dirty="0"/>
              <a:t>	If the decedent is survived only by her husband and a descendant of her predeceased brother, the descendant of the predeceased brother takes the entire separate property naked ownership with usufruct to the mother and the surviving husband inherits the entire community.</a:t>
            </a:r>
          </a:p>
          <a:p>
            <a:pPr>
              <a:lnSpc>
                <a:spcPct val="80000"/>
              </a:lnSpc>
              <a:buFontTx/>
              <a:buNone/>
            </a:pPr>
            <a:endParaRPr lang="en-US" altLang="en-US" sz="2000" b="1" dirty="0"/>
          </a:p>
          <a:p>
            <a:pPr>
              <a:lnSpc>
                <a:spcPct val="80000"/>
              </a:lnSpc>
              <a:buFontTx/>
              <a:buNone/>
            </a:pPr>
            <a:r>
              <a:rPr lang="en-US" altLang="en-US" sz="2000" b="1" dirty="0"/>
              <a:t>				         </a:t>
            </a:r>
            <a:r>
              <a:rPr lang="en-US" altLang="en-US" sz="2000" b="1" dirty="0">
                <a:solidFill>
                  <a:srgbClr val="FF0000"/>
                </a:solidFill>
              </a:rPr>
              <a:t>F</a:t>
            </a:r>
            <a:r>
              <a:rPr lang="en-US" altLang="en-US" sz="2000" b="1" dirty="0"/>
              <a:t> --- M</a:t>
            </a:r>
          </a:p>
          <a:p>
            <a:pPr>
              <a:lnSpc>
                <a:spcPct val="80000"/>
              </a:lnSpc>
              <a:buFontTx/>
              <a:buNone/>
            </a:pPr>
            <a:r>
              <a:rPr lang="en-US" altLang="en-US" sz="2000" b="1" dirty="0"/>
              <a:t>				         /    | </a:t>
            </a:r>
          </a:p>
          <a:p>
            <a:pPr>
              <a:lnSpc>
                <a:spcPct val="80000"/>
              </a:lnSpc>
              <a:buFontTx/>
              <a:buNone/>
            </a:pPr>
            <a:r>
              <a:rPr lang="en-US" altLang="en-US" sz="2000" b="1" dirty="0"/>
              <a:t>				        /     |   </a:t>
            </a:r>
          </a:p>
          <a:p>
            <a:pPr>
              <a:lnSpc>
                <a:spcPct val="80000"/>
              </a:lnSpc>
              <a:buFontTx/>
              <a:buNone/>
            </a:pPr>
            <a:r>
              <a:rPr lang="en-US" altLang="en-US" sz="2000" b="1" dirty="0"/>
              <a:t>				       /      |      </a:t>
            </a:r>
          </a:p>
          <a:p>
            <a:pPr>
              <a:lnSpc>
                <a:spcPct val="80000"/>
              </a:lnSpc>
              <a:buFontTx/>
              <a:buNone/>
            </a:pPr>
            <a:r>
              <a:rPr lang="en-US" altLang="en-US" sz="2000" b="1" dirty="0"/>
              <a:t>				      /       |        </a:t>
            </a:r>
          </a:p>
          <a:p>
            <a:pPr>
              <a:lnSpc>
                <a:spcPct val="80000"/>
              </a:lnSpc>
              <a:buFontTx/>
              <a:buNone/>
            </a:pPr>
            <a:r>
              <a:rPr lang="en-US" altLang="en-US" sz="2000" b="1" dirty="0"/>
              <a:t> 				    </a:t>
            </a:r>
            <a:r>
              <a:rPr lang="en-US" altLang="en-US" sz="2000" b="1" dirty="0">
                <a:solidFill>
                  <a:srgbClr val="FF0000"/>
                </a:solidFill>
              </a:rPr>
              <a:t>B</a:t>
            </a:r>
            <a:r>
              <a:rPr lang="en-US" altLang="en-US" sz="2000" b="1" dirty="0"/>
              <a:t>	</a:t>
            </a:r>
            <a:r>
              <a:rPr lang="en-US" altLang="en-US" sz="2000" b="1" i="1" u="sng" dirty="0">
                <a:solidFill>
                  <a:srgbClr val="FF0000"/>
                </a:solidFill>
              </a:rPr>
              <a:t>D</a:t>
            </a:r>
            <a:r>
              <a:rPr lang="en-US" altLang="en-US" sz="2000" b="1" dirty="0"/>
              <a:t> ---------------- H</a:t>
            </a:r>
          </a:p>
          <a:p>
            <a:pPr>
              <a:lnSpc>
                <a:spcPct val="80000"/>
              </a:lnSpc>
              <a:buFontTx/>
              <a:buNone/>
            </a:pPr>
            <a:r>
              <a:rPr lang="en-US" altLang="en-US" sz="2000" b="1" dirty="0"/>
              <a:t>				     |</a:t>
            </a:r>
          </a:p>
          <a:p>
            <a:pPr>
              <a:lnSpc>
                <a:spcPct val="80000"/>
              </a:lnSpc>
              <a:buFontTx/>
              <a:buNone/>
            </a:pPr>
            <a:r>
              <a:rPr lang="en-US" altLang="en-US" sz="2000" b="1" dirty="0"/>
              <a:t>				     |</a:t>
            </a:r>
          </a:p>
          <a:p>
            <a:pPr>
              <a:lnSpc>
                <a:spcPct val="80000"/>
              </a:lnSpc>
              <a:buFontTx/>
              <a:buNone/>
            </a:pPr>
            <a:r>
              <a:rPr lang="en-US" altLang="en-US" sz="2000" b="1" dirty="0"/>
              <a:t>				    C</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AEF1DDC6-0228-6D36-C810-A8A625381370}"/>
              </a:ext>
            </a:extLst>
          </p:cNvPr>
          <p:cNvSpPr>
            <a:spLocks noGrp="1" noChangeArrowheads="1"/>
          </p:cNvSpPr>
          <p:nvPr>
            <p:ph type="title"/>
          </p:nvPr>
        </p:nvSpPr>
        <p:spPr/>
        <p:txBody>
          <a:bodyPr/>
          <a:lstStyle/>
          <a:p>
            <a:r>
              <a:rPr lang="en-US" altLang="en-US"/>
              <a:t>EXAMPLES</a:t>
            </a:r>
          </a:p>
        </p:txBody>
      </p:sp>
      <p:sp>
        <p:nvSpPr>
          <p:cNvPr id="55299" name="Rectangle 3">
            <a:extLst>
              <a:ext uri="{FF2B5EF4-FFF2-40B4-BE49-F238E27FC236}">
                <a16:creationId xmlns:a16="http://schemas.microsoft.com/office/drawing/2014/main" id="{5C5E5523-7204-734F-1E25-27D1A196B13E}"/>
              </a:ext>
            </a:extLst>
          </p:cNvPr>
          <p:cNvSpPr>
            <a:spLocks noGrp="1" noChangeArrowheads="1"/>
          </p:cNvSpPr>
          <p:nvPr>
            <p:ph type="body" idx="1"/>
          </p:nvPr>
        </p:nvSpPr>
        <p:spPr/>
        <p:txBody>
          <a:bodyPr/>
          <a:lstStyle/>
          <a:p>
            <a:pPr>
              <a:lnSpc>
                <a:spcPct val="80000"/>
              </a:lnSpc>
              <a:buFontTx/>
              <a:buNone/>
            </a:pPr>
            <a:r>
              <a:rPr lang="en-US" altLang="en-US" sz="2000" dirty="0"/>
              <a:t>	Where the decedent is survived by a spouse, mother, sister and child of the marriage between the decedent and the surviving spouse, the child takes the entire separate estate in perfect ownership, as well as the decedent's share of the community in naked ownership, subject to the spouse's usufruct until death or remarriage.</a:t>
            </a:r>
            <a:endParaRPr lang="en-US" altLang="en-US" sz="2000" b="1" dirty="0"/>
          </a:p>
          <a:p>
            <a:pPr>
              <a:lnSpc>
                <a:spcPct val="80000"/>
              </a:lnSpc>
              <a:buFontTx/>
              <a:buNone/>
            </a:pPr>
            <a:r>
              <a:rPr lang="en-US" altLang="en-US" sz="2000" b="1" dirty="0"/>
              <a:t>				         </a:t>
            </a:r>
            <a:r>
              <a:rPr lang="en-US" altLang="en-US" sz="2000" b="1" dirty="0">
                <a:solidFill>
                  <a:srgbClr val="FF0000"/>
                </a:solidFill>
              </a:rPr>
              <a:t>F</a:t>
            </a:r>
            <a:r>
              <a:rPr lang="en-US" altLang="en-US" sz="2000" b="1" dirty="0"/>
              <a:t> --- M</a:t>
            </a:r>
          </a:p>
          <a:p>
            <a:pPr>
              <a:lnSpc>
                <a:spcPct val="80000"/>
              </a:lnSpc>
              <a:buFontTx/>
              <a:buNone/>
            </a:pPr>
            <a:r>
              <a:rPr lang="en-US" altLang="en-US" sz="2000" b="1" dirty="0"/>
              <a:t>				          /   | </a:t>
            </a:r>
          </a:p>
          <a:p>
            <a:pPr>
              <a:lnSpc>
                <a:spcPct val="80000"/>
              </a:lnSpc>
              <a:buFontTx/>
              <a:buNone/>
            </a:pPr>
            <a:r>
              <a:rPr lang="en-US" altLang="en-US" sz="2000" b="1" dirty="0"/>
              <a:t>				         /    |   </a:t>
            </a:r>
          </a:p>
          <a:p>
            <a:pPr>
              <a:lnSpc>
                <a:spcPct val="80000"/>
              </a:lnSpc>
              <a:buFontTx/>
              <a:buNone/>
            </a:pPr>
            <a:r>
              <a:rPr lang="en-US" altLang="en-US" sz="2000" b="1" dirty="0"/>
              <a:t>				        /     |       </a:t>
            </a:r>
          </a:p>
          <a:p>
            <a:pPr>
              <a:lnSpc>
                <a:spcPct val="80000"/>
              </a:lnSpc>
              <a:buFontTx/>
              <a:buNone/>
            </a:pPr>
            <a:r>
              <a:rPr lang="en-US" altLang="en-US" sz="2000" b="1" dirty="0"/>
              <a:t>				       /      |        </a:t>
            </a:r>
          </a:p>
          <a:p>
            <a:pPr>
              <a:lnSpc>
                <a:spcPct val="80000"/>
              </a:lnSpc>
              <a:buFontTx/>
              <a:buNone/>
            </a:pPr>
            <a:r>
              <a:rPr lang="en-US" altLang="en-US" sz="2000" b="1" dirty="0"/>
              <a:t>			                  S 	</a:t>
            </a:r>
            <a:r>
              <a:rPr lang="en-US" altLang="en-US" sz="2000" b="1" i="1" u="sng" dirty="0">
                <a:solidFill>
                  <a:srgbClr val="FF0000"/>
                </a:solidFill>
              </a:rPr>
              <a:t>D</a:t>
            </a:r>
            <a:r>
              <a:rPr lang="en-US" altLang="en-US" sz="2000" b="1" dirty="0"/>
              <a:t> ---------------- H</a:t>
            </a:r>
          </a:p>
          <a:p>
            <a:pPr>
              <a:lnSpc>
                <a:spcPct val="80000"/>
              </a:lnSpc>
              <a:buFontTx/>
              <a:buNone/>
            </a:pPr>
            <a:r>
              <a:rPr lang="en-US" altLang="en-US" sz="2000" b="1" dirty="0"/>
              <a:t>				  		   |</a:t>
            </a:r>
          </a:p>
          <a:p>
            <a:pPr>
              <a:lnSpc>
                <a:spcPct val="80000"/>
              </a:lnSpc>
              <a:buFontTx/>
              <a:buNone/>
            </a:pPr>
            <a:r>
              <a:rPr lang="en-US" altLang="en-US" sz="2000" b="1" dirty="0"/>
              <a:t>				  		   |</a:t>
            </a:r>
          </a:p>
          <a:p>
            <a:pPr>
              <a:lnSpc>
                <a:spcPct val="80000"/>
              </a:lnSpc>
              <a:buFontTx/>
              <a:buNone/>
            </a:pPr>
            <a:r>
              <a:rPr lang="en-US" altLang="en-US" sz="2000" b="1" dirty="0"/>
              <a:t>				 		  C</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38A47829-D04A-1B2F-6662-FEB185698494}"/>
              </a:ext>
            </a:extLst>
          </p:cNvPr>
          <p:cNvSpPr>
            <a:spLocks noGrp="1" noChangeArrowheads="1"/>
          </p:cNvSpPr>
          <p:nvPr>
            <p:ph type="ctrTitle"/>
          </p:nvPr>
        </p:nvSpPr>
        <p:spPr>
          <a:xfrm>
            <a:off x="685800" y="2130425"/>
            <a:ext cx="7772400" cy="1470025"/>
          </a:xfrm>
        </p:spPr>
        <p:txBody>
          <a:bodyPr anchor="ctr"/>
          <a:lstStyle/>
          <a:p>
            <a:r>
              <a:rPr lang="en-US" altLang="en-US" sz="4400"/>
              <a:t>DEVOLUTION OF PROPERTY</a:t>
            </a:r>
          </a:p>
        </p:txBody>
      </p:sp>
      <p:sp>
        <p:nvSpPr>
          <p:cNvPr id="57347" name="Rectangle 3">
            <a:extLst>
              <a:ext uri="{FF2B5EF4-FFF2-40B4-BE49-F238E27FC236}">
                <a16:creationId xmlns:a16="http://schemas.microsoft.com/office/drawing/2014/main" id="{F29F9726-C65D-1BCD-1EA3-7EDAC145013C}"/>
              </a:ext>
            </a:extLst>
          </p:cNvPr>
          <p:cNvSpPr>
            <a:spLocks noGrp="1" noChangeArrowheads="1"/>
          </p:cNvSpPr>
          <p:nvPr>
            <p:ph type="subTitle" idx="1"/>
          </p:nvPr>
        </p:nvSpPr>
        <p:spPr>
          <a:xfrm>
            <a:off x="1371600" y="3886200"/>
            <a:ext cx="6400800" cy="1752600"/>
          </a:xfrm>
        </p:spPr>
        <p:txBody>
          <a:bodyPr/>
          <a:lstStyle/>
          <a:p>
            <a:r>
              <a:rPr lang="en-US" altLang="en-US" sz="3200"/>
              <a:t>TESTATE SUCCESSION</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6D0BEB57-3583-EB65-49BD-8FEDEEBB7EE6}"/>
              </a:ext>
            </a:extLst>
          </p:cNvPr>
          <p:cNvSpPr>
            <a:spLocks noGrp="1" noChangeArrowheads="1"/>
          </p:cNvSpPr>
          <p:nvPr>
            <p:ph type="title"/>
          </p:nvPr>
        </p:nvSpPr>
        <p:spPr/>
        <p:txBody>
          <a:bodyPr/>
          <a:lstStyle/>
          <a:p>
            <a:r>
              <a:rPr lang="en-US" altLang="en-US" sz="4000"/>
              <a:t>Devolution of Property by Testate Succession</a:t>
            </a:r>
          </a:p>
        </p:txBody>
      </p:sp>
      <p:sp>
        <p:nvSpPr>
          <p:cNvPr id="58371" name="Rectangle 3">
            <a:extLst>
              <a:ext uri="{FF2B5EF4-FFF2-40B4-BE49-F238E27FC236}">
                <a16:creationId xmlns:a16="http://schemas.microsoft.com/office/drawing/2014/main" id="{B8B22E6C-5735-E470-0965-3F73CC7AB7D4}"/>
              </a:ext>
            </a:extLst>
          </p:cNvPr>
          <p:cNvSpPr>
            <a:spLocks noGrp="1" noChangeArrowheads="1"/>
          </p:cNvSpPr>
          <p:nvPr>
            <p:ph type="body" idx="1"/>
          </p:nvPr>
        </p:nvSpPr>
        <p:spPr/>
        <p:txBody>
          <a:bodyPr/>
          <a:lstStyle/>
          <a:p>
            <a:endParaRPr lang="en-US" altLang="en-US"/>
          </a:p>
          <a:p>
            <a:r>
              <a:rPr lang="en-US" altLang="en-US"/>
              <a:t>Last Will and Testament designates how assets are to be distributed and how debts are to be paid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0B5D272-01E7-9C18-3317-DB6F07BF64E5}"/>
              </a:ext>
            </a:extLst>
          </p:cNvPr>
          <p:cNvSpPr>
            <a:spLocks noGrp="1" noChangeArrowheads="1"/>
          </p:cNvSpPr>
          <p:nvPr>
            <p:ph type="title"/>
          </p:nvPr>
        </p:nvSpPr>
        <p:spPr>
          <a:xfrm>
            <a:off x="457200" y="99801"/>
            <a:ext cx="8229600" cy="1143000"/>
          </a:xfrm>
        </p:spPr>
        <p:txBody>
          <a:bodyPr/>
          <a:lstStyle/>
          <a:p>
            <a:r>
              <a:rPr lang="en-US" altLang="en-US"/>
              <a:t>KINDS OF DISPOSITIONS</a:t>
            </a:r>
          </a:p>
        </p:txBody>
      </p:sp>
      <p:sp>
        <p:nvSpPr>
          <p:cNvPr id="59395" name="Rectangle 3">
            <a:extLst>
              <a:ext uri="{FF2B5EF4-FFF2-40B4-BE49-F238E27FC236}">
                <a16:creationId xmlns:a16="http://schemas.microsoft.com/office/drawing/2014/main" id="{3DDF5CB1-6E90-BCAC-ECA2-03FC11D158BE}"/>
              </a:ext>
            </a:extLst>
          </p:cNvPr>
          <p:cNvSpPr>
            <a:spLocks noGrp="1" noChangeArrowheads="1"/>
          </p:cNvSpPr>
          <p:nvPr>
            <p:ph type="body" idx="1"/>
          </p:nvPr>
        </p:nvSpPr>
        <p:spPr>
          <a:xfrm>
            <a:off x="308588" y="1040720"/>
            <a:ext cx="8649209" cy="5583729"/>
          </a:xfrm>
        </p:spPr>
        <p:txBody>
          <a:bodyPr/>
          <a:lstStyle/>
          <a:p>
            <a:pPr>
              <a:lnSpc>
                <a:spcPct val="80000"/>
              </a:lnSpc>
            </a:pPr>
            <a:r>
              <a:rPr lang="en-US" altLang="en-US" sz="2400" b="1"/>
              <a:t>Universal Legacy</a:t>
            </a:r>
            <a:r>
              <a:rPr lang="en-US" altLang="en-US" sz="2400"/>
              <a:t> – A disposition of all of the estate, or the balance of the estate that remain after particular legacies  </a:t>
            </a:r>
            <a:endParaRPr lang="en-US"/>
          </a:p>
          <a:p>
            <a:pPr>
              <a:lnSpc>
                <a:spcPct val="80000"/>
              </a:lnSpc>
            </a:pPr>
            <a:endParaRPr lang="en-US" altLang="en-US" sz="2400">
              <a:cs typeface="Arial"/>
            </a:endParaRPr>
          </a:p>
          <a:p>
            <a:pPr>
              <a:lnSpc>
                <a:spcPct val="80000"/>
              </a:lnSpc>
            </a:pPr>
            <a:r>
              <a:rPr lang="en-US" altLang="en-US" sz="2400" b="1"/>
              <a:t>General Legacy</a:t>
            </a:r>
            <a:r>
              <a:rPr lang="en-US" altLang="en-US" sz="2400"/>
              <a:t> – A disposition by which the testator bequeaths a fraction or a portion of the estate, or a fraction or certain portion of the balance of the estate that remains after particular legacies</a:t>
            </a:r>
            <a:endParaRPr lang="en-US" altLang="en-US" sz="2400">
              <a:cs typeface="Arial"/>
            </a:endParaRPr>
          </a:p>
          <a:p>
            <a:pPr lvl="1">
              <a:lnSpc>
                <a:spcPct val="80000"/>
              </a:lnSpc>
            </a:pPr>
            <a:r>
              <a:rPr lang="en-US" altLang="en-US" sz="2000"/>
              <a:t>May be separate/community; movable/immovable; corporeal or incorporeal</a:t>
            </a:r>
            <a:endParaRPr lang="en-US" altLang="en-US" sz="2000">
              <a:cs typeface="Arial"/>
            </a:endParaRPr>
          </a:p>
          <a:p>
            <a:pPr lvl="1">
              <a:lnSpc>
                <a:spcPct val="80000"/>
              </a:lnSpc>
            </a:pPr>
            <a:endParaRPr lang="en-US" altLang="en-US" sz="2000"/>
          </a:p>
          <a:p>
            <a:pPr>
              <a:lnSpc>
                <a:spcPct val="80000"/>
              </a:lnSpc>
            </a:pPr>
            <a:r>
              <a:rPr lang="en-US" altLang="en-US" sz="2400" b="1"/>
              <a:t>Particular Legacy</a:t>
            </a:r>
            <a:r>
              <a:rPr lang="en-US" altLang="en-US" sz="2400"/>
              <a:t> – a legacy that is neither universal nor general</a:t>
            </a:r>
            <a:endParaRPr lang="en-US" altLang="en-US" sz="2400">
              <a:cs typeface="Arial"/>
            </a:endParaRPr>
          </a:p>
          <a:p>
            <a:pPr>
              <a:lnSpc>
                <a:spcPct val="80000"/>
              </a:lnSpc>
            </a:pPr>
            <a:endParaRPr lang="en-US" altLang="en-US" sz="2400"/>
          </a:p>
          <a:p>
            <a:pPr>
              <a:lnSpc>
                <a:spcPct val="80000"/>
              </a:lnSpc>
            </a:pPr>
            <a:r>
              <a:rPr lang="en-US" altLang="en-US" sz="2400" b="1"/>
              <a:t>Joint Legacy</a:t>
            </a:r>
            <a:r>
              <a:rPr lang="en-US" altLang="en-US" sz="2400"/>
              <a:t> – no assignment of shares</a:t>
            </a:r>
            <a:endParaRPr lang="en-US" altLang="en-US" sz="2400">
              <a:cs typeface="Arial"/>
            </a:endParaRPr>
          </a:p>
          <a:p>
            <a:pPr>
              <a:lnSpc>
                <a:spcPct val="80000"/>
              </a:lnSpc>
            </a:pPr>
            <a:endParaRPr lang="en-US" altLang="en-US" sz="2400"/>
          </a:p>
          <a:p>
            <a:pPr>
              <a:lnSpc>
                <a:spcPct val="80000"/>
              </a:lnSpc>
            </a:pPr>
            <a:r>
              <a:rPr lang="en-US" altLang="en-US" sz="2400" b="1"/>
              <a:t>Separate Legacy</a:t>
            </a:r>
            <a:r>
              <a:rPr lang="en-US" altLang="en-US" sz="2400"/>
              <a:t> – assigned shares</a:t>
            </a:r>
            <a:endParaRPr lang="en-US" altLang="en-US" sz="2400">
              <a:cs typeface="Aria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F4B51C9C-18A0-2357-1FCF-A83CCBD5E593}"/>
              </a:ext>
            </a:extLst>
          </p:cNvPr>
          <p:cNvSpPr>
            <a:spLocks noGrp="1" noChangeArrowheads="1"/>
          </p:cNvSpPr>
          <p:nvPr>
            <p:ph type="title"/>
          </p:nvPr>
        </p:nvSpPr>
        <p:spPr>
          <a:xfrm>
            <a:off x="422233" y="-48811"/>
            <a:ext cx="8229600" cy="708142"/>
          </a:xfrm>
        </p:spPr>
        <p:txBody>
          <a:bodyPr/>
          <a:lstStyle/>
          <a:p>
            <a:r>
              <a:rPr lang="en-US" altLang="en-US" sz="3200" dirty="0"/>
              <a:t>FORCED HEIRSHIP</a:t>
            </a:r>
          </a:p>
        </p:txBody>
      </p:sp>
      <p:sp>
        <p:nvSpPr>
          <p:cNvPr id="60419" name="Rectangle 3">
            <a:extLst>
              <a:ext uri="{FF2B5EF4-FFF2-40B4-BE49-F238E27FC236}">
                <a16:creationId xmlns:a16="http://schemas.microsoft.com/office/drawing/2014/main" id="{D47BE79E-C658-86D5-933C-2140589F1EC0}"/>
              </a:ext>
            </a:extLst>
          </p:cNvPr>
          <p:cNvSpPr>
            <a:spLocks noGrp="1" noChangeArrowheads="1"/>
          </p:cNvSpPr>
          <p:nvPr>
            <p:ph type="body" idx="1"/>
          </p:nvPr>
        </p:nvSpPr>
        <p:spPr>
          <a:xfrm>
            <a:off x="457200" y="774834"/>
            <a:ext cx="8518081" cy="5937034"/>
          </a:xfrm>
        </p:spPr>
        <p:txBody>
          <a:bodyPr/>
          <a:lstStyle/>
          <a:p>
            <a:pPr>
              <a:lnSpc>
                <a:spcPct val="80000"/>
              </a:lnSpc>
            </a:pPr>
            <a:r>
              <a:rPr lang="en-US" altLang="en-US" sz="1800" dirty="0"/>
              <a:t>Under LA Law, forced heirs are defined as:</a:t>
            </a:r>
          </a:p>
          <a:p>
            <a:pPr lvl="1">
              <a:lnSpc>
                <a:spcPct val="80000"/>
              </a:lnSpc>
            </a:pPr>
            <a:r>
              <a:rPr lang="en-US" altLang="en-US" sz="1800" dirty="0"/>
              <a:t>Descendants of the 1st degree who, at the time of the decedent’s death, are 23 years of age or younger </a:t>
            </a:r>
            <a:endParaRPr lang="en-US" altLang="en-US" sz="1800" dirty="0">
              <a:cs typeface="Arial"/>
            </a:endParaRPr>
          </a:p>
          <a:p>
            <a:pPr lvl="2">
              <a:lnSpc>
                <a:spcPct val="80000"/>
              </a:lnSpc>
            </a:pPr>
            <a:r>
              <a:rPr lang="en-US" altLang="en-US" sz="1800" dirty="0"/>
              <a:t>Representation --- When a descendant of the 1st degree predeceases the decedent, representation takes place for purposes of forced Heirship only if the descendant of the first degree would have been 23 years of age or younger at the time of the decedent’s death</a:t>
            </a:r>
            <a:endParaRPr lang="en-US" altLang="en-US" sz="1800" dirty="0">
              <a:cs typeface="Arial"/>
            </a:endParaRPr>
          </a:p>
          <a:p>
            <a:pPr lvl="2">
              <a:lnSpc>
                <a:spcPct val="80000"/>
              </a:lnSpc>
            </a:pPr>
            <a:endParaRPr lang="en-US" altLang="en-US" sz="1800" dirty="0"/>
          </a:p>
          <a:p>
            <a:pPr lvl="1">
              <a:lnSpc>
                <a:spcPct val="80000"/>
              </a:lnSpc>
            </a:pPr>
            <a:r>
              <a:rPr lang="en-US" altLang="en-US" sz="1800" dirty="0"/>
              <a:t>Descendants of the 1st degree of any age who, because of mental incapacity or physical infirmity, are permanently incapable of taking care of their persons or administering their estates at the time of the decedent’s death</a:t>
            </a:r>
            <a:endParaRPr lang="en-US" altLang="en-US" sz="1800" dirty="0">
              <a:cs typeface="Arial"/>
            </a:endParaRPr>
          </a:p>
          <a:p>
            <a:pPr lvl="2">
              <a:lnSpc>
                <a:spcPct val="80000"/>
              </a:lnSpc>
            </a:pPr>
            <a:r>
              <a:rPr lang="en-US" altLang="en-US" sz="1800" dirty="0"/>
              <a:t>Representation --- When a descendant of the 1st degree predeceases the decedent, representation takes place if the child of the descendant of the first degree, because of mental incapacity or physical infirmity, is permanently incapable of taking care of his or her person or administering his or her estate at the time of the decedent’s death, regardless of the descendant of the 1st degree’s age at the time of death</a:t>
            </a:r>
            <a:endParaRPr lang="en-US" altLang="en-US" sz="1800" dirty="0">
              <a:cs typeface="Arial"/>
            </a:endParaRPr>
          </a:p>
          <a:p>
            <a:pPr lvl="2">
              <a:lnSpc>
                <a:spcPct val="80000"/>
              </a:lnSpc>
            </a:pPr>
            <a:endParaRPr lang="en-US" altLang="en-US" sz="1800" dirty="0"/>
          </a:p>
          <a:p>
            <a:pPr lvl="1">
              <a:lnSpc>
                <a:spcPct val="80000"/>
              </a:lnSpc>
            </a:pPr>
            <a:r>
              <a:rPr lang="en-US" altLang="en-US" sz="1800" dirty="0"/>
              <a:t>Descendants who have, at the time of decedent’s death, according to medical documentation, an inherited, incurable disease or condition that may render them incapable of caring for their persons or administering their estates in the future</a:t>
            </a:r>
            <a:endParaRPr lang="en-US" altLang="en-US" sz="1800" dirty="0">
              <a:cs typeface="Aria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795221BF-87D7-E4B0-BF3F-53C3EE656374}"/>
              </a:ext>
            </a:extLst>
          </p:cNvPr>
          <p:cNvSpPr>
            <a:spLocks noGrp="1" noChangeArrowheads="1"/>
          </p:cNvSpPr>
          <p:nvPr>
            <p:ph type="title"/>
          </p:nvPr>
        </p:nvSpPr>
        <p:spPr>
          <a:xfrm>
            <a:off x="422233" y="56091"/>
            <a:ext cx="8229600" cy="1143000"/>
          </a:xfrm>
        </p:spPr>
        <p:txBody>
          <a:bodyPr/>
          <a:lstStyle/>
          <a:p>
            <a:r>
              <a:rPr lang="en-US" altLang="en-US"/>
              <a:t>DISINHERISON </a:t>
            </a:r>
          </a:p>
        </p:txBody>
      </p:sp>
      <p:sp>
        <p:nvSpPr>
          <p:cNvPr id="61443" name="Rectangle 3">
            <a:extLst>
              <a:ext uri="{FF2B5EF4-FFF2-40B4-BE49-F238E27FC236}">
                <a16:creationId xmlns:a16="http://schemas.microsoft.com/office/drawing/2014/main" id="{80726104-72F7-E0E4-8965-37331478F4BA}"/>
              </a:ext>
            </a:extLst>
          </p:cNvPr>
          <p:cNvSpPr>
            <a:spLocks noGrp="1" noChangeArrowheads="1"/>
          </p:cNvSpPr>
          <p:nvPr>
            <p:ph type="body" idx="1"/>
          </p:nvPr>
        </p:nvSpPr>
        <p:spPr>
          <a:xfrm>
            <a:off x="396007" y="962043"/>
            <a:ext cx="8509339" cy="5885324"/>
          </a:xfrm>
        </p:spPr>
        <p:txBody>
          <a:bodyPr/>
          <a:lstStyle/>
          <a:p>
            <a:pPr>
              <a:lnSpc>
                <a:spcPct val="80000"/>
              </a:lnSpc>
            </a:pPr>
            <a:r>
              <a:rPr lang="en-US" altLang="en-US" sz="2800"/>
              <a:t>The only way to deny a forced heir his legitime</a:t>
            </a:r>
          </a:p>
          <a:p>
            <a:pPr>
              <a:lnSpc>
                <a:spcPct val="80000"/>
              </a:lnSpc>
            </a:pPr>
            <a:endParaRPr lang="en-US" altLang="en-US" sz="2800"/>
          </a:p>
          <a:p>
            <a:pPr>
              <a:lnSpc>
                <a:spcPct val="80000"/>
              </a:lnSpc>
            </a:pPr>
            <a:r>
              <a:rPr lang="en-US" altLang="en-US" sz="2800"/>
              <a:t>MUST be done in one of the forms prescribed for Testaments</a:t>
            </a:r>
            <a:endParaRPr lang="en-US" altLang="en-US" sz="2800">
              <a:cs typeface="Arial"/>
            </a:endParaRPr>
          </a:p>
          <a:p>
            <a:pPr>
              <a:lnSpc>
                <a:spcPct val="80000"/>
              </a:lnSpc>
            </a:pPr>
            <a:endParaRPr lang="en-US" altLang="en-US" sz="2800"/>
          </a:p>
          <a:p>
            <a:pPr>
              <a:lnSpc>
                <a:spcPct val="80000"/>
              </a:lnSpc>
            </a:pPr>
            <a:r>
              <a:rPr lang="en-US" altLang="en-US" sz="2800"/>
              <a:t>MUST be express, identifying the specific person to be disinherited, and be for just cause</a:t>
            </a:r>
            <a:endParaRPr lang="en-US" altLang="en-US" sz="2800">
              <a:cs typeface="Arial"/>
            </a:endParaRPr>
          </a:p>
          <a:p>
            <a:pPr>
              <a:lnSpc>
                <a:spcPct val="80000"/>
              </a:lnSpc>
            </a:pPr>
            <a:endParaRPr lang="en-US" altLang="en-US" sz="2800"/>
          </a:p>
          <a:p>
            <a:pPr>
              <a:lnSpc>
                <a:spcPct val="80000"/>
              </a:lnSpc>
            </a:pPr>
            <a:r>
              <a:rPr lang="en-US" altLang="en-US" sz="2800"/>
              <a:t>For a </a:t>
            </a:r>
            <a:r>
              <a:rPr lang="en-US" altLang="en-US" sz="2800" err="1"/>
              <a:t>disinherison</a:t>
            </a:r>
            <a:r>
              <a:rPr lang="en-US" altLang="en-US" sz="2800"/>
              <a:t> to be valid, the cause must have occurred prior to the execution of the instrument that disinherits the heir</a:t>
            </a:r>
            <a:endParaRPr lang="en-US" altLang="en-US" sz="2800">
              <a:cs typeface="Arial"/>
            </a:endParaRPr>
          </a:p>
          <a:p>
            <a:pPr>
              <a:lnSpc>
                <a:spcPct val="80000"/>
              </a:lnSpc>
            </a:pPr>
            <a:endParaRPr lang="en-US" altLang="en-US" sz="2800"/>
          </a:p>
          <a:p>
            <a:pPr>
              <a:lnSpc>
                <a:spcPct val="80000"/>
              </a:lnSpc>
            </a:pPr>
            <a:r>
              <a:rPr lang="en-US" altLang="en-US" sz="2800"/>
              <a:t>May overcome a </a:t>
            </a:r>
            <a:r>
              <a:rPr lang="en-US" altLang="en-US" sz="2800" err="1"/>
              <a:t>disinherison</a:t>
            </a:r>
            <a:r>
              <a:rPr lang="en-US" altLang="en-US" sz="2800"/>
              <a:t> by proving reconciliation with testator through clear and convincing evidence</a:t>
            </a:r>
            <a:endParaRPr lang="en-US" altLang="en-US" sz="2800">
              <a:cs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88A2594E-593F-17FE-11A3-A8AA4EA1EFDC}"/>
              </a:ext>
            </a:extLst>
          </p:cNvPr>
          <p:cNvSpPr>
            <a:spLocks noGrp="1" noChangeArrowheads="1"/>
          </p:cNvSpPr>
          <p:nvPr>
            <p:ph type="title"/>
          </p:nvPr>
        </p:nvSpPr>
        <p:spPr>
          <a:xfrm>
            <a:off x="457200" y="56091"/>
            <a:ext cx="8229600" cy="1143000"/>
          </a:xfrm>
        </p:spPr>
        <p:txBody>
          <a:bodyPr/>
          <a:lstStyle/>
          <a:p>
            <a:r>
              <a:rPr lang="en-US" altLang="en-US" sz="4000"/>
              <a:t>8 CAUSES FOR DISINHERISON</a:t>
            </a:r>
          </a:p>
        </p:txBody>
      </p:sp>
      <p:sp>
        <p:nvSpPr>
          <p:cNvPr id="62467" name="Rectangle 3">
            <a:extLst>
              <a:ext uri="{FF2B5EF4-FFF2-40B4-BE49-F238E27FC236}">
                <a16:creationId xmlns:a16="http://schemas.microsoft.com/office/drawing/2014/main" id="{470E26AB-92CF-DCF7-8943-60292D254B49}"/>
              </a:ext>
            </a:extLst>
          </p:cNvPr>
          <p:cNvSpPr>
            <a:spLocks noGrp="1" noChangeArrowheads="1"/>
          </p:cNvSpPr>
          <p:nvPr>
            <p:ph type="body" idx="1"/>
          </p:nvPr>
        </p:nvSpPr>
        <p:spPr>
          <a:xfrm>
            <a:off x="159977" y="944559"/>
            <a:ext cx="8456888" cy="5859098"/>
          </a:xfrm>
        </p:spPr>
        <p:txBody>
          <a:bodyPr/>
          <a:lstStyle/>
          <a:p>
            <a:pPr>
              <a:lnSpc>
                <a:spcPct val="80000"/>
              </a:lnSpc>
              <a:buNone/>
            </a:pPr>
            <a:r>
              <a:rPr lang="en-US" altLang="en-US" sz="1800"/>
              <a:t>1.  Child has raised his hand to strike a parent or has actually struck a parent</a:t>
            </a:r>
            <a:endParaRPr lang="en-US"/>
          </a:p>
          <a:p>
            <a:pPr>
              <a:lnSpc>
                <a:spcPct val="80000"/>
              </a:lnSpc>
              <a:buFontTx/>
              <a:buNone/>
            </a:pPr>
            <a:endParaRPr lang="en-US" altLang="en-US" sz="1800">
              <a:cs typeface="Arial"/>
            </a:endParaRPr>
          </a:p>
          <a:p>
            <a:pPr>
              <a:lnSpc>
                <a:spcPct val="80000"/>
              </a:lnSpc>
              <a:buNone/>
            </a:pPr>
            <a:r>
              <a:rPr lang="en-US" altLang="en-US" sz="1800"/>
              <a:t>2.  The child has been guilty, towards a parent, of cruel treatment, crime, or grievous injury</a:t>
            </a:r>
          </a:p>
          <a:p>
            <a:pPr>
              <a:lnSpc>
                <a:spcPct val="80000"/>
              </a:lnSpc>
              <a:buFontTx/>
              <a:buNone/>
            </a:pPr>
            <a:endParaRPr lang="en-US" altLang="en-US" sz="1800">
              <a:cs typeface="Arial"/>
            </a:endParaRPr>
          </a:p>
          <a:p>
            <a:pPr>
              <a:lnSpc>
                <a:spcPct val="80000"/>
              </a:lnSpc>
              <a:buNone/>
            </a:pPr>
            <a:r>
              <a:rPr lang="en-US" altLang="en-US" sz="1800"/>
              <a:t>3.  The child has attempted to take the life of a parent</a:t>
            </a:r>
          </a:p>
          <a:p>
            <a:pPr>
              <a:lnSpc>
                <a:spcPct val="80000"/>
              </a:lnSpc>
              <a:buFontTx/>
              <a:buNone/>
            </a:pPr>
            <a:endParaRPr lang="en-US" altLang="en-US" sz="1800">
              <a:cs typeface="Arial"/>
            </a:endParaRPr>
          </a:p>
          <a:p>
            <a:pPr>
              <a:lnSpc>
                <a:spcPct val="80000"/>
              </a:lnSpc>
              <a:buNone/>
            </a:pPr>
            <a:r>
              <a:rPr lang="en-US" altLang="en-US" sz="1800"/>
              <a:t>4.  The child, without any reasonable basis, has accused a parent of committing a crime for which the law provides that the punishment could be life imprisonment or death</a:t>
            </a:r>
          </a:p>
          <a:p>
            <a:pPr>
              <a:lnSpc>
                <a:spcPct val="80000"/>
              </a:lnSpc>
              <a:buFontTx/>
              <a:buNone/>
            </a:pPr>
            <a:endParaRPr lang="en-US" altLang="en-US" sz="1800">
              <a:cs typeface="Arial"/>
            </a:endParaRPr>
          </a:p>
          <a:p>
            <a:pPr>
              <a:lnSpc>
                <a:spcPct val="80000"/>
              </a:lnSpc>
              <a:buNone/>
            </a:pPr>
            <a:r>
              <a:rPr lang="en-US" altLang="en-US" sz="1800"/>
              <a:t>5.  The child has used any act of violence or coercion to hinder a parent from making a testament</a:t>
            </a:r>
          </a:p>
          <a:p>
            <a:pPr>
              <a:lnSpc>
                <a:spcPct val="80000"/>
              </a:lnSpc>
              <a:buFontTx/>
              <a:buNone/>
            </a:pPr>
            <a:endParaRPr lang="en-US" altLang="en-US" sz="1800">
              <a:cs typeface="Arial"/>
            </a:endParaRPr>
          </a:p>
          <a:p>
            <a:pPr>
              <a:lnSpc>
                <a:spcPct val="80000"/>
              </a:lnSpc>
              <a:buNone/>
            </a:pPr>
            <a:r>
              <a:rPr lang="en-US" altLang="en-US" sz="1800"/>
              <a:t>6.  The child, being a minor, has married without the consent of the parent</a:t>
            </a:r>
          </a:p>
          <a:p>
            <a:pPr>
              <a:lnSpc>
                <a:spcPct val="80000"/>
              </a:lnSpc>
              <a:buFontTx/>
              <a:buNone/>
            </a:pPr>
            <a:endParaRPr lang="en-US" altLang="en-US" sz="1800">
              <a:cs typeface="Arial"/>
            </a:endParaRPr>
          </a:p>
          <a:p>
            <a:pPr>
              <a:lnSpc>
                <a:spcPct val="80000"/>
              </a:lnSpc>
              <a:buNone/>
            </a:pPr>
            <a:r>
              <a:rPr lang="en-US" altLang="en-US" sz="1800"/>
              <a:t>7.  The child has been convicted of a crime for which the law provides that the punishment could be life imprisonment or death</a:t>
            </a:r>
          </a:p>
          <a:p>
            <a:pPr>
              <a:lnSpc>
                <a:spcPct val="80000"/>
              </a:lnSpc>
              <a:buFontTx/>
              <a:buNone/>
            </a:pPr>
            <a:endParaRPr lang="en-US" altLang="en-US" sz="1800">
              <a:cs typeface="Arial"/>
            </a:endParaRPr>
          </a:p>
          <a:p>
            <a:pPr>
              <a:lnSpc>
                <a:spcPct val="80000"/>
              </a:lnSpc>
              <a:buNone/>
            </a:pPr>
            <a:r>
              <a:rPr lang="en-US" altLang="en-US" sz="1800"/>
              <a:t>8.  The child, after attaining the age of majority and knowing how to contact the parent, has failed to communicate with the parent without just cause for a period of 2 years, unless the child was on active duty in any of the military forces of the United States at that time</a:t>
            </a:r>
            <a:endParaRPr lang="en-US" altLang="en-US" sz="1800">
              <a:cs typeface="Aria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6E468FE5-481A-6551-7538-EA82349158C2}"/>
              </a:ext>
            </a:extLst>
          </p:cNvPr>
          <p:cNvSpPr>
            <a:spLocks noGrp="1" noChangeArrowheads="1"/>
          </p:cNvSpPr>
          <p:nvPr>
            <p:ph type="title"/>
          </p:nvPr>
        </p:nvSpPr>
        <p:spPr>
          <a:xfrm>
            <a:off x="413491" y="82317"/>
            <a:ext cx="8229600" cy="1143000"/>
          </a:xfrm>
        </p:spPr>
        <p:txBody>
          <a:bodyPr/>
          <a:lstStyle/>
          <a:p>
            <a:r>
              <a:rPr lang="en-US" altLang="en-US"/>
              <a:t>ANOMALOUS SUCCESSION</a:t>
            </a:r>
          </a:p>
        </p:txBody>
      </p:sp>
      <p:sp>
        <p:nvSpPr>
          <p:cNvPr id="77827" name="Rectangle 3">
            <a:extLst>
              <a:ext uri="{FF2B5EF4-FFF2-40B4-BE49-F238E27FC236}">
                <a16:creationId xmlns:a16="http://schemas.microsoft.com/office/drawing/2014/main" id="{2B4B6335-50E1-C263-F0C1-C9B570FC60D9}"/>
              </a:ext>
            </a:extLst>
          </p:cNvPr>
          <p:cNvSpPr>
            <a:spLocks noGrp="1" noChangeArrowheads="1"/>
          </p:cNvSpPr>
          <p:nvPr>
            <p:ph type="body" idx="1"/>
          </p:nvPr>
        </p:nvSpPr>
        <p:spPr>
          <a:xfrm>
            <a:off x="457200" y="944559"/>
            <a:ext cx="8561791" cy="5832873"/>
          </a:xfrm>
        </p:spPr>
        <p:txBody>
          <a:bodyPr/>
          <a:lstStyle/>
          <a:p>
            <a:pPr>
              <a:lnSpc>
                <a:spcPct val="80000"/>
              </a:lnSpc>
            </a:pPr>
            <a:r>
              <a:rPr lang="en-US" altLang="en-US" sz="1800"/>
              <a:t>Right of reversion in favor of ascendants who have given immovables to their descendants, if the </a:t>
            </a:r>
            <a:r>
              <a:rPr lang="en-US" altLang="en-US" sz="1800" err="1"/>
              <a:t>Donee</a:t>
            </a:r>
            <a:r>
              <a:rPr lang="en-US" altLang="en-US" sz="1800"/>
              <a:t> dies without descendants and the immovables are “found in the succession” of the </a:t>
            </a:r>
            <a:r>
              <a:rPr lang="en-US" altLang="en-US" sz="1800" err="1"/>
              <a:t>Donee</a:t>
            </a:r>
            <a:r>
              <a:rPr lang="en-US" altLang="en-US" sz="1800"/>
              <a:t>. In order to apply the anomalous succession articles, all four prerequisites are essential:</a:t>
            </a:r>
            <a:endParaRPr lang="en-US" altLang="en-US" sz="1800" b="1"/>
          </a:p>
          <a:p>
            <a:pPr>
              <a:lnSpc>
                <a:spcPct val="80000"/>
              </a:lnSpc>
            </a:pPr>
            <a:endParaRPr lang="en-US" altLang="en-US" sz="1800"/>
          </a:p>
          <a:p>
            <a:pPr>
              <a:lnSpc>
                <a:spcPct val="80000"/>
              </a:lnSpc>
            </a:pPr>
            <a:r>
              <a:rPr lang="en-US" altLang="en-US" sz="1800"/>
              <a:t>Only applies to immovables. </a:t>
            </a:r>
          </a:p>
          <a:p>
            <a:pPr>
              <a:lnSpc>
                <a:spcPct val="80000"/>
              </a:lnSpc>
            </a:pPr>
            <a:endParaRPr lang="en-US" altLang="en-US" sz="1800">
              <a:cs typeface="Arial"/>
            </a:endParaRPr>
          </a:p>
          <a:p>
            <a:pPr>
              <a:lnSpc>
                <a:spcPct val="80000"/>
              </a:lnSpc>
            </a:pPr>
            <a:r>
              <a:rPr lang="en-US" altLang="en-US" sz="1800"/>
              <a:t>The Donor must be an ascendant of the </a:t>
            </a:r>
            <a:r>
              <a:rPr lang="en-US" altLang="en-US" sz="1800" err="1"/>
              <a:t>Donee</a:t>
            </a:r>
            <a:r>
              <a:rPr lang="en-US" altLang="en-US" sz="1800"/>
              <a:t>, of whatever degree.</a:t>
            </a:r>
            <a:endParaRPr lang="en-US" altLang="en-US" sz="1800">
              <a:cs typeface="Arial"/>
            </a:endParaRPr>
          </a:p>
          <a:p>
            <a:pPr>
              <a:lnSpc>
                <a:spcPct val="80000"/>
              </a:lnSpc>
            </a:pPr>
            <a:endParaRPr lang="en-US" altLang="en-US" sz="1800"/>
          </a:p>
          <a:p>
            <a:pPr>
              <a:lnSpc>
                <a:spcPct val="80000"/>
              </a:lnSpc>
            </a:pPr>
            <a:r>
              <a:rPr lang="en-US" altLang="en-US" sz="1800"/>
              <a:t>The </a:t>
            </a:r>
            <a:r>
              <a:rPr lang="en-US" altLang="en-US" sz="1800" err="1"/>
              <a:t>Donee</a:t>
            </a:r>
            <a:r>
              <a:rPr lang="en-US" altLang="en-US" sz="1800"/>
              <a:t> must die without descendants.</a:t>
            </a:r>
            <a:endParaRPr lang="en-US" altLang="en-US" sz="1800">
              <a:cs typeface="Arial"/>
            </a:endParaRPr>
          </a:p>
          <a:p>
            <a:pPr>
              <a:lnSpc>
                <a:spcPct val="80000"/>
              </a:lnSpc>
            </a:pPr>
            <a:endParaRPr lang="en-US" altLang="en-US" sz="1800"/>
          </a:p>
          <a:p>
            <a:pPr>
              <a:lnSpc>
                <a:spcPct val="80000"/>
              </a:lnSpc>
            </a:pPr>
            <a:r>
              <a:rPr lang="en-US" altLang="en-US" sz="1800"/>
              <a:t>The donated property must be “found in the succession.” </a:t>
            </a:r>
            <a:endParaRPr lang="en-US" altLang="en-US" sz="1800">
              <a:cs typeface="Arial"/>
            </a:endParaRPr>
          </a:p>
          <a:p>
            <a:pPr lvl="1">
              <a:lnSpc>
                <a:spcPct val="80000"/>
              </a:lnSpc>
            </a:pPr>
            <a:r>
              <a:rPr lang="en-US" altLang="en-US" sz="1600"/>
              <a:t>The article itself provides for the return of an unpaid price or part of a price of a donated item that has been alienated by the </a:t>
            </a:r>
            <a:r>
              <a:rPr lang="en-US" altLang="en-US" sz="1600" err="1"/>
              <a:t>Donee</a:t>
            </a:r>
            <a:r>
              <a:rPr lang="en-US" altLang="en-US" sz="1600"/>
              <a:t>. In essence, the ascendant becomes a creditor of the third party owing the price. Once the price is paid in full, the right of reversion ends. However, if the descendant </a:t>
            </a:r>
            <a:r>
              <a:rPr lang="en-US" altLang="en-US" sz="1600" err="1"/>
              <a:t>Donee</a:t>
            </a:r>
            <a:r>
              <a:rPr lang="en-US" altLang="en-US" sz="1600"/>
              <a:t> placed a condition in his favor when disposing of the donation, the ascendant donor would succeed to any right of reversion on the occurrence of the condition.</a:t>
            </a:r>
            <a:endParaRPr lang="en-US" altLang="en-US" sz="1600">
              <a:cs typeface="Arial"/>
            </a:endParaRPr>
          </a:p>
          <a:p>
            <a:pPr lvl="1">
              <a:lnSpc>
                <a:spcPct val="80000"/>
              </a:lnSpc>
            </a:pPr>
            <a:r>
              <a:rPr lang="en-US" altLang="en-US" sz="1600"/>
              <a:t>The right of return cannot take place when the descendant has disposed by donation </a:t>
            </a:r>
            <a:r>
              <a:rPr lang="en-US" altLang="en-US" sz="1600" i="1"/>
              <a:t>inter </a:t>
            </a:r>
            <a:r>
              <a:rPr lang="en-US" altLang="en-US" sz="1600" i="1" err="1"/>
              <a:t>vivos</a:t>
            </a:r>
            <a:r>
              <a:rPr lang="en-US" altLang="en-US" sz="1600"/>
              <a:t> or by testament of the things given by the ascendant.</a:t>
            </a:r>
            <a:endParaRPr lang="en-US" altLang="en-US" sz="1600">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02841ED-333D-18A1-AE5B-610B210070D8}"/>
              </a:ext>
            </a:extLst>
          </p:cNvPr>
          <p:cNvSpPr>
            <a:spLocks noGrp="1" noChangeArrowheads="1"/>
          </p:cNvSpPr>
          <p:nvPr>
            <p:ph type="title"/>
          </p:nvPr>
        </p:nvSpPr>
        <p:spPr/>
        <p:txBody>
          <a:bodyPr/>
          <a:lstStyle/>
          <a:p>
            <a:r>
              <a:rPr lang="en-US" altLang="en-US"/>
              <a:t>IMPORTANT DEFINITIONS</a:t>
            </a:r>
          </a:p>
        </p:txBody>
      </p:sp>
      <p:sp>
        <p:nvSpPr>
          <p:cNvPr id="10243" name="Rectangle 3">
            <a:extLst>
              <a:ext uri="{FF2B5EF4-FFF2-40B4-BE49-F238E27FC236}">
                <a16:creationId xmlns:a16="http://schemas.microsoft.com/office/drawing/2014/main" id="{248057CF-E4B2-EB4E-4250-E2977194E348}"/>
              </a:ext>
            </a:extLst>
          </p:cNvPr>
          <p:cNvSpPr>
            <a:spLocks noGrp="1" noChangeArrowheads="1"/>
          </p:cNvSpPr>
          <p:nvPr>
            <p:ph type="body" idx="1"/>
          </p:nvPr>
        </p:nvSpPr>
        <p:spPr/>
        <p:txBody>
          <a:bodyPr/>
          <a:lstStyle/>
          <a:p>
            <a:r>
              <a:rPr lang="en-US" altLang="en-US"/>
              <a:t>Forced Heir – A person whom the testator cannot disinherit because the law reserves part of the estate for that person</a:t>
            </a:r>
          </a:p>
          <a:p>
            <a:r>
              <a:rPr lang="en-US" altLang="en-US"/>
              <a:t>Representation – The assumption by an heir of the rights and obligations of his predecessor</a:t>
            </a:r>
          </a:p>
        </p:txBody>
      </p:sp>
      <p:sp>
        <p:nvSpPr>
          <p:cNvPr id="10244" name="Rectangle 4">
            <a:extLst>
              <a:ext uri="{FF2B5EF4-FFF2-40B4-BE49-F238E27FC236}">
                <a16:creationId xmlns:a16="http://schemas.microsoft.com/office/drawing/2014/main" id="{EA989C5C-7AF5-0386-EAC4-1CF9DC24950D}"/>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a:extLst>
              <a:ext uri="{FF2B5EF4-FFF2-40B4-BE49-F238E27FC236}">
                <a16:creationId xmlns:a16="http://schemas.microsoft.com/office/drawing/2014/main" id="{F1A7D9B9-AEC6-4127-C097-FDA8C6ABBDC5}"/>
              </a:ext>
            </a:extLst>
          </p:cNvPr>
          <p:cNvSpPr>
            <a:spLocks noGrp="1" noChangeArrowheads="1"/>
          </p:cNvSpPr>
          <p:nvPr>
            <p:ph type="title"/>
          </p:nvPr>
        </p:nvSpPr>
        <p:spPr>
          <a:xfrm>
            <a:off x="533400" y="1066800"/>
            <a:ext cx="8229600" cy="1143000"/>
          </a:xfrm>
        </p:spPr>
        <p:txBody>
          <a:bodyPr/>
          <a:lstStyle/>
          <a:p>
            <a:r>
              <a:rPr lang="en-US" altLang="en-US" sz="4000"/>
              <a:t>DOES A SUCCESSION HAVE TO BE OPENED?</a:t>
            </a:r>
          </a:p>
        </p:txBody>
      </p:sp>
      <p:sp>
        <p:nvSpPr>
          <p:cNvPr id="78853" name="Rectangle 5">
            <a:extLst>
              <a:ext uri="{FF2B5EF4-FFF2-40B4-BE49-F238E27FC236}">
                <a16:creationId xmlns:a16="http://schemas.microsoft.com/office/drawing/2014/main" id="{CEEEFC5A-B7D6-2C9A-A745-276CD1C07F7D}"/>
              </a:ext>
            </a:extLst>
          </p:cNvPr>
          <p:cNvSpPr>
            <a:spLocks noGrp="1" noChangeArrowheads="1"/>
          </p:cNvSpPr>
          <p:nvPr>
            <p:ph type="body" idx="1"/>
          </p:nvPr>
        </p:nvSpPr>
        <p:spPr>
          <a:xfrm>
            <a:off x="457200" y="2743200"/>
            <a:ext cx="8229600" cy="3382963"/>
          </a:xfrm>
        </p:spPr>
        <p:txBody>
          <a:bodyPr/>
          <a:lstStyle/>
          <a:p>
            <a:r>
              <a:rPr lang="en-US" altLang="en-US"/>
              <a:t>In Louisiana, a succession proceeding is NOT always necessary to DOCUMENT TRANSMISSION of ownership of the deceased’s property.</a:t>
            </a:r>
          </a:p>
          <a:p>
            <a:endParaRPr lang="en-US"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ECEA436E-C553-BABC-1326-BE517D70F3D6}"/>
              </a:ext>
            </a:extLst>
          </p:cNvPr>
          <p:cNvSpPr>
            <a:spLocks noGrp="1" noChangeArrowheads="1"/>
          </p:cNvSpPr>
          <p:nvPr>
            <p:ph type="title"/>
          </p:nvPr>
        </p:nvSpPr>
        <p:spPr>
          <a:xfrm>
            <a:off x="457200" y="73575"/>
            <a:ext cx="8229600" cy="1143000"/>
          </a:xfrm>
        </p:spPr>
        <p:txBody>
          <a:bodyPr/>
          <a:lstStyle/>
          <a:p>
            <a:r>
              <a:rPr lang="en-US" altLang="en-US"/>
              <a:t>SMALL SUCCESSION</a:t>
            </a:r>
          </a:p>
        </p:txBody>
      </p:sp>
      <p:sp>
        <p:nvSpPr>
          <p:cNvPr id="80899" name="Rectangle 3">
            <a:extLst>
              <a:ext uri="{FF2B5EF4-FFF2-40B4-BE49-F238E27FC236}">
                <a16:creationId xmlns:a16="http://schemas.microsoft.com/office/drawing/2014/main" id="{E986A21C-AEF5-0235-E8B9-0563D3CECC14}"/>
              </a:ext>
            </a:extLst>
          </p:cNvPr>
          <p:cNvSpPr>
            <a:spLocks noGrp="1" noChangeArrowheads="1"/>
          </p:cNvSpPr>
          <p:nvPr>
            <p:ph type="body" idx="1"/>
          </p:nvPr>
        </p:nvSpPr>
        <p:spPr>
          <a:xfrm>
            <a:off x="369781" y="1066946"/>
            <a:ext cx="8657951" cy="5710486"/>
          </a:xfrm>
        </p:spPr>
        <p:txBody>
          <a:bodyPr/>
          <a:lstStyle/>
          <a:p>
            <a:pPr marL="609600" indent="-609600">
              <a:lnSpc>
                <a:spcPct val="90000"/>
              </a:lnSpc>
            </a:pPr>
            <a:r>
              <a:rPr lang="en-US" altLang="en-US" sz="2400" b="1"/>
              <a:t>Small succession</a:t>
            </a:r>
            <a:endParaRPr lang="en-US"/>
          </a:p>
          <a:p>
            <a:pPr marL="609600" indent="-609600">
              <a:lnSpc>
                <a:spcPct val="90000"/>
              </a:lnSpc>
            </a:pPr>
            <a:endParaRPr lang="en-US"/>
          </a:p>
          <a:p>
            <a:pPr marL="990600" lvl="1" indent="-533400">
              <a:lnSpc>
                <a:spcPct val="90000"/>
              </a:lnSpc>
            </a:pPr>
            <a:r>
              <a:rPr lang="en-US" altLang="en-US" sz="2000"/>
              <a:t>Estate has a gross value of  $125,000 dollars or less.</a:t>
            </a:r>
            <a:endParaRPr lang="en-US" altLang="en-US" sz="2000">
              <a:cs typeface="Arial"/>
            </a:endParaRPr>
          </a:p>
          <a:p>
            <a:pPr marL="990600" lvl="1" indent="-533400">
              <a:lnSpc>
                <a:spcPct val="90000"/>
              </a:lnSpc>
            </a:pPr>
            <a:endParaRPr lang="en-US" altLang="en-US" sz="2000"/>
          </a:p>
          <a:p>
            <a:pPr marL="990600" lvl="1" indent="-533400">
              <a:lnSpc>
                <a:spcPct val="90000"/>
              </a:lnSpc>
            </a:pPr>
            <a:r>
              <a:rPr lang="en-US" altLang="en-US" sz="2000"/>
              <a:t>Real Estate involved qualifies as “small succession immovable property”</a:t>
            </a:r>
            <a:endParaRPr lang="en-US" altLang="en-US" sz="2000">
              <a:cs typeface="Arial"/>
            </a:endParaRPr>
          </a:p>
          <a:p>
            <a:pPr marL="1371600" lvl="2" indent="-457200">
              <a:lnSpc>
                <a:spcPct val="90000"/>
              </a:lnSpc>
            </a:pPr>
            <a:r>
              <a:rPr lang="en-US" altLang="en-US" sz="1800"/>
              <a:t>Single lot or contiguous lots, on which is situated a single building that, together with any ancillary buildings, contains not more than four dwelling units, each of which has its primary use as a residence, and in a portion of which either the deceased or the surviving spouse resided or a portion of which was the last place of residence of either the deceased or the surviving spouse if neither the deceased nor the surviving spouse was residing in that residence on the date of death because of illness, incapacity, natural disaster or destruction; or (2) any cemetery spaces.</a:t>
            </a:r>
            <a:br>
              <a:rPr lang="en-US" altLang="en-US" sz="1800"/>
            </a:br>
            <a:br>
              <a:rPr lang="en-US" altLang="en-US" sz="1800"/>
            </a:br>
            <a:endParaRPr lang="en-US" altLang="en-US" sz="18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8548AB9F-39E2-D25E-BED1-05177CB8873D}"/>
              </a:ext>
            </a:extLst>
          </p:cNvPr>
          <p:cNvSpPr>
            <a:spLocks noGrp="1" noChangeArrowheads="1"/>
          </p:cNvSpPr>
          <p:nvPr>
            <p:ph type="title"/>
          </p:nvPr>
        </p:nvSpPr>
        <p:spPr>
          <a:xfrm>
            <a:off x="422233" y="56091"/>
            <a:ext cx="8229600" cy="1143000"/>
          </a:xfrm>
        </p:spPr>
        <p:txBody>
          <a:bodyPr/>
          <a:lstStyle/>
          <a:p>
            <a:r>
              <a:rPr lang="en-US" altLang="en-US" sz="4000"/>
              <a:t>CONTENTS OF AFFIDAVIT OF SMALL SUCCESSION</a:t>
            </a:r>
          </a:p>
        </p:txBody>
      </p:sp>
      <p:sp>
        <p:nvSpPr>
          <p:cNvPr id="82947" name="Rectangle 3">
            <a:extLst>
              <a:ext uri="{FF2B5EF4-FFF2-40B4-BE49-F238E27FC236}">
                <a16:creationId xmlns:a16="http://schemas.microsoft.com/office/drawing/2014/main" id="{EA02D922-8A92-BA3E-9103-61B3DF29506D}"/>
              </a:ext>
            </a:extLst>
          </p:cNvPr>
          <p:cNvSpPr>
            <a:spLocks noGrp="1" noChangeArrowheads="1"/>
          </p:cNvSpPr>
          <p:nvPr>
            <p:ph type="body" idx="1"/>
          </p:nvPr>
        </p:nvSpPr>
        <p:spPr>
          <a:xfrm>
            <a:off x="247396" y="1198074"/>
            <a:ext cx="8832788" cy="5426376"/>
          </a:xfrm>
        </p:spPr>
        <p:txBody>
          <a:bodyPr/>
          <a:lstStyle/>
          <a:p>
            <a:pPr>
              <a:lnSpc>
                <a:spcPct val="80000"/>
              </a:lnSpc>
            </a:pPr>
            <a:r>
              <a:rPr lang="en-US" altLang="en-US" sz="1400"/>
              <a:t>At least two persons, including the surviving spouse, if any, and one or more competent major heirs of the deceased sign an affidavit setting forth:</a:t>
            </a:r>
          </a:p>
          <a:p>
            <a:pPr lvl="1">
              <a:lnSpc>
                <a:spcPct val="80000"/>
              </a:lnSpc>
            </a:pPr>
            <a:r>
              <a:rPr lang="en-US" altLang="en-US" sz="1400"/>
              <a:t>Date of death and domicile of the deceased</a:t>
            </a:r>
          </a:p>
          <a:p>
            <a:pPr lvl="1">
              <a:lnSpc>
                <a:spcPct val="80000"/>
              </a:lnSpc>
            </a:pPr>
            <a:r>
              <a:rPr lang="en-US" altLang="en-US" sz="1400"/>
              <a:t>Deceased died intestate;</a:t>
            </a:r>
          </a:p>
          <a:p>
            <a:pPr lvl="1">
              <a:lnSpc>
                <a:spcPct val="80000"/>
              </a:lnSpc>
            </a:pPr>
            <a:r>
              <a:rPr lang="en-US" altLang="en-US" sz="1400"/>
              <a:t>The marital status of the deceased, the location of the last residence of the deceased, and the name of the surviving spouse, if any, and the surviving spouse's address, domicile, and location of last residence;</a:t>
            </a:r>
          </a:p>
          <a:p>
            <a:pPr lvl="1">
              <a:lnSpc>
                <a:spcPct val="80000"/>
              </a:lnSpc>
            </a:pPr>
            <a:r>
              <a:rPr lang="en-US" altLang="en-US" sz="1400"/>
              <a:t>The names and last known addresses of the heirs of the deceased, their relationship to the deceased, and the statement that an heir not signing the affidavit </a:t>
            </a:r>
          </a:p>
          <a:p>
            <a:pPr lvl="2">
              <a:lnSpc>
                <a:spcPct val="80000"/>
              </a:lnSpc>
            </a:pPr>
            <a:r>
              <a:rPr lang="en-US" altLang="en-US" sz="1400"/>
              <a:t>cannot be located after the exercise of reasonable diligence, or</a:t>
            </a:r>
          </a:p>
          <a:p>
            <a:pPr lvl="2">
              <a:lnSpc>
                <a:spcPct val="80000"/>
              </a:lnSpc>
            </a:pPr>
            <a:r>
              <a:rPr lang="en-US" altLang="en-US" sz="1400"/>
              <a:t>was given ten days notice by U.S. mail of the affiants' intent to execute an affidavit for small succession and did not object;</a:t>
            </a:r>
          </a:p>
          <a:p>
            <a:pPr lvl="1">
              <a:lnSpc>
                <a:spcPct val="80000"/>
              </a:lnSpc>
            </a:pPr>
            <a:r>
              <a:rPr lang="en-US" altLang="en-US" sz="1400"/>
              <a:t>Deceased left no immovable property other than small succession immovable property;</a:t>
            </a:r>
          </a:p>
          <a:p>
            <a:pPr lvl="1">
              <a:lnSpc>
                <a:spcPct val="80000"/>
              </a:lnSpc>
            </a:pPr>
            <a:r>
              <a:rPr lang="en-US" altLang="en-US" sz="1400"/>
              <a:t>The legal description of the property left by the deceased, including whether the property is community or separate</a:t>
            </a:r>
          </a:p>
          <a:p>
            <a:pPr lvl="1">
              <a:lnSpc>
                <a:spcPct val="80000"/>
              </a:lnSpc>
            </a:pPr>
            <a:r>
              <a:rPr lang="en-US" altLang="en-US" sz="1400"/>
              <a:t>Value of each item of property, and the aggregate value of all such property, at the time of the death </a:t>
            </a:r>
          </a:p>
          <a:p>
            <a:pPr lvl="1">
              <a:lnSpc>
                <a:spcPct val="80000"/>
              </a:lnSpc>
            </a:pPr>
            <a:r>
              <a:rPr lang="en-US" altLang="en-US" sz="1400"/>
              <a:t>A statement describing the respective interests in the property which each heir has inherited and whether a legal usufruct of the surviving spouse attaches to the property;</a:t>
            </a:r>
          </a:p>
          <a:p>
            <a:pPr lvl="1">
              <a:lnSpc>
                <a:spcPct val="80000"/>
              </a:lnSpc>
            </a:pPr>
            <a:r>
              <a:rPr lang="en-US" altLang="en-US" sz="1400"/>
              <a:t>An affirmation that, by signing the affidavit, the affiant, if an heir, has accepted the succession of the deceased; and</a:t>
            </a:r>
          </a:p>
          <a:p>
            <a:pPr lvl="1">
              <a:lnSpc>
                <a:spcPct val="80000"/>
              </a:lnSpc>
            </a:pPr>
            <a:r>
              <a:rPr lang="en-US" altLang="en-US" sz="1400"/>
              <a:t>An affirmation that, by signing the affidavit, the affiants swear under penalty of perjury that the information contained in the affidavit is true, correct and complete to the best of their knowledge, information, and belief.</a:t>
            </a:r>
          </a:p>
          <a:p>
            <a:pPr>
              <a:lnSpc>
                <a:spcPct val="80000"/>
              </a:lnSpc>
            </a:pPr>
            <a:endParaRPr lang="en-US" altLang="en-US" sz="14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D876EC79-B7EE-89FE-57CD-921749EBB354}"/>
              </a:ext>
            </a:extLst>
          </p:cNvPr>
          <p:cNvSpPr>
            <a:spLocks noGrp="1" noChangeArrowheads="1"/>
          </p:cNvSpPr>
          <p:nvPr>
            <p:ph type="title"/>
          </p:nvPr>
        </p:nvSpPr>
        <p:spPr>
          <a:xfrm>
            <a:off x="457200" y="38607"/>
            <a:ext cx="8229600" cy="1143000"/>
          </a:xfrm>
        </p:spPr>
        <p:txBody>
          <a:bodyPr/>
          <a:lstStyle/>
          <a:p>
            <a:r>
              <a:rPr lang="en-US" altLang="en-US"/>
              <a:t>SMALL SUCCESSION cont’d</a:t>
            </a:r>
          </a:p>
        </p:txBody>
      </p:sp>
      <p:sp>
        <p:nvSpPr>
          <p:cNvPr id="83971" name="Rectangle 3">
            <a:extLst>
              <a:ext uri="{FF2B5EF4-FFF2-40B4-BE49-F238E27FC236}">
                <a16:creationId xmlns:a16="http://schemas.microsoft.com/office/drawing/2014/main" id="{3E896B3A-6FD8-CFFB-C801-FD0922965D8D}"/>
              </a:ext>
            </a:extLst>
          </p:cNvPr>
          <p:cNvSpPr>
            <a:spLocks noGrp="1" noChangeArrowheads="1"/>
          </p:cNvSpPr>
          <p:nvPr>
            <p:ph type="body" idx="1"/>
          </p:nvPr>
        </p:nvSpPr>
        <p:spPr>
          <a:xfrm>
            <a:off x="457200" y="1600200"/>
            <a:ext cx="8570533" cy="5207829"/>
          </a:xfrm>
        </p:spPr>
        <p:txBody>
          <a:bodyPr/>
          <a:lstStyle/>
          <a:p>
            <a:pPr marL="660400" indent="-660400">
              <a:lnSpc>
                <a:spcPct val="90000"/>
              </a:lnSpc>
            </a:pPr>
            <a:r>
              <a:rPr lang="en-US" altLang="en-US" sz="2800"/>
              <a:t>If the deceased had no surviving spouse, the affidavit must be signed by at least two heirs.</a:t>
            </a:r>
            <a:endParaRPr lang="en-US"/>
          </a:p>
          <a:p>
            <a:pPr marL="660400" indent="-660400">
              <a:lnSpc>
                <a:spcPct val="90000"/>
              </a:lnSpc>
            </a:pPr>
            <a:endParaRPr lang="en-US"/>
          </a:p>
          <a:p>
            <a:pPr marL="660400" indent="-660400">
              <a:lnSpc>
                <a:spcPct val="90000"/>
              </a:lnSpc>
            </a:pPr>
            <a:r>
              <a:rPr lang="en-US" altLang="en-US" sz="2800"/>
              <a:t>If the deceased had no surviving spouse and only one heir, the affidavit must also be signed by a second person who has actual knowledge of the matters stated therein.</a:t>
            </a:r>
            <a:endParaRPr lang="en-US" altLang="en-US" sz="2800">
              <a:cs typeface="Arial"/>
            </a:endParaRPr>
          </a:p>
          <a:p>
            <a:pPr marL="1035050" lvl="1" indent="-577850">
              <a:lnSpc>
                <a:spcPct val="90000"/>
              </a:lnSpc>
            </a:pPr>
            <a:r>
              <a:rPr lang="en-US" altLang="en-US" sz="2400"/>
              <a:t>A natural tutor may also execute the affidavit on behalf of a minor child without the necessity of filing a petition pursuant to Article 4061.</a:t>
            </a:r>
            <a:endParaRPr lang="en-US" altLang="en-US" sz="2400">
              <a:cs typeface="Arial"/>
            </a:endParaRPr>
          </a:p>
          <a:p>
            <a:pPr marL="1035050" lvl="1" indent="-577850">
              <a:lnSpc>
                <a:spcPct val="90000"/>
              </a:lnSpc>
            </a:pPr>
            <a:endParaRPr lang="en-US" altLang="en-US" sz="2400"/>
          </a:p>
          <a:p>
            <a:pPr marL="660400" indent="-660400">
              <a:lnSpc>
                <a:spcPct val="90000"/>
              </a:lnSpc>
            </a:pPr>
            <a:r>
              <a:rPr lang="en-US" altLang="en-US" sz="2800"/>
              <a:t>Must wait at least 90 days from the date of death before filing</a:t>
            </a:r>
            <a:endParaRPr lang="en-US" altLang="en-US" sz="2800">
              <a:cs typeface="Aria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3EE797A7-8EFC-80AE-6C87-4D4429B8143A}"/>
              </a:ext>
            </a:extLst>
          </p:cNvPr>
          <p:cNvSpPr>
            <a:spLocks noGrp="1" noChangeArrowheads="1"/>
          </p:cNvSpPr>
          <p:nvPr>
            <p:ph type="title"/>
          </p:nvPr>
        </p:nvSpPr>
        <p:spPr/>
        <p:txBody>
          <a:bodyPr/>
          <a:lstStyle/>
          <a:p>
            <a:r>
              <a:rPr lang="en-US" altLang="en-US" sz="4000"/>
              <a:t>WHEN SHOULD A SUCCESSION BE OPENED?</a:t>
            </a:r>
          </a:p>
        </p:txBody>
      </p:sp>
      <p:sp>
        <p:nvSpPr>
          <p:cNvPr id="84995" name="Rectangle 3">
            <a:extLst>
              <a:ext uri="{FF2B5EF4-FFF2-40B4-BE49-F238E27FC236}">
                <a16:creationId xmlns:a16="http://schemas.microsoft.com/office/drawing/2014/main" id="{98D7DED7-05E7-56C7-BD47-6E7CD043D8D8}"/>
              </a:ext>
            </a:extLst>
          </p:cNvPr>
          <p:cNvSpPr>
            <a:spLocks noGrp="1" noChangeArrowheads="1"/>
          </p:cNvSpPr>
          <p:nvPr>
            <p:ph type="body" idx="1"/>
          </p:nvPr>
        </p:nvSpPr>
        <p:spPr>
          <a:xfrm>
            <a:off x="457200" y="1600200"/>
            <a:ext cx="8570533" cy="5164119"/>
          </a:xfrm>
        </p:spPr>
        <p:txBody>
          <a:bodyPr/>
          <a:lstStyle/>
          <a:p>
            <a:pPr marL="660400" indent="-660400"/>
            <a:r>
              <a:rPr lang="en-US" altLang="en-US"/>
              <a:t>It is best to open the Succession as soon as possible, as close to the time of the decedent’s death</a:t>
            </a:r>
          </a:p>
          <a:p>
            <a:pPr marL="1035050" lvl="1" indent="-577850"/>
            <a:r>
              <a:rPr lang="en-US" altLang="en-US"/>
              <a:t>Easier to account for the decedent’s assets and liabilities</a:t>
            </a:r>
            <a:endParaRPr lang="en-US" altLang="en-US">
              <a:cs typeface="Arial"/>
            </a:endParaRPr>
          </a:p>
          <a:p>
            <a:pPr marL="1035050" lvl="1" indent="-577850"/>
            <a:endParaRPr lang="en-US" altLang="en-US"/>
          </a:p>
          <a:p>
            <a:pPr marL="1035050" lvl="1" indent="-577850"/>
            <a:r>
              <a:rPr lang="en-US" altLang="en-US"/>
              <a:t>Inheritance Taxes </a:t>
            </a:r>
            <a:endParaRPr lang="en-US" altLang="en-US">
              <a:cs typeface="Arial"/>
            </a:endParaRPr>
          </a:p>
          <a:p>
            <a:pPr marL="1409700" lvl="2" indent="-495300"/>
            <a:r>
              <a:rPr lang="en-US" altLang="en-US"/>
              <a:t>State inheritance taxes have been eliminated</a:t>
            </a:r>
            <a:endParaRPr lang="en-US" altLang="en-US">
              <a:cs typeface="Arial"/>
            </a:endParaRPr>
          </a:p>
          <a:p>
            <a:pPr marL="1409700" lvl="2" indent="-495300"/>
            <a:r>
              <a:rPr lang="en-US" altLang="en-US"/>
              <a:t>Act 371 of the 2007 Legislative Session – All inheritance due prescribed January 1, 2012</a:t>
            </a:r>
            <a:endParaRPr lang="en-US" altLang="en-US">
              <a:cs typeface="Aria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08752DF6-4E4C-221A-25D1-9E1C86ABE951}"/>
              </a:ext>
            </a:extLst>
          </p:cNvPr>
          <p:cNvSpPr>
            <a:spLocks noGrp="1" noChangeArrowheads="1"/>
          </p:cNvSpPr>
          <p:nvPr>
            <p:ph type="title"/>
          </p:nvPr>
        </p:nvSpPr>
        <p:spPr>
          <a:xfrm>
            <a:off x="430974" y="38607"/>
            <a:ext cx="8229600" cy="1143000"/>
          </a:xfrm>
        </p:spPr>
        <p:txBody>
          <a:bodyPr/>
          <a:lstStyle/>
          <a:p>
            <a:r>
              <a:rPr lang="en-US" altLang="en-US" b="1" u="sng"/>
              <a:t>EX PARTE POSSESSION</a:t>
            </a:r>
            <a:endParaRPr lang="en-US" altLang="en-US"/>
          </a:p>
        </p:txBody>
      </p:sp>
      <p:sp>
        <p:nvSpPr>
          <p:cNvPr id="86019" name="Rectangle 3">
            <a:extLst>
              <a:ext uri="{FF2B5EF4-FFF2-40B4-BE49-F238E27FC236}">
                <a16:creationId xmlns:a16="http://schemas.microsoft.com/office/drawing/2014/main" id="{A0C03D78-1DB7-AFE8-08E4-5C56A23A92E4}"/>
              </a:ext>
            </a:extLst>
          </p:cNvPr>
          <p:cNvSpPr>
            <a:spLocks noGrp="1" noChangeArrowheads="1"/>
          </p:cNvSpPr>
          <p:nvPr>
            <p:ph type="body" idx="1"/>
          </p:nvPr>
        </p:nvSpPr>
        <p:spPr>
          <a:xfrm>
            <a:off x="430974" y="1005753"/>
            <a:ext cx="8640468" cy="5767309"/>
          </a:xfrm>
        </p:spPr>
        <p:txBody>
          <a:bodyPr/>
          <a:lstStyle/>
          <a:p>
            <a:pPr>
              <a:lnSpc>
                <a:spcPct val="90000"/>
              </a:lnSpc>
            </a:pPr>
            <a:r>
              <a:rPr lang="en-US" altLang="en-US"/>
              <a:t>Possession </a:t>
            </a:r>
            <a:r>
              <a:rPr lang="en-US" altLang="en-US" u="sng"/>
              <a:t>WITHOUT</a:t>
            </a:r>
            <a:r>
              <a:rPr lang="en-US" altLang="en-US"/>
              <a:t> administration may be rendered on petition of all heirs / legatees verified by at least one petitioner:</a:t>
            </a:r>
          </a:p>
          <a:p>
            <a:pPr>
              <a:lnSpc>
                <a:spcPct val="90000"/>
              </a:lnSpc>
            </a:pPr>
            <a:r>
              <a:rPr lang="en-US" altLang="en-US"/>
              <a:t>Recognition of heirs/legatees and/or surviving spouse;</a:t>
            </a:r>
            <a:endParaRPr lang="en-US" altLang="en-US">
              <a:cs typeface="Arial"/>
            </a:endParaRPr>
          </a:p>
          <a:p>
            <a:pPr>
              <a:lnSpc>
                <a:spcPct val="90000"/>
              </a:lnSpc>
            </a:pPr>
            <a:endParaRPr lang="en-US" altLang="en-US"/>
          </a:p>
          <a:p>
            <a:pPr>
              <a:lnSpc>
                <a:spcPct val="90000"/>
              </a:lnSpc>
            </a:pPr>
            <a:r>
              <a:rPr lang="en-US" altLang="en-US"/>
              <a:t>Competency of heirs;</a:t>
            </a:r>
            <a:endParaRPr lang="en-US" altLang="en-US">
              <a:cs typeface="Arial"/>
            </a:endParaRPr>
          </a:p>
          <a:p>
            <a:pPr>
              <a:lnSpc>
                <a:spcPct val="90000"/>
              </a:lnSpc>
            </a:pPr>
            <a:endParaRPr lang="en-US" altLang="en-US"/>
          </a:p>
          <a:p>
            <a:pPr>
              <a:lnSpc>
                <a:spcPct val="90000"/>
              </a:lnSpc>
            </a:pPr>
            <a:r>
              <a:rPr lang="en-US" altLang="en-US"/>
              <a:t>Acceptance by heirs/legatees of assets; and </a:t>
            </a:r>
          </a:p>
          <a:p>
            <a:pPr>
              <a:lnSpc>
                <a:spcPct val="90000"/>
              </a:lnSpc>
            </a:pPr>
            <a:endParaRPr lang="en-US" altLang="en-US">
              <a:cs typeface="Arial"/>
            </a:endParaRPr>
          </a:p>
          <a:p>
            <a:pPr>
              <a:lnSpc>
                <a:spcPct val="90000"/>
              </a:lnSpc>
            </a:pPr>
            <a:r>
              <a:rPr lang="en-US" altLang="en-US"/>
              <a:t>The succession is relatively free from debt</a:t>
            </a:r>
            <a:endParaRPr lang="en-US" altLang="en-US">
              <a:cs typeface="Arial"/>
            </a:endParaRP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5FD98A11-2FD3-B9F2-917C-C6102C50650F}"/>
                  </a:ext>
                </a:extLst>
              </p14:cNvPr>
              <p14:cNvContentPartPr/>
              <p14:nvPr/>
            </p14:nvContentPartPr>
            <p14:xfrm>
              <a:off x="1714707" y="5210175"/>
              <a:ext cx="200160" cy="905760"/>
            </p14:xfrm>
          </p:contentPart>
        </mc:Choice>
        <mc:Fallback xmlns="">
          <p:pic>
            <p:nvPicPr>
              <p:cNvPr id="2" name="Ink 1">
                <a:extLst>
                  <a:ext uri="{FF2B5EF4-FFF2-40B4-BE49-F238E27FC236}">
                    <a16:creationId xmlns:a16="http://schemas.microsoft.com/office/drawing/2014/main" id="{5FD98A11-2FD3-B9F2-917C-C6102C50650F}"/>
                  </a:ext>
                </a:extLst>
              </p:cNvPr>
              <p:cNvPicPr/>
              <p:nvPr/>
            </p:nvPicPr>
            <p:blipFill>
              <a:blip r:embed="rId3"/>
              <a:stretch>
                <a:fillRect/>
              </a:stretch>
            </p:blipFill>
            <p:spPr>
              <a:xfrm>
                <a:off x="1699227" y="5195055"/>
                <a:ext cx="230760" cy="936360"/>
              </a:xfrm>
              <a:prstGeom prst="rect">
                <a:avLst/>
              </a:prstGeom>
            </p:spPr>
          </p:pic>
        </mc:Fallback>
      </mc:AlternateContent>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A0860E89-FCA3-4AE2-7384-16C94EFB7AC1}"/>
              </a:ext>
            </a:extLst>
          </p:cNvPr>
          <p:cNvSpPr>
            <a:spLocks noGrp="1" noChangeArrowheads="1"/>
          </p:cNvSpPr>
          <p:nvPr>
            <p:ph type="title"/>
          </p:nvPr>
        </p:nvSpPr>
        <p:spPr>
          <a:xfrm>
            <a:off x="430974" y="-731"/>
            <a:ext cx="8229600" cy="1143000"/>
          </a:xfrm>
        </p:spPr>
        <p:txBody>
          <a:bodyPr/>
          <a:lstStyle/>
          <a:p>
            <a:r>
              <a:rPr lang="en-US" altLang="en-US" b="1" u="sng"/>
              <a:t>EX PARTE POSSESSION</a:t>
            </a:r>
          </a:p>
        </p:txBody>
      </p:sp>
      <p:sp>
        <p:nvSpPr>
          <p:cNvPr id="87043" name="Rectangle 3">
            <a:extLst>
              <a:ext uri="{FF2B5EF4-FFF2-40B4-BE49-F238E27FC236}">
                <a16:creationId xmlns:a16="http://schemas.microsoft.com/office/drawing/2014/main" id="{4924698C-61AE-830D-8EE4-5A5B2A082405}"/>
              </a:ext>
            </a:extLst>
          </p:cNvPr>
          <p:cNvSpPr>
            <a:spLocks noGrp="1" noChangeArrowheads="1"/>
          </p:cNvSpPr>
          <p:nvPr>
            <p:ph type="body" idx="1"/>
          </p:nvPr>
        </p:nvSpPr>
        <p:spPr>
          <a:xfrm>
            <a:off x="457200" y="962043"/>
            <a:ext cx="8596758" cy="5924662"/>
          </a:xfrm>
        </p:spPr>
        <p:txBody>
          <a:bodyPr/>
          <a:lstStyle/>
          <a:p>
            <a:pPr>
              <a:lnSpc>
                <a:spcPct val="90000"/>
              </a:lnSpc>
            </a:pPr>
            <a:r>
              <a:rPr lang="en-US" altLang="en-US" sz="2800" b="1" u="sng"/>
              <a:t>For possession without administration, the heirs/legatees must prove:</a:t>
            </a:r>
            <a:endParaRPr lang="en-US" altLang="en-US" sz="2800"/>
          </a:p>
          <a:p>
            <a:pPr lvl="1">
              <a:lnSpc>
                <a:spcPct val="90000"/>
              </a:lnSpc>
            </a:pPr>
            <a:r>
              <a:rPr lang="en-US" altLang="en-US" sz="2400"/>
              <a:t>Death of the decedent</a:t>
            </a:r>
            <a:endParaRPr lang="en-US" altLang="en-US" sz="2400">
              <a:cs typeface="Arial"/>
            </a:endParaRPr>
          </a:p>
          <a:p>
            <a:pPr lvl="2">
              <a:lnSpc>
                <a:spcPct val="90000"/>
              </a:lnSpc>
            </a:pPr>
            <a:r>
              <a:rPr lang="en-US" altLang="en-US" sz="2000"/>
              <a:t>Done by affidavit signed by two affiants</a:t>
            </a:r>
            <a:endParaRPr lang="en-US" altLang="en-US" sz="2000">
              <a:cs typeface="Arial"/>
            </a:endParaRPr>
          </a:p>
          <a:p>
            <a:pPr lvl="1">
              <a:lnSpc>
                <a:spcPct val="90000"/>
              </a:lnSpc>
            </a:pPr>
            <a:r>
              <a:rPr lang="en-US" altLang="en-US" sz="2400"/>
              <a:t>Their competency</a:t>
            </a:r>
            <a:endParaRPr lang="en-US" altLang="en-US" sz="2400">
              <a:cs typeface="Arial"/>
            </a:endParaRPr>
          </a:p>
          <a:p>
            <a:pPr lvl="1">
              <a:lnSpc>
                <a:spcPct val="90000"/>
              </a:lnSpc>
            </a:pPr>
            <a:endParaRPr lang="en-US" altLang="en-US" sz="2400"/>
          </a:p>
          <a:p>
            <a:pPr lvl="1">
              <a:lnSpc>
                <a:spcPct val="90000"/>
              </a:lnSpc>
            </a:pPr>
            <a:r>
              <a:rPr lang="en-US" altLang="en-US" sz="2400"/>
              <a:t>Existence of a valid will (if testate)</a:t>
            </a:r>
            <a:endParaRPr lang="en-US" altLang="en-US" sz="2400">
              <a:cs typeface="Arial"/>
            </a:endParaRPr>
          </a:p>
          <a:p>
            <a:pPr lvl="1">
              <a:lnSpc>
                <a:spcPct val="90000"/>
              </a:lnSpc>
            </a:pPr>
            <a:endParaRPr lang="en-US" altLang="en-US" sz="2400"/>
          </a:p>
          <a:p>
            <a:pPr lvl="1">
              <a:lnSpc>
                <a:spcPct val="90000"/>
              </a:lnSpc>
            </a:pPr>
            <a:r>
              <a:rPr lang="en-US" altLang="en-US" sz="2400"/>
              <a:t>Court’s jurisdiction</a:t>
            </a:r>
            <a:endParaRPr lang="en-US" altLang="en-US" sz="2400">
              <a:cs typeface="Arial"/>
            </a:endParaRPr>
          </a:p>
          <a:p>
            <a:pPr lvl="2">
              <a:lnSpc>
                <a:spcPct val="90000"/>
              </a:lnSpc>
            </a:pPr>
            <a:r>
              <a:rPr lang="en-US" altLang="en-US" sz="2000"/>
              <a:t>Done by affidavit signed by two affiants</a:t>
            </a:r>
            <a:endParaRPr lang="en-US" altLang="en-US" sz="2000">
              <a:cs typeface="Arial"/>
            </a:endParaRPr>
          </a:p>
          <a:p>
            <a:pPr lvl="2">
              <a:lnSpc>
                <a:spcPct val="90000"/>
              </a:lnSpc>
            </a:pPr>
            <a:endParaRPr lang="en-US" altLang="en-US" sz="2000"/>
          </a:p>
          <a:p>
            <a:pPr lvl="1">
              <a:lnSpc>
                <a:spcPct val="90000"/>
              </a:lnSpc>
            </a:pPr>
            <a:r>
              <a:rPr lang="en-US" altLang="en-US" sz="2400"/>
              <a:t>Heirs/Legatees are entitled to possession; and</a:t>
            </a:r>
            <a:endParaRPr lang="en-US" altLang="en-US" sz="2400">
              <a:cs typeface="Arial"/>
            </a:endParaRPr>
          </a:p>
          <a:p>
            <a:pPr lvl="1">
              <a:lnSpc>
                <a:spcPct val="90000"/>
              </a:lnSpc>
            </a:pPr>
            <a:endParaRPr lang="en-US" altLang="en-US" sz="2400"/>
          </a:p>
          <a:p>
            <a:pPr lvl="1">
              <a:lnSpc>
                <a:spcPct val="90000"/>
              </a:lnSpc>
            </a:pPr>
            <a:r>
              <a:rPr lang="en-US" altLang="en-US" sz="2400"/>
              <a:t>The succession is relatively free from debt</a:t>
            </a:r>
            <a:endParaRPr lang="en-US" altLang="en-US" sz="2400">
              <a:cs typeface="Arial"/>
            </a:endParaRPr>
          </a:p>
          <a:p>
            <a:pPr lvl="2">
              <a:lnSpc>
                <a:spcPct val="90000"/>
              </a:lnSpc>
            </a:pPr>
            <a:r>
              <a:rPr lang="en-US" altLang="en-US" sz="2000"/>
              <a:t>Signed Descriptive List</a:t>
            </a:r>
            <a:endParaRPr lang="en-US" altLang="en-US" sz="2000">
              <a:cs typeface="Aria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69EE885E-770F-5F0A-D4DF-E30C68CA4662}"/>
              </a:ext>
            </a:extLst>
          </p:cNvPr>
          <p:cNvSpPr>
            <a:spLocks noGrp="1" noChangeArrowheads="1"/>
          </p:cNvSpPr>
          <p:nvPr>
            <p:ph type="title"/>
          </p:nvPr>
        </p:nvSpPr>
        <p:spPr>
          <a:xfrm>
            <a:off x="457200" y="169736"/>
            <a:ext cx="8229600" cy="1143000"/>
          </a:xfrm>
        </p:spPr>
        <p:txBody>
          <a:bodyPr/>
          <a:lstStyle/>
          <a:p>
            <a:r>
              <a:rPr lang="en-US" altLang="en-US" b="1" u="sng"/>
              <a:t>EX PARTE POSSESSION</a:t>
            </a:r>
          </a:p>
        </p:txBody>
      </p:sp>
      <p:sp>
        <p:nvSpPr>
          <p:cNvPr id="89091" name="Rectangle 3">
            <a:extLst>
              <a:ext uri="{FF2B5EF4-FFF2-40B4-BE49-F238E27FC236}">
                <a16:creationId xmlns:a16="http://schemas.microsoft.com/office/drawing/2014/main" id="{798ED201-2E44-6D64-FE3F-0EB8B440187B}"/>
              </a:ext>
            </a:extLst>
          </p:cNvPr>
          <p:cNvSpPr>
            <a:spLocks noGrp="1" noChangeArrowheads="1"/>
          </p:cNvSpPr>
          <p:nvPr>
            <p:ph type="body" idx="1"/>
          </p:nvPr>
        </p:nvSpPr>
        <p:spPr>
          <a:xfrm>
            <a:off x="457200" y="1600200"/>
            <a:ext cx="8588016" cy="5181603"/>
          </a:xfrm>
        </p:spPr>
        <p:txBody>
          <a:bodyPr/>
          <a:lstStyle/>
          <a:p>
            <a:r>
              <a:rPr lang="en-US" altLang="en-US" b="1" u="sng"/>
              <a:t>For possession without administration, the Surviving Spouse must prove:</a:t>
            </a:r>
            <a:endParaRPr lang="en-US" altLang="en-US"/>
          </a:p>
          <a:p>
            <a:endParaRPr lang="en-US" altLang="en-US" b="1" u="sng"/>
          </a:p>
          <a:p>
            <a:pPr lvl="1"/>
            <a:r>
              <a:rPr lang="en-US" altLang="en-US"/>
              <a:t>Same proof as heirs</a:t>
            </a:r>
            <a:endParaRPr lang="en-US" altLang="en-US">
              <a:cs typeface="Arial"/>
            </a:endParaRPr>
          </a:p>
          <a:p>
            <a:pPr lvl="1"/>
            <a:endParaRPr lang="en-US" altLang="en-US"/>
          </a:p>
          <a:p>
            <a:pPr lvl="1"/>
            <a:r>
              <a:rPr lang="en-US" altLang="en-US"/>
              <a:t>Existence of community</a:t>
            </a:r>
            <a:endParaRPr lang="en-US" altLang="en-US">
              <a:cs typeface="Arial"/>
            </a:endParaRPr>
          </a:p>
          <a:p>
            <a:pPr lvl="1"/>
            <a:endParaRPr lang="en-US" altLang="en-US"/>
          </a:p>
          <a:p>
            <a:pPr lvl="1"/>
            <a:r>
              <a:rPr lang="en-US" altLang="en-US"/>
              <a:t>If a legal usufruct applied to community</a:t>
            </a:r>
            <a:endParaRPr lang="en-US" altLang="en-US">
              <a:cs typeface="Aria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7BB61DD0-9058-4582-ABF1-EFF46B790C99}"/>
              </a:ext>
            </a:extLst>
          </p:cNvPr>
          <p:cNvSpPr>
            <a:spLocks noGrp="1" noChangeArrowheads="1"/>
          </p:cNvSpPr>
          <p:nvPr>
            <p:ph type="title"/>
          </p:nvPr>
        </p:nvSpPr>
        <p:spPr>
          <a:xfrm>
            <a:off x="457200" y="-31327"/>
            <a:ext cx="8229600" cy="1143000"/>
          </a:xfrm>
        </p:spPr>
        <p:txBody>
          <a:bodyPr/>
          <a:lstStyle/>
          <a:p>
            <a:r>
              <a:rPr lang="en-US" altLang="en-US" sz="4000" b="1" u="sng"/>
              <a:t>INTESTATE POSSESSION WITH ADMINISTRATION</a:t>
            </a:r>
          </a:p>
        </p:txBody>
      </p:sp>
      <p:sp>
        <p:nvSpPr>
          <p:cNvPr id="90115" name="Rectangle 3">
            <a:extLst>
              <a:ext uri="{FF2B5EF4-FFF2-40B4-BE49-F238E27FC236}">
                <a16:creationId xmlns:a16="http://schemas.microsoft.com/office/drawing/2014/main" id="{660BA79D-B8E6-03EA-1195-87417ECAB84A}"/>
              </a:ext>
            </a:extLst>
          </p:cNvPr>
          <p:cNvSpPr>
            <a:spLocks noGrp="1" noChangeArrowheads="1"/>
          </p:cNvSpPr>
          <p:nvPr>
            <p:ph type="body" idx="1"/>
          </p:nvPr>
        </p:nvSpPr>
        <p:spPr>
          <a:xfrm>
            <a:off x="308588" y="1110655"/>
            <a:ext cx="8727885" cy="5754195"/>
          </a:xfrm>
        </p:spPr>
        <p:txBody>
          <a:bodyPr/>
          <a:lstStyle/>
          <a:p>
            <a:pPr>
              <a:lnSpc>
                <a:spcPct val="80000"/>
              </a:lnSpc>
            </a:pPr>
            <a:r>
              <a:rPr lang="en-US" altLang="en-US" sz="2400"/>
              <a:t>Determine identity of successors</a:t>
            </a:r>
          </a:p>
          <a:p>
            <a:pPr>
              <a:lnSpc>
                <a:spcPct val="80000"/>
              </a:lnSpc>
            </a:pPr>
            <a:endParaRPr lang="en-US" altLang="en-US" sz="2400"/>
          </a:p>
          <a:p>
            <a:pPr>
              <a:lnSpc>
                <a:spcPct val="80000"/>
              </a:lnSpc>
            </a:pPr>
            <a:r>
              <a:rPr lang="en-US" altLang="en-US" sz="2400"/>
              <a:t>Judicially open succession</a:t>
            </a:r>
            <a:endParaRPr lang="en-US" altLang="en-US" sz="2400">
              <a:cs typeface="Arial"/>
            </a:endParaRPr>
          </a:p>
          <a:p>
            <a:pPr>
              <a:lnSpc>
                <a:spcPct val="80000"/>
              </a:lnSpc>
            </a:pPr>
            <a:endParaRPr lang="en-US" altLang="en-US" sz="2400"/>
          </a:p>
          <a:p>
            <a:pPr>
              <a:lnSpc>
                <a:spcPct val="80000"/>
              </a:lnSpc>
            </a:pPr>
            <a:r>
              <a:rPr lang="en-US" altLang="en-US" sz="2400"/>
              <a:t>Succession representative collects assets and determines liabilities to assess value</a:t>
            </a:r>
            <a:endParaRPr lang="en-US" altLang="en-US" sz="2400">
              <a:cs typeface="Arial"/>
            </a:endParaRPr>
          </a:p>
          <a:p>
            <a:pPr lvl="1">
              <a:lnSpc>
                <a:spcPct val="80000"/>
              </a:lnSpc>
            </a:pPr>
            <a:r>
              <a:rPr lang="en-US" altLang="en-US" sz="2000"/>
              <a:t>Prepare and file descriptive list</a:t>
            </a:r>
            <a:endParaRPr lang="en-US" altLang="en-US" sz="2000">
              <a:cs typeface="Arial"/>
            </a:endParaRPr>
          </a:p>
          <a:p>
            <a:pPr lvl="2">
              <a:lnSpc>
                <a:spcPct val="80000"/>
              </a:lnSpc>
            </a:pPr>
            <a:r>
              <a:rPr lang="en-US" altLang="en-US" sz="1800"/>
              <a:t>If solvent, prepare the petition for authority to pay debts with a tableau of distribution listing debts to be paid</a:t>
            </a:r>
            <a:endParaRPr lang="en-US" altLang="en-US" sz="1800">
              <a:cs typeface="Arial"/>
            </a:endParaRPr>
          </a:p>
          <a:p>
            <a:pPr lvl="2">
              <a:lnSpc>
                <a:spcPct val="80000"/>
              </a:lnSpc>
            </a:pPr>
            <a:r>
              <a:rPr lang="en-US" altLang="en-US" sz="1800"/>
              <a:t>If insolvent, prepare the petition for authority to pay debts with a tableau of distribution showing funds available, listing the proposed ranking of creditors with payment proposed to each creditor</a:t>
            </a:r>
            <a:endParaRPr lang="en-US" altLang="en-US" sz="1800">
              <a:cs typeface="Arial"/>
            </a:endParaRPr>
          </a:p>
          <a:p>
            <a:pPr>
              <a:lnSpc>
                <a:spcPct val="80000"/>
              </a:lnSpc>
            </a:pPr>
            <a:r>
              <a:rPr lang="en-US" altLang="en-US" sz="2400"/>
              <a:t>Distribute Estate to Heirs</a:t>
            </a:r>
            <a:endParaRPr lang="en-US" altLang="en-US" sz="2400">
              <a:cs typeface="Arial"/>
            </a:endParaRPr>
          </a:p>
          <a:p>
            <a:pPr>
              <a:lnSpc>
                <a:spcPct val="80000"/>
              </a:lnSpc>
            </a:pPr>
            <a:endParaRPr lang="en-US" altLang="en-US" sz="2400"/>
          </a:p>
          <a:p>
            <a:pPr>
              <a:lnSpc>
                <a:spcPct val="80000"/>
              </a:lnSpc>
            </a:pPr>
            <a:r>
              <a:rPr lang="en-US" altLang="en-US" sz="2400"/>
              <a:t>Prepare final accounting for release of administrator or have all successors waive it</a:t>
            </a:r>
            <a:endParaRPr lang="en-US" altLang="en-US" sz="2400">
              <a:cs typeface="Arial"/>
            </a:endParaRPr>
          </a:p>
          <a:p>
            <a:pPr>
              <a:lnSpc>
                <a:spcPct val="80000"/>
              </a:lnSpc>
            </a:pPr>
            <a:endParaRPr lang="en-US" altLang="en-US" sz="2400"/>
          </a:p>
          <a:p>
            <a:pPr>
              <a:lnSpc>
                <a:spcPct val="80000"/>
              </a:lnSpc>
            </a:pPr>
            <a:r>
              <a:rPr lang="en-US" altLang="en-US" sz="2400"/>
              <a:t>File petition for possession and obtain Judgment</a:t>
            </a:r>
            <a:endParaRPr lang="en-US" altLang="en-US" sz="2400">
              <a:cs typeface="Aria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1072E2ED-25A7-63B9-7BE1-CBCFD58026E9}"/>
              </a:ext>
            </a:extLst>
          </p:cNvPr>
          <p:cNvSpPr>
            <a:spLocks noGrp="1" noChangeArrowheads="1"/>
          </p:cNvSpPr>
          <p:nvPr>
            <p:ph type="title"/>
          </p:nvPr>
        </p:nvSpPr>
        <p:spPr/>
        <p:txBody>
          <a:bodyPr/>
          <a:lstStyle/>
          <a:p>
            <a:r>
              <a:rPr lang="en-US" altLang="en-US" sz="4000" b="1" u="sng"/>
              <a:t>INTESTATE POSSESSION WITH ADMINISTRATION</a:t>
            </a:r>
          </a:p>
        </p:txBody>
      </p:sp>
      <p:sp>
        <p:nvSpPr>
          <p:cNvPr id="92163" name="Rectangle 3">
            <a:extLst>
              <a:ext uri="{FF2B5EF4-FFF2-40B4-BE49-F238E27FC236}">
                <a16:creationId xmlns:a16="http://schemas.microsoft.com/office/drawing/2014/main" id="{390694EB-B0C7-C9E5-7292-2E327EAB8928}"/>
              </a:ext>
            </a:extLst>
          </p:cNvPr>
          <p:cNvSpPr>
            <a:spLocks noGrp="1" noChangeArrowheads="1"/>
          </p:cNvSpPr>
          <p:nvPr>
            <p:ph type="body" idx="1"/>
          </p:nvPr>
        </p:nvSpPr>
        <p:spPr/>
        <p:txBody>
          <a:bodyPr/>
          <a:lstStyle/>
          <a:p>
            <a:pPr marL="660400" indent="-660400">
              <a:lnSpc>
                <a:spcPct val="80000"/>
              </a:lnSpc>
            </a:pPr>
            <a:r>
              <a:rPr lang="en-US" altLang="en-US" sz="2800"/>
              <a:t>NOTE - Court approval is required to Sell succession property under Ordinary Administration</a:t>
            </a:r>
          </a:p>
          <a:p>
            <a:pPr marL="1035050" lvl="1" indent="-577850">
              <a:lnSpc>
                <a:spcPct val="80000"/>
              </a:lnSpc>
            </a:pPr>
            <a:r>
              <a:rPr lang="en-US" altLang="en-US" sz="2400"/>
              <a:t>In order to Sell property under administration, Administrator must advertise twice in the newspaper where the property is located</a:t>
            </a:r>
          </a:p>
          <a:p>
            <a:pPr marL="1409700" lvl="2" indent="-495300">
              <a:lnSpc>
                <a:spcPct val="80000"/>
              </a:lnSpc>
            </a:pPr>
            <a:r>
              <a:rPr lang="en-US" altLang="en-US" sz="2000"/>
              <a:t>The first newspaper advertisement of the notice required by </a:t>
            </a:r>
            <a:r>
              <a:rPr lang="en-US" altLang="en-US" sz="2000">
                <a:hlinkClick r:id="rId2"/>
              </a:rPr>
              <a:t>Article 3282 of the Louisiana Code of Civil Procedure</a:t>
            </a:r>
            <a:r>
              <a:rPr lang="en-US" altLang="en-US" sz="2000"/>
              <a:t>, to authorize the private sale of immovable property of a succession, shall be published </a:t>
            </a:r>
            <a:r>
              <a:rPr lang="en-US" altLang="en-US" sz="2000" u="sng"/>
              <a:t>at least twenty days before the scheduled sale</a:t>
            </a:r>
            <a:r>
              <a:rPr lang="en-US" altLang="en-US" sz="2000"/>
              <a:t>; and </a:t>
            </a:r>
          </a:p>
          <a:p>
            <a:pPr marL="1409700" lvl="2" indent="-495300">
              <a:lnSpc>
                <a:spcPct val="80000"/>
              </a:lnSpc>
            </a:pPr>
            <a:r>
              <a:rPr lang="en-US" altLang="en-US" sz="2000"/>
              <a:t>The second newspaper advertisement shall be published the day before the commencement of the delay allowed for the filing of an opposition to the proposed sale (7 days).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D8D8D95-3350-E62B-E41A-D09B49E0AE3A}"/>
              </a:ext>
            </a:extLst>
          </p:cNvPr>
          <p:cNvSpPr>
            <a:spLocks noGrp="1" noChangeArrowheads="1"/>
          </p:cNvSpPr>
          <p:nvPr>
            <p:ph type="title"/>
          </p:nvPr>
        </p:nvSpPr>
        <p:spPr/>
        <p:txBody>
          <a:bodyPr/>
          <a:lstStyle/>
          <a:p>
            <a:r>
              <a:rPr lang="en-US" altLang="en-US"/>
              <a:t>IMPORTANT DEFINITIONS</a:t>
            </a:r>
          </a:p>
        </p:txBody>
      </p:sp>
      <p:sp>
        <p:nvSpPr>
          <p:cNvPr id="11267" name="Rectangle 3">
            <a:extLst>
              <a:ext uri="{FF2B5EF4-FFF2-40B4-BE49-F238E27FC236}">
                <a16:creationId xmlns:a16="http://schemas.microsoft.com/office/drawing/2014/main" id="{5E226800-462D-BECE-6365-55BC5A194C90}"/>
              </a:ext>
            </a:extLst>
          </p:cNvPr>
          <p:cNvSpPr>
            <a:spLocks noGrp="1" noChangeArrowheads="1"/>
          </p:cNvSpPr>
          <p:nvPr>
            <p:ph type="body" idx="1"/>
          </p:nvPr>
        </p:nvSpPr>
        <p:spPr/>
        <p:txBody>
          <a:bodyPr/>
          <a:lstStyle/>
          <a:p>
            <a:r>
              <a:rPr lang="en-US" altLang="en-US"/>
              <a:t>Usufruct – The right to the use and fruits of another’s property for a time without damaging or diminishing it, although the property may naturally deteriorate over time</a:t>
            </a:r>
          </a:p>
          <a:p>
            <a:r>
              <a:rPr lang="en-US" altLang="en-US"/>
              <a:t>Naked Ownership – The right of ownership burdened by a usufruct</a:t>
            </a:r>
          </a:p>
        </p:txBody>
      </p:sp>
      <p:sp>
        <p:nvSpPr>
          <p:cNvPr id="11268" name="Rectangle 4">
            <a:extLst>
              <a:ext uri="{FF2B5EF4-FFF2-40B4-BE49-F238E27FC236}">
                <a16:creationId xmlns:a16="http://schemas.microsoft.com/office/drawing/2014/main" id="{F682EAFE-FF3C-B1F1-8588-A1EB8A5EBF76}"/>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659D4C8E-7332-EFE2-89C0-76EF3E533704}"/>
              </a:ext>
            </a:extLst>
          </p:cNvPr>
          <p:cNvSpPr>
            <a:spLocks noGrp="1" noChangeArrowheads="1"/>
          </p:cNvSpPr>
          <p:nvPr>
            <p:ph type="title"/>
          </p:nvPr>
        </p:nvSpPr>
        <p:spPr/>
        <p:txBody>
          <a:bodyPr/>
          <a:lstStyle/>
          <a:p>
            <a:r>
              <a:rPr lang="en-US" altLang="en-US" sz="4000"/>
              <a:t>ADMINISTRATION OF TESTATE SUCCESSION</a:t>
            </a:r>
          </a:p>
        </p:txBody>
      </p:sp>
      <p:sp>
        <p:nvSpPr>
          <p:cNvPr id="93187" name="Rectangle 3">
            <a:extLst>
              <a:ext uri="{FF2B5EF4-FFF2-40B4-BE49-F238E27FC236}">
                <a16:creationId xmlns:a16="http://schemas.microsoft.com/office/drawing/2014/main" id="{E5EC6EC6-6B44-03CF-7A99-2F71475A31E3}"/>
              </a:ext>
            </a:extLst>
          </p:cNvPr>
          <p:cNvSpPr>
            <a:spLocks noGrp="1" noChangeArrowheads="1"/>
          </p:cNvSpPr>
          <p:nvPr>
            <p:ph type="body" idx="1"/>
          </p:nvPr>
        </p:nvSpPr>
        <p:spPr/>
        <p:txBody>
          <a:bodyPr/>
          <a:lstStyle/>
          <a:p>
            <a:r>
              <a:rPr lang="en-US" altLang="en-US"/>
              <a:t>Generally the same steps as Intestate, but need to prove the validity of will</a:t>
            </a:r>
          </a:p>
          <a:p>
            <a:r>
              <a:rPr lang="en-US" altLang="en-US"/>
              <a:t>Distribute assets to legatees according to the will</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363FE16D-BB27-B9CE-40E7-DA51AE727034}"/>
              </a:ext>
            </a:extLst>
          </p:cNvPr>
          <p:cNvSpPr>
            <a:spLocks noGrp="1" noChangeArrowheads="1"/>
          </p:cNvSpPr>
          <p:nvPr>
            <p:ph type="title"/>
          </p:nvPr>
        </p:nvSpPr>
        <p:spPr/>
        <p:txBody>
          <a:bodyPr/>
          <a:lstStyle/>
          <a:p>
            <a:r>
              <a:rPr lang="en-US" altLang="en-US" sz="4000"/>
              <a:t>INDEPENDENT ADMINISTRATION</a:t>
            </a:r>
          </a:p>
        </p:txBody>
      </p:sp>
      <p:sp>
        <p:nvSpPr>
          <p:cNvPr id="94211" name="Rectangle 3">
            <a:extLst>
              <a:ext uri="{FF2B5EF4-FFF2-40B4-BE49-F238E27FC236}">
                <a16:creationId xmlns:a16="http://schemas.microsoft.com/office/drawing/2014/main" id="{3CEF362C-6216-B727-F194-260C71605A29}"/>
              </a:ext>
            </a:extLst>
          </p:cNvPr>
          <p:cNvSpPr>
            <a:spLocks noGrp="1" noChangeArrowheads="1"/>
          </p:cNvSpPr>
          <p:nvPr>
            <p:ph type="body" idx="1"/>
          </p:nvPr>
        </p:nvSpPr>
        <p:spPr/>
        <p:txBody>
          <a:bodyPr/>
          <a:lstStyle/>
          <a:p>
            <a:pPr>
              <a:lnSpc>
                <a:spcPct val="90000"/>
              </a:lnSpc>
            </a:pPr>
            <a:r>
              <a:rPr lang="en-US" altLang="en-US" sz="2800"/>
              <a:t>Became effective August 15, 2001 by Act 974 of the Louisiana Legislature</a:t>
            </a:r>
          </a:p>
          <a:p>
            <a:pPr>
              <a:lnSpc>
                <a:spcPct val="90000"/>
              </a:lnSpc>
            </a:pPr>
            <a:r>
              <a:rPr lang="en-US" altLang="en-US" sz="2800"/>
              <a:t>Must be provided for in a WILL, or Codicil or if it is not specified that the estate be handled in this manner, WRITTEN AGREEMENT of ALL legatees/heirs is required.</a:t>
            </a:r>
            <a:endParaRPr lang="en-US" altLang="en-US" sz="2800" b="1" i="1"/>
          </a:p>
          <a:p>
            <a:pPr>
              <a:lnSpc>
                <a:spcPct val="90000"/>
              </a:lnSpc>
            </a:pPr>
            <a:r>
              <a:rPr lang="en-US" altLang="en-US" sz="2800" b="1" i="1"/>
              <a:t>Independent Administrator</a:t>
            </a:r>
            <a:r>
              <a:rPr lang="en-US" altLang="en-US" sz="2800"/>
              <a:t> – appointment provides more flexibility and efficiency because court approval is NOT necessary for their actions, unless requested by an interested party.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CB3D200-D193-44AD-DFF4-1EB8496BF9A9}"/>
              </a:ext>
            </a:extLst>
          </p:cNvPr>
          <p:cNvSpPr>
            <a:spLocks noGrp="1" noChangeArrowheads="1"/>
          </p:cNvSpPr>
          <p:nvPr>
            <p:ph type="title"/>
          </p:nvPr>
        </p:nvSpPr>
        <p:spPr/>
        <p:txBody>
          <a:bodyPr/>
          <a:lstStyle/>
          <a:p>
            <a:r>
              <a:rPr lang="en-US" altLang="en-US"/>
              <a:t>2 TYPES OF SUCCESSION</a:t>
            </a:r>
          </a:p>
        </p:txBody>
      </p:sp>
      <p:sp>
        <p:nvSpPr>
          <p:cNvPr id="14339" name="Rectangle 3">
            <a:extLst>
              <a:ext uri="{FF2B5EF4-FFF2-40B4-BE49-F238E27FC236}">
                <a16:creationId xmlns:a16="http://schemas.microsoft.com/office/drawing/2014/main" id="{EAD66128-D2AD-4A84-46E6-0E1A1350410C}"/>
              </a:ext>
            </a:extLst>
          </p:cNvPr>
          <p:cNvSpPr>
            <a:spLocks noGrp="1" noChangeArrowheads="1"/>
          </p:cNvSpPr>
          <p:nvPr>
            <p:ph type="body" idx="1"/>
          </p:nvPr>
        </p:nvSpPr>
        <p:spPr/>
        <p:txBody>
          <a:bodyPr/>
          <a:lstStyle/>
          <a:p>
            <a:pPr>
              <a:lnSpc>
                <a:spcPct val="90000"/>
              </a:lnSpc>
            </a:pPr>
            <a:r>
              <a:rPr lang="en-US" altLang="en-US" sz="2400"/>
              <a:t>Testate – Decedent left a valid last will and testament</a:t>
            </a:r>
          </a:p>
          <a:p>
            <a:pPr lvl="1">
              <a:lnSpc>
                <a:spcPct val="90000"/>
              </a:lnSpc>
            </a:pPr>
            <a:r>
              <a:rPr lang="en-US" altLang="en-US" sz="2000"/>
              <a:t>Olographic </a:t>
            </a:r>
          </a:p>
          <a:p>
            <a:pPr lvl="2">
              <a:lnSpc>
                <a:spcPct val="90000"/>
              </a:lnSpc>
            </a:pPr>
            <a:r>
              <a:rPr lang="en-US" altLang="en-US" sz="1800"/>
              <a:t>Written entirely in testator’s hand</a:t>
            </a:r>
          </a:p>
          <a:p>
            <a:pPr lvl="2">
              <a:lnSpc>
                <a:spcPct val="90000"/>
              </a:lnSpc>
            </a:pPr>
            <a:r>
              <a:rPr lang="en-US" altLang="en-US" sz="1800"/>
              <a:t>Dated</a:t>
            </a:r>
          </a:p>
          <a:p>
            <a:pPr lvl="2">
              <a:lnSpc>
                <a:spcPct val="90000"/>
              </a:lnSpc>
            </a:pPr>
            <a:r>
              <a:rPr lang="en-US" altLang="en-US" sz="1800"/>
              <a:t>Signed by testator on each page and at the end</a:t>
            </a:r>
          </a:p>
          <a:p>
            <a:pPr lvl="2">
              <a:lnSpc>
                <a:spcPct val="90000"/>
              </a:lnSpc>
            </a:pPr>
            <a:r>
              <a:rPr lang="en-US" altLang="en-US" sz="1800"/>
              <a:t>Displays “donative intent”</a:t>
            </a:r>
          </a:p>
          <a:p>
            <a:pPr lvl="2">
              <a:lnSpc>
                <a:spcPct val="90000"/>
              </a:lnSpc>
            </a:pPr>
            <a:r>
              <a:rPr lang="en-US" altLang="en-US" sz="1800"/>
              <a:t>Validity proven by affidavit</a:t>
            </a:r>
          </a:p>
          <a:p>
            <a:pPr lvl="1">
              <a:lnSpc>
                <a:spcPct val="90000"/>
              </a:lnSpc>
            </a:pPr>
            <a:r>
              <a:rPr lang="en-US" altLang="en-US" sz="2000"/>
              <a:t>Notarial</a:t>
            </a:r>
          </a:p>
          <a:p>
            <a:pPr lvl="2">
              <a:lnSpc>
                <a:spcPct val="90000"/>
              </a:lnSpc>
            </a:pPr>
            <a:r>
              <a:rPr lang="en-US" altLang="en-US" sz="1800"/>
              <a:t>Executed according to the formalities prescribed under LA law</a:t>
            </a:r>
          </a:p>
          <a:p>
            <a:pPr lvl="2">
              <a:lnSpc>
                <a:spcPct val="90000"/>
              </a:lnSpc>
            </a:pPr>
            <a:r>
              <a:rPr lang="en-US" altLang="en-US" sz="1800"/>
              <a:t>Self-proving</a:t>
            </a:r>
          </a:p>
          <a:p>
            <a:pPr>
              <a:lnSpc>
                <a:spcPct val="90000"/>
              </a:lnSpc>
            </a:pPr>
            <a:r>
              <a:rPr lang="en-US" altLang="en-US" sz="2400"/>
              <a:t>Intestate – No will</a:t>
            </a:r>
          </a:p>
          <a:p>
            <a:pPr lvl="1">
              <a:lnSpc>
                <a:spcPct val="90000"/>
              </a:lnSpc>
            </a:pPr>
            <a:r>
              <a:rPr lang="en-US" altLang="en-US" sz="2000"/>
              <a:t>Property devolves according to LA law, depending on whether it is classified as Separate or Community property</a:t>
            </a:r>
          </a:p>
          <a:p>
            <a:pPr lvl="3">
              <a:lnSpc>
                <a:spcPct val="90000"/>
              </a:lnSpc>
              <a:buFontTx/>
              <a:buNone/>
            </a:pPr>
            <a:r>
              <a:rPr lang="en-US" altLang="en-US" sz="16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276DBB2-D80D-0B76-2160-CA5EA42A0AD0}"/>
              </a:ext>
            </a:extLst>
          </p:cNvPr>
          <p:cNvSpPr>
            <a:spLocks noGrp="1" noChangeArrowheads="1"/>
          </p:cNvSpPr>
          <p:nvPr>
            <p:ph type="title"/>
          </p:nvPr>
        </p:nvSpPr>
        <p:spPr/>
        <p:txBody>
          <a:bodyPr/>
          <a:lstStyle/>
          <a:p>
            <a:r>
              <a:rPr lang="en-US" altLang="en-US" sz="4000"/>
              <a:t>DEVOLUTION OF PROPERTY:</a:t>
            </a:r>
            <a:br>
              <a:rPr lang="en-US" altLang="en-US" sz="4000"/>
            </a:br>
            <a:r>
              <a:rPr lang="en-US" altLang="en-US" sz="4000"/>
              <a:t>SEPARATE VS. COMMUNITY</a:t>
            </a:r>
          </a:p>
        </p:txBody>
      </p:sp>
      <p:sp>
        <p:nvSpPr>
          <p:cNvPr id="15363" name="Rectangle 3">
            <a:extLst>
              <a:ext uri="{FF2B5EF4-FFF2-40B4-BE49-F238E27FC236}">
                <a16:creationId xmlns:a16="http://schemas.microsoft.com/office/drawing/2014/main" id="{E5BD5AEF-0686-F30E-C8E7-21B46D5898FC}"/>
              </a:ext>
            </a:extLst>
          </p:cNvPr>
          <p:cNvSpPr>
            <a:spLocks noGrp="1" noChangeArrowheads="1"/>
          </p:cNvSpPr>
          <p:nvPr>
            <p:ph type="body" idx="1"/>
          </p:nvPr>
        </p:nvSpPr>
        <p:spPr/>
        <p:txBody>
          <a:bodyPr/>
          <a:lstStyle/>
          <a:p>
            <a:r>
              <a:rPr lang="en-US" altLang="en-US"/>
              <a:t>Matrimonial Regime – A system of principles and rules governing the ownership of and management of the property of married persons as between themselves and toward 3</a:t>
            </a:r>
            <a:r>
              <a:rPr lang="en-US" altLang="en-US" baseline="30000"/>
              <a:t>rd</a:t>
            </a:r>
            <a:r>
              <a:rPr lang="en-US" altLang="en-US"/>
              <a:t> parties</a:t>
            </a:r>
          </a:p>
        </p:txBody>
      </p:sp>
      <p:sp>
        <p:nvSpPr>
          <p:cNvPr id="15364" name="Rectangle 4">
            <a:extLst>
              <a:ext uri="{FF2B5EF4-FFF2-40B4-BE49-F238E27FC236}">
                <a16:creationId xmlns:a16="http://schemas.microsoft.com/office/drawing/2014/main" id="{1C30C76A-4C8D-7AF9-52E1-837FEEEC64C3}"/>
              </a:ext>
            </a:extLst>
          </p:cNvPr>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82263fb-5ff5-4344-8d1b-5ca8ba98821b">
      <UserInfo>
        <DisplayName>Kathryn Watson</DisplayName>
        <AccountId>405</AccountId>
        <AccountType/>
      </UserInfo>
    </SharedWithUsers>
    <TaxCatchAll xmlns="382263fb-5ff5-4344-8d1b-5ca8ba98821b" xsi:nil="true"/>
    <lcf76f155ced4ddcb4097134ff3c332f xmlns="b850233a-e7fc-4696-a65a-5917648ef92e">
      <Terms xmlns="http://schemas.microsoft.com/office/infopath/2007/PartnerControls"/>
    </lcf76f155ced4ddcb4097134ff3c332f>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5BC507B6C373F49A4549D7F6FA6E585" ma:contentTypeVersion="18" ma:contentTypeDescription="Create a new document." ma:contentTypeScope="" ma:versionID="7de55aac33af5f58e73447dc3d92ec2f">
  <xsd:schema xmlns:xsd="http://www.w3.org/2001/XMLSchema" xmlns:xs="http://www.w3.org/2001/XMLSchema" xmlns:p="http://schemas.microsoft.com/office/2006/metadata/properties" xmlns:ns2="b850233a-e7fc-4696-a65a-5917648ef92e" xmlns:ns3="382263fb-5ff5-4344-8d1b-5ca8ba98821b" targetNamespace="http://schemas.microsoft.com/office/2006/metadata/properties" ma:root="true" ma:fieldsID="af2985ef9b6baf7d4c1ca2898a45207d" ns2:_="" ns3:_="">
    <xsd:import namespace="b850233a-e7fc-4696-a65a-5917648ef92e"/>
    <xsd:import namespace="382263fb-5ff5-4344-8d1b-5ca8ba98821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50233a-e7fc-4696-a65a-5917648ef9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03162bd-cac1-465a-9743-b28b08dc1e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2263fb-5ff5-4344-8d1b-5ca8ba98821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b4c0245-0fb1-46b3-b72f-e1bd92c00f89}" ma:internalName="TaxCatchAll" ma:showField="CatchAllData" ma:web="382263fb-5ff5-4344-8d1b-5ca8ba98821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74CDF7-CE8A-4963-B35A-4DE9DD7D33A1}">
  <ds:schemaRefs>
    <ds:schemaRef ds:uri="http://schemas.microsoft.com/office/2006/metadata/properties"/>
    <ds:schemaRef ds:uri="http://www.w3.org/2000/xmlns/"/>
    <ds:schemaRef ds:uri="382263fb-5ff5-4344-8d1b-5ca8ba98821b"/>
    <ds:schemaRef ds:uri="http://www.w3.org/2001/XMLSchema-instance"/>
    <ds:schemaRef ds:uri="b850233a-e7fc-4696-a65a-5917648ef92e"/>
    <ds:schemaRef ds:uri="http://schemas.microsoft.com/office/infopath/2007/PartnerControls"/>
  </ds:schemaRefs>
</ds:datastoreItem>
</file>

<file path=customXml/itemProps2.xml><?xml version="1.0" encoding="utf-8"?>
<ds:datastoreItem xmlns:ds="http://schemas.openxmlformats.org/officeDocument/2006/customXml" ds:itemID="{FA3614D7-44C2-4265-85CE-33E5278491BD}">
  <ds:schemaRefs>
    <ds:schemaRef ds:uri="http://schemas.microsoft.com/office/2006/metadata/longProperties"/>
  </ds:schemaRefs>
</ds:datastoreItem>
</file>

<file path=customXml/itemProps3.xml><?xml version="1.0" encoding="utf-8"?>
<ds:datastoreItem xmlns:ds="http://schemas.openxmlformats.org/officeDocument/2006/customXml" ds:itemID="{A85BDE0E-2910-4816-AC6A-A136EFC83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50233a-e7fc-4696-a65a-5917648ef92e"/>
    <ds:schemaRef ds:uri="382263fb-5ff5-4344-8d1b-5ca8ba9882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D7CF527-A2BE-4B6F-8834-937F54C4C7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2895</TotalTime>
  <Words>7112</Words>
  <Application>Microsoft Office PowerPoint</Application>
  <PresentationFormat>On-screen Show (4:3)</PresentationFormat>
  <Paragraphs>592</Paragraphs>
  <Slides>71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71</vt:i4>
      </vt:variant>
    </vt:vector>
  </HeadingPairs>
  <TitlesOfParts>
    <vt:vector size="76" baseType="lpstr">
      <vt:lpstr>Aptos</vt:lpstr>
      <vt:lpstr>Arial</vt:lpstr>
      <vt:lpstr>Calisto MT</vt:lpstr>
      <vt:lpstr>Times New Roman</vt:lpstr>
      <vt:lpstr>Default Design</vt:lpstr>
      <vt:lpstr> Successions Update  </vt:lpstr>
      <vt:lpstr>IMPORTANT DEFINITIONS</vt:lpstr>
      <vt:lpstr>IMPORTANT DEFINITIONS</vt:lpstr>
      <vt:lpstr>IMPORTANT DEFINITIONS</vt:lpstr>
      <vt:lpstr>IMPORTANT DEFINITIONS</vt:lpstr>
      <vt:lpstr>IMPORTANT DEFINITIONS</vt:lpstr>
      <vt:lpstr>IMPORTANT DEFINITIONS</vt:lpstr>
      <vt:lpstr>2 TYPES OF SUCCESSION</vt:lpstr>
      <vt:lpstr>DEVOLUTION OF PROPERTY: SEPARATE VS. COMMUNITY</vt:lpstr>
      <vt:lpstr>3 Types of Matrimonial Regimes:</vt:lpstr>
      <vt:lpstr>LEGAL REGIME</vt:lpstr>
      <vt:lpstr>CONTRACTUAL REGIME</vt:lpstr>
      <vt:lpstr>PARTLY LEGAL / PARTLY CONTRACTUAL REGIME</vt:lpstr>
      <vt:lpstr>CERTAIN RIGHTS MAY NOT BE ALTERED OR LIMITED BY AGREEMENT </vt:lpstr>
      <vt:lpstr>WHAT CONSTITUTES COMMUNITY PROPERTY?</vt:lpstr>
      <vt:lpstr>WHAT CONSTITUTES SEPARATE PROPERTY?</vt:lpstr>
      <vt:lpstr>Important to Note:</vt:lpstr>
      <vt:lpstr>USUFRUCTS </vt:lpstr>
      <vt:lpstr>LEGAL USUFRUCT</vt:lpstr>
      <vt:lpstr>CONVENTIONAL USUFUCT  </vt:lpstr>
      <vt:lpstr>TESTAMENTARY USUFRUCT </vt:lpstr>
      <vt:lpstr>REPRESENTATION IN SUCCESSION</vt:lpstr>
      <vt:lpstr>REPRESENTATION</vt:lpstr>
      <vt:lpstr>EXAMPLE: Representation</vt:lpstr>
      <vt:lpstr>EXAMPLE: Representation</vt:lpstr>
      <vt:lpstr>EXAMPLE - Representation</vt:lpstr>
      <vt:lpstr>EXAMPLE - Representation</vt:lpstr>
      <vt:lpstr>EXAMPLE - Representation</vt:lpstr>
      <vt:lpstr>UNWORTHINESS</vt:lpstr>
      <vt:lpstr>EXAMPLE - Unworthiness</vt:lpstr>
      <vt:lpstr>ACCEPTANCE AND RENUNCIATION </vt:lpstr>
      <vt:lpstr>EXAMPLE - Representation and Renunciation</vt:lpstr>
      <vt:lpstr>CAPACITY TO ACCEPT</vt:lpstr>
      <vt:lpstr>DEVOLUTION OF PROPERTY</vt:lpstr>
      <vt:lpstr>SEPARATE PROPERTY DEVOLVES IN THE FOLLOWING ORDER</vt:lpstr>
      <vt:lpstr>Example - Descendants</vt:lpstr>
      <vt:lpstr>Example – Parents and Siblings</vt:lpstr>
      <vt:lpstr>Example – Parents Only</vt:lpstr>
      <vt:lpstr>Example – Siblings / Descendants of Siblings</vt:lpstr>
      <vt:lpstr>Half Siblings</vt:lpstr>
      <vt:lpstr>EXAMPLE – Half Siblings</vt:lpstr>
      <vt:lpstr>EXAMPLE – Half Siblings</vt:lpstr>
      <vt:lpstr>EXAMPLE – SURVIVING SPOUSE</vt:lpstr>
      <vt:lpstr>EXAMPLE – MORE REMOTE ASCENDANTS</vt:lpstr>
      <vt:lpstr>EXAMPLE - MORE REMOTE COLLATERALS</vt:lpstr>
      <vt:lpstr>EXAMPLE - MORE REMOTE COLLATERALS</vt:lpstr>
      <vt:lpstr>DEVOLUTION OF PROPERTY</vt:lpstr>
      <vt:lpstr>COMMUNITY PROPERTY DEVOLVES IN THE FOLLOWING ORDER</vt:lpstr>
      <vt:lpstr>EXAMPLE</vt:lpstr>
      <vt:lpstr>EXAMPLE</vt:lpstr>
      <vt:lpstr>EXAMPLES</vt:lpstr>
      <vt:lpstr>EXAMPLES</vt:lpstr>
      <vt:lpstr>DEVOLUTION OF PROPERTY</vt:lpstr>
      <vt:lpstr>Devolution of Property by Testate Succession</vt:lpstr>
      <vt:lpstr>KINDS OF DISPOSITIONS</vt:lpstr>
      <vt:lpstr>FORCED HEIRSHIP</vt:lpstr>
      <vt:lpstr>DISINHERISON </vt:lpstr>
      <vt:lpstr>8 CAUSES FOR DISINHERISON</vt:lpstr>
      <vt:lpstr>ANOMALOUS SUCCESSION</vt:lpstr>
      <vt:lpstr>DOES A SUCCESSION HAVE TO BE OPENED?</vt:lpstr>
      <vt:lpstr>SMALL SUCCESSION</vt:lpstr>
      <vt:lpstr>CONTENTS OF AFFIDAVIT OF SMALL SUCCESSION</vt:lpstr>
      <vt:lpstr>SMALL SUCCESSION cont’d</vt:lpstr>
      <vt:lpstr>WHEN SHOULD A SUCCESSION BE OPENED?</vt:lpstr>
      <vt:lpstr>EX PARTE POSSESSION</vt:lpstr>
      <vt:lpstr>EX PARTE POSSESSION</vt:lpstr>
      <vt:lpstr>EX PARTE POSSESSION</vt:lpstr>
      <vt:lpstr>INTESTATE POSSESSION WITH ADMINISTRATION</vt:lpstr>
      <vt:lpstr>INTESTATE POSSESSION WITH ADMINISTRATION</vt:lpstr>
      <vt:lpstr>ADMINISTRATION OF TESTATE SUCCESSION</vt:lpstr>
      <vt:lpstr>INDEPENDENT ADMINISTRATION</vt:lpstr>
    </vt:vector>
  </TitlesOfParts>
  <Company>Stewart Title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Treuting</dc:creator>
  <cp:lastModifiedBy>Stephanie Vallery Hoffmann</cp:lastModifiedBy>
  <cp:revision>5</cp:revision>
  <cp:lastPrinted>2023-03-24T14:42:59Z</cp:lastPrinted>
  <dcterms:created xsi:type="dcterms:W3CDTF">2012-12-10T20:55:30Z</dcterms:created>
  <dcterms:modified xsi:type="dcterms:W3CDTF">2025-04-11T16:13:04Z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Andrew Treuting</vt:lpwstr>
  </property>
  <property fmtid="{D5CDD505-2E9C-101B-9397-08002B2CF9AE}" pid="3" name="Order">
    <vt:lpwstr>1955600.00000000</vt:lpwstr>
  </property>
  <property fmtid="{D5CDD505-2E9C-101B-9397-08002B2CF9AE}" pid="4" name="display_urn:schemas-microsoft-com:office:office#Author">
    <vt:lpwstr>Andrew Treuting</vt:lpwstr>
  </property>
  <property fmtid="{D5CDD505-2E9C-101B-9397-08002B2CF9AE}" pid="5" name="ContentTypeId">
    <vt:lpwstr>0x01010035BC507B6C373F49A4549D7F6FA6E585</vt:lpwstr>
  </property>
  <property fmtid="{D5CDD505-2E9C-101B-9397-08002B2CF9AE}" pid="6" name="MediaServiceImageTags">
    <vt:lpwstr/>
  </property>
</Properties>
</file>