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8288000" cy="10287000"/>
  <p:notesSz cx="6858000" cy="9144000"/>
  <p:embeddedFontLst>
    <p:embeddedFont>
      <p:font typeface="Anton Italics" panose="020B0604020202020204" charset="0"/>
      <p:regular r:id="rId43"/>
    </p:embeddedFont>
    <p:embeddedFont>
      <p:font typeface="Montserrat" pitchFamily="2" charset="0"/>
      <p:regular r:id="rId44"/>
      <p:bold r:id="rId45"/>
      <p:italic r:id="rId46"/>
      <p:boldItalic r:id="rId47"/>
    </p:embeddedFont>
    <p:embeddedFont>
      <p:font typeface="Montserrat Bold" pitchFamily="2" charset="0"/>
      <p:regular r:id="rId48"/>
      <p:bold r:id="rId49"/>
    </p:embeddedFont>
    <p:embeddedFont>
      <p:font typeface="Montserrat Bold Italics" panose="020B0604020202020204" charset="0"/>
      <p:regular r:id="rId50"/>
    </p:embeddedFont>
    <p:embeddedFont>
      <p:font typeface="Montserrat Italics" panose="020B0604020202020204" charset="0"/>
      <p:regular r:id="rId51"/>
    </p:embeddedFont>
    <p:embeddedFont>
      <p:font typeface="Source Sans Pro" panose="020B0503030403020204" pitchFamily="34" charset="0"/>
      <p:regular r:id="rId52"/>
      <p:bold r:id="rId53"/>
    </p:embeddedFont>
    <p:embeddedFont>
      <p:font typeface="Source Sans Pro Bold"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7" d="100"/>
          <a:sy n="27" d="100"/>
        </p:scale>
        <p:origin x="81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6.gif"/><Relationship Id="rId18" Type="http://schemas.openxmlformats.org/officeDocument/2006/relationships/image" Target="../media/image31.gif"/><Relationship Id="rId3" Type="http://schemas.openxmlformats.org/officeDocument/2006/relationships/image" Target="../media/image16.gif"/><Relationship Id="rId7" Type="http://schemas.openxmlformats.org/officeDocument/2006/relationships/image" Target="../media/image20.gif"/><Relationship Id="rId12" Type="http://schemas.openxmlformats.org/officeDocument/2006/relationships/image" Target="../media/image25.gif"/><Relationship Id="rId17" Type="http://schemas.openxmlformats.org/officeDocument/2006/relationships/image" Target="../media/image30.gif"/><Relationship Id="rId2" Type="http://schemas.openxmlformats.org/officeDocument/2006/relationships/image" Target="../media/image4.svg"/><Relationship Id="rId16" Type="http://schemas.openxmlformats.org/officeDocument/2006/relationships/image" Target="../media/image29.gif"/><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gif"/><Relationship Id="rId11" Type="http://schemas.openxmlformats.org/officeDocument/2006/relationships/image" Target="../media/image24.gif"/><Relationship Id="rId5" Type="http://schemas.openxmlformats.org/officeDocument/2006/relationships/image" Target="../media/image18.gif"/><Relationship Id="rId15" Type="http://schemas.openxmlformats.org/officeDocument/2006/relationships/image" Target="../media/image28.gif"/><Relationship Id="rId10" Type="http://schemas.openxmlformats.org/officeDocument/2006/relationships/image" Target="../media/image23.gif"/><Relationship Id="rId19" Type="http://schemas.openxmlformats.org/officeDocument/2006/relationships/image" Target="../media/image32.gif"/><Relationship Id="rId4" Type="http://schemas.openxmlformats.org/officeDocument/2006/relationships/image" Target="../media/image17.gif"/><Relationship Id="rId9" Type="http://schemas.openxmlformats.org/officeDocument/2006/relationships/image" Target="../media/image22.gif"/><Relationship Id="rId14" Type="http://schemas.openxmlformats.org/officeDocument/2006/relationships/image" Target="../media/image27.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jpeg"/><Relationship Id="rId7" Type="http://schemas.openxmlformats.org/officeDocument/2006/relationships/image" Target="../media/image41.jpe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jpeg"/><Relationship Id="rId7" Type="http://schemas.openxmlformats.org/officeDocument/2006/relationships/image" Target="../media/image46.jpe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5.png"/><Relationship Id="rId4" Type="http://schemas.openxmlformats.org/officeDocument/2006/relationships/image" Target="../media/image43.jpe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7.png"/><Relationship Id="rId4" Type="http://schemas.openxmlformats.org/officeDocument/2006/relationships/hyperlink" Target="http://www.irem.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sv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819150" y="-7144"/>
            <a:ext cx="7522369" cy="10294144"/>
          </a:xfrm>
          <a:custGeom>
            <a:avLst/>
            <a:gdLst/>
            <a:ahLst/>
            <a:cxnLst/>
            <a:rect l="l" t="t" r="r" b="b"/>
            <a:pathLst>
              <a:path w="7522369" h="10294144">
                <a:moveTo>
                  <a:pt x="0" y="0"/>
                </a:moveTo>
                <a:lnTo>
                  <a:pt x="7522369" y="0"/>
                </a:lnTo>
                <a:lnTo>
                  <a:pt x="7522369" y="10294144"/>
                </a:lnTo>
                <a:lnTo>
                  <a:pt x="0" y="1029414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4392606" y="3135639"/>
            <a:ext cx="12861931" cy="3924298"/>
            <a:chOff x="0" y="0"/>
            <a:chExt cx="17149242" cy="5232398"/>
          </a:xfrm>
        </p:grpSpPr>
        <p:sp>
          <p:nvSpPr>
            <p:cNvPr id="4" name="Freeform 4"/>
            <p:cNvSpPr/>
            <p:nvPr/>
          </p:nvSpPr>
          <p:spPr>
            <a:xfrm>
              <a:off x="0" y="0"/>
              <a:ext cx="17149245" cy="5232396"/>
            </a:xfrm>
            <a:custGeom>
              <a:avLst/>
              <a:gdLst/>
              <a:ahLst/>
              <a:cxnLst/>
              <a:rect l="l" t="t" r="r" b="b"/>
              <a:pathLst>
                <a:path w="17149245" h="5232396">
                  <a:moveTo>
                    <a:pt x="0" y="0"/>
                  </a:moveTo>
                  <a:lnTo>
                    <a:pt x="17149245" y="0"/>
                  </a:lnTo>
                  <a:lnTo>
                    <a:pt x="17149245" y="5232396"/>
                  </a:lnTo>
                  <a:lnTo>
                    <a:pt x="0" y="5232396"/>
                  </a:lnTo>
                  <a:close/>
                </a:path>
              </a:pathLst>
            </a:custGeom>
            <a:blipFill>
              <a:blip r:embed="rId3">
                <a:alphaModFix amt="0"/>
              </a:blip>
              <a:stretch>
                <a:fillRect t="-13862" b="-13862"/>
              </a:stretch>
            </a:blipFill>
          </p:spPr>
          <p:txBody>
            <a:bodyPr/>
            <a:lstStyle/>
            <a:p>
              <a:endParaRPr lang="en-US"/>
            </a:p>
          </p:txBody>
        </p:sp>
        <p:sp>
          <p:nvSpPr>
            <p:cNvPr id="5" name="TextBox 5"/>
            <p:cNvSpPr txBox="1"/>
            <p:nvPr/>
          </p:nvSpPr>
          <p:spPr>
            <a:xfrm>
              <a:off x="0" y="0"/>
              <a:ext cx="17149242" cy="5232398"/>
            </a:xfrm>
            <a:prstGeom prst="rect">
              <a:avLst/>
            </a:prstGeom>
          </p:spPr>
          <p:txBody>
            <a:bodyPr lIns="0" tIns="0" rIns="0" bIns="0" rtlCol="0" anchor="b"/>
            <a:lstStyle/>
            <a:p>
              <a:pPr algn="r">
                <a:lnSpc>
                  <a:spcPts val="10800"/>
                </a:lnSpc>
              </a:pPr>
              <a:r>
                <a:rPr lang="en-US" sz="9000" b="1" spc="-12" dirty="0">
                  <a:solidFill>
                    <a:srgbClr val="000000"/>
                  </a:solidFill>
                  <a:latin typeface="Montserrat"/>
                  <a:ea typeface="Montserrat"/>
                  <a:cs typeface="Montserrat"/>
                  <a:sym typeface="Montserrat"/>
                </a:rPr>
                <a:t>Intro to Commercial</a:t>
              </a:r>
            </a:p>
            <a:p>
              <a:pPr algn="r">
                <a:lnSpc>
                  <a:spcPts val="10800"/>
                </a:lnSpc>
              </a:pPr>
              <a:r>
                <a:rPr lang="en-US" sz="9000" b="1" spc="-12" dirty="0">
                  <a:solidFill>
                    <a:srgbClr val="000000"/>
                  </a:solidFill>
                  <a:latin typeface="Montserrat"/>
                  <a:ea typeface="Montserrat"/>
                  <a:cs typeface="Montserrat"/>
                  <a:sym typeface="Montserrat"/>
                </a:rPr>
                <a:t>Real Estate</a:t>
              </a:r>
            </a:p>
          </p:txBody>
        </p:sp>
      </p:grpSp>
      <p:sp>
        <p:nvSpPr>
          <p:cNvPr id="6" name="TextBox 6"/>
          <p:cNvSpPr txBox="1"/>
          <p:nvPr/>
        </p:nvSpPr>
        <p:spPr>
          <a:xfrm>
            <a:off x="6947924" y="7783031"/>
            <a:ext cx="10298592" cy="593624"/>
          </a:xfrm>
          <a:prstGeom prst="rect">
            <a:avLst/>
          </a:prstGeom>
        </p:spPr>
        <p:txBody>
          <a:bodyPr lIns="0" tIns="0" rIns="0" bIns="0" rtlCol="0" anchor="t">
            <a:spAutoFit/>
          </a:bodyPr>
          <a:lstStyle/>
          <a:p>
            <a:pPr algn="r">
              <a:lnSpc>
                <a:spcPts val="3779"/>
              </a:lnSpc>
            </a:pPr>
            <a:r>
              <a:rPr lang="en-US" sz="7200" spc="-4" dirty="0">
                <a:solidFill>
                  <a:srgbClr val="000000"/>
                </a:solidFill>
                <a:latin typeface="Montserrat"/>
                <a:ea typeface="Montserrat"/>
                <a:cs typeface="Montserrat"/>
                <a:sym typeface="Montserrat"/>
              </a:rPr>
              <a:t>Rich Stone, CCIM</a:t>
            </a:r>
          </a:p>
        </p:txBody>
      </p:sp>
      <p:sp>
        <p:nvSpPr>
          <p:cNvPr id="7" name="Freeform 9">
            <a:extLst>
              <a:ext uri="{FF2B5EF4-FFF2-40B4-BE49-F238E27FC236}">
                <a16:creationId xmlns:a16="http://schemas.microsoft.com/office/drawing/2014/main" id="{D99DC87A-D0F6-DCBD-9EB9-B124B8305D72}"/>
              </a:ext>
            </a:extLst>
          </p:cNvPr>
          <p:cNvSpPr/>
          <p:nvPr/>
        </p:nvSpPr>
        <p:spPr>
          <a:xfrm>
            <a:off x="2438400" y="635656"/>
            <a:ext cx="16076960" cy="3267655"/>
          </a:xfrm>
          <a:custGeom>
            <a:avLst/>
            <a:gdLst/>
            <a:ahLst/>
            <a:cxnLst/>
            <a:rect l="l" t="t" r="r" b="b"/>
            <a:pathLst>
              <a:path w="13458717" h="2735495">
                <a:moveTo>
                  <a:pt x="0" y="0"/>
                </a:moveTo>
                <a:lnTo>
                  <a:pt x="13458717" y="0"/>
                </a:lnTo>
                <a:lnTo>
                  <a:pt x="13458717" y="2735496"/>
                </a:lnTo>
                <a:lnTo>
                  <a:pt x="0" y="2735496"/>
                </a:lnTo>
                <a:lnTo>
                  <a:pt x="0" y="0"/>
                </a:lnTo>
                <a:close/>
              </a:path>
            </a:pathLst>
          </a:custGeom>
          <a:blipFill>
            <a:blip r:embed="rId4"/>
            <a:stretch>
              <a:fillRect t="-15620"/>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2226469" y="290493"/>
            <a:ext cx="15028069" cy="1297056"/>
            <a:chOff x="0" y="0"/>
            <a:chExt cx="20037425" cy="1729408"/>
          </a:xfrm>
        </p:grpSpPr>
        <p:sp>
          <p:nvSpPr>
            <p:cNvPr id="4" name="Freeform 4"/>
            <p:cNvSpPr/>
            <p:nvPr/>
          </p:nvSpPr>
          <p:spPr>
            <a:xfrm>
              <a:off x="0" y="0"/>
              <a:ext cx="20037427" cy="1729406"/>
            </a:xfrm>
            <a:custGeom>
              <a:avLst/>
              <a:gdLst/>
              <a:ahLst/>
              <a:cxnLst/>
              <a:rect l="l" t="t" r="r" b="b"/>
              <a:pathLst>
                <a:path w="20037427" h="1729406">
                  <a:moveTo>
                    <a:pt x="0" y="0"/>
                  </a:moveTo>
                  <a:lnTo>
                    <a:pt x="20037427" y="0"/>
                  </a:lnTo>
                  <a:lnTo>
                    <a:pt x="20037427" y="1729406"/>
                  </a:lnTo>
                  <a:lnTo>
                    <a:pt x="0" y="1729406"/>
                  </a:lnTo>
                  <a:close/>
                </a:path>
              </a:pathLst>
            </a:custGeom>
            <a:blipFill>
              <a:blip r:embed="rId3">
                <a:alphaModFix amt="0"/>
              </a:blip>
              <a:stretch>
                <a:fillRect t="-175759" b="-175759"/>
              </a:stretch>
            </a:blipFill>
          </p:spPr>
          <p:txBody>
            <a:bodyPr/>
            <a:lstStyle/>
            <a:p>
              <a:endParaRPr lang="en-US"/>
            </a:p>
          </p:txBody>
        </p:sp>
        <p:sp>
          <p:nvSpPr>
            <p:cNvPr id="5" name="TextBox 5"/>
            <p:cNvSpPr txBox="1"/>
            <p:nvPr/>
          </p:nvSpPr>
          <p:spPr>
            <a:xfrm>
              <a:off x="0" y="0"/>
              <a:ext cx="20037425" cy="1729408"/>
            </a:xfrm>
            <a:prstGeom prst="rect">
              <a:avLst/>
            </a:prstGeom>
          </p:spPr>
          <p:txBody>
            <a:bodyPr lIns="0" tIns="0" rIns="0" bIns="0" rtlCol="0" anchor="ctr"/>
            <a:lstStyle/>
            <a:p>
              <a:pPr algn="ctr">
                <a:lnSpc>
                  <a:spcPts val="7200"/>
                </a:lnSpc>
              </a:pPr>
              <a:r>
                <a:rPr lang="en-US" sz="6000" spc="-8">
                  <a:solidFill>
                    <a:srgbClr val="000000"/>
                  </a:solidFill>
                  <a:latin typeface="Montserrat"/>
                  <a:ea typeface="Montserrat"/>
                  <a:cs typeface="Montserrat"/>
                  <a:sym typeface="Montserrat"/>
                </a:rPr>
                <a:t>Office</a:t>
              </a:r>
            </a:p>
          </p:txBody>
        </p:sp>
      </p:grpSp>
      <p:grpSp>
        <p:nvGrpSpPr>
          <p:cNvPr id="6" name="Group 6"/>
          <p:cNvGrpSpPr/>
          <p:nvPr/>
        </p:nvGrpSpPr>
        <p:grpSpPr>
          <a:xfrm>
            <a:off x="2643911" y="2325757"/>
            <a:ext cx="15028069" cy="4686302"/>
            <a:chOff x="0" y="0"/>
            <a:chExt cx="20037425" cy="6248402"/>
          </a:xfrm>
        </p:grpSpPr>
        <p:sp>
          <p:nvSpPr>
            <p:cNvPr id="7" name="Freeform 7"/>
            <p:cNvSpPr/>
            <p:nvPr/>
          </p:nvSpPr>
          <p:spPr>
            <a:xfrm>
              <a:off x="0" y="0"/>
              <a:ext cx="20037427" cy="6248404"/>
            </a:xfrm>
            <a:custGeom>
              <a:avLst/>
              <a:gdLst/>
              <a:ahLst/>
              <a:cxnLst/>
              <a:rect l="l" t="t" r="r" b="b"/>
              <a:pathLst>
                <a:path w="20037427" h="6248404">
                  <a:moveTo>
                    <a:pt x="0" y="0"/>
                  </a:moveTo>
                  <a:lnTo>
                    <a:pt x="20037427" y="0"/>
                  </a:lnTo>
                  <a:lnTo>
                    <a:pt x="20037427" y="6248404"/>
                  </a:lnTo>
                  <a:lnTo>
                    <a:pt x="0" y="6248404"/>
                  </a:lnTo>
                  <a:close/>
                </a:path>
              </a:pathLst>
            </a:custGeom>
            <a:blipFill>
              <a:blip r:embed="rId3">
                <a:alphaModFix amt="0"/>
              </a:blip>
              <a:stretch>
                <a:fillRect t="-12484" b="-12484"/>
              </a:stretch>
            </a:blipFill>
          </p:spPr>
          <p:txBody>
            <a:bodyPr/>
            <a:lstStyle/>
            <a:p>
              <a:endParaRPr lang="en-US"/>
            </a:p>
          </p:txBody>
        </p:sp>
        <p:sp>
          <p:nvSpPr>
            <p:cNvPr id="8" name="TextBox 8"/>
            <p:cNvSpPr txBox="1"/>
            <p:nvPr/>
          </p:nvSpPr>
          <p:spPr>
            <a:xfrm>
              <a:off x="0" y="0"/>
              <a:ext cx="20037425" cy="6248402"/>
            </a:xfrm>
            <a:prstGeom prst="rect">
              <a:avLst/>
            </a:prstGeom>
          </p:spPr>
          <p:txBody>
            <a:bodyPr lIns="0" tIns="0" rIns="0" bIns="0" rtlCol="0" anchor="ct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Converted homes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Low-rise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Mid-rise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High-rise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Specialty </a:t>
              </a:r>
            </a:p>
          </p:txBody>
        </p:sp>
      </p:grpSp>
      <p:grpSp>
        <p:nvGrpSpPr>
          <p:cNvPr id="9" name="Group 9"/>
          <p:cNvGrpSpPr/>
          <p:nvPr/>
        </p:nvGrpSpPr>
        <p:grpSpPr>
          <a:xfrm>
            <a:off x="9144000" y="1587549"/>
            <a:ext cx="3823259" cy="2593286"/>
            <a:chOff x="0" y="0"/>
            <a:chExt cx="5097678" cy="3457715"/>
          </a:xfrm>
        </p:grpSpPr>
        <p:sp>
          <p:nvSpPr>
            <p:cNvPr id="10" name="Freeform 10" descr="C:\Users\rstone\Desktop\14548123_ThePinkHouse_Front.jpg"/>
            <p:cNvSpPr/>
            <p:nvPr/>
          </p:nvSpPr>
          <p:spPr>
            <a:xfrm>
              <a:off x="0" y="0"/>
              <a:ext cx="5097653" cy="3457702"/>
            </a:xfrm>
            <a:custGeom>
              <a:avLst/>
              <a:gdLst/>
              <a:ahLst/>
              <a:cxnLst/>
              <a:rect l="l" t="t" r="r" b="b"/>
              <a:pathLst>
                <a:path w="5097653" h="3457702">
                  <a:moveTo>
                    <a:pt x="0" y="0"/>
                  </a:moveTo>
                  <a:lnTo>
                    <a:pt x="5097653" y="0"/>
                  </a:lnTo>
                  <a:lnTo>
                    <a:pt x="5097653" y="3457702"/>
                  </a:lnTo>
                  <a:lnTo>
                    <a:pt x="0" y="3457702"/>
                  </a:lnTo>
                  <a:lnTo>
                    <a:pt x="0" y="0"/>
                  </a:lnTo>
                  <a:close/>
                </a:path>
              </a:pathLst>
            </a:custGeom>
            <a:blipFill>
              <a:blip r:embed="rId4"/>
              <a:stretch>
                <a:fillRect r="-1744"/>
              </a:stretch>
            </a:blipFill>
          </p:spPr>
          <p:txBody>
            <a:bodyPr/>
            <a:lstStyle/>
            <a:p>
              <a:endParaRPr lang="en-US"/>
            </a:p>
          </p:txBody>
        </p:sp>
      </p:grpSp>
      <p:grpSp>
        <p:nvGrpSpPr>
          <p:cNvPr id="11" name="Group 11"/>
          <p:cNvGrpSpPr/>
          <p:nvPr/>
        </p:nvGrpSpPr>
        <p:grpSpPr>
          <a:xfrm>
            <a:off x="13348926" y="909399"/>
            <a:ext cx="3809686" cy="4644476"/>
            <a:chOff x="0" y="0"/>
            <a:chExt cx="5079581" cy="6192634"/>
          </a:xfrm>
        </p:grpSpPr>
        <p:sp>
          <p:nvSpPr>
            <p:cNvPr id="12" name="Freeform 12" descr="C:\Documents and Settings\RStone\Desktop\elmwood tower.jpg"/>
            <p:cNvSpPr/>
            <p:nvPr/>
          </p:nvSpPr>
          <p:spPr>
            <a:xfrm>
              <a:off x="0" y="0"/>
              <a:ext cx="5079619" cy="6192647"/>
            </a:xfrm>
            <a:custGeom>
              <a:avLst/>
              <a:gdLst/>
              <a:ahLst/>
              <a:cxnLst/>
              <a:rect l="l" t="t" r="r" b="b"/>
              <a:pathLst>
                <a:path w="5079619" h="6192647">
                  <a:moveTo>
                    <a:pt x="0" y="0"/>
                  </a:moveTo>
                  <a:lnTo>
                    <a:pt x="5079619" y="0"/>
                  </a:lnTo>
                  <a:lnTo>
                    <a:pt x="5079619" y="6192647"/>
                  </a:lnTo>
                  <a:lnTo>
                    <a:pt x="0" y="6192647"/>
                  </a:lnTo>
                  <a:lnTo>
                    <a:pt x="0" y="0"/>
                  </a:lnTo>
                  <a:close/>
                </a:path>
              </a:pathLst>
            </a:custGeom>
            <a:blipFill>
              <a:blip r:embed="rId5"/>
              <a:stretch>
                <a:fillRect b="-687"/>
              </a:stretch>
            </a:blipFill>
          </p:spPr>
          <p:txBody>
            <a:bodyPr/>
            <a:lstStyle/>
            <a:p>
              <a:endParaRPr lang="en-US"/>
            </a:p>
          </p:txBody>
        </p:sp>
      </p:grpSp>
      <p:grpSp>
        <p:nvGrpSpPr>
          <p:cNvPr id="13" name="Group 13"/>
          <p:cNvGrpSpPr/>
          <p:nvPr/>
        </p:nvGrpSpPr>
        <p:grpSpPr>
          <a:xfrm>
            <a:off x="11566227" y="5022806"/>
            <a:ext cx="3565398" cy="4709408"/>
            <a:chOff x="0" y="0"/>
            <a:chExt cx="4753864" cy="6279210"/>
          </a:xfrm>
        </p:grpSpPr>
        <p:sp>
          <p:nvSpPr>
            <p:cNvPr id="14" name="Freeform 14" descr="C:\Users\rstone\Documents\1-Listings and Projects\UNO 2012 Office\one shell square.jpg"/>
            <p:cNvSpPr/>
            <p:nvPr/>
          </p:nvSpPr>
          <p:spPr>
            <a:xfrm>
              <a:off x="0" y="0"/>
              <a:ext cx="4753864" cy="6279261"/>
            </a:xfrm>
            <a:custGeom>
              <a:avLst/>
              <a:gdLst/>
              <a:ahLst/>
              <a:cxnLst/>
              <a:rect l="l" t="t" r="r" b="b"/>
              <a:pathLst>
                <a:path w="4753864" h="6279261">
                  <a:moveTo>
                    <a:pt x="0" y="0"/>
                  </a:moveTo>
                  <a:lnTo>
                    <a:pt x="4753864" y="0"/>
                  </a:lnTo>
                  <a:lnTo>
                    <a:pt x="4753864" y="6279261"/>
                  </a:lnTo>
                  <a:lnTo>
                    <a:pt x="0" y="6279261"/>
                  </a:lnTo>
                  <a:lnTo>
                    <a:pt x="0" y="0"/>
                  </a:lnTo>
                  <a:close/>
                </a:path>
              </a:pathLst>
            </a:custGeom>
            <a:blipFill>
              <a:blip r:embed="rId6"/>
              <a:stretch>
                <a:fillRect b="-943"/>
              </a:stretch>
            </a:blipFill>
          </p:spPr>
          <p:txBody>
            <a:bodyPr/>
            <a:lstStyle/>
            <a:p>
              <a:endParaRPr lang="en-US"/>
            </a:p>
          </p:txBody>
        </p:sp>
      </p:grpSp>
      <p:grpSp>
        <p:nvGrpSpPr>
          <p:cNvPr id="15" name="Group 15"/>
          <p:cNvGrpSpPr/>
          <p:nvPr/>
        </p:nvGrpSpPr>
        <p:grpSpPr>
          <a:xfrm>
            <a:off x="7545629" y="4563475"/>
            <a:ext cx="5002673" cy="2515257"/>
            <a:chOff x="0" y="0"/>
            <a:chExt cx="6670230" cy="3353676"/>
          </a:xfrm>
        </p:grpSpPr>
        <p:sp>
          <p:nvSpPr>
            <p:cNvPr id="16" name="Freeform 16" descr="A picture containing sky, outdoor, building, government building  Description automatically generated"/>
            <p:cNvSpPr/>
            <p:nvPr/>
          </p:nvSpPr>
          <p:spPr>
            <a:xfrm>
              <a:off x="0" y="0"/>
              <a:ext cx="6670167" cy="3353689"/>
            </a:xfrm>
            <a:custGeom>
              <a:avLst/>
              <a:gdLst/>
              <a:ahLst/>
              <a:cxnLst/>
              <a:rect l="l" t="t" r="r" b="b"/>
              <a:pathLst>
                <a:path w="6670167" h="3353689">
                  <a:moveTo>
                    <a:pt x="0" y="0"/>
                  </a:moveTo>
                  <a:lnTo>
                    <a:pt x="6670167" y="0"/>
                  </a:lnTo>
                  <a:lnTo>
                    <a:pt x="6670167" y="3353689"/>
                  </a:lnTo>
                  <a:lnTo>
                    <a:pt x="0" y="3353689"/>
                  </a:lnTo>
                  <a:lnTo>
                    <a:pt x="0" y="0"/>
                  </a:lnTo>
                  <a:close/>
                </a:path>
              </a:pathLst>
            </a:custGeom>
            <a:blipFill>
              <a:blip r:embed="rId7"/>
              <a:stretch>
                <a:fillRect l="-1391" r="-1392"/>
              </a:stretch>
            </a:blipFill>
          </p:spPr>
          <p:txBody>
            <a:bodyPr/>
            <a:lstStyle/>
            <a:p>
              <a:endParaRPr lang="en-US"/>
            </a:p>
          </p:txBody>
        </p:sp>
      </p:grpSp>
      <p:grpSp>
        <p:nvGrpSpPr>
          <p:cNvPr id="17" name="Group 17"/>
          <p:cNvGrpSpPr/>
          <p:nvPr/>
        </p:nvGrpSpPr>
        <p:grpSpPr>
          <a:xfrm>
            <a:off x="5660507" y="6811632"/>
            <a:ext cx="3903593" cy="2961037"/>
            <a:chOff x="0" y="0"/>
            <a:chExt cx="5204790" cy="3948049"/>
          </a:xfrm>
        </p:grpSpPr>
        <p:sp>
          <p:nvSpPr>
            <p:cNvPr id="18" name="Freeform 18" descr="A picture containing text, outdoor, sky  Description automatically generated"/>
            <p:cNvSpPr/>
            <p:nvPr/>
          </p:nvSpPr>
          <p:spPr>
            <a:xfrm>
              <a:off x="0" y="0"/>
              <a:ext cx="5204841" cy="3948049"/>
            </a:xfrm>
            <a:custGeom>
              <a:avLst/>
              <a:gdLst/>
              <a:ahLst/>
              <a:cxnLst/>
              <a:rect l="l" t="t" r="r" b="b"/>
              <a:pathLst>
                <a:path w="5204841" h="3948049">
                  <a:moveTo>
                    <a:pt x="0" y="0"/>
                  </a:moveTo>
                  <a:lnTo>
                    <a:pt x="5204841" y="0"/>
                  </a:lnTo>
                  <a:lnTo>
                    <a:pt x="5204841" y="3948049"/>
                  </a:lnTo>
                  <a:lnTo>
                    <a:pt x="0" y="3948049"/>
                  </a:lnTo>
                  <a:lnTo>
                    <a:pt x="0" y="0"/>
                  </a:lnTo>
                  <a:close/>
                </a:path>
              </a:pathLst>
            </a:custGeom>
            <a:blipFill>
              <a:blip r:embed="rId8"/>
              <a:stretch>
                <a:fillRect l="-569" r="-568"/>
              </a:stretch>
            </a:blipFill>
          </p:spPr>
          <p:txBody>
            <a:bodyPr/>
            <a:lstStyle/>
            <a:p>
              <a:endParaRPr lang="en-US"/>
            </a:p>
          </p:txBody>
        </p:sp>
      </p:grpSp>
      <p:sp>
        <p:nvSpPr>
          <p:cNvPr id="19" name="Freeform 1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3122876" y="284255"/>
            <a:ext cx="9894187" cy="8420100"/>
          </a:xfrm>
          <a:prstGeom prst="rect">
            <a:avLst/>
          </a:prstGeom>
        </p:spPr>
        <p:txBody>
          <a:bodyPr lIns="0" tIns="0" rIns="0" bIns="0" rtlCol="0" anchor="t">
            <a:spAutoFit/>
          </a:bodyPr>
          <a:lstStyle/>
          <a:p>
            <a:pPr algn="l">
              <a:lnSpc>
                <a:spcPts val="5040"/>
              </a:lnSpc>
            </a:pPr>
            <a:r>
              <a:rPr lang="en-US" sz="4200" b="1" spc="-5">
                <a:solidFill>
                  <a:srgbClr val="C00000"/>
                </a:solidFill>
                <a:latin typeface="Montserrat Bold"/>
                <a:ea typeface="Montserrat Bold"/>
                <a:cs typeface="Montserrat Bold"/>
                <a:sym typeface="Montserrat Bold"/>
              </a:rPr>
              <a:t>Office Building Class Definitions</a:t>
            </a:r>
          </a:p>
          <a:p>
            <a:pPr algn="l">
              <a:lnSpc>
                <a:spcPts val="3240"/>
              </a:lnSpc>
            </a:pPr>
            <a:endParaRPr lang="en-US" sz="4200" b="1" spc="-5">
              <a:solidFill>
                <a:srgbClr val="C00000"/>
              </a:solidFill>
              <a:latin typeface="Montserrat Bold"/>
              <a:ea typeface="Montserrat Bold"/>
              <a:cs typeface="Montserrat Bold"/>
              <a:sym typeface="Montserrat Bold"/>
            </a:endParaRPr>
          </a:p>
          <a:p>
            <a:pPr algn="l">
              <a:lnSpc>
                <a:spcPts val="3240"/>
              </a:lnSpc>
            </a:pPr>
            <a:r>
              <a:rPr lang="en-US" sz="2700" b="1" spc="-3">
                <a:solidFill>
                  <a:srgbClr val="333333"/>
                </a:solidFill>
                <a:latin typeface="Montserrat Bold"/>
                <a:ea typeface="Montserrat Bold"/>
                <a:cs typeface="Montserrat Bold"/>
                <a:sym typeface="Montserrat Bold"/>
              </a:rPr>
              <a:t>Class A</a:t>
            </a:r>
          </a:p>
          <a:p>
            <a:pPr algn="l">
              <a:lnSpc>
                <a:spcPts val="3240"/>
              </a:lnSpc>
            </a:pPr>
            <a:r>
              <a:rPr lang="en-US" sz="2700" spc="-3">
                <a:solidFill>
                  <a:srgbClr val="333333"/>
                </a:solidFill>
                <a:latin typeface="Montserrat"/>
                <a:ea typeface="Montserrat"/>
                <a:cs typeface="Montserrat"/>
                <a:sym typeface="Montserrat"/>
              </a:rPr>
              <a:t>Most prestigious buildings competing for premier office users with rents above average for the area. Buildings have high quality standard finishes, state of the art systems, exceptional accessibility and a definite market presence.</a:t>
            </a:r>
          </a:p>
          <a:p>
            <a:pPr algn="l">
              <a:lnSpc>
                <a:spcPts val="3240"/>
              </a:lnSpc>
            </a:pPr>
            <a:endParaRPr lang="en-US" sz="2700" spc="-3">
              <a:solidFill>
                <a:srgbClr val="333333"/>
              </a:solidFill>
              <a:latin typeface="Montserrat"/>
              <a:ea typeface="Montserrat"/>
              <a:cs typeface="Montserrat"/>
              <a:sym typeface="Montserrat"/>
            </a:endParaRPr>
          </a:p>
          <a:p>
            <a:pPr algn="l">
              <a:lnSpc>
                <a:spcPts val="3240"/>
              </a:lnSpc>
            </a:pPr>
            <a:r>
              <a:rPr lang="en-US" sz="2700" b="1" spc="-3">
                <a:solidFill>
                  <a:srgbClr val="333333"/>
                </a:solidFill>
                <a:latin typeface="Montserrat Bold"/>
                <a:ea typeface="Montserrat Bold"/>
                <a:cs typeface="Montserrat Bold"/>
                <a:sym typeface="Montserrat Bold"/>
              </a:rPr>
              <a:t>Class B</a:t>
            </a:r>
          </a:p>
          <a:p>
            <a:pPr algn="l">
              <a:lnSpc>
                <a:spcPts val="3240"/>
              </a:lnSpc>
            </a:pPr>
            <a:r>
              <a:rPr lang="en-US" sz="2700" spc="-3">
                <a:solidFill>
                  <a:srgbClr val="333333"/>
                </a:solidFill>
                <a:latin typeface="Montserrat"/>
                <a:ea typeface="Montserrat"/>
                <a:cs typeface="Montserrat"/>
                <a:sym typeface="Montserrat"/>
              </a:rPr>
              <a:t>Buildings competing for a wide range of users with rents in the average range for the area. Building finishes are fair to good for the area. Building finishes are fair to good for the area and systems are adequate, but the building does not compete with Class A at the same price.</a:t>
            </a:r>
          </a:p>
          <a:p>
            <a:pPr algn="l">
              <a:lnSpc>
                <a:spcPts val="3240"/>
              </a:lnSpc>
            </a:pPr>
            <a:endParaRPr lang="en-US" sz="2700" spc="-3">
              <a:solidFill>
                <a:srgbClr val="333333"/>
              </a:solidFill>
              <a:latin typeface="Montserrat"/>
              <a:ea typeface="Montserrat"/>
              <a:cs typeface="Montserrat"/>
              <a:sym typeface="Montserrat"/>
            </a:endParaRPr>
          </a:p>
          <a:p>
            <a:pPr algn="l">
              <a:lnSpc>
                <a:spcPts val="3240"/>
              </a:lnSpc>
            </a:pPr>
            <a:r>
              <a:rPr lang="en-US" sz="2700" b="1" spc="-3">
                <a:solidFill>
                  <a:srgbClr val="333333"/>
                </a:solidFill>
                <a:latin typeface="Montserrat Bold"/>
                <a:ea typeface="Montserrat Bold"/>
                <a:cs typeface="Montserrat Bold"/>
                <a:sym typeface="Montserrat Bold"/>
              </a:rPr>
              <a:t>Class C</a:t>
            </a:r>
          </a:p>
          <a:p>
            <a:pPr algn="l">
              <a:lnSpc>
                <a:spcPts val="3240"/>
              </a:lnSpc>
            </a:pPr>
            <a:r>
              <a:rPr lang="en-US" sz="2700" spc="-3">
                <a:solidFill>
                  <a:srgbClr val="333333"/>
                </a:solidFill>
                <a:latin typeface="Montserrat"/>
                <a:ea typeface="Montserrat"/>
                <a:cs typeface="Montserrat"/>
                <a:sym typeface="Montserrat"/>
              </a:rPr>
              <a:t>Buildings competing for tenants requiring functional space at rents below the average for the area.</a:t>
            </a:r>
          </a:p>
          <a:p>
            <a:pPr algn="l">
              <a:lnSpc>
                <a:spcPts val="3240"/>
              </a:lnSpc>
            </a:pPr>
            <a:endParaRPr lang="en-US" sz="2700" spc="-3">
              <a:solidFill>
                <a:srgbClr val="333333"/>
              </a:solidFill>
              <a:latin typeface="Montserrat"/>
              <a:ea typeface="Montserrat"/>
              <a:cs typeface="Montserrat"/>
              <a:sym typeface="Montserrat"/>
            </a:endParaRPr>
          </a:p>
        </p:txBody>
      </p:sp>
      <p:sp>
        <p:nvSpPr>
          <p:cNvPr id="4" name="TextBox 4"/>
          <p:cNvSpPr txBox="1"/>
          <p:nvPr/>
        </p:nvSpPr>
        <p:spPr>
          <a:xfrm>
            <a:off x="3122876" y="8332880"/>
            <a:ext cx="10322785" cy="1293876"/>
          </a:xfrm>
          <a:prstGeom prst="rect">
            <a:avLst/>
          </a:prstGeom>
        </p:spPr>
        <p:txBody>
          <a:bodyPr lIns="0" tIns="0" rIns="0" bIns="0" rtlCol="0" anchor="t">
            <a:spAutoFit/>
          </a:bodyPr>
          <a:lstStyle/>
          <a:p>
            <a:pPr algn="l">
              <a:lnSpc>
                <a:spcPts val="2592"/>
              </a:lnSpc>
            </a:pPr>
            <a:r>
              <a:rPr lang="en-US" sz="2400" spc="-3">
                <a:solidFill>
                  <a:srgbClr val="000000"/>
                </a:solidFill>
                <a:latin typeface="Montserrat"/>
                <a:ea typeface="Montserrat"/>
                <a:cs typeface="Montserrat"/>
                <a:sym typeface="Montserrat"/>
              </a:rPr>
              <a:t>In a normal market, Class A rents are much higher than Class B, which are above Class C. This makes sense because Class A buildings offer higher quality to the tenants and cost more to provide.</a:t>
            </a:r>
          </a:p>
        </p:txBody>
      </p:sp>
      <p:grpSp>
        <p:nvGrpSpPr>
          <p:cNvPr id="5" name="Group 5"/>
          <p:cNvGrpSpPr/>
          <p:nvPr/>
        </p:nvGrpSpPr>
        <p:grpSpPr>
          <a:xfrm>
            <a:off x="13274254" y="1330547"/>
            <a:ext cx="2179482" cy="3163757"/>
            <a:chOff x="0" y="0"/>
            <a:chExt cx="2905976" cy="4218343"/>
          </a:xfrm>
        </p:grpSpPr>
        <p:sp>
          <p:nvSpPr>
            <p:cNvPr id="6" name="Freeform 6" descr="A tall building with many windows  Description automatically generated with low confidence"/>
            <p:cNvSpPr/>
            <p:nvPr/>
          </p:nvSpPr>
          <p:spPr>
            <a:xfrm>
              <a:off x="0" y="0"/>
              <a:ext cx="2906014" cy="4218305"/>
            </a:xfrm>
            <a:custGeom>
              <a:avLst/>
              <a:gdLst/>
              <a:ahLst/>
              <a:cxnLst/>
              <a:rect l="l" t="t" r="r" b="b"/>
              <a:pathLst>
                <a:path w="2906014" h="4218305">
                  <a:moveTo>
                    <a:pt x="0" y="0"/>
                  </a:moveTo>
                  <a:lnTo>
                    <a:pt x="2906014" y="0"/>
                  </a:lnTo>
                  <a:lnTo>
                    <a:pt x="2906014" y="4218305"/>
                  </a:lnTo>
                  <a:lnTo>
                    <a:pt x="0" y="4218305"/>
                  </a:lnTo>
                  <a:lnTo>
                    <a:pt x="0" y="0"/>
                  </a:lnTo>
                  <a:close/>
                </a:path>
              </a:pathLst>
            </a:custGeom>
            <a:blipFill>
              <a:blip r:embed="rId3"/>
              <a:stretch>
                <a:fillRect t="-3196" r="1" b="-3197"/>
              </a:stretch>
            </a:blipFill>
          </p:spPr>
          <p:txBody>
            <a:bodyPr/>
            <a:lstStyle/>
            <a:p>
              <a:endParaRPr lang="en-US"/>
            </a:p>
          </p:txBody>
        </p:sp>
      </p:grpSp>
      <p:grpSp>
        <p:nvGrpSpPr>
          <p:cNvPr id="7" name="Group 7"/>
          <p:cNvGrpSpPr/>
          <p:nvPr/>
        </p:nvGrpSpPr>
        <p:grpSpPr>
          <a:xfrm>
            <a:off x="13274254" y="5025803"/>
            <a:ext cx="4682752" cy="3268977"/>
            <a:chOff x="0" y="0"/>
            <a:chExt cx="5228369" cy="3649866"/>
          </a:xfrm>
        </p:grpSpPr>
        <p:sp>
          <p:nvSpPr>
            <p:cNvPr id="8" name="Freeform 8" descr="lass CA picture containing outdoor"/>
            <p:cNvSpPr/>
            <p:nvPr/>
          </p:nvSpPr>
          <p:spPr>
            <a:xfrm>
              <a:off x="0" y="0"/>
              <a:ext cx="5228407" cy="3649853"/>
            </a:xfrm>
            <a:custGeom>
              <a:avLst/>
              <a:gdLst/>
              <a:ahLst/>
              <a:cxnLst/>
              <a:rect l="l" t="t" r="r" b="b"/>
              <a:pathLst>
                <a:path w="5228407" h="3649853">
                  <a:moveTo>
                    <a:pt x="0" y="0"/>
                  </a:moveTo>
                  <a:lnTo>
                    <a:pt x="5228407" y="0"/>
                  </a:lnTo>
                  <a:lnTo>
                    <a:pt x="5228407" y="3649853"/>
                  </a:lnTo>
                  <a:lnTo>
                    <a:pt x="0" y="3649853"/>
                  </a:lnTo>
                  <a:lnTo>
                    <a:pt x="0" y="0"/>
                  </a:lnTo>
                  <a:close/>
                </a:path>
              </a:pathLst>
            </a:custGeom>
            <a:blipFill>
              <a:blip r:embed="rId4"/>
              <a:stretch>
                <a:fillRect t="-1160" b="-1160"/>
              </a:stretch>
            </a:blipFill>
          </p:spPr>
          <p:txBody>
            <a:bodyPr/>
            <a:lstStyle/>
            <a:p>
              <a:endParaRPr lang="en-US"/>
            </a:p>
          </p:txBody>
        </p:sp>
      </p:grpSp>
      <p:grpSp>
        <p:nvGrpSpPr>
          <p:cNvPr id="9" name="Group 9"/>
          <p:cNvGrpSpPr/>
          <p:nvPr/>
        </p:nvGrpSpPr>
        <p:grpSpPr>
          <a:xfrm>
            <a:off x="15534961" y="1311221"/>
            <a:ext cx="2422046" cy="3183084"/>
            <a:chOff x="0" y="0"/>
            <a:chExt cx="3229394" cy="4244111"/>
          </a:xfrm>
        </p:grpSpPr>
        <p:sp>
          <p:nvSpPr>
            <p:cNvPr id="10" name="Freeform 10" descr="whitney national bank building.jpg"/>
            <p:cNvSpPr/>
            <p:nvPr/>
          </p:nvSpPr>
          <p:spPr>
            <a:xfrm>
              <a:off x="0" y="0"/>
              <a:ext cx="3229356" cy="4244086"/>
            </a:xfrm>
            <a:custGeom>
              <a:avLst/>
              <a:gdLst/>
              <a:ahLst/>
              <a:cxnLst/>
              <a:rect l="l" t="t" r="r" b="b"/>
              <a:pathLst>
                <a:path w="3229356" h="4244086">
                  <a:moveTo>
                    <a:pt x="0" y="0"/>
                  </a:moveTo>
                  <a:lnTo>
                    <a:pt x="3229356" y="0"/>
                  </a:lnTo>
                  <a:lnTo>
                    <a:pt x="3229356" y="4244086"/>
                  </a:lnTo>
                  <a:lnTo>
                    <a:pt x="0" y="4244086"/>
                  </a:lnTo>
                  <a:lnTo>
                    <a:pt x="0" y="0"/>
                  </a:lnTo>
                  <a:close/>
                </a:path>
              </a:pathLst>
            </a:custGeom>
            <a:blipFill>
              <a:blip r:embed="rId5"/>
              <a:stretch>
                <a:fillRect t="-696" r="-1" b="-696"/>
              </a:stretch>
            </a:blipFill>
          </p:spPr>
          <p:txBody>
            <a:bodyPr/>
            <a:lstStyle/>
            <a:p>
              <a:endParaRPr lang="en-US"/>
            </a:p>
          </p:txBody>
        </p:sp>
      </p:grpSp>
      <p:sp>
        <p:nvSpPr>
          <p:cNvPr id="11" name="Freeform 11"/>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4365269" y="603609"/>
            <a:ext cx="7902377" cy="638175"/>
          </a:xfrm>
          <a:prstGeom prst="rect">
            <a:avLst/>
          </a:prstGeom>
        </p:spPr>
        <p:txBody>
          <a:bodyPr lIns="0" tIns="0" rIns="0" bIns="0" rtlCol="0" anchor="t">
            <a:spAutoFit/>
          </a:bodyPr>
          <a:lstStyle/>
          <a:p>
            <a:pPr algn="l">
              <a:lnSpc>
                <a:spcPts val="5040"/>
              </a:lnSpc>
            </a:pPr>
            <a:r>
              <a:rPr lang="en-US" sz="4200" b="1" spc="-5">
                <a:solidFill>
                  <a:srgbClr val="C00000"/>
                </a:solidFill>
                <a:latin typeface="Montserrat Bold"/>
                <a:ea typeface="Montserrat Bold"/>
                <a:cs typeface="Montserrat Bold"/>
                <a:sym typeface="Montserrat Bold"/>
              </a:rPr>
              <a:t>New Orleans Class A Skyline</a:t>
            </a:r>
          </a:p>
        </p:txBody>
      </p:sp>
      <p:pic>
        <p:nvPicPr>
          <p:cNvPr id="4" name="Picture 4" descr="C:\Documents and Settings\rstone\My Documents\1-Listings and Projects\UNO 2012 Office\Office Building Drawings\1555-trans.gif"/>
          <p:cNvPicPr>
            <a:picLocks noChangeAspect="1"/>
          </p:cNvPicPr>
          <p:nvPr/>
        </p:nvPicPr>
        <p:blipFill>
          <a:blip r:embed="rId3"/>
          <a:srcRect/>
          <a:stretch>
            <a:fillRect/>
          </a:stretch>
        </p:blipFill>
        <p:spPr>
          <a:xfrm>
            <a:off x="10803855" y="3082528"/>
            <a:ext cx="887797" cy="1097852"/>
          </a:xfrm>
          <a:prstGeom prst="rect">
            <a:avLst/>
          </a:prstGeom>
        </p:spPr>
      </p:pic>
      <p:pic>
        <p:nvPicPr>
          <p:cNvPr id="5" name="Picture 5" descr="C:\Documents and Settings\rstone\My Documents\1-Listings and Projects\UNO 2012 Office\Office Building Drawings\1515.gif"/>
          <p:cNvPicPr>
            <a:picLocks noChangeAspect="1"/>
          </p:cNvPicPr>
          <p:nvPr/>
        </p:nvPicPr>
        <p:blipFill>
          <a:blip r:embed="rId4"/>
          <a:srcRect/>
          <a:stretch>
            <a:fillRect/>
          </a:stretch>
        </p:blipFill>
        <p:spPr>
          <a:xfrm>
            <a:off x="11463080" y="2912364"/>
            <a:ext cx="1413072" cy="1277912"/>
          </a:xfrm>
          <a:prstGeom prst="rect">
            <a:avLst/>
          </a:prstGeom>
        </p:spPr>
      </p:pic>
      <p:pic>
        <p:nvPicPr>
          <p:cNvPr id="6" name="Picture 6" descr="C:\Documents and Settings\rstone\My Documents\1-Listings and Projects\UNO 2012 Office\Office Building Drawings\1615 trans.gif"/>
          <p:cNvPicPr>
            <a:picLocks noChangeAspect="1"/>
          </p:cNvPicPr>
          <p:nvPr/>
        </p:nvPicPr>
        <p:blipFill>
          <a:blip r:embed="rId5"/>
          <a:srcRect r="5500"/>
          <a:stretch>
            <a:fillRect/>
          </a:stretch>
        </p:blipFill>
        <p:spPr>
          <a:xfrm>
            <a:off x="9902400" y="3015882"/>
            <a:ext cx="1076020" cy="1350502"/>
          </a:xfrm>
          <a:prstGeom prst="rect">
            <a:avLst/>
          </a:prstGeom>
        </p:spPr>
      </p:pic>
      <p:pic>
        <p:nvPicPr>
          <p:cNvPr id="7" name="Picture 7" descr="C:\Documents and Settings\rstone\My Documents\1-Listings and Projects\UNO 2012 Office\Office Building Drawings\chevron1-trans.gif"/>
          <p:cNvPicPr>
            <a:picLocks noChangeAspect="1"/>
          </p:cNvPicPr>
          <p:nvPr/>
        </p:nvPicPr>
        <p:blipFill>
          <a:blip r:embed="rId6"/>
          <a:srcRect/>
          <a:stretch>
            <a:fillRect/>
          </a:stretch>
        </p:blipFill>
        <p:spPr>
          <a:xfrm>
            <a:off x="7059873" y="3223641"/>
            <a:ext cx="1044521" cy="1044521"/>
          </a:xfrm>
          <a:prstGeom prst="rect">
            <a:avLst/>
          </a:prstGeom>
        </p:spPr>
      </p:pic>
      <p:pic>
        <p:nvPicPr>
          <p:cNvPr id="8" name="Picture 8" descr="C:\Documents and Settings\rstone\My Documents\1-Listings and Projects\UNO 2012 Office\Office Building Drawings\poydras cntr trans.gif"/>
          <p:cNvPicPr>
            <a:picLocks noChangeAspect="1"/>
          </p:cNvPicPr>
          <p:nvPr/>
        </p:nvPicPr>
        <p:blipFill>
          <a:blip r:embed="rId7"/>
          <a:srcRect/>
          <a:stretch>
            <a:fillRect/>
          </a:stretch>
        </p:blipFill>
        <p:spPr>
          <a:xfrm>
            <a:off x="7927515" y="3128686"/>
            <a:ext cx="1036139" cy="1176718"/>
          </a:xfrm>
          <a:prstGeom prst="rect">
            <a:avLst/>
          </a:prstGeom>
        </p:spPr>
      </p:pic>
      <p:pic>
        <p:nvPicPr>
          <p:cNvPr id="9" name="Picture 9" descr="C:\Documents and Settings\rstone\My Documents\1-Listings and Projects\UNO 2012 Office\Office Building Drawings\amoco-trans.gif"/>
          <p:cNvPicPr>
            <a:picLocks noChangeAspect="1"/>
          </p:cNvPicPr>
          <p:nvPr/>
        </p:nvPicPr>
        <p:blipFill>
          <a:blip r:embed="rId8"/>
          <a:srcRect b="40329"/>
          <a:stretch>
            <a:fillRect/>
          </a:stretch>
        </p:blipFill>
        <p:spPr>
          <a:xfrm>
            <a:off x="4202420" y="3290049"/>
            <a:ext cx="624545" cy="880862"/>
          </a:xfrm>
          <a:prstGeom prst="rect">
            <a:avLst/>
          </a:prstGeom>
        </p:spPr>
      </p:pic>
      <p:pic>
        <p:nvPicPr>
          <p:cNvPr id="10" name="Picture 10" descr="C:\Documents and Settings\rstone\My Documents\1-Listings and Projects\UNO 2012 Office\Office Building Drawings\canalplace.gif"/>
          <p:cNvPicPr>
            <a:picLocks noChangeAspect="1"/>
          </p:cNvPicPr>
          <p:nvPr/>
        </p:nvPicPr>
        <p:blipFill>
          <a:blip r:embed="rId9"/>
          <a:srcRect/>
          <a:stretch>
            <a:fillRect/>
          </a:stretch>
        </p:blipFill>
        <p:spPr>
          <a:xfrm>
            <a:off x="4704121" y="2779328"/>
            <a:ext cx="863660" cy="1474546"/>
          </a:xfrm>
          <a:prstGeom prst="rect">
            <a:avLst/>
          </a:prstGeom>
        </p:spPr>
      </p:pic>
      <p:pic>
        <p:nvPicPr>
          <p:cNvPr id="11" name="Picture 11" descr="C:\Documents and Settings\rstone\My Documents\1-Listings and Projects\UNO 2012 Office\Office Building Drawings\panam.gif"/>
          <p:cNvPicPr>
            <a:picLocks noChangeAspect="1"/>
          </p:cNvPicPr>
          <p:nvPr/>
        </p:nvPicPr>
        <p:blipFill>
          <a:blip r:embed="rId10"/>
          <a:srcRect/>
          <a:stretch>
            <a:fillRect/>
          </a:stretch>
        </p:blipFill>
        <p:spPr>
          <a:xfrm>
            <a:off x="6315589" y="3093549"/>
            <a:ext cx="864384" cy="1100128"/>
          </a:xfrm>
          <a:prstGeom prst="rect">
            <a:avLst/>
          </a:prstGeom>
        </p:spPr>
      </p:pic>
      <p:pic>
        <p:nvPicPr>
          <p:cNvPr id="12" name="Picture 12" descr="C:\Documents and Settings\rstone\My Documents\1-Listings and Projects\UNO 2012 Office\Office Building Drawings\energy.gif"/>
          <p:cNvPicPr>
            <a:picLocks noChangeAspect="1"/>
          </p:cNvPicPr>
          <p:nvPr/>
        </p:nvPicPr>
        <p:blipFill>
          <a:blip r:embed="rId11"/>
          <a:srcRect/>
          <a:stretch>
            <a:fillRect/>
          </a:stretch>
        </p:blipFill>
        <p:spPr>
          <a:xfrm>
            <a:off x="12319978" y="2515495"/>
            <a:ext cx="1488329" cy="1678114"/>
          </a:xfrm>
          <a:prstGeom prst="rect">
            <a:avLst/>
          </a:prstGeom>
        </p:spPr>
      </p:pic>
      <p:pic>
        <p:nvPicPr>
          <p:cNvPr id="13" name="Picture 13" descr="C:\Documents and Settings\rstone\My Documents\1-Listings and Projects\UNO 2012 Office\Office Building Drawings\place st chas.gif"/>
          <p:cNvPicPr>
            <a:picLocks noChangeAspect="1"/>
          </p:cNvPicPr>
          <p:nvPr/>
        </p:nvPicPr>
        <p:blipFill>
          <a:blip r:embed="rId12"/>
          <a:srcRect/>
          <a:stretch>
            <a:fillRect/>
          </a:stretch>
        </p:blipFill>
        <p:spPr>
          <a:xfrm>
            <a:off x="13767245" y="2030520"/>
            <a:ext cx="947918" cy="2190750"/>
          </a:xfrm>
          <a:prstGeom prst="rect">
            <a:avLst/>
          </a:prstGeom>
        </p:spPr>
      </p:pic>
      <p:pic>
        <p:nvPicPr>
          <p:cNvPr id="14" name="Picture 14" descr="C:\Documents and Settings\rstone\My Documents\1-Listings and Projects\UNO 2012 Office\Office Building Drawings\texaco.gif"/>
          <p:cNvPicPr>
            <a:picLocks noChangeAspect="1"/>
          </p:cNvPicPr>
          <p:nvPr/>
        </p:nvPicPr>
        <p:blipFill>
          <a:blip r:embed="rId13"/>
          <a:srcRect/>
          <a:stretch>
            <a:fillRect/>
          </a:stretch>
        </p:blipFill>
        <p:spPr>
          <a:xfrm>
            <a:off x="9343368" y="2773680"/>
            <a:ext cx="701011" cy="1455934"/>
          </a:xfrm>
          <a:prstGeom prst="rect">
            <a:avLst/>
          </a:prstGeom>
        </p:spPr>
      </p:pic>
      <p:pic>
        <p:nvPicPr>
          <p:cNvPr id="15" name="Picture 15" descr="C:\Documents and Settings\rstone\My Documents\1-Listings and Projects\UNO 2012 Office\Office Building Drawings\firstbank.gif"/>
          <p:cNvPicPr>
            <a:picLocks noChangeAspect="1"/>
          </p:cNvPicPr>
          <p:nvPr/>
        </p:nvPicPr>
        <p:blipFill>
          <a:blip r:embed="rId14"/>
          <a:srcRect/>
          <a:stretch>
            <a:fillRect/>
          </a:stretch>
        </p:blipFill>
        <p:spPr>
          <a:xfrm>
            <a:off x="14628619" y="2636596"/>
            <a:ext cx="758333" cy="1548270"/>
          </a:xfrm>
          <a:prstGeom prst="rect">
            <a:avLst/>
          </a:prstGeom>
        </p:spPr>
      </p:pic>
      <p:pic>
        <p:nvPicPr>
          <p:cNvPr id="16" name="Picture 16" descr="C:\Documents and Settings\rstone\My Documents\1-Listings and Projects\UNO 2012 Office\Office Building Drawings\benson.gif"/>
          <p:cNvPicPr>
            <a:picLocks noChangeAspect="1"/>
          </p:cNvPicPr>
          <p:nvPr/>
        </p:nvPicPr>
        <p:blipFill>
          <a:blip r:embed="rId15"/>
          <a:srcRect/>
          <a:stretch>
            <a:fillRect/>
          </a:stretch>
        </p:blipFill>
        <p:spPr>
          <a:xfrm>
            <a:off x="15344918" y="2844546"/>
            <a:ext cx="389706" cy="1306020"/>
          </a:xfrm>
          <a:prstGeom prst="rect">
            <a:avLst/>
          </a:prstGeom>
        </p:spPr>
      </p:pic>
      <p:pic>
        <p:nvPicPr>
          <p:cNvPr id="17" name="Picture 17" descr="C:\Documents and Settings\rstone\My Documents\1-Listings and Projects\UNO 2012 Office\Office Building Drawings\1250poydras.gif"/>
          <p:cNvPicPr>
            <a:picLocks noChangeAspect="1"/>
          </p:cNvPicPr>
          <p:nvPr/>
        </p:nvPicPr>
        <p:blipFill>
          <a:blip r:embed="rId16"/>
          <a:srcRect/>
          <a:stretch>
            <a:fillRect/>
          </a:stretch>
        </p:blipFill>
        <p:spPr>
          <a:xfrm>
            <a:off x="5573582" y="3120619"/>
            <a:ext cx="779716" cy="1053122"/>
          </a:xfrm>
          <a:prstGeom prst="rect">
            <a:avLst/>
          </a:prstGeom>
        </p:spPr>
      </p:pic>
      <p:pic>
        <p:nvPicPr>
          <p:cNvPr id="18" name="Picture 18" descr="C:\Documents and Settings\rstone\My Documents\1-Listings and Projects\UNO 2012 Office\Office Building Drawings\shell.gif"/>
          <p:cNvPicPr>
            <a:picLocks noChangeAspect="1"/>
          </p:cNvPicPr>
          <p:nvPr/>
        </p:nvPicPr>
        <p:blipFill>
          <a:blip r:embed="rId17"/>
          <a:srcRect/>
          <a:stretch>
            <a:fillRect/>
          </a:stretch>
        </p:blipFill>
        <p:spPr>
          <a:xfrm>
            <a:off x="3511839" y="2013985"/>
            <a:ext cx="743741" cy="2159889"/>
          </a:xfrm>
          <a:prstGeom prst="rect">
            <a:avLst/>
          </a:prstGeom>
        </p:spPr>
      </p:pic>
      <p:pic>
        <p:nvPicPr>
          <p:cNvPr id="19" name="Picture 19" descr="C:\Documents and Settings\rstone\My Documents\1-Listings and Projects\UNO 2012 Office\Office Building Drawings\entergy.gif"/>
          <p:cNvPicPr>
            <a:picLocks noChangeAspect="1"/>
          </p:cNvPicPr>
          <p:nvPr/>
        </p:nvPicPr>
        <p:blipFill>
          <a:blip r:embed="rId18"/>
          <a:srcRect/>
          <a:stretch>
            <a:fillRect/>
          </a:stretch>
        </p:blipFill>
        <p:spPr>
          <a:xfrm>
            <a:off x="8880958" y="2956179"/>
            <a:ext cx="473964" cy="1232297"/>
          </a:xfrm>
          <a:prstGeom prst="rect">
            <a:avLst/>
          </a:prstGeom>
        </p:spPr>
      </p:pic>
      <p:grpSp>
        <p:nvGrpSpPr>
          <p:cNvPr id="20" name="Group 20"/>
          <p:cNvGrpSpPr/>
          <p:nvPr/>
        </p:nvGrpSpPr>
        <p:grpSpPr>
          <a:xfrm>
            <a:off x="3447078" y="4150662"/>
            <a:ext cx="12362688" cy="628231"/>
            <a:chOff x="0" y="0"/>
            <a:chExt cx="16483584" cy="837641"/>
          </a:xfrm>
        </p:grpSpPr>
        <p:sp>
          <p:nvSpPr>
            <p:cNvPr id="21" name="Freeform 21"/>
            <p:cNvSpPr/>
            <p:nvPr/>
          </p:nvSpPr>
          <p:spPr>
            <a:xfrm>
              <a:off x="0" y="0"/>
              <a:ext cx="16483585" cy="837692"/>
            </a:xfrm>
            <a:custGeom>
              <a:avLst/>
              <a:gdLst/>
              <a:ahLst/>
              <a:cxnLst/>
              <a:rect l="l" t="t" r="r" b="b"/>
              <a:pathLst>
                <a:path w="16483585" h="837692">
                  <a:moveTo>
                    <a:pt x="0" y="0"/>
                  </a:moveTo>
                  <a:lnTo>
                    <a:pt x="16483585" y="0"/>
                  </a:lnTo>
                  <a:lnTo>
                    <a:pt x="16483585" y="837692"/>
                  </a:lnTo>
                  <a:lnTo>
                    <a:pt x="0" y="837692"/>
                  </a:lnTo>
                  <a:close/>
                </a:path>
              </a:pathLst>
            </a:custGeom>
            <a:solidFill>
              <a:srgbClr val="BC1C1C"/>
            </a:solidFill>
          </p:spPr>
          <p:txBody>
            <a:bodyPr/>
            <a:lstStyle/>
            <a:p>
              <a:endParaRPr lang="en-US"/>
            </a:p>
          </p:txBody>
        </p:sp>
      </p:grpSp>
      <p:sp>
        <p:nvSpPr>
          <p:cNvPr id="22" name="TextBox 22"/>
          <p:cNvSpPr txBox="1"/>
          <p:nvPr/>
        </p:nvSpPr>
        <p:spPr>
          <a:xfrm>
            <a:off x="6257992" y="4287822"/>
            <a:ext cx="825084" cy="314325"/>
          </a:xfrm>
          <a:prstGeom prst="rect">
            <a:avLst/>
          </a:prstGeom>
        </p:spPr>
        <p:txBody>
          <a:bodyPr lIns="0" tIns="0" rIns="0" bIns="0" rtlCol="0" anchor="t">
            <a:spAutoFit/>
          </a:bodyPr>
          <a:lstStyle/>
          <a:p>
            <a:pPr algn="l">
              <a:lnSpc>
                <a:spcPts val="2520"/>
              </a:lnSpc>
            </a:pPr>
            <a:r>
              <a:rPr lang="en-US" sz="2100" b="1" spc="-2">
                <a:solidFill>
                  <a:srgbClr val="FFFFFF"/>
                </a:solidFill>
                <a:latin typeface="Montserrat Bold"/>
                <a:ea typeface="Montserrat Bold"/>
                <a:cs typeface="Montserrat Bold"/>
                <a:sym typeface="Montserrat Bold"/>
              </a:rPr>
              <a:t>1980</a:t>
            </a:r>
          </a:p>
        </p:txBody>
      </p:sp>
      <p:sp>
        <p:nvSpPr>
          <p:cNvPr id="23" name="TextBox 23"/>
          <p:cNvSpPr txBox="1"/>
          <p:nvPr/>
        </p:nvSpPr>
        <p:spPr>
          <a:xfrm>
            <a:off x="14899081" y="4287822"/>
            <a:ext cx="825084" cy="314325"/>
          </a:xfrm>
          <a:prstGeom prst="rect">
            <a:avLst/>
          </a:prstGeom>
        </p:spPr>
        <p:txBody>
          <a:bodyPr lIns="0" tIns="0" rIns="0" bIns="0" rtlCol="0" anchor="t">
            <a:spAutoFit/>
          </a:bodyPr>
          <a:lstStyle/>
          <a:p>
            <a:pPr algn="l">
              <a:lnSpc>
                <a:spcPts val="2520"/>
              </a:lnSpc>
            </a:pPr>
            <a:r>
              <a:rPr lang="en-US" sz="2100" b="1" spc="-2">
                <a:solidFill>
                  <a:srgbClr val="FFFFFF"/>
                </a:solidFill>
                <a:latin typeface="Montserrat Bold"/>
                <a:ea typeface="Montserrat Bold"/>
                <a:cs typeface="Montserrat Bold"/>
                <a:sym typeface="Montserrat Bold"/>
              </a:rPr>
              <a:t>1989</a:t>
            </a:r>
          </a:p>
        </p:txBody>
      </p:sp>
      <p:sp>
        <p:nvSpPr>
          <p:cNvPr id="24" name="TextBox 24"/>
          <p:cNvSpPr txBox="1"/>
          <p:nvPr/>
        </p:nvSpPr>
        <p:spPr>
          <a:xfrm>
            <a:off x="3560521" y="4287822"/>
            <a:ext cx="825084" cy="314325"/>
          </a:xfrm>
          <a:prstGeom prst="rect">
            <a:avLst/>
          </a:prstGeom>
        </p:spPr>
        <p:txBody>
          <a:bodyPr lIns="0" tIns="0" rIns="0" bIns="0" rtlCol="0" anchor="t">
            <a:spAutoFit/>
          </a:bodyPr>
          <a:lstStyle/>
          <a:p>
            <a:pPr algn="l">
              <a:lnSpc>
                <a:spcPts val="2520"/>
              </a:lnSpc>
            </a:pPr>
            <a:r>
              <a:rPr lang="en-US" sz="2100" b="1" spc="-2">
                <a:solidFill>
                  <a:srgbClr val="FFFFFF"/>
                </a:solidFill>
                <a:latin typeface="Montserrat Bold"/>
                <a:ea typeface="Montserrat Bold"/>
                <a:cs typeface="Montserrat Bold"/>
                <a:sym typeface="Montserrat Bold"/>
              </a:rPr>
              <a:t>1972</a:t>
            </a:r>
          </a:p>
        </p:txBody>
      </p:sp>
      <p:sp>
        <p:nvSpPr>
          <p:cNvPr id="25" name="TextBox 25"/>
          <p:cNvSpPr txBox="1"/>
          <p:nvPr/>
        </p:nvSpPr>
        <p:spPr>
          <a:xfrm>
            <a:off x="13774360" y="4287822"/>
            <a:ext cx="825084" cy="314325"/>
          </a:xfrm>
          <a:prstGeom prst="rect">
            <a:avLst/>
          </a:prstGeom>
        </p:spPr>
        <p:txBody>
          <a:bodyPr lIns="0" tIns="0" rIns="0" bIns="0" rtlCol="0" anchor="t">
            <a:spAutoFit/>
          </a:bodyPr>
          <a:lstStyle/>
          <a:p>
            <a:pPr algn="l">
              <a:lnSpc>
                <a:spcPts val="2520"/>
              </a:lnSpc>
            </a:pPr>
            <a:r>
              <a:rPr lang="en-US" sz="2100" b="1" spc="-2">
                <a:solidFill>
                  <a:srgbClr val="FFFFFF"/>
                </a:solidFill>
                <a:latin typeface="Montserrat Bold"/>
                <a:ea typeface="Montserrat Bold"/>
                <a:cs typeface="Montserrat Bold"/>
                <a:sym typeface="Montserrat Bold"/>
              </a:rPr>
              <a:t>1985</a:t>
            </a:r>
          </a:p>
        </p:txBody>
      </p:sp>
      <p:sp>
        <p:nvSpPr>
          <p:cNvPr id="26" name="TextBox 26"/>
          <p:cNvSpPr txBox="1"/>
          <p:nvPr/>
        </p:nvSpPr>
        <p:spPr>
          <a:xfrm>
            <a:off x="5233873" y="4287822"/>
            <a:ext cx="825084" cy="314325"/>
          </a:xfrm>
          <a:prstGeom prst="rect">
            <a:avLst/>
          </a:prstGeom>
        </p:spPr>
        <p:txBody>
          <a:bodyPr lIns="0" tIns="0" rIns="0" bIns="0" rtlCol="0" anchor="t">
            <a:spAutoFit/>
          </a:bodyPr>
          <a:lstStyle/>
          <a:p>
            <a:pPr algn="l">
              <a:lnSpc>
                <a:spcPts val="2520"/>
              </a:lnSpc>
            </a:pPr>
            <a:r>
              <a:rPr lang="en-US" sz="2100" b="1" spc="-2">
                <a:solidFill>
                  <a:srgbClr val="FFFFFF"/>
                </a:solidFill>
                <a:latin typeface="Montserrat Bold"/>
                <a:ea typeface="Montserrat Bold"/>
                <a:cs typeface="Montserrat Bold"/>
                <a:sym typeface="Montserrat Bold"/>
              </a:rPr>
              <a:t>1979</a:t>
            </a:r>
          </a:p>
        </p:txBody>
      </p:sp>
      <p:sp>
        <p:nvSpPr>
          <p:cNvPr id="27" name="TextBox 27"/>
          <p:cNvSpPr txBox="1"/>
          <p:nvPr/>
        </p:nvSpPr>
        <p:spPr>
          <a:xfrm>
            <a:off x="11058592" y="4287822"/>
            <a:ext cx="825084" cy="314325"/>
          </a:xfrm>
          <a:prstGeom prst="rect">
            <a:avLst/>
          </a:prstGeom>
        </p:spPr>
        <p:txBody>
          <a:bodyPr lIns="0" tIns="0" rIns="0" bIns="0" rtlCol="0" anchor="t">
            <a:spAutoFit/>
          </a:bodyPr>
          <a:lstStyle/>
          <a:p>
            <a:pPr algn="l">
              <a:lnSpc>
                <a:spcPts val="2520"/>
              </a:lnSpc>
            </a:pPr>
            <a:r>
              <a:rPr lang="en-US" sz="2100" b="1" spc="-2">
                <a:solidFill>
                  <a:srgbClr val="FFFFFF"/>
                </a:solidFill>
                <a:latin typeface="Montserrat Bold"/>
                <a:ea typeface="Montserrat Bold"/>
                <a:cs typeface="Montserrat Bold"/>
                <a:sym typeface="Montserrat Bold"/>
              </a:rPr>
              <a:t>1984</a:t>
            </a:r>
          </a:p>
        </p:txBody>
      </p:sp>
      <p:sp>
        <p:nvSpPr>
          <p:cNvPr id="28" name="TextBox 28"/>
          <p:cNvSpPr txBox="1"/>
          <p:nvPr/>
        </p:nvSpPr>
        <p:spPr>
          <a:xfrm>
            <a:off x="8598856" y="4287822"/>
            <a:ext cx="825084" cy="314325"/>
          </a:xfrm>
          <a:prstGeom prst="rect">
            <a:avLst/>
          </a:prstGeom>
        </p:spPr>
        <p:txBody>
          <a:bodyPr lIns="0" tIns="0" rIns="0" bIns="0" rtlCol="0" anchor="t">
            <a:spAutoFit/>
          </a:bodyPr>
          <a:lstStyle/>
          <a:p>
            <a:pPr algn="l">
              <a:lnSpc>
                <a:spcPts val="2520"/>
              </a:lnSpc>
            </a:pPr>
            <a:r>
              <a:rPr lang="en-US" sz="2100" b="1" spc="-2">
                <a:solidFill>
                  <a:srgbClr val="FFFFFF"/>
                </a:solidFill>
                <a:latin typeface="Montserrat Bold"/>
                <a:ea typeface="Montserrat Bold"/>
                <a:cs typeface="Montserrat Bold"/>
                <a:sym typeface="Montserrat Bold"/>
              </a:rPr>
              <a:t>1983</a:t>
            </a:r>
          </a:p>
        </p:txBody>
      </p:sp>
      <p:pic>
        <p:nvPicPr>
          <p:cNvPr id="29" name="Picture 29" descr="C:\Documents and Settings\rstone\My Documents\1-Listings and Projects\UNO 2012 Office\Office Building Drawings\superdome.gif"/>
          <p:cNvPicPr>
            <a:picLocks noChangeAspect="1"/>
          </p:cNvPicPr>
          <p:nvPr/>
        </p:nvPicPr>
        <p:blipFill>
          <a:blip r:embed="rId19"/>
          <a:srcRect/>
          <a:stretch>
            <a:fillRect/>
          </a:stretch>
        </p:blipFill>
        <p:spPr>
          <a:xfrm>
            <a:off x="4493200" y="4303262"/>
            <a:ext cx="684762" cy="273901"/>
          </a:xfrm>
          <a:prstGeom prst="rect">
            <a:avLst/>
          </a:prstGeom>
        </p:spPr>
      </p:pic>
      <p:sp>
        <p:nvSpPr>
          <p:cNvPr id="30" name="TextBox 30"/>
          <p:cNvSpPr txBox="1"/>
          <p:nvPr/>
        </p:nvSpPr>
        <p:spPr>
          <a:xfrm>
            <a:off x="3538518" y="5750785"/>
            <a:ext cx="11954599" cy="3257550"/>
          </a:xfrm>
          <a:prstGeom prst="rect">
            <a:avLst/>
          </a:prstGeom>
        </p:spPr>
        <p:txBody>
          <a:bodyPr lIns="0" tIns="0" rIns="0" bIns="0" rtlCol="0" anchor="t">
            <a:spAutoFit/>
          </a:bodyP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Current Class A Inventory: 9,043,318 SF in 15 buildings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61% completed between 1980 and 1985</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Last addition (now Benson Tower) was back in 1989</a:t>
            </a:r>
          </a:p>
          <a:p>
            <a:pPr marL="651510" lvl="1" indent="-325755" algn="l">
              <a:lnSpc>
                <a:spcPts val="4320"/>
              </a:lnSpc>
            </a:pPr>
            <a:endParaRPr lang="en-US" sz="3600" spc="-5">
              <a:solidFill>
                <a:srgbClr val="000000"/>
              </a:solidFill>
              <a:latin typeface="Montserrat"/>
              <a:ea typeface="Montserrat"/>
              <a:cs typeface="Montserrat"/>
              <a:sym typeface="Montserrat"/>
            </a:endParaRPr>
          </a:p>
        </p:txBody>
      </p:sp>
      <p:sp>
        <p:nvSpPr>
          <p:cNvPr id="31" name="Freeform 31"/>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20"/>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4365269" y="603609"/>
            <a:ext cx="10966054" cy="638175"/>
          </a:xfrm>
          <a:prstGeom prst="rect">
            <a:avLst/>
          </a:prstGeom>
        </p:spPr>
        <p:txBody>
          <a:bodyPr lIns="0" tIns="0" rIns="0" bIns="0" rtlCol="0" anchor="t">
            <a:spAutoFit/>
          </a:bodyPr>
          <a:lstStyle/>
          <a:p>
            <a:pPr algn="l">
              <a:lnSpc>
                <a:spcPts val="5040"/>
              </a:lnSpc>
            </a:pPr>
            <a:r>
              <a:rPr lang="en-US" sz="4200" b="1" spc="-5">
                <a:solidFill>
                  <a:srgbClr val="C00000"/>
                </a:solidFill>
                <a:latin typeface="Montserrat Bold"/>
                <a:ea typeface="Montserrat Bold"/>
                <a:cs typeface="Montserrat Bold"/>
                <a:sym typeface="Montserrat Bold"/>
              </a:rPr>
              <a:t>Key Factors Considered by Office Users</a:t>
            </a:r>
          </a:p>
        </p:txBody>
      </p:sp>
      <p:sp>
        <p:nvSpPr>
          <p:cNvPr id="4" name="TextBox 4"/>
          <p:cNvSpPr txBox="1"/>
          <p:nvPr/>
        </p:nvSpPr>
        <p:spPr>
          <a:xfrm>
            <a:off x="4257999" y="2310155"/>
            <a:ext cx="11669811" cy="3800475"/>
          </a:xfrm>
          <a:prstGeom prst="rect">
            <a:avLst/>
          </a:prstGeom>
        </p:spPr>
        <p:txBody>
          <a:bodyPr lIns="0" tIns="0" rIns="0" bIns="0" rtlCol="0" anchor="t">
            <a:spAutoFit/>
          </a:bodyP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Price/Occupancy Cost</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Amenities Nearby (Restaurants, Retail, Daycare)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Space Size and Configuration</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Incentives–Local, State, National</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Convenience to Other Businesses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Buy vs. Lease</a:t>
            </a:r>
          </a:p>
          <a:p>
            <a:pPr marL="651510" lvl="1" indent="-325755" algn="l">
              <a:lnSpc>
                <a:spcPts val="4320"/>
              </a:lnSpc>
            </a:pPr>
            <a:endParaRPr lang="en-US" sz="3600" spc="-5">
              <a:solidFill>
                <a:srgbClr val="000000"/>
              </a:solidFill>
              <a:latin typeface="Montserrat"/>
              <a:ea typeface="Montserrat"/>
              <a:cs typeface="Montserrat"/>
              <a:sym typeface="Montserrat"/>
            </a:endParaRPr>
          </a:p>
        </p:txBody>
      </p:sp>
      <p:sp>
        <p:nvSpPr>
          <p:cNvPr id="5" name="Freeform 5"/>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14951735" y="632174"/>
            <a:ext cx="2383517" cy="2336006"/>
            <a:chOff x="0" y="0"/>
            <a:chExt cx="3178023" cy="3114675"/>
          </a:xfrm>
        </p:grpSpPr>
        <p:sp>
          <p:nvSpPr>
            <p:cNvPr id="4" name="Freeform 4" descr="Logo  Description automatically generated"/>
            <p:cNvSpPr/>
            <p:nvPr/>
          </p:nvSpPr>
          <p:spPr>
            <a:xfrm>
              <a:off x="0" y="0"/>
              <a:ext cx="3178048" cy="3114675"/>
            </a:xfrm>
            <a:custGeom>
              <a:avLst/>
              <a:gdLst/>
              <a:ahLst/>
              <a:cxnLst/>
              <a:rect l="l" t="t" r="r" b="b"/>
              <a:pathLst>
                <a:path w="3178048" h="3114675">
                  <a:moveTo>
                    <a:pt x="0" y="0"/>
                  </a:moveTo>
                  <a:lnTo>
                    <a:pt x="3178048" y="0"/>
                  </a:lnTo>
                  <a:lnTo>
                    <a:pt x="3178048" y="3114675"/>
                  </a:lnTo>
                  <a:lnTo>
                    <a:pt x="0" y="3114675"/>
                  </a:lnTo>
                  <a:lnTo>
                    <a:pt x="0" y="0"/>
                  </a:lnTo>
                  <a:close/>
                </a:path>
              </a:pathLst>
            </a:custGeom>
            <a:blipFill>
              <a:blip r:embed="rId3"/>
              <a:stretch>
                <a:fillRect/>
              </a:stretch>
            </a:blipFill>
          </p:spPr>
          <p:txBody>
            <a:bodyPr/>
            <a:lstStyle/>
            <a:p>
              <a:endParaRPr lang="en-US"/>
            </a:p>
          </p:txBody>
        </p:sp>
      </p:grpSp>
      <p:sp>
        <p:nvSpPr>
          <p:cNvPr id="5" name="TextBox 5"/>
          <p:cNvSpPr txBox="1"/>
          <p:nvPr/>
        </p:nvSpPr>
        <p:spPr>
          <a:xfrm>
            <a:off x="5593956" y="489690"/>
            <a:ext cx="8373170" cy="638175"/>
          </a:xfrm>
          <a:prstGeom prst="rect">
            <a:avLst/>
          </a:prstGeom>
        </p:spPr>
        <p:txBody>
          <a:bodyPr lIns="0" tIns="0" rIns="0" bIns="0" rtlCol="0" anchor="t">
            <a:spAutoFit/>
          </a:bodyPr>
          <a:lstStyle/>
          <a:p>
            <a:pPr algn="l">
              <a:lnSpc>
                <a:spcPts val="5040"/>
              </a:lnSpc>
            </a:pPr>
            <a:r>
              <a:rPr lang="en-US" sz="4200" b="1" spc="-5">
                <a:solidFill>
                  <a:srgbClr val="C00000"/>
                </a:solidFill>
                <a:latin typeface="Montserrat Bold"/>
                <a:ea typeface="Montserrat Bold"/>
                <a:cs typeface="Montserrat Bold"/>
                <a:sym typeface="Montserrat Bold"/>
              </a:rPr>
              <a:t>“Green Buildings” and “LEED”</a:t>
            </a:r>
          </a:p>
        </p:txBody>
      </p:sp>
      <p:sp>
        <p:nvSpPr>
          <p:cNvPr id="6" name="TextBox 6"/>
          <p:cNvSpPr txBox="1"/>
          <p:nvPr/>
        </p:nvSpPr>
        <p:spPr>
          <a:xfrm>
            <a:off x="2471713" y="1416515"/>
            <a:ext cx="11942311" cy="2836545"/>
          </a:xfrm>
          <a:prstGeom prst="rect">
            <a:avLst/>
          </a:prstGeom>
        </p:spPr>
        <p:txBody>
          <a:bodyPr lIns="0" tIns="0" rIns="0" bIns="0" rtlCol="0" anchor="t">
            <a:spAutoFit/>
          </a:bodyPr>
          <a:lstStyle/>
          <a:p>
            <a:pPr marL="582930" lvl="1" indent="-291465" algn="l">
              <a:lnSpc>
                <a:spcPts val="3779"/>
              </a:lnSpc>
              <a:buFont typeface="Arial"/>
              <a:buChar char="•"/>
            </a:pPr>
            <a:r>
              <a:rPr lang="en-US" sz="2700">
                <a:solidFill>
                  <a:srgbClr val="000000"/>
                </a:solidFill>
                <a:latin typeface="Montserrat"/>
                <a:ea typeface="Montserrat"/>
                <a:cs typeface="Montserrat"/>
                <a:sym typeface="Montserrat"/>
              </a:rPr>
              <a:t>The U.S. Green Building Council (USGBC) is a non-profit composed of leaders from every sector of the building industry.  Its mission </a:t>
            </a:r>
            <a:r>
              <a:rPr lang="en-US" sz="2700">
                <a:solidFill>
                  <a:srgbClr val="231F20"/>
                </a:solidFill>
                <a:latin typeface="Montserrat"/>
                <a:ea typeface="Montserrat"/>
                <a:cs typeface="Montserrat"/>
                <a:sym typeface="Montserrat"/>
              </a:rPr>
              <a:t>is to transform the way buildings and communities are designed, built and operated, enabling an environmentally and socially responsible, healthy, and prosperous environment that improves the quality of life.</a:t>
            </a:r>
          </a:p>
        </p:txBody>
      </p:sp>
      <p:sp>
        <p:nvSpPr>
          <p:cNvPr id="7" name="TextBox 7"/>
          <p:cNvSpPr txBox="1"/>
          <p:nvPr/>
        </p:nvSpPr>
        <p:spPr>
          <a:xfrm>
            <a:off x="3013207" y="7467791"/>
            <a:ext cx="14744957" cy="409575"/>
          </a:xfrm>
          <a:prstGeom prst="rect">
            <a:avLst/>
          </a:prstGeom>
        </p:spPr>
        <p:txBody>
          <a:bodyPr lIns="0" tIns="0" rIns="0" bIns="0" rtlCol="0" anchor="t">
            <a:spAutoFit/>
          </a:bodyPr>
          <a:lstStyle/>
          <a:p>
            <a:pPr algn="l">
              <a:lnSpc>
                <a:spcPts val="3240"/>
              </a:lnSpc>
            </a:pPr>
            <a:r>
              <a:rPr lang="en-US" sz="2700" spc="-3">
                <a:solidFill>
                  <a:srgbClr val="C00000"/>
                </a:solidFill>
                <a:latin typeface="Montserrat"/>
                <a:ea typeface="Montserrat"/>
                <a:cs typeface="Montserrat"/>
                <a:sym typeface="Montserrat"/>
              </a:rPr>
              <a:t>Goal is to save energy, water, resources, generate less waste, support human health</a:t>
            </a:r>
          </a:p>
        </p:txBody>
      </p:sp>
      <p:sp>
        <p:nvSpPr>
          <p:cNvPr id="8" name="TextBox 8"/>
          <p:cNvSpPr txBox="1"/>
          <p:nvPr/>
        </p:nvSpPr>
        <p:spPr>
          <a:xfrm>
            <a:off x="3675970" y="9458096"/>
            <a:ext cx="11139866" cy="409575"/>
          </a:xfrm>
          <a:prstGeom prst="rect">
            <a:avLst/>
          </a:prstGeom>
        </p:spPr>
        <p:txBody>
          <a:bodyPr lIns="0" tIns="0" rIns="0" bIns="0" rtlCol="0" anchor="t">
            <a:spAutoFit/>
          </a:bodyPr>
          <a:lstStyle/>
          <a:p>
            <a:pPr algn="l">
              <a:lnSpc>
                <a:spcPts val="3240"/>
              </a:lnSpc>
            </a:pPr>
            <a:r>
              <a:rPr lang="en-US" sz="2700" spc="-3">
                <a:solidFill>
                  <a:srgbClr val="C00000"/>
                </a:solidFill>
                <a:latin typeface="Montserrat"/>
                <a:ea typeface="Montserrat"/>
                <a:cs typeface="Montserrat"/>
                <a:sym typeface="Montserrat"/>
              </a:rPr>
              <a:t>LEED is the most widely used green building rating system</a:t>
            </a:r>
          </a:p>
        </p:txBody>
      </p:sp>
      <p:grpSp>
        <p:nvGrpSpPr>
          <p:cNvPr id="9" name="Group 9"/>
          <p:cNvGrpSpPr/>
          <p:nvPr/>
        </p:nvGrpSpPr>
        <p:grpSpPr>
          <a:xfrm>
            <a:off x="4331348" y="7930248"/>
            <a:ext cx="1150144" cy="1150144"/>
            <a:chOff x="0" y="0"/>
            <a:chExt cx="1533525" cy="1533525"/>
          </a:xfrm>
        </p:grpSpPr>
        <p:sp>
          <p:nvSpPr>
            <p:cNvPr id="10" name="Freeform 10" descr="valuable"/>
            <p:cNvSpPr/>
            <p:nvPr/>
          </p:nvSpPr>
          <p:spPr>
            <a:xfrm>
              <a:off x="0" y="0"/>
              <a:ext cx="1533525" cy="1533525"/>
            </a:xfrm>
            <a:custGeom>
              <a:avLst/>
              <a:gdLst/>
              <a:ahLst/>
              <a:cxnLst/>
              <a:rect l="l" t="t" r="r" b="b"/>
              <a:pathLst>
                <a:path w="1533525" h="1533525">
                  <a:moveTo>
                    <a:pt x="0" y="0"/>
                  </a:moveTo>
                  <a:lnTo>
                    <a:pt x="1533525" y="0"/>
                  </a:lnTo>
                  <a:lnTo>
                    <a:pt x="1533525" y="1533525"/>
                  </a:lnTo>
                  <a:lnTo>
                    <a:pt x="0" y="1533525"/>
                  </a:lnTo>
                  <a:lnTo>
                    <a:pt x="0" y="0"/>
                  </a:lnTo>
                  <a:close/>
                </a:path>
              </a:pathLst>
            </a:custGeom>
            <a:blipFill>
              <a:blip r:embed="rId4"/>
              <a:stretch>
                <a:fillRect/>
              </a:stretch>
            </a:blipFill>
          </p:spPr>
          <p:txBody>
            <a:bodyPr/>
            <a:lstStyle/>
            <a:p>
              <a:endParaRPr lang="en-US"/>
            </a:p>
          </p:txBody>
        </p:sp>
      </p:grpSp>
      <p:grpSp>
        <p:nvGrpSpPr>
          <p:cNvPr id="11" name="Group 11"/>
          <p:cNvGrpSpPr/>
          <p:nvPr/>
        </p:nvGrpSpPr>
        <p:grpSpPr>
          <a:xfrm>
            <a:off x="7135269" y="7930248"/>
            <a:ext cx="1143000" cy="1150144"/>
            <a:chOff x="0" y="0"/>
            <a:chExt cx="1524000" cy="1533525"/>
          </a:xfrm>
        </p:grpSpPr>
        <p:sp>
          <p:nvSpPr>
            <p:cNvPr id="12" name="Freeform 12" descr="sustainable"/>
            <p:cNvSpPr/>
            <p:nvPr/>
          </p:nvSpPr>
          <p:spPr>
            <a:xfrm>
              <a:off x="0" y="0"/>
              <a:ext cx="1524000" cy="1533525"/>
            </a:xfrm>
            <a:custGeom>
              <a:avLst/>
              <a:gdLst/>
              <a:ahLst/>
              <a:cxnLst/>
              <a:rect l="l" t="t" r="r" b="b"/>
              <a:pathLst>
                <a:path w="1524000" h="1533525">
                  <a:moveTo>
                    <a:pt x="0" y="0"/>
                  </a:moveTo>
                  <a:lnTo>
                    <a:pt x="1524000" y="0"/>
                  </a:lnTo>
                  <a:lnTo>
                    <a:pt x="1524000" y="1533525"/>
                  </a:lnTo>
                  <a:lnTo>
                    <a:pt x="0" y="1533525"/>
                  </a:lnTo>
                  <a:lnTo>
                    <a:pt x="0" y="0"/>
                  </a:lnTo>
                  <a:close/>
                </a:path>
              </a:pathLst>
            </a:custGeom>
            <a:blipFill>
              <a:blip r:embed="rId5"/>
              <a:stretch>
                <a:fillRect/>
              </a:stretch>
            </a:blipFill>
          </p:spPr>
          <p:txBody>
            <a:bodyPr/>
            <a:lstStyle/>
            <a:p>
              <a:endParaRPr lang="en-US"/>
            </a:p>
          </p:txBody>
        </p:sp>
      </p:grpSp>
      <p:grpSp>
        <p:nvGrpSpPr>
          <p:cNvPr id="13" name="Group 13"/>
          <p:cNvGrpSpPr/>
          <p:nvPr/>
        </p:nvGrpSpPr>
        <p:grpSpPr>
          <a:xfrm>
            <a:off x="9810613" y="7930248"/>
            <a:ext cx="1150144" cy="1150144"/>
            <a:chOff x="0" y="0"/>
            <a:chExt cx="1533525" cy="1533525"/>
          </a:xfrm>
        </p:grpSpPr>
        <p:sp>
          <p:nvSpPr>
            <p:cNvPr id="14" name="Freeform 14" descr="flexible"/>
            <p:cNvSpPr/>
            <p:nvPr/>
          </p:nvSpPr>
          <p:spPr>
            <a:xfrm>
              <a:off x="0" y="0"/>
              <a:ext cx="1533525" cy="1533525"/>
            </a:xfrm>
            <a:custGeom>
              <a:avLst/>
              <a:gdLst/>
              <a:ahLst/>
              <a:cxnLst/>
              <a:rect l="l" t="t" r="r" b="b"/>
              <a:pathLst>
                <a:path w="1533525" h="1533525">
                  <a:moveTo>
                    <a:pt x="0" y="0"/>
                  </a:moveTo>
                  <a:lnTo>
                    <a:pt x="1533525" y="0"/>
                  </a:lnTo>
                  <a:lnTo>
                    <a:pt x="1533525" y="1533525"/>
                  </a:lnTo>
                  <a:lnTo>
                    <a:pt x="0" y="1533525"/>
                  </a:lnTo>
                  <a:lnTo>
                    <a:pt x="0" y="0"/>
                  </a:lnTo>
                  <a:close/>
                </a:path>
              </a:pathLst>
            </a:custGeom>
            <a:blipFill>
              <a:blip r:embed="rId6"/>
              <a:stretch>
                <a:fillRect/>
              </a:stretch>
            </a:blipFill>
          </p:spPr>
          <p:txBody>
            <a:bodyPr/>
            <a:lstStyle/>
            <a:p>
              <a:endParaRPr lang="en-US"/>
            </a:p>
          </p:txBody>
        </p:sp>
      </p:grpSp>
      <p:grpSp>
        <p:nvGrpSpPr>
          <p:cNvPr id="15" name="Group 15"/>
          <p:cNvGrpSpPr/>
          <p:nvPr/>
        </p:nvGrpSpPr>
        <p:grpSpPr>
          <a:xfrm>
            <a:off x="12473003" y="7951832"/>
            <a:ext cx="1143000" cy="1150144"/>
            <a:chOff x="0" y="0"/>
            <a:chExt cx="1524000" cy="1533525"/>
          </a:xfrm>
        </p:grpSpPr>
        <p:sp>
          <p:nvSpPr>
            <p:cNvPr id="16" name="Freeform 16" descr="2.2 million"/>
            <p:cNvSpPr/>
            <p:nvPr/>
          </p:nvSpPr>
          <p:spPr>
            <a:xfrm>
              <a:off x="0" y="0"/>
              <a:ext cx="1524000" cy="1533525"/>
            </a:xfrm>
            <a:custGeom>
              <a:avLst/>
              <a:gdLst/>
              <a:ahLst/>
              <a:cxnLst/>
              <a:rect l="l" t="t" r="r" b="b"/>
              <a:pathLst>
                <a:path w="1524000" h="1533525">
                  <a:moveTo>
                    <a:pt x="0" y="0"/>
                  </a:moveTo>
                  <a:lnTo>
                    <a:pt x="1524000" y="0"/>
                  </a:lnTo>
                  <a:lnTo>
                    <a:pt x="1524000" y="1533525"/>
                  </a:lnTo>
                  <a:lnTo>
                    <a:pt x="0" y="1533525"/>
                  </a:lnTo>
                  <a:lnTo>
                    <a:pt x="0" y="0"/>
                  </a:lnTo>
                  <a:close/>
                </a:path>
              </a:pathLst>
            </a:custGeom>
            <a:blipFill>
              <a:blip r:embed="rId7"/>
              <a:stretch>
                <a:fillRect/>
              </a:stretch>
            </a:blipFill>
          </p:spPr>
          <p:txBody>
            <a:bodyPr/>
            <a:lstStyle/>
            <a:p>
              <a:endParaRPr lang="en-US"/>
            </a:p>
          </p:txBody>
        </p:sp>
      </p:grpSp>
      <p:sp>
        <p:nvSpPr>
          <p:cNvPr id="17" name="TextBox 17"/>
          <p:cNvSpPr txBox="1"/>
          <p:nvPr/>
        </p:nvSpPr>
        <p:spPr>
          <a:xfrm>
            <a:off x="3675970" y="8878129"/>
            <a:ext cx="2438876" cy="545363"/>
          </a:xfrm>
          <a:prstGeom prst="rect">
            <a:avLst/>
          </a:prstGeom>
        </p:spPr>
        <p:txBody>
          <a:bodyPr lIns="0" tIns="0" rIns="0" bIns="0" rtlCol="0" anchor="t">
            <a:spAutoFit/>
          </a:bodyPr>
          <a:lstStyle/>
          <a:p>
            <a:pPr algn="ctr">
              <a:lnSpc>
                <a:spcPts val="1980"/>
              </a:lnSpc>
            </a:pPr>
            <a:r>
              <a:rPr lang="en-US" sz="1650" b="1">
                <a:solidFill>
                  <a:srgbClr val="000000"/>
                </a:solidFill>
                <a:latin typeface="Source Sans Pro Bold"/>
                <a:ea typeface="Source Sans Pro Bold"/>
                <a:cs typeface="Source Sans Pro Bold"/>
                <a:sym typeface="Source Sans Pro Bold"/>
              </a:rPr>
              <a:t>Platinum</a:t>
            </a:r>
          </a:p>
          <a:p>
            <a:pPr algn="ctr">
              <a:lnSpc>
                <a:spcPts val="1980"/>
              </a:lnSpc>
            </a:pPr>
            <a:r>
              <a:rPr lang="en-US" sz="1650">
                <a:solidFill>
                  <a:srgbClr val="000000"/>
                </a:solidFill>
                <a:latin typeface="Source Sans Pro"/>
                <a:ea typeface="Source Sans Pro"/>
                <a:cs typeface="Source Sans Pro"/>
                <a:sym typeface="Source Sans Pro"/>
              </a:rPr>
              <a:t>80+ points earned</a:t>
            </a:r>
          </a:p>
        </p:txBody>
      </p:sp>
      <p:sp>
        <p:nvSpPr>
          <p:cNvPr id="18" name="TextBox 18"/>
          <p:cNvSpPr txBox="1"/>
          <p:nvPr/>
        </p:nvSpPr>
        <p:spPr>
          <a:xfrm>
            <a:off x="6415599" y="8912733"/>
            <a:ext cx="2438876" cy="545363"/>
          </a:xfrm>
          <a:prstGeom prst="rect">
            <a:avLst/>
          </a:prstGeom>
        </p:spPr>
        <p:txBody>
          <a:bodyPr lIns="0" tIns="0" rIns="0" bIns="0" rtlCol="0" anchor="t">
            <a:spAutoFit/>
          </a:bodyPr>
          <a:lstStyle/>
          <a:p>
            <a:pPr algn="ctr">
              <a:lnSpc>
                <a:spcPts val="1980"/>
              </a:lnSpc>
            </a:pPr>
            <a:r>
              <a:rPr lang="en-US" sz="1650" b="1">
                <a:solidFill>
                  <a:srgbClr val="000000"/>
                </a:solidFill>
                <a:latin typeface="Source Sans Pro Bold"/>
                <a:ea typeface="Source Sans Pro Bold"/>
                <a:cs typeface="Source Sans Pro Bold"/>
                <a:sym typeface="Source Sans Pro Bold"/>
              </a:rPr>
              <a:t>Gold</a:t>
            </a:r>
          </a:p>
          <a:p>
            <a:pPr algn="ctr">
              <a:lnSpc>
                <a:spcPts val="1980"/>
              </a:lnSpc>
            </a:pPr>
            <a:r>
              <a:rPr lang="en-US" sz="1650">
                <a:solidFill>
                  <a:srgbClr val="000000"/>
                </a:solidFill>
                <a:latin typeface="Source Sans Pro"/>
                <a:ea typeface="Source Sans Pro"/>
                <a:cs typeface="Source Sans Pro"/>
                <a:sym typeface="Source Sans Pro"/>
              </a:rPr>
              <a:t>60-79 points earned</a:t>
            </a:r>
          </a:p>
        </p:txBody>
      </p:sp>
      <p:sp>
        <p:nvSpPr>
          <p:cNvPr id="19" name="TextBox 19"/>
          <p:cNvSpPr txBox="1"/>
          <p:nvPr/>
        </p:nvSpPr>
        <p:spPr>
          <a:xfrm>
            <a:off x="9155227" y="8912733"/>
            <a:ext cx="2438876" cy="545363"/>
          </a:xfrm>
          <a:prstGeom prst="rect">
            <a:avLst/>
          </a:prstGeom>
        </p:spPr>
        <p:txBody>
          <a:bodyPr lIns="0" tIns="0" rIns="0" bIns="0" rtlCol="0" anchor="t">
            <a:spAutoFit/>
          </a:bodyPr>
          <a:lstStyle/>
          <a:p>
            <a:pPr algn="ctr">
              <a:lnSpc>
                <a:spcPts val="1980"/>
              </a:lnSpc>
            </a:pPr>
            <a:r>
              <a:rPr lang="en-US" sz="1650" b="1">
                <a:solidFill>
                  <a:srgbClr val="000000"/>
                </a:solidFill>
                <a:latin typeface="Source Sans Pro Bold"/>
                <a:ea typeface="Source Sans Pro Bold"/>
                <a:cs typeface="Source Sans Pro Bold"/>
                <a:sym typeface="Source Sans Pro Bold"/>
              </a:rPr>
              <a:t>Silver</a:t>
            </a:r>
          </a:p>
          <a:p>
            <a:pPr algn="ctr">
              <a:lnSpc>
                <a:spcPts val="1980"/>
              </a:lnSpc>
            </a:pPr>
            <a:r>
              <a:rPr lang="en-US" sz="1650">
                <a:solidFill>
                  <a:srgbClr val="000000"/>
                </a:solidFill>
                <a:latin typeface="Source Sans Pro"/>
                <a:ea typeface="Source Sans Pro"/>
                <a:cs typeface="Source Sans Pro"/>
                <a:sym typeface="Source Sans Pro"/>
              </a:rPr>
              <a:t>50-59 points earned</a:t>
            </a:r>
          </a:p>
        </p:txBody>
      </p:sp>
      <p:sp>
        <p:nvSpPr>
          <p:cNvPr id="20" name="TextBox 20"/>
          <p:cNvSpPr txBox="1"/>
          <p:nvPr/>
        </p:nvSpPr>
        <p:spPr>
          <a:xfrm>
            <a:off x="11776983" y="8902036"/>
            <a:ext cx="2438876" cy="545363"/>
          </a:xfrm>
          <a:prstGeom prst="rect">
            <a:avLst/>
          </a:prstGeom>
        </p:spPr>
        <p:txBody>
          <a:bodyPr lIns="0" tIns="0" rIns="0" bIns="0" rtlCol="0" anchor="t">
            <a:spAutoFit/>
          </a:bodyPr>
          <a:lstStyle/>
          <a:p>
            <a:pPr algn="ctr">
              <a:lnSpc>
                <a:spcPts val="1980"/>
              </a:lnSpc>
            </a:pPr>
            <a:r>
              <a:rPr lang="en-US" sz="1650" b="1">
                <a:solidFill>
                  <a:srgbClr val="000000"/>
                </a:solidFill>
                <a:latin typeface="Source Sans Pro Bold"/>
                <a:ea typeface="Source Sans Pro Bold"/>
                <a:cs typeface="Source Sans Pro Bold"/>
                <a:sym typeface="Source Sans Pro Bold"/>
              </a:rPr>
              <a:t>Certified</a:t>
            </a:r>
          </a:p>
          <a:p>
            <a:pPr algn="ctr">
              <a:lnSpc>
                <a:spcPts val="1980"/>
              </a:lnSpc>
            </a:pPr>
            <a:r>
              <a:rPr lang="en-US" sz="1650">
                <a:solidFill>
                  <a:srgbClr val="000000"/>
                </a:solidFill>
                <a:latin typeface="Source Sans Pro"/>
                <a:ea typeface="Source Sans Pro"/>
                <a:cs typeface="Source Sans Pro"/>
                <a:sym typeface="Source Sans Pro"/>
              </a:rPr>
              <a:t>40-49 points earned</a:t>
            </a:r>
          </a:p>
        </p:txBody>
      </p:sp>
      <p:sp>
        <p:nvSpPr>
          <p:cNvPr id="21" name="TextBox 21"/>
          <p:cNvSpPr txBox="1"/>
          <p:nvPr/>
        </p:nvSpPr>
        <p:spPr>
          <a:xfrm>
            <a:off x="15043175" y="3013900"/>
            <a:ext cx="3931920" cy="409575"/>
          </a:xfrm>
          <a:prstGeom prst="rect">
            <a:avLst/>
          </a:prstGeom>
        </p:spPr>
        <p:txBody>
          <a:bodyPr lIns="0" tIns="0" rIns="0" bIns="0" rtlCol="0" anchor="t">
            <a:spAutoFit/>
          </a:bodyPr>
          <a:lstStyle/>
          <a:p>
            <a:pPr algn="l">
              <a:lnSpc>
                <a:spcPts val="3240"/>
              </a:lnSpc>
            </a:pPr>
            <a:r>
              <a:rPr lang="en-US" sz="2700" spc="-3">
                <a:solidFill>
                  <a:srgbClr val="C00000"/>
                </a:solidFill>
                <a:latin typeface="Montserrat"/>
                <a:ea typeface="Montserrat"/>
                <a:cs typeface="Montserrat"/>
                <a:sym typeface="Montserrat"/>
              </a:rPr>
              <a:t>www.usgbc.org</a:t>
            </a:r>
          </a:p>
        </p:txBody>
      </p:sp>
      <p:sp>
        <p:nvSpPr>
          <p:cNvPr id="22" name="Freeform 22"/>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8"/>
            <a:stretch>
              <a:fillRect/>
            </a:stretch>
          </a:blipFill>
        </p:spPr>
        <p:txBody>
          <a:bodyPr/>
          <a:lstStyle/>
          <a:p>
            <a:endParaRPr lang="en-US"/>
          </a:p>
        </p:txBody>
      </p:sp>
      <p:sp>
        <p:nvSpPr>
          <p:cNvPr id="23" name="TextBox 23"/>
          <p:cNvSpPr txBox="1"/>
          <p:nvPr/>
        </p:nvSpPr>
        <p:spPr>
          <a:xfrm>
            <a:off x="2471713" y="4294970"/>
            <a:ext cx="14863539" cy="2836545"/>
          </a:xfrm>
          <a:prstGeom prst="rect">
            <a:avLst/>
          </a:prstGeom>
        </p:spPr>
        <p:txBody>
          <a:bodyPr lIns="0" tIns="0" rIns="0" bIns="0" rtlCol="0" anchor="t">
            <a:spAutoFit/>
          </a:bodyPr>
          <a:lstStyle/>
          <a:p>
            <a:pPr marL="582930" lvl="1" indent="-291465" algn="l">
              <a:lnSpc>
                <a:spcPts val="3779"/>
              </a:lnSpc>
              <a:buFont typeface="Arial"/>
              <a:buChar char="•"/>
            </a:pPr>
            <a:r>
              <a:rPr lang="en-US" sz="2700">
                <a:solidFill>
                  <a:srgbClr val="000000"/>
                </a:solidFill>
                <a:latin typeface="Montserrat"/>
                <a:ea typeface="Montserrat"/>
                <a:cs typeface="Montserrat"/>
                <a:sym typeface="Montserrat"/>
              </a:rPr>
              <a:t>What is LEED? The LEED (Leadership in Energy and Environmental Design) Green Building Rating System is the national benchmark for high performance green buildings.</a:t>
            </a:r>
          </a:p>
          <a:p>
            <a:pPr marL="582930" lvl="1" indent="-291465" algn="l">
              <a:lnSpc>
                <a:spcPts val="3779"/>
              </a:lnSpc>
              <a:buFont typeface="Arial"/>
              <a:buChar char="•"/>
            </a:pPr>
            <a:r>
              <a:rPr lang="en-US" sz="2700">
                <a:solidFill>
                  <a:srgbClr val="000000"/>
                </a:solidFill>
                <a:latin typeface="Montserrat"/>
                <a:ea typeface="Montserrat"/>
                <a:cs typeface="Montserrat"/>
                <a:sym typeface="Montserrat"/>
              </a:rPr>
              <a:t>Projects pursuing LEED certification earn points for various green building strategies across several categories based on the number of points achieved, a project earns one of four LEED rating levels: Certified, Silver, Gold or Platinum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3881438" y="1586276"/>
            <a:ext cx="12375059" cy="819150"/>
          </a:xfrm>
          <a:prstGeom prst="rect">
            <a:avLst/>
          </a:prstGeom>
        </p:spPr>
        <p:txBody>
          <a:bodyPr lIns="0" tIns="0" rIns="0" bIns="0" rtlCol="0" anchor="t">
            <a:spAutoFit/>
          </a:bodyPr>
          <a:lstStyle/>
          <a:p>
            <a:pPr algn="l">
              <a:lnSpc>
                <a:spcPts val="6480"/>
              </a:lnSpc>
            </a:pPr>
            <a:r>
              <a:rPr lang="en-US" sz="5400" b="1" spc="-7">
                <a:solidFill>
                  <a:srgbClr val="C00000"/>
                </a:solidFill>
                <a:latin typeface="Montserrat Bold"/>
                <a:ea typeface="Montserrat Bold"/>
                <a:cs typeface="Montserrat Bold"/>
                <a:sym typeface="Montserrat Bold"/>
              </a:rPr>
              <a:t>Office – Professional Development</a:t>
            </a:r>
          </a:p>
        </p:txBody>
      </p:sp>
      <p:sp>
        <p:nvSpPr>
          <p:cNvPr id="4" name="TextBox 4"/>
          <p:cNvSpPr txBox="1"/>
          <p:nvPr/>
        </p:nvSpPr>
        <p:spPr>
          <a:xfrm>
            <a:off x="3881438" y="2823527"/>
            <a:ext cx="12604861" cy="4573271"/>
          </a:xfrm>
          <a:prstGeom prst="rect">
            <a:avLst/>
          </a:prstGeom>
        </p:spPr>
        <p:txBody>
          <a:bodyPr lIns="0" tIns="0" rIns="0" bIns="0" rtlCol="0" anchor="t">
            <a:spAutoFit/>
          </a:bodyPr>
          <a:lstStyle/>
          <a:p>
            <a:pPr algn="l">
              <a:lnSpc>
                <a:spcPts val="5179"/>
              </a:lnSpc>
            </a:pPr>
            <a:r>
              <a:rPr lang="en-US" sz="3699">
                <a:solidFill>
                  <a:srgbClr val="4B596D"/>
                </a:solidFill>
                <a:latin typeface="Montserrat"/>
                <a:ea typeface="Montserrat"/>
                <a:cs typeface="Montserrat"/>
                <a:sym typeface="Montserrat"/>
              </a:rPr>
              <a:t>The SOCIETY OF INDUSTRIAL AND OFFICE REALTORS®  is the leading global professional office and industrial real estate association. With 3,600 members in 45 countries and 722 cities, SIOR represents today's most knowledgeable, experienced, and successful commercial real estate brokerage specialists.</a:t>
            </a:r>
          </a:p>
        </p:txBody>
      </p:sp>
      <p:sp>
        <p:nvSpPr>
          <p:cNvPr id="5" name="TextBox 5"/>
          <p:cNvSpPr txBox="1"/>
          <p:nvPr/>
        </p:nvSpPr>
        <p:spPr>
          <a:xfrm>
            <a:off x="3881438" y="7892098"/>
            <a:ext cx="4474534" cy="657225"/>
          </a:xfrm>
          <a:prstGeom prst="rect">
            <a:avLst/>
          </a:prstGeom>
        </p:spPr>
        <p:txBody>
          <a:bodyPr lIns="0" tIns="0" rIns="0" bIns="0" rtlCol="0" anchor="t">
            <a:spAutoFit/>
          </a:bodyPr>
          <a:lstStyle/>
          <a:p>
            <a:pPr algn="l">
              <a:lnSpc>
                <a:spcPts val="5279"/>
              </a:lnSpc>
            </a:pPr>
            <a:r>
              <a:rPr lang="en-US" sz="4399" b="1" spc="-6">
                <a:solidFill>
                  <a:srgbClr val="000000"/>
                </a:solidFill>
                <a:latin typeface="Montserrat Bold"/>
                <a:ea typeface="Montserrat Bold"/>
                <a:cs typeface="Montserrat Bold"/>
                <a:sym typeface="Montserrat Bold"/>
              </a:rPr>
              <a:t>www.sior.com</a:t>
            </a:r>
          </a:p>
        </p:txBody>
      </p:sp>
      <p:sp>
        <p:nvSpPr>
          <p:cNvPr id="6" name="Freeform 6"/>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2900917" y="939021"/>
            <a:ext cx="14358383" cy="1297056"/>
            <a:chOff x="0" y="0"/>
            <a:chExt cx="19144511" cy="1729408"/>
          </a:xfrm>
        </p:grpSpPr>
        <p:sp>
          <p:nvSpPr>
            <p:cNvPr id="4" name="Freeform 4"/>
            <p:cNvSpPr/>
            <p:nvPr/>
          </p:nvSpPr>
          <p:spPr>
            <a:xfrm>
              <a:off x="0" y="0"/>
              <a:ext cx="19144512" cy="1729406"/>
            </a:xfrm>
            <a:custGeom>
              <a:avLst/>
              <a:gdLst/>
              <a:ahLst/>
              <a:cxnLst/>
              <a:rect l="l" t="t" r="r" b="b"/>
              <a:pathLst>
                <a:path w="19144512" h="1729406">
                  <a:moveTo>
                    <a:pt x="0" y="0"/>
                  </a:moveTo>
                  <a:lnTo>
                    <a:pt x="19144512" y="0"/>
                  </a:lnTo>
                  <a:lnTo>
                    <a:pt x="19144512" y="1729406"/>
                  </a:lnTo>
                  <a:lnTo>
                    <a:pt x="0" y="1729406"/>
                  </a:lnTo>
                  <a:close/>
                </a:path>
              </a:pathLst>
            </a:custGeom>
            <a:blipFill>
              <a:blip r:embed="rId3">
                <a:alphaModFix amt="0"/>
              </a:blip>
              <a:stretch>
                <a:fillRect t="-175759" r="-4664" b="-175759"/>
              </a:stretch>
            </a:blipFill>
          </p:spPr>
          <p:txBody>
            <a:bodyPr/>
            <a:lstStyle/>
            <a:p>
              <a:endParaRPr lang="en-US"/>
            </a:p>
          </p:txBody>
        </p:sp>
        <p:sp>
          <p:nvSpPr>
            <p:cNvPr id="5" name="TextBox 5"/>
            <p:cNvSpPr txBox="1"/>
            <p:nvPr/>
          </p:nvSpPr>
          <p:spPr>
            <a:xfrm>
              <a:off x="0" y="0"/>
              <a:ext cx="19144511" cy="1729408"/>
            </a:xfrm>
            <a:prstGeom prst="rect">
              <a:avLst/>
            </a:prstGeom>
          </p:spPr>
          <p:txBody>
            <a:bodyPr lIns="0" tIns="0" rIns="0" bIns="0" rtlCol="0" anchor="ctr"/>
            <a:lstStyle/>
            <a:p>
              <a:pPr algn="l">
                <a:lnSpc>
                  <a:spcPts val="7200"/>
                </a:lnSpc>
              </a:pPr>
              <a:r>
                <a:rPr lang="en-US" sz="6000" b="1" spc="-8">
                  <a:solidFill>
                    <a:srgbClr val="C00000"/>
                  </a:solidFill>
                  <a:latin typeface="Montserrat Bold"/>
                  <a:ea typeface="Montserrat Bold"/>
                  <a:cs typeface="Montserrat Bold"/>
                  <a:sym typeface="Montserrat Bold"/>
                </a:rPr>
                <a:t>Industrial</a:t>
              </a:r>
            </a:p>
          </p:txBody>
        </p:sp>
      </p:grpSp>
      <p:grpSp>
        <p:nvGrpSpPr>
          <p:cNvPr id="6" name="Group 6"/>
          <p:cNvGrpSpPr/>
          <p:nvPr/>
        </p:nvGrpSpPr>
        <p:grpSpPr>
          <a:xfrm>
            <a:off x="2602449" y="2800349"/>
            <a:ext cx="5503736" cy="4686302"/>
            <a:chOff x="0" y="0"/>
            <a:chExt cx="7338314" cy="6248402"/>
          </a:xfrm>
        </p:grpSpPr>
        <p:sp>
          <p:nvSpPr>
            <p:cNvPr id="7" name="Freeform 7"/>
            <p:cNvSpPr/>
            <p:nvPr/>
          </p:nvSpPr>
          <p:spPr>
            <a:xfrm>
              <a:off x="0" y="0"/>
              <a:ext cx="7338316" cy="6248404"/>
            </a:xfrm>
            <a:custGeom>
              <a:avLst/>
              <a:gdLst/>
              <a:ahLst/>
              <a:cxnLst/>
              <a:rect l="l" t="t" r="r" b="b"/>
              <a:pathLst>
                <a:path w="7338316" h="6248404">
                  <a:moveTo>
                    <a:pt x="0" y="0"/>
                  </a:moveTo>
                  <a:lnTo>
                    <a:pt x="7338316" y="0"/>
                  </a:lnTo>
                  <a:lnTo>
                    <a:pt x="7338316" y="6248404"/>
                  </a:lnTo>
                  <a:lnTo>
                    <a:pt x="0" y="6248404"/>
                  </a:lnTo>
                  <a:close/>
                </a:path>
              </a:pathLst>
            </a:custGeom>
            <a:blipFill>
              <a:blip r:embed="rId3">
                <a:alphaModFix amt="0"/>
              </a:blip>
              <a:stretch>
                <a:fillRect t="-12484" r="-173052" b="-12484"/>
              </a:stretch>
            </a:blipFill>
          </p:spPr>
          <p:txBody>
            <a:bodyPr/>
            <a:lstStyle/>
            <a:p>
              <a:endParaRPr lang="en-US"/>
            </a:p>
          </p:txBody>
        </p:sp>
        <p:sp>
          <p:nvSpPr>
            <p:cNvPr id="8" name="TextBox 8"/>
            <p:cNvSpPr txBox="1"/>
            <p:nvPr/>
          </p:nvSpPr>
          <p:spPr>
            <a:xfrm>
              <a:off x="0" y="-66675"/>
              <a:ext cx="7338314" cy="6315077"/>
            </a:xfrm>
            <a:prstGeom prst="rect">
              <a:avLst/>
            </a:prstGeom>
          </p:spPr>
          <p:txBody>
            <a:bodyPr lIns="0" tIns="0" rIns="0" bIns="0" rtlCol="0" anchor="ctr"/>
            <a:lstStyle/>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Warehouse</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Office/Showroom</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Office/Warehouse </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Manufacturing</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“Flex” Space</a:t>
              </a:r>
            </a:p>
          </p:txBody>
        </p:sp>
      </p:grpSp>
      <p:grpSp>
        <p:nvGrpSpPr>
          <p:cNvPr id="9" name="Group 9"/>
          <p:cNvGrpSpPr/>
          <p:nvPr/>
        </p:nvGrpSpPr>
        <p:grpSpPr>
          <a:xfrm>
            <a:off x="8106185" y="1587549"/>
            <a:ext cx="4006039" cy="2677128"/>
            <a:chOff x="0" y="0"/>
            <a:chExt cx="5960670" cy="3983355"/>
          </a:xfrm>
        </p:grpSpPr>
        <p:sp>
          <p:nvSpPr>
            <p:cNvPr id="10" name="Freeform 10"/>
            <p:cNvSpPr/>
            <p:nvPr/>
          </p:nvSpPr>
          <p:spPr>
            <a:xfrm>
              <a:off x="0" y="0"/>
              <a:ext cx="5960721" cy="3983406"/>
            </a:xfrm>
            <a:custGeom>
              <a:avLst/>
              <a:gdLst/>
              <a:ahLst/>
              <a:cxnLst/>
              <a:rect l="l" t="t" r="r" b="b"/>
              <a:pathLst>
                <a:path w="5960721" h="3983406">
                  <a:moveTo>
                    <a:pt x="0" y="0"/>
                  </a:moveTo>
                  <a:lnTo>
                    <a:pt x="5960721" y="0"/>
                  </a:lnTo>
                  <a:lnTo>
                    <a:pt x="5960721" y="3983406"/>
                  </a:lnTo>
                  <a:lnTo>
                    <a:pt x="0" y="3983406"/>
                  </a:lnTo>
                  <a:lnTo>
                    <a:pt x="0" y="0"/>
                  </a:lnTo>
                  <a:close/>
                </a:path>
              </a:pathLst>
            </a:custGeom>
            <a:blipFill>
              <a:blip r:embed="rId4"/>
              <a:stretch>
                <a:fillRect l="-18106" t="-1" r="-18104"/>
              </a:stretch>
            </a:blipFill>
          </p:spPr>
          <p:txBody>
            <a:bodyPr/>
            <a:lstStyle/>
            <a:p>
              <a:endParaRPr lang="en-US"/>
            </a:p>
          </p:txBody>
        </p:sp>
      </p:grpSp>
      <p:grpSp>
        <p:nvGrpSpPr>
          <p:cNvPr id="11" name="Group 11"/>
          <p:cNvGrpSpPr/>
          <p:nvPr/>
        </p:nvGrpSpPr>
        <p:grpSpPr>
          <a:xfrm>
            <a:off x="13056263" y="1587549"/>
            <a:ext cx="4539766" cy="2677128"/>
            <a:chOff x="0" y="0"/>
            <a:chExt cx="6754814" cy="3983355"/>
          </a:xfrm>
        </p:grpSpPr>
        <p:sp>
          <p:nvSpPr>
            <p:cNvPr id="12" name="Freeform 12" descr="C:\Users\rstone\Desktop\flex.jpg"/>
            <p:cNvSpPr/>
            <p:nvPr/>
          </p:nvSpPr>
          <p:spPr>
            <a:xfrm>
              <a:off x="0" y="0"/>
              <a:ext cx="6754865" cy="3983355"/>
            </a:xfrm>
            <a:custGeom>
              <a:avLst/>
              <a:gdLst/>
              <a:ahLst/>
              <a:cxnLst/>
              <a:rect l="l" t="t" r="r" b="b"/>
              <a:pathLst>
                <a:path w="6754865" h="3983355">
                  <a:moveTo>
                    <a:pt x="0" y="0"/>
                  </a:moveTo>
                  <a:lnTo>
                    <a:pt x="6754865" y="0"/>
                  </a:lnTo>
                  <a:lnTo>
                    <a:pt x="6754865" y="3983355"/>
                  </a:lnTo>
                  <a:lnTo>
                    <a:pt x="0" y="3983355"/>
                  </a:lnTo>
                  <a:lnTo>
                    <a:pt x="0" y="0"/>
                  </a:lnTo>
                  <a:close/>
                </a:path>
              </a:pathLst>
            </a:custGeom>
            <a:blipFill>
              <a:blip r:embed="rId5"/>
              <a:stretch>
                <a:fillRect l="-5642" r="-8085"/>
              </a:stretch>
            </a:blipFill>
          </p:spPr>
          <p:txBody>
            <a:bodyPr/>
            <a:lstStyle/>
            <a:p>
              <a:endParaRPr lang="en-US"/>
            </a:p>
          </p:txBody>
        </p:sp>
      </p:grpSp>
      <p:grpSp>
        <p:nvGrpSpPr>
          <p:cNvPr id="13" name="Group 13"/>
          <p:cNvGrpSpPr/>
          <p:nvPr/>
        </p:nvGrpSpPr>
        <p:grpSpPr>
          <a:xfrm>
            <a:off x="13090752" y="5667905"/>
            <a:ext cx="4539766" cy="2732036"/>
            <a:chOff x="0" y="0"/>
            <a:chExt cx="6754814" cy="4065054"/>
          </a:xfrm>
        </p:grpSpPr>
        <p:sp>
          <p:nvSpPr>
            <p:cNvPr id="14" name="Freeform 14"/>
            <p:cNvSpPr/>
            <p:nvPr/>
          </p:nvSpPr>
          <p:spPr>
            <a:xfrm>
              <a:off x="0" y="0"/>
              <a:ext cx="6754840" cy="4065016"/>
            </a:xfrm>
            <a:custGeom>
              <a:avLst/>
              <a:gdLst/>
              <a:ahLst/>
              <a:cxnLst/>
              <a:rect l="l" t="t" r="r" b="b"/>
              <a:pathLst>
                <a:path w="6754840" h="4065016">
                  <a:moveTo>
                    <a:pt x="0" y="0"/>
                  </a:moveTo>
                  <a:lnTo>
                    <a:pt x="6754840" y="0"/>
                  </a:lnTo>
                  <a:lnTo>
                    <a:pt x="6754840" y="4065016"/>
                  </a:lnTo>
                  <a:lnTo>
                    <a:pt x="0" y="4065016"/>
                  </a:lnTo>
                  <a:lnTo>
                    <a:pt x="0" y="0"/>
                  </a:lnTo>
                  <a:close/>
                </a:path>
              </a:pathLst>
            </a:custGeom>
            <a:blipFill>
              <a:blip r:embed="rId6"/>
              <a:stretch>
                <a:fillRect t="-4766" b="-4767"/>
              </a:stretch>
            </a:blipFill>
          </p:spPr>
          <p:txBody>
            <a:bodyPr/>
            <a:lstStyle/>
            <a:p>
              <a:endParaRPr lang="en-US"/>
            </a:p>
          </p:txBody>
        </p:sp>
      </p:grpSp>
      <p:grpSp>
        <p:nvGrpSpPr>
          <p:cNvPr id="15" name="Group 15"/>
          <p:cNvGrpSpPr/>
          <p:nvPr/>
        </p:nvGrpSpPr>
        <p:grpSpPr>
          <a:xfrm>
            <a:off x="8106185" y="5667905"/>
            <a:ext cx="4006039" cy="2732036"/>
            <a:chOff x="0" y="0"/>
            <a:chExt cx="5960670" cy="4065054"/>
          </a:xfrm>
        </p:grpSpPr>
        <p:sp>
          <p:nvSpPr>
            <p:cNvPr id="16" name="Freeform 16" descr="A white truck parked outside a building  Description automatically generated with medium confidence"/>
            <p:cNvSpPr/>
            <p:nvPr/>
          </p:nvSpPr>
          <p:spPr>
            <a:xfrm>
              <a:off x="0" y="0"/>
              <a:ext cx="5960670" cy="4065016"/>
            </a:xfrm>
            <a:custGeom>
              <a:avLst/>
              <a:gdLst/>
              <a:ahLst/>
              <a:cxnLst/>
              <a:rect l="l" t="t" r="r" b="b"/>
              <a:pathLst>
                <a:path w="5960670" h="4065016">
                  <a:moveTo>
                    <a:pt x="0" y="0"/>
                  </a:moveTo>
                  <a:lnTo>
                    <a:pt x="5960670" y="0"/>
                  </a:lnTo>
                  <a:lnTo>
                    <a:pt x="5960670" y="4065016"/>
                  </a:lnTo>
                  <a:lnTo>
                    <a:pt x="0" y="4065016"/>
                  </a:lnTo>
                  <a:lnTo>
                    <a:pt x="0" y="0"/>
                  </a:lnTo>
                  <a:close/>
                </a:path>
              </a:pathLst>
            </a:custGeom>
            <a:blipFill>
              <a:blip r:embed="rId7"/>
              <a:stretch>
                <a:fillRect t="-4987" b="-4988"/>
              </a:stretch>
            </a:blipFill>
          </p:spPr>
          <p:txBody>
            <a:bodyPr/>
            <a:lstStyle/>
            <a:p>
              <a:endParaRPr lang="en-US"/>
            </a:p>
          </p:txBody>
        </p:sp>
      </p:grpSp>
      <p:grpSp>
        <p:nvGrpSpPr>
          <p:cNvPr id="17" name="Group 17"/>
          <p:cNvGrpSpPr/>
          <p:nvPr/>
        </p:nvGrpSpPr>
        <p:grpSpPr>
          <a:xfrm>
            <a:off x="10416070" y="3954300"/>
            <a:ext cx="4710614" cy="2862474"/>
            <a:chOff x="0" y="0"/>
            <a:chExt cx="7009023" cy="4259136"/>
          </a:xfrm>
        </p:grpSpPr>
        <p:sp>
          <p:nvSpPr>
            <p:cNvPr id="18" name="Freeform 18" descr="C:\Users\rstone\Desktop\manufacturing.JPG"/>
            <p:cNvSpPr/>
            <p:nvPr/>
          </p:nvSpPr>
          <p:spPr>
            <a:xfrm>
              <a:off x="0" y="0"/>
              <a:ext cx="7009023" cy="4259199"/>
            </a:xfrm>
            <a:custGeom>
              <a:avLst/>
              <a:gdLst/>
              <a:ahLst/>
              <a:cxnLst/>
              <a:rect l="l" t="t" r="r" b="b"/>
              <a:pathLst>
                <a:path w="7009023" h="4259199">
                  <a:moveTo>
                    <a:pt x="0" y="0"/>
                  </a:moveTo>
                  <a:lnTo>
                    <a:pt x="7009023" y="0"/>
                  </a:lnTo>
                  <a:lnTo>
                    <a:pt x="7009023" y="4259199"/>
                  </a:lnTo>
                  <a:lnTo>
                    <a:pt x="0" y="4259199"/>
                  </a:lnTo>
                  <a:lnTo>
                    <a:pt x="0" y="0"/>
                  </a:lnTo>
                  <a:close/>
                </a:path>
              </a:pathLst>
            </a:custGeom>
            <a:blipFill>
              <a:blip r:embed="rId8"/>
              <a:stretch>
                <a:fillRect t="-5595" r="-1412" b="-5593"/>
              </a:stretch>
            </a:blipFill>
          </p:spPr>
          <p:txBody>
            <a:bodyPr/>
            <a:lstStyle/>
            <a:p>
              <a:endParaRPr lang="en-US"/>
            </a:p>
          </p:txBody>
        </p:sp>
      </p:grpSp>
      <p:sp>
        <p:nvSpPr>
          <p:cNvPr id="19" name="Freeform 1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2853478" y="1028700"/>
            <a:ext cx="11962111" cy="638175"/>
          </a:xfrm>
          <a:prstGeom prst="rect">
            <a:avLst/>
          </a:prstGeom>
        </p:spPr>
        <p:txBody>
          <a:bodyPr lIns="0" tIns="0" rIns="0" bIns="0" rtlCol="0" anchor="t">
            <a:spAutoFit/>
          </a:bodyPr>
          <a:lstStyle/>
          <a:p>
            <a:pPr algn="l">
              <a:lnSpc>
                <a:spcPts val="5040"/>
              </a:lnSpc>
            </a:pPr>
            <a:r>
              <a:rPr lang="en-US" sz="4200" b="1" spc="-5">
                <a:solidFill>
                  <a:srgbClr val="C00000"/>
                </a:solidFill>
                <a:latin typeface="Montserrat Bold"/>
                <a:ea typeface="Montserrat Bold"/>
                <a:cs typeface="Montserrat Bold"/>
                <a:sym typeface="Montserrat Bold"/>
              </a:rPr>
              <a:t>Key Factors Considered by Industrial Users</a:t>
            </a:r>
          </a:p>
        </p:txBody>
      </p:sp>
      <p:sp>
        <p:nvSpPr>
          <p:cNvPr id="4" name="TextBox 4"/>
          <p:cNvSpPr txBox="1"/>
          <p:nvPr/>
        </p:nvSpPr>
        <p:spPr>
          <a:xfrm>
            <a:off x="2853478" y="1905143"/>
            <a:ext cx="7207997" cy="8909685"/>
          </a:xfrm>
          <a:prstGeom prst="rect">
            <a:avLst/>
          </a:prstGeom>
        </p:spPr>
        <p:txBody>
          <a:bodyPr lIns="0" tIns="0" rIns="0" bIns="0" rtlCol="0" anchor="t">
            <a:spAutoFit/>
          </a:bodyPr>
          <a:lstStyle/>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Price</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Space Configuration</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Ceiling Heights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Clear Span</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Utilities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Location of labor pool for manufacturing facilities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Transportation–Access to major highways, rail, ports, airports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Location–Proximity to end users/customers</a:t>
            </a:r>
          </a:p>
          <a:p>
            <a:pPr marL="651510" lvl="1" indent="-325755" algn="l">
              <a:lnSpc>
                <a:spcPts val="5040"/>
              </a:lnSpc>
            </a:pPr>
            <a:endParaRPr lang="en-US" sz="3600">
              <a:solidFill>
                <a:srgbClr val="000000"/>
              </a:solidFill>
              <a:latin typeface="Montserrat"/>
              <a:ea typeface="Montserrat"/>
              <a:cs typeface="Montserrat"/>
              <a:sym typeface="Montserrat"/>
            </a:endParaRPr>
          </a:p>
          <a:p>
            <a:pPr marL="651510" lvl="1" indent="-325755" algn="l">
              <a:lnSpc>
                <a:spcPts val="5040"/>
              </a:lnSpc>
            </a:pPr>
            <a:endParaRPr lang="en-US" sz="3600">
              <a:solidFill>
                <a:srgbClr val="000000"/>
              </a:solidFill>
              <a:latin typeface="Montserrat"/>
              <a:ea typeface="Montserrat"/>
              <a:cs typeface="Montserrat"/>
              <a:sym typeface="Montserrat"/>
            </a:endParaRPr>
          </a:p>
        </p:txBody>
      </p:sp>
      <p:sp>
        <p:nvSpPr>
          <p:cNvPr id="5" name="TextBox 5"/>
          <p:cNvSpPr txBox="1"/>
          <p:nvPr/>
        </p:nvSpPr>
        <p:spPr>
          <a:xfrm>
            <a:off x="10500244" y="1905143"/>
            <a:ext cx="6171759" cy="6995160"/>
          </a:xfrm>
          <a:prstGeom prst="rect">
            <a:avLst/>
          </a:prstGeom>
        </p:spPr>
        <p:txBody>
          <a:bodyPr lIns="0" tIns="0" rIns="0" bIns="0" rtlCol="0" anchor="t">
            <a:spAutoFit/>
          </a:bodyPr>
          <a:lstStyle/>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Floor Loads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Sprinkler Systems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Docking Areas/loading/truck access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Incentives–Local, State, National</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Allowed Uses on the Property (Zoning and Covenants)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Buy vs. Lease</a:t>
            </a:r>
          </a:p>
        </p:txBody>
      </p:sp>
      <p:sp>
        <p:nvSpPr>
          <p:cNvPr id="6" name="Freeform 6"/>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3881438" y="1586276"/>
            <a:ext cx="14406562" cy="819150"/>
          </a:xfrm>
          <a:prstGeom prst="rect">
            <a:avLst/>
          </a:prstGeom>
        </p:spPr>
        <p:txBody>
          <a:bodyPr lIns="0" tIns="0" rIns="0" bIns="0" rtlCol="0" anchor="t">
            <a:spAutoFit/>
          </a:bodyPr>
          <a:lstStyle/>
          <a:p>
            <a:pPr algn="l">
              <a:lnSpc>
                <a:spcPts val="6480"/>
              </a:lnSpc>
            </a:pPr>
            <a:r>
              <a:rPr lang="en-US" sz="5400" b="1" spc="-7">
                <a:solidFill>
                  <a:srgbClr val="C00000"/>
                </a:solidFill>
                <a:latin typeface="Montserrat Bold"/>
                <a:ea typeface="Montserrat Bold"/>
                <a:cs typeface="Montserrat Bold"/>
                <a:sym typeface="Montserrat Bold"/>
              </a:rPr>
              <a:t>Industrial – Professional Development</a:t>
            </a:r>
          </a:p>
        </p:txBody>
      </p:sp>
      <p:sp>
        <p:nvSpPr>
          <p:cNvPr id="4" name="TextBox 4"/>
          <p:cNvSpPr txBox="1"/>
          <p:nvPr/>
        </p:nvSpPr>
        <p:spPr>
          <a:xfrm>
            <a:off x="3881438" y="2823527"/>
            <a:ext cx="12604861" cy="4573271"/>
          </a:xfrm>
          <a:prstGeom prst="rect">
            <a:avLst/>
          </a:prstGeom>
        </p:spPr>
        <p:txBody>
          <a:bodyPr lIns="0" tIns="0" rIns="0" bIns="0" rtlCol="0" anchor="t">
            <a:spAutoFit/>
          </a:bodyPr>
          <a:lstStyle/>
          <a:p>
            <a:pPr algn="l">
              <a:lnSpc>
                <a:spcPts val="5179"/>
              </a:lnSpc>
            </a:pPr>
            <a:r>
              <a:rPr lang="en-US" sz="3699">
                <a:solidFill>
                  <a:srgbClr val="4B596D"/>
                </a:solidFill>
                <a:latin typeface="Montserrat"/>
                <a:ea typeface="Montserrat"/>
                <a:cs typeface="Montserrat"/>
                <a:sym typeface="Montserrat"/>
              </a:rPr>
              <a:t>The SOCIETY OF INDUSTRIAL AND OFFICE REALTORS®  is the leading global professional office and industrial real estate association. With 3,600 members in 45 countries and 722 cities, SIOR represents today's most knowledgeable, experienced, and successful commercial real estate brokerage specialists.</a:t>
            </a:r>
          </a:p>
        </p:txBody>
      </p:sp>
      <p:sp>
        <p:nvSpPr>
          <p:cNvPr id="5" name="TextBox 5"/>
          <p:cNvSpPr txBox="1"/>
          <p:nvPr/>
        </p:nvSpPr>
        <p:spPr>
          <a:xfrm>
            <a:off x="3881438" y="7892098"/>
            <a:ext cx="4474534" cy="657225"/>
          </a:xfrm>
          <a:prstGeom prst="rect">
            <a:avLst/>
          </a:prstGeom>
        </p:spPr>
        <p:txBody>
          <a:bodyPr lIns="0" tIns="0" rIns="0" bIns="0" rtlCol="0" anchor="t">
            <a:spAutoFit/>
          </a:bodyPr>
          <a:lstStyle/>
          <a:p>
            <a:pPr algn="l">
              <a:lnSpc>
                <a:spcPts val="5279"/>
              </a:lnSpc>
            </a:pPr>
            <a:r>
              <a:rPr lang="en-US" sz="4399" b="1" spc="-6">
                <a:solidFill>
                  <a:srgbClr val="000000"/>
                </a:solidFill>
                <a:latin typeface="Montserrat Bold"/>
                <a:ea typeface="Montserrat Bold"/>
                <a:cs typeface="Montserrat Bold"/>
                <a:sym typeface="Montserrat Bold"/>
              </a:rPr>
              <a:t>www.sior.com</a:t>
            </a:r>
          </a:p>
        </p:txBody>
      </p:sp>
      <p:sp>
        <p:nvSpPr>
          <p:cNvPr id="6" name="Freeform 6"/>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2789005" y="290493"/>
            <a:ext cx="11962172" cy="1297056"/>
            <a:chOff x="0" y="0"/>
            <a:chExt cx="15949563" cy="1729408"/>
          </a:xfrm>
        </p:grpSpPr>
        <p:sp>
          <p:nvSpPr>
            <p:cNvPr id="4" name="Freeform 4"/>
            <p:cNvSpPr/>
            <p:nvPr/>
          </p:nvSpPr>
          <p:spPr>
            <a:xfrm>
              <a:off x="0" y="0"/>
              <a:ext cx="15949558" cy="1729406"/>
            </a:xfrm>
            <a:custGeom>
              <a:avLst/>
              <a:gdLst/>
              <a:ahLst/>
              <a:cxnLst/>
              <a:rect l="l" t="t" r="r" b="b"/>
              <a:pathLst>
                <a:path w="15949558" h="1729406">
                  <a:moveTo>
                    <a:pt x="0" y="0"/>
                  </a:moveTo>
                  <a:lnTo>
                    <a:pt x="15949558" y="0"/>
                  </a:lnTo>
                  <a:lnTo>
                    <a:pt x="15949558" y="1729406"/>
                  </a:lnTo>
                  <a:lnTo>
                    <a:pt x="0" y="1729406"/>
                  </a:lnTo>
                  <a:close/>
                </a:path>
              </a:pathLst>
            </a:custGeom>
            <a:blipFill>
              <a:blip r:embed="rId3">
                <a:alphaModFix amt="0"/>
              </a:blip>
              <a:stretch>
                <a:fillRect t="-138152" r="-4702" b="-138152"/>
              </a:stretch>
            </a:blipFill>
          </p:spPr>
          <p:txBody>
            <a:bodyPr/>
            <a:lstStyle/>
            <a:p>
              <a:endParaRPr lang="en-US"/>
            </a:p>
          </p:txBody>
        </p:sp>
        <p:sp>
          <p:nvSpPr>
            <p:cNvPr id="5" name="TextBox 5"/>
            <p:cNvSpPr txBox="1"/>
            <p:nvPr/>
          </p:nvSpPr>
          <p:spPr>
            <a:xfrm>
              <a:off x="0" y="0"/>
              <a:ext cx="15949563" cy="1729408"/>
            </a:xfrm>
            <a:prstGeom prst="rect">
              <a:avLst/>
            </a:prstGeom>
          </p:spPr>
          <p:txBody>
            <a:bodyPr lIns="0" tIns="0" rIns="0" bIns="0" rtlCol="0" anchor="ctr"/>
            <a:lstStyle/>
            <a:p>
              <a:pPr algn="l">
                <a:lnSpc>
                  <a:spcPts val="7200"/>
                </a:lnSpc>
              </a:pPr>
              <a:r>
                <a:rPr lang="en-US" sz="6000" b="1" spc="-8">
                  <a:solidFill>
                    <a:srgbClr val="C00000"/>
                  </a:solidFill>
                  <a:latin typeface="Montserrat Bold"/>
                  <a:ea typeface="Montserrat Bold"/>
                  <a:cs typeface="Montserrat Bold"/>
                  <a:sym typeface="Montserrat Bold"/>
                </a:rPr>
                <a:t>Retail</a:t>
              </a:r>
            </a:p>
          </p:txBody>
        </p:sp>
      </p:grpSp>
      <p:grpSp>
        <p:nvGrpSpPr>
          <p:cNvPr id="6" name="Group 6"/>
          <p:cNvGrpSpPr/>
          <p:nvPr/>
        </p:nvGrpSpPr>
        <p:grpSpPr>
          <a:xfrm>
            <a:off x="2567626" y="1554547"/>
            <a:ext cx="15028069" cy="4686301"/>
            <a:chOff x="0" y="0"/>
            <a:chExt cx="20037425" cy="6248402"/>
          </a:xfrm>
        </p:grpSpPr>
        <p:sp>
          <p:nvSpPr>
            <p:cNvPr id="7" name="Freeform 7"/>
            <p:cNvSpPr/>
            <p:nvPr/>
          </p:nvSpPr>
          <p:spPr>
            <a:xfrm>
              <a:off x="0" y="0"/>
              <a:ext cx="20037427" cy="6248404"/>
            </a:xfrm>
            <a:custGeom>
              <a:avLst/>
              <a:gdLst/>
              <a:ahLst/>
              <a:cxnLst/>
              <a:rect l="l" t="t" r="r" b="b"/>
              <a:pathLst>
                <a:path w="20037427" h="6248404">
                  <a:moveTo>
                    <a:pt x="0" y="0"/>
                  </a:moveTo>
                  <a:lnTo>
                    <a:pt x="20037427" y="0"/>
                  </a:lnTo>
                  <a:lnTo>
                    <a:pt x="20037427" y="6248404"/>
                  </a:lnTo>
                  <a:lnTo>
                    <a:pt x="0" y="6248404"/>
                  </a:lnTo>
                  <a:close/>
                </a:path>
              </a:pathLst>
            </a:custGeom>
            <a:blipFill>
              <a:blip r:embed="rId3">
                <a:alphaModFix amt="0"/>
              </a:blip>
              <a:stretch>
                <a:fillRect t="-12484" b="-12484"/>
              </a:stretch>
            </a:blipFill>
          </p:spPr>
          <p:txBody>
            <a:bodyPr/>
            <a:lstStyle/>
            <a:p>
              <a:endParaRPr lang="en-US"/>
            </a:p>
          </p:txBody>
        </p:sp>
        <p:sp>
          <p:nvSpPr>
            <p:cNvPr id="8" name="TextBox 8"/>
            <p:cNvSpPr txBox="1"/>
            <p:nvPr/>
          </p:nvSpPr>
          <p:spPr>
            <a:xfrm>
              <a:off x="0" y="-57150"/>
              <a:ext cx="20037425" cy="6305552"/>
            </a:xfrm>
            <a:prstGeom prst="rect">
              <a:avLst/>
            </a:prstGeom>
          </p:spPr>
          <p:txBody>
            <a:bodyPr lIns="0" tIns="0" rIns="0" bIns="0" rtlCol="0" anchor="ctr"/>
            <a:lstStyle/>
            <a:p>
              <a:pPr marL="553784" lvl="1" indent="-276892" algn="l">
                <a:lnSpc>
                  <a:spcPts val="4284"/>
                </a:lnSpc>
                <a:buFont typeface="Arial"/>
                <a:buChar char="•"/>
              </a:pPr>
              <a:r>
                <a:rPr lang="en-US" sz="3060">
                  <a:solidFill>
                    <a:srgbClr val="000000"/>
                  </a:solidFill>
                  <a:latin typeface="Montserrat"/>
                  <a:ea typeface="Montserrat"/>
                  <a:cs typeface="Montserrat"/>
                  <a:sym typeface="Montserrat"/>
                </a:rPr>
                <a:t>Single user (freestanding)</a:t>
              </a:r>
            </a:p>
            <a:p>
              <a:pPr marL="553784" lvl="1" indent="-276892" algn="l">
                <a:lnSpc>
                  <a:spcPts val="4284"/>
                </a:lnSpc>
                <a:buFont typeface="Arial"/>
                <a:buChar char="•"/>
              </a:pPr>
              <a:r>
                <a:rPr lang="en-US" sz="3060">
                  <a:solidFill>
                    <a:srgbClr val="000000"/>
                  </a:solidFill>
                  <a:latin typeface="Montserrat"/>
                  <a:ea typeface="Montserrat"/>
                  <a:cs typeface="Montserrat"/>
                  <a:sym typeface="Montserrat"/>
                </a:rPr>
                <a:t>Credit tenants</a:t>
              </a:r>
            </a:p>
            <a:p>
              <a:pPr marL="553784" lvl="1" indent="-276892" algn="l">
                <a:lnSpc>
                  <a:spcPts val="4284"/>
                </a:lnSpc>
                <a:buFont typeface="Arial"/>
                <a:buChar char="•"/>
              </a:pPr>
              <a:r>
                <a:rPr lang="en-US" sz="3060">
                  <a:solidFill>
                    <a:srgbClr val="000000"/>
                  </a:solidFill>
                  <a:latin typeface="Montserrat"/>
                  <a:ea typeface="Montserrat"/>
                  <a:cs typeface="Montserrat"/>
                  <a:sym typeface="Montserrat"/>
                </a:rPr>
                <a:t>Big Box</a:t>
              </a:r>
            </a:p>
            <a:p>
              <a:pPr marL="553784" lvl="1" indent="-276892" algn="l">
                <a:lnSpc>
                  <a:spcPts val="4284"/>
                </a:lnSpc>
                <a:buFont typeface="Arial"/>
                <a:buChar char="•"/>
              </a:pPr>
              <a:r>
                <a:rPr lang="en-US" sz="3060">
                  <a:solidFill>
                    <a:srgbClr val="000000"/>
                  </a:solidFill>
                  <a:latin typeface="Montserrat"/>
                  <a:ea typeface="Montserrat"/>
                  <a:cs typeface="Montserrat"/>
                  <a:sym typeface="Montserrat"/>
                </a:rPr>
                <a:t>Small strip center</a:t>
              </a:r>
            </a:p>
            <a:p>
              <a:pPr marL="553784" lvl="1" indent="-276892" algn="l">
                <a:lnSpc>
                  <a:spcPts val="4284"/>
                </a:lnSpc>
                <a:buFont typeface="Arial"/>
                <a:buChar char="•"/>
              </a:pPr>
              <a:r>
                <a:rPr lang="en-US" sz="3060">
                  <a:solidFill>
                    <a:srgbClr val="000000"/>
                  </a:solidFill>
                  <a:latin typeface="Montserrat"/>
                  <a:ea typeface="Montserrat"/>
                  <a:cs typeface="Montserrat"/>
                  <a:sym typeface="Montserrat"/>
                </a:rPr>
                <a:t>Neighborhood shopping center</a:t>
              </a:r>
            </a:p>
            <a:p>
              <a:pPr marL="553784" lvl="1" indent="-276892" algn="l">
                <a:lnSpc>
                  <a:spcPts val="4284"/>
                </a:lnSpc>
                <a:buFont typeface="Arial"/>
                <a:buChar char="•"/>
              </a:pPr>
              <a:r>
                <a:rPr lang="en-US" sz="3060">
                  <a:solidFill>
                    <a:srgbClr val="000000"/>
                  </a:solidFill>
                  <a:latin typeface="Montserrat"/>
                  <a:ea typeface="Montserrat"/>
                  <a:cs typeface="Montserrat"/>
                  <a:sym typeface="Montserrat"/>
                </a:rPr>
                <a:t>Community shopping center</a:t>
              </a:r>
            </a:p>
            <a:p>
              <a:pPr marL="553784" lvl="1" indent="-276892" algn="l">
                <a:lnSpc>
                  <a:spcPts val="4284"/>
                </a:lnSpc>
                <a:buFont typeface="Arial"/>
                <a:buChar char="•"/>
              </a:pPr>
              <a:r>
                <a:rPr lang="en-US" sz="3060">
                  <a:solidFill>
                    <a:srgbClr val="000000"/>
                  </a:solidFill>
                  <a:latin typeface="Montserrat"/>
                  <a:ea typeface="Montserrat"/>
                  <a:cs typeface="Montserrat"/>
                  <a:sym typeface="Montserrat"/>
                </a:rPr>
                <a:t>Regional shopping center</a:t>
              </a:r>
            </a:p>
            <a:p>
              <a:pPr marL="553784" lvl="1" indent="-276892" algn="l">
                <a:lnSpc>
                  <a:spcPts val="4284"/>
                </a:lnSpc>
                <a:buFont typeface="Arial"/>
                <a:buChar char="•"/>
              </a:pPr>
              <a:r>
                <a:rPr lang="en-US" sz="3060">
                  <a:solidFill>
                    <a:srgbClr val="000000"/>
                  </a:solidFill>
                  <a:latin typeface="Montserrat"/>
                  <a:ea typeface="Montserrat"/>
                  <a:cs typeface="Montserrat"/>
                  <a:sym typeface="Montserrat"/>
                </a:rPr>
                <a:t>Specialty center</a:t>
              </a:r>
            </a:p>
          </p:txBody>
        </p:sp>
      </p:grpSp>
      <p:grpSp>
        <p:nvGrpSpPr>
          <p:cNvPr id="9" name="Group 9"/>
          <p:cNvGrpSpPr/>
          <p:nvPr/>
        </p:nvGrpSpPr>
        <p:grpSpPr>
          <a:xfrm>
            <a:off x="13776627" y="793017"/>
            <a:ext cx="4275551" cy="2834526"/>
            <a:chOff x="0" y="0"/>
            <a:chExt cx="6426784" cy="4260710"/>
          </a:xfrm>
        </p:grpSpPr>
        <p:sp>
          <p:nvSpPr>
            <p:cNvPr id="10" name="Freeform 10" descr="A picture containing text, sky, outdoor, road  Description automatically generated"/>
            <p:cNvSpPr/>
            <p:nvPr/>
          </p:nvSpPr>
          <p:spPr>
            <a:xfrm>
              <a:off x="0" y="0"/>
              <a:ext cx="6426738" cy="4260723"/>
            </a:xfrm>
            <a:custGeom>
              <a:avLst/>
              <a:gdLst/>
              <a:ahLst/>
              <a:cxnLst/>
              <a:rect l="l" t="t" r="r" b="b"/>
              <a:pathLst>
                <a:path w="6426738" h="4260723">
                  <a:moveTo>
                    <a:pt x="0" y="0"/>
                  </a:moveTo>
                  <a:lnTo>
                    <a:pt x="6426738" y="0"/>
                  </a:lnTo>
                  <a:lnTo>
                    <a:pt x="6426738" y="4260723"/>
                  </a:lnTo>
                  <a:lnTo>
                    <a:pt x="0" y="4260723"/>
                  </a:lnTo>
                  <a:lnTo>
                    <a:pt x="0" y="0"/>
                  </a:lnTo>
                  <a:close/>
                </a:path>
              </a:pathLst>
            </a:custGeom>
            <a:blipFill>
              <a:blip r:embed="rId4"/>
              <a:stretch>
                <a:fillRect l="-5247" r="-5247"/>
              </a:stretch>
            </a:blipFill>
          </p:spPr>
          <p:txBody>
            <a:bodyPr/>
            <a:lstStyle/>
            <a:p>
              <a:endParaRPr lang="en-US"/>
            </a:p>
          </p:txBody>
        </p:sp>
      </p:grpSp>
      <p:grpSp>
        <p:nvGrpSpPr>
          <p:cNvPr id="11" name="Group 11"/>
          <p:cNvGrpSpPr/>
          <p:nvPr/>
        </p:nvGrpSpPr>
        <p:grpSpPr>
          <a:xfrm>
            <a:off x="13322555" y="6118560"/>
            <a:ext cx="4729622" cy="2645041"/>
            <a:chOff x="0" y="0"/>
            <a:chExt cx="7109320" cy="3975887"/>
          </a:xfrm>
        </p:grpSpPr>
        <p:sp>
          <p:nvSpPr>
            <p:cNvPr id="12" name="Freeform 12" descr="A picture containing text  Description automatically generated"/>
            <p:cNvSpPr/>
            <p:nvPr/>
          </p:nvSpPr>
          <p:spPr>
            <a:xfrm>
              <a:off x="0" y="0"/>
              <a:ext cx="7109333" cy="3975862"/>
            </a:xfrm>
            <a:custGeom>
              <a:avLst/>
              <a:gdLst/>
              <a:ahLst/>
              <a:cxnLst/>
              <a:rect l="l" t="t" r="r" b="b"/>
              <a:pathLst>
                <a:path w="7109333" h="3975862">
                  <a:moveTo>
                    <a:pt x="0" y="0"/>
                  </a:moveTo>
                  <a:lnTo>
                    <a:pt x="7109333" y="0"/>
                  </a:lnTo>
                  <a:lnTo>
                    <a:pt x="7109333" y="3975862"/>
                  </a:lnTo>
                  <a:lnTo>
                    <a:pt x="0" y="3975862"/>
                  </a:lnTo>
                  <a:lnTo>
                    <a:pt x="0" y="0"/>
                  </a:lnTo>
                  <a:close/>
                </a:path>
              </a:pathLst>
            </a:custGeom>
            <a:blipFill>
              <a:blip r:embed="rId5"/>
              <a:stretch>
                <a:fillRect l="-1031" r="-1031"/>
              </a:stretch>
            </a:blipFill>
          </p:spPr>
          <p:txBody>
            <a:bodyPr/>
            <a:lstStyle/>
            <a:p>
              <a:endParaRPr lang="en-US"/>
            </a:p>
          </p:txBody>
        </p:sp>
      </p:grpSp>
      <p:grpSp>
        <p:nvGrpSpPr>
          <p:cNvPr id="13" name="Group 13"/>
          <p:cNvGrpSpPr/>
          <p:nvPr/>
        </p:nvGrpSpPr>
        <p:grpSpPr>
          <a:xfrm>
            <a:off x="13776627" y="3828290"/>
            <a:ext cx="4275551" cy="2089524"/>
            <a:chOff x="0" y="0"/>
            <a:chExt cx="6426784" cy="3140862"/>
          </a:xfrm>
        </p:grpSpPr>
        <p:sp>
          <p:nvSpPr>
            <p:cNvPr id="14" name="Freeform 14" descr="A picture containing text, sky, outdoor, road  Description automatically generated"/>
            <p:cNvSpPr/>
            <p:nvPr/>
          </p:nvSpPr>
          <p:spPr>
            <a:xfrm>
              <a:off x="0" y="0"/>
              <a:ext cx="6426835" cy="3140837"/>
            </a:xfrm>
            <a:custGeom>
              <a:avLst/>
              <a:gdLst/>
              <a:ahLst/>
              <a:cxnLst/>
              <a:rect l="l" t="t" r="r" b="b"/>
              <a:pathLst>
                <a:path w="6426835" h="3140837">
                  <a:moveTo>
                    <a:pt x="0" y="0"/>
                  </a:moveTo>
                  <a:lnTo>
                    <a:pt x="6426835" y="0"/>
                  </a:lnTo>
                  <a:lnTo>
                    <a:pt x="6426835" y="3140837"/>
                  </a:lnTo>
                  <a:lnTo>
                    <a:pt x="0" y="3140837"/>
                  </a:lnTo>
                  <a:lnTo>
                    <a:pt x="0" y="0"/>
                  </a:lnTo>
                  <a:close/>
                </a:path>
              </a:pathLst>
            </a:custGeom>
            <a:blipFill>
              <a:blip r:embed="rId6"/>
              <a:stretch>
                <a:fillRect l="-1534" r="-1533"/>
              </a:stretch>
            </a:blipFill>
          </p:spPr>
          <p:txBody>
            <a:bodyPr/>
            <a:lstStyle/>
            <a:p>
              <a:endParaRPr lang="en-US"/>
            </a:p>
          </p:txBody>
        </p:sp>
      </p:grpSp>
      <p:grpSp>
        <p:nvGrpSpPr>
          <p:cNvPr id="15" name="Group 15"/>
          <p:cNvGrpSpPr/>
          <p:nvPr/>
        </p:nvGrpSpPr>
        <p:grpSpPr>
          <a:xfrm>
            <a:off x="9793777" y="3416108"/>
            <a:ext cx="3693419" cy="2501705"/>
            <a:chOff x="0" y="0"/>
            <a:chExt cx="5551754" cy="3760432"/>
          </a:xfrm>
        </p:grpSpPr>
        <p:sp>
          <p:nvSpPr>
            <p:cNvPr id="16" name="Freeform 16" descr="A picture containing text, sky, outdoor  Description automatically generated"/>
            <p:cNvSpPr/>
            <p:nvPr/>
          </p:nvSpPr>
          <p:spPr>
            <a:xfrm>
              <a:off x="0" y="0"/>
              <a:ext cx="5551805" cy="3760470"/>
            </a:xfrm>
            <a:custGeom>
              <a:avLst/>
              <a:gdLst/>
              <a:ahLst/>
              <a:cxnLst/>
              <a:rect l="l" t="t" r="r" b="b"/>
              <a:pathLst>
                <a:path w="5551805" h="3760470">
                  <a:moveTo>
                    <a:pt x="0" y="0"/>
                  </a:moveTo>
                  <a:lnTo>
                    <a:pt x="5551805" y="0"/>
                  </a:lnTo>
                  <a:lnTo>
                    <a:pt x="5551805" y="3760470"/>
                  </a:lnTo>
                  <a:lnTo>
                    <a:pt x="0" y="3760470"/>
                  </a:lnTo>
                  <a:lnTo>
                    <a:pt x="0" y="0"/>
                  </a:lnTo>
                  <a:close/>
                </a:path>
              </a:pathLst>
            </a:custGeom>
            <a:blipFill>
              <a:blip r:embed="rId7"/>
              <a:stretch>
                <a:fillRect l="-800" r="-799" b="1"/>
              </a:stretch>
            </a:blipFill>
          </p:spPr>
          <p:txBody>
            <a:bodyPr/>
            <a:lstStyle/>
            <a:p>
              <a:endParaRPr lang="en-US"/>
            </a:p>
          </p:txBody>
        </p:sp>
      </p:grpSp>
      <p:grpSp>
        <p:nvGrpSpPr>
          <p:cNvPr id="17" name="Group 17"/>
          <p:cNvGrpSpPr/>
          <p:nvPr/>
        </p:nvGrpSpPr>
        <p:grpSpPr>
          <a:xfrm>
            <a:off x="4762030" y="6139345"/>
            <a:ext cx="3662763" cy="2645041"/>
            <a:chOff x="0" y="0"/>
            <a:chExt cx="5505673" cy="3975887"/>
          </a:xfrm>
        </p:grpSpPr>
        <p:sp>
          <p:nvSpPr>
            <p:cNvPr id="18" name="Freeform 18" descr="A picture containing text, sky, outdoor, way  Description automatically generated"/>
            <p:cNvSpPr/>
            <p:nvPr/>
          </p:nvSpPr>
          <p:spPr>
            <a:xfrm>
              <a:off x="0" y="0"/>
              <a:ext cx="5505673" cy="3975862"/>
            </a:xfrm>
            <a:custGeom>
              <a:avLst/>
              <a:gdLst/>
              <a:ahLst/>
              <a:cxnLst/>
              <a:rect l="l" t="t" r="r" b="b"/>
              <a:pathLst>
                <a:path w="5505673" h="3975862">
                  <a:moveTo>
                    <a:pt x="0" y="0"/>
                  </a:moveTo>
                  <a:lnTo>
                    <a:pt x="5505673" y="0"/>
                  </a:lnTo>
                  <a:lnTo>
                    <a:pt x="5505673" y="3975862"/>
                  </a:lnTo>
                  <a:lnTo>
                    <a:pt x="0" y="3975862"/>
                  </a:lnTo>
                  <a:lnTo>
                    <a:pt x="0" y="0"/>
                  </a:lnTo>
                  <a:close/>
                </a:path>
              </a:pathLst>
            </a:custGeom>
            <a:blipFill>
              <a:blip r:embed="rId8"/>
              <a:stretch>
                <a:fillRect t="-5460" b="-5460"/>
              </a:stretch>
            </a:blipFill>
          </p:spPr>
          <p:txBody>
            <a:bodyPr/>
            <a:lstStyle/>
            <a:p>
              <a:endParaRPr lang="en-US"/>
            </a:p>
          </p:txBody>
        </p:sp>
      </p:grpSp>
      <p:grpSp>
        <p:nvGrpSpPr>
          <p:cNvPr id="19" name="Group 19"/>
          <p:cNvGrpSpPr/>
          <p:nvPr/>
        </p:nvGrpSpPr>
        <p:grpSpPr>
          <a:xfrm>
            <a:off x="8813933" y="6139345"/>
            <a:ext cx="4250596" cy="2645041"/>
            <a:chOff x="0" y="0"/>
            <a:chExt cx="6389273" cy="3975887"/>
          </a:xfrm>
        </p:grpSpPr>
        <p:sp>
          <p:nvSpPr>
            <p:cNvPr id="20" name="Freeform 20"/>
            <p:cNvSpPr/>
            <p:nvPr/>
          </p:nvSpPr>
          <p:spPr>
            <a:xfrm>
              <a:off x="0" y="0"/>
              <a:ext cx="6389311" cy="3975862"/>
            </a:xfrm>
            <a:custGeom>
              <a:avLst/>
              <a:gdLst/>
              <a:ahLst/>
              <a:cxnLst/>
              <a:rect l="l" t="t" r="r" b="b"/>
              <a:pathLst>
                <a:path w="6389311" h="3975862">
                  <a:moveTo>
                    <a:pt x="0" y="0"/>
                  </a:moveTo>
                  <a:lnTo>
                    <a:pt x="6389311" y="0"/>
                  </a:lnTo>
                  <a:lnTo>
                    <a:pt x="6389311" y="3975862"/>
                  </a:lnTo>
                  <a:lnTo>
                    <a:pt x="0" y="3975862"/>
                  </a:lnTo>
                  <a:lnTo>
                    <a:pt x="0" y="0"/>
                  </a:lnTo>
                  <a:close/>
                </a:path>
              </a:pathLst>
            </a:custGeom>
            <a:blipFill>
              <a:blip r:embed="rId9"/>
              <a:stretch>
                <a:fillRect t="-5174" b="-5175"/>
              </a:stretch>
            </a:blipFill>
          </p:spPr>
          <p:txBody>
            <a:bodyPr/>
            <a:lstStyle/>
            <a:p>
              <a:endParaRPr lang="en-US"/>
            </a:p>
          </p:txBody>
        </p:sp>
      </p:grpSp>
      <p:grpSp>
        <p:nvGrpSpPr>
          <p:cNvPr id="21" name="Group 21"/>
          <p:cNvGrpSpPr/>
          <p:nvPr/>
        </p:nvGrpSpPr>
        <p:grpSpPr>
          <a:xfrm>
            <a:off x="7642512" y="7053224"/>
            <a:ext cx="1953700" cy="857229"/>
            <a:chOff x="0" y="0"/>
            <a:chExt cx="2936700" cy="1288542"/>
          </a:xfrm>
        </p:grpSpPr>
        <p:sp>
          <p:nvSpPr>
            <p:cNvPr id="22" name="Freeform 22"/>
            <p:cNvSpPr/>
            <p:nvPr/>
          </p:nvSpPr>
          <p:spPr>
            <a:xfrm>
              <a:off x="0" y="0"/>
              <a:ext cx="2936751" cy="1288542"/>
            </a:xfrm>
            <a:custGeom>
              <a:avLst/>
              <a:gdLst/>
              <a:ahLst/>
              <a:cxnLst/>
              <a:rect l="l" t="t" r="r" b="b"/>
              <a:pathLst>
                <a:path w="2936751" h="1288542">
                  <a:moveTo>
                    <a:pt x="0" y="322072"/>
                  </a:moveTo>
                  <a:lnTo>
                    <a:pt x="2215715" y="322072"/>
                  </a:lnTo>
                  <a:lnTo>
                    <a:pt x="2215715" y="0"/>
                  </a:lnTo>
                  <a:lnTo>
                    <a:pt x="2936751" y="644271"/>
                  </a:lnTo>
                  <a:lnTo>
                    <a:pt x="2215715" y="1288542"/>
                  </a:lnTo>
                  <a:lnTo>
                    <a:pt x="2215715" y="966343"/>
                  </a:lnTo>
                  <a:lnTo>
                    <a:pt x="0" y="966343"/>
                  </a:lnTo>
                  <a:close/>
                </a:path>
              </a:pathLst>
            </a:custGeom>
            <a:solidFill>
              <a:srgbClr val="BC1C1C"/>
            </a:solidFill>
            <a:ln w="23812" cap="sq">
              <a:solidFill>
                <a:srgbClr val="891111"/>
              </a:solidFill>
              <a:prstDash val="solid"/>
              <a:miter/>
            </a:ln>
          </p:spPr>
          <p:txBody>
            <a:bodyPr/>
            <a:lstStyle/>
            <a:p>
              <a:endParaRPr lang="en-US"/>
            </a:p>
          </p:txBody>
        </p:sp>
      </p:grpSp>
      <p:sp>
        <p:nvSpPr>
          <p:cNvPr id="23" name="Freeform 23"/>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2484882" y="397564"/>
            <a:ext cx="15028069" cy="1203198"/>
            <a:chOff x="0" y="0"/>
            <a:chExt cx="20037425" cy="1604264"/>
          </a:xfrm>
        </p:grpSpPr>
        <p:sp>
          <p:nvSpPr>
            <p:cNvPr id="4" name="Freeform 4"/>
            <p:cNvSpPr/>
            <p:nvPr/>
          </p:nvSpPr>
          <p:spPr>
            <a:xfrm>
              <a:off x="0" y="0"/>
              <a:ext cx="20037427" cy="1604270"/>
            </a:xfrm>
            <a:custGeom>
              <a:avLst/>
              <a:gdLst/>
              <a:ahLst/>
              <a:cxnLst/>
              <a:rect l="l" t="t" r="r" b="b"/>
              <a:pathLst>
                <a:path w="20037427" h="1604270">
                  <a:moveTo>
                    <a:pt x="0" y="0"/>
                  </a:moveTo>
                  <a:lnTo>
                    <a:pt x="20037427" y="0"/>
                  </a:lnTo>
                  <a:lnTo>
                    <a:pt x="20037427" y="1604270"/>
                  </a:lnTo>
                  <a:lnTo>
                    <a:pt x="0" y="1604270"/>
                  </a:lnTo>
                  <a:close/>
                </a:path>
              </a:pathLst>
            </a:custGeom>
            <a:blipFill>
              <a:blip r:embed="rId3">
                <a:alphaModFix amt="0"/>
              </a:blip>
              <a:stretch>
                <a:fillRect t="-198762" b="-187976"/>
              </a:stretch>
            </a:blipFill>
          </p:spPr>
          <p:txBody>
            <a:bodyPr/>
            <a:lstStyle/>
            <a:p>
              <a:endParaRPr lang="en-US"/>
            </a:p>
          </p:txBody>
        </p:sp>
        <p:sp>
          <p:nvSpPr>
            <p:cNvPr id="5" name="TextBox 5"/>
            <p:cNvSpPr txBox="1"/>
            <p:nvPr/>
          </p:nvSpPr>
          <p:spPr>
            <a:xfrm>
              <a:off x="0" y="0"/>
              <a:ext cx="20037425" cy="1604264"/>
            </a:xfrm>
            <a:prstGeom prst="rect">
              <a:avLst/>
            </a:prstGeom>
          </p:spPr>
          <p:txBody>
            <a:bodyPr lIns="0" tIns="0" rIns="0" bIns="0" rtlCol="0" anchor="ctr"/>
            <a:lstStyle/>
            <a:p>
              <a:pPr algn="ctr">
                <a:lnSpc>
                  <a:spcPts val="7200"/>
                </a:lnSpc>
              </a:pPr>
              <a:r>
                <a:rPr lang="en-US" sz="6000" spc="-8">
                  <a:solidFill>
                    <a:srgbClr val="000000"/>
                  </a:solidFill>
                  <a:latin typeface="Montserrat"/>
                  <a:ea typeface="Montserrat"/>
                  <a:cs typeface="Montserrat"/>
                  <a:sym typeface="Montserrat"/>
                </a:rPr>
                <a:t>Course Goal</a:t>
              </a:r>
            </a:p>
          </p:txBody>
        </p:sp>
      </p:grpSp>
      <p:grpSp>
        <p:nvGrpSpPr>
          <p:cNvPr id="6" name="Group 6"/>
          <p:cNvGrpSpPr/>
          <p:nvPr/>
        </p:nvGrpSpPr>
        <p:grpSpPr>
          <a:xfrm>
            <a:off x="2928938" y="2204180"/>
            <a:ext cx="15028069" cy="6627061"/>
            <a:chOff x="0" y="0"/>
            <a:chExt cx="20037425" cy="8836081"/>
          </a:xfrm>
        </p:grpSpPr>
        <p:sp>
          <p:nvSpPr>
            <p:cNvPr id="7" name="Freeform 7"/>
            <p:cNvSpPr/>
            <p:nvPr/>
          </p:nvSpPr>
          <p:spPr>
            <a:xfrm>
              <a:off x="0" y="0"/>
              <a:ext cx="20037427" cy="8836077"/>
            </a:xfrm>
            <a:custGeom>
              <a:avLst/>
              <a:gdLst/>
              <a:ahLst/>
              <a:cxnLst/>
              <a:rect l="l" t="t" r="r" b="b"/>
              <a:pathLst>
                <a:path w="20037427" h="8836077">
                  <a:moveTo>
                    <a:pt x="0" y="0"/>
                  </a:moveTo>
                  <a:lnTo>
                    <a:pt x="20037427" y="0"/>
                  </a:lnTo>
                  <a:lnTo>
                    <a:pt x="20037427" y="8836077"/>
                  </a:lnTo>
                  <a:lnTo>
                    <a:pt x="0" y="8836077"/>
                  </a:lnTo>
                  <a:close/>
                </a:path>
              </a:pathLst>
            </a:custGeom>
            <a:blipFill>
              <a:blip r:embed="rId4">
                <a:alphaModFix amt="0"/>
              </a:blip>
              <a:stretch>
                <a:fillRect l="-9785" r="-9785"/>
              </a:stretch>
            </a:blipFill>
          </p:spPr>
          <p:txBody>
            <a:bodyPr/>
            <a:lstStyle/>
            <a:p>
              <a:endParaRPr lang="en-US"/>
            </a:p>
          </p:txBody>
        </p:sp>
        <p:sp>
          <p:nvSpPr>
            <p:cNvPr id="8" name="TextBox 8"/>
            <p:cNvSpPr txBox="1"/>
            <p:nvPr/>
          </p:nvSpPr>
          <p:spPr>
            <a:xfrm>
              <a:off x="0" y="0"/>
              <a:ext cx="20037425" cy="8836081"/>
            </a:xfrm>
            <a:prstGeom prst="rect">
              <a:avLst/>
            </a:prstGeom>
          </p:spPr>
          <p:txBody>
            <a:bodyPr lIns="0" tIns="0" rIns="0" bIns="0" rtlCol="0" anchor="ctr"/>
            <a:lstStyle/>
            <a:p>
              <a:pPr marL="760095" lvl="1" indent="-380048" algn="l">
                <a:lnSpc>
                  <a:spcPts val="5040"/>
                </a:lnSpc>
                <a:buFont typeface="Arial"/>
                <a:buChar char="•"/>
              </a:pPr>
              <a:r>
                <a:rPr lang="en-US" sz="4200" spc="-5">
                  <a:solidFill>
                    <a:srgbClr val="000000"/>
                  </a:solidFill>
                  <a:latin typeface="Montserrat"/>
                  <a:ea typeface="Montserrat"/>
                  <a:cs typeface="Montserrat"/>
                  <a:sym typeface="Montserrat"/>
                </a:rPr>
                <a:t>Introduce the various commercial property types</a:t>
              </a:r>
            </a:p>
            <a:p>
              <a:pPr marL="760095" lvl="1" indent="-380048" algn="l">
                <a:lnSpc>
                  <a:spcPts val="5040"/>
                </a:lnSpc>
                <a:buFont typeface="Arial"/>
                <a:buChar char="•"/>
              </a:pPr>
              <a:r>
                <a:rPr lang="en-US" sz="4200" spc="-5">
                  <a:solidFill>
                    <a:srgbClr val="000000"/>
                  </a:solidFill>
                  <a:latin typeface="Montserrat"/>
                  <a:ea typeface="Montserrat"/>
                  <a:cs typeface="Montserrat"/>
                  <a:sym typeface="Montserrat"/>
                </a:rPr>
                <a:t>Review some of the similarities and differences between residential and commercial brokerage</a:t>
              </a:r>
            </a:p>
            <a:p>
              <a:pPr marL="760095" lvl="1" indent="-380048" algn="l">
                <a:lnSpc>
                  <a:spcPts val="5040"/>
                </a:lnSpc>
                <a:buFont typeface="Arial"/>
                <a:buChar char="•"/>
              </a:pPr>
              <a:r>
                <a:rPr lang="en-US" sz="4200" spc="-5">
                  <a:solidFill>
                    <a:srgbClr val="000000"/>
                  </a:solidFill>
                  <a:latin typeface="Montserrat"/>
                  <a:ea typeface="Montserrat"/>
                  <a:cs typeface="Montserrat"/>
                  <a:sym typeface="Montserrat"/>
                </a:rPr>
                <a:t>Introduce many of the concepts, terminology and tools employed by commercial agents in their business</a:t>
              </a:r>
            </a:p>
            <a:p>
              <a:pPr marL="760095" lvl="1" indent="-380048" algn="l">
                <a:lnSpc>
                  <a:spcPts val="5040"/>
                </a:lnSpc>
                <a:buFont typeface="Arial"/>
                <a:buChar char="•"/>
              </a:pPr>
              <a:r>
                <a:rPr lang="en-US" sz="4200" spc="-5">
                  <a:solidFill>
                    <a:srgbClr val="000000"/>
                  </a:solidFill>
                  <a:latin typeface="Montserrat"/>
                  <a:ea typeface="Montserrat"/>
                  <a:cs typeface="Montserrat"/>
                  <a:sym typeface="Montserrat"/>
                </a:rPr>
                <a:t>Provide additional resources for those of you who are interested in pursuing a career in commercial real estate </a:t>
              </a:r>
            </a:p>
          </p:txBody>
        </p:sp>
      </p:grpSp>
      <p:sp>
        <p:nvSpPr>
          <p:cNvPr id="9" name="Freeform 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3020378" y="1845069"/>
            <a:ext cx="7518698" cy="638175"/>
          </a:xfrm>
          <a:prstGeom prst="rect">
            <a:avLst/>
          </a:prstGeom>
        </p:spPr>
        <p:txBody>
          <a:bodyPr lIns="0" tIns="0" rIns="0" bIns="0" rtlCol="0" anchor="t">
            <a:spAutoFit/>
          </a:bodyPr>
          <a:lstStyle/>
          <a:p>
            <a:pPr algn="l">
              <a:lnSpc>
                <a:spcPts val="5040"/>
              </a:lnSpc>
            </a:pPr>
            <a:r>
              <a:rPr lang="en-US" sz="4200" b="1" spc="-5">
                <a:solidFill>
                  <a:srgbClr val="C00000"/>
                </a:solidFill>
                <a:latin typeface="Montserrat Bold"/>
                <a:ea typeface="Montserrat Bold"/>
                <a:cs typeface="Montserrat Bold"/>
                <a:sym typeface="Montserrat Bold"/>
              </a:rPr>
              <a:t>This course is designed to: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4365269" y="603609"/>
            <a:ext cx="10901462" cy="638175"/>
          </a:xfrm>
          <a:prstGeom prst="rect">
            <a:avLst/>
          </a:prstGeom>
        </p:spPr>
        <p:txBody>
          <a:bodyPr lIns="0" tIns="0" rIns="0" bIns="0" rtlCol="0" anchor="t">
            <a:spAutoFit/>
          </a:bodyPr>
          <a:lstStyle/>
          <a:p>
            <a:pPr algn="l">
              <a:lnSpc>
                <a:spcPts val="5040"/>
              </a:lnSpc>
            </a:pPr>
            <a:r>
              <a:rPr lang="en-US" sz="4200" b="1" spc="-5">
                <a:solidFill>
                  <a:srgbClr val="C00000"/>
                </a:solidFill>
                <a:latin typeface="Montserrat Bold"/>
                <a:ea typeface="Montserrat Bold"/>
                <a:cs typeface="Montserrat Bold"/>
                <a:sym typeface="Montserrat Bold"/>
              </a:rPr>
              <a:t>Key Factors Considered by Retail Users</a:t>
            </a:r>
          </a:p>
        </p:txBody>
      </p:sp>
      <p:sp>
        <p:nvSpPr>
          <p:cNvPr id="4" name="TextBox 4"/>
          <p:cNvSpPr txBox="1"/>
          <p:nvPr/>
        </p:nvSpPr>
        <p:spPr>
          <a:xfrm>
            <a:off x="3442802" y="1971818"/>
            <a:ext cx="6908035" cy="4886325"/>
          </a:xfrm>
          <a:prstGeom prst="rect">
            <a:avLst/>
          </a:prstGeom>
        </p:spPr>
        <p:txBody>
          <a:bodyPr lIns="0" tIns="0" rIns="0" bIns="0" rtlCol="0" anchor="t">
            <a:spAutoFit/>
          </a:bodyP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Price (total after NNN)</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Location (trade area)</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Space Configuration</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Traffic</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Visibility</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Demographics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Co-tenants</a:t>
            </a:r>
          </a:p>
          <a:p>
            <a:pPr marL="651510" lvl="1" indent="-325755" algn="l">
              <a:lnSpc>
                <a:spcPts val="4320"/>
              </a:lnSpc>
            </a:pPr>
            <a:endParaRPr lang="en-US" sz="3600" spc="-5">
              <a:solidFill>
                <a:srgbClr val="000000"/>
              </a:solidFill>
              <a:latin typeface="Montserrat"/>
              <a:ea typeface="Montserrat"/>
              <a:cs typeface="Montserrat"/>
              <a:sym typeface="Montserrat"/>
            </a:endParaRPr>
          </a:p>
          <a:p>
            <a:pPr marL="651510" lvl="1" indent="-325755" algn="l">
              <a:lnSpc>
                <a:spcPts val="4320"/>
              </a:lnSpc>
            </a:pPr>
            <a:endParaRPr lang="en-US" sz="3600" spc="-5">
              <a:solidFill>
                <a:srgbClr val="000000"/>
              </a:solidFill>
              <a:latin typeface="Montserrat"/>
              <a:ea typeface="Montserrat"/>
              <a:cs typeface="Montserrat"/>
              <a:sym typeface="Montserrat"/>
            </a:endParaRPr>
          </a:p>
        </p:txBody>
      </p:sp>
      <p:sp>
        <p:nvSpPr>
          <p:cNvPr id="5" name="TextBox 5"/>
          <p:cNvSpPr txBox="1"/>
          <p:nvPr/>
        </p:nvSpPr>
        <p:spPr>
          <a:xfrm>
            <a:off x="9378315" y="1971818"/>
            <a:ext cx="7389495" cy="2714625"/>
          </a:xfrm>
          <a:prstGeom prst="rect">
            <a:avLst/>
          </a:prstGeom>
        </p:spPr>
        <p:txBody>
          <a:bodyPr lIns="0" tIns="0" rIns="0" bIns="0" rtlCol="0" anchor="t">
            <a:spAutoFit/>
          </a:bodyP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Ingress/Egress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Location of Competitors (and symbiotic retailers)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Parking</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Zoning</a:t>
            </a:r>
          </a:p>
        </p:txBody>
      </p:sp>
      <p:sp>
        <p:nvSpPr>
          <p:cNvPr id="6" name="Freeform 6"/>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6739719" y="603380"/>
            <a:ext cx="7606705" cy="638175"/>
          </a:xfrm>
          <a:prstGeom prst="rect">
            <a:avLst/>
          </a:prstGeom>
        </p:spPr>
        <p:txBody>
          <a:bodyPr lIns="0" tIns="0" rIns="0" bIns="0" rtlCol="0" anchor="t">
            <a:spAutoFit/>
          </a:bodyPr>
          <a:lstStyle/>
          <a:p>
            <a:pPr algn="l">
              <a:lnSpc>
                <a:spcPts val="5040"/>
              </a:lnSpc>
            </a:pPr>
            <a:r>
              <a:rPr lang="en-US" sz="4200" b="1" spc="-5">
                <a:solidFill>
                  <a:srgbClr val="C00000"/>
                </a:solidFill>
                <a:latin typeface="Montserrat Bold"/>
                <a:ea typeface="Montserrat Bold"/>
                <a:cs typeface="Montserrat Bold"/>
                <a:sym typeface="Montserrat Bold"/>
              </a:rPr>
              <a:t>Important info for Retailers</a:t>
            </a:r>
          </a:p>
        </p:txBody>
      </p:sp>
      <p:grpSp>
        <p:nvGrpSpPr>
          <p:cNvPr id="4" name="Group 4"/>
          <p:cNvGrpSpPr/>
          <p:nvPr/>
        </p:nvGrpSpPr>
        <p:grpSpPr>
          <a:xfrm>
            <a:off x="2447925" y="1629232"/>
            <a:ext cx="7680817" cy="3602222"/>
            <a:chOff x="0" y="0"/>
            <a:chExt cx="10241090" cy="4802962"/>
          </a:xfrm>
        </p:grpSpPr>
        <p:sp>
          <p:nvSpPr>
            <p:cNvPr id="5" name="Freeform 5" descr="A picture containing text  Description automatically generated"/>
            <p:cNvSpPr/>
            <p:nvPr/>
          </p:nvSpPr>
          <p:spPr>
            <a:xfrm>
              <a:off x="0" y="0"/>
              <a:ext cx="10241026" cy="4803013"/>
            </a:xfrm>
            <a:custGeom>
              <a:avLst/>
              <a:gdLst/>
              <a:ahLst/>
              <a:cxnLst/>
              <a:rect l="l" t="t" r="r" b="b"/>
              <a:pathLst>
                <a:path w="10241026" h="4803013">
                  <a:moveTo>
                    <a:pt x="0" y="0"/>
                  </a:moveTo>
                  <a:lnTo>
                    <a:pt x="10241026" y="0"/>
                  </a:lnTo>
                  <a:lnTo>
                    <a:pt x="10241026" y="4803013"/>
                  </a:lnTo>
                  <a:lnTo>
                    <a:pt x="0" y="4803013"/>
                  </a:lnTo>
                  <a:lnTo>
                    <a:pt x="0" y="0"/>
                  </a:lnTo>
                  <a:close/>
                </a:path>
              </a:pathLst>
            </a:custGeom>
            <a:blipFill>
              <a:blip r:embed="rId3"/>
              <a:stretch>
                <a:fillRect l="-1020" r="-1021" b="1"/>
              </a:stretch>
            </a:blipFill>
          </p:spPr>
          <p:txBody>
            <a:bodyPr/>
            <a:lstStyle/>
            <a:p>
              <a:endParaRPr lang="en-US"/>
            </a:p>
          </p:txBody>
        </p:sp>
      </p:grpSp>
      <p:grpSp>
        <p:nvGrpSpPr>
          <p:cNvPr id="6" name="Group 6"/>
          <p:cNvGrpSpPr/>
          <p:nvPr/>
        </p:nvGrpSpPr>
        <p:grpSpPr>
          <a:xfrm>
            <a:off x="11666525" y="1629232"/>
            <a:ext cx="4928616" cy="6334125"/>
            <a:chOff x="0" y="0"/>
            <a:chExt cx="6571488" cy="8445500"/>
          </a:xfrm>
        </p:grpSpPr>
        <p:sp>
          <p:nvSpPr>
            <p:cNvPr id="7" name="Freeform 7" descr="A picture containing map  Description automatically generated"/>
            <p:cNvSpPr/>
            <p:nvPr/>
          </p:nvSpPr>
          <p:spPr>
            <a:xfrm>
              <a:off x="0" y="0"/>
              <a:ext cx="6571488" cy="8445500"/>
            </a:xfrm>
            <a:custGeom>
              <a:avLst/>
              <a:gdLst/>
              <a:ahLst/>
              <a:cxnLst/>
              <a:rect l="l" t="t" r="r" b="b"/>
              <a:pathLst>
                <a:path w="6571488" h="8445500">
                  <a:moveTo>
                    <a:pt x="0" y="0"/>
                  </a:moveTo>
                  <a:lnTo>
                    <a:pt x="6571488" y="0"/>
                  </a:lnTo>
                  <a:lnTo>
                    <a:pt x="6571488" y="8445500"/>
                  </a:lnTo>
                  <a:lnTo>
                    <a:pt x="0" y="8445500"/>
                  </a:lnTo>
                  <a:lnTo>
                    <a:pt x="0" y="0"/>
                  </a:lnTo>
                  <a:close/>
                </a:path>
              </a:pathLst>
            </a:custGeom>
            <a:blipFill>
              <a:blip r:embed="rId4"/>
              <a:stretch>
                <a:fillRect t="-308" b="-308"/>
              </a:stretch>
            </a:blipFill>
          </p:spPr>
          <p:txBody>
            <a:bodyPr/>
            <a:lstStyle/>
            <a:p>
              <a:endParaRPr lang="en-US"/>
            </a:p>
          </p:txBody>
        </p:sp>
      </p:grpSp>
      <p:sp>
        <p:nvSpPr>
          <p:cNvPr id="8" name="TextBox 8"/>
          <p:cNvSpPr txBox="1"/>
          <p:nvPr/>
        </p:nvSpPr>
        <p:spPr>
          <a:xfrm>
            <a:off x="12582329" y="8109852"/>
            <a:ext cx="2875298" cy="409575"/>
          </a:xfrm>
          <a:prstGeom prst="rect">
            <a:avLst/>
          </a:prstGeom>
        </p:spPr>
        <p:txBody>
          <a:bodyPr lIns="0" tIns="0" rIns="0" bIns="0" rtlCol="0" anchor="t">
            <a:spAutoFit/>
          </a:bodyPr>
          <a:lstStyle/>
          <a:p>
            <a:pPr algn="l">
              <a:lnSpc>
                <a:spcPts val="3240"/>
              </a:lnSpc>
            </a:pPr>
            <a:r>
              <a:rPr lang="en-US" sz="2700" spc="-3">
                <a:solidFill>
                  <a:srgbClr val="000000"/>
                </a:solidFill>
                <a:latin typeface="Montserrat"/>
                <a:ea typeface="Montserrat"/>
                <a:cs typeface="Montserrat"/>
                <a:sym typeface="Montserrat"/>
              </a:rPr>
              <a:t>Demographics</a:t>
            </a:r>
          </a:p>
        </p:txBody>
      </p:sp>
      <p:sp>
        <p:nvSpPr>
          <p:cNvPr id="9" name="TextBox 9"/>
          <p:cNvSpPr txBox="1"/>
          <p:nvPr/>
        </p:nvSpPr>
        <p:spPr>
          <a:xfrm>
            <a:off x="3969828" y="5413696"/>
            <a:ext cx="5174172" cy="409575"/>
          </a:xfrm>
          <a:prstGeom prst="rect">
            <a:avLst/>
          </a:prstGeom>
        </p:spPr>
        <p:txBody>
          <a:bodyPr lIns="0" tIns="0" rIns="0" bIns="0" rtlCol="0" anchor="t">
            <a:spAutoFit/>
          </a:bodyPr>
          <a:lstStyle/>
          <a:p>
            <a:pPr algn="l">
              <a:lnSpc>
                <a:spcPts val="3240"/>
              </a:lnSpc>
            </a:pPr>
            <a:r>
              <a:rPr lang="en-US" sz="2700" spc="-3">
                <a:solidFill>
                  <a:srgbClr val="000000"/>
                </a:solidFill>
                <a:latin typeface="Montserrat"/>
                <a:ea typeface="Montserrat"/>
                <a:cs typeface="Montserrat"/>
                <a:sym typeface="Montserrat"/>
              </a:rPr>
              <a:t>Current Aerial Photography</a:t>
            </a:r>
          </a:p>
        </p:txBody>
      </p:sp>
      <p:grpSp>
        <p:nvGrpSpPr>
          <p:cNvPr id="10" name="Group 10"/>
          <p:cNvGrpSpPr/>
          <p:nvPr/>
        </p:nvGrpSpPr>
        <p:grpSpPr>
          <a:xfrm>
            <a:off x="4873247" y="6005512"/>
            <a:ext cx="5255485" cy="3447374"/>
            <a:chOff x="0" y="0"/>
            <a:chExt cx="7007314" cy="4596498"/>
          </a:xfrm>
        </p:grpSpPr>
        <p:sp>
          <p:nvSpPr>
            <p:cNvPr id="11" name="Freeform 11" descr="Map  Description automatically generated"/>
            <p:cNvSpPr/>
            <p:nvPr/>
          </p:nvSpPr>
          <p:spPr>
            <a:xfrm>
              <a:off x="0" y="0"/>
              <a:ext cx="7007352" cy="4596511"/>
            </a:xfrm>
            <a:custGeom>
              <a:avLst/>
              <a:gdLst/>
              <a:ahLst/>
              <a:cxnLst/>
              <a:rect l="l" t="t" r="r" b="b"/>
              <a:pathLst>
                <a:path w="7007352" h="4596511">
                  <a:moveTo>
                    <a:pt x="0" y="0"/>
                  </a:moveTo>
                  <a:lnTo>
                    <a:pt x="7007352" y="0"/>
                  </a:lnTo>
                  <a:lnTo>
                    <a:pt x="7007352" y="4596511"/>
                  </a:lnTo>
                  <a:lnTo>
                    <a:pt x="0" y="4596511"/>
                  </a:lnTo>
                  <a:lnTo>
                    <a:pt x="0" y="0"/>
                  </a:lnTo>
                  <a:close/>
                </a:path>
              </a:pathLst>
            </a:custGeom>
            <a:blipFill>
              <a:blip r:embed="rId5"/>
              <a:stretch>
                <a:fillRect l="-692" r="-691"/>
              </a:stretch>
            </a:blipFill>
          </p:spPr>
          <p:txBody>
            <a:bodyPr/>
            <a:lstStyle/>
            <a:p>
              <a:endParaRPr lang="en-US"/>
            </a:p>
          </p:txBody>
        </p:sp>
      </p:grpSp>
      <p:sp>
        <p:nvSpPr>
          <p:cNvPr id="12" name="TextBox 12"/>
          <p:cNvSpPr txBox="1"/>
          <p:nvPr/>
        </p:nvSpPr>
        <p:spPr>
          <a:xfrm>
            <a:off x="6465446" y="9508341"/>
            <a:ext cx="3839077" cy="409575"/>
          </a:xfrm>
          <a:prstGeom prst="rect">
            <a:avLst/>
          </a:prstGeom>
        </p:spPr>
        <p:txBody>
          <a:bodyPr lIns="0" tIns="0" rIns="0" bIns="0" rtlCol="0" anchor="t">
            <a:spAutoFit/>
          </a:bodyPr>
          <a:lstStyle/>
          <a:p>
            <a:pPr algn="l">
              <a:lnSpc>
                <a:spcPts val="3240"/>
              </a:lnSpc>
            </a:pPr>
            <a:r>
              <a:rPr lang="en-US" sz="2700" spc="-3">
                <a:solidFill>
                  <a:srgbClr val="000000"/>
                </a:solidFill>
                <a:latin typeface="Montserrat"/>
                <a:ea typeface="Montserrat"/>
                <a:cs typeface="Montserrat"/>
                <a:sym typeface="Montserrat"/>
              </a:rPr>
              <a:t>Traffic Counts</a:t>
            </a:r>
          </a:p>
        </p:txBody>
      </p:sp>
      <p:sp>
        <p:nvSpPr>
          <p:cNvPr id="13" name="Freeform 13"/>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4543730" y="595141"/>
            <a:ext cx="12292112" cy="819150"/>
          </a:xfrm>
          <a:prstGeom prst="rect">
            <a:avLst/>
          </a:prstGeom>
        </p:spPr>
        <p:txBody>
          <a:bodyPr lIns="0" tIns="0" rIns="0" bIns="0" rtlCol="0" anchor="t">
            <a:spAutoFit/>
          </a:bodyPr>
          <a:lstStyle/>
          <a:p>
            <a:pPr algn="l">
              <a:lnSpc>
                <a:spcPts val="6480"/>
              </a:lnSpc>
            </a:pPr>
            <a:r>
              <a:rPr lang="en-US" sz="5400" b="1" spc="-7">
                <a:solidFill>
                  <a:srgbClr val="C00000"/>
                </a:solidFill>
                <a:latin typeface="Montserrat Bold"/>
                <a:ea typeface="Montserrat Bold"/>
                <a:cs typeface="Montserrat Bold"/>
                <a:sym typeface="Montserrat Bold"/>
              </a:rPr>
              <a:t>Retail – Professional Development</a:t>
            </a:r>
          </a:p>
        </p:txBody>
      </p:sp>
      <p:sp>
        <p:nvSpPr>
          <p:cNvPr id="4" name="TextBox 4"/>
          <p:cNvSpPr txBox="1"/>
          <p:nvPr/>
        </p:nvSpPr>
        <p:spPr>
          <a:xfrm>
            <a:off x="2841569" y="5107398"/>
            <a:ext cx="12604861" cy="3258821"/>
          </a:xfrm>
          <a:prstGeom prst="rect">
            <a:avLst/>
          </a:prstGeom>
        </p:spPr>
        <p:txBody>
          <a:bodyPr lIns="0" tIns="0" rIns="0" bIns="0" rtlCol="0" anchor="t">
            <a:spAutoFit/>
          </a:bodyPr>
          <a:lstStyle/>
          <a:p>
            <a:pPr algn="l">
              <a:lnSpc>
                <a:spcPts val="5179"/>
              </a:lnSpc>
            </a:pPr>
            <a:r>
              <a:rPr lang="en-US" sz="3699">
                <a:solidFill>
                  <a:srgbClr val="000000"/>
                </a:solidFill>
                <a:latin typeface="Montserrat"/>
                <a:ea typeface="Montserrat"/>
                <a:cs typeface="Montserrat"/>
                <a:sym typeface="Montserrat"/>
              </a:rPr>
              <a:t>The member organization for industry advancement, ICSC promotes and elevates the marketplaces and spaces where people shop, dine, work, play and gather as foundational and vital ingredients of communities and economies.</a:t>
            </a:r>
          </a:p>
        </p:txBody>
      </p:sp>
      <p:sp>
        <p:nvSpPr>
          <p:cNvPr id="5" name="TextBox 5"/>
          <p:cNvSpPr txBox="1"/>
          <p:nvPr/>
        </p:nvSpPr>
        <p:spPr>
          <a:xfrm>
            <a:off x="2841569" y="8528144"/>
            <a:ext cx="4745244" cy="542925"/>
          </a:xfrm>
          <a:prstGeom prst="rect">
            <a:avLst/>
          </a:prstGeom>
        </p:spPr>
        <p:txBody>
          <a:bodyPr lIns="0" tIns="0" rIns="0" bIns="0" rtlCol="0" anchor="t">
            <a:spAutoFit/>
          </a:bodyPr>
          <a:lstStyle/>
          <a:p>
            <a:pPr algn="l">
              <a:lnSpc>
                <a:spcPts val="4320"/>
              </a:lnSpc>
            </a:pPr>
            <a:r>
              <a:rPr lang="en-US" sz="3600" b="1" spc="-5">
                <a:solidFill>
                  <a:srgbClr val="000000"/>
                </a:solidFill>
                <a:latin typeface="Montserrat Bold"/>
                <a:ea typeface="Montserrat Bold"/>
                <a:cs typeface="Montserrat Bold"/>
                <a:sym typeface="Montserrat Bold"/>
              </a:rPr>
              <a:t>www.icsc.com</a:t>
            </a:r>
          </a:p>
        </p:txBody>
      </p:sp>
      <p:grpSp>
        <p:nvGrpSpPr>
          <p:cNvPr id="6" name="Group 6"/>
          <p:cNvGrpSpPr/>
          <p:nvPr/>
        </p:nvGrpSpPr>
        <p:grpSpPr>
          <a:xfrm>
            <a:off x="2841569" y="1920781"/>
            <a:ext cx="4519632" cy="1978543"/>
            <a:chOff x="0" y="0"/>
            <a:chExt cx="6026175" cy="2638057"/>
          </a:xfrm>
        </p:grpSpPr>
        <p:sp>
          <p:nvSpPr>
            <p:cNvPr id="7" name="Freeform 7" descr="Logo  Description automatically generated"/>
            <p:cNvSpPr/>
            <p:nvPr/>
          </p:nvSpPr>
          <p:spPr>
            <a:xfrm>
              <a:off x="0" y="0"/>
              <a:ext cx="6026150" cy="2638044"/>
            </a:xfrm>
            <a:custGeom>
              <a:avLst/>
              <a:gdLst/>
              <a:ahLst/>
              <a:cxnLst/>
              <a:rect l="l" t="t" r="r" b="b"/>
              <a:pathLst>
                <a:path w="6026150" h="2638044">
                  <a:moveTo>
                    <a:pt x="0" y="0"/>
                  </a:moveTo>
                  <a:lnTo>
                    <a:pt x="6026150" y="0"/>
                  </a:lnTo>
                  <a:lnTo>
                    <a:pt x="6026150" y="2638044"/>
                  </a:lnTo>
                  <a:lnTo>
                    <a:pt x="0" y="2638044"/>
                  </a:lnTo>
                  <a:lnTo>
                    <a:pt x="0" y="0"/>
                  </a:lnTo>
                  <a:close/>
                </a:path>
              </a:pathLst>
            </a:custGeom>
            <a:blipFill>
              <a:blip r:embed="rId3"/>
              <a:stretch>
                <a:fillRect/>
              </a:stretch>
            </a:blipFill>
          </p:spPr>
          <p:txBody>
            <a:bodyPr/>
            <a:lstStyle/>
            <a:p>
              <a:endParaRPr lang="en-US"/>
            </a:p>
          </p:txBody>
        </p:sp>
      </p:grpSp>
      <p:sp>
        <p:nvSpPr>
          <p:cNvPr id="8" name="TextBox 8"/>
          <p:cNvSpPr txBox="1"/>
          <p:nvPr/>
        </p:nvSpPr>
        <p:spPr>
          <a:xfrm>
            <a:off x="2841569" y="4064925"/>
            <a:ext cx="12076807" cy="638175"/>
          </a:xfrm>
          <a:prstGeom prst="rect">
            <a:avLst/>
          </a:prstGeom>
        </p:spPr>
        <p:txBody>
          <a:bodyPr lIns="0" tIns="0" rIns="0" bIns="0" rtlCol="0" anchor="t">
            <a:spAutoFit/>
          </a:bodyPr>
          <a:lstStyle/>
          <a:p>
            <a:pPr algn="ctr">
              <a:lnSpc>
                <a:spcPts val="5040"/>
              </a:lnSpc>
            </a:pPr>
            <a:r>
              <a:rPr lang="en-US" sz="4200" b="1">
                <a:solidFill>
                  <a:srgbClr val="0070C0"/>
                </a:solidFill>
                <a:latin typeface="Montserrat Bold"/>
                <a:ea typeface="Montserrat Bold"/>
                <a:cs typeface="Montserrat Bold"/>
                <a:sym typeface="Montserrat Bold"/>
              </a:rPr>
              <a:t> International Council of Shopping Centers</a:t>
            </a:r>
            <a:r>
              <a:rPr lang="en-US" sz="4200" b="1">
                <a:solidFill>
                  <a:srgbClr val="CFD8DC"/>
                </a:solidFill>
                <a:latin typeface="Montserrat Bold"/>
                <a:ea typeface="Montserrat Bold"/>
                <a:cs typeface="Montserrat Bold"/>
                <a:sym typeface="Montserrat Bold"/>
              </a:rPr>
              <a:t>.</a:t>
            </a:r>
          </a:p>
        </p:txBody>
      </p:sp>
      <p:sp>
        <p:nvSpPr>
          <p:cNvPr id="9" name="Freeform 9"/>
          <p:cNvSpPr/>
          <p:nvPr/>
        </p:nvSpPr>
        <p:spPr>
          <a:xfrm>
            <a:off x="15396524"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701586" y="296551"/>
            <a:ext cx="12524708" cy="1297056"/>
            <a:chOff x="0" y="0"/>
            <a:chExt cx="16699611" cy="1729408"/>
          </a:xfrm>
        </p:grpSpPr>
        <p:sp>
          <p:nvSpPr>
            <p:cNvPr id="4" name="Freeform 4"/>
            <p:cNvSpPr/>
            <p:nvPr/>
          </p:nvSpPr>
          <p:spPr>
            <a:xfrm>
              <a:off x="0" y="0"/>
              <a:ext cx="16699605" cy="1729406"/>
            </a:xfrm>
            <a:custGeom>
              <a:avLst/>
              <a:gdLst/>
              <a:ahLst/>
              <a:cxnLst/>
              <a:rect l="l" t="t" r="r" b="b"/>
              <a:pathLst>
                <a:path w="16699605" h="1729406">
                  <a:moveTo>
                    <a:pt x="0" y="0"/>
                  </a:moveTo>
                  <a:lnTo>
                    <a:pt x="16699605" y="0"/>
                  </a:lnTo>
                  <a:lnTo>
                    <a:pt x="16699605" y="1729406"/>
                  </a:lnTo>
                  <a:lnTo>
                    <a:pt x="0" y="1729406"/>
                  </a:lnTo>
                  <a:close/>
                </a:path>
              </a:pathLst>
            </a:custGeom>
            <a:blipFill>
              <a:blip r:embed="rId3">
                <a:alphaModFix amt="0"/>
              </a:blip>
              <a:stretch>
                <a:fillRect t="-138152" b="-138152"/>
              </a:stretch>
            </a:blipFill>
          </p:spPr>
          <p:txBody>
            <a:bodyPr/>
            <a:lstStyle/>
            <a:p>
              <a:endParaRPr lang="en-US"/>
            </a:p>
          </p:txBody>
        </p:sp>
        <p:sp>
          <p:nvSpPr>
            <p:cNvPr id="5" name="TextBox 5"/>
            <p:cNvSpPr txBox="1"/>
            <p:nvPr/>
          </p:nvSpPr>
          <p:spPr>
            <a:xfrm>
              <a:off x="0" y="0"/>
              <a:ext cx="16699611" cy="1729408"/>
            </a:xfrm>
            <a:prstGeom prst="rect">
              <a:avLst/>
            </a:prstGeom>
          </p:spPr>
          <p:txBody>
            <a:bodyPr lIns="0" tIns="0" rIns="0" bIns="0" rtlCol="0" anchor="ctr"/>
            <a:lstStyle/>
            <a:p>
              <a:pPr algn="ctr">
                <a:lnSpc>
                  <a:spcPts val="7200"/>
                </a:lnSpc>
              </a:pPr>
              <a:r>
                <a:rPr lang="en-US" sz="6000" b="1" spc="-8">
                  <a:solidFill>
                    <a:srgbClr val="C00000"/>
                  </a:solidFill>
                  <a:latin typeface="Montserrat Bold"/>
                  <a:ea typeface="Montserrat Bold"/>
                  <a:cs typeface="Montserrat Bold"/>
                  <a:sym typeface="Montserrat Bold"/>
                </a:rPr>
                <a:t>Vacant (Unimproved) Land</a:t>
              </a:r>
            </a:p>
          </p:txBody>
        </p:sp>
      </p:grpSp>
      <p:grpSp>
        <p:nvGrpSpPr>
          <p:cNvPr id="6" name="Group 6"/>
          <p:cNvGrpSpPr/>
          <p:nvPr/>
        </p:nvGrpSpPr>
        <p:grpSpPr>
          <a:xfrm>
            <a:off x="2980344" y="2887332"/>
            <a:ext cx="15028069" cy="4686302"/>
            <a:chOff x="0" y="0"/>
            <a:chExt cx="20037425" cy="6248402"/>
          </a:xfrm>
        </p:grpSpPr>
        <p:sp>
          <p:nvSpPr>
            <p:cNvPr id="7" name="Freeform 7"/>
            <p:cNvSpPr/>
            <p:nvPr/>
          </p:nvSpPr>
          <p:spPr>
            <a:xfrm>
              <a:off x="0" y="0"/>
              <a:ext cx="20037427" cy="6248404"/>
            </a:xfrm>
            <a:custGeom>
              <a:avLst/>
              <a:gdLst/>
              <a:ahLst/>
              <a:cxnLst/>
              <a:rect l="l" t="t" r="r" b="b"/>
              <a:pathLst>
                <a:path w="20037427" h="6248404">
                  <a:moveTo>
                    <a:pt x="0" y="0"/>
                  </a:moveTo>
                  <a:lnTo>
                    <a:pt x="20037427" y="0"/>
                  </a:lnTo>
                  <a:lnTo>
                    <a:pt x="20037427" y="6248404"/>
                  </a:lnTo>
                  <a:lnTo>
                    <a:pt x="0" y="6248404"/>
                  </a:lnTo>
                  <a:close/>
                </a:path>
              </a:pathLst>
            </a:custGeom>
            <a:blipFill>
              <a:blip r:embed="rId3">
                <a:alphaModFix amt="0"/>
              </a:blip>
              <a:stretch>
                <a:fillRect t="-12484" b="-12484"/>
              </a:stretch>
            </a:blipFill>
          </p:spPr>
          <p:txBody>
            <a:bodyPr/>
            <a:lstStyle/>
            <a:p>
              <a:endParaRPr lang="en-US"/>
            </a:p>
          </p:txBody>
        </p:sp>
        <p:sp>
          <p:nvSpPr>
            <p:cNvPr id="8" name="TextBox 8"/>
            <p:cNvSpPr txBox="1"/>
            <p:nvPr/>
          </p:nvSpPr>
          <p:spPr>
            <a:xfrm>
              <a:off x="0" y="0"/>
              <a:ext cx="20037425" cy="6248402"/>
            </a:xfrm>
            <a:prstGeom prst="rect">
              <a:avLst/>
            </a:prstGeom>
          </p:spPr>
          <p:txBody>
            <a:bodyPr lIns="0" tIns="0" rIns="0" bIns="0" rtlCol="0" anchor="ct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Be Zoned for the Intended Use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Have Utilities Available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Have Accessibility</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Have Suitable Soils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Be “Developable” because of Soils, Environmental Issues, Local Issues, and Archaeological Issues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Have Needed Amenities Nearby</a:t>
              </a:r>
            </a:p>
          </p:txBody>
        </p:sp>
      </p:grpSp>
      <p:sp>
        <p:nvSpPr>
          <p:cNvPr id="9" name="TextBox 9"/>
          <p:cNvSpPr txBox="1"/>
          <p:nvPr/>
        </p:nvSpPr>
        <p:spPr>
          <a:xfrm>
            <a:off x="6242371" y="9001125"/>
            <a:ext cx="3146384" cy="409575"/>
          </a:xfrm>
          <a:prstGeom prst="rect">
            <a:avLst/>
          </a:prstGeom>
        </p:spPr>
        <p:txBody>
          <a:bodyPr lIns="0" tIns="0" rIns="0" bIns="0" rtlCol="0" anchor="t">
            <a:spAutoFit/>
          </a:bodyPr>
          <a:lstStyle/>
          <a:p>
            <a:pPr algn="l">
              <a:lnSpc>
                <a:spcPts val="3240"/>
              </a:lnSpc>
            </a:pPr>
            <a:r>
              <a:rPr lang="en-US" sz="2700" spc="-3">
                <a:solidFill>
                  <a:srgbClr val="000000"/>
                </a:solidFill>
                <a:latin typeface="Montserrat"/>
                <a:ea typeface="Montserrat"/>
                <a:cs typeface="Montserrat"/>
                <a:sym typeface="Montserrat"/>
              </a:rPr>
              <a:t>www.rliland.com </a:t>
            </a:r>
          </a:p>
        </p:txBody>
      </p:sp>
      <p:grpSp>
        <p:nvGrpSpPr>
          <p:cNvPr id="10" name="Group 10"/>
          <p:cNvGrpSpPr/>
          <p:nvPr/>
        </p:nvGrpSpPr>
        <p:grpSpPr>
          <a:xfrm>
            <a:off x="6242371" y="7726034"/>
            <a:ext cx="3721570" cy="1023023"/>
            <a:chOff x="0" y="0"/>
            <a:chExt cx="4962093" cy="1364031"/>
          </a:xfrm>
        </p:grpSpPr>
        <p:sp>
          <p:nvSpPr>
            <p:cNvPr id="11" name="Freeform 11" descr="A picture containing icon  Description automatically generated"/>
            <p:cNvSpPr/>
            <p:nvPr/>
          </p:nvSpPr>
          <p:spPr>
            <a:xfrm>
              <a:off x="0" y="0"/>
              <a:ext cx="4962144" cy="1363980"/>
            </a:xfrm>
            <a:custGeom>
              <a:avLst/>
              <a:gdLst/>
              <a:ahLst/>
              <a:cxnLst/>
              <a:rect l="l" t="t" r="r" b="b"/>
              <a:pathLst>
                <a:path w="4962144" h="1363980">
                  <a:moveTo>
                    <a:pt x="0" y="0"/>
                  </a:moveTo>
                  <a:lnTo>
                    <a:pt x="4962144" y="0"/>
                  </a:lnTo>
                  <a:lnTo>
                    <a:pt x="4962144" y="1363980"/>
                  </a:lnTo>
                  <a:lnTo>
                    <a:pt x="0" y="1363980"/>
                  </a:lnTo>
                  <a:lnTo>
                    <a:pt x="0" y="0"/>
                  </a:lnTo>
                  <a:close/>
                </a:path>
              </a:pathLst>
            </a:custGeom>
            <a:blipFill>
              <a:blip r:embed="rId4"/>
              <a:stretch>
                <a:fillRect r="1" b="-3"/>
              </a:stretch>
            </a:blipFill>
          </p:spPr>
          <p:txBody>
            <a:bodyPr/>
            <a:lstStyle/>
            <a:p>
              <a:endParaRPr lang="en-US"/>
            </a:p>
          </p:txBody>
        </p:sp>
      </p:grpSp>
      <p:sp>
        <p:nvSpPr>
          <p:cNvPr id="12" name="TextBox 12"/>
          <p:cNvSpPr txBox="1"/>
          <p:nvPr/>
        </p:nvSpPr>
        <p:spPr>
          <a:xfrm>
            <a:off x="2903563" y="1743456"/>
            <a:ext cx="7620496" cy="638175"/>
          </a:xfrm>
          <a:prstGeom prst="rect">
            <a:avLst/>
          </a:prstGeom>
        </p:spPr>
        <p:txBody>
          <a:bodyPr lIns="0" tIns="0" rIns="0" bIns="0" rtlCol="0" anchor="t">
            <a:spAutoFit/>
          </a:bodyPr>
          <a:lstStyle/>
          <a:p>
            <a:pPr algn="l">
              <a:lnSpc>
                <a:spcPts val="5040"/>
              </a:lnSpc>
            </a:pPr>
            <a:r>
              <a:rPr lang="en-US" sz="4200" b="1" spc="-5">
                <a:solidFill>
                  <a:srgbClr val="BC1C1C"/>
                </a:solidFill>
                <a:latin typeface="Montserrat Bold"/>
                <a:ea typeface="Montserrat Bold"/>
                <a:cs typeface="Montserrat Bold"/>
                <a:sym typeface="Montserrat Bold"/>
              </a:rPr>
              <a:t>Land Sales May or May Not:</a:t>
            </a:r>
          </a:p>
        </p:txBody>
      </p:sp>
      <p:sp>
        <p:nvSpPr>
          <p:cNvPr id="13" name="TextBox 13"/>
          <p:cNvSpPr txBox="1"/>
          <p:nvPr/>
        </p:nvSpPr>
        <p:spPr>
          <a:xfrm>
            <a:off x="3701586" y="7675570"/>
            <a:ext cx="3099359" cy="819150"/>
          </a:xfrm>
          <a:prstGeom prst="rect">
            <a:avLst/>
          </a:prstGeom>
        </p:spPr>
        <p:txBody>
          <a:bodyPr lIns="0" tIns="0" rIns="0" bIns="0" rtlCol="0" anchor="t">
            <a:spAutoFit/>
          </a:bodyPr>
          <a:lstStyle/>
          <a:p>
            <a:pPr algn="l">
              <a:lnSpc>
                <a:spcPts val="3240"/>
              </a:lnSpc>
            </a:pPr>
            <a:r>
              <a:rPr lang="en-US" sz="2700" spc="-3">
                <a:solidFill>
                  <a:srgbClr val="000000"/>
                </a:solidFill>
                <a:latin typeface="Montserrat"/>
                <a:ea typeface="Montserrat"/>
                <a:cs typeface="Montserrat"/>
                <a:sym typeface="Montserrat"/>
              </a:rPr>
              <a:t>Additional resources:</a:t>
            </a:r>
          </a:p>
        </p:txBody>
      </p:sp>
      <p:sp>
        <p:nvSpPr>
          <p:cNvPr id="14" name="Freeform 14"/>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732543" y="656149"/>
            <a:ext cx="12524708" cy="1478509"/>
            <a:chOff x="0" y="0"/>
            <a:chExt cx="16699611" cy="1971345"/>
          </a:xfrm>
        </p:grpSpPr>
        <p:sp>
          <p:nvSpPr>
            <p:cNvPr id="4" name="Freeform 4"/>
            <p:cNvSpPr/>
            <p:nvPr/>
          </p:nvSpPr>
          <p:spPr>
            <a:xfrm>
              <a:off x="0" y="0"/>
              <a:ext cx="16699605" cy="1971343"/>
            </a:xfrm>
            <a:custGeom>
              <a:avLst/>
              <a:gdLst/>
              <a:ahLst/>
              <a:cxnLst/>
              <a:rect l="l" t="t" r="r" b="b"/>
              <a:pathLst>
                <a:path w="16699605" h="1971343">
                  <a:moveTo>
                    <a:pt x="0" y="0"/>
                  </a:moveTo>
                  <a:lnTo>
                    <a:pt x="16699605" y="0"/>
                  </a:lnTo>
                  <a:lnTo>
                    <a:pt x="16699605" y="1971343"/>
                  </a:lnTo>
                  <a:lnTo>
                    <a:pt x="0" y="1971343"/>
                  </a:lnTo>
                  <a:close/>
                </a:path>
              </a:pathLst>
            </a:custGeom>
            <a:blipFill>
              <a:blip r:embed="rId3">
                <a:alphaModFix amt="0"/>
              </a:blip>
              <a:stretch>
                <a:fillRect t="-121197" b="-108925"/>
              </a:stretch>
            </a:blipFill>
          </p:spPr>
          <p:txBody>
            <a:bodyPr/>
            <a:lstStyle/>
            <a:p>
              <a:endParaRPr lang="en-US"/>
            </a:p>
          </p:txBody>
        </p:sp>
        <p:sp>
          <p:nvSpPr>
            <p:cNvPr id="5" name="TextBox 5"/>
            <p:cNvSpPr txBox="1"/>
            <p:nvPr/>
          </p:nvSpPr>
          <p:spPr>
            <a:xfrm>
              <a:off x="0" y="0"/>
              <a:ext cx="16699611" cy="1971345"/>
            </a:xfrm>
            <a:prstGeom prst="rect">
              <a:avLst/>
            </a:prstGeom>
          </p:spPr>
          <p:txBody>
            <a:bodyPr lIns="0" tIns="0" rIns="0" bIns="0" rtlCol="0" anchor="ctr"/>
            <a:lstStyle/>
            <a:p>
              <a:pPr algn="ctr">
                <a:lnSpc>
                  <a:spcPts val="5040"/>
                </a:lnSpc>
              </a:pPr>
              <a:r>
                <a:rPr lang="en-US" sz="4200" b="1" spc="-5">
                  <a:solidFill>
                    <a:srgbClr val="C00000"/>
                  </a:solidFill>
                  <a:latin typeface="Montserrat Bold"/>
                  <a:ea typeface="Montserrat Bold"/>
                  <a:cs typeface="Montserrat Bold"/>
                  <a:sym typeface="Montserrat Bold"/>
                </a:rPr>
                <a:t>Additional Commercial Real Estate Categories</a:t>
              </a:r>
            </a:p>
          </p:txBody>
        </p:sp>
      </p:grpSp>
      <p:grpSp>
        <p:nvGrpSpPr>
          <p:cNvPr id="6" name="Group 6"/>
          <p:cNvGrpSpPr/>
          <p:nvPr/>
        </p:nvGrpSpPr>
        <p:grpSpPr>
          <a:xfrm>
            <a:off x="2553338" y="1753038"/>
            <a:ext cx="15028069" cy="4686302"/>
            <a:chOff x="0" y="0"/>
            <a:chExt cx="20037425" cy="6248402"/>
          </a:xfrm>
        </p:grpSpPr>
        <p:sp>
          <p:nvSpPr>
            <p:cNvPr id="7" name="Freeform 7"/>
            <p:cNvSpPr/>
            <p:nvPr/>
          </p:nvSpPr>
          <p:spPr>
            <a:xfrm>
              <a:off x="0" y="0"/>
              <a:ext cx="20037427" cy="6248404"/>
            </a:xfrm>
            <a:custGeom>
              <a:avLst/>
              <a:gdLst/>
              <a:ahLst/>
              <a:cxnLst/>
              <a:rect l="l" t="t" r="r" b="b"/>
              <a:pathLst>
                <a:path w="20037427" h="6248404">
                  <a:moveTo>
                    <a:pt x="0" y="0"/>
                  </a:moveTo>
                  <a:lnTo>
                    <a:pt x="20037427" y="0"/>
                  </a:lnTo>
                  <a:lnTo>
                    <a:pt x="20037427" y="6248404"/>
                  </a:lnTo>
                  <a:lnTo>
                    <a:pt x="0" y="6248404"/>
                  </a:lnTo>
                  <a:close/>
                </a:path>
              </a:pathLst>
            </a:custGeom>
            <a:blipFill>
              <a:blip r:embed="rId3">
                <a:alphaModFix amt="0"/>
              </a:blip>
              <a:stretch>
                <a:fillRect t="-12484" b="-12484"/>
              </a:stretch>
            </a:blipFill>
          </p:spPr>
          <p:txBody>
            <a:bodyPr/>
            <a:lstStyle/>
            <a:p>
              <a:endParaRPr lang="en-US"/>
            </a:p>
          </p:txBody>
        </p:sp>
        <p:sp>
          <p:nvSpPr>
            <p:cNvPr id="8" name="TextBox 8"/>
            <p:cNvSpPr txBox="1"/>
            <p:nvPr/>
          </p:nvSpPr>
          <p:spPr>
            <a:xfrm>
              <a:off x="0" y="0"/>
              <a:ext cx="20037425" cy="6248402"/>
            </a:xfrm>
            <a:prstGeom prst="rect">
              <a:avLst/>
            </a:prstGeom>
          </p:spPr>
          <p:txBody>
            <a:bodyPr lIns="0" tIns="0" rIns="0" bIns="0" rtlCol="0" anchor="ct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Multi-family</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Hospitality (Hotel/STR)</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Special purpose (Church, theater, etc.)</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Business Opportunities (with or without real estate)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“Hybrid” properties – combination of two or more types</a:t>
              </a:r>
            </a:p>
          </p:txBody>
        </p:sp>
      </p:grpSp>
      <p:grpSp>
        <p:nvGrpSpPr>
          <p:cNvPr id="9" name="Group 9"/>
          <p:cNvGrpSpPr/>
          <p:nvPr/>
        </p:nvGrpSpPr>
        <p:grpSpPr>
          <a:xfrm>
            <a:off x="2700714" y="6067328"/>
            <a:ext cx="4830432" cy="2070897"/>
            <a:chOff x="0" y="0"/>
            <a:chExt cx="6440576" cy="2761196"/>
          </a:xfrm>
        </p:grpSpPr>
        <p:sp>
          <p:nvSpPr>
            <p:cNvPr id="10" name="Freeform 10" descr="A high angle view of a building  Description automatically generated with medium confidence"/>
            <p:cNvSpPr/>
            <p:nvPr/>
          </p:nvSpPr>
          <p:spPr>
            <a:xfrm>
              <a:off x="0" y="0"/>
              <a:ext cx="6440551" cy="2761234"/>
            </a:xfrm>
            <a:custGeom>
              <a:avLst/>
              <a:gdLst/>
              <a:ahLst/>
              <a:cxnLst/>
              <a:rect l="l" t="t" r="r" b="b"/>
              <a:pathLst>
                <a:path w="6440551" h="2761234">
                  <a:moveTo>
                    <a:pt x="0" y="0"/>
                  </a:moveTo>
                  <a:lnTo>
                    <a:pt x="6440551" y="0"/>
                  </a:lnTo>
                  <a:lnTo>
                    <a:pt x="6440551" y="2761234"/>
                  </a:lnTo>
                  <a:lnTo>
                    <a:pt x="0" y="2761234"/>
                  </a:lnTo>
                  <a:lnTo>
                    <a:pt x="0" y="0"/>
                  </a:lnTo>
                  <a:close/>
                </a:path>
              </a:pathLst>
            </a:custGeom>
            <a:blipFill>
              <a:blip r:embed="rId4"/>
              <a:stretch>
                <a:fillRect l="-1965" r="-1966" b="1"/>
              </a:stretch>
            </a:blipFill>
          </p:spPr>
          <p:txBody>
            <a:bodyPr/>
            <a:lstStyle/>
            <a:p>
              <a:endParaRPr lang="en-US"/>
            </a:p>
          </p:txBody>
        </p:sp>
      </p:grpSp>
      <p:grpSp>
        <p:nvGrpSpPr>
          <p:cNvPr id="11" name="Group 11"/>
          <p:cNvGrpSpPr/>
          <p:nvPr/>
        </p:nvGrpSpPr>
        <p:grpSpPr>
          <a:xfrm>
            <a:off x="7707501" y="6116372"/>
            <a:ext cx="4264552" cy="2047475"/>
            <a:chOff x="0" y="0"/>
            <a:chExt cx="5686069" cy="2729967"/>
          </a:xfrm>
        </p:grpSpPr>
        <p:sp>
          <p:nvSpPr>
            <p:cNvPr id="12" name="Freeform 12" descr="A picture containing building, outdoor, sky, house  Description automatically generated"/>
            <p:cNvSpPr/>
            <p:nvPr/>
          </p:nvSpPr>
          <p:spPr>
            <a:xfrm>
              <a:off x="0" y="0"/>
              <a:ext cx="5686044" cy="2729992"/>
            </a:xfrm>
            <a:custGeom>
              <a:avLst/>
              <a:gdLst/>
              <a:ahLst/>
              <a:cxnLst/>
              <a:rect l="l" t="t" r="r" b="b"/>
              <a:pathLst>
                <a:path w="5686044" h="2729992">
                  <a:moveTo>
                    <a:pt x="0" y="0"/>
                  </a:moveTo>
                  <a:lnTo>
                    <a:pt x="5686044" y="0"/>
                  </a:lnTo>
                  <a:lnTo>
                    <a:pt x="5686044" y="2729992"/>
                  </a:lnTo>
                  <a:lnTo>
                    <a:pt x="0" y="2729992"/>
                  </a:lnTo>
                  <a:lnTo>
                    <a:pt x="0" y="0"/>
                  </a:lnTo>
                  <a:close/>
                </a:path>
              </a:pathLst>
            </a:custGeom>
            <a:blipFill>
              <a:blip r:embed="rId5"/>
              <a:stretch>
                <a:fillRect l="-1810" r="-1811"/>
              </a:stretch>
            </a:blipFill>
          </p:spPr>
          <p:txBody>
            <a:bodyPr/>
            <a:lstStyle/>
            <a:p>
              <a:endParaRPr lang="en-US"/>
            </a:p>
          </p:txBody>
        </p:sp>
      </p:grpSp>
      <p:grpSp>
        <p:nvGrpSpPr>
          <p:cNvPr id="13" name="Group 13"/>
          <p:cNvGrpSpPr/>
          <p:nvPr/>
        </p:nvGrpSpPr>
        <p:grpSpPr>
          <a:xfrm>
            <a:off x="12148399" y="6067328"/>
            <a:ext cx="4523603" cy="2119941"/>
            <a:chOff x="0" y="0"/>
            <a:chExt cx="6031471" cy="2826588"/>
          </a:xfrm>
        </p:grpSpPr>
        <p:sp>
          <p:nvSpPr>
            <p:cNvPr id="14" name="Freeform 14" descr="A picture containing text, building, outdoor, road  Description automatically generated"/>
            <p:cNvSpPr/>
            <p:nvPr/>
          </p:nvSpPr>
          <p:spPr>
            <a:xfrm>
              <a:off x="0" y="0"/>
              <a:ext cx="6031484" cy="2826639"/>
            </a:xfrm>
            <a:custGeom>
              <a:avLst/>
              <a:gdLst/>
              <a:ahLst/>
              <a:cxnLst/>
              <a:rect l="l" t="t" r="r" b="b"/>
              <a:pathLst>
                <a:path w="6031484" h="2826639">
                  <a:moveTo>
                    <a:pt x="0" y="0"/>
                  </a:moveTo>
                  <a:lnTo>
                    <a:pt x="6031484" y="0"/>
                  </a:lnTo>
                  <a:lnTo>
                    <a:pt x="6031484" y="2826639"/>
                  </a:lnTo>
                  <a:lnTo>
                    <a:pt x="0" y="2826639"/>
                  </a:lnTo>
                  <a:lnTo>
                    <a:pt x="0" y="0"/>
                  </a:lnTo>
                  <a:close/>
                </a:path>
              </a:pathLst>
            </a:custGeom>
            <a:blipFill>
              <a:blip r:embed="rId6"/>
              <a:stretch>
                <a:fillRect l="-1783" r="-1783" b="1"/>
              </a:stretch>
            </a:blipFill>
          </p:spPr>
          <p:txBody>
            <a:bodyPr/>
            <a:lstStyle/>
            <a:p>
              <a:endParaRPr lang="en-US"/>
            </a:p>
          </p:txBody>
        </p:sp>
      </p:grpSp>
      <p:sp>
        <p:nvSpPr>
          <p:cNvPr id="15" name="Freeform 15"/>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812877" y="484584"/>
            <a:ext cx="12524708" cy="1297056"/>
            <a:chOff x="0" y="0"/>
            <a:chExt cx="16699611" cy="1729408"/>
          </a:xfrm>
        </p:grpSpPr>
        <p:sp>
          <p:nvSpPr>
            <p:cNvPr id="4" name="Freeform 4"/>
            <p:cNvSpPr/>
            <p:nvPr/>
          </p:nvSpPr>
          <p:spPr>
            <a:xfrm>
              <a:off x="0" y="0"/>
              <a:ext cx="16699605" cy="1729406"/>
            </a:xfrm>
            <a:custGeom>
              <a:avLst/>
              <a:gdLst/>
              <a:ahLst/>
              <a:cxnLst/>
              <a:rect l="l" t="t" r="r" b="b"/>
              <a:pathLst>
                <a:path w="16699605" h="1729406">
                  <a:moveTo>
                    <a:pt x="0" y="0"/>
                  </a:moveTo>
                  <a:lnTo>
                    <a:pt x="16699605" y="0"/>
                  </a:lnTo>
                  <a:lnTo>
                    <a:pt x="16699605" y="1729406"/>
                  </a:lnTo>
                  <a:lnTo>
                    <a:pt x="0" y="1729406"/>
                  </a:lnTo>
                  <a:close/>
                </a:path>
              </a:pathLst>
            </a:custGeom>
            <a:blipFill>
              <a:blip r:embed="rId3">
                <a:alphaModFix amt="0"/>
              </a:blip>
              <a:stretch>
                <a:fillRect t="-138152" b="-138152"/>
              </a:stretch>
            </a:blipFill>
          </p:spPr>
          <p:txBody>
            <a:bodyPr/>
            <a:lstStyle/>
            <a:p>
              <a:endParaRPr lang="en-US"/>
            </a:p>
          </p:txBody>
        </p:sp>
        <p:sp>
          <p:nvSpPr>
            <p:cNvPr id="5" name="TextBox 5"/>
            <p:cNvSpPr txBox="1"/>
            <p:nvPr/>
          </p:nvSpPr>
          <p:spPr>
            <a:xfrm>
              <a:off x="0" y="0"/>
              <a:ext cx="16699611" cy="1729408"/>
            </a:xfrm>
            <a:prstGeom prst="rect">
              <a:avLst/>
            </a:prstGeom>
          </p:spPr>
          <p:txBody>
            <a:bodyPr lIns="0" tIns="0" rIns="0" bIns="0" rtlCol="0" anchor="ctr"/>
            <a:lstStyle/>
            <a:p>
              <a:pPr algn="ctr">
                <a:lnSpc>
                  <a:spcPts val="5040"/>
                </a:lnSpc>
              </a:pPr>
              <a:r>
                <a:rPr lang="en-US" sz="4200" b="1" spc="-5">
                  <a:solidFill>
                    <a:srgbClr val="C00000"/>
                  </a:solidFill>
                  <a:latin typeface="Montserrat Bold"/>
                  <a:ea typeface="Montserrat Bold"/>
                  <a:cs typeface="Montserrat Bold"/>
                  <a:sym typeface="Montserrat Bold"/>
                </a:rPr>
                <a:t>How Commercial Lease Prices are Quoted</a:t>
              </a:r>
            </a:p>
          </p:txBody>
        </p:sp>
      </p:grpSp>
      <p:grpSp>
        <p:nvGrpSpPr>
          <p:cNvPr id="6" name="Group 6"/>
          <p:cNvGrpSpPr/>
          <p:nvPr/>
        </p:nvGrpSpPr>
        <p:grpSpPr>
          <a:xfrm>
            <a:off x="2053828" y="2191704"/>
            <a:ext cx="7090172" cy="4259199"/>
            <a:chOff x="0" y="0"/>
            <a:chExt cx="9453563" cy="5678932"/>
          </a:xfrm>
        </p:grpSpPr>
        <p:sp>
          <p:nvSpPr>
            <p:cNvPr id="7" name="Freeform 7"/>
            <p:cNvSpPr/>
            <p:nvPr/>
          </p:nvSpPr>
          <p:spPr>
            <a:xfrm>
              <a:off x="0" y="0"/>
              <a:ext cx="9453568" cy="5678930"/>
            </a:xfrm>
            <a:custGeom>
              <a:avLst/>
              <a:gdLst/>
              <a:ahLst/>
              <a:cxnLst/>
              <a:rect l="l" t="t" r="r" b="b"/>
              <a:pathLst>
                <a:path w="9453568" h="5678930">
                  <a:moveTo>
                    <a:pt x="0" y="0"/>
                  </a:moveTo>
                  <a:lnTo>
                    <a:pt x="9453568" y="0"/>
                  </a:lnTo>
                  <a:lnTo>
                    <a:pt x="9453568" y="5678930"/>
                  </a:lnTo>
                  <a:lnTo>
                    <a:pt x="0" y="5678930"/>
                  </a:lnTo>
                  <a:close/>
                </a:path>
              </a:pathLst>
            </a:custGeom>
            <a:blipFill>
              <a:blip r:embed="rId3">
                <a:alphaModFix amt="0"/>
              </a:blip>
              <a:stretch>
                <a:fillRect l="-36163" r="-15898" b="1353"/>
              </a:stretch>
            </a:blipFill>
          </p:spPr>
          <p:txBody>
            <a:bodyPr/>
            <a:lstStyle/>
            <a:p>
              <a:endParaRPr lang="en-US"/>
            </a:p>
          </p:txBody>
        </p:sp>
        <p:sp>
          <p:nvSpPr>
            <p:cNvPr id="8" name="TextBox 8"/>
            <p:cNvSpPr txBox="1"/>
            <p:nvPr/>
          </p:nvSpPr>
          <p:spPr>
            <a:xfrm>
              <a:off x="0" y="0"/>
              <a:ext cx="9453563" cy="5678932"/>
            </a:xfrm>
            <a:prstGeom prst="rect">
              <a:avLst/>
            </a:prstGeom>
          </p:spPr>
          <p:txBody>
            <a:bodyPr lIns="0" tIns="0" rIns="0" bIns="0" rtlCol="0" anchor="ctr"/>
            <a:lstStyle/>
            <a:p>
              <a:pPr marL="542925" lvl="1" indent="-271462" algn="l">
                <a:lnSpc>
                  <a:spcPts val="3600"/>
                </a:lnSpc>
                <a:buFont typeface="Arial"/>
                <a:buChar char="•"/>
              </a:pPr>
              <a:r>
                <a:rPr lang="en-US" sz="3000" b="1" spc="-4">
                  <a:solidFill>
                    <a:srgbClr val="C00000"/>
                  </a:solidFill>
                  <a:latin typeface="Montserrat Bold"/>
                  <a:ea typeface="Montserrat Bold"/>
                  <a:cs typeface="Montserrat Bold"/>
                  <a:sym typeface="Montserrat Bold"/>
                </a:rPr>
                <a:t>Class A and B Office:</a:t>
              </a:r>
            </a:p>
            <a:p>
              <a:pPr marL="542925" lvl="1" indent="-271462" algn="l">
                <a:lnSpc>
                  <a:spcPts val="3600"/>
                </a:lnSpc>
              </a:pPr>
              <a:endParaRPr lang="en-US" sz="3000" b="1" spc="-4">
                <a:solidFill>
                  <a:srgbClr val="C00000"/>
                </a:solidFill>
                <a:latin typeface="Montserrat Bold"/>
                <a:ea typeface="Montserrat Bold"/>
                <a:cs typeface="Montserrat Bold"/>
                <a:sym typeface="Montserrat Bold"/>
              </a:endParaRPr>
            </a:p>
            <a:p>
              <a:pPr marL="542925" lvl="1" indent="-271462" algn="l">
                <a:lnSpc>
                  <a:spcPts val="3600"/>
                </a:lnSpc>
                <a:buFont typeface="Arial"/>
                <a:buChar char="•"/>
              </a:pPr>
              <a:r>
                <a:rPr lang="en-US" sz="3000" b="1" spc="-4">
                  <a:solidFill>
                    <a:srgbClr val="C00000"/>
                  </a:solidFill>
                  <a:latin typeface="Montserrat Bold"/>
                  <a:ea typeface="Montserrat Bold"/>
                  <a:cs typeface="Montserrat Bold"/>
                  <a:sym typeface="Montserrat Bold"/>
                </a:rPr>
                <a:t>Shopping Centers:</a:t>
              </a:r>
            </a:p>
            <a:p>
              <a:pPr marL="542925" lvl="1" indent="-271462" algn="l">
                <a:lnSpc>
                  <a:spcPts val="3600"/>
                </a:lnSpc>
              </a:pPr>
              <a:endParaRPr lang="en-US" sz="3000" b="1" spc="-4">
                <a:solidFill>
                  <a:srgbClr val="C00000"/>
                </a:solidFill>
                <a:latin typeface="Montserrat Bold"/>
                <a:ea typeface="Montserrat Bold"/>
                <a:cs typeface="Montserrat Bold"/>
                <a:sym typeface="Montserrat Bold"/>
              </a:endParaRPr>
            </a:p>
            <a:p>
              <a:pPr marL="542925" lvl="1" indent="-271462" algn="l">
                <a:lnSpc>
                  <a:spcPts val="3600"/>
                </a:lnSpc>
                <a:buFont typeface="Arial"/>
                <a:buChar char="•"/>
              </a:pPr>
              <a:r>
                <a:rPr lang="en-US" sz="3000" b="1" spc="-4">
                  <a:solidFill>
                    <a:srgbClr val="C00000"/>
                  </a:solidFill>
                  <a:latin typeface="Montserrat Bold"/>
                  <a:ea typeface="Montserrat Bold"/>
                  <a:cs typeface="Montserrat Bold"/>
                  <a:sym typeface="Montserrat Bold"/>
                </a:rPr>
                <a:t>Industrial Space/Flex Space:</a:t>
              </a:r>
            </a:p>
            <a:p>
              <a:pPr marL="542925" lvl="1" indent="-271462" algn="l">
                <a:lnSpc>
                  <a:spcPts val="3600"/>
                </a:lnSpc>
              </a:pPr>
              <a:endParaRPr lang="en-US" sz="3000" b="1" spc="-4">
                <a:solidFill>
                  <a:srgbClr val="C00000"/>
                </a:solidFill>
                <a:latin typeface="Montserrat Bold"/>
                <a:ea typeface="Montserrat Bold"/>
                <a:cs typeface="Montserrat Bold"/>
                <a:sym typeface="Montserrat Bold"/>
              </a:endParaRPr>
            </a:p>
            <a:p>
              <a:pPr marL="542925" lvl="1" indent="-271462" algn="l">
                <a:lnSpc>
                  <a:spcPts val="3600"/>
                </a:lnSpc>
                <a:buFont typeface="Arial"/>
                <a:buChar char="•"/>
              </a:pPr>
              <a:r>
                <a:rPr lang="en-US" sz="3000" b="1" spc="-4">
                  <a:solidFill>
                    <a:srgbClr val="C00000"/>
                  </a:solidFill>
                  <a:latin typeface="Montserrat Bold"/>
                  <a:ea typeface="Montserrat Bold"/>
                  <a:cs typeface="Montserrat Bold"/>
                  <a:sym typeface="Montserrat Bold"/>
                </a:rPr>
                <a:t>Apartment rents:</a:t>
              </a:r>
            </a:p>
            <a:p>
              <a:pPr marL="542925" lvl="1" indent="-271462" algn="l">
                <a:lnSpc>
                  <a:spcPts val="3600"/>
                </a:lnSpc>
              </a:pPr>
              <a:endParaRPr lang="en-US" sz="3000" b="1" spc="-4">
                <a:solidFill>
                  <a:srgbClr val="C00000"/>
                </a:solidFill>
                <a:latin typeface="Montserrat Bold"/>
                <a:ea typeface="Montserrat Bold"/>
                <a:cs typeface="Montserrat Bold"/>
                <a:sym typeface="Montserrat Bold"/>
              </a:endParaRPr>
            </a:p>
            <a:p>
              <a:pPr marL="542925" lvl="1" indent="-271462" algn="l">
                <a:lnSpc>
                  <a:spcPts val="3600"/>
                </a:lnSpc>
                <a:buFont typeface="Arial"/>
                <a:buChar char="•"/>
              </a:pPr>
              <a:r>
                <a:rPr lang="en-US" sz="3000" b="1" spc="-4">
                  <a:solidFill>
                    <a:srgbClr val="C00000"/>
                  </a:solidFill>
                  <a:latin typeface="Montserrat Bold"/>
                  <a:ea typeface="Montserrat Bold"/>
                  <a:cs typeface="Montserrat Bold"/>
                  <a:sym typeface="Montserrat Bold"/>
                </a:rPr>
                <a:t>Older/Hybrid properties:</a:t>
              </a:r>
            </a:p>
          </p:txBody>
        </p:sp>
      </p:grpSp>
      <p:sp>
        <p:nvSpPr>
          <p:cNvPr id="9" name="TextBox 9"/>
          <p:cNvSpPr txBox="1"/>
          <p:nvPr/>
        </p:nvSpPr>
        <p:spPr>
          <a:xfrm>
            <a:off x="8493302" y="2191704"/>
            <a:ext cx="10142934" cy="6400800"/>
          </a:xfrm>
          <a:prstGeom prst="rect">
            <a:avLst/>
          </a:prstGeom>
        </p:spPr>
        <p:txBody>
          <a:bodyPr lIns="0" tIns="0" rIns="0" bIns="0" rtlCol="0" anchor="t">
            <a:spAutoFit/>
          </a:bodyPr>
          <a:lstStyle/>
          <a:p>
            <a:pPr algn="l">
              <a:lnSpc>
                <a:spcPts val="3600"/>
              </a:lnSpc>
            </a:pPr>
            <a:r>
              <a:rPr lang="en-US" sz="3000" b="1" spc="-4">
                <a:solidFill>
                  <a:srgbClr val="000000"/>
                </a:solidFill>
                <a:latin typeface="Montserrat Bold"/>
                <a:ea typeface="Montserrat Bold"/>
                <a:cs typeface="Montserrat Bold"/>
                <a:sym typeface="Montserrat Bold"/>
              </a:rPr>
              <a:t>Price PSF/yr. Gross with stops over base year</a:t>
            </a:r>
          </a:p>
          <a:p>
            <a:pPr algn="l">
              <a:lnSpc>
                <a:spcPts val="3600"/>
              </a:lnSpc>
            </a:pPr>
            <a:endParaRPr lang="en-US" sz="3000" b="1" spc="-4">
              <a:solidFill>
                <a:srgbClr val="000000"/>
              </a:solidFill>
              <a:latin typeface="Montserrat Bold"/>
              <a:ea typeface="Montserrat Bold"/>
              <a:cs typeface="Montserrat Bold"/>
              <a:sym typeface="Montserrat Bold"/>
            </a:endParaRPr>
          </a:p>
          <a:p>
            <a:pPr algn="l">
              <a:lnSpc>
                <a:spcPts val="3600"/>
              </a:lnSpc>
            </a:pPr>
            <a:r>
              <a:rPr lang="en-US" sz="3000" b="1" spc="-4">
                <a:solidFill>
                  <a:srgbClr val="000000"/>
                </a:solidFill>
                <a:latin typeface="Montserrat Bold"/>
                <a:ea typeface="Montserrat Bold"/>
                <a:cs typeface="Montserrat Bold"/>
                <a:sym typeface="Montserrat Bold"/>
              </a:rPr>
              <a:t>Price PSF/yr. Usually NNN</a:t>
            </a:r>
          </a:p>
          <a:p>
            <a:pPr algn="l">
              <a:lnSpc>
                <a:spcPts val="3600"/>
              </a:lnSpc>
            </a:pPr>
            <a:endParaRPr lang="en-US" sz="3000" b="1" spc="-4">
              <a:solidFill>
                <a:srgbClr val="000000"/>
              </a:solidFill>
              <a:latin typeface="Montserrat Bold"/>
              <a:ea typeface="Montserrat Bold"/>
              <a:cs typeface="Montserrat Bold"/>
              <a:sym typeface="Montserrat Bold"/>
            </a:endParaRPr>
          </a:p>
          <a:p>
            <a:pPr algn="l">
              <a:lnSpc>
                <a:spcPts val="3600"/>
              </a:lnSpc>
            </a:pPr>
            <a:r>
              <a:rPr lang="en-US" sz="3000" b="1" spc="-4">
                <a:solidFill>
                  <a:srgbClr val="000000"/>
                </a:solidFill>
                <a:latin typeface="Montserrat Bold"/>
                <a:ea typeface="Montserrat Bold"/>
                <a:cs typeface="Montserrat Bold"/>
                <a:sym typeface="Montserrat Bold"/>
              </a:rPr>
              <a:t>Price PSF/yr. Usually NNN</a:t>
            </a:r>
          </a:p>
          <a:p>
            <a:pPr algn="l">
              <a:lnSpc>
                <a:spcPts val="3600"/>
              </a:lnSpc>
            </a:pPr>
            <a:endParaRPr lang="en-US" sz="3000" b="1" spc="-4">
              <a:solidFill>
                <a:srgbClr val="000000"/>
              </a:solidFill>
              <a:latin typeface="Montserrat Bold"/>
              <a:ea typeface="Montserrat Bold"/>
              <a:cs typeface="Montserrat Bold"/>
              <a:sym typeface="Montserrat Bold"/>
            </a:endParaRPr>
          </a:p>
          <a:p>
            <a:pPr algn="l">
              <a:lnSpc>
                <a:spcPts val="3600"/>
              </a:lnSpc>
            </a:pPr>
            <a:r>
              <a:rPr lang="en-US" sz="3000" b="1" spc="-4">
                <a:solidFill>
                  <a:srgbClr val="000000"/>
                </a:solidFill>
                <a:latin typeface="Montserrat Bold"/>
                <a:ea typeface="Montserrat Bold"/>
                <a:cs typeface="Montserrat Bold"/>
                <a:sym typeface="Montserrat Bold"/>
              </a:rPr>
              <a:t>Price PSF/mo</a:t>
            </a:r>
          </a:p>
          <a:p>
            <a:pPr algn="l">
              <a:lnSpc>
                <a:spcPts val="3600"/>
              </a:lnSpc>
            </a:pPr>
            <a:endParaRPr lang="en-US" sz="3000" b="1" spc="-4">
              <a:solidFill>
                <a:srgbClr val="000000"/>
              </a:solidFill>
              <a:latin typeface="Montserrat Bold"/>
              <a:ea typeface="Montserrat Bold"/>
              <a:cs typeface="Montserrat Bold"/>
              <a:sym typeface="Montserrat Bold"/>
            </a:endParaRPr>
          </a:p>
          <a:p>
            <a:pPr algn="l">
              <a:lnSpc>
                <a:spcPts val="3600"/>
              </a:lnSpc>
            </a:pPr>
            <a:r>
              <a:rPr lang="en-US" sz="3000" b="1" spc="-4">
                <a:solidFill>
                  <a:srgbClr val="000000"/>
                </a:solidFill>
                <a:latin typeface="Montserrat Bold"/>
                <a:ea typeface="Montserrat Bold"/>
                <a:cs typeface="Montserrat Bold"/>
                <a:sym typeface="Montserrat Bold"/>
              </a:rPr>
              <a:t>Many times a “modified” gross arrangement - Better ask!  </a:t>
            </a:r>
          </a:p>
          <a:p>
            <a:pPr algn="l">
              <a:lnSpc>
                <a:spcPts val="3600"/>
              </a:lnSpc>
            </a:pPr>
            <a:endParaRPr lang="en-US" sz="3000" b="1" spc="-4">
              <a:solidFill>
                <a:srgbClr val="000000"/>
              </a:solidFill>
              <a:latin typeface="Montserrat Bold"/>
              <a:ea typeface="Montserrat Bold"/>
              <a:cs typeface="Montserrat Bold"/>
              <a:sym typeface="Montserrat Bold"/>
            </a:endParaRPr>
          </a:p>
          <a:p>
            <a:pPr algn="l">
              <a:lnSpc>
                <a:spcPts val="3600"/>
              </a:lnSpc>
            </a:pPr>
            <a:endParaRPr lang="en-US" sz="3000" b="1" spc="-4">
              <a:solidFill>
                <a:srgbClr val="000000"/>
              </a:solidFill>
              <a:latin typeface="Montserrat Bold"/>
              <a:ea typeface="Montserrat Bold"/>
              <a:cs typeface="Montserrat Bold"/>
              <a:sym typeface="Montserrat Bold"/>
            </a:endParaRPr>
          </a:p>
          <a:p>
            <a:pPr algn="l">
              <a:lnSpc>
                <a:spcPts val="3600"/>
              </a:lnSpc>
            </a:pPr>
            <a:endParaRPr lang="en-US" sz="3000" b="1" spc="-4">
              <a:solidFill>
                <a:srgbClr val="000000"/>
              </a:solidFill>
              <a:latin typeface="Montserrat Bold"/>
              <a:ea typeface="Montserrat Bold"/>
              <a:cs typeface="Montserrat Bold"/>
              <a:sym typeface="Montserrat Bold"/>
            </a:endParaRPr>
          </a:p>
          <a:p>
            <a:pPr algn="l">
              <a:lnSpc>
                <a:spcPts val="3600"/>
              </a:lnSpc>
            </a:pPr>
            <a:endParaRPr lang="en-US" sz="3000" b="1" spc="-4">
              <a:solidFill>
                <a:srgbClr val="000000"/>
              </a:solidFill>
              <a:latin typeface="Montserrat Bold"/>
              <a:ea typeface="Montserrat Bold"/>
              <a:cs typeface="Montserrat Bold"/>
              <a:sym typeface="Montserrat Bold"/>
            </a:endParaRPr>
          </a:p>
        </p:txBody>
      </p:sp>
      <p:sp>
        <p:nvSpPr>
          <p:cNvPr id="10" name="TextBox 10"/>
          <p:cNvSpPr txBox="1"/>
          <p:nvPr/>
        </p:nvSpPr>
        <p:spPr>
          <a:xfrm>
            <a:off x="2872164" y="7718165"/>
            <a:ext cx="10020014" cy="819150"/>
          </a:xfrm>
          <a:prstGeom prst="rect">
            <a:avLst/>
          </a:prstGeom>
        </p:spPr>
        <p:txBody>
          <a:bodyPr lIns="0" tIns="0" rIns="0" bIns="0" rtlCol="0" anchor="t">
            <a:spAutoFit/>
          </a:bodyPr>
          <a:lstStyle/>
          <a:p>
            <a:pPr algn="l">
              <a:lnSpc>
                <a:spcPts val="3240"/>
              </a:lnSpc>
            </a:pPr>
            <a:r>
              <a:rPr lang="en-US" sz="2700">
                <a:solidFill>
                  <a:srgbClr val="000000"/>
                </a:solidFill>
                <a:latin typeface="Montserrat"/>
                <a:ea typeface="Montserrat"/>
                <a:cs typeface="Montserrat"/>
                <a:sym typeface="Montserrat"/>
              </a:rPr>
              <a:t>Be careful of net leases for short-term leases on older properties.</a:t>
            </a:r>
          </a:p>
        </p:txBody>
      </p:sp>
      <p:sp>
        <p:nvSpPr>
          <p:cNvPr id="11" name="Freeform 11"/>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784302" y="841772"/>
            <a:ext cx="12524708" cy="1478509"/>
            <a:chOff x="0" y="0"/>
            <a:chExt cx="16699611" cy="1971345"/>
          </a:xfrm>
        </p:grpSpPr>
        <p:sp>
          <p:nvSpPr>
            <p:cNvPr id="4" name="Freeform 4"/>
            <p:cNvSpPr/>
            <p:nvPr/>
          </p:nvSpPr>
          <p:spPr>
            <a:xfrm>
              <a:off x="0" y="0"/>
              <a:ext cx="16699605" cy="1971343"/>
            </a:xfrm>
            <a:custGeom>
              <a:avLst/>
              <a:gdLst/>
              <a:ahLst/>
              <a:cxnLst/>
              <a:rect l="l" t="t" r="r" b="b"/>
              <a:pathLst>
                <a:path w="16699605" h="1971343">
                  <a:moveTo>
                    <a:pt x="0" y="0"/>
                  </a:moveTo>
                  <a:lnTo>
                    <a:pt x="16699605" y="0"/>
                  </a:lnTo>
                  <a:lnTo>
                    <a:pt x="16699605" y="1971343"/>
                  </a:lnTo>
                  <a:lnTo>
                    <a:pt x="0" y="1971343"/>
                  </a:lnTo>
                  <a:close/>
                </a:path>
              </a:pathLst>
            </a:custGeom>
            <a:blipFill>
              <a:blip r:embed="rId3">
                <a:alphaModFix amt="0"/>
              </a:blip>
              <a:stretch>
                <a:fillRect t="-121197" b="-108925"/>
              </a:stretch>
            </a:blipFill>
          </p:spPr>
          <p:txBody>
            <a:bodyPr/>
            <a:lstStyle/>
            <a:p>
              <a:endParaRPr lang="en-US"/>
            </a:p>
          </p:txBody>
        </p:sp>
        <p:sp>
          <p:nvSpPr>
            <p:cNvPr id="5" name="TextBox 5"/>
            <p:cNvSpPr txBox="1"/>
            <p:nvPr/>
          </p:nvSpPr>
          <p:spPr>
            <a:xfrm>
              <a:off x="0" y="0"/>
              <a:ext cx="16699611" cy="1971345"/>
            </a:xfrm>
            <a:prstGeom prst="rect">
              <a:avLst/>
            </a:prstGeom>
          </p:spPr>
          <p:txBody>
            <a:bodyPr lIns="0" tIns="0" rIns="0" bIns="0" rtlCol="0" anchor="ctr"/>
            <a:lstStyle/>
            <a:p>
              <a:pPr algn="ctr">
                <a:lnSpc>
                  <a:spcPts val="5040"/>
                </a:lnSpc>
              </a:pPr>
              <a:r>
                <a:rPr lang="en-US" sz="4200" b="1" spc="-5">
                  <a:solidFill>
                    <a:srgbClr val="C00000"/>
                  </a:solidFill>
                  <a:latin typeface="Montserrat Bold"/>
                  <a:ea typeface="Montserrat Bold"/>
                  <a:cs typeface="Montserrat Bold"/>
                  <a:sym typeface="Montserrat Bold"/>
                </a:rPr>
                <a:t>Representation, Compensation </a:t>
              </a:r>
            </a:p>
            <a:p>
              <a:pPr algn="ctr">
                <a:lnSpc>
                  <a:spcPts val="5040"/>
                </a:lnSpc>
              </a:pPr>
              <a:r>
                <a:rPr lang="en-US" sz="4200" b="1" spc="-5">
                  <a:solidFill>
                    <a:srgbClr val="C00000"/>
                  </a:solidFill>
                  <a:latin typeface="Montserrat Bold"/>
                  <a:ea typeface="Montserrat Bold"/>
                  <a:cs typeface="Montserrat Bold"/>
                  <a:sym typeface="Montserrat Bold"/>
                </a:rPr>
                <a:t>Agreements and Practices</a:t>
              </a:r>
            </a:p>
          </p:txBody>
        </p:sp>
      </p:grpSp>
      <p:grpSp>
        <p:nvGrpSpPr>
          <p:cNvPr id="6" name="Group 6"/>
          <p:cNvGrpSpPr/>
          <p:nvPr/>
        </p:nvGrpSpPr>
        <p:grpSpPr>
          <a:xfrm>
            <a:off x="2780357" y="3320853"/>
            <a:ext cx="14050318" cy="4530814"/>
            <a:chOff x="0" y="0"/>
            <a:chExt cx="18733757" cy="6041085"/>
          </a:xfrm>
        </p:grpSpPr>
        <p:sp>
          <p:nvSpPr>
            <p:cNvPr id="7" name="Freeform 7"/>
            <p:cNvSpPr/>
            <p:nvPr/>
          </p:nvSpPr>
          <p:spPr>
            <a:xfrm>
              <a:off x="0" y="0"/>
              <a:ext cx="18733756" cy="6041084"/>
            </a:xfrm>
            <a:custGeom>
              <a:avLst/>
              <a:gdLst/>
              <a:ahLst/>
              <a:cxnLst/>
              <a:rect l="l" t="t" r="r" b="b"/>
              <a:pathLst>
                <a:path w="18733756" h="6041084">
                  <a:moveTo>
                    <a:pt x="0" y="0"/>
                  </a:moveTo>
                  <a:lnTo>
                    <a:pt x="18733756" y="0"/>
                  </a:lnTo>
                  <a:lnTo>
                    <a:pt x="18733756" y="6041084"/>
                  </a:lnTo>
                  <a:lnTo>
                    <a:pt x="0" y="6041084"/>
                  </a:lnTo>
                  <a:close/>
                </a:path>
              </a:pathLst>
            </a:custGeom>
            <a:blipFill>
              <a:blip r:embed="rId3">
                <a:alphaModFix amt="0"/>
              </a:blip>
              <a:stretch>
                <a:fillRect t="-14057" b="-6790"/>
              </a:stretch>
            </a:blipFill>
          </p:spPr>
          <p:txBody>
            <a:bodyPr/>
            <a:lstStyle/>
            <a:p>
              <a:endParaRPr lang="en-US"/>
            </a:p>
          </p:txBody>
        </p:sp>
        <p:sp>
          <p:nvSpPr>
            <p:cNvPr id="8" name="TextBox 8"/>
            <p:cNvSpPr txBox="1"/>
            <p:nvPr/>
          </p:nvSpPr>
          <p:spPr>
            <a:xfrm>
              <a:off x="0" y="0"/>
              <a:ext cx="18733757" cy="6041085"/>
            </a:xfrm>
            <a:prstGeom prst="rect">
              <a:avLst/>
            </a:prstGeom>
          </p:spPr>
          <p:txBody>
            <a:bodyPr lIns="0" tIns="0" rIns="0" bIns="0" rtlCol="0" anchor="ct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Many, if not most commercial properties do not appear in any MLS</a:t>
              </a:r>
            </a:p>
            <a:p>
              <a:pPr marL="1228725" lvl="2" indent="-409575" algn="l">
                <a:lnSpc>
                  <a:spcPts val="3600"/>
                </a:lnSpc>
                <a:buFont typeface="Arial"/>
                <a:buChar char="⚬"/>
              </a:pPr>
              <a:r>
                <a:rPr lang="en-US" sz="3000" spc="-4">
                  <a:solidFill>
                    <a:srgbClr val="000000"/>
                  </a:solidFill>
                  <a:latin typeface="Montserrat"/>
                  <a:ea typeface="Montserrat"/>
                  <a:cs typeface="Montserrat"/>
                  <a:sym typeface="Montserrat"/>
                </a:rPr>
                <a:t>IDX –vs- Commercial Information Exchange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Examples of Representation Agreements</a:t>
              </a:r>
            </a:p>
            <a:p>
              <a:pPr marL="959643" lvl="2" indent="-319881" algn="l">
                <a:lnSpc>
                  <a:spcPts val="3600"/>
                </a:lnSpc>
                <a:buFont typeface="Arial"/>
                <a:buChar char="⚬"/>
              </a:pPr>
              <a:r>
                <a:rPr lang="en-US" sz="3000" spc="-4">
                  <a:solidFill>
                    <a:srgbClr val="000000"/>
                  </a:solidFill>
                  <a:latin typeface="Montserrat"/>
                  <a:ea typeface="Montserrat"/>
                  <a:cs typeface="Montserrat"/>
                  <a:sym typeface="Montserrat"/>
                </a:rPr>
                <a:t>One-Time Showing Agreement</a:t>
              </a:r>
            </a:p>
            <a:p>
              <a:pPr marL="959643" lvl="2" indent="-319881" algn="l">
                <a:lnSpc>
                  <a:spcPts val="3600"/>
                </a:lnSpc>
                <a:buFont typeface="Arial"/>
                <a:buChar char="⚬"/>
              </a:pPr>
              <a:r>
                <a:rPr lang="en-US" sz="3000" spc="-4">
                  <a:solidFill>
                    <a:srgbClr val="000000"/>
                  </a:solidFill>
                  <a:latin typeface="Montserrat"/>
                  <a:ea typeface="Montserrat"/>
                  <a:cs typeface="Montserrat"/>
                  <a:sym typeface="Montserrat"/>
                </a:rPr>
                <a:t>Non-Exclusive</a:t>
              </a:r>
            </a:p>
            <a:p>
              <a:pPr marL="959643" lvl="2" indent="-319881" algn="l">
                <a:lnSpc>
                  <a:spcPts val="3600"/>
                </a:lnSpc>
                <a:buFont typeface="Arial"/>
                <a:buChar char="⚬"/>
              </a:pPr>
              <a:r>
                <a:rPr lang="en-US" sz="3000" spc="-4">
                  <a:solidFill>
                    <a:srgbClr val="000000"/>
                  </a:solidFill>
                  <a:latin typeface="Montserrat"/>
                  <a:ea typeface="Montserrat"/>
                  <a:cs typeface="Montserrat"/>
                  <a:sym typeface="Montserrat"/>
                </a:rPr>
                <a:t>Co-brokerage</a:t>
              </a:r>
            </a:p>
            <a:p>
              <a:pPr marL="959643" lvl="2" indent="-319881" algn="l">
                <a:lnSpc>
                  <a:spcPts val="3600"/>
                </a:lnSpc>
                <a:buFont typeface="Arial"/>
                <a:buChar char="⚬"/>
              </a:pPr>
              <a:r>
                <a:rPr lang="en-US" sz="3000" spc="-4">
                  <a:solidFill>
                    <a:srgbClr val="000000"/>
                  </a:solidFill>
                  <a:latin typeface="Montserrat"/>
                  <a:ea typeface="Montserrat"/>
                  <a:cs typeface="Montserrat"/>
                  <a:sym typeface="Montserrat"/>
                </a:rPr>
                <a:t>Territory Specific</a:t>
              </a:r>
            </a:p>
            <a:p>
              <a:pPr marL="959643" lvl="2" indent="-319881" algn="l">
                <a:lnSpc>
                  <a:spcPts val="3600"/>
                </a:lnSpc>
                <a:buFont typeface="Arial"/>
                <a:buChar char="⚬"/>
              </a:pPr>
              <a:r>
                <a:rPr lang="en-US" sz="3000" spc="-4">
                  <a:solidFill>
                    <a:srgbClr val="000000"/>
                  </a:solidFill>
                  <a:latin typeface="Montserrat"/>
                  <a:ea typeface="Montserrat"/>
                  <a:cs typeface="Montserrat"/>
                  <a:sym typeface="Montserrat"/>
                </a:rPr>
                <a:t>Property Specific</a:t>
              </a:r>
            </a:p>
          </p:txBody>
        </p:sp>
      </p:grpSp>
      <p:sp>
        <p:nvSpPr>
          <p:cNvPr id="9" name="Freeform 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784302" y="841772"/>
            <a:ext cx="12524708" cy="1297056"/>
            <a:chOff x="0" y="0"/>
            <a:chExt cx="16699611" cy="1729408"/>
          </a:xfrm>
        </p:grpSpPr>
        <p:sp>
          <p:nvSpPr>
            <p:cNvPr id="4" name="Freeform 4"/>
            <p:cNvSpPr/>
            <p:nvPr/>
          </p:nvSpPr>
          <p:spPr>
            <a:xfrm>
              <a:off x="0" y="0"/>
              <a:ext cx="16699605" cy="1729406"/>
            </a:xfrm>
            <a:custGeom>
              <a:avLst/>
              <a:gdLst/>
              <a:ahLst/>
              <a:cxnLst/>
              <a:rect l="l" t="t" r="r" b="b"/>
              <a:pathLst>
                <a:path w="16699605" h="1729406">
                  <a:moveTo>
                    <a:pt x="0" y="0"/>
                  </a:moveTo>
                  <a:lnTo>
                    <a:pt x="16699605" y="0"/>
                  </a:lnTo>
                  <a:lnTo>
                    <a:pt x="16699605" y="1729406"/>
                  </a:lnTo>
                  <a:lnTo>
                    <a:pt x="0" y="1729406"/>
                  </a:lnTo>
                  <a:close/>
                </a:path>
              </a:pathLst>
            </a:custGeom>
            <a:blipFill>
              <a:blip r:embed="rId3">
                <a:alphaModFix amt="0"/>
              </a:blip>
              <a:stretch>
                <a:fillRect t="-138152" b="-138152"/>
              </a:stretch>
            </a:blipFill>
          </p:spPr>
          <p:txBody>
            <a:bodyPr/>
            <a:lstStyle/>
            <a:p>
              <a:endParaRPr lang="en-US"/>
            </a:p>
          </p:txBody>
        </p:sp>
        <p:sp>
          <p:nvSpPr>
            <p:cNvPr id="5" name="TextBox 5"/>
            <p:cNvSpPr txBox="1"/>
            <p:nvPr/>
          </p:nvSpPr>
          <p:spPr>
            <a:xfrm>
              <a:off x="0" y="0"/>
              <a:ext cx="16699611" cy="1729408"/>
            </a:xfrm>
            <a:prstGeom prst="rect">
              <a:avLst/>
            </a:prstGeom>
          </p:spPr>
          <p:txBody>
            <a:bodyPr lIns="0" tIns="0" rIns="0" bIns="0" rtlCol="0" anchor="ctr"/>
            <a:lstStyle/>
            <a:p>
              <a:pPr algn="ctr">
                <a:lnSpc>
                  <a:spcPts val="5040"/>
                </a:lnSpc>
              </a:pPr>
              <a:r>
                <a:rPr lang="en-US" sz="4200" b="1" spc="-5">
                  <a:solidFill>
                    <a:srgbClr val="C00000"/>
                  </a:solidFill>
                  <a:latin typeface="Montserrat Bold"/>
                  <a:ea typeface="Montserrat Bold"/>
                  <a:cs typeface="Montserrat Bold"/>
                  <a:sym typeface="Montserrat Bold"/>
                </a:rPr>
                <a:t>Commercial Purchase Contracts</a:t>
              </a:r>
            </a:p>
          </p:txBody>
        </p:sp>
      </p:grpSp>
      <p:grpSp>
        <p:nvGrpSpPr>
          <p:cNvPr id="6" name="Group 6"/>
          <p:cNvGrpSpPr/>
          <p:nvPr/>
        </p:nvGrpSpPr>
        <p:grpSpPr>
          <a:xfrm>
            <a:off x="2766070" y="2806503"/>
            <a:ext cx="14050318" cy="4516679"/>
            <a:chOff x="0" y="0"/>
            <a:chExt cx="18733757" cy="6022238"/>
          </a:xfrm>
        </p:grpSpPr>
        <p:sp>
          <p:nvSpPr>
            <p:cNvPr id="7" name="Freeform 7"/>
            <p:cNvSpPr/>
            <p:nvPr/>
          </p:nvSpPr>
          <p:spPr>
            <a:xfrm>
              <a:off x="0" y="0"/>
              <a:ext cx="18733756" cy="6022237"/>
            </a:xfrm>
            <a:custGeom>
              <a:avLst/>
              <a:gdLst/>
              <a:ahLst/>
              <a:cxnLst/>
              <a:rect l="l" t="t" r="r" b="b"/>
              <a:pathLst>
                <a:path w="18733756" h="6022237">
                  <a:moveTo>
                    <a:pt x="0" y="0"/>
                  </a:moveTo>
                  <a:lnTo>
                    <a:pt x="18733756" y="0"/>
                  </a:lnTo>
                  <a:lnTo>
                    <a:pt x="18733756" y="6022237"/>
                  </a:lnTo>
                  <a:lnTo>
                    <a:pt x="0" y="6022237"/>
                  </a:lnTo>
                  <a:close/>
                </a:path>
              </a:pathLst>
            </a:custGeom>
            <a:blipFill>
              <a:blip r:embed="rId3">
                <a:alphaModFix amt="0"/>
              </a:blip>
              <a:stretch>
                <a:fillRect t="-14101" b="-7124"/>
              </a:stretch>
            </a:blipFill>
          </p:spPr>
          <p:txBody>
            <a:bodyPr/>
            <a:lstStyle/>
            <a:p>
              <a:endParaRPr lang="en-US"/>
            </a:p>
          </p:txBody>
        </p:sp>
        <p:sp>
          <p:nvSpPr>
            <p:cNvPr id="8" name="TextBox 8"/>
            <p:cNvSpPr txBox="1"/>
            <p:nvPr/>
          </p:nvSpPr>
          <p:spPr>
            <a:xfrm>
              <a:off x="0" y="0"/>
              <a:ext cx="18733757" cy="6022238"/>
            </a:xfrm>
            <a:prstGeom prst="rect">
              <a:avLst/>
            </a:prstGeom>
          </p:spPr>
          <p:txBody>
            <a:bodyPr lIns="0" tIns="0" rIns="0" bIns="0" rtlCol="0" anchor="ct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No required standardized form – be careful out there!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Some crafted by agents, others by attorneys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Legalese may be really weighted towards one party or the other</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Legal counsel involvement frequently needed</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Due diligence/inspection periods often longer with much leeway given to purchasers to terminate the agreement in the initial stages</a:t>
              </a:r>
            </a:p>
          </p:txBody>
        </p:sp>
      </p:grpSp>
      <p:sp>
        <p:nvSpPr>
          <p:cNvPr id="9" name="Freeform 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012777" y="698897"/>
            <a:ext cx="12524708" cy="1297056"/>
            <a:chOff x="0" y="0"/>
            <a:chExt cx="16699611" cy="1729408"/>
          </a:xfrm>
        </p:grpSpPr>
        <p:sp>
          <p:nvSpPr>
            <p:cNvPr id="4" name="Freeform 4"/>
            <p:cNvSpPr/>
            <p:nvPr/>
          </p:nvSpPr>
          <p:spPr>
            <a:xfrm>
              <a:off x="0" y="0"/>
              <a:ext cx="16699605" cy="1729406"/>
            </a:xfrm>
            <a:custGeom>
              <a:avLst/>
              <a:gdLst/>
              <a:ahLst/>
              <a:cxnLst/>
              <a:rect l="l" t="t" r="r" b="b"/>
              <a:pathLst>
                <a:path w="16699605" h="1729406">
                  <a:moveTo>
                    <a:pt x="0" y="0"/>
                  </a:moveTo>
                  <a:lnTo>
                    <a:pt x="16699605" y="0"/>
                  </a:lnTo>
                  <a:lnTo>
                    <a:pt x="16699605" y="1729406"/>
                  </a:lnTo>
                  <a:lnTo>
                    <a:pt x="0" y="1729406"/>
                  </a:lnTo>
                  <a:close/>
                </a:path>
              </a:pathLst>
            </a:custGeom>
            <a:blipFill>
              <a:blip r:embed="rId3">
                <a:alphaModFix amt="0"/>
              </a:blip>
              <a:stretch>
                <a:fillRect t="-138152" b="-138152"/>
              </a:stretch>
            </a:blipFill>
          </p:spPr>
          <p:txBody>
            <a:bodyPr/>
            <a:lstStyle/>
            <a:p>
              <a:endParaRPr lang="en-US"/>
            </a:p>
          </p:txBody>
        </p:sp>
        <p:sp>
          <p:nvSpPr>
            <p:cNvPr id="5" name="TextBox 5"/>
            <p:cNvSpPr txBox="1"/>
            <p:nvPr/>
          </p:nvSpPr>
          <p:spPr>
            <a:xfrm>
              <a:off x="0" y="0"/>
              <a:ext cx="16699611" cy="1729408"/>
            </a:xfrm>
            <a:prstGeom prst="rect">
              <a:avLst/>
            </a:prstGeom>
          </p:spPr>
          <p:txBody>
            <a:bodyPr lIns="0" tIns="0" rIns="0" bIns="0" rtlCol="0" anchor="ctr"/>
            <a:lstStyle/>
            <a:p>
              <a:pPr algn="ctr">
                <a:lnSpc>
                  <a:spcPts val="5040"/>
                </a:lnSpc>
              </a:pPr>
              <a:r>
                <a:rPr lang="en-US" sz="4200" b="1" spc="-5">
                  <a:solidFill>
                    <a:srgbClr val="C00000"/>
                  </a:solidFill>
                  <a:latin typeface="Montserrat Bold"/>
                  <a:ea typeface="Montserrat Bold"/>
                  <a:cs typeface="Montserrat Bold"/>
                  <a:sym typeface="Montserrat Bold"/>
                </a:rPr>
                <a:t>Commercial Leases</a:t>
              </a:r>
            </a:p>
          </p:txBody>
        </p:sp>
      </p:grpSp>
      <p:grpSp>
        <p:nvGrpSpPr>
          <p:cNvPr id="6" name="Group 6"/>
          <p:cNvGrpSpPr/>
          <p:nvPr/>
        </p:nvGrpSpPr>
        <p:grpSpPr>
          <a:xfrm>
            <a:off x="2621685" y="2342236"/>
            <a:ext cx="14050318" cy="5602529"/>
            <a:chOff x="0" y="0"/>
            <a:chExt cx="18733757" cy="7470038"/>
          </a:xfrm>
        </p:grpSpPr>
        <p:sp>
          <p:nvSpPr>
            <p:cNvPr id="7" name="Freeform 7"/>
            <p:cNvSpPr/>
            <p:nvPr/>
          </p:nvSpPr>
          <p:spPr>
            <a:xfrm>
              <a:off x="0" y="0"/>
              <a:ext cx="18733756" cy="7470036"/>
            </a:xfrm>
            <a:custGeom>
              <a:avLst/>
              <a:gdLst/>
              <a:ahLst/>
              <a:cxnLst/>
              <a:rect l="l" t="t" r="r" b="b"/>
              <a:pathLst>
                <a:path w="18733756" h="7470036">
                  <a:moveTo>
                    <a:pt x="0" y="0"/>
                  </a:moveTo>
                  <a:lnTo>
                    <a:pt x="18733756" y="0"/>
                  </a:lnTo>
                  <a:lnTo>
                    <a:pt x="18733756" y="7470036"/>
                  </a:lnTo>
                  <a:lnTo>
                    <a:pt x="0" y="7470036"/>
                  </a:lnTo>
                  <a:close/>
                </a:path>
              </a:pathLst>
            </a:custGeom>
            <a:blipFill>
              <a:blip r:embed="rId3">
                <a:alphaModFix amt="0"/>
              </a:blip>
              <a:stretch>
                <a:fillRect t="-11368" b="13637"/>
              </a:stretch>
            </a:blipFill>
          </p:spPr>
          <p:txBody>
            <a:bodyPr/>
            <a:lstStyle/>
            <a:p>
              <a:endParaRPr lang="en-US"/>
            </a:p>
          </p:txBody>
        </p:sp>
        <p:sp>
          <p:nvSpPr>
            <p:cNvPr id="8" name="TextBox 8"/>
            <p:cNvSpPr txBox="1"/>
            <p:nvPr/>
          </p:nvSpPr>
          <p:spPr>
            <a:xfrm>
              <a:off x="0" y="0"/>
              <a:ext cx="18733757" cy="7470038"/>
            </a:xfrm>
            <a:prstGeom prst="rect">
              <a:avLst/>
            </a:prstGeom>
          </p:spPr>
          <p:txBody>
            <a:bodyPr lIns="0" tIns="0" rIns="0" bIns="0" rtlCol="0" anchor="ct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Initial negotiations frequently start with a Letter of Intent (LOI)</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Most Class A, Class B offices and shopping centers have their own standardized lease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Little standardization among property types – many leases are tailored to the use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Listing side usually provides the initial lease draft to the leasing side once the basic terms are established</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Depending on the lease complexity, it is not uncommon for the attorneys to eventually talk/negotiate directly</a:t>
              </a:r>
            </a:p>
          </p:txBody>
        </p:sp>
      </p:grpSp>
      <p:sp>
        <p:nvSpPr>
          <p:cNvPr id="9" name="Freeform 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784302" y="841772"/>
            <a:ext cx="12524708" cy="1297056"/>
            <a:chOff x="0" y="0"/>
            <a:chExt cx="16699611" cy="1729408"/>
          </a:xfrm>
        </p:grpSpPr>
        <p:sp>
          <p:nvSpPr>
            <p:cNvPr id="4" name="Freeform 4"/>
            <p:cNvSpPr/>
            <p:nvPr/>
          </p:nvSpPr>
          <p:spPr>
            <a:xfrm>
              <a:off x="0" y="0"/>
              <a:ext cx="16699605" cy="1729406"/>
            </a:xfrm>
            <a:custGeom>
              <a:avLst/>
              <a:gdLst/>
              <a:ahLst/>
              <a:cxnLst/>
              <a:rect l="l" t="t" r="r" b="b"/>
              <a:pathLst>
                <a:path w="16699605" h="1729406">
                  <a:moveTo>
                    <a:pt x="0" y="0"/>
                  </a:moveTo>
                  <a:lnTo>
                    <a:pt x="16699605" y="0"/>
                  </a:lnTo>
                  <a:lnTo>
                    <a:pt x="16699605" y="1729406"/>
                  </a:lnTo>
                  <a:lnTo>
                    <a:pt x="0" y="1729406"/>
                  </a:lnTo>
                  <a:close/>
                </a:path>
              </a:pathLst>
            </a:custGeom>
            <a:blipFill>
              <a:blip r:embed="rId3">
                <a:alphaModFix amt="0"/>
              </a:blip>
              <a:stretch>
                <a:fillRect t="-138152" b="-138152"/>
              </a:stretch>
            </a:blipFill>
          </p:spPr>
          <p:txBody>
            <a:bodyPr/>
            <a:lstStyle/>
            <a:p>
              <a:endParaRPr lang="en-US"/>
            </a:p>
          </p:txBody>
        </p:sp>
        <p:sp>
          <p:nvSpPr>
            <p:cNvPr id="5" name="TextBox 5"/>
            <p:cNvSpPr txBox="1"/>
            <p:nvPr/>
          </p:nvSpPr>
          <p:spPr>
            <a:xfrm>
              <a:off x="0" y="0"/>
              <a:ext cx="16699611" cy="1729408"/>
            </a:xfrm>
            <a:prstGeom prst="rect">
              <a:avLst/>
            </a:prstGeom>
          </p:spPr>
          <p:txBody>
            <a:bodyPr lIns="0" tIns="0" rIns="0" bIns="0" rtlCol="0" anchor="ctr"/>
            <a:lstStyle/>
            <a:p>
              <a:pPr algn="ctr">
                <a:lnSpc>
                  <a:spcPts val="5040"/>
                </a:lnSpc>
              </a:pPr>
              <a:r>
                <a:rPr lang="en-US" sz="4200" b="1" spc="-5">
                  <a:solidFill>
                    <a:srgbClr val="C00000"/>
                  </a:solidFill>
                  <a:latin typeface="Montserrat Bold"/>
                  <a:ea typeface="Montserrat Bold"/>
                  <a:cs typeface="Montserrat Bold"/>
                  <a:sym typeface="Montserrat Bold"/>
                </a:rPr>
                <a:t>Typical Lease Terminology and Clauses</a:t>
              </a:r>
            </a:p>
          </p:txBody>
        </p:sp>
      </p:grpSp>
      <p:grpSp>
        <p:nvGrpSpPr>
          <p:cNvPr id="6" name="Group 6"/>
          <p:cNvGrpSpPr/>
          <p:nvPr/>
        </p:nvGrpSpPr>
        <p:grpSpPr>
          <a:xfrm>
            <a:off x="2621685" y="2851337"/>
            <a:ext cx="14050318" cy="4201552"/>
            <a:chOff x="0" y="0"/>
            <a:chExt cx="18733757" cy="5602070"/>
          </a:xfrm>
        </p:grpSpPr>
        <p:sp>
          <p:nvSpPr>
            <p:cNvPr id="7" name="Freeform 7"/>
            <p:cNvSpPr/>
            <p:nvPr/>
          </p:nvSpPr>
          <p:spPr>
            <a:xfrm>
              <a:off x="0" y="0"/>
              <a:ext cx="18733756" cy="5602069"/>
            </a:xfrm>
            <a:custGeom>
              <a:avLst/>
              <a:gdLst/>
              <a:ahLst/>
              <a:cxnLst/>
              <a:rect l="l" t="t" r="r" b="b"/>
              <a:pathLst>
                <a:path w="18733756" h="5602069">
                  <a:moveTo>
                    <a:pt x="0" y="0"/>
                  </a:moveTo>
                  <a:lnTo>
                    <a:pt x="18733756" y="0"/>
                  </a:lnTo>
                  <a:lnTo>
                    <a:pt x="18733756" y="5602069"/>
                  </a:lnTo>
                  <a:lnTo>
                    <a:pt x="0" y="5602069"/>
                  </a:lnTo>
                  <a:close/>
                </a:path>
              </a:pathLst>
            </a:custGeom>
            <a:blipFill>
              <a:blip r:embed="rId3">
                <a:alphaModFix amt="0"/>
              </a:blip>
              <a:stretch>
                <a:fillRect t="-15159" b="-15159"/>
              </a:stretch>
            </a:blipFill>
          </p:spPr>
          <p:txBody>
            <a:bodyPr/>
            <a:lstStyle/>
            <a:p>
              <a:endParaRPr lang="en-US"/>
            </a:p>
          </p:txBody>
        </p:sp>
        <p:sp>
          <p:nvSpPr>
            <p:cNvPr id="8" name="TextBox 8"/>
            <p:cNvSpPr txBox="1"/>
            <p:nvPr/>
          </p:nvSpPr>
          <p:spPr>
            <a:xfrm>
              <a:off x="0" y="0"/>
              <a:ext cx="18733757" cy="5602070"/>
            </a:xfrm>
            <a:prstGeom prst="rect">
              <a:avLst/>
            </a:prstGeom>
          </p:spPr>
          <p:txBody>
            <a:bodyPr lIns="0" tIns="0" rIns="0" bIns="0" rtlCol="0" anchor="ct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Term</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Rent Commencement</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Use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Tenant Improvements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Default Issues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Notices</a:t>
              </a:r>
            </a:p>
            <a:p>
              <a:pPr marL="651510" lvl="1" indent="-325755" algn="l">
                <a:lnSpc>
                  <a:spcPts val="4320"/>
                </a:lnSpc>
              </a:pPr>
              <a:endParaRPr lang="en-US" sz="3600" spc="-5">
                <a:solidFill>
                  <a:srgbClr val="000000"/>
                </a:solidFill>
                <a:latin typeface="Montserrat"/>
                <a:ea typeface="Montserrat"/>
                <a:cs typeface="Montserrat"/>
                <a:sym typeface="Montserrat"/>
              </a:endParaRPr>
            </a:p>
          </p:txBody>
        </p:sp>
      </p:grpSp>
      <p:sp>
        <p:nvSpPr>
          <p:cNvPr id="9" name="TextBox 9"/>
          <p:cNvSpPr txBox="1"/>
          <p:nvPr/>
        </p:nvSpPr>
        <p:spPr>
          <a:xfrm>
            <a:off x="9339748" y="2851337"/>
            <a:ext cx="8961120" cy="4343400"/>
          </a:xfrm>
          <a:prstGeom prst="rect">
            <a:avLst/>
          </a:prstGeom>
        </p:spPr>
        <p:txBody>
          <a:bodyPr lIns="0" tIns="0" rIns="0" bIns="0" rtlCol="0" anchor="t">
            <a:spAutoFit/>
          </a:bodyP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Net Lease vs. Gross Lease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Usable –vs- Rentable Space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Reimbursements/Stops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Assignments, Subletting</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Insurance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Options/Extensions</a:t>
            </a:r>
          </a:p>
          <a:p>
            <a:pPr marL="651510" lvl="1" indent="-325755" algn="l">
              <a:lnSpc>
                <a:spcPts val="4320"/>
              </a:lnSpc>
            </a:pPr>
            <a:endParaRPr lang="en-US" sz="3600" spc="-5">
              <a:solidFill>
                <a:srgbClr val="000000"/>
              </a:solidFill>
              <a:latin typeface="Montserrat"/>
              <a:ea typeface="Montserrat"/>
              <a:cs typeface="Montserrat"/>
              <a:sym typeface="Montserrat"/>
            </a:endParaRPr>
          </a:p>
          <a:p>
            <a:pPr marL="651510" lvl="1" indent="-325755" algn="l">
              <a:lnSpc>
                <a:spcPts val="4320"/>
              </a:lnSpc>
            </a:pPr>
            <a:endParaRPr lang="en-US" sz="3600" spc="-5">
              <a:solidFill>
                <a:srgbClr val="000000"/>
              </a:solidFill>
              <a:latin typeface="Montserrat"/>
              <a:ea typeface="Montserrat"/>
              <a:cs typeface="Montserrat"/>
              <a:sym typeface="Montserrat"/>
            </a:endParaRPr>
          </a:p>
        </p:txBody>
      </p:sp>
      <p:sp>
        <p:nvSpPr>
          <p:cNvPr id="10" name="Freeform 10"/>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012729" y="2220668"/>
            <a:ext cx="14246571" cy="7698258"/>
            <a:chOff x="0" y="0"/>
            <a:chExt cx="18995428" cy="10264343"/>
          </a:xfrm>
        </p:grpSpPr>
        <p:grpSp>
          <p:nvGrpSpPr>
            <p:cNvPr id="4" name="Group 4"/>
            <p:cNvGrpSpPr/>
            <p:nvPr/>
          </p:nvGrpSpPr>
          <p:grpSpPr>
            <a:xfrm>
              <a:off x="0" y="0"/>
              <a:ext cx="18995428" cy="10264343"/>
              <a:chOff x="0" y="0"/>
              <a:chExt cx="19805691" cy="10702176"/>
            </a:xfrm>
          </p:grpSpPr>
          <p:sp>
            <p:nvSpPr>
              <p:cNvPr id="5" name="Freeform 5"/>
              <p:cNvSpPr/>
              <p:nvPr/>
            </p:nvSpPr>
            <p:spPr>
              <a:xfrm>
                <a:off x="0" y="0"/>
                <a:ext cx="19805693" cy="10702172"/>
              </a:xfrm>
              <a:custGeom>
                <a:avLst/>
                <a:gdLst/>
                <a:ahLst/>
                <a:cxnLst/>
                <a:rect l="l" t="t" r="r" b="b"/>
                <a:pathLst>
                  <a:path w="19805693" h="10702172">
                    <a:moveTo>
                      <a:pt x="0" y="0"/>
                    </a:moveTo>
                    <a:lnTo>
                      <a:pt x="19805693" y="0"/>
                    </a:lnTo>
                    <a:lnTo>
                      <a:pt x="19805693" y="10702172"/>
                    </a:lnTo>
                    <a:lnTo>
                      <a:pt x="0" y="10702172"/>
                    </a:lnTo>
                    <a:close/>
                  </a:path>
                </a:pathLst>
              </a:custGeom>
              <a:blipFill>
                <a:blip r:embed="rId3">
                  <a:alphaModFix amt="0"/>
                </a:blip>
                <a:stretch>
                  <a:fillRect l="-15948" r="-17118" b="4034"/>
                </a:stretch>
              </a:blipFill>
            </p:spPr>
            <p:txBody>
              <a:bodyPr/>
              <a:lstStyle/>
              <a:p>
                <a:endParaRPr lang="en-US"/>
              </a:p>
            </p:txBody>
          </p:sp>
          <p:sp>
            <p:nvSpPr>
              <p:cNvPr id="6" name="TextBox 6"/>
              <p:cNvSpPr txBox="1"/>
              <p:nvPr/>
            </p:nvSpPr>
            <p:spPr>
              <a:xfrm>
                <a:off x="0" y="-57150"/>
                <a:ext cx="19805691" cy="10759326"/>
              </a:xfrm>
              <a:prstGeom prst="rect">
                <a:avLst/>
              </a:prstGeom>
            </p:spPr>
            <p:txBody>
              <a:bodyPr lIns="0" tIns="0" rIns="0" bIns="0" rtlCol="0" anchor="ctr"/>
              <a:lstStyle/>
              <a:p>
                <a:pPr algn="l">
                  <a:lnSpc>
                    <a:spcPts val="4179"/>
                  </a:lnSpc>
                </a:pPr>
                <a:r>
                  <a:rPr lang="en-US" sz="2985" b="1">
                    <a:solidFill>
                      <a:srgbClr val="000000"/>
                    </a:solidFill>
                    <a:latin typeface="Montserrat Bold"/>
                    <a:ea typeface="Montserrat Bold"/>
                    <a:cs typeface="Montserrat Bold"/>
                    <a:sym typeface="Montserrat Bold"/>
                  </a:rPr>
                  <a:t>About CID</a:t>
                </a:r>
              </a:p>
              <a:p>
                <a:pPr marL="427106" lvl="1" indent="-213553" algn="l">
                  <a:lnSpc>
                    <a:spcPts val="3705"/>
                  </a:lnSpc>
                  <a:buFont typeface="Arial"/>
                  <a:buChar char="•"/>
                </a:pPr>
                <a:r>
                  <a:rPr lang="en-US" sz="2360">
                    <a:solidFill>
                      <a:srgbClr val="222222"/>
                    </a:solidFill>
                    <a:latin typeface="Montserrat"/>
                    <a:ea typeface="Montserrat"/>
                    <a:cs typeface="Montserrat"/>
                    <a:sym typeface="Montserrat"/>
                  </a:rPr>
                  <a:t>The Commercial Investment Division (CID) of the New Orleans Metropolitan Association of REALTORS®, Inc.(NOMAR) is the commercial arm of the association. CID provides its members with opportunities to gain extra professional knowledge in the marketing and management of commercial and investment properties in New Orleans and Louisiana.</a:t>
                </a:r>
              </a:p>
              <a:p>
                <a:pPr marL="445203" lvl="1" indent="-222601" algn="l">
                  <a:lnSpc>
                    <a:spcPts val="3862"/>
                  </a:lnSpc>
                  <a:buFont typeface="Arial"/>
                  <a:buChar char="•"/>
                </a:pPr>
                <a:r>
                  <a:rPr lang="en-US" sz="2460">
                    <a:solidFill>
                      <a:srgbClr val="222222"/>
                    </a:solidFill>
                    <a:latin typeface="Montserrat"/>
                    <a:ea typeface="Montserrat"/>
                    <a:cs typeface="Montserrat"/>
                    <a:sym typeface="Montserrat"/>
                  </a:rPr>
                  <a:t>Social networking events to share new listings and "wants and needs," and seminars by qualified specialists providing overviews and updates on relevant topics of interest to members.</a:t>
                </a:r>
              </a:p>
              <a:p>
                <a:pPr marL="445203" lvl="1" indent="-222601" algn="l">
                  <a:lnSpc>
                    <a:spcPts val="3862"/>
                  </a:lnSpc>
                  <a:buFont typeface="Arial"/>
                  <a:buChar char="•"/>
                </a:pPr>
                <a:r>
                  <a:rPr lang="en-US" sz="2460">
                    <a:solidFill>
                      <a:srgbClr val="222222"/>
                    </a:solidFill>
                    <a:latin typeface="Montserrat"/>
                    <a:ea typeface="Montserrat"/>
                    <a:cs typeface="Montserrat"/>
                    <a:sym typeface="Montserrat"/>
                  </a:rPr>
                  <a:t>Numerous commercial real estate classes so that members can obtain the required 12 hours of annual CE in commercial topics. Members attend free. </a:t>
                </a:r>
              </a:p>
              <a:p>
                <a:pPr marL="445203" lvl="1" indent="-222601" algn="l">
                  <a:lnSpc>
                    <a:spcPts val="3862"/>
                  </a:lnSpc>
                  <a:buFont typeface="Arial"/>
                  <a:buChar char="•"/>
                </a:pPr>
                <a:r>
                  <a:rPr lang="en-US" sz="2460">
                    <a:solidFill>
                      <a:srgbClr val="222222"/>
                    </a:solidFill>
                    <a:latin typeface="Montserrat"/>
                    <a:ea typeface="Montserrat"/>
                    <a:cs typeface="Montserrat"/>
                    <a:sym typeface="Montserrat"/>
                  </a:rPr>
                  <a:t>CID annual dues are $70 for REALTOR® members, $95 for affiliate members.</a:t>
                </a:r>
              </a:p>
              <a:p>
                <a:pPr marL="445203" lvl="1" indent="-222601" algn="l">
                  <a:lnSpc>
                    <a:spcPts val="3862"/>
                  </a:lnSpc>
                  <a:buFont typeface="Arial"/>
                  <a:buChar char="•"/>
                </a:pPr>
                <a:r>
                  <a:rPr lang="en-US" sz="2460">
                    <a:solidFill>
                      <a:srgbClr val="222222"/>
                    </a:solidFill>
                    <a:latin typeface="Montserrat"/>
                    <a:ea typeface="Montserrat"/>
                    <a:cs typeface="Montserrat"/>
                    <a:sym typeface="Montserrat"/>
                  </a:rPr>
                  <a:t>CID members must hold current membership as a REALTOR® or Institute Affiliate in any board.</a:t>
                </a:r>
              </a:p>
              <a:p>
                <a:pPr marL="445203" lvl="1" indent="-222601" algn="l">
                  <a:lnSpc>
                    <a:spcPts val="3862"/>
                  </a:lnSpc>
                  <a:buFont typeface="Arial"/>
                  <a:buChar char="•"/>
                </a:pPr>
                <a:r>
                  <a:rPr lang="en-US" sz="2460">
                    <a:solidFill>
                      <a:srgbClr val="222222"/>
                    </a:solidFill>
                    <a:latin typeface="Montserrat"/>
                    <a:ea typeface="Montserrat"/>
                    <a:cs typeface="Montserrat"/>
                    <a:sym typeface="Montserrat"/>
                  </a:rPr>
                  <a:t>                          discount of $60/quarter (from $180 to $120)</a:t>
                </a:r>
              </a:p>
            </p:txBody>
          </p:sp>
        </p:grpSp>
        <p:grpSp>
          <p:nvGrpSpPr>
            <p:cNvPr id="7" name="Group 7"/>
            <p:cNvGrpSpPr/>
            <p:nvPr/>
          </p:nvGrpSpPr>
          <p:grpSpPr>
            <a:xfrm>
              <a:off x="666807" y="8999670"/>
              <a:ext cx="2441505" cy="644868"/>
              <a:chOff x="0" y="0"/>
              <a:chExt cx="2441505" cy="644868"/>
            </a:xfrm>
          </p:grpSpPr>
          <p:sp>
            <p:nvSpPr>
              <p:cNvPr id="8" name="Freeform 8" descr="A picture containing text, sign, clock, tableware  Description automatically generated"/>
              <p:cNvSpPr/>
              <p:nvPr/>
            </p:nvSpPr>
            <p:spPr>
              <a:xfrm>
                <a:off x="0" y="0"/>
                <a:ext cx="2441530" cy="644906"/>
              </a:xfrm>
              <a:custGeom>
                <a:avLst/>
                <a:gdLst/>
                <a:ahLst/>
                <a:cxnLst/>
                <a:rect l="l" t="t" r="r" b="b"/>
                <a:pathLst>
                  <a:path w="2441530" h="644906">
                    <a:moveTo>
                      <a:pt x="0" y="0"/>
                    </a:moveTo>
                    <a:lnTo>
                      <a:pt x="2441530" y="0"/>
                    </a:lnTo>
                    <a:lnTo>
                      <a:pt x="2441530" y="644906"/>
                    </a:lnTo>
                    <a:lnTo>
                      <a:pt x="0" y="644906"/>
                    </a:lnTo>
                    <a:lnTo>
                      <a:pt x="0" y="0"/>
                    </a:lnTo>
                    <a:close/>
                  </a:path>
                </a:pathLst>
              </a:custGeom>
              <a:blipFill>
                <a:blip r:embed="rId4"/>
                <a:stretch>
                  <a:fillRect l="-1510" t="-5" r="-1509"/>
                </a:stretch>
              </a:blipFill>
            </p:spPr>
            <p:txBody>
              <a:bodyPr/>
              <a:lstStyle/>
              <a:p>
                <a:endParaRPr lang="en-US"/>
              </a:p>
            </p:txBody>
          </p:sp>
        </p:grpSp>
      </p:grpSp>
      <p:sp>
        <p:nvSpPr>
          <p:cNvPr id="9" name="Freeform 9"/>
          <p:cNvSpPr/>
          <p:nvPr/>
        </p:nvSpPr>
        <p:spPr>
          <a:xfrm>
            <a:off x="3800583" y="214299"/>
            <a:ext cx="13458717" cy="2735495"/>
          </a:xfrm>
          <a:custGeom>
            <a:avLst/>
            <a:gdLst/>
            <a:ahLst/>
            <a:cxnLst/>
            <a:rect l="l" t="t" r="r" b="b"/>
            <a:pathLst>
              <a:path w="13458717" h="2735495">
                <a:moveTo>
                  <a:pt x="0" y="0"/>
                </a:moveTo>
                <a:lnTo>
                  <a:pt x="13458717" y="0"/>
                </a:lnTo>
                <a:lnTo>
                  <a:pt x="13458717" y="2735496"/>
                </a:lnTo>
                <a:lnTo>
                  <a:pt x="0" y="2735496"/>
                </a:lnTo>
                <a:lnTo>
                  <a:pt x="0" y="0"/>
                </a:lnTo>
                <a:close/>
              </a:path>
            </a:pathLst>
          </a:custGeom>
          <a:blipFill>
            <a:blip r:embed="rId5"/>
            <a:stretch>
              <a:fillRect t="-15620"/>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784302" y="537210"/>
            <a:ext cx="12524708" cy="1297056"/>
            <a:chOff x="0" y="0"/>
            <a:chExt cx="16699611" cy="1729408"/>
          </a:xfrm>
        </p:grpSpPr>
        <p:sp>
          <p:nvSpPr>
            <p:cNvPr id="4" name="Freeform 4"/>
            <p:cNvSpPr/>
            <p:nvPr/>
          </p:nvSpPr>
          <p:spPr>
            <a:xfrm>
              <a:off x="0" y="0"/>
              <a:ext cx="16699605" cy="1729406"/>
            </a:xfrm>
            <a:custGeom>
              <a:avLst/>
              <a:gdLst/>
              <a:ahLst/>
              <a:cxnLst/>
              <a:rect l="l" t="t" r="r" b="b"/>
              <a:pathLst>
                <a:path w="16699605" h="1729406">
                  <a:moveTo>
                    <a:pt x="0" y="0"/>
                  </a:moveTo>
                  <a:lnTo>
                    <a:pt x="16699605" y="0"/>
                  </a:lnTo>
                  <a:lnTo>
                    <a:pt x="16699605" y="1729406"/>
                  </a:lnTo>
                  <a:lnTo>
                    <a:pt x="0" y="1729406"/>
                  </a:lnTo>
                  <a:close/>
                </a:path>
              </a:pathLst>
            </a:custGeom>
            <a:blipFill>
              <a:blip r:embed="rId3">
                <a:alphaModFix amt="0"/>
              </a:blip>
              <a:stretch>
                <a:fillRect t="-138152" b="-138152"/>
              </a:stretch>
            </a:blipFill>
          </p:spPr>
          <p:txBody>
            <a:bodyPr/>
            <a:lstStyle/>
            <a:p>
              <a:endParaRPr lang="en-US"/>
            </a:p>
          </p:txBody>
        </p:sp>
        <p:sp>
          <p:nvSpPr>
            <p:cNvPr id="5" name="TextBox 5"/>
            <p:cNvSpPr txBox="1"/>
            <p:nvPr/>
          </p:nvSpPr>
          <p:spPr>
            <a:xfrm>
              <a:off x="0" y="0"/>
              <a:ext cx="16699611" cy="1729408"/>
            </a:xfrm>
            <a:prstGeom prst="rect">
              <a:avLst/>
            </a:prstGeom>
          </p:spPr>
          <p:txBody>
            <a:bodyPr lIns="0" tIns="0" rIns="0" bIns="0" rtlCol="0" anchor="ctr"/>
            <a:lstStyle/>
            <a:p>
              <a:pPr algn="ctr">
                <a:lnSpc>
                  <a:spcPts val="5040"/>
                </a:lnSpc>
              </a:pPr>
              <a:r>
                <a:rPr lang="en-US" sz="4200" b="1" spc="-5">
                  <a:solidFill>
                    <a:srgbClr val="C00000"/>
                  </a:solidFill>
                  <a:latin typeface="Montserrat Bold"/>
                  <a:ea typeface="Montserrat Bold"/>
                  <a:cs typeface="Montserrat Bold"/>
                  <a:sym typeface="Montserrat Bold"/>
                </a:rPr>
                <a:t>Common Mistakes in Commercial Contracts</a:t>
              </a:r>
            </a:p>
          </p:txBody>
        </p:sp>
      </p:grpSp>
      <p:grpSp>
        <p:nvGrpSpPr>
          <p:cNvPr id="6" name="Group 6"/>
          <p:cNvGrpSpPr/>
          <p:nvPr/>
        </p:nvGrpSpPr>
        <p:grpSpPr>
          <a:xfrm>
            <a:off x="2837507" y="2461365"/>
            <a:ext cx="14050318" cy="4201552"/>
            <a:chOff x="0" y="0"/>
            <a:chExt cx="18733757" cy="5602070"/>
          </a:xfrm>
        </p:grpSpPr>
        <p:sp>
          <p:nvSpPr>
            <p:cNvPr id="7" name="Freeform 7"/>
            <p:cNvSpPr/>
            <p:nvPr/>
          </p:nvSpPr>
          <p:spPr>
            <a:xfrm>
              <a:off x="0" y="0"/>
              <a:ext cx="18733756" cy="5602069"/>
            </a:xfrm>
            <a:custGeom>
              <a:avLst/>
              <a:gdLst/>
              <a:ahLst/>
              <a:cxnLst/>
              <a:rect l="l" t="t" r="r" b="b"/>
              <a:pathLst>
                <a:path w="18733756" h="5602069">
                  <a:moveTo>
                    <a:pt x="0" y="0"/>
                  </a:moveTo>
                  <a:lnTo>
                    <a:pt x="18733756" y="0"/>
                  </a:lnTo>
                  <a:lnTo>
                    <a:pt x="18733756" y="5602069"/>
                  </a:lnTo>
                  <a:lnTo>
                    <a:pt x="0" y="5602069"/>
                  </a:lnTo>
                  <a:close/>
                </a:path>
              </a:pathLst>
            </a:custGeom>
            <a:blipFill>
              <a:blip r:embed="rId3">
                <a:alphaModFix amt="0"/>
              </a:blip>
              <a:stretch>
                <a:fillRect t="-15159" b="-15159"/>
              </a:stretch>
            </a:blipFill>
          </p:spPr>
          <p:txBody>
            <a:bodyPr/>
            <a:lstStyle/>
            <a:p>
              <a:endParaRPr lang="en-US"/>
            </a:p>
          </p:txBody>
        </p:sp>
        <p:sp>
          <p:nvSpPr>
            <p:cNvPr id="8" name="TextBox 8"/>
            <p:cNvSpPr txBox="1"/>
            <p:nvPr/>
          </p:nvSpPr>
          <p:spPr>
            <a:xfrm>
              <a:off x="0" y="0"/>
              <a:ext cx="18733757" cy="5602070"/>
            </a:xfrm>
            <a:prstGeom prst="rect">
              <a:avLst/>
            </a:prstGeom>
          </p:spPr>
          <p:txBody>
            <a:bodyPr lIns="0" tIns="0" rIns="0" bIns="0" rtlCol="0" anchor="ct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Unclear inspection/due diligence term (active –vs- passive)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The “short sentence syndrome”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Deadlines for counter-offers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“Fuzzy” requirements/obligations (i.e. “subject to being free of environmental issues” or “subject to appraisal”)</a:t>
              </a:r>
            </a:p>
          </p:txBody>
        </p:sp>
      </p:grpSp>
      <p:grpSp>
        <p:nvGrpSpPr>
          <p:cNvPr id="9" name="Group 9"/>
          <p:cNvGrpSpPr/>
          <p:nvPr/>
        </p:nvGrpSpPr>
        <p:grpSpPr>
          <a:xfrm>
            <a:off x="2837507" y="6042060"/>
            <a:ext cx="14050318" cy="4201552"/>
            <a:chOff x="0" y="0"/>
            <a:chExt cx="18733757" cy="5602070"/>
          </a:xfrm>
        </p:grpSpPr>
        <p:sp>
          <p:nvSpPr>
            <p:cNvPr id="10" name="Freeform 10"/>
            <p:cNvSpPr/>
            <p:nvPr/>
          </p:nvSpPr>
          <p:spPr>
            <a:xfrm>
              <a:off x="0" y="0"/>
              <a:ext cx="18733756" cy="5602069"/>
            </a:xfrm>
            <a:custGeom>
              <a:avLst/>
              <a:gdLst/>
              <a:ahLst/>
              <a:cxnLst/>
              <a:rect l="l" t="t" r="r" b="b"/>
              <a:pathLst>
                <a:path w="18733756" h="5602069">
                  <a:moveTo>
                    <a:pt x="0" y="0"/>
                  </a:moveTo>
                  <a:lnTo>
                    <a:pt x="18733756" y="0"/>
                  </a:lnTo>
                  <a:lnTo>
                    <a:pt x="18733756" y="5602069"/>
                  </a:lnTo>
                  <a:lnTo>
                    <a:pt x="0" y="5602069"/>
                  </a:lnTo>
                  <a:close/>
                </a:path>
              </a:pathLst>
            </a:custGeom>
            <a:blipFill>
              <a:blip r:embed="rId3">
                <a:alphaModFix amt="0"/>
              </a:blip>
              <a:stretch>
                <a:fillRect t="-15159" b="-15159"/>
              </a:stretch>
            </a:blipFill>
          </p:spPr>
          <p:txBody>
            <a:bodyPr/>
            <a:lstStyle/>
            <a:p>
              <a:endParaRPr lang="en-US"/>
            </a:p>
          </p:txBody>
        </p:sp>
        <p:sp>
          <p:nvSpPr>
            <p:cNvPr id="11" name="TextBox 11"/>
            <p:cNvSpPr txBox="1"/>
            <p:nvPr/>
          </p:nvSpPr>
          <p:spPr>
            <a:xfrm>
              <a:off x="0" y="0"/>
              <a:ext cx="18733757" cy="5602070"/>
            </a:xfrm>
            <a:prstGeom prst="rect">
              <a:avLst/>
            </a:prstGeom>
          </p:spPr>
          <p:txBody>
            <a:bodyPr lIns="0" tIns="0" rIns="0" bIns="0" rtlCol="0" anchor="ct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Lease renewal terms and rates not explicitly stated</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Authorized ownership and tenant signatures</a:t>
              </a:r>
            </a:p>
          </p:txBody>
        </p:sp>
      </p:grpSp>
      <p:sp>
        <p:nvSpPr>
          <p:cNvPr id="12" name="TextBox 12"/>
          <p:cNvSpPr txBox="1"/>
          <p:nvPr/>
        </p:nvSpPr>
        <p:spPr>
          <a:xfrm>
            <a:off x="2928947" y="1933489"/>
            <a:ext cx="8961120" cy="542925"/>
          </a:xfrm>
          <a:prstGeom prst="rect">
            <a:avLst/>
          </a:prstGeom>
        </p:spPr>
        <p:txBody>
          <a:bodyPr lIns="0" tIns="0" rIns="0" bIns="0" rtlCol="0" anchor="t">
            <a:spAutoFit/>
          </a:bodyPr>
          <a:lstStyle/>
          <a:p>
            <a:pPr algn="l">
              <a:lnSpc>
                <a:spcPts val="4320"/>
              </a:lnSpc>
            </a:pPr>
            <a:r>
              <a:rPr lang="en-US" sz="3600" b="1" spc="-5">
                <a:solidFill>
                  <a:srgbClr val="C00000"/>
                </a:solidFill>
                <a:latin typeface="Montserrat Bold"/>
                <a:ea typeface="Montserrat Bold"/>
                <a:cs typeface="Montserrat Bold"/>
                <a:sym typeface="Montserrat Bold"/>
              </a:rPr>
              <a:t>Sales</a:t>
            </a:r>
          </a:p>
        </p:txBody>
      </p:sp>
      <p:sp>
        <p:nvSpPr>
          <p:cNvPr id="13" name="TextBox 13"/>
          <p:cNvSpPr txBox="1"/>
          <p:nvPr/>
        </p:nvSpPr>
        <p:spPr>
          <a:xfrm>
            <a:off x="2928947" y="6730717"/>
            <a:ext cx="8961120" cy="542925"/>
          </a:xfrm>
          <a:prstGeom prst="rect">
            <a:avLst/>
          </a:prstGeom>
        </p:spPr>
        <p:txBody>
          <a:bodyPr lIns="0" tIns="0" rIns="0" bIns="0" rtlCol="0" anchor="t">
            <a:spAutoFit/>
          </a:bodyPr>
          <a:lstStyle/>
          <a:p>
            <a:pPr algn="l">
              <a:lnSpc>
                <a:spcPts val="4320"/>
              </a:lnSpc>
            </a:pPr>
            <a:r>
              <a:rPr lang="en-US" sz="3600" b="1" spc="-5">
                <a:solidFill>
                  <a:srgbClr val="C00000"/>
                </a:solidFill>
                <a:latin typeface="Montserrat Bold"/>
                <a:ea typeface="Montserrat Bold"/>
                <a:cs typeface="Montserrat Bold"/>
                <a:sym typeface="Montserrat Bold"/>
              </a:rPr>
              <a:t>Leases</a:t>
            </a:r>
          </a:p>
        </p:txBody>
      </p:sp>
      <p:sp>
        <p:nvSpPr>
          <p:cNvPr id="14" name="Freeform 14"/>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341389" y="150181"/>
            <a:ext cx="12524708" cy="1297056"/>
            <a:chOff x="0" y="0"/>
            <a:chExt cx="16699611" cy="1729408"/>
          </a:xfrm>
        </p:grpSpPr>
        <p:sp>
          <p:nvSpPr>
            <p:cNvPr id="4" name="Freeform 4"/>
            <p:cNvSpPr/>
            <p:nvPr/>
          </p:nvSpPr>
          <p:spPr>
            <a:xfrm>
              <a:off x="0" y="0"/>
              <a:ext cx="16699605" cy="1729406"/>
            </a:xfrm>
            <a:custGeom>
              <a:avLst/>
              <a:gdLst/>
              <a:ahLst/>
              <a:cxnLst/>
              <a:rect l="l" t="t" r="r" b="b"/>
              <a:pathLst>
                <a:path w="16699605" h="1729406">
                  <a:moveTo>
                    <a:pt x="0" y="0"/>
                  </a:moveTo>
                  <a:lnTo>
                    <a:pt x="16699605" y="0"/>
                  </a:lnTo>
                  <a:lnTo>
                    <a:pt x="16699605" y="1729406"/>
                  </a:lnTo>
                  <a:lnTo>
                    <a:pt x="0" y="1729406"/>
                  </a:lnTo>
                  <a:close/>
                </a:path>
              </a:pathLst>
            </a:custGeom>
            <a:blipFill>
              <a:blip r:embed="rId3">
                <a:alphaModFix amt="0"/>
              </a:blip>
              <a:stretch>
                <a:fillRect t="-138152" b="-138152"/>
              </a:stretch>
            </a:blipFill>
          </p:spPr>
          <p:txBody>
            <a:bodyPr/>
            <a:lstStyle/>
            <a:p>
              <a:endParaRPr lang="en-US"/>
            </a:p>
          </p:txBody>
        </p:sp>
        <p:sp>
          <p:nvSpPr>
            <p:cNvPr id="5" name="TextBox 5"/>
            <p:cNvSpPr txBox="1"/>
            <p:nvPr/>
          </p:nvSpPr>
          <p:spPr>
            <a:xfrm>
              <a:off x="0" y="0"/>
              <a:ext cx="16699611" cy="1729408"/>
            </a:xfrm>
            <a:prstGeom prst="rect">
              <a:avLst/>
            </a:prstGeom>
          </p:spPr>
          <p:txBody>
            <a:bodyPr lIns="0" tIns="0" rIns="0" bIns="0" rtlCol="0" anchor="ctr"/>
            <a:lstStyle/>
            <a:p>
              <a:pPr algn="ctr">
                <a:lnSpc>
                  <a:spcPts val="5040"/>
                </a:lnSpc>
              </a:pPr>
              <a:r>
                <a:rPr lang="en-US" sz="4200" b="1" spc="-5">
                  <a:solidFill>
                    <a:srgbClr val="C00000"/>
                  </a:solidFill>
                  <a:latin typeface="Montserrat Bold"/>
                  <a:ea typeface="Montserrat Bold"/>
                  <a:cs typeface="Montserrat Bold"/>
                  <a:sym typeface="Montserrat Bold"/>
                </a:rPr>
                <a:t>Commission Structure</a:t>
              </a:r>
            </a:p>
          </p:txBody>
        </p:sp>
      </p:grpSp>
      <p:grpSp>
        <p:nvGrpSpPr>
          <p:cNvPr id="6" name="Group 6"/>
          <p:cNvGrpSpPr/>
          <p:nvPr/>
        </p:nvGrpSpPr>
        <p:grpSpPr>
          <a:xfrm>
            <a:off x="2718445" y="4332848"/>
            <a:ext cx="14050318" cy="4201552"/>
            <a:chOff x="0" y="0"/>
            <a:chExt cx="18733757" cy="5602070"/>
          </a:xfrm>
        </p:grpSpPr>
        <p:sp>
          <p:nvSpPr>
            <p:cNvPr id="7" name="Freeform 7"/>
            <p:cNvSpPr/>
            <p:nvPr/>
          </p:nvSpPr>
          <p:spPr>
            <a:xfrm>
              <a:off x="0" y="0"/>
              <a:ext cx="18733756" cy="5602069"/>
            </a:xfrm>
            <a:custGeom>
              <a:avLst/>
              <a:gdLst/>
              <a:ahLst/>
              <a:cxnLst/>
              <a:rect l="l" t="t" r="r" b="b"/>
              <a:pathLst>
                <a:path w="18733756" h="5602069">
                  <a:moveTo>
                    <a:pt x="0" y="0"/>
                  </a:moveTo>
                  <a:lnTo>
                    <a:pt x="18733756" y="0"/>
                  </a:lnTo>
                  <a:lnTo>
                    <a:pt x="18733756" y="5602069"/>
                  </a:lnTo>
                  <a:lnTo>
                    <a:pt x="0" y="5602069"/>
                  </a:lnTo>
                  <a:close/>
                </a:path>
              </a:pathLst>
            </a:custGeom>
            <a:blipFill>
              <a:blip r:embed="rId3">
                <a:alphaModFix amt="0"/>
              </a:blip>
              <a:stretch>
                <a:fillRect t="-15159" b="-15159"/>
              </a:stretch>
            </a:blipFill>
          </p:spPr>
          <p:txBody>
            <a:bodyPr/>
            <a:lstStyle/>
            <a:p>
              <a:endParaRPr lang="en-US"/>
            </a:p>
          </p:txBody>
        </p:sp>
        <p:sp>
          <p:nvSpPr>
            <p:cNvPr id="8" name="TextBox 8"/>
            <p:cNvSpPr txBox="1"/>
            <p:nvPr/>
          </p:nvSpPr>
          <p:spPr>
            <a:xfrm>
              <a:off x="0" y="0"/>
              <a:ext cx="18733757" cy="5602070"/>
            </a:xfrm>
            <a:prstGeom prst="rect">
              <a:avLst/>
            </a:prstGeom>
          </p:spPr>
          <p:txBody>
            <a:bodyPr lIns="0" tIns="0" rIns="0" bIns="0" rtlCol="0" anchor="ctr"/>
            <a:lstStyle/>
            <a:p>
              <a:pPr marL="542925" lvl="1" indent="-271462" algn="l">
                <a:lnSpc>
                  <a:spcPts val="3600"/>
                </a:lnSpc>
                <a:buFont typeface="Arial"/>
                <a:buChar char="•"/>
              </a:pPr>
              <a:r>
                <a:rPr lang="en-US" sz="3000" spc="-4">
                  <a:solidFill>
                    <a:srgbClr val="000000"/>
                  </a:solidFill>
                  <a:latin typeface="Montserrat"/>
                  <a:ea typeface="Montserrat"/>
                  <a:cs typeface="Montserrat"/>
                  <a:sym typeface="Montserrat"/>
                </a:rPr>
                <a:t>A percentage of the gross lease value, may be paid up-front, annually, monthly, or otherwise</a:t>
              </a:r>
            </a:p>
            <a:p>
              <a:pPr marL="542925" lvl="1" indent="-271462" algn="l">
                <a:lnSpc>
                  <a:spcPts val="3600"/>
                </a:lnSpc>
                <a:buFont typeface="Arial"/>
                <a:buChar char="•"/>
              </a:pPr>
              <a:r>
                <a:rPr lang="en-US" sz="3000" spc="-4">
                  <a:solidFill>
                    <a:srgbClr val="000000"/>
                  </a:solidFill>
                  <a:latin typeface="Montserrat"/>
                  <a:ea typeface="Montserrat"/>
                  <a:cs typeface="Montserrat"/>
                  <a:sym typeface="Montserrat"/>
                </a:rPr>
                <a:t>Paid as a dollar per square foot calcuation</a:t>
              </a:r>
            </a:p>
            <a:p>
              <a:pPr marL="542925" lvl="1" indent="-271462" algn="l">
                <a:lnSpc>
                  <a:spcPts val="3600"/>
                </a:lnSpc>
                <a:buFont typeface="Arial"/>
                <a:buChar char="•"/>
              </a:pPr>
              <a:r>
                <a:rPr lang="en-US" sz="3000" spc="-4">
                  <a:solidFill>
                    <a:srgbClr val="000000"/>
                  </a:solidFill>
                  <a:latin typeface="Montserrat"/>
                  <a:ea typeface="Montserrat"/>
                  <a:cs typeface="Montserrat"/>
                  <a:sym typeface="Montserrat"/>
                </a:rPr>
                <a:t>Value of the lease but capped by years or primary term</a:t>
              </a:r>
            </a:p>
            <a:p>
              <a:pPr marL="542925" lvl="1" indent="-271462" algn="l">
                <a:lnSpc>
                  <a:spcPts val="3600"/>
                </a:lnSpc>
                <a:buFont typeface="Arial"/>
                <a:buChar char="•"/>
              </a:pPr>
              <a:r>
                <a:rPr lang="en-US" sz="3000" spc="-4">
                  <a:solidFill>
                    <a:srgbClr val="000000"/>
                  </a:solidFill>
                  <a:latin typeface="Montserrat"/>
                  <a:ea typeface="Montserrat"/>
                  <a:cs typeface="Montserrat"/>
                  <a:sym typeface="Montserrat"/>
                </a:rPr>
                <a:t>Some combination thereof</a:t>
              </a:r>
            </a:p>
          </p:txBody>
        </p:sp>
      </p:grpSp>
      <p:sp>
        <p:nvSpPr>
          <p:cNvPr id="9" name="TextBox 9"/>
          <p:cNvSpPr txBox="1"/>
          <p:nvPr/>
        </p:nvSpPr>
        <p:spPr>
          <a:xfrm>
            <a:off x="3881438" y="8543925"/>
            <a:ext cx="13695988" cy="1438275"/>
          </a:xfrm>
          <a:prstGeom prst="rect">
            <a:avLst/>
          </a:prstGeom>
        </p:spPr>
        <p:txBody>
          <a:bodyPr lIns="0" tIns="0" rIns="0" bIns="0" rtlCol="0" anchor="t">
            <a:spAutoFit/>
          </a:bodyPr>
          <a:lstStyle/>
          <a:p>
            <a:pPr algn="l">
              <a:lnSpc>
                <a:spcPts val="2879"/>
              </a:lnSpc>
            </a:pPr>
            <a:r>
              <a:rPr lang="en-US" sz="2400" spc="-3">
                <a:solidFill>
                  <a:srgbClr val="000000"/>
                </a:solidFill>
                <a:latin typeface="Montserrat"/>
                <a:ea typeface="Montserrat"/>
                <a:cs typeface="Montserrat"/>
                <a:sym typeface="Montserrat"/>
              </a:rPr>
              <a:t>Note: Any examples of commission structure or other compensation are for the purpose of explanation of concepts.  These are not to be used as suggestions for compensation.  Practitioners should refer to their office policy when structuring any commission or compensation structure.</a:t>
            </a:r>
          </a:p>
        </p:txBody>
      </p:sp>
      <p:sp>
        <p:nvSpPr>
          <p:cNvPr id="10" name="TextBox 10"/>
          <p:cNvSpPr txBox="1"/>
          <p:nvPr/>
        </p:nvSpPr>
        <p:spPr>
          <a:xfrm>
            <a:off x="2800360" y="1168708"/>
            <a:ext cx="8961120" cy="542925"/>
          </a:xfrm>
          <a:prstGeom prst="rect">
            <a:avLst/>
          </a:prstGeom>
        </p:spPr>
        <p:txBody>
          <a:bodyPr lIns="0" tIns="0" rIns="0" bIns="0" rtlCol="0" anchor="t">
            <a:spAutoFit/>
          </a:bodyPr>
          <a:lstStyle/>
          <a:p>
            <a:pPr algn="l">
              <a:lnSpc>
                <a:spcPts val="4320"/>
              </a:lnSpc>
            </a:pPr>
            <a:r>
              <a:rPr lang="en-US" sz="3600" b="1" spc="-5">
                <a:solidFill>
                  <a:srgbClr val="C00000"/>
                </a:solidFill>
                <a:latin typeface="Montserrat Bold"/>
                <a:ea typeface="Montserrat Bold"/>
                <a:cs typeface="Montserrat Bold"/>
                <a:sym typeface="Montserrat Bold"/>
              </a:rPr>
              <a:t>Sales</a:t>
            </a:r>
          </a:p>
        </p:txBody>
      </p:sp>
      <p:sp>
        <p:nvSpPr>
          <p:cNvPr id="11" name="TextBox 11"/>
          <p:cNvSpPr txBox="1"/>
          <p:nvPr/>
        </p:nvSpPr>
        <p:spPr>
          <a:xfrm>
            <a:off x="2800360" y="4542415"/>
            <a:ext cx="8961120" cy="542925"/>
          </a:xfrm>
          <a:prstGeom prst="rect">
            <a:avLst/>
          </a:prstGeom>
        </p:spPr>
        <p:txBody>
          <a:bodyPr lIns="0" tIns="0" rIns="0" bIns="0" rtlCol="0" anchor="t">
            <a:spAutoFit/>
          </a:bodyPr>
          <a:lstStyle/>
          <a:p>
            <a:pPr algn="l">
              <a:lnSpc>
                <a:spcPts val="4320"/>
              </a:lnSpc>
            </a:pPr>
            <a:r>
              <a:rPr lang="en-US" sz="3600" b="1" spc="-5">
                <a:solidFill>
                  <a:srgbClr val="C00000"/>
                </a:solidFill>
                <a:latin typeface="Montserrat Bold"/>
                <a:ea typeface="Montserrat Bold"/>
                <a:cs typeface="Montserrat Bold"/>
                <a:sym typeface="Montserrat Bold"/>
              </a:rPr>
              <a:t>Leases</a:t>
            </a:r>
          </a:p>
        </p:txBody>
      </p:sp>
      <p:grpSp>
        <p:nvGrpSpPr>
          <p:cNvPr id="12" name="Group 12"/>
          <p:cNvGrpSpPr/>
          <p:nvPr/>
        </p:nvGrpSpPr>
        <p:grpSpPr>
          <a:xfrm>
            <a:off x="2708920" y="915667"/>
            <a:ext cx="14050318" cy="4201553"/>
            <a:chOff x="0" y="0"/>
            <a:chExt cx="18733757" cy="5602070"/>
          </a:xfrm>
        </p:grpSpPr>
        <p:sp>
          <p:nvSpPr>
            <p:cNvPr id="13" name="Freeform 13"/>
            <p:cNvSpPr/>
            <p:nvPr/>
          </p:nvSpPr>
          <p:spPr>
            <a:xfrm>
              <a:off x="0" y="0"/>
              <a:ext cx="18733756" cy="5602069"/>
            </a:xfrm>
            <a:custGeom>
              <a:avLst/>
              <a:gdLst/>
              <a:ahLst/>
              <a:cxnLst/>
              <a:rect l="l" t="t" r="r" b="b"/>
              <a:pathLst>
                <a:path w="18733756" h="5602069">
                  <a:moveTo>
                    <a:pt x="0" y="0"/>
                  </a:moveTo>
                  <a:lnTo>
                    <a:pt x="18733756" y="0"/>
                  </a:lnTo>
                  <a:lnTo>
                    <a:pt x="18733756" y="5602069"/>
                  </a:lnTo>
                  <a:lnTo>
                    <a:pt x="0" y="5602069"/>
                  </a:lnTo>
                  <a:close/>
                </a:path>
              </a:pathLst>
            </a:custGeom>
            <a:blipFill>
              <a:blip r:embed="rId3">
                <a:alphaModFix amt="0"/>
              </a:blip>
              <a:stretch>
                <a:fillRect t="-15159" b="-15159"/>
              </a:stretch>
            </a:blipFill>
          </p:spPr>
          <p:txBody>
            <a:bodyPr/>
            <a:lstStyle/>
            <a:p>
              <a:endParaRPr lang="en-US"/>
            </a:p>
          </p:txBody>
        </p:sp>
        <p:sp>
          <p:nvSpPr>
            <p:cNvPr id="14" name="TextBox 14"/>
            <p:cNvSpPr txBox="1"/>
            <p:nvPr/>
          </p:nvSpPr>
          <p:spPr>
            <a:xfrm>
              <a:off x="0" y="0"/>
              <a:ext cx="18733757" cy="5602070"/>
            </a:xfrm>
            <a:prstGeom prst="rect">
              <a:avLst/>
            </a:prstGeom>
          </p:spPr>
          <p:txBody>
            <a:bodyPr lIns="0" tIns="0" rIns="0" bIns="0" rtlCol="0" anchor="ctr"/>
            <a:lstStyle/>
            <a:p>
              <a:pPr marL="542925" lvl="1" indent="-271462" algn="l">
                <a:lnSpc>
                  <a:spcPts val="3600"/>
                </a:lnSpc>
                <a:buFont typeface="Arial"/>
                <a:buChar char="•"/>
              </a:pPr>
              <a:r>
                <a:rPr lang="en-US" sz="3000" spc="-4">
                  <a:solidFill>
                    <a:srgbClr val="000000"/>
                  </a:solidFill>
                  <a:latin typeface="Montserrat"/>
                  <a:ea typeface="Montserrat"/>
                  <a:cs typeface="Montserrat"/>
                  <a:sym typeface="Montserrat"/>
                </a:rPr>
                <a:t>Usually a straightforward percentage, but splits can vary depending on the situation and number of brokers involved</a:t>
              </a:r>
            </a:p>
            <a:p>
              <a:pPr marL="542925" lvl="1" indent="-271462" algn="l">
                <a:lnSpc>
                  <a:spcPts val="3600"/>
                </a:lnSpc>
                <a:buFont typeface="Arial"/>
                <a:buChar char="•"/>
              </a:pPr>
              <a:r>
                <a:rPr lang="en-US" sz="3000" spc="-4">
                  <a:solidFill>
                    <a:srgbClr val="000000"/>
                  </a:solidFill>
                  <a:latin typeface="Montserrat"/>
                  <a:ea typeface="Montserrat"/>
                  <a:cs typeface="Montserrat"/>
                  <a:sym typeface="Montserrat"/>
                </a:rPr>
                <a:t>Can be a flat fee</a:t>
              </a:r>
            </a:p>
            <a:p>
              <a:pPr marL="542925" lvl="1" indent="-271462" algn="l">
                <a:lnSpc>
                  <a:spcPts val="3600"/>
                </a:lnSpc>
                <a:buFont typeface="Arial"/>
                <a:buChar char="•"/>
              </a:pPr>
              <a:r>
                <a:rPr lang="en-US" sz="3000" spc="-4">
                  <a:solidFill>
                    <a:srgbClr val="000000"/>
                  </a:solidFill>
                  <a:latin typeface="Montserrat"/>
                  <a:ea typeface="Montserrat"/>
                  <a:cs typeface="Montserrat"/>
                  <a:sym typeface="Montserrat"/>
                </a:rPr>
                <a:t>Always ask early in the process – don’t assume</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500304" y="917124"/>
            <a:ext cx="12524708" cy="1297056"/>
            <a:chOff x="0" y="0"/>
            <a:chExt cx="16699611" cy="1729408"/>
          </a:xfrm>
        </p:grpSpPr>
        <p:sp>
          <p:nvSpPr>
            <p:cNvPr id="4" name="Freeform 4"/>
            <p:cNvSpPr/>
            <p:nvPr/>
          </p:nvSpPr>
          <p:spPr>
            <a:xfrm>
              <a:off x="0" y="0"/>
              <a:ext cx="16699605" cy="1729406"/>
            </a:xfrm>
            <a:custGeom>
              <a:avLst/>
              <a:gdLst/>
              <a:ahLst/>
              <a:cxnLst/>
              <a:rect l="l" t="t" r="r" b="b"/>
              <a:pathLst>
                <a:path w="16699605" h="1729406">
                  <a:moveTo>
                    <a:pt x="0" y="0"/>
                  </a:moveTo>
                  <a:lnTo>
                    <a:pt x="16699605" y="0"/>
                  </a:lnTo>
                  <a:lnTo>
                    <a:pt x="16699605" y="1729406"/>
                  </a:lnTo>
                  <a:lnTo>
                    <a:pt x="0" y="1729406"/>
                  </a:lnTo>
                  <a:close/>
                </a:path>
              </a:pathLst>
            </a:custGeom>
            <a:blipFill>
              <a:blip r:embed="rId3">
                <a:alphaModFix amt="0"/>
              </a:blip>
              <a:stretch>
                <a:fillRect t="-138152" b="-138152"/>
              </a:stretch>
            </a:blipFill>
          </p:spPr>
          <p:txBody>
            <a:bodyPr/>
            <a:lstStyle/>
            <a:p>
              <a:endParaRPr lang="en-US"/>
            </a:p>
          </p:txBody>
        </p:sp>
        <p:sp>
          <p:nvSpPr>
            <p:cNvPr id="5" name="TextBox 5"/>
            <p:cNvSpPr txBox="1"/>
            <p:nvPr/>
          </p:nvSpPr>
          <p:spPr>
            <a:xfrm>
              <a:off x="0" y="0"/>
              <a:ext cx="16699611" cy="1729408"/>
            </a:xfrm>
            <a:prstGeom prst="rect">
              <a:avLst/>
            </a:prstGeom>
          </p:spPr>
          <p:txBody>
            <a:bodyPr lIns="0" tIns="0" rIns="0" bIns="0" rtlCol="0" anchor="ctr"/>
            <a:lstStyle/>
            <a:p>
              <a:pPr algn="ctr">
                <a:lnSpc>
                  <a:spcPts val="5040"/>
                </a:lnSpc>
              </a:pPr>
              <a:r>
                <a:rPr lang="en-US" sz="4200" b="1" spc="-5">
                  <a:solidFill>
                    <a:srgbClr val="C00000"/>
                  </a:solidFill>
                  <a:latin typeface="Montserrat Bold"/>
                  <a:ea typeface="Montserrat Bold"/>
                  <a:cs typeface="Montserrat Bold"/>
                  <a:sym typeface="Montserrat Bold"/>
                </a:rPr>
                <a:t>Some thoughts on Property Management</a:t>
              </a:r>
            </a:p>
          </p:txBody>
        </p:sp>
      </p:grpSp>
      <p:grpSp>
        <p:nvGrpSpPr>
          <p:cNvPr id="6" name="Group 6"/>
          <p:cNvGrpSpPr/>
          <p:nvPr/>
        </p:nvGrpSpPr>
        <p:grpSpPr>
          <a:xfrm>
            <a:off x="2823220" y="2422665"/>
            <a:ext cx="14050318" cy="4201552"/>
            <a:chOff x="0" y="0"/>
            <a:chExt cx="18733757" cy="5602070"/>
          </a:xfrm>
        </p:grpSpPr>
        <p:sp>
          <p:nvSpPr>
            <p:cNvPr id="7" name="Freeform 7"/>
            <p:cNvSpPr/>
            <p:nvPr/>
          </p:nvSpPr>
          <p:spPr>
            <a:xfrm>
              <a:off x="0" y="0"/>
              <a:ext cx="18733756" cy="5602069"/>
            </a:xfrm>
            <a:custGeom>
              <a:avLst/>
              <a:gdLst/>
              <a:ahLst/>
              <a:cxnLst/>
              <a:rect l="l" t="t" r="r" b="b"/>
              <a:pathLst>
                <a:path w="18733756" h="5602069">
                  <a:moveTo>
                    <a:pt x="0" y="0"/>
                  </a:moveTo>
                  <a:lnTo>
                    <a:pt x="18733756" y="0"/>
                  </a:lnTo>
                  <a:lnTo>
                    <a:pt x="18733756" y="5602069"/>
                  </a:lnTo>
                  <a:lnTo>
                    <a:pt x="0" y="5602069"/>
                  </a:lnTo>
                  <a:close/>
                </a:path>
              </a:pathLst>
            </a:custGeom>
            <a:blipFill>
              <a:blip r:embed="rId3">
                <a:alphaModFix amt="0"/>
              </a:blip>
              <a:stretch>
                <a:fillRect t="-15159" b="-15159"/>
              </a:stretch>
            </a:blipFill>
          </p:spPr>
          <p:txBody>
            <a:bodyPr/>
            <a:lstStyle/>
            <a:p>
              <a:endParaRPr lang="en-US"/>
            </a:p>
          </p:txBody>
        </p:sp>
        <p:sp>
          <p:nvSpPr>
            <p:cNvPr id="8" name="TextBox 8"/>
            <p:cNvSpPr txBox="1"/>
            <p:nvPr/>
          </p:nvSpPr>
          <p:spPr>
            <a:xfrm>
              <a:off x="0" y="0"/>
              <a:ext cx="18733757" cy="5602070"/>
            </a:xfrm>
            <a:prstGeom prst="rect">
              <a:avLst/>
            </a:prstGeom>
          </p:spPr>
          <p:txBody>
            <a:bodyPr lIns="0" tIns="0" rIns="0" bIns="0" rtlCol="0" anchor="ct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Usually includes collecting rent, handling repairs and routine maintenance</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Responsibilities may or may not include leasing and tenant upfitting  </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There needs to be a written property management agreement outlining the duties of the manager </a:t>
              </a:r>
            </a:p>
          </p:txBody>
        </p:sp>
      </p:grpSp>
      <p:sp>
        <p:nvSpPr>
          <p:cNvPr id="9" name="TextBox 9"/>
          <p:cNvSpPr txBox="1"/>
          <p:nvPr/>
        </p:nvSpPr>
        <p:spPr>
          <a:xfrm>
            <a:off x="3000385" y="7728870"/>
            <a:ext cx="13695988" cy="1323975"/>
          </a:xfrm>
          <a:prstGeom prst="rect">
            <a:avLst/>
          </a:prstGeom>
        </p:spPr>
        <p:txBody>
          <a:bodyPr lIns="0" tIns="0" rIns="0" bIns="0" rtlCol="0" anchor="t">
            <a:spAutoFit/>
          </a:bodyPr>
          <a:lstStyle/>
          <a:p>
            <a:pPr algn="just">
              <a:lnSpc>
                <a:spcPts val="3600"/>
              </a:lnSpc>
            </a:pPr>
            <a:r>
              <a:rPr lang="en-US" sz="3000" b="1" spc="-4">
                <a:solidFill>
                  <a:srgbClr val="000000"/>
                </a:solidFill>
                <a:latin typeface="Montserrat Bold"/>
                <a:ea typeface="Montserrat Bold"/>
                <a:cs typeface="Montserrat Bold"/>
                <a:sym typeface="Montserrat Bold"/>
              </a:rPr>
              <a:t>IREM: Institute of Real Estate Management</a:t>
            </a:r>
          </a:p>
          <a:p>
            <a:pPr algn="just">
              <a:lnSpc>
                <a:spcPts val="3240"/>
              </a:lnSpc>
            </a:pPr>
            <a:r>
              <a:rPr lang="en-US" sz="2700" b="1" u="sng" spc="-3">
                <a:solidFill>
                  <a:srgbClr val="E46416"/>
                </a:solidFill>
                <a:latin typeface="Montserrat Bold"/>
                <a:ea typeface="Montserrat Bold"/>
                <a:cs typeface="Montserrat Bold"/>
                <a:sym typeface="Montserrat Bold"/>
                <a:hlinkClick r:id="rId4" tooltip="http://www.irem.org/"/>
              </a:rPr>
              <a:t>WWW.IREM.ORG</a:t>
            </a:r>
            <a:r>
              <a:rPr lang="en-US" sz="2700" b="1" u="sng" spc="-3">
                <a:solidFill>
                  <a:srgbClr val="000000"/>
                </a:solidFill>
                <a:latin typeface="Montserrat Bold"/>
                <a:ea typeface="Montserrat Bold"/>
                <a:cs typeface="Montserrat Bold"/>
                <a:sym typeface="Montserrat Bold"/>
              </a:rPr>
              <a:t> </a:t>
            </a:r>
          </a:p>
          <a:p>
            <a:pPr algn="just">
              <a:lnSpc>
                <a:spcPts val="3600"/>
              </a:lnSpc>
            </a:pPr>
            <a:endParaRPr lang="en-US" sz="2700" b="1" u="sng" spc="-3">
              <a:solidFill>
                <a:srgbClr val="000000"/>
              </a:solidFill>
              <a:latin typeface="Montserrat Bold"/>
              <a:ea typeface="Montserrat Bold"/>
              <a:cs typeface="Montserrat Bold"/>
              <a:sym typeface="Montserrat Bold"/>
            </a:endParaRPr>
          </a:p>
        </p:txBody>
      </p:sp>
      <p:grpSp>
        <p:nvGrpSpPr>
          <p:cNvPr id="10" name="Group 10"/>
          <p:cNvGrpSpPr/>
          <p:nvPr/>
        </p:nvGrpSpPr>
        <p:grpSpPr>
          <a:xfrm>
            <a:off x="3000385" y="6624217"/>
            <a:ext cx="3114675" cy="778669"/>
            <a:chOff x="0" y="0"/>
            <a:chExt cx="4152900" cy="1038225"/>
          </a:xfrm>
        </p:grpSpPr>
        <p:sp>
          <p:nvSpPr>
            <p:cNvPr id="11" name="Freeform 11" descr="Logo  Description automatically generated"/>
            <p:cNvSpPr/>
            <p:nvPr/>
          </p:nvSpPr>
          <p:spPr>
            <a:xfrm>
              <a:off x="0" y="0"/>
              <a:ext cx="4152900" cy="1038225"/>
            </a:xfrm>
            <a:custGeom>
              <a:avLst/>
              <a:gdLst/>
              <a:ahLst/>
              <a:cxnLst/>
              <a:rect l="l" t="t" r="r" b="b"/>
              <a:pathLst>
                <a:path w="4152900" h="1038225">
                  <a:moveTo>
                    <a:pt x="0" y="0"/>
                  </a:moveTo>
                  <a:lnTo>
                    <a:pt x="4152900" y="0"/>
                  </a:lnTo>
                  <a:lnTo>
                    <a:pt x="4152900" y="1038225"/>
                  </a:lnTo>
                  <a:lnTo>
                    <a:pt x="0" y="1038225"/>
                  </a:lnTo>
                  <a:lnTo>
                    <a:pt x="0" y="0"/>
                  </a:lnTo>
                  <a:close/>
                </a:path>
              </a:pathLst>
            </a:custGeom>
            <a:blipFill>
              <a:blip r:embed="rId5"/>
              <a:stretch>
                <a:fillRect/>
              </a:stretch>
            </a:blipFill>
          </p:spPr>
          <p:txBody>
            <a:bodyPr/>
            <a:lstStyle/>
            <a:p>
              <a:endParaRPr lang="en-US"/>
            </a:p>
          </p:txBody>
        </p:sp>
      </p:grpSp>
      <p:sp>
        <p:nvSpPr>
          <p:cNvPr id="12" name="Freeform 12"/>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2881646" y="490518"/>
            <a:ext cx="12524708" cy="1297056"/>
            <a:chOff x="0" y="0"/>
            <a:chExt cx="16699611" cy="1729408"/>
          </a:xfrm>
        </p:grpSpPr>
        <p:sp>
          <p:nvSpPr>
            <p:cNvPr id="4" name="Freeform 4"/>
            <p:cNvSpPr/>
            <p:nvPr/>
          </p:nvSpPr>
          <p:spPr>
            <a:xfrm>
              <a:off x="0" y="0"/>
              <a:ext cx="16699605" cy="1729406"/>
            </a:xfrm>
            <a:custGeom>
              <a:avLst/>
              <a:gdLst/>
              <a:ahLst/>
              <a:cxnLst/>
              <a:rect l="l" t="t" r="r" b="b"/>
              <a:pathLst>
                <a:path w="16699605" h="1729406">
                  <a:moveTo>
                    <a:pt x="0" y="0"/>
                  </a:moveTo>
                  <a:lnTo>
                    <a:pt x="16699605" y="0"/>
                  </a:lnTo>
                  <a:lnTo>
                    <a:pt x="16699605" y="1729406"/>
                  </a:lnTo>
                  <a:lnTo>
                    <a:pt x="0" y="1729406"/>
                  </a:lnTo>
                  <a:close/>
                </a:path>
              </a:pathLst>
            </a:custGeom>
            <a:blipFill>
              <a:blip r:embed="rId3">
                <a:alphaModFix amt="0"/>
              </a:blip>
              <a:stretch>
                <a:fillRect t="-138152" b="-138152"/>
              </a:stretch>
            </a:blipFill>
          </p:spPr>
          <p:txBody>
            <a:bodyPr/>
            <a:lstStyle/>
            <a:p>
              <a:endParaRPr lang="en-US"/>
            </a:p>
          </p:txBody>
        </p:sp>
        <p:sp>
          <p:nvSpPr>
            <p:cNvPr id="5" name="TextBox 5"/>
            <p:cNvSpPr txBox="1"/>
            <p:nvPr/>
          </p:nvSpPr>
          <p:spPr>
            <a:xfrm>
              <a:off x="0" y="0"/>
              <a:ext cx="16699611" cy="1729408"/>
            </a:xfrm>
            <a:prstGeom prst="rect">
              <a:avLst/>
            </a:prstGeom>
          </p:spPr>
          <p:txBody>
            <a:bodyPr lIns="0" tIns="0" rIns="0" bIns="0" rtlCol="0" anchor="ctr"/>
            <a:lstStyle/>
            <a:p>
              <a:pPr algn="ctr">
                <a:lnSpc>
                  <a:spcPts val="7200"/>
                </a:lnSpc>
              </a:pPr>
              <a:r>
                <a:rPr lang="en-US" sz="6000" b="1" spc="-8">
                  <a:solidFill>
                    <a:srgbClr val="C00000"/>
                  </a:solidFill>
                  <a:latin typeface="Montserrat Bold"/>
                  <a:ea typeface="Montserrat Bold"/>
                  <a:cs typeface="Montserrat Bold"/>
                  <a:sym typeface="Montserrat Bold"/>
                </a:rPr>
                <a:t>Investments</a:t>
              </a:r>
            </a:p>
          </p:txBody>
        </p:sp>
      </p:grpSp>
      <p:grpSp>
        <p:nvGrpSpPr>
          <p:cNvPr id="6" name="Group 6"/>
          <p:cNvGrpSpPr/>
          <p:nvPr/>
        </p:nvGrpSpPr>
        <p:grpSpPr>
          <a:xfrm>
            <a:off x="2481901" y="2924613"/>
            <a:ext cx="15028069" cy="5602529"/>
            <a:chOff x="0" y="0"/>
            <a:chExt cx="20037425" cy="7470038"/>
          </a:xfrm>
        </p:grpSpPr>
        <p:sp>
          <p:nvSpPr>
            <p:cNvPr id="7" name="Freeform 7"/>
            <p:cNvSpPr/>
            <p:nvPr/>
          </p:nvSpPr>
          <p:spPr>
            <a:xfrm>
              <a:off x="0" y="0"/>
              <a:ext cx="20037427" cy="7470040"/>
            </a:xfrm>
            <a:custGeom>
              <a:avLst/>
              <a:gdLst/>
              <a:ahLst/>
              <a:cxnLst/>
              <a:rect l="l" t="t" r="r" b="b"/>
              <a:pathLst>
                <a:path w="20037427" h="7470040">
                  <a:moveTo>
                    <a:pt x="0" y="0"/>
                  </a:moveTo>
                  <a:lnTo>
                    <a:pt x="20037427" y="0"/>
                  </a:lnTo>
                  <a:lnTo>
                    <a:pt x="20037427" y="7470040"/>
                  </a:lnTo>
                  <a:lnTo>
                    <a:pt x="0" y="7470040"/>
                  </a:lnTo>
                  <a:close/>
                </a:path>
              </a:pathLst>
            </a:custGeom>
            <a:blipFill>
              <a:blip r:embed="rId3">
                <a:alphaModFix amt="0"/>
              </a:blip>
              <a:stretch>
                <a:fillRect t="-10443" b="5910"/>
              </a:stretch>
            </a:blipFill>
          </p:spPr>
          <p:txBody>
            <a:bodyPr/>
            <a:lstStyle/>
            <a:p>
              <a:endParaRPr lang="en-US"/>
            </a:p>
          </p:txBody>
        </p:sp>
        <p:sp>
          <p:nvSpPr>
            <p:cNvPr id="8" name="TextBox 8"/>
            <p:cNvSpPr txBox="1"/>
            <p:nvPr/>
          </p:nvSpPr>
          <p:spPr>
            <a:xfrm>
              <a:off x="0" y="0"/>
              <a:ext cx="20037425" cy="7470038"/>
            </a:xfrm>
            <a:prstGeom prst="rect">
              <a:avLst/>
            </a:prstGeom>
          </p:spPr>
          <p:txBody>
            <a:bodyPr lIns="0" tIns="0" rIns="0" bIns="0" rtlCol="0" anchor="ctr"/>
            <a:lstStyle/>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Can be any type of property including residential and commercial</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Most investors have certain criteria – ask!</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As a listing agent, it is important to provide accurate and pertinent financial information so that prospective buyers can make informed decisions</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“Capitalization Rate” (or “CAP Rate” for short) is the most widely used measure of investment return.</a:t>
              </a:r>
            </a:p>
            <a:p>
              <a:pPr marL="651510" lvl="1" indent="-325755" algn="l">
                <a:lnSpc>
                  <a:spcPts val="4320"/>
                </a:lnSpc>
                <a:buFont typeface="Arial"/>
                <a:buChar char="•"/>
              </a:pPr>
              <a:r>
                <a:rPr lang="en-US" sz="3600" spc="-5">
                  <a:solidFill>
                    <a:srgbClr val="000000"/>
                  </a:solidFill>
                  <a:latin typeface="Montserrat"/>
                  <a:ea typeface="Montserrat"/>
                  <a:cs typeface="Montserrat"/>
                  <a:sym typeface="Montserrat"/>
                </a:rPr>
                <a:t>Other measures of return include IRR, FMRR, Gross Rent Multiplier, Cash on Cash Return, and various other methods.</a:t>
              </a:r>
            </a:p>
          </p:txBody>
        </p:sp>
      </p:grpSp>
      <p:sp>
        <p:nvSpPr>
          <p:cNvPr id="9" name="Freeform 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2800350" y="3846443"/>
            <a:ext cx="6586538" cy="3126638"/>
            <a:chOff x="0" y="0"/>
            <a:chExt cx="8782050" cy="4168851"/>
          </a:xfrm>
        </p:grpSpPr>
        <p:sp>
          <p:nvSpPr>
            <p:cNvPr id="4" name="Freeform 4"/>
            <p:cNvSpPr/>
            <p:nvPr/>
          </p:nvSpPr>
          <p:spPr>
            <a:xfrm>
              <a:off x="0" y="0"/>
              <a:ext cx="8782050" cy="4168847"/>
            </a:xfrm>
            <a:custGeom>
              <a:avLst/>
              <a:gdLst/>
              <a:ahLst/>
              <a:cxnLst/>
              <a:rect l="l" t="t" r="r" b="b"/>
              <a:pathLst>
                <a:path w="8782050" h="4168847">
                  <a:moveTo>
                    <a:pt x="0" y="0"/>
                  </a:moveTo>
                  <a:lnTo>
                    <a:pt x="8782050" y="0"/>
                  </a:lnTo>
                  <a:lnTo>
                    <a:pt x="8782050" y="4168847"/>
                  </a:lnTo>
                  <a:lnTo>
                    <a:pt x="0" y="4168847"/>
                  </a:lnTo>
                  <a:close/>
                </a:path>
              </a:pathLst>
            </a:custGeom>
            <a:blipFill>
              <a:blip r:embed="rId3">
                <a:alphaModFix amt="0"/>
              </a:blip>
              <a:stretch>
                <a:fillRect t="-20304" b="38210"/>
              </a:stretch>
            </a:blipFill>
          </p:spPr>
          <p:txBody>
            <a:bodyPr/>
            <a:lstStyle/>
            <a:p>
              <a:endParaRPr lang="en-US"/>
            </a:p>
          </p:txBody>
        </p:sp>
        <p:sp>
          <p:nvSpPr>
            <p:cNvPr id="5" name="TextBox 5"/>
            <p:cNvSpPr txBox="1"/>
            <p:nvPr/>
          </p:nvSpPr>
          <p:spPr>
            <a:xfrm>
              <a:off x="0" y="9525"/>
              <a:ext cx="8782050" cy="4159326"/>
            </a:xfrm>
            <a:prstGeom prst="rect">
              <a:avLst/>
            </a:prstGeom>
          </p:spPr>
          <p:txBody>
            <a:bodyPr lIns="0" tIns="0" rIns="0" bIns="0" rtlCol="0" anchor="ctr"/>
            <a:lstStyle/>
            <a:p>
              <a:pPr algn="ctr">
                <a:lnSpc>
                  <a:spcPts val="5759"/>
                </a:lnSpc>
              </a:pPr>
              <a:r>
                <a:rPr lang="en-US" sz="4800" b="1" spc="-6">
                  <a:solidFill>
                    <a:srgbClr val="C00000"/>
                  </a:solidFill>
                  <a:latin typeface="Montserrat Bold"/>
                  <a:ea typeface="Montserrat Bold"/>
                  <a:cs typeface="Montserrat Bold"/>
                  <a:sym typeface="Montserrat Bold"/>
                </a:rPr>
                <a:t>Deriving a CAP Rate Using the </a:t>
              </a:r>
              <a:r>
                <a:rPr lang="en-US" sz="4800" b="1" i="1" spc="-6">
                  <a:solidFill>
                    <a:srgbClr val="C00000"/>
                  </a:solidFill>
                  <a:latin typeface="Montserrat Bold Italics"/>
                  <a:ea typeface="Montserrat Bold Italics"/>
                  <a:cs typeface="Montserrat Bold Italics"/>
                  <a:sym typeface="Montserrat Bold Italics"/>
                </a:rPr>
                <a:t>Annual Property Operating Data </a:t>
              </a:r>
              <a:r>
                <a:rPr lang="en-US" sz="4800" b="1" spc="-6">
                  <a:solidFill>
                    <a:srgbClr val="C00000"/>
                  </a:solidFill>
                  <a:latin typeface="Montserrat Bold"/>
                  <a:ea typeface="Montserrat Bold"/>
                  <a:cs typeface="Montserrat Bold"/>
                  <a:sym typeface="Montserrat Bold"/>
                </a:rPr>
                <a:t>(“APOD”) form</a:t>
              </a:r>
            </a:p>
          </p:txBody>
        </p:sp>
      </p:grpSp>
      <p:grpSp>
        <p:nvGrpSpPr>
          <p:cNvPr id="6" name="Group 6"/>
          <p:cNvGrpSpPr/>
          <p:nvPr/>
        </p:nvGrpSpPr>
        <p:grpSpPr>
          <a:xfrm>
            <a:off x="10029406" y="750808"/>
            <a:ext cx="7074913" cy="9155763"/>
            <a:chOff x="0" y="0"/>
            <a:chExt cx="9433217" cy="12207684"/>
          </a:xfrm>
        </p:grpSpPr>
        <p:sp>
          <p:nvSpPr>
            <p:cNvPr id="7" name="Freeform 7" descr="A picture containing letter  Description automatically generated"/>
            <p:cNvSpPr/>
            <p:nvPr/>
          </p:nvSpPr>
          <p:spPr>
            <a:xfrm>
              <a:off x="0" y="0"/>
              <a:ext cx="9433179" cy="12207621"/>
            </a:xfrm>
            <a:custGeom>
              <a:avLst/>
              <a:gdLst/>
              <a:ahLst/>
              <a:cxnLst/>
              <a:rect l="l" t="t" r="r" b="b"/>
              <a:pathLst>
                <a:path w="9433179" h="12207621">
                  <a:moveTo>
                    <a:pt x="0" y="0"/>
                  </a:moveTo>
                  <a:lnTo>
                    <a:pt x="9433179" y="0"/>
                  </a:lnTo>
                  <a:lnTo>
                    <a:pt x="9433179" y="12207621"/>
                  </a:lnTo>
                  <a:lnTo>
                    <a:pt x="0" y="12207621"/>
                  </a:lnTo>
                  <a:lnTo>
                    <a:pt x="0" y="0"/>
                  </a:lnTo>
                  <a:close/>
                </a:path>
              </a:pathLst>
            </a:custGeom>
            <a:blipFill>
              <a:blip r:embed="rId4"/>
              <a:stretch>
                <a:fillRect/>
              </a:stretch>
            </a:blipFill>
          </p:spPr>
          <p:txBody>
            <a:bodyPr/>
            <a:lstStyle/>
            <a:p>
              <a:endParaRPr lang="en-U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696786" y="0"/>
            <a:ext cx="12230100" cy="1988344"/>
            <a:chOff x="0" y="0"/>
            <a:chExt cx="16306800" cy="2651126"/>
          </a:xfrm>
        </p:grpSpPr>
        <p:sp>
          <p:nvSpPr>
            <p:cNvPr id="4" name="Freeform 4"/>
            <p:cNvSpPr/>
            <p:nvPr/>
          </p:nvSpPr>
          <p:spPr>
            <a:xfrm>
              <a:off x="0" y="0"/>
              <a:ext cx="16306800" cy="2651127"/>
            </a:xfrm>
            <a:custGeom>
              <a:avLst/>
              <a:gdLst/>
              <a:ahLst/>
              <a:cxnLst/>
              <a:rect l="l" t="t" r="r" b="b"/>
              <a:pathLst>
                <a:path w="16306800" h="2651127">
                  <a:moveTo>
                    <a:pt x="0" y="0"/>
                  </a:moveTo>
                  <a:lnTo>
                    <a:pt x="16306800" y="0"/>
                  </a:lnTo>
                  <a:lnTo>
                    <a:pt x="16306800" y="2651127"/>
                  </a:lnTo>
                  <a:lnTo>
                    <a:pt x="0" y="2651127"/>
                  </a:lnTo>
                  <a:close/>
                </a:path>
              </a:pathLst>
            </a:custGeom>
            <a:blipFill>
              <a:blip r:embed="rId3">
                <a:alphaModFix amt="0"/>
              </a:blip>
              <a:stretch>
                <a:fillRect t="-69850" b="-69850"/>
              </a:stretch>
            </a:blipFill>
          </p:spPr>
          <p:txBody>
            <a:bodyPr/>
            <a:lstStyle/>
            <a:p>
              <a:endParaRPr lang="en-US"/>
            </a:p>
          </p:txBody>
        </p:sp>
        <p:sp>
          <p:nvSpPr>
            <p:cNvPr id="5" name="TextBox 5"/>
            <p:cNvSpPr txBox="1"/>
            <p:nvPr/>
          </p:nvSpPr>
          <p:spPr>
            <a:xfrm>
              <a:off x="0" y="0"/>
              <a:ext cx="16306800" cy="2651126"/>
            </a:xfrm>
            <a:prstGeom prst="rect">
              <a:avLst/>
            </a:prstGeom>
          </p:spPr>
          <p:txBody>
            <a:bodyPr lIns="0" tIns="0" rIns="0" bIns="0" rtlCol="0" anchor="ctr"/>
            <a:lstStyle/>
            <a:p>
              <a:pPr algn="ctr">
                <a:lnSpc>
                  <a:spcPts val="5040"/>
                </a:lnSpc>
              </a:pPr>
              <a:r>
                <a:rPr lang="en-US" sz="4200" spc="-5">
                  <a:solidFill>
                    <a:srgbClr val="A80000"/>
                  </a:solidFill>
                  <a:latin typeface="Montserrat"/>
                  <a:ea typeface="Montserrat"/>
                  <a:cs typeface="Montserrat"/>
                  <a:sym typeface="Montserrat"/>
                </a:rPr>
                <a:t>Deriving a CAP Rate - Example</a:t>
              </a:r>
            </a:p>
          </p:txBody>
        </p:sp>
      </p:grpSp>
      <p:sp>
        <p:nvSpPr>
          <p:cNvPr id="6" name="TextBox 6"/>
          <p:cNvSpPr txBox="1"/>
          <p:nvPr/>
        </p:nvSpPr>
        <p:spPr>
          <a:xfrm>
            <a:off x="3189190" y="1608877"/>
            <a:ext cx="8481625" cy="3804285"/>
          </a:xfrm>
          <a:prstGeom prst="rect">
            <a:avLst/>
          </a:prstGeom>
        </p:spPr>
        <p:txBody>
          <a:bodyPr lIns="0" tIns="0" rIns="0" bIns="0" rtlCol="0" anchor="t">
            <a:spAutoFit/>
          </a:bodyPr>
          <a:lstStyle/>
          <a:p>
            <a:pPr algn="l">
              <a:lnSpc>
                <a:spcPts val="5040"/>
              </a:lnSpc>
            </a:pPr>
            <a:r>
              <a:rPr lang="en-US" sz="3600" b="1">
                <a:solidFill>
                  <a:srgbClr val="000000"/>
                </a:solidFill>
                <a:latin typeface="Montserrat Bold"/>
                <a:ea typeface="Montserrat Bold"/>
                <a:cs typeface="Montserrat Bold"/>
                <a:sym typeface="Montserrat Bold"/>
              </a:rPr>
              <a:t>Potential Rental Income	</a:t>
            </a:r>
          </a:p>
          <a:p>
            <a:pPr algn="l">
              <a:lnSpc>
                <a:spcPts val="5040"/>
              </a:lnSpc>
            </a:pPr>
            <a:r>
              <a:rPr lang="en-US" sz="3600" b="1">
                <a:solidFill>
                  <a:srgbClr val="000000"/>
                </a:solidFill>
                <a:latin typeface="Montserrat Bold"/>
                <a:ea typeface="Montserrat Bold"/>
                <a:cs typeface="Montserrat Bold"/>
                <a:sym typeface="Montserrat Bold"/>
              </a:rPr>
              <a:t>Less Vacancy	(ex: 10%)</a:t>
            </a:r>
          </a:p>
          <a:p>
            <a:pPr algn="l">
              <a:lnSpc>
                <a:spcPts val="5040"/>
              </a:lnSpc>
            </a:pPr>
            <a:r>
              <a:rPr lang="en-US" sz="3600" b="1">
                <a:solidFill>
                  <a:srgbClr val="000000"/>
                </a:solidFill>
                <a:latin typeface="Montserrat Bold"/>
                <a:ea typeface="Montserrat Bold"/>
                <a:cs typeface="Montserrat Bold"/>
                <a:sym typeface="Montserrat Bold"/>
              </a:rPr>
              <a:t>=Gross Operating Income (GOI) 	</a:t>
            </a:r>
          </a:p>
          <a:p>
            <a:pPr algn="l">
              <a:lnSpc>
                <a:spcPts val="5040"/>
              </a:lnSpc>
            </a:pPr>
            <a:r>
              <a:rPr lang="en-US" sz="3600" b="1">
                <a:solidFill>
                  <a:srgbClr val="000000"/>
                </a:solidFill>
                <a:latin typeface="Montserrat Bold"/>
                <a:ea typeface="Montserrat Bold"/>
                <a:cs typeface="Montserrat Bold"/>
                <a:sym typeface="Montserrat Bold"/>
              </a:rPr>
              <a:t>Minus Expenses</a:t>
            </a:r>
          </a:p>
          <a:p>
            <a:pPr algn="l">
              <a:lnSpc>
                <a:spcPts val="5040"/>
              </a:lnSpc>
            </a:pPr>
            <a:r>
              <a:rPr lang="en-US" sz="3600" b="1">
                <a:solidFill>
                  <a:srgbClr val="000000"/>
                </a:solidFill>
                <a:latin typeface="Montserrat Bold"/>
                <a:ea typeface="Montserrat Bold"/>
                <a:cs typeface="Montserrat Bold"/>
                <a:sym typeface="Montserrat Bold"/>
              </a:rPr>
              <a:t>=Net Operating Income (NOI)		</a:t>
            </a:r>
          </a:p>
          <a:p>
            <a:pPr algn="l">
              <a:lnSpc>
                <a:spcPts val="5040"/>
              </a:lnSpc>
            </a:pPr>
            <a:endParaRPr lang="en-US" sz="3600" b="1">
              <a:solidFill>
                <a:srgbClr val="000000"/>
              </a:solidFill>
              <a:latin typeface="Montserrat Bold"/>
              <a:ea typeface="Montserrat Bold"/>
              <a:cs typeface="Montserrat Bold"/>
              <a:sym typeface="Montserrat Bold"/>
            </a:endParaRPr>
          </a:p>
        </p:txBody>
      </p:sp>
      <p:sp>
        <p:nvSpPr>
          <p:cNvPr id="7" name="TextBox 7"/>
          <p:cNvSpPr txBox="1"/>
          <p:nvPr/>
        </p:nvSpPr>
        <p:spPr>
          <a:xfrm>
            <a:off x="3633111" y="5740279"/>
            <a:ext cx="12611465" cy="3667125"/>
          </a:xfrm>
          <a:prstGeom prst="rect">
            <a:avLst/>
          </a:prstGeom>
        </p:spPr>
        <p:txBody>
          <a:bodyPr lIns="0" tIns="0" rIns="0" bIns="0" rtlCol="0" anchor="t">
            <a:spAutoFit/>
          </a:bodyPr>
          <a:lstStyle/>
          <a:p>
            <a:pPr algn="ctr">
              <a:lnSpc>
                <a:spcPts val="4320"/>
              </a:lnSpc>
            </a:pPr>
            <a:r>
              <a:rPr lang="en-US" sz="3600" b="1" spc="-5">
                <a:solidFill>
                  <a:srgbClr val="A80000"/>
                </a:solidFill>
                <a:latin typeface="Montserrat Bold"/>
                <a:ea typeface="Montserrat Bold"/>
                <a:cs typeface="Montserrat Bold"/>
                <a:sym typeface="Montserrat Bold"/>
              </a:rPr>
              <a:t>NOI/Sale Price = Capitalization Rate (“CAP” Rate)</a:t>
            </a:r>
          </a:p>
          <a:p>
            <a:pPr algn="ctr">
              <a:lnSpc>
                <a:spcPts val="4320"/>
              </a:lnSpc>
            </a:pPr>
            <a:endParaRPr lang="en-US" sz="3600" b="1" spc="-5">
              <a:solidFill>
                <a:srgbClr val="A80000"/>
              </a:solidFill>
              <a:latin typeface="Montserrat Bold"/>
              <a:ea typeface="Montserrat Bold"/>
              <a:cs typeface="Montserrat Bold"/>
              <a:sym typeface="Montserrat Bold"/>
            </a:endParaRPr>
          </a:p>
          <a:p>
            <a:pPr algn="ctr">
              <a:lnSpc>
                <a:spcPts val="3240"/>
              </a:lnSpc>
            </a:pPr>
            <a:r>
              <a:rPr lang="en-US" sz="2700" b="1" spc="-3">
                <a:solidFill>
                  <a:srgbClr val="A80000"/>
                </a:solidFill>
                <a:latin typeface="Montserrat Bold"/>
                <a:ea typeface="Montserrat Bold"/>
                <a:cs typeface="Montserrat Bold"/>
                <a:sym typeface="Montserrat Bold"/>
              </a:rPr>
              <a:t>(also: NOI</a:t>
            </a:r>
            <a:r>
              <a:rPr lang="en-US" sz="2700" spc="-3">
                <a:solidFill>
                  <a:srgbClr val="A80000"/>
                </a:solidFill>
                <a:latin typeface="Montserrat"/>
                <a:ea typeface="Montserrat"/>
                <a:cs typeface="Montserrat"/>
                <a:sym typeface="Montserrat"/>
              </a:rPr>
              <a:t>/</a:t>
            </a:r>
            <a:r>
              <a:rPr lang="en-US" sz="2700" b="1" spc="-3">
                <a:solidFill>
                  <a:srgbClr val="A80000"/>
                </a:solidFill>
                <a:latin typeface="Montserrat Bold"/>
                <a:ea typeface="Montserrat Bold"/>
                <a:cs typeface="Montserrat Bold"/>
                <a:sym typeface="Montserrat Bold"/>
              </a:rPr>
              <a:t>CAP Rate = Sale Price)</a:t>
            </a:r>
          </a:p>
          <a:p>
            <a:pPr algn="l">
              <a:lnSpc>
                <a:spcPts val="4320"/>
              </a:lnSpc>
            </a:pPr>
            <a:endParaRPr lang="en-US" sz="2700" b="1" spc="-3">
              <a:solidFill>
                <a:srgbClr val="A80000"/>
              </a:solidFill>
              <a:latin typeface="Montserrat Bold"/>
              <a:ea typeface="Montserrat Bold"/>
              <a:cs typeface="Montserrat Bold"/>
              <a:sym typeface="Montserrat Bold"/>
            </a:endParaRPr>
          </a:p>
          <a:p>
            <a:pPr algn="l">
              <a:lnSpc>
                <a:spcPts val="4320"/>
              </a:lnSpc>
            </a:pPr>
            <a:r>
              <a:rPr lang="en-US" sz="3600" b="1" spc="-5">
                <a:solidFill>
                  <a:srgbClr val="A80000"/>
                </a:solidFill>
                <a:latin typeface="Montserrat Bold"/>
                <a:ea typeface="Montserrat Bold"/>
                <a:cs typeface="Montserrat Bold"/>
                <a:sym typeface="Montserrat Bold"/>
              </a:rPr>
              <a:t>	</a:t>
            </a:r>
          </a:p>
          <a:p>
            <a:pPr algn="l">
              <a:lnSpc>
                <a:spcPts val="4320"/>
              </a:lnSpc>
            </a:pPr>
            <a:r>
              <a:rPr lang="en-US" sz="3600" b="1" spc="-5">
                <a:solidFill>
                  <a:srgbClr val="A80000"/>
                </a:solidFill>
                <a:latin typeface="Montserrat Bold"/>
                <a:ea typeface="Montserrat Bold"/>
                <a:cs typeface="Montserrat Bold"/>
                <a:sym typeface="Montserrat Bold"/>
              </a:rPr>
              <a:t>		</a:t>
            </a:r>
          </a:p>
          <a:p>
            <a:pPr algn="l">
              <a:lnSpc>
                <a:spcPts val="4320"/>
              </a:lnSpc>
            </a:pPr>
            <a:endParaRPr lang="en-US" sz="3600" b="1" spc="-5">
              <a:solidFill>
                <a:srgbClr val="A80000"/>
              </a:solidFill>
              <a:latin typeface="Montserrat Bold"/>
              <a:ea typeface="Montserrat Bold"/>
              <a:cs typeface="Montserrat Bold"/>
              <a:sym typeface="Montserrat Bold"/>
            </a:endParaRPr>
          </a:p>
        </p:txBody>
      </p:sp>
      <p:sp>
        <p:nvSpPr>
          <p:cNvPr id="8" name="TextBox 8"/>
          <p:cNvSpPr txBox="1"/>
          <p:nvPr/>
        </p:nvSpPr>
        <p:spPr>
          <a:xfrm>
            <a:off x="10862704" y="1608877"/>
            <a:ext cx="4732020" cy="3166110"/>
          </a:xfrm>
          <a:prstGeom prst="rect">
            <a:avLst/>
          </a:prstGeom>
        </p:spPr>
        <p:txBody>
          <a:bodyPr lIns="0" tIns="0" rIns="0" bIns="0" rtlCol="0" anchor="t">
            <a:spAutoFit/>
          </a:bodyPr>
          <a:lstStyle/>
          <a:p>
            <a:pPr algn="l">
              <a:lnSpc>
                <a:spcPts val="5040"/>
              </a:lnSpc>
            </a:pPr>
            <a:r>
              <a:rPr lang="en-US" sz="3600" b="1">
                <a:solidFill>
                  <a:srgbClr val="CD0000"/>
                </a:solidFill>
                <a:latin typeface="Montserrat Bold"/>
                <a:ea typeface="Montserrat Bold"/>
                <a:cs typeface="Montserrat Bold"/>
                <a:sym typeface="Montserrat Bold"/>
              </a:rPr>
              <a:t>$180,000</a:t>
            </a:r>
          </a:p>
          <a:p>
            <a:pPr algn="l">
              <a:lnSpc>
                <a:spcPts val="5040"/>
              </a:lnSpc>
            </a:pPr>
            <a:r>
              <a:rPr lang="en-US" sz="3600" b="1">
                <a:solidFill>
                  <a:srgbClr val="CD0000"/>
                </a:solidFill>
                <a:latin typeface="Montserrat Bold"/>
                <a:ea typeface="Montserrat Bold"/>
                <a:cs typeface="Montserrat Bold"/>
                <a:sym typeface="Montserrat Bold"/>
              </a:rPr>
              <a:t>($18,000)</a:t>
            </a:r>
          </a:p>
          <a:p>
            <a:pPr algn="l">
              <a:lnSpc>
                <a:spcPts val="5040"/>
              </a:lnSpc>
            </a:pPr>
            <a:r>
              <a:rPr lang="en-US" sz="3600" b="1">
                <a:solidFill>
                  <a:srgbClr val="CD0000"/>
                </a:solidFill>
                <a:latin typeface="Montserrat Bold"/>
                <a:ea typeface="Montserrat Bold"/>
                <a:cs typeface="Montserrat Bold"/>
                <a:sym typeface="Montserrat Bold"/>
              </a:rPr>
              <a:t>$162,000</a:t>
            </a:r>
          </a:p>
          <a:p>
            <a:pPr algn="l">
              <a:lnSpc>
                <a:spcPts val="5040"/>
              </a:lnSpc>
            </a:pPr>
            <a:r>
              <a:rPr lang="en-US" sz="3600" b="1">
                <a:solidFill>
                  <a:srgbClr val="CD0000"/>
                </a:solidFill>
                <a:latin typeface="Montserrat Bold"/>
                <a:ea typeface="Montserrat Bold"/>
                <a:cs typeface="Montserrat Bold"/>
                <a:sym typeface="Montserrat Bold"/>
              </a:rPr>
              <a:t>($75,000)</a:t>
            </a:r>
          </a:p>
          <a:p>
            <a:pPr algn="l">
              <a:lnSpc>
                <a:spcPts val="5040"/>
              </a:lnSpc>
            </a:pPr>
            <a:r>
              <a:rPr lang="en-US" sz="3600" b="1">
                <a:solidFill>
                  <a:srgbClr val="CD0000"/>
                </a:solidFill>
                <a:latin typeface="Montserrat Bold"/>
                <a:ea typeface="Montserrat Bold"/>
                <a:cs typeface="Montserrat Bold"/>
                <a:sym typeface="Montserrat Bold"/>
              </a:rPr>
              <a:t>$87,000</a:t>
            </a:r>
          </a:p>
        </p:txBody>
      </p:sp>
      <p:sp>
        <p:nvSpPr>
          <p:cNvPr id="9" name="TextBox 9"/>
          <p:cNvSpPr txBox="1"/>
          <p:nvPr/>
        </p:nvSpPr>
        <p:spPr>
          <a:xfrm>
            <a:off x="4180113" y="7678798"/>
            <a:ext cx="14107887" cy="3257550"/>
          </a:xfrm>
          <a:prstGeom prst="rect">
            <a:avLst/>
          </a:prstGeom>
        </p:spPr>
        <p:txBody>
          <a:bodyPr lIns="0" tIns="0" rIns="0" bIns="0" rtlCol="0" anchor="t">
            <a:spAutoFit/>
          </a:bodyPr>
          <a:lstStyle/>
          <a:p>
            <a:pPr algn="l">
              <a:lnSpc>
                <a:spcPts val="4320"/>
              </a:lnSpc>
            </a:pPr>
            <a:r>
              <a:rPr lang="en-US" sz="3600" b="1" spc="-5">
                <a:solidFill>
                  <a:srgbClr val="A80000"/>
                </a:solidFill>
                <a:latin typeface="Montserrat Bold"/>
                <a:ea typeface="Montserrat Bold"/>
                <a:cs typeface="Montserrat Bold"/>
                <a:sym typeface="Montserrat Bold"/>
              </a:rPr>
              <a:t>If this building sold for $1,050,000, then the CAP Rate</a:t>
            </a:r>
          </a:p>
          <a:p>
            <a:pPr algn="l">
              <a:lnSpc>
                <a:spcPts val="4320"/>
              </a:lnSpc>
            </a:pPr>
            <a:r>
              <a:rPr lang="en-US" sz="3600" b="1" spc="-5">
                <a:solidFill>
                  <a:srgbClr val="A80000"/>
                </a:solidFill>
                <a:latin typeface="Montserrat Bold"/>
                <a:ea typeface="Montserrat Bold"/>
                <a:cs typeface="Montserrat Bold"/>
                <a:sym typeface="Montserrat Bold"/>
              </a:rPr>
              <a:t>would be $87,000/$1,050,000, or 8.29%</a:t>
            </a:r>
          </a:p>
          <a:p>
            <a:pPr algn="l">
              <a:lnSpc>
                <a:spcPts val="4320"/>
              </a:lnSpc>
            </a:pPr>
            <a:endParaRPr lang="en-US" sz="3600" b="1" spc="-5">
              <a:solidFill>
                <a:srgbClr val="A80000"/>
              </a:solidFill>
              <a:latin typeface="Montserrat Bold"/>
              <a:ea typeface="Montserrat Bold"/>
              <a:cs typeface="Montserrat Bold"/>
              <a:sym typeface="Montserrat Bold"/>
            </a:endParaRPr>
          </a:p>
          <a:p>
            <a:pPr algn="l">
              <a:lnSpc>
                <a:spcPts val="4320"/>
              </a:lnSpc>
            </a:pPr>
            <a:r>
              <a:rPr lang="en-US" sz="3600" b="1" spc="-5">
                <a:solidFill>
                  <a:srgbClr val="CD0000"/>
                </a:solidFill>
                <a:latin typeface="Montserrat Bold"/>
                <a:ea typeface="Montserrat Bold"/>
                <a:cs typeface="Montserrat Bold"/>
                <a:sym typeface="Montserrat Bold"/>
              </a:rPr>
              <a:t>	</a:t>
            </a:r>
          </a:p>
          <a:p>
            <a:pPr algn="l">
              <a:lnSpc>
                <a:spcPts val="4320"/>
              </a:lnSpc>
            </a:pPr>
            <a:r>
              <a:rPr lang="en-US" sz="3600" b="1" spc="-5">
                <a:solidFill>
                  <a:srgbClr val="CD0000"/>
                </a:solidFill>
                <a:latin typeface="Montserrat Bold"/>
                <a:ea typeface="Montserrat Bold"/>
                <a:cs typeface="Montserrat Bold"/>
                <a:sym typeface="Montserrat Bold"/>
              </a:rPr>
              <a:t>		</a:t>
            </a:r>
          </a:p>
          <a:p>
            <a:pPr algn="l">
              <a:lnSpc>
                <a:spcPts val="4320"/>
              </a:lnSpc>
            </a:pPr>
            <a:endParaRPr lang="en-US" sz="3600" b="1" spc="-5">
              <a:solidFill>
                <a:srgbClr val="CD0000"/>
              </a:solidFill>
              <a:latin typeface="Montserrat Bold"/>
              <a:ea typeface="Montserrat Bold"/>
              <a:cs typeface="Montserrat Bold"/>
              <a:sym typeface="Montserrat Bold"/>
            </a:endParaRPr>
          </a:p>
        </p:txBody>
      </p:sp>
      <p:grpSp>
        <p:nvGrpSpPr>
          <p:cNvPr id="10" name="Group 10"/>
          <p:cNvGrpSpPr/>
          <p:nvPr/>
        </p:nvGrpSpPr>
        <p:grpSpPr>
          <a:xfrm>
            <a:off x="3684880" y="5616616"/>
            <a:ext cx="12242006" cy="872900"/>
            <a:chOff x="0" y="0"/>
            <a:chExt cx="16322675" cy="1163866"/>
          </a:xfrm>
        </p:grpSpPr>
        <p:sp>
          <p:nvSpPr>
            <p:cNvPr id="11" name="Freeform 11"/>
            <p:cNvSpPr/>
            <p:nvPr/>
          </p:nvSpPr>
          <p:spPr>
            <a:xfrm>
              <a:off x="0" y="0"/>
              <a:ext cx="16322618" cy="1163828"/>
            </a:xfrm>
            <a:custGeom>
              <a:avLst/>
              <a:gdLst/>
              <a:ahLst/>
              <a:cxnLst/>
              <a:rect l="l" t="t" r="r" b="b"/>
              <a:pathLst>
                <a:path w="16322618" h="1163828">
                  <a:moveTo>
                    <a:pt x="0" y="0"/>
                  </a:moveTo>
                  <a:lnTo>
                    <a:pt x="16322618" y="0"/>
                  </a:lnTo>
                  <a:lnTo>
                    <a:pt x="16322618" y="1163828"/>
                  </a:lnTo>
                  <a:lnTo>
                    <a:pt x="0" y="1163828"/>
                  </a:lnTo>
                  <a:close/>
                </a:path>
              </a:pathLst>
            </a:custGeom>
            <a:blipFill>
              <a:blip r:embed="rId3">
                <a:alphaModFix amt="0"/>
              </a:blip>
              <a:stretch>
                <a:fillRect t="-192012" r="11439" b="-192015"/>
              </a:stretch>
            </a:blipFill>
            <a:ln w="23812" cap="sq">
              <a:solidFill>
                <a:srgbClr val="C00000"/>
              </a:solidFill>
              <a:prstDash val="solid"/>
              <a:miter/>
            </a:ln>
          </p:spPr>
          <p:txBody>
            <a:bodyPr/>
            <a:lstStyle/>
            <a:p>
              <a:endParaRPr lang="en-US"/>
            </a:p>
          </p:txBody>
        </p:sp>
      </p:grpSp>
      <p:grpSp>
        <p:nvGrpSpPr>
          <p:cNvPr id="12" name="Group 12"/>
          <p:cNvGrpSpPr/>
          <p:nvPr/>
        </p:nvGrpSpPr>
        <p:grpSpPr>
          <a:xfrm>
            <a:off x="2357371" y="5706047"/>
            <a:ext cx="1196207" cy="694039"/>
            <a:chOff x="0" y="0"/>
            <a:chExt cx="1594942" cy="925385"/>
          </a:xfrm>
        </p:grpSpPr>
        <p:sp>
          <p:nvSpPr>
            <p:cNvPr id="13" name="Freeform 13"/>
            <p:cNvSpPr/>
            <p:nvPr/>
          </p:nvSpPr>
          <p:spPr>
            <a:xfrm>
              <a:off x="0" y="0"/>
              <a:ext cx="1594866" cy="925322"/>
            </a:xfrm>
            <a:custGeom>
              <a:avLst/>
              <a:gdLst/>
              <a:ahLst/>
              <a:cxnLst/>
              <a:rect l="l" t="t" r="r" b="b"/>
              <a:pathLst>
                <a:path w="1594866" h="925322">
                  <a:moveTo>
                    <a:pt x="0" y="0"/>
                  </a:moveTo>
                  <a:lnTo>
                    <a:pt x="1132205" y="0"/>
                  </a:lnTo>
                  <a:lnTo>
                    <a:pt x="1594866" y="462661"/>
                  </a:lnTo>
                  <a:lnTo>
                    <a:pt x="1132205" y="925322"/>
                  </a:lnTo>
                  <a:lnTo>
                    <a:pt x="0" y="925322"/>
                  </a:lnTo>
                  <a:lnTo>
                    <a:pt x="462661" y="462661"/>
                  </a:lnTo>
                  <a:close/>
                </a:path>
              </a:pathLst>
            </a:custGeom>
            <a:solidFill>
              <a:srgbClr val="BC1C1C"/>
            </a:solidFill>
            <a:ln w="23812" cap="sq">
              <a:solidFill>
                <a:srgbClr val="891111"/>
              </a:solidFill>
              <a:prstDash val="solid"/>
              <a:miter/>
            </a:ln>
          </p:spPr>
          <p:txBody>
            <a:bodyPr/>
            <a:lstStyle/>
            <a:p>
              <a:endParaRPr lang="en-US"/>
            </a:p>
          </p:txBody>
        </p:sp>
      </p:grpSp>
      <p:grpSp>
        <p:nvGrpSpPr>
          <p:cNvPr id="14" name="Group 14"/>
          <p:cNvGrpSpPr/>
          <p:nvPr/>
        </p:nvGrpSpPr>
        <p:grpSpPr>
          <a:xfrm>
            <a:off x="15926886" y="5706047"/>
            <a:ext cx="1176614" cy="694039"/>
            <a:chOff x="0" y="0"/>
            <a:chExt cx="1568818" cy="925385"/>
          </a:xfrm>
        </p:grpSpPr>
        <p:sp>
          <p:nvSpPr>
            <p:cNvPr id="15" name="Freeform 15"/>
            <p:cNvSpPr/>
            <p:nvPr/>
          </p:nvSpPr>
          <p:spPr>
            <a:xfrm>
              <a:off x="0" y="0"/>
              <a:ext cx="1568831" cy="925322"/>
            </a:xfrm>
            <a:custGeom>
              <a:avLst/>
              <a:gdLst/>
              <a:ahLst/>
              <a:cxnLst/>
              <a:rect l="l" t="t" r="r" b="b"/>
              <a:pathLst>
                <a:path w="1568831" h="925322">
                  <a:moveTo>
                    <a:pt x="1568831" y="0"/>
                  </a:moveTo>
                  <a:lnTo>
                    <a:pt x="462661" y="0"/>
                  </a:lnTo>
                  <a:lnTo>
                    <a:pt x="0" y="462661"/>
                  </a:lnTo>
                  <a:lnTo>
                    <a:pt x="462661" y="925322"/>
                  </a:lnTo>
                  <a:lnTo>
                    <a:pt x="1568831" y="925322"/>
                  </a:lnTo>
                  <a:lnTo>
                    <a:pt x="1106170" y="462661"/>
                  </a:lnTo>
                  <a:close/>
                </a:path>
              </a:pathLst>
            </a:custGeom>
            <a:solidFill>
              <a:srgbClr val="BC1C1C"/>
            </a:solidFill>
            <a:ln w="23812" cap="sq">
              <a:solidFill>
                <a:srgbClr val="891111"/>
              </a:solidFill>
              <a:prstDash val="solid"/>
              <a:miter/>
            </a:ln>
          </p:spPr>
          <p:txBody>
            <a:bodyPr/>
            <a:lstStyle/>
            <a:p>
              <a:endParaRPr lang="en-US"/>
            </a:p>
          </p:txBody>
        </p:sp>
      </p:grpSp>
      <p:grpSp>
        <p:nvGrpSpPr>
          <p:cNvPr id="16" name="Group 16"/>
          <p:cNvGrpSpPr/>
          <p:nvPr/>
        </p:nvGrpSpPr>
        <p:grpSpPr>
          <a:xfrm>
            <a:off x="12040921" y="8139772"/>
            <a:ext cx="1384021" cy="644614"/>
            <a:chOff x="0" y="0"/>
            <a:chExt cx="1845361" cy="859485"/>
          </a:xfrm>
        </p:grpSpPr>
        <p:sp>
          <p:nvSpPr>
            <p:cNvPr id="17" name="Freeform 17"/>
            <p:cNvSpPr/>
            <p:nvPr/>
          </p:nvSpPr>
          <p:spPr>
            <a:xfrm>
              <a:off x="0" y="0"/>
              <a:ext cx="1845310" cy="859452"/>
            </a:xfrm>
            <a:custGeom>
              <a:avLst/>
              <a:gdLst/>
              <a:ahLst/>
              <a:cxnLst/>
              <a:rect l="l" t="t" r="r" b="b"/>
              <a:pathLst>
                <a:path w="1845310" h="859452">
                  <a:moveTo>
                    <a:pt x="0" y="0"/>
                  </a:moveTo>
                  <a:lnTo>
                    <a:pt x="1845310" y="0"/>
                  </a:lnTo>
                  <a:lnTo>
                    <a:pt x="1845310" y="859452"/>
                  </a:lnTo>
                  <a:lnTo>
                    <a:pt x="0" y="859452"/>
                  </a:lnTo>
                  <a:close/>
                </a:path>
              </a:pathLst>
            </a:custGeom>
            <a:blipFill>
              <a:blip r:embed="rId3">
                <a:alphaModFix amt="0"/>
              </a:blip>
              <a:stretch>
                <a:fillRect l="-17208" r="-17211" b="-12471"/>
              </a:stretch>
            </a:blipFill>
            <a:ln w="23812" cap="sq">
              <a:solidFill>
                <a:srgbClr val="C00000"/>
              </a:solidFill>
              <a:prstDash val="solid"/>
              <a:miter/>
            </a:ln>
          </p:spPr>
          <p:txBody>
            <a:bodyPr/>
            <a:lstStyle/>
            <a:p>
              <a:endParaRPr lang="en-US"/>
            </a:p>
          </p:txBody>
        </p:sp>
      </p:grpSp>
      <p:sp>
        <p:nvSpPr>
          <p:cNvPr id="18" name="Freeform 18"/>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696786" y="0"/>
            <a:ext cx="12230100" cy="1988344"/>
            <a:chOff x="0" y="0"/>
            <a:chExt cx="16306800" cy="2651126"/>
          </a:xfrm>
        </p:grpSpPr>
        <p:sp>
          <p:nvSpPr>
            <p:cNvPr id="4" name="Freeform 4"/>
            <p:cNvSpPr/>
            <p:nvPr/>
          </p:nvSpPr>
          <p:spPr>
            <a:xfrm>
              <a:off x="0" y="0"/>
              <a:ext cx="16306800" cy="2651127"/>
            </a:xfrm>
            <a:custGeom>
              <a:avLst/>
              <a:gdLst/>
              <a:ahLst/>
              <a:cxnLst/>
              <a:rect l="l" t="t" r="r" b="b"/>
              <a:pathLst>
                <a:path w="16306800" h="2651127">
                  <a:moveTo>
                    <a:pt x="0" y="0"/>
                  </a:moveTo>
                  <a:lnTo>
                    <a:pt x="16306800" y="0"/>
                  </a:lnTo>
                  <a:lnTo>
                    <a:pt x="16306800" y="2651127"/>
                  </a:lnTo>
                  <a:lnTo>
                    <a:pt x="0" y="2651127"/>
                  </a:lnTo>
                  <a:close/>
                </a:path>
              </a:pathLst>
            </a:custGeom>
            <a:blipFill>
              <a:blip r:embed="rId3">
                <a:alphaModFix amt="0"/>
              </a:blip>
              <a:stretch>
                <a:fillRect t="-69850" b="-69850"/>
              </a:stretch>
            </a:blipFill>
          </p:spPr>
          <p:txBody>
            <a:bodyPr/>
            <a:lstStyle/>
            <a:p>
              <a:endParaRPr lang="en-US"/>
            </a:p>
          </p:txBody>
        </p:sp>
        <p:sp>
          <p:nvSpPr>
            <p:cNvPr id="5" name="TextBox 5"/>
            <p:cNvSpPr txBox="1"/>
            <p:nvPr/>
          </p:nvSpPr>
          <p:spPr>
            <a:xfrm>
              <a:off x="0" y="9525"/>
              <a:ext cx="16306800" cy="2641601"/>
            </a:xfrm>
            <a:prstGeom prst="rect">
              <a:avLst/>
            </a:prstGeom>
          </p:spPr>
          <p:txBody>
            <a:bodyPr lIns="0" tIns="0" rIns="0" bIns="0" rtlCol="0" anchor="ctr"/>
            <a:lstStyle/>
            <a:p>
              <a:pPr algn="ctr">
                <a:lnSpc>
                  <a:spcPts val="5759"/>
                </a:lnSpc>
              </a:pPr>
              <a:r>
                <a:rPr lang="en-US" sz="4800" b="1" spc="-6">
                  <a:solidFill>
                    <a:srgbClr val="A80000"/>
                  </a:solidFill>
                  <a:latin typeface="Montserrat Bold"/>
                  <a:ea typeface="Montserrat Bold"/>
                  <a:cs typeface="Montserrat Bold"/>
                  <a:sym typeface="Montserrat Bold"/>
                </a:rPr>
                <a:t>Deriving a CAP Rate - Example</a:t>
              </a:r>
            </a:p>
          </p:txBody>
        </p:sp>
      </p:grpSp>
      <p:grpSp>
        <p:nvGrpSpPr>
          <p:cNvPr id="6" name="Group 6"/>
          <p:cNvGrpSpPr/>
          <p:nvPr/>
        </p:nvGrpSpPr>
        <p:grpSpPr>
          <a:xfrm>
            <a:off x="4611710" y="2258244"/>
            <a:ext cx="11658600" cy="5143500"/>
            <a:chOff x="0" y="0"/>
            <a:chExt cx="15544800" cy="6858000"/>
          </a:xfrm>
        </p:grpSpPr>
        <p:sp>
          <p:nvSpPr>
            <p:cNvPr id="7" name="Freeform 7"/>
            <p:cNvSpPr/>
            <p:nvPr/>
          </p:nvSpPr>
          <p:spPr>
            <a:xfrm>
              <a:off x="0" y="0"/>
              <a:ext cx="15544800" cy="6858000"/>
            </a:xfrm>
            <a:custGeom>
              <a:avLst/>
              <a:gdLst/>
              <a:ahLst/>
              <a:cxnLst/>
              <a:rect l="l" t="t" r="r" b="b"/>
              <a:pathLst>
                <a:path w="15544800" h="6858000">
                  <a:moveTo>
                    <a:pt x="0" y="0"/>
                  </a:moveTo>
                  <a:lnTo>
                    <a:pt x="15544800" y="0"/>
                  </a:lnTo>
                  <a:lnTo>
                    <a:pt x="15544800" y="6858000"/>
                  </a:lnTo>
                  <a:lnTo>
                    <a:pt x="0" y="6858000"/>
                  </a:lnTo>
                  <a:close/>
                </a:path>
              </a:pathLst>
            </a:custGeom>
            <a:blipFill>
              <a:blip r:embed="rId3">
                <a:alphaModFix amt="0"/>
              </a:blip>
              <a:stretch>
                <a:fillRect l="-6604" r="-6604"/>
              </a:stretch>
            </a:blipFill>
          </p:spPr>
          <p:txBody>
            <a:bodyPr/>
            <a:lstStyle/>
            <a:p>
              <a:endParaRPr lang="en-US"/>
            </a:p>
          </p:txBody>
        </p:sp>
        <p:sp>
          <p:nvSpPr>
            <p:cNvPr id="8" name="TextBox 8"/>
            <p:cNvSpPr txBox="1"/>
            <p:nvPr/>
          </p:nvSpPr>
          <p:spPr>
            <a:xfrm>
              <a:off x="0" y="9525"/>
              <a:ext cx="15544800" cy="6848475"/>
            </a:xfrm>
            <a:prstGeom prst="rect">
              <a:avLst/>
            </a:prstGeom>
          </p:spPr>
          <p:txBody>
            <a:bodyPr lIns="0" tIns="0" rIns="0" bIns="0" rtlCol="0" anchor="ctr"/>
            <a:lstStyle/>
            <a:p>
              <a:pPr algn="l">
                <a:lnSpc>
                  <a:spcPts val="5759"/>
                </a:lnSpc>
              </a:pPr>
              <a:r>
                <a:rPr lang="en-US" sz="4800" b="1" i="1" spc="-6">
                  <a:solidFill>
                    <a:srgbClr val="000000"/>
                  </a:solidFill>
                  <a:latin typeface="Montserrat Bold Italics"/>
                  <a:ea typeface="Montserrat Bold Italics"/>
                  <a:cs typeface="Montserrat Bold Italics"/>
                  <a:sym typeface="Montserrat Bold Italics"/>
                </a:rPr>
                <a:t>NOI </a:t>
              </a:r>
              <a:r>
                <a:rPr lang="en-US" sz="4800" spc="-6">
                  <a:solidFill>
                    <a:srgbClr val="C00000"/>
                  </a:solidFill>
                  <a:latin typeface="Montserrat"/>
                  <a:ea typeface="Montserrat"/>
                  <a:cs typeface="Montserrat"/>
                  <a:sym typeface="Montserrat"/>
                </a:rPr>
                <a:t>÷</a:t>
              </a:r>
              <a:r>
                <a:rPr lang="en-US" sz="4800" b="1" i="1" spc="-6">
                  <a:solidFill>
                    <a:srgbClr val="000000"/>
                  </a:solidFill>
                  <a:latin typeface="Montserrat Bold Italics"/>
                  <a:ea typeface="Montserrat Bold Italics"/>
                  <a:cs typeface="Montserrat Bold Italics"/>
                  <a:sym typeface="Montserrat Bold Italics"/>
                </a:rPr>
                <a:t>Sales Price = Cap Rate</a:t>
              </a:r>
            </a:p>
            <a:p>
              <a:pPr algn="l">
                <a:lnSpc>
                  <a:spcPts val="5040"/>
                </a:lnSpc>
              </a:pPr>
              <a:r>
                <a:rPr lang="en-US" sz="4200" b="1" spc="-5">
                  <a:solidFill>
                    <a:srgbClr val="000000"/>
                  </a:solidFill>
                  <a:latin typeface="Montserrat Bold"/>
                  <a:ea typeface="Montserrat Bold"/>
                  <a:cs typeface="Montserrat Bold"/>
                  <a:sym typeface="Montserrat Bold"/>
                </a:rPr>
                <a:t>1. Sales price = $1,500,000, NOI = $150,000 </a:t>
              </a:r>
            </a:p>
            <a:p>
              <a:pPr algn="l">
                <a:lnSpc>
                  <a:spcPts val="5040"/>
                </a:lnSpc>
              </a:pPr>
              <a:r>
                <a:rPr lang="en-US" sz="4200" b="1" spc="-5">
                  <a:solidFill>
                    <a:srgbClr val="000000"/>
                  </a:solidFill>
                  <a:latin typeface="Montserrat Bold"/>
                  <a:ea typeface="Montserrat Bold"/>
                  <a:cs typeface="Montserrat Bold"/>
                  <a:sym typeface="Montserrat Bold"/>
                </a:rPr>
                <a:t>2. Sales price = $1,500,000, NOI = $100,000</a:t>
              </a:r>
            </a:p>
            <a:p>
              <a:pPr algn="l">
                <a:lnSpc>
                  <a:spcPts val="5040"/>
                </a:lnSpc>
              </a:pPr>
              <a:r>
                <a:rPr lang="en-US" sz="4200" b="1" spc="-5">
                  <a:solidFill>
                    <a:srgbClr val="000000"/>
                  </a:solidFill>
                  <a:latin typeface="Montserrat Bold"/>
                  <a:ea typeface="Montserrat Bold"/>
                  <a:cs typeface="Montserrat Bold"/>
                  <a:sym typeface="Montserrat Bold"/>
                </a:rPr>
                <a:t>3. Sales price = $1,500,000, NOI = $200,000</a:t>
              </a:r>
            </a:p>
            <a:p>
              <a:pPr algn="l">
                <a:lnSpc>
                  <a:spcPts val="5040"/>
                </a:lnSpc>
              </a:pPr>
              <a:endParaRPr lang="en-US" sz="4200" b="1" spc="-5">
                <a:solidFill>
                  <a:srgbClr val="000000"/>
                </a:solidFill>
                <a:latin typeface="Montserrat Bold"/>
                <a:ea typeface="Montserrat Bold"/>
                <a:cs typeface="Montserrat Bold"/>
                <a:sym typeface="Montserrat Bold"/>
              </a:endParaRPr>
            </a:p>
          </p:txBody>
        </p:sp>
      </p:grpSp>
      <p:sp>
        <p:nvSpPr>
          <p:cNvPr id="9" name="Freeform 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696786" y="0"/>
            <a:ext cx="12230100" cy="1988344"/>
            <a:chOff x="0" y="0"/>
            <a:chExt cx="16306800" cy="2651126"/>
          </a:xfrm>
        </p:grpSpPr>
        <p:sp>
          <p:nvSpPr>
            <p:cNvPr id="4" name="Freeform 4"/>
            <p:cNvSpPr/>
            <p:nvPr/>
          </p:nvSpPr>
          <p:spPr>
            <a:xfrm>
              <a:off x="0" y="0"/>
              <a:ext cx="16306800" cy="2651127"/>
            </a:xfrm>
            <a:custGeom>
              <a:avLst/>
              <a:gdLst/>
              <a:ahLst/>
              <a:cxnLst/>
              <a:rect l="l" t="t" r="r" b="b"/>
              <a:pathLst>
                <a:path w="16306800" h="2651127">
                  <a:moveTo>
                    <a:pt x="0" y="0"/>
                  </a:moveTo>
                  <a:lnTo>
                    <a:pt x="16306800" y="0"/>
                  </a:lnTo>
                  <a:lnTo>
                    <a:pt x="16306800" y="2651127"/>
                  </a:lnTo>
                  <a:lnTo>
                    <a:pt x="0" y="2651127"/>
                  </a:lnTo>
                  <a:close/>
                </a:path>
              </a:pathLst>
            </a:custGeom>
            <a:blipFill>
              <a:blip r:embed="rId3">
                <a:alphaModFix amt="0"/>
              </a:blip>
              <a:stretch>
                <a:fillRect t="-69850" b="-69850"/>
              </a:stretch>
            </a:blipFill>
          </p:spPr>
          <p:txBody>
            <a:bodyPr/>
            <a:lstStyle/>
            <a:p>
              <a:endParaRPr lang="en-US"/>
            </a:p>
          </p:txBody>
        </p:sp>
        <p:sp>
          <p:nvSpPr>
            <p:cNvPr id="5" name="TextBox 5"/>
            <p:cNvSpPr txBox="1"/>
            <p:nvPr/>
          </p:nvSpPr>
          <p:spPr>
            <a:xfrm>
              <a:off x="0" y="0"/>
              <a:ext cx="16306800" cy="2651126"/>
            </a:xfrm>
            <a:prstGeom prst="rect">
              <a:avLst/>
            </a:prstGeom>
          </p:spPr>
          <p:txBody>
            <a:bodyPr lIns="0" tIns="0" rIns="0" bIns="0" rtlCol="0" anchor="ctr"/>
            <a:lstStyle/>
            <a:p>
              <a:pPr algn="ctr">
                <a:lnSpc>
                  <a:spcPts val="5040"/>
                </a:lnSpc>
              </a:pPr>
              <a:r>
                <a:rPr lang="en-US" sz="4200" b="1" spc="-5">
                  <a:solidFill>
                    <a:srgbClr val="A80000"/>
                  </a:solidFill>
                  <a:latin typeface="Montserrat Bold"/>
                  <a:ea typeface="Montserrat Bold"/>
                  <a:cs typeface="Montserrat Bold"/>
                  <a:sym typeface="Montserrat Bold"/>
                </a:rPr>
                <a:t>Deriving a CAP Rate - Example</a:t>
              </a:r>
            </a:p>
          </p:txBody>
        </p:sp>
      </p:grpSp>
      <p:grpSp>
        <p:nvGrpSpPr>
          <p:cNvPr id="6" name="Group 6"/>
          <p:cNvGrpSpPr/>
          <p:nvPr/>
        </p:nvGrpSpPr>
        <p:grpSpPr>
          <a:xfrm>
            <a:off x="4611710" y="2178234"/>
            <a:ext cx="11658600" cy="5143500"/>
            <a:chOff x="0" y="0"/>
            <a:chExt cx="15544800" cy="6858000"/>
          </a:xfrm>
        </p:grpSpPr>
        <p:sp>
          <p:nvSpPr>
            <p:cNvPr id="7" name="Freeform 7"/>
            <p:cNvSpPr/>
            <p:nvPr/>
          </p:nvSpPr>
          <p:spPr>
            <a:xfrm>
              <a:off x="0" y="0"/>
              <a:ext cx="15544800" cy="6858000"/>
            </a:xfrm>
            <a:custGeom>
              <a:avLst/>
              <a:gdLst/>
              <a:ahLst/>
              <a:cxnLst/>
              <a:rect l="l" t="t" r="r" b="b"/>
              <a:pathLst>
                <a:path w="15544800" h="6858000">
                  <a:moveTo>
                    <a:pt x="0" y="0"/>
                  </a:moveTo>
                  <a:lnTo>
                    <a:pt x="15544800" y="0"/>
                  </a:lnTo>
                  <a:lnTo>
                    <a:pt x="15544800" y="6858000"/>
                  </a:lnTo>
                  <a:lnTo>
                    <a:pt x="0" y="6858000"/>
                  </a:lnTo>
                  <a:close/>
                </a:path>
              </a:pathLst>
            </a:custGeom>
            <a:blipFill>
              <a:blip r:embed="rId3">
                <a:alphaModFix amt="0"/>
              </a:blip>
              <a:stretch>
                <a:fillRect l="-6604" r="-6604"/>
              </a:stretch>
            </a:blipFill>
          </p:spPr>
          <p:txBody>
            <a:bodyPr/>
            <a:lstStyle/>
            <a:p>
              <a:endParaRPr lang="en-US"/>
            </a:p>
          </p:txBody>
        </p:sp>
        <p:sp>
          <p:nvSpPr>
            <p:cNvPr id="8" name="TextBox 8"/>
            <p:cNvSpPr txBox="1"/>
            <p:nvPr/>
          </p:nvSpPr>
          <p:spPr>
            <a:xfrm>
              <a:off x="0" y="9525"/>
              <a:ext cx="15544800" cy="6848475"/>
            </a:xfrm>
            <a:prstGeom prst="rect">
              <a:avLst/>
            </a:prstGeom>
          </p:spPr>
          <p:txBody>
            <a:bodyPr lIns="0" tIns="0" rIns="0" bIns="0" rtlCol="0" anchor="ctr"/>
            <a:lstStyle/>
            <a:p>
              <a:pPr algn="l">
                <a:lnSpc>
                  <a:spcPts val="5759"/>
                </a:lnSpc>
              </a:pPr>
              <a:r>
                <a:rPr lang="en-US" sz="4800" b="1" i="1" spc="-6">
                  <a:solidFill>
                    <a:srgbClr val="000000"/>
                  </a:solidFill>
                  <a:latin typeface="Montserrat Bold Italics"/>
                  <a:ea typeface="Montserrat Bold Italics"/>
                  <a:cs typeface="Montserrat Bold Italics"/>
                  <a:sym typeface="Montserrat Bold Italics"/>
                </a:rPr>
                <a:t>NOI </a:t>
              </a:r>
              <a:r>
                <a:rPr lang="en-US" sz="4800" spc="-6">
                  <a:solidFill>
                    <a:srgbClr val="C00000"/>
                  </a:solidFill>
                  <a:latin typeface="Montserrat"/>
                  <a:ea typeface="Montserrat"/>
                  <a:cs typeface="Montserrat"/>
                  <a:sym typeface="Montserrat"/>
                </a:rPr>
                <a:t>÷</a:t>
              </a:r>
              <a:r>
                <a:rPr lang="en-US" sz="4800" b="1" i="1" spc="-6">
                  <a:solidFill>
                    <a:srgbClr val="000000"/>
                  </a:solidFill>
                  <a:latin typeface="Montserrat Bold Italics"/>
                  <a:ea typeface="Montserrat Bold Italics"/>
                  <a:cs typeface="Montserrat Bold Italics"/>
                  <a:sym typeface="Montserrat Bold Italics"/>
                </a:rPr>
                <a:t>Sales Price = Cap Rate</a:t>
              </a:r>
            </a:p>
            <a:p>
              <a:pPr algn="l">
                <a:lnSpc>
                  <a:spcPts val="5040"/>
                </a:lnSpc>
              </a:pPr>
              <a:r>
                <a:rPr lang="en-US" sz="4200" b="1" spc="-5">
                  <a:solidFill>
                    <a:srgbClr val="000000"/>
                  </a:solidFill>
                  <a:latin typeface="Montserrat Bold"/>
                  <a:ea typeface="Montserrat Bold"/>
                  <a:cs typeface="Montserrat Bold"/>
                  <a:sym typeface="Montserrat Bold"/>
                </a:rPr>
                <a:t>1.   $150,000 </a:t>
              </a:r>
              <a:r>
                <a:rPr lang="en-US" sz="4200" spc="-5">
                  <a:solidFill>
                    <a:srgbClr val="C00000"/>
                  </a:solidFill>
                  <a:latin typeface="Montserrat"/>
                  <a:ea typeface="Montserrat"/>
                  <a:cs typeface="Montserrat"/>
                  <a:sym typeface="Montserrat"/>
                </a:rPr>
                <a:t>÷</a:t>
              </a:r>
              <a:r>
                <a:rPr lang="en-US" sz="4200" b="1" spc="-5">
                  <a:solidFill>
                    <a:srgbClr val="000000"/>
                  </a:solidFill>
                  <a:latin typeface="Montserrat Bold"/>
                  <a:ea typeface="Montserrat Bold"/>
                  <a:cs typeface="Montserrat Bold"/>
                  <a:sym typeface="Montserrat Bold"/>
                </a:rPr>
                <a:t> $1,500,000 = </a:t>
              </a:r>
              <a:r>
                <a:rPr lang="en-US" sz="4200" b="1" i="1" spc="-5">
                  <a:solidFill>
                    <a:srgbClr val="A50021"/>
                  </a:solidFill>
                  <a:latin typeface="Montserrat Bold Italics"/>
                  <a:ea typeface="Montserrat Bold Italics"/>
                  <a:cs typeface="Montserrat Bold Italics"/>
                  <a:sym typeface="Montserrat Bold Italics"/>
                </a:rPr>
                <a:t>10% (.10)</a:t>
              </a:r>
            </a:p>
            <a:p>
              <a:pPr algn="l">
                <a:lnSpc>
                  <a:spcPts val="5040"/>
                </a:lnSpc>
              </a:pPr>
              <a:r>
                <a:rPr lang="en-US" sz="4200" b="1" spc="-5">
                  <a:solidFill>
                    <a:srgbClr val="000000"/>
                  </a:solidFill>
                  <a:latin typeface="Montserrat Bold"/>
                  <a:ea typeface="Montserrat Bold"/>
                  <a:cs typeface="Montserrat Bold"/>
                  <a:sym typeface="Montserrat Bold"/>
                </a:rPr>
                <a:t>2.   $100,000 </a:t>
              </a:r>
              <a:r>
                <a:rPr lang="en-US" sz="4200" spc="-5">
                  <a:solidFill>
                    <a:srgbClr val="C00000"/>
                  </a:solidFill>
                  <a:latin typeface="Montserrat"/>
                  <a:ea typeface="Montserrat"/>
                  <a:cs typeface="Montserrat"/>
                  <a:sym typeface="Montserrat"/>
                </a:rPr>
                <a:t>÷</a:t>
              </a:r>
              <a:r>
                <a:rPr lang="en-US" sz="4200" b="1" spc="-5">
                  <a:solidFill>
                    <a:srgbClr val="000000"/>
                  </a:solidFill>
                  <a:latin typeface="Montserrat Bold"/>
                  <a:ea typeface="Montserrat Bold"/>
                  <a:cs typeface="Montserrat Bold"/>
                  <a:sym typeface="Montserrat Bold"/>
                </a:rPr>
                <a:t> $1,500,000 = </a:t>
              </a:r>
              <a:r>
                <a:rPr lang="en-US" sz="4200" b="1" i="1" spc="-5">
                  <a:solidFill>
                    <a:srgbClr val="A50021"/>
                  </a:solidFill>
                  <a:latin typeface="Montserrat Bold Italics"/>
                  <a:ea typeface="Montserrat Bold Italics"/>
                  <a:cs typeface="Montserrat Bold Italics"/>
                  <a:sym typeface="Montserrat Bold Italics"/>
                </a:rPr>
                <a:t>6.7% (.067)</a:t>
              </a:r>
            </a:p>
            <a:p>
              <a:pPr algn="l">
                <a:lnSpc>
                  <a:spcPts val="5040"/>
                </a:lnSpc>
              </a:pPr>
              <a:r>
                <a:rPr lang="en-US" sz="4200" b="1" spc="-5">
                  <a:solidFill>
                    <a:srgbClr val="000000"/>
                  </a:solidFill>
                  <a:latin typeface="Montserrat Bold"/>
                  <a:ea typeface="Montserrat Bold"/>
                  <a:cs typeface="Montserrat Bold"/>
                  <a:sym typeface="Montserrat Bold"/>
                </a:rPr>
                <a:t>3.   $200,000</a:t>
              </a:r>
              <a:r>
                <a:rPr lang="en-US" sz="4200" spc="-5">
                  <a:solidFill>
                    <a:srgbClr val="C00000"/>
                  </a:solidFill>
                  <a:latin typeface="Montserrat"/>
                  <a:ea typeface="Montserrat"/>
                  <a:cs typeface="Montserrat"/>
                  <a:sym typeface="Montserrat"/>
                </a:rPr>
                <a:t> ÷ </a:t>
              </a:r>
              <a:r>
                <a:rPr lang="en-US" sz="4200" b="1" spc="-5">
                  <a:solidFill>
                    <a:srgbClr val="000000"/>
                  </a:solidFill>
                  <a:latin typeface="Montserrat Bold"/>
                  <a:ea typeface="Montserrat Bold"/>
                  <a:cs typeface="Montserrat Bold"/>
                  <a:sym typeface="Montserrat Bold"/>
                </a:rPr>
                <a:t>$1,500,000 = </a:t>
              </a:r>
              <a:r>
                <a:rPr lang="en-US" sz="4200" b="1" i="1" spc="-5">
                  <a:solidFill>
                    <a:srgbClr val="A50021"/>
                  </a:solidFill>
                  <a:latin typeface="Montserrat Bold Italics"/>
                  <a:ea typeface="Montserrat Bold Italics"/>
                  <a:cs typeface="Montserrat Bold Italics"/>
                  <a:sym typeface="Montserrat Bold Italics"/>
                </a:rPr>
                <a:t>13.3% (.133)</a:t>
              </a:r>
            </a:p>
            <a:p>
              <a:pPr algn="l">
                <a:lnSpc>
                  <a:spcPts val="5040"/>
                </a:lnSpc>
              </a:pPr>
              <a:endParaRPr lang="en-US" sz="4200" b="1" i="1" spc="-5">
                <a:solidFill>
                  <a:srgbClr val="A50021"/>
                </a:solidFill>
                <a:latin typeface="Montserrat Bold Italics"/>
                <a:ea typeface="Montserrat Bold Italics"/>
                <a:cs typeface="Montserrat Bold Italics"/>
                <a:sym typeface="Montserrat Bold Italics"/>
              </a:endParaRPr>
            </a:p>
          </p:txBody>
        </p:sp>
      </p:grpSp>
      <p:sp>
        <p:nvSpPr>
          <p:cNvPr id="9" name="Freeform 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9093232" y="584654"/>
            <a:ext cx="9194768" cy="1802054"/>
            <a:chOff x="0" y="0"/>
            <a:chExt cx="12259691" cy="2402738"/>
          </a:xfrm>
        </p:grpSpPr>
        <p:sp>
          <p:nvSpPr>
            <p:cNvPr id="4" name="Freeform 4"/>
            <p:cNvSpPr/>
            <p:nvPr/>
          </p:nvSpPr>
          <p:spPr>
            <a:xfrm>
              <a:off x="0" y="0"/>
              <a:ext cx="12259696" cy="2402736"/>
            </a:xfrm>
            <a:custGeom>
              <a:avLst/>
              <a:gdLst/>
              <a:ahLst/>
              <a:cxnLst/>
              <a:rect l="l" t="t" r="r" b="b"/>
              <a:pathLst>
                <a:path w="12259696" h="2402736">
                  <a:moveTo>
                    <a:pt x="0" y="0"/>
                  </a:moveTo>
                  <a:lnTo>
                    <a:pt x="12259696" y="0"/>
                  </a:lnTo>
                  <a:lnTo>
                    <a:pt x="12259696" y="2402736"/>
                  </a:lnTo>
                  <a:lnTo>
                    <a:pt x="0" y="2402736"/>
                  </a:lnTo>
                  <a:close/>
                </a:path>
              </a:pathLst>
            </a:custGeom>
            <a:blipFill>
              <a:blip r:embed="rId3">
                <a:alphaModFix amt="0"/>
              </a:blip>
              <a:stretch>
                <a:fillRect t="-63431" b="-35408"/>
              </a:stretch>
            </a:blipFill>
          </p:spPr>
          <p:txBody>
            <a:bodyPr/>
            <a:lstStyle/>
            <a:p>
              <a:endParaRPr lang="en-US"/>
            </a:p>
          </p:txBody>
        </p:sp>
        <p:sp>
          <p:nvSpPr>
            <p:cNvPr id="5" name="TextBox 5"/>
            <p:cNvSpPr txBox="1"/>
            <p:nvPr/>
          </p:nvSpPr>
          <p:spPr>
            <a:xfrm>
              <a:off x="0" y="0"/>
              <a:ext cx="12259691" cy="2402738"/>
            </a:xfrm>
            <a:prstGeom prst="rect">
              <a:avLst/>
            </a:prstGeom>
          </p:spPr>
          <p:txBody>
            <a:bodyPr lIns="0" tIns="0" rIns="0" bIns="0" rtlCol="0" anchor="ctr"/>
            <a:lstStyle/>
            <a:p>
              <a:pPr algn="l">
                <a:lnSpc>
                  <a:spcPts val="4320"/>
                </a:lnSpc>
              </a:pPr>
              <a:r>
                <a:rPr lang="en-US" sz="3600" spc="-5">
                  <a:solidFill>
                    <a:srgbClr val="C00000"/>
                  </a:solidFill>
                  <a:latin typeface="Montserrat"/>
                  <a:ea typeface="Montserrat"/>
                  <a:cs typeface="Montserrat"/>
                  <a:sym typeface="Montserrat"/>
                </a:rPr>
                <a:t>Derive a CAP Rate Using the </a:t>
              </a:r>
              <a:r>
                <a:rPr lang="en-US" sz="3600" i="1" spc="-5">
                  <a:solidFill>
                    <a:srgbClr val="C00000"/>
                  </a:solidFill>
                  <a:latin typeface="Montserrat Italics"/>
                  <a:ea typeface="Montserrat Italics"/>
                  <a:cs typeface="Montserrat Italics"/>
                  <a:sym typeface="Montserrat Italics"/>
                </a:rPr>
                <a:t>Annual Property Operating Data </a:t>
              </a:r>
              <a:r>
                <a:rPr lang="en-US" sz="3600" spc="-5">
                  <a:solidFill>
                    <a:srgbClr val="C00000"/>
                  </a:solidFill>
                  <a:latin typeface="Montserrat"/>
                  <a:ea typeface="Montserrat"/>
                  <a:cs typeface="Montserrat"/>
                  <a:sym typeface="Montserrat"/>
                </a:rPr>
                <a:t>(“APOD”) form</a:t>
              </a:r>
            </a:p>
          </p:txBody>
        </p:sp>
      </p:grpSp>
      <p:sp>
        <p:nvSpPr>
          <p:cNvPr id="6" name="TextBox 6"/>
          <p:cNvSpPr txBox="1"/>
          <p:nvPr/>
        </p:nvSpPr>
        <p:spPr>
          <a:xfrm>
            <a:off x="3022435" y="1485681"/>
            <a:ext cx="8961120" cy="542925"/>
          </a:xfrm>
          <a:prstGeom prst="rect">
            <a:avLst/>
          </a:prstGeom>
        </p:spPr>
        <p:txBody>
          <a:bodyPr lIns="0" tIns="0" rIns="0" bIns="0" rtlCol="0" anchor="t">
            <a:spAutoFit/>
          </a:bodyPr>
          <a:lstStyle/>
          <a:p>
            <a:pPr algn="l">
              <a:lnSpc>
                <a:spcPts val="4320"/>
              </a:lnSpc>
            </a:pPr>
            <a:r>
              <a:rPr lang="en-US" sz="3600" b="1" spc="-5">
                <a:solidFill>
                  <a:srgbClr val="C00000"/>
                </a:solidFill>
                <a:latin typeface="Montserrat Bold"/>
                <a:ea typeface="Montserrat Bold"/>
                <a:cs typeface="Montserrat Bold"/>
                <a:sym typeface="Montserrat Bold"/>
              </a:rPr>
              <a:t>Assumptions</a:t>
            </a:r>
          </a:p>
        </p:txBody>
      </p:sp>
      <p:grpSp>
        <p:nvGrpSpPr>
          <p:cNvPr id="7" name="Group 7"/>
          <p:cNvGrpSpPr/>
          <p:nvPr/>
        </p:nvGrpSpPr>
        <p:grpSpPr>
          <a:xfrm>
            <a:off x="2391716" y="2339759"/>
            <a:ext cx="8136943" cy="6516624"/>
            <a:chOff x="0" y="0"/>
            <a:chExt cx="10849257" cy="8688832"/>
          </a:xfrm>
        </p:grpSpPr>
        <p:sp>
          <p:nvSpPr>
            <p:cNvPr id="8" name="Freeform 8"/>
            <p:cNvSpPr/>
            <p:nvPr/>
          </p:nvSpPr>
          <p:spPr>
            <a:xfrm>
              <a:off x="0" y="0"/>
              <a:ext cx="10849250" cy="8688829"/>
            </a:xfrm>
            <a:custGeom>
              <a:avLst/>
              <a:gdLst/>
              <a:ahLst/>
              <a:cxnLst/>
              <a:rect l="l" t="t" r="r" b="b"/>
              <a:pathLst>
                <a:path w="10849250" h="8688829">
                  <a:moveTo>
                    <a:pt x="0" y="0"/>
                  </a:moveTo>
                  <a:lnTo>
                    <a:pt x="10849250" y="0"/>
                  </a:lnTo>
                  <a:lnTo>
                    <a:pt x="10849250" y="8688829"/>
                  </a:lnTo>
                  <a:lnTo>
                    <a:pt x="0" y="8688829"/>
                  </a:lnTo>
                  <a:close/>
                </a:path>
              </a:pathLst>
            </a:custGeom>
            <a:blipFill>
              <a:blip r:embed="rId3">
                <a:alphaModFix amt="0"/>
              </a:blip>
              <a:stretch>
                <a:fillRect l="-23015" r="-9485" b="35525"/>
              </a:stretch>
            </a:blipFill>
          </p:spPr>
          <p:txBody>
            <a:bodyPr/>
            <a:lstStyle/>
            <a:p>
              <a:endParaRPr lang="en-US"/>
            </a:p>
          </p:txBody>
        </p:sp>
        <p:sp>
          <p:nvSpPr>
            <p:cNvPr id="9" name="TextBox 9"/>
            <p:cNvSpPr txBox="1"/>
            <p:nvPr/>
          </p:nvSpPr>
          <p:spPr>
            <a:xfrm>
              <a:off x="0" y="-57150"/>
              <a:ext cx="10849257" cy="8745982"/>
            </a:xfrm>
            <a:prstGeom prst="rect">
              <a:avLst/>
            </a:prstGeom>
          </p:spPr>
          <p:txBody>
            <a:bodyPr lIns="0" tIns="0" rIns="0" bIns="0" rtlCol="0" anchor="ctr"/>
            <a:lstStyle/>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5,000 SF building</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Purchase price of $480,000</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Gross Rental of $18.00 psf/yr</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Use a 7% vacancy in your projection</a:t>
              </a:r>
            </a:p>
            <a:p>
              <a:pPr marL="380048" lvl="1" indent="-190024" algn="l">
                <a:lnSpc>
                  <a:spcPts val="2940"/>
                </a:lnSpc>
                <a:buFont typeface="Arial"/>
                <a:buChar char="•"/>
              </a:pPr>
              <a:r>
                <a:rPr lang="en-US" sz="2100">
                  <a:solidFill>
                    <a:srgbClr val="000000"/>
                  </a:solidFill>
                  <a:latin typeface="Montserrat"/>
                  <a:ea typeface="Montserrat"/>
                  <a:cs typeface="Montserrat"/>
                  <a:sym typeface="Montserrat"/>
                </a:rPr>
                <a:t>80% loan at 5% interest rate, 20-year amortization (Note: this doesn’t affect the CAP rate, only the cash flow before taxes)</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Real estate taxes based on building being 80% of total value of property</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Use millage rate of $150 per $1,000 of assessment (remember - no homestead exemption in commercial property </a:t>
              </a:r>
            </a:p>
          </p:txBody>
        </p:sp>
      </p:grpSp>
      <p:sp>
        <p:nvSpPr>
          <p:cNvPr id="10" name="TextBox 10"/>
          <p:cNvSpPr txBox="1"/>
          <p:nvPr/>
        </p:nvSpPr>
        <p:spPr>
          <a:xfrm>
            <a:off x="10691357" y="2282609"/>
            <a:ext cx="7815249" cy="6915150"/>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Hazard Insurance of $7,200/yr</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Flood Insurance of $3,500/yr</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Repairs and maintenance of $4,000/yr</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Outside electric light bill of $60/mo paid by owner</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Water bill of $80/mo paid by owner</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Accounting costs of $300/yr</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Supplies cost of $700/yr</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Miscellaneous costs of $1,200/yr</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6% leasing commission</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Reserves of 3% of GOI/yr</a:t>
            </a:r>
          </a:p>
          <a:p>
            <a:pPr marL="542925" lvl="1" indent="-271462" algn="l">
              <a:lnSpc>
                <a:spcPts val="4200"/>
              </a:lnSpc>
            </a:pPr>
            <a:endParaRPr lang="en-US" sz="3000">
              <a:solidFill>
                <a:srgbClr val="000000"/>
              </a:solidFill>
              <a:latin typeface="Montserrat"/>
              <a:ea typeface="Montserrat"/>
              <a:cs typeface="Montserrat"/>
              <a:sym typeface="Montserrat"/>
            </a:endParaRPr>
          </a:p>
        </p:txBody>
      </p:sp>
      <p:sp>
        <p:nvSpPr>
          <p:cNvPr id="11" name="TextBox 11"/>
          <p:cNvSpPr txBox="1"/>
          <p:nvPr/>
        </p:nvSpPr>
        <p:spPr>
          <a:xfrm>
            <a:off x="4387278" y="9013669"/>
            <a:ext cx="10621940" cy="819150"/>
          </a:xfrm>
          <a:prstGeom prst="rect">
            <a:avLst/>
          </a:prstGeom>
        </p:spPr>
        <p:txBody>
          <a:bodyPr lIns="0" tIns="0" rIns="0" bIns="0" rtlCol="0" anchor="t">
            <a:spAutoFit/>
          </a:bodyPr>
          <a:lstStyle/>
          <a:p>
            <a:pPr algn="l">
              <a:lnSpc>
                <a:spcPts val="3240"/>
              </a:lnSpc>
            </a:pPr>
            <a:r>
              <a:rPr lang="en-US" sz="2700" b="1" spc="-3">
                <a:solidFill>
                  <a:srgbClr val="C00000"/>
                </a:solidFill>
                <a:latin typeface="Montserrat Bold"/>
                <a:ea typeface="Montserrat Bold"/>
                <a:cs typeface="Montserrat Bold"/>
                <a:sym typeface="Montserrat Bold"/>
              </a:rPr>
              <a:t>What is the projected Net Operating Income (NOI)?</a:t>
            </a:r>
          </a:p>
          <a:p>
            <a:pPr algn="l">
              <a:lnSpc>
                <a:spcPts val="3240"/>
              </a:lnSpc>
            </a:pPr>
            <a:r>
              <a:rPr lang="en-US" sz="2700" b="1" spc="-3">
                <a:solidFill>
                  <a:srgbClr val="C00000"/>
                </a:solidFill>
                <a:latin typeface="Montserrat Bold"/>
                <a:ea typeface="Montserrat Bold"/>
                <a:cs typeface="Montserrat Bold"/>
                <a:sym typeface="Montserrat Bold"/>
              </a:rPr>
              <a:t>What is the projected Capitalization Rate (CAP Rate)?</a:t>
            </a:r>
          </a:p>
        </p:txBody>
      </p:sp>
      <p:sp>
        <p:nvSpPr>
          <p:cNvPr id="12" name="TextBox 12"/>
          <p:cNvSpPr txBox="1"/>
          <p:nvPr/>
        </p:nvSpPr>
        <p:spPr>
          <a:xfrm>
            <a:off x="3022435" y="752256"/>
            <a:ext cx="8961120" cy="1276350"/>
          </a:xfrm>
          <a:prstGeom prst="rect">
            <a:avLst/>
          </a:prstGeom>
        </p:spPr>
        <p:txBody>
          <a:bodyPr lIns="0" tIns="0" rIns="0" bIns="0" rtlCol="0" anchor="t">
            <a:spAutoFit/>
          </a:bodyPr>
          <a:lstStyle/>
          <a:p>
            <a:pPr algn="l">
              <a:lnSpc>
                <a:spcPts val="5040"/>
              </a:lnSpc>
            </a:pPr>
            <a:r>
              <a:rPr lang="en-US" sz="4200" b="1" spc="-5">
                <a:solidFill>
                  <a:srgbClr val="C00000"/>
                </a:solidFill>
                <a:latin typeface="Montserrat Bold"/>
                <a:ea typeface="Montserrat Bold"/>
                <a:cs typeface="Montserrat Bold"/>
                <a:sym typeface="Montserrat Bold"/>
              </a:rPr>
              <a:t>CLASS ASSIGNMENT:</a:t>
            </a:r>
          </a:p>
          <a:p>
            <a:pPr algn="l">
              <a:lnSpc>
                <a:spcPts val="5040"/>
              </a:lnSpc>
            </a:pPr>
            <a:endParaRPr lang="en-US" sz="4200" b="1" spc="-5">
              <a:solidFill>
                <a:srgbClr val="C00000"/>
              </a:solidFill>
              <a:latin typeface="Montserrat Bold"/>
              <a:ea typeface="Montserrat Bold"/>
              <a:cs typeface="Montserrat Bold"/>
              <a:sym typeface="Montserrat Bold"/>
            </a:endParaRPr>
          </a:p>
        </p:txBody>
      </p:sp>
      <p:sp>
        <p:nvSpPr>
          <p:cNvPr id="13" name="Freeform 13"/>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2812256" y="2276456"/>
            <a:ext cx="6917531" cy="2402738"/>
            <a:chOff x="0" y="0"/>
            <a:chExt cx="9223375" cy="3203651"/>
          </a:xfrm>
        </p:grpSpPr>
        <p:sp>
          <p:nvSpPr>
            <p:cNvPr id="4" name="Freeform 4"/>
            <p:cNvSpPr/>
            <p:nvPr/>
          </p:nvSpPr>
          <p:spPr>
            <a:xfrm>
              <a:off x="0" y="0"/>
              <a:ext cx="9223380" cy="3203648"/>
            </a:xfrm>
            <a:custGeom>
              <a:avLst/>
              <a:gdLst/>
              <a:ahLst/>
              <a:cxnLst/>
              <a:rect l="l" t="t" r="r" b="b"/>
              <a:pathLst>
                <a:path w="9223380" h="3203648">
                  <a:moveTo>
                    <a:pt x="0" y="0"/>
                  </a:moveTo>
                  <a:lnTo>
                    <a:pt x="9223380" y="0"/>
                  </a:lnTo>
                  <a:lnTo>
                    <a:pt x="9223380" y="3203648"/>
                  </a:lnTo>
                  <a:lnTo>
                    <a:pt x="0" y="3203648"/>
                  </a:lnTo>
                  <a:close/>
                </a:path>
              </a:pathLst>
            </a:custGeom>
            <a:blipFill>
              <a:blip r:embed="rId3">
                <a:alphaModFix amt="0"/>
              </a:blip>
              <a:stretch>
                <a:fillRect t="-29106" b="16910"/>
              </a:stretch>
            </a:blipFill>
          </p:spPr>
          <p:txBody>
            <a:bodyPr/>
            <a:lstStyle/>
            <a:p>
              <a:endParaRPr lang="en-US"/>
            </a:p>
          </p:txBody>
        </p:sp>
        <p:sp>
          <p:nvSpPr>
            <p:cNvPr id="5" name="TextBox 5"/>
            <p:cNvSpPr txBox="1"/>
            <p:nvPr/>
          </p:nvSpPr>
          <p:spPr>
            <a:xfrm>
              <a:off x="0" y="9525"/>
              <a:ext cx="9223375" cy="3194126"/>
            </a:xfrm>
            <a:prstGeom prst="rect">
              <a:avLst/>
            </a:prstGeom>
          </p:spPr>
          <p:txBody>
            <a:bodyPr lIns="0" tIns="0" rIns="0" bIns="0" rtlCol="0" anchor="ctr"/>
            <a:lstStyle/>
            <a:p>
              <a:pPr algn="ctr">
                <a:lnSpc>
                  <a:spcPts val="5759"/>
                </a:lnSpc>
              </a:pPr>
              <a:r>
                <a:rPr lang="en-US" sz="4800" spc="-6">
                  <a:solidFill>
                    <a:srgbClr val="C00000"/>
                  </a:solidFill>
                  <a:latin typeface="Montserrat"/>
                  <a:ea typeface="Montserrat"/>
                  <a:cs typeface="Montserrat"/>
                  <a:sym typeface="Montserrat"/>
                </a:rPr>
                <a:t>Class Example –</a:t>
              </a:r>
            </a:p>
            <a:p>
              <a:pPr algn="ctr">
                <a:lnSpc>
                  <a:spcPts val="5759"/>
                </a:lnSpc>
              </a:pPr>
              <a:r>
                <a:rPr lang="en-US" sz="4800" spc="-6">
                  <a:solidFill>
                    <a:srgbClr val="C00000"/>
                  </a:solidFill>
                  <a:latin typeface="Montserrat"/>
                  <a:ea typeface="Montserrat"/>
                  <a:cs typeface="Montserrat"/>
                  <a:sym typeface="Montserrat"/>
                </a:rPr>
                <a:t>Sample Retail Building</a:t>
              </a:r>
            </a:p>
          </p:txBody>
        </p:sp>
      </p:grpSp>
      <p:grpSp>
        <p:nvGrpSpPr>
          <p:cNvPr id="6" name="Group 6"/>
          <p:cNvGrpSpPr/>
          <p:nvPr/>
        </p:nvGrpSpPr>
        <p:grpSpPr>
          <a:xfrm>
            <a:off x="1098137" y="5506745"/>
            <a:ext cx="10024873" cy="3126638"/>
            <a:chOff x="0" y="0"/>
            <a:chExt cx="13366497" cy="4168851"/>
          </a:xfrm>
        </p:grpSpPr>
        <p:sp>
          <p:nvSpPr>
            <p:cNvPr id="7" name="Freeform 7"/>
            <p:cNvSpPr/>
            <p:nvPr/>
          </p:nvSpPr>
          <p:spPr>
            <a:xfrm>
              <a:off x="0" y="0"/>
              <a:ext cx="13366502" cy="4168847"/>
            </a:xfrm>
            <a:custGeom>
              <a:avLst/>
              <a:gdLst/>
              <a:ahLst/>
              <a:cxnLst/>
              <a:rect l="l" t="t" r="r" b="b"/>
              <a:pathLst>
                <a:path w="13366502" h="4168847">
                  <a:moveTo>
                    <a:pt x="0" y="0"/>
                  </a:moveTo>
                  <a:lnTo>
                    <a:pt x="13366502" y="0"/>
                  </a:lnTo>
                  <a:lnTo>
                    <a:pt x="13366502" y="4168847"/>
                  </a:lnTo>
                  <a:lnTo>
                    <a:pt x="0" y="4168847"/>
                  </a:lnTo>
                  <a:close/>
                </a:path>
              </a:pathLst>
            </a:custGeom>
            <a:blipFill>
              <a:blip r:embed="rId3">
                <a:alphaModFix amt="0"/>
              </a:blip>
              <a:stretch>
                <a:fillRect t="-22367" r="30996" b="36148"/>
              </a:stretch>
            </a:blipFill>
          </p:spPr>
          <p:txBody>
            <a:bodyPr/>
            <a:lstStyle/>
            <a:p>
              <a:endParaRPr lang="en-US"/>
            </a:p>
          </p:txBody>
        </p:sp>
        <p:sp>
          <p:nvSpPr>
            <p:cNvPr id="8" name="TextBox 8"/>
            <p:cNvSpPr txBox="1"/>
            <p:nvPr/>
          </p:nvSpPr>
          <p:spPr>
            <a:xfrm>
              <a:off x="0" y="9525"/>
              <a:ext cx="13366497" cy="4159326"/>
            </a:xfrm>
            <a:prstGeom prst="rect">
              <a:avLst/>
            </a:prstGeom>
          </p:spPr>
          <p:txBody>
            <a:bodyPr lIns="0" tIns="0" rIns="0" bIns="0" rtlCol="0" anchor="ctr"/>
            <a:lstStyle/>
            <a:p>
              <a:pPr algn="ctr">
                <a:lnSpc>
                  <a:spcPts val="5759"/>
                </a:lnSpc>
              </a:pPr>
              <a:r>
                <a:rPr lang="en-US" sz="4800" spc="-6">
                  <a:solidFill>
                    <a:srgbClr val="C00000"/>
                  </a:solidFill>
                  <a:latin typeface="Montserrat"/>
                  <a:ea typeface="Montserrat"/>
                  <a:cs typeface="Montserrat"/>
                  <a:sym typeface="Montserrat"/>
                </a:rPr>
                <a:t>CAP Rate =</a:t>
              </a:r>
            </a:p>
            <a:p>
              <a:pPr algn="ctr">
                <a:lnSpc>
                  <a:spcPts val="5759"/>
                </a:lnSpc>
              </a:pPr>
              <a:r>
                <a:rPr lang="en-US" sz="4800" spc="-6">
                  <a:solidFill>
                    <a:srgbClr val="C00000"/>
                  </a:solidFill>
                  <a:latin typeface="Montserrat"/>
                  <a:ea typeface="Montserrat"/>
                  <a:cs typeface="Montserrat"/>
                  <a:sym typeface="Montserrat"/>
                </a:rPr>
                <a:t>NOI of $53,140/</a:t>
              </a:r>
            </a:p>
            <a:p>
              <a:pPr algn="ctr">
                <a:lnSpc>
                  <a:spcPts val="5759"/>
                </a:lnSpc>
              </a:pPr>
              <a:r>
                <a:rPr lang="en-US" sz="4800" spc="-6">
                  <a:solidFill>
                    <a:srgbClr val="C00000"/>
                  </a:solidFill>
                  <a:latin typeface="Montserrat"/>
                  <a:ea typeface="Montserrat"/>
                  <a:cs typeface="Montserrat"/>
                  <a:sym typeface="Montserrat"/>
                </a:rPr>
                <a:t>Purchase Price of $480,000</a:t>
              </a:r>
            </a:p>
            <a:p>
              <a:pPr algn="ctr">
                <a:lnSpc>
                  <a:spcPts val="5759"/>
                </a:lnSpc>
              </a:pPr>
              <a:r>
                <a:rPr lang="en-US" sz="4800" spc="-6">
                  <a:solidFill>
                    <a:srgbClr val="C00000"/>
                  </a:solidFill>
                  <a:latin typeface="Montserrat"/>
                  <a:ea typeface="Montserrat"/>
                  <a:cs typeface="Montserrat"/>
                  <a:sym typeface="Montserrat"/>
                </a:rPr>
                <a:t>= 11.07%</a:t>
              </a:r>
            </a:p>
          </p:txBody>
        </p:sp>
      </p:grpSp>
      <p:grpSp>
        <p:nvGrpSpPr>
          <p:cNvPr id="9" name="Group 9"/>
          <p:cNvGrpSpPr/>
          <p:nvPr/>
        </p:nvGrpSpPr>
        <p:grpSpPr>
          <a:xfrm>
            <a:off x="10861537" y="1352469"/>
            <a:ext cx="6508653" cy="8422962"/>
            <a:chOff x="0" y="0"/>
            <a:chExt cx="9544596" cy="12351830"/>
          </a:xfrm>
        </p:grpSpPr>
        <p:sp>
          <p:nvSpPr>
            <p:cNvPr id="10" name="Freeform 10" descr="Schematic  Description automatically generated with low confidence"/>
            <p:cNvSpPr/>
            <p:nvPr/>
          </p:nvSpPr>
          <p:spPr>
            <a:xfrm>
              <a:off x="0" y="0"/>
              <a:ext cx="9544558" cy="12351893"/>
            </a:xfrm>
            <a:custGeom>
              <a:avLst/>
              <a:gdLst/>
              <a:ahLst/>
              <a:cxnLst/>
              <a:rect l="l" t="t" r="r" b="b"/>
              <a:pathLst>
                <a:path w="9544558" h="12351893">
                  <a:moveTo>
                    <a:pt x="0" y="0"/>
                  </a:moveTo>
                  <a:lnTo>
                    <a:pt x="9544558" y="0"/>
                  </a:lnTo>
                  <a:lnTo>
                    <a:pt x="9544558" y="12351893"/>
                  </a:lnTo>
                  <a:lnTo>
                    <a:pt x="0" y="12351893"/>
                  </a:lnTo>
                  <a:lnTo>
                    <a:pt x="0" y="0"/>
                  </a:lnTo>
                  <a:close/>
                </a:path>
              </a:pathLst>
            </a:custGeom>
            <a:blipFill>
              <a:blip r:embed="rId4"/>
              <a:stretch>
                <a:fillRect/>
              </a:stretch>
            </a:blipFill>
          </p:spPr>
          <p:txBody>
            <a:bodyPr/>
            <a:lstStyle/>
            <a:p>
              <a:endParaRPr lang="en-US"/>
            </a:p>
          </p:txBody>
        </p:sp>
      </p:grpSp>
      <p:grpSp>
        <p:nvGrpSpPr>
          <p:cNvPr id="11" name="Group 11"/>
          <p:cNvGrpSpPr/>
          <p:nvPr/>
        </p:nvGrpSpPr>
        <p:grpSpPr>
          <a:xfrm>
            <a:off x="4533967" y="7864993"/>
            <a:ext cx="3153213" cy="768391"/>
            <a:chOff x="0" y="0"/>
            <a:chExt cx="4204284" cy="1024522"/>
          </a:xfrm>
        </p:grpSpPr>
        <p:sp>
          <p:nvSpPr>
            <p:cNvPr id="12" name="Freeform 12"/>
            <p:cNvSpPr/>
            <p:nvPr/>
          </p:nvSpPr>
          <p:spPr>
            <a:xfrm>
              <a:off x="0" y="0"/>
              <a:ext cx="4204335" cy="1024636"/>
            </a:xfrm>
            <a:custGeom>
              <a:avLst/>
              <a:gdLst/>
              <a:ahLst/>
              <a:cxnLst/>
              <a:rect l="l" t="t" r="r" b="b"/>
              <a:pathLst>
                <a:path w="4204335" h="1024636">
                  <a:moveTo>
                    <a:pt x="0" y="170815"/>
                  </a:moveTo>
                  <a:cubicBezTo>
                    <a:pt x="0" y="76454"/>
                    <a:pt x="76454" y="0"/>
                    <a:pt x="170815" y="0"/>
                  </a:cubicBezTo>
                  <a:lnTo>
                    <a:pt x="4033520" y="0"/>
                  </a:lnTo>
                  <a:cubicBezTo>
                    <a:pt x="4127881" y="0"/>
                    <a:pt x="4204335" y="76454"/>
                    <a:pt x="4204335" y="170815"/>
                  </a:cubicBezTo>
                  <a:lnTo>
                    <a:pt x="4204335" y="853821"/>
                  </a:lnTo>
                  <a:cubicBezTo>
                    <a:pt x="4204335" y="948182"/>
                    <a:pt x="4127881" y="1024636"/>
                    <a:pt x="4033520" y="1024636"/>
                  </a:cubicBezTo>
                  <a:lnTo>
                    <a:pt x="170815" y="1024636"/>
                  </a:lnTo>
                  <a:cubicBezTo>
                    <a:pt x="76454" y="1024509"/>
                    <a:pt x="0" y="948055"/>
                    <a:pt x="0" y="853821"/>
                  </a:cubicBezTo>
                  <a:close/>
                </a:path>
              </a:pathLst>
            </a:custGeom>
            <a:blipFill>
              <a:blip r:embed="rId3">
                <a:alphaModFix amt="0"/>
              </a:blip>
              <a:stretch>
                <a:fillRect t="-29956" r="1" b="-29945"/>
              </a:stretch>
            </a:blipFill>
            <a:ln w="23812" cap="sq">
              <a:solidFill>
                <a:srgbClr val="A80000"/>
              </a:solidFill>
              <a:prstDash val="solid"/>
              <a:miter/>
            </a:ln>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2484882" y="397564"/>
            <a:ext cx="15028069" cy="1073424"/>
            <a:chOff x="0" y="0"/>
            <a:chExt cx="20037425" cy="1431232"/>
          </a:xfrm>
        </p:grpSpPr>
        <p:sp>
          <p:nvSpPr>
            <p:cNvPr id="4" name="Freeform 4"/>
            <p:cNvSpPr/>
            <p:nvPr/>
          </p:nvSpPr>
          <p:spPr>
            <a:xfrm>
              <a:off x="0" y="0"/>
              <a:ext cx="20037427" cy="1431238"/>
            </a:xfrm>
            <a:custGeom>
              <a:avLst/>
              <a:gdLst/>
              <a:ahLst/>
              <a:cxnLst/>
              <a:rect l="l" t="t" r="r" b="b"/>
              <a:pathLst>
                <a:path w="20037427" h="1431238">
                  <a:moveTo>
                    <a:pt x="0" y="0"/>
                  </a:moveTo>
                  <a:lnTo>
                    <a:pt x="20037427" y="0"/>
                  </a:lnTo>
                  <a:lnTo>
                    <a:pt x="20037427" y="1431238"/>
                  </a:lnTo>
                  <a:lnTo>
                    <a:pt x="0" y="1431238"/>
                  </a:lnTo>
                  <a:close/>
                </a:path>
              </a:pathLst>
            </a:custGeom>
            <a:blipFill>
              <a:blip r:embed="rId3">
                <a:alphaModFix amt="0"/>
              </a:blip>
              <a:stretch>
                <a:fillRect t="-222792" b="-222791"/>
              </a:stretch>
            </a:blipFill>
          </p:spPr>
          <p:txBody>
            <a:bodyPr/>
            <a:lstStyle/>
            <a:p>
              <a:endParaRPr lang="en-US"/>
            </a:p>
          </p:txBody>
        </p:sp>
        <p:sp>
          <p:nvSpPr>
            <p:cNvPr id="5" name="TextBox 5"/>
            <p:cNvSpPr txBox="1"/>
            <p:nvPr/>
          </p:nvSpPr>
          <p:spPr>
            <a:xfrm>
              <a:off x="0" y="0"/>
              <a:ext cx="20037425" cy="1431232"/>
            </a:xfrm>
            <a:prstGeom prst="rect">
              <a:avLst/>
            </a:prstGeom>
          </p:spPr>
          <p:txBody>
            <a:bodyPr lIns="0" tIns="0" rIns="0" bIns="0" rtlCol="0" anchor="ctr"/>
            <a:lstStyle/>
            <a:p>
              <a:pPr algn="ctr">
                <a:lnSpc>
                  <a:spcPts val="5160"/>
                </a:lnSpc>
              </a:pPr>
              <a:r>
                <a:rPr lang="en-US" sz="4300" b="1" spc="-6">
                  <a:solidFill>
                    <a:srgbClr val="000000"/>
                  </a:solidFill>
                  <a:latin typeface="Montserrat Bold"/>
                  <a:ea typeface="Montserrat Bold"/>
                  <a:cs typeface="Montserrat Bold"/>
                  <a:sym typeface="Montserrat Bold"/>
                </a:rPr>
                <a:t>Am I allowed to sell/lease commercial real estate?</a:t>
              </a:r>
            </a:p>
          </p:txBody>
        </p:sp>
      </p:grpSp>
      <p:grpSp>
        <p:nvGrpSpPr>
          <p:cNvPr id="6" name="Group 6"/>
          <p:cNvGrpSpPr/>
          <p:nvPr/>
        </p:nvGrpSpPr>
        <p:grpSpPr>
          <a:xfrm>
            <a:off x="2703547" y="1555474"/>
            <a:ext cx="15028069" cy="7702825"/>
            <a:chOff x="0" y="0"/>
            <a:chExt cx="20037425" cy="10270434"/>
          </a:xfrm>
        </p:grpSpPr>
        <p:sp>
          <p:nvSpPr>
            <p:cNvPr id="7" name="Freeform 7"/>
            <p:cNvSpPr/>
            <p:nvPr/>
          </p:nvSpPr>
          <p:spPr>
            <a:xfrm>
              <a:off x="0" y="0"/>
              <a:ext cx="20037427" cy="10270429"/>
            </a:xfrm>
            <a:custGeom>
              <a:avLst/>
              <a:gdLst/>
              <a:ahLst/>
              <a:cxnLst/>
              <a:rect l="l" t="t" r="r" b="b"/>
              <a:pathLst>
                <a:path w="20037427" h="10270429">
                  <a:moveTo>
                    <a:pt x="0" y="0"/>
                  </a:moveTo>
                  <a:lnTo>
                    <a:pt x="20037427" y="0"/>
                  </a:lnTo>
                  <a:lnTo>
                    <a:pt x="20037427" y="10270429"/>
                  </a:lnTo>
                  <a:lnTo>
                    <a:pt x="0" y="10270429"/>
                  </a:lnTo>
                  <a:close/>
                </a:path>
              </a:pathLst>
            </a:custGeom>
            <a:blipFill>
              <a:blip r:embed="rId3">
                <a:alphaModFix amt="0"/>
              </a:blip>
              <a:stretch>
                <a:fillRect l="-15763" r="-15763"/>
              </a:stretch>
            </a:blipFill>
          </p:spPr>
          <p:txBody>
            <a:bodyPr/>
            <a:lstStyle/>
            <a:p>
              <a:endParaRPr lang="en-US"/>
            </a:p>
          </p:txBody>
        </p:sp>
        <p:sp>
          <p:nvSpPr>
            <p:cNvPr id="8" name="TextBox 8"/>
            <p:cNvSpPr txBox="1"/>
            <p:nvPr/>
          </p:nvSpPr>
          <p:spPr>
            <a:xfrm>
              <a:off x="0" y="0"/>
              <a:ext cx="20037425" cy="10270434"/>
            </a:xfrm>
            <a:prstGeom prst="rect">
              <a:avLst/>
            </a:prstGeom>
          </p:spPr>
          <p:txBody>
            <a:bodyPr lIns="0" tIns="0" rIns="0" bIns="0" rtlCol="0" anchor="ctr"/>
            <a:lstStyle/>
            <a:p>
              <a:pPr algn="l">
                <a:lnSpc>
                  <a:spcPts val="5328"/>
                </a:lnSpc>
              </a:pPr>
              <a:r>
                <a:rPr lang="en-US" sz="4440" b="1" spc="-6">
                  <a:solidFill>
                    <a:srgbClr val="000000"/>
                  </a:solidFill>
                  <a:latin typeface="Montserrat Bold"/>
                  <a:ea typeface="Montserrat Bold"/>
                  <a:cs typeface="Montserrat Bold"/>
                  <a:sym typeface="Montserrat Bold"/>
                </a:rPr>
                <a:t>Louisiana Real Estate Commission</a:t>
              </a:r>
            </a:p>
            <a:p>
              <a:pPr algn="l">
                <a:lnSpc>
                  <a:spcPts val="3996"/>
                </a:lnSpc>
              </a:pPr>
              <a:r>
                <a:rPr lang="en-US" sz="3330" spc="-4">
                  <a:solidFill>
                    <a:srgbClr val="000000"/>
                  </a:solidFill>
                  <a:latin typeface="Montserrat"/>
                  <a:ea typeface="Montserrat"/>
                  <a:cs typeface="Montserrat"/>
                  <a:sym typeface="Montserrat"/>
                </a:rPr>
                <a:t>There are no specific limitations on commercial –vs- residential imposed by the LREC when issuing salesperson or broker real estate licenses.</a:t>
              </a:r>
            </a:p>
            <a:p>
              <a:pPr algn="l">
                <a:lnSpc>
                  <a:spcPts val="3996"/>
                </a:lnSpc>
              </a:pPr>
              <a:endParaRPr lang="en-US" sz="3330" spc="-4">
                <a:solidFill>
                  <a:srgbClr val="000000"/>
                </a:solidFill>
                <a:latin typeface="Montserrat"/>
                <a:ea typeface="Montserrat"/>
                <a:cs typeface="Montserrat"/>
                <a:sym typeface="Montserrat"/>
              </a:endParaRPr>
            </a:p>
            <a:p>
              <a:pPr algn="l">
                <a:lnSpc>
                  <a:spcPts val="5328"/>
                </a:lnSpc>
              </a:pPr>
              <a:r>
                <a:rPr lang="en-US" sz="4440" b="1" spc="-6">
                  <a:solidFill>
                    <a:srgbClr val="000000"/>
                  </a:solidFill>
                  <a:latin typeface="Montserrat Bold"/>
                  <a:ea typeface="Montserrat Bold"/>
                  <a:cs typeface="Montserrat Bold"/>
                  <a:sym typeface="Montserrat Bold"/>
                </a:rPr>
                <a:t>National Association of Realtors</a:t>
              </a:r>
            </a:p>
            <a:p>
              <a:pPr algn="l">
                <a:lnSpc>
                  <a:spcPts val="3996"/>
                </a:lnSpc>
              </a:pPr>
              <a:r>
                <a:rPr lang="en-US" sz="3330" b="1" spc="-4">
                  <a:solidFill>
                    <a:srgbClr val="333333"/>
                  </a:solidFill>
                  <a:latin typeface="Montserrat Bold"/>
                  <a:ea typeface="Montserrat Bold"/>
                  <a:cs typeface="Montserrat Bold"/>
                  <a:sym typeface="Montserrat Bold"/>
                </a:rPr>
                <a:t>Article 11 of Code of Ethics &amp; Standards of Practice</a:t>
              </a:r>
            </a:p>
            <a:p>
              <a:pPr algn="l">
                <a:lnSpc>
                  <a:spcPts val="3996"/>
                </a:lnSpc>
              </a:pPr>
              <a:r>
                <a:rPr lang="en-US" sz="3330" spc="-4">
                  <a:solidFill>
                    <a:srgbClr val="333333"/>
                  </a:solidFill>
                  <a:latin typeface="Montserrat"/>
                  <a:ea typeface="Montserrat"/>
                  <a:cs typeface="Montserrat"/>
                  <a:sym typeface="Montserrat"/>
                </a:rPr>
                <a:t>…REALTORS® shall not undertake to provide specialized professional services concerning a type of property or service that is outside their field of competence unless they engage the assistance of one who is competent on such types of property or service, or unless the facts are fully disclosed to the client. Any persons engaged to provide such assistance shall be so identified to the client and their contribution to the assignment should be set forth. </a:t>
              </a:r>
              <a:r>
                <a:rPr lang="en-US" sz="3330" i="1" spc="-4">
                  <a:solidFill>
                    <a:srgbClr val="333333"/>
                  </a:solidFill>
                  <a:latin typeface="Montserrat Italics"/>
                  <a:ea typeface="Montserrat Italics"/>
                  <a:cs typeface="Montserrat Italics"/>
                  <a:sym typeface="Montserrat Italics"/>
                </a:rPr>
                <a:t>(Amended 1/10)</a:t>
              </a:r>
            </a:p>
          </p:txBody>
        </p:sp>
      </p:grpSp>
      <p:sp>
        <p:nvSpPr>
          <p:cNvPr id="9" name="Freeform 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2455640" y="2319026"/>
            <a:ext cx="3350267" cy="4124886"/>
          </a:xfrm>
          <a:custGeom>
            <a:avLst/>
            <a:gdLst/>
            <a:ahLst/>
            <a:cxnLst/>
            <a:rect l="l" t="t" r="r" b="b"/>
            <a:pathLst>
              <a:path w="3350267" h="4124886">
                <a:moveTo>
                  <a:pt x="0" y="0"/>
                </a:moveTo>
                <a:lnTo>
                  <a:pt x="3350266" y="0"/>
                </a:lnTo>
                <a:lnTo>
                  <a:pt x="3350266" y="4124887"/>
                </a:lnTo>
                <a:lnTo>
                  <a:pt x="0" y="4124887"/>
                </a:lnTo>
                <a:lnTo>
                  <a:pt x="0" y="0"/>
                </a:lnTo>
                <a:close/>
              </a:path>
            </a:pathLst>
          </a:custGeom>
          <a:blipFill>
            <a:blip r:embed="rId3"/>
            <a:stretch>
              <a:fillRect l="-11993" r="-11127"/>
            </a:stretch>
          </a:blipFill>
        </p:spPr>
        <p:txBody>
          <a:bodyPr/>
          <a:lstStyle/>
          <a:p>
            <a:endParaRPr lang="en-US"/>
          </a:p>
        </p:txBody>
      </p:sp>
      <p:sp>
        <p:nvSpPr>
          <p:cNvPr id="4" name="TextBox 4"/>
          <p:cNvSpPr txBox="1"/>
          <p:nvPr/>
        </p:nvSpPr>
        <p:spPr>
          <a:xfrm>
            <a:off x="2800720" y="731006"/>
            <a:ext cx="18969645" cy="819150"/>
          </a:xfrm>
          <a:prstGeom prst="rect">
            <a:avLst/>
          </a:prstGeom>
        </p:spPr>
        <p:txBody>
          <a:bodyPr lIns="0" tIns="0" rIns="0" bIns="0" rtlCol="0" anchor="t">
            <a:spAutoFit/>
          </a:bodyPr>
          <a:lstStyle/>
          <a:p>
            <a:pPr algn="l">
              <a:lnSpc>
                <a:spcPts val="6480"/>
              </a:lnSpc>
            </a:pPr>
            <a:r>
              <a:rPr lang="en-US" sz="5400" b="1" spc="-7">
                <a:solidFill>
                  <a:srgbClr val="C00000"/>
                </a:solidFill>
                <a:latin typeface="Montserrat Bold"/>
                <a:ea typeface="Montserrat Bold"/>
                <a:cs typeface="Montserrat Bold"/>
                <a:sym typeface="Montserrat Bold"/>
              </a:rPr>
              <a:t>Investments – Professional Development</a:t>
            </a:r>
          </a:p>
        </p:txBody>
      </p:sp>
      <p:sp>
        <p:nvSpPr>
          <p:cNvPr id="5" name="TextBox 5"/>
          <p:cNvSpPr txBox="1"/>
          <p:nvPr/>
        </p:nvSpPr>
        <p:spPr>
          <a:xfrm>
            <a:off x="6654505" y="2032604"/>
            <a:ext cx="10604795" cy="5212080"/>
          </a:xfrm>
          <a:prstGeom prst="rect">
            <a:avLst/>
          </a:prstGeom>
        </p:spPr>
        <p:txBody>
          <a:bodyPr lIns="0" tIns="0" rIns="0" bIns="0" rtlCol="0" anchor="t">
            <a:spAutoFit/>
          </a:bodyPr>
          <a:lstStyle/>
          <a:p>
            <a:pPr algn="l">
              <a:lnSpc>
                <a:spcPts val="4619"/>
              </a:lnSpc>
            </a:pPr>
            <a:r>
              <a:rPr lang="en-US" sz="3299">
                <a:solidFill>
                  <a:srgbClr val="333333"/>
                </a:solidFill>
                <a:latin typeface="Montserrat"/>
                <a:ea typeface="Montserrat"/>
                <a:cs typeface="Montserrat"/>
                <a:sym typeface="Montserrat"/>
              </a:rPr>
              <a:t>The </a:t>
            </a:r>
            <a:r>
              <a:rPr lang="en-US" sz="3299">
                <a:solidFill>
                  <a:srgbClr val="BE0F34"/>
                </a:solidFill>
                <a:latin typeface="Montserrat"/>
                <a:ea typeface="Montserrat"/>
                <a:cs typeface="Montserrat"/>
                <a:sym typeface="Montserrat"/>
              </a:rPr>
              <a:t>CCIM Designation</a:t>
            </a:r>
            <a:r>
              <a:rPr lang="en-US" sz="3299">
                <a:solidFill>
                  <a:srgbClr val="333333"/>
                </a:solidFill>
                <a:latin typeface="Montserrat"/>
                <a:ea typeface="Montserrat"/>
                <a:cs typeface="Montserrat"/>
                <a:sym typeface="Montserrat"/>
              </a:rPr>
              <a:t> is conferred upon commercial real estate leaders who have a proven record of success in the field and have demonstrated a mastery of financial, market, and investment analysis. CCIM Designees come from a variety of professional backgrounds including asset management, brokerage, banking, development, property management, law, and accounting.</a:t>
            </a:r>
          </a:p>
        </p:txBody>
      </p:sp>
      <p:sp>
        <p:nvSpPr>
          <p:cNvPr id="6" name="TextBox 6"/>
          <p:cNvSpPr txBox="1"/>
          <p:nvPr/>
        </p:nvSpPr>
        <p:spPr>
          <a:xfrm>
            <a:off x="2455640" y="6642132"/>
            <a:ext cx="5338837" cy="428625"/>
          </a:xfrm>
          <a:prstGeom prst="rect">
            <a:avLst/>
          </a:prstGeom>
        </p:spPr>
        <p:txBody>
          <a:bodyPr lIns="0" tIns="0" rIns="0" bIns="0" rtlCol="0" anchor="t">
            <a:spAutoFit/>
          </a:bodyPr>
          <a:lstStyle/>
          <a:p>
            <a:pPr algn="l">
              <a:lnSpc>
                <a:spcPts val="3337"/>
              </a:lnSpc>
            </a:pPr>
            <a:r>
              <a:rPr lang="en-US" sz="2781" b="1" spc="-3">
                <a:solidFill>
                  <a:srgbClr val="000000"/>
                </a:solidFill>
                <a:latin typeface="Montserrat Bold"/>
                <a:ea typeface="Montserrat Bold"/>
                <a:cs typeface="Montserrat Bold"/>
                <a:sym typeface="Montserrat Bold"/>
              </a:rPr>
              <a:t>www.ccim.com</a:t>
            </a:r>
          </a:p>
        </p:txBody>
      </p:sp>
      <p:sp>
        <p:nvSpPr>
          <p:cNvPr id="7" name="TextBox 7"/>
          <p:cNvSpPr txBox="1"/>
          <p:nvPr/>
        </p:nvSpPr>
        <p:spPr>
          <a:xfrm>
            <a:off x="2455640" y="7175934"/>
            <a:ext cx="3943396" cy="371475"/>
          </a:xfrm>
          <a:prstGeom prst="rect">
            <a:avLst/>
          </a:prstGeom>
        </p:spPr>
        <p:txBody>
          <a:bodyPr lIns="0" tIns="0" rIns="0" bIns="0" rtlCol="0" anchor="t">
            <a:spAutoFit/>
          </a:bodyPr>
          <a:lstStyle/>
          <a:p>
            <a:pPr algn="l">
              <a:lnSpc>
                <a:spcPts val="2964"/>
              </a:lnSpc>
            </a:pPr>
            <a:r>
              <a:rPr lang="en-US" sz="2470" b="1" spc="-3">
                <a:solidFill>
                  <a:srgbClr val="000000"/>
                </a:solidFill>
                <a:latin typeface="Montserrat Bold"/>
                <a:ea typeface="Montserrat Bold"/>
                <a:cs typeface="Montserrat Bold"/>
                <a:sym typeface="Montserrat Bold"/>
              </a:rPr>
              <a:t>www.louisianaccim.org</a:t>
            </a:r>
          </a:p>
        </p:txBody>
      </p:sp>
      <p:sp>
        <p:nvSpPr>
          <p:cNvPr id="8" name="TextBox 8"/>
          <p:cNvSpPr txBox="1"/>
          <p:nvPr/>
        </p:nvSpPr>
        <p:spPr>
          <a:xfrm>
            <a:off x="6654505" y="7361671"/>
            <a:ext cx="10604795" cy="819150"/>
          </a:xfrm>
          <a:prstGeom prst="rect">
            <a:avLst/>
          </a:prstGeom>
        </p:spPr>
        <p:txBody>
          <a:bodyPr lIns="0" tIns="0" rIns="0" bIns="0" rtlCol="0" anchor="t">
            <a:spAutoFit/>
          </a:bodyPr>
          <a:lstStyle/>
          <a:p>
            <a:pPr marL="488179" lvl="1" indent="-244090" algn="l">
              <a:lnSpc>
                <a:spcPts val="3236"/>
              </a:lnSpc>
              <a:buFont typeface="Arial"/>
              <a:buChar char="•"/>
            </a:pPr>
            <a:r>
              <a:rPr lang="en-US" sz="2697" b="1">
                <a:solidFill>
                  <a:srgbClr val="575651"/>
                </a:solidFill>
                <a:latin typeface="Montserrat Bold"/>
                <a:ea typeface="Montserrat Bold"/>
                <a:cs typeface="Montserrat Bold"/>
                <a:sym typeface="Montserrat Bold"/>
              </a:rPr>
              <a:t>$110 CCIM National Designees and National Candidates </a:t>
            </a:r>
          </a:p>
          <a:p>
            <a:pPr marL="488179" lvl="1" indent="-244090" algn="l">
              <a:lnSpc>
                <a:spcPts val="3236"/>
              </a:lnSpc>
              <a:buFont typeface="Arial"/>
              <a:buChar char="•"/>
            </a:pPr>
            <a:r>
              <a:rPr lang="en-US" sz="2697" b="1">
                <a:solidFill>
                  <a:srgbClr val="575651"/>
                </a:solidFill>
                <a:latin typeface="Montserrat Bold"/>
                <a:ea typeface="Montserrat Bold"/>
                <a:cs typeface="Montserrat Bold"/>
                <a:sym typeface="Montserrat Bold"/>
              </a:rPr>
              <a:t>$125 Regular (REALTOR®) and Affiliate Members </a:t>
            </a:r>
          </a:p>
        </p:txBody>
      </p:sp>
      <p:sp>
        <p:nvSpPr>
          <p:cNvPr id="9" name="Freeform 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6942230" y="0"/>
            <a:ext cx="12114964" cy="10984413"/>
            <a:chOff x="0" y="0"/>
            <a:chExt cx="15127694" cy="13716000"/>
          </a:xfrm>
        </p:grpSpPr>
        <p:sp>
          <p:nvSpPr>
            <p:cNvPr id="3" name="Freeform 3" descr="A picture containing chart  Description automatically generated"/>
            <p:cNvSpPr/>
            <p:nvPr/>
          </p:nvSpPr>
          <p:spPr>
            <a:xfrm>
              <a:off x="0" y="0"/>
              <a:ext cx="15127629" cy="13715974"/>
            </a:xfrm>
            <a:custGeom>
              <a:avLst/>
              <a:gdLst/>
              <a:ahLst/>
              <a:cxnLst/>
              <a:rect l="l" t="t" r="r" b="b"/>
              <a:pathLst>
                <a:path w="15127629" h="13715974">
                  <a:moveTo>
                    <a:pt x="0" y="0"/>
                  </a:moveTo>
                  <a:lnTo>
                    <a:pt x="15127629" y="0"/>
                  </a:lnTo>
                  <a:lnTo>
                    <a:pt x="15127629" y="13715974"/>
                  </a:lnTo>
                  <a:lnTo>
                    <a:pt x="0" y="13715974"/>
                  </a:lnTo>
                  <a:lnTo>
                    <a:pt x="0" y="0"/>
                  </a:lnTo>
                  <a:close/>
                </a:path>
              </a:pathLst>
            </a:custGeom>
            <a:blipFill>
              <a:blip r:embed="rId2">
                <a:alphaModFix amt="19999"/>
              </a:blip>
              <a:stretch>
                <a:fillRect t="-17994" b="-17994"/>
              </a:stretch>
            </a:blipFill>
          </p:spPr>
          <p:txBody>
            <a:bodyPr/>
            <a:lstStyle/>
            <a:p>
              <a:endParaRPr lang="en-US"/>
            </a:p>
          </p:txBody>
        </p:sp>
      </p:grpSp>
      <p:sp>
        <p:nvSpPr>
          <p:cNvPr id="4" name="Freeform 4"/>
          <p:cNvSpPr/>
          <p:nvPr/>
        </p:nvSpPr>
        <p:spPr>
          <a:xfrm>
            <a:off x="4972936"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7212111" y="2419282"/>
            <a:ext cx="10047189" cy="4572735"/>
            <a:chOff x="0" y="0"/>
            <a:chExt cx="13396252" cy="6096980"/>
          </a:xfrm>
        </p:grpSpPr>
        <p:sp>
          <p:nvSpPr>
            <p:cNvPr id="6" name="Freeform 6"/>
            <p:cNvSpPr/>
            <p:nvPr/>
          </p:nvSpPr>
          <p:spPr>
            <a:xfrm>
              <a:off x="0" y="0"/>
              <a:ext cx="13396254" cy="6096982"/>
            </a:xfrm>
            <a:custGeom>
              <a:avLst/>
              <a:gdLst/>
              <a:ahLst/>
              <a:cxnLst/>
              <a:rect l="l" t="t" r="r" b="b"/>
              <a:pathLst>
                <a:path w="13396254" h="6096982">
                  <a:moveTo>
                    <a:pt x="0" y="0"/>
                  </a:moveTo>
                  <a:lnTo>
                    <a:pt x="13396254" y="0"/>
                  </a:lnTo>
                  <a:lnTo>
                    <a:pt x="13396254" y="6096982"/>
                  </a:lnTo>
                  <a:lnTo>
                    <a:pt x="0" y="6096982"/>
                  </a:lnTo>
                  <a:close/>
                </a:path>
              </a:pathLst>
            </a:custGeom>
            <a:blipFill>
              <a:blip r:embed="rId4">
                <a:alphaModFix amt="0"/>
              </a:blip>
              <a:stretch>
                <a:fillRect l="-23604" r="-23604" b="-26048"/>
              </a:stretch>
            </a:blipFill>
          </p:spPr>
          <p:txBody>
            <a:bodyPr/>
            <a:lstStyle/>
            <a:p>
              <a:endParaRPr lang="en-US"/>
            </a:p>
          </p:txBody>
        </p:sp>
        <p:sp>
          <p:nvSpPr>
            <p:cNvPr id="7" name="TextBox 7"/>
            <p:cNvSpPr txBox="1"/>
            <p:nvPr/>
          </p:nvSpPr>
          <p:spPr>
            <a:xfrm>
              <a:off x="0" y="9525"/>
              <a:ext cx="13396252" cy="6087455"/>
            </a:xfrm>
            <a:prstGeom prst="rect">
              <a:avLst/>
            </a:prstGeom>
          </p:spPr>
          <p:txBody>
            <a:bodyPr lIns="0" tIns="0" rIns="0" bIns="0" rtlCol="0" anchor="ctr"/>
            <a:lstStyle/>
            <a:p>
              <a:pPr algn="l">
                <a:lnSpc>
                  <a:spcPts val="22356"/>
                </a:lnSpc>
              </a:pPr>
              <a:r>
                <a:rPr lang="en-US" sz="18630" i="1">
                  <a:solidFill>
                    <a:srgbClr val="C00000"/>
                  </a:solidFill>
                  <a:latin typeface="Anton Italics"/>
                  <a:ea typeface="Anton Italics"/>
                  <a:cs typeface="Anton Italics"/>
                  <a:sym typeface="Anton Italics"/>
                </a:rPr>
                <a:t>THANK YOU!</a:t>
              </a:r>
            </a:p>
          </p:txBody>
        </p:sp>
      </p:grpSp>
      <p:sp>
        <p:nvSpPr>
          <p:cNvPr id="8" name="Freeform 8"/>
          <p:cNvSpPr/>
          <p:nvPr/>
        </p:nvSpPr>
        <p:spPr>
          <a:xfrm>
            <a:off x="522128" y="3691881"/>
            <a:ext cx="4266952" cy="1573668"/>
          </a:xfrm>
          <a:custGeom>
            <a:avLst/>
            <a:gdLst/>
            <a:ahLst/>
            <a:cxnLst/>
            <a:rect l="l" t="t" r="r" b="b"/>
            <a:pathLst>
              <a:path w="4266952" h="1573668">
                <a:moveTo>
                  <a:pt x="0" y="0"/>
                </a:moveTo>
                <a:lnTo>
                  <a:pt x="4266951" y="0"/>
                </a:lnTo>
                <a:lnTo>
                  <a:pt x="4266951" y="1573667"/>
                </a:lnTo>
                <a:lnTo>
                  <a:pt x="0" y="1573667"/>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338271" y="5265548"/>
            <a:ext cx="4634665" cy="453317"/>
          </a:xfrm>
          <a:prstGeom prst="rect">
            <a:avLst/>
          </a:prstGeom>
        </p:spPr>
        <p:txBody>
          <a:bodyPr lIns="0" tIns="0" rIns="0" bIns="0" rtlCol="0" anchor="t">
            <a:spAutoFit/>
          </a:bodyPr>
          <a:lstStyle/>
          <a:p>
            <a:pPr algn="ctr">
              <a:lnSpc>
                <a:spcPts val="3606"/>
              </a:lnSpc>
              <a:spcBef>
                <a:spcPct val="0"/>
              </a:spcBef>
            </a:pPr>
            <a:r>
              <a:rPr lang="en-US" sz="3005" b="1" spc="-4">
                <a:solidFill>
                  <a:srgbClr val="000000"/>
                </a:solidFill>
                <a:latin typeface="Montserrat Bold"/>
                <a:ea typeface="Montserrat Bold"/>
                <a:cs typeface="Montserrat Bold"/>
                <a:sym typeface="Montserrat Bold"/>
              </a:rPr>
              <a:t>www.nomarcid.org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7792054" cy="10287000"/>
            <a:chOff x="0" y="0"/>
            <a:chExt cx="10389405" cy="13716000"/>
          </a:xfrm>
        </p:grpSpPr>
        <p:sp>
          <p:nvSpPr>
            <p:cNvPr id="3" name="Freeform 3" descr="People around a desk working "/>
            <p:cNvSpPr/>
            <p:nvPr/>
          </p:nvSpPr>
          <p:spPr>
            <a:xfrm>
              <a:off x="0" y="0"/>
              <a:ext cx="10389384" cy="13715926"/>
            </a:xfrm>
            <a:custGeom>
              <a:avLst/>
              <a:gdLst/>
              <a:ahLst/>
              <a:cxnLst/>
              <a:rect l="l" t="t" r="r" b="b"/>
              <a:pathLst>
                <a:path w="10389384" h="13715926">
                  <a:moveTo>
                    <a:pt x="0" y="0"/>
                  </a:moveTo>
                  <a:lnTo>
                    <a:pt x="10389384" y="0"/>
                  </a:lnTo>
                  <a:lnTo>
                    <a:pt x="10389384" y="13715926"/>
                  </a:lnTo>
                  <a:lnTo>
                    <a:pt x="0" y="13715926"/>
                  </a:lnTo>
                  <a:lnTo>
                    <a:pt x="0" y="0"/>
                  </a:lnTo>
                  <a:close/>
                </a:path>
              </a:pathLst>
            </a:custGeom>
            <a:blipFill>
              <a:blip r:embed="rId2"/>
              <a:stretch>
                <a:fillRect l="-38813" r="-40610"/>
              </a:stretch>
            </a:blipFill>
          </p:spPr>
          <p:txBody>
            <a:bodyPr/>
            <a:lstStyle/>
            <a:p>
              <a:endParaRPr lang="en-US"/>
            </a:p>
          </p:txBody>
        </p:sp>
      </p:grpSp>
      <p:sp>
        <p:nvSpPr>
          <p:cNvPr id="4" name="Freeform 4"/>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8289084" y="1296574"/>
            <a:ext cx="9667922" cy="1297056"/>
            <a:chOff x="0" y="0"/>
            <a:chExt cx="12890563" cy="1729408"/>
          </a:xfrm>
        </p:grpSpPr>
        <p:sp>
          <p:nvSpPr>
            <p:cNvPr id="6" name="Freeform 6"/>
            <p:cNvSpPr/>
            <p:nvPr/>
          </p:nvSpPr>
          <p:spPr>
            <a:xfrm>
              <a:off x="0" y="0"/>
              <a:ext cx="12890564" cy="1729406"/>
            </a:xfrm>
            <a:custGeom>
              <a:avLst/>
              <a:gdLst/>
              <a:ahLst/>
              <a:cxnLst/>
              <a:rect l="l" t="t" r="r" b="b"/>
              <a:pathLst>
                <a:path w="12890564" h="1729406">
                  <a:moveTo>
                    <a:pt x="0" y="0"/>
                  </a:moveTo>
                  <a:lnTo>
                    <a:pt x="12890564" y="0"/>
                  </a:lnTo>
                  <a:lnTo>
                    <a:pt x="12890564" y="1729406"/>
                  </a:lnTo>
                  <a:lnTo>
                    <a:pt x="0" y="1729406"/>
                  </a:lnTo>
                  <a:close/>
                </a:path>
              </a:pathLst>
            </a:custGeom>
            <a:blipFill>
              <a:blip r:embed="rId4">
                <a:alphaModFix amt="0"/>
              </a:blip>
              <a:stretch>
                <a:fillRect t="-175759" r="-55442" b="-175759"/>
              </a:stretch>
            </a:blipFill>
          </p:spPr>
          <p:txBody>
            <a:bodyPr/>
            <a:lstStyle/>
            <a:p>
              <a:endParaRPr lang="en-US"/>
            </a:p>
          </p:txBody>
        </p:sp>
        <p:sp>
          <p:nvSpPr>
            <p:cNvPr id="7" name="TextBox 7"/>
            <p:cNvSpPr txBox="1"/>
            <p:nvPr/>
          </p:nvSpPr>
          <p:spPr>
            <a:xfrm>
              <a:off x="0" y="0"/>
              <a:ext cx="12890563" cy="1729408"/>
            </a:xfrm>
            <a:prstGeom prst="rect">
              <a:avLst/>
            </a:prstGeom>
          </p:spPr>
          <p:txBody>
            <a:bodyPr lIns="0" tIns="0" rIns="0" bIns="0" rtlCol="0" anchor="ctr"/>
            <a:lstStyle/>
            <a:p>
              <a:pPr algn="l">
                <a:lnSpc>
                  <a:spcPts val="7200"/>
                </a:lnSpc>
              </a:pPr>
              <a:r>
                <a:rPr lang="en-US" sz="6000" b="1" spc="-8">
                  <a:solidFill>
                    <a:srgbClr val="000000"/>
                  </a:solidFill>
                  <a:latin typeface="Montserrat Bold"/>
                  <a:ea typeface="Montserrat Bold"/>
                  <a:cs typeface="Montserrat Bold"/>
                  <a:sym typeface="Montserrat Bold"/>
                </a:rPr>
                <a:t>Discussion Questions</a:t>
              </a:r>
            </a:p>
          </p:txBody>
        </p:sp>
      </p:grpSp>
      <p:grpSp>
        <p:nvGrpSpPr>
          <p:cNvPr id="8" name="Group 8"/>
          <p:cNvGrpSpPr/>
          <p:nvPr/>
        </p:nvGrpSpPr>
        <p:grpSpPr>
          <a:xfrm>
            <a:off x="8289084" y="3196925"/>
            <a:ext cx="9268772" cy="4984166"/>
            <a:chOff x="0" y="0"/>
            <a:chExt cx="12358363" cy="6645554"/>
          </a:xfrm>
        </p:grpSpPr>
        <p:sp>
          <p:nvSpPr>
            <p:cNvPr id="9" name="Freeform 9"/>
            <p:cNvSpPr/>
            <p:nvPr/>
          </p:nvSpPr>
          <p:spPr>
            <a:xfrm>
              <a:off x="0" y="0"/>
              <a:ext cx="12358364" cy="6645556"/>
            </a:xfrm>
            <a:custGeom>
              <a:avLst/>
              <a:gdLst/>
              <a:ahLst/>
              <a:cxnLst/>
              <a:rect l="l" t="t" r="r" b="b"/>
              <a:pathLst>
                <a:path w="12358364" h="6645556">
                  <a:moveTo>
                    <a:pt x="0" y="0"/>
                  </a:moveTo>
                  <a:lnTo>
                    <a:pt x="12358364" y="0"/>
                  </a:lnTo>
                  <a:lnTo>
                    <a:pt x="12358364" y="6645556"/>
                  </a:lnTo>
                  <a:lnTo>
                    <a:pt x="0" y="6645556"/>
                  </a:lnTo>
                  <a:close/>
                </a:path>
              </a:pathLst>
            </a:custGeom>
            <a:blipFill>
              <a:blip r:embed="rId4">
                <a:alphaModFix amt="0"/>
              </a:blip>
              <a:stretch>
                <a:fillRect t="-11738" r="-62136" b="-5762"/>
              </a:stretch>
            </a:blipFill>
          </p:spPr>
          <p:txBody>
            <a:bodyPr/>
            <a:lstStyle/>
            <a:p>
              <a:endParaRPr lang="en-US"/>
            </a:p>
          </p:txBody>
        </p:sp>
        <p:sp>
          <p:nvSpPr>
            <p:cNvPr id="10" name="TextBox 10"/>
            <p:cNvSpPr txBox="1"/>
            <p:nvPr/>
          </p:nvSpPr>
          <p:spPr>
            <a:xfrm>
              <a:off x="0" y="47625"/>
              <a:ext cx="12358363" cy="6597929"/>
            </a:xfrm>
            <a:prstGeom prst="rect">
              <a:avLst/>
            </a:prstGeom>
          </p:spPr>
          <p:txBody>
            <a:bodyPr lIns="0" tIns="0" rIns="0" bIns="0" rtlCol="0" anchor="ctr"/>
            <a:lstStyle/>
            <a:p>
              <a:pPr marL="651510" lvl="1" indent="-325755" algn="l">
                <a:lnSpc>
                  <a:spcPts val="3888"/>
                </a:lnSpc>
                <a:buFont typeface="Arial"/>
                <a:buChar char="•"/>
              </a:pPr>
              <a:r>
                <a:rPr lang="en-US" sz="3600" spc="-5">
                  <a:solidFill>
                    <a:srgbClr val="000000"/>
                  </a:solidFill>
                  <a:latin typeface="Montserrat"/>
                  <a:ea typeface="Montserrat"/>
                  <a:cs typeface="Montserrat"/>
                  <a:sym typeface="Montserrat"/>
                </a:rPr>
                <a:t>What is your attraction to transitioning into or exploring commercial real estate as a career?</a:t>
              </a:r>
            </a:p>
            <a:p>
              <a:pPr marL="651510" lvl="1" indent="-325755" algn="l">
                <a:lnSpc>
                  <a:spcPts val="3888"/>
                </a:lnSpc>
                <a:buFont typeface="Arial"/>
                <a:buChar char="•"/>
              </a:pPr>
              <a:r>
                <a:rPr lang="en-US" sz="3600" spc="-5">
                  <a:solidFill>
                    <a:srgbClr val="000000"/>
                  </a:solidFill>
                  <a:latin typeface="Montserrat"/>
                  <a:ea typeface="Montserrat"/>
                  <a:cs typeface="Montserrat"/>
                  <a:sym typeface="Montserrat"/>
                </a:rPr>
                <a:t>What challenges do you anticipate encountering as you proceed into commercial real estate?</a:t>
              </a:r>
            </a:p>
            <a:p>
              <a:pPr marL="777240" lvl="1" indent="-388620" algn="l">
                <a:lnSpc>
                  <a:spcPts val="5040"/>
                </a:lnSpc>
                <a:buFont typeface="Arial"/>
                <a:buChar char="•"/>
              </a:pPr>
              <a:r>
                <a:rPr lang="en-US" sz="3600">
                  <a:solidFill>
                    <a:srgbClr val="000000"/>
                  </a:solidFill>
                  <a:latin typeface="Montserrat"/>
                  <a:ea typeface="Montserrat"/>
                  <a:cs typeface="Montserrat"/>
                  <a:sym typeface="Montserrat"/>
                </a:rPr>
                <a:t>As a residential practitioner, what skills do you feel will easily transfer to commercial real estate?</a:t>
              </a:r>
            </a:p>
          </p:txBody>
        </p:sp>
      </p:grpSp>
      <p:sp>
        <p:nvSpPr>
          <p:cNvPr id="11" name="Freeform 11"/>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2949729" y="332965"/>
            <a:ext cx="14304808" cy="2117598"/>
            <a:chOff x="0" y="0"/>
            <a:chExt cx="19073078" cy="2823464"/>
          </a:xfrm>
        </p:grpSpPr>
        <p:sp>
          <p:nvSpPr>
            <p:cNvPr id="4" name="Freeform 4"/>
            <p:cNvSpPr/>
            <p:nvPr/>
          </p:nvSpPr>
          <p:spPr>
            <a:xfrm>
              <a:off x="0" y="0"/>
              <a:ext cx="19073079" cy="2823461"/>
            </a:xfrm>
            <a:custGeom>
              <a:avLst/>
              <a:gdLst/>
              <a:ahLst/>
              <a:cxnLst/>
              <a:rect l="l" t="t" r="r" b="b"/>
              <a:pathLst>
                <a:path w="19073079" h="2823461">
                  <a:moveTo>
                    <a:pt x="0" y="0"/>
                  </a:moveTo>
                  <a:lnTo>
                    <a:pt x="19073079" y="0"/>
                  </a:lnTo>
                  <a:lnTo>
                    <a:pt x="19073079" y="2823461"/>
                  </a:lnTo>
                  <a:lnTo>
                    <a:pt x="0" y="2823461"/>
                  </a:lnTo>
                  <a:close/>
                </a:path>
              </a:pathLst>
            </a:custGeom>
            <a:blipFill>
              <a:blip r:embed="rId3">
                <a:alphaModFix amt="0"/>
              </a:blip>
              <a:stretch>
                <a:fillRect t="-107654" r="-5056" b="-68906"/>
              </a:stretch>
            </a:blipFill>
          </p:spPr>
          <p:txBody>
            <a:bodyPr/>
            <a:lstStyle/>
            <a:p>
              <a:endParaRPr lang="en-US"/>
            </a:p>
          </p:txBody>
        </p:sp>
        <p:sp>
          <p:nvSpPr>
            <p:cNvPr id="5" name="TextBox 5"/>
            <p:cNvSpPr txBox="1"/>
            <p:nvPr/>
          </p:nvSpPr>
          <p:spPr>
            <a:xfrm>
              <a:off x="0" y="0"/>
              <a:ext cx="19073078" cy="2823464"/>
            </a:xfrm>
            <a:prstGeom prst="rect">
              <a:avLst/>
            </a:prstGeom>
          </p:spPr>
          <p:txBody>
            <a:bodyPr lIns="0" tIns="0" rIns="0" bIns="0" rtlCol="0" anchor="ctr"/>
            <a:lstStyle/>
            <a:p>
              <a:pPr algn="l">
                <a:lnSpc>
                  <a:spcPts val="7200"/>
                </a:lnSpc>
              </a:pPr>
              <a:r>
                <a:rPr lang="en-US" sz="6000" b="1" spc="-8">
                  <a:solidFill>
                    <a:srgbClr val="C00000"/>
                  </a:solidFill>
                  <a:latin typeface="Montserrat Bold"/>
                  <a:ea typeface="Montserrat Bold"/>
                  <a:cs typeface="Montserrat Bold"/>
                  <a:sym typeface="Montserrat Bold"/>
                </a:rPr>
                <a:t>Key Differences – Commercial Brokerage</a:t>
              </a:r>
            </a:p>
          </p:txBody>
        </p:sp>
      </p:grpSp>
      <p:grpSp>
        <p:nvGrpSpPr>
          <p:cNvPr id="6" name="Group 6"/>
          <p:cNvGrpSpPr/>
          <p:nvPr/>
        </p:nvGrpSpPr>
        <p:grpSpPr>
          <a:xfrm>
            <a:off x="2588099" y="2792006"/>
            <a:ext cx="15028069" cy="6466294"/>
            <a:chOff x="0" y="0"/>
            <a:chExt cx="20037425" cy="8621725"/>
          </a:xfrm>
        </p:grpSpPr>
        <p:sp>
          <p:nvSpPr>
            <p:cNvPr id="7" name="Freeform 7"/>
            <p:cNvSpPr/>
            <p:nvPr/>
          </p:nvSpPr>
          <p:spPr>
            <a:xfrm>
              <a:off x="0" y="0"/>
              <a:ext cx="20037427" cy="8621719"/>
            </a:xfrm>
            <a:custGeom>
              <a:avLst/>
              <a:gdLst/>
              <a:ahLst/>
              <a:cxnLst/>
              <a:rect l="l" t="t" r="r" b="b"/>
              <a:pathLst>
                <a:path w="20037427" h="8621719">
                  <a:moveTo>
                    <a:pt x="0" y="0"/>
                  </a:moveTo>
                  <a:lnTo>
                    <a:pt x="20037427" y="0"/>
                  </a:lnTo>
                  <a:lnTo>
                    <a:pt x="20037427" y="8621719"/>
                  </a:lnTo>
                  <a:lnTo>
                    <a:pt x="0" y="8621719"/>
                  </a:lnTo>
                  <a:close/>
                </a:path>
              </a:pathLst>
            </a:custGeom>
            <a:blipFill>
              <a:blip r:embed="rId3">
                <a:alphaModFix amt="0"/>
              </a:blip>
              <a:stretch>
                <a:fillRect t="-5474" b="14905"/>
              </a:stretch>
            </a:blipFill>
          </p:spPr>
          <p:txBody>
            <a:bodyPr/>
            <a:lstStyle/>
            <a:p>
              <a:endParaRPr lang="en-US"/>
            </a:p>
          </p:txBody>
        </p:sp>
        <p:sp>
          <p:nvSpPr>
            <p:cNvPr id="8" name="TextBox 8"/>
            <p:cNvSpPr txBox="1"/>
            <p:nvPr/>
          </p:nvSpPr>
          <p:spPr>
            <a:xfrm>
              <a:off x="0" y="-66675"/>
              <a:ext cx="20037425" cy="8688400"/>
            </a:xfrm>
            <a:prstGeom prst="rect">
              <a:avLst/>
            </a:prstGeom>
          </p:spPr>
          <p:txBody>
            <a:bodyPr lIns="0" tIns="0" rIns="0" bIns="0" rtlCol="0" anchor="ctr"/>
            <a:lstStyle/>
            <a:p>
              <a:pPr marL="597219" lvl="1" indent="-298609" algn="l">
                <a:lnSpc>
                  <a:spcPts val="4620"/>
                </a:lnSpc>
                <a:buFont typeface="Arial"/>
                <a:buChar char="•"/>
              </a:pPr>
              <a:r>
                <a:rPr lang="en-US" sz="3300">
                  <a:solidFill>
                    <a:srgbClr val="000000"/>
                  </a:solidFill>
                  <a:latin typeface="Montserrat"/>
                  <a:ea typeface="Montserrat"/>
                  <a:cs typeface="Montserrat"/>
                  <a:sym typeface="Montserrat"/>
                </a:rPr>
                <a:t>“Commercial” property can be any number of property types – office, retail, industrial, vacant land, multi-family, hospitality, business opportunities, and “hybrid” combinations</a:t>
              </a:r>
            </a:p>
            <a:p>
              <a:pPr marL="597219" lvl="1" indent="-298609" algn="l">
                <a:lnSpc>
                  <a:spcPts val="4620"/>
                </a:lnSpc>
                <a:buFont typeface="Arial"/>
                <a:buChar char="•"/>
              </a:pPr>
              <a:r>
                <a:rPr lang="en-US" sz="3300">
                  <a:solidFill>
                    <a:srgbClr val="000000"/>
                  </a:solidFill>
                  <a:latin typeface="Montserrat"/>
                  <a:ea typeface="Montserrat"/>
                  <a:cs typeface="Montserrat"/>
                  <a:sym typeface="Montserrat"/>
                </a:rPr>
                <a:t>Most long-term commercial practitioners gravitate towards a property specialty rather than a single neighborhood</a:t>
              </a:r>
            </a:p>
            <a:p>
              <a:pPr marL="597219" lvl="1" indent="-298609" algn="l">
                <a:lnSpc>
                  <a:spcPts val="4620"/>
                </a:lnSpc>
                <a:buFont typeface="Arial"/>
                <a:buChar char="•"/>
              </a:pPr>
              <a:r>
                <a:rPr lang="en-US" sz="3300">
                  <a:solidFill>
                    <a:srgbClr val="000000"/>
                  </a:solidFill>
                  <a:latin typeface="Montserrat"/>
                  <a:ea typeface="Montserrat"/>
                  <a:cs typeface="Montserrat"/>
                  <a:sym typeface="Montserrat"/>
                </a:rPr>
                <a:t> Clients include users, investors, buyers, sellers, landlords and tenants</a:t>
              </a:r>
            </a:p>
            <a:p>
              <a:pPr marL="597219" lvl="1" indent="-298609" algn="l">
                <a:lnSpc>
                  <a:spcPts val="4620"/>
                </a:lnSpc>
                <a:buFont typeface="Arial"/>
                <a:buChar char="•"/>
              </a:pPr>
              <a:r>
                <a:rPr lang="en-US" sz="3300">
                  <a:solidFill>
                    <a:srgbClr val="000000"/>
                  </a:solidFill>
                  <a:latin typeface="Montserrat"/>
                  <a:ea typeface="Montserrat"/>
                  <a:cs typeface="Montserrat"/>
                  <a:sym typeface="Montserrat"/>
                </a:rPr>
                <a:t>Some amount investment analysis needed for most transactions</a:t>
              </a:r>
            </a:p>
            <a:p>
              <a:pPr marL="596800" lvl="1" indent="-298400" algn="l">
                <a:lnSpc>
                  <a:spcPts val="4620"/>
                </a:lnSpc>
                <a:buFont typeface="Arial"/>
                <a:buChar char="•"/>
              </a:pPr>
              <a:r>
                <a:rPr lang="en-US" sz="3300">
                  <a:solidFill>
                    <a:srgbClr val="000000"/>
                  </a:solidFill>
                  <a:latin typeface="Montserrat"/>
                  <a:ea typeface="Montserrat"/>
                  <a:cs typeface="Montserrat"/>
                  <a:sym typeface="Montserrat"/>
                </a:rPr>
                <a:t>Pertinent property information is generally more difficult to obtain and interpret – both for available properties and historic sale and lease info</a:t>
              </a:r>
            </a:p>
          </p:txBody>
        </p:sp>
      </p:grpSp>
      <p:sp>
        <p:nvSpPr>
          <p:cNvPr id="9" name="Freeform 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034854" y="734777"/>
            <a:ext cx="14224446" cy="1297056"/>
            <a:chOff x="0" y="0"/>
            <a:chExt cx="18965928" cy="1729408"/>
          </a:xfrm>
        </p:grpSpPr>
        <p:sp>
          <p:nvSpPr>
            <p:cNvPr id="4" name="Freeform 4"/>
            <p:cNvSpPr/>
            <p:nvPr/>
          </p:nvSpPr>
          <p:spPr>
            <a:xfrm>
              <a:off x="0" y="0"/>
              <a:ext cx="18965929" cy="1729406"/>
            </a:xfrm>
            <a:custGeom>
              <a:avLst/>
              <a:gdLst/>
              <a:ahLst/>
              <a:cxnLst/>
              <a:rect l="l" t="t" r="r" b="b"/>
              <a:pathLst>
                <a:path w="18965929" h="1729406">
                  <a:moveTo>
                    <a:pt x="0" y="0"/>
                  </a:moveTo>
                  <a:lnTo>
                    <a:pt x="18965929" y="0"/>
                  </a:lnTo>
                  <a:lnTo>
                    <a:pt x="18965929" y="1729406"/>
                  </a:lnTo>
                  <a:lnTo>
                    <a:pt x="0" y="1729406"/>
                  </a:lnTo>
                  <a:close/>
                </a:path>
              </a:pathLst>
            </a:custGeom>
            <a:blipFill>
              <a:blip r:embed="rId3">
                <a:alphaModFix amt="0"/>
              </a:blip>
              <a:stretch>
                <a:fillRect t="-175759" r="-5649" b="-175759"/>
              </a:stretch>
            </a:blipFill>
          </p:spPr>
          <p:txBody>
            <a:bodyPr/>
            <a:lstStyle/>
            <a:p>
              <a:endParaRPr lang="en-US"/>
            </a:p>
          </p:txBody>
        </p:sp>
        <p:sp>
          <p:nvSpPr>
            <p:cNvPr id="5" name="TextBox 5"/>
            <p:cNvSpPr txBox="1"/>
            <p:nvPr/>
          </p:nvSpPr>
          <p:spPr>
            <a:xfrm>
              <a:off x="0" y="0"/>
              <a:ext cx="18965928" cy="1729408"/>
            </a:xfrm>
            <a:prstGeom prst="rect">
              <a:avLst/>
            </a:prstGeom>
          </p:spPr>
          <p:txBody>
            <a:bodyPr lIns="0" tIns="0" rIns="0" bIns="0" rtlCol="0" anchor="ctr"/>
            <a:lstStyle/>
            <a:p>
              <a:pPr algn="l">
                <a:lnSpc>
                  <a:spcPts val="7200"/>
                </a:lnSpc>
              </a:pPr>
              <a:r>
                <a:rPr lang="en-US" sz="6000" b="1" spc="-8">
                  <a:solidFill>
                    <a:srgbClr val="C00000"/>
                  </a:solidFill>
                  <a:latin typeface="Montserrat Bold"/>
                  <a:ea typeface="Montserrat Bold"/>
                  <a:cs typeface="Montserrat Bold"/>
                  <a:sym typeface="Montserrat Bold"/>
                </a:rPr>
                <a:t>Key Differences – Broker’s Roles</a:t>
              </a:r>
            </a:p>
          </p:txBody>
        </p:sp>
      </p:grpSp>
      <p:grpSp>
        <p:nvGrpSpPr>
          <p:cNvPr id="6" name="Group 6"/>
          <p:cNvGrpSpPr/>
          <p:nvPr/>
        </p:nvGrpSpPr>
        <p:grpSpPr>
          <a:xfrm>
            <a:off x="2740819" y="2514600"/>
            <a:ext cx="15028069" cy="5031793"/>
            <a:chOff x="0" y="0"/>
            <a:chExt cx="20037425" cy="6709057"/>
          </a:xfrm>
        </p:grpSpPr>
        <p:sp>
          <p:nvSpPr>
            <p:cNvPr id="7" name="Freeform 7"/>
            <p:cNvSpPr/>
            <p:nvPr/>
          </p:nvSpPr>
          <p:spPr>
            <a:xfrm>
              <a:off x="0" y="0"/>
              <a:ext cx="20037427" cy="6709059"/>
            </a:xfrm>
            <a:custGeom>
              <a:avLst/>
              <a:gdLst/>
              <a:ahLst/>
              <a:cxnLst/>
              <a:rect l="l" t="t" r="r" b="b"/>
              <a:pathLst>
                <a:path w="20037427" h="6709059">
                  <a:moveTo>
                    <a:pt x="0" y="0"/>
                  </a:moveTo>
                  <a:lnTo>
                    <a:pt x="20037427" y="0"/>
                  </a:lnTo>
                  <a:lnTo>
                    <a:pt x="20037427" y="6709059"/>
                  </a:lnTo>
                  <a:lnTo>
                    <a:pt x="0" y="6709059"/>
                  </a:lnTo>
                  <a:close/>
                </a:path>
              </a:pathLst>
            </a:custGeom>
            <a:blipFill>
              <a:blip r:embed="rId3">
                <a:alphaModFix amt="0"/>
              </a:blip>
              <a:stretch>
                <a:fillRect t="-11627" b="-4761"/>
              </a:stretch>
            </a:blipFill>
          </p:spPr>
          <p:txBody>
            <a:bodyPr/>
            <a:lstStyle/>
            <a:p>
              <a:endParaRPr lang="en-US"/>
            </a:p>
          </p:txBody>
        </p:sp>
        <p:sp>
          <p:nvSpPr>
            <p:cNvPr id="8" name="TextBox 8"/>
            <p:cNvSpPr txBox="1"/>
            <p:nvPr/>
          </p:nvSpPr>
          <p:spPr>
            <a:xfrm>
              <a:off x="0" y="-76200"/>
              <a:ext cx="20037425" cy="6785257"/>
            </a:xfrm>
            <a:prstGeom prst="rect">
              <a:avLst/>
            </a:prstGeom>
          </p:spPr>
          <p:txBody>
            <a:bodyPr lIns="0" tIns="0" rIns="0" bIns="0" rtlCol="0" anchor="ctr"/>
            <a:lstStyle/>
            <a:p>
              <a:pPr marL="753308" lvl="1" indent="-376654" algn="l">
                <a:lnSpc>
                  <a:spcPts val="5827"/>
                </a:lnSpc>
                <a:buFont typeface="Arial"/>
                <a:buChar char="•"/>
              </a:pPr>
              <a:r>
                <a:rPr lang="en-US" sz="4162">
                  <a:solidFill>
                    <a:srgbClr val="000000"/>
                  </a:solidFill>
                  <a:latin typeface="Montserrat"/>
                  <a:ea typeface="Montserrat"/>
                  <a:cs typeface="Montserrat"/>
                  <a:sym typeface="Montserrat"/>
                </a:rPr>
                <a:t>Business Hours</a:t>
              </a:r>
            </a:p>
            <a:p>
              <a:pPr marL="753308" lvl="1" indent="-376654" algn="l">
                <a:lnSpc>
                  <a:spcPts val="5827"/>
                </a:lnSpc>
                <a:buFont typeface="Arial"/>
                <a:buChar char="•"/>
              </a:pPr>
              <a:r>
                <a:rPr lang="en-US" sz="4162">
                  <a:solidFill>
                    <a:srgbClr val="000000"/>
                  </a:solidFill>
                  <a:latin typeface="Montserrat"/>
                  <a:ea typeface="Montserrat"/>
                  <a:cs typeface="Montserrat"/>
                  <a:sym typeface="Montserrat"/>
                </a:rPr>
                <a:t>Business vs. Personal</a:t>
              </a:r>
            </a:p>
            <a:p>
              <a:pPr marL="1252909" lvl="3" indent="-313227" algn="l">
                <a:lnSpc>
                  <a:spcPts val="5050"/>
                </a:lnSpc>
                <a:buFont typeface="Arial"/>
                <a:buChar char="￭"/>
              </a:pPr>
              <a:r>
                <a:rPr lang="en-US" sz="3607">
                  <a:solidFill>
                    <a:srgbClr val="000000"/>
                  </a:solidFill>
                  <a:latin typeface="Montserrat"/>
                  <a:ea typeface="Montserrat"/>
                  <a:cs typeface="Montserrat"/>
                  <a:sym typeface="Montserrat"/>
                </a:rPr>
                <a:t>Clients will be less emotional than residential </a:t>
              </a:r>
            </a:p>
            <a:p>
              <a:pPr marL="753308" lvl="1" indent="-376654" algn="l">
                <a:lnSpc>
                  <a:spcPts val="5827"/>
                </a:lnSpc>
                <a:buFont typeface="Arial"/>
                <a:buChar char="•"/>
              </a:pPr>
              <a:r>
                <a:rPr lang="en-US" sz="4162">
                  <a:solidFill>
                    <a:srgbClr val="000000"/>
                  </a:solidFill>
                  <a:latin typeface="Montserrat"/>
                  <a:ea typeface="Montserrat"/>
                  <a:cs typeface="Montserrat"/>
                  <a:sym typeface="Montserrat"/>
                </a:rPr>
                <a:t>Coordination of expanded number of experts typically used</a:t>
              </a:r>
            </a:p>
            <a:p>
              <a:pPr marL="753308" lvl="1" indent="-376654" algn="l">
                <a:lnSpc>
                  <a:spcPts val="5827"/>
                </a:lnSpc>
                <a:buFont typeface="Arial"/>
                <a:buChar char="•"/>
              </a:pPr>
              <a:r>
                <a:rPr lang="en-US" sz="4162">
                  <a:solidFill>
                    <a:srgbClr val="000000"/>
                  </a:solidFill>
                  <a:latin typeface="Montserrat"/>
                  <a:ea typeface="Montserrat"/>
                  <a:cs typeface="Montserrat"/>
                  <a:sym typeface="Montserrat"/>
                </a:rPr>
                <a:t>Transaction Timeline</a:t>
              </a:r>
            </a:p>
            <a:p>
              <a:pPr marL="1252589" lvl="3" indent="-313147" algn="l">
                <a:lnSpc>
                  <a:spcPts val="5050"/>
                </a:lnSpc>
                <a:buFont typeface="Arial"/>
                <a:buChar char="￭"/>
              </a:pPr>
              <a:r>
                <a:rPr lang="en-US" sz="3607">
                  <a:solidFill>
                    <a:srgbClr val="000000"/>
                  </a:solidFill>
                  <a:latin typeface="Montserrat"/>
                  <a:ea typeface="Montserrat"/>
                  <a:cs typeface="Montserrat"/>
                  <a:sym typeface="Montserrat"/>
                </a:rPr>
                <a:t>30-45 days for residential, months – years for commercial </a:t>
              </a:r>
            </a:p>
          </p:txBody>
        </p:sp>
      </p:grpSp>
      <p:sp>
        <p:nvSpPr>
          <p:cNvPr id="9" name="Freeform 9"/>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2747429" y="296551"/>
            <a:ext cx="13478866" cy="1297056"/>
            <a:chOff x="0" y="0"/>
            <a:chExt cx="17971821" cy="1729408"/>
          </a:xfrm>
        </p:grpSpPr>
        <p:sp>
          <p:nvSpPr>
            <p:cNvPr id="4" name="Freeform 4"/>
            <p:cNvSpPr/>
            <p:nvPr/>
          </p:nvSpPr>
          <p:spPr>
            <a:xfrm>
              <a:off x="0" y="0"/>
              <a:ext cx="17971815" cy="1729406"/>
            </a:xfrm>
            <a:custGeom>
              <a:avLst/>
              <a:gdLst/>
              <a:ahLst/>
              <a:cxnLst/>
              <a:rect l="l" t="t" r="r" b="b"/>
              <a:pathLst>
                <a:path w="17971815" h="1729406">
                  <a:moveTo>
                    <a:pt x="0" y="0"/>
                  </a:moveTo>
                  <a:lnTo>
                    <a:pt x="17971815" y="0"/>
                  </a:lnTo>
                  <a:lnTo>
                    <a:pt x="17971815" y="1729406"/>
                  </a:lnTo>
                  <a:lnTo>
                    <a:pt x="0" y="1729406"/>
                  </a:lnTo>
                  <a:close/>
                </a:path>
              </a:pathLst>
            </a:custGeom>
            <a:blipFill>
              <a:blip r:embed="rId3">
                <a:alphaModFix amt="0"/>
              </a:blip>
              <a:stretch>
                <a:fillRect t="-138152" r="7078" b="-138152"/>
              </a:stretch>
            </a:blipFill>
          </p:spPr>
          <p:txBody>
            <a:bodyPr/>
            <a:lstStyle/>
            <a:p>
              <a:endParaRPr lang="en-US"/>
            </a:p>
          </p:txBody>
        </p:sp>
        <p:sp>
          <p:nvSpPr>
            <p:cNvPr id="5" name="TextBox 5"/>
            <p:cNvSpPr txBox="1"/>
            <p:nvPr/>
          </p:nvSpPr>
          <p:spPr>
            <a:xfrm>
              <a:off x="0" y="0"/>
              <a:ext cx="17971821" cy="1729408"/>
            </a:xfrm>
            <a:prstGeom prst="rect">
              <a:avLst/>
            </a:prstGeom>
          </p:spPr>
          <p:txBody>
            <a:bodyPr lIns="0" tIns="0" rIns="0" bIns="0" rtlCol="0" anchor="ctr"/>
            <a:lstStyle/>
            <a:p>
              <a:pPr algn="l">
                <a:lnSpc>
                  <a:spcPts val="7200"/>
                </a:lnSpc>
              </a:pPr>
              <a:r>
                <a:rPr lang="en-US" sz="6000" b="1" spc="-8">
                  <a:solidFill>
                    <a:srgbClr val="C00000"/>
                  </a:solidFill>
                  <a:latin typeface="Montserrat Bold"/>
                  <a:ea typeface="Montserrat Bold"/>
                  <a:cs typeface="Montserrat Bold"/>
                  <a:sym typeface="Montserrat Bold"/>
                </a:rPr>
                <a:t>Key Differences – Broker’s Roles</a:t>
              </a:r>
            </a:p>
          </p:txBody>
        </p:sp>
      </p:grpSp>
      <p:grpSp>
        <p:nvGrpSpPr>
          <p:cNvPr id="6" name="Group 6"/>
          <p:cNvGrpSpPr/>
          <p:nvPr/>
        </p:nvGrpSpPr>
        <p:grpSpPr>
          <a:xfrm>
            <a:off x="2747429" y="2432009"/>
            <a:ext cx="7631840" cy="6463589"/>
            <a:chOff x="0" y="0"/>
            <a:chExt cx="10175786" cy="8618118"/>
          </a:xfrm>
        </p:grpSpPr>
        <p:sp>
          <p:nvSpPr>
            <p:cNvPr id="7" name="Freeform 7"/>
            <p:cNvSpPr/>
            <p:nvPr/>
          </p:nvSpPr>
          <p:spPr>
            <a:xfrm>
              <a:off x="0" y="0"/>
              <a:ext cx="10175784" cy="8618114"/>
            </a:xfrm>
            <a:custGeom>
              <a:avLst/>
              <a:gdLst/>
              <a:ahLst/>
              <a:cxnLst/>
              <a:rect l="l" t="t" r="r" b="b"/>
              <a:pathLst>
                <a:path w="10175784" h="8618114">
                  <a:moveTo>
                    <a:pt x="0" y="0"/>
                  </a:moveTo>
                  <a:lnTo>
                    <a:pt x="10175784" y="0"/>
                  </a:lnTo>
                  <a:lnTo>
                    <a:pt x="10175784" y="8618114"/>
                  </a:lnTo>
                  <a:lnTo>
                    <a:pt x="0" y="8618114"/>
                  </a:lnTo>
                  <a:close/>
                </a:path>
              </a:pathLst>
            </a:custGeom>
            <a:blipFill>
              <a:blip r:embed="rId3">
                <a:alphaModFix amt="0"/>
              </a:blip>
              <a:stretch>
                <a:fillRect l="-40029" r="-40029" b="17147"/>
              </a:stretch>
            </a:blipFill>
          </p:spPr>
          <p:txBody>
            <a:bodyPr/>
            <a:lstStyle/>
            <a:p>
              <a:endParaRPr lang="en-US"/>
            </a:p>
          </p:txBody>
        </p:sp>
        <p:sp>
          <p:nvSpPr>
            <p:cNvPr id="8" name="TextBox 8"/>
            <p:cNvSpPr txBox="1"/>
            <p:nvPr/>
          </p:nvSpPr>
          <p:spPr>
            <a:xfrm>
              <a:off x="0" y="-66675"/>
              <a:ext cx="10175786" cy="8684793"/>
            </a:xfrm>
            <a:prstGeom prst="rect">
              <a:avLst/>
            </a:prstGeom>
          </p:spPr>
          <p:txBody>
            <a:bodyPr lIns="0" tIns="0" rIns="0" bIns="0" rtlCol="0" anchor="ctr"/>
            <a:lstStyle/>
            <a:p>
              <a:pPr algn="l">
                <a:lnSpc>
                  <a:spcPts val="5040"/>
                </a:lnSpc>
              </a:pPr>
              <a:endParaRP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Zoning</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Physical Inspections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Environmental Issues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Tax/tax credit investigation</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Traffic, roads, ingress and egress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Building plans and surveys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Neighborhood outreach</a:t>
              </a:r>
            </a:p>
            <a:p>
              <a:pPr marL="651510" lvl="1" indent="-325755" algn="l">
                <a:lnSpc>
                  <a:spcPts val="5040"/>
                </a:lnSpc>
              </a:pPr>
              <a:endParaRPr lang="en-US" sz="3600">
                <a:solidFill>
                  <a:srgbClr val="000000"/>
                </a:solidFill>
                <a:latin typeface="Montserrat"/>
                <a:ea typeface="Montserrat"/>
                <a:cs typeface="Montserrat"/>
                <a:sym typeface="Montserrat"/>
              </a:endParaRPr>
            </a:p>
          </p:txBody>
        </p:sp>
      </p:grpSp>
      <p:sp>
        <p:nvSpPr>
          <p:cNvPr id="9" name="TextBox 9"/>
          <p:cNvSpPr txBox="1"/>
          <p:nvPr/>
        </p:nvSpPr>
        <p:spPr>
          <a:xfrm>
            <a:off x="2747429" y="1889084"/>
            <a:ext cx="8958967" cy="542925"/>
          </a:xfrm>
          <a:prstGeom prst="rect">
            <a:avLst/>
          </a:prstGeom>
        </p:spPr>
        <p:txBody>
          <a:bodyPr lIns="0" tIns="0" rIns="0" bIns="0" rtlCol="0" anchor="t">
            <a:spAutoFit/>
          </a:bodyPr>
          <a:lstStyle/>
          <a:p>
            <a:pPr algn="l">
              <a:lnSpc>
                <a:spcPts val="4320"/>
              </a:lnSpc>
            </a:pPr>
            <a:r>
              <a:rPr lang="en-US" sz="3600" b="1" spc="-5">
                <a:solidFill>
                  <a:srgbClr val="C00000"/>
                </a:solidFill>
                <a:latin typeface="Montserrat Bold"/>
                <a:ea typeface="Montserrat Bold"/>
                <a:cs typeface="Montserrat Bold"/>
                <a:sym typeface="Montserrat Bold"/>
              </a:rPr>
              <a:t>Due Diligence – Purchase Contracts</a:t>
            </a:r>
          </a:p>
        </p:txBody>
      </p:sp>
      <p:grpSp>
        <p:nvGrpSpPr>
          <p:cNvPr id="10" name="Group 10"/>
          <p:cNvGrpSpPr/>
          <p:nvPr/>
        </p:nvGrpSpPr>
        <p:grpSpPr>
          <a:xfrm>
            <a:off x="9809502" y="2751096"/>
            <a:ext cx="7631840" cy="5825414"/>
            <a:chOff x="0" y="0"/>
            <a:chExt cx="10175786" cy="7767218"/>
          </a:xfrm>
        </p:grpSpPr>
        <p:sp>
          <p:nvSpPr>
            <p:cNvPr id="11" name="Freeform 11"/>
            <p:cNvSpPr/>
            <p:nvPr/>
          </p:nvSpPr>
          <p:spPr>
            <a:xfrm>
              <a:off x="0" y="0"/>
              <a:ext cx="10175784" cy="7767215"/>
            </a:xfrm>
            <a:custGeom>
              <a:avLst/>
              <a:gdLst/>
              <a:ahLst/>
              <a:cxnLst/>
              <a:rect l="l" t="t" r="r" b="b"/>
              <a:pathLst>
                <a:path w="10175784" h="7767215">
                  <a:moveTo>
                    <a:pt x="0" y="0"/>
                  </a:moveTo>
                  <a:lnTo>
                    <a:pt x="10175784" y="0"/>
                  </a:lnTo>
                  <a:lnTo>
                    <a:pt x="10175784" y="7767215"/>
                  </a:lnTo>
                  <a:lnTo>
                    <a:pt x="0" y="7767215"/>
                  </a:lnTo>
                  <a:close/>
                </a:path>
              </a:pathLst>
            </a:custGeom>
            <a:blipFill>
              <a:blip r:embed="rId3">
                <a:alphaModFix amt="0"/>
              </a:blip>
              <a:stretch>
                <a:fillRect l="-40029" r="-40029" b="8071"/>
              </a:stretch>
            </a:blipFill>
          </p:spPr>
          <p:txBody>
            <a:bodyPr/>
            <a:lstStyle/>
            <a:p>
              <a:endParaRPr lang="en-US"/>
            </a:p>
          </p:txBody>
        </p:sp>
        <p:sp>
          <p:nvSpPr>
            <p:cNvPr id="12" name="TextBox 12"/>
            <p:cNvSpPr txBox="1"/>
            <p:nvPr/>
          </p:nvSpPr>
          <p:spPr>
            <a:xfrm>
              <a:off x="0" y="-66675"/>
              <a:ext cx="10175786" cy="7833893"/>
            </a:xfrm>
            <a:prstGeom prst="rect">
              <a:avLst/>
            </a:prstGeom>
          </p:spPr>
          <p:txBody>
            <a:bodyPr lIns="0" tIns="0" rIns="0" bIns="0" rtlCol="0" anchor="ctr"/>
            <a:lstStyle/>
            <a:p>
              <a:pPr algn="l">
                <a:lnSpc>
                  <a:spcPts val="5040"/>
                </a:lnSpc>
              </a:pPr>
              <a:endParaRP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Financing</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Permitting</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Costs of Development</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Engineering/Architectural</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Title exam</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Ownership structure</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Pre-marketing</a:t>
              </a:r>
            </a:p>
            <a:p>
              <a:pPr marL="651510" lvl="1" indent="-325755" algn="l">
                <a:lnSpc>
                  <a:spcPts val="5040"/>
                </a:lnSpc>
              </a:pPr>
              <a:endParaRPr lang="en-US" sz="3600">
                <a:solidFill>
                  <a:srgbClr val="000000"/>
                </a:solidFill>
                <a:latin typeface="Montserrat"/>
                <a:ea typeface="Montserrat"/>
                <a:cs typeface="Montserrat"/>
                <a:sym typeface="Montserrat"/>
              </a:endParaRPr>
            </a:p>
          </p:txBody>
        </p:sp>
      </p:grpSp>
      <p:sp>
        <p:nvSpPr>
          <p:cNvPr id="13" name="Freeform 13"/>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3DED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6219" y="0"/>
            <a:ext cx="3655219" cy="10287000"/>
          </a:xfrm>
          <a:custGeom>
            <a:avLst/>
            <a:gdLst/>
            <a:ahLst/>
            <a:cxnLst/>
            <a:rect l="l" t="t" r="r" b="b"/>
            <a:pathLst>
              <a:path w="3655219" h="10287000">
                <a:moveTo>
                  <a:pt x="0" y="0"/>
                </a:moveTo>
                <a:lnTo>
                  <a:pt x="3655219" y="0"/>
                </a:lnTo>
                <a:lnTo>
                  <a:pt x="3655219"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701586" y="296551"/>
            <a:ext cx="12524708" cy="1297056"/>
            <a:chOff x="0" y="0"/>
            <a:chExt cx="16699611" cy="1729408"/>
          </a:xfrm>
        </p:grpSpPr>
        <p:sp>
          <p:nvSpPr>
            <p:cNvPr id="4" name="Freeform 4"/>
            <p:cNvSpPr/>
            <p:nvPr/>
          </p:nvSpPr>
          <p:spPr>
            <a:xfrm>
              <a:off x="0" y="0"/>
              <a:ext cx="16699605" cy="1729406"/>
            </a:xfrm>
            <a:custGeom>
              <a:avLst/>
              <a:gdLst/>
              <a:ahLst/>
              <a:cxnLst/>
              <a:rect l="l" t="t" r="r" b="b"/>
              <a:pathLst>
                <a:path w="16699605" h="1729406">
                  <a:moveTo>
                    <a:pt x="0" y="0"/>
                  </a:moveTo>
                  <a:lnTo>
                    <a:pt x="16699605" y="0"/>
                  </a:lnTo>
                  <a:lnTo>
                    <a:pt x="16699605" y="1729406"/>
                  </a:lnTo>
                  <a:lnTo>
                    <a:pt x="0" y="1729406"/>
                  </a:lnTo>
                  <a:close/>
                </a:path>
              </a:pathLst>
            </a:custGeom>
            <a:blipFill>
              <a:blip r:embed="rId3">
                <a:alphaModFix amt="0"/>
              </a:blip>
              <a:stretch>
                <a:fillRect t="-138152" b="-138152"/>
              </a:stretch>
            </a:blipFill>
          </p:spPr>
          <p:txBody>
            <a:bodyPr/>
            <a:lstStyle/>
            <a:p>
              <a:endParaRPr lang="en-US"/>
            </a:p>
          </p:txBody>
        </p:sp>
        <p:sp>
          <p:nvSpPr>
            <p:cNvPr id="5" name="TextBox 5"/>
            <p:cNvSpPr txBox="1"/>
            <p:nvPr/>
          </p:nvSpPr>
          <p:spPr>
            <a:xfrm>
              <a:off x="0" y="0"/>
              <a:ext cx="16699611" cy="1729408"/>
            </a:xfrm>
            <a:prstGeom prst="rect">
              <a:avLst/>
            </a:prstGeom>
          </p:spPr>
          <p:txBody>
            <a:bodyPr lIns="0" tIns="0" rIns="0" bIns="0" rtlCol="0" anchor="ctr"/>
            <a:lstStyle/>
            <a:p>
              <a:pPr algn="ctr">
                <a:lnSpc>
                  <a:spcPts val="7200"/>
                </a:lnSpc>
              </a:pPr>
              <a:r>
                <a:rPr lang="en-US" sz="6000" b="1" spc="-8">
                  <a:solidFill>
                    <a:srgbClr val="C00000"/>
                  </a:solidFill>
                  <a:latin typeface="Montserrat Bold"/>
                  <a:ea typeface="Montserrat Bold"/>
                  <a:cs typeface="Montserrat Bold"/>
                  <a:sym typeface="Montserrat Bold"/>
                </a:rPr>
                <a:t>Zoning/Rezoning</a:t>
              </a:r>
            </a:p>
          </p:txBody>
        </p:sp>
      </p:grpSp>
      <p:grpSp>
        <p:nvGrpSpPr>
          <p:cNvPr id="6" name="Group 6"/>
          <p:cNvGrpSpPr/>
          <p:nvPr/>
        </p:nvGrpSpPr>
        <p:grpSpPr>
          <a:xfrm>
            <a:off x="2492993" y="1661446"/>
            <a:ext cx="13302015" cy="7101764"/>
            <a:chOff x="0" y="0"/>
            <a:chExt cx="17736020" cy="9469018"/>
          </a:xfrm>
        </p:grpSpPr>
        <p:sp>
          <p:nvSpPr>
            <p:cNvPr id="7" name="Freeform 7"/>
            <p:cNvSpPr/>
            <p:nvPr/>
          </p:nvSpPr>
          <p:spPr>
            <a:xfrm>
              <a:off x="0" y="0"/>
              <a:ext cx="17736020" cy="9469020"/>
            </a:xfrm>
            <a:custGeom>
              <a:avLst/>
              <a:gdLst/>
              <a:ahLst/>
              <a:cxnLst/>
              <a:rect l="l" t="t" r="r" b="b"/>
              <a:pathLst>
                <a:path w="17736020" h="9469020">
                  <a:moveTo>
                    <a:pt x="0" y="0"/>
                  </a:moveTo>
                  <a:lnTo>
                    <a:pt x="17736020" y="0"/>
                  </a:lnTo>
                  <a:lnTo>
                    <a:pt x="17736020" y="9469020"/>
                  </a:lnTo>
                  <a:lnTo>
                    <a:pt x="0" y="9469020"/>
                  </a:lnTo>
                  <a:close/>
                </a:path>
              </a:pathLst>
            </a:custGeom>
            <a:blipFill>
              <a:blip r:embed="rId3">
                <a:alphaModFix amt="0"/>
              </a:blip>
              <a:stretch>
                <a:fillRect t="-8298" b="35305"/>
              </a:stretch>
            </a:blipFill>
          </p:spPr>
          <p:txBody>
            <a:bodyPr/>
            <a:lstStyle/>
            <a:p>
              <a:endParaRPr lang="en-US"/>
            </a:p>
          </p:txBody>
        </p:sp>
        <p:sp>
          <p:nvSpPr>
            <p:cNvPr id="8" name="TextBox 8"/>
            <p:cNvSpPr txBox="1"/>
            <p:nvPr/>
          </p:nvSpPr>
          <p:spPr>
            <a:xfrm>
              <a:off x="0" y="-66675"/>
              <a:ext cx="17736020" cy="9535693"/>
            </a:xfrm>
            <a:prstGeom prst="rect">
              <a:avLst/>
            </a:prstGeom>
          </p:spPr>
          <p:txBody>
            <a:bodyPr lIns="0" tIns="0" rIns="0" bIns="0" rtlCol="0" anchor="ctr"/>
            <a:lstStyle/>
            <a:p>
              <a:pPr algn="l">
                <a:lnSpc>
                  <a:spcPts val="5040"/>
                </a:lnSpc>
              </a:pPr>
              <a:endParaRP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Rules are unique to each municipality including parishes and incorporated cities</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Govern allowed use, building height, set-back, parking, number of units, etc.</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Municipalities use different acronyms for similar zoning classifications </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Land covenants can trump zoning</a:t>
              </a:r>
            </a:p>
            <a:p>
              <a:pPr marL="651510" lvl="1" indent="-325755" algn="l">
                <a:lnSpc>
                  <a:spcPts val="5040"/>
                </a:lnSpc>
                <a:buFont typeface="Arial"/>
                <a:buChar char="•"/>
              </a:pPr>
              <a:r>
                <a:rPr lang="en-US" sz="3600">
                  <a:solidFill>
                    <a:srgbClr val="000000"/>
                  </a:solidFill>
                  <a:latin typeface="Montserrat"/>
                  <a:ea typeface="Montserrat"/>
                  <a:cs typeface="Montserrat"/>
                  <a:sym typeface="Montserrat"/>
                </a:rPr>
                <a:t>Non-conforming uses possible</a:t>
              </a:r>
            </a:p>
            <a:p>
              <a:pPr marL="651510" lvl="1" indent="-325755" algn="l">
                <a:lnSpc>
                  <a:spcPts val="5040"/>
                </a:lnSpc>
              </a:pPr>
              <a:endParaRPr lang="en-US" sz="3600">
                <a:solidFill>
                  <a:srgbClr val="000000"/>
                </a:solidFill>
                <a:latin typeface="Montserrat"/>
                <a:ea typeface="Montserrat"/>
                <a:cs typeface="Montserrat"/>
                <a:sym typeface="Montserrat"/>
              </a:endParaRPr>
            </a:p>
            <a:p>
              <a:pPr marL="651510" lvl="1" indent="-325755" algn="l">
                <a:lnSpc>
                  <a:spcPts val="5040"/>
                </a:lnSpc>
              </a:pPr>
              <a:endParaRPr lang="en-US" sz="3600">
                <a:solidFill>
                  <a:srgbClr val="000000"/>
                </a:solidFill>
                <a:latin typeface="Montserrat"/>
                <a:ea typeface="Montserrat"/>
                <a:cs typeface="Montserrat"/>
                <a:sym typeface="Montserrat"/>
              </a:endParaRPr>
            </a:p>
          </p:txBody>
        </p:sp>
      </p:grpSp>
      <p:sp>
        <p:nvSpPr>
          <p:cNvPr id="9" name="TextBox 9"/>
          <p:cNvSpPr txBox="1"/>
          <p:nvPr/>
        </p:nvSpPr>
        <p:spPr>
          <a:xfrm>
            <a:off x="5220085" y="7563060"/>
            <a:ext cx="9961788" cy="2647950"/>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https://library.municode.com/</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https://property.nola.gov/</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https://atlas.geoportalmaps.com/jefferson</a:t>
            </a:r>
          </a:p>
          <a:p>
            <a:pPr marL="542925" lvl="1" indent="-271462" algn="l">
              <a:lnSpc>
                <a:spcPts val="4200"/>
              </a:lnSpc>
              <a:buFont typeface="Arial"/>
              <a:buChar char="•"/>
            </a:pPr>
            <a:r>
              <a:rPr lang="en-US" sz="3000">
                <a:solidFill>
                  <a:srgbClr val="000000"/>
                </a:solidFill>
                <a:latin typeface="Montserrat"/>
                <a:ea typeface="Montserrat"/>
                <a:cs typeface="Montserrat"/>
                <a:sym typeface="Montserrat"/>
              </a:rPr>
              <a:t>http://www.stpgov.org/gis-portal</a:t>
            </a:r>
          </a:p>
          <a:p>
            <a:pPr marL="542925" lvl="1" indent="-271462" algn="l">
              <a:lnSpc>
                <a:spcPts val="4200"/>
              </a:lnSpc>
            </a:pPr>
            <a:endParaRPr lang="en-US" sz="3000">
              <a:solidFill>
                <a:srgbClr val="000000"/>
              </a:solidFill>
              <a:latin typeface="Montserrat"/>
              <a:ea typeface="Montserrat"/>
              <a:cs typeface="Montserrat"/>
              <a:sym typeface="Montserrat"/>
            </a:endParaRPr>
          </a:p>
        </p:txBody>
      </p:sp>
      <p:sp>
        <p:nvSpPr>
          <p:cNvPr id="10" name="TextBox 10"/>
          <p:cNvSpPr txBox="1"/>
          <p:nvPr/>
        </p:nvSpPr>
        <p:spPr>
          <a:xfrm>
            <a:off x="3147927" y="7806900"/>
            <a:ext cx="3196409" cy="1228725"/>
          </a:xfrm>
          <a:prstGeom prst="rect">
            <a:avLst/>
          </a:prstGeom>
        </p:spPr>
        <p:txBody>
          <a:bodyPr lIns="0" tIns="0" rIns="0" bIns="0" rtlCol="0" anchor="t">
            <a:spAutoFit/>
          </a:bodyPr>
          <a:lstStyle/>
          <a:p>
            <a:pPr algn="l">
              <a:lnSpc>
                <a:spcPts val="3240"/>
              </a:lnSpc>
            </a:pPr>
            <a:r>
              <a:rPr lang="en-US" sz="2700" spc="-3">
                <a:solidFill>
                  <a:srgbClr val="000000"/>
                </a:solidFill>
                <a:latin typeface="Montserrat"/>
                <a:ea typeface="Montserrat"/>
                <a:cs typeface="Montserrat"/>
                <a:sym typeface="Montserrat"/>
              </a:rPr>
              <a:t>Additional Resources:</a:t>
            </a:r>
          </a:p>
          <a:p>
            <a:pPr algn="l">
              <a:lnSpc>
                <a:spcPts val="3240"/>
              </a:lnSpc>
            </a:pPr>
            <a:endParaRPr lang="en-US" sz="2700" spc="-3">
              <a:solidFill>
                <a:srgbClr val="000000"/>
              </a:solidFill>
              <a:latin typeface="Montserrat"/>
              <a:ea typeface="Montserrat"/>
              <a:cs typeface="Montserrat"/>
              <a:sym typeface="Montserrat"/>
            </a:endParaRPr>
          </a:p>
        </p:txBody>
      </p:sp>
      <p:sp>
        <p:nvSpPr>
          <p:cNvPr id="11" name="Freeform 11"/>
          <p:cNvSpPr/>
          <p:nvPr/>
        </p:nvSpPr>
        <p:spPr>
          <a:xfrm>
            <a:off x="15386999" y="8784386"/>
            <a:ext cx="2570007" cy="947828"/>
          </a:xfrm>
          <a:custGeom>
            <a:avLst/>
            <a:gdLst/>
            <a:ahLst/>
            <a:cxnLst/>
            <a:rect l="l" t="t" r="r" b="b"/>
            <a:pathLst>
              <a:path w="2570007" h="947828">
                <a:moveTo>
                  <a:pt x="0" y="0"/>
                </a:moveTo>
                <a:lnTo>
                  <a:pt x="2570007" y="0"/>
                </a:lnTo>
                <a:lnTo>
                  <a:pt x="2570007" y="947828"/>
                </a:lnTo>
                <a:lnTo>
                  <a:pt x="0" y="947828"/>
                </a:lnTo>
                <a:lnTo>
                  <a:pt x="0" y="0"/>
                </a:lnTo>
                <a:close/>
              </a:path>
            </a:pathLst>
          </a:custGeom>
          <a:blipFill>
            <a:blip r:embed="rId4"/>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2681</Words>
  <Application>Microsoft Office PowerPoint</Application>
  <PresentationFormat>Custom</PresentationFormat>
  <Paragraphs>350</Paragraphs>
  <Slides>41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Montserrat</vt:lpstr>
      <vt:lpstr>Arial</vt:lpstr>
      <vt:lpstr>Montserrat Bold</vt:lpstr>
      <vt:lpstr>Montserrat Italics</vt:lpstr>
      <vt:lpstr>Calibri</vt:lpstr>
      <vt:lpstr>Montserrat Bold Italics</vt:lpstr>
      <vt:lpstr>Source Sans Pro Bold</vt:lpstr>
      <vt:lpstr>Source Sans Pro</vt:lpstr>
      <vt:lpstr>Anton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Commercial Real Estate.pptx</dc:title>
  <cp:lastModifiedBy>Carrie Robinson</cp:lastModifiedBy>
  <cp:revision>2</cp:revision>
  <dcterms:created xsi:type="dcterms:W3CDTF">2006-08-16T00:00:00Z</dcterms:created>
  <dcterms:modified xsi:type="dcterms:W3CDTF">2026-06-03T16:38:35Z</dcterms:modified>
  <dc:identifier>DAHLhnn1dLo</dc:identifier>
</cp:coreProperties>
</file>