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259"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AF9E0D-C4B5-4894-910E-4A6FD1FABB97}">
          <p14:sldIdLst>
            <p14:sldId id="256"/>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Lst>
        </p14:section>
        <p14:section name="Untitled Section" id="{71B48EEB-0B98-44B6-BCEA-6BED87B558FF}">
          <p14:sldIdLst>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A1197B6-1775-417C-BAF9-008260BCB56D}" type="datetimeFigureOut">
              <a:rPr lang="en-US" smtClean="0"/>
              <a:t>7/10/2024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F6CE1AB-4621-4717-8D2C-6DE11F97C1FC}" type="slidenum">
              <a:rPr lang="en-US" smtClean="0"/>
              <a:t>‹#›</a:t>
            </a:fld>
            <a:endParaRPr lang="en-US"/>
          </a:p>
        </p:txBody>
      </p:sp>
    </p:spTree>
    <p:extLst>
      <p:ext uri="{BB962C8B-B14F-4D97-AF65-F5344CB8AC3E}">
        <p14:creationId xmlns:p14="http://schemas.microsoft.com/office/powerpoint/2010/main" val="3130591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AEFF30-55F9-45EA-830E-4B6ED0D3791A}" type="datetimeFigureOut">
              <a:rPr lang="en-US" smtClean="0"/>
              <a:t>7/10/2024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74C219D-1610-4679-BF5A-D7C0E5E2D7B1}" type="slidenum">
              <a:rPr lang="en-US" smtClean="0"/>
              <a:t>‹#›</a:t>
            </a:fld>
            <a:endParaRPr lang="en-US"/>
          </a:p>
        </p:txBody>
      </p:sp>
    </p:spTree>
    <p:extLst>
      <p:ext uri="{BB962C8B-B14F-4D97-AF65-F5344CB8AC3E}">
        <p14:creationId xmlns:p14="http://schemas.microsoft.com/office/powerpoint/2010/main" val="1857921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3</a:t>
            </a:fld>
            <a:endParaRPr lang="en-US"/>
          </a:p>
        </p:txBody>
      </p:sp>
      <p:sp>
        <p:nvSpPr>
          <p:cNvPr id="6" name="Date Placeholder 5">
            <a:extLst>
              <a:ext uri="{FF2B5EF4-FFF2-40B4-BE49-F238E27FC236}">
                <a16:creationId xmlns:a16="http://schemas.microsoft.com/office/drawing/2014/main" id="{DF7404E1-EC70-5C4D-CAC0-C2FCAD4CB1B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6240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12</a:t>
            </a:fld>
            <a:endParaRPr lang="en-US"/>
          </a:p>
        </p:txBody>
      </p:sp>
      <p:sp>
        <p:nvSpPr>
          <p:cNvPr id="6" name="Date Placeholder 5">
            <a:extLst>
              <a:ext uri="{FF2B5EF4-FFF2-40B4-BE49-F238E27FC236}">
                <a16:creationId xmlns:a16="http://schemas.microsoft.com/office/drawing/2014/main" id="{46CE01D5-32E9-35FD-7F57-7038A4BEAD3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50208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13</a:t>
            </a:fld>
            <a:endParaRPr lang="en-US"/>
          </a:p>
        </p:txBody>
      </p:sp>
      <p:sp>
        <p:nvSpPr>
          <p:cNvPr id="6" name="Date Placeholder 5">
            <a:extLst>
              <a:ext uri="{FF2B5EF4-FFF2-40B4-BE49-F238E27FC236}">
                <a16:creationId xmlns:a16="http://schemas.microsoft.com/office/drawing/2014/main" id="{4BDCDC0E-34E3-D3CF-BC3F-1F0033D8F07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7977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E400E-64C5-46B0-A586-FE19AEE1D91E}" type="slidenum">
              <a:rPr lang="en-US" smtClean="0"/>
              <a:t>14</a:t>
            </a:fld>
            <a:endParaRPr lang="en-US"/>
          </a:p>
        </p:txBody>
      </p:sp>
      <p:sp>
        <p:nvSpPr>
          <p:cNvPr id="6" name="Date Placeholder 5">
            <a:extLst>
              <a:ext uri="{FF2B5EF4-FFF2-40B4-BE49-F238E27FC236}">
                <a16:creationId xmlns:a16="http://schemas.microsoft.com/office/drawing/2014/main" id="{084A8D86-1413-DAC2-201B-794A4E2E564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312715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15</a:t>
            </a:fld>
            <a:endParaRPr lang="en-US"/>
          </a:p>
        </p:txBody>
      </p:sp>
      <p:sp>
        <p:nvSpPr>
          <p:cNvPr id="6" name="Date Placeholder 5">
            <a:extLst>
              <a:ext uri="{FF2B5EF4-FFF2-40B4-BE49-F238E27FC236}">
                <a16:creationId xmlns:a16="http://schemas.microsoft.com/office/drawing/2014/main" id="{F5F7F557-3441-CBC8-E990-0C1D6873940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53121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16</a:t>
            </a:fld>
            <a:endParaRPr lang="en-US"/>
          </a:p>
        </p:txBody>
      </p:sp>
      <p:sp>
        <p:nvSpPr>
          <p:cNvPr id="6" name="Date Placeholder 5">
            <a:extLst>
              <a:ext uri="{FF2B5EF4-FFF2-40B4-BE49-F238E27FC236}">
                <a16:creationId xmlns:a16="http://schemas.microsoft.com/office/drawing/2014/main" id="{0A73698E-020D-BF68-CD8E-BC7D83DC082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04237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17</a:t>
            </a:fld>
            <a:endParaRPr lang="en-US"/>
          </a:p>
        </p:txBody>
      </p:sp>
      <p:sp>
        <p:nvSpPr>
          <p:cNvPr id="6" name="Date Placeholder 5">
            <a:extLst>
              <a:ext uri="{FF2B5EF4-FFF2-40B4-BE49-F238E27FC236}">
                <a16:creationId xmlns:a16="http://schemas.microsoft.com/office/drawing/2014/main" id="{07E18E94-FC58-31E3-BC0A-FA76E05160C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614825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18</a:t>
            </a:fld>
            <a:endParaRPr lang="en-US"/>
          </a:p>
        </p:txBody>
      </p:sp>
      <p:sp>
        <p:nvSpPr>
          <p:cNvPr id="6" name="Date Placeholder 5">
            <a:extLst>
              <a:ext uri="{FF2B5EF4-FFF2-40B4-BE49-F238E27FC236}">
                <a16:creationId xmlns:a16="http://schemas.microsoft.com/office/drawing/2014/main" id="{3401E2A2-6E3C-D4A3-B1E3-8C4A3FA8C0B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46032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addition by the LREC, and as discussed above, makes disclosure</a:t>
            </a:r>
          </a:p>
          <a:p>
            <a:r>
              <a:rPr lang="en-US" dirty="0"/>
              <a:t>obligations more clear. It helps to take the spotlight, or more appropriately the blame, off the agents</a:t>
            </a:r>
          </a:p>
          <a:p>
            <a:r>
              <a:rPr lang="en-US" dirty="0"/>
              <a:t>when a Seller attempts to state that “the Agent told me I was exempt from the disclosure form.”</a:t>
            </a:r>
          </a:p>
          <a:p>
            <a:r>
              <a:rPr lang="en-US" dirty="0"/>
              <a:t>Now, for example, a succession administrator, who is exempt, is having to either acknowledge</a:t>
            </a:r>
          </a:p>
          <a:p>
            <a:r>
              <a:rPr lang="en-US" dirty="0"/>
              <a:t>they have no knowledge of defects or will have to fill out a PDD even if exempt</a:t>
            </a:r>
          </a:p>
        </p:txBody>
      </p:sp>
      <p:sp>
        <p:nvSpPr>
          <p:cNvPr id="4" name="Slide Number Placeholder 3"/>
          <p:cNvSpPr>
            <a:spLocks noGrp="1"/>
          </p:cNvSpPr>
          <p:nvPr>
            <p:ph type="sldNum" sz="quarter" idx="5"/>
          </p:nvPr>
        </p:nvSpPr>
        <p:spPr/>
        <p:txBody>
          <a:bodyPr/>
          <a:lstStyle/>
          <a:p>
            <a:fld id="{FB5E400E-64C5-46B0-A586-FE19AEE1D91E}" type="slidenum">
              <a:rPr lang="en-US" smtClean="0"/>
              <a:t>19</a:t>
            </a:fld>
            <a:endParaRPr lang="en-US"/>
          </a:p>
        </p:txBody>
      </p:sp>
      <p:sp>
        <p:nvSpPr>
          <p:cNvPr id="6" name="Date Placeholder 5">
            <a:extLst>
              <a:ext uri="{FF2B5EF4-FFF2-40B4-BE49-F238E27FC236}">
                <a16:creationId xmlns:a16="http://schemas.microsoft.com/office/drawing/2014/main" id="{72A18878-BCE2-E4F7-B5AB-ABBD3BDB07D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43967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20</a:t>
            </a:fld>
            <a:endParaRPr lang="en-US"/>
          </a:p>
        </p:txBody>
      </p:sp>
      <p:sp>
        <p:nvSpPr>
          <p:cNvPr id="6" name="Date Placeholder 5">
            <a:extLst>
              <a:ext uri="{FF2B5EF4-FFF2-40B4-BE49-F238E27FC236}">
                <a16:creationId xmlns:a16="http://schemas.microsoft.com/office/drawing/2014/main" id="{9141B949-E529-14AA-152A-18BB1FB1EF8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37990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21</a:t>
            </a:fld>
            <a:endParaRPr lang="en-US"/>
          </a:p>
        </p:txBody>
      </p:sp>
      <p:sp>
        <p:nvSpPr>
          <p:cNvPr id="6" name="Date Placeholder 5">
            <a:extLst>
              <a:ext uri="{FF2B5EF4-FFF2-40B4-BE49-F238E27FC236}">
                <a16:creationId xmlns:a16="http://schemas.microsoft.com/office/drawing/2014/main" id="{33B6658F-DA55-E4D2-D359-FF18D3C9DF5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5648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4</a:t>
            </a:fld>
            <a:endParaRPr lang="en-US"/>
          </a:p>
        </p:txBody>
      </p:sp>
      <p:sp>
        <p:nvSpPr>
          <p:cNvPr id="6" name="Date Placeholder 5">
            <a:extLst>
              <a:ext uri="{FF2B5EF4-FFF2-40B4-BE49-F238E27FC236}">
                <a16:creationId xmlns:a16="http://schemas.microsoft.com/office/drawing/2014/main" id="{099D060C-5004-1752-201D-48F967AAE52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07860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22</a:t>
            </a:fld>
            <a:endParaRPr lang="en-US"/>
          </a:p>
        </p:txBody>
      </p:sp>
      <p:sp>
        <p:nvSpPr>
          <p:cNvPr id="6" name="Date Placeholder 5">
            <a:extLst>
              <a:ext uri="{FF2B5EF4-FFF2-40B4-BE49-F238E27FC236}">
                <a16:creationId xmlns:a16="http://schemas.microsoft.com/office/drawing/2014/main" id="{B5816CC8-03C4-F3CE-294F-B9D4EFA0E6D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7767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discussing the responses to the Property Disclosure Form questions, reading the</a:t>
            </a:r>
          </a:p>
          <a:p>
            <a:r>
              <a:rPr lang="en-US" dirty="0"/>
              <a:t>above box which explains that the disclosure is based upon “actual knowledge” is a great practice.</a:t>
            </a:r>
          </a:p>
          <a:p>
            <a:r>
              <a:rPr lang="en-US" dirty="0"/>
              <a:t>The actual knowledge standard is heightened, one must know about the issue – full stop.</a:t>
            </a:r>
          </a:p>
        </p:txBody>
      </p:sp>
      <p:sp>
        <p:nvSpPr>
          <p:cNvPr id="4" name="Slide Number Placeholder 3"/>
          <p:cNvSpPr>
            <a:spLocks noGrp="1"/>
          </p:cNvSpPr>
          <p:nvPr>
            <p:ph type="sldNum" sz="quarter" idx="5"/>
          </p:nvPr>
        </p:nvSpPr>
        <p:spPr/>
        <p:txBody>
          <a:bodyPr/>
          <a:lstStyle/>
          <a:p>
            <a:fld id="{FB5E400E-64C5-46B0-A586-FE19AEE1D91E}" type="slidenum">
              <a:rPr lang="en-US" smtClean="0"/>
              <a:t>23</a:t>
            </a:fld>
            <a:endParaRPr lang="en-US"/>
          </a:p>
        </p:txBody>
      </p:sp>
      <p:sp>
        <p:nvSpPr>
          <p:cNvPr id="6" name="Date Placeholder 5">
            <a:extLst>
              <a:ext uri="{FF2B5EF4-FFF2-40B4-BE49-F238E27FC236}">
                <a16:creationId xmlns:a16="http://schemas.microsoft.com/office/drawing/2014/main" id="{2D7D927B-99FD-4BD5-58DE-78D7E0F417A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17894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24</a:t>
            </a:fld>
            <a:endParaRPr lang="en-US"/>
          </a:p>
        </p:txBody>
      </p:sp>
      <p:sp>
        <p:nvSpPr>
          <p:cNvPr id="6" name="Date Placeholder 5">
            <a:extLst>
              <a:ext uri="{FF2B5EF4-FFF2-40B4-BE49-F238E27FC236}">
                <a16:creationId xmlns:a16="http://schemas.microsoft.com/office/drawing/2014/main" id="{2E6C6664-C5BC-4667-B504-74E4F0EC7E6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48152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addition of leased land option. </a:t>
            </a:r>
          </a:p>
        </p:txBody>
      </p:sp>
      <p:sp>
        <p:nvSpPr>
          <p:cNvPr id="4" name="Slide Number Placeholder 3"/>
          <p:cNvSpPr>
            <a:spLocks noGrp="1"/>
          </p:cNvSpPr>
          <p:nvPr>
            <p:ph type="sldNum" sz="quarter" idx="5"/>
          </p:nvPr>
        </p:nvSpPr>
        <p:spPr/>
        <p:txBody>
          <a:bodyPr/>
          <a:lstStyle/>
          <a:p>
            <a:fld id="{FB5E400E-64C5-46B0-A586-FE19AEE1D91E}" type="slidenum">
              <a:rPr lang="en-US" smtClean="0"/>
              <a:t>25</a:t>
            </a:fld>
            <a:endParaRPr lang="en-US"/>
          </a:p>
        </p:txBody>
      </p:sp>
      <p:sp>
        <p:nvSpPr>
          <p:cNvPr id="6" name="Date Placeholder 5">
            <a:extLst>
              <a:ext uri="{FF2B5EF4-FFF2-40B4-BE49-F238E27FC236}">
                <a16:creationId xmlns:a16="http://schemas.microsoft.com/office/drawing/2014/main" id="{9FEBDC3B-2259-3DB3-FB73-2B1CF1F637B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27802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 has really changed in this section of the form. As a good reminder each</a:t>
            </a:r>
          </a:p>
          <a:p>
            <a:r>
              <a:rPr lang="en-US" dirty="0"/>
              <a:t>section includes an area such as you’ll notice here for additional information and explanation for</a:t>
            </a:r>
          </a:p>
          <a:p>
            <a:r>
              <a:rPr lang="en-US" dirty="0"/>
              <a:t>“Yes” answers.</a:t>
            </a:r>
          </a:p>
        </p:txBody>
      </p:sp>
      <p:sp>
        <p:nvSpPr>
          <p:cNvPr id="4" name="Slide Number Placeholder 3"/>
          <p:cNvSpPr>
            <a:spLocks noGrp="1"/>
          </p:cNvSpPr>
          <p:nvPr>
            <p:ph type="sldNum" sz="quarter" idx="5"/>
          </p:nvPr>
        </p:nvSpPr>
        <p:spPr/>
        <p:txBody>
          <a:bodyPr/>
          <a:lstStyle/>
          <a:p>
            <a:fld id="{FB5E400E-64C5-46B0-A586-FE19AEE1D91E}" type="slidenum">
              <a:rPr lang="en-US" smtClean="0"/>
              <a:t>26</a:t>
            </a:fld>
            <a:endParaRPr lang="en-US"/>
          </a:p>
        </p:txBody>
      </p:sp>
      <p:sp>
        <p:nvSpPr>
          <p:cNvPr id="6" name="Date Placeholder 5">
            <a:extLst>
              <a:ext uri="{FF2B5EF4-FFF2-40B4-BE49-F238E27FC236}">
                <a16:creationId xmlns:a16="http://schemas.microsoft.com/office/drawing/2014/main" id="{A7CB7F6C-0FD1-6581-862F-71E7868DC4F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21171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27</a:t>
            </a:fld>
            <a:endParaRPr lang="en-US"/>
          </a:p>
        </p:txBody>
      </p:sp>
      <p:sp>
        <p:nvSpPr>
          <p:cNvPr id="6" name="Date Placeholder 5">
            <a:extLst>
              <a:ext uri="{FF2B5EF4-FFF2-40B4-BE49-F238E27FC236}">
                <a16:creationId xmlns:a16="http://schemas.microsoft.com/office/drawing/2014/main" id="{60E0B514-3C0B-3196-77ED-A2B04621098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74372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the only slight change was the addition of the “N” choice box for</a:t>
            </a:r>
          </a:p>
          <a:p>
            <a:r>
              <a:rPr lang="en-US" dirty="0"/>
              <a:t>items c and d under choice 6. Previously the only choice here was either “Y” or “NK”, and the</a:t>
            </a:r>
          </a:p>
          <a:p>
            <a:r>
              <a:rPr lang="en-US" dirty="0"/>
              <a:t>“N” box was added for clarity from the seller. For instance, if the seller’s knowledge is that there</a:t>
            </a:r>
          </a:p>
          <a:p>
            <a:r>
              <a:rPr lang="en-US" dirty="0"/>
              <a:t>was no damage to the property and/or nothing was repaired then a clear no is likely a better</a:t>
            </a:r>
          </a:p>
          <a:p>
            <a:r>
              <a:rPr lang="en-US" dirty="0"/>
              <a:t>choice than simply Not Known.</a:t>
            </a:r>
          </a:p>
        </p:txBody>
      </p:sp>
      <p:sp>
        <p:nvSpPr>
          <p:cNvPr id="4" name="Slide Number Placeholder 3"/>
          <p:cNvSpPr>
            <a:spLocks noGrp="1"/>
          </p:cNvSpPr>
          <p:nvPr>
            <p:ph type="sldNum" sz="quarter" idx="5"/>
          </p:nvPr>
        </p:nvSpPr>
        <p:spPr/>
        <p:txBody>
          <a:bodyPr/>
          <a:lstStyle/>
          <a:p>
            <a:fld id="{FB5E400E-64C5-46B0-A586-FE19AEE1D91E}" type="slidenum">
              <a:rPr lang="en-US" smtClean="0"/>
              <a:t>28</a:t>
            </a:fld>
            <a:endParaRPr lang="en-US"/>
          </a:p>
        </p:txBody>
      </p:sp>
      <p:sp>
        <p:nvSpPr>
          <p:cNvPr id="6" name="Date Placeholder 5">
            <a:extLst>
              <a:ext uri="{FF2B5EF4-FFF2-40B4-BE49-F238E27FC236}">
                <a16:creationId xmlns:a16="http://schemas.microsoft.com/office/drawing/2014/main" id="{8A1C2A05-C704-C4CC-07A8-CBCA4F60428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70540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written “Explanation of Yes Answers” sections found throughout the Property</a:t>
            </a:r>
          </a:p>
          <a:p>
            <a:r>
              <a:rPr lang="en-US" dirty="0"/>
              <a:t>Disclosure Form is where a lot of Sellers, and sadly by association, their agents, get into trouble.</a:t>
            </a:r>
          </a:p>
          <a:p>
            <a:r>
              <a:rPr lang="en-US" dirty="0"/>
              <a:t>Numerous lawsuits have been filed arising out of situations such as “yes the seller stated there was</a:t>
            </a:r>
          </a:p>
          <a:p>
            <a:r>
              <a:rPr lang="en-US" dirty="0"/>
              <a:t>prior flooding, but only wrote about a hose leak in a laundry room and not the 5 feet of water from</a:t>
            </a:r>
          </a:p>
          <a:p>
            <a:r>
              <a:rPr lang="en-US" dirty="0"/>
              <a:t>Hurricane Ida.” That is obviously a glaring example, but arguments do get made that explanations</a:t>
            </a:r>
          </a:p>
          <a:p>
            <a:r>
              <a:rPr lang="en-US" dirty="0"/>
              <a:t>are not detailed enough, so it is best to tell your clients to be sure they are providing an explanation</a:t>
            </a:r>
          </a:p>
          <a:p>
            <a:r>
              <a:rPr lang="en-US" dirty="0"/>
              <a:t>to all issues when they mark “Yes” to a question that calls for more detail.</a:t>
            </a:r>
          </a:p>
        </p:txBody>
      </p:sp>
      <p:sp>
        <p:nvSpPr>
          <p:cNvPr id="4" name="Slide Number Placeholder 3"/>
          <p:cNvSpPr>
            <a:spLocks noGrp="1"/>
          </p:cNvSpPr>
          <p:nvPr>
            <p:ph type="sldNum" sz="quarter" idx="5"/>
          </p:nvPr>
        </p:nvSpPr>
        <p:spPr/>
        <p:txBody>
          <a:bodyPr/>
          <a:lstStyle/>
          <a:p>
            <a:fld id="{FB5E400E-64C5-46B0-A586-FE19AEE1D91E}" type="slidenum">
              <a:rPr lang="en-US" smtClean="0"/>
              <a:t>29</a:t>
            </a:fld>
            <a:endParaRPr lang="en-US"/>
          </a:p>
        </p:txBody>
      </p:sp>
      <p:sp>
        <p:nvSpPr>
          <p:cNvPr id="6" name="Date Placeholder 5">
            <a:extLst>
              <a:ext uri="{FF2B5EF4-FFF2-40B4-BE49-F238E27FC236}">
                <a16:creationId xmlns:a16="http://schemas.microsoft.com/office/drawing/2014/main" id="{587B4982-7651-DB9A-83E4-B5EE3DF8E4A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98546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30</a:t>
            </a:fld>
            <a:endParaRPr lang="en-US"/>
          </a:p>
        </p:txBody>
      </p:sp>
      <p:sp>
        <p:nvSpPr>
          <p:cNvPr id="6" name="Date Placeholder 5">
            <a:extLst>
              <a:ext uri="{FF2B5EF4-FFF2-40B4-BE49-F238E27FC236}">
                <a16:creationId xmlns:a16="http://schemas.microsoft.com/office/drawing/2014/main" id="{1736FB21-C4C9-38B6-ACBB-8B46AEC2C52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2171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Termite disclosures are the root of a lot of litigation in Louisiana. And the</a:t>
            </a:r>
          </a:p>
          <a:p>
            <a:r>
              <a:rPr lang="en-US" dirty="0"/>
              <a:t>failure to provide full documentation or explanation to the termite section is usually a</a:t>
            </a:r>
          </a:p>
          <a:p>
            <a:r>
              <a:rPr lang="en-US" dirty="0"/>
              <a:t>reason for it. “Repairs” were discussed earlier, but it must be restated – you need to have a</a:t>
            </a:r>
          </a:p>
          <a:p>
            <a:r>
              <a:rPr lang="en-US" dirty="0"/>
              <a:t>legitimate belief that the repairs fixed all of the issues in order to avoid liability such as past</a:t>
            </a:r>
          </a:p>
          <a:p>
            <a:r>
              <a:rPr lang="en-US" dirty="0"/>
              <a:t>termite issues. Almost every agent in Louisiana has dealt with a Seller who discloses that their</a:t>
            </a:r>
          </a:p>
          <a:p>
            <a:r>
              <a:rPr lang="en-US" dirty="0"/>
              <a:t>property had termites, but that it was repaired. There are also many agents who know of Sellers</a:t>
            </a:r>
          </a:p>
          <a:p>
            <a:r>
              <a:rPr lang="en-US" dirty="0"/>
              <a:t>who report that way, but were also in possession of information, such as a Wood Destroying</a:t>
            </a:r>
          </a:p>
          <a:p>
            <a:r>
              <a:rPr lang="en-US" dirty="0"/>
              <a:t>Insect Report (WIDR), that calls into question whether or not the repairs were complete and</a:t>
            </a:r>
          </a:p>
          <a:p>
            <a:r>
              <a:rPr lang="en-US" dirty="0"/>
              <a:t>Seller failed to disclose the same. Sellers need to explain this information clearly and fully.</a:t>
            </a:r>
          </a:p>
        </p:txBody>
      </p:sp>
      <p:sp>
        <p:nvSpPr>
          <p:cNvPr id="4" name="Slide Number Placeholder 3"/>
          <p:cNvSpPr>
            <a:spLocks noGrp="1"/>
          </p:cNvSpPr>
          <p:nvPr>
            <p:ph type="sldNum" sz="quarter" idx="5"/>
          </p:nvPr>
        </p:nvSpPr>
        <p:spPr/>
        <p:txBody>
          <a:bodyPr/>
          <a:lstStyle/>
          <a:p>
            <a:fld id="{FB5E400E-64C5-46B0-A586-FE19AEE1D91E}" type="slidenum">
              <a:rPr lang="en-US" smtClean="0"/>
              <a:t>31</a:t>
            </a:fld>
            <a:endParaRPr lang="en-US"/>
          </a:p>
        </p:txBody>
      </p:sp>
      <p:sp>
        <p:nvSpPr>
          <p:cNvPr id="6" name="Date Placeholder 5">
            <a:extLst>
              <a:ext uri="{FF2B5EF4-FFF2-40B4-BE49-F238E27FC236}">
                <a16:creationId xmlns:a16="http://schemas.microsoft.com/office/drawing/2014/main" id="{39CC8AAF-1566-4EFE-BA0A-AFF8702B933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1241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5</a:t>
            </a:fld>
            <a:endParaRPr lang="en-US"/>
          </a:p>
        </p:txBody>
      </p:sp>
      <p:sp>
        <p:nvSpPr>
          <p:cNvPr id="6" name="Date Placeholder 5">
            <a:extLst>
              <a:ext uri="{FF2B5EF4-FFF2-40B4-BE49-F238E27FC236}">
                <a16:creationId xmlns:a16="http://schemas.microsoft.com/office/drawing/2014/main" id="{D55FE16C-484F-BE0B-8F80-86CE82D9657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02413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32</a:t>
            </a:fld>
            <a:endParaRPr lang="en-US"/>
          </a:p>
        </p:txBody>
      </p:sp>
      <p:sp>
        <p:nvSpPr>
          <p:cNvPr id="6" name="Date Placeholder 5">
            <a:extLst>
              <a:ext uri="{FF2B5EF4-FFF2-40B4-BE49-F238E27FC236}">
                <a16:creationId xmlns:a16="http://schemas.microsoft.com/office/drawing/2014/main" id="{72EE965A-750E-D731-3825-DF4EB8392AF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90764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slight change here to the wording on #8 to better match the area below</a:t>
            </a:r>
          </a:p>
          <a:p>
            <a:r>
              <a:rPr lang="en-US" dirty="0"/>
              <a:t>where the disclosure asks for details on the age of the main structure as well as other structures.</a:t>
            </a:r>
          </a:p>
          <a:p>
            <a:r>
              <a:rPr lang="en-US" dirty="0"/>
              <a:t>By using the language “each structure,” a seller should separate each structure and provide the</a:t>
            </a:r>
          </a:p>
          <a:p>
            <a:r>
              <a:rPr lang="en-US" dirty="0"/>
              <a:t>approximate age of each structure separately in the area provided.</a:t>
            </a:r>
          </a:p>
        </p:txBody>
      </p:sp>
      <p:sp>
        <p:nvSpPr>
          <p:cNvPr id="4" name="Slide Number Placeholder 3"/>
          <p:cNvSpPr>
            <a:spLocks noGrp="1"/>
          </p:cNvSpPr>
          <p:nvPr>
            <p:ph type="sldNum" sz="quarter" idx="5"/>
          </p:nvPr>
        </p:nvSpPr>
        <p:spPr/>
        <p:txBody>
          <a:bodyPr/>
          <a:lstStyle/>
          <a:p>
            <a:fld id="{FB5E400E-64C5-46B0-A586-FE19AEE1D91E}" type="slidenum">
              <a:rPr lang="en-US" smtClean="0"/>
              <a:t>33</a:t>
            </a:fld>
            <a:endParaRPr lang="en-US"/>
          </a:p>
        </p:txBody>
      </p:sp>
      <p:sp>
        <p:nvSpPr>
          <p:cNvPr id="6" name="Date Placeholder 5">
            <a:extLst>
              <a:ext uri="{FF2B5EF4-FFF2-40B4-BE49-F238E27FC236}">
                <a16:creationId xmlns:a16="http://schemas.microsoft.com/office/drawing/2014/main" id="{B12ACFC6-10CB-CD54-D9DA-E8ED7C49BE6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550575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34</a:t>
            </a:fld>
            <a:endParaRPr lang="en-US"/>
          </a:p>
        </p:txBody>
      </p:sp>
      <p:sp>
        <p:nvSpPr>
          <p:cNvPr id="6" name="Date Placeholder 5">
            <a:extLst>
              <a:ext uri="{FF2B5EF4-FFF2-40B4-BE49-F238E27FC236}">
                <a16:creationId xmlns:a16="http://schemas.microsoft.com/office/drawing/2014/main" id="{25EBF6C8-5E7F-17ED-C65A-B6AD204A1BD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543458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you’ll notice some changes in the way the disclosure questions are</a:t>
            </a:r>
          </a:p>
          <a:p>
            <a:r>
              <a:rPr lang="en-US" dirty="0"/>
              <a:t>worded and as a result changes to the selection choices. For instance, in several places the phrase</a:t>
            </a:r>
          </a:p>
          <a:p>
            <a:r>
              <a:rPr lang="en-US" dirty="0"/>
              <a:t>“are there any known” is replaced by the phrase “are you aware of any” defects. As a result, in</a:t>
            </a:r>
          </a:p>
          <a:p>
            <a:r>
              <a:rPr lang="en-US" dirty="0"/>
              <a:t>these same areas you’ll also see that the “NK” choice was removed.</a:t>
            </a:r>
          </a:p>
        </p:txBody>
      </p:sp>
      <p:sp>
        <p:nvSpPr>
          <p:cNvPr id="4" name="Slide Number Placeholder 3"/>
          <p:cNvSpPr>
            <a:spLocks noGrp="1"/>
          </p:cNvSpPr>
          <p:nvPr>
            <p:ph type="sldNum" sz="quarter" idx="5"/>
          </p:nvPr>
        </p:nvSpPr>
        <p:spPr/>
        <p:txBody>
          <a:bodyPr/>
          <a:lstStyle/>
          <a:p>
            <a:fld id="{FB5E400E-64C5-46B0-A586-FE19AEE1D91E}" type="slidenum">
              <a:rPr lang="en-US" smtClean="0"/>
              <a:t>35</a:t>
            </a:fld>
            <a:endParaRPr lang="en-US"/>
          </a:p>
        </p:txBody>
      </p:sp>
      <p:sp>
        <p:nvSpPr>
          <p:cNvPr id="6" name="Date Placeholder 5">
            <a:extLst>
              <a:ext uri="{FF2B5EF4-FFF2-40B4-BE49-F238E27FC236}">
                <a16:creationId xmlns:a16="http://schemas.microsoft.com/office/drawing/2014/main" id="{F6360927-8A08-95E0-578B-9D4B1E024F6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52353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in the amended language here better matches the law and the key definitions laid</a:t>
            </a:r>
          </a:p>
          <a:p>
            <a:r>
              <a:rPr lang="en-US" dirty="0"/>
              <a:t>out earlier in the PDD. The seller is being asked if “they are aware” - which eliminates the need</a:t>
            </a:r>
          </a:p>
          <a:p>
            <a:r>
              <a:rPr lang="en-US" dirty="0"/>
              <a:t>for a “NK” choice. Therefore, a seller should carefully consider each item asked about in this</a:t>
            </a:r>
          </a:p>
          <a:p>
            <a:r>
              <a:rPr lang="en-US" dirty="0"/>
              <a:t>section and choose the best selection based on the best of their knowledge. As a reminder, any</a:t>
            </a:r>
          </a:p>
          <a:p>
            <a:r>
              <a:rPr lang="en-US" dirty="0"/>
              <a:t>further details, or explanations can be provided in the blanks provided at the end of the section.</a:t>
            </a:r>
          </a:p>
        </p:txBody>
      </p:sp>
      <p:sp>
        <p:nvSpPr>
          <p:cNvPr id="4" name="Slide Number Placeholder 3"/>
          <p:cNvSpPr>
            <a:spLocks noGrp="1"/>
          </p:cNvSpPr>
          <p:nvPr>
            <p:ph type="sldNum" sz="quarter" idx="5"/>
          </p:nvPr>
        </p:nvSpPr>
        <p:spPr/>
        <p:txBody>
          <a:bodyPr/>
          <a:lstStyle/>
          <a:p>
            <a:fld id="{FB5E400E-64C5-46B0-A586-FE19AEE1D91E}" type="slidenum">
              <a:rPr lang="en-US" smtClean="0"/>
              <a:t>36</a:t>
            </a:fld>
            <a:endParaRPr lang="en-US"/>
          </a:p>
        </p:txBody>
      </p:sp>
      <p:sp>
        <p:nvSpPr>
          <p:cNvPr id="6" name="Date Placeholder 5">
            <a:extLst>
              <a:ext uri="{FF2B5EF4-FFF2-40B4-BE49-F238E27FC236}">
                <a16:creationId xmlns:a16="http://schemas.microsoft.com/office/drawing/2014/main" id="{6620F969-6664-DCEE-765E-3013044A971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21849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Beware the “prior to the time Seller owned the Property” questions. Issues have arisen where the Seller marked no, but the Plaintiff was able to go back to the transaction file of the Seller’s own purchase of the property and locate past property disclosure forms which stated there was an issue. The Seller may not even remember that, but that is powerful evidence against a Seller. It is good practice to remind Seller to think back at their past closing file when it comes to the “prior to the time Seller owned the Property” questions.</a:t>
            </a:r>
          </a:p>
        </p:txBody>
      </p:sp>
      <p:sp>
        <p:nvSpPr>
          <p:cNvPr id="4" name="Slide Number Placeholder 3"/>
          <p:cNvSpPr>
            <a:spLocks noGrp="1"/>
          </p:cNvSpPr>
          <p:nvPr>
            <p:ph type="sldNum" sz="quarter" idx="5"/>
          </p:nvPr>
        </p:nvSpPr>
        <p:spPr/>
        <p:txBody>
          <a:bodyPr/>
          <a:lstStyle/>
          <a:p>
            <a:fld id="{FB5E400E-64C5-46B0-A586-FE19AEE1D91E}" type="slidenum">
              <a:rPr lang="en-US" smtClean="0"/>
              <a:t>37</a:t>
            </a:fld>
            <a:endParaRPr lang="en-US"/>
          </a:p>
        </p:txBody>
      </p:sp>
      <p:sp>
        <p:nvSpPr>
          <p:cNvPr id="6" name="Date Placeholder 5">
            <a:extLst>
              <a:ext uri="{FF2B5EF4-FFF2-40B4-BE49-F238E27FC236}">
                <a16:creationId xmlns:a16="http://schemas.microsoft.com/office/drawing/2014/main" id="{DC5C2BC9-5B78-7D05-8C77-12BB5CF1686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79459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similar to the previous section, you’ll notice the main questions asked for each item number now utilize the same phrase “are you aware” of any defects. Just as before the “NK” selection was also removed to better match the question as it is asked here. Another reminder as to the importance of those key terms and definitions previously outlined.</a:t>
            </a:r>
          </a:p>
        </p:txBody>
      </p:sp>
      <p:sp>
        <p:nvSpPr>
          <p:cNvPr id="4" name="Slide Number Placeholder 3"/>
          <p:cNvSpPr>
            <a:spLocks noGrp="1"/>
          </p:cNvSpPr>
          <p:nvPr>
            <p:ph type="sldNum" sz="quarter" idx="5"/>
          </p:nvPr>
        </p:nvSpPr>
        <p:spPr/>
        <p:txBody>
          <a:bodyPr/>
          <a:lstStyle/>
          <a:p>
            <a:fld id="{FB5E400E-64C5-46B0-A586-FE19AEE1D91E}" type="slidenum">
              <a:rPr lang="en-US" smtClean="0"/>
              <a:t>39</a:t>
            </a:fld>
            <a:endParaRPr lang="en-US"/>
          </a:p>
        </p:txBody>
      </p:sp>
      <p:sp>
        <p:nvSpPr>
          <p:cNvPr id="6" name="Date Placeholder 5">
            <a:extLst>
              <a:ext uri="{FF2B5EF4-FFF2-40B4-BE49-F238E27FC236}">
                <a16:creationId xmlns:a16="http://schemas.microsoft.com/office/drawing/2014/main" id="{2DF99375-447C-4E48-6145-1BECBDD53D7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3233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40</a:t>
            </a:fld>
            <a:endParaRPr lang="en-US"/>
          </a:p>
        </p:txBody>
      </p:sp>
      <p:sp>
        <p:nvSpPr>
          <p:cNvPr id="6" name="Date Placeholder 5">
            <a:extLst>
              <a:ext uri="{FF2B5EF4-FFF2-40B4-BE49-F238E27FC236}">
                <a16:creationId xmlns:a16="http://schemas.microsoft.com/office/drawing/2014/main" id="{55B9D79D-07F0-93D5-8F0A-C345E88EAF3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70868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You’ll notice some changes here within Question 24 under Section 5. Previously this section only addressed installed security systems. Now you’ll see it has been expanded to cover various security-related items including solar panels, generators, smoke detectors, Carbon Monoxide (CO) detectors etc. Later in the document you’ll see that questions that used to address these such as solar panels (former question #53) have been removed.</a:t>
            </a:r>
          </a:p>
        </p:txBody>
      </p:sp>
      <p:sp>
        <p:nvSpPr>
          <p:cNvPr id="4" name="Slide Number Placeholder 3"/>
          <p:cNvSpPr>
            <a:spLocks noGrp="1"/>
          </p:cNvSpPr>
          <p:nvPr>
            <p:ph type="sldNum" sz="quarter" idx="5"/>
          </p:nvPr>
        </p:nvSpPr>
        <p:spPr/>
        <p:txBody>
          <a:bodyPr/>
          <a:lstStyle/>
          <a:p>
            <a:fld id="{FB5E400E-64C5-46B0-A586-FE19AEE1D91E}" type="slidenum">
              <a:rPr lang="en-US" smtClean="0"/>
              <a:t>41</a:t>
            </a:fld>
            <a:endParaRPr lang="en-US"/>
          </a:p>
        </p:txBody>
      </p:sp>
      <p:sp>
        <p:nvSpPr>
          <p:cNvPr id="6" name="Date Placeholder 5">
            <a:extLst>
              <a:ext uri="{FF2B5EF4-FFF2-40B4-BE49-F238E27FC236}">
                <a16:creationId xmlns:a16="http://schemas.microsoft.com/office/drawing/2014/main" id="{BEA41E62-CF30-AC93-BA52-51064BF5762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57474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Seller should know the answers to these questions, so there should rarely be mistakes on them. But be wary of questions with Generators, especially with whether it is a “whole home generator.” As silly as it sounds, people have different expectations as to what a “whole home generator” is; i.e. covers the major appliances or </a:t>
            </a:r>
            <a:r>
              <a:rPr lang="en-US" dirty="0" err="1"/>
              <a:t>ia</a:t>
            </a:r>
            <a:r>
              <a:rPr lang="en-US" dirty="0"/>
              <a:t> able to cover every plugged in iPhone, iPad, and every other appliance and light running simultaneously while four loads of laundry and dishes are running. As crazy as it sounds, multiple claims and lawsuits have been filed on this issue, which are a waste of time, but you would rather not deal with it. So be careful.</a:t>
            </a:r>
          </a:p>
        </p:txBody>
      </p:sp>
      <p:sp>
        <p:nvSpPr>
          <p:cNvPr id="4" name="Slide Number Placeholder 3"/>
          <p:cNvSpPr>
            <a:spLocks noGrp="1"/>
          </p:cNvSpPr>
          <p:nvPr>
            <p:ph type="sldNum" sz="quarter" idx="5"/>
          </p:nvPr>
        </p:nvSpPr>
        <p:spPr/>
        <p:txBody>
          <a:bodyPr/>
          <a:lstStyle/>
          <a:p>
            <a:fld id="{FB5E400E-64C5-46B0-A586-FE19AEE1D91E}" type="slidenum">
              <a:rPr lang="en-US" smtClean="0"/>
              <a:t>42</a:t>
            </a:fld>
            <a:endParaRPr lang="en-US"/>
          </a:p>
        </p:txBody>
      </p:sp>
      <p:sp>
        <p:nvSpPr>
          <p:cNvPr id="6" name="Date Placeholder 5">
            <a:extLst>
              <a:ext uri="{FF2B5EF4-FFF2-40B4-BE49-F238E27FC236}">
                <a16:creationId xmlns:a16="http://schemas.microsoft.com/office/drawing/2014/main" id="{D5465881-48C3-4D5B-D775-95942CB96DC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6571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6</a:t>
            </a:fld>
            <a:endParaRPr lang="en-US"/>
          </a:p>
        </p:txBody>
      </p:sp>
      <p:sp>
        <p:nvSpPr>
          <p:cNvPr id="6" name="Date Placeholder 5">
            <a:extLst>
              <a:ext uri="{FF2B5EF4-FFF2-40B4-BE49-F238E27FC236}">
                <a16:creationId xmlns:a16="http://schemas.microsoft.com/office/drawing/2014/main" id="{8C2A165E-36E2-5875-17F6-43E3E3E50B6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67815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one small update here to the FEMA-related websites where flood map and risk zone information can be found</a:t>
            </a:r>
          </a:p>
        </p:txBody>
      </p:sp>
      <p:sp>
        <p:nvSpPr>
          <p:cNvPr id="4" name="Slide Number Placeholder 3"/>
          <p:cNvSpPr>
            <a:spLocks noGrp="1"/>
          </p:cNvSpPr>
          <p:nvPr>
            <p:ph type="sldNum" sz="quarter" idx="5"/>
          </p:nvPr>
        </p:nvSpPr>
        <p:spPr/>
        <p:txBody>
          <a:bodyPr/>
          <a:lstStyle/>
          <a:p>
            <a:fld id="{FB5E400E-64C5-46B0-A586-FE19AEE1D91E}" type="slidenum">
              <a:rPr lang="en-US" smtClean="0"/>
              <a:t>43</a:t>
            </a:fld>
            <a:endParaRPr lang="en-US"/>
          </a:p>
        </p:txBody>
      </p:sp>
      <p:sp>
        <p:nvSpPr>
          <p:cNvPr id="6" name="Date Placeholder 5">
            <a:extLst>
              <a:ext uri="{FF2B5EF4-FFF2-40B4-BE49-F238E27FC236}">
                <a16:creationId xmlns:a16="http://schemas.microsoft.com/office/drawing/2014/main" id="{4A2A0E45-8DD4-0D05-344D-8969CC6B951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516682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in Louisiana, Courts (and most Louisiana residents) are not sympathetic to a Seller who does not know its flood zone classification or misstated it. Make sure the Seller is aware of their designation.</a:t>
            </a:r>
          </a:p>
        </p:txBody>
      </p:sp>
      <p:sp>
        <p:nvSpPr>
          <p:cNvPr id="4" name="Slide Number Placeholder 3"/>
          <p:cNvSpPr>
            <a:spLocks noGrp="1"/>
          </p:cNvSpPr>
          <p:nvPr>
            <p:ph type="sldNum" sz="quarter" idx="5"/>
          </p:nvPr>
        </p:nvSpPr>
        <p:spPr/>
        <p:txBody>
          <a:bodyPr/>
          <a:lstStyle/>
          <a:p>
            <a:fld id="{FB5E400E-64C5-46B0-A586-FE19AEE1D91E}" type="slidenum">
              <a:rPr lang="en-US" smtClean="0"/>
              <a:t>44</a:t>
            </a:fld>
            <a:endParaRPr lang="en-US"/>
          </a:p>
        </p:txBody>
      </p:sp>
      <p:sp>
        <p:nvSpPr>
          <p:cNvPr id="6" name="Date Placeholder 5">
            <a:extLst>
              <a:ext uri="{FF2B5EF4-FFF2-40B4-BE49-F238E27FC236}">
                <a16:creationId xmlns:a16="http://schemas.microsoft.com/office/drawing/2014/main" id="{58ECA44C-1A6E-007C-D1E3-38443691F61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39317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sentence in bold print has been added in this section. The addition reiterates the importance of the seller’s requirement to disclose any and all known defects. Therefore, if something has materially changed the parties to the document should be notified in writing</a:t>
            </a:r>
          </a:p>
        </p:txBody>
      </p:sp>
      <p:sp>
        <p:nvSpPr>
          <p:cNvPr id="4" name="Slide Number Placeholder 3"/>
          <p:cNvSpPr>
            <a:spLocks noGrp="1"/>
          </p:cNvSpPr>
          <p:nvPr>
            <p:ph type="sldNum" sz="quarter" idx="5"/>
          </p:nvPr>
        </p:nvSpPr>
        <p:spPr/>
        <p:txBody>
          <a:bodyPr/>
          <a:lstStyle/>
          <a:p>
            <a:fld id="{FB5E400E-64C5-46B0-A586-FE19AEE1D91E}" type="slidenum">
              <a:rPr lang="en-US" smtClean="0"/>
              <a:t>45</a:t>
            </a:fld>
            <a:endParaRPr lang="en-US"/>
          </a:p>
        </p:txBody>
      </p:sp>
      <p:sp>
        <p:nvSpPr>
          <p:cNvPr id="6" name="Date Placeholder 5">
            <a:extLst>
              <a:ext uri="{FF2B5EF4-FFF2-40B4-BE49-F238E27FC236}">
                <a16:creationId xmlns:a16="http://schemas.microsoft.com/office/drawing/2014/main" id="{F2B75F42-6C27-7451-27B3-03F0BEDEA68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20895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sentence - This is a great inclusion which will help to clear up years of arguments by Plaintiffs’ attorneys that even though they were informed via email or text of an issue/defect that popped up, since the Property Disclosure Form was not amended, there is still potential liability. Make sure your client tells the other side of any change in writing; it protects them and likely you.</a:t>
            </a:r>
          </a:p>
        </p:txBody>
      </p:sp>
      <p:sp>
        <p:nvSpPr>
          <p:cNvPr id="4" name="Slide Number Placeholder 3"/>
          <p:cNvSpPr>
            <a:spLocks noGrp="1"/>
          </p:cNvSpPr>
          <p:nvPr>
            <p:ph type="sldNum" sz="quarter" idx="5"/>
          </p:nvPr>
        </p:nvSpPr>
        <p:spPr/>
        <p:txBody>
          <a:bodyPr/>
          <a:lstStyle/>
          <a:p>
            <a:fld id="{FB5E400E-64C5-46B0-A586-FE19AEE1D91E}" type="slidenum">
              <a:rPr lang="en-US" smtClean="0"/>
              <a:t>46</a:t>
            </a:fld>
            <a:endParaRPr lang="en-US"/>
          </a:p>
        </p:txBody>
      </p:sp>
      <p:sp>
        <p:nvSpPr>
          <p:cNvPr id="6" name="Date Placeholder 5">
            <a:extLst>
              <a:ext uri="{FF2B5EF4-FFF2-40B4-BE49-F238E27FC236}">
                <a16:creationId xmlns:a16="http://schemas.microsoft.com/office/drawing/2014/main" id="{9376FB41-509E-323E-20BB-FFFBE9EFFC3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3999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knowledge means just that; the agent actually knew of an issue with the property and allowed the PDD to be sent to the Buyer anyway knowing that the PDD was inaccurate. Basically, unless the agents are actually aware that the information in the Property Disclosure Document is incorrect, there will be no liability.</a:t>
            </a:r>
          </a:p>
          <a:p>
            <a:endParaRPr lang="en-US" dirty="0"/>
          </a:p>
          <a:p>
            <a:endParaRPr lang="en-US" dirty="0"/>
          </a:p>
        </p:txBody>
      </p:sp>
      <p:sp>
        <p:nvSpPr>
          <p:cNvPr id="4" name="Slide Number Placeholder 3"/>
          <p:cNvSpPr>
            <a:spLocks noGrp="1"/>
          </p:cNvSpPr>
          <p:nvPr>
            <p:ph type="sldNum" sz="quarter" idx="5"/>
          </p:nvPr>
        </p:nvSpPr>
        <p:spPr/>
        <p:txBody>
          <a:bodyPr/>
          <a:lstStyle/>
          <a:p>
            <a:fld id="{FB5E400E-64C5-46B0-A586-FE19AEE1D91E}" type="slidenum">
              <a:rPr lang="en-US" smtClean="0"/>
              <a:t>7</a:t>
            </a:fld>
            <a:endParaRPr lang="en-US"/>
          </a:p>
        </p:txBody>
      </p:sp>
      <p:sp>
        <p:nvSpPr>
          <p:cNvPr id="6" name="Date Placeholder 5">
            <a:extLst>
              <a:ext uri="{FF2B5EF4-FFF2-40B4-BE49-F238E27FC236}">
                <a16:creationId xmlns:a16="http://schemas.microsoft.com/office/drawing/2014/main" id="{9371BDF0-DFDD-79CC-E864-4279F04D458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3545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8</a:t>
            </a:fld>
            <a:endParaRPr lang="en-US"/>
          </a:p>
        </p:txBody>
      </p:sp>
      <p:sp>
        <p:nvSpPr>
          <p:cNvPr id="6" name="Date Placeholder 5">
            <a:extLst>
              <a:ext uri="{FF2B5EF4-FFF2-40B4-BE49-F238E27FC236}">
                <a16:creationId xmlns:a16="http://schemas.microsoft.com/office/drawing/2014/main" id="{2936E588-FD8C-A7F3-2FE4-C7372BE2CFD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7874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9</a:t>
            </a:fld>
            <a:endParaRPr lang="en-US"/>
          </a:p>
        </p:txBody>
      </p:sp>
      <p:sp>
        <p:nvSpPr>
          <p:cNvPr id="6" name="Date Placeholder 5">
            <a:extLst>
              <a:ext uri="{FF2B5EF4-FFF2-40B4-BE49-F238E27FC236}">
                <a16:creationId xmlns:a16="http://schemas.microsoft.com/office/drawing/2014/main" id="{3CD37746-BBB6-AADF-55D8-BB33CC45712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02046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10</a:t>
            </a:fld>
            <a:endParaRPr lang="en-US"/>
          </a:p>
        </p:txBody>
      </p:sp>
      <p:sp>
        <p:nvSpPr>
          <p:cNvPr id="6" name="Date Placeholder 5">
            <a:extLst>
              <a:ext uri="{FF2B5EF4-FFF2-40B4-BE49-F238E27FC236}">
                <a16:creationId xmlns:a16="http://schemas.microsoft.com/office/drawing/2014/main" id="{BC975031-C3C6-1AC1-BB5D-6DA1D80311D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43299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r>
              <a:rPr lang="en-US" sz="1800" i="1" dirty="0">
                <a:latin typeface="Times New Roman" panose="02020603050405020304" pitchFamily="18" charset="0"/>
                <a:ea typeface="Times New Roman" panose="02020603050405020304" pitchFamily="18" charset="0"/>
              </a:rPr>
              <a:t>Orr v. Jones</a:t>
            </a:r>
            <a:r>
              <a:rPr lang="en-US" sz="1800" dirty="0">
                <a:latin typeface="Times New Roman" panose="02020603050405020304" pitchFamily="18" charset="0"/>
                <a:ea typeface="Times New Roman" panose="02020603050405020304" pitchFamily="18" charset="0"/>
              </a:rPr>
              <a:t>, a Jefferson Parish case which dealt with an older version of the PDD that did not specifically ask</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for</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information</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from</a:t>
            </a:r>
            <a:r>
              <a:rPr lang="en-US" sz="1800" spc="-4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Sellers</a:t>
            </a:r>
            <a:r>
              <a:rPr lang="en-US" sz="1800" spc="-4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about</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“foundation</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repairs,”</a:t>
            </a:r>
            <a:r>
              <a:rPr lang="en-US" sz="1800" spc="-4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still</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provides</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insight</a:t>
            </a:r>
            <a:r>
              <a:rPr lang="en-US" sz="1800" spc="-4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into</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“repairs”</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and</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the</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PDD. In</a:t>
            </a:r>
            <a:r>
              <a:rPr lang="en-US" sz="1800" spc="-2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that</a:t>
            </a:r>
            <a:r>
              <a:rPr lang="en-US" sz="1800" spc="-1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case,</a:t>
            </a:r>
            <a:r>
              <a:rPr lang="en-US" sz="1800" spc="-2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Sellers</a:t>
            </a:r>
            <a:r>
              <a:rPr lang="en-US" sz="1800" spc="-1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were</a:t>
            </a:r>
            <a:r>
              <a:rPr lang="en-US" sz="1800" spc="-2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sued</a:t>
            </a:r>
            <a:r>
              <a:rPr lang="en-US" sz="1800" spc="-2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for</a:t>
            </a:r>
            <a:r>
              <a:rPr lang="en-US" sz="1800" spc="-1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bad</a:t>
            </a:r>
            <a:r>
              <a:rPr lang="en-US" sz="1800" spc="-2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faith</a:t>
            </a:r>
            <a:r>
              <a:rPr lang="en-US" sz="1800" spc="-2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redhibition</a:t>
            </a:r>
            <a:r>
              <a:rPr lang="en-US" sz="1800" spc="-2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and</a:t>
            </a:r>
            <a:r>
              <a:rPr lang="en-US" sz="1800" spc="-2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agents</a:t>
            </a:r>
            <a:r>
              <a:rPr lang="en-US" sz="1800" spc="-1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for</a:t>
            </a:r>
            <a:r>
              <a:rPr lang="en-US" sz="1800" spc="-1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misrepresentation,</a:t>
            </a:r>
            <a:r>
              <a:rPr lang="en-US" sz="1800" spc="-2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for</a:t>
            </a:r>
            <a:r>
              <a:rPr lang="en-US" sz="1800" spc="-1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allegedly</a:t>
            </a:r>
            <a:r>
              <a:rPr lang="en-US" sz="1800" spc="-2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failing to</a:t>
            </a:r>
            <a:r>
              <a:rPr lang="en-US" sz="1800" spc="-2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disclose</a:t>
            </a:r>
            <a:r>
              <a:rPr lang="en-US" sz="1800" spc="-1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a</a:t>
            </a:r>
            <a:r>
              <a:rPr lang="en-US" sz="1800" spc="-2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defect</a:t>
            </a:r>
            <a:r>
              <a:rPr lang="en-US" sz="1800" spc="-1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with</a:t>
            </a:r>
            <a:r>
              <a:rPr lang="en-US" sz="1800" spc="-2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a</a:t>
            </a:r>
            <a:r>
              <a:rPr lang="en-US" sz="1800" spc="-1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foundation.</a:t>
            </a:r>
            <a:r>
              <a:rPr lang="en-US" sz="1800" spc="-2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The</a:t>
            </a:r>
            <a:r>
              <a:rPr lang="en-US" sz="1800" spc="-1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Court</a:t>
            </a:r>
            <a:r>
              <a:rPr lang="en-US" sz="1800" spc="-1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found</a:t>
            </a:r>
            <a:r>
              <a:rPr lang="en-US" sz="1800" spc="-2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the</a:t>
            </a:r>
            <a:r>
              <a:rPr lang="en-US" sz="1800" spc="-1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Sellers</a:t>
            </a:r>
            <a:r>
              <a:rPr lang="en-US" sz="1800" spc="-2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and</a:t>
            </a:r>
            <a:r>
              <a:rPr lang="en-US" sz="1800" spc="-2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Agent</a:t>
            </a:r>
            <a:r>
              <a:rPr lang="en-US" sz="1800" spc="-1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not</a:t>
            </a:r>
            <a:r>
              <a:rPr lang="en-US" sz="1800" spc="-1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liable</a:t>
            </a:r>
            <a:r>
              <a:rPr lang="en-US" sz="1800" spc="-1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because</a:t>
            </a:r>
            <a:r>
              <a:rPr lang="en-US" sz="1800" spc="-2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the</a:t>
            </a:r>
            <a:r>
              <a:rPr lang="en-US" sz="1800" spc="-15"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evidence at trial shows that they </a:t>
            </a:r>
            <a:r>
              <a:rPr lang="en-US" sz="1800" u="sng" dirty="0">
                <a:latin typeface="Times New Roman" panose="02020603050405020304" pitchFamily="18" charset="0"/>
                <a:ea typeface="Times New Roman" panose="02020603050405020304" pitchFamily="18" charset="0"/>
              </a:rPr>
              <a:t>believed</a:t>
            </a:r>
            <a:r>
              <a:rPr lang="en-US" sz="1800" dirty="0">
                <a:latin typeface="Times New Roman" panose="02020603050405020304" pitchFamily="18" charset="0"/>
                <a:ea typeface="Times New Roman" panose="02020603050405020304" pitchFamily="18" charset="0"/>
              </a:rPr>
              <a:t> the foundation to be repaired at the time of the disclosure to the Buyer and had no intent to mislead or defraud the Buyer. It is important to note that the true </a:t>
            </a:r>
            <a:r>
              <a:rPr lang="en-US" sz="1800" u="sng" dirty="0">
                <a:latin typeface="Times New Roman" panose="02020603050405020304" pitchFamily="18" charset="0"/>
                <a:ea typeface="Times New Roman" panose="02020603050405020304" pitchFamily="18" charset="0"/>
              </a:rPr>
              <a:t>belief</a:t>
            </a:r>
            <a:r>
              <a:rPr lang="en-US" sz="1800" dirty="0">
                <a:latin typeface="Times New Roman" panose="02020603050405020304" pitchFamily="18" charset="0"/>
                <a:ea typeface="Times New Roman" panose="02020603050405020304" pitchFamily="18" charset="0"/>
              </a:rPr>
              <a:t> was the basis of the finding</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of</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no</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liability.</a:t>
            </a:r>
            <a:r>
              <a:rPr lang="en-US" sz="1800" spc="-4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Information</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that</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could</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have</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called</a:t>
            </a:r>
            <a:r>
              <a:rPr lang="en-US" sz="1800" spc="-4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that</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into</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question,</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such</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as</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an</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inspection</a:t>
            </a:r>
            <a:r>
              <a:rPr lang="en-US" sz="1800" spc="-36"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report</a:t>
            </a:r>
            <a:r>
              <a:rPr lang="en-US" sz="1800" spc="-4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from a previous buyer who did not close on the property which called into question whether the foundation was truly repaired, could change a Court’s decision.</a:t>
            </a:r>
          </a:p>
          <a:p>
            <a:endParaRPr lang="en-US" dirty="0"/>
          </a:p>
        </p:txBody>
      </p:sp>
      <p:sp>
        <p:nvSpPr>
          <p:cNvPr id="4" name="Slide Number Placeholder 3"/>
          <p:cNvSpPr>
            <a:spLocks noGrp="1"/>
          </p:cNvSpPr>
          <p:nvPr>
            <p:ph type="sldNum" sz="quarter" idx="5"/>
          </p:nvPr>
        </p:nvSpPr>
        <p:spPr/>
        <p:txBody>
          <a:bodyPr/>
          <a:lstStyle/>
          <a:p>
            <a:fld id="{FB5E400E-64C5-46B0-A586-FE19AEE1D91E}" type="slidenum">
              <a:rPr lang="en-US" smtClean="0"/>
              <a:t>11</a:t>
            </a:fld>
            <a:endParaRPr lang="en-US"/>
          </a:p>
        </p:txBody>
      </p:sp>
      <p:sp>
        <p:nvSpPr>
          <p:cNvPr id="6" name="Date Placeholder 5">
            <a:extLst>
              <a:ext uri="{FF2B5EF4-FFF2-40B4-BE49-F238E27FC236}">
                <a16:creationId xmlns:a16="http://schemas.microsoft.com/office/drawing/2014/main" id="{51264E88-04D8-ED19-C0E7-B9310508981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1601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C4FCB5-FA1A-49F2-8E46-53C00164D300}"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3C7E6-3C44-4BCB-8A53-8DB0E61FD626}" type="slidenum">
              <a:rPr lang="en-US" smtClean="0"/>
              <a:t>‹#›</a:t>
            </a:fld>
            <a:endParaRPr lang="en-US"/>
          </a:p>
        </p:txBody>
      </p:sp>
    </p:spTree>
    <p:extLst>
      <p:ext uri="{BB962C8B-B14F-4D97-AF65-F5344CB8AC3E}">
        <p14:creationId xmlns:p14="http://schemas.microsoft.com/office/powerpoint/2010/main" val="968034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C4FCB5-FA1A-49F2-8E46-53C00164D300}"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3C7E6-3C44-4BCB-8A53-8DB0E61FD626}" type="slidenum">
              <a:rPr lang="en-US" smtClean="0"/>
              <a:t>‹#›</a:t>
            </a:fld>
            <a:endParaRPr lang="en-US"/>
          </a:p>
        </p:txBody>
      </p:sp>
    </p:spTree>
    <p:extLst>
      <p:ext uri="{BB962C8B-B14F-4D97-AF65-F5344CB8AC3E}">
        <p14:creationId xmlns:p14="http://schemas.microsoft.com/office/powerpoint/2010/main" val="128009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C4FCB5-FA1A-49F2-8E46-53C00164D300}"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3C7E6-3C44-4BCB-8A53-8DB0E61FD626}" type="slidenum">
              <a:rPr lang="en-US" smtClean="0"/>
              <a:t>‹#›</a:t>
            </a:fld>
            <a:endParaRPr lang="en-US"/>
          </a:p>
        </p:txBody>
      </p:sp>
    </p:spTree>
    <p:extLst>
      <p:ext uri="{BB962C8B-B14F-4D97-AF65-F5344CB8AC3E}">
        <p14:creationId xmlns:p14="http://schemas.microsoft.com/office/powerpoint/2010/main" val="97235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C4FCB5-FA1A-49F2-8E46-53C00164D300}"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3C7E6-3C44-4BCB-8A53-8DB0E61FD626}" type="slidenum">
              <a:rPr lang="en-US" smtClean="0"/>
              <a:t>‹#›</a:t>
            </a:fld>
            <a:endParaRPr lang="en-US"/>
          </a:p>
        </p:txBody>
      </p:sp>
    </p:spTree>
    <p:extLst>
      <p:ext uri="{BB962C8B-B14F-4D97-AF65-F5344CB8AC3E}">
        <p14:creationId xmlns:p14="http://schemas.microsoft.com/office/powerpoint/2010/main" val="326097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C4FCB5-FA1A-49F2-8E46-53C00164D300}"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3C7E6-3C44-4BCB-8A53-8DB0E61FD626}" type="slidenum">
              <a:rPr lang="en-US" smtClean="0"/>
              <a:t>‹#›</a:t>
            </a:fld>
            <a:endParaRPr lang="en-US"/>
          </a:p>
        </p:txBody>
      </p:sp>
    </p:spTree>
    <p:extLst>
      <p:ext uri="{BB962C8B-B14F-4D97-AF65-F5344CB8AC3E}">
        <p14:creationId xmlns:p14="http://schemas.microsoft.com/office/powerpoint/2010/main" val="166669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C4FCB5-FA1A-49F2-8E46-53C00164D300}"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3C7E6-3C44-4BCB-8A53-8DB0E61FD626}" type="slidenum">
              <a:rPr lang="en-US" smtClean="0"/>
              <a:t>‹#›</a:t>
            </a:fld>
            <a:endParaRPr lang="en-US"/>
          </a:p>
        </p:txBody>
      </p:sp>
    </p:spTree>
    <p:extLst>
      <p:ext uri="{BB962C8B-B14F-4D97-AF65-F5344CB8AC3E}">
        <p14:creationId xmlns:p14="http://schemas.microsoft.com/office/powerpoint/2010/main" val="1047280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C4FCB5-FA1A-49F2-8E46-53C00164D300}" type="datetimeFigureOut">
              <a:rPr lang="en-US" smtClean="0"/>
              <a:t>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3C7E6-3C44-4BCB-8A53-8DB0E61FD626}" type="slidenum">
              <a:rPr lang="en-US" smtClean="0"/>
              <a:t>‹#›</a:t>
            </a:fld>
            <a:endParaRPr lang="en-US"/>
          </a:p>
        </p:txBody>
      </p:sp>
    </p:spTree>
    <p:extLst>
      <p:ext uri="{BB962C8B-B14F-4D97-AF65-F5344CB8AC3E}">
        <p14:creationId xmlns:p14="http://schemas.microsoft.com/office/powerpoint/2010/main" val="87427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C4FCB5-FA1A-49F2-8E46-53C00164D300}" type="datetimeFigureOut">
              <a:rPr lang="en-US" smtClean="0"/>
              <a:t>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3C7E6-3C44-4BCB-8A53-8DB0E61FD626}" type="slidenum">
              <a:rPr lang="en-US" smtClean="0"/>
              <a:t>‹#›</a:t>
            </a:fld>
            <a:endParaRPr lang="en-US"/>
          </a:p>
        </p:txBody>
      </p:sp>
    </p:spTree>
    <p:extLst>
      <p:ext uri="{BB962C8B-B14F-4D97-AF65-F5344CB8AC3E}">
        <p14:creationId xmlns:p14="http://schemas.microsoft.com/office/powerpoint/2010/main" val="192314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4FCB5-FA1A-49F2-8E46-53C00164D300}" type="datetimeFigureOut">
              <a:rPr lang="en-US" smtClean="0"/>
              <a:t>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3C7E6-3C44-4BCB-8A53-8DB0E61FD626}" type="slidenum">
              <a:rPr lang="en-US" smtClean="0"/>
              <a:t>‹#›</a:t>
            </a:fld>
            <a:endParaRPr lang="en-US"/>
          </a:p>
        </p:txBody>
      </p:sp>
    </p:spTree>
    <p:extLst>
      <p:ext uri="{BB962C8B-B14F-4D97-AF65-F5344CB8AC3E}">
        <p14:creationId xmlns:p14="http://schemas.microsoft.com/office/powerpoint/2010/main" val="328127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C4FCB5-FA1A-49F2-8E46-53C00164D300}"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3C7E6-3C44-4BCB-8A53-8DB0E61FD626}" type="slidenum">
              <a:rPr lang="en-US" smtClean="0"/>
              <a:t>‹#›</a:t>
            </a:fld>
            <a:endParaRPr lang="en-US"/>
          </a:p>
        </p:txBody>
      </p:sp>
    </p:spTree>
    <p:extLst>
      <p:ext uri="{BB962C8B-B14F-4D97-AF65-F5344CB8AC3E}">
        <p14:creationId xmlns:p14="http://schemas.microsoft.com/office/powerpoint/2010/main" val="267909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C4FCB5-FA1A-49F2-8E46-53C00164D300}"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3C7E6-3C44-4BCB-8A53-8DB0E61FD626}" type="slidenum">
              <a:rPr lang="en-US" smtClean="0"/>
              <a:t>‹#›</a:t>
            </a:fld>
            <a:endParaRPr lang="en-US"/>
          </a:p>
        </p:txBody>
      </p:sp>
    </p:spTree>
    <p:extLst>
      <p:ext uri="{BB962C8B-B14F-4D97-AF65-F5344CB8AC3E}">
        <p14:creationId xmlns:p14="http://schemas.microsoft.com/office/powerpoint/2010/main" val="151468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4FCB5-FA1A-49F2-8E46-53C00164D300}" type="datetimeFigureOut">
              <a:rPr lang="en-US" smtClean="0"/>
              <a:t>7/10/2024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3C7E6-3C44-4BCB-8A53-8DB0E61FD626}" type="slidenum">
              <a:rPr lang="en-US" smtClean="0"/>
              <a:t>‹#›</a:t>
            </a:fld>
            <a:endParaRPr lang="en-US"/>
          </a:p>
        </p:txBody>
      </p:sp>
    </p:spTree>
    <p:extLst>
      <p:ext uri="{BB962C8B-B14F-4D97-AF65-F5344CB8AC3E}">
        <p14:creationId xmlns:p14="http://schemas.microsoft.com/office/powerpoint/2010/main" val="1793050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mailto:Lauren@CrescentTitle.com" TargetMode="External"/><Relationship Id="rId13" Type="http://schemas.openxmlformats.org/officeDocument/2006/relationships/hyperlink" Target="mailto:Matt@CrescentTitle.com" TargetMode="External"/><Relationship Id="rId3" Type="http://schemas.openxmlformats.org/officeDocument/2006/relationships/hyperlink" Target="mailto:Danny@CrescentTitle.com" TargetMode="External"/><Relationship Id="rId7" Type="http://schemas.openxmlformats.org/officeDocument/2006/relationships/hyperlink" Target="mailto:Kristi@CrescentTitle.com" TargetMode="External"/><Relationship Id="rId12" Type="http://schemas.openxmlformats.org/officeDocument/2006/relationships/hyperlink" Target="mailto:Ian@CrescentTitle.co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Bob@CrescentTitle.com" TargetMode="External"/><Relationship Id="rId11" Type="http://schemas.openxmlformats.org/officeDocument/2006/relationships/hyperlink" Target="mailto:Josie@CrescentTitle.com" TargetMode="External"/><Relationship Id="rId5" Type="http://schemas.openxmlformats.org/officeDocument/2006/relationships/hyperlink" Target="mailto:LindseyS@CrescentTitle.com" TargetMode="External"/><Relationship Id="rId10" Type="http://schemas.openxmlformats.org/officeDocument/2006/relationships/hyperlink" Target="mailto:Abbey@CrescentTitle.com" TargetMode="External"/><Relationship Id="rId4" Type="http://schemas.openxmlformats.org/officeDocument/2006/relationships/hyperlink" Target="mailto:Kirk@CrescentTitle.com" TargetMode="External"/><Relationship Id="rId9" Type="http://schemas.openxmlformats.org/officeDocument/2006/relationships/hyperlink" Target="mailto:Jason@CrescentTitle.com" TargetMode="External"/><Relationship Id="rId14" Type="http://schemas.openxmlformats.org/officeDocument/2006/relationships/hyperlink" Target="mailto:josie@crescenttitle.com"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2.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2.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2.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2.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2.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2.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2.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2.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2.xml"/><Relationship Id="rId5" Type="http://schemas.openxmlformats.org/officeDocument/2006/relationships/image" Target="../media/image2.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3"/>
          <p:cNvSpPr txBox="1">
            <a:spLocks noGrp="1"/>
          </p:cNvSpPr>
          <p:nvPr>
            <p:ph type="subTitle" idx="1"/>
          </p:nvPr>
        </p:nvSpPr>
        <p:spPr>
          <a:xfrm>
            <a:off x="2579024" y="3526128"/>
            <a:ext cx="7033952" cy="2829098"/>
          </a:xfrm>
          <a:prstGeom prst="rect">
            <a:avLst/>
          </a:prstGeom>
          <a:noFill/>
          <a:ln>
            <a:noFill/>
          </a:ln>
        </p:spPr>
        <p:txBody>
          <a:bodyPr lIns="91425" tIns="45700" rIns="91425" bIns="45700" anchor="t" anchorCtr="0">
            <a:noAutofit/>
          </a:bodyPr>
          <a:lstStyle/>
          <a:p>
            <a:pPr marL="0" marR="0" lvl="0" indent="0" rtl="0">
              <a:lnSpc>
                <a:spcPct val="80000"/>
              </a:lnSpc>
              <a:spcBef>
                <a:spcPts val="720"/>
              </a:spcBef>
              <a:spcAft>
                <a:spcPts val="0"/>
              </a:spcAft>
              <a:buClr>
                <a:schemeClr val="dk1"/>
              </a:buClr>
              <a:buSzPct val="25000"/>
              <a:buFont typeface="Arial"/>
              <a:buNone/>
            </a:pPr>
            <a:r>
              <a:rPr lang="en-US" sz="3600" i="0" u="none" strike="noStrike" cap="none" baseline="0" dirty="0">
                <a:solidFill>
                  <a:schemeClr val="dk1"/>
                </a:solidFill>
                <a:latin typeface="Calisto MT" panose="02040603050505030304" pitchFamily="18" charset="0"/>
                <a:ea typeface="Arial"/>
                <a:cs typeface="Arial"/>
                <a:sym typeface="Arial"/>
              </a:rPr>
              <a:t>What Every Agent Should Know about the 2024 Property Disclosure</a:t>
            </a:r>
            <a:endParaRPr lang="en-US" sz="3200" dirty="0">
              <a:solidFill>
                <a:schemeClr val="dk1"/>
              </a:solidFill>
              <a:latin typeface="Calisto MT" panose="02040603050505030304" pitchFamily="18" charset="0"/>
            </a:endParaRPr>
          </a:p>
          <a:p>
            <a:pPr marL="0" marR="0" lvl="0" indent="0" rtl="0">
              <a:lnSpc>
                <a:spcPct val="80000"/>
              </a:lnSpc>
              <a:spcBef>
                <a:spcPts val="720"/>
              </a:spcBef>
              <a:spcAft>
                <a:spcPts val="0"/>
              </a:spcAft>
              <a:buClr>
                <a:schemeClr val="dk1"/>
              </a:buClr>
              <a:buSzPct val="25000"/>
              <a:buFont typeface="Arial"/>
              <a:buNone/>
            </a:pPr>
            <a:endParaRPr lang="en-US" sz="2400" i="0" u="none" strike="noStrike" cap="none" baseline="0" dirty="0">
              <a:solidFill>
                <a:schemeClr val="dk1"/>
              </a:solidFill>
              <a:latin typeface="Calisto MT" panose="02040603050505030304" pitchFamily="18" charset="0"/>
              <a:ea typeface="Arial"/>
              <a:cs typeface="Arial"/>
              <a:sym typeface="Arial"/>
            </a:endParaRPr>
          </a:p>
          <a:p>
            <a:pPr marL="0" marR="0" lvl="0" indent="0" rtl="0">
              <a:lnSpc>
                <a:spcPct val="80000"/>
              </a:lnSpc>
              <a:spcBef>
                <a:spcPts val="720"/>
              </a:spcBef>
              <a:spcAft>
                <a:spcPts val="0"/>
              </a:spcAft>
              <a:buClr>
                <a:schemeClr val="dk1"/>
              </a:buClr>
              <a:buFont typeface="Arial"/>
              <a:buNone/>
            </a:pPr>
            <a:endParaRPr sz="1000" b="1" i="0" u="none" strike="noStrike" cap="none" baseline="0" dirty="0">
              <a:solidFill>
                <a:schemeClr val="dk1"/>
              </a:solidFill>
              <a:latin typeface="Arial"/>
              <a:ea typeface="Arial"/>
              <a:cs typeface="Arial"/>
              <a:sym typeface="Arial"/>
            </a:endParaRPr>
          </a:p>
          <a:p>
            <a:pPr marL="0" marR="0" lvl="0" indent="0" rtl="0">
              <a:lnSpc>
                <a:spcPct val="80000"/>
              </a:lnSpc>
              <a:spcBef>
                <a:spcPts val="480"/>
              </a:spcBef>
              <a:spcAft>
                <a:spcPts val="0"/>
              </a:spcAft>
              <a:buClr>
                <a:schemeClr val="dk1"/>
              </a:buClr>
              <a:buSzPct val="25000"/>
              <a:buFont typeface="Arial"/>
              <a:buNone/>
            </a:pPr>
            <a:r>
              <a:rPr lang="en-US" sz="2400" b="0" i="0" u="none" strike="noStrike" cap="none" baseline="0" dirty="0">
                <a:solidFill>
                  <a:schemeClr val="dk1"/>
                </a:solidFill>
                <a:latin typeface="Calisto MT" panose="02040603050505030304" pitchFamily="18" charset="0"/>
                <a:ea typeface="Arial"/>
                <a:cs typeface="Arial"/>
                <a:sym typeface="Arial"/>
              </a:rPr>
              <a:t>SPEAKER:</a:t>
            </a:r>
          </a:p>
          <a:p>
            <a:pPr marL="0" marR="0" lvl="0" indent="0" rtl="0">
              <a:lnSpc>
                <a:spcPct val="80000"/>
              </a:lnSpc>
              <a:spcBef>
                <a:spcPts val="480"/>
              </a:spcBef>
              <a:spcAft>
                <a:spcPts val="0"/>
              </a:spcAft>
              <a:buClr>
                <a:schemeClr val="dk1"/>
              </a:buClr>
              <a:buFont typeface="Arial"/>
              <a:buNone/>
            </a:pPr>
            <a:r>
              <a:rPr lang="en-US" b="1" dirty="0">
                <a:solidFill>
                  <a:schemeClr val="dk1"/>
                </a:solidFill>
                <a:latin typeface="Calisto MT" panose="02040603050505030304" pitchFamily="18" charset="0"/>
                <a:ea typeface="Arial"/>
                <a:cs typeface="Arial"/>
                <a:sym typeface="Arial"/>
              </a:rPr>
              <a:t>Danny Douglass</a:t>
            </a:r>
            <a:endParaRPr sz="2400" b="1" i="0" u="none" strike="noStrike" cap="none" baseline="0" dirty="0">
              <a:solidFill>
                <a:schemeClr val="dk1"/>
              </a:solidFill>
              <a:latin typeface="Calisto MT" panose="02040603050505030304" pitchFamily="18" charset="0"/>
              <a:ea typeface="Arial"/>
              <a:cs typeface="Arial"/>
              <a:sym typeface="Arial"/>
            </a:endParaRPr>
          </a:p>
          <a:p>
            <a:pPr marL="0" marR="0" lvl="0" indent="0" rtl="0">
              <a:lnSpc>
                <a:spcPct val="80000"/>
              </a:lnSpc>
              <a:spcBef>
                <a:spcPts val="400"/>
              </a:spcBef>
              <a:spcAft>
                <a:spcPts val="0"/>
              </a:spcAft>
              <a:buClr>
                <a:schemeClr val="dk1"/>
              </a:buClr>
              <a:buSzPct val="25000"/>
              <a:buFont typeface="Arial"/>
              <a:buNone/>
            </a:pPr>
            <a:r>
              <a:rPr lang="en-US" sz="2000" b="0" i="0" u="none" strike="noStrike" cap="none" baseline="0" dirty="0">
                <a:solidFill>
                  <a:schemeClr val="dk1"/>
                </a:solidFill>
                <a:latin typeface="Calisto MT" panose="02040603050505030304" pitchFamily="18" charset="0"/>
                <a:ea typeface="Arial"/>
                <a:cs typeface="Arial"/>
                <a:sym typeface="Arial"/>
              </a:rPr>
              <a:t>ATTORNEY AT LAW</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309" y="506668"/>
            <a:ext cx="2911382" cy="1757165"/>
          </a:xfrm>
          <a:prstGeom prst="rect">
            <a:avLst/>
          </a:prstGeom>
        </p:spPr>
      </p:pic>
      <p:sp>
        <p:nvSpPr>
          <p:cNvPr id="4" name="Shape 22">
            <a:extLst>
              <a:ext uri="{FF2B5EF4-FFF2-40B4-BE49-F238E27FC236}">
                <a16:creationId xmlns:a16="http://schemas.microsoft.com/office/drawing/2014/main" id="{0423E5C0-E87D-B466-8858-BA6674F0D5A7}"/>
              </a:ext>
            </a:extLst>
          </p:cNvPr>
          <p:cNvSpPr txBox="1">
            <a:spLocks noGrp="1"/>
          </p:cNvSpPr>
          <p:nvPr/>
        </p:nvSpPr>
        <p:spPr>
          <a:xfrm>
            <a:off x="5344967" y="2697207"/>
            <a:ext cx="1502066" cy="395546"/>
          </a:xfrm>
          <a:prstGeom prst="rect">
            <a:avLst/>
          </a:prstGeom>
          <a:noFill/>
          <a:ln>
            <a:noFill/>
          </a:ln>
        </p:spPr>
        <p:txBody>
          <a:bodyPr vert="horz"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chemeClr val="dk2"/>
              </a:buClr>
              <a:buSzPct val="25000"/>
              <a:buFont typeface="Arial"/>
              <a:buNone/>
            </a:pPr>
            <a:r>
              <a:rPr lang="en-US" sz="2800" dirty="0">
                <a:latin typeface="Calisto MT" panose="02040603050505030304" pitchFamily="18" charset="0"/>
                <a:ea typeface="Arial"/>
                <a:cs typeface="Arial"/>
                <a:sym typeface="Arial"/>
              </a:rPr>
              <a:t>presents:</a:t>
            </a:r>
            <a:endParaRPr lang="en-US" sz="2800" b="1" i="0" u="none" strike="noStrike" cap="none" baseline="0" dirty="0">
              <a:latin typeface="Calisto MT" panose="02040603050505030304" pitchFamily="18" charset="0"/>
              <a:ea typeface="Arial"/>
              <a:cs typeface="Arial"/>
              <a:sym typeface="Arial"/>
            </a:endParaRPr>
          </a:p>
        </p:txBody>
      </p:sp>
    </p:spTree>
    <p:extLst>
      <p:ext uri="{BB962C8B-B14F-4D97-AF65-F5344CB8AC3E}">
        <p14:creationId xmlns:p14="http://schemas.microsoft.com/office/powerpoint/2010/main" val="402720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0C08-D8A8-32AD-89FD-182917722445}"/>
              </a:ext>
            </a:extLst>
          </p:cNvPr>
          <p:cNvSpPr>
            <a:spLocks noGrp="1"/>
          </p:cNvSpPr>
          <p:nvPr>
            <p:ph type="title"/>
          </p:nvPr>
        </p:nvSpPr>
        <p:spPr/>
        <p:txBody>
          <a:bodyPr/>
          <a:lstStyle/>
          <a:p>
            <a:r>
              <a:rPr lang="en-US" dirty="0"/>
              <a:t>Key Definitions</a:t>
            </a:r>
          </a:p>
        </p:txBody>
      </p:sp>
      <p:sp>
        <p:nvSpPr>
          <p:cNvPr id="3" name="Content Placeholder 2">
            <a:extLst>
              <a:ext uri="{FF2B5EF4-FFF2-40B4-BE49-F238E27FC236}">
                <a16:creationId xmlns:a16="http://schemas.microsoft.com/office/drawing/2014/main" id="{8E9E5964-B94F-695F-058A-B17862E0A7F8}"/>
              </a:ext>
            </a:extLst>
          </p:cNvPr>
          <p:cNvSpPr>
            <a:spLocks noGrp="1"/>
          </p:cNvSpPr>
          <p:nvPr>
            <p:ph idx="1"/>
          </p:nvPr>
        </p:nvSpPr>
        <p:spPr/>
        <p:txBody>
          <a:bodyPr/>
          <a:lstStyle/>
          <a:p>
            <a:r>
              <a:rPr lang="en-US" sz="4000" dirty="0"/>
              <a:t>Residential Real Property</a:t>
            </a:r>
          </a:p>
          <a:p>
            <a:r>
              <a:rPr lang="en-US" sz="4000" i="1" dirty="0"/>
              <a:t>Known</a:t>
            </a:r>
            <a:r>
              <a:rPr lang="en-US" sz="4000" dirty="0"/>
              <a:t> defect </a:t>
            </a:r>
          </a:p>
          <a:p>
            <a:endParaRPr lang="en-US" dirty="0"/>
          </a:p>
          <a:p>
            <a:endParaRPr lang="en-US" dirty="0"/>
          </a:p>
          <a:p>
            <a:pPr marL="0" indent="0">
              <a:buNone/>
            </a:pPr>
            <a:r>
              <a:rPr lang="en-US" dirty="0"/>
              <a:t>		</a:t>
            </a:r>
            <a:r>
              <a:rPr lang="en-US" sz="4000" dirty="0"/>
              <a:t>EXPLAIN REAL ESTATE TERMS!</a:t>
            </a:r>
          </a:p>
        </p:txBody>
      </p:sp>
      <p:sp>
        <p:nvSpPr>
          <p:cNvPr id="6" name="Arrow: Right 5">
            <a:extLst>
              <a:ext uri="{FF2B5EF4-FFF2-40B4-BE49-F238E27FC236}">
                <a16:creationId xmlns:a16="http://schemas.microsoft.com/office/drawing/2014/main" id="{A7D8C1A5-B277-8F9B-78D5-624AB1CA497C}"/>
              </a:ext>
            </a:extLst>
          </p:cNvPr>
          <p:cNvSpPr/>
          <p:nvPr/>
        </p:nvSpPr>
        <p:spPr>
          <a:xfrm>
            <a:off x="1009291" y="4114800"/>
            <a:ext cx="1582257" cy="7679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38807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2953BE7-C7AF-2CC5-7456-DD2CB009FDD3}"/>
              </a:ext>
            </a:extLst>
          </p:cNvPr>
          <p:cNvSpPr>
            <a:spLocks noGrp="1"/>
          </p:cNvSpPr>
          <p:nvPr>
            <p:ph type="title"/>
          </p:nvPr>
        </p:nvSpPr>
        <p:spPr>
          <a:xfrm>
            <a:off x="611777" y="2254885"/>
            <a:ext cx="10515600" cy="1325563"/>
          </a:xfrm>
        </p:spPr>
        <p:txBody>
          <a:bodyPr/>
          <a:lstStyle/>
          <a:p>
            <a:pPr algn="ctr"/>
            <a:r>
              <a:rPr lang="en-US" u="sng" dirty="0"/>
              <a:t>CASE STUDY REVIEW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410539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276707-F49E-97F9-35AA-A4CCFCC24F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32926" y="1847273"/>
            <a:ext cx="8123099" cy="2835563"/>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4123481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343C-399F-FB3F-3B80-71AC2FF66CD4}"/>
              </a:ext>
            </a:extLst>
          </p:cNvPr>
          <p:cNvSpPr>
            <a:spLocks noGrp="1"/>
          </p:cNvSpPr>
          <p:nvPr>
            <p:ph type="title"/>
          </p:nvPr>
        </p:nvSpPr>
        <p:spPr>
          <a:xfrm>
            <a:off x="866684" y="847590"/>
            <a:ext cx="10515600" cy="2852737"/>
          </a:xfrm>
        </p:spPr>
        <p:txBody>
          <a:bodyPr/>
          <a:lstStyle/>
          <a:p>
            <a:pPr algn="ctr"/>
            <a:r>
              <a:rPr lang="en-US" dirty="0"/>
              <a:t>EXEMPTION FORM</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125803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document&#10;&#10;Description automatically generated">
            <a:extLst>
              <a:ext uri="{FF2B5EF4-FFF2-40B4-BE49-F238E27FC236}">
                <a16:creationId xmlns:a16="http://schemas.microsoft.com/office/drawing/2014/main" id="{6B448DDC-98F6-2ACE-89F3-DB2DC73677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0" y="2613658"/>
            <a:ext cx="9144019" cy="1630683"/>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303605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document&#10;&#10;Description automatically generated">
            <a:extLst>
              <a:ext uri="{FF2B5EF4-FFF2-40B4-BE49-F238E27FC236}">
                <a16:creationId xmlns:a16="http://schemas.microsoft.com/office/drawing/2014/main" id="{308BCCC4-780A-C6FB-F640-E3F1F0BEAF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0" y="2221989"/>
            <a:ext cx="9144019" cy="241402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98218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CHECK </a:t>
            </a:r>
            <a:r>
              <a:rPr lang="en-US" sz="4000" i="1" dirty="0"/>
              <a:t>ALL </a:t>
            </a:r>
            <a:r>
              <a:rPr lang="en-US" sz="4000" dirty="0"/>
              <a:t>THAT APPLY</a:t>
            </a:r>
            <a:endParaRPr lang="en-US" sz="3600" dirty="0"/>
          </a:p>
          <a:p>
            <a:pPr marL="0" indent="0">
              <a:buNone/>
            </a:pPr>
            <a:endParaRPr lang="en-US" sz="3600" dirty="0"/>
          </a:p>
          <a:p>
            <a:pPr>
              <a:buFont typeface="Wingdings" panose="05000000000000000000" pitchFamily="2" charset="2"/>
              <a:buChar char="Ø"/>
            </a:pPr>
            <a:r>
              <a:rPr lang="en-US" sz="3600" dirty="0"/>
              <a:t> LEFT UNCHECKED HERE COULD CAUSE CONFUSION</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2254472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1B7D-A3A0-5792-D13B-2908A930D5A0}"/>
              </a:ext>
            </a:extLst>
          </p:cNvPr>
          <p:cNvSpPr>
            <a:spLocks noGrp="1"/>
          </p:cNvSpPr>
          <p:nvPr>
            <p:ph type="title"/>
          </p:nvPr>
        </p:nvSpPr>
        <p:spPr>
          <a:xfrm>
            <a:off x="840558" y="1065304"/>
            <a:ext cx="10515600" cy="2852737"/>
          </a:xfrm>
        </p:spPr>
        <p:txBody>
          <a:bodyPr/>
          <a:lstStyle/>
          <a:p>
            <a:pPr algn="ctr"/>
            <a:r>
              <a:rPr lang="en-US" dirty="0"/>
              <a:t>SELLER ACKNOWLEDGEMENTS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3140620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document&#10;&#10;Description automatically generated">
            <a:extLst>
              <a:ext uri="{FF2B5EF4-FFF2-40B4-BE49-F238E27FC236}">
                <a16:creationId xmlns:a16="http://schemas.microsoft.com/office/drawing/2014/main" id="{DC1519C4-7D84-D3D2-F07C-AB68965F87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0" y="1613912"/>
            <a:ext cx="9144019" cy="363017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386683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WHY A THIRD OPTION WAS ADDED HERE</a:t>
            </a:r>
            <a:endParaRPr lang="en-US" sz="3600" dirty="0"/>
          </a:p>
          <a:p>
            <a:pPr marL="0" indent="0">
              <a:buNone/>
            </a:pPr>
            <a:endParaRPr lang="en-US" sz="3600" dirty="0"/>
          </a:p>
          <a:p>
            <a:pPr>
              <a:buFont typeface="Wingdings" panose="05000000000000000000" pitchFamily="2" charset="2"/>
              <a:buChar char="Ø"/>
            </a:pPr>
            <a:r>
              <a:rPr lang="en-US" sz="3600" dirty="0"/>
              <a:t> REMEMBER SELLER’S REQUIREMENTS ESPECIALLY </a:t>
            </a:r>
            <a:r>
              <a:rPr lang="en-US" sz="3600" i="1" dirty="0"/>
              <a:t>KNOWN</a:t>
            </a:r>
            <a:r>
              <a:rPr lang="en-US" sz="3600" dirty="0"/>
              <a:t> DEFECTS </a:t>
            </a:r>
            <a:r>
              <a:rPr lang="en-US" sz="3600" i="1" dirty="0"/>
              <a:t>EVEN IF EXEMPT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60789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7792" y="5715000"/>
            <a:ext cx="871731" cy="997289"/>
          </a:xfrm>
          <a:prstGeom prst="rect">
            <a:avLst/>
          </a:prstGeom>
        </p:spPr>
      </p:pic>
      <p:sp>
        <p:nvSpPr>
          <p:cNvPr id="5" name="Shape 115"/>
          <p:cNvSpPr txBox="1">
            <a:spLocks noGrp="1"/>
          </p:cNvSpPr>
          <p:nvPr>
            <p:ph type="title"/>
          </p:nvPr>
        </p:nvSpPr>
        <p:spPr>
          <a:xfrm>
            <a:off x="3244268" y="337428"/>
            <a:ext cx="5677707" cy="762001"/>
          </a:xfrm>
          <a:prstGeom prst="rect">
            <a:avLst/>
          </a:prstGeom>
        </p:spPr>
        <p:txBody>
          <a:bodyPr lIns="91425" tIns="91425" rIns="91425" bIns="91425" anchor="ctr" anchorCtr="0">
            <a:noAutofit/>
          </a:bodyPr>
          <a:lstStyle/>
          <a:p>
            <a:pPr lvl="0" algn="ctr" rtl="0">
              <a:spcBef>
                <a:spcPts val="0"/>
              </a:spcBef>
              <a:buClr>
                <a:schemeClr val="dk1"/>
              </a:buClr>
              <a:buSzPct val="25000"/>
              <a:buFont typeface="Arial"/>
              <a:buNone/>
            </a:pPr>
            <a:r>
              <a:rPr lang="en-US" sz="4500" b="1" dirty="0">
                <a:solidFill>
                  <a:schemeClr val="dk1"/>
                </a:solidFill>
                <a:latin typeface="Calisto MT" panose="02040603050505030304" pitchFamily="18" charset="0"/>
              </a:rPr>
              <a:t>Crescent Title Offices</a:t>
            </a:r>
          </a:p>
        </p:txBody>
      </p:sp>
      <p:sp>
        <p:nvSpPr>
          <p:cNvPr id="6" name="Content Placeholder 2"/>
          <p:cNvSpPr>
            <a:spLocks noGrp="1"/>
          </p:cNvSpPr>
          <p:nvPr>
            <p:ph idx="1"/>
          </p:nvPr>
        </p:nvSpPr>
        <p:spPr>
          <a:xfrm>
            <a:off x="626284" y="1472503"/>
            <a:ext cx="10681853" cy="5239786"/>
          </a:xfrm>
        </p:spPr>
        <p:txBody>
          <a:bodyPr>
            <a:normAutofit lnSpcReduction="10000"/>
          </a:bodyPr>
          <a:lstStyle/>
          <a:p>
            <a:pPr>
              <a:spcBef>
                <a:spcPct val="0"/>
              </a:spcBef>
              <a:buNone/>
            </a:pPr>
            <a:r>
              <a:rPr lang="en-US" altLang="en-US" sz="1400" b="1" u="sng" dirty="0">
                <a:latin typeface="Calisto MT" panose="02040603050505030304" pitchFamily="18" charset="0"/>
                <a:cs typeface="Arial"/>
              </a:rPr>
              <a:t>METAIRIE OFFICE</a:t>
            </a:r>
            <a:r>
              <a:rPr lang="en-US" altLang="en-US" sz="1400" b="1" dirty="0">
                <a:latin typeface="Calisto MT" panose="02040603050505030304" pitchFamily="18" charset="0"/>
                <a:cs typeface="Arial"/>
              </a:rPr>
              <a:t>			</a:t>
            </a:r>
            <a:r>
              <a:rPr lang="en-US" altLang="en-US" sz="1400" b="1" u="sng" dirty="0">
                <a:latin typeface="Calisto MT" panose="02040603050505030304" pitchFamily="18" charset="0"/>
                <a:cs typeface="Arial"/>
              </a:rPr>
              <a:t>UPTOWN OFFICE</a:t>
            </a:r>
            <a:r>
              <a:rPr lang="en-US" altLang="en-US" sz="1400" b="1" dirty="0">
                <a:latin typeface="Calisto MT" panose="02040603050505030304" pitchFamily="18" charset="0"/>
                <a:cs typeface="Arial"/>
              </a:rPr>
              <a:t>			</a:t>
            </a:r>
            <a:r>
              <a:rPr lang="en-US" altLang="en-US" sz="1400" b="1" u="sng" dirty="0">
                <a:latin typeface="Calisto MT" panose="02040603050505030304" pitchFamily="18" charset="0"/>
                <a:cs typeface="Arial"/>
              </a:rPr>
              <a:t>NORTHSHORE OFFICE</a:t>
            </a:r>
            <a:endParaRPr lang="en-US" altLang="en-US" sz="1400" dirty="0">
              <a:latin typeface="Calisto MT" panose="02040603050505030304" pitchFamily="18" charset="0"/>
              <a:cs typeface="Arial"/>
            </a:endParaRPr>
          </a:p>
          <a:p>
            <a:pPr>
              <a:spcBef>
                <a:spcPct val="0"/>
              </a:spcBef>
              <a:buNone/>
            </a:pPr>
            <a:r>
              <a:rPr lang="en-US" altLang="en-US" sz="1400" dirty="0">
                <a:latin typeface="Calisto MT" panose="02040603050505030304" pitchFamily="18" charset="0"/>
                <a:cs typeface="Arial"/>
              </a:rPr>
              <a:t>1421 N. Causeway Blvd.		7835 Maple St.			1748 N. Causeway Blvd.</a:t>
            </a:r>
          </a:p>
          <a:p>
            <a:pPr>
              <a:spcBef>
                <a:spcPct val="0"/>
              </a:spcBef>
              <a:buNone/>
            </a:pPr>
            <a:r>
              <a:rPr lang="en-US" altLang="en-US" sz="1400" dirty="0">
                <a:latin typeface="Calisto MT" panose="02040603050505030304" pitchFamily="18" charset="0"/>
                <a:cs typeface="Arial"/>
              </a:rPr>
              <a:t>Metairie, LA 70001	 		New Orleans, LA 70118		Mandeville, LA 70471</a:t>
            </a:r>
          </a:p>
          <a:p>
            <a:pPr>
              <a:spcBef>
                <a:spcPct val="0"/>
              </a:spcBef>
              <a:buNone/>
            </a:pPr>
            <a:r>
              <a:rPr lang="en-US" altLang="en-US" sz="1400" b="1" dirty="0">
                <a:latin typeface="Calisto MT" panose="02040603050505030304" pitchFamily="18" charset="0"/>
                <a:cs typeface="Arial"/>
              </a:rPr>
              <a:t>Daniel M. Douglass – Attorney		Robert J. Bergeron – Attorney		Kirk J. Frosch – Attorney</a:t>
            </a:r>
          </a:p>
          <a:p>
            <a:pPr>
              <a:spcBef>
                <a:spcPct val="0"/>
              </a:spcBef>
              <a:buNone/>
            </a:pPr>
            <a:r>
              <a:rPr lang="en-US" altLang="en-US" sz="1400" dirty="0">
                <a:latin typeface="Calisto MT" panose="02040603050505030304" pitchFamily="18" charset="0"/>
                <a:cs typeface="Arial"/>
              </a:rPr>
              <a:t>Phone: 504-888-1919 </a:t>
            </a:r>
            <a:r>
              <a:rPr lang="en-US" altLang="en-US" sz="1400" b="1" dirty="0">
                <a:latin typeface="Calisto MT" panose="02040603050505030304" pitchFamily="18" charset="0"/>
                <a:cs typeface="Arial"/>
              </a:rPr>
              <a:t>–</a:t>
            </a:r>
            <a:r>
              <a:rPr lang="en-US" altLang="en-US" sz="1400" dirty="0">
                <a:latin typeface="Calisto MT" panose="02040603050505030304" pitchFamily="18" charset="0"/>
                <a:cs typeface="Arial"/>
              </a:rPr>
              <a:t> Fax: 504-888-1977 </a:t>
            </a:r>
            <a:r>
              <a:rPr lang="en-US" altLang="en-US" sz="1400" b="1" dirty="0">
                <a:latin typeface="Calisto MT" panose="02040603050505030304" pitchFamily="18" charset="0"/>
                <a:cs typeface="Arial"/>
              </a:rPr>
              <a:t>	Lauren B. Griffin – Attorney		</a:t>
            </a:r>
            <a:r>
              <a:rPr lang="en-US" altLang="en-US" sz="1400" dirty="0">
                <a:latin typeface="Calisto MT" panose="02040603050505030304" pitchFamily="18" charset="0"/>
                <a:cs typeface="Arial"/>
              </a:rPr>
              <a:t>Phone: 985-626-3445 </a:t>
            </a:r>
            <a:r>
              <a:rPr lang="en-US" altLang="en-US" sz="1400" b="1" dirty="0">
                <a:latin typeface="Calisto MT" panose="02040603050505030304" pitchFamily="18" charset="0"/>
                <a:cs typeface="Arial"/>
              </a:rPr>
              <a:t>–</a:t>
            </a:r>
            <a:r>
              <a:rPr lang="en-US" altLang="en-US" sz="1400" dirty="0">
                <a:latin typeface="Calisto MT" panose="02040603050505030304" pitchFamily="18" charset="0"/>
                <a:cs typeface="Arial"/>
              </a:rPr>
              <a:t> Fax: 985-626-3704 </a:t>
            </a:r>
            <a:endParaRPr lang="en-US" altLang="en-US" sz="1400" b="1" dirty="0">
              <a:latin typeface="Calisto MT" panose="02040603050505030304" pitchFamily="18" charset="0"/>
              <a:cs typeface="Arial"/>
            </a:endParaRPr>
          </a:p>
          <a:p>
            <a:pPr>
              <a:spcBef>
                <a:spcPct val="0"/>
              </a:spcBef>
              <a:buNone/>
            </a:pPr>
            <a:r>
              <a:rPr lang="en-US" altLang="en-US" sz="1400" dirty="0">
                <a:solidFill>
                  <a:schemeClr val="tx2"/>
                </a:solidFill>
                <a:latin typeface="Calisto MT" panose="02040603050505030304" pitchFamily="18" charset="0"/>
                <a:cs typeface="Arial"/>
                <a:hlinkClick r:id="rId3"/>
              </a:rPr>
              <a:t>Danny@CrescentTitle.com </a:t>
            </a:r>
            <a:r>
              <a:rPr lang="en-US" altLang="en-US" sz="1400" dirty="0">
                <a:latin typeface="Calisto MT" panose="02040603050505030304" pitchFamily="18" charset="0"/>
                <a:cs typeface="Arial"/>
              </a:rPr>
              <a:t>		Phone:  504-866-5151 </a:t>
            </a:r>
            <a:r>
              <a:rPr lang="en-US" altLang="en-US" sz="1400" b="1" dirty="0">
                <a:latin typeface="Calisto MT" panose="02040603050505030304" pitchFamily="18" charset="0"/>
                <a:cs typeface="Arial"/>
              </a:rPr>
              <a:t>–</a:t>
            </a:r>
            <a:r>
              <a:rPr lang="en-US" altLang="en-US" sz="1400" dirty="0">
                <a:latin typeface="Calisto MT" panose="02040603050505030304" pitchFamily="18" charset="0"/>
                <a:cs typeface="Arial"/>
              </a:rPr>
              <a:t> Fax: 866-5858	</a:t>
            </a:r>
            <a:r>
              <a:rPr lang="en-US" altLang="en-US" sz="1400" u="sng" dirty="0">
                <a:latin typeface="Calisto MT" panose="02040603050505030304" pitchFamily="18" charset="0"/>
                <a:cs typeface="Arial"/>
                <a:hlinkClick r:id="rId4"/>
              </a:rPr>
              <a:t>Kirk@CrescentTitle.com</a:t>
            </a:r>
            <a:endParaRPr lang="en-US" altLang="en-US" sz="1400" dirty="0">
              <a:latin typeface="Calisto MT" panose="02040603050505030304" pitchFamily="18" charset="0"/>
              <a:cs typeface="Arial"/>
            </a:endParaRPr>
          </a:p>
          <a:p>
            <a:pPr>
              <a:spcBef>
                <a:spcPct val="0"/>
              </a:spcBef>
              <a:buNone/>
            </a:pPr>
            <a:r>
              <a:rPr lang="en-US" altLang="en-US" sz="1400" dirty="0">
                <a:solidFill>
                  <a:schemeClr val="tx2"/>
                </a:solidFill>
                <a:latin typeface="Calisto MT" panose="02040603050505030304" pitchFamily="18" charset="0"/>
                <a:cs typeface="Arial"/>
                <a:hlinkClick r:id="rId5"/>
              </a:rPr>
              <a:t>LindseyS@CrescentTitle.com</a:t>
            </a:r>
            <a:r>
              <a:rPr lang="en-US" altLang="en-US" sz="1400" dirty="0">
                <a:solidFill>
                  <a:schemeClr val="tx2"/>
                </a:solidFill>
                <a:latin typeface="Calisto MT" panose="02040603050505030304" pitchFamily="18" charset="0"/>
                <a:cs typeface="Arial"/>
              </a:rPr>
              <a:t> 		</a:t>
            </a:r>
            <a:r>
              <a:rPr lang="en-US" altLang="en-US" sz="1400" dirty="0">
                <a:solidFill>
                  <a:schemeClr val="tx2"/>
                </a:solidFill>
                <a:latin typeface="Calisto MT" panose="02040603050505030304" pitchFamily="18" charset="0"/>
                <a:cs typeface="Arial"/>
                <a:hlinkClick r:id="rId6"/>
              </a:rPr>
              <a:t>Bob@CrescentTitle.com</a:t>
            </a:r>
            <a:r>
              <a:rPr lang="en-US" altLang="en-US" sz="1400" dirty="0">
                <a:solidFill>
                  <a:schemeClr val="tx2"/>
                </a:solidFill>
                <a:latin typeface="Calisto MT" panose="02040603050505030304" pitchFamily="18" charset="0"/>
                <a:cs typeface="Arial"/>
              </a:rPr>
              <a:t>		</a:t>
            </a:r>
            <a:r>
              <a:rPr lang="en-US" altLang="en-US" sz="1400" u="sng" dirty="0">
                <a:solidFill>
                  <a:schemeClr val="tx2"/>
                </a:solidFill>
                <a:latin typeface="Calisto MT" panose="02040603050505030304" pitchFamily="18" charset="0"/>
                <a:cs typeface="Arial"/>
                <a:hlinkClick r:id="rId7"/>
              </a:rPr>
              <a:t>Kristi@CrescentTitle.com</a:t>
            </a:r>
            <a:endParaRPr lang="en-US" altLang="en-US" sz="1400" dirty="0">
              <a:solidFill>
                <a:schemeClr val="tx2"/>
              </a:solidFill>
              <a:latin typeface="Calisto MT" panose="02040603050505030304" pitchFamily="18" charset="0"/>
              <a:cs typeface="Arial"/>
            </a:endParaRPr>
          </a:p>
          <a:p>
            <a:pPr>
              <a:spcBef>
                <a:spcPct val="0"/>
              </a:spcBef>
              <a:buNone/>
            </a:pPr>
            <a:r>
              <a:rPr lang="en-US" altLang="en-US" sz="1400" dirty="0">
                <a:solidFill>
                  <a:schemeClr val="tx2"/>
                </a:solidFill>
                <a:latin typeface="Calisto MT" panose="02040603050505030304" pitchFamily="18" charset="0"/>
                <a:cs typeface="Arial"/>
              </a:rPr>
              <a:t>					</a:t>
            </a:r>
            <a:r>
              <a:rPr lang="en-US" altLang="en-US" sz="1400" dirty="0">
                <a:solidFill>
                  <a:schemeClr val="tx2"/>
                </a:solidFill>
                <a:latin typeface="Calisto MT" panose="02040603050505030304" pitchFamily="18" charset="0"/>
                <a:cs typeface="Arial"/>
                <a:hlinkClick r:id="rId8"/>
              </a:rPr>
              <a:t>Lauren@CrescentTitle.com</a:t>
            </a:r>
            <a:r>
              <a:rPr lang="en-US" altLang="en-US" sz="1400" dirty="0">
                <a:solidFill>
                  <a:schemeClr val="tx2"/>
                </a:solidFill>
                <a:latin typeface="Calisto MT" panose="02040603050505030304" pitchFamily="18" charset="0"/>
                <a:cs typeface="Arial"/>
              </a:rPr>
              <a:t>					</a:t>
            </a:r>
          </a:p>
          <a:p>
            <a:pPr>
              <a:spcBef>
                <a:spcPct val="0"/>
              </a:spcBef>
              <a:buNone/>
            </a:pPr>
            <a:br>
              <a:rPr lang="en-US" altLang="en-US" sz="1400" dirty="0">
                <a:latin typeface="Calisto MT" panose="02040603050505030304" pitchFamily="18" charset="0"/>
              </a:rPr>
            </a:br>
            <a:endParaRPr lang="en-US" altLang="en-US" sz="1400" dirty="0">
              <a:latin typeface="Calisto MT" panose="02040603050505030304" pitchFamily="18" charset="0"/>
            </a:endParaRPr>
          </a:p>
          <a:p>
            <a:pPr>
              <a:spcBef>
                <a:spcPct val="0"/>
              </a:spcBef>
              <a:buNone/>
            </a:pPr>
            <a:r>
              <a:rPr lang="en-US" altLang="en-US" sz="1400" b="1" dirty="0">
                <a:latin typeface="Calisto MT" panose="02040603050505030304" pitchFamily="18" charset="0"/>
                <a:cs typeface="Arial"/>
              </a:rPr>
              <a:t>			</a:t>
            </a:r>
            <a:r>
              <a:rPr lang="en-US" altLang="en-US" sz="1400" b="1" u="sng" dirty="0">
                <a:latin typeface="Calisto MT" panose="02040603050505030304" pitchFamily="18" charset="0"/>
                <a:cs typeface="Arial"/>
              </a:rPr>
              <a:t>LAKEVIEW OFFICE</a:t>
            </a:r>
            <a:r>
              <a:rPr lang="en-US" altLang="en-US" sz="1400" b="1" dirty="0">
                <a:latin typeface="Calisto MT" panose="02040603050505030304" pitchFamily="18" charset="0"/>
                <a:cs typeface="Arial"/>
              </a:rPr>
              <a:t>			</a:t>
            </a:r>
            <a:r>
              <a:rPr lang="en-US" altLang="en-US" sz="1400" b="1" u="sng" dirty="0">
                <a:latin typeface="Calisto MT" panose="02040603050505030304" pitchFamily="18" charset="0"/>
                <a:cs typeface="Arial"/>
              </a:rPr>
              <a:t>RIVER PARISHES OFFICE</a:t>
            </a:r>
            <a:endParaRPr lang="en-US" altLang="en-US" sz="1400" dirty="0">
              <a:latin typeface="Calisto MT" panose="02040603050505030304" pitchFamily="18" charset="0"/>
              <a:cs typeface="Arial"/>
            </a:endParaRPr>
          </a:p>
          <a:p>
            <a:pPr>
              <a:spcBef>
                <a:spcPct val="0"/>
              </a:spcBef>
              <a:buNone/>
            </a:pPr>
            <a:r>
              <a:rPr lang="en-US" altLang="en-US" sz="1400" dirty="0">
                <a:latin typeface="Calisto MT" panose="02040603050505030304" pitchFamily="18" charset="0"/>
                <a:cs typeface="Arial"/>
              </a:rPr>
              <a:t>			6270 Canal Blvd.			12 Storehouse Ln., Unit B</a:t>
            </a:r>
          </a:p>
          <a:p>
            <a:pPr>
              <a:spcBef>
                <a:spcPct val="0"/>
              </a:spcBef>
              <a:buNone/>
            </a:pPr>
            <a:r>
              <a:rPr lang="en-US" altLang="en-US" sz="1400" dirty="0">
                <a:latin typeface="Calisto MT" panose="02040603050505030304" pitchFamily="18" charset="0"/>
                <a:cs typeface="Arial"/>
              </a:rPr>
              <a:t>			New Orleans, LA 70124		Destrehan, LA 70047</a:t>
            </a:r>
          </a:p>
          <a:p>
            <a:pPr>
              <a:spcBef>
                <a:spcPct val="0"/>
              </a:spcBef>
              <a:buNone/>
            </a:pPr>
            <a:r>
              <a:rPr lang="en-US" altLang="en-US" sz="1400" b="1" dirty="0">
                <a:latin typeface="Calisto MT" panose="02040603050505030304" pitchFamily="18" charset="0"/>
                <a:cs typeface="Arial"/>
              </a:rPr>
              <a:t>			Jason P. Hernandez – Attorney		Abbey A. Mack – Attorney</a:t>
            </a:r>
          </a:p>
          <a:p>
            <a:pPr>
              <a:spcBef>
                <a:spcPct val="0"/>
              </a:spcBef>
              <a:buNone/>
            </a:pPr>
            <a:r>
              <a:rPr lang="en-US" altLang="en-US" sz="1400" dirty="0">
                <a:latin typeface="Calisto MT" panose="02040603050505030304" pitchFamily="18" charset="0"/>
                <a:cs typeface="Arial"/>
              </a:rPr>
              <a:t>			Phone:484-0700 </a:t>
            </a:r>
            <a:r>
              <a:rPr lang="en-US" altLang="en-US" sz="1400" b="1" dirty="0">
                <a:latin typeface="Calisto MT" panose="02040603050505030304" pitchFamily="18" charset="0"/>
                <a:cs typeface="Arial"/>
              </a:rPr>
              <a:t>–</a:t>
            </a:r>
            <a:r>
              <a:rPr lang="en-US" altLang="en-US" sz="1400" dirty="0">
                <a:latin typeface="Calisto MT" panose="02040603050505030304" pitchFamily="18" charset="0"/>
                <a:cs typeface="Arial"/>
              </a:rPr>
              <a:t> Fax: 504-484-0710	Phone: 985-307-1515 </a:t>
            </a:r>
            <a:r>
              <a:rPr lang="en-US" altLang="en-US" sz="1400" b="1" dirty="0">
                <a:latin typeface="Calisto MT" panose="02040603050505030304" pitchFamily="18" charset="0"/>
                <a:cs typeface="Arial"/>
              </a:rPr>
              <a:t>–</a:t>
            </a:r>
            <a:r>
              <a:rPr lang="en-US" altLang="en-US" sz="1400" dirty="0">
                <a:latin typeface="Calisto MT" panose="02040603050505030304" pitchFamily="18" charset="0"/>
                <a:cs typeface="Arial"/>
              </a:rPr>
              <a:t> Fax: 985-307-1818</a:t>
            </a:r>
          </a:p>
          <a:p>
            <a:pPr>
              <a:spcBef>
                <a:spcPct val="0"/>
              </a:spcBef>
              <a:buNone/>
            </a:pPr>
            <a:r>
              <a:rPr lang="en-US" altLang="en-US" sz="1400" dirty="0">
                <a:latin typeface="Calisto MT" panose="02040603050505030304" pitchFamily="18" charset="0"/>
                <a:cs typeface="Arial"/>
              </a:rPr>
              <a:t>			</a:t>
            </a:r>
            <a:r>
              <a:rPr lang="en-US" altLang="en-US" sz="1400" u="sng" dirty="0">
                <a:latin typeface="Calisto MT" panose="02040603050505030304" pitchFamily="18" charset="0"/>
                <a:cs typeface="Arial"/>
                <a:hlinkClick r:id="rId9"/>
              </a:rPr>
              <a:t>Jason@CrescentTitle.com</a:t>
            </a:r>
            <a:r>
              <a:rPr lang="en-US" altLang="en-US" sz="1400" dirty="0">
                <a:latin typeface="Calisto MT" panose="02040603050505030304" pitchFamily="18" charset="0"/>
                <a:cs typeface="Arial"/>
              </a:rPr>
              <a:t>		</a:t>
            </a:r>
            <a:r>
              <a:rPr lang="en-US" altLang="en-US" sz="1400" u="sng" dirty="0">
                <a:solidFill>
                  <a:schemeClr val="tx2"/>
                </a:solidFill>
                <a:latin typeface="Calisto MT" panose="02040603050505030304" pitchFamily="18" charset="0"/>
                <a:cs typeface="Arial"/>
                <a:hlinkClick r:id="rId10"/>
              </a:rPr>
              <a:t>Abbey@CrescentTitle.com</a:t>
            </a:r>
            <a:endParaRPr lang="en-US" altLang="en-US" sz="1400" dirty="0">
              <a:solidFill>
                <a:schemeClr val="tx2"/>
              </a:solidFill>
              <a:latin typeface="Calisto MT" panose="02040603050505030304" pitchFamily="18" charset="0"/>
              <a:cs typeface="Arial"/>
            </a:endParaRPr>
          </a:p>
          <a:p>
            <a:pPr>
              <a:spcBef>
                <a:spcPct val="0"/>
              </a:spcBef>
              <a:buNone/>
            </a:pPr>
            <a:r>
              <a:rPr lang="en-US" altLang="en-US" sz="1400" dirty="0">
                <a:latin typeface="Calisto MT" panose="02040603050505030304" pitchFamily="18" charset="0"/>
                <a:cs typeface="Arial"/>
              </a:rPr>
              <a:t>			</a:t>
            </a:r>
            <a:r>
              <a:rPr lang="en-US" altLang="en-US" sz="1400" dirty="0">
                <a:latin typeface="Calisto MT" panose="02040603050505030304" pitchFamily="18" charset="0"/>
                <a:cs typeface="Arial"/>
                <a:hlinkClick r:id="rId11"/>
              </a:rPr>
              <a:t>Josie@CrescentTitle.com</a:t>
            </a:r>
            <a:r>
              <a:rPr lang="en-US" altLang="en-US" sz="1400" dirty="0">
                <a:latin typeface="Calisto MT" panose="02040603050505030304" pitchFamily="18" charset="0"/>
                <a:cs typeface="Arial"/>
              </a:rPr>
              <a:t> 	</a:t>
            </a:r>
            <a:r>
              <a:rPr lang="en-US" altLang="en-US" sz="1400">
                <a:latin typeface="Calisto MT" panose="02040603050505030304" pitchFamily="18" charset="0"/>
                <a:cs typeface="Arial"/>
              </a:rPr>
              <a:t>	</a:t>
            </a:r>
          </a:p>
          <a:p>
            <a:pPr>
              <a:spcBef>
                <a:spcPct val="0"/>
              </a:spcBef>
              <a:buNone/>
            </a:pPr>
            <a:endParaRPr lang="en-US" altLang="en-US" sz="1400" dirty="0">
              <a:latin typeface="Calisto MT" panose="02040603050505030304" pitchFamily="18" charset="0"/>
              <a:cs typeface="Arial"/>
            </a:endParaRPr>
          </a:p>
          <a:p>
            <a:pPr>
              <a:spcBef>
                <a:spcPct val="0"/>
              </a:spcBef>
              <a:buNone/>
            </a:pPr>
            <a:endParaRPr lang="en-US" altLang="en-US" sz="1400" dirty="0">
              <a:latin typeface="Calisto MT" panose="02040603050505030304" pitchFamily="18" charset="0"/>
              <a:cs typeface="Arial"/>
            </a:endParaRPr>
          </a:p>
          <a:p>
            <a:pPr>
              <a:spcBef>
                <a:spcPct val="0"/>
              </a:spcBef>
              <a:buNone/>
            </a:pPr>
            <a:r>
              <a:rPr lang="en-US" altLang="en-US" sz="1400" b="1" dirty="0">
                <a:latin typeface="Calisto MT" panose="02040603050505030304" pitchFamily="18" charset="0"/>
                <a:cs typeface="Arial"/>
              </a:rPr>
              <a:t>			</a:t>
            </a:r>
            <a:r>
              <a:rPr lang="en-US" altLang="en-US" sz="1400" b="1" u="sng" dirty="0">
                <a:latin typeface="Calisto MT" panose="02040603050505030304" pitchFamily="18" charset="0"/>
                <a:cs typeface="Arial"/>
              </a:rPr>
              <a:t>HISTORIC OFFICE</a:t>
            </a:r>
            <a:r>
              <a:rPr lang="en-US" altLang="en-US" sz="1400" b="1" dirty="0">
                <a:latin typeface="Calisto MT" panose="02040603050505030304" pitchFamily="18" charset="0"/>
                <a:cs typeface="Arial"/>
              </a:rPr>
              <a:t>			</a:t>
            </a:r>
            <a:r>
              <a:rPr lang="en-US" altLang="en-US" sz="1400" b="1" u="sng" dirty="0">
                <a:latin typeface="Calisto MT" panose="02040603050505030304" pitchFamily="18" charset="0"/>
                <a:cs typeface="Arial"/>
              </a:rPr>
              <a:t>HAMMOND OFFICE</a:t>
            </a:r>
          </a:p>
          <a:p>
            <a:pPr>
              <a:spcBef>
                <a:spcPct val="0"/>
              </a:spcBef>
              <a:buNone/>
            </a:pPr>
            <a:r>
              <a:rPr lang="en-US" altLang="en-US" sz="1400" dirty="0">
                <a:latin typeface="Calisto MT" panose="02040603050505030304" pitchFamily="18" charset="0"/>
                <a:cs typeface="Arial"/>
              </a:rPr>
              <a:t>			831 Elysian Fields Ave.			220 W. Thomas St.</a:t>
            </a:r>
          </a:p>
          <a:p>
            <a:pPr>
              <a:spcBef>
                <a:spcPct val="0"/>
              </a:spcBef>
              <a:buNone/>
            </a:pPr>
            <a:r>
              <a:rPr lang="en-US" altLang="en-US" sz="1400" dirty="0">
                <a:latin typeface="Calisto MT" panose="02040603050505030304" pitchFamily="18" charset="0"/>
                <a:cs typeface="Arial"/>
              </a:rPr>
              <a:t>			New Orleans, LA 70117		Hammond, LA 70401</a:t>
            </a:r>
          </a:p>
          <a:p>
            <a:pPr>
              <a:spcBef>
                <a:spcPct val="0"/>
              </a:spcBef>
              <a:buNone/>
            </a:pPr>
            <a:r>
              <a:rPr lang="en-US" altLang="en-US" sz="1400" b="1" dirty="0">
                <a:latin typeface="Calisto MT" panose="02040603050505030304" pitchFamily="18" charset="0"/>
                <a:cs typeface="Arial"/>
              </a:rPr>
              <a:t>			Ian G. Fisher – Attorney		Matthew R. Emmons – Attorney</a:t>
            </a:r>
          </a:p>
          <a:p>
            <a:pPr>
              <a:spcBef>
                <a:spcPct val="0"/>
              </a:spcBef>
              <a:buNone/>
            </a:pPr>
            <a:r>
              <a:rPr lang="en-US" altLang="en-US" sz="1400" dirty="0">
                <a:latin typeface="Calisto MT" panose="02040603050505030304" pitchFamily="18" charset="0"/>
                <a:cs typeface="Arial"/>
              </a:rPr>
              <a:t>			Phone:  504-218-4679 </a:t>
            </a:r>
            <a:r>
              <a:rPr lang="en-US" altLang="en-US" sz="1400" b="1" dirty="0">
                <a:latin typeface="Calisto MT" panose="02040603050505030304" pitchFamily="18" charset="0"/>
                <a:cs typeface="Arial"/>
              </a:rPr>
              <a:t>–</a:t>
            </a:r>
            <a:r>
              <a:rPr lang="en-US" altLang="en-US" sz="1400" dirty="0">
                <a:latin typeface="Calisto MT" panose="02040603050505030304" pitchFamily="18" charset="0"/>
                <a:cs typeface="Arial"/>
              </a:rPr>
              <a:t> Fax: 504-218-4689	Phone: 985-269-7700 </a:t>
            </a:r>
            <a:r>
              <a:rPr lang="en-US" altLang="en-US" sz="1400" b="1" dirty="0">
                <a:latin typeface="Calisto MT" panose="02040603050505030304" pitchFamily="18" charset="0"/>
                <a:cs typeface="Arial"/>
              </a:rPr>
              <a:t>–</a:t>
            </a:r>
            <a:r>
              <a:rPr lang="en-US" altLang="en-US" sz="1400" dirty="0">
                <a:latin typeface="Calisto MT" panose="02040603050505030304" pitchFamily="18" charset="0"/>
                <a:cs typeface="Arial"/>
              </a:rPr>
              <a:t> Fax: 985-269-7701</a:t>
            </a:r>
          </a:p>
          <a:p>
            <a:pPr>
              <a:spcBef>
                <a:spcPct val="0"/>
              </a:spcBef>
              <a:buNone/>
            </a:pPr>
            <a:r>
              <a:rPr lang="en-US" altLang="en-US" sz="1400" dirty="0">
                <a:solidFill>
                  <a:schemeClr val="tx2"/>
                </a:solidFill>
                <a:latin typeface="Calisto MT" panose="02040603050505030304" pitchFamily="18" charset="0"/>
                <a:cs typeface="Arial"/>
              </a:rPr>
              <a:t>			</a:t>
            </a:r>
            <a:r>
              <a:rPr lang="en-US" altLang="en-US" sz="1400" u="sng" dirty="0">
                <a:solidFill>
                  <a:schemeClr val="tx2"/>
                </a:solidFill>
                <a:latin typeface="Calisto MT" panose="02040603050505030304" pitchFamily="18" charset="0"/>
                <a:cs typeface="Arial"/>
                <a:hlinkClick r:id="rId12"/>
              </a:rPr>
              <a:t>Ian@CrescentTitle.com</a:t>
            </a:r>
            <a:r>
              <a:rPr lang="en-US" altLang="en-US" sz="1400" dirty="0">
                <a:solidFill>
                  <a:schemeClr val="tx2"/>
                </a:solidFill>
                <a:latin typeface="Calisto MT" panose="02040603050505030304" pitchFamily="18" charset="0"/>
                <a:cs typeface="Arial"/>
              </a:rPr>
              <a:t>			</a:t>
            </a:r>
            <a:r>
              <a:rPr lang="en-US" altLang="en-US" sz="1400" dirty="0">
                <a:latin typeface="Calisto MT" panose="02040603050505030304" pitchFamily="18" charset="0"/>
                <a:cs typeface="Arial"/>
                <a:hlinkClick r:id="rId13"/>
              </a:rPr>
              <a:t>Matt@CrescentTitle.com</a:t>
            </a:r>
            <a:endParaRPr lang="en-US" altLang="en-US" sz="1400" dirty="0">
              <a:latin typeface="Calisto MT" panose="02040603050505030304" pitchFamily="18" charset="0"/>
              <a:cs typeface="Arial"/>
            </a:endParaRPr>
          </a:p>
          <a:p>
            <a:pPr>
              <a:spcBef>
                <a:spcPct val="0"/>
              </a:spcBef>
              <a:buNone/>
            </a:pPr>
            <a:r>
              <a:rPr lang="en-US" altLang="en-US" sz="1400" dirty="0">
                <a:solidFill>
                  <a:schemeClr val="tx2"/>
                </a:solidFill>
                <a:latin typeface="Calisto MT" panose="02040603050505030304" pitchFamily="18" charset="0"/>
                <a:cs typeface="Arial"/>
              </a:rPr>
              <a:t>			</a:t>
            </a:r>
            <a:r>
              <a:rPr lang="en-US" altLang="en-US" sz="1400" dirty="0">
                <a:solidFill>
                  <a:schemeClr val="tx2"/>
                </a:solidFill>
                <a:latin typeface="Calisto MT" panose="02040603050505030304" pitchFamily="18" charset="0"/>
                <a:cs typeface="Arial"/>
                <a:hlinkClick r:id="rId14"/>
              </a:rPr>
              <a:t>Josie@crescenttitle.com</a:t>
            </a:r>
            <a:endParaRPr lang="en-US" altLang="en-US" sz="1400" dirty="0">
              <a:solidFill>
                <a:schemeClr val="tx2"/>
              </a:solidFill>
              <a:latin typeface="Calisto MT" panose="02040603050505030304" pitchFamily="18" charset="0"/>
              <a:cs typeface="Arial"/>
            </a:endParaRPr>
          </a:p>
          <a:p>
            <a:pPr>
              <a:spcBef>
                <a:spcPct val="0"/>
              </a:spcBef>
              <a:buNone/>
            </a:pPr>
            <a:endParaRPr lang="en-US" altLang="en-US" sz="1400" dirty="0">
              <a:solidFill>
                <a:schemeClr val="tx2"/>
              </a:solidFill>
              <a:latin typeface="Calisto MT" panose="02040603050505030304" pitchFamily="18" charset="0"/>
              <a:cs typeface="Arial"/>
            </a:endParaRPr>
          </a:p>
          <a:p>
            <a:pPr>
              <a:spcBef>
                <a:spcPct val="0"/>
              </a:spcBef>
              <a:buNone/>
            </a:pPr>
            <a:r>
              <a:rPr lang="en-US" altLang="en-US" sz="1400" dirty="0">
                <a:solidFill>
                  <a:schemeClr val="tx2"/>
                </a:solidFill>
                <a:latin typeface="Calisto MT" panose="02040603050505030304" pitchFamily="18" charset="0"/>
                <a:cs typeface="Arial"/>
              </a:rPr>
              <a:t>		</a:t>
            </a:r>
            <a:endParaRPr lang="en-US" dirty="0">
              <a:latin typeface="Calisto MT" panose="02040603050505030304" pitchFamily="18" charset="0"/>
            </a:endParaRPr>
          </a:p>
        </p:txBody>
      </p:sp>
    </p:spTree>
    <p:extLst>
      <p:ext uri="{BB962C8B-B14F-4D97-AF65-F5344CB8AC3E}">
        <p14:creationId xmlns:p14="http://schemas.microsoft.com/office/powerpoint/2010/main" val="3842499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black lines&#10;&#10;Description automatically generated">
            <a:extLst>
              <a:ext uri="{FF2B5EF4-FFF2-40B4-BE49-F238E27FC236}">
                <a16:creationId xmlns:a16="http://schemas.microsoft.com/office/drawing/2014/main" id="{0CDC99C7-C1F9-AAD7-27F9-A2175B9AA1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0" y="1333495"/>
            <a:ext cx="9144019" cy="419100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878940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ENSURE PROPER SIGNATURES/DATE/TIME </a:t>
            </a:r>
            <a:endParaRPr lang="en-US" sz="3600" dirty="0"/>
          </a:p>
          <a:p>
            <a:pPr marL="0" indent="0">
              <a:buNone/>
            </a:pPr>
            <a:endParaRPr lang="en-US" sz="3600" dirty="0"/>
          </a:p>
          <a:p>
            <a:pPr>
              <a:buFont typeface="Wingdings" panose="05000000000000000000" pitchFamily="2" charset="2"/>
              <a:buChar char="Ø"/>
            </a:pPr>
            <a:r>
              <a:rPr lang="en-US" sz="3600" dirty="0"/>
              <a:t> MUST SIGN </a:t>
            </a:r>
            <a:r>
              <a:rPr lang="en-US" sz="3600" i="1" dirty="0"/>
              <a:t>HERE</a:t>
            </a:r>
            <a:r>
              <a:rPr lang="en-US" sz="3600" dirty="0"/>
              <a:t> AND </a:t>
            </a:r>
            <a:r>
              <a:rPr lang="en-US" sz="3600" i="1" dirty="0"/>
              <a:t>END</a:t>
            </a:r>
            <a:r>
              <a:rPr lang="en-US" sz="3600" dirty="0"/>
              <a:t> OF PDD FORM</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3203324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sign&#10;&#10;Description automatically generated">
            <a:extLst>
              <a:ext uri="{FF2B5EF4-FFF2-40B4-BE49-F238E27FC236}">
                <a16:creationId xmlns:a16="http://schemas.microsoft.com/office/drawing/2014/main" id="{2184F650-CF31-D870-126E-ABF75E249C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3802" y="2479546"/>
            <a:ext cx="9104395" cy="189890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2159711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DIFFERENCE IN “Y”, “N”, AND “NK”</a:t>
            </a:r>
          </a:p>
          <a:p>
            <a:pPr marL="0" indent="0">
              <a:buNone/>
            </a:pPr>
            <a:endParaRPr lang="en-US" sz="3600" dirty="0"/>
          </a:p>
          <a:p>
            <a:pPr>
              <a:buFont typeface="Wingdings" panose="05000000000000000000" pitchFamily="2" charset="2"/>
              <a:buChar char="Ø"/>
            </a:pPr>
            <a:r>
              <a:rPr lang="en-US" sz="3600" dirty="0"/>
              <a:t> RELATE BACK TO </a:t>
            </a:r>
            <a:r>
              <a:rPr lang="en-US" sz="3600" i="1" dirty="0"/>
              <a:t>ACTUAL KNOWLEDGE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1727856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F157-9730-F0AE-0E23-830A00C7AB8B}"/>
              </a:ext>
            </a:extLst>
          </p:cNvPr>
          <p:cNvSpPr>
            <a:spLocks noGrp="1"/>
          </p:cNvSpPr>
          <p:nvPr>
            <p:ph type="title"/>
          </p:nvPr>
        </p:nvSpPr>
        <p:spPr>
          <a:xfrm>
            <a:off x="770890" y="1021761"/>
            <a:ext cx="10515600" cy="2852737"/>
          </a:xfrm>
        </p:spPr>
        <p:txBody>
          <a:bodyPr/>
          <a:lstStyle/>
          <a:p>
            <a:pPr algn="ctr"/>
            <a:r>
              <a:rPr lang="en-US" dirty="0"/>
              <a:t>PDD- SECTION 1</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2557201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questionnaire&#10;&#10;Description automatically generated">
            <a:extLst>
              <a:ext uri="{FF2B5EF4-FFF2-40B4-BE49-F238E27FC236}">
                <a16:creationId xmlns:a16="http://schemas.microsoft.com/office/drawing/2014/main" id="{CFDB8FE7-1BB5-35BA-F715-884094B7A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3802" y="1211575"/>
            <a:ext cx="9104395" cy="443484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3308834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document&#10;&#10;Description automatically generated">
            <a:extLst>
              <a:ext uri="{FF2B5EF4-FFF2-40B4-BE49-F238E27FC236}">
                <a16:creationId xmlns:a16="http://schemas.microsoft.com/office/drawing/2014/main" id="{5DCD5301-805F-35AA-1A0E-B27C6F4A9C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3802" y="1345688"/>
            <a:ext cx="9104395" cy="416662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2660167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a:xfrm>
            <a:off x="1045465" y="1018267"/>
            <a:ext cx="10515600" cy="1325563"/>
          </a:xfrm>
        </p:spPr>
        <p:txBody>
          <a:bodyPr/>
          <a:lstStyle/>
          <a:p>
            <a:r>
              <a:rPr lang="en-US" dirty="0"/>
              <a:t>BEST PRACTICES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563212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questionnaire&#10;&#10;Description automatically generated">
            <a:extLst>
              <a:ext uri="{FF2B5EF4-FFF2-40B4-BE49-F238E27FC236}">
                <a16:creationId xmlns:a16="http://schemas.microsoft.com/office/drawing/2014/main" id="{7A97C7D6-F97C-8646-838D-3C34BB99D7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5139" y="955543"/>
            <a:ext cx="9061722" cy="494691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2020840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WRITING EXPLANATION OF “Y” ANSWERS</a:t>
            </a:r>
            <a:endParaRPr lang="en-US" sz="3600" dirty="0"/>
          </a:p>
          <a:p>
            <a:pPr marL="0" indent="0">
              <a:buNone/>
            </a:pPr>
            <a:endParaRPr lang="en-US" sz="3600" dirty="0"/>
          </a:p>
          <a:p>
            <a:pPr>
              <a:buFont typeface="Wingdings" panose="05000000000000000000" pitchFamily="2" charset="2"/>
              <a:buChar char="Ø"/>
            </a:pPr>
            <a:r>
              <a:rPr lang="en-US" sz="3600" dirty="0"/>
              <a:t> EACH SECTION HAS AN AREA FOR EXPLANATION</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241372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06B8-8534-660F-A3BC-8AF991D54EE5}"/>
              </a:ext>
            </a:extLst>
          </p:cNvPr>
          <p:cNvSpPr>
            <a:spLocks noGrp="1"/>
          </p:cNvSpPr>
          <p:nvPr>
            <p:ph type="title"/>
          </p:nvPr>
        </p:nvSpPr>
        <p:spPr>
          <a:xfrm>
            <a:off x="838200" y="628434"/>
            <a:ext cx="10515600" cy="1325563"/>
          </a:xfrm>
        </p:spPr>
        <p:txBody>
          <a:bodyPr/>
          <a:lstStyle/>
          <a:p>
            <a:r>
              <a:rPr lang="en-US" dirty="0"/>
              <a:t>BASIC REVIEW OF PROPERTY DISCLOSURE</a:t>
            </a:r>
          </a:p>
        </p:txBody>
      </p:sp>
      <p:sp>
        <p:nvSpPr>
          <p:cNvPr id="3" name="Content Placeholder 2">
            <a:extLst>
              <a:ext uri="{FF2B5EF4-FFF2-40B4-BE49-F238E27FC236}">
                <a16:creationId xmlns:a16="http://schemas.microsoft.com/office/drawing/2014/main" id="{094C1215-143F-461D-CB2E-024D6BEBADAC}"/>
              </a:ext>
            </a:extLst>
          </p:cNvPr>
          <p:cNvSpPr>
            <a:spLocks noGrp="1"/>
          </p:cNvSpPr>
          <p:nvPr>
            <p:ph idx="1"/>
          </p:nvPr>
        </p:nvSpPr>
        <p:spPr>
          <a:xfrm>
            <a:off x="838200" y="2139133"/>
            <a:ext cx="10515600" cy="4351338"/>
          </a:xfrm>
        </p:spPr>
        <p:txBody>
          <a:bodyPr/>
          <a:lstStyle/>
          <a:p>
            <a:r>
              <a:rPr lang="en-US" sz="4000" dirty="0"/>
              <a:t>LAW THAT REQUIRES DISCLOSURE</a:t>
            </a:r>
          </a:p>
          <a:p>
            <a:r>
              <a:rPr lang="en-US" sz="4000" dirty="0"/>
              <a:t>WHO IS REQUIRED TO DISCLOSE</a:t>
            </a:r>
          </a:p>
          <a:p>
            <a:pPr marL="0" indent="0">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5575" y="5678318"/>
            <a:ext cx="871731" cy="997289"/>
          </a:xfrm>
          <a:prstGeom prst="rect">
            <a:avLst/>
          </a:prstGeom>
        </p:spPr>
      </p:pic>
    </p:spTree>
    <p:custDataLst>
      <p:tags r:id="rId1"/>
    </p:custDataLst>
    <p:extLst>
      <p:ext uri="{BB962C8B-B14F-4D97-AF65-F5344CB8AC3E}">
        <p14:creationId xmlns:p14="http://schemas.microsoft.com/office/powerpoint/2010/main" val="71016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paper&#10;&#10;Description automatically generated">
            <a:extLst>
              <a:ext uri="{FF2B5EF4-FFF2-40B4-BE49-F238E27FC236}">
                <a16:creationId xmlns:a16="http://schemas.microsoft.com/office/drawing/2014/main" id="{2652BDB8-08FD-8D36-4CDD-7ED42D3218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5139" y="1078987"/>
            <a:ext cx="9061722" cy="470002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extLst>
      <p:ext uri="{BB962C8B-B14F-4D97-AF65-F5344CB8AC3E}">
        <p14:creationId xmlns:p14="http://schemas.microsoft.com/office/powerpoint/2010/main" val="3371689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WHEN/WHY TO PROVIDE DOCUMENTATION</a:t>
            </a:r>
          </a:p>
          <a:p>
            <a:pPr marL="0" indent="0">
              <a:buNone/>
            </a:pPr>
            <a:endParaRPr lang="en-US" sz="3600" dirty="0"/>
          </a:p>
          <a:p>
            <a:pPr>
              <a:buFont typeface="Wingdings" panose="05000000000000000000" pitchFamily="2" charset="2"/>
              <a:buChar char="Ø"/>
            </a:pPr>
            <a:r>
              <a:rPr lang="en-US" sz="3600" dirty="0"/>
              <a:t> IMPORTANCE OF ADDING “N” AS A CHOICE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51182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002F-E124-D507-32C5-3A4051844BA4}"/>
              </a:ext>
            </a:extLst>
          </p:cNvPr>
          <p:cNvSpPr>
            <a:spLocks noGrp="1"/>
          </p:cNvSpPr>
          <p:nvPr>
            <p:ph type="title"/>
          </p:nvPr>
        </p:nvSpPr>
        <p:spPr>
          <a:xfrm>
            <a:off x="797015" y="1013052"/>
            <a:ext cx="10515600" cy="2852737"/>
          </a:xfrm>
        </p:spPr>
        <p:txBody>
          <a:bodyPr/>
          <a:lstStyle/>
          <a:p>
            <a:pPr algn="ctr"/>
            <a:r>
              <a:rPr lang="en-US" dirty="0"/>
              <a:t>PDD – SECTION 3</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3718682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25BC8E-DED5-129B-84F7-534BEC08378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7959" y="1096682"/>
            <a:ext cx="8996082" cy="466463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2431411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002F-E124-D507-32C5-3A4051844BA4}"/>
              </a:ext>
            </a:extLst>
          </p:cNvPr>
          <p:cNvSpPr>
            <a:spLocks noGrp="1"/>
          </p:cNvSpPr>
          <p:nvPr>
            <p:ph type="title"/>
          </p:nvPr>
        </p:nvSpPr>
        <p:spPr>
          <a:xfrm>
            <a:off x="823141" y="1108847"/>
            <a:ext cx="10515600" cy="2852737"/>
          </a:xfrm>
        </p:spPr>
        <p:txBody>
          <a:bodyPr/>
          <a:lstStyle/>
          <a:p>
            <a:pPr algn="ctr"/>
            <a:r>
              <a:rPr lang="en-US" dirty="0"/>
              <a:t>PDD – SECTION 4</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2604559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questionnaire with black text&#10;&#10;Description automatically generated">
            <a:extLst>
              <a:ext uri="{FF2B5EF4-FFF2-40B4-BE49-F238E27FC236}">
                <a16:creationId xmlns:a16="http://schemas.microsoft.com/office/drawing/2014/main" id="{D125BC8E-DED5-129B-84F7-534BEC083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5139" y="1540760"/>
            <a:ext cx="9061722" cy="377648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363429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questionnaire with black text&#10;&#10;Description automatically generated">
            <a:extLst>
              <a:ext uri="{FF2B5EF4-FFF2-40B4-BE49-F238E27FC236}">
                <a16:creationId xmlns:a16="http://schemas.microsoft.com/office/drawing/2014/main" id="{89511037-1C75-A996-D253-2FD917BD4D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5139" y="2113785"/>
            <a:ext cx="9061722" cy="263042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145301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WATCH FOR “PRIOR TO OWNED” QUESTIONS!</a:t>
            </a:r>
            <a:endParaRPr lang="en-US" sz="3600" dirty="0"/>
          </a:p>
          <a:p>
            <a:pPr marL="0" indent="0">
              <a:buNone/>
            </a:pPr>
            <a:endParaRPr lang="en-US" sz="3600" dirty="0"/>
          </a:p>
          <a:p>
            <a:pPr marL="0" indent="0">
              <a:buNone/>
            </a:pPr>
            <a:endParaRPr lang="en-US" sz="3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164290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1C82-A9E5-B337-85C6-69D25E0E2A2F}"/>
              </a:ext>
            </a:extLst>
          </p:cNvPr>
          <p:cNvSpPr>
            <a:spLocks noGrp="1"/>
          </p:cNvSpPr>
          <p:nvPr>
            <p:ph type="title"/>
          </p:nvPr>
        </p:nvSpPr>
        <p:spPr>
          <a:xfrm>
            <a:off x="814433" y="1117555"/>
            <a:ext cx="10515600" cy="2852737"/>
          </a:xfrm>
        </p:spPr>
        <p:txBody>
          <a:bodyPr/>
          <a:lstStyle/>
          <a:p>
            <a:pPr algn="ctr"/>
            <a:r>
              <a:rPr lang="en-US" dirty="0"/>
              <a:t>PDD - SECTION 5</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1434817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questionnaire with text&#10;&#10;Description automatically generated">
            <a:extLst>
              <a:ext uri="{FF2B5EF4-FFF2-40B4-BE49-F238E27FC236}">
                <a16:creationId xmlns:a16="http://schemas.microsoft.com/office/drawing/2014/main" id="{904F618E-FFA1-C85E-4B01-7F10D2C68C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5139" y="1894329"/>
            <a:ext cx="9061722" cy="306934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156004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document&#10;&#10;Description automatically generated">
            <a:extLst>
              <a:ext uri="{FF2B5EF4-FFF2-40B4-BE49-F238E27FC236}">
                <a16:creationId xmlns:a16="http://schemas.microsoft.com/office/drawing/2014/main" id="{92276707-F49E-97F9-35AA-A4CCFCC24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2017971"/>
            <a:ext cx="10134600" cy="2761677"/>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4946" y="5577761"/>
            <a:ext cx="871731" cy="997289"/>
          </a:xfrm>
          <a:prstGeom prst="rect">
            <a:avLst/>
          </a:prstGeom>
        </p:spPr>
      </p:pic>
    </p:spTree>
    <p:custDataLst>
      <p:tags r:id="rId1"/>
    </p:custDataLst>
    <p:extLst>
      <p:ext uri="{BB962C8B-B14F-4D97-AF65-F5344CB8AC3E}">
        <p14:creationId xmlns:p14="http://schemas.microsoft.com/office/powerpoint/2010/main" val="1287878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text on a white background&#10;&#10;Description automatically generated">
            <a:extLst>
              <a:ext uri="{FF2B5EF4-FFF2-40B4-BE49-F238E27FC236}">
                <a16:creationId xmlns:a16="http://schemas.microsoft.com/office/drawing/2014/main" id="{9B48EADD-AA37-6E2A-E786-BB4865804E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5139" y="2648710"/>
            <a:ext cx="9061722" cy="156057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825420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form&#10;&#10;Description automatically generated">
            <a:extLst>
              <a:ext uri="{FF2B5EF4-FFF2-40B4-BE49-F238E27FC236}">
                <a16:creationId xmlns:a16="http://schemas.microsoft.com/office/drawing/2014/main" id="{6777EF78-FAF9-AA6F-FD24-16C9DE28D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5139" y="932683"/>
            <a:ext cx="9061722" cy="499263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4255877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SELLER SHOULD KNOW THESE ANSWERS</a:t>
            </a:r>
            <a:endParaRPr lang="en-US" sz="3600" dirty="0"/>
          </a:p>
          <a:p>
            <a:pPr marL="0" indent="0">
              <a:buNone/>
            </a:pPr>
            <a:endParaRPr lang="en-US" sz="3600" dirty="0"/>
          </a:p>
          <a:p>
            <a:pPr>
              <a:buFont typeface="Wingdings" panose="05000000000000000000" pitchFamily="2" charset="2"/>
              <a:buChar char="Ø"/>
            </a:pPr>
            <a:r>
              <a:rPr lang="en-US" sz="3600" dirty="0"/>
              <a:t> THERE IS A DIFFERENCE BETWEEN “N” AND “NK!”</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2234805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ist&#10;&#10;Description automatically generated">
            <a:extLst>
              <a:ext uri="{FF2B5EF4-FFF2-40B4-BE49-F238E27FC236}">
                <a16:creationId xmlns:a16="http://schemas.microsoft.com/office/drawing/2014/main" id="{87DD145D-8C84-59FD-7669-2C581DD0E1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0567" y="2465830"/>
            <a:ext cx="9070866" cy="192634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4243225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4000" dirty="0"/>
              <a:t>THIS INFORMATION IS AS IMPORTANT AS EVER!</a:t>
            </a:r>
          </a:p>
          <a:p>
            <a:pPr>
              <a:buFont typeface="Wingdings" panose="05000000000000000000" pitchFamily="2" charset="2"/>
              <a:buChar char="Ø"/>
            </a:pPr>
            <a:r>
              <a:rPr lang="en-US" sz="4000" dirty="0"/>
              <a:t>LICENSEES SHOULD MAKE EFFORTS TO GATHER SUPPORTING DOCUMENTATION </a:t>
            </a:r>
            <a:endParaRPr lang="en-US" sz="3600" dirty="0"/>
          </a:p>
          <a:p>
            <a:pPr marL="0" indent="0">
              <a:buNone/>
            </a:pPr>
            <a:endParaRPr lang="en-US" sz="3600" dirty="0"/>
          </a:p>
          <a:p>
            <a:pPr marL="0" indent="0">
              <a:buNone/>
            </a:pPr>
            <a:endParaRPr lang="en-US" sz="3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1174906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document&#10;&#10;Description automatically generated">
            <a:extLst>
              <a:ext uri="{FF2B5EF4-FFF2-40B4-BE49-F238E27FC236}">
                <a16:creationId xmlns:a16="http://schemas.microsoft.com/office/drawing/2014/main" id="{C78DA88B-C4E2-3819-D7F4-B83C50ABF6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0" y="2459734"/>
            <a:ext cx="9144019" cy="193853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3501263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a:xfrm>
            <a:off x="838200" y="617673"/>
            <a:ext cx="10515600" cy="1325563"/>
          </a:xfrm>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a:xfrm>
            <a:off x="838200" y="2267256"/>
            <a:ext cx="10515600" cy="4351338"/>
          </a:xfrm>
        </p:spPr>
        <p:txBody>
          <a:bodyPr>
            <a:normAutofit/>
          </a:bodyPr>
          <a:lstStyle/>
          <a:p>
            <a:pPr>
              <a:buFont typeface="Wingdings" panose="05000000000000000000" pitchFamily="2" charset="2"/>
              <a:buChar char="Ø"/>
            </a:pPr>
            <a:r>
              <a:rPr lang="en-US" sz="3600" dirty="0"/>
              <a:t> </a:t>
            </a:r>
            <a:r>
              <a:rPr lang="en-US" sz="4000" dirty="0"/>
              <a:t>WHEN AND WHY TO UPDATE THE PDD!</a:t>
            </a:r>
            <a:endParaRPr lang="en-US" sz="3600" dirty="0"/>
          </a:p>
          <a:p>
            <a:pPr marL="0" indent="0">
              <a:buNone/>
            </a:pPr>
            <a:endParaRPr lang="en-US" sz="3600" dirty="0"/>
          </a:p>
          <a:p>
            <a:pPr>
              <a:buFont typeface="Wingdings" panose="05000000000000000000" pitchFamily="2" charset="2"/>
              <a:buChar char="Ø"/>
            </a:pPr>
            <a:endParaRPr lang="en-US" sz="3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286439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7681" y="2223573"/>
            <a:ext cx="7100021" cy="1323439"/>
          </a:xfrm>
          <a:prstGeom prst="rect">
            <a:avLst/>
          </a:prstGeom>
          <a:noFill/>
        </p:spPr>
        <p:txBody>
          <a:bodyPr wrap="none" rtlCol="0">
            <a:spAutoFit/>
          </a:bodyPr>
          <a:lstStyle/>
          <a:p>
            <a:pPr algn="ctr"/>
            <a:r>
              <a:rPr lang="en-US" sz="4000" b="1" dirty="0">
                <a:latin typeface="Calisto MT" panose="02040603050505030304" pitchFamily="18" charset="0"/>
              </a:rPr>
              <a:t>Thank you for joining us!</a:t>
            </a:r>
          </a:p>
          <a:p>
            <a:pPr algn="ctr"/>
            <a:r>
              <a:rPr lang="en-US" sz="4000" b="1" dirty="0">
                <a:latin typeface="Calisto MT" panose="02040603050505030304" pitchFamily="18" charset="0"/>
              </a:rPr>
              <a:t>Please don’t forget to sign out!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78568"/>
            <a:ext cx="2911382" cy="175716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1" y="5006958"/>
            <a:ext cx="782411" cy="489007"/>
          </a:xfrm>
          <a:prstGeom prst="rect">
            <a:avLst/>
          </a:prstGeom>
        </p:spPr>
      </p:pic>
      <p:sp>
        <p:nvSpPr>
          <p:cNvPr id="7" name="TextBox 6"/>
          <p:cNvSpPr txBox="1"/>
          <p:nvPr/>
        </p:nvSpPr>
        <p:spPr>
          <a:xfrm>
            <a:off x="4485380" y="3929783"/>
            <a:ext cx="3084621" cy="400110"/>
          </a:xfrm>
          <a:prstGeom prst="rect">
            <a:avLst/>
          </a:prstGeom>
          <a:noFill/>
        </p:spPr>
        <p:txBody>
          <a:bodyPr wrap="square" rtlCol="0">
            <a:spAutoFit/>
          </a:bodyPr>
          <a:lstStyle/>
          <a:p>
            <a:r>
              <a:rPr lang="en-US" sz="2000" dirty="0">
                <a:latin typeface="Calisto MT" panose="02040603050505030304" pitchFamily="18" charset="0"/>
              </a:rPr>
              <a:t>Keep up to date with us at: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9137" y="5548369"/>
            <a:ext cx="423677" cy="42367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9136" y="6024450"/>
            <a:ext cx="448408" cy="423677"/>
          </a:xfrm>
          <a:prstGeom prst="rect">
            <a:avLst/>
          </a:prstGeom>
        </p:spPr>
      </p:pic>
      <p:sp>
        <p:nvSpPr>
          <p:cNvPr id="10" name="TextBox 9"/>
          <p:cNvSpPr txBox="1"/>
          <p:nvPr/>
        </p:nvSpPr>
        <p:spPr>
          <a:xfrm>
            <a:off x="5430611" y="5082183"/>
            <a:ext cx="1532792" cy="338554"/>
          </a:xfrm>
          <a:prstGeom prst="rect">
            <a:avLst/>
          </a:prstGeom>
          <a:noFill/>
        </p:spPr>
        <p:txBody>
          <a:bodyPr wrap="none" rtlCol="0">
            <a:spAutoFit/>
          </a:bodyPr>
          <a:lstStyle/>
          <a:p>
            <a:r>
              <a:rPr lang="en-US" sz="1600" dirty="0">
                <a:latin typeface="Calisto MT" panose="02040603050505030304" pitchFamily="18" charset="0"/>
              </a:rPr>
              <a:t>@</a:t>
            </a:r>
            <a:r>
              <a:rPr lang="en-US" sz="1600" dirty="0" err="1">
                <a:latin typeface="Calisto MT" panose="02040603050505030304" pitchFamily="18" charset="0"/>
              </a:rPr>
              <a:t>CrescentTitle</a:t>
            </a:r>
            <a:endParaRPr lang="en-US" sz="1600" dirty="0">
              <a:latin typeface="Calisto MT" panose="02040603050505030304" pitchFamily="18" charset="0"/>
            </a:endParaRPr>
          </a:p>
        </p:txBody>
      </p:sp>
      <p:sp>
        <p:nvSpPr>
          <p:cNvPr id="11" name="TextBox 10"/>
          <p:cNvSpPr txBox="1"/>
          <p:nvPr/>
        </p:nvSpPr>
        <p:spPr>
          <a:xfrm>
            <a:off x="5430611" y="5571190"/>
            <a:ext cx="1532792" cy="338554"/>
          </a:xfrm>
          <a:prstGeom prst="rect">
            <a:avLst/>
          </a:prstGeom>
          <a:noFill/>
        </p:spPr>
        <p:txBody>
          <a:bodyPr wrap="none" rtlCol="0">
            <a:spAutoFit/>
          </a:bodyPr>
          <a:lstStyle/>
          <a:p>
            <a:r>
              <a:rPr lang="en-US" sz="1600" dirty="0">
                <a:latin typeface="Calisto MT" panose="02040603050505030304" pitchFamily="18" charset="0"/>
              </a:rPr>
              <a:t>@</a:t>
            </a:r>
            <a:r>
              <a:rPr lang="en-US" sz="1600" dirty="0" err="1">
                <a:latin typeface="Calisto MT" panose="02040603050505030304" pitchFamily="18" charset="0"/>
              </a:rPr>
              <a:t>CrescentTitle</a:t>
            </a:r>
            <a:endParaRPr lang="en-US" sz="1600" dirty="0">
              <a:latin typeface="Calisto MT" panose="02040603050505030304" pitchFamily="18" charset="0"/>
            </a:endParaRPr>
          </a:p>
        </p:txBody>
      </p:sp>
      <p:sp>
        <p:nvSpPr>
          <p:cNvPr id="12" name="TextBox 11"/>
          <p:cNvSpPr txBox="1"/>
          <p:nvPr/>
        </p:nvSpPr>
        <p:spPr>
          <a:xfrm>
            <a:off x="5430611" y="6058708"/>
            <a:ext cx="1635384" cy="338554"/>
          </a:xfrm>
          <a:prstGeom prst="rect">
            <a:avLst/>
          </a:prstGeom>
          <a:noFill/>
        </p:spPr>
        <p:txBody>
          <a:bodyPr wrap="none" rtlCol="0">
            <a:spAutoFit/>
          </a:bodyPr>
          <a:lstStyle/>
          <a:p>
            <a:r>
              <a:rPr lang="en-US" sz="1600" dirty="0">
                <a:latin typeface="Calisto MT" panose="02040603050505030304" pitchFamily="18" charset="0"/>
              </a:rPr>
              <a:t>@Crescent–Title</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0338" y="4533648"/>
            <a:ext cx="418134" cy="418134"/>
          </a:xfrm>
          <a:prstGeom prst="rect">
            <a:avLst/>
          </a:prstGeom>
        </p:spPr>
      </p:pic>
      <p:sp>
        <p:nvSpPr>
          <p:cNvPr id="14" name="TextBox 13"/>
          <p:cNvSpPr txBox="1"/>
          <p:nvPr/>
        </p:nvSpPr>
        <p:spPr>
          <a:xfrm>
            <a:off x="5470168" y="4593176"/>
            <a:ext cx="2519023" cy="369332"/>
          </a:xfrm>
          <a:prstGeom prst="rect">
            <a:avLst/>
          </a:prstGeom>
          <a:noFill/>
        </p:spPr>
        <p:txBody>
          <a:bodyPr wrap="none" rtlCol="0">
            <a:spAutoFit/>
          </a:bodyPr>
          <a:lstStyle/>
          <a:p>
            <a:r>
              <a:rPr lang="en-US" dirty="0">
                <a:latin typeface="Calisto MT" panose="02040603050505030304" pitchFamily="18" charset="0"/>
              </a:rPr>
              <a:t>www.CrescentTitle.com</a:t>
            </a:r>
          </a:p>
        </p:txBody>
      </p:sp>
    </p:spTree>
    <p:extLst>
      <p:ext uri="{BB962C8B-B14F-4D97-AF65-F5344CB8AC3E}">
        <p14:creationId xmlns:p14="http://schemas.microsoft.com/office/powerpoint/2010/main" val="203021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276707-F49E-97F9-35AA-A4CCFCC24F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0600" y="2723170"/>
            <a:ext cx="10134600" cy="1351279"/>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7861" y="5577761"/>
            <a:ext cx="871731" cy="997289"/>
          </a:xfrm>
          <a:prstGeom prst="rect">
            <a:avLst/>
          </a:prstGeom>
        </p:spPr>
      </p:pic>
    </p:spTree>
    <p:custDataLst>
      <p:tags r:id="rId1"/>
    </p:custDataLst>
    <p:extLst>
      <p:ext uri="{BB962C8B-B14F-4D97-AF65-F5344CB8AC3E}">
        <p14:creationId xmlns:p14="http://schemas.microsoft.com/office/powerpoint/2010/main" val="2538710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276707-F49E-97F9-35AA-A4CCFCC24F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0600" y="2680942"/>
            <a:ext cx="10134600" cy="1435734"/>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28525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ACTUAL KNOWLEDGE </a:t>
            </a:r>
          </a:p>
          <a:p>
            <a:pPr marL="0" indent="0">
              <a:buNone/>
            </a:pPr>
            <a:endParaRPr lang="en-US" sz="4000" dirty="0"/>
          </a:p>
          <a:p>
            <a:pPr marL="0" indent="0">
              <a:buNone/>
            </a:pPr>
            <a:r>
              <a:rPr lang="en-US" sz="4000" i="1" dirty="0"/>
              <a:t>     OR</a:t>
            </a:r>
          </a:p>
          <a:p>
            <a:pPr marL="0" indent="0">
              <a:buNone/>
            </a:pPr>
            <a:r>
              <a:rPr lang="en-US" sz="4000" dirty="0"/>
              <a:t> </a:t>
            </a:r>
          </a:p>
          <a:p>
            <a:pPr>
              <a:buFont typeface="Wingdings" panose="05000000000000000000" pitchFamily="2" charset="2"/>
              <a:buChar char="Ø"/>
            </a:pPr>
            <a:r>
              <a:rPr lang="en-US" sz="4000" dirty="0"/>
              <a:t> CONSTRUCTIVE KNOWLEDGE</a:t>
            </a:r>
          </a:p>
          <a:p>
            <a:pPr>
              <a:buFont typeface="Wingdings" panose="05000000000000000000" pitchFamily="2" charset="2"/>
              <a:buChar char="Ø"/>
            </a:pPr>
            <a:endParaRPr lang="en-US" sz="3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929257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DDCA-2531-F21C-8337-7BF6FB954F14}"/>
              </a:ext>
            </a:extLst>
          </p:cNvPr>
          <p:cNvSpPr>
            <a:spLocks noGrp="1"/>
          </p:cNvSpPr>
          <p:nvPr>
            <p:ph type="title"/>
          </p:nvPr>
        </p:nvSpPr>
        <p:spPr>
          <a:xfrm>
            <a:off x="849267" y="751795"/>
            <a:ext cx="10515600" cy="2852737"/>
          </a:xfrm>
        </p:spPr>
        <p:txBody>
          <a:bodyPr/>
          <a:lstStyle/>
          <a:p>
            <a:pPr algn="ctr"/>
            <a:r>
              <a:rPr lang="en-US" dirty="0"/>
              <a:t>KEY DEFINITIONS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3829952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276707-F49E-97F9-35AA-A4CCFCC24F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89487" y="1958109"/>
            <a:ext cx="9013026" cy="2595418"/>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5621305"/>
            <a:ext cx="871731" cy="997289"/>
          </a:xfrm>
          <a:prstGeom prst="rect">
            <a:avLst/>
          </a:prstGeom>
        </p:spPr>
      </p:pic>
    </p:spTree>
    <p:custDataLst>
      <p:tags r:id="rId1"/>
    </p:custDataLst>
    <p:extLst>
      <p:ext uri="{BB962C8B-B14F-4D97-AF65-F5344CB8AC3E}">
        <p14:creationId xmlns:p14="http://schemas.microsoft.com/office/powerpoint/2010/main" val="2789517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1171</TotalTime>
  <Words>2287</Words>
  <Application>Microsoft Office PowerPoint</Application>
  <PresentationFormat>Widescreen</PresentationFormat>
  <Paragraphs>200</Paragraphs>
  <Slides>47</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Calisto MT</vt:lpstr>
      <vt:lpstr>Times New Roman</vt:lpstr>
      <vt:lpstr>Wingdings</vt:lpstr>
      <vt:lpstr>Office Theme</vt:lpstr>
      <vt:lpstr>PowerPoint Presentation</vt:lpstr>
      <vt:lpstr>Crescent Title Offices</vt:lpstr>
      <vt:lpstr>BASIC REVIEW OF PROPERTY DISCLOSURE</vt:lpstr>
      <vt:lpstr>PowerPoint Presentation</vt:lpstr>
      <vt:lpstr>PowerPoint Presentation</vt:lpstr>
      <vt:lpstr>PowerPoint Presentation</vt:lpstr>
      <vt:lpstr>BEST PRACTICES</vt:lpstr>
      <vt:lpstr>KEY DEFINITIONS</vt:lpstr>
      <vt:lpstr>PowerPoint Presentation</vt:lpstr>
      <vt:lpstr>Key Definitions</vt:lpstr>
      <vt:lpstr>CASE STUDY REVIEW </vt:lpstr>
      <vt:lpstr>PowerPoint Presentation</vt:lpstr>
      <vt:lpstr>EXEMPTION FORM</vt:lpstr>
      <vt:lpstr>PowerPoint Presentation</vt:lpstr>
      <vt:lpstr>PowerPoint Presentation</vt:lpstr>
      <vt:lpstr>BEST PRACTICES</vt:lpstr>
      <vt:lpstr>SELLER ACKNOWLEDGEMENTS</vt:lpstr>
      <vt:lpstr>PowerPoint Presentation</vt:lpstr>
      <vt:lpstr>BEST PRACTICES</vt:lpstr>
      <vt:lpstr>PowerPoint Presentation</vt:lpstr>
      <vt:lpstr>BEST PRACTICES</vt:lpstr>
      <vt:lpstr>PowerPoint Presentation</vt:lpstr>
      <vt:lpstr>BEST PRACTICES</vt:lpstr>
      <vt:lpstr>PDD- SECTION 1</vt:lpstr>
      <vt:lpstr>PowerPoint Presentation</vt:lpstr>
      <vt:lpstr>PowerPoint Presentation</vt:lpstr>
      <vt:lpstr>BEST PRACTICES</vt:lpstr>
      <vt:lpstr>PowerPoint Presentation</vt:lpstr>
      <vt:lpstr>BEST PRACTICES</vt:lpstr>
      <vt:lpstr>PowerPoint Presentation</vt:lpstr>
      <vt:lpstr>BEST PRACTICES</vt:lpstr>
      <vt:lpstr>PDD – SECTION 3</vt:lpstr>
      <vt:lpstr>PowerPoint Presentation</vt:lpstr>
      <vt:lpstr>PDD – SECTION 4</vt:lpstr>
      <vt:lpstr>PowerPoint Presentation</vt:lpstr>
      <vt:lpstr>PowerPoint Presentation</vt:lpstr>
      <vt:lpstr>BEST PRACTICES</vt:lpstr>
      <vt:lpstr>PDD - SECTION 5</vt:lpstr>
      <vt:lpstr>PowerPoint Presentation</vt:lpstr>
      <vt:lpstr>PowerPoint Presentation</vt:lpstr>
      <vt:lpstr>PowerPoint Presentation</vt:lpstr>
      <vt:lpstr>BEST PRACTICES</vt:lpstr>
      <vt:lpstr>PowerPoint Presentation</vt:lpstr>
      <vt:lpstr>BEST PRACTICES</vt:lpstr>
      <vt:lpstr>PowerPoint Presentation</vt:lpstr>
      <vt:lpstr>BEST PRACTICES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Presents:</dc:title>
  <dc:creator>Lindsey Silva</dc:creator>
  <cp:lastModifiedBy>Stephanie Vallery Hoffmann</cp:lastModifiedBy>
  <cp:revision>99</cp:revision>
  <cp:lastPrinted>2023-02-15T16:00:58Z</cp:lastPrinted>
  <dcterms:created xsi:type="dcterms:W3CDTF">2021-10-14T19:59:47Z</dcterms:created>
  <dcterms:modified xsi:type="dcterms:W3CDTF">2024-07-10T14:36:04Z</dcterms:modified>
</cp:coreProperties>
</file>