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369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Instructor Notes:
Open with the title and introduce Origin Title LLC as the presenting vendor for this updated 2026 implementation version. The vendor certification number (EDU.9153-EDVN) appears on the first and last slides.
[Sources]
Source: Public Law 119-21, One Big Beautiful Bill Act, July 4, 2025.</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minutes
Instructor Notes:
Frame the presentation as a practical real-estate course, not a tax seminar. Explain that the course helps agents recognize tax-related transaction issues, communicate accurately, and refer clients to the proper professionals.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Instructor Notes:
This new definitions slide is placed early because several tax terms are unfamiliar to real estate agents. Move through it slowly. The definitions are working definitions for transaction awareness, not technical tax advice.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Instructor Notes:
This slide restores the explanatory slide requested: what the Act is, when it was enacted, and what it amended. The OBBBA modified and extended TCJA-era provisions that affect SALT, mortgage interest, investor incentives, estate planning, and energy credits.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Instructor Notes:
The course has been updated because the IRS has now issued implementation details. We are no longer only describing what the statute says; we are explaining how provisions are being implemented in 2026.</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Instructor Notes:
Explain why tax law belongs in real estate CE. The focus is not tax preparation; the focus is recognizing when a tax rule affects demand, seller pricing, investor competition, or transaction timing.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Instructor Notes:
Define SALT carefully. Use the 2026 number: $40,400. Explain that the cap is not a refund and does not apply automatically to every buyer. It matters only where the taxpayer itemizes and meets applicable limits.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Instructor Notes:
Add the 2026 point: mortgage insurance premiums are back in the deduction conversation. Define PMI as private mortgage insurance, usually paid by borrowers who put less than 20% down on a conventional loan.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Instructor Notes:
Explain LIHTC as a supply-side program. Developers receive credits and often sell them to investors to help finance construction or rehabilitation. New for 2026: OBBBA permanently increased each state's 9% LIHTC allocation by 12% and lowered the bond-financing threshold for 4% credit deals from 50% to 25% of project basis, both effective for property placed in service after 2025 — expect more affordable-housing deal activity this year.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Instructor Notes:
High-value clarification: real estate agents may hear investors say “I can write off the whole property.” That is usually wrong. Bonus depreciation generally applies to qualifying depreciable property, not the entire building.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Instructor Notes:
Keep this transaction-focused. The point is not to teach complete 1031 mechanics; it is to explain why investors may be motivated to buy or sell within certain timing windows. Timely OZ note: OBBBA made Opportunity Zones permanent with a new 10-year redesignation cycle. Governors began nominating new zones on July 1, 2026; the new map takes effect January 1, 2027 under stricter eligibility criteria, with the current map overlapping through the end of 2028. This is happening now and may change which New Orleans-area census tracts carry OZ benefits next year.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Instructor Notes:
Use the specific 2026 number: $15 million per individual. Explain that this is a federal estate/gift tax threshold, not a Louisiana succession rule.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Instructor Notes:
This slide should sound more definite than the original version. Several major residential credits have ended or have fixed termination dates. Be careful about saying a buyer will receive a tax credit.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Instructor Notes:
Federal tax policy can improve the economics of ownership, but it does not override local market fundamentals. Tie this to current New Orleans conditions: insurance, days on market, buyer leverage, and property condition.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Instructor Notes:
Define DTI. Explain that some deductions may affect tax liability and cash flow, but underwriting rules are separate. Agents should not tell clients what they qualify for based on tax deductions.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Instructor Notes:
Make the presentation current. New Orleans is not a runaway seller’s market. Buyers have leverage in some segments, and sellers still need realistic pricing.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9 minutes
Instructor Notes:
This slide is essential for CE approval. Stress that the course teaches issue-spotting and transaction awareness; it does not authorize agents to become tax advisors.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11 minutes
Instructor Notes:
Use this as an interactive section. Ask the audience to identify what the agent can say and what should be referred out.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Instructor Notes:
Close by inviting questions and reinforcing that the goal of the course is to help real estate agents understand and communicate the real-estate implications of the law without giving individualized tax advice.
[Sources]
Source: Course materials prepared for Origin Title LLC.</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solidFill>
            <a:prstDash val="solid"/>
          </a:ln>
        </p:spPr>
        <p:txBody>
          <a:bodyPr/>
          <a:lstStyle/>
          <a:p>
            <a:endParaRPr/>
          </a:p>
        </p:txBody>
      </p:sp>
      <p:sp>
        <p:nvSpPr>
          <p:cNvPr id="3" name="Shape 1"/>
          <p:cNvSpPr/>
          <p:nvPr/>
        </p:nvSpPr>
        <p:spPr>
          <a:xfrm>
            <a:off x="0" y="0"/>
            <a:ext cx="12191695" cy="384048"/>
          </a:xfrm>
          <a:prstGeom prst="rect">
            <a:avLst/>
          </a:prstGeom>
          <a:solidFill>
            <a:srgbClr val="071B5C"/>
          </a:solidFill>
          <a:ln w="12700">
            <a:solidFill>
              <a:srgbClr val="071B5C"/>
            </a:solidFill>
            <a:prstDash val="solid"/>
          </a:ln>
        </p:spPr>
        <p:txBody>
          <a:bodyPr/>
          <a:lstStyle/>
          <a:p>
            <a:endParaRPr/>
          </a:p>
        </p:txBody>
      </p:sp>
      <p:sp>
        <p:nvSpPr>
          <p:cNvPr id="4" name="Shape 2"/>
          <p:cNvSpPr/>
          <p:nvPr/>
        </p:nvSpPr>
        <p:spPr>
          <a:xfrm>
            <a:off x="0" y="6473952"/>
            <a:ext cx="12191695" cy="384048"/>
          </a:xfrm>
          <a:prstGeom prst="rect">
            <a:avLst/>
          </a:prstGeom>
          <a:solidFill>
            <a:srgbClr val="071B5C"/>
          </a:solidFill>
          <a:ln w="12700">
            <a:solidFill>
              <a:srgbClr val="071B5C"/>
            </a:solidFill>
            <a:prstDash val="solid"/>
          </a:ln>
        </p:spPr>
        <p:txBody>
          <a:bodyPr/>
          <a:lstStyle/>
          <a:p>
            <a:endParaRPr/>
          </a:p>
        </p:txBody>
      </p:sp>
      <p:sp>
        <p:nvSpPr>
          <p:cNvPr id="5" name="Text 3"/>
          <p:cNvSpPr/>
          <p:nvPr/>
        </p:nvSpPr>
        <p:spPr>
          <a:xfrm>
            <a:off x="658368" y="1078992"/>
            <a:ext cx="6766560" cy="1965960"/>
          </a:xfrm>
          <a:prstGeom prst="rect">
            <a:avLst/>
          </a:prstGeom>
          <a:noFill/>
          <a:ln/>
        </p:spPr>
        <p:txBody>
          <a:bodyPr wrap="square" lIns="0" tIns="0" rIns="0" bIns="0" rtlCol="0" anchor="ctr">
            <a:normAutofit/>
          </a:bodyPr>
          <a:lstStyle/>
          <a:p>
            <a:pPr marL="0" indent="0">
              <a:buNone/>
            </a:pPr>
            <a:r>
              <a:rPr lang="en-US" sz="3500" b="1" dirty="0">
                <a:solidFill>
                  <a:srgbClr val="071B5C"/>
                </a:solidFill>
                <a:latin typeface="Aptos Display" pitchFamily="34" charset="0"/>
                <a:ea typeface="Aptos Display" pitchFamily="34" charset="-122"/>
                <a:cs typeface="Aptos Display" pitchFamily="34" charset="-120"/>
              </a:rPr>
              <a:t>One Big Beautiful Bill</a:t>
            </a:r>
            <a:endParaRPr lang="en-US" sz="3500" dirty="0"/>
          </a:p>
          <a:p>
            <a:pPr marL="0" indent="0">
              <a:buNone/>
            </a:pPr>
            <a:r>
              <a:rPr lang="en-US" sz="3500" b="1" dirty="0">
                <a:solidFill>
                  <a:srgbClr val="071B5C"/>
                </a:solidFill>
                <a:latin typeface="Aptos Display" pitchFamily="34" charset="0"/>
                <a:ea typeface="Aptos Display" pitchFamily="34" charset="-122"/>
                <a:cs typeface="Aptos Display" pitchFamily="34" charset="-120"/>
              </a:rPr>
              <a:t>and the Impact on Buyers</a:t>
            </a:r>
            <a:endParaRPr lang="en-US" sz="3500" dirty="0"/>
          </a:p>
          <a:p>
            <a:pPr marL="0" indent="0">
              <a:buNone/>
            </a:pPr>
            <a:r>
              <a:rPr lang="en-US" sz="3500" b="1" dirty="0">
                <a:solidFill>
                  <a:srgbClr val="071B5C"/>
                </a:solidFill>
                <a:latin typeface="Aptos Display" pitchFamily="34" charset="0"/>
                <a:ea typeface="Aptos Display" pitchFamily="34" charset="-122"/>
                <a:cs typeface="Aptos Display" pitchFamily="34" charset="-120"/>
              </a:rPr>
              <a:t>and Sellers of Real Estate</a:t>
            </a:r>
            <a:endParaRPr lang="en-US" sz="3500" dirty="0"/>
          </a:p>
        </p:txBody>
      </p:sp>
      <p:sp>
        <p:nvSpPr>
          <p:cNvPr id="6" name="Text 4"/>
          <p:cNvSpPr/>
          <p:nvPr/>
        </p:nvSpPr>
        <p:spPr>
          <a:xfrm>
            <a:off x="713232" y="3218688"/>
            <a:ext cx="5303520" cy="274320"/>
          </a:xfrm>
          <a:prstGeom prst="rect">
            <a:avLst/>
          </a:prstGeom>
          <a:noFill/>
          <a:ln/>
        </p:spPr>
        <p:txBody>
          <a:bodyPr wrap="square" lIns="0" tIns="0" rIns="0" bIns="0" rtlCol="0" anchor="ctr"/>
          <a:lstStyle/>
          <a:p>
            <a:pPr marL="0" indent="0">
              <a:buNone/>
            </a:pPr>
            <a:r>
              <a:rPr lang="en-US" sz="1600" b="1" dirty="0">
                <a:solidFill>
                  <a:srgbClr val="E30016"/>
                </a:solidFill>
              </a:rPr>
              <a:t>Updated 2026 Implementation Version</a:t>
            </a:r>
            <a:endParaRPr lang="en-US" sz="1600" dirty="0"/>
          </a:p>
        </p:txBody>
      </p:sp>
      <p:sp>
        <p:nvSpPr>
          <p:cNvPr id="7" name="Text 5"/>
          <p:cNvSpPr/>
          <p:nvPr/>
        </p:nvSpPr>
        <p:spPr>
          <a:xfrm>
            <a:off x="713232" y="3566160"/>
            <a:ext cx="5212080" cy="256032"/>
          </a:xfrm>
          <a:prstGeom prst="rect">
            <a:avLst/>
          </a:prstGeom>
          <a:noFill/>
          <a:ln/>
        </p:spPr>
        <p:txBody>
          <a:bodyPr wrap="square" lIns="0" tIns="0" rIns="0" bIns="0" rtlCol="0" anchor="ctr"/>
          <a:lstStyle/>
          <a:p>
            <a:pPr marL="0" indent="0">
              <a:buNone/>
            </a:pPr>
            <a:r>
              <a:rPr lang="en-US" sz="1250" dirty="0">
                <a:solidFill>
                  <a:srgbClr val="4A4A4A"/>
                </a:solidFill>
              </a:rPr>
              <a:t>Louisiana Continuing Education Presentation</a:t>
            </a:r>
            <a:endParaRPr lang="en-US" sz="1250" dirty="0"/>
          </a:p>
        </p:txBody>
      </p:sp>
      <p:sp>
        <p:nvSpPr>
          <p:cNvPr id="8" name="Text 6"/>
          <p:cNvSpPr/>
          <p:nvPr/>
        </p:nvSpPr>
        <p:spPr>
          <a:xfrm>
            <a:off x="713232" y="3931920"/>
            <a:ext cx="3291840" cy="648706"/>
          </a:xfrm>
          <a:prstGeom prst="rect">
            <a:avLst/>
          </a:prstGeom>
          <a:noFill/>
          <a:ln/>
        </p:spPr>
        <p:txBody>
          <a:bodyPr wrap="square" lIns="0" tIns="0" rIns="0" bIns="0" rtlCol="0" anchor="ctr"/>
          <a:lstStyle/>
          <a:p>
            <a:pPr marL="0" indent="0" algn="l">
              <a:buNone/>
              <a:defRPr sz="1200" b="1">
                <a:solidFill>
                  <a:srgbClr val="0C1C5C"/>
                </a:solidFill>
              </a:defRPr>
            </a:pPr>
            <a:r>
              <a:rPr lang="en-US" dirty="0"/>
              <a:t>Provided by NOMAR #8970</a:t>
            </a:r>
            <a:endParaRPr dirty="0"/>
          </a:p>
        </p:txBody>
      </p:sp>
      <p:pic>
        <p:nvPicPr>
          <p:cNvPr id="9" name="Image 0" descr="/mnt/data/Origin-Tittle-LLC.jpg"/>
          <p:cNvPicPr>
            <a:picLocks noChangeAspect="1"/>
          </p:cNvPicPr>
          <p:nvPr/>
        </p:nvPicPr>
        <p:blipFill>
          <a:blip r:embed="rId3"/>
          <a:stretch>
            <a:fillRect/>
          </a:stretch>
        </p:blipFill>
        <p:spPr>
          <a:xfrm>
            <a:off x="8038223" y="1920240"/>
            <a:ext cx="2485873" cy="1920240"/>
          </a:xfrm>
          <a:prstGeom prst="rect">
            <a:avLst/>
          </a:prstGeom>
        </p:spPr>
      </p:pic>
      <p:sp>
        <p:nvSpPr>
          <p:cNvPr id="10" name="Text 7"/>
          <p:cNvSpPr/>
          <p:nvPr/>
        </p:nvSpPr>
        <p:spPr>
          <a:xfrm>
            <a:off x="7635240" y="4160520"/>
            <a:ext cx="3383280" cy="256032"/>
          </a:xfrm>
          <a:prstGeom prst="rect">
            <a:avLst/>
          </a:prstGeom>
          <a:noFill/>
          <a:ln/>
        </p:spPr>
        <p:txBody>
          <a:bodyPr wrap="square" lIns="0" tIns="0" rIns="0" bIns="0" rtlCol="0" anchor="ctr"/>
          <a:lstStyle/>
          <a:p>
            <a:pPr marL="0" indent="0" algn="ctr">
              <a:buNone/>
            </a:pPr>
            <a:r>
              <a:rPr lang="en-US" sz="1200" dirty="0">
                <a:solidFill>
                  <a:srgbClr val="4A4A4A"/>
                </a:solidFill>
              </a:rPr>
              <a:t>Presented by Origin Title LLC</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FOUNDATION</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Roadmap and Professional Boundaries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Real estate focus with tax-law guardrails</a:t>
            </a:r>
            <a:endParaRPr lang="en-US" sz="1050" dirty="0"/>
          </a:p>
        </p:txBody>
      </p:sp>
      <p:pic>
        <p:nvPicPr>
          <p:cNvPr id="6" name="Image 0" descr="/mnt/data/a_bright_slightly_warm_daytime_urban_residential.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a:bodyPr>
          <a:lstStyle/>
          <a:p>
            <a:pPr marL="0" indent="0">
              <a:buNone/>
            </a:pPr>
            <a:r>
              <a:rPr lang="en-US" sz="1520" dirty="0">
                <a:solidFill>
                  <a:srgbClr val="222222"/>
                </a:solidFill>
              </a:rPr>
              <a:t>Define the core terms needed to understand the Act.</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Explain what OBBBA is, when it was enacted, and what law it amended.</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Apply 2026 IRS implementation details to buyer and seller conversations.</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Keep the discussion factual; individual tax planning belongs to CPAs and attorneys.</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Real estate agents explain concepts; tax professionals give advice.</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2</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FOUNDATION</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Key Terms and Acronyms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Definitions you need before the tax discussion</a:t>
            </a:r>
            <a:endParaRPr lang="en-US" sz="1050" dirty="0"/>
          </a:p>
        </p:txBody>
      </p:sp>
      <p:sp>
        <p:nvSpPr>
          <p:cNvPr id="6" name="Shape 4"/>
          <p:cNvSpPr/>
          <p:nvPr/>
        </p:nvSpPr>
        <p:spPr>
          <a:xfrm>
            <a:off x="685800" y="160020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7" name="Shape 5"/>
          <p:cNvSpPr/>
          <p:nvPr/>
        </p:nvSpPr>
        <p:spPr>
          <a:xfrm>
            <a:off x="685800" y="1600200"/>
            <a:ext cx="82296" cy="987552"/>
          </a:xfrm>
          <a:prstGeom prst="rect">
            <a:avLst/>
          </a:prstGeom>
          <a:solidFill>
            <a:srgbClr val="071B5C"/>
          </a:solidFill>
          <a:ln w="12700">
            <a:solidFill>
              <a:srgbClr val="071B5C"/>
            </a:solidFill>
            <a:prstDash val="solid"/>
          </a:ln>
        </p:spPr>
        <p:txBody>
          <a:bodyPr/>
          <a:lstStyle/>
          <a:p>
            <a:endParaRPr lang="en-US"/>
          </a:p>
        </p:txBody>
      </p:sp>
      <p:sp>
        <p:nvSpPr>
          <p:cNvPr id="8" name="Text 6"/>
          <p:cNvSpPr/>
          <p:nvPr/>
        </p:nvSpPr>
        <p:spPr>
          <a:xfrm>
            <a:off x="886968" y="1764792"/>
            <a:ext cx="310896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OBBBA / OBBB</a:t>
            </a:r>
            <a:endParaRPr lang="en-US" sz="1300" dirty="0"/>
          </a:p>
        </p:txBody>
      </p:sp>
      <p:sp>
        <p:nvSpPr>
          <p:cNvPr id="9" name="Text 7"/>
          <p:cNvSpPr/>
          <p:nvPr/>
        </p:nvSpPr>
        <p:spPr>
          <a:xfrm>
            <a:off x="886968" y="2130552"/>
            <a:ext cx="3081528" cy="329184"/>
          </a:xfrm>
          <a:prstGeom prst="rect">
            <a:avLst/>
          </a:prstGeom>
          <a:noFill/>
          <a:ln/>
        </p:spPr>
        <p:txBody>
          <a:bodyPr wrap="square" lIns="254" tIns="254" rIns="254" bIns="254" rtlCol="0" anchor="t">
            <a:normAutofit fontScale="85000" lnSpcReduction="10000"/>
          </a:bodyPr>
          <a:lstStyle/>
          <a:p>
            <a:pPr marL="0" indent="0">
              <a:buNone/>
            </a:pPr>
            <a:r>
              <a:rPr lang="en-US" sz="1040" dirty="0">
                <a:solidFill>
                  <a:srgbClr val="4A4A4A"/>
                </a:solidFill>
              </a:rPr>
              <a:t>One Big Beautiful Bill Act. Federal tax legislation enacted July 4, 2025, that amended and extended several TCJA provisions.</a:t>
            </a:r>
            <a:endParaRPr lang="en-US" sz="1040" dirty="0"/>
          </a:p>
        </p:txBody>
      </p:sp>
      <p:sp>
        <p:nvSpPr>
          <p:cNvPr id="10" name="Shape 8"/>
          <p:cNvSpPr/>
          <p:nvPr/>
        </p:nvSpPr>
        <p:spPr>
          <a:xfrm>
            <a:off x="4389120" y="160020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1" name="Shape 9"/>
          <p:cNvSpPr/>
          <p:nvPr/>
        </p:nvSpPr>
        <p:spPr>
          <a:xfrm>
            <a:off x="4389120" y="1600200"/>
            <a:ext cx="82296" cy="987552"/>
          </a:xfrm>
          <a:prstGeom prst="rect">
            <a:avLst/>
          </a:prstGeom>
          <a:solidFill>
            <a:srgbClr val="071B5C"/>
          </a:solidFill>
          <a:ln w="12700">
            <a:solidFill>
              <a:srgbClr val="071B5C"/>
            </a:solidFill>
            <a:prstDash val="solid"/>
          </a:ln>
        </p:spPr>
        <p:txBody>
          <a:bodyPr/>
          <a:lstStyle/>
          <a:p>
            <a:endParaRPr lang="en-US"/>
          </a:p>
        </p:txBody>
      </p:sp>
      <p:sp>
        <p:nvSpPr>
          <p:cNvPr id="12" name="Text 10"/>
          <p:cNvSpPr/>
          <p:nvPr/>
        </p:nvSpPr>
        <p:spPr>
          <a:xfrm>
            <a:off x="4590288" y="1764792"/>
            <a:ext cx="310896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TCJA</a:t>
            </a:r>
            <a:endParaRPr lang="en-US" sz="1300" dirty="0"/>
          </a:p>
        </p:txBody>
      </p:sp>
      <p:sp>
        <p:nvSpPr>
          <p:cNvPr id="13" name="Text 11"/>
          <p:cNvSpPr/>
          <p:nvPr/>
        </p:nvSpPr>
        <p:spPr>
          <a:xfrm>
            <a:off x="4590288" y="2130552"/>
            <a:ext cx="3081528" cy="329184"/>
          </a:xfrm>
          <a:prstGeom prst="rect">
            <a:avLst/>
          </a:prstGeom>
          <a:noFill/>
          <a:ln/>
        </p:spPr>
        <p:txBody>
          <a:bodyPr wrap="square" lIns="254" tIns="254" rIns="254" bIns="254" rtlCol="0" anchor="t">
            <a:normAutofit fontScale="92500"/>
          </a:bodyPr>
          <a:lstStyle/>
          <a:p>
            <a:pPr marL="0" indent="0">
              <a:buNone/>
            </a:pPr>
            <a:r>
              <a:rPr lang="en-US" sz="1040" dirty="0">
                <a:solidFill>
                  <a:srgbClr val="4A4A4A"/>
                </a:solidFill>
              </a:rPr>
              <a:t>Tax Cuts and Jobs Act of 2017. The prior federal tax law that created or changed many rules OBBBA modified.</a:t>
            </a:r>
            <a:endParaRPr lang="en-US" sz="1040" dirty="0"/>
          </a:p>
        </p:txBody>
      </p:sp>
      <p:sp>
        <p:nvSpPr>
          <p:cNvPr id="14" name="Shape 12"/>
          <p:cNvSpPr/>
          <p:nvPr/>
        </p:nvSpPr>
        <p:spPr>
          <a:xfrm>
            <a:off x="8092440" y="160020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5" name="Shape 13"/>
          <p:cNvSpPr/>
          <p:nvPr/>
        </p:nvSpPr>
        <p:spPr>
          <a:xfrm>
            <a:off x="8092440" y="1600200"/>
            <a:ext cx="82296" cy="987552"/>
          </a:xfrm>
          <a:prstGeom prst="rect">
            <a:avLst/>
          </a:prstGeom>
          <a:solidFill>
            <a:srgbClr val="E30016"/>
          </a:solidFill>
          <a:ln w="12700">
            <a:solidFill>
              <a:srgbClr val="E30016"/>
            </a:solidFill>
            <a:prstDash val="solid"/>
          </a:ln>
        </p:spPr>
        <p:txBody>
          <a:bodyPr/>
          <a:lstStyle/>
          <a:p>
            <a:endParaRPr lang="en-US"/>
          </a:p>
        </p:txBody>
      </p:sp>
      <p:sp>
        <p:nvSpPr>
          <p:cNvPr id="16" name="Text 14"/>
          <p:cNvSpPr/>
          <p:nvPr/>
        </p:nvSpPr>
        <p:spPr>
          <a:xfrm>
            <a:off x="8293608" y="1764792"/>
            <a:ext cx="310896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SALT</a:t>
            </a:r>
            <a:endParaRPr lang="en-US" sz="1300" dirty="0"/>
          </a:p>
        </p:txBody>
      </p:sp>
      <p:sp>
        <p:nvSpPr>
          <p:cNvPr id="17" name="Text 15"/>
          <p:cNvSpPr/>
          <p:nvPr/>
        </p:nvSpPr>
        <p:spPr>
          <a:xfrm>
            <a:off x="8293608" y="2130552"/>
            <a:ext cx="3081528" cy="329184"/>
          </a:xfrm>
          <a:prstGeom prst="rect">
            <a:avLst/>
          </a:prstGeom>
          <a:noFill/>
          <a:ln/>
        </p:spPr>
        <p:txBody>
          <a:bodyPr wrap="square" lIns="254" tIns="254" rIns="254" bIns="254" rtlCol="0" anchor="t">
            <a:normAutofit fontScale="77500" lnSpcReduction="20000"/>
          </a:bodyPr>
          <a:lstStyle/>
          <a:p>
            <a:pPr marL="0" indent="0">
              <a:buNone/>
            </a:pPr>
            <a:r>
              <a:rPr lang="en-US" sz="1040" dirty="0">
                <a:solidFill>
                  <a:srgbClr val="4A4A4A"/>
                </a:solidFill>
              </a:rPr>
              <a:t>State and Local Taxes. Includes state/local income taxes, sales taxes, and property taxes subject to federal itemized deduction rules.</a:t>
            </a:r>
            <a:endParaRPr lang="en-US" sz="1040" dirty="0"/>
          </a:p>
        </p:txBody>
      </p:sp>
      <p:sp>
        <p:nvSpPr>
          <p:cNvPr id="18" name="Shape 16"/>
          <p:cNvSpPr/>
          <p:nvPr/>
        </p:nvSpPr>
        <p:spPr>
          <a:xfrm>
            <a:off x="685800" y="288036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9" name="Shape 17"/>
          <p:cNvSpPr/>
          <p:nvPr/>
        </p:nvSpPr>
        <p:spPr>
          <a:xfrm>
            <a:off x="685800" y="2880360"/>
            <a:ext cx="82296" cy="987552"/>
          </a:xfrm>
          <a:prstGeom prst="rect">
            <a:avLst/>
          </a:prstGeom>
          <a:solidFill>
            <a:srgbClr val="E30016"/>
          </a:solidFill>
          <a:ln w="12700">
            <a:solidFill>
              <a:srgbClr val="E30016"/>
            </a:solidFill>
            <a:prstDash val="solid"/>
          </a:ln>
        </p:spPr>
        <p:txBody>
          <a:bodyPr/>
          <a:lstStyle/>
          <a:p>
            <a:endParaRPr lang="en-US"/>
          </a:p>
        </p:txBody>
      </p:sp>
      <p:sp>
        <p:nvSpPr>
          <p:cNvPr id="20" name="Text 18"/>
          <p:cNvSpPr/>
          <p:nvPr/>
        </p:nvSpPr>
        <p:spPr>
          <a:xfrm>
            <a:off x="886968" y="3044952"/>
            <a:ext cx="310896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MAGI</a:t>
            </a:r>
            <a:endParaRPr lang="en-US" sz="1300" dirty="0"/>
          </a:p>
        </p:txBody>
      </p:sp>
      <p:sp>
        <p:nvSpPr>
          <p:cNvPr id="21" name="Text 19"/>
          <p:cNvSpPr/>
          <p:nvPr/>
        </p:nvSpPr>
        <p:spPr>
          <a:xfrm>
            <a:off x="886968" y="3410712"/>
            <a:ext cx="3081528" cy="329184"/>
          </a:xfrm>
          <a:prstGeom prst="rect">
            <a:avLst/>
          </a:prstGeom>
          <a:noFill/>
          <a:ln/>
        </p:spPr>
        <p:txBody>
          <a:bodyPr wrap="square" lIns="254" tIns="254" rIns="254" bIns="254" rtlCol="0" anchor="t">
            <a:normAutofit fontScale="92500"/>
          </a:bodyPr>
          <a:lstStyle/>
          <a:p>
            <a:pPr marL="0" indent="0">
              <a:buNone/>
            </a:pPr>
            <a:r>
              <a:rPr lang="en-US" sz="1040" dirty="0">
                <a:solidFill>
                  <a:srgbClr val="4A4A4A"/>
                </a:solidFill>
              </a:rPr>
              <a:t>Modified Adjusted Gross Income. A federal tax measure used for phase-outs, including the expanded SALT cap.</a:t>
            </a:r>
            <a:endParaRPr lang="en-US" sz="1040" dirty="0"/>
          </a:p>
        </p:txBody>
      </p:sp>
      <p:sp>
        <p:nvSpPr>
          <p:cNvPr id="22" name="Shape 20"/>
          <p:cNvSpPr/>
          <p:nvPr/>
        </p:nvSpPr>
        <p:spPr>
          <a:xfrm>
            <a:off x="4389120" y="288036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3" name="Shape 21"/>
          <p:cNvSpPr/>
          <p:nvPr/>
        </p:nvSpPr>
        <p:spPr>
          <a:xfrm>
            <a:off x="4389120" y="2880360"/>
            <a:ext cx="82296" cy="987552"/>
          </a:xfrm>
          <a:prstGeom prst="rect">
            <a:avLst/>
          </a:prstGeom>
          <a:solidFill>
            <a:srgbClr val="1F8A70"/>
          </a:solidFill>
          <a:ln w="12700">
            <a:solidFill>
              <a:srgbClr val="1F8A70"/>
            </a:solidFill>
            <a:prstDash val="solid"/>
          </a:ln>
        </p:spPr>
        <p:txBody>
          <a:bodyPr/>
          <a:lstStyle/>
          <a:p>
            <a:endParaRPr lang="en-US"/>
          </a:p>
        </p:txBody>
      </p:sp>
      <p:sp>
        <p:nvSpPr>
          <p:cNvPr id="24" name="Text 22"/>
          <p:cNvSpPr/>
          <p:nvPr/>
        </p:nvSpPr>
        <p:spPr>
          <a:xfrm>
            <a:off x="4590288" y="3044952"/>
            <a:ext cx="3108960" cy="228600"/>
          </a:xfrm>
          <a:prstGeom prst="rect">
            <a:avLst/>
          </a:prstGeom>
          <a:noFill/>
          <a:ln/>
        </p:spPr>
        <p:txBody>
          <a:bodyPr wrap="square" lIns="0" tIns="0" rIns="0" bIns="0" rtlCol="0" anchor="ctr">
            <a:normAutofit/>
          </a:bodyPr>
          <a:lstStyle/>
          <a:p>
            <a:pPr marL="0" indent="0">
              <a:buNone/>
            </a:pPr>
            <a:r>
              <a:rPr lang="en-US" sz="1300" b="1" dirty="0">
                <a:solidFill>
                  <a:srgbClr val="1F8A70"/>
                </a:solidFill>
              </a:rPr>
              <a:t>MID / PMI</a:t>
            </a:r>
            <a:endParaRPr lang="en-US" sz="1300" dirty="0"/>
          </a:p>
        </p:txBody>
      </p:sp>
      <p:sp>
        <p:nvSpPr>
          <p:cNvPr id="25" name="Text 23"/>
          <p:cNvSpPr/>
          <p:nvPr/>
        </p:nvSpPr>
        <p:spPr>
          <a:xfrm>
            <a:off x="4590288" y="3410712"/>
            <a:ext cx="3081528" cy="329184"/>
          </a:xfrm>
          <a:prstGeom prst="rect">
            <a:avLst/>
          </a:prstGeom>
          <a:noFill/>
          <a:ln/>
        </p:spPr>
        <p:txBody>
          <a:bodyPr wrap="square" lIns="254" tIns="254" rIns="254" bIns="254" rtlCol="0" anchor="t">
            <a:normAutofit fontScale="85000" lnSpcReduction="10000"/>
          </a:bodyPr>
          <a:lstStyle/>
          <a:p>
            <a:pPr marL="0" indent="0">
              <a:buNone/>
            </a:pPr>
            <a:r>
              <a:rPr lang="en-US" sz="1040" dirty="0">
                <a:solidFill>
                  <a:srgbClr val="4A4A4A"/>
                </a:solidFill>
              </a:rPr>
              <a:t>Mortgage Interest Deduction and Private Mortgage Insurance. Both can affect itemized deductions for some buyers.</a:t>
            </a:r>
            <a:endParaRPr lang="en-US" sz="1040" dirty="0"/>
          </a:p>
        </p:txBody>
      </p:sp>
      <p:sp>
        <p:nvSpPr>
          <p:cNvPr id="26" name="Shape 24"/>
          <p:cNvSpPr/>
          <p:nvPr/>
        </p:nvSpPr>
        <p:spPr>
          <a:xfrm>
            <a:off x="8092440" y="288036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7" name="Shape 25"/>
          <p:cNvSpPr/>
          <p:nvPr/>
        </p:nvSpPr>
        <p:spPr>
          <a:xfrm>
            <a:off x="8092440" y="2880360"/>
            <a:ext cx="82296" cy="987552"/>
          </a:xfrm>
          <a:prstGeom prst="rect">
            <a:avLst/>
          </a:prstGeom>
          <a:solidFill>
            <a:srgbClr val="1F8A70"/>
          </a:solidFill>
          <a:ln w="12700">
            <a:solidFill>
              <a:srgbClr val="1F8A70"/>
            </a:solidFill>
            <a:prstDash val="solid"/>
          </a:ln>
        </p:spPr>
        <p:txBody>
          <a:bodyPr/>
          <a:lstStyle/>
          <a:p>
            <a:endParaRPr lang="en-US"/>
          </a:p>
        </p:txBody>
      </p:sp>
      <p:sp>
        <p:nvSpPr>
          <p:cNvPr id="28" name="Text 26"/>
          <p:cNvSpPr/>
          <p:nvPr/>
        </p:nvSpPr>
        <p:spPr>
          <a:xfrm>
            <a:off x="8293608" y="3044952"/>
            <a:ext cx="3108960" cy="228600"/>
          </a:xfrm>
          <a:prstGeom prst="rect">
            <a:avLst/>
          </a:prstGeom>
          <a:noFill/>
          <a:ln/>
        </p:spPr>
        <p:txBody>
          <a:bodyPr wrap="square" lIns="0" tIns="0" rIns="0" bIns="0" rtlCol="0" anchor="ctr">
            <a:normAutofit/>
          </a:bodyPr>
          <a:lstStyle/>
          <a:p>
            <a:pPr marL="0" indent="0">
              <a:buNone/>
            </a:pPr>
            <a:r>
              <a:rPr lang="en-US" sz="1300" b="1" dirty="0">
                <a:solidFill>
                  <a:srgbClr val="1F8A70"/>
                </a:solidFill>
              </a:rPr>
              <a:t>LIHTC / OZ</a:t>
            </a:r>
            <a:endParaRPr lang="en-US" sz="1300" dirty="0"/>
          </a:p>
        </p:txBody>
      </p:sp>
      <p:sp>
        <p:nvSpPr>
          <p:cNvPr id="29" name="Text 27"/>
          <p:cNvSpPr/>
          <p:nvPr/>
        </p:nvSpPr>
        <p:spPr>
          <a:xfrm>
            <a:off x="8293608" y="3410712"/>
            <a:ext cx="3081528" cy="329184"/>
          </a:xfrm>
          <a:prstGeom prst="rect">
            <a:avLst/>
          </a:prstGeom>
          <a:noFill/>
          <a:ln/>
        </p:spPr>
        <p:txBody>
          <a:bodyPr wrap="square" lIns="254" tIns="254" rIns="254" bIns="254" rtlCol="0" anchor="t">
            <a:normAutofit fontScale="77500" lnSpcReduction="20000"/>
          </a:bodyPr>
          <a:lstStyle/>
          <a:p>
            <a:pPr marL="0" indent="0">
              <a:buNone/>
            </a:pPr>
            <a:r>
              <a:rPr lang="en-US" sz="1040" dirty="0">
                <a:solidFill>
                  <a:srgbClr val="4A4A4A"/>
                </a:solidFill>
              </a:rPr>
              <a:t>Low-Income Housing Tax Credit and Opportunity Zones. Programs that can influence housing supply and investment demand.</a:t>
            </a:r>
            <a:endParaRPr lang="en-US" sz="1040" dirty="0"/>
          </a:p>
        </p:txBody>
      </p:sp>
      <p:sp>
        <p:nvSpPr>
          <p:cNvPr id="30" name="Shape 28"/>
          <p:cNvSpPr/>
          <p:nvPr/>
        </p:nvSpPr>
        <p:spPr>
          <a:xfrm>
            <a:off x="685800" y="416052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31" name="Shape 29"/>
          <p:cNvSpPr/>
          <p:nvPr/>
        </p:nvSpPr>
        <p:spPr>
          <a:xfrm>
            <a:off x="685800" y="4160520"/>
            <a:ext cx="82296" cy="987552"/>
          </a:xfrm>
          <a:prstGeom prst="rect">
            <a:avLst/>
          </a:prstGeom>
          <a:solidFill>
            <a:srgbClr val="071B5C"/>
          </a:solidFill>
          <a:ln w="12700">
            <a:solidFill>
              <a:srgbClr val="071B5C"/>
            </a:solidFill>
            <a:prstDash val="solid"/>
          </a:ln>
        </p:spPr>
        <p:txBody>
          <a:bodyPr/>
          <a:lstStyle/>
          <a:p>
            <a:endParaRPr lang="en-US"/>
          </a:p>
        </p:txBody>
      </p:sp>
      <p:sp>
        <p:nvSpPr>
          <p:cNvPr id="32" name="Text 30"/>
          <p:cNvSpPr/>
          <p:nvPr/>
        </p:nvSpPr>
        <p:spPr>
          <a:xfrm>
            <a:off x="886968" y="4325112"/>
            <a:ext cx="310896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1031 Exchange</a:t>
            </a:r>
            <a:endParaRPr lang="en-US" sz="1300" dirty="0"/>
          </a:p>
        </p:txBody>
      </p:sp>
      <p:sp>
        <p:nvSpPr>
          <p:cNvPr id="33" name="Text 31"/>
          <p:cNvSpPr/>
          <p:nvPr/>
        </p:nvSpPr>
        <p:spPr>
          <a:xfrm>
            <a:off x="886968" y="4690872"/>
            <a:ext cx="3081528" cy="329184"/>
          </a:xfrm>
          <a:prstGeom prst="rect">
            <a:avLst/>
          </a:prstGeom>
          <a:noFill/>
          <a:ln/>
        </p:spPr>
        <p:txBody>
          <a:bodyPr wrap="square" lIns="254" tIns="254" rIns="254" bIns="254" rtlCol="0" anchor="t">
            <a:normAutofit fontScale="85000" lnSpcReduction="10000"/>
          </a:bodyPr>
          <a:lstStyle/>
          <a:p>
            <a:pPr marL="0" indent="0">
              <a:buNone/>
            </a:pPr>
            <a:r>
              <a:rPr lang="en-US" sz="1040" dirty="0">
                <a:solidFill>
                  <a:srgbClr val="4A4A4A"/>
                </a:solidFill>
              </a:rPr>
              <a:t>A like-kind exchange rule that allows qualifying real-estate investors to defer capital-gains tax when reinvesting.</a:t>
            </a:r>
            <a:endParaRPr lang="en-US" sz="1040" dirty="0"/>
          </a:p>
        </p:txBody>
      </p:sp>
      <p:sp>
        <p:nvSpPr>
          <p:cNvPr id="34" name="Shape 32"/>
          <p:cNvSpPr/>
          <p:nvPr/>
        </p:nvSpPr>
        <p:spPr>
          <a:xfrm>
            <a:off x="4389120" y="416052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35" name="Shape 33"/>
          <p:cNvSpPr/>
          <p:nvPr/>
        </p:nvSpPr>
        <p:spPr>
          <a:xfrm>
            <a:off x="4389120" y="4160520"/>
            <a:ext cx="82296" cy="987552"/>
          </a:xfrm>
          <a:prstGeom prst="rect">
            <a:avLst/>
          </a:prstGeom>
          <a:solidFill>
            <a:srgbClr val="E30016"/>
          </a:solidFill>
          <a:ln w="12700">
            <a:solidFill>
              <a:srgbClr val="E30016"/>
            </a:solidFill>
            <a:prstDash val="solid"/>
          </a:ln>
        </p:spPr>
        <p:txBody>
          <a:bodyPr/>
          <a:lstStyle/>
          <a:p>
            <a:endParaRPr lang="en-US"/>
          </a:p>
        </p:txBody>
      </p:sp>
      <p:sp>
        <p:nvSpPr>
          <p:cNvPr id="36" name="Text 34"/>
          <p:cNvSpPr/>
          <p:nvPr/>
        </p:nvSpPr>
        <p:spPr>
          <a:xfrm>
            <a:off x="4590288" y="4325112"/>
            <a:ext cx="310896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Depreciation</a:t>
            </a:r>
            <a:endParaRPr lang="en-US" sz="1300" dirty="0"/>
          </a:p>
        </p:txBody>
      </p:sp>
      <p:sp>
        <p:nvSpPr>
          <p:cNvPr id="37" name="Text 35"/>
          <p:cNvSpPr/>
          <p:nvPr/>
        </p:nvSpPr>
        <p:spPr>
          <a:xfrm>
            <a:off x="4590288" y="4690872"/>
            <a:ext cx="3081528" cy="329184"/>
          </a:xfrm>
          <a:prstGeom prst="rect">
            <a:avLst/>
          </a:prstGeom>
          <a:noFill/>
          <a:ln/>
        </p:spPr>
        <p:txBody>
          <a:bodyPr wrap="square" lIns="254" tIns="254" rIns="254" bIns="254" rtlCol="0" anchor="t">
            <a:normAutofit fontScale="77500" lnSpcReduction="20000"/>
          </a:bodyPr>
          <a:lstStyle/>
          <a:p>
            <a:pPr marL="0" indent="0">
              <a:buNone/>
            </a:pPr>
            <a:r>
              <a:rPr lang="en-US" sz="1040" dirty="0">
                <a:solidFill>
                  <a:srgbClr val="4A4A4A"/>
                </a:solidFill>
              </a:rPr>
              <a:t>A tax method for deducting investment property costs over time. 100% bonus depreciation does not mean the whole building is immediately deductible.</a:t>
            </a:r>
            <a:endParaRPr lang="en-US" sz="1040" dirty="0"/>
          </a:p>
        </p:txBody>
      </p:sp>
      <p:sp>
        <p:nvSpPr>
          <p:cNvPr id="38" name="Shape 36"/>
          <p:cNvSpPr/>
          <p:nvPr/>
        </p:nvSpPr>
        <p:spPr>
          <a:xfrm>
            <a:off x="8092440" y="4160520"/>
            <a:ext cx="342900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39" name="Shape 37"/>
          <p:cNvSpPr/>
          <p:nvPr/>
        </p:nvSpPr>
        <p:spPr>
          <a:xfrm>
            <a:off x="8092440" y="4160520"/>
            <a:ext cx="82296" cy="987552"/>
          </a:xfrm>
          <a:prstGeom prst="rect">
            <a:avLst/>
          </a:prstGeom>
          <a:solidFill>
            <a:srgbClr val="071B5C"/>
          </a:solidFill>
          <a:ln w="12700">
            <a:solidFill>
              <a:srgbClr val="071B5C"/>
            </a:solidFill>
            <a:prstDash val="solid"/>
          </a:ln>
        </p:spPr>
        <p:txBody>
          <a:bodyPr/>
          <a:lstStyle/>
          <a:p>
            <a:endParaRPr lang="en-US"/>
          </a:p>
        </p:txBody>
      </p:sp>
      <p:sp>
        <p:nvSpPr>
          <p:cNvPr id="40" name="Text 38"/>
          <p:cNvSpPr/>
          <p:nvPr/>
        </p:nvSpPr>
        <p:spPr>
          <a:xfrm>
            <a:off x="8293608" y="4325112"/>
            <a:ext cx="310896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DTI</a:t>
            </a:r>
            <a:endParaRPr lang="en-US" sz="1300" dirty="0"/>
          </a:p>
        </p:txBody>
      </p:sp>
      <p:sp>
        <p:nvSpPr>
          <p:cNvPr id="41" name="Text 39"/>
          <p:cNvSpPr/>
          <p:nvPr/>
        </p:nvSpPr>
        <p:spPr>
          <a:xfrm>
            <a:off x="8293608" y="4690872"/>
            <a:ext cx="3081528" cy="329184"/>
          </a:xfrm>
          <a:prstGeom prst="rect">
            <a:avLst/>
          </a:prstGeom>
          <a:noFill/>
          <a:ln/>
        </p:spPr>
        <p:txBody>
          <a:bodyPr wrap="square" lIns="254" tIns="254" rIns="254" bIns="254" rtlCol="0" anchor="t">
            <a:normAutofit fontScale="77500" lnSpcReduction="20000"/>
          </a:bodyPr>
          <a:lstStyle/>
          <a:p>
            <a:pPr marL="0" indent="0">
              <a:buNone/>
            </a:pPr>
            <a:r>
              <a:rPr lang="en-US" sz="1040" dirty="0">
                <a:solidFill>
                  <a:srgbClr val="4A4A4A"/>
                </a:solidFill>
              </a:rPr>
              <a:t>Debt-to-Income ratio. A lender measurement of monthly debt payments compared to income; agents should not calculate tax impacts.</a:t>
            </a:r>
            <a:endParaRPr lang="en-US" sz="1040" dirty="0"/>
          </a:p>
        </p:txBody>
      </p:sp>
      <p:sp>
        <p:nvSpPr>
          <p:cNvPr id="42" name="Shape 40"/>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43" name="Text 41"/>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44" name="Text 42"/>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3</a:t>
            </a:r>
            <a:endParaRPr lang="en-US" sz="750" dirty="0"/>
          </a:p>
        </p:txBody>
      </p:sp>
      <p:pic>
        <p:nvPicPr>
          <p:cNvPr id="45" name="Image 0" descr="/mnt/data/Origin-Tittle-LLC.jpg"/>
          <p:cNvPicPr>
            <a:picLocks noChangeAspect="1"/>
          </p:cNvPicPr>
          <p:nvPr/>
        </p:nvPicPr>
        <p:blipFill>
          <a:blip r:embed="rId3"/>
          <a:stretch>
            <a:fillRect/>
          </a:stretch>
        </p:blipFill>
        <p:spPr>
          <a:xfrm>
            <a:off x="10820756" y="6272784"/>
            <a:ext cx="532687" cy="4114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FOUNDATION</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What Is the OBBBA?</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Enacted July 4, 2025; amended and extended major TCJA tax provisions</a:t>
            </a:r>
            <a:endParaRPr lang="en-US" sz="1050" dirty="0"/>
          </a:p>
        </p:txBody>
      </p:sp>
      <p:pic>
        <p:nvPicPr>
          <p:cNvPr id="6" name="Image 0" descr="/mnt/data/a_bright_softly_lit_office_meeting_scene_viewed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The One Big Beautiful Bill Act is federal tax legislation enacted as Public Law 119-21 on July 4, 2025.</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It amended and extended key parts of the 2017 Tax Cuts and Jobs Act (TCJA).</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For real estate, the law matters because it affects affordability, ownership costs, investment incentives, and timing.</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The course focuses on buyer and seller impacts—not individualized tax planning.</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The law moved from enactment in 2025 to implementation in 2026.</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4</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2026 UPDATE</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2026 Implementation Update</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What changed since this course was first drafted</a:t>
            </a:r>
            <a:endParaRPr lang="en-US" sz="1050" dirty="0"/>
          </a:p>
        </p:txBody>
      </p:sp>
      <p:sp>
        <p:nvSpPr>
          <p:cNvPr id="6" name="Shape 4"/>
          <p:cNvSpPr/>
          <p:nvPr/>
        </p:nvSpPr>
        <p:spPr>
          <a:xfrm>
            <a:off x="685800" y="1627632"/>
            <a:ext cx="2651760" cy="1234440"/>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7" name="Shape 5"/>
          <p:cNvSpPr/>
          <p:nvPr/>
        </p:nvSpPr>
        <p:spPr>
          <a:xfrm>
            <a:off x="685800" y="1627632"/>
            <a:ext cx="82296" cy="1234440"/>
          </a:xfrm>
          <a:prstGeom prst="rect">
            <a:avLst/>
          </a:prstGeom>
          <a:solidFill>
            <a:srgbClr val="E30016"/>
          </a:solidFill>
          <a:ln w="12700">
            <a:solidFill>
              <a:srgbClr val="E30016"/>
            </a:solidFill>
            <a:prstDash val="solid"/>
          </a:ln>
        </p:spPr>
        <p:txBody>
          <a:bodyPr/>
          <a:lstStyle/>
          <a:p>
            <a:endParaRPr lang="en-US"/>
          </a:p>
        </p:txBody>
      </p:sp>
      <p:sp>
        <p:nvSpPr>
          <p:cNvPr id="8" name="Text 6"/>
          <p:cNvSpPr/>
          <p:nvPr/>
        </p:nvSpPr>
        <p:spPr>
          <a:xfrm>
            <a:off x="886968" y="1792224"/>
            <a:ext cx="233172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SALT Cap</a:t>
            </a:r>
            <a:endParaRPr lang="en-US" sz="1300" dirty="0"/>
          </a:p>
        </p:txBody>
      </p:sp>
      <p:sp>
        <p:nvSpPr>
          <p:cNvPr id="9" name="Text 7"/>
          <p:cNvSpPr/>
          <p:nvPr/>
        </p:nvSpPr>
        <p:spPr>
          <a:xfrm>
            <a:off x="886968" y="2157984"/>
            <a:ext cx="2304288" cy="576072"/>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2026 cap is $40,400 for most filers, with phase-down beginning at $505,000 MAGI.</a:t>
            </a:r>
            <a:endParaRPr lang="en-US" sz="1040" dirty="0"/>
          </a:p>
        </p:txBody>
      </p:sp>
      <p:sp>
        <p:nvSpPr>
          <p:cNvPr id="10" name="Shape 8"/>
          <p:cNvSpPr/>
          <p:nvPr/>
        </p:nvSpPr>
        <p:spPr>
          <a:xfrm>
            <a:off x="3611880" y="1627632"/>
            <a:ext cx="2651760" cy="1234440"/>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1" name="Shape 9"/>
          <p:cNvSpPr/>
          <p:nvPr/>
        </p:nvSpPr>
        <p:spPr>
          <a:xfrm>
            <a:off x="3611880" y="1627632"/>
            <a:ext cx="82296" cy="1234440"/>
          </a:xfrm>
          <a:prstGeom prst="rect">
            <a:avLst/>
          </a:prstGeom>
          <a:solidFill>
            <a:srgbClr val="071B5C"/>
          </a:solidFill>
          <a:ln w="12700">
            <a:solidFill>
              <a:srgbClr val="071B5C"/>
            </a:solidFill>
            <a:prstDash val="solid"/>
          </a:ln>
        </p:spPr>
        <p:txBody>
          <a:bodyPr/>
          <a:lstStyle/>
          <a:p>
            <a:endParaRPr lang="en-US"/>
          </a:p>
        </p:txBody>
      </p:sp>
      <p:sp>
        <p:nvSpPr>
          <p:cNvPr id="12" name="Text 10"/>
          <p:cNvSpPr/>
          <p:nvPr/>
        </p:nvSpPr>
        <p:spPr>
          <a:xfrm>
            <a:off x="3813048" y="1792224"/>
            <a:ext cx="233172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Mortgage Insurance</a:t>
            </a:r>
            <a:endParaRPr lang="en-US" sz="1300" dirty="0"/>
          </a:p>
        </p:txBody>
      </p:sp>
      <p:sp>
        <p:nvSpPr>
          <p:cNvPr id="13" name="Text 11"/>
          <p:cNvSpPr/>
          <p:nvPr/>
        </p:nvSpPr>
        <p:spPr>
          <a:xfrm>
            <a:off x="3813048" y="2157984"/>
            <a:ext cx="2304288" cy="576072"/>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Qualified mortgage insurance premiums are again included in 2026 itemized-deduction inputs, subject to limits.</a:t>
            </a:r>
            <a:endParaRPr lang="en-US" sz="1040" dirty="0"/>
          </a:p>
        </p:txBody>
      </p:sp>
      <p:sp>
        <p:nvSpPr>
          <p:cNvPr id="14" name="Shape 12"/>
          <p:cNvSpPr/>
          <p:nvPr/>
        </p:nvSpPr>
        <p:spPr>
          <a:xfrm>
            <a:off x="6537960" y="1627632"/>
            <a:ext cx="2651760" cy="1234440"/>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5" name="Shape 13"/>
          <p:cNvSpPr/>
          <p:nvPr/>
        </p:nvSpPr>
        <p:spPr>
          <a:xfrm>
            <a:off x="6537960" y="1627632"/>
            <a:ext cx="82296" cy="1234440"/>
          </a:xfrm>
          <a:prstGeom prst="rect">
            <a:avLst/>
          </a:prstGeom>
          <a:solidFill>
            <a:srgbClr val="1F8A70"/>
          </a:solidFill>
          <a:ln w="12700">
            <a:solidFill>
              <a:srgbClr val="1F8A70"/>
            </a:solidFill>
            <a:prstDash val="solid"/>
          </a:ln>
        </p:spPr>
        <p:txBody>
          <a:bodyPr/>
          <a:lstStyle/>
          <a:p>
            <a:endParaRPr lang="en-US"/>
          </a:p>
        </p:txBody>
      </p:sp>
      <p:sp>
        <p:nvSpPr>
          <p:cNvPr id="16" name="Text 14"/>
          <p:cNvSpPr/>
          <p:nvPr/>
        </p:nvSpPr>
        <p:spPr>
          <a:xfrm>
            <a:off x="6739128" y="1792224"/>
            <a:ext cx="2331720" cy="228600"/>
          </a:xfrm>
          <a:prstGeom prst="rect">
            <a:avLst/>
          </a:prstGeom>
          <a:noFill/>
          <a:ln/>
        </p:spPr>
        <p:txBody>
          <a:bodyPr wrap="square" lIns="0" tIns="0" rIns="0" bIns="0" rtlCol="0" anchor="ctr">
            <a:normAutofit/>
          </a:bodyPr>
          <a:lstStyle/>
          <a:p>
            <a:pPr marL="0" indent="0">
              <a:buNone/>
            </a:pPr>
            <a:r>
              <a:rPr lang="en-US" sz="1300" b="1" dirty="0">
                <a:solidFill>
                  <a:srgbClr val="1F8A70"/>
                </a:solidFill>
              </a:rPr>
              <a:t>Energy Credits</a:t>
            </a:r>
            <a:endParaRPr lang="en-US" sz="1300" dirty="0"/>
          </a:p>
        </p:txBody>
      </p:sp>
      <p:sp>
        <p:nvSpPr>
          <p:cNvPr id="17" name="Text 15"/>
          <p:cNvSpPr/>
          <p:nvPr/>
        </p:nvSpPr>
        <p:spPr>
          <a:xfrm>
            <a:off x="6739128" y="2157984"/>
            <a:ext cx="2304288" cy="576072"/>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Several residential energy credits ended after 2025 or have fixed termination dates under the statute.</a:t>
            </a:r>
            <a:endParaRPr lang="en-US" sz="1040" dirty="0"/>
          </a:p>
        </p:txBody>
      </p:sp>
      <p:sp>
        <p:nvSpPr>
          <p:cNvPr id="18" name="Shape 16"/>
          <p:cNvSpPr/>
          <p:nvPr/>
        </p:nvSpPr>
        <p:spPr>
          <a:xfrm>
            <a:off x="9464040" y="1627632"/>
            <a:ext cx="2057400" cy="1234440"/>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9" name="Shape 17"/>
          <p:cNvSpPr/>
          <p:nvPr/>
        </p:nvSpPr>
        <p:spPr>
          <a:xfrm>
            <a:off x="9464040" y="1627632"/>
            <a:ext cx="82296" cy="1234440"/>
          </a:xfrm>
          <a:prstGeom prst="rect">
            <a:avLst/>
          </a:prstGeom>
          <a:solidFill>
            <a:srgbClr val="071B5C"/>
          </a:solidFill>
          <a:ln w="12700">
            <a:solidFill>
              <a:srgbClr val="071B5C"/>
            </a:solidFill>
            <a:prstDash val="solid"/>
          </a:ln>
        </p:spPr>
        <p:txBody>
          <a:bodyPr/>
          <a:lstStyle/>
          <a:p>
            <a:endParaRPr lang="en-US"/>
          </a:p>
        </p:txBody>
      </p:sp>
      <p:sp>
        <p:nvSpPr>
          <p:cNvPr id="20" name="Text 18"/>
          <p:cNvSpPr/>
          <p:nvPr/>
        </p:nvSpPr>
        <p:spPr>
          <a:xfrm>
            <a:off x="9665208" y="1792224"/>
            <a:ext cx="173736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Estate Tax</a:t>
            </a:r>
            <a:endParaRPr lang="en-US" sz="1300" dirty="0"/>
          </a:p>
        </p:txBody>
      </p:sp>
      <p:sp>
        <p:nvSpPr>
          <p:cNvPr id="21" name="Text 19"/>
          <p:cNvSpPr/>
          <p:nvPr/>
        </p:nvSpPr>
        <p:spPr>
          <a:xfrm>
            <a:off x="9665208" y="2157984"/>
            <a:ext cx="1709928" cy="576072"/>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2026 federal estate and gift exemption is $15 million per individual.</a:t>
            </a:r>
            <a:endParaRPr lang="en-US" sz="1040" dirty="0"/>
          </a:p>
        </p:txBody>
      </p:sp>
      <p:sp>
        <p:nvSpPr>
          <p:cNvPr id="22" name="Shape 20"/>
          <p:cNvSpPr/>
          <p:nvPr/>
        </p:nvSpPr>
        <p:spPr>
          <a:xfrm>
            <a:off x="1325880" y="3703320"/>
            <a:ext cx="4480560" cy="1234440"/>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3" name="Shape 21"/>
          <p:cNvSpPr/>
          <p:nvPr/>
        </p:nvSpPr>
        <p:spPr>
          <a:xfrm>
            <a:off x="1325880" y="3703320"/>
            <a:ext cx="82296" cy="1234440"/>
          </a:xfrm>
          <a:prstGeom prst="rect">
            <a:avLst/>
          </a:prstGeom>
          <a:solidFill>
            <a:srgbClr val="E30016"/>
          </a:solidFill>
          <a:ln w="12700">
            <a:solidFill>
              <a:srgbClr val="E30016"/>
            </a:solidFill>
            <a:prstDash val="solid"/>
          </a:ln>
        </p:spPr>
        <p:txBody>
          <a:bodyPr/>
          <a:lstStyle/>
          <a:p>
            <a:endParaRPr lang="en-US"/>
          </a:p>
        </p:txBody>
      </p:sp>
      <p:sp>
        <p:nvSpPr>
          <p:cNvPr id="24" name="Text 22"/>
          <p:cNvSpPr/>
          <p:nvPr/>
        </p:nvSpPr>
        <p:spPr>
          <a:xfrm>
            <a:off x="1527048" y="3867912"/>
            <a:ext cx="416052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Bonus Depreciation</a:t>
            </a:r>
            <a:endParaRPr lang="en-US" sz="1300" dirty="0"/>
          </a:p>
        </p:txBody>
      </p:sp>
      <p:sp>
        <p:nvSpPr>
          <p:cNvPr id="25" name="Text 23"/>
          <p:cNvSpPr/>
          <p:nvPr/>
        </p:nvSpPr>
        <p:spPr>
          <a:xfrm>
            <a:off x="1527048" y="4233672"/>
            <a:ext cx="4133088" cy="576072"/>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IRS Notice 2026-11 implements permanent 100% bonus depreciation for eligible property acquired after Jan. 19, 2025.</a:t>
            </a:r>
            <a:endParaRPr lang="en-US" sz="1040" dirty="0"/>
          </a:p>
        </p:txBody>
      </p:sp>
      <p:sp>
        <p:nvSpPr>
          <p:cNvPr id="26" name="Shape 24"/>
          <p:cNvSpPr/>
          <p:nvPr/>
        </p:nvSpPr>
        <p:spPr>
          <a:xfrm>
            <a:off x="6400800" y="3703320"/>
            <a:ext cx="4480560" cy="1234440"/>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7" name="Shape 25"/>
          <p:cNvSpPr/>
          <p:nvPr/>
        </p:nvSpPr>
        <p:spPr>
          <a:xfrm>
            <a:off x="6400800" y="3703320"/>
            <a:ext cx="82296" cy="1234440"/>
          </a:xfrm>
          <a:prstGeom prst="rect">
            <a:avLst/>
          </a:prstGeom>
          <a:solidFill>
            <a:srgbClr val="071B5C"/>
          </a:solidFill>
          <a:ln w="12700">
            <a:solidFill>
              <a:srgbClr val="071B5C"/>
            </a:solidFill>
            <a:prstDash val="solid"/>
          </a:ln>
        </p:spPr>
        <p:txBody>
          <a:bodyPr/>
          <a:lstStyle/>
          <a:p>
            <a:endParaRPr lang="en-US"/>
          </a:p>
        </p:txBody>
      </p:sp>
      <p:sp>
        <p:nvSpPr>
          <p:cNvPr id="28" name="Text 26"/>
          <p:cNvSpPr/>
          <p:nvPr/>
        </p:nvSpPr>
        <p:spPr>
          <a:xfrm>
            <a:off x="6601968" y="3867912"/>
            <a:ext cx="416052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New Orleans Market</a:t>
            </a:r>
            <a:endParaRPr lang="en-US" sz="1300" dirty="0"/>
          </a:p>
        </p:txBody>
      </p:sp>
      <p:sp>
        <p:nvSpPr>
          <p:cNvPr id="29" name="Text 27"/>
          <p:cNvSpPr/>
          <p:nvPr/>
        </p:nvSpPr>
        <p:spPr>
          <a:xfrm>
            <a:off x="6601968" y="4233672"/>
            <a:ext cx="4133088" cy="576072"/>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Current market data shows more negotiating room than a runaway seller’s market; tax benefits do not override local fundamentals.</a:t>
            </a:r>
            <a:endParaRPr lang="en-US" sz="1040" dirty="0"/>
          </a:p>
        </p:txBody>
      </p:sp>
      <p:sp>
        <p:nvSpPr>
          <p:cNvPr id="30" name="Shape 28"/>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31" name="Text 29"/>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32" name="Text 30"/>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5</a:t>
            </a:r>
            <a:endParaRPr lang="en-US" sz="750" dirty="0"/>
          </a:p>
        </p:txBody>
      </p:sp>
      <p:pic>
        <p:nvPicPr>
          <p:cNvPr id="33" name="Image 0" descr="/mnt/data/Origin-Tittle-LLC.jpg"/>
          <p:cNvPicPr>
            <a:picLocks noChangeAspect="1"/>
          </p:cNvPicPr>
          <p:nvPr/>
        </p:nvPicPr>
        <p:blipFill>
          <a:blip r:embed="rId3"/>
          <a:stretch>
            <a:fillRect/>
          </a:stretch>
        </p:blipFill>
        <p:spPr>
          <a:xfrm>
            <a:off x="10820756" y="6272784"/>
            <a:ext cx="532687" cy="4114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FRAMEWORK</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The Real Estate Framework</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How federal tax law reaches the transaction table</a:t>
            </a:r>
            <a:endParaRPr lang="en-US" sz="1050" dirty="0"/>
          </a:p>
        </p:txBody>
      </p:sp>
      <p:pic>
        <p:nvPicPr>
          <p:cNvPr id="6" name="Image 0" descr="/mnt/data/a_bright_slightly_warm_daytime_urban_residential.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Affordability: federal deductions can change after-tax ownership costs.</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Demand: tax certainty may make buyers and investors more confident.</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Supply: credits and investor incentives can influence development and rental inventory.</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Timing: sellers and buyers may accelerate, delay, or restructure transactions based on tax expectations.</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Affordability • Demand • Supply • Timing</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6</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BUYER AND SELLER ECONOMICS</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SALT Deduction: 2026 Numbers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Temporary expansion with a phase-down</a:t>
            </a:r>
            <a:endParaRPr lang="en-US" sz="1050" dirty="0"/>
          </a:p>
        </p:txBody>
      </p:sp>
      <p:pic>
        <p:nvPicPr>
          <p:cNvPr id="6" name="Image 0" descr="/mnt/data/a_bright_slightly_warm_daytime_urban_residential.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SALT means state and local taxes, including property tax and state/local income or sales taxes.</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For 2026, the SALT cap is $40,400 for most filers; married filing separately is generally half.</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Phase-down begins at $505,000 MAGI, so high-income clients may not receive the full cap.</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The higher cap runs through 2029; absent new law, it returns to $10,000 in 2030.</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Current 2026 figure: $40,400 — not merely $40,000.</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7</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BUYER AND SELLER ECONOMICS</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Mortgage Interest and Mortgage Insurance</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A stronger 2026 buyer-affordability conversation</a:t>
            </a:r>
            <a:endParaRPr lang="en-US" sz="1050" dirty="0"/>
          </a:p>
        </p:txBody>
      </p:sp>
      <p:pic>
        <p:nvPicPr>
          <p:cNvPr id="6" name="Image 0" descr="/mnt/data/a_bright_softly_lit_office_meeting_scene_viewed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Mortgage Interest Deduction (MID) remains a core homeowner tax provision for itemizing taxpayers.</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Interest is generally deductible on acquisition debt up to $750,000, with older debt grandfathering rules.</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Beginning in 2026, qualified mortgage insurance premiums are again treated as deductible mortgage-interest items, subject to limits.</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Real estate agents should explain the concept, then send clients to lenders and CPAs for calculations.</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New practical point for 2026: mortgage insurance premiums.</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8</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SUPPLY AND DEVELOPMENT</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LIHTC and Housing Supply</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Affordable housing credits as a market-supply tool</a:t>
            </a:r>
            <a:endParaRPr lang="en-US" sz="1050" dirty="0"/>
          </a:p>
        </p:txBody>
      </p:sp>
      <p:pic>
        <p:nvPicPr>
          <p:cNvPr id="6" name="Image 0" descr="/mnt/data/a_wide_daylight_construction_site_scene_under_a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a:bodyPr>
          <a:lstStyle/>
          <a:p>
            <a:pPr marL="0" indent="0">
              <a:buNone/>
            </a:pPr>
            <a:r>
              <a:rPr lang="en-US" sz="1520" dirty="0">
                <a:solidFill>
                  <a:srgbClr val="222222"/>
                </a:solidFill>
              </a:rPr>
              <a:t>LIHTC means Low-Income Housing Tax Credit.</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Credits help developers finance affordable housing projects, often through investor equity.</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More affordable housing supply can affect rental competition, neighborhood revitalization, and future resale patterns.</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Agents should understand the supply-side effect without promising project outcomes.</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Supply-side policy can affect transaction conditions.</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9</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INVESTOR ACTIVITY</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Investor Tax Incentives: Bonus Depreciation</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The most important caution for rental-property conversations</a:t>
            </a:r>
            <a:endParaRPr lang="en-US" sz="1050" dirty="0"/>
          </a:p>
        </p:txBody>
      </p:sp>
      <p:pic>
        <p:nvPicPr>
          <p:cNvPr id="6" name="Image 0" descr="/mnt/data/a_wide_daylight_construction_site_scene_under_a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The OBBBA restored permanent 100% bonus depreciation for eligible depreciable property.</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IRS Notice 2026-11 generally applies the rule to eligible property acquired after January 19, 2025.</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This does not mean the entire residential rental building is immediately deductible.</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Cost segregation may matter because shorter-life components—not the whole structure—drive the benefit.</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Avoid this mistake: “the whole building is deductible.”</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10</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INVESTOR ACTIVITY</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1031 Exchanges and Opportunity Zones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Investor demand still affects ordinary buyers and sellers</a:t>
            </a:r>
            <a:endParaRPr lang="en-US" sz="1050" dirty="0"/>
          </a:p>
        </p:txBody>
      </p:sp>
      <p:pic>
        <p:nvPicPr>
          <p:cNvPr id="6" name="Image 0" descr="/mnt/data/a_bright_slightly_warm_daytime_urban_residential.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Section 1031 like-kind exchanges remain protected for real-property investors.</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Opportunity Zones continue to steer investor interest toward designated areas.</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Seller impact: more investor competition may improve offer activity on qualifying properties.</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Buyer impact: owner-occupants may face competition from tax-motivated investors.</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Tax-motivated investors can change offer dynamics.</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11</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PROPERTY TRANSFERS</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Estate Tax and Real Property Transfers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The 2026 exemption is now specific</a:t>
            </a:r>
            <a:endParaRPr lang="en-US" sz="1050" dirty="0"/>
          </a:p>
        </p:txBody>
      </p:sp>
      <p:pic>
        <p:nvPicPr>
          <p:cNvPr id="6" name="Image 0" descr="/mnt/data/a_bright_softly_lit_office_meeting_scene_viewed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For 2026, the federal estate and gift tax exemption is $15 million per individual.</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Large real-estate portfolios may transfer with less federal estate-tax pressure.</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This can reduce forced sales, but title, succession, and probate issues still matter.</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Agents should recognize estate-related transaction issues and refer to attorneys.</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Federal tax relief does not cure title or succession problems.</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12</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PROPERTY IMPROVEMENTS</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Residential Energy Credits: What Is Gone in 2026?</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The credit discussion is more definite now</a:t>
            </a:r>
            <a:endParaRPr lang="en-US" sz="1050" dirty="0"/>
          </a:p>
        </p:txBody>
      </p:sp>
      <p:pic>
        <p:nvPicPr>
          <p:cNvPr id="6" name="Image 0" descr="/mnt/data/a_crisp_sunlit_suburban_rooftop_scene_viewed_from.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Section 25C Energy Efficient Home Improvement Credit ended for property placed in service after Dec. 31, 2025.</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Section 25D Residential Clean Energy Credit ended for expenditures after Dec. 31, 2025.</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Previously owned and new clean vehicle credits ended for vehicles acquired after Sept. 30, 2025.</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Do not market energy upgrades as tax-credit eligible unless the claim has been verified.</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Marketing risk: never promise a tax credit.</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13</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VALUATION</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Valuation and Pricing</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Tax benefits do not override local fundamentals</a:t>
            </a:r>
            <a:endParaRPr lang="en-US" sz="1050" dirty="0"/>
          </a:p>
        </p:txBody>
      </p:sp>
      <p:pic>
        <p:nvPicPr>
          <p:cNvPr id="6" name="Image 0" descr="/mnt/data/a_bright_slightly_warm_daytime_urban_residential.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a:bodyPr>
          <a:lstStyle/>
          <a:p>
            <a:pPr marL="0" indent="0">
              <a:buNone/>
            </a:pPr>
            <a:r>
              <a:rPr lang="en-US" sz="1520" dirty="0">
                <a:solidFill>
                  <a:srgbClr val="222222"/>
                </a:solidFill>
              </a:rPr>
              <a:t>Federal tax policy can improve the economics of ownership.</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Local fundamentals still control: insurance costs, property condition, mortgage rates, days on market, and inventory.</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Tax benefits may support demand, but they do not guarantee appreciation or sale price.</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Agents should tie tax awareness to CMA discipline and accurate seller counseling.</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Tax law is one input — not the market itself.</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14</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BUYER QUALIFICATION</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Buyer Qualification Considerations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Recognize issues; do not calculate tax results</a:t>
            </a:r>
            <a:endParaRPr lang="en-US" sz="1050" dirty="0"/>
          </a:p>
        </p:txBody>
      </p:sp>
      <p:pic>
        <p:nvPicPr>
          <p:cNvPr id="6" name="Image 0" descr="/mnt/data/a_bright_softly_lit_office_meeting_scene_viewed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DTI means debt-to-income ratio; lenders—not agents—calculate and apply it.</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SALT, PMI, tips, overtime, and other deductions may affect a client’s tax profile, but not always loan qualification.</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The real estate agent’s role is to recognize questions and coordinate with the lender, CPA, or attorney.</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Avoid statements such as “you will save” or “you qualify because of this deduction.”</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Phrase to use: “Ask your lender and CPA.”</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15</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LOCAL MARKET</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New Orleans Market Snapshot</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Use updated local data to make the tax discussion practical</a:t>
            </a:r>
            <a:endParaRPr lang="en-US" sz="1050" dirty="0"/>
          </a:p>
        </p:txBody>
      </p:sp>
      <p:sp>
        <p:nvSpPr>
          <p:cNvPr id="6" name="Shape 4"/>
          <p:cNvSpPr/>
          <p:nvPr/>
        </p:nvSpPr>
        <p:spPr>
          <a:xfrm>
            <a:off x="685800" y="1572768"/>
            <a:ext cx="3474720" cy="111556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7" name="Shape 5"/>
          <p:cNvSpPr/>
          <p:nvPr/>
        </p:nvSpPr>
        <p:spPr>
          <a:xfrm>
            <a:off x="685800" y="1572768"/>
            <a:ext cx="82296" cy="1115568"/>
          </a:xfrm>
          <a:prstGeom prst="rect">
            <a:avLst/>
          </a:prstGeom>
          <a:solidFill>
            <a:srgbClr val="071B5C"/>
          </a:solidFill>
          <a:ln w="12700">
            <a:solidFill>
              <a:srgbClr val="071B5C"/>
            </a:solidFill>
            <a:prstDash val="solid"/>
          </a:ln>
        </p:spPr>
        <p:txBody>
          <a:bodyPr/>
          <a:lstStyle/>
          <a:p>
            <a:endParaRPr lang="en-US"/>
          </a:p>
        </p:txBody>
      </p:sp>
      <p:sp>
        <p:nvSpPr>
          <p:cNvPr id="8" name="Text 6"/>
          <p:cNvSpPr/>
          <p:nvPr/>
        </p:nvSpPr>
        <p:spPr>
          <a:xfrm>
            <a:off x="886968" y="1737360"/>
            <a:ext cx="315468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Orleans Parish</a:t>
            </a:r>
            <a:endParaRPr lang="en-US" sz="1300" dirty="0"/>
          </a:p>
        </p:txBody>
      </p:sp>
      <p:sp>
        <p:nvSpPr>
          <p:cNvPr id="9" name="Text 7"/>
          <p:cNvSpPr/>
          <p:nvPr/>
        </p:nvSpPr>
        <p:spPr>
          <a:xfrm>
            <a:off x="886968" y="2103120"/>
            <a:ext cx="3127248" cy="45720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July 2026 reporting showed a $337,000 median sale price, 250 closed sales, and 7.3 months of supply.</a:t>
            </a:r>
            <a:endParaRPr lang="en-US" sz="1040" dirty="0"/>
          </a:p>
        </p:txBody>
      </p:sp>
      <p:sp>
        <p:nvSpPr>
          <p:cNvPr id="10" name="Shape 8"/>
          <p:cNvSpPr/>
          <p:nvPr/>
        </p:nvSpPr>
        <p:spPr>
          <a:xfrm>
            <a:off x="4434840" y="1572768"/>
            <a:ext cx="3474720" cy="111556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1" name="Shape 9"/>
          <p:cNvSpPr/>
          <p:nvPr/>
        </p:nvSpPr>
        <p:spPr>
          <a:xfrm>
            <a:off x="4434840" y="1572768"/>
            <a:ext cx="82296" cy="1115568"/>
          </a:xfrm>
          <a:prstGeom prst="rect">
            <a:avLst/>
          </a:prstGeom>
          <a:solidFill>
            <a:srgbClr val="E30016"/>
          </a:solidFill>
          <a:ln w="12700">
            <a:solidFill>
              <a:srgbClr val="E30016"/>
            </a:solidFill>
            <a:prstDash val="solid"/>
          </a:ln>
        </p:spPr>
        <p:txBody>
          <a:bodyPr/>
          <a:lstStyle/>
          <a:p>
            <a:endParaRPr lang="en-US"/>
          </a:p>
        </p:txBody>
      </p:sp>
      <p:sp>
        <p:nvSpPr>
          <p:cNvPr id="12" name="Text 10"/>
          <p:cNvSpPr/>
          <p:nvPr/>
        </p:nvSpPr>
        <p:spPr>
          <a:xfrm>
            <a:off x="4636008" y="1737360"/>
            <a:ext cx="315468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Buyer Leverage</a:t>
            </a:r>
            <a:endParaRPr lang="en-US" sz="1300" dirty="0"/>
          </a:p>
        </p:txBody>
      </p:sp>
      <p:sp>
        <p:nvSpPr>
          <p:cNvPr id="13" name="Text 11"/>
          <p:cNvSpPr/>
          <p:nvPr/>
        </p:nvSpPr>
        <p:spPr>
          <a:xfrm>
            <a:off x="4636008" y="2103120"/>
            <a:ext cx="3127248" cy="45720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7+ months of supply suggests buyers often have negotiating room despite continued pricing strength.</a:t>
            </a:r>
            <a:endParaRPr lang="en-US" sz="1040" dirty="0"/>
          </a:p>
        </p:txBody>
      </p:sp>
      <p:sp>
        <p:nvSpPr>
          <p:cNvPr id="14" name="Shape 12"/>
          <p:cNvSpPr/>
          <p:nvPr/>
        </p:nvSpPr>
        <p:spPr>
          <a:xfrm>
            <a:off x="8183880" y="1572768"/>
            <a:ext cx="3337560" cy="111556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5" name="Shape 13"/>
          <p:cNvSpPr/>
          <p:nvPr/>
        </p:nvSpPr>
        <p:spPr>
          <a:xfrm>
            <a:off x="8183880" y="1572768"/>
            <a:ext cx="82296" cy="1115568"/>
          </a:xfrm>
          <a:prstGeom prst="rect">
            <a:avLst/>
          </a:prstGeom>
          <a:solidFill>
            <a:srgbClr val="071B5C"/>
          </a:solidFill>
          <a:ln w="12700">
            <a:solidFill>
              <a:srgbClr val="071B5C"/>
            </a:solidFill>
            <a:prstDash val="solid"/>
          </a:ln>
        </p:spPr>
        <p:txBody>
          <a:bodyPr/>
          <a:lstStyle/>
          <a:p>
            <a:endParaRPr lang="en-US"/>
          </a:p>
        </p:txBody>
      </p:sp>
      <p:sp>
        <p:nvSpPr>
          <p:cNvPr id="16" name="Text 14"/>
          <p:cNvSpPr/>
          <p:nvPr/>
        </p:nvSpPr>
        <p:spPr>
          <a:xfrm>
            <a:off x="8385048" y="1737360"/>
            <a:ext cx="301752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Days on Market</a:t>
            </a:r>
            <a:endParaRPr lang="en-US" sz="1300" dirty="0"/>
          </a:p>
        </p:txBody>
      </p:sp>
      <p:sp>
        <p:nvSpPr>
          <p:cNvPr id="17" name="Text 15"/>
          <p:cNvSpPr/>
          <p:nvPr/>
        </p:nvSpPr>
        <p:spPr>
          <a:xfrm>
            <a:off x="8385048" y="2103120"/>
            <a:ext cx="2990088" cy="457200"/>
          </a:xfrm>
          <a:prstGeom prst="rect">
            <a:avLst/>
          </a:prstGeom>
          <a:noFill/>
          <a:ln/>
        </p:spPr>
        <p:txBody>
          <a:bodyPr wrap="square" lIns="254" tIns="254" rIns="254" bIns="254" rtlCol="0" anchor="t">
            <a:normAutofit lnSpcReduction="10000"/>
          </a:bodyPr>
          <a:lstStyle/>
          <a:p>
            <a:pPr marL="0" indent="0">
              <a:buNone/>
            </a:pPr>
            <a:r>
              <a:rPr lang="en-US" sz="1040" dirty="0">
                <a:solidFill>
                  <a:srgbClr val="4A4A4A"/>
                </a:solidFill>
              </a:rPr>
              <a:t>Orleans Parish averaged about 70 days on market; Redfin city-level data showed about 58 days over a recent 3-month period.</a:t>
            </a:r>
            <a:endParaRPr lang="en-US" sz="1040" dirty="0"/>
          </a:p>
        </p:txBody>
      </p:sp>
      <p:sp>
        <p:nvSpPr>
          <p:cNvPr id="18" name="Shape 16"/>
          <p:cNvSpPr/>
          <p:nvPr/>
        </p:nvSpPr>
        <p:spPr>
          <a:xfrm>
            <a:off x="685800" y="3337560"/>
            <a:ext cx="3474720" cy="111556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9" name="Shape 17"/>
          <p:cNvSpPr/>
          <p:nvPr/>
        </p:nvSpPr>
        <p:spPr>
          <a:xfrm>
            <a:off x="685800" y="3337560"/>
            <a:ext cx="82296" cy="1115568"/>
          </a:xfrm>
          <a:prstGeom prst="rect">
            <a:avLst/>
          </a:prstGeom>
          <a:solidFill>
            <a:srgbClr val="1F8A70"/>
          </a:solidFill>
          <a:ln w="12700">
            <a:solidFill>
              <a:srgbClr val="1F8A70"/>
            </a:solidFill>
            <a:prstDash val="solid"/>
          </a:ln>
        </p:spPr>
        <p:txBody>
          <a:bodyPr/>
          <a:lstStyle/>
          <a:p>
            <a:endParaRPr lang="en-US"/>
          </a:p>
        </p:txBody>
      </p:sp>
      <p:sp>
        <p:nvSpPr>
          <p:cNvPr id="20" name="Text 18"/>
          <p:cNvSpPr/>
          <p:nvPr/>
        </p:nvSpPr>
        <p:spPr>
          <a:xfrm>
            <a:off x="886968" y="3502152"/>
            <a:ext cx="3154680" cy="228600"/>
          </a:xfrm>
          <a:prstGeom prst="rect">
            <a:avLst/>
          </a:prstGeom>
          <a:noFill/>
          <a:ln/>
        </p:spPr>
        <p:txBody>
          <a:bodyPr wrap="square" lIns="0" tIns="0" rIns="0" bIns="0" rtlCol="0" anchor="ctr">
            <a:normAutofit/>
          </a:bodyPr>
          <a:lstStyle/>
          <a:p>
            <a:pPr marL="0" indent="0">
              <a:buNone/>
            </a:pPr>
            <a:r>
              <a:rPr lang="en-US" sz="1300" b="1" dirty="0">
                <a:solidFill>
                  <a:srgbClr val="1F8A70"/>
                </a:solidFill>
              </a:rPr>
              <a:t>Sale-to-List</a:t>
            </a:r>
            <a:endParaRPr lang="en-US" sz="1300" dirty="0"/>
          </a:p>
        </p:txBody>
      </p:sp>
      <p:sp>
        <p:nvSpPr>
          <p:cNvPr id="21" name="Text 19"/>
          <p:cNvSpPr/>
          <p:nvPr/>
        </p:nvSpPr>
        <p:spPr>
          <a:xfrm>
            <a:off x="886968" y="3867912"/>
            <a:ext cx="3127248" cy="457200"/>
          </a:xfrm>
          <a:prstGeom prst="rect">
            <a:avLst/>
          </a:prstGeom>
          <a:noFill/>
          <a:ln/>
        </p:spPr>
        <p:txBody>
          <a:bodyPr wrap="square" lIns="254" tIns="254" rIns="254" bIns="254" rtlCol="0" anchor="t">
            <a:normAutofit lnSpcReduction="10000"/>
          </a:bodyPr>
          <a:lstStyle/>
          <a:p>
            <a:pPr marL="0" indent="0">
              <a:buNone/>
            </a:pPr>
            <a:r>
              <a:rPr lang="en-US" sz="1040" dirty="0">
                <a:solidFill>
                  <a:srgbClr val="4A4A4A"/>
                </a:solidFill>
              </a:rPr>
              <a:t>Recent city-level sale-to-list data hovered around the mid-90% range, showing pricing discipline still matters.</a:t>
            </a:r>
            <a:endParaRPr lang="en-US" sz="1040" dirty="0"/>
          </a:p>
        </p:txBody>
      </p:sp>
      <p:sp>
        <p:nvSpPr>
          <p:cNvPr id="22" name="Shape 20"/>
          <p:cNvSpPr/>
          <p:nvPr/>
        </p:nvSpPr>
        <p:spPr>
          <a:xfrm>
            <a:off x="4434840" y="3337560"/>
            <a:ext cx="3474720" cy="111556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3" name="Shape 21"/>
          <p:cNvSpPr/>
          <p:nvPr/>
        </p:nvSpPr>
        <p:spPr>
          <a:xfrm>
            <a:off x="4434840" y="3337560"/>
            <a:ext cx="82296" cy="1115568"/>
          </a:xfrm>
          <a:prstGeom prst="rect">
            <a:avLst/>
          </a:prstGeom>
          <a:solidFill>
            <a:srgbClr val="E30016"/>
          </a:solidFill>
          <a:ln w="12700">
            <a:solidFill>
              <a:srgbClr val="E30016"/>
            </a:solidFill>
            <a:prstDash val="solid"/>
          </a:ln>
        </p:spPr>
        <p:txBody>
          <a:bodyPr/>
          <a:lstStyle/>
          <a:p>
            <a:endParaRPr lang="en-US"/>
          </a:p>
        </p:txBody>
      </p:sp>
      <p:sp>
        <p:nvSpPr>
          <p:cNvPr id="24" name="Text 22"/>
          <p:cNvSpPr/>
          <p:nvPr/>
        </p:nvSpPr>
        <p:spPr>
          <a:xfrm>
            <a:off x="4636008" y="3502152"/>
            <a:ext cx="315468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Insurance Pressure</a:t>
            </a:r>
            <a:endParaRPr lang="en-US" sz="1300" dirty="0"/>
          </a:p>
        </p:txBody>
      </p:sp>
      <p:sp>
        <p:nvSpPr>
          <p:cNvPr id="25" name="Text 23"/>
          <p:cNvSpPr/>
          <p:nvPr/>
        </p:nvSpPr>
        <p:spPr>
          <a:xfrm>
            <a:off x="4636008" y="3867912"/>
            <a:ext cx="3127248" cy="45720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Insurance costs remain a major New Orleans affordability factor not solved by federal tax relief.</a:t>
            </a:r>
            <a:endParaRPr lang="en-US" sz="1040" dirty="0"/>
          </a:p>
        </p:txBody>
      </p:sp>
      <p:sp>
        <p:nvSpPr>
          <p:cNvPr id="26" name="Shape 24"/>
          <p:cNvSpPr/>
          <p:nvPr/>
        </p:nvSpPr>
        <p:spPr>
          <a:xfrm>
            <a:off x="8183880" y="3337560"/>
            <a:ext cx="3337560" cy="111556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7" name="Shape 25"/>
          <p:cNvSpPr/>
          <p:nvPr/>
        </p:nvSpPr>
        <p:spPr>
          <a:xfrm>
            <a:off x="8183880" y="3337560"/>
            <a:ext cx="82296" cy="1115568"/>
          </a:xfrm>
          <a:prstGeom prst="rect">
            <a:avLst/>
          </a:prstGeom>
          <a:solidFill>
            <a:srgbClr val="071B5C"/>
          </a:solidFill>
          <a:ln w="12700">
            <a:solidFill>
              <a:srgbClr val="071B5C"/>
            </a:solidFill>
            <a:prstDash val="solid"/>
          </a:ln>
        </p:spPr>
        <p:txBody>
          <a:bodyPr/>
          <a:lstStyle/>
          <a:p>
            <a:endParaRPr lang="en-US"/>
          </a:p>
        </p:txBody>
      </p:sp>
      <p:sp>
        <p:nvSpPr>
          <p:cNvPr id="28" name="Text 26"/>
          <p:cNvSpPr/>
          <p:nvPr/>
        </p:nvSpPr>
        <p:spPr>
          <a:xfrm>
            <a:off x="8385048" y="3502152"/>
            <a:ext cx="301752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Teaching Point</a:t>
            </a:r>
            <a:endParaRPr lang="en-US" sz="1300" dirty="0"/>
          </a:p>
        </p:txBody>
      </p:sp>
      <p:sp>
        <p:nvSpPr>
          <p:cNvPr id="29" name="Text 27"/>
          <p:cNvSpPr/>
          <p:nvPr/>
        </p:nvSpPr>
        <p:spPr>
          <a:xfrm>
            <a:off x="8385048" y="3867912"/>
            <a:ext cx="2990088" cy="457200"/>
          </a:xfrm>
          <a:prstGeom prst="rect">
            <a:avLst/>
          </a:prstGeom>
          <a:noFill/>
          <a:ln/>
        </p:spPr>
        <p:txBody>
          <a:bodyPr wrap="square" lIns="254" tIns="254" rIns="254" bIns="254" rtlCol="0" anchor="t">
            <a:normAutofit lnSpcReduction="10000"/>
          </a:bodyPr>
          <a:lstStyle/>
          <a:p>
            <a:pPr marL="0" indent="0">
              <a:buNone/>
            </a:pPr>
            <a:r>
              <a:rPr lang="en-US" sz="1040" dirty="0">
                <a:solidFill>
                  <a:srgbClr val="4A4A4A"/>
                </a:solidFill>
              </a:rPr>
              <a:t>OBBBA can improve the math, but insurance, repairs, financing, and timing often decide the transaction.</a:t>
            </a:r>
            <a:endParaRPr lang="en-US" sz="1040" dirty="0"/>
          </a:p>
        </p:txBody>
      </p:sp>
      <p:sp>
        <p:nvSpPr>
          <p:cNvPr id="30" name="Shape 28"/>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31" name="Text 29"/>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32" name="Text 30"/>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16</a:t>
            </a:r>
            <a:endParaRPr lang="en-US" sz="750" dirty="0"/>
          </a:p>
        </p:txBody>
      </p:sp>
      <p:pic>
        <p:nvPicPr>
          <p:cNvPr id="33" name="Image 0" descr="/mnt/data/Origin-Tittle-LLC.jpg"/>
          <p:cNvPicPr>
            <a:picLocks noChangeAspect="1"/>
          </p:cNvPicPr>
          <p:nvPr/>
        </p:nvPicPr>
        <p:blipFill>
          <a:blip r:embed="rId3"/>
          <a:stretch>
            <a:fillRect/>
          </a:stretch>
        </p:blipFill>
        <p:spPr>
          <a:xfrm>
            <a:off x="10820756" y="6272784"/>
            <a:ext cx="532687" cy="4114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COMPLIANCE</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Disclosure and Compliance Guardrails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Protect the license and the transaction</a:t>
            </a:r>
            <a:endParaRPr lang="en-US" sz="1050" dirty="0"/>
          </a:p>
        </p:txBody>
      </p:sp>
      <p:pic>
        <p:nvPicPr>
          <p:cNvPr id="6" name="Image 0" descr="/mnt/data/a_bright_softly_lit_office_meeting_scene_viewed_c.png"/>
          <p:cNvPicPr>
            <a:picLocks noChangeAspect="1"/>
          </p:cNvPicPr>
          <p:nvPr/>
        </p:nvPicPr>
        <p:blipFill>
          <a:blip r:embed="rId3"/>
          <a:srcRect l="19719" r="19719"/>
          <a:stretch/>
        </p:blipFill>
        <p:spPr>
          <a:xfrm>
            <a:off x="594360" y="1536192"/>
            <a:ext cx="4526280" cy="4206240"/>
          </a:xfrm>
          <a:prstGeom prst="rect">
            <a:avLst/>
          </a:prstGeom>
        </p:spPr>
      </p:pic>
      <p:sp>
        <p:nvSpPr>
          <p:cNvPr id="7" name="Shape 4"/>
          <p:cNvSpPr/>
          <p:nvPr/>
        </p:nvSpPr>
        <p:spPr>
          <a:xfrm>
            <a:off x="5349240" y="1554480"/>
            <a:ext cx="6172200" cy="4206240"/>
          </a:xfrm>
          <a:prstGeom prst="rect">
            <a:avLst/>
          </a:prstGeom>
          <a:solidFill>
            <a:srgbClr val="F7F8FB"/>
          </a:solidFill>
          <a:ln w="12700">
            <a:solidFill>
              <a:srgbClr val="E0E4F2"/>
            </a:solidFill>
            <a:prstDash val="solid"/>
          </a:ln>
        </p:spPr>
        <p:txBody>
          <a:bodyPr/>
          <a:lstStyle/>
          <a:p>
            <a:endParaRPr lang="en-US"/>
          </a:p>
        </p:txBody>
      </p:sp>
      <p:sp>
        <p:nvSpPr>
          <p:cNvPr id="8" name="Shape 5"/>
          <p:cNvSpPr/>
          <p:nvPr/>
        </p:nvSpPr>
        <p:spPr>
          <a:xfrm>
            <a:off x="5650992" y="1938528"/>
            <a:ext cx="118872" cy="118872"/>
          </a:xfrm>
          <a:prstGeom prst="ellipse">
            <a:avLst/>
          </a:prstGeom>
          <a:solidFill>
            <a:srgbClr val="E30016"/>
          </a:solidFill>
          <a:ln w="12700">
            <a:solidFill>
              <a:srgbClr val="E30016"/>
            </a:solidFill>
            <a:prstDash val="solid"/>
          </a:ln>
        </p:spPr>
        <p:txBody>
          <a:bodyPr/>
          <a:lstStyle/>
          <a:p>
            <a:endParaRPr lang="en-US"/>
          </a:p>
        </p:txBody>
      </p:sp>
      <p:sp>
        <p:nvSpPr>
          <p:cNvPr id="9" name="Text 6"/>
          <p:cNvSpPr/>
          <p:nvPr/>
        </p:nvSpPr>
        <p:spPr>
          <a:xfrm>
            <a:off x="5879592" y="1874520"/>
            <a:ext cx="5257800" cy="411480"/>
          </a:xfrm>
          <a:prstGeom prst="rect">
            <a:avLst/>
          </a:prstGeom>
          <a:noFill/>
          <a:ln/>
        </p:spPr>
        <p:txBody>
          <a:bodyPr wrap="square" lIns="254" tIns="254" rIns="254" bIns="254" rtlCol="0" anchor="ctr">
            <a:normAutofit/>
          </a:bodyPr>
          <a:lstStyle/>
          <a:p>
            <a:pPr marL="0" indent="0">
              <a:buNone/>
            </a:pPr>
            <a:r>
              <a:rPr lang="en-US" sz="1520" dirty="0">
                <a:solidFill>
                  <a:srgbClr val="222222"/>
                </a:solidFill>
              </a:rPr>
              <a:t>Explain facts; do not provide individualized tax advice.</a:t>
            </a:r>
            <a:endParaRPr lang="en-US" sz="1520" dirty="0"/>
          </a:p>
        </p:txBody>
      </p:sp>
      <p:sp>
        <p:nvSpPr>
          <p:cNvPr id="10" name="Shape 7"/>
          <p:cNvSpPr/>
          <p:nvPr/>
        </p:nvSpPr>
        <p:spPr>
          <a:xfrm>
            <a:off x="5650992" y="2551176"/>
            <a:ext cx="118872" cy="118872"/>
          </a:xfrm>
          <a:prstGeom prst="ellipse">
            <a:avLst/>
          </a:prstGeom>
          <a:solidFill>
            <a:srgbClr val="E30016"/>
          </a:solidFill>
          <a:ln w="12700">
            <a:solidFill>
              <a:srgbClr val="E30016"/>
            </a:solidFill>
            <a:prstDash val="solid"/>
          </a:ln>
        </p:spPr>
        <p:txBody>
          <a:bodyPr/>
          <a:lstStyle/>
          <a:p>
            <a:endParaRPr lang="en-US"/>
          </a:p>
        </p:txBody>
      </p:sp>
      <p:sp>
        <p:nvSpPr>
          <p:cNvPr id="11" name="Text 8"/>
          <p:cNvSpPr/>
          <p:nvPr/>
        </p:nvSpPr>
        <p:spPr>
          <a:xfrm>
            <a:off x="5879592" y="2487168"/>
            <a:ext cx="5257800" cy="411480"/>
          </a:xfrm>
          <a:prstGeom prst="rect">
            <a:avLst/>
          </a:prstGeom>
          <a:noFill/>
          <a:ln/>
        </p:spPr>
        <p:txBody>
          <a:bodyPr wrap="square" lIns="254" tIns="254" rIns="254" bIns="254" rtlCol="0" anchor="ctr">
            <a:normAutofit/>
          </a:bodyPr>
          <a:lstStyle/>
          <a:p>
            <a:pPr marL="0" indent="0">
              <a:buNone/>
            </a:pPr>
            <a:r>
              <a:rPr lang="en-US" sz="1520" dirty="0">
                <a:solidFill>
                  <a:srgbClr val="222222"/>
                </a:solidFill>
              </a:rPr>
              <a:t>Avoid guarantees, projections, and “you will save” statements.</a:t>
            </a:r>
            <a:endParaRPr lang="en-US" sz="1520" dirty="0"/>
          </a:p>
        </p:txBody>
      </p:sp>
      <p:sp>
        <p:nvSpPr>
          <p:cNvPr id="12" name="Shape 9"/>
          <p:cNvSpPr/>
          <p:nvPr/>
        </p:nvSpPr>
        <p:spPr>
          <a:xfrm>
            <a:off x="5650992" y="3163824"/>
            <a:ext cx="118872" cy="118872"/>
          </a:xfrm>
          <a:prstGeom prst="ellipse">
            <a:avLst/>
          </a:prstGeom>
          <a:solidFill>
            <a:srgbClr val="E30016"/>
          </a:solidFill>
          <a:ln w="12700">
            <a:solidFill>
              <a:srgbClr val="E30016"/>
            </a:solidFill>
            <a:prstDash val="solid"/>
          </a:ln>
        </p:spPr>
        <p:txBody>
          <a:bodyPr/>
          <a:lstStyle/>
          <a:p>
            <a:endParaRPr lang="en-US"/>
          </a:p>
        </p:txBody>
      </p:sp>
      <p:sp>
        <p:nvSpPr>
          <p:cNvPr id="13" name="Text 10"/>
          <p:cNvSpPr/>
          <p:nvPr/>
        </p:nvSpPr>
        <p:spPr>
          <a:xfrm>
            <a:off x="5879592" y="3099816"/>
            <a:ext cx="5257800" cy="411480"/>
          </a:xfrm>
          <a:prstGeom prst="rect">
            <a:avLst/>
          </a:prstGeom>
          <a:noFill/>
          <a:ln/>
        </p:spPr>
        <p:txBody>
          <a:bodyPr wrap="square" lIns="254" tIns="254" rIns="254" bIns="254" rtlCol="0" anchor="ctr">
            <a:normAutofit/>
          </a:bodyPr>
          <a:lstStyle/>
          <a:p>
            <a:pPr marL="0" indent="0">
              <a:buNone/>
            </a:pPr>
            <a:r>
              <a:rPr lang="en-US" sz="1520" dirty="0">
                <a:solidFill>
                  <a:srgbClr val="222222"/>
                </a:solidFill>
              </a:rPr>
              <a:t>Use written disclaimers when discussing tax-related concepts.</a:t>
            </a:r>
            <a:endParaRPr lang="en-US" sz="1520" dirty="0"/>
          </a:p>
        </p:txBody>
      </p:sp>
      <p:sp>
        <p:nvSpPr>
          <p:cNvPr id="14" name="Shape 11"/>
          <p:cNvSpPr/>
          <p:nvPr/>
        </p:nvSpPr>
        <p:spPr>
          <a:xfrm>
            <a:off x="5650992" y="3776472"/>
            <a:ext cx="118872" cy="118872"/>
          </a:xfrm>
          <a:prstGeom prst="ellipse">
            <a:avLst/>
          </a:prstGeom>
          <a:solidFill>
            <a:srgbClr val="E30016"/>
          </a:solidFill>
          <a:ln w="12700">
            <a:solidFill>
              <a:srgbClr val="E30016"/>
            </a:solidFill>
            <a:prstDash val="solid"/>
          </a:ln>
        </p:spPr>
        <p:txBody>
          <a:bodyPr/>
          <a:lstStyle/>
          <a:p>
            <a:endParaRPr lang="en-US"/>
          </a:p>
        </p:txBody>
      </p:sp>
      <p:sp>
        <p:nvSpPr>
          <p:cNvPr id="15" name="Text 12"/>
          <p:cNvSpPr/>
          <p:nvPr/>
        </p:nvSpPr>
        <p:spPr>
          <a:xfrm>
            <a:off x="5879592" y="3712464"/>
            <a:ext cx="5257800" cy="411480"/>
          </a:xfrm>
          <a:prstGeom prst="rect">
            <a:avLst/>
          </a:prstGeom>
          <a:noFill/>
          <a:ln/>
        </p:spPr>
        <p:txBody>
          <a:bodyPr wrap="square" lIns="254" tIns="254" rIns="254" bIns="254" rtlCol="0" anchor="ctr">
            <a:normAutofit fontScale="92500" lnSpcReduction="10000"/>
          </a:bodyPr>
          <a:lstStyle/>
          <a:p>
            <a:pPr marL="0" indent="0">
              <a:buNone/>
            </a:pPr>
            <a:r>
              <a:rPr lang="en-US" sz="1520" dirty="0">
                <a:solidFill>
                  <a:srgbClr val="222222"/>
                </a:solidFill>
              </a:rPr>
              <a:t>Refer clients to CPAs, tax attorneys, estate attorneys, lenders, or title professionals when needed.</a:t>
            </a:r>
            <a:endParaRPr lang="en-US" sz="1520" dirty="0"/>
          </a:p>
        </p:txBody>
      </p:sp>
      <p:sp>
        <p:nvSpPr>
          <p:cNvPr id="16" name="Shape 13"/>
          <p:cNvSpPr/>
          <p:nvPr/>
        </p:nvSpPr>
        <p:spPr>
          <a:xfrm>
            <a:off x="868680" y="5321808"/>
            <a:ext cx="3977640" cy="411480"/>
          </a:xfrm>
          <a:prstGeom prst="roundRect">
            <a:avLst/>
          </a:prstGeom>
          <a:solidFill>
            <a:srgbClr val="071B5C">
              <a:alpha val="96000"/>
            </a:srgbClr>
          </a:solidFill>
          <a:ln w="12700">
            <a:solidFill>
              <a:srgbClr val="071B5C"/>
            </a:solidFill>
            <a:prstDash val="solid"/>
          </a:ln>
        </p:spPr>
        <p:txBody>
          <a:bodyPr/>
          <a:lstStyle/>
          <a:p>
            <a:endParaRPr lang="en-US"/>
          </a:p>
        </p:txBody>
      </p:sp>
      <p:sp>
        <p:nvSpPr>
          <p:cNvPr id="17" name="Text 14"/>
          <p:cNvSpPr/>
          <p:nvPr/>
        </p:nvSpPr>
        <p:spPr>
          <a:xfrm>
            <a:off x="960120" y="5431536"/>
            <a:ext cx="3749040" cy="118872"/>
          </a:xfrm>
          <a:prstGeom prst="rect">
            <a:avLst/>
          </a:prstGeom>
          <a:noFill/>
          <a:ln/>
        </p:spPr>
        <p:txBody>
          <a:bodyPr wrap="square" lIns="0" tIns="0" rIns="0" bIns="0" rtlCol="0" anchor="ctr">
            <a:normAutofit lnSpcReduction="10000"/>
          </a:bodyPr>
          <a:lstStyle/>
          <a:p>
            <a:pPr marL="0" indent="0" algn="ctr">
              <a:buNone/>
            </a:pPr>
            <a:r>
              <a:rPr lang="en-US" sz="800" b="1" dirty="0">
                <a:solidFill>
                  <a:srgbClr val="FFFFFF"/>
                </a:solidFill>
              </a:rPr>
              <a:t>Safe phrase: “This is a CPA question.”</a:t>
            </a:r>
            <a:endParaRPr lang="en-US" sz="800" dirty="0"/>
          </a:p>
        </p:txBody>
      </p:sp>
      <p:sp>
        <p:nvSpPr>
          <p:cNvPr id="18" name="Shape 15"/>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19" name="Text 16"/>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20" name="Text 17"/>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17</a:t>
            </a:r>
            <a:endParaRPr lang="en-US" sz="750" dirty="0"/>
          </a:p>
        </p:txBody>
      </p:sp>
      <p:pic>
        <p:nvPicPr>
          <p:cNvPr id="21" name="Image 1"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lang="en-US"/>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APPLICATION</a:t>
            </a:r>
            <a:endParaRPr lang="en-US" sz="750" dirty="0"/>
          </a:p>
        </p:txBody>
      </p:sp>
      <p:sp>
        <p:nvSpPr>
          <p:cNvPr id="4" name="Text 2"/>
          <p:cNvSpPr/>
          <p:nvPr/>
        </p:nvSpPr>
        <p:spPr>
          <a:xfrm>
            <a:off x="685800" y="658368"/>
            <a:ext cx="10515600" cy="475488"/>
          </a:xfrm>
          <a:prstGeom prst="rect">
            <a:avLst/>
          </a:prstGeom>
          <a:noFill/>
          <a:ln/>
        </p:spPr>
        <p:txBody>
          <a:bodyPr wrap="square" lIns="254" tIns="254" rIns="254" bIns="254" rtlCol="0" anchor="ctr">
            <a:normAutofit/>
          </a:bodyPr>
          <a:lstStyle/>
          <a:p>
            <a:pPr marL="0" indent="0">
              <a:buNone/>
            </a:pPr>
            <a:r>
              <a:rPr lang="en-US" sz="2500" b="1" dirty="0">
                <a:solidFill>
                  <a:srgbClr val="071B5C"/>
                </a:solidFill>
                <a:latin typeface="Aptos Display" pitchFamily="34" charset="0"/>
                <a:ea typeface="Aptos Display" pitchFamily="34" charset="-122"/>
                <a:cs typeface="Aptos Display" pitchFamily="34" charset="-120"/>
              </a:rPr>
              <a:t>Case Study Applications</a:t>
            </a:r>
            <a:endParaRPr lang="en-US" sz="2500" dirty="0"/>
          </a:p>
        </p:txBody>
      </p:sp>
      <p:sp>
        <p:nvSpPr>
          <p:cNvPr id="5" name="Text 3"/>
          <p:cNvSpPr/>
          <p:nvPr/>
        </p:nvSpPr>
        <p:spPr>
          <a:xfrm>
            <a:off x="713232" y="1298448"/>
            <a:ext cx="8961120" cy="228600"/>
          </a:xfrm>
          <a:prstGeom prst="rect">
            <a:avLst/>
          </a:prstGeom>
          <a:noFill/>
          <a:ln/>
        </p:spPr>
        <p:txBody>
          <a:bodyPr wrap="square" lIns="0" tIns="0" rIns="0" bIns="0" rtlCol="0" anchor="ctr"/>
          <a:lstStyle/>
          <a:p>
            <a:pPr marL="0" indent="0">
              <a:buNone/>
            </a:pPr>
            <a:r>
              <a:rPr lang="en-US" sz="1050" b="1" dirty="0">
                <a:solidFill>
                  <a:srgbClr val="E30016"/>
                </a:solidFill>
              </a:rPr>
              <a:t>Apply the rules without giving tax advice</a:t>
            </a:r>
            <a:endParaRPr lang="en-US" sz="1050" dirty="0"/>
          </a:p>
        </p:txBody>
      </p:sp>
      <p:sp>
        <p:nvSpPr>
          <p:cNvPr id="6" name="Shape 4"/>
          <p:cNvSpPr/>
          <p:nvPr/>
        </p:nvSpPr>
        <p:spPr>
          <a:xfrm>
            <a:off x="777240" y="1627632"/>
            <a:ext cx="2606040" cy="138988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7" name="Shape 5"/>
          <p:cNvSpPr/>
          <p:nvPr/>
        </p:nvSpPr>
        <p:spPr>
          <a:xfrm>
            <a:off x="777240" y="1627632"/>
            <a:ext cx="82296" cy="1389888"/>
          </a:xfrm>
          <a:prstGeom prst="rect">
            <a:avLst/>
          </a:prstGeom>
          <a:solidFill>
            <a:srgbClr val="071B5C"/>
          </a:solidFill>
          <a:ln w="12700">
            <a:solidFill>
              <a:srgbClr val="071B5C"/>
            </a:solidFill>
            <a:prstDash val="solid"/>
          </a:ln>
        </p:spPr>
        <p:txBody>
          <a:bodyPr/>
          <a:lstStyle/>
          <a:p>
            <a:endParaRPr lang="en-US"/>
          </a:p>
        </p:txBody>
      </p:sp>
      <p:sp>
        <p:nvSpPr>
          <p:cNvPr id="8" name="Text 6"/>
          <p:cNvSpPr/>
          <p:nvPr/>
        </p:nvSpPr>
        <p:spPr>
          <a:xfrm>
            <a:off x="978408" y="1792224"/>
            <a:ext cx="228600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Buyer Scenario</a:t>
            </a:r>
            <a:endParaRPr lang="en-US" sz="1300" dirty="0"/>
          </a:p>
        </p:txBody>
      </p:sp>
      <p:sp>
        <p:nvSpPr>
          <p:cNvPr id="9" name="Text 7"/>
          <p:cNvSpPr/>
          <p:nvPr/>
        </p:nvSpPr>
        <p:spPr>
          <a:xfrm>
            <a:off x="978408" y="2157984"/>
            <a:ext cx="2258568" cy="73152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A move-up buyer asks whether the 2026 SALT cap means they can afford a higher-priced home. Agent explains the concept and refers to lender/CPA.</a:t>
            </a:r>
            <a:endParaRPr lang="en-US" sz="1040" dirty="0"/>
          </a:p>
        </p:txBody>
      </p:sp>
      <p:sp>
        <p:nvSpPr>
          <p:cNvPr id="10" name="Shape 8"/>
          <p:cNvSpPr/>
          <p:nvPr/>
        </p:nvSpPr>
        <p:spPr>
          <a:xfrm>
            <a:off x="3611880" y="1627632"/>
            <a:ext cx="2606040" cy="138988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1" name="Shape 9"/>
          <p:cNvSpPr/>
          <p:nvPr/>
        </p:nvSpPr>
        <p:spPr>
          <a:xfrm>
            <a:off x="3611880" y="1627632"/>
            <a:ext cx="82296" cy="1389888"/>
          </a:xfrm>
          <a:prstGeom prst="rect">
            <a:avLst/>
          </a:prstGeom>
          <a:solidFill>
            <a:srgbClr val="E30016"/>
          </a:solidFill>
          <a:ln w="12700">
            <a:solidFill>
              <a:srgbClr val="E30016"/>
            </a:solidFill>
            <a:prstDash val="solid"/>
          </a:ln>
        </p:spPr>
        <p:txBody>
          <a:bodyPr/>
          <a:lstStyle/>
          <a:p>
            <a:endParaRPr lang="en-US"/>
          </a:p>
        </p:txBody>
      </p:sp>
      <p:sp>
        <p:nvSpPr>
          <p:cNvPr id="12" name="Text 10"/>
          <p:cNvSpPr/>
          <p:nvPr/>
        </p:nvSpPr>
        <p:spPr>
          <a:xfrm>
            <a:off x="3813048" y="1792224"/>
            <a:ext cx="228600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Seller Scenario</a:t>
            </a:r>
            <a:endParaRPr lang="en-US" sz="1300" dirty="0"/>
          </a:p>
        </p:txBody>
      </p:sp>
      <p:sp>
        <p:nvSpPr>
          <p:cNvPr id="13" name="Text 11"/>
          <p:cNvSpPr/>
          <p:nvPr/>
        </p:nvSpPr>
        <p:spPr>
          <a:xfrm>
            <a:off x="3813048" y="2157984"/>
            <a:ext cx="2258568" cy="73152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A seller receives investor and owner-occupant offers. Agent compares price, contingencies, financing, timing, and title risk.</a:t>
            </a:r>
            <a:endParaRPr lang="en-US" sz="1040" dirty="0"/>
          </a:p>
        </p:txBody>
      </p:sp>
      <p:sp>
        <p:nvSpPr>
          <p:cNvPr id="14" name="Shape 12"/>
          <p:cNvSpPr/>
          <p:nvPr/>
        </p:nvSpPr>
        <p:spPr>
          <a:xfrm>
            <a:off x="6446520" y="1627632"/>
            <a:ext cx="2606040" cy="138988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5" name="Shape 13"/>
          <p:cNvSpPr/>
          <p:nvPr/>
        </p:nvSpPr>
        <p:spPr>
          <a:xfrm>
            <a:off x="6446520" y="1627632"/>
            <a:ext cx="82296" cy="1389888"/>
          </a:xfrm>
          <a:prstGeom prst="rect">
            <a:avLst/>
          </a:prstGeom>
          <a:solidFill>
            <a:srgbClr val="1F8A70"/>
          </a:solidFill>
          <a:ln w="12700">
            <a:solidFill>
              <a:srgbClr val="1F8A70"/>
            </a:solidFill>
            <a:prstDash val="solid"/>
          </a:ln>
        </p:spPr>
        <p:txBody>
          <a:bodyPr/>
          <a:lstStyle/>
          <a:p>
            <a:endParaRPr lang="en-US"/>
          </a:p>
        </p:txBody>
      </p:sp>
      <p:sp>
        <p:nvSpPr>
          <p:cNvPr id="16" name="Text 14"/>
          <p:cNvSpPr/>
          <p:nvPr/>
        </p:nvSpPr>
        <p:spPr>
          <a:xfrm>
            <a:off x="6647688" y="1792224"/>
            <a:ext cx="2286000" cy="228600"/>
          </a:xfrm>
          <a:prstGeom prst="rect">
            <a:avLst/>
          </a:prstGeom>
          <a:noFill/>
          <a:ln/>
        </p:spPr>
        <p:txBody>
          <a:bodyPr wrap="square" lIns="0" tIns="0" rIns="0" bIns="0" rtlCol="0" anchor="ctr">
            <a:normAutofit/>
          </a:bodyPr>
          <a:lstStyle/>
          <a:p>
            <a:pPr marL="0" indent="0">
              <a:buNone/>
            </a:pPr>
            <a:r>
              <a:rPr lang="en-US" sz="1300" b="1" dirty="0">
                <a:solidFill>
                  <a:srgbClr val="1F8A70"/>
                </a:solidFill>
              </a:rPr>
              <a:t>Energy Scenario</a:t>
            </a:r>
            <a:endParaRPr lang="en-US" sz="1300" dirty="0"/>
          </a:p>
        </p:txBody>
      </p:sp>
      <p:sp>
        <p:nvSpPr>
          <p:cNvPr id="17" name="Text 15"/>
          <p:cNvSpPr/>
          <p:nvPr/>
        </p:nvSpPr>
        <p:spPr>
          <a:xfrm>
            <a:off x="6647688" y="2157984"/>
            <a:ext cx="2258568" cy="73152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A seller advertises solar panels. Agent verifies whether any credit claim is accurate before marketing.</a:t>
            </a:r>
            <a:endParaRPr lang="en-US" sz="1040" dirty="0"/>
          </a:p>
        </p:txBody>
      </p:sp>
      <p:sp>
        <p:nvSpPr>
          <p:cNvPr id="18" name="Shape 16"/>
          <p:cNvSpPr/>
          <p:nvPr/>
        </p:nvSpPr>
        <p:spPr>
          <a:xfrm>
            <a:off x="9281160" y="1627632"/>
            <a:ext cx="2148840" cy="1389888"/>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19" name="Shape 17"/>
          <p:cNvSpPr/>
          <p:nvPr/>
        </p:nvSpPr>
        <p:spPr>
          <a:xfrm>
            <a:off x="9281160" y="1627632"/>
            <a:ext cx="82296" cy="1389888"/>
          </a:xfrm>
          <a:prstGeom prst="rect">
            <a:avLst/>
          </a:prstGeom>
          <a:solidFill>
            <a:srgbClr val="071B5C"/>
          </a:solidFill>
          <a:ln w="12700">
            <a:solidFill>
              <a:srgbClr val="071B5C"/>
            </a:solidFill>
            <a:prstDash val="solid"/>
          </a:ln>
        </p:spPr>
        <p:txBody>
          <a:bodyPr/>
          <a:lstStyle/>
          <a:p>
            <a:endParaRPr lang="en-US"/>
          </a:p>
        </p:txBody>
      </p:sp>
      <p:sp>
        <p:nvSpPr>
          <p:cNvPr id="20" name="Text 18"/>
          <p:cNvSpPr/>
          <p:nvPr/>
        </p:nvSpPr>
        <p:spPr>
          <a:xfrm>
            <a:off x="9482328" y="1792224"/>
            <a:ext cx="182880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Estate Scenario</a:t>
            </a:r>
            <a:endParaRPr lang="en-US" sz="1300" dirty="0"/>
          </a:p>
        </p:txBody>
      </p:sp>
      <p:sp>
        <p:nvSpPr>
          <p:cNvPr id="21" name="Text 19"/>
          <p:cNvSpPr/>
          <p:nvPr/>
        </p:nvSpPr>
        <p:spPr>
          <a:xfrm>
            <a:off x="9482328" y="2157984"/>
            <a:ext cx="1801368" cy="731520"/>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Heirs want to sell inherited property. Agent identifies succession/title issues and recommends counsel.</a:t>
            </a:r>
            <a:endParaRPr lang="en-US" sz="1040" dirty="0"/>
          </a:p>
        </p:txBody>
      </p:sp>
      <p:sp>
        <p:nvSpPr>
          <p:cNvPr id="22" name="Shape 20"/>
          <p:cNvSpPr/>
          <p:nvPr/>
        </p:nvSpPr>
        <p:spPr>
          <a:xfrm>
            <a:off x="1828800" y="4023360"/>
            <a:ext cx="384048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3" name="Shape 21"/>
          <p:cNvSpPr/>
          <p:nvPr/>
        </p:nvSpPr>
        <p:spPr>
          <a:xfrm>
            <a:off x="1828800" y="4023360"/>
            <a:ext cx="82296" cy="987552"/>
          </a:xfrm>
          <a:prstGeom prst="rect">
            <a:avLst/>
          </a:prstGeom>
          <a:solidFill>
            <a:srgbClr val="E30016"/>
          </a:solidFill>
          <a:ln w="12700">
            <a:solidFill>
              <a:srgbClr val="E30016"/>
            </a:solidFill>
            <a:prstDash val="solid"/>
          </a:ln>
        </p:spPr>
        <p:txBody>
          <a:bodyPr/>
          <a:lstStyle/>
          <a:p>
            <a:endParaRPr lang="en-US"/>
          </a:p>
        </p:txBody>
      </p:sp>
      <p:sp>
        <p:nvSpPr>
          <p:cNvPr id="24" name="Text 22"/>
          <p:cNvSpPr/>
          <p:nvPr/>
        </p:nvSpPr>
        <p:spPr>
          <a:xfrm>
            <a:off x="2029968" y="4187952"/>
            <a:ext cx="3520440" cy="228600"/>
          </a:xfrm>
          <a:prstGeom prst="rect">
            <a:avLst/>
          </a:prstGeom>
          <a:noFill/>
          <a:ln/>
        </p:spPr>
        <p:txBody>
          <a:bodyPr wrap="square" lIns="0" tIns="0" rIns="0" bIns="0" rtlCol="0" anchor="ctr">
            <a:normAutofit/>
          </a:bodyPr>
          <a:lstStyle/>
          <a:p>
            <a:pPr marL="0" indent="0">
              <a:buNone/>
            </a:pPr>
            <a:r>
              <a:rPr lang="en-US" sz="1300" b="1" dirty="0">
                <a:solidFill>
                  <a:srgbClr val="E30016"/>
                </a:solidFill>
              </a:rPr>
              <a:t>Class Question</a:t>
            </a:r>
            <a:endParaRPr lang="en-US" sz="1300" dirty="0"/>
          </a:p>
        </p:txBody>
      </p:sp>
      <p:sp>
        <p:nvSpPr>
          <p:cNvPr id="25" name="Text 23"/>
          <p:cNvSpPr/>
          <p:nvPr/>
        </p:nvSpPr>
        <p:spPr>
          <a:xfrm>
            <a:off x="2029968" y="4553712"/>
            <a:ext cx="3493008" cy="329184"/>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What can the agent say safely, and what must be referred out?</a:t>
            </a:r>
            <a:endParaRPr lang="en-US" sz="1040" dirty="0"/>
          </a:p>
        </p:txBody>
      </p:sp>
      <p:sp>
        <p:nvSpPr>
          <p:cNvPr id="26" name="Shape 24"/>
          <p:cNvSpPr/>
          <p:nvPr/>
        </p:nvSpPr>
        <p:spPr>
          <a:xfrm>
            <a:off x="6492240" y="4023360"/>
            <a:ext cx="3840480" cy="987552"/>
          </a:xfrm>
          <a:prstGeom prst="roundRect">
            <a:avLst/>
          </a:prstGeom>
          <a:solidFill>
            <a:srgbClr val="FFFFFF"/>
          </a:solidFill>
          <a:ln w="12700">
            <a:solidFill>
              <a:srgbClr val="DBE0EC"/>
            </a:solidFill>
            <a:prstDash val="solid"/>
          </a:ln>
          <a:effectLst>
            <a:outerShdw blurRad="25400" dist="12700" dir="2700000" algn="bl" rotWithShape="0">
              <a:srgbClr val="000000">
                <a:alpha val="12000"/>
              </a:srgbClr>
            </a:outerShdw>
          </a:effectLst>
        </p:spPr>
        <p:txBody>
          <a:bodyPr/>
          <a:lstStyle/>
          <a:p>
            <a:endParaRPr lang="en-US"/>
          </a:p>
        </p:txBody>
      </p:sp>
      <p:sp>
        <p:nvSpPr>
          <p:cNvPr id="27" name="Shape 25"/>
          <p:cNvSpPr/>
          <p:nvPr/>
        </p:nvSpPr>
        <p:spPr>
          <a:xfrm>
            <a:off x="6492240" y="4023360"/>
            <a:ext cx="82296" cy="987552"/>
          </a:xfrm>
          <a:prstGeom prst="rect">
            <a:avLst/>
          </a:prstGeom>
          <a:solidFill>
            <a:srgbClr val="071B5C"/>
          </a:solidFill>
          <a:ln w="12700">
            <a:solidFill>
              <a:srgbClr val="071B5C"/>
            </a:solidFill>
            <a:prstDash val="solid"/>
          </a:ln>
        </p:spPr>
        <p:txBody>
          <a:bodyPr/>
          <a:lstStyle/>
          <a:p>
            <a:endParaRPr lang="en-US"/>
          </a:p>
        </p:txBody>
      </p:sp>
      <p:sp>
        <p:nvSpPr>
          <p:cNvPr id="28" name="Text 26"/>
          <p:cNvSpPr/>
          <p:nvPr/>
        </p:nvSpPr>
        <p:spPr>
          <a:xfrm>
            <a:off x="6693408" y="4187952"/>
            <a:ext cx="3520440" cy="228600"/>
          </a:xfrm>
          <a:prstGeom prst="rect">
            <a:avLst/>
          </a:prstGeom>
          <a:noFill/>
          <a:ln/>
        </p:spPr>
        <p:txBody>
          <a:bodyPr wrap="square" lIns="0" tIns="0" rIns="0" bIns="0" rtlCol="0" anchor="ctr">
            <a:normAutofit/>
          </a:bodyPr>
          <a:lstStyle/>
          <a:p>
            <a:pPr marL="0" indent="0">
              <a:buNone/>
            </a:pPr>
            <a:r>
              <a:rPr lang="en-US" sz="1300" b="1" dirty="0">
                <a:solidFill>
                  <a:srgbClr val="071B5C"/>
                </a:solidFill>
              </a:rPr>
              <a:t>Best Answer</a:t>
            </a:r>
            <a:endParaRPr lang="en-US" sz="1300" dirty="0"/>
          </a:p>
        </p:txBody>
      </p:sp>
      <p:sp>
        <p:nvSpPr>
          <p:cNvPr id="29" name="Text 27"/>
          <p:cNvSpPr/>
          <p:nvPr/>
        </p:nvSpPr>
        <p:spPr>
          <a:xfrm>
            <a:off x="6693408" y="4553712"/>
            <a:ext cx="3493008" cy="329184"/>
          </a:xfrm>
          <a:prstGeom prst="rect">
            <a:avLst/>
          </a:prstGeom>
          <a:noFill/>
          <a:ln/>
        </p:spPr>
        <p:txBody>
          <a:bodyPr wrap="square" lIns="254" tIns="254" rIns="254" bIns="254" rtlCol="0" anchor="t">
            <a:normAutofit/>
          </a:bodyPr>
          <a:lstStyle/>
          <a:p>
            <a:pPr marL="0" indent="0">
              <a:buNone/>
            </a:pPr>
            <a:r>
              <a:rPr lang="en-US" sz="1040" dirty="0">
                <a:solidFill>
                  <a:srgbClr val="4A4A4A"/>
                </a:solidFill>
              </a:rPr>
              <a:t>Explain objective transaction facts; refer tax, legal, lending, and title questions to the appropriate professional.</a:t>
            </a:r>
            <a:endParaRPr lang="en-US" sz="1040" dirty="0"/>
          </a:p>
        </p:txBody>
      </p:sp>
      <p:sp>
        <p:nvSpPr>
          <p:cNvPr id="30" name="Shape 28"/>
          <p:cNvSpPr/>
          <p:nvPr/>
        </p:nvSpPr>
        <p:spPr>
          <a:xfrm>
            <a:off x="594360" y="6419088"/>
            <a:ext cx="9692640" cy="0"/>
          </a:xfrm>
          <a:prstGeom prst="line">
            <a:avLst/>
          </a:prstGeom>
          <a:noFill/>
          <a:ln w="12700">
            <a:solidFill>
              <a:srgbClr val="D6DAE8"/>
            </a:solidFill>
            <a:prstDash val="solid"/>
          </a:ln>
        </p:spPr>
        <p:txBody>
          <a:bodyPr/>
          <a:lstStyle/>
          <a:p>
            <a:endParaRPr lang="en-US"/>
          </a:p>
        </p:txBody>
      </p:sp>
      <p:sp>
        <p:nvSpPr>
          <p:cNvPr id="31" name="Text 29"/>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32" name="Text 30"/>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18</a:t>
            </a:r>
            <a:endParaRPr lang="en-US" sz="750" dirty="0"/>
          </a:p>
        </p:txBody>
      </p:sp>
      <p:pic>
        <p:nvPicPr>
          <p:cNvPr id="33" name="Image 0" descr="/mnt/data/Origin-Tittle-LLC.jpg"/>
          <p:cNvPicPr>
            <a:picLocks noChangeAspect="1"/>
          </p:cNvPicPr>
          <p:nvPr/>
        </p:nvPicPr>
        <p:blipFill>
          <a:blip r:embed="rId3"/>
          <a:stretch>
            <a:fillRect/>
          </a:stretch>
        </p:blipFill>
        <p:spPr>
          <a:xfrm>
            <a:off x="10820756" y="6272784"/>
            <a:ext cx="532687" cy="4114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47472"/>
          </a:xfrm>
          <a:prstGeom prst="rect">
            <a:avLst/>
          </a:prstGeom>
          <a:solidFill>
            <a:srgbClr val="071B5C"/>
          </a:solidFill>
          <a:ln w="12700">
            <a:solidFill>
              <a:srgbClr val="071B5C"/>
            </a:solidFill>
            <a:prstDash val="solid"/>
          </a:ln>
        </p:spPr>
        <p:txBody>
          <a:bodyPr/>
          <a:lstStyle/>
          <a:p>
            <a:endParaRPr/>
          </a:p>
        </p:txBody>
      </p:sp>
      <p:sp>
        <p:nvSpPr>
          <p:cNvPr id="3" name="Text 1"/>
          <p:cNvSpPr/>
          <p:nvPr/>
        </p:nvSpPr>
        <p:spPr>
          <a:xfrm>
            <a:off x="594360" y="73152"/>
            <a:ext cx="5943600" cy="164592"/>
          </a:xfrm>
          <a:prstGeom prst="rect">
            <a:avLst/>
          </a:prstGeom>
          <a:noFill/>
          <a:ln/>
        </p:spPr>
        <p:txBody>
          <a:bodyPr wrap="square" lIns="0" tIns="0" rIns="0" bIns="0" rtlCol="0" anchor="ctr"/>
          <a:lstStyle/>
          <a:p>
            <a:pPr marL="0" indent="0">
              <a:buNone/>
            </a:pPr>
            <a:r>
              <a:rPr lang="en-US" sz="750" b="1" dirty="0">
                <a:solidFill>
                  <a:srgbClr val="FFFFFF"/>
                </a:solidFill>
                <a:latin typeface="Aptos" pitchFamily="34" charset="0"/>
                <a:ea typeface="Aptos" pitchFamily="34" charset="-122"/>
                <a:cs typeface="Aptos" pitchFamily="34" charset="-120"/>
              </a:rPr>
              <a:t>CLOSING</a:t>
            </a:r>
            <a:endParaRPr lang="en-US" sz="750" dirty="0"/>
          </a:p>
        </p:txBody>
      </p:sp>
      <p:pic>
        <p:nvPicPr>
          <p:cNvPr id="4" name="Image 0" descr="/mnt/data/a_bright_softly_lit_office_meeting_scene_viewed_c.png"/>
          <p:cNvPicPr>
            <a:picLocks noChangeAspect="1"/>
          </p:cNvPicPr>
          <p:nvPr/>
        </p:nvPicPr>
        <p:blipFill>
          <a:blip r:embed="rId3"/>
          <a:srcRect l="12994" r="12994"/>
          <a:stretch/>
        </p:blipFill>
        <p:spPr>
          <a:xfrm>
            <a:off x="6766560" y="1143000"/>
            <a:ext cx="4389120" cy="3337560"/>
          </a:xfrm>
          <a:prstGeom prst="rect">
            <a:avLst/>
          </a:prstGeom>
        </p:spPr>
      </p:pic>
      <p:sp>
        <p:nvSpPr>
          <p:cNvPr id="5" name="Text 2"/>
          <p:cNvSpPr/>
          <p:nvPr/>
        </p:nvSpPr>
        <p:spPr>
          <a:xfrm>
            <a:off x="777240" y="1444752"/>
            <a:ext cx="5120640" cy="502920"/>
          </a:xfrm>
          <a:prstGeom prst="rect">
            <a:avLst/>
          </a:prstGeom>
          <a:noFill/>
          <a:ln/>
        </p:spPr>
        <p:txBody>
          <a:bodyPr wrap="square" lIns="0" tIns="0" rIns="0" bIns="0" rtlCol="0" anchor="ctr"/>
          <a:lstStyle/>
          <a:p>
            <a:pPr marL="0" indent="0">
              <a:buNone/>
            </a:pPr>
            <a:r>
              <a:rPr lang="en-US" sz="3800" b="1" dirty="0">
                <a:solidFill>
                  <a:srgbClr val="071B5C"/>
                </a:solidFill>
                <a:latin typeface="Aptos Display" pitchFamily="34" charset="0"/>
                <a:ea typeface="Aptos Display" pitchFamily="34" charset="-122"/>
                <a:cs typeface="Aptos Display" pitchFamily="34" charset="-120"/>
              </a:rPr>
              <a:t>Questions?</a:t>
            </a:r>
            <a:endParaRPr lang="en-US" sz="3800" dirty="0"/>
          </a:p>
        </p:txBody>
      </p:sp>
      <p:sp>
        <p:nvSpPr>
          <p:cNvPr id="6" name="Text 3"/>
          <p:cNvSpPr/>
          <p:nvPr/>
        </p:nvSpPr>
        <p:spPr>
          <a:xfrm>
            <a:off x="822960" y="2148840"/>
            <a:ext cx="4297680" cy="274320"/>
          </a:xfrm>
          <a:prstGeom prst="rect">
            <a:avLst/>
          </a:prstGeom>
          <a:noFill/>
          <a:ln/>
        </p:spPr>
        <p:txBody>
          <a:bodyPr wrap="square" lIns="0" tIns="0" rIns="0" bIns="0" rtlCol="0" anchor="ctr"/>
          <a:lstStyle/>
          <a:p>
            <a:pPr marL="0" indent="0">
              <a:buNone/>
            </a:pPr>
            <a:r>
              <a:rPr lang="en-US" sz="2000" b="1" dirty="0">
                <a:solidFill>
                  <a:srgbClr val="E30016"/>
                </a:solidFill>
              </a:rPr>
              <a:t>Origin Title LLC</a:t>
            </a:r>
            <a:endParaRPr lang="en-US" sz="2000" dirty="0"/>
          </a:p>
        </p:txBody>
      </p:sp>
      <p:sp>
        <p:nvSpPr>
          <p:cNvPr id="7" name="Text 4"/>
          <p:cNvSpPr/>
          <p:nvPr/>
        </p:nvSpPr>
        <p:spPr>
          <a:xfrm>
            <a:off x="822960" y="2615184"/>
            <a:ext cx="5303520" cy="502920"/>
          </a:xfrm>
          <a:prstGeom prst="rect">
            <a:avLst/>
          </a:prstGeom>
          <a:noFill/>
          <a:ln/>
        </p:spPr>
        <p:txBody>
          <a:bodyPr wrap="square" lIns="0" tIns="0" rIns="0" bIns="0" rtlCol="0" anchor="ctr">
            <a:normAutofit/>
          </a:bodyPr>
          <a:lstStyle/>
          <a:p>
            <a:pPr marL="0" indent="0">
              <a:buNone/>
            </a:pPr>
            <a:r>
              <a:rPr lang="en-US" sz="1350" dirty="0">
                <a:solidFill>
                  <a:srgbClr val="222222"/>
                </a:solidFill>
              </a:rPr>
              <a:t>A practical real-estate CE presentation for buyers, sellers, and transaction professionals</a:t>
            </a:r>
            <a:endParaRPr lang="en-US" sz="1350" dirty="0"/>
          </a:p>
        </p:txBody>
      </p:sp>
      <p:sp>
        <p:nvSpPr>
          <p:cNvPr id="8" name="Text 5"/>
          <p:cNvSpPr/>
          <p:nvPr/>
        </p:nvSpPr>
        <p:spPr>
          <a:xfrm>
            <a:off x="822960" y="3310128"/>
            <a:ext cx="3474720" cy="228600"/>
          </a:xfrm>
          <a:prstGeom prst="rect">
            <a:avLst/>
          </a:prstGeom>
          <a:noFill/>
          <a:ln/>
        </p:spPr>
        <p:txBody>
          <a:bodyPr wrap="square" lIns="0" tIns="0" rIns="0" bIns="0" rtlCol="0" anchor="ctr"/>
          <a:lstStyle/>
          <a:p>
            <a:pPr marL="0" indent="0" algn="l">
              <a:buNone/>
              <a:defRPr sz="1200" b="1">
                <a:solidFill>
                  <a:srgbClr val="0C1C5C"/>
                </a:solidFill>
              </a:defRPr>
            </a:pPr>
            <a:r>
              <a:t>Vendor Certification No.</a:t>
            </a:r>
            <a:endParaRPr lang="en-US" sz="1250" dirty="0"/>
          </a:p>
          <a:p>
            <a:pPr algn="l">
              <a:defRPr sz="1300" b="1">
                <a:solidFill>
                  <a:srgbClr val="C8102E"/>
                </a:solidFill>
              </a:defRPr>
            </a:pPr>
            <a:r>
              <a:t>EDU.9153-EDVN</a:t>
            </a:r>
          </a:p>
        </p:txBody>
      </p:sp>
      <p:pic>
        <p:nvPicPr>
          <p:cNvPr id="9" name="Image 1" descr="/mnt/data/Origin-Tittle-LLC.jpg"/>
          <p:cNvPicPr>
            <a:picLocks noChangeAspect="1"/>
          </p:cNvPicPr>
          <p:nvPr/>
        </p:nvPicPr>
        <p:blipFill>
          <a:blip r:embed="rId4"/>
          <a:stretch>
            <a:fillRect/>
          </a:stretch>
        </p:blipFill>
        <p:spPr>
          <a:xfrm>
            <a:off x="1637597" y="4005072"/>
            <a:ext cx="1479686" cy="1143000"/>
          </a:xfrm>
          <a:prstGeom prst="rect">
            <a:avLst/>
          </a:prstGeom>
        </p:spPr>
      </p:pic>
      <p:sp>
        <p:nvSpPr>
          <p:cNvPr id="10" name="Shape 6"/>
          <p:cNvSpPr/>
          <p:nvPr/>
        </p:nvSpPr>
        <p:spPr>
          <a:xfrm>
            <a:off x="594360" y="6419088"/>
            <a:ext cx="9692640" cy="0"/>
          </a:xfrm>
          <a:prstGeom prst="line">
            <a:avLst/>
          </a:prstGeom>
          <a:noFill/>
          <a:ln w="12700">
            <a:solidFill>
              <a:srgbClr val="D6DAE8"/>
            </a:solidFill>
            <a:prstDash val="solid"/>
          </a:ln>
        </p:spPr>
        <p:txBody>
          <a:bodyPr/>
          <a:lstStyle/>
          <a:p>
            <a:endParaRPr/>
          </a:p>
        </p:txBody>
      </p:sp>
      <p:sp>
        <p:nvSpPr>
          <p:cNvPr id="11" name="Text 7"/>
          <p:cNvSpPr/>
          <p:nvPr/>
        </p:nvSpPr>
        <p:spPr>
          <a:xfrm>
            <a:off x="594360" y="6510528"/>
            <a:ext cx="6309360" cy="164592"/>
          </a:xfrm>
          <a:prstGeom prst="rect">
            <a:avLst/>
          </a:prstGeom>
          <a:noFill/>
          <a:ln/>
        </p:spPr>
        <p:txBody>
          <a:bodyPr wrap="square" lIns="0" tIns="0" rIns="0" bIns="0" rtlCol="0" anchor="ctr"/>
          <a:lstStyle/>
          <a:p>
            <a:pPr marL="0" indent="0">
              <a:buNone/>
            </a:pPr>
            <a:r>
              <a:rPr lang="en-US" sz="750" dirty="0">
                <a:solidFill>
                  <a:srgbClr val="6A6A6A"/>
                </a:solidFill>
              </a:rPr>
              <a:t>One Big Beautiful Bill and the Impact on Buyers and Sellers of Real Estate</a:t>
            </a:r>
            <a:endParaRPr lang="en-US" sz="750" dirty="0"/>
          </a:p>
        </p:txBody>
      </p:sp>
      <p:sp>
        <p:nvSpPr>
          <p:cNvPr id="12" name="Text 8"/>
          <p:cNvSpPr/>
          <p:nvPr/>
        </p:nvSpPr>
        <p:spPr>
          <a:xfrm>
            <a:off x="9829800" y="6510528"/>
            <a:ext cx="228600" cy="164592"/>
          </a:xfrm>
          <a:prstGeom prst="rect">
            <a:avLst/>
          </a:prstGeom>
          <a:noFill/>
          <a:ln/>
        </p:spPr>
        <p:txBody>
          <a:bodyPr wrap="square" lIns="0" tIns="0" rIns="0" bIns="0" rtlCol="0" anchor="ctr"/>
          <a:lstStyle/>
          <a:p>
            <a:pPr marL="0" indent="0" algn="r">
              <a:buNone/>
            </a:pPr>
            <a:r>
              <a:rPr lang="en-US" sz="750" dirty="0">
                <a:solidFill>
                  <a:srgbClr val="6A6A6A"/>
                </a:solidFill>
              </a:rPr>
              <a:t>19</a:t>
            </a:r>
            <a:endParaRPr lang="en-US" sz="750" dirty="0"/>
          </a:p>
        </p:txBody>
      </p:sp>
      <p:pic>
        <p:nvPicPr>
          <p:cNvPr id="13" name="Image 2" descr="/mnt/data/Origin-Tittle-LLC.jpg"/>
          <p:cNvPicPr>
            <a:picLocks noChangeAspect="1"/>
          </p:cNvPicPr>
          <p:nvPr/>
        </p:nvPicPr>
        <p:blipFill>
          <a:blip r:embed="rId4"/>
          <a:stretch>
            <a:fillRect/>
          </a:stretch>
        </p:blipFill>
        <p:spPr>
          <a:xfrm>
            <a:off x="10820756" y="6272784"/>
            <a:ext cx="532687" cy="4114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3082</Words>
  <Application>Microsoft Office PowerPoint</Application>
  <PresentationFormat>Widescreen</PresentationFormat>
  <Paragraphs>257</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Origin Title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Big Beautiful Bill and the Impact on Buyers and Sellers of Real Estate</dc:title>
  <dc:subject>One Big Beautiful Bill and the Impact on Buyers and Sellers of Real Estate</dc:subject>
  <dc:creator>Origin Title LLC</dc:creator>
  <cp:lastModifiedBy>Stephanie Vallery Hoffmann</cp:lastModifiedBy>
  <cp:revision>3</cp:revision>
  <dcterms:created xsi:type="dcterms:W3CDTF">2026-08-25T16:48:45Z</dcterms:created>
  <dcterms:modified xsi:type="dcterms:W3CDTF">2026-08-27T15:08:52Z</dcterms:modified>
</cp:coreProperties>
</file>