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Layouts/slideLayout15.xml" ContentType="application/vnd.openxmlformats-officedocument.presentationml.slideLayout+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82"/>
  </p:notesMasterIdLst>
  <p:sldIdLst>
    <p:sldId id="256" r:id="rId2"/>
    <p:sldId id="257" r:id="rId3"/>
    <p:sldId id="258" r:id="rId4"/>
    <p:sldId id="259" r:id="rId5"/>
    <p:sldId id="271" r:id="rId6"/>
    <p:sldId id="270" r:id="rId7"/>
    <p:sldId id="269" r:id="rId8"/>
    <p:sldId id="267" r:id="rId9"/>
    <p:sldId id="266" r:id="rId10"/>
    <p:sldId id="260" r:id="rId11"/>
    <p:sldId id="268" r:id="rId12"/>
    <p:sldId id="261" r:id="rId13"/>
    <p:sldId id="262" r:id="rId14"/>
    <p:sldId id="263" r:id="rId15"/>
    <p:sldId id="264" r:id="rId16"/>
    <p:sldId id="265" r:id="rId17"/>
    <p:sldId id="272" r:id="rId18"/>
    <p:sldId id="273" r:id="rId19"/>
    <p:sldId id="274" r:id="rId20"/>
    <p:sldId id="275" r:id="rId21"/>
    <p:sldId id="277"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9" r:id="rId52"/>
    <p:sldId id="323" r:id="rId53"/>
    <p:sldId id="308" r:id="rId54"/>
    <p:sldId id="322" r:id="rId55"/>
    <p:sldId id="310" r:id="rId56"/>
    <p:sldId id="311" r:id="rId57"/>
    <p:sldId id="312" r:id="rId58"/>
    <p:sldId id="313" r:id="rId59"/>
    <p:sldId id="314" r:id="rId60"/>
    <p:sldId id="315" r:id="rId61"/>
    <p:sldId id="336" r:id="rId62"/>
    <p:sldId id="316" r:id="rId63"/>
    <p:sldId id="317" r:id="rId64"/>
    <p:sldId id="318" r:id="rId65"/>
    <p:sldId id="324" r:id="rId66"/>
    <p:sldId id="327" r:id="rId67"/>
    <p:sldId id="325" r:id="rId68"/>
    <p:sldId id="326" r:id="rId69"/>
    <p:sldId id="319" r:id="rId70"/>
    <p:sldId id="320" r:id="rId71"/>
    <p:sldId id="321" r:id="rId72"/>
    <p:sldId id="329" r:id="rId73"/>
    <p:sldId id="330" r:id="rId74"/>
    <p:sldId id="331" r:id="rId75"/>
    <p:sldId id="332" r:id="rId76"/>
    <p:sldId id="333" r:id="rId77"/>
    <p:sldId id="334" r:id="rId78"/>
    <p:sldId id="335" r:id="rId79"/>
    <p:sldId id="328" r:id="rId80"/>
    <p:sldId id="337" r:id="rId8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53" autoAdjust="0"/>
  </p:normalViewPr>
  <p:slideViewPr>
    <p:cSldViewPr>
      <p:cViewPr varScale="1">
        <p:scale>
          <a:sx n="110" d="100"/>
          <a:sy n="110" d="100"/>
        </p:scale>
        <p:origin x="-164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notesMaster" Target="notesMasters/notesMaster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8816EF-DF27-44F2-B32A-9E8489457A44}" type="datetimeFigureOut">
              <a:rPr lang="en-US" smtClean="0"/>
              <a:pPr/>
              <a:t>1/24/2019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93AA11-AE14-4488-AAD5-5F2821FA74A6}" type="slidenum">
              <a:rPr lang="en-US" smtClean="0"/>
              <a:pPr/>
              <a:t>‹#›</a:t>
            </a:fld>
            <a:endParaRPr lang="en-US"/>
          </a:p>
        </p:txBody>
      </p:sp>
    </p:spTree>
    <p:extLst>
      <p:ext uri="{BB962C8B-B14F-4D97-AF65-F5344CB8AC3E}">
        <p14:creationId xmlns:p14="http://schemas.microsoft.com/office/powerpoint/2010/main" xmlns="" val="938204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93AA11-AE14-4488-AAD5-5F2821FA74A6}" type="slidenum">
              <a:rPr lang="en-US" smtClean="0"/>
              <a:pPr/>
              <a:t>1</a:t>
            </a:fld>
            <a:endParaRPr lang="en-US"/>
          </a:p>
        </p:txBody>
      </p:sp>
    </p:spTree>
    <p:extLst>
      <p:ext uri="{BB962C8B-B14F-4D97-AF65-F5344CB8AC3E}">
        <p14:creationId xmlns:p14="http://schemas.microsoft.com/office/powerpoint/2010/main" xmlns="" val="20622512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793AA11-AE14-4488-AAD5-5F2821FA74A6}" type="slidenum">
              <a:rPr lang="en-US" smtClean="0"/>
              <a:pPr/>
              <a:t>14</a:t>
            </a:fld>
            <a:endParaRPr lang="en-US"/>
          </a:p>
        </p:txBody>
      </p:sp>
    </p:spTree>
    <p:extLst>
      <p:ext uri="{BB962C8B-B14F-4D97-AF65-F5344CB8AC3E}">
        <p14:creationId xmlns:p14="http://schemas.microsoft.com/office/powerpoint/2010/main" xmlns="" val="2498762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50000"/>
                <a:alpha val="7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0AEC9FB-0DCA-427C-A33E-FB1B8C8E0A39}" type="datetime1">
              <a:rPr lang="en-US" smtClean="0"/>
              <a:pPr/>
              <a:t>1/24/2019</a:t>
            </a:fld>
            <a:endParaRPr lang="en-US" dirty="0"/>
          </a:p>
        </p:txBody>
      </p:sp>
      <p:sp>
        <p:nvSpPr>
          <p:cNvPr id="5" name="Footer Placeholder 4"/>
          <p:cNvSpPr>
            <a:spLocks noGrp="1"/>
          </p:cNvSpPr>
          <p:nvPr>
            <p:ph type="ftr" sz="quarter" idx="11"/>
          </p:nvPr>
        </p:nvSpPr>
        <p:spPr/>
        <p:txBody>
          <a:bodyPr/>
          <a:lstStyle/>
          <a:p>
            <a:r>
              <a:rPr lang="en-US" smtClean="0"/>
              <a:t>Course Developer Rosalyn A. Bryant</a:t>
            </a:r>
            <a:endParaRPr lang="en-US" dirty="0"/>
          </a:p>
        </p:txBody>
      </p:sp>
      <p:sp>
        <p:nvSpPr>
          <p:cNvPr id="6" name="Slide Number Placeholder 5"/>
          <p:cNvSpPr>
            <a:spLocks noGrp="1"/>
          </p:cNvSpPr>
          <p:nvPr>
            <p:ph type="sldNum" sz="quarter" idx="12"/>
          </p:nvPr>
        </p:nvSpPr>
        <p:spPr/>
        <p:txBody>
          <a:bodyPr/>
          <a:lstStyle/>
          <a:p>
            <a:fld id="{0EB65393-ACFF-48E5-9CEA-8D25A602DC81}" type="slidenum">
              <a:rPr lang="en-US" smtClean="0"/>
              <a:pPr/>
              <a:t>‹#›</a:t>
            </a:fld>
            <a:endParaRPr lang="en-US" dirty="0"/>
          </a:p>
        </p:txBody>
      </p:sp>
    </p:spTree>
    <p:extLst>
      <p:ext uri="{BB962C8B-B14F-4D97-AF65-F5344CB8AC3E}">
        <p14:creationId xmlns:p14="http://schemas.microsoft.com/office/powerpoint/2010/main" xmlns="" val="2385455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6B3739-7128-47A9-AC1C-8419C903CEBB}" type="datetime1">
              <a:rPr lang="en-US" smtClean="0"/>
              <a:pPr/>
              <a:t>1/24/2019</a:t>
            </a:fld>
            <a:endParaRPr lang="en-US" dirty="0"/>
          </a:p>
        </p:txBody>
      </p:sp>
      <p:sp>
        <p:nvSpPr>
          <p:cNvPr id="5" name="Footer Placeholder 4"/>
          <p:cNvSpPr>
            <a:spLocks noGrp="1"/>
          </p:cNvSpPr>
          <p:nvPr>
            <p:ph type="ftr" sz="quarter" idx="11"/>
          </p:nvPr>
        </p:nvSpPr>
        <p:spPr/>
        <p:txBody>
          <a:bodyPr/>
          <a:lstStyle/>
          <a:p>
            <a:r>
              <a:rPr lang="en-US" smtClean="0"/>
              <a:t>Course Developer Rosalyn A. Bryant</a:t>
            </a:r>
            <a:endParaRPr lang="en-US" dirty="0"/>
          </a:p>
        </p:txBody>
      </p:sp>
      <p:sp>
        <p:nvSpPr>
          <p:cNvPr id="6" name="Slide Number Placeholder 5"/>
          <p:cNvSpPr>
            <a:spLocks noGrp="1"/>
          </p:cNvSpPr>
          <p:nvPr>
            <p:ph type="sldNum" sz="quarter" idx="12"/>
          </p:nvPr>
        </p:nvSpPr>
        <p:spPr/>
        <p:txBody>
          <a:bodyPr/>
          <a:lstStyle/>
          <a:p>
            <a:fld id="{0EB65393-ACFF-48E5-9CEA-8D25A602DC81}" type="slidenum">
              <a:rPr lang="en-US" smtClean="0"/>
              <a:pPr/>
              <a:t>‹#›</a:t>
            </a:fld>
            <a:endParaRPr lang="en-US" dirty="0"/>
          </a:p>
        </p:txBody>
      </p:sp>
    </p:spTree>
    <p:extLst>
      <p:ext uri="{BB962C8B-B14F-4D97-AF65-F5344CB8AC3E}">
        <p14:creationId xmlns:p14="http://schemas.microsoft.com/office/powerpoint/2010/main" xmlns="" val="3694631246"/>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6B3739-7128-47A9-AC1C-8419C903CEBB}" type="datetime1">
              <a:rPr lang="en-US" smtClean="0"/>
              <a:pPr/>
              <a:t>1/24/2019</a:t>
            </a:fld>
            <a:endParaRPr lang="en-US" dirty="0"/>
          </a:p>
        </p:txBody>
      </p:sp>
      <p:sp>
        <p:nvSpPr>
          <p:cNvPr id="5" name="Footer Placeholder 4"/>
          <p:cNvSpPr>
            <a:spLocks noGrp="1"/>
          </p:cNvSpPr>
          <p:nvPr>
            <p:ph type="ftr" sz="quarter" idx="11"/>
          </p:nvPr>
        </p:nvSpPr>
        <p:spPr/>
        <p:txBody>
          <a:bodyPr/>
          <a:lstStyle/>
          <a:p>
            <a:r>
              <a:rPr lang="en-US" smtClean="0"/>
              <a:t>Course Developer Rosalyn A. Bryant</a:t>
            </a:r>
            <a:endParaRPr lang="en-US" dirty="0"/>
          </a:p>
        </p:txBody>
      </p:sp>
      <p:sp>
        <p:nvSpPr>
          <p:cNvPr id="6" name="Slide Number Placeholder 5"/>
          <p:cNvSpPr>
            <a:spLocks noGrp="1"/>
          </p:cNvSpPr>
          <p:nvPr>
            <p:ph type="sldNum" sz="quarter" idx="12"/>
          </p:nvPr>
        </p:nvSpPr>
        <p:spPr/>
        <p:txBody>
          <a:bodyPr/>
          <a:lstStyle/>
          <a:p>
            <a:fld id="{0EB65393-ACFF-48E5-9CEA-8D25A602DC81}" type="slidenum">
              <a:rPr lang="en-US" smtClean="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1641539721"/>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6B3739-7128-47A9-AC1C-8419C903CEBB}" type="datetime1">
              <a:rPr lang="en-US" smtClean="0"/>
              <a:pPr/>
              <a:t>1/24/2019</a:t>
            </a:fld>
            <a:endParaRPr lang="en-US" dirty="0"/>
          </a:p>
        </p:txBody>
      </p:sp>
      <p:sp>
        <p:nvSpPr>
          <p:cNvPr id="5" name="Footer Placeholder 4"/>
          <p:cNvSpPr>
            <a:spLocks noGrp="1"/>
          </p:cNvSpPr>
          <p:nvPr>
            <p:ph type="ftr" sz="quarter" idx="11"/>
          </p:nvPr>
        </p:nvSpPr>
        <p:spPr/>
        <p:txBody>
          <a:bodyPr/>
          <a:lstStyle/>
          <a:p>
            <a:r>
              <a:rPr lang="en-US" smtClean="0"/>
              <a:t>Course Developer Rosalyn A. Bryant</a:t>
            </a:r>
            <a:endParaRPr lang="en-US" dirty="0"/>
          </a:p>
        </p:txBody>
      </p:sp>
      <p:sp>
        <p:nvSpPr>
          <p:cNvPr id="6" name="Slide Number Placeholder 5"/>
          <p:cNvSpPr>
            <a:spLocks noGrp="1"/>
          </p:cNvSpPr>
          <p:nvPr>
            <p:ph type="sldNum" sz="quarter" idx="12"/>
          </p:nvPr>
        </p:nvSpPr>
        <p:spPr/>
        <p:txBody>
          <a:bodyPr/>
          <a:lstStyle/>
          <a:p>
            <a:fld id="{0EB65393-ACFF-48E5-9CEA-8D25A602DC81}" type="slidenum">
              <a:rPr lang="en-US" smtClean="0"/>
              <a:pPr/>
              <a:t>‹#›</a:t>
            </a:fld>
            <a:endParaRPr lang="en-US" dirty="0"/>
          </a:p>
        </p:txBody>
      </p:sp>
    </p:spTree>
    <p:extLst>
      <p:ext uri="{BB962C8B-B14F-4D97-AF65-F5344CB8AC3E}">
        <p14:creationId xmlns:p14="http://schemas.microsoft.com/office/powerpoint/2010/main" xmlns="" val="361527828"/>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6B3739-7128-47A9-AC1C-8419C903CEBB}" type="datetime1">
              <a:rPr lang="en-US" smtClean="0"/>
              <a:pPr/>
              <a:t>1/24/2019</a:t>
            </a:fld>
            <a:endParaRPr lang="en-US" dirty="0"/>
          </a:p>
        </p:txBody>
      </p:sp>
      <p:sp>
        <p:nvSpPr>
          <p:cNvPr id="5" name="Footer Placeholder 4"/>
          <p:cNvSpPr>
            <a:spLocks noGrp="1"/>
          </p:cNvSpPr>
          <p:nvPr>
            <p:ph type="ftr" sz="quarter" idx="11"/>
          </p:nvPr>
        </p:nvSpPr>
        <p:spPr/>
        <p:txBody>
          <a:bodyPr/>
          <a:lstStyle/>
          <a:p>
            <a:r>
              <a:rPr lang="en-US" smtClean="0"/>
              <a:t>Course Developer Rosalyn A. Bryant</a:t>
            </a:r>
            <a:endParaRPr lang="en-US" dirty="0"/>
          </a:p>
        </p:txBody>
      </p:sp>
      <p:sp>
        <p:nvSpPr>
          <p:cNvPr id="6" name="Slide Number Placeholder 5"/>
          <p:cNvSpPr>
            <a:spLocks noGrp="1"/>
          </p:cNvSpPr>
          <p:nvPr>
            <p:ph type="sldNum" sz="quarter" idx="12"/>
          </p:nvPr>
        </p:nvSpPr>
        <p:spPr/>
        <p:txBody>
          <a:bodyPr/>
          <a:lstStyle/>
          <a:p>
            <a:fld id="{0EB65393-ACFF-48E5-9CEA-8D25A602DC81}" type="slidenum">
              <a:rPr lang="en-US" smtClean="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4196400046"/>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6B3739-7128-47A9-AC1C-8419C903CEBB}" type="datetime1">
              <a:rPr lang="en-US" smtClean="0"/>
              <a:pPr/>
              <a:t>1/24/2019</a:t>
            </a:fld>
            <a:endParaRPr lang="en-US" dirty="0"/>
          </a:p>
        </p:txBody>
      </p:sp>
      <p:sp>
        <p:nvSpPr>
          <p:cNvPr id="5" name="Footer Placeholder 4"/>
          <p:cNvSpPr>
            <a:spLocks noGrp="1"/>
          </p:cNvSpPr>
          <p:nvPr>
            <p:ph type="ftr" sz="quarter" idx="11"/>
          </p:nvPr>
        </p:nvSpPr>
        <p:spPr/>
        <p:txBody>
          <a:bodyPr/>
          <a:lstStyle/>
          <a:p>
            <a:r>
              <a:rPr lang="en-US" smtClean="0"/>
              <a:t>Course Developer Rosalyn A. Bryant</a:t>
            </a:r>
            <a:endParaRPr lang="en-US" dirty="0"/>
          </a:p>
        </p:txBody>
      </p:sp>
      <p:sp>
        <p:nvSpPr>
          <p:cNvPr id="6" name="Slide Number Placeholder 5"/>
          <p:cNvSpPr>
            <a:spLocks noGrp="1"/>
          </p:cNvSpPr>
          <p:nvPr>
            <p:ph type="sldNum" sz="quarter" idx="12"/>
          </p:nvPr>
        </p:nvSpPr>
        <p:spPr/>
        <p:txBody>
          <a:bodyPr/>
          <a:lstStyle/>
          <a:p>
            <a:fld id="{0EB65393-ACFF-48E5-9CEA-8D25A602DC81}" type="slidenum">
              <a:rPr lang="en-US" smtClean="0"/>
              <a:pPr/>
              <a:t>‹#›</a:t>
            </a:fld>
            <a:endParaRPr lang="en-US" dirty="0"/>
          </a:p>
        </p:txBody>
      </p:sp>
    </p:spTree>
    <p:extLst>
      <p:ext uri="{BB962C8B-B14F-4D97-AF65-F5344CB8AC3E}">
        <p14:creationId xmlns:p14="http://schemas.microsoft.com/office/powerpoint/2010/main" xmlns="" val="3823521561"/>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E471C90-DBE6-4D3C-996F-7FFD556A621E}" type="datetime1">
              <a:rPr lang="en-US" smtClean="0"/>
              <a:pPr/>
              <a:t>1/24/2019</a:t>
            </a:fld>
            <a:endParaRPr lang="en-US" dirty="0"/>
          </a:p>
        </p:txBody>
      </p:sp>
      <p:sp>
        <p:nvSpPr>
          <p:cNvPr id="5" name="Footer Placeholder 4"/>
          <p:cNvSpPr>
            <a:spLocks noGrp="1"/>
          </p:cNvSpPr>
          <p:nvPr>
            <p:ph type="ftr" sz="quarter" idx="11"/>
          </p:nvPr>
        </p:nvSpPr>
        <p:spPr/>
        <p:txBody>
          <a:bodyPr/>
          <a:lstStyle/>
          <a:p>
            <a:r>
              <a:rPr lang="en-US" smtClean="0"/>
              <a:t>Course Developer Rosalyn A. Bryant</a:t>
            </a:r>
            <a:endParaRPr lang="en-US" dirty="0"/>
          </a:p>
        </p:txBody>
      </p:sp>
      <p:sp>
        <p:nvSpPr>
          <p:cNvPr id="6" name="Slide Number Placeholder 5"/>
          <p:cNvSpPr>
            <a:spLocks noGrp="1"/>
          </p:cNvSpPr>
          <p:nvPr>
            <p:ph type="sldNum" sz="quarter" idx="12"/>
          </p:nvPr>
        </p:nvSpPr>
        <p:spPr/>
        <p:txBody>
          <a:bodyPr/>
          <a:lstStyle/>
          <a:p>
            <a:fld id="{0EB65393-ACFF-48E5-9CEA-8D25A602DC81}" type="slidenum">
              <a:rPr lang="en-US" smtClean="0"/>
              <a:pPr/>
              <a:t>‹#›</a:t>
            </a:fld>
            <a:endParaRPr lang="en-US" dirty="0"/>
          </a:p>
        </p:txBody>
      </p:sp>
    </p:spTree>
    <p:extLst>
      <p:ext uri="{BB962C8B-B14F-4D97-AF65-F5344CB8AC3E}">
        <p14:creationId xmlns:p14="http://schemas.microsoft.com/office/powerpoint/2010/main" xmlns="" val="10131732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B5F1782-0351-486F-85E1-F238942405C2}" type="datetime1">
              <a:rPr lang="en-US" smtClean="0"/>
              <a:pPr/>
              <a:t>1/24/2019</a:t>
            </a:fld>
            <a:endParaRPr lang="en-US" dirty="0"/>
          </a:p>
        </p:txBody>
      </p:sp>
      <p:sp>
        <p:nvSpPr>
          <p:cNvPr id="5" name="Footer Placeholder 4"/>
          <p:cNvSpPr>
            <a:spLocks noGrp="1"/>
          </p:cNvSpPr>
          <p:nvPr>
            <p:ph type="ftr" sz="quarter" idx="11"/>
          </p:nvPr>
        </p:nvSpPr>
        <p:spPr/>
        <p:txBody>
          <a:bodyPr/>
          <a:lstStyle/>
          <a:p>
            <a:r>
              <a:rPr lang="en-US" smtClean="0"/>
              <a:t>Course Developer Rosalyn A. Bryant</a:t>
            </a:r>
            <a:endParaRPr lang="en-US" dirty="0"/>
          </a:p>
        </p:txBody>
      </p:sp>
      <p:sp>
        <p:nvSpPr>
          <p:cNvPr id="6" name="Slide Number Placeholder 5"/>
          <p:cNvSpPr>
            <a:spLocks noGrp="1"/>
          </p:cNvSpPr>
          <p:nvPr>
            <p:ph type="sldNum" sz="quarter" idx="12"/>
          </p:nvPr>
        </p:nvSpPr>
        <p:spPr/>
        <p:txBody>
          <a:bodyPr/>
          <a:lstStyle/>
          <a:p>
            <a:fld id="{0EB65393-ACFF-48E5-9CEA-8D25A602DC81}" type="slidenum">
              <a:rPr lang="en-US" smtClean="0"/>
              <a:pPr/>
              <a:t>‹#›</a:t>
            </a:fld>
            <a:endParaRPr lang="en-US" dirty="0"/>
          </a:p>
        </p:txBody>
      </p:sp>
    </p:spTree>
    <p:extLst>
      <p:ext uri="{BB962C8B-B14F-4D97-AF65-F5344CB8AC3E}">
        <p14:creationId xmlns:p14="http://schemas.microsoft.com/office/powerpoint/2010/main" xmlns="" val="2095514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5B156F6-5BF7-45A0-96D7-9C12F1621ECD}" type="datetime1">
              <a:rPr lang="en-US" smtClean="0"/>
              <a:pPr/>
              <a:t>1/24/2019</a:t>
            </a:fld>
            <a:endParaRPr lang="en-US" dirty="0"/>
          </a:p>
        </p:txBody>
      </p:sp>
      <p:sp>
        <p:nvSpPr>
          <p:cNvPr id="5" name="Footer Placeholder 4"/>
          <p:cNvSpPr>
            <a:spLocks noGrp="1"/>
          </p:cNvSpPr>
          <p:nvPr>
            <p:ph type="ftr" sz="quarter" idx="11"/>
          </p:nvPr>
        </p:nvSpPr>
        <p:spPr/>
        <p:txBody>
          <a:bodyPr/>
          <a:lstStyle/>
          <a:p>
            <a:r>
              <a:rPr lang="en-US" smtClean="0"/>
              <a:t>Course Developer Rosalyn A. Bryant</a:t>
            </a:r>
            <a:endParaRPr lang="en-US" dirty="0"/>
          </a:p>
        </p:txBody>
      </p:sp>
      <p:sp>
        <p:nvSpPr>
          <p:cNvPr id="6" name="Slide Number Placeholder 5"/>
          <p:cNvSpPr>
            <a:spLocks noGrp="1"/>
          </p:cNvSpPr>
          <p:nvPr>
            <p:ph type="sldNum" sz="quarter" idx="12"/>
          </p:nvPr>
        </p:nvSpPr>
        <p:spPr/>
        <p:txBody>
          <a:bodyPr/>
          <a:lstStyle/>
          <a:p>
            <a:fld id="{0EB65393-ACFF-48E5-9CEA-8D25A602DC81}" type="slidenum">
              <a:rPr lang="en-US" smtClean="0"/>
              <a:pPr/>
              <a:t>‹#›</a:t>
            </a:fld>
            <a:endParaRPr lang="en-US" dirty="0"/>
          </a:p>
        </p:txBody>
      </p:sp>
    </p:spTree>
    <p:extLst>
      <p:ext uri="{BB962C8B-B14F-4D97-AF65-F5344CB8AC3E}">
        <p14:creationId xmlns:p14="http://schemas.microsoft.com/office/powerpoint/2010/main" xmlns="" val="2576639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BE81FC-99CC-4CF1-9646-803A5DD42877}" type="datetime1">
              <a:rPr lang="en-US" smtClean="0"/>
              <a:pPr/>
              <a:t>1/24/2019</a:t>
            </a:fld>
            <a:endParaRPr lang="en-US" dirty="0"/>
          </a:p>
        </p:txBody>
      </p:sp>
      <p:sp>
        <p:nvSpPr>
          <p:cNvPr id="5" name="Footer Placeholder 4"/>
          <p:cNvSpPr>
            <a:spLocks noGrp="1"/>
          </p:cNvSpPr>
          <p:nvPr>
            <p:ph type="ftr" sz="quarter" idx="11"/>
          </p:nvPr>
        </p:nvSpPr>
        <p:spPr/>
        <p:txBody>
          <a:bodyPr/>
          <a:lstStyle/>
          <a:p>
            <a:r>
              <a:rPr lang="en-US" smtClean="0"/>
              <a:t>Course Developer Rosalyn A. Bryant</a:t>
            </a:r>
            <a:endParaRPr lang="en-US" dirty="0"/>
          </a:p>
        </p:txBody>
      </p:sp>
      <p:sp>
        <p:nvSpPr>
          <p:cNvPr id="6" name="Slide Number Placeholder 5"/>
          <p:cNvSpPr>
            <a:spLocks noGrp="1"/>
          </p:cNvSpPr>
          <p:nvPr>
            <p:ph type="sldNum" sz="quarter" idx="12"/>
          </p:nvPr>
        </p:nvSpPr>
        <p:spPr/>
        <p:txBody>
          <a:bodyPr/>
          <a:lstStyle/>
          <a:p>
            <a:fld id="{0EB65393-ACFF-48E5-9CEA-8D25A602DC81}" type="slidenum">
              <a:rPr lang="en-US" smtClean="0"/>
              <a:pPr/>
              <a:t>‹#›</a:t>
            </a:fld>
            <a:endParaRPr lang="en-US" dirty="0"/>
          </a:p>
        </p:txBody>
      </p:sp>
    </p:spTree>
    <p:extLst>
      <p:ext uri="{BB962C8B-B14F-4D97-AF65-F5344CB8AC3E}">
        <p14:creationId xmlns:p14="http://schemas.microsoft.com/office/powerpoint/2010/main" xmlns="" val="3189403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47DC2F-FE43-454E-87CF-9297251EB7EC}" type="datetime1">
              <a:rPr lang="en-US" smtClean="0"/>
              <a:pPr/>
              <a:t>1/24/2019</a:t>
            </a:fld>
            <a:endParaRPr lang="en-US" dirty="0"/>
          </a:p>
        </p:txBody>
      </p:sp>
      <p:sp>
        <p:nvSpPr>
          <p:cNvPr id="6" name="Footer Placeholder 5"/>
          <p:cNvSpPr>
            <a:spLocks noGrp="1"/>
          </p:cNvSpPr>
          <p:nvPr>
            <p:ph type="ftr" sz="quarter" idx="11"/>
          </p:nvPr>
        </p:nvSpPr>
        <p:spPr/>
        <p:txBody>
          <a:bodyPr/>
          <a:lstStyle/>
          <a:p>
            <a:r>
              <a:rPr lang="en-US" smtClean="0"/>
              <a:t>Course Developer Rosalyn A. Bryant</a:t>
            </a:r>
            <a:endParaRPr lang="en-US" dirty="0"/>
          </a:p>
        </p:txBody>
      </p:sp>
      <p:sp>
        <p:nvSpPr>
          <p:cNvPr id="7" name="Slide Number Placeholder 6"/>
          <p:cNvSpPr>
            <a:spLocks noGrp="1"/>
          </p:cNvSpPr>
          <p:nvPr>
            <p:ph type="sldNum" sz="quarter" idx="12"/>
          </p:nvPr>
        </p:nvSpPr>
        <p:spPr/>
        <p:txBody>
          <a:bodyPr/>
          <a:lstStyle/>
          <a:p>
            <a:fld id="{0EB65393-ACFF-48E5-9CEA-8D25A602DC81}" type="slidenum">
              <a:rPr lang="en-US" smtClean="0"/>
              <a:pPr/>
              <a:t>‹#›</a:t>
            </a:fld>
            <a:endParaRPr lang="en-US" dirty="0"/>
          </a:p>
        </p:txBody>
      </p:sp>
    </p:spTree>
    <p:extLst>
      <p:ext uri="{BB962C8B-B14F-4D97-AF65-F5344CB8AC3E}">
        <p14:creationId xmlns:p14="http://schemas.microsoft.com/office/powerpoint/2010/main" xmlns="" val="2473461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A44596B-7962-435E-8B80-BF3897CCF387}" type="datetime1">
              <a:rPr lang="en-US" smtClean="0"/>
              <a:pPr/>
              <a:t>1/24/2019</a:t>
            </a:fld>
            <a:endParaRPr lang="en-US" dirty="0"/>
          </a:p>
        </p:txBody>
      </p:sp>
      <p:sp>
        <p:nvSpPr>
          <p:cNvPr id="8" name="Footer Placeholder 7"/>
          <p:cNvSpPr>
            <a:spLocks noGrp="1"/>
          </p:cNvSpPr>
          <p:nvPr>
            <p:ph type="ftr" sz="quarter" idx="11"/>
          </p:nvPr>
        </p:nvSpPr>
        <p:spPr/>
        <p:txBody>
          <a:bodyPr/>
          <a:lstStyle/>
          <a:p>
            <a:r>
              <a:rPr lang="en-US" smtClean="0"/>
              <a:t>Course Developer Rosalyn A. Bryant</a:t>
            </a:r>
            <a:endParaRPr lang="en-US" dirty="0"/>
          </a:p>
        </p:txBody>
      </p:sp>
      <p:sp>
        <p:nvSpPr>
          <p:cNvPr id="9" name="Slide Number Placeholder 8"/>
          <p:cNvSpPr>
            <a:spLocks noGrp="1"/>
          </p:cNvSpPr>
          <p:nvPr>
            <p:ph type="sldNum" sz="quarter" idx="12"/>
          </p:nvPr>
        </p:nvSpPr>
        <p:spPr/>
        <p:txBody>
          <a:bodyPr/>
          <a:lstStyle/>
          <a:p>
            <a:fld id="{0EB65393-ACFF-48E5-9CEA-8D25A602DC81}" type="slidenum">
              <a:rPr lang="en-US" smtClean="0"/>
              <a:pPr/>
              <a:t>‹#›</a:t>
            </a:fld>
            <a:endParaRPr lang="en-US" dirty="0"/>
          </a:p>
        </p:txBody>
      </p:sp>
    </p:spTree>
    <p:extLst>
      <p:ext uri="{BB962C8B-B14F-4D97-AF65-F5344CB8AC3E}">
        <p14:creationId xmlns:p14="http://schemas.microsoft.com/office/powerpoint/2010/main" xmlns="" val="106981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D4B72F6-7D01-4209-8B39-BFD16FFAB2C9}" type="datetime1">
              <a:rPr lang="en-US" smtClean="0"/>
              <a:pPr/>
              <a:t>1/24/2019</a:t>
            </a:fld>
            <a:endParaRPr lang="en-US" dirty="0"/>
          </a:p>
        </p:txBody>
      </p:sp>
      <p:sp>
        <p:nvSpPr>
          <p:cNvPr id="4" name="Footer Placeholder 3"/>
          <p:cNvSpPr>
            <a:spLocks noGrp="1"/>
          </p:cNvSpPr>
          <p:nvPr>
            <p:ph type="ftr" sz="quarter" idx="11"/>
          </p:nvPr>
        </p:nvSpPr>
        <p:spPr/>
        <p:txBody>
          <a:bodyPr/>
          <a:lstStyle/>
          <a:p>
            <a:r>
              <a:rPr lang="en-US" smtClean="0"/>
              <a:t>Course Developer Rosalyn A. Bryant</a:t>
            </a:r>
            <a:endParaRPr lang="en-US" dirty="0"/>
          </a:p>
        </p:txBody>
      </p:sp>
      <p:sp>
        <p:nvSpPr>
          <p:cNvPr id="5" name="Slide Number Placeholder 4"/>
          <p:cNvSpPr>
            <a:spLocks noGrp="1"/>
          </p:cNvSpPr>
          <p:nvPr>
            <p:ph type="sldNum" sz="quarter" idx="12"/>
          </p:nvPr>
        </p:nvSpPr>
        <p:spPr/>
        <p:txBody>
          <a:bodyPr/>
          <a:lstStyle/>
          <a:p>
            <a:fld id="{0EB65393-ACFF-48E5-9CEA-8D25A602DC81}" type="slidenum">
              <a:rPr lang="en-US" smtClean="0"/>
              <a:pPr/>
              <a:t>‹#›</a:t>
            </a:fld>
            <a:endParaRPr lang="en-US" dirty="0"/>
          </a:p>
        </p:txBody>
      </p:sp>
    </p:spTree>
    <p:extLst>
      <p:ext uri="{BB962C8B-B14F-4D97-AF65-F5344CB8AC3E}">
        <p14:creationId xmlns:p14="http://schemas.microsoft.com/office/powerpoint/2010/main" xmlns="" val="115049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5AECD0-B89C-4B87-8532-4FC5B6A8818B}" type="datetime1">
              <a:rPr lang="en-US" smtClean="0"/>
              <a:pPr/>
              <a:t>1/24/2019</a:t>
            </a:fld>
            <a:endParaRPr lang="en-US" dirty="0"/>
          </a:p>
        </p:txBody>
      </p:sp>
      <p:sp>
        <p:nvSpPr>
          <p:cNvPr id="3" name="Footer Placeholder 2"/>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a:t>
            </a:fld>
            <a:endParaRPr lang="en-US" dirty="0"/>
          </a:p>
        </p:txBody>
      </p:sp>
    </p:spTree>
    <p:extLst>
      <p:ext uri="{BB962C8B-B14F-4D97-AF65-F5344CB8AC3E}">
        <p14:creationId xmlns:p14="http://schemas.microsoft.com/office/powerpoint/2010/main" xmlns="" val="2053630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C40941-A34E-4D25-B48C-AB4E8C8C6CFE}" type="datetime1">
              <a:rPr lang="en-US" smtClean="0"/>
              <a:pPr/>
              <a:t>1/24/2019</a:t>
            </a:fld>
            <a:endParaRPr lang="en-US" dirty="0"/>
          </a:p>
        </p:txBody>
      </p:sp>
      <p:sp>
        <p:nvSpPr>
          <p:cNvPr id="6" name="Footer Placeholder 5"/>
          <p:cNvSpPr>
            <a:spLocks noGrp="1"/>
          </p:cNvSpPr>
          <p:nvPr>
            <p:ph type="ftr" sz="quarter" idx="11"/>
          </p:nvPr>
        </p:nvSpPr>
        <p:spPr/>
        <p:txBody>
          <a:bodyPr/>
          <a:lstStyle/>
          <a:p>
            <a:r>
              <a:rPr lang="en-US" smtClean="0"/>
              <a:t>Course Developer Rosalyn A. Bryant</a:t>
            </a:r>
            <a:endParaRPr lang="en-US" dirty="0"/>
          </a:p>
        </p:txBody>
      </p:sp>
      <p:sp>
        <p:nvSpPr>
          <p:cNvPr id="7" name="Slide Number Placeholder 6"/>
          <p:cNvSpPr>
            <a:spLocks noGrp="1"/>
          </p:cNvSpPr>
          <p:nvPr>
            <p:ph type="sldNum" sz="quarter" idx="12"/>
          </p:nvPr>
        </p:nvSpPr>
        <p:spPr/>
        <p:txBody>
          <a:bodyPr/>
          <a:lstStyle/>
          <a:p>
            <a:fld id="{0EB65393-ACFF-48E5-9CEA-8D25A602DC81}" type="slidenum">
              <a:rPr lang="en-US" smtClean="0"/>
              <a:pPr/>
              <a:t>‹#›</a:t>
            </a:fld>
            <a:endParaRPr lang="en-US" dirty="0"/>
          </a:p>
        </p:txBody>
      </p:sp>
    </p:spTree>
    <p:extLst>
      <p:ext uri="{BB962C8B-B14F-4D97-AF65-F5344CB8AC3E}">
        <p14:creationId xmlns:p14="http://schemas.microsoft.com/office/powerpoint/2010/main" xmlns="" val="2995523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DE8867-05D2-4E60-8AF7-75507CE197CE}" type="datetime1">
              <a:rPr lang="en-US" smtClean="0"/>
              <a:pPr/>
              <a:t>1/24/2019</a:t>
            </a:fld>
            <a:endParaRPr lang="en-US" dirty="0"/>
          </a:p>
        </p:txBody>
      </p:sp>
      <p:sp>
        <p:nvSpPr>
          <p:cNvPr id="6" name="Footer Placeholder 5"/>
          <p:cNvSpPr>
            <a:spLocks noGrp="1"/>
          </p:cNvSpPr>
          <p:nvPr>
            <p:ph type="ftr" sz="quarter" idx="11"/>
          </p:nvPr>
        </p:nvSpPr>
        <p:spPr/>
        <p:txBody>
          <a:bodyPr/>
          <a:lstStyle/>
          <a:p>
            <a:r>
              <a:rPr lang="en-US" smtClean="0"/>
              <a:t>Course Developer Rosalyn A. Bryant</a:t>
            </a:r>
            <a:endParaRPr lang="en-US" dirty="0"/>
          </a:p>
        </p:txBody>
      </p:sp>
      <p:sp>
        <p:nvSpPr>
          <p:cNvPr id="7" name="Slide Number Placeholder 6"/>
          <p:cNvSpPr>
            <a:spLocks noGrp="1"/>
          </p:cNvSpPr>
          <p:nvPr>
            <p:ph type="sldNum" sz="quarter" idx="12"/>
          </p:nvPr>
        </p:nvSpPr>
        <p:spPr/>
        <p:txBody>
          <a:bodyPr/>
          <a:lstStyle/>
          <a:p>
            <a:fld id="{0EB65393-ACFF-48E5-9CEA-8D25A602DC81}" type="slidenum">
              <a:rPr lang="en-US" smtClean="0"/>
              <a:pPr/>
              <a:t>‹#›</a:t>
            </a:fld>
            <a:endParaRPr lang="en-US" dirty="0"/>
          </a:p>
        </p:txBody>
      </p:sp>
    </p:spTree>
    <p:extLst>
      <p:ext uri="{BB962C8B-B14F-4D97-AF65-F5344CB8AC3E}">
        <p14:creationId xmlns:p14="http://schemas.microsoft.com/office/powerpoint/2010/main" xmlns="" val="3866724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cxnSp>
          <p:nvCxnSpPr>
            <p:cNvPr id="7" name="Straight Connector 6"/>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9" name="Freeform 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50000"/>
                <a:alpha val="7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F6B3739-7128-47A9-AC1C-8419C903CEBB}" type="datetime1">
              <a:rPr lang="en-US" smtClean="0"/>
              <a:pPr/>
              <a:t>1/24/2019</a:t>
            </a:fld>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smtClean="0"/>
              <a:t>Course Developer Rosalyn A. Bryant</a:t>
            </a:r>
            <a:endParaRPr lang="en-U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0EB65393-ACFF-48E5-9CEA-8D25A602DC81}" type="slidenum">
              <a:rPr lang="en-US" smtClean="0"/>
              <a:pPr/>
              <a:t>‹#›</a:t>
            </a:fld>
            <a:endParaRPr lang="en-US" dirty="0"/>
          </a:p>
        </p:txBody>
      </p:sp>
    </p:spTree>
    <p:extLst>
      <p:ext uri="{BB962C8B-B14F-4D97-AF65-F5344CB8AC3E}">
        <p14:creationId xmlns:p14="http://schemas.microsoft.com/office/powerpoint/2010/main" xmlns="" val="85934140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hf hdr="0" dt="0"/>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3200399"/>
          </a:xfrm>
        </p:spPr>
        <p:txBody>
          <a:bodyPr>
            <a:normAutofit fontScale="90000"/>
          </a:bodyPr>
          <a:lstStyle/>
          <a:p>
            <a:r>
              <a:rPr lang="en-US" altLang="en-US" dirty="0" smtClean="0"/>
              <a:t>Preparing a CMA</a:t>
            </a:r>
            <a:br>
              <a:rPr lang="en-US" altLang="en-US" dirty="0" smtClean="0"/>
            </a:br>
            <a:r>
              <a:rPr lang="en-US" altLang="en-US" dirty="0" smtClean="0"/>
              <a:t>and</a:t>
            </a:r>
            <a:br>
              <a:rPr lang="en-US" altLang="en-US" dirty="0" smtClean="0"/>
            </a:br>
            <a:r>
              <a:rPr lang="en-US" altLang="en-US" dirty="0" smtClean="0"/>
              <a:t>Understanding the Appraisal Process</a:t>
            </a:r>
            <a:br>
              <a:rPr lang="en-US" altLang="en-US" dirty="0" smtClean="0"/>
            </a:br>
            <a:r>
              <a:rPr lang="en-US" altLang="en-US" sz="3200" dirty="0" smtClean="0"/>
              <a:t>_______________________________</a:t>
            </a:r>
            <a:r>
              <a:rPr lang="en-US" altLang="en-US" dirty="0" smtClean="0"/>
              <a:t/>
            </a:r>
            <a:br>
              <a:rPr lang="en-US" altLang="en-US" dirty="0" smtClean="0"/>
            </a:br>
            <a:r>
              <a:rPr lang="en-US" altLang="en-US" sz="3600" i="1" dirty="0" smtClean="0"/>
              <a:t>Continuing Education</a:t>
            </a:r>
            <a:br>
              <a:rPr lang="en-US" altLang="en-US" sz="3600" i="1" dirty="0" smtClean="0"/>
            </a:br>
            <a:endParaRPr lang="en-US" dirty="0"/>
          </a:p>
        </p:txBody>
      </p:sp>
      <p:sp>
        <p:nvSpPr>
          <p:cNvPr id="4" name="Footer Placeholder 3"/>
          <p:cNvSpPr>
            <a:spLocks noGrp="1"/>
          </p:cNvSpPr>
          <p:nvPr>
            <p:ph type="ftr" sz="quarter" idx="11"/>
          </p:nvPr>
        </p:nvSpPr>
        <p:spPr/>
        <p:txBody>
          <a:bodyPr/>
          <a:lstStyle/>
          <a:p>
            <a:r>
              <a:rPr lang="en-US" smtClean="0"/>
              <a:t>Course Developer Rosalyn A. Bryant</a:t>
            </a:r>
            <a:endParaRPr lang="en-US" dirty="0"/>
          </a:p>
        </p:txBody>
      </p:sp>
      <p:sp>
        <p:nvSpPr>
          <p:cNvPr id="5" name="Slide Number Placeholder 4"/>
          <p:cNvSpPr>
            <a:spLocks noGrp="1"/>
          </p:cNvSpPr>
          <p:nvPr>
            <p:ph type="sldNum" sz="quarter" idx="12"/>
          </p:nvPr>
        </p:nvSpPr>
        <p:spPr/>
        <p:txBody>
          <a:bodyPr/>
          <a:lstStyle/>
          <a:p>
            <a:fld id="{0EB65393-ACFF-48E5-9CEA-8D25A602DC81}" type="slidenum">
              <a:rPr lang="en-US" smtClean="0"/>
              <a:pPr/>
              <a:t>1</a:t>
            </a:fld>
            <a:endParaRPr lang="en-US" dirty="0"/>
          </a:p>
        </p:txBody>
      </p:sp>
      <p:sp>
        <p:nvSpPr>
          <p:cNvPr id="6" name="Rectangle 5"/>
          <p:cNvSpPr/>
          <p:nvPr/>
        </p:nvSpPr>
        <p:spPr>
          <a:xfrm>
            <a:off x="2209800" y="3962400"/>
            <a:ext cx="4572000" cy="1477328"/>
          </a:xfrm>
          <a:prstGeom prst="rect">
            <a:avLst/>
          </a:prstGeom>
        </p:spPr>
        <p:txBody>
          <a:bodyPr>
            <a:spAutoFit/>
          </a:bodyPr>
          <a:lstStyle/>
          <a:p>
            <a:r>
              <a:rPr lang="en-US" altLang="en-US" b="1" dirty="0" smtClean="0"/>
              <a:t>COURSE DEVELOPER: ROSALYN A. BRYANT</a:t>
            </a:r>
            <a:endParaRPr lang="en-US" altLang="en-US" i="1" dirty="0" smtClean="0"/>
          </a:p>
          <a:p>
            <a:r>
              <a:rPr lang="en-US" altLang="en-US" i="1" dirty="0" smtClean="0"/>
              <a:t>Louisiana State Certified Residential Real Estate Appraiser #R1179</a:t>
            </a:r>
          </a:p>
          <a:p>
            <a:r>
              <a:rPr lang="en-US" altLang="en-US" i="1" dirty="0" smtClean="0"/>
              <a:t>rosalynb@bryantappraisalservices.com</a:t>
            </a:r>
          </a:p>
          <a:p>
            <a:r>
              <a:rPr lang="en-US" altLang="en-US" i="1" dirty="0" smtClean="0"/>
              <a:t>(504) 828-2779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normAutofit/>
          </a:bodyPr>
          <a:lstStyle/>
          <a:p>
            <a:pPr algn="ctr">
              <a:buNone/>
            </a:pPr>
            <a:r>
              <a:rPr lang="en-US" sz="4000" dirty="0" smtClean="0"/>
              <a:t>Similar to the </a:t>
            </a:r>
          </a:p>
          <a:p>
            <a:pPr algn="ctr">
              <a:buNone/>
            </a:pPr>
            <a:r>
              <a:rPr lang="en-US" sz="4000" dirty="0" smtClean="0"/>
              <a:t>SUBJECT PROPERTY</a:t>
            </a:r>
            <a:endParaRPr lang="en-US" sz="40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10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781800"/>
          </a:xfrm>
        </p:spPr>
        <p:txBody>
          <a:bodyPr anchor="ctr">
            <a:normAutofit/>
          </a:bodyPr>
          <a:lstStyle/>
          <a:p>
            <a:pPr algn="ctr">
              <a:buNone/>
            </a:pPr>
            <a:r>
              <a:rPr lang="en-US" sz="3200" dirty="0" smtClean="0"/>
              <a:t>There is a difference between a</a:t>
            </a:r>
          </a:p>
          <a:p>
            <a:pPr algn="ctr">
              <a:buNone/>
            </a:pPr>
            <a:r>
              <a:rPr lang="en-US" sz="3200" dirty="0" smtClean="0"/>
              <a:t>COMPARABLE</a:t>
            </a:r>
          </a:p>
          <a:p>
            <a:pPr algn="ctr">
              <a:buNone/>
            </a:pPr>
            <a:r>
              <a:rPr lang="en-US" sz="3200" dirty="0" smtClean="0"/>
              <a:t>and a</a:t>
            </a:r>
          </a:p>
          <a:p>
            <a:pPr algn="ctr">
              <a:buNone/>
            </a:pPr>
            <a:r>
              <a:rPr lang="en-US" sz="3200" dirty="0" smtClean="0"/>
              <a:t>CLOSED SALE</a:t>
            </a:r>
            <a:endParaRPr lang="en-US" sz="32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11</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100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100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100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normAutofit/>
          </a:bodyPr>
          <a:lstStyle/>
          <a:p>
            <a:pPr indent="0">
              <a:buNone/>
            </a:pPr>
            <a:r>
              <a:rPr lang="en-US" sz="4000" dirty="0" smtClean="0"/>
              <a:t>Every closed sale is NOT necessarily COMPARABLE to the subject property!!</a:t>
            </a:r>
            <a:endParaRPr lang="en-US" sz="40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12</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normAutofit/>
          </a:bodyPr>
          <a:lstStyle/>
          <a:p>
            <a:pPr indent="0">
              <a:buNone/>
            </a:pPr>
            <a:r>
              <a:rPr lang="en-US" sz="4800" dirty="0" smtClean="0"/>
              <a:t>What are the differences between a CMA and appraisal?</a:t>
            </a:r>
            <a:endParaRPr lang="en-US" sz="48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13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2144114"/>
            <a:ext cx="6347714" cy="1268410"/>
          </a:xfrm>
        </p:spPr>
        <p:txBody>
          <a:bodyPr>
            <a:normAutofit/>
          </a:bodyPr>
          <a:lstStyle/>
          <a:p>
            <a:pPr indent="0">
              <a:buNone/>
            </a:pPr>
            <a:r>
              <a:rPr lang="en-US" sz="2000" dirty="0" smtClean="0"/>
              <a:t>CMAs are typically prepared by licensed real estate agents (REALTORS®) to assist homeowners in developing a list price for their home.</a:t>
            </a:r>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14</a:t>
            </a:fld>
            <a:endParaRPr lang="en-US" dirty="0"/>
          </a:p>
        </p:txBody>
      </p:sp>
      <p:sp>
        <p:nvSpPr>
          <p:cNvPr id="5" name="Rectangle 4"/>
          <p:cNvSpPr/>
          <p:nvPr/>
        </p:nvSpPr>
        <p:spPr>
          <a:xfrm>
            <a:off x="914400" y="3886200"/>
            <a:ext cx="6347714" cy="707886"/>
          </a:xfrm>
          <a:prstGeom prst="rect">
            <a:avLst/>
          </a:prstGeom>
        </p:spPr>
        <p:txBody>
          <a:bodyPr wrap="square">
            <a:spAutoFit/>
          </a:bodyPr>
          <a:lstStyle/>
          <a:p>
            <a:pPr marL="342900" lvl="0" defTabSz="457200">
              <a:spcBef>
                <a:spcPts val="1000"/>
              </a:spcBef>
              <a:buClr>
                <a:srgbClr val="F496CB">
                  <a:lumMod val="75000"/>
                </a:srgbClr>
              </a:buClr>
              <a:buSzPct val="80000"/>
            </a:pPr>
            <a:r>
              <a:rPr lang="en-US" sz="2000" dirty="0">
                <a:solidFill>
                  <a:prstClr val="black">
                    <a:lumMod val="75000"/>
                    <a:lumOff val="25000"/>
                  </a:prstClr>
                </a:solidFill>
              </a:rPr>
              <a:t>CMAs typically consider recent sales and active listings in the subject neighborhood.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150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r>
              <a:rPr lang="en-US" sz="2800" dirty="0" smtClean="0"/>
              <a:t>What is an APPRAISAL?</a:t>
            </a:r>
          </a:p>
          <a:p>
            <a:pPr indent="0">
              <a:buNone/>
            </a:pPr>
            <a:r>
              <a:rPr lang="en-US" dirty="0" smtClean="0"/>
              <a:t>An unbiased opinion of market value, supported by extensive research and data</a:t>
            </a:r>
          </a:p>
          <a:p>
            <a:pPr>
              <a:buNone/>
            </a:pPr>
            <a:endParaRPr lang="en-US"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15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100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normAutofit/>
          </a:bodyPr>
          <a:lstStyle/>
          <a:p>
            <a:pPr indent="0">
              <a:buNone/>
            </a:pPr>
            <a:r>
              <a:rPr lang="en-US" sz="3200" dirty="0" smtClean="0"/>
              <a:t>An APPRAISAL can </a:t>
            </a:r>
            <a:r>
              <a:rPr lang="en-US" sz="3200" u="sng" dirty="0" smtClean="0"/>
              <a:t>ONLY</a:t>
            </a:r>
            <a:r>
              <a:rPr lang="en-US" sz="3200" dirty="0" smtClean="0"/>
              <a:t> be completed by a state licensed or state certified Real Estate Appraiser. </a:t>
            </a:r>
            <a:endParaRPr lang="en-US" sz="32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16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normAutofit/>
          </a:bodyPr>
          <a:lstStyle/>
          <a:p>
            <a:pPr algn="ctr">
              <a:buNone/>
            </a:pPr>
            <a:r>
              <a:rPr lang="en-US" sz="4800" dirty="0" smtClean="0"/>
              <a:t>Preparing a CMA</a:t>
            </a:r>
            <a:endParaRPr lang="en-US" sz="48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17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indent="0">
              <a:buNone/>
            </a:pPr>
            <a:r>
              <a:rPr lang="en-US" sz="3200" dirty="0" smtClean="0"/>
              <a:t>Step 1:  Define and choose the market area or neighborhood</a:t>
            </a:r>
          </a:p>
          <a:p>
            <a:r>
              <a:rPr lang="en-US" sz="3200" smtClean="0"/>
              <a:t>Are </a:t>
            </a:r>
            <a:r>
              <a:rPr lang="en-US" sz="3200" smtClean="0"/>
              <a:t>there </a:t>
            </a:r>
            <a:r>
              <a:rPr lang="en-US" sz="3200" dirty="0" smtClean="0"/>
              <a:t>clear neighborhood boundaries?</a:t>
            </a:r>
          </a:p>
          <a:p>
            <a:r>
              <a:rPr lang="en-US" sz="3200" dirty="0" smtClean="0"/>
              <a:t>Use the MLS map tool!</a:t>
            </a:r>
            <a:endParaRPr lang="en-US" sz="32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18</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100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100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838200"/>
            <a:ext cx="8153400" cy="4724400"/>
          </a:xfrm>
        </p:spPr>
        <p:txBody>
          <a:bodyPr>
            <a:normAutofit/>
          </a:bodyPr>
          <a:lstStyle/>
          <a:p>
            <a:pPr>
              <a:buNone/>
            </a:pPr>
            <a:r>
              <a:rPr lang="en-US" sz="2400" dirty="0" smtClean="0"/>
              <a:t>Step 2:  Begin the search for </a:t>
            </a:r>
            <a:r>
              <a:rPr lang="en-US" sz="2400" b="1" i="1" u="sng" dirty="0" smtClean="0"/>
              <a:t>comparable</a:t>
            </a:r>
            <a:r>
              <a:rPr lang="en-US" sz="2400" dirty="0" smtClean="0"/>
              <a:t> sales and listings</a:t>
            </a:r>
          </a:p>
          <a:p>
            <a:r>
              <a:rPr lang="en-US" sz="2400" dirty="0" smtClean="0"/>
              <a:t>Start with 12 months past</a:t>
            </a:r>
          </a:p>
          <a:p>
            <a:r>
              <a:rPr lang="en-US" sz="2400" dirty="0" smtClean="0"/>
              <a:t>Property type</a:t>
            </a:r>
          </a:p>
          <a:p>
            <a:r>
              <a:rPr lang="en-US" sz="2400" dirty="0" smtClean="0"/>
              <a:t>Currently active or pending</a:t>
            </a:r>
          </a:p>
          <a:p>
            <a:r>
              <a:rPr lang="en-US" sz="2400" dirty="0" smtClean="0"/>
              <a:t>Living area – 25% more or less</a:t>
            </a:r>
          </a:p>
          <a:p>
            <a:r>
              <a:rPr lang="en-US" sz="2400" dirty="0" smtClean="0"/>
              <a:t>Condition – eliminate LEAST similar (new, fair, poor)</a:t>
            </a:r>
          </a:p>
          <a:p>
            <a:r>
              <a:rPr lang="en-US" sz="2400" dirty="0" smtClean="0"/>
              <a:t>Amenities, if necessary/significant</a:t>
            </a:r>
          </a:p>
          <a:p>
            <a:r>
              <a:rPr lang="en-US" sz="2400" dirty="0" smtClean="0"/>
              <a:t>Bedrooms/bathrooms, if necessary/significant</a:t>
            </a:r>
            <a:endParaRPr lang="en-US" sz="24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19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125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125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125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125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125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125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125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125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PART ONE</a:t>
            </a:r>
            <a:endParaRPr lang="en-US" dirty="0"/>
          </a:p>
        </p:txBody>
      </p:sp>
      <p:sp>
        <p:nvSpPr>
          <p:cNvPr id="3" name="Content Placeholder 2"/>
          <p:cNvSpPr>
            <a:spLocks noGrp="1"/>
          </p:cNvSpPr>
          <p:nvPr>
            <p:ph idx="1"/>
          </p:nvPr>
        </p:nvSpPr>
        <p:spPr/>
        <p:txBody>
          <a:bodyPr>
            <a:normAutofit/>
          </a:bodyPr>
          <a:lstStyle/>
          <a:p>
            <a:pPr algn="ctr">
              <a:buNone/>
            </a:pPr>
            <a:r>
              <a:rPr lang="en-US" sz="10000" dirty="0" smtClean="0"/>
              <a:t>    THE</a:t>
            </a:r>
          </a:p>
          <a:p>
            <a:pPr algn="ctr">
              <a:buNone/>
            </a:pPr>
            <a:r>
              <a:rPr lang="en-US" sz="10000" dirty="0" smtClean="0"/>
              <a:t>    CMA</a:t>
            </a:r>
            <a:endParaRPr lang="en-US" sz="10000" dirty="0"/>
          </a:p>
        </p:txBody>
      </p:sp>
      <p:sp>
        <p:nvSpPr>
          <p:cNvPr id="4" name="Footer Placeholder 3"/>
          <p:cNvSpPr>
            <a:spLocks noGrp="1"/>
          </p:cNvSpPr>
          <p:nvPr>
            <p:ph type="ftr" sz="quarter" idx="11"/>
          </p:nvPr>
        </p:nvSpPr>
        <p:spPr/>
        <p:txBody>
          <a:bodyPr/>
          <a:lstStyle/>
          <a:p>
            <a:r>
              <a:rPr lang="en-US" smtClean="0"/>
              <a:t>Course Developer Rosalyn A. Bryant</a:t>
            </a:r>
            <a:endParaRPr lang="en-US" dirty="0"/>
          </a:p>
        </p:txBody>
      </p:sp>
      <p:sp>
        <p:nvSpPr>
          <p:cNvPr id="5" name="Slide Number Placeholder 4"/>
          <p:cNvSpPr>
            <a:spLocks noGrp="1"/>
          </p:cNvSpPr>
          <p:nvPr>
            <p:ph type="sldNum" sz="quarter" idx="12"/>
          </p:nvPr>
        </p:nvSpPr>
        <p:spPr/>
        <p:txBody>
          <a:bodyPr/>
          <a:lstStyle/>
          <a:p>
            <a:fld id="{0EB65393-ACFF-48E5-9CEA-8D25A602DC81}" type="slidenum">
              <a:rPr lang="en-US" smtClean="0"/>
              <a:pPr/>
              <a:t>2</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14400"/>
            <a:ext cx="7467600" cy="5791200"/>
          </a:xfrm>
        </p:spPr>
        <p:txBody>
          <a:bodyPr/>
          <a:lstStyle/>
          <a:p>
            <a:pPr marL="0" indent="0">
              <a:buNone/>
            </a:pPr>
            <a:r>
              <a:rPr lang="en-US" sz="2000" dirty="0" smtClean="0"/>
              <a:t>Step 3: Narrow the results to those sales and listings most recent AND comparable</a:t>
            </a:r>
          </a:p>
          <a:p>
            <a:r>
              <a:rPr lang="en-US" sz="2400" dirty="0" smtClean="0"/>
              <a:t>Review EACH listing</a:t>
            </a:r>
          </a:p>
          <a:p>
            <a:r>
              <a:rPr lang="en-US" sz="2400" dirty="0" smtClean="0"/>
              <a:t>Read all comments</a:t>
            </a:r>
          </a:p>
          <a:p>
            <a:r>
              <a:rPr lang="en-US" sz="2400" dirty="0" smtClean="0"/>
              <a:t>Look at the photographs</a:t>
            </a:r>
          </a:p>
          <a:p>
            <a:r>
              <a:rPr lang="en-US" sz="2400" dirty="0" smtClean="0"/>
              <a:t>Call the listing agent for more information</a:t>
            </a:r>
            <a:endParaRPr lang="en-US" sz="2400" dirty="0"/>
          </a:p>
        </p:txBody>
      </p:sp>
      <p:sp>
        <p:nvSpPr>
          <p:cNvPr id="2" name="Footer Placeholder 1"/>
          <p:cNvSpPr>
            <a:spLocks noGrp="1"/>
          </p:cNvSpPr>
          <p:nvPr>
            <p:ph type="ftr" sz="quarter" idx="11"/>
          </p:nvPr>
        </p:nvSpPr>
        <p:spPr/>
        <p:txBody>
          <a:bodyPr/>
          <a:lstStyle/>
          <a:p>
            <a:r>
              <a:rPr lang="en-US" dirty="0"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20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7772400" cy="5562600"/>
          </a:xfrm>
        </p:spPr>
        <p:txBody>
          <a:bodyPr>
            <a:normAutofit lnSpcReduction="10000"/>
          </a:bodyPr>
          <a:lstStyle/>
          <a:p>
            <a:pPr>
              <a:buNone/>
            </a:pPr>
            <a:r>
              <a:rPr lang="en-US" sz="4000" dirty="0" smtClean="0"/>
              <a:t>Step 4: Prepare the CMA!</a:t>
            </a:r>
          </a:p>
          <a:p>
            <a:r>
              <a:rPr lang="en-US" sz="2400" dirty="0" smtClean="0"/>
              <a:t>Actions – CMA</a:t>
            </a:r>
          </a:p>
          <a:p>
            <a:r>
              <a:rPr lang="en-US" sz="2400" dirty="0" smtClean="0"/>
              <a:t>Select contact name/create a new contact</a:t>
            </a:r>
          </a:p>
          <a:p>
            <a:r>
              <a:rPr lang="en-US" sz="2400" dirty="0" smtClean="0"/>
              <a:t>Pages</a:t>
            </a:r>
          </a:p>
          <a:p>
            <a:r>
              <a:rPr lang="en-US" sz="2400" dirty="0" smtClean="0"/>
              <a:t>Subject</a:t>
            </a:r>
          </a:p>
          <a:p>
            <a:r>
              <a:rPr lang="en-US" sz="2400" dirty="0" smtClean="0"/>
              <a:t>Cover</a:t>
            </a:r>
          </a:p>
          <a:p>
            <a:r>
              <a:rPr lang="en-US" sz="2400" dirty="0" smtClean="0"/>
              <a:t>Comparables</a:t>
            </a:r>
          </a:p>
          <a:p>
            <a:r>
              <a:rPr lang="en-US" sz="2400" dirty="0" smtClean="0"/>
              <a:t>Map</a:t>
            </a:r>
          </a:p>
          <a:p>
            <a:r>
              <a:rPr lang="en-US" sz="2400" dirty="0" smtClean="0"/>
              <a:t>Adjustments</a:t>
            </a:r>
          </a:p>
          <a:p>
            <a:r>
              <a:rPr lang="en-US" sz="2400" dirty="0" smtClean="0"/>
              <a:t>Pricing</a:t>
            </a:r>
          </a:p>
          <a:p>
            <a:r>
              <a:rPr lang="en-US" sz="2400" dirty="0" smtClean="0"/>
              <a:t>Finish!</a:t>
            </a:r>
            <a:endParaRPr lang="en-US" sz="24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21</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435">
                                          <p:stCondLst>
                                            <p:cond delay="0"/>
                                          </p:stCondLst>
                                        </p:cTn>
                                        <p:tgtEl>
                                          <p:spTgt spid="3">
                                            <p:txEl>
                                              <p:pRg st="0" end="0"/>
                                            </p:txEl>
                                          </p:spTgt>
                                        </p:tgtEl>
                                      </p:cBhvr>
                                    </p:animEffect>
                                    <p:anim calcmode="lin" valueType="num">
                                      <p:cBhvr>
                                        <p:cTn id="8" dur="1367"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498"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498" tmFilter="0, 0; 0.125,0.2665; 0.25,0.4; 0.375,0.465; 0.5,0.5;  0.625,0.535; 0.75,0.6; 0.875,0.7335; 1,1">
                                          <p:stCondLst>
                                            <p:cond delay="498"/>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249" tmFilter="0, 0; 0.125,0.2665; 0.25,0.4; 0.375,0.465; 0.5,0.5;  0.625,0.535; 0.75,0.6; 0.875,0.7335; 1,1">
                                          <p:stCondLst>
                                            <p:cond delay="993"/>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23" tmFilter="0, 0; 0.125,0.2665; 0.25,0.4; 0.375,0.465; 0.5,0.5;  0.625,0.535; 0.75,0.6; 0.875,0.7335; 1,1">
                                          <p:stCondLst>
                                            <p:cond delay="1242"/>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0">
                                          <p:stCondLst>
                                            <p:cond delay="487"/>
                                          </p:stCondLst>
                                        </p:cTn>
                                        <p:tgtEl>
                                          <p:spTgt spid="3">
                                            <p:txEl>
                                              <p:pRg st="0" end="0"/>
                                            </p:txEl>
                                          </p:spTgt>
                                        </p:tgtEl>
                                      </p:cBhvr>
                                      <p:to x="100000" y="60000"/>
                                    </p:animScale>
                                    <p:animScale>
                                      <p:cBhvr>
                                        <p:cTn id="14" dur="124" decel="50000">
                                          <p:stCondLst>
                                            <p:cond delay="507"/>
                                          </p:stCondLst>
                                        </p:cTn>
                                        <p:tgtEl>
                                          <p:spTgt spid="3">
                                            <p:txEl>
                                              <p:pRg st="0" end="0"/>
                                            </p:txEl>
                                          </p:spTgt>
                                        </p:tgtEl>
                                      </p:cBhvr>
                                      <p:to x="100000" y="100000"/>
                                    </p:animScale>
                                    <p:animScale>
                                      <p:cBhvr>
                                        <p:cTn id="15" dur="20">
                                          <p:stCondLst>
                                            <p:cond delay="984"/>
                                          </p:stCondLst>
                                        </p:cTn>
                                        <p:tgtEl>
                                          <p:spTgt spid="3">
                                            <p:txEl>
                                              <p:pRg st="0" end="0"/>
                                            </p:txEl>
                                          </p:spTgt>
                                        </p:tgtEl>
                                      </p:cBhvr>
                                      <p:to x="100000" y="80000"/>
                                    </p:animScale>
                                    <p:animScale>
                                      <p:cBhvr>
                                        <p:cTn id="16" dur="124" decel="50000">
                                          <p:stCondLst>
                                            <p:cond delay="1004"/>
                                          </p:stCondLst>
                                        </p:cTn>
                                        <p:tgtEl>
                                          <p:spTgt spid="3">
                                            <p:txEl>
                                              <p:pRg st="0" end="0"/>
                                            </p:txEl>
                                          </p:spTgt>
                                        </p:tgtEl>
                                      </p:cBhvr>
                                      <p:to x="100000" y="100000"/>
                                    </p:animScale>
                                    <p:animScale>
                                      <p:cBhvr>
                                        <p:cTn id="17" dur="20">
                                          <p:stCondLst>
                                            <p:cond delay="1231"/>
                                          </p:stCondLst>
                                        </p:cTn>
                                        <p:tgtEl>
                                          <p:spTgt spid="3">
                                            <p:txEl>
                                              <p:pRg st="0" end="0"/>
                                            </p:txEl>
                                          </p:spTgt>
                                        </p:tgtEl>
                                      </p:cBhvr>
                                      <p:to x="100000" y="90000"/>
                                    </p:animScale>
                                    <p:animScale>
                                      <p:cBhvr>
                                        <p:cTn id="18" dur="124" decel="50000">
                                          <p:stCondLst>
                                            <p:cond delay="1251"/>
                                          </p:stCondLst>
                                        </p:cTn>
                                        <p:tgtEl>
                                          <p:spTgt spid="3">
                                            <p:txEl>
                                              <p:pRg st="0" end="0"/>
                                            </p:txEl>
                                          </p:spTgt>
                                        </p:tgtEl>
                                      </p:cBhvr>
                                      <p:to x="100000" y="100000"/>
                                    </p:animScale>
                                    <p:animScale>
                                      <p:cBhvr>
                                        <p:cTn id="19" dur="20">
                                          <p:stCondLst>
                                            <p:cond delay="1356"/>
                                          </p:stCondLst>
                                        </p:cTn>
                                        <p:tgtEl>
                                          <p:spTgt spid="3">
                                            <p:txEl>
                                              <p:pRg st="0" end="0"/>
                                            </p:txEl>
                                          </p:spTgt>
                                        </p:tgtEl>
                                      </p:cBhvr>
                                      <p:to x="100000" y="95000"/>
                                    </p:animScale>
                                    <p:animScale>
                                      <p:cBhvr>
                                        <p:cTn id="20" dur="124" decel="50000">
                                          <p:stCondLst>
                                            <p:cond delay="1376"/>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435">
                                          <p:stCondLst>
                                            <p:cond delay="0"/>
                                          </p:stCondLst>
                                        </p:cTn>
                                        <p:tgtEl>
                                          <p:spTgt spid="3">
                                            <p:txEl>
                                              <p:pRg st="1" end="1"/>
                                            </p:txEl>
                                          </p:spTgt>
                                        </p:tgtEl>
                                      </p:cBhvr>
                                    </p:animEffect>
                                    <p:anim calcmode="lin" valueType="num">
                                      <p:cBhvr>
                                        <p:cTn id="26" dur="1367"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498"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498" tmFilter="0, 0; 0.125,0.2665; 0.25,0.4; 0.375,0.465; 0.5,0.5;  0.625,0.535; 0.75,0.6; 0.875,0.7335; 1,1">
                                          <p:stCondLst>
                                            <p:cond delay="498"/>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249" tmFilter="0, 0; 0.125,0.2665; 0.25,0.4; 0.375,0.465; 0.5,0.5;  0.625,0.535; 0.75,0.6; 0.875,0.7335; 1,1">
                                          <p:stCondLst>
                                            <p:cond delay="993"/>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23" tmFilter="0, 0; 0.125,0.2665; 0.25,0.4; 0.375,0.465; 0.5,0.5;  0.625,0.535; 0.75,0.6; 0.875,0.7335; 1,1">
                                          <p:stCondLst>
                                            <p:cond delay="1242"/>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0">
                                          <p:stCondLst>
                                            <p:cond delay="487"/>
                                          </p:stCondLst>
                                        </p:cTn>
                                        <p:tgtEl>
                                          <p:spTgt spid="3">
                                            <p:txEl>
                                              <p:pRg st="1" end="1"/>
                                            </p:txEl>
                                          </p:spTgt>
                                        </p:tgtEl>
                                      </p:cBhvr>
                                      <p:to x="100000" y="60000"/>
                                    </p:animScale>
                                    <p:animScale>
                                      <p:cBhvr>
                                        <p:cTn id="32" dur="124" decel="50000">
                                          <p:stCondLst>
                                            <p:cond delay="507"/>
                                          </p:stCondLst>
                                        </p:cTn>
                                        <p:tgtEl>
                                          <p:spTgt spid="3">
                                            <p:txEl>
                                              <p:pRg st="1" end="1"/>
                                            </p:txEl>
                                          </p:spTgt>
                                        </p:tgtEl>
                                      </p:cBhvr>
                                      <p:to x="100000" y="100000"/>
                                    </p:animScale>
                                    <p:animScale>
                                      <p:cBhvr>
                                        <p:cTn id="33" dur="20">
                                          <p:stCondLst>
                                            <p:cond delay="984"/>
                                          </p:stCondLst>
                                        </p:cTn>
                                        <p:tgtEl>
                                          <p:spTgt spid="3">
                                            <p:txEl>
                                              <p:pRg st="1" end="1"/>
                                            </p:txEl>
                                          </p:spTgt>
                                        </p:tgtEl>
                                      </p:cBhvr>
                                      <p:to x="100000" y="80000"/>
                                    </p:animScale>
                                    <p:animScale>
                                      <p:cBhvr>
                                        <p:cTn id="34" dur="124" decel="50000">
                                          <p:stCondLst>
                                            <p:cond delay="1004"/>
                                          </p:stCondLst>
                                        </p:cTn>
                                        <p:tgtEl>
                                          <p:spTgt spid="3">
                                            <p:txEl>
                                              <p:pRg st="1" end="1"/>
                                            </p:txEl>
                                          </p:spTgt>
                                        </p:tgtEl>
                                      </p:cBhvr>
                                      <p:to x="100000" y="100000"/>
                                    </p:animScale>
                                    <p:animScale>
                                      <p:cBhvr>
                                        <p:cTn id="35" dur="20">
                                          <p:stCondLst>
                                            <p:cond delay="1231"/>
                                          </p:stCondLst>
                                        </p:cTn>
                                        <p:tgtEl>
                                          <p:spTgt spid="3">
                                            <p:txEl>
                                              <p:pRg st="1" end="1"/>
                                            </p:txEl>
                                          </p:spTgt>
                                        </p:tgtEl>
                                      </p:cBhvr>
                                      <p:to x="100000" y="90000"/>
                                    </p:animScale>
                                    <p:animScale>
                                      <p:cBhvr>
                                        <p:cTn id="36" dur="124" decel="50000">
                                          <p:stCondLst>
                                            <p:cond delay="1251"/>
                                          </p:stCondLst>
                                        </p:cTn>
                                        <p:tgtEl>
                                          <p:spTgt spid="3">
                                            <p:txEl>
                                              <p:pRg st="1" end="1"/>
                                            </p:txEl>
                                          </p:spTgt>
                                        </p:tgtEl>
                                      </p:cBhvr>
                                      <p:to x="100000" y="100000"/>
                                    </p:animScale>
                                    <p:animScale>
                                      <p:cBhvr>
                                        <p:cTn id="37" dur="20">
                                          <p:stCondLst>
                                            <p:cond delay="1356"/>
                                          </p:stCondLst>
                                        </p:cTn>
                                        <p:tgtEl>
                                          <p:spTgt spid="3">
                                            <p:txEl>
                                              <p:pRg st="1" end="1"/>
                                            </p:txEl>
                                          </p:spTgt>
                                        </p:tgtEl>
                                      </p:cBhvr>
                                      <p:to x="100000" y="95000"/>
                                    </p:animScale>
                                    <p:animScale>
                                      <p:cBhvr>
                                        <p:cTn id="38" dur="124" decel="50000">
                                          <p:stCondLst>
                                            <p:cond delay="1376"/>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435">
                                          <p:stCondLst>
                                            <p:cond delay="0"/>
                                          </p:stCondLst>
                                        </p:cTn>
                                        <p:tgtEl>
                                          <p:spTgt spid="3">
                                            <p:txEl>
                                              <p:pRg st="2" end="2"/>
                                            </p:txEl>
                                          </p:spTgt>
                                        </p:tgtEl>
                                      </p:cBhvr>
                                    </p:animEffect>
                                    <p:anim calcmode="lin" valueType="num">
                                      <p:cBhvr>
                                        <p:cTn id="44" dur="1367"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498"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498" tmFilter="0, 0; 0.125,0.2665; 0.25,0.4; 0.375,0.465; 0.5,0.5;  0.625,0.535; 0.75,0.6; 0.875,0.7335; 1,1">
                                          <p:stCondLst>
                                            <p:cond delay="498"/>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249" tmFilter="0, 0; 0.125,0.2665; 0.25,0.4; 0.375,0.465; 0.5,0.5;  0.625,0.535; 0.75,0.6; 0.875,0.7335; 1,1">
                                          <p:stCondLst>
                                            <p:cond delay="993"/>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23" tmFilter="0, 0; 0.125,0.2665; 0.25,0.4; 0.375,0.465; 0.5,0.5;  0.625,0.535; 0.75,0.6; 0.875,0.7335; 1,1">
                                          <p:stCondLst>
                                            <p:cond delay="1242"/>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0">
                                          <p:stCondLst>
                                            <p:cond delay="487"/>
                                          </p:stCondLst>
                                        </p:cTn>
                                        <p:tgtEl>
                                          <p:spTgt spid="3">
                                            <p:txEl>
                                              <p:pRg st="2" end="2"/>
                                            </p:txEl>
                                          </p:spTgt>
                                        </p:tgtEl>
                                      </p:cBhvr>
                                      <p:to x="100000" y="60000"/>
                                    </p:animScale>
                                    <p:animScale>
                                      <p:cBhvr>
                                        <p:cTn id="50" dur="124" decel="50000">
                                          <p:stCondLst>
                                            <p:cond delay="507"/>
                                          </p:stCondLst>
                                        </p:cTn>
                                        <p:tgtEl>
                                          <p:spTgt spid="3">
                                            <p:txEl>
                                              <p:pRg st="2" end="2"/>
                                            </p:txEl>
                                          </p:spTgt>
                                        </p:tgtEl>
                                      </p:cBhvr>
                                      <p:to x="100000" y="100000"/>
                                    </p:animScale>
                                    <p:animScale>
                                      <p:cBhvr>
                                        <p:cTn id="51" dur="20">
                                          <p:stCondLst>
                                            <p:cond delay="984"/>
                                          </p:stCondLst>
                                        </p:cTn>
                                        <p:tgtEl>
                                          <p:spTgt spid="3">
                                            <p:txEl>
                                              <p:pRg st="2" end="2"/>
                                            </p:txEl>
                                          </p:spTgt>
                                        </p:tgtEl>
                                      </p:cBhvr>
                                      <p:to x="100000" y="80000"/>
                                    </p:animScale>
                                    <p:animScale>
                                      <p:cBhvr>
                                        <p:cTn id="52" dur="124" decel="50000">
                                          <p:stCondLst>
                                            <p:cond delay="1004"/>
                                          </p:stCondLst>
                                        </p:cTn>
                                        <p:tgtEl>
                                          <p:spTgt spid="3">
                                            <p:txEl>
                                              <p:pRg st="2" end="2"/>
                                            </p:txEl>
                                          </p:spTgt>
                                        </p:tgtEl>
                                      </p:cBhvr>
                                      <p:to x="100000" y="100000"/>
                                    </p:animScale>
                                    <p:animScale>
                                      <p:cBhvr>
                                        <p:cTn id="53" dur="20">
                                          <p:stCondLst>
                                            <p:cond delay="1231"/>
                                          </p:stCondLst>
                                        </p:cTn>
                                        <p:tgtEl>
                                          <p:spTgt spid="3">
                                            <p:txEl>
                                              <p:pRg st="2" end="2"/>
                                            </p:txEl>
                                          </p:spTgt>
                                        </p:tgtEl>
                                      </p:cBhvr>
                                      <p:to x="100000" y="90000"/>
                                    </p:animScale>
                                    <p:animScale>
                                      <p:cBhvr>
                                        <p:cTn id="54" dur="124" decel="50000">
                                          <p:stCondLst>
                                            <p:cond delay="1251"/>
                                          </p:stCondLst>
                                        </p:cTn>
                                        <p:tgtEl>
                                          <p:spTgt spid="3">
                                            <p:txEl>
                                              <p:pRg st="2" end="2"/>
                                            </p:txEl>
                                          </p:spTgt>
                                        </p:tgtEl>
                                      </p:cBhvr>
                                      <p:to x="100000" y="100000"/>
                                    </p:animScale>
                                    <p:animScale>
                                      <p:cBhvr>
                                        <p:cTn id="55" dur="20">
                                          <p:stCondLst>
                                            <p:cond delay="1356"/>
                                          </p:stCondLst>
                                        </p:cTn>
                                        <p:tgtEl>
                                          <p:spTgt spid="3">
                                            <p:txEl>
                                              <p:pRg st="2" end="2"/>
                                            </p:txEl>
                                          </p:spTgt>
                                        </p:tgtEl>
                                      </p:cBhvr>
                                      <p:to x="100000" y="95000"/>
                                    </p:animScale>
                                    <p:animScale>
                                      <p:cBhvr>
                                        <p:cTn id="56" dur="124" decel="50000">
                                          <p:stCondLst>
                                            <p:cond delay="1376"/>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435">
                                          <p:stCondLst>
                                            <p:cond delay="0"/>
                                          </p:stCondLst>
                                        </p:cTn>
                                        <p:tgtEl>
                                          <p:spTgt spid="3">
                                            <p:txEl>
                                              <p:pRg st="3" end="3"/>
                                            </p:txEl>
                                          </p:spTgt>
                                        </p:tgtEl>
                                      </p:cBhvr>
                                    </p:animEffect>
                                    <p:anim calcmode="lin" valueType="num">
                                      <p:cBhvr>
                                        <p:cTn id="62" dur="1367"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498"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498" tmFilter="0, 0; 0.125,0.2665; 0.25,0.4; 0.375,0.465; 0.5,0.5;  0.625,0.535; 0.75,0.6; 0.875,0.7335; 1,1">
                                          <p:stCondLst>
                                            <p:cond delay="498"/>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249" tmFilter="0, 0; 0.125,0.2665; 0.25,0.4; 0.375,0.465; 0.5,0.5;  0.625,0.535; 0.75,0.6; 0.875,0.7335; 1,1">
                                          <p:stCondLst>
                                            <p:cond delay="993"/>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23" tmFilter="0, 0; 0.125,0.2665; 0.25,0.4; 0.375,0.465; 0.5,0.5;  0.625,0.535; 0.75,0.6; 0.875,0.7335; 1,1">
                                          <p:stCondLst>
                                            <p:cond delay="1242"/>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0">
                                          <p:stCondLst>
                                            <p:cond delay="487"/>
                                          </p:stCondLst>
                                        </p:cTn>
                                        <p:tgtEl>
                                          <p:spTgt spid="3">
                                            <p:txEl>
                                              <p:pRg st="3" end="3"/>
                                            </p:txEl>
                                          </p:spTgt>
                                        </p:tgtEl>
                                      </p:cBhvr>
                                      <p:to x="100000" y="60000"/>
                                    </p:animScale>
                                    <p:animScale>
                                      <p:cBhvr>
                                        <p:cTn id="68" dur="124" decel="50000">
                                          <p:stCondLst>
                                            <p:cond delay="507"/>
                                          </p:stCondLst>
                                        </p:cTn>
                                        <p:tgtEl>
                                          <p:spTgt spid="3">
                                            <p:txEl>
                                              <p:pRg st="3" end="3"/>
                                            </p:txEl>
                                          </p:spTgt>
                                        </p:tgtEl>
                                      </p:cBhvr>
                                      <p:to x="100000" y="100000"/>
                                    </p:animScale>
                                    <p:animScale>
                                      <p:cBhvr>
                                        <p:cTn id="69" dur="20">
                                          <p:stCondLst>
                                            <p:cond delay="984"/>
                                          </p:stCondLst>
                                        </p:cTn>
                                        <p:tgtEl>
                                          <p:spTgt spid="3">
                                            <p:txEl>
                                              <p:pRg st="3" end="3"/>
                                            </p:txEl>
                                          </p:spTgt>
                                        </p:tgtEl>
                                      </p:cBhvr>
                                      <p:to x="100000" y="80000"/>
                                    </p:animScale>
                                    <p:animScale>
                                      <p:cBhvr>
                                        <p:cTn id="70" dur="124" decel="50000">
                                          <p:stCondLst>
                                            <p:cond delay="1004"/>
                                          </p:stCondLst>
                                        </p:cTn>
                                        <p:tgtEl>
                                          <p:spTgt spid="3">
                                            <p:txEl>
                                              <p:pRg st="3" end="3"/>
                                            </p:txEl>
                                          </p:spTgt>
                                        </p:tgtEl>
                                      </p:cBhvr>
                                      <p:to x="100000" y="100000"/>
                                    </p:animScale>
                                    <p:animScale>
                                      <p:cBhvr>
                                        <p:cTn id="71" dur="20">
                                          <p:stCondLst>
                                            <p:cond delay="1231"/>
                                          </p:stCondLst>
                                        </p:cTn>
                                        <p:tgtEl>
                                          <p:spTgt spid="3">
                                            <p:txEl>
                                              <p:pRg st="3" end="3"/>
                                            </p:txEl>
                                          </p:spTgt>
                                        </p:tgtEl>
                                      </p:cBhvr>
                                      <p:to x="100000" y="90000"/>
                                    </p:animScale>
                                    <p:animScale>
                                      <p:cBhvr>
                                        <p:cTn id="72" dur="124" decel="50000">
                                          <p:stCondLst>
                                            <p:cond delay="1251"/>
                                          </p:stCondLst>
                                        </p:cTn>
                                        <p:tgtEl>
                                          <p:spTgt spid="3">
                                            <p:txEl>
                                              <p:pRg st="3" end="3"/>
                                            </p:txEl>
                                          </p:spTgt>
                                        </p:tgtEl>
                                      </p:cBhvr>
                                      <p:to x="100000" y="100000"/>
                                    </p:animScale>
                                    <p:animScale>
                                      <p:cBhvr>
                                        <p:cTn id="73" dur="20">
                                          <p:stCondLst>
                                            <p:cond delay="1356"/>
                                          </p:stCondLst>
                                        </p:cTn>
                                        <p:tgtEl>
                                          <p:spTgt spid="3">
                                            <p:txEl>
                                              <p:pRg st="3" end="3"/>
                                            </p:txEl>
                                          </p:spTgt>
                                        </p:tgtEl>
                                      </p:cBhvr>
                                      <p:to x="100000" y="95000"/>
                                    </p:animScale>
                                    <p:animScale>
                                      <p:cBhvr>
                                        <p:cTn id="74" dur="124" decel="50000">
                                          <p:stCondLst>
                                            <p:cond delay="1376"/>
                                          </p:stCondLst>
                                        </p:cTn>
                                        <p:tgtEl>
                                          <p:spTgt spid="3">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3">
                                            <p:txEl>
                                              <p:pRg st="4" end="4"/>
                                            </p:txEl>
                                          </p:spTgt>
                                        </p:tgtEl>
                                        <p:attrNameLst>
                                          <p:attrName>style.visibility</p:attrName>
                                        </p:attrNameLst>
                                      </p:cBhvr>
                                      <p:to>
                                        <p:strVal val="visible"/>
                                      </p:to>
                                    </p:set>
                                    <p:animEffect transition="in" filter="wipe(down)">
                                      <p:cBhvr>
                                        <p:cTn id="79" dur="435">
                                          <p:stCondLst>
                                            <p:cond delay="0"/>
                                          </p:stCondLst>
                                        </p:cTn>
                                        <p:tgtEl>
                                          <p:spTgt spid="3">
                                            <p:txEl>
                                              <p:pRg st="4" end="4"/>
                                            </p:txEl>
                                          </p:spTgt>
                                        </p:tgtEl>
                                      </p:cBhvr>
                                    </p:animEffect>
                                    <p:anim calcmode="lin" valueType="num">
                                      <p:cBhvr>
                                        <p:cTn id="80" dur="1367"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1" dur="498"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2" dur="498" tmFilter="0, 0; 0.125,0.2665; 0.25,0.4; 0.375,0.465; 0.5,0.5;  0.625,0.535; 0.75,0.6; 0.875,0.7335; 1,1">
                                          <p:stCondLst>
                                            <p:cond delay="498"/>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3" dur="249" tmFilter="0, 0; 0.125,0.2665; 0.25,0.4; 0.375,0.465; 0.5,0.5;  0.625,0.535; 0.75,0.6; 0.875,0.7335; 1,1">
                                          <p:stCondLst>
                                            <p:cond delay="993"/>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4" dur="123" tmFilter="0, 0; 0.125,0.2665; 0.25,0.4; 0.375,0.465; 0.5,0.5;  0.625,0.535; 0.75,0.6; 0.875,0.7335; 1,1">
                                          <p:stCondLst>
                                            <p:cond delay="1242"/>
                                          </p:stCondLst>
                                        </p:cTn>
                                        <p:tgtEl>
                                          <p:spTgt spid="3">
                                            <p:txEl>
                                              <p:pRg st="4" end="4"/>
                                            </p:txEl>
                                          </p:spTgt>
                                        </p:tgtEl>
                                        <p:attrNameLst>
                                          <p:attrName>ppt_y</p:attrName>
                                        </p:attrNameLst>
                                      </p:cBhvr>
                                      <p:tavLst>
                                        <p:tav tm="0" fmla="#ppt_y-sin(pi*$)/81">
                                          <p:val>
                                            <p:fltVal val="0"/>
                                          </p:val>
                                        </p:tav>
                                        <p:tav tm="100000">
                                          <p:val>
                                            <p:fltVal val="1"/>
                                          </p:val>
                                        </p:tav>
                                      </p:tavLst>
                                    </p:anim>
                                    <p:animScale>
                                      <p:cBhvr>
                                        <p:cTn id="85" dur="20">
                                          <p:stCondLst>
                                            <p:cond delay="487"/>
                                          </p:stCondLst>
                                        </p:cTn>
                                        <p:tgtEl>
                                          <p:spTgt spid="3">
                                            <p:txEl>
                                              <p:pRg st="4" end="4"/>
                                            </p:txEl>
                                          </p:spTgt>
                                        </p:tgtEl>
                                      </p:cBhvr>
                                      <p:to x="100000" y="60000"/>
                                    </p:animScale>
                                    <p:animScale>
                                      <p:cBhvr>
                                        <p:cTn id="86" dur="124" decel="50000">
                                          <p:stCondLst>
                                            <p:cond delay="507"/>
                                          </p:stCondLst>
                                        </p:cTn>
                                        <p:tgtEl>
                                          <p:spTgt spid="3">
                                            <p:txEl>
                                              <p:pRg st="4" end="4"/>
                                            </p:txEl>
                                          </p:spTgt>
                                        </p:tgtEl>
                                      </p:cBhvr>
                                      <p:to x="100000" y="100000"/>
                                    </p:animScale>
                                    <p:animScale>
                                      <p:cBhvr>
                                        <p:cTn id="87" dur="20">
                                          <p:stCondLst>
                                            <p:cond delay="984"/>
                                          </p:stCondLst>
                                        </p:cTn>
                                        <p:tgtEl>
                                          <p:spTgt spid="3">
                                            <p:txEl>
                                              <p:pRg st="4" end="4"/>
                                            </p:txEl>
                                          </p:spTgt>
                                        </p:tgtEl>
                                      </p:cBhvr>
                                      <p:to x="100000" y="80000"/>
                                    </p:animScale>
                                    <p:animScale>
                                      <p:cBhvr>
                                        <p:cTn id="88" dur="124" decel="50000">
                                          <p:stCondLst>
                                            <p:cond delay="1004"/>
                                          </p:stCondLst>
                                        </p:cTn>
                                        <p:tgtEl>
                                          <p:spTgt spid="3">
                                            <p:txEl>
                                              <p:pRg st="4" end="4"/>
                                            </p:txEl>
                                          </p:spTgt>
                                        </p:tgtEl>
                                      </p:cBhvr>
                                      <p:to x="100000" y="100000"/>
                                    </p:animScale>
                                    <p:animScale>
                                      <p:cBhvr>
                                        <p:cTn id="89" dur="20">
                                          <p:stCondLst>
                                            <p:cond delay="1231"/>
                                          </p:stCondLst>
                                        </p:cTn>
                                        <p:tgtEl>
                                          <p:spTgt spid="3">
                                            <p:txEl>
                                              <p:pRg st="4" end="4"/>
                                            </p:txEl>
                                          </p:spTgt>
                                        </p:tgtEl>
                                      </p:cBhvr>
                                      <p:to x="100000" y="90000"/>
                                    </p:animScale>
                                    <p:animScale>
                                      <p:cBhvr>
                                        <p:cTn id="90" dur="124" decel="50000">
                                          <p:stCondLst>
                                            <p:cond delay="1251"/>
                                          </p:stCondLst>
                                        </p:cTn>
                                        <p:tgtEl>
                                          <p:spTgt spid="3">
                                            <p:txEl>
                                              <p:pRg st="4" end="4"/>
                                            </p:txEl>
                                          </p:spTgt>
                                        </p:tgtEl>
                                      </p:cBhvr>
                                      <p:to x="100000" y="100000"/>
                                    </p:animScale>
                                    <p:animScale>
                                      <p:cBhvr>
                                        <p:cTn id="91" dur="20">
                                          <p:stCondLst>
                                            <p:cond delay="1356"/>
                                          </p:stCondLst>
                                        </p:cTn>
                                        <p:tgtEl>
                                          <p:spTgt spid="3">
                                            <p:txEl>
                                              <p:pRg st="4" end="4"/>
                                            </p:txEl>
                                          </p:spTgt>
                                        </p:tgtEl>
                                      </p:cBhvr>
                                      <p:to x="100000" y="95000"/>
                                    </p:animScale>
                                    <p:animScale>
                                      <p:cBhvr>
                                        <p:cTn id="92" dur="124" decel="50000">
                                          <p:stCondLst>
                                            <p:cond delay="1376"/>
                                          </p:stCondLst>
                                        </p:cTn>
                                        <p:tgtEl>
                                          <p:spTgt spid="3">
                                            <p:txEl>
                                              <p:pRg st="4" end="4"/>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3">
                                            <p:txEl>
                                              <p:pRg st="5" end="5"/>
                                            </p:txEl>
                                          </p:spTgt>
                                        </p:tgtEl>
                                        <p:attrNameLst>
                                          <p:attrName>style.visibility</p:attrName>
                                        </p:attrNameLst>
                                      </p:cBhvr>
                                      <p:to>
                                        <p:strVal val="visible"/>
                                      </p:to>
                                    </p:set>
                                    <p:animEffect transition="in" filter="wipe(down)">
                                      <p:cBhvr>
                                        <p:cTn id="97" dur="435">
                                          <p:stCondLst>
                                            <p:cond delay="0"/>
                                          </p:stCondLst>
                                        </p:cTn>
                                        <p:tgtEl>
                                          <p:spTgt spid="3">
                                            <p:txEl>
                                              <p:pRg st="5" end="5"/>
                                            </p:txEl>
                                          </p:spTgt>
                                        </p:tgtEl>
                                      </p:cBhvr>
                                    </p:animEffect>
                                    <p:anim calcmode="lin" valueType="num">
                                      <p:cBhvr>
                                        <p:cTn id="98" dur="1367"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99" dur="498"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00" dur="498" tmFilter="0, 0; 0.125,0.2665; 0.25,0.4; 0.375,0.465; 0.5,0.5;  0.625,0.535; 0.75,0.6; 0.875,0.7335; 1,1">
                                          <p:stCondLst>
                                            <p:cond delay="498"/>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01" dur="249" tmFilter="0, 0; 0.125,0.2665; 0.25,0.4; 0.375,0.465; 0.5,0.5;  0.625,0.535; 0.75,0.6; 0.875,0.7335; 1,1">
                                          <p:stCondLst>
                                            <p:cond delay="993"/>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02" dur="123" tmFilter="0, 0; 0.125,0.2665; 0.25,0.4; 0.375,0.465; 0.5,0.5;  0.625,0.535; 0.75,0.6; 0.875,0.7335; 1,1">
                                          <p:stCondLst>
                                            <p:cond delay="1242"/>
                                          </p:stCondLst>
                                        </p:cTn>
                                        <p:tgtEl>
                                          <p:spTgt spid="3">
                                            <p:txEl>
                                              <p:pRg st="5" end="5"/>
                                            </p:txEl>
                                          </p:spTgt>
                                        </p:tgtEl>
                                        <p:attrNameLst>
                                          <p:attrName>ppt_y</p:attrName>
                                        </p:attrNameLst>
                                      </p:cBhvr>
                                      <p:tavLst>
                                        <p:tav tm="0" fmla="#ppt_y-sin(pi*$)/81">
                                          <p:val>
                                            <p:fltVal val="0"/>
                                          </p:val>
                                        </p:tav>
                                        <p:tav tm="100000">
                                          <p:val>
                                            <p:fltVal val="1"/>
                                          </p:val>
                                        </p:tav>
                                      </p:tavLst>
                                    </p:anim>
                                    <p:animScale>
                                      <p:cBhvr>
                                        <p:cTn id="103" dur="20">
                                          <p:stCondLst>
                                            <p:cond delay="487"/>
                                          </p:stCondLst>
                                        </p:cTn>
                                        <p:tgtEl>
                                          <p:spTgt spid="3">
                                            <p:txEl>
                                              <p:pRg st="5" end="5"/>
                                            </p:txEl>
                                          </p:spTgt>
                                        </p:tgtEl>
                                      </p:cBhvr>
                                      <p:to x="100000" y="60000"/>
                                    </p:animScale>
                                    <p:animScale>
                                      <p:cBhvr>
                                        <p:cTn id="104" dur="124" decel="50000">
                                          <p:stCondLst>
                                            <p:cond delay="507"/>
                                          </p:stCondLst>
                                        </p:cTn>
                                        <p:tgtEl>
                                          <p:spTgt spid="3">
                                            <p:txEl>
                                              <p:pRg st="5" end="5"/>
                                            </p:txEl>
                                          </p:spTgt>
                                        </p:tgtEl>
                                      </p:cBhvr>
                                      <p:to x="100000" y="100000"/>
                                    </p:animScale>
                                    <p:animScale>
                                      <p:cBhvr>
                                        <p:cTn id="105" dur="20">
                                          <p:stCondLst>
                                            <p:cond delay="984"/>
                                          </p:stCondLst>
                                        </p:cTn>
                                        <p:tgtEl>
                                          <p:spTgt spid="3">
                                            <p:txEl>
                                              <p:pRg st="5" end="5"/>
                                            </p:txEl>
                                          </p:spTgt>
                                        </p:tgtEl>
                                      </p:cBhvr>
                                      <p:to x="100000" y="80000"/>
                                    </p:animScale>
                                    <p:animScale>
                                      <p:cBhvr>
                                        <p:cTn id="106" dur="124" decel="50000">
                                          <p:stCondLst>
                                            <p:cond delay="1004"/>
                                          </p:stCondLst>
                                        </p:cTn>
                                        <p:tgtEl>
                                          <p:spTgt spid="3">
                                            <p:txEl>
                                              <p:pRg st="5" end="5"/>
                                            </p:txEl>
                                          </p:spTgt>
                                        </p:tgtEl>
                                      </p:cBhvr>
                                      <p:to x="100000" y="100000"/>
                                    </p:animScale>
                                    <p:animScale>
                                      <p:cBhvr>
                                        <p:cTn id="107" dur="20">
                                          <p:stCondLst>
                                            <p:cond delay="1231"/>
                                          </p:stCondLst>
                                        </p:cTn>
                                        <p:tgtEl>
                                          <p:spTgt spid="3">
                                            <p:txEl>
                                              <p:pRg st="5" end="5"/>
                                            </p:txEl>
                                          </p:spTgt>
                                        </p:tgtEl>
                                      </p:cBhvr>
                                      <p:to x="100000" y="90000"/>
                                    </p:animScale>
                                    <p:animScale>
                                      <p:cBhvr>
                                        <p:cTn id="108" dur="124" decel="50000">
                                          <p:stCondLst>
                                            <p:cond delay="1251"/>
                                          </p:stCondLst>
                                        </p:cTn>
                                        <p:tgtEl>
                                          <p:spTgt spid="3">
                                            <p:txEl>
                                              <p:pRg st="5" end="5"/>
                                            </p:txEl>
                                          </p:spTgt>
                                        </p:tgtEl>
                                      </p:cBhvr>
                                      <p:to x="100000" y="100000"/>
                                    </p:animScale>
                                    <p:animScale>
                                      <p:cBhvr>
                                        <p:cTn id="109" dur="20">
                                          <p:stCondLst>
                                            <p:cond delay="1356"/>
                                          </p:stCondLst>
                                        </p:cTn>
                                        <p:tgtEl>
                                          <p:spTgt spid="3">
                                            <p:txEl>
                                              <p:pRg st="5" end="5"/>
                                            </p:txEl>
                                          </p:spTgt>
                                        </p:tgtEl>
                                      </p:cBhvr>
                                      <p:to x="100000" y="95000"/>
                                    </p:animScale>
                                    <p:animScale>
                                      <p:cBhvr>
                                        <p:cTn id="110" dur="124" decel="50000">
                                          <p:stCondLst>
                                            <p:cond delay="1376"/>
                                          </p:stCondLst>
                                        </p:cTn>
                                        <p:tgtEl>
                                          <p:spTgt spid="3">
                                            <p:txEl>
                                              <p:pRg st="5" end="5"/>
                                            </p:txEl>
                                          </p:spTgt>
                                        </p:tgtEl>
                                      </p:cBhvr>
                                      <p:to x="100000" y="100000"/>
                                    </p:animScale>
                                  </p:childTnLst>
                                </p:cTn>
                              </p:par>
                            </p:childTnLst>
                          </p:cTn>
                        </p:par>
                      </p:childTnLst>
                    </p:cTn>
                  </p:par>
                  <p:par>
                    <p:cTn id="111" fill="hold">
                      <p:stCondLst>
                        <p:cond delay="indefinite"/>
                      </p:stCondLst>
                      <p:childTnLst>
                        <p:par>
                          <p:cTn id="112" fill="hold">
                            <p:stCondLst>
                              <p:cond delay="0"/>
                            </p:stCondLst>
                            <p:childTnLst>
                              <p:par>
                                <p:cTn id="113" presetID="26" presetClass="entr" presetSubtype="0" fill="hold" grpId="0" nodeType="clickEffect">
                                  <p:stCondLst>
                                    <p:cond delay="0"/>
                                  </p:stCondLst>
                                  <p:childTnLst>
                                    <p:set>
                                      <p:cBhvr>
                                        <p:cTn id="114" dur="1" fill="hold">
                                          <p:stCondLst>
                                            <p:cond delay="0"/>
                                          </p:stCondLst>
                                        </p:cTn>
                                        <p:tgtEl>
                                          <p:spTgt spid="3">
                                            <p:txEl>
                                              <p:pRg st="6" end="6"/>
                                            </p:txEl>
                                          </p:spTgt>
                                        </p:tgtEl>
                                        <p:attrNameLst>
                                          <p:attrName>style.visibility</p:attrName>
                                        </p:attrNameLst>
                                      </p:cBhvr>
                                      <p:to>
                                        <p:strVal val="visible"/>
                                      </p:to>
                                    </p:set>
                                    <p:animEffect transition="in" filter="wipe(down)">
                                      <p:cBhvr>
                                        <p:cTn id="115" dur="435">
                                          <p:stCondLst>
                                            <p:cond delay="0"/>
                                          </p:stCondLst>
                                        </p:cTn>
                                        <p:tgtEl>
                                          <p:spTgt spid="3">
                                            <p:txEl>
                                              <p:pRg st="6" end="6"/>
                                            </p:txEl>
                                          </p:spTgt>
                                        </p:tgtEl>
                                      </p:cBhvr>
                                    </p:animEffect>
                                    <p:anim calcmode="lin" valueType="num">
                                      <p:cBhvr>
                                        <p:cTn id="116" dur="1367"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17" dur="498"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18" dur="498" tmFilter="0, 0; 0.125,0.2665; 0.25,0.4; 0.375,0.465; 0.5,0.5;  0.625,0.535; 0.75,0.6; 0.875,0.7335; 1,1">
                                          <p:stCondLst>
                                            <p:cond delay="498"/>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19" dur="249" tmFilter="0, 0; 0.125,0.2665; 0.25,0.4; 0.375,0.465; 0.5,0.5;  0.625,0.535; 0.75,0.6; 0.875,0.7335; 1,1">
                                          <p:stCondLst>
                                            <p:cond delay="993"/>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20" dur="123" tmFilter="0, 0; 0.125,0.2665; 0.25,0.4; 0.375,0.465; 0.5,0.5;  0.625,0.535; 0.75,0.6; 0.875,0.7335; 1,1">
                                          <p:stCondLst>
                                            <p:cond delay="1242"/>
                                          </p:stCondLst>
                                        </p:cTn>
                                        <p:tgtEl>
                                          <p:spTgt spid="3">
                                            <p:txEl>
                                              <p:pRg st="6" end="6"/>
                                            </p:txEl>
                                          </p:spTgt>
                                        </p:tgtEl>
                                        <p:attrNameLst>
                                          <p:attrName>ppt_y</p:attrName>
                                        </p:attrNameLst>
                                      </p:cBhvr>
                                      <p:tavLst>
                                        <p:tav tm="0" fmla="#ppt_y-sin(pi*$)/81">
                                          <p:val>
                                            <p:fltVal val="0"/>
                                          </p:val>
                                        </p:tav>
                                        <p:tav tm="100000">
                                          <p:val>
                                            <p:fltVal val="1"/>
                                          </p:val>
                                        </p:tav>
                                      </p:tavLst>
                                    </p:anim>
                                    <p:animScale>
                                      <p:cBhvr>
                                        <p:cTn id="121" dur="20">
                                          <p:stCondLst>
                                            <p:cond delay="487"/>
                                          </p:stCondLst>
                                        </p:cTn>
                                        <p:tgtEl>
                                          <p:spTgt spid="3">
                                            <p:txEl>
                                              <p:pRg st="6" end="6"/>
                                            </p:txEl>
                                          </p:spTgt>
                                        </p:tgtEl>
                                      </p:cBhvr>
                                      <p:to x="100000" y="60000"/>
                                    </p:animScale>
                                    <p:animScale>
                                      <p:cBhvr>
                                        <p:cTn id="122" dur="124" decel="50000">
                                          <p:stCondLst>
                                            <p:cond delay="507"/>
                                          </p:stCondLst>
                                        </p:cTn>
                                        <p:tgtEl>
                                          <p:spTgt spid="3">
                                            <p:txEl>
                                              <p:pRg st="6" end="6"/>
                                            </p:txEl>
                                          </p:spTgt>
                                        </p:tgtEl>
                                      </p:cBhvr>
                                      <p:to x="100000" y="100000"/>
                                    </p:animScale>
                                    <p:animScale>
                                      <p:cBhvr>
                                        <p:cTn id="123" dur="20">
                                          <p:stCondLst>
                                            <p:cond delay="984"/>
                                          </p:stCondLst>
                                        </p:cTn>
                                        <p:tgtEl>
                                          <p:spTgt spid="3">
                                            <p:txEl>
                                              <p:pRg st="6" end="6"/>
                                            </p:txEl>
                                          </p:spTgt>
                                        </p:tgtEl>
                                      </p:cBhvr>
                                      <p:to x="100000" y="80000"/>
                                    </p:animScale>
                                    <p:animScale>
                                      <p:cBhvr>
                                        <p:cTn id="124" dur="124" decel="50000">
                                          <p:stCondLst>
                                            <p:cond delay="1004"/>
                                          </p:stCondLst>
                                        </p:cTn>
                                        <p:tgtEl>
                                          <p:spTgt spid="3">
                                            <p:txEl>
                                              <p:pRg st="6" end="6"/>
                                            </p:txEl>
                                          </p:spTgt>
                                        </p:tgtEl>
                                      </p:cBhvr>
                                      <p:to x="100000" y="100000"/>
                                    </p:animScale>
                                    <p:animScale>
                                      <p:cBhvr>
                                        <p:cTn id="125" dur="20">
                                          <p:stCondLst>
                                            <p:cond delay="1231"/>
                                          </p:stCondLst>
                                        </p:cTn>
                                        <p:tgtEl>
                                          <p:spTgt spid="3">
                                            <p:txEl>
                                              <p:pRg st="6" end="6"/>
                                            </p:txEl>
                                          </p:spTgt>
                                        </p:tgtEl>
                                      </p:cBhvr>
                                      <p:to x="100000" y="90000"/>
                                    </p:animScale>
                                    <p:animScale>
                                      <p:cBhvr>
                                        <p:cTn id="126" dur="124" decel="50000">
                                          <p:stCondLst>
                                            <p:cond delay="1251"/>
                                          </p:stCondLst>
                                        </p:cTn>
                                        <p:tgtEl>
                                          <p:spTgt spid="3">
                                            <p:txEl>
                                              <p:pRg st="6" end="6"/>
                                            </p:txEl>
                                          </p:spTgt>
                                        </p:tgtEl>
                                      </p:cBhvr>
                                      <p:to x="100000" y="100000"/>
                                    </p:animScale>
                                    <p:animScale>
                                      <p:cBhvr>
                                        <p:cTn id="127" dur="20">
                                          <p:stCondLst>
                                            <p:cond delay="1356"/>
                                          </p:stCondLst>
                                        </p:cTn>
                                        <p:tgtEl>
                                          <p:spTgt spid="3">
                                            <p:txEl>
                                              <p:pRg st="6" end="6"/>
                                            </p:txEl>
                                          </p:spTgt>
                                        </p:tgtEl>
                                      </p:cBhvr>
                                      <p:to x="100000" y="95000"/>
                                    </p:animScale>
                                    <p:animScale>
                                      <p:cBhvr>
                                        <p:cTn id="128" dur="124" decel="50000">
                                          <p:stCondLst>
                                            <p:cond delay="1376"/>
                                          </p:stCondLst>
                                        </p:cTn>
                                        <p:tgtEl>
                                          <p:spTgt spid="3">
                                            <p:txEl>
                                              <p:pRg st="6" end="6"/>
                                            </p:txEl>
                                          </p:spTgt>
                                        </p:tgtEl>
                                      </p:cBhvr>
                                      <p:to x="100000" y="100000"/>
                                    </p:animScale>
                                  </p:childTnLst>
                                </p:cTn>
                              </p:par>
                            </p:childTnLst>
                          </p:cTn>
                        </p:par>
                      </p:childTnLst>
                    </p:cTn>
                  </p:par>
                  <p:par>
                    <p:cTn id="129" fill="hold">
                      <p:stCondLst>
                        <p:cond delay="indefinite"/>
                      </p:stCondLst>
                      <p:childTnLst>
                        <p:par>
                          <p:cTn id="130" fill="hold">
                            <p:stCondLst>
                              <p:cond delay="0"/>
                            </p:stCondLst>
                            <p:childTnLst>
                              <p:par>
                                <p:cTn id="131" presetID="26" presetClass="entr" presetSubtype="0" fill="hold" grpId="0" nodeType="clickEffect">
                                  <p:stCondLst>
                                    <p:cond delay="0"/>
                                  </p:stCondLst>
                                  <p:childTnLst>
                                    <p:set>
                                      <p:cBhvr>
                                        <p:cTn id="132" dur="1" fill="hold">
                                          <p:stCondLst>
                                            <p:cond delay="0"/>
                                          </p:stCondLst>
                                        </p:cTn>
                                        <p:tgtEl>
                                          <p:spTgt spid="3">
                                            <p:txEl>
                                              <p:pRg st="7" end="7"/>
                                            </p:txEl>
                                          </p:spTgt>
                                        </p:tgtEl>
                                        <p:attrNameLst>
                                          <p:attrName>style.visibility</p:attrName>
                                        </p:attrNameLst>
                                      </p:cBhvr>
                                      <p:to>
                                        <p:strVal val="visible"/>
                                      </p:to>
                                    </p:set>
                                    <p:animEffect transition="in" filter="wipe(down)">
                                      <p:cBhvr>
                                        <p:cTn id="133" dur="435">
                                          <p:stCondLst>
                                            <p:cond delay="0"/>
                                          </p:stCondLst>
                                        </p:cTn>
                                        <p:tgtEl>
                                          <p:spTgt spid="3">
                                            <p:txEl>
                                              <p:pRg st="7" end="7"/>
                                            </p:txEl>
                                          </p:spTgt>
                                        </p:tgtEl>
                                      </p:cBhvr>
                                    </p:animEffect>
                                    <p:anim calcmode="lin" valueType="num">
                                      <p:cBhvr>
                                        <p:cTn id="134" dur="1367"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135" dur="498"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136" dur="498" tmFilter="0, 0; 0.125,0.2665; 0.25,0.4; 0.375,0.465; 0.5,0.5;  0.625,0.535; 0.75,0.6; 0.875,0.7335; 1,1">
                                          <p:stCondLst>
                                            <p:cond delay="498"/>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137" dur="249" tmFilter="0, 0; 0.125,0.2665; 0.25,0.4; 0.375,0.465; 0.5,0.5;  0.625,0.535; 0.75,0.6; 0.875,0.7335; 1,1">
                                          <p:stCondLst>
                                            <p:cond delay="993"/>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138" dur="123" tmFilter="0, 0; 0.125,0.2665; 0.25,0.4; 0.375,0.465; 0.5,0.5;  0.625,0.535; 0.75,0.6; 0.875,0.7335; 1,1">
                                          <p:stCondLst>
                                            <p:cond delay="1242"/>
                                          </p:stCondLst>
                                        </p:cTn>
                                        <p:tgtEl>
                                          <p:spTgt spid="3">
                                            <p:txEl>
                                              <p:pRg st="7" end="7"/>
                                            </p:txEl>
                                          </p:spTgt>
                                        </p:tgtEl>
                                        <p:attrNameLst>
                                          <p:attrName>ppt_y</p:attrName>
                                        </p:attrNameLst>
                                      </p:cBhvr>
                                      <p:tavLst>
                                        <p:tav tm="0" fmla="#ppt_y-sin(pi*$)/81">
                                          <p:val>
                                            <p:fltVal val="0"/>
                                          </p:val>
                                        </p:tav>
                                        <p:tav tm="100000">
                                          <p:val>
                                            <p:fltVal val="1"/>
                                          </p:val>
                                        </p:tav>
                                      </p:tavLst>
                                    </p:anim>
                                    <p:animScale>
                                      <p:cBhvr>
                                        <p:cTn id="139" dur="20">
                                          <p:stCondLst>
                                            <p:cond delay="487"/>
                                          </p:stCondLst>
                                        </p:cTn>
                                        <p:tgtEl>
                                          <p:spTgt spid="3">
                                            <p:txEl>
                                              <p:pRg st="7" end="7"/>
                                            </p:txEl>
                                          </p:spTgt>
                                        </p:tgtEl>
                                      </p:cBhvr>
                                      <p:to x="100000" y="60000"/>
                                    </p:animScale>
                                    <p:animScale>
                                      <p:cBhvr>
                                        <p:cTn id="140" dur="124" decel="50000">
                                          <p:stCondLst>
                                            <p:cond delay="507"/>
                                          </p:stCondLst>
                                        </p:cTn>
                                        <p:tgtEl>
                                          <p:spTgt spid="3">
                                            <p:txEl>
                                              <p:pRg st="7" end="7"/>
                                            </p:txEl>
                                          </p:spTgt>
                                        </p:tgtEl>
                                      </p:cBhvr>
                                      <p:to x="100000" y="100000"/>
                                    </p:animScale>
                                    <p:animScale>
                                      <p:cBhvr>
                                        <p:cTn id="141" dur="20">
                                          <p:stCondLst>
                                            <p:cond delay="984"/>
                                          </p:stCondLst>
                                        </p:cTn>
                                        <p:tgtEl>
                                          <p:spTgt spid="3">
                                            <p:txEl>
                                              <p:pRg st="7" end="7"/>
                                            </p:txEl>
                                          </p:spTgt>
                                        </p:tgtEl>
                                      </p:cBhvr>
                                      <p:to x="100000" y="80000"/>
                                    </p:animScale>
                                    <p:animScale>
                                      <p:cBhvr>
                                        <p:cTn id="142" dur="124" decel="50000">
                                          <p:stCondLst>
                                            <p:cond delay="1004"/>
                                          </p:stCondLst>
                                        </p:cTn>
                                        <p:tgtEl>
                                          <p:spTgt spid="3">
                                            <p:txEl>
                                              <p:pRg st="7" end="7"/>
                                            </p:txEl>
                                          </p:spTgt>
                                        </p:tgtEl>
                                      </p:cBhvr>
                                      <p:to x="100000" y="100000"/>
                                    </p:animScale>
                                    <p:animScale>
                                      <p:cBhvr>
                                        <p:cTn id="143" dur="20">
                                          <p:stCondLst>
                                            <p:cond delay="1231"/>
                                          </p:stCondLst>
                                        </p:cTn>
                                        <p:tgtEl>
                                          <p:spTgt spid="3">
                                            <p:txEl>
                                              <p:pRg st="7" end="7"/>
                                            </p:txEl>
                                          </p:spTgt>
                                        </p:tgtEl>
                                      </p:cBhvr>
                                      <p:to x="100000" y="90000"/>
                                    </p:animScale>
                                    <p:animScale>
                                      <p:cBhvr>
                                        <p:cTn id="144" dur="124" decel="50000">
                                          <p:stCondLst>
                                            <p:cond delay="1251"/>
                                          </p:stCondLst>
                                        </p:cTn>
                                        <p:tgtEl>
                                          <p:spTgt spid="3">
                                            <p:txEl>
                                              <p:pRg st="7" end="7"/>
                                            </p:txEl>
                                          </p:spTgt>
                                        </p:tgtEl>
                                      </p:cBhvr>
                                      <p:to x="100000" y="100000"/>
                                    </p:animScale>
                                    <p:animScale>
                                      <p:cBhvr>
                                        <p:cTn id="145" dur="20">
                                          <p:stCondLst>
                                            <p:cond delay="1356"/>
                                          </p:stCondLst>
                                        </p:cTn>
                                        <p:tgtEl>
                                          <p:spTgt spid="3">
                                            <p:txEl>
                                              <p:pRg st="7" end="7"/>
                                            </p:txEl>
                                          </p:spTgt>
                                        </p:tgtEl>
                                      </p:cBhvr>
                                      <p:to x="100000" y="95000"/>
                                    </p:animScale>
                                    <p:animScale>
                                      <p:cBhvr>
                                        <p:cTn id="146" dur="124" decel="50000">
                                          <p:stCondLst>
                                            <p:cond delay="1376"/>
                                          </p:stCondLst>
                                        </p:cTn>
                                        <p:tgtEl>
                                          <p:spTgt spid="3">
                                            <p:txEl>
                                              <p:pRg st="7" end="7"/>
                                            </p:txEl>
                                          </p:spTgt>
                                        </p:tgtEl>
                                      </p:cBhvr>
                                      <p:to x="100000" y="100000"/>
                                    </p:animScale>
                                  </p:childTnLst>
                                </p:cTn>
                              </p:par>
                            </p:childTnLst>
                          </p:cTn>
                        </p:par>
                      </p:childTnLst>
                    </p:cTn>
                  </p:par>
                  <p:par>
                    <p:cTn id="147" fill="hold">
                      <p:stCondLst>
                        <p:cond delay="indefinite"/>
                      </p:stCondLst>
                      <p:childTnLst>
                        <p:par>
                          <p:cTn id="148" fill="hold">
                            <p:stCondLst>
                              <p:cond delay="0"/>
                            </p:stCondLst>
                            <p:childTnLst>
                              <p:par>
                                <p:cTn id="149" presetID="26" presetClass="entr" presetSubtype="0" fill="hold" grpId="0" nodeType="clickEffect">
                                  <p:stCondLst>
                                    <p:cond delay="0"/>
                                  </p:stCondLst>
                                  <p:childTnLst>
                                    <p:set>
                                      <p:cBhvr>
                                        <p:cTn id="150" dur="1" fill="hold">
                                          <p:stCondLst>
                                            <p:cond delay="0"/>
                                          </p:stCondLst>
                                        </p:cTn>
                                        <p:tgtEl>
                                          <p:spTgt spid="3">
                                            <p:txEl>
                                              <p:pRg st="8" end="8"/>
                                            </p:txEl>
                                          </p:spTgt>
                                        </p:tgtEl>
                                        <p:attrNameLst>
                                          <p:attrName>style.visibility</p:attrName>
                                        </p:attrNameLst>
                                      </p:cBhvr>
                                      <p:to>
                                        <p:strVal val="visible"/>
                                      </p:to>
                                    </p:set>
                                    <p:animEffect transition="in" filter="wipe(down)">
                                      <p:cBhvr>
                                        <p:cTn id="151" dur="435">
                                          <p:stCondLst>
                                            <p:cond delay="0"/>
                                          </p:stCondLst>
                                        </p:cTn>
                                        <p:tgtEl>
                                          <p:spTgt spid="3">
                                            <p:txEl>
                                              <p:pRg st="8" end="8"/>
                                            </p:txEl>
                                          </p:spTgt>
                                        </p:tgtEl>
                                      </p:cBhvr>
                                    </p:animEffect>
                                    <p:anim calcmode="lin" valueType="num">
                                      <p:cBhvr>
                                        <p:cTn id="152" dur="1367"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153" dur="498"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154" dur="498" tmFilter="0, 0; 0.125,0.2665; 0.25,0.4; 0.375,0.465; 0.5,0.5;  0.625,0.535; 0.75,0.6; 0.875,0.7335; 1,1">
                                          <p:stCondLst>
                                            <p:cond delay="498"/>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155" dur="249" tmFilter="0, 0; 0.125,0.2665; 0.25,0.4; 0.375,0.465; 0.5,0.5;  0.625,0.535; 0.75,0.6; 0.875,0.7335; 1,1">
                                          <p:stCondLst>
                                            <p:cond delay="993"/>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156" dur="123" tmFilter="0, 0; 0.125,0.2665; 0.25,0.4; 0.375,0.465; 0.5,0.5;  0.625,0.535; 0.75,0.6; 0.875,0.7335; 1,1">
                                          <p:stCondLst>
                                            <p:cond delay="1242"/>
                                          </p:stCondLst>
                                        </p:cTn>
                                        <p:tgtEl>
                                          <p:spTgt spid="3">
                                            <p:txEl>
                                              <p:pRg st="8" end="8"/>
                                            </p:txEl>
                                          </p:spTgt>
                                        </p:tgtEl>
                                        <p:attrNameLst>
                                          <p:attrName>ppt_y</p:attrName>
                                        </p:attrNameLst>
                                      </p:cBhvr>
                                      <p:tavLst>
                                        <p:tav tm="0" fmla="#ppt_y-sin(pi*$)/81">
                                          <p:val>
                                            <p:fltVal val="0"/>
                                          </p:val>
                                        </p:tav>
                                        <p:tav tm="100000">
                                          <p:val>
                                            <p:fltVal val="1"/>
                                          </p:val>
                                        </p:tav>
                                      </p:tavLst>
                                    </p:anim>
                                    <p:animScale>
                                      <p:cBhvr>
                                        <p:cTn id="157" dur="20">
                                          <p:stCondLst>
                                            <p:cond delay="487"/>
                                          </p:stCondLst>
                                        </p:cTn>
                                        <p:tgtEl>
                                          <p:spTgt spid="3">
                                            <p:txEl>
                                              <p:pRg st="8" end="8"/>
                                            </p:txEl>
                                          </p:spTgt>
                                        </p:tgtEl>
                                      </p:cBhvr>
                                      <p:to x="100000" y="60000"/>
                                    </p:animScale>
                                    <p:animScale>
                                      <p:cBhvr>
                                        <p:cTn id="158" dur="124" decel="50000">
                                          <p:stCondLst>
                                            <p:cond delay="507"/>
                                          </p:stCondLst>
                                        </p:cTn>
                                        <p:tgtEl>
                                          <p:spTgt spid="3">
                                            <p:txEl>
                                              <p:pRg st="8" end="8"/>
                                            </p:txEl>
                                          </p:spTgt>
                                        </p:tgtEl>
                                      </p:cBhvr>
                                      <p:to x="100000" y="100000"/>
                                    </p:animScale>
                                    <p:animScale>
                                      <p:cBhvr>
                                        <p:cTn id="159" dur="20">
                                          <p:stCondLst>
                                            <p:cond delay="984"/>
                                          </p:stCondLst>
                                        </p:cTn>
                                        <p:tgtEl>
                                          <p:spTgt spid="3">
                                            <p:txEl>
                                              <p:pRg st="8" end="8"/>
                                            </p:txEl>
                                          </p:spTgt>
                                        </p:tgtEl>
                                      </p:cBhvr>
                                      <p:to x="100000" y="80000"/>
                                    </p:animScale>
                                    <p:animScale>
                                      <p:cBhvr>
                                        <p:cTn id="160" dur="124" decel="50000">
                                          <p:stCondLst>
                                            <p:cond delay="1004"/>
                                          </p:stCondLst>
                                        </p:cTn>
                                        <p:tgtEl>
                                          <p:spTgt spid="3">
                                            <p:txEl>
                                              <p:pRg st="8" end="8"/>
                                            </p:txEl>
                                          </p:spTgt>
                                        </p:tgtEl>
                                      </p:cBhvr>
                                      <p:to x="100000" y="100000"/>
                                    </p:animScale>
                                    <p:animScale>
                                      <p:cBhvr>
                                        <p:cTn id="161" dur="20">
                                          <p:stCondLst>
                                            <p:cond delay="1231"/>
                                          </p:stCondLst>
                                        </p:cTn>
                                        <p:tgtEl>
                                          <p:spTgt spid="3">
                                            <p:txEl>
                                              <p:pRg st="8" end="8"/>
                                            </p:txEl>
                                          </p:spTgt>
                                        </p:tgtEl>
                                      </p:cBhvr>
                                      <p:to x="100000" y="90000"/>
                                    </p:animScale>
                                    <p:animScale>
                                      <p:cBhvr>
                                        <p:cTn id="162" dur="124" decel="50000">
                                          <p:stCondLst>
                                            <p:cond delay="1251"/>
                                          </p:stCondLst>
                                        </p:cTn>
                                        <p:tgtEl>
                                          <p:spTgt spid="3">
                                            <p:txEl>
                                              <p:pRg st="8" end="8"/>
                                            </p:txEl>
                                          </p:spTgt>
                                        </p:tgtEl>
                                      </p:cBhvr>
                                      <p:to x="100000" y="100000"/>
                                    </p:animScale>
                                    <p:animScale>
                                      <p:cBhvr>
                                        <p:cTn id="163" dur="20">
                                          <p:stCondLst>
                                            <p:cond delay="1356"/>
                                          </p:stCondLst>
                                        </p:cTn>
                                        <p:tgtEl>
                                          <p:spTgt spid="3">
                                            <p:txEl>
                                              <p:pRg st="8" end="8"/>
                                            </p:txEl>
                                          </p:spTgt>
                                        </p:tgtEl>
                                      </p:cBhvr>
                                      <p:to x="100000" y="95000"/>
                                    </p:animScale>
                                    <p:animScale>
                                      <p:cBhvr>
                                        <p:cTn id="164" dur="124" decel="50000">
                                          <p:stCondLst>
                                            <p:cond delay="1376"/>
                                          </p:stCondLst>
                                        </p:cTn>
                                        <p:tgtEl>
                                          <p:spTgt spid="3">
                                            <p:txEl>
                                              <p:pRg st="8" end="8"/>
                                            </p:txEl>
                                          </p:spTgt>
                                        </p:tgtEl>
                                      </p:cBhvr>
                                      <p:to x="100000" y="100000"/>
                                    </p:animScale>
                                  </p:childTnLst>
                                </p:cTn>
                              </p:par>
                            </p:childTnLst>
                          </p:cTn>
                        </p:par>
                      </p:childTnLst>
                    </p:cTn>
                  </p:par>
                  <p:par>
                    <p:cTn id="165" fill="hold">
                      <p:stCondLst>
                        <p:cond delay="indefinite"/>
                      </p:stCondLst>
                      <p:childTnLst>
                        <p:par>
                          <p:cTn id="166" fill="hold">
                            <p:stCondLst>
                              <p:cond delay="0"/>
                            </p:stCondLst>
                            <p:childTnLst>
                              <p:par>
                                <p:cTn id="167" presetID="26" presetClass="entr" presetSubtype="0" fill="hold" grpId="0" nodeType="clickEffect">
                                  <p:stCondLst>
                                    <p:cond delay="0"/>
                                  </p:stCondLst>
                                  <p:childTnLst>
                                    <p:set>
                                      <p:cBhvr>
                                        <p:cTn id="168" dur="1" fill="hold">
                                          <p:stCondLst>
                                            <p:cond delay="0"/>
                                          </p:stCondLst>
                                        </p:cTn>
                                        <p:tgtEl>
                                          <p:spTgt spid="3">
                                            <p:txEl>
                                              <p:pRg st="9" end="9"/>
                                            </p:txEl>
                                          </p:spTgt>
                                        </p:tgtEl>
                                        <p:attrNameLst>
                                          <p:attrName>style.visibility</p:attrName>
                                        </p:attrNameLst>
                                      </p:cBhvr>
                                      <p:to>
                                        <p:strVal val="visible"/>
                                      </p:to>
                                    </p:set>
                                    <p:animEffect transition="in" filter="wipe(down)">
                                      <p:cBhvr>
                                        <p:cTn id="169" dur="435">
                                          <p:stCondLst>
                                            <p:cond delay="0"/>
                                          </p:stCondLst>
                                        </p:cTn>
                                        <p:tgtEl>
                                          <p:spTgt spid="3">
                                            <p:txEl>
                                              <p:pRg st="9" end="9"/>
                                            </p:txEl>
                                          </p:spTgt>
                                        </p:tgtEl>
                                      </p:cBhvr>
                                    </p:animEffect>
                                    <p:anim calcmode="lin" valueType="num">
                                      <p:cBhvr>
                                        <p:cTn id="170" dur="1367" tmFilter="0,0; 0.14,0.36; 0.43,0.73; 0.71,0.91; 1.0,1.0">
                                          <p:stCondLst>
                                            <p:cond delay="0"/>
                                          </p:stCondLst>
                                        </p:cTn>
                                        <p:tgtEl>
                                          <p:spTgt spid="3">
                                            <p:txEl>
                                              <p:pRg st="9" end="9"/>
                                            </p:txEl>
                                          </p:spTgt>
                                        </p:tgtEl>
                                        <p:attrNameLst>
                                          <p:attrName>ppt_x</p:attrName>
                                        </p:attrNameLst>
                                      </p:cBhvr>
                                      <p:tavLst>
                                        <p:tav tm="0">
                                          <p:val>
                                            <p:strVal val="#ppt_x-0.25"/>
                                          </p:val>
                                        </p:tav>
                                        <p:tav tm="100000">
                                          <p:val>
                                            <p:strVal val="#ppt_x"/>
                                          </p:val>
                                        </p:tav>
                                      </p:tavLst>
                                    </p:anim>
                                    <p:anim calcmode="lin" valueType="num">
                                      <p:cBhvr>
                                        <p:cTn id="171" dur="498" tmFilter="0.0,0.0; 0.25,0.07; 0.50,0.2; 0.75,0.467; 1.0,1.0">
                                          <p:stCondLst>
                                            <p:cond delay="0"/>
                                          </p:stCondLst>
                                        </p:cTn>
                                        <p:tgtEl>
                                          <p:spTgt spid="3">
                                            <p:txEl>
                                              <p:pRg st="9" end="9"/>
                                            </p:txEl>
                                          </p:spTgt>
                                        </p:tgtEl>
                                        <p:attrNameLst>
                                          <p:attrName>ppt_y</p:attrName>
                                        </p:attrNameLst>
                                      </p:cBhvr>
                                      <p:tavLst>
                                        <p:tav tm="0" fmla="#ppt_y-sin(pi*$)/3">
                                          <p:val>
                                            <p:fltVal val="0.5"/>
                                          </p:val>
                                        </p:tav>
                                        <p:tav tm="100000">
                                          <p:val>
                                            <p:fltVal val="1"/>
                                          </p:val>
                                        </p:tav>
                                      </p:tavLst>
                                    </p:anim>
                                    <p:anim calcmode="lin" valueType="num">
                                      <p:cBhvr>
                                        <p:cTn id="172" dur="498" tmFilter="0, 0; 0.125,0.2665; 0.25,0.4; 0.375,0.465; 0.5,0.5;  0.625,0.535; 0.75,0.6; 0.875,0.7335; 1,1">
                                          <p:stCondLst>
                                            <p:cond delay="498"/>
                                          </p:stCondLst>
                                        </p:cTn>
                                        <p:tgtEl>
                                          <p:spTgt spid="3">
                                            <p:txEl>
                                              <p:pRg st="9" end="9"/>
                                            </p:txEl>
                                          </p:spTgt>
                                        </p:tgtEl>
                                        <p:attrNameLst>
                                          <p:attrName>ppt_y</p:attrName>
                                        </p:attrNameLst>
                                      </p:cBhvr>
                                      <p:tavLst>
                                        <p:tav tm="0" fmla="#ppt_y-sin(pi*$)/9">
                                          <p:val>
                                            <p:fltVal val="0"/>
                                          </p:val>
                                        </p:tav>
                                        <p:tav tm="100000">
                                          <p:val>
                                            <p:fltVal val="1"/>
                                          </p:val>
                                        </p:tav>
                                      </p:tavLst>
                                    </p:anim>
                                    <p:anim calcmode="lin" valueType="num">
                                      <p:cBhvr>
                                        <p:cTn id="173" dur="249" tmFilter="0, 0; 0.125,0.2665; 0.25,0.4; 0.375,0.465; 0.5,0.5;  0.625,0.535; 0.75,0.6; 0.875,0.7335; 1,1">
                                          <p:stCondLst>
                                            <p:cond delay="993"/>
                                          </p:stCondLst>
                                        </p:cTn>
                                        <p:tgtEl>
                                          <p:spTgt spid="3">
                                            <p:txEl>
                                              <p:pRg st="9" end="9"/>
                                            </p:txEl>
                                          </p:spTgt>
                                        </p:tgtEl>
                                        <p:attrNameLst>
                                          <p:attrName>ppt_y</p:attrName>
                                        </p:attrNameLst>
                                      </p:cBhvr>
                                      <p:tavLst>
                                        <p:tav tm="0" fmla="#ppt_y-sin(pi*$)/27">
                                          <p:val>
                                            <p:fltVal val="0"/>
                                          </p:val>
                                        </p:tav>
                                        <p:tav tm="100000">
                                          <p:val>
                                            <p:fltVal val="1"/>
                                          </p:val>
                                        </p:tav>
                                      </p:tavLst>
                                    </p:anim>
                                    <p:anim calcmode="lin" valueType="num">
                                      <p:cBhvr>
                                        <p:cTn id="174" dur="123" tmFilter="0, 0; 0.125,0.2665; 0.25,0.4; 0.375,0.465; 0.5,0.5;  0.625,0.535; 0.75,0.6; 0.875,0.7335; 1,1">
                                          <p:stCondLst>
                                            <p:cond delay="1242"/>
                                          </p:stCondLst>
                                        </p:cTn>
                                        <p:tgtEl>
                                          <p:spTgt spid="3">
                                            <p:txEl>
                                              <p:pRg st="9" end="9"/>
                                            </p:txEl>
                                          </p:spTgt>
                                        </p:tgtEl>
                                        <p:attrNameLst>
                                          <p:attrName>ppt_y</p:attrName>
                                        </p:attrNameLst>
                                      </p:cBhvr>
                                      <p:tavLst>
                                        <p:tav tm="0" fmla="#ppt_y-sin(pi*$)/81">
                                          <p:val>
                                            <p:fltVal val="0"/>
                                          </p:val>
                                        </p:tav>
                                        <p:tav tm="100000">
                                          <p:val>
                                            <p:fltVal val="1"/>
                                          </p:val>
                                        </p:tav>
                                      </p:tavLst>
                                    </p:anim>
                                    <p:animScale>
                                      <p:cBhvr>
                                        <p:cTn id="175" dur="20">
                                          <p:stCondLst>
                                            <p:cond delay="487"/>
                                          </p:stCondLst>
                                        </p:cTn>
                                        <p:tgtEl>
                                          <p:spTgt spid="3">
                                            <p:txEl>
                                              <p:pRg st="9" end="9"/>
                                            </p:txEl>
                                          </p:spTgt>
                                        </p:tgtEl>
                                      </p:cBhvr>
                                      <p:to x="100000" y="60000"/>
                                    </p:animScale>
                                    <p:animScale>
                                      <p:cBhvr>
                                        <p:cTn id="176" dur="124" decel="50000">
                                          <p:stCondLst>
                                            <p:cond delay="507"/>
                                          </p:stCondLst>
                                        </p:cTn>
                                        <p:tgtEl>
                                          <p:spTgt spid="3">
                                            <p:txEl>
                                              <p:pRg st="9" end="9"/>
                                            </p:txEl>
                                          </p:spTgt>
                                        </p:tgtEl>
                                      </p:cBhvr>
                                      <p:to x="100000" y="100000"/>
                                    </p:animScale>
                                    <p:animScale>
                                      <p:cBhvr>
                                        <p:cTn id="177" dur="20">
                                          <p:stCondLst>
                                            <p:cond delay="984"/>
                                          </p:stCondLst>
                                        </p:cTn>
                                        <p:tgtEl>
                                          <p:spTgt spid="3">
                                            <p:txEl>
                                              <p:pRg st="9" end="9"/>
                                            </p:txEl>
                                          </p:spTgt>
                                        </p:tgtEl>
                                      </p:cBhvr>
                                      <p:to x="100000" y="80000"/>
                                    </p:animScale>
                                    <p:animScale>
                                      <p:cBhvr>
                                        <p:cTn id="178" dur="124" decel="50000">
                                          <p:stCondLst>
                                            <p:cond delay="1004"/>
                                          </p:stCondLst>
                                        </p:cTn>
                                        <p:tgtEl>
                                          <p:spTgt spid="3">
                                            <p:txEl>
                                              <p:pRg st="9" end="9"/>
                                            </p:txEl>
                                          </p:spTgt>
                                        </p:tgtEl>
                                      </p:cBhvr>
                                      <p:to x="100000" y="100000"/>
                                    </p:animScale>
                                    <p:animScale>
                                      <p:cBhvr>
                                        <p:cTn id="179" dur="20">
                                          <p:stCondLst>
                                            <p:cond delay="1231"/>
                                          </p:stCondLst>
                                        </p:cTn>
                                        <p:tgtEl>
                                          <p:spTgt spid="3">
                                            <p:txEl>
                                              <p:pRg st="9" end="9"/>
                                            </p:txEl>
                                          </p:spTgt>
                                        </p:tgtEl>
                                      </p:cBhvr>
                                      <p:to x="100000" y="90000"/>
                                    </p:animScale>
                                    <p:animScale>
                                      <p:cBhvr>
                                        <p:cTn id="180" dur="124" decel="50000">
                                          <p:stCondLst>
                                            <p:cond delay="1251"/>
                                          </p:stCondLst>
                                        </p:cTn>
                                        <p:tgtEl>
                                          <p:spTgt spid="3">
                                            <p:txEl>
                                              <p:pRg st="9" end="9"/>
                                            </p:txEl>
                                          </p:spTgt>
                                        </p:tgtEl>
                                      </p:cBhvr>
                                      <p:to x="100000" y="100000"/>
                                    </p:animScale>
                                    <p:animScale>
                                      <p:cBhvr>
                                        <p:cTn id="181" dur="20">
                                          <p:stCondLst>
                                            <p:cond delay="1356"/>
                                          </p:stCondLst>
                                        </p:cTn>
                                        <p:tgtEl>
                                          <p:spTgt spid="3">
                                            <p:txEl>
                                              <p:pRg st="9" end="9"/>
                                            </p:txEl>
                                          </p:spTgt>
                                        </p:tgtEl>
                                      </p:cBhvr>
                                      <p:to x="100000" y="95000"/>
                                    </p:animScale>
                                    <p:animScale>
                                      <p:cBhvr>
                                        <p:cTn id="182" dur="124" decel="50000">
                                          <p:stCondLst>
                                            <p:cond delay="1376"/>
                                          </p:stCondLst>
                                        </p:cTn>
                                        <p:tgtEl>
                                          <p:spTgt spid="3">
                                            <p:txEl>
                                              <p:pRg st="9" end="9"/>
                                            </p:txEl>
                                          </p:spTgt>
                                        </p:tgtEl>
                                      </p:cBhvr>
                                      <p:to x="100000" y="100000"/>
                                    </p:animScale>
                                  </p:childTnLst>
                                </p:cTn>
                              </p:par>
                            </p:childTnLst>
                          </p:cTn>
                        </p:par>
                      </p:childTnLst>
                    </p:cTn>
                  </p:par>
                  <p:par>
                    <p:cTn id="183" fill="hold">
                      <p:stCondLst>
                        <p:cond delay="indefinite"/>
                      </p:stCondLst>
                      <p:childTnLst>
                        <p:par>
                          <p:cTn id="184" fill="hold">
                            <p:stCondLst>
                              <p:cond delay="0"/>
                            </p:stCondLst>
                            <p:childTnLst>
                              <p:par>
                                <p:cTn id="185" presetID="26" presetClass="entr" presetSubtype="0" fill="hold" grpId="0" nodeType="clickEffect">
                                  <p:stCondLst>
                                    <p:cond delay="0"/>
                                  </p:stCondLst>
                                  <p:childTnLst>
                                    <p:set>
                                      <p:cBhvr>
                                        <p:cTn id="186" dur="1" fill="hold">
                                          <p:stCondLst>
                                            <p:cond delay="0"/>
                                          </p:stCondLst>
                                        </p:cTn>
                                        <p:tgtEl>
                                          <p:spTgt spid="3">
                                            <p:txEl>
                                              <p:pRg st="10" end="10"/>
                                            </p:txEl>
                                          </p:spTgt>
                                        </p:tgtEl>
                                        <p:attrNameLst>
                                          <p:attrName>style.visibility</p:attrName>
                                        </p:attrNameLst>
                                      </p:cBhvr>
                                      <p:to>
                                        <p:strVal val="visible"/>
                                      </p:to>
                                    </p:set>
                                    <p:animEffect transition="in" filter="wipe(down)">
                                      <p:cBhvr>
                                        <p:cTn id="187" dur="435">
                                          <p:stCondLst>
                                            <p:cond delay="0"/>
                                          </p:stCondLst>
                                        </p:cTn>
                                        <p:tgtEl>
                                          <p:spTgt spid="3">
                                            <p:txEl>
                                              <p:pRg st="10" end="10"/>
                                            </p:txEl>
                                          </p:spTgt>
                                        </p:tgtEl>
                                      </p:cBhvr>
                                    </p:animEffect>
                                    <p:anim calcmode="lin" valueType="num">
                                      <p:cBhvr>
                                        <p:cTn id="188" dur="1367" tmFilter="0,0; 0.14,0.36; 0.43,0.73; 0.71,0.91; 1.0,1.0">
                                          <p:stCondLst>
                                            <p:cond delay="0"/>
                                          </p:stCondLst>
                                        </p:cTn>
                                        <p:tgtEl>
                                          <p:spTgt spid="3">
                                            <p:txEl>
                                              <p:pRg st="10" end="10"/>
                                            </p:txEl>
                                          </p:spTgt>
                                        </p:tgtEl>
                                        <p:attrNameLst>
                                          <p:attrName>ppt_x</p:attrName>
                                        </p:attrNameLst>
                                      </p:cBhvr>
                                      <p:tavLst>
                                        <p:tav tm="0">
                                          <p:val>
                                            <p:strVal val="#ppt_x-0.25"/>
                                          </p:val>
                                        </p:tav>
                                        <p:tav tm="100000">
                                          <p:val>
                                            <p:strVal val="#ppt_x"/>
                                          </p:val>
                                        </p:tav>
                                      </p:tavLst>
                                    </p:anim>
                                    <p:anim calcmode="lin" valueType="num">
                                      <p:cBhvr>
                                        <p:cTn id="189" dur="498" tmFilter="0.0,0.0; 0.25,0.07; 0.50,0.2; 0.75,0.467; 1.0,1.0">
                                          <p:stCondLst>
                                            <p:cond delay="0"/>
                                          </p:stCondLst>
                                        </p:cTn>
                                        <p:tgtEl>
                                          <p:spTgt spid="3">
                                            <p:txEl>
                                              <p:pRg st="10" end="10"/>
                                            </p:txEl>
                                          </p:spTgt>
                                        </p:tgtEl>
                                        <p:attrNameLst>
                                          <p:attrName>ppt_y</p:attrName>
                                        </p:attrNameLst>
                                      </p:cBhvr>
                                      <p:tavLst>
                                        <p:tav tm="0" fmla="#ppt_y-sin(pi*$)/3">
                                          <p:val>
                                            <p:fltVal val="0.5"/>
                                          </p:val>
                                        </p:tav>
                                        <p:tav tm="100000">
                                          <p:val>
                                            <p:fltVal val="1"/>
                                          </p:val>
                                        </p:tav>
                                      </p:tavLst>
                                    </p:anim>
                                    <p:anim calcmode="lin" valueType="num">
                                      <p:cBhvr>
                                        <p:cTn id="190" dur="498" tmFilter="0, 0; 0.125,0.2665; 0.25,0.4; 0.375,0.465; 0.5,0.5;  0.625,0.535; 0.75,0.6; 0.875,0.7335; 1,1">
                                          <p:stCondLst>
                                            <p:cond delay="498"/>
                                          </p:stCondLst>
                                        </p:cTn>
                                        <p:tgtEl>
                                          <p:spTgt spid="3">
                                            <p:txEl>
                                              <p:pRg st="10" end="10"/>
                                            </p:txEl>
                                          </p:spTgt>
                                        </p:tgtEl>
                                        <p:attrNameLst>
                                          <p:attrName>ppt_y</p:attrName>
                                        </p:attrNameLst>
                                      </p:cBhvr>
                                      <p:tavLst>
                                        <p:tav tm="0" fmla="#ppt_y-sin(pi*$)/9">
                                          <p:val>
                                            <p:fltVal val="0"/>
                                          </p:val>
                                        </p:tav>
                                        <p:tav tm="100000">
                                          <p:val>
                                            <p:fltVal val="1"/>
                                          </p:val>
                                        </p:tav>
                                      </p:tavLst>
                                    </p:anim>
                                    <p:anim calcmode="lin" valueType="num">
                                      <p:cBhvr>
                                        <p:cTn id="191" dur="249" tmFilter="0, 0; 0.125,0.2665; 0.25,0.4; 0.375,0.465; 0.5,0.5;  0.625,0.535; 0.75,0.6; 0.875,0.7335; 1,1">
                                          <p:stCondLst>
                                            <p:cond delay="993"/>
                                          </p:stCondLst>
                                        </p:cTn>
                                        <p:tgtEl>
                                          <p:spTgt spid="3">
                                            <p:txEl>
                                              <p:pRg st="10" end="10"/>
                                            </p:txEl>
                                          </p:spTgt>
                                        </p:tgtEl>
                                        <p:attrNameLst>
                                          <p:attrName>ppt_y</p:attrName>
                                        </p:attrNameLst>
                                      </p:cBhvr>
                                      <p:tavLst>
                                        <p:tav tm="0" fmla="#ppt_y-sin(pi*$)/27">
                                          <p:val>
                                            <p:fltVal val="0"/>
                                          </p:val>
                                        </p:tav>
                                        <p:tav tm="100000">
                                          <p:val>
                                            <p:fltVal val="1"/>
                                          </p:val>
                                        </p:tav>
                                      </p:tavLst>
                                    </p:anim>
                                    <p:anim calcmode="lin" valueType="num">
                                      <p:cBhvr>
                                        <p:cTn id="192" dur="123" tmFilter="0, 0; 0.125,0.2665; 0.25,0.4; 0.375,0.465; 0.5,0.5;  0.625,0.535; 0.75,0.6; 0.875,0.7335; 1,1">
                                          <p:stCondLst>
                                            <p:cond delay="1242"/>
                                          </p:stCondLst>
                                        </p:cTn>
                                        <p:tgtEl>
                                          <p:spTgt spid="3">
                                            <p:txEl>
                                              <p:pRg st="10" end="10"/>
                                            </p:txEl>
                                          </p:spTgt>
                                        </p:tgtEl>
                                        <p:attrNameLst>
                                          <p:attrName>ppt_y</p:attrName>
                                        </p:attrNameLst>
                                      </p:cBhvr>
                                      <p:tavLst>
                                        <p:tav tm="0" fmla="#ppt_y-sin(pi*$)/81">
                                          <p:val>
                                            <p:fltVal val="0"/>
                                          </p:val>
                                        </p:tav>
                                        <p:tav tm="100000">
                                          <p:val>
                                            <p:fltVal val="1"/>
                                          </p:val>
                                        </p:tav>
                                      </p:tavLst>
                                    </p:anim>
                                    <p:animScale>
                                      <p:cBhvr>
                                        <p:cTn id="193" dur="20">
                                          <p:stCondLst>
                                            <p:cond delay="487"/>
                                          </p:stCondLst>
                                        </p:cTn>
                                        <p:tgtEl>
                                          <p:spTgt spid="3">
                                            <p:txEl>
                                              <p:pRg st="10" end="10"/>
                                            </p:txEl>
                                          </p:spTgt>
                                        </p:tgtEl>
                                      </p:cBhvr>
                                      <p:to x="100000" y="60000"/>
                                    </p:animScale>
                                    <p:animScale>
                                      <p:cBhvr>
                                        <p:cTn id="194" dur="124" decel="50000">
                                          <p:stCondLst>
                                            <p:cond delay="507"/>
                                          </p:stCondLst>
                                        </p:cTn>
                                        <p:tgtEl>
                                          <p:spTgt spid="3">
                                            <p:txEl>
                                              <p:pRg st="10" end="10"/>
                                            </p:txEl>
                                          </p:spTgt>
                                        </p:tgtEl>
                                      </p:cBhvr>
                                      <p:to x="100000" y="100000"/>
                                    </p:animScale>
                                    <p:animScale>
                                      <p:cBhvr>
                                        <p:cTn id="195" dur="20">
                                          <p:stCondLst>
                                            <p:cond delay="984"/>
                                          </p:stCondLst>
                                        </p:cTn>
                                        <p:tgtEl>
                                          <p:spTgt spid="3">
                                            <p:txEl>
                                              <p:pRg st="10" end="10"/>
                                            </p:txEl>
                                          </p:spTgt>
                                        </p:tgtEl>
                                      </p:cBhvr>
                                      <p:to x="100000" y="80000"/>
                                    </p:animScale>
                                    <p:animScale>
                                      <p:cBhvr>
                                        <p:cTn id="196" dur="124" decel="50000">
                                          <p:stCondLst>
                                            <p:cond delay="1004"/>
                                          </p:stCondLst>
                                        </p:cTn>
                                        <p:tgtEl>
                                          <p:spTgt spid="3">
                                            <p:txEl>
                                              <p:pRg st="10" end="10"/>
                                            </p:txEl>
                                          </p:spTgt>
                                        </p:tgtEl>
                                      </p:cBhvr>
                                      <p:to x="100000" y="100000"/>
                                    </p:animScale>
                                    <p:animScale>
                                      <p:cBhvr>
                                        <p:cTn id="197" dur="20">
                                          <p:stCondLst>
                                            <p:cond delay="1231"/>
                                          </p:stCondLst>
                                        </p:cTn>
                                        <p:tgtEl>
                                          <p:spTgt spid="3">
                                            <p:txEl>
                                              <p:pRg st="10" end="10"/>
                                            </p:txEl>
                                          </p:spTgt>
                                        </p:tgtEl>
                                      </p:cBhvr>
                                      <p:to x="100000" y="90000"/>
                                    </p:animScale>
                                    <p:animScale>
                                      <p:cBhvr>
                                        <p:cTn id="198" dur="124" decel="50000">
                                          <p:stCondLst>
                                            <p:cond delay="1251"/>
                                          </p:stCondLst>
                                        </p:cTn>
                                        <p:tgtEl>
                                          <p:spTgt spid="3">
                                            <p:txEl>
                                              <p:pRg st="10" end="10"/>
                                            </p:txEl>
                                          </p:spTgt>
                                        </p:tgtEl>
                                      </p:cBhvr>
                                      <p:to x="100000" y="100000"/>
                                    </p:animScale>
                                    <p:animScale>
                                      <p:cBhvr>
                                        <p:cTn id="199" dur="20">
                                          <p:stCondLst>
                                            <p:cond delay="1356"/>
                                          </p:stCondLst>
                                        </p:cTn>
                                        <p:tgtEl>
                                          <p:spTgt spid="3">
                                            <p:txEl>
                                              <p:pRg st="10" end="10"/>
                                            </p:txEl>
                                          </p:spTgt>
                                        </p:tgtEl>
                                      </p:cBhvr>
                                      <p:to x="100000" y="95000"/>
                                    </p:animScale>
                                    <p:animScale>
                                      <p:cBhvr>
                                        <p:cTn id="200" dur="124" decel="50000">
                                          <p:stCondLst>
                                            <p:cond delay="1376"/>
                                          </p:stCondLst>
                                        </p:cTn>
                                        <p:tgtEl>
                                          <p:spTgt spid="3">
                                            <p:txEl>
                                              <p:pRg st="10" end="1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normAutofit/>
          </a:bodyPr>
          <a:lstStyle/>
          <a:p>
            <a:pPr algn="ctr">
              <a:buNone/>
            </a:pPr>
            <a:r>
              <a:rPr lang="en-US" sz="4800" dirty="0" smtClean="0"/>
              <a:t>Let’s do another one…….!</a:t>
            </a:r>
            <a:endParaRPr lang="en-US" sz="48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22</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normAutofit/>
          </a:bodyPr>
          <a:lstStyle/>
          <a:p>
            <a:pPr algn="ctr">
              <a:buNone/>
            </a:pPr>
            <a:r>
              <a:rPr lang="en-US" sz="6000" dirty="0" smtClean="0"/>
              <a:t>Now what?</a:t>
            </a:r>
            <a:endParaRPr lang="en-US" sz="60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23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125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normAutofit/>
          </a:bodyPr>
          <a:lstStyle/>
          <a:p>
            <a:pPr algn="ctr">
              <a:buNone/>
            </a:pPr>
            <a:r>
              <a:rPr lang="en-US" sz="4000" dirty="0" smtClean="0"/>
              <a:t>How to read the CMA</a:t>
            </a:r>
          </a:p>
          <a:p>
            <a:pPr algn="ctr">
              <a:buNone/>
            </a:pPr>
            <a:r>
              <a:rPr lang="en-US" sz="4000" dirty="0" smtClean="0"/>
              <a:t>And</a:t>
            </a:r>
          </a:p>
          <a:p>
            <a:pPr algn="ctr">
              <a:buNone/>
            </a:pPr>
            <a:r>
              <a:rPr lang="en-US" sz="4000" dirty="0" smtClean="0"/>
              <a:t>Presenting the CMA to your client</a:t>
            </a:r>
            <a:endParaRPr lang="en-US" sz="40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24</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lstStyle/>
          <a:p>
            <a:pPr>
              <a:buNone/>
            </a:pPr>
            <a:r>
              <a:rPr lang="en-US" sz="2800" dirty="0" smtClean="0"/>
              <a:t>Summary of Comparable Listings (includes Sold Listings)</a:t>
            </a:r>
          </a:p>
          <a:p>
            <a:r>
              <a:rPr lang="en-US" sz="2000" dirty="0" smtClean="0"/>
              <a:t>A list of those comparable sales and listings chosen for the CMA</a:t>
            </a:r>
          </a:p>
          <a:p>
            <a:r>
              <a:rPr lang="en-US" sz="2000" dirty="0" smtClean="0"/>
              <a:t>Explain to your client how these comparables were selected</a:t>
            </a:r>
          </a:p>
          <a:p>
            <a:r>
              <a:rPr lang="en-US" sz="2000" dirty="0" smtClean="0"/>
              <a:t>Low, Median, Average, High</a:t>
            </a:r>
            <a:endParaRPr lang="en-US" sz="20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25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50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50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50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0"/>
            <a:ext cx="9067800" cy="6858000"/>
          </a:xfrm>
        </p:spPr>
        <p:txBody>
          <a:bodyPr anchor="ctr"/>
          <a:lstStyle/>
          <a:p>
            <a:pPr>
              <a:buNone/>
            </a:pPr>
            <a:r>
              <a:rPr lang="en-US" sz="2800" dirty="0" smtClean="0"/>
              <a:t>CMA Price Adjustments (if you made adjustments)</a:t>
            </a:r>
          </a:p>
          <a:p>
            <a:r>
              <a:rPr lang="en-US" sz="2400" dirty="0" smtClean="0"/>
              <a:t>Each comparable “gridded” side-by-side with features compared to the subject</a:t>
            </a:r>
          </a:p>
          <a:p>
            <a:r>
              <a:rPr lang="en-US" sz="2400" dirty="0" smtClean="0"/>
              <a:t>Explain, explain, explain!</a:t>
            </a:r>
            <a:endParaRPr lang="en-US" sz="24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26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50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50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lstStyle/>
          <a:p>
            <a:pPr>
              <a:buNone/>
            </a:pPr>
            <a:r>
              <a:rPr lang="en-US" sz="4000" dirty="0" smtClean="0"/>
              <a:t>Minimums and Maximums</a:t>
            </a:r>
          </a:p>
          <a:p>
            <a:r>
              <a:rPr lang="en-US" sz="2800" dirty="0" smtClean="0"/>
              <a:t>If you’ve chosen </a:t>
            </a:r>
            <a:r>
              <a:rPr lang="en-US" sz="2800" b="1" i="1" u="sng" dirty="0" smtClean="0"/>
              <a:t>comparable</a:t>
            </a:r>
            <a:r>
              <a:rPr lang="en-US" sz="2800" dirty="0" smtClean="0"/>
              <a:t> properties, these ranges will be very small</a:t>
            </a:r>
          </a:p>
          <a:p>
            <a:pPr>
              <a:buNone/>
            </a:pPr>
            <a:endParaRPr lang="en-US"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27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50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2819400"/>
          </a:xfrm>
        </p:spPr>
        <p:txBody>
          <a:bodyPr>
            <a:normAutofit/>
          </a:bodyPr>
          <a:lstStyle/>
          <a:p>
            <a:pPr>
              <a:buNone/>
            </a:pPr>
            <a:r>
              <a:rPr lang="en-US" sz="3600" dirty="0" smtClean="0"/>
              <a:t>Number of Days On Market</a:t>
            </a:r>
          </a:p>
          <a:p>
            <a:r>
              <a:rPr lang="en-US" sz="2400" dirty="0" smtClean="0"/>
              <a:t>Highest number of DOM, most likely priced above market indicators (“overpriced”) Or – the listing does not appeal to typical buyers. </a:t>
            </a:r>
          </a:p>
          <a:p>
            <a:r>
              <a:rPr lang="en-US" sz="2400" dirty="0" smtClean="0"/>
              <a:t>Lowest number of DOM, priced at or slightly below market indicators</a:t>
            </a:r>
            <a:r>
              <a:rPr lang="en-US" dirty="0" smtClean="0"/>
              <a:t>.</a:t>
            </a:r>
          </a:p>
          <a:p>
            <a:pPr marL="0" indent="0">
              <a:buNone/>
            </a:pPr>
            <a:endParaRPr lang="en-US"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28</a:t>
            </a:fld>
            <a:endParaRPr lang="en-US" dirty="0"/>
          </a:p>
        </p:txBody>
      </p:sp>
      <p:sp>
        <p:nvSpPr>
          <p:cNvPr id="5" name="Rectangle 4"/>
          <p:cNvSpPr/>
          <p:nvPr/>
        </p:nvSpPr>
        <p:spPr>
          <a:xfrm>
            <a:off x="0" y="3124201"/>
            <a:ext cx="9067800" cy="2246769"/>
          </a:xfrm>
          <a:prstGeom prst="rect">
            <a:avLst/>
          </a:prstGeom>
        </p:spPr>
        <p:txBody>
          <a:bodyPr wrap="square">
            <a:spAutoFit/>
          </a:bodyPr>
          <a:lstStyle/>
          <a:p>
            <a:pPr lvl="0" defTabSz="457200">
              <a:spcBef>
                <a:spcPts val="1000"/>
              </a:spcBef>
              <a:buClr>
                <a:srgbClr val="F496CB">
                  <a:lumMod val="75000"/>
                </a:srgbClr>
              </a:buClr>
              <a:buSzPct val="80000"/>
            </a:pPr>
            <a:r>
              <a:rPr lang="en-US" sz="2800" dirty="0">
                <a:solidFill>
                  <a:prstClr val="black">
                    <a:lumMod val="75000"/>
                    <a:lumOff val="25000"/>
                  </a:prstClr>
                </a:solidFill>
              </a:rPr>
              <a:t>Number of days on the market is a critical talking point with your client! No one wants their home to sit on the market for days and days. If the home is less appealing, possibly suggest pricing slightly below market indicators.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500"/>
                                  </p:stCondLst>
                                  <p:childTnLst>
                                    <p:set>
                                      <p:cBhvr>
                                        <p:cTn id="21" dur="1" fill="hold">
                                          <p:stCondLst>
                                            <p:cond delay="0"/>
                                          </p:stCondLst>
                                        </p:cTn>
                                        <p:tgtEl>
                                          <p:spTgt spid="5"/>
                                        </p:tgtEl>
                                        <p:attrNameLst>
                                          <p:attrName>style.visibility</p:attrName>
                                        </p:attrNameLst>
                                      </p:cBhvr>
                                      <p:to>
                                        <p:strVal val="visible"/>
                                      </p:to>
                                    </p:set>
                                    <p:animEffect transition="in" filter="barn(inVertical)">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0"/>
            <a:ext cx="9067800" cy="6858000"/>
          </a:xfrm>
        </p:spPr>
        <p:txBody>
          <a:bodyPr anchor="ctr"/>
          <a:lstStyle/>
          <a:p>
            <a:pPr>
              <a:buNone/>
            </a:pPr>
            <a:r>
              <a:rPr lang="en-US" sz="4000" dirty="0" smtClean="0"/>
              <a:t>List Price and Sale Price</a:t>
            </a:r>
          </a:p>
          <a:p>
            <a:r>
              <a:rPr lang="en-US" sz="2800" dirty="0" smtClean="0"/>
              <a:t>Illustrates the list to sale price ratio, what your client can expect if their home is price according     to market indicators</a:t>
            </a:r>
          </a:p>
          <a:p>
            <a:r>
              <a:rPr lang="en-US" sz="2800" dirty="0" smtClean="0"/>
              <a:t>Compare to the Days on Market graph</a:t>
            </a:r>
          </a:p>
          <a:p>
            <a:r>
              <a:rPr lang="en-US" sz="2800" dirty="0" smtClean="0"/>
              <a:t>Another great talking point</a:t>
            </a:r>
            <a:endParaRPr lang="en-US" sz="28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29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25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25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25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25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lstStyle/>
          <a:p>
            <a:pPr lvl="3" algn="just">
              <a:buNone/>
            </a:pPr>
            <a:r>
              <a:rPr lang="en-US" dirty="0" smtClean="0"/>
              <a:t>                                 </a:t>
            </a:r>
            <a:r>
              <a:rPr lang="en-US" sz="4400" dirty="0" smtClean="0"/>
              <a:t>What is a CMA?</a:t>
            </a:r>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lstStyle/>
          <a:p>
            <a:pPr>
              <a:buNone/>
            </a:pPr>
            <a:r>
              <a:rPr lang="en-US" sz="4400" dirty="0" smtClean="0"/>
              <a:t>CMA Pro Report</a:t>
            </a:r>
          </a:p>
          <a:p>
            <a:r>
              <a:rPr lang="en-US" sz="3200" dirty="0" smtClean="0"/>
              <a:t>Details, including comments, about each sale and listing included</a:t>
            </a:r>
          </a:p>
          <a:p>
            <a:r>
              <a:rPr lang="en-US" sz="3200" dirty="0" smtClean="0"/>
              <a:t>General overview of selected properties</a:t>
            </a:r>
            <a:endParaRPr lang="en-US" sz="32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30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2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25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25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lstStyle/>
          <a:p>
            <a:pPr>
              <a:buNone/>
            </a:pPr>
            <a:r>
              <a:rPr lang="en-US" sz="4400" dirty="0" smtClean="0"/>
              <a:t>CMA Summary</a:t>
            </a:r>
          </a:p>
          <a:p>
            <a:r>
              <a:rPr lang="en-US" sz="2800" dirty="0" smtClean="0"/>
              <a:t>This is what your client is used to seeing</a:t>
            </a:r>
          </a:p>
          <a:p>
            <a:r>
              <a:rPr lang="en-US" sz="2800" dirty="0" smtClean="0"/>
              <a:t>BE CAREFUL! If you haven’t chosen truly </a:t>
            </a:r>
            <a:r>
              <a:rPr lang="en-US" sz="2800" b="1" i="1" u="sng" dirty="0" smtClean="0"/>
              <a:t>comparable </a:t>
            </a:r>
            <a:r>
              <a:rPr lang="en-US" sz="2800" dirty="0" smtClean="0"/>
              <a:t>properties, LP/</a:t>
            </a:r>
            <a:r>
              <a:rPr lang="en-US" sz="2800" dirty="0" err="1" smtClean="0"/>
              <a:t>SqFt</a:t>
            </a:r>
            <a:r>
              <a:rPr lang="en-US" sz="2800" dirty="0" smtClean="0"/>
              <a:t> and SP/</a:t>
            </a:r>
            <a:r>
              <a:rPr lang="en-US" sz="2800" dirty="0" err="1" smtClean="0"/>
              <a:t>SqFt</a:t>
            </a:r>
            <a:r>
              <a:rPr lang="en-US" sz="2800" dirty="0" smtClean="0"/>
              <a:t> will be skewed</a:t>
            </a:r>
          </a:p>
          <a:p>
            <a:r>
              <a:rPr lang="en-US" sz="2800" b="1" i="1" u="sng" dirty="0" smtClean="0"/>
              <a:t>PRICE PER SQUARE FOOT IN THE NEIGHBORHOOD IS NEVER A GOOD INDICATOR OF PRICING!</a:t>
            </a:r>
            <a:endParaRPr lang="en-US" sz="2800" b="1" i="1" u="sng"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31</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7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75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75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75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normAutofit/>
          </a:bodyPr>
          <a:lstStyle/>
          <a:p>
            <a:pPr>
              <a:buNone/>
            </a:pPr>
            <a:r>
              <a:rPr lang="en-US" sz="4000" dirty="0" smtClean="0"/>
              <a:t>3-up Comparison</a:t>
            </a:r>
          </a:p>
          <a:p>
            <a:r>
              <a:rPr lang="en-US" sz="3200" dirty="0" smtClean="0"/>
              <a:t>Compares the selected listings to each other</a:t>
            </a:r>
            <a:endParaRPr lang="en-US" sz="32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32</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50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normAutofit/>
          </a:bodyPr>
          <a:lstStyle/>
          <a:p>
            <a:pPr>
              <a:buNone/>
            </a:pPr>
            <a:r>
              <a:rPr lang="en-US" sz="4000" dirty="0" smtClean="0"/>
              <a:t>Pricing Recommendation</a:t>
            </a:r>
          </a:p>
          <a:p>
            <a:r>
              <a:rPr lang="en-US" sz="2800" dirty="0" smtClean="0"/>
              <a:t>Valuable information for your client</a:t>
            </a:r>
          </a:p>
          <a:p>
            <a:r>
              <a:rPr lang="en-US" sz="2800" dirty="0" smtClean="0"/>
              <a:t>Suggests factors to consider when pricing the home</a:t>
            </a:r>
          </a:p>
          <a:p>
            <a:r>
              <a:rPr lang="en-US" sz="2800" dirty="0" smtClean="0"/>
              <a:t>Discusses pricing the home correctly and competitively</a:t>
            </a:r>
          </a:p>
          <a:p>
            <a:r>
              <a:rPr lang="en-US" sz="2800" dirty="0" smtClean="0"/>
              <a:t>Also a good time to point out possible issues or suggest repairs</a:t>
            </a:r>
          </a:p>
          <a:p>
            <a:endParaRPr lang="en-US" sz="28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33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50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50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50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heel(1)">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50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heel(1)">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sz="2000" dirty="0" smtClean="0"/>
              <a:t>Activity vs. Timing</a:t>
            </a:r>
          </a:p>
          <a:p>
            <a:r>
              <a:rPr lang="en-US" sz="2000" dirty="0" smtClean="0"/>
              <a:t>“My Guarantee to You”</a:t>
            </a:r>
          </a:p>
          <a:p>
            <a:r>
              <a:rPr lang="en-US" sz="2000" dirty="0" smtClean="0"/>
              <a:t>The Effect of Over Pricing (!!)</a:t>
            </a:r>
          </a:p>
          <a:p>
            <a:r>
              <a:rPr lang="en-US" sz="2000" dirty="0" smtClean="0"/>
              <a:t>The Benefits of Using A Professional REALTOR®</a:t>
            </a:r>
          </a:p>
          <a:p>
            <a:r>
              <a:rPr lang="en-US" sz="2000" dirty="0" smtClean="0"/>
              <a:t>Market Analysis Explanation</a:t>
            </a:r>
          </a:p>
          <a:p>
            <a:r>
              <a:rPr lang="en-US" sz="2000" dirty="0" smtClean="0"/>
              <a:t>The Importance of Pricing</a:t>
            </a:r>
          </a:p>
          <a:p>
            <a:r>
              <a:rPr lang="en-US" sz="2000" dirty="0" smtClean="0"/>
              <a:t>Setting the Price</a:t>
            </a:r>
          </a:p>
          <a:p>
            <a:r>
              <a:rPr lang="en-US" sz="2000" dirty="0" smtClean="0"/>
              <a:t>The Pitfalls of Overpricing</a:t>
            </a:r>
          </a:p>
          <a:p>
            <a:r>
              <a:rPr lang="en-US" sz="2000" dirty="0" smtClean="0"/>
              <a:t>Where a Commission Goes</a:t>
            </a:r>
          </a:p>
          <a:p>
            <a:r>
              <a:rPr lang="en-US" sz="2000" dirty="0" smtClean="0"/>
              <a:t>Sources of Buyers</a:t>
            </a:r>
          </a:p>
          <a:p>
            <a:r>
              <a:rPr lang="en-US" sz="2000" dirty="0" smtClean="0"/>
              <a:t>Steps to a Positive Showing</a:t>
            </a:r>
          </a:p>
          <a:p>
            <a:r>
              <a:rPr lang="en-US" sz="2000" dirty="0" smtClean="0"/>
              <a:t>What it takes to Show</a:t>
            </a:r>
          </a:p>
          <a:p>
            <a:r>
              <a:rPr lang="en-US" sz="2000" dirty="0" smtClean="0"/>
              <a:t>CMA Map Layout</a:t>
            </a:r>
          </a:p>
          <a:p>
            <a:pPr>
              <a:buNone/>
            </a:pPr>
            <a:r>
              <a:rPr lang="en-US" dirty="0" smtClean="0"/>
              <a:t> </a:t>
            </a:r>
          </a:p>
          <a:p>
            <a:pPr>
              <a:buNone/>
            </a:pPr>
            <a:endParaRPr lang="en-US"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34</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50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50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50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50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50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50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50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50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50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50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50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50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normAutofit/>
          </a:bodyPr>
          <a:lstStyle/>
          <a:p>
            <a:pPr algn="ctr">
              <a:buNone/>
            </a:pPr>
            <a:r>
              <a:rPr lang="en-US" sz="4800" dirty="0" smtClean="0"/>
              <a:t>Time for a BREAK!</a:t>
            </a:r>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35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3">
                                            <p:txEl>
                                              <p:pRg st="0" end="0"/>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0"/>
            <a:ext cx="9144000" cy="1930400"/>
          </a:xfrm>
        </p:spPr>
        <p:txBody>
          <a:bodyPr/>
          <a:lstStyle/>
          <a:p>
            <a:r>
              <a:rPr lang="en-US" dirty="0" smtClean="0"/>
              <a:t>PART TWO</a:t>
            </a:r>
            <a:endParaRPr lang="en-US"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3" name="Slide Number Placeholder 2"/>
          <p:cNvSpPr>
            <a:spLocks noGrp="1"/>
          </p:cNvSpPr>
          <p:nvPr>
            <p:ph type="sldNum" sz="quarter" idx="12"/>
          </p:nvPr>
        </p:nvSpPr>
        <p:spPr/>
        <p:txBody>
          <a:bodyPr/>
          <a:lstStyle/>
          <a:p>
            <a:fld id="{0EB65393-ACFF-48E5-9CEA-8D25A602DC81}" type="slidenum">
              <a:rPr lang="en-US" smtClean="0"/>
              <a:pPr/>
              <a:t>36</a:t>
            </a:fld>
            <a:endParaRPr lang="en-US" dirty="0"/>
          </a:p>
        </p:txBody>
      </p:sp>
      <p:sp>
        <p:nvSpPr>
          <p:cNvPr id="8" name="TextBox 7"/>
          <p:cNvSpPr txBox="1"/>
          <p:nvPr/>
        </p:nvSpPr>
        <p:spPr>
          <a:xfrm>
            <a:off x="0" y="1981200"/>
            <a:ext cx="9144000" cy="3416320"/>
          </a:xfrm>
          <a:prstGeom prst="rect">
            <a:avLst/>
          </a:prstGeom>
          <a:noFill/>
        </p:spPr>
        <p:txBody>
          <a:bodyPr wrap="square" rtlCol="0">
            <a:spAutoFit/>
          </a:bodyPr>
          <a:lstStyle/>
          <a:p>
            <a:pPr algn="ctr"/>
            <a:r>
              <a:rPr lang="en-US" sz="7200" dirty="0" smtClean="0"/>
              <a:t>UNDERSTANDING</a:t>
            </a:r>
          </a:p>
          <a:p>
            <a:pPr algn="ctr"/>
            <a:r>
              <a:rPr lang="en-US" sz="7200" dirty="0" smtClean="0"/>
              <a:t>THE APPRAISAL PROCESS</a:t>
            </a:r>
            <a:endParaRPr lang="en-US" sz="7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normAutofit/>
          </a:bodyPr>
          <a:lstStyle/>
          <a:p>
            <a:pPr algn="ctr">
              <a:buNone/>
            </a:pPr>
            <a:r>
              <a:rPr lang="en-US" sz="4800" dirty="0" smtClean="0"/>
              <a:t>What is an appraisal?</a:t>
            </a:r>
            <a:endParaRPr lang="en-US" sz="48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37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normAutofit/>
          </a:bodyPr>
          <a:lstStyle/>
          <a:p>
            <a:pPr marL="0" indent="0">
              <a:buNone/>
            </a:pPr>
            <a:r>
              <a:rPr lang="en-US" sz="4000" dirty="0" smtClean="0"/>
              <a:t>An appraisal is an unbiased opinion  of value based on in-depth analysis of data</a:t>
            </a:r>
            <a:endParaRPr lang="en-US" sz="40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38</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normAutofit/>
          </a:bodyPr>
          <a:lstStyle/>
          <a:p>
            <a:pPr algn="ctr">
              <a:buNone/>
            </a:pPr>
            <a:r>
              <a:rPr lang="en-US" sz="4000" dirty="0" smtClean="0"/>
              <a:t>What is market value?</a:t>
            </a:r>
            <a:endParaRPr lang="en-US" sz="40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39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67486" y="2160590"/>
            <a:ext cx="6347714" cy="3880773"/>
          </a:xfrm>
        </p:spPr>
        <p:txBody>
          <a:bodyPr/>
          <a:lstStyle/>
          <a:p>
            <a:pPr indent="0">
              <a:buNone/>
            </a:pPr>
            <a:r>
              <a:rPr lang="en-US" sz="2400" b="1" dirty="0" smtClean="0"/>
              <a:t>Wikipedia says: </a:t>
            </a:r>
          </a:p>
          <a:p>
            <a:pPr indent="0">
              <a:buNone/>
            </a:pPr>
            <a:r>
              <a:rPr lang="en-US" sz="2400" dirty="0" smtClean="0"/>
              <a:t>A Comparative Market Analysis (CMA) is </a:t>
            </a:r>
            <a:r>
              <a:rPr lang="en-US" sz="2400" i="1" u="sng" dirty="0" smtClean="0"/>
              <a:t>an estimate of the home’s value compared with others. This differs from an appraisal in that property currently for sale may be taken into consideration (competition for the subject property)</a:t>
            </a:r>
          </a:p>
          <a:p>
            <a:pPr>
              <a:buNone/>
            </a:pPr>
            <a:endParaRPr lang="en-US"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4</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2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25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lstStyle/>
          <a:p>
            <a:pPr>
              <a:buNone/>
            </a:pPr>
            <a:r>
              <a:rPr lang="en-US" sz="4000" dirty="0" smtClean="0"/>
              <a:t>Fannie Mae says:</a:t>
            </a:r>
          </a:p>
          <a:p>
            <a:pPr marL="0" indent="0">
              <a:buNone/>
            </a:pPr>
            <a:r>
              <a:rPr lang="en-US" sz="3200" dirty="0"/>
              <a:t>Market value is the most probable price that a property should bring in a competitive and open market under all conditions requisite to a fair sale, the buyer and seller, each acting prudently, knowledgeably and assuming the price is not affected by undue stimulus.</a:t>
            </a:r>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40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50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normAutofit/>
          </a:bodyPr>
          <a:lstStyle/>
          <a:p>
            <a:pPr>
              <a:buNone/>
            </a:pPr>
            <a:r>
              <a:rPr lang="en-US" sz="4400" dirty="0" smtClean="0"/>
              <a:t>Who can order an appraisal?</a:t>
            </a:r>
          </a:p>
          <a:p>
            <a:pPr>
              <a:buNone/>
            </a:pPr>
            <a:endParaRPr lang="en-US" sz="4400" dirty="0"/>
          </a:p>
          <a:p>
            <a:pPr marL="0" indent="0">
              <a:buNone/>
            </a:pPr>
            <a:r>
              <a:rPr lang="en-US" sz="4400" dirty="0" smtClean="0"/>
              <a:t>Who is “the client” (to an appraiser)?</a:t>
            </a:r>
            <a:endParaRPr lang="en-US" sz="44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41</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2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1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200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2" dur="1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sz="4000" dirty="0" smtClean="0"/>
              <a:t>Purposes of an appraisal</a:t>
            </a:r>
          </a:p>
          <a:p>
            <a:r>
              <a:rPr lang="en-US" sz="3200" dirty="0" smtClean="0"/>
              <a:t>Mortgage lending</a:t>
            </a:r>
          </a:p>
          <a:p>
            <a:r>
              <a:rPr lang="en-US" sz="3200" dirty="0" smtClean="0"/>
              <a:t>To assist in making a decision</a:t>
            </a:r>
          </a:p>
          <a:p>
            <a:r>
              <a:rPr lang="en-US" sz="3200" dirty="0" smtClean="0"/>
              <a:t>Cash purchase</a:t>
            </a:r>
          </a:p>
          <a:p>
            <a:r>
              <a:rPr lang="en-US" sz="3200" dirty="0" smtClean="0"/>
              <a:t>Succession</a:t>
            </a:r>
          </a:p>
          <a:p>
            <a:r>
              <a:rPr lang="en-US" sz="3200" dirty="0" smtClean="0"/>
              <a:t>Divorce</a:t>
            </a:r>
          </a:p>
          <a:p>
            <a:r>
              <a:rPr lang="en-US" sz="3200" dirty="0" smtClean="0"/>
              <a:t>Court-ordered</a:t>
            </a:r>
          </a:p>
          <a:p>
            <a:r>
              <a:rPr lang="en-US" sz="3200" dirty="0" smtClean="0"/>
              <a:t>And sometimes, just because!</a:t>
            </a:r>
          </a:p>
          <a:p>
            <a:endParaRPr lang="en-US"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42</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7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75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75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75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75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75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75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75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lstStyle/>
          <a:p>
            <a:pPr>
              <a:buNone/>
            </a:pPr>
            <a:r>
              <a:rPr lang="en-US" sz="4400" dirty="0" smtClean="0"/>
              <a:t>Types of appraisals</a:t>
            </a:r>
          </a:p>
          <a:p>
            <a:r>
              <a:rPr lang="en-US" sz="2800" dirty="0" smtClean="0"/>
              <a:t>Real Property – commercial and residential</a:t>
            </a:r>
          </a:p>
          <a:p>
            <a:r>
              <a:rPr lang="en-US" sz="2800" dirty="0" smtClean="0"/>
              <a:t>Personal Property</a:t>
            </a:r>
            <a:endParaRPr lang="en-US" sz="28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43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50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50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lstStyle/>
          <a:p>
            <a:pPr>
              <a:buNone/>
            </a:pPr>
            <a:r>
              <a:rPr lang="en-US" sz="4000" dirty="0" smtClean="0"/>
              <a:t>Types of Residential Appraisals</a:t>
            </a:r>
          </a:p>
          <a:p>
            <a:r>
              <a:rPr lang="en-US" sz="3200" dirty="0" smtClean="0"/>
              <a:t>Single-Family</a:t>
            </a:r>
          </a:p>
          <a:p>
            <a:r>
              <a:rPr lang="en-US" sz="3200" dirty="0" smtClean="0"/>
              <a:t>Multi-Family (2-4 units)</a:t>
            </a:r>
          </a:p>
          <a:p>
            <a:r>
              <a:rPr lang="en-US" sz="3200" dirty="0" smtClean="0"/>
              <a:t>Condominium</a:t>
            </a:r>
          </a:p>
          <a:p>
            <a:r>
              <a:rPr lang="en-US" sz="3200" dirty="0" smtClean="0"/>
              <a:t>Vacant Land</a:t>
            </a:r>
          </a:p>
          <a:p>
            <a:r>
              <a:rPr lang="en-US" sz="3200" dirty="0" smtClean="0"/>
              <a:t>Time Share</a:t>
            </a:r>
            <a:endParaRPr lang="en-US" sz="32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44</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50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50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50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50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50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lstStyle/>
          <a:p>
            <a:pPr marL="0" indent="0">
              <a:buNone/>
            </a:pPr>
            <a:r>
              <a:rPr lang="en-US" sz="3200" dirty="0" smtClean="0"/>
              <a:t>What does an appraiser do during the visit       to the property?</a:t>
            </a:r>
          </a:p>
          <a:p>
            <a:r>
              <a:rPr lang="en-US" sz="2800" dirty="0" smtClean="0"/>
              <a:t>Measures to obtain the living area and total area</a:t>
            </a:r>
          </a:p>
          <a:p>
            <a:r>
              <a:rPr lang="en-US" sz="2800" dirty="0" smtClean="0"/>
              <a:t>Notes the condition</a:t>
            </a:r>
          </a:p>
          <a:p>
            <a:r>
              <a:rPr lang="en-US" sz="2800" dirty="0" smtClean="0"/>
              <a:t>Notes the amenities</a:t>
            </a:r>
          </a:p>
          <a:p>
            <a:r>
              <a:rPr lang="en-US" sz="2800" dirty="0" smtClean="0"/>
              <a:t>Notes any detrimental or unsafe condition</a:t>
            </a:r>
          </a:p>
          <a:p>
            <a:r>
              <a:rPr lang="en-US" sz="2800" dirty="0" smtClean="0"/>
              <a:t>Takes lots and lots of photographs</a:t>
            </a:r>
            <a:endParaRPr lang="en-US" sz="28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45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50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50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50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50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50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lstStyle/>
          <a:p>
            <a:pPr>
              <a:buNone/>
            </a:pPr>
            <a:r>
              <a:rPr lang="en-US" sz="4000" dirty="0" smtClean="0"/>
              <a:t>FHA and VA Requirements:</a:t>
            </a:r>
          </a:p>
          <a:p>
            <a:pPr>
              <a:buNone/>
            </a:pPr>
            <a:r>
              <a:rPr lang="en-US" sz="2400" dirty="0" smtClean="0"/>
              <a:t>The home must be safe, sanitary, and secure for the borrower.</a:t>
            </a:r>
          </a:p>
          <a:p>
            <a:pPr>
              <a:buNone/>
            </a:pPr>
            <a:r>
              <a:rPr lang="en-US" sz="2400" dirty="0" smtClean="0"/>
              <a:t>Both have MPR – Minimum Property Requirements</a:t>
            </a:r>
          </a:p>
          <a:p>
            <a:pPr>
              <a:buNone/>
            </a:pPr>
            <a:r>
              <a:rPr lang="en-US" sz="2400" dirty="0" smtClean="0"/>
              <a:t>Both require that the appraiser view the attic</a:t>
            </a:r>
          </a:p>
          <a:p>
            <a:pPr>
              <a:buNone/>
            </a:pPr>
            <a:endParaRPr lang="en-US"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46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50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50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50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lstStyle/>
          <a:p>
            <a:pPr marL="0" indent="0">
              <a:buNone/>
            </a:pPr>
            <a:r>
              <a:rPr lang="en-US" sz="3600" dirty="0" smtClean="0"/>
              <a:t>As a listing agent, what is my role during the appraiser’s visit?</a:t>
            </a:r>
          </a:p>
          <a:p>
            <a:r>
              <a:rPr lang="en-US" sz="2800" dirty="0" smtClean="0"/>
              <a:t>Provide access to the property</a:t>
            </a:r>
          </a:p>
          <a:p>
            <a:r>
              <a:rPr lang="en-US" sz="2800" dirty="0" smtClean="0"/>
              <a:t>If desired, provide comparable sales used to develop the list price (or a CMA)</a:t>
            </a:r>
          </a:p>
          <a:p>
            <a:r>
              <a:rPr lang="en-US" sz="2800" dirty="0" smtClean="0"/>
              <a:t>Provide a detailed list of any recent improvements, renovations, or remodeling</a:t>
            </a:r>
          </a:p>
          <a:p>
            <a:r>
              <a:rPr lang="en-US" sz="2800" dirty="0" smtClean="0"/>
              <a:t>Insure the appraiser sees all of the home</a:t>
            </a:r>
            <a:endParaRPr lang="en-US" sz="28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47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7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75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75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75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75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normAutofit/>
          </a:bodyPr>
          <a:lstStyle/>
          <a:p>
            <a:pPr marL="0" indent="0">
              <a:buNone/>
            </a:pPr>
            <a:r>
              <a:rPr lang="en-US" sz="4000" dirty="0" smtClean="0"/>
              <a:t>As the buyer’s agent, can I go to the appraisal appointment?</a:t>
            </a:r>
          </a:p>
          <a:p>
            <a:pPr marL="0" indent="0">
              <a:buNone/>
            </a:pPr>
            <a:endParaRPr lang="en-US" sz="4000" dirty="0" smtClean="0"/>
          </a:p>
          <a:p>
            <a:pPr marL="0" indent="0">
              <a:buNone/>
            </a:pPr>
            <a:r>
              <a:rPr lang="en-US" sz="4000" dirty="0" smtClean="0"/>
              <a:t>What is my role during the appraiser’s appointment?</a:t>
            </a:r>
            <a:endParaRPr lang="en-US" sz="40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48</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125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125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normAutofit/>
          </a:bodyPr>
          <a:lstStyle/>
          <a:p>
            <a:pPr>
              <a:buNone/>
            </a:pPr>
            <a:r>
              <a:rPr lang="en-US" sz="3600" dirty="0" smtClean="0"/>
              <a:t>What about the owner/seller/buyer?</a:t>
            </a:r>
            <a:endParaRPr lang="en-US" sz="36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49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normAutofit/>
          </a:bodyPr>
          <a:lstStyle/>
          <a:p>
            <a:pPr indent="0">
              <a:buNone/>
            </a:pPr>
            <a:r>
              <a:rPr lang="en-US" sz="2800" b="1" dirty="0" smtClean="0"/>
              <a:t>Another definition:</a:t>
            </a:r>
          </a:p>
          <a:p>
            <a:pPr indent="0">
              <a:buNone/>
            </a:pPr>
            <a:r>
              <a:rPr lang="en-US" sz="2000" dirty="0" smtClean="0"/>
              <a:t>A method of </a:t>
            </a:r>
            <a:r>
              <a:rPr lang="en-US" sz="2000" dirty="0"/>
              <a:t>determining </a:t>
            </a:r>
            <a:r>
              <a:rPr lang="en-US" sz="2000" dirty="0" smtClean="0"/>
              <a:t>the approximate</a:t>
            </a:r>
            <a:r>
              <a:rPr lang="en-US" sz="2000" dirty="0"/>
              <a:t> </a:t>
            </a:r>
            <a:r>
              <a:rPr lang="en-US" sz="2000" dirty="0" smtClean="0"/>
              <a:t>market value</a:t>
            </a:r>
            <a:br>
              <a:rPr lang="en-US" sz="2000" dirty="0" smtClean="0"/>
            </a:br>
            <a:r>
              <a:rPr lang="en-US" sz="2000" dirty="0"/>
              <a:t>of a home by comparing the </a:t>
            </a:r>
            <a:r>
              <a:rPr lang="en-US" sz="2000" dirty="0" smtClean="0"/>
              <a:t>subject property</a:t>
            </a:r>
            <a:br>
              <a:rPr lang="en-US" sz="2000" dirty="0" smtClean="0"/>
            </a:br>
            <a:r>
              <a:rPr lang="en-US" sz="2000" dirty="0"/>
              <a:t>to other homes that have sold, are presently </a:t>
            </a:r>
            <a:r>
              <a:rPr lang="en-US" sz="2000" dirty="0" smtClean="0"/>
              <a:t>for sale</a:t>
            </a:r>
            <a:r>
              <a:rPr lang="en-US" sz="2000" dirty="0"/>
              <a:t>, or </a:t>
            </a:r>
            <a:r>
              <a:rPr lang="en-US" sz="2000" dirty="0" smtClean="0"/>
              <a:t>did                    </a:t>
            </a:r>
            <a:r>
              <a:rPr lang="en-US" sz="2000" dirty="0"/>
              <a:t>not </a:t>
            </a:r>
            <a:r>
              <a:rPr lang="en-US" sz="2000" dirty="0" smtClean="0"/>
              <a:t>sell in </a:t>
            </a:r>
            <a:r>
              <a:rPr lang="en-US" sz="2000" dirty="0"/>
              <a:t>a given area. </a:t>
            </a:r>
            <a:endParaRPr lang="en-US" sz="2000" dirty="0" smtClean="0"/>
          </a:p>
          <a:p>
            <a:pPr indent="0">
              <a:buNone/>
            </a:pPr>
            <a:endParaRPr lang="en-US" sz="2000" b="1" dirty="0" smtClean="0"/>
          </a:p>
          <a:p>
            <a:pPr indent="0">
              <a:buNone/>
            </a:pPr>
            <a:r>
              <a:rPr lang="en-US" sz="2000" b="1" dirty="0" smtClean="0"/>
              <a:t>Also </a:t>
            </a:r>
            <a:r>
              <a:rPr lang="en-US" sz="2000" b="1" dirty="0"/>
              <a:t>called:</a:t>
            </a:r>
            <a:r>
              <a:rPr lang="en-US" sz="2000" b="1" dirty="0" smtClean="0"/>
              <a:t/>
            </a:r>
            <a:br>
              <a:rPr lang="en-US" sz="2000" b="1" dirty="0" smtClean="0"/>
            </a:br>
            <a:r>
              <a:rPr lang="en-US" i="1" dirty="0"/>
              <a:t>Competitive Market Analysis and Comparable</a:t>
            </a:r>
            <a:r>
              <a:rPr lang="en-US" i="1" dirty="0" smtClean="0"/>
              <a:t/>
            </a:r>
            <a:br>
              <a:rPr lang="en-US" i="1" dirty="0" smtClean="0"/>
            </a:br>
            <a:r>
              <a:rPr lang="en-US" i="1" dirty="0"/>
              <a:t>Market </a:t>
            </a:r>
            <a:r>
              <a:rPr lang="en-US" i="1" dirty="0" smtClean="0"/>
              <a:t>Analysis</a:t>
            </a:r>
            <a:endParaRPr lang="en-US"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lstStyle/>
          <a:p>
            <a:pPr algn="ctr">
              <a:buNone/>
            </a:pPr>
            <a:r>
              <a:rPr lang="en-US" sz="6000" dirty="0" smtClean="0"/>
              <a:t>THE</a:t>
            </a:r>
          </a:p>
          <a:p>
            <a:pPr algn="ctr">
              <a:buNone/>
            </a:pPr>
            <a:r>
              <a:rPr lang="en-US" sz="6000" dirty="0" smtClean="0"/>
              <a:t>APPRAISAL</a:t>
            </a:r>
          </a:p>
          <a:p>
            <a:pPr algn="ctr">
              <a:buNone/>
            </a:pPr>
            <a:r>
              <a:rPr lang="en-US" sz="6000" dirty="0" smtClean="0"/>
              <a:t>REPORT</a:t>
            </a:r>
          </a:p>
          <a:p>
            <a:pPr algn="ctr">
              <a:buNone/>
            </a:pPr>
            <a:endParaRPr lang="en-US"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50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normAutofit/>
          </a:bodyPr>
          <a:lstStyle/>
          <a:p>
            <a:pPr marL="0" indent="0">
              <a:buNone/>
            </a:pPr>
            <a:r>
              <a:rPr lang="en-US" sz="3200" dirty="0" smtClean="0"/>
              <a:t>Why does the appraiser report the listing history of the subject (expired, withdrawn listings, etc)?</a:t>
            </a:r>
            <a:endParaRPr lang="en-US" sz="32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51</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stretch>
            <a:fillRect/>
          </a:stretch>
        </p:blipFill>
        <p:spPr bwMode="auto">
          <a:xfrm>
            <a:off x="304800" y="2895600"/>
            <a:ext cx="8271964" cy="1524000"/>
          </a:xfrm>
          <a:prstGeom prst="rect">
            <a:avLst/>
          </a:prstGeom>
          <a:noFill/>
          <a:ln w="9525">
            <a:noFill/>
            <a:miter lim="800000"/>
            <a:headEnd/>
            <a:tailEnd/>
          </a:ln>
        </p:spPr>
      </p:pic>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3" name="Slide Number Placeholder 2"/>
          <p:cNvSpPr>
            <a:spLocks noGrp="1"/>
          </p:cNvSpPr>
          <p:nvPr>
            <p:ph type="sldNum" sz="quarter" idx="12"/>
          </p:nvPr>
        </p:nvSpPr>
        <p:spPr/>
        <p:txBody>
          <a:bodyPr/>
          <a:lstStyle/>
          <a:p>
            <a:fld id="{0EB65393-ACFF-48E5-9CEA-8D25A602DC81}" type="slidenum">
              <a:rPr lang="en-US" smtClean="0"/>
              <a:pPr/>
              <a:t>52</a:t>
            </a:fld>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normAutofit/>
          </a:bodyPr>
          <a:lstStyle/>
          <a:p>
            <a:pPr marL="0" indent="0">
              <a:buNone/>
            </a:pPr>
            <a:r>
              <a:rPr lang="en-US" sz="4000" dirty="0" smtClean="0"/>
              <a:t>Why does the appraiser need a copy  of the sales contract?</a:t>
            </a:r>
            <a:endParaRPr lang="en-US" sz="40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53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tretch>
            <a:fillRect/>
          </a:stretch>
        </p:blipFill>
        <p:spPr bwMode="auto">
          <a:xfrm>
            <a:off x="361091" y="2743200"/>
            <a:ext cx="8217031" cy="1340323"/>
          </a:xfrm>
          <a:prstGeom prst="rect">
            <a:avLst/>
          </a:prstGeom>
          <a:noFill/>
          <a:ln w="9525">
            <a:noFill/>
            <a:miter lim="800000"/>
            <a:headEnd/>
            <a:tailEnd/>
          </a:ln>
        </p:spPr>
      </p:pic>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3" name="Slide Number Placeholder 2"/>
          <p:cNvSpPr>
            <a:spLocks noGrp="1"/>
          </p:cNvSpPr>
          <p:nvPr>
            <p:ph type="sldNum" sz="quarter" idx="12"/>
          </p:nvPr>
        </p:nvSpPr>
        <p:spPr/>
        <p:txBody>
          <a:bodyPr/>
          <a:lstStyle/>
          <a:p>
            <a:fld id="{0EB65393-ACFF-48E5-9CEA-8D25A602DC81}" type="slidenum">
              <a:rPr lang="en-US" smtClean="0"/>
              <a:pPr/>
              <a:t>54</a:t>
            </a:fld>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normAutofit/>
          </a:bodyPr>
          <a:lstStyle/>
          <a:p>
            <a:pPr marL="0" indent="0">
              <a:buNone/>
            </a:pPr>
            <a:r>
              <a:rPr lang="en-US" sz="4000" dirty="0" smtClean="0"/>
              <a:t>Who determines the condition of      the property?</a:t>
            </a:r>
            <a:endParaRPr lang="en-US" sz="40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55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cstate="print"/>
          <a:srcRect/>
          <a:stretch>
            <a:fillRect/>
          </a:stretch>
        </p:blipFill>
        <p:spPr bwMode="auto">
          <a:xfrm>
            <a:off x="1676400" y="183067"/>
            <a:ext cx="5486399" cy="6217733"/>
          </a:xfrm>
          <a:prstGeom prst="rect">
            <a:avLst/>
          </a:prstGeom>
          <a:noFill/>
          <a:ln w="9525">
            <a:noFill/>
            <a:miter lim="800000"/>
            <a:headEnd/>
            <a:tailEnd/>
          </a:ln>
        </p:spPr>
      </p:pic>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3" name="Slide Number Placeholder 2"/>
          <p:cNvSpPr>
            <a:spLocks noGrp="1"/>
          </p:cNvSpPr>
          <p:nvPr>
            <p:ph type="sldNum" sz="quarter" idx="12"/>
          </p:nvPr>
        </p:nvSpPr>
        <p:spPr/>
        <p:txBody>
          <a:bodyPr/>
          <a:lstStyle/>
          <a:p>
            <a:fld id="{0EB65393-ACFF-48E5-9CEA-8D25A602DC81}" type="slidenum">
              <a:rPr lang="en-US" smtClean="0"/>
              <a:pPr/>
              <a:t>56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wipe(down)">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normAutofit/>
          </a:bodyPr>
          <a:lstStyle/>
          <a:p>
            <a:pPr>
              <a:buNone/>
            </a:pPr>
            <a:r>
              <a:rPr lang="en-US" sz="3600" dirty="0" smtClean="0"/>
              <a:t>What is effective age?</a:t>
            </a:r>
          </a:p>
          <a:p>
            <a:pPr>
              <a:buNone/>
            </a:pPr>
            <a:endParaRPr lang="en-US" sz="3600" dirty="0" smtClean="0"/>
          </a:p>
          <a:p>
            <a:pPr>
              <a:buNone/>
            </a:pPr>
            <a:r>
              <a:rPr lang="en-US" sz="3600" dirty="0" smtClean="0"/>
              <a:t>How does effective age affect value?</a:t>
            </a:r>
            <a:endParaRPr lang="en-US" sz="36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57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200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200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normAutofit/>
          </a:bodyPr>
          <a:lstStyle/>
          <a:p>
            <a:pPr marL="0" indent="0">
              <a:buNone/>
            </a:pPr>
            <a:r>
              <a:rPr lang="en-US" sz="3200" dirty="0"/>
              <a:t>Actual age is also called the Chronological Age. The Effective Age is the estimate of the age of a structure based on its utility and physical wear and tear. The effective age is the difference between the Economic Life of the structure and the Remaining Economic Life of the </a:t>
            </a:r>
            <a:r>
              <a:rPr lang="en-US" sz="3200" dirty="0" smtClean="0"/>
              <a:t>structure.</a:t>
            </a:r>
            <a:endParaRPr lang="en-US" sz="32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58</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normAutofit/>
          </a:bodyPr>
          <a:lstStyle/>
          <a:p>
            <a:pPr marL="0" indent="0">
              <a:buNone/>
            </a:pPr>
            <a:r>
              <a:rPr lang="en-US" sz="2800" dirty="0" smtClean="0"/>
              <a:t>Economic life is the expected period of time during which an asset is useful to the average owner.</a:t>
            </a:r>
          </a:p>
          <a:p>
            <a:pPr marL="0" indent="0">
              <a:buNone/>
            </a:pPr>
            <a:r>
              <a:rPr lang="en-US" sz="2800" dirty="0" smtClean="0"/>
              <a:t>The remaining economic life is the estimated number of years that an improvement will continue to contribute to the property value.</a:t>
            </a:r>
          </a:p>
          <a:p>
            <a:pPr marL="0" indent="0">
              <a:buNone/>
            </a:pPr>
            <a:r>
              <a:rPr lang="en-US" sz="2800" dirty="0" smtClean="0"/>
              <a:t>The remaining economic life of an improvement is the total economic life minus its effective age</a:t>
            </a:r>
            <a:endParaRPr lang="en-US" sz="28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59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50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50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600200"/>
            <a:ext cx="6400800" cy="1497444"/>
          </a:xfrm>
        </p:spPr>
        <p:txBody>
          <a:bodyPr/>
          <a:lstStyle/>
          <a:p>
            <a:pPr indent="0">
              <a:buNone/>
            </a:pPr>
            <a:r>
              <a:rPr lang="en-US" sz="2800" b="1" dirty="0" smtClean="0"/>
              <a:t>Real estate agents use CMAs as part of their listing presentations.</a:t>
            </a:r>
          </a:p>
          <a:p>
            <a:pPr indent="0">
              <a:buNone/>
            </a:pPr>
            <a:endParaRPr lang="en-US"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6</a:t>
            </a:fld>
            <a:endParaRPr lang="en-US" dirty="0"/>
          </a:p>
        </p:txBody>
      </p:sp>
      <p:sp>
        <p:nvSpPr>
          <p:cNvPr id="6" name="TextBox 5"/>
          <p:cNvSpPr txBox="1"/>
          <p:nvPr/>
        </p:nvSpPr>
        <p:spPr>
          <a:xfrm>
            <a:off x="914400" y="3422822"/>
            <a:ext cx="6400800" cy="1384995"/>
          </a:xfrm>
          <a:prstGeom prst="rect">
            <a:avLst/>
          </a:prstGeom>
          <a:noFill/>
        </p:spPr>
        <p:txBody>
          <a:bodyPr wrap="square" rtlCol="0">
            <a:spAutoFit/>
          </a:bodyPr>
          <a:lstStyle/>
          <a:p>
            <a:pPr marL="342900" lvl="0" defTabSz="457200">
              <a:spcBef>
                <a:spcPts val="1000"/>
              </a:spcBef>
              <a:buClr>
                <a:srgbClr val="F496CB">
                  <a:lumMod val="75000"/>
                </a:srgbClr>
              </a:buClr>
              <a:buSzPct val="80000"/>
            </a:pPr>
            <a:r>
              <a:rPr lang="en-US" sz="2800" b="1" dirty="0">
                <a:solidFill>
                  <a:prstClr val="black">
                    <a:lumMod val="75000"/>
                    <a:lumOff val="25000"/>
                  </a:prstClr>
                </a:solidFill>
              </a:rPr>
              <a:t>A well-prepared CMA </a:t>
            </a:r>
            <a:r>
              <a:rPr lang="en-US" sz="2800" b="1" i="1" dirty="0">
                <a:solidFill>
                  <a:prstClr val="black">
                    <a:lumMod val="75000"/>
                    <a:lumOff val="25000"/>
                  </a:prstClr>
                </a:solidFill>
              </a:rPr>
              <a:t>should </a:t>
            </a:r>
            <a:r>
              <a:rPr lang="en-US" sz="2800" b="1" dirty="0">
                <a:solidFill>
                  <a:prstClr val="black">
                    <a:lumMod val="75000"/>
                    <a:lumOff val="25000"/>
                  </a:prstClr>
                </a:solidFill>
              </a:rPr>
              <a:t>reflect a range for the current market value of a home.</a:t>
            </a:r>
            <a:endParaRPr lang="en-US" sz="2800" b="1" i="1" dirty="0">
              <a:solidFill>
                <a:prstClr val="black">
                  <a:lumMod val="75000"/>
                  <a:lumOff val="25000"/>
                </a:prst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lstStyle/>
          <a:p>
            <a:pPr>
              <a:buNone/>
            </a:pPr>
            <a:r>
              <a:rPr lang="en-US" sz="4000" dirty="0" smtClean="0"/>
              <a:t>EXAMPLE: </a:t>
            </a:r>
          </a:p>
          <a:p>
            <a:pPr>
              <a:buNone/>
            </a:pPr>
            <a:r>
              <a:rPr lang="en-US" sz="2400" dirty="0" smtClean="0"/>
              <a:t>Home is 40 years old.</a:t>
            </a:r>
          </a:p>
          <a:p>
            <a:pPr>
              <a:buNone/>
            </a:pPr>
            <a:r>
              <a:rPr lang="en-US" sz="2400" dirty="0" smtClean="0"/>
              <a:t>Economic life of a typical home, 60 years</a:t>
            </a:r>
          </a:p>
          <a:p>
            <a:pPr marL="0" indent="0">
              <a:buNone/>
            </a:pPr>
            <a:r>
              <a:rPr lang="en-US" sz="2400" dirty="0" smtClean="0"/>
              <a:t>Newly and completed renovated, not yet occupied – effective age 8 years old</a:t>
            </a:r>
          </a:p>
          <a:p>
            <a:pPr>
              <a:buNone/>
            </a:pPr>
            <a:r>
              <a:rPr lang="en-US" sz="2400" dirty="0" smtClean="0"/>
              <a:t>Remaining economic life of the home, 52 years (60 – 8 = 52)</a:t>
            </a:r>
          </a:p>
          <a:p>
            <a:pPr>
              <a:buNone/>
            </a:pPr>
            <a:endParaRPr lang="en-US"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60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50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50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50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50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lstStyle/>
          <a:p>
            <a:pPr>
              <a:buNone/>
            </a:pPr>
            <a:r>
              <a:rPr lang="en-US" sz="4000" dirty="0" smtClean="0"/>
              <a:t>THREE APPROACHES TO VALUE:</a:t>
            </a:r>
          </a:p>
          <a:p>
            <a:r>
              <a:rPr lang="en-US" sz="3200" dirty="0" smtClean="0"/>
              <a:t>Sales Comparison Approach</a:t>
            </a:r>
          </a:p>
          <a:p>
            <a:r>
              <a:rPr lang="en-US" sz="3200" dirty="0" smtClean="0"/>
              <a:t>Income Approach</a:t>
            </a:r>
          </a:p>
          <a:p>
            <a:r>
              <a:rPr lang="en-US" sz="3200" dirty="0" smtClean="0"/>
              <a:t>Cost Approach</a:t>
            </a:r>
            <a:endParaRPr lang="en-US" sz="32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61</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50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50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50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sz="3200" dirty="0" smtClean="0"/>
              <a:t>How does an appraiser determine </a:t>
            </a:r>
          </a:p>
          <a:p>
            <a:pPr>
              <a:buNone/>
            </a:pPr>
            <a:r>
              <a:rPr lang="en-US" sz="3200" dirty="0" smtClean="0"/>
              <a:t>adjustments?</a:t>
            </a:r>
          </a:p>
          <a:p>
            <a:pPr>
              <a:buNone/>
            </a:pPr>
            <a:endParaRPr lang="en-US" sz="3200" dirty="0"/>
          </a:p>
          <a:p>
            <a:pPr marL="0" indent="0">
              <a:buNone/>
            </a:pPr>
            <a:r>
              <a:rPr lang="en-US" sz="3200" i="1" dirty="0" smtClean="0"/>
              <a:t>“Isn’t there just a standard list of adjustments?”</a:t>
            </a:r>
          </a:p>
          <a:p>
            <a:pPr>
              <a:buNone/>
            </a:pPr>
            <a:endParaRPr lang="en-US" sz="3200" i="1" dirty="0"/>
          </a:p>
          <a:p>
            <a:pPr>
              <a:buNone/>
            </a:pPr>
            <a:r>
              <a:rPr lang="en-US" sz="3200" dirty="0" smtClean="0"/>
              <a:t>NO!!!!</a:t>
            </a:r>
          </a:p>
          <a:p>
            <a:pPr>
              <a:buNone/>
            </a:pPr>
            <a:endParaRPr lang="en-US" sz="3200" dirty="0"/>
          </a:p>
          <a:p>
            <a:pPr marL="0" indent="0">
              <a:buNone/>
            </a:pPr>
            <a:r>
              <a:rPr lang="en-US" sz="3200" dirty="0" smtClean="0"/>
              <a:t>An appraiser uses Matched Pairs analysis to determine adjustments.</a:t>
            </a:r>
          </a:p>
          <a:p>
            <a:pPr>
              <a:buNone/>
            </a:pPr>
            <a:endParaRPr lang="en-US"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62</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100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100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100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100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wipe(down)">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lstStyle/>
          <a:p>
            <a:pPr>
              <a:buNone/>
            </a:pPr>
            <a:r>
              <a:rPr lang="en-US" sz="4000" dirty="0" smtClean="0"/>
              <a:t>Matched Pairs Analysis:</a:t>
            </a:r>
          </a:p>
          <a:p>
            <a:pPr marL="0" indent="0">
              <a:buNone/>
            </a:pPr>
            <a:r>
              <a:rPr lang="en-US" sz="2800" dirty="0" smtClean="0"/>
              <a:t>Two homes similar to each other in every way except the feature to be adjusted, sold within 12 months of each other, within the same neighborhood of the subject property (or a competing neighborhood)</a:t>
            </a:r>
          </a:p>
          <a:p>
            <a:pPr>
              <a:buNone/>
            </a:pPr>
            <a:endParaRPr lang="en-US" sz="2800" dirty="0"/>
          </a:p>
          <a:p>
            <a:pPr>
              <a:buNone/>
            </a:pPr>
            <a:endParaRPr lang="en-US"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63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7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75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normAutofit/>
          </a:bodyPr>
          <a:lstStyle/>
          <a:p>
            <a:pPr>
              <a:buNone/>
            </a:pPr>
            <a:r>
              <a:rPr lang="en-US" sz="3600" dirty="0" smtClean="0"/>
              <a:t>Example:</a:t>
            </a:r>
          </a:p>
          <a:p>
            <a:pPr marL="0" indent="0">
              <a:buNone/>
            </a:pPr>
            <a:r>
              <a:rPr lang="en-US" sz="2400" dirty="0" smtClean="0"/>
              <a:t>123 Elm Street, 2450 sqft, 3BR/2BA, 2-car garage, renovated within the past two years, </a:t>
            </a:r>
            <a:r>
              <a:rPr lang="en-US" sz="2400" dirty="0" err="1" smtClean="0"/>
              <a:t>inground</a:t>
            </a:r>
            <a:r>
              <a:rPr lang="en-US" sz="2400" dirty="0" smtClean="0"/>
              <a:t> pool, sold 9/15/2018 for $275,000</a:t>
            </a:r>
          </a:p>
          <a:p>
            <a:pPr marL="0" indent="0">
              <a:buNone/>
            </a:pPr>
            <a:endParaRPr lang="en-US" sz="2400" dirty="0" smtClean="0"/>
          </a:p>
          <a:p>
            <a:pPr marL="0" indent="0">
              <a:buNone/>
            </a:pPr>
            <a:r>
              <a:rPr lang="en-US" sz="2400" dirty="0" smtClean="0"/>
              <a:t>123 Pine Street, 2425 sqft, 3BR/2BA, 2-car garage, renovated within the past two years, sold 5/15/2018 for $250,000.</a:t>
            </a:r>
          </a:p>
          <a:p>
            <a:pPr marL="0" indent="0">
              <a:buNone/>
            </a:pPr>
            <a:endParaRPr lang="en-US" sz="2400" dirty="0" smtClean="0"/>
          </a:p>
          <a:p>
            <a:pPr marL="0" indent="0">
              <a:buNone/>
            </a:pPr>
            <a:r>
              <a:rPr lang="en-US" sz="2400" dirty="0" smtClean="0"/>
              <a:t>In this example, a typical buyer will pay $25,000 more for a home with an </a:t>
            </a:r>
            <a:r>
              <a:rPr lang="en-US" sz="2400" dirty="0" err="1" smtClean="0"/>
              <a:t>inground</a:t>
            </a:r>
            <a:r>
              <a:rPr lang="en-US" sz="2400" dirty="0" smtClean="0"/>
              <a:t> pool </a:t>
            </a:r>
            <a:r>
              <a:rPr lang="en-US" sz="2400" b="1" i="1" u="sng" dirty="0" smtClean="0"/>
              <a:t>in this neighborhood. </a:t>
            </a:r>
            <a:endParaRPr lang="en-US" sz="2400" b="1" i="1" u="sng"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64</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12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125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125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125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686800" cy="5181600"/>
          </a:xfrm>
        </p:spPr>
        <p:txBody>
          <a:bodyPr anchor="ctr"/>
          <a:lstStyle/>
          <a:p>
            <a:pPr>
              <a:buNone/>
            </a:pPr>
            <a:r>
              <a:rPr lang="en-US" sz="3600" dirty="0" smtClean="0"/>
              <a:t>What is the cost approach to value?</a:t>
            </a:r>
          </a:p>
          <a:p>
            <a:pPr>
              <a:buNone/>
            </a:pPr>
            <a:endParaRPr lang="en-US" dirty="0" smtClean="0"/>
          </a:p>
          <a:p>
            <a:pPr marL="0" indent="0">
              <a:buNone/>
            </a:pPr>
            <a:r>
              <a:rPr lang="en-US" sz="2400" dirty="0" smtClean="0"/>
              <a:t>The value of the property is the cost of the land plus the    cost of the improvements new, less depreciation based on effective age.</a:t>
            </a:r>
            <a:endParaRPr lang="en-US" sz="24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65</a:t>
            </a:fld>
            <a:endParaRPr lang="en-US" dirty="0"/>
          </a:p>
        </p:txBody>
      </p:sp>
      <p:sp>
        <p:nvSpPr>
          <p:cNvPr id="5" name="Rectangle 4"/>
          <p:cNvSpPr/>
          <p:nvPr/>
        </p:nvSpPr>
        <p:spPr>
          <a:xfrm>
            <a:off x="0" y="4952801"/>
            <a:ext cx="9144000" cy="923330"/>
          </a:xfrm>
          <a:prstGeom prst="rect">
            <a:avLst/>
          </a:prstGeom>
        </p:spPr>
        <p:txBody>
          <a:bodyPr wrap="square">
            <a:spAutoFit/>
          </a:bodyPr>
          <a:lstStyle/>
          <a:p>
            <a:pPr lvl="0" algn="ctr"/>
            <a:r>
              <a:rPr lang="en-US" sz="5400" b="1" dirty="0" smtClean="0">
                <a:ln>
                  <a:prstDash val="solid"/>
                </a:ln>
                <a:gradFill rotWithShape="1">
                  <a:gsLst>
                    <a:gs pos="0">
                      <a:srgbClr val="8064A2">
                        <a:tint val="70000"/>
                        <a:satMod val="200000"/>
                      </a:srgbClr>
                    </a:gs>
                    <a:gs pos="40000">
                      <a:srgbClr val="8064A2">
                        <a:tint val="90000"/>
                        <a:satMod val="130000"/>
                      </a:srgbClr>
                    </a:gs>
                    <a:gs pos="50000">
                      <a:srgbClr val="8064A2">
                        <a:tint val="90000"/>
                        <a:satMod val="130000"/>
                      </a:srgbClr>
                    </a:gs>
                    <a:gs pos="68000">
                      <a:srgbClr val="8064A2">
                        <a:tint val="90000"/>
                        <a:satMod val="130000"/>
                      </a:srgbClr>
                    </a:gs>
                    <a:gs pos="100000">
                      <a:srgbClr val="8064A2">
                        <a:tint val="70000"/>
                        <a:satMod val="200000"/>
                      </a:srgbClr>
                    </a:gs>
                  </a:gsLst>
                  <a:lin ang="5400000"/>
                </a:gradFill>
                <a:effectLst>
                  <a:outerShdw blurRad="88000" dist="50800" dir="5040000" algn="tl">
                    <a:srgbClr val="8064A2">
                      <a:tint val="80000"/>
                      <a:satMod val="250000"/>
                      <a:alpha val="45000"/>
                    </a:srgbClr>
                  </a:outerShdw>
                </a:effectLst>
              </a:rPr>
              <a:t>?????</a:t>
            </a:r>
            <a:endParaRPr lang="en-US" sz="5400" b="1" dirty="0">
              <a:ln>
                <a:prstDash val="solid"/>
              </a:ln>
              <a:gradFill rotWithShape="1">
                <a:gsLst>
                  <a:gs pos="0">
                    <a:srgbClr val="8064A2">
                      <a:tint val="70000"/>
                      <a:satMod val="200000"/>
                    </a:srgbClr>
                  </a:gs>
                  <a:gs pos="40000">
                    <a:srgbClr val="8064A2">
                      <a:tint val="90000"/>
                      <a:satMod val="130000"/>
                    </a:srgbClr>
                  </a:gs>
                  <a:gs pos="50000">
                    <a:srgbClr val="8064A2">
                      <a:tint val="90000"/>
                      <a:satMod val="130000"/>
                    </a:srgbClr>
                  </a:gs>
                  <a:gs pos="68000">
                    <a:srgbClr val="8064A2">
                      <a:tint val="90000"/>
                      <a:satMod val="130000"/>
                    </a:srgbClr>
                  </a:gs>
                  <a:gs pos="100000">
                    <a:srgbClr val="8064A2">
                      <a:tint val="70000"/>
                      <a:satMod val="200000"/>
                    </a:srgbClr>
                  </a:gs>
                </a:gsLst>
                <a:lin ang="5400000"/>
              </a:gradFill>
              <a:effectLst>
                <a:outerShdw blurRad="88000" dist="50800" dir="5040000" algn="tl">
                  <a:srgbClr val="8064A2">
                    <a:tint val="80000"/>
                    <a:satMod val="250000"/>
                    <a:alpha val="45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arn(inVertical)">
                                      <p:cBhvr>
                                        <p:cTn id="2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normAutofit/>
          </a:bodyPr>
          <a:lstStyle/>
          <a:p>
            <a:pPr marL="0" indent="0">
              <a:buNone/>
            </a:pPr>
            <a:r>
              <a:rPr lang="en-US" sz="4000" dirty="0" smtClean="0"/>
              <a:t>For homes 10 or more years old, the cost approach to value is not a good indicator of value because actual depreciation is very difficult to determine.</a:t>
            </a:r>
            <a:endParaRPr lang="en-US" sz="40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66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normAutofit/>
          </a:bodyPr>
          <a:lstStyle/>
          <a:p>
            <a:pPr>
              <a:buNone/>
            </a:pPr>
            <a:r>
              <a:rPr lang="en-US" sz="4000" dirty="0" smtClean="0"/>
              <a:t>Site value</a:t>
            </a:r>
          </a:p>
          <a:p>
            <a:pPr>
              <a:buNone/>
            </a:pPr>
            <a:r>
              <a:rPr lang="en-US" sz="3200" dirty="0" smtClean="0"/>
              <a:t>+ cost of improvements new</a:t>
            </a:r>
          </a:p>
          <a:p>
            <a:pPr>
              <a:buFontTx/>
              <a:buChar char="-"/>
            </a:pPr>
            <a:r>
              <a:rPr lang="en-US" sz="3200" dirty="0" smtClean="0"/>
              <a:t>Depreciated cost of the improvements</a:t>
            </a:r>
          </a:p>
          <a:p>
            <a:pPr>
              <a:buNone/>
            </a:pPr>
            <a:r>
              <a:rPr lang="en-US" sz="3200" dirty="0" smtClean="0"/>
              <a:t>= Value based on the cost approach</a:t>
            </a:r>
            <a:endParaRPr lang="en-US" sz="32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67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50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50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50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lstStyle/>
          <a:p>
            <a:pPr>
              <a:buNone/>
            </a:pPr>
            <a:r>
              <a:rPr lang="en-US" sz="3200" dirty="0" smtClean="0"/>
              <a:t>One method of determining depreciation:</a:t>
            </a:r>
          </a:p>
          <a:p>
            <a:pPr>
              <a:buNone/>
            </a:pPr>
            <a:r>
              <a:rPr lang="en-US" sz="2800" dirty="0" smtClean="0"/>
              <a:t>Effective age: 10 years</a:t>
            </a:r>
          </a:p>
          <a:p>
            <a:pPr>
              <a:buNone/>
            </a:pPr>
            <a:r>
              <a:rPr lang="en-US" sz="2800" dirty="0" smtClean="0"/>
              <a:t>Total economic life: 60 years</a:t>
            </a:r>
          </a:p>
          <a:p>
            <a:pPr>
              <a:buNone/>
            </a:pPr>
            <a:r>
              <a:rPr lang="en-US" sz="2800" dirty="0" smtClean="0"/>
              <a:t>10/60 = 16.6% depreciation</a:t>
            </a:r>
            <a:endParaRPr lang="en-US" sz="28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68</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50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50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50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lstStyle/>
          <a:p>
            <a:pPr algn="ctr">
              <a:buNone/>
            </a:pPr>
            <a:r>
              <a:rPr lang="en-US" sz="4400" dirty="0" smtClean="0"/>
              <a:t>What is site value?</a:t>
            </a:r>
          </a:p>
          <a:p>
            <a:pPr algn="ctr">
              <a:buNone/>
            </a:pPr>
            <a:r>
              <a:rPr lang="en-US" sz="2400" dirty="0"/>
              <a:t>The underlying value of the site with no improvements</a:t>
            </a:r>
          </a:p>
          <a:p>
            <a:pPr algn="ctr">
              <a:buNone/>
            </a:pPr>
            <a:endParaRPr lang="en-US"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69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7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75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3999" cy="6858000"/>
          </a:xfrm>
        </p:spPr>
        <p:txBody>
          <a:bodyPr anchor="ctr">
            <a:normAutofit/>
          </a:bodyPr>
          <a:lstStyle/>
          <a:p>
            <a:pPr algn="ctr">
              <a:buNone/>
            </a:pPr>
            <a:r>
              <a:rPr lang="en-US" sz="4000" dirty="0" smtClean="0"/>
              <a:t>What is a COMPARABLE?</a:t>
            </a:r>
            <a:endParaRPr lang="en-US" sz="40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lstStyle/>
          <a:p>
            <a:pPr>
              <a:buNone/>
            </a:pPr>
            <a:r>
              <a:rPr lang="en-US" sz="3200" dirty="0" smtClean="0"/>
              <a:t>How does an appraiser determine site value?</a:t>
            </a:r>
          </a:p>
          <a:p>
            <a:r>
              <a:rPr lang="en-US" sz="2000" dirty="0" smtClean="0"/>
              <a:t>Recent sales of vacant sites in the neighborhood</a:t>
            </a:r>
          </a:p>
          <a:p>
            <a:r>
              <a:rPr lang="en-US" sz="2000" dirty="0" smtClean="0"/>
              <a:t>Extraction method – separating the depreciated cost of the    improvements from the sales price</a:t>
            </a:r>
          </a:p>
          <a:p>
            <a:r>
              <a:rPr lang="en-US" sz="2000" dirty="0" smtClean="0"/>
              <a:t>Allocation method – ratio between the site value and the total value (historical data)</a:t>
            </a:r>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70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125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125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125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125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lstStyle/>
          <a:p>
            <a:pPr>
              <a:buNone/>
            </a:pPr>
            <a:r>
              <a:rPr lang="en-US" sz="3200" dirty="0" smtClean="0"/>
              <a:t>What is the income approach to value?</a:t>
            </a:r>
          </a:p>
          <a:p>
            <a:pPr>
              <a:buNone/>
            </a:pPr>
            <a:endParaRPr lang="en-US" dirty="0"/>
          </a:p>
          <a:p>
            <a:pPr marL="0" indent="0">
              <a:buNone/>
            </a:pPr>
            <a:r>
              <a:rPr lang="en-US" sz="2400" dirty="0" smtClean="0"/>
              <a:t>An appraiser determines the GRM (Gross Rent Multiplier)          for the area and applies the GRM to the current or market     rent for the subject to obtain a value based on the income approach</a:t>
            </a:r>
            <a:endParaRPr lang="en-US" sz="24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71</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100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lstStyle/>
          <a:p>
            <a:pPr>
              <a:buNone/>
            </a:pPr>
            <a:r>
              <a:rPr lang="en-US" sz="3600" dirty="0" smtClean="0"/>
              <a:t>What is a GRM, Gross Rent Multiplier?</a:t>
            </a:r>
          </a:p>
          <a:p>
            <a:pPr>
              <a:buNone/>
            </a:pPr>
            <a:endParaRPr lang="en-US" sz="3600" dirty="0"/>
          </a:p>
          <a:p>
            <a:pPr>
              <a:buNone/>
            </a:pPr>
            <a:r>
              <a:rPr lang="en-US" sz="2800" dirty="0" smtClean="0"/>
              <a:t>Selling price / gross rents = GRM</a:t>
            </a:r>
          </a:p>
          <a:p>
            <a:pPr>
              <a:buNone/>
            </a:pPr>
            <a:r>
              <a:rPr lang="en-US" sz="2800" dirty="0" smtClean="0"/>
              <a:t>GRM x gross rents = market value based on GRM</a:t>
            </a:r>
            <a:endParaRPr lang="en-US" sz="28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72</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50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50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ircle(in)">
                                      <p:cBhvr>
                                        <p:cTn id="1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3999" cy="6858000"/>
          </a:xfrm>
        </p:spPr>
        <p:txBody>
          <a:bodyPr anchor="ctr">
            <a:normAutofit/>
          </a:bodyPr>
          <a:lstStyle/>
          <a:p>
            <a:pPr algn="ctr">
              <a:buNone/>
            </a:pPr>
            <a:r>
              <a:rPr lang="en-US" sz="4400" dirty="0" smtClean="0"/>
              <a:t>Reconciliation – </a:t>
            </a:r>
          </a:p>
          <a:p>
            <a:pPr algn="ctr">
              <a:buNone/>
            </a:pPr>
            <a:r>
              <a:rPr lang="en-US" sz="4400" dirty="0" smtClean="0"/>
              <a:t>“Bringing it all together”</a:t>
            </a:r>
            <a:endParaRPr lang="en-US" sz="44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73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lstStyle/>
          <a:p>
            <a:pPr>
              <a:buNone/>
            </a:pPr>
            <a:r>
              <a:rPr lang="en-US" sz="4000" dirty="0" smtClean="0"/>
              <a:t>What is the best indicator of value?</a:t>
            </a:r>
          </a:p>
          <a:p>
            <a:pPr>
              <a:buNone/>
            </a:pPr>
            <a:endParaRPr lang="en-US" sz="4000" dirty="0"/>
          </a:p>
          <a:p>
            <a:pPr marL="0" indent="0">
              <a:buNone/>
            </a:pPr>
            <a:r>
              <a:rPr lang="en-US" sz="2800" dirty="0" smtClean="0"/>
              <a:t>Typically, for single-family homes, the sales  comparison approach is the best indicator of value because it reflects the actions of buyers and sellers     in the market</a:t>
            </a:r>
            <a:endParaRPr lang="en-US" sz="28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74</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200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200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normAutofit/>
          </a:bodyPr>
          <a:lstStyle/>
          <a:p>
            <a:pPr marL="0" indent="0">
              <a:buNone/>
            </a:pPr>
            <a:r>
              <a:rPr lang="en-US" sz="4000" dirty="0" smtClean="0"/>
              <a:t>The income approach to value is helpful in determining a value for income producing properties when there is sufficient data to determine and apply a GRM</a:t>
            </a:r>
            <a:endParaRPr lang="en-US" sz="40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75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normAutofit/>
          </a:bodyPr>
          <a:lstStyle/>
          <a:p>
            <a:pPr marL="0" indent="0">
              <a:buNone/>
            </a:pPr>
            <a:r>
              <a:rPr lang="en-US" sz="3200" dirty="0" smtClean="0"/>
              <a:t>The cost approach to value is not a good indicator of value for homes more than 10    years old because actual depreciation is  difficult to determine. However, the cost approach is used for newly constructed homes.</a:t>
            </a:r>
            <a:endParaRPr lang="en-US" sz="32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76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normAutofit/>
          </a:bodyPr>
          <a:lstStyle/>
          <a:p>
            <a:pPr marL="0" indent="0">
              <a:buNone/>
            </a:pPr>
            <a:r>
              <a:rPr lang="en-US" sz="3200" dirty="0" smtClean="0"/>
              <a:t>The appraiser determines which approach to value is the best indicator of value for the subject property.</a:t>
            </a:r>
          </a:p>
          <a:p>
            <a:pPr marL="0" indent="0">
              <a:buNone/>
            </a:pPr>
            <a:r>
              <a:rPr lang="en-US" sz="3200" dirty="0" smtClean="0"/>
              <a:t>The appraiser explains all adjustments, weighs the comparable sales and listings, considers    all data analyzed, and reconciles all    approaches to value used to determine an opinion of market value.</a:t>
            </a:r>
            <a:endParaRPr lang="en-US" sz="32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77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50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sz="4800" dirty="0" smtClean="0"/>
              <a:t>The opinion of value is:</a:t>
            </a:r>
          </a:p>
          <a:p>
            <a:pPr>
              <a:buNone/>
            </a:pPr>
            <a:r>
              <a:rPr lang="en-US" sz="3600" dirty="0" smtClean="0"/>
              <a:t>“As is”</a:t>
            </a:r>
          </a:p>
          <a:p>
            <a:pPr>
              <a:buNone/>
            </a:pPr>
            <a:r>
              <a:rPr lang="en-US" sz="3600" dirty="0" smtClean="0"/>
              <a:t>“As repaired”</a:t>
            </a:r>
          </a:p>
          <a:p>
            <a:pPr>
              <a:buNone/>
            </a:pPr>
            <a:r>
              <a:rPr lang="en-US" sz="3600" dirty="0" smtClean="0"/>
              <a:t>“Subject to completion”</a:t>
            </a:r>
          </a:p>
          <a:p>
            <a:pPr marL="0" indent="0">
              <a:buNone/>
            </a:pPr>
            <a:r>
              <a:rPr lang="en-US" sz="3600" dirty="0" smtClean="0"/>
              <a:t>“Subject to further inspections and the results of those inspections”</a:t>
            </a:r>
            <a:endParaRPr lang="en-US" sz="36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78</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50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50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50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500"/>
                                  </p:stCondLst>
                                  <p:childTnLst>
                                    <p:set>
                                      <p:cBhvr>
                                        <p:cTn id="78" dur="1" fill="hold">
                                          <p:stCondLst>
                                            <p:cond delay="0"/>
                                          </p:stCondLst>
                                        </p:cTn>
                                        <p:tgtEl>
                                          <p:spTgt spid="3">
                                            <p:txEl>
                                              <p:pRg st="4" end="4"/>
                                            </p:txEl>
                                          </p:spTgt>
                                        </p:tgtEl>
                                        <p:attrNameLst>
                                          <p:attrName>style.visibility</p:attrName>
                                        </p:attrNameLst>
                                      </p:cBhvr>
                                      <p:to>
                                        <p:strVal val="visible"/>
                                      </p:to>
                                    </p:set>
                                    <p:animEffect transition="in" filter="wipe(down)">
                                      <p:cBhvr>
                                        <p:cTn id="79" dur="580">
                                          <p:stCondLst>
                                            <p:cond delay="0"/>
                                          </p:stCondLst>
                                        </p:cTn>
                                        <p:tgtEl>
                                          <p:spTgt spid="3">
                                            <p:txEl>
                                              <p:pRg st="4" end="4"/>
                                            </p:txEl>
                                          </p:spTgt>
                                        </p:tgtEl>
                                      </p:cBhvr>
                                    </p:animEffect>
                                    <p:anim calcmode="lin" valueType="num">
                                      <p:cBhvr>
                                        <p:cTn id="80"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3">
                                            <p:txEl>
                                              <p:pRg st="4" end="4"/>
                                            </p:txEl>
                                          </p:spTgt>
                                        </p:tgtEl>
                                      </p:cBhvr>
                                      <p:to x="100000" y="60000"/>
                                    </p:animScale>
                                    <p:animScale>
                                      <p:cBhvr>
                                        <p:cTn id="86" dur="166" decel="50000">
                                          <p:stCondLst>
                                            <p:cond delay="676"/>
                                          </p:stCondLst>
                                        </p:cTn>
                                        <p:tgtEl>
                                          <p:spTgt spid="3">
                                            <p:txEl>
                                              <p:pRg st="4" end="4"/>
                                            </p:txEl>
                                          </p:spTgt>
                                        </p:tgtEl>
                                      </p:cBhvr>
                                      <p:to x="100000" y="100000"/>
                                    </p:animScale>
                                    <p:animScale>
                                      <p:cBhvr>
                                        <p:cTn id="87" dur="26">
                                          <p:stCondLst>
                                            <p:cond delay="1312"/>
                                          </p:stCondLst>
                                        </p:cTn>
                                        <p:tgtEl>
                                          <p:spTgt spid="3">
                                            <p:txEl>
                                              <p:pRg st="4" end="4"/>
                                            </p:txEl>
                                          </p:spTgt>
                                        </p:tgtEl>
                                      </p:cBhvr>
                                      <p:to x="100000" y="80000"/>
                                    </p:animScale>
                                    <p:animScale>
                                      <p:cBhvr>
                                        <p:cTn id="88" dur="166" decel="50000">
                                          <p:stCondLst>
                                            <p:cond delay="1338"/>
                                          </p:stCondLst>
                                        </p:cTn>
                                        <p:tgtEl>
                                          <p:spTgt spid="3">
                                            <p:txEl>
                                              <p:pRg st="4" end="4"/>
                                            </p:txEl>
                                          </p:spTgt>
                                        </p:tgtEl>
                                      </p:cBhvr>
                                      <p:to x="100000" y="100000"/>
                                    </p:animScale>
                                    <p:animScale>
                                      <p:cBhvr>
                                        <p:cTn id="89" dur="26">
                                          <p:stCondLst>
                                            <p:cond delay="1642"/>
                                          </p:stCondLst>
                                        </p:cTn>
                                        <p:tgtEl>
                                          <p:spTgt spid="3">
                                            <p:txEl>
                                              <p:pRg st="4" end="4"/>
                                            </p:txEl>
                                          </p:spTgt>
                                        </p:tgtEl>
                                      </p:cBhvr>
                                      <p:to x="100000" y="90000"/>
                                    </p:animScale>
                                    <p:animScale>
                                      <p:cBhvr>
                                        <p:cTn id="90" dur="166" decel="50000">
                                          <p:stCondLst>
                                            <p:cond delay="1668"/>
                                          </p:stCondLst>
                                        </p:cTn>
                                        <p:tgtEl>
                                          <p:spTgt spid="3">
                                            <p:txEl>
                                              <p:pRg st="4" end="4"/>
                                            </p:txEl>
                                          </p:spTgt>
                                        </p:tgtEl>
                                      </p:cBhvr>
                                      <p:to x="100000" y="100000"/>
                                    </p:animScale>
                                    <p:animScale>
                                      <p:cBhvr>
                                        <p:cTn id="91" dur="26">
                                          <p:stCondLst>
                                            <p:cond delay="1808"/>
                                          </p:stCondLst>
                                        </p:cTn>
                                        <p:tgtEl>
                                          <p:spTgt spid="3">
                                            <p:txEl>
                                              <p:pRg st="4" end="4"/>
                                            </p:txEl>
                                          </p:spTgt>
                                        </p:tgtEl>
                                      </p:cBhvr>
                                      <p:to x="100000" y="95000"/>
                                    </p:animScale>
                                    <p:animScale>
                                      <p:cBhvr>
                                        <p:cTn id="92"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normAutofit/>
          </a:bodyPr>
          <a:lstStyle/>
          <a:p>
            <a:pPr marL="0" indent="0">
              <a:buNone/>
            </a:pPr>
            <a:r>
              <a:rPr lang="en-US" sz="3200" dirty="0" smtClean="0"/>
              <a:t>The 1004MC (Market Conditions) form and      how it can be useful with your presentations  and contract negotiations</a:t>
            </a:r>
          </a:p>
          <a:p>
            <a:pPr>
              <a:buNone/>
            </a:pPr>
            <a:endParaRPr lang="en-US" sz="3200" dirty="0"/>
          </a:p>
          <a:p>
            <a:pPr marL="0" indent="0">
              <a:buNone/>
            </a:pPr>
            <a:r>
              <a:rPr lang="en-US" sz="3200" dirty="0" smtClean="0"/>
              <a:t>NOTE: Fannie Mae retired the 1004MC August 2018.</a:t>
            </a:r>
            <a:endParaRPr lang="en-US" sz="32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79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50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4525963"/>
          </a:xfrm>
        </p:spPr>
        <p:txBody>
          <a:bodyPr/>
          <a:lstStyle/>
          <a:p>
            <a:pPr>
              <a:buNone/>
            </a:pPr>
            <a:r>
              <a:rPr lang="en-US" sz="3600" dirty="0" smtClean="0"/>
              <a:t>A comparable is</a:t>
            </a:r>
          </a:p>
          <a:p>
            <a:r>
              <a:rPr lang="en-US" dirty="0" smtClean="0"/>
              <a:t>similar in size</a:t>
            </a:r>
          </a:p>
          <a:p>
            <a:r>
              <a:rPr lang="en-US" dirty="0" smtClean="0"/>
              <a:t>similar in quality</a:t>
            </a:r>
          </a:p>
          <a:p>
            <a:r>
              <a:rPr lang="en-US" dirty="0" smtClean="0"/>
              <a:t>similar in condition</a:t>
            </a:r>
          </a:p>
          <a:p>
            <a:r>
              <a:rPr lang="en-US" dirty="0" smtClean="0"/>
              <a:t>with similar amenities</a:t>
            </a:r>
          </a:p>
          <a:p>
            <a:r>
              <a:rPr lang="en-US" dirty="0" smtClean="0"/>
              <a:t>most proximate</a:t>
            </a:r>
          </a:p>
          <a:p>
            <a:r>
              <a:rPr lang="en-US" dirty="0" smtClean="0"/>
              <a:t>most recent</a:t>
            </a:r>
            <a:endParaRPr lang="en-US"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8</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1000"/>
                                  </p:stCondLst>
                                  <p:childTnLst>
                                    <p:set>
                                      <p:cBhvr>
                                        <p:cTn id="6" dur="1" fill="hold">
                                          <p:stCondLst>
                                            <p:cond delay="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1000"/>
                                  </p:stCondLst>
                                  <p:childTnLst>
                                    <p:set>
                                      <p:cBhvr>
                                        <p:cTn id="10" dur="1" fill="hold">
                                          <p:stCondLst>
                                            <p:cond delay="9"/>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1000"/>
                                  </p:stCondLst>
                                  <p:childTnLst>
                                    <p:set>
                                      <p:cBhvr>
                                        <p:cTn id="14" dur="1" fill="hold">
                                          <p:stCondLst>
                                            <p:cond delay="9"/>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1000"/>
                                  </p:stCondLst>
                                  <p:childTnLst>
                                    <p:set>
                                      <p:cBhvr>
                                        <p:cTn id="18" dur="1" fill="hold">
                                          <p:stCondLst>
                                            <p:cond delay="9"/>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1000"/>
                                  </p:stCondLst>
                                  <p:childTnLst>
                                    <p:set>
                                      <p:cBhvr>
                                        <p:cTn id="22" dur="1" fill="hold">
                                          <p:stCondLst>
                                            <p:cond delay="9"/>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1000"/>
                                  </p:stCondLst>
                                  <p:childTnLst>
                                    <p:set>
                                      <p:cBhvr>
                                        <p:cTn id="26" dur="1" fill="hold">
                                          <p:stCondLst>
                                            <p:cond delay="9"/>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1000"/>
                                  </p:stCondLst>
                                  <p:childTnLst>
                                    <p:set>
                                      <p:cBhvr>
                                        <p:cTn id="30" dur="1" fill="hold">
                                          <p:stCondLst>
                                            <p:cond delay="9"/>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lstStyle/>
          <a:p>
            <a:pPr algn="ctr">
              <a:buNone/>
            </a:pPr>
            <a:r>
              <a:rPr lang="en-US" sz="4000" dirty="0" smtClean="0"/>
              <a:t>Questions??</a:t>
            </a:r>
          </a:p>
          <a:p>
            <a:pPr algn="ctr">
              <a:buNone/>
            </a:pPr>
            <a:endParaRPr lang="en-US" dirty="0"/>
          </a:p>
          <a:p>
            <a:pPr algn="ctr">
              <a:buNone/>
            </a:pPr>
            <a:r>
              <a:rPr lang="en-US" sz="4000" dirty="0" smtClean="0"/>
              <a:t>Thank you for attending!</a:t>
            </a:r>
            <a:endParaRPr lang="en-US" sz="4000"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80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chor="ctr"/>
          <a:lstStyle/>
          <a:p>
            <a:pPr algn="ctr">
              <a:buNone/>
            </a:pPr>
            <a:r>
              <a:rPr lang="en-US" sz="4000" dirty="0" smtClean="0"/>
              <a:t>Similar to WHAT?</a:t>
            </a:r>
          </a:p>
          <a:p>
            <a:pPr>
              <a:buNone/>
            </a:pPr>
            <a:endParaRPr lang="en-US" dirty="0"/>
          </a:p>
          <a:p>
            <a:pPr>
              <a:buNone/>
            </a:pPr>
            <a:endParaRPr lang="en-US" dirty="0"/>
          </a:p>
        </p:txBody>
      </p:sp>
      <p:sp>
        <p:nvSpPr>
          <p:cNvPr id="2" name="Footer Placeholder 1"/>
          <p:cNvSpPr>
            <a:spLocks noGrp="1"/>
          </p:cNvSpPr>
          <p:nvPr>
            <p:ph type="ftr" sz="quarter" idx="11"/>
          </p:nvPr>
        </p:nvSpPr>
        <p:spPr/>
        <p:txBody>
          <a:bodyPr/>
          <a:lstStyle/>
          <a:p>
            <a:r>
              <a:rPr lang="en-US" smtClean="0"/>
              <a:t>Course Developer Rosalyn A. Bryant</a:t>
            </a:r>
            <a:endParaRPr lang="en-US" dirty="0"/>
          </a:p>
        </p:txBody>
      </p:sp>
      <p:sp>
        <p:nvSpPr>
          <p:cNvPr id="4" name="Slide Number Placeholder 3"/>
          <p:cNvSpPr>
            <a:spLocks noGrp="1"/>
          </p:cNvSpPr>
          <p:nvPr>
            <p:ph type="sldNum" sz="quarter" idx="12"/>
          </p:nvPr>
        </p:nvSpPr>
        <p:spPr/>
        <p:txBody>
          <a:bodyPr/>
          <a:lstStyle/>
          <a:p>
            <a:fld id="{0EB65393-ACFF-48E5-9CEA-8D25A602DC81}" type="slidenum">
              <a:rPr lang="en-US" smtClean="0"/>
              <a:pPr/>
              <a:t>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23659B44-6E34-4CE8-8F0D-387DA79968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2183</TotalTime>
  <Words>2383</Words>
  <Application>Microsoft Office PowerPoint</Application>
  <PresentationFormat>On-screen Show (4:3)</PresentationFormat>
  <Paragraphs>411</Paragraphs>
  <Slides>80</Slides>
  <Notes>2</Notes>
  <HiddenSlides>0</HiddenSlides>
  <MMClips>0</MMClips>
  <ScaleCrop>false</ScaleCrop>
  <HeadingPairs>
    <vt:vector size="4" baseType="variant">
      <vt:variant>
        <vt:lpstr>Theme</vt:lpstr>
      </vt:variant>
      <vt:variant>
        <vt:i4>1</vt:i4>
      </vt:variant>
      <vt:variant>
        <vt:lpstr>Slide Titles</vt:lpstr>
      </vt:variant>
      <vt:variant>
        <vt:i4>80</vt:i4>
      </vt:variant>
    </vt:vector>
  </HeadingPairs>
  <TitlesOfParts>
    <vt:vector size="81" baseType="lpstr">
      <vt:lpstr>Facet</vt:lpstr>
      <vt:lpstr>Preparing a CMA and Understanding the Appraisal Process _______________________________ Continuing Education </vt:lpstr>
      <vt:lpstr>PART ONE</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PART TWO</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Preparing a CMA and Understanding the Appraisal Process</dc:title>
  <dc:creator>Rosalyn</dc:creator>
  <cp:lastModifiedBy>Rosalyn</cp:lastModifiedBy>
  <cp:revision>61</cp:revision>
  <dcterms:created xsi:type="dcterms:W3CDTF">2018-09-14T18:56:30Z</dcterms:created>
  <dcterms:modified xsi:type="dcterms:W3CDTF">2019-01-24T21:31:13Z</dcterms:modified>
</cp:coreProperties>
</file>