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3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88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85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9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81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37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66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879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8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9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B4254-A91A-4970-A990-3BDD04FE6DC8}" type="datetimeFigureOut">
              <a:rPr lang="tr-TR" smtClean="0"/>
              <a:t>8.05.2025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CC3B2BA-64A6-4825-93B7-11D4F4950C3F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wordwall.net/resource/60501086/a1-mein-alltag-2" TargetMode="External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10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jpeg" /><Relationship Id="rId5" Type="http://schemas.openxmlformats.org/officeDocument/2006/relationships/image" Target="../media/image8.jpg" /><Relationship Id="rId4" Type="http://schemas.openxmlformats.org/officeDocument/2006/relationships/image" Target="../media/image7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5" Type="http://schemas.openxmlformats.org/officeDocument/2006/relationships/image" Target="../media/image12.jpg" /><Relationship Id="rId4" Type="http://schemas.openxmlformats.org/officeDocument/2006/relationships/image" Target="../media/image11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3829B3-A72F-D751-3608-415E89F85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02081"/>
            <a:ext cx="3001311" cy="30101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8000" b="1" dirty="0"/>
              <a:t> </a:t>
            </a:r>
            <a:r>
              <a:rPr lang="tr-TR" sz="8000" b="1" dirty="0" err="1"/>
              <a:t>Meın</a:t>
            </a:r>
            <a:r>
              <a:rPr lang="tr-TR" sz="8800" b="1" dirty="0"/>
              <a:t> </a:t>
            </a:r>
            <a:r>
              <a:rPr lang="tr-TR" sz="8800" b="1" dirty="0" err="1"/>
              <a:t>Tag</a:t>
            </a:r>
            <a:endParaRPr lang="tr-TR" sz="88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everal pictures of children daily routine&#10;&#10;Description automatically generated">
            <a:extLst>
              <a:ext uri="{FF2B5EF4-FFF2-40B4-BE49-F238E27FC236}">
                <a16:creationId xmlns:a16="http://schemas.microsoft.com/office/drawing/2014/main" id="{3E757E2B-F92E-E7CB-6175-2E2F82A61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336" y="983184"/>
            <a:ext cx="52482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69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2948-7985-9B17-3E01-697FA1957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5" y="804519"/>
            <a:ext cx="10711542" cy="1049235"/>
          </a:xfrm>
        </p:spPr>
        <p:txBody>
          <a:bodyPr>
            <a:normAutofit/>
          </a:bodyPr>
          <a:lstStyle/>
          <a:p>
            <a:r>
              <a:rPr lang="tr-TR" b="1" cap="none" dirty="0"/>
              <a:t>D. </a:t>
            </a:r>
            <a:r>
              <a:rPr lang="tr-TR" b="1" cap="none" dirty="0" err="1"/>
              <a:t>Jetzt</a:t>
            </a:r>
            <a:r>
              <a:rPr lang="tr-TR" b="1" cap="none" dirty="0"/>
              <a:t> </a:t>
            </a:r>
            <a:r>
              <a:rPr lang="tr-TR" b="1" cap="none" dirty="0" err="1"/>
              <a:t>macht</a:t>
            </a:r>
            <a:r>
              <a:rPr lang="tr-TR" b="1" cap="none" dirty="0"/>
              <a:t> </a:t>
            </a:r>
            <a:r>
              <a:rPr lang="tr-TR" b="1" cap="none" dirty="0" err="1"/>
              <a:t>eine</a:t>
            </a:r>
            <a:r>
              <a:rPr lang="tr-TR" b="1" cap="none" dirty="0"/>
              <a:t> </a:t>
            </a:r>
            <a:r>
              <a:rPr lang="tr-TR" b="1" cap="none" dirty="0" err="1"/>
              <a:t>Klassenparty</a:t>
            </a:r>
            <a:r>
              <a:rPr lang="tr-TR" b="1" cap="none" dirty="0"/>
              <a:t> im </a:t>
            </a:r>
            <a:r>
              <a:rPr lang="tr-TR" b="1" cap="none" dirty="0" err="1"/>
              <a:t>Deutschkurs</a:t>
            </a:r>
            <a:r>
              <a:rPr lang="tr-TR" b="1" cap="none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5E223-5F69-BE10-75BA-BF1132090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3450613"/>
          </a:xfrm>
        </p:spPr>
        <p:txBody>
          <a:bodyPr>
            <a:normAutofit/>
          </a:bodyPr>
          <a:lstStyle/>
          <a:p>
            <a:r>
              <a:rPr lang="tr-TR" sz="2400" dirty="0" err="1"/>
              <a:t>Geht</a:t>
            </a:r>
            <a:r>
              <a:rPr lang="tr-TR" sz="2400" dirty="0"/>
              <a:t> in der </a:t>
            </a:r>
            <a:r>
              <a:rPr lang="tr-TR" sz="2400" dirty="0" err="1"/>
              <a:t>Klasse</a:t>
            </a:r>
            <a:r>
              <a:rPr lang="tr-TR" sz="2400" dirty="0"/>
              <a:t> </a:t>
            </a:r>
            <a:r>
              <a:rPr lang="tr-TR" sz="2400" dirty="0" err="1"/>
              <a:t>spazieren</a:t>
            </a:r>
            <a:r>
              <a:rPr lang="tr-TR" sz="2400" dirty="0"/>
              <a:t> </a:t>
            </a:r>
            <a:r>
              <a:rPr lang="tr-TR" sz="2400" dirty="0" err="1"/>
              <a:t>und</a:t>
            </a:r>
            <a:r>
              <a:rPr lang="tr-TR" sz="2400" dirty="0"/>
              <a:t> </a:t>
            </a:r>
            <a:r>
              <a:rPr lang="tr-TR" sz="2400" dirty="0" err="1"/>
              <a:t>sprecht</a:t>
            </a:r>
            <a:r>
              <a:rPr lang="tr-TR" sz="2400" dirty="0"/>
              <a:t> mit </a:t>
            </a:r>
            <a:r>
              <a:rPr lang="tr-TR" sz="2400" dirty="0" err="1"/>
              <a:t>Freunden</a:t>
            </a:r>
            <a:r>
              <a:rPr lang="tr-TR" sz="2400" dirty="0"/>
              <a:t> </a:t>
            </a:r>
            <a:r>
              <a:rPr lang="tr-TR" sz="2400" dirty="0" err="1"/>
              <a:t>über</a:t>
            </a:r>
            <a:r>
              <a:rPr lang="tr-TR" sz="2400" dirty="0"/>
              <a:t> </a:t>
            </a:r>
            <a:r>
              <a:rPr lang="tr-TR" sz="2400" dirty="0" err="1"/>
              <a:t>euren</a:t>
            </a:r>
            <a:r>
              <a:rPr lang="tr-TR" sz="2400" dirty="0"/>
              <a:t> </a:t>
            </a:r>
            <a:r>
              <a:rPr lang="tr-TR" sz="2400" dirty="0" err="1"/>
              <a:t>Alltag</a:t>
            </a:r>
            <a:r>
              <a:rPr lang="tr-TR" sz="2400" dirty="0"/>
              <a:t>!</a:t>
            </a:r>
          </a:p>
        </p:txBody>
      </p:sp>
      <p:pic>
        <p:nvPicPr>
          <p:cNvPr id="7170" name="Picture 2" descr="mingling activity için resim sonucu">
            <a:extLst>
              <a:ext uri="{FF2B5EF4-FFF2-40B4-BE49-F238E27FC236}">
                <a16:creationId xmlns:a16="http://schemas.microsoft.com/office/drawing/2014/main" id="{140B2F4D-9B67-1AC0-C0F0-9550053E8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785" y="2776264"/>
            <a:ext cx="6150429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4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57F3-3D80-6C21-40D1-0E879CC6C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804519"/>
            <a:ext cx="10722429" cy="1049235"/>
          </a:xfrm>
        </p:spPr>
        <p:txBody>
          <a:bodyPr/>
          <a:lstStyle/>
          <a:p>
            <a:r>
              <a:rPr lang="tr-TR" b="1" cap="none" dirty="0" err="1"/>
              <a:t>E.Schreibt</a:t>
            </a:r>
            <a:r>
              <a:rPr lang="tr-TR" b="1" cap="none" dirty="0"/>
              <a:t> </a:t>
            </a:r>
            <a:r>
              <a:rPr lang="tr-TR" b="1" cap="none" dirty="0" err="1"/>
              <a:t>diese</a:t>
            </a:r>
            <a:r>
              <a:rPr lang="tr-TR" b="1" cap="none" dirty="0"/>
              <a:t> </a:t>
            </a:r>
            <a:r>
              <a:rPr lang="tr-TR" b="1" cap="none" dirty="0" err="1"/>
              <a:t>Anweisung</a:t>
            </a:r>
            <a:r>
              <a:rPr lang="tr-TR" b="1" cap="none" dirty="0"/>
              <a:t> an </a:t>
            </a:r>
            <a:r>
              <a:rPr lang="tr-TR" b="1" cap="none" dirty="0" err="1"/>
              <a:t>ChatGPT</a:t>
            </a:r>
            <a:r>
              <a:rPr lang="tr-TR" b="1" cap="none" dirty="0"/>
              <a:t> </a:t>
            </a:r>
            <a:r>
              <a:rPr lang="tr-TR" b="1" cap="none" dirty="0" err="1"/>
              <a:t>und</a:t>
            </a:r>
            <a:r>
              <a:rPr lang="tr-TR" b="1" cap="none" dirty="0"/>
              <a:t> </a:t>
            </a:r>
            <a:r>
              <a:rPr lang="tr-TR" b="1" cap="none" dirty="0" err="1"/>
              <a:t>führt</a:t>
            </a:r>
            <a:r>
              <a:rPr lang="tr-TR" b="1" cap="none" dirty="0"/>
              <a:t> </a:t>
            </a:r>
            <a:r>
              <a:rPr lang="tr-TR" b="1" cap="none" dirty="0" err="1"/>
              <a:t>einen</a:t>
            </a:r>
            <a:r>
              <a:rPr lang="tr-TR" b="1" cap="none" dirty="0"/>
              <a:t> </a:t>
            </a:r>
            <a:r>
              <a:rPr lang="tr-TR" b="1" cap="none" dirty="0" err="1"/>
              <a:t>Dialog</a:t>
            </a:r>
            <a:r>
              <a:rPr lang="tr-TR" b="1" cap="none" dirty="0"/>
              <a:t> mit </a:t>
            </a:r>
            <a:r>
              <a:rPr lang="tr-TR" b="1" cap="none" dirty="0" err="1"/>
              <a:t>ihm</a:t>
            </a:r>
            <a:r>
              <a:rPr lang="tr-TR" b="1" cap="none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274BA-CE07-427C-701F-C8EE1C5D5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sz="2400" dirty="0">
                <a:latin typeface="+mj-lt"/>
              </a:rPr>
              <a:t>1. </a:t>
            </a:r>
            <a:r>
              <a:rPr lang="de-DE" sz="2400" dirty="0">
                <a:latin typeface="+mj-lt"/>
              </a:rPr>
              <a:t>Lass uns ein Rollenspiel über das Thema ''</a:t>
            </a:r>
            <a:r>
              <a:rPr lang="de-DE" sz="2400" b="1" i="1" dirty="0">
                <a:latin typeface="+mj-lt"/>
              </a:rPr>
              <a:t>'mein Tag </a:t>
            </a:r>
            <a:r>
              <a:rPr lang="de-DE" sz="2400" dirty="0">
                <a:latin typeface="+mj-lt"/>
              </a:rPr>
              <a:t>im Niveau A1 mit </a:t>
            </a:r>
            <a:r>
              <a:rPr lang="tr-TR" sz="2400" dirty="0">
                <a:latin typeface="+mj-lt"/>
              </a:rPr>
              <a:t>der </a:t>
            </a:r>
            <a:r>
              <a:rPr lang="tr-TR" sz="2400" dirty="0" err="1">
                <a:latin typeface="+mj-lt"/>
              </a:rPr>
              <a:t>Zeitform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Pr</a:t>
            </a:r>
            <a:r>
              <a:rPr lang="tr-TR" sz="2400" i="0" dirty="0" err="1">
                <a:effectLst/>
                <a:latin typeface="+mj-lt"/>
              </a:rPr>
              <a:t>äsens</a:t>
            </a:r>
            <a:r>
              <a:rPr lang="de-DE" sz="2400" dirty="0">
                <a:latin typeface="+mj-lt"/>
              </a:rPr>
              <a:t> machen. Du bist mein Kursfreund. Bleib in der Rolle. Warte auf mein Input. </a:t>
            </a:r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2.</a:t>
            </a:r>
            <a:r>
              <a:rPr lang="de-DE" sz="2400" dirty="0">
                <a:latin typeface="+mj-lt"/>
              </a:rPr>
              <a:t>Bewerte den Dialog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fast</a:t>
            </a:r>
            <a:r>
              <a:rPr lang="de-DE" sz="2400" dirty="0">
                <a:latin typeface="+mj-lt"/>
              </a:rPr>
              <a:t> nach 10 Fragen am Ende.</a:t>
            </a:r>
            <a:endParaRPr lang="tr-TR" sz="2400" dirty="0">
              <a:latin typeface="+mj-lt"/>
            </a:endParaRPr>
          </a:p>
          <a:p>
            <a:r>
              <a:rPr lang="tr-TR" sz="2400" dirty="0">
                <a:latin typeface="+mj-lt"/>
              </a:rPr>
              <a:t>3.Notiert </a:t>
            </a:r>
            <a:r>
              <a:rPr lang="tr-TR" sz="2400" dirty="0" err="1">
                <a:latin typeface="+mj-lt"/>
              </a:rPr>
              <a:t>eure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Dialoge</a:t>
            </a:r>
            <a:r>
              <a:rPr lang="tr-TR" sz="2400" dirty="0">
                <a:latin typeface="+mj-lt"/>
              </a:rPr>
              <a:t> im </a:t>
            </a:r>
            <a:r>
              <a:rPr lang="tr-TR" sz="2400" dirty="0" err="1">
                <a:latin typeface="+mj-lt"/>
              </a:rPr>
              <a:t>Heft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und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bringt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sie</a:t>
            </a:r>
            <a:r>
              <a:rPr lang="tr-TR" sz="2400" dirty="0">
                <a:latin typeface="+mj-lt"/>
              </a:rPr>
              <a:t> in </a:t>
            </a:r>
            <a:r>
              <a:rPr lang="tr-TR" sz="2400" dirty="0" err="1">
                <a:latin typeface="+mj-lt"/>
              </a:rPr>
              <a:t>die</a:t>
            </a:r>
            <a:r>
              <a:rPr lang="tr-TR" sz="2400" dirty="0">
                <a:latin typeface="+mj-lt"/>
              </a:rPr>
              <a:t> </a:t>
            </a:r>
            <a:r>
              <a:rPr lang="tr-TR" sz="2400" dirty="0" err="1">
                <a:latin typeface="+mj-lt"/>
              </a:rPr>
              <a:t>Klasse</a:t>
            </a:r>
            <a:r>
              <a:rPr lang="tr-TR" sz="2400" dirty="0">
                <a:latin typeface="+mj-lt"/>
              </a:rPr>
              <a:t>.</a:t>
            </a:r>
          </a:p>
        </p:txBody>
      </p:sp>
      <p:pic>
        <p:nvPicPr>
          <p:cNvPr id="4" name="Picture 3" descr="Chat-GPT Prompts For Email Marketing | VR Blog">
            <a:extLst>
              <a:ext uri="{FF2B5EF4-FFF2-40B4-BE49-F238E27FC236}">
                <a16:creationId xmlns:a16="http://schemas.microsoft.com/office/drawing/2014/main" id="{4B8CB45E-4485-4FDF-A5BF-C2659A108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9" r="17783"/>
          <a:stretch/>
        </p:blipFill>
        <p:spPr bwMode="auto">
          <a:xfrm>
            <a:off x="9797143" y="3897085"/>
            <a:ext cx="1709057" cy="1317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9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0" name="Rectangle 8219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8222" name="Picture 8221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24" name="Straight Connector 8223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6" name="Straight Connector 8225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28" name="Rectangle 8227">
            <a:extLst>
              <a:ext uri="{FF2B5EF4-FFF2-40B4-BE49-F238E27FC236}">
                <a16:creationId xmlns:a16="http://schemas.microsoft.com/office/drawing/2014/main" id="{279E1FA4-890B-4B99-B1AD-AA4B78666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0" name="Rectangle 8229">
            <a:extLst>
              <a:ext uri="{FF2B5EF4-FFF2-40B4-BE49-F238E27FC236}">
                <a16:creationId xmlns:a16="http://schemas.microsoft.com/office/drawing/2014/main" id="{BBEE58B7-C53C-4E7B-A78E-2C44E3E0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8232" name="Group 8231">
            <a:extLst>
              <a:ext uri="{FF2B5EF4-FFF2-40B4-BE49-F238E27FC236}">
                <a16:creationId xmlns:a16="http://schemas.microsoft.com/office/drawing/2014/main" id="{B4BA1F0E-270C-4AB7-809E-DBD5AB89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64906" y="323838"/>
            <a:ext cx="8661501" cy="3652791"/>
            <a:chOff x="7773058" y="600024"/>
            <a:chExt cx="3630912" cy="5222486"/>
          </a:xfrm>
        </p:grpSpPr>
        <p:sp>
          <p:nvSpPr>
            <p:cNvPr id="8233" name="Rectangle 8232">
              <a:extLst>
                <a:ext uri="{FF2B5EF4-FFF2-40B4-BE49-F238E27FC236}">
                  <a16:creationId xmlns:a16="http://schemas.microsoft.com/office/drawing/2014/main" id="{F753DA19-3231-4BF9-80B9-6200D2367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3058" y="600024"/>
              <a:ext cx="3630912" cy="5222486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4" name="Rectangle 8233">
              <a:extLst>
                <a:ext uri="{FF2B5EF4-FFF2-40B4-BE49-F238E27FC236}">
                  <a16:creationId xmlns:a16="http://schemas.microsoft.com/office/drawing/2014/main" id="{241F8506-51A0-4CD0-889F-826E9E678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04482" y="1062693"/>
              <a:ext cx="3367301" cy="4292341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6" name="Rectangle 8235">
            <a:extLst>
              <a:ext uri="{FF2B5EF4-FFF2-40B4-BE49-F238E27FC236}">
                <a16:creationId xmlns:a16="http://schemas.microsoft.com/office/drawing/2014/main" id="{29BCA0E2-0826-4688-8066-477F24371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44322" y="822145"/>
            <a:ext cx="7702878" cy="266292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 descr="Gülen surat bilgisayar simgeler, gülen, çeşitli, yüz, gülen png | PNGWing">
            <a:extLst>
              <a:ext uri="{FF2B5EF4-FFF2-40B4-BE49-F238E27FC236}">
                <a16:creationId xmlns:a16="http://schemas.microsoft.com/office/drawing/2014/main" id="{6FBB3742-4A9A-2B4F-B99C-950888D44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821" y="963739"/>
            <a:ext cx="2369223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ielen Dank für Ihre Aufmerksamkeit için resim sonucu. Boyutu: 145 x 100. Kaynak: stock.adobe.com">
            <a:extLst>
              <a:ext uri="{FF2B5EF4-FFF2-40B4-BE49-F238E27FC236}">
                <a16:creationId xmlns:a16="http://schemas.microsoft.com/office/drawing/2014/main" id="{035C54B7-DBBA-11C8-497A-71E1985B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8346" y="940979"/>
            <a:ext cx="3427475" cy="236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38" name="Straight Connector 8237">
            <a:extLst>
              <a:ext uri="{FF2B5EF4-FFF2-40B4-BE49-F238E27FC236}">
                <a16:creationId xmlns:a16="http://schemas.microsoft.com/office/drawing/2014/main" id="{4C3F4B1E-3EAB-415B-825A-464AAF1D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240" name="Picture 8239">
            <a:extLst>
              <a:ext uri="{FF2B5EF4-FFF2-40B4-BE49-F238E27FC236}">
                <a16:creationId xmlns:a16="http://schemas.microsoft.com/office/drawing/2014/main" id="{6B708961-E777-4956-A983-78A4F532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42" name="Straight Connector 8241">
            <a:extLst>
              <a:ext uri="{FF2B5EF4-FFF2-40B4-BE49-F238E27FC236}">
                <a16:creationId xmlns:a16="http://schemas.microsoft.com/office/drawing/2014/main" id="{59D3B50E-372C-47D8-BC90-104318AD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8B0B17-937A-084B-5E72-CE9BE7AA85DE}"/>
              </a:ext>
            </a:extLst>
          </p:cNvPr>
          <p:cNvSpPr txBox="1"/>
          <p:nvPr/>
        </p:nvSpPr>
        <p:spPr>
          <a:xfrm>
            <a:off x="3439886" y="5268686"/>
            <a:ext cx="5573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134144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D979A-49FB-F723-2ECF-09E8700B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300" b="1" dirty="0"/>
              <a:t>                    </a:t>
            </a:r>
            <a:r>
              <a:rPr lang="tr-TR" sz="3300" b="1" cap="none" dirty="0" err="1"/>
              <a:t>Was</a:t>
            </a:r>
            <a:r>
              <a:rPr lang="tr-TR" sz="3300" b="1" cap="none" dirty="0"/>
              <a:t> </a:t>
            </a:r>
            <a:r>
              <a:rPr lang="tr-TR" sz="3300" b="1" cap="none" dirty="0" err="1"/>
              <a:t>machst</a:t>
            </a:r>
            <a:r>
              <a:rPr lang="tr-TR" sz="3300" b="1" cap="none" dirty="0"/>
              <a:t> </a:t>
            </a:r>
            <a:r>
              <a:rPr lang="tr-TR" sz="3300" b="1" cap="none" dirty="0" err="1"/>
              <a:t>du</a:t>
            </a:r>
            <a:r>
              <a:rPr lang="tr-TR" sz="3300" b="1" cap="none" dirty="0"/>
              <a:t> </a:t>
            </a:r>
            <a:r>
              <a:rPr lang="tr-TR" sz="3300" b="1" cap="none" dirty="0" err="1"/>
              <a:t>jeden</a:t>
            </a:r>
            <a:r>
              <a:rPr lang="tr-TR" sz="3300" b="1" cap="none" dirty="0"/>
              <a:t> </a:t>
            </a:r>
            <a:r>
              <a:rPr lang="tr-TR" sz="3300" b="1" cap="none" dirty="0" err="1"/>
              <a:t>Tag</a:t>
            </a:r>
            <a:r>
              <a:rPr lang="tr-TR" sz="3300" b="1" cap="none" dirty="0"/>
              <a:t>?</a:t>
            </a:r>
            <a:endParaRPr lang="tr-TR" sz="3300" b="1" dirty="0"/>
          </a:p>
        </p:txBody>
      </p:sp>
      <p:pic>
        <p:nvPicPr>
          <p:cNvPr id="5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B9DD638-AA45-727E-7F90-D65ECF870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11" y="1853754"/>
            <a:ext cx="3402454" cy="3449638"/>
          </a:xfrm>
        </p:spPr>
      </p:pic>
      <p:pic>
        <p:nvPicPr>
          <p:cNvPr id="4" name="Picture 3" descr="A logo with a colorful design&#10;&#10;Description automatically generated with medium confidence">
            <a:extLst>
              <a:ext uri="{FF2B5EF4-FFF2-40B4-BE49-F238E27FC236}">
                <a16:creationId xmlns:a16="http://schemas.microsoft.com/office/drawing/2014/main" id="{D994AFEA-EAB2-107C-2E37-8730B34B5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641889"/>
            <a:ext cx="1975691" cy="1873367"/>
          </a:xfrm>
          <a:prstGeom prst="rect">
            <a:avLst/>
          </a:prstGeom>
        </p:spPr>
      </p:pic>
      <p:pic>
        <p:nvPicPr>
          <p:cNvPr id="7" name="Picture 6" descr="A close up of a word&#10;&#10;Description automatically generated">
            <a:extLst>
              <a:ext uri="{FF2B5EF4-FFF2-40B4-BE49-F238E27FC236}">
                <a16:creationId xmlns:a16="http://schemas.microsoft.com/office/drawing/2014/main" id="{1C114FAA-6091-C0AE-4EE7-2E870FBC3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711" y="5596258"/>
            <a:ext cx="3314870" cy="457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B3F205-EB25-F71F-03B3-348A3A49BA71}"/>
              </a:ext>
            </a:extLst>
          </p:cNvPr>
          <p:cNvSpPr txBox="1"/>
          <p:nvPr/>
        </p:nvSpPr>
        <p:spPr>
          <a:xfrm>
            <a:off x="2963636" y="5226926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https://wordwall.net/resource/60501086/a1-mein-alltag-2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33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7ABCFA2-55B0-438C-A39A-637FFC624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D2C934-710E-4E0E-9ED4-03F07E019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8B11B-4F06-4A27-BCFF-1C7929437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7627" y="337598"/>
            <a:ext cx="5005002" cy="93708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tr-TR" sz="3300" cap="none" dirty="0"/>
              <a:t>   </a:t>
            </a:r>
            <a:r>
              <a:rPr lang="en-US" sz="3300" b="1" cap="none" dirty="0"/>
              <a:t>Or</a:t>
            </a:r>
            <a:r>
              <a:rPr lang="tr-TR" sz="3300" b="1" cap="none" dirty="0"/>
              <a:t>d</a:t>
            </a:r>
            <a:r>
              <a:rPr lang="en-US" sz="3300" b="1" cap="none" dirty="0"/>
              <a:t>ne</a:t>
            </a:r>
            <a:r>
              <a:rPr lang="tr-TR" sz="3300" b="1" cap="none" dirty="0"/>
              <a:t>t</a:t>
            </a:r>
            <a:r>
              <a:rPr lang="en-US" sz="3300" b="1" cap="none" dirty="0"/>
              <a:t> </a:t>
            </a:r>
            <a:r>
              <a:rPr lang="tr-TR" sz="3300" b="1" cap="none" dirty="0"/>
              <a:t>d</a:t>
            </a:r>
            <a:r>
              <a:rPr lang="en-US" sz="3300" b="1" cap="none" dirty="0" err="1"/>
              <a:t>ie</a:t>
            </a:r>
            <a:r>
              <a:rPr lang="en-US" sz="3300" b="1" cap="none" dirty="0"/>
              <a:t> Bilder </a:t>
            </a:r>
            <a:r>
              <a:rPr lang="tr-TR" sz="3300" b="1" cap="none" dirty="0"/>
              <a:t>z</a:t>
            </a:r>
            <a:r>
              <a:rPr lang="en-US" sz="3300" b="1" cap="none" dirty="0"/>
              <a:t>u!</a:t>
            </a:r>
            <a:endParaRPr lang="en-US" sz="33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AD0F4F3-8F5C-421F-9FC1-DB3ED0BF6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75EED97-A5C9-9AAC-1B95-4903F0964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432" y="2065949"/>
            <a:ext cx="3692411" cy="291700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A40572-62E5-460B-AD24-B6628527A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1D872D4-D7E5-4CD8-9DAC-2BC612F08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pouring a drink into a glass pitcher&#10;&#10;Description automatically generated">
            <a:extLst>
              <a:ext uri="{FF2B5EF4-FFF2-40B4-BE49-F238E27FC236}">
                <a16:creationId xmlns:a16="http://schemas.microsoft.com/office/drawing/2014/main" id="{3FC13272-C177-17A8-5668-034F2E8CE2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4" y="3524451"/>
            <a:ext cx="3300611" cy="2238375"/>
          </a:xfrm>
          <a:prstGeom prst="rect">
            <a:avLst/>
          </a:prstGeom>
        </p:spPr>
      </p:pic>
      <p:pic>
        <p:nvPicPr>
          <p:cNvPr id="7" name="Picture 6" descr="A person yawning in bed with an alarm clock&#10;&#10;Description automatically generated">
            <a:extLst>
              <a:ext uri="{FF2B5EF4-FFF2-40B4-BE49-F238E27FC236}">
                <a16:creationId xmlns:a16="http://schemas.microsoft.com/office/drawing/2014/main" id="{97B0822C-B1FE-FF04-00DB-57DFC0767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1" y="309786"/>
            <a:ext cx="3314700" cy="2204927"/>
          </a:xfrm>
          <a:prstGeom prst="rect">
            <a:avLst/>
          </a:prstGeom>
        </p:spPr>
      </p:pic>
      <p:pic>
        <p:nvPicPr>
          <p:cNvPr id="2050" name="Picture 2" descr="yemek yiyen lise öğrenci için resim sonucu">
            <a:extLst>
              <a:ext uri="{FF2B5EF4-FFF2-40B4-BE49-F238E27FC236}">
                <a16:creationId xmlns:a16="http://schemas.microsoft.com/office/drawing/2014/main" id="{8EF5DEAA-03D4-50B1-58D0-7591407F8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087" y="3206753"/>
            <a:ext cx="3096009" cy="252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kula giden lise öğrencisi görseli için resim sonucu">
            <a:extLst>
              <a:ext uri="{FF2B5EF4-FFF2-40B4-BE49-F238E27FC236}">
                <a16:creationId xmlns:a16="http://schemas.microsoft.com/office/drawing/2014/main" id="{5C0D53DB-79DE-7BE4-C050-94154876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686" y="309786"/>
            <a:ext cx="2870812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24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93C2A-3969-5FA8-B123-39889F3E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180" y="860076"/>
            <a:ext cx="9603275" cy="1049235"/>
          </a:xfrm>
        </p:spPr>
        <p:txBody>
          <a:bodyPr/>
          <a:lstStyle/>
          <a:p>
            <a:r>
              <a:rPr lang="tr-TR" dirty="0"/>
              <a:t>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CF921-A2CB-655E-6C33-4DB31C8E1E01}"/>
              </a:ext>
            </a:extLst>
          </p:cNvPr>
          <p:cNvSpPr txBox="1"/>
          <p:nvPr/>
        </p:nvSpPr>
        <p:spPr>
          <a:xfrm>
            <a:off x="1230086" y="678043"/>
            <a:ext cx="95117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300" b="1" i="0" dirty="0">
                <a:effectLst/>
                <a:latin typeface="Gill Sans MT" panose="020B0502020104020203" pitchFamily="34" charset="0"/>
              </a:rPr>
              <a:t>   </a:t>
            </a:r>
            <a:r>
              <a:rPr lang="tr-TR" sz="3300" b="1" i="0" dirty="0" err="1">
                <a:effectLst/>
                <a:latin typeface="Gill Sans MT" panose="020B0502020104020203" pitchFamily="34" charset="0"/>
              </a:rPr>
              <a:t>Hört</a:t>
            </a:r>
            <a:r>
              <a:rPr lang="tr-TR" sz="33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tr-TR" sz="3300" b="1" i="0" dirty="0" err="1">
                <a:effectLst/>
                <a:latin typeface="Gill Sans MT" panose="020B0502020104020203" pitchFamily="34" charset="0"/>
              </a:rPr>
              <a:t>das</a:t>
            </a:r>
            <a:r>
              <a:rPr lang="tr-TR" sz="33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tr-TR" sz="3300" b="1" i="0" dirty="0" err="1">
                <a:effectLst/>
                <a:latin typeface="Gill Sans MT" panose="020B0502020104020203" pitchFamily="34" charset="0"/>
              </a:rPr>
              <a:t>Gespräch</a:t>
            </a:r>
            <a:r>
              <a:rPr lang="tr-TR" sz="33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tr-TR" sz="3300" b="1" i="0" dirty="0" err="1">
                <a:effectLst/>
                <a:latin typeface="Gill Sans MT" panose="020B0502020104020203" pitchFamily="34" charset="0"/>
              </a:rPr>
              <a:t>und</a:t>
            </a:r>
            <a:r>
              <a:rPr lang="tr-TR" sz="33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tr-TR" sz="3300" b="1" i="0" dirty="0" err="1">
                <a:effectLst/>
                <a:latin typeface="Gill Sans MT" panose="020B0502020104020203" pitchFamily="34" charset="0"/>
              </a:rPr>
              <a:t>macht</a:t>
            </a:r>
            <a:r>
              <a:rPr lang="tr-TR" sz="33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tr-TR" sz="3300" b="1" i="0" dirty="0" err="1">
                <a:effectLst/>
                <a:latin typeface="Gill Sans MT" panose="020B0502020104020203" pitchFamily="34" charset="0"/>
              </a:rPr>
              <a:t>die</a:t>
            </a:r>
            <a:r>
              <a:rPr lang="tr-TR" sz="3300" b="1" i="0" dirty="0">
                <a:effectLst/>
                <a:latin typeface="Gill Sans MT" panose="020B0502020104020203" pitchFamily="34" charset="0"/>
              </a:rPr>
              <a:t> </a:t>
            </a:r>
            <a:r>
              <a:rPr lang="tr-TR" sz="3300" b="1" dirty="0" err="1">
                <a:latin typeface="Gill Sans MT" panose="020B0502020104020203" pitchFamily="34" charset="0"/>
              </a:rPr>
              <a:t>Ü</a:t>
            </a:r>
            <a:r>
              <a:rPr lang="tr-TR" sz="3300" b="1" i="0" dirty="0" err="1">
                <a:effectLst/>
                <a:latin typeface="Gill Sans MT" panose="020B0502020104020203" pitchFamily="34" charset="0"/>
              </a:rPr>
              <a:t>bungen</a:t>
            </a:r>
            <a:r>
              <a:rPr lang="tr-TR" sz="3300" b="1" i="0" dirty="0">
                <a:effectLst/>
                <a:latin typeface="Gill Sans MT" panose="020B0502020104020203" pitchFamily="34" charset="0"/>
              </a:rPr>
              <a:t>! </a:t>
            </a:r>
            <a:endParaRPr lang="tr-TR" sz="3300" b="1" dirty="0">
              <a:latin typeface="Gill Sans MT" panose="020B0502020104020203" pitchFamily="34" charset="0"/>
            </a:endParaRPr>
          </a:p>
        </p:txBody>
      </p:sp>
      <p:pic>
        <p:nvPicPr>
          <p:cNvPr id="7" name="Petras Tag HAZIR SON">
            <a:hlinkClick r:id="" action="ppaction://media"/>
            <a:extLst>
              <a:ext uri="{FF2B5EF4-FFF2-40B4-BE49-F238E27FC236}">
                <a16:creationId xmlns:a16="http://schemas.microsoft.com/office/drawing/2014/main" id="{3F1B674C-F633-24D9-D40E-7BDEEF0CEA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1281" y="3319691"/>
            <a:ext cx="406400" cy="406400"/>
          </a:xfrm>
          <a:prstGeom prst="rect">
            <a:avLst/>
          </a:prstGeom>
        </p:spPr>
      </p:pic>
      <p:pic>
        <p:nvPicPr>
          <p:cNvPr id="9" name="Picture 8" descr="A child with a book and headphones&#10;&#10;Description automatically generated">
            <a:extLst>
              <a:ext uri="{FF2B5EF4-FFF2-40B4-BE49-F238E27FC236}">
                <a16:creationId xmlns:a16="http://schemas.microsoft.com/office/drawing/2014/main" id="{743B5025-3689-51EC-22DE-ED1A1CF078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39" y="1909311"/>
            <a:ext cx="5693228" cy="408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F0AD5-CFC8-3771-6259-1D93597B3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915" y="804519"/>
            <a:ext cx="9998940" cy="1049235"/>
          </a:xfrm>
        </p:spPr>
        <p:txBody>
          <a:bodyPr/>
          <a:lstStyle/>
          <a:p>
            <a:r>
              <a:rPr lang="tr-TR" b="1" dirty="0"/>
              <a:t>A. </a:t>
            </a:r>
            <a:r>
              <a:rPr lang="tr-TR" b="1" cap="none" dirty="0" err="1"/>
              <a:t>Hört</a:t>
            </a:r>
            <a:r>
              <a:rPr lang="tr-TR" b="1" cap="none" dirty="0"/>
              <a:t> bitte </a:t>
            </a:r>
            <a:r>
              <a:rPr lang="tr-TR" b="1" cap="none" dirty="0" err="1"/>
              <a:t>das</a:t>
            </a:r>
            <a:r>
              <a:rPr lang="tr-TR" b="1" cap="none" dirty="0"/>
              <a:t> </a:t>
            </a:r>
            <a:r>
              <a:rPr lang="tr-TR" b="1" cap="none" dirty="0" err="1"/>
              <a:t>Gespräch</a:t>
            </a:r>
            <a:r>
              <a:rPr lang="tr-TR" b="1" cap="none" dirty="0"/>
              <a:t> </a:t>
            </a:r>
            <a:r>
              <a:rPr lang="tr-TR" b="1" cap="none" dirty="0" err="1"/>
              <a:t>und</a:t>
            </a:r>
            <a:r>
              <a:rPr lang="tr-TR" b="1" cap="none" dirty="0"/>
              <a:t> </a:t>
            </a:r>
            <a:r>
              <a:rPr lang="tr-TR" b="1" cap="none" dirty="0" err="1"/>
              <a:t>ergänzt</a:t>
            </a:r>
            <a:r>
              <a:rPr lang="tr-TR" b="1" cap="none" dirty="0"/>
              <a:t> </a:t>
            </a:r>
            <a:r>
              <a:rPr lang="tr-TR" b="1" cap="none" dirty="0" err="1"/>
              <a:t>die</a:t>
            </a:r>
            <a:r>
              <a:rPr lang="tr-TR" b="1" cap="none" dirty="0"/>
              <a:t> </a:t>
            </a:r>
            <a:r>
              <a:rPr lang="tr-TR" b="1" cap="none" dirty="0" err="1"/>
              <a:t>Lücken</a:t>
            </a:r>
            <a:r>
              <a:rPr lang="tr-TR" b="1" cap="none" dirty="0"/>
              <a:t>.</a:t>
            </a:r>
            <a:endParaRPr lang="tr-TR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045E-C9B9-5C3D-F6C9-F97E2E188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2015732"/>
            <a:ext cx="11049000" cy="3450613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Hallo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 Petra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Griechenland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jetzt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Berlin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Sommerkurs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erzähle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Alltag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morgens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7.30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__________(1) mit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 (2)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der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Mittag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der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12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Montags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donnerstags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_________.(3)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Nachmittag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bisschen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________(4). Um 7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Abendbrot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__________(5)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9.30 am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Bücher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putze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Zähne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____________(6).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660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E962B-4706-CBBF-D856-D9CC27EB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8E386-BAAA-E2D2-68FD-39690C9A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/>
              <a:t>				</a:t>
            </a:r>
            <a:r>
              <a:rPr lang="tr-TR" b="1" cap="none" dirty="0" err="1"/>
              <a:t>Lösungen</a:t>
            </a:r>
            <a:endParaRPr lang="tr-TR" b="1" cap="non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0F7D62-7EB4-A5EF-F0B3-A9EFF955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257" y="2016125"/>
            <a:ext cx="10744200" cy="344963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Hallo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 Petra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Griechenland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bin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jetzt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Berlin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für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Sommerkurs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erzähle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Alltag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morgens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7.30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i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frühstücke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mit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Familie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i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lerne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der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Mittag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der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Mensa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12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Montags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donnerstags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i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b="1" i="1" u="sng" kern="100" dirty="0"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i="1" u="sng" kern="100" dirty="0" err="1"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Tanzkurs</a:t>
            </a:r>
            <a:r>
              <a:rPr lang="tr-TR" b="1" i="1" u="sng" kern="100" dirty="0"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(3).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Nachmittag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i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bisschen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fern</a:t>
            </a:r>
            <a:r>
              <a:rPr lang="tr-TR" b="1" u="sng" kern="100" dirty="0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4). Um 7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Uhr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esse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Abendbrot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i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i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Hausaufgaben</a:t>
            </a:r>
            <a:r>
              <a:rPr lang="tr-TR" kern="100" dirty="0"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9.30 am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danach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Bücher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putze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meine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Zähne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i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gehe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kern="100" dirty="0" err="1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i="1" u="sng" kern="100" dirty="0" err="1">
                <a:effectLst/>
                <a:highlight>
                  <a:srgbClr val="FFFF00"/>
                </a:highlight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schlafen</a:t>
            </a:r>
            <a:r>
              <a:rPr lang="tr-TR" kern="100" dirty="0"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(6).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4658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86E8C-C450-1150-684C-B52433675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687" y="804519"/>
            <a:ext cx="9977168" cy="1049235"/>
          </a:xfrm>
        </p:spPr>
        <p:txBody>
          <a:bodyPr/>
          <a:lstStyle/>
          <a:p>
            <a:r>
              <a:rPr lang="tr-TR" b="1" cap="none" dirty="0" err="1"/>
              <a:t>B.Hört</a:t>
            </a:r>
            <a:r>
              <a:rPr lang="tr-TR" b="1" cap="none" dirty="0"/>
              <a:t> </a:t>
            </a:r>
            <a:r>
              <a:rPr lang="tr-TR" b="1" cap="none" dirty="0" err="1"/>
              <a:t>das</a:t>
            </a:r>
            <a:r>
              <a:rPr lang="tr-TR" b="1" cap="none" dirty="0"/>
              <a:t> </a:t>
            </a:r>
            <a:r>
              <a:rPr lang="tr-TR" b="1" cap="none" dirty="0" err="1"/>
              <a:t>Gespr</a:t>
            </a:r>
            <a:r>
              <a:rPr lang="tr-TR" b="1" i="0" cap="none" dirty="0" err="1">
                <a:effectLst/>
                <a:latin typeface="-apple-system"/>
              </a:rPr>
              <a:t>ä</a:t>
            </a:r>
            <a:r>
              <a:rPr lang="tr-TR" b="1" cap="none" dirty="0" err="1"/>
              <a:t>ch</a:t>
            </a:r>
            <a:r>
              <a:rPr lang="tr-TR" b="1" cap="none" dirty="0"/>
              <a:t> </a:t>
            </a:r>
            <a:r>
              <a:rPr lang="tr-TR" b="1" cap="none" dirty="0" err="1"/>
              <a:t>noch</a:t>
            </a:r>
            <a:r>
              <a:rPr lang="tr-TR" b="1" cap="none" dirty="0"/>
              <a:t> Mal </a:t>
            </a:r>
            <a:r>
              <a:rPr lang="tr-TR" b="1" cap="none" dirty="0" err="1"/>
              <a:t>und</a:t>
            </a:r>
            <a:r>
              <a:rPr lang="tr-TR" b="1" cap="none" dirty="0"/>
              <a:t> </a:t>
            </a:r>
            <a:r>
              <a:rPr lang="tr-TR" b="1" cap="none" dirty="0" err="1"/>
              <a:t>kreuzt</a:t>
            </a:r>
            <a:r>
              <a:rPr lang="tr-TR" b="1" cap="none" dirty="0"/>
              <a:t> </a:t>
            </a:r>
            <a:r>
              <a:rPr lang="tr-TR" b="1" cap="none" dirty="0" err="1"/>
              <a:t>richtig</a:t>
            </a:r>
            <a:r>
              <a:rPr lang="tr-TR" b="1" cap="none" dirty="0"/>
              <a:t> </a:t>
            </a:r>
            <a:r>
              <a:rPr lang="tr-TR" b="1" cap="none" dirty="0" err="1"/>
              <a:t>oder</a:t>
            </a:r>
            <a:r>
              <a:rPr lang="tr-TR" b="1" cap="none" dirty="0"/>
              <a:t> </a:t>
            </a:r>
            <a:r>
              <a:rPr lang="tr-TR" b="1" cap="none" dirty="0" err="1"/>
              <a:t>falsch</a:t>
            </a:r>
            <a:r>
              <a:rPr lang="tr-TR" b="1" cap="none" dirty="0"/>
              <a:t> an!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3CDF33-3568-C1B2-F2FC-67C3EA3910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395110"/>
              </p:ext>
            </p:extLst>
          </p:nvPr>
        </p:nvGraphicFramePr>
        <p:xfrm>
          <a:off x="740229" y="2122714"/>
          <a:ext cx="10315120" cy="3200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607615">
                  <a:extLst>
                    <a:ext uri="{9D8B030D-6E8A-4147-A177-3AD203B41FA5}">
                      <a16:colId xmlns:a16="http://schemas.microsoft.com/office/drawing/2014/main" val="3745812942"/>
                    </a:ext>
                  </a:extLst>
                </a:gridCol>
                <a:gridCol w="1337483">
                  <a:extLst>
                    <a:ext uri="{9D8B030D-6E8A-4147-A177-3AD203B41FA5}">
                      <a16:colId xmlns:a16="http://schemas.microsoft.com/office/drawing/2014/main" val="3632987830"/>
                    </a:ext>
                  </a:extLst>
                </a:gridCol>
                <a:gridCol w="1370022">
                  <a:extLst>
                    <a:ext uri="{9D8B030D-6E8A-4147-A177-3AD203B41FA5}">
                      <a16:colId xmlns:a16="http://schemas.microsoft.com/office/drawing/2014/main" val="2541592679"/>
                    </a:ext>
                  </a:extLst>
                </a:gridCol>
              </a:tblGrid>
              <a:tr h="264251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>
                          <a:solidFill>
                            <a:schemeClr val="tx1"/>
                          </a:solidFill>
                        </a:rPr>
                        <a:t>richtig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>
                          <a:solidFill>
                            <a:schemeClr val="tx1"/>
                          </a:solidFill>
                        </a:rPr>
                        <a:t>falsch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9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1.Petra </a:t>
                      </a:r>
                      <a:r>
                        <a:rPr lang="tr-TR" sz="2400" dirty="0" err="1"/>
                        <a:t>kommt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aus</a:t>
                      </a:r>
                      <a:r>
                        <a:rPr lang="tr-TR" sz="2400" dirty="0"/>
                        <a:t> Berlin.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14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2.Sie </a:t>
                      </a:r>
                      <a:r>
                        <a:rPr lang="tr-TR" sz="2400" dirty="0" err="1"/>
                        <a:t>steht</a:t>
                      </a:r>
                      <a:r>
                        <a:rPr lang="tr-TR" sz="2400" dirty="0"/>
                        <a:t> um 7.30 </a:t>
                      </a:r>
                      <a:r>
                        <a:rPr lang="tr-TR" sz="2400" dirty="0" err="1"/>
                        <a:t>Uhr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auf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6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3.Sie </a:t>
                      </a:r>
                      <a:r>
                        <a:rPr lang="tr-TR" sz="2400" dirty="0" err="1"/>
                        <a:t>lernt</a:t>
                      </a:r>
                      <a:r>
                        <a:rPr lang="tr-TR" sz="2400" dirty="0"/>
                        <a:t> in der </a:t>
                      </a:r>
                      <a:r>
                        <a:rPr lang="tr-TR" sz="2400" dirty="0" err="1"/>
                        <a:t>Schule</a:t>
                      </a:r>
                      <a:r>
                        <a:rPr lang="tr-TR" sz="2400" dirty="0"/>
                        <a:t> um 12 </a:t>
                      </a:r>
                      <a:r>
                        <a:rPr lang="tr-TR" sz="2400" dirty="0" err="1"/>
                        <a:t>Uhr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1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4.Sie hat </a:t>
                      </a:r>
                      <a:r>
                        <a:rPr lang="tr-TR" sz="2400" dirty="0" err="1"/>
                        <a:t>Tanzkurs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zweimal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pro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Woche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76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5.Am </a:t>
                      </a:r>
                      <a:r>
                        <a:rPr lang="tr-TR" sz="2400" dirty="0" err="1"/>
                        <a:t>Abend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macht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sie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ihre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Hausaufgaben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90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6.Sie </a:t>
                      </a:r>
                      <a:r>
                        <a:rPr lang="tr-TR" sz="2400" dirty="0" err="1"/>
                        <a:t>putzt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die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Z</a:t>
                      </a:r>
                      <a:r>
                        <a:rPr lang="tr-TR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ä</a:t>
                      </a:r>
                      <a:r>
                        <a:rPr lang="tr-TR" sz="2400" dirty="0" err="1"/>
                        <a:t>hne</a:t>
                      </a:r>
                      <a:r>
                        <a:rPr lang="tr-TR" sz="2400" dirty="0"/>
                        <a:t>, </a:t>
                      </a:r>
                      <a:r>
                        <a:rPr lang="tr-TR" sz="2400" dirty="0" err="1"/>
                        <a:t>dann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liest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sie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ein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Buch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837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863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E60DF-A551-C10F-B5B0-8DC296AA2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2D3C71E-0BD3-5CB3-4222-F9ABCE29C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441230"/>
              </p:ext>
            </p:extLst>
          </p:nvPr>
        </p:nvGraphicFramePr>
        <p:xfrm>
          <a:off x="903514" y="2016125"/>
          <a:ext cx="10151835" cy="32004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544720">
                  <a:extLst>
                    <a:ext uri="{9D8B030D-6E8A-4147-A177-3AD203B41FA5}">
                      <a16:colId xmlns:a16="http://schemas.microsoft.com/office/drawing/2014/main" val="3745812942"/>
                    </a:ext>
                  </a:extLst>
                </a:gridCol>
                <a:gridCol w="1258780">
                  <a:extLst>
                    <a:ext uri="{9D8B030D-6E8A-4147-A177-3AD203B41FA5}">
                      <a16:colId xmlns:a16="http://schemas.microsoft.com/office/drawing/2014/main" val="3632987830"/>
                    </a:ext>
                  </a:extLst>
                </a:gridCol>
                <a:gridCol w="1348335">
                  <a:extLst>
                    <a:ext uri="{9D8B030D-6E8A-4147-A177-3AD203B41FA5}">
                      <a16:colId xmlns:a16="http://schemas.microsoft.com/office/drawing/2014/main" val="2541592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>
                          <a:solidFill>
                            <a:schemeClr val="tx1"/>
                          </a:solidFill>
                        </a:rPr>
                        <a:t>richtig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err="1">
                          <a:solidFill>
                            <a:schemeClr val="tx1"/>
                          </a:solidFill>
                        </a:rPr>
                        <a:t>falsch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9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1.Petra </a:t>
                      </a:r>
                      <a:r>
                        <a:rPr lang="tr-TR" sz="2400" dirty="0" err="1"/>
                        <a:t>kommt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aus</a:t>
                      </a:r>
                      <a:r>
                        <a:rPr lang="tr-TR" sz="2400" dirty="0"/>
                        <a:t> Berlin.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14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2.Sie </a:t>
                      </a:r>
                      <a:r>
                        <a:rPr lang="tr-TR" sz="2400" dirty="0" err="1"/>
                        <a:t>steht</a:t>
                      </a:r>
                      <a:r>
                        <a:rPr lang="tr-TR" sz="2400" dirty="0"/>
                        <a:t> um 7.30 </a:t>
                      </a:r>
                      <a:r>
                        <a:rPr lang="tr-TR" sz="2400" dirty="0" err="1"/>
                        <a:t>Uhr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auf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36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3.Sie </a:t>
                      </a:r>
                      <a:r>
                        <a:rPr lang="tr-TR" sz="2400" dirty="0" err="1"/>
                        <a:t>lernt</a:t>
                      </a:r>
                      <a:r>
                        <a:rPr lang="tr-TR" sz="2400" dirty="0"/>
                        <a:t> in der </a:t>
                      </a:r>
                      <a:r>
                        <a:rPr lang="tr-TR" sz="2400" dirty="0" err="1"/>
                        <a:t>Schule</a:t>
                      </a:r>
                      <a:r>
                        <a:rPr lang="tr-TR" sz="2400" dirty="0"/>
                        <a:t> um 12 </a:t>
                      </a:r>
                      <a:r>
                        <a:rPr lang="tr-TR" sz="2400" dirty="0" err="1"/>
                        <a:t>Uhr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01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4.Sie hat </a:t>
                      </a:r>
                      <a:r>
                        <a:rPr lang="tr-TR" sz="2400" dirty="0" err="1"/>
                        <a:t>Tanzkurs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zweimal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pro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Woche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761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5.Am </a:t>
                      </a:r>
                      <a:r>
                        <a:rPr lang="tr-TR" sz="2400" dirty="0" err="1"/>
                        <a:t>Abend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macht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sie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ihre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Hausaufgaben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909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/>
                        <a:t>6.Sie </a:t>
                      </a:r>
                      <a:r>
                        <a:rPr lang="tr-TR" sz="2400" dirty="0" err="1"/>
                        <a:t>putzt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die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Zahne</a:t>
                      </a:r>
                      <a:r>
                        <a:rPr lang="tr-TR" sz="2400" dirty="0"/>
                        <a:t>, </a:t>
                      </a:r>
                      <a:r>
                        <a:rPr lang="tr-TR" sz="2400" dirty="0" err="1"/>
                        <a:t>dann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liest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sie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ein</a:t>
                      </a:r>
                      <a:r>
                        <a:rPr lang="tr-TR" sz="2400" dirty="0"/>
                        <a:t> </a:t>
                      </a:r>
                      <a:r>
                        <a:rPr lang="tr-TR" sz="2400" dirty="0" err="1"/>
                        <a:t>Buch</a:t>
                      </a:r>
                      <a:r>
                        <a:rPr lang="tr-TR" sz="24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837194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7954360-C395-59F9-35DC-82C575462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tr-TR" b="1" cap="none" dirty="0"/>
              <a:t>				</a:t>
            </a:r>
            <a:r>
              <a:rPr lang="tr-TR" b="1" cap="none" dirty="0" err="1"/>
              <a:t>Lösungen</a:t>
            </a:r>
            <a:endParaRPr lang="tr-TR" b="1" cap="none" dirty="0"/>
          </a:p>
        </p:txBody>
      </p:sp>
    </p:spTree>
    <p:extLst>
      <p:ext uri="{BB962C8B-B14F-4D97-AF65-F5344CB8AC3E}">
        <p14:creationId xmlns:p14="http://schemas.microsoft.com/office/powerpoint/2010/main" val="117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1" name="Rectangle 4150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52" name="Straight Connector 4151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033ECED-85E9-E0D9-1CF3-AD1CBB59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04520"/>
            <a:ext cx="9535886" cy="10492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cap="none" dirty="0"/>
              <a:t>C. </a:t>
            </a:r>
            <a:r>
              <a:rPr lang="tr-TR" b="1" cap="none" dirty="0" err="1"/>
              <a:t>Ihr</a:t>
            </a:r>
            <a:r>
              <a:rPr lang="en-US" b="1" cap="none" dirty="0"/>
              <a:t> </a:t>
            </a:r>
            <a:r>
              <a:rPr lang="tr-TR" b="1" cap="none" dirty="0" err="1"/>
              <a:t>seid</a:t>
            </a:r>
            <a:r>
              <a:rPr lang="en-US" b="1" cap="none" dirty="0"/>
              <a:t> </a:t>
            </a:r>
            <a:r>
              <a:rPr lang="tr-TR" b="1" cap="none" dirty="0"/>
              <a:t>j</a:t>
            </a:r>
            <a:r>
              <a:rPr lang="en-US" b="1" cap="none" dirty="0" err="1"/>
              <a:t>etzt</a:t>
            </a:r>
            <a:r>
              <a:rPr lang="en-US" b="1" cap="none" dirty="0"/>
              <a:t> </a:t>
            </a:r>
            <a:r>
              <a:rPr lang="tr-TR" b="1" cap="none" dirty="0"/>
              <a:t>i</a:t>
            </a:r>
            <a:r>
              <a:rPr lang="en-US" b="1" cap="none" dirty="0"/>
              <a:t>n </a:t>
            </a:r>
            <a:r>
              <a:rPr lang="tr-TR" b="1" cap="none" dirty="0"/>
              <a:t>d</a:t>
            </a:r>
            <a:r>
              <a:rPr lang="en-US" b="1" cap="none" dirty="0"/>
              <a:t>er Petras </a:t>
            </a:r>
            <a:r>
              <a:rPr lang="en-US" b="1" cap="none" dirty="0" err="1"/>
              <a:t>Klasse</a:t>
            </a:r>
            <a:r>
              <a:rPr lang="en-US" b="1" cap="none" dirty="0"/>
              <a:t>. </a:t>
            </a:r>
            <a:r>
              <a:rPr lang="en-US" b="1" cap="none" dirty="0" err="1"/>
              <a:t>Schreibt</a:t>
            </a:r>
            <a:r>
              <a:rPr lang="en-US" b="1" cap="none" dirty="0"/>
              <a:t> </a:t>
            </a:r>
            <a:r>
              <a:rPr lang="tr-TR" b="1" cap="none" dirty="0" err="1"/>
              <a:t>euren</a:t>
            </a:r>
            <a:r>
              <a:rPr lang="en-US" b="1" cap="none" dirty="0"/>
              <a:t> </a:t>
            </a:r>
            <a:r>
              <a:rPr lang="en-US" b="1" cap="none" dirty="0" err="1"/>
              <a:t>Alltag</a:t>
            </a:r>
            <a:r>
              <a:rPr lang="en-US" b="1" cap="none" dirty="0"/>
              <a:t> </a:t>
            </a:r>
            <a:r>
              <a:rPr lang="tr-TR" b="1" cap="none" dirty="0"/>
              <a:t>m</a:t>
            </a:r>
            <a:r>
              <a:rPr lang="en-US" b="1" cap="none" dirty="0"/>
              <a:t>it </a:t>
            </a:r>
            <a:r>
              <a:rPr lang="tr-TR" b="1" cap="none" dirty="0"/>
              <a:t>g</a:t>
            </a:r>
            <a:r>
              <a:rPr lang="en-US" b="1" cap="none" dirty="0" err="1"/>
              <a:t>egebenen</a:t>
            </a:r>
            <a:r>
              <a:rPr lang="en-US" b="1" cap="none" dirty="0"/>
              <a:t> </a:t>
            </a:r>
            <a:r>
              <a:rPr lang="en-US" b="1" cap="none" dirty="0" err="1"/>
              <a:t>Redemitteln</a:t>
            </a:r>
            <a:r>
              <a:rPr lang="en-US" b="1" cap="none" dirty="0"/>
              <a:t>!</a:t>
            </a:r>
          </a:p>
        </p:txBody>
      </p:sp>
      <p:sp>
        <p:nvSpPr>
          <p:cNvPr id="4153" name="Rectangle 415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55E1D-870C-228F-0265-8E60B50014CF}"/>
              </a:ext>
            </a:extLst>
          </p:cNvPr>
          <p:cNvSpPr txBox="1"/>
          <p:nvPr/>
        </p:nvSpPr>
        <p:spPr>
          <a:xfrm>
            <a:off x="1451581" y="2015732"/>
            <a:ext cx="4172212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cap="all" dirty="0"/>
          </a:p>
        </p:txBody>
      </p:sp>
      <p:pic>
        <p:nvPicPr>
          <p:cNvPr id="4098" name="Picture 2" descr="writing icon için resim sonucu">
            <a:extLst>
              <a:ext uri="{FF2B5EF4-FFF2-40B4-BE49-F238E27FC236}">
                <a16:creationId xmlns:a16="http://schemas.microsoft.com/office/drawing/2014/main" id="{92B87C29-51D6-871C-E6A4-976CAD748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09857" y="2015732"/>
            <a:ext cx="3785756" cy="374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4" name="Picture 4153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55" name="Straight Connector 4154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6F443CA-0064-1C2A-BE8B-9F5122C71ED7}"/>
              </a:ext>
            </a:extLst>
          </p:cNvPr>
          <p:cNvSpPr txBox="1"/>
          <p:nvPr/>
        </p:nvSpPr>
        <p:spPr>
          <a:xfrm>
            <a:off x="794657" y="2427514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 err="1"/>
              <a:t>Ich</a:t>
            </a:r>
            <a:r>
              <a:rPr lang="tr-TR" sz="2400" i="1" dirty="0"/>
              <a:t> </a:t>
            </a:r>
            <a:r>
              <a:rPr lang="tr-TR" sz="2400" i="1" dirty="0" err="1"/>
              <a:t>stehe</a:t>
            </a:r>
            <a:r>
              <a:rPr lang="tr-TR" sz="2400" i="1" dirty="0"/>
              <a:t> um……….</a:t>
            </a:r>
          </a:p>
          <a:p>
            <a:r>
              <a:rPr lang="tr-TR" sz="2400" i="1" dirty="0" err="1"/>
              <a:t>Dand</a:t>
            </a:r>
            <a:r>
              <a:rPr lang="tr-TR" sz="2400" i="1" dirty="0"/>
              <a:t>………..</a:t>
            </a:r>
          </a:p>
          <a:p>
            <a:r>
              <a:rPr lang="tr-TR" sz="2400" i="1" dirty="0" err="1"/>
              <a:t>Am</a:t>
            </a:r>
            <a:r>
              <a:rPr lang="tr-TR" sz="2400" i="1" dirty="0"/>
              <a:t> </a:t>
            </a:r>
            <a:r>
              <a:rPr lang="tr-TR" sz="2400" i="1" dirty="0" err="1"/>
              <a:t>Nachmittag</a:t>
            </a:r>
            <a:r>
              <a:rPr lang="tr-TR" sz="2400" i="1" dirty="0"/>
              <a:t>…..…..</a:t>
            </a:r>
          </a:p>
          <a:p>
            <a:r>
              <a:rPr lang="tr-TR" sz="2400" i="1" dirty="0" err="1"/>
              <a:t>Ich</a:t>
            </a:r>
            <a:r>
              <a:rPr lang="tr-TR" sz="2400" i="1" dirty="0"/>
              <a:t>………….. </a:t>
            </a:r>
            <a:r>
              <a:rPr lang="tr-TR" sz="2400" i="1" dirty="0" err="1"/>
              <a:t>Am</a:t>
            </a:r>
            <a:r>
              <a:rPr lang="tr-TR" sz="2400" i="1" dirty="0"/>
              <a:t> </a:t>
            </a:r>
            <a:r>
              <a:rPr lang="tr-TR" sz="2400" i="1" dirty="0" err="1"/>
              <a:t>Nachmittag</a:t>
            </a:r>
            <a:endParaRPr lang="tr-TR" sz="2400" i="1" dirty="0"/>
          </a:p>
          <a:p>
            <a:r>
              <a:rPr lang="tr-TR" sz="2400" i="1" dirty="0" err="1"/>
              <a:t>Abends</a:t>
            </a:r>
            <a:r>
              <a:rPr lang="tr-TR" sz="2400" i="1" dirty="0"/>
              <a:t>………….. </a:t>
            </a:r>
            <a:r>
              <a:rPr lang="tr-TR" sz="2400" i="1" dirty="0" err="1"/>
              <a:t>İch</a:t>
            </a:r>
            <a:r>
              <a:rPr lang="tr-TR" sz="2400" i="1" dirty="0"/>
              <a:t>………</a:t>
            </a:r>
          </a:p>
          <a:p>
            <a:r>
              <a:rPr lang="tr-TR" sz="2400" i="1" dirty="0"/>
              <a:t>Um…………</a:t>
            </a:r>
            <a:r>
              <a:rPr lang="tr-TR" sz="2400" i="1" dirty="0" err="1"/>
              <a:t>Uhr</a:t>
            </a:r>
            <a:r>
              <a:rPr lang="tr-TR" sz="2400" i="1" dirty="0"/>
              <a:t>……………. </a:t>
            </a:r>
            <a:r>
              <a:rPr lang="tr-TR" sz="2400" i="1" dirty="0" err="1"/>
              <a:t>İch</a:t>
            </a:r>
            <a:r>
              <a:rPr lang="tr-TR" sz="2400" i="1" dirty="0"/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32438344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316</TotalTime>
  <Words>624</Words>
  <Application>Microsoft Office PowerPoint</Application>
  <PresentationFormat>Geniş ekran</PresentationFormat>
  <Paragraphs>51</Paragraphs>
  <Slides>12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Gallery</vt:lpstr>
      <vt:lpstr> Meın Tag</vt:lpstr>
      <vt:lpstr>                    Was machst du jeden Tag?</vt:lpstr>
      <vt:lpstr>   Ordnet die Bilder zu!</vt:lpstr>
      <vt:lpstr>                            </vt:lpstr>
      <vt:lpstr>A. Hört bitte das Gespräch und ergänzt die Lücken.</vt:lpstr>
      <vt:lpstr>    Lösungen</vt:lpstr>
      <vt:lpstr>B.Hört das Gespräch noch Mal und kreuzt richtig oder falsch an!</vt:lpstr>
      <vt:lpstr>    Lösungen</vt:lpstr>
      <vt:lpstr>C. Ihr seid jetzt in der Petras Klasse. Schreibt euren Alltag mit gegebenen Redemitteln!</vt:lpstr>
      <vt:lpstr>D. Jetzt macht eine Klassenparty im Deutschkurs.</vt:lpstr>
      <vt:lpstr>E.Schreibt diese Anweisung an ChatGPT und führt einen Dialog mit ihm.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Meın Tag</dc:title>
  <dc:creator>İPEK MUTLU</dc:creator>
  <cp:lastModifiedBy>Abdullah Ahmet Kul</cp:lastModifiedBy>
  <cp:revision>14</cp:revision>
  <dcterms:created xsi:type="dcterms:W3CDTF">2024-12-04T11:37:03Z</dcterms:created>
  <dcterms:modified xsi:type="dcterms:W3CDTF">2025-05-08T09:32:50Z</dcterms:modified>
</cp:coreProperties>
</file>