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257" r:id="rId2"/>
    <p:sldId id="258" r:id="rId3"/>
    <p:sldId id="259" r:id="rId4"/>
    <p:sldId id="260" r:id="rId5"/>
    <p:sldId id="261" r:id="rId6"/>
    <p:sldId id="262" r:id="rId7"/>
    <p:sldId id="282" r:id="rId8"/>
    <p:sldId id="264" r:id="rId9"/>
    <p:sldId id="265" r:id="rId10"/>
    <p:sldId id="266" r:id="rId11"/>
    <p:sldId id="263" r:id="rId12"/>
    <p:sldId id="288" r:id="rId13"/>
    <p:sldId id="267" r:id="rId14"/>
    <p:sldId id="270" r:id="rId15"/>
    <p:sldId id="271" r:id="rId16"/>
    <p:sldId id="268" r:id="rId17"/>
    <p:sldId id="273" r:id="rId18"/>
    <p:sldId id="286" r:id="rId19"/>
    <p:sldId id="287" r:id="rId20"/>
    <p:sldId id="289" r:id="rId21"/>
    <p:sldId id="275"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098"/>
    <p:restoredTop sz="94664"/>
  </p:normalViewPr>
  <p:slideViewPr>
    <p:cSldViewPr snapToGrid="0">
      <p:cViewPr varScale="1">
        <p:scale>
          <a:sx n="71" d="100"/>
          <a:sy n="71" d="100"/>
        </p:scale>
        <p:origin x="192" y="10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E52D9A-C40F-D143-991A-410271DA1655}" type="datetimeFigureOut">
              <a:rPr lang="en-US" smtClean="0"/>
              <a:t>1/18/26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A34B3D-8239-C241-8EEE-064C073F73D8}" type="slidenum">
              <a:rPr lang="en-US" smtClean="0"/>
              <a:t>‹#›</a:t>
            </a:fld>
            <a:endParaRPr lang="en-US"/>
          </a:p>
        </p:txBody>
      </p:sp>
    </p:spTree>
    <p:extLst>
      <p:ext uri="{BB962C8B-B14F-4D97-AF65-F5344CB8AC3E}">
        <p14:creationId xmlns:p14="http://schemas.microsoft.com/office/powerpoint/2010/main" val="13218454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CE2D8B-DA91-D24F-BDE8-A5BD885C87D1}" type="slidenum">
              <a:rPr lang="en-US" smtClean="0"/>
              <a:t>11</a:t>
            </a:fld>
            <a:endParaRPr lang="en-US"/>
          </a:p>
        </p:txBody>
      </p:sp>
    </p:spTree>
    <p:extLst>
      <p:ext uri="{BB962C8B-B14F-4D97-AF65-F5344CB8AC3E}">
        <p14:creationId xmlns:p14="http://schemas.microsoft.com/office/powerpoint/2010/main" val="34000356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B75317-051C-F9DE-9269-9BCA97219E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CD349A-748A-5C4A-D202-4F731914323F}"/>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D2352514-04FA-630B-6221-DE6E16ED73C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AD1643D-87ED-42E8-A281-3E08E471FEFE}"/>
              </a:ext>
            </a:extLst>
          </p:cNvPr>
          <p:cNvSpPr>
            <a:spLocks noGrp="1"/>
          </p:cNvSpPr>
          <p:nvPr>
            <p:ph type="sldNum" sz="quarter" idx="5"/>
          </p:nvPr>
        </p:nvSpPr>
        <p:spPr/>
        <p:txBody>
          <a:bodyPr/>
          <a:lstStyle/>
          <a:p>
            <a:fld id="{39CE2D8B-DA91-D24F-BDE8-A5BD885C87D1}" type="slidenum">
              <a:rPr lang="en-US" smtClean="0"/>
              <a:t>18</a:t>
            </a:fld>
            <a:endParaRPr lang="en-US"/>
          </a:p>
        </p:txBody>
      </p:sp>
    </p:spTree>
    <p:extLst>
      <p:ext uri="{BB962C8B-B14F-4D97-AF65-F5344CB8AC3E}">
        <p14:creationId xmlns:p14="http://schemas.microsoft.com/office/powerpoint/2010/main" val="17891837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02F24-842B-4E9C-0295-43F16D74447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FCCCE2E-DD1D-2655-24A3-EA727BE11F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151E054-260D-1B41-4C63-14D21DF9D7E6}"/>
              </a:ext>
            </a:extLst>
          </p:cNvPr>
          <p:cNvSpPr>
            <a:spLocks noGrp="1"/>
          </p:cNvSpPr>
          <p:nvPr>
            <p:ph type="dt" sz="half" idx="10"/>
          </p:nvPr>
        </p:nvSpPr>
        <p:spPr/>
        <p:txBody>
          <a:bodyPr/>
          <a:lstStyle/>
          <a:p>
            <a:fld id="{C5CCB9BA-1B23-0846-83C5-1A9C32144833}" type="datetimeFigureOut">
              <a:rPr lang="en-US" smtClean="0"/>
              <a:t>1/18/26</a:t>
            </a:fld>
            <a:endParaRPr lang="en-US"/>
          </a:p>
        </p:txBody>
      </p:sp>
      <p:sp>
        <p:nvSpPr>
          <p:cNvPr id="5" name="Footer Placeholder 4">
            <a:extLst>
              <a:ext uri="{FF2B5EF4-FFF2-40B4-BE49-F238E27FC236}">
                <a16:creationId xmlns:a16="http://schemas.microsoft.com/office/drawing/2014/main" id="{68D0C9B9-2063-CC27-CBBC-291CDA6789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CF0F68-64E9-C2BC-7B1F-FEA000B6EA51}"/>
              </a:ext>
            </a:extLst>
          </p:cNvPr>
          <p:cNvSpPr>
            <a:spLocks noGrp="1"/>
          </p:cNvSpPr>
          <p:nvPr>
            <p:ph type="sldNum" sz="quarter" idx="12"/>
          </p:nvPr>
        </p:nvSpPr>
        <p:spPr/>
        <p:txBody>
          <a:bodyPr/>
          <a:lstStyle/>
          <a:p>
            <a:fld id="{B9E3AFDD-6F3E-1647-801A-BC2092132569}" type="slidenum">
              <a:rPr lang="en-US" smtClean="0"/>
              <a:t>‹#›</a:t>
            </a:fld>
            <a:endParaRPr lang="en-US"/>
          </a:p>
        </p:txBody>
      </p:sp>
    </p:spTree>
    <p:extLst>
      <p:ext uri="{BB962C8B-B14F-4D97-AF65-F5344CB8AC3E}">
        <p14:creationId xmlns:p14="http://schemas.microsoft.com/office/powerpoint/2010/main" val="34156586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A5ACA-A8E3-D3B9-BE76-F5989357758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C521DFD-A7BB-CE04-8EE6-9064A4F8DEF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3D1458-72CC-198A-B731-E66810F91F27}"/>
              </a:ext>
            </a:extLst>
          </p:cNvPr>
          <p:cNvSpPr>
            <a:spLocks noGrp="1"/>
          </p:cNvSpPr>
          <p:nvPr>
            <p:ph type="dt" sz="half" idx="10"/>
          </p:nvPr>
        </p:nvSpPr>
        <p:spPr/>
        <p:txBody>
          <a:bodyPr/>
          <a:lstStyle/>
          <a:p>
            <a:fld id="{C5CCB9BA-1B23-0846-83C5-1A9C32144833}" type="datetimeFigureOut">
              <a:rPr lang="en-US" smtClean="0"/>
              <a:t>1/18/26</a:t>
            </a:fld>
            <a:endParaRPr lang="en-US"/>
          </a:p>
        </p:txBody>
      </p:sp>
      <p:sp>
        <p:nvSpPr>
          <p:cNvPr id="5" name="Footer Placeholder 4">
            <a:extLst>
              <a:ext uri="{FF2B5EF4-FFF2-40B4-BE49-F238E27FC236}">
                <a16:creationId xmlns:a16="http://schemas.microsoft.com/office/drawing/2014/main" id="{078DC0C1-6F7B-92FF-DB3B-9FB4D1A438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25B615-5CE7-9589-B4BA-0A4FC12FCAC3}"/>
              </a:ext>
            </a:extLst>
          </p:cNvPr>
          <p:cNvSpPr>
            <a:spLocks noGrp="1"/>
          </p:cNvSpPr>
          <p:nvPr>
            <p:ph type="sldNum" sz="quarter" idx="12"/>
          </p:nvPr>
        </p:nvSpPr>
        <p:spPr/>
        <p:txBody>
          <a:bodyPr/>
          <a:lstStyle/>
          <a:p>
            <a:fld id="{B9E3AFDD-6F3E-1647-801A-BC2092132569}" type="slidenum">
              <a:rPr lang="en-US" smtClean="0"/>
              <a:t>‹#›</a:t>
            </a:fld>
            <a:endParaRPr lang="en-US"/>
          </a:p>
        </p:txBody>
      </p:sp>
    </p:spTree>
    <p:extLst>
      <p:ext uri="{BB962C8B-B14F-4D97-AF65-F5344CB8AC3E}">
        <p14:creationId xmlns:p14="http://schemas.microsoft.com/office/powerpoint/2010/main" val="3218741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521226E-BAA1-C7AD-51E2-FCA6B7729FE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85C34C3-476E-F9D2-83F7-6A15A03D73B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D636F9-6E88-798F-C356-DD6C089C424C}"/>
              </a:ext>
            </a:extLst>
          </p:cNvPr>
          <p:cNvSpPr>
            <a:spLocks noGrp="1"/>
          </p:cNvSpPr>
          <p:nvPr>
            <p:ph type="dt" sz="half" idx="10"/>
          </p:nvPr>
        </p:nvSpPr>
        <p:spPr/>
        <p:txBody>
          <a:bodyPr/>
          <a:lstStyle/>
          <a:p>
            <a:fld id="{C5CCB9BA-1B23-0846-83C5-1A9C32144833}" type="datetimeFigureOut">
              <a:rPr lang="en-US" smtClean="0"/>
              <a:t>1/18/26</a:t>
            </a:fld>
            <a:endParaRPr lang="en-US"/>
          </a:p>
        </p:txBody>
      </p:sp>
      <p:sp>
        <p:nvSpPr>
          <p:cNvPr id="5" name="Footer Placeholder 4">
            <a:extLst>
              <a:ext uri="{FF2B5EF4-FFF2-40B4-BE49-F238E27FC236}">
                <a16:creationId xmlns:a16="http://schemas.microsoft.com/office/drawing/2014/main" id="{4438B2B7-13A0-A829-835E-8DF19DA6FF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1536D9-285E-F8E0-EFDE-42AB3C535402}"/>
              </a:ext>
            </a:extLst>
          </p:cNvPr>
          <p:cNvSpPr>
            <a:spLocks noGrp="1"/>
          </p:cNvSpPr>
          <p:nvPr>
            <p:ph type="sldNum" sz="quarter" idx="12"/>
          </p:nvPr>
        </p:nvSpPr>
        <p:spPr/>
        <p:txBody>
          <a:bodyPr/>
          <a:lstStyle/>
          <a:p>
            <a:fld id="{B9E3AFDD-6F3E-1647-801A-BC2092132569}" type="slidenum">
              <a:rPr lang="en-US" smtClean="0"/>
              <a:t>‹#›</a:t>
            </a:fld>
            <a:endParaRPr lang="en-US"/>
          </a:p>
        </p:txBody>
      </p:sp>
    </p:spTree>
    <p:extLst>
      <p:ext uri="{BB962C8B-B14F-4D97-AF65-F5344CB8AC3E}">
        <p14:creationId xmlns:p14="http://schemas.microsoft.com/office/powerpoint/2010/main" val="3759341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9D2F5-74E1-74DD-5EFF-329AFB379F4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0FF6A61-A8CE-A40C-8A71-4D7E154EC93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0A8CD4-DB6E-A6A1-BF91-36F23721B4E7}"/>
              </a:ext>
            </a:extLst>
          </p:cNvPr>
          <p:cNvSpPr>
            <a:spLocks noGrp="1"/>
          </p:cNvSpPr>
          <p:nvPr>
            <p:ph type="dt" sz="half" idx="10"/>
          </p:nvPr>
        </p:nvSpPr>
        <p:spPr/>
        <p:txBody>
          <a:bodyPr/>
          <a:lstStyle/>
          <a:p>
            <a:fld id="{C5CCB9BA-1B23-0846-83C5-1A9C32144833}" type="datetimeFigureOut">
              <a:rPr lang="en-US" smtClean="0"/>
              <a:t>1/18/26</a:t>
            </a:fld>
            <a:endParaRPr lang="en-US"/>
          </a:p>
        </p:txBody>
      </p:sp>
      <p:sp>
        <p:nvSpPr>
          <p:cNvPr id="5" name="Footer Placeholder 4">
            <a:extLst>
              <a:ext uri="{FF2B5EF4-FFF2-40B4-BE49-F238E27FC236}">
                <a16:creationId xmlns:a16="http://schemas.microsoft.com/office/drawing/2014/main" id="{B11ECE35-6A34-CEFC-5361-8B7872D633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C9BE3E-D246-DBB8-3EF5-DACE3246C47E}"/>
              </a:ext>
            </a:extLst>
          </p:cNvPr>
          <p:cNvSpPr>
            <a:spLocks noGrp="1"/>
          </p:cNvSpPr>
          <p:nvPr>
            <p:ph type="sldNum" sz="quarter" idx="12"/>
          </p:nvPr>
        </p:nvSpPr>
        <p:spPr/>
        <p:txBody>
          <a:bodyPr/>
          <a:lstStyle/>
          <a:p>
            <a:fld id="{B9E3AFDD-6F3E-1647-801A-BC2092132569}" type="slidenum">
              <a:rPr lang="en-US" smtClean="0"/>
              <a:t>‹#›</a:t>
            </a:fld>
            <a:endParaRPr lang="en-US"/>
          </a:p>
        </p:txBody>
      </p:sp>
    </p:spTree>
    <p:extLst>
      <p:ext uri="{BB962C8B-B14F-4D97-AF65-F5344CB8AC3E}">
        <p14:creationId xmlns:p14="http://schemas.microsoft.com/office/powerpoint/2010/main" val="978319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25DD9-A604-AFD1-0FF0-455314C8A70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462DFEA-D23B-A357-BEF3-045746A4028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29CB3F0-A449-0CC2-D183-0D9A5872F93F}"/>
              </a:ext>
            </a:extLst>
          </p:cNvPr>
          <p:cNvSpPr>
            <a:spLocks noGrp="1"/>
          </p:cNvSpPr>
          <p:nvPr>
            <p:ph type="dt" sz="half" idx="10"/>
          </p:nvPr>
        </p:nvSpPr>
        <p:spPr/>
        <p:txBody>
          <a:bodyPr/>
          <a:lstStyle/>
          <a:p>
            <a:fld id="{C5CCB9BA-1B23-0846-83C5-1A9C32144833}" type="datetimeFigureOut">
              <a:rPr lang="en-US" smtClean="0"/>
              <a:t>1/18/26</a:t>
            </a:fld>
            <a:endParaRPr lang="en-US"/>
          </a:p>
        </p:txBody>
      </p:sp>
      <p:sp>
        <p:nvSpPr>
          <p:cNvPr id="5" name="Footer Placeholder 4">
            <a:extLst>
              <a:ext uri="{FF2B5EF4-FFF2-40B4-BE49-F238E27FC236}">
                <a16:creationId xmlns:a16="http://schemas.microsoft.com/office/drawing/2014/main" id="{23B4E9BC-F752-6453-CF82-6F5A90CC47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388E96-E110-8B14-DF7D-FD29D5D03258}"/>
              </a:ext>
            </a:extLst>
          </p:cNvPr>
          <p:cNvSpPr>
            <a:spLocks noGrp="1"/>
          </p:cNvSpPr>
          <p:nvPr>
            <p:ph type="sldNum" sz="quarter" idx="12"/>
          </p:nvPr>
        </p:nvSpPr>
        <p:spPr/>
        <p:txBody>
          <a:bodyPr/>
          <a:lstStyle/>
          <a:p>
            <a:fld id="{B9E3AFDD-6F3E-1647-801A-BC2092132569}" type="slidenum">
              <a:rPr lang="en-US" smtClean="0"/>
              <a:t>‹#›</a:t>
            </a:fld>
            <a:endParaRPr lang="en-US"/>
          </a:p>
        </p:txBody>
      </p:sp>
    </p:spTree>
    <p:extLst>
      <p:ext uri="{BB962C8B-B14F-4D97-AF65-F5344CB8AC3E}">
        <p14:creationId xmlns:p14="http://schemas.microsoft.com/office/powerpoint/2010/main" val="27233189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6EC8A-4A51-CDCC-120C-F6F1FCC0026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3C8C3C2-DE75-1255-7A44-2CA45FEF442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0B3228B-2326-A7B3-E9BF-C5F18DED2F1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6552DBE-375B-D344-AD51-3B081485AEF2}"/>
              </a:ext>
            </a:extLst>
          </p:cNvPr>
          <p:cNvSpPr>
            <a:spLocks noGrp="1"/>
          </p:cNvSpPr>
          <p:nvPr>
            <p:ph type="dt" sz="half" idx="10"/>
          </p:nvPr>
        </p:nvSpPr>
        <p:spPr/>
        <p:txBody>
          <a:bodyPr/>
          <a:lstStyle/>
          <a:p>
            <a:fld id="{C5CCB9BA-1B23-0846-83C5-1A9C32144833}" type="datetimeFigureOut">
              <a:rPr lang="en-US" smtClean="0"/>
              <a:t>1/18/26</a:t>
            </a:fld>
            <a:endParaRPr lang="en-US"/>
          </a:p>
        </p:txBody>
      </p:sp>
      <p:sp>
        <p:nvSpPr>
          <p:cNvPr id="6" name="Footer Placeholder 5">
            <a:extLst>
              <a:ext uri="{FF2B5EF4-FFF2-40B4-BE49-F238E27FC236}">
                <a16:creationId xmlns:a16="http://schemas.microsoft.com/office/drawing/2014/main" id="{E965DA78-523C-A9A6-9CE5-B58BA7EDE1A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C57DDD-E594-0C70-964A-4732CFFE920D}"/>
              </a:ext>
            </a:extLst>
          </p:cNvPr>
          <p:cNvSpPr>
            <a:spLocks noGrp="1"/>
          </p:cNvSpPr>
          <p:nvPr>
            <p:ph type="sldNum" sz="quarter" idx="12"/>
          </p:nvPr>
        </p:nvSpPr>
        <p:spPr/>
        <p:txBody>
          <a:bodyPr/>
          <a:lstStyle/>
          <a:p>
            <a:fld id="{B9E3AFDD-6F3E-1647-801A-BC2092132569}" type="slidenum">
              <a:rPr lang="en-US" smtClean="0"/>
              <a:t>‹#›</a:t>
            </a:fld>
            <a:endParaRPr lang="en-US"/>
          </a:p>
        </p:txBody>
      </p:sp>
    </p:spTree>
    <p:extLst>
      <p:ext uri="{BB962C8B-B14F-4D97-AF65-F5344CB8AC3E}">
        <p14:creationId xmlns:p14="http://schemas.microsoft.com/office/powerpoint/2010/main" val="209170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2628D-BA0E-4294-E050-DDDCC8AAC9C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7F63353-0E26-DDDB-EE01-1E73100DACD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5604B6E-D91D-237F-4C39-214E00ED257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8B55A36-13F3-34A5-FA91-C13E4084928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6BBEFDE-0349-695A-9D23-06A939D969D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02B97E8-E136-0B60-806F-FD98FAB68876}"/>
              </a:ext>
            </a:extLst>
          </p:cNvPr>
          <p:cNvSpPr>
            <a:spLocks noGrp="1"/>
          </p:cNvSpPr>
          <p:nvPr>
            <p:ph type="dt" sz="half" idx="10"/>
          </p:nvPr>
        </p:nvSpPr>
        <p:spPr/>
        <p:txBody>
          <a:bodyPr/>
          <a:lstStyle/>
          <a:p>
            <a:fld id="{C5CCB9BA-1B23-0846-83C5-1A9C32144833}" type="datetimeFigureOut">
              <a:rPr lang="en-US" smtClean="0"/>
              <a:t>1/18/26</a:t>
            </a:fld>
            <a:endParaRPr lang="en-US"/>
          </a:p>
        </p:txBody>
      </p:sp>
      <p:sp>
        <p:nvSpPr>
          <p:cNvPr id="8" name="Footer Placeholder 7">
            <a:extLst>
              <a:ext uri="{FF2B5EF4-FFF2-40B4-BE49-F238E27FC236}">
                <a16:creationId xmlns:a16="http://schemas.microsoft.com/office/drawing/2014/main" id="{38CB3EC3-2143-0361-E158-61E6A9EDC93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02BE355-57B8-4BFB-A1BB-CD7438457919}"/>
              </a:ext>
            </a:extLst>
          </p:cNvPr>
          <p:cNvSpPr>
            <a:spLocks noGrp="1"/>
          </p:cNvSpPr>
          <p:nvPr>
            <p:ph type="sldNum" sz="quarter" idx="12"/>
          </p:nvPr>
        </p:nvSpPr>
        <p:spPr/>
        <p:txBody>
          <a:bodyPr/>
          <a:lstStyle/>
          <a:p>
            <a:fld id="{B9E3AFDD-6F3E-1647-801A-BC2092132569}" type="slidenum">
              <a:rPr lang="en-US" smtClean="0"/>
              <a:t>‹#›</a:t>
            </a:fld>
            <a:endParaRPr lang="en-US"/>
          </a:p>
        </p:txBody>
      </p:sp>
    </p:spTree>
    <p:extLst>
      <p:ext uri="{BB962C8B-B14F-4D97-AF65-F5344CB8AC3E}">
        <p14:creationId xmlns:p14="http://schemas.microsoft.com/office/powerpoint/2010/main" val="8570335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BB49B-A329-214C-B535-E7C4D5F2372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F470D3A-192B-CD98-CB84-EB97945C7C78}"/>
              </a:ext>
            </a:extLst>
          </p:cNvPr>
          <p:cNvSpPr>
            <a:spLocks noGrp="1"/>
          </p:cNvSpPr>
          <p:nvPr>
            <p:ph type="dt" sz="half" idx="10"/>
          </p:nvPr>
        </p:nvSpPr>
        <p:spPr/>
        <p:txBody>
          <a:bodyPr/>
          <a:lstStyle/>
          <a:p>
            <a:fld id="{C5CCB9BA-1B23-0846-83C5-1A9C32144833}" type="datetimeFigureOut">
              <a:rPr lang="en-US" smtClean="0"/>
              <a:t>1/18/26</a:t>
            </a:fld>
            <a:endParaRPr lang="en-US"/>
          </a:p>
        </p:txBody>
      </p:sp>
      <p:sp>
        <p:nvSpPr>
          <p:cNvPr id="4" name="Footer Placeholder 3">
            <a:extLst>
              <a:ext uri="{FF2B5EF4-FFF2-40B4-BE49-F238E27FC236}">
                <a16:creationId xmlns:a16="http://schemas.microsoft.com/office/drawing/2014/main" id="{B16A0103-FE55-0EE8-0F87-0DFE3311FF0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CA1FF8C-B0C1-1453-49C1-F8D6C35A07D2}"/>
              </a:ext>
            </a:extLst>
          </p:cNvPr>
          <p:cNvSpPr>
            <a:spLocks noGrp="1"/>
          </p:cNvSpPr>
          <p:nvPr>
            <p:ph type="sldNum" sz="quarter" idx="12"/>
          </p:nvPr>
        </p:nvSpPr>
        <p:spPr/>
        <p:txBody>
          <a:bodyPr/>
          <a:lstStyle/>
          <a:p>
            <a:fld id="{B9E3AFDD-6F3E-1647-801A-BC2092132569}" type="slidenum">
              <a:rPr lang="en-US" smtClean="0"/>
              <a:t>‹#›</a:t>
            </a:fld>
            <a:endParaRPr lang="en-US"/>
          </a:p>
        </p:txBody>
      </p:sp>
    </p:spTree>
    <p:extLst>
      <p:ext uri="{BB962C8B-B14F-4D97-AF65-F5344CB8AC3E}">
        <p14:creationId xmlns:p14="http://schemas.microsoft.com/office/powerpoint/2010/main" val="35807413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9A20662-E8A8-B5D6-1319-80E92A360AD1}"/>
              </a:ext>
            </a:extLst>
          </p:cNvPr>
          <p:cNvSpPr>
            <a:spLocks noGrp="1"/>
          </p:cNvSpPr>
          <p:nvPr>
            <p:ph type="dt" sz="half" idx="10"/>
          </p:nvPr>
        </p:nvSpPr>
        <p:spPr/>
        <p:txBody>
          <a:bodyPr/>
          <a:lstStyle/>
          <a:p>
            <a:fld id="{C5CCB9BA-1B23-0846-83C5-1A9C32144833}" type="datetimeFigureOut">
              <a:rPr lang="en-US" smtClean="0"/>
              <a:t>1/18/26</a:t>
            </a:fld>
            <a:endParaRPr lang="en-US"/>
          </a:p>
        </p:txBody>
      </p:sp>
      <p:sp>
        <p:nvSpPr>
          <p:cNvPr id="3" name="Footer Placeholder 2">
            <a:extLst>
              <a:ext uri="{FF2B5EF4-FFF2-40B4-BE49-F238E27FC236}">
                <a16:creationId xmlns:a16="http://schemas.microsoft.com/office/drawing/2014/main" id="{C8044CF1-86E1-F7C7-0FB0-8F169541B3B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C66B749-9B59-10FD-8FEE-B9DB715D340C}"/>
              </a:ext>
            </a:extLst>
          </p:cNvPr>
          <p:cNvSpPr>
            <a:spLocks noGrp="1"/>
          </p:cNvSpPr>
          <p:nvPr>
            <p:ph type="sldNum" sz="quarter" idx="12"/>
          </p:nvPr>
        </p:nvSpPr>
        <p:spPr/>
        <p:txBody>
          <a:bodyPr/>
          <a:lstStyle/>
          <a:p>
            <a:fld id="{B9E3AFDD-6F3E-1647-801A-BC2092132569}" type="slidenum">
              <a:rPr lang="en-US" smtClean="0"/>
              <a:t>‹#›</a:t>
            </a:fld>
            <a:endParaRPr lang="en-US"/>
          </a:p>
        </p:txBody>
      </p:sp>
    </p:spTree>
    <p:extLst>
      <p:ext uri="{BB962C8B-B14F-4D97-AF65-F5344CB8AC3E}">
        <p14:creationId xmlns:p14="http://schemas.microsoft.com/office/powerpoint/2010/main" val="4255590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9CF15-A0E6-70F3-57F6-1E7A24C635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165273F-55C0-6708-E785-87D1507BAFC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8B27B16-6AC0-F90B-74A8-8C05892875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B8E8E0C-F1D0-DF7A-FC7B-50529E9E3D0A}"/>
              </a:ext>
            </a:extLst>
          </p:cNvPr>
          <p:cNvSpPr>
            <a:spLocks noGrp="1"/>
          </p:cNvSpPr>
          <p:nvPr>
            <p:ph type="dt" sz="half" idx="10"/>
          </p:nvPr>
        </p:nvSpPr>
        <p:spPr/>
        <p:txBody>
          <a:bodyPr/>
          <a:lstStyle/>
          <a:p>
            <a:fld id="{C5CCB9BA-1B23-0846-83C5-1A9C32144833}" type="datetimeFigureOut">
              <a:rPr lang="en-US" smtClean="0"/>
              <a:t>1/18/26</a:t>
            </a:fld>
            <a:endParaRPr lang="en-US"/>
          </a:p>
        </p:txBody>
      </p:sp>
      <p:sp>
        <p:nvSpPr>
          <p:cNvPr id="6" name="Footer Placeholder 5">
            <a:extLst>
              <a:ext uri="{FF2B5EF4-FFF2-40B4-BE49-F238E27FC236}">
                <a16:creationId xmlns:a16="http://schemas.microsoft.com/office/drawing/2014/main" id="{090FC126-26A5-835F-4602-8A1E49ABF19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FA6F0F7-2320-B63D-E1A8-7313FDD40B01}"/>
              </a:ext>
            </a:extLst>
          </p:cNvPr>
          <p:cNvSpPr>
            <a:spLocks noGrp="1"/>
          </p:cNvSpPr>
          <p:nvPr>
            <p:ph type="sldNum" sz="quarter" idx="12"/>
          </p:nvPr>
        </p:nvSpPr>
        <p:spPr/>
        <p:txBody>
          <a:bodyPr/>
          <a:lstStyle/>
          <a:p>
            <a:fld id="{B9E3AFDD-6F3E-1647-801A-BC2092132569}" type="slidenum">
              <a:rPr lang="en-US" smtClean="0"/>
              <a:t>‹#›</a:t>
            </a:fld>
            <a:endParaRPr lang="en-US"/>
          </a:p>
        </p:txBody>
      </p:sp>
    </p:spTree>
    <p:extLst>
      <p:ext uri="{BB962C8B-B14F-4D97-AF65-F5344CB8AC3E}">
        <p14:creationId xmlns:p14="http://schemas.microsoft.com/office/powerpoint/2010/main" val="16671913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03982C-9AD5-17EF-DF5F-31C48222DD1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A41C452-C9DB-BED7-B967-642D601BA71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CE212D7-AD7B-ABA4-75F2-A09C6D74B1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E0A93B5-454F-68C4-F4FE-54F22047B370}"/>
              </a:ext>
            </a:extLst>
          </p:cNvPr>
          <p:cNvSpPr>
            <a:spLocks noGrp="1"/>
          </p:cNvSpPr>
          <p:nvPr>
            <p:ph type="dt" sz="half" idx="10"/>
          </p:nvPr>
        </p:nvSpPr>
        <p:spPr/>
        <p:txBody>
          <a:bodyPr/>
          <a:lstStyle/>
          <a:p>
            <a:fld id="{C5CCB9BA-1B23-0846-83C5-1A9C32144833}" type="datetimeFigureOut">
              <a:rPr lang="en-US" smtClean="0"/>
              <a:t>1/18/26</a:t>
            </a:fld>
            <a:endParaRPr lang="en-US"/>
          </a:p>
        </p:txBody>
      </p:sp>
      <p:sp>
        <p:nvSpPr>
          <p:cNvPr id="6" name="Footer Placeholder 5">
            <a:extLst>
              <a:ext uri="{FF2B5EF4-FFF2-40B4-BE49-F238E27FC236}">
                <a16:creationId xmlns:a16="http://schemas.microsoft.com/office/drawing/2014/main" id="{340F5436-E329-23D2-2A95-9DB089278B5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9872A4-D936-B4B6-D7AC-AA30A162C0AB}"/>
              </a:ext>
            </a:extLst>
          </p:cNvPr>
          <p:cNvSpPr>
            <a:spLocks noGrp="1"/>
          </p:cNvSpPr>
          <p:nvPr>
            <p:ph type="sldNum" sz="quarter" idx="12"/>
          </p:nvPr>
        </p:nvSpPr>
        <p:spPr/>
        <p:txBody>
          <a:bodyPr/>
          <a:lstStyle/>
          <a:p>
            <a:fld id="{B9E3AFDD-6F3E-1647-801A-BC2092132569}" type="slidenum">
              <a:rPr lang="en-US" smtClean="0"/>
              <a:t>‹#›</a:t>
            </a:fld>
            <a:endParaRPr lang="en-US"/>
          </a:p>
        </p:txBody>
      </p:sp>
    </p:spTree>
    <p:extLst>
      <p:ext uri="{BB962C8B-B14F-4D97-AF65-F5344CB8AC3E}">
        <p14:creationId xmlns:p14="http://schemas.microsoft.com/office/powerpoint/2010/main" val="15249756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05EFF3C-9D7F-AD27-9D8F-E551A92A22D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1BA8D29-C66B-4782-5DDE-CFCE1D1A783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C26DF5-256E-B011-B57A-E205E67E438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5CCB9BA-1B23-0846-83C5-1A9C32144833}" type="datetimeFigureOut">
              <a:rPr lang="en-US" smtClean="0"/>
              <a:t>1/18/26</a:t>
            </a:fld>
            <a:endParaRPr lang="en-US"/>
          </a:p>
        </p:txBody>
      </p:sp>
      <p:sp>
        <p:nvSpPr>
          <p:cNvPr id="5" name="Footer Placeholder 4">
            <a:extLst>
              <a:ext uri="{FF2B5EF4-FFF2-40B4-BE49-F238E27FC236}">
                <a16:creationId xmlns:a16="http://schemas.microsoft.com/office/drawing/2014/main" id="{5B6EF330-C755-720F-0FFB-CDA868B8CC8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E3CBF394-BE31-FF7A-8BD5-5D08DE56DE2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9E3AFDD-6F3E-1647-801A-BC2092132569}" type="slidenum">
              <a:rPr lang="en-US" smtClean="0"/>
              <a:t>‹#›</a:t>
            </a:fld>
            <a:endParaRPr lang="en-US"/>
          </a:p>
        </p:txBody>
      </p:sp>
    </p:spTree>
    <p:extLst>
      <p:ext uri="{BB962C8B-B14F-4D97-AF65-F5344CB8AC3E}">
        <p14:creationId xmlns:p14="http://schemas.microsoft.com/office/powerpoint/2010/main" val="28063714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3E93247-6229-44AB-A550-739E971E6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A5D67320-FCFD-4931-AAF7-C6C853329C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9C2F91-16BF-7B4D-4706-B56A0EED9316}"/>
              </a:ext>
            </a:extLst>
          </p:cNvPr>
          <p:cNvSpPr>
            <a:spLocks noGrp="1"/>
          </p:cNvSpPr>
          <p:nvPr>
            <p:ph type="ctrTitle"/>
          </p:nvPr>
        </p:nvSpPr>
        <p:spPr>
          <a:xfrm>
            <a:off x="531950" y="2166429"/>
            <a:ext cx="3620882" cy="3082743"/>
          </a:xfrm>
        </p:spPr>
        <p:txBody>
          <a:bodyPr anchor="t">
            <a:normAutofit/>
          </a:bodyPr>
          <a:lstStyle/>
          <a:p>
            <a:pPr algn="ctr"/>
            <a:r>
              <a:rPr lang="en-US" sz="4400" b="1" dirty="0">
                <a:latin typeface="ACADEMY ENGRAVED LET PLAIN:1.0" panose="02000000000000000000" pitchFamily="2" charset="0"/>
              </a:rPr>
              <a:t>Ankle Fracture</a:t>
            </a:r>
          </a:p>
        </p:txBody>
      </p:sp>
      <p:cxnSp>
        <p:nvCxnSpPr>
          <p:cNvPr id="13" name="Straight Connector 12">
            <a:extLst>
              <a:ext uri="{FF2B5EF4-FFF2-40B4-BE49-F238E27FC236}">
                <a16:creationId xmlns:a16="http://schemas.microsoft.com/office/drawing/2014/main" id="{EE2E603F-4A95-4FE8-BB06-211DFD75DBE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Picture 3" descr="Connected sticks shaping polygons background">
            <a:extLst>
              <a:ext uri="{FF2B5EF4-FFF2-40B4-BE49-F238E27FC236}">
                <a16:creationId xmlns:a16="http://schemas.microsoft.com/office/drawing/2014/main" id="{BA9D0CF8-CE12-B745-C3BF-94FE4CE39DB7}"/>
              </a:ext>
            </a:extLst>
          </p:cNvPr>
          <p:cNvPicPr>
            <a:picLocks noChangeAspect="1"/>
          </p:cNvPicPr>
          <p:nvPr/>
        </p:nvPicPr>
        <p:blipFill>
          <a:blip r:embed="rId2"/>
          <a:srcRect l="12931" r="15861" b="-1"/>
          <a:stretch>
            <a:fillRect/>
          </a:stretch>
        </p:blipFill>
        <p:spPr>
          <a:xfrm>
            <a:off x="4876158" y="10"/>
            <a:ext cx="7315841" cy="6857990"/>
          </a:xfrm>
          <a:prstGeom prst="rect">
            <a:avLst/>
          </a:prstGeom>
        </p:spPr>
      </p:pic>
      <p:pic>
        <p:nvPicPr>
          <p:cNvPr id="6" name="Picture 5" descr="A gold circle with a black background&#10;&#10;AI-generated content may be incorrect.">
            <a:extLst>
              <a:ext uri="{FF2B5EF4-FFF2-40B4-BE49-F238E27FC236}">
                <a16:creationId xmlns:a16="http://schemas.microsoft.com/office/drawing/2014/main" id="{0B40C451-6BDD-842C-26AE-863E8168C146}"/>
              </a:ext>
            </a:extLst>
          </p:cNvPr>
          <p:cNvPicPr>
            <a:picLocks noChangeAspect="1"/>
          </p:cNvPicPr>
          <p:nvPr/>
        </p:nvPicPr>
        <p:blipFill>
          <a:blip r:embed="rId3"/>
          <a:stretch>
            <a:fillRect/>
          </a:stretch>
        </p:blipFill>
        <p:spPr>
          <a:xfrm>
            <a:off x="1049965" y="4359979"/>
            <a:ext cx="2309687" cy="2109958"/>
          </a:xfrm>
          <a:prstGeom prst="rect">
            <a:avLst/>
          </a:prstGeom>
        </p:spPr>
      </p:pic>
    </p:spTree>
    <p:extLst>
      <p:ext uri="{BB962C8B-B14F-4D97-AF65-F5344CB8AC3E}">
        <p14:creationId xmlns:p14="http://schemas.microsoft.com/office/powerpoint/2010/main" val="1505341013"/>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1CC22A1-E5A2-9DC6-5CA3-53DD046D594A}"/>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FBAF45C-E5AE-83C6-58E1-C7095944BF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F0306960-9322-5DAB-029B-D8658A3988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BE1569E-C13F-76F6-3839-D7CF053B940A}"/>
              </a:ext>
            </a:extLst>
          </p:cNvPr>
          <p:cNvSpPr>
            <a:spLocks noGrp="1"/>
          </p:cNvSpPr>
          <p:nvPr>
            <p:ph type="ctrTitle"/>
          </p:nvPr>
        </p:nvSpPr>
        <p:spPr>
          <a:xfrm>
            <a:off x="543380" y="2493755"/>
            <a:ext cx="3620882" cy="3640345"/>
          </a:xfrm>
        </p:spPr>
        <p:txBody>
          <a:bodyPr anchor="t">
            <a:normAutofit/>
          </a:bodyPr>
          <a:lstStyle/>
          <a:p>
            <a:pPr algn="ctr"/>
            <a:r>
              <a:rPr lang="en-US" sz="4400" b="1" dirty="0">
                <a:solidFill>
                  <a:srgbClr val="E6B94E"/>
                </a:solidFill>
                <a:latin typeface="ACADEMY ENGRAVED LET PLAIN:1.0" panose="02000000000000000000" pitchFamily="2" charset="0"/>
              </a:rPr>
              <a:t>What to do next?</a:t>
            </a:r>
          </a:p>
        </p:txBody>
      </p:sp>
      <p:cxnSp>
        <p:nvCxnSpPr>
          <p:cNvPr id="13" name="Straight Connector 12">
            <a:extLst>
              <a:ext uri="{FF2B5EF4-FFF2-40B4-BE49-F238E27FC236}">
                <a16:creationId xmlns:a16="http://schemas.microsoft.com/office/drawing/2014/main" id="{F77DA3A5-D651-6EBF-6C75-961F3F5B28E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Picture 3" descr="Connected sticks shaping polygons background">
            <a:extLst>
              <a:ext uri="{FF2B5EF4-FFF2-40B4-BE49-F238E27FC236}">
                <a16:creationId xmlns:a16="http://schemas.microsoft.com/office/drawing/2014/main" id="{BE43BF04-0CD3-DC45-C24C-0C0949B7277D}"/>
              </a:ext>
            </a:extLst>
          </p:cNvPr>
          <p:cNvPicPr>
            <a:picLocks noChangeAspect="1"/>
          </p:cNvPicPr>
          <p:nvPr/>
        </p:nvPicPr>
        <p:blipFill>
          <a:blip r:embed="rId2"/>
          <a:srcRect l="12931" r="15861" b="-1"/>
          <a:stretch>
            <a:fillRect/>
          </a:stretch>
        </p:blipFill>
        <p:spPr>
          <a:xfrm>
            <a:off x="4876158" y="10"/>
            <a:ext cx="7315841" cy="6857990"/>
          </a:xfrm>
          <a:prstGeom prst="rect">
            <a:avLst/>
          </a:prstGeom>
        </p:spPr>
      </p:pic>
    </p:spTree>
    <p:extLst>
      <p:ext uri="{BB962C8B-B14F-4D97-AF65-F5344CB8AC3E}">
        <p14:creationId xmlns:p14="http://schemas.microsoft.com/office/powerpoint/2010/main" val="1179677546"/>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3685DD-E0D4-4BD8-583D-CF5BFFFF5CA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8BC343E-1CFC-2FE6-2C4F-DA61AEAEF402}"/>
              </a:ext>
            </a:extLst>
          </p:cNvPr>
          <p:cNvSpPr>
            <a:spLocks noGrp="1"/>
          </p:cNvSpPr>
          <p:nvPr>
            <p:ph type="title"/>
          </p:nvPr>
        </p:nvSpPr>
        <p:spPr>
          <a:xfrm>
            <a:off x="1" y="3052689"/>
            <a:ext cx="2347784" cy="1307592"/>
          </a:xfrm>
        </p:spPr>
        <p:txBody>
          <a:bodyPr/>
          <a:lstStyle/>
          <a:p>
            <a:r>
              <a:rPr lang="en-US">
                <a:latin typeface="+mn-lt"/>
              </a:rPr>
              <a:t>Read Images</a:t>
            </a:r>
            <a:endParaRPr lang="en-US" dirty="0">
              <a:latin typeface="+mn-lt"/>
            </a:endParaRPr>
          </a:p>
        </p:txBody>
      </p:sp>
      <p:sp>
        <p:nvSpPr>
          <p:cNvPr id="6" name="TextBox 5">
            <a:extLst>
              <a:ext uri="{FF2B5EF4-FFF2-40B4-BE49-F238E27FC236}">
                <a16:creationId xmlns:a16="http://schemas.microsoft.com/office/drawing/2014/main" id="{DBA965BE-C7F7-D83E-9B74-D3339E242856}"/>
              </a:ext>
            </a:extLst>
          </p:cNvPr>
          <p:cNvSpPr txBox="1"/>
          <p:nvPr/>
        </p:nvSpPr>
        <p:spPr>
          <a:xfrm flipH="1">
            <a:off x="3893821" y="1266092"/>
            <a:ext cx="453683" cy="1015663"/>
          </a:xfrm>
          <a:prstGeom prst="rect">
            <a:avLst/>
          </a:prstGeom>
          <a:noFill/>
        </p:spPr>
        <p:txBody>
          <a:bodyPr wrap="square" rtlCol="0">
            <a:spAutoFit/>
          </a:bodyPr>
          <a:lstStyle/>
          <a:p>
            <a:r>
              <a:rPr lang="en-US" sz="6000" b="1">
                <a:solidFill>
                  <a:schemeClr val="bg1"/>
                </a:solidFill>
              </a:rPr>
              <a:t>L</a:t>
            </a:r>
            <a:endParaRPr lang="en-US" sz="6000" b="1" dirty="0">
              <a:solidFill>
                <a:schemeClr val="bg1"/>
              </a:solidFill>
            </a:endParaRPr>
          </a:p>
        </p:txBody>
      </p:sp>
      <p:pic>
        <p:nvPicPr>
          <p:cNvPr id="4" name="Picture 3" descr="X-ray of a foot bone&#10;&#10;AI-generated content may be incorrect.">
            <a:extLst>
              <a:ext uri="{FF2B5EF4-FFF2-40B4-BE49-F238E27FC236}">
                <a16:creationId xmlns:a16="http://schemas.microsoft.com/office/drawing/2014/main" id="{E6C3C41E-93CA-2442-510B-E8F1AFF4C92B}"/>
              </a:ext>
            </a:extLst>
          </p:cNvPr>
          <p:cNvPicPr>
            <a:picLocks noChangeAspect="1"/>
          </p:cNvPicPr>
          <p:nvPr/>
        </p:nvPicPr>
        <p:blipFill>
          <a:blip r:embed="rId3"/>
          <a:stretch>
            <a:fillRect/>
          </a:stretch>
        </p:blipFill>
        <p:spPr>
          <a:xfrm>
            <a:off x="1941341" y="-140678"/>
            <a:ext cx="6351563" cy="4234375"/>
          </a:xfrm>
          <a:prstGeom prst="rect">
            <a:avLst/>
          </a:prstGeom>
        </p:spPr>
      </p:pic>
      <p:pic>
        <p:nvPicPr>
          <p:cNvPr id="9" name="Picture 8" descr="X-ray of a foot&#10;&#10;AI-generated content may be incorrect.">
            <a:extLst>
              <a:ext uri="{FF2B5EF4-FFF2-40B4-BE49-F238E27FC236}">
                <a16:creationId xmlns:a16="http://schemas.microsoft.com/office/drawing/2014/main" id="{7E1AAEDC-F52A-A30D-5D41-E3374111669A}"/>
              </a:ext>
            </a:extLst>
          </p:cNvPr>
          <p:cNvPicPr>
            <a:picLocks noChangeAspect="1"/>
          </p:cNvPicPr>
          <p:nvPr/>
        </p:nvPicPr>
        <p:blipFill>
          <a:blip r:embed="rId4"/>
          <a:stretch>
            <a:fillRect/>
          </a:stretch>
        </p:blipFill>
        <p:spPr>
          <a:xfrm>
            <a:off x="6344412" y="2959608"/>
            <a:ext cx="5847588" cy="3898392"/>
          </a:xfrm>
          <a:prstGeom prst="rect">
            <a:avLst/>
          </a:prstGeom>
        </p:spPr>
      </p:pic>
    </p:spTree>
    <p:extLst>
      <p:ext uri="{BB962C8B-B14F-4D97-AF65-F5344CB8AC3E}">
        <p14:creationId xmlns:p14="http://schemas.microsoft.com/office/powerpoint/2010/main" val="8715069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5A66BA3-BF3D-4FB9-8B24-0B045F7CCD42}"/>
            </a:ext>
          </a:extLst>
        </p:cNvPr>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Connected sticks shaping polygons background">
            <a:extLst>
              <a:ext uri="{FF2B5EF4-FFF2-40B4-BE49-F238E27FC236}">
                <a16:creationId xmlns:a16="http://schemas.microsoft.com/office/drawing/2014/main" id="{79E0028B-FAE4-6151-B3A0-01E0607C31B4}"/>
              </a:ext>
            </a:extLst>
          </p:cNvPr>
          <p:cNvPicPr>
            <a:picLocks noChangeAspect="1"/>
          </p:cNvPicPr>
          <p:nvPr/>
        </p:nvPicPr>
        <p:blipFill>
          <a:blip r:embed="rId2"/>
          <a:srcRect t="7697" r="23298" b="1394"/>
          <a:stretch>
            <a:fillRect/>
          </a:stretch>
        </p:blipFill>
        <p:spPr>
          <a:xfrm>
            <a:off x="3523488" y="10"/>
            <a:ext cx="8668512" cy="6857990"/>
          </a:xfrm>
          <a:prstGeom prst="rect">
            <a:avLst/>
          </a:prstGeom>
        </p:spPr>
      </p:pic>
      <p:sp>
        <p:nvSpPr>
          <p:cNvPr id="20" name="Rectangle 19">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tx1"/>
              </a:gs>
              <a:gs pos="33000">
                <a:schemeClr val="tx1">
                  <a:alpha val="64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2FF1B3E-3C10-D619-4CB9-3BB59B25820D}"/>
              </a:ext>
            </a:extLst>
          </p:cNvPr>
          <p:cNvSpPr>
            <a:spLocks noGrp="1"/>
          </p:cNvSpPr>
          <p:nvPr>
            <p:ph type="ctrTitle"/>
          </p:nvPr>
        </p:nvSpPr>
        <p:spPr>
          <a:xfrm>
            <a:off x="477981" y="1122363"/>
            <a:ext cx="4023360" cy="3204134"/>
          </a:xfrm>
        </p:spPr>
        <p:txBody>
          <a:bodyPr anchor="b">
            <a:normAutofit/>
          </a:bodyPr>
          <a:lstStyle/>
          <a:p>
            <a:pPr algn="l"/>
            <a:r>
              <a:rPr lang="en-US" sz="4800" b="1" dirty="0">
                <a:solidFill>
                  <a:schemeClr val="bg1"/>
                </a:solidFill>
                <a:latin typeface="ACADEMY ENGRAVED LET PLAIN:1.0" panose="02000000000000000000" pitchFamily="2" charset="0"/>
              </a:rPr>
              <a:t>How would you classify this fracture?</a:t>
            </a:r>
          </a:p>
        </p:txBody>
      </p:sp>
      <p:sp>
        <p:nvSpPr>
          <p:cNvPr id="22" name="Rectangle 21">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4" name="Rectangle 23">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228460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17A9CFF-1AC6-2B45-2535-266F8B2161D2}"/>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2919290-2E00-0147-87B5-7F9539BC6D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EEF2B936-0B76-CBBF-982D-CC87387BB0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E5A89C-EAD1-D761-5E19-01B614170809}"/>
              </a:ext>
            </a:extLst>
          </p:cNvPr>
          <p:cNvSpPr>
            <a:spLocks noGrp="1"/>
          </p:cNvSpPr>
          <p:nvPr>
            <p:ph type="ctrTitle"/>
          </p:nvPr>
        </p:nvSpPr>
        <p:spPr>
          <a:xfrm>
            <a:off x="543379" y="2493755"/>
            <a:ext cx="4169297" cy="3640345"/>
          </a:xfrm>
        </p:spPr>
        <p:txBody>
          <a:bodyPr anchor="t">
            <a:normAutofit/>
          </a:bodyPr>
          <a:lstStyle/>
          <a:p>
            <a:pPr algn="ctr"/>
            <a:r>
              <a:rPr lang="en-US" sz="4400" b="1" dirty="0">
                <a:solidFill>
                  <a:srgbClr val="E6B94E"/>
                </a:solidFill>
                <a:latin typeface="ACADEMY ENGRAVED LET PLAIN:1.0" panose="02000000000000000000" pitchFamily="2" charset="0"/>
              </a:rPr>
              <a:t>What is your treatment plan?</a:t>
            </a:r>
          </a:p>
        </p:txBody>
      </p:sp>
      <p:cxnSp>
        <p:nvCxnSpPr>
          <p:cNvPr id="13" name="Straight Connector 12">
            <a:extLst>
              <a:ext uri="{FF2B5EF4-FFF2-40B4-BE49-F238E27FC236}">
                <a16:creationId xmlns:a16="http://schemas.microsoft.com/office/drawing/2014/main" id="{A35DCCBB-1527-2F44-D2D6-901F686204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Picture 3" descr="Connected sticks shaping polygons background">
            <a:extLst>
              <a:ext uri="{FF2B5EF4-FFF2-40B4-BE49-F238E27FC236}">
                <a16:creationId xmlns:a16="http://schemas.microsoft.com/office/drawing/2014/main" id="{D485FA29-BEAF-E679-FE3C-43F9C06283EC}"/>
              </a:ext>
            </a:extLst>
          </p:cNvPr>
          <p:cNvPicPr>
            <a:picLocks noChangeAspect="1"/>
          </p:cNvPicPr>
          <p:nvPr/>
        </p:nvPicPr>
        <p:blipFill>
          <a:blip r:embed="rId2"/>
          <a:srcRect l="12931" r="15861" b="-1"/>
          <a:stretch>
            <a:fillRect/>
          </a:stretch>
        </p:blipFill>
        <p:spPr>
          <a:xfrm>
            <a:off x="4876158" y="10"/>
            <a:ext cx="7315841" cy="6857990"/>
          </a:xfrm>
          <a:prstGeom prst="rect">
            <a:avLst/>
          </a:prstGeom>
        </p:spPr>
      </p:pic>
    </p:spTree>
    <p:extLst>
      <p:ext uri="{BB962C8B-B14F-4D97-AF65-F5344CB8AC3E}">
        <p14:creationId xmlns:p14="http://schemas.microsoft.com/office/powerpoint/2010/main" val="1507796587"/>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F01FF72-A03B-0C64-F1B1-EAC652C591B7}"/>
            </a:ext>
          </a:extLst>
        </p:cNvPr>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33E93247-6229-44AB-A550-739E971E6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Connected sticks shaping polygons background">
            <a:extLst>
              <a:ext uri="{FF2B5EF4-FFF2-40B4-BE49-F238E27FC236}">
                <a16:creationId xmlns:a16="http://schemas.microsoft.com/office/drawing/2014/main" id="{0DA61B74-FE43-EB9A-8FF3-DEA455AE5700}"/>
              </a:ext>
            </a:extLst>
          </p:cNvPr>
          <p:cNvPicPr>
            <a:picLocks noChangeAspect="1"/>
          </p:cNvPicPr>
          <p:nvPr/>
        </p:nvPicPr>
        <p:blipFill>
          <a:blip r:embed="rId2"/>
          <a:srcRect t="7865" b="7865"/>
          <a:stretch>
            <a:fillRect/>
          </a:stretch>
        </p:blipFill>
        <p:spPr>
          <a:xfrm>
            <a:off x="20" y="10"/>
            <a:ext cx="12191980" cy="6857990"/>
          </a:xfrm>
          <a:prstGeom prst="rect">
            <a:avLst/>
          </a:prstGeom>
        </p:spPr>
      </p:pic>
      <p:sp>
        <p:nvSpPr>
          <p:cNvPr id="20" name="Rectangle 19">
            <a:extLst>
              <a:ext uri="{FF2B5EF4-FFF2-40B4-BE49-F238E27FC236}">
                <a16:creationId xmlns:a16="http://schemas.microsoft.com/office/drawing/2014/main" id="{6BB6B482-ACCA-4938-8AEA-49D525C172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6905" y="46904"/>
            <a:ext cx="6865150" cy="6771342"/>
          </a:xfrm>
          <a:prstGeom prst="rect">
            <a:avLst/>
          </a:prstGeom>
          <a:gradFill>
            <a:gsLst>
              <a:gs pos="42000">
                <a:srgbClr val="000000">
                  <a:alpha val="18000"/>
                </a:srgbClr>
              </a:gs>
              <a:gs pos="0">
                <a:srgbClr val="000000">
                  <a:alpha val="0"/>
                </a:srgbClr>
              </a:gs>
              <a:gs pos="100000">
                <a:srgbClr val="000000">
                  <a:alpha val="39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17D6622-1768-5BAF-2FBF-A52F4A7CEE54}"/>
              </a:ext>
            </a:extLst>
          </p:cNvPr>
          <p:cNvSpPr>
            <a:spLocks noGrp="1"/>
          </p:cNvSpPr>
          <p:nvPr>
            <p:ph type="ctrTitle"/>
          </p:nvPr>
        </p:nvSpPr>
        <p:spPr>
          <a:xfrm>
            <a:off x="800100" y="1722782"/>
            <a:ext cx="10268713" cy="4136337"/>
          </a:xfrm>
        </p:spPr>
        <p:txBody>
          <a:bodyPr anchor="t">
            <a:normAutofit/>
          </a:bodyPr>
          <a:lstStyle/>
          <a:p>
            <a:r>
              <a:rPr lang="en-US" b="1" dirty="0">
                <a:solidFill>
                  <a:schemeClr val="bg1"/>
                </a:solidFill>
              </a:rPr>
              <a:t>What Principal should be performed? Describe it?</a:t>
            </a:r>
            <a:endParaRPr lang="en-US" b="1" dirty="0">
              <a:solidFill>
                <a:schemeClr val="bg1"/>
              </a:solidFill>
              <a:latin typeface="+mn-lt"/>
            </a:endParaRPr>
          </a:p>
        </p:txBody>
      </p:sp>
      <p:cxnSp>
        <p:nvCxnSpPr>
          <p:cNvPr id="22" name="Straight Connector 21">
            <a:extLst>
              <a:ext uri="{FF2B5EF4-FFF2-40B4-BE49-F238E27FC236}">
                <a16:creationId xmlns:a16="http://schemas.microsoft.com/office/drawing/2014/main" id="{EE2E603F-4A95-4FE8-BB06-211DFD75DBE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638300" cy="0"/>
          </a:xfrm>
          <a:prstGeom prst="line">
            <a:avLst/>
          </a:prstGeom>
          <a:ln w="44450">
            <a:solidFill>
              <a:srgbClr val="FFFFFF"/>
            </a:solidFill>
          </a:ln>
          <a:effectLst>
            <a:outerShdw blurRad="50800" dist="38100" dir="2700000" algn="tl" rotWithShape="0">
              <a:prstClr val="black">
                <a:alpha val="13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9044158"/>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60B68-81AF-9ED4-B93F-B100F6A6DB45}"/>
              </a:ext>
            </a:extLst>
          </p:cNvPr>
          <p:cNvSpPr>
            <a:spLocks noGrp="1"/>
          </p:cNvSpPr>
          <p:nvPr>
            <p:ph type="title"/>
          </p:nvPr>
        </p:nvSpPr>
        <p:spPr/>
        <p:txBody>
          <a:bodyPr/>
          <a:lstStyle/>
          <a:p>
            <a:r>
              <a:rPr lang="en-US" dirty="0"/>
              <a:t>Rapid fire questions</a:t>
            </a:r>
          </a:p>
        </p:txBody>
      </p:sp>
      <p:sp>
        <p:nvSpPr>
          <p:cNvPr id="3" name="Content Placeholder 2">
            <a:extLst>
              <a:ext uri="{FF2B5EF4-FFF2-40B4-BE49-F238E27FC236}">
                <a16:creationId xmlns:a16="http://schemas.microsoft.com/office/drawing/2014/main" id="{58C5AC85-21BD-9716-A42E-F40AE4E61AE0}"/>
              </a:ext>
            </a:extLst>
          </p:cNvPr>
          <p:cNvSpPr>
            <a:spLocks noGrp="1"/>
          </p:cNvSpPr>
          <p:nvPr>
            <p:ph idx="1"/>
          </p:nvPr>
        </p:nvSpPr>
        <p:spPr/>
        <p:txBody>
          <a:bodyPr>
            <a:normAutofit fontScale="62500" lnSpcReduction="20000"/>
          </a:bodyPr>
          <a:lstStyle/>
          <a:p>
            <a:pPr marL="514350" indent="-514350">
              <a:buFont typeface="+mj-lt"/>
              <a:buAutoNum type="arabicPeriod"/>
            </a:pPr>
            <a:r>
              <a:rPr lang="en-US" dirty="0"/>
              <a:t>What is ring theory? </a:t>
            </a:r>
            <a:r>
              <a:rPr lang="en-US" dirty="0">
                <a:solidFill>
                  <a:srgbClr val="FF0000"/>
                </a:solidFill>
              </a:rPr>
              <a:t>Single midfoot fracture or dislocation should raise suspicion for additional occult injuries in the tarsometatarsal and transverse tarsal joints.</a:t>
            </a:r>
          </a:p>
          <a:p>
            <a:pPr marL="514350" indent="-514350">
              <a:buFont typeface="+mj-lt"/>
              <a:buAutoNum type="arabicPeriod"/>
            </a:pPr>
            <a:r>
              <a:rPr lang="en-US" dirty="0"/>
              <a:t>What antibiotics to use in </a:t>
            </a:r>
            <a:r>
              <a:rPr lang="en-US" dirty="0" err="1"/>
              <a:t>Gustillo</a:t>
            </a:r>
            <a:r>
              <a:rPr lang="en-US" dirty="0"/>
              <a:t>- Anderson Grade II? </a:t>
            </a:r>
            <a:r>
              <a:rPr lang="en-US" dirty="0">
                <a:solidFill>
                  <a:srgbClr val="FF0000"/>
                </a:solidFill>
              </a:rPr>
              <a:t>First-generation cephalosporin (e.g., Cefazolin / Ancef)</a:t>
            </a:r>
          </a:p>
          <a:p>
            <a:pPr marL="514350" indent="-514350">
              <a:buFont typeface="+mj-lt"/>
              <a:buAutoNum type="arabicPeriod"/>
            </a:pPr>
            <a:r>
              <a:rPr lang="en-US" dirty="0"/>
              <a:t>Most common type of ankle fracture? </a:t>
            </a:r>
            <a:r>
              <a:rPr lang="en-US" dirty="0">
                <a:solidFill>
                  <a:srgbClr val="FF0000"/>
                </a:solidFill>
              </a:rPr>
              <a:t>SERI IV</a:t>
            </a:r>
          </a:p>
          <a:p>
            <a:pPr marL="514350" indent="-514350">
              <a:buFont typeface="+mj-lt"/>
              <a:buAutoNum type="arabicPeriod"/>
            </a:pPr>
            <a:r>
              <a:rPr lang="en-US" dirty="0"/>
              <a:t>What is a posterior malleolus fracture called? </a:t>
            </a:r>
            <a:r>
              <a:rPr lang="en-US" dirty="0">
                <a:solidFill>
                  <a:srgbClr val="FF0000"/>
                </a:solidFill>
              </a:rPr>
              <a:t>Volkmann fracture</a:t>
            </a:r>
          </a:p>
          <a:p>
            <a:pPr marL="514350" indent="-514350">
              <a:buFont typeface="+mj-lt"/>
              <a:buAutoNum type="arabicPeriod"/>
            </a:pPr>
            <a:r>
              <a:rPr lang="en-US" dirty="0"/>
              <a:t>When to fix posterior malleolus fracture? </a:t>
            </a:r>
            <a:r>
              <a:rPr lang="en-US" dirty="0">
                <a:solidFill>
                  <a:srgbClr val="FF0000"/>
                </a:solidFill>
              </a:rPr>
              <a:t>If the fracture is more than 25%</a:t>
            </a:r>
          </a:p>
          <a:p>
            <a:pPr marL="0" indent="0">
              <a:buNone/>
            </a:pPr>
            <a:r>
              <a:rPr lang="en-US" dirty="0"/>
              <a:t>6. Medications used in MRSA?</a:t>
            </a:r>
            <a:r>
              <a:rPr lang="en-US" b="1" dirty="0"/>
              <a:t> </a:t>
            </a:r>
            <a:r>
              <a:rPr lang="en-US" dirty="0">
                <a:solidFill>
                  <a:srgbClr val="FF0000"/>
                </a:solidFill>
              </a:rPr>
              <a:t>Vancomycin, Linezolid, Daptomycin, Clindamycin, and Trimethoprim–sulfamethoxazole (Bactrim)</a:t>
            </a:r>
          </a:p>
          <a:p>
            <a:pPr marL="0" indent="0">
              <a:buNone/>
            </a:pPr>
            <a:r>
              <a:rPr lang="en-US" dirty="0"/>
              <a:t>7. What antibiotics should be given to this patient? </a:t>
            </a:r>
            <a:r>
              <a:rPr lang="en-US" dirty="0">
                <a:solidFill>
                  <a:srgbClr val="FF0000"/>
                </a:solidFill>
              </a:rPr>
              <a:t>Clindamycin due to Penicillin Allergy</a:t>
            </a:r>
          </a:p>
          <a:p>
            <a:pPr marL="514350" indent="-514350">
              <a:buFont typeface="+mj-lt"/>
              <a:buAutoNum type="arabicPeriod"/>
            </a:pPr>
            <a:endParaRPr lang="en-US" dirty="0"/>
          </a:p>
          <a:p>
            <a:pPr marL="0" indent="0">
              <a:buNone/>
            </a:pPr>
            <a:br>
              <a:rPr lang="en-US" dirty="0"/>
            </a:br>
            <a:br>
              <a:rPr lang="en-US" dirty="0"/>
            </a:br>
            <a:br>
              <a:rPr lang="en-US" dirty="0"/>
            </a:br>
            <a:br>
              <a:rPr lang="en-US" dirty="0"/>
            </a:br>
            <a:endParaRPr lang="en-US" dirty="0"/>
          </a:p>
          <a:p>
            <a:endParaRPr lang="en-US" dirty="0"/>
          </a:p>
        </p:txBody>
      </p:sp>
    </p:spTree>
    <p:extLst>
      <p:ext uri="{BB962C8B-B14F-4D97-AF65-F5344CB8AC3E}">
        <p14:creationId xmlns:p14="http://schemas.microsoft.com/office/powerpoint/2010/main" val="29676439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2E4054-A0F9-32B1-6B29-D739C8B908D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51B806C-BF12-5E51-9E9E-0F686C9E5A82}"/>
              </a:ext>
            </a:extLst>
          </p:cNvPr>
          <p:cNvSpPr>
            <a:spLocks noGrp="1"/>
          </p:cNvSpPr>
          <p:nvPr>
            <p:ph type="title"/>
          </p:nvPr>
        </p:nvSpPr>
        <p:spPr/>
        <p:txBody>
          <a:bodyPr/>
          <a:lstStyle/>
          <a:p>
            <a:r>
              <a:rPr lang="en-US" dirty="0"/>
              <a:t>Rapid fire questions</a:t>
            </a:r>
          </a:p>
        </p:txBody>
      </p:sp>
      <p:sp>
        <p:nvSpPr>
          <p:cNvPr id="3" name="Content Placeholder 2">
            <a:extLst>
              <a:ext uri="{FF2B5EF4-FFF2-40B4-BE49-F238E27FC236}">
                <a16:creationId xmlns:a16="http://schemas.microsoft.com/office/drawing/2014/main" id="{2BB4B0F1-17A6-1ED1-9546-5C9E955D6B93}"/>
              </a:ext>
            </a:extLst>
          </p:cNvPr>
          <p:cNvSpPr>
            <a:spLocks noGrp="1"/>
          </p:cNvSpPr>
          <p:nvPr>
            <p:ph idx="1"/>
          </p:nvPr>
        </p:nvSpPr>
        <p:spPr/>
        <p:txBody>
          <a:bodyPr>
            <a:normAutofit/>
          </a:bodyPr>
          <a:lstStyle/>
          <a:p>
            <a:pPr marL="0" indent="0">
              <a:buNone/>
            </a:pPr>
            <a:r>
              <a:rPr lang="en-US" sz="2000" dirty="0"/>
              <a:t>8. What medications should be on hold for this patient prior to surgery? </a:t>
            </a:r>
            <a:r>
              <a:rPr lang="en-US" sz="2000" dirty="0">
                <a:solidFill>
                  <a:srgbClr val="FF0000"/>
                </a:solidFill>
              </a:rPr>
              <a:t>Lisinopril at. Least 24 hours prior. </a:t>
            </a:r>
          </a:p>
          <a:p>
            <a:pPr marL="0" indent="0">
              <a:buNone/>
            </a:pPr>
            <a:r>
              <a:rPr lang="en-US" sz="2000" dirty="0"/>
              <a:t>9. Explain AO principal? </a:t>
            </a:r>
            <a:r>
              <a:rPr lang="en-US" sz="2000" dirty="0">
                <a:solidFill>
                  <a:srgbClr val="FF0000"/>
                </a:solidFill>
              </a:rPr>
              <a:t>Anatomic reduction, Preservation of blood supply, Stable fixation, and Early mobilization</a:t>
            </a:r>
          </a:p>
          <a:p>
            <a:pPr marL="0" indent="0">
              <a:buNone/>
            </a:pPr>
            <a:r>
              <a:rPr lang="en-US" sz="2000" dirty="0"/>
              <a:t>10. What was the most recent thing that you fixed with your hands? </a:t>
            </a:r>
            <a:r>
              <a:rPr lang="en-US" sz="2000" dirty="0">
                <a:solidFill>
                  <a:srgbClr val="FF0000"/>
                </a:solidFill>
              </a:rPr>
              <a:t>Recently, I assembled and repaired a piece of furniture, making sure everything was properly aligned and stable, which taught me the importance of precision and attention to detail when working with my hands.</a:t>
            </a:r>
          </a:p>
          <a:p>
            <a:pPr marL="0" indent="0">
              <a:buNone/>
            </a:pPr>
            <a:r>
              <a:rPr lang="en-US" sz="2000" dirty="0"/>
              <a:t>11. What complication is most predictive of poor outcome? </a:t>
            </a:r>
            <a:r>
              <a:rPr lang="en-US" sz="2000" dirty="0">
                <a:solidFill>
                  <a:srgbClr val="FF0000"/>
                </a:solidFill>
              </a:rPr>
              <a:t>Post-traumatic ankle arthritis.</a:t>
            </a:r>
          </a:p>
          <a:p>
            <a:pPr marL="0" indent="0">
              <a:buNone/>
            </a:pPr>
            <a:r>
              <a:rPr lang="en-US" sz="2000" dirty="0"/>
              <a:t>12. Which Weber type has highest syndesmotic injury risk? </a:t>
            </a:r>
            <a:r>
              <a:rPr lang="en-US" sz="2000" dirty="0">
                <a:solidFill>
                  <a:srgbClr val="FF0000"/>
                </a:solidFill>
              </a:rPr>
              <a:t>Weber C.</a:t>
            </a:r>
          </a:p>
          <a:p>
            <a:pPr marL="0" indent="0">
              <a:buNone/>
            </a:pPr>
            <a:r>
              <a:rPr lang="en-US" sz="2000" dirty="0"/>
              <a:t>13. What ligament injury is equivalent to a medial malleolus fracture? </a:t>
            </a:r>
            <a:r>
              <a:rPr lang="en-US" sz="2000" dirty="0">
                <a:solidFill>
                  <a:srgbClr val="FF0000"/>
                </a:solidFill>
              </a:rPr>
              <a:t>Deltoid ligament rupture.</a:t>
            </a:r>
            <a:endParaRPr lang="en-US" sz="2000" dirty="0"/>
          </a:p>
          <a:p>
            <a:pPr marL="0" indent="0">
              <a:buNone/>
            </a:pPr>
            <a:r>
              <a:rPr lang="en-US" sz="2000" dirty="0"/>
              <a:t>14. Which fracture pattern always requires surgery? </a:t>
            </a:r>
            <a:r>
              <a:rPr lang="en-US" sz="2000" dirty="0">
                <a:solidFill>
                  <a:srgbClr val="FF0000"/>
                </a:solidFill>
              </a:rPr>
              <a:t>Bimalleolar or trimalleolar fractures.</a:t>
            </a:r>
          </a:p>
          <a:p>
            <a:pPr marL="0" indent="0">
              <a:buNone/>
            </a:pPr>
            <a:endParaRPr lang="en-US" sz="2000" dirty="0"/>
          </a:p>
          <a:p>
            <a:pPr marL="0" indent="0">
              <a:buNone/>
            </a:pPr>
            <a:endParaRPr lang="en-US" sz="2000" dirty="0"/>
          </a:p>
          <a:p>
            <a:pPr marL="457200" indent="-457200">
              <a:buFont typeface="+mj-lt"/>
              <a:buAutoNum type="arabicPeriod"/>
            </a:pPr>
            <a:endParaRPr lang="en-US" dirty="0"/>
          </a:p>
        </p:txBody>
      </p:sp>
    </p:spTree>
    <p:extLst>
      <p:ext uri="{BB962C8B-B14F-4D97-AF65-F5344CB8AC3E}">
        <p14:creationId xmlns:p14="http://schemas.microsoft.com/office/powerpoint/2010/main" val="29747676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FAC358A-383D-7BBA-47D4-72775F6B3BAF}"/>
            </a:ext>
          </a:extLst>
        </p:cNvPr>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5A90231B-8309-A55A-E43D-D68E1D2EEF6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3CC2202-C10E-3AED-18E3-0BDE62CD20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3" name="Rectangle 12">
            <a:extLst>
              <a:ext uri="{FF2B5EF4-FFF2-40B4-BE49-F238E27FC236}">
                <a16:creationId xmlns:a16="http://schemas.microsoft.com/office/drawing/2014/main" id="{F2944998-27F5-0D2F-7E1F-2342C2609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Rectangle 14">
            <a:extLst>
              <a:ext uri="{FF2B5EF4-FFF2-40B4-BE49-F238E27FC236}">
                <a16:creationId xmlns:a16="http://schemas.microsoft.com/office/drawing/2014/main" id="{F25B61D3-734F-286C-4556-E47212E322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C816C95-CF9E-1877-BF01-EA65A58D63BF}"/>
              </a:ext>
            </a:extLst>
          </p:cNvPr>
          <p:cNvSpPr>
            <a:spLocks noGrp="1"/>
          </p:cNvSpPr>
          <p:nvPr>
            <p:ph type="title"/>
          </p:nvPr>
        </p:nvSpPr>
        <p:spPr>
          <a:xfrm>
            <a:off x="125185" y="849090"/>
            <a:ext cx="6316096" cy="5838581"/>
          </a:xfrm>
        </p:spPr>
        <p:txBody>
          <a:bodyPr vert="horz" lIns="91440" tIns="45720" rIns="91440" bIns="45720" rtlCol="0" anchor="t">
            <a:normAutofit/>
          </a:bodyPr>
          <a:lstStyle/>
          <a:p>
            <a:pPr algn="ctr"/>
            <a:r>
              <a:rPr lang="en-US" dirty="0">
                <a:latin typeface="+mn-lt"/>
              </a:rPr>
              <a:t>Describe The Clinical Image</a:t>
            </a:r>
            <a:br>
              <a:rPr lang="en-US" dirty="0">
                <a:latin typeface="+mn-lt"/>
              </a:rPr>
            </a:br>
            <a:br>
              <a:rPr lang="en-US" dirty="0">
                <a:latin typeface="+mn-lt"/>
              </a:rPr>
            </a:br>
            <a:r>
              <a:rPr lang="en-US" sz="2200" dirty="0">
                <a:solidFill>
                  <a:srgbClr val="FF0000"/>
                </a:solidFill>
              </a:rPr>
              <a:t>This image shows a severely injured ankle with significant swelling, extensive bruising, and an open laceration over the joint. The findings suggest acute trauma with major soft-tissue injury, and there is concern for a serious underlying ankle injury,</a:t>
            </a:r>
            <a:br>
              <a:rPr lang="en-US" sz="2200" dirty="0">
                <a:solidFill>
                  <a:srgbClr val="FF0000"/>
                </a:solidFill>
              </a:rPr>
            </a:br>
            <a:endParaRPr lang="en-US" sz="2200" dirty="0">
              <a:solidFill>
                <a:srgbClr val="FF0000"/>
              </a:solidFill>
              <a:latin typeface="+mn-lt"/>
            </a:endParaRPr>
          </a:p>
        </p:txBody>
      </p:sp>
      <p:cxnSp>
        <p:nvCxnSpPr>
          <p:cNvPr id="17" name="Straight Connector 16">
            <a:extLst>
              <a:ext uri="{FF2B5EF4-FFF2-40B4-BE49-F238E27FC236}">
                <a16:creationId xmlns:a16="http://schemas.microsoft.com/office/drawing/2014/main" id="{B7A877A6-0315-04DA-05B8-0AC70EAA57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pic>
        <p:nvPicPr>
          <p:cNvPr id="3" name="Content Placeholder 6" descr="A close-up of a foot with a scar&#10;&#10;AI-generated content may be incorrect.">
            <a:extLst>
              <a:ext uri="{FF2B5EF4-FFF2-40B4-BE49-F238E27FC236}">
                <a16:creationId xmlns:a16="http://schemas.microsoft.com/office/drawing/2014/main" id="{573E5EC2-BDDE-0B55-AD94-E39B358B37E5}"/>
              </a:ext>
            </a:extLst>
          </p:cNvPr>
          <p:cNvPicPr>
            <a:picLocks noGrp="1" noChangeAspect="1"/>
          </p:cNvPicPr>
          <p:nvPr>
            <p:ph idx="1"/>
          </p:nvPr>
        </p:nvPicPr>
        <p:blipFill>
          <a:blip r:embed="rId2">
            <a:alphaModFix/>
          </a:blip>
          <a:srcRect t="5195" r="2" b="5445"/>
          <a:stretch>
            <a:fillRect/>
          </a:stretch>
        </p:blipFill>
        <p:spPr>
          <a:xfrm>
            <a:off x="7116196" y="340971"/>
            <a:ext cx="4950619" cy="6627614"/>
          </a:xfrm>
          <a:prstGeom prst="rect">
            <a:avLst/>
          </a:prstGeom>
        </p:spPr>
      </p:pic>
    </p:spTree>
    <p:extLst>
      <p:ext uri="{BB962C8B-B14F-4D97-AF65-F5344CB8AC3E}">
        <p14:creationId xmlns:p14="http://schemas.microsoft.com/office/powerpoint/2010/main" val="3776473401"/>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9A8749-E68C-BB1E-10BA-4759F748F84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89DE448-FFF8-CF5C-734D-594A0426E9EB}"/>
              </a:ext>
            </a:extLst>
          </p:cNvPr>
          <p:cNvSpPr>
            <a:spLocks noGrp="1"/>
          </p:cNvSpPr>
          <p:nvPr>
            <p:ph type="title"/>
          </p:nvPr>
        </p:nvSpPr>
        <p:spPr>
          <a:xfrm>
            <a:off x="1" y="3052689"/>
            <a:ext cx="2347784" cy="1307592"/>
          </a:xfrm>
        </p:spPr>
        <p:txBody>
          <a:bodyPr/>
          <a:lstStyle/>
          <a:p>
            <a:r>
              <a:rPr lang="en-US">
                <a:latin typeface="+mn-lt"/>
              </a:rPr>
              <a:t>Read Images</a:t>
            </a:r>
            <a:endParaRPr lang="en-US" dirty="0">
              <a:latin typeface="+mn-lt"/>
            </a:endParaRPr>
          </a:p>
        </p:txBody>
      </p:sp>
      <p:sp>
        <p:nvSpPr>
          <p:cNvPr id="6" name="TextBox 5">
            <a:extLst>
              <a:ext uri="{FF2B5EF4-FFF2-40B4-BE49-F238E27FC236}">
                <a16:creationId xmlns:a16="http://schemas.microsoft.com/office/drawing/2014/main" id="{5CA683B9-E777-FDCD-A842-2274016D5687}"/>
              </a:ext>
            </a:extLst>
          </p:cNvPr>
          <p:cNvSpPr txBox="1"/>
          <p:nvPr/>
        </p:nvSpPr>
        <p:spPr>
          <a:xfrm flipH="1">
            <a:off x="3893821" y="1266092"/>
            <a:ext cx="453683" cy="1015663"/>
          </a:xfrm>
          <a:prstGeom prst="rect">
            <a:avLst/>
          </a:prstGeom>
          <a:noFill/>
        </p:spPr>
        <p:txBody>
          <a:bodyPr wrap="square" rtlCol="0">
            <a:spAutoFit/>
          </a:bodyPr>
          <a:lstStyle/>
          <a:p>
            <a:r>
              <a:rPr lang="en-US" sz="6000" b="1">
                <a:solidFill>
                  <a:schemeClr val="bg1"/>
                </a:solidFill>
              </a:rPr>
              <a:t>L</a:t>
            </a:r>
            <a:endParaRPr lang="en-US" sz="6000" b="1" dirty="0">
              <a:solidFill>
                <a:schemeClr val="bg1"/>
              </a:solidFill>
            </a:endParaRPr>
          </a:p>
        </p:txBody>
      </p:sp>
      <p:pic>
        <p:nvPicPr>
          <p:cNvPr id="4" name="Picture 3" descr="X-ray of a foot bone&#10;&#10;AI-generated content may be incorrect.">
            <a:extLst>
              <a:ext uri="{FF2B5EF4-FFF2-40B4-BE49-F238E27FC236}">
                <a16:creationId xmlns:a16="http://schemas.microsoft.com/office/drawing/2014/main" id="{FA299BDF-09ED-39C5-7142-A8AD01B52786}"/>
              </a:ext>
            </a:extLst>
          </p:cNvPr>
          <p:cNvPicPr>
            <a:picLocks noChangeAspect="1"/>
          </p:cNvPicPr>
          <p:nvPr/>
        </p:nvPicPr>
        <p:blipFill>
          <a:blip r:embed="rId3"/>
          <a:stretch>
            <a:fillRect/>
          </a:stretch>
        </p:blipFill>
        <p:spPr>
          <a:xfrm>
            <a:off x="1941341" y="-140678"/>
            <a:ext cx="6351563" cy="4234375"/>
          </a:xfrm>
          <a:prstGeom prst="rect">
            <a:avLst/>
          </a:prstGeom>
        </p:spPr>
      </p:pic>
      <p:pic>
        <p:nvPicPr>
          <p:cNvPr id="9" name="Picture 8" descr="X-ray of a foot&#10;&#10;AI-generated content may be incorrect.">
            <a:extLst>
              <a:ext uri="{FF2B5EF4-FFF2-40B4-BE49-F238E27FC236}">
                <a16:creationId xmlns:a16="http://schemas.microsoft.com/office/drawing/2014/main" id="{D0017F22-EAB5-236B-BBB0-7E118CA985A7}"/>
              </a:ext>
            </a:extLst>
          </p:cNvPr>
          <p:cNvPicPr>
            <a:picLocks noChangeAspect="1"/>
          </p:cNvPicPr>
          <p:nvPr/>
        </p:nvPicPr>
        <p:blipFill>
          <a:blip r:embed="rId4"/>
          <a:stretch>
            <a:fillRect/>
          </a:stretch>
        </p:blipFill>
        <p:spPr>
          <a:xfrm>
            <a:off x="6344412" y="2959608"/>
            <a:ext cx="5847588" cy="3898392"/>
          </a:xfrm>
          <a:prstGeom prst="rect">
            <a:avLst/>
          </a:prstGeom>
        </p:spPr>
      </p:pic>
      <p:sp>
        <p:nvSpPr>
          <p:cNvPr id="3" name="TextBox 2">
            <a:extLst>
              <a:ext uri="{FF2B5EF4-FFF2-40B4-BE49-F238E27FC236}">
                <a16:creationId xmlns:a16="http://schemas.microsoft.com/office/drawing/2014/main" id="{09FE4F81-0A18-9847-B6A2-ACEB9CCBEAD7}"/>
              </a:ext>
            </a:extLst>
          </p:cNvPr>
          <p:cNvSpPr txBox="1"/>
          <p:nvPr/>
        </p:nvSpPr>
        <p:spPr>
          <a:xfrm>
            <a:off x="0" y="4383934"/>
            <a:ext cx="6351562" cy="2031325"/>
          </a:xfrm>
          <a:prstGeom prst="rect">
            <a:avLst/>
          </a:prstGeom>
          <a:noFill/>
        </p:spPr>
        <p:txBody>
          <a:bodyPr wrap="square" rtlCol="0">
            <a:spAutoFit/>
          </a:bodyPr>
          <a:lstStyle/>
          <a:p>
            <a:r>
              <a:rPr lang="en-US" dirty="0">
                <a:solidFill>
                  <a:srgbClr val="FF0000"/>
                </a:solidFill>
              </a:rPr>
              <a:t>Spiral oblique fracture of the distal fibula at the level of the syndesmosis. Medial malleolar fracture. Medial clear space widening consistent with deltoid ligament disruption.</a:t>
            </a:r>
          </a:p>
          <a:p>
            <a:r>
              <a:rPr lang="en-US" dirty="0">
                <a:solidFill>
                  <a:srgbClr val="FF0000"/>
                </a:solidFill>
              </a:rPr>
              <a:t>Posterior malleolar involvement visible on the lateral view.</a:t>
            </a:r>
          </a:p>
          <a:p>
            <a:r>
              <a:rPr lang="en-US" dirty="0">
                <a:solidFill>
                  <a:srgbClr val="FF0000"/>
                </a:solidFill>
              </a:rPr>
              <a:t>Talar shift with mortise incongruity, indicating syndesmotic and ligamentous instability.</a:t>
            </a:r>
          </a:p>
          <a:p>
            <a:endParaRPr lang="en-US" dirty="0">
              <a:solidFill>
                <a:srgbClr val="FF0000"/>
              </a:solidFill>
            </a:endParaRPr>
          </a:p>
        </p:txBody>
      </p:sp>
    </p:spTree>
    <p:extLst>
      <p:ext uri="{BB962C8B-B14F-4D97-AF65-F5344CB8AC3E}">
        <p14:creationId xmlns:p14="http://schemas.microsoft.com/office/powerpoint/2010/main" val="18797028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BBBB96C-FC63-0C18-2829-B52BC39AAF32}"/>
            </a:ext>
          </a:extLst>
        </p:cNvPr>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C963FBCD-63A6-374F-7EE8-210BEF90AC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Connected sticks shaping polygons background">
            <a:extLst>
              <a:ext uri="{FF2B5EF4-FFF2-40B4-BE49-F238E27FC236}">
                <a16:creationId xmlns:a16="http://schemas.microsoft.com/office/drawing/2014/main" id="{A858463B-27F4-CC05-E7B0-0EB3559172C2}"/>
              </a:ext>
            </a:extLst>
          </p:cNvPr>
          <p:cNvPicPr>
            <a:picLocks noChangeAspect="1"/>
          </p:cNvPicPr>
          <p:nvPr/>
        </p:nvPicPr>
        <p:blipFill>
          <a:blip r:embed="rId2"/>
          <a:srcRect t="7865" b="7865"/>
          <a:stretch>
            <a:fillRect/>
          </a:stretch>
        </p:blipFill>
        <p:spPr>
          <a:xfrm>
            <a:off x="20" y="10"/>
            <a:ext cx="12191980" cy="6857990"/>
          </a:xfrm>
          <a:prstGeom prst="rect">
            <a:avLst/>
          </a:prstGeom>
        </p:spPr>
      </p:pic>
      <p:sp>
        <p:nvSpPr>
          <p:cNvPr id="20" name="Rectangle 19">
            <a:extLst>
              <a:ext uri="{FF2B5EF4-FFF2-40B4-BE49-F238E27FC236}">
                <a16:creationId xmlns:a16="http://schemas.microsoft.com/office/drawing/2014/main" id="{7AE2F21A-6096-A259-FCD6-7BDF47511F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6905" y="46904"/>
            <a:ext cx="6865150" cy="6771342"/>
          </a:xfrm>
          <a:prstGeom prst="rect">
            <a:avLst/>
          </a:prstGeom>
          <a:gradFill>
            <a:gsLst>
              <a:gs pos="42000">
                <a:srgbClr val="000000">
                  <a:alpha val="18000"/>
                </a:srgbClr>
              </a:gs>
              <a:gs pos="0">
                <a:srgbClr val="000000">
                  <a:alpha val="0"/>
                </a:srgbClr>
              </a:gs>
              <a:gs pos="100000">
                <a:srgbClr val="000000">
                  <a:alpha val="39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7A87CFB-E851-E9A2-DF88-835D7AAD5403}"/>
              </a:ext>
            </a:extLst>
          </p:cNvPr>
          <p:cNvSpPr>
            <a:spLocks noGrp="1"/>
          </p:cNvSpPr>
          <p:nvPr>
            <p:ph type="ctrTitle"/>
          </p:nvPr>
        </p:nvSpPr>
        <p:spPr>
          <a:xfrm>
            <a:off x="800100" y="1722782"/>
            <a:ext cx="10268713" cy="4136337"/>
          </a:xfrm>
        </p:spPr>
        <p:txBody>
          <a:bodyPr anchor="t">
            <a:normAutofit fontScale="90000"/>
          </a:bodyPr>
          <a:lstStyle/>
          <a:p>
            <a:r>
              <a:rPr lang="en-US" b="1" dirty="0">
                <a:solidFill>
                  <a:schemeClr val="bg1"/>
                </a:solidFill>
              </a:rPr>
              <a:t>What Principal should be performed? Describe it?</a:t>
            </a:r>
            <a:br>
              <a:rPr lang="en-US" b="1" dirty="0">
                <a:solidFill>
                  <a:schemeClr val="bg1"/>
                </a:solidFill>
              </a:rPr>
            </a:br>
            <a:r>
              <a:rPr lang="en-US" dirty="0">
                <a:solidFill>
                  <a:srgbClr val="FF0000"/>
                </a:solidFill>
              </a:rPr>
              <a:t>Charnley principle of fracture reduction. Exaggeration , Distraction, Reduction, Stabilization</a:t>
            </a:r>
            <a:endParaRPr lang="en-US" dirty="0">
              <a:solidFill>
                <a:srgbClr val="FF0000"/>
              </a:solidFill>
              <a:latin typeface="+mn-lt"/>
            </a:endParaRPr>
          </a:p>
        </p:txBody>
      </p:sp>
      <p:cxnSp>
        <p:nvCxnSpPr>
          <p:cNvPr id="22" name="Straight Connector 21">
            <a:extLst>
              <a:ext uri="{FF2B5EF4-FFF2-40B4-BE49-F238E27FC236}">
                <a16:creationId xmlns:a16="http://schemas.microsoft.com/office/drawing/2014/main" id="{80A466DD-FE4E-B763-201E-582CE1C94A0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638300" cy="0"/>
          </a:xfrm>
          <a:prstGeom prst="line">
            <a:avLst/>
          </a:prstGeom>
          <a:ln w="44450">
            <a:solidFill>
              <a:srgbClr val="FFFFFF"/>
            </a:solidFill>
          </a:ln>
          <a:effectLst>
            <a:outerShdw blurRad="50800" dist="38100" dir="2700000" algn="tl" rotWithShape="0">
              <a:prstClr val="black">
                <a:alpha val="13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8767528"/>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002EEA-E1ED-4F0A-D903-23DAAD26C18B}"/>
              </a:ext>
            </a:extLst>
          </p:cNvPr>
          <p:cNvSpPr>
            <a:spLocks noGrp="1"/>
          </p:cNvSpPr>
          <p:nvPr>
            <p:ph type="title"/>
          </p:nvPr>
        </p:nvSpPr>
        <p:spPr/>
        <p:txBody>
          <a:bodyPr/>
          <a:lstStyle/>
          <a:p>
            <a:r>
              <a:rPr lang="en-US" dirty="0"/>
              <a:t>HPI</a:t>
            </a:r>
          </a:p>
        </p:txBody>
      </p:sp>
      <p:sp>
        <p:nvSpPr>
          <p:cNvPr id="3" name="Content Placeholder 2">
            <a:extLst>
              <a:ext uri="{FF2B5EF4-FFF2-40B4-BE49-F238E27FC236}">
                <a16:creationId xmlns:a16="http://schemas.microsoft.com/office/drawing/2014/main" id="{E7A07BA7-51FB-0372-9611-D75F309A27DE}"/>
              </a:ext>
            </a:extLst>
          </p:cNvPr>
          <p:cNvSpPr>
            <a:spLocks noGrp="1"/>
          </p:cNvSpPr>
          <p:nvPr>
            <p:ph idx="1"/>
          </p:nvPr>
        </p:nvSpPr>
        <p:spPr/>
        <p:txBody>
          <a:bodyPr/>
          <a:lstStyle/>
          <a:p>
            <a:pPr marL="0" indent="0">
              <a:buNone/>
            </a:pPr>
            <a:r>
              <a:rPr lang="en-US" dirty="0"/>
              <a:t>A 55-year-old male presents with acute left ankle pain following a mechanical fall earlier today. He reports twisting his ankle and hearing a “pop,” followed by immediate severe pain, swelling, and inability to bear weight. The pain is described as sharp and constant, rated 8/10, and is worsened with any attempted movement. He notes associated swelling and stiffness but denies numbness, tingling, or open wounds. He has no prior history of ankle injury and has not experienced similar symptoms in the past.</a:t>
            </a:r>
          </a:p>
          <a:p>
            <a:endParaRPr lang="en-US" dirty="0"/>
          </a:p>
        </p:txBody>
      </p:sp>
    </p:spTree>
    <p:extLst>
      <p:ext uri="{BB962C8B-B14F-4D97-AF65-F5344CB8AC3E}">
        <p14:creationId xmlns:p14="http://schemas.microsoft.com/office/powerpoint/2010/main" val="36357750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6A6BFAE-C534-F5C8-3633-C1708EC8D3AC}"/>
            </a:ext>
          </a:extLst>
        </p:cNvPr>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8DC5BEEA-5B0F-7C9B-EECD-75848F1639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Connected sticks shaping polygons background">
            <a:extLst>
              <a:ext uri="{FF2B5EF4-FFF2-40B4-BE49-F238E27FC236}">
                <a16:creationId xmlns:a16="http://schemas.microsoft.com/office/drawing/2014/main" id="{8816F08A-F475-630C-7C1E-FF9D02E7D8B2}"/>
              </a:ext>
            </a:extLst>
          </p:cNvPr>
          <p:cNvPicPr>
            <a:picLocks noChangeAspect="1"/>
          </p:cNvPicPr>
          <p:nvPr/>
        </p:nvPicPr>
        <p:blipFill>
          <a:blip r:embed="rId2"/>
          <a:srcRect t="7697" r="23298" b="1394"/>
          <a:stretch>
            <a:fillRect/>
          </a:stretch>
        </p:blipFill>
        <p:spPr>
          <a:xfrm>
            <a:off x="3523488" y="10"/>
            <a:ext cx="8668512" cy="6857990"/>
          </a:xfrm>
          <a:prstGeom prst="rect">
            <a:avLst/>
          </a:prstGeom>
        </p:spPr>
      </p:pic>
      <p:sp>
        <p:nvSpPr>
          <p:cNvPr id="20" name="Rectangle 19">
            <a:extLst>
              <a:ext uri="{FF2B5EF4-FFF2-40B4-BE49-F238E27FC236}">
                <a16:creationId xmlns:a16="http://schemas.microsoft.com/office/drawing/2014/main" id="{C5E80CF3-62BA-E0D8-BBDA-DE5C970EC5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tx1"/>
              </a:gs>
              <a:gs pos="33000">
                <a:schemeClr val="tx1">
                  <a:alpha val="64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49B4A12-72B1-6601-A6AE-9245C64C419B}"/>
              </a:ext>
            </a:extLst>
          </p:cNvPr>
          <p:cNvSpPr>
            <a:spLocks noGrp="1"/>
          </p:cNvSpPr>
          <p:nvPr>
            <p:ph type="ctrTitle"/>
          </p:nvPr>
        </p:nvSpPr>
        <p:spPr>
          <a:xfrm>
            <a:off x="0" y="1057387"/>
            <a:ext cx="5277360" cy="3204134"/>
          </a:xfrm>
        </p:spPr>
        <p:txBody>
          <a:bodyPr anchor="b">
            <a:normAutofit fontScale="90000"/>
          </a:bodyPr>
          <a:lstStyle/>
          <a:p>
            <a:pPr algn="l"/>
            <a:r>
              <a:rPr lang="en-US" sz="4800" b="1" dirty="0">
                <a:solidFill>
                  <a:schemeClr val="bg1"/>
                </a:solidFill>
                <a:latin typeface="ACADEMY ENGRAVED LET PLAIN:1.0" panose="02000000000000000000" pitchFamily="2" charset="0"/>
              </a:rPr>
              <a:t>How would you classify this fracture?</a:t>
            </a:r>
            <a:br>
              <a:rPr lang="en-US" sz="4800" b="1" dirty="0">
                <a:solidFill>
                  <a:schemeClr val="bg1"/>
                </a:solidFill>
                <a:latin typeface="ACADEMY ENGRAVED LET PLAIN:1.0" panose="02000000000000000000" pitchFamily="2" charset="0"/>
              </a:rPr>
            </a:br>
            <a:br>
              <a:rPr lang="en-US" sz="4800" b="1" dirty="0">
                <a:solidFill>
                  <a:schemeClr val="bg1"/>
                </a:solidFill>
                <a:latin typeface="ACADEMY ENGRAVED LET PLAIN:1.0" panose="02000000000000000000" pitchFamily="2" charset="0"/>
              </a:rPr>
            </a:br>
            <a:r>
              <a:rPr lang="en-US" sz="4800" b="1" dirty="0">
                <a:solidFill>
                  <a:srgbClr val="FF0000"/>
                </a:solidFill>
                <a:latin typeface="ACADEMY ENGRAVED LET PLAIN:1.0" panose="02000000000000000000" pitchFamily="2" charset="0"/>
              </a:rPr>
              <a:t>SER IV, Weber B</a:t>
            </a:r>
          </a:p>
        </p:txBody>
      </p:sp>
      <p:sp>
        <p:nvSpPr>
          <p:cNvPr id="22" name="Rectangle 21">
            <a:extLst>
              <a:ext uri="{FF2B5EF4-FFF2-40B4-BE49-F238E27FC236}">
                <a16:creationId xmlns:a16="http://schemas.microsoft.com/office/drawing/2014/main" id="{57A5BC49-63B1-4D21-5AB9-DC1D2BEF9E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4" name="Rectangle 23">
            <a:extLst>
              <a:ext uri="{FF2B5EF4-FFF2-40B4-BE49-F238E27FC236}">
                <a16:creationId xmlns:a16="http://schemas.microsoft.com/office/drawing/2014/main" id="{C0A9B634-31BE-5B9A-8E3D-FE94259987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381396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00B2CD4-D5B4-2CE9-AA76-6D9E1C8084D2}"/>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1D3E85D-EB00-2F20-769A-246BD0C7C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160339CC-0656-0A26-560E-5535B6263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D8D498-397B-829D-BC50-90B42B7A8EE7}"/>
              </a:ext>
            </a:extLst>
          </p:cNvPr>
          <p:cNvSpPr>
            <a:spLocks noGrp="1"/>
          </p:cNvSpPr>
          <p:nvPr>
            <p:ph type="ctrTitle"/>
          </p:nvPr>
        </p:nvSpPr>
        <p:spPr>
          <a:xfrm>
            <a:off x="543379" y="2493755"/>
            <a:ext cx="4169297" cy="3640345"/>
          </a:xfrm>
        </p:spPr>
        <p:txBody>
          <a:bodyPr anchor="t">
            <a:normAutofit/>
          </a:bodyPr>
          <a:lstStyle/>
          <a:p>
            <a:pPr algn="ctr"/>
            <a:r>
              <a:rPr lang="en-US" sz="4400" b="1" dirty="0">
                <a:solidFill>
                  <a:srgbClr val="E6B94E"/>
                </a:solidFill>
                <a:latin typeface="ACADEMY ENGRAVED LET PLAIN:1.0" panose="02000000000000000000" pitchFamily="2" charset="0"/>
              </a:rPr>
              <a:t>What is your treatment plan?</a:t>
            </a:r>
          </a:p>
        </p:txBody>
      </p:sp>
      <p:cxnSp>
        <p:nvCxnSpPr>
          <p:cNvPr id="13" name="Straight Connector 12">
            <a:extLst>
              <a:ext uri="{FF2B5EF4-FFF2-40B4-BE49-F238E27FC236}">
                <a16:creationId xmlns:a16="http://schemas.microsoft.com/office/drawing/2014/main" id="{DDFC08B3-2371-F7E8-7FCC-CF2B5E6597B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Picture 3" descr="Connected sticks shaping polygons background">
            <a:extLst>
              <a:ext uri="{FF2B5EF4-FFF2-40B4-BE49-F238E27FC236}">
                <a16:creationId xmlns:a16="http://schemas.microsoft.com/office/drawing/2014/main" id="{744E7F63-38FA-DD2C-50CF-6DFFF4FE9AC4}"/>
              </a:ext>
            </a:extLst>
          </p:cNvPr>
          <p:cNvPicPr>
            <a:picLocks noChangeAspect="1"/>
          </p:cNvPicPr>
          <p:nvPr/>
        </p:nvPicPr>
        <p:blipFill>
          <a:blip r:embed="rId2"/>
          <a:srcRect l="12931" r="15861" b="-1"/>
          <a:stretch>
            <a:fillRect/>
          </a:stretch>
        </p:blipFill>
        <p:spPr>
          <a:xfrm>
            <a:off x="4876158" y="10"/>
            <a:ext cx="7315841" cy="6857990"/>
          </a:xfrm>
          <a:prstGeom prst="rect">
            <a:avLst/>
          </a:prstGeom>
        </p:spPr>
      </p:pic>
      <p:sp>
        <p:nvSpPr>
          <p:cNvPr id="3" name="TextBox 2">
            <a:extLst>
              <a:ext uri="{FF2B5EF4-FFF2-40B4-BE49-F238E27FC236}">
                <a16:creationId xmlns:a16="http://schemas.microsoft.com/office/drawing/2014/main" id="{F2081591-CD5F-4B75-7A14-B29EE95D24B8}"/>
              </a:ext>
            </a:extLst>
          </p:cNvPr>
          <p:cNvSpPr txBox="1"/>
          <p:nvPr/>
        </p:nvSpPr>
        <p:spPr>
          <a:xfrm>
            <a:off x="5082666" y="250371"/>
            <a:ext cx="6902823" cy="4401205"/>
          </a:xfrm>
          <a:prstGeom prst="rect">
            <a:avLst/>
          </a:prstGeom>
          <a:noFill/>
        </p:spPr>
        <p:txBody>
          <a:bodyPr wrap="square" rtlCol="0">
            <a:spAutoFit/>
          </a:bodyPr>
          <a:lstStyle/>
          <a:p>
            <a:r>
              <a:rPr lang="en-US" sz="2800" b="1" dirty="0">
                <a:solidFill>
                  <a:srgbClr val="FF0000"/>
                </a:solidFill>
              </a:rPr>
              <a:t>An SER IV ankle fracture requires urgent immobilization and strict non–weight-bearing followed by definitive treatment with open reduction and internal fixation, often including syndesmotic stabilization. Postoperatively, the patient remains non–weight-bearing for approximately 6–8 weeks with gradual rehabilitation after radiographic healing.</a:t>
            </a:r>
          </a:p>
          <a:p>
            <a:pPr lvl="0" defTabSz="914400" eaLnBrk="0" fontAlgn="base" hangingPunct="0">
              <a:spcBef>
                <a:spcPct val="0"/>
              </a:spcBef>
              <a:spcAft>
                <a:spcPct val="0"/>
              </a:spcAft>
            </a:pPr>
            <a:endParaRPr lang="en-US" altLang="en-US" sz="2800" b="1" dirty="0">
              <a:solidFill>
                <a:srgbClr val="FF0000"/>
              </a:solidFill>
            </a:endParaRPr>
          </a:p>
        </p:txBody>
      </p:sp>
    </p:spTree>
    <p:extLst>
      <p:ext uri="{BB962C8B-B14F-4D97-AF65-F5344CB8AC3E}">
        <p14:creationId xmlns:p14="http://schemas.microsoft.com/office/powerpoint/2010/main" val="1354039963"/>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C2B8E36-1D55-1894-EE25-15C7FDE244BD}"/>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51178B1-9DF2-2B1D-5ED5-44DBF2595B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0ADD1FC9-8193-F66F-29CB-DE49590895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12766E8-B5F9-16EE-F671-F56D464D7F78}"/>
              </a:ext>
            </a:extLst>
          </p:cNvPr>
          <p:cNvSpPr>
            <a:spLocks noGrp="1"/>
          </p:cNvSpPr>
          <p:nvPr>
            <p:ph type="ctrTitle"/>
          </p:nvPr>
        </p:nvSpPr>
        <p:spPr>
          <a:xfrm>
            <a:off x="543380" y="2493755"/>
            <a:ext cx="3620882" cy="3640345"/>
          </a:xfrm>
        </p:spPr>
        <p:txBody>
          <a:bodyPr anchor="t">
            <a:normAutofit/>
          </a:bodyPr>
          <a:lstStyle/>
          <a:p>
            <a:pPr algn="ctr"/>
            <a:r>
              <a:rPr lang="en-US" sz="4400" b="1" dirty="0">
                <a:solidFill>
                  <a:srgbClr val="E6B94E"/>
                </a:solidFill>
                <a:latin typeface="ACADEMY ENGRAVED LET PLAIN:1.0" panose="02000000000000000000" pitchFamily="2" charset="0"/>
              </a:rPr>
              <a:t>What to do next?</a:t>
            </a:r>
          </a:p>
        </p:txBody>
      </p:sp>
      <p:cxnSp>
        <p:nvCxnSpPr>
          <p:cNvPr id="13" name="Straight Connector 12">
            <a:extLst>
              <a:ext uri="{FF2B5EF4-FFF2-40B4-BE49-F238E27FC236}">
                <a16:creationId xmlns:a16="http://schemas.microsoft.com/office/drawing/2014/main" id="{3B898E3E-58FA-36DE-E06A-BFDCEA6F2E3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Picture 3" descr="Connected sticks shaping polygons background">
            <a:extLst>
              <a:ext uri="{FF2B5EF4-FFF2-40B4-BE49-F238E27FC236}">
                <a16:creationId xmlns:a16="http://schemas.microsoft.com/office/drawing/2014/main" id="{98E02867-B596-8CF0-AC0E-D87EC45CB06A}"/>
              </a:ext>
            </a:extLst>
          </p:cNvPr>
          <p:cNvPicPr>
            <a:picLocks noChangeAspect="1"/>
          </p:cNvPicPr>
          <p:nvPr/>
        </p:nvPicPr>
        <p:blipFill>
          <a:blip r:embed="rId2"/>
          <a:srcRect l="12931" r="15861" b="-1"/>
          <a:stretch>
            <a:fillRect/>
          </a:stretch>
        </p:blipFill>
        <p:spPr>
          <a:xfrm>
            <a:off x="4876158" y="10"/>
            <a:ext cx="7315841" cy="6857990"/>
          </a:xfrm>
          <a:prstGeom prst="rect">
            <a:avLst/>
          </a:prstGeom>
        </p:spPr>
      </p:pic>
    </p:spTree>
    <p:extLst>
      <p:ext uri="{BB962C8B-B14F-4D97-AF65-F5344CB8AC3E}">
        <p14:creationId xmlns:p14="http://schemas.microsoft.com/office/powerpoint/2010/main" val="4171456850"/>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58421E-6D35-0810-0B0F-0ECA84D2531D}"/>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B1E9D21-898C-4AE5-1106-9311F17F98C7}"/>
              </a:ext>
            </a:extLst>
          </p:cNvPr>
          <p:cNvSpPr>
            <a:spLocks noGrp="1"/>
          </p:cNvSpPr>
          <p:nvPr>
            <p:ph idx="1"/>
          </p:nvPr>
        </p:nvSpPr>
        <p:spPr>
          <a:xfrm>
            <a:off x="700635" y="982980"/>
            <a:ext cx="10691265" cy="4978908"/>
          </a:xfrm>
        </p:spPr>
        <p:txBody>
          <a:bodyPr>
            <a:normAutofit fontScale="92500" lnSpcReduction="20000"/>
          </a:bodyPr>
          <a:lstStyle/>
          <a:p>
            <a:r>
              <a:rPr lang="en-US" b="1" dirty="0"/>
              <a:t>Past Medical History:</a:t>
            </a:r>
            <a:br>
              <a:rPr lang="en-US" dirty="0"/>
            </a:br>
            <a:r>
              <a:rPr lang="en-US" dirty="0"/>
              <a:t>History of hypertension.</a:t>
            </a:r>
          </a:p>
          <a:p>
            <a:r>
              <a:rPr lang="en-US" b="1" dirty="0"/>
              <a:t>Past Surgical History:</a:t>
            </a:r>
            <a:br>
              <a:rPr lang="en-US" dirty="0"/>
            </a:br>
            <a:r>
              <a:rPr lang="en-US" dirty="0"/>
              <a:t>No history of surgical procedures.</a:t>
            </a:r>
          </a:p>
          <a:p>
            <a:r>
              <a:rPr lang="en-US" b="1" dirty="0"/>
              <a:t>Social History:</a:t>
            </a:r>
            <a:br>
              <a:rPr lang="en-US" dirty="0"/>
            </a:br>
            <a:r>
              <a:rPr lang="en-US" dirty="0"/>
              <a:t>Active lifestyle; plays recreational soccer. Denies smoking or illicit substance use. Admits to occasional alcohol consumption.</a:t>
            </a:r>
          </a:p>
          <a:p>
            <a:r>
              <a:rPr lang="en-US" b="1" dirty="0"/>
              <a:t>Medications:</a:t>
            </a:r>
            <a:br>
              <a:rPr lang="en-US" dirty="0"/>
            </a:br>
            <a:r>
              <a:rPr lang="en-US" dirty="0"/>
              <a:t>Lisinopril.</a:t>
            </a:r>
          </a:p>
          <a:p>
            <a:r>
              <a:rPr lang="en-US" b="1" dirty="0"/>
              <a:t>Allergies:</a:t>
            </a:r>
            <a:br>
              <a:rPr lang="en-US" dirty="0"/>
            </a:br>
            <a:r>
              <a:rPr lang="en-US" dirty="0"/>
              <a:t>Penicillin.</a:t>
            </a:r>
          </a:p>
          <a:p>
            <a:r>
              <a:rPr lang="en-US" b="1" dirty="0"/>
              <a:t>Review of Systems:</a:t>
            </a:r>
            <a:br>
              <a:rPr lang="en-US" dirty="0"/>
            </a:br>
            <a:r>
              <a:rPr lang="en-US" dirty="0"/>
              <a:t>Reports left foot and ankle pain with inability to bear weight. Denies numbness, tingling, fever, chills, cardiopulmonary symptoms, or additional joint or muscle pain.</a:t>
            </a:r>
          </a:p>
          <a:p>
            <a:endParaRPr lang="en-US" dirty="0"/>
          </a:p>
        </p:txBody>
      </p:sp>
    </p:spTree>
    <p:extLst>
      <p:ext uri="{BB962C8B-B14F-4D97-AF65-F5344CB8AC3E}">
        <p14:creationId xmlns:p14="http://schemas.microsoft.com/office/powerpoint/2010/main" val="9158051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8A63ECD-5AD3-7845-9A72-8F6C912E0303}"/>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4501EA0-F94B-B438-DF25-9CD4EEF30C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CA8AF58B-8D5A-9F87-860B-88F64683F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7DF75E8-A929-8549-72C4-FB5BFD7B54EA}"/>
              </a:ext>
            </a:extLst>
          </p:cNvPr>
          <p:cNvSpPr>
            <a:spLocks noGrp="1"/>
          </p:cNvSpPr>
          <p:nvPr>
            <p:ph type="ctrTitle"/>
          </p:nvPr>
        </p:nvSpPr>
        <p:spPr>
          <a:xfrm>
            <a:off x="543380" y="2493755"/>
            <a:ext cx="3620882" cy="3640345"/>
          </a:xfrm>
        </p:spPr>
        <p:txBody>
          <a:bodyPr anchor="t">
            <a:normAutofit/>
          </a:bodyPr>
          <a:lstStyle/>
          <a:p>
            <a:pPr algn="ctr"/>
            <a:r>
              <a:rPr lang="en-US" sz="4400" b="1" dirty="0">
                <a:solidFill>
                  <a:srgbClr val="E6B94E"/>
                </a:solidFill>
                <a:latin typeface="ACADEMY ENGRAVED LET PLAIN:1.0" panose="02000000000000000000" pitchFamily="2" charset="0"/>
              </a:rPr>
              <a:t>What to do next?</a:t>
            </a:r>
          </a:p>
        </p:txBody>
      </p:sp>
      <p:cxnSp>
        <p:nvCxnSpPr>
          <p:cNvPr id="13" name="Straight Connector 12">
            <a:extLst>
              <a:ext uri="{FF2B5EF4-FFF2-40B4-BE49-F238E27FC236}">
                <a16:creationId xmlns:a16="http://schemas.microsoft.com/office/drawing/2014/main" id="{3DF41197-DF38-5317-4593-89AA3321999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Picture 3" descr="Connected sticks shaping polygons background">
            <a:extLst>
              <a:ext uri="{FF2B5EF4-FFF2-40B4-BE49-F238E27FC236}">
                <a16:creationId xmlns:a16="http://schemas.microsoft.com/office/drawing/2014/main" id="{EEDECA5A-0BEE-BCED-D3A4-93C3215E8BAC}"/>
              </a:ext>
            </a:extLst>
          </p:cNvPr>
          <p:cNvPicPr>
            <a:picLocks noChangeAspect="1"/>
          </p:cNvPicPr>
          <p:nvPr/>
        </p:nvPicPr>
        <p:blipFill>
          <a:blip r:embed="rId2"/>
          <a:srcRect l="12931" r="15861" b="-1"/>
          <a:stretch>
            <a:fillRect/>
          </a:stretch>
        </p:blipFill>
        <p:spPr>
          <a:xfrm>
            <a:off x="4876158" y="10"/>
            <a:ext cx="7315841" cy="6857990"/>
          </a:xfrm>
          <a:prstGeom prst="rect">
            <a:avLst/>
          </a:prstGeom>
        </p:spPr>
      </p:pic>
    </p:spTree>
    <p:extLst>
      <p:ext uri="{BB962C8B-B14F-4D97-AF65-F5344CB8AC3E}">
        <p14:creationId xmlns:p14="http://schemas.microsoft.com/office/powerpoint/2010/main" val="3660545122"/>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2A2F9B-4BCC-FD93-1B0B-25FBE21EA5C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2E857E7-FC9B-10C1-45E6-D06CC655424F}"/>
              </a:ext>
            </a:extLst>
          </p:cNvPr>
          <p:cNvSpPr>
            <a:spLocks noGrp="1"/>
          </p:cNvSpPr>
          <p:nvPr>
            <p:ph type="title"/>
          </p:nvPr>
        </p:nvSpPr>
        <p:spPr/>
        <p:txBody>
          <a:bodyPr/>
          <a:lstStyle/>
          <a:p>
            <a:r>
              <a:rPr lang="en-US" dirty="0"/>
              <a:t>Vitals</a:t>
            </a:r>
          </a:p>
        </p:txBody>
      </p:sp>
      <p:sp>
        <p:nvSpPr>
          <p:cNvPr id="5" name="Rectangle 2">
            <a:extLst>
              <a:ext uri="{FF2B5EF4-FFF2-40B4-BE49-F238E27FC236}">
                <a16:creationId xmlns:a16="http://schemas.microsoft.com/office/drawing/2014/main" id="{ECC726FD-092C-1595-3A4F-9FD42357005D}"/>
              </a:ext>
            </a:extLst>
          </p:cNvPr>
          <p:cNvSpPr>
            <a:spLocks noGrp="1" noChangeArrowheads="1"/>
          </p:cNvSpPr>
          <p:nvPr>
            <p:ph idx="1"/>
          </p:nvPr>
        </p:nvSpPr>
        <p:spPr bwMode="auto">
          <a:xfrm>
            <a:off x="700635" y="2618652"/>
            <a:ext cx="5395365"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rPr>
              <a:t>Blood Pressure: 155/100 mmHg</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rPr>
              <a:t>Heart Rate: </a:t>
            </a:r>
            <a:r>
              <a:rPr lang="en-US" altLang="en-US" sz="1800" dirty="0"/>
              <a:t>90</a:t>
            </a:r>
            <a:r>
              <a:rPr kumimoji="0" lang="en-US" altLang="en-US" sz="1800" b="0" i="0" u="none" strike="noStrike" cap="none" normalizeH="0" baseline="0" dirty="0">
                <a:ln>
                  <a:noFill/>
                </a:ln>
                <a:solidFill>
                  <a:schemeClr val="tx1"/>
                </a:solidFill>
                <a:effectLst/>
              </a:rPr>
              <a:t> bpm</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rPr>
              <a:t>Respiratory Rate: 13 breaths/min</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rPr>
              <a:t>Temperature: 98.4°F (36.9°C)</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rPr>
              <a:t>Oxygen Saturation: 96% on room air</a:t>
            </a:r>
          </a:p>
        </p:txBody>
      </p:sp>
      <p:cxnSp>
        <p:nvCxnSpPr>
          <p:cNvPr id="4" name="Straight Connector 3">
            <a:extLst>
              <a:ext uri="{FF2B5EF4-FFF2-40B4-BE49-F238E27FC236}">
                <a16:creationId xmlns:a16="http://schemas.microsoft.com/office/drawing/2014/main" id="{4B9460F3-95A4-B48A-DB92-9D0020274E72}"/>
              </a:ext>
            </a:extLst>
          </p:cNvPr>
          <p:cNvCxnSpPr/>
          <p:nvPr/>
        </p:nvCxnSpPr>
        <p:spPr>
          <a:xfrm>
            <a:off x="6370820" y="2968052"/>
            <a:ext cx="4287187" cy="0"/>
          </a:xfrm>
          <a:prstGeom prst="line">
            <a:avLst/>
          </a:prstGeom>
        </p:spPr>
        <p:style>
          <a:lnRef idx="2">
            <a:schemeClr val="dk1"/>
          </a:lnRef>
          <a:fillRef idx="0">
            <a:schemeClr val="dk1"/>
          </a:fillRef>
          <a:effectRef idx="1">
            <a:schemeClr val="dk1"/>
          </a:effectRef>
          <a:fontRef idx="minor">
            <a:schemeClr val="tx1"/>
          </a:fontRef>
        </p:style>
      </p:cxnSp>
      <p:cxnSp>
        <p:nvCxnSpPr>
          <p:cNvPr id="7" name="Straight Connector 6">
            <a:extLst>
              <a:ext uri="{FF2B5EF4-FFF2-40B4-BE49-F238E27FC236}">
                <a16:creationId xmlns:a16="http://schemas.microsoft.com/office/drawing/2014/main" id="{1EC3BFFD-CBE0-827A-7F81-8DBDBCD924FE}"/>
              </a:ext>
            </a:extLst>
          </p:cNvPr>
          <p:cNvCxnSpPr/>
          <p:nvPr/>
        </p:nvCxnSpPr>
        <p:spPr>
          <a:xfrm>
            <a:off x="7510072" y="2203554"/>
            <a:ext cx="0" cy="1424066"/>
          </a:xfrm>
          <a:prstGeom prst="line">
            <a:avLst/>
          </a:prstGeom>
        </p:spPr>
        <p:style>
          <a:lnRef idx="2">
            <a:schemeClr val="dk1"/>
          </a:lnRef>
          <a:fillRef idx="0">
            <a:schemeClr val="dk1"/>
          </a:fillRef>
          <a:effectRef idx="1">
            <a:schemeClr val="dk1"/>
          </a:effectRef>
          <a:fontRef idx="minor">
            <a:schemeClr val="tx1"/>
          </a:fontRef>
        </p:style>
      </p:cxnSp>
      <p:cxnSp>
        <p:nvCxnSpPr>
          <p:cNvPr id="9" name="Straight Connector 8">
            <a:extLst>
              <a:ext uri="{FF2B5EF4-FFF2-40B4-BE49-F238E27FC236}">
                <a16:creationId xmlns:a16="http://schemas.microsoft.com/office/drawing/2014/main" id="{4E51405B-3233-A6A4-6400-A5B7783C1178}"/>
              </a:ext>
            </a:extLst>
          </p:cNvPr>
          <p:cNvCxnSpPr>
            <a:cxnSpLocks/>
          </p:cNvCxnSpPr>
          <p:nvPr/>
        </p:nvCxnSpPr>
        <p:spPr>
          <a:xfrm>
            <a:off x="9039069" y="2203554"/>
            <a:ext cx="0" cy="1499017"/>
          </a:xfrm>
          <a:prstGeom prst="line">
            <a:avLst/>
          </a:prstGeom>
        </p:spPr>
        <p:style>
          <a:lnRef idx="2">
            <a:schemeClr val="dk1"/>
          </a:lnRef>
          <a:fillRef idx="0">
            <a:schemeClr val="dk1"/>
          </a:fillRef>
          <a:effectRef idx="1">
            <a:schemeClr val="dk1"/>
          </a:effectRef>
          <a:fontRef idx="minor">
            <a:schemeClr val="tx1"/>
          </a:fontRef>
        </p:style>
      </p:cxnSp>
      <p:cxnSp>
        <p:nvCxnSpPr>
          <p:cNvPr id="12" name="Straight Connector 11">
            <a:extLst>
              <a:ext uri="{FF2B5EF4-FFF2-40B4-BE49-F238E27FC236}">
                <a16:creationId xmlns:a16="http://schemas.microsoft.com/office/drawing/2014/main" id="{CD6E4135-97EC-B2EC-356A-3FD2A5F84B1F}"/>
              </a:ext>
            </a:extLst>
          </p:cNvPr>
          <p:cNvCxnSpPr/>
          <p:nvPr/>
        </p:nvCxnSpPr>
        <p:spPr>
          <a:xfrm flipV="1">
            <a:off x="10658007" y="2273877"/>
            <a:ext cx="680803" cy="704538"/>
          </a:xfrm>
          <a:prstGeom prst="line">
            <a:avLst/>
          </a:prstGeom>
        </p:spPr>
        <p:style>
          <a:lnRef idx="2">
            <a:schemeClr val="dk1"/>
          </a:lnRef>
          <a:fillRef idx="0">
            <a:schemeClr val="dk1"/>
          </a:fillRef>
          <a:effectRef idx="1">
            <a:schemeClr val="dk1"/>
          </a:effectRef>
          <a:fontRef idx="minor">
            <a:schemeClr val="tx1"/>
          </a:fontRef>
        </p:style>
      </p:cxnSp>
      <p:cxnSp>
        <p:nvCxnSpPr>
          <p:cNvPr id="14" name="Straight Connector 13">
            <a:extLst>
              <a:ext uri="{FF2B5EF4-FFF2-40B4-BE49-F238E27FC236}">
                <a16:creationId xmlns:a16="http://schemas.microsoft.com/office/drawing/2014/main" id="{60F27156-261B-8627-D726-1DCBC5BF76AA}"/>
              </a:ext>
            </a:extLst>
          </p:cNvPr>
          <p:cNvCxnSpPr/>
          <p:nvPr/>
        </p:nvCxnSpPr>
        <p:spPr>
          <a:xfrm>
            <a:off x="10658007" y="2978415"/>
            <a:ext cx="680803" cy="649205"/>
          </a:xfrm>
          <a:prstGeom prst="line">
            <a:avLst/>
          </a:prstGeom>
        </p:spPr>
        <p:style>
          <a:lnRef idx="2">
            <a:schemeClr val="dk1"/>
          </a:lnRef>
          <a:fillRef idx="0">
            <a:schemeClr val="dk1"/>
          </a:fillRef>
          <a:effectRef idx="1">
            <a:schemeClr val="dk1"/>
          </a:effectRef>
          <a:fontRef idx="minor">
            <a:schemeClr val="tx1"/>
          </a:fontRef>
        </p:style>
      </p:cxnSp>
      <p:sp>
        <p:nvSpPr>
          <p:cNvPr id="15" name="TextBox 14">
            <a:extLst>
              <a:ext uri="{FF2B5EF4-FFF2-40B4-BE49-F238E27FC236}">
                <a16:creationId xmlns:a16="http://schemas.microsoft.com/office/drawing/2014/main" id="{99A9F929-F4A7-D5E6-7DDF-4ABADF2A6706}"/>
              </a:ext>
            </a:extLst>
          </p:cNvPr>
          <p:cNvSpPr txBox="1"/>
          <p:nvPr/>
        </p:nvSpPr>
        <p:spPr>
          <a:xfrm>
            <a:off x="6513976" y="2521078"/>
            <a:ext cx="852940" cy="369332"/>
          </a:xfrm>
          <a:prstGeom prst="rect">
            <a:avLst/>
          </a:prstGeom>
          <a:noFill/>
        </p:spPr>
        <p:txBody>
          <a:bodyPr wrap="square" rtlCol="0">
            <a:spAutoFit/>
          </a:bodyPr>
          <a:lstStyle/>
          <a:p>
            <a:r>
              <a:rPr lang="en-US" dirty="0"/>
              <a:t>145</a:t>
            </a:r>
          </a:p>
        </p:txBody>
      </p:sp>
      <p:sp>
        <p:nvSpPr>
          <p:cNvPr id="16" name="TextBox 15">
            <a:extLst>
              <a:ext uri="{FF2B5EF4-FFF2-40B4-BE49-F238E27FC236}">
                <a16:creationId xmlns:a16="http://schemas.microsoft.com/office/drawing/2014/main" id="{5D97FE5F-1202-0DF4-EB40-1D1B48B1C0E7}"/>
              </a:ext>
            </a:extLst>
          </p:cNvPr>
          <p:cNvSpPr txBox="1"/>
          <p:nvPr/>
        </p:nvSpPr>
        <p:spPr>
          <a:xfrm>
            <a:off x="6577805" y="3035527"/>
            <a:ext cx="1049312" cy="369332"/>
          </a:xfrm>
          <a:prstGeom prst="rect">
            <a:avLst/>
          </a:prstGeom>
          <a:noFill/>
        </p:spPr>
        <p:txBody>
          <a:bodyPr wrap="square" rtlCol="0">
            <a:spAutoFit/>
          </a:bodyPr>
          <a:lstStyle/>
          <a:p>
            <a:r>
              <a:rPr lang="en-US" dirty="0"/>
              <a:t>4.1</a:t>
            </a:r>
          </a:p>
        </p:txBody>
      </p:sp>
      <p:sp>
        <p:nvSpPr>
          <p:cNvPr id="17" name="TextBox 16">
            <a:extLst>
              <a:ext uri="{FF2B5EF4-FFF2-40B4-BE49-F238E27FC236}">
                <a16:creationId xmlns:a16="http://schemas.microsoft.com/office/drawing/2014/main" id="{55EFCC39-F10E-30BE-5390-93143AC9272C}"/>
              </a:ext>
            </a:extLst>
          </p:cNvPr>
          <p:cNvSpPr txBox="1"/>
          <p:nvPr/>
        </p:nvSpPr>
        <p:spPr>
          <a:xfrm>
            <a:off x="7714938" y="2521077"/>
            <a:ext cx="584246" cy="369332"/>
          </a:xfrm>
          <a:prstGeom prst="rect">
            <a:avLst/>
          </a:prstGeom>
          <a:noFill/>
        </p:spPr>
        <p:txBody>
          <a:bodyPr wrap="square" rtlCol="0">
            <a:spAutoFit/>
          </a:bodyPr>
          <a:lstStyle/>
          <a:p>
            <a:r>
              <a:rPr lang="en-US" dirty="0"/>
              <a:t>100</a:t>
            </a:r>
          </a:p>
        </p:txBody>
      </p:sp>
      <p:sp>
        <p:nvSpPr>
          <p:cNvPr id="18" name="TextBox 17">
            <a:extLst>
              <a:ext uri="{FF2B5EF4-FFF2-40B4-BE49-F238E27FC236}">
                <a16:creationId xmlns:a16="http://schemas.microsoft.com/office/drawing/2014/main" id="{1F98C30A-1FDF-48C1-D259-E6508DA37902}"/>
              </a:ext>
            </a:extLst>
          </p:cNvPr>
          <p:cNvSpPr txBox="1"/>
          <p:nvPr/>
        </p:nvSpPr>
        <p:spPr>
          <a:xfrm>
            <a:off x="7714938" y="3035527"/>
            <a:ext cx="1075101" cy="369332"/>
          </a:xfrm>
          <a:prstGeom prst="rect">
            <a:avLst/>
          </a:prstGeom>
          <a:noFill/>
        </p:spPr>
        <p:txBody>
          <a:bodyPr wrap="square" rtlCol="0">
            <a:spAutoFit/>
          </a:bodyPr>
          <a:lstStyle/>
          <a:p>
            <a:r>
              <a:rPr lang="en-US" dirty="0"/>
              <a:t>24</a:t>
            </a:r>
          </a:p>
        </p:txBody>
      </p:sp>
      <p:sp>
        <p:nvSpPr>
          <p:cNvPr id="19" name="TextBox 18">
            <a:extLst>
              <a:ext uri="{FF2B5EF4-FFF2-40B4-BE49-F238E27FC236}">
                <a16:creationId xmlns:a16="http://schemas.microsoft.com/office/drawing/2014/main" id="{454CAE14-7122-4FCF-EE2E-397B08C7F97A}"/>
              </a:ext>
            </a:extLst>
          </p:cNvPr>
          <p:cNvSpPr txBox="1"/>
          <p:nvPr/>
        </p:nvSpPr>
        <p:spPr>
          <a:xfrm>
            <a:off x="9293853" y="2464711"/>
            <a:ext cx="1248535" cy="369330"/>
          </a:xfrm>
          <a:prstGeom prst="rect">
            <a:avLst/>
          </a:prstGeom>
          <a:noFill/>
        </p:spPr>
        <p:txBody>
          <a:bodyPr wrap="square" rtlCol="0">
            <a:spAutoFit/>
          </a:bodyPr>
          <a:lstStyle/>
          <a:p>
            <a:r>
              <a:rPr lang="en-US" dirty="0"/>
              <a:t>16</a:t>
            </a:r>
          </a:p>
        </p:txBody>
      </p:sp>
      <p:sp>
        <p:nvSpPr>
          <p:cNvPr id="20" name="TextBox 19">
            <a:extLst>
              <a:ext uri="{FF2B5EF4-FFF2-40B4-BE49-F238E27FC236}">
                <a16:creationId xmlns:a16="http://schemas.microsoft.com/office/drawing/2014/main" id="{4BB74459-E23D-D57C-EF95-9A532B2AD04A}"/>
              </a:ext>
            </a:extLst>
          </p:cNvPr>
          <p:cNvSpPr txBox="1"/>
          <p:nvPr/>
        </p:nvSpPr>
        <p:spPr>
          <a:xfrm>
            <a:off x="9293853" y="3074570"/>
            <a:ext cx="1248535" cy="369332"/>
          </a:xfrm>
          <a:prstGeom prst="rect">
            <a:avLst/>
          </a:prstGeom>
          <a:noFill/>
        </p:spPr>
        <p:txBody>
          <a:bodyPr wrap="square" rtlCol="0">
            <a:spAutoFit/>
          </a:bodyPr>
          <a:lstStyle/>
          <a:p>
            <a:r>
              <a:rPr lang="en-US" dirty="0"/>
              <a:t>1.2</a:t>
            </a:r>
          </a:p>
        </p:txBody>
      </p:sp>
      <p:sp>
        <p:nvSpPr>
          <p:cNvPr id="21" name="TextBox 20">
            <a:extLst>
              <a:ext uri="{FF2B5EF4-FFF2-40B4-BE49-F238E27FC236}">
                <a16:creationId xmlns:a16="http://schemas.microsoft.com/office/drawing/2014/main" id="{44E75044-5B78-37F2-416F-E61067EE23AE}"/>
              </a:ext>
            </a:extLst>
          </p:cNvPr>
          <p:cNvSpPr txBox="1"/>
          <p:nvPr/>
        </p:nvSpPr>
        <p:spPr>
          <a:xfrm>
            <a:off x="11035360" y="2850861"/>
            <a:ext cx="636880" cy="369332"/>
          </a:xfrm>
          <a:prstGeom prst="rect">
            <a:avLst/>
          </a:prstGeom>
          <a:noFill/>
        </p:spPr>
        <p:txBody>
          <a:bodyPr wrap="square" rtlCol="0">
            <a:spAutoFit/>
          </a:bodyPr>
          <a:lstStyle/>
          <a:p>
            <a:r>
              <a:rPr lang="en-US" dirty="0"/>
              <a:t>110</a:t>
            </a:r>
          </a:p>
        </p:txBody>
      </p:sp>
    </p:spTree>
    <p:extLst>
      <p:ext uri="{BB962C8B-B14F-4D97-AF65-F5344CB8AC3E}">
        <p14:creationId xmlns:p14="http://schemas.microsoft.com/office/powerpoint/2010/main" val="36846222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EC66D-2856-C989-06A9-31C96B6A465C}"/>
              </a:ext>
            </a:extLst>
          </p:cNvPr>
          <p:cNvSpPr>
            <a:spLocks noGrp="1"/>
          </p:cNvSpPr>
          <p:nvPr>
            <p:ph type="title"/>
          </p:nvPr>
        </p:nvSpPr>
        <p:spPr/>
        <p:txBody>
          <a:bodyPr/>
          <a:lstStyle/>
          <a:p>
            <a:r>
              <a:rPr lang="en-US" dirty="0"/>
              <a:t>Physical Exam</a:t>
            </a:r>
          </a:p>
        </p:txBody>
      </p:sp>
      <p:sp>
        <p:nvSpPr>
          <p:cNvPr id="3" name="Content Placeholder 2">
            <a:extLst>
              <a:ext uri="{FF2B5EF4-FFF2-40B4-BE49-F238E27FC236}">
                <a16:creationId xmlns:a16="http://schemas.microsoft.com/office/drawing/2014/main" id="{104CB5B9-979D-A26C-AE9F-96EBF1263A76}"/>
              </a:ext>
            </a:extLst>
          </p:cNvPr>
          <p:cNvSpPr>
            <a:spLocks noGrp="1"/>
          </p:cNvSpPr>
          <p:nvPr>
            <p:ph idx="1"/>
          </p:nvPr>
        </p:nvSpPr>
        <p:spPr/>
        <p:txBody>
          <a:bodyPr>
            <a:normAutofit fontScale="77500" lnSpcReduction="20000"/>
          </a:bodyPr>
          <a:lstStyle/>
          <a:p>
            <a:r>
              <a:rPr lang="en-US" b="1" dirty="0"/>
              <a:t>General:</a:t>
            </a:r>
            <a:br>
              <a:rPr lang="en-US" dirty="0"/>
            </a:br>
            <a:r>
              <a:rPr lang="en-US" dirty="0"/>
              <a:t>Alert 55-year-old male in acute distress due to left ankle pain.</a:t>
            </a:r>
          </a:p>
          <a:p>
            <a:r>
              <a:rPr lang="en-US" b="1" dirty="0"/>
              <a:t>MSK:</a:t>
            </a:r>
            <a:br>
              <a:rPr lang="en-US" dirty="0"/>
            </a:br>
            <a:r>
              <a:rPr lang="en-US" dirty="0"/>
              <a:t>Left ankle demonstrates significant swelling and deformity with diffuse tenderness over the medial and lateral malleoli. Range of motion is severely limited due to pain. Patient is unable to bear weight on the left lower extremity.</a:t>
            </a:r>
          </a:p>
          <a:p>
            <a:r>
              <a:rPr lang="en-US" b="1" dirty="0"/>
              <a:t>DERM:</a:t>
            </a:r>
            <a:br>
              <a:rPr lang="en-US" dirty="0"/>
            </a:br>
            <a:r>
              <a:rPr lang="en-US" dirty="0"/>
              <a:t>Skin intact with moderate edema and ecchymosis around the ankle; no open wounds or fracture blisters.</a:t>
            </a:r>
          </a:p>
          <a:p>
            <a:r>
              <a:rPr lang="en-US" b="1" dirty="0"/>
              <a:t>VASC:</a:t>
            </a:r>
            <a:br>
              <a:rPr lang="en-US" dirty="0"/>
            </a:br>
            <a:r>
              <a:rPr lang="en-US" dirty="0"/>
              <a:t>Dorsalis pedis and posterior tibial pulses 2/4. Capillary refill &lt;3 seconds. No signs of vascular compromise.</a:t>
            </a:r>
          </a:p>
          <a:p>
            <a:r>
              <a:rPr lang="en-US" b="1" dirty="0"/>
              <a:t>NEURO:</a:t>
            </a:r>
            <a:br>
              <a:rPr lang="en-US" dirty="0"/>
            </a:br>
            <a:r>
              <a:rPr lang="en-US" dirty="0"/>
              <a:t>Sensation intact to light touch; motor function limited by pain but grossly intact.</a:t>
            </a:r>
          </a:p>
          <a:p>
            <a:pPr marL="0" indent="0">
              <a:buNone/>
            </a:pPr>
            <a:endParaRPr lang="en-US" dirty="0"/>
          </a:p>
        </p:txBody>
      </p:sp>
    </p:spTree>
    <p:extLst>
      <p:ext uri="{BB962C8B-B14F-4D97-AF65-F5344CB8AC3E}">
        <p14:creationId xmlns:p14="http://schemas.microsoft.com/office/powerpoint/2010/main" val="30231135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2F54FA6-7727-E764-28D3-F8D78826D2A4}"/>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A028295-2F27-D6F6-8966-82913D3B3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F736AB9C-3F50-AF77-8CB7-EDD9D7156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563CE07-9778-4B8D-1CDD-6837ADA5C2D3}"/>
              </a:ext>
            </a:extLst>
          </p:cNvPr>
          <p:cNvSpPr>
            <a:spLocks noGrp="1"/>
          </p:cNvSpPr>
          <p:nvPr>
            <p:ph type="ctrTitle"/>
          </p:nvPr>
        </p:nvSpPr>
        <p:spPr>
          <a:xfrm>
            <a:off x="543380" y="2493755"/>
            <a:ext cx="3620882" cy="3640345"/>
          </a:xfrm>
        </p:spPr>
        <p:txBody>
          <a:bodyPr anchor="t">
            <a:normAutofit/>
          </a:bodyPr>
          <a:lstStyle/>
          <a:p>
            <a:pPr algn="ctr"/>
            <a:r>
              <a:rPr lang="en-US" sz="4400" b="1" dirty="0">
                <a:solidFill>
                  <a:srgbClr val="E6B94E"/>
                </a:solidFill>
                <a:latin typeface="ACADEMY ENGRAVED LET PLAIN:1.0" panose="02000000000000000000" pitchFamily="2" charset="0"/>
              </a:rPr>
              <a:t>What to do next?</a:t>
            </a:r>
          </a:p>
        </p:txBody>
      </p:sp>
      <p:cxnSp>
        <p:nvCxnSpPr>
          <p:cNvPr id="13" name="Straight Connector 12">
            <a:extLst>
              <a:ext uri="{FF2B5EF4-FFF2-40B4-BE49-F238E27FC236}">
                <a16:creationId xmlns:a16="http://schemas.microsoft.com/office/drawing/2014/main" id="{1C79FC8C-6A74-3FDE-4E73-E4773882390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Picture 3" descr="Connected sticks shaping polygons background">
            <a:extLst>
              <a:ext uri="{FF2B5EF4-FFF2-40B4-BE49-F238E27FC236}">
                <a16:creationId xmlns:a16="http://schemas.microsoft.com/office/drawing/2014/main" id="{6BE3F549-0041-115E-C522-6DD7CD6BDB79}"/>
              </a:ext>
            </a:extLst>
          </p:cNvPr>
          <p:cNvPicPr>
            <a:picLocks noChangeAspect="1"/>
          </p:cNvPicPr>
          <p:nvPr/>
        </p:nvPicPr>
        <p:blipFill>
          <a:blip r:embed="rId2"/>
          <a:srcRect l="12931" r="15861" b="-1"/>
          <a:stretch>
            <a:fillRect/>
          </a:stretch>
        </p:blipFill>
        <p:spPr>
          <a:xfrm>
            <a:off x="4876158" y="10"/>
            <a:ext cx="7315841" cy="6857990"/>
          </a:xfrm>
          <a:prstGeom prst="rect">
            <a:avLst/>
          </a:prstGeom>
        </p:spPr>
      </p:pic>
    </p:spTree>
    <p:extLst>
      <p:ext uri="{BB962C8B-B14F-4D97-AF65-F5344CB8AC3E}">
        <p14:creationId xmlns:p14="http://schemas.microsoft.com/office/powerpoint/2010/main" val="3686704873"/>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407F82B-BC07-77DE-1639-5FFFE6FED1B8}"/>
            </a:ext>
          </a:extLst>
        </p:cNvPr>
        <p:cNvGrpSpPr/>
        <p:nvPr/>
      </p:nvGrpSpPr>
      <p:grpSpPr>
        <a:xfrm>
          <a:off x="0" y="0"/>
          <a:ext cx="0" cy="0"/>
          <a:chOff x="0" y="0"/>
          <a:chExt cx="0" cy="0"/>
        </a:xfrm>
      </p:grpSpPr>
      <p:sp>
        <p:nvSpPr>
          <p:cNvPr id="31" name="Rectangle 30">
            <a:extLst>
              <a:ext uri="{FF2B5EF4-FFF2-40B4-BE49-F238E27FC236}">
                <a16:creationId xmlns:a16="http://schemas.microsoft.com/office/drawing/2014/main" id="{FB5B0058-AF13-4859-B429-4EDDE2A26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767276F-5FE2-C058-10E2-167ACC7B155D}"/>
              </a:ext>
            </a:extLst>
          </p:cNvPr>
          <p:cNvSpPr>
            <a:spLocks noGrp="1"/>
          </p:cNvSpPr>
          <p:nvPr>
            <p:ph type="title"/>
          </p:nvPr>
        </p:nvSpPr>
        <p:spPr>
          <a:xfrm>
            <a:off x="908454" y="1360481"/>
            <a:ext cx="4605340" cy="2387600"/>
          </a:xfrm>
        </p:spPr>
        <p:txBody>
          <a:bodyPr vert="horz" lIns="91440" tIns="45720" rIns="91440" bIns="45720" rtlCol="0" anchor="b">
            <a:normAutofit/>
          </a:bodyPr>
          <a:lstStyle/>
          <a:p>
            <a:r>
              <a:rPr lang="en-US" sz="5000">
                <a:solidFill>
                  <a:schemeClr val="bg1"/>
                </a:solidFill>
              </a:rPr>
              <a:t>Describe the Clinical Image</a:t>
            </a:r>
          </a:p>
        </p:txBody>
      </p:sp>
      <p:pic>
        <p:nvPicPr>
          <p:cNvPr id="7" name="Content Placeholder 6" descr="A close-up of a foot with a scar&#10;&#10;AI-generated content may be incorrect.">
            <a:extLst>
              <a:ext uri="{FF2B5EF4-FFF2-40B4-BE49-F238E27FC236}">
                <a16:creationId xmlns:a16="http://schemas.microsoft.com/office/drawing/2014/main" id="{D3991EBD-8B33-C337-1E35-7C1DE4D6F31B}"/>
              </a:ext>
            </a:extLst>
          </p:cNvPr>
          <p:cNvPicPr>
            <a:picLocks noGrp="1" noChangeAspect="1"/>
          </p:cNvPicPr>
          <p:nvPr>
            <p:ph idx="1"/>
          </p:nvPr>
        </p:nvPicPr>
        <p:blipFill>
          <a:blip r:embed="rId2">
            <a:alphaModFix/>
          </a:blip>
          <a:srcRect t="5195" r="2" b="5445"/>
          <a:stretch>
            <a:fillRect/>
          </a:stretch>
        </p:blipFill>
        <p:spPr>
          <a:xfrm>
            <a:off x="7115176" y="115193"/>
            <a:ext cx="4950619" cy="6627614"/>
          </a:xfrm>
          <a:prstGeom prst="rect">
            <a:avLst/>
          </a:prstGeom>
        </p:spPr>
      </p:pic>
      <p:cxnSp>
        <p:nvCxnSpPr>
          <p:cNvPr id="33" name="Straight Connector 32">
            <a:extLst>
              <a:ext uri="{FF2B5EF4-FFF2-40B4-BE49-F238E27FC236}">
                <a16:creationId xmlns:a16="http://schemas.microsoft.com/office/drawing/2014/main" id="{AC65C03C-3F17-45DC-A1B9-35ACA43397D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15176" y="115193"/>
            <a:ext cx="0" cy="6627614"/>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5" name="Rectangle 34">
            <a:extLst>
              <a:ext uri="{FF2B5EF4-FFF2-40B4-BE49-F238E27FC236}">
                <a16:creationId xmlns:a16="http://schemas.microsoft.com/office/drawing/2014/main" id="{A4A161CC-6DC5-4863-B213-94529D6E06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445632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174</TotalTime>
  <Words>879</Words>
  <Application>Microsoft Macintosh PowerPoint</Application>
  <PresentationFormat>Widescreen</PresentationFormat>
  <Paragraphs>69</Paragraphs>
  <Slides>21</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ACADEMY ENGRAVED LET PLAIN:1.0</vt:lpstr>
      <vt:lpstr>Aptos</vt:lpstr>
      <vt:lpstr>Aptos Display</vt:lpstr>
      <vt:lpstr>Arial</vt:lpstr>
      <vt:lpstr>Calibri</vt:lpstr>
      <vt:lpstr>Office Theme</vt:lpstr>
      <vt:lpstr>Ankle Fracture</vt:lpstr>
      <vt:lpstr>HPI</vt:lpstr>
      <vt:lpstr>What to do next?</vt:lpstr>
      <vt:lpstr>PowerPoint Presentation</vt:lpstr>
      <vt:lpstr>What to do next?</vt:lpstr>
      <vt:lpstr>Vitals</vt:lpstr>
      <vt:lpstr>Physical Exam</vt:lpstr>
      <vt:lpstr>What to do next?</vt:lpstr>
      <vt:lpstr>Describe the Clinical Image</vt:lpstr>
      <vt:lpstr>What to do next?</vt:lpstr>
      <vt:lpstr>Read Images</vt:lpstr>
      <vt:lpstr>How would you classify this fracture?</vt:lpstr>
      <vt:lpstr>What is your treatment plan?</vt:lpstr>
      <vt:lpstr>What Principal should be performed? Describe it?</vt:lpstr>
      <vt:lpstr>Rapid fire questions</vt:lpstr>
      <vt:lpstr>Rapid fire questions</vt:lpstr>
      <vt:lpstr>Describe The Clinical Image  This image shows a severely injured ankle with significant swelling, extensive bruising, and an open laceration over the joint. The findings suggest acute trauma with major soft-tissue injury, and there is concern for a serious underlying ankle injury, </vt:lpstr>
      <vt:lpstr>Read Images</vt:lpstr>
      <vt:lpstr>What Principal should be performed? Describe it? Charnley principle of fracture reduction. Exaggeration , Distraction, Reduction, Stabilization</vt:lpstr>
      <vt:lpstr>How would you classify this fracture?  SER IV, Weber B</vt:lpstr>
      <vt:lpstr>What is your treatment plan?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Camellia Russell</dc:creator>
  <cp:lastModifiedBy>Camellia Russell</cp:lastModifiedBy>
  <cp:revision>1</cp:revision>
  <dcterms:created xsi:type="dcterms:W3CDTF">2026-01-18T06:15:42Z</dcterms:created>
  <dcterms:modified xsi:type="dcterms:W3CDTF">2026-01-18T09:09:53Z</dcterms:modified>
</cp:coreProperties>
</file>