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5"/>
  </p:notesMasterIdLst>
  <p:sldIdLst>
    <p:sldId id="256" r:id="rId2"/>
    <p:sldId id="257" r:id="rId3"/>
    <p:sldId id="258" r:id="rId4"/>
    <p:sldId id="259" r:id="rId5"/>
    <p:sldId id="260" r:id="rId6"/>
    <p:sldId id="261" r:id="rId7"/>
    <p:sldId id="264" r:id="rId8"/>
    <p:sldId id="262" r:id="rId9"/>
    <p:sldId id="266" r:id="rId10"/>
    <p:sldId id="263" r:id="rId11"/>
    <p:sldId id="267" r:id="rId12"/>
    <p:sldId id="270" r:id="rId13"/>
    <p:sldId id="265" r:id="rId14"/>
    <p:sldId id="268" r:id="rId15"/>
    <p:sldId id="271" r:id="rId16"/>
    <p:sldId id="272" r:id="rId17"/>
    <p:sldId id="273" r:id="rId18"/>
    <p:sldId id="274" r:id="rId19"/>
    <p:sldId id="275" r:id="rId20"/>
    <p:sldId id="279"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B9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221"/>
    <p:restoredTop sz="94679"/>
  </p:normalViewPr>
  <p:slideViewPr>
    <p:cSldViewPr snapToGrid="0">
      <p:cViewPr>
        <p:scale>
          <a:sx n="104" d="100"/>
          <a:sy n="104" d="100"/>
        </p:scale>
        <p:origin x="-120"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3201E-57E0-2E4E-BA1B-635187695D1B}" type="datetimeFigureOut">
              <a:rPr lang="en-US" smtClean="0"/>
              <a:t>1/17/26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E2D8B-DA91-D24F-BDE8-A5BD885C87D1}" type="slidenum">
              <a:rPr lang="en-US" smtClean="0"/>
              <a:t>‹#›</a:t>
            </a:fld>
            <a:endParaRPr lang="en-US"/>
          </a:p>
        </p:txBody>
      </p:sp>
    </p:spTree>
    <p:extLst>
      <p:ext uri="{BB962C8B-B14F-4D97-AF65-F5344CB8AC3E}">
        <p14:creationId xmlns:p14="http://schemas.microsoft.com/office/powerpoint/2010/main" val="2047370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E2D8B-DA91-D24F-BDE8-A5BD885C87D1}" type="slidenum">
              <a:rPr lang="en-US" smtClean="0"/>
              <a:t>10</a:t>
            </a:fld>
            <a:endParaRPr lang="en-US"/>
          </a:p>
        </p:txBody>
      </p:sp>
    </p:spTree>
    <p:extLst>
      <p:ext uri="{BB962C8B-B14F-4D97-AF65-F5344CB8AC3E}">
        <p14:creationId xmlns:p14="http://schemas.microsoft.com/office/powerpoint/2010/main" val="234542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E9E84-1F48-FE3D-2B9B-A0E2A1278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602A29-E91D-21BF-398E-E8B9FDE3B1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E6BAE-F08E-2025-E26E-B2B8EC69FB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6FC534-B71C-4B98-10FA-B197B80BD3B1}"/>
              </a:ext>
            </a:extLst>
          </p:cNvPr>
          <p:cNvSpPr>
            <a:spLocks noGrp="1"/>
          </p:cNvSpPr>
          <p:nvPr>
            <p:ph type="sldNum" sz="quarter" idx="5"/>
          </p:nvPr>
        </p:nvSpPr>
        <p:spPr/>
        <p:txBody>
          <a:bodyPr/>
          <a:lstStyle/>
          <a:p>
            <a:fld id="{39CE2D8B-DA91-D24F-BDE8-A5BD885C87D1}" type="slidenum">
              <a:rPr lang="en-US" smtClean="0"/>
              <a:t>17</a:t>
            </a:fld>
            <a:endParaRPr lang="en-US"/>
          </a:p>
        </p:txBody>
      </p:sp>
    </p:spTree>
    <p:extLst>
      <p:ext uri="{BB962C8B-B14F-4D97-AF65-F5344CB8AC3E}">
        <p14:creationId xmlns:p14="http://schemas.microsoft.com/office/powerpoint/2010/main" val="1685347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1/17/26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539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1/17/26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83861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1/17/26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3814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1/17/26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0157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1/17/26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76275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1/17/26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7574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1/17/26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1485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1/17/26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254553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1/17/26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77725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1/17/26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9950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1/17/26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2356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1/17/26</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471050"/>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C2F91-16BF-7B4D-4706-B56A0EED9316}"/>
              </a:ext>
            </a:extLst>
          </p:cNvPr>
          <p:cNvSpPr>
            <a:spLocks noGrp="1"/>
          </p:cNvSpPr>
          <p:nvPr>
            <p:ph type="ctrTitle"/>
          </p:nvPr>
        </p:nvSpPr>
        <p:spPr>
          <a:xfrm>
            <a:off x="531950" y="1608827"/>
            <a:ext cx="3620882" cy="3640345"/>
          </a:xfrm>
        </p:spPr>
        <p:txBody>
          <a:bodyPr anchor="t">
            <a:normAutofit/>
          </a:bodyPr>
          <a:lstStyle/>
          <a:p>
            <a:pPr algn="ctr"/>
            <a:r>
              <a:rPr lang="en-US" sz="4400" b="1" dirty="0">
                <a:latin typeface="ACADEMY ENGRAVED LET PLAIN:1.0" panose="02000000000000000000" pitchFamily="2" charset="0"/>
              </a:rPr>
              <a:t>Achilles Tendon Rupture</a:t>
            </a:r>
          </a:p>
        </p:txBody>
      </p:sp>
      <p:cxnSp>
        <p:nvCxnSpPr>
          <p:cNvPr id="13" name="Straight Connector 12">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BA9D0CF8-CE12-B745-C3BF-94FE4CE39DB7}"/>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pic>
        <p:nvPicPr>
          <p:cNvPr id="6" name="Picture 5" descr="A gold circle with a black background&#10;&#10;AI-generated content may be incorrect.">
            <a:extLst>
              <a:ext uri="{FF2B5EF4-FFF2-40B4-BE49-F238E27FC236}">
                <a16:creationId xmlns:a16="http://schemas.microsoft.com/office/drawing/2014/main" id="{0B40C451-6BDD-842C-26AE-863E8168C146}"/>
              </a:ext>
            </a:extLst>
          </p:cNvPr>
          <p:cNvPicPr>
            <a:picLocks noChangeAspect="1"/>
          </p:cNvPicPr>
          <p:nvPr/>
        </p:nvPicPr>
        <p:blipFill>
          <a:blip r:embed="rId3"/>
          <a:stretch>
            <a:fillRect/>
          </a:stretch>
        </p:blipFill>
        <p:spPr>
          <a:xfrm>
            <a:off x="1187547" y="4420269"/>
            <a:ext cx="2309687" cy="2109958"/>
          </a:xfrm>
          <a:prstGeom prst="rect">
            <a:avLst/>
          </a:prstGeom>
        </p:spPr>
      </p:pic>
    </p:spTree>
    <p:extLst>
      <p:ext uri="{BB962C8B-B14F-4D97-AF65-F5344CB8AC3E}">
        <p14:creationId xmlns:p14="http://schemas.microsoft.com/office/powerpoint/2010/main" val="62442370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685DD-E0D4-4BD8-583D-CF5BFFFF5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C343E-1CFC-2FE6-2C4F-DA61AEAEF402}"/>
              </a:ext>
            </a:extLst>
          </p:cNvPr>
          <p:cNvSpPr>
            <a:spLocks noGrp="1"/>
          </p:cNvSpPr>
          <p:nvPr>
            <p:ph type="title"/>
          </p:nvPr>
        </p:nvSpPr>
        <p:spPr>
          <a:xfrm>
            <a:off x="0" y="3052689"/>
            <a:ext cx="10691265" cy="1307592"/>
          </a:xfrm>
        </p:spPr>
        <p:txBody>
          <a:bodyPr/>
          <a:lstStyle/>
          <a:p>
            <a:r>
              <a:rPr lang="en-US" dirty="0">
                <a:latin typeface="+mn-lt"/>
              </a:rPr>
              <a:t>Read Images</a:t>
            </a:r>
          </a:p>
        </p:txBody>
      </p:sp>
      <p:pic>
        <p:nvPicPr>
          <p:cNvPr id="4" name="Picture 3" descr="X-ray of a foot and foot bones&#10;&#10;AI-generated content may be incorrect.">
            <a:extLst>
              <a:ext uri="{FF2B5EF4-FFF2-40B4-BE49-F238E27FC236}">
                <a16:creationId xmlns:a16="http://schemas.microsoft.com/office/drawing/2014/main" id="{3AE8C063-FA46-0640-2930-D827863A28FE}"/>
              </a:ext>
            </a:extLst>
          </p:cNvPr>
          <p:cNvPicPr>
            <a:picLocks noChangeAspect="1"/>
          </p:cNvPicPr>
          <p:nvPr/>
        </p:nvPicPr>
        <p:blipFill>
          <a:blip r:embed="rId3"/>
          <a:stretch>
            <a:fillRect/>
          </a:stretch>
        </p:blipFill>
        <p:spPr>
          <a:xfrm>
            <a:off x="3893821" y="892126"/>
            <a:ext cx="7610621" cy="5073747"/>
          </a:xfrm>
          <a:prstGeom prst="rect">
            <a:avLst/>
          </a:prstGeom>
        </p:spPr>
      </p:pic>
      <p:sp>
        <p:nvSpPr>
          <p:cNvPr id="6" name="TextBox 5">
            <a:extLst>
              <a:ext uri="{FF2B5EF4-FFF2-40B4-BE49-F238E27FC236}">
                <a16:creationId xmlns:a16="http://schemas.microsoft.com/office/drawing/2014/main" id="{DBA965BE-C7F7-D83E-9B74-D3339E242856}"/>
              </a:ext>
            </a:extLst>
          </p:cNvPr>
          <p:cNvSpPr txBox="1"/>
          <p:nvPr/>
        </p:nvSpPr>
        <p:spPr>
          <a:xfrm flipH="1">
            <a:off x="3893821" y="1266092"/>
            <a:ext cx="453683" cy="1015663"/>
          </a:xfrm>
          <a:prstGeom prst="rect">
            <a:avLst/>
          </a:prstGeom>
          <a:noFill/>
        </p:spPr>
        <p:txBody>
          <a:bodyPr wrap="square" rtlCol="0">
            <a:spAutoFit/>
          </a:bodyPr>
          <a:lstStyle/>
          <a:p>
            <a:r>
              <a:rPr lang="en-US" sz="6000" b="1" dirty="0">
                <a:solidFill>
                  <a:schemeClr val="bg1"/>
                </a:solidFill>
              </a:rPr>
              <a:t>L</a:t>
            </a:r>
          </a:p>
        </p:txBody>
      </p:sp>
    </p:spTree>
    <p:extLst>
      <p:ext uri="{BB962C8B-B14F-4D97-AF65-F5344CB8AC3E}">
        <p14:creationId xmlns:p14="http://schemas.microsoft.com/office/powerpoint/2010/main" val="3478405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7A9CFF-1AC6-2B45-2535-266F8B2161D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919290-2E00-0147-87B5-7F9539BC6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EF2B936-0B76-CBBF-982D-CC87387BB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E5A89C-EAD1-D761-5E19-01B614170809}"/>
              </a:ext>
            </a:extLst>
          </p:cNvPr>
          <p:cNvSpPr>
            <a:spLocks noGrp="1"/>
          </p:cNvSpPr>
          <p:nvPr>
            <p:ph type="ctrTitle"/>
          </p:nvPr>
        </p:nvSpPr>
        <p:spPr>
          <a:xfrm>
            <a:off x="543379" y="2493755"/>
            <a:ext cx="4169297" cy="3640345"/>
          </a:xfrm>
        </p:spPr>
        <p:txBody>
          <a:bodyPr anchor="t">
            <a:normAutofit/>
          </a:bodyPr>
          <a:lstStyle/>
          <a:p>
            <a:pPr algn="ctr"/>
            <a:r>
              <a:rPr lang="en-US" sz="4400" b="1" dirty="0">
                <a:solidFill>
                  <a:srgbClr val="E6B94E"/>
                </a:solidFill>
                <a:latin typeface="ACADEMY ENGRAVED LET PLAIN:1.0" panose="02000000000000000000" pitchFamily="2" charset="0"/>
              </a:rPr>
              <a:t>What is your treatment plan?</a:t>
            </a:r>
          </a:p>
        </p:txBody>
      </p:sp>
      <p:cxnSp>
        <p:nvCxnSpPr>
          <p:cNvPr id="13" name="Straight Connector 12">
            <a:extLst>
              <a:ext uri="{FF2B5EF4-FFF2-40B4-BE49-F238E27FC236}">
                <a16:creationId xmlns:a16="http://schemas.microsoft.com/office/drawing/2014/main" id="{A35DCCBB-1527-2F44-D2D6-901F68620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D485FA29-BEAF-E679-FE3C-43F9C06283EC}"/>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256701311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01FF72-A03B-0C64-F1B1-EAC652C591B7}"/>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0DA61B74-FE43-EB9A-8FF3-DEA455AE5700}"/>
              </a:ext>
            </a:extLst>
          </p:cNvPr>
          <p:cNvPicPr>
            <a:picLocks noChangeAspect="1"/>
          </p:cNvPicPr>
          <p:nvPr/>
        </p:nvPicPr>
        <p:blipFill>
          <a:blip r:embed="rId2"/>
          <a:srcRect t="7865" b="7865"/>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7D6622-1768-5BAF-2FBF-A52F4A7CEE54}"/>
              </a:ext>
            </a:extLst>
          </p:cNvPr>
          <p:cNvSpPr>
            <a:spLocks noGrp="1"/>
          </p:cNvSpPr>
          <p:nvPr>
            <p:ph type="ctrTitle"/>
          </p:nvPr>
        </p:nvSpPr>
        <p:spPr>
          <a:xfrm>
            <a:off x="704087" y="871758"/>
            <a:ext cx="10268713" cy="4136337"/>
          </a:xfrm>
        </p:spPr>
        <p:txBody>
          <a:bodyPr anchor="t">
            <a:normAutofit/>
          </a:bodyPr>
          <a:lstStyle/>
          <a:p>
            <a:r>
              <a:rPr lang="en-US" altLang="en-US" b="1" cap="none" dirty="0">
                <a:solidFill>
                  <a:schemeClr val="bg1"/>
                </a:solidFill>
                <a:latin typeface="+mn-lt"/>
              </a:rPr>
              <a:t>Which classification system is used for Achilles tendon ruptures?</a:t>
            </a:r>
            <a:endParaRPr lang="en-US" b="1" dirty="0">
              <a:solidFill>
                <a:schemeClr val="bg1"/>
              </a:solidFill>
              <a:latin typeface="+mn-lt"/>
            </a:endParaRPr>
          </a:p>
        </p:txBody>
      </p:sp>
      <p:cxnSp>
        <p:nvCxnSpPr>
          <p:cNvPr id="22" name="Straight Connector 21">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40452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0B68-81AF-9ED4-B93F-B100F6A6DB45}"/>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58C5AC85-21BD-9716-A42E-F40AE4E61AE0}"/>
              </a:ext>
            </a:extLst>
          </p:cNvPr>
          <p:cNvSpPr>
            <a:spLocks noGrp="1"/>
          </p:cNvSpPr>
          <p:nvPr>
            <p:ph idx="1"/>
          </p:nvPr>
        </p:nvSpPr>
        <p:spPr/>
        <p:txBody>
          <a:bodyPr>
            <a:normAutofit fontScale="77500" lnSpcReduction="20000"/>
          </a:bodyPr>
          <a:lstStyle/>
          <a:p>
            <a:pPr marL="457200" indent="-457200">
              <a:buAutoNum type="arabicPeriod"/>
            </a:pPr>
            <a:r>
              <a:rPr lang="en-US" dirty="0"/>
              <a:t>Classic mechanism of Achilles tendon rupture? </a:t>
            </a:r>
          </a:p>
          <a:p>
            <a:pPr marL="457200" indent="-457200">
              <a:buAutoNum type="arabicPeriod"/>
            </a:pPr>
            <a:r>
              <a:rPr lang="en-US" dirty="0"/>
              <a:t>Most sensitive physical exam test?</a:t>
            </a:r>
          </a:p>
          <a:p>
            <a:pPr marL="457200" indent="-457200">
              <a:buAutoNum type="arabicPeriod"/>
            </a:pPr>
            <a:r>
              <a:rPr lang="en-US" dirty="0"/>
              <a:t>Most common age group?</a:t>
            </a:r>
          </a:p>
          <a:p>
            <a:pPr marL="457200" indent="-457200">
              <a:buAutoNum type="arabicPeriod"/>
            </a:pPr>
            <a:r>
              <a:rPr lang="en-US" dirty="0"/>
              <a:t>Common risk factors (name 3)?</a:t>
            </a:r>
          </a:p>
          <a:p>
            <a:pPr marL="457200" indent="-457200">
              <a:buAutoNum type="arabicPeriod"/>
            </a:pPr>
            <a:r>
              <a:rPr lang="en-US" dirty="0"/>
              <a:t>Best initial imaging?</a:t>
            </a:r>
          </a:p>
          <a:p>
            <a:pPr marL="457200" indent="-457200">
              <a:buAutoNum type="arabicPeriod"/>
            </a:pPr>
            <a:r>
              <a:rPr lang="en-US" dirty="0"/>
              <a:t>Initial management in ED/clinic?</a:t>
            </a:r>
          </a:p>
          <a:p>
            <a:pPr marL="457200" indent="-457200">
              <a:buAutoNum type="arabicPeriod"/>
            </a:pPr>
            <a:r>
              <a:rPr lang="en-US" dirty="0"/>
              <a:t>Operative vs non-operative key difference?</a:t>
            </a:r>
          </a:p>
          <a:p>
            <a:pPr marL="457200" indent="-457200">
              <a:buAutoNum type="arabicPeriod"/>
            </a:pPr>
            <a:r>
              <a:rPr lang="en-US" dirty="0"/>
              <a:t>Most common complication?</a:t>
            </a:r>
            <a:br>
              <a:rPr lang="en-US" dirty="0"/>
            </a:br>
            <a:br>
              <a:rPr lang="en-US" dirty="0"/>
            </a:br>
            <a:br>
              <a:rPr lang="en-US" dirty="0"/>
            </a:br>
            <a:br>
              <a:rPr lang="en-US" dirty="0"/>
            </a:br>
            <a:endParaRPr lang="en-US" dirty="0"/>
          </a:p>
          <a:p>
            <a:endParaRPr lang="en-US" dirty="0"/>
          </a:p>
        </p:txBody>
      </p:sp>
    </p:spTree>
    <p:extLst>
      <p:ext uri="{BB962C8B-B14F-4D97-AF65-F5344CB8AC3E}">
        <p14:creationId xmlns:p14="http://schemas.microsoft.com/office/powerpoint/2010/main" val="666872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E4054-A0F9-32B1-6B29-D739C8B908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B806C-BF12-5E51-9E9E-0F686C9E5A82}"/>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2BB4B0F1-17A6-1ED1-9546-5C9E955D6B93}"/>
              </a:ext>
            </a:extLst>
          </p:cNvPr>
          <p:cNvSpPr>
            <a:spLocks noGrp="1"/>
          </p:cNvSpPr>
          <p:nvPr>
            <p:ph idx="1"/>
          </p:nvPr>
        </p:nvSpPr>
        <p:spPr/>
        <p:txBody>
          <a:bodyPr>
            <a:normAutofit fontScale="55000" lnSpcReduction="20000"/>
          </a:bodyPr>
          <a:lstStyle/>
          <a:p>
            <a:pPr marL="0" indent="0">
              <a:buNone/>
            </a:pPr>
            <a:r>
              <a:rPr lang="en-US" sz="2900" dirty="0"/>
              <a:t>11. Location of rupture most commonly?</a:t>
            </a:r>
          </a:p>
          <a:p>
            <a:pPr marL="0" indent="0">
              <a:buNone/>
            </a:pPr>
            <a:r>
              <a:rPr lang="en-US" sz="2900" dirty="0"/>
              <a:t>12. Can patients still plantarflex?</a:t>
            </a:r>
          </a:p>
          <a:p>
            <a:pPr marL="0" indent="0">
              <a:buNone/>
            </a:pPr>
            <a:r>
              <a:rPr lang="en-US" sz="2900" dirty="0"/>
              <a:t>13. Why increased DVT risk?</a:t>
            </a:r>
          </a:p>
          <a:p>
            <a:pPr marL="0" indent="0">
              <a:buNone/>
            </a:pPr>
            <a:r>
              <a:rPr lang="en-US" sz="2900" dirty="0"/>
              <a:t>14. Which structure lies immediately anterior to the Achilles tendon at the ankle?</a:t>
            </a:r>
          </a:p>
          <a:p>
            <a:pPr marL="0" indent="0">
              <a:buNone/>
            </a:pPr>
            <a:r>
              <a:rPr lang="en-US" sz="2900" dirty="0"/>
              <a:t>15. Which nerve is at greatest risk during Achilles repair?</a:t>
            </a:r>
          </a:p>
          <a:p>
            <a:pPr marL="0" indent="0">
              <a:buNone/>
            </a:pPr>
            <a:r>
              <a:rPr lang="en-US" sz="2900" dirty="0"/>
              <a:t>16. What fascial layer forms the Achilles paratenon?</a:t>
            </a:r>
          </a:p>
          <a:p>
            <a:pPr marL="0" indent="0">
              <a:buNone/>
            </a:pPr>
            <a:r>
              <a:rPr lang="en-US" sz="2900" dirty="0"/>
              <a:t>17. Why does passive plantarflexion sometimes remain intact after rupture?</a:t>
            </a:r>
            <a:br>
              <a:rPr lang="en-US" dirty="0"/>
            </a:br>
            <a:br>
              <a:rPr lang="en-US" dirty="0"/>
            </a:br>
            <a:br>
              <a:rPr lang="en-US" dirty="0"/>
            </a:br>
            <a:endParaRPr lang="en-US" dirty="0"/>
          </a:p>
          <a:p>
            <a:pPr marL="0" indent="0">
              <a:buNone/>
            </a:pPr>
            <a:br>
              <a:rPr lang="en-US" dirty="0"/>
            </a:br>
            <a:br>
              <a:rPr lang="en-US" dirty="0"/>
            </a:br>
            <a:br>
              <a:rPr lang="en-US" dirty="0"/>
            </a:br>
            <a:br>
              <a:rPr lang="en-US" dirty="0"/>
            </a:br>
            <a:endParaRPr lang="en-US" dirty="0"/>
          </a:p>
          <a:p>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00926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B036B0-97BD-D912-E773-EEEFC7AAC49A}"/>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FEBD81-4CC9-ED37-7A9E-5CDF32BCB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96AA1944-6901-7BBD-E40D-62D5424D3C22}"/>
              </a:ext>
            </a:extLst>
          </p:cNvPr>
          <p:cNvPicPr>
            <a:picLocks noChangeAspect="1"/>
          </p:cNvPicPr>
          <p:nvPr/>
        </p:nvPicPr>
        <p:blipFill>
          <a:blip r:embed="rId2"/>
          <a:srcRect t="7865" b="7865"/>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098BC6D5-D152-E36E-6A42-4C626DC4E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ABD214-EFC9-D9F8-6227-2A981208C428}"/>
              </a:ext>
            </a:extLst>
          </p:cNvPr>
          <p:cNvSpPr>
            <a:spLocks noGrp="1"/>
          </p:cNvSpPr>
          <p:nvPr>
            <p:ph type="ctrTitle"/>
          </p:nvPr>
        </p:nvSpPr>
        <p:spPr>
          <a:xfrm>
            <a:off x="704087" y="871758"/>
            <a:ext cx="10268713" cy="4136337"/>
          </a:xfrm>
        </p:spPr>
        <p:txBody>
          <a:bodyPr anchor="t">
            <a:normAutofit/>
          </a:bodyPr>
          <a:lstStyle/>
          <a:p>
            <a:pPr algn="ctr"/>
            <a:r>
              <a:rPr lang="en-US" b="1" dirty="0">
                <a:solidFill>
                  <a:schemeClr val="bg1"/>
                </a:solidFill>
                <a:latin typeface="+mn-lt"/>
                <a:cs typeface="Arial" panose="020B0604020202020204" pitchFamily="34" charset="0"/>
              </a:rPr>
              <a:t>How long does a patient need to stay non-weight-bearing?</a:t>
            </a:r>
          </a:p>
        </p:txBody>
      </p:sp>
      <p:cxnSp>
        <p:nvCxnSpPr>
          <p:cNvPr id="22" name="Straight Connector 21">
            <a:extLst>
              <a:ext uri="{FF2B5EF4-FFF2-40B4-BE49-F238E27FC236}">
                <a16:creationId xmlns:a16="http://schemas.microsoft.com/office/drawing/2014/main" id="{F10884DD-C738-664B-56FB-370AC2C34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02404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AC358A-383D-7BBA-47D4-72775F6B3BAF}"/>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A90231B-8309-A55A-E43D-D68E1D2EEF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CC2202-C10E-3AED-18E3-0BDE62CD2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2944998-27F5-0D2F-7E1F-2342C2609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F25B61D3-734F-286C-4556-E47212E32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816C95-CF9E-1877-BF01-EA65A58D63BF}"/>
              </a:ext>
            </a:extLst>
          </p:cNvPr>
          <p:cNvSpPr>
            <a:spLocks noGrp="1"/>
          </p:cNvSpPr>
          <p:nvPr>
            <p:ph type="title"/>
          </p:nvPr>
        </p:nvSpPr>
        <p:spPr>
          <a:xfrm>
            <a:off x="125185" y="860615"/>
            <a:ext cx="4625788" cy="5827056"/>
          </a:xfrm>
        </p:spPr>
        <p:txBody>
          <a:bodyPr vert="horz" lIns="91440" tIns="45720" rIns="91440" bIns="45720" rtlCol="0" anchor="t">
            <a:normAutofit fontScale="90000"/>
          </a:bodyPr>
          <a:lstStyle/>
          <a:p>
            <a:r>
              <a:rPr lang="en-US" dirty="0">
                <a:latin typeface="+mn-lt"/>
              </a:rPr>
              <a:t>describe THE CLINICAL IMAGE</a:t>
            </a:r>
            <a:br>
              <a:rPr lang="en-US" dirty="0">
                <a:latin typeface="+mn-lt"/>
              </a:rPr>
            </a:br>
            <a:r>
              <a:rPr lang="en-US" sz="2000" dirty="0">
                <a:solidFill>
                  <a:srgbClr val="FF0000"/>
                </a:solidFill>
                <a:latin typeface="+mn-lt"/>
              </a:rPr>
              <a:t>The image shows the </a:t>
            </a:r>
            <a:r>
              <a:rPr lang="en-US" sz="2000" b="1" dirty="0">
                <a:solidFill>
                  <a:srgbClr val="FF0000"/>
                </a:solidFill>
                <a:latin typeface="+mn-lt"/>
              </a:rPr>
              <a:t>posterior aspect of the left ankle and heel</a:t>
            </a:r>
            <a:r>
              <a:rPr lang="en-US" sz="2000" dirty="0">
                <a:solidFill>
                  <a:srgbClr val="FF0000"/>
                </a:solidFill>
                <a:latin typeface="+mn-lt"/>
              </a:rPr>
              <a:t> with </a:t>
            </a:r>
            <a:r>
              <a:rPr lang="en-US" sz="2000" b="1" dirty="0">
                <a:solidFill>
                  <a:srgbClr val="FF0000"/>
                </a:solidFill>
                <a:latin typeface="+mn-lt"/>
              </a:rPr>
              <a:t>extensive ecchymosis and swelling</a:t>
            </a:r>
            <a:r>
              <a:rPr lang="en-US" sz="2000" dirty="0">
                <a:solidFill>
                  <a:srgbClr val="FF0000"/>
                </a:solidFill>
                <a:latin typeface="+mn-lt"/>
              </a:rPr>
              <a:t> along the course of the </a:t>
            </a:r>
            <a:r>
              <a:rPr lang="en-US" sz="2000" b="1" dirty="0">
                <a:solidFill>
                  <a:srgbClr val="FF0000"/>
                </a:solidFill>
                <a:latin typeface="+mn-lt"/>
              </a:rPr>
              <a:t>Achilles tendon</a:t>
            </a:r>
            <a:r>
              <a:rPr lang="en-US" sz="2000" dirty="0">
                <a:solidFill>
                  <a:srgbClr val="FF0000"/>
                </a:solidFill>
                <a:latin typeface="+mn-lt"/>
              </a:rPr>
              <a:t>. There is </a:t>
            </a:r>
            <a:r>
              <a:rPr lang="en-US" sz="2000" b="1" dirty="0">
                <a:solidFill>
                  <a:srgbClr val="FF0000"/>
                </a:solidFill>
                <a:latin typeface="+mn-lt"/>
              </a:rPr>
              <a:t>deep purple and reddish bruising</a:t>
            </a:r>
            <a:r>
              <a:rPr lang="en-US" sz="2000" dirty="0">
                <a:solidFill>
                  <a:srgbClr val="FF0000"/>
                </a:solidFill>
                <a:latin typeface="+mn-lt"/>
              </a:rPr>
              <a:t> extending from the distal calf to the calcaneal region, consistent with acute soft-tissue hemorrhage. The normal contour of the Achilles tendon appears </a:t>
            </a:r>
            <a:r>
              <a:rPr lang="en-US" sz="2000" b="1" dirty="0">
                <a:solidFill>
                  <a:srgbClr val="FF0000"/>
                </a:solidFill>
                <a:latin typeface="+mn-lt"/>
              </a:rPr>
              <a:t>blurred and thickened</a:t>
            </a:r>
            <a:r>
              <a:rPr lang="en-US" sz="2000" dirty="0">
                <a:solidFill>
                  <a:srgbClr val="FF0000"/>
                </a:solidFill>
                <a:latin typeface="+mn-lt"/>
              </a:rPr>
              <a:t>, suggesting tendon disruption.</a:t>
            </a:r>
          </a:p>
        </p:txBody>
      </p:sp>
      <p:cxnSp>
        <p:nvCxnSpPr>
          <p:cNvPr id="17" name="Straight Connector 16">
            <a:extLst>
              <a:ext uri="{FF2B5EF4-FFF2-40B4-BE49-F238E27FC236}">
                <a16:creationId xmlns:a16="http://schemas.microsoft.com/office/drawing/2014/main" id="{B7A877A6-0315-04DA-05B8-0AC70EAA57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31D6C033-0423-1274-1516-81F2563B5EAF}"/>
              </a:ext>
            </a:extLst>
          </p:cNvPr>
          <p:cNvPicPr>
            <a:picLocks noGrp="1" noChangeAspect="1"/>
          </p:cNvPicPr>
          <p:nvPr>
            <p:ph idx="1"/>
          </p:nvPr>
        </p:nvPicPr>
        <p:blipFill>
          <a:blip r:embed="rId2"/>
          <a:srcRect t="29235" r="-1" b="8192"/>
          <a:stretch>
            <a:fillRect/>
          </a:stretch>
        </p:blipFill>
        <p:spPr bwMode="auto">
          <a:xfrm>
            <a:off x="4876158" y="10"/>
            <a:ext cx="7315841"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16690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C0275-CAC1-CF86-575A-39C612FDA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F533C2-22D9-8794-9A3A-8CD820BEEFF4}"/>
              </a:ext>
            </a:extLst>
          </p:cNvPr>
          <p:cNvSpPr>
            <a:spLocks noGrp="1"/>
          </p:cNvSpPr>
          <p:nvPr>
            <p:ph type="title"/>
          </p:nvPr>
        </p:nvSpPr>
        <p:spPr>
          <a:xfrm>
            <a:off x="0" y="0"/>
            <a:ext cx="10885463" cy="1307592"/>
          </a:xfrm>
        </p:spPr>
        <p:txBody>
          <a:bodyPr/>
          <a:lstStyle/>
          <a:p>
            <a:r>
              <a:rPr lang="en-US" dirty="0">
                <a:latin typeface="+mn-lt"/>
              </a:rPr>
              <a:t>Read Images</a:t>
            </a:r>
          </a:p>
        </p:txBody>
      </p:sp>
      <p:pic>
        <p:nvPicPr>
          <p:cNvPr id="4" name="Picture 3" descr="X-ray of a foot and foot bones&#10;&#10;AI-generated content may be incorrect.">
            <a:extLst>
              <a:ext uri="{FF2B5EF4-FFF2-40B4-BE49-F238E27FC236}">
                <a16:creationId xmlns:a16="http://schemas.microsoft.com/office/drawing/2014/main" id="{96ABEE2D-F21A-3E06-E152-0DBF05EE0897}"/>
              </a:ext>
            </a:extLst>
          </p:cNvPr>
          <p:cNvPicPr>
            <a:picLocks noChangeAspect="1"/>
          </p:cNvPicPr>
          <p:nvPr/>
        </p:nvPicPr>
        <p:blipFill>
          <a:blip r:embed="rId3"/>
          <a:stretch>
            <a:fillRect/>
          </a:stretch>
        </p:blipFill>
        <p:spPr>
          <a:xfrm>
            <a:off x="3893821" y="892126"/>
            <a:ext cx="7610621" cy="5073747"/>
          </a:xfrm>
          <a:prstGeom prst="rect">
            <a:avLst/>
          </a:prstGeom>
        </p:spPr>
      </p:pic>
      <p:sp>
        <p:nvSpPr>
          <p:cNvPr id="6" name="TextBox 5">
            <a:extLst>
              <a:ext uri="{FF2B5EF4-FFF2-40B4-BE49-F238E27FC236}">
                <a16:creationId xmlns:a16="http://schemas.microsoft.com/office/drawing/2014/main" id="{4D252F1D-C94E-3CE3-AECA-D93C3E1FAF34}"/>
              </a:ext>
            </a:extLst>
          </p:cNvPr>
          <p:cNvSpPr txBox="1"/>
          <p:nvPr/>
        </p:nvSpPr>
        <p:spPr>
          <a:xfrm flipH="1">
            <a:off x="3893821" y="1266092"/>
            <a:ext cx="453683" cy="1015663"/>
          </a:xfrm>
          <a:prstGeom prst="rect">
            <a:avLst/>
          </a:prstGeom>
          <a:noFill/>
        </p:spPr>
        <p:txBody>
          <a:bodyPr wrap="square" rtlCol="0">
            <a:spAutoFit/>
          </a:bodyPr>
          <a:lstStyle/>
          <a:p>
            <a:r>
              <a:rPr lang="en-US" sz="6000" b="1" dirty="0">
                <a:solidFill>
                  <a:schemeClr val="bg1"/>
                </a:solidFill>
              </a:rPr>
              <a:t>L</a:t>
            </a:r>
          </a:p>
        </p:txBody>
      </p:sp>
      <p:sp>
        <p:nvSpPr>
          <p:cNvPr id="3" name="TextBox 2">
            <a:extLst>
              <a:ext uri="{FF2B5EF4-FFF2-40B4-BE49-F238E27FC236}">
                <a16:creationId xmlns:a16="http://schemas.microsoft.com/office/drawing/2014/main" id="{33DE09E1-1AC4-1A7B-3958-E3A6082BCF28}"/>
              </a:ext>
            </a:extLst>
          </p:cNvPr>
          <p:cNvSpPr txBox="1"/>
          <p:nvPr/>
        </p:nvSpPr>
        <p:spPr>
          <a:xfrm>
            <a:off x="146574" y="1070971"/>
            <a:ext cx="3747247" cy="4893647"/>
          </a:xfrm>
          <a:prstGeom prst="rect">
            <a:avLst/>
          </a:prstGeom>
          <a:noFill/>
        </p:spPr>
        <p:txBody>
          <a:bodyPr wrap="square" rtlCol="0">
            <a:spAutoFit/>
          </a:bodyPr>
          <a:lstStyle/>
          <a:p>
            <a:r>
              <a:rPr lang="en-US" sz="2400" dirty="0">
                <a:solidFill>
                  <a:srgbClr val="FF0000"/>
                </a:solidFill>
              </a:rPr>
              <a:t>Osseous structures demonstrate normal alignment without evidence of acute fracture or dislocation. No calcaneal avulsion fracture is identified. Joint spaces are preserved. On the lateral view, there is </a:t>
            </a:r>
            <a:r>
              <a:rPr lang="en-US" sz="2400" b="1" dirty="0">
                <a:solidFill>
                  <a:srgbClr val="FF0000"/>
                </a:solidFill>
              </a:rPr>
              <a:t>loss of the normal sharp contour of Kager’s fat pad</a:t>
            </a:r>
            <a:r>
              <a:rPr lang="en-US" sz="2400" dirty="0">
                <a:solidFill>
                  <a:srgbClr val="FF0000"/>
                </a:solidFill>
              </a:rPr>
              <a:t>, suggesting posterior ankle soft-tissue abnormality.</a:t>
            </a:r>
          </a:p>
        </p:txBody>
      </p:sp>
    </p:spTree>
    <p:extLst>
      <p:ext uri="{BB962C8B-B14F-4D97-AF65-F5344CB8AC3E}">
        <p14:creationId xmlns:p14="http://schemas.microsoft.com/office/powerpoint/2010/main" val="3794602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0B2CD4-D5B4-2CE9-AA76-6D9E1C8084D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D3E85D-EB00-2F20-769A-246BD0C7C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60339CC-0656-0A26-560E-5535B6263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8D498-397B-829D-BC50-90B42B7A8EE7}"/>
              </a:ext>
            </a:extLst>
          </p:cNvPr>
          <p:cNvSpPr>
            <a:spLocks noGrp="1"/>
          </p:cNvSpPr>
          <p:nvPr>
            <p:ph type="ctrTitle"/>
          </p:nvPr>
        </p:nvSpPr>
        <p:spPr>
          <a:xfrm>
            <a:off x="543379" y="2493755"/>
            <a:ext cx="4169297" cy="3640345"/>
          </a:xfrm>
        </p:spPr>
        <p:txBody>
          <a:bodyPr anchor="t">
            <a:normAutofit/>
          </a:bodyPr>
          <a:lstStyle/>
          <a:p>
            <a:pPr algn="ctr"/>
            <a:r>
              <a:rPr lang="en-US" sz="4400" b="1" dirty="0">
                <a:solidFill>
                  <a:srgbClr val="E6B94E"/>
                </a:solidFill>
                <a:latin typeface="ACADEMY ENGRAVED LET PLAIN:1.0" panose="02000000000000000000" pitchFamily="2" charset="0"/>
              </a:rPr>
              <a:t>What is your treatment plan?</a:t>
            </a:r>
          </a:p>
        </p:txBody>
      </p:sp>
      <p:cxnSp>
        <p:nvCxnSpPr>
          <p:cNvPr id="13" name="Straight Connector 12">
            <a:extLst>
              <a:ext uri="{FF2B5EF4-FFF2-40B4-BE49-F238E27FC236}">
                <a16:creationId xmlns:a16="http://schemas.microsoft.com/office/drawing/2014/main" id="{DDFC08B3-2371-F7E8-7FCC-CF2B5E659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744E7F63-38FA-DD2C-50CF-6DFFF4FE9AC4}"/>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
        <p:nvSpPr>
          <p:cNvPr id="3" name="TextBox 2">
            <a:extLst>
              <a:ext uri="{FF2B5EF4-FFF2-40B4-BE49-F238E27FC236}">
                <a16:creationId xmlns:a16="http://schemas.microsoft.com/office/drawing/2014/main" id="{F2081591-CD5F-4B75-7A14-B29EE95D24B8}"/>
              </a:ext>
            </a:extLst>
          </p:cNvPr>
          <p:cNvSpPr txBox="1"/>
          <p:nvPr/>
        </p:nvSpPr>
        <p:spPr>
          <a:xfrm>
            <a:off x="5127811" y="723899"/>
            <a:ext cx="6902823" cy="4401205"/>
          </a:xfrm>
          <a:prstGeom prst="rect">
            <a:avLst/>
          </a:prstGeom>
          <a:noFill/>
        </p:spPr>
        <p:txBody>
          <a:bodyPr wrap="square" rtlCol="0">
            <a:spAutoFit/>
          </a:bodyPr>
          <a:lstStyle/>
          <a:p>
            <a:pPr lvl="0" defTabSz="914400" eaLnBrk="0" fontAlgn="base" hangingPunct="0">
              <a:spcBef>
                <a:spcPct val="0"/>
              </a:spcBef>
              <a:spcAft>
                <a:spcPct val="0"/>
              </a:spcAft>
            </a:pPr>
            <a:r>
              <a:rPr lang="en-US" altLang="en-US" sz="2800" b="1" dirty="0">
                <a:solidFill>
                  <a:srgbClr val="FF0000"/>
                </a:solidFill>
              </a:rPr>
              <a:t>1. Immobilize</a:t>
            </a:r>
            <a:r>
              <a:rPr lang="en-US" altLang="en-US" sz="2800" dirty="0">
                <a:solidFill>
                  <a:srgbClr val="FF0000"/>
                </a:solidFill>
              </a:rPr>
              <a:t> the left ankle in a </a:t>
            </a:r>
            <a:r>
              <a:rPr lang="en-US" altLang="en-US" sz="2800" b="1" dirty="0">
                <a:solidFill>
                  <a:srgbClr val="FF0000"/>
                </a:solidFill>
              </a:rPr>
              <a:t>posterior splint or CAM boot in plantarflexion</a:t>
            </a:r>
            <a:r>
              <a:rPr lang="en-US" altLang="en-US" sz="2800" dirty="0">
                <a:solidFill>
                  <a:srgbClr val="FF0000"/>
                </a:solidFill>
              </a:rPr>
              <a:t>.</a:t>
            </a:r>
          </a:p>
          <a:p>
            <a:pPr lvl="0" defTabSz="914400" eaLnBrk="0" fontAlgn="base" hangingPunct="0">
              <a:spcBef>
                <a:spcPct val="0"/>
              </a:spcBef>
              <a:spcAft>
                <a:spcPct val="0"/>
              </a:spcAft>
            </a:pPr>
            <a:r>
              <a:rPr lang="en-US" altLang="en-US" sz="2800" b="1" dirty="0">
                <a:solidFill>
                  <a:srgbClr val="FF0000"/>
                </a:solidFill>
              </a:rPr>
              <a:t>2. Strict non-weight-bearing</a:t>
            </a:r>
            <a:r>
              <a:rPr lang="en-US" altLang="en-US" sz="2800" dirty="0">
                <a:solidFill>
                  <a:srgbClr val="FF0000"/>
                </a:solidFill>
              </a:rPr>
              <a:t> with crutches or knee scooter.</a:t>
            </a:r>
          </a:p>
          <a:p>
            <a:pPr lvl="0" defTabSz="914400" eaLnBrk="0" fontAlgn="base" hangingPunct="0">
              <a:spcBef>
                <a:spcPct val="0"/>
              </a:spcBef>
              <a:spcAft>
                <a:spcPct val="0"/>
              </a:spcAft>
            </a:pPr>
            <a:r>
              <a:rPr lang="en-US" altLang="en-US" sz="2800" b="1" dirty="0">
                <a:solidFill>
                  <a:srgbClr val="FF0000"/>
                </a:solidFill>
              </a:rPr>
              <a:t>3. Order MRI (or diagnostic ultrasound)</a:t>
            </a:r>
            <a:r>
              <a:rPr lang="en-US" altLang="en-US" sz="2800" dirty="0">
                <a:solidFill>
                  <a:srgbClr val="FF0000"/>
                </a:solidFill>
              </a:rPr>
              <a:t> to confirm partial vs complete Achilles rupture and assess tendon gap.</a:t>
            </a:r>
          </a:p>
          <a:p>
            <a:pPr lvl="0" defTabSz="914400" eaLnBrk="0" fontAlgn="base" hangingPunct="0">
              <a:spcBef>
                <a:spcPct val="0"/>
              </a:spcBef>
              <a:spcAft>
                <a:spcPct val="0"/>
              </a:spcAft>
            </a:pPr>
            <a:r>
              <a:rPr lang="en-US" altLang="en-US" sz="2800" b="1" dirty="0">
                <a:solidFill>
                  <a:srgbClr val="FF0000"/>
                </a:solidFill>
              </a:rPr>
              <a:t>4. Pain control:</a:t>
            </a:r>
            <a:r>
              <a:rPr lang="en-US" altLang="en-US" sz="2800" dirty="0">
                <a:solidFill>
                  <a:srgbClr val="FF0000"/>
                </a:solidFill>
              </a:rPr>
              <a:t> Ice, elevation, NSAIDs or acetaminophen as appropriate.</a:t>
            </a:r>
          </a:p>
          <a:p>
            <a:pPr lvl="0" defTabSz="914400" eaLnBrk="0" fontAlgn="base" hangingPunct="0">
              <a:spcBef>
                <a:spcPct val="0"/>
              </a:spcBef>
              <a:spcAft>
                <a:spcPct val="0"/>
              </a:spcAft>
              <a:buFontTx/>
              <a:buChar char="•"/>
            </a:pPr>
            <a:endParaRPr lang="en-US" altLang="en-US" sz="2800" dirty="0">
              <a:solidFill>
                <a:srgbClr val="FF0000"/>
              </a:solidFill>
            </a:endParaRPr>
          </a:p>
        </p:txBody>
      </p:sp>
    </p:spTree>
    <p:extLst>
      <p:ext uri="{BB962C8B-B14F-4D97-AF65-F5344CB8AC3E}">
        <p14:creationId xmlns:p14="http://schemas.microsoft.com/office/powerpoint/2010/main" val="340159345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D1EB8B-EA1C-06A3-41F2-F2685F815FDD}"/>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8D5C87-D408-233D-B5AC-5B7AF6CD4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F9B35ED5-663F-344B-A518-F2CAA3CA253C}"/>
              </a:ext>
            </a:extLst>
          </p:cNvPr>
          <p:cNvPicPr>
            <a:picLocks noChangeAspect="1"/>
          </p:cNvPicPr>
          <p:nvPr/>
        </p:nvPicPr>
        <p:blipFill>
          <a:blip r:embed="rId2"/>
          <a:srcRect t="7865" b="7865"/>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0DA5D424-E20F-566A-0CE6-603E75426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BFCF98-4CE3-F112-AC63-E2392845B1DF}"/>
              </a:ext>
            </a:extLst>
          </p:cNvPr>
          <p:cNvSpPr>
            <a:spLocks noGrp="1"/>
          </p:cNvSpPr>
          <p:nvPr>
            <p:ph type="ctrTitle"/>
          </p:nvPr>
        </p:nvSpPr>
        <p:spPr>
          <a:xfrm>
            <a:off x="704087" y="871758"/>
            <a:ext cx="10268713" cy="4136337"/>
          </a:xfrm>
        </p:spPr>
        <p:txBody>
          <a:bodyPr anchor="t">
            <a:normAutofit/>
          </a:bodyPr>
          <a:lstStyle/>
          <a:p>
            <a:r>
              <a:rPr lang="en-US" altLang="en-US" b="1" cap="none" dirty="0">
                <a:solidFill>
                  <a:schemeClr val="bg1"/>
                </a:solidFill>
                <a:latin typeface="+mn-lt"/>
              </a:rPr>
              <a:t>Which classification system is used for Achilles tendon ruptures?</a:t>
            </a:r>
            <a:endParaRPr lang="en-US" b="1" dirty="0">
              <a:solidFill>
                <a:schemeClr val="bg1"/>
              </a:solidFill>
              <a:latin typeface="+mn-lt"/>
            </a:endParaRPr>
          </a:p>
        </p:txBody>
      </p:sp>
      <p:cxnSp>
        <p:nvCxnSpPr>
          <p:cNvPr id="22" name="Straight Connector 21">
            <a:extLst>
              <a:ext uri="{FF2B5EF4-FFF2-40B4-BE49-F238E27FC236}">
                <a16:creationId xmlns:a16="http://schemas.microsoft.com/office/drawing/2014/main" id="{13ECECF3-9658-D88D-B34D-28F6F4AB33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21313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2EEA-E1ED-4F0A-D903-23DAAD26C18B}"/>
              </a:ext>
            </a:extLst>
          </p:cNvPr>
          <p:cNvSpPr>
            <a:spLocks noGrp="1"/>
          </p:cNvSpPr>
          <p:nvPr>
            <p:ph type="title"/>
          </p:nvPr>
        </p:nvSpPr>
        <p:spPr/>
        <p:txBody>
          <a:bodyPr/>
          <a:lstStyle/>
          <a:p>
            <a:r>
              <a:rPr lang="en-US" dirty="0"/>
              <a:t>HPI</a:t>
            </a:r>
          </a:p>
        </p:txBody>
      </p:sp>
      <p:sp>
        <p:nvSpPr>
          <p:cNvPr id="3" name="Content Placeholder 2">
            <a:extLst>
              <a:ext uri="{FF2B5EF4-FFF2-40B4-BE49-F238E27FC236}">
                <a16:creationId xmlns:a16="http://schemas.microsoft.com/office/drawing/2014/main" id="{E7A07BA7-51FB-0372-9611-D75F309A27DE}"/>
              </a:ext>
            </a:extLst>
          </p:cNvPr>
          <p:cNvSpPr>
            <a:spLocks noGrp="1"/>
          </p:cNvSpPr>
          <p:nvPr>
            <p:ph idx="1"/>
          </p:nvPr>
        </p:nvSpPr>
        <p:spPr/>
        <p:txBody>
          <a:bodyPr/>
          <a:lstStyle/>
          <a:p>
            <a:pPr marL="0" indent="0">
              <a:buNone/>
            </a:pPr>
            <a:r>
              <a:rPr lang="en-US" dirty="0"/>
              <a:t>A 38-year-old male presents with acute left foot pain after playing soccer, reporting a sudden “pop” while pushing off during play. He describes severe sharp and throbbing pain rated 9/10. Since the injury, he has been unable to bear weight on the left foot. He denies any direct trauma or prior symptoms before the incident.</a:t>
            </a:r>
          </a:p>
          <a:p>
            <a:endParaRPr lang="en-US" dirty="0"/>
          </a:p>
        </p:txBody>
      </p:sp>
    </p:spTree>
    <p:extLst>
      <p:ext uri="{BB962C8B-B14F-4D97-AF65-F5344CB8AC3E}">
        <p14:creationId xmlns:p14="http://schemas.microsoft.com/office/powerpoint/2010/main" val="738723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657C5A-4357-2F76-7B31-E334EA459AA2}"/>
              </a:ext>
            </a:extLst>
          </p:cNvPr>
          <p:cNvSpPr>
            <a:spLocks noGrp="1"/>
          </p:cNvSpPr>
          <p:nvPr>
            <p:ph idx="1"/>
          </p:nvPr>
        </p:nvSpPr>
        <p:spPr>
          <a:xfrm>
            <a:off x="750367" y="966932"/>
            <a:ext cx="10691265" cy="4931844"/>
          </a:xfrm>
        </p:spPr>
        <p:txBody>
          <a:bodyPr>
            <a:normAutofit lnSpcReduction="10000"/>
          </a:bodyPr>
          <a:lstStyle/>
          <a:p>
            <a:pPr marL="0" indent="0">
              <a:buNone/>
            </a:pPr>
            <a:r>
              <a:rPr lang="en-US" b="1" dirty="0">
                <a:solidFill>
                  <a:srgbClr val="FF0000"/>
                </a:solidFill>
              </a:rPr>
              <a:t>Kuwada Classification:</a:t>
            </a:r>
            <a:endParaRPr lang="en-US" dirty="0">
              <a:solidFill>
                <a:srgbClr val="FF0000"/>
              </a:solidFill>
            </a:endParaRPr>
          </a:p>
          <a:p>
            <a:r>
              <a:rPr lang="en-US" b="1" dirty="0">
                <a:solidFill>
                  <a:srgbClr val="FF0000"/>
                </a:solidFill>
              </a:rPr>
              <a:t>Type I:</a:t>
            </a:r>
            <a:br>
              <a:rPr lang="en-US" dirty="0">
                <a:solidFill>
                  <a:srgbClr val="FF0000"/>
                </a:solidFill>
              </a:rPr>
            </a:br>
            <a:r>
              <a:rPr lang="en-US" dirty="0">
                <a:solidFill>
                  <a:srgbClr val="FF0000"/>
                </a:solidFill>
              </a:rPr>
              <a:t>Partial tear of the Achilles tendon with intact continuity.</a:t>
            </a:r>
          </a:p>
          <a:p>
            <a:r>
              <a:rPr lang="en-US" b="1" dirty="0">
                <a:solidFill>
                  <a:srgbClr val="FF0000"/>
                </a:solidFill>
              </a:rPr>
              <a:t>Type II:</a:t>
            </a:r>
            <a:br>
              <a:rPr lang="en-US" dirty="0">
                <a:solidFill>
                  <a:srgbClr val="FF0000"/>
                </a:solidFill>
              </a:rPr>
            </a:br>
            <a:r>
              <a:rPr lang="en-US" dirty="0">
                <a:solidFill>
                  <a:srgbClr val="FF0000"/>
                </a:solidFill>
              </a:rPr>
              <a:t>Complete rupture with a tendon gap </a:t>
            </a:r>
            <a:r>
              <a:rPr lang="en-US" b="1" dirty="0">
                <a:solidFill>
                  <a:srgbClr val="FF0000"/>
                </a:solidFill>
              </a:rPr>
              <a:t>≤ 3 cm</a:t>
            </a:r>
            <a:r>
              <a:rPr lang="en-US" dirty="0">
                <a:solidFill>
                  <a:srgbClr val="FF0000"/>
                </a:solidFill>
              </a:rPr>
              <a:t>.</a:t>
            </a:r>
          </a:p>
          <a:p>
            <a:r>
              <a:rPr lang="en-US" b="1" dirty="0">
                <a:solidFill>
                  <a:srgbClr val="FF0000"/>
                </a:solidFill>
              </a:rPr>
              <a:t>Type III:</a:t>
            </a:r>
            <a:br>
              <a:rPr lang="en-US" dirty="0">
                <a:solidFill>
                  <a:srgbClr val="FF0000"/>
                </a:solidFill>
              </a:rPr>
            </a:br>
            <a:r>
              <a:rPr lang="en-US" dirty="0">
                <a:solidFill>
                  <a:srgbClr val="FF0000"/>
                </a:solidFill>
              </a:rPr>
              <a:t>Complete rupture with a tendon gap </a:t>
            </a:r>
            <a:r>
              <a:rPr lang="en-US" b="1" dirty="0">
                <a:solidFill>
                  <a:srgbClr val="FF0000"/>
                </a:solidFill>
              </a:rPr>
              <a:t>3–6 cm</a:t>
            </a:r>
            <a:r>
              <a:rPr lang="en-US" dirty="0">
                <a:solidFill>
                  <a:srgbClr val="FF0000"/>
                </a:solidFill>
              </a:rPr>
              <a:t>.</a:t>
            </a:r>
          </a:p>
          <a:p>
            <a:r>
              <a:rPr lang="en-US" b="1" dirty="0">
                <a:solidFill>
                  <a:srgbClr val="FF0000"/>
                </a:solidFill>
              </a:rPr>
              <a:t>Type IV:</a:t>
            </a:r>
            <a:br>
              <a:rPr lang="en-US" dirty="0">
                <a:solidFill>
                  <a:srgbClr val="FF0000"/>
                </a:solidFill>
              </a:rPr>
            </a:br>
            <a:r>
              <a:rPr lang="en-US" dirty="0">
                <a:solidFill>
                  <a:srgbClr val="FF0000"/>
                </a:solidFill>
              </a:rPr>
              <a:t>Complete rupture with a tendon gap </a:t>
            </a:r>
            <a:r>
              <a:rPr lang="en-US" b="1" dirty="0">
                <a:solidFill>
                  <a:srgbClr val="FF0000"/>
                </a:solidFill>
              </a:rPr>
              <a:t>&gt; 6 cm</a:t>
            </a:r>
            <a:r>
              <a:rPr lang="en-US" dirty="0">
                <a:solidFill>
                  <a:srgbClr val="FF0000"/>
                </a:solidFill>
              </a:rPr>
              <a:t>, often chronic or neglected.</a:t>
            </a:r>
          </a:p>
          <a:p>
            <a:r>
              <a:rPr lang="en-US" b="1" dirty="0">
                <a:solidFill>
                  <a:srgbClr val="FF0000"/>
                </a:solidFill>
              </a:rPr>
              <a:t>Clinical relevance:</a:t>
            </a:r>
            <a:br>
              <a:rPr lang="en-US" dirty="0">
                <a:solidFill>
                  <a:srgbClr val="FF0000"/>
                </a:solidFill>
              </a:rPr>
            </a:br>
            <a:r>
              <a:rPr lang="en-US" dirty="0">
                <a:solidFill>
                  <a:srgbClr val="FF0000"/>
                </a:solidFill>
              </a:rPr>
              <a:t>Lower-grade injuries (Types I–II) may be managed non-operatively or with primary repair, while higher-grade injuries (Types III–IV) often require surgical repair with tendon augmentation or reconstruction.</a:t>
            </a:r>
          </a:p>
          <a:p>
            <a:endParaRPr lang="en-US" dirty="0"/>
          </a:p>
        </p:txBody>
      </p:sp>
    </p:spTree>
    <p:extLst>
      <p:ext uri="{BB962C8B-B14F-4D97-AF65-F5344CB8AC3E}">
        <p14:creationId xmlns:p14="http://schemas.microsoft.com/office/powerpoint/2010/main" val="754582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8B6D1-9119-89BA-102F-3A73BEC4E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C9D32C-1512-AFB9-9797-6C44CCA6960D}"/>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682B82D7-EF7A-2ECD-C773-F9AB50ED5C4F}"/>
              </a:ext>
            </a:extLst>
          </p:cNvPr>
          <p:cNvSpPr>
            <a:spLocks noGrp="1"/>
          </p:cNvSpPr>
          <p:nvPr>
            <p:ph idx="1"/>
          </p:nvPr>
        </p:nvSpPr>
        <p:spPr/>
        <p:txBody>
          <a:bodyPr>
            <a:normAutofit fontScale="62500" lnSpcReduction="20000"/>
          </a:bodyPr>
          <a:lstStyle/>
          <a:p>
            <a:pPr marL="457200" indent="-457200">
              <a:buAutoNum type="arabicPeriod"/>
            </a:pPr>
            <a:r>
              <a:rPr lang="en-US" sz="2600" dirty="0"/>
              <a:t>Classic mechanism of Achilles tendon rupture? </a:t>
            </a:r>
            <a:r>
              <a:rPr lang="en-US" sz="2600" dirty="0">
                <a:solidFill>
                  <a:srgbClr val="FF0000"/>
                </a:solidFill>
              </a:rPr>
              <a:t>Sudden push-off or acceleration with a felt “pop.”</a:t>
            </a:r>
          </a:p>
          <a:p>
            <a:pPr marL="457200" indent="-457200">
              <a:buAutoNum type="arabicPeriod"/>
            </a:pPr>
            <a:r>
              <a:rPr lang="en-US" sz="2600" dirty="0"/>
              <a:t>Most sensitive physical exam test? </a:t>
            </a:r>
            <a:r>
              <a:rPr lang="en-US" sz="2600" dirty="0">
                <a:solidFill>
                  <a:srgbClr val="FF0000"/>
                </a:solidFill>
              </a:rPr>
              <a:t>Thompson (calf squeeze) test.</a:t>
            </a:r>
          </a:p>
          <a:p>
            <a:pPr marL="457200" indent="-457200">
              <a:buAutoNum type="arabicPeriod"/>
            </a:pPr>
            <a:r>
              <a:rPr lang="en-US" sz="2600" dirty="0"/>
              <a:t>Most common age group? </a:t>
            </a:r>
            <a:r>
              <a:rPr lang="en-US" sz="2600" dirty="0">
                <a:solidFill>
                  <a:srgbClr val="FF0000"/>
                </a:solidFill>
              </a:rPr>
              <a:t>Men aged 30–50 years.</a:t>
            </a:r>
          </a:p>
          <a:p>
            <a:pPr marL="457200" indent="-457200">
              <a:buAutoNum type="arabicPeriod"/>
            </a:pPr>
            <a:r>
              <a:rPr lang="en-US" sz="2600" dirty="0"/>
              <a:t>Common risk factors (name 3)? </a:t>
            </a:r>
            <a:r>
              <a:rPr lang="en-US" sz="2600" dirty="0">
                <a:solidFill>
                  <a:srgbClr val="FF0000"/>
                </a:solidFill>
              </a:rPr>
              <a:t>Fluoroquinolones, corticosteroid use, weekend athletics.</a:t>
            </a:r>
          </a:p>
          <a:p>
            <a:pPr marL="457200" indent="-457200">
              <a:buAutoNum type="arabicPeriod"/>
            </a:pPr>
            <a:r>
              <a:rPr lang="en-US" sz="2600" dirty="0"/>
              <a:t>Best initial imaging? </a:t>
            </a:r>
            <a:r>
              <a:rPr lang="en-US" sz="2600" dirty="0">
                <a:solidFill>
                  <a:srgbClr val="FF0000"/>
                </a:solidFill>
              </a:rPr>
              <a:t>Ultrasound (quick) or MRI (gold standard).</a:t>
            </a:r>
          </a:p>
          <a:p>
            <a:pPr marL="457200" indent="-457200">
              <a:buFont typeface="Arial" panose="020B0604020202020204" pitchFamily="34" charset="0"/>
              <a:buAutoNum type="arabicPeriod"/>
            </a:pPr>
            <a:r>
              <a:rPr lang="en-US" sz="2600" dirty="0"/>
              <a:t>Initial management in ED/clinic? </a:t>
            </a:r>
            <a:r>
              <a:rPr lang="en-US" altLang="en-US" sz="2600" dirty="0">
                <a:solidFill>
                  <a:srgbClr val="FF0000"/>
                </a:solidFill>
              </a:rPr>
              <a:t>Posterior splint or CAM boot in plantarflexion, non-weight bearing.</a:t>
            </a:r>
            <a:endParaRPr lang="en-US" sz="2600" dirty="0">
              <a:solidFill>
                <a:srgbClr val="FF0000"/>
              </a:solidFill>
            </a:endParaRPr>
          </a:p>
          <a:p>
            <a:pPr marL="457200" indent="-457200">
              <a:buAutoNum type="arabicPeriod"/>
            </a:pPr>
            <a:r>
              <a:rPr lang="en-US" sz="2600" dirty="0"/>
              <a:t>Operative vs non-operative key difference? </a:t>
            </a:r>
            <a:r>
              <a:rPr lang="en-US" sz="2600" dirty="0">
                <a:solidFill>
                  <a:srgbClr val="FF0000"/>
                </a:solidFill>
              </a:rPr>
              <a:t>Lower re-rupture rate with surgery; similar function with modern functional rehab.</a:t>
            </a:r>
          </a:p>
          <a:p>
            <a:pPr marL="457200" indent="-457200">
              <a:buAutoNum type="arabicPeriod"/>
            </a:pPr>
            <a:r>
              <a:rPr lang="en-US" sz="2600" dirty="0"/>
              <a:t>Most common complication? </a:t>
            </a:r>
            <a:r>
              <a:rPr lang="en-US" sz="2600" dirty="0">
                <a:solidFill>
                  <a:srgbClr val="FF0000"/>
                </a:solidFill>
              </a:rPr>
              <a:t>Re-rupture (non-op) or wound complications (operative).</a:t>
            </a:r>
            <a:br>
              <a:rPr lang="en-US" sz="2600" dirty="0"/>
            </a:br>
            <a:br>
              <a:rPr lang="en-US" sz="2600" dirty="0"/>
            </a:br>
            <a:br>
              <a:rPr lang="en-US" dirty="0"/>
            </a:br>
            <a:br>
              <a:rPr lang="en-US" dirty="0"/>
            </a:br>
            <a:endParaRPr lang="en-US" dirty="0"/>
          </a:p>
          <a:p>
            <a:endParaRPr lang="en-US" dirty="0"/>
          </a:p>
        </p:txBody>
      </p:sp>
    </p:spTree>
    <p:extLst>
      <p:ext uri="{BB962C8B-B14F-4D97-AF65-F5344CB8AC3E}">
        <p14:creationId xmlns:p14="http://schemas.microsoft.com/office/powerpoint/2010/main" val="2502440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14FB3-D887-0FA1-4FC8-9099F9967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1D68A-7D0A-C5D4-10F9-E43D2367A6B9}"/>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3283A133-8F08-C775-59B4-0AD71388F1A4}"/>
              </a:ext>
            </a:extLst>
          </p:cNvPr>
          <p:cNvSpPr>
            <a:spLocks noGrp="1"/>
          </p:cNvSpPr>
          <p:nvPr>
            <p:ph idx="1"/>
          </p:nvPr>
        </p:nvSpPr>
        <p:spPr/>
        <p:txBody>
          <a:bodyPr>
            <a:normAutofit fontScale="55000" lnSpcReduction="20000"/>
          </a:bodyPr>
          <a:lstStyle/>
          <a:p>
            <a:pPr marL="0" indent="0">
              <a:buNone/>
            </a:pPr>
            <a:r>
              <a:rPr lang="en-US" sz="2900" dirty="0"/>
              <a:t>11. Location of rupture most commonly?  </a:t>
            </a:r>
            <a:r>
              <a:rPr lang="en-US" altLang="en-US" sz="2900" dirty="0">
                <a:solidFill>
                  <a:srgbClr val="FF0000"/>
                </a:solidFill>
              </a:rPr>
              <a:t>2–6 cm proximal to calcaneal insertion (watershed zone).</a:t>
            </a:r>
            <a:endParaRPr lang="en-US" sz="2900" dirty="0">
              <a:solidFill>
                <a:srgbClr val="FF0000"/>
              </a:solidFill>
            </a:endParaRPr>
          </a:p>
          <a:p>
            <a:pPr marL="0" indent="0">
              <a:buNone/>
            </a:pPr>
            <a:r>
              <a:rPr lang="en-US" sz="2900" dirty="0"/>
              <a:t>12. Can patients still plantarflex? </a:t>
            </a:r>
            <a:r>
              <a:rPr lang="en-US" sz="2900" dirty="0">
                <a:solidFill>
                  <a:srgbClr val="FF0000"/>
                </a:solidFill>
              </a:rPr>
              <a:t>Yes, due to intact accessory plantar flexors (FHL, FDL, peroneal).</a:t>
            </a:r>
          </a:p>
          <a:p>
            <a:pPr marL="0" indent="0">
              <a:buNone/>
            </a:pPr>
            <a:r>
              <a:rPr lang="en-US" sz="2900" dirty="0"/>
              <a:t>13. Why increased DVT risk? </a:t>
            </a:r>
            <a:r>
              <a:rPr lang="en-US" sz="2900" dirty="0">
                <a:solidFill>
                  <a:srgbClr val="FF0000"/>
                </a:solidFill>
              </a:rPr>
              <a:t>Immobilization and calf muscle pump dysfunction.</a:t>
            </a:r>
          </a:p>
          <a:p>
            <a:pPr marL="0" indent="0">
              <a:buNone/>
            </a:pPr>
            <a:r>
              <a:rPr lang="en-US" sz="2900" dirty="0"/>
              <a:t>14. Which structure lies immediately anterior to the Achilles tendon at the ankle? </a:t>
            </a:r>
            <a:r>
              <a:rPr lang="en-US" sz="2900" dirty="0">
                <a:solidFill>
                  <a:srgbClr val="FF0000"/>
                </a:solidFill>
              </a:rPr>
              <a:t>Kager’s fat pad</a:t>
            </a:r>
          </a:p>
          <a:p>
            <a:pPr marL="0" indent="0">
              <a:buNone/>
            </a:pPr>
            <a:r>
              <a:rPr lang="en-US" sz="2900" dirty="0"/>
              <a:t>15. Which nerve is at greatest risk during Achilles repair? </a:t>
            </a:r>
            <a:r>
              <a:rPr lang="en-US" sz="2900" dirty="0">
                <a:solidFill>
                  <a:srgbClr val="FF0000"/>
                </a:solidFill>
              </a:rPr>
              <a:t>Sural Nerve</a:t>
            </a:r>
          </a:p>
          <a:p>
            <a:pPr marL="0" indent="0">
              <a:buNone/>
            </a:pPr>
            <a:r>
              <a:rPr lang="en-US" sz="2900" dirty="0"/>
              <a:t>16. What fascial layer forms the Achilles paratenon?  </a:t>
            </a:r>
            <a:r>
              <a:rPr lang="en-US" sz="2900" dirty="0">
                <a:solidFill>
                  <a:srgbClr val="FF0000"/>
                </a:solidFill>
              </a:rPr>
              <a:t>Deep Crural Fascia</a:t>
            </a:r>
          </a:p>
          <a:p>
            <a:pPr marL="0" indent="0">
              <a:buNone/>
            </a:pPr>
            <a:br>
              <a:rPr lang="en-US" dirty="0"/>
            </a:br>
            <a:br>
              <a:rPr lang="en-US" dirty="0"/>
            </a:br>
            <a:br>
              <a:rPr lang="en-US" dirty="0"/>
            </a:br>
            <a:endParaRPr lang="en-US" dirty="0"/>
          </a:p>
          <a:p>
            <a:pPr marL="0" indent="0">
              <a:buNone/>
            </a:pPr>
            <a:br>
              <a:rPr lang="en-US" dirty="0"/>
            </a:br>
            <a:br>
              <a:rPr lang="en-US" dirty="0"/>
            </a:br>
            <a:br>
              <a:rPr lang="en-US" dirty="0"/>
            </a:br>
            <a:br>
              <a:rPr lang="en-US" dirty="0"/>
            </a:br>
            <a:endParaRPr lang="en-US" dirty="0"/>
          </a:p>
          <a:p>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100515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F2C39-BC31-2F23-6338-232E3F833995}"/>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9ECBAE5-FD58-30AC-6E4F-ADD8714DF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82114759-F696-1EF2-9C6A-740F690657ED}"/>
              </a:ext>
            </a:extLst>
          </p:cNvPr>
          <p:cNvPicPr>
            <a:picLocks noChangeAspect="1"/>
          </p:cNvPicPr>
          <p:nvPr/>
        </p:nvPicPr>
        <p:blipFill>
          <a:blip r:embed="rId2"/>
          <a:srcRect t="7865" b="7865"/>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3D525081-A9D0-CE40-A50A-EF5DBC2A9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3A626D-A5B0-2F70-D5CB-7D37A01C6D21}"/>
              </a:ext>
            </a:extLst>
          </p:cNvPr>
          <p:cNvSpPr>
            <a:spLocks noGrp="1"/>
          </p:cNvSpPr>
          <p:nvPr>
            <p:ph type="ctrTitle"/>
          </p:nvPr>
        </p:nvSpPr>
        <p:spPr>
          <a:xfrm>
            <a:off x="704087" y="871758"/>
            <a:ext cx="11487893" cy="4136337"/>
          </a:xfrm>
        </p:spPr>
        <p:txBody>
          <a:bodyPr anchor="t">
            <a:normAutofit fontScale="90000"/>
          </a:bodyPr>
          <a:lstStyle/>
          <a:p>
            <a:r>
              <a:rPr lang="en-US" b="1" dirty="0">
                <a:solidFill>
                  <a:schemeClr val="bg1"/>
                </a:solidFill>
                <a:latin typeface="Arial" panose="020B0604020202020204" pitchFamily="34" charset="0"/>
                <a:cs typeface="Arial" panose="020B0604020202020204" pitchFamily="34" charset="0"/>
              </a:rPr>
              <a:t>How long does a patient need to stay non-weight-bearing?</a:t>
            </a:r>
            <a:br>
              <a:rPr lang="en-US" b="1" dirty="0">
                <a:solidFill>
                  <a:schemeClr val="bg1"/>
                </a:solidFill>
                <a:latin typeface="Arial" panose="020B0604020202020204" pitchFamily="34" charset="0"/>
                <a:cs typeface="Arial" panose="020B0604020202020204" pitchFamily="34" charset="0"/>
              </a:rPr>
            </a:br>
            <a:br>
              <a:rPr lang="en-US" b="1" dirty="0">
                <a:solidFill>
                  <a:schemeClr val="bg1"/>
                </a:solidFill>
                <a:latin typeface="Arial" panose="020B0604020202020204" pitchFamily="34" charset="0"/>
                <a:cs typeface="Arial" panose="020B0604020202020204" pitchFamily="34" charset="0"/>
              </a:rPr>
            </a:br>
            <a:r>
              <a:rPr lang="en-US" sz="2200" b="1" dirty="0">
                <a:solidFill>
                  <a:srgbClr val="FF0000"/>
                </a:solidFill>
                <a:latin typeface="+mn-lt"/>
              </a:rPr>
              <a:t>a patient typically remains non-weight-bearing for </a:t>
            </a:r>
            <a:r>
              <a:rPr lang="en-US" sz="2200" b="1" dirty="0">
                <a:solidFill>
                  <a:srgbClr val="FF0000"/>
                </a:solidFill>
                <a:highlight>
                  <a:srgbClr val="FFFF00"/>
                </a:highlight>
                <a:latin typeface="+mn-lt"/>
              </a:rPr>
              <a:t>about 2–4 weeks.</a:t>
            </a:r>
            <a:br>
              <a:rPr lang="en-US" sz="2200" b="1" dirty="0">
                <a:solidFill>
                  <a:srgbClr val="FF0000"/>
                </a:solidFill>
                <a:highlight>
                  <a:srgbClr val="FFFF00"/>
                </a:highlight>
                <a:latin typeface="+mn-lt"/>
              </a:rPr>
            </a:br>
            <a:r>
              <a:rPr lang="en-US" sz="2200" b="1" dirty="0">
                <a:solidFill>
                  <a:srgbClr val="FF0000"/>
                </a:solidFill>
                <a:latin typeface="+mn-lt"/>
              </a:rPr>
              <a:t>After this period, patients usually transition to protected weight bearing in a CAM boot with heel lifts, depending on whether treatment is operative or non-operative and the surgeon’s protocol.</a:t>
            </a:r>
            <a:br>
              <a:rPr lang="en-US" sz="2000" b="1" dirty="0">
                <a:solidFill>
                  <a:srgbClr val="FF0000"/>
                </a:solidFill>
                <a:latin typeface="+mn-lt"/>
              </a:rPr>
            </a:br>
            <a:endParaRPr lang="en-US" sz="2000" b="1" dirty="0">
              <a:solidFill>
                <a:srgbClr val="FF0000"/>
              </a:solidFill>
              <a:latin typeface="+mn-lt"/>
              <a:cs typeface="Arial" panose="020B0604020202020204" pitchFamily="34" charset="0"/>
            </a:endParaRPr>
          </a:p>
        </p:txBody>
      </p:sp>
      <p:cxnSp>
        <p:nvCxnSpPr>
          <p:cNvPr id="22" name="Straight Connector 21">
            <a:extLst>
              <a:ext uri="{FF2B5EF4-FFF2-40B4-BE49-F238E27FC236}">
                <a16:creationId xmlns:a16="http://schemas.microsoft.com/office/drawing/2014/main" id="{6897C957-0025-7109-1B01-DC4F4B07E0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00734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2B8E36-1D55-1894-EE25-15C7FDE244B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1178B1-9DF2-2B1D-5ED5-44DBF2595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ADD1FC9-8193-F66F-29CB-DE4959089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766E8-B5F9-16EE-F671-F56D464D7F78}"/>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3B898E3E-58FA-36DE-E06A-BFDCEA6F2E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98E02867-B596-8CF0-AC0E-D87EC45CB06A}"/>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161756994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8421E-6D35-0810-0B0F-0ECA84D253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E9D21-898C-4AE5-1106-9311F17F98C7}"/>
              </a:ext>
            </a:extLst>
          </p:cNvPr>
          <p:cNvSpPr>
            <a:spLocks noGrp="1"/>
          </p:cNvSpPr>
          <p:nvPr>
            <p:ph idx="1"/>
          </p:nvPr>
        </p:nvSpPr>
        <p:spPr>
          <a:xfrm>
            <a:off x="700635" y="982980"/>
            <a:ext cx="10691265" cy="4978908"/>
          </a:xfrm>
        </p:spPr>
        <p:txBody>
          <a:bodyPr>
            <a:normAutofit fontScale="92500" lnSpcReduction="10000"/>
          </a:bodyPr>
          <a:lstStyle/>
          <a:p>
            <a:r>
              <a:rPr lang="en-US" b="1" dirty="0"/>
              <a:t>PMH:</a:t>
            </a:r>
            <a:br>
              <a:rPr lang="en-US" dirty="0"/>
            </a:br>
            <a:r>
              <a:rPr lang="en-US" dirty="0"/>
              <a:t>No significant past medical history reported.</a:t>
            </a:r>
          </a:p>
          <a:p>
            <a:r>
              <a:rPr lang="en-US" b="1" dirty="0"/>
              <a:t>PSH:</a:t>
            </a:r>
            <a:br>
              <a:rPr lang="en-US" dirty="0"/>
            </a:br>
            <a:r>
              <a:rPr lang="en-US" dirty="0"/>
              <a:t>Denies any prior surgeries.</a:t>
            </a:r>
          </a:p>
          <a:p>
            <a:r>
              <a:rPr lang="en-US" b="1" dirty="0"/>
              <a:t>Social History:</a:t>
            </a:r>
            <a:br>
              <a:rPr lang="en-US" dirty="0"/>
            </a:br>
            <a:r>
              <a:rPr lang="en-US" dirty="0"/>
              <a:t>Physically active; plays recreational soccer. Denies tobacco use, illicit drug use; occasional alcohol use.</a:t>
            </a:r>
          </a:p>
          <a:p>
            <a:r>
              <a:rPr lang="en-US" b="1" dirty="0"/>
              <a:t>Medications:</a:t>
            </a:r>
            <a:br>
              <a:rPr lang="en-US" dirty="0"/>
            </a:br>
            <a:r>
              <a:rPr lang="en-US" dirty="0"/>
              <a:t>None.</a:t>
            </a:r>
          </a:p>
          <a:p>
            <a:r>
              <a:rPr lang="en-US" b="1" dirty="0"/>
              <a:t>Allergies:</a:t>
            </a:r>
            <a:br>
              <a:rPr lang="en-US" dirty="0"/>
            </a:br>
            <a:r>
              <a:rPr lang="en-US" dirty="0"/>
              <a:t>No known drug allergies (NKDA).</a:t>
            </a:r>
          </a:p>
          <a:p>
            <a:r>
              <a:rPr lang="en-US" b="1" dirty="0"/>
              <a:t>Review of Systems (ROS):</a:t>
            </a:r>
            <a:br>
              <a:rPr lang="en-US" dirty="0"/>
            </a:br>
            <a:r>
              <a:rPr lang="en-US" dirty="0"/>
              <a:t>Positive for left foot pain and inability to bear weight. Denies numbness, tingling, fever, chills, chest pain, shortness of breath, or other musculoskeletal complaints.</a:t>
            </a:r>
          </a:p>
          <a:p>
            <a:endParaRPr lang="en-US" dirty="0"/>
          </a:p>
        </p:txBody>
      </p:sp>
    </p:spTree>
    <p:extLst>
      <p:ext uri="{BB962C8B-B14F-4D97-AF65-F5344CB8AC3E}">
        <p14:creationId xmlns:p14="http://schemas.microsoft.com/office/powerpoint/2010/main" val="232984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A63ECD-5AD3-7845-9A72-8F6C912E030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01EA0-F94B-B438-DF25-9CD4EEF30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A8AF58B-8D5A-9F87-860B-88F64683F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F75E8-A929-8549-72C4-FB5BFD7B54EA}"/>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3DF41197-DF38-5317-4593-89AA33219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EEDECA5A-0BEE-BCED-D3A4-93C3215E8BAC}"/>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115532198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A2F9B-4BCC-FD93-1B0B-25FBE21EA5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857E7-FC9B-10C1-45E6-D06CC655424F}"/>
              </a:ext>
            </a:extLst>
          </p:cNvPr>
          <p:cNvSpPr>
            <a:spLocks noGrp="1"/>
          </p:cNvSpPr>
          <p:nvPr>
            <p:ph type="title"/>
          </p:nvPr>
        </p:nvSpPr>
        <p:spPr/>
        <p:txBody>
          <a:bodyPr/>
          <a:lstStyle/>
          <a:p>
            <a:r>
              <a:rPr lang="en-US" dirty="0"/>
              <a:t>Physical exam</a:t>
            </a:r>
          </a:p>
        </p:txBody>
      </p:sp>
      <p:sp>
        <p:nvSpPr>
          <p:cNvPr id="5" name="Rectangle 2">
            <a:extLst>
              <a:ext uri="{FF2B5EF4-FFF2-40B4-BE49-F238E27FC236}">
                <a16:creationId xmlns:a16="http://schemas.microsoft.com/office/drawing/2014/main" id="{ECC726FD-092C-1595-3A4F-9FD42357005D}"/>
              </a:ext>
            </a:extLst>
          </p:cNvPr>
          <p:cNvSpPr>
            <a:spLocks noGrp="1" noChangeArrowheads="1"/>
          </p:cNvSpPr>
          <p:nvPr>
            <p:ph idx="1"/>
          </p:nvPr>
        </p:nvSpPr>
        <p:spPr bwMode="auto">
          <a:xfrm>
            <a:off x="515284" y="1770973"/>
            <a:ext cx="9974992" cy="461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1800" b="1" i="0" u="none" strike="noStrike" cap="none" normalizeH="0" baseline="0" dirty="0">
                <a:ln>
                  <a:noFill/>
                </a:ln>
                <a:solidFill>
                  <a:schemeClr val="tx1"/>
                </a:solidFill>
                <a:effectLst/>
              </a:rPr>
              <a:t>Vitals</a:t>
            </a:r>
            <a:r>
              <a:rPr kumimoji="0" lang="en-US" altLang="en-US" sz="1800" b="0" i="0" u="none" strike="noStrike" cap="none" normalizeH="0" baseline="0" dirty="0">
                <a:ln>
                  <a:noFill/>
                </a:ln>
                <a:solidFill>
                  <a:schemeClr val="tx1"/>
                </a:solidFill>
                <a:effectLst/>
              </a:rPr>
              <a:t>: Blood Pressure: 128/82 mmHg, Heart Rate: 92 bpm, Respiratory Rate: 18 breaths/min, Temperature: 98.4°F (36.9°C), Oxygen Saturation: 98% on room air</a:t>
            </a:r>
          </a:p>
          <a:p>
            <a:r>
              <a:rPr lang="en-US" sz="1800" b="1" dirty="0"/>
              <a:t>DERM:</a:t>
            </a:r>
            <a:r>
              <a:rPr lang="en-US" sz="1800" dirty="0"/>
              <a:t> Mild posterior ankle edema and ecchymosis present; skin intact without open lesions.</a:t>
            </a:r>
          </a:p>
          <a:p>
            <a:r>
              <a:rPr lang="en-US" sz="1800" b="1" dirty="0"/>
              <a:t>VASC:</a:t>
            </a:r>
            <a:r>
              <a:rPr lang="en-US" sz="1800" dirty="0"/>
              <a:t> Dorsalis pedis and posterior tibial pulses 2/4; capillary refill &lt;3 seconds; no signs of vascular compromise.</a:t>
            </a:r>
          </a:p>
          <a:p>
            <a:r>
              <a:rPr lang="en-US" sz="1800" b="1" dirty="0"/>
              <a:t>NEURO:</a:t>
            </a:r>
            <a:r>
              <a:rPr lang="en-US" sz="1800" dirty="0"/>
              <a:t> Sensation intact to light touch and pinprick; no motor deficits aside from plantarflexion weakness related to pain.</a:t>
            </a:r>
          </a:p>
          <a:p>
            <a:r>
              <a:rPr lang="en-US" sz="1800" b="1" dirty="0"/>
              <a:t>MSK:</a:t>
            </a:r>
            <a:r>
              <a:rPr lang="en-US" sz="1800" dirty="0"/>
              <a:t> Left hindfoot demonstrates marked tenderness along the posterior heel and Achilles region with palpable defect in the tendon. Active plantarflexion is significantly weakened. Ankle range of motion is limited secondary to pain, and the patient is unable to perform a single-leg heel rise or bear weight on the left.</a:t>
            </a:r>
          </a:p>
          <a:p>
            <a:pPr marL="0" indent="0">
              <a:buNone/>
            </a:pPr>
            <a:endParaRPr lang="en-US" sz="1800" dirty="0"/>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74617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F54FA6-7727-E764-28D3-F8D78826D2A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028295-2F27-D6F6-8966-82913D3B3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736AB9C-3F50-AF77-8CB7-EDD9D7156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3CE07-9778-4B8D-1CDD-6837ADA5C2D3}"/>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1C79FC8C-6A74-3FDE-4E73-E477388239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6BE3F549-0041-115E-C522-6DD7CD6BDB79}"/>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19376279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07F82B-BC07-77DE-1639-5FFFE6FED1B8}"/>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7276F-5FE2-C058-10E2-167ACC7B155D}"/>
              </a:ext>
            </a:extLst>
          </p:cNvPr>
          <p:cNvSpPr>
            <a:spLocks noGrp="1"/>
          </p:cNvSpPr>
          <p:nvPr>
            <p:ph type="title"/>
          </p:nvPr>
        </p:nvSpPr>
        <p:spPr>
          <a:xfrm>
            <a:off x="703400" y="908651"/>
            <a:ext cx="4085770" cy="3640345"/>
          </a:xfrm>
        </p:spPr>
        <p:txBody>
          <a:bodyPr vert="horz" lIns="91440" tIns="45720" rIns="91440" bIns="45720" rtlCol="0" anchor="t">
            <a:normAutofit/>
          </a:bodyPr>
          <a:lstStyle/>
          <a:p>
            <a:r>
              <a:rPr lang="en-US" dirty="0">
                <a:latin typeface="+mn-lt"/>
              </a:rPr>
              <a:t>describe THE CLINICAL IMAGE</a:t>
            </a:r>
          </a:p>
        </p:txBody>
      </p:sp>
      <p:cxnSp>
        <p:nvCxnSpPr>
          <p:cNvPr id="17" name="Straight Connector 1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53B4EE74-9F6D-8A32-6DE7-FE9D802B13BC}"/>
              </a:ext>
            </a:extLst>
          </p:cNvPr>
          <p:cNvPicPr>
            <a:picLocks noGrp="1" noChangeAspect="1"/>
          </p:cNvPicPr>
          <p:nvPr>
            <p:ph idx="1"/>
          </p:nvPr>
        </p:nvPicPr>
        <p:blipFill>
          <a:blip r:embed="rId2"/>
          <a:srcRect t="29235" r="-1" b="8192"/>
          <a:stretch>
            <a:fillRect/>
          </a:stretch>
        </p:blipFill>
        <p:spPr bwMode="auto">
          <a:xfrm>
            <a:off x="4876158" y="10"/>
            <a:ext cx="7315841"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66671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CC22A1-E5A2-9DC6-5CA3-53DD046D594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BAF45C-E5AE-83C6-58E1-C7095944B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0306960-9322-5DAB-029B-D8658A39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1569E-C13F-76F6-3839-D7CF053B940A}"/>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F77DA3A5-D651-6EBF-6C75-961F3F5B28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BE43BF04-0CD3-DC45-C24C-0C0949B7277D}"/>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271115847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Mesh</Template>
  <TotalTime>89</TotalTime>
  <Words>1101</Words>
  <Application>Microsoft Macintosh PowerPoint</Application>
  <PresentationFormat>Widescreen</PresentationFormat>
  <Paragraphs>80</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ACADEMY ENGRAVED LET PLAIN:1.0</vt:lpstr>
      <vt:lpstr>Aptos</vt:lpstr>
      <vt:lpstr>Arial</vt:lpstr>
      <vt:lpstr>Calisto MT</vt:lpstr>
      <vt:lpstr>Univers Condensed</vt:lpstr>
      <vt:lpstr>ChronicleVTI</vt:lpstr>
      <vt:lpstr>Achilles Tendon Rupture</vt:lpstr>
      <vt:lpstr>HPI</vt:lpstr>
      <vt:lpstr>What to do next?</vt:lpstr>
      <vt:lpstr>PowerPoint Presentation</vt:lpstr>
      <vt:lpstr>What to do next?</vt:lpstr>
      <vt:lpstr>Physical exam</vt:lpstr>
      <vt:lpstr>What to do next?</vt:lpstr>
      <vt:lpstr>describe THE CLINICAL IMAGE</vt:lpstr>
      <vt:lpstr>What to do next?</vt:lpstr>
      <vt:lpstr>Read Images</vt:lpstr>
      <vt:lpstr>What is your treatment plan?</vt:lpstr>
      <vt:lpstr>Which classification system is used for Achilles tendon ruptures?</vt:lpstr>
      <vt:lpstr>Rapid fire questions</vt:lpstr>
      <vt:lpstr>Rapid fire questions</vt:lpstr>
      <vt:lpstr>How long does a patient need to stay non-weight-bearing?</vt:lpstr>
      <vt:lpstr>describe THE CLINICAL IMAGE The image shows the posterior aspect of the left ankle and heel with extensive ecchymosis and swelling along the course of the Achilles tendon. There is deep purple and reddish bruising extending from the distal calf to the calcaneal region, consistent with acute soft-tissue hemorrhage. The normal contour of the Achilles tendon appears blurred and thickened, suggesting tendon disruption.</vt:lpstr>
      <vt:lpstr>Read Images</vt:lpstr>
      <vt:lpstr>What is your treatment plan?</vt:lpstr>
      <vt:lpstr>Which classification system is used for Achilles tendon ruptures?</vt:lpstr>
      <vt:lpstr>PowerPoint Presentation</vt:lpstr>
      <vt:lpstr>Rapid fire questions</vt:lpstr>
      <vt:lpstr>Rapid fire questions</vt:lpstr>
      <vt:lpstr>How long does a patient need to stay non-weight-bearing?  a patient typically remains non-weight-bearing for about 2–4 weeks. After this period, patients usually transition to protected weight bearing in a CAM boot with heel lifts, depending on whether treatment is operative or non-operative and the surgeon’s protocol.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Camellia Russell</dc:creator>
  <cp:lastModifiedBy>Camellia Russell</cp:lastModifiedBy>
  <cp:revision>3</cp:revision>
  <dcterms:created xsi:type="dcterms:W3CDTF">2026-01-14T01:46:22Z</dcterms:created>
  <dcterms:modified xsi:type="dcterms:W3CDTF">2026-01-18T04:33:33Z</dcterms:modified>
</cp:coreProperties>
</file>