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0" r:id="rId5"/>
    <p:sldId id="261" r:id="rId6"/>
    <p:sldId id="287" r:id="rId7"/>
    <p:sldId id="288" r:id="rId8"/>
    <p:sldId id="262" r:id="rId9"/>
    <p:sldId id="282" r:id="rId10"/>
    <p:sldId id="264" r:id="rId11"/>
    <p:sldId id="265" r:id="rId12"/>
    <p:sldId id="266" r:id="rId13"/>
    <p:sldId id="263" r:id="rId14"/>
    <p:sldId id="283" r:id="rId15"/>
    <p:sldId id="270" r:id="rId16"/>
    <p:sldId id="271" r:id="rId17"/>
    <p:sldId id="268" r:id="rId18"/>
    <p:sldId id="273" r:id="rId19"/>
    <p:sldId id="285" r:id="rId20"/>
    <p:sldId id="289" r:id="rId21"/>
    <p:sldId id="284"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98"/>
    <p:restoredTop sz="94591"/>
  </p:normalViewPr>
  <p:slideViewPr>
    <p:cSldViewPr snapToGrid="0">
      <p:cViewPr>
        <p:scale>
          <a:sx n="52" d="100"/>
          <a:sy n="52" d="100"/>
        </p:scale>
        <p:origin x="2272" y="1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8591B-7184-6D48-A214-697CB8D2918A}" type="datetimeFigureOut">
              <a:rPr lang="en-US" smtClean="0"/>
              <a:t>1/17/26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677FC-2DEE-0542-BB51-FB6DCD38CEB1}" type="slidenum">
              <a:rPr lang="en-US" smtClean="0"/>
              <a:t>‹#›</a:t>
            </a:fld>
            <a:endParaRPr lang="en-US"/>
          </a:p>
        </p:txBody>
      </p:sp>
    </p:spTree>
    <p:extLst>
      <p:ext uri="{BB962C8B-B14F-4D97-AF65-F5344CB8AC3E}">
        <p14:creationId xmlns:p14="http://schemas.microsoft.com/office/powerpoint/2010/main" val="209044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E2D8B-DA91-D24F-BDE8-A5BD885C87D1}" type="slidenum">
              <a:rPr lang="en-US" smtClean="0"/>
              <a:t>13</a:t>
            </a:fld>
            <a:endParaRPr lang="en-US"/>
          </a:p>
        </p:txBody>
      </p:sp>
    </p:spTree>
    <p:extLst>
      <p:ext uri="{BB962C8B-B14F-4D97-AF65-F5344CB8AC3E}">
        <p14:creationId xmlns:p14="http://schemas.microsoft.com/office/powerpoint/2010/main" val="244026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8E292-52C6-F868-D811-B699BA32F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C7DEB-56D3-2AF8-F061-F652267E1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B4C48-DDA6-3EF4-BD64-98EDE2BF3D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828B52-3D5C-3074-55F0-8990A9A326CE}"/>
              </a:ext>
            </a:extLst>
          </p:cNvPr>
          <p:cNvSpPr>
            <a:spLocks noGrp="1"/>
          </p:cNvSpPr>
          <p:nvPr>
            <p:ph type="sldNum" sz="quarter" idx="5"/>
          </p:nvPr>
        </p:nvSpPr>
        <p:spPr/>
        <p:txBody>
          <a:bodyPr/>
          <a:lstStyle/>
          <a:p>
            <a:fld id="{39CE2D8B-DA91-D24F-BDE8-A5BD885C87D1}" type="slidenum">
              <a:rPr lang="en-US" smtClean="0"/>
              <a:t>19</a:t>
            </a:fld>
            <a:endParaRPr lang="en-US"/>
          </a:p>
        </p:txBody>
      </p:sp>
    </p:spTree>
    <p:extLst>
      <p:ext uri="{BB962C8B-B14F-4D97-AF65-F5344CB8AC3E}">
        <p14:creationId xmlns:p14="http://schemas.microsoft.com/office/powerpoint/2010/main" val="353381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7FD6-512E-1293-AA45-4D992BBAAF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778783-A3EB-8FB1-E934-2C05EF88A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0F2F08-CF9C-0CC6-7662-6D43F4EA8121}"/>
              </a:ext>
            </a:extLst>
          </p:cNvPr>
          <p:cNvSpPr>
            <a:spLocks noGrp="1"/>
          </p:cNvSpPr>
          <p:nvPr>
            <p:ph type="dt" sz="half" idx="10"/>
          </p:nvPr>
        </p:nvSpPr>
        <p:spPr/>
        <p:txBody>
          <a:bodyPr/>
          <a:lstStyle/>
          <a:p>
            <a:fld id="{23C3304B-4717-6741-9FD8-DEA5FDAFC1CF}" type="datetimeFigureOut">
              <a:rPr lang="en-US" smtClean="0"/>
              <a:t>1/17/26</a:t>
            </a:fld>
            <a:endParaRPr lang="en-US"/>
          </a:p>
        </p:txBody>
      </p:sp>
      <p:sp>
        <p:nvSpPr>
          <p:cNvPr id="5" name="Footer Placeholder 4">
            <a:extLst>
              <a:ext uri="{FF2B5EF4-FFF2-40B4-BE49-F238E27FC236}">
                <a16:creationId xmlns:a16="http://schemas.microsoft.com/office/drawing/2014/main" id="{6A65B72D-1416-72DE-0639-BC8DD1E3C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3B0AD-3632-DCC6-C9CD-B9195914D43C}"/>
              </a:ext>
            </a:extLst>
          </p:cNvPr>
          <p:cNvSpPr>
            <a:spLocks noGrp="1"/>
          </p:cNvSpPr>
          <p:nvPr>
            <p:ph type="sldNum" sz="quarter" idx="12"/>
          </p:nvPr>
        </p:nvSpPr>
        <p:spPr/>
        <p:txBody>
          <a:bodyPr/>
          <a:lstStyle/>
          <a:p>
            <a:fld id="{EF2C15EC-F283-EE4E-8AA6-2286732E2DED}" type="slidenum">
              <a:rPr lang="en-US" smtClean="0"/>
              <a:t>‹#›</a:t>
            </a:fld>
            <a:endParaRPr lang="en-US"/>
          </a:p>
        </p:txBody>
      </p:sp>
    </p:spTree>
    <p:extLst>
      <p:ext uri="{BB962C8B-B14F-4D97-AF65-F5344CB8AC3E}">
        <p14:creationId xmlns:p14="http://schemas.microsoft.com/office/powerpoint/2010/main" val="1146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7465-A872-3163-3670-B1CA60F6F7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D98972-AE14-AF2F-2028-3DFEFD80CA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39269-5C11-3679-D6BF-2A59AFC6A1A7}"/>
              </a:ext>
            </a:extLst>
          </p:cNvPr>
          <p:cNvSpPr>
            <a:spLocks noGrp="1"/>
          </p:cNvSpPr>
          <p:nvPr>
            <p:ph type="dt" sz="half" idx="10"/>
          </p:nvPr>
        </p:nvSpPr>
        <p:spPr/>
        <p:txBody>
          <a:bodyPr/>
          <a:lstStyle/>
          <a:p>
            <a:fld id="{23C3304B-4717-6741-9FD8-DEA5FDAFC1CF}" type="datetimeFigureOut">
              <a:rPr lang="en-US" smtClean="0"/>
              <a:t>1/17/26</a:t>
            </a:fld>
            <a:endParaRPr lang="en-US"/>
          </a:p>
        </p:txBody>
      </p:sp>
      <p:sp>
        <p:nvSpPr>
          <p:cNvPr id="5" name="Footer Placeholder 4">
            <a:extLst>
              <a:ext uri="{FF2B5EF4-FFF2-40B4-BE49-F238E27FC236}">
                <a16:creationId xmlns:a16="http://schemas.microsoft.com/office/drawing/2014/main" id="{545B9DF8-6D03-ED53-1C79-933F55A3A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D9D1B-EFD1-C018-CFA7-3A012A82DAD9}"/>
              </a:ext>
            </a:extLst>
          </p:cNvPr>
          <p:cNvSpPr>
            <a:spLocks noGrp="1"/>
          </p:cNvSpPr>
          <p:nvPr>
            <p:ph type="sldNum" sz="quarter" idx="12"/>
          </p:nvPr>
        </p:nvSpPr>
        <p:spPr/>
        <p:txBody>
          <a:bodyPr/>
          <a:lstStyle/>
          <a:p>
            <a:fld id="{EF2C15EC-F283-EE4E-8AA6-2286732E2DED}" type="slidenum">
              <a:rPr lang="en-US" smtClean="0"/>
              <a:t>‹#›</a:t>
            </a:fld>
            <a:endParaRPr lang="en-US"/>
          </a:p>
        </p:txBody>
      </p:sp>
    </p:spTree>
    <p:extLst>
      <p:ext uri="{BB962C8B-B14F-4D97-AF65-F5344CB8AC3E}">
        <p14:creationId xmlns:p14="http://schemas.microsoft.com/office/powerpoint/2010/main" val="254601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1CB0B9-6D2C-D6BF-8E56-497D26312E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D7182A-E329-F4D8-10E1-7DD7A1D976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7B811-6B9E-FD09-7819-A77331520092}"/>
              </a:ext>
            </a:extLst>
          </p:cNvPr>
          <p:cNvSpPr>
            <a:spLocks noGrp="1"/>
          </p:cNvSpPr>
          <p:nvPr>
            <p:ph type="dt" sz="half" idx="10"/>
          </p:nvPr>
        </p:nvSpPr>
        <p:spPr/>
        <p:txBody>
          <a:bodyPr/>
          <a:lstStyle/>
          <a:p>
            <a:fld id="{23C3304B-4717-6741-9FD8-DEA5FDAFC1CF}" type="datetimeFigureOut">
              <a:rPr lang="en-US" smtClean="0"/>
              <a:t>1/17/26</a:t>
            </a:fld>
            <a:endParaRPr lang="en-US"/>
          </a:p>
        </p:txBody>
      </p:sp>
      <p:sp>
        <p:nvSpPr>
          <p:cNvPr id="5" name="Footer Placeholder 4">
            <a:extLst>
              <a:ext uri="{FF2B5EF4-FFF2-40B4-BE49-F238E27FC236}">
                <a16:creationId xmlns:a16="http://schemas.microsoft.com/office/drawing/2014/main" id="{17992428-2626-53A8-16E4-531D03C29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8A985-1248-13D1-E768-4BC51DCA691A}"/>
              </a:ext>
            </a:extLst>
          </p:cNvPr>
          <p:cNvSpPr>
            <a:spLocks noGrp="1"/>
          </p:cNvSpPr>
          <p:nvPr>
            <p:ph type="sldNum" sz="quarter" idx="12"/>
          </p:nvPr>
        </p:nvSpPr>
        <p:spPr/>
        <p:txBody>
          <a:bodyPr/>
          <a:lstStyle/>
          <a:p>
            <a:fld id="{EF2C15EC-F283-EE4E-8AA6-2286732E2DED}" type="slidenum">
              <a:rPr lang="en-US" smtClean="0"/>
              <a:t>‹#›</a:t>
            </a:fld>
            <a:endParaRPr lang="en-US"/>
          </a:p>
        </p:txBody>
      </p:sp>
    </p:spTree>
    <p:extLst>
      <p:ext uri="{BB962C8B-B14F-4D97-AF65-F5344CB8AC3E}">
        <p14:creationId xmlns:p14="http://schemas.microsoft.com/office/powerpoint/2010/main" val="246817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76A4-0156-E6DB-4254-BA6863EFF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555B74-4969-CC13-3E71-7B64B2C26F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41465-CA4F-B3A1-9EA6-227F863202A6}"/>
              </a:ext>
            </a:extLst>
          </p:cNvPr>
          <p:cNvSpPr>
            <a:spLocks noGrp="1"/>
          </p:cNvSpPr>
          <p:nvPr>
            <p:ph type="dt" sz="half" idx="10"/>
          </p:nvPr>
        </p:nvSpPr>
        <p:spPr/>
        <p:txBody>
          <a:bodyPr/>
          <a:lstStyle/>
          <a:p>
            <a:fld id="{23C3304B-4717-6741-9FD8-DEA5FDAFC1CF}" type="datetimeFigureOut">
              <a:rPr lang="en-US" smtClean="0"/>
              <a:t>1/17/26</a:t>
            </a:fld>
            <a:endParaRPr lang="en-US"/>
          </a:p>
        </p:txBody>
      </p:sp>
      <p:sp>
        <p:nvSpPr>
          <p:cNvPr id="5" name="Footer Placeholder 4">
            <a:extLst>
              <a:ext uri="{FF2B5EF4-FFF2-40B4-BE49-F238E27FC236}">
                <a16:creationId xmlns:a16="http://schemas.microsoft.com/office/drawing/2014/main" id="{FE335AD9-2388-B9FC-FAEE-45C377B40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D20FF-69D9-F8C5-59A5-399B5B76B432}"/>
              </a:ext>
            </a:extLst>
          </p:cNvPr>
          <p:cNvSpPr>
            <a:spLocks noGrp="1"/>
          </p:cNvSpPr>
          <p:nvPr>
            <p:ph type="sldNum" sz="quarter" idx="12"/>
          </p:nvPr>
        </p:nvSpPr>
        <p:spPr/>
        <p:txBody>
          <a:bodyPr/>
          <a:lstStyle/>
          <a:p>
            <a:fld id="{EF2C15EC-F283-EE4E-8AA6-2286732E2DED}" type="slidenum">
              <a:rPr lang="en-US" smtClean="0"/>
              <a:t>‹#›</a:t>
            </a:fld>
            <a:endParaRPr lang="en-US"/>
          </a:p>
        </p:txBody>
      </p:sp>
    </p:spTree>
    <p:extLst>
      <p:ext uri="{BB962C8B-B14F-4D97-AF65-F5344CB8AC3E}">
        <p14:creationId xmlns:p14="http://schemas.microsoft.com/office/powerpoint/2010/main" val="416918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2025-B1B0-3B5E-4C98-78EA3F082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33AFD4-38CF-66EA-C25B-15870131C6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9A2BE-F40A-9D45-A8E4-C08B68F1FE7B}"/>
              </a:ext>
            </a:extLst>
          </p:cNvPr>
          <p:cNvSpPr>
            <a:spLocks noGrp="1"/>
          </p:cNvSpPr>
          <p:nvPr>
            <p:ph type="dt" sz="half" idx="10"/>
          </p:nvPr>
        </p:nvSpPr>
        <p:spPr/>
        <p:txBody>
          <a:bodyPr/>
          <a:lstStyle/>
          <a:p>
            <a:fld id="{23C3304B-4717-6741-9FD8-DEA5FDAFC1CF}" type="datetimeFigureOut">
              <a:rPr lang="en-US" smtClean="0"/>
              <a:t>1/17/26</a:t>
            </a:fld>
            <a:endParaRPr lang="en-US"/>
          </a:p>
        </p:txBody>
      </p:sp>
      <p:sp>
        <p:nvSpPr>
          <p:cNvPr id="5" name="Footer Placeholder 4">
            <a:extLst>
              <a:ext uri="{FF2B5EF4-FFF2-40B4-BE49-F238E27FC236}">
                <a16:creationId xmlns:a16="http://schemas.microsoft.com/office/drawing/2014/main" id="{01B383C7-F747-4EF6-E187-2F7D2D87B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028FE-221E-D53D-892C-59D585950A7D}"/>
              </a:ext>
            </a:extLst>
          </p:cNvPr>
          <p:cNvSpPr>
            <a:spLocks noGrp="1"/>
          </p:cNvSpPr>
          <p:nvPr>
            <p:ph type="sldNum" sz="quarter" idx="12"/>
          </p:nvPr>
        </p:nvSpPr>
        <p:spPr/>
        <p:txBody>
          <a:bodyPr/>
          <a:lstStyle/>
          <a:p>
            <a:fld id="{EF2C15EC-F283-EE4E-8AA6-2286732E2DED}" type="slidenum">
              <a:rPr lang="en-US" smtClean="0"/>
              <a:t>‹#›</a:t>
            </a:fld>
            <a:endParaRPr lang="en-US"/>
          </a:p>
        </p:txBody>
      </p:sp>
    </p:spTree>
    <p:extLst>
      <p:ext uri="{BB962C8B-B14F-4D97-AF65-F5344CB8AC3E}">
        <p14:creationId xmlns:p14="http://schemas.microsoft.com/office/powerpoint/2010/main" val="15444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A049-3BA3-2037-AA93-DCB3C34E9C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CB919-EACF-2035-C781-A63CB04EE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9D997E-D62F-1803-ABC7-23104D925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46099-4801-B35D-53AD-7070DAFB38F1}"/>
              </a:ext>
            </a:extLst>
          </p:cNvPr>
          <p:cNvSpPr>
            <a:spLocks noGrp="1"/>
          </p:cNvSpPr>
          <p:nvPr>
            <p:ph type="dt" sz="half" idx="10"/>
          </p:nvPr>
        </p:nvSpPr>
        <p:spPr/>
        <p:txBody>
          <a:bodyPr/>
          <a:lstStyle/>
          <a:p>
            <a:fld id="{23C3304B-4717-6741-9FD8-DEA5FDAFC1CF}" type="datetimeFigureOut">
              <a:rPr lang="en-US" smtClean="0"/>
              <a:t>1/17/26</a:t>
            </a:fld>
            <a:endParaRPr lang="en-US"/>
          </a:p>
        </p:txBody>
      </p:sp>
      <p:sp>
        <p:nvSpPr>
          <p:cNvPr id="6" name="Footer Placeholder 5">
            <a:extLst>
              <a:ext uri="{FF2B5EF4-FFF2-40B4-BE49-F238E27FC236}">
                <a16:creationId xmlns:a16="http://schemas.microsoft.com/office/drawing/2014/main" id="{1DF8142B-F289-0F95-9E47-ABFFFCF63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CF9EE-DDC4-DF8C-958B-C4667F15F4A4}"/>
              </a:ext>
            </a:extLst>
          </p:cNvPr>
          <p:cNvSpPr>
            <a:spLocks noGrp="1"/>
          </p:cNvSpPr>
          <p:nvPr>
            <p:ph type="sldNum" sz="quarter" idx="12"/>
          </p:nvPr>
        </p:nvSpPr>
        <p:spPr/>
        <p:txBody>
          <a:bodyPr/>
          <a:lstStyle/>
          <a:p>
            <a:fld id="{EF2C15EC-F283-EE4E-8AA6-2286732E2DED}" type="slidenum">
              <a:rPr lang="en-US" smtClean="0"/>
              <a:t>‹#›</a:t>
            </a:fld>
            <a:endParaRPr lang="en-US"/>
          </a:p>
        </p:txBody>
      </p:sp>
    </p:spTree>
    <p:extLst>
      <p:ext uri="{BB962C8B-B14F-4D97-AF65-F5344CB8AC3E}">
        <p14:creationId xmlns:p14="http://schemas.microsoft.com/office/powerpoint/2010/main" val="6844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3862-2796-36F1-4710-0009F0CB93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060C4-F89F-2E5E-4105-36143E0FDE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0DEDAF-FBCF-7E2C-94DF-BA25577572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584A60-C22E-A7F9-3BF6-46329E19E5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C948D5-A6DB-B898-A7CE-319284BB82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8985FD-FC8C-C7EF-5A96-82CFCB2A7BBD}"/>
              </a:ext>
            </a:extLst>
          </p:cNvPr>
          <p:cNvSpPr>
            <a:spLocks noGrp="1"/>
          </p:cNvSpPr>
          <p:nvPr>
            <p:ph type="dt" sz="half" idx="10"/>
          </p:nvPr>
        </p:nvSpPr>
        <p:spPr/>
        <p:txBody>
          <a:bodyPr/>
          <a:lstStyle/>
          <a:p>
            <a:fld id="{23C3304B-4717-6741-9FD8-DEA5FDAFC1CF}" type="datetimeFigureOut">
              <a:rPr lang="en-US" smtClean="0"/>
              <a:t>1/17/26</a:t>
            </a:fld>
            <a:endParaRPr lang="en-US"/>
          </a:p>
        </p:txBody>
      </p:sp>
      <p:sp>
        <p:nvSpPr>
          <p:cNvPr id="8" name="Footer Placeholder 7">
            <a:extLst>
              <a:ext uri="{FF2B5EF4-FFF2-40B4-BE49-F238E27FC236}">
                <a16:creationId xmlns:a16="http://schemas.microsoft.com/office/drawing/2014/main" id="{E1A4A141-DCFB-22EC-25AB-82F07CA5A8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15C511-DA77-F707-3C74-96D9E4E8343C}"/>
              </a:ext>
            </a:extLst>
          </p:cNvPr>
          <p:cNvSpPr>
            <a:spLocks noGrp="1"/>
          </p:cNvSpPr>
          <p:nvPr>
            <p:ph type="sldNum" sz="quarter" idx="12"/>
          </p:nvPr>
        </p:nvSpPr>
        <p:spPr/>
        <p:txBody>
          <a:bodyPr/>
          <a:lstStyle/>
          <a:p>
            <a:fld id="{EF2C15EC-F283-EE4E-8AA6-2286732E2DED}" type="slidenum">
              <a:rPr lang="en-US" smtClean="0"/>
              <a:t>‹#›</a:t>
            </a:fld>
            <a:endParaRPr lang="en-US"/>
          </a:p>
        </p:txBody>
      </p:sp>
    </p:spTree>
    <p:extLst>
      <p:ext uri="{BB962C8B-B14F-4D97-AF65-F5344CB8AC3E}">
        <p14:creationId xmlns:p14="http://schemas.microsoft.com/office/powerpoint/2010/main" val="389464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B686-09B6-0100-0E38-68E67CAB6E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265C2F-4431-D973-7493-E83321F437AE}"/>
              </a:ext>
            </a:extLst>
          </p:cNvPr>
          <p:cNvSpPr>
            <a:spLocks noGrp="1"/>
          </p:cNvSpPr>
          <p:nvPr>
            <p:ph type="dt" sz="half" idx="10"/>
          </p:nvPr>
        </p:nvSpPr>
        <p:spPr/>
        <p:txBody>
          <a:bodyPr/>
          <a:lstStyle/>
          <a:p>
            <a:fld id="{23C3304B-4717-6741-9FD8-DEA5FDAFC1CF}" type="datetimeFigureOut">
              <a:rPr lang="en-US" smtClean="0"/>
              <a:t>1/17/26</a:t>
            </a:fld>
            <a:endParaRPr lang="en-US"/>
          </a:p>
        </p:txBody>
      </p:sp>
      <p:sp>
        <p:nvSpPr>
          <p:cNvPr id="4" name="Footer Placeholder 3">
            <a:extLst>
              <a:ext uri="{FF2B5EF4-FFF2-40B4-BE49-F238E27FC236}">
                <a16:creationId xmlns:a16="http://schemas.microsoft.com/office/drawing/2014/main" id="{CD59FA0A-AE9E-6853-7AB5-3FD906DF75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9C0597-CEDC-972A-C773-C0B85CCB6813}"/>
              </a:ext>
            </a:extLst>
          </p:cNvPr>
          <p:cNvSpPr>
            <a:spLocks noGrp="1"/>
          </p:cNvSpPr>
          <p:nvPr>
            <p:ph type="sldNum" sz="quarter" idx="12"/>
          </p:nvPr>
        </p:nvSpPr>
        <p:spPr/>
        <p:txBody>
          <a:bodyPr/>
          <a:lstStyle/>
          <a:p>
            <a:fld id="{EF2C15EC-F283-EE4E-8AA6-2286732E2DED}" type="slidenum">
              <a:rPr lang="en-US" smtClean="0"/>
              <a:t>‹#›</a:t>
            </a:fld>
            <a:endParaRPr lang="en-US"/>
          </a:p>
        </p:txBody>
      </p:sp>
    </p:spTree>
    <p:extLst>
      <p:ext uri="{BB962C8B-B14F-4D97-AF65-F5344CB8AC3E}">
        <p14:creationId xmlns:p14="http://schemas.microsoft.com/office/powerpoint/2010/main" val="383856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C8292B-5B24-A357-A778-1A29742991E1}"/>
              </a:ext>
            </a:extLst>
          </p:cNvPr>
          <p:cNvSpPr>
            <a:spLocks noGrp="1"/>
          </p:cNvSpPr>
          <p:nvPr>
            <p:ph type="dt" sz="half" idx="10"/>
          </p:nvPr>
        </p:nvSpPr>
        <p:spPr/>
        <p:txBody>
          <a:bodyPr/>
          <a:lstStyle/>
          <a:p>
            <a:fld id="{23C3304B-4717-6741-9FD8-DEA5FDAFC1CF}" type="datetimeFigureOut">
              <a:rPr lang="en-US" smtClean="0"/>
              <a:t>1/17/26</a:t>
            </a:fld>
            <a:endParaRPr lang="en-US"/>
          </a:p>
        </p:txBody>
      </p:sp>
      <p:sp>
        <p:nvSpPr>
          <p:cNvPr id="3" name="Footer Placeholder 2">
            <a:extLst>
              <a:ext uri="{FF2B5EF4-FFF2-40B4-BE49-F238E27FC236}">
                <a16:creationId xmlns:a16="http://schemas.microsoft.com/office/drawing/2014/main" id="{2BF51F46-038C-19DB-C7C4-BB1A245D91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902B00-C036-ACA3-A607-F10A01EAE5F5}"/>
              </a:ext>
            </a:extLst>
          </p:cNvPr>
          <p:cNvSpPr>
            <a:spLocks noGrp="1"/>
          </p:cNvSpPr>
          <p:nvPr>
            <p:ph type="sldNum" sz="quarter" idx="12"/>
          </p:nvPr>
        </p:nvSpPr>
        <p:spPr/>
        <p:txBody>
          <a:bodyPr/>
          <a:lstStyle/>
          <a:p>
            <a:fld id="{EF2C15EC-F283-EE4E-8AA6-2286732E2DED}" type="slidenum">
              <a:rPr lang="en-US" smtClean="0"/>
              <a:t>‹#›</a:t>
            </a:fld>
            <a:endParaRPr lang="en-US"/>
          </a:p>
        </p:txBody>
      </p:sp>
    </p:spTree>
    <p:extLst>
      <p:ext uri="{BB962C8B-B14F-4D97-AF65-F5344CB8AC3E}">
        <p14:creationId xmlns:p14="http://schemas.microsoft.com/office/powerpoint/2010/main" val="32134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7C54-55F8-7663-2668-CC3DE19134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AC8AA-307C-25E0-71C4-228ABCAAC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8A5F82-C807-FA17-AFB9-414C4062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D2ADC5-15F8-0425-4809-0A10856C0EC5}"/>
              </a:ext>
            </a:extLst>
          </p:cNvPr>
          <p:cNvSpPr>
            <a:spLocks noGrp="1"/>
          </p:cNvSpPr>
          <p:nvPr>
            <p:ph type="dt" sz="half" idx="10"/>
          </p:nvPr>
        </p:nvSpPr>
        <p:spPr/>
        <p:txBody>
          <a:bodyPr/>
          <a:lstStyle/>
          <a:p>
            <a:fld id="{23C3304B-4717-6741-9FD8-DEA5FDAFC1CF}" type="datetimeFigureOut">
              <a:rPr lang="en-US" smtClean="0"/>
              <a:t>1/17/26</a:t>
            </a:fld>
            <a:endParaRPr lang="en-US"/>
          </a:p>
        </p:txBody>
      </p:sp>
      <p:sp>
        <p:nvSpPr>
          <p:cNvPr id="6" name="Footer Placeholder 5">
            <a:extLst>
              <a:ext uri="{FF2B5EF4-FFF2-40B4-BE49-F238E27FC236}">
                <a16:creationId xmlns:a16="http://schemas.microsoft.com/office/drawing/2014/main" id="{947130E3-9327-BAE5-A0AD-42C318860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49B1A-6168-9044-7526-4E2731E832D7}"/>
              </a:ext>
            </a:extLst>
          </p:cNvPr>
          <p:cNvSpPr>
            <a:spLocks noGrp="1"/>
          </p:cNvSpPr>
          <p:nvPr>
            <p:ph type="sldNum" sz="quarter" idx="12"/>
          </p:nvPr>
        </p:nvSpPr>
        <p:spPr/>
        <p:txBody>
          <a:bodyPr/>
          <a:lstStyle/>
          <a:p>
            <a:fld id="{EF2C15EC-F283-EE4E-8AA6-2286732E2DED}" type="slidenum">
              <a:rPr lang="en-US" smtClean="0"/>
              <a:t>‹#›</a:t>
            </a:fld>
            <a:endParaRPr lang="en-US"/>
          </a:p>
        </p:txBody>
      </p:sp>
    </p:spTree>
    <p:extLst>
      <p:ext uri="{BB962C8B-B14F-4D97-AF65-F5344CB8AC3E}">
        <p14:creationId xmlns:p14="http://schemas.microsoft.com/office/powerpoint/2010/main" val="9200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A8D0-536A-DF14-7FE4-27241A601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D12A3-146E-75A2-A17F-0C0BA36C7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26DE64-8883-FBDB-5A95-C95843EA5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C7662-3BDA-E005-097C-F79984DD9AFA}"/>
              </a:ext>
            </a:extLst>
          </p:cNvPr>
          <p:cNvSpPr>
            <a:spLocks noGrp="1"/>
          </p:cNvSpPr>
          <p:nvPr>
            <p:ph type="dt" sz="half" idx="10"/>
          </p:nvPr>
        </p:nvSpPr>
        <p:spPr/>
        <p:txBody>
          <a:bodyPr/>
          <a:lstStyle/>
          <a:p>
            <a:fld id="{23C3304B-4717-6741-9FD8-DEA5FDAFC1CF}" type="datetimeFigureOut">
              <a:rPr lang="en-US" smtClean="0"/>
              <a:t>1/17/26</a:t>
            </a:fld>
            <a:endParaRPr lang="en-US"/>
          </a:p>
        </p:txBody>
      </p:sp>
      <p:sp>
        <p:nvSpPr>
          <p:cNvPr id="6" name="Footer Placeholder 5">
            <a:extLst>
              <a:ext uri="{FF2B5EF4-FFF2-40B4-BE49-F238E27FC236}">
                <a16:creationId xmlns:a16="http://schemas.microsoft.com/office/drawing/2014/main" id="{D1C80794-E2E5-8D23-67AB-F9B3093FA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2BF7B-4A9D-6D4B-33E7-D34069B53407}"/>
              </a:ext>
            </a:extLst>
          </p:cNvPr>
          <p:cNvSpPr>
            <a:spLocks noGrp="1"/>
          </p:cNvSpPr>
          <p:nvPr>
            <p:ph type="sldNum" sz="quarter" idx="12"/>
          </p:nvPr>
        </p:nvSpPr>
        <p:spPr/>
        <p:txBody>
          <a:bodyPr/>
          <a:lstStyle/>
          <a:p>
            <a:fld id="{EF2C15EC-F283-EE4E-8AA6-2286732E2DED}" type="slidenum">
              <a:rPr lang="en-US" smtClean="0"/>
              <a:t>‹#›</a:t>
            </a:fld>
            <a:endParaRPr lang="en-US"/>
          </a:p>
        </p:txBody>
      </p:sp>
    </p:spTree>
    <p:extLst>
      <p:ext uri="{BB962C8B-B14F-4D97-AF65-F5344CB8AC3E}">
        <p14:creationId xmlns:p14="http://schemas.microsoft.com/office/powerpoint/2010/main" val="362446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47703-80F7-F34E-BBBF-B9169B06C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7D9576-958B-90FD-D7E4-C51F4045A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AD8FC-5F09-7D34-2AE1-74A60CFA81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C3304B-4717-6741-9FD8-DEA5FDAFC1CF}" type="datetimeFigureOut">
              <a:rPr lang="en-US" smtClean="0"/>
              <a:t>1/17/26</a:t>
            </a:fld>
            <a:endParaRPr lang="en-US"/>
          </a:p>
        </p:txBody>
      </p:sp>
      <p:sp>
        <p:nvSpPr>
          <p:cNvPr id="5" name="Footer Placeholder 4">
            <a:extLst>
              <a:ext uri="{FF2B5EF4-FFF2-40B4-BE49-F238E27FC236}">
                <a16:creationId xmlns:a16="http://schemas.microsoft.com/office/drawing/2014/main" id="{F59C12FE-A4FB-683A-9512-E46EC3B515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AF9926B-9C9B-04E1-66FD-D046E0568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C15EC-F283-EE4E-8AA6-2286732E2DED}" type="slidenum">
              <a:rPr lang="en-US" smtClean="0"/>
              <a:t>‹#›</a:t>
            </a:fld>
            <a:endParaRPr lang="en-US"/>
          </a:p>
        </p:txBody>
      </p:sp>
    </p:spTree>
    <p:extLst>
      <p:ext uri="{BB962C8B-B14F-4D97-AF65-F5344CB8AC3E}">
        <p14:creationId xmlns:p14="http://schemas.microsoft.com/office/powerpoint/2010/main" val="912626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C2F91-16BF-7B4D-4706-B56A0EED9316}"/>
              </a:ext>
            </a:extLst>
          </p:cNvPr>
          <p:cNvSpPr>
            <a:spLocks noGrp="1"/>
          </p:cNvSpPr>
          <p:nvPr>
            <p:ph type="ctrTitle"/>
          </p:nvPr>
        </p:nvSpPr>
        <p:spPr>
          <a:xfrm>
            <a:off x="531950" y="1608827"/>
            <a:ext cx="3620882" cy="3640345"/>
          </a:xfrm>
        </p:spPr>
        <p:txBody>
          <a:bodyPr anchor="t">
            <a:normAutofit/>
          </a:bodyPr>
          <a:lstStyle/>
          <a:p>
            <a:pPr algn="ctr"/>
            <a:r>
              <a:rPr lang="en-US" sz="4800" b="1" dirty="0">
                <a:latin typeface="ACADEMY ENGRAVED LET PLAIN:1.0" panose="02000000000000000000" pitchFamily="2" charset="0"/>
              </a:rPr>
              <a:t>Bunion Case</a:t>
            </a:r>
          </a:p>
        </p:txBody>
      </p:sp>
      <p:cxnSp>
        <p:nvCxnSpPr>
          <p:cNvPr id="13" name="Straight Connector 1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A9D0CF8-CE12-B745-C3BF-94FE4CE39DB7}"/>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pic>
        <p:nvPicPr>
          <p:cNvPr id="6" name="Picture 5" descr="A gold circle with a black background&#10;&#10;AI-generated content may be incorrect.">
            <a:extLst>
              <a:ext uri="{FF2B5EF4-FFF2-40B4-BE49-F238E27FC236}">
                <a16:creationId xmlns:a16="http://schemas.microsoft.com/office/drawing/2014/main" id="{0B40C451-6BDD-842C-26AE-863E8168C146}"/>
              </a:ext>
            </a:extLst>
          </p:cNvPr>
          <p:cNvPicPr>
            <a:picLocks noChangeAspect="1"/>
          </p:cNvPicPr>
          <p:nvPr/>
        </p:nvPicPr>
        <p:blipFill>
          <a:blip r:embed="rId3"/>
          <a:stretch>
            <a:fillRect/>
          </a:stretch>
        </p:blipFill>
        <p:spPr>
          <a:xfrm>
            <a:off x="1049965" y="4299245"/>
            <a:ext cx="2309687" cy="2109958"/>
          </a:xfrm>
          <a:prstGeom prst="rect">
            <a:avLst/>
          </a:prstGeom>
        </p:spPr>
      </p:pic>
    </p:spTree>
    <p:extLst>
      <p:ext uri="{BB962C8B-B14F-4D97-AF65-F5344CB8AC3E}">
        <p14:creationId xmlns:p14="http://schemas.microsoft.com/office/powerpoint/2010/main" val="20780172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F54FA6-7727-E764-28D3-F8D78826D2A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028295-2F27-D6F6-8966-82913D3B3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736AB9C-3F50-AF77-8CB7-EDD9D7156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3CE07-9778-4B8D-1CDD-6837ADA5C2D3}"/>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1C79FC8C-6A74-3FDE-4E73-E47738823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6BE3F549-0041-115E-C522-6DD7CD6BDB79}"/>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3890607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07F82B-BC07-77DE-1639-5FFFE6FED1B8}"/>
            </a:ext>
          </a:extLst>
        </p:cNvPr>
        <p:cNvGrpSpPr/>
        <p:nvPr/>
      </p:nvGrpSpPr>
      <p:grpSpPr>
        <a:xfrm>
          <a:off x="0" y="0"/>
          <a:ext cx="0" cy="0"/>
          <a:chOff x="0" y="0"/>
          <a:chExt cx="0" cy="0"/>
        </a:xfrm>
      </p:grpSpPr>
      <p:sp>
        <p:nvSpPr>
          <p:cNvPr id="3079" name="Rectangle 3078">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7276F-5FE2-C058-10E2-167ACC7B155D}"/>
              </a:ext>
            </a:extLst>
          </p:cNvPr>
          <p:cNvSpPr>
            <a:spLocks noGrp="1"/>
          </p:cNvSpPr>
          <p:nvPr>
            <p:ph type="title"/>
          </p:nvPr>
        </p:nvSpPr>
        <p:spPr>
          <a:xfrm>
            <a:off x="6981824" y="1367673"/>
            <a:ext cx="4375151" cy="2665509"/>
          </a:xfrm>
        </p:spPr>
        <p:txBody>
          <a:bodyPr vert="horz" lIns="91440" tIns="45720" rIns="91440" bIns="45720" rtlCol="0" anchor="b">
            <a:normAutofit/>
          </a:bodyPr>
          <a:lstStyle/>
          <a:p>
            <a:pPr algn="ctr"/>
            <a:r>
              <a:rPr lang="en-US" sz="6100" dirty="0">
                <a:solidFill>
                  <a:schemeClr val="bg1"/>
                </a:solidFill>
              </a:rPr>
              <a:t>Describe The Clinical Image</a:t>
            </a:r>
          </a:p>
        </p:txBody>
      </p:sp>
      <p:pic>
        <p:nvPicPr>
          <p:cNvPr id="3074" name="Picture 2" descr="Heath Taylor Consultant Orthopaedic Surgeon - Bunions">
            <a:extLst>
              <a:ext uri="{FF2B5EF4-FFF2-40B4-BE49-F238E27FC236}">
                <a16:creationId xmlns:a16="http://schemas.microsoft.com/office/drawing/2014/main" id="{9A417FCE-68B7-59A3-BFFC-EC184C91A0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041" r="-2" b="15317"/>
          <a:stretch>
            <a:fillRect/>
          </a:stretch>
        </p:blipFill>
        <p:spPr bwMode="auto">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Freeform: Shape 3082">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45471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C22A1-E5A2-9DC6-5CA3-53DD046D594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BAF45C-E5AE-83C6-58E1-C7095944B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0306960-9322-5DAB-029B-D8658A39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1569E-C13F-76F6-3839-D7CF053B940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F77DA3A5-D651-6EBF-6C75-961F3F5B28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E43BF04-0CD3-DC45-C24C-0C0949B7277D}"/>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337718972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85DD-E0D4-4BD8-583D-CF5BFFFF5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C343E-1CFC-2FE6-2C4F-DA61AEAEF402}"/>
              </a:ext>
            </a:extLst>
          </p:cNvPr>
          <p:cNvSpPr>
            <a:spLocks noGrp="1"/>
          </p:cNvSpPr>
          <p:nvPr>
            <p:ph type="title"/>
          </p:nvPr>
        </p:nvSpPr>
        <p:spPr>
          <a:xfrm>
            <a:off x="0" y="3052689"/>
            <a:ext cx="2837329" cy="1307592"/>
          </a:xfrm>
        </p:spPr>
        <p:txBody>
          <a:bodyPr/>
          <a:lstStyle/>
          <a:p>
            <a:r>
              <a:rPr lang="en-US" dirty="0">
                <a:latin typeface="+mn-lt"/>
              </a:rPr>
              <a:t>Read Images</a:t>
            </a:r>
          </a:p>
        </p:txBody>
      </p:sp>
      <p:sp>
        <p:nvSpPr>
          <p:cNvPr id="6" name="TextBox 5">
            <a:extLst>
              <a:ext uri="{FF2B5EF4-FFF2-40B4-BE49-F238E27FC236}">
                <a16:creationId xmlns:a16="http://schemas.microsoft.com/office/drawing/2014/main" id="{DBA965BE-C7F7-D83E-9B74-D3339E242856}"/>
              </a:ext>
            </a:extLst>
          </p:cNvPr>
          <p:cNvSpPr txBox="1"/>
          <p:nvPr/>
        </p:nvSpPr>
        <p:spPr>
          <a:xfrm flipH="1">
            <a:off x="3893821" y="1266092"/>
            <a:ext cx="453683" cy="1015663"/>
          </a:xfrm>
          <a:prstGeom prst="rect">
            <a:avLst/>
          </a:prstGeom>
          <a:noFill/>
        </p:spPr>
        <p:txBody>
          <a:bodyPr wrap="square" rtlCol="0">
            <a:spAutoFit/>
          </a:bodyPr>
          <a:lstStyle/>
          <a:p>
            <a:r>
              <a:rPr lang="en-US" sz="6000" b="1" dirty="0">
                <a:solidFill>
                  <a:schemeClr val="bg1"/>
                </a:solidFill>
              </a:rPr>
              <a:t>L</a:t>
            </a:r>
          </a:p>
        </p:txBody>
      </p:sp>
      <p:pic>
        <p:nvPicPr>
          <p:cNvPr id="4100" name="Picture 4">
            <a:extLst>
              <a:ext uri="{FF2B5EF4-FFF2-40B4-BE49-F238E27FC236}">
                <a16:creationId xmlns:a16="http://schemas.microsoft.com/office/drawing/2014/main" id="{5FB9FEA6-590D-7225-311A-562A15CC8C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05"/>
          <a:stretch>
            <a:fillRect/>
          </a:stretch>
        </p:blipFill>
        <p:spPr bwMode="auto">
          <a:xfrm>
            <a:off x="6241522" y="1266091"/>
            <a:ext cx="5950478" cy="35046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igh-resolution enhanced lateral X-ray of right foot with severe bunion.">
            <a:extLst>
              <a:ext uri="{FF2B5EF4-FFF2-40B4-BE49-F238E27FC236}">
                <a16:creationId xmlns:a16="http://schemas.microsoft.com/office/drawing/2014/main" id="{D0026149-07AA-DC0F-A764-22BD28EBE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733147" y="0"/>
            <a:ext cx="3508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A4B9B9-0DDF-F91D-BAF7-4CF18ED5DC4A}"/>
              </a:ext>
            </a:extLst>
          </p:cNvPr>
          <p:cNvSpPr txBox="1"/>
          <p:nvPr/>
        </p:nvSpPr>
        <p:spPr>
          <a:xfrm>
            <a:off x="6497727" y="1696980"/>
            <a:ext cx="1154360" cy="584775"/>
          </a:xfrm>
          <a:prstGeom prst="rect">
            <a:avLst/>
          </a:prstGeom>
          <a:noFill/>
        </p:spPr>
        <p:txBody>
          <a:bodyPr wrap="square" rtlCol="0">
            <a:spAutoFit/>
          </a:bodyPr>
          <a:lstStyle/>
          <a:p>
            <a:r>
              <a:rPr lang="en-US" sz="3200" b="1" dirty="0">
                <a:solidFill>
                  <a:schemeClr val="bg1"/>
                </a:solidFill>
              </a:rPr>
              <a:t>R</a:t>
            </a:r>
          </a:p>
        </p:txBody>
      </p:sp>
      <p:sp>
        <p:nvSpPr>
          <p:cNvPr id="8" name="Rectangle 7">
            <a:extLst>
              <a:ext uri="{FF2B5EF4-FFF2-40B4-BE49-F238E27FC236}">
                <a16:creationId xmlns:a16="http://schemas.microsoft.com/office/drawing/2014/main" id="{46AE1C4E-D3EB-8FFD-B0E5-956CCE554DF6}"/>
              </a:ext>
            </a:extLst>
          </p:cNvPr>
          <p:cNvSpPr/>
          <p:nvPr/>
        </p:nvSpPr>
        <p:spPr>
          <a:xfrm>
            <a:off x="6314754" y="2281755"/>
            <a:ext cx="3144099" cy="584775"/>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65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Jamar EZ Read Goniometer">
            <a:extLst>
              <a:ext uri="{FF2B5EF4-FFF2-40B4-BE49-F238E27FC236}">
                <a16:creationId xmlns:a16="http://schemas.microsoft.com/office/drawing/2014/main" id="{F49529CD-A908-8681-4AD1-ED393F52D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919" t="9091" r="8681" b="1"/>
          <a:stretch>
            <a:fillRect/>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513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509C71-7C7C-976F-EE4F-8496CB904DA4}"/>
              </a:ext>
            </a:extLst>
          </p:cNvPr>
          <p:cNvSpPr>
            <a:spLocks noGrp="1"/>
          </p:cNvSpPr>
          <p:nvPr>
            <p:ph type="title"/>
          </p:nvPr>
        </p:nvSpPr>
        <p:spPr>
          <a:xfrm>
            <a:off x="371094" y="1161288"/>
            <a:ext cx="3438144" cy="1124712"/>
          </a:xfrm>
        </p:spPr>
        <p:txBody>
          <a:bodyPr anchor="b">
            <a:normAutofit/>
          </a:bodyPr>
          <a:lstStyle/>
          <a:p>
            <a:r>
              <a:rPr lang="en-US" sz="5400" dirty="0">
                <a:solidFill>
                  <a:schemeClr val="bg1"/>
                </a:solidFill>
              </a:rPr>
              <a:t>Angles</a:t>
            </a:r>
          </a:p>
        </p:txBody>
      </p:sp>
      <p:sp>
        <p:nvSpPr>
          <p:cNvPr id="5135" name="Rectangle 51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37" name="Rectangle 51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5159E9-FD92-A1F0-76A1-0C87C6E1ACE8}"/>
                  </a:ext>
                </a:extLst>
              </p:cNvPr>
              <p:cNvSpPr>
                <a:spLocks noGrp="1"/>
              </p:cNvSpPr>
              <p:nvPr>
                <p:ph idx="1"/>
              </p:nvPr>
            </p:nvSpPr>
            <p:spPr>
              <a:xfrm>
                <a:off x="371094" y="2718054"/>
                <a:ext cx="3438906" cy="3207258"/>
              </a:xfrm>
            </p:spPr>
            <p:txBody>
              <a:bodyPr anchor="t">
                <a:normAutofit/>
              </a:bodyPr>
              <a:lstStyle/>
              <a:p>
                <a:pPr marL="0" indent="0">
                  <a:buNone/>
                </a:pPr>
                <a:r>
                  <a:rPr lang="en-US" sz="3600" dirty="0">
                    <a:solidFill>
                      <a:schemeClr val="bg1"/>
                    </a:solidFill>
                  </a:rPr>
                  <a:t>IM= 15</a:t>
                </a:r>
                <a14:m>
                  <m:oMath xmlns:m="http://schemas.openxmlformats.org/officeDocument/2006/math">
                    <m:r>
                      <a:rPr lang="en-US" sz="3600" i="1">
                        <a:solidFill>
                          <a:schemeClr val="bg1"/>
                        </a:solidFill>
                        <a:latin typeface="Cambria Math" panose="02040503050406030204" pitchFamily="18" charset="0"/>
                        <a:ea typeface="Cambria Math" panose="02040503050406030204" pitchFamily="18" charset="0"/>
                      </a:rPr>
                      <m:t>°</m:t>
                    </m:r>
                  </m:oMath>
                </a14:m>
                <a:endParaRPr lang="en-US" sz="3600" dirty="0">
                  <a:solidFill>
                    <a:schemeClr val="bg1"/>
                  </a:solidFill>
                </a:endParaRPr>
              </a:p>
              <a:p>
                <a:pPr marL="0" indent="0">
                  <a:buNone/>
                </a:pPr>
                <a:r>
                  <a:rPr lang="en-US" sz="3600" dirty="0">
                    <a:solidFill>
                      <a:schemeClr val="bg1"/>
                    </a:solidFill>
                  </a:rPr>
                  <a:t>HVA = 20</a:t>
                </a:r>
                <a14:m>
                  <m:oMath xmlns:m="http://schemas.openxmlformats.org/officeDocument/2006/math">
                    <m:r>
                      <a:rPr lang="en-US" sz="3600" i="1">
                        <a:solidFill>
                          <a:schemeClr val="bg1"/>
                        </a:solidFill>
                        <a:latin typeface="Cambria Math" panose="02040503050406030204" pitchFamily="18" charset="0"/>
                        <a:ea typeface="Cambria Math" panose="02040503050406030204" pitchFamily="18" charset="0"/>
                      </a:rPr>
                      <m:t>°</m:t>
                    </m:r>
                  </m:oMath>
                </a14:m>
                <a:endParaRPr lang="en-US" sz="3600" dirty="0">
                  <a:solidFill>
                    <a:schemeClr val="bg1"/>
                  </a:solidFill>
                </a:endParaRPr>
              </a:p>
              <a:p>
                <a:pPr marL="0" indent="0">
                  <a:buNone/>
                </a:pPr>
                <a:r>
                  <a:rPr lang="en-US" sz="3600" dirty="0">
                    <a:solidFill>
                      <a:schemeClr val="bg1"/>
                    </a:solidFill>
                  </a:rPr>
                  <a:t>HIA = 15</a:t>
                </a:r>
                <a14:m>
                  <m:oMath xmlns:m="http://schemas.openxmlformats.org/officeDocument/2006/math">
                    <m:r>
                      <a:rPr lang="en-US" sz="3600" i="1">
                        <a:solidFill>
                          <a:schemeClr val="bg1"/>
                        </a:solidFill>
                        <a:latin typeface="Cambria Math" panose="02040503050406030204" pitchFamily="18" charset="0"/>
                        <a:ea typeface="Cambria Math" panose="02040503050406030204" pitchFamily="18" charset="0"/>
                      </a:rPr>
                      <m:t>°</m:t>
                    </m:r>
                  </m:oMath>
                </a14:m>
                <a:endParaRPr lang="en-US" sz="3600" dirty="0">
                  <a:solidFill>
                    <a:schemeClr val="bg1"/>
                  </a:solidFill>
                </a:endParaRPr>
              </a:p>
            </p:txBody>
          </p:sp>
        </mc:Choice>
        <mc:Fallback xmlns="">
          <p:sp>
            <p:nvSpPr>
              <p:cNvPr id="3" name="Content Placeholder 2">
                <a:extLst>
                  <a:ext uri="{FF2B5EF4-FFF2-40B4-BE49-F238E27FC236}">
                    <a16:creationId xmlns:a16="http://schemas.microsoft.com/office/drawing/2014/main" id="{EE5159E9-FD92-A1F0-76A1-0C87C6E1ACE8}"/>
                  </a:ext>
                </a:extLst>
              </p:cNvPr>
              <p:cNvSpPr>
                <a:spLocks noGrp="1" noRot="1" noChangeAspect="1" noMove="1" noResize="1" noEditPoints="1" noAdjustHandles="1" noChangeArrowheads="1" noChangeShapeType="1" noTextEdit="1"/>
              </p:cNvSpPr>
              <p:nvPr>
                <p:ph idx="1"/>
              </p:nvPr>
            </p:nvSpPr>
            <p:spPr>
              <a:xfrm>
                <a:off x="371094" y="2718054"/>
                <a:ext cx="3438906" cy="3207258"/>
              </a:xfrm>
              <a:blipFill>
                <a:blip r:embed="rId3"/>
                <a:stretch>
                  <a:fillRect l="-5535" t="-4743"/>
                </a:stretch>
              </a:blipFill>
            </p:spPr>
            <p:txBody>
              <a:bodyPr/>
              <a:lstStyle/>
              <a:p>
                <a:r>
                  <a:rPr lang="en-US">
                    <a:noFill/>
                  </a:rPr>
                  <a:t> </a:t>
                </a:r>
              </a:p>
            </p:txBody>
          </p:sp>
        </mc:Fallback>
      </mc:AlternateContent>
    </p:spTree>
    <p:extLst>
      <p:ext uri="{BB962C8B-B14F-4D97-AF65-F5344CB8AC3E}">
        <p14:creationId xmlns:p14="http://schemas.microsoft.com/office/powerpoint/2010/main" val="102356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01FF72-A03B-0C64-F1B1-EAC652C591B7}"/>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0DA61B74-FE43-EB9A-8FF3-DEA455AE5700}"/>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D6622-1768-5BAF-2FBF-A52F4A7CEE54}"/>
              </a:ext>
            </a:extLst>
          </p:cNvPr>
          <p:cNvSpPr>
            <a:spLocks noGrp="1"/>
          </p:cNvSpPr>
          <p:nvPr>
            <p:ph type="ctrTitle"/>
          </p:nvPr>
        </p:nvSpPr>
        <p:spPr>
          <a:xfrm>
            <a:off x="690640" y="1447791"/>
            <a:ext cx="10268713" cy="4136337"/>
          </a:xfrm>
        </p:spPr>
        <p:txBody>
          <a:bodyPr anchor="t">
            <a:normAutofit/>
          </a:bodyPr>
          <a:lstStyle/>
          <a:p>
            <a:r>
              <a:rPr lang="en-US" b="1" dirty="0">
                <a:solidFill>
                  <a:schemeClr val="bg1"/>
                </a:solidFill>
                <a:latin typeface="+mn-lt"/>
              </a:rPr>
              <a:t>What is your procedure of the choice?</a:t>
            </a:r>
          </a:p>
        </p:txBody>
      </p:sp>
      <p:cxnSp>
        <p:nvCxnSpPr>
          <p:cNvPr id="22" name="Straight Connector 2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48883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0B68-81AF-9ED4-B93F-B100F6A6DB45}"/>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58C5AC85-21BD-9716-A42E-F40AE4E61AE0}"/>
              </a:ext>
            </a:extLst>
          </p:cNvPr>
          <p:cNvSpPr>
            <a:spLocks noGrp="1"/>
          </p:cNvSpPr>
          <p:nvPr>
            <p:ph idx="1"/>
          </p:nvPr>
        </p:nvSpPr>
        <p:spPr/>
        <p:txBody>
          <a:bodyPr>
            <a:normAutofit fontScale="92500" lnSpcReduction="20000"/>
          </a:bodyPr>
          <a:lstStyle/>
          <a:p>
            <a:pPr marL="457200" indent="-457200">
              <a:buAutoNum type="arabicPeriod"/>
            </a:pPr>
            <a:r>
              <a:rPr lang="en-US" dirty="0"/>
              <a:t>During a Z-osteotomy of the first metatarsal, what term describes collapse of the dorsal cortex into the plantar medullary canal?</a:t>
            </a:r>
          </a:p>
          <a:p>
            <a:pPr marL="457200" indent="-457200">
              <a:buAutoNum type="arabicPeriod"/>
            </a:pPr>
            <a:r>
              <a:rPr lang="en-US" dirty="0"/>
              <a:t>What structure is commonly used to assess first metatarsal length?</a:t>
            </a:r>
          </a:p>
          <a:p>
            <a:pPr marL="457200" indent="-457200">
              <a:buAutoNum type="arabicPeriod"/>
            </a:pPr>
            <a:r>
              <a:rPr lang="en-US" dirty="0"/>
              <a:t>Which hallux position is least tolerated after a first MTP joint fusion?</a:t>
            </a:r>
          </a:p>
          <a:p>
            <a:pPr marL="457200" indent="-457200">
              <a:buFont typeface="Arial" panose="020B0604020202020204" pitchFamily="34" charset="0"/>
              <a:buAutoNum type="arabicPeriod"/>
            </a:pPr>
            <a:r>
              <a:rPr lang="en-US" dirty="0"/>
              <a:t>What is another name for first metatarsophalangeal joint fusion?</a:t>
            </a:r>
          </a:p>
          <a:p>
            <a:pPr marL="457200" indent="-457200">
              <a:buFont typeface="Arial" panose="020B0604020202020204" pitchFamily="34" charset="0"/>
              <a:buAutoNum type="arabicPeriod"/>
            </a:pPr>
            <a:r>
              <a:rPr lang="en-US" dirty="0"/>
              <a:t>What deformity commonly occurs after removal of both sesamoids?</a:t>
            </a:r>
          </a:p>
          <a:p>
            <a:pPr marL="457200" indent="-457200">
              <a:buFont typeface="Arial" panose="020B0604020202020204" pitchFamily="34" charset="0"/>
              <a:buAutoNum type="arabicPeriod"/>
            </a:pPr>
            <a:r>
              <a:rPr lang="en-US" dirty="0"/>
              <a:t>What is Moberg Procedure?</a:t>
            </a:r>
          </a:p>
          <a:p>
            <a:pPr marL="457200" indent="-457200">
              <a:buAutoNum type="arabicPeriod"/>
            </a:pPr>
            <a:r>
              <a:rPr lang="en-US" dirty="0"/>
              <a:t>AVN of fibular sesamoid?</a:t>
            </a:r>
            <a:br>
              <a:rPr lang="en-US" dirty="0"/>
            </a:b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76163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E4054-A0F9-32B1-6B29-D739C8B90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B806C-BF12-5E51-9E9E-0F686C9E5A82}"/>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2BB4B0F1-17A6-1ED1-9546-5C9E955D6B93}"/>
              </a:ext>
            </a:extLst>
          </p:cNvPr>
          <p:cNvSpPr>
            <a:spLocks noGrp="1"/>
          </p:cNvSpPr>
          <p:nvPr>
            <p:ph idx="1"/>
          </p:nvPr>
        </p:nvSpPr>
        <p:spPr/>
        <p:txBody>
          <a:bodyPr>
            <a:normAutofit fontScale="32500" lnSpcReduction="20000"/>
          </a:bodyPr>
          <a:lstStyle/>
          <a:p>
            <a:pPr marL="0" indent="0">
              <a:buNone/>
            </a:pPr>
            <a:r>
              <a:rPr lang="en-US" sz="6500" dirty="0"/>
              <a:t>11. </a:t>
            </a:r>
            <a:r>
              <a:rPr kumimoji="0" lang="en-US" altLang="en-US" sz="6500" i="0" u="none" strike="noStrike" cap="none" normalizeH="0" baseline="0" dirty="0">
                <a:ln>
                  <a:noFill/>
                </a:ln>
                <a:solidFill>
                  <a:schemeClr val="tx1"/>
                </a:solidFill>
                <a:effectLst/>
              </a:rPr>
              <a:t>Which sesamoid is most commonly displaced?</a:t>
            </a:r>
            <a:endParaRPr lang="en-US" sz="6500" dirty="0"/>
          </a:p>
          <a:p>
            <a:pPr marL="0" indent="0">
              <a:buNone/>
            </a:pPr>
            <a:r>
              <a:rPr lang="en-US" sz="6500" dirty="0"/>
              <a:t>12. </a:t>
            </a:r>
            <a:r>
              <a:rPr kumimoji="0" lang="en-US" altLang="en-US" sz="6500" i="0" u="none" strike="noStrike" cap="none" normalizeH="0" baseline="0" dirty="0">
                <a:ln>
                  <a:noFill/>
                </a:ln>
                <a:solidFill>
                  <a:schemeClr val="tx1"/>
                </a:solidFill>
                <a:effectLst/>
              </a:rPr>
              <a:t>What nerve is commonly irritated in bunion surgery?</a:t>
            </a:r>
            <a:endParaRPr lang="en-US" sz="6500" dirty="0"/>
          </a:p>
          <a:p>
            <a:pPr marL="0" indent="0">
              <a:buNone/>
            </a:pPr>
            <a:r>
              <a:rPr lang="en-US" sz="6500" dirty="0"/>
              <a:t>13. </a:t>
            </a:r>
            <a:r>
              <a:rPr kumimoji="0" lang="en-US" altLang="en-US" sz="6500" i="0" u="none" strike="noStrike" cap="none" normalizeH="0" baseline="0" dirty="0">
                <a:ln>
                  <a:noFill/>
                </a:ln>
                <a:solidFill>
                  <a:schemeClr val="tx1"/>
                </a:solidFill>
                <a:effectLst/>
              </a:rPr>
              <a:t>Which plane is hallux valgus primarily a deformity of?</a:t>
            </a:r>
          </a:p>
          <a:p>
            <a:pPr marL="0" indent="0">
              <a:buNone/>
            </a:pPr>
            <a:r>
              <a:rPr kumimoji="0" lang="en-US" altLang="en-US" sz="6500" i="0" u="none" strike="noStrike" cap="none" normalizeH="0" baseline="0" dirty="0">
                <a:ln>
                  <a:noFill/>
                </a:ln>
                <a:solidFill>
                  <a:schemeClr val="tx1"/>
                </a:solidFill>
                <a:effectLst/>
              </a:rPr>
              <a:t>14. </a:t>
            </a:r>
            <a:r>
              <a:rPr lang="en-US" sz="6500" dirty="0"/>
              <a:t>What is the most common soft-tissue imbalance in bunion deformity?</a:t>
            </a:r>
          </a:p>
          <a:p>
            <a:pPr marL="0" indent="0">
              <a:buNone/>
            </a:pPr>
            <a:r>
              <a:rPr kumimoji="0" lang="en-US" altLang="en-US" sz="6500" i="0" u="none" strike="noStrike" cap="none" normalizeH="0" baseline="0" dirty="0">
                <a:ln>
                  <a:noFill/>
                </a:ln>
                <a:solidFill>
                  <a:schemeClr val="tx1"/>
                </a:solidFill>
                <a:effectLst/>
              </a:rPr>
              <a:t>15. </a:t>
            </a:r>
            <a:r>
              <a:rPr lang="en-US" sz="6500" dirty="0"/>
              <a:t>What deformity occurs if both sesamoids are removed?</a:t>
            </a:r>
          </a:p>
          <a:p>
            <a:pPr marL="0" indent="0">
              <a:buNone/>
            </a:pPr>
            <a:r>
              <a:rPr lang="en-US" sz="6500" dirty="0"/>
              <a:t>16. What sesamoid position grading system is commonly used?</a:t>
            </a:r>
          </a:p>
          <a:p>
            <a:pPr marL="0" indent="0">
              <a:buNone/>
            </a:pPr>
            <a:r>
              <a:rPr kumimoji="0" lang="en-US" altLang="en-US" sz="6500" i="0" u="none" strike="noStrike" cap="none" normalizeH="0" baseline="0" dirty="0">
                <a:ln>
                  <a:noFill/>
                </a:ln>
                <a:solidFill>
                  <a:schemeClr val="tx1"/>
                </a:solidFill>
                <a:effectLst/>
              </a:rPr>
              <a:t>17. </a:t>
            </a:r>
            <a:r>
              <a:rPr lang="en-US" sz="6500" dirty="0"/>
              <a:t>What is the most common complication of bunion surgery? </a:t>
            </a:r>
            <a:br>
              <a:rPr lang="en-US" sz="6500" dirty="0"/>
            </a:br>
            <a:endParaRPr kumimoji="0" lang="en-US" altLang="en-US" sz="6500" b="0" i="0" u="none" strike="noStrike" cap="none" normalizeH="0" baseline="0" dirty="0">
              <a:ln>
                <a:noFill/>
              </a:ln>
              <a:solidFill>
                <a:schemeClr val="tx1"/>
              </a:solidFill>
              <a:effectLst/>
            </a:endParaRPr>
          </a:p>
          <a:p>
            <a:pPr marL="0" indent="0">
              <a:buNone/>
            </a:pPr>
            <a:endParaRPr lang="en-US" sz="2900" dirty="0"/>
          </a:p>
          <a:p>
            <a:pPr marL="0" indent="0">
              <a:buNone/>
            </a:pPr>
            <a:br>
              <a:rPr lang="en-US" dirty="0"/>
            </a:br>
            <a:br>
              <a:rPr lang="en-US" dirty="0"/>
            </a:br>
            <a:endParaRPr lang="en-US" dirty="0"/>
          </a:p>
          <a:p>
            <a:pPr marL="0" indent="0">
              <a:buNone/>
            </a:pPr>
            <a:br>
              <a:rPr lang="en-US" dirty="0"/>
            </a:br>
            <a:br>
              <a:rPr lang="en-US" dirty="0"/>
            </a:br>
            <a:br>
              <a:rPr lang="en-US" dirty="0"/>
            </a:br>
            <a:br>
              <a:rPr lang="en-US" dirty="0"/>
            </a:br>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54732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AC358A-383D-7BBA-47D4-72775F6B3BAF}"/>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A90231B-8309-A55A-E43D-D68E1D2EEF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CC2202-C10E-3AED-18E3-0BDE62CD2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2944998-27F5-0D2F-7E1F-2342C2609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25B61D3-734F-286C-4556-E47212E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16C95-CF9E-1877-BF01-EA65A58D63BF}"/>
              </a:ext>
            </a:extLst>
          </p:cNvPr>
          <p:cNvSpPr>
            <a:spLocks noGrp="1"/>
          </p:cNvSpPr>
          <p:nvPr>
            <p:ph type="title"/>
          </p:nvPr>
        </p:nvSpPr>
        <p:spPr>
          <a:xfrm>
            <a:off x="125184" y="860616"/>
            <a:ext cx="6369511" cy="1052406"/>
          </a:xfrm>
        </p:spPr>
        <p:txBody>
          <a:bodyPr vert="horz" lIns="91440" tIns="45720" rIns="91440" bIns="45720" rtlCol="0" anchor="t">
            <a:normAutofit fontScale="90000"/>
          </a:bodyPr>
          <a:lstStyle/>
          <a:p>
            <a:r>
              <a:rPr lang="en-US" dirty="0">
                <a:latin typeface="+mn-lt"/>
              </a:rPr>
              <a:t>Describe the Clinical Image</a:t>
            </a:r>
            <a:br>
              <a:rPr lang="en-US" dirty="0">
                <a:latin typeface="+mn-lt"/>
              </a:rPr>
            </a:br>
            <a:br>
              <a:rPr lang="en-US" dirty="0">
                <a:latin typeface="+mn-lt"/>
              </a:rPr>
            </a:br>
            <a:r>
              <a:rPr lang="en-US" sz="2200" dirty="0">
                <a:solidFill>
                  <a:srgbClr val="FF0000"/>
                </a:solidFill>
                <a:latin typeface="+mn-lt"/>
              </a:rPr>
              <a:t>This clinical image demonstrates a severe forefoot deformity characterized by a prominent medial eminence at the first metatarsophalangeal joint consistent with advanced hallux valgus, with marked lateral deviation and rotation of the great toe, crowding of the lesser toes, and associated hammering/clawing deformities, resulting in a widened forefoot, altered toe alignment, and skin changes suggestive of chronic pressure and long-standing biomechanical imbalance.</a:t>
            </a:r>
            <a:br>
              <a:rPr lang="en-US" sz="2200" dirty="0">
                <a:solidFill>
                  <a:srgbClr val="FF0000"/>
                </a:solidFill>
                <a:latin typeface="+mn-lt"/>
              </a:rPr>
            </a:br>
            <a:br>
              <a:rPr lang="en-US" sz="2200" dirty="0">
                <a:solidFill>
                  <a:srgbClr val="FF0000"/>
                </a:solidFill>
                <a:latin typeface="+mn-lt"/>
              </a:rPr>
            </a:br>
            <a:endParaRPr lang="en-US" sz="2200" dirty="0">
              <a:solidFill>
                <a:srgbClr val="FF0000"/>
              </a:solidFill>
              <a:latin typeface="+mn-lt"/>
            </a:endParaRPr>
          </a:p>
        </p:txBody>
      </p:sp>
      <p:cxnSp>
        <p:nvCxnSpPr>
          <p:cNvPr id="17" name="Straight Connector 16">
            <a:extLst>
              <a:ext uri="{FF2B5EF4-FFF2-40B4-BE49-F238E27FC236}">
                <a16:creationId xmlns:a16="http://schemas.microsoft.com/office/drawing/2014/main" id="{B7A877A6-0315-04DA-05B8-0AC70EAA57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Heath Taylor Consultant Orthopaedic Surgeon - Bunions">
            <a:extLst>
              <a:ext uri="{FF2B5EF4-FFF2-40B4-BE49-F238E27FC236}">
                <a16:creationId xmlns:a16="http://schemas.microsoft.com/office/drawing/2014/main" id="{C3273518-308B-AF0F-AD3E-9D2D3786E6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7041" r="-10291" b="15317"/>
          <a:stretch>
            <a:fillRect/>
          </a:stretch>
        </p:blipFill>
        <p:spPr bwMode="auto">
          <a:xfrm>
            <a:off x="6494695"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15856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606DC-02EA-596D-2BD3-80B78145D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1685D-8FC2-4BC4-CE62-83F3A860B10D}"/>
              </a:ext>
            </a:extLst>
          </p:cNvPr>
          <p:cNvSpPr>
            <a:spLocks noGrp="1"/>
          </p:cNvSpPr>
          <p:nvPr>
            <p:ph type="title"/>
          </p:nvPr>
        </p:nvSpPr>
        <p:spPr>
          <a:xfrm>
            <a:off x="7317499" y="24714"/>
            <a:ext cx="4210378" cy="1307592"/>
          </a:xfrm>
        </p:spPr>
        <p:txBody>
          <a:bodyPr/>
          <a:lstStyle/>
          <a:p>
            <a:r>
              <a:rPr lang="en-US" dirty="0">
                <a:latin typeface="+mn-lt"/>
              </a:rPr>
              <a:t>Read Images</a:t>
            </a:r>
          </a:p>
        </p:txBody>
      </p:sp>
      <p:sp>
        <p:nvSpPr>
          <p:cNvPr id="6" name="TextBox 5">
            <a:extLst>
              <a:ext uri="{FF2B5EF4-FFF2-40B4-BE49-F238E27FC236}">
                <a16:creationId xmlns:a16="http://schemas.microsoft.com/office/drawing/2014/main" id="{C82BA1A4-02B5-C309-2B27-CF16200DD70B}"/>
              </a:ext>
            </a:extLst>
          </p:cNvPr>
          <p:cNvSpPr txBox="1"/>
          <p:nvPr/>
        </p:nvSpPr>
        <p:spPr>
          <a:xfrm flipH="1">
            <a:off x="3893821" y="1266092"/>
            <a:ext cx="453683" cy="1015663"/>
          </a:xfrm>
          <a:prstGeom prst="rect">
            <a:avLst/>
          </a:prstGeom>
          <a:noFill/>
        </p:spPr>
        <p:txBody>
          <a:bodyPr wrap="square" rtlCol="0">
            <a:spAutoFit/>
          </a:bodyPr>
          <a:lstStyle/>
          <a:p>
            <a:r>
              <a:rPr lang="en-US" sz="6000" b="1" dirty="0">
                <a:solidFill>
                  <a:schemeClr val="bg1"/>
                </a:solidFill>
              </a:rPr>
              <a:t>L</a:t>
            </a:r>
          </a:p>
        </p:txBody>
      </p:sp>
      <p:pic>
        <p:nvPicPr>
          <p:cNvPr id="4100" name="Picture 4">
            <a:extLst>
              <a:ext uri="{FF2B5EF4-FFF2-40B4-BE49-F238E27FC236}">
                <a16:creationId xmlns:a16="http://schemas.microsoft.com/office/drawing/2014/main" id="{090B6B26-A215-1559-3471-29CD1B6F3F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05"/>
          <a:stretch>
            <a:fillRect/>
          </a:stretch>
        </p:blipFill>
        <p:spPr bwMode="auto">
          <a:xfrm>
            <a:off x="6497727" y="1307592"/>
            <a:ext cx="5950478" cy="35046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igh-resolution enhanced lateral X-ray of right foot with severe bunion.">
            <a:extLst>
              <a:ext uri="{FF2B5EF4-FFF2-40B4-BE49-F238E27FC236}">
                <a16:creationId xmlns:a16="http://schemas.microsoft.com/office/drawing/2014/main" id="{BF5E177A-FF71-D02D-A563-79DF86A76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527733" y="0"/>
            <a:ext cx="3268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9B9437-EDC9-6F71-B472-2D4A8479AD61}"/>
              </a:ext>
            </a:extLst>
          </p:cNvPr>
          <p:cNvSpPr txBox="1"/>
          <p:nvPr/>
        </p:nvSpPr>
        <p:spPr>
          <a:xfrm>
            <a:off x="6497727" y="1696980"/>
            <a:ext cx="1154360" cy="584775"/>
          </a:xfrm>
          <a:prstGeom prst="rect">
            <a:avLst/>
          </a:prstGeom>
          <a:noFill/>
        </p:spPr>
        <p:txBody>
          <a:bodyPr wrap="square" rtlCol="0">
            <a:spAutoFit/>
          </a:bodyPr>
          <a:lstStyle/>
          <a:p>
            <a:r>
              <a:rPr lang="en-US" sz="3200" b="1" dirty="0">
                <a:solidFill>
                  <a:schemeClr val="bg1"/>
                </a:solidFill>
              </a:rPr>
              <a:t>R</a:t>
            </a:r>
          </a:p>
        </p:txBody>
      </p:sp>
      <p:sp>
        <p:nvSpPr>
          <p:cNvPr id="8" name="Rectangle 7">
            <a:extLst>
              <a:ext uri="{FF2B5EF4-FFF2-40B4-BE49-F238E27FC236}">
                <a16:creationId xmlns:a16="http://schemas.microsoft.com/office/drawing/2014/main" id="{C39E3ACF-0D65-80FE-C84C-8573197250CB}"/>
              </a:ext>
            </a:extLst>
          </p:cNvPr>
          <p:cNvSpPr/>
          <p:nvPr/>
        </p:nvSpPr>
        <p:spPr>
          <a:xfrm>
            <a:off x="6553170" y="1696980"/>
            <a:ext cx="3144099" cy="1029381"/>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F52589-2E7F-D3AA-3F48-9A6886115703}"/>
              </a:ext>
            </a:extLst>
          </p:cNvPr>
          <p:cNvSpPr txBox="1"/>
          <p:nvPr/>
        </p:nvSpPr>
        <p:spPr>
          <a:xfrm>
            <a:off x="0" y="325910"/>
            <a:ext cx="3508376" cy="5909310"/>
          </a:xfrm>
          <a:prstGeom prst="rect">
            <a:avLst/>
          </a:prstGeom>
          <a:noFill/>
        </p:spPr>
        <p:txBody>
          <a:bodyPr wrap="square" rtlCol="0">
            <a:spAutoFit/>
          </a:bodyPr>
          <a:lstStyle/>
          <a:p>
            <a:r>
              <a:rPr lang="en-US" dirty="0">
                <a:solidFill>
                  <a:srgbClr val="FF0000"/>
                </a:solidFill>
              </a:rPr>
              <a:t>On the AP radiograph, the findings are consistent with </a:t>
            </a:r>
            <a:r>
              <a:rPr lang="en-US" b="1" dirty="0">
                <a:solidFill>
                  <a:srgbClr val="FF0000"/>
                </a:solidFill>
              </a:rPr>
              <a:t>severe hallux valgus</a:t>
            </a:r>
            <a:r>
              <a:rPr lang="en-US" dirty="0">
                <a:solidFill>
                  <a:srgbClr val="FF0000"/>
                </a:solidFill>
              </a:rPr>
              <a:t>. The </a:t>
            </a:r>
            <a:r>
              <a:rPr lang="en-US" b="1" dirty="0">
                <a:solidFill>
                  <a:srgbClr val="FF0000"/>
                </a:solidFill>
              </a:rPr>
              <a:t>hallux valgus angle (HVA)</a:t>
            </a:r>
            <a:r>
              <a:rPr lang="en-US" dirty="0">
                <a:solidFill>
                  <a:srgbClr val="FF0000"/>
                </a:solidFill>
              </a:rPr>
              <a:t> is markedly increased, estimated </a:t>
            </a:r>
            <a:r>
              <a:rPr lang="en-US" b="1" dirty="0">
                <a:solidFill>
                  <a:srgbClr val="FF0000"/>
                </a:solidFill>
              </a:rPr>
              <a:t>&gt;40°</a:t>
            </a:r>
            <a:r>
              <a:rPr lang="en-US" dirty="0">
                <a:solidFill>
                  <a:srgbClr val="FF0000"/>
                </a:solidFill>
              </a:rPr>
              <a:t>, and the </a:t>
            </a:r>
            <a:r>
              <a:rPr lang="en-US" b="1" dirty="0">
                <a:solidFill>
                  <a:srgbClr val="FF0000"/>
                </a:solidFill>
              </a:rPr>
              <a:t>intermetatarsal angle (IMA 1–2)</a:t>
            </a:r>
            <a:r>
              <a:rPr lang="en-US" dirty="0">
                <a:solidFill>
                  <a:srgbClr val="FF0000"/>
                </a:solidFill>
              </a:rPr>
              <a:t> is significantly widened, </a:t>
            </a:r>
          </a:p>
          <a:p>
            <a:r>
              <a:rPr lang="en-US" dirty="0">
                <a:solidFill>
                  <a:srgbClr val="FF0000"/>
                </a:solidFill>
              </a:rPr>
              <a:t>approximately </a:t>
            </a:r>
            <a:r>
              <a:rPr lang="en-US" b="1" dirty="0">
                <a:solidFill>
                  <a:srgbClr val="FF0000"/>
                </a:solidFill>
              </a:rPr>
              <a:t>&gt;15–18°</a:t>
            </a:r>
            <a:r>
              <a:rPr lang="en-US" dirty="0">
                <a:solidFill>
                  <a:srgbClr val="FF0000"/>
                </a:solidFill>
              </a:rPr>
              <a:t>, indicating pathologic first-ray deviation. There is lateral subluxation of the proximal phalanx on the first metatarsal head with medial eminence formation and sesamoid displacement. </a:t>
            </a:r>
          </a:p>
          <a:p>
            <a:r>
              <a:rPr lang="en-US" dirty="0">
                <a:solidFill>
                  <a:srgbClr val="FF0000"/>
                </a:solidFill>
              </a:rPr>
              <a:t>The lateral view demonstrates </a:t>
            </a:r>
            <a:r>
              <a:rPr lang="en-US" b="1" dirty="0">
                <a:solidFill>
                  <a:srgbClr val="FF0000"/>
                </a:solidFill>
              </a:rPr>
              <a:t>decreased calcaneal pitch and reduced </a:t>
            </a:r>
            <a:r>
              <a:rPr lang="en-US" b="1" dirty="0" err="1">
                <a:solidFill>
                  <a:srgbClr val="FF0000"/>
                </a:solidFill>
              </a:rPr>
              <a:t>talo</a:t>
            </a:r>
            <a:r>
              <a:rPr lang="en-US" b="1" dirty="0">
                <a:solidFill>
                  <a:srgbClr val="FF0000"/>
                </a:solidFill>
              </a:rPr>
              <a:t>–first metatarsal angle</a:t>
            </a:r>
            <a:r>
              <a:rPr lang="en-US" dirty="0">
                <a:solidFill>
                  <a:srgbClr val="FF0000"/>
                </a:solidFill>
              </a:rPr>
              <a:t>, consistent with </a:t>
            </a:r>
            <a:r>
              <a:rPr lang="en-US" b="1" dirty="0">
                <a:solidFill>
                  <a:srgbClr val="FF0000"/>
                </a:solidFill>
              </a:rPr>
              <a:t>pes planus</a:t>
            </a:r>
            <a:r>
              <a:rPr lang="en-US" dirty="0">
                <a:solidFill>
                  <a:srgbClr val="FF0000"/>
                </a:solidFill>
              </a:rPr>
              <a:t>, with no acute fracture identified.</a:t>
            </a:r>
          </a:p>
          <a:p>
            <a:endParaRPr lang="en-US" dirty="0">
              <a:solidFill>
                <a:srgbClr val="FF0000"/>
              </a:solidFill>
            </a:endParaRPr>
          </a:p>
        </p:txBody>
      </p:sp>
    </p:spTree>
    <p:extLst>
      <p:ext uri="{BB962C8B-B14F-4D97-AF65-F5344CB8AC3E}">
        <p14:creationId xmlns:p14="http://schemas.microsoft.com/office/powerpoint/2010/main" val="221997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2EEA-E1ED-4F0A-D903-23DAAD26C18B}"/>
              </a:ext>
            </a:extLst>
          </p:cNvPr>
          <p:cNvSpPr>
            <a:spLocks noGrp="1"/>
          </p:cNvSpPr>
          <p:nvPr>
            <p:ph type="title"/>
          </p:nvPr>
        </p:nvSpPr>
        <p:spPr/>
        <p:txBody>
          <a:bodyPr/>
          <a:lstStyle/>
          <a:p>
            <a:r>
              <a:rPr lang="en-US" dirty="0">
                <a:latin typeface="Calisto MT" panose="02040603050505030304" pitchFamily="18" charset="77"/>
              </a:rPr>
              <a:t>HPI</a:t>
            </a:r>
          </a:p>
        </p:txBody>
      </p:sp>
      <p:sp>
        <p:nvSpPr>
          <p:cNvPr id="3" name="Content Placeholder 2">
            <a:extLst>
              <a:ext uri="{FF2B5EF4-FFF2-40B4-BE49-F238E27FC236}">
                <a16:creationId xmlns:a16="http://schemas.microsoft.com/office/drawing/2014/main" id="{E7A07BA7-51FB-0372-9611-D75F309A27DE}"/>
              </a:ext>
            </a:extLst>
          </p:cNvPr>
          <p:cNvSpPr>
            <a:spLocks noGrp="1"/>
          </p:cNvSpPr>
          <p:nvPr>
            <p:ph idx="1"/>
          </p:nvPr>
        </p:nvSpPr>
        <p:spPr/>
        <p:txBody>
          <a:bodyPr/>
          <a:lstStyle/>
          <a:p>
            <a:pPr marL="0" indent="0">
              <a:buNone/>
            </a:pPr>
            <a:r>
              <a:rPr lang="en-US" dirty="0">
                <a:latin typeface="Calisto MT" panose="02040603050505030304" pitchFamily="18" charset="77"/>
              </a:rPr>
              <a:t>A 59-year-old female with a history of smoking who presents with right foot bunion pain. She reports a sharp pain over the medial aspect of the right forefoot, which is significantly worsened when wearing high-heeled or narrow shoes. The pain has progressively increased over time and improves with shoe removal and rest. She denies recent trauma, numbness, or open skin changes.</a:t>
            </a:r>
          </a:p>
          <a:p>
            <a:endParaRPr lang="en-US" dirty="0"/>
          </a:p>
        </p:txBody>
      </p:sp>
    </p:spTree>
    <p:extLst>
      <p:ext uri="{BB962C8B-B14F-4D97-AF65-F5344CB8AC3E}">
        <p14:creationId xmlns:p14="http://schemas.microsoft.com/office/powerpoint/2010/main" val="1513920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45F039-C57D-C0DA-DA8B-D3131A5B567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B3726C-656C-93B4-56D4-C47ADC503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09678E85-6DBD-16F1-4F86-A90BEEE2CD94}"/>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2A403C57-1BF2-E02F-7761-2ADC6DDCB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341E24-0C85-38A5-6029-EDCADB1A9C3D}"/>
              </a:ext>
            </a:extLst>
          </p:cNvPr>
          <p:cNvSpPr>
            <a:spLocks noGrp="1"/>
          </p:cNvSpPr>
          <p:nvPr>
            <p:ph type="ctrTitle"/>
          </p:nvPr>
        </p:nvSpPr>
        <p:spPr>
          <a:xfrm>
            <a:off x="690640" y="1447791"/>
            <a:ext cx="10268713" cy="4136337"/>
          </a:xfrm>
        </p:spPr>
        <p:txBody>
          <a:bodyPr anchor="t">
            <a:normAutofit/>
          </a:bodyPr>
          <a:lstStyle/>
          <a:p>
            <a:r>
              <a:rPr lang="en-US" b="1" dirty="0">
                <a:solidFill>
                  <a:schemeClr val="bg1"/>
                </a:solidFill>
                <a:latin typeface="+mn-lt"/>
              </a:rPr>
              <a:t>What is your procedure of the choice? </a:t>
            </a:r>
            <a:r>
              <a:rPr lang="en-US" b="1" dirty="0">
                <a:solidFill>
                  <a:srgbClr val="FF0000"/>
                </a:solidFill>
              </a:rPr>
              <a:t>Chevron/Austin bunionectomy</a:t>
            </a:r>
            <a:endParaRPr lang="en-US" b="1" dirty="0">
              <a:solidFill>
                <a:srgbClr val="FF0000"/>
              </a:solidFill>
              <a:latin typeface="+mn-lt"/>
            </a:endParaRPr>
          </a:p>
        </p:txBody>
      </p:sp>
      <p:cxnSp>
        <p:nvCxnSpPr>
          <p:cNvPr id="22" name="Straight Connector 21">
            <a:extLst>
              <a:ext uri="{FF2B5EF4-FFF2-40B4-BE49-F238E27FC236}">
                <a16:creationId xmlns:a16="http://schemas.microsoft.com/office/drawing/2014/main" id="{0ED298F7-CB1B-5E15-7506-C39391745A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9579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0DA8-4D7A-87B7-F024-EE05D512A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7DFA2-4814-B308-88AF-A5CF3278AE0C}"/>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7D56EEBD-CDB5-735A-94BE-6D5D7BB84EE4}"/>
              </a:ext>
            </a:extLst>
          </p:cNvPr>
          <p:cNvSpPr>
            <a:spLocks noGrp="1"/>
          </p:cNvSpPr>
          <p:nvPr>
            <p:ph idx="1"/>
          </p:nvPr>
        </p:nvSpPr>
        <p:spPr/>
        <p:txBody>
          <a:bodyPr>
            <a:normAutofit fontScale="70000" lnSpcReduction="20000"/>
          </a:bodyPr>
          <a:lstStyle/>
          <a:p>
            <a:pPr marL="457200" indent="-457200">
              <a:buAutoNum type="arabicPeriod"/>
            </a:pPr>
            <a:r>
              <a:rPr lang="en-US" dirty="0"/>
              <a:t>During a Z-osteotomy of the first metatarsal, what term describes collapse of the dorsal cortex into the plantar medullary canal? </a:t>
            </a:r>
            <a:r>
              <a:rPr lang="en-US" dirty="0">
                <a:solidFill>
                  <a:srgbClr val="FF0000"/>
                </a:solidFill>
              </a:rPr>
              <a:t>Troughing</a:t>
            </a:r>
          </a:p>
          <a:p>
            <a:pPr marL="457200" indent="-457200">
              <a:buAutoNum type="arabicPeriod"/>
            </a:pPr>
            <a:r>
              <a:rPr lang="en-US" dirty="0"/>
              <a:t>What are the indications for Lapidus? </a:t>
            </a:r>
            <a:r>
              <a:rPr lang="en-US" dirty="0">
                <a:solidFill>
                  <a:srgbClr val="FF0000"/>
                </a:solidFill>
              </a:rPr>
              <a:t>Hypermobile first ray, Large IM angle and degenerative changes of midfoot</a:t>
            </a:r>
          </a:p>
          <a:p>
            <a:pPr marL="457200" indent="-457200">
              <a:buAutoNum type="arabicPeriod"/>
            </a:pPr>
            <a:r>
              <a:rPr lang="en-US" dirty="0"/>
              <a:t>Which hallux position is least tolerated after a first MTP joint fusion? </a:t>
            </a:r>
            <a:r>
              <a:rPr lang="en-US" dirty="0">
                <a:solidFill>
                  <a:srgbClr val="FF0000"/>
                </a:solidFill>
              </a:rPr>
              <a:t>Dorsiflexion</a:t>
            </a:r>
          </a:p>
          <a:p>
            <a:pPr marL="457200" indent="-457200">
              <a:buAutoNum type="arabicPeriod"/>
            </a:pPr>
            <a:r>
              <a:rPr lang="en-US" dirty="0"/>
              <a:t>What is another name for first metatarsophalangeal joint fusion?  </a:t>
            </a:r>
            <a:r>
              <a:rPr lang="en-US" dirty="0">
                <a:solidFill>
                  <a:srgbClr val="FF0000"/>
                </a:solidFill>
              </a:rPr>
              <a:t>McKeever</a:t>
            </a:r>
          </a:p>
          <a:p>
            <a:pPr marL="457200" indent="-457200">
              <a:buAutoNum type="arabicPeriod"/>
            </a:pPr>
            <a:r>
              <a:rPr lang="en-US" dirty="0"/>
              <a:t>What deformity commonly occurs after removal of both sesamoids? </a:t>
            </a:r>
            <a:r>
              <a:rPr lang="en-US" dirty="0">
                <a:solidFill>
                  <a:srgbClr val="FF0000"/>
                </a:solidFill>
              </a:rPr>
              <a:t>Cock up- Hallux</a:t>
            </a:r>
          </a:p>
          <a:p>
            <a:pPr marL="457200" indent="-457200">
              <a:buAutoNum type="arabicPeriod"/>
            </a:pPr>
            <a:r>
              <a:rPr lang="en-US" dirty="0"/>
              <a:t>What is Moberg Procedure? </a:t>
            </a:r>
            <a:r>
              <a:rPr lang="en-US" dirty="0">
                <a:solidFill>
                  <a:srgbClr val="FF0000"/>
                </a:solidFill>
              </a:rPr>
              <a:t>It is a dorsal closing-wedge osteotomy of the proximal phalanx of the hallux performed to increase first metatarsophalangeal joint dorsiflexion, most commonly for hallux rigidus.</a:t>
            </a:r>
          </a:p>
          <a:p>
            <a:pPr marL="457200" indent="-457200">
              <a:buAutoNum type="arabicPeriod"/>
            </a:pPr>
            <a:r>
              <a:rPr lang="en-US" dirty="0"/>
              <a:t>AVN of fibular sesamoid? </a:t>
            </a:r>
            <a:r>
              <a:rPr lang="en-US" dirty="0">
                <a:solidFill>
                  <a:srgbClr val="FF0000"/>
                </a:solidFill>
              </a:rPr>
              <a:t>Treves disease</a:t>
            </a: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417281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FE7CE-9567-7F43-2DA1-F0144DE3A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B121D-45EF-3DF9-9D1B-A7B0F5F58A56}"/>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6931602F-91C0-0125-794F-8F9847FE3432}"/>
              </a:ext>
            </a:extLst>
          </p:cNvPr>
          <p:cNvSpPr>
            <a:spLocks noGrp="1"/>
          </p:cNvSpPr>
          <p:nvPr>
            <p:ph idx="1"/>
          </p:nvPr>
        </p:nvSpPr>
        <p:spPr/>
        <p:txBody>
          <a:bodyPr>
            <a:normAutofit fontScale="40000" lnSpcReduction="20000"/>
          </a:bodyPr>
          <a:lstStyle/>
          <a:p>
            <a:pPr marL="0" indent="0">
              <a:buNone/>
            </a:pPr>
            <a:r>
              <a:rPr lang="en-US" sz="4700" dirty="0"/>
              <a:t>11. </a:t>
            </a:r>
            <a:r>
              <a:rPr kumimoji="0" lang="en-US" altLang="en-US" sz="4700" i="0" u="none" strike="noStrike" cap="none" normalizeH="0" baseline="0" dirty="0">
                <a:ln>
                  <a:noFill/>
                </a:ln>
                <a:solidFill>
                  <a:schemeClr val="tx1"/>
                </a:solidFill>
                <a:effectLst/>
              </a:rPr>
              <a:t>Which sesamoid is most commonly displaced? </a:t>
            </a:r>
            <a:r>
              <a:rPr kumimoji="0" lang="en-US" altLang="en-US" sz="4700" i="0" u="none" strike="noStrike" cap="none" normalizeH="0" baseline="0" dirty="0">
                <a:ln>
                  <a:noFill/>
                </a:ln>
                <a:solidFill>
                  <a:srgbClr val="FF0000"/>
                </a:solidFill>
                <a:effectLst/>
              </a:rPr>
              <a:t>Tibial Sesamoid</a:t>
            </a:r>
            <a:endParaRPr lang="en-US" sz="4700" dirty="0">
              <a:solidFill>
                <a:srgbClr val="FF0000"/>
              </a:solidFill>
            </a:endParaRPr>
          </a:p>
          <a:p>
            <a:pPr marL="0" indent="0">
              <a:buNone/>
            </a:pPr>
            <a:r>
              <a:rPr lang="en-US" sz="4700" dirty="0"/>
              <a:t>12. </a:t>
            </a:r>
            <a:r>
              <a:rPr kumimoji="0" lang="en-US" altLang="en-US" sz="4700" i="0" u="none" strike="noStrike" cap="none" normalizeH="0" baseline="0" dirty="0">
                <a:ln>
                  <a:noFill/>
                </a:ln>
                <a:solidFill>
                  <a:schemeClr val="tx1"/>
                </a:solidFill>
                <a:effectLst/>
              </a:rPr>
              <a:t>What nerve is commonly irritated in bunion surgery? </a:t>
            </a:r>
            <a:r>
              <a:rPr kumimoji="0" lang="en-US" altLang="en-US" sz="4700" i="0" u="none" strike="noStrike" cap="none" normalizeH="0" baseline="0" dirty="0">
                <a:ln>
                  <a:noFill/>
                </a:ln>
                <a:solidFill>
                  <a:srgbClr val="FF0000"/>
                </a:solidFill>
                <a:effectLst/>
              </a:rPr>
              <a:t>Dorsal Medial Cutaneous Nerve</a:t>
            </a:r>
            <a:endParaRPr lang="en-US" sz="4700" dirty="0">
              <a:solidFill>
                <a:srgbClr val="FF0000"/>
              </a:solidFill>
            </a:endParaRPr>
          </a:p>
          <a:p>
            <a:pPr marL="0" indent="0">
              <a:buNone/>
            </a:pPr>
            <a:r>
              <a:rPr lang="en-US" sz="4700" dirty="0"/>
              <a:t>13. </a:t>
            </a:r>
            <a:r>
              <a:rPr kumimoji="0" lang="en-US" altLang="en-US" sz="4700" i="0" u="none" strike="noStrike" cap="none" normalizeH="0" baseline="0" dirty="0">
                <a:ln>
                  <a:noFill/>
                </a:ln>
                <a:solidFill>
                  <a:schemeClr val="tx1"/>
                </a:solidFill>
                <a:effectLst/>
              </a:rPr>
              <a:t>Which plane is hallux valgus primarily a deformity of? </a:t>
            </a:r>
            <a:r>
              <a:rPr kumimoji="0" lang="en-US" altLang="en-US" sz="4700" i="0" u="none" strike="noStrike" cap="none" normalizeH="0" baseline="0" dirty="0">
                <a:ln>
                  <a:noFill/>
                </a:ln>
                <a:solidFill>
                  <a:srgbClr val="FF0000"/>
                </a:solidFill>
                <a:effectLst/>
              </a:rPr>
              <a:t>Transverse Plane</a:t>
            </a:r>
          </a:p>
          <a:p>
            <a:pPr marL="0" indent="0">
              <a:buNone/>
            </a:pPr>
            <a:r>
              <a:rPr kumimoji="0" lang="en-US" altLang="en-US" sz="4700" i="0" u="none" strike="noStrike" cap="none" normalizeH="0" baseline="0" dirty="0">
                <a:ln>
                  <a:noFill/>
                </a:ln>
                <a:solidFill>
                  <a:schemeClr val="tx1"/>
                </a:solidFill>
                <a:effectLst/>
              </a:rPr>
              <a:t>14. </a:t>
            </a:r>
            <a:r>
              <a:rPr lang="en-US" sz="4700" dirty="0"/>
              <a:t>What is the most common soft-tissue imbalance in bunion deformity? </a:t>
            </a:r>
            <a:r>
              <a:rPr lang="en-US" sz="4700" dirty="0">
                <a:solidFill>
                  <a:srgbClr val="FF0000"/>
                </a:solidFill>
              </a:rPr>
              <a:t>Lateral Capsule/ adductor hallucis contracture</a:t>
            </a:r>
          </a:p>
          <a:p>
            <a:pPr marL="0" indent="0">
              <a:buNone/>
            </a:pPr>
            <a:r>
              <a:rPr kumimoji="0" lang="en-US" altLang="en-US" sz="4700" i="0" u="none" strike="noStrike" cap="none" normalizeH="0" baseline="0" dirty="0">
                <a:ln>
                  <a:noFill/>
                </a:ln>
                <a:solidFill>
                  <a:schemeClr val="tx1"/>
                </a:solidFill>
                <a:effectLst/>
              </a:rPr>
              <a:t>15. </a:t>
            </a:r>
            <a:r>
              <a:rPr lang="en-US" sz="4700" dirty="0"/>
              <a:t>What deformity occurs if both sesamoids are removed? </a:t>
            </a:r>
            <a:r>
              <a:rPr lang="en-US" sz="4700" dirty="0">
                <a:solidFill>
                  <a:srgbClr val="FF0000"/>
                </a:solidFill>
              </a:rPr>
              <a:t>Hallux Varus</a:t>
            </a:r>
          </a:p>
          <a:p>
            <a:pPr marL="0" indent="0">
              <a:buNone/>
            </a:pPr>
            <a:r>
              <a:rPr lang="en-US" sz="4700" dirty="0"/>
              <a:t>16. What sesamoid position grading system is commonly used? </a:t>
            </a:r>
            <a:r>
              <a:rPr lang="en-US" sz="4700" dirty="0">
                <a:solidFill>
                  <a:srgbClr val="FF0000"/>
                </a:solidFill>
              </a:rPr>
              <a:t>Hardy- Clapham Classification</a:t>
            </a:r>
          </a:p>
          <a:p>
            <a:pPr marL="0" indent="0">
              <a:buNone/>
            </a:pPr>
            <a:r>
              <a:rPr kumimoji="0" lang="en-US" altLang="en-US" sz="4700" i="0" u="none" strike="noStrike" cap="none" normalizeH="0" baseline="0" dirty="0">
                <a:ln>
                  <a:noFill/>
                </a:ln>
                <a:solidFill>
                  <a:schemeClr val="tx1"/>
                </a:solidFill>
                <a:effectLst/>
              </a:rPr>
              <a:t>17. </a:t>
            </a:r>
            <a:r>
              <a:rPr lang="en-US" sz="4700" dirty="0"/>
              <a:t>What is the most common complication of bunion surgery? </a:t>
            </a:r>
            <a:r>
              <a:rPr lang="en-US" sz="4700" dirty="0">
                <a:solidFill>
                  <a:srgbClr val="FF0000"/>
                </a:solidFill>
              </a:rPr>
              <a:t>Recurrence</a:t>
            </a:r>
            <a:br>
              <a:rPr lang="en-US" sz="4700" dirty="0"/>
            </a:br>
            <a:endParaRPr kumimoji="0" lang="en-US" altLang="en-US" sz="4700" b="0" i="0" u="none" strike="noStrike" cap="none" normalizeH="0" baseline="0" dirty="0">
              <a:ln>
                <a:noFill/>
              </a:ln>
              <a:solidFill>
                <a:schemeClr val="tx1"/>
              </a:solidFill>
              <a:effectLst/>
            </a:endParaRPr>
          </a:p>
          <a:p>
            <a:pPr marL="0" indent="0">
              <a:buNone/>
            </a:pPr>
            <a:endParaRPr lang="en-US" sz="2900" dirty="0"/>
          </a:p>
          <a:p>
            <a:pPr marL="0" indent="0">
              <a:buNone/>
            </a:pPr>
            <a:br>
              <a:rPr lang="en-US" dirty="0"/>
            </a:br>
            <a:br>
              <a:rPr lang="en-US" dirty="0"/>
            </a:br>
            <a:endParaRPr lang="en-US" dirty="0"/>
          </a:p>
          <a:p>
            <a:pPr marL="0" indent="0">
              <a:buNone/>
            </a:pPr>
            <a:br>
              <a:rPr lang="en-US" dirty="0"/>
            </a:br>
            <a:br>
              <a:rPr lang="en-US" dirty="0"/>
            </a:br>
            <a:br>
              <a:rPr lang="en-US" dirty="0"/>
            </a:br>
            <a:br>
              <a:rPr lang="en-US" dirty="0"/>
            </a:br>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610014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B8E36-1D55-1894-EE25-15C7FDE244B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1178B1-9DF2-2B1D-5ED5-44DBF2595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ADD1FC9-8193-F66F-29CB-DE4959089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766E8-B5F9-16EE-F671-F56D464D7F78}"/>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B898E3E-58FA-36DE-E06A-BFDCEA6F2E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98E02867-B596-8CF0-AC0E-D87EC45CB06A}"/>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39701572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8421E-6D35-0810-0B0F-0ECA84D253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E9D21-898C-4AE5-1106-9311F17F98C7}"/>
              </a:ext>
            </a:extLst>
          </p:cNvPr>
          <p:cNvSpPr>
            <a:spLocks noGrp="1"/>
          </p:cNvSpPr>
          <p:nvPr>
            <p:ph idx="1"/>
          </p:nvPr>
        </p:nvSpPr>
        <p:spPr>
          <a:xfrm>
            <a:off x="700635" y="982980"/>
            <a:ext cx="10691265" cy="4978908"/>
          </a:xfrm>
        </p:spPr>
        <p:txBody>
          <a:bodyPr>
            <a:normAutofit fontScale="70000" lnSpcReduction="20000"/>
          </a:bodyPr>
          <a:lstStyle/>
          <a:p>
            <a:r>
              <a:rPr lang="en-US" b="1" dirty="0">
                <a:latin typeface="Calisto MT" panose="02040603050505030304" pitchFamily="18" charset="77"/>
              </a:rPr>
              <a:t>PMH:</a:t>
            </a:r>
            <a:br>
              <a:rPr lang="en-US" dirty="0">
                <a:latin typeface="Calisto MT" panose="02040603050505030304" pitchFamily="18" charset="77"/>
              </a:rPr>
            </a:br>
            <a:r>
              <a:rPr lang="en-US" dirty="0">
                <a:latin typeface="Calisto MT" panose="02040603050505030304" pitchFamily="18" charset="77"/>
              </a:rPr>
              <a:t>History of hypertension, hyperlipidemia, type 2 diabetes mellitus, and peripheral vascular disease. Longstanding tobacco use.</a:t>
            </a:r>
          </a:p>
          <a:p>
            <a:r>
              <a:rPr lang="en-US" b="1" dirty="0">
                <a:latin typeface="Calisto MT" panose="02040603050505030304" pitchFamily="18" charset="77"/>
              </a:rPr>
              <a:t>PSH:</a:t>
            </a:r>
            <a:br>
              <a:rPr lang="en-US" dirty="0">
                <a:latin typeface="Calisto MT" panose="02040603050505030304" pitchFamily="18" charset="77"/>
              </a:rPr>
            </a:br>
            <a:r>
              <a:rPr lang="en-US" dirty="0">
                <a:latin typeface="Calisto MT" panose="02040603050505030304" pitchFamily="18" charset="77"/>
              </a:rPr>
              <a:t>Status post hysterectomy and prior right knee arthroscopy. No prior foot or ankle surgeries.</a:t>
            </a:r>
          </a:p>
          <a:p>
            <a:r>
              <a:rPr lang="en-US" b="1" dirty="0">
                <a:latin typeface="Calisto MT" panose="02040603050505030304" pitchFamily="18" charset="77"/>
              </a:rPr>
              <a:t>Social History:</a:t>
            </a:r>
            <a:br>
              <a:rPr lang="en-US" dirty="0">
                <a:latin typeface="Calisto MT" panose="02040603050505030304" pitchFamily="18" charset="77"/>
              </a:rPr>
            </a:br>
            <a:r>
              <a:rPr lang="en-US" dirty="0">
                <a:latin typeface="Calisto MT" panose="02040603050505030304" pitchFamily="18" charset="77"/>
              </a:rPr>
              <a:t>Current smoker with a 30+ pack-year history. Wears high-heeled shoes regularly for work. Denies illicit drug use; occasional alcohol consumption. Limited exercise due to foot pain.</a:t>
            </a:r>
          </a:p>
          <a:p>
            <a:r>
              <a:rPr lang="en-US" b="1" dirty="0">
                <a:latin typeface="Calisto MT" panose="02040603050505030304" pitchFamily="18" charset="77"/>
              </a:rPr>
              <a:t>Medications:</a:t>
            </a:r>
            <a:br>
              <a:rPr lang="en-US" dirty="0">
                <a:latin typeface="Calisto MT" panose="02040603050505030304" pitchFamily="18" charset="77"/>
              </a:rPr>
            </a:br>
            <a:r>
              <a:rPr lang="en-US" dirty="0">
                <a:latin typeface="Calisto MT" panose="02040603050505030304" pitchFamily="18" charset="77"/>
              </a:rPr>
              <a:t>Metformin, lisinopril, atorvastatin, aspirin.</a:t>
            </a:r>
          </a:p>
          <a:p>
            <a:r>
              <a:rPr lang="en-US" b="1" dirty="0">
                <a:latin typeface="Calisto MT" panose="02040603050505030304" pitchFamily="18" charset="77"/>
              </a:rPr>
              <a:t>Allergies:</a:t>
            </a:r>
            <a:br>
              <a:rPr lang="en-US" dirty="0">
                <a:latin typeface="Calisto MT" panose="02040603050505030304" pitchFamily="18" charset="77"/>
              </a:rPr>
            </a:br>
            <a:r>
              <a:rPr lang="en-US" dirty="0">
                <a:latin typeface="Calisto MT" panose="02040603050505030304" pitchFamily="18" charset="77"/>
              </a:rPr>
              <a:t>No known drug allergies (NKDA).</a:t>
            </a:r>
          </a:p>
          <a:p>
            <a:r>
              <a:rPr lang="en-US" b="1" dirty="0">
                <a:latin typeface="Calisto MT" panose="02040603050505030304" pitchFamily="18" charset="77"/>
              </a:rPr>
              <a:t>Review of Systems (ROS):</a:t>
            </a:r>
            <a:br>
              <a:rPr lang="en-US" dirty="0">
                <a:latin typeface="Calisto MT" panose="02040603050505030304" pitchFamily="18" charset="77"/>
              </a:rPr>
            </a:br>
            <a:r>
              <a:rPr lang="en-US" dirty="0">
                <a:latin typeface="Calisto MT" panose="02040603050505030304" pitchFamily="18" charset="77"/>
              </a:rPr>
              <a:t>Positive for chronic right foot bunion pain, described as sharp and worsened with prolonged standing and high-heeled shoe wear. Reports intermittent swelling and difficulty with ambulation. Denies open wounds, numbness, tingling, fever, chills, chest pain, or shortness of breath.</a:t>
            </a:r>
          </a:p>
          <a:p>
            <a:endParaRPr lang="en-US" dirty="0"/>
          </a:p>
        </p:txBody>
      </p:sp>
    </p:spTree>
    <p:extLst>
      <p:ext uri="{BB962C8B-B14F-4D97-AF65-F5344CB8AC3E}">
        <p14:creationId xmlns:p14="http://schemas.microsoft.com/office/powerpoint/2010/main" val="407081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63ECD-5AD3-7845-9A72-8F6C912E030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01EA0-F94B-B438-DF25-9CD4EEF30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A8AF58B-8D5A-9F87-860B-88F64683F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F75E8-A929-8549-72C4-FB5BFD7B54E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DF41197-DF38-5317-4593-89AA33219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EEDECA5A-0BEE-BCED-D3A4-93C3215E8BAC}"/>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112123202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14EA-74FA-8293-ED27-63DD9CBCB015}"/>
              </a:ext>
            </a:extLst>
          </p:cNvPr>
          <p:cNvSpPr>
            <a:spLocks noGrp="1"/>
          </p:cNvSpPr>
          <p:nvPr>
            <p:ph type="title"/>
          </p:nvPr>
        </p:nvSpPr>
        <p:spPr/>
        <p:txBody>
          <a:bodyPr/>
          <a:lstStyle/>
          <a:p>
            <a:r>
              <a:rPr lang="en-US" dirty="0"/>
              <a:t>Physical Exam</a:t>
            </a:r>
          </a:p>
        </p:txBody>
      </p:sp>
      <p:sp>
        <p:nvSpPr>
          <p:cNvPr id="3" name="Content Placeholder 2">
            <a:extLst>
              <a:ext uri="{FF2B5EF4-FFF2-40B4-BE49-F238E27FC236}">
                <a16:creationId xmlns:a16="http://schemas.microsoft.com/office/drawing/2014/main" id="{E54CD1C5-3572-B0B3-F384-6995A9262D4B}"/>
              </a:ext>
            </a:extLst>
          </p:cNvPr>
          <p:cNvSpPr>
            <a:spLocks noGrp="1"/>
          </p:cNvSpPr>
          <p:nvPr>
            <p:ph idx="1"/>
          </p:nvPr>
        </p:nvSpPr>
        <p:spPr/>
        <p:txBody>
          <a:bodyPr>
            <a:normAutofit/>
          </a:bodyPr>
          <a:lstStyle/>
          <a:p>
            <a:r>
              <a:rPr lang="en-US" b="1" dirty="0"/>
              <a:t>DERM:</a:t>
            </a:r>
            <a:r>
              <a:rPr lang="en-US" dirty="0"/>
              <a:t> Mild erythema and pressure callus over the medial first MTP joint; no open lesions or infection.</a:t>
            </a:r>
          </a:p>
          <a:p>
            <a:r>
              <a:rPr lang="en-US" b="1" dirty="0"/>
              <a:t>VASC:</a:t>
            </a:r>
            <a:r>
              <a:rPr lang="en-US" dirty="0"/>
              <a:t> DP/PT pulses 2/4, capillary refill &lt;3 seconds, no edema or color changes.</a:t>
            </a:r>
            <a:endParaRPr lang="en-US" b="1" dirty="0"/>
          </a:p>
          <a:p>
            <a:r>
              <a:rPr lang="en-US" b="1" dirty="0"/>
              <a:t>MSK:</a:t>
            </a:r>
            <a:r>
              <a:rPr lang="en-US" dirty="0"/>
              <a:t> Right first MTP joint shows a prominent medial eminence with lateral deviation of the hallux and tenderness to palpation, consistent with hallux valgus; ROM is mildly limited and painful.</a:t>
            </a:r>
          </a:p>
          <a:p>
            <a:r>
              <a:rPr lang="en-US" b="1" dirty="0"/>
              <a:t>NEURO:</a:t>
            </a:r>
            <a:r>
              <a:rPr lang="en-US" dirty="0"/>
              <a:t> Sensation intact to light touch and monofilament, motor function normal.</a:t>
            </a:r>
          </a:p>
          <a:p>
            <a:endParaRPr lang="en-US" dirty="0"/>
          </a:p>
        </p:txBody>
      </p:sp>
    </p:spTree>
    <p:extLst>
      <p:ext uri="{BB962C8B-B14F-4D97-AF65-F5344CB8AC3E}">
        <p14:creationId xmlns:p14="http://schemas.microsoft.com/office/powerpoint/2010/main" val="1172135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2E7A57-D2B1-5630-0331-13EB92CBA79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4C101-BF95-C035-A0FD-30732DD5A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AF9693A-AA14-CA5B-32AE-896DF8540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917E10-46F5-2FF1-1F53-99FA8B853247}"/>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AD16D307-CDE6-117C-9499-3CB4AC4A6E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554A6608-98B6-7BF7-96BE-29D11598FEF0}"/>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49353790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A2F9B-4BCC-FD93-1B0B-25FBE21EA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857E7-FC9B-10C1-45E6-D06CC655424F}"/>
              </a:ext>
            </a:extLst>
          </p:cNvPr>
          <p:cNvSpPr>
            <a:spLocks noGrp="1"/>
          </p:cNvSpPr>
          <p:nvPr>
            <p:ph type="title"/>
          </p:nvPr>
        </p:nvSpPr>
        <p:spPr/>
        <p:txBody>
          <a:bodyPr/>
          <a:lstStyle/>
          <a:p>
            <a:r>
              <a:rPr lang="en-US" dirty="0"/>
              <a:t>Vitals and Labs</a:t>
            </a:r>
          </a:p>
        </p:txBody>
      </p:sp>
      <p:sp>
        <p:nvSpPr>
          <p:cNvPr id="3" name="Rectangle 1">
            <a:extLst>
              <a:ext uri="{FF2B5EF4-FFF2-40B4-BE49-F238E27FC236}">
                <a16:creationId xmlns:a16="http://schemas.microsoft.com/office/drawing/2014/main" id="{E3FABA4F-2AA2-C1F3-BE38-C271C4BBE211}"/>
              </a:ext>
            </a:extLst>
          </p:cNvPr>
          <p:cNvSpPr>
            <a:spLocks noGrp="1" noChangeArrowheads="1"/>
          </p:cNvSpPr>
          <p:nvPr>
            <p:ph idx="1"/>
          </p:nvPr>
        </p:nvSpPr>
        <p:spPr bwMode="auto">
          <a:xfrm>
            <a:off x="700089" y="1889312"/>
            <a:ext cx="45308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Calisto MT" panose="02040603050505030304" pitchFamily="18" charset="77"/>
              </a:rPr>
              <a:t>Blood Pressure: 148/88 mmHg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Calisto MT" panose="02040603050505030304" pitchFamily="18" charset="77"/>
              </a:rPr>
              <a:t>Heart Rate: 86 bpm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Calisto MT" panose="02040603050505030304" pitchFamily="18" charset="77"/>
              </a:rPr>
              <a:t>Respiratory Rate: 18 breaths/min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Calisto MT" panose="02040603050505030304" pitchFamily="18" charset="77"/>
              </a:rPr>
              <a:t>Temperature: 98.1°F (36.7°C)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Calisto MT" panose="02040603050505030304" pitchFamily="18" charset="77"/>
              </a:rPr>
              <a:t>Oxygen Saturation: 96% on room air</a:t>
            </a:r>
          </a:p>
        </p:txBody>
      </p:sp>
      <p:cxnSp>
        <p:nvCxnSpPr>
          <p:cNvPr id="6" name="Straight Connector 5">
            <a:extLst>
              <a:ext uri="{FF2B5EF4-FFF2-40B4-BE49-F238E27FC236}">
                <a16:creationId xmlns:a16="http://schemas.microsoft.com/office/drawing/2014/main" id="{C3C9572F-5F17-274D-A994-21D1DA3576DB}"/>
              </a:ext>
            </a:extLst>
          </p:cNvPr>
          <p:cNvCxnSpPr/>
          <p:nvPr/>
        </p:nvCxnSpPr>
        <p:spPr>
          <a:xfrm>
            <a:off x="5809129" y="2783541"/>
            <a:ext cx="4020671"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DDBD869E-BE20-A46C-AC4A-5182209924E6}"/>
              </a:ext>
            </a:extLst>
          </p:cNvPr>
          <p:cNvCxnSpPr/>
          <p:nvPr/>
        </p:nvCxnSpPr>
        <p:spPr>
          <a:xfrm>
            <a:off x="6871447" y="1889312"/>
            <a:ext cx="0" cy="178845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47BFA732-BE90-3BD7-4298-9EBFE617478D}"/>
              </a:ext>
            </a:extLst>
          </p:cNvPr>
          <p:cNvCxnSpPr/>
          <p:nvPr/>
        </p:nvCxnSpPr>
        <p:spPr>
          <a:xfrm>
            <a:off x="8579224" y="1909482"/>
            <a:ext cx="0" cy="1788459"/>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694B3B77-D6CA-2297-F6C5-41B7B250AD23}"/>
              </a:ext>
            </a:extLst>
          </p:cNvPr>
          <p:cNvCxnSpPr/>
          <p:nvPr/>
        </p:nvCxnSpPr>
        <p:spPr>
          <a:xfrm flipV="1">
            <a:off x="9829800" y="1909482"/>
            <a:ext cx="927847" cy="874059"/>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3150C193-29F3-2A16-1586-CCDA0B92066F}"/>
              </a:ext>
            </a:extLst>
          </p:cNvPr>
          <p:cNvCxnSpPr/>
          <p:nvPr/>
        </p:nvCxnSpPr>
        <p:spPr>
          <a:xfrm>
            <a:off x="9829800" y="2783541"/>
            <a:ext cx="968188" cy="77993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C14A8516-AA28-7429-546E-EE57A1B75A90}"/>
              </a:ext>
            </a:extLst>
          </p:cNvPr>
          <p:cNvSpPr txBox="1"/>
          <p:nvPr/>
        </p:nvSpPr>
        <p:spPr>
          <a:xfrm>
            <a:off x="5943600" y="2043953"/>
            <a:ext cx="685800" cy="369332"/>
          </a:xfrm>
          <a:prstGeom prst="rect">
            <a:avLst/>
          </a:prstGeom>
          <a:noFill/>
        </p:spPr>
        <p:txBody>
          <a:bodyPr wrap="square" rtlCol="0">
            <a:spAutoFit/>
          </a:bodyPr>
          <a:lstStyle/>
          <a:p>
            <a:r>
              <a:rPr lang="en-US" dirty="0"/>
              <a:t>138</a:t>
            </a:r>
          </a:p>
        </p:txBody>
      </p:sp>
      <p:sp>
        <p:nvSpPr>
          <p:cNvPr id="16" name="TextBox 15">
            <a:extLst>
              <a:ext uri="{FF2B5EF4-FFF2-40B4-BE49-F238E27FC236}">
                <a16:creationId xmlns:a16="http://schemas.microsoft.com/office/drawing/2014/main" id="{DA41437B-F437-764F-9797-5695F6B25735}"/>
              </a:ext>
            </a:extLst>
          </p:cNvPr>
          <p:cNvSpPr txBox="1"/>
          <p:nvPr/>
        </p:nvSpPr>
        <p:spPr>
          <a:xfrm>
            <a:off x="5943600" y="3039035"/>
            <a:ext cx="685800" cy="369332"/>
          </a:xfrm>
          <a:prstGeom prst="rect">
            <a:avLst/>
          </a:prstGeom>
          <a:noFill/>
        </p:spPr>
        <p:txBody>
          <a:bodyPr wrap="square" rtlCol="0">
            <a:spAutoFit/>
          </a:bodyPr>
          <a:lstStyle/>
          <a:p>
            <a:r>
              <a:rPr lang="en-US" dirty="0"/>
              <a:t>4.6</a:t>
            </a:r>
          </a:p>
        </p:txBody>
      </p:sp>
      <p:sp>
        <p:nvSpPr>
          <p:cNvPr id="17" name="TextBox 16">
            <a:extLst>
              <a:ext uri="{FF2B5EF4-FFF2-40B4-BE49-F238E27FC236}">
                <a16:creationId xmlns:a16="http://schemas.microsoft.com/office/drawing/2014/main" id="{5C1B7B7C-A670-1C42-605E-0A4234363817}"/>
              </a:ext>
            </a:extLst>
          </p:cNvPr>
          <p:cNvSpPr txBox="1"/>
          <p:nvPr/>
        </p:nvSpPr>
        <p:spPr>
          <a:xfrm>
            <a:off x="7207624" y="2043953"/>
            <a:ext cx="847164" cy="369332"/>
          </a:xfrm>
          <a:prstGeom prst="rect">
            <a:avLst/>
          </a:prstGeom>
          <a:noFill/>
        </p:spPr>
        <p:txBody>
          <a:bodyPr wrap="square" rtlCol="0">
            <a:spAutoFit/>
          </a:bodyPr>
          <a:lstStyle/>
          <a:p>
            <a:r>
              <a:rPr lang="en-US" dirty="0"/>
              <a:t>102</a:t>
            </a:r>
          </a:p>
        </p:txBody>
      </p:sp>
      <p:sp>
        <p:nvSpPr>
          <p:cNvPr id="18" name="TextBox 17">
            <a:extLst>
              <a:ext uri="{FF2B5EF4-FFF2-40B4-BE49-F238E27FC236}">
                <a16:creationId xmlns:a16="http://schemas.microsoft.com/office/drawing/2014/main" id="{7C2E8FF5-D1F8-64E2-75EE-B9754CFD6D5E}"/>
              </a:ext>
            </a:extLst>
          </p:cNvPr>
          <p:cNvSpPr txBox="1"/>
          <p:nvPr/>
        </p:nvSpPr>
        <p:spPr>
          <a:xfrm>
            <a:off x="8848165" y="2060944"/>
            <a:ext cx="981635" cy="369332"/>
          </a:xfrm>
          <a:prstGeom prst="rect">
            <a:avLst/>
          </a:prstGeom>
          <a:noFill/>
        </p:spPr>
        <p:txBody>
          <a:bodyPr wrap="square" rtlCol="0">
            <a:spAutoFit/>
          </a:bodyPr>
          <a:lstStyle/>
          <a:p>
            <a:r>
              <a:rPr lang="en-US" dirty="0"/>
              <a:t>28</a:t>
            </a:r>
          </a:p>
        </p:txBody>
      </p:sp>
      <p:sp>
        <p:nvSpPr>
          <p:cNvPr id="19" name="TextBox 18">
            <a:extLst>
              <a:ext uri="{FF2B5EF4-FFF2-40B4-BE49-F238E27FC236}">
                <a16:creationId xmlns:a16="http://schemas.microsoft.com/office/drawing/2014/main" id="{FDA00202-0973-D681-5FDA-88A24D07F2FB}"/>
              </a:ext>
            </a:extLst>
          </p:cNvPr>
          <p:cNvSpPr txBox="1"/>
          <p:nvPr/>
        </p:nvSpPr>
        <p:spPr>
          <a:xfrm>
            <a:off x="7207624" y="3059668"/>
            <a:ext cx="847164" cy="369332"/>
          </a:xfrm>
          <a:prstGeom prst="rect">
            <a:avLst/>
          </a:prstGeom>
          <a:noFill/>
        </p:spPr>
        <p:txBody>
          <a:bodyPr wrap="square" rtlCol="0">
            <a:spAutoFit/>
          </a:bodyPr>
          <a:lstStyle/>
          <a:p>
            <a:r>
              <a:rPr lang="en-US" dirty="0"/>
              <a:t>23</a:t>
            </a:r>
          </a:p>
        </p:txBody>
      </p:sp>
      <p:sp>
        <p:nvSpPr>
          <p:cNvPr id="20" name="TextBox 19">
            <a:extLst>
              <a:ext uri="{FF2B5EF4-FFF2-40B4-BE49-F238E27FC236}">
                <a16:creationId xmlns:a16="http://schemas.microsoft.com/office/drawing/2014/main" id="{5F092253-7D6C-B2B0-04DF-924BB05D6F1B}"/>
              </a:ext>
            </a:extLst>
          </p:cNvPr>
          <p:cNvSpPr txBox="1"/>
          <p:nvPr/>
        </p:nvSpPr>
        <p:spPr>
          <a:xfrm>
            <a:off x="8848165" y="3039035"/>
            <a:ext cx="779929" cy="369332"/>
          </a:xfrm>
          <a:prstGeom prst="rect">
            <a:avLst/>
          </a:prstGeom>
          <a:noFill/>
        </p:spPr>
        <p:txBody>
          <a:bodyPr wrap="square" rtlCol="0">
            <a:spAutoFit/>
          </a:bodyPr>
          <a:lstStyle/>
          <a:p>
            <a:r>
              <a:rPr lang="en-US" dirty="0"/>
              <a:t>1.4</a:t>
            </a:r>
          </a:p>
        </p:txBody>
      </p:sp>
      <p:sp>
        <p:nvSpPr>
          <p:cNvPr id="21" name="TextBox 20">
            <a:extLst>
              <a:ext uri="{FF2B5EF4-FFF2-40B4-BE49-F238E27FC236}">
                <a16:creationId xmlns:a16="http://schemas.microsoft.com/office/drawing/2014/main" id="{12C57BD7-5168-75BB-2F04-55D5893B05BF}"/>
              </a:ext>
            </a:extLst>
          </p:cNvPr>
          <p:cNvSpPr txBox="1"/>
          <p:nvPr/>
        </p:nvSpPr>
        <p:spPr>
          <a:xfrm>
            <a:off x="10313894" y="2413285"/>
            <a:ext cx="806824" cy="369332"/>
          </a:xfrm>
          <a:prstGeom prst="rect">
            <a:avLst/>
          </a:prstGeom>
          <a:noFill/>
        </p:spPr>
        <p:txBody>
          <a:bodyPr wrap="square" rtlCol="0">
            <a:spAutoFit/>
          </a:bodyPr>
          <a:lstStyle/>
          <a:p>
            <a:r>
              <a:rPr lang="en-US" dirty="0"/>
              <a:t>198</a:t>
            </a:r>
          </a:p>
        </p:txBody>
      </p:sp>
    </p:spTree>
    <p:extLst>
      <p:ext uri="{BB962C8B-B14F-4D97-AF65-F5344CB8AC3E}">
        <p14:creationId xmlns:p14="http://schemas.microsoft.com/office/powerpoint/2010/main" val="426353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2D351-E718-5533-9C30-663611F9E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8E32E-972E-A796-ECAC-0872C6D03B92}"/>
              </a:ext>
            </a:extLst>
          </p:cNvPr>
          <p:cNvSpPr>
            <a:spLocks noGrp="1"/>
          </p:cNvSpPr>
          <p:nvPr>
            <p:ph type="title"/>
          </p:nvPr>
        </p:nvSpPr>
        <p:spPr/>
        <p:txBody>
          <a:bodyPr/>
          <a:lstStyle/>
          <a:p>
            <a:r>
              <a:rPr lang="en-US" dirty="0"/>
              <a:t>Any Abnormalities?</a:t>
            </a:r>
          </a:p>
        </p:txBody>
      </p:sp>
      <p:sp>
        <p:nvSpPr>
          <p:cNvPr id="3" name="Rectangle 1">
            <a:extLst>
              <a:ext uri="{FF2B5EF4-FFF2-40B4-BE49-F238E27FC236}">
                <a16:creationId xmlns:a16="http://schemas.microsoft.com/office/drawing/2014/main" id="{9D1E4101-9FCB-6BB6-9A89-543729D86308}"/>
              </a:ext>
            </a:extLst>
          </p:cNvPr>
          <p:cNvSpPr>
            <a:spLocks noGrp="1" noChangeArrowheads="1"/>
          </p:cNvSpPr>
          <p:nvPr>
            <p:ph idx="1"/>
          </p:nvPr>
        </p:nvSpPr>
        <p:spPr bwMode="auto">
          <a:xfrm>
            <a:off x="700089" y="1889312"/>
            <a:ext cx="45308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Calisto MT" panose="02040603050505030304" pitchFamily="18" charset="77"/>
              </a:rPr>
              <a:t>Blood Pressure: 148/88 mmHg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Calisto MT" panose="02040603050505030304" pitchFamily="18" charset="77"/>
              </a:rPr>
              <a:t>Heart Rate: 86 bpm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Calisto MT" panose="02040603050505030304" pitchFamily="18" charset="77"/>
              </a:rPr>
              <a:t>Respiratory Rate: 18 breaths/min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Calisto MT" panose="02040603050505030304" pitchFamily="18" charset="77"/>
              </a:rPr>
              <a:t>Temperature: 98.1°F (36.7°C)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Calisto MT" panose="02040603050505030304" pitchFamily="18" charset="77"/>
              </a:rPr>
              <a:t>Oxygen Saturation: 96% on room air</a:t>
            </a:r>
          </a:p>
        </p:txBody>
      </p:sp>
      <p:cxnSp>
        <p:nvCxnSpPr>
          <p:cNvPr id="6" name="Straight Connector 5">
            <a:extLst>
              <a:ext uri="{FF2B5EF4-FFF2-40B4-BE49-F238E27FC236}">
                <a16:creationId xmlns:a16="http://schemas.microsoft.com/office/drawing/2014/main" id="{96DB9A71-83C0-70E2-FDC7-5937A0B9B00D}"/>
              </a:ext>
            </a:extLst>
          </p:cNvPr>
          <p:cNvCxnSpPr/>
          <p:nvPr/>
        </p:nvCxnSpPr>
        <p:spPr>
          <a:xfrm>
            <a:off x="5809129" y="2783541"/>
            <a:ext cx="4020671"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21F4D8A0-55BF-188B-109F-4B4DD676E777}"/>
              </a:ext>
            </a:extLst>
          </p:cNvPr>
          <p:cNvCxnSpPr/>
          <p:nvPr/>
        </p:nvCxnSpPr>
        <p:spPr>
          <a:xfrm>
            <a:off x="6871447" y="1889312"/>
            <a:ext cx="0" cy="178845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07A82194-1E93-4491-851C-5A4346E3AA4A}"/>
              </a:ext>
            </a:extLst>
          </p:cNvPr>
          <p:cNvCxnSpPr/>
          <p:nvPr/>
        </p:nvCxnSpPr>
        <p:spPr>
          <a:xfrm>
            <a:off x="8579224" y="1909482"/>
            <a:ext cx="0" cy="1788459"/>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5FD88BDA-5569-5D36-F156-4F55F079D8AF}"/>
              </a:ext>
            </a:extLst>
          </p:cNvPr>
          <p:cNvCxnSpPr/>
          <p:nvPr/>
        </p:nvCxnSpPr>
        <p:spPr>
          <a:xfrm flipV="1">
            <a:off x="9829800" y="1909482"/>
            <a:ext cx="927847" cy="874059"/>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DC9CB245-B201-E16B-2B10-D4C122A30EAB}"/>
              </a:ext>
            </a:extLst>
          </p:cNvPr>
          <p:cNvCxnSpPr/>
          <p:nvPr/>
        </p:nvCxnSpPr>
        <p:spPr>
          <a:xfrm>
            <a:off x="9829800" y="2783541"/>
            <a:ext cx="968188" cy="77993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66743AF6-F0F4-71C5-A7CA-9F83D0E0D3AD}"/>
              </a:ext>
            </a:extLst>
          </p:cNvPr>
          <p:cNvSpPr txBox="1"/>
          <p:nvPr/>
        </p:nvSpPr>
        <p:spPr>
          <a:xfrm>
            <a:off x="5943600" y="2043953"/>
            <a:ext cx="685800" cy="369332"/>
          </a:xfrm>
          <a:prstGeom prst="rect">
            <a:avLst/>
          </a:prstGeom>
          <a:noFill/>
        </p:spPr>
        <p:txBody>
          <a:bodyPr wrap="square" rtlCol="0">
            <a:spAutoFit/>
          </a:bodyPr>
          <a:lstStyle/>
          <a:p>
            <a:r>
              <a:rPr lang="en-US" dirty="0"/>
              <a:t>138</a:t>
            </a:r>
          </a:p>
        </p:txBody>
      </p:sp>
      <p:sp>
        <p:nvSpPr>
          <p:cNvPr id="16" name="TextBox 15">
            <a:extLst>
              <a:ext uri="{FF2B5EF4-FFF2-40B4-BE49-F238E27FC236}">
                <a16:creationId xmlns:a16="http://schemas.microsoft.com/office/drawing/2014/main" id="{C495B0DA-FE35-BB14-CBF0-F5E901560FA2}"/>
              </a:ext>
            </a:extLst>
          </p:cNvPr>
          <p:cNvSpPr txBox="1"/>
          <p:nvPr/>
        </p:nvSpPr>
        <p:spPr>
          <a:xfrm>
            <a:off x="5943600" y="3039035"/>
            <a:ext cx="685800" cy="369332"/>
          </a:xfrm>
          <a:prstGeom prst="rect">
            <a:avLst/>
          </a:prstGeom>
          <a:noFill/>
        </p:spPr>
        <p:txBody>
          <a:bodyPr wrap="square" rtlCol="0">
            <a:spAutoFit/>
          </a:bodyPr>
          <a:lstStyle/>
          <a:p>
            <a:r>
              <a:rPr lang="en-US" dirty="0"/>
              <a:t>4.6</a:t>
            </a:r>
          </a:p>
        </p:txBody>
      </p:sp>
      <p:sp>
        <p:nvSpPr>
          <p:cNvPr id="17" name="TextBox 16">
            <a:extLst>
              <a:ext uri="{FF2B5EF4-FFF2-40B4-BE49-F238E27FC236}">
                <a16:creationId xmlns:a16="http://schemas.microsoft.com/office/drawing/2014/main" id="{D85950A7-311A-FACE-F7D0-6F31528FAB50}"/>
              </a:ext>
            </a:extLst>
          </p:cNvPr>
          <p:cNvSpPr txBox="1"/>
          <p:nvPr/>
        </p:nvSpPr>
        <p:spPr>
          <a:xfrm>
            <a:off x="7207624" y="2043953"/>
            <a:ext cx="847164" cy="369332"/>
          </a:xfrm>
          <a:prstGeom prst="rect">
            <a:avLst/>
          </a:prstGeom>
          <a:noFill/>
        </p:spPr>
        <p:txBody>
          <a:bodyPr wrap="square" rtlCol="0">
            <a:spAutoFit/>
          </a:bodyPr>
          <a:lstStyle/>
          <a:p>
            <a:r>
              <a:rPr lang="en-US" dirty="0"/>
              <a:t>102</a:t>
            </a:r>
          </a:p>
        </p:txBody>
      </p:sp>
      <p:sp>
        <p:nvSpPr>
          <p:cNvPr id="18" name="TextBox 17">
            <a:extLst>
              <a:ext uri="{FF2B5EF4-FFF2-40B4-BE49-F238E27FC236}">
                <a16:creationId xmlns:a16="http://schemas.microsoft.com/office/drawing/2014/main" id="{B630DEF6-9782-A8A9-1BD7-FCC1A16F6E1E}"/>
              </a:ext>
            </a:extLst>
          </p:cNvPr>
          <p:cNvSpPr txBox="1"/>
          <p:nvPr/>
        </p:nvSpPr>
        <p:spPr>
          <a:xfrm>
            <a:off x="8848165" y="2060944"/>
            <a:ext cx="981635" cy="369332"/>
          </a:xfrm>
          <a:prstGeom prst="rect">
            <a:avLst/>
          </a:prstGeom>
          <a:noFill/>
        </p:spPr>
        <p:txBody>
          <a:bodyPr wrap="square" rtlCol="0">
            <a:spAutoFit/>
          </a:bodyPr>
          <a:lstStyle/>
          <a:p>
            <a:r>
              <a:rPr lang="en-US" dirty="0"/>
              <a:t>28</a:t>
            </a:r>
          </a:p>
        </p:txBody>
      </p:sp>
      <p:sp>
        <p:nvSpPr>
          <p:cNvPr id="19" name="TextBox 18">
            <a:extLst>
              <a:ext uri="{FF2B5EF4-FFF2-40B4-BE49-F238E27FC236}">
                <a16:creationId xmlns:a16="http://schemas.microsoft.com/office/drawing/2014/main" id="{E549B79F-7D69-97D6-35F7-D3AB743B15D8}"/>
              </a:ext>
            </a:extLst>
          </p:cNvPr>
          <p:cNvSpPr txBox="1"/>
          <p:nvPr/>
        </p:nvSpPr>
        <p:spPr>
          <a:xfrm>
            <a:off x="7207624" y="3059668"/>
            <a:ext cx="847164" cy="369332"/>
          </a:xfrm>
          <a:prstGeom prst="rect">
            <a:avLst/>
          </a:prstGeom>
          <a:noFill/>
        </p:spPr>
        <p:txBody>
          <a:bodyPr wrap="square" rtlCol="0">
            <a:spAutoFit/>
          </a:bodyPr>
          <a:lstStyle/>
          <a:p>
            <a:r>
              <a:rPr lang="en-US" dirty="0"/>
              <a:t>23</a:t>
            </a:r>
          </a:p>
        </p:txBody>
      </p:sp>
      <p:sp>
        <p:nvSpPr>
          <p:cNvPr id="20" name="TextBox 19">
            <a:extLst>
              <a:ext uri="{FF2B5EF4-FFF2-40B4-BE49-F238E27FC236}">
                <a16:creationId xmlns:a16="http://schemas.microsoft.com/office/drawing/2014/main" id="{326ECF72-741E-D345-43A4-A48FB52AE190}"/>
              </a:ext>
            </a:extLst>
          </p:cNvPr>
          <p:cNvSpPr txBox="1"/>
          <p:nvPr/>
        </p:nvSpPr>
        <p:spPr>
          <a:xfrm>
            <a:off x="8848165" y="3039035"/>
            <a:ext cx="779929" cy="369332"/>
          </a:xfrm>
          <a:prstGeom prst="rect">
            <a:avLst/>
          </a:prstGeom>
          <a:noFill/>
        </p:spPr>
        <p:txBody>
          <a:bodyPr wrap="square" rtlCol="0">
            <a:spAutoFit/>
          </a:bodyPr>
          <a:lstStyle/>
          <a:p>
            <a:r>
              <a:rPr lang="en-US" dirty="0"/>
              <a:t>1.4</a:t>
            </a:r>
          </a:p>
        </p:txBody>
      </p:sp>
      <p:sp>
        <p:nvSpPr>
          <p:cNvPr id="21" name="TextBox 20">
            <a:extLst>
              <a:ext uri="{FF2B5EF4-FFF2-40B4-BE49-F238E27FC236}">
                <a16:creationId xmlns:a16="http://schemas.microsoft.com/office/drawing/2014/main" id="{9CA00184-6A8D-3359-61FD-33B64B7BF07F}"/>
              </a:ext>
            </a:extLst>
          </p:cNvPr>
          <p:cNvSpPr txBox="1"/>
          <p:nvPr/>
        </p:nvSpPr>
        <p:spPr>
          <a:xfrm>
            <a:off x="10313894" y="2413285"/>
            <a:ext cx="806824" cy="369332"/>
          </a:xfrm>
          <a:prstGeom prst="rect">
            <a:avLst/>
          </a:prstGeom>
          <a:noFill/>
        </p:spPr>
        <p:txBody>
          <a:bodyPr wrap="square" rtlCol="0">
            <a:spAutoFit/>
          </a:bodyPr>
          <a:lstStyle/>
          <a:p>
            <a:r>
              <a:rPr lang="en-US" dirty="0"/>
              <a:t>198</a:t>
            </a:r>
          </a:p>
        </p:txBody>
      </p:sp>
      <p:sp>
        <p:nvSpPr>
          <p:cNvPr id="5" name="Frame 4">
            <a:extLst>
              <a:ext uri="{FF2B5EF4-FFF2-40B4-BE49-F238E27FC236}">
                <a16:creationId xmlns:a16="http://schemas.microsoft.com/office/drawing/2014/main" id="{FC6B6342-5641-8398-1442-BCA62683636C}"/>
              </a:ext>
            </a:extLst>
          </p:cNvPr>
          <p:cNvSpPr/>
          <p:nvPr/>
        </p:nvSpPr>
        <p:spPr>
          <a:xfrm>
            <a:off x="8639737" y="1831698"/>
            <a:ext cx="921124" cy="874059"/>
          </a:xfrm>
          <a:prstGeom prst="fram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BC08A020-7E25-47E8-8D35-E61A8FD40F4B}"/>
              </a:ext>
            </a:extLst>
          </p:cNvPr>
          <p:cNvSpPr/>
          <p:nvPr/>
        </p:nvSpPr>
        <p:spPr>
          <a:xfrm>
            <a:off x="8646459" y="2793626"/>
            <a:ext cx="921124" cy="874059"/>
          </a:xfrm>
          <a:prstGeom prst="fram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273052DE-A0B5-3BE8-DF1C-2B89500DA1F4}"/>
              </a:ext>
            </a:extLst>
          </p:cNvPr>
          <p:cNvSpPr/>
          <p:nvPr/>
        </p:nvSpPr>
        <p:spPr>
          <a:xfrm>
            <a:off x="10216404" y="2252383"/>
            <a:ext cx="921124" cy="874059"/>
          </a:xfrm>
          <a:prstGeom prst="fram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5099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708</TotalTime>
  <Words>1060</Words>
  <Application>Microsoft Macintosh PowerPoint</Application>
  <PresentationFormat>Widescreen</PresentationFormat>
  <Paragraphs>102</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ACADEMY ENGRAVED LET PLAIN:1.0</vt:lpstr>
      <vt:lpstr>Aptos</vt:lpstr>
      <vt:lpstr>Aptos Display</vt:lpstr>
      <vt:lpstr>Arial</vt:lpstr>
      <vt:lpstr>Calibri</vt:lpstr>
      <vt:lpstr>Calisto MT</vt:lpstr>
      <vt:lpstr>Cambria Math</vt:lpstr>
      <vt:lpstr>Office Theme</vt:lpstr>
      <vt:lpstr>Bunion Case</vt:lpstr>
      <vt:lpstr>HPI</vt:lpstr>
      <vt:lpstr>What to do next?</vt:lpstr>
      <vt:lpstr>PowerPoint Presentation</vt:lpstr>
      <vt:lpstr>What to do next?</vt:lpstr>
      <vt:lpstr>Physical Exam</vt:lpstr>
      <vt:lpstr>What to do next?</vt:lpstr>
      <vt:lpstr>Vitals and Labs</vt:lpstr>
      <vt:lpstr>Any Abnormalities?</vt:lpstr>
      <vt:lpstr>What to do next?</vt:lpstr>
      <vt:lpstr>Describe The Clinical Image</vt:lpstr>
      <vt:lpstr>What to do next?</vt:lpstr>
      <vt:lpstr>Read Images</vt:lpstr>
      <vt:lpstr>Angles</vt:lpstr>
      <vt:lpstr>What is your procedure of the choice?</vt:lpstr>
      <vt:lpstr>Rapid fire questions</vt:lpstr>
      <vt:lpstr>Rapid fire questions</vt:lpstr>
      <vt:lpstr>Describe the Clinical Image  This clinical image demonstrates a severe forefoot deformity characterized by a prominent medial eminence at the first metatarsophalangeal joint consistent with advanced hallux valgus, with marked lateral deviation and rotation of the great toe, crowding of the lesser toes, and associated hammering/clawing deformities, resulting in a widened forefoot, altered toe alignment, and skin changes suggestive of chronic pressure and long-standing biomechanical imbalance.  </vt:lpstr>
      <vt:lpstr>Read Images</vt:lpstr>
      <vt:lpstr>What is your procedure of the choice? Chevron/Austin bunionectomy</vt:lpstr>
      <vt:lpstr>Rapid fire questions</vt:lpstr>
      <vt:lpstr>Rapid fire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Camellia Russell</dc:creator>
  <cp:lastModifiedBy>Camellia Russell</cp:lastModifiedBy>
  <cp:revision>3</cp:revision>
  <dcterms:created xsi:type="dcterms:W3CDTF">2026-01-14T16:55:21Z</dcterms:created>
  <dcterms:modified xsi:type="dcterms:W3CDTF">2026-01-18T03:21:07Z</dcterms:modified>
</cp:coreProperties>
</file>